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8" r:id="rId2"/>
    <p:sldId id="259" r:id="rId3"/>
    <p:sldId id="262" r:id="rId4"/>
    <p:sldId id="263" r:id="rId5"/>
    <p:sldId id="276" r:id="rId6"/>
    <p:sldId id="268" r:id="rId7"/>
    <p:sldId id="286" r:id="rId8"/>
    <p:sldId id="288" r:id="rId9"/>
    <p:sldId id="289" r:id="rId10"/>
    <p:sldId id="291" r:id="rId11"/>
    <p:sldId id="279" r:id="rId12"/>
    <p:sldId id="278" r:id="rId13"/>
    <p:sldId id="295" r:id="rId14"/>
    <p:sldId id="296" r:id="rId15"/>
    <p:sldId id="297" r:id="rId16"/>
    <p:sldId id="302" r:id="rId17"/>
    <p:sldId id="303" r:id="rId18"/>
    <p:sldId id="305" r:id="rId19"/>
    <p:sldId id="307" r:id="rId20"/>
    <p:sldId id="306" r:id="rId21"/>
    <p:sldId id="308" r:id="rId22"/>
    <p:sldId id="309" r:id="rId23"/>
    <p:sldId id="310" r:id="rId24"/>
    <p:sldId id="311" r:id="rId25"/>
    <p:sldId id="316" r:id="rId26"/>
    <p:sldId id="319" r:id="rId27"/>
    <p:sldId id="317" r:id="rId28"/>
    <p:sldId id="318" r:id="rId29"/>
    <p:sldId id="320" r:id="rId30"/>
    <p:sldId id="321" r:id="rId31"/>
    <p:sldId id="322" r:id="rId32"/>
    <p:sldId id="323" r:id="rId33"/>
    <p:sldId id="324" r:id="rId34"/>
    <p:sldId id="325" r:id="rId35"/>
    <p:sldId id="326" r:id="rId36"/>
    <p:sldId id="327" r:id="rId37"/>
    <p:sldId id="339" r:id="rId38"/>
    <p:sldId id="341" r:id="rId39"/>
    <p:sldId id="381" r:id="rId40"/>
    <p:sldId id="386" r:id="rId41"/>
    <p:sldId id="387" r:id="rId42"/>
    <p:sldId id="391" r:id="rId43"/>
    <p:sldId id="392" r:id="rId44"/>
    <p:sldId id="393" r:id="rId45"/>
    <p:sldId id="400" r:id="rId46"/>
    <p:sldId id="395" r:id="rId47"/>
    <p:sldId id="397" r:id="rId48"/>
    <p:sldId id="376" r:id="rId49"/>
    <p:sldId id="398" r:id="rId50"/>
    <p:sldId id="399" r:id="rId51"/>
    <p:sldId id="40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757" autoAdjust="0"/>
    <p:restoredTop sz="89564" autoAdjust="0"/>
  </p:normalViewPr>
  <p:slideViewPr>
    <p:cSldViewPr>
      <p:cViewPr>
        <p:scale>
          <a:sx n="100" d="100"/>
          <a:sy n="100" d="100"/>
        </p:scale>
        <p:origin x="-72" y="-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552"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9785F-AEC9-4CAF-8147-E59A22856DC5}" type="datetimeFigureOut">
              <a:rPr lang="en-US" smtClean="0"/>
              <a:t>2/13/2012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large scale</a:t>
            </a:r>
            <a:r>
              <a:rPr lang="en-US" baseline="0" dirty="0" smtClean="0"/>
              <a:t> study in jails suggests men have very high rates of exposure to trauma but that the types of experiences and their</a:t>
            </a:r>
            <a:r>
              <a:rPr lang="en-US" dirty="0" smtClean="0"/>
              <a:t> </a:t>
            </a:r>
            <a:r>
              <a:rPr lang="en-US" baseline="0" dirty="0" smtClean="0"/>
              <a:t>reactions to them differ from women’s.  </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a:t>
            </a:r>
            <a:r>
              <a:rPr lang="en-US" baseline="0" dirty="0" smtClean="0"/>
              <a:t> who have experienced trauma may also find the environment very triggering, but may react differently.</a:t>
            </a:r>
          </a:p>
          <a:p>
            <a:r>
              <a:rPr lang="en-US" baseline="0" dirty="0" smtClean="0"/>
              <a:t>What type of reactions do you think male offenders with trauma histories have to a correctional environment.</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11</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Although women may be statistically safer in prison than before entering a correctional facility,</a:t>
            </a:r>
            <a:r>
              <a:rPr lang="en-US" baseline="0" dirty="0" smtClean="0"/>
              <a:t> why do you think they feel less safe?</a:t>
            </a:r>
            <a:endParaRPr lang="en-US" dirty="0" smtClean="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early</a:t>
            </a:r>
            <a:r>
              <a:rPr lang="en-US" sz="1200" kern="1200" baseline="0" dirty="0" smtClean="0">
                <a:solidFill>
                  <a:schemeClr val="tx1"/>
                </a:solidFill>
                <a:effectLst/>
                <a:latin typeface="+mn-lt"/>
                <a:ea typeface="+mn-ea"/>
                <a:cs typeface="+mn-cs"/>
              </a:rPr>
              <a:t> childhood  t</a:t>
            </a:r>
            <a:r>
              <a:rPr lang="en-US" dirty="0" smtClean="0"/>
              <a:t>rauma</a:t>
            </a:r>
            <a:r>
              <a:rPr lang="en-US" baseline="0" dirty="0" smtClean="0"/>
              <a:t> sets the stage for early initiation of substance use, especially in chaotic or abusive families,  a cycle is set into motion that can result in complex trauma histories, increased vulnerability and multiple exposures to violent and sexual victimization.  This type of history is not uncommon in male and female offenders with histories of IV drug use. </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overall rate of PTSD diagnosis at the VHA is three times higher among OIF/OEF veterans than for those who served in other conflicts (DVA, 2010).  ( about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to note that self-reported rates of PTSD among veterans are higher</a:t>
            </a:r>
            <a:r>
              <a:rPr lang="en-US" sz="1200" kern="1200" baseline="0" dirty="0" smtClean="0">
                <a:solidFill>
                  <a:schemeClr val="tx1"/>
                </a:solidFill>
                <a:effectLst/>
                <a:latin typeface="+mn-lt"/>
                <a:ea typeface="+mn-ea"/>
                <a:cs typeface="+mn-cs"/>
              </a:rPr>
              <a:t> than rates reported by the VHA</a:t>
            </a:r>
            <a:r>
              <a:rPr lang="en-US" sz="1200" kern="1200" dirty="0" smtClean="0">
                <a:solidFill>
                  <a:schemeClr val="tx1"/>
                </a:solidFill>
                <a:effectLst/>
                <a:latin typeface="+mn-lt"/>
                <a:ea typeface="+mn-ea"/>
                <a:cs typeface="+mn-cs"/>
              </a:rPr>
              <a:t> and that many veterans do not seek mental health services in the VA system for a variety of reasons, including stigma and fear of consequences for their military careers.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Veterans</a:t>
            </a:r>
            <a:r>
              <a:rPr lang="en-US" sz="1200" kern="1200" baseline="0" dirty="0" smtClean="0">
                <a:solidFill>
                  <a:schemeClr val="tx1"/>
                </a:solidFill>
                <a:effectLst/>
                <a:latin typeface="+mn-lt"/>
                <a:ea typeface="+mn-ea"/>
                <a:cs typeface="+mn-cs"/>
              </a:rPr>
              <a:t> comprise a little more than 10% of the US population…..and the same is true for the prison and jail populations as well.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Generally veterans with SUD’s that have entered the justice system have complex issues including trauma, homeless, mental health issues and physical disabilities.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16</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baseline="0"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17</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One’s ability to cope, perception of control and safety, and level of preparedness can all affect the way an event is experienced and remembered. To some extent, trauma is in the eye of the beholder.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18</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can pass</a:t>
            </a:r>
            <a:r>
              <a:rPr lang="en-US" baseline="0" dirty="0" smtClean="0"/>
              <a:t> this out as an exercises for small groups  by using the handout version.</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19</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a:t>
            </a:fld>
            <a:endParaRPr lang="en-US"/>
          </a:p>
        </p:txBody>
      </p:sp>
    </p:spTree>
    <p:extLst>
      <p:ext uri="{BB962C8B-B14F-4D97-AF65-F5344CB8AC3E}">
        <p14:creationId xmlns:p14="http://schemas.microsoft.com/office/powerpoint/2010/main" val="3668960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Answers</a:t>
            </a:r>
            <a:r>
              <a:rPr lang="en-US" sz="1200" kern="1200" dirty="0" smtClean="0">
                <a:solidFill>
                  <a:schemeClr val="tx1"/>
                </a:solidFill>
                <a:effectLst/>
                <a:latin typeface="+mn-lt"/>
                <a:ea typeface="+mn-ea"/>
                <a:cs typeface="+mn-cs"/>
              </a:rPr>
              <a:t>: Joelle had all 5 of the qualifying factors and experienced the event as traumatic. Rochelle had one qualifying factor; the event was unusual, sudden or out of the ordinary. Rochelle was certainly distressed, but did not perceive the level of threat to her survival that her younger sister did, and she was prepared to take some action in response to the events.</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20</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Compelling data has shown that multiple types of traumatic or adverse childhood experiences are a risk factor for addictive and mental disorders. One of the largest studies on childhood abuse and household dysfunction, the Adverse Childhood Experience Study</a:t>
            </a:r>
            <a:r>
              <a:rPr lang="en-US" dirty="0"/>
              <a:t> </a:t>
            </a:r>
            <a:r>
              <a:rPr lang="en-US" sz="1200" kern="1200" dirty="0" smtClean="0">
                <a:solidFill>
                  <a:schemeClr val="tx1"/>
                </a:solidFill>
                <a:effectLst/>
                <a:latin typeface="+mn-lt"/>
                <a:ea typeface="+mn-ea"/>
                <a:cs typeface="+mn-cs"/>
              </a:rPr>
              <a:t>was conducted by the Centers for Disease Control and Kaiser Permanente.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21</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dirty="0" smtClean="0"/>
              <a:t>This study was conducted among adult</a:t>
            </a:r>
            <a:r>
              <a:rPr lang="en-US" baseline="0" dirty="0" smtClean="0"/>
              <a:t>s coming in for a routine physical their at primary care provider. The researchers were shocked by the number of adults that reported childhood trauma and how highly correlated trauma exposure was to difficulties in adulthood.</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ACE stud found that those with four or more different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types</a:t>
            </a:r>
            <a:r>
              <a:rPr lang="en-US" sz="1200" kern="1200" dirty="0" smtClean="0">
                <a:solidFill>
                  <a:schemeClr val="tx1"/>
                </a:solidFill>
                <a:effectLst/>
                <a:latin typeface="+mn-lt"/>
                <a:ea typeface="+mn-ea"/>
                <a:cs typeface="+mn-cs"/>
              </a:rPr>
              <a:t> of adverse childhood experiences had a </a:t>
            </a:r>
            <a:r>
              <a:rPr lang="en-US" sz="1200" i="1" kern="1200" dirty="0" smtClean="0">
                <a:solidFill>
                  <a:schemeClr val="tx1"/>
                </a:solidFill>
                <a:effectLst/>
                <a:latin typeface="+mn-lt"/>
                <a:ea typeface="+mn-ea"/>
                <a:cs typeface="+mn-cs"/>
              </a:rPr>
              <a:t>strongly</a:t>
            </a:r>
            <a:r>
              <a:rPr lang="en-US" sz="1200" kern="1200" dirty="0" smtClean="0">
                <a:solidFill>
                  <a:schemeClr val="tx1"/>
                </a:solidFill>
                <a:effectLst/>
                <a:latin typeface="+mn-lt"/>
                <a:ea typeface="+mn-ea"/>
                <a:cs typeface="+mn-cs"/>
              </a:rPr>
              <a:t> correlated</a:t>
            </a:r>
            <a:r>
              <a:rPr lang="en-US" sz="1200" kern="1200" baseline="0" dirty="0" smtClean="0">
                <a:solidFill>
                  <a:schemeClr val="tx1"/>
                </a:solidFill>
                <a:effectLst/>
                <a:latin typeface="+mn-lt"/>
                <a:ea typeface="+mn-ea"/>
                <a:cs typeface="+mn-cs"/>
              </a:rPr>
              <a:t> risk of</a:t>
            </a:r>
            <a:r>
              <a:rPr lang="en-US" sz="1200" kern="1200" dirty="0" smtClean="0">
                <a:solidFill>
                  <a:schemeClr val="tx1"/>
                </a:solidFill>
                <a:effectLst/>
                <a:latin typeface="+mn-lt"/>
                <a:ea typeface="+mn-ea"/>
                <a:cs typeface="+mn-cs"/>
              </a:rPr>
              <a:t> chronic</a:t>
            </a:r>
            <a:r>
              <a:rPr lang="en-US" sz="1200" kern="1200" baseline="0" dirty="0" smtClean="0">
                <a:solidFill>
                  <a:schemeClr val="tx1"/>
                </a:solidFill>
                <a:effectLst/>
                <a:latin typeface="+mn-lt"/>
                <a:ea typeface="+mn-ea"/>
                <a:cs typeface="+mn-cs"/>
              </a:rPr>
              <a:t> physical problems, mental health disorders and a</a:t>
            </a:r>
            <a:r>
              <a:rPr lang="en-US" sz="1200" kern="1200" dirty="0" smtClean="0">
                <a:solidFill>
                  <a:schemeClr val="tx1"/>
                </a:solidFill>
                <a:effectLst/>
                <a:latin typeface="+mn-lt"/>
                <a:ea typeface="+mn-ea"/>
                <a:cs typeface="+mn-cs"/>
              </a:rPr>
              <a:t>lcoholism, and IV drug use. The results for mental health and substance abuse were dramatic, </a:t>
            </a:r>
            <a:r>
              <a:rPr lang="en-US" sz="1200" i="1" kern="1200" dirty="0" smtClean="0">
                <a:solidFill>
                  <a:schemeClr val="tx1"/>
                </a:solidFill>
                <a:effectLst/>
                <a:latin typeface="+mn-lt"/>
                <a:ea typeface="+mn-ea"/>
                <a:cs typeface="+mn-cs"/>
              </a:rPr>
              <a:t>but the results for women addicted to drugs were among the most dramatic</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Males also experience the</a:t>
            </a:r>
            <a:r>
              <a:rPr lang="en-US" sz="1200" kern="1200" baseline="0" dirty="0" smtClean="0">
                <a:solidFill>
                  <a:schemeClr val="tx1"/>
                </a:solidFill>
                <a:effectLst/>
                <a:latin typeface="+mn-lt"/>
                <a:ea typeface="+mn-ea"/>
                <a:cs typeface="+mn-cs"/>
              </a:rPr>
              <a:t> profound effects of childhood trauma. </a:t>
            </a:r>
            <a:r>
              <a:rPr lang="en-US" sz="1200" kern="1200" dirty="0" smtClean="0">
                <a:solidFill>
                  <a:schemeClr val="tx1"/>
                </a:solidFill>
                <a:effectLst/>
                <a:latin typeface="+mn-lt"/>
                <a:ea typeface="+mn-ea"/>
                <a:cs typeface="+mn-cs"/>
              </a:rPr>
              <a:t>Since the study was conducted with a group of “middle class” insured adults, it is reasonable to assume that other groups, such as prison and jail inmates, have a greater proportion of people that experienced compound abuse or dysfunction in childhood --- and  will benefit greatly from trauma-informed substance abuse treatment in prison and jail RSAT programs!</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people can benefit from learning how to control the ongoing effects of past trauma.</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25</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PTSD persists long after the traumatic</a:t>
            </a:r>
            <a:r>
              <a:rPr lang="en-US" baseline="0" dirty="0" smtClean="0"/>
              <a:t> experience has passed.</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26</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Those exposed to continual danger may not be able to </a:t>
            </a:r>
            <a:r>
              <a:rPr lang="en-US" sz="1200" kern="1200" dirty="0" smtClean="0">
                <a:solidFill>
                  <a:schemeClr val="tx1"/>
                </a:solidFill>
                <a:effectLst/>
                <a:latin typeface="+mn-lt"/>
                <a:ea typeface="+mn-ea"/>
                <a:cs typeface="+mn-cs"/>
              </a:rPr>
              <a:t>return the body and brain to a normal state.  Responses often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become difficult and unpredictable. This can lead to serious mental health problems, such as Posttraumatic Stress Disorder (PTSD). </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27</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Cognition and emotion both involve chemical and physical processes within the brain.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Studies of brain function after prolonged or repeated exposure to danger or highly traumatic experiences suggest there are changes in the brain’s normal processes (</a:t>
            </a:r>
            <a:r>
              <a:rPr lang="en-US" kern="1200" dirty="0" err="1" smtClean="0">
                <a:solidFill>
                  <a:schemeClr val="tx1"/>
                </a:solidFill>
                <a:effectLst/>
              </a:rPr>
              <a:t>Bremner</a:t>
            </a:r>
            <a:r>
              <a:rPr lang="en-US" kern="1200" dirty="0" smtClean="0">
                <a:solidFill>
                  <a:schemeClr val="tx1"/>
                </a:solidFill>
                <a:effectLst/>
              </a:rPr>
              <a:t>, 2002):</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28</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PTSD can interfere with thinking and memory. Thoughts and reminders of a traumatic experience make emotions difficult to regulate. These changes can gain momentum and affect neurological processing of information, which in turn sets physiological changes in motion.</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29</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
                <a:srgbClr val="BE854C"/>
              </a:buClr>
              <a:buSzPct val="65000"/>
              <a:buFont typeface="Wingdings" pitchFamily="2" charset="2"/>
              <a:buNone/>
              <a:tabLst/>
              <a:defRPr/>
            </a:pPr>
            <a:r>
              <a:rPr lang="en-US" dirty="0" smtClean="0"/>
              <a:t>The goal is to introduce Trauma theory, research, and practices  that will help you work with people in substance treatment within the justice system who may be effected by  histories of exposure to violence and trauma </a:t>
            </a:r>
          </a:p>
          <a:p>
            <a:pPr>
              <a:buClr>
                <a:srgbClr val="BE854C"/>
              </a:buClr>
              <a:buSzPct val="65000"/>
              <a:buFont typeface="Wingdings" pitchFamily="2" charset="2"/>
              <a:buChar char="Ø"/>
            </a:pPr>
            <a:endParaRPr lang="en-US" dirty="0" smtClean="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with PTSD may swing from one extreme</a:t>
            </a:r>
            <a:r>
              <a:rPr lang="en-US" baseline="0" dirty="0" smtClean="0"/>
              <a:t> to the other.</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30</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Intrusion</a:t>
            </a:r>
            <a:r>
              <a:rPr lang="en-US" dirty="0" smtClean="0"/>
              <a:t>—Unwanted thoughts and reactions</a:t>
            </a:r>
            <a:r>
              <a:rPr lang="en-US" b="1" dirty="0" smtClean="0"/>
              <a:t>, </a:t>
            </a:r>
            <a:r>
              <a:rPr lang="en-US" dirty="0" smtClean="0"/>
              <a:t>often triggered by sensory details that symbolize the trauma. Nightmares and flashbacks; re-running the event. Anxiety and physical distress in response to upsetting memories. Re-enactments that repeat the dynamics of the event in an attempt to triumph or find rescuers. </a:t>
            </a:r>
            <a:endParaRPr lang="en-US" b="1" dirty="0" smtClean="0"/>
          </a:p>
          <a:p>
            <a:r>
              <a:rPr lang="en-US" b="1" dirty="0" smtClean="0"/>
              <a:t>Arousal—</a:t>
            </a:r>
            <a:r>
              <a:rPr lang="en-US" dirty="0" smtClean="0"/>
              <a:t>Startle reflex for example, in response to being touched or loud noises, trouble getting to sleep; frequent awakening. Poor concentration; irritability, angry outbursts or violence. Constant guardedness, extremely distrustfulness, cautious or withdrawn. Hyper-vigilance, emotional volatility or exhilaration in the face of danger, desensitization to pain and thrill seeking.</a:t>
            </a:r>
            <a:endParaRPr lang="en-US" b="1" dirty="0" smtClean="0"/>
          </a:p>
          <a:p>
            <a:r>
              <a:rPr lang="en-US" b="1" dirty="0" smtClean="0"/>
              <a:t>Avoidance—</a:t>
            </a:r>
            <a:r>
              <a:rPr lang="en-US" dirty="0" smtClean="0"/>
              <a:t>Altered states of consciousness, dissociating, checking out, memory lapses, unavailable for experience and learning new information. Substance use, binging and purging, voluntary suppression of memory, restriction of daily activities, isolation, numbing, detachment from surroundings, submissiveness, avoidance of conflict and inaccurate perceptions of safety and danger. </a:t>
            </a:r>
          </a:p>
          <a:p>
            <a:endParaRPr lang="en-US" dirty="0" smtClean="0"/>
          </a:p>
          <a:p>
            <a:r>
              <a:rPr lang="en-US" b="1" dirty="0" smtClean="0"/>
              <a:t>Ask participants for example of each of the symptom groups.</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31</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Answer: Avoidant responses are more frequently seen in women; while arousal is more common in men. However, both men and women may have any and all types of symptoms.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Prison and jail environments can trigger re-experiencing symptoms that make it difficult for inmates with trauma to adjust to a correctional environment and may make offenders difficult to manage. Some research has shown that trauma survivors in prison settings have been misdiagnosed with psychosis due to re-experiencing symptoms that were thought to be hallucinations. When treatment with anti-psychotic medications was ineffective, psychiatrists discovered the inmate was re-experiencing rather than hallucinating. </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primitive response are set into motion by triggers and memories</a:t>
            </a:r>
            <a:r>
              <a:rPr lang="en-US" baseline="0" dirty="0" smtClean="0"/>
              <a:t>, often on an unconscious level.</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Hyper-arousal symptoms are usually constant, rather than triggered and may lessen over time. Symptoms like angry outbursts, startle responses, constant tension and a violent response to authority, especially among males, can present a potential threat to safety and security. Teaching additional coping skills and self-soothing techniques in RSAT programs, if practiced over time, can lessen arousal response and provide an alternative to using substances for relief. </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35</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Treating</a:t>
            </a:r>
            <a:r>
              <a:rPr lang="en-US" baseline="0" dirty="0" smtClean="0"/>
              <a:t> clients with multiple disorders is often challenging.</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36</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37</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Answer: A. </a:t>
            </a:r>
            <a:r>
              <a:rPr lang="en-US" sz="1200" kern="1200" dirty="0" smtClean="0">
                <a:solidFill>
                  <a:schemeClr val="tx1"/>
                </a:solidFill>
                <a:effectLst/>
                <a:latin typeface="+mn-lt"/>
                <a:ea typeface="+mn-ea"/>
                <a:cs typeface="+mn-cs"/>
              </a:rPr>
              <a:t>Retribution and revenge at people or institutions for real or imagined wrongs can justify criminal behavior.  Abuse by authority figures in childhood may lead distrust of all authority and lead to criminal thinking, making it easier to join in criminal activities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38</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section</a:t>
            </a:r>
            <a:r>
              <a:rPr lang="en-US" baseline="0" dirty="0" smtClean="0"/>
              <a:t> will emphasize TIC principles that can be applied even if trauma-specific treatment is not available. </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39</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Char char="Ø"/>
            </a:pPr>
            <a:endParaRPr lang="en-US" dirty="0" smtClean="0"/>
          </a:p>
          <a:p>
            <a:r>
              <a:rPr lang="en-US" dirty="0" smtClean="0"/>
              <a:t>Counselors</a:t>
            </a:r>
            <a:r>
              <a:rPr lang="en-US" baseline="0" dirty="0" smtClean="0"/>
              <a:t> and Correctional staff have different goals but share common objectives like staff and institutional safety, a firm, fair and consistent environment and helping offenders change their behavior.</a:t>
            </a:r>
          </a:p>
          <a:p>
            <a:endParaRPr lang="en-US" dirty="0"/>
          </a:p>
          <a:p>
            <a:endParaRPr lang="en-US" dirty="0" smtClean="0"/>
          </a:p>
          <a:p>
            <a:r>
              <a:rPr lang="en-US" dirty="0" smtClean="0"/>
              <a:t>Both need to know how to bring an  inmate back to the </a:t>
            </a:r>
            <a:r>
              <a:rPr lang="en-US" dirty="0" err="1" smtClean="0"/>
              <a:t>hererand</a:t>
            </a:r>
            <a:r>
              <a:rPr lang="en-US" dirty="0" smtClean="0"/>
              <a:t> now, when his or her response is rooted in terror, defensiveness  or disconnection precipitated by a resurfacing fear they are powerless to control. </a:t>
            </a:r>
            <a:endParaRPr lang="en-US" dirty="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Trauma-informed</a:t>
            </a:r>
            <a:r>
              <a:rPr lang="en-US" baseline="0" dirty="0" smtClean="0"/>
              <a:t> services are the standard of care in many service systems. They are guidelines that any one can use.  Trauma-specific services usually involve specialized training and preparation.</a:t>
            </a: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40</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Trauma-informed care is founded on a set of principles that guide the culture of treatment programs.  Applying these principles in correctional settings is challenging, but possible. No matter how triggering an environment may be, therapeutic relationships with staff that understand and embody these principles can result in a more effective treatment experience for offenders with trauma histories. Returning</a:t>
            </a:r>
            <a:r>
              <a:rPr lang="en-US" sz="1200" kern="1200" baseline="0" dirty="0" smtClean="0">
                <a:solidFill>
                  <a:schemeClr val="tx1"/>
                </a:solidFill>
                <a:effectLst/>
                <a:latin typeface="+mn-lt"/>
                <a:ea typeface="+mn-ea"/>
                <a:cs typeface="+mn-cs"/>
              </a:rPr>
              <a:t> a sense of control and minimizing heretical relationships are effective approaches.</a:t>
            </a: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41</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Staff of Trauma</a:t>
            </a:r>
            <a:r>
              <a:rPr lang="en-US" baseline="0" dirty="0" smtClean="0"/>
              <a:t>-informed programs can learn simple grounding techniques and other approaches that help offenders in RSAT programs to regulate their responses.</a:t>
            </a: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42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Having a plan in advance to reduce reactions to reminders or “triggers” puts the survivor in charge even when he or she is emotionally upset. Encourage clients to identify triggers and develop coping skills to deal with them. This is the same type of skill that clients develop to plan for high-risk using or drinking situations.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43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Triggers</a:t>
            </a:r>
            <a:r>
              <a:rPr lang="en-US" baseline="0" dirty="0" smtClean="0"/>
              <a:t> can’t be eliminated in a correctional environment. But staff can support clients by anticipating triggers and  helping clients to learn to prepare for them.</a:t>
            </a: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44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45</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There are many types</a:t>
            </a:r>
            <a:r>
              <a:rPr lang="en-US" baseline="0" dirty="0" smtClean="0"/>
              <a:t> of treatment that can be helpful for those with PTSD. Generally substance abuse programs use present day based approaches</a:t>
            </a: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46</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More information about each of these</a:t>
            </a:r>
            <a:r>
              <a:rPr lang="en-US" baseline="0" dirty="0" smtClean="0"/>
              <a:t> interventions is available in the manual.</a:t>
            </a: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47</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Secondary trauma among providers can result in responses that resemble PTSD symptoms. Staff working in RSAT programs can help each other identify these changes and support self-care. Taking a break, rotating job duties, recreation and outside support are important. </a:t>
            </a: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48</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49</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Walk</a:t>
            </a:r>
            <a:r>
              <a:rPr lang="en-US" sz="1200" kern="1200" baseline="0" dirty="0" smtClean="0">
                <a:solidFill>
                  <a:schemeClr val="tx1"/>
                </a:solidFill>
                <a:effectLst/>
                <a:latin typeface="+mn-lt"/>
                <a:ea typeface="+mn-ea"/>
                <a:cs typeface="+mn-cs"/>
              </a:rPr>
              <a:t> through your facility through the eyes of an i</a:t>
            </a:r>
            <a:r>
              <a:rPr lang="en-US" sz="1200" kern="1200" dirty="0" smtClean="0">
                <a:solidFill>
                  <a:schemeClr val="tx1"/>
                </a:solidFill>
                <a:effectLst/>
                <a:latin typeface="+mn-lt"/>
                <a:ea typeface="+mn-ea"/>
                <a:cs typeface="+mn-cs"/>
              </a:rPr>
              <a:t>nmate with PTSD. </a:t>
            </a:r>
            <a:r>
              <a:rPr lang="en-US" sz="1200" kern="1200" baseline="0" dirty="0" smtClean="0">
                <a:solidFill>
                  <a:schemeClr val="tx1"/>
                </a:solidFill>
                <a:effectLst/>
                <a:latin typeface="+mn-lt"/>
                <a:ea typeface="+mn-ea"/>
                <a:cs typeface="+mn-cs"/>
              </a:rPr>
              <a:t> Let’s say you also have </a:t>
            </a:r>
            <a:r>
              <a:rPr lang="en-US" sz="1200" kern="1200" dirty="0" smtClean="0">
                <a:solidFill>
                  <a:schemeClr val="tx1"/>
                </a:solidFill>
                <a:effectLst/>
                <a:latin typeface="+mn-lt"/>
                <a:ea typeface="+mn-ea"/>
                <a:cs typeface="+mn-cs"/>
              </a:rPr>
              <a:t>a substance use disorder (SUD) and a</a:t>
            </a:r>
            <a:r>
              <a:rPr lang="en-US" sz="1200" kern="1200" baseline="0" dirty="0" smtClean="0">
                <a:solidFill>
                  <a:schemeClr val="tx1"/>
                </a:solidFill>
                <a:effectLst/>
                <a:latin typeface="+mn-lt"/>
                <a:ea typeface="+mn-ea"/>
                <a:cs typeface="+mn-cs"/>
              </a:rPr>
              <a:t>lcohol has been your main coping mechanism for </a:t>
            </a:r>
            <a:r>
              <a:rPr lang="en-US" sz="1200" kern="1200" dirty="0" smtClean="0">
                <a:solidFill>
                  <a:schemeClr val="tx1"/>
                </a:solidFill>
                <a:effectLst/>
                <a:latin typeface="+mn-lt"/>
                <a:ea typeface="+mn-ea"/>
                <a:cs typeface="+mn-cs"/>
              </a:rPr>
              <a:t>trauma responses and triggers. Suddenly, the</a:t>
            </a:r>
            <a:r>
              <a:rPr lang="en-US" sz="1200" kern="1200" baseline="0" dirty="0" smtClean="0">
                <a:solidFill>
                  <a:schemeClr val="tx1"/>
                </a:solidFill>
                <a:effectLst/>
                <a:latin typeface="+mn-lt"/>
                <a:ea typeface="+mn-ea"/>
                <a:cs typeface="+mn-cs"/>
              </a:rPr>
              <a:t> alcohol is no longer available and you have entered a prison.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give you and idea of why </a:t>
            </a:r>
            <a:r>
              <a:rPr lang="en-US" sz="1200" kern="1200" dirty="0" smtClean="0">
                <a:solidFill>
                  <a:schemeClr val="tx1"/>
                </a:solidFill>
                <a:effectLst/>
                <a:latin typeface="+mn-lt"/>
                <a:ea typeface="+mn-ea"/>
                <a:cs typeface="+mn-cs"/>
              </a:rPr>
              <a:t> trauma related symptoms tend to worsen when abstaining from drugs and alcohol and upon entry into a correctional environment.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5</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baseline="0" dirty="0" smtClean="0"/>
              <a:t>Lastly, this course touches on self care for the workforce.  Correctional officers, facility staff , counselor's, and case managers all face the demands of working with a highly traumatized population and may be dealing with the effects of traumatic incidences they have witness on the job on top of any issues in their personal lives.  Recognizing staff needs, supervision, self care issues and practices that support staff resilience are part of a creating a trauma-informed environment.</a:t>
            </a:r>
          </a:p>
        </p:txBody>
      </p:sp>
      <p:sp>
        <p:nvSpPr>
          <p:cNvPr id="4" name="Slide Number Placeholder 3"/>
          <p:cNvSpPr>
            <a:spLocks noGrp="1"/>
          </p:cNvSpPr>
          <p:nvPr>
            <p:ph type="sldNum" sz="quarter" idx="10"/>
          </p:nvPr>
        </p:nvSpPr>
        <p:spPr/>
        <p:txBody>
          <a:bodyPr/>
          <a:lstStyle/>
          <a:p>
            <a:fld id="{22D24EFB-9AAE-4E7D-8EBD-69E13AFA1BA2}" type="slidenum">
              <a:rPr lang="en-US" smtClean="0"/>
              <a:t>6</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continuing with this course, please take a moment to gauge your potential reactions to this module.  Trauma-informed programming highlights self-care for clients and staff—beginning with you.   </a:t>
            </a:r>
            <a:r>
              <a:rPr lang="en-US" sz="1200" i="1" kern="1200" dirty="0" smtClean="0">
                <a:solidFill>
                  <a:schemeClr val="tx1"/>
                </a:solidFill>
                <a:effectLst/>
                <a:latin typeface="+mn-lt"/>
                <a:ea typeface="+mn-ea"/>
                <a:cs typeface="+mn-cs"/>
              </a:rPr>
              <a:t>Discuss</a:t>
            </a:r>
            <a:r>
              <a:rPr lang="en-US" sz="1200" i="1" kern="1200" baseline="0" dirty="0" smtClean="0">
                <a:solidFill>
                  <a:schemeClr val="tx1"/>
                </a:solidFill>
                <a:effectLst/>
                <a:latin typeface="+mn-lt"/>
                <a:ea typeface="+mn-ea"/>
                <a:cs typeface="+mn-cs"/>
              </a:rPr>
              <a:t> responses.</a:t>
            </a:r>
            <a:endParaRPr lang="en-US" i="1" dirty="0"/>
          </a:p>
        </p:txBody>
      </p:sp>
      <p:sp>
        <p:nvSpPr>
          <p:cNvPr id="4" name="Slide Number Placeholder 3"/>
          <p:cNvSpPr>
            <a:spLocks noGrp="1"/>
          </p:cNvSpPr>
          <p:nvPr>
            <p:ph type="sldNum" sz="quarter" idx="10"/>
          </p:nvPr>
        </p:nvSpPr>
        <p:spPr/>
        <p:txBody>
          <a:bodyPr/>
          <a:lstStyle/>
          <a:p>
            <a:fld id="{22D24EFB-9AAE-4E7D-8EBD-69E13AFA1BA2}" type="slidenum">
              <a:rPr lang="en-US" smtClean="0"/>
              <a:t>7</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we take universal precautions</a:t>
            </a:r>
            <a:r>
              <a:rPr lang="en-US" baseline="0" dirty="0" smtClean="0"/>
              <a:t> for HIV and put the gloves on before we draw blood from ANYONE, in correctional systems TC staff can apply the principles of TIC to all individuals. The majority of clients with trauma will benefit and it won’t hurt the minority that don’t have a trauma history.</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General prevalence:</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Men are statistically more likely to be exposed to violence, but less likely to develop PTSD as a result.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Men are most commonly exposed to traumatic events that involve seeing someone killed or critically injured or being physically assaulted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Women are more likely to have been sexually victimized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Women may also take longer to recover from trauma and are four times more likely than men to have long-lasting PTSD, and to have accompanying depression and anxiety (GAINS Center, 2002; National Center for PTSD, 2007).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hyperlink" Target="http://www.carbuyingtips.com/disaster.htm"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ncbi.nlm.nih.gov/books/n/tip44/A81505/#A8157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536" y="2590800"/>
            <a:ext cx="6096000" cy="1470025"/>
          </a:xfrm>
        </p:spPr>
        <p:txBody>
          <a:bodyPr>
            <a:normAutofit fontScale="90000"/>
          </a:bodyPr>
          <a:lstStyle/>
          <a:p>
            <a:r>
              <a:rPr lang="en-US" b="1" dirty="0" smtClean="0">
                <a:solidFill>
                  <a:srgbClr val="006892"/>
                </a:solidFill>
                <a:latin typeface="Arial" pitchFamily="34" charset="0"/>
                <a:cs typeface="Arial" pitchFamily="34" charset="0"/>
              </a:rPr>
              <a:t>RSAT Training Tool: </a:t>
            </a:r>
            <a:br>
              <a:rPr lang="en-US" b="1" dirty="0" smtClean="0">
                <a:solidFill>
                  <a:srgbClr val="006892"/>
                </a:solidFill>
                <a:latin typeface="Arial" pitchFamily="34" charset="0"/>
                <a:cs typeface="Arial" pitchFamily="34" charset="0"/>
              </a:rPr>
            </a:br>
            <a:r>
              <a:rPr lang="en-US" b="1" dirty="0" smtClean="0">
                <a:solidFill>
                  <a:srgbClr val="006892"/>
                </a:solidFill>
                <a:latin typeface="Arial" pitchFamily="34" charset="0"/>
                <a:cs typeface="Arial" pitchFamily="34" charset="0"/>
              </a:rPr>
              <a:t>Trauma-Informed Correctional Care </a:t>
            </a:r>
            <a:endParaRPr lang="en-US" b="1"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3104"/>
            <a:ext cx="5888736" cy="917448"/>
          </a:xfrm>
          <a:prstGeom prst="rect">
            <a:avLst/>
          </a:prstGeom>
        </p:spPr>
      </p:pic>
    </p:spTree>
    <p:extLst>
      <p:ext uri="{BB962C8B-B14F-4D97-AF65-F5344CB8AC3E}">
        <p14:creationId xmlns:p14="http://schemas.microsoft.com/office/powerpoint/2010/main" val="2538911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marL="0" indent="0">
              <a:buClr>
                <a:srgbClr val="BE854C"/>
              </a:buClr>
              <a:buSzPct val="65000"/>
              <a:buNone/>
            </a:pPr>
            <a:r>
              <a:rPr lang="en-US" sz="2800" b="1" dirty="0" smtClean="0"/>
              <a:t>PTSD in the Justice Population</a:t>
            </a:r>
          </a:p>
          <a:p>
            <a:pPr lvl="1">
              <a:buClr>
                <a:srgbClr val="BE854C"/>
              </a:buClr>
              <a:buSzPct val="65000"/>
              <a:buFont typeface="Wingdings" pitchFamily="2" charset="2"/>
              <a:buChar char="Ø"/>
            </a:pPr>
            <a:r>
              <a:rPr lang="en-US" sz="2400" dirty="0" smtClean="0"/>
              <a:t>TAPA Center for Jail Diversion </a:t>
            </a:r>
            <a:r>
              <a:rPr lang="en-US" sz="1600" dirty="0" smtClean="0"/>
              <a:t>(</a:t>
            </a:r>
            <a:r>
              <a:rPr lang="en-US" sz="1600" dirty="0" err="1" smtClean="0"/>
              <a:t>Noether</a:t>
            </a:r>
            <a:r>
              <a:rPr lang="en-US" sz="1600" dirty="0" smtClean="0"/>
              <a:t> and </a:t>
            </a:r>
            <a:r>
              <a:rPr lang="en-US" sz="1600" dirty="0" err="1" smtClean="0"/>
              <a:t>Abrue</a:t>
            </a:r>
            <a:r>
              <a:rPr lang="en-US" sz="1600" dirty="0" smtClean="0"/>
              <a:t>, 2005)</a:t>
            </a:r>
          </a:p>
          <a:p>
            <a:pPr lvl="1">
              <a:buClr>
                <a:srgbClr val="BE854C"/>
              </a:buClr>
              <a:buSzPct val="65000"/>
              <a:buFont typeface="Wingdings" pitchFamily="2" charset="2"/>
              <a:buChar char="Ø"/>
            </a:pPr>
            <a:endParaRPr lang="en-US" sz="1600" dirty="0" smtClean="0"/>
          </a:p>
          <a:p>
            <a:pPr>
              <a:buClr>
                <a:srgbClr val="BE854C"/>
              </a:buClr>
              <a:buSzPct val="65000"/>
              <a:buFont typeface="Wingdings" pitchFamily="2" charset="2"/>
              <a:buChar char="Ø"/>
            </a:pPr>
            <a:endParaRPr lang="en-US" sz="2800" dirty="0" smtClean="0"/>
          </a:p>
          <a:p>
            <a:pPr>
              <a:buClr>
                <a:srgbClr val="BE854C"/>
              </a:buClr>
              <a:buSzPct val="65000"/>
              <a:buFont typeface="Wingdings" pitchFamily="2" charset="2"/>
              <a:buChar char="Ø"/>
            </a:pPr>
            <a:endParaRPr lang="en-US" sz="2800" dirty="0" smtClean="0"/>
          </a:p>
          <a:p>
            <a:pPr marL="0" indent="0">
              <a:buClr>
                <a:srgbClr val="BE854C"/>
              </a:buClr>
              <a:buSzPct val="65000"/>
              <a:buNone/>
            </a:pPr>
            <a:endParaRPr lang="en-US" sz="2800" dirty="0"/>
          </a:p>
          <a:p>
            <a:pPr lvl="1">
              <a:buClr>
                <a:srgbClr val="BE854C"/>
              </a:buClr>
              <a:buSzPct val="65000"/>
              <a:buFont typeface="Wingdings" pitchFamily="2" charset="2"/>
              <a:buChar char="Ø"/>
            </a:pPr>
            <a:r>
              <a:rPr lang="en-US" sz="2400" dirty="0" smtClean="0"/>
              <a:t>Significant </a:t>
            </a:r>
            <a:r>
              <a:rPr lang="en-US" sz="2400" dirty="0"/>
              <a:t>rates of PTSD </a:t>
            </a:r>
            <a:r>
              <a:rPr lang="en-US" sz="1600" dirty="0"/>
              <a:t> </a:t>
            </a:r>
            <a:r>
              <a:rPr lang="en-US" sz="2400" dirty="0"/>
              <a:t>found </a:t>
            </a:r>
            <a:r>
              <a:rPr lang="en-US" sz="2400" dirty="0" smtClean="0"/>
              <a:t>among death </a:t>
            </a:r>
            <a:r>
              <a:rPr lang="en-US" sz="2400" dirty="0"/>
              <a:t>row inmates </a:t>
            </a:r>
            <a:r>
              <a:rPr lang="en-US" sz="1600" dirty="0" smtClean="0"/>
              <a:t>(</a:t>
            </a:r>
            <a:r>
              <a:rPr lang="en-US" sz="1600" dirty="0"/>
              <a:t>Freedman and </a:t>
            </a:r>
            <a:r>
              <a:rPr lang="en-US" sz="1600" dirty="0" err="1"/>
              <a:t>Hemenway</a:t>
            </a:r>
            <a:r>
              <a:rPr lang="en-US" sz="1600" dirty="0"/>
              <a:t>, 2000)</a:t>
            </a:r>
          </a:p>
          <a:p>
            <a:pPr lvl="1">
              <a:buClr>
                <a:srgbClr val="BE854C"/>
              </a:buClr>
              <a:buSzPct val="65000"/>
              <a:buFont typeface="Wingdings" pitchFamily="2" charset="2"/>
              <a:buChar char="Ø"/>
            </a:pPr>
            <a:r>
              <a:rPr lang="en-US" sz="2400" dirty="0"/>
              <a:t>Violent offenders are more likely to have PTSD than not </a:t>
            </a:r>
            <a:r>
              <a:rPr lang="en-US" sz="1600" dirty="0"/>
              <a:t>(Carlson and Shafer, 2010). </a:t>
            </a:r>
          </a:p>
          <a:p>
            <a:pPr marL="0" indent="0">
              <a:buNone/>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2/13/2012</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995265" y="5186723"/>
            <a:ext cx="6172200" cy="369332"/>
          </a:xfrm>
          <a:prstGeom prst="rect">
            <a:avLst/>
          </a:prstGeom>
          <a:noFill/>
        </p:spPr>
        <p:txBody>
          <a:bodyPr wrap="square" rtlCol="0">
            <a:spAutoFit/>
          </a:bodyPr>
          <a:lstStyle/>
          <a:p>
            <a:pPr algn="ct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514600"/>
            <a:ext cx="6091335" cy="177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864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 Context and Background</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209146"/>
          </a:xfrm>
        </p:spPr>
        <p:txBody>
          <a:bodyPr>
            <a:noAutofit/>
          </a:bodyPr>
          <a:lstStyle/>
          <a:p>
            <a:pPr marL="0" lvl="0" indent="0">
              <a:buClr>
                <a:srgbClr val="BE854C"/>
              </a:buClr>
              <a:buSzPct val="65000"/>
              <a:buNone/>
            </a:pPr>
            <a:r>
              <a:rPr lang="en-US" b="1" dirty="0" smtClean="0"/>
              <a:t>Gender Differences in Trauma.</a:t>
            </a:r>
          </a:p>
          <a:p>
            <a:pPr lvl="1">
              <a:buClr>
                <a:srgbClr val="BE854C"/>
              </a:buClr>
              <a:buSzPct val="65000"/>
              <a:buFont typeface="Wingdings" pitchFamily="2" charset="2"/>
              <a:buChar char="Ø"/>
            </a:pPr>
            <a:r>
              <a:rPr lang="en-US" dirty="0"/>
              <a:t>	</a:t>
            </a:r>
            <a:r>
              <a:rPr lang="en-US" dirty="0" smtClean="0"/>
              <a:t>Males: </a:t>
            </a:r>
          </a:p>
          <a:p>
            <a:pPr lvl="2">
              <a:buClr>
                <a:srgbClr val="BE854C"/>
              </a:buClr>
              <a:buSzPct val="65000"/>
              <a:buFont typeface="Wingdings" pitchFamily="2" charset="2"/>
              <a:buChar char="Ø"/>
            </a:pPr>
            <a:r>
              <a:rPr lang="en-US" dirty="0" smtClean="0"/>
              <a:t>Risk of being threatened, pressured, or forced into sex, and the possibility of witnessing another inmate being sexually assaulted increases dramatically when they enter jail or prison</a:t>
            </a:r>
          </a:p>
          <a:p>
            <a:pPr lvl="2">
              <a:buClr>
                <a:srgbClr val="BE854C"/>
              </a:buClr>
              <a:buSzPct val="65000"/>
              <a:buFont typeface="Wingdings" pitchFamily="2" charset="2"/>
              <a:buChar char="Ø"/>
            </a:pPr>
            <a:r>
              <a:rPr lang="en-US" dirty="0" smtClean="0"/>
              <a:t>Threat of violence and physical assault also increases</a:t>
            </a:r>
          </a:p>
          <a:p>
            <a:pPr lvl="2">
              <a:buClr>
                <a:srgbClr val="BE854C"/>
              </a:buClr>
              <a:buSzPct val="65000"/>
              <a:buFont typeface="Wingdings" pitchFamily="2" charset="2"/>
              <a:buChar char="Ø"/>
            </a:pPr>
            <a:r>
              <a:rPr lang="en-US" dirty="0" smtClean="0">
                <a:solidFill>
                  <a:schemeClr val="accent6">
                    <a:lumMod val="75000"/>
                  </a:schemeClr>
                </a:solidFill>
              </a:rPr>
              <a:t>Jail/Prison = less safe from sexual assault</a:t>
            </a:r>
          </a:p>
          <a:p>
            <a:pPr lvl="2">
              <a:buClr>
                <a:srgbClr val="BE854C"/>
              </a:buClr>
              <a:buSzPct val="65000"/>
              <a:buFont typeface="Wingdings" pitchFamily="2" charset="2"/>
              <a:buChar char="Ø"/>
            </a:pPr>
            <a:endParaRPr lang="en-US" dirty="0"/>
          </a:p>
          <a:p>
            <a:pPr marL="0" indent="0">
              <a:buNone/>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0825" y="2133600"/>
            <a:ext cx="638175" cy="46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927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 Context and Background</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152400" y="1600199"/>
            <a:ext cx="8763000" cy="4744153"/>
          </a:xfrm>
        </p:spPr>
        <p:txBody>
          <a:bodyPr>
            <a:noAutofit/>
          </a:bodyPr>
          <a:lstStyle/>
          <a:p>
            <a:pPr marL="0" lvl="0" indent="0">
              <a:buClr>
                <a:srgbClr val="BE854C"/>
              </a:buClr>
              <a:buSzPct val="65000"/>
              <a:buNone/>
            </a:pPr>
            <a:r>
              <a:rPr lang="en-US" b="1" dirty="0" smtClean="0"/>
              <a:t>Gender Differences in Trauma Continued</a:t>
            </a:r>
            <a:r>
              <a:rPr lang="en-US" dirty="0" smtClean="0"/>
              <a:t>.</a:t>
            </a:r>
          </a:p>
          <a:p>
            <a:pPr lvl="1">
              <a:buClr>
                <a:srgbClr val="BE854C"/>
              </a:buClr>
              <a:buSzPct val="65000"/>
              <a:buFont typeface="Wingdings" pitchFamily="2" charset="2"/>
              <a:buChar char="Ø"/>
            </a:pPr>
            <a:r>
              <a:rPr lang="en-US" dirty="0"/>
              <a:t>	Females: </a:t>
            </a:r>
          </a:p>
          <a:p>
            <a:pPr lvl="2">
              <a:buClr>
                <a:srgbClr val="BE854C"/>
              </a:buClr>
              <a:buSzPct val="65000"/>
              <a:buFont typeface="Wingdings" pitchFamily="2" charset="2"/>
              <a:buChar char="Ø"/>
            </a:pPr>
            <a:r>
              <a:rPr lang="en-US" dirty="0" smtClean="0"/>
              <a:t>Studies show as many as </a:t>
            </a:r>
            <a:r>
              <a:rPr lang="en-US" dirty="0"/>
              <a:t>90% have experienced interpersonal or sexual violence in their lives </a:t>
            </a:r>
            <a:r>
              <a:rPr lang="en-US" sz="1400" dirty="0"/>
              <a:t>(WPA, 2006</a:t>
            </a:r>
            <a:r>
              <a:rPr lang="en-US" sz="1400" dirty="0" smtClean="0"/>
              <a:t>)</a:t>
            </a:r>
          </a:p>
          <a:p>
            <a:pPr lvl="2">
              <a:buClr>
                <a:srgbClr val="BE854C"/>
              </a:buClr>
              <a:buSzPct val="65000"/>
              <a:buFont typeface="Wingdings" pitchFamily="2" charset="2"/>
              <a:buChar char="Ø"/>
            </a:pPr>
            <a:r>
              <a:rPr lang="en-US" dirty="0" smtClean="0"/>
              <a:t>The rate of sexual assault in US prisons 4.3% </a:t>
            </a:r>
            <a:r>
              <a:rPr lang="en-US" sz="1400" dirty="0" smtClean="0"/>
              <a:t>(Beck and Harrison, 2010)</a:t>
            </a:r>
          </a:p>
          <a:p>
            <a:pPr lvl="2">
              <a:buClr>
                <a:srgbClr val="BE854C"/>
              </a:buClr>
              <a:buSzPct val="65000"/>
              <a:buFont typeface="Wingdings" pitchFamily="2" charset="2"/>
              <a:buChar char="Ø"/>
            </a:pPr>
            <a:r>
              <a:rPr lang="en-US" dirty="0" smtClean="0"/>
              <a:t>The </a:t>
            </a:r>
            <a:r>
              <a:rPr lang="en-US" dirty="0"/>
              <a:t>rate of sexual assault </a:t>
            </a:r>
            <a:r>
              <a:rPr lang="en-US" dirty="0" smtClean="0"/>
              <a:t>on US college campuses is 20%-25% </a:t>
            </a:r>
            <a:r>
              <a:rPr lang="en-US" sz="1400" dirty="0" smtClean="0"/>
              <a:t>(BJS, 2010)</a:t>
            </a:r>
            <a:endParaRPr lang="en-US" sz="1400" dirty="0"/>
          </a:p>
          <a:p>
            <a:pPr lvl="2">
              <a:buClr>
                <a:srgbClr val="BE854C"/>
              </a:buClr>
              <a:buSzPct val="65000"/>
              <a:buFont typeface="Wingdings" pitchFamily="2" charset="2"/>
              <a:buChar char="Ø"/>
            </a:pPr>
            <a:r>
              <a:rPr lang="en-US" dirty="0" smtClean="0">
                <a:solidFill>
                  <a:schemeClr val="accent6">
                    <a:lumMod val="75000"/>
                  </a:schemeClr>
                </a:solidFill>
              </a:rPr>
              <a:t>Women may be safer in a Jail/Prison but may feel less safe.</a:t>
            </a:r>
          </a:p>
          <a:p>
            <a:pPr marL="914400" lvl="2" indent="0">
              <a:buClr>
                <a:srgbClr val="BE854C"/>
              </a:buClr>
              <a:buSzPct val="65000"/>
              <a:buNone/>
            </a:pPr>
            <a:r>
              <a:rPr lang="en-US" dirty="0" smtClean="0"/>
              <a:t>Data </a:t>
            </a:r>
            <a:r>
              <a:rPr lang="en-US" dirty="0"/>
              <a:t>suggest the experience of rape is most likely to result in </a:t>
            </a:r>
            <a:r>
              <a:rPr lang="en-US" dirty="0" smtClean="0"/>
              <a:t>PTSD for both men and women.</a:t>
            </a:r>
            <a:endParaRPr lang="en-US" dirty="0"/>
          </a:p>
          <a:p>
            <a:pPr marL="914400" lvl="2" indent="0">
              <a:buClr>
                <a:srgbClr val="BE854C"/>
              </a:buClr>
              <a:buSzPct val="65000"/>
              <a:buNone/>
            </a:pPr>
            <a:endParaRPr lang="en-US" dirty="0" smtClean="0">
              <a:solidFill>
                <a:schemeClr val="accent6">
                  <a:lumMod val="75000"/>
                </a:schemeClr>
              </a:solidFill>
            </a:endParaRPr>
          </a:p>
          <a:p>
            <a:pPr lvl="2">
              <a:buClr>
                <a:srgbClr val="BE854C"/>
              </a:buClr>
              <a:buSzPct val="65000"/>
              <a:buFont typeface="Wingdings" pitchFamily="2" charset="2"/>
              <a:buChar char="Ø"/>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2133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502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sz="half" idx="1"/>
          </p:nvPr>
        </p:nvSpPr>
        <p:spPr/>
        <p:txBody>
          <a:bodyPr>
            <a:noAutofit/>
          </a:bodyPr>
          <a:lstStyle/>
          <a:p>
            <a:pPr marL="0" indent="0">
              <a:buClr>
                <a:srgbClr val="BE854C"/>
              </a:buClr>
              <a:buSzPct val="65000"/>
              <a:buNone/>
            </a:pPr>
            <a:r>
              <a:rPr lang="en-US" sz="2800" b="1" dirty="0" smtClean="0"/>
              <a:t>What about Substance Abuse?</a:t>
            </a:r>
          </a:p>
          <a:p>
            <a:pPr>
              <a:buClr>
                <a:srgbClr val="BE854C"/>
              </a:buClr>
              <a:buSzPct val="65000"/>
              <a:buFont typeface="Wingdings" pitchFamily="2" charset="2"/>
              <a:buChar char="Ø"/>
            </a:pPr>
            <a:r>
              <a:rPr lang="en-US" sz="2000" dirty="0" smtClean="0"/>
              <a:t>Most men and women in substance abuse treatment report childhood physical or sexual abuse</a:t>
            </a:r>
          </a:p>
          <a:p>
            <a:pPr>
              <a:buClr>
                <a:srgbClr val="BE854C"/>
              </a:buClr>
              <a:buSzPct val="65000"/>
              <a:buFont typeface="Wingdings" pitchFamily="2" charset="2"/>
              <a:buChar char="Ø"/>
            </a:pPr>
            <a:r>
              <a:rPr lang="en-US" sz="2000" dirty="0" smtClean="0"/>
              <a:t>Men with PTSD tend to misuse alcohol in response to traumatic experiences at almost twice the rate of women with PTSD.</a:t>
            </a:r>
            <a:endParaRPr lang="en-US" sz="2000" dirty="0"/>
          </a:p>
          <a:p>
            <a:pPr marL="0" indent="0">
              <a:buNone/>
            </a:pPr>
            <a:endParaRPr lang="en-US" sz="2000" dirty="0"/>
          </a:p>
        </p:txBody>
      </p:sp>
      <p:sp>
        <p:nvSpPr>
          <p:cNvPr id="4" name="Content Placeholder 3"/>
          <p:cNvSpPr>
            <a:spLocks noGrp="1"/>
          </p:cNvSpPr>
          <p:nvPr>
            <p:ph sz="half" idx="2"/>
          </p:nvPr>
        </p:nvSpPr>
        <p:spPr/>
        <p:txBody>
          <a:bodyPr/>
          <a:lstStyle/>
          <a:p>
            <a:pPr marL="0" indent="0">
              <a:buNone/>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2/13/2012</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995265" y="5186723"/>
            <a:ext cx="6172200" cy="369332"/>
          </a:xfrm>
          <a:prstGeom prst="rect">
            <a:avLst/>
          </a:prstGeom>
          <a:noFill/>
        </p:spPr>
        <p:txBody>
          <a:bodyPr wrap="square" rtlCol="0">
            <a:spAutoFit/>
          </a:bodyPr>
          <a:lstStyle/>
          <a:p>
            <a:pPr algn="ctr"/>
            <a:endParaRPr lang="en-US" dirty="0"/>
          </a:p>
        </p:txBody>
      </p:sp>
      <p:pic>
        <p:nvPicPr>
          <p:cNvPr id="4098" name="Picture 2"/>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724400" y="1752600"/>
            <a:ext cx="389089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342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sz="half" idx="2"/>
          </p:nvPr>
        </p:nvSpPr>
        <p:spPr>
          <a:xfrm>
            <a:off x="457200" y="1447800"/>
            <a:ext cx="8382000" cy="4678363"/>
          </a:xfrm>
        </p:spPr>
        <p:txBody>
          <a:bodyPr>
            <a:noAutofit/>
          </a:bodyPr>
          <a:lstStyle/>
          <a:p>
            <a:pPr>
              <a:buClr>
                <a:srgbClr val="BE854C"/>
              </a:buClr>
              <a:buSzPct val="65000"/>
              <a:buFont typeface="Wingdings" pitchFamily="2" charset="2"/>
              <a:buChar char="Ø"/>
            </a:pPr>
            <a:r>
              <a:rPr lang="en-US" sz="2800" b="1" dirty="0" smtClean="0"/>
              <a:t>Veterans and Trauma: Prevalence</a:t>
            </a:r>
          </a:p>
          <a:p>
            <a:pPr lvl="1">
              <a:buClr>
                <a:srgbClr val="BE854C"/>
              </a:buClr>
              <a:buSzPct val="65000"/>
              <a:buFont typeface="Wingdings" pitchFamily="2" charset="2"/>
              <a:buChar char="Ø"/>
            </a:pPr>
            <a:r>
              <a:rPr lang="en-US" sz="2400" dirty="0" smtClean="0"/>
              <a:t>PTSD = most common MH disability among Operation Iraqi Freedom (OIF) and Operation Enduring Freedom (OEF) veterans </a:t>
            </a:r>
          </a:p>
          <a:p>
            <a:pPr lvl="1">
              <a:buClr>
                <a:srgbClr val="BE854C"/>
              </a:buClr>
              <a:buSzPct val="65000"/>
              <a:buFont typeface="Wingdings" pitchFamily="2" charset="2"/>
              <a:buChar char="Ø"/>
            </a:pPr>
            <a:r>
              <a:rPr lang="en-US" sz="2400" dirty="0" smtClean="0"/>
              <a:t>¼ veterans will return with Depression, PTSD, or Traumatic Brain Injury</a:t>
            </a:r>
          </a:p>
          <a:p>
            <a:pPr lvl="2">
              <a:buClr>
                <a:srgbClr val="BE854C"/>
              </a:buClr>
              <a:buSzPct val="65000"/>
              <a:buFont typeface="Wingdings" pitchFamily="2" charset="2"/>
              <a:buChar char="Ø"/>
            </a:pPr>
            <a:r>
              <a:rPr lang="en-US" sz="2000" dirty="0" smtClean="0"/>
              <a:t>Often complicated by substance abuse or problems controlling anger</a:t>
            </a:r>
          </a:p>
          <a:p>
            <a:pPr>
              <a:buClr>
                <a:srgbClr val="BE854C"/>
              </a:buClr>
              <a:buSzPct val="65000"/>
              <a:buFont typeface="Wingdings" pitchFamily="2" charset="2"/>
              <a:buChar char="Ø"/>
            </a:pPr>
            <a:endParaRPr lang="en-US" sz="2000" dirty="0" smtClean="0"/>
          </a:p>
          <a:p>
            <a:pPr marL="0" indent="0">
              <a:buClr>
                <a:srgbClr val="BE854C"/>
              </a:buClr>
              <a:buSzPct val="65000"/>
              <a:buNone/>
            </a:pPr>
            <a:endParaRPr lang="en-US" sz="2800" dirty="0"/>
          </a:p>
          <a:p>
            <a:pPr marL="0" indent="0">
              <a:buNone/>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2/13/2012</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995265" y="5186723"/>
            <a:ext cx="6172200" cy="369332"/>
          </a:xfrm>
          <a:prstGeom prst="rect">
            <a:avLst/>
          </a:prstGeom>
          <a:noFill/>
        </p:spPr>
        <p:txBody>
          <a:bodyPr wrap="square" rtlCol="0">
            <a:spAutoFit/>
          </a:bodyPr>
          <a:lstStyle/>
          <a:p>
            <a:pPr algn="ctr"/>
            <a:endParaRPr lang="en-US" dirty="0"/>
          </a:p>
        </p:txBody>
      </p:sp>
    </p:spTree>
    <p:extLst>
      <p:ext uri="{BB962C8B-B14F-4D97-AF65-F5344CB8AC3E}">
        <p14:creationId xmlns:p14="http://schemas.microsoft.com/office/powerpoint/2010/main" val="2133539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sz="half" idx="2"/>
          </p:nvPr>
        </p:nvSpPr>
        <p:spPr>
          <a:xfrm>
            <a:off x="457200" y="1447800"/>
            <a:ext cx="8382000" cy="4678363"/>
          </a:xfrm>
        </p:spPr>
        <p:txBody>
          <a:bodyPr>
            <a:noAutofit/>
          </a:bodyPr>
          <a:lstStyle/>
          <a:p>
            <a:pPr>
              <a:buClr>
                <a:srgbClr val="BE854C"/>
              </a:buClr>
              <a:buSzPct val="65000"/>
              <a:buFont typeface="Wingdings" pitchFamily="2" charset="2"/>
              <a:buChar char="Ø"/>
            </a:pPr>
            <a:r>
              <a:rPr lang="en-US" sz="2800" b="1" dirty="0" smtClean="0"/>
              <a:t>Veterans and Trauma: Types</a:t>
            </a:r>
          </a:p>
          <a:p>
            <a:pPr lvl="1">
              <a:buClr>
                <a:srgbClr val="BE854C"/>
              </a:buClr>
              <a:buSzPct val="65000"/>
              <a:buFont typeface="Wingdings" pitchFamily="2" charset="2"/>
              <a:buChar char="Ø"/>
            </a:pPr>
            <a:r>
              <a:rPr lang="en-US" sz="2400" dirty="0" smtClean="0"/>
              <a:t>Vicariously experienced trauma</a:t>
            </a:r>
          </a:p>
          <a:p>
            <a:pPr lvl="1">
              <a:buClr>
                <a:srgbClr val="BE854C"/>
              </a:buClr>
              <a:buSzPct val="65000"/>
              <a:buFont typeface="Wingdings" pitchFamily="2" charset="2"/>
              <a:buChar char="Ø"/>
            </a:pPr>
            <a:r>
              <a:rPr lang="en-US" sz="2400" dirty="0" smtClean="0"/>
              <a:t>Direct Injury</a:t>
            </a:r>
          </a:p>
          <a:p>
            <a:pPr lvl="1">
              <a:buClr>
                <a:srgbClr val="BE854C"/>
              </a:buClr>
              <a:buSzPct val="65000"/>
              <a:buFont typeface="Wingdings" pitchFamily="2" charset="2"/>
              <a:buChar char="Ø"/>
            </a:pPr>
            <a:r>
              <a:rPr lang="en-US" sz="2400" dirty="0" smtClean="0"/>
              <a:t>Military sexual trauma (MST)</a:t>
            </a:r>
          </a:p>
          <a:p>
            <a:pPr>
              <a:buClr>
                <a:srgbClr val="BE854C"/>
              </a:buClr>
              <a:buSzPct val="65000"/>
              <a:buFont typeface="Wingdings" pitchFamily="2" charset="2"/>
              <a:buChar char="Ø"/>
            </a:pPr>
            <a:r>
              <a:rPr lang="en-US" sz="2800" b="1" dirty="0" smtClean="0"/>
              <a:t>Veterans and Trauma: Jail and Prison </a:t>
            </a:r>
          </a:p>
          <a:p>
            <a:pPr lvl="1">
              <a:buClr>
                <a:srgbClr val="BE854C"/>
              </a:buClr>
              <a:buSzPct val="65000"/>
              <a:buFont typeface="Wingdings" pitchFamily="2" charset="2"/>
              <a:buChar char="Ø"/>
            </a:pPr>
            <a:r>
              <a:rPr lang="en-US" dirty="0" smtClean="0"/>
              <a:t>10 % of US jail and prison inmates are veterans</a:t>
            </a:r>
          </a:p>
          <a:p>
            <a:pPr lvl="1">
              <a:buClr>
                <a:srgbClr val="BE854C"/>
              </a:buClr>
              <a:buSzPct val="65000"/>
              <a:buFont typeface="Wingdings" pitchFamily="2" charset="2"/>
              <a:buChar char="Ø"/>
            </a:pPr>
            <a:r>
              <a:rPr lang="en-US" dirty="0" smtClean="0"/>
              <a:t>Typically dealing with many issues (alcohol use, co- occurring psychiatric illness, chronic homelessness, unemployment)</a:t>
            </a:r>
          </a:p>
          <a:p>
            <a:pPr marL="0" indent="0">
              <a:buClr>
                <a:srgbClr val="BE854C"/>
              </a:buClr>
              <a:buSzPct val="65000"/>
              <a:buNone/>
            </a:pPr>
            <a:endParaRPr lang="en-US" sz="2800" dirty="0"/>
          </a:p>
          <a:p>
            <a:pPr marL="0" indent="0">
              <a:buNone/>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2/13/2012</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995265" y="5186723"/>
            <a:ext cx="6172200" cy="369332"/>
          </a:xfrm>
          <a:prstGeom prst="rect">
            <a:avLst/>
          </a:prstGeom>
          <a:noFill/>
        </p:spPr>
        <p:txBody>
          <a:bodyPr wrap="square" rtlCol="0">
            <a:spAutoFit/>
          </a:bodyPr>
          <a:lstStyle/>
          <a:p>
            <a:pPr algn="ctr"/>
            <a:endParaRPr lang="en-US" dirty="0"/>
          </a:p>
        </p:txBody>
      </p:sp>
    </p:spTree>
    <p:extLst>
      <p:ext uri="{BB962C8B-B14F-4D97-AF65-F5344CB8AC3E}">
        <p14:creationId xmlns:p14="http://schemas.microsoft.com/office/powerpoint/2010/main" val="1634426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Trauma</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209146"/>
          </a:xfrm>
        </p:spPr>
        <p:txBody>
          <a:bodyPr>
            <a:noAutofit/>
          </a:bodyPr>
          <a:lstStyle/>
          <a:p>
            <a:pPr marL="0" indent="0">
              <a:buNone/>
            </a:pPr>
            <a:r>
              <a:rPr lang="en-US" sz="2800" b="1" dirty="0" smtClean="0"/>
              <a:t>What is Trauma?</a:t>
            </a:r>
          </a:p>
          <a:p>
            <a:pPr lvl="1">
              <a:buClr>
                <a:schemeClr val="accent6"/>
              </a:buClr>
              <a:buFont typeface="Wingdings" pitchFamily="2" charset="2"/>
              <a:buChar char="Ø"/>
            </a:pPr>
            <a:r>
              <a:rPr lang="en-US" sz="2400" dirty="0"/>
              <a:t>Trauma is extreme stress brought on by </a:t>
            </a:r>
            <a:r>
              <a:rPr lang="en-US" sz="2400" b="1" i="1" dirty="0"/>
              <a:t>shocking or unexpected events</a:t>
            </a:r>
            <a:r>
              <a:rPr lang="en-US" sz="2400" dirty="0"/>
              <a:t> that </a:t>
            </a:r>
            <a:r>
              <a:rPr lang="en-US" sz="2400" b="1" i="1" dirty="0"/>
              <a:t>overwhelm a person’s ability to cope</a:t>
            </a:r>
            <a:r>
              <a:rPr lang="en-US" sz="2400" dirty="0"/>
              <a:t>, resulting in </a:t>
            </a:r>
            <a:r>
              <a:rPr lang="en-US" sz="2400" b="1" i="1" dirty="0"/>
              <a:t>feelings of helplessness, and extreme fear and horror. </a:t>
            </a:r>
            <a:r>
              <a:rPr lang="en-US" sz="2400" dirty="0"/>
              <a:t>The survivor perceives the event as a </a:t>
            </a:r>
            <a:r>
              <a:rPr lang="en-US" sz="2400" b="1" i="1" dirty="0"/>
              <a:t>bodily violation or a threat of serious injury or death or of self or a loved one</a:t>
            </a:r>
            <a:r>
              <a:rPr lang="en-US" sz="2400" i="1" dirty="0"/>
              <a:t>.</a:t>
            </a:r>
            <a:r>
              <a:rPr lang="en-US" sz="2400" dirty="0"/>
              <a:t> Events may be </a:t>
            </a:r>
            <a:r>
              <a:rPr lang="en-US" sz="2400" b="1" i="1" dirty="0"/>
              <a:t>witnessed (vicariously) or experienced directly.</a:t>
            </a:r>
            <a:endParaRPr lang="en-US" sz="2400" dirty="0"/>
          </a:p>
          <a:p>
            <a:pPr lvl="1">
              <a:buFont typeface="Wingdings" pitchFamily="2" charset="2"/>
              <a:buChar char="Ø"/>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071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551"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6892"/>
                </a:solidFill>
                <a:latin typeface="Arial" pitchFamily="34" charset="0"/>
                <a:cs typeface="Arial" pitchFamily="34" charset="0"/>
              </a:rPr>
              <a:t>Module II: Trauma</a:t>
            </a:r>
            <a:endParaRPr lang="en-US" sz="4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3575050" y="1371600"/>
            <a:ext cx="5111750" cy="4754563"/>
          </a:xfrm>
        </p:spPr>
        <p:txBody>
          <a:bodyPr>
            <a:noAutofit/>
          </a:bodyPr>
          <a:lstStyle/>
          <a:p>
            <a:pPr marL="914400" lvl="2" indent="0">
              <a:buClr>
                <a:srgbClr val="BE854C"/>
              </a:buClr>
              <a:buSzPct val="65000"/>
              <a:buNone/>
            </a:pPr>
            <a:endParaRPr lang="en-US" sz="1900" dirty="0"/>
          </a:p>
          <a:p>
            <a:pPr marL="914400" lvl="2" indent="0">
              <a:buClr>
                <a:srgbClr val="BE854C"/>
              </a:buClr>
              <a:buSzPct val="65000"/>
              <a:buNone/>
            </a:pPr>
            <a:endParaRPr lang="en-US" sz="1900" dirty="0"/>
          </a:p>
        </p:txBody>
      </p:sp>
      <p:sp>
        <p:nvSpPr>
          <p:cNvPr id="5" name="Text Placeholder 4"/>
          <p:cNvSpPr>
            <a:spLocks noGrp="1"/>
          </p:cNvSpPr>
          <p:nvPr>
            <p:ph type="body" sz="half" idx="2"/>
          </p:nvPr>
        </p:nvSpPr>
        <p:spPr/>
        <p:txBody>
          <a:bodyPr>
            <a:normAutofit fontScale="92500" lnSpcReduction="20000"/>
          </a:bodyPr>
          <a:lstStyle/>
          <a:p>
            <a:r>
              <a:rPr lang="en-US" b="1" dirty="0"/>
              <a:t>Some examples of events likely to be traumatic when </a:t>
            </a:r>
            <a:r>
              <a:rPr lang="en-US" b="1" i="1" u="sng" dirty="0"/>
              <a:t>experienced or witnessed </a:t>
            </a:r>
            <a:r>
              <a:rPr lang="en-US" b="1" dirty="0"/>
              <a:t>include</a:t>
            </a:r>
            <a:r>
              <a:rPr lang="en-US" b="1" dirty="0" smtClean="0"/>
              <a:t>:</a:t>
            </a:r>
            <a:endParaRPr lang="en-US" dirty="0"/>
          </a:p>
          <a:p>
            <a:pPr marL="285750" indent="-285750">
              <a:buFont typeface="Arial" pitchFamily="34" charset="0"/>
              <a:buChar char="•"/>
            </a:pPr>
            <a:r>
              <a:rPr lang="en-US" dirty="0"/>
              <a:t>Hate crimes, </a:t>
            </a:r>
            <a:r>
              <a:rPr lang="en-US" dirty="0" smtClean="0"/>
              <a:t>genocide,                   torture</a:t>
            </a:r>
            <a:r>
              <a:rPr lang="en-US" dirty="0"/>
              <a:t>, combat and war</a:t>
            </a:r>
          </a:p>
          <a:p>
            <a:pPr marL="285750" indent="-285750">
              <a:buFont typeface="Arial" pitchFamily="34" charset="0"/>
              <a:buChar char="•"/>
            </a:pPr>
            <a:r>
              <a:rPr lang="en-US" dirty="0"/>
              <a:t>Domestic violence and family violence   </a:t>
            </a:r>
          </a:p>
          <a:p>
            <a:pPr marL="285750" indent="-285750">
              <a:buFont typeface="Arial" pitchFamily="34" charset="0"/>
              <a:buChar char="•"/>
            </a:pPr>
            <a:r>
              <a:rPr lang="en-US" dirty="0"/>
              <a:t>Childhood physical abuse</a:t>
            </a:r>
          </a:p>
          <a:p>
            <a:pPr marL="285750" indent="-285750">
              <a:buFont typeface="Arial" pitchFamily="34" charset="0"/>
              <a:buChar char="•"/>
            </a:pPr>
            <a:r>
              <a:rPr lang="en-US" dirty="0"/>
              <a:t>Adult or childhood sexual abuse or assault </a:t>
            </a:r>
          </a:p>
          <a:p>
            <a:pPr marL="285750" indent="-285750">
              <a:buFont typeface="Arial" pitchFamily="34" charset="0"/>
              <a:buChar char="•"/>
            </a:pPr>
            <a:r>
              <a:rPr lang="en-US" dirty="0"/>
              <a:t>Natural or man-made disasters    </a:t>
            </a:r>
          </a:p>
          <a:p>
            <a:pPr marL="285750" indent="-285750">
              <a:buFont typeface="Arial" pitchFamily="34" charset="0"/>
              <a:buChar char="•"/>
            </a:pPr>
            <a:r>
              <a:rPr lang="en-US" dirty="0"/>
              <a:t>Automobile and airplane accidents                         </a:t>
            </a:r>
          </a:p>
          <a:p>
            <a:pPr marL="285750" indent="-285750">
              <a:buFont typeface="Arial" pitchFamily="34" charset="0"/>
              <a:buChar char="•"/>
            </a:pPr>
            <a:r>
              <a:rPr lang="en-US" dirty="0"/>
              <a:t>Confinement, imprisonment, forced institutionalization</a:t>
            </a:r>
          </a:p>
          <a:p>
            <a:pPr marL="285750" indent="-285750">
              <a:buFont typeface="Arial" pitchFamily="34" charset="0"/>
              <a:buChar char="•"/>
            </a:pPr>
            <a:r>
              <a:rPr lang="en-US" dirty="0"/>
              <a:t>Persecution, oppression and community violence          </a:t>
            </a:r>
          </a:p>
          <a:p>
            <a:pPr marL="285750" indent="-285750">
              <a:buFont typeface="Arial" pitchFamily="34" charset="0"/>
              <a:buChar char="•"/>
            </a:pPr>
            <a:r>
              <a:rPr lang="en-US" dirty="0"/>
              <a:t>Psychological and emotional abuse</a:t>
            </a:r>
          </a:p>
          <a:p>
            <a:pPr marL="285750" indent="-285750">
              <a:buFont typeface="Arial" pitchFamily="34" charset="0"/>
              <a:buChar char="•"/>
            </a:pPr>
            <a:r>
              <a:rPr lang="en-US" dirty="0"/>
              <a:t>Childhood sexual abuse/exploitation</a:t>
            </a:r>
          </a:p>
          <a:p>
            <a:pPr marL="285750" indent="-285750">
              <a:buFont typeface="Arial" pitchFamily="34" charset="0"/>
              <a:buChar char="•"/>
            </a:pPr>
            <a:r>
              <a:rPr lang="en-US" dirty="0"/>
              <a:t>Sex work, sexual exploitation or harassment                           </a:t>
            </a:r>
          </a:p>
          <a:p>
            <a:pPr marL="285750" indent="-285750">
              <a:buFont typeface="Arial" pitchFamily="34" charset="0"/>
              <a:buChar char="•"/>
            </a:pPr>
            <a:r>
              <a:rPr lang="en-US" dirty="0"/>
              <a:t>Homelessness, displacement </a:t>
            </a:r>
          </a:p>
          <a:p>
            <a:pPr marL="285750" indent="-285750">
              <a:buFont typeface="Arial" pitchFamily="34" charset="0"/>
              <a:buChar char="•"/>
            </a:pPr>
            <a:r>
              <a:rPr lang="en-US" dirty="0"/>
              <a:t>Medical trauma or intense surgical interventions</a:t>
            </a:r>
          </a:p>
          <a:p>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descr="http://www.carbuyingtips.com/pics/crash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600200"/>
            <a:ext cx="4267200" cy="29383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hlinkClick r:id="rId5"/>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4314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Trauma</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209146"/>
          </a:xfrm>
        </p:spPr>
        <p:txBody>
          <a:bodyPr>
            <a:noAutofit/>
          </a:bodyPr>
          <a:lstStyle/>
          <a:p>
            <a:pPr marL="0" indent="0">
              <a:buNone/>
            </a:pPr>
            <a:r>
              <a:rPr lang="en-US" b="1" dirty="0"/>
              <a:t>What is the Nature of a Traumatic Experience?</a:t>
            </a:r>
          </a:p>
          <a:p>
            <a:pPr lvl="1">
              <a:buClr>
                <a:schemeClr val="accent6"/>
              </a:buClr>
              <a:buFont typeface="Wingdings" pitchFamily="2" charset="2"/>
              <a:buChar char="Ø"/>
            </a:pPr>
            <a:r>
              <a:rPr lang="en-US" dirty="0"/>
              <a:t>What one person may perceive as a frightening, traumatic event, another might experience as difficult or distressing, but not traumatic. </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446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Trauma Exercise</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209146"/>
          </a:xfrm>
        </p:spPr>
        <p:txBody>
          <a:bodyPr>
            <a:noAutofit/>
          </a:bodyPr>
          <a:lstStyle/>
          <a:p>
            <a:pPr marL="57150" indent="0">
              <a:buNone/>
            </a:pPr>
            <a:r>
              <a:rPr lang="en-US" sz="2000" dirty="0" smtClean="0"/>
              <a:t>Rochelle </a:t>
            </a:r>
            <a:r>
              <a:rPr lang="en-US" sz="2000" dirty="0"/>
              <a:t>is Joelle’s older half-sister. Rochelle lived with her dad for part of her childhood, but moved in with her sister, Joelle, when their mom re-married. One night, the girls saw their mom’s new husband break her nose. Rochelle was devastated and Joelle was traumatized because each perceived what they saw differently as illustrated below</a:t>
            </a:r>
          </a:p>
          <a:p>
            <a:pPr lvl="1">
              <a:buFont typeface="Wingdings" pitchFamily="2" charset="2"/>
              <a:buChar char="Ø"/>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15217419"/>
              </p:ext>
            </p:extLst>
          </p:nvPr>
        </p:nvGraphicFramePr>
        <p:xfrm>
          <a:off x="914400" y="3429000"/>
          <a:ext cx="6781800" cy="2209799"/>
        </p:xfrm>
        <a:graphic>
          <a:graphicData uri="http://schemas.openxmlformats.org/drawingml/2006/table">
            <a:tbl>
              <a:tblPr>
                <a:tableStyleId>{5C22544A-7EE6-4342-B048-85BDC9FD1C3A}</a:tableStyleId>
              </a:tblPr>
              <a:tblGrid>
                <a:gridCol w="3300008"/>
                <a:gridCol w="3481792"/>
              </a:tblGrid>
              <a:tr h="396441">
                <a:tc>
                  <a:txBody>
                    <a:bodyPr/>
                    <a:lstStyle/>
                    <a:p>
                      <a:pPr marL="0" marR="0" algn="l">
                        <a:lnSpc>
                          <a:spcPct val="115000"/>
                        </a:lnSpc>
                        <a:spcBef>
                          <a:spcPts val="0"/>
                        </a:spcBef>
                        <a:spcAft>
                          <a:spcPts val="0"/>
                        </a:spcAft>
                      </a:pPr>
                      <a:r>
                        <a:rPr lang="en-US" sz="1200" b="1" dirty="0">
                          <a:effectLst/>
                        </a:rPr>
                        <a:t>Joelle Perceptions</a:t>
                      </a:r>
                      <a:endParaRPr lang="en-US" sz="1100" b="1" dirty="0">
                        <a:effectLst/>
                        <a:latin typeface="Calibri"/>
                        <a:ea typeface="Times New Roman"/>
                        <a:cs typeface="Times New Roman"/>
                      </a:endParaRPr>
                    </a:p>
                  </a:txBody>
                  <a:tcPr marL="0" marR="0" marT="0" marB="0" anchor="ctr">
                    <a:solidFill>
                      <a:schemeClr val="accent6">
                        <a:lumMod val="60000"/>
                        <a:lumOff val="40000"/>
                      </a:schemeClr>
                    </a:solidFill>
                  </a:tcPr>
                </a:tc>
                <a:tc>
                  <a:txBody>
                    <a:bodyPr/>
                    <a:lstStyle/>
                    <a:p>
                      <a:pPr marL="0" marR="0" algn="l">
                        <a:lnSpc>
                          <a:spcPct val="115000"/>
                        </a:lnSpc>
                        <a:spcBef>
                          <a:spcPts val="0"/>
                        </a:spcBef>
                        <a:spcAft>
                          <a:spcPts val="0"/>
                        </a:spcAft>
                      </a:pPr>
                      <a:r>
                        <a:rPr lang="en-US" sz="1200" b="1" dirty="0">
                          <a:effectLst/>
                        </a:rPr>
                        <a:t>     Rochelle Perceptions</a:t>
                      </a:r>
                      <a:endParaRPr lang="en-US" sz="1100" b="1" dirty="0">
                        <a:effectLst/>
                        <a:latin typeface="Calibri"/>
                        <a:ea typeface="Times New Roman"/>
                        <a:cs typeface="Times New Roman"/>
                      </a:endParaRPr>
                    </a:p>
                  </a:txBody>
                  <a:tcPr marL="0" marR="0" marT="0" marB="0" anchor="ctr">
                    <a:solidFill>
                      <a:schemeClr val="accent5">
                        <a:lumMod val="75000"/>
                      </a:schemeClr>
                    </a:solidFill>
                  </a:tcPr>
                </a:tc>
              </a:tr>
              <a:tr h="450015">
                <a:tc>
                  <a:txBody>
                    <a:bodyPr/>
                    <a:lstStyle/>
                    <a:p>
                      <a:pPr marL="0" marR="0" algn="just">
                        <a:lnSpc>
                          <a:spcPct val="115000"/>
                        </a:lnSpc>
                        <a:spcBef>
                          <a:spcPts val="0"/>
                        </a:spcBef>
                        <a:spcAft>
                          <a:spcPts val="0"/>
                        </a:spcAft>
                      </a:pPr>
                      <a:r>
                        <a:rPr lang="en-US" sz="1200">
                          <a:effectLst/>
                        </a:rPr>
                        <a:t>Mommy is going to die. Her head is</a:t>
                      </a:r>
                      <a:endParaRPr lang="en-US" sz="1100">
                        <a:effectLst/>
                      </a:endParaRPr>
                    </a:p>
                    <a:p>
                      <a:pPr marL="0" marR="0" algn="just">
                        <a:lnSpc>
                          <a:spcPct val="115000"/>
                        </a:lnSpc>
                        <a:spcBef>
                          <a:spcPts val="0"/>
                        </a:spcBef>
                        <a:spcAft>
                          <a:spcPts val="0"/>
                        </a:spcAft>
                      </a:pPr>
                      <a:r>
                        <a:rPr lang="en-US" sz="1200">
                          <a:effectLst/>
                        </a:rPr>
                        <a:t>all bloody.</a:t>
                      </a:r>
                      <a:endParaRPr lang="en-US" sz="110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200">
                          <a:effectLst/>
                        </a:rPr>
                        <a:t>     Got to get help. I think he broke her </a:t>
                      </a:r>
                      <a:endParaRPr lang="en-US" sz="1100">
                        <a:effectLst/>
                      </a:endParaRPr>
                    </a:p>
                    <a:p>
                      <a:pPr marL="0" marR="0" algn="l">
                        <a:lnSpc>
                          <a:spcPct val="115000"/>
                        </a:lnSpc>
                        <a:spcBef>
                          <a:spcPts val="0"/>
                        </a:spcBef>
                        <a:spcAft>
                          <a:spcPts val="0"/>
                        </a:spcAft>
                      </a:pPr>
                      <a:r>
                        <a:rPr lang="en-US" sz="1200">
                          <a:effectLst/>
                        </a:rPr>
                        <a:t>     nose.</a:t>
                      </a:r>
                      <a:endParaRPr lang="en-US" sz="1100">
                        <a:effectLst/>
                        <a:latin typeface="Calibri"/>
                        <a:ea typeface="Times New Roman"/>
                        <a:cs typeface="Times New Roman"/>
                      </a:endParaRPr>
                    </a:p>
                  </a:txBody>
                  <a:tcPr marL="0" marR="0" marT="0" marB="0"/>
                </a:tc>
              </a:tr>
              <a:tr h="450015">
                <a:tc>
                  <a:txBody>
                    <a:bodyPr/>
                    <a:lstStyle/>
                    <a:p>
                      <a:pPr marL="0" marR="0" algn="just">
                        <a:lnSpc>
                          <a:spcPct val="115000"/>
                        </a:lnSpc>
                        <a:spcBef>
                          <a:spcPts val="0"/>
                        </a:spcBef>
                        <a:spcAft>
                          <a:spcPts val="0"/>
                        </a:spcAft>
                      </a:pPr>
                      <a:r>
                        <a:rPr lang="en-US" sz="1200">
                          <a:effectLst/>
                        </a:rPr>
                        <a:t>He is going to kill us too.</a:t>
                      </a:r>
                      <a:endParaRPr lang="en-US" sz="110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200">
                          <a:effectLst/>
                        </a:rPr>
                        <a:t>     If he comes near me I’ll call the </a:t>
                      </a:r>
                      <a:endParaRPr lang="en-US" sz="1100">
                        <a:effectLst/>
                      </a:endParaRPr>
                    </a:p>
                    <a:p>
                      <a:pPr marL="0" marR="0" algn="l">
                        <a:lnSpc>
                          <a:spcPct val="115000"/>
                        </a:lnSpc>
                        <a:spcBef>
                          <a:spcPts val="0"/>
                        </a:spcBef>
                        <a:spcAft>
                          <a:spcPts val="0"/>
                        </a:spcAft>
                      </a:pPr>
                      <a:r>
                        <a:rPr lang="en-US" sz="1200">
                          <a:effectLst/>
                        </a:rPr>
                        <a:t>     police.</a:t>
                      </a:r>
                      <a:endParaRPr lang="en-US" sz="1100">
                        <a:effectLst/>
                        <a:latin typeface="Calibri"/>
                        <a:ea typeface="Times New Roman"/>
                        <a:cs typeface="Times New Roman"/>
                      </a:endParaRPr>
                    </a:p>
                  </a:txBody>
                  <a:tcPr marL="0" marR="0" marT="0" marB="0"/>
                </a:tc>
              </a:tr>
              <a:tr h="450015">
                <a:tc>
                  <a:txBody>
                    <a:bodyPr/>
                    <a:lstStyle/>
                    <a:p>
                      <a:pPr marL="0" marR="0" algn="just">
                        <a:lnSpc>
                          <a:spcPct val="115000"/>
                        </a:lnSpc>
                        <a:spcBef>
                          <a:spcPts val="0"/>
                        </a:spcBef>
                        <a:spcAft>
                          <a:spcPts val="0"/>
                        </a:spcAft>
                      </a:pPr>
                      <a:r>
                        <a:rPr lang="en-US" sz="1200">
                          <a:effectLst/>
                        </a:rPr>
                        <a:t>My heart is racing. I have to cry.</a:t>
                      </a:r>
                      <a:endParaRPr lang="en-US" sz="110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200">
                          <a:effectLst/>
                        </a:rPr>
                        <a:t>     We have to keep quiet, Joelle, don’t </a:t>
                      </a:r>
                      <a:endParaRPr lang="en-US" sz="1100">
                        <a:effectLst/>
                      </a:endParaRPr>
                    </a:p>
                    <a:p>
                      <a:pPr marL="0" marR="0" algn="l">
                        <a:lnSpc>
                          <a:spcPct val="115000"/>
                        </a:lnSpc>
                        <a:spcBef>
                          <a:spcPts val="0"/>
                        </a:spcBef>
                        <a:spcAft>
                          <a:spcPts val="0"/>
                        </a:spcAft>
                      </a:pPr>
                      <a:r>
                        <a:rPr lang="en-US" sz="1200">
                          <a:effectLst/>
                        </a:rPr>
                        <a:t>     cry.</a:t>
                      </a:r>
                      <a:endParaRPr lang="en-US" sz="1100">
                        <a:effectLst/>
                        <a:latin typeface="Calibri"/>
                        <a:ea typeface="Times New Roman"/>
                        <a:cs typeface="Times New Roman"/>
                      </a:endParaRPr>
                    </a:p>
                  </a:txBody>
                  <a:tcPr marL="0" marR="0" marT="0" marB="0"/>
                </a:tc>
              </a:tr>
              <a:tr h="463313">
                <a:tc>
                  <a:txBody>
                    <a:bodyPr/>
                    <a:lstStyle/>
                    <a:p>
                      <a:pPr marL="0" marR="0" algn="just">
                        <a:lnSpc>
                          <a:spcPct val="115000"/>
                        </a:lnSpc>
                        <a:spcBef>
                          <a:spcPts val="0"/>
                        </a:spcBef>
                        <a:spcAft>
                          <a:spcPts val="0"/>
                        </a:spcAft>
                      </a:pPr>
                      <a:r>
                        <a:rPr lang="en-US" sz="1200">
                          <a:effectLst/>
                        </a:rPr>
                        <a:t>This is happening to us because I </a:t>
                      </a:r>
                      <a:endParaRPr lang="en-US" sz="1100">
                        <a:effectLst/>
                      </a:endParaRPr>
                    </a:p>
                    <a:p>
                      <a:pPr marL="0" marR="0" algn="just">
                        <a:lnSpc>
                          <a:spcPct val="115000"/>
                        </a:lnSpc>
                        <a:spcBef>
                          <a:spcPts val="0"/>
                        </a:spcBef>
                        <a:spcAft>
                          <a:spcPts val="0"/>
                        </a:spcAft>
                      </a:pPr>
                      <a:r>
                        <a:rPr lang="en-US" sz="1200">
                          <a:effectLst/>
                        </a:rPr>
                        <a:t> am bad.</a:t>
                      </a:r>
                      <a:endParaRPr lang="en-US" sz="110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200" dirty="0">
                          <a:effectLst/>
                        </a:rPr>
                        <a:t>     Why did I have to come back here to</a:t>
                      </a:r>
                      <a:endParaRPr lang="en-US" sz="1100" dirty="0">
                        <a:effectLst/>
                      </a:endParaRPr>
                    </a:p>
                    <a:p>
                      <a:pPr marL="0" marR="0" algn="l">
                        <a:lnSpc>
                          <a:spcPct val="115000"/>
                        </a:lnSpc>
                        <a:spcBef>
                          <a:spcPts val="0"/>
                        </a:spcBef>
                        <a:spcAft>
                          <a:spcPts val="0"/>
                        </a:spcAft>
                      </a:pPr>
                      <a:r>
                        <a:rPr lang="en-US" sz="1200" dirty="0">
                          <a:effectLst/>
                        </a:rPr>
                        <a:t>     live?</a:t>
                      </a:r>
                      <a:endParaRPr lang="en-US" sz="1100" dirty="0">
                        <a:effectLst/>
                        <a:latin typeface="Calibri"/>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3239784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1440"/>
            <a:ext cx="9144000" cy="694944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rmAutofit/>
          </a:bodyPr>
          <a:lstStyle/>
          <a:p>
            <a:pPr algn="l"/>
            <a:r>
              <a:rPr lang="en-US" sz="3600" dirty="0">
                <a:solidFill>
                  <a:schemeClr val="bg1"/>
                </a:solidFill>
                <a:latin typeface="Arial" pitchFamily="34" charset="0"/>
                <a:cs typeface="Arial" pitchFamily="34" charset="0"/>
              </a:rPr>
              <a:t/>
            </a:r>
            <a:br>
              <a:rPr lang="en-US" sz="3600" dirty="0">
                <a:solidFill>
                  <a:schemeClr val="bg1"/>
                </a:solidFill>
                <a:latin typeface="Arial" pitchFamily="34" charset="0"/>
                <a:cs typeface="Arial" pitchFamily="34" charset="0"/>
              </a:rPr>
            </a:br>
            <a:r>
              <a:rPr lang="en-US" sz="3600" dirty="0" smtClean="0">
                <a:solidFill>
                  <a:schemeClr val="bg1"/>
                </a:solidFill>
                <a:latin typeface="Arial" pitchFamily="34" charset="0"/>
                <a:cs typeface="Arial" pitchFamily="34" charset="0"/>
              </a:rPr>
              <a:t>Niki Miller, M.S. CPS</a:t>
            </a:r>
            <a:endParaRPr lang="en-US" sz="36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838200" y="3810000"/>
            <a:ext cx="6934200" cy="1752600"/>
          </a:xfrm>
        </p:spPr>
        <p:txBody>
          <a:bodyPr/>
          <a:lstStyle/>
          <a:p>
            <a:pPr algn="l"/>
            <a:r>
              <a:rPr lang="en-US" sz="2800" dirty="0" smtClean="0">
                <a:solidFill>
                  <a:srgbClr val="E0C3A3"/>
                </a:solidFill>
              </a:rPr>
              <a:t>Advocates for Human Potential</a:t>
            </a:r>
          </a:p>
          <a:p>
            <a:pPr algn="l"/>
            <a:r>
              <a:rPr lang="en-US" sz="2800" dirty="0" smtClean="0">
                <a:solidFill>
                  <a:srgbClr val="E0C3A3"/>
                </a:solidFill>
              </a:rPr>
              <a:t>www.ahpnet.com</a:t>
            </a:r>
          </a:p>
          <a:p>
            <a:pPr algn="l"/>
            <a:endParaRPr lang="en-US" dirty="0">
              <a:solidFill>
                <a:srgbClr val="E0C3A3"/>
              </a:solidFill>
            </a:endParaRPr>
          </a:p>
        </p:txBody>
      </p:sp>
      <p:sp>
        <p:nvSpPr>
          <p:cNvPr id="4" name="Date Placeholder 3"/>
          <p:cNvSpPr>
            <a:spLocks noGrp="1"/>
          </p:cNvSpPr>
          <p:nvPr>
            <p:ph type="dt" sz="half" idx="10"/>
          </p:nvPr>
        </p:nvSpPr>
        <p:spPr/>
        <p:txBody>
          <a:bodyPr/>
          <a:lstStyle/>
          <a:p>
            <a:fld id="{82CDDF37-5BD3-4F17-BC7F-8515FF269729}"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a:t>
            </a:fld>
            <a:endParaRPr lang="en-US" dirty="0">
              <a:solidFill>
                <a:schemeClr val="bg1"/>
              </a:solidFill>
              <a:latin typeface="Arial" pitchFamily="34" charset="0"/>
              <a:cs typeface="Arial" pitchFamily="34" charset="0"/>
            </a:endParaRPr>
          </a:p>
        </p:txBody>
      </p:sp>
      <p:cxnSp>
        <p:nvCxnSpPr>
          <p:cNvPr id="10" name="Straight Connector 9"/>
          <p:cNvCxnSpPr/>
          <p:nvPr/>
        </p:nvCxnSpPr>
        <p:spPr>
          <a:xfrm>
            <a:off x="609600" y="38100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spTree>
    <p:extLst>
      <p:ext uri="{BB962C8B-B14F-4D97-AF65-F5344CB8AC3E}">
        <p14:creationId xmlns:p14="http://schemas.microsoft.com/office/powerpoint/2010/main" val="4219662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smtClean="0">
                <a:solidFill>
                  <a:srgbClr val="006892"/>
                </a:solidFill>
                <a:latin typeface="Arial" pitchFamily="34" charset="0"/>
                <a:cs typeface="Arial" pitchFamily="34" charset="0"/>
              </a:rPr>
              <a:t>Exercise II</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371600"/>
            <a:ext cx="8229600" cy="4209146"/>
          </a:xfrm>
        </p:spPr>
        <p:txBody>
          <a:bodyPr>
            <a:noAutofit/>
          </a:bodyPr>
          <a:lstStyle/>
          <a:p>
            <a:pPr marL="0" indent="0">
              <a:buNone/>
            </a:pPr>
            <a:r>
              <a:rPr lang="en-US" sz="2800" dirty="0" smtClean="0"/>
              <a:t>What would </a:t>
            </a:r>
            <a:r>
              <a:rPr lang="en-US" sz="2800" dirty="0"/>
              <a:t>qualify Joelle’s experience as a traumatic </a:t>
            </a:r>
            <a:r>
              <a:rPr lang="en-US" sz="2800" dirty="0" smtClean="0"/>
              <a:t>event.</a:t>
            </a:r>
          </a:p>
          <a:p>
            <a:pPr>
              <a:buFont typeface="Wingdings" pitchFamily="2" charset="2"/>
              <a:buChar char="q"/>
            </a:pPr>
            <a:r>
              <a:rPr lang="en-US" sz="1600" dirty="0"/>
              <a:t>Perception of threat to her survival</a:t>
            </a:r>
          </a:p>
          <a:p>
            <a:pPr>
              <a:buFont typeface="Wingdings" pitchFamily="2" charset="2"/>
              <a:buChar char="q"/>
            </a:pPr>
            <a:r>
              <a:rPr lang="en-US" sz="1600" dirty="0" smtClean="0"/>
              <a:t>Overwhelms </a:t>
            </a:r>
            <a:r>
              <a:rPr lang="en-US" sz="1600" dirty="0"/>
              <a:t>her capacity to cope</a:t>
            </a:r>
          </a:p>
          <a:p>
            <a:pPr>
              <a:buFont typeface="Wingdings" pitchFamily="2" charset="2"/>
              <a:buChar char="q"/>
            </a:pPr>
            <a:r>
              <a:rPr lang="en-US" sz="1600" dirty="0"/>
              <a:t>U</a:t>
            </a:r>
            <a:r>
              <a:rPr lang="en-US" sz="1600" dirty="0" smtClean="0"/>
              <a:t>nusual</a:t>
            </a:r>
            <a:r>
              <a:rPr lang="en-US" sz="1600" dirty="0"/>
              <a:t>, sudden or out of the ordinary</a:t>
            </a:r>
          </a:p>
          <a:p>
            <a:pPr>
              <a:buFont typeface="Wingdings" pitchFamily="2" charset="2"/>
              <a:buChar char="q"/>
            </a:pPr>
            <a:r>
              <a:rPr lang="en-US" sz="1600" dirty="0" smtClean="0"/>
              <a:t>Feelings </a:t>
            </a:r>
            <a:r>
              <a:rPr lang="en-US" sz="1600" dirty="0"/>
              <a:t>of helplessness and extreme horror</a:t>
            </a:r>
          </a:p>
          <a:p>
            <a:pPr>
              <a:buFont typeface="Wingdings" pitchFamily="2" charset="2"/>
              <a:buChar char="q"/>
            </a:pPr>
            <a:r>
              <a:rPr lang="en-US" sz="1600" dirty="0" smtClean="0"/>
              <a:t>Threat </a:t>
            </a:r>
            <a:r>
              <a:rPr lang="en-US" sz="1600" dirty="0"/>
              <a:t>of death or serious injury to self or loved one</a:t>
            </a:r>
          </a:p>
          <a:p>
            <a:pPr marL="0" indent="0">
              <a:buNone/>
            </a:pPr>
            <a:r>
              <a:rPr lang="en-US" sz="2800" dirty="0"/>
              <a:t>How about Rochelle?</a:t>
            </a:r>
          </a:p>
          <a:p>
            <a:pPr>
              <a:buFont typeface="Wingdings" pitchFamily="2" charset="2"/>
              <a:buChar char="q"/>
            </a:pPr>
            <a:r>
              <a:rPr lang="en-US" sz="1600" dirty="0" smtClean="0"/>
              <a:t>Perception </a:t>
            </a:r>
            <a:r>
              <a:rPr lang="en-US" sz="1600" dirty="0"/>
              <a:t>of threat to her survival</a:t>
            </a:r>
          </a:p>
          <a:p>
            <a:pPr>
              <a:buFont typeface="Wingdings" pitchFamily="2" charset="2"/>
              <a:buChar char="q"/>
            </a:pPr>
            <a:r>
              <a:rPr lang="en-US" sz="1600" dirty="0" smtClean="0"/>
              <a:t>Overwhelms </a:t>
            </a:r>
            <a:r>
              <a:rPr lang="en-US" sz="1600" dirty="0"/>
              <a:t>her capacity to </a:t>
            </a:r>
            <a:r>
              <a:rPr lang="en-US" sz="1600" dirty="0" smtClean="0"/>
              <a:t>cope</a:t>
            </a:r>
          </a:p>
          <a:p>
            <a:pPr>
              <a:buFont typeface="Wingdings" pitchFamily="2" charset="2"/>
              <a:buChar char="q"/>
            </a:pPr>
            <a:r>
              <a:rPr lang="en-US" sz="1600" dirty="0" smtClean="0"/>
              <a:t>Unusual</a:t>
            </a:r>
            <a:r>
              <a:rPr lang="en-US" sz="1600" dirty="0"/>
              <a:t>, sudden or out of the </a:t>
            </a:r>
            <a:r>
              <a:rPr lang="en-US" sz="1600" dirty="0" smtClean="0"/>
              <a:t>ordinary</a:t>
            </a:r>
          </a:p>
          <a:p>
            <a:pPr>
              <a:buFont typeface="Wingdings" pitchFamily="2" charset="2"/>
              <a:buChar char="q"/>
            </a:pPr>
            <a:r>
              <a:rPr lang="en-US" sz="1600" dirty="0" smtClean="0"/>
              <a:t>Feelings </a:t>
            </a:r>
            <a:r>
              <a:rPr lang="en-US" sz="1600" dirty="0"/>
              <a:t>of helplessness and extreme horror</a:t>
            </a:r>
          </a:p>
          <a:p>
            <a:pPr>
              <a:buFont typeface="Wingdings" pitchFamily="2" charset="2"/>
              <a:buChar char="q"/>
            </a:pPr>
            <a:r>
              <a:rPr lang="en-US" sz="1600" dirty="0" smtClean="0"/>
              <a:t>Threat </a:t>
            </a:r>
            <a:r>
              <a:rPr lang="en-US" sz="1600" dirty="0"/>
              <a:t>of death or serious injury to self or loved one </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185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Research &amp; Practice</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209146"/>
          </a:xfrm>
        </p:spPr>
        <p:txBody>
          <a:bodyPr>
            <a:noAutofit/>
          </a:bodyPr>
          <a:lstStyle/>
          <a:p>
            <a:pPr marL="0" indent="0">
              <a:buNone/>
            </a:pPr>
            <a:r>
              <a:rPr lang="en-US" sz="2800" b="1" dirty="0" smtClean="0"/>
              <a:t>The Adverse Childhood Experiences (ACE) Study:</a:t>
            </a:r>
          </a:p>
          <a:p>
            <a:pPr lvl="1">
              <a:buClr>
                <a:schemeClr val="accent6">
                  <a:lumMod val="75000"/>
                </a:schemeClr>
              </a:buClr>
              <a:buFont typeface="Wingdings" pitchFamily="2" charset="2"/>
              <a:buChar char="Ø"/>
            </a:pPr>
            <a:r>
              <a:rPr lang="en-US" sz="2400" dirty="0"/>
              <a:t>The largest study of its kind ever done to examine the health, social, and economic effects of adverse childhood experiences over the lifespan  (</a:t>
            </a:r>
            <a:r>
              <a:rPr lang="en-US" sz="2400" dirty="0" smtClean="0"/>
              <a:t>17, 421 participants</a:t>
            </a:r>
            <a:r>
              <a:rPr lang="en-US" sz="2400" dirty="0"/>
              <a:t>)</a:t>
            </a:r>
          </a:p>
          <a:p>
            <a:pPr marL="457200" lvl="1" indent="0">
              <a:buNone/>
            </a:pPr>
            <a:endParaRPr lang="en-US" sz="24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72483"/>
            <a:ext cx="7467600" cy="309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254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Research &amp; Practice</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4209146"/>
          </a:xfrm>
        </p:spPr>
        <p:txBody>
          <a:bodyPr>
            <a:noAutofit/>
          </a:bodyPr>
          <a:lstStyle/>
          <a:p>
            <a:pPr marL="0" indent="0">
              <a:buNone/>
            </a:pPr>
            <a:r>
              <a:rPr lang="en-US" sz="2800" b="1" dirty="0" smtClean="0"/>
              <a:t>Ace Score:</a:t>
            </a:r>
          </a:p>
          <a:p>
            <a:pPr lvl="1">
              <a:buClr>
                <a:schemeClr val="accent6">
                  <a:lumMod val="60000"/>
                  <a:lumOff val="40000"/>
                </a:schemeClr>
              </a:buClr>
              <a:buFont typeface="Wingdings" pitchFamily="2" charset="2"/>
              <a:buChar char="Ø"/>
            </a:pPr>
            <a:r>
              <a:rPr lang="en-US" sz="2000" dirty="0"/>
              <a:t>The ACE study used a simple scoring method to determine the extent of exposure to childhood trauma.  Exposure to </a:t>
            </a:r>
            <a:r>
              <a:rPr lang="en-US" sz="2000" u="sng" dirty="0"/>
              <a:t>each category</a:t>
            </a:r>
            <a:r>
              <a:rPr lang="en-US" sz="2000" dirty="0"/>
              <a:t> of adverse childhood events counts as one point; points are added for a total ACE score.  An ACE score of 0 would indicate no exposure to any of the categories of adverse events, while a score of 8 would indicate </a:t>
            </a:r>
            <a:r>
              <a:rPr lang="en-US" sz="2000" dirty="0" smtClean="0"/>
              <a:t>at least one exposure in all </a:t>
            </a:r>
            <a:r>
              <a:rPr lang="en-US" sz="2000" dirty="0"/>
              <a:t>of the categories listed.</a:t>
            </a:r>
          </a:p>
          <a:p>
            <a:pPr marL="457200" lvl="1" indent="0">
              <a:buNone/>
            </a:pPr>
            <a:r>
              <a:rPr lang="en-US" dirty="0"/>
              <a:t/>
            </a:r>
            <a:br>
              <a:rPr lang="en-US" dirty="0"/>
            </a:br>
            <a:endParaRPr lang="en-US" sz="12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1" name="Picture 3"/>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5600" y="4183224"/>
            <a:ext cx="355441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912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Research &amp; Practice</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381000" y="1371600"/>
            <a:ext cx="8229600" cy="4209146"/>
          </a:xfrm>
        </p:spPr>
        <p:txBody>
          <a:bodyPr>
            <a:noAutofit/>
          </a:bodyPr>
          <a:lstStyle/>
          <a:p>
            <a:pPr marL="0" indent="0">
              <a:buNone/>
            </a:pPr>
            <a:r>
              <a:rPr lang="en-US" b="1" dirty="0"/>
              <a:t>The Impact of Childhood Trauma on Adult IV Drug Use and Adult </a:t>
            </a:r>
            <a:r>
              <a:rPr lang="en-US" b="1" dirty="0" smtClean="0"/>
              <a:t>Alcoholism</a:t>
            </a:r>
          </a:p>
          <a:p>
            <a:pPr marL="0" indent="0">
              <a:buNone/>
            </a:pPr>
            <a:endParaRPr lang="en-US" b="1" dirty="0" smtClean="0"/>
          </a:p>
          <a:p>
            <a:pPr lvl="0"/>
            <a:r>
              <a:rPr lang="en-US" sz="2000" dirty="0"/>
              <a:t>Women </a:t>
            </a:r>
            <a:r>
              <a:rPr lang="en-US" sz="2000" dirty="0" smtClean="0"/>
              <a:t>with 4    types </a:t>
            </a:r>
            <a:r>
              <a:rPr lang="en-US" sz="2000" dirty="0"/>
              <a:t>of childhood </a:t>
            </a:r>
            <a:r>
              <a:rPr lang="en-US" sz="2000" i="1" dirty="0"/>
              <a:t>trauma</a:t>
            </a:r>
            <a:r>
              <a:rPr lang="en-US" sz="2000" dirty="0"/>
              <a:t> </a:t>
            </a:r>
            <a:r>
              <a:rPr lang="en-US" sz="2000" dirty="0" smtClean="0"/>
              <a:t>had a </a:t>
            </a:r>
            <a:r>
              <a:rPr lang="en-US" sz="2000" dirty="0"/>
              <a:t>78% attributable risk for IV drug use. </a:t>
            </a:r>
            <a:endParaRPr lang="en-US" sz="2000" dirty="0" smtClean="0"/>
          </a:p>
          <a:p>
            <a:pPr marL="0" lvl="0" indent="0">
              <a:buNone/>
            </a:pPr>
            <a:endParaRPr lang="en-US" sz="2000" dirty="0"/>
          </a:p>
          <a:p>
            <a:pPr lvl="0"/>
            <a:r>
              <a:rPr lang="en-US" sz="2000" dirty="0"/>
              <a:t>Women who did not experience any of these </a:t>
            </a:r>
            <a:r>
              <a:rPr lang="en-US" sz="2000" dirty="0" smtClean="0"/>
              <a:t>instances had a </a:t>
            </a:r>
            <a:r>
              <a:rPr lang="en-US" sz="2000" dirty="0"/>
              <a:t>.05% attributable risk for IV drug use. </a:t>
            </a:r>
            <a:endParaRPr lang="en-US" sz="2000" dirty="0" smtClean="0"/>
          </a:p>
          <a:p>
            <a:pPr marL="0" lvl="0" indent="0">
              <a:buNone/>
            </a:pPr>
            <a:endParaRPr lang="en-US" sz="2000" dirty="0"/>
          </a:p>
          <a:p>
            <a:pPr lvl="0"/>
            <a:r>
              <a:rPr lang="en-US" sz="2000" dirty="0"/>
              <a:t>Women with histories of childhood sexual abuse were 60% more likely to abuse alcohol and 70% more likely to use illegal drugs.</a:t>
            </a:r>
          </a:p>
          <a:p>
            <a:pPr marL="0" indent="0">
              <a:buNone/>
            </a:pPr>
            <a:r>
              <a:rPr lang="en-US" dirty="0" smtClean="0"/>
              <a:t/>
            </a:r>
            <a:br>
              <a:rPr lang="en-US" dirty="0" smtClean="0"/>
            </a:br>
            <a:endParaRPr lang="en-US" sz="12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0290" y="3048000"/>
            <a:ext cx="264319" cy="34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684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Research &amp; Practice</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381000" y="1371600"/>
            <a:ext cx="8229600" cy="4209146"/>
          </a:xfrm>
        </p:spPr>
        <p:txBody>
          <a:bodyPr>
            <a:noAutofit/>
          </a:bodyPr>
          <a:lstStyle/>
          <a:p>
            <a:pPr marL="0" indent="0">
              <a:buNone/>
            </a:pPr>
            <a:r>
              <a:rPr lang="en-US" b="1" dirty="0"/>
              <a:t>The Impact </a:t>
            </a:r>
            <a:r>
              <a:rPr lang="en-US" b="1" dirty="0" smtClean="0"/>
              <a:t>on Males and on Chronic Disease</a:t>
            </a:r>
          </a:p>
          <a:p>
            <a:pPr marL="0" indent="0">
              <a:buNone/>
            </a:pPr>
            <a:endParaRPr lang="en-US" b="1" dirty="0" smtClean="0"/>
          </a:p>
          <a:p>
            <a:r>
              <a:rPr lang="en-US" sz="2000" dirty="0" smtClean="0"/>
              <a:t>A </a:t>
            </a:r>
            <a:r>
              <a:rPr lang="en-US" sz="2000" dirty="0"/>
              <a:t>male child who experienced at least 6 types of adverse childhood </a:t>
            </a:r>
            <a:r>
              <a:rPr lang="en-US" sz="2000" dirty="0" smtClean="0"/>
              <a:t>experiences was 4,600</a:t>
            </a:r>
            <a:r>
              <a:rPr lang="en-US" sz="2000" dirty="0"/>
              <a:t>% </a:t>
            </a:r>
            <a:r>
              <a:rPr lang="en-US" sz="2000" dirty="0" smtClean="0"/>
              <a:t>more likely to become an IV drug user</a:t>
            </a:r>
          </a:p>
          <a:p>
            <a:pPr marL="0" indent="0">
              <a:buNone/>
            </a:pPr>
            <a:endParaRPr lang="en-US" sz="2000" dirty="0"/>
          </a:p>
          <a:p>
            <a:pPr lvl="0"/>
            <a:r>
              <a:rPr lang="en-US" sz="2000" dirty="0"/>
              <a:t>Self-acknowledged alcoholism in men and women increased 500% in relation to adverse childhood </a:t>
            </a:r>
            <a:r>
              <a:rPr lang="en-US" sz="2000" dirty="0" smtClean="0"/>
              <a:t>experiences.</a:t>
            </a:r>
          </a:p>
          <a:p>
            <a:pPr marL="0" lvl="0" indent="0">
              <a:buNone/>
            </a:pPr>
            <a:endParaRPr lang="en-US" sz="2000" dirty="0"/>
          </a:p>
          <a:p>
            <a:pPr lvl="0"/>
            <a:r>
              <a:rPr lang="en-US" sz="2000" dirty="0"/>
              <a:t>Among the 7% of the sample that did experience 4</a:t>
            </a:r>
            <a:r>
              <a:rPr lang="en-US" sz="2000" u="sng" dirty="0"/>
              <a:t> </a:t>
            </a:r>
            <a:r>
              <a:rPr lang="en-US" sz="2000" u="sng" dirty="0" smtClean="0"/>
              <a:t>or more types</a:t>
            </a:r>
            <a:r>
              <a:rPr lang="en-US" sz="2000" dirty="0" smtClean="0"/>
              <a:t> </a:t>
            </a:r>
            <a:r>
              <a:rPr lang="en-US" sz="2000" dirty="0"/>
              <a:t>of abuse or dysfunction, high rates of mental illness, tobacco and substance use, teen pregnancy and chronic disease were found (</a:t>
            </a:r>
            <a:r>
              <a:rPr lang="en-US" sz="2000" dirty="0" err="1"/>
              <a:t>Felitti</a:t>
            </a:r>
            <a:r>
              <a:rPr lang="en-US" sz="2000" dirty="0"/>
              <a:t>, 2007). </a:t>
            </a:r>
          </a:p>
          <a:p>
            <a:pPr>
              <a:buFont typeface="Wingdings" pitchFamily="2" charset="2"/>
              <a:buChar char="Ø"/>
            </a:pPr>
            <a:endParaRPr lang="en-US" dirty="0" smtClean="0"/>
          </a:p>
          <a:p>
            <a:pPr marL="0" indent="0">
              <a:buNone/>
            </a:pPr>
            <a:r>
              <a:rPr lang="en-US" dirty="0" smtClean="0"/>
              <a:t/>
            </a:r>
            <a:br>
              <a:rPr lang="en-US" dirty="0" smtClean="0"/>
            </a:br>
            <a:endParaRPr lang="en-US" sz="12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839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Impact of Trauma</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4209146"/>
          </a:xfrm>
        </p:spPr>
        <p:txBody>
          <a:bodyPr>
            <a:noAutofit/>
          </a:bodyPr>
          <a:lstStyle/>
          <a:p>
            <a:pPr>
              <a:buClr>
                <a:schemeClr val="accent6">
                  <a:lumMod val="60000"/>
                  <a:lumOff val="40000"/>
                </a:schemeClr>
              </a:buClr>
              <a:buFont typeface="Wingdings" pitchFamily="2" charset="2"/>
              <a:buChar char="Ø"/>
            </a:pPr>
            <a:r>
              <a:rPr lang="en-US" sz="2800" dirty="0" smtClean="0"/>
              <a:t>Trauma	  Can lead to MH Problems</a:t>
            </a:r>
          </a:p>
          <a:p>
            <a:pPr lvl="1">
              <a:buClr>
                <a:schemeClr val="accent6">
                  <a:lumMod val="60000"/>
                  <a:lumOff val="40000"/>
                </a:schemeClr>
              </a:buClr>
              <a:buFont typeface="Wingdings" pitchFamily="2" charset="2"/>
              <a:buChar char="Ø"/>
            </a:pPr>
            <a:r>
              <a:rPr lang="en-US" sz="2400" dirty="0"/>
              <a:t>Dealing with the </a:t>
            </a:r>
            <a:r>
              <a:rPr lang="en-US" sz="2400" u="sng" dirty="0"/>
              <a:t>ongoing effects</a:t>
            </a:r>
            <a:r>
              <a:rPr lang="en-US" sz="2400" dirty="0"/>
              <a:t> of </a:t>
            </a:r>
            <a:r>
              <a:rPr lang="en-US" sz="2400" dirty="0" smtClean="0"/>
              <a:t>trauma </a:t>
            </a:r>
            <a:r>
              <a:rPr lang="en-US" sz="2400" dirty="0"/>
              <a:t>is often more painful than the original event </a:t>
            </a:r>
            <a:endParaRPr lang="en-US" sz="2400" dirty="0" smtClean="0"/>
          </a:p>
          <a:p>
            <a:pPr lvl="1">
              <a:buClr>
                <a:schemeClr val="accent6">
                  <a:lumMod val="60000"/>
                  <a:lumOff val="40000"/>
                </a:schemeClr>
              </a:buClr>
              <a:buFont typeface="Wingdings" pitchFamily="2" charset="2"/>
              <a:buChar char="Ø"/>
            </a:pPr>
            <a:r>
              <a:rPr lang="en-US" sz="2400" dirty="0" smtClean="0"/>
              <a:t>Increased risk for future victimization and additional trauma</a:t>
            </a:r>
          </a:p>
          <a:p>
            <a:pPr marL="457200" lvl="1" indent="0">
              <a:buNone/>
            </a:pPr>
            <a:r>
              <a:rPr lang="en-US" dirty="0" smtClean="0"/>
              <a:t/>
            </a:r>
            <a:br>
              <a:rPr lang="en-US" dirty="0" smtClean="0"/>
            </a:br>
            <a:endParaRPr lang="en-US" sz="8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057400" y="1676400"/>
            <a:ext cx="3810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364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Impact of Trauma</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4209146"/>
          </a:xfrm>
        </p:spPr>
        <p:txBody>
          <a:bodyPr>
            <a:noAutofit/>
          </a:bodyPr>
          <a:lstStyle/>
          <a:p>
            <a:pPr marL="0" indent="0">
              <a:buNone/>
            </a:pPr>
            <a:r>
              <a:rPr lang="en-US" b="1" dirty="0" smtClean="0"/>
              <a:t>What is PTSD?</a:t>
            </a:r>
          </a:p>
          <a:p>
            <a:pPr lvl="1">
              <a:buClr>
                <a:schemeClr val="accent6">
                  <a:lumMod val="60000"/>
                  <a:lumOff val="40000"/>
                </a:schemeClr>
              </a:buClr>
              <a:buFont typeface="Wingdings" pitchFamily="2" charset="2"/>
              <a:buChar char="Ø"/>
            </a:pPr>
            <a:r>
              <a:rPr lang="en-US" dirty="0" smtClean="0"/>
              <a:t>Anxiety Disorder developed after seeing or living through a terrifying event that prevents survival responses from functioning properly.</a:t>
            </a:r>
          </a:p>
          <a:p>
            <a:pPr lvl="2">
              <a:buClr>
                <a:schemeClr val="accent6">
                  <a:lumMod val="60000"/>
                  <a:lumOff val="40000"/>
                </a:schemeClr>
              </a:buClr>
              <a:buFont typeface="Wingdings" pitchFamily="2" charset="2"/>
              <a:buChar char="Ø"/>
            </a:pPr>
            <a:r>
              <a:rPr lang="en-US" sz="2000" dirty="0" smtClean="0"/>
              <a:t>Not everyone who experiences danger/violence get PTSD!</a:t>
            </a:r>
            <a:endParaRPr lang="en-US" sz="20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567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Impact of Trauma</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4209146"/>
          </a:xfrm>
        </p:spPr>
        <p:txBody>
          <a:bodyPr>
            <a:noAutofit/>
          </a:bodyPr>
          <a:lstStyle/>
          <a:p>
            <a:pPr marL="0" indent="0">
              <a:buNone/>
            </a:pPr>
            <a:r>
              <a:rPr lang="en-US" sz="2800" b="1" dirty="0" smtClean="0"/>
              <a:t>How the Brain and Body React to Trauma:</a:t>
            </a:r>
          </a:p>
          <a:p>
            <a:pPr lvl="1">
              <a:lnSpc>
                <a:spcPct val="90000"/>
              </a:lnSpc>
              <a:buClr>
                <a:schemeClr val="accent6">
                  <a:lumMod val="60000"/>
                  <a:lumOff val="40000"/>
                </a:schemeClr>
              </a:buClr>
              <a:buFont typeface="Wingdings" pitchFamily="2" charset="2"/>
              <a:buChar char="Ø"/>
            </a:pPr>
            <a:r>
              <a:rPr lang="en-US" sz="2400" dirty="0" smtClean="0"/>
              <a:t>Amygdala: part of the brain that initiates a “fight or flight” response</a:t>
            </a:r>
          </a:p>
          <a:p>
            <a:pPr lvl="1">
              <a:lnSpc>
                <a:spcPct val="90000"/>
              </a:lnSpc>
              <a:buClr>
                <a:schemeClr val="accent6">
                  <a:lumMod val="60000"/>
                  <a:lumOff val="40000"/>
                </a:schemeClr>
              </a:buClr>
              <a:buFont typeface="Wingdings" pitchFamily="2" charset="2"/>
              <a:buChar char="Ø"/>
            </a:pPr>
            <a:r>
              <a:rPr lang="en-US" sz="2400" dirty="0" smtClean="0"/>
              <a:t>Increased heart rate and respiration</a:t>
            </a:r>
          </a:p>
          <a:p>
            <a:pPr lvl="1">
              <a:lnSpc>
                <a:spcPct val="90000"/>
              </a:lnSpc>
              <a:buClr>
                <a:schemeClr val="accent6">
                  <a:lumMod val="60000"/>
                  <a:lumOff val="40000"/>
                </a:schemeClr>
              </a:buClr>
              <a:buFont typeface="Wingdings" pitchFamily="2" charset="2"/>
              <a:buChar char="Ø"/>
            </a:pPr>
            <a:r>
              <a:rPr lang="en-US" sz="2400" dirty="0" smtClean="0"/>
              <a:t>Blood </a:t>
            </a:r>
            <a:r>
              <a:rPr lang="en-US" sz="2400" dirty="0"/>
              <a:t>flows out of the thinking centers of the brain and into the limbs to prepare for action. </a:t>
            </a:r>
          </a:p>
          <a:p>
            <a:pPr lvl="1">
              <a:lnSpc>
                <a:spcPct val="90000"/>
              </a:lnSpc>
              <a:buClr>
                <a:schemeClr val="accent6">
                  <a:lumMod val="60000"/>
                  <a:lumOff val="40000"/>
                </a:schemeClr>
              </a:buClr>
              <a:buFont typeface="Wingdings" pitchFamily="2" charset="2"/>
              <a:buChar char="Ø"/>
            </a:pPr>
            <a:r>
              <a:rPr lang="en-US" sz="2400" dirty="0"/>
              <a:t>When the threat is over, the brain should return the body to normal. </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239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Impact of Trauma</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481383"/>
            <a:ext cx="8229600" cy="4209146"/>
          </a:xfrm>
        </p:spPr>
        <p:txBody>
          <a:bodyPr>
            <a:noAutofit/>
          </a:bodyPr>
          <a:lstStyle/>
          <a:p>
            <a:pPr marL="0" indent="0">
              <a:buNone/>
            </a:pPr>
            <a:r>
              <a:rPr lang="en-US" sz="2800" b="1" dirty="0" smtClean="0"/>
              <a:t>Trauma and Altered Cognitive and Emotional Functioning</a:t>
            </a:r>
          </a:p>
          <a:p>
            <a:pPr lvl="1">
              <a:buClr>
                <a:schemeClr val="accent6">
                  <a:lumMod val="60000"/>
                  <a:lumOff val="40000"/>
                </a:schemeClr>
              </a:buClr>
              <a:buFont typeface="Wingdings" pitchFamily="2" charset="2"/>
              <a:buChar char="Ø"/>
            </a:pPr>
            <a:r>
              <a:rPr lang="en-US" sz="1800" dirty="0"/>
              <a:t>Scientists speculate that as the pathways through which sensory stimuli reach the Amygdala are worn “deeper and wider”, activation of the “fight or flight” response becomes more excitable, faster and more automatic</a:t>
            </a:r>
            <a:r>
              <a:rPr lang="en-US" sz="1600" dirty="0"/>
              <a:t> (Phelps, 2004</a:t>
            </a:r>
            <a:r>
              <a:rPr lang="en-US" sz="1600" dirty="0" smtClean="0"/>
              <a:t>).</a:t>
            </a:r>
          </a:p>
          <a:p>
            <a:pPr lvl="1">
              <a:buClr>
                <a:schemeClr val="accent6">
                  <a:lumMod val="60000"/>
                  <a:lumOff val="40000"/>
                </a:schemeClr>
              </a:buClr>
              <a:buFont typeface="Wingdings" pitchFamily="2" charset="2"/>
              <a:buChar char="Ø"/>
            </a:pPr>
            <a:r>
              <a:rPr lang="en-US" sz="1800" dirty="0"/>
              <a:t>Ventricles may enlarge, </a:t>
            </a:r>
            <a:r>
              <a:rPr lang="en-US" sz="1800" dirty="0" smtClean="0"/>
              <a:t>crowding </a:t>
            </a:r>
            <a:r>
              <a:rPr lang="en-US" sz="1800" dirty="0"/>
              <a:t>the path from the Amygdala to memory circuits; as these paths narrow it slows down the brain’s ability to put information in context and decide whether or not it poses a threat </a:t>
            </a:r>
            <a:r>
              <a:rPr lang="en-US" sz="1600" dirty="0"/>
              <a:t>(Smith, 2005</a:t>
            </a:r>
            <a:r>
              <a:rPr lang="en-US" sz="1600" dirty="0" smtClean="0"/>
              <a:t>).</a:t>
            </a:r>
          </a:p>
          <a:p>
            <a:pPr lvl="1">
              <a:buClr>
                <a:schemeClr val="accent6">
                  <a:lumMod val="60000"/>
                  <a:lumOff val="40000"/>
                </a:schemeClr>
              </a:buClr>
              <a:buFont typeface="Wingdings" pitchFamily="2" charset="2"/>
              <a:buChar char="Ø"/>
            </a:pPr>
            <a:r>
              <a:rPr lang="en-US" sz="1800" dirty="0"/>
              <a:t>Young brains are more malleable, the earlier the exposure to trauma, the more rapidly these changes take place and the more long-lasting they appear. </a:t>
            </a:r>
          </a:p>
          <a:p>
            <a:pPr>
              <a:buFont typeface="Wingdings" pitchFamily="2" charset="2"/>
              <a:buChar char="Ø"/>
            </a:pPr>
            <a:endParaRPr lang="en-US" sz="2400" dirty="0"/>
          </a:p>
          <a:p>
            <a:pPr lvl="1">
              <a:buFont typeface="Wingdings" pitchFamily="2" charset="2"/>
              <a:buChar char="Ø"/>
            </a:pPr>
            <a:endParaRPr lang="en-US" sz="20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0550" y="5058478"/>
            <a:ext cx="28829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501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Impact of Trauma</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4209146"/>
          </a:xfrm>
        </p:spPr>
        <p:txBody>
          <a:bodyPr>
            <a:noAutofit/>
          </a:bodyPr>
          <a:lstStyle/>
          <a:p>
            <a:pPr>
              <a:lnSpc>
                <a:spcPct val="90000"/>
              </a:lnSpc>
              <a:buFont typeface="Arial" charset="0"/>
              <a:buNone/>
            </a:pPr>
            <a:r>
              <a:rPr lang="en-US" sz="2000" b="1" u="sng" dirty="0"/>
              <a:t>Arousal</a:t>
            </a:r>
            <a:endParaRPr lang="en-US" sz="2000" dirty="0"/>
          </a:p>
          <a:p>
            <a:pPr>
              <a:lnSpc>
                <a:spcPct val="90000"/>
              </a:lnSpc>
              <a:buFont typeface="Arial" charset="0"/>
              <a:buNone/>
            </a:pPr>
            <a:r>
              <a:rPr lang="en-US" sz="2000" dirty="0"/>
              <a:t>Extreme levels of excitability and responsiveness to external stimuli or numbing and detachment from the outside world.</a:t>
            </a:r>
          </a:p>
          <a:p>
            <a:pPr>
              <a:lnSpc>
                <a:spcPct val="90000"/>
              </a:lnSpc>
              <a:buFont typeface="Arial" charset="0"/>
              <a:buNone/>
            </a:pPr>
            <a:endParaRPr lang="en-US" sz="2000" dirty="0"/>
          </a:p>
          <a:p>
            <a:pPr>
              <a:lnSpc>
                <a:spcPct val="90000"/>
              </a:lnSpc>
              <a:buFont typeface="Arial" charset="0"/>
              <a:buNone/>
            </a:pPr>
            <a:r>
              <a:rPr lang="en-US" sz="2000" dirty="0"/>
              <a:t>                                   Hyper-arousal←←←→→→numbing</a:t>
            </a:r>
          </a:p>
          <a:p>
            <a:pPr>
              <a:lnSpc>
                <a:spcPct val="90000"/>
              </a:lnSpc>
              <a:buFont typeface="Arial" charset="0"/>
              <a:buNone/>
            </a:pPr>
            <a:endParaRPr lang="en-US" sz="2000" b="1" u="sng" dirty="0"/>
          </a:p>
          <a:p>
            <a:pPr>
              <a:lnSpc>
                <a:spcPct val="90000"/>
              </a:lnSpc>
              <a:buFont typeface="Arial" charset="0"/>
              <a:buNone/>
            </a:pPr>
            <a:r>
              <a:rPr lang="en-US" sz="2000" b="1" u="sng" dirty="0"/>
              <a:t>Attention</a:t>
            </a:r>
            <a:endParaRPr lang="en-US" sz="2000" dirty="0"/>
          </a:p>
          <a:p>
            <a:pPr>
              <a:lnSpc>
                <a:spcPct val="90000"/>
              </a:lnSpc>
              <a:buFont typeface="Arial" charset="0"/>
              <a:buNone/>
            </a:pPr>
            <a:r>
              <a:rPr lang="en-US" sz="2000" dirty="0"/>
              <a:t>The mind’s energy is directed away from situations, completely inattentive and absent or toward them, deeply and exclusively focused.</a:t>
            </a:r>
          </a:p>
          <a:p>
            <a:pPr>
              <a:lnSpc>
                <a:spcPct val="90000"/>
              </a:lnSpc>
              <a:buFont typeface="Arial" charset="0"/>
              <a:buNone/>
            </a:pPr>
            <a:endParaRPr lang="en-US" sz="2000" dirty="0"/>
          </a:p>
          <a:p>
            <a:pPr>
              <a:lnSpc>
                <a:spcPct val="90000"/>
              </a:lnSpc>
              <a:buFont typeface="Arial" charset="0"/>
              <a:buNone/>
            </a:pPr>
            <a:r>
              <a:rPr lang="en-US" sz="2000" dirty="0"/>
              <a:t>                                  dissociation←←←→→→ hyper-focus</a:t>
            </a:r>
          </a:p>
          <a:p>
            <a:pPr marL="0" indent="0">
              <a:buNone/>
            </a:pPr>
            <a:endParaRPr lang="en-US" sz="20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174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lstStyle/>
          <a:p>
            <a:r>
              <a:rPr lang="en-US" dirty="0" smtClean="0">
                <a:solidFill>
                  <a:srgbClr val="006892"/>
                </a:solidFill>
                <a:latin typeface="Arial" pitchFamily="34" charset="0"/>
                <a:cs typeface="Arial" pitchFamily="34" charset="0"/>
              </a:rPr>
              <a:t>Goal</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752601"/>
            <a:ext cx="8229600" cy="4209146"/>
          </a:xfrm>
        </p:spPr>
        <p:txBody>
          <a:bodyPr>
            <a:normAutofit/>
          </a:bodyPr>
          <a:lstStyle/>
          <a:p>
            <a:pPr marL="0" indent="0">
              <a:buClr>
                <a:srgbClr val="BE854C"/>
              </a:buClr>
              <a:buSzPct val="65000"/>
              <a:buNone/>
            </a:pPr>
            <a:r>
              <a:rPr lang="en-US" b="1" dirty="0" smtClean="0"/>
              <a:t>Introduce:</a:t>
            </a:r>
          </a:p>
          <a:p>
            <a:pPr lvl="1">
              <a:buClr>
                <a:srgbClr val="BE854C"/>
              </a:buClr>
              <a:buSzPct val="65000"/>
              <a:buFont typeface="Wingdings" pitchFamily="2" charset="2"/>
              <a:buChar char="Ø"/>
            </a:pPr>
            <a:r>
              <a:rPr lang="en-US" dirty="0" smtClean="0"/>
              <a:t>Trauma theory</a:t>
            </a:r>
          </a:p>
          <a:p>
            <a:pPr lvl="1">
              <a:buClr>
                <a:srgbClr val="BE854C"/>
              </a:buClr>
              <a:buSzPct val="65000"/>
              <a:buFont typeface="Wingdings" pitchFamily="2" charset="2"/>
              <a:buChar char="Ø"/>
            </a:pPr>
            <a:r>
              <a:rPr lang="en-US" dirty="0" smtClean="0"/>
              <a:t>Research</a:t>
            </a:r>
          </a:p>
          <a:p>
            <a:pPr lvl="1">
              <a:buClr>
                <a:srgbClr val="BE854C"/>
              </a:buClr>
              <a:buSzPct val="65000"/>
              <a:buFont typeface="Wingdings" pitchFamily="2" charset="2"/>
              <a:buChar char="Ø"/>
            </a:pPr>
            <a:r>
              <a:rPr lang="en-US" dirty="0" smtClean="0"/>
              <a:t>Practice</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869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Impact of Trauma</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4209146"/>
          </a:xfrm>
        </p:spPr>
        <p:txBody>
          <a:bodyPr>
            <a:noAutofit/>
          </a:bodyPr>
          <a:lstStyle/>
          <a:p>
            <a:pPr>
              <a:lnSpc>
                <a:spcPct val="90000"/>
              </a:lnSpc>
              <a:buFont typeface="Arial" charset="0"/>
              <a:buNone/>
            </a:pPr>
            <a:r>
              <a:rPr lang="en-US" sz="2000" b="1" u="sng" dirty="0"/>
              <a:t>Perception</a:t>
            </a:r>
            <a:r>
              <a:rPr lang="en-US" sz="2000" b="1" dirty="0"/>
              <a:t>		</a:t>
            </a:r>
            <a:endParaRPr lang="en-US" sz="2000" dirty="0"/>
          </a:p>
          <a:p>
            <a:pPr>
              <a:lnSpc>
                <a:spcPct val="90000"/>
              </a:lnSpc>
              <a:buFont typeface="Arial" charset="0"/>
              <a:buNone/>
            </a:pPr>
            <a:r>
              <a:rPr lang="en-US" sz="2000" dirty="0"/>
              <a:t>Pupils dilate: vision and hearing are sharpened or dulled and memory is absent</a:t>
            </a:r>
          </a:p>
          <a:p>
            <a:pPr>
              <a:lnSpc>
                <a:spcPct val="90000"/>
              </a:lnSpc>
              <a:buFont typeface="Arial" charset="0"/>
              <a:buNone/>
            </a:pPr>
            <a:endParaRPr lang="en-US" sz="2000" dirty="0"/>
          </a:p>
          <a:p>
            <a:pPr>
              <a:lnSpc>
                <a:spcPct val="90000"/>
              </a:lnSpc>
              <a:buFont typeface="Arial" charset="0"/>
              <a:buNone/>
            </a:pPr>
            <a:r>
              <a:rPr lang="en-US" sz="2000" dirty="0"/>
              <a:t>                                      heightened←←←→→→dulled</a:t>
            </a:r>
          </a:p>
          <a:p>
            <a:pPr>
              <a:lnSpc>
                <a:spcPct val="90000"/>
              </a:lnSpc>
              <a:buFont typeface="Arial" charset="0"/>
              <a:buNone/>
            </a:pPr>
            <a:endParaRPr lang="en-US" sz="2000" b="1" u="sng" dirty="0"/>
          </a:p>
          <a:p>
            <a:pPr>
              <a:lnSpc>
                <a:spcPct val="90000"/>
              </a:lnSpc>
              <a:buFont typeface="Arial" charset="0"/>
              <a:buNone/>
            </a:pPr>
            <a:r>
              <a:rPr lang="en-US" sz="2000" b="1" u="sng" dirty="0"/>
              <a:t>Emotion</a:t>
            </a:r>
            <a:endParaRPr lang="en-US" sz="2000" dirty="0"/>
          </a:p>
          <a:p>
            <a:pPr>
              <a:lnSpc>
                <a:spcPct val="90000"/>
              </a:lnSpc>
              <a:buFont typeface="Arial" charset="0"/>
              <a:buNone/>
            </a:pPr>
            <a:r>
              <a:rPr lang="en-US" sz="2000" dirty="0"/>
              <a:t>Feelings are devastating and painful or inappropriately detached from experience.</a:t>
            </a:r>
          </a:p>
          <a:p>
            <a:pPr>
              <a:lnSpc>
                <a:spcPct val="90000"/>
              </a:lnSpc>
              <a:buFont typeface="Arial" charset="0"/>
              <a:buNone/>
            </a:pPr>
            <a:r>
              <a:rPr lang="en-US" sz="2000" dirty="0"/>
              <a:t>                     </a:t>
            </a:r>
          </a:p>
          <a:p>
            <a:pPr>
              <a:lnSpc>
                <a:spcPct val="90000"/>
              </a:lnSpc>
              <a:buFont typeface="Arial" charset="0"/>
              <a:buNone/>
            </a:pPr>
            <a:r>
              <a:rPr lang="en-US" sz="2000" dirty="0"/>
              <a:t>                                           				        					absent←←←→→→overwhelming</a:t>
            </a:r>
          </a:p>
          <a:p>
            <a:pPr marL="0" indent="0">
              <a:buNone/>
            </a:pPr>
            <a:endParaRPr lang="en-US" sz="20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386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Impact of Trauma</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343400" y="1447800"/>
            <a:ext cx="4419600" cy="4419600"/>
          </a:xfrm>
        </p:spPr>
        <p:txBody>
          <a:bodyPr>
            <a:noAutofit/>
          </a:bodyPr>
          <a:lstStyle/>
          <a:p>
            <a:pPr marL="514350" indent="-514350">
              <a:lnSpc>
                <a:spcPct val="90000"/>
              </a:lnSpc>
              <a:buFont typeface="+mj-lt"/>
              <a:buAutoNum type="arabicPeriod"/>
            </a:pPr>
            <a:r>
              <a:rPr lang="en-US" dirty="0" smtClean="0"/>
              <a:t>Avoidance</a:t>
            </a:r>
          </a:p>
          <a:p>
            <a:pPr lvl="1">
              <a:lnSpc>
                <a:spcPct val="90000"/>
              </a:lnSpc>
              <a:buFont typeface="Arial" pitchFamily="34" charset="0"/>
              <a:buChar char="•"/>
            </a:pPr>
            <a:r>
              <a:rPr lang="en-US" sz="2000" dirty="0" smtClean="0"/>
              <a:t>Voluntary </a:t>
            </a:r>
            <a:r>
              <a:rPr lang="en-US" sz="2000" dirty="0"/>
              <a:t>suppression of </a:t>
            </a:r>
            <a:r>
              <a:rPr lang="en-US" sz="2000" dirty="0" smtClean="0"/>
              <a:t>memory</a:t>
            </a:r>
          </a:p>
          <a:p>
            <a:pPr lvl="1">
              <a:lnSpc>
                <a:spcPct val="90000"/>
              </a:lnSpc>
              <a:buFont typeface="Arial" pitchFamily="34" charset="0"/>
              <a:buChar char="•"/>
            </a:pPr>
            <a:r>
              <a:rPr lang="en-US" sz="2000" dirty="0"/>
              <a:t>Restriction of daily activities</a:t>
            </a:r>
          </a:p>
          <a:p>
            <a:pPr lvl="1">
              <a:lnSpc>
                <a:spcPct val="90000"/>
              </a:lnSpc>
              <a:buFont typeface="Arial" pitchFamily="34" charset="0"/>
              <a:buChar char="•"/>
            </a:pPr>
            <a:r>
              <a:rPr lang="en-US" sz="2000" dirty="0"/>
              <a:t>Dissociation; substance </a:t>
            </a:r>
            <a:r>
              <a:rPr lang="en-US" sz="2000" dirty="0" smtClean="0"/>
              <a:t>use</a:t>
            </a:r>
          </a:p>
          <a:p>
            <a:pPr marL="514350" indent="-514350">
              <a:lnSpc>
                <a:spcPct val="90000"/>
              </a:lnSpc>
              <a:buFont typeface="+mj-lt"/>
              <a:buAutoNum type="arabicPeriod"/>
            </a:pPr>
            <a:r>
              <a:rPr lang="en-US" dirty="0" smtClean="0"/>
              <a:t>Arousal</a:t>
            </a:r>
          </a:p>
          <a:p>
            <a:pPr lvl="1">
              <a:lnSpc>
                <a:spcPct val="90000"/>
              </a:lnSpc>
              <a:buFont typeface="Arial" pitchFamily="34" charset="0"/>
              <a:buChar char="•"/>
            </a:pPr>
            <a:r>
              <a:rPr lang="en-US" sz="2000" dirty="0" smtClean="0"/>
              <a:t>Startle Reflex</a:t>
            </a:r>
          </a:p>
          <a:p>
            <a:pPr lvl="1">
              <a:lnSpc>
                <a:spcPct val="90000"/>
              </a:lnSpc>
              <a:buFont typeface="Arial" pitchFamily="34" charset="0"/>
              <a:buChar char="•"/>
            </a:pPr>
            <a:r>
              <a:rPr lang="en-US" sz="2000" dirty="0" smtClean="0"/>
              <a:t>Inability and Vigilance</a:t>
            </a:r>
          </a:p>
          <a:p>
            <a:pPr lvl="1">
              <a:lnSpc>
                <a:spcPct val="90000"/>
              </a:lnSpc>
              <a:buFont typeface="Arial" pitchFamily="34" charset="0"/>
              <a:buChar char="•"/>
            </a:pPr>
            <a:r>
              <a:rPr lang="en-US" sz="2000" dirty="0" smtClean="0"/>
              <a:t>Sleep disturbances</a:t>
            </a:r>
          </a:p>
          <a:p>
            <a:pPr marL="514350" indent="-514350">
              <a:lnSpc>
                <a:spcPct val="90000"/>
              </a:lnSpc>
              <a:buFont typeface="+mj-lt"/>
              <a:buAutoNum type="arabicPeriod"/>
            </a:pPr>
            <a:r>
              <a:rPr lang="en-US" dirty="0" smtClean="0"/>
              <a:t>Intrusion</a:t>
            </a:r>
          </a:p>
          <a:p>
            <a:pPr lvl="1">
              <a:lnSpc>
                <a:spcPct val="90000"/>
              </a:lnSpc>
              <a:buFont typeface="Arial" pitchFamily="34" charset="0"/>
              <a:buChar char="•"/>
            </a:pPr>
            <a:r>
              <a:rPr lang="en-US" sz="2000" dirty="0" smtClean="0"/>
              <a:t>Flashbacks</a:t>
            </a:r>
          </a:p>
          <a:p>
            <a:pPr lvl="1">
              <a:lnSpc>
                <a:spcPct val="90000"/>
              </a:lnSpc>
              <a:buFont typeface="Arial" pitchFamily="34" charset="0"/>
              <a:buChar char="•"/>
            </a:pPr>
            <a:r>
              <a:rPr lang="en-US" sz="2000" dirty="0" smtClean="0"/>
              <a:t>Nightmares</a:t>
            </a:r>
          </a:p>
          <a:p>
            <a:pPr lvl="1">
              <a:lnSpc>
                <a:spcPct val="90000"/>
              </a:lnSpc>
              <a:buFont typeface="Arial" pitchFamily="34" charset="0"/>
              <a:buChar char="•"/>
            </a:pPr>
            <a:r>
              <a:rPr lang="en-US" sz="2000" dirty="0" smtClean="0"/>
              <a:t>Trauma Re-enactment</a:t>
            </a:r>
            <a:endParaRPr lang="en-US" sz="1600" dirty="0"/>
          </a:p>
          <a:p>
            <a:pPr lvl="1">
              <a:lnSpc>
                <a:spcPct val="80000"/>
              </a:lnSpc>
              <a:buFont typeface="Wingdings" pitchFamily="2" charset="2"/>
              <a:buNone/>
              <a:defRPr/>
            </a:pPr>
            <a:endParaRPr lang="en-US" sz="2000" dirty="0"/>
          </a:p>
          <a:p>
            <a:pPr marL="0" indent="0">
              <a:buNone/>
            </a:pPr>
            <a:endParaRPr lang="en-US" sz="20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6963" y="2971800"/>
            <a:ext cx="3505200" cy="1938992"/>
          </a:xfrm>
          <a:prstGeom prst="rect">
            <a:avLst/>
          </a:prstGeom>
          <a:noFill/>
        </p:spPr>
        <p:txBody>
          <a:bodyPr wrap="square" rtlCol="0">
            <a:spAutoFit/>
          </a:bodyPr>
          <a:lstStyle/>
          <a:p>
            <a:r>
              <a:rPr lang="en-US" sz="4000" b="1" dirty="0" smtClean="0"/>
              <a:t>3 Groups of PTSD Symptoms</a:t>
            </a:r>
            <a:endParaRPr lang="en-US" sz="4000" b="1" dirty="0"/>
          </a:p>
        </p:txBody>
      </p:sp>
    </p:spTree>
    <p:extLst>
      <p:ext uri="{BB962C8B-B14F-4D97-AF65-F5344CB8AC3E}">
        <p14:creationId xmlns:p14="http://schemas.microsoft.com/office/powerpoint/2010/main" val="1361509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smtClean="0">
                <a:solidFill>
                  <a:srgbClr val="006892"/>
                </a:solidFill>
                <a:latin typeface="Arial" pitchFamily="34" charset="0"/>
                <a:cs typeface="Arial" pitchFamily="34" charset="0"/>
              </a:rPr>
              <a:t>Exercise IV</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371600"/>
            <a:ext cx="8229600" cy="4209146"/>
          </a:xfrm>
        </p:spPr>
        <p:txBody>
          <a:bodyPr>
            <a:noAutofit/>
          </a:bodyPr>
          <a:lstStyle/>
          <a:p>
            <a:pPr marL="0" indent="0">
              <a:buNone/>
            </a:pPr>
            <a:r>
              <a:rPr lang="en-US" sz="2800" dirty="0"/>
              <a:t>Although both males and females with PTSD may have any and all categories of responses to trauma, can you guess which of the three groups of  PTSD symptoms is more predominate in females and which tends to be more typical of males with trauma-related disorders? </a:t>
            </a:r>
            <a:endParaRPr lang="en-US" sz="2800"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746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Impact of Trauma</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4209146"/>
          </a:xfrm>
        </p:spPr>
        <p:txBody>
          <a:bodyPr>
            <a:noAutofit/>
          </a:bodyPr>
          <a:lstStyle/>
          <a:p>
            <a:pPr marL="0" indent="0">
              <a:lnSpc>
                <a:spcPct val="90000"/>
              </a:lnSpc>
              <a:buClr>
                <a:schemeClr val="accent6">
                  <a:lumMod val="75000"/>
                </a:schemeClr>
              </a:buClr>
              <a:buNone/>
            </a:pPr>
            <a:r>
              <a:rPr lang="en-US" b="1" dirty="0" smtClean="0"/>
              <a:t>Primitive Survival Responses to Fear and Trauma:</a:t>
            </a:r>
          </a:p>
          <a:p>
            <a:pPr lvl="1">
              <a:buClr>
                <a:schemeClr val="accent6">
                  <a:lumMod val="60000"/>
                  <a:lumOff val="40000"/>
                </a:schemeClr>
              </a:buClr>
              <a:buFont typeface="Wingdings" pitchFamily="2" charset="2"/>
              <a:buChar char="Ø"/>
            </a:pPr>
            <a:r>
              <a:rPr lang="en-US" sz="2000" b="1" u="sng" dirty="0"/>
              <a:t>Fight- </a:t>
            </a:r>
            <a:r>
              <a:rPr lang="en-US" sz="2000" dirty="0"/>
              <a:t>hyper vigilance on conscious and unconscious levels, prepared to defend; flooding of physiological changes related to aggression.</a:t>
            </a:r>
          </a:p>
          <a:p>
            <a:pPr lvl="1">
              <a:buClr>
                <a:schemeClr val="accent6">
                  <a:lumMod val="60000"/>
                  <a:lumOff val="40000"/>
                </a:schemeClr>
              </a:buClr>
              <a:buFont typeface="Wingdings" pitchFamily="2" charset="2"/>
              <a:buChar char="Ø"/>
            </a:pPr>
            <a:r>
              <a:rPr lang="en-US" sz="2000" b="1" u="sng" dirty="0"/>
              <a:t>Flight- </a:t>
            </a:r>
            <a:r>
              <a:rPr lang="en-US" sz="2000" dirty="0"/>
              <a:t>blood flows to the limbs preparing to run; flight is often thwarted, giving no relief or outlet to a primed nervous system. Avoidance, dissociation, hiding and other psychological “flight” behaviors can also become disruptive.</a:t>
            </a:r>
          </a:p>
          <a:p>
            <a:pPr lvl="1">
              <a:buClr>
                <a:schemeClr val="accent6">
                  <a:lumMod val="60000"/>
                  <a:lumOff val="40000"/>
                </a:schemeClr>
              </a:buClr>
              <a:buFont typeface="Wingdings" pitchFamily="2" charset="2"/>
              <a:buChar char="Ø"/>
            </a:pPr>
            <a:r>
              <a:rPr lang="en-US" sz="2000" b="1" u="sng" dirty="0"/>
              <a:t>Fright- </a:t>
            </a:r>
            <a:r>
              <a:rPr lang="en-US" sz="2000" dirty="0"/>
              <a:t>responding with a state of terror, often to seemingly benign triggers; fright and anxiety permeates all areas of life. Shortness of breath, startle responses, sleeplessness and inability to focus or think clearly.</a:t>
            </a:r>
          </a:p>
          <a:p>
            <a:pPr marL="0" indent="0">
              <a:lnSpc>
                <a:spcPct val="90000"/>
              </a:lnSpc>
              <a:buNone/>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827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Impact of Trauma</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4209146"/>
          </a:xfrm>
        </p:spPr>
        <p:txBody>
          <a:bodyPr>
            <a:noAutofit/>
          </a:bodyPr>
          <a:lstStyle/>
          <a:p>
            <a:pPr lvl="1">
              <a:buClr>
                <a:schemeClr val="accent6">
                  <a:lumMod val="60000"/>
                  <a:lumOff val="40000"/>
                </a:schemeClr>
              </a:buClr>
              <a:buFont typeface="Wingdings" pitchFamily="2" charset="2"/>
              <a:buChar char="Ø"/>
            </a:pPr>
            <a:r>
              <a:rPr lang="en-US" sz="2000" b="1" u="sng" dirty="0"/>
              <a:t>Freeze- </a:t>
            </a:r>
            <a:r>
              <a:rPr lang="en-US" sz="2000" dirty="0"/>
              <a:t>response observed in animals, accompanied by slowed and shut down metabolism. Can also be a learned response as an attempt to remain safe and invisible; paralyzes the victim—actually making them more vulnerable and reinforcing helplessness in each new situation.</a:t>
            </a:r>
          </a:p>
          <a:p>
            <a:pPr lvl="1">
              <a:buClr>
                <a:schemeClr val="accent6">
                  <a:lumMod val="60000"/>
                  <a:lumOff val="40000"/>
                </a:schemeClr>
              </a:buClr>
              <a:buFont typeface="Wingdings" pitchFamily="2" charset="2"/>
              <a:buChar char="Ø"/>
            </a:pPr>
            <a:r>
              <a:rPr lang="en-US" sz="2000" b="1" u="sng" dirty="0"/>
              <a:t>Flail</a:t>
            </a:r>
            <a:r>
              <a:rPr lang="en-US" sz="2000" dirty="0"/>
              <a:t>- perceived as aggression, but physical movement, such as flailing of the arms, is meant to create a safe space around the body rather than connect with a target. As when some animals puff up or fan out to keep aggressors from closing in. </a:t>
            </a:r>
          </a:p>
          <a:p>
            <a:pPr lvl="1">
              <a:buClr>
                <a:schemeClr val="accent6">
                  <a:lumMod val="60000"/>
                  <a:lumOff val="40000"/>
                </a:schemeClr>
              </a:buClr>
              <a:buFont typeface="Wingdings" pitchFamily="2" charset="2"/>
              <a:buChar char="Ø"/>
            </a:pPr>
            <a:r>
              <a:rPr lang="en-US" sz="2000" b="1" u="sng" dirty="0"/>
              <a:t>Shield-</a:t>
            </a:r>
            <a:r>
              <a:rPr lang="en-US" sz="2000" dirty="0"/>
              <a:t>Protective--- like flailing, shielding and raising hands over head and body make it physiologically prepared for injury. Trauma survivors may shield in response to noises or non-violent conflict.</a:t>
            </a:r>
          </a:p>
          <a:p>
            <a:pPr lvl="1">
              <a:lnSpc>
                <a:spcPct val="90000"/>
              </a:lnSpc>
              <a:buFont typeface="Wingdings" pitchFamily="2" charset="2"/>
              <a:buChar char="Ø"/>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176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II: Impact of Trauma</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4209146"/>
          </a:xfrm>
        </p:spPr>
        <p:txBody>
          <a:bodyPr>
            <a:noAutofit/>
          </a:bodyPr>
          <a:lstStyle/>
          <a:p>
            <a:pPr lvl="1">
              <a:buClr>
                <a:schemeClr val="accent6">
                  <a:lumMod val="60000"/>
                  <a:lumOff val="40000"/>
                </a:schemeClr>
              </a:buClr>
              <a:buFont typeface="Wingdings" pitchFamily="2" charset="2"/>
              <a:buChar char="Ø"/>
            </a:pPr>
            <a:r>
              <a:rPr lang="en-US" sz="2000" b="1" u="sng" dirty="0"/>
              <a:t>Flirt</a:t>
            </a:r>
            <a:r>
              <a:rPr lang="en-US" sz="2000" dirty="0"/>
              <a:t>-Particular to some women offenders who survived sexual violence in childhood. Instinctive placating behavior for little girls who were sexualized in violent homes. Incest perpetration has been found to be highly correlated with violence (</a:t>
            </a:r>
            <a:r>
              <a:rPr lang="en-US" sz="2000" dirty="0" err="1"/>
              <a:t>Edleson</a:t>
            </a:r>
            <a:r>
              <a:rPr lang="en-US" sz="2000" dirty="0"/>
              <a:t>, 1999; </a:t>
            </a:r>
            <a:r>
              <a:rPr lang="en-US" sz="2000" dirty="0" err="1"/>
              <a:t>Paveza</a:t>
            </a:r>
            <a:r>
              <a:rPr lang="en-US" sz="2000" dirty="0"/>
              <a:t>, 1988). </a:t>
            </a:r>
          </a:p>
          <a:p>
            <a:pPr lvl="1">
              <a:buClr>
                <a:schemeClr val="accent6">
                  <a:lumMod val="60000"/>
                  <a:lumOff val="40000"/>
                </a:schemeClr>
              </a:buClr>
              <a:buFont typeface="Wingdings" pitchFamily="2" charset="2"/>
              <a:buChar char="Ø"/>
            </a:pPr>
            <a:r>
              <a:rPr lang="en-US" sz="2000" b="1" u="sng" dirty="0"/>
              <a:t>Submit</a:t>
            </a:r>
            <a:r>
              <a:rPr lang="en-US" sz="2000" dirty="0"/>
              <a:t> - Renders the victim </a:t>
            </a:r>
            <a:r>
              <a:rPr lang="en-US" sz="2000" dirty="0" smtClean="0"/>
              <a:t>vulnerable, but may be an attempt at safety or escape.  </a:t>
            </a:r>
            <a:r>
              <a:rPr lang="en-US" sz="2000" dirty="0"/>
              <a:t>Animals will submit to predator if flight is impossible. Submission </a:t>
            </a:r>
            <a:r>
              <a:rPr lang="en-US" sz="2000" dirty="0" smtClean="0"/>
              <a:t>or numbing  </a:t>
            </a:r>
            <a:r>
              <a:rPr lang="en-US" sz="2000" dirty="0"/>
              <a:t>in the face of danger may be labeled “risk taking” behavior. </a:t>
            </a:r>
          </a:p>
          <a:p>
            <a:pPr lvl="1">
              <a:lnSpc>
                <a:spcPct val="90000"/>
              </a:lnSpc>
              <a:buFont typeface="Wingdings" pitchFamily="2" charset="2"/>
              <a:buChar char="Ø"/>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398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381000"/>
            <a:ext cx="8839200" cy="1143000"/>
          </a:xfrm>
        </p:spPr>
        <p:txBody>
          <a:bodyPr>
            <a:normAutofit fontScale="90000"/>
          </a:bodyPr>
          <a:lstStyle/>
          <a:p>
            <a:pPr algn="l"/>
            <a:r>
              <a:rPr lang="en-US" dirty="0">
                <a:solidFill>
                  <a:srgbClr val="006892"/>
                </a:solidFill>
                <a:latin typeface="Arial" pitchFamily="34" charset="0"/>
                <a:cs typeface="Arial" pitchFamily="34" charset="0"/>
              </a:rPr>
              <a:t/>
            </a:r>
            <a:br>
              <a:rPr lang="en-US" dirty="0">
                <a:solidFill>
                  <a:srgbClr val="006892"/>
                </a:solidFill>
                <a:latin typeface="Arial" pitchFamily="34" charset="0"/>
                <a:cs typeface="Arial" pitchFamily="34" charset="0"/>
              </a:rPr>
            </a:br>
            <a:r>
              <a:rPr lang="en-US" dirty="0">
                <a:solidFill>
                  <a:srgbClr val="006892"/>
                </a:solidFill>
                <a:latin typeface="Arial" pitchFamily="34" charset="0"/>
                <a:cs typeface="Arial" pitchFamily="34" charset="0"/>
              </a:rPr>
              <a:t> </a:t>
            </a:r>
          </a:p>
        </p:txBody>
      </p:sp>
      <p:sp>
        <p:nvSpPr>
          <p:cNvPr id="3" name="Content Placeholder 2"/>
          <p:cNvSpPr>
            <a:spLocks noGrp="1"/>
          </p:cNvSpPr>
          <p:nvPr>
            <p:ph idx="1"/>
          </p:nvPr>
        </p:nvSpPr>
        <p:spPr>
          <a:xfrm>
            <a:off x="457200" y="1143000"/>
            <a:ext cx="8229600" cy="4209146"/>
          </a:xfrm>
        </p:spPr>
        <p:txBody>
          <a:bodyPr>
            <a:noAutofit/>
          </a:bodyPr>
          <a:lstStyle/>
          <a:p>
            <a:pPr marL="0" lvl="0" indent="0" algn="ctr">
              <a:buClr>
                <a:srgbClr val="BE854C"/>
              </a:buClr>
              <a:buSzPct val="65000"/>
              <a:buNone/>
            </a:pPr>
            <a:endParaRPr lang="en-US" sz="5400" dirty="0"/>
          </a:p>
          <a:p>
            <a:pPr marL="0" lvl="0" indent="0" algn="ctr">
              <a:buClr>
                <a:srgbClr val="BE854C"/>
              </a:buClr>
              <a:buSzPct val="65000"/>
              <a:buNone/>
            </a:pPr>
            <a:r>
              <a:rPr lang="en-US" sz="5400" dirty="0" smtClean="0"/>
              <a:t>Module III: </a:t>
            </a:r>
          </a:p>
          <a:p>
            <a:pPr marL="0" lvl="0" indent="0" algn="ctr">
              <a:buClr>
                <a:srgbClr val="BE854C"/>
              </a:buClr>
              <a:buSzPct val="65000"/>
              <a:buNone/>
            </a:pPr>
            <a:r>
              <a:rPr lang="en-US" sz="5400" dirty="0" smtClean="0"/>
              <a:t>Integrated Treatment and the Criminal Justice System </a:t>
            </a:r>
            <a:endParaRPr lang="en-US" sz="54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090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smtClean="0">
                <a:solidFill>
                  <a:srgbClr val="006892"/>
                </a:solidFill>
                <a:latin typeface="Arial" pitchFamily="34" charset="0"/>
                <a:cs typeface="Arial" pitchFamily="34" charset="0"/>
              </a:rPr>
              <a:t>Exercise VI</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371600"/>
            <a:ext cx="8229600" cy="4209146"/>
          </a:xfrm>
        </p:spPr>
        <p:txBody>
          <a:bodyPr>
            <a:noAutofit/>
          </a:bodyPr>
          <a:lstStyle/>
          <a:p>
            <a:pPr marL="0" indent="0">
              <a:buNone/>
            </a:pPr>
            <a:r>
              <a:rPr lang="en-US" sz="2800" dirty="0" smtClean="0"/>
              <a:t>Trauma can contribute </a:t>
            </a:r>
            <a:r>
              <a:rPr lang="en-US" sz="2800" dirty="0"/>
              <a:t>to </a:t>
            </a:r>
            <a:r>
              <a:rPr lang="en-US" sz="2800" dirty="0" smtClean="0"/>
              <a:t> </a:t>
            </a:r>
            <a:r>
              <a:rPr lang="en-US" sz="2800" dirty="0"/>
              <a:t>criminal thinking and behavior. </a:t>
            </a:r>
            <a:endParaRPr lang="en-US" sz="2800" dirty="0" smtClean="0"/>
          </a:p>
          <a:p>
            <a:pPr marL="0" indent="0">
              <a:buNone/>
            </a:pPr>
            <a:endParaRPr lang="en-US" sz="2800" dirty="0" smtClean="0"/>
          </a:p>
          <a:p>
            <a:pPr marL="457200" indent="-457200">
              <a:buFont typeface="+mj-lt"/>
              <a:buAutoNum type="alphaUcPeriod"/>
            </a:pPr>
            <a:r>
              <a:rPr lang="en-US" sz="2400" dirty="0" smtClean="0"/>
              <a:t>Criminal </a:t>
            </a:r>
            <a:r>
              <a:rPr lang="en-US" sz="2400" dirty="0"/>
              <a:t>Thinking/Values</a:t>
            </a:r>
          </a:p>
          <a:p>
            <a:pPr marL="457200" lvl="0" indent="-457200">
              <a:buClr>
                <a:schemeClr val="accent6">
                  <a:lumMod val="75000"/>
                </a:schemeClr>
              </a:buClr>
              <a:buFont typeface="+mj-lt"/>
              <a:buAutoNum type="alphaUcPeriod"/>
            </a:pPr>
            <a:r>
              <a:rPr lang="en-US" sz="2400" dirty="0"/>
              <a:t>Anti-social Personality Traits</a:t>
            </a:r>
          </a:p>
          <a:p>
            <a:pPr marL="514350" lvl="0" indent="-514350">
              <a:buClr>
                <a:schemeClr val="accent6">
                  <a:lumMod val="75000"/>
                </a:schemeClr>
              </a:buClr>
              <a:buFont typeface="+mj-lt"/>
              <a:buAutoNum type="alphaUcPeriod"/>
            </a:pPr>
            <a:r>
              <a:rPr lang="en-US" sz="2400" dirty="0"/>
              <a:t>Criminal Associates</a:t>
            </a:r>
          </a:p>
          <a:p>
            <a:pPr marL="0" indent="0">
              <a:buNone/>
            </a:pPr>
            <a:endParaRPr lang="en-US" sz="2800"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926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smtClean="0">
                <a:solidFill>
                  <a:srgbClr val="006892"/>
                </a:solidFill>
                <a:latin typeface="Arial" pitchFamily="34" charset="0"/>
                <a:cs typeface="Arial" pitchFamily="34" charset="0"/>
              </a:rPr>
              <a:t>Exercise VI</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371600"/>
            <a:ext cx="8229600" cy="4209146"/>
          </a:xfrm>
        </p:spPr>
        <p:txBody>
          <a:bodyPr>
            <a:noAutofit/>
          </a:bodyPr>
          <a:lstStyle/>
          <a:p>
            <a:pPr marL="0" indent="0">
              <a:buNone/>
            </a:pPr>
            <a:r>
              <a:rPr lang="en-US" sz="2800" i="1" dirty="0"/>
              <a:t>“I was sent to church camp every summer.  One of the ‘brothers’ came into our bunks at night and did stuff.  I didn’t know he was doing it to the other boys. I thought there was something about me that made him do it, so I was ashamed to tell. The summer I was 14, I broke into the camp office, took whatever cash I could find and ran away. I decided to make my way stealing and dealing. There was no reason to play by the rules. Nobody else did.” </a:t>
            </a:r>
            <a:endParaRPr lang="en-US" sz="2800"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198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IV: Topics</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209146"/>
          </a:xfrm>
        </p:spPr>
        <p:txBody>
          <a:bodyPr>
            <a:noAutofit/>
          </a:bodyPr>
          <a:lstStyle/>
          <a:p>
            <a:pPr marL="514350" lvl="0" indent="-514350">
              <a:buClr>
                <a:srgbClr val="BE854C"/>
              </a:buClr>
              <a:buSzPct val="65000"/>
              <a:buFont typeface="+mj-lt"/>
              <a:buAutoNum type="alphaLcParenR"/>
            </a:pPr>
            <a:r>
              <a:rPr lang="en-US" dirty="0" smtClean="0"/>
              <a:t>Foundations </a:t>
            </a:r>
            <a:r>
              <a:rPr lang="en-US" dirty="0"/>
              <a:t>of Trauma-Informed </a:t>
            </a:r>
            <a:r>
              <a:rPr lang="en-US" dirty="0" smtClean="0"/>
              <a:t>Care</a:t>
            </a:r>
          </a:p>
          <a:p>
            <a:pPr marL="514350" lvl="0" indent="-514350">
              <a:buClr>
                <a:srgbClr val="BE854C"/>
              </a:buClr>
              <a:buSzPct val="65000"/>
              <a:buFont typeface="+mj-lt"/>
              <a:buAutoNum type="alphaLcParenR"/>
            </a:pPr>
            <a:r>
              <a:rPr lang="en-US" dirty="0" smtClean="0"/>
              <a:t>Identifying </a:t>
            </a:r>
            <a:r>
              <a:rPr lang="en-US" dirty="0"/>
              <a:t>Triggers and Alternative </a:t>
            </a:r>
            <a:r>
              <a:rPr lang="en-US" dirty="0" smtClean="0"/>
              <a:t>Coping</a:t>
            </a:r>
          </a:p>
          <a:p>
            <a:pPr marL="514350" lvl="0" indent="-514350">
              <a:buClr>
                <a:srgbClr val="BE854C"/>
              </a:buClr>
              <a:buSzPct val="65000"/>
              <a:buFont typeface="+mj-lt"/>
              <a:buAutoNum type="alphaLcParenR"/>
            </a:pPr>
            <a:r>
              <a:rPr lang="en-US" dirty="0" smtClean="0"/>
              <a:t>Integrating </a:t>
            </a:r>
            <a:r>
              <a:rPr lang="en-US" dirty="0"/>
              <a:t>Trauma-Specific Approaches </a:t>
            </a:r>
            <a:endParaRPr lang="en-US" dirty="0" smtClean="0"/>
          </a:p>
          <a:p>
            <a:pPr marL="0" lvl="0" indent="0">
              <a:buClr>
                <a:srgbClr val="BE854C"/>
              </a:buClr>
              <a:buSzPct val="65000"/>
              <a:buNone/>
            </a:pPr>
            <a:r>
              <a:rPr lang="en-US" dirty="0"/>
              <a:t>	</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71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lstStyle/>
          <a:p>
            <a:r>
              <a:rPr lang="en-US" dirty="0" smtClean="0">
                <a:solidFill>
                  <a:srgbClr val="006892"/>
                </a:solidFill>
                <a:latin typeface="Arial" pitchFamily="34" charset="0"/>
                <a:cs typeface="Arial" pitchFamily="34" charset="0"/>
              </a:rPr>
              <a:t>Objectives</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447800"/>
            <a:ext cx="8153400" cy="4800600"/>
          </a:xfrm>
        </p:spPr>
        <p:txBody>
          <a:bodyPr>
            <a:noAutofit/>
          </a:bodyPr>
          <a:lstStyle/>
          <a:p>
            <a:pPr>
              <a:buClr>
                <a:srgbClr val="BE854C"/>
              </a:buClr>
              <a:buSzPct val="65000"/>
              <a:buFont typeface="Wingdings" pitchFamily="2" charset="2"/>
              <a:buChar char="Ø"/>
            </a:pPr>
            <a:r>
              <a:rPr lang="en-US" sz="2800" dirty="0" smtClean="0"/>
              <a:t>Explain the effects of trauma, its mental health consequences, its relationship to recovery from addictive disorders</a:t>
            </a:r>
          </a:p>
          <a:p>
            <a:pPr>
              <a:buClr>
                <a:srgbClr val="BE854C"/>
              </a:buClr>
              <a:buSzPct val="65000"/>
              <a:buFont typeface="Wingdings" pitchFamily="2" charset="2"/>
              <a:buChar char="Ø"/>
            </a:pPr>
            <a:endParaRPr lang="en-US" sz="2800" dirty="0" smtClean="0"/>
          </a:p>
          <a:p>
            <a:pPr>
              <a:buClr>
                <a:srgbClr val="BE854C"/>
              </a:buClr>
              <a:buSzPct val="65000"/>
              <a:buFont typeface="Wingdings" pitchFamily="2" charset="2"/>
              <a:buChar char="Ø"/>
            </a:pPr>
            <a:r>
              <a:rPr lang="en-US" sz="2800" dirty="0" smtClean="0"/>
              <a:t>Articulate the principles of trauma-informed care, its purpose, its promise, and implementation basics</a:t>
            </a:r>
          </a:p>
          <a:p>
            <a:pPr marL="0" indent="0">
              <a:buClr>
                <a:srgbClr val="BE854C"/>
              </a:buClr>
              <a:buSzPct val="65000"/>
              <a:buNone/>
            </a:pPr>
            <a:endParaRPr lang="en-US" sz="2800" dirty="0" smtClean="0"/>
          </a:p>
          <a:p>
            <a:pPr>
              <a:buClr>
                <a:srgbClr val="BE854C"/>
              </a:buClr>
              <a:buSzPct val="65000"/>
              <a:buFont typeface="Wingdings" pitchFamily="2" charset="2"/>
              <a:buChar char="Ø"/>
            </a:pPr>
            <a:r>
              <a:rPr lang="en-US" sz="2800" dirty="0" smtClean="0"/>
              <a:t>Recognize which interventions are effective </a:t>
            </a:r>
            <a:r>
              <a:rPr lang="en-US" sz="2800" smtClean="0"/>
              <a:t>for  RSAT clients </a:t>
            </a:r>
            <a:r>
              <a:rPr lang="en-US" sz="2800" dirty="0" smtClean="0"/>
              <a:t>with </a:t>
            </a:r>
            <a:r>
              <a:rPr lang="en-US" sz="2800" dirty="0"/>
              <a:t>co-occurring Posttraumatic Stress </a:t>
            </a:r>
            <a:r>
              <a:rPr lang="en-US" sz="2800" dirty="0" smtClean="0"/>
              <a:t>Disorder </a:t>
            </a:r>
            <a:r>
              <a:rPr lang="en-US" sz="2800" dirty="0"/>
              <a:t>(</a:t>
            </a:r>
            <a:r>
              <a:rPr lang="en-US" sz="2800" dirty="0" smtClean="0"/>
              <a:t>PTSD)</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402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sz="3000" dirty="0">
                <a:solidFill>
                  <a:srgbClr val="006892"/>
                </a:solidFill>
                <a:latin typeface="Arial" pitchFamily="34" charset="0"/>
                <a:cs typeface="Arial" pitchFamily="34" charset="0"/>
              </a:rPr>
              <a:t>Module </a:t>
            </a:r>
            <a:r>
              <a:rPr lang="en-US" sz="3000" dirty="0" smtClean="0">
                <a:solidFill>
                  <a:srgbClr val="006892"/>
                </a:solidFill>
                <a:latin typeface="Arial" pitchFamily="34" charset="0"/>
                <a:cs typeface="Arial" pitchFamily="34" charset="0"/>
              </a:rPr>
              <a:t>IV: Foundations of Trauma-Informed Care</a:t>
            </a:r>
            <a:endParaRPr lang="en-US" sz="30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p:cNvSpPr>
            <a:spLocks noGrp="1" noRot="1" noChangeArrowheads="1"/>
          </p:cNvSpPr>
          <p:nvPr>
            <p:ph idx="1"/>
          </p:nvPr>
        </p:nvSpPr>
        <p:spPr>
          <a:xfrm>
            <a:off x="381000" y="1371600"/>
            <a:ext cx="8153400" cy="4800600"/>
          </a:xfrm>
        </p:spPr>
        <p:txBody>
          <a:bodyPr>
            <a:normAutofit lnSpcReduction="10000"/>
          </a:bodyPr>
          <a:lstStyle/>
          <a:p>
            <a:pPr>
              <a:lnSpc>
                <a:spcPct val="80000"/>
              </a:lnSpc>
              <a:buFont typeface="Arial" charset="0"/>
              <a:buNone/>
            </a:pPr>
            <a:r>
              <a:rPr lang="en-US" sz="2000" b="1" u="sng" dirty="0" smtClean="0">
                <a:effectLst/>
              </a:rPr>
              <a:t>Trauma informed substance abuse programs:</a:t>
            </a:r>
            <a:endParaRPr lang="en-US" sz="2000" b="1" i="1" dirty="0" smtClean="0">
              <a:effectLst/>
            </a:endParaRPr>
          </a:p>
          <a:p>
            <a:pPr>
              <a:lnSpc>
                <a:spcPct val="80000"/>
              </a:lnSpc>
              <a:buClr>
                <a:schemeClr val="accent6">
                  <a:lumMod val="75000"/>
                </a:schemeClr>
              </a:buClr>
              <a:buFont typeface="Wingdings" pitchFamily="2" charset="2"/>
              <a:buChar char="Ø"/>
            </a:pPr>
            <a:r>
              <a:rPr lang="en-US" sz="2000" b="1" i="1" dirty="0" smtClean="0">
                <a:effectLst/>
              </a:rPr>
              <a:t>All staff</a:t>
            </a:r>
            <a:r>
              <a:rPr lang="en-US" sz="2000" dirty="0" smtClean="0">
                <a:effectLst/>
              </a:rPr>
              <a:t> understands trauma &amp; its impact on the addiction/recovery process</a:t>
            </a:r>
          </a:p>
          <a:p>
            <a:pPr>
              <a:lnSpc>
                <a:spcPct val="80000"/>
              </a:lnSpc>
              <a:buClr>
                <a:schemeClr val="accent6">
                  <a:lumMod val="75000"/>
                </a:schemeClr>
              </a:buClr>
              <a:buFont typeface="Wingdings" pitchFamily="2" charset="2"/>
              <a:buChar char="Ø"/>
            </a:pPr>
            <a:r>
              <a:rPr lang="en-US" sz="2000" dirty="0" smtClean="0"/>
              <a:t>Services are designed to enhance safety, minimize triggers, and prevent re-traumatization</a:t>
            </a:r>
          </a:p>
          <a:p>
            <a:pPr>
              <a:lnSpc>
                <a:spcPct val="80000"/>
              </a:lnSpc>
              <a:buClr>
                <a:schemeClr val="accent6">
                  <a:lumMod val="75000"/>
                </a:schemeClr>
              </a:buClr>
              <a:buFont typeface="Wingdings" pitchFamily="2" charset="2"/>
              <a:buChar char="Ø"/>
            </a:pPr>
            <a:r>
              <a:rPr lang="en-US" sz="2000" dirty="0" smtClean="0">
                <a:effectLst/>
              </a:rPr>
              <a:t>Staff and clients relationships are based on power sharing and healing; survivors are empowered with info, referrals, and hope.</a:t>
            </a:r>
          </a:p>
          <a:p>
            <a:pPr>
              <a:lnSpc>
                <a:spcPct val="80000"/>
              </a:lnSpc>
              <a:buFont typeface="Arial" charset="0"/>
              <a:buNone/>
            </a:pPr>
            <a:endParaRPr lang="en-US" sz="2000" b="1" u="sng" dirty="0" smtClean="0">
              <a:effectLst/>
            </a:endParaRPr>
          </a:p>
          <a:p>
            <a:pPr>
              <a:lnSpc>
                <a:spcPct val="80000"/>
              </a:lnSpc>
              <a:buFont typeface="Arial" charset="0"/>
              <a:buNone/>
            </a:pPr>
            <a:r>
              <a:rPr lang="en-US" sz="2000" b="1" u="sng" dirty="0" smtClean="0">
                <a:effectLst/>
              </a:rPr>
              <a:t>Trauma specific services</a:t>
            </a:r>
            <a:endParaRPr lang="en-US" sz="2000" dirty="0" smtClean="0">
              <a:effectLst/>
            </a:endParaRPr>
          </a:p>
          <a:p>
            <a:pPr>
              <a:lnSpc>
                <a:spcPct val="80000"/>
              </a:lnSpc>
              <a:buClr>
                <a:schemeClr val="accent6">
                  <a:lumMod val="75000"/>
                </a:schemeClr>
              </a:buClr>
              <a:buFont typeface="Wingdings" pitchFamily="2" charset="2"/>
              <a:buChar char="Ø"/>
            </a:pPr>
            <a:r>
              <a:rPr lang="en-US" sz="2000" dirty="0" smtClean="0">
                <a:effectLst/>
              </a:rPr>
              <a:t>Clinical and program staff have specialized training in integrating trauma treatment and recovery practices. </a:t>
            </a:r>
          </a:p>
          <a:p>
            <a:pPr>
              <a:lnSpc>
                <a:spcPct val="80000"/>
              </a:lnSpc>
              <a:buClr>
                <a:schemeClr val="accent6">
                  <a:lumMod val="75000"/>
                </a:schemeClr>
              </a:buClr>
              <a:buFont typeface="Wingdings" pitchFamily="2" charset="2"/>
              <a:buChar char="Ø"/>
            </a:pPr>
            <a:r>
              <a:rPr lang="en-US" sz="2000" dirty="0" smtClean="0"/>
              <a:t>Specific </a:t>
            </a:r>
            <a:r>
              <a:rPr lang="en-US" sz="2000" dirty="0"/>
              <a:t>groups and effective interventions are aimed at coping with the aftermath of trauma, decreasing symptoms of trauma-related disorders and increasing knowledge about trauma</a:t>
            </a:r>
            <a:r>
              <a:rPr lang="en-US" sz="2000" dirty="0" smtClean="0"/>
              <a:t>.</a:t>
            </a:r>
            <a:endParaRPr lang="en-US" sz="2000" dirty="0"/>
          </a:p>
          <a:p>
            <a:pPr>
              <a:lnSpc>
                <a:spcPct val="80000"/>
              </a:lnSpc>
              <a:buClr>
                <a:schemeClr val="accent6">
                  <a:lumMod val="75000"/>
                </a:schemeClr>
              </a:buClr>
              <a:buFont typeface="Wingdings" pitchFamily="2" charset="2"/>
              <a:buChar char="Ø"/>
            </a:pPr>
            <a:r>
              <a:rPr lang="en-US" sz="2000" dirty="0" smtClean="0"/>
              <a:t>People </a:t>
            </a:r>
            <a:r>
              <a:rPr lang="en-US" sz="2000" dirty="0"/>
              <a:t>are empowered to manage the effects of victimization and trauma in ongoing recovery. </a:t>
            </a:r>
          </a:p>
          <a:p>
            <a:pPr>
              <a:lnSpc>
                <a:spcPct val="80000"/>
              </a:lnSpc>
              <a:buFont typeface="Arial" charset="0"/>
              <a:buNone/>
            </a:pPr>
            <a:r>
              <a:rPr lang="en-US" sz="2000" b="1" dirty="0" smtClean="0">
                <a:effectLst/>
              </a:rPr>
              <a:t/>
            </a:r>
            <a:br>
              <a:rPr lang="en-US" sz="2000" b="1" dirty="0" smtClean="0">
                <a:effectLst/>
              </a:rPr>
            </a:br>
            <a:endParaRPr lang="en-US" sz="2000" b="1" dirty="0" smtClean="0">
              <a:effectLst/>
            </a:endParaRPr>
          </a:p>
        </p:txBody>
      </p:sp>
    </p:spTree>
    <p:extLst>
      <p:ext uri="{BB962C8B-B14F-4D97-AF65-F5344CB8AC3E}">
        <p14:creationId xmlns:p14="http://schemas.microsoft.com/office/powerpoint/2010/main" val="4113738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sz="3000" dirty="0">
                <a:solidFill>
                  <a:srgbClr val="006892"/>
                </a:solidFill>
                <a:latin typeface="Arial" pitchFamily="34" charset="0"/>
                <a:cs typeface="Arial" pitchFamily="34" charset="0"/>
              </a:rPr>
              <a:t>Module </a:t>
            </a:r>
            <a:r>
              <a:rPr lang="en-US" sz="3000" dirty="0" smtClean="0">
                <a:solidFill>
                  <a:srgbClr val="006892"/>
                </a:solidFill>
                <a:latin typeface="Arial" pitchFamily="34" charset="0"/>
                <a:cs typeface="Arial" pitchFamily="34" charset="0"/>
              </a:rPr>
              <a:t>IV: Foundations of Trauma-Informed Care</a:t>
            </a:r>
            <a:endParaRPr lang="en-US" sz="30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p:cNvSpPr>
            <a:spLocks noGrp="1" noRot="1" noChangeArrowheads="1"/>
          </p:cNvSpPr>
          <p:nvPr>
            <p:ph idx="1"/>
          </p:nvPr>
        </p:nvSpPr>
        <p:spPr>
          <a:xfrm>
            <a:off x="381000" y="1371600"/>
            <a:ext cx="8153400" cy="4800600"/>
          </a:xfrm>
        </p:spPr>
        <p:txBody>
          <a:bodyPr>
            <a:normAutofit fontScale="55000" lnSpcReduction="20000"/>
          </a:bodyPr>
          <a:lstStyle/>
          <a:p>
            <a:pPr>
              <a:lnSpc>
                <a:spcPct val="80000"/>
              </a:lnSpc>
              <a:buFont typeface="Arial" charset="0"/>
              <a:buNone/>
            </a:pPr>
            <a:r>
              <a:rPr lang="en-US" b="1" dirty="0" smtClean="0">
                <a:effectLst/>
              </a:rPr>
              <a:t>Principles of Trauma-Informed Care</a:t>
            </a:r>
          </a:p>
          <a:p>
            <a:pPr>
              <a:lnSpc>
                <a:spcPct val="80000"/>
              </a:lnSpc>
              <a:buFont typeface="Arial" charset="0"/>
              <a:buNone/>
            </a:pPr>
            <a:endParaRPr lang="en-US" b="1" dirty="0" smtClean="0">
              <a:effectLst/>
            </a:endParaRPr>
          </a:p>
          <a:p>
            <a:pPr>
              <a:lnSpc>
                <a:spcPct val="80000"/>
              </a:lnSpc>
              <a:buClr>
                <a:schemeClr val="accent6">
                  <a:lumMod val="75000"/>
                </a:schemeClr>
              </a:buClr>
              <a:buFont typeface="Wingdings" pitchFamily="2" charset="2"/>
              <a:buChar char="Ø"/>
            </a:pPr>
            <a:r>
              <a:rPr lang="en-US" dirty="0"/>
              <a:t>Recovery from trauma encompasses multiple aspects of people lives, involves changing deep-seated beliefs and gaining knowledge and </a:t>
            </a:r>
            <a:r>
              <a:rPr lang="en-US" dirty="0" smtClean="0"/>
              <a:t>skills.</a:t>
            </a:r>
          </a:p>
          <a:p>
            <a:pPr marL="0" indent="0">
              <a:lnSpc>
                <a:spcPct val="80000"/>
              </a:lnSpc>
              <a:buClr>
                <a:schemeClr val="accent6">
                  <a:lumMod val="75000"/>
                </a:schemeClr>
              </a:buClr>
              <a:buNone/>
            </a:pPr>
            <a:endParaRPr lang="en-US" dirty="0"/>
          </a:p>
          <a:p>
            <a:pPr>
              <a:buClr>
                <a:schemeClr val="accent6">
                  <a:lumMod val="75000"/>
                </a:schemeClr>
              </a:buClr>
              <a:buFont typeface="Wingdings" pitchFamily="2" charset="2"/>
              <a:buChar char="Ø"/>
            </a:pPr>
            <a:r>
              <a:rPr lang="en-US" dirty="0" smtClean="0"/>
              <a:t>The </a:t>
            </a:r>
            <a:r>
              <a:rPr lang="en-US" dirty="0"/>
              <a:t>assumption of a trauma history guides every encounter, whether or not </a:t>
            </a:r>
            <a:r>
              <a:rPr lang="en-US" dirty="0" smtClean="0"/>
              <a:t>clients </a:t>
            </a:r>
            <a:r>
              <a:rPr lang="en-US" dirty="0"/>
              <a:t>disclose or even remember </a:t>
            </a:r>
            <a:r>
              <a:rPr lang="en-US" dirty="0" smtClean="0"/>
              <a:t>trauma </a:t>
            </a:r>
          </a:p>
          <a:p>
            <a:pPr marL="0" indent="0">
              <a:buClr>
                <a:schemeClr val="accent6">
                  <a:lumMod val="75000"/>
                </a:schemeClr>
              </a:buClr>
              <a:buNone/>
            </a:pPr>
            <a:endParaRPr lang="en-US" dirty="0"/>
          </a:p>
          <a:p>
            <a:pPr>
              <a:buClr>
                <a:schemeClr val="accent6">
                  <a:lumMod val="75000"/>
                </a:schemeClr>
              </a:buClr>
              <a:buFont typeface="Wingdings" pitchFamily="2" charset="2"/>
              <a:buChar char="Ø"/>
            </a:pPr>
            <a:r>
              <a:rPr lang="en-US" dirty="0" smtClean="0"/>
              <a:t>Responses </a:t>
            </a:r>
            <a:r>
              <a:rPr lang="en-US" dirty="0"/>
              <a:t>are reframed as survival strategies that </a:t>
            </a:r>
            <a:r>
              <a:rPr lang="en-US" dirty="0" smtClean="0"/>
              <a:t>served </a:t>
            </a:r>
            <a:r>
              <a:rPr lang="en-US" dirty="0"/>
              <a:t>a safety function and are seen as evidence of strength and </a:t>
            </a:r>
            <a:r>
              <a:rPr lang="en-US" dirty="0" smtClean="0"/>
              <a:t>resiliency.</a:t>
            </a:r>
          </a:p>
          <a:p>
            <a:pPr marL="0" indent="0">
              <a:buClr>
                <a:schemeClr val="accent6">
                  <a:lumMod val="75000"/>
                </a:schemeClr>
              </a:buClr>
              <a:buNone/>
            </a:pPr>
            <a:endParaRPr lang="en-US" dirty="0"/>
          </a:p>
          <a:p>
            <a:pPr>
              <a:buClr>
                <a:schemeClr val="accent6">
                  <a:lumMod val="75000"/>
                </a:schemeClr>
              </a:buClr>
              <a:buFont typeface="Wingdings" pitchFamily="2" charset="2"/>
              <a:buChar char="Ø"/>
            </a:pPr>
            <a:r>
              <a:rPr lang="en-US" dirty="0" smtClean="0"/>
              <a:t>Creating </a:t>
            </a:r>
            <a:r>
              <a:rPr lang="en-US" dirty="0"/>
              <a:t>safety is a primary task; the safer and more predictable the treatment environment, the better the engagement</a:t>
            </a:r>
            <a:r>
              <a:rPr lang="en-US" dirty="0" smtClean="0"/>
              <a:t>.</a:t>
            </a:r>
          </a:p>
          <a:p>
            <a:pPr marL="0" indent="0">
              <a:buClr>
                <a:schemeClr val="accent6">
                  <a:lumMod val="75000"/>
                </a:schemeClr>
              </a:buClr>
              <a:buNone/>
            </a:pPr>
            <a:endParaRPr lang="en-US" dirty="0"/>
          </a:p>
          <a:p>
            <a:pPr>
              <a:buClr>
                <a:schemeClr val="accent6">
                  <a:lumMod val="75000"/>
                </a:schemeClr>
              </a:buClr>
              <a:buFont typeface="Wingdings" pitchFamily="2" charset="2"/>
              <a:buChar char="Ø"/>
            </a:pPr>
            <a:r>
              <a:rPr lang="en-US" dirty="0" smtClean="0"/>
              <a:t>Education </a:t>
            </a:r>
            <a:r>
              <a:rPr lang="en-US" dirty="0"/>
              <a:t>and information about trauma and recovery is part of treatment. </a:t>
            </a:r>
            <a:endParaRPr lang="en-US" dirty="0" smtClean="0"/>
          </a:p>
          <a:p>
            <a:pPr marL="0" indent="0">
              <a:buClr>
                <a:schemeClr val="accent6">
                  <a:lumMod val="75000"/>
                </a:schemeClr>
              </a:buClr>
              <a:buNone/>
            </a:pPr>
            <a:endParaRPr lang="en-US" dirty="0"/>
          </a:p>
          <a:p>
            <a:pPr>
              <a:buClr>
                <a:schemeClr val="accent6">
                  <a:lumMod val="75000"/>
                </a:schemeClr>
              </a:buClr>
              <a:buFont typeface="Wingdings" pitchFamily="2" charset="2"/>
              <a:buChar char="Ø"/>
            </a:pPr>
            <a:r>
              <a:rPr lang="en-US" dirty="0" smtClean="0"/>
              <a:t>Power-sharing </a:t>
            </a:r>
            <a:r>
              <a:rPr lang="en-US" dirty="0"/>
              <a:t>is the basis of helping relationships that are founded on respect, information, connection and hope. </a:t>
            </a:r>
          </a:p>
          <a:p>
            <a:pPr>
              <a:lnSpc>
                <a:spcPct val="80000"/>
              </a:lnSpc>
              <a:buFont typeface="Arial" charset="0"/>
              <a:buNone/>
            </a:pPr>
            <a:r>
              <a:rPr lang="en-US" sz="2000" b="1" dirty="0" smtClean="0">
                <a:effectLst/>
              </a:rPr>
              <a:t/>
            </a:r>
            <a:br>
              <a:rPr lang="en-US" sz="2000" b="1" dirty="0" smtClean="0">
                <a:effectLst/>
              </a:rPr>
            </a:br>
            <a:endParaRPr lang="en-US" sz="2000" b="1" dirty="0" smtClean="0">
              <a:effectLst/>
            </a:endParaRPr>
          </a:p>
        </p:txBody>
      </p:sp>
    </p:spTree>
    <p:extLst>
      <p:ext uri="{BB962C8B-B14F-4D97-AF65-F5344CB8AC3E}">
        <p14:creationId xmlns:p14="http://schemas.microsoft.com/office/powerpoint/2010/main" val="3983144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sz="3000" dirty="0">
                <a:solidFill>
                  <a:srgbClr val="006892"/>
                </a:solidFill>
                <a:latin typeface="Arial" pitchFamily="34" charset="0"/>
                <a:cs typeface="Arial" pitchFamily="34" charset="0"/>
              </a:rPr>
              <a:t>Module </a:t>
            </a:r>
            <a:r>
              <a:rPr lang="en-US" sz="3000" dirty="0" smtClean="0">
                <a:solidFill>
                  <a:srgbClr val="006892"/>
                </a:solidFill>
                <a:latin typeface="Arial" pitchFamily="34" charset="0"/>
                <a:cs typeface="Arial" pitchFamily="34" charset="0"/>
              </a:rPr>
              <a:t>IV: Foundations of Trauma-Informed Care</a:t>
            </a:r>
            <a:endParaRPr lang="en-US" sz="30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p:cNvSpPr>
            <a:spLocks noGrp="1" noRot="1" noChangeArrowheads="1"/>
          </p:cNvSpPr>
          <p:nvPr>
            <p:ph idx="1"/>
          </p:nvPr>
        </p:nvSpPr>
        <p:spPr>
          <a:xfrm>
            <a:off x="381000" y="1371600"/>
            <a:ext cx="8153400" cy="4800600"/>
          </a:xfrm>
        </p:spPr>
        <p:txBody>
          <a:bodyPr>
            <a:normAutofit/>
          </a:bodyPr>
          <a:lstStyle/>
          <a:p>
            <a:pPr>
              <a:lnSpc>
                <a:spcPct val="80000"/>
              </a:lnSpc>
              <a:buFont typeface="Arial" charset="0"/>
              <a:buNone/>
            </a:pPr>
            <a:r>
              <a:rPr lang="en-US" b="1" dirty="0" smtClean="0"/>
              <a:t>Trauma Stabilization</a:t>
            </a:r>
          </a:p>
          <a:p>
            <a:pPr>
              <a:lnSpc>
                <a:spcPct val="80000"/>
              </a:lnSpc>
              <a:buFont typeface="Arial" charset="0"/>
              <a:buNone/>
            </a:pPr>
            <a:endParaRPr lang="en-US" b="1" dirty="0" smtClean="0">
              <a:effectLst/>
            </a:endParaRPr>
          </a:p>
        </p:txBody>
      </p:sp>
      <p:sp>
        <p:nvSpPr>
          <p:cNvPr id="15" name="Rectangle 3"/>
          <p:cNvSpPr txBox="1">
            <a:spLocks noRot="1" noChangeArrowheads="1"/>
          </p:cNvSpPr>
          <p:nvPr/>
        </p:nvSpPr>
        <p:spPr>
          <a:xfrm>
            <a:off x="301625" y="1828800"/>
            <a:ext cx="8540750"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lvl="2" indent="-342900">
              <a:lnSpc>
                <a:spcPct val="80000"/>
              </a:lnSpc>
              <a:buClr>
                <a:schemeClr val="accent6">
                  <a:lumMod val="75000"/>
                </a:schemeClr>
              </a:buClr>
              <a:buFont typeface="Wingdings" pitchFamily="2" charset="2"/>
              <a:buChar char="Ø"/>
            </a:pPr>
            <a:r>
              <a:rPr lang="en-US" sz="2800" b="1" dirty="0" smtClean="0"/>
              <a:t>Grounding →</a:t>
            </a:r>
          </a:p>
          <a:p>
            <a:pPr marL="742950" lvl="2" indent="-342900">
              <a:lnSpc>
                <a:spcPct val="80000"/>
              </a:lnSpc>
              <a:buClr>
                <a:schemeClr val="accent6">
                  <a:lumMod val="75000"/>
                </a:schemeClr>
              </a:buClr>
              <a:buFont typeface="Wingdings" pitchFamily="2" charset="2"/>
              <a:buChar char="Ø"/>
            </a:pPr>
            <a:r>
              <a:rPr lang="en-US" sz="2800" dirty="0" smtClean="0"/>
              <a:t>Self-soothing</a:t>
            </a:r>
          </a:p>
          <a:p>
            <a:pPr marL="742950" lvl="2" indent="-342900">
              <a:lnSpc>
                <a:spcPct val="80000"/>
              </a:lnSpc>
              <a:buClr>
                <a:schemeClr val="accent6">
                  <a:lumMod val="75000"/>
                </a:schemeClr>
              </a:buClr>
              <a:buFont typeface="Wingdings" pitchFamily="2" charset="2"/>
              <a:buChar char="Ø"/>
            </a:pPr>
            <a:r>
              <a:rPr lang="en-US" sz="2800" dirty="0" smtClean="0"/>
              <a:t>Self-care</a:t>
            </a:r>
          </a:p>
          <a:p>
            <a:pPr lvl="1">
              <a:lnSpc>
                <a:spcPct val="80000"/>
              </a:lnSpc>
              <a:buClr>
                <a:schemeClr val="accent6">
                  <a:lumMod val="75000"/>
                </a:schemeClr>
              </a:buClr>
              <a:buFont typeface="Wingdings" pitchFamily="2" charset="2"/>
              <a:buChar char="Ø"/>
            </a:pPr>
            <a:r>
              <a:rPr lang="en-US" dirty="0" smtClean="0"/>
              <a:t>Strength-based</a:t>
            </a:r>
          </a:p>
        </p:txBody>
      </p:sp>
      <p:sp>
        <p:nvSpPr>
          <p:cNvPr id="3" name="Rectangle 2"/>
          <p:cNvSpPr/>
          <p:nvPr/>
        </p:nvSpPr>
        <p:spPr>
          <a:xfrm>
            <a:off x="3733800" y="1920776"/>
            <a:ext cx="4572000" cy="2308324"/>
          </a:xfrm>
          <a:prstGeom prst="rect">
            <a:avLst/>
          </a:prstGeom>
        </p:spPr>
        <p:txBody>
          <a:bodyPr>
            <a:spAutoFit/>
          </a:bodyPr>
          <a:lstStyle/>
          <a:p>
            <a:r>
              <a:rPr lang="en-US" dirty="0"/>
              <a:t>“</a:t>
            </a:r>
            <a:r>
              <a:rPr lang="en-US" i="1" dirty="0"/>
              <a:t>When the CO told me to pick up the mop, I could feel myself starting to get crazy. I could something pounding up through my chest and into my throat; my fists were clenched. I began grounding. I counted the trees outside that lined the fence perimeter. Then I counted how many colors were on each tree. I forgot why I was so pissed off and picked up the mop.” </a:t>
            </a:r>
            <a:r>
              <a:rPr lang="en-US" dirty="0"/>
              <a:t> </a:t>
            </a:r>
          </a:p>
        </p:txBody>
      </p:sp>
    </p:spTree>
    <p:extLst>
      <p:ext uri="{BB962C8B-B14F-4D97-AF65-F5344CB8AC3E}">
        <p14:creationId xmlns:p14="http://schemas.microsoft.com/office/powerpoint/2010/main" val="3206377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sz="3000" dirty="0">
                <a:solidFill>
                  <a:srgbClr val="006892"/>
                </a:solidFill>
                <a:latin typeface="Arial" pitchFamily="34" charset="0"/>
                <a:cs typeface="Arial" pitchFamily="34" charset="0"/>
              </a:rPr>
              <a:t>Module </a:t>
            </a:r>
            <a:r>
              <a:rPr lang="en-US" sz="3000" dirty="0" smtClean="0">
                <a:solidFill>
                  <a:srgbClr val="006892"/>
                </a:solidFill>
                <a:latin typeface="Arial" pitchFamily="34" charset="0"/>
                <a:cs typeface="Arial" pitchFamily="34" charset="0"/>
              </a:rPr>
              <a:t>IV: Triggers and Alternative Coping</a:t>
            </a:r>
            <a:endParaRPr lang="en-US" sz="30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p:cNvSpPr>
            <a:spLocks noGrp="1" noRot="1" noChangeArrowheads="1"/>
          </p:cNvSpPr>
          <p:nvPr>
            <p:ph idx="1"/>
          </p:nvPr>
        </p:nvSpPr>
        <p:spPr>
          <a:xfrm>
            <a:off x="381000" y="1371600"/>
            <a:ext cx="8153400" cy="4800600"/>
          </a:xfrm>
        </p:spPr>
        <p:txBody>
          <a:bodyPr>
            <a:normAutofit/>
          </a:bodyPr>
          <a:lstStyle/>
          <a:p>
            <a:pPr marL="0" lvl="0" indent="0">
              <a:buNone/>
            </a:pPr>
            <a:r>
              <a:rPr lang="en-US" b="1" dirty="0" smtClean="0"/>
              <a:t>Advanced Directives: </a:t>
            </a:r>
            <a:r>
              <a:rPr lang="en-US" dirty="0" smtClean="0"/>
              <a:t>Working with clients to answer:</a:t>
            </a:r>
          </a:p>
          <a:p>
            <a:pPr lvl="1">
              <a:buClr>
                <a:schemeClr val="accent6">
                  <a:lumMod val="75000"/>
                </a:schemeClr>
              </a:buClr>
              <a:buFont typeface="Wingdings" pitchFamily="2" charset="2"/>
              <a:buChar char="Ø"/>
            </a:pPr>
            <a:r>
              <a:rPr lang="en-US" dirty="0" smtClean="0"/>
              <a:t>What </a:t>
            </a:r>
            <a:r>
              <a:rPr lang="en-US" dirty="0"/>
              <a:t>kinds of reminders are difficult to deal with?</a:t>
            </a:r>
          </a:p>
          <a:p>
            <a:pPr lvl="1">
              <a:buClr>
                <a:schemeClr val="accent6">
                  <a:lumMod val="75000"/>
                </a:schemeClr>
              </a:buClr>
              <a:buFont typeface="Wingdings" pitchFamily="2" charset="2"/>
              <a:buChar char="Ø"/>
            </a:pPr>
            <a:r>
              <a:rPr lang="en-US" dirty="0"/>
              <a:t>What helps you calm down when you are triggered?</a:t>
            </a:r>
          </a:p>
          <a:p>
            <a:pPr lvl="1">
              <a:buClr>
                <a:schemeClr val="accent6">
                  <a:lumMod val="75000"/>
                </a:schemeClr>
              </a:buClr>
              <a:buFont typeface="Wingdings" pitchFamily="2" charset="2"/>
              <a:buChar char="Ø"/>
            </a:pPr>
            <a:r>
              <a:rPr lang="en-US" dirty="0"/>
              <a:t>What are the things staff can do to help when you are reacting to a trigger?  </a:t>
            </a:r>
          </a:p>
          <a:p>
            <a:pPr marL="0" indent="0">
              <a:buNone/>
            </a:pPr>
            <a:endParaRPr lang="en-US" b="1" dirty="0" smtClean="0">
              <a:effectLst/>
            </a:endParaRPr>
          </a:p>
        </p:txBody>
      </p:sp>
    </p:spTree>
    <p:extLst>
      <p:ext uri="{BB962C8B-B14F-4D97-AF65-F5344CB8AC3E}">
        <p14:creationId xmlns:p14="http://schemas.microsoft.com/office/powerpoint/2010/main" val="3489222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sz="3000" dirty="0">
                <a:solidFill>
                  <a:srgbClr val="006892"/>
                </a:solidFill>
                <a:latin typeface="Arial" pitchFamily="34" charset="0"/>
                <a:cs typeface="Arial" pitchFamily="34" charset="0"/>
              </a:rPr>
              <a:t>Module </a:t>
            </a:r>
            <a:r>
              <a:rPr lang="en-US" sz="3000" dirty="0" smtClean="0">
                <a:solidFill>
                  <a:srgbClr val="006892"/>
                </a:solidFill>
                <a:latin typeface="Arial" pitchFamily="34" charset="0"/>
                <a:cs typeface="Arial" pitchFamily="34" charset="0"/>
              </a:rPr>
              <a:t>IV: Triggers and Alternative Coping</a:t>
            </a:r>
            <a:endParaRPr lang="en-US" sz="30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p:cNvSpPr>
            <a:spLocks noGrp="1" noRot="1" noChangeArrowheads="1"/>
          </p:cNvSpPr>
          <p:nvPr>
            <p:ph idx="1"/>
          </p:nvPr>
        </p:nvSpPr>
        <p:spPr>
          <a:xfrm>
            <a:off x="381000" y="1371600"/>
            <a:ext cx="8153400" cy="4800600"/>
          </a:xfrm>
        </p:spPr>
        <p:txBody>
          <a:bodyPr>
            <a:normAutofit fontScale="55000" lnSpcReduction="20000"/>
          </a:bodyPr>
          <a:lstStyle/>
          <a:p>
            <a:pPr marL="0" indent="0">
              <a:buNone/>
            </a:pPr>
            <a:r>
              <a:rPr lang="en-US" sz="5800" b="1" dirty="0" smtClean="0">
                <a:effectLst/>
              </a:rPr>
              <a:t>PEACE: </a:t>
            </a:r>
            <a:r>
              <a:rPr lang="en-US" sz="3600" dirty="0" smtClean="0">
                <a:effectLst/>
              </a:rPr>
              <a:t>An acronym for the approach to coping with unavoidable triggers</a:t>
            </a:r>
          </a:p>
          <a:p>
            <a:pPr>
              <a:lnSpc>
                <a:spcPct val="80000"/>
              </a:lnSpc>
              <a:buClr>
                <a:schemeClr val="accent6">
                  <a:lumMod val="75000"/>
                </a:schemeClr>
              </a:buClr>
              <a:buFont typeface="Wingdings" pitchFamily="2" charset="2"/>
              <a:buChar char="Ø"/>
            </a:pPr>
            <a:endParaRPr lang="en-US" dirty="0"/>
          </a:p>
          <a:p>
            <a:pPr>
              <a:lnSpc>
                <a:spcPct val="80000"/>
              </a:lnSpc>
              <a:buClr>
                <a:schemeClr val="accent6">
                  <a:lumMod val="75000"/>
                </a:schemeClr>
              </a:buClr>
              <a:buFont typeface="Wingdings" pitchFamily="2" charset="2"/>
              <a:buChar char="Ø"/>
            </a:pPr>
            <a:r>
              <a:rPr lang="en-US" sz="3600" b="1" dirty="0"/>
              <a:t>Predict and prepare</a:t>
            </a:r>
            <a:r>
              <a:rPr lang="en-US" b="1" dirty="0"/>
              <a:t>—</a:t>
            </a:r>
            <a:r>
              <a:rPr lang="en-US" i="1" dirty="0"/>
              <a:t>“When we go to court, your husband will be in the room. Tell me what steps would make you feel safest in court?...What would you like to do to take care of yourself afterward?”</a:t>
            </a:r>
          </a:p>
          <a:p>
            <a:pPr>
              <a:lnSpc>
                <a:spcPct val="80000"/>
              </a:lnSpc>
              <a:buClr>
                <a:schemeClr val="accent6">
                  <a:lumMod val="75000"/>
                </a:schemeClr>
              </a:buClr>
              <a:buFont typeface="Wingdings" pitchFamily="2" charset="2"/>
              <a:buChar char="Ø"/>
            </a:pPr>
            <a:endParaRPr lang="en-US" b="1" dirty="0"/>
          </a:p>
          <a:p>
            <a:pPr>
              <a:lnSpc>
                <a:spcPct val="80000"/>
              </a:lnSpc>
              <a:buClr>
                <a:schemeClr val="accent6">
                  <a:lumMod val="75000"/>
                </a:schemeClr>
              </a:buClr>
              <a:buFont typeface="Wingdings" pitchFamily="2" charset="2"/>
              <a:buChar char="Ø"/>
            </a:pPr>
            <a:r>
              <a:rPr lang="en-US" sz="3600" b="1" dirty="0"/>
              <a:t>Enlist</a:t>
            </a:r>
            <a:r>
              <a:rPr lang="en-US" sz="3600" b="1" dirty="0" smtClean="0"/>
              <a:t>—</a:t>
            </a:r>
            <a:r>
              <a:rPr lang="en-US" sz="3600" i="1" dirty="0" smtClean="0"/>
              <a:t>“</a:t>
            </a:r>
            <a:r>
              <a:rPr lang="en-US" i="1" dirty="0"/>
              <a:t>What has helped you in the past </a:t>
            </a:r>
            <a:r>
              <a:rPr lang="en-US" i="1" u="sng" dirty="0"/>
              <a:t>not to drink</a:t>
            </a:r>
            <a:r>
              <a:rPr lang="en-US" i="1" dirty="0"/>
              <a:t> when you had to deal with your mother yelling at your </a:t>
            </a:r>
            <a:r>
              <a:rPr lang="en-US" i="1" dirty="0" smtClean="0"/>
              <a:t>kids?”</a:t>
            </a:r>
            <a:r>
              <a:rPr lang="en-US" dirty="0" smtClean="0"/>
              <a:t> </a:t>
            </a:r>
            <a:endParaRPr lang="en-US" dirty="0"/>
          </a:p>
          <a:p>
            <a:pPr>
              <a:lnSpc>
                <a:spcPct val="80000"/>
              </a:lnSpc>
              <a:buClr>
                <a:schemeClr val="accent6">
                  <a:lumMod val="75000"/>
                </a:schemeClr>
              </a:buClr>
              <a:buFont typeface="Wingdings" pitchFamily="2" charset="2"/>
              <a:buChar char="Ø"/>
            </a:pPr>
            <a:endParaRPr lang="en-US" b="1" dirty="0"/>
          </a:p>
          <a:p>
            <a:pPr>
              <a:lnSpc>
                <a:spcPct val="80000"/>
              </a:lnSpc>
              <a:buClr>
                <a:schemeClr val="accent6">
                  <a:lumMod val="75000"/>
                </a:schemeClr>
              </a:buClr>
              <a:buFont typeface="Wingdings" pitchFamily="2" charset="2"/>
              <a:buChar char="Ø"/>
            </a:pPr>
            <a:r>
              <a:rPr lang="en-US" sz="3600" b="1" dirty="0"/>
              <a:t>Acknowledge—</a:t>
            </a:r>
            <a:r>
              <a:rPr lang="en-US" sz="3600" i="1" dirty="0"/>
              <a:t>“</a:t>
            </a:r>
            <a:r>
              <a:rPr lang="en-US" i="1" dirty="0"/>
              <a:t>Many  people have a difficult time  sleeping with the lights on all night. I can understand why it makes you anxious.”</a:t>
            </a:r>
            <a:r>
              <a:rPr lang="en-US" dirty="0"/>
              <a:t> </a:t>
            </a:r>
          </a:p>
          <a:p>
            <a:pPr>
              <a:lnSpc>
                <a:spcPct val="80000"/>
              </a:lnSpc>
              <a:buClr>
                <a:schemeClr val="accent6">
                  <a:lumMod val="75000"/>
                </a:schemeClr>
              </a:buClr>
              <a:buFont typeface="Wingdings" pitchFamily="2" charset="2"/>
              <a:buChar char="Ø"/>
            </a:pPr>
            <a:endParaRPr lang="en-US" sz="3600" b="1" dirty="0"/>
          </a:p>
          <a:p>
            <a:pPr>
              <a:lnSpc>
                <a:spcPct val="80000"/>
              </a:lnSpc>
              <a:buClr>
                <a:schemeClr val="accent6">
                  <a:lumMod val="75000"/>
                </a:schemeClr>
              </a:buClr>
              <a:buFont typeface="Wingdings" pitchFamily="2" charset="2"/>
              <a:buChar char="Ø"/>
            </a:pPr>
            <a:r>
              <a:rPr lang="en-US" sz="3600" b="1" dirty="0"/>
              <a:t>Choice and control</a:t>
            </a:r>
            <a:r>
              <a:rPr lang="en-US" sz="3600" b="1" dirty="0" smtClean="0"/>
              <a:t>—</a:t>
            </a:r>
            <a:r>
              <a:rPr lang="en-US" sz="3600" i="1" dirty="0" smtClean="0"/>
              <a:t>“</a:t>
            </a:r>
            <a:r>
              <a:rPr lang="en-US" i="1" dirty="0"/>
              <a:t>We have to search everyone’s cell for contraband because a weapon was found earlier today. Do you want to be in the room when I check yours or is it better to do it while you are in </a:t>
            </a:r>
            <a:r>
              <a:rPr lang="en-US" i="1" dirty="0" smtClean="0"/>
              <a:t>group?”</a:t>
            </a:r>
            <a:endParaRPr lang="en-US" i="1" dirty="0"/>
          </a:p>
          <a:p>
            <a:pPr>
              <a:lnSpc>
                <a:spcPct val="80000"/>
              </a:lnSpc>
              <a:buClr>
                <a:schemeClr val="accent6">
                  <a:lumMod val="75000"/>
                </a:schemeClr>
              </a:buClr>
              <a:buFont typeface="Wingdings" pitchFamily="2" charset="2"/>
              <a:buChar char="Ø"/>
            </a:pPr>
            <a:endParaRPr lang="en-US" b="1" dirty="0"/>
          </a:p>
          <a:p>
            <a:pPr>
              <a:lnSpc>
                <a:spcPct val="80000"/>
              </a:lnSpc>
              <a:buClr>
                <a:schemeClr val="accent6">
                  <a:lumMod val="75000"/>
                </a:schemeClr>
              </a:buClr>
              <a:buFont typeface="Wingdings" pitchFamily="2" charset="2"/>
              <a:buChar char="Ø"/>
            </a:pPr>
            <a:r>
              <a:rPr lang="en-US" sz="3600" b="1" dirty="0"/>
              <a:t>Explain—</a:t>
            </a:r>
            <a:r>
              <a:rPr lang="en-US" sz="3600" i="1" dirty="0"/>
              <a:t>“</a:t>
            </a:r>
            <a:r>
              <a:rPr lang="en-US" i="1" dirty="0"/>
              <a:t>We ask each person to  go through the metal detector to check for anything unsafe that might come into the  building. If you turn your back toward me I won’t have to reach around you.  </a:t>
            </a:r>
            <a:r>
              <a:rPr lang="en-US" i="1" dirty="0" smtClean="0"/>
              <a:t>I </a:t>
            </a:r>
            <a:r>
              <a:rPr lang="en-US" i="1" dirty="0"/>
              <a:t>will need to run this wand  along side you. Would you mind putting your arms out</a:t>
            </a:r>
            <a:r>
              <a:rPr lang="en-US" i="1" dirty="0" smtClean="0"/>
              <a:t>?”</a:t>
            </a:r>
            <a:r>
              <a:rPr lang="en-US" dirty="0" smtClean="0"/>
              <a:t>(</a:t>
            </a:r>
            <a:r>
              <a:rPr lang="en-US" sz="2200" i="1" dirty="0"/>
              <a:t>Miller, 2010)</a:t>
            </a:r>
            <a:endParaRPr lang="en-US" sz="2200" b="1" dirty="0"/>
          </a:p>
          <a:p>
            <a:pPr marL="0" indent="0">
              <a:buNone/>
            </a:pPr>
            <a:endParaRPr lang="en-US" b="1" dirty="0" smtClean="0">
              <a:effectLst/>
            </a:endParaRPr>
          </a:p>
        </p:txBody>
      </p:sp>
    </p:spTree>
    <p:extLst>
      <p:ext uri="{BB962C8B-B14F-4D97-AF65-F5344CB8AC3E}">
        <p14:creationId xmlns:p14="http://schemas.microsoft.com/office/powerpoint/2010/main" val="29864182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sz="3000" dirty="0">
                <a:solidFill>
                  <a:srgbClr val="006892"/>
                </a:solidFill>
                <a:latin typeface="Arial" pitchFamily="34" charset="0"/>
                <a:cs typeface="Arial" pitchFamily="34" charset="0"/>
              </a:rPr>
              <a:t>Module </a:t>
            </a:r>
            <a:r>
              <a:rPr lang="en-US" sz="3000" dirty="0" smtClean="0">
                <a:solidFill>
                  <a:srgbClr val="006892"/>
                </a:solidFill>
                <a:latin typeface="Arial" pitchFamily="34" charset="0"/>
                <a:cs typeface="Arial" pitchFamily="34" charset="0"/>
              </a:rPr>
              <a:t>IV: Foundations of Trauma-Informed Care</a:t>
            </a:r>
            <a:endParaRPr lang="en-US" sz="30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p:cNvSpPr>
            <a:spLocks noGrp="1" noRot="1" noChangeArrowheads="1"/>
          </p:cNvSpPr>
          <p:nvPr>
            <p:ph idx="1"/>
          </p:nvPr>
        </p:nvSpPr>
        <p:spPr>
          <a:xfrm>
            <a:off x="381000" y="1371600"/>
            <a:ext cx="8153400" cy="4800600"/>
          </a:xfrm>
        </p:spPr>
        <p:txBody>
          <a:bodyPr>
            <a:normAutofit fontScale="62500" lnSpcReduction="20000"/>
          </a:bodyPr>
          <a:lstStyle/>
          <a:p>
            <a:pPr>
              <a:lnSpc>
                <a:spcPct val="80000"/>
              </a:lnSpc>
              <a:buFont typeface="Arial" charset="0"/>
              <a:buNone/>
            </a:pPr>
            <a:r>
              <a:rPr lang="en-US" sz="4500" b="1" dirty="0" smtClean="0">
                <a:effectLst/>
              </a:rPr>
              <a:t>Trauma Screening Guidelines</a:t>
            </a:r>
          </a:p>
          <a:p>
            <a:pPr>
              <a:buClr>
                <a:schemeClr val="accent6">
                  <a:lumMod val="75000"/>
                </a:schemeClr>
              </a:buClr>
              <a:buFont typeface="Wingdings" pitchFamily="2" charset="2"/>
              <a:buChar char="Ø"/>
            </a:pPr>
            <a:r>
              <a:rPr lang="en-US" dirty="0"/>
              <a:t>Explain the screening in advance, how the information will be used to benefit the client.      </a:t>
            </a:r>
            <a:r>
              <a:rPr lang="en-US" dirty="0" smtClean="0"/>
              <a:t>      </a:t>
            </a:r>
            <a:endParaRPr lang="en-US" dirty="0"/>
          </a:p>
          <a:p>
            <a:pPr>
              <a:buClr>
                <a:schemeClr val="accent6">
                  <a:lumMod val="75000"/>
                </a:schemeClr>
              </a:buClr>
              <a:buFont typeface="Wingdings" pitchFamily="2" charset="2"/>
              <a:buChar char="Ø"/>
            </a:pPr>
            <a:r>
              <a:rPr lang="en-US" dirty="0"/>
              <a:t>Let the client know that </a:t>
            </a:r>
            <a:r>
              <a:rPr lang="en-US" i="1" dirty="0"/>
              <a:t>yes</a:t>
            </a:r>
            <a:r>
              <a:rPr lang="en-US" dirty="0"/>
              <a:t> or </a:t>
            </a:r>
            <a:r>
              <a:rPr lang="en-US" i="1" dirty="0"/>
              <a:t>no</a:t>
            </a:r>
            <a:r>
              <a:rPr lang="en-US" dirty="0"/>
              <a:t> answers are fine unless </a:t>
            </a:r>
            <a:r>
              <a:rPr lang="en-US" dirty="0" smtClean="0"/>
              <a:t>he or </a:t>
            </a:r>
            <a:r>
              <a:rPr lang="en-US" dirty="0"/>
              <a:t>she wishes to say more. </a:t>
            </a:r>
          </a:p>
          <a:p>
            <a:pPr>
              <a:buClr>
                <a:schemeClr val="accent6">
                  <a:lumMod val="75000"/>
                </a:schemeClr>
              </a:buClr>
              <a:buFont typeface="Wingdings" pitchFamily="2" charset="2"/>
              <a:buChar char="Ø"/>
            </a:pPr>
            <a:r>
              <a:rPr lang="en-US" dirty="0"/>
              <a:t>Use valid screening tools that focus on present-day symptoms </a:t>
            </a:r>
            <a:r>
              <a:rPr lang="en-US" sz="2900" dirty="0" smtClean="0"/>
              <a:t>(ex: Trauma </a:t>
            </a:r>
            <a:r>
              <a:rPr lang="en-US" sz="2900" dirty="0"/>
              <a:t>Symptom </a:t>
            </a:r>
            <a:r>
              <a:rPr lang="en-US" sz="2900" dirty="0" smtClean="0"/>
              <a:t>Checklist)</a:t>
            </a:r>
            <a:endParaRPr lang="en-US" sz="2900" dirty="0"/>
          </a:p>
          <a:p>
            <a:pPr>
              <a:buClr>
                <a:schemeClr val="accent6">
                  <a:lumMod val="75000"/>
                </a:schemeClr>
              </a:buClr>
              <a:buFont typeface="Wingdings" pitchFamily="2" charset="2"/>
              <a:buChar char="Ø"/>
            </a:pPr>
            <a:r>
              <a:rPr lang="en-US" dirty="0"/>
              <a:t>If screening for specific types of past trauma, use a checklist the client can read and mark off rather than asking about past abuse during an interview</a:t>
            </a:r>
            <a:r>
              <a:rPr lang="en-US" dirty="0" smtClean="0"/>
              <a:t>.</a:t>
            </a:r>
            <a:endParaRPr lang="en-US" dirty="0"/>
          </a:p>
          <a:p>
            <a:pPr>
              <a:buClr>
                <a:schemeClr val="accent6">
                  <a:lumMod val="75000"/>
                </a:schemeClr>
              </a:buClr>
              <a:buFont typeface="Wingdings" pitchFamily="2" charset="2"/>
              <a:buChar char="Ø"/>
            </a:pPr>
            <a:r>
              <a:rPr lang="en-US" dirty="0"/>
              <a:t>Give the client as much control as possible, including time and location, passing on questions and taking breaks. </a:t>
            </a:r>
          </a:p>
          <a:p>
            <a:pPr>
              <a:buClr>
                <a:schemeClr val="accent6">
                  <a:lumMod val="75000"/>
                </a:schemeClr>
              </a:buClr>
              <a:buFont typeface="Wingdings" pitchFamily="2" charset="2"/>
              <a:buChar char="Ø"/>
            </a:pPr>
            <a:r>
              <a:rPr lang="en-US" dirty="0"/>
              <a:t>Be aware of your own nonverbal responses during the interview</a:t>
            </a:r>
            <a:r>
              <a:rPr lang="en-US" dirty="0" smtClean="0"/>
              <a:t>.              </a:t>
            </a:r>
            <a:endParaRPr lang="en-US" dirty="0"/>
          </a:p>
          <a:p>
            <a:pPr>
              <a:buClr>
                <a:schemeClr val="accent6">
                  <a:lumMod val="75000"/>
                </a:schemeClr>
              </a:buClr>
              <a:buFont typeface="Wingdings" pitchFamily="2" charset="2"/>
              <a:buChar char="Ø"/>
            </a:pPr>
            <a:r>
              <a:rPr lang="en-US" dirty="0"/>
              <a:t>If the clients become upset or agitated redirect them by asking about strengths, the people and things that helped them get through how these events affect them today and what works to help feel better. </a:t>
            </a:r>
            <a:endParaRPr lang="en-US" b="1" dirty="0" smtClean="0">
              <a:effectLst/>
            </a:endParaRPr>
          </a:p>
          <a:p>
            <a:pPr marL="914400" lvl="2" indent="0">
              <a:lnSpc>
                <a:spcPct val="80000"/>
              </a:lnSpc>
              <a:buClr>
                <a:schemeClr val="accent6">
                  <a:lumMod val="75000"/>
                </a:schemeClr>
              </a:buClr>
              <a:buNone/>
            </a:pPr>
            <a:endParaRPr lang="en-US" b="1" dirty="0" smtClean="0">
              <a:effectLst/>
            </a:endParaRPr>
          </a:p>
        </p:txBody>
      </p:sp>
    </p:spTree>
    <p:extLst>
      <p:ext uri="{BB962C8B-B14F-4D97-AF65-F5344CB8AC3E}">
        <p14:creationId xmlns:p14="http://schemas.microsoft.com/office/powerpoint/2010/main" val="11138219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sz="3000" dirty="0">
                <a:solidFill>
                  <a:srgbClr val="006892"/>
                </a:solidFill>
                <a:latin typeface="Arial" pitchFamily="34" charset="0"/>
                <a:cs typeface="Arial" pitchFamily="34" charset="0"/>
              </a:rPr>
              <a:t>Module </a:t>
            </a:r>
            <a:r>
              <a:rPr lang="en-US" sz="3000" dirty="0" smtClean="0">
                <a:solidFill>
                  <a:srgbClr val="006892"/>
                </a:solidFill>
                <a:latin typeface="Arial" pitchFamily="34" charset="0"/>
                <a:cs typeface="Arial" pitchFamily="34" charset="0"/>
              </a:rPr>
              <a:t>IV:</a:t>
            </a:r>
            <a:r>
              <a:rPr lang="en-US" sz="800" dirty="0" smtClean="0">
                <a:solidFill>
                  <a:srgbClr val="006892"/>
                </a:solidFill>
                <a:latin typeface="Arial" pitchFamily="34" charset="0"/>
                <a:cs typeface="Arial" pitchFamily="34" charset="0"/>
              </a:rPr>
              <a:t> </a:t>
            </a:r>
            <a:r>
              <a:rPr lang="en-US" sz="3000" dirty="0" smtClean="0">
                <a:solidFill>
                  <a:srgbClr val="006892"/>
                </a:solidFill>
                <a:latin typeface="Arial" pitchFamily="34" charset="0"/>
                <a:cs typeface="Arial" pitchFamily="34" charset="0"/>
              </a:rPr>
              <a:t>Integrating Trauma-Specific Approaches</a:t>
            </a:r>
            <a:endParaRPr lang="en-US" sz="30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p:cNvSpPr>
            <a:spLocks noGrp="1" noRot="1" noChangeArrowheads="1"/>
          </p:cNvSpPr>
          <p:nvPr>
            <p:ph idx="1"/>
          </p:nvPr>
        </p:nvSpPr>
        <p:spPr>
          <a:xfrm>
            <a:off x="381000" y="1371600"/>
            <a:ext cx="8153400" cy="4800600"/>
          </a:xfrm>
        </p:spPr>
        <p:txBody>
          <a:bodyPr>
            <a:normAutofit/>
          </a:bodyPr>
          <a:lstStyle/>
          <a:p>
            <a:pPr marL="0" indent="0">
              <a:buNone/>
            </a:pPr>
            <a:endParaRPr lang="en-US" b="1" dirty="0"/>
          </a:p>
          <a:p>
            <a:pPr marL="0" indent="0">
              <a:buNone/>
            </a:pPr>
            <a:endParaRPr lang="en-US" b="1" dirty="0" smtClean="0">
              <a:effectLst/>
            </a:endParaRPr>
          </a:p>
        </p:txBody>
      </p:sp>
      <p:sp>
        <p:nvSpPr>
          <p:cNvPr id="15" name="Rectangle 3"/>
          <p:cNvSpPr txBox="1">
            <a:spLocks noRot="1" noChangeArrowheads="1"/>
          </p:cNvSpPr>
          <p:nvPr/>
        </p:nvSpPr>
        <p:spPr>
          <a:xfrm>
            <a:off x="533400" y="1371600"/>
            <a:ext cx="81534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Treating PTSD</a:t>
            </a:r>
          </a:p>
          <a:p>
            <a:pPr lvl="1">
              <a:buClr>
                <a:schemeClr val="accent6">
                  <a:lumMod val="75000"/>
                </a:schemeClr>
              </a:buClr>
              <a:buFont typeface="Wingdings" pitchFamily="2" charset="2"/>
              <a:buChar char="Ø"/>
            </a:pPr>
            <a:r>
              <a:rPr lang="en-US" dirty="0" smtClean="0"/>
              <a:t>Pharmacological</a:t>
            </a:r>
          </a:p>
          <a:p>
            <a:pPr lvl="1">
              <a:buClr>
                <a:schemeClr val="accent6">
                  <a:lumMod val="75000"/>
                </a:schemeClr>
              </a:buClr>
              <a:buFont typeface="Wingdings" pitchFamily="2" charset="2"/>
              <a:buChar char="Ø"/>
            </a:pPr>
            <a:r>
              <a:rPr lang="en-US" dirty="0" smtClean="0"/>
              <a:t>Physiological approaches</a:t>
            </a:r>
          </a:p>
          <a:p>
            <a:pPr lvl="1">
              <a:buClr>
                <a:schemeClr val="accent6">
                  <a:lumMod val="75000"/>
                </a:schemeClr>
              </a:buClr>
              <a:buFont typeface="Wingdings" pitchFamily="2" charset="2"/>
              <a:buChar char="Ø"/>
            </a:pPr>
            <a:r>
              <a:rPr lang="en-US" dirty="0" smtClean="0"/>
              <a:t>Past-based</a:t>
            </a:r>
          </a:p>
          <a:p>
            <a:pPr lvl="1">
              <a:buClr>
                <a:schemeClr val="accent6">
                  <a:lumMod val="75000"/>
                </a:schemeClr>
              </a:buClr>
              <a:buFont typeface="Wingdings" pitchFamily="2" charset="2"/>
              <a:buChar char="Ø"/>
            </a:pPr>
            <a:r>
              <a:rPr lang="en-US" dirty="0" smtClean="0"/>
              <a:t>Present-based</a:t>
            </a:r>
          </a:p>
        </p:txBody>
      </p:sp>
      <p:pic>
        <p:nvPicPr>
          <p:cNvPr id="1026" name="Picture 2" descr="C:\Program Files\Microsoft Office\MEDIA\CAGCAT10\j019975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597130"/>
            <a:ext cx="862012" cy="88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7122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sz="3000" dirty="0">
                <a:solidFill>
                  <a:srgbClr val="006892"/>
                </a:solidFill>
                <a:latin typeface="Arial" pitchFamily="34" charset="0"/>
                <a:cs typeface="Arial" pitchFamily="34" charset="0"/>
              </a:rPr>
              <a:t>Module </a:t>
            </a:r>
            <a:r>
              <a:rPr lang="en-US" sz="3000" dirty="0" smtClean="0">
                <a:solidFill>
                  <a:srgbClr val="006892"/>
                </a:solidFill>
                <a:latin typeface="Arial" pitchFamily="34" charset="0"/>
                <a:cs typeface="Arial" pitchFamily="34" charset="0"/>
              </a:rPr>
              <a:t>IV:</a:t>
            </a:r>
            <a:r>
              <a:rPr lang="en-US" sz="800" dirty="0" smtClean="0">
                <a:solidFill>
                  <a:srgbClr val="006892"/>
                </a:solidFill>
                <a:latin typeface="Arial" pitchFamily="34" charset="0"/>
                <a:cs typeface="Arial" pitchFamily="34" charset="0"/>
              </a:rPr>
              <a:t> </a:t>
            </a:r>
            <a:r>
              <a:rPr lang="en-US" sz="3000" dirty="0" smtClean="0">
                <a:solidFill>
                  <a:srgbClr val="006892"/>
                </a:solidFill>
                <a:latin typeface="Arial" pitchFamily="34" charset="0"/>
                <a:cs typeface="Arial" pitchFamily="34" charset="0"/>
              </a:rPr>
              <a:t>Integrating Trauma-Specific Approaches</a:t>
            </a:r>
            <a:endParaRPr lang="en-US" sz="30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txBox="1">
            <a:spLocks noRot="1" noChangeArrowheads="1"/>
          </p:cNvSpPr>
          <p:nvPr/>
        </p:nvSpPr>
        <p:spPr>
          <a:xfrm>
            <a:off x="533400" y="1371600"/>
            <a:ext cx="81534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p:txBody>
      </p:sp>
      <p:sp>
        <p:nvSpPr>
          <p:cNvPr id="16" name="Rectangle 3"/>
          <p:cNvSpPr txBox="1">
            <a:spLocks noRot="1" noChangeArrowheads="1"/>
          </p:cNvSpPr>
          <p:nvPr/>
        </p:nvSpPr>
        <p:spPr>
          <a:xfrm>
            <a:off x="301625" y="1600200"/>
            <a:ext cx="854075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2000" dirty="0" smtClean="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Examples of </a:t>
            </a:r>
            <a:r>
              <a:rPr lang="en-US" b="1" dirty="0" err="1" smtClean="0"/>
              <a:t>Manualized</a:t>
            </a:r>
            <a:r>
              <a:rPr lang="en-US" b="1" dirty="0" smtClean="0"/>
              <a:t> Treatments for Integrating Trauma Recovery:</a:t>
            </a:r>
          </a:p>
          <a:p>
            <a:pPr lvl="1">
              <a:buClr>
                <a:schemeClr val="accent6">
                  <a:lumMod val="75000"/>
                </a:schemeClr>
              </a:buClr>
              <a:buFont typeface="Wingdings" pitchFamily="2" charset="2"/>
              <a:buChar char="Ø"/>
            </a:pPr>
            <a:r>
              <a:rPr lang="en-US" dirty="0"/>
              <a:t>Seeking Safety</a:t>
            </a:r>
          </a:p>
          <a:p>
            <a:pPr lvl="1">
              <a:buClr>
                <a:schemeClr val="accent6">
                  <a:lumMod val="75000"/>
                </a:schemeClr>
              </a:buClr>
              <a:buFont typeface="Wingdings" pitchFamily="2" charset="2"/>
              <a:buChar char="Ø"/>
            </a:pPr>
            <a:r>
              <a:rPr lang="en-US" dirty="0"/>
              <a:t>Essence of Being Real</a:t>
            </a:r>
          </a:p>
          <a:p>
            <a:pPr lvl="1">
              <a:buClr>
                <a:schemeClr val="accent6">
                  <a:lumMod val="75000"/>
                </a:schemeClr>
              </a:buClr>
              <a:buFont typeface="Wingdings" pitchFamily="2" charset="2"/>
              <a:buChar char="Ø"/>
            </a:pPr>
            <a:r>
              <a:rPr lang="en-US" dirty="0"/>
              <a:t>Trauma, Addiction, Mental Health, and Recovery (TAMAR)</a:t>
            </a:r>
          </a:p>
          <a:p>
            <a:pPr lvl="1">
              <a:buClr>
                <a:schemeClr val="accent6">
                  <a:lumMod val="75000"/>
                </a:schemeClr>
              </a:buClr>
              <a:buFont typeface="Wingdings" pitchFamily="2" charset="2"/>
              <a:buChar char="Ø"/>
            </a:pPr>
            <a:r>
              <a:rPr lang="en-US" dirty="0"/>
              <a:t>Trauma Recovery &amp; Empowerment Model (TREM)</a:t>
            </a:r>
          </a:p>
          <a:p>
            <a:pPr lvl="1">
              <a:buClr>
                <a:schemeClr val="accent6">
                  <a:lumMod val="75000"/>
                </a:schemeClr>
              </a:buClr>
              <a:buFont typeface="Wingdings" pitchFamily="2" charset="2"/>
              <a:buChar char="Ø"/>
            </a:pPr>
            <a:r>
              <a:rPr lang="en-US" dirty="0"/>
              <a:t>Addiction &amp; Trauma Recovery Integration Model (ATRIUM) </a:t>
            </a:r>
          </a:p>
          <a:p>
            <a:pPr lvl="1">
              <a:buClr>
                <a:schemeClr val="accent6">
                  <a:lumMod val="75000"/>
                </a:schemeClr>
              </a:buClr>
              <a:buFont typeface="Wingdings" pitchFamily="2" charset="2"/>
              <a:buChar char="Ø"/>
            </a:pPr>
            <a:r>
              <a:rPr lang="en-US" dirty="0"/>
              <a:t>Trauma Affect Regulation: Guide for Education &amp; Therapy (TARGET)</a:t>
            </a:r>
          </a:p>
          <a:p>
            <a:pPr marL="0" indent="0">
              <a:buNone/>
            </a:pPr>
            <a:endParaRPr lang="en-US" dirty="0"/>
          </a:p>
        </p:txBody>
      </p:sp>
    </p:spTree>
    <p:extLst>
      <p:ext uri="{BB962C8B-B14F-4D97-AF65-F5344CB8AC3E}">
        <p14:creationId xmlns:p14="http://schemas.microsoft.com/office/powerpoint/2010/main" val="1003356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79309"/>
            <a:ext cx="8839200" cy="1143000"/>
          </a:xfrm>
        </p:spPr>
        <p:txBody>
          <a:bodyPr>
            <a:normAutofit/>
          </a:bodyPr>
          <a:lstStyle/>
          <a:p>
            <a:r>
              <a:rPr lang="en-US" sz="3000" dirty="0">
                <a:solidFill>
                  <a:srgbClr val="006892"/>
                </a:solidFill>
                <a:latin typeface="Arial" pitchFamily="34" charset="0"/>
                <a:cs typeface="Arial" pitchFamily="34" charset="0"/>
              </a:rPr>
              <a:t>Module </a:t>
            </a:r>
            <a:r>
              <a:rPr lang="en-US" sz="3000" dirty="0" smtClean="0">
                <a:solidFill>
                  <a:srgbClr val="006892"/>
                </a:solidFill>
                <a:latin typeface="Arial" pitchFamily="34" charset="0"/>
                <a:cs typeface="Arial" pitchFamily="34" charset="0"/>
              </a:rPr>
              <a:t>IV:</a:t>
            </a:r>
            <a:r>
              <a:rPr lang="en-US" sz="800" dirty="0" smtClean="0">
                <a:solidFill>
                  <a:srgbClr val="006892"/>
                </a:solidFill>
                <a:latin typeface="Arial" pitchFamily="34" charset="0"/>
                <a:cs typeface="Arial" pitchFamily="34" charset="0"/>
              </a:rPr>
              <a:t> </a:t>
            </a:r>
            <a:r>
              <a:rPr lang="en-US" sz="3000" dirty="0" smtClean="0">
                <a:solidFill>
                  <a:srgbClr val="006892"/>
                </a:solidFill>
                <a:latin typeface="Arial" pitchFamily="34" charset="0"/>
                <a:cs typeface="Arial" pitchFamily="34" charset="0"/>
              </a:rPr>
              <a:t>Secondary Trauma, Burnout, Counter Transference</a:t>
            </a:r>
            <a:endParaRPr lang="en-US" sz="30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txBox="1">
            <a:spLocks noRot="1" noChangeArrowheads="1"/>
          </p:cNvSpPr>
          <p:nvPr/>
        </p:nvSpPr>
        <p:spPr>
          <a:xfrm>
            <a:off x="533400" y="1371600"/>
            <a:ext cx="81534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p:txBody>
      </p:sp>
      <p:sp>
        <p:nvSpPr>
          <p:cNvPr id="16" name="Rectangle 3"/>
          <p:cNvSpPr txBox="1">
            <a:spLocks noRot="1" noChangeArrowheads="1"/>
          </p:cNvSpPr>
          <p:nvPr/>
        </p:nvSpPr>
        <p:spPr>
          <a:xfrm>
            <a:off x="301625" y="1600200"/>
            <a:ext cx="854075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2000" dirty="0" smtClean="0"/>
          </a:p>
        </p:txBody>
      </p:sp>
      <p:sp>
        <p:nvSpPr>
          <p:cNvPr id="3" name="Content Placeholder 2"/>
          <p:cNvSpPr>
            <a:spLocks noGrp="1"/>
          </p:cNvSpPr>
          <p:nvPr>
            <p:ph idx="1"/>
          </p:nvPr>
        </p:nvSpPr>
        <p:spPr/>
        <p:txBody>
          <a:bodyPr>
            <a:normAutofit/>
          </a:bodyPr>
          <a:lstStyle/>
          <a:p>
            <a:pPr marL="0" indent="0">
              <a:buNone/>
            </a:pPr>
            <a:r>
              <a:rPr lang="en-US" b="1" dirty="0" smtClean="0"/>
              <a:t>Secondary or Vicarious Trauma: </a:t>
            </a:r>
            <a:r>
              <a:rPr lang="en-US" sz="2800" dirty="0"/>
              <a:t>changes in the inner experience of service providers that come about as a result of empathic engagement with the people who have </a:t>
            </a:r>
            <a:r>
              <a:rPr lang="en-US" sz="2800" dirty="0" smtClean="0"/>
              <a:t>experienced trauma.</a:t>
            </a:r>
          </a:p>
          <a:p>
            <a:pPr lvl="1">
              <a:buClr>
                <a:schemeClr val="accent6">
                  <a:lumMod val="75000"/>
                </a:schemeClr>
              </a:buClr>
              <a:buFont typeface="Wingdings" pitchFamily="2" charset="2"/>
              <a:buChar char="Ø"/>
            </a:pPr>
            <a:r>
              <a:rPr lang="en-US" sz="2600" dirty="0"/>
              <a:t>Intrusive flashbacks or obsessive thoughts</a:t>
            </a:r>
          </a:p>
          <a:p>
            <a:pPr lvl="1">
              <a:buClr>
                <a:schemeClr val="accent6">
                  <a:lumMod val="75000"/>
                </a:schemeClr>
              </a:buClr>
              <a:buFont typeface="Wingdings" pitchFamily="2" charset="2"/>
              <a:buChar char="Ø"/>
            </a:pPr>
            <a:r>
              <a:rPr lang="en-US" sz="2600" dirty="0"/>
              <a:t>Difficulties with emotional regulation</a:t>
            </a:r>
          </a:p>
          <a:p>
            <a:pPr lvl="1">
              <a:buClr>
                <a:schemeClr val="accent6">
                  <a:lumMod val="75000"/>
                </a:schemeClr>
              </a:buClr>
              <a:buFont typeface="Wingdings" pitchFamily="2" charset="2"/>
              <a:buChar char="Ø"/>
            </a:pPr>
            <a:r>
              <a:rPr lang="en-US" sz="2600" dirty="0"/>
              <a:t>Physical symptoms such as frequent illness</a:t>
            </a:r>
          </a:p>
          <a:p>
            <a:pPr marL="0" indent="0">
              <a:buNone/>
            </a:pPr>
            <a:endParaRPr lang="en-US" sz="2800" dirty="0"/>
          </a:p>
        </p:txBody>
      </p:sp>
    </p:spTree>
    <p:extLst>
      <p:ext uri="{BB962C8B-B14F-4D97-AF65-F5344CB8AC3E}">
        <p14:creationId xmlns:p14="http://schemas.microsoft.com/office/powerpoint/2010/main" val="31380914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79309"/>
            <a:ext cx="8839200" cy="1143000"/>
          </a:xfrm>
        </p:spPr>
        <p:txBody>
          <a:bodyPr>
            <a:normAutofit/>
          </a:bodyPr>
          <a:lstStyle/>
          <a:p>
            <a:r>
              <a:rPr lang="en-US" sz="3000" dirty="0">
                <a:solidFill>
                  <a:srgbClr val="006892"/>
                </a:solidFill>
                <a:latin typeface="Arial" pitchFamily="34" charset="0"/>
                <a:cs typeface="Arial" pitchFamily="34" charset="0"/>
              </a:rPr>
              <a:t>Module </a:t>
            </a:r>
            <a:r>
              <a:rPr lang="en-US" sz="3000" dirty="0" smtClean="0">
                <a:solidFill>
                  <a:srgbClr val="006892"/>
                </a:solidFill>
                <a:latin typeface="Arial" pitchFamily="34" charset="0"/>
                <a:cs typeface="Arial" pitchFamily="34" charset="0"/>
              </a:rPr>
              <a:t>IV:</a:t>
            </a:r>
            <a:r>
              <a:rPr lang="en-US" sz="800" dirty="0" smtClean="0">
                <a:solidFill>
                  <a:srgbClr val="006892"/>
                </a:solidFill>
                <a:latin typeface="Arial" pitchFamily="34" charset="0"/>
                <a:cs typeface="Arial" pitchFamily="34" charset="0"/>
              </a:rPr>
              <a:t> </a:t>
            </a:r>
            <a:r>
              <a:rPr lang="en-US" sz="3000" dirty="0" smtClean="0">
                <a:solidFill>
                  <a:srgbClr val="006892"/>
                </a:solidFill>
                <a:latin typeface="Arial" pitchFamily="34" charset="0"/>
                <a:cs typeface="Arial" pitchFamily="34" charset="0"/>
              </a:rPr>
              <a:t>Secondary Trauma, Burnout, Counter Transference</a:t>
            </a:r>
            <a:endParaRPr lang="en-US" sz="30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txBox="1">
            <a:spLocks noRot="1" noChangeArrowheads="1"/>
          </p:cNvSpPr>
          <p:nvPr/>
        </p:nvSpPr>
        <p:spPr>
          <a:xfrm>
            <a:off x="533400" y="1371600"/>
            <a:ext cx="81534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p:txBody>
      </p:sp>
      <p:sp>
        <p:nvSpPr>
          <p:cNvPr id="16" name="Rectangle 3"/>
          <p:cNvSpPr txBox="1">
            <a:spLocks noRot="1" noChangeArrowheads="1"/>
          </p:cNvSpPr>
          <p:nvPr/>
        </p:nvSpPr>
        <p:spPr>
          <a:xfrm>
            <a:off x="301625" y="1600200"/>
            <a:ext cx="854075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2000" dirty="0" smtClean="0"/>
          </a:p>
        </p:txBody>
      </p:sp>
      <p:sp>
        <p:nvSpPr>
          <p:cNvPr id="3" name="Content Placeholder 2"/>
          <p:cNvSpPr>
            <a:spLocks noGrp="1"/>
          </p:cNvSpPr>
          <p:nvPr>
            <p:ph idx="1"/>
          </p:nvPr>
        </p:nvSpPr>
        <p:spPr/>
        <p:txBody>
          <a:bodyPr>
            <a:normAutofit/>
          </a:bodyPr>
          <a:lstStyle/>
          <a:p>
            <a:pPr marL="0" indent="0">
              <a:buNone/>
            </a:pPr>
            <a:r>
              <a:rPr lang="en-US" b="1" dirty="0" smtClean="0"/>
              <a:t>ABC: </a:t>
            </a:r>
            <a:r>
              <a:rPr lang="en-US" dirty="0" smtClean="0"/>
              <a:t>Building Personal Resistance to Secondary Trauma</a:t>
            </a:r>
          </a:p>
          <a:p>
            <a:pPr marL="914400" lvl="1" indent="-514350">
              <a:buClr>
                <a:schemeClr val="accent6">
                  <a:lumMod val="75000"/>
                </a:schemeClr>
              </a:buClr>
              <a:buFont typeface="+mj-lt"/>
              <a:buAutoNum type="alphaLcParenR"/>
            </a:pPr>
            <a:r>
              <a:rPr lang="en-US" dirty="0" smtClean="0"/>
              <a:t>Awareness- monitor emotions, needs, limits and resources.</a:t>
            </a:r>
          </a:p>
          <a:p>
            <a:pPr marL="914400" lvl="1" indent="-514350">
              <a:buClr>
                <a:schemeClr val="accent6">
                  <a:lumMod val="75000"/>
                </a:schemeClr>
              </a:buClr>
              <a:buFont typeface="+mj-lt"/>
              <a:buAutoNum type="alphaLcParenR"/>
            </a:pPr>
            <a:r>
              <a:rPr lang="en-US" dirty="0" smtClean="0"/>
              <a:t>Balance- set aside time for reflection, play, relaxation, and family.</a:t>
            </a:r>
          </a:p>
          <a:p>
            <a:pPr marL="914400" lvl="1" indent="-514350">
              <a:buClr>
                <a:schemeClr val="accent6">
                  <a:lumMod val="75000"/>
                </a:schemeClr>
              </a:buClr>
              <a:buFont typeface="+mj-lt"/>
              <a:buAutoNum type="alphaLcParenR"/>
            </a:pPr>
            <a:r>
              <a:rPr lang="en-US" dirty="0" smtClean="0"/>
              <a:t>Connections- utilize social support, resist tendencies to isolate.</a:t>
            </a:r>
            <a:endParaRPr lang="en-US" dirty="0"/>
          </a:p>
        </p:txBody>
      </p:sp>
    </p:spTree>
    <p:extLst>
      <p:ext uri="{BB962C8B-B14F-4D97-AF65-F5344CB8AC3E}">
        <p14:creationId xmlns:p14="http://schemas.microsoft.com/office/powerpoint/2010/main" val="1079431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 Context and Background</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209146"/>
          </a:xfrm>
        </p:spPr>
        <p:txBody>
          <a:bodyPr>
            <a:noAutofit/>
          </a:bodyPr>
          <a:lstStyle/>
          <a:p>
            <a:pPr lvl="0">
              <a:buClr>
                <a:srgbClr val="BE854C"/>
              </a:buClr>
              <a:buSzPct val="65000"/>
              <a:buFont typeface="Wingdings" pitchFamily="2" charset="2"/>
              <a:buChar char="Ø"/>
            </a:pPr>
            <a:r>
              <a:rPr lang="en-US" b="1" dirty="0" smtClean="0"/>
              <a:t>Prisons &amp; Jails = A challenge for TIC</a:t>
            </a:r>
          </a:p>
          <a:p>
            <a:pPr lvl="1">
              <a:buClr>
                <a:srgbClr val="BE854C"/>
              </a:buClr>
              <a:buSzPct val="65000"/>
              <a:buFont typeface="Wingdings" pitchFamily="2" charset="2"/>
              <a:buChar char="Ø"/>
            </a:pPr>
            <a:r>
              <a:rPr lang="en-US" dirty="0" smtClean="0"/>
              <a:t>Designed to house perpetrators, not victims</a:t>
            </a:r>
          </a:p>
          <a:p>
            <a:pPr>
              <a:buClr>
                <a:srgbClr val="BE854C"/>
              </a:buClr>
              <a:buSzPct val="65000"/>
              <a:buFont typeface="Wingdings" pitchFamily="2" charset="2"/>
              <a:buChar char="Ø"/>
            </a:pPr>
            <a:r>
              <a:rPr lang="en-US" b="1" dirty="0" smtClean="0"/>
              <a:t>Unavoidable Triggers for inmates with PTSD</a:t>
            </a:r>
          </a:p>
          <a:p>
            <a:pPr lvl="1">
              <a:buClr>
                <a:srgbClr val="BE854C"/>
              </a:buClr>
              <a:buSzPct val="65000"/>
              <a:buFont typeface="Wingdings" pitchFamily="2" charset="2"/>
              <a:buChar char="Ø"/>
            </a:pPr>
            <a:r>
              <a:rPr lang="en-US" dirty="0" smtClean="0"/>
              <a:t>Shackles, over crowded housing units, lights, loud speakers, limited privacy, pat downs, strip searches, discipline, restricted movement</a:t>
            </a:r>
          </a:p>
          <a:p>
            <a:pPr lvl="2">
              <a:buClr>
                <a:srgbClr val="BE854C"/>
              </a:buClr>
              <a:buSzPct val="65000"/>
              <a:buFont typeface="Wingdings" pitchFamily="2" charset="2"/>
              <a:buChar char="Ø"/>
            </a:pPr>
            <a:r>
              <a:rPr lang="en-US" dirty="0" smtClean="0"/>
              <a:t>May </a:t>
            </a:r>
            <a:r>
              <a:rPr lang="en-US" dirty="0"/>
              <a:t>m</a:t>
            </a:r>
            <a:r>
              <a:rPr lang="en-US" dirty="0" smtClean="0"/>
              <a:t>imic certain dynamics of past abuse	</a:t>
            </a:r>
          </a:p>
          <a:p>
            <a:pPr marL="0" indent="0">
              <a:buNone/>
            </a:pPr>
            <a:r>
              <a:rPr lang="en-US" dirty="0"/>
              <a:t>	</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3545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457200" y="1524000"/>
            <a:ext cx="8229600" cy="4209146"/>
          </a:xfrm>
        </p:spPr>
        <p:txBody>
          <a:bodyPr>
            <a:noAutofit/>
          </a:bodyPr>
          <a:lstStyle/>
          <a:p>
            <a:pPr marL="0" lvl="0" indent="0" algn="ctr">
              <a:buClr>
                <a:srgbClr val="BE854C"/>
              </a:buClr>
              <a:buSzPct val="65000"/>
              <a:buNone/>
            </a:pPr>
            <a:endParaRPr lang="en-US" i="1" dirty="0" smtClean="0"/>
          </a:p>
          <a:p>
            <a:pPr marL="0" lvl="0" indent="0" algn="ctr">
              <a:buClr>
                <a:srgbClr val="BE854C"/>
              </a:buClr>
              <a:buSzPct val="65000"/>
              <a:buNone/>
            </a:pPr>
            <a:r>
              <a:rPr lang="en-US" i="1" dirty="0" smtClean="0"/>
              <a:t>For more information on RSAT training and technical assistance visit: </a:t>
            </a:r>
          </a:p>
          <a:p>
            <a:pPr marL="0" lvl="0" indent="0" algn="ctr">
              <a:buClr>
                <a:srgbClr val="BE854C"/>
              </a:buClr>
              <a:buSzPct val="65000"/>
              <a:buNone/>
            </a:pPr>
            <a:r>
              <a:rPr lang="en-US" i="1" dirty="0"/>
              <a:t>http://</a:t>
            </a:r>
            <a:r>
              <a:rPr lang="en-US" i="1" dirty="0" smtClean="0"/>
              <a:t>www.rsat-tta.com/Home</a:t>
            </a:r>
          </a:p>
          <a:p>
            <a:pPr marL="0" lvl="0" indent="0" algn="ctr">
              <a:buClr>
                <a:srgbClr val="BE854C"/>
              </a:buClr>
              <a:buSzPct val="65000"/>
              <a:buNone/>
            </a:pPr>
            <a:endParaRPr lang="en-US" i="1" dirty="0"/>
          </a:p>
          <a:p>
            <a:pPr marL="0" lvl="0" indent="0" algn="ctr">
              <a:buClr>
                <a:srgbClr val="BE854C"/>
              </a:buClr>
              <a:buSzPct val="65000"/>
              <a:buNone/>
            </a:pPr>
            <a:r>
              <a:rPr lang="en-US" i="1" dirty="0" smtClean="0"/>
              <a:t>or email Jon Grand, RSAT TA Coordinator at </a:t>
            </a:r>
          </a:p>
          <a:p>
            <a:pPr marL="0" lvl="0" indent="0" algn="ctr">
              <a:buClr>
                <a:srgbClr val="BE854C"/>
              </a:buClr>
              <a:buSzPct val="65000"/>
              <a:buNone/>
            </a:pPr>
            <a:r>
              <a:rPr lang="en-US" i="1" dirty="0"/>
              <a:t>jgrand@ahpnet.com</a:t>
            </a:r>
          </a:p>
          <a:p>
            <a:pPr lvl="0">
              <a:buClr>
                <a:srgbClr val="BE854C"/>
              </a:buClr>
              <a:buSzPct val="65000"/>
              <a:buFont typeface="Arial" pitchFamily="34" charset="0"/>
              <a:buChar char="►"/>
            </a:pPr>
            <a:endParaRPr lang="en-US"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2/13/2012</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57429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2/13/2012</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Title 1"/>
          <p:cNvSpPr>
            <a:spLocks noGrp="1"/>
          </p:cNvSpPr>
          <p:nvPr>
            <p:ph type="title" idx="4294967295"/>
          </p:nvPr>
        </p:nvSpPr>
        <p:spPr>
          <a:xfrm>
            <a:off x="0" y="152400"/>
            <a:ext cx="9144000" cy="1143000"/>
          </a:xfrm>
        </p:spPr>
        <p:txBody>
          <a:bodyPr/>
          <a:lstStyle/>
          <a:p>
            <a:pPr eaLnBrk="1" hangingPunct="1"/>
            <a:r>
              <a:rPr lang="en-US" dirty="0" smtClean="0">
                <a:solidFill>
                  <a:srgbClr val="006892"/>
                </a:solidFill>
                <a:cs typeface="Arial" charset="0"/>
              </a:rPr>
              <a:t>Next Presentation</a:t>
            </a:r>
          </a:p>
        </p:txBody>
      </p:sp>
      <p:sp>
        <p:nvSpPr>
          <p:cNvPr id="25" name="Rectangle 24"/>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634626" y="1331893"/>
            <a:ext cx="7747374" cy="954107"/>
          </a:xfrm>
          <a:prstGeom prst="rect">
            <a:avLst/>
          </a:prstGeom>
        </p:spPr>
        <p:txBody>
          <a:bodyPr wrap="square">
            <a:spAutoFit/>
          </a:bodyPr>
          <a:lstStyle/>
          <a:p>
            <a:pPr algn="ctr"/>
            <a:r>
              <a:rPr lang="en-US" sz="2800" dirty="0"/>
              <a:t>Thinking for a </a:t>
            </a:r>
            <a:r>
              <a:rPr lang="en-US" sz="2800" dirty="0" smtClean="0"/>
              <a:t>Change Integrated </a:t>
            </a:r>
          </a:p>
          <a:p>
            <a:pPr algn="ctr"/>
            <a:r>
              <a:rPr lang="en-US" sz="2800" dirty="0" smtClean="0"/>
              <a:t>Cognitive </a:t>
            </a:r>
            <a:r>
              <a:rPr lang="en-US" sz="2800" dirty="0"/>
              <a:t>Behavior Change Program</a:t>
            </a:r>
          </a:p>
        </p:txBody>
      </p:sp>
      <p:sp>
        <p:nvSpPr>
          <p:cNvPr id="28" name="Rectangle 27"/>
          <p:cNvSpPr/>
          <p:nvPr/>
        </p:nvSpPr>
        <p:spPr>
          <a:xfrm>
            <a:off x="533400" y="2990433"/>
            <a:ext cx="8382000" cy="2554545"/>
          </a:xfrm>
          <a:prstGeom prst="rect">
            <a:avLst/>
          </a:prstGeom>
        </p:spPr>
        <p:txBody>
          <a:bodyPr wrap="square">
            <a:spAutoFit/>
          </a:bodyPr>
          <a:lstStyle/>
          <a:p>
            <a:r>
              <a:rPr lang="en-US" sz="1600" dirty="0"/>
              <a:t>Cognitive Behavior Programs have evolved over the last thirty years, impacted</a:t>
            </a:r>
            <a:r>
              <a:rPr lang="en-US" sz="1600" b="1" dirty="0"/>
              <a:t> </a:t>
            </a:r>
            <a:r>
              <a:rPr lang="en-US" sz="1600" dirty="0"/>
              <a:t>by a variety of researchers and practitioners. A number of approaches, drawing largely on cognitive-behavioral methods, have also been developed to address criminal thinking, the most popular among these being </a:t>
            </a:r>
            <a:r>
              <a:rPr lang="en-US" sz="1600" i="1" dirty="0"/>
              <a:t>Thinking for a Change (T4C),</a:t>
            </a:r>
            <a:r>
              <a:rPr lang="en-US" sz="1600" dirty="0"/>
              <a:t> issued by the National Institute of Corrections (NIC) (</a:t>
            </a:r>
            <a:r>
              <a:rPr lang="en-US" sz="1600" dirty="0">
                <a:hlinkClick r:id="rId4"/>
              </a:rPr>
              <a:t>Bush et al. 2000</a:t>
            </a:r>
            <a:r>
              <a:rPr lang="en-US" sz="1600" dirty="0"/>
              <a:t>). When integrating (T4C) into a therapeutic community program, offenders can learn to recognize thinking errors and to understand how those errors can lead to behavior that gets them into trouble. This webinar will look at the core components of </a:t>
            </a:r>
            <a:r>
              <a:rPr lang="en-US" sz="1600" i="1" dirty="0"/>
              <a:t>Thinking for a Change (T4C)</a:t>
            </a:r>
            <a:r>
              <a:rPr lang="en-US" sz="1600" dirty="0"/>
              <a:t> and how best to incorporate this approach into a treatment TC.</a:t>
            </a:r>
          </a:p>
          <a:p>
            <a:r>
              <a:rPr lang="en-US" sz="1600" dirty="0">
                <a:latin typeface="+mn-lt"/>
              </a:rPr>
              <a:t> </a:t>
            </a:r>
          </a:p>
          <a:p>
            <a:r>
              <a:rPr lang="en-US" sz="1600" dirty="0">
                <a:latin typeface="+mn-lt"/>
              </a:rPr>
              <a:t>Presenter: </a:t>
            </a:r>
            <a:r>
              <a:rPr lang="en-US" sz="1600" dirty="0" smtClean="0">
                <a:latin typeface="+mn-lt"/>
              </a:rPr>
              <a:t>Phillip </a:t>
            </a:r>
            <a:r>
              <a:rPr lang="en-US" sz="1600" dirty="0">
                <a:latin typeface="+mn-lt"/>
              </a:rPr>
              <a:t>Barbour</a:t>
            </a:r>
          </a:p>
        </p:txBody>
      </p:sp>
      <p:sp>
        <p:nvSpPr>
          <p:cNvPr id="29" name="Rectangle 28"/>
          <p:cNvSpPr/>
          <p:nvPr/>
        </p:nvSpPr>
        <p:spPr>
          <a:xfrm>
            <a:off x="2722279" y="2450068"/>
            <a:ext cx="3434210" cy="369332"/>
          </a:xfrm>
          <a:prstGeom prst="rect">
            <a:avLst/>
          </a:prstGeom>
        </p:spPr>
        <p:txBody>
          <a:bodyPr wrap="none">
            <a:spAutoFit/>
          </a:bodyPr>
          <a:lstStyle/>
          <a:p>
            <a:r>
              <a:rPr lang="en-US" b="1" dirty="0" smtClean="0"/>
              <a:t>March 21, </a:t>
            </a:r>
            <a:r>
              <a:rPr lang="en-US" b="1" dirty="0" smtClean="0"/>
              <a:t>2012 2:00-3:00 PM EST</a:t>
            </a:r>
            <a:r>
              <a:rPr lang="en-US" dirty="0" smtClean="0"/>
              <a:t> </a:t>
            </a:r>
            <a:endParaRPr lang="en-US" dirty="0"/>
          </a:p>
        </p:txBody>
      </p:sp>
    </p:spTree>
    <p:extLst>
      <p:ext uri="{BB962C8B-B14F-4D97-AF65-F5344CB8AC3E}">
        <p14:creationId xmlns:p14="http://schemas.microsoft.com/office/powerpoint/2010/main" val="622453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dirty="0" smtClean="0">
                <a:solidFill>
                  <a:srgbClr val="006892"/>
                </a:solidFill>
                <a:latin typeface="Arial" pitchFamily="34" charset="0"/>
                <a:cs typeface="Arial" pitchFamily="34" charset="0"/>
              </a:rPr>
              <a:t>Course Relevance</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4209146"/>
          </a:xfrm>
        </p:spPr>
        <p:txBody>
          <a:bodyPr>
            <a:noAutofit/>
          </a:bodyPr>
          <a:lstStyle/>
          <a:p>
            <a:pPr marL="0" indent="0">
              <a:buClr>
                <a:srgbClr val="BE854C"/>
              </a:buClr>
              <a:buSzPct val="65000"/>
              <a:buNone/>
            </a:pPr>
            <a:endParaRPr lang="en-US" sz="1000" dirty="0" smtClean="0"/>
          </a:p>
          <a:p>
            <a:pPr lvl="2">
              <a:buClr>
                <a:srgbClr val="BE854C"/>
              </a:buClr>
              <a:buSzPct val="65000"/>
              <a:buFont typeface="Wingdings" pitchFamily="2" charset="2"/>
              <a:buChar char="Ø"/>
            </a:pPr>
            <a:endParaRPr lang="en-US" dirty="0"/>
          </a:p>
          <a:p>
            <a:pPr lvl="2">
              <a:buClr>
                <a:srgbClr val="BE854C"/>
              </a:buClr>
              <a:buSzPct val="65000"/>
              <a:buFont typeface="Wingdings" pitchFamily="2" charset="2"/>
              <a:buChar char="Ø"/>
            </a:pPr>
            <a:r>
              <a:rPr lang="en-US" dirty="0"/>
              <a:t>Address the challenges of providing TIC within the limitations of prison or jail </a:t>
            </a:r>
            <a:r>
              <a:rPr lang="en-US" dirty="0" smtClean="0"/>
              <a:t>settings</a:t>
            </a:r>
          </a:p>
          <a:p>
            <a:pPr lvl="2">
              <a:buClr>
                <a:srgbClr val="BE854C"/>
              </a:buClr>
              <a:buSzPct val="65000"/>
              <a:buFont typeface="Wingdings" pitchFamily="2" charset="2"/>
              <a:buChar char="Ø"/>
            </a:pPr>
            <a:endParaRPr lang="en-US" dirty="0" smtClean="0"/>
          </a:p>
          <a:p>
            <a:pPr lvl="2">
              <a:buClr>
                <a:srgbClr val="BE854C"/>
              </a:buClr>
              <a:buSzPct val="65000"/>
              <a:buFont typeface="Wingdings" pitchFamily="2" charset="2"/>
              <a:buChar char="Ø"/>
            </a:pPr>
            <a:r>
              <a:rPr lang="en-US" dirty="0"/>
              <a:t>Allow staff to play a major role in minimizing triggers and stabilizing </a:t>
            </a:r>
            <a:r>
              <a:rPr lang="en-US" dirty="0" smtClean="0"/>
              <a:t>offenders</a:t>
            </a:r>
          </a:p>
          <a:p>
            <a:pPr marL="914400" lvl="2" indent="0">
              <a:buClr>
                <a:srgbClr val="BE854C"/>
              </a:buClr>
              <a:buSzPct val="65000"/>
              <a:buNone/>
            </a:pPr>
            <a:endParaRPr lang="en-US" dirty="0" smtClean="0"/>
          </a:p>
          <a:p>
            <a:pPr lvl="2">
              <a:buClr>
                <a:srgbClr val="BE854C"/>
              </a:buClr>
              <a:buSzPct val="65000"/>
              <a:buFont typeface="Wingdings" pitchFamily="2" charset="2"/>
              <a:buChar char="Ø"/>
            </a:pPr>
            <a:r>
              <a:rPr lang="en-US" dirty="0" smtClean="0"/>
              <a:t>Highlight </a:t>
            </a:r>
            <a:r>
              <a:rPr lang="en-US" dirty="0"/>
              <a:t>the importance of self-care for professionals working with trauma survivors</a:t>
            </a:r>
          </a:p>
          <a:p>
            <a:pPr marL="914400" lvl="2" indent="0">
              <a:buClr>
                <a:srgbClr val="BE854C"/>
              </a:buClr>
              <a:buSzPct val="65000"/>
              <a:buNone/>
            </a:pPr>
            <a:endParaRPr lang="en-US" dirty="0" smtClean="0"/>
          </a:p>
          <a:p>
            <a:pPr lvl="2">
              <a:buClr>
                <a:srgbClr val="BE854C"/>
              </a:buClr>
              <a:buSzPct val="65000"/>
              <a:buFont typeface="Arial" pitchFamily="34" charset="0"/>
              <a:buChar char="►"/>
            </a:pPr>
            <a:endParaRPr lang="en-US" dirty="0" smtClean="0"/>
          </a:p>
          <a:p>
            <a:pPr lvl="2">
              <a:buClr>
                <a:srgbClr val="BE854C"/>
              </a:buClr>
              <a:buSzPct val="65000"/>
              <a:buFont typeface="Arial" pitchFamily="34" charset="0"/>
              <a:buChar char="►"/>
            </a:pPr>
            <a:endParaRPr lang="en-US" dirty="0"/>
          </a:p>
          <a:p>
            <a:pPr marL="914400" lvl="2" indent="0">
              <a:buClr>
                <a:srgbClr val="BE854C"/>
              </a:buClr>
              <a:buSzPct val="65000"/>
              <a:buNone/>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039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a:solidFill>
                  <a:srgbClr val="006892"/>
                </a:solidFill>
                <a:latin typeface="Arial" pitchFamily="34" charset="0"/>
                <a:cs typeface="Arial" pitchFamily="34" charset="0"/>
              </a:rPr>
              <a:t>Module </a:t>
            </a:r>
            <a:r>
              <a:rPr lang="en-US" dirty="0" smtClean="0">
                <a:solidFill>
                  <a:srgbClr val="006892"/>
                </a:solidFill>
                <a:latin typeface="Arial" pitchFamily="34" charset="0"/>
                <a:cs typeface="Arial" pitchFamily="34" charset="0"/>
              </a:rPr>
              <a:t>I: Self-Care Check</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209146"/>
          </a:xfrm>
        </p:spPr>
        <p:txBody>
          <a:bodyPr>
            <a:noAutofit/>
          </a:bodyPr>
          <a:lstStyle/>
          <a:p>
            <a:pPr marL="0" indent="0">
              <a:buClr>
                <a:srgbClr val="BE854C"/>
              </a:buClr>
              <a:buSzPct val="65000"/>
              <a:buNone/>
            </a:pPr>
            <a:r>
              <a:rPr lang="en-US" sz="2800" b="1" dirty="0" smtClean="0"/>
              <a:t>Check-In</a:t>
            </a:r>
          </a:p>
          <a:p>
            <a:pPr>
              <a:buClr>
                <a:srgbClr val="BE854C"/>
              </a:buClr>
              <a:buSzPct val="65000"/>
              <a:buFont typeface="Wingdings" pitchFamily="2" charset="2"/>
              <a:buChar char="Ø"/>
            </a:pPr>
            <a:endParaRPr lang="en-US" sz="2800" dirty="0" smtClean="0"/>
          </a:p>
          <a:p>
            <a:pPr>
              <a:buClr>
                <a:srgbClr val="BE854C"/>
              </a:buClr>
              <a:buSzPct val="65000"/>
              <a:buFont typeface="Wingdings" pitchFamily="2" charset="2"/>
              <a:buChar char="Ø"/>
            </a:pPr>
            <a:endParaRPr lang="en-US" sz="2800" dirty="0" smtClean="0"/>
          </a:p>
          <a:p>
            <a:pPr marL="0" indent="0">
              <a:buClr>
                <a:srgbClr val="BE854C"/>
              </a:buClr>
              <a:buSzPct val="65000"/>
              <a:buNone/>
            </a:pPr>
            <a:endParaRPr lang="en-US" sz="2800" dirty="0"/>
          </a:p>
          <a:p>
            <a:pPr marL="0" indent="0">
              <a:buNone/>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2/13/2012</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6543" y="2133600"/>
            <a:ext cx="6102350"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668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209146"/>
          </a:xfrm>
        </p:spPr>
        <p:txBody>
          <a:bodyPr>
            <a:noAutofit/>
          </a:bodyPr>
          <a:lstStyle/>
          <a:p>
            <a:pPr marL="0" indent="0">
              <a:buClr>
                <a:srgbClr val="BE854C"/>
              </a:buClr>
              <a:buSzPct val="65000"/>
              <a:buNone/>
            </a:pPr>
            <a:r>
              <a:rPr lang="en-US" sz="2800" dirty="0" smtClean="0"/>
              <a:t>Prevalence: The Case for Universal Precautions in RSAT Programs </a:t>
            </a:r>
          </a:p>
          <a:p>
            <a:pPr lvl="1">
              <a:buClr>
                <a:srgbClr val="BE854C"/>
              </a:buClr>
              <a:buSzPct val="65000"/>
              <a:buFont typeface="Wingdings" pitchFamily="2" charset="2"/>
              <a:buChar char="Ø"/>
            </a:pPr>
            <a:r>
              <a:rPr lang="en-US" sz="2400" b="1" i="1" dirty="0"/>
              <a:t>Universal strategies</a:t>
            </a:r>
            <a:r>
              <a:rPr lang="en-US" sz="2400" i="1" dirty="0"/>
              <a:t> address entire groups that share the same general risk. Universal strategies are applied to groups without any prior screening, when the entire group is capable of benefiting.</a:t>
            </a:r>
            <a:endParaRPr lang="en-US" sz="2400" dirty="0"/>
          </a:p>
          <a:p>
            <a:pPr marL="457200" lvl="1" indent="0">
              <a:buClr>
                <a:srgbClr val="BE854C"/>
              </a:buClr>
              <a:buSzPct val="65000"/>
              <a:buNone/>
            </a:pPr>
            <a:endParaRPr lang="en-US" sz="2400" dirty="0" smtClean="0"/>
          </a:p>
          <a:p>
            <a:pPr>
              <a:buClr>
                <a:srgbClr val="BE854C"/>
              </a:buClr>
              <a:buSzPct val="65000"/>
              <a:buFont typeface="Wingdings" pitchFamily="2" charset="2"/>
              <a:buChar char="Ø"/>
            </a:pPr>
            <a:endParaRPr lang="en-US" sz="2800" dirty="0" smtClean="0"/>
          </a:p>
          <a:p>
            <a:pPr>
              <a:buClr>
                <a:srgbClr val="BE854C"/>
              </a:buClr>
              <a:buSzPct val="65000"/>
              <a:buFont typeface="Wingdings" pitchFamily="2" charset="2"/>
              <a:buChar char="Ø"/>
            </a:pPr>
            <a:endParaRPr lang="en-US" sz="2800" dirty="0" smtClean="0"/>
          </a:p>
          <a:p>
            <a:pPr marL="0" indent="0">
              <a:buClr>
                <a:srgbClr val="BE854C"/>
              </a:buClr>
              <a:buSzPct val="65000"/>
              <a:buNone/>
            </a:pPr>
            <a:endParaRPr lang="en-US" sz="2800" dirty="0"/>
          </a:p>
          <a:p>
            <a:pPr marL="0" indent="0">
              <a:buNone/>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2/13/2012</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89858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4" name="Text Placeholder 3"/>
          <p:cNvSpPr>
            <a:spLocks noGrp="1"/>
          </p:cNvSpPr>
          <p:nvPr>
            <p:ph type="body" idx="1"/>
          </p:nvPr>
        </p:nvSpPr>
        <p:spPr/>
        <p:txBody>
          <a:bodyPr/>
          <a:lstStyle/>
          <a:p>
            <a:r>
              <a:rPr lang="en-US" dirty="0" smtClean="0"/>
              <a:t>PTSD in General Population	</a:t>
            </a:r>
            <a:endParaRPr lang="en-US" dirty="0"/>
          </a:p>
        </p:txBody>
      </p:sp>
      <p:sp>
        <p:nvSpPr>
          <p:cNvPr id="3" name="Content Placeholder 2"/>
          <p:cNvSpPr>
            <a:spLocks noGrp="1"/>
          </p:cNvSpPr>
          <p:nvPr>
            <p:ph sz="half" idx="2"/>
          </p:nvPr>
        </p:nvSpPr>
        <p:spPr/>
        <p:txBody>
          <a:bodyPr>
            <a:noAutofit/>
          </a:bodyPr>
          <a:lstStyle/>
          <a:p>
            <a:pPr>
              <a:buClr>
                <a:srgbClr val="BE854C"/>
              </a:buClr>
              <a:buSzPct val="65000"/>
              <a:buFont typeface="Wingdings" pitchFamily="2" charset="2"/>
              <a:buChar char="Ø"/>
            </a:pPr>
            <a:r>
              <a:rPr lang="en-US" dirty="0" smtClean="0"/>
              <a:t>10.4</a:t>
            </a:r>
            <a:r>
              <a:rPr lang="en-US" dirty="0"/>
              <a:t>% of women </a:t>
            </a:r>
            <a:endParaRPr lang="en-US" dirty="0" smtClean="0"/>
          </a:p>
          <a:p>
            <a:pPr>
              <a:buClr>
                <a:srgbClr val="BE854C"/>
              </a:buClr>
              <a:buSzPct val="65000"/>
              <a:buFont typeface="Wingdings" pitchFamily="2" charset="2"/>
              <a:buChar char="Ø"/>
            </a:pPr>
            <a:r>
              <a:rPr lang="en-US" dirty="0" smtClean="0"/>
              <a:t>5</a:t>
            </a:r>
            <a:r>
              <a:rPr lang="en-US" dirty="0"/>
              <a:t>% of men </a:t>
            </a:r>
            <a:r>
              <a:rPr lang="en-US" dirty="0" smtClean="0"/>
              <a:t>(</a:t>
            </a:r>
            <a:r>
              <a:rPr lang="en-US" dirty="0"/>
              <a:t>NIMH, 2008</a:t>
            </a:r>
            <a:r>
              <a:rPr lang="en-US" dirty="0" smtClean="0"/>
              <a:t>)</a:t>
            </a:r>
          </a:p>
          <a:p>
            <a:pPr>
              <a:buClr>
                <a:srgbClr val="BE854C"/>
              </a:buClr>
              <a:buSzPct val="65000"/>
              <a:buFont typeface="Wingdings" pitchFamily="2" charset="2"/>
              <a:buChar char="Ø"/>
            </a:pPr>
            <a:endParaRPr lang="en-US" sz="2800" dirty="0" smtClean="0"/>
          </a:p>
          <a:p>
            <a:pPr>
              <a:buClr>
                <a:srgbClr val="BE854C"/>
              </a:buClr>
              <a:buSzPct val="65000"/>
              <a:buFont typeface="Wingdings" pitchFamily="2" charset="2"/>
              <a:buChar char="Ø"/>
            </a:pPr>
            <a:endParaRPr lang="en-US" sz="2800" dirty="0" smtClean="0"/>
          </a:p>
          <a:p>
            <a:pPr marL="0" indent="0">
              <a:buClr>
                <a:srgbClr val="BE854C"/>
              </a:buClr>
              <a:buSzPct val="65000"/>
              <a:buNone/>
            </a:pPr>
            <a:endParaRPr lang="en-US" sz="2800" dirty="0"/>
          </a:p>
          <a:p>
            <a:pPr marL="0" indent="0">
              <a:buNone/>
            </a:pPr>
            <a:endParaRPr lang="en-US" dirty="0"/>
          </a:p>
        </p:txBody>
      </p:sp>
      <p:sp>
        <p:nvSpPr>
          <p:cNvPr id="5" name="Text Placeholder 4"/>
          <p:cNvSpPr>
            <a:spLocks noGrp="1"/>
          </p:cNvSpPr>
          <p:nvPr>
            <p:ph type="body" sz="quarter" idx="3"/>
          </p:nvPr>
        </p:nvSpPr>
        <p:spPr/>
        <p:txBody>
          <a:bodyPr>
            <a:normAutofit fontScale="92500"/>
          </a:bodyPr>
          <a:lstStyle/>
          <a:p>
            <a:r>
              <a:rPr lang="en-US" dirty="0" smtClean="0"/>
              <a:t>PTSD among Justice Population</a:t>
            </a:r>
            <a:endParaRPr lang="en-US" dirty="0"/>
          </a:p>
        </p:txBody>
      </p:sp>
      <p:sp>
        <p:nvSpPr>
          <p:cNvPr id="6" name="Content Placeholder 5"/>
          <p:cNvSpPr>
            <a:spLocks noGrp="1"/>
          </p:cNvSpPr>
          <p:nvPr>
            <p:ph sz="quarter" idx="4"/>
          </p:nvPr>
        </p:nvSpPr>
        <p:spPr/>
        <p:txBody>
          <a:bodyPr>
            <a:normAutofit/>
          </a:bodyPr>
          <a:lstStyle/>
          <a:p>
            <a:pPr>
              <a:buClr>
                <a:schemeClr val="accent6">
                  <a:lumMod val="75000"/>
                </a:schemeClr>
              </a:buClr>
              <a:buSzPct val="80000"/>
              <a:buFont typeface="Wingdings" pitchFamily="2" charset="2"/>
              <a:buChar char="Ø"/>
            </a:pPr>
            <a:r>
              <a:rPr lang="en-US" dirty="0"/>
              <a:t>48% of female inmates </a:t>
            </a:r>
            <a:endParaRPr lang="en-US" dirty="0" smtClean="0"/>
          </a:p>
          <a:p>
            <a:pPr>
              <a:buClr>
                <a:schemeClr val="accent6">
                  <a:lumMod val="75000"/>
                </a:schemeClr>
              </a:buClr>
              <a:buSzPct val="80000"/>
              <a:buFont typeface="Wingdings" pitchFamily="2" charset="2"/>
              <a:buChar char="Ø"/>
            </a:pPr>
            <a:r>
              <a:rPr lang="en-US" dirty="0" smtClean="0"/>
              <a:t>30</a:t>
            </a:r>
            <a:r>
              <a:rPr lang="en-US" dirty="0"/>
              <a:t>% of male inmates (</a:t>
            </a:r>
            <a:r>
              <a:rPr lang="en-US" dirty="0" err="1"/>
              <a:t>Tull</a:t>
            </a:r>
            <a:r>
              <a:rPr lang="en-US" dirty="0"/>
              <a:t>, 2005</a:t>
            </a:r>
            <a:r>
              <a:rPr lang="en-US" dirty="0" smtClean="0"/>
              <a:t>) </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2/13/2012</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710612" y="4038600"/>
            <a:ext cx="5181600" cy="646331"/>
          </a:xfrm>
          <a:prstGeom prst="rect">
            <a:avLst/>
          </a:prstGeom>
          <a:noFill/>
        </p:spPr>
        <p:txBody>
          <a:bodyPr wrap="square" rtlCol="0">
            <a:spAutoFit/>
          </a:bodyPr>
          <a:lstStyle/>
          <a:p>
            <a:pPr algn="ctr"/>
            <a:r>
              <a:rPr lang="en-US" b="1" i="1" dirty="0"/>
              <a:t>Trauma may still gravely affect the way people see the world even if they do not have a PTSD diagnosis. </a:t>
            </a:r>
            <a:endParaRPr lang="en-US" dirty="0"/>
          </a:p>
        </p:txBody>
      </p:sp>
    </p:spTree>
    <p:extLst>
      <p:ext uri="{BB962C8B-B14F-4D97-AF65-F5344CB8AC3E}">
        <p14:creationId xmlns:p14="http://schemas.microsoft.com/office/powerpoint/2010/main" val="3873356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5412</Words>
  <Application>Microsoft Office PowerPoint</Application>
  <PresentationFormat>On-screen Show (4:3)</PresentationFormat>
  <Paragraphs>569</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RSAT Training Tool:  Trauma-Informed Correctional Care </vt:lpstr>
      <vt:lpstr> Niki Miller, M.S. CPS</vt:lpstr>
      <vt:lpstr>Goal</vt:lpstr>
      <vt:lpstr>Objectives</vt:lpstr>
      <vt:lpstr>Module I: Context and Background</vt:lpstr>
      <vt:lpstr>Course Relevance</vt:lpstr>
      <vt:lpstr>Module I: Self-Care Check</vt:lpstr>
      <vt:lpstr>Module I: Research</vt:lpstr>
      <vt:lpstr>Module I: Research</vt:lpstr>
      <vt:lpstr>Module I: Research</vt:lpstr>
      <vt:lpstr>Module I: Context and Background</vt:lpstr>
      <vt:lpstr>Module I: Context and Background</vt:lpstr>
      <vt:lpstr>Module I: Research</vt:lpstr>
      <vt:lpstr>Module I: Research</vt:lpstr>
      <vt:lpstr>Module I: Research</vt:lpstr>
      <vt:lpstr>Module II: Trauma</vt:lpstr>
      <vt:lpstr>PowerPoint Presentation</vt:lpstr>
      <vt:lpstr>Module II: Trauma</vt:lpstr>
      <vt:lpstr>Module II: Trauma Exercise</vt:lpstr>
      <vt:lpstr>Exercise II</vt:lpstr>
      <vt:lpstr>Module II: Research &amp; Practice</vt:lpstr>
      <vt:lpstr>Module II: Research &amp; Practice</vt:lpstr>
      <vt:lpstr>Module II: Research &amp; Practice</vt:lpstr>
      <vt:lpstr>Module II: Research &amp; Practice</vt:lpstr>
      <vt:lpstr>Module II: Impact of Trauma</vt:lpstr>
      <vt:lpstr>Module II: Impact of Trauma</vt:lpstr>
      <vt:lpstr>Module II: Impact of Trauma</vt:lpstr>
      <vt:lpstr>Module II: Impact of Trauma</vt:lpstr>
      <vt:lpstr>Module II: Impact of Trauma</vt:lpstr>
      <vt:lpstr>Module II: Impact of Trauma</vt:lpstr>
      <vt:lpstr>Module II: Impact of Trauma</vt:lpstr>
      <vt:lpstr>Exercise IV</vt:lpstr>
      <vt:lpstr>Module II: Impact of Trauma</vt:lpstr>
      <vt:lpstr>Module II: Impact of Trauma</vt:lpstr>
      <vt:lpstr>Module II: Impact of Trauma</vt:lpstr>
      <vt:lpstr>  </vt:lpstr>
      <vt:lpstr>Exercise VI</vt:lpstr>
      <vt:lpstr>Exercise VI</vt:lpstr>
      <vt:lpstr>Module IV: Topics</vt:lpstr>
      <vt:lpstr>Module IV: Foundations of Trauma-Informed Care</vt:lpstr>
      <vt:lpstr>Module IV: Foundations of Trauma-Informed Care</vt:lpstr>
      <vt:lpstr>Module IV: Foundations of Trauma-Informed Care</vt:lpstr>
      <vt:lpstr>Module IV: Triggers and Alternative Coping</vt:lpstr>
      <vt:lpstr>Module IV: Triggers and Alternative Coping</vt:lpstr>
      <vt:lpstr>Module IV: Foundations of Trauma-Informed Care</vt:lpstr>
      <vt:lpstr>Module IV: Integrating Trauma-Specific Approaches</vt:lpstr>
      <vt:lpstr>Module IV: Integrating Trauma-Specific Approaches</vt:lpstr>
      <vt:lpstr>Module IV: Secondary Trauma, Burnout, Counter Transference</vt:lpstr>
      <vt:lpstr>Module IV: Secondary Trauma, Burnout, Counter Transference</vt:lpstr>
      <vt:lpstr>PowerPoint Presentation</vt:lpstr>
      <vt:lpstr>Next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Noah M. Shifman</cp:lastModifiedBy>
  <cp:revision>176</cp:revision>
  <dcterms:created xsi:type="dcterms:W3CDTF">2006-08-16T00:00:00Z</dcterms:created>
  <dcterms:modified xsi:type="dcterms:W3CDTF">2012-02-13T21:58:54Z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