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7" r:id="rId2"/>
    <p:sldId id="258" r:id="rId3"/>
    <p:sldId id="344" r:id="rId4"/>
    <p:sldId id="299" r:id="rId5"/>
    <p:sldId id="345" r:id="rId6"/>
    <p:sldId id="346" r:id="rId7"/>
    <p:sldId id="347" r:id="rId8"/>
    <p:sldId id="350" r:id="rId9"/>
    <p:sldId id="351" r:id="rId10"/>
    <p:sldId id="352" r:id="rId11"/>
    <p:sldId id="353" r:id="rId12"/>
    <p:sldId id="354" r:id="rId13"/>
    <p:sldId id="355" r:id="rId14"/>
    <p:sldId id="362" r:id="rId15"/>
    <p:sldId id="368" r:id="rId16"/>
    <p:sldId id="370" r:id="rId17"/>
    <p:sldId id="357" r:id="rId18"/>
    <p:sldId id="378" r:id="rId19"/>
    <p:sldId id="358" r:id="rId20"/>
    <p:sldId id="359" r:id="rId21"/>
    <p:sldId id="360" r:id="rId22"/>
    <p:sldId id="361" r:id="rId23"/>
    <p:sldId id="376" r:id="rId24"/>
    <p:sldId id="369" r:id="rId25"/>
    <p:sldId id="371" r:id="rId26"/>
    <p:sldId id="372" r:id="rId27"/>
    <p:sldId id="373" r:id="rId28"/>
    <p:sldId id="374" r:id="rId29"/>
    <p:sldId id="375" r:id="rId30"/>
    <p:sldId id="377" r:id="rId31"/>
    <p:sldId id="379" r:id="rId32"/>
    <p:sldId id="380" r:id="rId33"/>
    <p:sldId id="381" r:id="rId34"/>
    <p:sldId id="382" r:id="rId35"/>
    <p:sldId id="383" r:id="rId36"/>
    <p:sldId id="384" r:id="rId37"/>
    <p:sldId id="385" r:id="rId38"/>
    <p:sldId id="343" r:id="rId39"/>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854C"/>
    <a:srgbClr val="006892"/>
    <a:srgbClr val="D1A779"/>
    <a:srgbClr val="E0C3A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72167" autoAdjust="0"/>
  </p:normalViewPr>
  <p:slideViewPr>
    <p:cSldViewPr>
      <p:cViewPr varScale="1">
        <p:scale>
          <a:sx n="56" d="100"/>
          <a:sy n="56" d="100"/>
        </p:scale>
        <p:origin x="-138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8" tIns="47105" rIns="94208" bIns="47105"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08" tIns="47105" rIns="94208" bIns="47105" rtlCol="0"/>
          <a:lstStyle>
            <a:lvl1pPr algn="r" fontAlgn="auto">
              <a:spcBef>
                <a:spcPts val="0"/>
              </a:spcBef>
              <a:spcAft>
                <a:spcPts val="0"/>
              </a:spcAft>
              <a:defRPr sz="1300">
                <a:latin typeface="+mn-lt"/>
              </a:defRPr>
            </a:lvl1pPr>
          </a:lstStyle>
          <a:p>
            <a:pPr>
              <a:defRPr/>
            </a:pPr>
            <a:fld id="{53AD6BD1-699F-4AF1-AD8C-7AF4063E429C}" type="datetimeFigureOut">
              <a:rPr lang="en-US"/>
              <a:pPr>
                <a:defRPr/>
              </a:pPr>
              <a:t>3/21/2012</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08" tIns="47105" rIns="94208" bIns="47105" rtlCol="0" anchor="ctr"/>
          <a:lstStyle/>
          <a:p>
            <a:pPr lvl="0"/>
            <a:endParaRPr lang="en-US" noProof="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08" tIns="47105" rIns="94208" bIns="4710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17421"/>
            <a:ext cx="3077739" cy="469424"/>
          </a:xfrm>
          <a:prstGeom prst="rect">
            <a:avLst/>
          </a:prstGeom>
        </p:spPr>
        <p:txBody>
          <a:bodyPr vert="horz" lIns="94208" tIns="47105" rIns="94208" bIns="47105"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4208" tIns="47105" rIns="94208" bIns="47105" rtlCol="0" anchor="b"/>
          <a:lstStyle>
            <a:lvl1pPr algn="r" fontAlgn="auto">
              <a:spcBef>
                <a:spcPts val="0"/>
              </a:spcBef>
              <a:spcAft>
                <a:spcPts val="0"/>
              </a:spcAft>
              <a:defRPr sz="1300">
                <a:latin typeface="+mn-lt"/>
              </a:defRPr>
            </a:lvl1pPr>
          </a:lstStyle>
          <a:p>
            <a:pPr>
              <a:defRPr/>
            </a:pPr>
            <a:fld id="{FA66C8C9-5D1B-4E35-8453-642DB2F667D4}" type="slidenum">
              <a:rPr lang="en-US"/>
              <a:pPr>
                <a:defRPr/>
              </a:pPr>
              <a:t>‹#›</a:t>
            </a:fld>
            <a:endParaRPr lang="en-US"/>
          </a:p>
        </p:txBody>
      </p:sp>
    </p:spTree>
    <p:extLst>
      <p:ext uri="{BB962C8B-B14F-4D97-AF65-F5344CB8AC3E}">
        <p14:creationId xmlns="" xmlns:p14="http://schemas.microsoft.com/office/powerpoint/2010/main" val="3929345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TextEdi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Initiating</a:t>
            </a:r>
            <a:r>
              <a:rPr lang="en-US" baseline="0" dirty="0" smtClean="0"/>
              <a:t> a new way of thinking. </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can think of cognitive structure like an iceberg.  What is above the water is what you can see.  But danger of the iceberg lies beneath the surface. Cutting off the top won’t significantly alter the mass of the </a:t>
            </a:r>
            <a:r>
              <a:rPr lang="en-US" dirty="0" err="1" smtClean="0"/>
              <a:t>iceburg</a:t>
            </a:r>
            <a:r>
              <a:rPr lang="en-US" dirty="0" smtClean="0"/>
              <a:t>. Likewise, unless we deal with thinking - the behaviors we can’t see. It is difficult to change the actions that we can.</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can think of cognitive structure like an iceberg.  What is above the water is what you can see.  But danger of the iceberg lies beneath the surface. Cutting off the top won’t significantly alter the mass of the </a:t>
            </a:r>
            <a:r>
              <a:rPr lang="en-US" dirty="0" err="1" smtClean="0"/>
              <a:t>iceburg</a:t>
            </a:r>
            <a:r>
              <a:rPr lang="en-US" dirty="0" smtClean="0"/>
              <a:t>. Likewise, unless we deal with thinking - the behaviors we can’t see. It is difficult to change the actions that we can.</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ultimate</a:t>
            </a:r>
            <a:r>
              <a:rPr lang="en-US" baseline="0" dirty="0" smtClean="0"/>
              <a:t> goal or outcome. </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txBox="1">
            <a:spLocks noGrp="1"/>
          </p:cNvSpPr>
          <p:nvPr/>
        </p:nvSpPr>
        <p:spPr bwMode="auto">
          <a:xfrm>
            <a:off x="4023093" y="8917421"/>
            <a:ext cx="3077739" cy="469424"/>
          </a:xfrm>
          <a:prstGeom prst="rect">
            <a:avLst/>
          </a:prstGeom>
          <a:noFill/>
          <a:ln w="9525">
            <a:noFill/>
            <a:miter lim="800000"/>
            <a:headEnd/>
            <a:tailEnd/>
          </a:ln>
        </p:spPr>
        <p:txBody>
          <a:bodyPr lIns="94208" tIns="47105" rIns="94208" bIns="47105" anchor="b"/>
          <a:lstStyle/>
          <a:p>
            <a:pPr algn="r"/>
            <a:fld id="{0115CCE8-659A-4F94-AD4C-B39204744736}" type="slidenum">
              <a:rPr lang="en-US" sz="1300">
                <a:latin typeface="Calibri" pitchFamily="34" charset="0"/>
              </a:rPr>
              <a:pPr algn="r"/>
              <a:t>38</a:t>
            </a:fld>
            <a:endParaRPr lang="en-US" sz="1300"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txBox="1">
            <a:spLocks noGrp="1"/>
          </p:cNvSpPr>
          <p:nvPr/>
        </p:nvSpPr>
        <p:spPr bwMode="auto">
          <a:xfrm>
            <a:off x="4023093" y="8917421"/>
            <a:ext cx="3077739" cy="469424"/>
          </a:xfrm>
          <a:prstGeom prst="rect">
            <a:avLst/>
          </a:prstGeom>
          <a:noFill/>
          <a:ln w="9525">
            <a:noFill/>
            <a:miter lim="800000"/>
            <a:headEnd/>
            <a:tailEnd/>
          </a:ln>
        </p:spPr>
        <p:txBody>
          <a:bodyPr lIns="94208" tIns="47105" rIns="94208" bIns="47105" anchor="b"/>
          <a:lstStyle/>
          <a:p>
            <a:pPr algn="r"/>
            <a:fld id="{930BD9B0-4E63-4687-82B6-58DD0BDEAE27}" type="slidenum">
              <a:rPr lang="en-US" sz="1300">
                <a:latin typeface="Calibri" pitchFamily="34" charset="0"/>
              </a:rPr>
              <a:pPr algn="r"/>
              <a:t>4</a:t>
            </a:fld>
            <a:endParaRPr lang="en-US" sz="13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represents the largest</a:t>
            </a:r>
            <a:r>
              <a:rPr lang="en-US" baseline="0" dirty="0" smtClean="0"/>
              <a:t> part of the </a:t>
            </a:r>
            <a:r>
              <a:rPr lang="en-US" baseline="0" dirty="0" err="1" smtClean="0"/>
              <a:t>cirriculum</a:t>
            </a:r>
            <a:r>
              <a:rPr lang="en-US" baseline="0" dirty="0" smtClean="0"/>
              <a:t>. </a:t>
            </a:r>
            <a:endParaRPr lang="en-US"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BE9381-5D9E-4881-843C-052A12E5DD42}"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B7CD46C-CB22-4353-9FE2-8D31495D9344}" type="datetime1">
              <a:rPr lang="en-US"/>
              <a:pPr>
                <a:defRPr/>
              </a:pPr>
              <a:t>3/21/2012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9EE50E-0C32-439E-ACC7-79C0E91463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39425-58E6-4094-9340-ACDDFBADA45F}" type="datetime1">
              <a:rPr lang="en-US"/>
              <a:pPr>
                <a:defRPr/>
              </a:pPr>
              <a:t>3/21/2012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964852-9B30-4CE5-A8AC-649B404619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159C54-4C6D-448F-9228-C9C0A48D54D5}" type="datetime1">
              <a:rPr lang="en-US"/>
              <a:pPr>
                <a:defRPr/>
              </a:pPr>
              <a:t>3/21/2012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F60F4B-CFAA-4BFD-A12F-E3344ECBBE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26AE46-DC7D-4AE2-B678-F89CF68902EF}" type="datetime1">
              <a:rPr lang="en-US"/>
              <a:pPr>
                <a:defRPr/>
              </a:pPr>
              <a:t>3/21/2012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898987-AE95-430E-9CFB-9F6A3B6BC6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2F02A4-69CE-45D1-8165-228A35EB7E89}" type="datetime1">
              <a:rPr lang="en-US"/>
              <a:pPr>
                <a:defRPr/>
              </a:pPr>
              <a:t>3/21/2012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780A4E-8C36-4FAA-B9F0-D0FF99A2D3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B90BDC9-BFFF-4EC4-8763-C45458E07889}" type="datetime1">
              <a:rPr lang="en-US"/>
              <a:pPr>
                <a:defRPr/>
              </a:pPr>
              <a:t>3/21/2012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79FA66-1AE8-4929-A197-1BCC2505F67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B478EF-4125-462F-934E-0D3B8210DB75}" type="datetime1">
              <a:rPr lang="en-US"/>
              <a:pPr>
                <a:defRPr/>
              </a:pPr>
              <a:t>3/21/2012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ADF149-2774-4CD7-AF6A-94F1B478583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328BF2-5657-4C9B-870A-759DE953FE68}" type="datetime1">
              <a:rPr lang="en-US"/>
              <a:pPr>
                <a:defRPr/>
              </a:pPr>
              <a:t>3/21/2012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03006F0-D7DC-423D-9094-B2415E77D8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AC6D84-1C5C-4872-9571-2D268648E193}" type="datetime1">
              <a:rPr lang="en-US"/>
              <a:pPr>
                <a:defRPr/>
              </a:pPr>
              <a:t>3/21/2012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DA61D4-D9A8-4965-908F-B95A32A978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84FE9D-A3AF-4DD3-A55F-37D27370543D}" type="datetime1">
              <a:rPr lang="en-US"/>
              <a:pPr>
                <a:defRPr/>
              </a:pPr>
              <a:t>3/21/2012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222F9C-CBD1-47AC-B9BB-3FF58F2A61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421AE3-FCA9-4396-9A54-FCC0C8B575D7}" type="datetime1">
              <a:rPr lang="en-US"/>
              <a:pPr>
                <a:defRPr/>
              </a:pPr>
              <a:t>3/21/2012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23F80F-2918-4E5B-8EEB-A42170D15B9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7992080-25D9-4AC2-983A-ADD29F2273FE}" type="datetime1">
              <a:rPr lang="en-US"/>
              <a:pPr>
                <a:defRPr/>
              </a:pPr>
              <a:t>3/21/2012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A0C3BD-6399-4066-BCB9-C95700E385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457200" y="5105400"/>
            <a:ext cx="8229600" cy="990600"/>
          </a:xfrm>
          <a:prstGeom prst="rect">
            <a:avLst/>
          </a:prstGeom>
          <a:solidFill>
            <a:schemeClr val="bg1"/>
          </a:solidFill>
          <a:ln w="9525">
            <a:solidFill>
              <a:schemeClr val="bg1"/>
            </a:solidFill>
            <a:miter lim="800000"/>
            <a:headEnd/>
            <a:tailEnd/>
          </a:ln>
        </p:spPr>
        <p:txBody>
          <a:bodyPr wrap="none" anchor="ctr"/>
          <a:lstStyle/>
          <a:p>
            <a:pPr algn="ctr"/>
            <a:endParaRPr lang="en-US">
              <a:solidFill>
                <a:schemeClr val="bg1"/>
              </a:solidFill>
            </a:endParaRPr>
          </a:p>
        </p:txBody>
      </p:sp>
      <p:sp>
        <p:nvSpPr>
          <p:cNvPr id="14338" name="Title 1"/>
          <p:cNvSpPr>
            <a:spLocks noGrp="1"/>
          </p:cNvSpPr>
          <p:nvPr>
            <p:ph type="ctrTitle" idx="4294967295"/>
          </p:nvPr>
        </p:nvSpPr>
        <p:spPr>
          <a:xfrm>
            <a:off x="1447800" y="1676400"/>
            <a:ext cx="6324600" cy="1470025"/>
          </a:xfrm>
        </p:spPr>
        <p:txBody>
          <a:bodyPr/>
          <a:lstStyle/>
          <a:p>
            <a:pPr eaLnBrk="1" hangingPunct="1"/>
            <a:r>
              <a:rPr lang="en-US" b="1" dirty="0" smtClean="0">
                <a:solidFill>
                  <a:srgbClr val="006892"/>
                </a:solidFill>
                <a:latin typeface="Arial" charset="0"/>
                <a:cs typeface="Arial" charset="0"/>
              </a:rPr>
              <a:t>Thinking for a Change</a:t>
            </a:r>
          </a:p>
        </p:txBody>
      </p:sp>
      <p:sp>
        <p:nvSpPr>
          <p:cNvPr id="14339" name="Subtitle 2"/>
          <p:cNvSpPr>
            <a:spLocks noGrp="1"/>
          </p:cNvSpPr>
          <p:nvPr>
            <p:ph type="subTitle" idx="4294967295"/>
          </p:nvPr>
        </p:nvSpPr>
        <p:spPr>
          <a:xfrm>
            <a:off x="914400" y="3124200"/>
            <a:ext cx="7315200" cy="1752600"/>
          </a:xfrm>
        </p:spPr>
        <p:txBody>
          <a:bodyPr/>
          <a:lstStyle/>
          <a:p>
            <a:pPr marL="0" indent="0" algn="ctr">
              <a:buSzPct val="60000"/>
              <a:buNone/>
            </a:pPr>
            <a:r>
              <a:rPr lang="en-US" sz="3600" b="1" dirty="0" smtClean="0">
                <a:solidFill>
                  <a:srgbClr val="BE854C"/>
                </a:solidFill>
                <a:latin typeface="Arial" charset="0"/>
                <a:cs typeface="Arial" charset="0"/>
              </a:rPr>
              <a:t>Integrated Cognitive Behavior Change Program</a:t>
            </a:r>
          </a:p>
          <a:p>
            <a:pPr marL="0" indent="0" algn="ctr">
              <a:buSzPct val="60000"/>
              <a:buNone/>
            </a:pPr>
            <a:r>
              <a:rPr lang="en-US" sz="2400" b="1" dirty="0" smtClean="0">
                <a:solidFill>
                  <a:srgbClr val="006892"/>
                </a:solidFill>
                <a:latin typeface="Arial" charset="0"/>
                <a:cs typeface="Arial" charset="0"/>
              </a:rPr>
              <a:t>March 21, 2012</a:t>
            </a:r>
          </a:p>
        </p:txBody>
      </p:sp>
      <p:cxnSp>
        <p:nvCxnSpPr>
          <p:cNvPr id="9" name="Straight Connector 8"/>
          <p:cNvCxnSpPr/>
          <p:nvPr/>
        </p:nvCxnSpPr>
        <p:spPr>
          <a:xfrm>
            <a:off x="1447800" y="3108325"/>
            <a:ext cx="6248400" cy="15875"/>
          </a:xfrm>
          <a:prstGeom prst="line">
            <a:avLst/>
          </a:prstGeom>
          <a:ln w="22225">
            <a:solidFill>
              <a:srgbClr val="BE854C"/>
            </a:solidFill>
          </a:ln>
        </p:spPr>
        <p:style>
          <a:lnRef idx="1">
            <a:schemeClr val="accent1"/>
          </a:lnRef>
          <a:fillRef idx="0">
            <a:schemeClr val="accent1"/>
          </a:fillRef>
          <a:effectRef idx="0">
            <a:schemeClr val="accent1"/>
          </a:effectRef>
          <a:fontRef idx="minor">
            <a:schemeClr val="tx1"/>
          </a:fontRef>
        </p:style>
      </p:cxnSp>
      <p:pic>
        <p:nvPicPr>
          <p:cNvPr id="14341" name="Picture 12"/>
          <p:cNvPicPr>
            <a:picLocks noChangeAspect="1"/>
          </p:cNvPicPr>
          <p:nvPr/>
        </p:nvPicPr>
        <p:blipFill>
          <a:blip r:embed="rId3" cstate="print"/>
          <a:srcRect/>
          <a:stretch>
            <a:fillRect/>
          </a:stretch>
        </p:blipFill>
        <p:spPr bwMode="auto">
          <a:xfrm>
            <a:off x="0" y="5140325"/>
            <a:ext cx="9144000" cy="1717675"/>
          </a:xfrm>
          <a:prstGeom prst="rect">
            <a:avLst/>
          </a:prstGeom>
          <a:noFill/>
          <a:ln w="9525">
            <a:noFill/>
            <a:miter lim="800000"/>
            <a:headEnd/>
            <a:tailEnd/>
          </a:ln>
        </p:spPr>
      </p:pic>
      <p:pic>
        <p:nvPicPr>
          <p:cNvPr id="14342" name="Picture 13"/>
          <p:cNvPicPr>
            <a:picLocks noChangeAspect="1"/>
          </p:cNvPicPr>
          <p:nvPr/>
        </p:nvPicPr>
        <p:blipFill>
          <a:blip r:embed="rId4" cstate="print"/>
          <a:srcRect/>
          <a:stretch>
            <a:fillRect/>
          </a:stretch>
        </p:blipFill>
        <p:spPr bwMode="auto">
          <a:xfrm>
            <a:off x="0" y="0"/>
            <a:ext cx="9144000" cy="1138238"/>
          </a:xfrm>
          <a:prstGeom prst="rect">
            <a:avLst/>
          </a:prstGeom>
          <a:noFill/>
          <a:ln w="9525">
            <a:noFill/>
            <a:miter lim="800000"/>
            <a:headEnd/>
            <a:tailEnd/>
          </a:ln>
        </p:spPr>
      </p:pic>
      <p:sp>
        <p:nvSpPr>
          <p:cNvPr id="14343" name="Rectangle 8"/>
          <p:cNvSpPr>
            <a:spLocks noChangeArrowheads="1"/>
          </p:cNvSpPr>
          <p:nvPr/>
        </p:nvSpPr>
        <p:spPr bwMode="auto">
          <a:xfrm>
            <a:off x="152400" y="5105400"/>
            <a:ext cx="8763000" cy="9906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14344" name="Picture 9"/>
          <p:cNvPicPr>
            <a:picLocks noChangeAspect="1" noChangeArrowheads="1"/>
          </p:cNvPicPr>
          <p:nvPr/>
        </p:nvPicPr>
        <p:blipFill>
          <a:blip r:embed="rId5" cstate="print"/>
          <a:srcRect/>
          <a:stretch>
            <a:fillRect/>
          </a:stretch>
        </p:blipFill>
        <p:spPr bwMode="auto">
          <a:xfrm>
            <a:off x="1066800" y="4953000"/>
            <a:ext cx="6400800"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dirty="0" smtClean="0">
                <a:solidFill>
                  <a:srgbClr val="006892"/>
                </a:solidFill>
              </a:rPr>
              <a:t>Three Key Skills #3</a:t>
            </a: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10</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
          <p:cNvSpPr txBox="1">
            <a:spLocks noChangeArrowheads="1"/>
          </p:cNvSpPr>
          <p:nvPr/>
        </p:nvSpPr>
        <p:spPr bwMode="auto">
          <a:xfrm>
            <a:off x="990600" y="1905000"/>
            <a:ext cx="66294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noProof="0" dirty="0" smtClean="0">
                <a:ln>
                  <a:noFill/>
                </a:ln>
                <a:solidFill>
                  <a:schemeClr val="bg2">
                    <a:lumMod val="75000"/>
                  </a:schemeClr>
                </a:solidFill>
                <a:effectLst/>
                <a:uLnTx/>
                <a:uFillTx/>
                <a:latin typeface="+mn-lt"/>
                <a:ea typeface="+mn-ea"/>
                <a:cs typeface="+mn-cs"/>
              </a:rPr>
              <a:t>Cognitive Self-Change</a:t>
            </a:r>
            <a:r>
              <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rPr>
              <a:t> - Paying attention to the thoughts and feelings that go on inside of us to avoid the kinds of thoughts and feelings that lead us to trouble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noProof="0" dirty="0" smtClean="0">
                <a:ln>
                  <a:noFill/>
                </a:ln>
                <a:solidFill>
                  <a:schemeClr val="bg2">
                    <a:lumMod val="75000"/>
                  </a:schemeClr>
                </a:solidFill>
                <a:effectLst/>
                <a:uLnTx/>
                <a:uFillTx/>
                <a:latin typeface="+mn-lt"/>
                <a:ea typeface="+mn-ea"/>
                <a:cs typeface="+mn-cs"/>
              </a:rPr>
              <a:t>Social Skills</a:t>
            </a:r>
            <a:r>
              <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rPr>
              <a:t> – Behaviors or abilities we use in situations that involve other people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Problem Solving Skills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Skills to help us make better choices.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Iceberg  Analogy</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11</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3" descr="iceburg3"/>
          <p:cNvPicPr>
            <a:picLocks noChangeAspect="1" noChangeArrowheads="1"/>
          </p:cNvPicPr>
          <p:nvPr/>
        </p:nvPicPr>
        <p:blipFill>
          <a:blip r:embed="rId4" cstate="print"/>
          <a:srcRect/>
          <a:stretch>
            <a:fillRect/>
          </a:stretch>
        </p:blipFill>
        <p:spPr bwMode="auto">
          <a:xfrm>
            <a:off x="1600200" y="1524000"/>
            <a:ext cx="5943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Cognitive Restructuring</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12</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AutoShape 87"/>
          <p:cNvSpPr>
            <a:spLocks noChangeArrowheads="1"/>
          </p:cNvSpPr>
          <p:nvPr/>
        </p:nvSpPr>
        <p:spPr bwMode="auto">
          <a:xfrm>
            <a:off x="762000" y="1371600"/>
            <a:ext cx="7391400" cy="48006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5" name="Freeform 107"/>
          <p:cNvSpPr>
            <a:spLocks/>
          </p:cNvSpPr>
          <p:nvPr/>
        </p:nvSpPr>
        <p:spPr bwMode="auto">
          <a:xfrm>
            <a:off x="457200" y="2971800"/>
            <a:ext cx="8458200" cy="965200"/>
          </a:xfrm>
          <a:custGeom>
            <a:avLst/>
            <a:gdLst>
              <a:gd name="T0" fmla="*/ 0 w 5328"/>
              <a:gd name="T1" fmla="*/ 2147483647 h 608"/>
              <a:gd name="T2" fmla="*/ 2147483647 w 5328"/>
              <a:gd name="T3" fmla="*/ 2147483647 h 608"/>
              <a:gd name="T4" fmla="*/ 2147483647 w 5328"/>
              <a:gd name="T5" fmla="*/ 2147483647 h 608"/>
              <a:gd name="T6" fmla="*/ 2147483647 w 5328"/>
              <a:gd name="T7" fmla="*/ 2147483647 h 608"/>
              <a:gd name="T8" fmla="*/ 2147483647 w 5328"/>
              <a:gd name="T9" fmla="*/ 2147483647 h 608"/>
              <a:gd name="T10" fmla="*/ 2147483647 w 5328"/>
              <a:gd name="T11" fmla="*/ 2147483647 h 608"/>
              <a:gd name="T12" fmla="*/ 2147483647 w 5328"/>
              <a:gd name="T13" fmla="*/ 2147483647 h 608"/>
              <a:gd name="T14" fmla="*/ 2147483647 w 5328"/>
              <a:gd name="T15" fmla="*/ 2147483647 h 608"/>
              <a:gd name="T16" fmla="*/ 2147483647 w 5328"/>
              <a:gd name="T17" fmla="*/ 2147483647 h 608"/>
              <a:gd name="T18" fmla="*/ 2147483647 w 5328"/>
              <a:gd name="T19" fmla="*/ 2147483647 h 608"/>
              <a:gd name="T20" fmla="*/ 2147483647 w 5328"/>
              <a:gd name="T21" fmla="*/ 2147483647 h 608"/>
              <a:gd name="T22" fmla="*/ 2147483647 w 5328"/>
              <a:gd name="T23" fmla="*/ 2147483647 h 608"/>
              <a:gd name="T24" fmla="*/ 2147483647 w 5328"/>
              <a:gd name="T25" fmla="*/ 2147483647 h 608"/>
              <a:gd name="T26" fmla="*/ 2147483647 w 5328"/>
              <a:gd name="T27" fmla="*/ 2147483647 h 608"/>
              <a:gd name="T28" fmla="*/ 2147483647 w 5328"/>
              <a:gd name="T29" fmla="*/ 2147483647 h 6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28"/>
              <a:gd name="T46" fmla="*/ 0 h 608"/>
              <a:gd name="T47" fmla="*/ 5328 w 5328"/>
              <a:gd name="T48" fmla="*/ 608 h 6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28" h="608">
                <a:moveTo>
                  <a:pt x="0" y="544"/>
                </a:moveTo>
                <a:cubicBezTo>
                  <a:pt x="224" y="348"/>
                  <a:pt x="448" y="152"/>
                  <a:pt x="576" y="160"/>
                </a:cubicBezTo>
                <a:cubicBezTo>
                  <a:pt x="704" y="168"/>
                  <a:pt x="688" y="576"/>
                  <a:pt x="768" y="592"/>
                </a:cubicBezTo>
                <a:cubicBezTo>
                  <a:pt x="848" y="608"/>
                  <a:pt x="984" y="264"/>
                  <a:pt x="1056" y="256"/>
                </a:cubicBezTo>
                <a:cubicBezTo>
                  <a:pt x="1128" y="248"/>
                  <a:pt x="1104" y="568"/>
                  <a:pt x="1200" y="544"/>
                </a:cubicBezTo>
                <a:cubicBezTo>
                  <a:pt x="1296" y="520"/>
                  <a:pt x="1408" y="112"/>
                  <a:pt x="1632" y="112"/>
                </a:cubicBezTo>
                <a:cubicBezTo>
                  <a:pt x="1856" y="112"/>
                  <a:pt x="2344" y="552"/>
                  <a:pt x="2544" y="544"/>
                </a:cubicBezTo>
                <a:cubicBezTo>
                  <a:pt x="2744" y="536"/>
                  <a:pt x="2744" y="128"/>
                  <a:pt x="2832" y="64"/>
                </a:cubicBezTo>
                <a:cubicBezTo>
                  <a:pt x="2920" y="0"/>
                  <a:pt x="2992" y="96"/>
                  <a:pt x="3072" y="160"/>
                </a:cubicBezTo>
                <a:cubicBezTo>
                  <a:pt x="3152" y="224"/>
                  <a:pt x="3192" y="464"/>
                  <a:pt x="3312" y="448"/>
                </a:cubicBezTo>
                <a:cubicBezTo>
                  <a:pt x="3432" y="432"/>
                  <a:pt x="3680" y="48"/>
                  <a:pt x="3792" y="64"/>
                </a:cubicBezTo>
                <a:cubicBezTo>
                  <a:pt x="3904" y="80"/>
                  <a:pt x="3864" y="536"/>
                  <a:pt x="3984" y="544"/>
                </a:cubicBezTo>
                <a:cubicBezTo>
                  <a:pt x="4104" y="552"/>
                  <a:pt x="4360" y="120"/>
                  <a:pt x="4512" y="112"/>
                </a:cubicBezTo>
                <a:cubicBezTo>
                  <a:pt x="4664" y="104"/>
                  <a:pt x="4760" y="480"/>
                  <a:pt x="4896" y="496"/>
                </a:cubicBezTo>
                <a:cubicBezTo>
                  <a:pt x="5032" y="512"/>
                  <a:pt x="5256" y="256"/>
                  <a:pt x="5328" y="208"/>
                </a:cubicBezTo>
              </a:path>
            </a:pathLst>
          </a:custGeom>
          <a:noFill/>
          <a:ln w="28575">
            <a:solidFill>
              <a:schemeClr val="tx1"/>
            </a:solidFill>
            <a:round/>
            <a:headEnd/>
            <a:tailEnd/>
          </a:ln>
        </p:spPr>
        <p:txBody>
          <a:bodyPr/>
          <a:lstStyle/>
          <a:p>
            <a:endParaRPr lang="en-US"/>
          </a:p>
        </p:txBody>
      </p:sp>
      <p:sp>
        <p:nvSpPr>
          <p:cNvPr id="16" name="Text Box 95"/>
          <p:cNvSpPr txBox="1">
            <a:spLocks noChangeArrowheads="1"/>
          </p:cNvSpPr>
          <p:nvPr/>
        </p:nvSpPr>
        <p:spPr bwMode="auto">
          <a:xfrm>
            <a:off x="3886200" y="2438400"/>
            <a:ext cx="2133600" cy="369887"/>
          </a:xfrm>
          <a:prstGeom prst="rect">
            <a:avLst/>
          </a:prstGeom>
          <a:noFill/>
          <a:ln w="9525">
            <a:noFill/>
            <a:miter lim="800000"/>
            <a:headEnd/>
            <a:tailEnd/>
          </a:ln>
        </p:spPr>
        <p:txBody>
          <a:bodyPr>
            <a:spAutoFit/>
          </a:bodyPr>
          <a:lstStyle/>
          <a:p>
            <a:pPr>
              <a:spcBef>
                <a:spcPct val="50000"/>
              </a:spcBef>
            </a:pPr>
            <a:r>
              <a:rPr lang="en-US" b="1" dirty="0"/>
              <a:t>Actions</a:t>
            </a:r>
          </a:p>
        </p:txBody>
      </p:sp>
      <p:sp>
        <p:nvSpPr>
          <p:cNvPr id="18" name="Rectangle 100"/>
          <p:cNvSpPr>
            <a:spLocks noChangeArrowheads="1"/>
          </p:cNvSpPr>
          <p:nvPr/>
        </p:nvSpPr>
        <p:spPr bwMode="auto">
          <a:xfrm>
            <a:off x="3124200" y="4114800"/>
            <a:ext cx="2590800" cy="1631950"/>
          </a:xfrm>
          <a:prstGeom prst="rect">
            <a:avLst/>
          </a:prstGeom>
          <a:noFill/>
          <a:ln w="9525">
            <a:noFill/>
            <a:miter lim="800000"/>
            <a:headEnd/>
            <a:tailEnd/>
          </a:ln>
        </p:spPr>
        <p:txBody>
          <a:bodyPr wrap="square">
            <a:spAutoFit/>
          </a:bodyPr>
          <a:lstStyle/>
          <a:p>
            <a:pPr algn="ctr"/>
            <a:r>
              <a:rPr lang="en-US" sz="2000" b="1" dirty="0"/>
              <a:t>Thoughts</a:t>
            </a:r>
          </a:p>
          <a:p>
            <a:pPr algn="ctr"/>
            <a:endParaRPr lang="en-US" sz="2000" b="1" dirty="0"/>
          </a:p>
          <a:p>
            <a:pPr algn="ctr"/>
            <a:r>
              <a:rPr lang="en-US" sz="2000" b="1" dirty="0"/>
              <a:t>Feelings</a:t>
            </a:r>
          </a:p>
          <a:p>
            <a:pPr algn="ctr"/>
            <a:endParaRPr lang="en-US" sz="2000" b="1" dirty="0"/>
          </a:p>
          <a:p>
            <a:pPr algn="ctr"/>
            <a:r>
              <a:rPr lang="en-US" sz="2000" b="1" dirty="0"/>
              <a:t>Attitudes/Beliefs</a:t>
            </a:r>
          </a:p>
        </p:txBody>
      </p:sp>
      <p:sp>
        <p:nvSpPr>
          <p:cNvPr id="19" name="Text Box 101"/>
          <p:cNvSpPr txBox="1">
            <a:spLocks noChangeArrowheads="1"/>
          </p:cNvSpPr>
          <p:nvPr/>
        </p:nvSpPr>
        <p:spPr bwMode="auto">
          <a:xfrm rot="18313344" flipH="1">
            <a:off x="-179201" y="4504679"/>
            <a:ext cx="3397250" cy="368300"/>
          </a:xfrm>
          <a:prstGeom prst="rect">
            <a:avLst/>
          </a:prstGeom>
          <a:noFill/>
          <a:ln w="9525">
            <a:noFill/>
            <a:miter lim="800000"/>
            <a:headEnd/>
            <a:tailEnd/>
          </a:ln>
        </p:spPr>
        <p:txBody>
          <a:bodyPr>
            <a:spAutoFit/>
          </a:bodyPr>
          <a:lstStyle/>
          <a:p>
            <a:pPr algn="l"/>
            <a:r>
              <a:rPr lang="en-US" dirty="0"/>
              <a:t>Internal Behaviors</a:t>
            </a:r>
          </a:p>
        </p:txBody>
      </p:sp>
      <p:sp>
        <p:nvSpPr>
          <p:cNvPr id="20" name="Text Box 103"/>
          <p:cNvSpPr txBox="1">
            <a:spLocks noChangeArrowheads="1"/>
          </p:cNvSpPr>
          <p:nvPr/>
        </p:nvSpPr>
        <p:spPr bwMode="auto">
          <a:xfrm rot="18337810" flipH="1">
            <a:off x="2054720" y="2236567"/>
            <a:ext cx="2103437" cy="368300"/>
          </a:xfrm>
          <a:prstGeom prst="rect">
            <a:avLst/>
          </a:prstGeom>
          <a:noFill/>
          <a:ln w="9525">
            <a:noFill/>
            <a:miter lim="800000"/>
            <a:headEnd/>
            <a:tailEnd/>
          </a:ln>
        </p:spPr>
        <p:txBody>
          <a:bodyPr>
            <a:spAutoFit/>
          </a:bodyPr>
          <a:lstStyle/>
          <a:p>
            <a:pPr algn="l"/>
            <a:r>
              <a:rPr lang="en-US" dirty="0"/>
              <a:t>External Behaviors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p:cNvPicPr>
          <p:nvPr/>
        </p:nvPicPr>
        <p:blipFill>
          <a:blip r:embed="rId2" cstate="print"/>
          <a:srcRect/>
          <a:stretch>
            <a:fillRect/>
          </a:stretch>
        </p:blipFill>
        <p:spPr bwMode="auto">
          <a:xfrm>
            <a:off x="1905000" y="0"/>
            <a:ext cx="5265738" cy="684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Thinking For A Change</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14</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4"/>
          <p:cNvGrpSpPr/>
          <p:nvPr/>
        </p:nvGrpSpPr>
        <p:grpSpPr>
          <a:xfrm>
            <a:off x="457200" y="1371600"/>
            <a:ext cx="7924800" cy="4800600"/>
            <a:chOff x="838200" y="1676400"/>
            <a:chExt cx="7924800" cy="4800600"/>
          </a:xfrm>
        </p:grpSpPr>
        <p:sp>
          <p:nvSpPr>
            <p:cNvPr id="21" name="Right Arrow Callout 5"/>
            <p:cNvSpPr>
              <a:spLocks noChangeArrowheads="1"/>
            </p:cNvSpPr>
            <p:nvPr/>
          </p:nvSpPr>
          <p:spPr bwMode="auto">
            <a:xfrm>
              <a:off x="838200" y="1676400"/>
              <a:ext cx="5791200" cy="2514600"/>
            </a:xfrm>
            <a:prstGeom prst="rightArrowCallout">
              <a:avLst>
                <a:gd name="adj1" fmla="val 25000"/>
                <a:gd name="adj2" fmla="val 25000"/>
                <a:gd name="adj3" fmla="val 24998"/>
                <a:gd name="adj4" fmla="val 64977"/>
              </a:avLst>
            </a:prstGeom>
            <a:solidFill>
              <a:srgbClr val="0070C0"/>
            </a:solidFill>
            <a:ln w="9525" algn="ctr">
              <a:solidFill>
                <a:schemeClr val="tx1"/>
              </a:solidFill>
              <a:round/>
              <a:headEnd/>
              <a:tailEnd/>
            </a:ln>
          </p:spPr>
          <p:txBody>
            <a:bodyPr/>
            <a:lstStyle/>
            <a:p>
              <a:endParaRPr lang="en-US"/>
            </a:p>
          </p:txBody>
        </p:sp>
        <p:sp>
          <p:nvSpPr>
            <p:cNvPr id="22" name="TextBox 5"/>
            <p:cNvSpPr txBox="1">
              <a:spLocks noChangeArrowheads="1"/>
            </p:cNvSpPr>
            <p:nvPr/>
          </p:nvSpPr>
          <p:spPr bwMode="auto">
            <a:xfrm>
              <a:off x="990600" y="1828800"/>
              <a:ext cx="3200400" cy="2738438"/>
            </a:xfrm>
            <a:prstGeom prst="rect">
              <a:avLst/>
            </a:prstGeom>
            <a:noFill/>
            <a:ln w="9525">
              <a:noFill/>
              <a:miter lim="800000"/>
              <a:headEnd/>
              <a:tailEnd/>
            </a:ln>
          </p:spPr>
          <p:txBody>
            <a:bodyPr wrap="square">
              <a:spAutoFit/>
            </a:bodyPr>
            <a:lstStyle/>
            <a:p>
              <a:pPr algn="ctr">
                <a:defRPr/>
              </a:pPr>
              <a:r>
                <a:rPr lang="en-US" sz="4400" i="1" dirty="0">
                  <a:solidFill>
                    <a:schemeClr val="bg1"/>
                  </a:solidFill>
                  <a:latin typeface="Futura Hv BT" pitchFamily="34" charset="0"/>
                </a:rPr>
                <a:t>I </a:t>
              </a:r>
            </a:p>
            <a:p>
              <a:pPr algn="ctr">
                <a:defRPr/>
              </a:pPr>
              <a:r>
                <a:rPr lang="en-US" sz="4400" i="1" dirty="0">
                  <a:solidFill>
                    <a:schemeClr val="bg1"/>
                  </a:solidFill>
                  <a:latin typeface="Futura Hv BT" pitchFamily="34" charset="0"/>
                </a:rPr>
                <a:t>W</a:t>
              </a:r>
              <a:r>
                <a:rPr lang="en-US" sz="4400" i="1" dirty="0" smtClean="0">
                  <a:solidFill>
                    <a:schemeClr val="bg1"/>
                  </a:solidFill>
                  <a:latin typeface="Futura Hv BT" pitchFamily="34" charset="0"/>
                </a:rPr>
                <a:t>ill </a:t>
              </a:r>
              <a:endParaRPr lang="en-US" sz="4400" i="1" dirty="0">
                <a:solidFill>
                  <a:schemeClr val="bg1"/>
                </a:solidFill>
                <a:latin typeface="Futura Hv BT" pitchFamily="34" charset="0"/>
              </a:endParaRPr>
            </a:p>
            <a:p>
              <a:pPr algn="ctr">
                <a:defRPr/>
              </a:pPr>
              <a:r>
                <a:rPr lang="en-US" sz="4400" i="1" dirty="0">
                  <a:solidFill>
                    <a:schemeClr val="bg1"/>
                  </a:solidFill>
                  <a:latin typeface="Futura Hv BT" pitchFamily="34" charset="0"/>
                </a:rPr>
                <a:t>D</a:t>
              </a:r>
              <a:r>
                <a:rPr lang="en-US" sz="4400" i="1" dirty="0" smtClean="0">
                  <a:solidFill>
                    <a:schemeClr val="bg1"/>
                  </a:solidFill>
                  <a:latin typeface="Futura Hv BT" pitchFamily="34" charset="0"/>
                </a:rPr>
                <a:t>ecide</a:t>
              </a:r>
              <a:endParaRPr lang="en-US" sz="4400" i="1" dirty="0">
                <a:solidFill>
                  <a:schemeClr val="bg1"/>
                </a:solidFill>
                <a:latin typeface="Futura Hv BT" pitchFamily="34" charset="0"/>
              </a:endParaRPr>
            </a:p>
            <a:p>
              <a:pPr algn="ctr">
                <a:defRPr/>
              </a:pPr>
              <a:endParaRPr lang="en-US" sz="4000" i="1" dirty="0"/>
            </a:p>
          </p:txBody>
        </p:sp>
        <p:sp>
          <p:nvSpPr>
            <p:cNvPr id="23" name="Left Arrow Callout 22"/>
            <p:cNvSpPr/>
            <p:nvPr/>
          </p:nvSpPr>
          <p:spPr bwMode="auto">
            <a:xfrm>
              <a:off x="1981200" y="3886200"/>
              <a:ext cx="6781800" cy="2590800"/>
            </a:xfrm>
            <a:prstGeom prst="leftArrowCallout">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4" name="Rectangle 9"/>
            <p:cNvSpPr>
              <a:spLocks noChangeArrowheads="1"/>
            </p:cNvSpPr>
            <p:nvPr/>
          </p:nvSpPr>
          <p:spPr bwMode="auto">
            <a:xfrm>
              <a:off x="4648200" y="4114800"/>
              <a:ext cx="3886200" cy="2124075"/>
            </a:xfrm>
            <a:prstGeom prst="rect">
              <a:avLst/>
            </a:prstGeom>
            <a:noFill/>
            <a:ln w="9525">
              <a:noFill/>
              <a:miter lim="800000"/>
              <a:headEnd/>
              <a:tailEnd/>
            </a:ln>
          </p:spPr>
          <p:txBody>
            <a:bodyPr wrap="square">
              <a:spAutoFit/>
            </a:bodyPr>
            <a:lstStyle/>
            <a:p>
              <a:pPr algn="ctr"/>
              <a:r>
                <a:rPr lang="en-US" sz="4400" i="1" dirty="0">
                  <a:solidFill>
                    <a:schemeClr val="bg1"/>
                  </a:solidFill>
                  <a:latin typeface="Futura Hv BT" pitchFamily="34" charset="0"/>
                </a:rPr>
                <a:t>I </a:t>
              </a:r>
              <a:r>
                <a:rPr lang="en-US" sz="4400" i="1" dirty="0" smtClean="0">
                  <a:solidFill>
                    <a:schemeClr val="bg1"/>
                  </a:solidFill>
                  <a:latin typeface="Futura Hv BT" pitchFamily="34" charset="0"/>
                </a:rPr>
                <a:t>Am </a:t>
              </a:r>
              <a:endParaRPr lang="en-US" sz="4400" i="1" dirty="0">
                <a:solidFill>
                  <a:schemeClr val="bg1"/>
                </a:solidFill>
                <a:latin typeface="Futura Hv BT" pitchFamily="34" charset="0"/>
              </a:endParaRPr>
            </a:p>
            <a:p>
              <a:pPr algn="ctr"/>
              <a:r>
                <a:rPr lang="en-US" sz="4400" i="1" dirty="0">
                  <a:solidFill>
                    <a:schemeClr val="bg1"/>
                  </a:solidFill>
                  <a:latin typeface="Futura Hv BT" pitchFamily="34" charset="0"/>
                </a:rPr>
                <a:t>My </a:t>
              </a:r>
              <a:r>
                <a:rPr lang="en-US" sz="4400" i="1" dirty="0" smtClean="0">
                  <a:solidFill>
                    <a:schemeClr val="bg1"/>
                  </a:solidFill>
                  <a:latin typeface="Futura Hv BT" pitchFamily="34" charset="0"/>
                </a:rPr>
                <a:t>Own </a:t>
              </a:r>
              <a:endParaRPr lang="en-US" sz="4400" i="1" dirty="0">
                <a:solidFill>
                  <a:schemeClr val="bg1"/>
                </a:solidFill>
                <a:latin typeface="Futura Hv BT" pitchFamily="34" charset="0"/>
              </a:endParaRPr>
            </a:p>
            <a:p>
              <a:pPr algn="ctr"/>
              <a:r>
                <a:rPr lang="en-US" sz="4400" i="1" dirty="0" smtClean="0">
                  <a:solidFill>
                    <a:schemeClr val="bg1"/>
                  </a:solidFill>
                  <a:latin typeface="Futura Hv BT" pitchFamily="34" charset="0"/>
                </a:rPr>
                <a:t>Authority</a:t>
              </a:r>
              <a:endParaRPr lang="en-US" sz="4400" i="1" dirty="0">
                <a:solidFill>
                  <a:schemeClr val="bg1"/>
                </a:solidFill>
                <a:latin typeface="Futura Hv BT" pitchFamily="34" charset="0"/>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457200" y="273050"/>
            <a:ext cx="7924800" cy="793750"/>
          </a:xfrm>
        </p:spPr>
        <p:txBody>
          <a:bodyPr/>
          <a:lstStyle/>
          <a:p>
            <a:r>
              <a:rPr lang="en-US" sz="4000" spc="300" dirty="0" smtClean="0">
                <a:solidFill>
                  <a:srgbClr val="006892"/>
                </a:solidFill>
                <a:effectLst>
                  <a:outerShdw blurRad="38100" dist="38100" dir="2700000" algn="tl">
                    <a:srgbClr val="000000">
                      <a:alpha val="43137"/>
                    </a:srgbClr>
                  </a:outerShdw>
                </a:effectLst>
                <a:latin typeface="Swis721 BlkEx BT" pitchFamily="34" charset="0"/>
              </a:rPr>
              <a:t>Curriculum Lessons </a:t>
            </a:r>
            <a:endParaRPr lang="en-US" sz="4000"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0" name="Text Placeholder 9"/>
          <p:cNvSpPr>
            <a:spLocks noGrp="1"/>
          </p:cNvSpPr>
          <p:nvPr>
            <p:ph type="body" sz="half" idx="2"/>
          </p:nvPr>
        </p:nvSpPr>
        <p:spPr>
          <a:xfrm>
            <a:off x="0" y="1143000"/>
            <a:ext cx="3008313" cy="4691063"/>
          </a:xfrm>
        </p:spPr>
        <p:txBody>
          <a:bodyPr/>
          <a:lstStyle/>
          <a:p>
            <a:pPr marL="342900" indent="-342900"/>
            <a:r>
              <a:rPr lang="en-US" sz="2800" b="1" dirty="0" smtClean="0"/>
              <a:t>Social Skills</a:t>
            </a:r>
          </a:p>
          <a:p>
            <a:pPr marL="342900" indent="-342900">
              <a:buFont typeface="+mj-lt"/>
              <a:buAutoNum type="arabicPeriod"/>
            </a:pPr>
            <a:r>
              <a:rPr lang="en-US" sz="2800" dirty="0" smtClean="0"/>
              <a:t>Social Skills</a:t>
            </a:r>
          </a:p>
          <a:p>
            <a:pPr marL="342900" indent="-342900">
              <a:buFont typeface="+mj-lt"/>
              <a:buAutoNum type="arabicPeriod"/>
            </a:pPr>
            <a:r>
              <a:rPr lang="en-US" sz="2800" dirty="0" smtClean="0"/>
              <a:t>Active Listening</a:t>
            </a:r>
          </a:p>
          <a:p>
            <a:pPr marL="342900" indent="-342900">
              <a:buFont typeface="+mj-lt"/>
              <a:buAutoNum type="arabicPeriod"/>
            </a:pPr>
            <a:r>
              <a:rPr lang="en-US" sz="2800" dirty="0" smtClean="0"/>
              <a:t>Asking Questions</a:t>
            </a:r>
          </a:p>
          <a:p>
            <a:pPr marL="342900" indent="-342900">
              <a:buFont typeface="+mj-lt"/>
              <a:buAutoNum type="arabicPeriod"/>
            </a:pPr>
            <a:r>
              <a:rPr lang="en-US" sz="2800" dirty="0" smtClean="0"/>
              <a:t>Giving Feedback</a:t>
            </a:r>
          </a:p>
          <a:p>
            <a:pPr marL="342900" indent="-342900">
              <a:buFont typeface="+mj-lt"/>
              <a:buAutoNum type="arabicPeriod"/>
            </a:pPr>
            <a:r>
              <a:rPr lang="en-US" sz="2800" dirty="0" smtClean="0"/>
              <a:t>Knowing Your Feelings</a:t>
            </a:r>
          </a:p>
          <a:p>
            <a:pPr marL="342900" indent="-342900">
              <a:buFont typeface="+mj-lt"/>
              <a:buAutoNum type="arabicPeriod"/>
            </a:pPr>
            <a:r>
              <a:rPr lang="en-US" sz="2800" dirty="0" smtClean="0"/>
              <a:t>Thinking Controls Behavior</a:t>
            </a:r>
            <a:endParaRPr lang="en-US" sz="2800" dirty="0"/>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15</a:t>
            </a:fld>
            <a:endParaRPr lang="en-US" dirty="0"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txBox="1">
            <a:spLocks/>
          </p:cNvSpPr>
          <p:nvPr/>
        </p:nvSpPr>
        <p:spPr bwMode="auto">
          <a:xfrm>
            <a:off x="6135687" y="1219200"/>
            <a:ext cx="3008313"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Social Skills</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12"/>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Making a Complaint</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12"/>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Apologizing</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12"/>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Responding to Anger</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12"/>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Negotiating</a:t>
            </a:r>
          </a:p>
        </p:txBody>
      </p:sp>
      <p:sp>
        <p:nvSpPr>
          <p:cNvPr id="16" name="Text Placeholder 9"/>
          <p:cNvSpPr txBox="1">
            <a:spLocks/>
          </p:cNvSpPr>
          <p:nvPr/>
        </p:nvSpPr>
        <p:spPr bwMode="auto">
          <a:xfrm>
            <a:off x="3200400" y="1143000"/>
            <a:ext cx="3008313" cy="4691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Cognitive</a:t>
            </a:r>
            <a:r>
              <a:rPr kumimoji="0" lang="en-US" sz="2800" b="1" i="0" u="none" strike="noStrike" kern="1200" cap="none" spc="0" normalizeH="0" noProof="0" dirty="0" smtClean="0">
                <a:ln>
                  <a:noFill/>
                </a:ln>
                <a:solidFill>
                  <a:schemeClr val="tx1"/>
                </a:solidFill>
                <a:effectLst/>
                <a:uLnTx/>
                <a:uFillTx/>
                <a:latin typeface="+mn-lt"/>
                <a:ea typeface="+mn-ea"/>
                <a:cs typeface="+mn-cs"/>
              </a:rPr>
              <a:t> Self Change</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7"/>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Paying Attention to Our Thinking</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7"/>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Recognizing</a:t>
            </a:r>
            <a:r>
              <a:rPr kumimoji="0" lang="en-US" sz="2800" b="0" i="0" u="none" strike="noStrike" kern="1200" cap="none" spc="0" normalizeH="0" noProof="0" dirty="0" smtClean="0">
                <a:ln>
                  <a:noFill/>
                </a:ln>
                <a:solidFill>
                  <a:schemeClr val="tx1"/>
                </a:solidFill>
                <a:effectLst/>
                <a:uLnTx/>
                <a:uFillTx/>
                <a:latin typeface="+mn-lt"/>
                <a:ea typeface="+mn-ea"/>
                <a:cs typeface="+mn-cs"/>
              </a:rPr>
              <a:t> Risk</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7"/>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Use New Thinking</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7"/>
              <a:tabLst/>
              <a:defRPr/>
            </a:pPr>
            <a:r>
              <a:rPr lang="en-US" sz="2800" dirty="0" smtClean="0">
                <a:latin typeface="+mn-lt"/>
              </a:rPr>
              <a:t>Thinking </a:t>
            </a:r>
          </a:p>
          <a:p>
            <a:pPr marL="342900" marR="0" lvl="0" indent="-342900" algn="l" defTabSz="914400" rtl="0" eaLnBrk="1" fontAlgn="base" latinLnBrk="0" hangingPunct="1">
              <a:lnSpc>
                <a:spcPct val="100000"/>
              </a:lnSpc>
              <a:spcBef>
                <a:spcPct val="20000"/>
              </a:spcBef>
              <a:spcAft>
                <a:spcPct val="0"/>
              </a:spcAft>
              <a:buClrTx/>
              <a:buSzTx/>
              <a:tabLst/>
              <a:defRPr/>
            </a:pPr>
            <a:r>
              <a:rPr lang="en-US" sz="2800" dirty="0" smtClean="0">
                <a:latin typeface="+mn-lt"/>
              </a:rPr>
              <a:t>	 Check-In</a:t>
            </a:r>
          </a:p>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11"/>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Understanding Others Feelings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457200" y="273050"/>
            <a:ext cx="7924800" cy="793750"/>
          </a:xfrm>
        </p:spPr>
        <p:txBody>
          <a:bodyPr/>
          <a:lstStyle/>
          <a:p>
            <a:r>
              <a:rPr lang="en-US" sz="4000" spc="300" dirty="0" smtClean="0">
                <a:solidFill>
                  <a:srgbClr val="006892"/>
                </a:solidFill>
                <a:effectLst>
                  <a:outerShdw blurRad="38100" dist="38100" dir="2700000" algn="tl">
                    <a:srgbClr val="000000">
                      <a:alpha val="43137"/>
                    </a:srgbClr>
                  </a:outerShdw>
                </a:effectLst>
                <a:latin typeface="Swis721 BlkEx BT" pitchFamily="34" charset="0"/>
              </a:rPr>
              <a:t>Curriculum Lessons</a:t>
            </a:r>
            <a:endParaRPr lang="en-US" sz="4000" dirty="0" smtClean="0">
              <a:solidFill>
                <a:srgbClr val="006892"/>
              </a:solidFill>
            </a:endParaRPr>
          </a:p>
        </p:txBody>
      </p:sp>
      <p:sp>
        <p:nvSpPr>
          <p:cNvPr id="18436" name="Content Placeholder 2"/>
          <p:cNvSpPr>
            <a:spLocks noGrp="1"/>
          </p:cNvSpPr>
          <p:nvPr>
            <p:ph idx="1"/>
          </p:nvPr>
        </p:nvSpPr>
        <p:spPr>
          <a:xfrm>
            <a:off x="4419600" y="273050"/>
            <a:ext cx="4267200" cy="5853113"/>
          </a:xfrm>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0" name="Text Placeholder 9"/>
          <p:cNvSpPr>
            <a:spLocks noGrp="1"/>
          </p:cNvSpPr>
          <p:nvPr>
            <p:ph type="body" sz="half" idx="2"/>
          </p:nvPr>
        </p:nvSpPr>
        <p:spPr>
          <a:xfrm>
            <a:off x="0" y="1143000"/>
            <a:ext cx="4267200" cy="4691063"/>
          </a:xfrm>
        </p:spPr>
        <p:txBody>
          <a:bodyPr/>
          <a:lstStyle/>
          <a:p>
            <a:pPr marL="342900" indent="-342900"/>
            <a:r>
              <a:rPr lang="en-US" sz="2800" b="1" dirty="0" smtClean="0"/>
              <a:t>Problem Solving</a:t>
            </a:r>
          </a:p>
          <a:p>
            <a:pPr marL="514350" indent="-514350">
              <a:buFont typeface="+mj-lt"/>
              <a:buAutoNum type="arabicPeriod" startAt="16"/>
            </a:pPr>
            <a:r>
              <a:rPr lang="en-US" sz="2800" dirty="0" smtClean="0"/>
              <a:t>Introduction</a:t>
            </a:r>
          </a:p>
          <a:p>
            <a:pPr marL="342900" indent="-342900">
              <a:buFont typeface="+mj-lt"/>
              <a:buAutoNum type="arabicPeriod" startAt="16"/>
            </a:pPr>
            <a:r>
              <a:rPr lang="en-US" sz="2800" dirty="0" smtClean="0"/>
              <a:t>Stop &amp; Think</a:t>
            </a:r>
          </a:p>
          <a:p>
            <a:pPr marL="342900" indent="-342900">
              <a:buFont typeface="+mj-lt"/>
              <a:buAutoNum type="arabicPeriod" startAt="16"/>
            </a:pPr>
            <a:r>
              <a:rPr lang="en-US" sz="2800" dirty="0" smtClean="0"/>
              <a:t>State the Problem</a:t>
            </a:r>
          </a:p>
          <a:p>
            <a:pPr marL="342900" indent="-342900">
              <a:buFont typeface="+mj-lt"/>
              <a:buAutoNum type="arabicPeriod" startAt="16"/>
            </a:pPr>
            <a:r>
              <a:rPr lang="en-US" sz="2800" dirty="0" smtClean="0"/>
              <a:t>State the Goal and Gather Information</a:t>
            </a:r>
          </a:p>
          <a:p>
            <a:pPr marL="342900" indent="-342900">
              <a:buFont typeface="+mj-lt"/>
              <a:buAutoNum type="arabicPeriod" startAt="16"/>
            </a:pPr>
            <a:r>
              <a:rPr lang="en-US" sz="2800" dirty="0" smtClean="0"/>
              <a:t>Practice Steps 17-19</a:t>
            </a:r>
          </a:p>
          <a:p>
            <a:pPr marL="342900" indent="-342900">
              <a:buFont typeface="+mj-lt"/>
              <a:buAutoNum type="arabicPeriod" startAt="16"/>
            </a:pPr>
            <a:r>
              <a:rPr lang="en-US" sz="2800" dirty="0" smtClean="0"/>
              <a:t>Think of Choices and Consequences</a:t>
            </a: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16</a:t>
            </a:fld>
            <a:endParaRPr lang="en-US" dirty="0"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9"/>
          <p:cNvSpPr txBox="1">
            <a:spLocks/>
          </p:cNvSpPr>
          <p:nvPr/>
        </p:nvSpPr>
        <p:spPr bwMode="auto">
          <a:xfrm>
            <a:off x="4495800" y="1828800"/>
            <a:ext cx="3962400" cy="4005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2"/>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Making a Plan</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22"/>
              <a:tabLst/>
              <a:defRPr/>
            </a:pPr>
            <a:r>
              <a:rPr lang="en-US" sz="2800" dirty="0" smtClean="0">
                <a:latin typeface="+mn-lt"/>
              </a:rPr>
              <a:t> Do and Evaluate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22"/>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Problem Solving</a:t>
            </a:r>
            <a:r>
              <a:rPr kumimoji="0" lang="en-US" sz="2800" b="0" i="0" u="none" strike="noStrike" kern="1200" cap="none" spc="0" normalizeH="0" noProof="0" dirty="0" smtClean="0">
                <a:ln>
                  <a:noFill/>
                </a:ln>
                <a:solidFill>
                  <a:schemeClr val="tx1"/>
                </a:solidFill>
                <a:effectLst/>
                <a:uLnTx/>
                <a:uFillTx/>
                <a:latin typeface="+mn-lt"/>
                <a:ea typeface="+mn-ea"/>
                <a:cs typeface="+mn-cs"/>
              </a:rPr>
              <a:t> Application</a:t>
            </a:r>
          </a:p>
          <a:p>
            <a:pPr marL="342900" marR="0" lvl="0" indent="-342900" algn="l" defTabSz="914400" rtl="0" eaLnBrk="1" fontAlgn="base" latinLnBrk="0" hangingPunct="1">
              <a:lnSpc>
                <a:spcPct val="100000"/>
              </a:lnSpc>
              <a:spcBef>
                <a:spcPct val="20000"/>
              </a:spcBef>
              <a:spcAft>
                <a:spcPct val="0"/>
              </a:spcAft>
              <a:buClrTx/>
              <a:buSzTx/>
              <a:buFont typeface="+mj-lt"/>
              <a:buAutoNum type="arabicPeriod" startAt="22"/>
              <a:tabLst/>
              <a:defRPr/>
            </a:pPr>
            <a:endParaRPr lang="en-US" sz="2800" baseline="0" dirty="0" smtClean="0">
              <a:latin typeface="+mn-lt"/>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none" strike="noStrike" kern="1200" cap="none" spc="0" normalizeH="0" noProof="0" dirty="0" smtClean="0">
                <a:ln>
                  <a:noFill/>
                </a:ln>
                <a:solidFill>
                  <a:schemeClr val="tx1"/>
                </a:solidFill>
                <a:effectLst/>
                <a:uLnTx/>
                <a:uFillTx/>
                <a:latin typeface="+mn-lt"/>
                <a:ea typeface="+mn-ea"/>
                <a:cs typeface="+mn-cs"/>
              </a:rPr>
              <a:t>Total 24 Lessons in T4C</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0">
                                            <p:txEl>
                                              <p:pRg st="2" end="2"/>
                                            </p:txEl>
                                          </p:spTgt>
                                        </p:tgtEl>
                                        <p:attrNameLst>
                                          <p:attrName>style.fontStyle</p:attrName>
                                        </p:attrNameLst>
                                      </p:cBhvr>
                                      <p:to>
                                        <p:strVal val="normal"/>
                                      </p:to>
                                    </p:set>
                                    <p:set>
                                      <p:cBhvr override="childStyle">
                                        <p:cTn id="7" dur="indefinite"/>
                                        <p:tgtEl>
                                          <p:spTgt spid="10">
                                            <p:txEl>
                                              <p:pRg st="2" end="2"/>
                                            </p:txEl>
                                          </p:spTgt>
                                        </p:tgtEl>
                                        <p:attrNameLst>
                                          <p:attrName>style.fontWeight</p:attrName>
                                        </p:attrNameLst>
                                      </p:cBhvr>
                                      <p:to>
                                        <p:strVal val="bold"/>
                                      </p:to>
                                    </p:set>
                                    <p:set>
                                      <p:cBhvr override="childStyle">
                                        <p:cTn id="8" dur="indefinite"/>
                                        <p:tgtEl>
                                          <p:spTgt spid="10">
                                            <p:txEl>
                                              <p:pRg st="2" end="2"/>
                                            </p:txEl>
                                          </p:spTgt>
                                        </p:tgtEl>
                                        <p:attrNameLst>
                                          <p:attrName>style.textDecorationUnderline</p:attrName>
                                        </p:attrNameLst>
                                      </p:cBhvr>
                                      <p:to>
                                        <p:strVal val="false"/>
                                      </p:to>
                                    </p:set>
                                  </p:childTnLst>
                                </p:cTn>
                              </p:par>
                              <p:par>
                                <p:cTn id="9" presetID="5" presetClass="emph" presetSubtype="1" nodeType="withEffect">
                                  <p:stCondLst>
                                    <p:cond delay="0"/>
                                  </p:stCondLst>
                                  <p:childTnLst>
                                    <p:set>
                                      <p:cBhvr override="childStyle">
                                        <p:cTn id="10" dur="indefinite"/>
                                        <p:tgtEl>
                                          <p:spTgt spid="10">
                                            <p:txEl>
                                              <p:pRg st="3" end="3"/>
                                            </p:txEl>
                                          </p:spTgt>
                                        </p:tgtEl>
                                        <p:attrNameLst>
                                          <p:attrName>style.fontStyle</p:attrName>
                                        </p:attrNameLst>
                                      </p:cBhvr>
                                      <p:to>
                                        <p:strVal val="normal"/>
                                      </p:to>
                                    </p:set>
                                    <p:set>
                                      <p:cBhvr override="childStyle">
                                        <p:cTn id="11" dur="indefinite"/>
                                        <p:tgtEl>
                                          <p:spTgt spid="10">
                                            <p:txEl>
                                              <p:pRg st="3" end="3"/>
                                            </p:txEl>
                                          </p:spTgt>
                                        </p:tgtEl>
                                        <p:attrNameLst>
                                          <p:attrName>style.fontWeight</p:attrName>
                                        </p:attrNameLst>
                                      </p:cBhvr>
                                      <p:to>
                                        <p:strVal val="bold"/>
                                      </p:to>
                                    </p:set>
                                    <p:set>
                                      <p:cBhvr override="childStyle">
                                        <p:cTn id="12" dur="indefinite"/>
                                        <p:tgtEl>
                                          <p:spTgt spid="10">
                                            <p:txEl>
                                              <p:pRg st="3" end="3"/>
                                            </p:txEl>
                                          </p:spTgt>
                                        </p:tgtEl>
                                        <p:attrNameLst>
                                          <p:attrName>style.textDecorationUnderline</p:attrName>
                                        </p:attrNameLst>
                                      </p:cBhvr>
                                      <p:to>
                                        <p:strVal val="false"/>
                                      </p:to>
                                    </p:set>
                                  </p:childTnLst>
                                </p:cTn>
                              </p:par>
                              <p:par>
                                <p:cTn id="13" presetID="5" presetClass="emph" presetSubtype="1" nodeType="withEffect">
                                  <p:stCondLst>
                                    <p:cond delay="0"/>
                                  </p:stCondLst>
                                  <p:childTnLst>
                                    <p:set>
                                      <p:cBhvr override="childStyle">
                                        <p:cTn id="14" dur="indefinite"/>
                                        <p:tgtEl>
                                          <p:spTgt spid="10">
                                            <p:txEl>
                                              <p:pRg st="4" end="4"/>
                                            </p:txEl>
                                          </p:spTgt>
                                        </p:tgtEl>
                                        <p:attrNameLst>
                                          <p:attrName>style.fontStyle</p:attrName>
                                        </p:attrNameLst>
                                      </p:cBhvr>
                                      <p:to>
                                        <p:strVal val="normal"/>
                                      </p:to>
                                    </p:set>
                                    <p:set>
                                      <p:cBhvr override="childStyle">
                                        <p:cTn id="15" dur="indefinite"/>
                                        <p:tgtEl>
                                          <p:spTgt spid="10">
                                            <p:txEl>
                                              <p:pRg st="4" end="4"/>
                                            </p:txEl>
                                          </p:spTgt>
                                        </p:tgtEl>
                                        <p:attrNameLst>
                                          <p:attrName>style.fontWeight</p:attrName>
                                        </p:attrNameLst>
                                      </p:cBhvr>
                                      <p:to>
                                        <p:strVal val="bold"/>
                                      </p:to>
                                    </p:set>
                                    <p:set>
                                      <p:cBhvr override="childStyle">
                                        <p:cTn id="16" dur="indefinite"/>
                                        <p:tgtEl>
                                          <p:spTgt spid="10">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Lesson Structure</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17</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3"/>
          <p:cNvSpPr txBox="1">
            <a:spLocks noChangeArrowheads="1"/>
          </p:cNvSpPr>
          <p:nvPr/>
        </p:nvSpPr>
        <p:spPr bwMode="auto">
          <a:xfrm>
            <a:off x="685800" y="1752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buFont typeface="+mj-lt"/>
              <a:buAutoNum type="arabicPeriod"/>
            </a:pPr>
            <a:r>
              <a:rPr lang="en-US" sz="3200" dirty="0" smtClean="0"/>
              <a:t>Social Skills</a:t>
            </a:r>
          </a:p>
          <a:p>
            <a:pPr marL="342900" indent="-342900">
              <a:buFont typeface="+mj-lt"/>
              <a:buAutoNum type="arabicPeriod"/>
            </a:pPr>
            <a:r>
              <a:rPr lang="en-US" sz="3200" dirty="0" smtClean="0"/>
              <a:t>Active Listening</a:t>
            </a:r>
          </a:p>
          <a:p>
            <a:pPr marL="342900" indent="-342900">
              <a:buFont typeface="+mj-lt"/>
              <a:buAutoNum type="arabicPeriod"/>
            </a:pPr>
            <a:r>
              <a:rPr lang="en-US" sz="3200" dirty="0" smtClean="0"/>
              <a:t>Asking Questions</a:t>
            </a:r>
          </a:p>
          <a:p>
            <a:pPr marL="342900" indent="-342900">
              <a:buFont typeface="+mj-lt"/>
              <a:buAutoNum type="arabicPeriod"/>
            </a:pPr>
            <a:r>
              <a:rPr lang="en-US" sz="3200" dirty="0" smtClean="0"/>
              <a:t>Giving Feedback</a:t>
            </a:r>
          </a:p>
          <a:p>
            <a:pPr marL="342900" indent="-342900">
              <a:buFont typeface="+mj-lt"/>
              <a:buAutoNum type="arabicPeriod"/>
            </a:pPr>
            <a:r>
              <a:rPr lang="en-US" sz="3200" dirty="0" smtClean="0"/>
              <a:t>Knowing Your Feelings</a:t>
            </a:r>
          </a:p>
          <a:p>
            <a:pPr marL="342900" indent="-342900">
              <a:buFont typeface="+mj-lt"/>
              <a:buAutoNum type="arabicPeriod"/>
            </a:pPr>
            <a:r>
              <a:rPr lang="en-US" sz="3200" dirty="0" smtClean="0"/>
              <a:t>Thinking Controls Behavior</a:t>
            </a:r>
          </a:p>
          <a:p>
            <a:pPr marL="342900" indent="-342900">
              <a:buFont typeface="+mj-lt"/>
              <a:buAutoNum type="arabicPeriod"/>
            </a:pPr>
            <a:endParaRPr lang="en-US" sz="3200" dirty="0" smtClean="0"/>
          </a:p>
          <a:p>
            <a:pPr marL="342900" indent="-342900" algn="ctr"/>
            <a:r>
              <a:rPr lang="en-US" sz="3200" b="1" dirty="0" smtClean="0"/>
              <a:t>Best suited for orientation phase</a:t>
            </a:r>
            <a:endParaRPr lang="en-US"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Lesson Structure</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18</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3"/>
          <p:cNvSpPr txBox="1">
            <a:spLocks noChangeArrowheads="1"/>
          </p:cNvSpPr>
          <p:nvPr/>
        </p:nvSpPr>
        <p:spPr bwMode="auto">
          <a:xfrm>
            <a:off x="685800" y="1752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  Homework review</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  Learn next social skill</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Facilitators introduce and model new skill</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Group members role play new skill and receive feedback</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  Transfer training: Contract to practice</a:t>
            </a:r>
          </a:p>
          <a:p>
            <a:pPr marL="514350" marR="0" lvl="0" indent="-5143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new skill outside of class (home work)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Lesson 1 - Social Skills</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19</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3"/>
          <p:cNvSpPr txBox="1">
            <a:spLocks noChangeArrowheads="1"/>
          </p:cNvSpPr>
          <p:nvPr/>
        </p:nvSpPr>
        <p:spPr bwMode="auto">
          <a:xfrm>
            <a:off x="762000" y="1600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Social skills are the skills we use when we deal with other people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Good social skills help get us what we want; maximizing positive responses, and minimizing negative responses from other people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smtClean="0">
                <a:solidFill>
                  <a:srgbClr val="006892"/>
                </a:solidFill>
              </a:rPr>
              <a:t>About the Presentation</a:t>
            </a: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tent Placeholder 9"/>
          <p:cNvSpPr>
            <a:spLocks noGrp="1"/>
          </p:cNvSpPr>
          <p:nvPr>
            <p:ph idx="1"/>
          </p:nvPr>
        </p:nvSpPr>
        <p:spPr>
          <a:xfrm>
            <a:off x="457200" y="1600200"/>
            <a:ext cx="8229600" cy="4525963"/>
          </a:xfrm>
        </p:spPr>
        <p:txBody>
          <a:bodyPr/>
          <a:lstStyle/>
          <a:p>
            <a:r>
              <a:rPr lang="en-US" dirty="0" smtClean="0"/>
              <a:t>This presentation is large part is taken from the actual curriculum developed by The National Institute of Corrections. The slides will highlight the core elements of the curriculum with resources as to where additional information can be found.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Lesson 2 - Active Listening</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20</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tent Placeholder 2"/>
          <p:cNvSpPr txBox="1">
            <a:spLocks/>
          </p:cNvSpPr>
          <p:nvPr/>
        </p:nvSpPr>
        <p:spPr bwMode="auto">
          <a:xfrm>
            <a:off x="533400" y="1524000"/>
            <a:ext cx="81534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An active way of hearing what the other person is saying to you</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Flowchart: Data 10"/>
          <p:cNvSpPr/>
          <p:nvPr/>
        </p:nvSpPr>
        <p:spPr>
          <a:xfrm>
            <a:off x="685800" y="3048000"/>
            <a:ext cx="7924800" cy="3048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9"/>
          <p:cNvPicPr>
            <a:picLocks noChangeAspect="1" noChangeArrowheads="1"/>
          </p:cNvPicPr>
          <p:nvPr/>
        </p:nvPicPr>
        <p:blipFill>
          <a:blip r:embed="rId4" cstate="print"/>
          <a:srcRect/>
          <a:stretch>
            <a:fillRect/>
          </a:stretch>
        </p:blipFill>
        <p:spPr bwMode="auto">
          <a:xfrm>
            <a:off x="1524000" y="3270250"/>
            <a:ext cx="5791200"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Active Listening Skills</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21</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3"/>
          <p:cNvSpPr txBox="1">
            <a:spLocks noChangeArrowheads="1"/>
          </p:cNvSpPr>
          <p:nvPr/>
        </p:nvSpPr>
        <p:spPr bwMode="auto">
          <a:xfrm>
            <a:off x="914400" y="1600200"/>
            <a:ext cx="77724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1.  Look at the person who is talking </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2.  Think about what is being said</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3.  Wait your turn to talk</a:t>
            </a:r>
          </a:p>
          <a:p>
            <a:pPr marL="533400" marR="0" lvl="0" indent="-5334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4.  Say what you want to say </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7" name="Picture 6"/>
          <p:cNvPicPr>
            <a:picLocks noChangeAspect="1" noChangeArrowheads="1"/>
          </p:cNvPicPr>
          <p:nvPr/>
        </p:nvPicPr>
        <p:blipFill>
          <a:blip r:embed="rId4" cstate="print"/>
          <a:srcRect/>
          <a:stretch>
            <a:fillRect/>
          </a:stretch>
        </p:blipFill>
        <p:spPr bwMode="auto">
          <a:xfrm flipH="1">
            <a:off x="5029200" y="4572000"/>
            <a:ext cx="1822450" cy="2057400"/>
          </a:xfrm>
          <a:prstGeom prst="rect">
            <a:avLst/>
          </a:prstGeom>
          <a:noFill/>
          <a:ln w="9525">
            <a:noFill/>
            <a:miter lim="800000"/>
            <a:headEnd/>
            <a:tailEnd/>
          </a:ln>
        </p:spPr>
      </p:pic>
      <p:pic>
        <p:nvPicPr>
          <p:cNvPr id="18" name="Picture 7"/>
          <p:cNvPicPr>
            <a:picLocks noChangeAspect="1" noChangeArrowheads="1"/>
          </p:cNvPicPr>
          <p:nvPr/>
        </p:nvPicPr>
        <p:blipFill>
          <a:blip r:embed="rId5" cstate="print"/>
          <a:srcRect/>
          <a:stretch>
            <a:fillRect/>
          </a:stretch>
        </p:blipFill>
        <p:spPr bwMode="auto">
          <a:xfrm>
            <a:off x="1676400" y="4010025"/>
            <a:ext cx="190500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Lesson Review</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22</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3"/>
          <p:cNvSpPr txBox="1">
            <a:spLocks noChangeArrowheads="1"/>
          </p:cNvSpPr>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When did you practice the skill?  Where?  With whom?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What did you do to follow each step of the skill?  Be specific</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Tell us another situation where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    you will use the skill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ctr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Tools &amp; Techniques </a:t>
            </a:r>
            <a:endParaRPr lang="en-US" dirty="0" smtClean="0">
              <a:solidFill>
                <a:srgbClr val="006892"/>
              </a:solidFill>
            </a:endParaRPr>
          </a:p>
        </p:txBody>
      </p:sp>
      <p:sp>
        <p:nvSpPr>
          <p:cNvPr id="18436" name="Content Placeholder 2"/>
          <p:cNvSpPr>
            <a:spLocks noGrp="1"/>
          </p:cNvSpPr>
          <p:nvPr>
            <p:ph type="subTitle" idx="1"/>
          </p:nvPr>
        </p:nvSpPr>
        <p:spPr/>
        <p:txBody>
          <a:bodyPr/>
          <a:lstStyle/>
          <a:p>
            <a:pPr>
              <a:buNone/>
            </a:pPr>
            <a:r>
              <a:rPr lang="en-US" sz="1800" dirty="0" smtClean="0"/>
              <a:t>	</a:t>
            </a:r>
            <a:endParaRPr lang="en-US" sz="2400" dirty="0" smtClean="0"/>
          </a:p>
          <a:p>
            <a:pPr>
              <a:buNone/>
            </a:pPr>
            <a:r>
              <a:rPr lang="en-US" sz="4800" b="1" dirty="0" smtClean="0">
                <a:solidFill>
                  <a:srgbClr val="BE854C"/>
                </a:solidFill>
              </a:rPr>
              <a:t>T4C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23</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3"/>
          <p:cNvSpPr txBox="1">
            <a:spLocks noChangeArrowheads="1"/>
          </p:cNvSpPr>
          <p:nvPr/>
        </p:nvSpPr>
        <p:spPr bwMode="auto">
          <a:xfrm>
            <a:off x="914400" y="1600200"/>
            <a:ext cx="77724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Cognitive Restructuring </a:t>
            </a:r>
            <a:endParaRPr lang="en-US" dirty="0" smtClean="0">
              <a:solidFill>
                <a:srgbClr val="006892"/>
              </a:solidFill>
            </a:endParaRPr>
          </a:p>
        </p:txBody>
      </p:sp>
      <p:sp>
        <p:nvSpPr>
          <p:cNvPr id="18436" name="Content Placeholder 2"/>
          <p:cNvSpPr>
            <a:spLocks noGrp="1"/>
          </p:cNvSpPr>
          <p:nvPr>
            <p:ph idx="1"/>
          </p:nvPr>
        </p:nvSpPr>
        <p:spPr/>
        <p:txBody>
          <a:bodyPr/>
          <a:lstStyle/>
          <a:p>
            <a:pPr marL="457200" indent="-457200">
              <a:buFont typeface="+mj-lt"/>
              <a:buAutoNum type="arabicPeriod"/>
            </a:pPr>
            <a:r>
              <a:rPr lang="en-US" sz="2400" b="1" dirty="0" smtClean="0"/>
              <a:t>Pay Attention to Our Thinking</a:t>
            </a:r>
          </a:p>
          <a:p>
            <a:pPr marL="457200" indent="-457200">
              <a:buFont typeface="+mj-lt"/>
              <a:buAutoNum type="arabicPeriod"/>
            </a:pPr>
            <a:r>
              <a:rPr lang="en-US" sz="2400" b="1" dirty="0" smtClean="0"/>
              <a:t>Recognize Risk</a:t>
            </a:r>
          </a:p>
          <a:p>
            <a:pPr marL="457200" indent="-457200">
              <a:buFont typeface="+mj-lt"/>
              <a:buAutoNum type="arabicPeriod"/>
            </a:pPr>
            <a:r>
              <a:rPr lang="en-US" sz="2400" b="1" dirty="0" smtClean="0"/>
              <a:t>Use New Thinking </a:t>
            </a:r>
            <a:r>
              <a:rPr lang="en-US" sz="2400" dirty="0" smtClean="0"/>
              <a:t> </a:t>
            </a:r>
          </a:p>
          <a:p>
            <a:pPr marL="457200" indent="-457200">
              <a:buNone/>
            </a:pPr>
            <a:endParaRPr lang="en-US" sz="2400" dirty="0" smtClean="0"/>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24</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6" descr="C:\Documents and Settings\BOP37837\Local Settings\Temporary Internet Files\Content.IE5\92NO5SJ1\MP900439332[1].jpg"/>
          <p:cNvPicPr>
            <a:picLocks noChangeAspect="1" noChangeArrowheads="1"/>
          </p:cNvPicPr>
          <p:nvPr/>
        </p:nvPicPr>
        <p:blipFill>
          <a:blip r:embed="rId4" cstate="print"/>
          <a:srcRect l="32001"/>
          <a:stretch>
            <a:fillRect/>
          </a:stretch>
        </p:blipFill>
        <p:spPr bwMode="auto">
          <a:xfrm>
            <a:off x="5867400" y="2971800"/>
            <a:ext cx="2819400" cy="299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Parts of the Thinking Report</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2800" b="1" dirty="0" smtClean="0"/>
              <a:t>Part 1 - </a:t>
            </a:r>
            <a:r>
              <a:rPr lang="en-US" sz="2800" dirty="0" smtClean="0"/>
              <a:t>State what happened (stick with the facts)</a:t>
            </a:r>
          </a:p>
          <a:p>
            <a:pPr>
              <a:buNone/>
            </a:pPr>
            <a:r>
              <a:rPr lang="en-US" sz="2800" b="1" dirty="0" smtClean="0"/>
              <a:t>Part 2 - </a:t>
            </a:r>
            <a:r>
              <a:rPr lang="en-US" sz="2800" dirty="0" smtClean="0"/>
              <a:t>List every thought you can remember </a:t>
            </a:r>
          </a:p>
          <a:p>
            <a:pPr>
              <a:buNone/>
            </a:pPr>
            <a:r>
              <a:rPr lang="en-US" sz="2800" dirty="0" smtClean="0"/>
              <a:t>             (exact words that were in your mind at the time)</a:t>
            </a:r>
            <a:endParaRPr lang="en-US" sz="2800" b="1" dirty="0" smtClean="0"/>
          </a:p>
          <a:p>
            <a:pPr>
              <a:buNone/>
            </a:pPr>
            <a:r>
              <a:rPr lang="en-US" sz="2800" b="1" dirty="0" smtClean="0"/>
              <a:t>Part 3 - </a:t>
            </a:r>
            <a:r>
              <a:rPr lang="en-US" sz="2800" dirty="0" smtClean="0"/>
              <a:t>List all the feelings you remember </a:t>
            </a:r>
          </a:p>
          <a:p>
            <a:pPr>
              <a:buNone/>
            </a:pPr>
            <a:r>
              <a:rPr lang="en-US" sz="2800" dirty="0" smtClean="0"/>
              <a:t>              having</a:t>
            </a:r>
            <a:endParaRPr lang="en-US" sz="2800" b="1" dirty="0" smtClean="0"/>
          </a:p>
          <a:p>
            <a:pPr>
              <a:buNone/>
            </a:pPr>
            <a:r>
              <a:rPr lang="en-US" sz="2800" b="1" dirty="0" smtClean="0"/>
              <a:t>Part 4 - </a:t>
            </a:r>
            <a:r>
              <a:rPr lang="en-US" sz="2800" dirty="0" smtClean="0"/>
              <a:t>List beliefs you held in this situation (beliefs are rules, principles and opinions that you carry into lots of different situations)</a:t>
            </a:r>
          </a:p>
          <a:p>
            <a:pPr marL="457200" indent="-457200">
              <a:buNone/>
            </a:pPr>
            <a:endParaRPr lang="en-US" sz="2400" dirty="0" smtClean="0"/>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25</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Parts of the Thinking Report</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26</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0" name="Group 3"/>
          <p:cNvGraphicFramePr>
            <a:graphicFrameLocks/>
          </p:cNvGraphicFramePr>
          <p:nvPr/>
        </p:nvGraphicFramePr>
        <p:xfrm>
          <a:off x="762000" y="1600200"/>
          <a:ext cx="7924800" cy="4241839"/>
        </p:xfrm>
        <a:graphic>
          <a:graphicData uri="http://schemas.openxmlformats.org/drawingml/2006/table">
            <a:tbl>
              <a:tblPr/>
              <a:tblGrid>
                <a:gridCol w="2514600"/>
                <a:gridCol w="5410200"/>
              </a:tblGrid>
              <a:tr h="155443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rgbClr val="0070C0"/>
                          </a:solidFill>
                          <a:effectLst/>
                          <a:latin typeface="Arial" charset="0"/>
                        </a:rPr>
                        <a:t>Part 1</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Situation: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r>
                        <a:rPr lang="en-US" sz="2400" kern="1200" dirty="0" smtClean="0">
                          <a:solidFill>
                            <a:schemeClr val="tx1"/>
                          </a:solidFill>
                          <a:latin typeface="+mn-lt"/>
                          <a:ea typeface="+mn-ea"/>
                          <a:cs typeface="+mn-cs"/>
                        </a:rPr>
                        <a:t>State the facts of what happened</a:t>
                      </a:r>
                    </a:p>
                    <a:p>
                      <a:pPr lvl="0"/>
                      <a:endParaRPr lang="en-US" sz="2400" kern="1200" dirty="0" smtClean="0">
                        <a:solidFill>
                          <a:schemeClr val="tx1"/>
                        </a:solidFill>
                        <a:latin typeface="+mn-lt"/>
                        <a:ea typeface="+mn-ea"/>
                        <a:cs typeface="+mn-cs"/>
                      </a:endParaRPr>
                    </a:p>
                    <a:p>
                      <a:r>
                        <a:rPr lang="en-US" sz="2400" i="1" kern="1200" dirty="0" smtClean="0">
                          <a:solidFill>
                            <a:schemeClr val="tx1"/>
                          </a:solidFill>
                          <a:latin typeface="+mn-lt"/>
                          <a:ea typeface="+mn-ea"/>
                          <a:cs typeface="+mn-cs"/>
                        </a:rPr>
                        <a:t>Who was involved and what was said and done? </a:t>
                      </a:r>
                      <a:endParaRPr kumimoji="0" lang="en-US" sz="2400" b="0" i="1"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269">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84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Parts of the Thinking Report</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27</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9" name="Group 3"/>
          <p:cNvGraphicFramePr>
            <a:graphicFrameLocks/>
          </p:cNvGraphicFramePr>
          <p:nvPr/>
        </p:nvGraphicFramePr>
        <p:xfrm>
          <a:off x="914400" y="1600200"/>
          <a:ext cx="7772400" cy="3641776"/>
        </p:xfrm>
        <a:graphic>
          <a:graphicData uri="http://schemas.openxmlformats.org/drawingml/2006/table">
            <a:tbl>
              <a:tblPr/>
              <a:tblGrid>
                <a:gridCol w="2362200"/>
                <a:gridCol w="5410200"/>
              </a:tblGrid>
              <a:tr h="6952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Situation: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4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rgbClr val="0070C0"/>
                          </a:solidFill>
                          <a:effectLst/>
                          <a:latin typeface="Arial" charset="0"/>
                        </a:rPr>
                        <a:t>Part 2</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Thoughts:</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r>
                        <a:rPr lang="en-US" sz="2400" kern="1200" dirty="0" smtClean="0">
                          <a:solidFill>
                            <a:schemeClr val="tx1"/>
                          </a:solidFill>
                          <a:latin typeface="+mn-lt"/>
                          <a:ea typeface="+mn-ea"/>
                          <a:cs typeface="+mn-cs"/>
                        </a:rPr>
                        <a:t>List every thought you can remember</a:t>
                      </a:r>
                    </a:p>
                    <a:p>
                      <a:pPr lvl="0"/>
                      <a:endParaRPr lang="en-US" sz="2400" kern="1200" dirty="0" smtClean="0">
                        <a:solidFill>
                          <a:schemeClr val="tx1"/>
                        </a:solidFill>
                        <a:latin typeface="+mn-lt"/>
                        <a:ea typeface="+mn-ea"/>
                        <a:cs typeface="+mn-cs"/>
                      </a:endParaRPr>
                    </a:p>
                    <a:p>
                      <a:r>
                        <a:rPr lang="en-US" sz="2400" i="1" kern="1200" dirty="0" smtClean="0">
                          <a:solidFill>
                            <a:schemeClr val="tx1"/>
                          </a:solidFill>
                          <a:latin typeface="+mn-lt"/>
                          <a:ea typeface="+mn-ea"/>
                          <a:cs typeface="+mn-cs"/>
                        </a:rPr>
                        <a:t>Use the exact words that were in your mind at the time</a:t>
                      </a:r>
                      <a:endParaRPr kumimoji="0" lang="en-US" sz="2400" b="0" i="1"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82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24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Parts of the Thinking Report</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28</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1" name="Group 3"/>
          <p:cNvGraphicFramePr>
            <a:graphicFrameLocks/>
          </p:cNvGraphicFramePr>
          <p:nvPr/>
        </p:nvGraphicFramePr>
        <p:xfrm>
          <a:off x="914400" y="1447800"/>
          <a:ext cx="7772400" cy="4718050"/>
        </p:xfrm>
        <a:graphic>
          <a:graphicData uri="http://schemas.openxmlformats.org/drawingml/2006/table">
            <a:tbl>
              <a:tblPr/>
              <a:tblGrid>
                <a:gridCol w="2362200"/>
                <a:gridCol w="5410200"/>
              </a:tblGrid>
              <a:tr h="6951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Situation:</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13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Thoughts: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55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rgbClr val="0070C0"/>
                          </a:solidFill>
                          <a:effectLst/>
                          <a:latin typeface="Arial" charset="0"/>
                        </a:rPr>
                        <a:t>Part 3</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Feelings:</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r>
                        <a:rPr lang="en-US" sz="2400" kern="1200" dirty="0" smtClean="0">
                          <a:solidFill>
                            <a:schemeClr val="tx1"/>
                          </a:solidFill>
                          <a:latin typeface="+mn-lt"/>
                          <a:ea typeface="+mn-ea"/>
                          <a:cs typeface="+mn-cs"/>
                        </a:rPr>
                        <a:t>List all the feelings you remember having</a:t>
                      </a:r>
                    </a:p>
                    <a:p>
                      <a:pPr lvl="0"/>
                      <a:endParaRPr lang="en-US" sz="2400" kern="1200" dirty="0" smtClean="0">
                        <a:solidFill>
                          <a:schemeClr val="tx1"/>
                        </a:solidFill>
                        <a:latin typeface="+mn-lt"/>
                        <a:ea typeface="+mn-ea"/>
                        <a:cs typeface="+mn-cs"/>
                      </a:endParaRPr>
                    </a:p>
                    <a:p>
                      <a:pPr lvl="0"/>
                      <a:r>
                        <a:rPr lang="en-US" sz="2400" kern="1200" dirty="0" smtClean="0">
                          <a:solidFill>
                            <a:schemeClr val="tx1"/>
                          </a:solidFill>
                          <a:latin typeface="+mn-lt"/>
                          <a:ea typeface="+mn-ea"/>
                          <a:cs typeface="+mn-cs"/>
                        </a:rPr>
                        <a:t>Use words that seem right to you </a:t>
                      </a:r>
                    </a:p>
                    <a:p>
                      <a:endParaRPr lang="en-US" sz="2400" kern="1200" dirty="0" smtClean="0">
                        <a:solidFill>
                          <a:schemeClr val="tx1"/>
                        </a:solidFill>
                        <a:latin typeface="+mn-lt"/>
                        <a:ea typeface="+mn-ea"/>
                        <a:cs typeface="+mn-cs"/>
                      </a:endParaRPr>
                    </a:p>
                    <a:p>
                      <a:r>
                        <a:rPr lang="en-US" sz="2400" i="1" kern="1200" dirty="0" smtClean="0">
                          <a:solidFill>
                            <a:schemeClr val="tx1"/>
                          </a:solidFill>
                          <a:latin typeface="+mn-lt"/>
                          <a:ea typeface="+mn-ea"/>
                          <a:cs typeface="+mn-cs"/>
                        </a:rPr>
                        <a:t>Feelings can be either emotions or bodily sensations, or both</a:t>
                      </a:r>
                      <a:endParaRPr kumimoji="0" lang="en-US" sz="2400" b="0" i="1"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18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Parts of the Thinking Report</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29</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9" name="Group 3"/>
          <p:cNvGraphicFramePr>
            <a:graphicFrameLocks/>
          </p:cNvGraphicFramePr>
          <p:nvPr/>
        </p:nvGraphicFramePr>
        <p:xfrm>
          <a:off x="914400" y="1600200"/>
          <a:ext cx="7772400" cy="4064953"/>
        </p:xfrm>
        <a:graphic>
          <a:graphicData uri="http://schemas.openxmlformats.org/drawingml/2006/table">
            <a:tbl>
              <a:tblPr/>
              <a:tblGrid>
                <a:gridCol w="2362200"/>
                <a:gridCol w="5410200"/>
              </a:tblGrid>
              <a:tr h="695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Situation: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Thoughts: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chemeClr val="folHlink"/>
                        </a:buClr>
                        <a:buSzPct val="90000"/>
                        <a:buFont typeface="Wingdings" pitchFamily="2" charset="2"/>
                        <a:buAutoNum type="arabicPeriod"/>
                        <a:tabLst/>
                      </a:pP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smtClean="0">
                          <a:ln>
                            <a:noFill/>
                          </a:ln>
                          <a:solidFill>
                            <a:schemeClr val="tx1"/>
                          </a:solidFill>
                          <a:effectLst/>
                          <a:latin typeface="Arial" charset="0"/>
                        </a:rPr>
                        <a:t>Feelings: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400" b="0" i="0" u="none" strike="noStrike" cap="none" normalizeH="0" baseline="0" dirty="0" smtClean="0">
                          <a:ln>
                            <a:noFill/>
                          </a:ln>
                          <a:solidFill>
                            <a:schemeClr val="tx1"/>
                          </a:solidFill>
                          <a:effectLst/>
                          <a:latin typeface="Arial" charset="0"/>
                        </a:rPr>
                        <a:t> </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rgbClr val="0070C0"/>
                          </a:solidFill>
                          <a:effectLst/>
                          <a:latin typeface="Arial" charset="0"/>
                        </a:rPr>
                        <a:t>Part 4</a:t>
                      </a:r>
                    </a:p>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Arial" charset="0"/>
                        </a:rPr>
                        <a:t>Attitudes/Beliefs: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2400" kern="1200" dirty="0" smtClean="0">
                          <a:solidFill>
                            <a:schemeClr val="tx1"/>
                          </a:solidFill>
                          <a:latin typeface="+mn-lt"/>
                          <a:ea typeface="+mn-ea"/>
                          <a:cs typeface="+mn-cs"/>
                        </a:rPr>
                        <a:t>List your attitudes and beliefs </a:t>
                      </a:r>
                    </a:p>
                    <a:p>
                      <a:endParaRPr lang="en-US" sz="2400" kern="1200" dirty="0" smtClean="0">
                        <a:solidFill>
                          <a:schemeClr val="tx1"/>
                        </a:solidFill>
                        <a:latin typeface="+mn-lt"/>
                        <a:ea typeface="+mn-ea"/>
                        <a:cs typeface="+mn-cs"/>
                      </a:endParaRPr>
                    </a:p>
                    <a:p>
                      <a:r>
                        <a:rPr lang="en-US" sz="2400" i="1" kern="1200" dirty="0" smtClean="0">
                          <a:solidFill>
                            <a:schemeClr val="tx1"/>
                          </a:solidFill>
                          <a:latin typeface="+mn-lt"/>
                          <a:ea typeface="+mn-ea"/>
                          <a:cs typeface="+mn-cs"/>
                        </a:rPr>
                        <a:t>Attitudes and beliefs are rules, principles,</a:t>
                      </a:r>
                      <a:r>
                        <a:rPr lang="en-US" sz="2400" i="1" kern="1200" baseline="0" dirty="0" smtClean="0">
                          <a:solidFill>
                            <a:schemeClr val="tx1"/>
                          </a:solidFill>
                          <a:latin typeface="+mn-lt"/>
                          <a:ea typeface="+mn-ea"/>
                          <a:cs typeface="+mn-cs"/>
                        </a:rPr>
                        <a:t> </a:t>
                      </a:r>
                      <a:r>
                        <a:rPr lang="en-US" sz="2400" i="1" kern="1200" dirty="0" smtClean="0">
                          <a:solidFill>
                            <a:schemeClr val="tx1"/>
                          </a:solidFill>
                          <a:latin typeface="+mn-lt"/>
                          <a:ea typeface="+mn-ea"/>
                          <a:cs typeface="+mn-cs"/>
                        </a:rPr>
                        <a:t>values, or ways of thinking that you carry into lots of different situations</a:t>
                      </a:r>
                      <a:endParaRPr kumimoji="0" lang="en-US" sz="2400" b="0" i="1"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dirty="0" smtClean="0">
                <a:solidFill>
                  <a:srgbClr val="006892"/>
                </a:solidFill>
              </a:rPr>
              <a:t>About the </a:t>
            </a:r>
            <a:r>
              <a:rPr lang="en-US" dirty="0" smtClean="0">
                <a:solidFill>
                  <a:srgbClr val="006892"/>
                </a:solidFill>
              </a:rPr>
              <a:t>curriculum</a:t>
            </a:r>
            <a:endParaRPr lang="en-US" dirty="0" smtClean="0">
              <a:solidFill>
                <a:srgbClr val="006892"/>
              </a:solidFill>
            </a:endParaRPr>
          </a:p>
        </p:txBody>
      </p:sp>
      <p:sp>
        <p:nvSpPr>
          <p:cNvPr id="18436" name="Content Placeholder 2"/>
          <p:cNvSpPr>
            <a:spLocks noGrp="1"/>
          </p:cNvSpPr>
          <p:nvPr>
            <p:ph idx="1"/>
          </p:nvPr>
        </p:nvSpPr>
        <p:spPr>
          <a:xfrm>
            <a:off x="381000" y="2133600"/>
            <a:ext cx="8229600" cy="4525963"/>
          </a:xfrm>
        </p:spPr>
        <p:txBody>
          <a:bodyPr/>
          <a:lstStyle/>
          <a:p>
            <a:pPr>
              <a:buNone/>
            </a:pPr>
            <a:r>
              <a:rPr lang="en-US" dirty="0" smtClean="0"/>
              <a:t>	The  Thinking for a Change curriculum uses as its core, a </a:t>
            </a:r>
            <a:r>
              <a:rPr lang="en-US" b="1" dirty="0" smtClean="0"/>
              <a:t>problem solving </a:t>
            </a:r>
            <a:r>
              <a:rPr lang="en-US" dirty="0" smtClean="0"/>
              <a:t>program embellished by both </a:t>
            </a:r>
            <a:r>
              <a:rPr lang="en-US" b="1" dirty="0" smtClean="0"/>
              <a:t>cognitive restructuring </a:t>
            </a:r>
            <a:r>
              <a:rPr lang="en-US" dirty="0" smtClean="0"/>
              <a:t>and </a:t>
            </a:r>
            <a:r>
              <a:rPr lang="en-US" b="1" dirty="0" smtClean="0"/>
              <a:t>social skills interventions</a:t>
            </a:r>
            <a:r>
              <a:rPr lang="en-US" dirty="0" smtClean="0"/>
              <a:t>. </a:t>
            </a:r>
          </a:p>
          <a:p>
            <a:pPr eaLnBrk="1" hangingPunct="1">
              <a:buClr>
                <a:srgbClr val="BE854C"/>
              </a:buClr>
              <a:buSzPct val="65000"/>
              <a:buFont typeface="Arial" charset="0"/>
              <a:buNone/>
            </a:pPr>
            <a:endParaRPr lang="en-US"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152400" y="274638"/>
            <a:ext cx="88392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Processing a Thinking Report</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2800" b="1" dirty="0" smtClean="0"/>
              <a:t>Helpful Hints for Staying Objective</a:t>
            </a:r>
            <a:endParaRPr lang="en-US" sz="2800" dirty="0" smtClean="0"/>
          </a:p>
          <a:p>
            <a:r>
              <a:rPr lang="en-US" sz="2800" dirty="0" smtClean="0"/>
              <a:t>Don’t judge </a:t>
            </a:r>
          </a:p>
          <a:p>
            <a:r>
              <a:rPr lang="en-US" sz="2800" dirty="0" smtClean="0"/>
              <a:t>Don’t blame </a:t>
            </a:r>
          </a:p>
          <a:p>
            <a:r>
              <a:rPr lang="en-US" sz="2800" dirty="0" smtClean="0"/>
              <a:t>Don’t make excuses</a:t>
            </a:r>
          </a:p>
          <a:p>
            <a:r>
              <a:rPr lang="en-US" sz="2800" dirty="0" smtClean="0"/>
              <a:t>Don’t “second guess” (suggestions about how you should have or could have thought)</a:t>
            </a:r>
          </a:p>
          <a:p>
            <a:pPr marL="457200" indent="-457200">
              <a:buNone/>
            </a:pPr>
            <a:endParaRPr lang="en-US" sz="2400" dirty="0" smtClean="0"/>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30</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152400" y="274638"/>
            <a:ext cx="88392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Practice Problem Solving</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31</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3"/>
          <p:cNvSpPr txBox="1">
            <a:spLocks noChangeArrowheads="1"/>
          </p:cNvSpPr>
          <p:nvPr/>
        </p:nvSpPr>
        <p:spPr bwMode="auto">
          <a:xfrm>
            <a:off x="762000" y="1676400"/>
            <a:ext cx="7772400" cy="4267200"/>
          </a:xfrm>
          <a:prstGeom prst="rect">
            <a:avLst/>
          </a:prstGeom>
          <a:noFill/>
          <a:ln w="9525">
            <a:noFill/>
            <a:miter lim="800000"/>
            <a:headEnd/>
            <a:tailEnd/>
          </a:ln>
        </p:spPr>
        <p:txBody>
          <a:bodyPr/>
          <a:lstStyle/>
          <a:p>
            <a:pPr marL="342900" indent="-342900">
              <a:spcBef>
                <a:spcPct val="20000"/>
              </a:spcBef>
              <a:buClr>
                <a:schemeClr val="folHlink"/>
              </a:buClr>
              <a:buSzPct val="90000"/>
              <a:buFont typeface="Wingdings" pitchFamily="2" charset="2"/>
              <a:buChar char="n"/>
              <a:defRPr/>
            </a:pPr>
            <a:r>
              <a:rPr lang="en-US" sz="3200" b="1" kern="0" dirty="0">
                <a:latin typeface="+mn-lt"/>
              </a:rPr>
              <a:t>Pick one real life problem situation and practice the first 2 problem solving skills </a:t>
            </a:r>
          </a:p>
          <a:p>
            <a:pPr marL="342900" indent="-342900">
              <a:spcBef>
                <a:spcPct val="20000"/>
              </a:spcBef>
              <a:buClr>
                <a:schemeClr val="folHlink"/>
              </a:buClr>
              <a:buSzPct val="90000"/>
              <a:buFont typeface="Wingdings" pitchFamily="2" charset="2"/>
              <a:buChar char="n"/>
              <a:defRPr/>
            </a:pPr>
            <a:r>
              <a:rPr lang="en-US" sz="3200" b="1" kern="0" dirty="0">
                <a:latin typeface="+mn-lt"/>
              </a:rPr>
              <a:t>If you were not able to do the first 2 skills while the problem was actually happening, then you were to write out how you could have done </a:t>
            </a:r>
            <a:r>
              <a:rPr lang="en-US" sz="3200" b="1" kern="0" dirty="0" smtClean="0">
                <a:latin typeface="+mn-lt"/>
              </a:rPr>
              <a:t>each </a:t>
            </a:r>
            <a:r>
              <a:rPr lang="en-US" sz="3200" b="1" kern="0" dirty="0">
                <a:latin typeface="+mn-lt"/>
              </a:rPr>
              <a:t>skill </a:t>
            </a:r>
          </a:p>
        </p:txBody>
      </p:sp>
      <p:pic>
        <p:nvPicPr>
          <p:cNvPr id="11" name="Picture 8" descr="C:\Documents and Settings\BOP37837\Local Settings\Temporary Internet Files\Content.IE5\6KDAHNUR\MC900239929[1].wmf"/>
          <p:cNvPicPr>
            <a:picLocks noChangeAspect="1" noChangeArrowheads="1"/>
          </p:cNvPicPr>
          <p:nvPr/>
        </p:nvPicPr>
        <p:blipFill>
          <a:blip r:embed="rId4" cstate="print"/>
          <a:srcRect/>
          <a:stretch>
            <a:fillRect/>
          </a:stretch>
        </p:blipFill>
        <p:spPr bwMode="auto">
          <a:xfrm>
            <a:off x="6553200" y="5029200"/>
            <a:ext cx="1957388" cy="153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152400" y="274638"/>
            <a:ext cx="88392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Problem Solving Skill 1</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32</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8" descr="C:\Documents and Settings\BOP37837\Local Settings\Temporary Internet Files\Content.IE5\6KDAHNUR\MC900239929[1].wmf"/>
          <p:cNvPicPr>
            <a:picLocks noChangeAspect="1" noChangeArrowheads="1"/>
          </p:cNvPicPr>
          <p:nvPr/>
        </p:nvPicPr>
        <p:blipFill>
          <a:blip r:embed="rId4" cstate="print"/>
          <a:srcRect/>
          <a:stretch>
            <a:fillRect/>
          </a:stretch>
        </p:blipFill>
        <p:spPr bwMode="auto">
          <a:xfrm>
            <a:off x="6553200" y="5029200"/>
            <a:ext cx="1957388" cy="1535113"/>
          </a:xfrm>
          <a:prstGeom prst="rect">
            <a:avLst/>
          </a:prstGeom>
          <a:noFill/>
          <a:ln w="9525">
            <a:noFill/>
            <a:miter lim="800000"/>
            <a:headEnd/>
            <a:tailEnd/>
          </a:ln>
        </p:spPr>
      </p:pic>
      <p:sp>
        <p:nvSpPr>
          <p:cNvPr id="15" name="Rectangle 3"/>
          <p:cNvSpPr txBox="1">
            <a:spLocks noChangeArrowheads="1"/>
          </p:cNvSpPr>
          <p:nvPr/>
        </p:nvSpPr>
        <p:spPr bwMode="auto">
          <a:xfrm>
            <a:off x="914400" y="16002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Step 1:  </a:t>
            </a:r>
            <a:r>
              <a:rPr kumimoji="0" lang="en-US" sz="3600" b="1" i="0" u="none" strike="noStrike" kern="1200" cap="none" spc="0" normalizeH="0" baseline="0" noProof="0" smtClean="0">
                <a:ln>
                  <a:noFill/>
                </a:ln>
                <a:solidFill>
                  <a:srgbClr val="FF0000"/>
                </a:solidFill>
                <a:effectLst/>
                <a:uLnTx/>
                <a:uFillTx/>
                <a:latin typeface="+mn-lt"/>
                <a:ea typeface="+mn-ea"/>
                <a:cs typeface="+mn-cs"/>
              </a:rPr>
              <a:t>Stop!</a:t>
            </a:r>
            <a:r>
              <a:rPr kumimoji="0" lang="en-US" sz="3600" b="1" i="0" u="none" strike="noStrike" kern="1200" cap="none" spc="0" normalizeH="0" baseline="0" noProof="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Pay attention to your warning signs</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6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Step 2:  </a:t>
            </a:r>
            <a:r>
              <a:rPr kumimoji="0" lang="en-US" sz="3600" b="1" i="0" u="none" strike="noStrike" kern="1200" cap="none" spc="0" normalizeH="0" baseline="0" noProof="0" smtClean="0">
                <a:ln>
                  <a:noFill/>
                </a:ln>
                <a:solidFill>
                  <a:srgbClr val="FF0000"/>
                </a:solidFill>
                <a:effectLst/>
                <a:uLnTx/>
                <a:uFillTx/>
                <a:latin typeface="+mn-lt"/>
                <a:ea typeface="+mn-ea"/>
                <a:cs typeface="+mn-cs"/>
              </a:rPr>
              <a:t>Think!</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Reduce your risk</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6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0" y="274638"/>
            <a:ext cx="91440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Problem Solving Skill 2</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33</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3"/>
          <p:cNvSpPr txBox="1">
            <a:spLocks noChangeArrowheads="1"/>
          </p:cNvSpPr>
          <p:nvPr/>
        </p:nvSpPr>
        <p:spPr bwMode="auto">
          <a:xfrm>
            <a:off x="381000" y="1371600"/>
            <a:ext cx="85344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defRPr/>
            </a:pPr>
            <a:r>
              <a:rPr lang="en-US" sz="3200" b="1" dirty="0" smtClean="0">
                <a:solidFill>
                  <a:srgbClr val="FF0000"/>
                </a:solidFill>
                <a:latin typeface="Swis721 BlkEx BT" pitchFamily="34" charset="0"/>
              </a:rPr>
              <a:t>State the Problem</a:t>
            </a:r>
            <a:endParaRPr kumimoji="0" lang="en-US" sz="3200" b="1" i="1"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i="1" u="none" strike="noStrike" kern="1200" cap="none" spc="0" normalizeH="0" baseline="0" noProof="0" dirty="0" smtClean="0">
                <a:ln>
                  <a:noFill/>
                </a:ln>
                <a:solidFill>
                  <a:schemeClr val="tx1"/>
                </a:solidFill>
                <a:effectLst/>
                <a:uLnTx/>
                <a:uFillTx/>
                <a:latin typeface="+mn-lt"/>
                <a:ea typeface="+mn-ea"/>
                <a:cs typeface="+mn-cs"/>
              </a:rPr>
              <a:t>Step 1:  Identify a warning sign</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i="1" u="none" strike="noStrike" kern="1200" cap="none" spc="0" normalizeH="0" baseline="0" noProof="0" dirty="0" smtClean="0">
                <a:ln>
                  <a:noFill/>
                </a:ln>
                <a:solidFill>
                  <a:schemeClr val="tx1"/>
                </a:solidFill>
                <a:effectLst/>
                <a:uLnTx/>
                <a:uFillTx/>
                <a:latin typeface="+mn-lt"/>
                <a:ea typeface="+mn-ea"/>
                <a:cs typeface="+mn-cs"/>
              </a:rPr>
              <a:t>Step 2:  Describe what happened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i="1" u="none" strike="noStrike" kern="1200" cap="none" spc="0" normalizeH="0" baseline="0" noProof="0" dirty="0" smtClean="0">
                <a:ln>
                  <a:noFill/>
                </a:ln>
                <a:solidFill>
                  <a:schemeClr val="tx1"/>
                </a:solidFill>
                <a:effectLst/>
                <a:uLnTx/>
                <a:uFillTx/>
                <a:latin typeface="+mn-lt"/>
                <a:ea typeface="+mn-ea"/>
                <a:cs typeface="+mn-cs"/>
              </a:rPr>
              <a:t>              objectively</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200" i="1" u="none" strike="noStrike" kern="1200" cap="none" spc="0" normalizeH="0" baseline="0" noProof="0" dirty="0" smtClean="0">
                <a:ln>
                  <a:noFill/>
                </a:ln>
                <a:solidFill>
                  <a:schemeClr val="tx1"/>
                </a:solidFill>
                <a:effectLst/>
                <a:uLnTx/>
                <a:uFillTx/>
                <a:latin typeface="+mn-lt"/>
                <a:ea typeface="+mn-ea"/>
                <a:cs typeface="+mn-cs"/>
              </a:rPr>
              <a:t>Step 3:  Identify a risk reaction</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3200" b="1" i="0" u="none" strike="noStrike" kern="1200" cap="none" spc="0" normalizeH="0" baseline="0" noProof="0" dirty="0" smtClean="0">
              <a:ln>
                <a:noFill/>
              </a:ln>
              <a:solidFill>
                <a:schemeClr val="accent3">
                  <a:lumMod val="10000"/>
                </a:schemeClr>
              </a:solidFill>
              <a:effectLst/>
              <a:uLnTx/>
              <a:uFillTx/>
              <a:latin typeface="+mn-lt"/>
              <a:ea typeface="+mn-ea"/>
              <a:cs typeface="+mn-cs"/>
            </a:endParaRPr>
          </a:p>
        </p:txBody>
      </p:sp>
      <p:sp>
        <p:nvSpPr>
          <p:cNvPr id="16" name="TextBox 1"/>
          <p:cNvSpPr txBox="1">
            <a:spLocks noChangeArrowheads="1"/>
          </p:cNvSpPr>
          <p:nvPr/>
        </p:nvSpPr>
        <p:spPr bwMode="auto">
          <a:xfrm>
            <a:off x="685800" y="4387850"/>
            <a:ext cx="5334000" cy="2062163"/>
          </a:xfrm>
          <a:prstGeom prst="rect">
            <a:avLst/>
          </a:prstGeom>
          <a:noFill/>
          <a:ln w="9525">
            <a:noFill/>
            <a:miter lim="800000"/>
            <a:headEnd/>
            <a:tailEnd/>
          </a:ln>
        </p:spPr>
        <p:txBody>
          <a:bodyPr>
            <a:spAutoFit/>
          </a:bodyPr>
          <a:lstStyle/>
          <a:p>
            <a:r>
              <a:rPr lang="en-US" sz="3200" dirty="0"/>
              <a:t>“I (think/feel) ____________ because _______________, and my risk reaction is ____ _____________________.”</a:t>
            </a:r>
          </a:p>
        </p:txBody>
      </p:sp>
      <p:pic>
        <p:nvPicPr>
          <p:cNvPr id="17" name="Picture 5"/>
          <p:cNvPicPr>
            <a:picLocks noChangeAspect="1" noChangeArrowheads="1"/>
          </p:cNvPicPr>
          <p:nvPr/>
        </p:nvPicPr>
        <p:blipFill>
          <a:blip r:embed="rId4" cstate="print"/>
          <a:srcRect l="47504"/>
          <a:stretch>
            <a:fillRect/>
          </a:stretch>
        </p:blipFill>
        <p:spPr bwMode="auto">
          <a:xfrm>
            <a:off x="6011863" y="3505200"/>
            <a:ext cx="2743200"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0" y="274638"/>
            <a:ext cx="91440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Problem Solving Goals</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34</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8"/>
          <p:cNvSpPr txBox="1">
            <a:spLocks noChangeArrowheads="1"/>
          </p:cNvSpPr>
          <p:nvPr/>
        </p:nvSpPr>
        <p:spPr bwMode="auto">
          <a:xfrm>
            <a:off x="533400" y="1524000"/>
            <a:ext cx="7086600" cy="4225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Step 1: </a:t>
            </a:r>
            <a:r>
              <a:rPr kumimoji="0" lang="en-US" sz="3600" b="0" i="0" u="none" strike="noStrike" kern="1200" cap="none" spc="0" normalizeH="0" baseline="0" noProof="0" smtClean="0">
                <a:ln>
                  <a:noFill/>
                </a:ln>
                <a:solidFill>
                  <a:schemeClr val="tx1"/>
                </a:solidFill>
                <a:effectLst/>
                <a:uLnTx/>
                <a:uFillTx/>
                <a:latin typeface="+mn-lt"/>
                <a:ea typeface="+mn-ea"/>
                <a:cs typeface="+mn-cs"/>
              </a:rPr>
              <a:t>Identify a positive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   and realistic goal</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600" b="1" i="0" u="none" strike="noStrike" kern="1200" cap="none" spc="0" normalizeH="0" baseline="0" noProof="0" smtClean="0">
                <a:ln>
                  <a:noFill/>
                </a:ln>
                <a:solidFill>
                  <a:schemeClr val="tx1"/>
                </a:solidFill>
                <a:effectLst/>
                <a:uLnTx/>
                <a:uFillTx/>
                <a:latin typeface="+mn-lt"/>
                <a:ea typeface="+mn-ea"/>
                <a:cs typeface="+mn-cs"/>
              </a:rPr>
              <a:t>Step 2: </a:t>
            </a:r>
            <a:r>
              <a:rPr kumimoji="0" lang="en-US" sz="3600" b="0" i="0" u="none" strike="noStrike" kern="1200" cap="none" spc="0" normalizeH="0" baseline="0" noProof="0" smtClean="0">
                <a:ln>
                  <a:noFill/>
                </a:ln>
                <a:solidFill>
                  <a:schemeClr val="tx1"/>
                </a:solidFill>
                <a:effectLst/>
                <a:uLnTx/>
                <a:uFillTx/>
                <a:latin typeface="+mn-lt"/>
                <a:ea typeface="+mn-ea"/>
                <a:cs typeface="+mn-cs"/>
              </a:rPr>
              <a:t>Gather Information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400" b="0" i="0" u="none" strike="noStrike" kern="1200" cap="none" spc="0" normalizeH="0" baseline="0" noProof="0" smtClean="0">
                <a:ln>
                  <a:noFill/>
                </a:ln>
                <a:solidFill>
                  <a:schemeClr val="tx1"/>
                </a:solidFill>
                <a:effectLst/>
                <a:uLnTx/>
                <a:uFillTx/>
                <a:latin typeface="+mn-lt"/>
                <a:ea typeface="+mn-ea"/>
                <a:cs typeface="+mn-cs"/>
              </a:rPr>
              <a:t>Facts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400" b="0" i="0" u="none" strike="noStrike" kern="1200" cap="none" spc="0" normalizeH="0" baseline="0" noProof="0" smtClean="0">
                <a:ln>
                  <a:noFill/>
                </a:ln>
                <a:solidFill>
                  <a:schemeClr val="tx1"/>
                </a:solidFill>
                <a:effectLst/>
                <a:uLnTx/>
                <a:uFillTx/>
                <a:latin typeface="+mn-lt"/>
                <a:ea typeface="+mn-ea"/>
                <a:cs typeface="+mn-cs"/>
              </a:rPr>
              <a:t>The other person’s thoughts and feelings</a:t>
            </a:r>
            <a:endParaRPr kumimoji="0" lang="en-US" sz="3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0" y="274638"/>
            <a:ext cx="91440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Problem Solving Goals</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35</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txBox="1">
            <a:spLocks noChangeArrowheads="1"/>
          </p:cNvSpPr>
          <p:nvPr/>
        </p:nvSpPr>
        <p:spPr bwMode="auto">
          <a:xfrm>
            <a:off x="685800" y="1524000"/>
            <a:ext cx="7086600" cy="460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Keep your goal realistic–something you can make happen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Make it positive–something that doesn’t hurt you or others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Make a simple goal statement starting with the words, “I want…..” and then describe the goal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1" u="none" strike="noStrike" kern="1200" cap="none" spc="0" normalizeH="0" baseline="0" noProof="0" smtClean="0">
                <a:ln>
                  <a:noFill/>
                </a:ln>
                <a:solidFill>
                  <a:schemeClr val="tx1"/>
                </a:solidFill>
                <a:effectLst/>
                <a:uLnTx/>
                <a:uFillTx/>
                <a:latin typeface="+mn-lt"/>
                <a:ea typeface="+mn-ea"/>
                <a:cs typeface="+mn-cs"/>
              </a:rPr>
              <a:t>Or</a:t>
            </a:r>
            <a:r>
              <a:rPr kumimoji="0" lang="en-US" sz="3200" b="0" i="0" u="none" strike="noStrike" kern="1200" cap="none" spc="0" normalizeH="0" baseline="0" noProof="0" smtClean="0">
                <a:ln>
                  <a:noFill/>
                </a:ln>
                <a:solidFill>
                  <a:schemeClr val="tx1"/>
                </a:solidFill>
                <a:effectLst/>
                <a:uLnTx/>
                <a:uFillTx/>
                <a:latin typeface="+mn-lt"/>
                <a:ea typeface="+mn-ea"/>
                <a:cs typeface="+mn-cs"/>
              </a:rPr>
              <a:t> “ I want…, but I don’t want…”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0" y="274638"/>
            <a:ext cx="91440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Summary</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36</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txBox="1">
            <a:spLocks noChangeArrowheads="1"/>
          </p:cNvSpPr>
          <p:nvPr/>
        </p:nvSpPr>
        <p:spPr bwMode="auto">
          <a:xfrm>
            <a:off x="762000" y="1295400"/>
            <a:ext cx="7086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Three core elements</a:t>
            </a:r>
            <a:r>
              <a:rPr kumimoji="0" lang="en-US" sz="3200" b="0" i="0" u="none" strike="noStrike" kern="1200" cap="none" spc="0" normalizeH="0" noProof="0" dirty="0" smtClean="0">
                <a:ln>
                  <a:noFill/>
                </a:ln>
                <a:solidFill>
                  <a:schemeClr val="tx1"/>
                </a:solidFill>
                <a:effectLst/>
                <a:uLnTx/>
                <a:uFillTx/>
                <a:latin typeface="+mn-lt"/>
                <a:ea typeface="+mn-ea"/>
                <a:cs typeface="+mn-cs"/>
              </a:rPr>
              <a:t> to T4C</a:t>
            </a:r>
          </a:p>
          <a:p>
            <a:pPr marL="800100" lvl="1" indent="-342900">
              <a:spcBef>
                <a:spcPct val="20000"/>
              </a:spcBef>
              <a:buFont typeface="Arial" charset="0"/>
              <a:buChar char="•"/>
            </a:pPr>
            <a:r>
              <a:rPr lang="en-US" sz="2400" i="1" baseline="0" dirty="0" smtClean="0">
                <a:latin typeface="+mn-lt"/>
              </a:rPr>
              <a:t>Social</a:t>
            </a:r>
            <a:r>
              <a:rPr lang="en-US" sz="2400" i="1" dirty="0" smtClean="0">
                <a:latin typeface="+mn-lt"/>
              </a:rPr>
              <a:t> skills, Cognitive Restructuring, Problem Solving</a:t>
            </a:r>
            <a:endParaRPr kumimoji="0" lang="en-US" sz="24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24 lessons that help develop</a:t>
            </a:r>
            <a:r>
              <a:rPr kumimoji="0" lang="en-US" sz="3200" b="0" i="0" u="none" strike="noStrike" kern="1200" cap="none" spc="0" normalizeH="0" noProof="0" dirty="0" smtClean="0">
                <a:ln>
                  <a:noFill/>
                </a:ln>
                <a:solidFill>
                  <a:schemeClr val="tx1"/>
                </a:solidFill>
                <a:effectLst/>
                <a:uLnTx/>
                <a:uFillTx/>
                <a:latin typeface="+mn-lt"/>
                <a:ea typeface="+mn-ea"/>
                <a:cs typeface="+mn-cs"/>
              </a:rPr>
              <a:t> the above skill set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charset="0"/>
              <a:buChar char="•"/>
            </a:pPr>
            <a:r>
              <a:rPr lang="en-US" sz="3200" dirty="0" smtClean="0">
                <a:latin typeface="+mn-lt"/>
              </a:rPr>
              <a:t>Objective, systematic approach to identifying thinking, beliefs, attitudes, and values that bring on risk</a:t>
            </a:r>
          </a:p>
          <a:p>
            <a:pPr marL="342900" lvl="0" indent="-342900">
              <a:spcBef>
                <a:spcPct val="20000"/>
              </a:spcBef>
              <a:buFont typeface="Arial" charset="0"/>
              <a:buChar char="•"/>
            </a:pPr>
            <a:r>
              <a:rPr lang="en-US" sz="3200" dirty="0" smtClean="0">
                <a:latin typeface="+mn-lt"/>
              </a:rPr>
              <a:t>Modeling and practicing new thinking and problem solving to reduce risk</a:t>
            </a:r>
          </a:p>
          <a:p>
            <a:pPr marL="342900" lvl="0" indent="-342900">
              <a:spcBef>
                <a:spcPct val="20000"/>
              </a:spcBef>
              <a:buFont typeface="Arial"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a:xfrm>
            <a:off x="0" y="274638"/>
            <a:ext cx="9144000" cy="1143000"/>
          </a:xfrm>
        </p:spPr>
        <p:txBody>
          <a:bodyPr/>
          <a:lstStyle/>
          <a:p>
            <a:r>
              <a:rPr lang="en-US" spc="300" dirty="0" smtClean="0">
                <a:solidFill>
                  <a:srgbClr val="006892"/>
                </a:solidFill>
                <a:effectLst>
                  <a:outerShdw blurRad="38100" dist="38100" dir="2700000" algn="tl">
                    <a:srgbClr val="000000">
                      <a:alpha val="43137"/>
                    </a:srgbClr>
                  </a:outerShdw>
                </a:effectLst>
                <a:latin typeface="Swis721 BlkEx BT" pitchFamily="34" charset="0"/>
              </a:rPr>
              <a:t>Summary</a:t>
            </a:r>
            <a:endParaRPr lang="en-US" dirty="0" smtClean="0">
              <a:solidFill>
                <a:srgbClr val="006892"/>
              </a:solidFill>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37</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txBox="1">
            <a:spLocks noChangeArrowheads="1"/>
          </p:cNvSpPr>
          <p:nvPr/>
        </p:nvSpPr>
        <p:spPr bwMode="auto">
          <a:xfrm>
            <a:off x="762000" y="1295400"/>
            <a:ext cx="7086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endParaRPr lang="en-US" sz="3200" dirty="0" smtClean="0">
              <a:latin typeface="+mn-lt"/>
            </a:endParaRPr>
          </a:p>
          <a:p>
            <a:pPr marL="342900" lvl="0" indent="-342900">
              <a:spcBef>
                <a:spcPct val="20000"/>
              </a:spcBef>
            </a:pPr>
            <a:endParaRPr lang="en-US" sz="3200" dirty="0" smtClean="0">
              <a:latin typeface="+mn-lt"/>
            </a:endParaRPr>
          </a:p>
          <a:p>
            <a:pPr marL="342900" lvl="0" indent="-342900" algn="ctr">
              <a:spcBef>
                <a:spcPct val="20000"/>
              </a:spcBef>
            </a:pPr>
            <a:r>
              <a:rPr lang="en-US" sz="3200" b="1" dirty="0" smtClean="0">
                <a:latin typeface="+mn-lt"/>
              </a:rPr>
              <a:t>National Institute of Corrections</a:t>
            </a:r>
          </a:p>
          <a:p>
            <a:pPr marL="342900" lvl="0" indent="-342900" algn="ctr">
              <a:spcBef>
                <a:spcPct val="20000"/>
              </a:spcBef>
            </a:pPr>
            <a:r>
              <a:rPr lang="en-US" sz="3200" dirty="0" smtClean="0">
                <a:latin typeface="+mn-lt"/>
              </a:rPr>
              <a:t>http://nicic.gov/t4c</a:t>
            </a:r>
          </a:p>
          <a:p>
            <a:pPr marL="342900" lvl="0" indent="-342900">
              <a:spcBef>
                <a:spcPct val="20000"/>
              </a:spcBef>
              <a:buFont typeface="Arial" charset="0"/>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939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59395" name="Title 1"/>
          <p:cNvSpPr>
            <a:spLocks noGrp="1"/>
          </p:cNvSpPr>
          <p:nvPr>
            <p:ph type="title" idx="4294967295"/>
          </p:nvPr>
        </p:nvSpPr>
        <p:spPr>
          <a:xfrm>
            <a:off x="0" y="152400"/>
            <a:ext cx="9144000" cy="1143000"/>
          </a:xfrm>
        </p:spPr>
        <p:txBody>
          <a:bodyPr/>
          <a:lstStyle/>
          <a:p>
            <a:pPr eaLnBrk="1" hangingPunct="1"/>
            <a:r>
              <a:rPr lang="en-US" dirty="0" smtClean="0">
                <a:solidFill>
                  <a:srgbClr val="006892"/>
                </a:solidFill>
                <a:cs typeface="Arial" charset="0"/>
              </a:rPr>
              <a:t>Next Presentation</a:t>
            </a:r>
          </a:p>
        </p:txBody>
      </p:sp>
      <p:sp>
        <p:nvSpPr>
          <p:cNvPr id="59396"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656D457F-6126-49DD-BB30-C7E774EDD6D4}" type="slidenum">
              <a:rPr lang="en-US" sz="1200">
                <a:solidFill>
                  <a:schemeClr val="bg1"/>
                </a:solidFill>
                <a:cs typeface="Arial" charset="0"/>
              </a:rPr>
              <a:pPr algn="r"/>
              <a:t>38</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Rectangle 1"/>
          <p:cNvSpPr/>
          <p:nvPr/>
        </p:nvSpPr>
        <p:spPr>
          <a:xfrm>
            <a:off x="1828800" y="1305580"/>
            <a:ext cx="5852821" cy="523220"/>
          </a:xfrm>
          <a:prstGeom prst="rect">
            <a:avLst/>
          </a:prstGeom>
        </p:spPr>
        <p:txBody>
          <a:bodyPr wrap="none">
            <a:spAutoFit/>
          </a:bodyPr>
          <a:lstStyle/>
          <a:p>
            <a:r>
              <a:rPr lang="en-US" sz="2800" b="1" dirty="0" smtClean="0"/>
              <a:t>Title of next months presentation</a:t>
            </a:r>
            <a:endParaRPr lang="en-US" sz="2800" b="1" dirty="0"/>
          </a:p>
        </p:txBody>
      </p:sp>
      <p:sp>
        <p:nvSpPr>
          <p:cNvPr id="11" name="Rectangle 10"/>
          <p:cNvSpPr/>
          <p:nvPr/>
        </p:nvSpPr>
        <p:spPr>
          <a:xfrm>
            <a:off x="2722279" y="1840468"/>
            <a:ext cx="1514197" cy="369332"/>
          </a:xfrm>
          <a:prstGeom prst="rect">
            <a:avLst/>
          </a:prstGeom>
        </p:spPr>
        <p:txBody>
          <a:bodyPr wrap="none">
            <a:spAutoFit/>
          </a:bodyPr>
          <a:lstStyle/>
          <a:p>
            <a:r>
              <a:rPr lang="en-US" b="1" dirty="0" smtClean="0"/>
              <a:t>Date &amp; Time</a:t>
            </a:r>
            <a:endParaRPr lang="en-US" b="1" dirty="0"/>
          </a:p>
        </p:txBody>
      </p:sp>
    </p:spTree>
    <p:extLst>
      <p:ext uri="{BB962C8B-B14F-4D97-AF65-F5344CB8AC3E}">
        <p14:creationId xmlns="" xmlns:p14="http://schemas.microsoft.com/office/powerpoint/2010/main" val="313779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2530"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22531" name="Title 1"/>
          <p:cNvSpPr>
            <a:spLocks noGrp="1"/>
          </p:cNvSpPr>
          <p:nvPr>
            <p:ph type="title"/>
          </p:nvPr>
        </p:nvSpPr>
        <p:spPr/>
        <p:txBody>
          <a:bodyPr/>
          <a:lstStyle/>
          <a:p>
            <a:pPr eaLnBrk="1" hangingPunct="1"/>
            <a:r>
              <a:rPr lang="en-US" sz="4000" dirty="0" smtClean="0">
                <a:solidFill>
                  <a:srgbClr val="006892"/>
                </a:solidFill>
                <a:cs typeface="Arial" charset="0"/>
              </a:rPr>
              <a:t>Learning Objectives</a:t>
            </a:r>
          </a:p>
        </p:txBody>
      </p:sp>
      <p:sp>
        <p:nvSpPr>
          <p:cNvPr id="9" name="Content Placeholder 8"/>
          <p:cNvSpPr>
            <a:spLocks noGrp="1"/>
          </p:cNvSpPr>
          <p:nvPr>
            <p:ph idx="1"/>
          </p:nvPr>
        </p:nvSpPr>
        <p:spPr/>
        <p:txBody>
          <a:bodyPr/>
          <a:lstStyle/>
          <a:p>
            <a:pPr>
              <a:buNone/>
            </a:pPr>
            <a:r>
              <a:rPr lang="en-US" b="1" dirty="0" smtClean="0"/>
              <a:t>Upon completion of this presentation, participants will :</a:t>
            </a:r>
          </a:p>
          <a:p>
            <a:r>
              <a:rPr lang="en-US" dirty="0" smtClean="0"/>
              <a:t>Know the three types of skills needed for change</a:t>
            </a:r>
          </a:p>
          <a:p>
            <a:r>
              <a:rPr lang="en-US" dirty="0" smtClean="0"/>
              <a:t>Know how many lessons are in the curriculum</a:t>
            </a:r>
          </a:p>
          <a:p>
            <a:r>
              <a:rPr lang="en-US" dirty="0" smtClean="0"/>
              <a:t>Know the basic structure for the lessons</a:t>
            </a:r>
          </a:p>
          <a:p>
            <a:pPr lvl="1"/>
            <a:r>
              <a:rPr lang="en-US" i="1" dirty="0" smtClean="0"/>
              <a:t>Homework, modeling new skills, contract to practice outside of class</a:t>
            </a:r>
          </a:p>
          <a:p>
            <a:endParaRPr lang="en-US" dirty="0" smtClean="0"/>
          </a:p>
          <a:p>
            <a:endParaRPr lang="en-US" dirty="0"/>
          </a:p>
        </p:txBody>
      </p:sp>
      <p:sp>
        <p:nvSpPr>
          <p:cNvPr id="22532" name="Slide Number Placeholder 8"/>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D051BFF-6EC3-439E-A866-844AABF8FB8A}" type="slidenum">
              <a:rPr lang="en-US" sz="1200">
                <a:solidFill>
                  <a:schemeClr val="bg1"/>
                </a:solidFill>
                <a:cs typeface="Arial" charset="0"/>
              </a:rPr>
              <a:pPr algn="r"/>
              <a:t>4</a:t>
            </a:fld>
            <a:endParaRPr lang="en-US" sz="1200">
              <a:solidFill>
                <a:schemeClr val="bg1"/>
              </a:solidFill>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dirty="0" smtClean="0">
                <a:solidFill>
                  <a:srgbClr val="006892"/>
                </a:solidFill>
              </a:rPr>
              <a:t>About </a:t>
            </a:r>
            <a:r>
              <a:rPr lang="en-US" smtClean="0">
                <a:solidFill>
                  <a:srgbClr val="006892"/>
                </a:solidFill>
              </a:rPr>
              <a:t>the </a:t>
            </a:r>
            <a:r>
              <a:rPr lang="en-US" smtClean="0">
                <a:solidFill>
                  <a:srgbClr val="006892"/>
                </a:solidFill>
              </a:rPr>
              <a:t>curriculum</a:t>
            </a:r>
            <a:endParaRPr lang="en-US" dirty="0" smtClean="0">
              <a:solidFill>
                <a:srgbClr val="006892"/>
              </a:solidFill>
            </a:endParaRPr>
          </a:p>
        </p:txBody>
      </p:sp>
      <p:sp>
        <p:nvSpPr>
          <p:cNvPr id="18436" name="Content Placeholder 2"/>
          <p:cNvSpPr>
            <a:spLocks noGrp="1"/>
          </p:cNvSpPr>
          <p:nvPr>
            <p:ph idx="1"/>
          </p:nvPr>
        </p:nvSpPr>
        <p:spPr/>
        <p:txBody>
          <a:bodyPr/>
          <a:lstStyle/>
          <a:p>
            <a:pPr>
              <a:buNone/>
            </a:pPr>
            <a:r>
              <a:rPr lang="en-US" sz="1800" dirty="0" smtClean="0"/>
              <a:t>	</a:t>
            </a:r>
            <a:r>
              <a:rPr lang="en-US" sz="2800" dirty="0" smtClean="0"/>
              <a:t>The National Institute of Corrections has offered a training seminar, “</a:t>
            </a:r>
            <a:r>
              <a:rPr lang="en-US" sz="2800" i="1" dirty="0" smtClean="0"/>
              <a:t>Cognitive Approaches to Changing Offender Behavior”</a:t>
            </a:r>
            <a:r>
              <a:rPr lang="en-US" sz="2800" dirty="0" smtClean="0"/>
              <a:t>, for the last six years at their Academy in Longmont, Colorado, and more recently as cooperative training programs in various locations throughout the country.  Essentially, the curriculum which was developed by a panel of experts in cognitive behavioral interventions presented many of the cognitive restructuring and cognitive skills concepts in a generic, yet practical manner. </a:t>
            </a:r>
          </a:p>
          <a:p>
            <a:pPr>
              <a:buNone/>
            </a:pP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5</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dirty="0" smtClean="0">
                <a:solidFill>
                  <a:srgbClr val="006892"/>
                </a:solidFill>
              </a:rPr>
              <a:t>The Premise</a:t>
            </a: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6</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Vertical Scroll 4"/>
          <p:cNvSpPr>
            <a:spLocks noChangeArrowheads="1"/>
          </p:cNvSpPr>
          <p:nvPr/>
        </p:nvSpPr>
        <p:spPr bwMode="auto">
          <a:xfrm>
            <a:off x="1752600" y="1600200"/>
            <a:ext cx="5334000" cy="3962400"/>
          </a:xfrm>
          <a:prstGeom prst="verticalScroll">
            <a:avLst>
              <a:gd name="adj" fmla="val 12500"/>
            </a:avLst>
          </a:prstGeom>
          <a:solidFill>
            <a:schemeClr val="accent6"/>
          </a:solidFill>
          <a:ln w="9525" algn="ctr">
            <a:solidFill>
              <a:schemeClr val="tx1"/>
            </a:solidFill>
            <a:round/>
            <a:headEnd/>
            <a:tailEnd/>
          </a:ln>
        </p:spPr>
        <p:txBody>
          <a:bodyPr/>
          <a:lstStyle/>
          <a:p>
            <a:endParaRPr lang="en-US"/>
          </a:p>
        </p:txBody>
      </p:sp>
      <p:sp>
        <p:nvSpPr>
          <p:cNvPr id="10" name="TextBox 6"/>
          <p:cNvSpPr txBox="1">
            <a:spLocks noChangeArrowheads="1"/>
          </p:cNvSpPr>
          <p:nvPr/>
        </p:nvSpPr>
        <p:spPr bwMode="auto">
          <a:xfrm>
            <a:off x="2438400" y="2209800"/>
            <a:ext cx="4267200" cy="3324225"/>
          </a:xfrm>
          <a:prstGeom prst="rect">
            <a:avLst/>
          </a:prstGeom>
          <a:noFill/>
          <a:ln w="9525">
            <a:noFill/>
            <a:miter lim="800000"/>
            <a:headEnd/>
            <a:tailEnd/>
          </a:ln>
        </p:spPr>
        <p:txBody>
          <a:bodyPr>
            <a:spAutoFit/>
          </a:bodyPr>
          <a:lstStyle/>
          <a:p>
            <a:r>
              <a:rPr lang="en-US" sz="4200" i="1" dirty="0"/>
              <a:t>By taking charge of our thinking we can take control of our lives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r>
              <a:rPr lang="en-US" dirty="0" smtClean="0">
                <a:solidFill>
                  <a:srgbClr val="006892"/>
                </a:solidFill>
              </a:rPr>
              <a:t> Three Key Skills  #1</a:t>
            </a: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7</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3"/>
          <p:cNvSpPr txBox="1">
            <a:spLocks noChangeArrowheads="1"/>
          </p:cNvSpPr>
          <p:nvPr/>
        </p:nvSpPr>
        <p:spPr bwMode="auto">
          <a:xfrm>
            <a:off x="990600" y="1905000"/>
            <a:ext cx="66294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Cognitive Self-Change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Paying attention to the thoughts and feelings that go on inside of us to avoid the kinds of thoughts and feelings that lead us to trouble.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noProof="0" dirty="0" smtClean="0">
                <a:ln>
                  <a:noFill/>
                </a:ln>
                <a:solidFill>
                  <a:schemeClr val="bg2">
                    <a:lumMod val="75000"/>
                  </a:schemeClr>
                </a:solidFill>
                <a:effectLst/>
                <a:uLnTx/>
                <a:uFillTx/>
                <a:latin typeface="+mn-lt"/>
                <a:ea typeface="+mn-ea"/>
                <a:cs typeface="+mn-cs"/>
              </a:rPr>
              <a:t>Social Skills</a:t>
            </a:r>
            <a:r>
              <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rPr>
              <a:t> – Behaviors or abilities we use in situations that involve other people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noProof="0" dirty="0" smtClean="0">
                <a:ln>
                  <a:noFill/>
                </a:ln>
                <a:solidFill>
                  <a:schemeClr val="bg2">
                    <a:lumMod val="75000"/>
                  </a:schemeClr>
                </a:solidFill>
                <a:effectLst/>
                <a:uLnTx/>
                <a:uFillTx/>
                <a:latin typeface="+mn-lt"/>
                <a:ea typeface="+mn-ea"/>
                <a:cs typeface="+mn-cs"/>
              </a:rPr>
              <a:t>Problem Solving Skills</a:t>
            </a:r>
            <a:r>
              <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rPr>
              <a:t> – Skills to help us make better choices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dirty="0" smtClean="0">
                <a:solidFill>
                  <a:srgbClr val="006892"/>
                </a:solidFill>
              </a:rPr>
              <a:t>Showing what goes on in our head</a:t>
            </a: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8</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Picture 5" descr="C:\Documents and Settings\BOP37837\Local Settings\Temporary Internet Files\Content.IE5\92NO5SJ1\MP900439332[1].jpg"/>
          <p:cNvPicPr>
            <a:picLocks noChangeAspect="1" noChangeArrowheads="1"/>
          </p:cNvPicPr>
          <p:nvPr/>
        </p:nvPicPr>
        <p:blipFill>
          <a:blip r:embed="rId4" cstate="print"/>
          <a:srcRect/>
          <a:stretch>
            <a:fillRect/>
          </a:stretch>
        </p:blipFill>
        <p:spPr bwMode="auto">
          <a:xfrm>
            <a:off x="1219200" y="1600200"/>
            <a:ext cx="6407150" cy="405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2400"/>
            <a:ext cx="9144000" cy="990600"/>
          </a:xfrm>
          <a:prstGeom prst="rect">
            <a:avLst/>
          </a:prstGeom>
          <a:solidFill>
            <a:srgbClr val="E0C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434" name="Picture 9"/>
          <p:cNvPicPr>
            <a:picLocks noChangeAspect="1"/>
          </p:cNvPicPr>
          <p:nvPr/>
        </p:nvPicPr>
        <p:blipFill>
          <a:blip r:embed="rId3" cstate="print"/>
          <a:srcRect/>
          <a:stretch>
            <a:fillRect/>
          </a:stretch>
        </p:blipFill>
        <p:spPr bwMode="auto">
          <a:xfrm>
            <a:off x="0" y="6343650"/>
            <a:ext cx="9144000" cy="590550"/>
          </a:xfrm>
          <a:prstGeom prst="rect">
            <a:avLst/>
          </a:prstGeom>
          <a:noFill/>
          <a:ln w="9525">
            <a:noFill/>
            <a:miter lim="800000"/>
            <a:headEnd/>
            <a:tailEnd/>
          </a:ln>
        </p:spPr>
      </p:pic>
      <p:sp>
        <p:nvSpPr>
          <p:cNvPr id="18435" name="Title 1"/>
          <p:cNvSpPr>
            <a:spLocks noGrp="1"/>
          </p:cNvSpPr>
          <p:nvPr>
            <p:ph type="title"/>
          </p:nvPr>
        </p:nvSpPr>
        <p:spPr/>
        <p:txBody>
          <a:bodyPr/>
          <a:lstStyle/>
          <a:p>
            <a:pPr eaLnBrk="1" hangingPunct="1"/>
            <a:r>
              <a:rPr lang="en-US" dirty="0" smtClean="0">
                <a:solidFill>
                  <a:srgbClr val="006892"/>
                </a:solidFill>
              </a:rPr>
              <a:t>Three Key Skills #2</a:t>
            </a:r>
          </a:p>
        </p:txBody>
      </p:sp>
      <p:sp>
        <p:nvSpPr>
          <p:cNvPr id="18436" name="Content Placeholder 2"/>
          <p:cNvSpPr>
            <a:spLocks noGrp="1"/>
          </p:cNvSpPr>
          <p:nvPr>
            <p:ph idx="1"/>
          </p:nvPr>
        </p:nvSpPr>
        <p:spPr/>
        <p:txBody>
          <a:bodyPr/>
          <a:lstStyle/>
          <a:p>
            <a:pPr>
              <a:buNone/>
            </a:pPr>
            <a:r>
              <a:rPr lang="en-US" sz="1800" dirty="0" smtClean="0"/>
              <a:t>	</a:t>
            </a:r>
            <a:endParaRPr lang="en-US" sz="2400" dirty="0" smtClean="0"/>
          </a:p>
          <a:p>
            <a:pPr>
              <a:buNone/>
            </a:pPr>
            <a:r>
              <a:rPr lang="en-US" sz="2400" dirty="0" smtClean="0"/>
              <a:t> </a:t>
            </a:r>
          </a:p>
          <a:p>
            <a:pPr>
              <a:buNone/>
            </a:pPr>
            <a:r>
              <a:rPr lang="en-US" sz="2400" dirty="0" smtClean="0"/>
              <a:t>	</a:t>
            </a:r>
          </a:p>
          <a:p>
            <a:pPr eaLnBrk="1" hangingPunct="1">
              <a:buClr>
                <a:srgbClr val="BE854C"/>
              </a:buClr>
              <a:buSzPct val="65000"/>
              <a:buFont typeface="Arial" charset="0"/>
              <a:buNone/>
            </a:pPr>
            <a:r>
              <a:rPr lang="en-US" sz="1800" dirty="0" smtClean="0"/>
              <a:t>	</a:t>
            </a:r>
            <a:endParaRPr lang="en-US" sz="1800" dirty="0" smtClean="0">
              <a:solidFill>
                <a:srgbClr val="262626"/>
              </a:solidFill>
              <a:cs typeface="Arial" charset="0"/>
            </a:endParaRPr>
          </a:p>
        </p:txBody>
      </p:sp>
      <p:sp>
        <p:nvSpPr>
          <p:cNvPr id="18437" name="Slide Number Placeholder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CC29F3-7DFA-460E-85DC-6AE86714285C}" type="slidenum">
              <a:rPr lang="en-US" smtClean="0">
                <a:solidFill>
                  <a:schemeClr val="bg1"/>
                </a:solidFill>
                <a:latin typeface="Arial" charset="0"/>
                <a:cs typeface="Arial" charset="0"/>
              </a:rPr>
              <a:pPr fontAlgn="base">
                <a:spcBef>
                  <a:spcPct val="0"/>
                </a:spcBef>
                <a:spcAft>
                  <a:spcPct val="0"/>
                </a:spcAft>
              </a:pPr>
              <a:t>9</a:t>
            </a:fld>
            <a:endParaRPr lang="en-US" smtClean="0">
              <a:solidFill>
                <a:schemeClr val="bg1"/>
              </a:solidFill>
              <a:latin typeface="Arial" charset="0"/>
              <a:cs typeface="Arial" charset="0"/>
            </a:endParaRPr>
          </a:p>
        </p:txBody>
      </p:sp>
      <p:sp>
        <p:nvSpPr>
          <p:cNvPr id="12" name="Rectangle 11"/>
          <p:cNvSpPr/>
          <p:nvPr/>
        </p:nvSpPr>
        <p:spPr>
          <a:xfrm>
            <a:off x="0" y="0"/>
            <a:ext cx="9144000" cy="152400"/>
          </a:xfrm>
          <a:prstGeom prst="rect">
            <a:avLst/>
          </a:prstGeom>
          <a:solidFill>
            <a:srgbClr val="BE85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1066800"/>
            <a:ext cx="9144000" cy="76200"/>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3"/>
          <p:cNvSpPr txBox="1">
            <a:spLocks noChangeArrowheads="1"/>
          </p:cNvSpPr>
          <p:nvPr/>
        </p:nvSpPr>
        <p:spPr bwMode="auto">
          <a:xfrm>
            <a:off x="990600" y="1905000"/>
            <a:ext cx="66294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noProof="0" dirty="0" smtClean="0">
                <a:ln>
                  <a:noFill/>
                </a:ln>
                <a:solidFill>
                  <a:schemeClr val="bg2">
                    <a:lumMod val="75000"/>
                  </a:schemeClr>
                </a:solidFill>
                <a:effectLst/>
                <a:uLnTx/>
                <a:uFillTx/>
                <a:latin typeface="+mn-lt"/>
                <a:ea typeface="+mn-ea"/>
                <a:cs typeface="+mn-cs"/>
              </a:rPr>
              <a:t>Cognitive Self-Change</a:t>
            </a:r>
            <a:r>
              <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rPr>
              <a:t> - Paying attention to the thoughts and feelings that go on inside of us to avoid the kinds of thoughts and feelings that lead us to trouble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Social Skills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Behaviors or abilities we use in situations that involve other people.</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noProof="0" dirty="0" smtClean="0">
                <a:ln>
                  <a:noFill/>
                </a:ln>
                <a:solidFill>
                  <a:schemeClr val="bg2">
                    <a:lumMod val="75000"/>
                  </a:schemeClr>
                </a:solidFill>
                <a:effectLst/>
                <a:uLnTx/>
                <a:uFillTx/>
                <a:latin typeface="+mn-lt"/>
                <a:ea typeface="+mn-ea"/>
                <a:cs typeface="+mn-cs"/>
              </a:rPr>
              <a:t>Problem Solving Skills</a:t>
            </a:r>
            <a:r>
              <a:rPr kumimoji="0" lang="en-US" sz="2400" b="0" i="0" u="none" strike="noStrike" kern="1200" cap="none" spc="0" normalizeH="0" noProof="0" dirty="0" smtClean="0">
                <a:ln>
                  <a:noFill/>
                </a:ln>
                <a:solidFill>
                  <a:schemeClr val="bg2">
                    <a:lumMod val="75000"/>
                  </a:schemeClr>
                </a:solidFill>
                <a:effectLst/>
                <a:uLnTx/>
                <a:uFillTx/>
                <a:latin typeface="+mn-lt"/>
                <a:ea typeface="+mn-ea"/>
                <a:cs typeface="+mn-cs"/>
              </a:rPr>
              <a:t> – Skills to help us make better choices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S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RSAT</Template>
  <TotalTime>795</TotalTime>
  <Words>1370</Words>
  <Application>Microsoft Office PowerPoint</Application>
  <PresentationFormat>On-screen Show (4:3)</PresentationFormat>
  <Paragraphs>370</Paragraphs>
  <Slides>38</Slides>
  <Notes>37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RSAT</vt:lpstr>
      <vt:lpstr>Thinking for a Change</vt:lpstr>
      <vt:lpstr>About the Presentation</vt:lpstr>
      <vt:lpstr>About the curriculum</vt:lpstr>
      <vt:lpstr>Learning Objectives</vt:lpstr>
      <vt:lpstr>About the curriculum</vt:lpstr>
      <vt:lpstr>The Premise</vt:lpstr>
      <vt:lpstr> Three Key Skills  #1</vt:lpstr>
      <vt:lpstr>Showing what goes on in our head</vt:lpstr>
      <vt:lpstr>Three Key Skills #2</vt:lpstr>
      <vt:lpstr>Three Key Skills #3</vt:lpstr>
      <vt:lpstr>Iceberg  Analogy</vt:lpstr>
      <vt:lpstr>Cognitive Restructuring</vt:lpstr>
      <vt:lpstr>Slide 13</vt:lpstr>
      <vt:lpstr>Thinking For A Change</vt:lpstr>
      <vt:lpstr>Curriculum Lessons </vt:lpstr>
      <vt:lpstr>Curriculum Lessons</vt:lpstr>
      <vt:lpstr>Lesson Structure</vt:lpstr>
      <vt:lpstr>Lesson Structure</vt:lpstr>
      <vt:lpstr>Lesson 1 - Social Skills</vt:lpstr>
      <vt:lpstr>Lesson 2 - Active Listening</vt:lpstr>
      <vt:lpstr>Active Listening Skills</vt:lpstr>
      <vt:lpstr>Lesson Review</vt:lpstr>
      <vt:lpstr>Tools &amp; Techniques </vt:lpstr>
      <vt:lpstr>Cognitive Restructuring </vt:lpstr>
      <vt:lpstr>Parts of the Thinking Report</vt:lpstr>
      <vt:lpstr>Parts of the Thinking Report</vt:lpstr>
      <vt:lpstr>Parts of the Thinking Report</vt:lpstr>
      <vt:lpstr>Parts of the Thinking Report</vt:lpstr>
      <vt:lpstr>Parts of the Thinking Report</vt:lpstr>
      <vt:lpstr>Processing a Thinking Report</vt:lpstr>
      <vt:lpstr>Practice Problem Solving</vt:lpstr>
      <vt:lpstr>Problem Solving Skill 1</vt:lpstr>
      <vt:lpstr>Problem Solving Skill 2</vt:lpstr>
      <vt:lpstr>Problem Solving Goals</vt:lpstr>
      <vt:lpstr>Problem Solving Goals</vt:lpstr>
      <vt:lpstr>Summary</vt:lpstr>
      <vt:lpstr>Summary</vt:lpstr>
      <vt:lpstr>Next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for a Change</dc:title>
  <dc:creator>Philip Barbour</dc:creator>
  <cp:lastModifiedBy>Philip Barbour</cp:lastModifiedBy>
  <cp:revision>89</cp:revision>
  <cp:lastPrinted>2011-12-21T16:32:59Z</cp:lastPrinted>
  <dcterms:created xsi:type="dcterms:W3CDTF">2012-02-10T17:12:40Z</dcterms:created>
  <dcterms:modified xsi:type="dcterms:W3CDTF">2012-03-21T22:48:56Z</dcterms:modified>
</cp:coreProperties>
</file>