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44"/>
  </p:notesMasterIdLst>
  <p:sldIdLst>
    <p:sldId id="256" r:id="rId3"/>
    <p:sldId id="257" r:id="rId4"/>
    <p:sldId id="259" r:id="rId5"/>
    <p:sldId id="264" r:id="rId6"/>
    <p:sldId id="261" r:id="rId7"/>
    <p:sldId id="265" r:id="rId8"/>
    <p:sldId id="267" r:id="rId9"/>
    <p:sldId id="268" r:id="rId10"/>
    <p:sldId id="271" r:id="rId11"/>
    <p:sldId id="269" r:id="rId12"/>
    <p:sldId id="273" r:id="rId13"/>
    <p:sldId id="274" r:id="rId14"/>
    <p:sldId id="262" r:id="rId15"/>
    <p:sldId id="275" r:id="rId16"/>
    <p:sldId id="276" r:id="rId17"/>
    <p:sldId id="277" r:id="rId18"/>
    <p:sldId id="282" r:id="rId19"/>
    <p:sldId id="279" r:id="rId20"/>
    <p:sldId id="280" r:id="rId21"/>
    <p:sldId id="283" r:id="rId22"/>
    <p:sldId id="287" r:id="rId23"/>
    <p:sldId id="288" r:id="rId24"/>
    <p:sldId id="286" r:id="rId25"/>
    <p:sldId id="284" r:id="rId26"/>
    <p:sldId id="285" r:id="rId27"/>
    <p:sldId id="289" r:id="rId28"/>
    <p:sldId id="263" r:id="rId29"/>
    <p:sldId id="290" r:id="rId30"/>
    <p:sldId id="266" r:id="rId31"/>
    <p:sldId id="294" r:id="rId32"/>
    <p:sldId id="293" r:id="rId33"/>
    <p:sldId id="291" r:id="rId34"/>
    <p:sldId id="292" r:id="rId35"/>
    <p:sldId id="295" r:id="rId36"/>
    <p:sldId id="296" r:id="rId37"/>
    <p:sldId id="298" r:id="rId38"/>
    <p:sldId id="299" r:id="rId39"/>
    <p:sldId id="297" r:id="rId40"/>
    <p:sldId id="300" r:id="rId41"/>
    <p:sldId id="301" r:id="rId42"/>
    <p:sldId id="30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854C"/>
    <a:srgbClr val="0068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5849" autoAdjust="0"/>
  </p:normalViewPr>
  <p:slideViewPr>
    <p:cSldViewPr showGuides="1">
      <p:cViewPr>
        <p:scale>
          <a:sx n="100" d="100"/>
          <a:sy n="100" d="100"/>
        </p:scale>
        <p:origin x="-894" y="-5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A8417F-ECF4-40CC-8A8E-B3490780F549}" type="datetimeFigureOut">
              <a:rPr lang="en-US" smtClean="0"/>
              <a:t>4/12/2012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7C9856-3D74-4993-83D0-7F6D40C447A1}" type="slidenum">
              <a:rPr lang="en-US" smtClean="0"/>
              <a:t>‹#›</a:t>
            </a:fld>
            <a:endParaRPr lang="en-US" dirty="0"/>
          </a:p>
        </p:txBody>
      </p:sp>
    </p:spTree>
    <p:extLst>
      <p:ext uri="{BB962C8B-B14F-4D97-AF65-F5344CB8AC3E}">
        <p14:creationId xmlns:p14="http://schemas.microsoft.com/office/powerpoint/2010/main" val="2724815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1</a:t>
            </a:fld>
            <a:endParaRPr lang="en-US" dirty="0"/>
          </a:p>
        </p:txBody>
      </p:sp>
    </p:spTree>
    <p:extLst>
      <p:ext uri="{BB962C8B-B14F-4D97-AF65-F5344CB8AC3E}">
        <p14:creationId xmlns:p14="http://schemas.microsoft.com/office/powerpoint/2010/main" val="3410164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74B057-AE19-4958-A491-19D97243F867}" type="slidenum">
              <a:rPr lang="en-US" smtClean="0"/>
              <a:pPr eaLnBrk="1" hangingPunct="1"/>
              <a:t>10</a:t>
            </a:fld>
            <a:endParaRPr lang="en-US" dirty="0" smtClean="0"/>
          </a:p>
        </p:txBody>
      </p:sp>
      <p:sp>
        <p:nvSpPr>
          <p:cNvPr id="76803" name="Rectangle 2"/>
          <p:cNvSpPr>
            <a:spLocks noGrp="1" noRot="1" noChangeAspect="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5CF0DB-9EA8-4D36-B979-20CF58E450AF}" type="slidenum">
              <a:rPr lang="en-US" smtClean="0"/>
              <a:pPr eaLnBrk="1" hangingPunct="1"/>
              <a:t>11</a:t>
            </a:fld>
            <a:endParaRPr lang="en-US" dirty="0" smtClean="0"/>
          </a:p>
        </p:txBody>
      </p:sp>
      <p:sp>
        <p:nvSpPr>
          <p:cNvPr id="77827" name="Rectangle 2"/>
          <p:cNvSpPr>
            <a:spLocks noGrp="1" noRot="1" noChangeAspect="1" noChangeArrowheads="1" noTextEdit="1"/>
          </p:cNvSpPr>
          <p:nvPr>
            <p:ph type="sldImg"/>
          </p:nvPr>
        </p:nvSpPr>
        <p:spPr>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033EBB-0EB8-491A-A9A4-DFC1718632D2}" type="slidenum">
              <a:rPr lang="en-US" smtClean="0"/>
              <a:pPr eaLnBrk="1" hangingPunct="1"/>
              <a:t>12</a:t>
            </a:fld>
            <a:endParaRPr lang="en-US" dirty="0" smtClean="0"/>
          </a:p>
        </p:txBody>
      </p:sp>
      <p:sp>
        <p:nvSpPr>
          <p:cNvPr id="80899" name="Rectangle 2"/>
          <p:cNvSpPr>
            <a:spLocks noGrp="1" noRot="1" noChangeAspec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13</a:t>
            </a:fld>
            <a:endParaRPr lang="en-US" dirty="0"/>
          </a:p>
        </p:txBody>
      </p:sp>
    </p:spTree>
    <p:extLst>
      <p:ext uri="{BB962C8B-B14F-4D97-AF65-F5344CB8AC3E}">
        <p14:creationId xmlns:p14="http://schemas.microsoft.com/office/powerpoint/2010/main" val="1203395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13C85A-CAEB-406D-AC8C-6719E0B90AFC}" type="slidenum">
              <a:rPr lang="en-US" smtClean="0"/>
              <a:pPr eaLnBrk="1" hangingPunct="1"/>
              <a:t>14</a:t>
            </a:fld>
            <a:endParaRPr lang="en-US" dirty="0" smtClean="0"/>
          </a:p>
        </p:txBody>
      </p:sp>
      <p:sp>
        <p:nvSpPr>
          <p:cNvPr id="82947" name="Rectangle 2"/>
          <p:cNvSpPr>
            <a:spLocks noGrp="1" noRot="1" noChangeAspect="1" noChangeArrowheads="1" noTextEdit="1"/>
          </p:cNvSpPr>
          <p:nvPr>
            <p:ph type="sldImg"/>
          </p:nvPr>
        </p:nvSpPr>
        <p:spPr>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D68EAB-74D8-4B5E-BF32-7A37E5318365}" type="slidenum">
              <a:rPr lang="en-US" smtClean="0"/>
              <a:pPr eaLnBrk="1" hangingPunct="1"/>
              <a:t>15</a:t>
            </a:fld>
            <a:endParaRPr lang="en-US" dirty="0" smtClean="0"/>
          </a:p>
        </p:txBody>
      </p:sp>
      <p:sp>
        <p:nvSpPr>
          <p:cNvPr id="83971" name="Rectangle 2"/>
          <p:cNvSpPr>
            <a:spLocks noGrp="1" noRot="1" noChangeAspect="1" noChangeArrowheads="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B1DFE2-A817-4E92-B4F7-7C24460E3074}" type="slidenum">
              <a:rPr lang="en-US" smtClean="0"/>
              <a:pPr eaLnBrk="1" hangingPunct="1"/>
              <a:t>16</a:t>
            </a:fld>
            <a:endParaRPr lang="en-US" dirty="0" smtClean="0"/>
          </a:p>
        </p:txBody>
      </p:sp>
      <p:sp>
        <p:nvSpPr>
          <p:cNvPr id="87043" name="Rectangle 2"/>
          <p:cNvSpPr>
            <a:spLocks noGrp="1" noRot="1" noChangeAspect="1" noChangeArrowheads="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B3F4E3-FF53-4D15-B09E-498BAF5E641F}" type="slidenum">
              <a:rPr lang="en-US" smtClean="0"/>
              <a:pPr eaLnBrk="1" hangingPunct="1"/>
              <a:t>17</a:t>
            </a:fld>
            <a:endParaRPr lang="en-US" dirty="0" smtClean="0"/>
          </a:p>
        </p:txBody>
      </p:sp>
      <p:sp>
        <p:nvSpPr>
          <p:cNvPr id="88067" name="Rectangle 2"/>
          <p:cNvSpPr>
            <a:spLocks noGrp="1" noRot="1" noChangeAspect="1" noChangeArrowheads="1" noTextEdit="1"/>
          </p:cNvSpPr>
          <p:nvPr>
            <p:ph type="sldImg"/>
          </p:nvPr>
        </p:nvSpPr>
        <p:spPr>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87AD0A-C5FE-454A-8AA7-BF48A3A4596C}" type="slidenum">
              <a:rPr lang="en-US" smtClean="0"/>
              <a:pPr eaLnBrk="1" hangingPunct="1"/>
              <a:t>18</a:t>
            </a:fld>
            <a:endParaRPr lang="en-US" dirty="0" smtClean="0"/>
          </a:p>
        </p:txBody>
      </p:sp>
      <p:sp>
        <p:nvSpPr>
          <p:cNvPr id="90115" name="Rectangle 2"/>
          <p:cNvSpPr>
            <a:spLocks noGrp="1" noRot="1" noChangeAspect="1" noChangeArrowheads="1" noTextEdit="1"/>
          </p:cNvSpPr>
          <p:nvPr>
            <p:ph type="sldImg"/>
          </p:nvPr>
        </p:nvSpPr>
        <p:spPr>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7C430B-E200-46C8-9F08-9D7ED99828A4}" type="slidenum">
              <a:rPr lang="en-US" smtClean="0"/>
              <a:pPr eaLnBrk="1" hangingPunct="1"/>
              <a:t>19</a:t>
            </a:fld>
            <a:endParaRPr lang="en-US" dirty="0" smtClean="0"/>
          </a:p>
        </p:txBody>
      </p:sp>
      <p:sp>
        <p:nvSpPr>
          <p:cNvPr id="91139" name="Rectangle 2"/>
          <p:cNvSpPr>
            <a:spLocks noGrp="1" noRot="1" noChangeAspec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2</a:t>
            </a:fld>
            <a:endParaRPr lang="en-US" dirty="0"/>
          </a:p>
        </p:txBody>
      </p:sp>
    </p:spTree>
    <p:extLst>
      <p:ext uri="{BB962C8B-B14F-4D97-AF65-F5344CB8AC3E}">
        <p14:creationId xmlns:p14="http://schemas.microsoft.com/office/powerpoint/2010/main" val="1121873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20</a:t>
            </a:fld>
            <a:endParaRPr lang="en-US" dirty="0"/>
          </a:p>
        </p:txBody>
      </p:sp>
    </p:spTree>
    <p:extLst>
      <p:ext uri="{BB962C8B-B14F-4D97-AF65-F5344CB8AC3E}">
        <p14:creationId xmlns:p14="http://schemas.microsoft.com/office/powerpoint/2010/main" val="339440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21</a:t>
            </a:fld>
            <a:endParaRPr lang="en-US" dirty="0"/>
          </a:p>
        </p:txBody>
      </p:sp>
    </p:spTree>
    <p:extLst>
      <p:ext uri="{BB962C8B-B14F-4D97-AF65-F5344CB8AC3E}">
        <p14:creationId xmlns:p14="http://schemas.microsoft.com/office/powerpoint/2010/main" val="1942726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22</a:t>
            </a:fld>
            <a:endParaRPr lang="en-US" dirty="0"/>
          </a:p>
        </p:txBody>
      </p:sp>
    </p:spTree>
    <p:extLst>
      <p:ext uri="{BB962C8B-B14F-4D97-AF65-F5344CB8AC3E}">
        <p14:creationId xmlns:p14="http://schemas.microsoft.com/office/powerpoint/2010/main" val="3028756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60E88E9-B9BD-42CE-8F13-7C3587936883}" type="slidenum">
              <a:rPr lang="en-US" smtClean="0"/>
              <a:pPr/>
              <a:t>23</a:t>
            </a:fld>
            <a:endParaRPr lang="en-US" dirty="0"/>
          </a:p>
        </p:txBody>
      </p:sp>
    </p:spTree>
    <p:extLst>
      <p:ext uri="{BB962C8B-B14F-4D97-AF65-F5344CB8AC3E}">
        <p14:creationId xmlns:p14="http://schemas.microsoft.com/office/powerpoint/2010/main" val="1227205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2AC135-C4AB-4F63-B3EC-4F4F7C344502}" type="slidenum">
              <a:rPr lang="en-US" smtClean="0"/>
              <a:pPr eaLnBrk="1" hangingPunct="1"/>
              <a:t>24</a:t>
            </a:fld>
            <a:endParaRPr lang="en-US" dirty="0" smtClean="0"/>
          </a:p>
        </p:txBody>
      </p:sp>
      <p:sp>
        <p:nvSpPr>
          <p:cNvPr id="65539" name="Rectangle 2"/>
          <p:cNvSpPr>
            <a:spLocks noGrp="1" noRot="1" noChangeAspect="1" noChangeArrowheads="1" noTextEdit="1"/>
          </p:cNvSpPr>
          <p:nvPr>
            <p:ph type="sldImg"/>
          </p:nvPr>
        </p:nvSpPr>
        <p:spPr>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25</a:t>
            </a:fld>
            <a:endParaRPr lang="en-US" dirty="0"/>
          </a:p>
        </p:txBody>
      </p:sp>
    </p:spTree>
    <p:extLst>
      <p:ext uri="{BB962C8B-B14F-4D97-AF65-F5344CB8AC3E}">
        <p14:creationId xmlns:p14="http://schemas.microsoft.com/office/powerpoint/2010/main" val="3240832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26</a:t>
            </a:fld>
            <a:endParaRPr lang="en-US" dirty="0"/>
          </a:p>
        </p:txBody>
      </p:sp>
    </p:spTree>
    <p:extLst>
      <p:ext uri="{BB962C8B-B14F-4D97-AF65-F5344CB8AC3E}">
        <p14:creationId xmlns:p14="http://schemas.microsoft.com/office/powerpoint/2010/main" val="1011724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27</a:t>
            </a:fld>
            <a:endParaRPr lang="en-US" dirty="0"/>
          </a:p>
        </p:txBody>
      </p:sp>
    </p:spTree>
    <p:extLst>
      <p:ext uri="{BB962C8B-B14F-4D97-AF65-F5344CB8AC3E}">
        <p14:creationId xmlns:p14="http://schemas.microsoft.com/office/powerpoint/2010/main" val="974408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28</a:t>
            </a:fld>
            <a:endParaRPr lang="en-US" dirty="0"/>
          </a:p>
        </p:txBody>
      </p:sp>
    </p:spTree>
    <p:extLst>
      <p:ext uri="{BB962C8B-B14F-4D97-AF65-F5344CB8AC3E}">
        <p14:creationId xmlns:p14="http://schemas.microsoft.com/office/powerpoint/2010/main" val="974408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29</a:t>
            </a:fld>
            <a:endParaRPr lang="en-US" dirty="0"/>
          </a:p>
        </p:txBody>
      </p:sp>
    </p:spTree>
    <p:extLst>
      <p:ext uri="{BB962C8B-B14F-4D97-AF65-F5344CB8AC3E}">
        <p14:creationId xmlns:p14="http://schemas.microsoft.com/office/powerpoint/2010/main" val="354077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BA4E4E-D170-48EB-BE09-0E4CA8E85C2A}" type="slidenum">
              <a:rPr lang="en-US" smtClean="0"/>
              <a:pPr eaLnBrk="1" hangingPunct="1"/>
              <a:t>3</a:t>
            </a:fld>
            <a:endParaRPr lang="en-US" dirty="0" smtClean="0"/>
          </a:p>
        </p:txBody>
      </p:sp>
      <p:sp>
        <p:nvSpPr>
          <p:cNvPr id="59395" name="Rectangle 2"/>
          <p:cNvSpPr>
            <a:spLocks noGrp="1" noRot="1" noChangeAspect="1" noChangeArrowheads="1" noTextEdit="1"/>
          </p:cNvSpPr>
          <p:nvPr>
            <p:ph type="sldImg"/>
          </p:nvPr>
        </p:nvSpPr>
        <p:spPr>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30</a:t>
            </a:fld>
            <a:endParaRPr lang="en-US" dirty="0"/>
          </a:p>
        </p:txBody>
      </p:sp>
    </p:spTree>
    <p:extLst>
      <p:ext uri="{BB962C8B-B14F-4D97-AF65-F5344CB8AC3E}">
        <p14:creationId xmlns:p14="http://schemas.microsoft.com/office/powerpoint/2010/main" val="1981823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31</a:t>
            </a:fld>
            <a:endParaRPr lang="en-US" dirty="0"/>
          </a:p>
        </p:txBody>
      </p:sp>
    </p:spTree>
    <p:extLst>
      <p:ext uri="{BB962C8B-B14F-4D97-AF65-F5344CB8AC3E}">
        <p14:creationId xmlns:p14="http://schemas.microsoft.com/office/powerpoint/2010/main" val="3315013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32</a:t>
            </a:fld>
            <a:endParaRPr lang="en-US" dirty="0"/>
          </a:p>
        </p:txBody>
      </p:sp>
    </p:spTree>
    <p:extLst>
      <p:ext uri="{BB962C8B-B14F-4D97-AF65-F5344CB8AC3E}">
        <p14:creationId xmlns:p14="http://schemas.microsoft.com/office/powerpoint/2010/main" val="3036921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33</a:t>
            </a:fld>
            <a:endParaRPr lang="en-US" dirty="0"/>
          </a:p>
        </p:txBody>
      </p:sp>
    </p:spTree>
    <p:extLst>
      <p:ext uri="{BB962C8B-B14F-4D97-AF65-F5344CB8AC3E}">
        <p14:creationId xmlns:p14="http://schemas.microsoft.com/office/powerpoint/2010/main" val="889002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34</a:t>
            </a:fld>
            <a:endParaRPr lang="en-US" dirty="0"/>
          </a:p>
        </p:txBody>
      </p:sp>
    </p:spTree>
    <p:extLst>
      <p:ext uri="{BB962C8B-B14F-4D97-AF65-F5344CB8AC3E}">
        <p14:creationId xmlns:p14="http://schemas.microsoft.com/office/powerpoint/2010/main" val="876076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35</a:t>
            </a:fld>
            <a:endParaRPr lang="en-US" dirty="0"/>
          </a:p>
        </p:txBody>
      </p:sp>
    </p:spTree>
    <p:extLst>
      <p:ext uri="{BB962C8B-B14F-4D97-AF65-F5344CB8AC3E}">
        <p14:creationId xmlns:p14="http://schemas.microsoft.com/office/powerpoint/2010/main" val="4070028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36</a:t>
            </a:fld>
            <a:endParaRPr lang="en-US" dirty="0"/>
          </a:p>
        </p:txBody>
      </p:sp>
    </p:spTree>
    <p:extLst>
      <p:ext uri="{BB962C8B-B14F-4D97-AF65-F5344CB8AC3E}">
        <p14:creationId xmlns:p14="http://schemas.microsoft.com/office/powerpoint/2010/main" val="32044293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37</a:t>
            </a:fld>
            <a:endParaRPr lang="en-US" dirty="0"/>
          </a:p>
        </p:txBody>
      </p:sp>
    </p:spTree>
    <p:extLst>
      <p:ext uri="{BB962C8B-B14F-4D97-AF65-F5344CB8AC3E}">
        <p14:creationId xmlns:p14="http://schemas.microsoft.com/office/powerpoint/2010/main" val="5555005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38</a:t>
            </a:fld>
            <a:endParaRPr lang="en-US" dirty="0"/>
          </a:p>
        </p:txBody>
      </p:sp>
    </p:spTree>
    <p:extLst>
      <p:ext uri="{BB962C8B-B14F-4D97-AF65-F5344CB8AC3E}">
        <p14:creationId xmlns:p14="http://schemas.microsoft.com/office/powerpoint/2010/main" val="2433659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39</a:t>
            </a:fld>
            <a:endParaRPr lang="en-US" dirty="0"/>
          </a:p>
        </p:txBody>
      </p:sp>
    </p:spTree>
    <p:extLst>
      <p:ext uri="{BB962C8B-B14F-4D97-AF65-F5344CB8AC3E}">
        <p14:creationId xmlns:p14="http://schemas.microsoft.com/office/powerpoint/2010/main" val="2645671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A58745-C311-4363-AA05-E4BD225E8812}" type="slidenum">
              <a:rPr lang="en-US" smtClean="0"/>
              <a:pPr eaLnBrk="1" hangingPunct="1"/>
              <a:t>4</a:t>
            </a:fld>
            <a:endParaRPr lang="en-US" dirty="0" smtClean="0"/>
          </a:p>
        </p:txBody>
      </p:sp>
      <p:sp>
        <p:nvSpPr>
          <p:cNvPr id="74755" name="Slide Image Placeholder 1"/>
          <p:cNvSpPr>
            <a:spLocks noGrp="1" noRot="1" noChangeAspect="1" noTextEdit="1"/>
          </p:cNvSpPr>
          <p:nvPr>
            <p:ph type="sldImg"/>
          </p:nvPr>
        </p:nvSpPr>
        <p:spPr>
          <a:ln/>
        </p:spPr>
      </p:sp>
      <p:sp>
        <p:nvSpPr>
          <p:cNvPr id="7475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C460AE-9CDC-4810-8564-55BD2F5F406D}" type="slidenum">
              <a:rPr lang="en-US" sz="1200">
                <a:latin typeface="Calibri" pitchFamily="34" charset="0"/>
              </a:rPr>
              <a:pPr algn="r" eaLnBrk="1" hangingPunct="1"/>
              <a:t>4</a:t>
            </a:fld>
            <a:endParaRPr lang="en-US" sz="1200" dirty="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5</a:t>
            </a:fld>
            <a:endParaRPr lang="en-US" dirty="0"/>
          </a:p>
        </p:txBody>
      </p:sp>
    </p:spTree>
    <p:extLst>
      <p:ext uri="{BB962C8B-B14F-4D97-AF65-F5344CB8AC3E}">
        <p14:creationId xmlns:p14="http://schemas.microsoft.com/office/powerpoint/2010/main" val="154250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6</a:t>
            </a:fld>
            <a:endParaRPr lang="en-US" dirty="0"/>
          </a:p>
        </p:txBody>
      </p:sp>
    </p:spTree>
    <p:extLst>
      <p:ext uri="{BB962C8B-B14F-4D97-AF65-F5344CB8AC3E}">
        <p14:creationId xmlns:p14="http://schemas.microsoft.com/office/powerpoint/2010/main" val="24319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A58745-C311-4363-AA05-E4BD225E8812}" type="slidenum">
              <a:rPr lang="en-US" smtClean="0"/>
              <a:pPr eaLnBrk="1" hangingPunct="1"/>
              <a:t>7</a:t>
            </a:fld>
            <a:endParaRPr lang="en-US" dirty="0" smtClean="0"/>
          </a:p>
        </p:txBody>
      </p:sp>
      <p:sp>
        <p:nvSpPr>
          <p:cNvPr id="74755" name="Slide Image Placeholder 1"/>
          <p:cNvSpPr>
            <a:spLocks noGrp="1" noRot="1" noChangeAspect="1" noTextEdit="1"/>
          </p:cNvSpPr>
          <p:nvPr>
            <p:ph type="sldImg"/>
          </p:nvPr>
        </p:nvSpPr>
        <p:spPr>
          <a:ln/>
        </p:spPr>
      </p:sp>
      <p:sp>
        <p:nvSpPr>
          <p:cNvPr id="7475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C460AE-9CDC-4810-8564-55BD2F5F406D}" type="slidenum">
              <a:rPr lang="en-US" sz="1200">
                <a:latin typeface="Calibri" pitchFamily="34" charset="0"/>
              </a:rPr>
              <a:pPr algn="r" eaLnBrk="1" hangingPunct="1"/>
              <a:t>7</a:t>
            </a:fld>
            <a:endParaRPr lang="en-US" sz="12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1B4CD1-0CE1-4834-B837-F4A8336BF3BA}" type="slidenum">
              <a:rPr lang="en-US" smtClean="0"/>
              <a:pPr eaLnBrk="1" hangingPunct="1"/>
              <a:t>8</a:t>
            </a:fld>
            <a:endParaRPr lang="en-US" dirty="0" smtClean="0"/>
          </a:p>
        </p:txBody>
      </p:sp>
      <p:sp>
        <p:nvSpPr>
          <p:cNvPr id="75779" name="Slide Image Placeholder 1"/>
          <p:cNvSpPr>
            <a:spLocks noGrp="1" noRot="1" noChangeAspect="1" noTextEdit="1"/>
          </p:cNvSpPr>
          <p:nvPr>
            <p:ph type="sldImg"/>
          </p:nvPr>
        </p:nvSpPr>
        <p:spPr>
          <a:ln/>
        </p:spPr>
      </p:sp>
      <p:sp>
        <p:nvSpPr>
          <p:cNvPr id="7578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725C1DC-0B5A-4887-8CC4-05458A57C956}" type="slidenum">
              <a:rPr lang="en-US" sz="1200">
                <a:latin typeface="Calibri" pitchFamily="34" charset="0"/>
              </a:rPr>
              <a:pPr algn="r" eaLnBrk="1" hangingPunct="1"/>
              <a:t>8</a:t>
            </a:fld>
            <a:endParaRPr lang="en-US" sz="120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7C9856-3D74-4993-83D0-7F6D40C447A1}" type="slidenum">
              <a:rPr lang="en-US" smtClean="0"/>
              <a:t>9</a:t>
            </a:fld>
            <a:endParaRPr lang="en-US" dirty="0"/>
          </a:p>
        </p:txBody>
      </p:sp>
    </p:spTree>
    <p:extLst>
      <p:ext uri="{BB962C8B-B14F-4D97-AF65-F5344CB8AC3E}">
        <p14:creationId xmlns:p14="http://schemas.microsoft.com/office/powerpoint/2010/main" val="2274507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905000"/>
            <a:ext cx="7010400" cy="1470025"/>
          </a:xfrm>
        </p:spPr>
        <p:txBody>
          <a:bodyPr/>
          <a:lstStyle>
            <a:lvl1pPr>
              <a:defRPr>
                <a:solidFill>
                  <a:srgbClr val="00689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10000"/>
            <a:ext cx="4343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cxnSp>
        <p:nvCxnSpPr>
          <p:cNvPr id="8" name="Straight Connector 7"/>
          <p:cNvCxnSpPr/>
          <p:nvPr userDrawn="1"/>
        </p:nvCxnSpPr>
        <p:spPr>
          <a:xfrm>
            <a:off x="685800" y="3276600"/>
            <a:ext cx="57912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3" y="6081989"/>
            <a:ext cx="9144000" cy="776011"/>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0" y="5026152"/>
            <a:ext cx="5888736" cy="917448"/>
          </a:xfrm>
          <a:prstGeom prst="rect">
            <a:avLst/>
          </a:prstGeom>
        </p:spPr>
      </p:pic>
    </p:spTree>
    <p:extLst>
      <p:ext uri="{BB962C8B-B14F-4D97-AF65-F5344CB8AC3E}">
        <p14:creationId xmlns:p14="http://schemas.microsoft.com/office/powerpoint/2010/main" val="2523825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33FE7-F3A5-45EC-8504-75544A6BDC17}" type="datetimeFigureOut">
              <a:rPr lang="en-US" smtClean="0"/>
              <a:t>4/12/2012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ED21D6-F4F1-4EAC-9207-BB496A94B1AF}" type="slidenum">
              <a:rPr lang="en-US" smtClean="0"/>
              <a:t>‹#›</a:t>
            </a:fld>
            <a:endParaRPr lang="en-US" dirty="0"/>
          </a:p>
        </p:txBody>
      </p:sp>
    </p:spTree>
    <p:extLst>
      <p:ext uri="{BB962C8B-B14F-4D97-AF65-F5344CB8AC3E}">
        <p14:creationId xmlns:p14="http://schemas.microsoft.com/office/powerpoint/2010/main" val="207304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371600"/>
            <a:ext cx="6019800" cy="47545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AF33FE7-F3A5-45EC-8504-75544A6BDC17}" type="datetimeFigureOut">
              <a:rPr lang="en-US" smtClean="0"/>
              <a:t>4/12/2012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ED21D6-F4F1-4EAC-9207-BB496A94B1AF}" type="slidenum">
              <a:rPr lang="en-US" smtClean="0"/>
              <a:t>‹#›</a:t>
            </a:fld>
            <a:endParaRPr lang="en-US" dirty="0"/>
          </a:p>
        </p:txBody>
      </p:sp>
    </p:spTree>
    <p:extLst>
      <p:ext uri="{BB962C8B-B14F-4D97-AF65-F5344CB8AC3E}">
        <p14:creationId xmlns:p14="http://schemas.microsoft.com/office/powerpoint/2010/main" val="2853993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descr="1 At Eas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nchor="t"/>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600201"/>
            <a:ext cx="6019800" cy="4525963"/>
          </a:xfrm>
        </p:spPr>
        <p:txBody>
          <a:bodyPr lIns="0" rIns="0"/>
          <a:lstStyle>
            <a:lvl1pPr indent="0">
              <a:spcBef>
                <a:spcPts val="0"/>
              </a:spcBef>
              <a:defRPr>
                <a:solidFill>
                  <a:schemeClr val="bg1"/>
                </a:solidFill>
              </a:defRPr>
            </a:lvl1pPr>
            <a:lvl2pPr indent="0">
              <a:spcBef>
                <a:spcPts val="0"/>
              </a:spcBef>
              <a:defRPr>
                <a:solidFill>
                  <a:schemeClr val="bg1"/>
                </a:solidFill>
              </a:defRPr>
            </a:lvl2pPr>
            <a:lvl3pPr indent="0">
              <a:spcBef>
                <a:spcPts val="0"/>
              </a:spcBef>
              <a:defRPr>
                <a:solidFill>
                  <a:schemeClr val="bg1"/>
                </a:solidFill>
              </a:defRPr>
            </a:lvl3pPr>
            <a:lvl4pPr indent="0">
              <a:spcBef>
                <a:spcPts val="0"/>
              </a:spcBef>
              <a:defRPr>
                <a:solidFill>
                  <a:schemeClr val="bg1"/>
                </a:solidFill>
              </a:defRPr>
            </a:lvl4pPr>
            <a:lvl5pPr indent="0">
              <a:spcBef>
                <a:spcPts val="0"/>
              </a:spcBef>
              <a:defRPr>
                <a:solidFill>
                  <a:schemeClr val="bg1"/>
                </a:solidFill>
              </a:defRPr>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29406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7" name="Rectangle 6"/>
          <p:cNvSpPr/>
          <p:nvPr userDrawn="1"/>
        </p:nvSpPr>
        <p:spPr>
          <a:xfrm>
            <a:off x="-228600" y="-330200"/>
            <a:ext cx="9372600" cy="7416800"/>
          </a:xfrm>
          <a:prstGeom prst="rect">
            <a:avLst/>
          </a:prstGeom>
          <a:solidFill>
            <a:srgbClr val="FFCC99">
              <a:alpha val="392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2254" y="-533400"/>
            <a:ext cx="3838947" cy="7518400"/>
          </a:xfrm>
          <a:prstGeom prst="rect">
            <a:avLst/>
          </a:prstGeom>
        </p:spPr>
      </p:pic>
      <p:sp>
        <p:nvSpPr>
          <p:cNvPr id="3" name="Subtitle 2"/>
          <p:cNvSpPr>
            <a:spLocks noGrp="1"/>
          </p:cNvSpPr>
          <p:nvPr>
            <p:ph type="subTitle" idx="1"/>
          </p:nvPr>
        </p:nvSpPr>
        <p:spPr>
          <a:xfrm>
            <a:off x="152400" y="2921000"/>
            <a:ext cx="5410200" cy="3556000"/>
          </a:xfrm>
        </p:spPr>
        <p:txBody>
          <a:bodyPr anchor="t"/>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ctrTitle"/>
          </p:nvPr>
        </p:nvSpPr>
        <p:spPr>
          <a:xfrm>
            <a:off x="163718" y="308572"/>
            <a:ext cx="5322683" cy="1930400"/>
          </a:xfrm>
        </p:spPr>
        <p:txBody>
          <a:bodyPr anchor="b">
            <a:noAutofit/>
          </a:bodyPr>
          <a:lstStyle>
            <a:lvl1pPr marL="0" indent="0" algn="l">
              <a:defRPr sz="3600" b="1"/>
            </a:lvl1pPr>
          </a:lstStyle>
          <a:p>
            <a:r>
              <a:rPr lang="en-US" dirty="0" smtClean="0"/>
              <a:t>Click to edit Master title style</a:t>
            </a:r>
            <a:endParaRPr lang="en-US" dirty="0"/>
          </a:p>
        </p:txBody>
      </p:sp>
    </p:spTree>
    <p:extLst>
      <p:ext uri="{BB962C8B-B14F-4D97-AF65-F5344CB8AC3E}">
        <p14:creationId xmlns:p14="http://schemas.microsoft.com/office/powerpoint/2010/main" val="2603340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7" name="Rectangle 6"/>
          <p:cNvSpPr/>
          <p:nvPr userDrawn="1"/>
        </p:nvSpPr>
        <p:spPr>
          <a:xfrm>
            <a:off x="2286000" y="-431800"/>
            <a:ext cx="7086600" cy="7620000"/>
          </a:xfrm>
          <a:prstGeom prst="rect">
            <a:avLst/>
          </a:prstGeom>
          <a:solidFill>
            <a:srgbClr val="BFBFBF">
              <a:alpha val="4117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12 side header 1.jpg"/>
          <p:cNvPicPr>
            <a:picLocks noChangeAspect="1"/>
          </p:cNvPicPr>
          <p:nvPr userDrawn="1"/>
        </p:nvPicPr>
        <p:blipFill>
          <a:blip r:embed="rId2" cstate="print"/>
          <a:stretch>
            <a:fillRect/>
          </a:stretch>
        </p:blipFill>
        <p:spPr>
          <a:xfrm>
            <a:off x="0" y="0"/>
            <a:ext cx="2514600" cy="6858000"/>
          </a:xfrm>
          <a:prstGeom prst="rect">
            <a:avLst/>
          </a:prstGeom>
        </p:spPr>
      </p:pic>
      <p:sp>
        <p:nvSpPr>
          <p:cNvPr id="3" name="Subtitle 2"/>
          <p:cNvSpPr>
            <a:spLocks noGrp="1"/>
          </p:cNvSpPr>
          <p:nvPr>
            <p:ph type="subTitle" idx="1"/>
          </p:nvPr>
        </p:nvSpPr>
        <p:spPr>
          <a:xfrm>
            <a:off x="3124200" y="3022600"/>
            <a:ext cx="5867400" cy="3556000"/>
          </a:xfrm>
        </p:spPr>
        <p:txBody>
          <a:bodyPr anchor="t"/>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ctrTitle"/>
          </p:nvPr>
        </p:nvSpPr>
        <p:spPr>
          <a:xfrm>
            <a:off x="3124200" y="381000"/>
            <a:ext cx="5867400" cy="1930400"/>
          </a:xfrm>
        </p:spPr>
        <p:txBody>
          <a:bodyPr anchor="b">
            <a:noAutofit/>
          </a:bodyPr>
          <a:lstStyle>
            <a:lvl1pPr marL="0" indent="0" algn="l">
              <a:defRPr sz="3600" b="1"/>
            </a:lvl1pPr>
          </a:lstStyle>
          <a:p>
            <a:r>
              <a:rPr lang="en-US" dirty="0" smtClean="0"/>
              <a:t>Click to edit Master title style</a:t>
            </a:r>
            <a:endParaRPr lang="en-US" dirty="0"/>
          </a:p>
        </p:txBody>
      </p:sp>
    </p:spTree>
    <p:extLst>
      <p:ext uri="{BB962C8B-B14F-4D97-AF65-F5344CB8AC3E}">
        <p14:creationId xmlns:p14="http://schemas.microsoft.com/office/powerpoint/2010/main" val="3837194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ectangle 2"/>
          <p:cNvSpPr/>
          <p:nvPr userDrawn="1"/>
        </p:nvSpPr>
        <p:spPr>
          <a:xfrm>
            <a:off x="-50549" y="-228600"/>
            <a:ext cx="4572000" cy="7416800"/>
          </a:xfrm>
          <a:prstGeom prst="rect">
            <a:avLst/>
          </a:prstGeom>
          <a:solidFill>
            <a:srgbClr val="444819">
              <a:alpha val="1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8889"/>
          <a:stretch/>
        </p:blipFill>
        <p:spPr>
          <a:xfrm>
            <a:off x="3962400" y="0"/>
            <a:ext cx="6248400" cy="6858000"/>
          </a:xfrm>
          <a:prstGeom prst="rect">
            <a:avLst/>
          </a:prstGeom>
        </p:spPr>
      </p:pic>
      <p:sp>
        <p:nvSpPr>
          <p:cNvPr id="2" name="Title 1"/>
          <p:cNvSpPr>
            <a:spLocks noGrp="1"/>
          </p:cNvSpPr>
          <p:nvPr>
            <p:ph type="title"/>
          </p:nvPr>
        </p:nvSpPr>
        <p:spPr>
          <a:xfrm>
            <a:off x="228600" y="342900"/>
            <a:ext cx="2895600" cy="6273800"/>
          </a:xfrm>
        </p:spPr>
        <p:txBody>
          <a:bodyPr anchor="t">
            <a:noAutofit/>
          </a:bodyPr>
          <a:lstStyle>
            <a:lvl1pPr algn="l">
              <a:defRPr sz="3200">
                <a:solidFill>
                  <a:schemeClr val="accent3">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1314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7" name="Picture 6" descr="1 At Eas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867400" y="381000"/>
            <a:ext cx="2971800" cy="6172200"/>
          </a:xfrm>
        </p:spPr>
        <p:txBody>
          <a:bodyPr anchor="t">
            <a:noAutofit/>
          </a:bodyPr>
          <a:lstStyle>
            <a:lvl1pPr algn="l">
              <a:defRPr sz="3200" b="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71886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Rectangle 3"/>
          <p:cNvSpPr/>
          <p:nvPr userDrawn="1"/>
        </p:nvSpPr>
        <p:spPr>
          <a:xfrm>
            <a:off x="2514600" y="-127000"/>
            <a:ext cx="6934200" cy="7086599"/>
          </a:xfrm>
          <a:prstGeom prst="rect">
            <a:avLst/>
          </a:prstGeom>
          <a:solidFill>
            <a:srgbClr val="FFCC66">
              <a:alpha val="1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770" r="46211"/>
          <a:stretch/>
        </p:blipFill>
        <p:spPr>
          <a:xfrm>
            <a:off x="-81481" y="1"/>
            <a:ext cx="2679825" cy="6892129"/>
          </a:xfrm>
          <a:prstGeom prst="rect">
            <a:avLst/>
          </a:prstGeom>
        </p:spPr>
      </p:pic>
      <p:sp>
        <p:nvSpPr>
          <p:cNvPr id="3" name="Subtitle 2"/>
          <p:cNvSpPr>
            <a:spLocks noGrp="1"/>
          </p:cNvSpPr>
          <p:nvPr>
            <p:ph type="subTitle" idx="1"/>
          </p:nvPr>
        </p:nvSpPr>
        <p:spPr>
          <a:xfrm>
            <a:off x="3124200" y="3022600"/>
            <a:ext cx="5867400" cy="3556000"/>
          </a:xfrm>
        </p:spPr>
        <p:txBody>
          <a:bodyPr anchor="t"/>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itle 1"/>
          <p:cNvSpPr>
            <a:spLocks noGrp="1"/>
          </p:cNvSpPr>
          <p:nvPr>
            <p:ph type="ctrTitle"/>
          </p:nvPr>
        </p:nvSpPr>
        <p:spPr>
          <a:xfrm>
            <a:off x="3124200" y="381000"/>
            <a:ext cx="5867400" cy="1930400"/>
          </a:xfrm>
        </p:spPr>
        <p:txBody>
          <a:bodyPr anchor="b">
            <a:noAutofit/>
          </a:bodyPr>
          <a:lstStyle>
            <a:lvl1pPr marL="0" indent="0" algn="l">
              <a:defRPr sz="3600" b="1"/>
            </a:lvl1pPr>
          </a:lstStyle>
          <a:p>
            <a:r>
              <a:rPr lang="en-US" dirty="0" smtClean="0"/>
              <a:t>Click to edit Master title style</a:t>
            </a:r>
            <a:endParaRPr lang="en-US" dirty="0"/>
          </a:p>
        </p:txBody>
      </p:sp>
    </p:spTree>
    <p:extLst>
      <p:ext uri="{BB962C8B-B14F-4D97-AF65-F5344CB8AC3E}">
        <p14:creationId xmlns:p14="http://schemas.microsoft.com/office/powerpoint/2010/main" val="1575755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3048001" y="-127000"/>
            <a:ext cx="6918099" cy="7213600"/>
          </a:xfrm>
          <a:prstGeom prst="rect">
            <a:avLst/>
          </a:prstGeom>
          <a:ln>
            <a:noFill/>
          </a:ln>
          <a:effectLst>
            <a:softEdge rad="112500"/>
          </a:effectLst>
        </p:spPr>
      </p:pic>
      <p:sp>
        <p:nvSpPr>
          <p:cNvPr id="2" name="Title 1"/>
          <p:cNvSpPr>
            <a:spLocks noGrp="1"/>
          </p:cNvSpPr>
          <p:nvPr>
            <p:ph type="title"/>
          </p:nvPr>
        </p:nvSpPr>
        <p:spPr>
          <a:xfrm>
            <a:off x="-1509" y="336487"/>
            <a:ext cx="2971800" cy="6172200"/>
          </a:xfrm>
        </p:spPr>
        <p:txBody>
          <a:bodyPr anchor="t">
            <a:noAutofit/>
          </a:bodyPr>
          <a:lstStyle>
            <a:lvl1pPr algn="l">
              <a:defRPr sz="3200" b="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8505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AF33FE7-F3A5-45EC-8504-75544A6BDC17}" type="datetimeFigureOut">
              <a:rPr lang="en-US" smtClean="0"/>
              <a:t>4/12/2012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ED21D6-F4F1-4EAC-9207-BB496A94B1AF}" type="slidenum">
              <a:rPr lang="en-US" smtClean="0"/>
              <a:t>‹#›</a:t>
            </a:fld>
            <a:endParaRPr lang="en-US" dirty="0"/>
          </a:p>
        </p:txBody>
      </p:sp>
    </p:spTree>
    <p:extLst>
      <p:ext uri="{BB962C8B-B14F-4D97-AF65-F5344CB8AC3E}">
        <p14:creationId xmlns:p14="http://schemas.microsoft.com/office/powerpoint/2010/main" val="20928144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91440"/>
            <a:ext cx="9144000" cy="694944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33FE7-F3A5-45EC-8504-75544A6BDC17}" type="datetimeFigureOut">
              <a:rPr lang="en-US" smtClean="0"/>
              <a:t>4/12/2012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ED21D6-F4F1-4EAC-9207-BB496A94B1AF}" type="slidenum">
              <a:rPr lang="en-US" smtClean="0"/>
              <a:t>‹#›</a:t>
            </a:fld>
            <a:endParaRPr lang="en-US" dirty="0"/>
          </a:p>
        </p:txBody>
      </p:sp>
      <p:sp>
        <p:nvSpPr>
          <p:cNvPr id="10"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CDDF37-5BD3-4F17-BC7F-8515FF269729}" type="datetime1">
              <a:rPr lang="en-US" smtClean="0">
                <a:solidFill>
                  <a:schemeClr val="bg1"/>
                </a:solidFill>
                <a:latin typeface="Arial" pitchFamily="34" charset="0"/>
                <a:cs typeface="Arial" pitchFamily="34" charset="0"/>
              </a:rPr>
              <a:pPr/>
              <a:t>4/12/2012</a:t>
            </a:fld>
            <a:endParaRPr lang="en-US" dirty="0">
              <a:solidFill>
                <a:schemeClr val="bg1"/>
              </a:solidFill>
              <a:latin typeface="Arial" pitchFamily="34" charset="0"/>
              <a:cs typeface="Arial" pitchFamily="34" charset="0"/>
            </a:endParaRPr>
          </a:p>
        </p:txBody>
      </p:sp>
      <p:sp>
        <p:nvSpPr>
          <p:cNvPr id="11" name="Slide Number Placeholder 4"/>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FF8E3-EC8E-4FF1-9FB8-7EB9DE5DC726}" type="slidenum">
              <a:rPr lang="en-US" smtClean="0">
                <a:solidFill>
                  <a:schemeClr val="bg1"/>
                </a:solidFill>
                <a:latin typeface="Arial" pitchFamily="34" charset="0"/>
                <a:cs typeface="Arial" pitchFamily="34" charset="0"/>
              </a:rPr>
              <a:pPr/>
              <a:t>‹#›</a:t>
            </a:fld>
            <a:endParaRPr lang="en-US" dirty="0">
              <a:solidFill>
                <a:schemeClr val="bg1"/>
              </a:solidFill>
              <a:latin typeface="Arial" pitchFamily="34" charset="0"/>
              <a:cs typeface="Arial" pitchFamily="34" charset="0"/>
            </a:endParaRPr>
          </a:p>
        </p:txBody>
      </p:sp>
      <p:cxnSp>
        <p:nvCxnSpPr>
          <p:cNvPr id="12" name="Straight Connector 11"/>
          <p:cNvCxnSpPr/>
          <p:nvPr userDrawn="1"/>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63233"/>
          </a:xfrm>
          <a:prstGeom prst="rect">
            <a:avLst/>
          </a:prstGeom>
        </p:spPr>
      </p:pic>
    </p:spTree>
    <p:extLst>
      <p:ext uri="{BB962C8B-B14F-4D97-AF65-F5344CB8AC3E}">
        <p14:creationId xmlns:p14="http://schemas.microsoft.com/office/powerpoint/2010/main" val="2094813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0" y="-126999"/>
            <a:ext cx="9144000" cy="6965949"/>
          </a:xfrm>
          <a:prstGeom prst="rect">
            <a:avLst/>
          </a:prstGeom>
        </p:spPr>
      </p:pic>
      <p:sp>
        <p:nvSpPr>
          <p:cNvPr id="2" name="Title 1"/>
          <p:cNvSpPr>
            <a:spLocks noGrp="1"/>
          </p:cNvSpPr>
          <p:nvPr>
            <p:ph type="title"/>
          </p:nvPr>
        </p:nvSpPr>
        <p:spPr>
          <a:xfrm>
            <a:off x="2057400" y="2514601"/>
            <a:ext cx="6858000" cy="4029076"/>
          </a:xfrm>
        </p:spPr>
        <p:txBody>
          <a:bodyPr anchor="t">
            <a:noAutofit/>
          </a:bodyPr>
          <a:lstStyle>
            <a:lvl1pPr algn="l">
              <a:defRPr sz="3200" b="0">
                <a:solidFill>
                  <a:schemeClr val="tx2"/>
                </a:solidFill>
                <a:latin typeface="Consolas" pitchFamily="49" charset="0"/>
                <a:cs typeface="Consolas" pitchFamily="49"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073442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7" name="Picture 6" descr="1 At Ease.jpg"/>
          <p:cNvPicPr>
            <a:picLocks noChangeAspect="1"/>
          </p:cNvPicPr>
          <p:nvPr userDrawn="1"/>
        </p:nvPicPr>
        <p:blipFill>
          <a:blip r:embed="rId2" cstate="print">
            <a:lum bright="70000" contrast="-70000"/>
          </a:blip>
          <a:stretch>
            <a:fillRect/>
          </a:stretch>
        </p:blipFill>
        <p:spPr>
          <a:xfrm>
            <a:off x="0" y="-37353"/>
            <a:ext cx="9144000" cy="6858000"/>
          </a:xfrm>
          <a:prstGeom prst="rect">
            <a:avLst/>
          </a:prstGeom>
          <a:noFill/>
          <a:ln>
            <a:noFill/>
          </a:ln>
        </p:spPr>
      </p:pic>
      <p:sp>
        <p:nvSpPr>
          <p:cNvPr id="2" name="Title 1"/>
          <p:cNvSpPr>
            <a:spLocks noGrp="1"/>
          </p:cNvSpPr>
          <p:nvPr>
            <p:ph type="title"/>
          </p:nvPr>
        </p:nvSpPr>
        <p:spPr>
          <a:xfrm>
            <a:off x="381000" y="4851400"/>
            <a:ext cx="8229600" cy="1143000"/>
          </a:xfrm>
          <a:solidFill>
            <a:srgbClr val="993300"/>
          </a:solidFill>
        </p:spPr>
        <p:txBody>
          <a:bodyPr anchor="t"/>
          <a:lstStyle>
            <a:lvl1pPr algn="l">
              <a:defRPr>
                <a:solidFill>
                  <a:schemeClr val="bg1">
                    <a:lumMod val="9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725523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4297441" cy="6858000"/>
          </a:xfrm>
          <a:prstGeom prst="rect">
            <a:avLst/>
          </a:prstGeom>
          <a:ln>
            <a:noFill/>
          </a:ln>
          <a:effectLst>
            <a:softEdge rad="112500"/>
          </a:effectLst>
        </p:spPr>
      </p:pic>
      <p:sp>
        <p:nvSpPr>
          <p:cNvPr id="2" name="Title 1"/>
          <p:cNvSpPr>
            <a:spLocks noGrp="1"/>
          </p:cNvSpPr>
          <p:nvPr>
            <p:ph type="title"/>
          </p:nvPr>
        </p:nvSpPr>
        <p:spPr>
          <a:xfrm>
            <a:off x="4572000" y="381000"/>
            <a:ext cx="4267200" cy="6172200"/>
          </a:xfrm>
        </p:spPr>
        <p:txBody>
          <a:bodyPr anchor="t">
            <a:noAutofit/>
          </a:bodyPr>
          <a:lstStyle>
            <a:lvl1pPr algn="l">
              <a:defRPr sz="3200" b="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25768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A720A5-80EE-417A-B9A3-70706ACB5577}" type="datetimeFigureOut">
              <a:rPr lang="en-US" smtClean="0"/>
              <a:t>4/12/2012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076BA-A963-48CA-BBC0-A1194B5984C5}" type="slidenum">
              <a:rPr lang="en-US" smtClean="0"/>
              <a:t>‹#›</a:t>
            </a:fld>
            <a:endParaRPr lang="en-US" dirty="0"/>
          </a:p>
        </p:txBody>
      </p:sp>
    </p:spTree>
    <p:extLst>
      <p:ext uri="{BB962C8B-B14F-4D97-AF65-F5344CB8AC3E}">
        <p14:creationId xmlns:p14="http://schemas.microsoft.com/office/powerpoint/2010/main" val="1060473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720A5-80EE-417A-B9A3-70706ACB5577}" type="datetimeFigureOut">
              <a:rPr lang="en-US" smtClean="0"/>
              <a:t>4/12/2012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076BA-A963-48CA-BBC0-A1194B5984C5}" type="slidenum">
              <a:rPr lang="en-US" smtClean="0"/>
              <a:t>‹#›</a:t>
            </a:fld>
            <a:endParaRPr lang="en-US" dirty="0"/>
          </a:p>
        </p:txBody>
      </p:sp>
    </p:spTree>
    <p:extLst>
      <p:ext uri="{BB962C8B-B14F-4D97-AF65-F5344CB8AC3E}">
        <p14:creationId xmlns:p14="http://schemas.microsoft.com/office/powerpoint/2010/main" val="2921164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A720A5-80EE-417A-B9A3-70706ACB5577}" type="datetimeFigureOut">
              <a:rPr lang="en-US" smtClean="0"/>
              <a:t>4/12/2012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076BA-A963-48CA-BBC0-A1194B5984C5}" type="slidenum">
              <a:rPr lang="en-US" smtClean="0"/>
              <a:t>‹#›</a:t>
            </a:fld>
            <a:endParaRPr lang="en-US" dirty="0"/>
          </a:p>
        </p:txBody>
      </p:sp>
    </p:spTree>
    <p:extLst>
      <p:ext uri="{BB962C8B-B14F-4D97-AF65-F5344CB8AC3E}">
        <p14:creationId xmlns:p14="http://schemas.microsoft.com/office/powerpoint/2010/main" val="610506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A720A5-80EE-417A-B9A3-70706ACB5577}" type="datetimeFigureOut">
              <a:rPr lang="en-US" smtClean="0"/>
              <a:t>4/12/2012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7076BA-A963-48CA-BBC0-A1194B5984C5}" type="slidenum">
              <a:rPr lang="en-US" smtClean="0"/>
              <a:t>‹#›</a:t>
            </a:fld>
            <a:endParaRPr lang="en-US" dirty="0"/>
          </a:p>
        </p:txBody>
      </p:sp>
    </p:spTree>
    <p:extLst>
      <p:ext uri="{BB962C8B-B14F-4D97-AF65-F5344CB8AC3E}">
        <p14:creationId xmlns:p14="http://schemas.microsoft.com/office/powerpoint/2010/main" val="3581639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A720A5-80EE-417A-B9A3-70706ACB5577}" type="datetimeFigureOut">
              <a:rPr lang="en-US" smtClean="0"/>
              <a:t>4/12/2012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7076BA-A963-48CA-BBC0-A1194B5984C5}" type="slidenum">
              <a:rPr lang="en-US" smtClean="0"/>
              <a:t>‹#›</a:t>
            </a:fld>
            <a:endParaRPr lang="en-US" dirty="0"/>
          </a:p>
        </p:txBody>
      </p:sp>
    </p:spTree>
    <p:extLst>
      <p:ext uri="{BB962C8B-B14F-4D97-AF65-F5344CB8AC3E}">
        <p14:creationId xmlns:p14="http://schemas.microsoft.com/office/powerpoint/2010/main" val="3565345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A720A5-80EE-417A-B9A3-70706ACB5577}" type="datetimeFigureOut">
              <a:rPr lang="en-US" smtClean="0"/>
              <a:t>4/12/2012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7076BA-A963-48CA-BBC0-A1194B5984C5}" type="slidenum">
              <a:rPr lang="en-US" smtClean="0"/>
              <a:t>‹#›</a:t>
            </a:fld>
            <a:endParaRPr lang="en-US" dirty="0"/>
          </a:p>
        </p:txBody>
      </p:sp>
    </p:spTree>
    <p:extLst>
      <p:ext uri="{BB962C8B-B14F-4D97-AF65-F5344CB8AC3E}">
        <p14:creationId xmlns:p14="http://schemas.microsoft.com/office/powerpoint/2010/main" val="2341255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720A5-80EE-417A-B9A3-70706ACB5577}" type="datetimeFigureOut">
              <a:rPr lang="en-US" smtClean="0"/>
              <a:t>4/12/2012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7076BA-A963-48CA-BBC0-A1194B5984C5}" type="slidenum">
              <a:rPr lang="en-US" smtClean="0"/>
              <a:t>‹#›</a:t>
            </a:fld>
            <a:endParaRPr lang="en-US" dirty="0"/>
          </a:p>
        </p:txBody>
      </p:sp>
    </p:spTree>
    <p:extLst>
      <p:ext uri="{BB962C8B-B14F-4D97-AF65-F5344CB8AC3E}">
        <p14:creationId xmlns:p14="http://schemas.microsoft.com/office/powerpoint/2010/main" val="424894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91440"/>
            <a:ext cx="9144000" cy="694944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BE8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AF33FE7-F3A5-45EC-8504-75544A6BDC17}" type="datetimeFigureOut">
              <a:rPr lang="en-US" smtClean="0"/>
              <a:t>4/12/2012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ED21D6-F4F1-4EAC-9207-BB496A94B1AF}" type="slidenum">
              <a:rPr lang="en-US" smtClean="0"/>
              <a:t>‹#›</a:t>
            </a:fld>
            <a:endParaRPr lang="en-US" dirty="0"/>
          </a:p>
        </p:txBody>
      </p:sp>
      <p:sp>
        <p:nvSpPr>
          <p:cNvPr id="10"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CDDF37-5BD3-4F17-BC7F-8515FF269729}" type="datetime1">
              <a:rPr lang="en-US" smtClean="0">
                <a:solidFill>
                  <a:schemeClr val="bg1"/>
                </a:solidFill>
                <a:latin typeface="Arial" pitchFamily="34" charset="0"/>
                <a:cs typeface="Arial" pitchFamily="34" charset="0"/>
              </a:rPr>
              <a:pPr/>
              <a:t>4/12/2012</a:t>
            </a:fld>
            <a:endParaRPr lang="en-US" dirty="0">
              <a:solidFill>
                <a:schemeClr val="bg1"/>
              </a:solidFill>
              <a:latin typeface="Arial" pitchFamily="34" charset="0"/>
              <a:cs typeface="Arial" pitchFamily="34" charset="0"/>
            </a:endParaRPr>
          </a:p>
        </p:txBody>
      </p:sp>
      <p:sp>
        <p:nvSpPr>
          <p:cNvPr id="11" name="Slide Number Placeholder 4"/>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FF8E3-EC8E-4FF1-9FB8-7EB9DE5DC726}" type="slidenum">
              <a:rPr lang="en-US" smtClean="0">
                <a:solidFill>
                  <a:schemeClr val="bg1"/>
                </a:solidFill>
                <a:latin typeface="Arial" pitchFamily="34" charset="0"/>
                <a:cs typeface="Arial" pitchFamily="34" charset="0"/>
              </a:rPr>
              <a:pPr/>
              <a:t>‹#›</a:t>
            </a:fld>
            <a:endParaRPr lang="en-US" dirty="0">
              <a:solidFill>
                <a:schemeClr val="bg1"/>
              </a:solidFill>
              <a:latin typeface="Arial" pitchFamily="34" charset="0"/>
              <a:cs typeface="Arial" pitchFamily="34" charset="0"/>
            </a:endParaRPr>
          </a:p>
        </p:txBody>
      </p:sp>
      <p:cxnSp>
        <p:nvCxnSpPr>
          <p:cNvPr id="12" name="Straight Connector 11"/>
          <p:cNvCxnSpPr/>
          <p:nvPr userDrawn="1"/>
        </p:nvCxnSpPr>
        <p:spPr>
          <a:xfrm>
            <a:off x="457200" y="4419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63233"/>
          </a:xfrm>
          <a:prstGeom prst="rect">
            <a:avLst/>
          </a:prstGeom>
        </p:spPr>
      </p:pic>
    </p:spTree>
    <p:extLst>
      <p:ext uri="{BB962C8B-B14F-4D97-AF65-F5344CB8AC3E}">
        <p14:creationId xmlns:p14="http://schemas.microsoft.com/office/powerpoint/2010/main" val="4261749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A720A5-80EE-417A-B9A3-70706ACB5577}" type="datetimeFigureOut">
              <a:rPr lang="en-US" smtClean="0"/>
              <a:t>4/12/2012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7076BA-A963-48CA-BBC0-A1194B5984C5}" type="slidenum">
              <a:rPr lang="en-US" smtClean="0"/>
              <a:t>‹#›</a:t>
            </a:fld>
            <a:endParaRPr lang="en-US" dirty="0"/>
          </a:p>
        </p:txBody>
      </p:sp>
    </p:spTree>
    <p:extLst>
      <p:ext uri="{BB962C8B-B14F-4D97-AF65-F5344CB8AC3E}">
        <p14:creationId xmlns:p14="http://schemas.microsoft.com/office/powerpoint/2010/main" val="2360900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A720A5-80EE-417A-B9A3-70706ACB5577}" type="datetimeFigureOut">
              <a:rPr lang="en-US" smtClean="0"/>
              <a:t>4/12/2012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7076BA-A963-48CA-BBC0-A1194B5984C5}" type="slidenum">
              <a:rPr lang="en-US" smtClean="0"/>
              <a:t>‹#›</a:t>
            </a:fld>
            <a:endParaRPr lang="en-US" dirty="0"/>
          </a:p>
        </p:txBody>
      </p:sp>
    </p:spTree>
    <p:extLst>
      <p:ext uri="{BB962C8B-B14F-4D97-AF65-F5344CB8AC3E}">
        <p14:creationId xmlns:p14="http://schemas.microsoft.com/office/powerpoint/2010/main" val="664423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720A5-80EE-417A-B9A3-70706ACB5577}" type="datetimeFigureOut">
              <a:rPr lang="en-US" smtClean="0"/>
              <a:t>4/12/2012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076BA-A963-48CA-BBC0-A1194B5984C5}" type="slidenum">
              <a:rPr lang="en-US" smtClean="0"/>
              <a:t>‹#›</a:t>
            </a:fld>
            <a:endParaRPr lang="en-US" dirty="0"/>
          </a:p>
        </p:txBody>
      </p:sp>
    </p:spTree>
    <p:extLst>
      <p:ext uri="{BB962C8B-B14F-4D97-AF65-F5344CB8AC3E}">
        <p14:creationId xmlns:p14="http://schemas.microsoft.com/office/powerpoint/2010/main" val="1110420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720A5-80EE-417A-B9A3-70706ACB5577}" type="datetimeFigureOut">
              <a:rPr lang="en-US" smtClean="0"/>
              <a:t>4/12/2012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076BA-A963-48CA-BBC0-A1194B5984C5}" type="slidenum">
              <a:rPr lang="en-US" smtClean="0"/>
              <a:t>‹#›</a:t>
            </a:fld>
            <a:endParaRPr lang="en-US" dirty="0"/>
          </a:p>
        </p:txBody>
      </p:sp>
    </p:spTree>
    <p:extLst>
      <p:ext uri="{BB962C8B-B14F-4D97-AF65-F5344CB8AC3E}">
        <p14:creationId xmlns:p14="http://schemas.microsoft.com/office/powerpoint/2010/main" val="3084860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F33FE7-F3A5-45EC-8504-75544A6BDC17}" type="datetimeFigureOut">
              <a:rPr lang="en-US" smtClean="0"/>
              <a:t>4/12/2012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ED21D6-F4F1-4EAC-9207-BB496A94B1AF}" type="slidenum">
              <a:rPr lang="en-US" smtClean="0"/>
              <a:t>‹#›</a:t>
            </a:fld>
            <a:endParaRPr lang="en-US" dirty="0"/>
          </a:p>
        </p:txBody>
      </p:sp>
    </p:spTree>
    <p:extLst>
      <p:ext uri="{BB962C8B-B14F-4D97-AF65-F5344CB8AC3E}">
        <p14:creationId xmlns:p14="http://schemas.microsoft.com/office/powerpoint/2010/main" val="290736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F33FE7-F3A5-45EC-8504-75544A6BDC17}" type="datetimeFigureOut">
              <a:rPr lang="en-US" smtClean="0"/>
              <a:t>4/12/2012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ED21D6-F4F1-4EAC-9207-BB496A94B1AF}" type="slidenum">
              <a:rPr lang="en-US" smtClean="0"/>
              <a:t>‹#›</a:t>
            </a:fld>
            <a:endParaRPr lang="en-US" dirty="0"/>
          </a:p>
        </p:txBody>
      </p:sp>
    </p:spTree>
    <p:extLst>
      <p:ext uri="{BB962C8B-B14F-4D97-AF65-F5344CB8AC3E}">
        <p14:creationId xmlns:p14="http://schemas.microsoft.com/office/powerpoint/2010/main" val="111869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F33FE7-F3A5-45EC-8504-75544A6BDC17}" type="datetimeFigureOut">
              <a:rPr lang="en-US" smtClean="0"/>
              <a:t>4/12/2012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ED21D6-F4F1-4EAC-9207-BB496A94B1AF}" type="slidenum">
              <a:rPr lang="en-US" smtClean="0"/>
              <a:t>‹#›</a:t>
            </a:fld>
            <a:endParaRPr lang="en-US" dirty="0"/>
          </a:p>
        </p:txBody>
      </p:sp>
    </p:spTree>
    <p:extLst>
      <p:ext uri="{BB962C8B-B14F-4D97-AF65-F5344CB8AC3E}">
        <p14:creationId xmlns:p14="http://schemas.microsoft.com/office/powerpoint/2010/main" val="225752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33FE7-F3A5-45EC-8504-75544A6BDC17}" type="datetimeFigureOut">
              <a:rPr lang="en-US" smtClean="0"/>
              <a:t>4/12/2012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ED21D6-F4F1-4EAC-9207-BB496A94B1AF}" type="slidenum">
              <a:rPr lang="en-US" smtClean="0"/>
              <a:t>‹#›</a:t>
            </a:fld>
            <a:endParaRPr lang="en-US" dirty="0"/>
          </a:p>
        </p:txBody>
      </p:sp>
    </p:spTree>
    <p:extLst>
      <p:ext uri="{BB962C8B-B14F-4D97-AF65-F5344CB8AC3E}">
        <p14:creationId xmlns:p14="http://schemas.microsoft.com/office/powerpoint/2010/main" val="13395639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7620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AF33FE7-F3A5-45EC-8504-75544A6BDC17}" type="datetimeFigureOut">
              <a:rPr lang="en-US" smtClean="0"/>
              <a:t>4/12/2012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ED21D6-F4F1-4EAC-9207-BB496A94B1AF}" type="slidenum">
              <a:rPr lang="en-US" smtClean="0"/>
              <a:t>‹#›</a:t>
            </a:fld>
            <a:endParaRPr lang="en-US" dirty="0"/>
          </a:p>
        </p:txBody>
      </p:sp>
    </p:spTree>
    <p:extLst>
      <p:ext uri="{BB962C8B-B14F-4D97-AF65-F5344CB8AC3E}">
        <p14:creationId xmlns:p14="http://schemas.microsoft.com/office/powerpoint/2010/main" val="137270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33FE7-F3A5-45EC-8504-75544A6BDC17}" type="datetimeFigureOut">
              <a:rPr lang="en-US" smtClean="0"/>
              <a:t>4/12/2012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ED21D6-F4F1-4EAC-9207-BB496A94B1AF}" type="slidenum">
              <a:rPr lang="en-US" smtClean="0"/>
              <a:t>‹#›</a:t>
            </a:fld>
            <a:endParaRPr lang="en-US" dirty="0"/>
          </a:p>
        </p:txBody>
      </p:sp>
    </p:spTree>
    <p:extLst>
      <p:ext uri="{BB962C8B-B14F-4D97-AF65-F5344CB8AC3E}">
        <p14:creationId xmlns:p14="http://schemas.microsoft.com/office/powerpoint/2010/main" val="226234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6200" y="6344354"/>
            <a:ext cx="9296400" cy="589847"/>
          </a:xfrm>
          <a:prstGeom prst="rect">
            <a:avLst/>
          </a:prstGeom>
        </p:spPr>
      </p:pic>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33FE7-F3A5-45EC-8504-75544A6BDC17}" type="datetimeFigureOut">
              <a:rPr lang="en-US" smtClean="0"/>
              <a:t>4/12/2012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D21D6-F4F1-4EAC-9207-BB496A94B1AF}" type="slidenum">
              <a:rPr lang="en-US" smtClean="0"/>
              <a:t>‹#›</a:t>
            </a:fld>
            <a:endParaRPr lang="en-US" dirty="0"/>
          </a:p>
        </p:txBody>
      </p:sp>
      <p:sp>
        <p:nvSpPr>
          <p:cNvPr id="7" name="Rectangle 6"/>
          <p:cNvSpPr/>
          <p:nvPr userDrawn="1"/>
        </p:nvSpPr>
        <p:spPr>
          <a:xfrm>
            <a:off x="0" y="152401"/>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0" y="1066801"/>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4105336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 id="2147483676" r:id="rId14"/>
    <p:sldLayoutId id="2147483677" r:id="rId15"/>
    <p:sldLayoutId id="2147483678" r:id="rId16"/>
    <p:sldLayoutId id="2147483679" r:id="rId17"/>
    <p:sldLayoutId id="2147483680" r:id="rId18"/>
    <p:sldLayoutId id="2147483682" r:id="rId19"/>
    <p:sldLayoutId id="2147483695" r:id="rId20"/>
    <p:sldLayoutId id="2147483696" r:id="rId21"/>
    <p:sldLayoutId id="2147483697"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BE854C"/>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BE854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BE854C"/>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720A5-80EE-417A-B9A3-70706ACB5577}" type="datetimeFigureOut">
              <a:rPr lang="en-US" smtClean="0"/>
              <a:t>4/12/2012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076BA-A963-48CA-BBC0-A1194B5984C5}" type="slidenum">
              <a:rPr lang="en-US" smtClean="0"/>
              <a:t>‹#›</a:t>
            </a:fld>
            <a:endParaRPr lang="en-US" dirty="0"/>
          </a:p>
        </p:txBody>
      </p:sp>
    </p:spTree>
    <p:extLst>
      <p:ext uri="{BB962C8B-B14F-4D97-AF65-F5344CB8AC3E}">
        <p14:creationId xmlns:p14="http://schemas.microsoft.com/office/powerpoint/2010/main" val="102904294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9.jp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ideo" Target="file:///C:\Users\TopLine%20Pro\Desktop\tim.mov" TargetMode="Externa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hyperlink" Target="http://www.healthquality.va.gov/ptsd/PTSD-FULL-2010a.pdf"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microsoft.com/office/2007/relationships/hdphoto" Target="../media/hdphoto4.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www.va.gov/HOMELESS/Reentry.asp"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hyperlink" Target="http://www.va.gov/homeless/vjo.asp"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38.xml.rels><?xml version="1.0" encoding="UTF-8" standalone="yes"?>
<Relationships xmlns="http://schemas.openxmlformats.org/package/2006/relationships"><Relationship Id="rId3" Type="http://schemas.openxmlformats.org/officeDocument/2006/relationships/hyperlink" Target="http://www.va.gov/homeless/reentry_guides.asp" TargetMode="External"/><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hyperlink" Target="http://www.usich.gov/funding_programs/programs/incarcerated_veterans_transition_progra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1905000"/>
            <a:ext cx="6781800" cy="1470025"/>
          </a:xfrm>
        </p:spPr>
        <p:txBody>
          <a:bodyPr>
            <a:normAutofit/>
          </a:bodyPr>
          <a:lstStyle/>
          <a:p>
            <a:r>
              <a:rPr lang="en-US" sz="4800" dirty="0" smtClean="0"/>
              <a:t>The Rules of Engagement</a:t>
            </a:r>
            <a:endParaRPr lang="en-US" sz="4800" dirty="0"/>
          </a:p>
        </p:txBody>
      </p:sp>
      <p:sp>
        <p:nvSpPr>
          <p:cNvPr id="5" name="Subtitle 4"/>
          <p:cNvSpPr>
            <a:spLocks noGrp="1"/>
          </p:cNvSpPr>
          <p:nvPr>
            <p:ph type="subTitle" idx="1"/>
          </p:nvPr>
        </p:nvSpPr>
        <p:spPr>
          <a:xfrm>
            <a:off x="381000" y="3352800"/>
            <a:ext cx="6400800" cy="1752600"/>
          </a:xfrm>
        </p:spPr>
        <p:txBody>
          <a:bodyPr>
            <a:normAutofit/>
          </a:bodyPr>
          <a:lstStyle/>
          <a:p>
            <a:r>
              <a:rPr lang="en-US" dirty="0" smtClean="0">
                <a:solidFill>
                  <a:srgbClr val="BE854C"/>
                </a:solidFill>
              </a:rPr>
              <a:t>UNDERSTANDING THE MILITARY EXPERIENCE TO EFFECTIVELY TREAT THE INCARCERATED VETERAN</a:t>
            </a:r>
            <a:endParaRPr lang="en-US" dirty="0">
              <a:solidFill>
                <a:srgbClr val="BE854C"/>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6862" r="14762"/>
          <a:stretch/>
        </p:blipFill>
        <p:spPr>
          <a:xfrm>
            <a:off x="6945282" y="2057400"/>
            <a:ext cx="1970118" cy="2743200"/>
          </a:xfrm>
          <a:prstGeom prst="rect">
            <a:avLst/>
          </a:prstGeom>
        </p:spPr>
      </p:pic>
    </p:spTree>
    <p:extLst>
      <p:ext uri="{BB962C8B-B14F-4D97-AF65-F5344CB8AC3E}">
        <p14:creationId xmlns:p14="http://schemas.microsoft.com/office/powerpoint/2010/main" val="4032463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0" y="990600"/>
            <a:ext cx="3581400" cy="914400"/>
          </a:xfrm>
        </p:spPr>
        <p:txBody>
          <a:bodyPr/>
          <a:lstStyle/>
          <a:p>
            <a:pPr eaLnBrk="1" hangingPunct="1">
              <a:defRPr/>
            </a:pPr>
            <a:r>
              <a:rPr lang="en-US" sz="4200" b="1" dirty="0" smtClean="0">
                <a:solidFill>
                  <a:srgbClr val="006892"/>
                </a:solidFill>
              </a:rPr>
              <a:t>Why Enlist?</a:t>
            </a:r>
          </a:p>
        </p:txBody>
      </p:sp>
      <p:sp>
        <p:nvSpPr>
          <p:cNvPr id="18435" name="Content Placeholder 2"/>
          <p:cNvSpPr>
            <a:spLocks noGrp="1"/>
          </p:cNvSpPr>
          <p:nvPr>
            <p:ph idx="4294967295"/>
          </p:nvPr>
        </p:nvSpPr>
        <p:spPr>
          <a:xfrm>
            <a:off x="5029200" y="1600200"/>
            <a:ext cx="4114800" cy="5257800"/>
          </a:xfrm>
        </p:spPr>
        <p:txBody>
          <a:bodyPr>
            <a:normAutofit fontScale="92500" lnSpcReduction="10000"/>
          </a:bodyPr>
          <a:lstStyle/>
          <a:p>
            <a:pPr eaLnBrk="1" hangingPunct="1">
              <a:buFontTx/>
              <a:buNone/>
              <a:defRPr/>
            </a:pPr>
            <a:endParaRPr lang="en-US" sz="2800" dirty="0" smtClean="0"/>
          </a:p>
          <a:p>
            <a:pPr eaLnBrk="1" hangingPunct="1">
              <a:lnSpc>
                <a:spcPct val="120000"/>
              </a:lnSpc>
              <a:buFontTx/>
              <a:buNone/>
              <a:defRPr/>
            </a:pPr>
            <a:r>
              <a:rPr lang="en-US" sz="2800" dirty="0" smtClean="0"/>
              <a:t>		</a:t>
            </a:r>
            <a:r>
              <a:rPr lang="en-US" sz="2800" dirty="0" smtClean="0">
                <a:solidFill>
                  <a:srgbClr val="006892"/>
                </a:solidFill>
              </a:rPr>
              <a:t>Patriotism</a:t>
            </a:r>
          </a:p>
          <a:p>
            <a:pPr eaLnBrk="1" hangingPunct="1">
              <a:lnSpc>
                <a:spcPct val="120000"/>
              </a:lnSpc>
              <a:buFontTx/>
              <a:buNone/>
              <a:defRPr/>
            </a:pPr>
            <a:r>
              <a:rPr lang="en-US" sz="2800" dirty="0" smtClean="0">
                <a:solidFill>
                  <a:srgbClr val="006892"/>
                </a:solidFill>
              </a:rPr>
              <a:t>			Giving back</a:t>
            </a:r>
          </a:p>
          <a:p>
            <a:pPr eaLnBrk="1" hangingPunct="1">
              <a:lnSpc>
                <a:spcPct val="120000"/>
              </a:lnSpc>
              <a:buFontTx/>
              <a:buNone/>
              <a:defRPr/>
            </a:pPr>
            <a:r>
              <a:rPr lang="en-US" sz="2800" dirty="0" smtClean="0">
                <a:solidFill>
                  <a:srgbClr val="006892"/>
                </a:solidFill>
              </a:rPr>
              <a:t>	Part of the solution</a:t>
            </a:r>
          </a:p>
          <a:p>
            <a:pPr eaLnBrk="1" hangingPunct="1">
              <a:lnSpc>
                <a:spcPct val="120000"/>
              </a:lnSpc>
              <a:buFontTx/>
              <a:buNone/>
              <a:defRPr/>
            </a:pPr>
            <a:r>
              <a:rPr lang="en-US" sz="2800" dirty="0" smtClean="0">
                <a:solidFill>
                  <a:srgbClr val="006892"/>
                </a:solidFill>
              </a:rPr>
              <a:t>	</a:t>
            </a:r>
            <a:r>
              <a:rPr lang="en-US" sz="2800" dirty="0">
                <a:solidFill>
                  <a:srgbClr val="006892"/>
                </a:solidFill>
              </a:rPr>
              <a:t>	</a:t>
            </a:r>
            <a:r>
              <a:rPr lang="en-US" sz="2800" dirty="0" smtClean="0">
                <a:solidFill>
                  <a:srgbClr val="006892"/>
                </a:solidFill>
              </a:rPr>
              <a:t>Friends enlisted</a:t>
            </a:r>
          </a:p>
          <a:p>
            <a:pPr eaLnBrk="1" hangingPunct="1">
              <a:lnSpc>
                <a:spcPct val="120000"/>
              </a:lnSpc>
              <a:buFontTx/>
              <a:buNone/>
              <a:defRPr/>
            </a:pPr>
            <a:r>
              <a:rPr lang="en-US" sz="2800" dirty="0" smtClean="0">
                <a:solidFill>
                  <a:srgbClr val="006892"/>
                </a:solidFill>
              </a:rPr>
              <a:t>	Education benefits</a:t>
            </a:r>
          </a:p>
          <a:p>
            <a:pPr eaLnBrk="1" hangingPunct="1">
              <a:lnSpc>
                <a:spcPct val="120000"/>
              </a:lnSpc>
              <a:buFontTx/>
              <a:buNone/>
              <a:defRPr/>
            </a:pPr>
            <a:r>
              <a:rPr lang="en-US" sz="2800" dirty="0" smtClean="0">
                <a:solidFill>
                  <a:srgbClr val="006892"/>
                </a:solidFill>
              </a:rPr>
              <a:t>		A job</a:t>
            </a:r>
          </a:p>
          <a:p>
            <a:pPr eaLnBrk="1" hangingPunct="1">
              <a:lnSpc>
                <a:spcPct val="120000"/>
              </a:lnSpc>
              <a:buFontTx/>
              <a:buNone/>
              <a:defRPr/>
            </a:pPr>
            <a:r>
              <a:rPr lang="en-US" sz="2800" dirty="0" smtClean="0">
                <a:solidFill>
                  <a:srgbClr val="006892"/>
                </a:solidFill>
              </a:rPr>
              <a:t>			Loyalty</a:t>
            </a:r>
          </a:p>
          <a:p>
            <a:pPr eaLnBrk="1" hangingPunct="1">
              <a:lnSpc>
                <a:spcPct val="120000"/>
              </a:lnSpc>
              <a:buFontTx/>
              <a:buNone/>
              <a:defRPr/>
            </a:pPr>
            <a:r>
              <a:rPr lang="en-US" sz="2800" dirty="0" smtClean="0">
                <a:solidFill>
                  <a:srgbClr val="006892"/>
                </a:solidFill>
              </a:rPr>
              <a:t>		Finish the mission</a:t>
            </a:r>
          </a:p>
          <a:p>
            <a:pPr eaLnBrk="1" hangingPunct="1">
              <a:lnSpc>
                <a:spcPct val="120000"/>
              </a:lnSpc>
              <a:buFontTx/>
              <a:buNone/>
              <a:defRPr/>
            </a:pPr>
            <a:r>
              <a:rPr lang="en-US" sz="2800" dirty="0" smtClean="0">
                <a:solidFill>
                  <a:srgbClr val="006892"/>
                </a:solidFill>
              </a:rPr>
              <a:t>Home doesn’t work anymore</a:t>
            </a:r>
          </a:p>
        </p:txBody>
      </p:sp>
    </p:spTree>
    <p:extLst>
      <p:ext uri="{BB962C8B-B14F-4D97-AF65-F5344CB8AC3E}">
        <p14:creationId xmlns:p14="http://schemas.microsoft.com/office/powerpoint/2010/main" val="528058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4200" y="2514600"/>
            <a:ext cx="5867400" cy="3860800"/>
          </a:xfrm>
        </p:spPr>
        <p:txBody>
          <a:bodyPr>
            <a:normAutofit lnSpcReduction="10000"/>
          </a:bodyPr>
          <a:lstStyle/>
          <a:p>
            <a:r>
              <a:rPr lang="en-US" dirty="0" smtClean="0">
                <a:solidFill>
                  <a:srgbClr val="006892"/>
                </a:solidFill>
              </a:rPr>
              <a:t>First trained to kill</a:t>
            </a:r>
          </a:p>
          <a:p>
            <a:r>
              <a:rPr lang="en-US" dirty="0" smtClean="0">
                <a:solidFill>
                  <a:srgbClr val="006892"/>
                </a:solidFill>
              </a:rPr>
              <a:t>Mission first</a:t>
            </a:r>
          </a:p>
          <a:p>
            <a:r>
              <a:rPr lang="en-US" dirty="0" smtClean="0">
                <a:solidFill>
                  <a:srgbClr val="006892"/>
                </a:solidFill>
              </a:rPr>
              <a:t>Control </a:t>
            </a:r>
          </a:p>
          <a:p>
            <a:r>
              <a:rPr lang="en-US" dirty="0" smtClean="0">
                <a:solidFill>
                  <a:srgbClr val="006892"/>
                </a:solidFill>
              </a:rPr>
              <a:t>Discipline</a:t>
            </a:r>
          </a:p>
          <a:p>
            <a:r>
              <a:rPr lang="en-US" dirty="0" smtClean="0">
                <a:solidFill>
                  <a:srgbClr val="006892"/>
                </a:solidFill>
              </a:rPr>
              <a:t>Ingrained through repetition</a:t>
            </a:r>
          </a:p>
          <a:p>
            <a:r>
              <a:rPr lang="en-US" dirty="0" smtClean="0">
                <a:solidFill>
                  <a:srgbClr val="006892"/>
                </a:solidFill>
              </a:rPr>
              <a:t>Follow orders</a:t>
            </a:r>
          </a:p>
          <a:p>
            <a:r>
              <a:rPr lang="en-US" dirty="0" smtClean="0">
                <a:solidFill>
                  <a:srgbClr val="006892"/>
                </a:solidFill>
              </a:rPr>
              <a:t>Military Values </a:t>
            </a:r>
          </a:p>
          <a:p>
            <a:endParaRPr lang="en-US" dirty="0"/>
          </a:p>
        </p:txBody>
      </p:sp>
      <p:sp>
        <p:nvSpPr>
          <p:cNvPr id="2" name="Title 1"/>
          <p:cNvSpPr>
            <a:spLocks noGrp="1"/>
          </p:cNvSpPr>
          <p:nvPr>
            <p:ph type="ctrTitle"/>
          </p:nvPr>
        </p:nvSpPr>
        <p:spPr/>
        <p:txBody>
          <a:bodyPr/>
          <a:lstStyle/>
          <a:p>
            <a:r>
              <a:rPr lang="en-US" dirty="0" smtClean="0">
                <a:solidFill>
                  <a:srgbClr val="BE854C"/>
                </a:solidFill>
                <a:effectLst>
                  <a:outerShdw blurRad="38100" dist="38100" dir="2700000" algn="tl">
                    <a:srgbClr val="000000">
                      <a:alpha val="43137"/>
                    </a:srgbClr>
                  </a:outerShdw>
                </a:effectLst>
              </a:rPr>
              <a:t>Military Mindset</a:t>
            </a:r>
            <a:endParaRPr lang="en-US" dirty="0">
              <a:solidFill>
                <a:srgbClr val="BE854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4071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retty sunset sillhouettes"/>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9144000" cy="695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a:spLocks noGrp="1"/>
          </p:cNvSpPr>
          <p:nvPr>
            <p:ph type="title"/>
          </p:nvPr>
        </p:nvSpPr>
        <p:spPr>
          <a:xfrm>
            <a:off x="0" y="5054600"/>
            <a:ext cx="8229600" cy="1143000"/>
          </a:xfrm>
          <a:solidFill>
            <a:srgbClr val="BE854C"/>
          </a:solidFill>
        </p:spPr>
        <p:txBody>
          <a:bodyPr/>
          <a:lstStyle/>
          <a:p>
            <a:pPr algn="l"/>
            <a:r>
              <a:rPr lang="en-US" b="1" dirty="0" smtClean="0">
                <a:solidFill>
                  <a:schemeClr val="bg1">
                    <a:lumMod val="95000"/>
                  </a:schemeClr>
                </a:solidFill>
              </a:rPr>
              <a:t>The Combat Experience</a:t>
            </a:r>
            <a:endParaRPr lang="en-US" b="1" dirty="0">
              <a:solidFill>
                <a:schemeClr val="bg1">
                  <a:lumMod val="95000"/>
                </a:schemeClr>
              </a:solidFill>
            </a:endParaRPr>
          </a:p>
        </p:txBody>
      </p:sp>
    </p:spTree>
    <p:extLst>
      <p:ext uri="{BB962C8B-B14F-4D97-AF65-F5344CB8AC3E}">
        <p14:creationId xmlns:p14="http://schemas.microsoft.com/office/powerpoint/2010/main" val="316160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b="1" dirty="0">
                <a:solidFill>
                  <a:srgbClr val="BE854C"/>
                </a:solidFill>
              </a:rPr>
              <a:t>Today military members are surviving wounds that in previous wars would have killed them.</a:t>
            </a:r>
          </a:p>
          <a:p>
            <a:endParaRPr lang="en-US" b="1" dirty="0" smtClean="0">
              <a:solidFill>
                <a:srgbClr val="BE854C"/>
              </a:solidFill>
            </a:endParaRPr>
          </a:p>
          <a:p>
            <a:pPr algn="r"/>
            <a:r>
              <a:rPr lang="en-US" b="1" dirty="0" smtClean="0">
                <a:solidFill>
                  <a:srgbClr val="BE854C"/>
                </a:solidFill>
              </a:rPr>
              <a:t>Visible and invisible wounds </a:t>
            </a:r>
          </a:p>
          <a:p>
            <a:endParaRPr lang="en-US" dirty="0" smtClean="0"/>
          </a:p>
        </p:txBody>
      </p:sp>
      <p:sp>
        <p:nvSpPr>
          <p:cNvPr id="6" name="Title 5"/>
          <p:cNvSpPr>
            <a:spLocks noGrp="1"/>
          </p:cNvSpPr>
          <p:nvPr>
            <p:ph type="ctrTitle"/>
          </p:nvPr>
        </p:nvSpPr>
        <p:spPr/>
        <p:txBody>
          <a:bodyPr/>
          <a:lstStyle/>
          <a:p>
            <a:r>
              <a:rPr lang="en-US" dirty="0" smtClean="0">
                <a:solidFill>
                  <a:srgbClr val="006892"/>
                </a:solidFill>
              </a:rPr>
              <a:t/>
            </a:r>
            <a:br>
              <a:rPr lang="en-US" dirty="0" smtClean="0">
                <a:solidFill>
                  <a:srgbClr val="006892"/>
                </a:solidFill>
              </a:rPr>
            </a:br>
            <a:r>
              <a:rPr lang="en-US" dirty="0" smtClean="0">
                <a:solidFill>
                  <a:srgbClr val="006892"/>
                </a:solidFill>
              </a:rPr>
              <a:t>Surviving Wounds</a:t>
            </a:r>
            <a:endParaRPr lang="en-US" dirty="0">
              <a:solidFill>
                <a:srgbClr val="006892"/>
              </a:solidFill>
            </a:endParaRPr>
          </a:p>
        </p:txBody>
      </p:sp>
    </p:spTree>
    <p:extLst>
      <p:ext uri="{BB962C8B-B14F-4D97-AF65-F5344CB8AC3E}">
        <p14:creationId xmlns:p14="http://schemas.microsoft.com/office/powerpoint/2010/main" val="215809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430" y="732312"/>
            <a:ext cx="6919913"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3428431" y="3810000"/>
            <a:ext cx="3733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BE854C"/>
                </a:solidFill>
                <a:effectLst>
                  <a:outerShdw blurRad="38100" dist="38100" dir="2700000" algn="tl">
                    <a:srgbClr val="000000">
                      <a:alpha val="43137"/>
                    </a:srgbClr>
                  </a:outerShdw>
                </a:effectLst>
                <a:latin typeface="+mn-lt"/>
              </a:rPr>
              <a:t>Disruption</a:t>
            </a:r>
          </a:p>
        </p:txBody>
      </p:sp>
      <p:sp>
        <p:nvSpPr>
          <p:cNvPr id="6" name="Rectangle 3"/>
          <p:cNvSpPr>
            <a:spLocks noChangeArrowheads="1"/>
          </p:cNvSpPr>
          <p:nvPr/>
        </p:nvSpPr>
        <p:spPr bwMode="auto">
          <a:xfrm>
            <a:off x="5267608" y="0"/>
            <a:ext cx="373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dirty="0">
                <a:solidFill>
                  <a:srgbClr val="BE854C"/>
                </a:solidFill>
                <a:effectLst>
                  <a:outerShdw blurRad="38100" dist="38100" dir="2700000" algn="tl">
                    <a:srgbClr val="000000">
                      <a:alpha val="43137"/>
                    </a:srgbClr>
                  </a:outerShdw>
                </a:effectLst>
              </a:rPr>
              <a:t>Confusion</a:t>
            </a:r>
          </a:p>
        </p:txBody>
      </p:sp>
      <p:sp>
        <p:nvSpPr>
          <p:cNvPr id="7" name="Rectangle 4"/>
          <p:cNvSpPr>
            <a:spLocks noChangeArrowheads="1"/>
          </p:cNvSpPr>
          <p:nvPr/>
        </p:nvSpPr>
        <p:spPr bwMode="auto">
          <a:xfrm>
            <a:off x="5257800" y="5461000"/>
            <a:ext cx="373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dirty="0">
                <a:solidFill>
                  <a:srgbClr val="BE854C"/>
                </a:solidFill>
                <a:effectLst>
                  <a:outerShdw blurRad="38100" dist="38100" dir="2700000" algn="tl">
                    <a:srgbClr val="000000">
                      <a:alpha val="43137"/>
                    </a:srgbClr>
                  </a:outerShdw>
                </a:effectLst>
              </a:rPr>
              <a:t>Uncertainty</a:t>
            </a:r>
          </a:p>
        </p:txBody>
      </p:sp>
      <p:sp>
        <p:nvSpPr>
          <p:cNvPr id="2" name="Title 1"/>
          <p:cNvSpPr>
            <a:spLocks noGrp="1"/>
          </p:cNvSpPr>
          <p:nvPr>
            <p:ph type="title" idx="4294967295"/>
          </p:nvPr>
        </p:nvSpPr>
        <p:spPr>
          <a:xfrm>
            <a:off x="152400" y="228600"/>
            <a:ext cx="3429000" cy="2133600"/>
          </a:xfrm>
        </p:spPr>
        <p:txBody>
          <a:bodyPr>
            <a:normAutofit/>
          </a:bodyPr>
          <a:lstStyle/>
          <a:p>
            <a:pPr algn="ctr"/>
            <a:r>
              <a:rPr lang="en-US" b="1" dirty="0" smtClean="0">
                <a:solidFill>
                  <a:srgbClr val="006892"/>
                </a:solidFill>
                <a:effectLst>
                  <a:outerShdw blurRad="38100" dist="38100" dir="2700000" algn="tl">
                    <a:srgbClr val="000000">
                      <a:alpha val="43137"/>
                    </a:srgbClr>
                  </a:outerShdw>
                </a:effectLst>
              </a:rPr>
              <a:t>The Combat Zone</a:t>
            </a:r>
            <a:endParaRPr lang="en-US" b="1" dirty="0">
              <a:solidFill>
                <a:srgbClr val="00689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67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390" y="-76200"/>
            <a:ext cx="9288780" cy="7010400"/>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Lst>
        </p:spPr>
      </p:pic>
      <p:sp>
        <p:nvSpPr>
          <p:cNvPr id="29699" name="Rectangle 3"/>
          <p:cNvSpPr>
            <a:spLocks noGrp="1" noChangeArrowheads="1"/>
          </p:cNvSpPr>
          <p:nvPr>
            <p:ph type="title"/>
          </p:nvPr>
        </p:nvSpPr>
        <p:spPr>
          <a:xfrm>
            <a:off x="609600" y="4953000"/>
            <a:ext cx="8229600" cy="868363"/>
          </a:xfrm>
        </p:spPr>
        <p:txBody>
          <a:bodyPr>
            <a:normAutofit/>
          </a:bodyPr>
          <a:lstStyle/>
          <a:p>
            <a:pPr algn="l" eaLnBrk="1" hangingPunct="1"/>
            <a:r>
              <a:rPr lang="en-US" b="1" dirty="0" smtClean="0">
                <a:solidFill>
                  <a:srgbClr val="BE854C"/>
                </a:solidFill>
                <a:effectLst>
                  <a:outerShdw blurRad="38100" dist="38100" dir="2700000" algn="tl">
                    <a:srgbClr val="000000">
                      <a:alpha val="43137"/>
                    </a:srgbClr>
                  </a:outerShdw>
                </a:effectLst>
              </a:rPr>
              <a:t>Sleep Deprivation</a:t>
            </a:r>
          </a:p>
        </p:txBody>
      </p:sp>
    </p:spTree>
    <p:extLst>
      <p:ext uri="{BB962C8B-B14F-4D97-AF65-F5344CB8AC3E}">
        <p14:creationId xmlns:p14="http://schemas.microsoft.com/office/powerpoint/2010/main" val="758489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05000" y="381000"/>
            <a:ext cx="6858000" cy="4029076"/>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algn="l" eaLnBrk="1" hangingPunct="1"/>
            <a:r>
              <a:rPr lang="en-US" sz="4000" b="1" dirty="0" smtClean="0">
                <a:solidFill>
                  <a:srgbClr val="006892"/>
                </a:solidFill>
                <a:effectLst>
                  <a:outerShdw blurRad="38100" dist="38100" dir="2700000" algn="tl">
                    <a:srgbClr val="000000">
                      <a:alpha val="43137"/>
                    </a:srgbClr>
                  </a:outerShdw>
                </a:effectLst>
                <a:latin typeface="Britannic Bold" pitchFamily="34" charset="0"/>
              </a:rPr>
              <a:t>Constant Tactical Awareness</a:t>
            </a:r>
          </a:p>
        </p:txBody>
      </p:sp>
      <p:sp>
        <p:nvSpPr>
          <p:cNvPr id="122883" name="Rectangle 3"/>
          <p:cNvSpPr>
            <a:spLocks noGrp="1" noChangeArrowheads="1"/>
          </p:cNvSpPr>
          <p:nvPr>
            <p:ph idx="4294967295"/>
          </p:nvPr>
        </p:nvSpPr>
        <p:spPr>
          <a:xfrm>
            <a:off x="457200" y="2971800"/>
            <a:ext cx="4495800" cy="2667000"/>
          </a:xfrm>
        </p:spPr>
        <p:txBody>
          <a:bodyPr>
            <a:normAutofit/>
          </a:bodyPr>
          <a:lstStyle/>
          <a:p>
            <a:pPr marL="0" indent="0" eaLnBrk="1" hangingPunct="1">
              <a:lnSpc>
                <a:spcPct val="110000"/>
              </a:lnSpc>
              <a:buFontTx/>
              <a:buNone/>
            </a:pPr>
            <a:r>
              <a:rPr lang="en-US" b="1" dirty="0" smtClean="0">
                <a:solidFill>
                  <a:srgbClr val="BE854C"/>
                </a:solidFill>
                <a:effectLst>
                  <a:outerShdw blurRad="38100" dist="38100" dir="2700000" algn="tl">
                    <a:srgbClr val="000000">
                      <a:alpha val="43137"/>
                    </a:srgbClr>
                  </a:outerShdw>
                </a:effectLst>
              </a:rPr>
              <a:t>No “front” </a:t>
            </a:r>
          </a:p>
          <a:p>
            <a:pPr marL="0" indent="0">
              <a:spcBef>
                <a:spcPts val="0"/>
              </a:spcBef>
              <a:buNone/>
            </a:pPr>
            <a:r>
              <a:rPr lang="en-US" b="1" dirty="0" smtClean="0">
                <a:solidFill>
                  <a:srgbClr val="BE854C"/>
                </a:solidFill>
                <a:effectLst>
                  <a:outerShdw blurRad="38100" dist="38100" dir="2700000" algn="tl">
                    <a:srgbClr val="000000">
                      <a:alpha val="43137"/>
                    </a:srgbClr>
                  </a:outerShdw>
                </a:effectLst>
              </a:rPr>
              <a:t>Even when it’s safe</a:t>
            </a:r>
          </a:p>
          <a:p>
            <a:pPr marL="0" indent="0">
              <a:lnSpc>
                <a:spcPct val="110000"/>
              </a:lnSpc>
              <a:buNone/>
            </a:pPr>
            <a:r>
              <a:rPr lang="en-US" b="1" dirty="0" smtClean="0">
                <a:solidFill>
                  <a:srgbClr val="BE854C"/>
                </a:solidFill>
                <a:effectLst>
                  <a:outerShdw blurRad="38100" dist="38100" dir="2700000" algn="tl">
                    <a:srgbClr val="000000">
                      <a:alpha val="43137"/>
                    </a:srgbClr>
                  </a:outerShdw>
                </a:effectLst>
              </a:rPr>
              <a:t>		it’s not safe</a:t>
            </a:r>
          </a:p>
          <a:p>
            <a:pPr marL="0" indent="0">
              <a:lnSpc>
                <a:spcPct val="110000"/>
              </a:lnSpc>
              <a:buNone/>
            </a:pPr>
            <a:r>
              <a:rPr lang="en-US" b="1" dirty="0" smtClean="0">
                <a:solidFill>
                  <a:srgbClr val="BE854C"/>
                </a:solidFill>
                <a:effectLst>
                  <a:outerShdw blurRad="38100" dist="38100" dir="2700000" algn="tl">
                    <a:srgbClr val="000000">
                      <a:alpha val="43137"/>
                    </a:srgbClr>
                  </a:outerShdw>
                </a:effectLst>
              </a:rPr>
              <a:t>Insurgency </a:t>
            </a:r>
            <a:r>
              <a:rPr lang="en-US" b="1" dirty="0">
                <a:solidFill>
                  <a:srgbClr val="BE854C"/>
                </a:solidFill>
                <a:effectLst>
                  <a:outerShdw blurRad="38100" dist="38100" dir="2700000" algn="tl">
                    <a:srgbClr val="000000">
                      <a:alpha val="43137"/>
                    </a:srgbClr>
                  </a:outerShdw>
                </a:effectLst>
              </a:rPr>
              <a:t>war</a:t>
            </a:r>
          </a:p>
          <a:p>
            <a:pPr marL="0" indent="0" eaLnBrk="1" hangingPunct="1">
              <a:lnSpc>
                <a:spcPct val="110000"/>
              </a:lnSpc>
              <a:buFontTx/>
              <a:buNone/>
            </a:pPr>
            <a:endParaRPr lang="en-US" b="1" dirty="0" smtClean="0">
              <a:solidFill>
                <a:srgbClr val="BE854C"/>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471333"/>
            <a:ext cx="3949817" cy="3386667"/>
          </a:xfrm>
          <a:prstGeom prst="rect">
            <a:avLst/>
          </a:prstGeom>
        </p:spPr>
      </p:pic>
    </p:spTree>
    <p:extLst>
      <p:ext uri="{BB962C8B-B14F-4D97-AF65-F5344CB8AC3E}">
        <p14:creationId xmlns:p14="http://schemas.microsoft.com/office/powerpoint/2010/main" val="1798016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dissolve">
                                      <p:cBhvr>
                                        <p:cTn id="7" dur="5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dissolve">
                                      <p:cBhvr>
                                        <p:cTn id="12" dur="500"/>
                                        <p:tgtEl>
                                          <p:spTgt spid="122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883">
                                            <p:txEl>
                                              <p:pRg st="2" end="2"/>
                                            </p:txEl>
                                          </p:spTgt>
                                        </p:tgtEl>
                                        <p:attrNameLst>
                                          <p:attrName>style.visibility</p:attrName>
                                        </p:attrNameLst>
                                      </p:cBhvr>
                                      <p:to>
                                        <p:strVal val="visible"/>
                                      </p:to>
                                    </p:set>
                                    <p:animEffect transition="in" filter="dissolve">
                                      <p:cBhvr>
                                        <p:cTn id="17" dur="500"/>
                                        <p:tgtEl>
                                          <p:spTgt spid="1228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883">
                                            <p:txEl>
                                              <p:pRg st="3" end="3"/>
                                            </p:txEl>
                                          </p:spTgt>
                                        </p:tgtEl>
                                        <p:attrNameLst>
                                          <p:attrName>style.visibility</p:attrName>
                                        </p:attrNameLst>
                                      </p:cBhvr>
                                      <p:to>
                                        <p:strVal val="visible"/>
                                      </p:to>
                                    </p:set>
                                    <p:animEffect transition="in" filter="dissolve">
                                      <p:cBhvr>
                                        <p:cTn id="22" dur="500"/>
                                        <p:tgtEl>
                                          <p:spTgt spid="1228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ires_081204-M-8127L-00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687" y="2057400"/>
            <a:ext cx="3810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038600" y="5110860"/>
            <a:ext cx="4931158" cy="604140"/>
          </a:xfrm>
          <a:prstGeom prst="rect">
            <a:avLst/>
          </a:prstGeom>
        </p:spPr>
        <p:txBody>
          <a:bodyPr wrap="none">
            <a:spAutoFit/>
          </a:bodyPr>
          <a:lstStyle/>
          <a:p>
            <a:pPr>
              <a:lnSpc>
                <a:spcPct val="110000"/>
              </a:lnSpc>
            </a:pPr>
            <a:r>
              <a:rPr lang="en-US" sz="3200" b="1" dirty="0">
                <a:solidFill>
                  <a:srgbClr val="BE854C"/>
                </a:solidFill>
                <a:latin typeface="Consolas" pitchFamily="49" charset="0"/>
                <a:cs typeface="Consolas" pitchFamily="49" charset="0"/>
              </a:rPr>
              <a:t>Accelerator and brake</a:t>
            </a:r>
          </a:p>
        </p:txBody>
      </p:sp>
      <p:sp>
        <p:nvSpPr>
          <p:cNvPr id="4" name="Title 1"/>
          <p:cNvSpPr txBox="1">
            <a:spLocks/>
          </p:cNvSpPr>
          <p:nvPr/>
        </p:nvSpPr>
        <p:spPr>
          <a:xfrm>
            <a:off x="351430" y="990600"/>
            <a:ext cx="8229600" cy="1143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0" kern="1200">
                <a:solidFill>
                  <a:schemeClr val="accent3">
                    <a:lumMod val="75000"/>
                  </a:schemeClr>
                </a:solidFill>
                <a:effectLst>
                  <a:outerShdw blurRad="38100" dist="38100" dir="2700000" algn="tl">
                    <a:srgbClr val="000000">
                      <a:alpha val="43137"/>
                    </a:srgbClr>
                  </a:outerShdw>
                </a:effectLst>
                <a:latin typeface="Britannic Bold" pitchFamily="34" charset="0"/>
                <a:ea typeface="+mj-ea"/>
                <a:cs typeface="+mj-cs"/>
              </a:defRPr>
            </a:lvl1pPr>
          </a:lstStyle>
          <a:p>
            <a:r>
              <a:rPr lang="en-US" dirty="0" smtClean="0">
                <a:solidFill>
                  <a:srgbClr val="006892"/>
                </a:solidFill>
              </a:rPr>
              <a:t>Split-second</a:t>
            </a:r>
            <a:r>
              <a:rPr lang="en-US" baseline="0" dirty="0" smtClean="0">
                <a:solidFill>
                  <a:srgbClr val="006892"/>
                </a:solidFill>
              </a:rPr>
              <a:t> decisions</a:t>
            </a:r>
            <a:endParaRPr lang="en-US" dirty="0">
              <a:solidFill>
                <a:srgbClr val="006892"/>
              </a:solidFill>
            </a:endParaRPr>
          </a:p>
        </p:txBody>
      </p:sp>
    </p:spTree>
    <p:extLst>
      <p:ext uri="{BB962C8B-B14F-4D97-AF65-F5344CB8AC3E}">
        <p14:creationId xmlns:p14="http://schemas.microsoft.com/office/powerpoint/2010/main" val="2395366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At Ease.jpg"/>
          <p:cNvPicPr>
            <a:picLocks noChangeAspect="1"/>
          </p:cNvPicPr>
          <p:nvPr/>
        </p:nvPicPr>
        <p:blipFill>
          <a:blip r:embed="rId3" cstate="print">
            <a:lum bright="70000" contrast="-70000"/>
          </a:blip>
          <a:stretch>
            <a:fillRect/>
          </a:stretch>
        </p:blipFill>
        <p:spPr>
          <a:xfrm>
            <a:off x="-938010" y="0"/>
            <a:ext cx="10566400" cy="6870701"/>
          </a:xfrm>
          <a:prstGeom prst="rect">
            <a:avLst/>
          </a:prstGeom>
        </p:spPr>
      </p:pic>
      <p:sp>
        <p:nvSpPr>
          <p:cNvPr id="2" name="Title 1"/>
          <p:cNvSpPr>
            <a:spLocks noGrp="1"/>
          </p:cNvSpPr>
          <p:nvPr>
            <p:ph type="title" idx="4294967295"/>
          </p:nvPr>
        </p:nvSpPr>
        <p:spPr>
          <a:xfrm>
            <a:off x="932491" y="381000"/>
            <a:ext cx="8686800" cy="1143000"/>
          </a:xfrm>
        </p:spPr>
        <p:txBody>
          <a:bodyPr>
            <a:normAutofit fontScale="90000"/>
          </a:bodyPr>
          <a:lstStyle/>
          <a:p>
            <a:r>
              <a:rPr lang="en-US" b="1" dirty="0">
                <a:solidFill>
                  <a:srgbClr val="BE854C"/>
                </a:solidFill>
                <a:effectLst>
                  <a:outerShdw blurRad="38100" dist="38100" dir="2700000" algn="tl">
                    <a:srgbClr val="000000">
                      <a:alpha val="43137"/>
                    </a:srgbClr>
                  </a:outerShdw>
                </a:effectLst>
              </a:rPr>
              <a:t>Multiple losses, grief, and guilt</a:t>
            </a:r>
            <a:r>
              <a:rPr lang="en-US" b="1" dirty="0"/>
              <a:t/>
            </a:r>
            <a:br>
              <a:rPr lang="en-US" b="1" dirty="0"/>
            </a:br>
            <a:endParaRPr lang="en-US"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3276600"/>
            <a:ext cx="4192789" cy="3721100"/>
          </a:xfrm>
          <a:prstGeom prst="rect">
            <a:avLst/>
          </a:prstGeom>
          <a:ln>
            <a:noFill/>
          </a:ln>
          <a:effectLst>
            <a:softEdge rad="112500"/>
          </a:effectLst>
        </p:spPr>
      </p:pic>
    </p:spTree>
    <p:extLst>
      <p:ext uri="{BB962C8B-B14F-4D97-AF65-F5344CB8AC3E}">
        <p14:creationId xmlns:p14="http://schemas.microsoft.com/office/powerpoint/2010/main" val="1643065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tretch>
            <a:fillRect/>
          </a:stretch>
        </p:blipFill>
        <p:spPr>
          <a:xfrm>
            <a:off x="-228600" y="-532447"/>
            <a:ext cx="9601199" cy="7466647"/>
          </a:xfrm>
          <a:prstGeom prst="rect">
            <a:avLst/>
          </a:prstGeom>
          <a:noFill/>
          <a:ln>
            <a:noFill/>
          </a:ln>
        </p:spPr>
      </p:pic>
      <p:sp>
        <p:nvSpPr>
          <p:cNvPr id="131075" name="Rectangle 3"/>
          <p:cNvSpPr>
            <a:spLocks noGrp="1" noChangeArrowheads="1"/>
          </p:cNvSpPr>
          <p:nvPr>
            <p:ph type="title"/>
          </p:nvPr>
        </p:nvSpPr>
        <p:spPr>
          <a:xfrm>
            <a:off x="381000" y="355600"/>
            <a:ext cx="8763000" cy="1143000"/>
          </a:xfrm>
        </p:spPr>
        <p:txBody>
          <a:bodyPr>
            <a:normAutofit fontScale="90000"/>
          </a:bodyPr>
          <a:lstStyle/>
          <a:p>
            <a:pPr algn="l" eaLnBrk="1" hangingPunct="1">
              <a:defRPr/>
            </a:pPr>
            <a:r>
              <a:rPr lang="en-US" b="1" dirty="0" smtClean="0">
                <a:effectLst>
                  <a:outerShdw blurRad="38100" dist="38100" dir="2700000" algn="tl">
                    <a:srgbClr val="FFFFFF"/>
                  </a:outerShdw>
                </a:effectLst>
              </a:rPr>
              <a:t>Maximum moral and spiritual damage</a:t>
            </a:r>
          </a:p>
        </p:txBody>
      </p:sp>
      <p:pic>
        <p:nvPicPr>
          <p:cNvPr id="3" name="Content Placeholder 2"/>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572000" y="1794256"/>
            <a:ext cx="4724400" cy="4377944"/>
          </a:xfrm>
        </p:spPr>
      </p:pic>
      <p:sp>
        <p:nvSpPr>
          <p:cNvPr id="5" name="Rectangle 3"/>
          <p:cNvSpPr txBox="1">
            <a:spLocks noChangeArrowheads="1"/>
          </p:cNvSpPr>
          <p:nvPr/>
        </p:nvSpPr>
        <p:spPr>
          <a:xfrm>
            <a:off x="381000" y="266700"/>
            <a:ext cx="8763000" cy="857250"/>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kern="1200">
                <a:solidFill>
                  <a:schemeClr val="bg1"/>
                </a:solidFill>
                <a:latin typeface="+mj-lt"/>
                <a:ea typeface="+mj-ea"/>
                <a:cs typeface="+mj-cs"/>
              </a:defRPr>
            </a:lvl1pPr>
          </a:lstStyle>
          <a:p>
            <a:pPr>
              <a:defRPr/>
            </a:pPr>
            <a:r>
              <a:rPr lang="en-US" sz="3600" b="1" dirty="0" smtClean="0">
                <a:solidFill>
                  <a:srgbClr val="BE854C"/>
                </a:solidFill>
                <a:effectLst>
                  <a:outerShdw blurRad="38100" dist="38100" dir="2700000" algn="tl">
                    <a:srgbClr val="FFFFFF"/>
                  </a:outerShdw>
                </a:effectLst>
              </a:rPr>
              <a:t>Maximum </a:t>
            </a:r>
            <a:r>
              <a:rPr lang="en-US" sz="3600" b="1" dirty="0">
                <a:solidFill>
                  <a:srgbClr val="BE854C"/>
                </a:solidFill>
                <a:effectLst>
                  <a:outerShdw blurRad="38100" dist="38100" dir="2700000" algn="tl">
                    <a:srgbClr val="FFFFFF"/>
                  </a:outerShdw>
                </a:effectLst>
              </a:rPr>
              <a:t>moral and </a:t>
            </a:r>
            <a:r>
              <a:rPr lang="en-US" sz="3600" b="1" dirty="0" smtClean="0">
                <a:solidFill>
                  <a:srgbClr val="BE854C"/>
                </a:solidFill>
                <a:effectLst>
                  <a:outerShdw blurRad="38100" dist="38100" dir="2700000" algn="tl">
                    <a:srgbClr val="FFFFFF"/>
                  </a:outerShdw>
                </a:effectLst>
              </a:rPr>
              <a:t>spiritual damage</a:t>
            </a:r>
            <a:endParaRPr lang="en-US" sz="3600" b="1" dirty="0" smtClean="0">
              <a:effectLst>
                <a:outerShdw blurRad="38100" dist="38100" dir="2700000" algn="tl">
                  <a:srgbClr val="FFFFFF"/>
                </a:outerShdw>
              </a:effectLst>
            </a:endParaRPr>
          </a:p>
        </p:txBody>
      </p:sp>
    </p:spTree>
    <p:extLst>
      <p:ext uri="{BB962C8B-B14F-4D97-AF65-F5344CB8AC3E}">
        <p14:creationId xmlns:p14="http://schemas.microsoft.com/office/powerpoint/2010/main" val="316806477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solidFill>
                  <a:srgbClr val="006892"/>
                </a:solidFill>
                <a:effectLst>
                  <a:outerShdw blurRad="38100" dist="38100" dir="2700000" algn="tl">
                    <a:srgbClr val="000000">
                      <a:alpha val="43137"/>
                    </a:srgbClr>
                  </a:outerShdw>
                </a:effectLst>
              </a:rPr>
              <a:t>Learning Objectives</a:t>
            </a:r>
            <a:endParaRPr lang="en-US" b="1" dirty="0">
              <a:solidFill>
                <a:srgbClr val="006892"/>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a:xfrm>
            <a:off x="457200" y="1600200"/>
            <a:ext cx="7772400" cy="4525963"/>
          </a:xfrm>
        </p:spPr>
        <p:txBody>
          <a:bodyPr>
            <a:normAutofit lnSpcReduction="10000"/>
          </a:bodyPr>
          <a:lstStyle/>
          <a:p>
            <a:pPr marL="0" indent="0">
              <a:buNone/>
            </a:pPr>
            <a:r>
              <a:rPr lang="en-US" dirty="0" smtClean="0">
                <a:solidFill>
                  <a:srgbClr val="BE854C"/>
                </a:solidFill>
              </a:rPr>
              <a:t>After completing this session, participants will be able to:</a:t>
            </a:r>
          </a:p>
          <a:p>
            <a:pPr marL="514350" indent="-514350">
              <a:buFont typeface="+mj-lt"/>
              <a:buAutoNum type="arabicPeriod"/>
            </a:pPr>
            <a:r>
              <a:rPr lang="en-US" dirty="0" smtClean="0">
                <a:solidFill>
                  <a:srgbClr val="BE854C"/>
                </a:solidFill>
              </a:rPr>
              <a:t>Identify four characteristics of the “military mindset” and the implications for each in treating this population. </a:t>
            </a:r>
          </a:p>
          <a:p>
            <a:pPr marL="514350" indent="-514350">
              <a:buFont typeface="+mj-lt"/>
              <a:buAutoNum type="arabicPeriod"/>
            </a:pPr>
            <a:r>
              <a:rPr lang="en-US" dirty="0" smtClean="0">
                <a:solidFill>
                  <a:srgbClr val="BE854C"/>
                </a:solidFill>
              </a:rPr>
              <a:t>Discuss four of the post-deployment affects that can potentially lead to incarceration. </a:t>
            </a:r>
          </a:p>
          <a:p>
            <a:pPr marL="514350" indent="-514350">
              <a:buFont typeface="+mj-lt"/>
              <a:buAutoNum type="arabicPeriod"/>
            </a:pPr>
            <a:r>
              <a:rPr lang="en-US" dirty="0" smtClean="0">
                <a:solidFill>
                  <a:srgbClr val="BE854C"/>
                </a:solidFill>
              </a:rPr>
              <a:t>Identify five effective clinical responses to the needs of veterans and five critical knowledge areas for clinical staff.</a:t>
            </a:r>
          </a:p>
          <a:p>
            <a:endParaRPr lang="en-US" dirty="0">
              <a:solidFill>
                <a:srgbClr val="BE854C"/>
              </a:solidFill>
            </a:endParaRPr>
          </a:p>
        </p:txBody>
      </p:sp>
    </p:spTree>
    <p:extLst>
      <p:ext uri="{BB962C8B-B14F-4D97-AF65-F5344CB8AC3E}">
        <p14:creationId xmlns:p14="http://schemas.microsoft.com/office/powerpoint/2010/main" val="2643339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25400"/>
            <a:ext cx="9144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5"/>
          <p:cNvSpPr txBox="1">
            <a:spLocks/>
          </p:cNvSpPr>
          <p:nvPr/>
        </p:nvSpPr>
        <p:spPr>
          <a:xfrm>
            <a:off x="152400" y="5156200"/>
            <a:ext cx="8229600" cy="1143000"/>
          </a:xfrm>
          <a:prstGeom prst="rect">
            <a:avLst/>
          </a:prstGeom>
          <a:solidFill>
            <a:srgbClr val="BE854C"/>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bg1">
                    <a:lumMod val="95000"/>
                  </a:schemeClr>
                </a:solidFill>
              </a:rPr>
              <a:t>When We Come Home </a:t>
            </a:r>
            <a:endParaRPr lang="en-US" b="1" dirty="0">
              <a:solidFill>
                <a:schemeClr val="bg1">
                  <a:lumMod val="95000"/>
                </a:schemeClr>
              </a:solidFill>
            </a:endParaRPr>
          </a:p>
        </p:txBody>
      </p:sp>
    </p:spTree>
    <p:extLst>
      <p:ext uri="{BB962C8B-B14F-4D97-AF65-F5344CB8AC3E}">
        <p14:creationId xmlns:p14="http://schemas.microsoft.com/office/powerpoint/2010/main" val="68806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892"/>
                </a:solidFill>
              </a:rPr>
              <a:t>Transition and Reintegration</a:t>
            </a:r>
            <a:endParaRPr lang="en-US" b="1" dirty="0">
              <a:solidFill>
                <a:srgbClr val="006892"/>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472" r="10462"/>
          <a:stretch/>
        </p:blipFill>
        <p:spPr>
          <a:xfrm>
            <a:off x="-76200" y="1066800"/>
            <a:ext cx="4392304" cy="5344850"/>
          </a:xfrm>
          <a:prstGeom prst="rect">
            <a:avLst/>
          </a:prstGeom>
        </p:spPr>
      </p:pic>
      <p:sp>
        <p:nvSpPr>
          <p:cNvPr id="5" name="TextBox 4"/>
          <p:cNvSpPr txBox="1"/>
          <p:nvPr/>
        </p:nvSpPr>
        <p:spPr>
          <a:xfrm>
            <a:off x="4572000" y="1143000"/>
            <a:ext cx="4191000" cy="5262979"/>
          </a:xfrm>
          <a:prstGeom prst="rect">
            <a:avLst/>
          </a:prstGeom>
          <a:noFill/>
        </p:spPr>
        <p:txBody>
          <a:bodyPr wrap="square" rtlCol="0">
            <a:spAutoFit/>
          </a:bodyPr>
          <a:lstStyle/>
          <a:p>
            <a:r>
              <a:rPr lang="en-US" sz="2400" b="1" dirty="0" smtClean="0">
                <a:solidFill>
                  <a:srgbClr val="BE854C"/>
                </a:solidFill>
              </a:rPr>
              <a:t>Most challenging period of time following a deployment</a:t>
            </a:r>
          </a:p>
          <a:p>
            <a:endParaRPr lang="en-US" sz="2400" b="1" dirty="0">
              <a:solidFill>
                <a:srgbClr val="BE854C"/>
              </a:solidFill>
            </a:endParaRPr>
          </a:p>
          <a:p>
            <a:r>
              <a:rPr lang="en-US" sz="2400" b="1" dirty="0" smtClean="0">
                <a:solidFill>
                  <a:srgbClr val="BE854C"/>
                </a:solidFill>
              </a:rPr>
              <a:t>Rebuild personal relationships: family members and friends; employers and colleagues, etc.</a:t>
            </a:r>
          </a:p>
          <a:p>
            <a:endParaRPr lang="en-US" sz="2400" b="1" dirty="0">
              <a:solidFill>
                <a:srgbClr val="BE854C"/>
              </a:solidFill>
            </a:endParaRPr>
          </a:p>
          <a:p>
            <a:r>
              <a:rPr lang="en-US" sz="2400" b="1" dirty="0" smtClean="0">
                <a:solidFill>
                  <a:srgbClr val="BE854C"/>
                </a:solidFill>
              </a:rPr>
              <a:t>Return to “normal”??</a:t>
            </a:r>
          </a:p>
          <a:p>
            <a:endParaRPr lang="en-US" sz="2400" b="1" dirty="0">
              <a:solidFill>
                <a:srgbClr val="BE854C"/>
              </a:solidFill>
            </a:endParaRPr>
          </a:p>
          <a:p>
            <a:r>
              <a:rPr lang="en-US" sz="2400" b="1" dirty="0" smtClean="0">
                <a:solidFill>
                  <a:srgbClr val="BE854C"/>
                </a:solidFill>
              </a:rPr>
              <a:t>The majority of returning vets reintegrate without long terms issues.</a:t>
            </a:r>
          </a:p>
          <a:p>
            <a:endParaRPr lang="en-US" sz="2400" b="1" dirty="0">
              <a:solidFill>
                <a:srgbClr val="BE854C"/>
              </a:solidFill>
            </a:endParaRPr>
          </a:p>
          <a:p>
            <a:r>
              <a:rPr lang="en-US" sz="2400" b="1" dirty="0" smtClean="0">
                <a:solidFill>
                  <a:srgbClr val="BE854C"/>
                </a:solidFill>
              </a:rPr>
              <a:t>However,…</a:t>
            </a:r>
            <a:endParaRPr lang="en-US" sz="2400" b="1" dirty="0">
              <a:solidFill>
                <a:srgbClr val="BE854C"/>
              </a:solidFill>
            </a:endParaRPr>
          </a:p>
        </p:txBody>
      </p:sp>
    </p:spTree>
    <p:extLst>
      <p:ext uri="{BB962C8B-B14F-4D97-AF65-F5344CB8AC3E}">
        <p14:creationId xmlns:p14="http://schemas.microsoft.com/office/powerpoint/2010/main" val="651433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609600"/>
            <a:ext cx="3733800" cy="5509200"/>
          </a:xfrm>
          <a:prstGeom prst="rect">
            <a:avLst/>
          </a:prstGeom>
          <a:noFill/>
        </p:spPr>
        <p:txBody>
          <a:bodyPr wrap="square" rtlCol="0">
            <a:spAutoFit/>
          </a:bodyPr>
          <a:lstStyle/>
          <a:p>
            <a:r>
              <a:rPr lang="en-US" sz="3200" b="1" dirty="0" smtClean="0">
                <a:solidFill>
                  <a:srgbClr val="BE854C"/>
                </a:solidFill>
              </a:rPr>
              <a:t>…Many struggle with:</a:t>
            </a:r>
          </a:p>
          <a:p>
            <a:endParaRPr lang="en-US" dirty="0"/>
          </a:p>
          <a:p>
            <a:r>
              <a:rPr lang="en-US" sz="2800" b="1" dirty="0" smtClean="0">
                <a:solidFill>
                  <a:srgbClr val="006892"/>
                </a:solidFill>
              </a:rPr>
              <a:t>PTSD</a:t>
            </a:r>
          </a:p>
          <a:p>
            <a:r>
              <a:rPr lang="en-US" sz="2800" b="1" dirty="0" smtClean="0">
                <a:solidFill>
                  <a:srgbClr val="006892"/>
                </a:solidFill>
              </a:rPr>
              <a:t>Depression</a:t>
            </a:r>
          </a:p>
          <a:p>
            <a:r>
              <a:rPr lang="en-US" sz="2800" b="1" dirty="0" smtClean="0">
                <a:solidFill>
                  <a:srgbClr val="006892"/>
                </a:solidFill>
              </a:rPr>
              <a:t>TBI/mTBI</a:t>
            </a:r>
          </a:p>
          <a:p>
            <a:r>
              <a:rPr lang="en-US" sz="2800" b="1" dirty="0" smtClean="0">
                <a:solidFill>
                  <a:srgbClr val="006892"/>
                </a:solidFill>
              </a:rPr>
              <a:t>Substance Use</a:t>
            </a:r>
          </a:p>
          <a:p>
            <a:r>
              <a:rPr lang="en-US" sz="2800" b="1" dirty="0" smtClean="0">
                <a:solidFill>
                  <a:srgbClr val="006892"/>
                </a:solidFill>
              </a:rPr>
              <a:t>Poor overall health </a:t>
            </a:r>
          </a:p>
          <a:p>
            <a:endParaRPr lang="en-US" dirty="0" smtClean="0"/>
          </a:p>
          <a:p>
            <a:endParaRPr lang="en-US" dirty="0"/>
          </a:p>
          <a:p>
            <a:endParaRPr lang="en-US" sz="1600" b="1" i="1" dirty="0">
              <a:solidFill>
                <a:srgbClr val="006892"/>
              </a:solidFill>
            </a:endParaRPr>
          </a:p>
          <a:p>
            <a:endParaRPr lang="en-US" sz="2400" i="1" dirty="0"/>
          </a:p>
          <a:p>
            <a:endParaRPr lang="en-US" dirty="0"/>
          </a:p>
          <a:p>
            <a:endParaRPr lang="en-US" dirty="0" smtClean="0"/>
          </a:p>
          <a:p>
            <a:endParaRPr lang="en-US" dirty="0"/>
          </a:p>
        </p:txBody>
      </p:sp>
      <p:sp>
        <p:nvSpPr>
          <p:cNvPr id="5" name="TextBox 4"/>
          <p:cNvSpPr txBox="1"/>
          <p:nvPr/>
        </p:nvSpPr>
        <p:spPr>
          <a:xfrm>
            <a:off x="4495800" y="463689"/>
            <a:ext cx="4495800" cy="5878532"/>
          </a:xfrm>
          <a:prstGeom prst="rect">
            <a:avLst/>
          </a:prstGeom>
          <a:noFill/>
        </p:spPr>
        <p:txBody>
          <a:bodyPr wrap="square" rtlCol="0">
            <a:spAutoFit/>
          </a:bodyPr>
          <a:lstStyle/>
          <a:p>
            <a:r>
              <a:rPr lang="en-US" sz="2000" dirty="0">
                <a:solidFill>
                  <a:srgbClr val="006892"/>
                </a:solidFill>
              </a:rPr>
              <a:t>PTSD: Prevalence estimates 12-18% post-deployment </a:t>
            </a:r>
            <a:r>
              <a:rPr lang="en-US" sz="1600" i="1" dirty="0">
                <a:solidFill>
                  <a:srgbClr val="006892"/>
                </a:solidFill>
              </a:rPr>
              <a:t>(Hoge et al, 2004</a:t>
            </a:r>
            <a:r>
              <a:rPr lang="en-US" sz="1600" i="1" dirty="0" smtClean="0">
                <a:solidFill>
                  <a:srgbClr val="006892"/>
                </a:solidFill>
              </a:rPr>
              <a:t>) Higher rates in Reserve personnel.</a:t>
            </a:r>
            <a:endParaRPr lang="en-US" sz="1600" i="1" dirty="0">
              <a:solidFill>
                <a:srgbClr val="006892"/>
              </a:solidFill>
            </a:endParaRPr>
          </a:p>
          <a:p>
            <a:endParaRPr lang="en-US" sz="2000" dirty="0">
              <a:solidFill>
                <a:srgbClr val="006892"/>
              </a:solidFill>
            </a:endParaRPr>
          </a:p>
          <a:p>
            <a:r>
              <a:rPr lang="en-US" sz="2000" dirty="0">
                <a:solidFill>
                  <a:srgbClr val="006892"/>
                </a:solidFill>
              </a:rPr>
              <a:t>Depression: Post-deployment screenings found major depression symptoms in 14% of veterans. Depression co-occurs with PTSD in about 60% of those with PTSD </a:t>
            </a:r>
            <a:r>
              <a:rPr lang="en-US" sz="1600" i="1" dirty="0">
                <a:solidFill>
                  <a:srgbClr val="006892"/>
                </a:solidFill>
              </a:rPr>
              <a:t>(Tanielian &amp; Jaycox, 2008).</a:t>
            </a:r>
            <a:endParaRPr lang="en-US" sz="2000" i="1" dirty="0">
              <a:solidFill>
                <a:srgbClr val="006892"/>
              </a:solidFill>
            </a:endParaRPr>
          </a:p>
          <a:p>
            <a:endParaRPr lang="en-US" sz="2000" dirty="0" smtClean="0">
              <a:solidFill>
                <a:srgbClr val="006892"/>
              </a:solidFill>
            </a:endParaRPr>
          </a:p>
          <a:p>
            <a:r>
              <a:rPr lang="en-US" sz="2000" dirty="0" smtClean="0">
                <a:solidFill>
                  <a:srgbClr val="006892"/>
                </a:solidFill>
              </a:rPr>
              <a:t>TBI: Estimates at 15-19%; difficult to determine numbers and long-term effects. **Evaluation is critical.  </a:t>
            </a:r>
          </a:p>
          <a:p>
            <a:endParaRPr lang="en-US" sz="2000" dirty="0">
              <a:solidFill>
                <a:srgbClr val="006892"/>
              </a:solidFill>
            </a:endParaRPr>
          </a:p>
          <a:p>
            <a:r>
              <a:rPr lang="en-US" sz="2000" dirty="0" smtClean="0">
                <a:solidFill>
                  <a:srgbClr val="006892"/>
                </a:solidFill>
              </a:rPr>
              <a:t>SUD: correlates to PTSD, MDD, and TBI; prescription drug use; self-medicating</a:t>
            </a:r>
          </a:p>
          <a:p>
            <a:endParaRPr lang="en-US" sz="2000" dirty="0">
              <a:solidFill>
                <a:srgbClr val="006892"/>
              </a:solidFill>
            </a:endParaRPr>
          </a:p>
          <a:p>
            <a:r>
              <a:rPr lang="en-US" sz="2000" dirty="0" smtClean="0">
                <a:solidFill>
                  <a:srgbClr val="006892"/>
                </a:solidFill>
              </a:rPr>
              <a:t>Poor health: Chronic musculoskeletal  issues, poly trauma, blast-related injuries</a:t>
            </a:r>
            <a:endParaRPr lang="en-US" sz="2000" dirty="0">
              <a:solidFill>
                <a:srgbClr val="006892"/>
              </a:solidFill>
            </a:endParaRPr>
          </a:p>
        </p:txBody>
      </p:sp>
    </p:spTree>
    <p:extLst>
      <p:ext uri="{BB962C8B-B14F-4D97-AF65-F5344CB8AC3E}">
        <p14:creationId xmlns:p14="http://schemas.microsoft.com/office/powerpoint/2010/main" val="1944597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0" y="2209800"/>
            <a:ext cx="4267200" cy="4343400"/>
          </a:xfrm>
        </p:spPr>
        <p:txBody>
          <a:bodyPr/>
          <a:lstStyle/>
          <a:p>
            <a:r>
              <a:rPr lang="en-US" dirty="0" smtClean="0">
                <a:solidFill>
                  <a:srgbClr val="006892"/>
                </a:solidFill>
              </a:rPr>
              <a:t>Women veterans struggle with multiple issues</a:t>
            </a:r>
            <a:endParaRPr lang="en-US" dirty="0">
              <a:solidFill>
                <a:srgbClr val="006892"/>
              </a:solidFill>
            </a:endParaRPr>
          </a:p>
        </p:txBody>
      </p:sp>
    </p:spTree>
    <p:extLst>
      <p:ext uri="{BB962C8B-B14F-4D97-AF65-F5344CB8AC3E}">
        <p14:creationId xmlns:p14="http://schemas.microsoft.com/office/powerpoint/2010/main" val="2001505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177800"/>
            <a:ext cx="8229600" cy="1143000"/>
          </a:xfrm>
          <a:noFill/>
        </p:spPr>
        <p:txBody>
          <a:bodyPr>
            <a:normAutofit/>
          </a:bodyPr>
          <a:lstStyle/>
          <a:p>
            <a:pPr eaLnBrk="1" hangingPunct="1"/>
            <a:r>
              <a:rPr lang="en-US" sz="4000" b="1" dirty="0" smtClean="0">
                <a:solidFill>
                  <a:srgbClr val="BE854C"/>
                </a:solidFill>
              </a:rPr>
              <a:t>How do we know help is needed?</a:t>
            </a:r>
          </a:p>
        </p:txBody>
      </p:sp>
      <p:sp>
        <p:nvSpPr>
          <p:cNvPr id="47107" name="Rectangle 3"/>
          <p:cNvSpPr>
            <a:spLocks noGrp="1" noChangeArrowheads="1"/>
          </p:cNvSpPr>
          <p:nvPr>
            <p:ph type="body" idx="4294967295"/>
          </p:nvPr>
        </p:nvSpPr>
        <p:spPr>
          <a:xfrm>
            <a:off x="457200" y="1447800"/>
            <a:ext cx="8534400" cy="4953000"/>
          </a:xfrm>
        </p:spPr>
        <p:txBody>
          <a:bodyPr>
            <a:normAutofit/>
          </a:bodyPr>
          <a:lstStyle/>
          <a:p>
            <a:pPr eaLnBrk="1" hangingPunct="1"/>
            <a:r>
              <a:rPr lang="en-US" sz="2800" dirty="0" smtClean="0">
                <a:solidFill>
                  <a:srgbClr val="006892"/>
                </a:solidFill>
              </a:rPr>
              <a:t>Much closer to trauma, multiple tours of duty, 40% “mental health issues,” 60% of those have SUDs </a:t>
            </a:r>
            <a:r>
              <a:rPr lang="en-US" sz="1200" b="1" dirty="0" smtClean="0">
                <a:solidFill>
                  <a:srgbClr val="006892"/>
                </a:solidFill>
              </a:rPr>
              <a:t>(Danforth, 2007)</a:t>
            </a:r>
            <a:endParaRPr lang="en-US" sz="2800" dirty="0" smtClean="0">
              <a:solidFill>
                <a:srgbClr val="006892"/>
              </a:solidFill>
            </a:endParaRPr>
          </a:p>
          <a:p>
            <a:pPr eaLnBrk="1" hangingPunct="1"/>
            <a:r>
              <a:rPr lang="en-US" sz="2800" dirty="0" smtClean="0">
                <a:solidFill>
                  <a:srgbClr val="006892"/>
                </a:solidFill>
              </a:rPr>
              <a:t>A little more than half who meet criteria for PTSD, depression, TBI have sought help or been evaluated </a:t>
            </a:r>
            <a:r>
              <a:rPr lang="en-US" sz="1200" b="1" dirty="0" smtClean="0">
                <a:solidFill>
                  <a:srgbClr val="006892"/>
                </a:solidFill>
              </a:rPr>
              <a:t>(Tanielian &amp; Jaycox, 2008)</a:t>
            </a:r>
          </a:p>
          <a:p>
            <a:r>
              <a:rPr lang="en-US" sz="2800" dirty="0" smtClean="0">
                <a:solidFill>
                  <a:srgbClr val="006892"/>
                </a:solidFill>
              </a:rPr>
              <a:t>Higher risk for suicide; Depression, PTSD, TBI </a:t>
            </a:r>
            <a:r>
              <a:rPr lang="en-US" sz="1200" dirty="0">
                <a:solidFill>
                  <a:srgbClr val="006892"/>
                </a:solidFill>
              </a:rPr>
              <a:t>(Tanielian &amp; Jaycox, 2008)</a:t>
            </a:r>
          </a:p>
          <a:p>
            <a:pPr eaLnBrk="1" hangingPunct="1"/>
            <a:r>
              <a:rPr lang="en-US" sz="2800" dirty="0" smtClean="0">
                <a:solidFill>
                  <a:srgbClr val="006892"/>
                </a:solidFill>
              </a:rPr>
              <a:t>Significant numbers are avoiding treatment for fear of stigma and its effects </a:t>
            </a:r>
            <a:r>
              <a:rPr lang="en-US" sz="1200" b="1" dirty="0" smtClean="0">
                <a:solidFill>
                  <a:srgbClr val="006892"/>
                </a:solidFill>
              </a:rPr>
              <a:t>(Tanielian &amp; Jaycox, 2008)</a:t>
            </a:r>
          </a:p>
          <a:p>
            <a:pPr eaLnBrk="1" hangingPunct="1"/>
            <a:endParaRPr lang="en-US" sz="1200" b="1" dirty="0" smtClean="0">
              <a:solidFill>
                <a:srgbClr val="006892"/>
              </a:solidFill>
            </a:endParaRPr>
          </a:p>
        </p:txBody>
      </p:sp>
    </p:spTree>
    <p:extLst>
      <p:ext uri="{BB962C8B-B14F-4D97-AF65-F5344CB8AC3E}">
        <p14:creationId xmlns:p14="http://schemas.microsoft.com/office/powerpoint/2010/main" val="2195528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dissolve">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dissolve">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dissolve">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dissolve">
                                      <p:cBhvr>
                                        <p:cTn id="22" dur="500"/>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24200" y="381000"/>
            <a:ext cx="5867400" cy="1930400"/>
          </a:xfrm>
        </p:spPr>
        <p:txBody>
          <a:bodyPr/>
          <a:lstStyle/>
          <a:p>
            <a:r>
              <a:rPr lang="en-US" dirty="0" smtClean="0">
                <a:solidFill>
                  <a:srgbClr val="BE854C"/>
                </a:solidFill>
                <a:effectLst>
                  <a:outerShdw blurRad="38100" dist="38100" dir="2700000" algn="tl">
                    <a:srgbClr val="000000">
                      <a:alpha val="43137"/>
                    </a:srgbClr>
                  </a:outerShdw>
                </a:effectLst>
              </a:rPr>
              <a:t>As a result…</a:t>
            </a:r>
            <a:endParaRPr lang="en-US" dirty="0">
              <a:solidFill>
                <a:srgbClr val="BE854C"/>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normAutofit/>
          </a:bodyPr>
          <a:lstStyle/>
          <a:p>
            <a:r>
              <a:rPr lang="en-US" dirty="0"/>
              <a:t>Degradation of personal relationships</a:t>
            </a:r>
          </a:p>
          <a:p>
            <a:r>
              <a:rPr lang="en-US" dirty="0"/>
              <a:t>Increase in inter-personal violence</a:t>
            </a:r>
          </a:p>
          <a:p>
            <a:r>
              <a:rPr lang="en-US" dirty="0" smtClean="0"/>
              <a:t>Risk-taking behavior</a:t>
            </a:r>
          </a:p>
          <a:p>
            <a:endParaRPr lang="en-US" dirty="0" smtClean="0"/>
          </a:p>
        </p:txBody>
      </p:sp>
    </p:spTree>
    <p:extLst>
      <p:ext uri="{BB962C8B-B14F-4D97-AF65-F5344CB8AC3E}">
        <p14:creationId xmlns:p14="http://schemas.microsoft.com/office/powerpoint/2010/main" val="2366749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25400"/>
            <a:ext cx="9144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5"/>
          <p:cNvSpPr txBox="1">
            <a:spLocks/>
          </p:cNvSpPr>
          <p:nvPr/>
        </p:nvSpPr>
        <p:spPr>
          <a:xfrm>
            <a:off x="152400" y="5156200"/>
            <a:ext cx="8229600" cy="1143000"/>
          </a:xfrm>
          <a:prstGeom prst="rect">
            <a:avLst/>
          </a:prstGeom>
          <a:solidFill>
            <a:srgbClr val="BE854C"/>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bg1">
                    <a:lumMod val="95000"/>
                  </a:schemeClr>
                </a:solidFill>
              </a:rPr>
              <a:t>Incarcerated Veterans</a:t>
            </a:r>
            <a:endParaRPr lang="en-US" b="1" dirty="0">
              <a:solidFill>
                <a:schemeClr val="bg1">
                  <a:lumMod val="95000"/>
                </a:schemeClr>
              </a:solidFill>
            </a:endParaRPr>
          </a:p>
        </p:txBody>
      </p:sp>
    </p:spTree>
    <p:extLst>
      <p:ext uri="{BB962C8B-B14F-4D97-AF65-F5344CB8AC3E}">
        <p14:creationId xmlns:p14="http://schemas.microsoft.com/office/powerpoint/2010/main" val="3643885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892"/>
                </a:solidFill>
              </a:rPr>
              <a:t>Demographics</a:t>
            </a:r>
            <a:endParaRPr lang="en-US" b="1" dirty="0">
              <a:solidFill>
                <a:srgbClr val="00689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200" y="1143000"/>
            <a:ext cx="3463636" cy="5212772"/>
          </a:xfrm>
          <a:prstGeom prst="rect">
            <a:avLst/>
          </a:prstGeom>
          <a:noFill/>
          <a:ln>
            <a:noFill/>
          </a:ln>
        </p:spPr>
      </p:pic>
      <p:sp>
        <p:nvSpPr>
          <p:cNvPr id="4" name="TextBox 3"/>
          <p:cNvSpPr txBox="1"/>
          <p:nvPr/>
        </p:nvSpPr>
        <p:spPr>
          <a:xfrm>
            <a:off x="4343400" y="1676400"/>
            <a:ext cx="4648200" cy="4247317"/>
          </a:xfrm>
          <a:prstGeom prst="rect">
            <a:avLst/>
          </a:prstGeom>
          <a:noFill/>
        </p:spPr>
        <p:txBody>
          <a:bodyPr wrap="square" rtlCol="0">
            <a:spAutoFit/>
          </a:bodyPr>
          <a:lstStyle/>
          <a:p>
            <a:r>
              <a:rPr lang="en-US" b="1" dirty="0" smtClean="0">
                <a:solidFill>
                  <a:srgbClr val="BE854C"/>
                </a:solidFill>
              </a:rPr>
              <a:t>99% Male</a:t>
            </a:r>
          </a:p>
          <a:p>
            <a:endParaRPr lang="en-US" b="1" dirty="0">
              <a:solidFill>
                <a:srgbClr val="BE854C"/>
              </a:solidFill>
            </a:endParaRPr>
          </a:p>
          <a:p>
            <a:r>
              <a:rPr lang="en-US" b="1" dirty="0" smtClean="0">
                <a:solidFill>
                  <a:srgbClr val="BE854C"/>
                </a:solidFill>
              </a:rPr>
              <a:t>Older than non-veteran population</a:t>
            </a:r>
          </a:p>
          <a:p>
            <a:endParaRPr lang="en-US" b="1" dirty="0">
              <a:solidFill>
                <a:srgbClr val="BE854C"/>
              </a:solidFill>
            </a:endParaRPr>
          </a:p>
          <a:p>
            <a:r>
              <a:rPr lang="en-US" b="1" dirty="0" smtClean="0">
                <a:solidFill>
                  <a:srgbClr val="BE854C"/>
                </a:solidFill>
              </a:rPr>
              <a:t>Better educated than non-veteran population</a:t>
            </a:r>
          </a:p>
          <a:p>
            <a:endParaRPr lang="en-US" b="1" dirty="0">
              <a:solidFill>
                <a:srgbClr val="BE854C"/>
              </a:solidFill>
            </a:endParaRPr>
          </a:p>
          <a:p>
            <a:r>
              <a:rPr lang="en-US" b="1" dirty="0" smtClean="0">
                <a:solidFill>
                  <a:srgbClr val="BE854C"/>
                </a:solidFill>
              </a:rPr>
              <a:t>More than half served during a war era, 20% had been in combat (state prisons)</a:t>
            </a:r>
          </a:p>
          <a:p>
            <a:endParaRPr lang="en-US" b="1" dirty="0">
              <a:solidFill>
                <a:srgbClr val="BE854C"/>
              </a:solidFill>
            </a:endParaRPr>
          </a:p>
          <a:p>
            <a:r>
              <a:rPr lang="en-US" b="1" dirty="0" smtClean="0">
                <a:solidFill>
                  <a:srgbClr val="BE854C"/>
                </a:solidFill>
              </a:rPr>
              <a:t>Federal prisons: two-thirds served during wartime, 25% combat veterans</a:t>
            </a:r>
          </a:p>
          <a:p>
            <a:endParaRPr lang="en-US" b="1" dirty="0">
              <a:solidFill>
                <a:srgbClr val="BE854C"/>
              </a:solidFill>
            </a:endParaRPr>
          </a:p>
          <a:p>
            <a:r>
              <a:rPr lang="en-US" b="1" dirty="0" smtClean="0">
                <a:solidFill>
                  <a:srgbClr val="BE854C"/>
                </a:solidFill>
              </a:rPr>
              <a:t>60% had been </a:t>
            </a:r>
            <a:r>
              <a:rPr lang="en-US" b="1" i="1" dirty="0" smtClean="0">
                <a:solidFill>
                  <a:srgbClr val="BE854C"/>
                </a:solidFill>
              </a:rPr>
              <a:t>honorably </a:t>
            </a:r>
            <a:r>
              <a:rPr lang="en-US" b="1" dirty="0" smtClean="0">
                <a:solidFill>
                  <a:srgbClr val="BE854C"/>
                </a:solidFill>
              </a:rPr>
              <a:t>discharged </a:t>
            </a:r>
          </a:p>
          <a:p>
            <a:endParaRPr lang="en-US" b="1" dirty="0">
              <a:solidFill>
                <a:srgbClr val="BE854C"/>
              </a:solidFill>
            </a:endParaRPr>
          </a:p>
          <a:p>
            <a:pPr algn="r"/>
            <a:r>
              <a:rPr lang="en-US" sz="1600" b="1" i="1" dirty="0" smtClean="0">
                <a:solidFill>
                  <a:srgbClr val="BE854C"/>
                </a:solidFill>
              </a:rPr>
              <a:t>BJS, 2007</a:t>
            </a:r>
            <a:endParaRPr lang="en-US" sz="1600" b="1" i="1" dirty="0">
              <a:solidFill>
                <a:srgbClr val="BE854C"/>
              </a:solidFill>
            </a:endParaRPr>
          </a:p>
        </p:txBody>
      </p:sp>
    </p:spTree>
    <p:extLst>
      <p:ext uri="{BB962C8B-B14F-4D97-AF65-F5344CB8AC3E}">
        <p14:creationId xmlns:p14="http://schemas.microsoft.com/office/powerpoint/2010/main" val="1994619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892"/>
                </a:solidFill>
              </a:rPr>
              <a:t>Criminal Background</a:t>
            </a:r>
            <a:endParaRPr lang="en-US" b="1" dirty="0">
              <a:solidFill>
                <a:srgbClr val="00689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37" y="2467582"/>
            <a:ext cx="3463636" cy="2597727"/>
          </a:xfrm>
          <a:prstGeom prst="rect">
            <a:avLst/>
          </a:prstGeom>
          <a:noFill/>
          <a:ln>
            <a:noFill/>
          </a:ln>
        </p:spPr>
      </p:pic>
      <p:sp>
        <p:nvSpPr>
          <p:cNvPr id="4" name="TextBox 3"/>
          <p:cNvSpPr txBox="1"/>
          <p:nvPr/>
        </p:nvSpPr>
        <p:spPr>
          <a:xfrm>
            <a:off x="3581400" y="1225618"/>
            <a:ext cx="5334000" cy="5755422"/>
          </a:xfrm>
          <a:prstGeom prst="rect">
            <a:avLst/>
          </a:prstGeom>
          <a:noFill/>
        </p:spPr>
        <p:txBody>
          <a:bodyPr wrap="square" rtlCol="0">
            <a:spAutoFit/>
          </a:bodyPr>
          <a:lstStyle/>
          <a:p>
            <a:pPr>
              <a:lnSpc>
                <a:spcPct val="150000"/>
              </a:lnSpc>
            </a:pPr>
            <a:r>
              <a:rPr lang="en-US" sz="2000" b="1" dirty="0" smtClean="0">
                <a:solidFill>
                  <a:srgbClr val="BE854C"/>
                </a:solidFill>
              </a:rPr>
              <a:t>Shorter </a:t>
            </a:r>
            <a:r>
              <a:rPr lang="en-US" sz="2000" b="1" dirty="0">
                <a:solidFill>
                  <a:srgbClr val="BE854C"/>
                </a:solidFill>
              </a:rPr>
              <a:t>criminal histories </a:t>
            </a:r>
            <a:endParaRPr lang="en-US" sz="2000" b="1" dirty="0" smtClean="0">
              <a:solidFill>
                <a:srgbClr val="BE854C"/>
              </a:solidFill>
            </a:endParaRPr>
          </a:p>
          <a:p>
            <a:pPr>
              <a:lnSpc>
                <a:spcPct val="150000"/>
              </a:lnSpc>
            </a:pPr>
            <a:r>
              <a:rPr lang="en-US" sz="2000" b="1" dirty="0" smtClean="0">
                <a:solidFill>
                  <a:srgbClr val="BE854C"/>
                </a:solidFill>
              </a:rPr>
              <a:t>	Longer </a:t>
            </a:r>
            <a:r>
              <a:rPr lang="en-US" sz="2000" b="1" dirty="0">
                <a:solidFill>
                  <a:srgbClr val="BE854C"/>
                </a:solidFill>
              </a:rPr>
              <a:t>average sentences </a:t>
            </a:r>
            <a:endParaRPr lang="en-US" sz="2000" b="1" dirty="0" smtClean="0">
              <a:solidFill>
                <a:srgbClr val="BE854C"/>
              </a:solidFill>
            </a:endParaRPr>
          </a:p>
          <a:p>
            <a:pPr>
              <a:lnSpc>
                <a:spcPct val="150000"/>
              </a:lnSpc>
            </a:pPr>
            <a:r>
              <a:rPr lang="en-US" sz="2000" b="1" dirty="0" smtClean="0">
                <a:solidFill>
                  <a:srgbClr val="BE854C"/>
                </a:solidFill>
              </a:rPr>
              <a:t>Over </a:t>
            </a:r>
            <a:r>
              <a:rPr lang="en-US" sz="2000" b="1" dirty="0">
                <a:solidFill>
                  <a:srgbClr val="BE854C"/>
                </a:solidFill>
              </a:rPr>
              <a:t>half of veterans (57 percent) were serving time for violent </a:t>
            </a:r>
            <a:r>
              <a:rPr lang="en-US" sz="2000" b="1" dirty="0" smtClean="0">
                <a:solidFill>
                  <a:srgbClr val="BE854C"/>
                </a:solidFill>
              </a:rPr>
              <a:t>offenses</a:t>
            </a:r>
          </a:p>
          <a:p>
            <a:pPr>
              <a:lnSpc>
                <a:spcPct val="150000"/>
              </a:lnSpc>
            </a:pPr>
            <a:r>
              <a:rPr lang="en-US" sz="2000" b="1" dirty="0" smtClean="0">
                <a:solidFill>
                  <a:srgbClr val="BE854C"/>
                </a:solidFill>
              </a:rPr>
              <a:t>	Nearly </a:t>
            </a:r>
            <a:r>
              <a:rPr lang="en-US" sz="2000" b="1" dirty="0">
                <a:solidFill>
                  <a:srgbClr val="BE854C"/>
                </a:solidFill>
              </a:rPr>
              <a:t>one in four veterans </a:t>
            </a:r>
            <a:r>
              <a:rPr lang="en-US" sz="2000" b="1" dirty="0" smtClean="0">
                <a:solidFill>
                  <a:srgbClr val="BE854C"/>
                </a:solidFill>
              </a:rPr>
              <a:t>in state 	prison </a:t>
            </a:r>
            <a:r>
              <a:rPr lang="en-US" sz="2000" b="1" dirty="0">
                <a:solidFill>
                  <a:srgbClr val="BE854C"/>
                </a:solidFill>
              </a:rPr>
              <a:t>were sex </a:t>
            </a:r>
            <a:r>
              <a:rPr lang="en-US" sz="2000" b="1" dirty="0" smtClean="0">
                <a:solidFill>
                  <a:srgbClr val="BE854C"/>
                </a:solidFill>
              </a:rPr>
              <a:t>offenders</a:t>
            </a:r>
          </a:p>
          <a:p>
            <a:pPr>
              <a:lnSpc>
                <a:spcPct val="150000"/>
              </a:lnSpc>
            </a:pPr>
            <a:r>
              <a:rPr lang="en-US" sz="2000" b="1" dirty="0" smtClean="0">
                <a:solidFill>
                  <a:srgbClr val="BE854C"/>
                </a:solidFill>
              </a:rPr>
              <a:t>Veterans </a:t>
            </a:r>
            <a:r>
              <a:rPr lang="en-US" sz="2000" b="1" dirty="0">
                <a:solidFill>
                  <a:srgbClr val="BE854C"/>
                </a:solidFill>
              </a:rPr>
              <a:t>were more likely </a:t>
            </a:r>
            <a:r>
              <a:rPr lang="en-US" sz="2000" b="1" dirty="0" smtClean="0">
                <a:solidFill>
                  <a:srgbClr val="BE854C"/>
                </a:solidFill>
              </a:rPr>
              <a:t>to </a:t>
            </a:r>
            <a:r>
              <a:rPr lang="en-US" sz="2000" b="1" dirty="0">
                <a:solidFill>
                  <a:srgbClr val="BE854C"/>
                </a:solidFill>
              </a:rPr>
              <a:t>have victimized females and minors. </a:t>
            </a:r>
          </a:p>
          <a:p>
            <a:pPr>
              <a:lnSpc>
                <a:spcPct val="150000"/>
              </a:lnSpc>
            </a:pPr>
            <a:r>
              <a:rPr lang="en-US" sz="2000" b="1" dirty="0" smtClean="0">
                <a:solidFill>
                  <a:srgbClr val="BE854C"/>
                </a:solidFill>
              </a:rPr>
              <a:t>	More </a:t>
            </a:r>
            <a:r>
              <a:rPr lang="en-US" sz="2000" b="1" dirty="0">
                <a:solidFill>
                  <a:srgbClr val="BE854C"/>
                </a:solidFill>
              </a:rPr>
              <a:t>than a third of veterans in </a:t>
            </a:r>
            <a:r>
              <a:rPr lang="en-US" sz="2000" b="1" dirty="0" smtClean="0">
                <a:solidFill>
                  <a:srgbClr val="BE854C"/>
                </a:solidFill>
              </a:rPr>
              <a:t>	state 	prison </a:t>
            </a:r>
            <a:r>
              <a:rPr lang="en-US" sz="2000" b="1" dirty="0">
                <a:solidFill>
                  <a:srgbClr val="BE854C"/>
                </a:solidFill>
              </a:rPr>
              <a:t>had maximum </a:t>
            </a:r>
            <a:r>
              <a:rPr lang="en-US" sz="2000" b="1" dirty="0" smtClean="0">
                <a:solidFill>
                  <a:srgbClr val="BE854C"/>
                </a:solidFill>
              </a:rPr>
              <a:t>sentences </a:t>
            </a:r>
            <a:r>
              <a:rPr lang="en-US" sz="2000" b="1" dirty="0">
                <a:solidFill>
                  <a:srgbClr val="BE854C"/>
                </a:solidFill>
              </a:rPr>
              <a:t>of at </a:t>
            </a:r>
            <a:r>
              <a:rPr lang="en-US" sz="2000" b="1" dirty="0" smtClean="0">
                <a:solidFill>
                  <a:srgbClr val="BE854C"/>
                </a:solidFill>
              </a:rPr>
              <a:t>	least </a:t>
            </a:r>
            <a:r>
              <a:rPr lang="en-US" sz="2000" b="1" dirty="0">
                <a:solidFill>
                  <a:srgbClr val="BE854C"/>
                </a:solidFill>
              </a:rPr>
              <a:t>20 years, life </a:t>
            </a:r>
            <a:r>
              <a:rPr lang="en-US" sz="2000" b="1" dirty="0" smtClean="0">
                <a:solidFill>
                  <a:srgbClr val="BE854C"/>
                </a:solidFill>
              </a:rPr>
              <a:t>or </a:t>
            </a:r>
            <a:r>
              <a:rPr lang="en-US" sz="2000" b="1" dirty="0">
                <a:solidFill>
                  <a:srgbClr val="BE854C"/>
                </a:solidFill>
              </a:rPr>
              <a:t>death. </a:t>
            </a:r>
          </a:p>
          <a:p>
            <a:endParaRPr lang="en-US" sz="2000" b="1" dirty="0">
              <a:solidFill>
                <a:srgbClr val="BE854C"/>
              </a:solidFill>
            </a:endParaRPr>
          </a:p>
          <a:p>
            <a:pPr algn="r"/>
            <a:r>
              <a:rPr lang="en-US" b="1" i="1" dirty="0" smtClean="0">
                <a:solidFill>
                  <a:srgbClr val="BE854C"/>
                </a:solidFill>
              </a:rPr>
              <a:t>BJS, 2007</a:t>
            </a:r>
            <a:endParaRPr lang="en-US" b="1" i="1" dirty="0">
              <a:solidFill>
                <a:srgbClr val="BE854C"/>
              </a:solidFill>
            </a:endParaRPr>
          </a:p>
        </p:txBody>
      </p:sp>
    </p:spTree>
    <p:extLst>
      <p:ext uri="{BB962C8B-B14F-4D97-AF65-F5344CB8AC3E}">
        <p14:creationId xmlns:p14="http://schemas.microsoft.com/office/powerpoint/2010/main" val="445743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6892"/>
                </a:solidFill>
                <a:effectLst>
                  <a:outerShdw blurRad="38100" dist="38100" dir="2700000" algn="tl">
                    <a:srgbClr val="000000">
                      <a:alpha val="43137"/>
                    </a:srgbClr>
                  </a:outerShdw>
                </a:effectLst>
              </a:rPr>
              <a:t>Screening </a:t>
            </a:r>
            <a:endParaRPr lang="en-US" b="1" dirty="0">
              <a:solidFill>
                <a:srgbClr val="006892"/>
              </a:solidFill>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533400" y="1676400"/>
            <a:ext cx="7467600" cy="4297363"/>
          </a:xfrm>
        </p:spPr>
        <p:txBody>
          <a:bodyPr>
            <a:noAutofit/>
          </a:bodyPr>
          <a:lstStyle/>
          <a:p>
            <a:pPr marL="0" indent="0">
              <a:buNone/>
            </a:pPr>
            <a:r>
              <a:rPr lang="en-US" sz="2400" b="1" dirty="0" smtClean="0">
                <a:solidFill>
                  <a:srgbClr val="BE854C"/>
                </a:solidFill>
              </a:rPr>
              <a:t>Screening and assessment</a:t>
            </a:r>
          </a:p>
          <a:p>
            <a:pPr marL="0" indent="0">
              <a:buNone/>
            </a:pPr>
            <a:r>
              <a:rPr lang="en-US" sz="2400" b="1" dirty="0">
                <a:solidFill>
                  <a:srgbClr val="BE854C"/>
                </a:solidFill>
              </a:rPr>
              <a:t>	</a:t>
            </a:r>
            <a:r>
              <a:rPr lang="en-US" sz="2400" b="1" dirty="0" smtClean="0">
                <a:solidFill>
                  <a:srgbClr val="BE854C"/>
                </a:solidFill>
              </a:rPr>
              <a:t>Trauma, SUDs, Co-occurring disorders, risk of suicide etc.</a:t>
            </a:r>
          </a:p>
          <a:p>
            <a:pPr marL="0" indent="0">
              <a:buNone/>
            </a:pPr>
            <a:r>
              <a:rPr lang="en-US" sz="2400" b="1" dirty="0" smtClean="0">
                <a:solidFill>
                  <a:srgbClr val="BE854C"/>
                </a:solidFill>
              </a:rPr>
              <a:t>Avoid re-traumatization</a:t>
            </a:r>
          </a:p>
          <a:p>
            <a:pPr marL="0" indent="0">
              <a:buNone/>
            </a:pPr>
            <a:r>
              <a:rPr lang="en-US" sz="2400" b="1" dirty="0" smtClean="0">
                <a:solidFill>
                  <a:srgbClr val="BE854C"/>
                </a:solidFill>
              </a:rPr>
              <a:t>Match appropriate services/treatment planning </a:t>
            </a:r>
            <a:endParaRPr lang="en-US" sz="2400" b="1" dirty="0">
              <a:solidFill>
                <a:srgbClr val="BE854C"/>
              </a:solidFill>
            </a:endParaRPr>
          </a:p>
          <a:p>
            <a:pPr marL="0" indent="0">
              <a:buNone/>
            </a:pPr>
            <a:r>
              <a:rPr lang="en-US" sz="2400" b="1" i="1" dirty="0" smtClean="0">
                <a:solidFill>
                  <a:srgbClr val="BE854C"/>
                </a:solidFill>
              </a:rPr>
              <a:t>Combat Exposure Scale</a:t>
            </a:r>
          </a:p>
          <a:p>
            <a:pPr marL="0" indent="0">
              <a:buNone/>
            </a:pPr>
            <a:r>
              <a:rPr lang="en-US" sz="2400" b="1" i="1" dirty="0" smtClean="0">
                <a:solidFill>
                  <a:srgbClr val="BE854C"/>
                </a:solidFill>
              </a:rPr>
              <a:t>Deployment Risk and Resiliency Inventory</a:t>
            </a:r>
          </a:p>
          <a:p>
            <a:pPr marL="0" indent="0">
              <a:buNone/>
            </a:pPr>
            <a:r>
              <a:rPr lang="en-US" sz="2400" b="1" dirty="0" smtClean="0">
                <a:solidFill>
                  <a:srgbClr val="BE854C"/>
                </a:solidFill>
              </a:rPr>
              <a:t> </a:t>
            </a:r>
          </a:p>
          <a:p>
            <a:pPr lvl="1"/>
            <a:endParaRPr lang="en-US" sz="1800" b="1" dirty="0">
              <a:solidFill>
                <a:srgbClr val="BE854C"/>
              </a:solidFill>
            </a:endParaRPr>
          </a:p>
        </p:txBody>
      </p:sp>
    </p:spTree>
    <p:extLst>
      <p:ext uri="{BB962C8B-B14F-4D97-AF65-F5344CB8AC3E}">
        <p14:creationId xmlns:p14="http://schemas.microsoft.com/office/powerpoint/2010/main" val="4191530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m.mov">
            <a:hlinkClick r:id="" action="ppaction://media"/>
          </p:cNvPr>
          <p:cNvPicPr>
            <a:picLocks noRot="1" noChangeAspect="1"/>
          </p:cNvPicPr>
          <p:nvPr>
            <a:videoFile r:link="rId1"/>
          </p:nvPr>
        </p:nvPicPr>
        <p:blipFill>
          <a:blip r:embed="rId4" cstate="print"/>
          <a:stretch>
            <a:fillRect/>
          </a:stretch>
        </p:blipFill>
        <p:spPr>
          <a:xfrm>
            <a:off x="7467600" y="4368800"/>
            <a:ext cx="1371600" cy="1371600"/>
          </a:xfrm>
          <a:prstGeom prst="rect">
            <a:avLst/>
          </a:prstGeom>
        </p:spPr>
      </p:pic>
      <p:sp>
        <p:nvSpPr>
          <p:cNvPr id="4098" name="Rectangle 3"/>
          <p:cNvSpPr>
            <a:spLocks noGrp="1" noChangeArrowheads="1"/>
          </p:cNvSpPr>
          <p:nvPr>
            <p:ph type="title"/>
          </p:nvPr>
        </p:nvSpPr>
        <p:spPr>
          <a:xfrm>
            <a:off x="457200" y="279400"/>
            <a:ext cx="8229600" cy="1143000"/>
          </a:xfrm>
        </p:spPr>
        <p:txBody>
          <a:bodyPr>
            <a:normAutofit fontScale="90000"/>
          </a:bodyPr>
          <a:lstStyle/>
          <a:p>
            <a:pPr eaLnBrk="1" hangingPunct="1"/>
            <a:r>
              <a:rPr lang="en-US" b="1" dirty="0" smtClean="0">
                <a:solidFill>
                  <a:srgbClr val="BE854C"/>
                </a:solidFill>
              </a:rPr>
              <a:t>Why is this information important?</a:t>
            </a:r>
          </a:p>
        </p:txBody>
      </p:sp>
      <p:sp>
        <p:nvSpPr>
          <p:cNvPr id="3" name="Content Placeholder 2"/>
          <p:cNvSpPr>
            <a:spLocks noGrp="1"/>
          </p:cNvSpPr>
          <p:nvPr>
            <p:ph idx="1"/>
          </p:nvPr>
        </p:nvSpPr>
        <p:spPr>
          <a:xfrm>
            <a:off x="381000" y="1701800"/>
            <a:ext cx="6019800" cy="4525963"/>
          </a:xfrm>
        </p:spPr>
        <p:txBody>
          <a:bodyPr>
            <a:normAutofit/>
          </a:bodyPr>
          <a:lstStyle/>
          <a:p>
            <a:pPr>
              <a:buNone/>
            </a:pPr>
            <a:r>
              <a:rPr lang="en-US" dirty="0" smtClean="0">
                <a:effectLst>
                  <a:outerShdw blurRad="38100" dist="38100" dir="2700000" algn="tl">
                    <a:srgbClr val="000000">
                      <a:alpha val="43137"/>
                    </a:srgbClr>
                  </a:outerShdw>
                </a:effectLst>
              </a:rPr>
              <a:t>Direct and indirect interaction</a:t>
            </a:r>
          </a:p>
          <a:p>
            <a:pPr>
              <a:buNone/>
            </a:pPr>
            <a:endParaRPr lang="en-US" dirty="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Understand the culture </a:t>
            </a:r>
          </a:p>
          <a:p>
            <a:pPr>
              <a:buNone/>
            </a:pPr>
            <a:endParaRPr lang="en-US" dirty="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Provide better more effective services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970316"/>
      </p:ext>
    </p:extLst>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892"/>
                </a:solidFill>
              </a:rPr>
              <a:t>Treatment Approaches</a:t>
            </a:r>
            <a:endParaRPr lang="en-US" b="1" dirty="0">
              <a:solidFill>
                <a:srgbClr val="006892"/>
              </a:solidFill>
            </a:endParaRPr>
          </a:p>
        </p:txBody>
      </p:sp>
      <p:sp>
        <p:nvSpPr>
          <p:cNvPr id="3" name="Content Placeholder 2"/>
          <p:cNvSpPr>
            <a:spLocks noGrp="1"/>
          </p:cNvSpPr>
          <p:nvPr>
            <p:ph sz="half" idx="1"/>
          </p:nvPr>
        </p:nvSpPr>
        <p:spPr>
          <a:xfrm>
            <a:off x="457200" y="1600200"/>
            <a:ext cx="8001000" cy="4525963"/>
          </a:xfrm>
        </p:spPr>
        <p:txBody>
          <a:bodyPr>
            <a:normAutofit fontScale="85000" lnSpcReduction="10000"/>
          </a:bodyPr>
          <a:lstStyle/>
          <a:p>
            <a:pPr marL="0" indent="0">
              <a:buNone/>
            </a:pPr>
            <a:r>
              <a:rPr lang="en-US" dirty="0">
                <a:solidFill>
                  <a:srgbClr val="BE854C"/>
                </a:solidFill>
              </a:rPr>
              <a:t>CBT found to be most effective</a:t>
            </a:r>
          </a:p>
          <a:p>
            <a:pPr marL="0" indent="0">
              <a:buNone/>
            </a:pPr>
            <a:r>
              <a:rPr lang="en-US" dirty="0">
                <a:solidFill>
                  <a:srgbClr val="BE854C"/>
                </a:solidFill>
              </a:rPr>
              <a:t>	Seeking Safety</a:t>
            </a:r>
          </a:p>
          <a:p>
            <a:pPr marL="0" indent="0">
              <a:buNone/>
            </a:pPr>
            <a:r>
              <a:rPr lang="en-US" dirty="0">
                <a:solidFill>
                  <a:srgbClr val="BE854C"/>
                </a:solidFill>
              </a:rPr>
              <a:t>	Psychoeducation</a:t>
            </a:r>
          </a:p>
          <a:p>
            <a:pPr marL="0" indent="0">
              <a:buNone/>
            </a:pPr>
            <a:r>
              <a:rPr lang="en-US" dirty="0">
                <a:solidFill>
                  <a:srgbClr val="BE854C"/>
                </a:solidFill>
              </a:rPr>
              <a:t>	Anxiety management</a:t>
            </a:r>
          </a:p>
          <a:p>
            <a:pPr marL="0" indent="0">
              <a:buNone/>
            </a:pPr>
            <a:r>
              <a:rPr lang="en-US" dirty="0">
                <a:solidFill>
                  <a:srgbClr val="BE854C"/>
                </a:solidFill>
              </a:rPr>
              <a:t>	Exposure and cognitive restructuring (Most effective)</a:t>
            </a:r>
          </a:p>
          <a:p>
            <a:pPr marL="0" indent="0">
              <a:buNone/>
            </a:pPr>
            <a:r>
              <a:rPr lang="en-US" dirty="0">
                <a:solidFill>
                  <a:srgbClr val="BE854C"/>
                </a:solidFill>
              </a:rPr>
              <a:t>		Exposure therapy</a:t>
            </a:r>
          </a:p>
          <a:p>
            <a:pPr marL="0" indent="0">
              <a:buNone/>
            </a:pPr>
            <a:r>
              <a:rPr lang="en-US" dirty="0">
                <a:solidFill>
                  <a:srgbClr val="BE854C"/>
                </a:solidFill>
              </a:rPr>
              <a:t>		Prolonged Exposure </a:t>
            </a:r>
          </a:p>
          <a:p>
            <a:pPr marL="0" indent="0">
              <a:buNone/>
            </a:pPr>
            <a:r>
              <a:rPr lang="en-US" dirty="0">
                <a:solidFill>
                  <a:srgbClr val="BE854C"/>
                </a:solidFill>
              </a:rPr>
              <a:t>		Cognitive Processing Therapy</a:t>
            </a:r>
          </a:p>
          <a:p>
            <a:pPr marL="0" indent="0">
              <a:buNone/>
            </a:pPr>
            <a:r>
              <a:rPr lang="en-US" dirty="0">
                <a:solidFill>
                  <a:srgbClr val="BE854C"/>
                </a:solidFill>
              </a:rPr>
              <a:t>VA Clinical practice guidelines </a:t>
            </a:r>
            <a:r>
              <a:rPr lang="en-US" dirty="0">
                <a:hlinkClick r:id="rId3"/>
              </a:rPr>
              <a:t>http://</a:t>
            </a:r>
            <a:r>
              <a:rPr lang="en-US" dirty="0" smtClean="0">
                <a:hlinkClick r:id="rId3"/>
              </a:rPr>
              <a:t>www.healthquality.va.gov/ptsd/PTSD-FULL-2010a.pdf</a:t>
            </a:r>
            <a:r>
              <a:rPr lang="en-US" dirty="0" smtClean="0"/>
              <a:t>   </a:t>
            </a:r>
            <a:endParaRPr lang="en-US" dirty="0"/>
          </a:p>
          <a:p>
            <a:endParaRPr lang="en-US" dirty="0"/>
          </a:p>
        </p:txBody>
      </p:sp>
    </p:spTree>
    <p:extLst>
      <p:ext uri="{BB962C8B-B14F-4D97-AF65-F5344CB8AC3E}">
        <p14:creationId xmlns:p14="http://schemas.microsoft.com/office/powerpoint/2010/main" val="1406797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124200" y="2667000"/>
            <a:ext cx="5867400" cy="3556000"/>
          </a:xfrm>
        </p:spPr>
        <p:txBody>
          <a:bodyPr/>
          <a:lstStyle/>
          <a:p>
            <a:r>
              <a:rPr lang="en-US" b="1" dirty="0" smtClean="0">
                <a:solidFill>
                  <a:srgbClr val="BE854C"/>
                </a:solidFill>
              </a:rPr>
              <a:t>Focus on safety</a:t>
            </a:r>
          </a:p>
          <a:p>
            <a:r>
              <a:rPr lang="en-US" b="1" dirty="0" smtClean="0">
                <a:solidFill>
                  <a:srgbClr val="BE854C"/>
                </a:solidFill>
              </a:rPr>
              <a:t>Where possible—peer supports/peer groups</a:t>
            </a:r>
          </a:p>
          <a:p>
            <a:r>
              <a:rPr lang="en-US" b="1" dirty="0" smtClean="0">
                <a:solidFill>
                  <a:srgbClr val="BE854C"/>
                </a:solidFill>
              </a:rPr>
              <a:t>Individualized treatment plan created in conjunction with the veteran</a:t>
            </a:r>
          </a:p>
          <a:p>
            <a:endParaRPr lang="en-US" b="1" dirty="0">
              <a:solidFill>
                <a:srgbClr val="BE854C"/>
              </a:solidFill>
            </a:endParaRPr>
          </a:p>
        </p:txBody>
      </p:sp>
      <p:sp>
        <p:nvSpPr>
          <p:cNvPr id="2" name="Title 1"/>
          <p:cNvSpPr>
            <a:spLocks noGrp="1"/>
          </p:cNvSpPr>
          <p:nvPr>
            <p:ph type="ctrTitle"/>
          </p:nvPr>
        </p:nvSpPr>
        <p:spPr/>
        <p:txBody>
          <a:bodyPr/>
          <a:lstStyle/>
          <a:p>
            <a:r>
              <a:rPr lang="en-US" b="1" dirty="0" smtClean="0">
                <a:solidFill>
                  <a:srgbClr val="006892"/>
                </a:solidFill>
                <a:effectLst>
                  <a:outerShdw blurRad="38100" dist="38100" dir="2700000" algn="tl">
                    <a:srgbClr val="000000">
                      <a:alpha val="43137"/>
                    </a:srgbClr>
                  </a:outerShdw>
                </a:effectLst>
              </a:rPr>
              <a:t>Treating the Veteran</a:t>
            </a:r>
            <a:endParaRPr lang="en-US" b="1" dirty="0">
              <a:solidFill>
                <a:srgbClr val="00689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4384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143000"/>
          </a:xfrm>
        </p:spPr>
        <p:txBody>
          <a:bodyPr/>
          <a:lstStyle/>
          <a:p>
            <a:r>
              <a:rPr lang="en-US" dirty="0" smtClean="0"/>
              <a:t>The Effective Clinician</a:t>
            </a:r>
            <a:endParaRPr lang="en-US" dirty="0"/>
          </a:p>
        </p:txBody>
      </p:sp>
      <p:sp>
        <p:nvSpPr>
          <p:cNvPr id="6" name="Content Placeholder 5"/>
          <p:cNvSpPr>
            <a:spLocks noGrp="1"/>
          </p:cNvSpPr>
          <p:nvPr>
            <p:ph idx="1"/>
          </p:nvPr>
        </p:nvSpPr>
        <p:spPr>
          <a:xfrm>
            <a:off x="152400" y="1066800"/>
            <a:ext cx="6477000" cy="4525963"/>
          </a:xfrm>
        </p:spPr>
        <p:txBody>
          <a:bodyPr>
            <a:normAutofit fontScale="92500" lnSpcReduction="10000"/>
          </a:bodyPr>
          <a:lstStyle/>
          <a:p>
            <a:pPr>
              <a:buNone/>
            </a:pPr>
            <a:r>
              <a:rPr lang="en-US" dirty="0" smtClean="0">
                <a:solidFill>
                  <a:srgbClr val="BE854C"/>
                </a:solidFill>
                <a:effectLst>
                  <a:outerShdw blurRad="38100" dist="38100" dir="2700000" algn="tl">
                    <a:srgbClr val="000000">
                      <a:alpha val="43137"/>
                    </a:srgbClr>
                  </a:outerShdw>
                </a:effectLst>
              </a:rPr>
              <a:t>Military-informed</a:t>
            </a:r>
          </a:p>
          <a:p>
            <a:pPr>
              <a:buNone/>
            </a:pPr>
            <a:endParaRPr lang="en-US" dirty="0">
              <a:solidFill>
                <a:srgbClr val="BE854C"/>
              </a:solidFill>
              <a:effectLst>
                <a:outerShdw blurRad="38100" dist="38100" dir="2700000" algn="tl">
                  <a:srgbClr val="000000">
                    <a:alpha val="43137"/>
                  </a:srgbClr>
                </a:outerShdw>
              </a:effectLst>
            </a:endParaRPr>
          </a:p>
          <a:p>
            <a:pPr>
              <a:buNone/>
            </a:pPr>
            <a:r>
              <a:rPr lang="en-US" dirty="0" smtClean="0">
                <a:solidFill>
                  <a:srgbClr val="BE854C"/>
                </a:solidFill>
                <a:effectLst>
                  <a:outerShdw blurRad="38100" dist="38100" dir="2700000" algn="tl">
                    <a:srgbClr val="000000">
                      <a:alpha val="43137"/>
                    </a:srgbClr>
                  </a:outerShdw>
                </a:effectLst>
              </a:rPr>
              <a:t>An understanding of the self and any limitations</a:t>
            </a:r>
          </a:p>
          <a:p>
            <a:pPr>
              <a:buNone/>
            </a:pPr>
            <a:endParaRPr lang="en-US" dirty="0">
              <a:solidFill>
                <a:srgbClr val="BE854C"/>
              </a:solidFill>
              <a:effectLst>
                <a:outerShdw blurRad="38100" dist="38100" dir="2700000" algn="tl">
                  <a:srgbClr val="000000">
                    <a:alpha val="43137"/>
                  </a:srgbClr>
                </a:outerShdw>
              </a:effectLst>
            </a:endParaRPr>
          </a:p>
          <a:p>
            <a:pPr>
              <a:buNone/>
            </a:pPr>
            <a:r>
              <a:rPr lang="en-US" dirty="0" smtClean="0">
                <a:solidFill>
                  <a:srgbClr val="BE854C"/>
                </a:solidFill>
                <a:effectLst>
                  <a:outerShdw blurRad="38100" dist="38100" dir="2700000" algn="tl">
                    <a:srgbClr val="000000">
                      <a:alpha val="43137"/>
                    </a:srgbClr>
                  </a:outerShdw>
                </a:effectLst>
              </a:rPr>
              <a:t>Avoid assumptions and stereotypes</a:t>
            </a:r>
          </a:p>
          <a:p>
            <a:pPr>
              <a:buNone/>
            </a:pPr>
            <a:endParaRPr lang="en-US" dirty="0">
              <a:solidFill>
                <a:srgbClr val="BE854C"/>
              </a:solidFill>
              <a:effectLst>
                <a:outerShdw blurRad="38100" dist="38100" dir="2700000" algn="tl">
                  <a:srgbClr val="000000">
                    <a:alpha val="43137"/>
                  </a:srgbClr>
                </a:outerShdw>
              </a:effectLst>
            </a:endParaRPr>
          </a:p>
          <a:p>
            <a:pPr>
              <a:buNone/>
            </a:pPr>
            <a:r>
              <a:rPr lang="en-US" dirty="0" smtClean="0">
                <a:solidFill>
                  <a:srgbClr val="BE854C"/>
                </a:solidFill>
                <a:effectLst>
                  <a:outerShdw blurRad="38100" dist="38100" dir="2700000" algn="tl">
                    <a:srgbClr val="000000">
                      <a:alpha val="43137"/>
                    </a:srgbClr>
                  </a:outerShdw>
                </a:effectLst>
              </a:rPr>
              <a:t>Recognition of any personal beliefs about war and those who fight them</a:t>
            </a:r>
          </a:p>
          <a:p>
            <a:pPr>
              <a:buNone/>
            </a:pPr>
            <a:endParaRPr lang="en-US" sz="2000" i="1" dirty="0" smtClean="0">
              <a:solidFill>
                <a:srgbClr val="BE854C"/>
              </a:solidFill>
              <a:effectLst>
                <a:outerShdw blurRad="38100" dist="38100" dir="2700000" algn="tl">
                  <a:srgbClr val="000000">
                    <a:alpha val="43137"/>
                  </a:srgbClr>
                </a:outerShdw>
              </a:effectLst>
            </a:endParaRPr>
          </a:p>
          <a:p>
            <a:pPr>
              <a:buNone/>
            </a:pPr>
            <a:r>
              <a:rPr lang="en-US" sz="2000" i="1" dirty="0" smtClean="0">
                <a:solidFill>
                  <a:srgbClr val="BE854C"/>
                </a:solidFill>
                <a:effectLst>
                  <a:outerShdw blurRad="38100" dist="38100" dir="2700000" algn="tl">
                    <a:srgbClr val="000000">
                      <a:alpha val="43137"/>
                    </a:srgbClr>
                  </a:outerShdw>
                </a:effectLst>
              </a:rPr>
              <a:t>(Woll, Finding Balance, 2008)</a:t>
            </a:r>
            <a:endParaRPr lang="en-US" sz="2000" i="1" dirty="0">
              <a:solidFill>
                <a:srgbClr val="BE854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6356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Self-Care for the Clinician</a:t>
            </a:r>
            <a:endParaRPr lang="en-US" dirty="0"/>
          </a:p>
        </p:txBody>
      </p:sp>
      <p:sp>
        <p:nvSpPr>
          <p:cNvPr id="3" name="Content Placeholder 2"/>
          <p:cNvSpPr>
            <a:spLocks noGrp="1"/>
          </p:cNvSpPr>
          <p:nvPr>
            <p:ph idx="1"/>
          </p:nvPr>
        </p:nvSpPr>
        <p:spPr>
          <a:xfrm>
            <a:off x="152400" y="1143000"/>
            <a:ext cx="6019800" cy="4525963"/>
          </a:xfrm>
        </p:spPr>
        <p:txBody>
          <a:bodyPr>
            <a:normAutofit fontScale="92500" lnSpcReduction="20000"/>
          </a:bodyPr>
          <a:lstStyle/>
          <a:p>
            <a:pPr>
              <a:buNone/>
            </a:pPr>
            <a:r>
              <a:rPr lang="en-US" dirty="0" smtClean="0">
                <a:solidFill>
                  <a:srgbClr val="BE854C"/>
                </a:solidFill>
                <a:effectLst>
                  <a:outerShdw blurRad="38100" dist="38100" dir="2700000" algn="tl">
                    <a:srgbClr val="000000">
                      <a:alpha val="43137"/>
                    </a:srgbClr>
                  </a:outerShdw>
                </a:effectLst>
              </a:rPr>
              <a:t>Skills for avoiding secondary trauma/re-traumatization</a:t>
            </a:r>
          </a:p>
          <a:p>
            <a:pPr>
              <a:buNone/>
            </a:pPr>
            <a:endParaRPr lang="en-US" dirty="0">
              <a:solidFill>
                <a:srgbClr val="BE854C"/>
              </a:solidFill>
              <a:effectLst>
                <a:outerShdw blurRad="38100" dist="38100" dir="2700000" algn="tl">
                  <a:srgbClr val="000000">
                    <a:alpha val="43137"/>
                  </a:srgbClr>
                </a:outerShdw>
              </a:effectLst>
            </a:endParaRPr>
          </a:p>
          <a:p>
            <a:pPr>
              <a:buNone/>
            </a:pPr>
            <a:r>
              <a:rPr lang="en-US" dirty="0" smtClean="0">
                <a:solidFill>
                  <a:srgbClr val="BE854C"/>
                </a:solidFill>
                <a:effectLst>
                  <a:outerShdw blurRad="38100" dist="38100" dir="2700000" algn="tl">
                    <a:srgbClr val="000000">
                      <a:alpha val="43137"/>
                    </a:srgbClr>
                  </a:outerShdw>
                </a:effectLst>
              </a:rPr>
              <a:t>Remember therapist is only one step—check the ego!</a:t>
            </a:r>
          </a:p>
          <a:p>
            <a:pPr>
              <a:buNone/>
            </a:pPr>
            <a:endParaRPr lang="en-US" dirty="0">
              <a:solidFill>
                <a:srgbClr val="BE854C"/>
              </a:solidFill>
              <a:effectLst>
                <a:outerShdw blurRad="38100" dist="38100" dir="2700000" algn="tl">
                  <a:srgbClr val="000000">
                    <a:alpha val="43137"/>
                  </a:srgbClr>
                </a:outerShdw>
              </a:effectLst>
            </a:endParaRPr>
          </a:p>
          <a:p>
            <a:pPr>
              <a:buNone/>
            </a:pPr>
            <a:r>
              <a:rPr lang="en-US" dirty="0" smtClean="0">
                <a:solidFill>
                  <a:srgbClr val="BE854C"/>
                </a:solidFill>
                <a:effectLst>
                  <a:outerShdw blurRad="38100" dist="38100" dir="2700000" algn="tl">
                    <a:srgbClr val="000000">
                      <a:alpha val="43137"/>
                    </a:srgbClr>
                  </a:outerShdw>
                </a:effectLst>
              </a:rPr>
              <a:t>Ongoing self assessment/inventory</a:t>
            </a:r>
          </a:p>
          <a:p>
            <a:pPr>
              <a:buNone/>
            </a:pPr>
            <a:endParaRPr lang="en-US" dirty="0">
              <a:solidFill>
                <a:srgbClr val="BE854C"/>
              </a:solidFill>
              <a:effectLst>
                <a:outerShdw blurRad="38100" dist="38100" dir="2700000" algn="tl">
                  <a:srgbClr val="000000">
                    <a:alpha val="43137"/>
                  </a:srgbClr>
                </a:outerShdw>
              </a:effectLst>
            </a:endParaRPr>
          </a:p>
          <a:p>
            <a:pPr>
              <a:buNone/>
            </a:pPr>
            <a:r>
              <a:rPr lang="en-US" dirty="0" smtClean="0">
                <a:solidFill>
                  <a:srgbClr val="BE854C"/>
                </a:solidFill>
                <a:effectLst>
                  <a:outerShdw blurRad="38100" dist="38100" dir="2700000" algn="tl">
                    <a:srgbClr val="000000">
                      <a:alpha val="43137"/>
                    </a:srgbClr>
                  </a:outerShdw>
                </a:effectLst>
              </a:rPr>
              <a:t>Strong supervisory network/support</a:t>
            </a:r>
          </a:p>
          <a:p>
            <a:pPr>
              <a:buNone/>
            </a:pPr>
            <a:endParaRPr lang="en-US" dirty="0">
              <a:solidFill>
                <a:srgbClr val="BE854C"/>
              </a:solidFill>
              <a:effectLst>
                <a:outerShdw blurRad="38100" dist="38100" dir="2700000" algn="tl">
                  <a:srgbClr val="000000">
                    <a:alpha val="43137"/>
                  </a:srgbClr>
                </a:outerShdw>
              </a:effectLst>
            </a:endParaRPr>
          </a:p>
          <a:p>
            <a:pPr>
              <a:buNone/>
            </a:pPr>
            <a:r>
              <a:rPr lang="en-US" dirty="0" smtClean="0">
                <a:solidFill>
                  <a:srgbClr val="BE854C"/>
                </a:solidFill>
                <a:effectLst>
                  <a:outerShdw blurRad="38100" dist="38100" dir="2700000" algn="tl">
                    <a:srgbClr val="000000">
                      <a:alpha val="43137"/>
                    </a:srgbClr>
                  </a:outerShdw>
                </a:effectLst>
              </a:rPr>
              <a:t>Be able to walk away</a:t>
            </a:r>
          </a:p>
          <a:p>
            <a:pPr>
              <a:buNone/>
            </a:pPr>
            <a:r>
              <a:rPr lang="en-US" sz="2200" i="1" dirty="0">
                <a:solidFill>
                  <a:srgbClr val="BE854C"/>
                </a:solidFill>
                <a:effectLst>
                  <a:outerShdw blurRad="38100" dist="38100" dir="2700000" algn="tl">
                    <a:srgbClr val="000000">
                      <a:alpha val="43137"/>
                    </a:srgbClr>
                  </a:outerShdw>
                </a:effectLst>
              </a:rPr>
              <a:t>(Woll, Finding Balance, 2008)</a:t>
            </a:r>
          </a:p>
          <a:p>
            <a:pPr>
              <a:buNone/>
            </a:pPr>
            <a:endParaRPr lang="en-US" dirty="0">
              <a:solidFill>
                <a:srgbClr val="BE854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2040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25400"/>
            <a:ext cx="9144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5"/>
          <p:cNvSpPr txBox="1">
            <a:spLocks/>
          </p:cNvSpPr>
          <p:nvPr/>
        </p:nvSpPr>
        <p:spPr>
          <a:xfrm>
            <a:off x="152400" y="5156200"/>
            <a:ext cx="8229600" cy="1143000"/>
          </a:xfrm>
          <a:prstGeom prst="rect">
            <a:avLst/>
          </a:prstGeom>
          <a:solidFill>
            <a:srgbClr val="BE854C"/>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bg1">
                    <a:lumMod val="95000"/>
                  </a:schemeClr>
                </a:solidFill>
              </a:rPr>
              <a:t>Resources for Veterans</a:t>
            </a:r>
            <a:endParaRPr lang="en-US" b="1" dirty="0">
              <a:solidFill>
                <a:schemeClr val="bg1">
                  <a:lumMod val="95000"/>
                </a:schemeClr>
              </a:solidFill>
            </a:endParaRPr>
          </a:p>
        </p:txBody>
      </p:sp>
    </p:spTree>
    <p:extLst>
      <p:ext uri="{BB962C8B-B14F-4D97-AF65-F5344CB8AC3E}">
        <p14:creationId xmlns:p14="http://schemas.microsoft.com/office/powerpoint/2010/main" val="25506063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solidFill>
                  <a:srgbClr val="BE854C"/>
                </a:solidFill>
              </a:rPr>
              <a:t>VHA (Health care)</a:t>
            </a:r>
          </a:p>
          <a:p>
            <a:r>
              <a:rPr lang="en-US" dirty="0">
                <a:solidFill>
                  <a:srgbClr val="BE854C"/>
                </a:solidFill>
              </a:rPr>
              <a:t>	</a:t>
            </a:r>
            <a:r>
              <a:rPr lang="en-US" dirty="0" smtClean="0">
                <a:solidFill>
                  <a:srgbClr val="BE854C"/>
                </a:solidFill>
              </a:rPr>
              <a:t>VISNs</a:t>
            </a:r>
          </a:p>
          <a:p>
            <a:r>
              <a:rPr lang="en-US" dirty="0" smtClean="0">
                <a:solidFill>
                  <a:srgbClr val="BE854C"/>
                </a:solidFill>
              </a:rPr>
              <a:t>VBA (Benefits)</a:t>
            </a:r>
          </a:p>
          <a:p>
            <a:r>
              <a:rPr lang="en-US" dirty="0" smtClean="0">
                <a:solidFill>
                  <a:srgbClr val="BE854C"/>
                </a:solidFill>
              </a:rPr>
              <a:t>National Cemetery Association </a:t>
            </a:r>
            <a:endParaRPr lang="en-US" dirty="0">
              <a:solidFill>
                <a:srgbClr val="BE854C"/>
              </a:solidFill>
            </a:endParaRPr>
          </a:p>
        </p:txBody>
      </p:sp>
      <p:sp>
        <p:nvSpPr>
          <p:cNvPr id="3" name="Title 2"/>
          <p:cNvSpPr>
            <a:spLocks noGrp="1"/>
          </p:cNvSpPr>
          <p:nvPr>
            <p:ph type="ctrTitle"/>
          </p:nvPr>
        </p:nvSpPr>
        <p:spPr/>
        <p:txBody>
          <a:bodyPr/>
          <a:lstStyle/>
          <a:p>
            <a:r>
              <a:rPr lang="en-US" dirty="0" smtClean="0">
                <a:solidFill>
                  <a:srgbClr val="006892"/>
                </a:solidFill>
                <a:effectLst>
                  <a:outerShdw blurRad="38100" dist="38100" dir="2700000" algn="tl">
                    <a:srgbClr val="000000">
                      <a:alpha val="43137"/>
                    </a:srgbClr>
                  </a:outerShdw>
                </a:effectLst>
              </a:rPr>
              <a:t>Dept. of Veteran’s Affairs</a:t>
            </a:r>
            <a:endParaRPr lang="en-US" dirty="0">
              <a:solidFill>
                <a:srgbClr val="00689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6994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rgbClr val="006892"/>
                </a:solidFill>
                <a:effectLst>
                  <a:outerShdw blurRad="38100" dist="38100" dir="2700000" algn="tl">
                    <a:srgbClr val="000000">
                      <a:alpha val="43137"/>
                    </a:srgbClr>
                  </a:outerShdw>
                </a:effectLst>
              </a:rPr>
              <a:t>VA Resources</a:t>
            </a:r>
            <a:endParaRPr lang="en-US" b="1" dirty="0">
              <a:solidFill>
                <a:srgbClr val="006892"/>
              </a:solidFill>
              <a:effectLst>
                <a:outerShdw blurRad="38100" dist="38100" dir="2700000" algn="tl">
                  <a:srgbClr val="000000">
                    <a:alpha val="43137"/>
                  </a:srgbClr>
                </a:outerShdw>
              </a:effectLst>
            </a:endParaRPr>
          </a:p>
        </p:txBody>
      </p:sp>
      <p:sp>
        <p:nvSpPr>
          <p:cNvPr id="8" name="Content Placeholder 7"/>
          <p:cNvSpPr>
            <a:spLocks noGrp="1"/>
          </p:cNvSpPr>
          <p:nvPr>
            <p:ph sz="quarter" idx="4"/>
          </p:nvPr>
        </p:nvSpPr>
        <p:spPr>
          <a:xfrm>
            <a:off x="457200" y="1447800"/>
            <a:ext cx="4800600" cy="4678363"/>
          </a:xfrm>
        </p:spPr>
        <p:txBody>
          <a:bodyPr>
            <a:normAutofit/>
          </a:bodyPr>
          <a:lstStyle/>
          <a:p>
            <a:pPr marL="0" indent="0">
              <a:buNone/>
            </a:pPr>
            <a:r>
              <a:rPr lang="en-US" sz="3200" b="1" dirty="0" smtClean="0">
                <a:solidFill>
                  <a:srgbClr val="BE854C"/>
                </a:solidFill>
              </a:rPr>
              <a:t>OIF/OEF </a:t>
            </a:r>
            <a:r>
              <a:rPr lang="en-US" sz="3200" b="1" dirty="0">
                <a:solidFill>
                  <a:srgbClr val="BE854C"/>
                </a:solidFill>
              </a:rPr>
              <a:t>Coordinators</a:t>
            </a:r>
          </a:p>
          <a:p>
            <a:pPr marL="0" indent="0">
              <a:buNone/>
            </a:pPr>
            <a:endParaRPr lang="en-US" sz="3200" b="1" dirty="0" smtClean="0">
              <a:solidFill>
                <a:srgbClr val="BE854C"/>
              </a:solidFill>
            </a:endParaRPr>
          </a:p>
          <a:p>
            <a:pPr marL="0" indent="0">
              <a:buNone/>
            </a:pPr>
            <a:r>
              <a:rPr lang="en-US" sz="3200" b="1" dirty="0" smtClean="0">
                <a:solidFill>
                  <a:srgbClr val="BE854C"/>
                </a:solidFill>
              </a:rPr>
              <a:t>Health </a:t>
            </a:r>
            <a:r>
              <a:rPr lang="en-US" sz="3200" b="1" dirty="0">
                <a:solidFill>
                  <a:srgbClr val="BE854C"/>
                </a:solidFill>
              </a:rPr>
              <a:t>Care for Re-entry </a:t>
            </a:r>
            <a:r>
              <a:rPr lang="en-US" sz="3200" b="1" dirty="0" smtClean="0">
                <a:solidFill>
                  <a:srgbClr val="BE854C"/>
                </a:solidFill>
              </a:rPr>
              <a:t>Veterans</a:t>
            </a:r>
          </a:p>
          <a:p>
            <a:pPr marL="0" indent="0">
              <a:buNone/>
            </a:pPr>
            <a:r>
              <a:rPr lang="en-US" sz="1800" b="1" dirty="0">
                <a:solidFill>
                  <a:srgbClr val="BE854C"/>
                </a:solidFill>
                <a:hlinkClick r:id="rId3"/>
              </a:rPr>
              <a:t>http://</a:t>
            </a:r>
            <a:r>
              <a:rPr lang="en-US" sz="1800" b="1" dirty="0" smtClean="0">
                <a:solidFill>
                  <a:srgbClr val="BE854C"/>
                </a:solidFill>
                <a:hlinkClick r:id="rId3"/>
              </a:rPr>
              <a:t>www.va.gov/HOMELESS/Reentry.asp</a:t>
            </a:r>
            <a:r>
              <a:rPr lang="en-US" sz="1800" b="1" dirty="0" smtClean="0">
                <a:solidFill>
                  <a:srgbClr val="BE854C"/>
                </a:solidFill>
              </a:rPr>
              <a:t> </a:t>
            </a:r>
            <a:endParaRPr lang="en-US" sz="1800" b="1" dirty="0">
              <a:solidFill>
                <a:srgbClr val="BE854C"/>
              </a:solidFill>
            </a:endParaRPr>
          </a:p>
          <a:p>
            <a:pPr marL="0" indent="0">
              <a:buNone/>
            </a:pPr>
            <a:endParaRPr lang="en-US" sz="3200" b="1" dirty="0" smtClean="0">
              <a:solidFill>
                <a:srgbClr val="BE854C"/>
              </a:solidFill>
            </a:endParaRPr>
          </a:p>
          <a:p>
            <a:pPr marL="0" indent="0">
              <a:buNone/>
            </a:pPr>
            <a:r>
              <a:rPr lang="en-US" sz="3200" b="1" dirty="0" smtClean="0">
                <a:solidFill>
                  <a:srgbClr val="BE854C"/>
                </a:solidFill>
              </a:rPr>
              <a:t>Veterans </a:t>
            </a:r>
            <a:r>
              <a:rPr lang="en-US" sz="3200" b="1" dirty="0">
                <a:solidFill>
                  <a:srgbClr val="BE854C"/>
                </a:solidFill>
              </a:rPr>
              <a:t>Justice </a:t>
            </a:r>
            <a:r>
              <a:rPr lang="en-US" sz="3200" b="1" dirty="0" smtClean="0">
                <a:solidFill>
                  <a:srgbClr val="BE854C"/>
                </a:solidFill>
              </a:rPr>
              <a:t>Outreach</a:t>
            </a:r>
          </a:p>
          <a:p>
            <a:pPr marL="0" indent="0">
              <a:buNone/>
            </a:pPr>
            <a:r>
              <a:rPr lang="en-US" sz="2000" b="1" dirty="0">
                <a:solidFill>
                  <a:srgbClr val="BE854C"/>
                </a:solidFill>
                <a:hlinkClick r:id="rId4"/>
              </a:rPr>
              <a:t>http://</a:t>
            </a:r>
            <a:r>
              <a:rPr lang="en-US" sz="2000" b="1" dirty="0" smtClean="0">
                <a:solidFill>
                  <a:srgbClr val="BE854C"/>
                </a:solidFill>
                <a:hlinkClick r:id="rId4"/>
              </a:rPr>
              <a:t>www.va.gov/homeless/vjo.asp</a:t>
            </a:r>
            <a:r>
              <a:rPr lang="en-US" sz="2000" b="1" dirty="0" smtClean="0">
                <a:solidFill>
                  <a:srgbClr val="BE854C"/>
                </a:solidFill>
              </a:rPr>
              <a:t> </a:t>
            </a:r>
            <a:endParaRPr lang="en-US" sz="2000" b="1" dirty="0">
              <a:solidFill>
                <a:srgbClr val="BE854C"/>
              </a:solidFill>
            </a:endParaRPr>
          </a:p>
          <a:p>
            <a:endParaRPr lang="en-US" sz="3200" b="1" dirty="0">
              <a:solidFill>
                <a:srgbClr val="BE854C"/>
              </a:solidFill>
            </a:endParaRPr>
          </a:p>
        </p:txBody>
      </p:sp>
      <p:pic>
        <p:nvPicPr>
          <p:cNvPr id="9" name="Picture 8" descr="15 side header 4.jpg"/>
          <p:cNvPicPr>
            <a:picLocks noChangeAspect="1"/>
          </p:cNvPicPr>
          <p:nvPr/>
        </p:nvPicPr>
        <p:blipFill>
          <a:blip r:embed="rId5" cstate="print"/>
          <a:stretch>
            <a:fillRect/>
          </a:stretch>
        </p:blipFill>
        <p:spPr>
          <a:xfrm flipH="1">
            <a:off x="6477000" y="1142999"/>
            <a:ext cx="2743200" cy="5264213"/>
          </a:xfrm>
          <a:prstGeom prst="rect">
            <a:avLst/>
          </a:prstGeom>
        </p:spPr>
      </p:pic>
    </p:spTree>
    <p:extLst>
      <p:ext uri="{BB962C8B-B14F-4D97-AF65-F5344CB8AC3E}">
        <p14:creationId xmlns:p14="http://schemas.microsoft.com/office/powerpoint/2010/main" val="2039365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1352"/>
          <a:stretch/>
        </p:blipFill>
        <p:spPr>
          <a:xfrm>
            <a:off x="-152401" y="1149930"/>
            <a:ext cx="3515947" cy="5181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3232526"/>
            <a:ext cx="2209800" cy="3100387"/>
          </a:xfrm>
          <a:prstGeom prst="rect">
            <a:avLst/>
          </a:prstGeom>
        </p:spPr>
      </p:pic>
      <p:sp>
        <p:nvSpPr>
          <p:cNvPr id="4" name="Title 3"/>
          <p:cNvSpPr>
            <a:spLocks noGrp="1"/>
          </p:cNvSpPr>
          <p:nvPr>
            <p:ph type="title"/>
          </p:nvPr>
        </p:nvSpPr>
        <p:spPr>
          <a:xfrm>
            <a:off x="2286000" y="26322"/>
            <a:ext cx="6400800" cy="1143000"/>
          </a:xfrm>
        </p:spPr>
        <p:txBody>
          <a:bodyPr>
            <a:noAutofit/>
          </a:bodyPr>
          <a:lstStyle/>
          <a:p>
            <a:r>
              <a:rPr lang="en-US" sz="3600" dirty="0" smtClean="0">
                <a:solidFill>
                  <a:srgbClr val="006892"/>
                </a:solidFill>
                <a:effectLst>
                  <a:outerShdw blurRad="38100" dist="38100" dir="2700000" algn="tl">
                    <a:srgbClr val="000000">
                      <a:alpha val="43137"/>
                    </a:srgbClr>
                  </a:outerShdw>
                </a:effectLst>
              </a:rPr>
              <a:t>VA Benefits</a:t>
            </a:r>
            <a:endParaRPr lang="en-US" sz="3600" dirty="0">
              <a:solidFill>
                <a:srgbClr val="006892"/>
              </a:solidFill>
              <a:effectLst>
                <a:outerShdw blurRad="38100" dist="38100" dir="2700000" algn="tl">
                  <a:srgbClr val="000000">
                    <a:alpha val="43137"/>
                  </a:srgbClr>
                </a:outerShdw>
              </a:effectLst>
            </a:endParaRPr>
          </a:p>
        </p:txBody>
      </p:sp>
      <p:sp>
        <p:nvSpPr>
          <p:cNvPr id="5" name="Subtitle 4"/>
          <p:cNvSpPr>
            <a:spLocks noGrp="1"/>
          </p:cNvSpPr>
          <p:nvPr>
            <p:ph type="subTitle" idx="4294967295"/>
          </p:nvPr>
        </p:nvSpPr>
        <p:spPr>
          <a:xfrm>
            <a:off x="5334000" y="1219200"/>
            <a:ext cx="3581400" cy="4800600"/>
          </a:xfrm>
        </p:spPr>
        <p:txBody>
          <a:bodyPr>
            <a:noAutofit/>
          </a:bodyPr>
          <a:lstStyle/>
          <a:p>
            <a:pPr marL="0" indent="0">
              <a:buNone/>
            </a:pPr>
            <a:r>
              <a:rPr lang="en-US" sz="2000" b="1" dirty="0" smtClean="0">
                <a:solidFill>
                  <a:srgbClr val="BE854C"/>
                </a:solidFill>
              </a:rPr>
              <a:t>Continue during incarceration</a:t>
            </a:r>
          </a:p>
          <a:p>
            <a:pPr marL="0" indent="0">
              <a:buNone/>
            </a:pPr>
            <a:r>
              <a:rPr lang="en-US" sz="2000" b="1" i="1" dirty="0" smtClean="0">
                <a:solidFill>
                  <a:srgbClr val="BE854C"/>
                </a:solidFill>
              </a:rPr>
              <a:t>	Reduced on 61</a:t>
            </a:r>
            <a:r>
              <a:rPr lang="en-US" sz="2000" b="1" i="1" baseline="30000" dirty="0" smtClean="0">
                <a:solidFill>
                  <a:srgbClr val="BE854C"/>
                </a:solidFill>
              </a:rPr>
              <a:t>st</a:t>
            </a:r>
            <a:r>
              <a:rPr lang="en-US" sz="2000" b="1" i="1" dirty="0" smtClean="0">
                <a:solidFill>
                  <a:srgbClr val="BE854C"/>
                </a:solidFill>
              </a:rPr>
              <a:t> day of 	incarceration for 	felony; no reduction for 	misdemeanor</a:t>
            </a:r>
          </a:p>
          <a:p>
            <a:pPr marL="0" indent="0">
              <a:buNone/>
            </a:pPr>
            <a:r>
              <a:rPr lang="en-US" sz="2000" b="1" dirty="0" smtClean="0">
                <a:solidFill>
                  <a:srgbClr val="BE854C"/>
                </a:solidFill>
              </a:rPr>
              <a:t>Health care continues </a:t>
            </a:r>
            <a:r>
              <a:rPr lang="en-US" sz="2000" b="1" u="sng" dirty="0" smtClean="0">
                <a:solidFill>
                  <a:srgbClr val="BE854C"/>
                </a:solidFill>
              </a:rPr>
              <a:t>post-incarceration </a:t>
            </a:r>
          </a:p>
          <a:p>
            <a:pPr marL="0" indent="0">
              <a:buNone/>
            </a:pPr>
            <a:r>
              <a:rPr lang="en-US" sz="2000" b="1" dirty="0" smtClean="0">
                <a:solidFill>
                  <a:srgbClr val="BE854C"/>
                </a:solidFill>
              </a:rPr>
              <a:t>	Dependents can 	receive benefits while 	veteran is incarcerated</a:t>
            </a:r>
          </a:p>
          <a:p>
            <a:pPr marL="0" indent="0">
              <a:buNone/>
            </a:pPr>
            <a:r>
              <a:rPr lang="en-US" sz="2000" b="1" dirty="0" smtClean="0">
                <a:solidFill>
                  <a:srgbClr val="BE854C"/>
                </a:solidFill>
              </a:rPr>
              <a:t>Resumption of benefits upon release</a:t>
            </a:r>
          </a:p>
          <a:p>
            <a:pPr marL="0" indent="0">
              <a:buNone/>
            </a:pPr>
            <a:r>
              <a:rPr lang="en-US" sz="2000" b="1" dirty="0" smtClean="0">
                <a:solidFill>
                  <a:srgbClr val="BE854C"/>
                </a:solidFill>
              </a:rPr>
              <a:t>	Pre-release planning—	VA </a:t>
            </a:r>
          </a:p>
          <a:p>
            <a:pPr marL="0" indent="0">
              <a:buNone/>
            </a:pPr>
            <a:endParaRPr lang="en-US" sz="2000" dirty="0">
              <a:solidFill>
                <a:schemeClr val="tx2">
                  <a:lumMod val="75000"/>
                </a:schemeClr>
              </a:solidFill>
            </a:endParaRPr>
          </a:p>
          <a:p>
            <a:pPr marL="0" indent="0">
              <a:buNone/>
            </a:pPr>
            <a:r>
              <a:rPr lang="en-US" sz="2000" dirty="0" smtClean="0">
                <a:solidFill>
                  <a:schemeClr val="tx2">
                    <a:lumMod val="75000"/>
                  </a:schemeClr>
                </a:solidFill>
              </a:rPr>
              <a:t>	</a:t>
            </a:r>
          </a:p>
        </p:txBody>
      </p:sp>
    </p:spTree>
    <p:extLst>
      <p:ext uri="{BB962C8B-B14F-4D97-AF65-F5344CB8AC3E}">
        <p14:creationId xmlns:p14="http://schemas.microsoft.com/office/powerpoint/2010/main" val="11679110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124200" y="1905000"/>
            <a:ext cx="5867400" cy="4470400"/>
          </a:xfrm>
        </p:spPr>
        <p:txBody>
          <a:bodyPr>
            <a:normAutofit lnSpcReduction="10000"/>
          </a:bodyPr>
          <a:lstStyle/>
          <a:p>
            <a:r>
              <a:rPr lang="en-US" dirty="0" smtClean="0">
                <a:solidFill>
                  <a:srgbClr val="006892"/>
                </a:solidFill>
              </a:rPr>
              <a:t>Health care for re-entry Veterans Guides</a:t>
            </a:r>
          </a:p>
          <a:p>
            <a:r>
              <a:rPr lang="en-US" dirty="0">
                <a:solidFill>
                  <a:srgbClr val="006892"/>
                </a:solidFill>
              </a:rPr>
              <a:t>	</a:t>
            </a:r>
            <a:r>
              <a:rPr lang="en-US" dirty="0" smtClean="0">
                <a:solidFill>
                  <a:srgbClr val="006892"/>
                </a:solidFill>
              </a:rPr>
              <a:t>State by state resources </a:t>
            </a:r>
          </a:p>
          <a:p>
            <a:r>
              <a:rPr lang="en-US" dirty="0">
                <a:solidFill>
                  <a:srgbClr val="006892"/>
                </a:solidFill>
              </a:rPr>
              <a:t>	</a:t>
            </a:r>
            <a:r>
              <a:rPr lang="en-US" sz="1800" dirty="0">
                <a:solidFill>
                  <a:srgbClr val="006892"/>
                </a:solidFill>
                <a:hlinkClick r:id="rId3"/>
              </a:rPr>
              <a:t>http://</a:t>
            </a:r>
            <a:r>
              <a:rPr lang="en-US" sz="1800" dirty="0" smtClean="0">
                <a:solidFill>
                  <a:srgbClr val="006892"/>
                </a:solidFill>
                <a:hlinkClick r:id="rId3"/>
              </a:rPr>
              <a:t>www.va.gov/homeless/reentry_guides.asp</a:t>
            </a:r>
            <a:r>
              <a:rPr lang="en-US" sz="1800" dirty="0" smtClean="0">
                <a:solidFill>
                  <a:srgbClr val="006892"/>
                </a:solidFill>
              </a:rPr>
              <a:t> </a:t>
            </a:r>
          </a:p>
          <a:p>
            <a:r>
              <a:rPr lang="en-US" dirty="0" smtClean="0">
                <a:solidFill>
                  <a:srgbClr val="006892"/>
                </a:solidFill>
              </a:rPr>
              <a:t>MilitaryOne Source </a:t>
            </a:r>
          </a:p>
          <a:p>
            <a:r>
              <a:rPr lang="en-US" dirty="0" smtClean="0">
                <a:solidFill>
                  <a:srgbClr val="006892"/>
                </a:solidFill>
              </a:rPr>
              <a:t>Incarcerated Veterans’ Transition Program</a:t>
            </a:r>
          </a:p>
          <a:p>
            <a:r>
              <a:rPr lang="en-US" sz="1800" dirty="0">
                <a:solidFill>
                  <a:srgbClr val="006892"/>
                </a:solidFill>
                <a:hlinkClick r:id="rId4"/>
              </a:rPr>
              <a:t>http://www.usich.gov/funding_programs/programs/incarcerated_veterans_transition_program</a:t>
            </a:r>
            <a:r>
              <a:rPr lang="en-US" sz="1800" dirty="0" smtClean="0">
                <a:solidFill>
                  <a:srgbClr val="006892"/>
                </a:solidFill>
                <a:hlinkClick r:id="rId4"/>
              </a:rPr>
              <a:t>/</a:t>
            </a:r>
            <a:r>
              <a:rPr lang="en-US" sz="1800" dirty="0" smtClean="0">
                <a:solidFill>
                  <a:srgbClr val="006892"/>
                </a:solidFill>
              </a:rPr>
              <a:t> </a:t>
            </a:r>
            <a:endParaRPr lang="en-US" sz="1800" dirty="0">
              <a:solidFill>
                <a:srgbClr val="006892"/>
              </a:solidFill>
            </a:endParaRPr>
          </a:p>
        </p:txBody>
      </p:sp>
      <p:sp>
        <p:nvSpPr>
          <p:cNvPr id="3" name="Title 2"/>
          <p:cNvSpPr>
            <a:spLocks noGrp="1"/>
          </p:cNvSpPr>
          <p:nvPr>
            <p:ph type="ctrTitle"/>
          </p:nvPr>
        </p:nvSpPr>
        <p:spPr>
          <a:xfrm>
            <a:off x="3124200" y="0"/>
            <a:ext cx="5867400" cy="1930400"/>
          </a:xfrm>
        </p:spPr>
        <p:txBody>
          <a:bodyPr/>
          <a:lstStyle/>
          <a:p>
            <a:r>
              <a:rPr lang="en-US" sz="4000" dirty="0" smtClean="0">
                <a:solidFill>
                  <a:srgbClr val="BE854C"/>
                </a:solidFill>
                <a:effectLst>
                  <a:outerShdw blurRad="38100" dist="38100" dir="2700000" algn="tl">
                    <a:srgbClr val="000000">
                      <a:alpha val="43137"/>
                    </a:srgbClr>
                  </a:outerShdw>
                </a:effectLst>
              </a:rPr>
              <a:t>Other Resources </a:t>
            </a:r>
            <a:endParaRPr lang="en-US" sz="4000" dirty="0">
              <a:solidFill>
                <a:srgbClr val="BE854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56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BE854C"/>
          </a:solidFill>
        </p:spPr>
        <p:txBody>
          <a:bodyPr/>
          <a:lstStyle/>
          <a:p>
            <a:r>
              <a:rPr lang="en-US" dirty="0" smtClean="0"/>
              <a:t>QUESTIONS? </a:t>
            </a:r>
            <a:endParaRPr lang="en-US" dirty="0"/>
          </a:p>
        </p:txBody>
      </p:sp>
    </p:spTree>
    <p:extLst>
      <p:ext uri="{BB962C8B-B14F-4D97-AF65-F5344CB8AC3E}">
        <p14:creationId xmlns:p14="http://schemas.microsoft.com/office/powerpoint/2010/main" val="123529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
          <p:cNvSpPr>
            <a:spLocks/>
          </p:cNvSpPr>
          <p:nvPr/>
        </p:nvSpPr>
        <p:spPr bwMode="auto">
          <a:xfrm>
            <a:off x="2590800" y="4749800"/>
            <a:ext cx="6324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n-US" sz="4400" b="1" dirty="0" smtClean="0">
                <a:solidFill>
                  <a:srgbClr val="BE854C"/>
                </a:solidFill>
                <a:effectLst>
                  <a:outerShdw blurRad="38100" dist="38100" dir="2700000" algn="tl">
                    <a:srgbClr val="000000">
                      <a:alpha val="43137"/>
                    </a:srgbClr>
                  </a:outerShdw>
                </a:effectLst>
                <a:latin typeface="Britannic Bold" pitchFamily="34" charset="0"/>
              </a:rPr>
              <a:t>Who is a Veteran?</a:t>
            </a:r>
            <a:endParaRPr lang="en-US" sz="4400" b="1" dirty="0">
              <a:solidFill>
                <a:srgbClr val="BE854C"/>
              </a:solidFill>
              <a:effectLst>
                <a:outerShdw blurRad="38100" dist="38100" dir="2700000" algn="tl">
                  <a:srgbClr val="000000">
                    <a:alpha val="43137"/>
                  </a:srgbClr>
                </a:outerShdw>
              </a:effectLst>
              <a:latin typeface="Britannic Bold" pitchFamily="34" charset="0"/>
            </a:endParaRPr>
          </a:p>
        </p:txBody>
      </p:sp>
      <p:sp>
        <p:nvSpPr>
          <p:cNvPr id="4" name="Subtitle 3"/>
          <p:cNvSpPr>
            <a:spLocks noGrp="1"/>
          </p:cNvSpPr>
          <p:nvPr>
            <p:ph type="subTitle" idx="1"/>
          </p:nvPr>
        </p:nvSpPr>
        <p:spPr>
          <a:xfrm>
            <a:off x="3071553" y="1447800"/>
            <a:ext cx="5867400" cy="3937000"/>
          </a:xfrm>
        </p:spPr>
        <p:txBody>
          <a:bodyPr>
            <a:normAutofit/>
          </a:bodyPr>
          <a:lstStyle/>
          <a:p>
            <a:r>
              <a:rPr lang="en-US" dirty="0" smtClean="0">
                <a:solidFill>
                  <a:srgbClr val="006892"/>
                </a:solidFill>
                <a:effectLst>
                  <a:outerShdw blurRad="38100" dist="38100" dir="2700000" algn="tl">
                    <a:srgbClr val="000000">
                      <a:alpha val="43137"/>
                    </a:srgbClr>
                  </a:outerShdw>
                </a:effectLst>
              </a:rPr>
              <a:t>DVA defines Veteran as: </a:t>
            </a:r>
          </a:p>
          <a:p>
            <a:endParaRPr lang="en-US" dirty="0">
              <a:solidFill>
                <a:srgbClr val="006892"/>
              </a:solidFill>
              <a:effectLst>
                <a:outerShdw blurRad="38100" dist="38100" dir="2700000" algn="tl">
                  <a:srgbClr val="000000">
                    <a:alpha val="43137"/>
                  </a:srgbClr>
                </a:outerShdw>
              </a:effectLst>
            </a:endParaRPr>
          </a:p>
          <a:p>
            <a:r>
              <a:rPr lang="en-US" dirty="0" smtClean="0">
                <a:solidFill>
                  <a:srgbClr val="006892"/>
                </a:solidFill>
                <a:effectLst>
                  <a:outerShdw blurRad="38100" dist="38100" dir="2700000" algn="tl">
                    <a:srgbClr val="000000">
                      <a:alpha val="43137"/>
                    </a:srgbClr>
                  </a:outerShdw>
                </a:effectLst>
              </a:rPr>
              <a:t>Anyone who served in the active military, naval, or air services and who was discharged with an other than </a:t>
            </a:r>
            <a:r>
              <a:rPr lang="en-US" i="1" dirty="0" smtClean="0">
                <a:solidFill>
                  <a:srgbClr val="006892"/>
                </a:solidFill>
                <a:effectLst>
                  <a:outerShdw blurRad="38100" dist="38100" dir="2700000" algn="tl">
                    <a:srgbClr val="000000">
                      <a:alpha val="43137"/>
                    </a:srgbClr>
                  </a:outerShdw>
                </a:effectLst>
              </a:rPr>
              <a:t>dishonorable discharge.</a:t>
            </a:r>
          </a:p>
        </p:txBody>
      </p:sp>
    </p:spTree>
    <p:extLst>
      <p:ext uri="{BB962C8B-B14F-4D97-AF65-F5344CB8AC3E}">
        <p14:creationId xmlns:p14="http://schemas.microsoft.com/office/powerpoint/2010/main" val="28937131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sz="half" idx="2"/>
          </p:nvPr>
        </p:nvSpPr>
        <p:spPr>
          <a:xfrm>
            <a:off x="457200" y="1752600"/>
            <a:ext cx="8305800" cy="4373563"/>
          </a:xfrm>
        </p:spPr>
        <p:txBody>
          <a:bodyPr>
            <a:noAutofit/>
          </a:bodyPr>
          <a:lstStyle/>
          <a:p>
            <a:pPr marL="0" lvl="0" indent="0" algn="ctr">
              <a:buClr>
                <a:srgbClr val="BE854C"/>
              </a:buClr>
              <a:buSzPct val="65000"/>
              <a:buNone/>
            </a:pPr>
            <a:r>
              <a:rPr lang="en-US" sz="3600" i="1" dirty="0" smtClean="0"/>
              <a:t>For more information on RSAT training and technical assistance visit: </a:t>
            </a:r>
          </a:p>
          <a:p>
            <a:pPr marL="0" lvl="0" indent="0" algn="ctr">
              <a:buClr>
                <a:srgbClr val="BE854C"/>
              </a:buClr>
              <a:buSzPct val="65000"/>
              <a:buNone/>
            </a:pPr>
            <a:r>
              <a:rPr lang="en-US" sz="3600" i="1" dirty="0"/>
              <a:t>http://</a:t>
            </a:r>
            <a:r>
              <a:rPr lang="en-US" sz="3600" i="1" dirty="0" smtClean="0"/>
              <a:t>www.rsat-tta.com/Home</a:t>
            </a:r>
          </a:p>
          <a:p>
            <a:pPr marL="0" lvl="0" indent="0" algn="ctr">
              <a:buClr>
                <a:srgbClr val="BE854C"/>
              </a:buClr>
              <a:buSzPct val="65000"/>
              <a:buNone/>
            </a:pPr>
            <a:endParaRPr lang="en-US" sz="3600" i="1" dirty="0"/>
          </a:p>
          <a:p>
            <a:pPr marL="0" lvl="0" indent="0" algn="ctr">
              <a:buClr>
                <a:srgbClr val="BE854C"/>
              </a:buClr>
              <a:buSzPct val="65000"/>
              <a:buNone/>
            </a:pPr>
            <a:r>
              <a:rPr lang="en-US" sz="3600" i="1" dirty="0" smtClean="0"/>
              <a:t>or email Jon Grand, RSAT TA Coordinator at </a:t>
            </a:r>
          </a:p>
          <a:p>
            <a:pPr marL="0" lvl="0" indent="0" algn="ctr">
              <a:buClr>
                <a:srgbClr val="BE854C"/>
              </a:buClr>
              <a:buSzPct val="65000"/>
              <a:buNone/>
            </a:pPr>
            <a:r>
              <a:rPr lang="en-US" sz="3600" i="1" dirty="0"/>
              <a:t>jgrand@ahpnet.com</a:t>
            </a:r>
          </a:p>
          <a:p>
            <a:pPr lvl="0">
              <a:buClr>
                <a:srgbClr val="BE854C"/>
              </a:buClr>
              <a:buSzPct val="65000"/>
              <a:buFont typeface="Arial" pitchFamily="34" charset="0"/>
              <a:buChar char="►"/>
            </a:pPr>
            <a:endParaRPr lang="en-US" sz="3600" dirty="0" smtClean="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4/12/2012</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7199187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0" y="152400"/>
            <a:ext cx="9144000" cy="1143000"/>
          </a:xfrm>
        </p:spPr>
        <p:txBody>
          <a:bodyPr/>
          <a:lstStyle/>
          <a:p>
            <a:pPr eaLnBrk="1" hangingPunct="1"/>
            <a:r>
              <a:rPr lang="en-US" dirty="0" smtClean="0">
                <a:solidFill>
                  <a:srgbClr val="006892"/>
                </a:solidFill>
                <a:cs typeface="Arial" charset="0"/>
              </a:rPr>
              <a:t>Next Presentation</a:t>
            </a:r>
          </a:p>
        </p:txBody>
      </p:sp>
      <p:sp>
        <p:nvSpPr>
          <p:cNvPr id="8" name="Rectangle 7"/>
          <p:cNvSpPr/>
          <p:nvPr/>
        </p:nvSpPr>
        <p:spPr>
          <a:xfrm>
            <a:off x="634626" y="1331893"/>
            <a:ext cx="7747374" cy="954107"/>
          </a:xfrm>
          <a:prstGeom prst="rect">
            <a:avLst/>
          </a:prstGeom>
        </p:spPr>
        <p:txBody>
          <a:bodyPr wrap="square">
            <a:spAutoFit/>
          </a:bodyPr>
          <a:lstStyle/>
          <a:p>
            <a:pPr algn="ctr"/>
            <a:r>
              <a:rPr lang="en-US" sz="2800" dirty="0"/>
              <a:t>Co-occurring Disorders and Integrated Treatment Approaches for RSAT Programs</a:t>
            </a:r>
            <a:endParaRPr lang="en-US" sz="2800" dirty="0"/>
          </a:p>
        </p:txBody>
      </p:sp>
      <p:sp>
        <p:nvSpPr>
          <p:cNvPr id="9" name="Rectangle 8"/>
          <p:cNvSpPr/>
          <p:nvPr/>
        </p:nvSpPr>
        <p:spPr>
          <a:xfrm>
            <a:off x="2722279" y="2450068"/>
            <a:ext cx="3279039" cy="369332"/>
          </a:xfrm>
          <a:prstGeom prst="rect">
            <a:avLst/>
          </a:prstGeom>
        </p:spPr>
        <p:txBody>
          <a:bodyPr wrap="none">
            <a:spAutoFit/>
          </a:bodyPr>
          <a:lstStyle/>
          <a:p>
            <a:r>
              <a:rPr lang="en-US" b="1" dirty="0" smtClean="0"/>
              <a:t>May 16, </a:t>
            </a:r>
            <a:r>
              <a:rPr lang="en-US" b="1" dirty="0" smtClean="0"/>
              <a:t>2012 2:00-3:00 PM </a:t>
            </a:r>
            <a:r>
              <a:rPr lang="en-US" b="1" dirty="0" smtClean="0"/>
              <a:t>EDT</a:t>
            </a:r>
            <a:r>
              <a:rPr lang="en-US" dirty="0" smtClean="0"/>
              <a:t> </a:t>
            </a:r>
            <a:endParaRPr lang="en-US" dirty="0"/>
          </a:p>
        </p:txBody>
      </p:sp>
      <p:sp>
        <p:nvSpPr>
          <p:cNvPr id="10" name="Rectangle 9"/>
          <p:cNvSpPr/>
          <p:nvPr/>
        </p:nvSpPr>
        <p:spPr>
          <a:xfrm>
            <a:off x="533400" y="2990433"/>
            <a:ext cx="8382000" cy="3046988"/>
          </a:xfrm>
          <a:prstGeom prst="rect">
            <a:avLst/>
          </a:prstGeom>
        </p:spPr>
        <p:txBody>
          <a:bodyPr wrap="square">
            <a:spAutoFit/>
          </a:bodyPr>
          <a:lstStyle/>
          <a:p>
            <a:r>
              <a:rPr lang="en-US" sz="1600" dirty="0"/>
              <a:t>Integrated treatment has become the standard of care for individuals with substance treatment needs and co-occurring mental health disorders (CODs).  New research tells us that CODs are more prevalent among people entering substance use treatment than previously assumed, and even more common still among those incarcerated in US prisons and jails.  The challenge for RSAT staff is to ensure the individuals complete treatment with an understanding of how their substance use and mental health disorders interact and the strategies that will help sustain recoveries from both.  Although many professionals tend to label individuals with CODs as resistant or difficult to treat, research has identified effective practices that RSAT staff can successfully employ during treatment and in aftercare planning.  The goal of this training is to introduce integrated treatment approaches that RSAT programs can apply at the screening, assessment and intervention levels</a:t>
            </a:r>
            <a:r>
              <a:rPr lang="en-US" sz="1600" dirty="0" smtClean="0"/>
              <a:t>.</a:t>
            </a:r>
          </a:p>
          <a:p>
            <a:endParaRPr lang="en-US" sz="1600" dirty="0"/>
          </a:p>
          <a:p>
            <a:r>
              <a:rPr lang="en-US" sz="1600" dirty="0"/>
              <a:t>Presenter: </a:t>
            </a:r>
            <a:r>
              <a:rPr lang="en-US" sz="1600" b="1" dirty="0" err="1"/>
              <a:t>Niki</a:t>
            </a:r>
            <a:r>
              <a:rPr lang="en-US" sz="1600" b="1" dirty="0"/>
              <a:t> Miller</a:t>
            </a:r>
            <a:endParaRPr lang="en-US" sz="1600" b="1" dirty="0"/>
          </a:p>
        </p:txBody>
      </p:sp>
    </p:spTree>
    <p:extLst>
      <p:ext uri="{BB962C8B-B14F-4D97-AF65-F5344CB8AC3E}">
        <p14:creationId xmlns:p14="http://schemas.microsoft.com/office/powerpoint/2010/main" val="1726660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1352"/>
          <a:stretch/>
        </p:blipFill>
        <p:spPr>
          <a:xfrm>
            <a:off x="-152401" y="1149930"/>
            <a:ext cx="3515947" cy="5181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3232526"/>
            <a:ext cx="2209800" cy="3100387"/>
          </a:xfrm>
          <a:prstGeom prst="rect">
            <a:avLst/>
          </a:prstGeom>
        </p:spPr>
      </p:pic>
      <p:sp>
        <p:nvSpPr>
          <p:cNvPr id="4" name="Title 3"/>
          <p:cNvSpPr>
            <a:spLocks noGrp="1"/>
          </p:cNvSpPr>
          <p:nvPr>
            <p:ph type="title"/>
          </p:nvPr>
        </p:nvSpPr>
        <p:spPr>
          <a:xfrm>
            <a:off x="2286000" y="26322"/>
            <a:ext cx="6400800" cy="1143000"/>
          </a:xfrm>
        </p:spPr>
        <p:txBody>
          <a:bodyPr>
            <a:noAutofit/>
          </a:bodyPr>
          <a:lstStyle/>
          <a:p>
            <a:r>
              <a:rPr lang="en-US" sz="3600" dirty="0" smtClean="0">
                <a:solidFill>
                  <a:srgbClr val="006892"/>
                </a:solidFill>
                <a:effectLst>
                  <a:outerShdw blurRad="38100" dist="38100" dir="2700000" algn="tl">
                    <a:srgbClr val="000000">
                      <a:alpha val="43137"/>
                    </a:srgbClr>
                  </a:outerShdw>
                </a:effectLst>
              </a:rPr>
              <a:t>More than 21 Million Veterans in the U.S.</a:t>
            </a:r>
            <a:endParaRPr lang="en-US" sz="3600" dirty="0">
              <a:solidFill>
                <a:srgbClr val="006892"/>
              </a:solidFill>
              <a:effectLst>
                <a:outerShdw blurRad="38100" dist="38100" dir="2700000" algn="tl">
                  <a:srgbClr val="000000">
                    <a:alpha val="43137"/>
                  </a:srgbClr>
                </a:outerShdw>
              </a:effectLst>
            </a:endParaRPr>
          </a:p>
        </p:txBody>
      </p:sp>
      <p:sp>
        <p:nvSpPr>
          <p:cNvPr id="5" name="Subtitle 4"/>
          <p:cNvSpPr>
            <a:spLocks noGrp="1"/>
          </p:cNvSpPr>
          <p:nvPr>
            <p:ph type="subTitle" idx="4294967295"/>
          </p:nvPr>
        </p:nvSpPr>
        <p:spPr>
          <a:xfrm>
            <a:off x="5334000" y="1600200"/>
            <a:ext cx="3581400" cy="4267200"/>
          </a:xfrm>
        </p:spPr>
        <p:txBody>
          <a:bodyPr>
            <a:noAutofit/>
          </a:bodyPr>
          <a:lstStyle/>
          <a:p>
            <a:pPr marL="0" indent="0">
              <a:buNone/>
            </a:pPr>
            <a:r>
              <a:rPr lang="en-US" sz="2000" b="1" dirty="0" smtClean="0">
                <a:solidFill>
                  <a:srgbClr val="BE854C"/>
                </a:solidFill>
              </a:rPr>
              <a:t>2.5 million OIF/OEF/OND</a:t>
            </a:r>
          </a:p>
          <a:p>
            <a:pPr marL="0" indent="0">
              <a:buNone/>
            </a:pPr>
            <a:endParaRPr lang="en-US" sz="2000" b="1" dirty="0" smtClean="0">
              <a:solidFill>
                <a:srgbClr val="BE854C"/>
              </a:solidFill>
            </a:endParaRPr>
          </a:p>
          <a:p>
            <a:pPr marL="0" indent="0">
              <a:buNone/>
            </a:pPr>
            <a:r>
              <a:rPr lang="en-US" sz="2000" b="1" dirty="0" smtClean="0">
                <a:solidFill>
                  <a:srgbClr val="BE854C"/>
                </a:solidFill>
              </a:rPr>
              <a:t>	In communities 	across the country</a:t>
            </a:r>
          </a:p>
          <a:p>
            <a:pPr marL="0" indent="0">
              <a:buNone/>
            </a:pPr>
            <a:endParaRPr lang="en-US" sz="2000" b="1" dirty="0">
              <a:solidFill>
                <a:srgbClr val="BE854C"/>
              </a:solidFill>
            </a:endParaRPr>
          </a:p>
          <a:p>
            <a:pPr marL="0" indent="0">
              <a:buNone/>
            </a:pPr>
            <a:r>
              <a:rPr lang="en-US" sz="2000" b="1" dirty="0" smtClean="0">
                <a:solidFill>
                  <a:srgbClr val="BE854C"/>
                </a:solidFill>
              </a:rPr>
              <a:t>Struggling to survive, cope, and care for their families</a:t>
            </a:r>
            <a:endParaRPr lang="en-US" sz="2000" b="1" dirty="0">
              <a:solidFill>
                <a:srgbClr val="BE854C"/>
              </a:solidFill>
            </a:endParaRPr>
          </a:p>
          <a:p>
            <a:pPr marL="0" indent="0">
              <a:buNone/>
            </a:pPr>
            <a:endParaRPr lang="en-US" sz="2000" b="1" dirty="0" smtClean="0">
              <a:solidFill>
                <a:srgbClr val="BE854C"/>
              </a:solidFill>
            </a:endParaRPr>
          </a:p>
          <a:p>
            <a:pPr marL="0" indent="0">
              <a:buNone/>
            </a:pPr>
            <a:r>
              <a:rPr lang="en-US" sz="2000" b="1" dirty="0">
                <a:solidFill>
                  <a:srgbClr val="BE854C"/>
                </a:solidFill>
              </a:rPr>
              <a:t>	</a:t>
            </a:r>
            <a:r>
              <a:rPr lang="en-US" sz="2000" b="1" dirty="0" smtClean="0">
                <a:solidFill>
                  <a:srgbClr val="BE854C"/>
                </a:solidFill>
              </a:rPr>
              <a:t>Estimated 140,000 	veterans in state and 	Federal prison </a:t>
            </a:r>
            <a:r>
              <a:rPr lang="en-US" sz="1600" b="1" i="1" dirty="0" smtClean="0">
                <a:solidFill>
                  <a:srgbClr val="BE854C"/>
                </a:solidFill>
              </a:rPr>
              <a:t>(BJS, 2007)</a:t>
            </a:r>
            <a:endParaRPr lang="en-US" sz="2000" b="1" i="1" dirty="0" smtClean="0">
              <a:solidFill>
                <a:srgbClr val="BE854C"/>
              </a:solidFill>
            </a:endParaRPr>
          </a:p>
          <a:p>
            <a:pPr marL="0" indent="0">
              <a:buNone/>
            </a:pPr>
            <a:endParaRPr lang="en-US" sz="2000" dirty="0">
              <a:solidFill>
                <a:schemeClr val="tx2">
                  <a:lumMod val="75000"/>
                </a:schemeClr>
              </a:solidFill>
            </a:endParaRPr>
          </a:p>
          <a:p>
            <a:pPr marL="0" indent="0">
              <a:buNone/>
            </a:pPr>
            <a:r>
              <a:rPr lang="en-US" sz="2000" dirty="0" smtClean="0">
                <a:solidFill>
                  <a:schemeClr val="tx2">
                    <a:lumMod val="75000"/>
                  </a:schemeClr>
                </a:solidFill>
              </a:rPr>
              <a:t>	</a:t>
            </a:r>
          </a:p>
        </p:txBody>
      </p:sp>
    </p:spTree>
    <p:extLst>
      <p:ext uri="{BB962C8B-B14F-4D97-AF65-F5344CB8AC3E}">
        <p14:creationId xmlns:p14="http://schemas.microsoft.com/office/powerpoint/2010/main" val="1729154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BE854C"/>
          </a:solidFill>
        </p:spPr>
        <p:txBody>
          <a:bodyPr/>
          <a:lstStyle/>
          <a:p>
            <a:r>
              <a:rPr lang="en-US" b="1" dirty="0" smtClean="0"/>
              <a:t>The Warrior </a:t>
            </a:r>
            <a:endParaRPr lang="en-US" b="1" dirty="0"/>
          </a:p>
        </p:txBody>
      </p:sp>
    </p:spTree>
    <p:extLst>
      <p:ext uri="{BB962C8B-B14F-4D97-AF65-F5344CB8AC3E}">
        <p14:creationId xmlns:p14="http://schemas.microsoft.com/office/powerpoint/2010/main" val="3471062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
          <p:cNvSpPr>
            <a:spLocks/>
          </p:cNvSpPr>
          <p:nvPr/>
        </p:nvSpPr>
        <p:spPr bwMode="auto">
          <a:xfrm>
            <a:off x="2590800" y="4749800"/>
            <a:ext cx="6324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n-US" sz="4400" b="1" dirty="0">
                <a:solidFill>
                  <a:srgbClr val="006892"/>
                </a:solidFill>
                <a:effectLst>
                  <a:outerShdw blurRad="38100" dist="38100" dir="2700000" algn="tl">
                    <a:srgbClr val="000000">
                      <a:alpha val="43137"/>
                    </a:srgbClr>
                  </a:outerShdw>
                </a:effectLst>
                <a:latin typeface="Britannic Bold" pitchFamily="34" charset="0"/>
              </a:rPr>
              <a:t>United States Armed Forces</a:t>
            </a:r>
          </a:p>
        </p:txBody>
      </p:sp>
      <p:sp>
        <p:nvSpPr>
          <p:cNvPr id="4" name="Subtitle 3"/>
          <p:cNvSpPr>
            <a:spLocks noGrp="1"/>
          </p:cNvSpPr>
          <p:nvPr>
            <p:ph type="subTitle" idx="1"/>
          </p:nvPr>
        </p:nvSpPr>
        <p:spPr>
          <a:xfrm>
            <a:off x="3048000" y="1219200"/>
            <a:ext cx="5867400" cy="3860800"/>
          </a:xfrm>
        </p:spPr>
        <p:txBody>
          <a:bodyPr>
            <a:normAutofit/>
          </a:bodyPr>
          <a:lstStyle/>
          <a:p>
            <a:r>
              <a:rPr lang="en-US" b="1" dirty="0">
                <a:solidFill>
                  <a:srgbClr val="BE854C"/>
                </a:solidFill>
              </a:rPr>
              <a:t>1.5 million all over the world</a:t>
            </a:r>
            <a:br>
              <a:rPr lang="en-US" b="1" dirty="0">
                <a:solidFill>
                  <a:srgbClr val="BE854C"/>
                </a:solidFill>
              </a:rPr>
            </a:br>
            <a:r>
              <a:rPr lang="en-US" b="1" dirty="0">
                <a:solidFill>
                  <a:srgbClr val="BE854C"/>
                </a:solidFill>
              </a:rPr>
              <a:t/>
            </a:r>
            <a:br>
              <a:rPr lang="en-US" b="1" dirty="0">
                <a:solidFill>
                  <a:srgbClr val="BE854C"/>
                </a:solidFill>
              </a:rPr>
            </a:br>
            <a:r>
              <a:rPr lang="en-US" b="1" dirty="0">
                <a:solidFill>
                  <a:srgbClr val="BE854C"/>
                </a:solidFill>
              </a:rPr>
              <a:t>All volunteer</a:t>
            </a:r>
            <a:br>
              <a:rPr lang="en-US" b="1" dirty="0">
                <a:solidFill>
                  <a:srgbClr val="BE854C"/>
                </a:solidFill>
              </a:rPr>
            </a:br>
            <a:r>
              <a:rPr lang="en-US" b="1" dirty="0">
                <a:solidFill>
                  <a:srgbClr val="BE854C"/>
                </a:solidFill>
              </a:rPr>
              <a:t/>
            </a:r>
            <a:br>
              <a:rPr lang="en-US" b="1" dirty="0">
                <a:solidFill>
                  <a:srgbClr val="BE854C"/>
                </a:solidFill>
              </a:rPr>
            </a:br>
            <a:r>
              <a:rPr lang="en-US" b="1" dirty="0">
                <a:solidFill>
                  <a:srgbClr val="BE854C"/>
                </a:solidFill>
              </a:rPr>
              <a:t>Active or Reserve</a:t>
            </a:r>
            <a:br>
              <a:rPr lang="en-US" b="1" dirty="0">
                <a:solidFill>
                  <a:srgbClr val="BE854C"/>
                </a:solidFill>
              </a:rPr>
            </a:br>
            <a:r>
              <a:rPr lang="en-US" b="1" dirty="0">
                <a:solidFill>
                  <a:srgbClr val="BE854C"/>
                </a:solidFill>
              </a:rPr>
              <a:t/>
            </a:r>
            <a:br>
              <a:rPr lang="en-US" b="1" dirty="0">
                <a:solidFill>
                  <a:srgbClr val="BE854C"/>
                </a:solidFill>
              </a:rPr>
            </a:br>
            <a:r>
              <a:rPr lang="en-US" b="1" dirty="0" smtClean="0">
                <a:solidFill>
                  <a:srgbClr val="BE854C"/>
                </a:solidFill>
              </a:rPr>
              <a:t>5 </a:t>
            </a:r>
            <a:r>
              <a:rPr lang="en-US" b="1" dirty="0">
                <a:solidFill>
                  <a:srgbClr val="BE854C"/>
                </a:solidFill>
              </a:rPr>
              <a:t>branches</a:t>
            </a:r>
          </a:p>
        </p:txBody>
      </p:sp>
    </p:spTree>
    <p:extLst>
      <p:ext uri="{BB962C8B-B14F-4D97-AF65-F5344CB8AC3E}">
        <p14:creationId xmlns:p14="http://schemas.microsoft.com/office/powerpoint/2010/main" val="1839712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 y="304800"/>
            <a:ext cx="3657600" cy="6172200"/>
          </a:xfrm>
        </p:spPr>
        <p:txBody>
          <a:bodyPr>
            <a:normAutofit fontScale="90000"/>
          </a:bodyPr>
          <a:lstStyle/>
          <a:p>
            <a:pPr defTabSz="288925">
              <a:spcBef>
                <a:spcPct val="20000"/>
              </a:spcBef>
            </a:pPr>
            <a:r>
              <a:rPr lang="en-US" sz="4400" b="1" dirty="0" smtClean="0">
                <a:solidFill>
                  <a:srgbClr val="006892"/>
                </a:solidFill>
              </a:rPr>
              <a:t>Who Enlists?</a:t>
            </a:r>
            <a:br>
              <a:rPr lang="en-US" sz="4400" b="1" dirty="0" smtClean="0">
                <a:solidFill>
                  <a:srgbClr val="006892"/>
                </a:solidFill>
              </a:rPr>
            </a:br>
            <a:r>
              <a:rPr lang="en-US" sz="4400" dirty="0" smtClean="0"/>
              <a:t/>
            </a:r>
            <a:br>
              <a:rPr lang="en-US" sz="4400" dirty="0" smtClean="0"/>
            </a:br>
            <a:r>
              <a:rPr lang="en-US" sz="2000" b="1" dirty="0" smtClean="0">
                <a:solidFill>
                  <a:srgbClr val="BE854C"/>
                </a:solidFill>
                <a:effectLst/>
                <a:latin typeface="Consolas" pitchFamily="49" charset="0"/>
                <a:cs typeface="Consolas" pitchFamily="49" charset="0"/>
              </a:rPr>
              <a:t>On </a:t>
            </a:r>
            <a:r>
              <a:rPr lang="en-US" sz="2000" b="1" dirty="0">
                <a:solidFill>
                  <a:srgbClr val="BE854C"/>
                </a:solidFill>
                <a:effectLst/>
                <a:latin typeface="Consolas" pitchFamily="49" charset="0"/>
                <a:cs typeface="Consolas" pitchFamily="49" charset="0"/>
              </a:rPr>
              <a:t>average: </a:t>
            </a:r>
            <a:br>
              <a:rPr lang="en-US" sz="2000" b="1" dirty="0">
                <a:solidFill>
                  <a:srgbClr val="BE854C"/>
                </a:solidFill>
                <a:effectLst/>
                <a:latin typeface="Consolas" pitchFamily="49" charset="0"/>
                <a:cs typeface="Consolas" pitchFamily="49" charset="0"/>
              </a:rPr>
            </a:br>
            <a:r>
              <a:rPr lang="en-US" sz="2000" b="1" dirty="0">
                <a:solidFill>
                  <a:srgbClr val="BE854C"/>
                </a:solidFill>
                <a:effectLst/>
                <a:latin typeface="Consolas" pitchFamily="49" charset="0"/>
                <a:cs typeface="Consolas" pitchFamily="49" charset="0"/>
              </a:rPr>
              <a:t>Educated and middle-class</a:t>
            </a:r>
            <a:br>
              <a:rPr lang="en-US" sz="2000" b="1" dirty="0">
                <a:solidFill>
                  <a:srgbClr val="BE854C"/>
                </a:solidFill>
                <a:effectLst/>
                <a:latin typeface="Consolas" pitchFamily="49" charset="0"/>
                <a:cs typeface="Consolas" pitchFamily="49" charset="0"/>
              </a:rPr>
            </a:br>
            <a:r>
              <a:rPr lang="en-US" sz="2000" b="1" dirty="0">
                <a:solidFill>
                  <a:srgbClr val="BE854C"/>
                </a:solidFill>
                <a:effectLst/>
                <a:latin typeface="Consolas" pitchFamily="49" charset="0"/>
                <a:cs typeface="Consolas" pitchFamily="49" charset="0"/>
              </a:rPr>
              <a:t>	</a:t>
            </a:r>
            <a:r>
              <a:rPr lang="en-US" sz="2000" b="1" dirty="0" smtClean="0">
                <a:solidFill>
                  <a:srgbClr val="BE854C"/>
                </a:solidFill>
                <a:effectLst/>
                <a:latin typeface="Consolas" pitchFamily="49" charset="0"/>
                <a:cs typeface="Consolas" pitchFamily="49" charset="0"/>
              </a:rPr>
              <a:t>95% </a:t>
            </a:r>
            <a:r>
              <a:rPr lang="en-US" sz="2000" b="1" dirty="0">
                <a:solidFill>
                  <a:srgbClr val="BE854C"/>
                </a:solidFill>
                <a:effectLst/>
                <a:latin typeface="Consolas" pitchFamily="49" charset="0"/>
                <a:cs typeface="Consolas" pitchFamily="49" charset="0"/>
              </a:rPr>
              <a:t>AC </a:t>
            </a:r>
            <a:r>
              <a:rPr lang="en-US" sz="2000" b="1" dirty="0" smtClean="0">
                <a:solidFill>
                  <a:srgbClr val="BE854C"/>
                </a:solidFill>
                <a:effectLst/>
                <a:latin typeface="Consolas" pitchFamily="49" charset="0"/>
                <a:cs typeface="Consolas" pitchFamily="49" charset="0"/>
              </a:rPr>
              <a:t>officers- </a:t>
            </a:r>
            <a:r>
              <a:rPr lang="en-US" sz="2000" b="1" dirty="0">
                <a:solidFill>
                  <a:srgbClr val="BE854C"/>
                </a:solidFill>
                <a:effectLst/>
                <a:latin typeface="Consolas" pitchFamily="49" charset="0"/>
                <a:cs typeface="Consolas" pitchFamily="49" charset="0"/>
              </a:rPr>
              <a:t>	</a:t>
            </a:r>
            <a:r>
              <a:rPr lang="en-US" sz="2000" b="1" dirty="0" smtClean="0">
                <a:solidFill>
                  <a:srgbClr val="BE854C"/>
                </a:solidFill>
                <a:effectLst/>
                <a:latin typeface="Consolas" pitchFamily="49" charset="0"/>
                <a:cs typeface="Consolas" pitchFamily="49" charset="0"/>
              </a:rPr>
              <a:t>				bachelor/38% higher 	degrees</a:t>
            </a:r>
            <a:r>
              <a:rPr lang="en-US" sz="2000" b="1" dirty="0">
                <a:solidFill>
                  <a:srgbClr val="BE854C"/>
                </a:solidFill>
                <a:effectLst/>
                <a:latin typeface="Consolas" pitchFamily="49" charset="0"/>
                <a:cs typeface="Consolas" pitchFamily="49" charset="0"/>
              </a:rPr>
              <a:t/>
            </a:r>
            <a:br>
              <a:rPr lang="en-US" sz="2000" b="1" dirty="0">
                <a:solidFill>
                  <a:srgbClr val="BE854C"/>
                </a:solidFill>
                <a:effectLst/>
                <a:latin typeface="Consolas" pitchFamily="49" charset="0"/>
                <a:cs typeface="Consolas" pitchFamily="49" charset="0"/>
              </a:rPr>
            </a:br>
            <a:r>
              <a:rPr lang="en-US" sz="2000" b="1" dirty="0">
                <a:solidFill>
                  <a:srgbClr val="BE854C"/>
                </a:solidFill>
                <a:effectLst/>
                <a:latin typeface="Consolas" pitchFamily="49" charset="0"/>
                <a:cs typeface="Consolas" pitchFamily="49" charset="0"/>
              </a:rPr>
              <a:t>	</a:t>
            </a:r>
            <a:r>
              <a:rPr lang="en-US" sz="2000" b="1" dirty="0" smtClean="0">
                <a:solidFill>
                  <a:srgbClr val="BE854C"/>
                </a:solidFill>
                <a:effectLst/>
                <a:latin typeface="Consolas" pitchFamily="49" charset="0"/>
                <a:cs typeface="Consolas" pitchFamily="49" charset="0"/>
              </a:rPr>
              <a:t/>
            </a:r>
            <a:br>
              <a:rPr lang="en-US" sz="2000" b="1" dirty="0" smtClean="0">
                <a:solidFill>
                  <a:srgbClr val="BE854C"/>
                </a:solidFill>
                <a:effectLst/>
                <a:latin typeface="Consolas" pitchFamily="49" charset="0"/>
                <a:cs typeface="Consolas" pitchFamily="49" charset="0"/>
              </a:rPr>
            </a:br>
            <a:r>
              <a:rPr lang="en-US" sz="2000" b="1" dirty="0">
                <a:solidFill>
                  <a:srgbClr val="BE854C"/>
                </a:solidFill>
                <a:effectLst/>
                <a:latin typeface="Consolas" pitchFamily="49" charset="0"/>
                <a:cs typeface="Consolas" pitchFamily="49" charset="0"/>
              </a:rPr>
              <a:t>	</a:t>
            </a:r>
            <a:r>
              <a:rPr lang="en-US" sz="2000" b="1" dirty="0" smtClean="0">
                <a:solidFill>
                  <a:srgbClr val="BE854C"/>
                </a:solidFill>
                <a:effectLst/>
                <a:latin typeface="Consolas" pitchFamily="49" charset="0"/>
                <a:cs typeface="Consolas" pitchFamily="49" charset="0"/>
              </a:rPr>
              <a:t>92% AC enlistees: HS 	diploma/ 87% in reserves </a:t>
            </a:r>
            <a:r>
              <a:rPr lang="en-US" sz="2000" b="1" dirty="0">
                <a:solidFill>
                  <a:srgbClr val="BE854C"/>
                </a:solidFill>
                <a:effectLst/>
                <a:latin typeface="Consolas" pitchFamily="49" charset="0"/>
                <a:cs typeface="Consolas" pitchFamily="49" charset="0"/>
              </a:rPr>
              <a:t/>
            </a:r>
            <a:br>
              <a:rPr lang="en-US" sz="2000" b="1" dirty="0">
                <a:solidFill>
                  <a:srgbClr val="BE854C"/>
                </a:solidFill>
                <a:effectLst/>
                <a:latin typeface="Consolas" pitchFamily="49" charset="0"/>
                <a:cs typeface="Consolas" pitchFamily="49" charset="0"/>
              </a:rPr>
            </a:br>
            <a:r>
              <a:rPr lang="en-US" sz="2000" b="1" dirty="0" smtClean="0">
                <a:solidFill>
                  <a:srgbClr val="BE854C"/>
                </a:solidFill>
                <a:effectLst/>
                <a:latin typeface="Consolas" pitchFamily="49" charset="0"/>
                <a:cs typeface="Consolas" pitchFamily="49" charset="0"/>
              </a:rPr>
              <a:t/>
            </a:r>
            <a:br>
              <a:rPr lang="en-US" sz="2000" b="1" dirty="0" smtClean="0">
                <a:solidFill>
                  <a:srgbClr val="BE854C"/>
                </a:solidFill>
                <a:effectLst/>
                <a:latin typeface="Consolas" pitchFamily="49" charset="0"/>
                <a:cs typeface="Consolas" pitchFamily="49" charset="0"/>
              </a:rPr>
            </a:br>
            <a:r>
              <a:rPr lang="en-US" sz="2000" b="1" dirty="0" smtClean="0">
                <a:solidFill>
                  <a:srgbClr val="BE854C"/>
                </a:solidFill>
                <a:effectLst/>
                <a:latin typeface="Consolas" pitchFamily="49" charset="0"/>
                <a:cs typeface="Consolas" pitchFamily="49" charset="0"/>
              </a:rPr>
              <a:t>Score higher on intelligence tests than avg. American </a:t>
            </a:r>
            <a:br>
              <a:rPr lang="en-US" sz="2000" b="1" dirty="0" smtClean="0">
                <a:solidFill>
                  <a:srgbClr val="BE854C"/>
                </a:solidFill>
                <a:effectLst/>
                <a:latin typeface="Consolas" pitchFamily="49" charset="0"/>
                <a:cs typeface="Consolas" pitchFamily="49" charset="0"/>
              </a:rPr>
            </a:br>
            <a:r>
              <a:rPr lang="en-US" sz="2000" b="1" dirty="0">
                <a:solidFill>
                  <a:srgbClr val="BE854C"/>
                </a:solidFill>
                <a:latin typeface="Consolas" pitchFamily="49" charset="0"/>
                <a:cs typeface="Consolas" pitchFamily="49" charset="0"/>
              </a:rPr>
              <a:t/>
            </a:r>
            <a:br>
              <a:rPr lang="en-US" sz="2000" b="1" dirty="0">
                <a:solidFill>
                  <a:srgbClr val="BE854C"/>
                </a:solidFill>
                <a:latin typeface="Consolas" pitchFamily="49" charset="0"/>
                <a:cs typeface="Consolas" pitchFamily="49" charset="0"/>
              </a:rPr>
            </a:br>
            <a:r>
              <a:rPr lang="en-US" sz="2000" b="1" dirty="0" smtClean="0">
                <a:solidFill>
                  <a:srgbClr val="BE854C"/>
                </a:solidFill>
                <a:latin typeface="Consolas" pitchFamily="49" charset="0"/>
                <a:cs typeface="Consolas" pitchFamily="49" charset="0"/>
              </a:rPr>
              <a:t>							</a:t>
            </a:r>
            <a:r>
              <a:rPr lang="en-US" sz="2000" b="1" i="1" dirty="0" smtClean="0">
                <a:solidFill>
                  <a:srgbClr val="BE854C"/>
                </a:solidFill>
                <a:latin typeface="Consolas" pitchFamily="49" charset="0"/>
                <a:cs typeface="Consolas" pitchFamily="49" charset="0"/>
              </a:rPr>
              <a:t>RAND, 2006</a:t>
            </a:r>
            <a:r>
              <a:rPr lang="en-US" sz="2000" b="1" dirty="0" smtClean="0">
                <a:solidFill>
                  <a:srgbClr val="BE854C"/>
                </a:solidFill>
                <a:effectLst/>
                <a:latin typeface="Consolas" pitchFamily="49" charset="0"/>
                <a:cs typeface="Consolas" pitchFamily="49" charset="0"/>
              </a:rPr>
              <a:t/>
            </a:r>
            <a:br>
              <a:rPr lang="en-US" sz="2000" b="1" dirty="0" smtClean="0">
                <a:solidFill>
                  <a:srgbClr val="BE854C"/>
                </a:solidFill>
                <a:effectLst/>
                <a:latin typeface="Consolas" pitchFamily="49" charset="0"/>
                <a:cs typeface="Consolas" pitchFamily="49" charset="0"/>
              </a:rPr>
            </a:br>
            <a:r>
              <a:rPr lang="en-US" sz="2000" b="1" dirty="0">
                <a:solidFill>
                  <a:srgbClr val="BE854C"/>
                </a:solidFill>
                <a:effectLst/>
                <a:latin typeface="Consolas" pitchFamily="49" charset="0"/>
                <a:cs typeface="Consolas" pitchFamily="49" charset="0"/>
              </a:rPr>
              <a:t/>
            </a:r>
            <a:br>
              <a:rPr lang="en-US" sz="2000" b="1" dirty="0">
                <a:solidFill>
                  <a:srgbClr val="BE854C"/>
                </a:solidFill>
                <a:effectLst/>
                <a:latin typeface="Consolas" pitchFamily="49" charset="0"/>
                <a:cs typeface="Consolas" pitchFamily="49" charset="0"/>
              </a:rPr>
            </a:br>
            <a:r>
              <a:rPr lang="en-US" sz="1200" dirty="0" smtClean="0">
                <a:solidFill>
                  <a:srgbClr val="762700"/>
                </a:solidFill>
                <a:latin typeface="+mn-lt"/>
              </a:rPr>
              <a:t/>
            </a:r>
            <a:br>
              <a:rPr lang="en-US" sz="1200" dirty="0" smtClean="0">
                <a:solidFill>
                  <a:srgbClr val="762700"/>
                </a:solidFill>
                <a:latin typeface="+mn-lt"/>
              </a:rPr>
            </a:br>
            <a:endParaRPr lang="en-US" sz="2200" dirty="0" smtClean="0">
              <a:solidFill>
                <a:srgbClr val="762700"/>
              </a:solidFill>
              <a:latin typeface="+mn-lt"/>
            </a:endParaRPr>
          </a:p>
        </p:txBody>
      </p:sp>
    </p:spTree>
    <p:extLst>
      <p:ext uri="{BB962C8B-B14F-4D97-AF65-F5344CB8AC3E}">
        <p14:creationId xmlns:p14="http://schemas.microsoft.com/office/powerpoint/2010/main" val="636266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53149" y="1287440"/>
            <a:ext cx="4790851" cy="4906963"/>
          </a:xfrm>
        </p:spPr>
      </p:pic>
      <p:sp>
        <p:nvSpPr>
          <p:cNvPr id="5" name="Text Placeholder 4"/>
          <p:cNvSpPr>
            <a:spLocks noGrp="1"/>
          </p:cNvSpPr>
          <p:nvPr>
            <p:ph type="body" sz="half" idx="2"/>
          </p:nvPr>
        </p:nvSpPr>
        <p:spPr>
          <a:xfrm>
            <a:off x="457200" y="1219200"/>
            <a:ext cx="3657600" cy="5105400"/>
          </a:xfrm>
        </p:spPr>
        <p:txBody>
          <a:bodyPr>
            <a:normAutofit/>
          </a:bodyPr>
          <a:lstStyle/>
          <a:p>
            <a:r>
              <a:rPr lang="en-US" sz="1800" b="1" dirty="0" smtClean="0">
                <a:solidFill>
                  <a:srgbClr val="BE854C"/>
                </a:solidFill>
                <a:latin typeface="Consolas" pitchFamily="49" charset="0"/>
                <a:cs typeface="Consolas" pitchFamily="49" charset="0"/>
              </a:rPr>
              <a:t>16% are African American (14% in the civilian pop)</a:t>
            </a:r>
          </a:p>
          <a:p>
            <a:endParaRPr lang="en-US" sz="1800" b="1" dirty="0">
              <a:solidFill>
                <a:srgbClr val="BE854C"/>
              </a:solidFill>
              <a:latin typeface="Consolas" pitchFamily="49" charset="0"/>
              <a:cs typeface="Consolas" pitchFamily="49" charset="0"/>
            </a:endParaRPr>
          </a:p>
          <a:p>
            <a:r>
              <a:rPr lang="en-US" sz="1800" b="1" dirty="0" smtClean="0">
                <a:solidFill>
                  <a:srgbClr val="BE854C"/>
                </a:solidFill>
                <a:latin typeface="Consolas" pitchFamily="49" charset="0"/>
                <a:cs typeface="Consolas" pitchFamily="49" charset="0"/>
              </a:rPr>
              <a:t>Latinos make up 14% of the armed forces, 16%  in the general pop.</a:t>
            </a:r>
          </a:p>
          <a:p>
            <a:endParaRPr lang="en-US" sz="1800" b="1" dirty="0">
              <a:solidFill>
                <a:srgbClr val="BE854C"/>
              </a:solidFill>
              <a:latin typeface="Consolas" pitchFamily="49" charset="0"/>
              <a:cs typeface="Consolas" pitchFamily="49" charset="0"/>
            </a:endParaRPr>
          </a:p>
          <a:p>
            <a:r>
              <a:rPr lang="en-US" sz="1800" b="1" dirty="0" smtClean="0">
                <a:solidFill>
                  <a:srgbClr val="BE854C"/>
                </a:solidFill>
                <a:latin typeface="Consolas" pitchFamily="49" charset="0"/>
                <a:cs typeface="Consolas" pitchFamily="49" charset="0"/>
              </a:rPr>
              <a:t>15% AC are female (2% in 1973); 16% of the Officer Corps </a:t>
            </a:r>
          </a:p>
          <a:p>
            <a:endParaRPr lang="en-US" sz="1800" b="1" dirty="0">
              <a:solidFill>
                <a:srgbClr val="BE854C"/>
              </a:solidFill>
              <a:latin typeface="Consolas" pitchFamily="49" charset="0"/>
              <a:cs typeface="Consolas" pitchFamily="49" charset="0"/>
            </a:endParaRPr>
          </a:p>
          <a:p>
            <a:r>
              <a:rPr lang="en-US" sz="1800" b="1" dirty="0" smtClean="0">
                <a:solidFill>
                  <a:srgbClr val="BE854C"/>
                </a:solidFill>
                <a:latin typeface="Consolas" pitchFamily="49" charset="0"/>
                <a:cs typeface="Consolas" pitchFamily="49" charset="0"/>
              </a:rPr>
              <a:t>Middle or lower class</a:t>
            </a:r>
          </a:p>
          <a:p>
            <a:endParaRPr lang="en-US" sz="1800" b="1" dirty="0">
              <a:solidFill>
                <a:srgbClr val="BE854C"/>
              </a:solidFill>
              <a:latin typeface="Consolas" pitchFamily="49" charset="0"/>
              <a:cs typeface="Consolas" pitchFamily="49" charset="0"/>
            </a:endParaRPr>
          </a:p>
          <a:p>
            <a:r>
              <a:rPr lang="en-US" sz="1800" b="1" dirty="0" smtClean="0">
                <a:solidFill>
                  <a:srgbClr val="BE854C"/>
                </a:solidFill>
                <a:latin typeface="Consolas" pitchFamily="49" charset="0"/>
                <a:cs typeface="Consolas" pitchFamily="49" charset="0"/>
              </a:rPr>
              <a:t>The South is overrepresented </a:t>
            </a:r>
          </a:p>
          <a:p>
            <a:r>
              <a:rPr lang="en-US" sz="1800" b="1" dirty="0">
                <a:solidFill>
                  <a:srgbClr val="BE854C"/>
                </a:solidFill>
                <a:latin typeface="Consolas" pitchFamily="49" charset="0"/>
                <a:cs typeface="Consolas" pitchFamily="49" charset="0"/>
              </a:rPr>
              <a:t>	</a:t>
            </a:r>
            <a:r>
              <a:rPr lang="en-US" sz="1800" b="1" dirty="0" smtClean="0">
                <a:solidFill>
                  <a:srgbClr val="BE854C"/>
                </a:solidFill>
                <a:latin typeface="Consolas" pitchFamily="49" charset="0"/>
                <a:cs typeface="Consolas" pitchFamily="49" charset="0"/>
              </a:rPr>
              <a:t>	</a:t>
            </a:r>
            <a:r>
              <a:rPr lang="en-US" sz="1800" b="1" i="1" dirty="0" smtClean="0">
                <a:solidFill>
                  <a:srgbClr val="BE854C"/>
                </a:solidFill>
                <a:latin typeface="Consolas" pitchFamily="49" charset="0"/>
                <a:cs typeface="Consolas" pitchFamily="49" charset="0"/>
              </a:rPr>
              <a:t>RAND, 2006</a:t>
            </a:r>
            <a:endParaRPr lang="en-US" sz="1800" b="1" i="1" dirty="0">
              <a:solidFill>
                <a:srgbClr val="BE854C"/>
              </a:solidFill>
              <a:latin typeface="Consolas" pitchFamily="49" charset="0"/>
              <a:cs typeface="Consolas" pitchFamily="49" charset="0"/>
            </a:endParaRPr>
          </a:p>
        </p:txBody>
      </p:sp>
      <p:sp>
        <p:nvSpPr>
          <p:cNvPr id="7" name="TextBox 6"/>
          <p:cNvSpPr txBox="1"/>
          <p:nvPr/>
        </p:nvSpPr>
        <p:spPr>
          <a:xfrm>
            <a:off x="304800" y="228600"/>
            <a:ext cx="6858000" cy="707886"/>
          </a:xfrm>
          <a:prstGeom prst="rect">
            <a:avLst/>
          </a:prstGeom>
          <a:noFill/>
        </p:spPr>
        <p:txBody>
          <a:bodyPr wrap="square" rtlCol="0">
            <a:spAutoFit/>
          </a:bodyPr>
          <a:lstStyle/>
          <a:p>
            <a:r>
              <a:rPr lang="en-US" sz="4000" b="1" dirty="0" smtClean="0">
                <a:solidFill>
                  <a:srgbClr val="006892"/>
                </a:solidFill>
                <a:latin typeface="+mj-lt"/>
              </a:rPr>
              <a:t>Demographics</a:t>
            </a:r>
            <a:endParaRPr lang="en-US" sz="4000" b="1" dirty="0">
              <a:solidFill>
                <a:srgbClr val="006892"/>
              </a:solidFill>
              <a:latin typeface="+mj-lt"/>
            </a:endParaRPr>
          </a:p>
        </p:txBody>
      </p:sp>
    </p:spTree>
    <p:extLst>
      <p:ext uri="{BB962C8B-B14F-4D97-AF65-F5344CB8AC3E}">
        <p14:creationId xmlns:p14="http://schemas.microsoft.com/office/powerpoint/2010/main" val="4276456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1027</Words>
  <Application>Microsoft Office PowerPoint</Application>
  <PresentationFormat>On-screen Show (4:3)</PresentationFormat>
  <Paragraphs>277</Paragraphs>
  <Slides>41</Slides>
  <Notes>40</Notes>
  <HiddenSlides>0</HiddenSlides>
  <MMClips>1</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Custom Design</vt:lpstr>
      <vt:lpstr>1_Custom Design</vt:lpstr>
      <vt:lpstr>The Rules of Engagement</vt:lpstr>
      <vt:lpstr>Learning Objectives</vt:lpstr>
      <vt:lpstr>Why is this information important?</vt:lpstr>
      <vt:lpstr>PowerPoint Presentation</vt:lpstr>
      <vt:lpstr>More than 21 Million Veterans in the U.S.</vt:lpstr>
      <vt:lpstr>The Warrior </vt:lpstr>
      <vt:lpstr>PowerPoint Presentation</vt:lpstr>
      <vt:lpstr>Who Enlists?  On average:  Educated and middle-class  95% AC officers-      bachelor/38% higher  degrees    92% AC enlistees: HS  diploma/ 87% in reserves   Score higher on intelligence tests than avg. American          RAND, 2006   </vt:lpstr>
      <vt:lpstr>PowerPoint Presentation</vt:lpstr>
      <vt:lpstr>Why Enlist?</vt:lpstr>
      <vt:lpstr>Military Mindset</vt:lpstr>
      <vt:lpstr>The Combat Experience</vt:lpstr>
      <vt:lpstr> Surviving Wounds</vt:lpstr>
      <vt:lpstr>The Combat Zone</vt:lpstr>
      <vt:lpstr>Sleep Deprivation</vt:lpstr>
      <vt:lpstr>Constant Tactical Awareness</vt:lpstr>
      <vt:lpstr>PowerPoint Presentation</vt:lpstr>
      <vt:lpstr>Multiple losses, grief, and guilt </vt:lpstr>
      <vt:lpstr>Maximum moral and spiritual damage</vt:lpstr>
      <vt:lpstr>PowerPoint Presentation</vt:lpstr>
      <vt:lpstr>Transition and Reintegration</vt:lpstr>
      <vt:lpstr>PowerPoint Presentation</vt:lpstr>
      <vt:lpstr>Women veterans struggle with multiple issues</vt:lpstr>
      <vt:lpstr>How do we know help is needed?</vt:lpstr>
      <vt:lpstr>As a result…</vt:lpstr>
      <vt:lpstr>PowerPoint Presentation</vt:lpstr>
      <vt:lpstr>Demographics</vt:lpstr>
      <vt:lpstr>Criminal Background</vt:lpstr>
      <vt:lpstr>Screening </vt:lpstr>
      <vt:lpstr>Treatment Approaches</vt:lpstr>
      <vt:lpstr>Treating the Veteran</vt:lpstr>
      <vt:lpstr>The Effective Clinician</vt:lpstr>
      <vt:lpstr>Self-Care for the Clinician</vt:lpstr>
      <vt:lpstr>PowerPoint Presentation</vt:lpstr>
      <vt:lpstr>Dept. of Veteran’s Affairs</vt:lpstr>
      <vt:lpstr>VA Resources</vt:lpstr>
      <vt:lpstr>VA Benefits</vt:lpstr>
      <vt:lpstr>Other Resources </vt:lpstr>
      <vt:lpstr>QUESTIONS? </vt:lpstr>
      <vt:lpstr>PowerPoint Presentation</vt:lpstr>
      <vt:lpstr>Next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Halvorson</dc:creator>
  <cp:lastModifiedBy>Noah M. Shifman</cp:lastModifiedBy>
  <cp:revision>44</cp:revision>
  <dcterms:created xsi:type="dcterms:W3CDTF">2012-04-09T20:25:51Z</dcterms:created>
  <dcterms:modified xsi:type="dcterms:W3CDTF">2012-04-12T20:39:38Z</dcterms:modified>
</cp:coreProperties>
</file>