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3"/>
  </p:notesMasterIdLst>
  <p:handoutMasterIdLst>
    <p:handoutMasterId r:id="rId34"/>
  </p:handoutMasterIdLst>
  <p:sldIdLst>
    <p:sldId id="297" r:id="rId2"/>
    <p:sldId id="270" r:id="rId3"/>
    <p:sldId id="358" r:id="rId4"/>
    <p:sldId id="359" r:id="rId5"/>
    <p:sldId id="360" r:id="rId6"/>
    <p:sldId id="351" r:id="rId7"/>
    <p:sldId id="353" r:id="rId8"/>
    <p:sldId id="378" r:id="rId9"/>
    <p:sldId id="379" r:id="rId10"/>
    <p:sldId id="380" r:id="rId11"/>
    <p:sldId id="381" r:id="rId12"/>
    <p:sldId id="382" r:id="rId13"/>
    <p:sldId id="383" r:id="rId14"/>
    <p:sldId id="384" r:id="rId15"/>
    <p:sldId id="387" r:id="rId16"/>
    <p:sldId id="385" r:id="rId17"/>
    <p:sldId id="365" r:id="rId18"/>
    <p:sldId id="369" r:id="rId19"/>
    <p:sldId id="370" r:id="rId20"/>
    <p:sldId id="371" r:id="rId21"/>
    <p:sldId id="372" r:id="rId22"/>
    <p:sldId id="352" r:id="rId23"/>
    <p:sldId id="374" r:id="rId24"/>
    <p:sldId id="386" r:id="rId25"/>
    <p:sldId id="362" r:id="rId26"/>
    <p:sldId id="364" r:id="rId27"/>
    <p:sldId id="376" r:id="rId28"/>
    <p:sldId id="355" r:id="rId29"/>
    <p:sldId id="356" r:id="rId30"/>
    <p:sldId id="311" r:id="rId31"/>
    <p:sldId id="388" r:id="rId32"/>
  </p:sldIdLst>
  <p:sldSz cx="9144000" cy="6858000" type="screen4x3"/>
  <p:notesSz cx="6950075" cy="9236075"/>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ark O'Brien" initials="MO" lastIdx="8"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3" d="100"/>
          <a:sy n="83" d="100"/>
        </p:scale>
        <p:origin x="-1788" y="-60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488" cy="46196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37000" y="0"/>
            <a:ext cx="3011488" cy="461963"/>
          </a:xfrm>
          <a:prstGeom prst="rect">
            <a:avLst/>
          </a:prstGeom>
        </p:spPr>
        <p:txBody>
          <a:bodyPr vert="horz" lIns="91440" tIns="45720" rIns="91440" bIns="45720" rtlCol="0"/>
          <a:lstStyle>
            <a:lvl1pPr algn="r">
              <a:defRPr sz="1200"/>
            </a:lvl1pPr>
          </a:lstStyle>
          <a:p>
            <a:fld id="{80EDEB1E-CC36-4A64-BB10-0DCC20F29364}" type="datetimeFigureOut">
              <a:rPr lang="en-US" smtClean="0"/>
              <a:pPr/>
              <a:t>6/18/2014</a:t>
            </a:fld>
            <a:endParaRPr lang="en-US"/>
          </a:p>
        </p:txBody>
      </p:sp>
      <p:sp>
        <p:nvSpPr>
          <p:cNvPr id="4" name="Footer Placeholder 3"/>
          <p:cNvSpPr>
            <a:spLocks noGrp="1"/>
          </p:cNvSpPr>
          <p:nvPr>
            <p:ph type="ftr" sz="quarter" idx="2"/>
          </p:nvPr>
        </p:nvSpPr>
        <p:spPr>
          <a:xfrm>
            <a:off x="0" y="8772525"/>
            <a:ext cx="3011488" cy="46196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37000" y="8772525"/>
            <a:ext cx="3011488" cy="461963"/>
          </a:xfrm>
          <a:prstGeom prst="rect">
            <a:avLst/>
          </a:prstGeom>
        </p:spPr>
        <p:txBody>
          <a:bodyPr vert="horz" lIns="91440" tIns="45720" rIns="91440" bIns="45720" rtlCol="0" anchor="b"/>
          <a:lstStyle>
            <a:lvl1pPr algn="r">
              <a:defRPr sz="1200"/>
            </a:lvl1pPr>
          </a:lstStyle>
          <a:p>
            <a:fld id="{6A1CD8ED-E587-4FC3-8FFA-9A5B7CE9C53C}" type="slidenum">
              <a:rPr lang="en-US" smtClean="0"/>
              <a:pPr/>
              <a:t>‹#›</a:t>
            </a:fld>
            <a:endParaRPr lang="en-US"/>
          </a:p>
        </p:txBody>
      </p:sp>
    </p:spTree>
    <p:extLst>
      <p:ext uri="{BB962C8B-B14F-4D97-AF65-F5344CB8AC3E}">
        <p14:creationId xmlns:p14="http://schemas.microsoft.com/office/powerpoint/2010/main" val="170971072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1804"/>
          </a:xfrm>
          <a:prstGeom prst="rect">
            <a:avLst/>
          </a:prstGeom>
        </p:spPr>
        <p:txBody>
          <a:bodyPr vert="horz" lIns="92492" tIns="46246" rIns="92492" bIns="46246" rtlCol="0"/>
          <a:lstStyle>
            <a:lvl1pPr algn="l">
              <a:defRPr sz="1200"/>
            </a:lvl1pPr>
          </a:lstStyle>
          <a:p>
            <a:endParaRPr lang="en-US"/>
          </a:p>
        </p:txBody>
      </p:sp>
      <p:sp>
        <p:nvSpPr>
          <p:cNvPr id="3" name="Date Placeholder 2"/>
          <p:cNvSpPr>
            <a:spLocks noGrp="1"/>
          </p:cNvSpPr>
          <p:nvPr>
            <p:ph type="dt" idx="1"/>
          </p:nvPr>
        </p:nvSpPr>
        <p:spPr>
          <a:xfrm>
            <a:off x="3936768" y="0"/>
            <a:ext cx="3011699" cy="461804"/>
          </a:xfrm>
          <a:prstGeom prst="rect">
            <a:avLst/>
          </a:prstGeom>
        </p:spPr>
        <p:txBody>
          <a:bodyPr vert="horz" lIns="92492" tIns="46246" rIns="92492" bIns="46246" rtlCol="0"/>
          <a:lstStyle>
            <a:lvl1pPr algn="r">
              <a:defRPr sz="1200"/>
            </a:lvl1pPr>
          </a:lstStyle>
          <a:p>
            <a:fld id="{3078892A-C430-4169-BE30-257B639AAA17}" type="datetimeFigureOut">
              <a:rPr lang="en-US" smtClean="0"/>
              <a:pPr/>
              <a:t>6/18/2014</a:t>
            </a:fld>
            <a:endParaRPr lang="en-US"/>
          </a:p>
        </p:txBody>
      </p:sp>
      <p:sp>
        <p:nvSpPr>
          <p:cNvPr id="4" name="Slide Image Placeholder 3"/>
          <p:cNvSpPr>
            <a:spLocks noGrp="1" noRot="1" noChangeAspect="1"/>
          </p:cNvSpPr>
          <p:nvPr>
            <p:ph type="sldImg" idx="2"/>
          </p:nvPr>
        </p:nvSpPr>
        <p:spPr>
          <a:xfrm>
            <a:off x="1165225" y="692150"/>
            <a:ext cx="4619625" cy="3463925"/>
          </a:xfrm>
          <a:prstGeom prst="rect">
            <a:avLst/>
          </a:prstGeom>
          <a:noFill/>
          <a:ln w="12700">
            <a:solidFill>
              <a:prstClr val="black"/>
            </a:solidFill>
          </a:ln>
        </p:spPr>
        <p:txBody>
          <a:bodyPr vert="horz" lIns="92492" tIns="46246" rIns="92492" bIns="46246" rtlCol="0" anchor="ctr"/>
          <a:lstStyle/>
          <a:p>
            <a:endParaRPr lang="en-US"/>
          </a:p>
        </p:txBody>
      </p:sp>
      <p:sp>
        <p:nvSpPr>
          <p:cNvPr id="5" name="Notes Placeholder 4"/>
          <p:cNvSpPr>
            <a:spLocks noGrp="1"/>
          </p:cNvSpPr>
          <p:nvPr>
            <p:ph type="body" sz="quarter" idx="3"/>
          </p:nvPr>
        </p:nvSpPr>
        <p:spPr>
          <a:xfrm>
            <a:off x="695008" y="4387136"/>
            <a:ext cx="5560060" cy="4156234"/>
          </a:xfrm>
          <a:prstGeom prst="rect">
            <a:avLst/>
          </a:prstGeom>
        </p:spPr>
        <p:txBody>
          <a:bodyPr vert="horz" lIns="92492" tIns="46246" rIns="92492" bIns="46246"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72668"/>
            <a:ext cx="3011699" cy="461804"/>
          </a:xfrm>
          <a:prstGeom prst="rect">
            <a:avLst/>
          </a:prstGeom>
        </p:spPr>
        <p:txBody>
          <a:bodyPr vert="horz" lIns="92492" tIns="46246" rIns="92492" bIns="46246" rtlCol="0" anchor="b"/>
          <a:lstStyle>
            <a:lvl1pPr algn="l">
              <a:defRPr sz="1200"/>
            </a:lvl1pPr>
          </a:lstStyle>
          <a:p>
            <a:endParaRPr lang="en-US"/>
          </a:p>
        </p:txBody>
      </p:sp>
      <p:sp>
        <p:nvSpPr>
          <p:cNvPr id="7" name="Slide Number Placeholder 6"/>
          <p:cNvSpPr>
            <a:spLocks noGrp="1"/>
          </p:cNvSpPr>
          <p:nvPr>
            <p:ph type="sldNum" sz="quarter" idx="5"/>
          </p:nvPr>
        </p:nvSpPr>
        <p:spPr>
          <a:xfrm>
            <a:off x="3936768" y="8772668"/>
            <a:ext cx="3011699" cy="461804"/>
          </a:xfrm>
          <a:prstGeom prst="rect">
            <a:avLst/>
          </a:prstGeom>
        </p:spPr>
        <p:txBody>
          <a:bodyPr vert="horz" lIns="92492" tIns="46246" rIns="92492" bIns="46246" rtlCol="0" anchor="b"/>
          <a:lstStyle>
            <a:lvl1pPr algn="r">
              <a:defRPr sz="1200"/>
            </a:lvl1pPr>
          </a:lstStyle>
          <a:p>
            <a:fld id="{13F690B4-F63E-42A6-AE01-5A55AA5A431B}" type="slidenum">
              <a:rPr lang="en-US" smtClean="0"/>
              <a:pPr/>
              <a:t>‹#›</a:t>
            </a:fld>
            <a:endParaRPr lang="en-US"/>
          </a:p>
        </p:txBody>
      </p:sp>
    </p:spTree>
    <p:extLst>
      <p:ext uri="{BB962C8B-B14F-4D97-AF65-F5344CB8AC3E}">
        <p14:creationId xmlns:p14="http://schemas.microsoft.com/office/powerpoint/2010/main" val="5666559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3F690B4-F63E-42A6-AE01-5A55AA5A431B}" type="slidenum">
              <a:rPr lang="en-US" smtClean="0"/>
              <a:pPr/>
              <a:t>1</a:t>
            </a:fld>
            <a:endParaRPr lang="en-US"/>
          </a:p>
        </p:txBody>
      </p:sp>
    </p:spTree>
    <p:extLst>
      <p:ext uri="{BB962C8B-B14F-4D97-AF65-F5344CB8AC3E}">
        <p14:creationId xmlns:p14="http://schemas.microsoft.com/office/powerpoint/2010/main" val="38597582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3F690B4-F63E-42A6-AE01-5A55AA5A431B}" type="slidenum">
              <a:rPr lang="en-US" smtClean="0"/>
              <a:pPr/>
              <a:t>2</a:t>
            </a:fld>
            <a:endParaRPr lang="en-US"/>
          </a:p>
        </p:txBody>
      </p:sp>
    </p:spTree>
    <p:extLst>
      <p:ext uri="{BB962C8B-B14F-4D97-AF65-F5344CB8AC3E}">
        <p14:creationId xmlns:p14="http://schemas.microsoft.com/office/powerpoint/2010/main" val="2063806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3F690B4-F63E-42A6-AE01-5A55AA5A431B}" type="slidenum">
              <a:rPr lang="en-US" smtClean="0"/>
              <a:pPr/>
              <a:t>30</a:t>
            </a:fld>
            <a:endParaRPr lang="en-US"/>
          </a:p>
        </p:txBody>
      </p:sp>
    </p:spTree>
    <p:extLst>
      <p:ext uri="{BB962C8B-B14F-4D97-AF65-F5344CB8AC3E}">
        <p14:creationId xmlns:p14="http://schemas.microsoft.com/office/powerpoint/2010/main" val="11525817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5AF404C2-0001-4120-8E22-F7C67DF8F190}"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03DE6D-475C-4A93-A35E-8E385341668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7E9E5E-C71B-4987-A334-0743F5586C1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6CFEC0-E651-4624-A96A-3F97881B473D}"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BC76FAFA-2332-496F-BF9E-A35733565B44}"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D4C0F6-128F-4483-A7D2-61F470F9CF39}"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534E059-DBF4-4E17-9FCB-6466D20D83AE}"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417C7DE-7A6A-4DE3-9FED-C007E4FE475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909E5B6-DDF2-4870-82EF-931764C678D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612258-2650-48E9-B177-985D13CB4019}"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8DE0693D-9FD5-4174-898C-FF465CA860BC}"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1D25BFB4-11B3-4ADB-9CF0-01D537586D8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www.medicaid.gov/State-Resource-Center/Medicaid-State-Technical-Assistance/Health-Homes-Technical-Assistance/Health-Home-Information-Resource-Center.html"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mailto:gdelagueronniere@lac-dc.org" TargetMode="External"/><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hyperlink" Target="http://www.lac.org/" TargetMode="Externa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3"/>
          <p:cNvSpPr>
            <a:spLocks noGrp="1" noChangeArrowheads="1"/>
          </p:cNvSpPr>
          <p:nvPr>
            <p:ph type="subTitle" idx="1"/>
          </p:nvPr>
        </p:nvSpPr>
        <p:spPr/>
        <p:txBody>
          <a:bodyPr>
            <a:normAutofit lnSpcReduction="10000"/>
          </a:bodyPr>
          <a:lstStyle/>
          <a:p>
            <a:r>
              <a:rPr lang="en-US" sz="2200" dirty="0" smtClean="0"/>
              <a:t>Gabrielle de la Guéronnière, </a:t>
            </a:r>
          </a:p>
          <a:p>
            <a:r>
              <a:rPr lang="en-US" sz="2200" dirty="0" smtClean="0"/>
              <a:t>Legal Action Center</a:t>
            </a:r>
          </a:p>
          <a:p>
            <a:r>
              <a:rPr lang="en-US" sz="2400" dirty="0" smtClean="0"/>
              <a:t>RSAT Webinar</a:t>
            </a:r>
          </a:p>
          <a:p>
            <a:r>
              <a:rPr lang="en-US" sz="2400" dirty="0" smtClean="0"/>
              <a:t>June 18, 2014 </a:t>
            </a:r>
            <a:endParaRPr lang="en-US" sz="2200" dirty="0" smtClean="0"/>
          </a:p>
        </p:txBody>
      </p:sp>
      <p:sp>
        <p:nvSpPr>
          <p:cNvPr id="14338" name="Rectangle 2"/>
          <p:cNvSpPr>
            <a:spLocks noGrp="1" noChangeArrowheads="1"/>
          </p:cNvSpPr>
          <p:nvPr>
            <p:ph type="ctrTitle"/>
          </p:nvPr>
        </p:nvSpPr>
        <p:spPr>
          <a:xfrm>
            <a:off x="457200" y="1506538"/>
            <a:ext cx="8229600" cy="1470025"/>
          </a:xfrm>
        </p:spPr>
        <p:txBody>
          <a:bodyPr>
            <a:normAutofit fontScale="90000"/>
          </a:bodyPr>
          <a:lstStyle/>
          <a:p>
            <a:pPr lvl="0"/>
            <a:r>
              <a:rPr lang="en-US" sz="3200" dirty="0" smtClean="0"/>
              <a:t>Understanding the Affordable Care Act and the Opportunities the Law Presents for the </a:t>
            </a:r>
            <a:br>
              <a:rPr lang="en-US" sz="3200" dirty="0" smtClean="0"/>
            </a:br>
            <a:r>
              <a:rPr lang="en-US" sz="3200" dirty="0" smtClean="0"/>
              <a:t>Criminal Justice System</a:t>
            </a:r>
            <a:endParaRPr lang="en-US" sz="3200" dirty="0"/>
          </a:p>
        </p:txBody>
      </p:sp>
      <p:sp>
        <p:nvSpPr>
          <p:cNvPr id="4" name="Slide Number Placeholder 3"/>
          <p:cNvSpPr>
            <a:spLocks noGrp="1"/>
          </p:cNvSpPr>
          <p:nvPr>
            <p:ph type="sldNum" sz="quarter" idx="12"/>
          </p:nvPr>
        </p:nvSpPr>
        <p:spPr/>
        <p:txBody>
          <a:bodyPr/>
          <a:lstStyle/>
          <a:p>
            <a:fld id="{5AF404C2-0001-4120-8E22-F7C67DF8F190}" type="slidenum">
              <a:rPr lang="en-US" smtClean="0"/>
              <a:pPr/>
              <a:t>1</a:t>
            </a:fld>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Eligibility for the Criminal Justice Population</a:t>
            </a:r>
            <a:endParaRPr lang="en-US" dirty="0"/>
          </a:p>
        </p:txBody>
      </p:sp>
      <p:sp>
        <p:nvSpPr>
          <p:cNvPr id="3" name="Content Placeholder 2"/>
          <p:cNvSpPr>
            <a:spLocks noGrp="1"/>
          </p:cNvSpPr>
          <p:nvPr>
            <p:ph sz="quarter" idx="1"/>
          </p:nvPr>
        </p:nvSpPr>
        <p:spPr/>
        <p:txBody>
          <a:bodyPr>
            <a:normAutofit/>
          </a:bodyPr>
          <a:lstStyle/>
          <a:p>
            <a:r>
              <a:rPr lang="en-US" dirty="0" smtClean="0"/>
              <a:t>The ACA’s Medicaid expansion with enhanced FMAP means improved opportunities to use Medicaid to help meet the needs of the CJ population</a:t>
            </a:r>
          </a:p>
          <a:p>
            <a:r>
              <a:rPr lang="en-US" dirty="0" smtClean="0"/>
              <a:t>Justice system involvement has no bearing on Medicaid eligibility or enrollment</a:t>
            </a:r>
            <a:endParaRPr lang="en-US" dirty="0"/>
          </a:p>
          <a:p>
            <a:r>
              <a:rPr lang="en-US" dirty="0" smtClean="0"/>
              <a:t>However, an exclusion applies to “payments with respect to care or services for any individual who is an inmate of a public institution (except as a patient in a medical institution.)”</a:t>
            </a:r>
          </a:p>
        </p:txBody>
      </p:sp>
    </p:spTree>
    <p:extLst>
      <p:ext uri="{BB962C8B-B14F-4D97-AF65-F5344CB8AC3E}">
        <p14:creationId xmlns:p14="http://schemas.microsoft.com/office/powerpoint/2010/main" val="13551948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Medicaid and Incarcerated Beneficiaries</a:t>
            </a:r>
            <a:endParaRPr lang="en-US" dirty="0"/>
          </a:p>
        </p:txBody>
      </p:sp>
      <p:sp>
        <p:nvSpPr>
          <p:cNvPr id="3" name="Content Placeholder 2"/>
          <p:cNvSpPr>
            <a:spLocks noGrp="1"/>
          </p:cNvSpPr>
          <p:nvPr>
            <p:ph sz="quarter" idx="1"/>
          </p:nvPr>
        </p:nvSpPr>
        <p:spPr/>
        <p:txBody>
          <a:bodyPr>
            <a:normAutofit fontScale="92500"/>
          </a:bodyPr>
          <a:lstStyle/>
          <a:p>
            <a:r>
              <a:rPr lang="en-US" dirty="0" smtClean="0"/>
              <a:t>The “inmate exclusion” prohibits federal Medicaid payments for care provided to any individual involuntarily confined in state or federal prisons, jails, detention facilities, or other penal facilities</a:t>
            </a:r>
          </a:p>
          <a:p>
            <a:pPr lvl="1"/>
            <a:r>
              <a:rPr lang="en-US" dirty="0" smtClean="0"/>
              <a:t>As a result, states may not use federal Medicaid funds to pay for care provided to incarcerated individuals in most circumstances</a:t>
            </a:r>
          </a:p>
          <a:p>
            <a:r>
              <a:rPr lang="en-US" dirty="0" smtClean="0"/>
              <a:t>But Medicaid can pay for services when the incarcerated individual is a “patient in a medical institution”</a:t>
            </a:r>
          </a:p>
          <a:p>
            <a:pPr lvl="1"/>
            <a:r>
              <a:rPr lang="en-US" dirty="0" smtClean="0"/>
              <a:t>When they’ve been admitted as an </a:t>
            </a:r>
            <a:r>
              <a:rPr lang="en-US" u="sng" dirty="0" smtClean="0"/>
              <a:t>inpatient</a:t>
            </a:r>
            <a:r>
              <a:rPr lang="en-US" dirty="0" smtClean="0"/>
              <a:t> in a </a:t>
            </a:r>
            <a:r>
              <a:rPr lang="en-US" u="sng" dirty="0" smtClean="0"/>
              <a:t>community-based</a:t>
            </a:r>
            <a:r>
              <a:rPr lang="en-US" dirty="0" smtClean="0"/>
              <a:t> hospital, nursing facility, juvenile psychiatric facility, or intermediate care facility for </a:t>
            </a:r>
            <a:r>
              <a:rPr lang="en-US" u="sng" dirty="0" smtClean="0"/>
              <a:t>at least 24 hours</a:t>
            </a:r>
          </a:p>
          <a:p>
            <a:pPr lvl="1"/>
            <a:r>
              <a:rPr lang="en-US" dirty="0" smtClean="0"/>
              <a:t>All medically necessary Medicaid covered services provided to that individual while admitted can be billed to Medicaid</a:t>
            </a:r>
          </a:p>
          <a:p>
            <a:pPr lvl="1"/>
            <a:endParaRPr lang="en-US" dirty="0" smtClean="0"/>
          </a:p>
          <a:p>
            <a:pPr lvl="1"/>
            <a:endParaRPr lang="en-US" dirty="0"/>
          </a:p>
        </p:txBody>
      </p:sp>
    </p:spTree>
    <p:extLst>
      <p:ext uri="{BB962C8B-B14F-4D97-AF65-F5344CB8AC3E}">
        <p14:creationId xmlns:p14="http://schemas.microsoft.com/office/powerpoint/2010/main" val="11557891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Using Medicaid to Pay for Inpatient Care</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At least 14 states bill Medicaid for at least some eligible inmate inpatient care:</a:t>
            </a:r>
          </a:p>
          <a:p>
            <a:pPr lvl="1"/>
            <a:r>
              <a:rPr lang="en-US" dirty="0" smtClean="0"/>
              <a:t>Arkansas, California, Colorado, Delaware, Louisiana, Michigan, Mississippi, Nebraska, New York, North Carolina, Oklahoma, Pennsylvania, Vermont, Washington</a:t>
            </a:r>
          </a:p>
          <a:p>
            <a:r>
              <a:rPr lang="en-US" dirty="0" smtClean="0"/>
              <a:t>It’s saving states money:</a:t>
            </a:r>
          </a:p>
          <a:p>
            <a:pPr lvl="1"/>
            <a:r>
              <a:rPr lang="en-US" dirty="0" smtClean="0"/>
              <a:t>North Carolina saved $10 million in the first year (2011)</a:t>
            </a:r>
          </a:p>
          <a:p>
            <a:pPr lvl="1"/>
            <a:r>
              <a:rPr lang="en-US" dirty="0" smtClean="0"/>
              <a:t>California saved about $31 million in FY 2013</a:t>
            </a:r>
          </a:p>
          <a:p>
            <a:pPr lvl="1"/>
            <a:r>
              <a:rPr lang="en-US" dirty="0" smtClean="0"/>
              <a:t>New York estimated in 2012 that it could save $20 million annually if the state billed Medicaid for eligible inpatient care</a:t>
            </a:r>
          </a:p>
          <a:p>
            <a:r>
              <a:rPr lang="en-US" dirty="0" smtClean="0"/>
              <a:t>The enhanced FMAP that’s now available can save expansion states considerably more money</a:t>
            </a:r>
            <a:endParaRPr lang="en-US" dirty="0"/>
          </a:p>
        </p:txBody>
      </p:sp>
    </p:spTree>
    <p:extLst>
      <p:ext uri="{BB962C8B-B14F-4D97-AF65-F5344CB8AC3E}">
        <p14:creationId xmlns:p14="http://schemas.microsoft.com/office/powerpoint/2010/main" val="22411874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Enrolling Eligible Individuals into Medicaid</a:t>
            </a:r>
            <a:endParaRPr lang="en-US" dirty="0"/>
          </a:p>
        </p:txBody>
      </p:sp>
      <p:sp>
        <p:nvSpPr>
          <p:cNvPr id="3" name="Content Placeholder 2"/>
          <p:cNvSpPr>
            <a:spLocks noGrp="1"/>
          </p:cNvSpPr>
          <p:nvPr>
            <p:ph sz="quarter" idx="1"/>
          </p:nvPr>
        </p:nvSpPr>
        <p:spPr/>
        <p:txBody>
          <a:bodyPr>
            <a:normAutofit/>
          </a:bodyPr>
          <a:lstStyle/>
          <a:p>
            <a:r>
              <a:rPr lang="en-US" dirty="0" smtClean="0"/>
              <a:t>Most states terminate Medicaid when someone becomes incarcerated</a:t>
            </a:r>
          </a:p>
          <a:p>
            <a:r>
              <a:rPr lang="en-US" dirty="0" smtClean="0"/>
              <a:t>Not only is termination not required, but there’s no federal prohibition against screening for eligibility during incarceration</a:t>
            </a:r>
          </a:p>
          <a:p>
            <a:pPr lvl="1"/>
            <a:r>
              <a:rPr lang="en-US" dirty="0" smtClean="0"/>
              <a:t>HHS has clarified “corrections department employees…are not precluded from serving as an authorized representative of incarcerated individuals for purposes of submitting a (Medicaid) application on such an individual’s behalf.”</a:t>
            </a:r>
          </a:p>
          <a:p>
            <a:r>
              <a:rPr lang="en-US" u="sng" dirty="0" smtClean="0"/>
              <a:t>Enrollment can and should happen at all stages of justice system involvement</a:t>
            </a:r>
            <a:endParaRPr lang="en-US" u="sng" dirty="0"/>
          </a:p>
        </p:txBody>
      </p:sp>
    </p:spTree>
    <p:extLst>
      <p:ext uri="{BB962C8B-B14F-4D97-AF65-F5344CB8AC3E}">
        <p14:creationId xmlns:p14="http://schemas.microsoft.com/office/powerpoint/2010/main" val="39895353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Enrolling Eligible Individuals into Medicaid</a:t>
            </a:r>
          </a:p>
        </p:txBody>
      </p:sp>
      <p:sp>
        <p:nvSpPr>
          <p:cNvPr id="3" name="Content Placeholder 2"/>
          <p:cNvSpPr>
            <a:spLocks noGrp="1"/>
          </p:cNvSpPr>
          <p:nvPr>
            <p:ph sz="quarter" idx="1"/>
          </p:nvPr>
        </p:nvSpPr>
        <p:spPr/>
        <p:txBody>
          <a:bodyPr/>
          <a:lstStyle/>
          <a:p>
            <a:r>
              <a:rPr lang="en-US" dirty="0"/>
              <a:t>New York State is starting to enroll every eligible person in prison into </a:t>
            </a:r>
            <a:r>
              <a:rPr lang="en-US" dirty="0" smtClean="0"/>
              <a:t>Medicaid</a:t>
            </a:r>
          </a:p>
          <a:p>
            <a:pPr lvl="1"/>
            <a:r>
              <a:rPr lang="en-US" dirty="0" smtClean="0"/>
              <a:t>Coverage is suspended until it can be reinstated at discharge or when the beneficiary becomes a patient in a community-based medical institution</a:t>
            </a:r>
          </a:p>
          <a:p>
            <a:pPr lvl="1"/>
            <a:r>
              <a:rPr lang="en-US" dirty="0" smtClean="0"/>
              <a:t>Eliminates the need for the individual to apply or reapply for Medicaid when they’re released, ensuring continuity of coverage</a:t>
            </a:r>
            <a:endParaRPr lang="en-US" dirty="0"/>
          </a:p>
          <a:p>
            <a:r>
              <a:rPr lang="en-US" dirty="0"/>
              <a:t>Eligibility screenings should at least be part of discharge planning</a:t>
            </a:r>
          </a:p>
          <a:p>
            <a:pPr marL="0" indent="0">
              <a:buNone/>
            </a:pPr>
            <a:endParaRPr lang="en-US" dirty="0"/>
          </a:p>
        </p:txBody>
      </p:sp>
    </p:spTree>
    <p:extLst>
      <p:ext uri="{BB962C8B-B14F-4D97-AF65-F5344CB8AC3E}">
        <p14:creationId xmlns:p14="http://schemas.microsoft.com/office/powerpoint/2010/main" val="31860738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normAutofit/>
          </a:bodyPr>
          <a:lstStyle/>
          <a:p>
            <a:r>
              <a:rPr lang="en-US" dirty="0" smtClean="0"/>
              <a:t>Medicaid can be used to finance care provided to eligible incarcerated individuals in community-based settings if individual is admitted as inpatient for at least 24 hours</a:t>
            </a:r>
          </a:p>
          <a:p>
            <a:r>
              <a:rPr lang="en-US" dirty="0" smtClean="0"/>
              <a:t>Enhanced FMAP means that the federal government will pay for all or almost all of the Medicaid costs for care provided to most justice-involved beneficiaries</a:t>
            </a:r>
          </a:p>
          <a:p>
            <a:r>
              <a:rPr lang="en-US" dirty="0" smtClean="0"/>
              <a:t>Medicaid enrollment and other administrative activities may qualify for at least 50% federal funding</a:t>
            </a:r>
          </a:p>
          <a:p>
            <a:r>
              <a:rPr lang="en-US" dirty="0" smtClean="0"/>
              <a:t>States have the opportunity to provide comprehensive benefits, including MH/SUD benefits</a:t>
            </a:r>
          </a:p>
          <a:p>
            <a:endParaRPr lang="en-US" dirty="0" smtClean="0"/>
          </a:p>
          <a:p>
            <a:endParaRPr lang="en-US" dirty="0"/>
          </a:p>
        </p:txBody>
      </p:sp>
      <p:sp>
        <p:nvSpPr>
          <p:cNvPr id="4" name="Title 1"/>
          <p:cNvSpPr>
            <a:spLocks noGrp="1"/>
          </p:cNvSpPr>
          <p:nvPr>
            <p:ph type="title"/>
          </p:nvPr>
        </p:nvSpPr>
        <p:spPr>
          <a:xfrm>
            <a:off x="381000" y="381000"/>
            <a:ext cx="8534400" cy="758952"/>
          </a:xfrm>
        </p:spPr>
        <p:txBody>
          <a:bodyPr>
            <a:normAutofit fontScale="90000"/>
          </a:bodyPr>
          <a:lstStyle/>
          <a:p>
            <a:r>
              <a:rPr lang="en-US" dirty="0" smtClean="0"/>
              <a:t>Medicaid &amp; the ACA: Enormous Opportunities for Criminal Justice</a:t>
            </a:r>
            <a:endParaRPr lang="en-US" dirty="0"/>
          </a:p>
        </p:txBody>
      </p:sp>
    </p:spTree>
    <p:extLst>
      <p:ext uri="{BB962C8B-B14F-4D97-AF65-F5344CB8AC3E}">
        <p14:creationId xmlns:p14="http://schemas.microsoft.com/office/powerpoint/2010/main" val="14020606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Medicaid Benefits for Expansion Population</a:t>
            </a:r>
            <a:endParaRPr lang="en-US" dirty="0"/>
          </a:p>
        </p:txBody>
      </p:sp>
      <p:sp>
        <p:nvSpPr>
          <p:cNvPr id="3" name="Content Placeholder 2"/>
          <p:cNvSpPr>
            <a:spLocks noGrp="1"/>
          </p:cNvSpPr>
          <p:nvPr>
            <p:ph sz="quarter" idx="1"/>
          </p:nvPr>
        </p:nvSpPr>
        <p:spPr/>
        <p:txBody>
          <a:bodyPr/>
          <a:lstStyle/>
          <a:p>
            <a:r>
              <a:rPr lang="en-US" dirty="0" smtClean="0"/>
              <a:t>States are responsible for determining what Medicaid coverage for the expansion population looks like</a:t>
            </a:r>
          </a:p>
          <a:p>
            <a:r>
              <a:rPr lang="en-US" dirty="0" smtClean="0"/>
              <a:t>Benefits for the expansion population are determined differently from benefits provided to those who are traditionally eligible</a:t>
            </a:r>
          </a:p>
          <a:p>
            <a:pPr lvl="1"/>
            <a:r>
              <a:rPr lang="en-US" dirty="0" smtClean="0"/>
              <a:t>“Alternative Benefits Plans”</a:t>
            </a:r>
          </a:p>
          <a:p>
            <a:pPr lvl="1"/>
            <a:r>
              <a:rPr lang="en-US" dirty="0" smtClean="0"/>
              <a:t>Coverage may be very comprehensive or may look more like commercial health insurance</a:t>
            </a:r>
          </a:p>
          <a:p>
            <a:pPr marL="274320" lvl="1" indent="0">
              <a:buNone/>
            </a:pPr>
            <a:endParaRPr lang="en-US" dirty="0" smtClean="0"/>
          </a:p>
          <a:p>
            <a:pPr lvl="1"/>
            <a:endParaRPr lang="en-US" dirty="0"/>
          </a:p>
        </p:txBody>
      </p:sp>
    </p:spTree>
    <p:extLst>
      <p:ext uri="{BB962C8B-B14F-4D97-AF65-F5344CB8AC3E}">
        <p14:creationId xmlns:p14="http://schemas.microsoft.com/office/powerpoint/2010/main" val="1473142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600" dirty="0"/>
              <a:t>Importance of the ACA to the Criminal Justice System</a:t>
            </a:r>
            <a:r>
              <a:rPr lang="en-US" sz="2600" dirty="0" smtClean="0"/>
              <a:t>: Improved Coverage for and Access to Addiction and Mental Health Services</a:t>
            </a:r>
            <a:endParaRPr lang="en-US" sz="2600" dirty="0"/>
          </a:p>
        </p:txBody>
      </p:sp>
      <p:sp>
        <p:nvSpPr>
          <p:cNvPr id="3" name="Slide Number Placeholder 2"/>
          <p:cNvSpPr>
            <a:spLocks noGrp="1"/>
          </p:cNvSpPr>
          <p:nvPr>
            <p:ph type="sldNum" sz="quarter" idx="12"/>
          </p:nvPr>
        </p:nvSpPr>
        <p:spPr/>
        <p:txBody>
          <a:bodyPr/>
          <a:lstStyle/>
          <a:p>
            <a:fld id="{BB6CFEC0-E651-4624-A96A-3F97881B473D}" type="slidenum">
              <a:rPr lang="en-US" smtClean="0"/>
              <a:pPr/>
              <a:t>17</a:t>
            </a:fld>
            <a:endParaRPr lang="en-US"/>
          </a:p>
        </p:txBody>
      </p:sp>
      <p:sp>
        <p:nvSpPr>
          <p:cNvPr id="4" name="Content Placeholder 3"/>
          <p:cNvSpPr>
            <a:spLocks noGrp="1"/>
          </p:cNvSpPr>
          <p:nvPr>
            <p:ph sz="quarter" idx="1"/>
          </p:nvPr>
        </p:nvSpPr>
        <p:spPr/>
        <p:txBody>
          <a:bodyPr>
            <a:noAutofit/>
          </a:bodyPr>
          <a:lstStyle/>
          <a:p>
            <a:r>
              <a:rPr lang="en-US" sz="2800" dirty="0" smtClean="0"/>
              <a:t>The ACA will dramatically improve </a:t>
            </a:r>
            <a:r>
              <a:rPr lang="en-US" sz="2800" dirty="0"/>
              <a:t>coverage for and access to </a:t>
            </a:r>
            <a:r>
              <a:rPr lang="en-US" sz="2800" dirty="0" smtClean="0"/>
              <a:t>substance </a:t>
            </a:r>
            <a:r>
              <a:rPr lang="en-US" sz="2800" dirty="0"/>
              <a:t>use disorder </a:t>
            </a:r>
            <a:r>
              <a:rPr lang="en-US" sz="2800" dirty="0" smtClean="0"/>
              <a:t>(SUD) and mental health (MH) services</a:t>
            </a:r>
          </a:p>
          <a:p>
            <a:pPr lvl="1"/>
            <a:r>
              <a:rPr lang="en-US" sz="2800" dirty="0" smtClean="0"/>
              <a:t>Under the ACA, SUD and MH services are </a:t>
            </a:r>
            <a:r>
              <a:rPr lang="en-US" sz="2800" u="sng" dirty="0" smtClean="0"/>
              <a:t>essential </a:t>
            </a:r>
            <a:r>
              <a:rPr lang="en-US" sz="2800" u="sng" dirty="0"/>
              <a:t>health </a:t>
            </a:r>
            <a:r>
              <a:rPr lang="en-US" sz="2800" u="sng" dirty="0" smtClean="0"/>
              <a:t>benefits </a:t>
            </a:r>
            <a:r>
              <a:rPr lang="en-US" sz="2800" dirty="0"/>
              <a:t>which must be covered </a:t>
            </a:r>
            <a:r>
              <a:rPr lang="en-US" sz="2800" u="sng" dirty="0"/>
              <a:t>at parity</a:t>
            </a:r>
            <a:r>
              <a:rPr lang="en-US" sz="2800" dirty="0"/>
              <a:t> (Mental Health Parity and Addiction Equity Act) </a:t>
            </a:r>
            <a:r>
              <a:rPr lang="en-US" sz="2800" dirty="0" smtClean="0"/>
              <a:t>with other covered medical benefits</a:t>
            </a:r>
          </a:p>
          <a:p>
            <a:pPr lvl="2"/>
            <a:r>
              <a:rPr lang="en-US" sz="2800" dirty="0" smtClean="0"/>
              <a:t>Requirements apply to most Medicaid and private insurance coverage; access improvements will apply to millions of people</a:t>
            </a:r>
          </a:p>
          <a:p>
            <a:pPr marL="594360" lvl="2" indent="0">
              <a:buNone/>
            </a:pPr>
            <a:r>
              <a:rPr lang="en-US" sz="2400" dirty="0" smtClean="0"/>
              <a:t> </a:t>
            </a:r>
          </a:p>
        </p:txBody>
      </p:sp>
    </p:spTree>
    <p:extLst>
      <p:ext uri="{BB962C8B-B14F-4D97-AF65-F5344CB8AC3E}">
        <p14:creationId xmlns:p14="http://schemas.microsoft.com/office/powerpoint/2010/main" val="42493688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Mental Health and Substance Use Disorder Parity Update</a:t>
            </a:r>
          </a:p>
        </p:txBody>
      </p:sp>
      <p:sp>
        <p:nvSpPr>
          <p:cNvPr id="3" name="Slide Number Placeholder 2"/>
          <p:cNvSpPr>
            <a:spLocks noGrp="1"/>
          </p:cNvSpPr>
          <p:nvPr>
            <p:ph type="sldNum" sz="quarter" idx="12"/>
          </p:nvPr>
        </p:nvSpPr>
        <p:spPr/>
        <p:txBody>
          <a:bodyPr/>
          <a:lstStyle/>
          <a:p>
            <a:fld id="{BB6CFEC0-E651-4624-A96A-3F97881B473D}" type="slidenum">
              <a:rPr lang="en-US" smtClean="0"/>
              <a:pPr/>
              <a:t>18</a:t>
            </a:fld>
            <a:endParaRPr lang="en-US"/>
          </a:p>
        </p:txBody>
      </p:sp>
      <p:sp>
        <p:nvSpPr>
          <p:cNvPr id="4" name="Content Placeholder 3"/>
          <p:cNvSpPr>
            <a:spLocks noGrp="1"/>
          </p:cNvSpPr>
          <p:nvPr>
            <p:ph sz="quarter" idx="1"/>
          </p:nvPr>
        </p:nvSpPr>
        <p:spPr/>
        <p:txBody>
          <a:bodyPr/>
          <a:lstStyle/>
          <a:p>
            <a:r>
              <a:rPr lang="en-US" dirty="0"/>
              <a:t>Final rule issued in November, will become effective for most plans in January</a:t>
            </a:r>
          </a:p>
          <a:p>
            <a:r>
              <a:rPr lang="en-US" dirty="0"/>
              <a:t>Applies to all large group plans, plans in the ACA marketplaces, and non-grandfathered small group and individual market plans outside the exchanges</a:t>
            </a:r>
          </a:p>
          <a:p>
            <a:r>
              <a:rPr lang="en-US" dirty="0"/>
              <a:t>Specific guidance for Medicaid and CHIP plans is </a:t>
            </a:r>
            <a:r>
              <a:rPr lang="en-US" dirty="0" smtClean="0"/>
              <a:t>forthcoming</a:t>
            </a:r>
          </a:p>
          <a:p>
            <a:pPr lvl="1"/>
            <a:r>
              <a:rPr lang="en-US" dirty="0" smtClean="0"/>
              <a:t>Previous guidance from 2013 embraced the general parity compliance analysis framework of the parity rule for private plans</a:t>
            </a:r>
            <a:endParaRPr lang="en-US" dirty="0"/>
          </a:p>
          <a:p>
            <a:endParaRPr lang="en-US" dirty="0"/>
          </a:p>
        </p:txBody>
      </p:sp>
    </p:spTree>
    <p:extLst>
      <p:ext uri="{BB962C8B-B14F-4D97-AF65-F5344CB8AC3E}">
        <p14:creationId xmlns:p14="http://schemas.microsoft.com/office/powerpoint/2010/main" val="20041193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Highlights of the Final Parity Rule</a:t>
            </a:r>
          </a:p>
        </p:txBody>
      </p:sp>
      <p:sp>
        <p:nvSpPr>
          <p:cNvPr id="3" name="Slide Number Placeholder 2"/>
          <p:cNvSpPr>
            <a:spLocks noGrp="1"/>
          </p:cNvSpPr>
          <p:nvPr>
            <p:ph type="sldNum" sz="quarter" idx="12"/>
          </p:nvPr>
        </p:nvSpPr>
        <p:spPr/>
        <p:txBody>
          <a:bodyPr/>
          <a:lstStyle/>
          <a:p>
            <a:fld id="{BB6CFEC0-E651-4624-A96A-3F97881B473D}" type="slidenum">
              <a:rPr lang="en-US" smtClean="0"/>
              <a:pPr/>
              <a:t>19</a:t>
            </a:fld>
            <a:endParaRPr lang="en-US"/>
          </a:p>
        </p:txBody>
      </p:sp>
      <p:sp>
        <p:nvSpPr>
          <p:cNvPr id="4" name="Content Placeholder 3"/>
          <p:cNvSpPr>
            <a:spLocks noGrp="1"/>
          </p:cNvSpPr>
          <p:nvPr>
            <p:ph sz="quarter" idx="1"/>
          </p:nvPr>
        </p:nvSpPr>
        <p:spPr/>
        <p:txBody>
          <a:bodyPr/>
          <a:lstStyle/>
          <a:p>
            <a:r>
              <a:rPr lang="en-US" dirty="0"/>
              <a:t>Builds on previous regulatory framework</a:t>
            </a:r>
          </a:p>
          <a:p>
            <a:pPr lvl="1"/>
            <a:r>
              <a:rPr lang="en-US" dirty="0"/>
              <a:t>Six benefit categories</a:t>
            </a:r>
          </a:p>
          <a:p>
            <a:pPr lvl="1"/>
            <a:r>
              <a:rPr lang="en-US" dirty="0"/>
              <a:t>Financial requirements and treatment </a:t>
            </a:r>
            <a:r>
              <a:rPr lang="en-US" dirty="0" smtClean="0"/>
              <a:t>limitations</a:t>
            </a:r>
            <a:endParaRPr lang="en-US" dirty="0"/>
          </a:p>
          <a:p>
            <a:r>
              <a:rPr lang="en-US" dirty="0"/>
              <a:t>Additional detail about scope of services—all medical, surgical, MH and SUD benefits must fit into the benefit category framework for purposes of a parity analysis</a:t>
            </a:r>
          </a:p>
          <a:p>
            <a:r>
              <a:rPr lang="en-US" dirty="0"/>
              <a:t>Specific discussion and implications for coverage of residential, intensive outpatient, and partial hospitalization services</a:t>
            </a:r>
          </a:p>
          <a:p>
            <a:endParaRPr lang="en-US" dirty="0"/>
          </a:p>
        </p:txBody>
      </p:sp>
    </p:spTree>
    <p:extLst>
      <p:ext uri="{BB962C8B-B14F-4D97-AF65-F5344CB8AC3E}">
        <p14:creationId xmlns:p14="http://schemas.microsoft.com/office/powerpoint/2010/main" val="8168670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We’ll </a:t>
            </a:r>
            <a:r>
              <a:rPr lang="en-US" dirty="0"/>
              <a:t>D</a:t>
            </a:r>
            <a:r>
              <a:rPr lang="en-US" dirty="0" smtClean="0"/>
              <a:t>iscuss </a:t>
            </a:r>
            <a:r>
              <a:rPr lang="en-US" dirty="0"/>
              <a:t>T</a:t>
            </a:r>
            <a:r>
              <a:rPr lang="en-US" dirty="0" smtClean="0"/>
              <a:t>oday</a:t>
            </a:r>
            <a:endParaRPr lang="en-US" dirty="0"/>
          </a:p>
        </p:txBody>
      </p:sp>
      <p:sp>
        <p:nvSpPr>
          <p:cNvPr id="3" name="Content Placeholder 2"/>
          <p:cNvSpPr>
            <a:spLocks noGrp="1"/>
          </p:cNvSpPr>
          <p:nvPr>
            <p:ph sz="quarter" idx="1"/>
          </p:nvPr>
        </p:nvSpPr>
        <p:spPr/>
        <p:txBody>
          <a:bodyPr>
            <a:normAutofit fontScale="92500" lnSpcReduction="20000"/>
          </a:bodyPr>
          <a:lstStyle/>
          <a:p>
            <a:pPr>
              <a:lnSpc>
                <a:spcPct val="90000"/>
              </a:lnSpc>
            </a:pPr>
            <a:r>
              <a:rPr lang="en-US" sz="3600" dirty="0" smtClean="0"/>
              <a:t>What are the ACA’s (Affordable Care Act) major opportunities to expand </a:t>
            </a:r>
            <a:r>
              <a:rPr lang="en-US" sz="3600" dirty="0"/>
              <a:t>coverage for </a:t>
            </a:r>
            <a:r>
              <a:rPr lang="en-US" sz="3600" dirty="0" smtClean="0"/>
              <a:t>services and to improve </a:t>
            </a:r>
            <a:r>
              <a:rPr lang="en-US" sz="3600" dirty="0"/>
              <a:t>access to </a:t>
            </a:r>
            <a:r>
              <a:rPr lang="en-US" sz="3600" dirty="0" smtClean="0"/>
              <a:t>care for justice-involved individuals? </a:t>
            </a:r>
          </a:p>
          <a:p>
            <a:pPr lvl="1">
              <a:lnSpc>
                <a:spcPct val="90000"/>
              </a:lnSpc>
            </a:pPr>
            <a:r>
              <a:rPr lang="en-US" sz="3400" dirty="0" smtClean="0"/>
              <a:t>Expansion of Medicaid and specific implications for incarcerated people</a:t>
            </a:r>
          </a:p>
          <a:p>
            <a:pPr lvl="1">
              <a:lnSpc>
                <a:spcPct val="90000"/>
              </a:lnSpc>
            </a:pPr>
            <a:r>
              <a:rPr lang="en-US" sz="3400" dirty="0" smtClean="0"/>
              <a:t>Improving access to substance use disorder and mental health care </a:t>
            </a:r>
          </a:p>
          <a:p>
            <a:pPr>
              <a:lnSpc>
                <a:spcPct val="90000"/>
              </a:lnSpc>
            </a:pPr>
            <a:r>
              <a:rPr lang="en-US" sz="3600" dirty="0" smtClean="0"/>
              <a:t>What are the next potential steps to enroll justice-involved people in health insurance and link them to care?</a:t>
            </a:r>
          </a:p>
          <a:p>
            <a:pPr marL="320040" lvl="1" indent="0">
              <a:lnSpc>
                <a:spcPct val="90000"/>
              </a:lnSpc>
              <a:buNone/>
            </a:pPr>
            <a:endParaRPr lang="en-US" sz="1200" dirty="0" smtClean="0"/>
          </a:p>
          <a:p>
            <a:pPr lvl="2">
              <a:lnSpc>
                <a:spcPct val="90000"/>
              </a:lnSpc>
              <a:buNone/>
            </a:pPr>
            <a:endParaRPr lang="en-US" sz="1600" dirty="0" smtClean="0"/>
          </a:p>
          <a:p>
            <a:pPr>
              <a:buNone/>
            </a:pPr>
            <a:endParaRPr lang="en-US" sz="2800" dirty="0"/>
          </a:p>
        </p:txBody>
      </p:sp>
      <p:sp>
        <p:nvSpPr>
          <p:cNvPr id="4" name="Slide Number Placeholder 3"/>
          <p:cNvSpPr>
            <a:spLocks noGrp="1"/>
          </p:cNvSpPr>
          <p:nvPr>
            <p:ph type="sldNum" sz="quarter" idx="12"/>
          </p:nvPr>
        </p:nvSpPr>
        <p:spPr/>
        <p:txBody>
          <a:bodyPr/>
          <a:lstStyle/>
          <a:p>
            <a:fld id="{BB6CFEC0-E651-4624-A96A-3F97881B473D}" type="slidenum">
              <a:rPr lang="en-US" smtClean="0"/>
              <a:pPr/>
              <a:t>2</a:t>
            </a:fld>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t>Highlights of the Final Parity Rule </a:t>
            </a:r>
            <a:r>
              <a:rPr lang="en-US" sz="3200" i="1" dirty="0" smtClean="0"/>
              <a:t>(</a:t>
            </a:r>
            <a:r>
              <a:rPr lang="en-US" sz="3200" i="1" dirty="0"/>
              <a:t>cont’d)</a:t>
            </a:r>
            <a:r>
              <a:rPr lang="en-US" sz="3200" dirty="0"/>
              <a:t/>
            </a:r>
            <a:br>
              <a:rPr lang="en-US" sz="3200" dirty="0"/>
            </a:br>
            <a:endParaRPr lang="en-US" sz="3200" dirty="0"/>
          </a:p>
        </p:txBody>
      </p:sp>
      <p:sp>
        <p:nvSpPr>
          <p:cNvPr id="3" name="Slide Number Placeholder 2"/>
          <p:cNvSpPr>
            <a:spLocks noGrp="1"/>
          </p:cNvSpPr>
          <p:nvPr>
            <p:ph type="sldNum" sz="quarter" idx="12"/>
          </p:nvPr>
        </p:nvSpPr>
        <p:spPr/>
        <p:txBody>
          <a:bodyPr/>
          <a:lstStyle/>
          <a:p>
            <a:fld id="{BB6CFEC0-E651-4624-A96A-3F97881B473D}" type="slidenum">
              <a:rPr lang="en-US" smtClean="0"/>
              <a:pPr/>
              <a:t>20</a:t>
            </a:fld>
            <a:endParaRPr lang="en-US"/>
          </a:p>
        </p:txBody>
      </p:sp>
      <p:sp>
        <p:nvSpPr>
          <p:cNvPr id="4" name="Content Placeholder 3"/>
          <p:cNvSpPr>
            <a:spLocks noGrp="1"/>
          </p:cNvSpPr>
          <p:nvPr>
            <p:ph sz="quarter" idx="1"/>
          </p:nvPr>
        </p:nvSpPr>
        <p:spPr/>
        <p:txBody>
          <a:bodyPr/>
          <a:lstStyle/>
          <a:p>
            <a:r>
              <a:rPr lang="en-US" dirty="0"/>
              <a:t>Additional guidance on limits due to provider specialty and geography (specific implications for methadone maintenance therapy), admission to provider networks, criteria to examine in determining whether provider rates meet parity</a:t>
            </a:r>
          </a:p>
          <a:p>
            <a:endParaRPr lang="en-US" dirty="0"/>
          </a:p>
          <a:p>
            <a:r>
              <a:rPr lang="en-US" dirty="0"/>
              <a:t>Additional guidance on disclosure to participants and beneficiaries and contracting providers of medical necessity criteria and reasons for denials of reimbursement</a:t>
            </a:r>
          </a:p>
          <a:p>
            <a:endParaRPr lang="en-US" dirty="0"/>
          </a:p>
        </p:txBody>
      </p:sp>
    </p:spTree>
    <p:extLst>
      <p:ext uri="{BB962C8B-B14F-4D97-AF65-F5344CB8AC3E}">
        <p14:creationId xmlns:p14="http://schemas.microsoft.com/office/powerpoint/2010/main" val="17014356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Parity: What’s Next?</a:t>
            </a:r>
            <a:endParaRPr lang="en-US" dirty="0"/>
          </a:p>
        </p:txBody>
      </p:sp>
      <p:sp>
        <p:nvSpPr>
          <p:cNvPr id="3" name="Slide Number Placeholder 2"/>
          <p:cNvSpPr>
            <a:spLocks noGrp="1"/>
          </p:cNvSpPr>
          <p:nvPr>
            <p:ph type="sldNum" sz="quarter" idx="12"/>
          </p:nvPr>
        </p:nvSpPr>
        <p:spPr/>
        <p:txBody>
          <a:bodyPr/>
          <a:lstStyle/>
          <a:p>
            <a:fld id="{BB6CFEC0-E651-4624-A96A-3F97881B473D}" type="slidenum">
              <a:rPr lang="en-US" smtClean="0"/>
              <a:pPr/>
              <a:t>21</a:t>
            </a:fld>
            <a:endParaRPr lang="en-US"/>
          </a:p>
        </p:txBody>
      </p:sp>
      <p:sp>
        <p:nvSpPr>
          <p:cNvPr id="4" name="Content Placeholder 3"/>
          <p:cNvSpPr>
            <a:spLocks noGrp="1"/>
          </p:cNvSpPr>
          <p:nvPr>
            <p:ph sz="quarter" idx="1"/>
          </p:nvPr>
        </p:nvSpPr>
        <p:spPr/>
        <p:txBody>
          <a:bodyPr/>
          <a:lstStyle/>
          <a:p>
            <a:r>
              <a:rPr lang="en-US" dirty="0"/>
              <a:t>Final rule </a:t>
            </a:r>
            <a:r>
              <a:rPr lang="en-US" dirty="0" smtClean="0"/>
              <a:t>for commercial plans effective </a:t>
            </a:r>
            <a:r>
              <a:rPr lang="en-US" dirty="0"/>
              <a:t>in July (will apply to most plans starting in January)</a:t>
            </a:r>
          </a:p>
          <a:p>
            <a:r>
              <a:rPr lang="en-US" dirty="0"/>
              <a:t>Further guidance from CMS on how parity applies to Medicaid managed care plans, Alternative Benefit Plans and </a:t>
            </a:r>
            <a:r>
              <a:rPr lang="en-US" dirty="0" smtClean="0"/>
              <a:t>CHIP expected by the end of the year</a:t>
            </a:r>
            <a:endParaRPr lang="en-US" dirty="0"/>
          </a:p>
          <a:p>
            <a:r>
              <a:rPr lang="en-US" dirty="0"/>
              <a:t>Additional state enforcement activity?</a:t>
            </a:r>
          </a:p>
          <a:p>
            <a:pPr lvl="1"/>
            <a:r>
              <a:rPr lang="en-US" dirty="0"/>
              <a:t>Example of New York Attorney General’s work</a:t>
            </a:r>
          </a:p>
          <a:p>
            <a:r>
              <a:rPr lang="en-US" dirty="0" smtClean="0"/>
              <a:t>Huge </a:t>
            </a:r>
            <a:r>
              <a:rPr lang="en-US" dirty="0"/>
              <a:t>continued need for education </a:t>
            </a:r>
            <a:r>
              <a:rPr lang="en-US" dirty="0" smtClean="0"/>
              <a:t>at the state level</a:t>
            </a:r>
            <a:endParaRPr lang="en-US" dirty="0"/>
          </a:p>
          <a:p>
            <a:endParaRPr lang="en-US" dirty="0"/>
          </a:p>
        </p:txBody>
      </p:sp>
    </p:spTree>
    <p:extLst>
      <p:ext uri="{BB962C8B-B14F-4D97-AF65-F5344CB8AC3E}">
        <p14:creationId xmlns:p14="http://schemas.microsoft.com/office/powerpoint/2010/main" val="30872817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600" dirty="0">
                <a:solidFill>
                  <a:srgbClr val="464646"/>
                </a:solidFill>
              </a:rPr>
              <a:t>Importance of the ACA to the Criminal Justice System: Improved </a:t>
            </a:r>
            <a:r>
              <a:rPr lang="en-US" sz="2600" dirty="0" smtClean="0">
                <a:solidFill>
                  <a:srgbClr val="464646"/>
                </a:solidFill>
              </a:rPr>
              <a:t>Access </a:t>
            </a:r>
            <a:r>
              <a:rPr lang="en-US" sz="2600" dirty="0">
                <a:solidFill>
                  <a:srgbClr val="464646"/>
                </a:solidFill>
              </a:rPr>
              <a:t>to </a:t>
            </a:r>
            <a:r>
              <a:rPr lang="en-US" sz="2600" dirty="0" smtClean="0">
                <a:solidFill>
                  <a:srgbClr val="464646"/>
                </a:solidFill>
              </a:rPr>
              <a:t>Care for People with Chronic Health Conditions</a:t>
            </a:r>
            <a:endParaRPr lang="en-US" dirty="0"/>
          </a:p>
        </p:txBody>
      </p:sp>
      <p:sp>
        <p:nvSpPr>
          <p:cNvPr id="3" name="Slide Number Placeholder 2"/>
          <p:cNvSpPr>
            <a:spLocks noGrp="1"/>
          </p:cNvSpPr>
          <p:nvPr>
            <p:ph type="sldNum" sz="quarter" idx="12"/>
          </p:nvPr>
        </p:nvSpPr>
        <p:spPr/>
        <p:txBody>
          <a:bodyPr/>
          <a:lstStyle/>
          <a:p>
            <a:fld id="{BB6CFEC0-E651-4624-A96A-3F97881B473D}" type="slidenum">
              <a:rPr lang="en-US" smtClean="0"/>
              <a:pPr/>
              <a:t>22</a:t>
            </a:fld>
            <a:endParaRPr lang="en-US"/>
          </a:p>
        </p:txBody>
      </p:sp>
      <p:sp>
        <p:nvSpPr>
          <p:cNvPr id="4" name="Content Placeholder 3"/>
          <p:cNvSpPr>
            <a:spLocks noGrp="1"/>
          </p:cNvSpPr>
          <p:nvPr>
            <p:ph sz="quarter" idx="1"/>
          </p:nvPr>
        </p:nvSpPr>
        <p:spPr/>
        <p:txBody>
          <a:bodyPr>
            <a:normAutofit fontScale="85000" lnSpcReduction="20000"/>
          </a:bodyPr>
          <a:lstStyle/>
          <a:p>
            <a:r>
              <a:rPr lang="en-US" dirty="0" smtClean="0"/>
              <a:t>The ACA has a strong focus </a:t>
            </a:r>
            <a:r>
              <a:rPr lang="en-US" dirty="0"/>
              <a:t>on </a:t>
            </a:r>
            <a:r>
              <a:rPr lang="en-US" dirty="0" smtClean="0"/>
              <a:t>creating incentives to help people </a:t>
            </a:r>
            <a:r>
              <a:rPr lang="en-US" dirty="0"/>
              <a:t>with multiple chronic </a:t>
            </a:r>
            <a:r>
              <a:rPr lang="en-US" dirty="0" smtClean="0"/>
              <a:t>health conditions </a:t>
            </a:r>
            <a:endParaRPr lang="en-US" dirty="0"/>
          </a:p>
          <a:p>
            <a:pPr lvl="0"/>
            <a:r>
              <a:rPr lang="en-US" dirty="0" smtClean="0"/>
              <a:t>Section </a:t>
            </a:r>
            <a:r>
              <a:rPr lang="en-US" dirty="0"/>
              <a:t>2703 of the ACA created the new health home Medicaid option for beneficiaries with multiple chronic conditions.  </a:t>
            </a:r>
          </a:p>
          <a:p>
            <a:pPr lvl="1"/>
            <a:r>
              <a:rPr lang="en-US" dirty="0"/>
              <a:t>Health homes are meant to build on other care coordination models to create linkages to community and social supports, enhance coordination of physical health, mental health and substance use care, and to improve health outcomes for high-cost patients.  </a:t>
            </a:r>
            <a:endParaRPr lang="en-US" dirty="0" smtClean="0"/>
          </a:p>
          <a:p>
            <a:pPr lvl="1"/>
            <a:r>
              <a:rPr lang="en-US" dirty="0" smtClean="0"/>
              <a:t>Enhanced federal funding</a:t>
            </a:r>
          </a:p>
          <a:p>
            <a:pPr lvl="2"/>
            <a:r>
              <a:rPr lang="en-US" sz="2400" dirty="0"/>
              <a:t>Huge opportunity to both improve health and reduce entry and reentry into the criminal justice system by getting people enrolled and linking them to care as early as possible </a:t>
            </a:r>
          </a:p>
          <a:p>
            <a:pPr marL="0" indent="0">
              <a:buNone/>
            </a:pPr>
            <a:r>
              <a:rPr lang="en-US" dirty="0" smtClean="0">
                <a:hlinkClick r:id="rId2"/>
              </a:rPr>
              <a:t>http</a:t>
            </a:r>
            <a:r>
              <a:rPr lang="en-US" dirty="0">
                <a:hlinkClick r:id="rId2"/>
              </a:rPr>
              <a:t>://</a:t>
            </a:r>
            <a:r>
              <a:rPr lang="en-US" dirty="0" smtClean="0">
                <a:hlinkClick r:id="rId2"/>
              </a:rPr>
              <a:t>www.medicaid.gov/State-Resource-Center/Medicaid-State-Technical-Assistance/Health-Homes-Technical-Assistance/Health-Home-Information-Resource-Center.html</a:t>
            </a:r>
            <a:r>
              <a:rPr lang="en-US" dirty="0" smtClean="0"/>
              <a:t> </a:t>
            </a:r>
            <a:endParaRPr lang="en-US" dirty="0"/>
          </a:p>
          <a:p>
            <a:endParaRPr lang="en-US" dirty="0"/>
          </a:p>
        </p:txBody>
      </p:sp>
    </p:spTree>
    <p:extLst>
      <p:ext uri="{BB962C8B-B14F-4D97-AF65-F5344CB8AC3E}">
        <p14:creationId xmlns:p14="http://schemas.microsoft.com/office/powerpoint/2010/main" val="188750772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ACA and Parity by the Numbers</a:t>
            </a:r>
            <a:endParaRPr lang="en-US" dirty="0"/>
          </a:p>
        </p:txBody>
      </p:sp>
      <p:sp>
        <p:nvSpPr>
          <p:cNvPr id="3" name="Slide Number Placeholder 2"/>
          <p:cNvSpPr>
            <a:spLocks noGrp="1"/>
          </p:cNvSpPr>
          <p:nvPr>
            <p:ph type="sldNum" sz="quarter" idx="12"/>
          </p:nvPr>
        </p:nvSpPr>
        <p:spPr/>
        <p:txBody>
          <a:bodyPr/>
          <a:lstStyle/>
          <a:p>
            <a:fld id="{BB6CFEC0-E651-4624-A96A-3F97881B473D}" type="slidenum">
              <a:rPr lang="en-US" smtClean="0"/>
              <a:pPr/>
              <a:t>23</a:t>
            </a:fld>
            <a:endParaRPr lang="en-US"/>
          </a:p>
        </p:txBody>
      </p:sp>
      <p:sp>
        <p:nvSpPr>
          <p:cNvPr id="4" name="Content Placeholder 3"/>
          <p:cNvSpPr>
            <a:spLocks noGrp="1"/>
          </p:cNvSpPr>
          <p:nvPr>
            <p:ph sz="quarter" idx="1"/>
          </p:nvPr>
        </p:nvSpPr>
        <p:spPr/>
        <p:txBody>
          <a:bodyPr>
            <a:normAutofit fontScale="92500"/>
          </a:bodyPr>
          <a:lstStyle/>
          <a:p>
            <a:r>
              <a:rPr lang="en-US" dirty="0"/>
              <a:t>8 million people signed up for private insurance in the Health Insurance Marketplace</a:t>
            </a:r>
          </a:p>
          <a:p>
            <a:r>
              <a:rPr lang="en-US" dirty="0"/>
              <a:t>3 million young adults gained coverage by being able to stay on their parents plan</a:t>
            </a:r>
          </a:p>
          <a:p>
            <a:r>
              <a:rPr lang="en-US" dirty="0"/>
              <a:t>3 million more people were enrolled in Medicaid and CHIP as of February, compared to before the Marketplaces opened</a:t>
            </a:r>
          </a:p>
          <a:p>
            <a:r>
              <a:rPr lang="en-US" dirty="0"/>
              <a:t>5 million people are enrolled in plans that meet ACA standards outside the Marketplace, according to a CBO estimate</a:t>
            </a:r>
          </a:p>
          <a:p>
            <a:r>
              <a:rPr lang="en-US" dirty="0"/>
              <a:t>Approximately 60 million Americans have gained expanded mental health and substance use disorder benefits and/or federal parity protections</a:t>
            </a:r>
          </a:p>
          <a:p>
            <a:endParaRPr lang="en-US" dirty="0"/>
          </a:p>
        </p:txBody>
      </p:sp>
    </p:spTree>
    <p:extLst>
      <p:ext uri="{BB962C8B-B14F-4D97-AF65-F5344CB8AC3E}">
        <p14:creationId xmlns:p14="http://schemas.microsoft.com/office/powerpoint/2010/main" val="264017479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8534400" cy="758952"/>
          </a:xfrm>
        </p:spPr>
        <p:txBody>
          <a:bodyPr>
            <a:normAutofit fontScale="90000"/>
          </a:bodyPr>
          <a:lstStyle/>
          <a:p>
            <a:r>
              <a:rPr lang="en-US" dirty="0" smtClean="0"/>
              <a:t>Medicaid &amp; the ACA: Enormous Opportunities for Criminal Justice</a:t>
            </a:r>
            <a:endParaRPr lang="en-US" dirty="0"/>
          </a:p>
        </p:txBody>
      </p:sp>
      <p:sp>
        <p:nvSpPr>
          <p:cNvPr id="3" name="Content Placeholder 2"/>
          <p:cNvSpPr>
            <a:spLocks noGrp="1"/>
          </p:cNvSpPr>
          <p:nvPr>
            <p:ph sz="quarter" idx="1"/>
          </p:nvPr>
        </p:nvSpPr>
        <p:spPr/>
        <p:txBody>
          <a:bodyPr/>
          <a:lstStyle/>
          <a:p>
            <a:r>
              <a:rPr lang="en-US" dirty="0" smtClean="0"/>
              <a:t>Opportunity to enroll millions of Americans in the criminal justice system into health coverage, thereby improving health and providing a huge infusion of federal funding to pay for care, reduce crime, and improve public safety</a:t>
            </a:r>
          </a:p>
          <a:p>
            <a:r>
              <a:rPr lang="en-US" dirty="0" smtClean="0"/>
              <a:t>Federal rules allow any eligible individual, including those who are incarcerated, to enroll in Medicaid coverage, and states that design systems to facilitate enrollment and retention can maximize health coverage and cost-savings</a:t>
            </a:r>
            <a:endParaRPr lang="en-US" dirty="0"/>
          </a:p>
        </p:txBody>
      </p:sp>
    </p:spTree>
    <p:extLst>
      <p:ext uri="{BB962C8B-B14F-4D97-AF65-F5344CB8AC3E}">
        <p14:creationId xmlns:p14="http://schemas.microsoft.com/office/powerpoint/2010/main" val="145899479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dirty="0" smtClean="0"/>
              <a:t>Potential steps to take: information-gathering, planning and collaboration</a:t>
            </a:r>
            <a:endParaRPr lang="en-US" sz="2800" dirty="0"/>
          </a:p>
        </p:txBody>
      </p:sp>
      <p:sp>
        <p:nvSpPr>
          <p:cNvPr id="3" name="Slide Number Placeholder 2"/>
          <p:cNvSpPr>
            <a:spLocks noGrp="1"/>
          </p:cNvSpPr>
          <p:nvPr>
            <p:ph type="sldNum" sz="quarter" idx="12"/>
          </p:nvPr>
        </p:nvSpPr>
        <p:spPr/>
        <p:txBody>
          <a:bodyPr/>
          <a:lstStyle/>
          <a:p>
            <a:fld id="{BB6CFEC0-E651-4624-A96A-3F97881B473D}" type="slidenum">
              <a:rPr lang="en-US" smtClean="0"/>
              <a:pPr/>
              <a:t>25</a:t>
            </a:fld>
            <a:endParaRPr lang="en-US"/>
          </a:p>
        </p:txBody>
      </p:sp>
      <p:sp>
        <p:nvSpPr>
          <p:cNvPr id="4" name="Content Placeholder 3"/>
          <p:cNvSpPr>
            <a:spLocks noGrp="1"/>
          </p:cNvSpPr>
          <p:nvPr>
            <p:ph sz="quarter" idx="1"/>
          </p:nvPr>
        </p:nvSpPr>
        <p:spPr/>
        <p:txBody>
          <a:bodyPr>
            <a:noAutofit/>
          </a:bodyPr>
          <a:lstStyle/>
          <a:p>
            <a:r>
              <a:rPr lang="en-US" sz="2400" dirty="0" smtClean="0"/>
              <a:t>Determine your State’s process for insurance enrollment</a:t>
            </a:r>
          </a:p>
          <a:p>
            <a:pPr lvl="1"/>
            <a:r>
              <a:rPr lang="en-US" sz="2000" dirty="0" smtClean="0"/>
              <a:t>Specific policies and practices to enroll justice-involved individuals? </a:t>
            </a:r>
          </a:p>
          <a:p>
            <a:pPr lvl="1"/>
            <a:r>
              <a:rPr lang="en-US" sz="2000" dirty="0" smtClean="0"/>
              <a:t>Specific state law and/or policy on Medicaid suspension or termination for incarcerated people?</a:t>
            </a:r>
          </a:p>
          <a:p>
            <a:pPr lvl="1"/>
            <a:r>
              <a:rPr lang="en-US" sz="2000" dirty="0" smtClean="0"/>
              <a:t>Process for certifying agencies for enrollment activities state-based</a:t>
            </a:r>
          </a:p>
          <a:p>
            <a:r>
              <a:rPr lang="en-US" sz="2400" dirty="0" smtClean="0"/>
              <a:t>Understand the landscape of decision-makers and how to determine coverage options</a:t>
            </a:r>
          </a:p>
          <a:p>
            <a:pPr lvl="1"/>
            <a:r>
              <a:rPr lang="en-US" sz="2000" dirty="0" smtClean="0"/>
              <a:t>Did your state expand Medicaid? Which services, including MH and SUD services, will be covered?  Is your state a Health Home state? Who is running your state’s Marketplace? Which Marketplace plans provide the strongest coverage options for people with complex health needs? </a:t>
            </a:r>
          </a:p>
        </p:txBody>
      </p:sp>
    </p:spTree>
    <p:extLst>
      <p:ext uri="{BB962C8B-B14F-4D97-AF65-F5344CB8AC3E}">
        <p14:creationId xmlns:p14="http://schemas.microsoft.com/office/powerpoint/2010/main" val="154439554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dirty="0" smtClean="0"/>
              <a:t>Potential steps to take: information-gathering, planning and collaboration</a:t>
            </a:r>
            <a:endParaRPr lang="en-US" sz="2800" dirty="0"/>
          </a:p>
        </p:txBody>
      </p:sp>
      <p:sp>
        <p:nvSpPr>
          <p:cNvPr id="3" name="Slide Number Placeholder 2"/>
          <p:cNvSpPr>
            <a:spLocks noGrp="1"/>
          </p:cNvSpPr>
          <p:nvPr>
            <p:ph type="sldNum" sz="quarter" idx="12"/>
          </p:nvPr>
        </p:nvSpPr>
        <p:spPr/>
        <p:txBody>
          <a:bodyPr/>
          <a:lstStyle/>
          <a:p>
            <a:fld id="{BB6CFEC0-E651-4624-A96A-3F97881B473D}" type="slidenum">
              <a:rPr lang="en-US" smtClean="0"/>
              <a:pPr/>
              <a:t>26</a:t>
            </a:fld>
            <a:endParaRPr lang="en-US"/>
          </a:p>
        </p:txBody>
      </p:sp>
      <p:sp>
        <p:nvSpPr>
          <p:cNvPr id="4" name="Content Placeholder 3"/>
          <p:cNvSpPr>
            <a:spLocks noGrp="1"/>
          </p:cNvSpPr>
          <p:nvPr>
            <p:ph sz="quarter" idx="1"/>
          </p:nvPr>
        </p:nvSpPr>
        <p:spPr/>
        <p:txBody>
          <a:bodyPr>
            <a:normAutofit fontScale="85000" lnSpcReduction="10000"/>
          </a:bodyPr>
          <a:lstStyle/>
          <a:p>
            <a:r>
              <a:rPr lang="en-US" dirty="0" smtClean="0"/>
              <a:t>Convene or support a local planning process </a:t>
            </a:r>
          </a:p>
          <a:p>
            <a:pPr lvl="1"/>
            <a:r>
              <a:rPr lang="en-US" sz="2200" dirty="0" smtClean="0"/>
              <a:t>Critical need for health and criminal justice stakeholders to work together</a:t>
            </a:r>
          </a:p>
          <a:p>
            <a:pPr lvl="1"/>
            <a:r>
              <a:rPr lang="en-US" sz="2200" dirty="0" smtClean="0"/>
              <a:t>Role for the State Medicaid agency, the State health insurance exchange board and community care providers with corrections and other justice decision-makers and stakeholders</a:t>
            </a:r>
          </a:p>
          <a:p>
            <a:r>
              <a:rPr lang="en-US" dirty="0" smtClean="0"/>
              <a:t>Incorporate enrollment into your system</a:t>
            </a:r>
          </a:p>
          <a:p>
            <a:pPr lvl="1"/>
            <a:r>
              <a:rPr lang="en-US" dirty="0" smtClean="0"/>
              <a:t>Support enrollment at various points of contact; incorporate the application process into existing intake and screening processes</a:t>
            </a:r>
          </a:p>
          <a:p>
            <a:pPr lvl="1"/>
            <a:r>
              <a:rPr lang="en-US" dirty="0" smtClean="0"/>
              <a:t>Time the application process to coincide with transition planning</a:t>
            </a:r>
          </a:p>
          <a:p>
            <a:pPr lvl="1"/>
            <a:r>
              <a:rPr lang="en-US" dirty="0" smtClean="0"/>
              <a:t>Ensure that work to update and coordinate technology systems include court and corrections decision-makers </a:t>
            </a:r>
          </a:p>
          <a:p>
            <a:r>
              <a:rPr lang="en-US" dirty="0" smtClean="0"/>
              <a:t>Identify ways in which court-involved individuals can be better connected to community-based care</a:t>
            </a:r>
          </a:p>
          <a:p>
            <a:r>
              <a:rPr lang="en-US" dirty="0" smtClean="0"/>
              <a:t>Educate your colleagues and your clients about the benefits of the ACA</a:t>
            </a:r>
          </a:p>
          <a:p>
            <a:endParaRPr lang="en-US" dirty="0"/>
          </a:p>
        </p:txBody>
      </p:sp>
    </p:spTree>
    <p:extLst>
      <p:ext uri="{BB962C8B-B14F-4D97-AF65-F5344CB8AC3E}">
        <p14:creationId xmlns:p14="http://schemas.microsoft.com/office/powerpoint/2010/main" val="23416749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Factors Related to Linkage with Community-Based Care</a:t>
            </a:r>
            <a:endParaRPr lang="en-US" dirty="0"/>
          </a:p>
        </p:txBody>
      </p:sp>
      <p:sp>
        <p:nvSpPr>
          <p:cNvPr id="3" name="Slide Number Placeholder 2"/>
          <p:cNvSpPr>
            <a:spLocks noGrp="1"/>
          </p:cNvSpPr>
          <p:nvPr>
            <p:ph type="sldNum" sz="quarter" idx="12"/>
          </p:nvPr>
        </p:nvSpPr>
        <p:spPr/>
        <p:txBody>
          <a:bodyPr/>
          <a:lstStyle/>
          <a:p>
            <a:fld id="{BB6CFEC0-E651-4624-A96A-3F97881B473D}" type="slidenum">
              <a:rPr lang="en-US" smtClean="0"/>
              <a:pPr/>
              <a:t>27</a:t>
            </a:fld>
            <a:endParaRPr lang="en-US"/>
          </a:p>
        </p:txBody>
      </p:sp>
      <p:sp>
        <p:nvSpPr>
          <p:cNvPr id="4" name="Content Placeholder 3"/>
          <p:cNvSpPr>
            <a:spLocks noGrp="1"/>
          </p:cNvSpPr>
          <p:nvPr>
            <p:ph sz="quarter" idx="1"/>
          </p:nvPr>
        </p:nvSpPr>
        <p:spPr/>
        <p:txBody>
          <a:bodyPr>
            <a:normAutofit fontScale="92500" lnSpcReduction="10000"/>
          </a:bodyPr>
          <a:lstStyle/>
          <a:p>
            <a:r>
              <a:rPr lang="en-US" dirty="0" smtClean="0"/>
              <a:t>Work to continue </a:t>
            </a:r>
            <a:r>
              <a:rPr lang="en-US" dirty="0"/>
              <a:t>strengthening relationships with community-based </a:t>
            </a:r>
            <a:r>
              <a:rPr lang="en-US" dirty="0" smtClean="0"/>
              <a:t>providers</a:t>
            </a:r>
          </a:p>
          <a:p>
            <a:pPr lvl="1"/>
            <a:r>
              <a:rPr lang="en-US" dirty="0" smtClean="0"/>
              <a:t>Provider </a:t>
            </a:r>
            <a:r>
              <a:rPr lang="en-US" dirty="0"/>
              <a:t>capacity and network </a:t>
            </a:r>
            <a:r>
              <a:rPr lang="en-US" dirty="0" smtClean="0"/>
              <a:t>adequacy—federal and state work</a:t>
            </a:r>
          </a:p>
          <a:p>
            <a:r>
              <a:rPr lang="en-US" dirty="0" smtClean="0"/>
              <a:t>Identify </a:t>
            </a:r>
            <a:r>
              <a:rPr lang="en-US" dirty="0"/>
              <a:t>ways in which </a:t>
            </a:r>
            <a:r>
              <a:rPr lang="en-US" dirty="0" smtClean="0"/>
              <a:t>justice-involved </a:t>
            </a:r>
            <a:r>
              <a:rPr lang="en-US" dirty="0"/>
              <a:t>individuals can be better connected to community-based </a:t>
            </a:r>
            <a:r>
              <a:rPr lang="en-US" dirty="0" smtClean="0"/>
              <a:t>care</a:t>
            </a:r>
          </a:p>
          <a:p>
            <a:pPr lvl="1"/>
            <a:r>
              <a:rPr lang="en-US" dirty="0"/>
              <a:t>Continued importance of safety net funding to cover </a:t>
            </a:r>
            <a:r>
              <a:rPr lang="en-US" dirty="0" smtClean="0"/>
              <a:t>gaps</a:t>
            </a:r>
          </a:p>
          <a:p>
            <a:pPr lvl="1"/>
            <a:r>
              <a:rPr lang="en-US" dirty="0" smtClean="0"/>
              <a:t>Discussions related to the IMD exclusion </a:t>
            </a:r>
          </a:p>
          <a:p>
            <a:pPr lvl="1"/>
            <a:r>
              <a:rPr lang="en-US" dirty="0" smtClean="0"/>
              <a:t>Current focus on health information exchange and the federal confidentiality law 42 CFR Part 2</a:t>
            </a:r>
            <a:endParaRPr lang="en-US" dirty="0"/>
          </a:p>
          <a:p>
            <a:r>
              <a:rPr lang="en-US" dirty="0"/>
              <a:t>Educate your colleagues and your clients about the </a:t>
            </a:r>
            <a:r>
              <a:rPr lang="en-US" dirty="0" smtClean="0"/>
              <a:t>requirements and benefits </a:t>
            </a:r>
            <a:r>
              <a:rPr lang="en-US" dirty="0"/>
              <a:t>of </a:t>
            </a:r>
            <a:r>
              <a:rPr lang="en-US" dirty="0" smtClean="0"/>
              <a:t>parity and health care reform</a:t>
            </a:r>
          </a:p>
          <a:p>
            <a:pPr lvl="1"/>
            <a:r>
              <a:rPr lang="en-US" sz="2000" dirty="0" smtClean="0"/>
              <a:t>Recent </a:t>
            </a:r>
            <a:r>
              <a:rPr lang="en-US" sz="2000" dirty="0"/>
              <a:t>activity related to opioid addiction and overdose, addiction and the criminal justice system, and the legal barriers facing many people in recovery</a:t>
            </a:r>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127948317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LAC’s Field-Initiated Project with the Bureau of Justice Assistance</a:t>
            </a:r>
            <a:endParaRPr lang="en-US" dirty="0"/>
          </a:p>
        </p:txBody>
      </p:sp>
      <p:sp>
        <p:nvSpPr>
          <p:cNvPr id="3" name="Slide Number Placeholder 2"/>
          <p:cNvSpPr>
            <a:spLocks noGrp="1"/>
          </p:cNvSpPr>
          <p:nvPr>
            <p:ph type="sldNum" sz="quarter" idx="12"/>
          </p:nvPr>
        </p:nvSpPr>
        <p:spPr/>
        <p:txBody>
          <a:bodyPr/>
          <a:lstStyle/>
          <a:p>
            <a:fld id="{BB6CFEC0-E651-4624-A96A-3F97881B473D}" type="slidenum">
              <a:rPr lang="en-US" smtClean="0"/>
              <a:pPr/>
              <a:t>28</a:t>
            </a:fld>
            <a:endParaRPr lang="en-US"/>
          </a:p>
        </p:txBody>
      </p:sp>
      <p:pic>
        <p:nvPicPr>
          <p:cNvPr id="6" name="Picture 2" descr="C:\Users\Gabrielle\AppData\Local\Microsoft\Windows\Temporary Internet Files\Content.Outlook\QGM8Q6JU\LAC_RSAT_Email_Footer1.jpg"/>
          <p:cNvPicPr>
            <a:picLocks noGrp="1" noChangeAspect="1" noChangeArrowheads="1"/>
          </p:cNvPicPr>
          <p:nvPr>
            <p:ph sz="quarter" idx="1"/>
          </p:nvPr>
        </p:nvPicPr>
        <p:blipFill>
          <a:blip r:embed="rId2" cstate="print">
            <a:extLst>
              <a:ext uri="{28A0092B-C50C-407E-A947-70E740481C1C}">
                <a14:useLocalDpi xmlns:a14="http://schemas.microsoft.com/office/drawing/2010/main" val="0"/>
              </a:ext>
            </a:extLst>
          </a:blip>
          <a:srcRect/>
          <a:stretch>
            <a:fillRect/>
          </a:stretch>
        </p:blipFill>
        <p:spPr bwMode="auto">
          <a:xfrm>
            <a:off x="1219200" y="2895600"/>
            <a:ext cx="6937248" cy="11460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746468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Helping the Criminal Justice Field to Maximize the Opportunities of the ACA</a:t>
            </a:r>
            <a:endParaRPr lang="en-US" dirty="0"/>
          </a:p>
        </p:txBody>
      </p:sp>
      <p:sp>
        <p:nvSpPr>
          <p:cNvPr id="3" name="Slide Number Placeholder 2"/>
          <p:cNvSpPr>
            <a:spLocks noGrp="1"/>
          </p:cNvSpPr>
          <p:nvPr>
            <p:ph type="sldNum" sz="quarter" idx="12"/>
          </p:nvPr>
        </p:nvSpPr>
        <p:spPr/>
        <p:txBody>
          <a:bodyPr/>
          <a:lstStyle/>
          <a:p>
            <a:fld id="{BB6CFEC0-E651-4624-A96A-3F97881B473D}" type="slidenum">
              <a:rPr lang="en-US" smtClean="0"/>
              <a:pPr/>
              <a:t>29</a:t>
            </a:fld>
            <a:endParaRPr lang="en-US"/>
          </a:p>
        </p:txBody>
      </p:sp>
      <p:sp>
        <p:nvSpPr>
          <p:cNvPr id="4" name="Content Placeholder 3"/>
          <p:cNvSpPr>
            <a:spLocks noGrp="1"/>
          </p:cNvSpPr>
          <p:nvPr>
            <p:ph sz="quarter" idx="1"/>
          </p:nvPr>
        </p:nvSpPr>
        <p:spPr/>
        <p:txBody>
          <a:bodyPr>
            <a:normAutofit/>
          </a:bodyPr>
          <a:lstStyle/>
          <a:p>
            <a:r>
              <a:rPr lang="en-US" dirty="0" smtClean="0"/>
              <a:t>Determining the technical assistance needs and supporting  a number of BJA’s grantees</a:t>
            </a:r>
          </a:p>
          <a:p>
            <a:pPr lvl="1"/>
            <a:r>
              <a:rPr lang="en-US" dirty="0" smtClean="0"/>
              <a:t>Review of the existing landscape</a:t>
            </a:r>
          </a:p>
          <a:p>
            <a:pPr lvl="1"/>
            <a:r>
              <a:rPr lang="en-US" dirty="0" smtClean="0"/>
              <a:t>Creating additional educational materials and practical tools to support enrollment and linkage to care and broadly disseminating them</a:t>
            </a:r>
          </a:p>
          <a:p>
            <a:pPr lvl="1"/>
            <a:r>
              <a:rPr lang="en-US" dirty="0" smtClean="0"/>
              <a:t>Providing assistance through TA calls, webinars, trainings,  and workshops</a:t>
            </a:r>
          </a:p>
          <a:p>
            <a:pPr lvl="1"/>
            <a:r>
              <a:rPr lang="en-US" dirty="0" smtClean="0"/>
              <a:t>Compiling and disseminating concrete examples of successful practices and policies as well as barriers </a:t>
            </a:r>
            <a:r>
              <a:rPr lang="en-US" dirty="0"/>
              <a:t>to implementation and ways </a:t>
            </a:r>
            <a:r>
              <a:rPr lang="en-US" dirty="0" smtClean="0"/>
              <a:t>of overcoming these barriers. </a:t>
            </a:r>
          </a:p>
        </p:txBody>
      </p:sp>
    </p:spTree>
    <p:extLst>
      <p:ext uri="{BB962C8B-B14F-4D97-AF65-F5344CB8AC3E}">
        <p14:creationId xmlns:p14="http://schemas.microsoft.com/office/powerpoint/2010/main" val="36029781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Health Characteristics of Justice-Involved Individuals</a:t>
            </a:r>
            <a:endParaRPr lang="en-US" dirty="0"/>
          </a:p>
        </p:txBody>
      </p:sp>
      <p:sp>
        <p:nvSpPr>
          <p:cNvPr id="3" name="Slide Number Placeholder 2"/>
          <p:cNvSpPr>
            <a:spLocks noGrp="1"/>
          </p:cNvSpPr>
          <p:nvPr>
            <p:ph type="sldNum" sz="quarter" idx="12"/>
          </p:nvPr>
        </p:nvSpPr>
        <p:spPr/>
        <p:txBody>
          <a:bodyPr/>
          <a:lstStyle/>
          <a:p>
            <a:fld id="{BB6CFEC0-E651-4624-A96A-3F97881B473D}" type="slidenum">
              <a:rPr lang="en-US" smtClean="0"/>
              <a:pPr/>
              <a:t>3</a:t>
            </a:fld>
            <a:endParaRPr lang="en-US"/>
          </a:p>
        </p:txBody>
      </p:sp>
      <p:sp>
        <p:nvSpPr>
          <p:cNvPr id="4" name="Content Placeholder 3"/>
          <p:cNvSpPr>
            <a:spLocks noGrp="1"/>
          </p:cNvSpPr>
          <p:nvPr>
            <p:ph sz="quarter" idx="1"/>
          </p:nvPr>
        </p:nvSpPr>
        <p:spPr/>
        <p:txBody>
          <a:bodyPr>
            <a:normAutofit fontScale="92500"/>
          </a:bodyPr>
          <a:lstStyle/>
          <a:p>
            <a:r>
              <a:rPr lang="en-US" sz="2800" dirty="0" smtClean="0"/>
              <a:t>High </a:t>
            </a:r>
            <a:r>
              <a:rPr lang="en-US" sz="2800" dirty="0"/>
              <a:t>rates of </a:t>
            </a:r>
            <a:r>
              <a:rPr lang="en-US" sz="2800" dirty="0" smtClean="0"/>
              <a:t>physical health problems, mental illness and </a:t>
            </a:r>
            <a:r>
              <a:rPr lang="en-US" sz="2800" dirty="0"/>
              <a:t>substance use disorders (SUDs</a:t>
            </a:r>
            <a:r>
              <a:rPr lang="en-US" sz="2800" dirty="0" smtClean="0"/>
              <a:t>) in the criminal justice system</a:t>
            </a:r>
          </a:p>
          <a:p>
            <a:pPr lvl="1"/>
            <a:r>
              <a:rPr lang="en-US" sz="2800" dirty="0"/>
              <a:t>65% </a:t>
            </a:r>
            <a:r>
              <a:rPr lang="en-US" sz="2800" dirty="0" smtClean="0"/>
              <a:t>of all  people incarcerated in jails and prisons meet medical criteria for a substance use disorder</a:t>
            </a:r>
          </a:p>
          <a:p>
            <a:pPr lvl="1"/>
            <a:r>
              <a:rPr lang="en-US" sz="2800" dirty="0" smtClean="0"/>
              <a:t>There are three </a:t>
            </a:r>
            <a:r>
              <a:rPr lang="en-US" sz="2800" dirty="0"/>
              <a:t>times more seriously mentally ill persons in jails and </a:t>
            </a:r>
            <a:r>
              <a:rPr lang="en-US" sz="2800" dirty="0" smtClean="0"/>
              <a:t>prisons </a:t>
            </a:r>
            <a:r>
              <a:rPr lang="en-US" sz="2800" dirty="0"/>
              <a:t>than in hospitals </a:t>
            </a:r>
          </a:p>
          <a:p>
            <a:r>
              <a:rPr lang="en-US" dirty="0"/>
              <a:t>State and local </a:t>
            </a:r>
            <a:r>
              <a:rPr lang="en-US" dirty="0" smtClean="0"/>
              <a:t>court systems and correctional </a:t>
            </a:r>
            <a:r>
              <a:rPr lang="en-US" dirty="0"/>
              <a:t>agencies have spent huge amounts of money on care</a:t>
            </a:r>
          </a:p>
          <a:p>
            <a:pPr lvl="1"/>
            <a:r>
              <a:rPr lang="en-US" dirty="0"/>
              <a:t>Recent report found that prison health care spending in 44 states totaled $6.5 billion in </a:t>
            </a:r>
            <a:r>
              <a:rPr lang="en-US" dirty="0" smtClean="0"/>
              <a:t>2008; spending </a:t>
            </a:r>
            <a:r>
              <a:rPr lang="en-US" dirty="0"/>
              <a:t>rose on average by 52 percent over 7 years</a:t>
            </a:r>
          </a:p>
          <a:p>
            <a:pPr lvl="1"/>
            <a:endParaRPr lang="en-US" dirty="0"/>
          </a:p>
        </p:txBody>
      </p:sp>
    </p:spTree>
    <p:extLst>
      <p:ext uri="{BB962C8B-B14F-4D97-AF65-F5344CB8AC3E}">
        <p14:creationId xmlns:p14="http://schemas.microsoft.com/office/powerpoint/2010/main" val="152813397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4"/>
          <p:cNvSpPr>
            <a:spLocks noChangeArrowheads="1"/>
          </p:cNvSpPr>
          <p:nvPr/>
        </p:nvSpPr>
        <p:spPr bwMode="auto">
          <a:xfrm>
            <a:off x="914400" y="1462390"/>
            <a:ext cx="7162799" cy="3662541"/>
          </a:xfrm>
          <a:prstGeom prst="rect">
            <a:avLst/>
          </a:prstGeom>
          <a:noFill/>
          <a:ln w="9525">
            <a:noFill/>
            <a:miter lim="800000"/>
            <a:headEnd/>
            <a:tailEnd/>
          </a:ln>
        </p:spPr>
        <p:txBody>
          <a:bodyPr wrap="square" anchor="ctr">
            <a:spAutoFit/>
          </a:bodyPr>
          <a:lstStyle/>
          <a:p>
            <a:pPr algn="ctr"/>
            <a:r>
              <a:rPr lang="en-US" sz="2800" u="sng" dirty="0" smtClean="0"/>
              <a:t>Questions and Discussion</a:t>
            </a:r>
          </a:p>
          <a:p>
            <a:pPr algn="ctr"/>
            <a:endParaRPr lang="en-US" sz="2800" dirty="0"/>
          </a:p>
          <a:p>
            <a:pPr algn="ctr"/>
            <a:endParaRPr lang="en-US" sz="2800" dirty="0" smtClean="0">
              <a:latin typeface="+mn-lt"/>
            </a:endParaRPr>
          </a:p>
          <a:p>
            <a:pPr algn="ctr"/>
            <a:r>
              <a:rPr lang="en-US" sz="2800" dirty="0" smtClean="0">
                <a:latin typeface="+mn-lt"/>
              </a:rPr>
              <a:t>Gabrielle </a:t>
            </a:r>
            <a:r>
              <a:rPr lang="en-US" sz="2800" dirty="0">
                <a:latin typeface="+mn-lt"/>
              </a:rPr>
              <a:t>de la Guéronnière</a:t>
            </a:r>
          </a:p>
          <a:p>
            <a:pPr algn="ctr"/>
            <a:r>
              <a:rPr lang="en-US" sz="2800" dirty="0">
                <a:latin typeface="+mn-lt"/>
                <a:hlinkClick r:id="rId3"/>
              </a:rPr>
              <a:t>gdelagueronniere@lac-dc.org</a:t>
            </a:r>
            <a:endParaRPr lang="en-US" sz="2800" dirty="0">
              <a:latin typeface="+mn-lt"/>
            </a:endParaRPr>
          </a:p>
          <a:p>
            <a:pPr algn="ctr"/>
            <a:r>
              <a:rPr lang="en-US" sz="2400" dirty="0" smtClean="0">
                <a:latin typeface="+mn-lt"/>
              </a:rPr>
              <a:t>202-544-5478</a:t>
            </a:r>
            <a:endParaRPr lang="en-US" sz="2400" dirty="0">
              <a:latin typeface="+mn-lt"/>
            </a:endParaRPr>
          </a:p>
          <a:p>
            <a:pPr algn="ctr"/>
            <a:r>
              <a:rPr lang="en-US" sz="2600" dirty="0" smtClean="0">
                <a:latin typeface="+mn-lt"/>
                <a:hlinkClick r:id="rId4"/>
              </a:rPr>
              <a:t>www.lac.org</a:t>
            </a:r>
            <a:r>
              <a:rPr lang="en-US" sz="2600" dirty="0" smtClean="0">
                <a:latin typeface="+mn-lt"/>
              </a:rPr>
              <a:t> </a:t>
            </a:r>
          </a:p>
          <a:p>
            <a:pPr algn="ctr"/>
            <a:r>
              <a:rPr lang="en-US" dirty="0" smtClean="0"/>
              <a:t> </a:t>
            </a:r>
            <a:endParaRPr lang="en-US" dirty="0"/>
          </a:p>
          <a:p>
            <a:pPr algn="ctr"/>
            <a:endParaRPr lang="en-US" sz="2400" dirty="0"/>
          </a:p>
        </p:txBody>
      </p:sp>
      <p:sp>
        <p:nvSpPr>
          <p:cNvPr id="3" name="Slide Number Placeholder 2"/>
          <p:cNvSpPr>
            <a:spLocks noGrp="1"/>
          </p:cNvSpPr>
          <p:nvPr>
            <p:ph type="sldNum" sz="quarter" idx="12"/>
          </p:nvPr>
        </p:nvSpPr>
        <p:spPr/>
        <p:txBody>
          <a:bodyPr/>
          <a:lstStyle/>
          <a:p>
            <a:fld id="{8909E5B6-DDF2-4870-82EF-931764C678D1}" type="slidenum">
              <a:rPr lang="en-US" smtClean="0"/>
              <a:pPr/>
              <a:t>30</a:t>
            </a:fld>
            <a:endParaRPr 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a:t>The Winners' Circle Model</a:t>
            </a:r>
            <a:endParaRPr lang="en-US" dirty="0"/>
          </a:p>
        </p:txBody>
      </p:sp>
      <p:sp>
        <p:nvSpPr>
          <p:cNvPr id="3" name="Slide Number Placeholder 2"/>
          <p:cNvSpPr>
            <a:spLocks noGrp="1"/>
          </p:cNvSpPr>
          <p:nvPr>
            <p:ph type="sldNum" sz="quarter" idx="12"/>
          </p:nvPr>
        </p:nvSpPr>
        <p:spPr/>
        <p:txBody>
          <a:bodyPr/>
          <a:lstStyle/>
          <a:p>
            <a:fld id="{BB6CFEC0-E651-4624-A96A-3F97881B473D}" type="slidenum">
              <a:rPr lang="en-US" smtClean="0"/>
              <a:pPr/>
              <a:t>31</a:t>
            </a:fld>
            <a:endParaRPr lang="en-US"/>
          </a:p>
        </p:txBody>
      </p:sp>
      <p:sp>
        <p:nvSpPr>
          <p:cNvPr id="4" name="Content Placeholder 3"/>
          <p:cNvSpPr>
            <a:spLocks noGrp="1"/>
          </p:cNvSpPr>
          <p:nvPr>
            <p:ph sz="quarter" idx="1"/>
          </p:nvPr>
        </p:nvSpPr>
        <p:spPr>
          <a:xfrm>
            <a:off x="914400" y="1752600"/>
            <a:ext cx="7772400" cy="4572000"/>
          </a:xfrm>
        </p:spPr>
        <p:txBody>
          <a:bodyPr>
            <a:normAutofit fontScale="92500" lnSpcReduction="20000"/>
          </a:bodyPr>
          <a:lstStyle/>
          <a:p>
            <a:pPr marL="0" indent="0" algn="ctr">
              <a:buNone/>
            </a:pPr>
            <a:r>
              <a:rPr lang="en-US" b="1" dirty="0"/>
              <a:t>July 16, 2014</a:t>
            </a:r>
          </a:p>
          <a:p>
            <a:pPr marL="0" indent="0" algn="ctr">
              <a:buNone/>
            </a:pPr>
            <a:r>
              <a:rPr lang="en-US" b="1" dirty="0"/>
              <a:t>2:00 – 3:00 p.m. EDT </a:t>
            </a:r>
          </a:p>
          <a:p>
            <a:endParaRPr lang="en-US" dirty="0"/>
          </a:p>
          <a:p>
            <a:pPr marL="0" indent="0">
              <a:buNone/>
            </a:pPr>
            <a:r>
              <a:rPr lang="en-US" dirty="0"/>
              <a:t>Winners' Circles are peer-led support groups for people striving to remain free from past drug use and criminal justice involvement.  Winners’ Circles offer safe environments for former offenders to develop healthy lifestyles, learn and practice social skills, address problems that previously led to criminal activity, expand their networks of recovery associates, and offer encouragement and support to others.  This presentation highlights the history, structure, and training on starting a Winners' Circle in your community. </a:t>
            </a:r>
          </a:p>
          <a:p>
            <a:endParaRPr lang="en-US" dirty="0"/>
          </a:p>
          <a:p>
            <a:pPr marL="0" indent="0">
              <a:buNone/>
            </a:pPr>
            <a:r>
              <a:rPr lang="en-US" dirty="0"/>
              <a:t>Presenter: 	Phillip Barbour</a:t>
            </a:r>
          </a:p>
        </p:txBody>
      </p:sp>
    </p:spTree>
    <p:extLst>
      <p:ext uri="{BB962C8B-B14F-4D97-AF65-F5344CB8AC3E}">
        <p14:creationId xmlns:p14="http://schemas.microsoft.com/office/powerpoint/2010/main" val="35918480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Health Characteristics of Justice-Involved Individuals</a:t>
            </a:r>
          </a:p>
        </p:txBody>
      </p:sp>
      <p:sp>
        <p:nvSpPr>
          <p:cNvPr id="3" name="Slide Number Placeholder 2"/>
          <p:cNvSpPr>
            <a:spLocks noGrp="1"/>
          </p:cNvSpPr>
          <p:nvPr>
            <p:ph type="sldNum" sz="quarter" idx="12"/>
          </p:nvPr>
        </p:nvSpPr>
        <p:spPr/>
        <p:txBody>
          <a:bodyPr/>
          <a:lstStyle/>
          <a:p>
            <a:fld id="{BB6CFEC0-E651-4624-A96A-3F97881B473D}" type="slidenum">
              <a:rPr lang="en-US" smtClean="0"/>
              <a:pPr/>
              <a:t>4</a:t>
            </a:fld>
            <a:endParaRPr lang="en-US"/>
          </a:p>
        </p:txBody>
      </p:sp>
      <p:sp>
        <p:nvSpPr>
          <p:cNvPr id="4" name="Content Placeholder 3"/>
          <p:cNvSpPr>
            <a:spLocks noGrp="1"/>
          </p:cNvSpPr>
          <p:nvPr>
            <p:ph sz="quarter" idx="1"/>
          </p:nvPr>
        </p:nvSpPr>
        <p:spPr/>
        <p:txBody>
          <a:bodyPr>
            <a:normAutofit lnSpcReduction="10000"/>
          </a:bodyPr>
          <a:lstStyle/>
          <a:p>
            <a:r>
              <a:rPr lang="en-US" dirty="0"/>
              <a:t>Most people reentering from incarceration have </a:t>
            </a:r>
            <a:r>
              <a:rPr lang="en-US" dirty="0" smtClean="0"/>
              <a:t>no </a:t>
            </a:r>
            <a:r>
              <a:rPr lang="en-US" dirty="0"/>
              <a:t>or little health insurance </a:t>
            </a:r>
            <a:r>
              <a:rPr lang="en-US" dirty="0" smtClean="0"/>
              <a:t>coverage in the community</a:t>
            </a:r>
            <a:endParaRPr lang="en-US" sz="2800" dirty="0"/>
          </a:p>
          <a:p>
            <a:pPr lvl="1"/>
            <a:r>
              <a:rPr lang="en-US" dirty="0" smtClean="0"/>
              <a:t>70 to 90 percent of individuals </a:t>
            </a:r>
            <a:r>
              <a:rPr lang="en-US" dirty="0"/>
              <a:t>with criminal justice involvement </a:t>
            </a:r>
            <a:r>
              <a:rPr lang="en-US" dirty="0" smtClean="0"/>
              <a:t>are </a:t>
            </a:r>
            <a:r>
              <a:rPr lang="en-US" dirty="0"/>
              <a:t>uninsured </a:t>
            </a:r>
            <a:r>
              <a:rPr lang="en-US" dirty="0" smtClean="0"/>
              <a:t>at reentry</a:t>
            </a:r>
          </a:p>
          <a:p>
            <a:r>
              <a:rPr lang="en-US" dirty="0" smtClean="0"/>
              <a:t>Even for individuals with health insurance, coverage for mental health and substance use disorder benefits has been inconsistent and often lacking</a:t>
            </a:r>
          </a:p>
          <a:p>
            <a:r>
              <a:rPr lang="en-US" dirty="0" smtClean="0"/>
              <a:t>Most people have had poor access to health care</a:t>
            </a:r>
            <a:endParaRPr lang="en-US" dirty="0"/>
          </a:p>
          <a:p>
            <a:pPr lvl="1"/>
            <a:r>
              <a:rPr lang="en-US" dirty="0" smtClean="0"/>
              <a:t>90 </a:t>
            </a:r>
            <a:r>
              <a:rPr lang="en-US" dirty="0"/>
              <a:t>percent of the 23 million Americans with substance use disorders receive no specialty care</a:t>
            </a:r>
          </a:p>
          <a:p>
            <a:pPr lvl="1"/>
            <a:r>
              <a:rPr lang="en-US" dirty="0"/>
              <a:t>One-third of those with serious mental illness and half of people with mental health conditions overall receive no care</a:t>
            </a:r>
          </a:p>
          <a:p>
            <a:endParaRPr lang="en-US" dirty="0"/>
          </a:p>
        </p:txBody>
      </p:sp>
    </p:spTree>
    <p:extLst>
      <p:ext uri="{BB962C8B-B14F-4D97-AF65-F5344CB8AC3E}">
        <p14:creationId xmlns:p14="http://schemas.microsoft.com/office/powerpoint/2010/main" val="12509327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Health and Recidivism</a:t>
            </a:r>
            <a:endParaRPr lang="en-US" dirty="0"/>
          </a:p>
        </p:txBody>
      </p:sp>
      <p:sp>
        <p:nvSpPr>
          <p:cNvPr id="3" name="Slide Number Placeholder 2"/>
          <p:cNvSpPr>
            <a:spLocks noGrp="1"/>
          </p:cNvSpPr>
          <p:nvPr>
            <p:ph type="sldNum" sz="quarter" idx="12"/>
          </p:nvPr>
        </p:nvSpPr>
        <p:spPr/>
        <p:txBody>
          <a:bodyPr/>
          <a:lstStyle/>
          <a:p>
            <a:fld id="{BB6CFEC0-E651-4624-A96A-3F97881B473D}" type="slidenum">
              <a:rPr lang="en-US" smtClean="0"/>
              <a:pPr/>
              <a:t>5</a:t>
            </a:fld>
            <a:endParaRPr lang="en-US"/>
          </a:p>
        </p:txBody>
      </p:sp>
      <p:sp>
        <p:nvSpPr>
          <p:cNvPr id="4" name="Content Placeholder 3"/>
          <p:cNvSpPr>
            <a:spLocks noGrp="1"/>
          </p:cNvSpPr>
          <p:nvPr>
            <p:ph sz="quarter" idx="1"/>
          </p:nvPr>
        </p:nvSpPr>
        <p:spPr/>
        <p:txBody>
          <a:bodyPr>
            <a:normAutofit lnSpcReduction="10000"/>
          </a:bodyPr>
          <a:lstStyle/>
          <a:p>
            <a:r>
              <a:rPr lang="en-US" sz="2800" dirty="0" smtClean="0"/>
              <a:t>Relationship </a:t>
            </a:r>
            <a:r>
              <a:rPr lang="en-US" sz="2800" dirty="0"/>
              <a:t>between </a:t>
            </a:r>
            <a:r>
              <a:rPr lang="en-US" sz="2800" dirty="0" smtClean="0"/>
              <a:t>criminal justice system involvement, high rates of recidivism </a:t>
            </a:r>
            <a:r>
              <a:rPr lang="en-US" sz="2800" dirty="0"/>
              <a:t>and untreated mental health and SUD</a:t>
            </a:r>
          </a:p>
          <a:p>
            <a:pPr lvl="1"/>
            <a:r>
              <a:rPr lang="en-US" sz="2800" dirty="0"/>
              <a:t>Drug overdose is the highest cause of death for individuals reentering the community</a:t>
            </a:r>
          </a:p>
          <a:p>
            <a:pPr lvl="1"/>
            <a:r>
              <a:rPr lang="en-US" sz="2800" dirty="0"/>
              <a:t>Twelve-times higher risk of death in the first two weeks after </a:t>
            </a:r>
            <a:r>
              <a:rPr lang="en-US" sz="2800" dirty="0" smtClean="0"/>
              <a:t>release</a:t>
            </a:r>
          </a:p>
          <a:p>
            <a:pPr marL="274320" lvl="2" indent="-274320">
              <a:spcBef>
                <a:spcPts val="580"/>
              </a:spcBef>
              <a:buClr>
                <a:schemeClr val="accent1"/>
              </a:buClr>
            </a:pPr>
            <a:r>
              <a:rPr lang="en-US" sz="2800" dirty="0" smtClean="0"/>
              <a:t>However, </a:t>
            </a:r>
            <a:r>
              <a:rPr lang="en-US" sz="2800" dirty="0"/>
              <a:t>w</a:t>
            </a:r>
            <a:r>
              <a:rPr lang="en-US" sz="2800" dirty="0" smtClean="0"/>
              <a:t>ith </a:t>
            </a:r>
            <a:r>
              <a:rPr lang="en-US" sz="2800" dirty="0"/>
              <a:t>access to care, health outcomes improve, and recidivism rates and costs to the correctional and health systems </a:t>
            </a:r>
            <a:r>
              <a:rPr lang="en-US" sz="2800" dirty="0" smtClean="0"/>
              <a:t>decline</a:t>
            </a:r>
          </a:p>
          <a:p>
            <a:pPr marL="548640" lvl="3" indent="-274320">
              <a:spcBef>
                <a:spcPts val="580"/>
              </a:spcBef>
              <a:buClr>
                <a:schemeClr val="accent1"/>
              </a:buClr>
            </a:pPr>
            <a:r>
              <a:rPr lang="en-US" sz="2800" dirty="0" smtClean="0"/>
              <a:t>Findings from the Washington State study</a:t>
            </a:r>
            <a:endParaRPr lang="en-US" sz="2800" dirty="0"/>
          </a:p>
          <a:p>
            <a:pPr lvl="1"/>
            <a:endParaRPr lang="en-US" sz="2800" dirty="0" smtClean="0"/>
          </a:p>
          <a:p>
            <a:pPr lvl="2"/>
            <a:endParaRPr lang="en-US" sz="2800" dirty="0"/>
          </a:p>
          <a:p>
            <a:endParaRPr lang="en-US" dirty="0" smtClean="0"/>
          </a:p>
          <a:p>
            <a:endParaRPr lang="en-US" dirty="0" smtClean="0"/>
          </a:p>
          <a:p>
            <a:endParaRPr lang="en-US" dirty="0" smtClean="0"/>
          </a:p>
          <a:p>
            <a:endParaRPr lang="en-US" dirty="0"/>
          </a:p>
        </p:txBody>
      </p:sp>
    </p:spTree>
    <p:extLst>
      <p:ext uri="{BB962C8B-B14F-4D97-AF65-F5344CB8AC3E}">
        <p14:creationId xmlns:p14="http://schemas.microsoft.com/office/powerpoint/2010/main" val="36237621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dirty="0" smtClean="0"/>
              <a:t/>
            </a:r>
            <a:br>
              <a:rPr lang="en-US" sz="2800" dirty="0" smtClean="0"/>
            </a:br>
            <a:r>
              <a:rPr lang="en-US" sz="2600" dirty="0" smtClean="0"/>
              <a:t>Importance of the ACA to the Criminal Justice System: Coverage Expansions and Infusion of Federal Dollars</a:t>
            </a:r>
            <a:endParaRPr lang="en-US" sz="2600" dirty="0"/>
          </a:p>
        </p:txBody>
      </p:sp>
      <p:sp>
        <p:nvSpPr>
          <p:cNvPr id="3" name="Slide Number Placeholder 2"/>
          <p:cNvSpPr>
            <a:spLocks noGrp="1"/>
          </p:cNvSpPr>
          <p:nvPr>
            <p:ph type="sldNum" sz="quarter" idx="12"/>
          </p:nvPr>
        </p:nvSpPr>
        <p:spPr/>
        <p:txBody>
          <a:bodyPr/>
          <a:lstStyle/>
          <a:p>
            <a:fld id="{BB6CFEC0-E651-4624-A96A-3F97881B473D}" type="slidenum">
              <a:rPr lang="en-US" smtClean="0"/>
              <a:pPr/>
              <a:t>6</a:t>
            </a:fld>
            <a:endParaRPr lang="en-US"/>
          </a:p>
        </p:txBody>
      </p:sp>
      <p:sp>
        <p:nvSpPr>
          <p:cNvPr id="4" name="Content Placeholder 3"/>
          <p:cNvSpPr>
            <a:spLocks noGrp="1"/>
          </p:cNvSpPr>
          <p:nvPr>
            <p:ph sz="quarter" idx="1"/>
          </p:nvPr>
        </p:nvSpPr>
        <p:spPr/>
        <p:txBody>
          <a:bodyPr>
            <a:normAutofit fontScale="92500"/>
          </a:bodyPr>
          <a:lstStyle/>
          <a:p>
            <a:r>
              <a:rPr lang="en-US" dirty="0" smtClean="0"/>
              <a:t>The ACA presents a huge opportunity to improve public health</a:t>
            </a:r>
            <a:r>
              <a:rPr lang="en-US" dirty="0"/>
              <a:t>, </a:t>
            </a:r>
            <a:r>
              <a:rPr lang="en-US" dirty="0" smtClean="0"/>
              <a:t>increase public safety</a:t>
            </a:r>
            <a:r>
              <a:rPr lang="en-US" dirty="0"/>
              <a:t>, and </a:t>
            </a:r>
            <a:r>
              <a:rPr lang="en-US" dirty="0" smtClean="0"/>
              <a:t>save states huge amounts of money</a:t>
            </a:r>
            <a:endParaRPr lang="en-US" dirty="0"/>
          </a:p>
          <a:p>
            <a:pPr lvl="1"/>
            <a:r>
              <a:rPr lang="en-US" sz="2600" dirty="0" smtClean="0"/>
              <a:t>The ACA dramatically expands health </a:t>
            </a:r>
            <a:r>
              <a:rPr lang="en-US" sz="2600" dirty="0"/>
              <a:t>insurance </a:t>
            </a:r>
            <a:r>
              <a:rPr lang="en-US" sz="2600" dirty="0" smtClean="0"/>
              <a:t>coverage to millions of people</a:t>
            </a:r>
          </a:p>
          <a:p>
            <a:pPr lvl="2"/>
            <a:r>
              <a:rPr lang="en-US" sz="2400" dirty="0"/>
              <a:t>I</a:t>
            </a:r>
            <a:r>
              <a:rPr lang="en-US" sz="2400" dirty="0" smtClean="0"/>
              <a:t>n the 27 states expanding their Medicaid population, federal </a:t>
            </a:r>
            <a:r>
              <a:rPr lang="en-US" sz="2400" dirty="0"/>
              <a:t>Medicaid will for the first time pay for </a:t>
            </a:r>
            <a:r>
              <a:rPr lang="en-US" sz="2400" dirty="0" smtClean="0"/>
              <a:t>non-disabled adults </a:t>
            </a:r>
            <a:r>
              <a:rPr lang="en-US" sz="2400" dirty="0"/>
              <a:t>with no dependent children up to 138% </a:t>
            </a:r>
            <a:r>
              <a:rPr lang="en-US" sz="2400" dirty="0" smtClean="0"/>
              <a:t>FPL</a:t>
            </a:r>
          </a:p>
          <a:p>
            <a:pPr lvl="2"/>
            <a:r>
              <a:rPr lang="en-US" sz="2400" u="sng" dirty="0"/>
              <a:t>Huge federal </a:t>
            </a:r>
            <a:r>
              <a:rPr lang="en-US" sz="2400" u="sng" dirty="0" smtClean="0"/>
              <a:t>investment</a:t>
            </a:r>
            <a:r>
              <a:rPr lang="en-US" sz="2400" dirty="0" smtClean="0"/>
              <a:t>: federal dollars will cover 100</a:t>
            </a:r>
            <a:r>
              <a:rPr lang="en-US" sz="2400" dirty="0"/>
              <a:t>% of the costs for first 3 </a:t>
            </a:r>
            <a:r>
              <a:rPr lang="en-US" sz="2400" dirty="0" smtClean="0"/>
              <a:t>years, decreasing to 90 percent indefinitely</a:t>
            </a:r>
          </a:p>
          <a:p>
            <a:pPr lvl="2"/>
            <a:r>
              <a:rPr lang="en-US" sz="2400" dirty="0" smtClean="0"/>
              <a:t>Federal dollars likely create greater incentives in states and counties for systems </a:t>
            </a:r>
            <a:r>
              <a:rPr lang="en-US" sz="2400" dirty="0"/>
              <a:t>reforms and </a:t>
            </a:r>
            <a:r>
              <a:rPr lang="en-US" sz="2400" dirty="0" smtClean="0"/>
              <a:t>collaborations</a:t>
            </a:r>
          </a:p>
          <a:p>
            <a:pPr lvl="2"/>
            <a:r>
              <a:rPr lang="en-US" sz="2400" dirty="0" smtClean="0"/>
              <a:t>Opportunities for reimbursement for enrollment activities</a:t>
            </a:r>
          </a:p>
          <a:p>
            <a:pPr lvl="2"/>
            <a:endParaRPr lang="en-US" sz="2400" dirty="0"/>
          </a:p>
          <a:p>
            <a:pPr lvl="2"/>
            <a:endParaRPr lang="en-US" sz="2200" dirty="0" smtClean="0"/>
          </a:p>
          <a:p>
            <a:endParaRPr lang="en-US" dirty="0"/>
          </a:p>
          <a:p>
            <a:pPr lvl="1"/>
            <a:endParaRPr lang="en-US" dirty="0"/>
          </a:p>
          <a:p>
            <a:pPr lvl="1"/>
            <a:endParaRPr lang="en-US" dirty="0"/>
          </a:p>
          <a:p>
            <a:endParaRPr lang="en-US" dirty="0"/>
          </a:p>
        </p:txBody>
      </p:sp>
    </p:spTree>
    <p:extLst>
      <p:ext uri="{BB962C8B-B14F-4D97-AF65-F5344CB8AC3E}">
        <p14:creationId xmlns:p14="http://schemas.microsoft.com/office/powerpoint/2010/main" val="40695074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600" dirty="0" smtClean="0"/>
              <a:t>Enrolling Justice-Involved Individuals </a:t>
            </a:r>
            <a:br>
              <a:rPr lang="en-US" sz="2600" dirty="0" smtClean="0"/>
            </a:br>
            <a:r>
              <a:rPr lang="en-US" sz="2600" dirty="0" smtClean="0"/>
              <a:t>in Health Insurance and Linking them to Care</a:t>
            </a:r>
            <a:endParaRPr lang="en-US" sz="2600" dirty="0"/>
          </a:p>
        </p:txBody>
      </p:sp>
      <p:sp>
        <p:nvSpPr>
          <p:cNvPr id="3" name="Slide Number Placeholder 2"/>
          <p:cNvSpPr>
            <a:spLocks noGrp="1"/>
          </p:cNvSpPr>
          <p:nvPr>
            <p:ph type="sldNum" sz="quarter" idx="12"/>
          </p:nvPr>
        </p:nvSpPr>
        <p:spPr/>
        <p:txBody>
          <a:bodyPr/>
          <a:lstStyle/>
          <a:p>
            <a:fld id="{BB6CFEC0-E651-4624-A96A-3F97881B473D}" type="slidenum">
              <a:rPr lang="en-US" smtClean="0"/>
              <a:pPr/>
              <a:t>7</a:t>
            </a:fld>
            <a:endParaRPr lang="en-US"/>
          </a:p>
        </p:txBody>
      </p:sp>
      <p:sp>
        <p:nvSpPr>
          <p:cNvPr id="4" name="Content Placeholder 3"/>
          <p:cNvSpPr>
            <a:spLocks noGrp="1"/>
          </p:cNvSpPr>
          <p:nvPr>
            <p:ph sz="quarter" idx="1"/>
          </p:nvPr>
        </p:nvSpPr>
        <p:spPr/>
        <p:txBody>
          <a:bodyPr>
            <a:normAutofit/>
          </a:bodyPr>
          <a:lstStyle/>
          <a:p>
            <a:pPr marL="548640" lvl="2" indent="-274320">
              <a:spcBef>
                <a:spcPts val="580"/>
              </a:spcBef>
              <a:buClr>
                <a:schemeClr val="accent1"/>
              </a:buClr>
            </a:pPr>
            <a:r>
              <a:rPr lang="en-US" sz="2800" dirty="0" smtClean="0"/>
              <a:t>Opportunities at every intercept for enrollment and linkage to care</a:t>
            </a:r>
          </a:p>
          <a:p>
            <a:pPr marL="822960" lvl="3" indent="-274320">
              <a:spcBef>
                <a:spcPts val="580"/>
              </a:spcBef>
              <a:buClr>
                <a:schemeClr val="accent1"/>
              </a:buClr>
            </a:pPr>
            <a:r>
              <a:rPr lang="en-US" sz="2800" dirty="0" smtClean="0"/>
              <a:t>Initial contact with law enforcement/emergency services</a:t>
            </a:r>
          </a:p>
          <a:p>
            <a:pPr marL="822960" lvl="3" indent="-274320">
              <a:spcBef>
                <a:spcPts val="580"/>
              </a:spcBef>
              <a:buClr>
                <a:schemeClr val="accent1"/>
              </a:buClr>
            </a:pPr>
            <a:r>
              <a:rPr lang="en-US" sz="2800" dirty="0" smtClean="0"/>
              <a:t>Initial detention/initial court hearing</a:t>
            </a:r>
          </a:p>
          <a:p>
            <a:pPr marL="822960" lvl="3" indent="-274320">
              <a:spcBef>
                <a:spcPts val="580"/>
              </a:spcBef>
              <a:buClr>
                <a:schemeClr val="accent1"/>
              </a:buClr>
            </a:pPr>
            <a:r>
              <a:rPr lang="en-US" sz="2800" dirty="0" smtClean="0"/>
              <a:t>With courts (including specialty courts)</a:t>
            </a:r>
          </a:p>
          <a:p>
            <a:pPr marL="822960" lvl="3" indent="-274320">
              <a:spcBef>
                <a:spcPts val="580"/>
              </a:spcBef>
              <a:buClr>
                <a:schemeClr val="accent1"/>
              </a:buClr>
            </a:pPr>
            <a:r>
              <a:rPr lang="en-US" sz="2400" dirty="0" smtClean="0"/>
              <a:t>At reentry</a:t>
            </a:r>
          </a:p>
          <a:p>
            <a:pPr marL="822960" lvl="3" indent="-274320">
              <a:spcBef>
                <a:spcPts val="580"/>
              </a:spcBef>
              <a:buClr>
                <a:schemeClr val="accent1"/>
              </a:buClr>
            </a:pPr>
            <a:r>
              <a:rPr lang="en-US" sz="2400" dirty="0" smtClean="0"/>
              <a:t>Community </a:t>
            </a:r>
            <a:r>
              <a:rPr lang="en-US" sz="2400" dirty="0"/>
              <a:t>corrections</a:t>
            </a:r>
          </a:p>
          <a:p>
            <a:pPr marL="548640" lvl="3" indent="-274320">
              <a:spcBef>
                <a:spcPts val="580"/>
              </a:spcBef>
              <a:buClr>
                <a:schemeClr val="accent1"/>
              </a:buClr>
            </a:pPr>
            <a:r>
              <a:rPr lang="en-US" sz="2400" u="sng" dirty="0" smtClean="0"/>
              <a:t>Specific policies related to Medicaid financing for people in </a:t>
            </a:r>
            <a:r>
              <a:rPr lang="en-US" sz="2400" u="sng" dirty="0"/>
              <a:t>jails and prisons</a:t>
            </a:r>
          </a:p>
          <a:p>
            <a:endParaRPr lang="en-US" dirty="0"/>
          </a:p>
        </p:txBody>
      </p:sp>
    </p:spTree>
    <p:extLst>
      <p:ext uri="{BB962C8B-B14F-4D97-AF65-F5344CB8AC3E}">
        <p14:creationId xmlns:p14="http://schemas.microsoft.com/office/powerpoint/2010/main" val="31202379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Little More on Medicaid</a:t>
            </a:r>
            <a:endParaRPr lang="en-US" dirty="0"/>
          </a:p>
        </p:txBody>
      </p:sp>
      <p:sp>
        <p:nvSpPr>
          <p:cNvPr id="3" name="Content Placeholder 2"/>
          <p:cNvSpPr>
            <a:spLocks noGrp="1"/>
          </p:cNvSpPr>
          <p:nvPr>
            <p:ph sz="quarter" idx="1"/>
          </p:nvPr>
        </p:nvSpPr>
        <p:spPr/>
        <p:txBody>
          <a:bodyPr>
            <a:normAutofit lnSpcReduction="10000"/>
          </a:bodyPr>
          <a:lstStyle/>
          <a:p>
            <a:pPr lvl="0"/>
            <a:r>
              <a:rPr lang="en-US" dirty="0"/>
              <a:t>State/federal partnership</a:t>
            </a:r>
          </a:p>
          <a:p>
            <a:pPr lvl="0"/>
            <a:r>
              <a:rPr lang="en-US" dirty="0"/>
              <a:t>Within broad federal guidelines, states design and administer their Medicaid programs</a:t>
            </a:r>
          </a:p>
          <a:p>
            <a:pPr lvl="0"/>
            <a:r>
              <a:rPr lang="en-US" dirty="0"/>
              <a:t>States and federal governments also share financing responsibilities</a:t>
            </a:r>
          </a:p>
          <a:p>
            <a:pPr lvl="0"/>
            <a:r>
              <a:rPr lang="en-US" dirty="0"/>
              <a:t>Eligibility based on </a:t>
            </a:r>
            <a:r>
              <a:rPr lang="en-US" dirty="0" smtClean="0"/>
              <a:t>income</a:t>
            </a:r>
            <a:r>
              <a:rPr lang="en-US" dirty="0"/>
              <a:t>, </a:t>
            </a:r>
            <a:r>
              <a:rPr lang="en-US" dirty="0" smtClean="0"/>
              <a:t>population </a:t>
            </a:r>
            <a:r>
              <a:rPr lang="en-US" dirty="0"/>
              <a:t>group (children, pregnant women, parents, childless adults in expansion states), residency, and citizenship</a:t>
            </a:r>
          </a:p>
          <a:p>
            <a:pPr lvl="0"/>
            <a:r>
              <a:rPr lang="en-US" dirty="0" smtClean="0"/>
              <a:t>Current or past involvement </a:t>
            </a:r>
            <a:r>
              <a:rPr lang="en-US" dirty="0"/>
              <a:t>in the criminal justice </a:t>
            </a:r>
            <a:r>
              <a:rPr lang="en-US" dirty="0" smtClean="0"/>
              <a:t>system does not affect an individual’s eligibility (although there is a payment exclusion for those who are incarcerated)</a:t>
            </a:r>
            <a:endParaRPr lang="en-US" dirty="0"/>
          </a:p>
          <a:p>
            <a:endParaRPr lang="en-US" dirty="0"/>
          </a:p>
        </p:txBody>
      </p:sp>
    </p:spTree>
    <p:extLst>
      <p:ext uri="{BB962C8B-B14F-4D97-AF65-F5344CB8AC3E}">
        <p14:creationId xmlns:p14="http://schemas.microsoft.com/office/powerpoint/2010/main" val="2199351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is Medicaid Financed?</a:t>
            </a:r>
            <a:endParaRPr lang="en-US" dirty="0"/>
          </a:p>
        </p:txBody>
      </p:sp>
      <p:sp>
        <p:nvSpPr>
          <p:cNvPr id="3" name="Content Placeholder 2"/>
          <p:cNvSpPr>
            <a:spLocks noGrp="1"/>
          </p:cNvSpPr>
          <p:nvPr>
            <p:ph sz="quarter" idx="1"/>
          </p:nvPr>
        </p:nvSpPr>
        <p:spPr/>
        <p:txBody>
          <a:bodyPr>
            <a:normAutofit fontScale="92500"/>
          </a:bodyPr>
          <a:lstStyle/>
          <a:p>
            <a:r>
              <a:rPr lang="en-US" dirty="0" smtClean="0"/>
              <a:t>Federal and state governments share Medicaid financing responsibilities</a:t>
            </a:r>
          </a:p>
          <a:p>
            <a:r>
              <a:rPr lang="en-US" dirty="0" smtClean="0"/>
              <a:t>For most services provided to most beneficiaries, the federal government pays between 50 and about 73%</a:t>
            </a:r>
          </a:p>
          <a:p>
            <a:pPr lvl="1"/>
            <a:r>
              <a:rPr lang="en-US" dirty="0" smtClean="0"/>
              <a:t>This is called the Federal Medical Assistance Percentage, or FMAP</a:t>
            </a:r>
          </a:p>
          <a:p>
            <a:r>
              <a:rPr lang="en-US" dirty="0" smtClean="0"/>
              <a:t>The FMAP in most states for services provided to the expansion population (childless adults and higher income parents up to 138% FPL) is 100% through 2016, and never less than 90%</a:t>
            </a:r>
          </a:p>
          <a:p>
            <a:r>
              <a:rPr lang="en-US" dirty="0" smtClean="0"/>
              <a:t>The federal government pays at least ½ of allowable administrative costs</a:t>
            </a:r>
            <a:endParaRPr lang="en-US" dirty="0"/>
          </a:p>
        </p:txBody>
      </p:sp>
    </p:spTree>
    <p:extLst>
      <p:ext uri="{BB962C8B-B14F-4D97-AF65-F5344CB8AC3E}">
        <p14:creationId xmlns:p14="http://schemas.microsoft.com/office/powerpoint/2010/main" val="118294906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6605</TotalTime>
  <Words>2533</Words>
  <Application>Microsoft Office PowerPoint</Application>
  <PresentationFormat>On-screen Show (4:3)</PresentationFormat>
  <Paragraphs>219</Paragraphs>
  <Slides>31</Slides>
  <Notes>3</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Equity</vt:lpstr>
      <vt:lpstr>Understanding the Affordable Care Act and the Opportunities the Law Presents for the  Criminal Justice System</vt:lpstr>
      <vt:lpstr>What We’ll Discuss Today</vt:lpstr>
      <vt:lpstr>Health Characteristics of Justice-Involved Individuals</vt:lpstr>
      <vt:lpstr>Health Characteristics of Justice-Involved Individuals</vt:lpstr>
      <vt:lpstr>Health and Recidivism</vt:lpstr>
      <vt:lpstr> Importance of the ACA to the Criminal Justice System: Coverage Expansions and Infusion of Federal Dollars</vt:lpstr>
      <vt:lpstr>Enrolling Justice-Involved Individuals  in Health Insurance and Linking them to Care</vt:lpstr>
      <vt:lpstr>A Little More on Medicaid</vt:lpstr>
      <vt:lpstr>How is Medicaid Financed?</vt:lpstr>
      <vt:lpstr>Eligibility for the Criminal Justice Population</vt:lpstr>
      <vt:lpstr>Medicaid and Incarcerated Beneficiaries</vt:lpstr>
      <vt:lpstr>Using Medicaid to Pay for Inpatient Care</vt:lpstr>
      <vt:lpstr>Enrolling Eligible Individuals into Medicaid</vt:lpstr>
      <vt:lpstr>Enrolling Eligible Individuals into Medicaid</vt:lpstr>
      <vt:lpstr>Medicaid &amp; the ACA: Enormous Opportunities for Criminal Justice</vt:lpstr>
      <vt:lpstr>Medicaid Benefits for Expansion Population</vt:lpstr>
      <vt:lpstr>Importance of the ACA to the Criminal Justice System: Improved Coverage for and Access to Addiction and Mental Health Services</vt:lpstr>
      <vt:lpstr>Mental Health and Substance Use Disorder Parity Update</vt:lpstr>
      <vt:lpstr>Highlights of the Final Parity Rule</vt:lpstr>
      <vt:lpstr>Highlights of the Final Parity Rule (cont’d) </vt:lpstr>
      <vt:lpstr>Parity: What’s Next?</vt:lpstr>
      <vt:lpstr>Importance of the ACA to the Criminal Justice System: Improved Access to Care for People with Chronic Health Conditions</vt:lpstr>
      <vt:lpstr>The ACA and Parity by the Numbers</vt:lpstr>
      <vt:lpstr>Medicaid &amp; the ACA: Enormous Opportunities for Criminal Justice</vt:lpstr>
      <vt:lpstr>Potential steps to take: information-gathering, planning and collaboration</vt:lpstr>
      <vt:lpstr>Potential steps to take: information-gathering, planning and collaboration</vt:lpstr>
      <vt:lpstr>Factors Related to Linkage with Community-Based Care</vt:lpstr>
      <vt:lpstr>LAC’s Field-Initiated Project with the Bureau of Justice Assistance</vt:lpstr>
      <vt:lpstr>Helping the Criminal Justice Field to Maximize the Opportunities of the ACA</vt:lpstr>
      <vt:lpstr>PowerPoint Presentation</vt:lpstr>
      <vt:lpstr>The Winners' Circle Model</vt:lpstr>
    </vt:vector>
  </TitlesOfParts>
  <Company>legal action center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National Policy—Parity, Healthcare Reform and Beyond</dc:title>
  <dc:creator>Gabrielle</dc:creator>
  <cp:lastModifiedBy>Noah M. Shifman</cp:lastModifiedBy>
  <cp:revision>425</cp:revision>
  <dcterms:created xsi:type="dcterms:W3CDTF">2010-07-09T21:50:29Z</dcterms:created>
  <dcterms:modified xsi:type="dcterms:W3CDTF">2014-06-18T15:39:49Z</dcterms:modified>
</cp:coreProperties>
</file>