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Lst>
  <p:notesMasterIdLst>
    <p:notesMasterId r:id="rId53"/>
  </p:notesMasterIdLst>
  <p:sldIdLst>
    <p:sldId id="256" r:id="rId3"/>
    <p:sldId id="323" r:id="rId4"/>
    <p:sldId id="273" r:id="rId5"/>
    <p:sldId id="274" r:id="rId6"/>
    <p:sldId id="324" r:id="rId7"/>
    <p:sldId id="276" r:id="rId8"/>
    <p:sldId id="280" r:id="rId9"/>
    <p:sldId id="281" r:id="rId10"/>
    <p:sldId id="284" r:id="rId11"/>
    <p:sldId id="285" r:id="rId12"/>
    <p:sldId id="286" r:id="rId13"/>
    <p:sldId id="287" r:id="rId14"/>
    <p:sldId id="288" r:id="rId15"/>
    <p:sldId id="295" r:id="rId16"/>
    <p:sldId id="289" r:id="rId17"/>
    <p:sldId id="294" r:id="rId18"/>
    <p:sldId id="268" r:id="rId19"/>
    <p:sldId id="298" r:id="rId20"/>
    <p:sldId id="299" r:id="rId21"/>
    <p:sldId id="293" r:id="rId22"/>
    <p:sldId id="300" r:id="rId23"/>
    <p:sldId id="336" r:id="rId24"/>
    <p:sldId id="302" r:id="rId25"/>
    <p:sldId id="303" r:id="rId26"/>
    <p:sldId id="304" r:id="rId27"/>
    <p:sldId id="305" r:id="rId28"/>
    <p:sldId id="306" r:id="rId29"/>
    <p:sldId id="307" r:id="rId30"/>
    <p:sldId id="308" r:id="rId31"/>
    <p:sldId id="309" r:id="rId32"/>
    <p:sldId id="310" r:id="rId33"/>
    <p:sldId id="333" r:id="rId34"/>
    <p:sldId id="315" r:id="rId35"/>
    <p:sldId id="316" r:id="rId36"/>
    <p:sldId id="317" r:id="rId37"/>
    <p:sldId id="328" r:id="rId38"/>
    <p:sldId id="353" r:id="rId39"/>
    <p:sldId id="355" r:id="rId40"/>
    <p:sldId id="351" r:id="rId41"/>
    <p:sldId id="348" r:id="rId42"/>
    <p:sldId id="344" r:id="rId43"/>
    <p:sldId id="346" r:id="rId44"/>
    <p:sldId id="318" r:id="rId45"/>
    <p:sldId id="358" r:id="rId46"/>
    <p:sldId id="319" r:id="rId47"/>
    <p:sldId id="320" r:id="rId48"/>
    <p:sldId id="321" r:id="rId49"/>
    <p:sldId id="331" r:id="rId50"/>
    <p:sldId id="359" r:id="rId51"/>
    <p:sldId id="36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4AF"/>
    <a:srgbClr val="FFFFFF"/>
    <a:srgbClr val="85B5CE"/>
    <a:srgbClr val="00558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29" autoAdjust="0"/>
  </p:normalViewPr>
  <p:slideViewPr>
    <p:cSldViewPr showGuides="1">
      <p:cViewPr>
        <p:scale>
          <a:sx n="79" d="100"/>
          <a:sy n="79" d="100"/>
        </p:scale>
        <p:origin x="-276" y="-120"/>
      </p:cViewPr>
      <p:guideLst>
        <p:guide orient="horz" pos="390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F:\RSAT\PPR\RSAT%20PPR%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3165338530293"/>
          <c:y val="5.0925925925925923E-2"/>
          <c:w val="0.74681829938540334"/>
          <c:h val="0.62770232928804692"/>
        </c:manualLayout>
      </c:layout>
      <c:barChart>
        <c:barDir val="col"/>
        <c:grouping val="clustered"/>
        <c:varyColors val="0"/>
        <c:ser>
          <c:idx val="0"/>
          <c:order val="0"/>
          <c:tx>
            <c:strRef>
              <c:f>'F8'!$F$2</c:f>
              <c:strCache>
                <c:ptCount val="1"/>
                <c:pt idx="0">
                  <c:v>Number of Individuals Completing the Program</c:v>
                </c:pt>
              </c:strCache>
            </c:strRef>
          </c:tx>
          <c:invertIfNegative val="0"/>
          <c:cat>
            <c:strRef>
              <c:f>'F8'!$G$1:$H$1</c:f>
              <c:strCache>
                <c:ptCount val="2"/>
                <c:pt idx="0">
                  <c:v>January–March 2013</c:v>
                </c:pt>
                <c:pt idx="1">
                  <c:v>April–June 2013</c:v>
                </c:pt>
              </c:strCache>
            </c:strRef>
          </c:cat>
          <c:val>
            <c:numRef>
              <c:f>'F8'!$G$2:$H$2</c:f>
              <c:numCache>
                <c:formatCode>###0</c:formatCode>
                <c:ptCount val="2"/>
                <c:pt idx="0">
                  <c:v>97</c:v>
                </c:pt>
                <c:pt idx="1">
                  <c:v>73</c:v>
                </c:pt>
              </c:numCache>
            </c:numRef>
          </c:val>
        </c:ser>
        <c:ser>
          <c:idx val="1"/>
          <c:order val="1"/>
          <c:tx>
            <c:strRef>
              <c:f>'F8'!$F$3</c:f>
              <c:strCache>
                <c:ptCount val="1"/>
                <c:pt idx="0">
                  <c:v>Number of Individuals Unsuccessfully Exiting the Program</c:v>
                </c:pt>
              </c:strCache>
            </c:strRef>
          </c:tx>
          <c:invertIfNegative val="0"/>
          <c:cat>
            <c:strRef>
              <c:f>'F8'!$G$1:$H$1</c:f>
              <c:strCache>
                <c:ptCount val="2"/>
                <c:pt idx="0">
                  <c:v>January–March 2013</c:v>
                </c:pt>
                <c:pt idx="1">
                  <c:v>April–June 2013</c:v>
                </c:pt>
              </c:strCache>
            </c:strRef>
          </c:cat>
          <c:val>
            <c:numRef>
              <c:f>'F8'!$G$3:$H$3</c:f>
              <c:numCache>
                <c:formatCode>###0</c:formatCode>
                <c:ptCount val="2"/>
                <c:pt idx="0">
                  <c:v>122</c:v>
                </c:pt>
                <c:pt idx="1">
                  <c:v>140.99999999999994</c:v>
                </c:pt>
              </c:numCache>
            </c:numRef>
          </c:val>
        </c:ser>
        <c:dLbls>
          <c:showLegendKey val="0"/>
          <c:showVal val="0"/>
          <c:showCatName val="0"/>
          <c:showSerName val="0"/>
          <c:showPercent val="0"/>
          <c:showBubbleSize val="0"/>
        </c:dLbls>
        <c:gapWidth val="150"/>
        <c:axId val="108303488"/>
        <c:axId val="108305024"/>
      </c:barChart>
      <c:lineChart>
        <c:grouping val="standard"/>
        <c:varyColors val="0"/>
        <c:ser>
          <c:idx val="2"/>
          <c:order val="2"/>
          <c:tx>
            <c:strRef>
              <c:f>'F8'!$F$4</c:f>
              <c:strCache>
                <c:ptCount val="1"/>
                <c:pt idx="0">
                  <c:v>Completion Rate (%)</c:v>
                </c:pt>
              </c:strCache>
            </c:strRef>
          </c:tx>
          <c:spPr>
            <a:ln>
              <a:solidFill>
                <a:schemeClr val="tx1"/>
              </a:solidFill>
            </a:ln>
          </c:spPr>
          <c:marker>
            <c:symbol val="square"/>
            <c:size val="7"/>
            <c:spPr>
              <a:solidFill>
                <a:schemeClr val="tx1"/>
              </a:solidFill>
              <a:ln>
                <a:solidFill>
                  <a:schemeClr val="tx1"/>
                </a:solidFill>
              </a:ln>
            </c:spPr>
          </c:marker>
          <c:dLbls>
            <c:dLbl>
              <c:idx val="0"/>
              <c:layout>
                <c:manualLayout>
                  <c:x val="-3.9171379411466041E-2"/>
                  <c:y val="-4.052077648709753E-2"/>
                </c:manualLayout>
              </c:layout>
              <c:showLegendKey val="0"/>
              <c:showVal val="1"/>
              <c:showCatName val="0"/>
              <c:showSerName val="0"/>
              <c:showPercent val="0"/>
              <c:showBubbleSize val="0"/>
            </c:dLbl>
            <c:dLbl>
              <c:idx val="1"/>
              <c:layout>
                <c:manualLayout>
                  <c:x val="-9.039549094953702E-3"/>
                  <c:y val="0"/>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'F8'!$G$1:$H$1</c:f>
              <c:strCache>
                <c:ptCount val="2"/>
                <c:pt idx="0">
                  <c:v>January–March 2013</c:v>
                </c:pt>
                <c:pt idx="1">
                  <c:v>April–June 2013</c:v>
                </c:pt>
              </c:strCache>
            </c:strRef>
          </c:cat>
          <c:val>
            <c:numRef>
              <c:f>'F8'!$G$4:$H$4</c:f>
              <c:numCache>
                <c:formatCode>0</c:formatCode>
                <c:ptCount val="2"/>
                <c:pt idx="0">
                  <c:v>44.292237442922371</c:v>
                </c:pt>
                <c:pt idx="1">
                  <c:v>34.112149532710291</c:v>
                </c:pt>
              </c:numCache>
            </c:numRef>
          </c:val>
          <c:smooth val="0"/>
        </c:ser>
        <c:dLbls>
          <c:showLegendKey val="0"/>
          <c:showVal val="0"/>
          <c:showCatName val="0"/>
          <c:showSerName val="0"/>
          <c:showPercent val="0"/>
          <c:showBubbleSize val="0"/>
        </c:dLbls>
        <c:marker val="1"/>
        <c:smooth val="0"/>
        <c:axId val="108309120"/>
        <c:axId val="108307200"/>
      </c:lineChart>
      <c:catAx>
        <c:axId val="108303488"/>
        <c:scaling>
          <c:orientation val="minMax"/>
        </c:scaling>
        <c:delete val="0"/>
        <c:axPos val="b"/>
        <c:majorTickMark val="out"/>
        <c:minorTickMark val="none"/>
        <c:tickLblPos val="nextTo"/>
        <c:spPr>
          <a:ln w="12700">
            <a:solidFill>
              <a:schemeClr val="tx1">
                <a:lumMod val="50000"/>
                <a:lumOff val="50000"/>
              </a:schemeClr>
            </a:solidFill>
          </a:ln>
        </c:spPr>
        <c:crossAx val="108305024"/>
        <c:crosses val="autoZero"/>
        <c:auto val="1"/>
        <c:lblAlgn val="ctr"/>
        <c:lblOffset val="100"/>
        <c:noMultiLvlLbl val="0"/>
      </c:catAx>
      <c:valAx>
        <c:axId val="108305024"/>
        <c:scaling>
          <c:orientation val="minMax"/>
        </c:scaling>
        <c:delete val="0"/>
        <c:axPos val="l"/>
        <c:majorGridlines>
          <c:spPr>
            <a:ln>
              <a:solidFill>
                <a:schemeClr val="bg1">
                  <a:lumMod val="75000"/>
                </a:schemeClr>
              </a:solidFill>
            </a:ln>
          </c:spPr>
        </c:majorGridlines>
        <c:title>
          <c:tx>
            <c:rich>
              <a:bodyPr rot="-5400000" vert="horz"/>
              <a:lstStyle/>
              <a:p>
                <a:pPr>
                  <a:defRPr sz="1000"/>
                </a:pPr>
                <a:r>
                  <a:rPr lang="en-US" sz="1000"/>
                  <a:t>Number of Individuals</a:t>
                </a:r>
              </a:p>
            </c:rich>
          </c:tx>
          <c:layout>
            <c:manualLayout>
              <c:xMode val="edge"/>
              <c:yMode val="edge"/>
              <c:x val="2.7072856393120258E-2"/>
              <c:y val="0.16033713607581232"/>
            </c:manualLayout>
          </c:layout>
          <c:overlay val="0"/>
        </c:title>
        <c:numFmt formatCode="###0" sourceLinked="1"/>
        <c:majorTickMark val="out"/>
        <c:minorTickMark val="none"/>
        <c:tickLblPos val="nextTo"/>
        <c:spPr>
          <a:ln w="12700">
            <a:solidFill>
              <a:schemeClr val="tx1">
                <a:lumMod val="50000"/>
                <a:lumOff val="50000"/>
              </a:schemeClr>
            </a:solidFill>
          </a:ln>
        </c:spPr>
        <c:crossAx val="108303488"/>
        <c:crosses val="autoZero"/>
        <c:crossBetween val="between"/>
      </c:valAx>
      <c:valAx>
        <c:axId val="108307200"/>
        <c:scaling>
          <c:orientation val="minMax"/>
        </c:scaling>
        <c:delete val="0"/>
        <c:axPos val="r"/>
        <c:title>
          <c:tx>
            <c:rich>
              <a:bodyPr rot="-5400000" vert="horz"/>
              <a:lstStyle/>
              <a:p>
                <a:pPr>
                  <a:defRPr sz="1000"/>
                </a:pPr>
                <a:r>
                  <a:rPr lang="en-US" sz="1000"/>
                  <a:t>Percentage</a:t>
                </a:r>
              </a:p>
            </c:rich>
          </c:tx>
          <c:layout>
            <c:manualLayout>
              <c:xMode val="edge"/>
              <c:yMode val="edge"/>
              <c:x val="0.94141755314353293"/>
              <c:y val="0.25295046040037072"/>
            </c:manualLayout>
          </c:layout>
          <c:overlay val="0"/>
        </c:title>
        <c:numFmt formatCode="0" sourceLinked="1"/>
        <c:majorTickMark val="out"/>
        <c:minorTickMark val="none"/>
        <c:tickLblPos val="nextTo"/>
        <c:spPr>
          <a:ln w="12700">
            <a:solidFill>
              <a:schemeClr val="tx1">
                <a:lumMod val="50000"/>
                <a:lumOff val="50000"/>
              </a:schemeClr>
            </a:solidFill>
          </a:ln>
        </c:spPr>
        <c:crossAx val="108309120"/>
        <c:crosses val="max"/>
        <c:crossBetween val="between"/>
        <c:majorUnit val="20"/>
      </c:valAx>
      <c:catAx>
        <c:axId val="108309120"/>
        <c:scaling>
          <c:orientation val="minMax"/>
        </c:scaling>
        <c:delete val="1"/>
        <c:axPos val="b"/>
        <c:majorTickMark val="out"/>
        <c:minorTickMark val="none"/>
        <c:tickLblPos val="nextTo"/>
        <c:crossAx val="108307200"/>
        <c:crosses val="autoZero"/>
        <c:auto val="1"/>
        <c:lblAlgn val="ctr"/>
        <c:lblOffset val="100"/>
        <c:noMultiLvlLbl val="0"/>
      </c:catAx>
    </c:plotArea>
    <c:legend>
      <c:legendPos val="b"/>
      <c:layout>
        <c:manualLayout>
          <c:xMode val="edge"/>
          <c:yMode val="edge"/>
          <c:x val="0.17889291124777235"/>
          <c:y val="0.78541548643053283"/>
          <c:w val="0.67831095350117343"/>
          <c:h val="0.20578363348145839"/>
        </c:manualLayout>
      </c:layout>
      <c:overlay val="0"/>
    </c:legend>
    <c:plotVisOnly val="1"/>
    <c:dispBlanksAs val="gap"/>
    <c:showDLblsOverMax val="0"/>
  </c:chart>
  <c:spPr>
    <a:ln w="28575">
      <a:solidFill>
        <a:srgbClr val="DDC5AB"/>
      </a:solidFill>
    </a:ln>
  </c:spPr>
  <c:txPr>
    <a:bodyPr/>
    <a:lstStyle/>
    <a:p>
      <a:pPr>
        <a:defRPr sz="900">
          <a:latin typeface="Arial Narrow" panose="020B060602020203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28E02-A0ED-4796-BAB4-8E6D3395DD2D}"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73C24-4246-4CC2-AD93-CF80252C6A7D}" type="slidenum">
              <a:rPr lang="en-US" smtClean="0"/>
              <a:t>‹#›</a:t>
            </a:fld>
            <a:endParaRPr lang="en-US"/>
          </a:p>
        </p:txBody>
      </p:sp>
    </p:spTree>
    <p:extLst>
      <p:ext uri="{BB962C8B-B14F-4D97-AF65-F5344CB8AC3E}">
        <p14:creationId xmlns:p14="http://schemas.microsoft.com/office/powerpoint/2010/main" val="117943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0" tIns="0" rIns="0" bIns="0">
            <a:noAutofit/>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914400"/>
            <a:ext cx="2735986" cy="1524300"/>
          </a:xfrm>
          <a:prstGeom prst="rect">
            <a:avLst/>
          </a:prstGeom>
        </p:spPr>
      </p:pic>
    </p:spTree>
    <p:extLst>
      <p:ext uri="{BB962C8B-B14F-4D97-AF65-F5344CB8AC3E}">
        <p14:creationId xmlns:p14="http://schemas.microsoft.com/office/powerpoint/2010/main" val="2544715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0146"/>
          </a:xfrm>
        </p:spPr>
        <p:txBody>
          <a:bodyPr/>
          <a:lstStyle/>
          <a:p>
            <a:r>
              <a:rPr lang="en-US" smtClean="0"/>
              <a:t>Click to edit Master title style</a:t>
            </a:r>
            <a:endParaRPr lang="en-US" dirty="0"/>
          </a:p>
        </p:txBody>
      </p:sp>
      <p:cxnSp>
        <p:nvCxnSpPr>
          <p:cNvPr id="6" name="Straight Connector 5"/>
          <p:cNvCxnSpPr/>
          <p:nvPr userDrawn="1"/>
        </p:nvCxnSpPr>
        <p:spPr>
          <a:xfrm>
            <a:off x="575556" y="833772"/>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9" name="TextBox 8"/>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70963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0" tIns="0" rIns="0" bIns="0">
            <a:noAutofit/>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914400"/>
            <a:ext cx="2735986" cy="1524300"/>
          </a:xfrm>
          <a:prstGeom prst="rect">
            <a:avLst/>
          </a:prstGeom>
        </p:spPr>
      </p:pic>
    </p:spTree>
    <p:extLst>
      <p:ext uri="{BB962C8B-B14F-4D97-AF65-F5344CB8AC3E}">
        <p14:creationId xmlns:p14="http://schemas.microsoft.com/office/powerpoint/2010/main" val="20005015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417637"/>
            <a:ext cx="7812868" cy="4525963"/>
          </a:xfrm>
        </p:spPr>
        <p:txBody>
          <a:bodyPr/>
          <a:lstStyle>
            <a:lvl1pPr>
              <a:lnSpc>
                <a:spcPts val="2800"/>
              </a:lnSpc>
              <a:defRPr sz="2400"/>
            </a:lvl1pPr>
            <a:lvl2pPr>
              <a:lnSpc>
                <a:spcPts val="2800"/>
              </a:lnSpc>
              <a:defRPr sz="2200"/>
            </a:lvl2pPr>
            <a:lvl3pPr>
              <a:lnSpc>
                <a:spcPts val="2800"/>
              </a:lnSpc>
              <a:defRPr sz="2200"/>
            </a:lvl3pPr>
            <a:lvl4pPr>
              <a:lnSpc>
                <a:spcPts val="2800"/>
              </a:lnSpc>
              <a:defRPr sz="2200"/>
            </a:lvl4pPr>
            <a:lvl5pPr>
              <a:lnSpc>
                <a:spcPts val="2800"/>
              </a:lnSpc>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5" name="TextBox 4"/>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0" name="Straight Connector 9"/>
          <p:cNvCxnSpPr/>
          <p:nvPr userDrawn="1"/>
        </p:nvCxnSpPr>
        <p:spPr>
          <a:xfrm>
            <a:off x="575556" y="61722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680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99768"/>
            <a:ext cx="7772400" cy="1362075"/>
          </a:xfrm>
        </p:spPr>
        <p:txBody>
          <a:bodyPr lIns="0" tIns="0" rIns="0" bIns="0" anchor="t">
            <a:noAutofit/>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10" name="TextBox 9"/>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1" name="Straight Connector 10"/>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8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sz="half" idx="1"/>
          </p:nvPr>
        </p:nvSpPr>
        <p:spPr>
          <a:xfrm>
            <a:off x="685800" y="1447800"/>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1" y="1447800"/>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3" name="Straight Connector 12"/>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66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2946"/>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909972"/>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1" y="909972"/>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3" name="Straight Connector 12"/>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75556" y="1447800"/>
            <a:ext cx="3778188" cy="639762"/>
          </a:xfrm>
        </p:spPr>
        <p:txBody>
          <a:bodyPr anchor="t" anchorCtr="0"/>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4" name="Content Placeholder 3"/>
          <p:cNvSpPr>
            <a:spLocks noGrp="1"/>
          </p:cNvSpPr>
          <p:nvPr>
            <p:ph sz="half" idx="2"/>
          </p:nvPr>
        </p:nvSpPr>
        <p:spPr>
          <a:xfrm>
            <a:off x="685800" y="1905000"/>
            <a:ext cx="3778188"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hasCustomPrompt="1"/>
          </p:nvPr>
        </p:nvSpPr>
        <p:spPr>
          <a:xfrm>
            <a:off x="4427984" y="1447800"/>
            <a:ext cx="4032448" cy="639762"/>
          </a:xfrm>
        </p:spPr>
        <p:txBody>
          <a:bodyPr anchor="t" anchorCtr="0"/>
          <a:lstStyle>
            <a:lvl1pPr marL="0" indent="0">
              <a:buNone/>
              <a:defRPr sz="2400" b="1">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6" name="Content Placeholder 5"/>
          <p:cNvSpPr>
            <a:spLocks noGrp="1"/>
          </p:cNvSpPr>
          <p:nvPr>
            <p:ph sz="quarter" idx="4"/>
          </p:nvPr>
        </p:nvSpPr>
        <p:spPr>
          <a:xfrm>
            <a:off x="4535996" y="1905000"/>
            <a:ext cx="3934374"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2" name="Picture 11"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10" name="Straight Connector 9"/>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348364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447800"/>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905000"/>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8" name="Straight Connector 7"/>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207272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6" name="Straight Connector 5"/>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65474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83568" y="1554480"/>
            <a:ext cx="7812868" cy="4525963"/>
          </a:xfrm>
        </p:spPr>
        <p:txBody>
          <a:bodyPr/>
          <a:lstStyle>
            <a:lvl1pPr>
              <a:lnSpc>
                <a:spcPts val="2800"/>
              </a:lnSpc>
              <a:defRPr sz="2400"/>
            </a:lvl1pPr>
            <a:lvl2pPr>
              <a:lnSpc>
                <a:spcPts val="2800"/>
              </a:lnSpc>
              <a:defRPr sz="2200"/>
            </a:lvl2pPr>
            <a:lvl3pPr>
              <a:lnSpc>
                <a:spcPts val="2800"/>
              </a:lnSpc>
              <a:defRPr sz="2200"/>
            </a:lvl3pPr>
            <a:lvl4pPr>
              <a:lnSpc>
                <a:spcPts val="2800"/>
              </a:lnSpc>
              <a:defRPr sz="2200"/>
            </a:lvl4pPr>
            <a:lvl5pPr>
              <a:lnSpc>
                <a:spcPts val="2800"/>
              </a:lnSpc>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7" name="Picture 6"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5" name="TextBox 4"/>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cxnSp>
        <p:nvCxnSpPr>
          <p:cNvPr id="8" name="Straight Connector 7"/>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1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lIns="0" tIns="0" rIns="0" bIns="0" anchor="t">
            <a:noAutofit/>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816932"/>
            <a:ext cx="7772400" cy="1500187"/>
          </a:xfrm>
        </p:spPr>
        <p:txBody>
          <a:bodyPr anchor="b"/>
          <a:lstStyle>
            <a:lvl1pPr marL="0" indent="0">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7" name="TextBox 6"/>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92117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554480"/>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1" y="1554480"/>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8" name="Straight Connector 7"/>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256543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7215"/>
            <a:ext cx="8229600" cy="121014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036637"/>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1" y="1036637"/>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8" name="Straight Connector 7"/>
          <p:cNvCxnSpPr/>
          <p:nvPr userDrawn="1"/>
        </p:nvCxnSpPr>
        <p:spPr>
          <a:xfrm>
            <a:off x="575556" y="853757"/>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70799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75556" y="1554480"/>
            <a:ext cx="3778188" cy="639762"/>
          </a:xfrm>
        </p:spPr>
        <p:txBody>
          <a:bodyPr anchor="t" anchorCtr="0"/>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4" name="Content Placeholder 3"/>
          <p:cNvSpPr>
            <a:spLocks noGrp="1"/>
          </p:cNvSpPr>
          <p:nvPr>
            <p:ph sz="half" idx="2"/>
          </p:nvPr>
        </p:nvSpPr>
        <p:spPr>
          <a:xfrm>
            <a:off x="685800" y="2011680"/>
            <a:ext cx="3778188"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hasCustomPrompt="1"/>
          </p:nvPr>
        </p:nvSpPr>
        <p:spPr>
          <a:xfrm>
            <a:off x="4427984" y="1554480"/>
            <a:ext cx="4032448" cy="639762"/>
          </a:xfrm>
        </p:spPr>
        <p:txBody>
          <a:bodyPr anchor="t" anchorCtr="0"/>
          <a:lstStyle>
            <a:lvl1pPr marL="0" indent="0">
              <a:buNone/>
              <a:defRPr sz="2400" b="1">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6" name="Content Placeholder 5"/>
          <p:cNvSpPr>
            <a:spLocks noGrp="1"/>
          </p:cNvSpPr>
          <p:nvPr>
            <p:ph sz="quarter" idx="4"/>
          </p:nvPr>
        </p:nvSpPr>
        <p:spPr>
          <a:xfrm>
            <a:off x="4535996" y="2011680"/>
            <a:ext cx="3934374"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0" name="Straight Connector 9"/>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2" name="Picture 11"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3" name="TextBox 12"/>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377888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554480"/>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11680"/>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8947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0146"/>
          </a:xfrm>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016652"/>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473852"/>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5556" y="833772"/>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6718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9" name="TextBox 8"/>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31989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4.jp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
            <a:ext cx="8229600" cy="1210146"/>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54480"/>
            <a:ext cx="7810636"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6369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8" r:id="rId5"/>
    <p:sldLayoutId id="2147483653" r:id="rId6"/>
    <p:sldLayoutId id="2147483658" r:id="rId7"/>
    <p:sldLayoutId id="2147483669" r:id="rId8"/>
    <p:sldLayoutId id="2147483654" r:id="rId9"/>
    <p:sldLayoutId id="2147483670" r:id="rId10"/>
  </p:sldLayoutIdLst>
  <p:hf sldNum="0" hdr="0" ftr="0"/>
  <p:txStyles>
    <p:titleStyle>
      <a:lvl1pPr algn="ctr" defTabSz="914400" rtl="0" eaLnBrk="1" latinLnBrk="0" hangingPunct="1">
        <a:spcBef>
          <a:spcPct val="0"/>
        </a:spcBef>
        <a:buNone/>
        <a:defRPr sz="3400" u="none" kern="1200" baseline="0">
          <a:solidFill>
            <a:srgbClr val="005581"/>
          </a:solidFill>
          <a:latin typeface="Arial" pitchFamily="34" charset="0"/>
          <a:ea typeface="+mj-ea"/>
          <a:cs typeface="Arial" pitchFamily="34" charset="0"/>
        </a:defRPr>
      </a:lvl1pPr>
    </p:titleStyle>
    <p:bodyStyle>
      <a:lvl1pPr marL="342900" indent="-342900" algn="l" defTabSz="914400" rtl="0" eaLnBrk="1" latinLnBrk="0" hangingPunct="1">
        <a:lnSpc>
          <a:spcPts val="28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800"/>
        </a:lnSpc>
        <a:spcBef>
          <a:spcPts val="0"/>
        </a:spcBef>
        <a:spcAft>
          <a:spcPts val="12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
            <a:ext cx="8229600" cy="1210146"/>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417320"/>
            <a:ext cx="7810636"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7364793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p:txStyles>
    <p:titleStyle>
      <a:lvl1pPr algn="ctr" defTabSz="914400" rtl="0" eaLnBrk="1" latinLnBrk="0" hangingPunct="1">
        <a:spcBef>
          <a:spcPct val="0"/>
        </a:spcBef>
        <a:buNone/>
        <a:defRPr sz="3400" u="none" kern="1200" baseline="0">
          <a:solidFill>
            <a:srgbClr val="005581"/>
          </a:solidFill>
          <a:latin typeface="Arial" pitchFamily="34" charset="0"/>
          <a:ea typeface="+mj-ea"/>
          <a:cs typeface="Arial" pitchFamily="34" charset="0"/>
        </a:defRPr>
      </a:lvl1pPr>
    </p:titleStyle>
    <p:bodyStyle>
      <a:lvl1pPr marL="342900" indent="-342900" algn="l" defTabSz="914400" rtl="0" eaLnBrk="1" latinLnBrk="0" hangingPunct="1">
        <a:lnSpc>
          <a:spcPts val="27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firstgradewow.blogspot.com/2013/07/science-notebook-set-up.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ubblews.com/news/155763-very-first-in-the-worl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lker.com/clipart-two-6.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crutinyhooligans.us/2011/03/31/moffitt-says-three-is-enoug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communityactionderby.org.uk/networks-and-forums/voluntary-sector-leadership-grou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corporatecomplianceinsights.com/ten-questions-you-should-ask-about-risk-managem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mlyceum.com/2013/06/09/questions-fluid-responsivenes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museumofplay.org/education/educational-philosophy/multiple-intelligenc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whatsupgold.com/blog/2013/09/17/network-monitoring-gives-four-hours-life-bac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takefive-design.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0.wp.com/www.postpartumprogress.com/wp-content/uploads/six-things.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odahead.com/fun/do-u-have-a-fav-number/question-418026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laglerlive.com/34347/prison-privatization-florida-schem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heproducersperspective.com/my_weblog/2013/01/alternatives-to-the-off-broadway8-performance-week.html/eight-bal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ressentials.com/articles/strength-conditioning-athlet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theblogstudio.com/2012/10/the-thrill-of-failur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casinocashjourney.com/sportsbook-types-of-odds.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fda.gov/AboutFDA/CentersOffices/OfficeofMedicalProductsandTobacco/CDRH/CDRHTransparenc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blog.tsia.com/blog/bid/337754/The-Outcome-Based-Services-Portfoli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etvaddict.com/2010/09/24/friday-fun-interpret-this-downward-tren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epicrivalry.wordpress.com/2012/07/23/best-devious-dat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drugabuse.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whitehouse.gov/omb/" TargetMode="External"/><Relationship Id="rId3" Type="http://schemas.openxmlformats.org/officeDocument/2006/relationships/hyperlink" Target="http://www.cochrane.org/" TargetMode="External"/><Relationship Id="rId7" Type="http://schemas.openxmlformats.org/officeDocument/2006/relationships/hyperlink" Target="http://nirn.fpg.unc.edu/" TargetMode="External"/><Relationship Id="rId2" Type="http://schemas.openxmlformats.org/officeDocument/2006/relationships/hyperlink" Target="http://cebcp.org/" TargetMode="External"/><Relationship Id="rId1" Type="http://schemas.openxmlformats.org/officeDocument/2006/relationships/slideLayout" Target="../slideLayouts/slideLayout2.xml"/><Relationship Id="rId6" Type="http://schemas.openxmlformats.org/officeDocument/2006/relationships/hyperlink" Target="http://coalition4evidence.org/help-desk/" TargetMode="External"/><Relationship Id="rId5" Type="http://schemas.openxmlformats.org/officeDocument/2006/relationships/hyperlink" Target="http://www.nyam.org/fellows-members/ebhc/" TargetMode="External"/><Relationship Id="rId4" Type="http://schemas.openxmlformats.org/officeDocument/2006/relationships/hyperlink" Target="http://www.crimesolutions.gov/" TargetMode="External"/><Relationship Id="rId9" Type="http://schemas.openxmlformats.org/officeDocument/2006/relationships/hyperlink" Target="http://www.ncjrs.gov/works"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wsipp.wa.gov/default.asp" TargetMode="External"/><Relationship Id="rId3" Type="http://schemas.openxmlformats.org/officeDocument/2006/relationships/hyperlink" Target="http://www.colorado.edu/cspv/blueprints" TargetMode="External"/><Relationship Id="rId7" Type="http://schemas.openxmlformats.org/officeDocument/2006/relationships/hyperlink" Target="http://nrepp.samhsa.gov/" TargetMode="External"/><Relationship Id="rId2" Type="http://schemas.openxmlformats.org/officeDocument/2006/relationships/hyperlink" Target="http://www.campbellcollaboration.org/" TargetMode="External"/><Relationship Id="rId1" Type="http://schemas.openxmlformats.org/officeDocument/2006/relationships/slideLayout" Target="../slideLayouts/slideLayout2.xml"/><Relationship Id="rId6" Type="http://schemas.openxmlformats.org/officeDocument/2006/relationships/hyperlink" Target="http://www.dsgonline.com/mpg2.5/mpg_index.htm" TargetMode="External"/><Relationship Id="rId5" Type="http://schemas.openxmlformats.org/officeDocument/2006/relationships/hyperlink" Target="http://ies.ed.gov/ncee/wwc/" TargetMode="External"/><Relationship Id="rId4" Type="http://schemas.openxmlformats.org/officeDocument/2006/relationships/hyperlink" Target="http://www.evidencebasedprograms.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tatic.nicic.gov/Library/026917.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promisingpractices.net/" TargetMode="External"/><Relationship Id="rId13" Type="http://schemas.openxmlformats.org/officeDocument/2006/relationships/hyperlink" Target="http://nicic.gov/Library/" TargetMode="External"/><Relationship Id="rId3" Type="http://schemas.openxmlformats.org/officeDocument/2006/relationships/hyperlink" Target="http://www.crimesolutions.gov/" TargetMode="External"/><Relationship Id="rId7" Type="http://schemas.openxmlformats.org/officeDocument/2006/relationships/hyperlink" Target="http://www.findyouthinfo.gov/" TargetMode="External"/><Relationship Id="rId12" Type="http://schemas.openxmlformats.org/officeDocument/2006/relationships/hyperlink" Target="http://nationalreentryresourcecenter.org/" TargetMode="External"/><Relationship Id="rId2" Type="http://schemas.openxmlformats.org/officeDocument/2006/relationships/hyperlink" Target="http://www.samhsa.gov/ebpwebguide" TargetMode="External"/><Relationship Id="rId1" Type="http://schemas.openxmlformats.org/officeDocument/2006/relationships/slideLayout" Target="../slideLayouts/slideLayout2.xml"/><Relationship Id="rId6" Type="http://schemas.openxmlformats.org/officeDocument/2006/relationships/hyperlink" Target="http://www.wsipp.wa.gov/" TargetMode="External"/><Relationship Id="rId11" Type="http://schemas.openxmlformats.org/officeDocument/2006/relationships/hyperlink" Target="http://radar.boisestate.edu/pdfs/TAP8.pdf" TargetMode="External"/><Relationship Id="rId5" Type="http://schemas.openxmlformats.org/officeDocument/2006/relationships/hyperlink" Target="http://www.nrepp.samhsa.gov/" TargetMode="External"/><Relationship Id="rId10" Type="http://schemas.openxmlformats.org/officeDocument/2006/relationships/hyperlink" Target="http://www.ctcertboard.org/files/TIP41.pdff" TargetMode="External"/><Relationship Id="rId4" Type="http://schemas.openxmlformats.org/officeDocument/2006/relationships/hyperlink" Target="http://www.colorado.edu/cspv/blueprints/index.html" TargetMode="External"/><Relationship Id="rId9" Type="http://schemas.openxmlformats.org/officeDocument/2006/relationships/hyperlink" Target="http://www.drugsandalcohol.ie/38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othersdaycentral.com/fun/new-mom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ppcplans.com/negative-keywords-lis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johnponders.com/2013/05/16/seeking-respe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jasondyk.com/myth-1-i-have-nothing-to-sa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reamstime.com/stock-image-directions-road-sign-success-image864143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295400"/>
          </a:xfrm>
        </p:spPr>
        <p:txBody>
          <a:bodyPr/>
          <a:lstStyle/>
          <a:p>
            <a:r>
              <a:rPr lang="en-US" b="1" dirty="0"/>
              <a:t>Principles for Evidence-Based Practice</a:t>
            </a:r>
            <a:r>
              <a:rPr lang="en-US" dirty="0"/>
              <a:t/>
            </a:r>
            <a:br>
              <a:rPr lang="en-US" dirty="0"/>
            </a:br>
            <a:endParaRPr lang="en-US" dirty="0"/>
          </a:p>
        </p:txBody>
      </p:sp>
      <p:sp>
        <p:nvSpPr>
          <p:cNvPr id="3" name="Subtitle 2"/>
          <p:cNvSpPr>
            <a:spLocks noGrp="1"/>
          </p:cNvSpPr>
          <p:nvPr>
            <p:ph type="subTitle" idx="1"/>
          </p:nvPr>
        </p:nvSpPr>
        <p:spPr/>
        <p:txBody>
          <a:bodyPr/>
          <a:lstStyle/>
          <a:p>
            <a:r>
              <a:rPr lang="en-US" sz="1800" i="1" dirty="0"/>
              <a:t>adapted</a:t>
            </a:r>
            <a:r>
              <a:rPr lang="en-US" sz="1800" dirty="0"/>
              <a:t> from </a:t>
            </a:r>
            <a:r>
              <a:rPr lang="en-US" sz="1800" dirty="0" smtClean="0"/>
              <a:t>NIC, </a:t>
            </a:r>
            <a:r>
              <a:rPr lang="en-US" sz="1800" u="sng" dirty="0" smtClean="0"/>
              <a:t>Implementing </a:t>
            </a:r>
            <a:r>
              <a:rPr lang="en-US" sz="1800" u="sng" dirty="0"/>
              <a:t>EBP in Community Corrections: The </a:t>
            </a:r>
            <a:r>
              <a:rPr lang="en-US" sz="1800" u="sng" dirty="0" smtClean="0"/>
              <a:t>Principles </a:t>
            </a:r>
            <a:r>
              <a:rPr lang="en-US" sz="1800" u="sng" dirty="0"/>
              <a:t>of </a:t>
            </a:r>
            <a:r>
              <a:rPr lang="en-US" sz="1800" u="sng" dirty="0" smtClean="0"/>
              <a:t>Effective </a:t>
            </a:r>
            <a:r>
              <a:rPr lang="en-US" sz="1800" u="sng" dirty="0"/>
              <a:t>I</a:t>
            </a:r>
            <a:r>
              <a:rPr lang="en-US" sz="1800" u="sng" dirty="0" smtClean="0"/>
              <a:t>ntervention</a:t>
            </a:r>
            <a:r>
              <a:rPr lang="en-US" sz="1800" dirty="0"/>
              <a:t>, </a:t>
            </a:r>
            <a:r>
              <a:rPr lang="en-US" sz="1800" dirty="0" smtClean="0"/>
              <a:t>&amp; Crime </a:t>
            </a:r>
            <a:r>
              <a:rPr lang="en-US" sz="1800" dirty="0"/>
              <a:t>and Justice Institute, </a:t>
            </a:r>
            <a:r>
              <a:rPr lang="en-US" sz="1800" u="sng" dirty="0" smtClean="0"/>
              <a:t>Implementing </a:t>
            </a:r>
            <a:r>
              <a:rPr lang="en-US" sz="1800" u="sng" dirty="0" smtClean="0"/>
              <a:t>Evidence-Based </a:t>
            </a:r>
            <a:r>
              <a:rPr lang="en-US" sz="1800" u="sng" dirty="0"/>
              <a:t>Practices, Revised</a:t>
            </a:r>
            <a:r>
              <a:rPr lang="en-US" sz="1800" dirty="0"/>
              <a:t>, Center for Effective Public Policy, </a:t>
            </a:r>
            <a:r>
              <a:rPr lang="en-US" sz="1800" dirty="0" smtClean="0"/>
              <a:t>2010; &amp; Taxman &amp; </a:t>
            </a:r>
            <a:r>
              <a:rPr lang="en-US" sz="1800" dirty="0" err="1" smtClean="0"/>
              <a:t>Belenko</a:t>
            </a:r>
            <a:r>
              <a:rPr lang="en-US" sz="1800" dirty="0" smtClean="0"/>
              <a:t>, 2012</a:t>
            </a:r>
            <a:endParaRPr lang="en-US" sz="1800" dirty="0"/>
          </a:p>
        </p:txBody>
      </p:sp>
    </p:spTree>
    <p:extLst>
      <p:ext uri="{BB962C8B-B14F-4D97-AF65-F5344CB8AC3E}">
        <p14:creationId xmlns:p14="http://schemas.microsoft.com/office/powerpoint/2010/main" val="2992012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dirty="0"/>
              <a:t>Evidence-Based Practice (EBP</a:t>
            </a:r>
            <a:r>
              <a:rPr lang="en-US" b="1" dirty="0" smtClean="0"/>
              <a:t>) Principles</a:t>
            </a:r>
            <a:endParaRPr lang="en-US" dirty="0"/>
          </a:p>
        </p:txBody>
      </p:sp>
      <p:sp>
        <p:nvSpPr>
          <p:cNvPr id="3" name="Content Placeholder 2"/>
          <p:cNvSpPr>
            <a:spLocks noGrp="1"/>
          </p:cNvSpPr>
          <p:nvPr>
            <p:ph idx="1"/>
          </p:nvPr>
        </p:nvSpPr>
        <p:spPr>
          <a:xfrm>
            <a:off x="533400" y="1417637"/>
            <a:ext cx="7812868" cy="4525963"/>
          </a:xfrm>
        </p:spPr>
        <p:txBody>
          <a:bodyPr/>
          <a:lstStyle/>
          <a:p>
            <a:pPr marL="0" indent="0">
              <a:buNone/>
            </a:pPr>
            <a:r>
              <a:rPr lang="en-US" b="1" dirty="0"/>
              <a:t>Science Behind EBP:</a:t>
            </a:r>
            <a:endParaRPr lang="en-US" dirty="0"/>
          </a:p>
          <a:p>
            <a:pPr marL="0" indent="0">
              <a:buNone/>
            </a:pPr>
            <a:r>
              <a:rPr lang="en-US" dirty="0" smtClean="0"/>
              <a:t>Based </a:t>
            </a:r>
            <a:r>
              <a:rPr lang="en-US" dirty="0"/>
              <a:t>upon previous </a:t>
            </a:r>
            <a:r>
              <a:rPr lang="en-US" dirty="0" smtClean="0"/>
              <a:t>compilations </a:t>
            </a:r>
          </a:p>
          <a:p>
            <a:pPr marL="0" indent="0">
              <a:buNone/>
            </a:pPr>
            <a:r>
              <a:rPr lang="en-US" dirty="0" smtClean="0"/>
              <a:t>of </a:t>
            </a:r>
            <a:r>
              <a:rPr lang="en-US" dirty="0"/>
              <a:t>research </a:t>
            </a:r>
            <a:r>
              <a:rPr lang="en-US" dirty="0" smtClean="0"/>
              <a:t>findings </a:t>
            </a:r>
            <a:r>
              <a:rPr lang="en-US" dirty="0"/>
              <a:t>and </a:t>
            </a:r>
            <a:endParaRPr lang="en-US" dirty="0" smtClean="0"/>
          </a:p>
          <a:p>
            <a:pPr marL="0" indent="0">
              <a:buNone/>
            </a:pPr>
            <a:r>
              <a:rPr lang="en-US" dirty="0" smtClean="0"/>
              <a:t>recommendations, there </a:t>
            </a:r>
            <a:r>
              <a:rPr lang="en-US" dirty="0"/>
              <a:t>now </a:t>
            </a:r>
            <a:r>
              <a:rPr lang="en-US" dirty="0" smtClean="0"/>
              <a:t>exists</a:t>
            </a:r>
          </a:p>
          <a:p>
            <a:pPr marL="0" indent="0">
              <a:buNone/>
            </a:pPr>
            <a:r>
              <a:rPr lang="en-US" b="1" i="1" dirty="0" smtClean="0"/>
              <a:t>a </a:t>
            </a:r>
            <a:r>
              <a:rPr lang="en-US" b="1" i="1" dirty="0"/>
              <a:t>coherent </a:t>
            </a:r>
            <a:r>
              <a:rPr lang="en-US" b="1" i="1" dirty="0" smtClean="0"/>
              <a:t>framework </a:t>
            </a:r>
            <a:r>
              <a:rPr lang="en-US" b="1" i="1" dirty="0"/>
              <a:t>of </a:t>
            </a:r>
            <a:r>
              <a:rPr lang="en-US" b="1" i="1" dirty="0" smtClean="0"/>
              <a:t>guiding </a:t>
            </a:r>
          </a:p>
          <a:p>
            <a:pPr marL="0" indent="0">
              <a:buNone/>
            </a:pPr>
            <a:r>
              <a:rPr lang="en-US" b="1" i="1" dirty="0" smtClean="0"/>
              <a:t>principles</a:t>
            </a:r>
            <a:r>
              <a:rPr lang="en-US" dirty="0"/>
              <a:t>. </a:t>
            </a:r>
            <a:r>
              <a:rPr lang="en-US" dirty="0" smtClean="0"/>
              <a:t>These </a:t>
            </a:r>
            <a:r>
              <a:rPr lang="en-US" dirty="0"/>
              <a:t>principles are </a:t>
            </a:r>
            <a:endParaRPr lang="en-US" dirty="0" smtClean="0"/>
          </a:p>
          <a:p>
            <a:pPr marL="0" indent="0">
              <a:buNone/>
            </a:pPr>
            <a:r>
              <a:rPr lang="en-US" dirty="0" smtClean="0"/>
              <a:t>interdependent </a:t>
            </a:r>
            <a:r>
              <a:rPr lang="en-US" dirty="0"/>
              <a:t>and each i</a:t>
            </a:r>
            <a:r>
              <a:rPr lang="en-US" dirty="0" smtClean="0"/>
              <a:t>s </a:t>
            </a:r>
          </a:p>
          <a:p>
            <a:pPr marL="0" indent="0">
              <a:buNone/>
            </a:pPr>
            <a:r>
              <a:rPr lang="en-US" dirty="0"/>
              <a:t>s</a:t>
            </a:r>
            <a:r>
              <a:rPr lang="en-US" dirty="0" smtClean="0"/>
              <a:t>upported by </a:t>
            </a:r>
            <a:r>
              <a:rPr lang="en-US" dirty="0"/>
              <a:t>existing r</a:t>
            </a:r>
            <a:r>
              <a:rPr lang="en-US" dirty="0" smtClean="0"/>
              <a:t>esearch.</a:t>
            </a:r>
            <a:endParaRPr lang="en-US" dirty="0"/>
          </a:p>
          <a:p>
            <a:pPr marL="0" indent="0">
              <a:lnSpc>
                <a:spcPct val="100000"/>
              </a:lnSpc>
              <a:spcAft>
                <a:spcPts val="0"/>
              </a:spcAft>
              <a:buNone/>
            </a:pPr>
            <a:r>
              <a:rPr lang="en-US" dirty="0"/>
              <a:t>(</a:t>
            </a:r>
            <a:r>
              <a:rPr lang="en-US" sz="1800" dirty="0"/>
              <a:t>Burrell, 2000; Carey, 2002; Currie, 1998; </a:t>
            </a:r>
            <a:endParaRPr lang="en-US" sz="1800" dirty="0" smtClean="0"/>
          </a:p>
          <a:p>
            <a:pPr marL="0" indent="0">
              <a:lnSpc>
                <a:spcPct val="100000"/>
              </a:lnSpc>
              <a:spcAft>
                <a:spcPts val="0"/>
              </a:spcAft>
              <a:buNone/>
            </a:pPr>
            <a:r>
              <a:rPr lang="en-US" sz="1800" dirty="0" smtClean="0"/>
              <a:t>Corbett </a:t>
            </a:r>
            <a:r>
              <a:rPr lang="en-US" sz="1800" dirty="0"/>
              <a:t>et al, 1999; Elliott et al, 2001;  </a:t>
            </a:r>
            <a:r>
              <a:rPr lang="en-US" sz="1800" dirty="0" smtClean="0"/>
              <a:t>McGuire</a:t>
            </a:r>
            <a:r>
              <a:rPr lang="en-US" sz="1800" dirty="0"/>
              <a:t>, </a:t>
            </a:r>
            <a:endParaRPr lang="en-US" sz="1800" dirty="0" smtClean="0"/>
          </a:p>
          <a:p>
            <a:pPr marL="0" indent="0">
              <a:lnSpc>
                <a:spcPct val="100000"/>
              </a:lnSpc>
              <a:spcAft>
                <a:spcPts val="0"/>
              </a:spcAft>
              <a:buNone/>
            </a:pPr>
            <a:r>
              <a:rPr lang="en-US" sz="1800" dirty="0" smtClean="0"/>
              <a:t>2002</a:t>
            </a:r>
            <a:r>
              <a:rPr lang="en-US" sz="1800" dirty="0"/>
              <a:t>; </a:t>
            </a:r>
            <a:r>
              <a:rPr lang="en-US" sz="1800" dirty="0" err="1"/>
              <a:t>Latessa</a:t>
            </a:r>
            <a:r>
              <a:rPr lang="en-US" sz="1800" dirty="0"/>
              <a:t> et al, 2002; Sherman et al, 1998; Taxman &amp; Byrne, 2001</a:t>
            </a:r>
            <a:r>
              <a:rPr lang="en-US" sz="1800" dirty="0" smtClean="0"/>
              <a:t>)</a:t>
            </a:r>
            <a:endParaRPr lang="en-US" sz="1800" dirty="0"/>
          </a:p>
        </p:txBody>
      </p:sp>
      <p:pic>
        <p:nvPicPr>
          <p:cNvPr id="4" name="Picture 3" descr="https://encrypted-tbn3.gstatic.com/images?q=tbn:ANd9GcSolzAwjz9mbeVaIRQ2LxxcgtZtFLfcS6sMWsSXbDrGDpFhwdL6B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47800"/>
            <a:ext cx="3312160" cy="3811905"/>
          </a:xfrm>
          <a:prstGeom prst="rect">
            <a:avLst/>
          </a:prstGeom>
          <a:noFill/>
          <a:ln>
            <a:noFill/>
          </a:ln>
        </p:spPr>
      </p:pic>
    </p:spTree>
    <p:extLst>
      <p:ext uri="{BB962C8B-B14F-4D97-AF65-F5344CB8AC3E}">
        <p14:creationId xmlns:p14="http://schemas.microsoft.com/office/powerpoint/2010/main" val="278041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062372"/>
          </a:xfrm>
        </p:spPr>
        <p:txBody>
          <a:bodyPr/>
          <a:lstStyle/>
          <a:p>
            <a:r>
              <a:rPr lang="en-US" b="1" dirty="0" smtClean="0"/>
              <a:t>8 Principles for Effective EB Intervention</a:t>
            </a:r>
            <a:endParaRPr lang="en-US" b="1" dirty="0"/>
          </a:p>
        </p:txBody>
      </p:sp>
      <p:sp>
        <p:nvSpPr>
          <p:cNvPr id="3" name="Content Placeholder 2"/>
          <p:cNvSpPr>
            <a:spLocks noGrp="1"/>
          </p:cNvSpPr>
          <p:nvPr>
            <p:ph idx="1"/>
          </p:nvPr>
        </p:nvSpPr>
        <p:spPr>
          <a:xfrm>
            <a:off x="683568" y="1143000"/>
            <a:ext cx="7812868" cy="4937443"/>
          </a:xfrm>
        </p:spPr>
        <p:txBody>
          <a:bodyPr/>
          <a:lstStyle/>
          <a:p>
            <a:pPr marL="0" indent="0">
              <a:buNone/>
            </a:pPr>
            <a:endParaRPr lang="en-US" b="1" dirty="0" smtClean="0"/>
          </a:p>
          <a:p>
            <a:pPr marL="0" indent="0">
              <a:buNone/>
            </a:pPr>
            <a:r>
              <a:rPr lang="en-US" b="1" dirty="0" smtClean="0"/>
              <a:t>1</a:t>
            </a:r>
            <a:r>
              <a:rPr lang="en-US" b="1" dirty="0"/>
              <a:t>. Assess Actuarial Risk/Needs.</a:t>
            </a:r>
            <a:endParaRPr lang="en-US" dirty="0"/>
          </a:p>
          <a:p>
            <a:pPr marL="0" indent="0">
              <a:buNone/>
            </a:pPr>
            <a:r>
              <a:rPr lang="en-US" b="1" dirty="0"/>
              <a:t>2. Enhance Intrinsic Motivation.</a:t>
            </a:r>
            <a:endParaRPr lang="en-US" dirty="0"/>
          </a:p>
          <a:p>
            <a:pPr marL="0" indent="0">
              <a:buNone/>
            </a:pPr>
            <a:r>
              <a:rPr lang="en-US" b="1" dirty="0"/>
              <a:t>3. Target Interventions.</a:t>
            </a:r>
            <a:endParaRPr lang="en-US" dirty="0"/>
          </a:p>
          <a:p>
            <a:pPr marL="0" indent="0">
              <a:buNone/>
            </a:pPr>
            <a:r>
              <a:rPr lang="en-US" b="1" dirty="0" smtClean="0"/>
              <a:t>4</a:t>
            </a:r>
            <a:r>
              <a:rPr lang="en-US" b="1" dirty="0"/>
              <a:t>. </a:t>
            </a:r>
            <a:r>
              <a:rPr lang="en-US" b="1" dirty="0" smtClean="0"/>
              <a:t>Provide Skill Training </a:t>
            </a:r>
            <a:r>
              <a:rPr lang="en-US" b="1" dirty="0"/>
              <a:t>with Directed Practice (use </a:t>
            </a:r>
            <a:r>
              <a:rPr lang="en-US" b="1" dirty="0" smtClean="0"/>
              <a:t>	Cognitive Behavioral </a:t>
            </a:r>
            <a:r>
              <a:rPr lang="en-US" b="1" dirty="0"/>
              <a:t>treatment methods).</a:t>
            </a:r>
            <a:endParaRPr lang="en-US" dirty="0"/>
          </a:p>
          <a:p>
            <a:pPr marL="0" indent="0">
              <a:buNone/>
            </a:pPr>
            <a:r>
              <a:rPr lang="en-US" b="1" dirty="0"/>
              <a:t>5. Increase Positive Reinforcement.</a:t>
            </a:r>
            <a:endParaRPr lang="en-US" dirty="0"/>
          </a:p>
          <a:p>
            <a:pPr marL="0" indent="0">
              <a:buNone/>
            </a:pPr>
            <a:r>
              <a:rPr lang="en-US" b="1" dirty="0"/>
              <a:t>6. Engage Ongoing Support in Offender’s </a:t>
            </a:r>
            <a:r>
              <a:rPr lang="en-US" b="1" dirty="0" smtClean="0"/>
              <a:t>	Community </a:t>
            </a:r>
            <a:endParaRPr lang="en-US" dirty="0"/>
          </a:p>
          <a:p>
            <a:pPr marL="0" indent="0">
              <a:buNone/>
            </a:pPr>
            <a:r>
              <a:rPr lang="en-US" b="1" dirty="0"/>
              <a:t>7. Measure Relevant Processes/Practices.</a:t>
            </a:r>
            <a:endParaRPr lang="en-US" dirty="0"/>
          </a:p>
          <a:p>
            <a:pPr marL="0" indent="0">
              <a:buNone/>
            </a:pPr>
            <a:r>
              <a:rPr lang="en-US" b="1" dirty="0"/>
              <a:t>8. Provide Measurement Feedback.</a:t>
            </a:r>
            <a:endParaRPr lang="en-US" dirty="0"/>
          </a:p>
          <a:p>
            <a:pPr marL="0" indent="0">
              <a:buNone/>
            </a:pPr>
            <a:endParaRPr lang="en-US" dirty="0"/>
          </a:p>
        </p:txBody>
      </p:sp>
    </p:spTree>
    <p:extLst>
      <p:ext uri="{BB962C8B-B14F-4D97-AF65-F5344CB8AC3E}">
        <p14:creationId xmlns:p14="http://schemas.microsoft.com/office/powerpoint/2010/main" val="152527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Assess Actuarial Risk/Needs</a:t>
            </a:r>
            <a:r>
              <a:rPr lang="en-US" u="sng" dirty="0"/>
              <a:t/>
            </a:r>
            <a:br>
              <a:rPr lang="en-US" u="sng" dirty="0"/>
            </a:br>
            <a:endParaRPr lang="en-US" dirty="0"/>
          </a:p>
        </p:txBody>
      </p:sp>
      <p:sp>
        <p:nvSpPr>
          <p:cNvPr id="3" name="Content Placeholder 2"/>
          <p:cNvSpPr>
            <a:spLocks noGrp="1"/>
          </p:cNvSpPr>
          <p:nvPr>
            <p:ph idx="1"/>
          </p:nvPr>
        </p:nvSpPr>
        <p:spPr/>
        <p:txBody>
          <a:bodyPr/>
          <a:lstStyle/>
          <a:p>
            <a:pPr marL="0" indent="0">
              <a:buNone/>
            </a:pPr>
            <a:r>
              <a:rPr lang="en-US" sz="2000" dirty="0" smtClean="0"/>
              <a:t>Train staff to complete Reliable/Valid Offender Assessments, using tools </a:t>
            </a:r>
            <a:r>
              <a:rPr lang="en-US" sz="2000" dirty="0"/>
              <a:t>that focus on dynamic and static risk factors, profile </a:t>
            </a:r>
            <a:r>
              <a:rPr lang="en-US" sz="2000" dirty="0" err="1"/>
              <a:t>criminogenic</a:t>
            </a:r>
            <a:r>
              <a:rPr lang="en-US" sz="2000" dirty="0"/>
              <a:t> needs, and have been validated on similar </a:t>
            </a:r>
            <a:r>
              <a:rPr lang="en-US" sz="2000" dirty="0" smtClean="0"/>
              <a:t>populations.</a:t>
            </a:r>
            <a:endParaRPr lang="en-US" sz="1200" dirty="0" smtClean="0"/>
          </a:p>
          <a:p>
            <a:pPr marL="0" indent="0">
              <a:buNone/>
            </a:pPr>
            <a:r>
              <a:rPr lang="en-US" sz="2000" dirty="0" smtClean="0"/>
              <a:t>Offender </a:t>
            </a:r>
            <a:r>
              <a:rPr lang="en-US" sz="2000" dirty="0"/>
              <a:t>assessment </a:t>
            </a:r>
            <a:r>
              <a:rPr lang="en-US" sz="2000" b="1" dirty="0" smtClean="0"/>
              <a:t>ongoing</a:t>
            </a:r>
            <a:r>
              <a:rPr lang="en-US" sz="2000" dirty="0" smtClean="0"/>
              <a:t> function, not just formal </a:t>
            </a:r>
            <a:r>
              <a:rPr lang="en-US" sz="2000" dirty="0"/>
              <a:t>event. Case information that is gathered </a:t>
            </a:r>
            <a:r>
              <a:rPr lang="en-US" sz="2000" i="1" dirty="0"/>
              <a:t>informally</a:t>
            </a:r>
            <a:r>
              <a:rPr lang="en-US" sz="2000" dirty="0"/>
              <a:t> through routine interactions and observations with offenders is</a:t>
            </a:r>
            <a:r>
              <a:rPr lang="en-US" sz="2000" i="1" dirty="0"/>
              <a:t> </a:t>
            </a:r>
            <a:r>
              <a:rPr lang="en-US" sz="2000" i="1" dirty="0" smtClean="0"/>
              <a:t>as </a:t>
            </a:r>
            <a:r>
              <a:rPr lang="en-US" sz="2000" i="1" dirty="0"/>
              <a:t>important as formal </a:t>
            </a:r>
            <a:r>
              <a:rPr lang="en-US" sz="2000" i="1" dirty="0" smtClean="0"/>
              <a:t>			assessment </a:t>
            </a:r>
            <a:r>
              <a:rPr lang="en-US" sz="2000" i="1" dirty="0"/>
              <a:t>guided by </a:t>
            </a:r>
            <a:r>
              <a:rPr lang="en-US" sz="2000" i="1" dirty="0" smtClean="0"/>
              <a:t>Instruments</a:t>
            </a:r>
            <a:r>
              <a:rPr lang="en-US" sz="2000" dirty="0" smtClean="0"/>
              <a:t>.</a:t>
            </a:r>
            <a:endParaRPr lang="en-US" dirty="0" smtClean="0"/>
          </a:p>
          <a:p>
            <a:pPr marL="0" indent="0">
              <a:buNone/>
            </a:pPr>
            <a:endParaRPr lang="en-US" dirty="0" smtClean="0"/>
          </a:p>
          <a:p>
            <a:pPr marL="0" indent="0">
              <a:buNone/>
            </a:pPr>
            <a:endParaRPr lang="en-US" dirty="0" smtClean="0"/>
          </a:p>
          <a:p>
            <a:pPr marL="0" indent="0">
              <a:buNone/>
            </a:pPr>
            <a:r>
              <a:rPr lang="en-US" dirty="0" smtClean="0"/>
              <a:t>(</a:t>
            </a:r>
            <a:r>
              <a:rPr lang="en-US" sz="1800" dirty="0"/>
              <a:t>Andrews, et al, 1990; Andrews &amp; </a:t>
            </a:r>
            <a:r>
              <a:rPr lang="en-US" sz="1800" dirty="0" err="1"/>
              <a:t>Bonta</a:t>
            </a:r>
            <a:r>
              <a:rPr lang="en-US" sz="1800" dirty="0"/>
              <a:t>, 1998; </a:t>
            </a:r>
            <a:r>
              <a:rPr lang="en-US" sz="1800" dirty="0" err="1"/>
              <a:t>Gendreau</a:t>
            </a:r>
            <a:r>
              <a:rPr lang="en-US" sz="1800" dirty="0"/>
              <a:t>, et al, 1996; </a:t>
            </a:r>
            <a:r>
              <a:rPr lang="en-US" sz="1800" dirty="0" err="1"/>
              <a:t>Kropp</a:t>
            </a:r>
            <a:r>
              <a:rPr lang="en-US" sz="1800" dirty="0"/>
              <a:t>, et al, 1995; </a:t>
            </a:r>
            <a:r>
              <a:rPr lang="en-US" sz="1800" dirty="0" err="1"/>
              <a:t>Meehl</a:t>
            </a:r>
            <a:r>
              <a:rPr lang="en-US" sz="1800" dirty="0"/>
              <a:t>, 1995; Clements,1996)</a:t>
            </a:r>
          </a:p>
          <a:p>
            <a:endParaRPr lang="en-US" dirty="0"/>
          </a:p>
        </p:txBody>
      </p:sp>
      <p:pic>
        <p:nvPicPr>
          <p:cNvPr id="4" name="Picture 3" descr="http://www.bubblews.com/assets/images/news/283489062_1358762112.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86200"/>
            <a:ext cx="1295400" cy="1066800"/>
          </a:xfrm>
          <a:prstGeom prst="rect">
            <a:avLst/>
          </a:prstGeom>
          <a:noFill/>
          <a:ln>
            <a:noFill/>
          </a:ln>
        </p:spPr>
      </p:pic>
    </p:spTree>
    <p:extLst>
      <p:ext uri="{BB962C8B-B14F-4D97-AF65-F5344CB8AC3E}">
        <p14:creationId xmlns:p14="http://schemas.microsoft.com/office/powerpoint/2010/main" val="243037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Enhance Intrinsic Motivation</a:t>
            </a:r>
            <a:r>
              <a:rPr lang="en-US" u="sng" dirty="0"/>
              <a:t/>
            </a:r>
            <a:br>
              <a:rPr lang="en-US" u="sng" dirty="0"/>
            </a:br>
            <a:endParaRPr lang="en-US" dirty="0"/>
          </a:p>
        </p:txBody>
      </p:sp>
      <p:sp>
        <p:nvSpPr>
          <p:cNvPr id="3" name="Content Placeholder 2"/>
          <p:cNvSpPr>
            <a:spLocks noGrp="1"/>
          </p:cNvSpPr>
          <p:nvPr>
            <p:ph idx="1"/>
          </p:nvPr>
        </p:nvSpPr>
        <p:spPr>
          <a:xfrm>
            <a:off x="683568" y="1371600"/>
            <a:ext cx="7812868" cy="4708843"/>
          </a:xfrm>
        </p:spPr>
        <p:txBody>
          <a:bodyPr/>
          <a:lstStyle/>
          <a:p>
            <a:pPr marL="0" indent="0">
              <a:buNone/>
            </a:pPr>
            <a:r>
              <a:rPr lang="en-US" b="1" dirty="0" smtClean="0"/>
              <a:t>Behavioral </a:t>
            </a:r>
            <a:r>
              <a:rPr lang="en-US" b="1" dirty="0"/>
              <a:t>change:</a:t>
            </a:r>
            <a:r>
              <a:rPr lang="en-US" dirty="0"/>
              <a:t> often an </a:t>
            </a:r>
            <a:r>
              <a:rPr lang="en-US" i="1" dirty="0"/>
              <a:t>inside </a:t>
            </a:r>
            <a:r>
              <a:rPr lang="en-US" i="1" dirty="0" smtClean="0"/>
              <a:t>job,</a:t>
            </a:r>
            <a:r>
              <a:rPr lang="en-US" dirty="0"/>
              <a:t> </a:t>
            </a:r>
            <a:r>
              <a:rPr lang="en-US" dirty="0" smtClean="0"/>
              <a:t>needs </a:t>
            </a:r>
            <a:r>
              <a:rPr lang="en-US" dirty="0"/>
              <a:t>to be a level of intrinsic </a:t>
            </a:r>
            <a:r>
              <a:rPr lang="en-US" dirty="0" smtClean="0"/>
              <a:t>motivation for lasting change. </a:t>
            </a:r>
          </a:p>
          <a:p>
            <a:pPr marL="0" indent="0">
              <a:buNone/>
            </a:pPr>
            <a:endParaRPr lang="en-US" dirty="0"/>
          </a:p>
          <a:p>
            <a:pPr marL="0" indent="0">
              <a:buNone/>
            </a:pPr>
            <a:r>
              <a:rPr lang="en-US" dirty="0"/>
              <a:t>Research strongly suggests that </a:t>
            </a:r>
            <a:r>
              <a:rPr lang="en-US" b="1" dirty="0"/>
              <a:t>motivational interviewing techniques</a:t>
            </a:r>
            <a:r>
              <a:rPr lang="en-US" dirty="0"/>
              <a:t>, rather than </a:t>
            </a:r>
            <a:r>
              <a:rPr lang="en-US" dirty="0" smtClean="0"/>
              <a:t>persuasion</a:t>
            </a:r>
          </a:p>
          <a:p>
            <a:pPr marL="0" indent="0">
              <a:buNone/>
            </a:pPr>
            <a:r>
              <a:rPr lang="en-US" dirty="0" smtClean="0"/>
              <a:t>tactics</a:t>
            </a:r>
            <a:r>
              <a:rPr lang="en-US" dirty="0"/>
              <a:t>, more effectively enhance motivation for initiating and maintaining behavior changes</a:t>
            </a:r>
            <a:r>
              <a:rPr lang="en-US" dirty="0" smtClean="0"/>
              <a:t>.</a:t>
            </a:r>
          </a:p>
          <a:p>
            <a:pPr marL="0" indent="0">
              <a:buNone/>
            </a:pPr>
            <a:endParaRPr lang="en-US" sz="1800" dirty="0" smtClean="0"/>
          </a:p>
          <a:p>
            <a:pPr marL="0" indent="0">
              <a:buNone/>
            </a:pPr>
            <a:r>
              <a:rPr lang="en-US" sz="1800" dirty="0" smtClean="0"/>
              <a:t>(</a:t>
            </a:r>
            <a:r>
              <a:rPr lang="en-US" sz="1800" dirty="0"/>
              <a:t>Miller &amp; </a:t>
            </a:r>
            <a:r>
              <a:rPr lang="en-US" sz="1800" dirty="0" err="1"/>
              <a:t>Rollnick</a:t>
            </a:r>
            <a:r>
              <a:rPr lang="en-US" sz="1800" dirty="0"/>
              <a:t>, 2002; Miller &amp; Mount, 2001; Harper &amp; Hardy, 2000; Ginsburg, et al, 2002; Ryan &amp; </a:t>
            </a:r>
            <a:r>
              <a:rPr lang="en-US" sz="1800" dirty="0" err="1"/>
              <a:t>Deci</a:t>
            </a:r>
            <a:r>
              <a:rPr lang="en-US" sz="1800" dirty="0"/>
              <a:t>, 2000)</a:t>
            </a:r>
          </a:p>
          <a:p>
            <a:endParaRPr lang="en-US" dirty="0"/>
          </a:p>
        </p:txBody>
      </p:sp>
      <p:pic>
        <p:nvPicPr>
          <p:cNvPr id="4" name="Picture 3" descr="http://www.clker.com/cliparts/y/G/s/h/j/O/two-md.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720" y="2133600"/>
            <a:ext cx="1249279" cy="1143000"/>
          </a:xfrm>
          <a:prstGeom prst="rect">
            <a:avLst/>
          </a:prstGeom>
          <a:noFill/>
          <a:ln>
            <a:noFill/>
          </a:ln>
        </p:spPr>
      </p:pic>
    </p:spTree>
    <p:extLst>
      <p:ext uri="{BB962C8B-B14F-4D97-AF65-F5344CB8AC3E}">
        <p14:creationId xmlns:p14="http://schemas.microsoft.com/office/powerpoint/2010/main" val="130492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0146"/>
          </a:xfrm>
        </p:spPr>
        <p:txBody>
          <a:bodyPr/>
          <a:lstStyle/>
          <a:p>
            <a:r>
              <a:rPr lang="en-US" b="1" u="sng" dirty="0" smtClean="0"/>
              <a:t>Target </a:t>
            </a:r>
            <a:r>
              <a:rPr lang="en-US" b="1" u="sng" dirty="0"/>
              <a:t>Interventions </a:t>
            </a:r>
            <a:r>
              <a:rPr lang="en-US" sz="2800" dirty="0"/>
              <a:t>(getting more bang for the buck…)</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i="1" dirty="0" smtClean="0"/>
              <a:t>Risk </a:t>
            </a:r>
            <a:r>
              <a:rPr lang="en-US" b="1" i="1" dirty="0"/>
              <a:t>Principle</a:t>
            </a:r>
            <a:r>
              <a:rPr lang="en-US" b="1" dirty="0"/>
              <a:t>:</a:t>
            </a:r>
            <a:r>
              <a:rPr lang="en-US" dirty="0"/>
              <a:t> </a:t>
            </a:r>
            <a:r>
              <a:rPr lang="en-US" sz="2000" dirty="0"/>
              <a:t>Prioritize </a:t>
            </a:r>
            <a:r>
              <a:rPr lang="en-US" sz="2000" dirty="0" smtClean="0"/>
              <a:t>higher </a:t>
            </a:r>
            <a:r>
              <a:rPr lang="en-US" sz="2000" dirty="0"/>
              <a:t>risk offenders</a:t>
            </a:r>
            <a:r>
              <a:rPr lang="en-US" dirty="0"/>
              <a:t>.</a:t>
            </a:r>
          </a:p>
          <a:p>
            <a:pPr marL="0" indent="0">
              <a:buNone/>
            </a:pPr>
            <a:r>
              <a:rPr lang="en-US" b="1" i="1" dirty="0" smtClean="0"/>
              <a:t>Need </a:t>
            </a:r>
            <a:r>
              <a:rPr lang="en-US" b="1" i="1" dirty="0"/>
              <a:t>Principle</a:t>
            </a:r>
            <a:r>
              <a:rPr lang="en-US" b="1" dirty="0"/>
              <a:t>:</a:t>
            </a:r>
            <a:r>
              <a:rPr lang="en-US" dirty="0"/>
              <a:t> </a:t>
            </a:r>
            <a:r>
              <a:rPr lang="en-US" sz="2000" dirty="0"/>
              <a:t>Target </a:t>
            </a:r>
            <a:r>
              <a:rPr lang="en-US" sz="2000" dirty="0" err="1" smtClean="0"/>
              <a:t>criminogenic</a:t>
            </a:r>
            <a:r>
              <a:rPr lang="en-US" sz="2000" dirty="0" smtClean="0"/>
              <a:t> </a:t>
            </a:r>
            <a:r>
              <a:rPr lang="en-US" sz="2000" dirty="0"/>
              <a:t>needs.</a:t>
            </a:r>
          </a:p>
          <a:p>
            <a:pPr marL="0" indent="0">
              <a:buNone/>
            </a:pPr>
            <a:r>
              <a:rPr lang="en-US" b="1" i="1" dirty="0" err="1" smtClean="0"/>
              <a:t>Responsivity</a:t>
            </a:r>
            <a:r>
              <a:rPr lang="en-US" b="1" i="1" dirty="0" smtClean="0"/>
              <a:t> </a:t>
            </a:r>
            <a:r>
              <a:rPr lang="en-US" b="1" i="1" dirty="0"/>
              <a:t>Principle</a:t>
            </a:r>
            <a:r>
              <a:rPr lang="en-US" b="1" dirty="0"/>
              <a:t>:</a:t>
            </a:r>
            <a:r>
              <a:rPr lang="en-US" dirty="0"/>
              <a:t> </a:t>
            </a:r>
            <a:r>
              <a:rPr lang="en-US" sz="2000" dirty="0"/>
              <a:t>Be responsive to temperament, learning style, motivation, culture, and </a:t>
            </a:r>
            <a:r>
              <a:rPr lang="en-US" sz="2000" dirty="0" smtClean="0"/>
              <a:t>gender.</a:t>
            </a:r>
            <a:endParaRPr lang="en-US" sz="2000" dirty="0"/>
          </a:p>
          <a:p>
            <a:pPr marL="0" indent="0">
              <a:buNone/>
            </a:pPr>
            <a:r>
              <a:rPr lang="en-US" b="1" i="1" dirty="0" smtClean="0"/>
              <a:t>Dosage</a:t>
            </a:r>
            <a:r>
              <a:rPr lang="en-US" b="1" dirty="0"/>
              <a:t>:</a:t>
            </a:r>
            <a:r>
              <a:rPr lang="en-US" dirty="0"/>
              <a:t> </a:t>
            </a:r>
            <a:r>
              <a:rPr lang="en-US" sz="2000" dirty="0"/>
              <a:t>Structure 40-70% of high-risk offenders’ time for 3-9 months.</a:t>
            </a:r>
          </a:p>
          <a:p>
            <a:pPr marL="0" indent="0">
              <a:buNone/>
            </a:pPr>
            <a:r>
              <a:rPr lang="en-US" b="1" dirty="0" smtClean="0"/>
              <a:t>Treatment </a:t>
            </a:r>
            <a:r>
              <a:rPr lang="en-US" b="1" dirty="0"/>
              <a:t>Principle:</a:t>
            </a:r>
            <a:r>
              <a:rPr lang="en-US" dirty="0"/>
              <a:t> </a:t>
            </a:r>
            <a:r>
              <a:rPr lang="en-US" sz="2000" dirty="0"/>
              <a:t>Integrate treatment into the </a:t>
            </a:r>
            <a:r>
              <a:rPr lang="en-US" sz="2000" dirty="0" smtClean="0"/>
              <a:t>full correctional </a:t>
            </a:r>
            <a:r>
              <a:rPr lang="en-US" sz="2000" dirty="0"/>
              <a:t>environment</a:t>
            </a:r>
          </a:p>
          <a:p>
            <a:pPr marL="0" indent="0">
              <a:buNone/>
            </a:pPr>
            <a:endParaRPr lang="en-US" dirty="0"/>
          </a:p>
        </p:txBody>
      </p:sp>
      <p:pic>
        <p:nvPicPr>
          <p:cNvPr id="4" name="Picture 3" descr="http://scrutinyhooligans.us/wordpress/wp-content/uploads/2011/03/thre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724400"/>
            <a:ext cx="1219200" cy="1219200"/>
          </a:xfrm>
          <a:prstGeom prst="rect">
            <a:avLst/>
          </a:prstGeom>
          <a:noFill/>
          <a:ln>
            <a:noFill/>
          </a:ln>
        </p:spPr>
      </p:pic>
    </p:spTree>
    <p:extLst>
      <p:ext uri="{BB962C8B-B14F-4D97-AF65-F5344CB8AC3E}">
        <p14:creationId xmlns:p14="http://schemas.microsoft.com/office/powerpoint/2010/main" val="268468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Ideal RSAT inmate population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dirty="0" smtClean="0"/>
              <a:t>Dysfunctional </a:t>
            </a:r>
            <a:r>
              <a:rPr lang="en-US" dirty="0"/>
              <a:t>family relations, anti-social/criminal peers, substance abuse, low self-control, anti-social </a:t>
            </a:r>
            <a:r>
              <a:rPr lang="en-US" dirty="0" smtClean="0"/>
              <a:t>values/attitudes. </a:t>
            </a:r>
            <a:endParaRPr lang="en-US" sz="1800" dirty="0"/>
          </a:p>
          <a:p>
            <a:pPr marL="0" indent="0">
              <a:buNone/>
            </a:pPr>
            <a:r>
              <a:rPr lang="en-US" sz="1800" dirty="0" smtClean="0"/>
              <a:t>(</a:t>
            </a:r>
            <a:r>
              <a:rPr lang="en-US" sz="1800" dirty="0" err="1" smtClean="0"/>
              <a:t>Gendreau</a:t>
            </a:r>
            <a:r>
              <a:rPr lang="en-US" sz="1800" dirty="0"/>
              <a:t>, 1997; Andrews &amp; </a:t>
            </a:r>
            <a:r>
              <a:rPr lang="en-US" sz="1800" dirty="0" err="1"/>
              <a:t>Bonta</a:t>
            </a:r>
            <a:r>
              <a:rPr lang="en-US" sz="1800" dirty="0"/>
              <a:t>, 1998; Harland, 1996; Sherman, et al, 1998; McGuire, 2001, 2002, Lipton, et al, 2000; Elliott, 2001; Harland, 1996)</a:t>
            </a:r>
          </a:p>
          <a:p>
            <a:pPr marL="0" indent="0">
              <a:buNone/>
            </a:pPr>
            <a:endParaRPr lang="en-US" dirty="0"/>
          </a:p>
        </p:txBody>
      </p:sp>
      <p:pic>
        <p:nvPicPr>
          <p:cNvPr id="4" name="Picture 3" descr="http://www.communityactionderby.org.uk/images/dr_ab209e4a0658b5f26886ade528bde28c.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762000"/>
            <a:ext cx="3048000" cy="2935605"/>
          </a:xfrm>
          <a:prstGeom prst="rect">
            <a:avLst/>
          </a:prstGeom>
          <a:noFill/>
          <a:ln>
            <a:noFill/>
          </a:ln>
        </p:spPr>
      </p:pic>
    </p:spTree>
    <p:extLst>
      <p:ext uri="{BB962C8B-B14F-4D97-AF65-F5344CB8AC3E}">
        <p14:creationId xmlns:p14="http://schemas.microsoft.com/office/powerpoint/2010/main" val="398542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Factors</a:t>
            </a:r>
            <a:endParaRPr lang="en-US" b="1" dirty="0"/>
          </a:p>
        </p:txBody>
      </p:sp>
      <p:sp>
        <p:nvSpPr>
          <p:cNvPr id="3" name="Content Placeholder 2"/>
          <p:cNvSpPr>
            <a:spLocks noGrp="1"/>
          </p:cNvSpPr>
          <p:nvPr>
            <p:ph idx="1"/>
          </p:nvPr>
        </p:nvSpPr>
        <p:spPr/>
        <p:txBody>
          <a:bodyPr/>
          <a:lstStyle/>
          <a:p>
            <a:pPr marL="0" indent="0">
              <a:buNone/>
            </a:pPr>
            <a:r>
              <a:rPr lang="en-US" sz="2800" b="1" dirty="0"/>
              <a:t>Common Historical Risk Factors (Static Risk Factors</a:t>
            </a:r>
            <a:r>
              <a:rPr lang="en-US" sz="2800" b="1" dirty="0" smtClean="0"/>
              <a:t>)</a:t>
            </a:r>
          </a:p>
          <a:p>
            <a:pPr marL="0" indent="0">
              <a:buNone/>
            </a:pPr>
            <a:endParaRPr lang="en-US" sz="2800" dirty="0"/>
          </a:p>
          <a:p>
            <a:r>
              <a:rPr lang="en-US" dirty="0" smtClean="0"/>
              <a:t>Age </a:t>
            </a:r>
            <a:r>
              <a:rPr lang="en-US" dirty="0"/>
              <a:t>at first </a:t>
            </a:r>
            <a:r>
              <a:rPr lang="en-US" dirty="0" smtClean="0"/>
              <a:t>arrest       </a:t>
            </a:r>
            <a:endParaRPr lang="en-US" dirty="0"/>
          </a:p>
          <a:p>
            <a:r>
              <a:rPr lang="en-US" dirty="0" smtClean="0"/>
              <a:t>Current </a:t>
            </a:r>
            <a:r>
              <a:rPr lang="en-US" dirty="0"/>
              <a:t>age</a:t>
            </a:r>
          </a:p>
          <a:p>
            <a:r>
              <a:rPr lang="en-US" dirty="0" smtClean="0"/>
              <a:t>Gender</a:t>
            </a:r>
            <a:endParaRPr lang="en-US" dirty="0"/>
          </a:p>
          <a:p>
            <a:r>
              <a:rPr lang="en-US" dirty="0" smtClean="0"/>
              <a:t>Criminal </a:t>
            </a:r>
            <a:r>
              <a:rPr lang="en-US" dirty="0"/>
              <a:t>history</a:t>
            </a:r>
          </a:p>
          <a:p>
            <a:endParaRPr lang="en-US" dirty="0"/>
          </a:p>
        </p:txBody>
      </p:sp>
      <p:pic>
        <p:nvPicPr>
          <p:cNvPr id="4" name="Picture 3" descr="http://www.corporatecomplianceinsights.com/wp-content/uploads/2013/02/risk-miscalculatio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33600"/>
            <a:ext cx="3886200" cy="3525202"/>
          </a:xfrm>
          <a:prstGeom prst="rect">
            <a:avLst/>
          </a:prstGeom>
          <a:noFill/>
          <a:ln>
            <a:noFill/>
          </a:ln>
        </p:spPr>
      </p:pic>
    </p:spTree>
    <p:extLst>
      <p:ext uri="{BB962C8B-B14F-4D97-AF65-F5344CB8AC3E}">
        <p14:creationId xmlns:p14="http://schemas.microsoft.com/office/powerpoint/2010/main" val="315853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81000" y="-1295400"/>
            <a:ext cx="8229600" cy="76200"/>
          </a:xfrm>
        </p:spPr>
        <p:txBody>
          <a:bodyPr/>
          <a:lstStyle/>
          <a:p>
            <a:endParaRPr lang="en-US" dirty="0"/>
          </a:p>
        </p:txBody>
      </p:sp>
      <p:sp>
        <p:nvSpPr>
          <p:cNvPr id="3" name="Text Placeholder 2"/>
          <p:cNvSpPr>
            <a:spLocks noGrp="1"/>
          </p:cNvSpPr>
          <p:nvPr>
            <p:ph type="body" idx="1"/>
          </p:nvPr>
        </p:nvSpPr>
        <p:spPr>
          <a:xfrm>
            <a:off x="575556" y="685800"/>
            <a:ext cx="3778188" cy="1356042"/>
          </a:xfrm>
        </p:spPr>
        <p:txBody>
          <a:bodyPr/>
          <a:lstStyle/>
          <a:p>
            <a:r>
              <a:rPr lang="en-US" dirty="0"/>
              <a:t>Common </a:t>
            </a:r>
            <a:r>
              <a:rPr lang="en-US" dirty="0" err="1"/>
              <a:t>Criminogenic</a:t>
            </a:r>
            <a:r>
              <a:rPr lang="en-US" dirty="0"/>
              <a:t> </a:t>
            </a:r>
            <a:r>
              <a:rPr lang="en-US" dirty="0" smtClean="0"/>
              <a:t>Needs</a:t>
            </a:r>
            <a:endParaRPr lang="en-US" dirty="0"/>
          </a:p>
        </p:txBody>
      </p:sp>
      <p:sp>
        <p:nvSpPr>
          <p:cNvPr id="4" name="Content Placeholder 3"/>
          <p:cNvSpPr>
            <a:spLocks noGrp="1"/>
          </p:cNvSpPr>
          <p:nvPr>
            <p:ph sz="half" idx="2"/>
          </p:nvPr>
        </p:nvSpPr>
        <p:spPr>
          <a:xfrm>
            <a:off x="685800" y="2057400"/>
            <a:ext cx="3778188" cy="3885295"/>
          </a:xfrm>
        </p:spPr>
        <p:txBody>
          <a:bodyPr/>
          <a:lstStyle/>
          <a:p>
            <a:pPr marL="0" indent="0">
              <a:buNone/>
            </a:pPr>
            <a:r>
              <a:rPr lang="en-US" dirty="0" smtClean="0"/>
              <a:t>1. History </a:t>
            </a:r>
            <a:r>
              <a:rPr lang="en-US" dirty="0"/>
              <a:t>of anti-social behavior </a:t>
            </a:r>
            <a:r>
              <a:rPr lang="en-US" dirty="0" smtClean="0"/>
              <a:t>---</a:t>
            </a:r>
          </a:p>
          <a:p>
            <a:pPr marL="0" indent="0">
              <a:buNone/>
            </a:pPr>
            <a:r>
              <a:rPr lang="en-US" dirty="0" smtClean="0"/>
              <a:t>2</a:t>
            </a:r>
            <a:r>
              <a:rPr lang="en-US" dirty="0"/>
              <a:t>. Anti-social personality pattern </a:t>
            </a:r>
            <a:r>
              <a:rPr lang="en-US" dirty="0" smtClean="0"/>
              <a:t>---</a:t>
            </a:r>
          </a:p>
          <a:p>
            <a:pPr marL="0" indent="0">
              <a:buNone/>
            </a:pPr>
            <a:endParaRPr lang="en-US" dirty="0"/>
          </a:p>
          <a:p>
            <a:pPr marL="0" indent="0">
              <a:buNone/>
            </a:pPr>
            <a:endParaRPr lang="en-US" dirty="0" smtClean="0"/>
          </a:p>
          <a:p>
            <a:pPr marL="0" indent="0">
              <a:buNone/>
            </a:pPr>
            <a:r>
              <a:rPr lang="en-US" dirty="0" smtClean="0"/>
              <a:t>3</a:t>
            </a:r>
            <a:r>
              <a:rPr lang="en-US" dirty="0"/>
              <a:t>. Anti-social attitudes, cognition-</a:t>
            </a:r>
            <a:r>
              <a:rPr lang="en-US" dirty="0" smtClean="0"/>
              <a:t>--</a:t>
            </a:r>
          </a:p>
        </p:txBody>
      </p:sp>
      <p:sp>
        <p:nvSpPr>
          <p:cNvPr id="5" name="Text Placeholder 4"/>
          <p:cNvSpPr>
            <a:spLocks noGrp="1"/>
          </p:cNvSpPr>
          <p:nvPr>
            <p:ph type="body" sz="quarter" idx="3"/>
          </p:nvPr>
        </p:nvSpPr>
        <p:spPr>
          <a:xfrm>
            <a:off x="4427984" y="838200"/>
            <a:ext cx="4032448" cy="1356042"/>
          </a:xfrm>
        </p:spPr>
        <p:txBody>
          <a:bodyPr/>
          <a:lstStyle/>
          <a:p>
            <a:r>
              <a:rPr lang="en-US" dirty="0" smtClean="0"/>
              <a:t>Responses</a:t>
            </a:r>
            <a:endParaRPr lang="en-US" dirty="0"/>
          </a:p>
        </p:txBody>
      </p:sp>
      <p:sp>
        <p:nvSpPr>
          <p:cNvPr id="6" name="Content Placeholder 5"/>
          <p:cNvSpPr>
            <a:spLocks noGrp="1"/>
          </p:cNvSpPr>
          <p:nvPr>
            <p:ph sz="quarter" idx="4"/>
          </p:nvPr>
        </p:nvSpPr>
        <p:spPr>
          <a:xfrm>
            <a:off x="4535996" y="2133600"/>
            <a:ext cx="3934374" cy="3763375"/>
          </a:xfrm>
        </p:spPr>
        <p:txBody>
          <a:bodyPr/>
          <a:lstStyle/>
          <a:p>
            <a:pPr marL="0" indent="0">
              <a:buNone/>
            </a:pPr>
            <a:r>
              <a:rPr lang="en-US" dirty="0"/>
              <a:t>Build non-criminal alternative behavior in risky situations</a:t>
            </a:r>
          </a:p>
          <a:p>
            <a:pPr marL="0" indent="0">
              <a:buNone/>
            </a:pPr>
            <a:r>
              <a:rPr lang="en-US" dirty="0"/>
              <a:t>Build problem solving, self-management, anger management, and coping skills</a:t>
            </a:r>
          </a:p>
          <a:p>
            <a:pPr marL="0" indent="0">
              <a:buNone/>
            </a:pPr>
            <a:r>
              <a:rPr lang="en-US" dirty="0"/>
              <a:t>Reduce anti-social thinking; recognize risky thinking and feelings; adopt alternative identity/thinking patterns</a:t>
            </a:r>
          </a:p>
          <a:p>
            <a:pPr marL="0" indent="0">
              <a:buNone/>
            </a:pPr>
            <a:endParaRPr lang="en-US" b="1" dirty="0"/>
          </a:p>
        </p:txBody>
      </p:sp>
    </p:spTree>
    <p:extLst>
      <p:ext uri="{BB962C8B-B14F-4D97-AF65-F5344CB8AC3E}">
        <p14:creationId xmlns:p14="http://schemas.microsoft.com/office/powerpoint/2010/main" val="4125118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556" y="685800"/>
            <a:ext cx="3778188" cy="1508442"/>
          </a:xfrm>
        </p:spPr>
        <p:txBody>
          <a:bodyPr/>
          <a:lstStyle/>
          <a:p>
            <a:r>
              <a:rPr lang="en-US" dirty="0"/>
              <a:t>Common </a:t>
            </a:r>
            <a:r>
              <a:rPr lang="en-US" dirty="0" err="1"/>
              <a:t>Criminogenic</a:t>
            </a:r>
            <a:r>
              <a:rPr lang="en-US" dirty="0"/>
              <a:t> </a:t>
            </a:r>
            <a:r>
              <a:rPr lang="en-US" dirty="0" smtClean="0"/>
              <a:t>Needs</a:t>
            </a:r>
            <a:endParaRPr lang="en-US" dirty="0"/>
          </a:p>
        </p:txBody>
      </p:sp>
      <p:sp>
        <p:nvSpPr>
          <p:cNvPr id="4" name="Content Placeholder 3"/>
          <p:cNvSpPr>
            <a:spLocks noGrp="1"/>
          </p:cNvSpPr>
          <p:nvPr>
            <p:ph sz="half" idx="2"/>
          </p:nvPr>
        </p:nvSpPr>
        <p:spPr/>
        <p:txBody>
          <a:bodyPr/>
          <a:lstStyle/>
          <a:p>
            <a:pPr marL="457200" indent="-457200">
              <a:buAutoNum type="arabicPeriod" startAt="4"/>
            </a:pPr>
            <a:r>
              <a:rPr lang="en-US" dirty="0" smtClean="0"/>
              <a:t>Anti-social </a:t>
            </a:r>
            <a:r>
              <a:rPr lang="en-US" dirty="0"/>
              <a:t>associates, peers-</a:t>
            </a:r>
            <a:r>
              <a:rPr lang="en-US" dirty="0" smtClean="0"/>
              <a:t>--</a:t>
            </a:r>
          </a:p>
          <a:p>
            <a:pPr marL="457200" indent="-457200">
              <a:buAutoNum type="arabicPeriod" startAt="4"/>
            </a:pPr>
            <a:endParaRPr lang="en-US" dirty="0"/>
          </a:p>
          <a:p>
            <a:pPr marL="0" indent="0">
              <a:buNone/>
            </a:pPr>
            <a:endParaRPr lang="en-US" dirty="0" smtClean="0"/>
          </a:p>
          <a:p>
            <a:pPr marL="0" indent="0">
              <a:buNone/>
            </a:pPr>
            <a:r>
              <a:rPr lang="en-US" dirty="0" smtClean="0"/>
              <a:t>5</a:t>
            </a:r>
            <a:r>
              <a:rPr lang="en-US" dirty="0"/>
              <a:t>. Family and/or marital stressors </a:t>
            </a:r>
            <a:r>
              <a:rPr lang="en-US" dirty="0" smtClean="0"/>
              <a:t>communication– </a:t>
            </a:r>
          </a:p>
          <a:p>
            <a:pPr marL="0" indent="0">
              <a:buNone/>
            </a:pPr>
            <a:endParaRPr lang="en-US" dirty="0" smtClean="0"/>
          </a:p>
          <a:p>
            <a:pPr marL="0" indent="0">
              <a:buNone/>
            </a:pPr>
            <a:r>
              <a:rPr lang="en-US" dirty="0" smtClean="0"/>
              <a:t>6</a:t>
            </a:r>
            <a:r>
              <a:rPr lang="en-US" dirty="0"/>
              <a:t>. Lack of employment stability, achievement/ educational achievement-</a:t>
            </a:r>
            <a:r>
              <a:rPr lang="en-US" dirty="0" smtClean="0"/>
              <a:t>-</a:t>
            </a:r>
            <a:endParaRPr lang="en-US" dirty="0"/>
          </a:p>
        </p:txBody>
      </p:sp>
      <p:sp>
        <p:nvSpPr>
          <p:cNvPr id="5" name="Text Placeholder 4"/>
          <p:cNvSpPr>
            <a:spLocks noGrp="1"/>
          </p:cNvSpPr>
          <p:nvPr>
            <p:ph type="body" sz="quarter" idx="3"/>
          </p:nvPr>
        </p:nvSpPr>
        <p:spPr>
          <a:xfrm>
            <a:off x="4427984" y="762000"/>
            <a:ext cx="4032448" cy="1432242"/>
          </a:xfrm>
        </p:spPr>
        <p:txBody>
          <a:bodyPr/>
          <a:lstStyle/>
          <a:p>
            <a:r>
              <a:rPr lang="en-US" dirty="0" smtClean="0"/>
              <a:t>Responses</a:t>
            </a:r>
            <a:endParaRPr lang="en-US" dirty="0"/>
          </a:p>
        </p:txBody>
      </p:sp>
      <p:sp>
        <p:nvSpPr>
          <p:cNvPr id="6" name="Content Placeholder 5"/>
          <p:cNvSpPr>
            <a:spLocks noGrp="1"/>
          </p:cNvSpPr>
          <p:nvPr>
            <p:ph sz="quarter" idx="4"/>
          </p:nvPr>
        </p:nvSpPr>
        <p:spPr/>
        <p:txBody>
          <a:bodyPr/>
          <a:lstStyle/>
          <a:p>
            <a:pPr marL="0" indent="0">
              <a:buNone/>
            </a:pPr>
            <a:r>
              <a:rPr lang="en-US" dirty="0"/>
              <a:t>Reduce association with anti-social others; enhance contact with pro-social others</a:t>
            </a:r>
          </a:p>
          <a:p>
            <a:pPr marL="0" indent="0">
              <a:buNone/>
            </a:pPr>
            <a:r>
              <a:rPr lang="en-US" dirty="0"/>
              <a:t>Reduce conflict; build positive relationships and communication</a:t>
            </a:r>
          </a:p>
          <a:p>
            <a:pPr marL="0" indent="0">
              <a:buNone/>
            </a:pPr>
            <a:r>
              <a:rPr lang="en-US" dirty="0"/>
              <a:t>Increase vocational skills; seek employment stability; increase educational achievement</a:t>
            </a:r>
          </a:p>
          <a:p>
            <a:pPr marL="0" indent="0">
              <a:buNone/>
            </a:pPr>
            <a:endParaRPr lang="en-US" dirty="0"/>
          </a:p>
        </p:txBody>
      </p:sp>
    </p:spTree>
    <p:extLst>
      <p:ext uri="{BB962C8B-B14F-4D97-AF65-F5344CB8AC3E}">
        <p14:creationId xmlns:p14="http://schemas.microsoft.com/office/powerpoint/2010/main" val="201107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8229600" cy="224172"/>
          </a:xfrm>
        </p:spPr>
        <p:txBody>
          <a:bodyPr/>
          <a:lstStyle/>
          <a:p>
            <a:endParaRPr lang="en-US" dirty="0"/>
          </a:p>
        </p:txBody>
      </p:sp>
      <p:sp>
        <p:nvSpPr>
          <p:cNvPr id="3" name="Text Placeholder 2"/>
          <p:cNvSpPr>
            <a:spLocks noGrp="1"/>
          </p:cNvSpPr>
          <p:nvPr>
            <p:ph type="body" idx="1"/>
          </p:nvPr>
        </p:nvSpPr>
        <p:spPr>
          <a:xfrm>
            <a:off x="609600" y="228600"/>
            <a:ext cx="3778188" cy="1889442"/>
          </a:xfrm>
        </p:spPr>
        <p:txBody>
          <a:bodyPr/>
          <a:lstStyle/>
          <a:p>
            <a:r>
              <a:rPr lang="en-US" dirty="0"/>
              <a:t>Common </a:t>
            </a:r>
            <a:r>
              <a:rPr lang="en-US" dirty="0" err="1"/>
              <a:t>Criminogenic</a:t>
            </a:r>
            <a:r>
              <a:rPr lang="en-US" dirty="0"/>
              <a:t> Needs (Dynamic Risk Factors)</a:t>
            </a:r>
          </a:p>
        </p:txBody>
      </p:sp>
      <p:sp>
        <p:nvSpPr>
          <p:cNvPr id="4" name="Content Placeholder 3"/>
          <p:cNvSpPr>
            <a:spLocks noGrp="1"/>
          </p:cNvSpPr>
          <p:nvPr>
            <p:ph sz="half" idx="2"/>
          </p:nvPr>
        </p:nvSpPr>
        <p:spPr>
          <a:xfrm>
            <a:off x="685800" y="1371600"/>
            <a:ext cx="3778188" cy="4525375"/>
          </a:xfrm>
        </p:spPr>
        <p:txBody>
          <a:bodyPr/>
          <a:lstStyle/>
          <a:p>
            <a:pPr marL="0" indent="0">
              <a:buNone/>
            </a:pPr>
            <a:endParaRPr lang="en-US" dirty="0" smtClean="0"/>
          </a:p>
          <a:p>
            <a:pPr marL="0" indent="0">
              <a:buNone/>
            </a:pPr>
            <a:r>
              <a:rPr lang="en-US" dirty="0" smtClean="0"/>
              <a:t>7</a:t>
            </a:r>
            <a:r>
              <a:rPr lang="en-US" dirty="0"/>
              <a:t>. Lack of pro-social leisure </a:t>
            </a:r>
            <a:r>
              <a:rPr lang="en-US" dirty="0" smtClean="0"/>
              <a:t>activities– </a:t>
            </a:r>
          </a:p>
          <a:p>
            <a:pPr marL="0" indent="0">
              <a:buNone/>
            </a:pPr>
            <a:endParaRPr lang="en-US" dirty="0"/>
          </a:p>
          <a:p>
            <a:pPr marL="0" indent="0">
              <a:buNone/>
            </a:pPr>
            <a:r>
              <a:rPr lang="en-US" dirty="0" smtClean="0"/>
              <a:t>8</a:t>
            </a:r>
            <a:r>
              <a:rPr lang="en-US" dirty="0"/>
              <a:t>. Substance </a:t>
            </a:r>
            <a:r>
              <a:rPr lang="en-US" dirty="0" smtClean="0"/>
              <a:t>abuse–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800" dirty="0" smtClean="0"/>
              <a:t>(</a:t>
            </a:r>
            <a:r>
              <a:rPr lang="en-US" sz="1800" dirty="0"/>
              <a:t>Andrews, 2007; Andrews</a:t>
            </a:r>
            <a:r>
              <a:rPr lang="en-US" sz="1800" dirty="0" smtClean="0"/>
              <a:t>,  </a:t>
            </a:r>
            <a:r>
              <a:rPr lang="en-US" sz="1800" dirty="0" err="1"/>
              <a:t>Bonta</a:t>
            </a:r>
            <a:r>
              <a:rPr lang="en-US" sz="1800" dirty="0"/>
              <a:t>, </a:t>
            </a:r>
            <a:r>
              <a:rPr lang="en-US" sz="1800" dirty="0" smtClean="0"/>
              <a:t> &amp;</a:t>
            </a:r>
            <a:endParaRPr lang="en-US" dirty="0"/>
          </a:p>
        </p:txBody>
      </p:sp>
      <p:sp>
        <p:nvSpPr>
          <p:cNvPr id="5" name="Text Placeholder 4"/>
          <p:cNvSpPr>
            <a:spLocks noGrp="1"/>
          </p:cNvSpPr>
          <p:nvPr>
            <p:ph type="body" sz="quarter" idx="3"/>
          </p:nvPr>
        </p:nvSpPr>
        <p:spPr>
          <a:xfrm>
            <a:off x="4427984" y="304800"/>
            <a:ext cx="4032448" cy="1889442"/>
          </a:xfrm>
        </p:spPr>
        <p:txBody>
          <a:bodyPr/>
          <a:lstStyle/>
          <a:p>
            <a:r>
              <a:rPr lang="en-US" dirty="0" smtClean="0"/>
              <a:t>Responses</a:t>
            </a:r>
            <a:endParaRPr lang="en-US" dirty="0"/>
          </a:p>
        </p:txBody>
      </p:sp>
      <p:sp>
        <p:nvSpPr>
          <p:cNvPr id="6" name="Content Placeholder 5"/>
          <p:cNvSpPr>
            <a:spLocks noGrp="1"/>
          </p:cNvSpPr>
          <p:nvPr>
            <p:ph sz="quarter" idx="4"/>
          </p:nvPr>
        </p:nvSpPr>
        <p:spPr>
          <a:xfrm>
            <a:off x="4535996" y="1371600"/>
            <a:ext cx="3934374" cy="4525375"/>
          </a:xfrm>
        </p:spPr>
        <p:txBody>
          <a:bodyPr/>
          <a:lstStyle/>
          <a:p>
            <a:pPr marL="0" indent="0">
              <a:buNone/>
            </a:pPr>
            <a:endParaRPr lang="en-US" dirty="0" smtClean="0"/>
          </a:p>
          <a:p>
            <a:pPr marL="0" indent="0">
              <a:buNone/>
            </a:pPr>
            <a:r>
              <a:rPr lang="en-US" dirty="0" smtClean="0"/>
              <a:t>Increase </a:t>
            </a:r>
            <a:r>
              <a:rPr lang="en-US" dirty="0"/>
              <a:t>involvement in and level of satisfaction with pro-social activities</a:t>
            </a:r>
          </a:p>
          <a:p>
            <a:pPr marL="0" indent="0">
              <a:buNone/>
            </a:pPr>
            <a:r>
              <a:rPr lang="en-US" dirty="0" smtClean="0"/>
              <a:t>Aftercare/Continuing Care in Community; Reduce </a:t>
            </a:r>
            <a:r>
              <a:rPr lang="en-US" dirty="0"/>
              <a:t>the supports for substance abusing lifestyle; increase alternative coping strategies and leisure activities</a:t>
            </a:r>
            <a:r>
              <a:rPr lang="en-US" b="1" dirty="0"/>
              <a:t> </a:t>
            </a:r>
            <a:endParaRPr lang="en-US" dirty="0"/>
          </a:p>
          <a:p>
            <a:pPr marL="0" indent="0">
              <a:buNone/>
            </a:pPr>
            <a:endParaRPr lang="en-US" dirty="0" smtClean="0"/>
          </a:p>
          <a:p>
            <a:pPr marL="0" indent="0">
              <a:buNone/>
            </a:pPr>
            <a:r>
              <a:rPr lang="en-US" sz="1800" dirty="0" err="1"/>
              <a:t>Wormith</a:t>
            </a:r>
            <a:r>
              <a:rPr lang="en-US" sz="1800" dirty="0"/>
              <a:t>, 2006, p. 11.)</a:t>
            </a:r>
          </a:p>
          <a:p>
            <a:pPr marL="0" indent="0">
              <a:buNone/>
            </a:pPr>
            <a:endParaRPr lang="en-US" dirty="0"/>
          </a:p>
        </p:txBody>
      </p:sp>
    </p:spTree>
    <p:extLst>
      <p:ext uri="{BB962C8B-B14F-4D97-AF65-F5344CB8AC3E}">
        <p14:creationId xmlns:p14="http://schemas.microsoft.com/office/powerpoint/2010/main" val="419777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Evidence Based Practice?</a:t>
            </a:r>
            <a:endParaRPr lang="en-US" b="1" dirty="0"/>
          </a:p>
        </p:txBody>
      </p:sp>
      <p:sp>
        <p:nvSpPr>
          <p:cNvPr id="3" name="Content Placeholder 2"/>
          <p:cNvSpPr>
            <a:spLocks noGrp="1"/>
          </p:cNvSpPr>
          <p:nvPr>
            <p:ph idx="1"/>
          </p:nvPr>
        </p:nvSpPr>
        <p:spPr>
          <a:xfrm>
            <a:off x="683568" y="1905000"/>
            <a:ext cx="7812868" cy="4175443"/>
          </a:xfrm>
        </p:spPr>
        <p:txBody>
          <a:bodyPr/>
          <a:lstStyle/>
          <a:p>
            <a:pPr marL="0" indent="0">
              <a:lnSpc>
                <a:spcPct val="100000"/>
              </a:lnSpc>
              <a:spcAft>
                <a:spcPts val="0"/>
              </a:spcAft>
              <a:buNone/>
            </a:pPr>
            <a:r>
              <a:rPr lang="en-US" sz="3600" dirty="0" smtClean="0"/>
              <a:t>“The term “evidence based practices” is, in essence, interventions or practices that </a:t>
            </a:r>
            <a:r>
              <a:rPr lang="en-US" sz="3600" i="1" dirty="0" smtClean="0"/>
              <a:t>should</a:t>
            </a:r>
            <a:r>
              <a:rPr lang="en-US" sz="3600" dirty="0" smtClean="0"/>
              <a:t> be widely used because research indicates that they positively alter human behavior.”</a:t>
            </a:r>
            <a:br>
              <a:rPr lang="en-US" sz="3600" dirty="0" smtClean="0"/>
            </a:br>
            <a:endParaRPr lang="en-US" sz="3600" dirty="0" smtClean="0"/>
          </a:p>
          <a:p>
            <a:pPr marL="0" indent="0">
              <a:buNone/>
            </a:pPr>
            <a:r>
              <a:rPr lang="en-US" dirty="0" smtClean="0"/>
              <a:t>Taxman &amp; </a:t>
            </a:r>
            <a:r>
              <a:rPr lang="en-US" dirty="0" err="1" smtClean="0"/>
              <a:t>Belenko</a:t>
            </a:r>
            <a:r>
              <a:rPr lang="en-US" dirty="0" smtClean="0"/>
              <a:t>, 2012</a:t>
            </a:r>
            <a:endParaRPr lang="en-US" dirty="0"/>
          </a:p>
        </p:txBody>
      </p:sp>
    </p:spTree>
    <p:extLst>
      <p:ext uri="{BB962C8B-B14F-4D97-AF65-F5344CB8AC3E}">
        <p14:creationId xmlns:p14="http://schemas.microsoft.com/office/powerpoint/2010/main" val="1588414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Risk/Need/</a:t>
            </a:r>
            <a:r>
              <a:rPr lang="en-US" dirty="0" err="1" smtClean="0"/>
              <a:t>Responsivity</a:t>
            </a:r>
            <a:endParaRPr lang="en-US" dirty="0"/>
          </a:p>
        </p:txBody>
      </p:sp>
      <p:sp>
        <p:nvSpPr>
          <p:cNvPr id="3" name="Content Placeholder 2"/>
          <p:cNvSpPr>
            <a:spLocks noGrp="1"/>
          </p:cNvSpPr>
          <p:nvPr>
            <p:ph idx="1"/>
          </p:nvPr>
        </p:nvSpPr>
        <p:spPr>
          <a:xfrm>
            <a:off x="533400" y="1417637"/>
            <a:ext cx="7812868" cy="4525963"/>
          </a:xfrm>
        </p:spPr>
        <p:txBody>
          <a:bodyPr/>
          <a:lstStyle/>
          <a:p>
            <a:pPr marL="0" indent="0">
              <a:buNone/>
            </a:pPr>
            <a:r>
              <a:rPr lang="en-US" sz="2800" b="1" dirty="0" err="1"/>
              <a:t>Responsivity</a:t>
            </a:r>
            <a:r>
              <a:rPr lang="en-US" sz="2800" b="1" dirty="0"/>
              <a:t> Principle:</a:t>
            </a:r>
            <a:r>
              <a:rPr lang="en-US" sz="2800" dirty="0"/>
              <a:t> </a:t>
            </a:r>
            <a:endParaRPr lang="en-US" sz="2800" dirty="0" smtClean="0"/>
          </a:p>
          <a:p>
            <a:pPr marL="0" indent="0">
              <a:buNone/>
            </a:pPr>
            <a:endParaRPr lang="en-US" sz="1800" dirty="0"/>
          </a:p>
          <a:p>
            <a:pPr marL="0" indent="0">
              <a:buNone/>
            </a:pPr>
            <a:r>
              <a:rPr lang="en-US" b="1" dirty="0"/>
              <a:t>Matching Considerations: </a:t>
            </a:r>
            <a:endParaRPr lang="en-US" b="1" dirty="0" smtClean="0"/>
          </a:p>
          <a:p>
            <a:pPr marL="0" indent="0">
              <a:buNone/>
            </a:pPr>
            <a:r>
              <a:rPr lang="en-US" b="1" dirty="0" smtClean="0"/>
              <a:t>1) </a:t>
            </a:r>
            <a:r>
              <a:rPr lang="en-US" dirty="0" smtClean="0"/>
              <a:t>treatment </a:t>
            </a:r>
            <a:r>
              <a:rPr lang="en-US" dirty="0"/>
              <a:t>to offender; </a:t>
            </a:r>
            <a:endParaRPr lang="en-US" dirty="0" smtClean="0"/>
          </a:p>
          <a:p>
            <a:pPr marL="0" indent="0">
              <a:buNone/>
            </a:pPr>
            <a:r>
              <a:rPr lang="en-US" b="1" dirty="0" smtClean="0"/>
              <a:t>2</a:t>
            </a:r>
            <a:r>
              <a:rPr lang="en-US" b="1" dirty="0"/>
              <a:t>) </a:t>
            </a:r>
            <a:r>
              <a:rPr lang="en-US" dirty="0"/>
              <a:t>treatment provider to </a:t>
            </a:r>
            <a:r>
              <a:rPr lang="en-US" dirty="0" smtClean="0"/>
              <a:t>offender</a:t>
            </a:r>
          </a:p>
          <a:p>
            <a:pPr marL="0" indent="0">
              <a:buNone/>
            </a:pPr>
            <a:r>
              <a:rPr lang="en-US" b="1" dirty="0" smtClean="0"/>
              <a:t>3</a:t>
            </a:r>
            <a:r>
              <a:rPr lang="en-US" b="1" dirty="0"/>
              <a:t>) </a:t>
            </a:r>
            <a:r>
              <a:rPr lang="en-US" dirty="0"/>
              <a:t>style and methods of communication with offender’s stage of change readiness</a:t>
            </a:r>
            <a:r>
              <a:rPr lang="en-US" dirty="0" smtClean="0"/>
              <a:t>.</a:t>
            </a:r>
            <a:endParaRPr lang="en-US" sz="1200" b="1" dirty="0" smtClean="0"/>
          </a:p>
          <a:p>
            <a:pPr marL="0" indent="0">
              <a:buNone/>
            </a:pPr>
            <a:r>
              <a:rPr lang="en-US" b="1" dirty="0" smtClean="0"/>
              <a:t>Note</a:t>
            </a:r>
            <a:r>
              <a:rPr lang="en-US" b="1" dirty="0"/>
              <a:t>:</a:t>
            </a:r>
            <a:r>
              <a:rPr lang="en-US" dirty="0"/>
              <a:t> Cognitive-behavioral methodologies have consistently produced reductions in recidivism with offenders based on most rigorous research.</a:t>
            </a:r>
          </a:p>
          <a:p>
            <a:pPr marL="0" indent="0">
              <a:lnSpc>
                <a:spcPct val="100000"/>
              </a:lnSpc>
              <a:spcAft>
                <a:spcPts val="0"/>
              </a:spcAft>
              <a:buNone/>
            </a:pPr>
            <a:r>
              <a:rPr lang="en-US" sz="1800" dirty="0"/>
              <a:t>(Guerra, 1995; Miller &amp; </a:t>
            </a:r>
            <a:r>
              <a:rPr lang="en-US" sz="1800" dirty="0" err="1"/>
              <a:t>Rollnick</a:t>
            </a:r>
            <a:r>
              <a:rPr lang="en-US" sz="1800" dirty="0"/>
              <a:t>, 1991; Gordon, 1970; Williams, </a:t>
            </a:r>
            <a:endParaRPr lang="en-US" sz="1800" dirty="0" smtClean="0"/>
          </a:p>
          <a:p>
            <a:pPr marL="0" indent="0">
              <a:lnSpc>
                <a:spcPct val="100000"/>
              </a:lnSpc>
              <a:spcAft>
                <a:spcPts val="0"/>
              </a:spcAft>
              <a:buNone/>
            </a:pPr>
            <a:r>
              <a:rPr lang="en-US" sz="1800" dirty="0" smtClean="0"/>
              <a:t>et </a:t>
            </a:r>
            <a:r>
              <a:rPr lang="en-US" sz="1800" dirty="0"/>
              <a:t>al, 1995</a:t>
            </a:r>
            <a:r>
              <a:rPr lang="en-US" sz="1800" dirty="0" smtClean="0"/>
              <a:t>)</a:t>
            </a:r>
            <a:endParaRPr lang="en-US" dirty="0"/>
          </a:p>
          <a:p>
            <a:endParaRPr lang="en-US" dirty="0"/>
          </a:p>
        </p:txBody>
      </p:sp>
      <p:pic>
        <p:nvPicPr>
          <p:cNvPr id="4" name="Picture 3" descr="http://emlyceum.files.wordpress.com/2013/06/eml-fluid-response.png?w=64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00200"/>
            <a:ext cx="2424430" cy="1856633"/>
          </a:xfrm>
          <a:prstGeom prst="rect">
            <a:avLst/>
          </a:prstGeom>
          <a:noFill/>
          <a:ln>
            <a:noFill/>
          </a:ln>
        </p:spPr>
      </p:pic>
    </p:spTree>
    <p:extLst>
      <p:ext uri="{BB962C8B-B14F-4D97-AF65-F5344CB8AC3E}">
        <p14:creationId xmlns:p14="http://schemas.microsoft.com/office/powerpoint/2010/main" val="214250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09972"/>
          </a:xfrm>
        </p:spPr>
        <p:txBody>
          <a:bodyPr/>
          <a:lstStyle/>
          <a:p>
            <a:r>
              <a:rPr lang="en-US" b="1" dirty="0" smtClean="0"/>
              <a:t>Dosage</a:t>
            </a:r>
            <a:endParaRPr lang="en-US" b="1" dirty="0"/>
          </a:p>
        </p:txBody>
      </p:sp>
      <p:sp>
        <p:nvSpPr>
          <p:cNvPr id="3" name="Content Placeholder 2"/>
          <p:cNvSpPr>
            <a:spLocks noGrp="1"/>
          </p:cNvSpPr>
          <p:nvPr>
            <p:ph idx="1"/>
          </p:nvPr>
        </p:nvSpPr>
        <p:spPr>
          <a:xfrm>
            <a:off x="683568" y="990600"/>
            <a:ext cx="7812868" cy="5089843"/>
          </a:xfrm>
        </p:spPr>
        <p:txBody>
          <a:bodyPr/>
          <a:lstStyle/>
          <a:p>
            <a:pPr marL="0" indent="0">
              <a:buNone/>
            </a:pPr>
            <a:r>
              <a:rPr lang="en-US" b="1" dirty="0" smtClean="0"/>
              <a:t>RSAT Programming: </a:t>
            </a:r>
          </a:p>
          <a:p>
            <a:pPr marL="0" indent="0">
              <a:buNone/>
            </a:pPr>
            <a:r>
              <a:rPr lang="en-US" dirty="0" smtClean="0"/>
              <a:t>Why </a:t>
            </a:r>
            <a:r>
              <a:rPr lang="en-US" b="1" dirty="0" smtClean="0"/>
              <a:t>modified therapeutic communities </a:t>
            </a:r>
            <a:r>
              <a:rPr lang="en-US" dirty="0" smtClean="0"/>
              <a:t>work in jail/prisons: 24/7 positive programming;</a:t>
            </a:r>
            <a:r>
              <a:rPr lang="en-US" dirty="0"/>
              <a:t> </a:t>
            </a:r>
            <a:r>
              <a:rPr lang="en-US" dirty="0" smtClean="0"/>
              <a:t>limiting RSAT programming to specific counseling/group sessions risks inmates being overwhelmed by jail house culture negative influences. Also why COs must be integral part of RSAT program</a:t>
            </a:r>
          </a:p>
          <a:p>
            <a:pPr marL="0" indent="0">
              <a:buNone/>
            </a:pPr>
            <a:endParaRPr lang="en-US" sz="1000" dirty="0"/>
          </a:p>
          <a:p>
            <a:pPr marL="0" indent="0">
              <a:buNone/>
            </a:pPr>
            <a:r>
              <a:rPr lang="en-US" b="1" dirty="0" smtClean="0"/>
              <a:t>Aftercare: </a:t>
            </a:r>
            <a:r>
              <a:rPr lang="en-US" dirty="0"/>
              <a:t>Occupy offender’s free time at least 4 to 7 months in the community, providing appropriate doses of services, pro-social structure, and supervision</a:t>
            </a:r>
            <a:r>
              <a:rPr lang="en-US" sz="1800" dirty="0" smtClean="0"/>
              <a:t>.</a:t>
            </a:r>
          </a:p>
          <a:p>
            <a:pPr marL="0" indent="0">
              <a:lnSpc>
                <a:spcPct val="100000"/>
              </a:lnSpc>
              <a:spcAft>
                <a:spcPts val="0"/>
              </a:spcAft>
              <a:buNone/>
            </a:pPr>
            <a:r>
              <a:rPr lang="en-US" sz="1800" dirty="0" smtClean="0"/>
              <a:t>(Palmer</a:t>
            </a:r>
            <a:r>
              <a:rPr lang="en-US" sz="1800" dirty="0"/>
              <a:t>, 1995; </a:t>
            </a:r>
            <a:r>
              <a:rPr lang="en-US" sz="1800" dirty="0" err="1"/>
              <a:t>Gendreau</a:t>
            </a:r>
            <a:r>
              <a:rPr lang="en-US" sz="1800" dirty="0"/>
              <a:t> &amp; </a:t>
            </a:r>
            <a:r>
              <a:rPr lang="en-US" sz="1800" dirty="0" err="1"/>
              <a:t>Goggin</a:t>
            </a:r>
            <a:r>
              <a:rPr lang="en-US" sz="1800" dirty="0"/>
              <a:t>, 1995; Steadman, 1995; Silverman, et al, 2000)</a:t>
            </a:r>
          </a:p>
          <a:p>
            <a:pPr marL="0" indent="0">
              <a:buNone/>
            </a:pPr>
            <a:r>
              <a:rPr lang="en-US" dirty="0"/>
              <a:t> </a:t>
            </a:r>
          </a:p>
          <a:p>
            <a:endParaRPr lang="en-US" dirty="0"/>
          </a:p>
        </p:txBody>
      </p:sp>
    </p:spTree>
    <p:extLst>
      <p:ext uri="{BB962C8B-B14F-4D97-AF65-F5344CB8AC3E}">
        <p14:creationId xmlns:p14="http://schemas.microsoft.com/office/powerpoint/2010/main" val="364187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914400"/>
            <a:ext cx="8229600" cy="228600"/>
          </a:xfrm>
        </p:spPr>
        <p:txBody>
          <a:bodyPr/>
          <a:lstStyle/>
          <a:p>
            <a:endParaRPr lang="en-US" dirty="0"/>
          </a:p>
        </p:txBody>
      </p:sp>
      <p:sp>
        <p:nvSpPr>
          <p:cNvPr id="3" name="Content Placeholder 2"/>
          <p:cNvSpPr>
            <a:spLocks noGrp="1"/>
          </p:cNvSpPr>
          <p:nvPr>
            <p:ph idx="1"/>
          </p:nvPr>
        </p:nvSpPr>
        <p:spPr>
          <a:xfrm>
            <a:off x="533400" y="685800"/>
            <a:ext cx="7812868" cy="5470843"/>
          </a:xfrm>
        </p:spPr>
        <p:txBody>
          <a:bodyPr/>
          <a:lstStyle/>
          <a:p>
            <a:pPr marL="0" indent="0">
              <a:buNone/>
            </a:pPr>
            <a:endParaRPr lang="en-US" b="1" dirty="0" smtClean="0"/>
          </a:p>
          <a:p>
            <a:pPr marL="0" indent="0">
              <a:buNone/>
            </a:pPr>
            <a:r>
              <a:rPr lang="en-US" b="1" dirty="0" smtClean="0"/>
              <a:t>Note</a:t>
            </a:r>
            <a:r>
              <a:rPr lang="en-US" b="1" dirty="0"/>
              <a:t>: </a:t>
            </a:r>
            <a:r>
              <a:rPr lang="en-US" dirty="0">
                <a:solidFill>
                  <a:srgbClr val="002060"/>
                </a:solidFill>
              </a:rPr>
              <a:t>The quality of the </a:t>
            </a:r>
            <a:r>
              <a:rPr lang="en-US" i="1" dirty="0">
                <a:solidFill>
                  <a:srgbClr val="002060"/>
                </a:solidFill>
              </a:rPr>
              <a:t>interpersonal relationship between staff and the offender, </a:t>
            </a:r>
            <a:r>
              <a:rPr lang="en-US" dirty="0">
                <a:solidFill>
                  <a:srgbClr val="002060"/>
                </a:solidFill>
              </a:rPr>
              <a:t>along with the skills of staff, </a:t>
            </a:r>
            <a:r>
              <a:rPr lang="en-US" dirty="0" smtClean="0">
                <a:solidFill>
                  <a:srgbClr val="002060"/>
                </a:solidFill>
              </a:rPr>
              <a:t>are as </a:t>
            </a:r>
            <a:r>
              <a:rPr lang="en-US" dirty="0">
                <a:solidFill>
                  <a:srgbClr val="002060"/>
                </a:solidFill>
              </a:rPr>
              <a:t>or more important to risk reduction than the specific programs in which offenders participate</a:t>
            </a:r>
            <a:r>
              <a:rPr lang="en-US" dirty="0" smtClean="0">
                <a:solidFill>
                  <a:srgbClr val="002060"/>
                </a:solidFill>
              </a:rPr>
              <a:t>.</a:t>
            </a: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sz="1800" dirty="0" smtClean="0"/>
          </a:p>
          <a:p>
            <a:pPr marL="0" indent="0">
              <a:buNone/>
            </a:pPr>
            <a:r>
              <a:rPr lang="en-US" sz="1800" dirty="0"/>
              <a:t>(</a:t>
            </a:r>
            <a:r>
              <a:rPr lang="en-US" sz="1800" dirty="0" smtClean="0"/>
              <a:t>Andrews</a:t>
            </a:r>
            <a:r>
              <a:rPr lang="en-US" sz="1800" dirty="0"/>
              <a:t>, 2007; Andrews, 1980; Andrews &amp; </a:t>
            </a:r>
            <a:r>
              <a:rPr lang="en-US" sz="1800" dirty="0" err="1"/>
              <a:t>Bonta</a:t>
            </a:r>
            <a:r>
              <a:rPr lang="en-US" sz="1800" dirty="0"/>
              <a:t>, 1998; Andrews &amp; </a:t>
            </a:r>
            <a:r>
              <a:rPr lang="en-US" sz="1800" dirty="0" err="1"/>
              <a:t>Carvell</a:t>
            </a:r>
            <a:r>
              <a:rPr lang="en-US" sz="1800" dirty="0"/>
              <a:t>, 1998; Dowden &amp; Andrews, 2004)</a:t>
            </a:r>
          </a:p>
          <a:p>
            <a:endParaRPr lang="en-US" dirty="0"/>
          </a:p>
        </p:txBody>
      </p:sp>
      <p:pic>
        <p:nvPicPr>
          <p:cNvPr id="4" name="Picture 3" descr="https://encrypted-tbn3.gstatic.com/images?q=tbn:ANd9GcRap3HKxySotA0FAgTPoGmgkJ09sLAGFxjCkrWSkPYRnp0XRl4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74064" y="2667000"/>
            <a:ext cx="2860040" cy="2286000"/>
          </a:xfrm>
          <a:prstGeom prst="rect">
            <a:avLst/>
          </a:prstGeom>
          <a:noFill/>
          <a:ln>
            <a:noFill/>
          </a:ln>
        </p:spPr>
      </p:pic>
    </p:spTree>
    <p:extLst>
      <p:ext uri="{BB962C8B-B14F-4D97-AF65-F5344CB8AC3E}">
        <p14:creationId xmlns:p14="http://schemas.microsoft.com/office/powerpoint/2010/main" val="338498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Skill Training </a:t>
            </a:r>
            <a:r>
              <a:rPr lang="en-US" b="1" u="sng" dirty="0" smtClean="0"/>
              <a:t>and Directed </a:t>
            </a:r>
            <a:r>
              <a:rPr lang="en-US" b="1" u="sng" dirty="0"/>
              <a:t>Practice</a:t>
            </a:r>
            <a:r>
              <a:rPr lang="en-US" b="1" dirty="0"/>
              <a:t>:</a:t>
            </a:r>
            <a:endParaRPr lang="en-US" dirty="0"/>
          </a:p>
        </p:txBody>
      </p:sp>
      <p:sp>
        <p:nvSpPr>
          <p:cNvPr id="3" name="Content Placeholder 2"/>
          <p:cNvSpPr>
            <a:spLocks noGrp="1"/>
          </p:cNvSpPr>
          <p:nvPr>
            <p:ph idx="1"/>
          </p:nvPr>
        </p:nvSpPr>
        <p:spPr/>
        <p:txBody>
          <a:bodyPr/>
          <a:lstStyle/>
          <a:p>
            <a:pPr marL="0" indent="0">
              <a:buNone/>
            </a:pPr>
            <a:r>
              <a:rPr lang="en-US" dirty="0"/>
              <a:t> </a:t>
            </a:r>
            <a:endParaRPr lang="en-US" dirty="0" smtClean="0"/>
          </a:p>
          <a:p>
            <a:pPr marL="0" indent="0">
              <a:buNone/>
            </a:pPr>
            <a:r>
              <a:rPr lang="en-US" dirty="0" smtClean="0"/>
              <a:t>Staff </a:t>
            </a:r>
            <a:r>
              <a:rPr lang="en-US" dirty="0"/>
              <a:t>must understand </a:t>
            </a:r>
            <a:r>
              <a:rPr lang="en-US" i="1" dirty="0"/>
              <a:t>antisocial thinking</a:t>
            </a:r>
            <a:r>
              <a:rPr lang="en-US" dirty="0"/>
              <a:t>, </a:t>
            </a:r>
            <a:r>
              <a:rPr lang="en-US" i="1" dirty="0"/>
              <a:t>social learning</a:t>
            </a:r>
            <a:r>
              <a:rPr lang="en-US" dirty="0"/>
              <a:t>, and appropriate c</a:t>
            </a:r>
            <a:r>
              <a:rPr lang="en-US" i="1" dirty="0"/>
              <a:t>ommunication techniques</a:t>
            </a:r>
            <a:r>
              <a:rPr lang="en-US" dirty="0"/>
              <a:t>. Skills are not just taught to the offender, but are </a:t>
            </a:r>
            <a:r>
              <a:rPr lang="en-US" i="1" dirty="0"/>
              <a:t>practiced or role-played</a:t>
            </a:r>
            <a:r>
              <a:rPr lang="en-US" b="1" dirty="0"/>
              <a:t>.</a:t>
            </a:r>
            <a:r>
              <a:rPr lang="en-US" dirty="0"/>
              <a:t> Pro-social attitudes and behaviors are </a:t>
            </a:r>
            <a:r>
              <a:rPr lang="en-US" i="1" dirty="0"/>
              <a:t>positively reinforced </a:t>
            </a:r>
            <a:r>
              <a:rPr lang="en-US" dirty="0"/>
              <a:t>by staff. </a:t>
            </a:r>
            <a:endParaRPr lang="en-US" dirty="0" smtClean="0"/>
          </a:p>
          <a:p>
            <a:pPr marL="0" indent="0">
              <a:buNone/>
            </a:pPr>
            <a:endParaRPr lang="en-US" dirty="0" smtClean="0"/>
          </a:p>
          <a:p>
            <a:pPr marL="0" indent="0">
              <a:buNone/>
            </a:pPr>
            <a:endParaRPr lang="en-US" sz="1800" dirty="0" smtClean="0"/>
          </a:p>
          <a:p>
            <a:pPr marL="0" indent="0">
              <a:buNone/>
            </a:pPr>
            <a:endParaRPr lang="en-US" sz="1800" dirty="0"/>
          </a:p>
          <a:p>
            <a:pPr marL="0" indent="0">
              <a:buNone/>
            </a:pPr>
            <a:r>
              <a:rPr lang="en-US" sz="1800" dirty="0" smtClean="0"/>
              <a:t>(</a:t>
            </a:r>
            <a:r>
              <a:rPr lang="en-US" sz="1800" dirty="0" err="1"/>
              <a:t>Mihalic</a:t>
            </a:r>
            <a:r>
              <a:rPr lang="en-US" sz="1800" dirty="0"/>
              <a:t>, et al, 2001; Satchel, 2001; Miller &amp; </a:t>
            </a:r>
            <a:r>
              <a:rPr lang="en-US" sz="1800" dirty="0" err="1"/>
              <a:t>Rollnick</a:t>
            </a:r>
            <a:r>
              <a:rPr lang="en-US" sz="1800" dirty="0"/>
              <a:t>, 2002; Lipton, et al, 2000; </a:t>
            </a:r>
            <a:r>
              <a:rPr lang="en-US" sz="1800" dirty="0" err="1"/>
              <a:t>Lipsey</a:t>
            </a:r>
            <a:r>
              <a:rPr lang="en-US" sz="1800" dirty="0"/>
              <a:t>, 1993; McGuire, 2001, 2002; </a:t>
            </a:r>
            <a:r>
              <a:rPr lang="en-US" sz="1800" dirty="0" err="1"/>
              <a:t>Aos</a:t>
            </a:r>
            <a:r>
              <a:rPr lang="en-US" sz="1800" dirty="0"/>
              <a:t>, 2002)</a:t>
            </a:r>
          </a:p>
          <a:p>
            <a:endParaRPr lang="en-US" dirty="0"/>
          </a:p>
        </p:txBody>
      </p:sp>
      <p:pic>
        <p:nvPicPr>
          <p:cNvPr id="4" name="Picture 3" descr="http://www.whatsupgold.com/blog/wp-content/uploads/2013/09/4.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569368"/>
            <a:ext cx="1334452" cy="1371600"/>
          </a:xfrm>
          <a:prstGeom prst="rect">
            <a:avLst/>
          </a:prstGeom>
          <a:noFill/>
          <a:ln>
            <a:noFill/>
          </a:ln>
        </p:spPr>
      </p:pic>
    </p:spTree>
    <p:extLst>
      <p:ext uri="{BB962C8B-B14F-4D97-AF65-F5344CB8AC3E}">
        <p14:creationId xmlns:p14="http://schemas.microsoft.com/office/powerpoint/2010/main" val="74736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Increase Positive Reinforcement</a:t>
            </a:r>
            <a:endParaRPr lang="en-US" dirty="0"/>
          </a:p>
        </p:txBody>
      </p:sp>
      <p:sp>
        <p:nvSpPr>
          <p:cNvPr id="3" name="Content Placeholder 2"/>
          <p:cNvSpPr>
            <a:spLocks noGrp="1"/>
          </p:cNvSpPr>
          <p:nvPr>
            <p:ph idx="1"/>
          </p:nvPr>
        </p:nvSpPr>
        <p:spPr>
          <a:xfrm>
            <a:off x="685800" y="1600200"/>
            <a:ext cx="7812868" cy="4525963"/>
          </a:xfrm>
        </p:spPr>
        <p:txBody>
          <a:bodyPr/>
          <a:lstStyle/>
          <a:p>
            <a:pPr marL="0" indent="0">
              <a:buNone/>
            </a:pPr>
            <a:r>
              <a:rPr lang="en-US" b="1" i="1" dirty="0" smtClean="0"/>
              <a:t>Carrots </a:t>
            </a:r>
            <a:r>
              <a:rPr lang="en-US" b="1" i="1" dirty="0"/>
              <a:t>over </a:t>
            </a:r>
            <a:r>
              <a:rPr lang="en-US" b="1" i="1" dirty="0" smtClean="0"/>
              <a:t>sticks</a:t>
            </a:r>
            <a:endParaRPr lang="en-US" dirty="0" smtClean="0"/>
          </a:p>
          <a:p>
            <a:pPr marL="0" indent="0">
              <a:buNone/>
            </a:pPr>
            <a:r>
              <a:rPr lang="en-US" dirty="0" smtClean="0"/>
              <a:t>Research: ratio </a:t>
            </a:r>
            <a:r>
              <a:rPr lang="en-US" dirty="0"/>
              <a:t>of </a:t>
            </a:r>
            <a:r>
              <a:rPr lang="en-US" i="1" dirty="0"/>
              <a:t>4 to 1 positive </a:t>
            </a:r>
            <a:r>
              <a:rPr lang="en-US" dirty="0"/>
              <a:t>reinforcement is optimal for promoting behavior changes. </a:t>
            </a:r>
            <a:endParaRPr lang="en-US" dirty="0" smtClean="0"/>
          </a:p>
          <a:p>
            <a:pPr marL="0" indent="0">
              <a:buNone/>
            </a:pPr>
            <a:r>
              <a:rPr lang="en-US" b="1" dirty="0" smtClean="0"/>
              <a:t>But</a:t>
            </a:r>
            <a:r>
              <a:rPr lang="en-US" dirty="0" smtClean="0"/>
              <a:t> </a:t>
            </a:r>
            <a:endParaRPr lang="en-US" dirty="0"/>
          </a:p>
          <a:p>
            <a:pPr marL="0" indent="0">
              <a:buNone/>
            </a:pPr>
            <a:r>
              <a:rPr lang="en-US" dirty="0" smtClean="0"/>
              <a:t>not at the expense of or undermining swift, certain, and real responses for negative and unacceptable behavior. Must establish order so inmates can think, reflect and learn.</a:t>
            </a:r>
          </a:p>
        </p:txBody>
      </p:sp>
      <p:pic>
        <p:nvPicPr>
          <p:cNvPr id="5" name="Picture 4" descr="http://www.takefive-design.com/take%20five%20design.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419600"/>
            <a:ext cx="1830705" cy="1906905"/>
          </a:xfrm>
          <a:prstGeom prst="rect">
            <a:avLst/>
          </a:prstGeom>
          <a:noFill/>
          <a:ln>
            <a:noFill/>
          </a:ln>
        </p:spPr>
      </p:pic>
    </p:spTree>
    <p:extLst>
      <p:ext uri="{BB962C8B-B14F-4D97-AF65-F5344CB8AC3E}">
        <p14:creationId xmlns:p14="http://schemas.microsoft.com/office/powerpoint/2010/main" val="105344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1561122" flipV="1">
            <a:off x="1029703" y="-1231916"/>
            <a:ext cx="8229600" cy="156828"/>
          </a:xfrm>
        </p:spPr>
        <p:txBody>
          <a:bodyPr/>
          <a:lstStyle/>
          <a:p>
            <a:endParaRPr lang="en-US" dirty="0"/>
          </a:p>
        </p:txBody>
      </p:sp>
      <p:sp>
        <p:nvSpPr>
          <p:cNvPr id="3" name="Content Placeholder 2"/>
          <p:cNvSpPr>
            <a:spLocks noGrp="1"/>
          </p:cNvSpPr>
          <p:nvPr>
            <p:ph idx="1"/>
          </p:nvPr>
        </p:nvSpPr>
        <p:spPr>
          <a:xfrm>
            <a:off x="683568" y="838200"/>
            <a:ext cx="7812868" cy="5242243"/>
          </a:xfrm>
        </p:spPr>
        <p:txBody>
          <a:bodyPr/>
          <a:lstStyle/>
          <a:p>
            <a:pPr marL="0" indent="0">
              <a:buNone/>
            </a:pPr>
            <a:r>
              <a:rPr lang="en-US" b="1" dirty="0" smtClean="0"/>
              <a:t>Note: </a:t>
            </a:r>
            <a:r>
              <a:rPr lang="en-US" dirty="0" smtClean="0"/>
              <a:t>While offenders </a:t>
            </a:r>
            <a:r>
              <a:rPr lang="en-US" dirty="0"/>
              <a:t>generally respond positively to reasonable and reliable </a:t>
            </a:r>
            <a:r>
              <a:rPr lang="en-US" dirty="0" smtClean="0"/>
              <a:t>boundaries</a:t>
            </a:r>
            <a:r>
              <a:rPr lang="en-US" dirty="0"/>
              <a:t>, </a:t>
            </a:r>
            <a:r>
              <a:rPr lang="en-US" dirty="0" smtClean="0"/>
              <a:t>initially may overreact </a:t>
            </a:r>
            <a:r>
              <a:rPr lang="en-US" dirty="0"/>
              <a:t>to new demands for accountability, seek to evade detection or consequences, and </a:t>
            </a:r>
            <a:r>
              <a:rPr lang="en-US" dirty="0" smtClean="0"/>
              <a:t>deny any </a:t>
            </a:r>
            <a:r>
              <a:rPr lang="en-US" dirty="0"/>
              <a:t>personal responsibility. </a:t>
            </a:r>
            <a:endParaRPr lang="en-US" dirty="0" smtClean="0"/>
          </a:p>
          <a:p>
            <a:pPr marL="0" indent="0">
              <a:buNone/>
            </a:pPr>
            <a:r>
              <a:rPr lang="en-US" b="1" dirty="0" smtClean="0"/>
              <a:t>However</a:t>
            </a:r>
            <a:r>
              <a:rPr lang="en-US" b="1" dirty="0"/>
              <a:t>, </a:t>
            </a:r>
            <a:r>
              <a:rPr lang="en-US" dirty="0" smtClean="0"/>
              <a:t>exposure </a:t>
            </a:r>
            <a:r>
              <a:rPr lang="en-US" dirty="0"/>
              <a:t>to clear rules that are </a:t>
            </a:r>
            <a:r>
              <a:rPr lang="en-US" i="1" dirty="0"/>
              <a:t>consistently</a:t>
            </a:r>
            <a:r>
              <a:rPr lang="en-US" dirty="0"/>
              <a:t> (and</a:t>
            </a:r>
            <a:r>
              <a:rPr lang="en-US" i="1" dirty="0"/>
              <a:t> swiftly</a:t>
            </a:r>
            <a:r>
              <a:rPr lang="en-US" dirty="0"/>
              <a:t>) enforced with appropriate and graduated consequences, offenders will tend to comply in the direction of the most rewards and least punishments.</a:t>
            </a:r>
          </a:p>
          <a:p>
            <a:pPr marL="0" indent="0">
              <a:buNone/>
            </a:pPr>
            <a:endParaRPr lang="en-US" sz="1800" dirty="0" smtClean="0"/>
          </a:p>
          <a:p>
            <a:pPr marL="0" indent="0">
              <a:buNone/>
            </a:pPr>
            <a:r>
              <a:rPr lang="en-US" sz="1800" dirty="0" smtClean="0"/>
              <a:t>(</a:t>
            </a:r>
            <a:r>
              <a:rPr lang="en-US" sz="1800" dirty="0" err="1"/>
              <a:t>Gendreau</a:t>
            </a:r>
            <a:r>
              <a:rPr lang="en-US" sz="1800" dirty="0"/>
              <a:t> &amp; </a:t>
            </a:r>
            <a:r>
              <a:rPr lang="en-US" sz="1800" dirty="0" err="1"/>
              <a:t>Goggin</a:t>
            </a:r>
            <a:r>
              <a:rPr lang="en-US" sz="1800" dirty="0"/>
              <a:t>, 1995; Meyers &amp; Smith, 1995; Higgins &amp; Silverman, 1999; </a:t>
            </a:r>
            <a:r>
              <a:rPr lang="en-US" sz="1800" dirty="0" err="1"/>
              <a:t>Azrin</a:t>
            </a:r>
            <a:r>
              <a:rPr lang="en-US" sz="1800" dirty="0"/>
              <a:t>, 1980; Bandura et al,1963;Bandura, 1996)</a:t>
            </a:r>
          </a:p>
          <a:p>
            <a:pPr marL="0" indent="0">
              <a:buNone/>
            </a:pPr>
            <a:r>
              <a:rPr lang="en-US" dirty="0" smtClean="0"/>
              <a:t>Note:</a:t>
            </a:r>
            <a:endParaRPr lang="en-US" dirty="0"/>
          </a:p>
        </p:txBody>
      </p:sp>
    </p:spTree>
    <p:extLst>
      <p:ext uri="{BB962C8B-B14F-4D97-AF65-F5344CB8AC3E}">
        <p14:creationId xmlns:p14="http://schemas.microsoft.com/office/powerpoint/2010/main" val="2032923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Engage </a:t>
            </a:r>
            <a:r>
              <a:rPr lang="en-US" b="1" u="sng" dirty="0"/>
              <a:t>On-going Support in Home Communities</a:t>
            </a:r>
            <a:r>
              <a:rPr lang="en-US" b="1" dirty="0"/>
              <a:t>:</a:t>
            </a:r>
            <a:endParaRPr lang="en-US" dirty="0"/>
          </a:p>
        </p:txBody>
      </p:sp>
      <p:sp>
        <p:nvSpPr>
          <p:cNvPr id="3" name="Content Placeholder 2"/>
          <p:cNvSpPr>
            <a:spLocks noGrp="1"/>
          </p:cNvSpPr>
          <p:nvPr>
            <p:ph idx="1"/>
          </p:nvPr>
        </p:nvSpPr>
        <p:spPr/>
        <p:txBody>
          <a:bodyPr/>
          <a:lstStyle/>
          <a:p>
            <a:pPr marL="0" indent="0">
              <a:buNone/>
            </a:pPr>
            <a:r>
              <a:rPr lang="en-US" dirty="0" smtClean="0"/>
              <a:t>Community </a:t>
            </a:r>
            <a:r>
              <a:rPr lang="en-US" dirty="0"/>
              <a:t>Reinforcement Approach (CRA)</a:t>
            </a:r>
          </a:p>
          <a:p>
            <a:pPr marL="0" indent="0">
              <a:buNone/>
            </a:pPr>
            <a:r>
              <a:rPr lang="en-US" dirty="0" smtClean="0"/>
              <a:t>Mobilize </a:t>
            </a:r>
            <a:r>
              <a:rPr lang="en-US" dirty="0"/>
              <a:t>pro-social supports for offenders in their communities. S</a:t>
            </a:r>
            <a:r>
              <a:rPr lang="en-US" dirty="0" smtClean="0"/>
              <a:t>uccessful </a:t>
            </a:r>
            <a:r>
              <a:rPr lang="en-US" dirty="0"/>
              <a:t>interventions with extreme populations (e.g., inner city substance abusers, homeless, dual diagnosed) actively recruit and use family members, spouses, and supportive others in the offender’s immediate environment to positively reinforce desired new </a:t>
            </a:r>
            <a:r>
              <a:rPr lang="en-US" dirty="0" smtClean="0"/>
              <a:t>behaviors</a:t>
            </a:r>
            <a:r>
              <a:rPr lang="en-US" dirty="0"/>
              <a:t> </a:t>
            </a:r>
            <a:endParaRPr lang="en-US" b="1" dirty="0" smtClean="0"/>
          </a:p>
          <a:p>
            <a:pPr marL="0" indent="0">
              <a:lnSpc>
                <a:spcPct val="100000"/>
              </a:lnSpc>
              <a:spcAft>
                <a:spcPts val="0"/>
              </a:spcAft>
              <a:buNone/>
            </a:pPr>
            <a:r>
              <a:rPr lang="en-US" b="1" dirty="0" smtClean="0"/>
              <a:t>Note: </a:t>
            </a:r>
            <a:r>
              <a:rPr lang="en-US" dirty="0" smtClean="0"/>
              <a:t>Worst , most deadly alternative</a:t>
            </a:r>
          </a:p>
          <a:p>
            <a:pPr marL="0" indent="0">
              <a:lnSpc>
                <a:spcPct val="100000"/>
              </a:lnSpc>
              <a:spcAft>
                <a:spcPts val="0"/>
              </a:spcAft>
              <a:buNone/>
            </a:pPr>
            <a:r>
              <a:rPr lang="en-US" dirty="0" smtClean="0"/>
              <a:t>for </a:t>
            </a:r>
            <a:r>
              <a:rPr lang="en-US" dirty="0"/>
              <a:t>RSAT grads: Homeless </a:t>
            </a:r>
            <a:r>
              <a:rPr lang="en-US" dirty="0" smtClean="0"/>
              <a:t>shelters, </a:t>
            </a:r>
          </a:p>
          <a:p>
            <a:pPr marL="0" indent="0">
              <a:lnSpc>
                <a:spcPct val="100000"/>
              </a:lnSpc>
              <a:spcAft>
                <a:spcPts val="0"/>
              </a:spcAft>
              <a:buNone/>
            </a:pPr>
            <a:r>
              <a:rPr lang="en-US" dirty="0" smtClean="0"/>
              <a:t>often located in drug markets</a:t>
            </a:r>
            <a:endParaRPr lang="en-US" dirty="0"/>
          </a:p>
          <a:p>
            <a:endParaRPr lang="en-US" dirty="0"/>
          </a:p>
        </p:txBody>
      </p:sp>
      <p:pic>
        <p:nvPicPr>
          <p:cNvPr id="4" name="Picture 3" descr="Fotolia - © Tino Mag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1564640" cy="1371600"/>
          </a:xfrm>
          <a:prstGeom prst="rect">
            <a:avLst/>
          </a:prstGeom>
          <a:noFill/>
          <a:ln>
            <a:noFill/>
          </a:ln>
        </p:spPr>
      </p:pic>
    </p:spTree>
    <p:extLst>
      <p:ext uri="{BB962C8B-B14F-4D97-AF65-F5344CB8AC3E}">
        <p14:creationId xmlns:p14="http://schemas.microsoft.com/office/powerpoint/2010/main" val="124328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Engage </a:t>
            </a:r>
            <a:r>
              <a:rPr lang="en-US" b="1" dirty="0"/>
              <a:t>On-going Support in </a:t>
            </a:r>
            <a:r>
              <a:rPr lang="en-US" b="1" dirty="0" smtClean="0"/>
              <a:t>Home </a:t>
            </a:r>
            <a:r>
              <a:rPr lang="en-US" b="1" dirty="0"/>
              <a:t>Communities</a:t>
            </a:r>
            <a:endParaRPr lang="en-US" dirty="0"/>
          </a:p>
        </p:txBody>
      </p:sp>
      <p:sp>
        <p:nvSpPr>
          <p:cNvPr id="3" name="Content Placeholder 2"/>
          <p:cNvSpPr>
            <a:spLocks noGrp="1"/>
          </p:cNvSpPr>
          <p:nvPr>
            <p:ph idx="1"/>
          </p:nvPr>
        </p:nvSpPr>
        <p:spPr>
          <a:xfrm>
            <a:off x="683568" y="1752600"/>
            <a:ext cx="7812868" cy="4327843"/>
          </a:xfrm>
        </p:spPr>
        <p:txBody>
          <a:bodyPr/>
          <a:lstStyle/>
          <a:p>
            <a:pPr marL="0" indent="0">
              <a:buNone/>
            </a:pPr>
            <a:r>
              <a:rPr lang="en-US" dirty="0" smtClean="0"/>
              <a:t>Research indicates </a:t>
            </a:r>
            <a:r>
              <a:rPr lang="en-US" dirty="0"/>
              <a:t>the efficacy of twelve step programs, religious activities, and restorative justice initiatives that are geared towards improving bonds and ties to pro-social community members</a:t>
            </a:r>
            <a:r>
              <a:rPr lang="en-US" dirty="0" smtClean="0"/>
              <a:t>.</a:t>
            </a:r>
          </a:p>
          <a:p>
            <a:pPr marL="0" indent="0">
              <a:buNone/>
            </a:pPr>
            <a:endParaRPr lang="en-US" dirty="0"/>
          </a:p>
          <a:p>
            <a:pPr marL="0" indent="0">
              <a:buNone/>
            </a:pPr>
            <a:endParaRPr lang="en-US" dirty="0"/>
          </a:p>
          <a:p>
            <a:pPr marL="0" indent="0">
              <a:buNone/>
            </a:pPr>
            <a:r>
              <a:rPr lang="en-US" sz="1800" dirty="0" smtClean="0"/>
              <a:t>(</a:t>
            </a:r>
            <a:r>
              <a:rPr lang="en-US" sz="1800" dirty="0" err="1"/>
              <a:t>Azrin</a:t>
            </a:r>
            <a:r>
              <a:rPr lang="en-US" sz="1800" dirty="0"/>
              <a:t>, &amp; </a:t>
            </a:r>
            <a:r>
              <a:rPr lang="en-US" sz="1800" dirty="0" err="1"/>
              <a:t>Besalel</a:t>
            </a:r>
            <a:r>
              <a:rPr lang="en-US" sz="1800" dirty="0"/>
              <a:t>, 1980; </a:t>
            </a:r>
            <a:r>
              <a:rPr lang="en-US" sz="1800" dirty="0" err="1"/>
              <a:t>Emrick</a:t>
            </a:r>
            <a:r>
              <a:rPr lang="en-US" sz="1800" dirty="0"/>
              <a:t> et al, 1993; Higgins &amp; Silverman, 1999; Meyers &amp; Smith, 1997; Wallace, 1989; Project MATCH Research Group, 1997; </a:t>
            </a:r>
            <a:r>
              <a:rPr lang="en-US" sz="1800" dirty="0" err="1"/>
              <a:t>Bonta</a:t>
            </a:r>
            <a:r>
              <a:rPr lang="en-US" sz="1800" dirty="0"/>
              <a:t> et al, 2002; O’Connor &amp; </a:t>
            </a:r>
            <a:r>
              <a:rPr lang="en-US" sz="1800" dirty="0" err="1"/>
              <a:t>Perryclear</a:t>
            </a:r>
            <a:r>
              <a:rPr lang="en-US" sz="1800" dirty="0"/>
              <a:t>, 2003; Ricks, 1974; Clear &amp; Sumter; 2003; Meyers et al, 2002)</a:t>
            </a:r>
          </a:p>
          <a:p>
            <a:endParaRPr lang="en-US" b="1" dirty="0"/>
          </a:p>
        </p:txBody>
      </p:sp>
    </p:spTree>
    <p:extLst>
      <p:ext uri="{BB962C8B-B14F-4D97-AF65-F5344CB8AC3E}">
        <p14:creationId xmlns:p14="http://schemas.microsoft.com/office/powerpoint/2010/main" val="2738672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2743200"/>
          </a:xfrm>
        </p:spPr>
        <p:txBody>
          <a:bodyPr/>
          <a:lstStyle/>
          <a:p>
            <a:r>
              <a:rPr lang="en-US" b="1" u="sng" dirty="0" smtClean="0"/>
              <a:t>Measure </a:t>
            </a:r>
            <a:r>
              <a:rPr lang="en-US" b="1" u="sng" dirty="0"/>
              <a:t>Relevant Processes/Practices: </a:t>
            </a:r>
            <a:r>
              <a:rPr lang="en-US" u="sng" dirty="0"/>
              <a:t/>
            </a:r>
            <a:br>
              <a:rPr lang="en-US" u="sng" dirty="0"/>
            </a:br>
            <a:endParaRPr lang="en-US" dirty="0"/>
          </a:p>
        </p:txBody>
      </p:sp>
      <p:sp>
        <p:nvSpPr>
          <p:cNvPr id="3" name="Content Placeholder 2"/>
          <p:cNvSpPr>
            <a:spLocks noGrp="1"/>
          </p:cNvSpPr>
          <p:nvPr>
            <p:ph idx="1"/>
          </p:nvPr>
        </p:nvSpPr>
        <p:spPr>
          <a:xfrm>
            <a:off x="683568" y="1447800"/>
            <a:ext cx="7812868" cy="4632643"/>
          </a:xfrm>
        </p:spPr>
        <p:txBody>
          <a:bodyPr/>
          <a:lstStyle/>
          <a:p>
            <a:pPr marL="0" indent="0">
              <a:buNone/>
            </a:pPr>
            <a:endParaRPr lang="en-US" dirty="0" smtClean="0"/>
          </a:p>
          <a:p>
            <a:pPr marL="0" indent="0">
              <a:buNone/>
            </a:pPr>
            <a:r>
              <a:rPr lang="en-US" dirty="0" smtClean="0"/>
              <a:t>Document </a:t>
            </a:r>
            <a:r>
              <a:rPr lang="en-US" dirty="0"/>
              <a:t>case information, </a:t>
            </a:r>
            <a:r>
              <a:rPr lang="en-US" dirty="0" smtClean="0"/>
              <a:t>including formal/valid </a:t>
            </a:r>
            <a:r>
              <a:rPr lang="en-US" dirty="0"/>
              <a:t>mechanism for measuring </a:t>
            </a:r>
            <a:r>
              <a:rPr lang="en-US" dirty="0" smtClean="0"/>
              <a:t>outcomes. RSATs must </a:t>
            </a:r>
            <a:r>
              <a:rPr lang="en-US" dirty="0"/>
              <a:t>routinely assess offender change in cognitive and skill development, and evaluate </a:t>
            </a:r>
            <a:r>
              <a:rPr lang="en-US" dirty="0" smtClean="0"/>
              <a:t>recidivism of RSAT grads...</a:t>
            </a:r>
          </a:p>
          <a:p>
            <a:pPr marL="0" indent="0">
              <a:buNone/>
            </a:pPr>
            <a:endParaRPr lang="en-US" dirty="0" smtClean="0"/>
          </a:p>
          <a:p>
            <a:pPr marL="0" indent="0">
              <a:buNone/>
            </a:pPr>
            <a:r>
              <a:rPr lang="en-US" i="1" dirty="0"/>
              <a:t>e</a:t>
            </a:r>
            <a:r>
              <a:rPr lang="en-US" i="1" dirty="0" smtClean="0"/>
              <a:t>ven if not required on BJA Program Performance Reports!</a:t>
            </a:r>
            <a:endParaRPr lang="en-US" i="1" dirty="0"/>
          </a:p>
          <a:p>
            <a:endParaRPr lang="en-US" dirty="0"/>
          </a:p>
        </p:txBody>
      </p:sp>
      <p:pic>
        <p:nvPicPr>
          <p:cNvPr id="5" name="Picture 4" descr="http://static4.wikia.nocookie.net/__cb20120824150719/logopedia/images/3/37/Seven_1975-89.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191000"/>
            <a:ext cx="2286000" cy="2286000"/>
          </a:xfrm>
          <a:prstGeom prst="rect">
            <a:avLst/>
          </a:prstGeom>
          <a:noFill/>
          <a:ln>
            <a:noFill/>
          </a:ln>
        </p:spPr>
      </p:pic>
    </p:spTree>
    <p:extLst>
      <p:ext uri="{BB962C8B-B14F-4D97-AF65-F5344CB8AC3E}">
        <p14:creationId xmlns:p14="http://schemas.microsoft.com/office/powerpoint/2010/main" val="7644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86172"/>
          </a:xfrm>
        </p:spPr>
        <p:txBody>
          <a:bodyPr/>
          <a:lstStyle/>
          <a:p>
            <a:pPr marL="0" indent="0"/>
            <a:r>
              <a:rPr lang="en-US" b="1" dirty="0" smtClean="0"/>
              <a:t>Measure Relevant Practices </a:t>
            </a:r>
            <a:endParaRPr lang="en-US" dirty="0"/>
          </a:p>
        </p:txBody>
      </p:sp>
      <p:sp>
        <p:nvSpPr>
          <p:cNvPr id="3" name="Content Placeholder 2"/>
          <p:cNvSpPr>
            <a:spLocks noGrp="1"/>
          </p:cNvSpPr>
          <p:nvPr>
            <p:ph idx="1"/>
          </p:nvPr>
        </p:nvSpPr>
        <p:spPr>
          <a:xfrm>
            <a:off x="609600" y="1417637"/>
            <a:ext cx="7812868" cy="4449763"/>
          </a:xfrm>
        </p:spPr>
        <p:txBody>
          <a:bodyPr/>
          <a:lstStyle/>
          <a:p>
            <a:pPr marL="0" indent="0">
              <a:buNone/>
            </a:pPr>
            <a:r>
              <a:rPr lang="en-US" dirty="0" smtClean="0"/>
              <a:t>Periodical staff performance evaluation achieves </a:t>
            </a:r>
            <a:r>
              <a:rPr lang="en-US" dirty="0"/>
              <a:t>greater fidelity to program design, service delivery principles, and outcomes. </a:t>
            </a:r>
            <a:endParaRPr lang="en-US" dirty="0" smtClean="0"/>
          </a:p>
          <a:p>
            <a:pPr marL="0" indent="0">
              <a:buNone/>
            </a:pPr>
            <a:r>
              <a:rPr lang="en-US" dirty="0" smtClean="0"/>
              <a:t>Staff </a:t>
            </a:r>
            <a:r>
              <a:rPr lang="en-US" dirty="0"/>
              <a:t>whose performance is not consistently monitored, measured, and subsequently reinforced work less cohesively, more frequently at cross-purposes and </a:t>
            </a:r>
            <a:r>
              <a:rPr lang="en-US" dirty="0" smtClean="0"/>
              <a:t>provides </a:t>
            </a:r>
            <a:r>
              <a:rPr lang="en-US" dirty="0"/>
              <a:t>less support to the agency mission</a:t>
            </a:r>
            <a:r>
              <a:rPr lang="en-US" dirty="0" smtClean="0"/>
              <a:t>.</a:t>
            </a:r>
          </a:p>
          <a:p>
            <a:pPr marL="0" indent="0">
              <a:buNone/>
            </a:pPr>
            <a:endParaRPr lang="en-US" sz="1800" dirty="0" smtClean="0"/>
          </a:p>
          <a:p>
            <a:pPr marL="0" indent="0">
              <a:buNone/>
            </a:pPr>
            <a:r>
              <a:rPr lang="en-US" sz="1800" dirty="0" smtClean="0"/>
              <a:t>(</a:t>
            </a:r>
            <a:r>
              <a:rPr lang="en-US" sz="1800" dirty="0" err="1"/>
              <a:t>Henggeler</a:t>
            </a:r>
            <a:r>
              <a:rPr lang="en-US" sz="1800" dirty="0"/>
              <a:t> et al, 1997; </a:t>
            </a:r>
            <a:r>
              <a:rPr lang="en-US" sz="1800" dirty="0" err="1"/>
              <a:t>Milhalic</a:t>
            </a:r>
            <a:r>
              <a:rPr lang="en-US" sz="1800" dirty="0"/>
              <a:t> &amp; Irwin, 2003; Miller, 1988; Meyers et al, 1995; </a:t>
            </a:r>
            <a:r>
              <a:rPr lang="en-US" sz="1800" dirty="0" err="1"/>
              <a:t>Azrin</a:t>
            </a:r>
            <a:r>
              <a:rPr lang="en-US" sz="1800" dirty="0"/>
              <a:t>, 1982; Meyers, 2002; Hanson &amp; Harris, 1998; Waltz et al, 1993; Hogue et al, 1998; Miller &amp; Mount, 2001; </a:t>
            </a:r>
            <a:r>
              <a:rPr lang="en-US" sz="1800" dirty="0" err="1"/>
              <a:t>Gendreau</a:t>
            </a:r>
            <a:r>
              <a:rPr lang="en-US" sz="1800" dirty="0"/>
              <a:t> et al, 1996; </a:t>
            </a:r>
            <a:r>
              <a:rPr lang="en-US" sz="1800" dirty="0" err="1"/>
              <a:t>Dilulio</a:t>
            </a:r>
            <a:r>
              <a:rPr lang="en-US" sz="1800" dirty="0"/>
              <a:t>, 1993)</a:t>
            </a:r>
          </a:p>
          <a:p>
            <a:endParaRPr lang="en-US" sz="1800" dirty="0"/>
          </a:p>
        </p:txBody>
      </p:sp>
    </p:spTree>
    <p:extLst>
      <p:ext uri="{BB962C8B-B14F-4D97-AF65-F5344CB8AC3E}">
        <p14:creationId xmlns:p14="http://schemas.microsoft.com/office/powerpoint/2010/main" val="365191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for Evidence-Based Practice</a:t>
            </a:r>
          </a:p>
        </p:txBody>
      </p:sp>
      <p:sp>
        <p:nvSpPr>
          <p:cNvPr id="3" name="Content Placeholder 2"/>
          <p:cNvSpPr>
            <a:spLocks noGrp="1"/>
          </p:cNvSpPr>
          <p:nvPr>
            <p:ph idx="1"/>
          </p:nvPr>
        </p:nvSpPr>
        <p:spPr>
          <a:xfrm>
            <a:off x="683568" y="2209800"/>
            <a:ext cx="7812868" cy="4023043"/>
          </a:xfrm>
        </p:spPr>
        <p:txBody>
          <a:bodyPr/>
          <a:lstStyle/>
          <a:p>
            <a:pPr marL="0" indent="0">
              <a:buNone/>
            </a:pPr>
            <a:r>
              <a:rPr lang="en-US" sz="3600" b="1" dirty="0"/>
              <a:t>Why</a:t>
            </a:r>
            <a:r>
              <a:rPr lang="en-US" sz="3600" b="1" dirty="0" smtClean="0"/>
              <a:t>? </a:t>
            </a:r>
            <a:endParaRPr lang="en-US" sz="3600" dirty="0"/>
          </a:p>
          <a:p>
            <a:pPr marL="0" indent="0">
              <a:buNone/>
            </a:pPr>
            <a:r>
              <a:rPr lang="en-US" b="1" dirty="0"/>
              <a:t> </a:t>
            </a:r>
            <a:endParaRPr lang="en-US" b="1" dirty="0" smtClean="0"/>
          </a:p>
          <a:p>
            <a:pPr marL="0" indent="0">
              <a:buNone/>
            </a:pPr>
            <a:endParaRPr lang="en-US" dirty="0"/>
          </a:p>
          <a:p>
            <a:pPr marL="0" indent="0">
              <a:buNone/>
            </a:pPr>
            <a:endParaRPr lang="en-US" dirty="0" smtClean="0"/>
          </a:p>
          <a:p>
            <a:pPr marL="0" indent="0">
              <a:buNone/>
            </a:pPr>
            <a:r>
              <a:rPr lang="en-US" dirty="0" smtClean="0"/>
              <a:t>According </a:t>
            </a:r>
            <a:r>
              <a:rPr lang="en-US" dirty="0"/>
              <a:t>to </a:t>
            </a:r>
            <a:r>
              <a:rPr lang="en-US" dirty="0" smtClean="0"/>
              <a:t>BJS, </a:t>
            </a:r>
            <a:r>
              <a:rPr lang="en-US" dirty="0"/>
              <a:t>67% of individuals released from prison are rearrested within </a:t>
            </a:r>
            <a:r>
              <a:rPr lang="en-US" dirty="0" smtClean="0"/>
              <a:t>3 years, rates that have </a:t>
            </a:r>
            <a:r>
              <a:rPr lang="en-US" dirty="0"/>
              <a:t>remained relatively stable for decades. </a:t>
            </a:r>
            <a:endParaRPr lang="en-US" dirty="0" smtClean="0"/>
          </a:p>
          <a:p>
            <a:pPr marL="0" indent="0">
              <a:buNone/>
            </a:pPr>
            <a:endParaRPr lang="en-US" dirty="0"/>
          </a:p>
          <a:p>
            <a:pPr marL="0" indent="0">
              <a:buNone/>
            </a:pPr>
            <a:r>
              <a:rPr lang="en-US" sz="1800" dirty="0" smtClean="0"/>
              <a:t>(</a:t>
            </a:r>
            <a:r>
              <a:rPr lang="en-US" sz="1800" dirty="0"/>
              <a:t>Andrews &amp; </a:t>
            </a:r>
            <a:r>
              <a:rPr lang="en-US" sz="1800" dirty="0" err="1"/>
              <a:t>Bonta</a:t>
            </a:r>
            <a:r>
              <a:rPr lang="en-US" sz="1800" dirty="0"/>
              <a:t>, 1998; Hughes &amp; Wilson, 2005).</a:t>
            </a:r>
          </a:p>
          <a:p>
            <a:pPr marL="0" indent="0">
              <a:buNone/>
            </a:pPr>
            <a:endParaRPr lang="en-US" dirty="0"/>
          </a:p>
        </p:txBody>
      </p:sp>
      <p:pic>
        <p:nvPicPr>
          <p:cNvPr id="4" name="Picture 3" descr="http://flaglerlive.com/wp-content/uploads/cca-prison-bar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0"/>
            <a:ext cx="2743200" cy="2205355"/>
          </a:xfrm>
          <a:prstGeom prst="rect">
            <a:avLst/>
          </a:prstGeom>
          <a:noFill/>
          <a:ln>
            <a:noFill/>
          </a:ln>
        </p:spPr>
      </p:pic>
    </p:spTree>
    <p:extLst>
      <p:ext uri="{BB962C8B-B14F-4D97-AF65-F5344CB8AC3E}">
        <p14:creationId xmlns:p14="http://schemas.microsoft.com/office/powerpoint/2010/main" val="897626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u="sng" dirty="0"/>
              <a:t>Provide Measurement Feedback: </a:t>
            </a:r>
            <a:r>
              <a:rPr lang="en-US" b="1" u="sng" dirty="0" smtClean="0"/>
              <a:t/>
            </a:r>
            <a:br>
              <a:rPr lang="en-US" b="1" u="sng" dirty="0" smtClean="0"/>
            </a:br>
            <a:endParaRPr lang="en-US" u="sng" dirty="0"/>
          </a:p>
        </p:txBody>
      </p:sp>
      <p:sp>
        <p:nvSpPr>
          <p:cNvPr id="3" name="Content Placeholder 2"/>
          <p:cNvSpPr>
            <a:spLocks noGrp="1"/>
          </p:cNvSpPr>
          <p:nvPr>
            <p:ph idx="1"/>
          </p:nvPr>
        </p:nvSpPr>
        <p:spPr>
          <a:xfrm>
            <a:off x="683568" y="1493837"/>
            <a:ext cx="7812868" cy="4525963"/>
          </a:xfrm>
        </p:spPr>
        <p:txBody>
          <a:bodyPr/>
          <a:lstStyle/>
          <a:p>
            <a:pPr marL="0" indent="0">
              <a:buNone/>
            </a:pPr>
            <a:r>
              <a:rPr lang="en-US" dirty="0" smtClean="0"/>
              <a:t>Both</a:t>
            </a:r>
            <a:r>
              <a:rPr lang="en-US" b="1" dirty="0" smtClean="0"/>
              <a:t> </a:t>
            </a:r>
            <a:r>
              <a:rPr lang="en-US" b="1" dirty="0"/>
              <a:t>Offenders </a:t>
            </a:r>
            <a:r>
              <a:rPr lang="en-US" dirty="0"/>
              <a:t>and</a:t>
            </a:r>
            <a:r>
              <a:rPr lang="en-US" b="1" dirty="0"/>
              <a:t> Staff </a:t>
            </a:r>
            <a:r>
              <a:rPr lang="en-US" dirty="0"/>
              <a:t>need feedback</a:t>
            </a:r>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pPr marL="0" indent="0">
              <a:buNone/>
            </a:pPr>
            <a:r>
              <a:rPr lang="en-US" sz="1800" dirty="0" smtClean="0"/>
              <a:t>(</a:t>
            </a:r>
            <a:r>
              <a:rPr lang="en-US" sz="1800" dirty="0"/>
              <a:t>Miller, 1988; Project Match Research Group, 1997; </a:t>
            </a:r>
            <a:r>
              <a:rPr lang="en-US" sz="1800" dirty="0" err="1"/>
              <a:t>Agostinelli</a:t>
            </a:r>
            <a:r>
              <a:rPr lang="en-US" sz="1800" dirty="0"/>
              <a:t> et al, 1995; </a:t>
            </a:r>
            <a:r>
              <a:rPr lang="en-US" sz="1800" dirty="0" err="1"/>
              <a:t>Alvero</a:t>
            </a:r>
            <a:r>
              <a:rPr lang="en-US" sz="1800" dirty="0"/>
              <a:t> et al, 2001; Baer et al, 1992; Decker, 1983; </a:t>
            </a:r>
            <a:r>
              <a:rPr lang="en-US" sz="1800" dirty="0" err="1"/>
              <a:t>Luderman</a:t>
            </a:r>
            <a:r>
              <a:rPr lang="en-US" sz="1800" dirty="0"/>
              <a:t>, 1991; Miller, 1995; </a:t>
            </a:r>
            <a:r>
              <a:rPr lang="en-US" sz="1800" dirty="0" err="1"/>
              <a:t>Zemke</a:t>
            </a:r>
            <a:r>
              <a:rPr lang="en-US" sz="1800" dirty="0"/>
              <a:t>, 2001; Elliott, 1980)</a:t>
            </a:r>
          </a:p>
          <a:p>
            <a:pPr marL="0" indent="0">
              <a:buNone/>
            </a:pPr>
            <a:r>
              <a:rPr lang="en-US" b="1" dirty="0"/>
              <a:t> </a:t>
            </a:r>
            <a:endParaRPr lang="en-US" dirty="0"/>
          </a:p>
          <a:p>
            <a:endParaRPr lang="en-US" dirty="0"/>
          </a:p>
        </p:txBody>
      </p:sp>
      <p:pic>
        <p:nvPicPr>
          <p:cNvPr id="4" name="Picture 3" descr="http://www.theproducersperspective.com/wp-content/uploads/2013/01/eight-bal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98032"/>
            <a:ext cx="2209800" cy="2197768"/>
          </a:xfrm>
          <a:prstGeom prst="rect">
            <a:avLst/>
          </a:prstGeom>
          <a:noFill/>
          <a:ln>
            <a:noFill/>
          </a:ln>
        </p:spPr>
      </p:pic>
    </p:spTree>
    <p:extLst>
      <p:ext uri="{BB962C8B-B14F-4D97-AF65-F5344CB8AC3E}">
        <p14:creationId xmlns:p14="http://schemas.microsoft.com/office/powerpoint/2010/main" val="1747689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lstStyle/>
          <a:p>
            <a:r>
              <a:rPr lang="en-US" b="1" dirty="0"/>
              <a:t>Implementing </a:t>
            </a:r>
            <a:r>
              <a:rPr lang="en-US" b="1" dirty="0" smtClean="0"/>
              <a:t>EBP</a:t>
            </a:r>
            <a:r>
              <a:rPr lang="en-US" dirty="0"/>
              <a:t/>
            </a:r>
            <a:br>
              <a:rPr lang="en-US" dirty="0"/>
            </a:br>
            <a:endParaRPr lang="en-US" dirty="0"/>
          </a:p>
        </p:txBody>
      </p:sp>
      <p:sp>
        <p:nvSpPr>
          <p:cNvPr id="3" name="Content Placeholder 2"/>
          <p:cNvSpPr>
            <a:spLocks noGrp="1"/>
          </p:cNvSpPr>
          <p:nvPr>
            <p:ph idx="1"/>
          </p:nvPr>
        </p:nvSpPr>
        <p:spPr>
          <a:xfrm>
            <a:off x="683568" y="1828800"/>
            <a:ext cx="7812868" cy="4251643"/>
          </a:xfrm>
        </p:spPr>
        <p:txBody>
          <a:bodyPr/>
          <a:lstStyle/>
          <a:p>
            <a:pPr marL="0" indent="0">
              <a:buNone/>
            </a:pPr>
            <a:endParaRPr lang="en-US" dirty="0" smtClean="0"/>
          </a:p>
          <a:p>
            <a:pPr marL="0" indent="0">
              <a:buNone/>
            </a:pPr>
            <a:r>
              <a:rPr lang="en-US" sz="3200" b="1" dirty="0" smtClean="0"/>
              <a:t>Need:</a:t>
            </a:r>
          </a:p>
          <a:p>
            <a:pPr marL="0" indent="0">
              <a:buNone/>
            </a:pPr>
            <a:endParaRPr lang="en-US" sz="3200" dirty="0"/>
          </a:p>
          <a:p>
            <a:pPr marL="0" indent="0">
              <a:buNone/>
            </a:pPr>
            <a:r>
              <a:rPr lang="en-US" sz="3200" dirty="0" smtClean="0"/>
              <a:t>strong </a:t>
            </a:r>
            <a:r>
              <a:rPr lang="en-US" sz="3200" dirty="0"/>
              <a:t>leadership and commitment; </a:t>
            </a:r>
          </a:p>
          <a:p>
            <a:pPr marL="0" indent="0">
              <a:buNone/>
            </a:pPr>
            <a:r>
              <a:rPr lang="en-US" sz="3200" dirty="0" smtClean="0"/>
              <a:t>more </a:t>
            </a:r>
            <a:r>
              <a:rPr lang="en-US" sz="3200" dirty="0"/>
              <a:t>than simply </a:t>
            </a:r>
            <a:r>
              <a:rPr lang="en-US" sz="3200" dirty="0" smtClean="0"/>
              <a:t>adding an evidence-based </a:t>
            </a:r>
            <a:r>
              <a:rPr lang="en-US" sz="3200" dirty="0"/>
              <a:t>program or two. </a:t>
            </a:r>
          </a:p>
          <a:p>
            <a:pPr marL="0" indent="0">
              <a:buNone/>
            </a:pPr>
            <a:r>
              <a:rPr lang="en-US" dirty="0"/>
              <a:t> </a:t>
            </a:r>
          </a:p>
        </p:txBody>
      </p:sp>
      <p:pic>
        <p:nvPicPr>
          <p:cNvPr id="4" name="Picture 3" descr="http://wressentials.com/wp-content/uploads/2013/12/strength.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2021840" cy="2326640"/>
          </a:xfrm>
          <a:prstGeom prst="rect">
            <a:avLst/>
          </a:prstGeom>
          <a:noFill/>
          <a:ln>
            <a:noFill/>
          </a:ln>
        </p:spPr>
      </p:pic>
    </p:spTree>
    <p:extLst>
      <p:ext uri="{BB962C8B-B14F-4D97-AF65-F5344CB8AC3E}">
        <p14:creationId xmlns:p14="http://schemas.microsoft.com/office/powerpoint/2010/main" val="3278344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Change</a:t>
            </a:r>
            <a:endParaRPr lang="en-US" dirty="0"/>
          </a:p>
        </p:txBody>
      </p:sp>
      <p:sp>
        <p:nvSpPr>
          <p:cNvPr id="3" name="Content Placeholder 2"/>
          <p:cNvSpPr>
            <a:spLocks noGrp="1"/>
          </p:cNvSpPr>
          <p:nvPr>
            <p:ph idx="1"/>
          </p:nvPr>
        </p:nvSpPr>
        <p:spPr/>
        <p:txBody>
          <a:bodyPr/>
          <a:lstStyle/>
          <a:p>
            <a:pPr marL="0" indent="0">
              <a:buNone/>
            </a:pPr>
            <a:r>
              <a:rPr lang="en-US" sz="3200" b="1" dirty="0" smtClean="0"/>
              <a:t>Note: </a:t>
            </a:r>
            <a:r>
              <a:rPr lang="en-US" sz="3200" dirty="0" smtClean="0"/>
              <a:t>Most organizational </a:t>
            </a:r>
            <a:r>
              <a:rPr lang="en-US" sz="3200" dirty="0"/>
              <a:t>change initiatives </a:t>
            </a:r>
            <a:r>
              <a:rPr lang="en-US" sz="3200" b="1" dirty="0" smtClean="0"/>
              <a:t>fail; </a:t>
            </a:r>
            <a:r>
              <a:rPr lang="en-US" sz="3200" dirty="0" smtClean="0"/>
              <a:t>mostly due </a:t>
            </a:r>
            <a:r>
              <a:rPr lang="en-US" sz="3200" dirty="0"/>
              <a:t>to flawed </a:t>
            </a:r>
            <a:r>
              <a:rPr lang="en-US" sz="3200" dirty="0" smtClean="0"/>
              <a:t>execution.</a:t>
            </a:r>
          </a:p>
          <a:p>
            <a:endParaRPr lang="en-US" sz="3600" dirty="0"/>
          </a:p>
          <a:p>
            <a:pPr marL="0" indent="0">
              <a:buNone/>
            </a:pPr>
            <a:endParaRPr lang="en-US" dirty="0" smtClean="0"/>
          </a:p>
          <a:p>
            <a:pPr marL="0" indent="0">
              <a:buNone/>
            </a:pPr>
            <a:endParaRPr lang="en-US"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a:t>(</a:t>
            </a:r>
            <a:r>
              <a:rPr lang="en-US" sz="1800" dirty="0" smtClean="0"/>
              <a:t>Rogers</a:t>
            </a:r>
            <a:r>
              <a:rPr lang="en-US" sz="1800" dirty="0"/>
              <a:t>, </a:t>
            </a:r>
            <a:r>
              <a:rPr lang="en-US" sz="1800" dirty="0" err="1"/>
              <a:t>Wellins</a:t>
            </a:r>
            <a:r>
              <a:rPr lang="en-US" sz="1800" dirty="0"/>
              <a:t>, and Connor, </a:t>
            </a:r>
            <a:r>
              <a:rPr lang="en-US" sz="1800" dirty="0" smtClean="0"/>
              <a:t>2002, </a:t>
            </a:r>
            <a:r>
              <a:rPr lang="en-US" sz="1800" i="1" dirty="0" smtClean="0"/>
              <a:t>The </a:t>
            </a:r>
            <a:r>
              <a:rPr lang="en-US" sz="1800" i="1" dirty="0"/>
              <a:t>Power of Realization: Building </a:t>
            </a:r>
            <a:r>
              <a:rPr lang="en-US" sz="1800" i="1" dirty="0" smtClean="0"/>
              <a:t>Competitive</a:t>
            </a:r>
            <a:r>
              <a:rPr lang="en-US" sz="1800" dirty="0"/>
              <a:t> </a:t>
            </a:r>
            <a:r>
              <a:rPr lang="en-US" sz="1800" i="1" dirty="0" smtClean="0"/>
              <a:t>Advantage </a:t>
            </a:r>
            <a:r>
              <a:rPr lang="en-US" sz="1800" i="1" dirty="0"/>
              <a:t>by Maximizing Human Resource Initiatives)</a:t>
            </a:r>
            <a:endParaRPr lang="en-US" sz="1800" dirty="0"/>
          </a:p>
          <a:p>
            <a:pPr marL="0" indent="0">
              <a:buNone/>
            </a:pPr>
            <a:endParaRPr lang="en-US" dirty="0"/>
          </a:p>
        </p:txBody>
      </p:sp>
      <p:pic>
        <p:nvPicPr>
          <p:cNvPr id="4" name="Picture 3" descr="http://www.theblogstudio.com/wp/wp-content/uploads/2012/11/failure.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4284980" cy="2667000"/>
          </a:xfrm>
          <a:prstGeom prst="rect">
            <a:avLst/>
          </a:prstGeom>
          <a:noFill/>
          <a:ln>
            <a:noFill/>
          </a:ln>
        </p:spPr>
      </p:pic>
    </p:spTree>
    <p:extLst>
      <p:ext uri="{BB962C8B-B14F-4D97-AF65-F5344CB8AC3E}">
        <p14:creationId xmlns:p14="http://schemas.microsoft.com/office/powerpoint/2010/main" val="2674107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Beating the Odds to Succeed</a:t>
            </a:r>
            <a:endParaRPr lang="en-US" dirty="0"/>
          </a:p>
        </p:txBody>
      </p:sp>
      <p:sp>
        <p:nvSpPr>
          <p:cNvPr id="3" name="Content Placeholder 2"/>
          <p:cNvSpPr>
            <a:spLocks noGrp="1"/>
          </p:cNvSpPr>
          <p:nvPr>
            <p:ph idx="1"/>
          </p:nvPr>
        </p:nvSpPr>
        <p:spPr/>
        <p:txBody>
          <a:bodyPr/>
          <a:lstStyle/>
          <a:p>
            <a:pPr marL="0" indent="0">
              <a:buNone/>
            </a:pPr>
            <a:r>
              <a:rPr lang="en-US" b="1" i="1" dirty="0" smtClean="0"/>
              <a:t>Need </a:t>
            </a:r>
            <a:r>
              <a:rPr lang="en-US" b="1" i="1" dirty="0"/>
              <a:t>steadfast and dedicated commitment to change by managers, line staff, and everyone </a:t>
            </a:r>
            <a:r>
              <a:rPr lang="en-US" b="1" i="1" dirty="0" smtClean="0"/>
              <a:t>in</a:t>
            </a:r>
            <a:r>
              <a:rPr lang="en-US" dirty="0"/>
              <a:t> </a:t>
            </a:r>
            <a:r>
              <a:rPr lang="en-US" b="1" i="1" dirty="0" smtClean="0"/>
              <a:t>between</a:t>
            </a:r>
            <a:r>
              <a:rPr lang="en-US" b="1" i="1" dirty="0"/>
              <a:t>. </a:t>
            </a:r>
            <a:endParaRPr lang="en-US" b="1" i="1" dirty="0" smtClean="0"/>
          </a:p>
          <a:p>
            <a:pPr marL="0" indent="0">
              <a:buNone/>
            </a:pPr>
            <a:endParaRPr lang="en-US" dirty="0"/>
          </a:p>
          <a:p>
            <a:pPr marL="0" indent="0">
              <a:buNone/>
            </a:pPr>
            <a:r>
              <a:rPr lang="en-US" dirty="0" smtClean="0"/>
              <a:t>The change cannot be </a:t>
            </a:r>
            <a:r>
              <a:rPr lang="en-US" dirty="0"/>
              <a:t>“owned” by just a </a:t>
            </a:r>
            <a:r>
              <a:rPr lang="en-US" dirty="0" smtClean="0"/>
              <a:t>few, or </a:t>
            </a:r>
            <a:r>
              <a:rPr lang="en-US" dirty="0"/>
              <a:t>units within an organization, or even by a single </a:t>
            </a:r>
            <a:r>
              <a:rPr lang="en-US" dirty="0" smtClean="0"/>
              <a:t>agency within </a:t>
            </a:r>
            <a:r>
              <a:rPr lang="en-US" dirty="0"/>
              <a:t>the jurisdiction. S</a:t>
            </a:r>
            <a:r>
              <a:rPr lang="en-US" dirty="0" smtClean="0"/>
              <a:t>uccessful </a:t>
            </a:r>
            <a:r>
              <a:rPr lang="en-US" dirty="0"/>
              <a:t>offender </a:t>
            </a:r>
            <a:r>
              <a:rPr lang="en-US" dirty="0" smtClean="0"/>
              <a:t>reentry depends </a:t>
            </a:r>
            <a:r>
              <a:rPr lang="en-US" dirty="0"/>
              <a:t>on full alignment within and among </a:t>
            </a:r>
            <a:r>
              <a:rPr lang="en-US" dirty="0" smtClean="0"/>
              <a:t>criminal </a:t>
            </a:r>
            <a:r>
              <a:rPr lang="en-US" dirty="0"/>
              <a:t>justice and partner </a:t>
            </a:r>
            <a:r>
              <a:rPr lang="en-US" dirty="0" smtClean="0"/>
              <a:t>organizations. So </a:t>
            </a:r>
            <a:r>
              <a:rPr lang="en-US" dirty="0"/>
              <a:t>too is the case </a:t>
            </a:r>
            <a:r>
              <a:rPr lang="en-US" dirty="0" smtClean="0"/>
              <a:t>for effective </a:t>
            </a:r>
            <a:r>
              <a:rPr lang="en-US" dirty="0"/>
              <a:t>implementation of evidence-based practices.</a:t>
            </a:r>
          </a:p>
          <a:p>
            <a:pPr marL="0" indent="0">
              <a:buNone/>
            </a:pPr>
            <a:endParaRPr lang="en-US" dirty="0" smtClean="0"/>
          </a:p>
          <a:p>
            <a:pPr marL="0" indent="0">
              <a:buNone/>
            </a:pPr>
            <a:r>
              <a:rPr lang="en-US" sz="1800" dirty="0" smtClean="0"/>
              <a:t>(</a:t>
            </a:r>
            <a:r>
              <a:rPr lang="en-US" sz="1800" dirty="0"/>
              <a:t>Rogers, </a:t>
            </a:r>
            <a:r>
              <a:rPr lang="en-US" sz="1800" dirty="0" err="1"/>
              <a:t>Wellins</a:t>
            </a:r>
            <a:r>
              <a:rPr lang="en-US" sz="1800" dirty="0"/>
              <a:t>, &amp; Connor, 2002</a:t>
            </a:r>
            <a:r>
              <a:rPr lang="en-US" sz="1800" dirty="0" smtClean="0"/>
              <a:t>)</a:t>
            </a:r>
            <a:endParaRPr lang="en-US" sz="1800" dirty="0"/>
          </a:p>
        </p:txBody>
      </p:sp>
    </p:spTree>
    <p:extLst>
      <p:ext uri="{BB962C8B-B14F-4D97-AF65-F5344CB8AC3E}">
        <p14:creationId xmlns:p14="http://schemas.microsoft.com/office/powerpoint/2010/main" val="266595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Beating the Odds</a:t>
            </a:r>
            <a:endParaRPr lang="en-US" dirty="0"/>
          </a:p>
        </p:txBody>
      </p:sp>
      <p:sp>
        <p:nvSpPr>
          <p:cNvPr id="3" name="Content Placeholder 2"/>
          <p:cNvSpPr>
            <a:spLocks noGrp="1"/>
          </p:cNvSpPr>
          <p:nvPr>
            <p:ph idx="1"/>
          </p:nvPr>
        </p:nvSpPr>
        <p:spPr/>
        <p:txBody>
          <a:bodyPr/>
          <a:lstStyle/>
          <a:p>
            <a:pPr marL="0" indent="0">
              <a:buNone/>
            </a:pPr>
            <a:r>
              <a:rPr lang="en-US" b="1" i="1" dirty="0"/>
              <a:t>An openness to doing things differently. </a:t>
            </a:r>
            <a:endParaRPr lang="en-US" dirty="0"/>
          </a:p>
          <a:p>
            <a:pPr marL="0" indent="0">
              <a:buNone/>
            </a:pPr>
            <a:r>
              <a:rPr lang="en-US" dirty="0" smtClean="0"/>
              <a:t>Changing </a:t>
            </a:r>
            <a:r>
              <a:rPr lang="en-US" dirty="0"/>
              <a:t>the status </a:t>
            </a:r>
            <a:r>
              <a:rPr lang="en-US" dirty="0" smtClean="0"/>
              <a:t>quo takes </a:t>
            </a:r>
            <a:r>
              <a:rPr lang="en-US" dirty="0"/>
              <a:t>clarity of purpose, the </a:t>
            </a:r>
            <a:r>
              <a:rPr lang="en-US" dirty="0" smtClean="0"/>
              <a:t>			courage </a:t>
            </a:r>
            <a:r>
              <a:rPr lang="en-US" dirty="0"/>
              <a:t>to challenge the status quo, and a </a:t>
            </a:r>
            <a:r>
              <a:rPr lang="en-US" dirty="0" smtClean="0"/>
              <a:t>		fundamental willingness </a:t>
            </a:r>
            <a:r>
              <a:rPr lang="en-US" dirty="0"/>
              <a:t>to do things </a:t>
            </a:r>
            <a:r>
              <a:rPr lang="en-US" dirty="0" smtClean="0"/>
              <a:t>			differently</a:t>
            </a:r>
            <a:r>
              <a:rPr lang="en-US" dirty="0"/>
              <a:t>. </a:t>
            </a:r>
            <a:r>
              <a:rPr lang="en-US" dirty="0" smtClean="0"/>
              <a:t>Effective </a:t>
            </a:r>
            <a:r>
              <a:rPr lang="en-US" dirty="0"/>
              <a:t>implementation of </a:t>
            </a:r>
            <a:r>
              <a:rPr lang="en-US" dirty="0" smtClean="0"/>
              <a:t>	</a:t>
            </a:r>
          </a:p>
          <a:p>
            <a:pPr marL="0" indent="0">
              <a:buNone/>
            </a:pPr>
            <a:r>
              <a:rPr lang="en-US" dirty="0"/>
              <a:t>	</a:t>
            </a:r>
            <a:r>
              <a:rPr lang="en-US" dirty="0" smtClean="0"/>
              <a:t>	EBP cannot simply </a:t>
            </a:r>
            <a:r>
              <a:rPr lang="en-US" dirty="0"/>
              <a:t>be </a:t>
            </a:r>
            <a:r>
              <a:rPr lang="en-US" dirty="0" smtClean="0"/>
              <a:t>adding it or 			exchanging piecemeal one past </a:t>
            </a:r>
            <a:r>
              <a:rPr lang="en-US" dirty="0"/>
              <a:t>practice for a new one. </a:t>
            </a:r>
            <a:r>
              <a:rPr lang="en-US" dirty="0" smtClean="0"/>
              <a:t>Evidence-based practice </a:t>
            </a:r>
            <a:r>
              <a:rPr lang="en-US" dirty="0"/>
              <a:t>requires a comprehensive review </a:t>
            </a:r>
            <a:r>
              <a:rPr lang="en-US" dirty="0" smtClean="0"/>
              <a:t>of vision</a:t>
            </a:r>
            <a:r>
              <a:rPr lang="en-US" dirty="0"/>
              <a:t>, mission, policies, practices, attitudes and skills, and a thoughtful transition from </a:t>
            </a:r>
            <a:r>
              <a:rPr lang="en-US" dirty="0" smtClean="0"/>
              <a:t>what has </a:t>
            </a:r>
            <a:r>
              <a:rPr lang="en-US" dirty="0"/>
              <a:t>been to what will be.</a:t>
            </a:r>
          </a:p>
          <a:p>
            <a:endParaRPr lang="en-US" dirty="0"/>
          </a:p>
        </p:txBody>
      </p:sp>
      <p:pic>
        <p:nvPicPr>
          <p:cNvPr id="4" name="Picture 3" descr="http://www.casinocashjourney.com/images/Sportsbook%20%20Odd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1786255" cy="1655127"/>
          </a:xfrm>
          <a:prstGeom prst="rect">
            <a:avLst/>
          </a:prstGeom>
          <a:noFill/>
          <a:ln>
            <a:noFill/>
          </a:ln>
        </p:spPr>
      </p:pic>
    </p:spTree>
    <p:extLst>
      <p:ext uri="{BB962C8B-B14F-4D97-AF65-F5344CB8AC3E}">
        <p14:creationId xmlns:p14="http://schemas.microsoft.com/office/powerpoint/2010/main" val="3535574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Beating the Odds</a:t>
            </a:r>
            <a:endParaRPr lang="en-US" dirty="0"/>
          </a:p>
        </p:txBody>
      </p:sp>
      <p:sp>
        <p:nvSpPr>
          <p:cNvPr id="3" name="Content Placeholder 2"/>
          <p:cNvSpPr>
            <a:spLocks noGrp="1"/>
          </p:cNvSpPr>
          <p:nvPr>
            <p:ph idx="1"/>
          </p:nvPr>
        </p:nvSpPr>
        <p:spPr/>
        <p:txBody>
          <a:bodyPr/>
          <a:lstStyle/>
          <a:p>
            <a:pPr marL="0" indent="0">
              <a:buNone/>
            </a:pPr>
            <a:r>
              <a:rPr lang="en-US" b="1" i="1" dirty="0"/>
              <a:t>Transparency and accountability. </a:t>
            </a:r>
            <a:endParaRPr lang="en-US" b="1" i="1" dirty="0" smtClean="0"/>
          </a:p>
          <a:p>
            <a:pPr marL="0" indent="0">
              <a:buNone/>
            </a:pPr>
            <a:r>
              <a:rPr lang="en-US" dirty="0" smtClean="0"/>
              <a:t>Research </a:t>
            </a:r>
            <a:r>
              <a:rPr lang="en-US" dirty="0"/>
              <a:t>demonstrates that the strategic use of </a:t>
            </a:r>
            <a:r>
              <a:rPr lang="en-US" dirty="0" smtClean="0"/>
              <a:t>public funds </a:t>
            </a:r>
            <a:r>
              <a:rPr lang="en-US" dirty="0"/>
              <a:t>can produce a profoundly positive impact on public safety, as measured by fewer </a:t>
            </a:r>
            <a:r>
              <a:rPr lang="en-US" dirty="0" smtClean="0"/>
              <a:t>new victims </a:t>
            </a:r>
            <a:r>
              <a:rPr lang="en-US" dirty="0"/>
              <a:t>and fewer new crimes committed by offenders under correctional </a:t>
            </a:r>
            <a:r>
              <a:rPr lang="en-US" dirty="0" smtClean="0"/>
              <a:t>supervision. </a:t>
            </a:r>
          </a:p>
          <a:p>
            <a:pPr marL="0" indent="0">
              <a:buNone/>
            </a:pPr>
            <a:r>
              <a:rPr lang="en-US" dirty="0" smtClean="0"/>
              <a:t>Collecting </a:t>
            </a:r>
            <a:r>
              <a:rPr lang="en-US" dirty="0"/>
              <a:t>and analyzing performance data, making performance data available to </a:t>
            </a:r>
            <a:r>
              <a:rPr lang="en-US" dirty="0" smtClean="0"/>
              <a:t>others, and </a:t>
            </a:r>
            <a:r>
              <a:rPr lang="en-US" dirty="0"/>
              <a:t>holding ourselves accountable for improvements </a:t>
            </a:r>
            <a:endParaRPr lang="en-US" dirty="0" smtClean="0"/>
          </a:p>
          <a:p>
            <a:pPr marL="0" indent="0">
              <a:buNone/>
            </a:pPr>
            <a:r>
              <a:rPr lang="en-US" dirty="0" smtClean="0"/>
              <a:t>in </a:t>
            </a:r>
            <a:r>
              <a:rPr lang="en-US" dirty="0"/>
              <a:t>public safety are key </a:t>
            </a:r>
            <a:r>
              <a:rPr lang="en-US" dirty="0" smtClean="0"/>
              <a:t>components of </a:t>
            </a:r>
          </a:p>
          <a:p>
            <a:pPr marL="0" indent="0">
              <a:buNone/>
            </a:pPr>
            <a:r>
              <a:rPr lang="en-US" dirty="0" smtClean="0"/>
              <a:t>evidence-based </a:t>
            </a:r>
            <a:r>
              <a:rPr lang="en-US" dirty="0"/>
              <a:t>work.</a:t>
            </a:r>
          </a:p>
          <a:p>
            <a:endParaRPr lang="en-US" dirty="0"/>
          </a:p>
        </p:txBody>
      </p:sp>
      <p:pic>
        <p:nvPicPr>
          <p:cNvPr id="4" name="Picture 3" descr="http://www.fda.gov/ucm/groups/fdagov-public/documents/image/ucm206324.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876800"/>
            <a:ext cx="2286000" cy="1752600"/>
          </a:xfrm>
          <a:prstGeom prst="rect">
            <a:avLst/>
          </a:prstGeom>
          <a:noFill/>
          <a:ln>
            <a:noFill/>
          </a:ln>
        </p:spPr>
      </p:pic>
    </p:spTree>
    <p:extLst>
      <p:ext uri="{BB962C8B-B14F-4D97-AF65-F5344CB8AC3E}">
        <p14:creationId xmlns:p14="http://schemas.microsoft.com/office/powerpoint/2010/main" val="4256738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Beating the Odds</a:t>
            </a:r>
            <a:endParaRPr lang="en-US" dirty="0"/>
          </a:p>
        </p:txBody>
      </p:sp>
      <p:sp>
        <p:nvSpPr>
          <p:cNvPr id="3" name="Content Placeholder 2"/>
          <p:cNvSpPr>
            <a:spLocks noGrp="1"/>
          </p:cNvSpPr>
          <p:nvPr>
            <p:ph idx="1"/>
          </p:nvPr>
        </p:nvSpPr>
        <p:spPr/>
        <p:txBody>
          <a:bodyPr/>
          <a:lstStyle/>
          <a:p>
            <a:pPr marL="0" indent="0" algn="ctr">
              <a:buNone/>
            </a:pPr>
            <a:r>
              <a:rPr lang="en-US" dirty="0" smtClean="0"/>
              <a:t>Only BJA funded aftercare programs are required to track recidivism, </a:t>
            </a:r>
          </a:p>
          <a:p>
            <a:pPr marL="0" indent="0" algn="ctr">
              <a:buNone/>
            </a:pPr>
            <a:endParaRPr lang="en-US" sz="4000" dirty="0"/>
          </a:p>
          <a:p>
            <a:pPr marL="0" indent="0" algn="ctr">
              <a:buNone/>
            </a:pPr>
            <a:r>
              <a:rPr lang="en-US" sz="4000" dirty="0" smtClean="0"/>
              <a:t>but all RSAT programs should</a:t>
            </a:r>
          </a:p>
          <a:p>
            <a:pPr marL="0" indent="0" algn="ctr">
              <a:buNone/>
            </a:pPr>
            <a:r>
              <a:rPr lang="en-US" sz="4000" dirty="0"/>
              <a:t>t</a:t>
            </a:r>
            <a:r>
              <a:rPr lang="en-US" sz="4000" dirty="0" smtClean="0"/>
              <a:t>rack outcomes</a:t>
            </a:r>
            <a:r>
              <a:rPr lang="en-US" dirty="0" smtClean="0"/>
              <a:t>.</a:t>
            </a:r>
            <a:endParaRPr lang="en-US" dirty="0"/>
          </a:p>
        </p:txBody>
      </p:sp>
      <p:pic>
        <p:nvPicPr>
          <p:cNvPr id="4" name="Picture 3" descr="http://cdn2.hubspot.net/hub/207074/file-318097509-jpg/images/istock_outcomes-resized-600.jpg?t=140270559100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57600"/>
            <a:ext cx="2743200" cy="2286000"/>
          </a:xfrm>
          <a:prstGeom prst="rect">
            <a:avLst/>
          </a:prstGeom>
          <a:noFill/>
          <a:ln>
            <a:noFill/>
          </a:ln>
        </p:spPr>
      </p:pic>
    </p:spTree>
    <p:extLst>
      <p:ext uri="{BB962C8B-B14F-4D97-AF65-F5344CB8AC3E}">
        <p14:creationId xmlns:p14="http://schemas.microsoft.com/office/powerpoint/2010/main" val="365069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RSAT Aftercare Completion</a:t>
            </a:r>
            <a:endParaRPr lang="en-US" dirty="0"/>
          </a:p>
        </p:txBody>
      </p:sp>
      <p:graphicFrame>
        <p:nvGraphicFramePr>
          <p:cNvPr id="4" name="Content Placeholder 3"/>
          <p:cNvGraphicFramePr>
            <a:graphicFrameLocks noGrp="1"/>
          </p:cNvGraphicFramePr>
          <p:nvPr>
            <p:ph idx="1"/>
          </p:nvPr>
        </p:nvGraphicFramePr>
        <p:xfrm>
          <a:off x="684213" y="1554163"/>
          <a:ext cx="7812087"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818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Non-Completion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344085"/>
              </p:ext>
            </p:extLst>
          </p:nvPr>
        </p:nvGraphicFramePr>
        <p:xfrm>
          <a:off x="1676400" y="2057400"/>
          <a:ext cx="5792787" cy="3256597"/>
        </p:xfrm>
        <a:graphic>
          <a:graphicData uri="http://schemas.openxmlformats.org/drawingml/2006/table">
            <a:tbl>
              <a:tblPr firstRow="1" bandRow="1">
                <a:tableStyleId>{5C22544A-7EE6-4342-B048-85BDC9FD1C3A}</a:tableStyleId>
              </a:tblPr>
              <a:tblGrid>
                <a:gridCol w="4573587"/>
                <a:gridCol w="1219200"/>
              </a:tblGrid>
              <a:tr h="152400">
                <a:tc>
                  <a:txBody>
                    <a:bodyPr/>
                    <a:lstStyle/>
                    <a:p>
                      <a:endParaRPr lang="en-US" dirty="0"/>
                    </a:p>
                  </a:txBody>
                  <a:tcPr/>
                </a:tc>
                <a:tc>
                  <a:txBody>
                    <a:bodyPr/>
                    <a:lstStyle/>
                    <a:p>
                      <a:endParaRPr lang="en-US" dirty="0"/>
                    </a:p>
                  </a:txBody>
                  <a:tcPr/>
                </a:tc>
              </a:tr>
              <a:tr h="665797">
                <a:tc>
                  <a:txBody>
                    <a:bodyPr/>
                    <a:lstStyle/>
                    <a:p>
                      <a:r>
                        <a:rPr lang="en-US" dirty="0" smtClean="0">
                          <a:solidFill>
                            <a:srgbClr val="FF0000"/>
                          </a:solidFill>
                        </a:rPr>
                        <a:t>Failure</a:t>
                      </a:r>
                      <a:r>
                        <a:rPr lang="en-US" baseline="0" dirty="0" smtClean="0">
                          <a:solidFill>
                            <a:srgbClr val="FF0000"/>
                          </a:solidFill>
                        </a:rPr>
                        <a:t> to meet program requirements</a:t>
                      </a:r>
                      <a:endParaRPr lang="en-US" dirty="0">
                        <a:solidFill>
                          <a:srgbClr val="FF0000"/>
                        </a:solidFill>
                      </a:endParaRPr>
                    </a:p>
                  </a:txBody>
                  <a:tcPr/>
                </a:tc>
                <a:tc>
                  <a:txBody>
                    <a:bodyPr/>
                    <a:lstStyle/>
                    <a:p>
                      <a:r>
                        <a:rPr lang="en-US" dirty="0" smtClean="0">
                          <a:solidFill>
                            <a:srgbClr val="FF0000"/>
                          </a:solidFill>
                        </a:rPr>
                        <a:t>40%</a:t>
                      </a:r>
                      <a:endParaRPr lang="en-US" dirty="0">
                        <a:solidFill>
                          <a:srgbClr val="FF0000"/>
                        </a:solidFill>
                      </a:endParaRPr>
                    </a:p>
                  </a:txBody>
                  <a:tcPr/>
                </a:tc>
              </a:tr>
              <a:tr h="370840">
                <a:tc>
                  <a:txBody>
                    <a:bodyPr/>
                    <a:lstStyle/>
                    <a:p>
                      <a:r>
                        <a:rPr lang="en-US" dirty="0" smtClean="0">
                          <a:solidFill>
                            <a:srgbClr val="FF0000"/>
                          </a:solidFill>
                        </a:rPr>
                        <a:t>Voluntary drop out</a:t>
                      </a:r>
                      <a:endParaRPr lang="en-US" dirty="0">
                        <a:solidFill>
                          <a:srgbClr val="FF0000"/>
                        </a:solidFill>
                      </a:endParaRPr>
                    </a:p>
                  </a:txBody>
                  <a:tcPr/>
                </a:tc>
                <a:tc>
                  <a:txBody>
                    <a:bodyPr/>
                    <a:lstStyle/>
                    <a:p>
                      <a:r>
                        <a:rPr lang="en-US" dirty="0" smtClean="0">
                          <a:solidFill>
                            <a:srgbClr val="FF0000"/>
                          </a:solidFill>
                        </a:rPr>
                        <a:t>22%</a:t>
                      </a:r>
                      <a:endParaRPr lang="en-US" dirty="0">
                        <a:solidFill>
                          <a:srgbClr val="FF0000"/>
                        </a:solidFill>
                      </a:endParaRPr>
                    </a:p>
                  </a:txBody>
                  <a:tcPr/>
                </a:tc>
              </a:tr>
              <a:tr h="370840">
                <a:tc>
                  <a:txBody>
                    <a:bodyPr/>
                    <a:lstStyle/>
                    <a:p>
                      <a:r>
                        <a:rPr lang="en-US" dirty="0" smtClean="0"/>
                        <a:t>Termination</a:t>
                      </a:r>
                      <a:r>
                        <a:rPr lang="en-US" baseline="0" dirty="0" smtClean="0"/>
                        <a:t> for new charge</a:t>
                      </a:r>
                      <a:endParaRPr lang="en-US" dirty="0"/>
                    </a:p>
                  </a:txBody>
                  <a:tcPr/>
                </a:tc>
                <a:tc>
                  <a:txBody>
                    <a:bodyPr/>
                    <a:lstStyle/>
                    <a:p>
                      <a:r>
                        <a:rPr lang="en-US" dirty="0" smtClean="0"/>
                        <a:t>18%</a:t>
                      </a:r>
                      <a:endParaRPr lang="en-US" dirty="0"/>
                    </a:p>
                  </a:txBody>
                  <a:tcPr/>
                </a:tc>
              </a:tr>
              <a:tr h="370840">
                <a:tc>
                  <a:txBody>
                    <a:bodyPr/>
                    <a:lstStyle/>
                    <a:p>
                      <a:r>
                        <a:rPr lang="en-US" dirty="0" smtClean="0"/>
                        <a:t>Release/Transfer to Another Facility</a:t>
                      </a:r>
                      <a:endParaRPr lang="en-US" dirty="0"/>
                    </a:p>
                  </a:txBody>
                  <a:tcPr/>
                </a:tc>
                <a:tc>
                  <a:txBody>
                    <a:bodyPr/>
                    <a:lstStyle/>
                    <a:p>
                      <a:r>
                        <a:rPr lang="en-US" dirty="0" smtClean="0"/>
                        <a:t>8%</a:t>
                      </a:r>
                      <a:endParaRPr lang="en-US" dirty="0"/>
                    </a:p>
                  </a:txBody>
                  <a:tcPr/>
                </a:tc>
              </a:tr>
              <a:tr h="370840">
                <a:tc>
                  <a:txBody>
                    <a:bodyPr/>
                    <a:lstStyle/>
                    <a:p>
                      <a:r>
                        <a:rPr lang="en-US" dirty="0" smtClean="0"/>
                        <a:t>Absconded</a:t>
                      </a:r>
                      <a:endParaRPr lang="en-US" dirty="0"/>
                    </a:p>
                  </a:txBody>
                  <a:tcPr/>
                </a:tc>
                <a:tc>
                  <a:txBody>
                    <a:bodyPr/>
                    <a:lstStyle/>
                    <a:p>
                      <a:r>
                        <a:rPr lang="en-US" dirty="0" smtClean="0"/>
                        <a:t>6%</a:t>
                      </a:r>
                      <a:endParaRPr lang="en-US" dirty="0"/>
                    </a:p>
                  </a:txBody>
                  <a:tcPr/>
                </a:tc>
              </a:tr>
              <a:tr h="370840">
                <a:tc>
                  <a:txBody>
                    <a:bodyPr/>
                    <a:lstStyle/>
                    <a:p>
                      <a:r>
                        <a:rPr lang="en-US" dirty="0" smtClean="0"/>
                        <a:t>Other</a:t>
                      </a:r>
                      <a:endParaRPr lang="en-US" dirty="0"/>
                    </a:p>
                  </a:txBody>
                  <a:tcPr/>
                </a:tc>
                <a:tc>
                  <a:txBody>
                    <a:bodyPr/>
                    <a:lstStyle/>
                    <a:p>
                      <a:r>
                        <a:rPr lang="en-US" dirty="0" smtClean="0"/>
                        <a:t>5%</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52941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Choosing an Evidence Bases Program</a:t>
            </a:r>
            <a:endParaRPr lang="en-US" b="1" dirty="0"/>
          </a:p>
        </p:txBody>
      </p:sp>
      <p:sp>
        <p:nvSpPr>
          <p:cNvPr id="3" name="Content Placeholder 2"/>
          <p:cNvSpPr>
            <a:spLocks noGrp="1"/>
          </p:cNvSpPr>
          <p:nvPr>
            <p:ph idx="1"/>
          </p:nvPr>
        </p:nvSpPr>
        <p:spPr>
          <a:xfrm>
            <a:off x="683568" y="2209800"/>
            <a:ext cx="7812868" cy="3870643"/>
          </a:xfrm>
        </p:spPr>
        <p:txBody>
          <a:bodyPr/>
          <a:lstStyle/>
          <a:p>
            <a:pPr marL="0" indent="0">
              <a:buNone/>
            </a:pPr>
            <a:r>
              <a:rPr lang="en-US" dirty="0" smtClean="0"/>
              <a:t>→Is EBP transferable to local setting?</a:t>
            </a:r>
          </a:p>
          <a:p>
            <a:pPr marL="0" indent="0">
              <a:buNone/>
            </a:pPr>
            <a:r>
              <a:rPr lang="en-US" dirty="0"/>
              <a:t>→ Was </a:t>
            </a:r>
            <a:r>
              <a:rPr lang="en-US" dirty="0" smtClean="0"/>
              <a:t>the research of the EBP based on a program that served equivalent population and setting?</a:t>
            </a:r>
          </a:p>
          <a:p>
            <a:pPr marL="0" indent="0">
              <a:buNone/>
            </a:pPr>
            <a:r>
              <a:rPr lang="en-US" dirty="0"/>
              <a:t>→ Can </a:t>
            </a:r>
            <a:r>
              <a:rPr lang="en-US" dirty="0" smtClean="0"/>
              <a:t>the EBP be implemented with fidelity?</a:t>
            </a:r>
          </a:p>
          <a:p>
            <a:pPr marL="0" indent="0">
              <a:buNone/>
            </a:pPr>
            <a:r>
              <a:rPr lang="en-US" dirty="0"/>
              <a:t>→ Does </a:t>
            </a:r>
            <a:r>
              <a:rPr lang="en-US" dirty="0" smtClean="0"/>
              <a:t>the organization have the resources and capacity to implement the EBP?</a:t>
            </a:r>
          </a:p>
          <a:p>
            <a:pPr marL="0" indent="0">
              <a:buNone/>
            </a:pPr>
            <a:r>
              <a:rPr lang="en-US" dirty="0"/>
              <a:t>→ Does </a:t>
            </a:r>
            <a:r>
              <a:rPr lang="en-US" dirty="0" smtClean="0"/>
              <a:t>the staff perceive the utility of the EBP?</a:t>
            </a:r>
            <a:endParaRPr lang="en-US" b="1" dirty="0" smtClean="0"/>
          </a:p>
        </p:txBody>
      </p:sp>
    </p:spTree>
    <p:extLst>
      <p:ext uri="{BB962C8B-B14F-4D97-AF65-F5344CB8AC3E}">
        <p14:creationId xmlns:p14="http://schemas.microsoft.com/office/powerpoint/2010/main" val="423416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for Evidence-Based Practice</a:t>
            </a:r>
            <a:endParaRPr lang="en-US" dirty="0"/>
          </a:p>
        </p:txBody>
      </p:sp>
      <p:sp>
        <p:nvSpPr>
          <p:cNvPr id="3" name="Content Placeholder 2"/>
          <p:cNvSpPr>
            <a:spLocks noGrp="1"/>
          </p:cNvSpPr>
          <p:nvPr>
            <p:ph idx="1"/>
          </p:nvPr>
        </p:nvSpPr>
        <p:spPr/>
        <p:txBody>
          <a:bodyPr/>
          <a:lstStyle/>
          <a:p>
            <a:pPr marL="0" indent="0">
              <a:buNone/>
            </a:pPr>
            <a:r>
              <a:rPr lang="en-US" sz="3200" b="1" dirty="0" smtClean="0"/>
              <a:t>But, </a:t>
            </a:r>
            <a:endParaRPr lang="en-US" sz="3200" b="1" dirty="0"/>
          </a:p>
          <a:p>
            <a:pPr marL="0" indent="0">
              <a:buNone/>
            </a:pPr>
            <a:r>
              <a:rPr lang="en-US" dirty="0"/>
              <a:t>two decades of research demonstrates that a 30% reduction in recidivism is possible if current knowledge – “evidence based practice” – is applied with fidelity. </a:t>
            </a:r>
          </a:p>
          <a:p>
            <a:pPr marL="0" indent="0">
              <a:lnSpc>
                <a:spcPct val="100000"/>
              </a:lnSpc>
              <a:spcAft>
                <a:spcPts val="0"/>
              </a:spcAft>
              <a:buNone/>
            </a:pPr>
            <a:endParaRPr lang="en-US" sz="3200" dirty="0"/>
          </a:p>
          <a:p>
            <a:pPr marL="0" indent="0">
              <a:lnSpc>
                <a:spcPct val="100000"/>
              </a:lnSpc>
              <a:spcAft>
                <a:spcPts val="0"/>
              </a:spcAft>
              <a:buNone/>
            </a:pPr>
            <a:endParaRPr lang="en-US" sz="3200" dirty="0" smtClean="0"/>
          </a:p>
          <a:p>
            <a:pPr marL="0" indent="0">
              <a:lnSpc>
                <a:spcPct val="100000"/>
              </a:lnSpc>
              <a:spcAft>
                <a:spcPts val="0"/>
              </a:spcAft>
              <a:buNone/>
            </a:pPr>
            <a:endParaRPr lang="en-US" sz="3200" dirty="0"/>
          </a:p>
          <a:p>
            <a:pPr marL="0" indent="0">
              <a:lnSpc>
                <a:spcPct val="100000"/>
              </a:lnSpc>
              <a:spcAft>
                <a:spcPts val="0"/>
              </a:spcAft>
              <a:buNone/>
            </a:pPr>
            <a:endParaRPr lang="en-US" sz="3200" dirty="0" smtClean="0"/>
          </a:p>
          <a:p>
            <a:pPr marL="0" indent="0">
              <a:buNone/>
            </a:pPr>
            <a:r>
              <a:rPr lang="en-US" sz="2000" dirty="0" smtClean="0"/>
              <a:t>(Andrews </a:t>
            </a:r>
            <a:r>
              <a:rPr lang="en-US" sz="2000" dirty="0"/>
              <a:t>&amp; </a:t>
            </a:r>
            <a:r>
              <a:rPr lang="en-US" sz="2000" dirty="0" err="1"/>
              <a:t>Bonta</a:t>
            </a:r>
            <a:r>
              <a:rPr lang="en-US" sz="2000" dirty="0"/>
              <a:t>, </a:t>
            </a:r>
            <a:r>
              <a:rPr lang="en-US" sz="2000" dirty="0" smtClean="0"/>
              <a:t>1998)  </a:t>
            </a:r>
            <a:endParaRPr lang="en-US" sz="2000" dirty="0"/>
          </a:p>
          <a:p>
            <a:pPr marL="0" indent="0">
              <a:buNone/>
            </a:pPr>
            <a:r>
              <a:rPr lang="en-US" dirty="0"/>
              <a:t> </a:t>
            </a:r>
          </a:p>
          <a:p>
            <a:endParaRPr lang="en-US" dirty="0"/>
          </a:p>
        </p:txBody>
      </p:sp>
      <p:pic>
        <p:nvPicPr>
          <p:cNvPr id="4" name="Picture 3" descr="http://thetvaddict.com/wp-content/uploads/2010/09/downward_spira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3058795" cy="2133600"/>
          </a:xfrm>
          <a:prstGeom prst="rect">
            <a:avLst/>
          </a:prstGeom>
          <a:noFill/>
          <a:ln>
            <a:noFill/>
          </a:ln>
        </p:spPr>
      </p:pic>
    </p:spTree>
    <p:extLst>
      <p:ext uri="{BB962C8B-B14F-4D97-AF65-F5344CB8AC3E}">
        <p14:creationId xmlns:p14="http://schemas.microsoft.com/office/powerpoint/2010/main" val="2941974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Implementing a new Evidence Based Program</a:t>
            </a:r>
            <a:endParaRPr lang="en-US" b="1"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sz="3200" dirty="0" smtClean="0"/>
              <a:t>→New EBP must be aligned with existing process and procedures which will require either adaptation of the EBP or modification of the existing procedures.</a:t>
            </a:r>
          </a:p>
          <a:p>
            <a:pPr marL="0" indent="0">
              <a:lnSpc>
                <a:spcPct val="100000"/>
              </a:lnSpc>
              <a:spcAft>
                <a:spcPts val="0"/>
              </a:spcAft>
              <a:buNone/>
            </a:pPr>
            <a:r>
              <a:rPr lang="en-US" sz="3200" dirty="0"/>
              <a:t>→ </a:t>
            </a:r>
            <a:r>
              <a:rPr lang="en-US" sz="3200" dirty="0" smtClean="0"/>
              <a:t>Staff needs the knowledge and skills to use the EBP.</a:t>
            </a:r>
          </a:p>
          <a:p>
            <a:pPr marL="0" indent="0">
              <a:lnSpc>
                <a:spcPct val="100000"/>
              </a:lnSpc>
              <a:spcAft>
                <a:spcPts val="0"/>
              </a:spcAft>
              <a:buNone/>
            </a:pPr>
            <a:r>
              <a:rPr lang="en-US" sz="3200" dirty="0"/>
              <a:t>→ </a:t>
            </a:r>
            <a:r>
              <a:rPr lang="en-US" sz="3200" dirty="0" smtClean="0"/>
              <a:t>The feedback loop needs to be instituted.</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838573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838200"/>
            <a:ext cx="8229600" cy="4106779"/>
          </a:xfrm>
        </p:spPr>
        <p:txBody>
          <a:bodyPr/>
          <a:lstStyle/>
          <a:p>
            <a:pPr marL="0" indent="0" algn="l"/>
            <a:r>
              <a:rPr lang="en-US" b="1" dirty="0"/>
              <a:t/>
            </a:r>
            <a:br>
              <a:rPr lang="en-US" b="1" dirty="0"/>
            </a:br>
            <a:r>
              <a:rPr lang="en-US" b="1" dirty="0">
                <a:solidFill>
                  <a:schemeClr val="tx1"/>
                </a:solidFill>
              </a:rPr>
              <a:t>Note: </a:t>
            </a:r>
            <a:r>
              <a:rPr lang="en-US" sz="2800" dirty="0">
                <a:solidFill>
                  <a:schemeClr val="tx1"/>
                </a:solidFill>
              </a:rPr>
              <a:t>Staff may cling to </a:t>
            </a:r>
            <a:r>
              <a:rPr lang="en-US" sz="2800" dirty="0" smtClean="0">
                <a:solidFill>
                  <a:schemeClr val="tx1"/>
                </a:solidFill>
              </a:rPr>
              <a:t>programs </a:t>
            </a:r>
            <a:r>
              <a:rPr lang="en-US" sz="2800" dirty="0">
                <a:solidFill>
                  <a:schemeClr val="tx1"/>
                </a:solidFill>
              </a:rPr>
              <a:t>that helped </a:t>
            </a:r>
            <a:r>
              <a:rPr lang="en-US" sz="2800" dirty="0" smtClean="0">
                <a:solidFill>
                  <a:schemeClr val="tx1"/>
                </a:solidFill>
              </a:rPr>
              <a:t>them &amp; be </a:t>
            </a:r>
            <a:r>
              <a:rPr lang="en-US" sz="2800" dirty="0">
                <a:solidFill>
                  <a:schemeClr val="tx1"/>
                </a:solidFill>
              </a:rPr>
              <a:t>particularly resistant </a:t>
            </a:r>
            <a:r>
              <a:rPr lang="en-US" sz="2800" dirty="0" smtClean="0">
                <a:solidFill>
                  <a:schemeClr val="tx1"/>
                </a:solidFill>
              </a:rPr>
              <a:t>to them, i.e. why EB </a:t>
            </a:r>
            <a:r>
              <a:rPr lang="en-US" sz="2800" dirty="0">
                <a:solidFill>
                  <a:schemeClr val="tx1"/>
                </a:solidFill>
              </a:rPr>
              <a:t>MAT </a:t>
            </a:r>
            <a:r>
              <a:rPr lang="en-US" sz="2800" dirty="0" smtClean="0">
                <a:solidFill>
                  <a:schemeClr val="tx1"/>
                </a:solidFill>
              </a:rPr>
              <a:t>programs critically underutilized.</a:t>
            </a:r>
            <a:r>
              <a:rPr lang="en-US" dirty="0"/>
              <a:t/>
            </a:r>
            <a:br>
              <a:rPr lang="en-US" dirty="0"/>
            </a:br>
            <a:endParaRPr lang="en-US" dirty="0"/>
          </a:p>
        </p:txBody>
      </p:sp>
      <p:pic>
        <p:nvPicPr>
          <p:cNvPr id="4" name="Content Placeholder 3" descr="http://wwwdelivery.superstock.com/WI/223/1830/PreviewComp/SuperStock_1830-2965.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6600" y="2819400"/>
            <a:ext cx="4590256" cy="3238024"/>
          </a:xfrm>
          <a:prstGeom prst="rect">
            <a:avLst/>
          </a:prstGeom>
          <a:noFill/>
          <a:ln>
            <a:noFill/>
          </a:ln>
        </p:spPr>
      </p:pic>
    </p:spTree>
    <p:extLst>
      <p:ext uri="{BB962C8B-B14F-4D97-AF65-F5344CB8AC3E}">
        <p14:creationId xmlns:p14="http://schemas.microsoft.com/office/powerpoint/2010/main" val="3167995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EBP Fidelity</a:t>
            </a:r>
            <a:endParaRPr lang="en-US" b="1" dirty="0"/>
          </a:p>
        </p:txBody>
      </p:sp>
      <p:sp>
        <p:nvSpPr>
          <p:cNvPr id="3" name="Content Placeholder 2"/>
          <p:cNvSpPr>
            <a:spLocks noGrp="1"/>
          </p:cNvSpPr>
          <p:nvPr>
            <p:ph idx="1"/>
          </p:nvPr>
        </p:nvSpPr>
        <p:spPr/>
        <p:txBody>
          <a:bodyPr/>
          <a:lstStyle/>
          <a:p>
            <a:pPr marL="0" indent="0">
              <a:buNone/>
            </a:pPr>
            <a:r>
              <a:rPr lang="en-US" dirty="0"/>
              <a:t>→ developing staff knowledge, skills, and attitudes congruent with current research-supported practice (principles #1-8);</a:t>
            </a:r>
          </a:p>
          <a:p>
            <a:pPr marL="0" indent="0">
              <a:buNone/>
            </a:pPr>
            <a:r>
              <a:rPr lang="en-US" dirty="0"/>
              <a:t>→ implementing offender programming consistent with research recommendations (#2-6);</a:t>
            </a:r>
          </a:p>
          <a:p>
            <a:pPr marL="0" indent="0">
              <a:buNone/>
            </a:pPr>
            <a:r>
              <a:rPr lang="en-US" dirty="0"/>
              <a:t>→ sufficiently monitoring staff and offender programming to identify discrepancies or fidelity issues (#7);</a:t>
            </a:r>
          </a:p>
          <a:p>
            <a:pPr marL="0" indent="0">
              <a:buNone/>
            </a:pPr>
            <a:r>
              <a:rPr lang="en-US" dirty="0"/>
              <a:t>→ routinely obtaining verifiable outcome evidence (#8) associated with staff performance and offender programming.</a:t>
            </a:r>
          </a:p>
          <a:p>
            <a:endParaRPr lang="en-US" dirty="0"/>
          </a:p>
        </p:txBody>
      </p:sp>
    </p:spTree>
    <p:extLst>
      <p:ext uri="{BB962C8B-B14F-4D97-AF65-F5344CB8AC3E}">
        <p14:creationId xmlns:p14="http://schemas.microsoft.com/office/powerpoint/2010/main" val="1292325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a:t>
            </a:r>
            <a:endParaRPr lang="en-US" dirty="0"/>
          </a:p>
        </p:txBody>
      </p:sp>
      <p:pic>
        <p:nvPicPr>
          <p:cNvPr id="4" name="Content Placeholder 3" descr="NIDA">
            <a:hlinkClick r:id="rId2" tooltip="&quot;&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6095999" cy="2286000"/>
          </a:xfrm>
          <a:prstGeom prst="rect">
            <a:avLst/>
          </a:prstGeom>
          <a:noFill/>
          <a:ln>
            <a:noFill/>
          </a:ln>
        </p:spPr>
      </p:pic>
    </p:spTree>
    <p:extLst>
      <p:ext uri="{BB962C8B-B14F-4D97-AF65-F5344CB8AC3E}">
        <p14:creationId xmlns:p14="http://schemas.microsoft.com/office/powerpoint/2010/main" val="163590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718469" y="3715607"/>
          <a:ext cx="5743575" cy="203073"/>
        </p:xfrm>
        <a:graphic>
          <a:graphicData uri="http://schemas.openxmlformats.org/drawingml/2006/table">
            <a:tbl>
              <a:tblPr firstRow="1" firstCol="1" bandRow="1">
                <a:tableStyleId>{5C22544A-7EE6-4342-B048-85BDC9FD1C3A}</a:tableStyleId>
              </a:tblPr>
              <a:tblGrid>
                <a:gridCol w="5743575"/>
              </a:tblGrid>
              <a:tr h="0">
                <a:tc>
                  <a:txBody>
                    <a:bodyPr/>
                    <a:lstStyle/>
                    <a:p>
                      <a:pPr marL="0" marR="0">
                        <a:lnSpc>
                          <a:spcPct val="115000"/>
                        </a:lnSpc>
                        <a:spcBef>
                          <a:spcPts val="0"/>
                        </a:spcBef>
                        <a:spcAft>
                          <a:spcPts val="0"/>
                        </a:spcAft>
                      </a:pPr>
                      <a:endParaRPr lang="en-US" sz="1050">
                        <a:effectLst/>
                        <a:latin typeface="Verdana"/>
                        <a:ea typeface="Times New Roman"/>
                        <a:cs typeface="Times New Roman"/>
                      </a:endParaRPr>
                    </a:p>
                  </a:txBody>
                  <a:tcPr marL="9525" marR="9525" marT="9525" marB="9525"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76454599"/>
              </p:ext>
            </p:extLst>
          </p:nvPr>
        </p:nvGraphicFramePr>
        <p:xfrm>
          <a:off x="1719262" y="2286000"/>
          <a:ext cx="5743575" cy="1636872"/>
        </p:xfrm>
        <a:graphic>
          <a:graphicData uri="http://schemas.openxmlformats.org/drawingml/2006/table">
            <a:tbl>
              <a:tblPr firstRow="1" firstCol="1" bandRow="1">
                <a:tableStyleId>{5C22544A-7EE6-4342-B048-85BDC9FD1C3A}</a:tableStyleId>
              </a:tblPr>
              <a:tblGrid>
                <a:gridCol w="5743575"/>
              </a:tblGrid>
              <a:tr h="1636872">
                <a:tc>
                  <a:txBody>
                    <a:bodyPr/>
                    <a:lstStyle/>
                    <a:p>
                      <a:pPr marL="0" marR="0">
                        <a:lnSpc>
                          <a:spcPts val="1500"/>
                        </a:lnSpc>
                        <a:spcBef>
                          <a:spcPts val="0"/>
                        </a:spcBef>
                        <a:spcAft>
                          <a:spcPts val="1000"/>
                        </a:spcAft>
                      </a:pPr>
                      <a:r>
                        <a:rPr lang="en-US" sz="1200" dirty="0">
                          <a:effectLst/>
                        </a:rPr>
                        <a:t>Mental Illness Awareness Wee</a:t>
                      </a:r>
                      <a:endParaRPr lang="en-US" sz="1100" dirty="0">
                        <a:effectLst/>
                        <a:latin typeface="Calibri"/>
                        <a:ea typeface="Calibri"/>
                        <a:cs typeface="Times New Roman"/>
                      </a:endParaRPr>
                    </a:p>
                  </a:txBody>
                  <a:tcPr marL="19050" marR="19050" marT="19050" marB="19050"/>
                </a:tc>
              </a:tr>
            </a:tbl>
          </a:graphicData>
        </a:graphic>
      </p:graphicFrame>
      <p:pic>
        <p:nvPicPr>
          <p:cNvPr id="1025" name="Picture 1" descr="Description: CrimeSolutions.gov: Real Research. Real Res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719263" y="3703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5492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Programs</a:t>
            </a:r>
            <a:endParaRPr lang="en-US" dirty="0"/>
          </a:p>
        </p:txBody>
      </p:sp>
      <p:sp>
        <p:nvSpPr>
          <p:cNvPr id="3" name="Content Placeholder 2"/>
          <p:cNvSpPr>
            <a:spLocks noGrp="1"/>
          </p:cNvSpPr>
          <p:nvPr>
            <p:ph idx="1"/>
          </p:nvPr>
        </p:nvSpPr>
        <p:spPr>
          <a:xfrm>
            <a:off x="683568" y="2286000"/>
            <a:ext cx="7812868" cy="3794443"/>
          </a:xfrm>
        </p:spPr>
        <p:txBody>
          <a:bodyPr/>
          <a:lstStyle/>
          <a:p>
            <a:pPr marL="0" indent="0">
              <a:buNone/>
            </a:pPr>
            <a:r>
              <a:rPr lang="en-US" sz="4000" b="1" dirty="0" smtClean="0"/>
              <a:t>SAMHSA</a:t>
            </a:r>
          </a:p>
          <a:p>
            <a:endParaRPr lang="en-US" dirty="0"/>
          </a:p>
          <a:p>
            <a:pPr marL="0" indent="0">
              <a:buNone/>
            </a:pPr>
            <a:r>
              <a:rPr lang="en-US" b="1" dirty="0"/>
              <a:t>A Guide To Evidence-Based Practices (EBP) on The Web</a:t>
            </a:r>
            <a:endParaRPr lang="en-US" dirty="0"/>
          </a:p>
        </p:txBody>
      </p:sp>
    </p:spTree>
    <p:extLst>
      <p:ext uri="{BB962C8B-B14F-4D97-AF65-F5344CB8AC3E}">
        <p14:creationId xmlns:p14="http://schemas.microsoft.com/office/powerpoint/2010/main" val="551087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Programs</a:t>
            </a:r>
            <a:endParaRPr lang="en-US" dirty="0"/>
          </a:p>
        </p:txBody>
      </p:sp>
      <p:sp>
        <p:nvSpPr>
          <p:cNvPr id="3" name="Content Placeholder 2"/>
          <p:cNvSpPr>
            <a:spLocks noGrp="1"/>
          </p:cNvSpPr>
          <p:nvPr>
            <p:ph idx="1"/>
          </p:nvPr>
        </p:nvSpPr>
        <p:spPr/>
        <p:txBody>
          <a:bodyPr/>
          <a:lstStyle/>
          <a:p>
            <a:pPr marL="0" indent="0">
              <a:buNone/>
            </a:pPr>
            <a:r>
              <a:rPr lang="en-US" b="1" dirty="0" smtClean="0"/>
              <a:t>BJA: Resources </a:t>
            </a:r>
            <a:r>
              <a:rPr lang="en-US" b="1" dirty="0"/>
              <a:t>on Evidence-Based Programs and Practices (https://</a:t>
            </a:r>
            <a:r>
              <a:rPr lang="en-US" b="1" dirty="0" smtClean="0"/>
              <a:t>www.bja.gov/evaluation/evidence-based.htm)</a:t>
            </a:r>
            <a:endParaRPr lang="en-US" b="1" dirty="0"/>
          </a:p>
          <a:p>
            <a:pPr>
              <a:lnSpc>
                <a:spcPct val="100000"/>
              </a:lnSpc>
              <a:spcAft>
                <a:spcPts val="0"/>
              </a:spcAft>
            </a:pPr>
            <a:r>
              <a:rPr lang="en-US" b="1" dirty="0"/>
              <a:t>General </a:t>
            </a:r>
            <a:r>
              <a:rPr lang="en-US" b="1" dirty="0" smtClean="0"/>
              <a:t>Resources</a:t>
            </a:r>
            <a:endParaRPr lang="en-US" dirty="0" smtClean="0"/>
          </a:p>
          <a:p>
            <a:pPr marL="0" indent="0">
              <a:lnSpc>
                <a:spcPct val="100000"/>
              </a:lnSpc>
              <a:spcAft>
                <a:spcPts val="0"/>
              </a:spcAft>
              <a:buNone/>
            </a:pPr>
            <a:r>
              <a:rPr lang="en-US" sz="2000" dirty="0" smtClean="0">
                <a:hlinkClick r:id="rId2"/>
              </a:rPr>
              <a:t>Center </a:t>
            </a:r>
            <a:r>
              <a:rPr lang="en-US" sz="2000" dirty="0">
                <a:hlinkClick r:id="rId2"/>
              </a:rPr>
              <a:t>for Evidence-Based Crime </a:t>
            </a:r>
            <a:r>
              <a:rPr lang="en-US" sz="2000" dirty="0" smtClean="0">
                <a:hlinkClick r:id="rId2"/>
              </a:rPr>
              <a:t>Policy</a:t>
            </a:r>
            <a:r>
              <a:rPr lang="en-US" sz="2000" dirty="0" smtClean="0"/>
              <a:t> </a:t>
            </a:r>
            <a:endParaRPr lang="en-US" sz="2000" dirty="0"/>
          </a:p>
          <a:p>
            <a:pPr marL="0" indent="0">
              <a:lnSpc>
                <a:spcPct val="100000"/>
              </a:lnSpc>
              <a:spcAft>
                <a:spcPts val="0"/>
              </a:spcAft>
              <a:buNone/>
            </a:pPr>
            <a:r>
              <a:rPr lang="en-US" sz="2000" dirty="0">
                <a:hlinkClick r:id="rId3"/>
              </a:rPr>
              <a:t>Cochrane </a:t>
            </a:r>
            <a:r>
              <a:rPr lang="en-US" sz="2000" dirty="0" smtClean="0">
                <a:hlinkClick r:id="rId3"/>
              </a:rPr>
              <a:t>Collaboration</a:t>
            </a:r>
            <a:endParaRPr lang="en-US" sz="2000" dirty="0"/>
          </a:p>
          <a:p>
            <a:pPr marL="0" indent="0">
              <a:lnSpc>
                <a:spcPct val="100000"/>
              </a:lnSpc>
              <a:spcAft>
                <a:spcPts val="0"/>
              </a:spcAft>
              <a:buNone/>
            </a:pPr>
            <a:r>
              <a:rPr lang="en-US" sz="2000" dirty="0" smtClean="0">
                <a:hlinkClick r:id="rId4"/>
              </a:rPr>
              <a:t>CrimeSolutions.gov</a:t>
            </a:r>
            <a:endParaRPr lang="en-US" sz="2000" dirty="0"/>
          </a:p>
          <a:p>
            <a:pPr marL="0" indent="0">
              <a:lnSpc>
                <a:spcPct val="100000"/>
              </a:lnSpc>
              <a:spcAft>
                <a:spcPts val="0"/>
              </a:spcAft>
              <a:buNone/>
            </a:pPr>
            <a:r>
              <a:rPr lang="en-US" sz="2000" dirty="0">
                <a:hlinkClick r:id="rId5"/>
              </a:rPr>
              <a:t>Evidence-Based Medicine Resource </a:t>
            </a:r>
            <a:r>
              <a:rPr lang="en-US" sz="2000" dirty="0" smtClean="0">
                <a:hlinkClick r:id="rId5"/>
              </a:rPr>
              <a:t>Center</a:t>
            </a:r>
            <a:endParaRPr lang="en-US" sz="2000" dirty="0"/>
          </a:p>
          <a:p>
            <a:pPr marL="0" indent="0">
              <a:lnSpc>
                <a:spcPct val="100000"/>
              </a:lnSpc>
              <a:spcAft>
                <a:spcPts val="0"/>
              </a:spcAft>
              <a:buNone/>
            </a:pPr>
            <a:r>
              <a:rPr lang="en-US" sz="2000" dirty="0" smtClean="0">
                <a:hlinkClick r:id="rId6"/>
              </a:rPr>
              <a:t>Evidence-Based </a:t>
            </a:r>
            <a:r>
              <a:rPr lang="en-US" sz="2000" dirty="0">
                <a:hlinkClick r:id="rId6"/>
              </a:rPr>
              <a:t>Policy Help </a:t>
            </a:r>
            <a:r>
              <a:rPr lang="en-US" sz="2000" dirty="0" smtClean="0">
                <a:hlinkClick r:id="rId6"/>
              </a:rPr>
              <a:t>Desk</a:t>
            </a:r>
            <a:endParaRPr lang="en-US" sz="2000" dirty="0" smtClean="0"/>
          </a:p>
          <a:p>
            <a:pPr marL="0" indent="0">
              <a:lnSpc>
                <a:spcPct val="100000"/>
              </a:lnSpc>
              <a:spcAft>
                <a:spcPts val="0"/>
              </a:spcAft>
              <a:buNone/>
            </a:pPr>
            <a:r>
              <a:rPr lang="en-US" sz="2000" dirty="0" smtClean="0">
                <a:hlinkClick r:id="rId7"/>
              </a:rPr>
              <a:t>National </a:t>
            </a:r>
            <a:r>
              <a:rPr lang="en-US" sz="2000" dirty="0">
                <a:hlinkClick r:id="rId7"/>
              </a:rPr>
              <a:t>Implementation Research </a:t>
            </a:r>
            <a:r>
              <a:rPr lang="en-US" sz="2000" dirty="0" smtClean="0">
                <a:hlinkClick r:id="rId7"/>
              </a:rPr>
              <a:t>Network</a:t>
            </a:r>
            <a:endParaRPr lang="en-US" sz="2000" dirty="0"/>
          </a:p>
          <a:p>
            <a:pPr marL="0" indent="0">
              <a:lnSpc>
                <a:spcPct val="100000"/>
              </a:lnSpc>
              <a:spcAft>
                <a:spcPts val="0"/>
              </a:spcAft>
              <a:buNone/>
            </a:pPr>
            <a:r>
              <a:rPr lang="en-US" sz="2000" dirty="0" smtClean="0">
                <a:hlinkClick r:id="rId8"/>
              </a:rPr>
              <a:t>Office </a:t>
            </a:r>
            <a:r>
              <a:rPr lang="en-US" sz="2000" dirty="0">
                <a:hlinkClick r:id="rId8"/>
              </a:rPr>
              <a:t>of Management and Budget (OMB</a:t>
            </a:r>
            <a:r>
              <a:rPr lang="en-US" sz="2000" dirty="0" smtClean="0">
                <a:hlinkClick r:id="rId8"/>
              </a:rPr>
              <a:t>)</a:t>
            </a:r>
            <a:endParaRPr lang="en-US" sz="2000" dirty="0"/>
          </a:p>
          <a:p>
            <a:pPr marL="0" indent="0">
              <a:lnSpc>
                <a:spcPct val="100000"/>
              </a:lnSpc>
              <a:spcAft>
                <a:spcPts val="0"/>
              </a:spcAft>
              <a:buNone/>
            </a:pPr>
            <a:r>
              <a:rPr lang="en-US" sz="2000" dirty="0" smtClean="0">
                <a:hlinkClick r:id="rId9"/>
              </a:rPr>
              <a:t>Preventing </a:t>
            </a:r>
            <a:r>
              <a:rPr lang="en-US" sz="2000" dirty="0">
                <a:hlinkClick r:id="rId9"/>
              </a:rPr>
              <a:t>Crime: What Works, What Doesn't, What's Promising (Sherman et al., 1997)</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23882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Programs</a:t>
            </a:r>
            <a:endParaRPr lang="en-US"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b="1" dirty="0" smtClean="0"/>
              <a:t>BJA: Information </a:t>
            </a:r>
            <a:r>
              <a:rPr lang="en-US" b="1" dirty="0"/>
              <a:t>on Specific Evidence-based Programs and Practices https://www.bja.gov/evaluation/evidence-based.htm</a:t>
            </a:r>
            <a:r>
              <a:rPr lang="en-US" dirty="0"/>
              <a:t/>
            </a:r>
            <a:br>
              <a:rPr lang="en-US" dirty="0"/>
            </a:br>
            <a:r>
              <a:rPr lang="en-US" sz="2000" dirty="0">
                <a:hlinkClick r:id="rId2"/>
              </a:rPr>
              <a:t>The Campbell Collaboration</a:t>
            </a:r>
            <a:r>
              <a:rPr lang="en-US" sz="2000" dirty="0"/>
              <a:t/>
            </a:r>
            <a:br>
              <a:rPr lang="en-US" sz="2000" dirty="0"/>
            </a:br>
            <a:r>
              <a:rPr lang="en-US" sz="2000" dirty="0" smtClean="0">
                <a:hlinkClick r:id="rId3"/>
              </a:rPr>
              <a:t>Center </a:t>
            </a:r>
            <a:r>
              <a:rPr lang="en-US" sz="2000" dirty="0">
                <a:hlinkClick r:id="rId3"/>
              </a:rPr>
              <a:t>for the Study and Prevention of Violence ("Blueprints Programs")</a:t>
            </a:r>
            <a:r>
              <a:rPr lang="en-US" sz="2000" dirty="0"/>
              <a:t/>
            </a:r>
            <a:br>
              <a:rPr lang="en-US" sz="2000" dirty="0"/>
            </a:br>
            <a:r>
              <a:rPr lang="en-US" sz="2000" dirty="0" smtClean="0">
                <a:hlinkClick r:id="rId4"/>
              </a:rPr>
              <a:t>Coalition </a:t>
            </a:r>
            <a:r>
              <a:rPr lang="en-US" sz="2000" dirty="0">
                <a:hlinkClick r:id="rId4"/>
              </a:rPr>
              <a:t>for Evidence-Based Policy</a:t>
            </a:r>
            <a:r>
              <a:rPr lang="en-US" sz="2000" dirty="0"/>
              <a:t/>
            </a:r>
            <a:br>
              <a:rPr lang="en-US" sz="2000" dirty="0"/>
            </a:br>
            <a:r>
              <a:rPr lang="en-US" sz="2000" dirty="0" smtClean="0">
                <a:hlinkClick r:id="rId5"/>
              </a:rPr>
              <a:t>Department </a:t>
            </a:r>
            <a:r>
              <a:rPr lang="en-US" sz="2000" dirty="0">
                <a:hlinkClick r:id="rId5"/>
              </a:rPr>
              <a:t>of Education What Works Clearinghouse</a:t>
            </a:r>
            <a:r>
              <a:rPr lang="en-US" sz="2000" dirty="0"/>
              <a:t/>
            </a:r>
            <a:br>
              <a:rPr lang="en-US" sz="2000" dirty="0"/>
            </a:br>
            <a:r>
              <a:rPr lang="en-US" sz="2000" dirty="0" smtClean="0">
                <a:hlinkClick r:id="rId6"/>
              </a:rPr>
              <a:t>Office </a:t>
            </a:r>
            <a:r>
              <a:rPr lang="en-US" sz="2000" dirty="0">
                <a:hlinkClick r:id="rId6"/>
              </a:rPr>
              <a:t>of Juvenile Justice and Delinquency Prevention Model Programs Guide</a:t>
            </a:r>
            <a:r>
              <a:rPr lang="en-US" sz="2000" dirty="0"/>
              <a:t/>
            </a:r>
            <a:br>
              <a:rPr lang="en-US" sz="2000" dirty="0"/>
            </a:br>
            <a:r>
              <a:rPr lang="en-US" sz="2000" dirty="0" smtClean="0">
                <a:hlinkClick r:id="rId7"/>
              </a:rPr>
              <a:t>Substance </a:t>
            </a:r>
            <a:r>
              <a:rPr lang="en-US" sz="2000" dirty="0">
                <a:hlinkClick r:id="rId7"/>
              </a:rPr>
              <a:t>Abuse and Mental Health Services Administration National Registry of Evidence-Based Programs and Practices (NREPP)</a:t>
            </a:r>
            <a:r>
              <a:rPr lang="en-US" sz="2000" dirty="0"/>
              <a:t/>
            </a:r>
            <a:br>
              <a:rPr lang="en-US" sz="2000" dirty="0"/>
            </a:br>
            <a:r>
              <a:rPr lang="en-US" sz="2000" dirty="0" smtClean="0">
                <a:hlinkClick r:id="rId8"/>
              </a:rPr>
              <a:t>Washington </a:t>
            </a:r>
            <a:r>
              <a:rPr lang="en-US" sz="2000" dirty="0">
                <a:hlinkClick r:id="rId8"/>
              </a:rPr>
              <a:t>State Institute for Public Policy (WSIPP)</a:t>
            </a:r>
            <a:endParaRPr lang="en-US" sz="2000" dirty="0"/>
          </a:p>
        </p:txBody>
      </p:sp>
    </p:spTree>
    <p:extLst>
      <p:ext uri="{BB962C8B-B14F-4D97-AF65-F5344CB8AC3E}">
        <p14:creationId xmlns:p14="http://schemas.microsoft.com/office/powerpoint/2010/main" val="1578683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63" y="381000"/>
            <a:ext cx="8229600" cy="1066800"/>
          </a:xfrm>
        </p:spPr>
        <p:txBody>
          <a:bodyPr/>
          <a:lstStyle/>
          <a:p>
            <a:r>
              <a:rPr lang="en-US" b="1" dirty="0" smtClean="0"/>
              <a:t>More on EBP</a:t>
            </a:r>
            <a:endParaRPr lang="en-US" b="1" dirty="0"/>
          </a:p>
        </p:txBody>
      </p:sp>
      <p:sp>
        <p:nvSpPr>
          <p:cNvPr id="3" name="Content Placeholder 2"/>
          <p:cNvSpPr>
            <a:spLocks noGrp="1"/>
          </p:cNvSpPr>
          <p:nvPr>
            <p:ph idx="1"/>
          </p:nvPr>
        </p:nvSpPr>
        <p:spPr/>
        <p:txBody>
          <a:bodyPr/>
          <a:lstStyle/>
          <a:p>
            <a:pPr marL="0" indent="0">
              <a:buNone/>
            </a:pPr>
            <a:r>
              <a:rPr lang="en-US" b="1" dirty="0" smtClean="0"/>
              <a:t>National Institute of Corrections</a:t>
            </a:r>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Annotated Bibliography</a:t>
            </a:r>
          </a:p>
          <a:p>
            <a:pPr marL="0" indent="0">
              <a:buNone/>
            </a:pPr>
            <a:r>
              <a:rPr lang="en-US" dirty="0" smtClean="0">
                <a:hlinkClick r:id="rId2"/>
              </a:rPr>
              <a:t>Http</a:t>
            </a:r>
            <a:r>
              <a:rPr lang="en-US" dirty="0">
                <a:hlinkClick r:id="rId2"/>
              </a:rPr>
              <a:t>://</a:t>
            </a:r>
            <a:r>
              <a:rPr lang="en-US" dirty="0" smtClean="0">
                <a:hlinkClick r:id="rId2"/>
              </a:rPr>
              <a:t>static.nicic.gov/Library/026917.pdf</a:t>
            </a:r>
            <a:endParaRPr lang="en-US" dirty="0" smtClean="0"/>
          </a:p>
          <a:p>
            <a:pPr marL="0" indent="0">
              <a:buNone/>
            </a:pPr>
            <a:endParaRPr lang="en-US" dirty="0"/>
          </a:p>
          <a:p>
            <a:pPr marL="0" indent="0">
              <a:buNone/>
            </a:pPr>
            <a:endParaRPr lang="en-US" dirty="0"/>
          </a:p>
        </p:txBody>
      </p:sp>
      <p:pic>
        <p:nvPicPr>
          <p:cNvPr id="1026" name="Picture 2" descr="National Institute of Corr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1524000"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437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062372"/>
          </a:xfrm>
        </p:spPr>
        <p:txBody>
          <a:bodyPr/>
          <a:lstStyle/>
          <a:p>
            <a:r>
              <a:rPr lang="en-US" dirty="0" smtClean="0"/>
              <a:t>California RSAT RFP (2013/2014)</a:t>
            </a:r>
            <a:endParaRPr lang="en-US" dirty="0"/>
          </a:p>
        </p:txBody>
      </p:sp>
      <p:sp>
        <p:nvSpPr>
          <p:cNvPr id="3" name="Content Placeholder 2"/>
          <p:cNvSpPr>
            <a:spLocks noGrp="1"/>
          </p:cNvSpPr>
          <p:nvPr>
            <p:ph idx="1"/>
          </p:nvPr>
        </p:nvSpPr>
        <p:spPr/>
        <p:txBody>
          <a:bodyPr/>
          <a:lstStyle/>
          <a:p>
            <a:pPr>
              <a:lnSpc>
                <a:spcPct val="100000"/>
              </a:lnSpc>
              <a:spcAft>
                <a:spcPts val="0"/>
              </a:spcAft>
            </a:pPr>
            <a:r>
              <a:rPr lang="en-US" sz="1200" dirty="0"/>
              <a:t>Substance Abuse and Mental Health Services Administration</a:t>
            </a:r>
          </a:p>
          <a:p>
            <a:pPr>
              <a:lnSpc>
                <a:spcPct val="100000"/>
              </a:lnSpc>
              <a:spcAft>
                <a:spcPts val="0"/>
              </a:spcAft>
            </a:pPr>
            <a:r>
              <a:rPr lang="en-US" sz="1200" u="sng" dirty="0" smtClean="0">
                <a:hlinkClick r:id="rId2"/>
              </a:rPr>
              <a:t>www.samhsa.gov/ebpwebguide</a:t>
            </a:r>
            <a:r>
              <a:rPr lang="en-US" sz="1200" dirty="0"/>
              <a:t> </a:t>
            </a:r>
          </a:p>
          <a:p>
            <a:pPr>
              <a:lnSpc>
                <a:spcPct val="100000"/>
              </a:lnSpc>
              <a:spcAft>
                <a:spcPts val="0"/>
              </a:spcAft>
            </a:pPr>
            <a:r>
              <a:rPr lang="en-US" sz="1200" dirty="0"/>
              <a:t>Office of Justice Programs – Crime Solutions.gov</a:t>
            </a:r>
          </a:p>
          <a:p>
            <a:pPr>
              <a:lnSpc>
                <a:spcPct val="100000"/>
              </a:lnSpc>
              <a:spcAft>
                <a:spcPts val="0"/>
              </a:spcAft>
            </a:pPr>
            <a:r>
              <a:rPr lang="en-US" sz="1200" u="sng" dirty="0">
                <a:hlinkClick r:id="rId3"/>
              </a:rPr>
              <a:t>http://</a:t>
            </a:r>
            <a:r>
              <a:rPr lang="en-US" sz="1200" u="sng" dirty="0" smtClean="0">
                <a:hlinkClick r:id="rId3"/>
              </a:rPr>
              <a:t>www.CrimeSolutions.gov</a:t>
            </a:r>
            <a:endParaRPr lang="en-US" sz="1200" dirty="0"/>
          </a:p>
          <a:p>
            <a:pPr>
              <a:lnSpc>
                <a:spcPct val="100000"/>
              </a:lnSpc>
              <a:spcAft>
                <a:spcPts val="0"/>
              </a:spcAft>
            </a:pPr>
            <a:r>
              <a:rPr lang="en-US" sz="1200" dirty="0"/>
              <a:t>Blueprints for Violence Prevention</a:t>
            </a:r>
          </a:p>
          <a:p>
            <a:pPr>
              <a:lnSpc>
                <a:spcPct val="100000"/>
              </a:lnSpc>
              <a:spcAft>
                <a:spcPts val="0"/>
              </a:spcAft>
            </a:pPr>
            <a:r>
              <a:rPr lang="en-US" sz="1200" u="sng" dirty="0">
                <a:hlinkClick r:id="rId4"/>
              </a:rPr>
              <a:t>http://</a:t>
            </a:r>
            <a:r>
              <a:rPr lang="en-US" sz="1200" u="sng" dirty="0" smtClean="0">
                <a:hlinkClick r:id="rId4"/>
              </a:rPr>
              <a:t>www.colorado.edu/cspv/blueprints/index.html</a:t>
            </a:r>
            <a:endParaRPr lang="en-US" sz="1200" dirty="0"/>
          </a:p>
          <a:p>
            <a:pPr>
              <a:lnSpc>
                <a:spcPct val="100000"/>
              </a:lnSpc>
              <a:spcAft>
                <a:spcPts val="0"/>
              </a:spcAft>
            </a:pPr>
            <a:r>
              <a:rPr lang="en-US" sz="1200" dirty="0"/>
              <a:t>Substance Abuse and Mental Health Services Administration (SAMHSA) National Registry of Evidence‐Based Programs and Practices</a:t>
            </a:r>
          </a:p>
          <a:p>
            <a:pPr>
              <a:lnSpc>
                <a:spcPct val="100000"/>
              </a:lnSpc>
              <a:spcAft>
                <a:spcPts val="0"/>
              </a:spcAft>
            </a:pPr>
            <a:r>
              <a:rPr lang="en-US" sz="1200" u="sng" dirty="0">
                <a:hlinkClick r:id="rId5"/>
              </a:rPr>
              <a:t>http://</a:t>
            </a:r>
            <a:r>
              <a:rPr lang="en-US" sz="1200" u="sng" dirty="0" smtClean="0">
                <a:hlinkClick r:id="rId5"/>
              </a:rPr>
              <a:t>www.nrepp.samhsa.gov</a:t>
            </a:r>
            <a:endParaRPr lang="en-US" sz="1200" dirty="0"/>
          </a:p>
          <a:p>
            <a:pPr>
              <a:lnSpc>
                <a:spcPct val="100000"/>
              </a:lnSpc>
              <a:spcAft>
                <a:spcPts val="0"/>
              </a:spcAft>
            </a:pPr>
            <a:r>
              <a:rPr lang="en-US" sz="1200" dirty="0"/>
              <a:t>Washington State Institute for Public Policy</a:t>
            </a:r>
          </a:p>
          <a:p>
            <a:pPr>
              <a:lnSpc>
                <a:spcPct val="100000"/>
              </a:lnSpc>
              <a:spcAft>
                <a:spcPts val="0"/>
              </a:spcAft>
            </a:pPr>
            <a:r>
              <a:rPr lang="en-US" sz="1200" u="sng" dirty="0">
                <a:hlinkClick r:id="rId6"/>
              </a:rPr>
              <a:t>http://www.wsipp.wa.gov</a:t>
            </a:r>
            <a:r>
              <a:rPr lang="en-US" sz="1200" u="sng" dirty="0" smtClean="0">
                <a:hlinkClick r:id="rId6"/>
              </a:rPr>
              <a:t>/</a:t>
            </a:r>
            <a:endParaRPr lang="en-US" sz="1200" dirty="0"/>
          </a:p>
          <a:p>
            <a:pPr>
              <a:lnSpc>
                <a:spcPct val="100000"/>
              </a:lnSpc>
              <a:spcAft>
                <a:spcPts val="0"/>
              </a:spcAft>
            </a:pPr>
            <a:r>
              <a:rPr lang="en-US" sz="1200" dirty="0"/>
              <a:t>Find Youth Information</a:t>
            </a:r>
          </a:p>
          <a:p>
            <a:pPr>
              <a:lnSpc>
                <a:spcPct val="100000"/>
              </a:lnSpc>
              <a:spcAft>
                <a:spcPts val="0"/>
              </a:spcAft>
            </a:pPr>
            <a:r>
              <a:rPr lang="en-US" sz="1200" u="sng" dirty="0">
                <a:hlinkClick r:id="rId7"/>
              </a:rPr>
              <a:t>http://www.findyouthinfo.gov</a:t>
            </a:r>
            <a:r>
              <a:rPr lang="en-US" sz="1200" u="sng" dirty="0" smtClean="0">
                <a:hlinkClick r:id="rId7"/>
              </a:rPr>
              <a:t>/</a:t>
            </a:r>
            <a:endParaRPr lang="en-US" sz="1200" dirty="0"/>
          </a:p>
          <a:p>
            <a:pPr>
              <a:lnSpc>
                <a:spcPct val="100000"/>
              </a:lnSpc>
              <a:spcAft>
                <a:spcPts val="0"/>
              </a:spcAft>
            </a:pPr>
            <a:r>
              <a:rPr lang="en-US" sz="1200" dirty="0"/>
              <a:t>Promising Practices Network</a:t>
            </a:r>
          </a:p>
          <a:p>
            <a:pPr>
              <a:lnSpc>
                <a:spcPct val="100000"/>
              </a:lnSpc>
              <a:spcAft>
                <a:spcPts val="0"/>
              </a:spcAft>
            </a:pPr>
            <a:r>
              <a:rPr lang="en-US" sz="1200" u="sng" dirty="0">
                <a:hlinkClick r:id="rId8"/>
              </a:rPr>
              <a:t>http://www.promisingpractices.net</a:t>
            </a:r>
            <a:r>
              <a:rPr lang="en-US" sz="1200" u="sng" dirty="0" smtClean="0">
                <a:hlinkClick r:id="rId8"/>
              </a:rPr>
              <a:t>/</a:t>
            </a:r>
            <a:endParaRPr lang="en-US" sz="1200" dirty="0"/>
          </a:p>
          <a:p>
            <a:pPr>
              <a:lnSpc>
                <a:spcPct val="100000"/>
              </a:lnSpc>
              <a:spcAft>
                <a:spcPts val="0"/>
              </a:spcAft>
            </a:pPr>
            <a:r>
              <a:rPr lang="en-US" sz="1200" dirty="0"/>
              <a:t>The National Documentation Centre on Drug Use</a:t>
            </a:r>
          </a:p>
          <a:p>
            <a:pPr>
              <a:lnSpc>
                <a:spcPct val="100000"/>
              </a:lnSpc>
              <a:spcAft>
                <a:spcPts val="0"/>
              </a:spcAft>
            </a:pPr>
            <a:r>
              <a:rPr lang="en-US" sz="1200" u="sng" dirty="0">
                <a:hlinkClick r:id="rId9"/>
              </a:rPr>
              <a:t>http://www.drugsandalcohol.ie/3820</a:t>
            </a:r>
            <a:r>
              <a:rPr lang="en-US" sz="1200" u="sng" dirty="0" smtClean="0">
                <a:hlinkClick r:id="rId9"/>
              </a:rPr>
              <a:t>/</a:t>
            </a:r>
            <a:r>
              <a:rPr lang="en-US" sz="1200" b="1" u="sng" dirty="0" smtClean="0">
                <a:hlinkClick r:id="rId9"/>
              </a:rPr>
              <a:t>/</a:t>
            </a:r>
            <a:endParaRPr lang="en-US" sz="1200" dirty="0"/>
          </a:p>
          <a:p>
            <a:pPr>
              <a:lnSpc>
                <a:spcPct val="100000"/>
              </a:lnSpc>
              <a:spcAft>
                <a:spcPts val="0"/>
              </a:spcAft>
            </a:pPr>
            <a:r>
              <a:rPr lang="en-US" sz="1200" dirty="0"/>
              <a:t>Group Treatment for Substance Abuse</a:t>
            </a:r>
            <a:endParaRPr lang="en-US" sz="1200" b="1" dirty="0"/>
          </a:p>
          <a:p>
            <a:pPr>
              <a:lnSpc>
                <a:spcPct val="100000"/>
              </a:lnSpc>
              <a:spcAft>
                <a:spcPts val="0"/>
              </a:spcAft>
            </a:pPr>
            <a:r>
              <a:rPr lang="en-US" sz="1200" u="sng" dirty="0">
                <a:hlinkClick r:id="rId10"/>
              </a:rPr>
              <a:t>http://</a:t>
            </a:r>
            <a:r>
              <a:rPr lang="en-US" sz="1200" u="sng" dirty="0" smtClean="0">
                <a:hlinkClick r:id="rId10"/>
              </a:rPr>
              <a:t>www.ctcertboard.org/files/TIP41.pdff</a:t>
            </a:r>
            <a:endParaRPr lang="en-US" sz="1200" dirty="0"/>
          </a:p>
          <a:p>
            <a:pPr>
              <a:lnSpc>
                <a:spcPct val="100000"/>
              </a:lnSpc>
              <a:spcAft>
                <a:spcPts val="0"/>
              </a:spcAft>
            </a:pPr>
            <a:r>
              <a:rPr lang="en-US" sz="1200" dirty="0"/>
              <a:t>Relapse Prevention Approaches to Substance Abuse</a:t>
            </a:r>
            <a:endParaRPr lang="en-US" sz="1200" b="1" dirty="0"/>
          </a:p>
          <a:p>
            <a:pPr>
              <a:lnSpc>
                <a:spcPct val="100000"/>
              </a:lnSpc>
              <a:spcAft>
                <a:spcPts val="0"/>
              </a:spcAft>
            </a:pPr>
            <a:r>
              <a:rPr lang="en-US" sz="1200" u="sng" dirty="0">
                <a:hlinkClick r:id="rId11"/>
              </a:rPr>
              <a:t>http://</a:t>
            </a:r>
            <a:r>
              <a:rPr lang="en-US" sz="1200" u="sng" dirty="0" smtClean="0">
                <a:hlinkClick r:id="rId11"/>
              </a:rPr>
              <a:t>radar.boisestate.edu/pdfs/TAP8.pdf</a:t>
            </a:r>
            <a:endParaRPr lang="en-US" sz="1200" b="1" dirty="0"/>
          </a:p>
          <a:p>
            <a:pPr>
              <a:lnSpc>
                <a:spcPct val="100000"/>
              </a:lnSpc>
              <a:spcAft>
                <a:spcPts val="0"/>
              </a:spcAft>
            </a:pPr>
            <a:r>
              <a:rPr lang="en-US" sz="1200" dirty="0"/>
              <a:t>National Reentry Resource Center</a:t>
            </a:r>
            <a:endParaRPr lang="en-US" sz="1200" b="1" dirty="0"/>
          </a:p>
          <a:p>
            <a:pPr>
              <a:lnSpc>
                <a:spcPct val="100000"/>
              </a:lnSpc>
              <a:spcAft>
                <a:spcPts val="0"/>
              </a:spcAft>
            </a:pPr>
            <a:r>
              <a:rPr lang="en-US" sz="1200" u="sng" dirty="0">
                <a:hlinkClick r:id="rId12"/>
              </a:rPr>
              <a:t>http://nationalreentryresourcecenter.org</a:t>
            </a:r>
            <a:r>
              <a:rPr lang="en-US" sz="1200" u="sng" dirty="0" smtClean="0">
                <a:hlinkClick r:id="rId12"/>
              </a:rPr>
              <a:t>/</a:t>
            </a:r>
            <a:r>
              <a:rPr lang="en-US" sz="1200" dirty="0"/>
              <a:t> </a:t>
            </a:r>
            <a:endParaRPr lang="en-US" sz="1200" b="1" dirty="0"/>
          </a:p>
          <a:p>
            <a:pPr>
              <a:lnSpc>
                <a:spcPct val="100000"/>
              </a:lnSpc>
              <a:spcAft>
                <a:spcPts val="0"/>
              </a:spcAft>
            </a:pPr>
            <a:r>
              <a:rPr lang="en-US" sz="1200" dirty="0"/>
              <a:t>National Institute of Corrections</a:t>
            </a:r>
            <a:endParaRPr lang="en-US" sz="1200" b="1" dirty="0"/>
          </a:p>
          <a:p>
            <a:pPr>
              <a:lnSpc>
                <a:spcPct val="100000"/>
              </a:lnSpc>
              <a:spcAft>
                <a:spcPts val="0"/>
              </a:spcAft>
            </a:pPr>
            <a:r>
              <a:rPr lang="en-US" sz="1200" u="sng" dirty="0">
                <a:hlinkClick r:id="rId13"/>
              </a:rPr>
              <a:t>http://nicic.gov/Library/</a:t>
            </a:r>
            <a:endParaRPr lang="en-US" sz="1200" dirty="0"/>
          </a:p>
          <a:p>
            <a:pPr marL="0" indent="0">
              <a:buNone/>
            </a:pPr>
            <a:r>
              <a:rPr lang="en-US" dirty="0"/>
              <a:t/>
            </a:r>
            <a:br>
              <a:rPr lang="en-US" dirty="0"/>
            </a:br>
            <a:r>
              <a:rPr lang="en-US" dirty="0"/>
              <a:t> </a:t>
            </a:r>
          </a:p>
          <a:p>
            <a:endParaRPr lang="en-US" dirty="0"/>
          </a:p>
        </p:txBody>
      </p:sp>
    </p:spTree>
    <p:extLst>
      <p:ext uri="{BB962C8B-B14F-4D97-AF65-F5344CB8AC3E}">
        <p14:creationId xmlns:p14="http://schemas.microsoft.com/office/powerpoint/2010/main" val="155376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 of EBP</a:t>
            </a:r>
            <a:endParaRPr lang="en-US" b="1" dirty="0"/>
          </a:p>
        </p:txBody>
      </p:sp>
      <p:sp>
        <p:nvSpPr>
          <p:cNvPr id="3" name="Content Placeholder 2"/>
          <p:cNvSpPr>
            <a:spLocks noGrp="1"/>
          </p:cNvSpPr>
          <p:nvPr>
            <p:ph idx="1"/>
          </p:nvPr>
        </p:nvSpPr>
        <p:spPr>
          <a:xfrm>
            <a:off x="609600" y="1524000"/>
            <a:ext cx="7812868" cy="4648200"/>
          </a:xfrm>
        </p:spPr>
        <p:txBody>
          <a:bodyPr/>
          <a:lstStyle/>
          <a:p>
            <a:pPr marL="0" indent="0" algn="ctr">
              <a:lnSpc>
                <a:spcPct val="100000"/>
              </a:lnSpc>
              <a:spcAft>
                <a:spcPts val="0"/>
              </a:spcAft>
              <a:buNone/>
            </a:pPr>
            <a:r>
              <a:rPr lang="en-US" sz="3200" dirty="0" smtClean="0"/>
              <a:t>Naive assumption that research identifying an </a:t>
            </a:r>
            <a:r>
              <a:rPr lang="en-US" sz="3200" dirty="0" err="1" smtClean="0"/>
              <a:t>EBProgram</a:t>
            </a:r>
            <a:r>
              <a:rPr lang="en-US" sz="3200" dirty="0" smtClean="0"/>
              <a:t> is magic cure solution. </a:t>
            </a:r>
          </a:p>
          <a:p>
            <a:pPr marL="0" indent="0" algn="ctr">
              <a:lnSpc>
                <a:spcPct val="100000"/>
              </a:lnSpc>
              <a:spcAft>
                <a:spcPts val="0"/>
              </a:spcAft>
              <a:buNone/>
            </a:pPr>
            <a:endParaRPr lang="en-US" sz="3200" dirty="0" smtClean="0"/>
          </a:p>
          <a:p>
            <a:pPr marL="0" indent="0" algn="ctr">
              <a:lnSpc>
                <a:spcPct val="100000"/>
              </a:lnSpc>
              <a:spcAft>
                <a:spcPts val="0"/>
              </a:spcAft>
              <a:buNone/>
            </a:pPr>
            <a:endParaRPr lang="en-US" sz="3200" dirty="0" smtClean="0"/>
          </a:p>
          <a:p>
            <a:pPr marL="0" indent="0" algn="ctr">
              <a:lnSpc>
                <a:spcPct val="100000"/>
              </a:lnSpc>
              <a:spcAft>
                <a:spcPts val="0"/>
              </a:spcAft>
              <a:buNone/>
            </a:pPr>
            <a:endParaRPr lang="en-US" sz="3200" dirty="0"/>
          </a:p>
          <a:p>
            <a:pPr marL="0" indent="0" algn="ctr">
              <a:lnSpc>
                <a:spcPct val="100000"/>
              </a:lnSpc>
              <a:spcAft>
                <a:spcPts val="0"/>
              </a:spcAft>
              <a:buNone/>
            </a:pPr>
            <a:endParaRPr lang="en-US" sz="3200" dirty="0"/>
          </a:p>
          <a:p>
            <a:pPr marL="0" indent="0" algn="ctr">
              <a:lnSpc>
                <a:spcPct val="100000"/>
              </a:lnSpc>
              <a:spcAft>
                <a:spcPts val="0"/>
              </a:spcAft>
              <a:buNone/>
            </a:pPr>
            <a:endParaRPr lang="en-US" sz="3200" dirty="0" smtClean="0"/>
          </a:p>
          <a:p>
            <a:pPr marL="0" indent="0" algn="ctr">
              <a:lnSpc>
                <a:spcPct val="100000"/>
              </a:lnSpc>
              <a:spcAft>
                <a:spcPts val="0"/>
              </a:spcAft>
              <a:buNone/>
            </a:pPr>
            <a:r>
              <a:rPr lang="en-US" sz="3200" dirty="0" smtClean="0"/>
              <a:t>Real challenge is getting agencies to implement </a:t>
            </a:r>
            <a:r>
              <a:rPr lang="en-US" sz="3200" dirty="0" err="1" smtClean="0"/>
              <a:t>EBPractices</a:t>
            </a:r>
            <a:r>
              <a:rPr lang="en-US" sz="3200" dirty="0" smtClean="0"/>
              <a:t>.</a:t>
            </a:r>
            <a:endParaRPr lang="en-US" sz="3200" dirty="0"/>
          </a:p>
        </p:txBody>
      </p:sp>
      <p:pic>
        <p:nvPicPr>
          <p:cNvPr id="4" name="Picture 3" descr="http://www.mothersdaycentral.com/fun/new-moms/101-things-for-new-moms-images/flickr-baby.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14601"/>
            <a:ext cx="3046095" cy="2463164"/>
          </a:xfrm>
          <a:prstGeom prst="rect">
            <a:avLst/>
          </a:prstGeom>
          <a:noFill/>
          <a:ln>
            <a:noFill/>
          </a:ln>
        </p:spPr>
      </p:pic>
    </p:spTree>
    <p:extLst>
      <p:ext uri="{BB962C8B-B14F-4D97-AF65-F5344CB8AC3E}">
        <p14:creationId xmlns:p14="http://schemas.microsoft.com/office/powerpoint/2010/main" val="2283493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5" name="Content Placeholder 3"/>
          <p:cNvSpPr txBox="1">
            <a:spLocks/>
          </p:cNvSpPr>
          <p:nvPr/>
        </p:nvSpPr>
        <p:spPr>
          <a:xfrm>
            <a:off x="685800" y="1524000"/>
            <a:ext cx="7772400" cy="4572000"/>
          </a:xfrm>
          <a:prstGeom prst="rect">
            <a:avLst/>
          </a:prstGeom>
        </p:spPr>
        <p:txBody>
          <a:bodyPr vert="horz" lIns="0" tIns="0" rIns="0" bIns="0" rtlCol="0">
            <a:normAutofit/>
          </a:bodyPr>
          <a:lstStyle>
            <a:lvl1pPr marL="342900" indent="-342900" algn="l" defTabSz="914400" rtl="0" eaLnBrk="1" latinLnBrk="0" hangingPunct="1">
              <a:lnSpc>
                <a:spcPts val="28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800"/>
              </a:lnSpc>
              <a:spcBef>
                <a:spcPts val="0"/>
              </a:spcBef>
              <a:spcAft>
                <a:spcPts val="12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lnSpc>
                <a:spcPts val="2800"/>
              </a:lnSpc>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2800" b="1" dirty="0"/>
              <a:t>Implementing Evidence-based Practices for RSAT </a:t>
            </a:r>
            <a:r>
              <a:rPr lang="en-US" sz="2800" b="1" dirty="0" smtClean="0"/>
              <a:t>Programs</a:t>
            </a:r>
          </a:p>
          <a:p>
            <a:pPr marL="0" indent="0" algn="ctr">
              <a:lnSpc>
                <a:spcPct val="110000"/>
              </a:lnSpc>
              <a:buNone/>
            </a:pPr>
            <a:endParaRPr lang="en-US" sz="1200" dirty="0" smtClean="0"/>
          </a:p>
          <a:p>
            <a:pPr marL="0" indent="0" algn="ctr">
              <a:buFont typeface="Arial" pitchFamily="34" charset="0"/>
              <a:buNone/>
            </a:pPr>
            <a:r>
              <a:rPr lang="en-US" sz="2000" b="1" dirty="0" smtClean="0"/>
              <a:t>November 19, </a:t>
            </a:r>
            <a:r>
              <a:rPr lang="en-US" sz="2000" b="1" dirty="0" smtClean="0"/>
              <a:t>2014</a:t>
            </a:r>
          </a:p>
          <a:p>
            <a:pPr marL="0" indent="0" algn="ctr">
              <a:buFont typeface="Arial" pitchFamily="34" charset="0"/>
              <a:buNone/>
            </a:pPr>
            <a:r>
              <a:rPr lang="en-US" sz="2000" b="1" dirty="0" smtClean="0"/>
              <a:t>2:00 – 3:00 p.m. </a:t>
            </a:r>
            <a:r>
              <a:rPr lang="en-US" sz="2000" b="1" dirty="0" smtClean="0"/>
              <a:t>ET </a:t>
            </a:r>
            <a:endParaRPr lang="en-US" sz="2000" b="1" dirty="0" smtClean="0"/>
          </a:p>
          <a:p>
            <a:pPr marL="0" indent="0" algn="ctr">
              <a:lnSpc>
                <a:spcPct val="120000"/>
              </a:lnSpc>
              <a:buFont typeface="Arial" pitchFamily="34" charset="0"/>
              <a:buNone/>
            </a:pPr>
            <a:endParaRPr lang="en-US" sz="1100" dirty="0" smtClean="0"/>
          </a:p>
          <a:p>
            <a:pPr marL="0" indent="0">
              <a:buNone/>
            </a:pPr>
            <a:r>
              <a:rPr lang="en-US" sz="2000" dirty="0"/>
              <a:t>This webinar will share methods the Nevada Department of Corrections used to implement some of the evidence-based practices for RSAT Programs. </a:t>
            </a:r>
          </a:p>
          <a:p>
            <a:pPr marL="0" indent="0">
              <a:buFont typeface="Arial" pitchFamily="34" charset="0"/>
              <a:buNone/>
            </a:pPr>
            <a:endParaRPr lang="en-US" sz="2200" b="1" dirty="0" smtClean="0"/>
          </a:p>
          <a:p>
            <a:pPr marL="0" indent="0">
              <a:buNone/>
            </a:pPr>
            <a:r>
              <a:rPr lang="en-US" sz="2200" b="1" dirty="0" smtClean="0"/>
              <a:t>Presenters:</a:t>
            </a:r>
            <a:r>
              <a:rPr lang="en-US" sz="2200" dirty="0" smtClean="0"/>
              <a:t>	</a:t>
            </a:r>
            <a:r>
              <a:rPr lang="en-US" sz="2000" dirty="0"/>
              <a:t>Darcy Edwards, Ph.D.; Robyn </a:t>
            </a:r>
            <a:r>
              <a:rPr lang="en-US" sz="2000" dirty="0" err="1"/>
              <a:t>Feese</a:t>
            </a:r>
            <a:r>
              <a:rPr lang="en-US" sz="2000" dirty="0"/>
              <a:t>, LCADC</a:t>
            </a:r>
            <a:endParaRPr lang="en-US" sz="2200" dirty="0"/>
          </a:p>
        </p:txBody>
      </p:sp>
      <p:sp>
        <p:nvSpPr>
          <p:cNvPr id="7" name="Title 1"/>
          <p:cNvSpPr txBox="1">
            <a:spLocks/>
          </p:cNvSpPr>
          <p:nvPr/>
        </p:nvSpPr>
        <p:spPr>
          <a:xfrm>
            <a:off x="457200" y="80628"/>
            <a:ext cx="8229600" cy="1210146"/>
          </a:xfrm>
          <a:prstGeom prst="rect">
            <a:avLst/>
          </a:prstGeom>
        </p:spPr>
        <p:txBody>
          <a:bodyPr vert="horz" lIns="0" tIns="0" rIns="0" bIns="0" rtlCol="0" anchor="b">
            <a:noAutofit/>
          </a:bodyPr>
          <a:lstStyle>
            <a:lvl1pPr algn="ctr" defTabSz="914400" rtl="0" eaLnBrk="1" latinLnBrk="0" hangingPunct="1">
              <a:spcBef>
                <a:spcPct val="0"/>
              </a:spcBef>
              <a:buNone/>
              <a:defRPr sz="3600" u="none" kern="1200" baseline="0">
                <a:solidFill>
                  <a:srgbClr val="005581"/>
                </a:solidFill>
                <a:latin typeface="Arial" pitchFamily="34" charset="0"/>
                <a:ea typeface="+mj-ea"/>
                <a:cs typeface="Arial" pitchFamily="34" charset="0"/>
              </a:defRPr>
            </a:lvl1pPr>
          </a:lstStyle>
          <a:p>
            <a:r>
              <a:rPr lang="en-US" b="1" dirty="0" smtClean="0"/>
              <a:t>Next Presentation</a:t>
            </a:r>
            <a:endParaRPr lang="en-US" b="1" dirty="0"/>
          </a:p>
        </p:txBody>
      </p:sp>
    </p:spTree>
    <p:extLst>
      <p:ext uri="{BB962C8B-B14F-4D97-AF65-F5344CB8AC3E}">
        <p14:creationId xmlns:p14="http://schemas.microsoft.com/office/powerpoint/2010/main" val="294046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Evidence Based Practice </a:t>
            </a:r>
            <a:r>
              <a:rPr lang="en-US" b="1" u="sng" dirty="0" smtClean="0"/>
              <a:t>Isn’t</a:t>
            </a:r>
            <a:endParaRPr lang="en-US" b="1" u="sng" dirty="0"/>
          </a:p>
        </p:txBody>
      </p:sp>
      <p:sp>
        <p:nvSpPr>
          <p:cNvPr id="3" name="Content Placeholder 2"/>
          <p:cNvSpPr>
            <a:spLocks noGrp="1"/>
          </p:cNvSpPr>
          <p:nvPr>
            <p:ph idx="1"/>
          </p:nvPr>
        </p:nvSpPr>
        <p:spPr/>
        <p:txBody>
          <a:bodyPr/>
          <a:lstStyle/>
          <a:p>
            <a:pPr marL="0" indent="0">
              <a:buNone/>
            </a:pPr>
            <a:endParaRPr lang="en-US" sz="2800" b="1" dirty="0" smtClean="0"/>
          </a:p>
          <a:p>
            <a:pPr marL="0" indent="0">
              <a:buNone/>
            </a:pPr>
            <a:r>
              <a:rPr lang="en-US" sz="2800" b="1" dirty="0" smtClean="0"/>
              <a:t>Offender Accountability</a:t>
            </a:r>
          </a:p>
          <a:p>
            <a:pPr marL="0" indent="0">
              <a:buNone/>
            </a:pPr>
            <a:endParaRPr lang="en-US" dirty="0" smtClean="0"/>
          </a:p>
          <a:p>
            <a:pPr marL="0" indent="0">
              <a:buNone/>
            </a:pPr>
            <a:endParaRPr lang="en-US" dirty="0"/>
          </a:p>
          <a:p>
            <a:pPr marL="0" indent="0">
              <a:buNone/>
            </a:pPr>
            <a:r>
              <a:rPr lang="en-US" dirty="0"/>
              <a:t>H</a:t>
            </a:r>
            <a:r>
              <a:rPr lang="en-US" dirty="0" smtClean="0"/>
              <a:t>olding offenders account-</a:t>
            </a:r>
          </a:p>
          <a:p>
            <a:pPr marL="0" indent="0">
              <a:buNone/>
            </a:pPr>
            <a:r>
              <a:rPr lang="en-US" dirty="0"/>
              <a:t>a</a:t>
            </a:r>
            <a:r>
              <a:rPr lang="en-US" dirty="0" smtClean="0"/>
              <a:t>ble without consistently</a:t>
            </a:r>
          </a:p>
          <a:p>
            <a:pPr marL="0" indent="0">
              <a:buNone/>
            </a:pPr>
            <a:r>
              <a:rPr lang="en-US" dirty="0"/>
              <a:t>p</a:t>
            </a:r>
            <a:r>
              <a:rPr lang="en-US" dirty="0" smtClean="0"/>
              <a:t>roviding skills, tools, &amp;</a:t>
            </a:r>
          </a:p>
          <a:p>
            <a:pPr marL="0" indent="0">
              <a:buNone/>
            </a:pPr>
            <a:r>
              <a:rPr lang="en-US" dirty="0"/>
              <a:t>r</a:t>
            </a:r>
            <a:r>
              <a:rPr lang="en-US" dirty="0" smtClean="0"/>
              <a:t>esources that science </a:t>
            </a:r>
          </a:p>
          <a:p>
            <a:pPr marL="0" indent="0">
              <a:buNone/>
            </a:pPr>
            <a:r>
              <a:rPr lang="en-US" dirty="0" smtClean="0"/>
              <a:t>indicates are </a:t>
            </a:r>
            <a:r>
              <a:rPr lang="en-US" dirty="0"/>
              <a:t>necessary to accomplish risk and recidivism reduction is a recipe for failure.</a:t>
            </a:r>
          </a:p>
          <a:p>
            <a:endParaRPr lang="en-US" dirty="0"/>
          </a:p>
        </p:txBody>
      </p:sp>
      <p:pic>
        <p:nvPicPr>
          <p:cNvPr id="4" name="Picture 3" descr="http://www.ppcplans.com/wp-content/uploads/2011/09/negative_keywords-ma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306445" cy="3296285"/>
          </a:xfrm>
          <a:prstGeom prst="rect">
            <a:avLst/>
          </a:prstGeom>
          <a:noFill/>
          <a:ln>
            <a:noFill/>
          </a:ln>
        </p:spPr>
      </p:pic>
    </p:spTree>
    <p:extLst>
      <p:ext uri="{BB962C8B-B14F-4D97-AF65-F5344CB8AC3E}">
        <p14:creationId xmlns:p14="http://schemas.microsoft.com/office/powerpoint/2010/main" val="205601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09972"/>
          </a:xfrm>
        </p:spPr>
        <p:txBody>
          <a:bodyPr/>
          <a:lstStyle/>
          <a:p>
            <a:r>
              <a:rPr lang="en-US" b="1" dirty="0"/>
              <a:t>This we believe (wrongly):</a:t>
            </a:r>
            <a:endParaRPr lang="en-US" dirty="0"/>
          </a:p>
        </p:txBody>
      </p:sp>
      <p:sp>
        <p:nvSpPr>
          <p:cNvPr id="3" name="Content Placeholder 2"/>
          <p:cNvSpPr>
            <a:spLocks noGrp="1"/>
          </p:cNvSpPr>
          <p:nvPr>
            <p:ph idx="1"/>
          </p:nvPr>
        </p:nvSpPr>
        <p:spPr>
          <a:xfrm>
            <a:off x="683568" y="1371600"/>
            <a:ext cx="7927032" cy="4708843"/>
          </a:xfrm>
        </p:spPr>
        <p:txBody>
          <a:bodyPr/>
          <a:lstStyle/>
          <a:p>
            <a:pPr marL="0" indent="0">
              <a:lnSpc>
                <a:spcPct val="100000"/>
              </a:lnSpc>
              <a:spcAft>
                <a:spcPts val="0"/>
              </a:spcAft>
              <a:buNone/>
            </a:pPr>
            <a:r>
              <a:rPr lang="en-US" b="1" dirty="0" smtClean="0"/>
              <a:t>Offenders </a:t>
            </a:r>
            <a:r>
              <a:rPr lang="en-US" b="1" dirty="0"/>
              <a:t>do not pay attention to, or respect, subtle messages they receive through their interactions with </a:t>
            </a:r>
            <a:r>
              <a:rPr lang="en-US" b="1" dirty="0" smtClean="0"/>
              <a:t>us. </a:t>
            </a:r>
            <a:r>
              <a:rPr lang="en-US" dirty="0" smtClean="0"/>
              <a:t>Every </a:t>
            </a:r>
            <a:r>
              <a:rPr lang="en-US" dirty="0"/>
              <a:t>interaction with offenders represents an</a:t>
            </a:r>
            <a:r>
              <a:rPr lang="en-US" b="1" dirty="0"/>
              <a:t> </a:t>
            </a:r>
            <a:r>
              <a:rPr lang="en-US" dirty="0"/>
              <a:t>opportunity </a:t>
            </a:r>
            <a:r>
              <a:rPr lang="en-US" dirty="0" smtClean="0"/>
              <a:t>to </a:t>
            </a:r>
            <a:r>
              <a:rPr lang="en-US" dirty="0"/>
              <a:t>role-model for offenders,</a:t>
            </a:r>
            <a:r>
              <a:rPr lang="en-US" b="1" dirty="0"/>
              <a:t> </a:t>
            </a:r>
            <a:r>
              <a:rPr lang="en-US" dirty="0"/>
              <a:t>affirm pro-social values, and </a:t>
            </a:r>
            <a:r>
              <a:rPr lang="en-US" dirty="0" smtClean="0"/>
              <a:t>demonstrate disapproval </a:t>
            </a:r>
            <a:r>
              <a:rPr lang="en-US" dirty="0"/>
              <a:t>for anti-social thinking/behavior</a:t>
            </a:r>
            <a:r>
              <a:rPr lang="en-US" dirty="0" smtClean="0"/>
              <a:t>.	</a:t>
            </a:r>
            <a:r>
              <a:rPr lang="en-US" b="1" dirty="0"/>
              <a:t>If security staff and </a:t>
            </a:r>
            <a:r>
              <a:rPr lang="en-US" b="1" dirty="0" smtClean="0"/>
              <a:t>treatment staff</a:t>
            </a:r>
            <a:endParaRPr lang="en-US" b="1" dirty="0"/>
          </a:p>
          <a:p>
            <a:pPr marL="0" indent="0">
              <a:lnSpc>
                <a:spcPct val="100000"/>
              </a:lnSpc>
              <a:spcAft>
                <a:spcPts val="0"/>
              </a:spcAft>
              <a:buNone/>
            </a:pPr>
            <a:r>
              <a:rPr lang="en-US" b="1" dirty="0" smtClean="0"/>
              <a:t>					don’t respect each</a:t>
            </a:r>
            <a:endParaRPr lang="en-US" b="1" dirty="0"/>
          </a:p>
          <a:p>
            <a:pPr marL="0" indent="0">
              <a:lnSpc>
                <a:spcPct val="100000"/>
              </a:lnSpc>
              <a:spcAft>
                <a:spcPts val="0"/>
              </a:spcAft>
              <a:buNone/>
            </a:pPr>
            <a:r>
              <a:rPr lang="en-US" b="1" dirty="0" smtClean="0"/>
              <a:t>					other in their inter-</a:t>
            </a:r>
            <a:endParaRPr lang="en-US" b="1" dirty="0"/>
          </a:p>
          <a:p>
            <a:pPr marL="3543300" lvl="8" indent="0">
              <a:spcBef>
                <a:spcPts val="0"/>
              </a:spcBef>
              <a:buNone/>
            </a:pPr>
            <a:r>
              <a:rPr lang="en-US" b="1" dirty="0" smtClean="0"/>
              <a:t>		</a:t>
            </a:r>
            <a:r>
              <a:rPr lang="en-US" sz="2400" b="1" dirty="0" smtClean="0"/>
              <a:t>actions, both will be</a:t>
            </a:r>
            <a:endParaRPr lang="en-US" sz="2400" b="1" dirty="0"/>
          </a:p>
          <a:p>
            <a:pPr marL="0" indent="0">
              <a:lnSpc>
                <a:spcPct val="100000"/>
              </a:lnSpc>
              <a:spcAft>
                <a:spcPts val="0"/>
              </a:spcAft>
              <a:buNone/>
            </a:pPr>
            <a:r>
              <a:rPr lang="en-US" b="1" dirty="0" smtClean="0"/>
              <a:t>					undermined in the</a:t>
            </a:r>
          </a:p>
          <a:p>
            <a:pPr marL="0" indent="0">
              <a:lnSpc>
                <a:spcPct val="100000"/>
              </a:lnSpc>
              <a:spcAft>
                <a:spcPts val="0"/>
              </a:spcAft>
              <a:buNone/>
            </a:pPr>
            <a:r>
              <a:rPr lang="en-US" b="1" dirty="0"/>
              <a:t>	</a:t>
            </a:r>
            <a:r>
              <a:rPr lang="en-US" b="1" dirty="0" smtClean="0"/>
              <a:t>				eyes of RSAT inmates.					.</a:t>
            </a:r>
            <a:endParaRPr lang="en-US" b="1" dirty="0"/>
          </a:p>
          <a:p>
            <a:pPr marL="0" indent="0">
              <a:buNone/>
            </a:pPr>
            <a:endParaRPr lang="en-US" b="1" dirty="0"/>
          </a:p>
        </p:txBody>
      </p:sp>
      <p:pic>
        <p:nvPicPr>
          <p:cNvPr id="5" name="Picture 4" descr="https://encrypted-tbn2.gstatic.com/images?q=tbn:ANd9GcQACmartCf10PM9JwZ2UWiUlQ9_cdC-v9BRc056Qxs4eaL_UGa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4343400" cy="2819400"/>
          </a:xfrm>
          <a:prstGeom prst="rect">
            <a:avLst/>
          </a:prstGeom>
          <a:noFill/>
          <a:ln>
            <a:noFill/>
          </a:ln>
        </p:spPr>
      </p:pic>
    </p:spTree>
    <p:extLst>
      <p:ext uri="{BB962C8B-B14F-4D97-AF65-F5344CB8AC3E}">
        <p14:creationId xmlns:p14="http://schemas.microsoft.com/office/powerpoint/2010/main" val="93776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b="1" dirty="0" smtClean="0"/>
              <a:t/>
            </a:r>
            <a:br>
              <a:rPr lang="en-US" b="1" dirty="0" smtClean="0"/>
            </a:br>
            <a:r>
              <a:rPr lang="en-US" b="1" dirty="0" smtClean="0"/>
              <a:t>This </a:t>
            </a:r>
            <a:r>
              <a:rPr lang="en-US" b="1" dirty="0"/>
              <a:t>we believe (wrongly):</a:t>
            </a:r>
            <a:endParaRPr lang="en-US" dirty="0"/>
          </a:p>
        </p:txBody>
      </p:sp>
      <p:sp>
        <p:nvSpPr>
          <p:cNvPr id="3" name="Content Placeholder 2"/>
          <p:cNvSpPr>
            <a:spLocks noGrp="1"/>
          </p:cNvSpPr>
          <p:nvPr>
            <p:ph idx="1"/>
          </p:nvPr>
        </p:nvSpPr>
        <p:spPr>
          <a:xfrm>
            <a:off x="685800" y="1321476"/>
            <a:ext cx="7812868" cy="4525963"/>
          </a:xfrm>
        </p:spPr>
        <p:txBody>
          <a:bodyPr/>
          <a:lstStyle/>
          <a:p>
            <a:pPr marL="0" indent="0">
              <a:buNone/>
            </a:pPr>
            <a:r>
              <a:rPr lang="en-US" b="1" i="1" u="sng" dirty="0" smtClean="0"/>
              <a:t>Programming:</a:t>
            </a:r>
          </a:p>
          <a:p>
            <a:pPr marL="0" indent="0">
              <a:buNone/>
            </a:pPr>
            <a:r>
              <a:rPr lang="en-US" b="1" dirty="0" smtClean="0"/>
              <a:t>Any program is better than </a:t>
            </a:r>
          </a:p>
          <a:p>
            <a:pPr marL="0" indent="0">
              <a:buNone/>
            </a:pPr>
            <a:r>
              <a:rPr lang="en-US" b="1" dirty="0" smtClean="0"/>
              <a:t>nothing.</a:t>
            </a:r>
            <a:endParaRPr lang="en-US" dirty="0" smtClean="0"/>
          </a:p>
          <a:p>
            <a:pPr marL="0" indent="0">
              <a:buNone/>
            </a:pPr>
            <a:r>
              <a:rPr lang="en-US" dirty="0"/>
              <a:t>Programs that </a:t>
            </a:r>
            <a:r>
              <a:rPr lang="en-US" dirty="0" smtClean="0"/>
              <a:t>are mismatched</a:t>
            </a:r>
          </a:p>
          <a:p>
            <a:pPr marL="0" indent="0">
              <a:buNone/>
            </a:pPr>
            <a:r>
              <a:rPr lang="en-US" dirty="0"/>
              <a:t>t</a:t>
            </a:r>
            <a:r>
              <a:rPr lang="en-US" dirty="0" smtClean="0"/>
              <a:t>o offender traits </a:t>
            </a:r>
            <a:r>
              <a:rPr lang="en-US" dirty="0"/>
              <a:t>can actually </a:t>
            </a:r>
            <a:endParaRPr lang="en-US" dirty="0" smtClean="0"/>
          </a:p>
          <a:p>
            <a:pPr marL="0" indent="0">
              <a:buNone/>
            </a:pPr>
            <a:r>
              <a:rPr lang="en-US" dirty="0" smtClean="0"/>
              <a:t>do </a:t>
            </a:r>
            <a:r>
              <a:rPr lang="en-US" dirty="0"/>
              <a:t>harm. Programs must be </a:t>
            </a:r>
            <a:endParaRPr lang="en-US" dirty="0" smtClean="0"/>
          </a:p>
          <a:p>
            <a:pPr marL="0" indent="0">
              <a:buNone/>
            </a:pPr>
            <a:r>
              <a:rPr lang="en-US" dirty="0" smtClean="0"/>
              <a:t>appropriate </a:t>
            </a:r>
            <a:r>
              <a:rPr lang="en-US" dirty="0"/>
              <a:t>based upon </a:t>
            </a:r>
            <a:endParaRPr lang="en-US" dirty="0" smtClean="0"/>
          </a:p>
          <a:p>
            <a:pPr marL="0" indent="0">
              <a:buNone/>
            </a:pPr>
            <a:r>
              <a:rPr lang="en-US" dirty="0" smtClean="0"/>
              <a:t>offenders</a:t>
            </a:r>
            <a:r>
              <a:rPr lang="en-US" dirty="0"/>
              <a:t>’ level of risk and </a:t>
            </a:r>
            <a:endParaRPr lang="en-US" dirty="0" smtClean="0"/>
          </a:p>
          <a:p>
            <a:pPr marL="0" indent="0">
              <a:buNone/>
            </a:pPr>
            <a:r>
              <a:rPr lang="en-US" dirty="0" err="1" smtClean="0"/>
              <a:t>criminogenic</a:t>
            </a:r>
            <a:r>
              <a:rPr lang="en-US" dirty="0" smtClean="0"/>
              <a:t> </a:t>
            </a:r>
            <a:r>
              <a:rPr lang="en-US" dirty="0"/>
              <a:t>needs as well </a:t>
            </a:r>
            <a:endParaRPr lang="en-US" dirty="0" smtClean="0"/>
          </a:p>
          <a:p>
            <a:pPr marL="0" indent="0">
              <a:buNone/>
            </a:pPr>
            <a:r>
              <a:rPr lang="en-US" dirty="0" smtClean="0"/>
              <a:t>as recognize offender </a:t>
            </a:r>
            <a:r>
              <a:rPr lang="en-US" dirty="0"/>
              <a:t>gender, culture and </a:t>
            </a:r>
            <a:r>
              <a:rPr lang="en-US" dirty="0" smtClean="0"/>
              <a:t>other responsivity </a:t>
            </a:r>
            <a:r>
              <a:rPr lang="en-US" dirty="0"/>
              <a:t>factors.</a:t>
            </a:r>
          </a:p>
          <a:p>
            <a:pPr marL="0" indent="0">
              <a:buNone/>
            </a:pPr>
            <a:r>
              <a:rPr lang="en-US" b="1" dirty="0"/>
              <a:t> </a:t>
            </a:r>
            <a:endParaRPr lang="en-US" dirty="0"/>
          </a:p>
          <a:p>
            <a:endParaRPr lang="en-US" dirty="0"/>
          </a:p>
        </p:txBody>
      </p:sp>
      <p:pic>
        <p:nvPicPr>
          <p:cNvPr id="4" name="Picture 3" descr="https://encrypted-tbn0.gstatic.com/images?q=tbn:ANd9GcTZcSj1NcVta3QkTQAom5lojz80jvkK0iCY-adrxq0Kwx4Z8sB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169568" y="1524000"/>
            <a:ext cx="3581400" cy="3581400"/>
          </a:xfrm>
          <a:prstGeom prst="rect">
            <a:avLst/>
          </a:prstGeom>
          <a:noFill/>
          <a:ln>
            <a:noFill/>
          </a:ln>
        </p:spPr>
      </p:pic>
    </p:spTree>
    <p:extLst>
      <p:ext uri="{BB962C8B-B14F-4D97-AF65-F5344CB8AC3E}">
        <p14:creationId xmlns:p14="http://schemas.microsoft.com/office/powerpoint/2010/main" val="206779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b="1" dirty="0" smtClean="0"/>
              <a:t>What EBP is</a:t>
            </a:r>
            <a:endParaRPr lang="en-US" dirty="0"/>
          </a:p>
        </p:txBody>
      </p:sp>
      <p:sp>
        <p:nvSpPr>
          <p:cNvPr id="3" name="Content Placeholder 2"/>
          <p:cNvSpPr>
            <a:spLocks noGrp="1"/>
          </p:cNvSpPr>
          <p:nvPr>
            <p:ph idx="1"/>
          </p:nvPr>
        </p:nvSpPr>
        <p:spPr>
          <a:xfrm>
            <a:off x="381000" y="1524000"/>
            <a:ext cx="8346268" cy="4983163"/>
          </a:xfrm>
        </p:spPr>
        <p:txBody>
          <a:bodyPr/>
          <a:lstStyle/>
          <a:p>
            <a:pPr marL="0" indent="0">
              <a:buNone/>
            </a:pPr>
            <a:r>
              <a:rPr lang="en-US" sz="3200" b="1" dirty="0" smtClean="0"/>
              <a:t>Evidence-based </a:t>
            </a:r>
            <a:r>
              <a:rPr lang="en-US" sz="3200" b="1" dirty="0"/>
              <a:t>practice</a:t>
            </a:r>
            <a:r>
              <a:rPr lang="en-US" sz="3200" b="1" i="1" dirty="0"/>
              <a:t> </a:t>
            </a:r>
            <a:endParaRPr lang="en-US" sz="3200" b="1" i="1" dirty="0" smtClean="0"/>
          </a:p>
          <a:p>
            <a:pPr marL="0" indent="0">
              <a:buNone/>
            </a:pPr>
            <a:r>
              <a:rPr lang="en-US" b="1" dirty="0" smtClean="0"/>
              <a:t>Definable and measurable </a:t>
            </a:r>
          </a:p>
          <a:p>
            <a:pPr marL="0" indent="0">
              <a:buNone/>
            </a:pPr>
            <a:r>
              <a:rPr lang="en-US" b="1" dirty="0" smtClean="0"/>
              <a:t>outcome(s) </a:t>
            </a:r>
            <a:r>
              <a:rPr lang="en-US" dirty="0" smtClean="0"/>
              <a:t>(if you don’t </a:t>
            </a:r>
          </a:p>
          <a:p>
            <a:pPr marL="0" indent="0">
              <a:buNone/>
            </a:pPr>
            <a:r>
              <a:rPr lang="en-US" dirty="0" smtClean="0"/>
              <a:t>know where you are going, </a:t>
            </a:r>
          </a:p>
          <a:p>
            <a:pPr marL="0" indent="0">
              <a:buNone/>
            </a:pPr>
            <a:r>
              <a:rPr lang="en-US" dirty="0" smtClean="0"/>
              <a:t>any road will get you there…)</a:t>
            </a:r>
          </a:p>
          <a:p>
            <a:pPr marL="0" indent="0">
              <a:buNone/>
            </a:pPr>
            <a:endParaRPr lang="en-US" dirty="0" smtClean="0"/>
          </a:p>
          <a:p>
            <a:pPr marL="0" indent="0">
              <a:buNone/>
            </a:pPr>
            <a:r>
              <a:rPr lang="en-US" b="1" dirty="0"/>
              <a:t>P</a:t>
            </a:r>
            <a:r>
              <a:rPr lang="en-US" b="1" dirty="0" smtClean="0"/>
              <a:t>ractical realities, i.e.</a:t>
            </a:r>
          </a:p>
          <a:p>
            <a:pPr marL="0" indent="0">
              <a:buNone/>
            </a:pPr>
            <a:r>
              <a:rPr lang="en-US" b="1" i="1" dirty="0" smtClean="0"/>
              <a:t>recidivism</a:t>
            </a:r>
            <a:r>
              <a:rPr lang="en-US" b="1" i="1" dirty="0"/>
              <a:t>, </a:t>
            </a:r>
            <a:r>
              <a:rPr lang="en-US" b="1" i="1" dirty="0" smtClean="0"/>
              <a:t>relapse…</a:t>
            </a:r>
            <a:endParaRPr lang="en-US" b="1" i="1" dirty="0"/>
          </a:p>
        </p:txBody>
      </p:sp>
      <p:pic>
        <p:nvPicPr>
          <p:cNvPr id="4" name="Picture 3" descr="http://thumbs.dreamstime.com/z/directions-road-sign-success-864143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16288"/>
            <a:ext cx="3962400" cy="4255911"/>
          </a:xfrm>
          <a:prstGeom prst="rect">
            <a:avLst/>
          </a:prstGeom>
          <a:noFill/>
          <a:ln>
            <a:noFill/>
          </a:ln>
        </p:spPr>
      </p:pic>
    </p:spTree>
    <p:extLst>
      <p:ext uri="{BB962C8B-B14F-4D97-AF65-F5344CB8AC3E}">
        <p14:creationId xmlns:p14="http://schemas.microsoft.com/office/powerpoint/2010/main" val="1976274508"/>
      </p:ext>
    </p:extLst>
  </p:cSld>
  <p:clrMapOvr>
    <a:masterClrMapping/>
  </p:clrMapOvr>
</p:sld>
</file>

<file path=ppt/theme/theme1.xml><?xml version="1.0" encoding="utf-8"?>
<a:theme xmlns:a="http://schemas.openxmlformats.org/drawingml/2006/main" name="AHP_PPT_Wave_NoWave_Combo">
  <a:themeElements>
    <a:clrScheme name="AHP_COLOR_template">
      <a:dk1>
        <a:sysClr val="windowText" lastClr="000000"/>
      </a:dk1>
      <a:lt1>
        <a:sysClr val="window" lastClr="FFFFFF"/>
      </a:lt1>
      <a:dk2>
        <a:srgbClr val="005581"/>
      </a:dk2>
      <a:lt2>
        <a:srgbClr val="EEECE1"/>
      </a:lt2>
      <a:accent1>
        <a:srgbClr val="4080A1"/>
      </a:accent1>
      <a:accent2>
        <a:srgbClr val="97B9D2"/>
      </a:accent2>
      <a:accent3>
        <a:srgbClr val="9BBB59"/>
      </a:accent3>
      <a:accent4>
        <a:srgbClr val="8064A2"/>
      </a:accent4>
      <a:accent5>
        <a:srgbClr val="E7D4AF"/>
      </a:accent5>
      <a:accent6>
        <a:srgbClr val="F9D2B5"/>
      </a:accent6>
      <a:hlink>
        <a:srgbClr val="005581"/>
      </a:hlink>
      <a:folHlink>
        <a:srgbClr val="4080A1"/>
      </a:folHlink>
    </a:clrScheme>
    <a:fontScheme name="AHP_Font_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i="1"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_AHP_Powerpoint_Template_FINAL">
  <a:themeElements>
    <a:clrScheme name="AHP_COLOR_template">
      <a:dk1>
        <a:sysClr val="windowText" lastClr="000000"/>
      </a:dk1>
      <a:lt1>
        <a:sysClr val="window" lastClr="FFFFFF"/>
      </a:lt1>
      <a:dk2>
        <a:srgbClr val="005581"/>
      </a:dk2>
      <a:lt2>
        <a:srgbClr val="EEECE1"/>
      </a:lt2>
      <a:accent1>
        <a:srgbClr val="4080A1"/>
      </a:accent1>
      <a:accent2>
        <a:srgbClr val="97B9D2"/>
      </a:accent2>
      <a:accent3>
        <a:srgbClr val="9BBB59"/>
      </a:accent3>
      <a:accent4>
        <a:srgbClr val="8064A2"/>
      </a:accent4>
      <a:accent5>
        <a:srgbClr val="E7D4AF"/>
      </a:accent5>
      <a:accent6>
        <a:srgbClr val="F9D2B5"/>
      </a:accent6>
      <a:hlink>
        <a:srgbClr val="005581"/>
      </a:hlink>
      <a:folHlink>
        <a:srgbClr val="4080A1"/>
      </a:folHlink>
    </a:clrScheme>
    <a:fontScheme name="AHP_Font_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i="1"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AHP_PPT_Wave_NoWave_Combo</Template>
  <TotalTime>7253</TotalTime>
  <Words>2357</Words>
  <Application>Microsoft Office PowerPoint</Application>
  <PresentationFormat>On-screen Show (4:3)</PresentationFormat>
  <Paragraphs>369</Paragraphs>
  <Slides>50</Slides>
  <Notes>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AHP_PPT_Wave_NoWave_Combo</vt:lpstr>
      <vt:lpstr>1_AHP_Powerpoint_Template_FINAL</vt:lpstr>
      <vt:lpstr>Principles for Evidence-Based Practice </vt:lpstr>
      <vt:lpstr>What is Evidence Based Practice?</vt:lpstr>
      <vt:lpstr>Principles for Evidence-Based Practice</vt:lpstr>
      <vt:lpstr>Principles for Evidence-Based Practice</vt:lpstr>
      <vt:lpstr>Challenge of EBP</vt:lpstr>
      <vt:lpstr>What Evidence Based Practice Isn’t</vt:lpstr>
      <vt:lpstr>This we believe (wrongly):</vt:lpstr>
      <vt:lpstr> This we believe (wrongly):</vt:lpstr>
      <vt:lpstr>What EBP is</vt:lpstr>
      <vt:lpstr>Evidence-Based Practice (EBP) Principles</vt:lpstr>
      <vt:lpstr>8 Principles for Effective EB Intervention</vt:lpstr>
      <vt:lpstr>Assess Actuarial Risk/Needs </vt:lpstr>
      <vt:lpstr>Enhance Intrinsic Motivation </vt:lpstr>
      <vt:lpstr>Target Interventions (getting more bang for the buck…) </vt:lpstr>
      <vt:lpstr>Ideal RSAT inmate population </vt:lpstr>
      <vt:lpstr>Risk Factors</vt:lpstr>
      <vt:lpstr>PowerPoint Presentation</vt:lpstr>
      <vt:lpstr>PowerPoint Presentation</vt:lpstr>
      <vt:lpstr>PowerPoint Presentation</vt:lpstr>
      <vt:lpstr>Risk/Need/Responsivity</vt:lpstr>
      <vt:lpstr>Dosage</vt:lpstr>
      <vt:lpstr>PowerPoint Presentation</vt:lpstr>
      <vt:lpstr>Skill Training and Directed Practice:</vt:lpstr>
      <vt:lpstr>Increase Positive Reinforcement</vt:lpstr>
      <vt:lpstr>PowerPoint Presentation</vt:lpstr>
      <vt:lpstr>Engage On-going Support in Home Communities:</vt:lpstr>
      <vt:lpstr>Engage On-going Support in Home Communities</vt:lpstr>
      <vt:lpstr>Measure Relevant Processes/Practices:  </vt:lpstr>
      <vt:lpstr>Measure Relevant Practices </vt:lpstr>
      <vt:lpstr>Provide Measurement Feedback:  </vt:lpstr>
      <vt:lpstr>Implementing EBP </vt:lpstr>
      <vt:lpstr>Organization Change</vt:lpstr>
      <vt:lpstr>Beating the Odds to Succeed</vt:lpstr>
      <vt:lpstr>Beating the Odds</vt:lpstr>
      <vt:lpstr>Beating the Odds</vt:lpstr>
      <vt:lpstr>Beating the Odds</vt:lpstr>
      <vt:lpstr>Successful RSAT Aftercare Completion</vt:lpstr>
      <vt:lpstr>Non-Completion</vt:lpstr>
      <vt:lpstr>Choosing an Evidence Bases Program</vt:lpstr>
      <vt:lpstr>Implementing a new Evidence Based Program</vt:lpstr>
      <vt:lpstr> Note: Staff may cling to programs that helped them &amp; be particularly resistant to them, i.e. why EB MAT programs critically underutilized. </vt:lpstr>
      <vt:lpstr>EBP Fidelity</vt:lpstr>
      <vt:lpstr>Finding EB Program</vt:lpstr>
      <vt:lpstr>PowerPoint Presentation</vt:lpstr>
      <vt:lpstr>Finding EB Programs</vt:lpstr>
      <vt:lpstr>Finding EB Programs</vt:lpstr>
      <vt:lpstr>Finding EB Programs</vt:lpstr>
      <vt:lpstr>More on EBP</vt:lpstr>
      <vt:lpstr>California RSAT RFP (2013/2014)</vt:lpstr>
      <vt:lpstr>PowerPoint Presentation</vt:lpstr>
    </vt:vector>
  </TitlesOfParts>
  <Company>Advocates for Human Potential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for Evidence-Based Practice</dc:title>
  <dc:creator>Andy Klein</dc:creator>
  <cp:lastModifiedBy>Noah M. Shifman</cp:lastModifiedBy>
  <cp:revision>78</cp:revision>
  <dcterms:created xsi:type="dcterms:W3CDTF">2014-02-20T16:04:35Z</dcterms:created>
  <dcterms:modified xsi:type="dcterms:W3CDTF">2014-10-15T15:49:54Z</dcterms:modified>
</cp:coreProperties>
</file>