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0" r:id="rId3"/>
    <p:sldId id="264" r:id="rId4"/>
    <p:sldId id="267" r:id="rId5"/>
    <p:sldId id="270" r:id="rId6"/>
    <p:sldId id="272" r:id="rId7"/>
    <p:sldId id="280" r:id="rId8"/>
    <p:sldId id="273" r:id="rId9"/>
    <p:sldId id="289" r:id="rId10"/>
    <p:sldId id="277" r:id="rId11"/>
    <p:sldId id="278" r:id="rId12"/>
    <p:sldId id="301" r:id="rId13"/>
    <p:sldId id="282" r:id="rId14"/>
    <p:sldId id="307" r:id="rId15"/>
    <p:sldId id="309" r:id="rId16"/>
    <p:sldId id="296" r:id="rId17"/>
    <p:sldId id="294" r:id="rId18"/>
    <p:sldId id="297" r:id="rId19"/>
    <p:sldId id="291" r:id="rId20"/>
    <p:sldId id="295" r:id="rId21"/>
    <p:sldId id="311" r:id="rId22"/>
    <p:sldId id="303" r:id="rId23"/>
    <p:sldId id="314" r:id="rId24"/>
    <p:sldId id="315" r:id="rId25"/>
    <p:sldId id="293" r:id="rId26"/>
    <p:sldId id="317" r:id="rId27"/>
    <p:sldId id="292" r:id="rId28"/>
    <p:sldId id="284" r:id="rId29"/>
    <p:sldId id="276" r:id="rId30"/>
    <p:sldId id="329" r:id="rId31"/>
    <p:sldId id="318" r:id="rId32"/>
    <p:sldId id="320" r:id="rId33"/>
    <p:sldId id="321" r:id="rId34"/>
    <p:sldId id="324" r:id="rId35"/>
    <p:sldId id="326" r:id="rId36"/>
    <p:sldId id="275" r:id="rId37"/>
    <p:sldId id="261" r:id="rId38"/>
    <p:sldId id="332" r:id="rId39"/>
    <p:sldId id="33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NRIDELIVER\3NRI\3NRI\Profiles\Profiles%202010\reports\Org%20&amp;%20Structure%20201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RIDELIVER\3NRI\3NRI\Rev&amp;Exp\09%20revexp\Tables\T8.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stacked"/>
        <c:varyColors val="0"/>
        <c:ser>
          <c:idx val="0"/>
          <c:order val="0"/>
          <c:spPr>
            <a:gradFill>
              <a:gsLst>
                <a:gs pos="0">
                  <a:srgbClr val="03D4A8"/>
                </a:gs>
                <a:gs pos="25000">
                  <a:srgbClr val="21D6E0"/>
                </a:gs>
                <a:gs pos="75000">
                  <a:srgbClr val="0087E6"/>
                </a:gs>
                <a:gs pos="100000">
                  <a:srgbClr val="005CBF"/>
                </a:gs>
              </a:gsLst>
              <a:lin ang="5400000" scaled="0"/>
            </a:gradFill>
          </c:spPr>
          <c:invertIfNegative val="0"/>
          <c:cat>
            <c:strRef>
              <c:f>'AOD change over time'!$C$66:$C$75</c:f>
              <c:strCache>
                <c:ptCount val="10"/>
                <c:pt idx="0">
                  <c:v>FY'1970</c:v>
                </c:pt>
                <c:pt idx="1">
                  <c:v>FY'1981</c:v>
                </c:pt>
                <c:pt idx="2">
                  <c:v>FY'1985</c:v>
                </c:pt>
                <c:pt idx="3">
                  <c:v>FY'1990</c:v>
                </c:pt>
                <c:pt idx="4">
                  <c:v>FY'1993</c:v>
                </c:pt>
                <c:pt idx="5">
                  <c:v>FY'1996</c:v>
                </c:pt>
                <c:pt idx="6">
                  <c:v>FY'2004</c:v>
                </c:pt>
                <c:pt idx="7">
                  <c:v>FY'2008</c:v>
                </c:pt>
                <c:pt idx="8">
                  <c:v>FY'2008</c:v>
                </c:pt>
                <c:pt idx="9">
                  <c:v>FY'2010</c:v>
                </c:pt>
              </c:strCache>
            </c:strRef>
          </c:cat>
          <c:val>
            <c:numRef>
              <c:f>'AOD change over time'!$D$66:$D$75</c:f>
              <c:numCache>
                <c:formatCode>General</c:formatCode>
                <c:ptCount val="10"/>
                <c:pt idx="0">
                  <c:v>23</c:v>
                </c:pt>
                <c:pt idx="1">
                  <c:v>19</c:v>
                </c:pt>
                <c:pt idx="2">
                  <c:v>18</c:v>
                </c:pt>
                <c:pt idx="3">
                  <c:v>16</c:v>
                </c:pt>
                <c:pt idx="4">
                  <c:v>17</c:v>
                </c:pt>
                <c:pt idx="5">
                  <c:v>21</c:v>
                </c:pt>
                <c:pt idx="6">
                  <c:v>23</c:v>
                </c:pt>
                <c:pt idx="7">
                  <c:v>28</c:v>
                </c:pt>
                <c:pt idx="8">
                  <c:v>27</c:v>
                </c:pt>
                <c:pt idx="9">
                  <c:v>31</c:v>
                </c:pt>
              </c:numCache>
            </c:numRef>
          </c:val>
        </c:ser>
        <c:dLbls>
          <c:showLegendKey val="0"/>
          <c:showVal val="1"/>
          <c:showCatName val="0"/>
          <c:showSerName val="0"/>
          <c:showPercent val="0"/>
          <c:showBubbleSize val="0"/>
        </c:dLbls>
        <c:gapWidth val="33"/>
        <c:overlap val="100"/>
        <c:axId val="69054464"/>
        <c:axId val="69056000"/>
      </c:barChart>
      <c:catAx>
        <c:axId val="69054464"/>
        <c:scaling>
          <c:orientation val="minMax"/>
        </c:scaling>
        <c:delete val="0"/>
        <c:axPos val="b"/>
        <c:numFmt formatCode="General" sourceLinked="1"/>
        <c:majorTickMark val="none"/>
        <c:minorTickMark val="none"/>
        <c:tickLblPos val="nextTo"/>
        <c:crossAx val="69056000"/>
        <c:crosses val="autoZero"/>
        <c:auto val="1"/>
        <c:lblAlgn val="ctr"/>
        <c:lblOffset val="100"/>
        <c:noMultiLvlLbl val="0"/>
      </c:catAx>
      <c:valAx>
        <c:axId val="69056000"/>
        <c:scaling>
          <c:orientation val="minMax"/>
        </c:scaling>
        <c:delete val="0"/>
        <c:axPos val="l"/>
        <c:title>
          <c:tx>
            <c:rich>
              <a:bodyPr rot="-5400000" vert="horz"/>
              <a:lstStyle/>
              <a:p>
                <a:pPr>
                  <a:defRPr/>
                </a:pPr>
                <a:r>
                  <a:rPr lang="en-US" dirty="0"/>
                  <a:t>States</a:t>
                </a:r>
              </a:p>
            </c:rich>
          </c:tx>
          <c:layout/>
          <c:overlay val="0"/>
        </c:title>
        <c:numFmt formatCode="General" sourceLinked="1"/>
        <c:majorTickMark val="none"/>
        <c:minorTickMark val="none"/>
        <c:tickLblPos val="nextTo"/>
        <c:crossAx val="6905446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27022087569452E-2"/>
          <c:y val="3.074438515180199E-2"/>
          <c:w val="0.92592691092102286"/>
          <c:h val="0.74757399684908465"/>
        </c:manualLayout>
      </c:layout>
      <c:barChart>
        <c:barDir val="col"/>
        <c:grouping val="stacked"/>
        <c:varyColors val="0"/>
        <c:ser>
          <c:idx val="1"/>
          <c:order val="0"/>
          <c:tx>
            <c:strRef>
              <c:f>Sheet1a!$E$3</c:f>
              <c:strCache>
                <c:ptCount val="1"/>
                <c:pt idx="0">
                  <c:v>State Psychiatric Hospital-Inpatient</c:v>
                </c:pt>
              </c:strCache>
            </c:strRef>
          </c:tx>
          <c:invertIfNegative val="0"/>
          <c:cat>
            <c:strRef>
              <c:f>Sheet1a!$B$5:$B$54</c:f>
              <c:strCache>
                <c:ptCount val="50"/>
                <c:pt idx="0">
                  <c:v>ME  b</c:v>
                </c:pt>
                <c:pt idx="1">
                  <c:v>AK  a</c:v>
                </c:pt>
                <c:pt idx="2">
                  <c:v>PA  b</c:v>
                </c:pt>
                <c:pt idx="3">
                  <c:v>NY  b</c:v>
                </c:pt>
                <c:pt idx="4">
                  <c:v>VT  </c:v>
                </c:pt>
                <c:pt idx="5">
                  <c:v>HI  </c:v>
                </c:pt>
                <c:pt idx="6">
                  <c:v>NJ  b</c:v>
                </c:pt>
                <c:pt idx="7">
                  <c:v>CT  ac</c:v>
                </c:pt>
                <c:pt idx="8">
                  <c:v>AZ  </c:v>
                </c:pt>
                <c:pt idx="9">
                  <c:v>NC  b</c:v>
                </c:pt>
                <c:pt idx="10">
                  <c:v>MD  b</c:v>
                </c:pt>
                <c:pt idx="11">
                  <c:v>MT  </c:v>
                </c:pt>
                <c:pt idx="12">
                  <c:v>MN  </c:v>
                </c:pt>
                <c:pt idx="13">
                  <c:v>CA  b</c:v>
                </c:pt>
                <c:pt idx="14">
                  <c:v>WY  </c:v>
                </c:pt>
                <c:pt idx="15">
                  <c:v>OR  </c:v>
                </c:pt>
                <c:pt idx="16">
                  <c:v>MI  </c:v>
                </c:pt>
                <c:pt idx="17">
                  <c:v>NH  </c:v>
                </c:pt>
                <c:pt idx="18">
                  <c:v>IA  </c:v>
                </c:pt>
                <c:pt idx="19">
                  <c:v>KS  </c:v>
                </c:pt>
                <c:pt idx="20">
                  <c:v>WI  b</c:v>
                </c:pt>
                <c:pt idx="21">
                  <c:v>WA  </c:v>
                </c:pt>
                <c:pt idx="22">
                  <c:v>MA  a</c:v>
                </c:pt>
                <c:pt idx="23">
                  <c:v>DE  ac</c:v>
                </c:pt>
                <c:pt idx="24">
                  <c:v>MS  </c:v>
                </c:pt>
                <c:pt idx="25">
                  <c:v>RI  c</c:v>
                </c:pt>
                <c:pt idx="26">
                  <c:v>VA  b</c:v>
                </c:pt>
                <c:pt idx="27">
                  <c:v>NM  </c:v>
                </c:pt>
                <c:pt idx="28">
                  <c:v>IN  </c:v>
                </c:pt>
                <c:pt idx="29">
                  <c:v>CO  a</c:v>
                </c:pt>
                <c:pt idx="30">
                  <c:v>MO  </c:v>
                </c:pt>
                <c:pt idx="31">
                  <c:v>ND  </c:v>
                </c:pt>
                <c:pt idx="32">
                  <c:v>IL  </c:v>
                </c:pt>
                <c:pt idx="33">
                  <c:v>SD  </c:v>
                </c:pt>
                <c:pt idx="34">
                  <c:v>TN  </c:v>
                </c:pt>
                <c:pt idx="35">
                  <c:v>AL  </c:v>
                </c:pt>
                <c:pt idx="36">
                  <c:v>WV  ac</c:v>
                </c:pt>
                <c:pt idx="37">
                  <c:v>OH  </c:v>
                </c:pt>
                <c:pt idx="38">
                  <c:v>NE  </c:v>
                </c:pt>
                <c:pt idx="39">
                  <c:v>LA  </c:v>
                </c:pt>
                <c:pt idx="40">
                  <c:v>UT  b</c:v>
                </c:pt>
                <c:pt idx="41">
                  <c:v>NV  </c:v>
                </c:pt>
                <c:pt idx="42">
                  <c:v>SC  </c:v>
                </c:pt>
                <c:pt idx="43">
                  <c:v>OK  </c:v>
                </c:pt>
                <c:pt idx="44">
                  <c:v>KY  </c:v>
                </c:pt>
                <c:pt idx="45">
                  <c:v>ID  </c:v>
                </c:pt>
                <c:pt idx="46">
                  <c:v>AR  a</c:v>
                </c:pt>
                <c:pt idx="47">
                  <c:v>GA  </c:v>
                </c:pt>
                <c:pt idx="48">
                  <c:v>FL  </c:v>
                </c:pt>
                <c:pt idx="49">
                  <c:v>TX  b</c:v>
                </c:pt>
              </c:strCache>
            </c:strRef>
          </c:cat>
          <c:val>
            <c:numRef>
              <c:f>Sheet1a!$E$5:$E$54</c:f>
              <c:numCache>
                <c:formatCode>"$"#,##0.00_);[Red]\("$"#,##0.00\)</c:formatCode>
                <c:ptCount val="50"/>
                <c:pt idx="0">
                  <c:v>48.163026618328693</c:v>
                </c:pt>
                <c:pt idx="1">
                  <c:v>39.785081527106165</c:v>
                </c:pt>
                <c:pt idx="2">
                  <c:v>39.284743661576428</c:v>
                </c:pt>
                <c:pt idx="3">
                  <c:v>66.349660456253062</c:v>
                </c:pt>
                <c:pt idx="4">
                  <c:v>35.100995869997504</c:v>
                </c:pt>
                <c:pt idx="5">
                  <c:v>48.026042200896761</c:v>
                </c:pt>
                <c:pt idx="6">
                  <c:v>57.997835913238291</c:v>
                </c:pt>
                <c:pt idx="7">
                  <c:v>62.836381866320295</c:v>
                </c:pt>
                <c:pt idx="8">
                  <c:v>11.072994457114506</c:v>
                </c:pt>
                <c:pt idx="9">
                  <c:v>36.165253353733348</c:v>
                </c:pt>
                <c:pt idx="10">
                  <c:v>43.190145098782686</c:v>
                </c:pt>
                <c:pt idx="11">
                  <c:v>28.491181522621737</c:v>
                </c:pt>
                <c:pt idx="12">
                  <c:v>36.011181472906912</c:v>
                </c:pt>
                <c:pt idx="13">
                  <c:v>33.56500662279295</c:v>
                </c:pt>
                <c:pt idx="14">
                  <c:v>44.697782711252948</c:v>
                </c:pt>
                <c:pt idx="15">
                  <c:v>38.004540178063124</c:v>
                </c:pt>
                <c:pt idx="16">
                  <c:v>24.165674566038977</c:v>
                </c:pt>
                <c:pt idx="17">
                  <c:v>43.827424661219077</c:v>
                </c:pt>
                <c:pt idx="18">
                  <c:v>14.309684226913811</c:v>
                </c:pt>
                <c:pt idx="19">
                  <c:v>31.14789642752919</c:v>
                </c:pt>
                <c:pt idx="20">
                  <c:v>37.172879544654343</c:v>
                </c:pt>
                <c:pt idx="21">
                  <c:v>34.776634214522893</c:v>
                </c:pt>
                <c:pt idx="22">
                  <c:v>18.929983804009829</c:v>
                </c:pt>
                <c:pt idx="23">
                  <c:v>49.322354911246094</c:v>
                </c:pt>
                <c:pt idx="24">
                  <c:v>51.842097554429095</c:v>
                </c:pt>
                <c:pt idx="25">
                  <c:v>29.521244744219491</c:v>
                </c:pt>
                <c:pt idx="26">
                  <c:v>42.777957539946705</c:v>
                </c:pt>
                <c:pt idx="27">
                  <c:v>12.35395326504482</c:v>
                </c:pt>
                <c:pt idx="28">
                  <c:v>31.598957325533608</c:v>
                </c:pt>
                <c:pt idx="29">
                  <c:v>22.852247077817424</c:v>
                </c:pt>
                <c:pt idx="30">
                  <c:v>42.543263830411192</c:v>
                </c:pt>
                <c:pt idx="31">
                  <c:v>21.527319442708983</c:v>
                </c:pt>
                <c:pt idx="32">
                  <c:v>24.913838348019915</c:v>
                </c:pt>
                <c:pt idx="33">
                  <c:v>51.89287262229017</c:v>
                </c:pt>
                <c:pt idx="34">
                  <c:v>26.447785221041329</c:v>
                </c:pt>
                <c:pt idx="35">
                  <c:v>35.140688484722354</c:v>
                </c:pt>
                <c:pt idx="36">
                  <c:v>26.071517362310491</c:v>
                </c:pt>
                <c:pt idx="37">
                  <c:v>18.87459857352512</c:v>
                </c:pt>
                <c:pt idx="38">
                  <c:v>26.629742989753424</c:v>
                </c:pt>
                <c:pt idx="39">
                  <c:v>42.677820051588547</c:v>
                </c:pt>
                <c:pt idx="40">
                  <c:v>19.578641181333559</c:v>
                </c:pt>
                <c:pt idx="41">
                  <c:v>23.794159625604578</c:v>
                </c:pt>
                <c:pt idx="42">
                  <c:v>18.295338980332357</c:v>
                </c:pt>
                <c:pt idx="43">
                  <c:v>16.180302596215487</c:v>
                </c:pt>
                <c:pt idx="44">
                  <c:v>27.612664915767386</c:v>
                </c:pt>
                <c:pt idx="45">
                  <c:v>18.865294526472763</c:v>
                </c:pt>
                <c:pt idx="46">
                  <c:v>14.879065641172598</c:v>
                </c:pt>
                <c:pt idx="47">
                  <c:v>19.136380839715549</c:v>
                </c:pt>
                <c:pt idx="48">
                  <c:v>18.962298301167078</c:v>
                </c:pt>
                <c:pt idx="49">
                  <c:v>15.228144237771168</c:v>
                </c:pt>
              </c:numCache>
            </c:numRef>
          </c:val>
        </c:ser>
        <c:ser>
          <c:idx val="0"/>
          <c:order val="1"/>
          <c:tx>
            <c:strRef>
              <c:f>Sheet1a!$F$3</c:f>
              <c:strCache>
                <c:ptCount val="1"/>
                <c:pt idx="0">
                  <c:v>Community-Based Programs</c:v>
                </c:pt>
              </c:strCache>
            </c:strRef>
          </c:tx>
          <c:invertIfNegative val="0"/>
          <c:cat>
            <c:strRef>
              <c:f>Sheet1a!$B$5:$B$54</c:f>
              <c:strCache>
                <c:ptCount val="50"/>
                <c:pt idx="0">
                  <c:v>ME  b</c:v>
                </c:pt>
                <c:pt idx="1">
                  <c:v>AK  a</c:v>
                </c:pt>
                <c:pt idx="2">
                  <c:v>PA  b</c:v>
                </c:pt>
                <c:pt idx="3">
                  <c:v>NY  b</c:v>
                </c:pt>
                <c:pt idx="4">
                  <c:v>VT  </c:v>
                </c:pt>
                <c:pt idx="5">
                  <c:v>HI  </c:v>
                </c:pt>
                <c:pt idx="6">
                  <c:v>NJ  b</c:v>
                </c:pt>
                <c:pt idx="7">
                  <c:v>CT  ac</c:v>
                </c:pt>
                <c:pt idx="8">
                  <c:v>AZ  </c:v>
                </c:pt>
                <c:pt idx="9">
                  <c:v>NC  b</c:v>
                </c:pt>
                <c:pt idx="10">
                  <c:v>MD  b</c:v>
                </c:pt>
                <c:pt idx="11">
                  <c:v>MT  </c:v>
                </c:pt>
                <c:pt idx="12">
                  <c:v>MN  </c:v>
                </c:pt>
                <c:pt idx="13">
                  <c:v>CA  b</c:v>
                </c:pt>
                <c:pt idx="14">
                  <c:v>WY  </c:v>
                </c:pt>
                <c:pt idx="15">
                  <c:v>OR  </c:v>
                </c:pt>
                <c:pt idx="16">
                  <c:v>MI  </c:v>
                </c:pt>
                <c:pt idx="17">
                  <c:v>NH  </c:v>
                </c:pt>
                <c:pt idx="18">
                  <c:v>IA  </c:v>
                </c:pt>
                <c:pt idx="19">
                  <c:v>KS  </c:v>
                </c:pt>
                <c:pt idx="20">
                  <c:v>WI  b</c:v>
                </c:pt>
                <c:pt idx="21">
                  <c:v>WA  </c:v>
                </c:pt>
                <c:pt idx="22">
                  <c:v>MA  a</c:v>
                </c:pt>
                <c:pt idx="23">
                  <c:v>DE  ac</c:v>
                </c:pt>
                <c:pt idx="24">
                  <c:v>MS  </c:v>
                </c:pt>
                <c:pt idx="25">
                  <c:v>RI  c</c:v>
                </c:pt>
                <c:pt idx="26">
                  <c:v>VA  b</c:v>
                </c:pt>
                <c:pt idx="27">
                  <c:v>NM  </c:v>
                </c:pt>
                <c:pt idx="28">
                  <c:v>IN  </c:v>
                </c:pt>
                <c:pt idx="29">
                  <c:v>CO  a</c:v>
                </c:pt>
                <c:pt idx="30">
                  <c:v>MO  </c:v>
                </c:pt>
                <c:pt idx="31">
                  <c:v>ND  </c:v>
                </c:pt>
                <c:pt idx="32">
                  <c:v>IL  </c:v>
                </c:pt>
                <c:pt idx="33">
                  <c:v>SD  </c:v>
                </c:pt>
                <c:pt idx="34">
                  <c:v>TN  </c:v>
                </c:pt>
                <c:pt idx="35">
                  <c:v>AL  </c:v>
                </c:pt>
                <c:pt idx="36">
                  <c:v>WV  ac</c:v>
                </c:pt>
                <c:pt idx="37">
                  <c:v>OH  </c:v>
                </c:pt>
                <c:pt idx="38">
                  <c:v>NE  </c:v>
                </c:pt>
                <c:pt idx="39">
                  <c:v>LA  </c:v>
                </c:pt>
                <c:pt idx="40">
                  <c:v>UT  b</c:v>
                </c:pt>
                <c:pt idx="41">
                  <c:v>NV  </c:v>
                </c:pt>
                <c:pt idx="42">
                  <c:v>SC  </c:v>
                </c:pt>
                <c:pt idx="43">
                  <c:v>OK  </c:v>
                </c:pt>
                <c:pt idx="44">
                  <c:v>KY  </c:v>
                </c:pt>
                <c:pt idx="45">
                  <c:v>ID  </c:v>
                </c:pt>
                <c:pt idx="46">
                  <c:v>AR  a</c:v>
                </c:pt>
                <c:pt idx="47">
                  <c:v>GA  </c:v>
                </c:pt>
                <c:pt idx="48">
                  <c:v>FL  </c:v>
                </c:pt>
                <c:pt idx="49">
                  <c:v>TX  b</c:v>
                </c:pt>
              </c:strCache>
            </c:strRef>
          </c:cat>
          <c:val>
            <c:numRef>
              <c:f>Sheet1a!$F$5:$F$54</c:f>
              <c:numCache>
                <c:formatCode>"$"#,##0.00_);[Red]\("$"#,##0.00\)</c:formatCode>
                <c:ptCount val="50"/>
                <c:pt idx="0">
                  <c:v>286.82751082738224</c:v>
                </c:pt>
                <c:pt idx="1">
                  <c:v>242.52924076282159</c:v>
                </c:pt>
                <c:pt idx="2">
                  <c:v>230.37310729257078</c:v>
                </c:pt>
                <c:pt idx="3">
                  <c:v>163.98357008207222</c:v>
                </c:pt>
                <c:pt idx="4">
                  <c:v>190.15722991957387</c:v>
                </c:pt>
                <c:pt idx="5">
                  <c:v>143.14877418298082</c:v>
                </c:pt>
                <c:pt idx="6">
                  <c:v>140.31961951629097</c:v>
                </c:pt>
                <c:pt idx="7">
                  <c:v>119.54863766679343</c:v>
                </c:pt>
                <c:pt idx="8">
                  <c:v>181.28986392080705</c:v>
                </c:pt>
                <c:pt idx="9">
                  <c:v>137.14536743675691</c:v>
                </c:pt>
                <c:pt idx="10">
                  <c:v>117.4722566365828</c:v>
                </c:pt>
                <c:pt idx="11">
                  <c:v>127.40588049437402</c:v>
                </c:pt>
                <c:pt idx="12">
                  <c:v>122.04569581415934</c:v>
                </c:pt>
                <c:pt idx="13">
                  <c:v>122.24245796643135</c:v>
                </c:pt>
                <c:pt idx="14">
                  <c:v>106.48001295037241</c:v>
                </c:pt>
                <c:pt idx="15">
                  <c:v>104.39979060633861</c:v>
                </c:pt>
                <c:pt idx="16">
                  <c:v>117.94816161738218</c:v>
                </c:pt>
                <c:pt idx="17">
                  <c:v>91.893966550352047</c:v>
                </c:pt>
                <c:pt idx="18">
                  <c:v>119.18102547248205</c:v>
                </c:pt>
                <c:pt idx="19">
                  <c:v>94.336690900349296</c:v>
                </c:pt>
                <c:pt idx="20">
                  <c:v>84.078608874427687</c:v>
                </c:pt>
                <c:pt idx="21">
                  <c:v>78.459110843112626</c:v>
                </c:pt>
                <c:pt idx="22">
                  <c:v>92.31213433214414</c:v>
                </c:pt>
                <c:pt idx="23">
                  <c:v>56.728535064151181</c:v>
                </c:pt>
                <c:pt idx="24">
                  <c:v>55.963578371831161</c:v>
                </c:pt>
                <c:pt idx="25">
                  <c:v>76.35891345108061</c:v>
                </c:pt>
                <c:pt idx="26">
                  <c:v>48.213759431502716</c:v>
                </c:pt>
                <c:pt idx="27">
                  <c:v>80.97920334507053</c:v>
                </c:pt>
                <c:pt idx="28">
                  <c:v>55.179569151692327</c:v>
                </c:pt>
                <c:pt idx="29">
                  <c:v>63.482122145120876</c:v>
                </c:pt>
                <c:pt idx="30">
                  <c:v>41.379210512159922</c:v>
                </c:pt>
                <c:pt idx="31">
                  <c:v>64.424690740972281</c:v>
                </c:pt>
                <c:pt idx="32">
                  <c:v>58.797590440417331</c:v>
                </c:pt>
                <c:pt idx="33">
                  <c:v>31.0770148902957</c:v>
                </c:pt>
                <c:pt idx="34">
                  <c:v>49.023997063339898</c:v>
                </c:pt>
                <c:pt idx="35">
                  <c:v>40.660056779169437</c:v>
                </c:pt>
                <c:pt idx="36">
                  <c:v>50.162919481913853</c:v>
                </c:pt>
                <c:pt idx="37">
                  <c:v>52.72586211843484</c:v>
                </c:pt>
                <c:pt idx="38">
                  <c:v>46.413688730358494</c:v>
                </c:pt>
                <c:pt idx="39">
                  <c:v>24.642773827758802</c:v>
                </c:pt>
                <c:pt idx="40">
                  <c:v>43.882990634831117</c:v>
                </c:pt>
                <c:pt idx="41">
                  <c:v>35.727234806710641</c:v>
                </c:pt>
                <c:pt idx="42">
                  <c:v>38.139255625263644</c:v>
                </c:pt>
                <c:pt idx="43">
                  <c:v>37.053711510388958</c:v>
                </c:pt>
                <c:pt idx="44">
                  <c:v>24.839747510724063</c:v>
                </c:pt>
                <c:pt idx="45">
                  <c:v>20.462375381165032</c:v>
                </c:pt>
                <c:pt idx="46">
                  <c:v>25.693141164793161</c:v>
                </c:pt>
                <c:pt idx="47">
                  <c:v>23.462677588962283</c:v>
                </c:pt>
                <c:pt idx="48">
                  <c:v>21.317040373072775</c:v>
                </c:pt>
                <c:pt idx="49">
                  <c:v>22.469216018564349</c:v>
                </c:pt>
              </c:numCache>
            </c:numRef>
          </c:val>
        </c:ser>
        <c:ser>
          <c:idx val="2"/>
          <c:order val="2"/>
          <c:tx>
            <c:strRef>
              <c:f>Sheet1a!$G$3</c:f>
              <c:strCache>
                <c:ptCount val="1"/>
                <c:pt idx="0">
                  <c:v>Research, Training, &amp; Administration</c:v>
                </c:pt>
              </c:strCache>
            </c:strRef>
          </c:tx>
          <c:spPr>
            <a:solidFill>
              <a:schemeClr val="accent6">
                <a:lumMod val="60000"/>
                <a:lumOff val="40000"/>
              </a:schemeClr>
            </a:solidFill>
          </c:spPr>
          <c:invertIfNegative val="0"/>
          <c:cat>
            <c:strRef>
              <c:f>Sheet1a!$B$5:$B$54</c:f>
              <c:strCache>
                <c:ptCount val="50"/>
                <c:pt idx="0">
                  <c:v>ME  b</c:v>
                </c:pt>
                <c:pt idx="1">
                  <c:v>AK  a</c:v>
                </c:pt>
                <c:pt idx="2">
                  <c:v>PA  b</c:v>
                </c:pt>
                <c:pt idx="3">
                  <c:v>NY  b</c:v>
                </c:pt>
                <c:pt idx="4">
                  <c:v>VT  </c:v>
                </c:pt>
                <c:pt idx="5">
                  <c:v>HI  </c:v>
                </c:pt>
                <c:pt idx="6">
                  <c:v>NJ  b</c:v>
                </c:pt>
                <c:pt idx="7">
                  <c:v>CT  ac</c:v>
                </c:pt>
                <c:pt idx="8">
                  <c:v>AZ  </c:v>
                </c:pt>
                <c:pt idx="9">
                  <c:v>NC  b</c:v>
                </c:pt>
                <c:pt idx="10">
                  <c:v>MD  b</c:v>
                </c:pt>
                <c:pt idx="11">
                  <c:v>MT  </c:v>
                </c:pt>
                <c:pt idx="12">
                  <c:v>MN  </c:v>
                </c:pt>
                <c:pt idx="13">
                  <c:v>CA  b</c:v>
                </c:pt>
                <c:pt idx="14">
                  <c:v>WY  </c:v>
                </c:pt>
                <c:pt idx="15">
                  <c:v>OR  </c:v>
                </c:pt>
                <c:pt idx="16">
                  <c:v>MI  </c:v>
                </c:pt>
                <c:pt idx="17">
                  <c:v>NH  </c:v>
                </c:pt>
                <c:pt idx="18">
                  <c:v>IA  </c:v>
                </c:pt>
                <c:pt idx="19">
                  <c:v>KS  </c:v>
                </c:pt>
                <c:pt idx="20">
                  <c:v>WI  b</c:v>
                </c:pt>
                <c:pt idx="21">
                  <c:v>WA  </c:v>
                </c:pt>
                <c:pt idx="22">
                  <c:v>MA  a</c:v>
                </c:pt>
                <c:pt idx="23">
                  <c:v>DE  ac</c:v>
                </c:pt>
                <c:pt idx="24">
                  <c:v>MS  </c:v>
                </c:pt>
                <c:pt idx="25">
                  <c:v>RI  c</c:v>
                </c:pt>
                <c:pt idx="26">
                  <c:v>VA  b</c:v>
                </c:pt>
                <c:pt idx="27">
                  <c:v>NM  </c:v>
                </c:pt>
                <c:pt idx="28">
                  <c:v>IN  </c:v>
                </c:pt>
                <c:pt idx="29">
                  <c:v>CO  a</c:v>
                </c:pt>
                <c:pt idx="30">
                  <c:v>MO  </c:v>
                </c:pt>
                <c:pt idx="31">
                  <c:v>ND  </c:v>
                </c:pt>
                <c:pt idx="32">
                  <c:v>IL  </c:v>
                </c:pt>
                <c:pt idx="33">
                  <c:v>SD  </c:v>
                </c:pt>
                <c:pt idx="34">
                  <c:v>TN  </c:v>
                </c:pt>
                <c:pt idx="35">
                  <c:v>AL  </c:v>
                </c:pt>
                <c:pt idx="36">
                  <c:v>WV  ac</c:v>
                </c:pt>
                <c:pt idx="37">
                  <c:v>OH  </c:v>
                </c:pt>
                <c:pt idx="38">
                  <c:v>NE  </c:v>
                </c:pt>
                <c:pt idx="39">
                  <c:v>LA  </c:v>
                </c:pt>
                <c:pt idx="40">
                  <c:v>UT  b</c:v>
                </c:pt>
                <c:pt idx="41">
                  <c:v>NV  </c:v>
                </c:pt>
                <c:pt idx="42">
                  <c:v>SC  </c:v>
                </c:pt>
                <c:pt idx="43">
                  <c:v>OK  </c:v>
                </c:pt>
                <c:pt idx="44">
                  <c:v>KY  </c:v>
                </c:pt>
                <c:pt idx="45">
                  <c:v>ID  </c:v>
                </c:pt>
                <c:pt idx="46">
                  <c:v>AR  a</c:v>
                </c:pt>
                <c:pt idx="47">
                  <c:v>GA  </c:v>
                </c:pt>
                <c:pt idx="48">
                  <c:v>FL  </c:v>
                </c:pt>
                <c:pt idx="49">
                  <c:v>TX  b</c:v>
                </c:pt>
              </c:strCache>
            </c:strRef>
          </c:cat>
          <c:val>
            <c:numRef>
              <c:f>Sheet1a!$G$5:$G$54</c:f>
              <c:numCache>
                <c:formatCode>"$"#,##0.00_);[Red]\("$"#,##0.00\)</c:formatCode>
                <c:ptCount val="50"/>
                <c:pt idx="0">
                  <c:v>10.979292631297231</c:v>
                </c:pt>
                <c:pt idx="1">
                  <c:v>7.3918290015581292</c:v>
                </c:pt>
                <c:pt idx="2">
                  <c:v>1.0085378135036693</c:v>
                </c:pt>
                <c:pt idx="3">
                  <c:v>11.261509936899166</c:v>
                </c:pt>
                <c:pt idx="4">
                  <c:v>7.4066321560545276</c:v>
                </c:pt>
                <c:pt idx="5">
                  <c:v>20.979210448685684</c:v>
                </c:pt>
                <c:pt idx="6">
                  <c:v>2.4605127183792952</c:v>
                </c:pt>
                <c:pt idx="7">
                  <c:v>15.239104396410408</c:v>
                </c:pt>
                <c:pt idx="8">
                  <c:v>3.7629928965523796</c:v>
                </c:pt>
                <c:pt idx="9">
                  <c:v>1.3535826946745126</c:v>
                </c:pt>
                <c:pt idx="10">
                  <c:v>5.8374593824814491</c:v>
                </c:pt>
                <c:pt idx="11">
                  <c:v>3.4509799280195708</c:v>
                </c:pt>
                <c:pt idx="12">
                  <c:v>1.0758871144751807</c:v>
                </c:pt>
                <c:pt idx="13">
                  <c:v>1.8139024254518721</c:v>
                </c:pt>
                <c:pt idx="14">
                  <c:v>3.4742777854863358</c:v>
                </c:pt>
                <c:pt idx="15">
                  <c:v>2.4447359087881213</c:v>
                </c:pt>
                <c:pt idx="16">
                  <c:v>0.72256169798787662</c:v>
                </c:pt>
                <c:pt idx="17">
                  <c:v>2.4522457689232882</c:v>
                </c:pt>
                <c:pt idx="18">
                  <c:v>2.7821147076688892</c:v>
                </c:pt>
                <c:pt idx="19">
                  <c:v>4.7507686064924073</c:v>
                </c:pt>
                <c:pt idx="20">
                  <c:v>0.2031857918566447</c:v>
                </c:pt>
                <c:pt idx="21">
                  <c:v>1.9958763983987025</c:v>
                </c:pt>
                <c:pt idx="22">
                  <c:v>3.3245119912415051</c:v>
                </c:pt>
                <c:pt idx="23">
                  <c:v>3.0755294261798465</c:v>
                </c:pt>
                <c:pt idx="24">
                  <c:v>1.1581020478650401</c:v>
                </c:pt>
                <c:pt idx="25">
                  <c:v>1.3080928773033209</c:v>
                </c:pt>
                <c:pt idx="26">
                  <c:v>2.8209493228691138</c:v>
                </c:pt>
                <c:pt idx="27">
                  <c:v>0.17505601792573625</c:v>
                </c:pt>
                <c:pt idx="28">
                  <c:v>0.87427083985725418</c:v>
                </c:pt>
                <c:pt idx="29">
                  <c:v>0.49190868708421309</c:v>
                </c:pt>
                <c:pt idx="30">
                  <c:v>2.2289257839502294</c:v>
                </c:pt>
                <c:pt idx="31">
                  <c:v>9.4156878670498781E-2</c:v>
                </c:pt>
                <c:pt idx="32">
                  <c:v>1.5920626126384299</c:v>
                </c:pt>
                <c:pt idx="33">
                  <c:v>1.4724650873404024</c:v>
                </c:pt>
                <c:pt idx="34">
                  <c:v>2.8359673309309397</c:v>
                </c:pt>
                <c:pt idx="35">
                  <c:v>2.0884096249258928</c:v>
                </c:pt>
                <c:pt idx="36">
                  <c:v>0.22001280474523621</c:v>
                </c:pt>
                <c:pt idx="37">
                  <c:v>2.6583567576163376</c:v>
                </c:pt>
                <c:pt idx="38">
                  <c:v>0.56258586982818493</c:v>
                </c:pt>
                <c:pt idx="39">
                  <c:v>4.4799821941725142</c:v>
                </c:pt>
                <c:pt idx="40">
                  <c:v>0.54490087590836311</c:v>
                </c:pt>
                <c:pt idx="41">
                  <c:v>4.480310162569042</c:v>
                </c:pt>
                <c:pt idx="42">
                  <c:v>3.8050765473000876</c:v>
                </c:pt>
                <c:pt idx="43">
                  <c:v>3.3288312255283152</c:v>
                </c:pt>
                <c:pt idx="44">
                  <c:v>2.6098046165113482</c:v>
                </c:pt>
                <c:pt idx="45">
                  <c:v>4.6717746085493888</c:v>
                </c:pt>
                <c:pt idx="46">
                  <c:v>2.2016379780202699</c:v>
                </c:pt>
                <c:pt idx="47">
                  <c:v>0</c:v>
                </c:pt>
                <c:pt idx="48">
                  <c:v>0.62318333628485922</c:v>
                </c:pt>
                <c:pt idx="49">
                  <c:v>0.68113105216867986</c:v>
                </c:pt>
              </c:numCache>
            </c:numRef>
          </c:val>
        </c:ser>
        <c:dLbls>
          <c:showLegendKey val="0"/>
          <c:showVal val="0"/>
          <c:showCatName val="0"/>
          <c:showSerName val="0"/>
          <c:showPercent val="0"/>
          <c:showBubbleSize val="0"/>
        </c:dLbls>
        <c:gapWidth val="10"/>
        <c:overlap val="100"/>
        <c:axId val="68855296"/>
        <c:axId val="68856832"/>
      </c:barChart>
      <c:catAx>
        <c:axId val="6885529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8856832"/>
        <c:crosses val="autoZero"/>
        <c:auto val="0"/>
        <c:lblAlgn val="ctr"/>
        <c:lblOffset val="100"/>
        <c:tickLblSkip val="1"/>
        <c:tickMarkSkip val="1"/>
        <c:noMultiLvlLbl val="0"/>
      </c:catAx>
      <c:valAx>
        <c:axId val="68856832"/>
        <c:scaling>
          <c:orientation val="minMax"/>
          <c:max val="350"/>
        </c:scaling>
        <c:delete val="0"/>
        <c:axPos val="l"/>
        <c:majorGridlines/>
        <c:numFmt formatCode="\$#,##0_);[Red]\(\$#,##0\)" sourceLinked="0"/>
        <c:majorTickMark val="out"/>
        <c:minorTickMark val="none"/>
        <c:tickLblPos val="nextTo"/>
        <c:txPr>
          <a:bodyPr rot="0" vert="horz"/>
          <a:lstStyle/>
          <a:p>
            <a:pPr>
              <a:defRPr/>
            </a:pPr>
            <a:endParaRPr lang="en-US"/>
          </a:p>
        </c:txPr>
        <c:crossAx val="68855296"/>
        <c:crosses val="autoZero"/>
        <c:crossBetween val="between"/>
        <c:majorUnit val="50"/>
      </c:valAx>
    </c:plotArea>
    <c:legend>
      <c:legendPos val="r"/>
      <c:layout>
        <c:manualLayout>
          <c:xMode val="edge"/>
          <c:yMode val="edge"/>
          <c:x val="0.6819179367489"/>
          <c:y val="0.15372218857258269"/>
          <c:w val="0.30501121771516082"/>
          <c:h val="0.28478982434888001"/>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Column1</c:v>
                </c:pt>
              </c:strCache>
            </c:strRef>
          </c:tx>
          <c:spPr>
            <a:scene3d>
              <a:camera prst="orthographicFront"/>
              <a:lightRig rig="threePt" dir="t"/>
            </a:scene3d>
            <a:sp3d>
              <a:bevelT/>
            </a:sp3d>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Sheet1!$A$2:$A$22</c:f>
              <c:strCache>
                <c:ptCount val="21"/>
                <c:pt idx="0">
                  <c:v>Move people into Managed Care</c:v>
                </c:pt>
                <c:pt idx="1">
                  <c:v>Reduce staff raios at State Hosp</c:v>
                </c:pt>
                <c:pt idx="2">
                  <c:v>Close state hospitals</c:v>
                </c:pt>
                <c:pt idx="3">
                  <c:v>Prevention Services</c:v>
                </c:pt>
                <c:pt idx="4">
                  <c:v>Privatize State operated Services</c:v>
                </c:pt>
                <c:pt idx="5">
                  <c:v>Other</c:v>
                </c:pt>
                <c:pt idx="6">
                  <c:v>Consumer Run Programs</c:v>
                </c:pt>
                <c:pt idx="7">
                  <c:v>Reduce salaries</c:v>
                </c:pt>
                <c:pt idx="8">
                  <c:v>Restrict populations served in Comm</c:v>
                </c:pt>
                <c:pt idx="9">
                  <c:v>Contracts with Family/Consumer Advocacy Orgs</c:v>
                </c:pt>
                <c:pt idx="10">
                  <c:v>Early retirement</c:v>
                </c:pt>
                <c:pt idx="11">
                  <c:v>Other</c:v>
                </c:pt>
                <c:pt idx="12">
                  <c:v>Restructure SMHA</c:v>
                </c:pt>
                <c:pt idx="13">
                  <c:v>Reduce number served in Community</c:v>
                </c:pt>
                <c:pt idx="14">
                  <c:v>Employee furloughs</c:v>
                </c:pt>
                <c:pt idx="15">
                  <c:v>Reduce Community MH services</c:v>
                </c:pt>
                <c:pt idx="16">
                  <c:v>Close State Hospital Units/Wards</c:v>
                </c:pt>
                <c:pt idx="17">
                  <c:v>Cut staff</c:v>
                </c:pt>
                <c:pt idx="18">
                  <c:v>Reduce Funds to Community Providers</c:v>
                </c:pt>
                <c:pt idx="19">
                  <c:v>Hiring freezes</c:v>
                </c:pt>
                <c:pt idx="20">
                  <c:v>Reduce administrative expenses</c:v>
                </c:pt>
              </c:strCache>
            </c:strRef>
          </c:cat>
          <c:val>
            <c:numRef>
              <c:f>Sheet1!$B$2:$B$22</c:f>
              <c:numCache>
                <c:formatCode>0%</c:formatCode>
                <c:ptCount val="21"/>
                <c:pt idx="0">
                  <c:v>2.5000000000000001E-2</c:v>
                </c:pt>
                <c:pt idx="1">
                  <c:v>7.5000000000000011E-2</c:v>
                </c:pt>
                <c:pt idx="2">
                  <c:v>7.5000000000000011E-2</c:v>
                </c:pt>
                <c:pt idx="3">
                  <c:v>0.1</c:v>
                </c:pt>
                <c:pt idx="4">
                  <c:v>0.125</c:v>
                </c:pt>
                <c:pt idx="5">
                  <c:v>0.125</c:v>
                </c:pt>
                <c:pt idx="6">
                  <c:v>0.125</c:v>
                </c:pt>
                <c:pt idx="7">
                  <c:v>0.125</c:v>
                </c:pt>
                <c:pt idx="8">
                  <c:v>0.17500000000000004</c:v>
                </c:pt>
                <c:pt idx="9">
                  <c:v>0.17500000000000004</c:v>
                </c:pt>
                <c:pt idx="10">
                  <c:v>0.22500000000000001</c:v>
                </c:pt>
                <c:pt idx="11">
                  <c:v>0.27500000000000002</c:v>
                </c:pt>
                <c:pt idx="12">
                  <c:v>0.30000000000000032</c:v>
                </c:pt>
                <c:pt idx="13">
                  <c:v>0.35000000000000031</c:v>
                </c:pt>
                <c:pt idx="14">
                  <c:v>0.37500000000000122</c:v>
                </c:pt>
                <c:pt idx="15">
                  <c:v>0.4</c:v>
                </c:pt>
                <c:pt idx="16">
                  <c:v>0.45</c:v>
                </c:pt>
                <c:pt idx="17">
                  <c:v>0.52500000000000002</c:v>
                </c:pt>
                <c:pt idx="18">
                  <c:v>0.52500000000000002</c:v>
                </c:pt>
                <c:pt idx="19">
                  <c:v>0.77500000000000291</c:v>
                </c:pt>
                <c:pt idx="20">
                  <c:v>0.87500000000000255</c:v>
                </c:pt>
              </c:numCache>
            </c:numRef>
          </c:val>
        </c:ser>
        <c:dLbls>
          <c:showLegendKey val="0"/>
          <c:showVal val="0"/>
          <c:showCatName val="0"/>
          <c:showSerName val="0"/>
          <c:showPercent val="0"/>
          <c:showBubbleSize val="0"/>
        </c:dLbls>
        <c:gapWidth val="10"/>
        <c:axId val="33963008"/>
        <c:axId val="80724736"/>
      </c:barChart>
      <c:catAx>
        <c:axId val="33963008"/>
        <c:scaling>
          <c:orientation val="minMax"/>
        </c:scaling>
        <c:delete val="0"/>
        <c:axPos val="l"/>
        <c:majorTickMark val="out"/>
        <c:minorTickMark val="none"/>
        <c:tickLblPos val="nextTo"/>
        <c:txPr>
          <a:bodyPr/>
          <a:lstStyle/>
          <a:p>
            <a:pPr>
              <a:defRPr sz="1400"/>
            </a:pPr>
            <a:endParaRPr lang="en-US"/>
          </a:p>
        </c:txPr>
        <c:crossAx val="80724736"/>
        <c:crosses val="autoZero"/>
        <c:auto val="1"/>
        <c:lblAlgn val="ctr"/>
        <c:lblOffset val="100"/>
        <c:tickLblSkip val="1"/>
        <c:noMultiLvlLbl val="0"/>
      </c:catAx>
      <c:valAx>
        <c:axId val="80724736"/>
        <c:scaling>
          <c:orientation val="minMax"/>
        </c:scaling>
        <c:delete val="0"/>
        <c:axPos val="b"/>
        <c:majorGridlines/>
        <c:numFmt formatCode="0%" sourceLinked="1"/>
        <c:majorTickMark val="out"/>
        <c:minorTickMark val="none"/>
        <c:tickLblPos val="nextTo"/>
        <c:crossAx val="33963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6418974567834188"/>
          <c:y val="4.3072601344730788E-2"/>
          <c:w val="0.81944112589374607"/>
          <c:h val="0.77025132551901165"/>
        </c:manualLayout>
      </c:layout>
      <c:lineChart>
        <c:grouping val="standard"/>
        <c:varyColors val="0"/>
        <c:ser>
          <c:idx val="0"/>
          <c:order val="0"/>
          <c:tx>
            <c:strRef>
              <c:f>Sheet1!$B$1</c:f>
              <c:strCache>
                <c:ptCount val="1"/>
                <c:pt idx="0">
                  <c:v>Series 1</c:v>
                </c:pt>
              </c:strCache>
            </c:strRef>
          </c:tx>
          <c:dLbls>
            <c:dLbl>
              <c:idx val="0"/>
              <c:layout>
                <c:manualLayout>
                  <c:x val="-2.2025862068965577E-2"/>
                  <c:y val="-7.2921718538132105E-2"/>
                </c:manualLayout>
              </c:layout>
              <c:dLblPos val="r"/>
              <c:showLegendKey val="0"/>
              <c:showVal val="1"/>
              <c:showCatName val="0"/>
              <c:showSerName val="0"/>
              <c:showPercent val="0"/>
              <c:showBubbleSize val="0"/>
            </c:dLbl>
            <c:dLbl>
              <c:idx val="14"/>
              <c:layout/>
              <c:dLblPos val="t"/>
              <c:showLegendKey val="0"/>
              <c:showVal val="1"/>
              <c:showCatName val="0"/>
              <c:showSerName val="0"/>
              <c:showPercent val="0"/>
              <c:showBubbleSize val="0"/>
            </c:dLbl>
            <c:dLblPos val="t"/>
            <c:showLegendKey val="0"/>
            <c:showVal val="0"/>
            <c:showCatName val="0"/>
            <c:showSerName val="0"/>
            <c:showPercent val="0"/>
            <c:showBubbleSize val="0"/>
          </c:dLbls>
          <c:cat>
            <c:numRef>
              <c:f>Sheet1!$A$2:$A$16</c:f>
              <c:numCache>
                <c:formatCode>m/d/yyyy</c:formatCode>
                <c:ptCount val="15"/>
                <c:pt idx="0">
                  <c:v>30498</c:v>
                </c:pt>
                <c:pt idx="1">
                  <c:v>31229</c:v>
                </c:pt>
                <c:pt idx="2">
                  <c:v>31959</c:v>
                </c:pt>
                <c:pt idx="3">
                  <c:v>33055</c:v>
                </c:pt>
                <c:pt idx="4">
                  <c:v>34151</c:v>
                </c:pt>
                <c:pt idx="5">
                  <c:v>35612</c:v>
                </c:pt>
                <c:pt idx="6">
                  <c:v>37073</c:v>
                </c:pt>
                <c:pt idx="7">
                  <c:v>37438</c:v>
                </c:pt>
                <c:pt idx="8">
                  <c:v>37803</c:v>
                </c:pt>
                <c:pt idx="9">
                  <c:v>38169</c:v>
                </c:pt>
                <c:pt idx="10">
                  <c:v>38534</c:v>
                </c:pt>
                <c:pt idx="11">
                  <c:v>38899</c:v>
                </c:pt>
                <c:pt idx="12">
                  <c:v>39264</c:v>
                </c:pt>
                <c:pt idx="13">
                  <c:v>39630</c:v>
                </c:pt>
                <c:pt idx="14">
                  <c:v>39995</c:v>
                </c:pt>
              </c:numCache>
            </c:numRef>
          </c:cat>
          <c:val>
            <c:numRef>
              <c:f>Sheet1!$B$2:$B$16</c:f>
              <c:numCache>
                <c:formatCode>0.0%</c:formatCode>
                <c:ptCount val="15"/>
                <c:pt idx="0">
                  <c:v>7.6380565222167907E-2</c:v>
                </c:pt>
                <c:pt idx="1">
                  <c:v>8.5732147193070082E-2</c:v>
                </c:pt>
                <c:pt idx="2">
                  <c:v>9.7814332003273621E-2</c:v>
                </c:pt>
                <c:pt idx="3">
                  <c:v>9.998130379546466E-2</c:v>
                </c:pt>
                <c:pt idx="4">
                  <c:v>0.10653448020482206</c:v>
                </c:pt>
                <c:pt idx="5">
                  <c:v>0.19261360840654682</c:v>
                </c:pt>
                <c:pt idx="6">
                  <c:v>0.29192414124863986</c:v>
                </c:pt>
                <c:pt idx="7">
                  <c:v>0.28474033281865585</c:v>
                </c:pt>
                <c:pt idx="8">
                  <c:v>0.31011783899315232</c:v>
                </c:pt>
                <c:pt idx="9">
                  <c:v>0.32076267675508924</c:v>
                </c:pt>
                <c:pt idx="10">
                  <c:v>0.33024853752687738</c:v>
                </c:pt>
                <c:pt idx="11">
                  <c:v>0.34262085019306282</c:v>
                </c:pt>
                <c:pt idx="12">
                  <c:v>0.36214436153022345</c:v>
                </c:pt>
                <c:pt idx="13">
                  <c:v>0.37598732816806174</c:v>
                </c:pt>
                <c:pt idx="14">
                  <c:v>0.38000000000000039</c:v>
                </c:pt>
              </c:numCache>
            </c:numRef>
          </c:val>
          <c:smooth val="0"/>
        </c:ser>
        <c:dLbls>
          <c:showLegendKey val="0"/>
          <c:showVal val="0"/>
          <c:showCatName val="0"/>
          <c:showSerName val="0"/>
          <c:showPercent val="0"/>
          <c:showBubbleSize val="0"/>
        </c:dLbls>
        <c:marker val="1"/>
        <c:smooth val="0"/>
        <c:axId val="82136448"/>
        <c:axId val="82142336"/>
      </c:lineChart>
      <c:dateAx>
        <c:axId val="82136448"/>
        <c:scaling>
          <c:orientation val="minMax"/>
        </c:scaling>
        <c:delete val="0"/>
        <c:axPos val="b"/>
        <c:numFmt formatCode="yyyy" sourceLinked="0"/>
        <c:majorTickMark val="out"/>
        <c:minorTickMark val="none"/>
        <c:tickLblPos val="nextTo"/>
        <c:crossAx val="82142336"/>
        <c:crosses val="autoZero"/>
        <c:auto val="1"/>
        <c:lblOffset val="100"/>
        <c:baseTimeUnit val="years"/>
        <c:majorUnit val="1"/>
        <c:majorTimeUnit val="years"/>
      </c:dateAx>
      <c:valAx>
        <c:axId val="82142336"/>
        <c:scaling>
          <c:orientation val="minMax"/>
        </c:scaling>
        <c:delete val="0"/>
        <c:axPos val="l"/>
        <c:majorGridlines/>
        <c:title>
          <c:tx>
            <c:rich>
              <a:bodyPr rot="-5400000" vert="horz"/>
              <a:lstStyle/>
              <a:p>
                <a:pPr>
                  <a:defRPr/>
                </a:pPr>
                <a:r>
                  <a:rPr lang="en-US" dirty="0"/>
                  <a:t>Percent of State Hospital Expenditures</a:t>
                </a:r>
              </a:p>
            </c:rich>
          </c:tx>
          <c:layout>
            <c:manualLayout>
              <c:xMode val="edge"/>
              <c:yMode val="edge"/>
              <c:x val="2.2321428571428582E-2"/>
              <c:y val="0.1236874892702398"/>
            </c:manualLayout>
          </c:layout>
          <c:overlay val="0"/>
        </c:title>
        <c:numFmt formatCode="0%" sourceLinked="0"/>
        <c:majorTickMark val="out"/>
        <c:minorTickMark val="none"/>
        <c:tickLblPos val="nextTo"/>
        <c:crossAx val="82136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67874501798612"/>
          <c:y val="0"/>
          <c:w val="0.54979427918732382"/>
          <c:h val="0.84048420508313071"/>
        </c:manualLayout>
      </c:layout>
      <c:barChart>
        <c:barDir val="bar"/>
        <c:grouping val="clustered"/>
        <c:varyColors val="1"/>
        <c:ser>
          <c:idx val="0"/>
          <c:order val="0"/>
          <c:tx>
            <c:strRef>
              <c:f>Sheet1!$B$1</c:f>
              <c:strCache>
                <c:ptCount val="1"/>
                <c:pt idx="0">
                  <c:v>Series 1</c:v>
                </c:pt>
              </c:strCache>
            </c:strRef>
          </c:tx>
          <c:spPr>
            <a:scene3d>
              <a:camera prst="orthographicFront"/>
              <a:lightRig rig="threePt" dir="t"/>
            </a:scene3d>
            <a:sp3d>
              <a:bevelT/>
            </a:sp3d>
          </c:spPr>
          <c:invertIfNegative val="0"/>
          <c:dLbls>
            <c:numFmt formatCode="0%" sourceLinked="0"/>
            <c:showLegendKey val="0"/>
            <c:showVal val="1"/>
            <c:showCatName val="0"/>
            <c:showSerName val="0"/>
            <c:showPercent val="0"/>
            <c:showBubbleSize val="0"/>
            <c:showLeaderLines val="0"/>
          </c:dLbls>
          <c:cat>
            <c:strRef>
              <c:f>Sheet1!$A$2:$A$8</c:f>
              <c:strCache>
                <c:ptCount val="7"/>
                <c:pt idx="0">
                  <c:v>Other Psychiatric Inpatient</c:v>
                </c:pt>
                <c:pt idx="1">
                  <c:v>State Hospital - Acute Care</c:v>
                </c:pt>
                <c:pt idx="2">
                  <c:v>Psychiatric Emergency Screening</c:v>
                </c:pt>
                <c:pt idx="3">
                  <c:v>State Hospital - LTC</c:v>
                </c:pt>
                <c:pt idx="4">
                  <c:v>Emergency Room use of ED</c:v>
                </c:pt>
                <c:pt idx="5">
                  <c:v>Crisis Services</c:v>
                </c:pt>
                <c:pt idx="6">
                  <c:v>Community MH Services</c:v>
                </c:pt>
              </c:strCache>
            </c:strRef>
          </c:cat>
          <c:val>
            <c:numRef>
              <c:f>Sheet1!$B$2:$B$8</c:f>
              <c:numCache>
                <c:formatCode>0.0%</c:formatCode>
                <c:ptCount val="7"/>
                <c:pt idx="0">
                  <c:v>0.13</c:v>
                </c:pt>
                <c:pt idx="1">
                  <c:v>0.18000000000000024</c:v>
                </c:pt>
                <c:pt idx="2">
                  <c:v>0.18000000000000024</c:v>
                </c:pt>
                <c:pt idx="3">
                  <c:v>0.18000000000000024</c:v>
                </c:pt>
                <c:pt idx="4">
                  <c:v>0.18000000000000024</c:v>
                </c:pt>
                <c:pt idx="5">
                  <c:v>0.29000000000000031</c:v>
                </c:pt>
                <c:pt idx="6">
                  <c:v>0.56000000000000005</c:v>
                </c:pt>
              </c:numCache>
            </c:numRef>
          </c:val>
        </c:ser>
        <c:dLbls>
          <c:showLegendKey val="0"/>
          <c:showVal val="0"/>
          <c:showCatName val="0"/>
          <c:showSerName val="0"/>
          <c:showPercent val="0"/>
          <c:showBubbleSize val="0"/>
        </c:dLbls>
        <c:gapWidth val="16"/>
        <c:axId val="82301696"/>
        <c:axId val="82303232"/>
      </c:barChart>
      <c:catAx>
        <c:axId val="82301696"/>
        <c:scaling>
          <c:orientation val="minMax"/>
        </c:scaling>
        <c:delete val="0"/>
        <c:axPos val="l"/>
        <c:majorTickMark val="out"/>
        <c:minorTickMark val="none"/>
        <c:tickLblPos val="nextTo"/>
        <c:crossAx val="82303232"/>
        <c:crosses val="autoZero"/>
        <c:auto val="1"/>
        <c:lblAlgn val="ctr"/>
        <c:lblOffset val="100"/>
        <c:noMultiLvlLbl val="0"/>
      </c:catAx>
      <c:valAx>
        <c:axId val="82303232"/>
        <c:scaling>
          <c:orientation val="minMax"/>
        </c:scaling>
        <c:delete val="0"/>
        <c:axPos val="b"/>
        <c:majorGridlines/>
        <c:numFmt formatCode="0%" sourceLinked="0"/>
        <c:majorTickMark val="out"/>
        <c:minorTickMark val="none"/>
        <c:tickLblPos val="nextTo"/>
        <c:crossAx val="82301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drawing1.xml><?xml version="1.0" encoding="utf-8"?>
<c:userShapes xmlns:c="http://schemas.openxmlformats.org/drawingml/2006/chart">
  <cdr:relSizeAnchor xmlns:cdr="http://schemas.openxmlformats.org/drawingml/2006/chartDrawing">
    <cdr:from>
      <cdr:x>0.03239</cdr:x>
      <cdr:y>0.91887</cdr:y>
    </cdr:from>
    <cdr:to>
      <cdr:x>0.36573</cdr:x>
      <cdr:y>0.99192</cdr:y>
    </cdr:to>
    <cdr:sp macro="" textlink="">
      <cdr:nvSpPr>
        <cdr:cNvPr id="72705" name="Rectangle 1"/>
        <cdr:cNvSpPr>
          <a:spLocks xmlns:a="http://schemas.openxmlformats.org/drawingml/2006/main" noChangeArrowheads="1"/>
        </cdr:cNvSpPr>
      </cdr:nvSpPr>
      <cdr:spPr bwMode="auto">
        <a:xfrm xmlns:a="http://schemas.openxmlformats.org/drawingml/2006/main">
          <a:off x="286737" y="5420821"/>
          <a:ext cx="2917821" cy="43070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0.00544</cdr:x>
      <cdr:y>0.87337</cdr:y>
    </cdr:from>
    <cdr:to>
      <cdr:x>0.86152</cdr:x>
      <cdr:y>0.9843</cdr:y>
    </cdr:to>
    <cdr:sp macro="" textlink="">
      <cdr:nvSpPr>
        <cdr:cNvPr id="72706" name="Text Box 2"/>
        <cdr:cNvSpPr txBox="1">
          <a:spLocks xmlns:a="http://schemas.openxmlformats.org/drawingml/2006/main" noChangeArrowheads="1"/>
        </cdr:cNvSpPr>
      </cdr:nvSpPr>
      <cdr:spPr bwMode="auto">
        <a:xfrm xmlns:a="http://schemas.openxmlformats.org/drawingml/2006/main">
          <a:off x="50800" y="5152538"/>
          <a:ext cx="7493694" cy="65403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Helv"/>
            </a:rPr>
            <a:t>a = Medicaid Revenues for Community Programs are not included in SMHA-Controlled Expenditures</a:t>
          </a:r>
        </a:p>
        <a:p xmlns:a="http://schemas.openxmlformats.org/drawingml/2006/main">
          <a:pPr algn="l" rtl="0">
            <a:defRPr sz="1000"/>
          </a:pPr>
          <a:r>
            <a:rPr lang="en-US" sz="800" b="0" i="0" strike="noStrike" dirty="0">
              <a:solidFill>
                <a:srgbClr val="000000"/>
              </a:solidFill>
              <a:latin typeface="Helv"/>
            </a:rPr>
            <a:t>b = SMHA-Controlled Expenditures include funds for mental health services in jails or prisons.</a:t>
          </a:r>
        </a:p>
        <a:p xmlns:a="http://schemas.openxmlformats.org/drawingml/2006/main">
          <a:pPr algn="l" rtl="0">
            <a:defRPr sz="1000"/>
          </a:pPr>
          <a:r>
            <a:rPr lang="en-US" sz="800" b="0" i="0" strike="noStrike" dirty="0">
              <a:solidFill>
                <a:srgbClr val="000000"/>
              </a:solidFill>
              <a:latin typeface="Helv"/>
            </a:rPr>
            <a:t>c = Children's Mental Health Expenditures are not included in SMHA-Controlled Expenditures</a:t>
          </a:r>
        </a:p>
        <a:p xmlns:a="http://schemas.openxmlformats.org/drawingml/2006/main">
          <a:pPr algn="l" rtl="0">
            <a:defRPr sz="1000"/>
          </a:pPr>
          <a:endParaRPr lang="en-US" sz="800" b="0" i="0" strike="noStrike" dirty="0">
            <a:solidFill>
              <a:srgbClr val="000000"/>
            </a:solidFill>
            <a:latin typeface="Helv"/>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EB80E-C991-491A-A73C-F16B46D98397}" type="datetimeFigureOut">
              <a:rPr lang="en-US" smtClean="0"/>
              <a:t>7/18/2012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04A89-822B-4F2F-B539-CB2A7069A0EF}" type="slidenum">
              <a:rPr lang="en-US" smtClean="0"/>
              <a:t>‹#›</a:t>
            </a:fld>
            <a:endParaRPr lang="en-US"/>
          </a:p>
        </p:txBody>
      </p:sp>
    </p:spTree>
    <p:extLst>
      <p:ext uri="{BB962C8B-B14F-4D97-AF65-F5344CB8AC3E}">
        <p14:creationId xmlns:p14="http://schemas.microsoft.com/office/powerpoint/2010/main" val="227864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66896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mouse twice for</a:t>
            </a:r>
            <a:r>
              <a:rPr lang="en-US" baseline="0" dirty="0" smtClean="0"/>
              <a:t> animation of pressure points.</a:t>
            </a:r>
            <a:endParaRPr lang="en-US" dirty="0"/>
          </a:p>
        </p:txBody>
      </p:sp>
      <p:sp>
        <p:nvSpPr>
          <p:cNvPr id="4" name="Slide Number Placeholder 3"/>
          <p:cNvSpPr>
            <a:spLocks noGrp="1"/>
          </p:cNvSpPr>
          <p:nvPr>
            <p:ph type="sldNum" sz="quarter" idx="10"/>
          </p:nvPr>
        </p:nvSpPr>
        <p:spPr/>
        <p:txBody>
          <a:bodyPr/>
          <a:lstStyle/>
          <a:p>
            <a:fld id="{879BF6B3-4782-44B2-96A7-CDDA84A2E33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NASMHPD Research Institute,  www.nri-inc.org</a:t>
            </a:r>
            <a:endParaRPr lang="en-US" dirty="0"/>
          </a:p>
        </p:txBody>
      </p:sp>
      <p:sp>
        <p:nvSpPr>
          <p:cNvPr id="5" name="Slide Number Placeholder 4"/>
          <p:cNvSpPr>
            <a:spLocks noGrp="1"/>
          </p:cNvSpPr>
          <p:nvPr>
            <p:ph type="sldNum" sz="quarter" idx="11"/>
          </p:nvPr>
        </p:nvSpPr>
        <p:spPr/>
        <p:txBody>
          <a:bodyPr/>
          <a:lstStyle/>
          <a:p>
            <a:pPr>
              <a:defRPr/>
            </a:pPr>
            <a:fld id="{FFC18BDD-ECBF-4107-8C27-DEDDB664A955}"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798C0-423A-4AD0-ADA4-E8B9F769D215}"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798C0-423A-4AD0-ADA4-E8B9F769D215}"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4518D-6022-4D79-BD0B-52FBE3A49F83}"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847FBC-915A-4E1B-8EED-44EC241A339F}"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4518D-6022-4D79-BD0B-52FBE3A49F83}"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19</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4518D-6022-4D79-BD0B-52FBE3A49F83}"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NASMHPD Research Institute,  www.nri-inc.org</a:t>
            </a:r>
            <a:endParaRPr lang="en-US" dirty="0"/>
          </a:p>
        </p:txBody>
      </p:sp>
      <p:sp>
        <p:nvSpPr>
          <p:cNvPr id="5" name="Slide Number Placeholder 4"/>
          <p:cNvSpPr>
            <a:spLocks noGrp="1"/>
          </p:cNvSpPr>
          <p:nvPr>
            <p:ph type="sldNum" sz="quarter" idx="11"/>
          </p:nvPr>
        </p:nvSpPr>
        <p:spPr/>
        <p:txBody>
          <a:bodyPr/>
          <a:lstStyle/>
          <a:p>
            <a:pPr>
              <a:defRPr/>
            </a:pPr>
            <a:fld id="{FFC18BDD-ECBF-4107-8C27-DEDDB664A955}"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r>
              <a:rPr lang="en-US" dirty="0" smtClean="0"/>
              <a:t>2007 to 2008- </a:t>
            </a:r>
          </a:p>
          <a:p>
            <a:r>
              <a:rPr lang="en-US" dirty="0" smtClean="0"/>
              <a:t>Average increase of 2.7% (percentage served in Community)</a:t>
            </a:r>
          </a:p>
          <a:p>
            <a:r>
              <a:rPr lang="en-US" dirty="0" smtClean="0"/>
              <a:t>Average increase of 3.0% (percentage served in State Hospitals)</a:t>
            </a:r>
          </a:p>
        </p:txBody>
      </p:sp>
      <p:sp>
        <p:nvSpPr>
          <p:cNvPr id="87043" name="Slide Number Placeholder 3"/>
          <p:cNvSpPr>
            <a:spLocks noGrp="1"/>
          </p:cNvSpPr>
          <p:nvPr>
            <p:ph type="sldNum" sz="quarter" idx="5"/>
          </p:nvPr>
        </p:nvSpPr>
        <p:spPr>
          <a:noFill/>
        </p:spPr>
        <p:txBody>
          <a:bodyPr/>
          <a:lstStyle/>
          <a:p>
            <a:fld id="{ED3389CF-9C20-44FB-B62A-F0FC35F35225}" type="slidenum">
              <a:rPr lang="en-US" smtClean="0"/>
              <a:pPr/>
              <a:t>24</a:t>
            </a:fld>
            <a:endParaRPr lang="en-US" dirty="0" smtClean="0"/>
          </a:p>
        </p:txBody>
      </p:sp>
      <p:sp>
        <p:nvSpPr>
          <p:cNvPr id="87044" name="Footer Placeholder 4"/>
          <p:cNvSpPr>
            <a:spLocks noGrp="1"/>
          </p:cNvSpPr>
          <p:nvPr>
            <p:ph type="ftr" sz="quarter" idx="4"/>
          </p:nvPr>
        </p:nvSpPr>
        <p:spPr>
          <a:xfrm>
            <a:off x="0" y="8684926"/>
            <a:ext cx="5933972" cy="457513"/>
          </a:xfrm>
          <a:noFill/>
        </p:spPr>
        <p:txBody>
          <a:bodyPr/>
          <a:lstStyle/>
          <a:p>
            <a:r>
              <a:rPr lang="en-US" dirty="0" smtClean="0"/>
              <a:t>2010 Data Infrastructure Grant Annual Meeting, Washington D.C. June 24-25, 2010. Ted Lutterman, ted.lutterman@nri-inc.org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4518D-6022-4D79-BD0B-52FBE3A49F83}"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C9BE9BC6-D414-46A8-9284-7CB147F19C6B}" type="slidenum">
              <a:rPr lang="en-US" smtClean="0"/>
              <a:pPr/>
              <a:t>27</a:t>
            </a:fld>
            <a:endParaRPr lang="en-US" dirty="0" smtClean="0"/>
          </a:p>
        </p:txBody>
      </p:sp>
      <p:sp>
        <p:nvSpPr>
          <p:cNvPr id="43010" name="Rectangle 2"/>
          <p:cNvSpPr>
            <a:spLocks noGrp="1" noRot="1" noChangeAspect="1" noChangeArrowheads="1" noTextEdit="1"/>
          </p:cNvSpPr>
          <p:nvPr>
            <p:ph type="sldImg"/>
          </p:nvPr>
        </p:nvSpPr>
        <p:spPr>
          <a:xfrm>
            <a:off x="1152525" y="682625"/>
            <a:ext cx="4554538" cy="3416300"/>
          </a:xfrm>
          <a:ln/>
        </p:spPr>
      </p:sp>
      <p:sp>
        <p:nvSpPr>
          <p:cNvPr id="43011" name="Rectangle 3"/>
          <p:cNvSpPr>
            <a:spLocks noGrp="1" noChangeArrowheads="1"/>
          </p:cNvSpPr>
          <p:nvPr>
            <p:ph type="body" idx="1"/>
          </p:nvPr>
        </p:nvSpPr>
        <p:spPr>
          <a:xfrm>
            <a:off x="914711" y="4326852"/>
            <a:ext cx="5028579" cy="4098872"/>
          </a:xfrm>
          <a:noFill/>
          <a:ln/>
        </p:spPr>
        <p:txBody>
          <a:bodyPr/>
          <a:lstStyle/>
          <a:p>
            <a:pPr eaLnBrk="1" hangingPunct="1"/>
            <a:endParaRPr lang="en-US" dirty="0" smtClean="0"/>
          </a:p>
        </p:txBody>
      </p:sp>
      <p:sp>
        <p:nvSpPr>
          <p:cNvPr id="43012" name="Footer Placeholder 4"/>
          <p:cNvSpPr>
            <a:spLocks noGrp="1"/>
          </p:cNvSpPr>
          <p:nvPr>
            <p:ph type="ftr" sz="quarter" idx="4"/>
          </p:nvPr>
        </p:nvSpPr>
        <p:spPr>
          <a:noFill/>
        </p:spPr>
        <p:txBody>
          <a:bodyPr/>
          <a:lstStyle/>
          <a:p>
            <a:r>
              <a:rPr lang="en-US" dirty="0" smtClean="0"/>
              <a:t>2010 Data Infrastructure Grant Annual Meeting, Washington D.C. June 24-25, 2010. Ted Lutterman, ted.lutterman@nri-inc.org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Reach out to state authorities to</a:t>
            </a:r>
            <a:r>
              <a:rPr lang="en-US" baseline="0" dirty="0" smtClean="0"/>
              <a:t> partner in any of these areas: to improve health, home, purpose and community of shared clients.</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29</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answers to the following questions will inform the objectives and tasks the client needs to list under the goal of safe, sober, and stable housing in the pre-release plan. </a:t>
            </a:r>
          </a:p>
        </p:txBody>
      </p:sp>
      <p:sp>
        <p:nvSpPr>
          <p:cNvPr id="4" name="Slide Number Placeholder 3"/>
          <p:cNvSpPr>
            <a:spLocks noGrp="1"/>
          </p:cNvSpPr>
          <p:nvPr>
            <p:ph type="sldNum" sz="quarter" idx="10"/>
          </p:nvPr>
        </p:nvSpPr>
        <p:spPr/>
        <p:txBody>
          <a:bodyPr/>
          <a:lstStyle/>
          <a:p>
            <a:fld id="{22D24EFB-9AAE-4E7D-8EBD-69E13AFA1BA2}" type="slidenum">
              <a:rPr lang="en-US" smtClean="0"/>
              <a:t>33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36</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2D24EFB-9AAE-4E7D-8EBD-69E13AFA1BA2}" type="slidenum">
              <a:rPr lang="en-US" smtClean="0"/>
              <a:t>37</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2D24EFB-9AAE-4E7D-8EBD-69E13AFA1BA2}" type="slidenum">
              <a:rPr lang="en-US" smtClean="0"/>
              <a:t>38</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txBox="1">
            <a:spLocks noGrp="1"/>
          </p:cNvSpPr>
          <p:nvPr/>
        </p:nvSpPr>
        <p:spPr bwMode="auto">
          <a:xfrm>
            <a:off x="3884613" y="8685212"/>
            <a:ext cx="2971800" cy="457200"/>
          </a:xfrm>
          <a:prstGeom prst="rect">
            <a:avLst/>
          </a:prstGeom>
          <a:noFill/>
          <a:ln w="9525">
            <a:noFill/>
            <a:miter lim="800000"/>
            <a:headEnd/>
            <a:tailEnd/>
          </a:ln>
        </p:spPr>
        <p:txBody>
          <a:bodyPr lIns="91423" tIns="45712" rIns="91423" bIns="45712" anchor="b"/>
          <a:lstStyle/>
          <a:p>
            <a:pPr algn="r"/>
            <a:fld id="{0115CCE8-659A-4F94-AD4C-B39204744736}" type="slidenum">
              <a:rPr lang="en-US" sz="1300">
                <a:latin typeface="Calibri" pitchFamily="34" charset="0"/>
              </a:rPr>
              <a:pPr algn="r"/>
              <a:t>39</a:t>
            </a:fld>
            <a:endParaRPr lang="en-US"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9CDBE1-9B69-44FA-A6AF-2A3747C68A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9CDBE1-9B69-44FA-A6AF-2A3747C68AC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NASMHPD Research Institute,  www.nri-inc.org</a:t>
            </a:r>
            <a:endParaRPr lang="en-US" dirty="0"/>
          </a:p>
        </p:txBody>
      </p:sp>
      <p:sp>
        <p:nvSpPr>
          <p:cNvPr id="5" name="Slide Number Placeholder 4"/>
          <p:cNvSpPr>
            <a:spLocks noGrp="1"/>
          </p:cNvSpPr>
          <p:nvPr>
            <p:ph type="sldNum" sz="quarter" idx="11"/>
          </p:nvPr>
        </p:nvSpPr>
        <p:spPr/>
        <p:txBody>
          <a:bodyPr/>
          <a:lstStyle/>
          <a:p>
            <a:fld id="{89EA3816-609E-4635-9072-FA0AC38A956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9</a:t>
            </a:fld>
            <a:endParaRPr lang="en-US"/>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D5DB8-0DED-4A9E-9F98-791C9D103EB5}" type="datetime1">
              <a:rPr lang="en-US" smtClean="0"/>
              <a:t>7/18/2012</a:t>
            </a:fld>
            <a:endParaRPr lang="en-US"/>
          </a:p>
        </p:txBody>
      </p:sp>
      <p:sp>
        <p:nvSpPr>
          <p:cNvPr id="5" name="Footer Placeholder 4"/>
          <p:cNvSpPr>
            <a:spLocks noGrp="1"/>
          </p:cNvSpPr>
          <p:nvPr>
            <p:ph type="ftr" sz="quarter" idx="11"/>
          </p:nvPr>
        </p:nvSpPr>
        <p:spPr/>
        <p:txBody>
          <a:bodyPr/>
          <a:lstStyle/>
          <a:p>
            <a:r>
              <a:rPr lang="en-US" smtClean="0"/>
              <a:t>7/18/12</a:t>
            </a:r>
            <a:endParaRPr lang="en-US"/>
          </a:p>
        </p:txBody>
      </p:sp>
      <p:sp>
        <p:nvSpPr>
          <p:cNvPr id="6" name="Slide Number Placeholder 5"/>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51990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C8E6E-E938-493C-BB7A-11224F87FD23}" type="datetime1">
              <a:rPr lang="en-US" smtClean="0"/>
              <a:t>7/18/2012</a:t>
            </a:fld>
            <a:endParaRPr lang="en-US"/>
          </a:p>
        </p:txBody>
      </p:sp>
      <p:sp>
        <p:nvSpPr>
          <p:cNvPr id="5" name="Footer Placeholder 4"/>
          <p:cNvSpPr>
            <a:spLocks noGrp="1"/>
          </p:cNvSpPr>
          <p:nvPr>
            <p:ph type="ftr" sz="quarter" idx="11"/>
          </p:nvPr>
        </p:nvSpPr>
        <p:spPr/>
        <p:txBody>
          <a:bodyPr/>
          <a:lstStyle/>
          <a:p>
            <a:r>
              <a:rPr lang="en-US" smtClean="0"/>
              <a:t>7/18/12</a:t>
            </a:r>
            <a:endParaRPr lang="en-US"/>
          </a:p>
        </p:txBody>
      </p:sp>
      <p:sp>
        <p:nvSpPr>
          <p:cNvPr id="6" name="Slide Number Placeholder 5"/>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393143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80950-7662-4DA8-A300-8FF938D09B7C}" type="datetime1">
              <a:rPr lang="en-US" smtClean="0"/>
              <a:t>7/18/2012</a:t>
            </a:fld>
            <a:endParaRPr lang="en-US"/>
          </a:p>
        </p:txBody>
      </p:sp>
      <p:sp>
        <p:nvSpPr>
          <p:cNvPr id="5" name="Footer Placeholder 4"/>
          <p:cNvSpPr>
            <a:spLocks noGrp="1"/>
          </p:cNvSpPr>
          <p:nvPr>
            <p:ph type="ftr" sz="quarter" idx="11"/>
          </p:nvPr>
        </p:nvSpPr>
        <p:spPr/>
        <p:txBody>
          <a:bodyPr/>
          <a:lstStyle/>
          <a:p>
            <a:r>
              <a:rPr lang="en-US" smtClean="0"/>
              <a:t>7/18/12</a:t>
            </a:r>
            <a:endParaRPr lang="en-US"/>
          </a:p>
        </p:txBody>
      </p:sp>
      <p:sp>
        <p:nvSpPr>
          <p:cNvPr id="6" name="Slide Number Placeholder 5"/>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37461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10133-75F4-4988-BA54-9BB0AF4EBAA9}" type="datetime1">
              <a:rPr lang="en-US" smtClean="0"/>
              <a:t>7/18/2012</a:t>
            </a:fld>
            <a:endParaRPr lang="en-US"/>
          </a:p>
        </p:txBody>
      </p:sp>
      <p:sp>
        <p:nvSpPr>
          <p:cNvPr id="5" name="Footer Placeholder 4"/>
          <p:cNvSpPr>
            <a:spLocks noGrp="1"/>
          </p:cNvSpPr>
          <p:nvPr>
            <p:ph type="ftr" sz="quarter" idx="11"/>
          </p:nvPr>
        </p:nvSpPr>
        <p:spPr/>
        <p:txBody>
          <a:bodyPr/>
          <a:lstStyle/>
          <a:p>
            <a:r>
              <a:rPr lang="en-US" smtClean="0"/>
              <a:t>7/18/12</a:t>
            </a:r>
            <a:endParaRPr lang="en-US"/>
          </a:p>
        </p:txBody>
      </p:sp>
      <p:sp>
        <p:nvSpPr>
          <p:cNvPr id="6" name="Slide Number Placeholder 5"/>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161147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4774D-DE23-4910-9B93-F269C3FCD364}" type="datetime1">
              <a:rPr lang="en-US" smtClean="0"/>
              <a:t>7/18/2012</a:t>
            </a:fld>
            <a:endParaRPr lang="en-US"/>
          </a:p>
        </p:txBody>
      </p:sp>
      <p:sp>
        <p:nvSpPr>
          <p:cNvPr id="5" name="Footer Placeholder 4"/>
          <p:cNvSpPr>
            <a:spLocks noGrp="1"/>
          </p:cNvSpPr>
          <p:nvPr>
            <p:ph type="ftr" sz="quarter" idx="11"/>
          </p:nvPr>
        </p:nvSpPr>
        <p:spPr/>
        <p:txBody>
          <a:bodyPr/>
          <a:lstStyle/>
          <a:p>
            <a:r>
              <a:rPr lang="en-US" smtClean="0"/>
              <a:t>7/18/12</a:t>
            </a:r>
            <a:endParaRPr lang="en-US"/>
          </a:p>
        </p:txBody>
      </p:sp>
      <p:sp>
        <p:nvSpPr>
          <p:cNvPr id="6" name="Slide Number Placeholder 5"/>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370929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42B694-116C-4FC0-AE2B-DC5DB415F757}" type="datetime1">
              <a:rPr lang="en-US" smtClean="0"/>
              <a:t>7/18/2012</a:t>
            </a:fld>
            <a:endParaRPr lang="en-US"/>
          </a:p>
        </p:txBody>
      </p:sp>
      <p:sp>
        <p:nvSpPr>
          <p:cNvPr id="6" name="Footer Placeholder 5"/>
          <p:cNvSpPr>
            <a:spLocks noGrp="1"/>
          </p:cNvSpPr>
          <p:nvPr>
            <p:ph type="ftr" sz="quarter" idx="11"/>
          </p:nvPr>
        </p:nvSpPr>
        <p:spPr/>
        <p:txBody>
          <a:bodyPr/>
          <a:lstStyle/>
          <a:p>
            <a:r>
              <a:rPr lang="en-US" smtClean="0"/>
              <a:t>7/18/12</a:t>
            </a:r>
            <a:endParaRPr lang="en-US"/>
          </a:p>
        </p:txBody>
      </p:sp>
      <p:sp>
        <p:nvSpPr>
          <p:cNvPr id="7" name="Slide Number Placeholder 6"/>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41621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E424D-0246-4B26-B237-209363DAA872}" type="datetime1">
              <a:rPr lang="en-US" smtClean="0"/>
              <a:t>7/18/2012</a:t>
            </a:fld>
            <a:endParaRPr lang="en-US"/>
          </a:p>
        </p:txBody>
      </p:sp>
      <p:sp>
        <p:nvSpPr>
          <p:cNvPr id="8" name="Footer Placeholder 7"/>
          <p:cNvSpPr>
            <a:spLocks noGrp="1"/>
          </p:cNvSpPr>
          <p:nvPr>
            <p:ph type="ftr" sz="quarter" idx="11"/>
          </p:nvPr>
        </p:nvSpPr>
        <p:spPr/>
        <p:txBody>
          <a:bodyPr/>
          <a:lstStyle/>
          <a:p>
            <a:r>
              <a:rPr lang="en-US" smtClean="0"/>
              <a:t>7/18/12</a:t>
            </a:r>
            <a:endParaRPr lang="en-US"/>
          </a:p>
        </p:txBody>
      </p:sp>
      <p:sp>
        <p:nvSpPr>
          <p:cNvPr id="9" name="Slide Number Placeholder 8"/>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313980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1EAAD-97CC-4F65-9E36-D49CD7FA560B}" type="datetime1">
              <a:rPr lang="en-US" smtClean="0"/>
              <a:t>7/18/2012</a:t>
            </a:fld>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
        <p:nvSpPr>
          <p:cNvPr id="5" name="Slide Number Placeholder 4"/>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186720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D6A5F-D398-49E0-AC1B-0429FEB1D145}" type="datetime1">
              <a:rPr lang="en-US" smtClean="0"/>
              <a:t>7/18/2012</a:t>
            </a:fld>
            <a:endParaRPr lang="en-US"/>
          </a:p>
        </p:txBody>
      </p:sp>
      <p:sp>
        <p:nvSpPr>
          <p:cNvPr id="3" name="Footer Placeholder 2"/>
          <p:cNvSpPr>
            <a:spLocks noGrp="1"/>
          </p:cNvSpPr>
          <p:nvPr>
            <p:ph type="ftr" sz="quarter" idx="11"/>
          </p:nvPr>
        </p:nvSpPr>
        <p:spPr/>
        <p:txBody>
          <a:bodyPr/>
          <a:lstStyle/>
          <a:p>
            <a:r>
              <a:rPr lang="en-US" smtClean="0"/>
              <a:t>7/18/12</a:t>
            </a:r>
            <a:endParaRPr lang="en-US"/>
          </a:p>
        </p:txBody>
      </p:sp>
      <p:sp>
        <p:nvSpPr>
          <p:cNvPr id="4" name="Slide Number Placeholder 3"/>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321162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7331B-6D20-4634-879E-F547C8ACB4C0}" type="datetime1">
              <a:rPr lang="en-US" smtClean="0"/>
              <a:t>7/18/2012</a:t>
            </a:fld>
            <a:endParaRPr lang="en-US"/>
          </a:p>
        </p:txBody>
      </p:sp>
      <p:sp>
        <p:nvSpPr>
          <p:cNvPr id="6" name="Footer Placeholder 5"/>
          <p:cNvSpPr>
            <a:spLocks noGrp="1"/>
          </p:cNvSpPr>
          <p:nvPr>
            <p:ph type="ftr" sz="quarter" idx="11"/>
          </p:nvPr>
        </p:nvSpPr>
        <p:spPr/>
        <p:txBody>
          <a:bodyPr/>
          <a:lstStyle/>
          <a:p>
            <a:r>
              <a:rPr lang="en-US" smtClean="0"/>
              <a:t>7/18/12</a:t>
            </a:r>
            <a:endParaRPr lang="en-US"/>
          </a:p>
        </p:txBody>
      </p:sp>
      <p:sp>
        <p:nvSpPr>
          <p:cNvPr id="7" name="Slide Number Placeholder 6"/>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315308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0DCAE-53B7-4869-BFF9-CBA822D74D4B}" type="datetime1">
              <a:rPr lang="en-US" smtClean="0"/>
              <a:t>7/18/2012</a:t>
            </a:fld>
            <a:endParaRPr lang="en-US"/>
          </a:p>
        </p:txBody>
      </p:sp>
      <p:sp>
        <p:nvSpPr>
          <p:cNvPr id="6" name="Footer Placeholder 5"/>
          <p:cNvSpPr>
            <a:spLocks noGrp="1"/>
          </p:cNvSpPr>
          <p:nvPr>
            <p:ph type="ftr" sz="quarter" idx="11"/>
          </p:nvPr>
        </p:nvSpPr>
        <p:spPr/>
        <p:txBody>
          <a:bodyPr/>
          <a:lstStyle/>
          <a:p>
            <a:r>
              <a:rPr lang="en-US" smtClean="0"/>
              <a:t>7/18/12</a:t>
            </a:r>
            <a:endParaRPr lang="en-US"/>
          </a:p>
        </p:txBody>
      </p:sp>
      <p:sp>
        <p:nvSpPr>
          <p:cNvPr id="7" name="Slide Number Placeholder 6"/>
          <p:cNvSpPr>
            <a:spLocks noGrp="1"/>
          </p:cNvSpPr>
          <p:nvPr>
            <p:ph type="sldNum" sz="quarter" idx="12"/>
          </p:nvPr>
        </p:nvSpPr>
        <p:spPr/>
        <p:txBody>
          <a:bodyPr/>
          <a:lstStyle/>
          <a:p>
            <a:fld id="{C0DA781E-2B43-44C5-A240-5494CF9B7091}" type="slidenum">
              <a:rPr lang="en-US" smtClean="0"/>
              <a:t>‹#›</a:t>
            </a:fld>
            <a:endParaRPr lang="en-US"/>
          </a:p>
        </p:txBody>
      </p:sp>
    </p:spTree>
    <p:extLst>
      <p:ext uri="{BB962C8B-B14F-4D97-AF65-F5344CB8AC3E}">
        <p14:creationId xmlns:p14="http://schemas.microsoft.com/office/powerpoint/2010/main" val="25126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333DD-7FFF-4F37-AD6A-3BCCB919585E}" type="datetime1">
              <a:rPr lang="en-US" smtClean="0"/>
              <a:t>7/18/2012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7/18/12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A781E-2B43-44C5-A240-5494CF9B7091}" type="slidenum">
              <a:rPr lang="en-US" smtClean="0"/>
              <a:t>‹#›</a:t>
            </a:fld>
            <a:endParaRPr lang="en-US"/>
          </a:p>
        </p:txBody>
      </p:sp>
    </p:spTree>
    <p:extLst>
      <p:ext uri="{BB962C8B-B14F-4D97-AF65-F5344CB8AC3E}">
        <p14:creationId xmlns:p14="http://schemas.microsoft.com/office/powerpoint/2010/main" val="124428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39" y="-6246"/>
            <a:ext cx="9144000" cy="694944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514600"/>
            <a:ext cx="7772400" cy="1470025"/>
          </a:xfrm>
        </p:spPr>
        <p:txBody>
          <a:bodyPr>
            <a:normAutofit/>
          </a:bodyPr>
          <a:lstStyle/>
          <a:p>
            <a:pPr algn="l"/>
            <a:r>
              <a:rPr lang="en-US" sz="3600" dirty="0">
                <a:solidFill>
                  <a:schemeClr val="bg1"/>
                </a:solidFill>
                <a:latin typeface="Arial" pitchFamily="34" charset="0"/>
                <a:cs typeface="Arial" pitchFamily="34" charset="0"/>
              </a:rPr>
              <a:t/>
            </a:r>
            <a:br>
              <a:rPr lang="en-US" sz="3600" dirty="0">
                <a:solidFill>
                  <a:schemeClr val="bg1"/>
                </a:solidFill>
                <a:latin typeface="Arial" pitchFamily="34" charset="0"/>
                <a:cs typeface="Arial" pitchFamily="34" charset="0"/>
              </a:rPr>
            </a:br>
            <a:endParaRPr lang="en-US" sz="36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762000" y="1371600"/>
            <a:ext cx="6934200" cy="5029199"/>
          </a:xfrm>
        </p:spPr>
        <p:txBody>
          <a:bodyPr>
            <a:normAutofit fontScale="85000" lnSpcReduction="20000"/>
          </a:bodyPr>
          <a:lstStyle/>
          <a:p>
            <a:pPr algn="l"/>
            <a:endParaRPr lang="en-US" sz="2800" dirty="0" smtClean="0">
              <a:solidFill>
                <a:schemeClr val="bg1"/>
              </a:solidFill>
              <a:latin typeface="Arial" pitchFamily="34" charset="0"/>
              <a:cs typeface="Arial" pitchFamily="34" charset="0"/>
            </a:endParaRPr>
          </a:p>
          <a:p>
            <a:pPr algn="l">
              <a:spcBef>
                <a:spcPts val="600"/>
              </a:spcBef>
              <a:spcAft>
                <a:spcPts val="600"/>
              </a:spcAft>
            </a:pPr>
            <a:r>
              <a:rPr lang="en-US" sz="3500" dirty="0" smtClean="0">
                <a:solidFill>
                  <a:schemeClr val="bg1"/>
                </a:solidFill>
                <a:latin typeface="Arial" pitchFamily="34" charset="0"/>
                <a:cs typeface="Arial" pitchFamily="34" charset="0"/>
              </a:rPr>
              <a:t>Partnering with Public Behavioral </a:t>
            </a:r>
          </a:p>
          <a:p>
            <a:pPr algn="l">
              <a:spcBef>
                <a:spcPts val="600"/>
              </a:spcBef>
              <a:spcAft>
                <a:spcPts val="600"/>
              </a:spcAft>
            </a:pPr>
            <a:r>
              <a:rPr lang="en-US" sz="3500" dirty="0" smtClean="0">
                <a:solidFill>
                  <a:schemeClr val="bg1"/>
                </a:solidFill>
                <a:latin typeface="Arial" pitchFamily="34" charset="0"/>
                <a:cs typeface="Arial" pitchFamily="34" charset="0"/>
              </a:rPr>
              <a:t>Health Authorities to Build Effective </a:t>
            </a:r>
          </a:p>
          <a:p>
            <a:pPr algn="l">
              <a:spcBef>
                <a:spcPts val="600"/>
              </a:spcBef>
              <a:spcAft>
                <a:spcPts val="600"/>
              </a:spcAft>
            </a:pPr>
            <a:r>
              <a:rPr lang="en-US" sz="3500" dirty="0" smtClean="0">
                <a:solidFill>
                  <a:schemeClr val="bg1"/>
                </a:solidFill>
                <a:latin typeface="Arial" pitchFamily="34" charset="0"/>
                <a:cs typeface="Arial" pitchFamily="34" charset="0"/>
              </a:rPr>
              <a:t>Aftercare Programs</a:t>
            </a:r>
          </a:p>
          <a:p>
            <a:pPr algn="l"/>
            <a:endParaRPr lang="en-US" sz="2800" dirty="0">
              <a:solidFill>
                <a:schemeClr val="bg1"/>
              </a:solidFill>
              <a:latin typeface="Arial" pitchFamily="34" charset="0"/>
              <a:cs typeface="Arial" pitchFamily="34" charset="0"/>
            </a:endParaRPr>
          </a:p>
          <a:p>
            <a:pPr algn="l"/>
            <a:endParaRPr lang="en-US" sz="2800" dirty="0">
              <a:solidFill>
                <a:schemeClr val="bg1"/>
              </a:solidFill>
              <a:latin typeface="Arial" pitchFamily="34" charset="0"/>
              <a:cs typeface="Arial" pitchFamily="34" charset="0"/>
            </a:endParaRPr>
          </a:p>
          <a:p>
            <a:pPr algn="l"/>
            <a:endParaRPr lang="en-US" sz="2800" dirty="0" smtClean="0">
              <a:solidFill>
                <a:schemeClr val="bg1"/>
              </a:solidFill>
              <a:latin typeface="Arial" pitchFamily="34" charset="0"/>
              <a:cs typeface="Arial" pitchFamily="34" charset="0"/>
            </a:endParaRPr>
          </a:p>
          <a:p>
            <a:pPr algn="l"/>
            <a:r>
              <a:rPr lang="en-US" sz="2400" dirty="0" smtClean="0">
                <a:solidFill>
                  <a:schemeClr val="bg1"/>
                </a:solidFill>
                <a:latin typeface="Arial" pitchFamily="34" charset="0"/>
                <a:cs typeface="Arial" pitchFamily="34" charset="0"/>
              </a:rPr>
              <a:t>Bruce Emery, Deputy Director</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Technical Assistance Center</a:t>
            </a:r>
          </a:p>
          <a:p>
            <a:pPr algn="l">
              <a:spcBef>
                <a:spcPts val="0"/>
              </a:spcBef>
            </a:pPr>
            <a:r>
              <a:rPr lang="en-US" sz="2400" u="sng" dirty="0" smtClean="0">
                <a:solidFill>
                  <a:schemeClr val="bg1"/>
                </a:solidFill>
              </a:rPr>
              <a:t>bemery@ahpnet.com</a:t>
            </a:r>
          </a:p>
          <a:p>
            <a:pPr algn="l">
              <a:spcBef>
                <a:spcPts val="0"/>
              </a:spcBef>
            </a:pPr>
            <a:endParaRPr lang="en-US" sz="2800" dirty="0" smtClean="0">
              <a:solidFill>
                <a:srgbClr val="E0C3A3"/>
              </a:solidFill>
            </a:endParaRPr>
          </a:p>
          <a:p>
            <a:pPr algn="l">
              <a:spcBef>
                <a:spcPts val="0"/>
              </a:spcBef>
            </a:pPr>
            <a:r>
              <a:rPr lang="en-US" sz="2800" dirty="0" smtClean="0">
                <a:solidFill>
                  <a:srgbClr val="E0C3A3"/>
                </a:solidFill>
              </a:rPr>
              <a:t>Advocates for Human Potential</a:t>
            </a:r>
          </a:p>
          <a:p>
            <a:pPr algn="l">
              <a:spcBef>
                <a:spcPts val="0"/>
              </a:spcBef>
            </a:pPr>
            <a:r>
              <a:rPr lang="en-US" sz="2800" dirty="0" smtClean="0">
                <a:solidFill>
                  <a:srgbClr val="E0C3A3"/>
                </a:solidFill>
              </a:rPr>
              <a:t>www.ahpnet.com</a:t>
            </a:r>
          </a:p>
          <a:p>
            <a:pPr algn="l"/>
            <a:endParaRPr lang="en-US" sz="2800" dirty="0">
              <a:solidFill>
                <a:srgbClr val="E0C3A3"/>
              </a:solidFill>
            </a:endParaRPr>
          </a:p>
          <a:p>
            <a:pPr algn="l"/>
            <a:endParaRPr lang="en-US" sz="2800" dirty="0" smtClean="0">
              <a:solidFill>
                <a:srgbClr val="E0C3A3"/>
              </a:solidFill>
            </a:endParaRPr>
          </a:p>
          <a:p>
            <a:pPr algn="l"/>
            <a:endParaRPr lang="en-US" dirty="0">
              <a:solidFill>
                <a:srgbClr val="E0C3A3"/>
              </a:solidFill>
            </a:endParaRPr>
          </a:p>
        </p:txBody>
      </p:sp>
      <p:sp>
        <p:nvSpPr>
          <p:cNvPr id="6" name="Footer Placeholder 5"/>
          <p:cNvSpPr>
            <a:spLocks noGrp="1"/>
          </p:cNvSpPr>
          <p:nvPr>
            <p:ph type="ftr" sz="quarter" idx="11"/>
          </p:nvPr>
        </p:nvSpPr>
        <p:spPr/>
        <p:txBody>
          <a:bodyPr/>
          <a:lstStyle/>
          <a:p>
            <a:r>
              <a:rPr lang="en-US" smtClean="0"/>
              <a:t>7/18/12</a:t>
            </a:r>
            <a:endParaRPr lang="en-US" dirty="0"/>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304800" y="39624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200437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87426" name="Picture 2" descr="Challenges Demotiv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0"/>
            <a:ext cx="9253182" cy="68489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7/18/12</a:t>
            </a:r>
            <a:endParaRPr lang="en-US"/>
          </a:p>
        </p:txBody>
      </p:sp>
      <p:sp>
        <p:nvSpPr>
          <p:cNvPr id="4" name="Slide Number Placeholder 3"/>
          <p:cNvSpPr>
            <a:spLocks noGrp="1"/>
          </p:cNvSpPr>
          <p:nvPr>
            <p:ph type="sldNum" sz="quarter" idx="12"/>
          </p:nvPr>
        </p:nvSpPr>
        <p:spPr/>
        <p:txBody>
          <a:bodyPr/>
          <a:lstStyle/>
          <a:p>
            <a:fld id="{C0DA781E-2B43-44C5-A240-5494CF9B7091}" type="slidenum">
              <a:rPr lang="en-US" smtClean="0"/>
              <a:t>10</a:t>
            </a:fld>
            <a:endParaRPr lang="en-US"/>
          </a:p>
        </p:txBody>
      </p:sp>
    </p:spTree>
    <p:extLst>
      <p:ext uri="{BB962C8B-B14F-4D97-AF65-F5344CB8AC3E}">
        <p14:creationId xmlns:p14="http://schemas.microsoft.com/office/powerpoint/2010/main" val="12589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46BDDA-41EC-4828-B723-E76C436D0A1E}" type="slidenum">
              <a:rPr lang="en-US" smtClean="0"/>
              <a:pPr/>
              <a:t>11</a:t>
            </a:fld>
            <a:endParaRPr lang="en-US"/>
          </a:p>
        </p:txBody>
      </p:sp>
      <p:sp>
        <p:nvSpPr>
          <p:cNvPr id="6" name="Oval 5"/>
          <p:cNvSpPr/>
          <p:nvPr/>
        </p:nvSpPr>
        <p:spPr>
          <a:xfrm>
            <a:off x="2514600" y="1828800"/>
            <a:ext cx="4038600" cy="2819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4191000"/>
            <a:ext cx="1752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t>Prevention</a:t>
            </a:r>
          </a:p>
        </p:txBody>
      </p:sp>
      <p:sp>
        <p:nvSpPr>
          <p:cNvPr id="10" name="Oval 9"/>
          <p:cNvSpPr/>
          <p:nvPr/>
        </p:nvSpPr>
        <p:spPr>
          <a:xfrm>
            <a:off x="3352800" y="457200"/>
            <a:ext cx="1600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t>Impact of State and Federal Budgets</a:t>
            </a:r>
          </a:p>
        </p:txBody>
      </p:sp>
      <p:sp>
        <p:nvSpPr>
          <p:cNvPr id="11" name="Oval 10"/>
          <p:cNvSpPr/>
          <p:nvPr/>
        </p:nvSpPr>
        <p:spPr>
          <a:xfrm>
            <a:off x="5562600" y="762000"/>
            <a:ext cx="1828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smtClean="0"/>
              <a:t>Healthcare Reform</a:t>
            </a:r>
          </a:p>
        </p:txBody>
      </p:sp>
      <p:sp>
        <p:nvSpPr>
          <p:cNvPr id="12" name="Oval 11"/>
          <p:cNvSpPr/>
          <p:nvPr/>
        </p:nvSpPr>
        <p:spPr>
          <a:xfrm>
            <a:off x="6629400" y="2133600"/>
            <a:ext cx="1828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t>Integration</a:t>
            </a:r>
          </a:p>
        </p:txBody>
      </p:sp>
      <p:sp>
        <p:nvSpPr>
          <p:cNvPr id="15" name="Rounded Rectangular Callout 14"/>
          <p:cNvSpPr/>
          <p:nvPr/>
        </p:nvSpPr>
        <p:spPr>
          <a:xfrm>
            <a:off x="7315200" y="609600"/>
            <a:ext cx="1600200" cy="1447800"/>
          </a:xfrm>
          <a:prstGeom prst="wedgeRoundRectCallout">
            <a:avLst>
              <a:gd name="adj1" fmla="val -71648"/>
              <a:gd name="adj2" fmla="val 14826"/>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6934200" y="3200400"/>
            <a:ext cx="2209800" cy="914400"/>
          </a:xfrm>
          <a:prstGeom prst="wedgeRoundRectCallout">
            <a:avLst>
              <a:gd name="adj1" fmla="val -13293"/>
              <a:gd name="adj2" fmla="val -62873"/>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4724400" y="228600"/>
            <a:ext cx="1143000" cy="685800"/>
            <a:chOff x="1524000" y="1676400"/>
            <a:chExt cx="1143000" cy="685800"/>
          </a:xfrm>
        </p:grpSpPr>
        <p:sp>
          <p:nvSpPr>
            <p:cNvPr id="20" name="Rounded Rectangular Callout 19"/>
            <p:cNvSpPr/>
            <p:nvPr/>
          </p:nvSpPr>
          <p:spPr>
            <a:xfrm>
              <a:off x="1524000" y="1676400"/>
              <a:ext cx="1143000" cy="685800"/>
            </a:xfrm>
            <a:prstGeom prst="wedgeRoundRectCallout">
              <a:avLst>
                <a:gd name="adj1" fmla="val -58518"/>
                <a:gd name="adj2" fmla="val 84391"/>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endParaRPr lang="en-US" sz="2200" dirty="0" smtClean="0"/>
            </a:p>
          </p:txBody>
        </p:sp>
        <p:sp>
          <p:nvSpPr>
            <p:cNvPr id="23" name="TextBox 22"/>
            <p:cNvSpPr txBox="1"/>
            <p:nvPr/>
          </p:nvSpPr>
          <p:spPr>
            <a:xfrm>
              <a:off x="1524000" y="1676400"/>
              <a:ext cx="1066800" cy="584775"/>
            </a:xfrm>
            <a:prstGeom prst="rect">
              <a:avLst/>
            </a:prstGeom>
            <a:noFill/>
          </p:spPr>
          <p:txBody>
            <a:bodyPr wrap="square" rtlCol="0">
              <a:spAutoFit/>
            </a:bodyPr>
            <a:lstStyle/>
            <a:p>
              <a:r>
                <a:rPr lang="en-US" sz="1600" dirty="0" smtClean="0">
                  <a:solidFill>
                    <a:schemeClr val="bg1">
                      <a:lumMod val="95000"/>
                      <a:lumOff val="5000"/>
                    </a:schemeClr>
                  </a:solidFill>
                </a:rPr>
                <a:t>“Do more with less!”</a:t>
              </a:r>
              <a:endParaRPr lang="en-US" sz="1600" dirty="0">
                <a:solidFill>
                  <a:schemeClr val="bg1">
                    <a:lumMod val="95000"/>
                    <a:lumOff val="5000"/>
                  </a:schemeClr>
                </a:solidFill>
              </a:endParaRPr>
            </a:p>
          </p:txBody>
        </p:sp>
      </p:grpSp>
      <p:sp>
        <p:nvSpPr>
          <p:cNvPr id="24" name="TextBox 23"/>
          <p:cNvSpPr txBox="1"/>
          <p:nvPr/>
        </p:nvSpPr>
        <p:spPr>
          <a:xfrm>
            <a:off x="7543800" y="685800"/>
            <a:ext cx="1295400" cy="1600438"/>
          </a:xfrm>
          <a:prstGeom prst="rect">
            <a:avLst/>
          </a:prstGeom>
          <a:noFill/>
        </p:spPr>
        <p:txBody>
          <a:bodyPr wrap="square" rtlCol="0">
            <a:spAutoFit/>
          </a:bodyPr>
          <a:lstStyle/>
          <a:p>
            <a:pPr marL="0" lvl="1" algn="ctr"/>
            <a:r>
              <a:rPr lang="en-US" sz="1600" dirty="0" smtClean="0">
                <a:solidFill>
                  <a:schemeClr val="bg1">
                    <a:lumMod val="95000"/>
                    <a:lumOff val="5000"/>
                  </a:schemeClr>
                </a:solidFill>
              </a:rPr>
              <a:t>“Healthcare Reform is on the agenda—You can’t go!”</a:t>
            </a:r>
          </a:p>
          <a:p>
            <a:endParaRPr lang="en-US" dirty="0"/>
          </a:p>
        </p:txBody>
      </p:sp>
      <p:sp>
        <p:nvSpPr>
          <p:cNvPr id="25" name="TextBox 24"/>
          <p:cNvSpPr txBox="1"/>
          <p:nvPr/>
        </p:nvSpPr>
        <p:spPr>
          <a:xfrm>
            <a:off x="7010400" y="3200400"/>
            <a:ext cx="2133600" cy="1107996"/>
          </a:xfrm>
          <a:prstGeom prst="rect">
            <a:avLst/>
          </a:prstGeom>
          <a:noFill/>
        </p:spPr>
        <p:txBody>
          <a:bodyPr wrap="square" rtlCol="0">
            <a:spAutoFit/>
          </a:bodyPr>
          <a:lstStyle/>
          <a:p>
            <a:pPr marL="0" lvl="1"/>
            <a:r>
              <a:rPr lang="en-US" sz="1600" dirty="0" smtClean="0">
                <a:solidFill>
                  <a:schemeClr val="bg1">
                    <a:lumMod val="95000"/>
                    <a:lumOff val="5000"/>
                  </a:schemeClr>
                </a:solidFill>
              </a:rPr>
              <a:t>“Don’t say behavioral health!”</a:t>
            </a:r>
            <a:br>
              <a:rPr lang="en-US" sz="1600" dirty="0" smtClean="0">
                <a:solidFill>
                  <a:schemeClr val="bg1">
                    <a:lumMod val="95000"/>
                    <a:lumOff val="5000"/>
                  </a:schemeClr>
                </a:solidFill>
              </a:rPr>
            </a:br>
            <a:r>
              <a:rPr lang="en-US" sz="1600" dirty="0" smtClean="0">
                <a:solidFill>
                  <a:schemeClr val="bg1">
                    <a:lumMod val="95000"/>
                    <a:lumOff val="5000"/>
                  </a:schemeClr>
                </a:solidFill>
              </a:rPr>
              <a:t>“We’ll be swallowed!”</a:t>
            </a:r>
          </a:p>
          <a:p>
            <a:endParaRPr lang="en-US" dirty="0"/>
          </a:p>
        </p:txBody>
      </p:sp>
      <p:grpSp>
        <p:nvGrpSpPr>
          <p:cNvPr id="51" name="Group 50"/>
          <p:cNvGrpSpPr/>
          <p:nvPr/>
        </p:nvGrpSpPr>
        <p:grpSpPr>
          <a:xfrm>
            <a:off x="7239000" y="5105400"/>
            <a:ext cx="1600200" cy="1184196"/>
            <a:chOff x="5943600" y="5943600"/>
            <a:chExt cx="1752600" cy="1184196"/>
          </a:xfrm>
        </p:grpSpPr>
        <p:sp>
          <p:nvSpPr>
            <p:cNvPr id="22" name="Rounded Rectangular Callout 21"/>
            <p:cNvSpPr/>
            <p:nvPr/>
          </p:nvSpPr>
          <p:spPr>
            <a:xfrm>
              <a:off x="5943600" y="5943600"/>
              <a:ext cx="1752600" cy="914400"/>
            </a:xfrm>
            <a:prstGeom prst="wedgeRoundRectCallout">
              <a:avLst>
                <a:gd name="adj1" fmla="val -52549"/>
                <a:gd name="adj2" fmla="val -74814"/>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27057" y="6019800"/>
              <a:ext cx="1600200" cy="1107996"/>
            </a:xfrm>
            <a:prstGeom prst="rect">
              <a:avLst/>
            </a:prstGeom>
            <a:noFill/>
          </p:spPr>
          <p:txBody>
            <a:bodyPr wrap="square" rtlCol="0">
              <a:spAutoFit/>
            </a:bodyPr>
            <a:lstStyle/>
            <a:p>
              <a:pPr marL="0" lvl="1" algn="ctr"/>
              <a:r>
                <a:rPr lang="en-US" sz="1600" dirty="0" smtClean="0">
                  <a:solidFill>
                    <a:schemeClr val="bg1">
                      <a:lumMod val="95000"/>
                      <a:lumOff val="5000"/>
                    </a:schemeClr>
                  </a:solidFill>
                </a:rPr>
                <a:t>“Mental illness  can’t  be prevented!”</a:t>
              </a:r>
            </a:p>
            <a:p>
              <a:endParaRPr lang="en-US" dirty="0"/>
            </a:p>
          </p:txBody>
        </p:sp>
      </p:grpSp>
      <p:sp>
        <p:nvSpPr>
          <p:cNvPr id="27" name="TextBox 26"/>
          <p:cNvSpPr txBox="1"/>
          <p:nvPr/>
        </p:nvSpPr>
        <p:spPr>
          <a:xfrm>
            <a:off x="6553200" y="3048000"/>
            <a:ext cx="1752600" cy="369332"/>
          </a:xfrm>
          <a:prstGeom prst="rect">
            <a:avLst/>
          </a:prstGeom>
          <a:noFill/>
        </p:spPr>
        <p:txBody>
          <a:bodyPr wrap="square" rtlCol="0">
            <a:spAutoFit/>
          </a:bodyPr>
          <a:lstStyle/>
          <a:p>
            <a:endParaRPr lang="en-US" dirty="0"/>
          </a:p>
        </p:txBody>
      </p:sp>
      <p:grpSp>
        <p:nvGrpSpPr>
          <p:cNvPr id="45" name="Group 44"/>
          <p:cNvGrpSpPr/>
          <p:nvPr/>
        </p:nvGrpSpPr>
        <p:grpSpPr>
          <a:xfrm>
            <a:off x="990600" y="685800"/>
            <a:ext cx="2133600" cy="1219200"/>
            <a:chOff x="990600" y="685800"/>
            <a:chExt cx="2133600" cy="1219200"/>
          </a:xfrm>
        </p:grpSpPr>
        <p:sp>
          <p:nvSpPr>
            <p:cNvPr id="13" name="Oval 12"/>
            <p:cNvSpPr/>
            <p:nvPr/>
          </p:nvSpPr>
          <p:spPr>
            <a:xfrm>
              <a:off x="990600" y="685800"/>
              <a:ext cx="2133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0600" y="685800"/>
              <a:ext cx="1981200" cy="1200329"/>
            </a:xfrm>
            <a:prstGeom prst="rect">
              <a:avLst/>
            </a:prstGeom>
            <a:noFill/>
          </p:spPr>
          <p:txBody>
            <a:bodyPr wrap="square" rtlCol="0">
              <a:spAutoFit/>
            </a:bodyPr>
            <a:lstStyle/>
            <a:p>
              <a:pPr algn="ctr"/>
              <a:r>
                <a:rPr lang="en-US" dirty="0" smtClean="0"/>
                <a:t>Centers for Medicare and Medicaid (CMS)</a:t>
              </a:r>
            </a:p>
            <a:p>
              <a:endParaRPr lang="en-US" dirty="0"/>
            </a:p>
          </p:txBody>
        </p:sp>
      </p:grpSp>
      <p:grpSp>
        <p:nvGrpSpPr>
          <p:cNvPr id="46" name="Group 45"/>
          <p:cNvGrpSpPr/>
          <p:nvPr/>
        </p:nvGrpSpPr>
        <p:grpSpPr>
          <a:xfrm>
            <a:off x="609600" y="1828800"/>
            <a:ext cx="1676400" cy="861774"/>
            <a:chOff x="381000" y="2819400"/>
            <a:chExt cx="1676400" cy="861774"/>
          </a:xfrm>
        </p:grpSpPr>
        <p:sp>
          <p:nvSpPr>
            <p:cNvPr id="21" name="Rounded Rectangular Callout 20"/>
            <p:cNvSpPr/>
            <p:nvPr/>
          </p:nvSpPr>
          <p:spPr>
            <a:xfrm>
              <a:off x="381000" y="2819400"/>
              <a:ext cx="1676400" cy="762000"/>
            </a:xfrm>
            <a:prstGeom prst="wedgeRoundRectCallout">
              <a:avLst>
                <a:gd name="adj1" fmla="val -11843"/>
                <a:gd name="adj2" fmla="val -83172"/>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57200" y="2819400"/>
              <a:ext cx="1600200" cy="861774"/>
            </a:xfrm>
            <a:prstGeom prst="rect">
              <a:avLst/>
            </a:prstGeom>
            <a:noFill/>
          </p:spPr>
          <p:txBody>
            <a:bodyPr wrap="square" rtlCol="0">
              <a:spAutoFit/>
            </a:bodyPr>
            <a:lstStyle/>
            <a:p>
              <a:pPr marL="0" lvl="1"/>
              <a:r>
                <a:rPr lang="en-US" sz="1600" dirty="0" smtClean="0">
                  <a:solidFill>
                    <a:schemeClr val="bg1">
                      <a:lumMod val="95000"/>
                      <a:lumOff val="5000"/>
                    </a:schemeClr>
                  </a:solidFill>
                </a:rPr>
                <a:t>“Don’t leave us out…again.”</a:t>
              </a:r>
            </a:p>
            <a:p>
              <a:endParaRPr lang="en-US" sz="1600" dirty="0">
                <a:solidFill>
                  <a:schemeClr val="bg1">
                    <a:lumMod val="95000"/>
                    <a:lumOff val="5000"/>
                  </a:schemeClr>
                </a:solidFill>
              </a:endParaRPr>
            </a:p>
          </p:txBody>
        </p:sp>
      </p:grpSp>
      <p:grpSp>
        <p:nvGrpSpPr>
          <p:cNvPr id="50" name="Group 49"/>
          <p:cNvGrpSpPr/>
          <p:nvPr/>
        </p:nvGrpSpPr>
        <p:grpSpPr>
          <a:xfrm>
            <a:off x="3276600" y="4724400"/>
            <a:ext cx="2590800" cy="1230362"/>
            <a:chOff x="9144000" y="3657600"/>
            <a:chExt cx="2590800" cy="1230362"/>
          </a:xfrm>
        </p:grpSpPr>
        <p:sp>
          <p:nvSpPr>
            <p:cNvPr id="14" name="Oval 13"/>
            <p:cNvSpPr/>
            <p:nvPr/>
          </p:nvSpPr>
          <p:spPr>
            <a:xfrm>
              <a:off x="9144000" y="3657600"/>
              <a:ext cx="2590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372600" y="3733800"/>
              <a:ext cx="2286000" cy="1154162"/>
            </a:xfrm>
            <a:prstGeom prst="rect">
              <a:avLst/>
            </a:prstGeom>
            <a:noFill/>
          </p:spPr>
          <p:txBody>
            <a:bodyPr wrap="square" rtlCol="0">
              <a:spAutoFit/>
            </a:bodyPr>
            <a:lstStyle/>
            <a:p>
              <a:pPr algn="ctr"/>
              <a:r>
                <a:rPr lang="en-US" sz="1700" dirty="0" smtClean="0"/>
                <a:t>Risk, Rights, and Responsibilities: DOJ, Olmstead, and Housing</a:t>
              </a:r>
            </a:p>
            <a:p>
              <a:pPr algn="ctr"/>
              <a:endParaRPr lang="en-US" dirty="0"/>
            </a:p>
          </p:txBody>
        </p:sp>
      </p:grpSp>
      <p:grpSp>
        <p:nvGrpSpPr>
          <p:cNvPr id="49" name="Group 48"/>
          <p:cNvGrpSpPr/>
          <p:nvPr/>
        </p:nvGrpSpPr>
        <p:grpSpPr>
          <a:xfrm>
            <a:off x="4876800" y="5780782"/>
            <a:ext cx="2286000" cy="1077218"/>
            <a:chOff x="6705600" y="2743200"/>
            <a:chExt cx="2286000" cy="1077218"/>
          </a:xfrm>
        </p:grpSpPr>
        <p:sp>
          <p:nvSpPr>
            <p:cNvPr id="19" name="Rounded Rectangular Callout 18"/>
            <p:cNvSpPr/>
            <p:nvPr/>
          </p:nvSpPr>
          <p:spPr>
            <a:xfrm>
              <a:off x="6705600" y="2743200"/>
              <a:ext cx="2209800" cy="838200"/>
            </a:xfrm>
            <a:prstGeom prst="wedgeRoundRectCallout">
              <a:avLst>
                <a:gd name="adj1" fmla="val -39025"/>
                <a:gd name="adj2" fmla="val -67214"/>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705600" y="2743200"/>
              <a:ext cx="2286000" cy="1077218"/>
            </a:xfrm>
            <a:prstGeom prst="rect">
              <a:avLst/>
            </a:prstGeom>
            <a:noFill/>
          </p:spPr>
          <p:txBody>
            <a:bodyPr wrap="square" rtlCol="0">
              <a:spAutoFit/>
            </a:bodyPr>
            <a:lstStyle/>
            <a:p>
              <a:pPr marL="0" lvl="1" algn="ctr"/>
              <a:r>
                <a:rPr lang="en-US" sz="1600" dirty="0" smtClean="0">
                  <a:solidFill>
                    <a:schemeClr val="bg1">
                      <a:lumMod val="95000"/>
                      <a:lumOff val="5000"/>
                    </a:schemeClr>
                  </a:solidFill>
                </a:rPr>
                <a:t>“If you don’t do it, </a:t>
              </a:r>
              <a:br>
                <a:rPr lang="en-US" sz="1600" dirty="0" smtClean="0">
                  <a:solidFill>
                    <a:schemeClr val="bg1">
                      <a:lumMod val="95000"/>
                      <a:lumOff val="5000"/>
                    </a:schemeClr>
                  </a:solidFill>
                </a:rPr>
              </a:br>
              <a:r>
                <a:rPr lang="en-US" sz="1600" dirty="0" smtClean="0">
                  <a:solidFill>
                    <a:schemeClr val="bg1">
                      <a:lumMod val="95000"/>
                      <a:lumOff val="5000"/>
                    </a:schemeClr>
                  </a:solidFill>
                </a:rPr>
                <a:t>we’ll sue!” </a:t>
              </a:r>
              <a:br>
                <a:rPr lang="en-US" sz="1600" dirty="0" smtClean="0">
                  <a:solidFill>
                    <a:schemeClr val="bg1">
                      <a:lumMod val="95000"/>
                      <a:lumOff val="5000"/>
                    </a:schemeClr>
                  </a:solidFill>
                </a:rPr>
              </a:br>
              <a:r>
                <a:rPr lang="en-US" sz="1600" dirty="0" smtClean="0">
                  <a:solidFill>
                    <a:schemeClr val="bg1">
                      <a:lumMod val="95000"/>
                      <a:lumOff val="5000"/>
                    </a:schemeClr>
                  </a:solidFill>
                </a:rPr>
                <a:t>“Not in my backyard!”</a:t>
              </a:r>
            </a:p>
            <a:p>
              <a:endParaRPr lang="en-US" sz="1600" dirty="0">
                <a:solidFill>
                  <a:schemeClr val="bg1">
                    <a:lumMod val="95000"/>
                    <a:lumOff val="5000"/>
                  </a:schemeClr>
                </a:solidFill>
              </a:endParaRPr>
            </a:p>
          </p:txBody>
        </p:sp>
      </p:grpSp>
      <p:grpSp>
        <p:nvGrpSpPr>
          <p:cNvPr id="41" name="Group 40"/>
          <p:cNvGrpSpPr/>
          <p:nvPr/>
        </p:nvGrpSpPr>
        <p:grpSpPr>
          <a:xfrm>
            <a:off x="0" y="2667000"/>
            <a:ext cx="2438400" cy="1720572"/>
            <a:chOff x="6172200" y="1524000"/>
            <a:chExt cx="2438400" cy="1720572"/>
          </a:xfrm>
        </p:grpSpPr>
        <p:sp>
          <p:nvSpPr>
            <p:cNvPr id="9" name="Oval 8"/>
            <p:cNvSpPr/>
            <p:nvPr/>
          </p:nvSpPr>
          <p:spPr>
            <a:xfrm>
              <a:off x="6172200" y="1524000"/>
              <a:ext cx="2438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324600" y="1828800"/>
              <a:ext cx="2209800" cy="1415772"/>
            </a:xfrm>
            <a:prstGeom prst="rect">
              <a:avLst/>
            </a:prstGeom>
            <a:noFill/>
          </p:spPr>
          <p:txBody>
            <a:bodyPr wrap="square" rtlCol="0">
              <a:spAutoFit/>
            </a:bodyPr>
            <a:lstStyle/>
            <a:p>
              <a:pPr algn="ctr"/>
              <a:r>
                <a:rPr lang="en-US" sz="1700" dirty="0" smtClean="0"/>
                <a:t>Trauma Informed Care, Reduction of Seclusion and Restraint…and then there’s OSHA</a:t>
              </a:r>
            </a:p>
            <a:p>
              <a:endParaRPr lang="en-US" dirty="0"/>
            </a:p>
          </p:txBody>
        </p:sp>
      </p:grpSp>
      <p:grpSp>
        <p:nvGrpSpPr>
          <p:cNvPr id="43" name="Group 42"/>
          <p:cNvGrpSpPr/>
          <p:nvPr/>
        </p:nvGrpSpPr>
        <p:grpSpPr>
          <a:xfrm>
            <a:off x="609600" y="4343400"/>
            <a:ext cx="2438400" cy="1077218"/>
            <a:chOff x="3048000" y="4495800"/>
            <a:chExt cx="2438400" cy="1077218"/>
          </a:xfrm>
        </p:grpSpPr>
        <p:sp>
          <p:nvSpPr>
            <p:cNvPr id="18" name="Rounded Rectangular Callout 17"/>
            <p:cNvSpPr/>
            <p:nvPr/>
          </p:nvSpPr>
          <p:spPr>
            <a:xfrm flipH="1">
              <a:off x="3124200" y="4495800"/>
              <a:ext cx="2362200" cy="838200"/>
            </a:xfrm>
            <a:prstGeom prst="wedgeRoundRectCallout">
              <a:avLst>
                <a:gd name="adj1" fmla="val 37915"/>
                <a:gd name="adj2" fmla="val -76649"/>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048000" y="4495800"/>
              <a:ext cx="2362200" cy="1077218"/>
            </a:xfrm>
            <a:prstGeom prst="rect">
              <a:avLst/>
            </a:prstGeom>
            <a:noFill/>
          </p:spPr>
          <p:txBody>
            <a:bodyPr wrap="square" rtlCol="0">
              <a:spAutoFit/>
            </a:bodyPr>
            <a:lstStyle/>
            <a:p>
              <a:pPr marL="0" lvl="1" algn="ctr"/>
              <a:r>
                <a:rPr lang="en-US" sz="1600" dirty="0" smtClean="0">
                  <a:solidFill>
                    <a:schemeClr val="bg1">
                      <a:lumMod val="95000"/>
                      <a:lumOff val="5000"/>
                    </a:schemeClr>
                  </a:solidFill>
                </a:rPr>
                <a:t>“We don’t feel safe unless we can use more seclusion and restraint.”</a:t>
              </a:r>
            </a:p>
            <a:p>
              <a:endParaRPr lang="en-US" sz="1600" dirty="0">
                <a:solidFill>
                  <a:schemeClr val="bg1">
                    <a:lumMod val="95000"/>
                    <a:lumOff val="5000"/>
                  </a:schemeClr>
                </a:solidFill>
              </a:endParaRPr>
            </a:p>
          </p:txBody>
        </p:sp>
      </p:grpSp>
      <p:sp>
        <p:nvSpPr>
          <p:cNvPr id="36" name="TextBox 35"/>
          <p:cNvSpPr txBox="1"/>
          <p:nvPr/>
        </p:nvSpPr>
        <p:spPr>
          <a:xfrm>
            <a:off x="2781300" y="1981199"/>
            <a:ext cx="3505200" cy="2031325"/>
          </a:xfrm>
          <a:prstGeom prst="rect">
            <a:avLst/>
          </a:prstGeom>
          <a:noFill/>
        </p:spPr>
        <p:txBody>
          <a:bodyPr wrap="square" rtlCol="0">
            <a:spAutoFit/>
          </a:bodyPr>
          <a:lstStyle/>
          <a:p>
            <a:pPr algn="ctr"/>
            <a:r>
              <a:rPr lang="en-US" sz="2000" dirty="0" smtClean="0">
                <a:latin typeface="Adobe Gothic Std B" pitchFamily="34" charset="-128"/>
                <a:ea typeface="Adobe Gothic Std B" pitchFamily="34" charset="-128"/>
              </a:rPr>
              <a:t>State Mental </a:t>
            </a:r>
          </a:p>
          <a:p>
            <a:pPr algn="ctr"/>
            <a:r>
              <a:rPr lang="en-US" sz="2000" dirty="0" smtClean="0">
                <a:latin typeface="Adobe Gothic Std B" pitchFamily="34" charset="-128"/>
                <a:ea typeface="Adobe Gothic Std B" pitchFamily="34" charset="-128"/>
              </a:rPr>
              <a:t>Health Authorities &amp; Single State Agencies</a:t>
            </a:r>
          </a:p>
          <a:p>
            <a:pPr algn="ctr"/>
            <a:endParaRPr lang="en-US" dirty="0" smtClean="0">
              <a:latin typeface="Adobe Gothic Std B" pitchFamily="34" charset="-128"/>
              <a:ea typeface="Adobe Gothic Std B" pitchFamily="34" charset="-128"/>
            </a:endParaRPr>
          </a:p>
          <a:p>
            <a:pPr algn="ctr"/>
            <a:r>
              <a:rPr lang="en-US" sz="4800" dirty="0" smtClean="0">
                <a:latin typeface="Jokewood" pitchFamily="2" charset="0"/>
              </a:rPr>
              <a:t>Pressure Points</a:t>
            </a:r>
            <a:endParaRPr lang="en-US" sz="4800" dirty="0">
              <a:latin typeface="Jokewood" pitchFamily="2" charset="0"/>
            </a:endParaRPr>
          </a:p>
        </p:txBody>
      </p:sp>
      <p:grpSp>
        <p:nvGrpSpPr>
          <p:cNvPr id="47" name="Group 46"/>
          <p:cNvGrpSpPr/>
          <p:nvPr/>
        </p:nvGrpSpPr>
        <p:grpSpPr>
          <a:xfrm>
            <a:off x="381000" y="5257800"/>
            <a:ext cx="1981200" cy="1219200"/>
            <a:chOff x="76200" y="2057400"/>
            <a:chExt cx="1981200" cy="1219200"/>
          </a:xfrm>
        </p:grpSpPr>
        <p:sp>
          <p:nvSpPr>
            <p:cNvPr id="37" name="Oval 36"/>
            <p:cNvSpPr/>
            <p:nvPr/>
          </p:nvSpPr>
          <p:spPr>
            <a:xfrm>
              <a:off x="76200" y="2057400"/>
              <a:ext cx="1981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52400" y="2133600"/>
              <a:ext cx="1752600" cy="877163"/>
            </a:xfrm>
            <a:prstGeom prst="rect">
              <a:avLst/>
            </a:prstGeom>
            <a:noFill/>
          </p:spPr>
          <p:txBody>
            <a:bodyPr wrap="square" rtlCol="0">
              <a:spAutoFit/>
            </a:bodyPr>
            <a:lstStyle/>
            <a:p>
              <a:pPr algn="ctr"/>
              <a:r>
                <a:rPr lang="en-US" sz="1700" dirty="0" smtClean="0"/>
                <a:t>NASMHPD Mental Illness &amp; Violence Toolkit</a:t>
              </a:r>
            </a:p>
          </p:txBody>
        </p:sp>
      </p:grpSp>
      <p:grpSp>
        <p:nvGrpSpPr>
          <p:cNvPr id="48" name="Group 47"/>
          <p:cNvGrpSpPr/>
          <p:nvPr/>
        </p:nvGrpSpPr>
        <p:grpSpPr>
          <a:xfrm>
            <a:off x="2209801" y="5715000"/>
            <a:ext cx="1676401" cy="914402"/>
            <a:chOff x="1157607" y="5544430"/>
            <a:chExt cx="1997765" cy="696348"/>
          </a:xfrm>
        </p:grpSpPr>
        <p:sp>
          <p:nvSpPr>
            <p:cNvPr id="39" name="Rounded Rectangular Callout 38"/>
            <p:cNvSpPr/>
            <p:nvPr/>
          </p:nvSpPr>
          <p:spPr>
            <a:xfrm>
              <a:off x="1250372" y="5554978"/>
              <a:ext cx="1904999" cy="685800"/>
            </a:xfrm>
            <a:prstGeom prst="wedgeRoundRectCallout">
              <a:avLst>
                <a:gd name="adj1" fmla="val -78632"/>
                <a:gd name="adj2" fmla="val 10692"/>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157607" y="5544430"/>
              <a:ext cx="1997765" cy="632832"/>
            </a:xfrm>
            <a:prstGeom prst="rect">
              <a:avLst/>
            </a:prstGeom>
            <a:noFill/>
          </p:spPr>
          <p:txBody>
            <a:bodyPr wrap="square" rtlCol="0">
              <a:spAutoFit/>
            </a:bodyPr>
            <a:lstStyle/>
            <a:p>
              <a:pPr algn="ctr"/>
              <a:r>
                <a:rPr lang="en-US" sz="1600" dirty="0" smtClean="0">
                  <a:solidFill>
                    <a:schemeClr val="bg1">
                      <a:lumMod val="95000"/>
                      <a:lumOff val="5000"/>
                    </a:schemeClr>
                  </a:solidFill>
                </a:rPr>
                <a:t>“All people who mentally ill are violent!”</a:t>
              </a:r>
            </a:p>
          </p:txBody>
        </p:sp>
      </p:grpSp>
      <p:sp>
        <p:nvSpPr>
          <p:cNvPr id="2" name="Footer Placeholder 1"/>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0070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6">
                                            <p:txEl>
                                              <p:pRg st="3" end="3"/>
                                            </p:txEl>
                                          </p:spTgt>
                                        </p:tgtEl>
                                        <p:attrNameLst>
                                          <p:attrName>style.visibility</p:attrName>
                                        </p:attrNameLst>
                                      </p:cBhvr>
                                      <p:to>
                                        <p:strVal val="visible"/>
                                      </p:to>
                                    </p:set>
                                    <p:anim calcmode="lin" valueType="num">
                                      <p:cBhvr additive="base">
                                        <p:cTn id="7"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Clr clrSpc="rgb" dir="cw">
                                      <p:cBhvr override="childStyle">
                                        <p:cTn id="12" dur="300" fill="hold"/>
                                        <p:tgtEl>
                                          <p:spTgt spid="36">
                                            <p:txEl>
                                              <p:pRg st="3" end="3"/>
                                            </p:txEl>
                                          </p:spTgt>
                                        </p:tgtEl>
                                        <p:attrNameLst>
                                          <p:attrName>style.color</p:attrName>
                                        </p:attrNameLst>
                                      </p:cBhvr>
                                      <p:to>
                                        <a:schemeClr val="tx1"/>
                                      </p:to>
                                    </p:animClr>
                                    <p:animClr clrSpc="rgb" dir="cw">
                                      <p:cBhvr>
                                        <p:cTn id="13" dur="300" fill="hold"/>
                                        <p:tgtEl>
                                          <p:spTgt spid="36">
                                            <p:txEl>
                                              <p:pRg st="3" end="3"/>
                                            </p:txEl>
                                          </p:spTgt>
                                        </p:tgtEl>
                                        <p:attrNameLst>
                                          <p:attrName>fillcolor</p:attrName>
                                        </p:attrNameLst>
                                      </p:cBhvr>
                                      <p:to>
                                        <a:schemeClr val="tx1"/>
                                      </p:to>
                                    </p:animClr>
                                    <p:set>
                                      <p:cBhvr>
                                        <p:cTn id="14" dur="300" fill="hold"/>
                                        <p:tgtEl>
                                          <p:spTgt spid="36">
                                            <p:txEl>
                                              <p:pRg st="3" end="3"/>
                                            </p:txEl>
                                          </p:spTgt>
                                        </p:tgtEl>
                                        <p:attrNameLst>
                                          <p:attrName>fill.type</p:attrName>
                                        </p:attrNameLst>
                                      </p:cBhvr>
                                      <p:to>
                                        <p:strVal val="solid"/>
                                      </p:to>
                                    </p:set>
                                    <p:set>
                                      <p:cBhvr>
                                        <p:cTn id="15" dur="300" fill="hold"/>
                                        <p:tgtEl>
                                          <p:spTgt spid="36">
                                            <p:txEl>
                                              <p:pRg st="3" end="3"/>
                                            </p:txEl>
                                          </p:spTgt>
                                        </p:tgtEl>
                                        <p:attrNameLst>
                                          <p:attrName>fill.on</p:attrName>
                                        </p:attrNameLst>
                                      </p:cBhvr>
                                      <p:to>
                                        <p:strVal val="true"/>
                                      </p:to>
                                    </p:set>
                                    <p:animRot by="120000">
                                      <p:cBhvr>
                                        <p:cTn id="16" dur="300" fill="hold">
                                          <p:stCondLst>
                                            <p:cond delay="0"/>
                                          </p:stCondLst>
                                        </p:cTn>
                                        <p:tgtEl>
                                          <p:spTgt spid="36">
                                            <p:txEl>
                                              <p:pRg st="3" end="3"/>
                                            </p:txEl>
                                          </p:spTgt>
                                        </p:tgtEl>
                                        <p:attrNameLst>
                                          <p:attrName>r</p:attrName>
                                        </p:attrNameLst>
                                      </p:cBhvr>
                                    </p:animRot>
                                    <p:animRot by="-240000">
                                      <p:cBhvr>
                                        <p:cTn id="17" dur="600" fill="hold">
                                          <p:stCondLst>
                                            <p:cond delay="600"/>
                                          </p:stCondLst>
                                        </p:cTn>
                                        <p:tgtEl>
                                          <p:spTgt spid="36">
                                            <p:txEl>
                                              <p:pRg st="3" end="3"/>
                                            </p:txEl>
                                          </p:spTgt>
                                        </p:tgtEl>
                                        <p:attrNameLst>
                                          <p:attrName>r</p:attrName>
                                        </p:attrNameLst>
                                      </p:cBhvr>
                                    </p:animRot>
                                    <p:animRot by="240000">
                                      <p:cBhvr>
                                        <p:cTn id="18" dur="600" fill="hold">
                                          <p:stCondLst>
                                            <p:cond delay="1200"/>
                                          </p:stCondLst>
                                        </p:cTn>
                                        <p:tgtEl>
                                          <p:spTgt spid="36">
                                            <p:txEl>
                                              <p:pRg st="3" end="3"/>
                                            </p:txEl>
                                          </p:spTgt>
                                        </p:tgtEl>
                                        <p:attrNameLst>
                                          <p:attrName>r</p:attrName>
                                        </p:attrNameLst>
                                      </p:cBhvr>
                                    </p:animRot>
                                    <p:animRot by="-240000">
                                      <p:cBhvr>
                                        <p:cTn id="19" dur="600" fill="hold">
                                          <p:stCondLst>
                                            <p:cond delay="1800"/>
                                          </p:stCondLst>
                                        </p:cTn>
                                        <p:tgtEl>
                                          <p:spTgt spid="36">
                                            <p:txEl>
                                              <p:pRg st="3" end="3"/>
                                            </p:txEl>
                                          </p:spTgt>
                                        </p:tgtEl>
                                        <p:attrNameLst>
                                          <p:attrName>r</p:attrName>
                                        </p:attrNameLst>
                                      </p:cBhvr>
                                    </p:animRot>
                                    <p:animRot by="120000">
                                      <p:cBhvr>
                                        <p:cTn id="20" dur="600" fill="hold">
                                          <p:stCondLst>
                                            <p:cond delay="2400"/>
                                          </p:stCondLst>
                                        </p:cTn>
                                        <p:tgtEl>
                                          <p:spTgt spid="3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endParaRPr lang="en-US" sz="3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47800"/>
            <a:ext cx="8153400" cy="4800600"/>
          </a:xfrm>
        </p:spPr>
        <p:txBody>
          <a:bodyPr>
            <a:noAutofit/>
          </a:bodyPr>
          <a:lstStyle/>
          <a:p>
            <a:pPr marL="0" indent="0" algn="ctr">
              <a:buClr>
                <a:srgbClr val="BE854C"/>
              </a:buClr>
              <a:buSzPct val="65000"/>
              <a:buNone/>
            </a:pPr>
            <a:endParaRPr lang="en-US" sz="2400" u="sng" dirty="0" smtClean="0"/>
          </a:p>
          <a:p>
            <a:pPr marL="0" indent="0" algn="ctr">
              <a:buClr>
                <a:srgbClr val="BE854C"/>
              </a:buClr>
              <a:buSzPct val="65000"/>
              <a:buNone/>
            </a:pPr>
            <a:endParaRPr lang="en-US" sz="2400" u="sng" dirty="0"/>
          </a:p>
          <a:p>
            <a:pPr marL="0" indent="0" algn="ctr">
              <a:buClr>
                <a:srgbClr val="BE854C"/>
              </a:buClr>
              <a:buSzPct val="65000"/>
              <a:buNone/>
            </a:pPr>
            <a:endParaRPr lang="en-US" sz="2400" u="sng" dirty="0" smtClean="0"/>
          </a:p>
          <a:p>
            <a:pPr marL="0" indent="0" algn="ctr">
              <a:buClr>
                <a:srgbClr val="BE854C"/>
              </a:buClr>
              <a:buSzPct val="65000"/>
              <a:buNone/>
            </a:pPr>
            <a:endParaRPr lang="en-US" sz="2400" u="sng" dirty="0"/>
          </a:p>
          <a:p>
            <a:pPr marL="0" indent="0" algn="ctr">
              <a:buClr>
                <a:srgbClr val="BE854C"/>
              </a:buClr>
              <a:buSzPct val="65000"/>
              <a:buNone/>
            </a:pPr>
            <a:r>
              <a:rPr lang="en-US" sz="4400" b="1" dirty="0" smtClean="0">
                <a:solidFill>
                  <a:schemeClr val="accent5">
                    <a:lumMod val="75000"/>
                  </a:schemeClr>
                </a:solidFill>
              </a:rPr>
              <a:t>FUNDING</a:t>
            </a:r>
          </a:p>
          <a:p>
            <a:pPr>
              <a:buClr>
                <a:srgbClr val="BE854C"/>
              </a:buClr>
              <a:buSzPct val="65000"/>
              <a:buFont typeface="Wingdings" pitchFamily="2" charset="2"/>
              <a:buChar char="Ø"/>
            </a:pPr>
            <a:endParaRPr lang="en-US" sz="2400" dirty="0"/>
          </a:p>
          <a:p>
            <a:pPr>
              <a:buClr>
                <a:srgbClr val="BE854C"/>
              </a:buClr>
              <a:buSzPct val="65000"/>
              <a:buFont typeface="Wingdings" pitchFamily="2" charset="2"/>
              <a:buChar char="Ø"/>
            </a:pPr>
            <a:endParaRPr lang="en-US" sz="2000"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41674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39825"/>
          </a:xfrm>
        </p:spPr>
        <p:txBody>
          <a:bodyPr>
            <a:normAutofit/>
          </a:bodyPr>
          <a:lstStyle/>
          <a:p>
            <a:pPr algn="ctr"/>
            <a:r>
              <a:rPr lang="en-US" sz="3200" b="1" dirty="0" smtClean="0">
                <a:solidFill>
                  <a:schemeClr val="accent5">
                    <a:lumMod val="75000"/>
                  </a:schemeClr>
                </a:solidFill>
              </a:rPr>
              <a:t>Primary Methods SMHAs Used to Fund Community MH and SA Services: 2010</a:t>
            </a:r>
            <a:endParaRPr lang="en-US" sz="3200" b="1" dirty="0">
              <a:solidFill>
                <a:schemeClr val="accent5">
                  <a:lumMod val="75000"/>
                </a:schemeClr>
              </a:solidFill>
            </a:endParaRP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pPr>
              <a:defRPr/>
            </a:pPr>
            <a:fld id="{4C7BD024-B9CB-475C-9BF0-4A8E20E87162}" type="slidenum">
              <a:rPr lang="en-US" smtClean="0"/>
              <a:pPr>
                <a:defRPr/>
              </a:pPr>
              <a:t>13</a:t>
            </a:fld>
            <a:endParaRPr lang="en-US" dirty="0"/>
          </a:p>
        </p:txBody>
      </p:sp>
      <p:graphicFrame>
        <p:nvGraphicFramePr>
          <p:cNvPr id="51202" name="Object 2"/>
          <p:cNvGraphicFramePr>
            <a:graphicFrameLocks noChangeAspect="1"/>
          </p:cNvGraphicFramePr>
          <p:nvPr/>
        </p:nvGraphicFramePr>
        <p:xfrm>
          <a:off x="536575" y="1320800"/>
          <a:ext cx="8302625" cy="5545138"/>
        </p:xfrm>
        <a:graphic>
          <a:graphicData uri="http://schemas.openxmlformats.org/presentationml/2006/ole">
            <mc:AlternateContent xmlns:mc="http://schemas.openxmlformats.org/markup-compatibility/2006">
              <mc:Choice xmlns:v="urn:schemas-microsoft-com:vml" Requires="v">
                <p:oleObj spid="_x0000_s3085" name="Microsoft Map" r:id="rId4" imgW="5943600" imgH="4152900" progId="MSMap.8">
                  <p:embed/>
                </p:oleObj>
              </mc:Choice>
              <mc:Fallback>
                <p:oleObj name="Microsoft Map" r:id="rId4" imgW="5943600" imgH="4152900" progId="MSMap.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320800"/>
                        <a:ext cx="8302625" cy="554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1763080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Total FY'2009 SMHA-Controlled Per Capita Mental Health Expenditures </a:t>
            </a:r>
            <a:endParaRPr lang="en-US" dirty="0">
              <a:solidFill>
                <a:schemeClr val="accent5">
                  <a:lumMod val="75000"/>
                </a:schemeClr>
              </a:solidFill>
            </a:endParaRPr>
          </a:p>
        </p:txBody>
      </p:sp>
      <p:pic>
        <p:nvPicPr>
          <p:cNvPr id="180225" name="Picture 1"/>
          <p:cNvPicPr>
            <a:picLocks noChangeAspect="1" noChangeArrowheads="1"/>
          </p:cNvPicPr>
          <p:nvPr/>
        </p:nvPicPr>
        <p:blipFill>
          <a:blip r:embed="rId3" cstate="print"/>
          <a:srcRect/>
          <a:stretch>
            <a:fillRect/>
          </a:stretch>
        </p:blipFill>
        <p:spPr bwMode="auto">
          <a:xfrm>
            <a:off x="0" y="1371600"/>
            <a:ext cx="9095826" cy="528268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7/18/12</a:t>
            </a:r>
            <a:endParaRPr lang="en-US"/>
          </a:p>
        </p:txBody>
      </p:sp>
      <p:sp>
        <p:nvSpPr>
          <p:cNvPr id="4" name="Slide Number Placeholder 3"/>
          <p:cNvSpPr>
            <a:spLocks noGrp="1"/>
          </p:cNvSpPr>
          <p:nvPr>
            <p:ph type="sldNum" sz="quarter" idx="12"/>
          </p:nvPr>
        </p:nvSpPr>
        <p:spPr/>
        <p:txBody>
          <a:bodyPr/>
          <a:lstStyle/>
          <a:p>
            <a:fld id="{C0DA781E-2B43-44C5-A240-5494CF9B7091}" type="slidenum">
              <a:rPr lang="en-US" smtClean="0"/>
              <a:t>14</a:t>
            </a:fld>
            <a:endParaRPr lang="en-US"/>
          </a:p>
        </p:txBody>
      </p:sp>
    </p:spTree>
    <p:extLst>
      <p:ext uri="{BB962C8B-B14F-4D97-AF65-F5344CB8AC3E}">
        <p14:creationId xmlns:p14="http://schemas.microsoft.com/office/powerpoint/2010/main" val="20098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5">
                    <a:lumMod val="75000"/>
                  </a:schemeClr>
                </a:solidFill>
              </a:rPr>
              <a:t>Fiscal Year 2009 SMHA-Controlled </a:t>
            </a:r>
            <a:br>
              <a:rPr lang="en-US" sz="3600" dirty="0" smtClean="0">
                <a:solidFill>
                  <a:schemeClr val="accent5">
                    <a:lumMod val="75000"/>
                  </a:schemeClr>
                </a:solidFill>
              </a:rPr>
            </a:br>
            <a:r>
              <a:rPr lang="en-US" sz="3600" dirty="0" smtClean="0">
                <a:solidFill>
                  <a:schemeClr val="accent5">
                    <a:lumMod val="75000"/>
                  </a:schemeClr>
                </a:solidFill>
              </a:rPr>
              <a:t>Per Capita Expenditures </a:t>
            </a:r>
            <a:endParaRPr lang="en-US" sz="3600" dirty="0">
              <a:solidFill>
                <a:schemeClr val="accent5">
                  <a:lumMod val="75000"/>
                </a:schemeClr>
              </a:solidFill>
            </a:endParaRPr>
          </a:p>
        </p:txBody>
      </p:sp>
      <p:graphicFrame>
        <p:nvGraphicFramePr>
          <p:cNvPr id="4" name="Content Placeholder 3"/>
          <p:cNvGraphicFramePr>
            <a:graphicFrameLocks noGrp="1"/>
          </p:cNvGraphicFramePr>
          <p:nvPr>
            <p:ph idx="1"/>
          </p:nvPr>
        </p:nvGraphicFramePr>
        <p:xfrm>
          <a:off x="457200" y="1600200"/>
          <a:ext cx="8458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7/18/12</a:t>
            </a:r>
            <a:endParaRPr lang="en-US"/>
          </a:p>
        </p:txBody>
      </p:sp>
      <p:sp>
        <p:nvSpPr>
          <p:cNvPr id="5" name="Slide Number Placeholder 4"/>
          <p:cNvSpPr>
            <a:spLocks noGrp="1"/>
          </p:cNvSpPr>
          <p:nvPr>
            <p:ph type="sldNum" sz="quarter" idx="12"/>
          </p:nvPr>
        </p:nvSpPr>
        <p:spPr/>
        <p:txBody>
          <a:bodyPr/>
          <a:lstStyle/>
          <a:p>
            <a:fld id="{C0DA781E-2B43-44C5-A240-5494CF9B7091}" type="slidenum">
              <a:rPr lang="en-US" smtClean="0"/>
              <a:t>15</a:t>
            </a:fld>
            <a:endParaRPr lang="en-US"/>
          </a:p>
        </p:txBody>
      </p:sp>
    </p:spTree>
    <p:extLst>
      <p:ext uri="{BB962C8B-B14F-4D97-AF65-F5344CB8AC3E}">
        <p14:creationId xmlns:p14="http://schemas.microsoft.com/office/powerpoint/2010/main" val="127601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5">
                    <a:lumMod val="75000"/>
                  </a:schemeClr>
                </a:solidFill>
              </a:rPr>
              <a:t>SMHAs with Budget Cuts: </a:t>
            </a:r>
            <a:br>
              <a:rPr lang="en-US" sz="3200" dirty="0" smtClean="0">
                <a:solidFill>
                  <a:schemeClr val="accent5">
                    <a:lumMod val="75000"/>
                  </a:schemeClr>
                </a:solidFill>
              </a:rPr>
            </a:br>
            <a:r>
              <a:rPr lang="en-US" sz="3200" dirty="0" smtClean="0">
                <a:solidFill>
                  <a:schemeClr val="accent5">
                    <a:lumMod val="75000"/>
                  </a:schemeClr>
                </a:solidFill>
              </a:rPr>
              <a:t>Fiscal Years 2010 to 2012</a:t>
            </a:r>
            <a:endParaRPr lang="en-US" sz="3200" i="1" dirty="0">
              <a:solidFill>
                <a:schemeClr val="accent5">
                  <a:lumMod val="75000"/>
                </a:schemeClr>
              </a:solidFill>
            </a:endParaRPr>
          </a:p>
        </p:txBody>
      </p:sp>
      <p:sp>
        <p:nvSpPr>
          <p:cNvPr id="6" name="Rectangle 5"/>
          <p:cNvSpPr/>
          <p:nvPr/>
        </p:nvSpPr>
        <p:spPr>
          <a:xfrm>
            <a:off x="1828800" y="6488668"/>
            <a:ext cx="5867400" cy="276999"/>
          </a:xfrm>
          <a:prstGeom prst="rect">
            <a:avLst/>
          </a:prstGeom>
        </p:spPr>
        <p:txBody>
          <a:bodyPr wrap="square">
            <a:spAutoFit/>
          </a:bodyPr>
          <a:lstStyle/>
          <a:p>
            <a:r>
              <a:rPr lang="en-US" sz="1200" i="1" dirty="0" smtClean="0"/>
              <a:t>Preliminary Results Based on 47 SMHAs Reporting</a:t>
            </a:r>
            <a:endParaRPr lang="en-US" sz="1200" dirty="0"/>
          </a:p>
        </p:txBody>
      </p:sp>
      <p:graphicFrame>
        <p:nvGraphicFramePr>
          <p:cNvPr id="186371" name="Object 3"/>
          <p:cNvGraphicFramePr>
            <a:graphicFrameLocks noChangeAspect="1"/>
          </p:cNvGraphicFramePr>
          <p:nvPr/>
        </p:nvGraphicFramePr>
        <p:xfrm>
          <a:off x="304801" y="1231846"/>
          <a:ext cx="8839200" cy="5634092"/>
        </p:xfrm>
        <a:graphic>
          <a:graphicData uri="http://schemas.openxmlformats.org/presentationml/2006/ole">
            <mc:AlternateContent xmlns:mc="http://schemas.openxmlformats.org/markup-compatibility/2006">
              <mc:Choice xmlns:v="urn:schemas-microsoft-com:vml" Requires="v">
                <p:oleObj spid="_x0000_s5132" name="Microsoft Map" r:id="rId4" imgW="5857875" imgH="3733800" progId="MSMap.8">
                  <p:embed/>
                </p:oleObj>
              </mc:Choice>
              <mc:Fallback>
                <p:oleObj name="Microsoft Map" r:id="rId4" imgW="5857875" imgH="3733800" progId="MSMap.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1231846"/>
                        <a:ext cx="8839200" cy="5634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7/18/12</a:t>
            </a:r>
            <a:endParaRPr lang="en-US"/>
          </a:p>
        </p:txBody>
      </p:sp>
      <p:sp>
        <p:nvSpPr>
          <p:cNvPr id="4" name="Slide Number Placeholder 3"/>
          <p:cNvSpPr>
            <a:spLocks noGrp="1"/>
          </p:cNvSpPr>
          <p:nvPr>
            <p:ph type="sldNum" sz="quarter" idx="12"/>
          </p:nvPr>
        </p:nvSpPr>
        <p:spPr/>
        <p:txBody>
          <a:bodyPr/>
          <a:lstStyle/>
          <a:p>
            <a:fld id="{C0DA781E-2B43-44C5-A240-5494CF9B7091}" type="slidenum">
              <a:rPr lang="en-US" smtClean="0"/>
              <a:t>16</a:t>
            </a:fld>
            <a:endParaRPr lang="en-US"/>
          </a:p>
        </p:txBody>
      </p:sp>
    </p:spTree>
    <p:extLst>
      <p:ext uri="{BB962C8B-B14F-4D97-AF65-F5344CB8AC3E}">
        <p14:creationId xmlns:p14="http://schemas.microsoft.com/office/powerpoint/2010/main" val="2955424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p:cNvSpPr>
          <p:nvPr>
            <p:ph idx="1"/>
          </p:nvPr>
        </p:nvSpPr>
        <p:spPr/>
        <p:txBody>
          <a:bodyPr/>
          <a:lstStyle/>
          <a:p>
            <a:endParaRPr lang="en-US" dirty="0" smtClean="0"/>
          </a:p>
        </p:txBody>
      </p:sp>
      <p:pic>
        <p:nvPicPr>
          <p:cNvPr id="79876" name="Picture 4"/>
          <p:cNvPicPr>
            <a:picLocks noChangeAspect="1" noChangeArrowheads="1"/>
          </p:cNvPicPr>
          <p:nvPr/>
        </p:nvPicPr>
        <p:blipFill>
          <a:blip r:embed="rId3" cstate="print"/>
          <a:srcRect/>
          <a:stretch>
            <a:fillRect/>
          </a:stretch>
        </p:blipFill>
        <p:spPr bwMode="auto">
          <a:xfrm>
            <a:off x="0" y="512763"/>
            <a:ext cx="9144000" cy="5832475"/>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smtClean="0"/>
              <a:t>7/18/12</a:t>
            </a:r>
            <a:endParaRPr lang="en-US"/>
          </a:p>
        </p:txBody>
      </p:sp>
      <p:sp>
        <p:nvSpPr>
          <p:cNvPr id="3" name="Slide Number Placeholder 2"/>
          <p:cNvSpPr>
            <a:spLocks noGrp="1"/>
          </p:cNvSpPr>
          <p:nvPr>
            <p:ph type="sldNum" sz="quarter" idx="12"/>
          </p:nvPr>
        </p:nvSpPr>
        <p:spPr/>
        <p:txBody>
          <a:bodyPr/>
          <a:lstStyle/>
          <a:p>
            <a:fld id="{C0DA781E-2B43-44C5-A240-5494CF9B7091}" type="slidenum">
              <a:rPr lang="en-US" smtClean="0"/>
              <a:t>17</a:t>
            </a:fld>
            <a:endParaRPr lang="en-US"/>
          </a:p>
        </p:txBody>
      </p:sp>
    </p:spTree>
    <p:extLst>
      <p:ext uri="{BB962C8B-B14F-4D97-AF65-F5344CB8AC3E}">
        <p14:creationId xmlns:p14="http://schemas.microsoft.com/office/powerpoint/2010/main" val="387989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219200"/>
          </a:xfrm>
        </p:spPr>
        <p:txBody>
          <a:bodyPr>
            <a:normAutofit fontScale="90000"/>
          </a:bodyPr>
          <a:lstStyle/>
          <a:p>
            <a:r>
              <a:rPr lang="en-US" b="1" dirty="0" smtClean="0">
                <a:solidFill>
                  <a:schemeClr val="accent5">
                    <a:lumMod val="75000"/>
                  </a:schemeClr>
                </a:solidFill>
              </a:rPr>
              <a:t>Level of State Mental Health and Alcohol and Drug Budget Reductions:</a:t>
            </a:r>
            <a:endParaRPr lang="en-US" sz="2400" b="1" i="1" dirty="0">
              <a:solidFill>
                <a:schemeClr val="accent5">
                  <a:lumMod val="75000"/>
                </a:schemeClr>
              </a:solidFill>
            </a:endParaRPr>
          </a:p>
        </p:txBody>
      </p:sp>
      <p:graphicFrame>
        <p:nvGraphicFramePr>
          <p:cNvPr id="6" name="Content Placeholder 5"/>
          <p:cNvGraphicFramePr>
            <a:graphicFrameLocks noGrp="1"/>
          </p:cNvGraphicFramePr>
          <p:nvPr>
            <p:ph idx="1"/>
          </p:nvPr>
        </p:nvGraphicFramePr>
        <p:xfrm>
          <a:off x="76198" y="2209800"/>
          <a:ext cx="8991602" cy="3505199"/>
        </p:xfrm>
        <a:graphic>
          <a:graphicData uri="http://schemas.openxmlformats.org/drawingml/2006/table">
            <a:tbl>
              <a:tblPr firstRow="1" bandRow="1">
                <a:tableStyleId>{5C22544A-7EE6-4342-B048-85BDC9FD1C3A}</a:tableStyleId>
              </a:tblPr>
              <a:tblGrid>
                <a:gridCol w="1485220"/>
                <a:gridCol w="1485220"/>
                <a:gridCol w="1525361"/>
                <a:gridCol w="1525361"/>
                <a:gridCol w="1404938"/>
                <a:gridCol w="1565502"/>
              </a:tblGrid>
              <a:tr h="462711">
                <a:tc>
                  <a:txBody>
                    <a:bodyPr/>
                    <a:lstStyle/>
                    <a:p>
                      <a:pPr algn="ctr"/>
                      <a:r>
                        <a:rPr lang="en-US" dirty="0" smtClean="0"/>
                        <a:t>Year</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smtClean="0"/>
                        <a:t>Average</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smtClean="0"/>
                        <a:t>Median</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smtClean="0"/>
                        <a:t>Minimum</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smtClean="0"/>
                        <a:t>Maximum</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dirty="0" smtClean="0"/>
                        <a:t>Total</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60622">
                <a:tc>
                  <a:txBody>
                    <a:bodyPr/>
                    <a:lstStyle/>
                    <a:p>
                      <a:r>
                        <a:rPr lang="en-US" b="1" dirty="0" smtClean="0"/>
                        <a:t>FY 2009 </a:t>
                      </a:r>
                    </a:p>
                    <a:p>
                      <a:r>
                        <a:rPr lang="en-US" sz="1600" i="1" dirty="0" smtClean="0"/>
                        <a:t>(39 States)</a:t>
                      </a:r>
                      <a:endParaRPr lang="en-US" sz="1600" i="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$36,849,116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$13,226,000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Arial"/>
                        </a:rPr>
                        <a:t>$0</a:t>
                      </a:r>
                      <a:endParaRPr lang="en-US" sz="1600" b="0" i="0" u="none" strike="noStrike" dirty="0">
                        <a:solidFill>
                          <a:srgbClr val="000000"/>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$554,003,000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$1,216,020,843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60622">
                <a:tc>
                  <a:txBody>
                    <a:bodyPr/>
                    <a:lstStyle/>
                    <a:p>
                      <a:r>
                        <a:rPr lang="en-US" b="1" dirty="0" smtClean="0"/>
                        <a:t>FY 2010 </a:t>
                      </a:r>
                    </a:p>
                    <a:p>
                      <a:r>
                        <a:rPr lang="en-US" sz="1600" i="1" dirty="0" smtClean="0"/>
                        <a:t>(38 States)</a:t>
                      </a:r>
                      <a:endParaRPr lang="en-US" sz="1600" i="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$29,123,575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$12,300,000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Arial"/>
                        </a:rPr>
                        <a:t>$0</a:t>
                      </a:r>
                      <a:endParaRPr lang="en-US" sz="1600" b="0" i="0" u="none" strike="noStrike" dirty="0">
                        <a:solidFill>
                          <a:srgbClr val="000000"/>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$213,591,000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$1,019,325,136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60622">
                <a:tc>
                  <a:txBody>
                    <a:bodyPr/>
                    <a:lstStyle/>
                    <a:p>
                      <a:r>
                        <a:rPr lang="en-US" b="1" dirty="0" smtClean="0"/>
                        <a:t>FY 2011</a:t>
                      </a:r>
                    </a:p>
                    <a:p>
                      <a:r>
                        <a:rPr lang="en-US" sz="1600" i="1" dirty="0" smtClean="0"/>
                        <a:t>(37 States)</a:t>
                      </a:r>
                      <a:endParaRPr lang="en-US" sz="1600" i="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$37,981,650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$12,000,000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Arial"/>
                        </a:rPr>
                        <a:t>$0</a:t>
                      </a:r>
                      <a:endParaRPr lang="en-US" sz="1600" b="0" i="0" u="none" strike="noStrike" dirty="0">
                        <a:solidFill>
                          <a:srgbClr val="000000"/>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$523,437,000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$1,177,431,138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60622">
                <a:tc>
                  <a:txBody>
                    <a:bodyPr/>
                    <a:lstStyle/>
                    <a:p>
                      <a:r>
                        <a:rPr lang="en-US" sz="1800" b="1" i="1" dirty="0" smtClean="0"/>
                        <a:t>FY 2012</a:t>
                      </a:r>
                    </a:p>
                    <a:p>
                      <a:r>
                        <a:rPr lang="en-US" sz="1600" i="1" dirty="0" smtClean="0"/>
                        <a:t>(7  states)</a:t>
                      </a:r>
                      <a:endParaRPr lang="en-US" sz="1600" i="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$12,959,616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$6,150,000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Arial"/>
                        </a:rPr>
                        <a:t>$0</a:t>
                      </a:r>
                      <a:endParaRPr lang="en-US" sz="1600" b="0" i="0" u="none" strike="noStrike" dirty="0">
                        <a:solidFill>
                          <a:srgbClr val="000000"/>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$32,000,000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a:rPr>
                        <a:t>$77,757,695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685800" y="6172200"/>
            <a:ext cx="6858000" cy="276999"/>
          </a:xfrm>
          <a:prstGeom prst="rect">
            <a:avLst/>
          </a:prstGeom>
        </p:spPr>
        <p:txBody>
          <a:bodyPr wrap="square">
            <a:spAutoFit/>
          </a:bodyPr>
          <a:lstStyle/>
          <a:p>
            <a:pPr fontAlgn="base">
              <a:spcBef>
                <a:spcPct val="0"/>
              </a:spcBef>
              <a:spcAft>
                <a:spcPct val="0"/>
              </a:spcAft>
            </a:pPr>
            <a:r>
              <a:rPr lang="en-US" sz="1200" i="1" dirty="0" smtClean="0">
                <a:solidFill>
                  <a:prstClr val="white"/>
                </a:solidFill>
                <a:latin typeface="Arial" charset="0"/>
              </a:rPr>
              <a:t>Preliminary Results based on 47 SMHAs Reporting</a:t>
            </a:r>
            <a:endParaRPr lang="en-US" sz="1200" dirty="0">
              <a:solidFill>
                <a:prstClr val="white"/>
              </a:solidFill>
              <a:latin typeface="Arial" charset="0"/>
            </a:endParaRPr>
          </a:p>
        </p:txBody>
      </p:sp>
      <p:sp>
        <p:nvSpPr>
          <p:cNvPr id="5" name="TextBox 4"/>
          <p:cNvSpPr txBox="1"/>
          <p:nvPr/>
        </p:nvSpPr>
        <p:spPr>
          <a:xfrm>
            <a:off x="1295400" y="1524000"/>
            <a:ext cx="6553200" cy="461665"/>
          </a:xfrm>
          <a:prstGeom prst="rect">
            <a:avLst/>
          </a:prstGeom>
          <a:noFill/>
        </p:spPr>
        <p:txBody>
          <a:bodyPr wrap="square" rtlCol="0">
            <a:spAutoFit/>
          </a:bodyPr>
          <a:lstStyle/>
          <a:p>
            <a:pPr algn="ctr" fontAlgn="base">
              <a:spcBef>
                <a:spcPct val="0"/>
              </a:spcBef>
              <a:spcAft>
                <a:spcPct val="0"/>
              </a:spcAft>
            </a:pPr>
            <a:r>
              <a:rPr lang="en-US" sz="2400" b="1" i="1" dirty="0" smtClean="0">
                <a:solidFill>
                  <a:schemeClr val="accent5">
                    <a:lumMod val="75000"/>
                  </a:schemeClr>
                </a:solidFill>
                <a:latin typeface="Arial" charset="0"/>
              </a:rPr>
              <a:t>FY2009 to FY2012 Total $3.4 Billion in Cuts</a:t>
            </a:r>
            <a:endParaRPr lang="en-US" sz="2400" dirty="0">
              <a:solidFill>
                <a:schemeClr val="accent5">
                  <a:lumMod val="75000"/>
                </a:schemeClr>
              </a:solidFill>
              <a:latin typeface="Arial" charset="0"/>
            </a:endParaRPr>
          </a:p>
        </p:txBody>
      </p:sp>
      <p:sp>
        <p:nvSpPr>
          <p:cNvPr id="3" name="Footer Placeholder 2"/>
          <p:cNvSpPr>
            <a:spLocks noGrp="1"/>
          </p:cNvSpPr>
          <p:nvPr>
            <p:ph type="ftr" sz="quarter" idx="11"/>
          </p:nvPr>
        </p:nvSpPr>
        <p:spPr/>
        <p:txBody>
          <a:bodyPr/>
          <a:lstStyle/>
          <a:p>
            <a:r>
              <a:rPr lang="en-US" smtClean="0"/>
              <a:t>7/18/12</a:t>
            </a:r>
            <a:endParaRPr lang="en-US"/>
          </a:p>
        </p:txBody>
      </p:sp>
      <p:sp>
        <p:nvSpPr>
          <p:cNvPr id="7" name="Slide Number Placeholder 6"/>
          <p:cNvSpPr>
            <a:spLocks noGrp="1"/>
          </p:cNvSpPr>
          <p:nvPr>
            <p:ph type="sldNum" sz="quarter" idx="12"/>
          </p:nvPr>
        </p:nvSpPr>
        <p:spPr/>
        <p:txBody>
          <a:bodyPr/>
          <a:lstStyle/>
          <a:p>
            <a:fld id="{C0DA781E-2B43-44C5-A240-5494CF9B7091}" type="slidenum">
              <a:rPr lang="en-US" smtClean="0"/>
              <a:t>18</a:t>
            </a:fld>
            <a:endParaRPr lang="en-US"/>
          </a:p>
        </p:txBody>
      </p:sp>
    </p:spTree>
    <p:extLst>
      <p:ext uri="{BB962C8B-B14F-4D97-AF65-F5344CB8AC3E}">
        <p14:creationId xmlns:p14="http://schemas.microsoft.com/office/powerpoint/2010/main" val="5873635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4000" dirty="0" smtClean="0">
                <a:solidFill>
                  <a:schemeClr val="accent5">
                    <a:lumMod val="75000"/>
                  </a:schemeClr>
                </a:solidFill>
              </a:rPr>
              <a:t>State Budgets in FY’12 and Beyond</a:t>
            </a:r>
            <a:endParaRPr lang="en-US" sz="4000" dirty="0">
              <a:solidFill>
                <a:schemeClr val="accent5">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209146"/>
          </a:xfrm>
        </p:spPr>
        <p:txBody>
          <a:bodyPr>
            <a:noAutofit/>
          </a:bodyPr>
          <a:lstStyle/>
          <a:p>
            <a:r>
              <a:rPr lang="en-US" sz="2400" dirty="0" smtClean="0"/>
              <a:t>States have collectedly dealt with over $432 Billion in budget shortfalls from State FY 2009 to 2011</a:t>
            </a:r>
          </a:p>
          <a:p>
            <a:r>
              <a:rPr lang="en-US" sz="2400" dirty="0" smtClean="0"/>
              <a:t>42 States and DC have projected shortfalls of $103 Billion in FY’12</a:t>
            </a:r>
          </a:p>
          <a:p>
            <a:r>
              <a:rPr lang="en-US" sz="2400" dirty="0" smtClean="0"/>
              <a:t>State Revenues are growing, but are still below were they were in FY 2008</a:t>
            </a:r>
          </a:p>
          <a:p>
            <a:r>
              <a:rPr lang="en-US" sz="2400" dirty="0" smtClean="0"/>
              <a:t>Federal Recovery Act (Stimulus) funds are ending</a:t>
            </a:r>
          </a:p>
          <a:p>
            <a:pPr marL="0" indent="0" algn="ctr">
              <a:buClr>
                <a:schemeClr val="accent6">
                  <a:lumMod val="75000"/>
                </a:schemeClr>
              </a:buClr>
              <a:buNone/>
            </a:pPr>
            <a:endParaRPr lang="en-US" sz="2400" dirty="0" smtClean="0"/>
          </a:p>
          <a:p>
            <a:endParaRPr lang="en-US" sz="2400" dirty="0"/>
          </a:p>
          <a:p>
            <a:endParaRPr lang="en-US" sz="2400" dirty="0" smtClean="0"/>
          </a:p>
          <a:p>
            <a:endParaRPr lang="en-US" sz="2000" dirty="0"/>
          </a:p>
        </p:txBody>
      </p:sp>
      <p:sp>
        <p:nvSpPr>
          <p:cNvPr id="4" name="Footer Placeholder 3"/>
          <p:cNvSpPr>
            <a:spLocks noGrp="1"/>
          </p:cNvSpPr>
          <p:nvPr>
            <p:ph type="ftr" sz="quarter" idx="11"/>
          </p:nvPr>
        </p:nvSpPr>
        <p:spPr/>
        <p:txBody>
          <a:bodyPr/>
          <a:lstStyle/>
          <a:p>
            <a:r>
              <a:rPr lang="en-US" smtClean="0"/>
              <a:t>7/18/12</a:t>
            </a:r>
            <a:endParaRPr lang="en-US"/>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84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4000" dirty="0" smtClean="0">
                <a:solidFill>
                  <a:srgbClr val="006892"/>
                </a:solidFill>
                <a:latin typeface="Arial" pitchFamily="34" charset="0"/>
                <a:cs typeface="Arial" pitchFamily="34" charset="0"/>
              </a:rPr>
              <a:t>Objectives</a:t>
            </a:r>
            <a:endParaRPr lang="en-US" sz="4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47800"/>
            <a:ext cx="8153400" cy="4800600"/>
          </a:xfrm>
        </p:spPr>
        <p:txBody>
          <a:bodyPr>
            <a:noAutofit/>
          </a:bodyPr>
          <a:lstStyle/>
          <a:p>
            <a:pPr>
              <a:buClr>
                <a:srgbClr val="BE854C"/>
              </a:buClr>
              <a:buSzPct val="65000"/>
              <a:buFont typeface="Wingdings" pitchFamily="2" charset="2"/>
              <a:buChar char="Ø"/>
            </a:pPr>
            <a:endParaRPr lang="en-US" sz="2400" dirty="0" smtClean="0"/>
          </a:p>
          <a:p>
            <a:pPr>
              <a:buClr>
                <a:srgbClr val="BE854C"/>
              </a:buClr>
              <a:buSzPct val="65000"/>
              <a:buFont typeface="Wingdings" pitchFamily="2" charset="2"/>
              <a:buChar char="Ø"/>
            </a:pPr>
            <a:r>
              <a:rPr lang="en-US" sz="2400" dirty="0" smtClean="0"/>
              <a:t>Introduce </a:t>
            </a:r>
            <a:r>
              <a:rPr lang="en-US" sz="2400" dirty="0"/>
              <a:t>participants to the goals and structure of state systems of  public behavioral health </a:t>
            </a:r>
            <a:r>
              <a:rPr lang="en-US" sz="2400" dirty="0" smtClean="0"/>
              <a:t>care.</a:t>
            </a:r>
          </a:p>
          <a:p>
            <a:pPr>
              <a:buClr>
                <a:srgbClr val="BE854C"/>
              </a:buClr>
              <a:buSzPct val="65000"/>
              <a:buFont typeface="Wingdings" pitchFamily="2" charset="2"/>
              <a:buChar char="Ø"/>
            </a:pPr>
            <a:r>
              <a:rPr lang="en-US" sz="2400" dirty="0" smtClean="0"/>
              <a:t>Discuss possible partnerships between mental health and substance abuse authorities and corrections agencies.</a:t>
            </a:r>
          </a:p>
          <a:p>
            <a:pPr>
              <a:buClr>
                <a:srgbClr val="BE854C"/>
              </a:buClr>
              <a:buSzPct val="65000"/>
              <a:buFont typeface="Wingdings" pitchFamily="2" charset="2"/>
              <a:buChar char="Ø"/>
            </a:pPr>
            <a:r>
              <a:rPr lang="en-US" sz="2400" dirty="0" smtClean="0"/>
              <a:t>Review </a:t>
            </a:r>
            <a:r>
              <a:rPr lang="en-US" sz="2400" dirty="0"/>
              <a:t>the kinds of aftercare </a:t>
            </a:r>
            <a:r>
              <a:rPr lang="en-US" sz="2400" dirty="0" smtClean="0"/>
              <a:t>program related </a:t>
            </a:r>
            <a:r>
              <a:rPr lang="en-US" sz="2400" dirty="0"/>
              <a:t>activities that these partnerships have </a:t>
            </a:r>
            <a:r>
              <a:rPr lang="en-US" sz="2400" dirty="0" smtClean="0"/>
              <a:t>produced and depend on. </a:t>
            </a:r>
          </a:p>
          <a:p>
            <a:pPr>
              <a:buClr>
                <a:srgbClr val="BE854C"/>
              </a:buClr>
              <a:buSzPct val="65000"/>
              <a:buFont typeface="Wingdings" pitchFamily="2" charset="2"/>
              <a:buChar char="Ø"/>
            </a:pPr>
            <a:r>
              <a:rPr lang="en-US" sz="2400" dirty="0" smtClean="0"/>
              <a:t>Understand the health care environment facing public mental health and substance abuse authorities. </a:t>
            </a:r>
            <a:endParaRPr lang="en-US" sz="2400" dirty="0"/>
          </a:p>
          <a:p>
            <a:pPr>
              <a:buClr>
                <a:srgbClr val="BE854C"/>
              </a:buClr>
              <a:buSzPct val="65000"/>
              <a:buFont typeface="Wingdings" pitchFamily="2" charset="2"/>
              <a:buChar char="Ø"/>
            </a:pPr>
            <a:endParaRPr lang="en-US" sz="2400" dirty="0"/>
          </a:p>
          <a:p>
            <a:pPr>
              <a:buClr>
                <a:srgbClr val="BE854C"/>
              </a:buClr>
              <a:buSzPct val="65000"/>
              <a:buFont typeface="Wingdings" pitchFamily="2" charset="2"/>
              <a:buChar char="Ø"/>
            </a:pPr>
            <a:endParaRPr lang="en-US" sz="2000"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172186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r>
              <a:rPr lang="en-US" sz="3400" dirty="0" smtClean="0">
                <a:solidFill>
                  <a:schemeClr val="accent5">
                    <a:lumMod val="75000"/>
                  </a:schemeClr>
                </a:solidFill>
              </a:rPr>
              <a:t>SMHA Responses to Cuts in Overall Budget</a:t>
            </a:r>
            <a:br>
              <a:rPr lang="en-US" sz="3400" dirty="0" smtClean="0">
                <a:solidFill>
                  <a:schemeClr val="accent5">
                    <a:lumMod val="75000"/>
                  </a:schemeClr>
                </a:solidFill>
              </a:rPr>
            </a:br>
            <a:r>
              <a:rPr lang="en-US" sz="2200" i="1" dirty="0" smtClean="0">
                <a:solidFill>
                  <a:schemeClr val="accent5">
                    <a:lumMod val="75000"/>
                  </a:schemeClr>
                </a:solidFill>
              </a:rPr>
              <a:t>Summer 2010 (Percentage of States with Cuts)</a:t>
            </a:r>
            <a:endParaRPr lang="en-US" sz="3400" i="1" dirty="0">
              <a:solidFill>
                <a:schemeClr val="accent5">
                  <a:lumMod val="75000"/>
                </a:schemeClr>
              </a:solidFill>
            </a:endParaRPr>
          </a:p>
        </p:txBody>
      </p:sp>
      <p:graphicFrame>
        <p:nvGraphicFramePr>
          <p:cNvPr id="9" name="Content Placeholder 8"/>
          <p:cNvGraphicFramePr>
            <a:graphicFrameLocks noGrp="1"/>
          </p:cNvGraphicFramePr>
          <p:nvPr>
            <p:ph idx="1"/>
          </p:nvPr>
        </p:nvGraphicFramePr>
        <p:xfrm>
          <a:off x="457200" y="1295400"/>
          <a:ext cx="8229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09800" y="6488668"/>
            <a:ext cx="5791200" cy="276999"/>
          </a:xfrm>
          <a:prstGeom prst="rect">
            <a:avLst/>
          </a:prstGeom>
        </p:spPr>
        <p:txBody>
          <a:bodyPr wrap="square">
            <a:spAutoFit/>
          </a:bodyPr>
          <a:lstStyle/>
          <a:p>
            <a:r>
              <a:rPr lang="en-US" sz="1200" i="1" dirty="0" smtClean="0"/>
              <a:t>Preliminary Results based on 47 SMHAs Reporting</a:t>
            </a:r>
            <a:endParaRPr lang="en-US" sz="1200" dirty="0"/>
          </a:p>
        </p:txBody>
      </p:sp>
      <p:sp>
        <p:nvSpPr>
          <p:cNvPr id="3" name="Footer Placeholder 2"/>
          <p:cNvSpPr>
            <a:spLocks noGrp="1"/>
          </p:cNvSpPr>
          <p:nvPr>
            <p:ph type="ftr" sz="quarter" idx="11"/>
          </p:nvPr>
        </p:nvSpPr>
        <p:spPr/>
        <p:txBody>
          <a:bodyPr/>
          <a:lstStyle/>
          <a:p>
            <a:r>
              <a:rPr lang="en-US" smtClean="0"/>
              <a:t>7/18/12</a:t>
            </a:r>
            <a:endParaRPr lang="en-US"/>
          </a:p>
        </p:txBody>
      </p:sp>
      <p:sp>
        <p:nvSpPr>
          <p:cNvPr id="5" name="Slide Number Placeholder 4"/>
          <p:cNvSpPr>
            <a:spLocks noGrp="1"/>
          </p:cNvSpPr>
          <p:nvPr>
            <p:ph type="sldNum" sz="quarter" idx="12"/>
          </p:nvPr>
        </p:nvSpPr>
        <p:spPr/>
        <p:txBody>
          <a:bodyPr/>
          <a:lstStyle/>
          <a:p>
            <a:fld id="{C0DA781E-2B43-44C5-A240-5494CF9B7091}" type="slidenum">
              <a:rPr lang="en-US" smtClean="0"/>
              <a:t>20</a:t>
            </a:fld>
            <a:endParaRPr lang="en-US"/>
          </a:p>
        </p:txBody>
      </p:sp>
    </p:spTree>
    <p:extLst>
      <p:ext uri="{BB962C8B-B14F-4D97-AF65-F5344CB8AC3E}">
        <p14:creationId xmlns:p14="http://schemas.microsoft.com/office/powerpoint/2010/main" val="87625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39825"/>
          </a:xfrm>
        </p:spPr>
        <p:txBody>
          <a:bodyPr>
            <a:normAutofit fontScale="90000"/>
          </a:bodyPr>
          <a:lstStyle/>
          <a:p>
            <a:r>
              <a:rPr lang="en-US" sz="2800" b="1" dirty="0" smtClean="0">
                <a:solidFill>
                  <a:schemeClr val="accent5">
                    <a:lumMod val="75000"/>
                  </a:schemeClr>
                </a:solidFill>
              </a:rPr>
              <a:t>SMHA-Controlled Forensic and Sex Offender Behavioral Health Expenditures As a Percentage of State Psychiatric Hospital Expenditures, FY'83 to FY'09</a:t>
            </a:r>
            <a:endParaRPr lang="en-US" sz="2800" b="1" dirty="0">
              <a:solidFill>
                <a:schemeClr val="accent5">
                  <a:lumMod val="75000"/>
                </a:schemeClr>
              </a:solidFill>
            </a:endParaRPr>
          </a:p>
        </p:txBody>
      </p:sp>
      <p:graphicFrame>
        <p:nvGraphicFramePr>
          <p:cNvPr id="7" name="Content Placeholder 6"/>
          <p:cNvGraphicFramePr>
            <a:graphicFrameLocks noGrp="1"/>
          </p:cNvGraphicFramePr>
          <p:nvPr>
            <p:ph idx="1"/>
          </p:nvPr>
        </p:nvGraphicFramePr>
        <p:xfrm>
          <a:off x="152400" y="1600200"/>
          <a:ext cx="8839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4C7BD024-B9CB-475C-9BF0-4A8E20E87162}" type="slidenum">
              <a:rPr lang="en-US" smtClean="0"/>
              <a:pPr>
                <a:defRPr/>
              </a:pPr>
              <a:t>21</a:t>
            </a:fld>
            <a:endParaRPr lang="en-US" dirty="0"/>
          </a:p>
        </p:txBody>
      </p:sp>
      <p:sp>
        <p:nvSpPr>
          <p:cNvPr id="3" name="Footer Placeholder 2"/>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138543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endParaRPr lang="en-US" sz="3000" dirty="0">
              <a:solidFill>
                <a:schemeClr val="accent5">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209146"/>
          </a:xfrm>
        </p:spPr>
        <p:txBody>
          <a:bodyPr>
            <a:noAutofit/>
          </a:bodyPr>
          <a:lstStyle/>
          <a:p>
            <a:pPr marL="0" indent="0" algn="ctr">
              <a:buClr>
                <a:schemeClr val="accent6">
                  <a:lumMod val="75000"/>
                </a:schemeClr>
              </a:buClr>
              <a:buNone/>
            </a:pPr>
            <a:endParaRPr lang="en-US" sz="4400" dirty="0" smtClean="0">
              <a:solidFill>
                <a:schemeClr val="accent5">
                  <a:lumMod val="75000"/>
                </a:schemeClr>
              </a:solidFill>
            </a:endParaRPr>
          </a:p>
          <a:p>
            <a:pPr marL="0" indent="0" algn="ctr">
              <a:buClr>
                <a:schemeClr val="accent6">
                  <a:lumMod val="75000"/>
                </a:schemeClr>
              </a:buClr>
              <a:buNone/>
            </a:pPr>
            <a:endParaRPr lang="en-US" sz="4400" dirty="0">
              <a:solidFill>
                <a:schemeClr val="accent5">
                  <a:lumMod val="75000"/>
                </a:schemeClr>
              </a:solidFill>
            </a:endParaRPr>
          </a:p>
          <a:p>
            <a:pPr marL="0" indent="0" algn="ctr">
              <a:buClr>
                <a:schemeClr val="accent6">
                  <a:lumMod val="75000"/>
                </a:schemeClr>
              </a:buClr>
              <a:buNone/>
            </a:pPr>
            <a:r>
              <a:rPr lang="en-US" sz="4400" b="1" dirty="0" smtClean="0">
                <a:solidFill>
                  <a:schemeClr val="accent5">
                    <a:lumMod val="75000"/>
                  </a:schemeClr>
                </a:solidFill>
              </a:rPr>
              <a:t>SERVICES</a:t>
            </a:r>
          </a:p>
          <a:p>
            <a:endParaRPr lang="en-US" sz="2400" dirty="0"/>
          </a:p>
          <a:p>
            <a:endParaRPr lang="en-US" sz="2400" dirty="0" smtClean="0"/>
          </a:p>
          <a:p>
            <a:endParaRPr lang="en-US" sz="2000" dirty="0"/>
          </a:p>
        </p:txBody>
      </p:sp>
      <p:sp>
        <p:nvSpPr>
          <p:cNvPr id="4" name="Footer Placeholder 3"/>
          <p:cNvSpPr>
            <a:spLocks noGrp="1"/>
          </p:cNvSpPr>
          <p:nvPr>
            <p:ph type="ftr" sz="quarter" idx="11"/>
          </p:nvPr>
        </p:nvSpPr>
        <p:spPr/>
        <p:txBody>
          <a:bodyPr/>
          <a:lstStyle/>
          <a:p>
            <a:r>
              <a:rPr lang="en-US" smtClean="0"/>
              <a:t>7/18/12</a:t>
            </a:r>
            <a:endParaRPr lang="en-US"/>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19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200" b="1" dirty="0" smtClean="0">
                <a:solidFill>
                  <a:schemeClr val="accent5">
                    <a:lumMod val="75000"/>
                  </a:schemeClr>
                </a:solidFill>
              </a:rPr>
              <a:t>Persons Served by SMHA Systems: 2010</a:t>
            </a:r>
            <a:endParaRPr lang="en-US" sz="3000" b="1" dirty="0">
              <a:solidFill>
                <a:schemeClr val="accent5">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209146"/>
          </a:xfrm>
        </p:spPr>
        <p:txBody>
          <a:bodyPr>
            <a:noAutofit/>
          </a:bodyPr>
          <a:lstStyle/>
          <a:p>
            <a:pPr marL="548640" indent="-411480">
              <a:spcBef>
                <a:spcPts val="0"/>
              </a:spcBef>
              <a:buClr>
                <a:schemeClr val="tx1">
                  <a:shade val="95000"/>
                </a:schemeClr>
              </a:buClr>
              <a:buNone/>
              <a:defRPr/>
            </a:pPr>
            <a:r>
              <a:rPr lang="en-US" u="sng" dirty="0"/>
              <a:t>Consumers Served:</a:t>
            </a:r>
          </a:p>
          <a:p>
            <a:pPr marL="548640" indent="-411480">
              <a:spcBef>
                <a:spcPts val="0"/>
              </a:spcBef>
              <a:buClr>
                <a:schemeClr val="tx1">
                  <a:shade val="95000"/>
                </a:schemeClr>
              </a:buClr>
              <a:buNone/>
              <a:defRPr/>
            </a:pPr>
            <a:r>
              <a:rPr lang="en-US" dirty="0">
                <a:solidFill>
                  <a:srgbClr val="FF0000"/>
                </a:solidFill>
              </a:rPr>
              <a:t>2010</a:t>
            </a:r>
            <a:r>
              <a:rPr lang="en-US" dirty="0"/>
              <a:t> – 6.8 million consumers received SMHA Mental Health </a:t>
            </a:r>
            <a:r>
              <a:rPr lang="en-US" dirty="0" smtClean="0"/>
              <a:t>and Substance Abuse services </a:t>
            </a:r>
            <a:r>
              <a:rPr lang="en-US" dirty="0"/>
              <a:t>(2.2% of US population).</a:t>
            </a:r>
          </a:p>
          <a:p>
            <a:pPr marL="548640" indent="-411480">
              <a:spcBef>
                <a:spcPts val="0"/>
              </a:spcBef>
              <a:buClr>
                <a:schemeClr val="tx1">
                  <a:shade val="95000"/>
                </a:schemeClr>
              </a:buClr>
              <a:buNone/>
              <a:defRPr/>
            </a:pPr>
            <a:endParaRPr lang="en-US" dirty="0"/>
          </a:p>
          <a:p>
            <a:pPr marL="548640" indent="-411480">
              <a:spcBef>
                <a:spcPts val="0"/>
              </a:spcBef>
              <a:buClr>
                <a:schemeClr val="tx1">
                  <a:shade val="95000"/>
                </a:schemeClr>
              </a:buClr>
              <a:buNone/>
              <a:defRPr/>
            </a:pPr>
            <a:r>
              <a:rPr lang="en-US" u="sng" dirty="0"/>
              <a:t>Served in Community and State Hospitals: </a:t>
            </a:r>
          </a:p>
          <a:p>
            <a:pPr marL="548640" indent="-411480">
              <a:spcBef>
                <a:spcPts val="0"/>
              </a:spcBef>
              <a:buClr>
                <a:schemeClr val="tx1">
                  <a:shade val="95000"/>
                </a:schemeClr>
              </a:buClr>
              <a:buNone/>
              <a:defRPr/>
            </a:pPr>
            <a:r>
              <a:rPr lang="en-US" dirty="0">
                <a:solidFill>
                  <a:srgbClr val="FF0000"/>
                </a:solidFill>
              </a:rPr>
              <a:t>2010</a:t>
            </a:r>
            <a:r>
              <a:rPr lang="en-US" dirty="0"/>
              <a:t> - 95% were served in the Community and</a:t>
            </a:r>
          </a:p>
          <a:p>
            <a:pPr marL="548640" indent="-411480">
              <a:spcBef>
                <a:spcPts val="0"/>
              </a:spcBef>
              <a:buClr>
                <a:schemeClr val="tx1">
                  <a:shade val="95000"/>
                </a:schemeClr>
              </a:buClr>
              <a:buNone/>
              <a:defRPr/>
            </a:pPr>
            <a:r>
              <a:rPr lang="en-US" dirty="0"/>
              <a:t>		 2% served in state psychiatric hospitals.</a:t>
            </a:r>
          </a:p>
          <a:p>
            <a:pPr marL="0" indent="0" algn="ctr">
              <a:buClr>
                <a:schemeClr val="accent6">
                  <a:lumMod val="75000"/>
                </a:schemeClr>
              </a:buClr>
              <a:buNone/>
            </a:pPr>
            <a:endParaRPr lang="en-US" sz="4400" dirty="0" smtClean="0">
              <a:solidFill>
                <a:schemeClr val="accent5">
                  <a:lumMod val="75000"/>
                </a:schemeClr>
              </a:solidFill>
            </a:endParaRPr>
          </a:p>
          <a:p>
            <a:pPr marL="0" indent="0" algn="ctr">
              <a:buClr>
                <a:schemeClr val="accent6">
                  <a:lumMod val="75000"/>
                </a:schemeClr>
              </a:buClr>
              <a:buNone/>
            </a:pPr>
            <a:endParaRPr lang="en-US" sz="4400" dirty="0">
              <a:solidFill>
                <a:schemeClr val="accent5">
                  <a:lumMod val="75000"/>
                </a:schemeClr>
              </a:solidFill>
            </a:endParaRPr>
          </a:p>
          <a:p>
            <a:endParaRPr lang="en-US" sz="2400" dirty="0"/>
          </a:p>
          <a:p>
            <a:endParaRPr lang="en-US" sz="2400" dirty="0" smtClean="0"/>
          </a:p>
          <a:p>
            <a:endParaRPr lang="en-US" sz="2000" dirty="0"/>
          </a:p>
        </p:txBody>
      </p:sp>
      <p:sp>
        <p:nvSpPr>
          <p:cNvPr id="4" name="Footer Placeholder 3"/>
          <p:cNvSpPr>
            <a:spLocks noGrp="1"/>
          </p:cNvSpPr>
          <p:nvPr>
            <p:ph type="ftr" sz="quarter" idx="11"/>
          </p:nvPr>
        </p:nvSpPr>
        <p:spPr/>
        <p:txBody>
          <a:bodyPr/>
          <a:lstStyle/>
          <a:p>
            <a:r>
              <a:rPr lang="en-US" smtClean="0"/>
              <a:t>7/18/12</a:t>
            </a:r>
            <a:endParaRPr lang="en-US"/>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71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b="1" dirty="0" smtClean="0">
                <a:solidFill>
                  <a:schemeClr val="accent5">
                    <a:lumMod val="75000"/>
                  </a:schemeClr>
                </a:solidFill>
              </a:rPr>
              <a:t>Change in Persons Served by SMHAs </a:t>
            </a:r>
            <a:br>
              <a:rPr lang="en-US" sz="3200" b="1" dirty="0" smtClean="0">
                <a:solidFill>
                  <a:schemeClr val="accent5">
                    <a:lumMod val="75000"/>
                  </a:schemeClr>
                </a:solidFill>
              </a:rPr>
            </a:br>
            <a:r>
              <a:rPr lang="en-US" sz="3200" b="1" dirty="0" smtClean="0">
                <a:solidFill>
                  <a:schemeClr val="accent5">
                    <a:lumMod val="75000"/>
                  </a:schemeClr>
                </a:solidFill>
              </a:rPr>
              <a:t>(2002 to 2010)</a:t>
            </a:r>
          </a:p>
        </p:txBody>
      </p:sp>
      <p:graphicFrame>
        <p:nvGraphicFramePr>
          <p:cNvPr id="5122" name="Content Placeholder 4"/>
          <p:cNvGraphicFramePr>
            <a:graphicFrameLocks noGrp="1"/>
          </p:cNvGraphicFramePr>
          <p:nvPr>
            <p:ph idx="1"/>
          </p:nvPr>
        </p:nvGraphicFramePr>
        <p:xfrm>
          <a:off x="504825" y="1804988"/>
          <a:ext cx="8134350" cy="4114800"/>
        </p:xfrm>
        <a:graphic>
          <a:graphicData uri="http://schemas.openxmlformats.org/presentationml/2006/ole">
            <mc:AlternateContent xmlns:mc="http://schemas.openxmlformats.org/markup-compatibility/2006">
              <mc:Choice xmlns:v="urn:schemas-microsoft-com:vml" Requires="v">
                <p:oleObj spid="_x0000_s6154" name="Worksheet" r:id="rId4" imgW="8134350" imgH="4114848" progId="Excel.Sheet.8">
                  <p:embed/>
                </p:oleObj>
              </mc:Choice>
              <mc:Fallback>
                <p:oleObj name="Worksheet" r:id="rId4" imgW="8134350" imgH="4114848"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1804988"/>
                        <a:ext cx="813435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7/18/12</a:t>
            </a:r>
            <a:endParaRPr lang="en-US"/>
          </a:p>
        </p:txBody>
      </p:sp>
      <p:sp>
        <p:nvSpPr>
          <p:cNvPr id="4" name="Slide Number Placeholder 3"/>
          <p:cNvSpPr>
            <a:spLocks noGrp="1"/>
          </p:cNvSpPr>
          <p:nvPr>
            <p:ph type="sldNum" sz="quarter" idx="12"/>
          </p:nvPr>
        </p:nvSpPr>
        <p:spPr/>
        <p:txBody>
          <a:bodyPr/>
          <a:lstStyle/>
          <a:p>
            <a:fld id="{C0DA781E-2B43-44C5-A240-5494CF9B7091}" type="slidenum">
              <a:rPr lang="en-US" smtClean="0"/>
              <a:t>24</a:t>
            </a:fld>
            <a:endParaRPr lang="en-US"/>
          </a:p>
        </p:txBody>
      </p:sp>
    </p:spTree>
    <p:extLst>
      <p:ext uri="{BB962C8B-B14F-4D97-AF65-F5344CB8AC3E}">
        <p14:creationId xmlns:p14="http://schemas.microsoft.com/office/powerpoint/2010/main" val="92771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990600"/>
          </a:xfrm>
        </p:spPr>
        <p:txBody>
          <a:bodyPr>
            <a:normAutofit fontScale="90000"/>
          </a:bodyPr>
          <a:lstStyle/>
          <a:p>
            <a:r>
              <a:rPr lang="en-US" sz="3600" dirty="0" smtClean="0"/>
              <a:t>Increased Demand for Behavioral Health Services During the Recession</a:t>
            </a:r>
            <a:r>
              <a:rPr lang="en-US" sz="1100" dirty="0" smtClean="0"/>
              <a:t/>
            </a:r>
            <a:br>
              <a:rPr lang="en-US" sz="1100" dirty="0" smtClean="0"/>
            </a:br>
            <a:r>
              <a:rPr lang="en-US" sz="1100" dirty="0" smtClean="0"/>
              <a:t/>
            </a:r>
            <a:br>
              <a:rPr lang="en-US" sz="1100" dirty="0" smtClean="0"/>
            </a:br>
            <a:r>
              <a:rPr lang="en-US" sz="2000" i="1" dirty="0" smtClean="0"/>
              <a:t>Percentage of States Experiencing Increased Demand for Services</a:t>
            </a:r>
            <a:endParaRPr lang="en-US" sz="2000" i="1" dirty="0"/>
          </a:p>
        </p:txBody>
      </p:sp>
      <p:graphicFrame>
        <p:nvGraphicFramePr>
          <p:cNvPr id="8" name="Content Placeholder 7"/>
          <p:cNvGraphicFramePr>
            <a:graphicFrameLocks noGrp="1"/>
          </p:cNvGraphicFramePr>
          <p:nvPr>
            <p:ph idx="1"/>
          </p:nvPr>
        </p:nvGraphicFramePr>
        <p:xfrm>
          <a:off x="304800" y="1676400"/>
          <a:ext cx="8229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09800" y="6488668"/>
            <a:ext cx="5791200" cy="276999"/>
          </a:xfrm>
          <a:prstGeom prst="rect">
            <a:avLst/>
          </a:prstGeom>
        </p:spPr>
        <p:txBody>
          <a:bodyPr wrap="square">
            <a:spAutoFit/>
          </a:bodyPr>
          <a:lstStyle/>
          <a:p>
            <a:r>
              <a:rPr lang="en-US" sz="1200" i="1" dirty="0" smtClean="0"/>
              <a:t>Preliminary Results based on 47 SMHAs Reporting</a:t>
            </a:r>
            <a:endParaRPr lang="en-US" sz="1200" dirty="0"/>
          </a:p>
        </p:txBody>
      </p:sp>
      <p:sp>
        <p:nvSpPr>
          <p:cNvPr id="3" name="Footer Placeholder 2"/>
          <p:cNvSpPr>
            <a:spLocks noGrp="1"/>
          </p:cNvSpPr>
          <p:nvPr>
            <p:ph type="ftr" sz="quarter" idx="11"/>
          </p:nvPr>
        </p:nvSpPr>
        <p:spPr/>
        <p:txBody>
          <a:bodyPr/>
          <a:lstStyle/>
          <a:p>
            <a:r>
              <a:rPr lang="en-US" smtClean="0"/>
              <a:t>7/18/12</a:t>
            </a:r>
            <a:endParaRPr lang="en-US"/>
          </a:p>
        </p:txBody>
      </p:sp>
      <p:sp>
        <p:nvSpPr>
          <p:cNvPr id="5" name="Slide Number Placeholder 4"/>
          <p:cNvSpPr>
            <a:spLocks noGrp="1"/>
          </p:cNvSpPr>
          <p:nvPr>
            <p:ph type="sldNum" sz="quarter" idx="12"/>
          </p:nvPr>
        </p:nvSpPr>
        <p:spPr/>
        <p:txBody>
          <a:bodyPr/>
          <a:lstStyle/>
          <a:p>
            <a:fld id="{C0DA781E-2B43-44C5-A240-5494CF9B7091}" type="slidenum">
              <a:rPr lang="en-US" smtClean="0"/>
              <a:t>25</a:t>
            </a:fld>
            <a:endParaRPr lang="en-US"/>
          </a:p>
        </p:txBody>
      </p:sp>
    </p:spTree>
    <p:extLst>
      <p:ext uri="{BB962C8B-B14F-4D97-AF65-F5344CB8AC3E}">
        <p14:creationId xmlns:p14="http://schemas.microsoft.com/office/powerpoint/2010/main" val="4231009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4000" dirty="0" smtClean="0">
                <a:solidFill>
                  <a:schemeClr val="accent5">
                    <a:lumMod val="75000"/>
                  </a:schemeClr>
                </a:solidFill>
                <a:latin typeface="Arial" pitchFamily="34" charset="0"/>
                <a:cs typeface="Arial" pitchFamily="34" charset="0"/>
              </a:rPr>
              <a:t>What We Share…</a:t>
            </a:r>
            <a:endParaRPr lang="en-US" sz="4000" dirty="0">
              <a:solidFill>
                <a:schemeClr val="accent5">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209146"/>
          </a:xfrm>
        </p:spPr>
        <p:txBody>
          <a:bodyPr>
            <a:noAutofit/>
          </a:bodyPr>
          <a:lstStyle/>
          <a:p>
            <a:pPr marL="0" indent="0" algn="ctr">
              <a:buClr>
                <a:schemeClr val="accent6">
                  <a:lumMod val="75000"/>
                </a:schemeClr>
              </a:buClr>
              <a:buNone/>
            </a:pPr>
            <a:endParaRPr lang="en-US" sz="4400" b="1" dirty="0" smtClean="0">
              <a:solidFill>
                <a:schemeClr val="accent5">
                  <a:lumMod val="75000"/>
                </a:schemeClr>
              </a:solidFill>
            </a:endParaRPr>
          </a:p>
          <a:p>
            <a:pPr marL="0" indent="0" algn="ctr">
              <a:buClr>
                <a:schemeClr val="accent6">
                  <a:lumMod val="75000"/>
                </a:schemeClr>
              </a:buClr>
              <a:buNone/>
            </a:pPr>
            <a:endParaRPr lang="en-US" sz="4400" b="1" dirty="0">
              <a:solidFill>
                <a:schemeClr val="accent5">
                  <a:lumMod val="75000"/>
                </a:schemeClr>
              </a:solidFill>
            </a:endParaRPr>
          </a:p>
          <a:p>
            <a:pPr marL="0" indent="0" algn="ctr">
              <a:buClr>
                <a:schemeClr val="accent6">
                  <a:lumMod val="75000"/>
                </a:schemeClr>
              </a:buClr>
              <a:buNone/>
            </a:pPr>
            <a:r>
              <a:rPr lang="en-US" sz="4400" b="1" dirty="0" smtClean="0">
                <a:solidFill>
                  <a:schemeClr val="accent5">
                    <a:lumMod val="75000"/>
                  </a:schemeClr>
                </a:solidFill>
              </a:rPr>
              <a:t>Recovery Oriented Outcomes</a:t>
            </a:r>
          </a:p>
          <a:p>
            <a:pPr marL="0" indent="0" algn="ctr">
              <a:buClr>
                <a:schemeClr val="accent6">
                  <a:lumMod val="75000"/>
                </a:schemeClr>
              </a:buClr>
              <a:buNone/>
            </a:pPr>
            <a:endParaRPr lang="en-US" sz="4400" dirty="0">
              <a:solidFill>
                <a:schemeClr val="accent5">
                  <a:lumMod val="75000"/>
                </a:schemeClr>
              </a:solidFill>
            </a:endParaRPr>
          </a:p>
          <a:p>
            <a:endParaRPr lang="en-US" sz="2400" dirty="0"/>
          </a:p>
          <a:p>
            <a:endParaRPr lang="en-US" sz="2400" dirty="0" smtClean="0"/>
          </a:p>
          <a:p>
            <a:endParaRPr lang="en-US" sz="2000" dirty="0"/>
          </a:p>
        </p:txBody>
      </p:sp>
      <p:sp>
        <p:nvSpPr>
          <p:cNvPr id="4" name="Footer Placeholder 3"/>
          <p:cNvSpPr>
            <a:spLocks noGrp="1"/>
          </p:cNvSpPr>
          <p:nvPr>
            <p:ph type="ftr" sz="quarter" idx="11"/>
          </p:nvPr>
        </p:nvSpPr>
        <p:spPr/>
        <p:txBody>
          <a:bodyPr/>
          <a:lstStyle/>
          <a:p>
            <a:r>
              <a:rPr lang="en-US" smtClean="0"/>
              <a:t>7/18/12</a:t>
            </a:r>
            <a:endParaRPr lang="en-US"/>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22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hlinkClick r:id="" action="ppaction://ole?verb=0"/>
          </p:cNvPr>
          <p:cNvGraphicFramePr>
            <a:graphicFrameLocks/>
          </p:cNvGraphicFramePr>
          <p:nvPr/>
        </p:nvGraphicFramePr>
        <p:xfrm>
          <a:off x="1905000" y="228600"/>
          <a:ext cx="1100138" cy="1628775"/>
        </p:xfrm>
        <a:graphic>
          <a:graphicData uri="http://schemas.openxmlformats.org/presentationml/2006/ole">
            <mc:AlternateContent xmlns:mc="http://schemas.openxmlformats.org/markup-compatibility/2006">
              <mc:Choice xmlns:v="urn:schemas-microsoft-com:vml" Requires="v">
                <p:oleObj spid="_x0000_s4108" name="Microsoft ClipArt Gallery" r:id="rId4" imgW="2085840" imgH="3076560" progId="">
                  <p:embed/>
                </p:oleObj>
              </mc:Choice>
              <mc:Fallback>
                <p:oleObj name="Microsoft ClipArt Gallery" r:id="rId4" imgW="2085840" imgH="30765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28600"/>
                        <a:ext cx="110013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AutoShape 3"/>
          <p:cNvSpPr>
            <a:spLocks noChangeArrowheads="1"/>
          </p:cNvSpPr>
          <p:nvPr/>
        </p:nvSpPr>
        <p:spPr bwMode="auto">
          <a:xfrm>
            <a:off x="4038600" y="4235450"/>
            <a:ext cx="1143000" cy="838200"/>
          </a:xfrm>
          <a:prstGeom prst="rightArrow">
            <a:avLst>
              <a:gd name="adj1" fmla="val 50000"/>
              <a:gd name="adj2" fmla="val 68188"/>
            </a:avLst>
          </a:prstGeom>
          <a:solidFill>
            <a:schemeClr val="bg1"/>
          </a:solidFill>
          <a:ln w="12700">
            <a:noFill/>
            <a:miter lim="800000"/>
            <a:headEnd/>
            <a:tailEnd/>
          </a:ln>
        </p:spPr>
        <p:txBody>
          <a:bodyPr wrap="none" anchor="ctr"/>
          <a:lstStyle/>
          <a:p>
            <a:endParaRPr lang="en-US" dirty="0"/>
          </a:p>
        </p:txBody>
      </p:sp>
      <p:sp>
        <p:nvSpPr>
          <p:cNvPr id="2052" name="Freeform 4"/>
          <p:cNvSpPr>
            <a:spLocks/>
          </p:cNvSpPr>
          <p:nvPr/>
        </p:nvSpPr>
        <p:spPr bwMode="auto">
          <a:xfrm>
            <a:off x="0" y="2660517"/>
            <a:ext cx="915988" cy="2374900"/>
          </a:xfrm>
          <a:custGeom>
            <a:avLst/>
            <a:gdLst>
              <a:gd name="T0" fmla="*/ 2147483647 w 577"/>
              <a:gd name="T1" fmla="*/ 0 h 1496"/>
              <a:gd name="T2" fmla="*/ 2147483647 w 577"/>
              <a:gd name="T3" fmla="*/ 2147483647 h 1496"/>
              <a:gd name="T4" fmla="*/ 2147483647 w 577"/>
              <a:gd name="T5" fmla="*/ 2147483647 h 1496"/>
              <a:gd name="T6" fmla="*/ 2147483647 w 577"/>
              <a:gd name="T7" fmla="*/ 2147483647 h 1496"/>
              <a:gd name="T8" fmla="*/ 2147483647 w 577"/>
              <a:gd name="T9" fmla="*/ 2147483647 h 1496"/>
              <a:gd name="T10" fmla="*/ 2147483647 w 577"/>
              <a:gd name="T11" fmla="*/ 2147483647 h 1496"/>
              <a:gd name="T12" fmla="*/ 2147483647 w 577"/>
              <a:gd name="T13" fmla="*/ 2147483647 h 1496"/>
              <a:gd name="T14" fmla="*/ 2147483647 w 577"/>
              <a:gd name="T15" fmla="*/ 2147483647 h 1496"/>
              <a:gd name="T16" fmla="*/ 2147483647 w 577"/>
              <a:gd name="T17" fmla="*/ 2147483647 h 1496"/>
              <a:gd name="T18" fmla="*/ 2147483647 w 577"/>
              <a:gd name="T19" fmla="*/ 2147483647 h 1496"/>
              <a:gd name="T20" fmla="*/ 2147483647 w 577"/>
              <a:gd name="T21" fmla="*/ 2147483647 h 1496"/>
              <a:gd name="T22" fmla="*/ 2147483647 w 577"/>
              <a:gd name="T23" fmla="*/ 2147483647 h 1496"/>
              <a:gd name="T24" fmla="*/ 0 w 577"/>
              <a:gd name="T25" fmla="*/ 2147483647 h 1496"/>
              <a:gd name="T26" fmla="*/ 2147483647 w 577"/>
              <a:gd name="T27" fmla="*/ 2147483647 h 1496"/>
              <a:gd name="T28" fmla="*/ 2147483647 w 577"/>
              <a:gd name="T29" fmla="*/ 2147483647 h 1496"/>
              <a:gd name="T30" fmla="*/ 2147483647 w 577"/>
              <a:gd name="T31" fmla="*/ 2147483647 h 1496"/>
              <a:gd name="T32" fmla="*/ 2147483647 w 577"/>
              <a:gd name="T33" fmla="*/ 2147483647 h 1496"/>
              <a:gd name="T34" fmla="*/ 2147483647 w 577"/>
              <a:gd name="T35" fmla="*/ 2147483647 h 1496"/>
              <a:gd name="T36" fmla="*/ 2147483647 w 577"/>
              <a:gd name="T37" fmla="*/ 2147483647 h 1496"/>
              <a:gd name="T38" fmla="*/ 2147483647 w 577"/>
              <a:gd name="T39" fmla="*/ 2147483647 h 1496"/>
              <a:gd name="T40" fmla="*/ 2147483647 w 577"/>
              <a:gd name="T41" fmla="*/ 2147483647 h 1496"/>
              <a:gd name="T42" fmla="*/ 2147483647 w 577"/>
              <a:gd name="T43" fmla="*/ 2147483647 h 1496"/>
              <a:gd name="T44" fmla="*/ 2147483647 w 577"/>
              <a:gd name="T45" fmla="*/ 2147483647 h 1496"/>
              <a:gd name="T46" fmla="*/ 2147483647 w 577"/>
              <a:gd name="T47" fmla="*/ 2147483647 h 1496"/>
              <a:gd name="T48" fmla="*/ 2147483647 w 577"/>
              <a:gd name="T49" fmla="*/ 2147483647 h 1496"/>
              <a:gd name="T50" fmla="*/ 2147483647 w 577"/>
              <a:gd name="T51" fmla="*/ 2147483647 h 1496"/>
              <a:gd name="T52" fmla="*/ 2147483647 w 577"/>
              <a:gd name="T53" fmla="*/ 2147483647 h 1496"/>
              <a:gd name="T54" fmla="*/ 2147483647 w 577"/>
              <a:gd name="T55" fmla="*/ 2147483647 h 1496"/>
              <a:gd name="T56" fmla="*/ 2147483647 w 577"/>
              <a:gd name="T57" fmla="*/ 2147483647 h 1496"/>
              <a:gd name="T58" fmla="*/ 2147483647 w 577"/>
              <a:gd name="T59" fmla="*/ 2147483647 h 1496"/>
              <a:gd name="T60" fmla="*/ 2147483647 w 577"/>
              <a:gd name="T61" fmla="*/ 2147483647 h 1496"/>
              <a:gd name="T62" fmla="*/ 2147483647 w 577"/>
              <a:gd name="T63" fmla="*/ 2147483647 h 1496"/>
              <a:gd name="T64" fmla="*/ 2147483647 w 577"/>
              <a:gd name="T65" fmla="*/ 2147483647 h 1496"/>
              <a:gd name="T66" fmla="*/ 2147483647 w 577"/>
              <a:gd name="T67" fmla="*/ 2147483647 h 1496"/>
              <a:gd name="T68" fmla="*/ 2147483647 w 577"/>
              <a:gd name="T69" fmla="*/ 2147483647 h 1496"/>
              <a:gd name="T70" fmla="*/ 2147483647 w 577"/>
              <a:gd name="T71" fmla="*/ 2147483647 h 1496"/>
              <a:gd name="T72" fmla="*/ 2147483647 w 577"/>
              <a:gd name="T73" fmla="*/ 2147483647 h 1496"/>
              <a:gd name="T74" fmla="*/ 2147483647 w 577"/>
              <a:gd name="T75" fmla="*/ 2147483647 h 1496"/>
              <a:gd name="T76" fmla="*/ 2147483647 w 577"/>
              <a:gd name="T77" fmla="*/ 2147483647 h 1496"/>
              <a:gd name="T78" fmla="*/ 2147483647 w 577"/>
              <a:gd name="T79" fmla="*/ 2147483647 h 1496"/>
              <a:gd name="T80" fmla="*/ 2147483647 w 577"/>
              <a:gd name="T81" fmla="*/ 2147483647 h 1496"/>
              <a:gd name="T82" fmla="*/ 2147483647 w 577"/>
              <a:gd name="T83" fmla="*/ 2147483647 h 1496"/>
              <a:gd name="T84" fmla="*/ 2147483647 w 577"/>
              <a:gd name="T85" fmla="*/ 0 h 1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7"/>
              <a:gd name="T130" fmla="*/ 0 h 1496"/>
              <a:gd name="T131" fmla="*/ 577 w 577"/>
              <a:gd name="T132" fmla="*/ 1496 h 1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7" h="1496">
                <a:moveTo>
                  <a:pt x="436" y="0"/>
                </a:moveTo>
                <a:lnTo>
                  <a:pt x="366" y="0"/>
                </a:lnTo>
                <a:lnTo>
                  <a:pt x="342" y="9"/>
                </a:lnTo>
                <a:lnTo>
                  <a:pt x="315" y="18"/>
                </a:lnTo>
                <a:lnTo>
                  <a:pt x="292" y="27"/>
                </a:lnTo>
                <a:lnTo>
                  <a:pt x="272" y="36"/>
                </a:lnTo>
                <a:lnTo>
                  <a:pt x="249" y="54"/>
                </a:lnTo>
                <a:lnTo>
                  <a:pt x="230" y="72"/>
                </a:lnTo>
                <a:lnTo>
                  <a:pt x="206" y="90"/>
                </a:lnTo>
                <a:lnTo>
                  <a:pt x="179" y="126"/>
                </a:lnTo>
                <a:lnTo>
                  <a:pt x="156" y="153"/>
                </a:lnTo>
                <a:lnTo>
                  <a:pt x="136" y="180"/>
                </a:lnTo>
                <a:lnTo>
                  <a:pt x="121" y="207"/>
                </a:lnTo>
                <a:lnTo>
                  <a:pt x="105" y="243"/>
                </a:lnTo>
                <a:lnTo>
                  <a:pt x="90" y="261"/>
                </a:lnTo>
                <a:lnTo>
                  <a:pt x="78" y="297"/>
                </a:lnTo>
                <a:lnTo>
                  <a:pt x="66" y="324"/>
                </a:lnTo>
                <a:lnTo>
                  <a:pt x="54" y="360"/>
                </a:lnTo>
                <a:lnTo>
                  <a:pt x="47" y="387"/>
                </a:lnTo>
                <a:lnTo>
                  <a:pt x="35" y="423"/>
                </a:lnTo>
                <a:lnTo>
                  <a:pt x="23" y="468"/>
                </a:lnTo>
                <a:lnTo>
                  <a:pt x="16" y="504"/>
                </a:lnTo>
                <a:lnTo>
                  <a:pt x="12" y="540"/>
                </a:lnTo>
                <a:lnTo>
                  <a:pt x="8" y="585"/>
                </a:lnTo>
                <a:lnTo>
                  <a:pt x="0" y="630"/>
                </a:lnTo>
                <a:lnTo>
                  <a:pt x="0" y="684"/>
                </a:lnTo>
                <a:lnTo>
                  <a:pt x="0" y="738"/>
                </a:lnTo>
                <a:lnTo>
                  <a:pt x="4" y="775"/>
                </a:lnTo>
                <a:lnTo>
                  <a:pt x="8" y="820"/>
                </a:lnTo>
                <a:lnTo>
                  <a:pt x="16" y="865"/>
                </a:lnTo>
                <a:lnTo>
                  <a:pt x="19" y="901"/>
                </a:lnTo>
                <a:lnTo>
                  <a:pt x="27" y="937"/>
                </a:lnTo>
                <a:lnTo>
                  <a:pt x="39" y="982"/>
                </a:lnTo>
                <a:lnTo>
                  <a:pt x="54" y="1027"/>
                </a:lnTo>
                <a:lnTo>
                  <a:pt x="70" y="1072"/>
                </a:lnTo>
                <a:lnTo>
                  <a:pt x="82" y="1099"/>
                </a:lnTo>
                <a:lnTo>
                  <a:pt x="97" y="1135"/>
                </a:lnTo>
                <a:lnTo>
                  <a:pt x="113" y="1162"/>
                </a:lnTo>
                <a:lnTo>
                  <a:pt x="132" y="1189"/>
                </a:lnTo>
                <a:lnTo>
                  <a:pt x="152" y="1234"/>
                </a:lnTo>
                <a:lnTo>
                  <a:pt x="175" y="1261"/>
                </a:lnTo>
                <a:lnTo>
                  <a:pt x="198" y="1288"/>
                </a:lnTo>
                <a:lnTo>
                  <a:pt x="253" y="1333"/>
                </a:lnTo>
                <a:lnTo>
                  <a:pt x="292" y="1360"/>
                </a:lnTo>
                <a:lnTo>
                  <a:pt x="339" y="1378"/>
                </a:lnTo>
                <a:lnTo>
                  <a:pt x="374" y="1387"/>
                </a:lnTo>
                <a:lnTo>
                  <a:pt x="420" y="1396"/>
                </a:lnTo>
                <a:lnTo>
                  <a:pt x="420" y="1495"/>
                </a:lnTo>
                <a:lnTo>
                  <a:pt x="576" y="1261"/>
                </a:lnTo>
                <a:lnTo>
                  <a:pt x="420" y="1018"/>
                </a:lnTo>
                <a:lnTo>
                  <a:pt x="420" y="1126"/>
                </a:lnTo>
                <a:lnTo>
                  <a:pt x="374" y="1117"/>
                </a:lnTo>
                <a:lnTo>
                  <a:pt x="339" y="1108"/>
                </a:lnTo>
                <a:lnTo>
                  <a:pt x="304" y="1090"/>
                </a:lnTo>
                <a:lnTo>
                  <a:pt x="253" y="1045"/>
                </a:lnTo>
                <a:lnTo>
                  <a:pt x="226" y="1009"/>
                </a:lnTo>
                <a:lnTo>
                  <a:pt x="206" y="982"/>
                </a:lnTo>
                <a:lnTo>
                  <a:pt x="187" y="946"/>
                </a:lnTo>
                <a:lnTo>
                  <a:pt x="167" y="910"/>
                </a:lnTo>
                <a:lnTo>
                  <a:pt x="152" y="874"/>
                </a:lnTo>
                <a:lnTo>
                  <a:pt x="140" y="838"/>
                </a:lnTo>
                <a:lnTo>
                  <a:pt x="125" y="793"/>
                </a:lnTo>
                <a:lnTo>
                  <a:pt x="113" y="748"/>
                </a:lnTo>
                <a:lnTo>
                  <a:pt x="105" y="702"/>
                </a:lnTo>
                <a:lnTo>
                  <a:pt x="101" y="657"/>
                </a:lnTo>
                <a:lnTo>
                  <a:pt x="97" y="603"/>
                </a:lnTo>
                <a:lnTo>
                  <a:pt x="93" y="549"/>
                </a:lnTo>
                <a:lnTo>
                  <a:pt x="97" y="513"/>
                </a:lnTo>
                <a:lnTo>
                  <a:pt x="97" y="477"/>
                </a:lnTo>
                <a:lnTo>
                  <a:pt x="105" y="432"/>
                </a:lnTo>
                <a:lnTo>
                  <a:pt x="113" y="387"/>
                </a:lnTo>
                <a:lnTo>
                  <a:pt x="121" y="342"/>
                </a:lnTo>
                <a:lnTo>
                  <a:pt x="132" y="306"/>
                </a:lnTo>
                <a:lnTo>
                  <a:pt x="152" y="243"/>
                </a:lnTo>
                <a:lnTo>
                  <a:pt x="171" y="207"/>
                </a:lnTo>
                <a:lnTo>
                  <a:pt x="195" y="162"/>
                </a:lnTo>
                <a:lnTo>
                  <a:pt x="218" y="126"/>
                </a:lnTo>
                <a:lnTo>
                  <a:pt x="234" y="108"/>
                </a:lnTo>
                <a:lnTo>
                  <a:pt x="253" y="81"/>
                </a:lnTo>
                <a:lnTo>
                  <a:pt x="276" y="63"/>
                </a:lnTo>
                <a:lnTo>
                  <a:pt x="292" y="54"/>
                </a:lnTo>
                <a:lnTo>
                  <a:pt x="307" y="36"/>
                </a:lnTo>
                <a:lnTo>
                  <a:pt x="327" y="27"/>
                </a:lnTo>
                <a:lnTo>
                  <a:pt x="346" y="27"/>
                </a:lnTo>
                <a:lnTo>
                  <a:pt x="370" y="9"/>
                </a:lnTo>
                <a:lnTo>
                  <a:pt x="436" y="0"/>
                </a:lnTo>
              </a:path>
            </a:pathLst>
          </a:custGeom>
          <a:solidFill>
            <a:schemeClr val="bg1"/>
          </a:solidFill>
          <a:ln w="12700" cap="rnd">
            <a:noFill/>
            <a:round/>
            <a:headEnd/>
            <a:tailEnd/>
          </a:ln>
        </p:spPr>
        <p:txBody>
          <a:bodyPr/>
          <a:lstStyle/>
          <a:p>
            <a:endParaRPr lang="en-US" dirty="0"/>
          </a:p>
        </p:txBody>
      </p:sp>
      <p:sp>
        <p:nvSpPr>
          <p:cNvPr id="2053" name="AutoShape 5"/>
          <p:cNvSpPr>
            <a:spLocks noChangeArrowheads="1"/>
          </p:cNvSpPr>
          <p:nvPr/>
        </p:nvSpPr>
        <p:spPr bwMode="auto">
          <a:xfrm>
            <a:off x="6248400" y="4267200"/>
            <a:ext cx="1143000" cy="838200"/>
          </a:xfrm>
          <a:prstGeom prst="rightArrow">
            <a:avLst>
              <a:gd name="adj1" fmla="val 50000"/>
              <a:gd name="adj2" fmla="val 68188"/>
            </a:avLst>
          </a:prstGeom>
          <a:solidFill>
            <a:schemeClr val="bg1"/>
          </a:solidFill>
          <a:ln w="12700">
            <a:noFill/>
            <a:miter lim="800000"/>
            <a:headEnd/>
            <a:tailEnd/>
          </a:ln>
        </p:spPr>
        <p:txBody>
          <a:bodyPr wrap="none" anchor="ctr"/>
          <a:lstStyle/>
          <a:p>
            <a:endParaRPr lang="en-US" dirty="0"/>
          </a:p>
        </p:txBody>
      </p:sp>
      <p:sp>
        <p:nvSpPr>
          <p:cNvPr id="2054" name="AutoShape 6"/>
          <p:cNvSpPr>
            <a:spLocks noChangeArrowheads="1"/>
          </p:cNvSpPr>
          <p:nvPr/>
        </p:nvSpPr>
        <p:spPr bwMode="auto">
          <a:xfrm>
            <a:off x="1981200" y="4248150"/>
            <a:ext cx="952499" cy="838200"/>
          </a:xfrm>
          <a:prstGeom prst="rightArrow">
            <a:avLst>
              <a:gd name="adj1" fmla="val 50000"/>
              <a:gd name="adj2" fmla="val 68188"/>
            </a:avLst>
          </a:prstGeom>
          <a:solidFill>
            <a:schemeClr val="bg1"/>
          </a:solidFill>
          <a:ln w="12700">
            <a:noFill/>
            <a:miter lim="800000"/>
            <a:headEnd/>
            <a:tailEnd/>
          </a:ln>
        </p:spPr>
        <p:txBody>
          <a:bodyPr wrap="none" anchor="ctr"/>
          <a:lstStyle/>
          <a:p>
            <a:endParaRPr lang="en-US" dirty="0"/>
          </a:p>
        </p:txBody>
      </p:sp>
      <p:grpSp>
        <p:nvGrpSpPr>
          <p:cNvPr id="4" name="Group 7"/>
          <p:cNvGrpSpPr>
            <a:grpSpLocks/>
          </p:cNvGrpSpPr>
          <p:nvPr/>
        </p:nvGrpSpPr>
        <p:grpSpPr bwMode="auto">
          <a:xfrm>
            <a:off x="685800" y="2819400"/>
            <a:ext cx="8305801" cy="3851275"/>
            <a:chOff x="545" y="1824"/>
            <a:chExt cx="5232" cy="2189"/>
          </a:xfrm>
        </p:grpSpPr>
        <p:sp>
          <p:nvSpPr>
            <p:cNvPr id="2" name="Rectangle 8"/>
            <p:cNvSpPr>
              <a:spLocks noChangeArrowheads="1"/>
            </p:cNvSpPr>
            <p:nvPr/>
          </p:nvSpPr>
          <p:spPr bwMode="auto">
            <a:xfrm>
              <a:off x="4763" y="1824"/>
              <a:ext cx="1014" cy="533"/>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Reduced </a:t>
              </a:r>
            </a:p>
            <a:p>
              <a:pPr algn="ctr" eaLnBrk="0" hangingPunct="0"/>
              <a:r>
                <a:rPr lang="en-US" dirty="0">
                  <a:solidFill>
                    <a:srgbClr val="081D58"/>
                  </a:solidFill>
                  <a:latin typeface="Calibri" pitchFamily="34" charset="0"/>
                </a:rPr>
                <a:t>Substance Abuse</a:t>
              </a:r>
            </a:p>
          </p:txBody>
        </p:sp>
        <p:sp>
          <p:nvSpPr>
            <p:cNvPr id="3" name="Rectangle 9"/>
            <p:cNvSpPr>
              <a:spLocks noChangeArrowheads="1"/>
            </p:cNvSpPr>
            <p:nvPr/>
          </p:nvSpPr>
          <p:spPr bwMode="auto">
            <a:xfrm>
              <a:off x="4763" y="2387"/>
              <a:ext cx="1014" cy="498"/>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Reduced Re-Hospitalization </a:t>
              </a:r>
              <a:r>
                <a:rPr lang="en-US" sz="1400" dirty="0">
                  <a:solidFill>
                    <a:srgbClr val="FF0701"/>
                  </a:solidFill>
                </a:rPr>
                <a:t>* NOM</a:t>
              </a:r>
            </a:p>
          </p:txBody>
        </p:sp>
        <p:sp>
          <p:nvSpPr>
            <p:cNvPr id="2060" name="Rectangle 10"/>
            <p:cNvSpPr>
              <a:spLocks noChangeArrowheads="1"/>
            </p:cNvSpPr>
            <p:nvPr/>
          </p:nvSpPr>
          <p:spPr bwMode="auto">
            <a:xfrm>
              <a:off x="4763" y="2950"/>
              <a:ext cx="1014" cy="811"/>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Reduced Criminal Justice Involvement </a:t>
              </a:r>
              <a:r>
                <a:rPr lang="en-US" sz="1400" dirty="0">
                  <a:solidFill>
                    <a:srgbClr val="FF0701"/>
                  </a:solidFill>
                </a:rPr>
                <a:t>* NOM</a:t>
              </a:r>
            </a:p>
          </p:txBody>
        </p:sp>
        <p:sp>
          <p:nvSpPr>
            <p:cNvPr id="2061" name="Rectangle 11"/>
            <p:cNvSpPr>
              <a:spLocks noChangeArrowheads="1"/>
            </p:cNvSpPr>
            <p:nvPr/>
          </p:nvSpPr>
          <p:spPr bwMode="auto">
            <a:xfrm>
              <a:off x="4763" y="3792"/>
              <a:ext cx="1014" cy="221"/>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Recovery</a:t>
              </a:r>
            </a:p>
          </p:txBody>
        </p:sp>
        <p:sp>
          <p:nvSpPr>
            <p:cNvPr id="2062" name="Rectangle 12"/>
            <p:cNvSpPr>
              <a:spLocks noChangeArrowheads="1"/>
            </p:cNvSpPr>
            <p:nvPr/>
          </p:nvSpPr>
          <p:spPr bwMode="auto">
            <a:xfrm>
              <a:off x="3264" y="1968"/>
              <a:ext cx="975" cy="498"/>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Work/School Performance</a:t>
              </a:r>
            </a:p>
            <a:p>
              <a:pPr algn="ctr" eaLnBrk="0" hangingPunct="0"/>
              <a:r>
                <a:rPr lang="en-US" sz="1400" dirty="0">
                  <a:solidFill>
                    <a:srgbClr val="FF0701"/>
                  </a:solidFill>
                </a:rPr>
                <a:t>* NOM</a:t>
              </a:r>
            </a:p>
          </p:txBody>
        </p:sp>
        <p:sp>
          <p:nvSpPr>
            <p:cNvPr id="2063" name="Rectangle 13"/>
            <p:cNvSpPr>
              <a:spLocks noChangeArrowheads="1"/>
            </p:cNvSpPr>
            <p:nvPr/>
          </p:nvSpPr>
          <p:spPr bwMode="auto">
            <a:xfrm>
              <a:off x="3281" y="3210"/>
              <a:ext cx="977" cy="627"/>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sz="1700" dirty="0">
                  <a:solidFill>
                    <a:srgbClr val="081D58"/>
                  </a:solidFill>
                  <a:latin typeface="Calibri" pitchFamily="34" charset="0"/>
                </a:rPr>
                <a:t>Increased Social Connectedness </a:t>
              </a:r>
              <a:r>
                <a:rPr lang="en-US" sz="1400" dirty="0">
                  <a:solidFill>
                    <a:srgbClr val="FF0701"/>
                  </a:solidFill>
                </a:rPr>
                <a:t>* NOM</a:t>
              </a:r>
            </a:p>
          </p:txBody>
        </p:sp>
        <p:sp>
          <p:nvSpPr>
            <p:cNvPr id="2064" name="Rectangle 14"/>
            <p:cNvSpPr>
              <a:spLocks noChangeArrowheads="1"/>
            </p:cNvSpPr>
            <p:nvPr/>
          </p:nvSpPr>
          <p:spPr bwMode="auto">
            <a:xfrm>
              <a:off x="3281" y="2560"/>
              <a:ext cx="978" cy="533"/>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Independent Community Living </a:t>
              </a:r>
              <a:r>
                <a:rPr lang="en-US" sz="1400" dirty="0">
                  <a:solidFill>
                    <a:srgbClr val="FF0701"/>
                  </a:solidFill>
                </a:rPr>
                <a:t>* NOM</a:t>
              </a:r>
              <a:endParaRPr lang="en-US" sz="1400" dirty="0">
                <a:solidFill>
                  <a:srgbClr val="081D58"/>
                </a:solidFill>
                <a:latin typeface="Calibri" pitchFamily="34" charset="0"/>
              </a:endParaRPr>
            </a:p>
          </p:txBody>
        </p:sp>
        <p:sp>
          <p:nvSpPr>
            <p:cNvPr id="2065" name="Rectangle 15"/>
            <p:cNvSpPr>
              <a:spLocks noChangeArrowheads="1"/>
            </p:cNvSpPr>
            <p:nvPr/>
          </p:nvSpPr>
          <p:spPr bwMode="auto">
            <a:xfrm>
              <a:off x="1881" y="2626"/>
              <a:ext cx="870" cy="533"/>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Increased Functioning</a:t>
              </a:r>
              <a:r>
                <a:rPr lang="en-US" dirty="0">
                  <a:solidFill>
                    <a:srgbClr val="FF0701"/>
                  </a:solidFill>
                  <a:latin typeface="Calibri" pitchFamily="34" charset="0"/>
                </a:rPr>
                <a:t>* NOM</a:t>
              </a:r>
            </a:p>
          </p:txBody>
        </p:sp>
        <p:sp>
          <p:nvSpPr>
            <p:cNvPr id="2066" name="Rectangle 16"/>
            <p:cNvSpPr>
              <a:spLocks noChangeArrowheads="1"/>
            </p:cNvSpPr>
            <p:nvPr/>
          </p:nvSpPr>
          <p:spPr bwMode="auto">
            <a:xfrm>
              <a:off x="545" y="2297"/>
              <a:ext cx="868" cy="533"/>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Reduced Symptoms</a:t>
              </a:r>
            </a:p>
            <a:p>
              <a:pPr algn="ctr" hangingPunct="0"/>
              <a:endParaRPr lang="en-US" dirty="0">
                <a:solidFill>
                  <a:srgbClr val="081D58"/>
                </a:solidFill>
                <a:latin typeface="Calibri" pitchFamily="34" charset="0"/>
              </a:endParaRPr>
            </a:p>
          </p:txBody>
        </p:sp>
        <p:sp>
          <p:nvSpPr>
            <p:cNvPr id="2067" name="Rectangle 17"/>
            <p:cNvSpPr>
              <a:spLocks noChangeArrowheads="1"/>
            </p:cNvSpPr>
            <p:nvPr/>
          </p:nvSpPr>
          <p:spPr bwMode="auto">
            <a:xfrm>
              <a:off x="545" y="2970"/>
              <a:ext cx="870" cy="533"/>
            </a:xfrm>
            <a:prstGeom prst="rect">
              <a:avLst/>
            </a:prstGeom>
            <a:solidFill>
              <a:srgbClr val="99CCFF"/>
            </a:solidFill>
            <a:ln w="25400">
              <a:solidFill>
                <a:schemeClr val="tx1"/>
              </a:solidFill>
              <a:miter lim="800000"/>
              <a:headEnd/>
              <a:tailEnd/>
            </a:ln>
          </p:spPr>
          <p:txBody>
            <a:bodyPr lIns="90488" tIns="44450" rIns="90488" bIns="44450">
              <a:spAutoFit/>
            </a:bodyPr>
            <a:lstStyle/>
            <a:p>
              <a:pPr algn="ctr" eaLnBrk="0" hangingPunct="0"/>
              <a:r>
                <a:rPr lang="en-US" dirty="0">
                  <a:solidFill>
                    <a:srgbClr val="081D58"/>
                  </a:solidFill>
                  <a:latin typeface="Calibri" pitchFamily="34" charset="0"/>
                </a:rPr>
                <a:t>Reduced Symptom Distress</a:t>
              </a:r>
            </a:p>
          </p:txBody>
        </p:sp>
      </p:grpSp>
      <p:grpSp>
        <p:nvGrpSpPr>
          <p:cNvPr id="5" name="Group 18"/>
          <p:cNvGrpSpPr>
            <a:grpSpLocks/>
          </p:cNvGrpSpPr>
          <p:nvPr/>
        </p:nvGrpSpPr>
        <p:grpSpPr bwMode="auto">
          <a:xfrm>
            <a:off x="381000" y="838199"/>
            <a:ext cx="1752600" cy="2552701"/>
            <a:chOff x="-3648" y="1056"/>
            <a:chExt cx="1644" cy="1827"/>
          </a:xfrm>
          <a:solidFill>
            <a:schemeClr val="bg2">
              <a:lumMod val="25000"/>
            </a:schemeClr>
          </a:solidFill>
        </p:grpSpPr>
        <p:sp>
          <p:nvSpPr>
            <p:cNvPr id="2058" name="Freeform 19"/>
            <p:cNvSpPr>
              <a:spLocks/>
            </p:cNvSpPr>
            <p:nvPr/>
          </p:nvSpPr>
          <p:spPr bwMode="auto">
            <a:xfrm>
              <a:off x="-3648" y="1344"/>
              <a:ext cx="850" cy="1539"/>
            </a:xfrm>
            <a:custGeom>
              <a:avLst/>
              <a:gdLst>
                <a:gd name="T0" fmla="*/ 563 w 850"/>
                <a:gd name="T1" fmla="*/ 1257 h 1539"/>
                <a:gd name="T2" fmla="*/ 630 w 850"/>
                <a:gd name="T3" fmla="*/ 1417 h 1539"/>
                <a:gd name="T4" fmla="*/ 644 w 850"/>
                <a:gd name="T5" fmla="*/ 1510 h 1539"/>
                <a:gd name="T6" fmla="*/ 708 w 850"/>
                <a:gd name="T7" fmla="*/ 1498 h 1539"/>
                <a:gd name="T8" fmla="*/ 678 w 850"/>
                <a:gd name="T9" fmla="*/ 1412 h 1539"/>
                <a:gd name="T10" fmla="*/ 639 w 850"/>
                <a:gd name="T11" fmla="*/ 1247 h 1539"/>
                <a:gd name="T12" fmla="*/ 644 w 850"/>
                <a:gd name="T13" fmla="*/ 1163 h 1539"/>
                <a:gd name="T14" fmla="*/ 671 w 850"/>
                <a:gd name="T15" fmla="*/ 1158 h 1539"/>
                <a:gd name="T16" fmla="*/ 556 w 850"/>
                <a:gd name="T17" fmla="*/ 879 h 1539"/>
                <a:gd name="T18" fmla="*/ 460 w 850"/>
                <a:gd name="T19" fmla="*/ 666 h 1539"/>
                <a:gd name="T20" fmla="*/ 472 w 850"/>
                <a:gd name="T21" fmla="*/ 580 h 1539"/>
                <a:gd name="T22" fmla="*/ 510 w 850"/>
                <a:gd name="T23" fmla="*/ 533 h 1539"/>
                <a:gd name="T24" fmla="*/ 563 w 850"/>
                <a:gd name="T25" fmla="*/ 595 h 1539"/>
                <a:gd name="T26" fmla="*/ 682 w 850"/>
                <a:gd name="T27" fmla="*/ 693 h 1539"/>
                <a:gd name="T28" fmla="*/ 780 w 850"/>
                <a:gd name="T29" fmla="*/ 724 h 1539"/>
                <a:gd name="T30" fmla="*/ 838 w 850"/>
                <a:gd name="T31" fmla="*/ 716 h 1539"/>
                <a:gd name="T32" fmla="*/ 826 w 850"/>
                <a:gd name="T33" fmla="*/ 642 h 1539"/>
                <a:gd name="T34" fmla="*/ 780 w 850"/>
                <a:gd name="T35" fmla="*/ 647 h 1539"/>
                <a:gd name="T36" fmla="*/ 711 w 850"/>
                <a:gd name="T37" fmla="*/ 595 h 1539"/>
                <a:gd name="T38" fmla="*/ 627 w 850"/>
                <a:gd name="T39" fmla="*/ 516 h 1539"/>
                <a:gd name="T40" fmla="*/ 547 w 850"/>
                <a:gd name="T41" fmla="*/ 416 h 1539"/>
                <a:gd name="T42" fmla="*/ 503 w 850"/>
                <a:gd name="T43" fmla="*/ 356 h 1539"/>
                <a:gd name="T44" fmla="*/ 424 w 850"/>
                <a:gd name="T45" fmla="*/ 329 h 1539"/>
                <a:gd name="T46" fmla="*/ 382 w 850"/>
                <a:gd name="T47" fmla="*/ 296 h 1539"/>
                <a:gd name="T48" fmla="*/ 375 w 850"/>
                <a:gd name="T49" fmla="*/ 263 h 1539"/>
                <a:gd name="T50" fmla="*/ 401 w 850"/>
                <a:gd name="T51" fmla="*/ 181 h 1539"/>
                <a:gd name="T52" fmla="*/ 417 w 850"/>
                <a:gd name="T53" fmla="*/ 79 h 1539"/>
                <a:gd name="T54" fmla="*/ 348 w 850"/>
                <a:gd name="T55" fmla="*/ 5 h 1539"/>
                <a:gd name="T56" fmla="*/ 165 w 850"/>
                <a:gd name="T57" fmla="*/ 31 h 1539"/>
                <a:gd name="T58" fmla="*/ 171 w 850"/>
                <a:gd name="T59" fmla="*/ 40 h 1539"/>
                <a:gd name="T60" fmla="*/ 200 w 850"/>
                <a:gd name="T61" fmla="*/ 91 h 1539"/>
                <a:gd name="T62" fmla="*/ 215 w 850"/>
                <a:gd name="T63" fmla="*/ 189 h 1539"/>
                <a:gd name="T64" fmla="*/ 269 w 850"/>
                <a:gd name="T65" fmla="*/ 257 h 1539"/>
                <a:gd name="T66" fmla="*/ 265 w 850"/>
                <a:gd name="T67" fmla="*/ 298 h 1539"/>
                <a:gd name="T68" fmla="*/ 215 w 850"/>
                <a:gd name="T69" fmla="*/ 353 h 1539"/>
                <a:gd name="T70" fmla="*/ 157 w 850"/>
                <a:gd name="T71" fmla="*/ 394 h 1539"/>
                <a:gd name="T72" fmla="*/ 155 w 850"/>
                <a:gd name="T73" fmla="*/ 625 h 1539"/>
                <a:gd name="T74" fmla="*/ 107 w 850"/>
                <a:gd name="T75" fmla="*/ 649 h 1539"/>
                <a:gd name="T76" fmla="*/ 72 w 850"/>
                <a:gd name="T77" fmla="*/ 642 h 1539"/>
                <a:gd name="T78" fmla="*/ 19 w 850"/>
                <a:gd name="T79" fmla="*/ 637 h 1539"/>
                <a:gd name="T80" fmla="*/ 24 w 850"/>
                <a:gd name="T81" fmla="*/ 733 h 1539"/>
                <a:gd name="T82" fmla="*/ 67 w 850"/>
                <a:gd name="T83" fmla="*/ 729 h 1539"/>
                <a:gd name="T84" fmla="*/ 93 w 850"/>
                <a:gd name="T85" fmla="*/ 741 h 1539"/>
                <a:gd name="T86" fmla="*/ 155 w 850"/>
                <a:gd name="T87" fmla="*/ 748 h 1539"/>
                <a:gd name="T88" fmla="*/ 222 w 850"/>
                <a:gd name="T89" fmla="*/ 640 h 1539"/>
                <a:gd name="T90" fmla="*/ 245 w 850"/>
                <a:gd name="T91" fmla="*/ 554 h 1539"/>
                <a:gd name="T92" fmla="*/ 282 w 850"/>
                <a:gd name="T93" fmla="*/ 661 h 1539"/>
                <a:gd name="T94" fmla="*/ 234 w 850"/>
                <a:gd name="T95" fmla="*/ 795 h 1539"/>
                <a:gd name="T96" fmla="*/ 239 w 850"/>
                <a:gd name="T97" fmla="*/ 1183 h 1539"/>
                <a:gd name="T98" fmla="*/ 286 w 850"/>
                <a:gd name="T99" fmla="*/ 1202 h 1539"/>
                <a:gd name="T100" fmla="*/ 329 w 850"/>
                <a:gd name="T101" fmla="*/ 1371 h 1539"/>
                <a:gd name="T102" fmla="*/ 310 w 850"/>
                <a:gd name="T103" fmla="*/ 1441 h 1539"/>
                <a:gd name="T104" fmla="*/ 245 w 850"/>
                <a:gd name="T105" fmla="*/ 1488 h 1539"/>
                <a:gd name="T106" fmla="*/ 265 w 850"/>
                <a:gd name="T107" fmla="*/ 1512 h 1539"/>
                <a:gd name="T108" fmla="*/ 343 w 850"/>
                <a:gd name="T109" fmla="*/ 1500 h 1539"/>
                <a:gd name="T110" fmla="*/ 384 w 850"/>
                <a:gd name="T111" fmla="*/ 1507 h 1539"/>
                <a:gd name="T112" fmla="*/ 405 w 850"/>
                <a:gd name="T113" fmla="*/ 1436 h 1539"/>
                <a:gd name="T114" fmla="*/ 386 w 850"/>
                <a:gd name="T115" fmla="*/ 1299 h 1539"/>
                <a:gd name="T116" fmla="*/ 389 w 850"/>
                <a:gd name="T117" fmla="*/ 1183 h 1539"/>
                <a:gd name="T118" fmla="*/ 475 w 850"/>
                <a:gd name="T119" fmla="*/ 1177 h 1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0"/>
                <a:gd name="T181" fmla="*/ 0 h 1539"/>
                <a:gd name="T182" fmla="*/ 850 w 850"/>
                <a:gd name="T183" fmla="*/ 1539 h 1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0" h="1539">
                  <a:moveTo>
                    <a:pt x="523" y="1173"/>
                  </a:moveTo>
                  <a:lnTo>
                    <a:pt x="530" y="1185"/>
                  </a:lnTo>
                  <a:lnTo>
                    <a:pt x="539" y="1204"/>
                  </a:lnTo>
                  <a:lnTo>
                    <a:pt x="549" y="1230"/>
                  </a:lnTo>
                  <a:lnTo>
                    <a:pt x="563" y="1257"/>
                  </a:lnTo>
                  <a:lnTo>
                    <a:pt x="577" y="1288"/>
                  </a:lnTo>
                  <a:lnTo>
                    <a:pt x="591" y="1319"/>
                  </a:lnTo>
                  <a:lnTo>
                    <a:pt x="603" y="1349"/>
                  </a:lnTo>
                  <a:lnTo>
                    <a:pt x="615" y="1376"/>
                  </a:lnTo>
                  <a:lnTo>
                    <a:pt x="630" y="1417"/>
                  </a:lnTo>
                  <a:lnTo>
                    <a:pt x="634" y="1447"/>
                  </a:lnTo>
                  <a:lnTo>
                    <a:pt x="634" y="1465"/>
                  </a:lnTo>
                  <a:lnTo>
                    <a:pt x="632" y="1477"/>
                  </a:lnTo>
                  <a:lnTo>
                    <a:pt x="635" y="1493"/>
                  </a:lnTo>
                  <a:lnTo>
                    <a:pt x="644" y="1510"/>
                  </a:lnTo>
                  <a:lnTo>
                    <a:pt x="658" y="1529"/>
                  </a:lnTo>
                  <a:lnTo>
                    <a:pt x="675" y="1539"/>
                  </a:lnTo>
                  <a:lnTo>
                    <a:pt x="690" y="1538"/>
                  </a:lnTo>
                  <a:lnTo>
                    <a:pt x="701" y="1520"/>
                  </a:lnTo>
                  <a:lnTo>
                    <a:pt x="708" y="1498"/>
                  </a:lnTo>
                  <a:lnTo>
                    <a:pt x="711" y="1476"/>
                  </a:lnTo>
                  <a:lnTo>
                    <a:pt x="709" y="1459"/>
                  </a:lnTo>
                  <a:lnTo>
                    <a:pt x="702" y="1445"/>
                  </a:lnTo>
                  <a:lnTo>
                    <a:pt x="692" y="1431"/>
                  </a:lnTo>
                  <a:lnTo>
                    <a:pt x="678" y="1412"/>
                  </a:lnTo>
                  <a:lnTo>
                    <a:pt x="663" y="1381"/>
                  </a:lnTo>
                  <a:lnTo>
                    <a:pt x="652" y="1342"/>
                  </a:lnTo>
                  <a:lnTo>
                    <a:pt x="646" y="1304"/>
                  </a:lnTo>
                  <a:lnTo>
                    <a:pt x="642" y="1275"/>
                  </a:lnTo>
                  <a:lnTo>
                    <a:pt x="639" y="1247"/>
                  </a:lnTo>
                  <a:lnTo>
                    <a:pt x="635" y="1213"/>
                  </a:lnTo>
                  <a:lnTo>
                    <a:pt x="627" y="1182"/>
                  </a:lnTo>
                  <a:lnTo>
                    <a:pt x="611" y="1165"/>
                  </a:lnTo>
                  <a:lnTo>
                    <a:pt x="630" y="1163"/>
                  </a:lnTo>
                  <a:lnTo>
                    <a:pt x="644" y="1163"/>
                  </a:lnTo>
                  <a:lnTo>
                    <a:pt x="652" y="1161"/>
                  </a:lnTo>
                  <a:lnTo>
                    <a:pt x="659" y="1161"/>
                  </a:lnTo>
                  <a:lnTo>
                    <a:pt x="663" y="1161"/>
                  </a:lnTo>
                  <a:lnTo>
                    <a:pt x="668" y="1159"/>
                  </a:lnTo>
                  <a:lnTo>
                    <a:pt x="671" y="1158"/>
                  </a:lnTo>
                  <a:lnTo>
                    <a:pt x="678" y="1156"/>
                  </a:lnTo>
                  <a:lnTo>
                    <a:pt x="639" y="1106"/>
                  </a:lnTo>
                  <a:lnTo>
                    <a:pt x="608" y="1037"/>
                  </a:lnTo>
                  <a:lnTo>
                    <a:pt x="580" y="960"/>
                  </a:lnTo>
                  <a:lnTo>
                    <a:pt x="556" y="879"/>
                  </a:lnTo>
                  <a:lnTo>
                    <a:pt x="534" y="803"/>
                  </a:lnTo>
                  <a:lnTo>
                    <a:pt x="508" y="738"/>
                  </a:lnTo>
                  <a:lnTo>
                    <a:pt x="480" y="690"/>
                  </a:lnTo>
                  <a:lnTo>
                    <a:pt x="444" y="666"/>
                  </a:lnTo>
                  <a:lnTo>
                    <a:pt x="460" y="666"/>
                  </a:lnTo>
                  <a:lnTo>
                    <a:pt x="472" y="664"/>
                  </a:lnTo>
                  <a:lnTo>
                    <a:pt x="480" y="664"/>
                  </a:lnTo>
                  <a:lnTo>
                    <a:pt x="482" y="664"/>
                  </a:lnTo>
                  <a:lnTo>
                    <a:pt x="475" y="633"/>
                  </a:lnTo>
                  <a:lnTo>
                    <a:pt x="472" y="580"/>
                  </a:lnTo>
                  <a:lnTo>
                    <a:pt x="468" y="528"/>
                  </a:lnTo>
                  <a:lnTo>
                    <a:pt x="470" y="499"/>
                  </a:lnTo>
                  <a:lnTo>
                    <a:pt x="482" y="508"/>
                  </a:lnTo>
                  <a:lnTo>
                    <a:pt x="496" y="520"/>
                  </a:lnTo>
                  <a:lnTo>
                    <a:pt x="510" y="533"/>
                  </a:lnTo>
                  <a:lnTo>
                    <a:pt x="522" y="549"/>
                  </a:lnTo>
                  <a:lnTo>
                    <a:pt x="535" y="564"/>
                  </a:lnTo>
                  <a:lnTo>
                    <a:pt x="546" y="576"/>
                  </a:lnTo>
                  <a:lnTo>
                    <a:pt x="556" y="588"/>
                  </a:lnTo>
                  <a:lnTo>
                    <a:pt x="563" y="595"/>
                  </a:lnTo>
                  <a:lnTo>
                    <a:pt x="575" y="606"/>
                  </a:lnTo>
                  <a:lnTo>
                    <a:pt x="596" y="625"/>
                  </a:lnTo>
                  <a:lnTo>
                    <a:pt x="621" y="647"/>
                  </a:lnTo>
                  <a:lnTo>
                    <a:pt x="651" y="671"/>
                  </a:lnTo>
                  <a:lnTo>
                    <a:pt x="682" y="693"/>
                  </a:lnTo>
                  <a:lnTo>
                    <a:pt x="713" y="709"/>
                  </a:lnTo>
                  <a:lnTo>
                    <a:pt x="739" y="717"/>
                  </a:lnTo>
                  <a:lnTo>
                    <a:pt x="761" y="714"/>
                  </a:lnTo>
                  <a:lnTo>
                    <a:pt x="770" y="721"/>
                  </a:lnTo>
                  <a:lnTo>
                    <a:pt x="780" y="724"/>
                  </a:lnTo>
                  <a:lnTo>
                    <a:pt x="792" y="728"/>
                  </a:lnTo>
                  <a:lnTo>
                    <a:pt x="804" y="729"/>
                  </a:lnTo>
                  <a:lnTo>
                    <a:pt x="816" y="728"/>
                  </a:lnTo>
                  <a:lnTo>
                    <a:pt x="828" y="724"/>
                  </a:lnTo>
                  <a:lnTo>
                    <a:pt x="838" y="716"/>
                  </a:lnTo>
                  <a:lnTo>
                    <a:pt x="845" y="704"/>
                  </a:lnTo>
                  <a:lnTo>
                    <a:pt x="850" y="680"/>
                  </a:lnTo>
                  <a:lnTo>
                    <a:pt x="849" y="661"/>
                  </a:lnTo>
                  <a:lnTo>
                    <a:pt x="838" y="649"/>
                  </a:lnTo>
                  <a:lnTo>
                    <a:pt x="826" y="642"/>
                  </a:lnTo>
                  <a:lnTo>
                    <a:pt x="814" y="642"/>
                  </a:lnTo>
                  <a:lnTo>
                    <a:pt x="800" y="647"/>
                  </a:lnTo>
                  <a:lnTo>
                    <a:pt x="790" y="654"/>
                  </a:lnTo>
                  <a:lnTo>
                    <a:pt x="780" y="661"/>
                  </a:lnTo>
                  <a:lnTo>
                    <a:pt x="780" y="647"/>
                  </a:lnTo>
                  <a:lnTo>
                    <a:pt x="773" y="637"/>
                  </a:lnTo>
                  <a:lnTo>
                    <a:pt x="761" y="628"/>
                  </a:lnTo>
                  <a:lnTo>
                    <a:pt x="740" y="614"/>
                  </a:lnTo>
                  <a:lnTo>
                    <a:pt x="726" y="606"/>
                  </a:lnTo>
                  <a:lnTo>
                    <a:pt x="711" y="595"/>
                  </a:lnTo>
                  <a:lnTo>
                    <a:pt x="694" y="582"/>
                  </a:lnTo>
                  <a:lnTo>
                    <a:pt x="677" y="568"/>
                  </a:lnTo>
                  <a:lnTo>
                    <a:pt x="658" y="552"/>
                  </a:lnTo>
                  <a:lnTo>
                    <a:pt x="640" y="535"/>
                  </a:lnTo>
                  <a:lnTo>
                    <a:pt x="627" y="516"/>
                  </a:lnTo>
                  <a:lnTo>
                    <a:pt x="613" y="499"/>
                  </a:lnTo>
                  <a:lnTo>
                    <a:pt x="599" y="480"/>
                  </a:lnTo>
                  <a:lnTo>
                    <a:pt x="584" y="459"/>
                  </a:lnTo>
                  <a:lnTo>
                    <a:pt x="566" y="437"/>
                  </a:lnTo>
                  <a:lnTo>
                    <a:pt x="547" y="416"/>
                  </a:lnTo>
                  <a:lnTo>
                    <a:pt x="532" y="398"/>
                  </a:lnTo>
                  <a:lnTo>
                    <a:pt x="518" y="382"/>
                  </a:lnTo>
                  <a:lnTo>
                    <a:pt x="510" y="370"/>
                  </a:lnTo>
                  <a:lnTo>
                    <a:pt x="506" y="361"/>
                  </a:lnTo>
                  <a:lnTo>
                    <a:pt x="503" y="356"/>
                  </a:lnTo>
                  <a:lnTo>
                    <a:pt x="494" y="349"/>
                  </a:lnTo>
                  <a:lnTo>
                    <a:pt x="480" y="344"/>
                  </a:lnTo>
                  <a:lnTo>
                    <a:pt x="461" y="339"/>
                  </a:lnTo>
                  <a:lnTo>
                    <a:pt x="442" y="334"/>
                  </a:lnTo>
                  <a:lnTo>
                    <a:pt x="424" y="329"/>
                  </a:lnTo>
                  <a:lnTo>
                    <a:pt x="406" y="325"/>
                  </a:lnTo>
                  <a:lnTo>
                    <a:pt x="394" y="320"/>
                  </a:lnTo>
                  <a:lnTo>
                    <a:pt x="399" y="310"/>
                  </a:lnTo>
                  <a:lnTo>
                    <a:pt x="393" y="301"/>
                  </a:lnTo>
                  <a:lnTo>
                    <a:pt x="382" y="296"/>
                  </a:lnTo>
                  <a:lnTo>
                    <a:pt x="374" y="294"/>
                  </a:lnTo>
                  <a:lnTo>
                    <a:pt x="375" y="286"/>
                  </a:lnTo>
                  <a:lnTo>
                    <a:pt x="375" y="275"/>
                  </a:lnTo>
                  <a:lnTo>
                    <a:pt x="375" y="267"/>
                  </a:lnTo>
                  <a:lnTo>
                    <a:pt x="375" y="263"/>
                  </a:lnTo>
                  <a:lnTo>
                    <a:pt x="382" y="250"/>
                  </a:lnTo>
                  <a:lnTo>
                    <a:pt x="389" y="231"/>
                  </a:lnTo>
                  <a:lnTo>
                    <a:pt x="393" y="214"/>
                  </a:lnTo>
                  <a:lnTo>
                    <a:pt x="391" y="198"/>
                  </a:lnTo>
                  <a:lnTo>
                    <a:pt x="401" y="181"/>
                  </a:lnTo>
                  <a:lnTo>
                    <a:pt x="410" y="162"/>
                  </a:lnTo>
                  <a:lnTo>
                    <a:pt x="415" y="141"/>
                  </a:lnTo>
                  <a:lnTo>
                    <a:pt x="418" y="121"/>
                  </a:lnTo>
                  <a:lnTo>
                    <a:pt x="420" y="100"/>
                  </a:lnTo>
                  <a:lnTo>
                    <a:pt x="417" y="79"/>
                  </a:lnTo>
                  <a:lnTo>
                    <a:pt x="410" y="60"/>
                  </a:lnTo>
                  <a:lnTo>
                    <a:pt x="401" y="42"/>
                  </a:lnTo>
                  <a:lnTo>
                    <a:pt x="387" y="28"/>
                  </a:lnTo>
                  <a:lnTo>
                    <a:pt x="370" y="14"/>
                  </a:lnTo>
                  <a:lnTo>
                    <a:pt x="348" y="5"/>
                  </a:lnTo>
                  <a:lnTo>
                    <a:pt x="322" y="0"/>
                  </a:lnTo>
                  <a:lnTo>
                    <a:pt x="289" y="0"/>
                  </a:lnTo>
                  <a:lnTo>
                    <a:pt x="253" y="5"/>
                  </a:lnTo>
                  <a:lnTo>
                    <a:pt x="212" y="14"/>
                  </a:lnTo>
                  <a:lnTo>
                    <a:pt x="165" y="31"/>
                  </a:lnTo>
                  <a:lnTo>
                    <a:pt x="181" y="33"/>
                  </a:lnTo>
                  <a:lnTo>
                    <a:pt x="186" y="36"/>
                  </a:lnTo>
                  <a:lnTo>
                    <a:pt x="183" y="40"/>
                  </a:lnTo>
                  <a:lnTo>
                    <a:pt x="181" y="42"/>
                  </a:lnTo>
                  <a:lnTo>
                    <a:pt x="171" y="40"/>
                  </a:lnTo>
                  <a:lnTo>
                    <a:pt x="172" y="43"/>
                  </a:lnTo>
                  <a:lnTo>
                    <a:pt x="174" y="50"/>
                  </a:lnTo>
                  <a:lnTo>
                    <a:pt x="158" y="60"/>
                  </a:lnTo>
                  <a:lnTo>
                    <a:pt x="184" y="74"/>
                  </a:lnTo>
                  <a:lnTo>
                    <a:pt x="200" y="91"/>
                  </a:lnTo>
                  <a:lnTo>
                    <a:pt x="205" y="112"/>
                  </a:lnTo>
                  <a:lnTo>
                    <a:pt x="207" y="134"/>
                  </a:lnTo>
                  <a:lnTo>
                    <a:pt x="205" y="155"/>
                  </a:lnTo>
                  <a:lnTo>
                    <a:pt x="207" y="174"/>
                  </a:lnTo>
                  <a:lnTo>
                    <a:pt x="215" y="189"/>
                  </a:lnTo>
                  <a:lnTo>
                    <a:pt x="231" y="200"/>
                  </a:lnTo>
                  <a:lnTo>
                    <a:pt x="238" y="215"/>
                  </a:lnTo>
                  <a:lnTo>
                    <a:pt x="245" y="232"/>
                  </a:lnTo>
                  <a:lnTo>
                    <a:pt x="255" y="250"/>
                  </a:lnTo>
                  <a:lnTo>
                    <a:pt x="269" y="257"/>
                  </a:lnTo>
                  <a:lnTo>
                    <a:pt x="270" y="270"/>
                  </a:lnTo>
                  <a:lnTo>
                    <a:pt x="274" y="284"/>
                  </a:lnTo>
                  <a:lnTo>
                    <a:pt x="276" y="294"/>
                  </a:lnTo>
                  <a:lnTo>
                    <a:pt x="276" y="298"/>
                  </a:lnTo>
                  <a:lnTo>
                    <a:pt x="265" y="298"/>
                  </a:lnTo>
                  <a:lnTo>
                    <a:pt x="255" y="301"/>
                  </a:lnTo>
                  <a:lnTo>
                    <a:pt x="250" y="310"/>
                  </a:lnTo>
                  <a:lnTo>
                    <a:pt x="255" y="330"/>
                  </a:lnTo>
                  <a:lnTo>
                    <a:pt x="236" y="342"/>
                  </a:lnTo>
                  <a:lnTo>
                    <a:pt x="215" y="353"/>
                  </a:lnTo>
                  <a:lnTo>
                    <a:pt x="195" y="360"/>
                  </a:lnTo>
                  <a:lnTo>
                    <a:pt x="177" y="367"/>
                  </a:lnTo>
                  <a:lnTo>
                    <a:pt x="164" y="373"/>
                  </a:lnTo>
                  <a:lnTo>
                    <a:pt x="157" y="382"/>
                  </a:lnTo>
                  <a:lnTo>
                    <a:pt x="157" y="394"/>
                  </a:lnTo>
                  <a:lnTo>
                    <a:pt x="167" y="411"/>
                  </a:lnTo>
                  <a:lnTo>
                    <a:pt x="171" y="447"/>
                  </a:lnTo>
                  <a:lnTo>
                    <a:pt x="165" y="514"/>
                  </a:lnTo>
                  <a:lnTo>
                    <a:pt x="158" y="585"/>
                  </a:lnTo>
                  <a:lnTo>
                    <a:pt x="155" y="625"/>
                  </a:lnTo>
                  <a:lnTo>
                    <a:pt x="143" y="633"/>
                  </a:lnTo>
                  <a:lnTo>
                    <a:pt x="133" y="638"/>
                  </a:lnTo>
                  <a:lnTo>
                    <a:pt x="122" y="643"/>
                  </a:lnTo>
                  <a:lnTo>
                    <a:pt x="114" y="645"/>
                  </a:lnTo>
                  <a:lnTo>
                    <a:pt x="107" y="649"/>
                  </a:lnTo>
                  <a:lnTo>
                    <a:pt x="100" y="652"/>
                  </a:lnTo>
                  <a:lnTo>
                    <a:pt x="97" y="655"/>
                  </a:lnTo>
                  <a:lnTo>
                    <a:pt x="95" y="661"/>
                  </a:lnTo>
                  <a:lnTo>
                    <a:pt x="84" y="650"/>
                  </a:lnTo>
                  <a:lnTo>
                    <a:pt x="72" y="642"/>
                  </a:lnTo>
                  <a:lnTo>
                    <a:pt x="62" y="633"/>
                  </a:lnTo>
                  <a:lnTo>
                    <a:pt x="50" y="626"/>
                  </a:lnTo>
                  <a:lnTo>
                    <a:pt x="40" y="625"/>
                  </a:lnTo>
                  <a:lnTo>
                    <a:pt x="28" y="628"/>
                  </a:lnTo>
                  <a:lnTo>
                    <a:pt x="19" y="637"/>
                  </a:lnTo>
                  <a:lnTo>
                    <a:pt x="10" y="652"/>
                  </a:lnTo>
                  <a:lnTo>
                    <a:pt x="0" y="686"/>
                  </a:lnTo>
                  <a:lnTo>
                    <a:pt x="0" y="712"/>
                  </a:lnTo>
                  <a:lnTo>
                    <a:pt x="9" y="728"/>
                  </a:lnTo>
                  <a:lnTo>
                    <a:pt x="24" y="733"/>
                  </a:lnTo>
                  <a:lnTo>
                    <a:pt x="33" y="733"/>
                  </a:lnTo>
                  <a:lnTo>
                    <a:pt x="41" y="733"/>
                  </a:lnTo>
                  <a:lnTo>
                    <a:pt x="50" y="731"/>
                  </a:lnTo>
                  <a:lnTo>
                    <a:pt x="60" y="731"/>
                  </a:lnTo>
                  <a:lnTo>
                    <a:pt x="67" y="729"/>
                  </a:lnTo>
                  <a:lnTo>
                    <a:pt x="74" y="728"/>
                  </a:lnTo>
                  <a:lnTo>
                    <a:pt x="81" y="728"/>
                  </a:lnTo>
                  <a:lnTo>
                    <a:pt x="84" y="726"/>
                  </a:lnTo>
                  <a:lnTo>
                    <a:pt x="88" y="735"/>
                  </a:lnTo>
                  <a:lnTo>
                    <a:pt x="93" y="741"/>
                  </a:lnTo>
                  <a:lnTo>
                    <a:pt x="102" y="748"/>
                  </a:lnTo>
                  <a:lnTo>
                    <a:pt x="110" y="753"/>
                  </a:lnTo>
                  <a:lnTo>
                    <a:pt x="122" y="755"/>
                  </a:lnTo>
                  <a:lnTo>
                    <a:pt x="138" y="753"/>
                  </a:lnTo>
                  <a:lnTo>
                    <a:pt x="155" y="748"/>
                  </a:lnTo>
                  <a:lnTo>
                    <a:pt x="176" y="738"/>
                  </a:lnTo>
                  <a:lnTo>
                    <a:pt x="195" y="721"/>
                  </a:lnTo>
                  <a:lnTo>
                    <a:pt x="207" y="697"/>
                  </a:lnTo>
                  <a:lnTo>
                    <a:pt x="217" y="669"/>
                  </a:lnTo>
                  <a:lnTo>
                    <a:pt x="222" y="640"/>
                  </a:lnTo>
                  <a:lnTo>
                    <a:pt x="226" y="609"/>
                  </a:lnTo>
                  <a:lnTo>
                    <a:pt x="229" y="578"/>
                  </a:lnTo>
                  <a:lnTo>
                    <a:pt x="232" y="551"/>
                  </a:lnTo>
                  <a:lnTo>
                    <a:pt x="238" y="528"/>
                  </a:lnTo>
                  <a:lnTo>
                    <a:pt x="245" y="554"/>
                  </a:lnTo>
                  <a:lnTo>
                    <a:pt x="253" y="594"/>
                  </a:lnTo>
                  <a:lnTo>
                    <a:pt x="258" y="633"/>
                  </a:lnTo>
                  <a:lnTo>
                    <a:pt x="260" y="659"/>
                  </a:lnTo>
                  <a:lnTo>
                    <a:pt x="272" y="659"/>
                  </a:lnTo>
                  <a:lnTo>
                    <a:pt x="282" y="661"/>
                  </a:lnTo>
                  <a:lnTo>
                    <a:pt x="289" y="664"/>
                  </a:lnTo>
                  <a:lnTo>
                    <a:pt x="293" y="664"/>
                  </a:lnTo>
                  <a:lnTo>
                    <a:pt x="267" y="702"/>
                  </a:lnTo>
                  <a:lnTo>
                    <a:pt x="248" y="745"/>
                  </a:lnTo>
                  <a:lnTo>
                    <a:pt x="234" y="795"/>
                  </a:lnTo>
                  <a:lnTo>
                    <a:pt x="227" y="852"/>
                  </a:lnTo>
                  <a:lnTo>
                    <a:pt x="224" y="919"/>
                  </a:lnTo>
                  <a:lnTo>
                    <a:pt x="226" y="996"/>
                  </a:lnTo>
                  <a:lnTo>
                    <a:pt x="231" y="1084"/>
                  </a:lnTo>
                  <a:lnTo>
                    <a:pt x="239" y="1183"/>
                  </a:lnTo>
                  <a:lnTo>
                    <a:pt x="241" y="1183"/>
                  </a:lnTo>
                  <a:lnTo>
                    <a:pt x="245" y="1183"/>
                  </a:lnTo>
                  <a:lnTo>
                    <a:pt x="255" y="1183"/>
                  </a:lnTo>
                  <a:lnTo>
                    <a:pt x="279" y="1183"/>
                  </a:lnTo>
                  <a:lnTo>
                    <a:pt x="286" y="1202"/>
                  </a:lnTo>
                  <a:lnTo>
                    <a:pt x="294" y="1230"/>
                  </a:lnTo>
                  <a:lnTo>
                    <a:pt x="303" y="1264"/>
                  </a:lnTo>
                  <a:lnTo>
                    <a:pt x="313" y="1302"/>
                  </a:lnTo>
                  <a:lnTo>
                    <a:pt x="322" y="1338"/>
                  </a:lnTo>
                  <a:lnTo>
                    <a:pt x="329" y="1371"/>
                  </a:lnTo>
                  <a:lnTo>
                    <a:pt x="334" y="1397"/>
                  </a:lnTo>
                  <a:lnTo>
                    <a:pt x="336" y="1410"/>
                  </a:lnTo>
                  <a:lnTo>
                    <a:pt x="329" y="1421"/>
                  </a:lnTo>
                  <a:lnTo>
                    <a:pt x="320" y="1431"/>
                  </a:lnTo>
                  <a:lnTo>
                    <a:pt x="310" y="1441"/>
                  </a:lnTo>
                  <a:lnTo>
                    <a:pt x="300" y="1453"/>
                  </a:lnTo>
                  <a:lnTo>
                    <a:pt x="288" y="1464"/>
                  </a:lnTo>
                  <a:lnTo>
                    <a:pt x="274" y="1472"/>
                  </a:lnTo>
                  <a:lnTo>
                    <a:pt x="260" y="1481"/>
                  </a:lnTo>
                  <a:lnTo>
                    <a:pt x="245" y="1488"/>
                  </a:lnTo>
                  <a:lnTo>
                    <a:pt x="227" y="1498"/>
                  </a:lnTo>
                  <a:lnTo>
                    <a:pt x="227" y="1505"/>
                  </a:lnTo>
                  <a:lnTo>
                    <a:pt x="239" y="1508"/>
                  </a:lnTo>
                  <a:lnTo>
                    <a:pt x="255" y="1512"/>
                  </a:lnTo>
                  <a:lnTo>
                    <a:pt x="265" y="1512"/>
                  </a:lnTo>
                  <a:lnTo>
                    <a:pt x="279" y="1512"/>
                  </a:lnTo>
                  <a:lnTo>
                    <a:pt x="294" y="1510"/>
                  </a:lnTo>
                  <a:lnTo>
                    <a:pt x="312" y="1508"/>
                  </a:lnTo>
                  <a:lnTo>
                    <a:pt x="329" y="1503"/>
                  </a:lnTo>
                  <a:lnTo>
                    <a:pt x="343" y="1500"/>
                  </a:lnTo>
                  <a:lnTo>
                    <a:pt x="353" y="1493"/>
                  </a:lnTo>
                  <a:lnTo>
                    <a:pt x="358" y="1484"/>
                  </a:lnTo>
                  <a:lnTo>
                    <a:pt x="365" y="1508"/>
                  </a:lnTo>
                  <a:lnTo>
                    <a:pt x="375" y="1507"/>
                  </a:lnTo>
                  <a:lnTo>
                    <a:pt x="384" y="1507"/>
                  </a:lnTo>
                  <a:lnTo>
                    <a:pt x="391" y="1507"/>
                  </a:lnTo>
                  <a:lnTo>
                    <a:pt x="394" y="1507"/>
                  </a:lnTo>
                  <a:lnTo>
                    <a:pt x="401" y="1481"/>
                  </a:lnTo>
                  <a:lnTo>
                    <a:pt x="405" y="1457"/>
                  </a:lnTo>
                  <a:lnTo>
                    <a:pt x="405" y="1436"/>
                  </a:lnTo>
                  <a:lnTo>
                    <a:pt x="398" y="1417"/>
                  </a:lnTo>
                  <a:lnTo>
                    <a:pt x="387" y="1393"/>
                  </a:lnTo>
                  <a:lnTo>
                    <a:pt x="381" y="1361"/>
                  </a:lnTo>
                  <a:lnTo>
                    <a:pt x="379" y="1326"/>
                  </a:lnTo>
                  <a:lnTo>
                    <a:pt x="386" y="1299"/>
                  </a:lnTo>
                  <a:lnTo>
                    <a:pt x="389" y="1271"/>
                  </a:lnTo>
                  <a:lnTo>
                    <a:pt x="386" y="1237"/>
                  </a:lnTo>
                  <a:lnTo>
                    <a:pt x="377" y="1206"/>
                  </a:lnTo>
                  <a:lnTo>
                    <a:pt x="367" y="1183"/>
                  </a:lnTo>
                  <a:lnTo>
                    <a:pt x="389" y="1183"/>
                  </a:lnTo>
                  <a:lnTo>
                    <a:pt x="408" y="1182"/>
                  </a:lnTo>
                  <a:lnTo>
                    <a:pt x="425" y="1180"/>
                  </a:lnTo>
                  <a:lnTo>
                    <a:pt x="441" y="1180"/>
                  </a:lnTo>
                  <a:lnTo>
                    <a:pt x="456" y="1178"/>
                  </a:lnTo>
                  <a:lnTo>
                    <a:pt x="475" y="1177"/>
                  </a:lnTo>
                  <a:lnTo>
                    <a:pt x="496" y="1175"/>
                  </a:lnTo>
                  <a:lnTo>
                    <a:pt x="523" y="1173"/>
                  </a:lnTo>
                  <a:close/>
                </a:path>
              </a:pathLst>
            </a:custGeom>
            <a:solidFill>
              <a:srgbClr val="FF0000"/>
            </a:solidFill>
            <a:ln w="9525">
              <a:noFill/>
              <a:round/>
              <a:headEnd/>
              <a:tailEnd/>
            </a:ln>
          </p:spPr>
          <p:txBody>
            <a:bodyPr/>
            <a:lstStyle/>
            <a:p>
              <a:pPr>
                <a:defRPr/>
              </a:pPr>
              <a:endParaRPr lang="en-US" dirty="0"/>
            </a:p>
          </p:txBody>
        </p:sp>
        <p:sp>
          <p:nvSpPr>
            <p:cNvPr id="2059" name="Freeform 20"/>
            <p:cNvSpPr>
              <a:spLocks/>
            </p:cNvSpPr>
            <p:nvPr/>
          </p:nvSpPr>
          <p:spPr bwMode="auto">
            <a:xfrm>
              <a:off x="-2928" y="1056"/>
              <a:ext cx="924" cy="1803"/>
            </a:xfrm>
            <a:custGeom>
              <a:avLst/>
              <a:gdLst>
                <a:gd name="T0" fmla="*/ 525 w 924"/>
                <a:gd name="T1" fmla="*/ 2 h 1803"/>
                <a:gd name="T2" fmla="*/ 399 w 924"/>
                <a:gd name="T3" fmla="*/ 80 h 1803"/>
                <a:gd name="T4" fmla="*/ 408 w 924"/>
                <a:gd name="T5" fmla="*/ 207 h 1803"/>
                <a:gd name="T6" fmla="*/ 440 w 924"/>
                <a:gd name="T7" fmla="*/ 294 h 1803"/>
                <a:gd name="T8" fmla="*/ 428 w 924"/>
                <a:gd name="T9" fmla="*/ 334 h 1803"/>
                <a:gd name="T10" fmla="*/ 361 w 924"/>
                <a:gd name="T11" fmla="*/ 365 h 1803"/>
                <a:gd name="T12" fmla="*/ 284 w 924"/>
                <a:gd name="T13" fmla="*/ 389 h 1803"/>
                <a:gd name="T14" fmla="*/ 242 w 924"/>
                <a:gd name="T15" fmla="*/ 487 h 1803"/>
                <a:gd name="T16" fmla="*/ 220 w 924"/>
                <a:gd name="T17" fmla="*/ 664 h 1803"/>
                <a:gd name="T18" fmla="*/ 108 w 924"/>
                <a:gd name="T19" fmla="*/ 798 h 1803"/>
                <a:gd name="T20" fmla="*/ 50 w 924"/>
                <a:gd name="T21" fmla="*/ 881 h 1803"/>
                <a:gd name="T22" fmla="*/ 20 w 924"/>
                <a:gd name="T23" fmla="*/ 931 h 1803"/>
                <a:gd name="T24" fmla="*/ 25 w 924"/>
                <a:gd name="T25" fmla="*/ 1010 h 1803"/>
                <a:gd name="T26" fmla="*/ 84 w 924"/>
                <a:gd name="T27" fmla="*/ 1030 h 1803"/>
                <a:gd name="T28" fmla="*/ 124 w 924"/>
                <a:gd name="T29" fmla="*/ 1001 h 1803"/>
                <a:gd name="T30" fmla="*/ 122 w 924"/>
                <a:gd name="T31" fmla="*/ 945 h 1803"/>
                <a:gd name="T32" fmla="*/ 151 w 924"/>
                <a:gd name="T33" fmla="*/ 929 h 1803"/>
                <a:gd name="T34" fmla="*/ 242 w 924"/>
                <a:gd name="T35" fmla="*/ 843 h 1803"/>
                <a:gd name="T36" fmla="*/ 306 w 924"/>
                <a:gd name="T37" fmla="*/ 769 h 1803"/>
                <a:gd name="T38" fmla="*/ 316 w 924"/>
                <a:gd name="T39" fmla="*/ 845 h 1803"/>
                <a:gd name="T40" fmla="*/ 334 w 924"/>
                <a:gd name="T41" fmla="*/ 898 h 1803"/>
                <a:gd name="T42" fmla="*/ 299 w 924"/>
                <a:gd name="T43" fmla="*/ 1340 h 1803"/>
                <a:gd name="T44" fmla="*/ 261 w 924"/>
                <a:gd name="T45" fmla="*/ 1710 h 1803"/>
                <a:gd name="T46" fmla="*/ 206 w 924"/>
                <a:gd name="T47" fmla="*/ 1748 h 1803"/>
                <a:gd name="T48" fmla="*/ 196 w 924"/>
                <a:gd name="T49" fmla="*/ 1792 h 1803"/>
                <a:gd name="T50" fmla="*/ 284 w 924"/>
                <a:gd name="T51" fmla="*/ 1792 h 1803"/>
                <a:gd name="T52" fmla="*/ 349 w 924"/>
                <a:gd name="T53" fmla="*/ 1775 h 1803"/>
                <a:gd name="T54" fmla="*/ 402 w 924"/>
                <a:gd name="T55" fmla="*/ 1767 h 1803"/>
                <a:gd name="T56" fmla="*/ 418 w 924"/>
                <a:gd name="T57" fmla="*/ 1711 h 1803"/>
                <a:gd name="T58" fmla="*/ 445 w 924"/>
                <a:gd name="T59" fmla="*/ 1314 h 1803"/>
                <a:gd name="T60" fmla="*/ 487 w 924"/>
                <a:gd name="T61" fmla="*/ 1180 h 1803"/>
                <a:gd name="T62" fmla="*/ 528 w 924"/>
                <a:gd name="T63" fmla="*/ 1347 h 1803"/>
                <a:gd name="T64" fmla="*/ 537 w 924"/>
                <a:gd name="T65" fmla="*/ 1710 h 1803"/>
                <a:gd name="T66" fmla="*/ 552 w 924"/>
                <a:gd name="T67" fmla="*/ 1767 h 1803"/>
                <a:gd name="T68" fmla="*/ 624 w 924"/>
                <a:gd name="T69" fmla="*/ 1785 h 1803"/>
                <a:gd name="T70" fmla="*/ 698 w 924"/>
                <a:gd name="T71" fmla="*/ 1801 h 1803"/>
                <a:gd name="T72" fmla="*/ 779 w 924"/>
                <a:gd name="T73" fmla="*/ 1768 h 1803"/>
                <a:gd name="T74" fmla="*/ 724 w 924"/>
                <a:gd name="T75" fmla="*/ 1741 h 1803"/>
                <a:gd name="T76" fmla="*/ 685 w 924"/>
                <a:gd name="T77" fmla="*/ 1639 h 1803"/>
                <a:gd name="T78" fmla="*/ 657 w 924"/>
                <a:gd name="T79" fmla="*/ 1096 h 1803"/>
                <a:gd name="T80" fmla="*/ 657 w 924"/>
                <a:gd name="T81" fmla="*/ 886 h 1803"/>
                <a:gd name="T82" fmla="*/ 679 w 924"/>
                <a:gd name="T83" fmla="*/ 618 h 1803"/>
                <a:gd name="T84" fmla="*/ 721 w 924"/>
                <a:gd name="T85" fmla="*/ 681 h 1803"/>
                <a:gd name="T86" fmla="*/ 752 w 924"/>
                <a:gd name="T87" fmla="*/ 803 h 1803"/>
                <a:gd name="T88" fmla="*/ 795 w 924"/>
                <a:gd name="T89" fmla="*/ 931 h 1803"/>
                <a:gd name="T90" fmla="*/ 833 w 924"/>
                <a:gd name="T91" fmla="*/ 1006 h 1803"/>
                <a:gd name="T92" fmla="*/ 889 w 924"/>
                <a:gd name="T93" fmla="*/ 1022 h 1803"/>
                <a:gd name="T94" fmla="*/ 924 w 924"/>
                <a:gd name="T95" fmla="*/ 958 h 1803"/>
                <a:gd name="T96" fmla="*/ 888 w 924"/>
                <a:gd name="T97" fmla="*/ 879 h 1803"/>
                <a:gd name="T98" fmla="*/ 860 w 924"/>
                <a:gd name="T99" fmla="*/ 678 h 1803"/>
                <a:gd name="T100" fmla="*/ 812 w 924"/>
                <a:gd name="T101" fmla="*/ 585 h 1803"/>
                <a:gd name="T102" fmla="*/ 750 w 924"/>
                <a:gd name="T103" fmla="*/ 458 h 1803"/>
                <a:gd name="T104" fmla="*/ 697 w 924"/>
                <a:gd name="T105" fmla="*/ 387 h 1803"/>
                <a:gd name="T106" fmla="*/ 590 w 924"/>
                <a:gd name="T107" fmla="*/ 344 h 1803"/>
                <a:gd name="T108" fmla="*/ 580 w 924"/>
                <a:gd name="T109" fmla="*/ 294 h 1803"/>
                <a:gd name="T110" fmla="*/ 605 w 924"/>
                <a:gd name="T111" fmla="*/ 238 h 1803"/>
                <a:gd name="T112" fmla="*/ 626 w 924"/>
                <a:gd name="T113" fmla="*/ 131 h 1803"/>
                <a:gd name="T114" fmla="*/ 585 w 924"/>
                <a:gd name="T115" fmla="*/ 45 h 18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4"/>
                <a:gd name="T175" fmla="*/ 0 h 1803"/>
                <a:gd name="T176" fmla="*/ 924 w 924"/>
                <a:gd name="T177" fmla="*/ 1803 h 18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4" h="1803">
                  <a:moveTo>
                    <a:pt x="585" y="45"/>
                  </a:moveTo>
                  <a:lnTo>
                    <a:pt x="581" y="31"/>
                  </a:lnTo>
                  <a:lnTo>
                    <a:pt x="569" y="18"/>
                  </a:lnTo>
                  <a:lnTo>
                    <a:pt x="550" y="7"/>
                  </a:lnTo>
                  <a:lnTo>
                    <a:pt x="525" y="2"/>
                  </a:lnTo>
                  <a:lnTo>
                    <a:pt x="497" y="0"/>
                  </a:lnTo>
                  <a:lnTo>
                    <a:pt x="468" y="7"/>
                  </a:lnTo>
                  <a:lnTo>
                    <a:pt x="438" y="23"/>
                  </a:lnTo>
                  <a:lnTo>
                    <a:pt x="411" y="49"/>
                  </a:lnTo>
                  <a:lnTo>
                    <a:pt x="399" y="80"/>
                  </a:lnTo>
                  <a:lnTo>
                    <a:pt x="401" y="117"/>
                  </a:lnTo>
                  <a:lnTo>
                    <a:pt x="409" y="152"/>
                  </a:lnTo>
                  <a:lnTo>
                    <a:pt x="420" y="172"/>
                  </a:lnTo>
                  <a:lnTo>
                    <a:pt x="409" y="181"/>
                  </a:lnTo>
                  <a:lnTo>
                    <a:pt x="408" y="207"/>
                  </a:lnTo>
                  <a:lnTo>
                    <a:pt x="413" y="234"/>
                  </a:lnTo>
                  <a:lnTo>
                    <a:pt x="426" y="248"/>
                  </a:lnTo>
                  <a:lnTo>
                    <a:pt x="432" y="265"/>
                  </a:lnTo>
                  <a:lnTo>
                    <a:pt x="437" y="281"/>
                  </a:lnTo>
                  <a:lnTo>
                    <a:pt x="440" y="294"/>
                  </a:lnTo>
                  <a:lnTo>
                    <a:pt x="442" y="300"/>
                  </a:lnTo>
                  <a:lnTo>
                    <a:pt x="432" y="300"/>
                  </a:lnTo>
                  <a:lnTo>
                    <a:pt x="423" y="303"/>
                  </a:lnTo>
                  <a:lnTo>
                    <a:pt x="421" y="313"/>
                  </a:lnTo>
                  <a:lnTo>
                    <a:pt x="428" y="334"/>
                  </a:lnTo>
                  <a:lnTo>
                    <a:pt x="416" y="341"/>
                  </a:lnTo>
                  <a:lnTo>
                    <a:pt x="404" y="348"/>
                  </a:lnTo>
                  <a:lnTo>
                    <a:pt x="390" y="355"/>
                  </a:lnTo>
                  <a:lnTo>
                    <a:pt x="377" y="360"/>
                  </a:lnTo>
                  <a:lnTo>
                    <a:pt x="361" y="365"/>
                  </a:lnTo>
                  <a:lnTo>
                    <a:pt x="346" y="370"/>
                  </a:lnTo>
                  <a:lnTo>
                    <a:pt x="330" y="374"/>
                  </a:lnTo>
                  <a:lnTo>
                    <a:pt x="313" y="377"/>
                  </a:lnTo>
                  <a:lnTo>
                    <a:pt x="297" y="380"/>
                  </a:lnTo>
                  <a:lnTo>
                    <a:pt x="284" y="389"/>
                  </a:lnTo>
                  <a:lnTo>
                    <a:pt x="272" y="399"/>
                  </a:lnTo>
                  <a:lnTo>
                    <a:pt x="261" y="415"/>
                  </a:lnTo>
                  <a:lnTo>
                    <a:pt x="254" y="434"/>
                  </a:lnTo>
                  <a:lnTo>
                    <a:pt x="247" y="458"/>
                  </a:lnTo>
                  <a:lnTo>
                    <a:pt x="242" y="487"/>
                  </a:lnTo>
                  <a:lnTo>
                    <a:pt x="241" y="521"/>
                  </a:lnTo>
                  <a:lnTo>
                    <a:pt x="235" y="559"/>
                  </a:lnTo>
                  <a:lnTo>
                    <a:pt x="225" y="601"/>
                  </a:lnTo>
                  <a:lnTo>
                    <a:pt x="218" y="640"/>
                  </a:lnTo>
                  <a:lnTo>
                    <a:pt x="220" y="664"/>
                  </a:lnTo>
                  <a:lnTo>
                    <a:pt x="208" y="675"/>
                  </a:lnTo>
                  <a:lnTo>
                    <a:pt x="185" y="697"/>
                  </a:lnTo>
                  <a:lnTo>
                    <a:pt x="160" y="728"/>
                  </a:lnTo>
                  <a:lnTo>
                    <a:pt x="134" y="762"/>
                  </a:lnTo>
                  <a:lnTo>
                    <a:pt x="108" y="798"/>
                  </a:lnTo>
                  <a:lnTo>
                    <a:pt x="86" y="831"/>
                  </a:lnTo>
                  <a:lnTo>
                    <a:pt x="74" y="857"/>
                  </a:lnTo>
                  <a:lnTo>
                    <a:pt x="72" y="872"/>
                  </a:lnTo>
                  <a:lnTo>
                    <a:pt x="60" y="874"/>
                  </a:lnTo>
                  <a:lnTo>
                    <a:pt x="50" y="881"/>
                  </a:lnTo>
                  <a:lnTo>
                    <a:pt x="44" y="891"/>
                  </a:lnTo>
                  <a:lnTo>
                    <a:pt x="48" y="902"/>
                  </a:lnTo>
                  <a:lnTo>
                    <a:pt x="41" y="908"/>
                  </a:lnTo>
                  <a:lnTo>
                    <a:pt x="32" y="919"/>
                  </a:lnTo>
                  <a:lnTo>
                    <a:pt x="20" y="931"/>
                  </a:lnTo>
                  <a:lnTo>
                    <a:pt x="8" y="945"/>
                  </a:lnTo>
                  <a:lnTo>
                    <a:pt x="1" y="962"/>
                  </a:lnTo>
                  <a:lnTo>
                    <a:pt x="0" y="977"/>
                  </a:lnTo>
                  <a:lnTo>
                    <a:pt x="6" y="994"/>
                  </a:lnTo>
                  <a:lnTo>
                    <a:pt x="25" y="1010"/>
                  </a:lnTo>
                  <a:lnTo>
                    <a:pt x="46" y="1022"/>
                  </a:lnTo>
                  <a:lnTo>
                    <a:pt x="62" y="1029"/>
                  </a:lnTo>
                  <a:lnTo>
                    <a:pt x="72" y="1032"/>
                  </a:lnTo>
                  <a:lnTo>
                    <a:pt x="79" y="1032"/>
                  </a:lnTo>
                  <a:lnTo>
                    <a:pt x="84" y="1030"/>
                  </a:lnTo>
                  <a:lnTo>
                    <a:pt x="87" y="1027"/>
                  </a:lnTo>
                  <a:lnTo>
                    <a:pt x="93" y="1024"/>
                  </a:lnTo>
                  <a:lnTo>
                    <a:pt x="101" y="1020"/>
                  </a:lnTo>
                  <a:lnTo>
                    <a:pt x="117" y="1013"/>
                  </a:lnTo>
                  <a:lnTo>
                    <a:pt x="124" y="1001"/>
                  </a:lnTo>
                  <a:lnTo>
                    <a:pt x="125" y="986"/>
                  </a:lnTo>
                  <a:lnTo>
                    <a:pt x="124" y="969"/>
                  </a:lnTo>
                  <a:lnTo>
                    <a:pt x="122" y="957"/>
                  </a:lnTo>
                  <a:lnTo>
                    <a:pt x="120" y="948"/>
                  </a:lnTo>
                  <a:lnTo>
                    <a:pt x="122" y="945"/>
                  </a:lnTo>
                  <a:lnTo>
                    <a:pt x="132" y="950"/>
                  </a:lnTo>
                  <a:lnTo>
                    <a:pt x="142" y="946"/>
                  </a:lnTo>
                  <a:lnTo>
                    <a:pt x="149" y="939"/>
                  </a:lnTo>
                  <a:lnTo>
                    <a:pt x="151" y="929"/>
                  </a:lnTo>
                  <a:lnTo>
                    <a:pt x="161" y="924"/>
                  </a:lnTo>
                  <a:lnTo>
                    <a:pt x="177" y="910"/>
                  </a:lnTo>
                  <a:lnTo>
                    <a:pt x="198" y="889"/>
                  </a:lnTo>
                  <a:lnTo>
                    <a:pt x="220" y="867"/>
                  </a:lnTo>
                  <a:lnTo>
                    <a:pt x="242" y="843"/>
                  </a:lnTo>
                  <a:lnTo>
                    <a:pt x="263" y="822"/>
                  </a:lnTo>
                  <a:lnTo>
                    <a:pt x="278" y="805"/>
                  </a:lnTo>
                  <a:lnTo>
                    <a:pt x="287" y="795"/>
                  </a:lnTo>
                  <a:lnTo>
                    <a:pt x="297" y="783"/>
                  </a:lnTo>
                  <a:lnTo>
                    <a:pt x="306" y="769"/>
                  </a:lnTo>
                  <a:lnTo>
                    <a:pt x="313" y="754"/>
                  </a:lnTo>
                  <a:lnTo>
                    <a:pt x="316" y="740"/>
                  </a:lnTo>
                  <a:lnTo>
                    <a:pt x="316" y="774"/>
                  </a:lnTo>
                  <a:lnTo>
                    <a:pt x="315" y="812"/>
                  </a:lnTo>
                  <a:lnTo>
                    <a:pt x="316" y="845"/>
                  </a:lnTo>
                  <a:lnTo>
                    <a:pt x="327" y="860"/>
                  </a:lnTo>
                  <a:lnTo>
                    <a:pt x="321" y="869"/>
                  </a:lnTo>
                  <a:lnTo>
                    <a:pt x="320" y="881"/>
                  </a:lnTo>
                  <a:lnTo>
                    <a:pt x="325" y="891"/>
                  </a:lnTo>
                  <a:lnTo>
                    <a:pt x="334" y="898"/>
                  </a:lnTo>
                  <a:lnTo>
                    <a:pt x="327" y="972"/>
                  </a:lnTo>
                  <a:lnTo>
                    <a:pt x="316" y="1086"/>
                  </a:lnTo>
                  <a:lnTo>
                    <a:pt x="309" y="1196"/>
                  </a:lnTo>
                  <a:lnTo>
                    <a:pt x="304" y="1261"/>
                  </a:lnTo>
                  <a:lnTo>
                    <a:pt x="299" y="1340"/>
                  </a:lnTo>
                  <a:lnTo>
                    <a:pt x="290" y="1481"/>
                  </a:lnTo>
                  <a:lnTo>
                    <a:pt x="284" y="1620"/>
                  </a:lnTo>
                  <a:lnTo>
                    <a:pt x="280" y="1694"/>
                  </a:lnTo>
                  <a:lnTo>
                    <a:pt x="272" y="1701"/>
                  </a:lnTo>
                  <a:lnTo>
                    <a:pt x="261" y="1710"/>
                  </a:lnTo>
                  <a:lnTo>
                    <a:pt x="251" y="1718"/>
                  </a:lnTo>
                  <a:lnTo>
                    <a:pt x="239" y="1727"/>
                  </a:lnTo>
                  <a:lnTo>
                    <a:pt x="227" y="1736"/>
                  </a:lnTo>
                  <a:lnTo>
                    <a:pt x="216" y="1742"/>
                  </a:lnTo>
                  <a:lnTo>
                    <a:pt x="206" y="1748"/>
                  </a:lnTo>
                  <a:lnTo>
                    <a:pt x="198" y="1749"/>
                  </a:lnTo>
                  <a:lnTo>
                    <a:pt x="184" y="1753"/>
                  </a:lnTo>
                  <a:lnTo>
                    <a:pt x="177" y="1761"/>
                  </a:lnTo>
                  <a:lnTo>
                    <a:pt x="179" y="1775"/>
                  </a:lnTo>
                  <a:lnTo>
                    <a:pt x="196" y="1792"/>
                  </a:lnTo>
                  <a:lnTo>
                    <a:pt x="210" y="1797"/>
                  </a:lnTo>
                  <a:lnTo>
                    <a:pt x="227" y="1799"/>
                  </a:lnTo>
                  <a:lnTo>
                    <a:pt x="246" y="1799"/>
                  </a:lnTo>
                  <a:lnTo>
                    <a:pt x="265" y="1796"/>
                  </a:lnTo>
                  <a:lnTo>
                    <a:pt x="284" y="1792"/>
                  </a:lnTo>
                  <a:lnTo>
                    <a:pt x="301" y="1787"/>
                  </a:lnTo>
                  <a:lnTo>
                    <a:pt x="315" y="1784"/>
                  </a:lnTo>
                  <a:lnTo>
                    <a:pt x="327" y="1780"/>
                  </a:lnTo>
                  <a:lnTo>
                    <a:pt x="337" y="1779"/>
                  </a:lnTo>
                  <a:lnTo>
                    <a:pt x="349" y="1775"/>
                  </a:lnTo>
                  <a:lnTo>
                    <a:pt x="361" y="1773"/>
                  </a:lnTo>
                  <a:lnTo>
                    <a:pt x="371" y="1770"/>
                  </a:lnTo>
                  <a:lnTo>
                    <a:pt x="383" y="1768"/>
                  </a:lnTo>
                  <a:lnTo>
                    <a:pt x="394" y="1767"/>
                  </a:lnTo>
                  <a:lnTo>
                    <a:pt x="402" y="1767"/>
                  </a:lnTo>
                  <a:lnTo>
                    <a:pt x="409" y="1767"/>
                  </a:lnTo>
                  <a:lnTo>
                    <a:pt x="423" y="1758"/>
                  </a:lnTo>
                  <a:lnTo>
                    <a:pt x="421" y="1739"/>
                  </a:lnTo>
                  <a:lnTo>
                    <a:pt x="416" y="1720"/>
                  </a:lnTo>
                  <a:lnTo>
                    <a:pt x="418" y="1711"/>
                  </a:lnTo>
                  <a:lnTo>
                    <a:pt x="430" y="1662"/>
                  </a:lnTo>
                  <a:lnTo>
                    <a:pt x="438" y="1552"/>
                  </a:lnTo>
                  <a:lnTo>
                    <a:pt x="444" y="1435"/>
                  </a:lnTo>
                  <a:lnTo>
                    <a:pt x="442" y="1361"/>
                  </a:lnTo>
                  <a:lnTo>
                    <a:pt x="445" y="1314"/>
                  </a:lnTo>
                  <a:lnTo>
                    <a:pt x="457" y="1254"/>
                  </a:lnTo>
                  <a:lnTo>
                    <a:pt x="469" y="1190"/>
                  </a:lnTo>
                  <a:lnTo>
                    <a:pt x="475" y="1132"/>
                  </a:lnTo>
                  <a:lnTo>
                    <a:pt x="480" y="1153"/>
                  </a:lnTo>
                  <a:lnTo>
                    <a:pt x="487" y="1180"/>
                  </a:lnTo>
                  <a:lnTo>
                    <a:pt x="495" y="1213"/>
                  </a:lnTo>
                  <a:lnTo>
                    <a:pt x="506" y="1249"/>
                  </a:lnTo>
                  <a:lnTo>
                    <a:pt x="514" y="1285"/>
                  </a:lnTo>
                  <a:lnTo>
                    <a:pt x="521" y="1318"/>
                  </a:lnTo>
                  <a:lnTo>
                    <a:pt x="528" y="1347"/>
                  </a:lnTo>
                  <a:lnTo>
                    <a:pt x="530" y="1369"/>
                  </a:lnTo>
                  <a:lnTo>
                    <a:pt x="531" y="1438"/>
                  </a:lnTo>
                  <a:lnTo>
                    <a:pt x="533" y="1546"/>
                  </a:lnTo>
                  <a:lnTo>
                    <a:pt x="535" y="1653"/>
                  </a:lnTo>
                  <a:lnTo>
                    <a:pt x="537" y="1710"/>
                  </a:lnTo>
                  <a:lnTo>
                    <a:pt x="550" y="1713"/>
                  </a:lnTo>
                  <a:lnTo>
                    <a:pt x="549" y="1729"/>
                  </a:lnTo>
                  <a:lnTo>
                    <a:pt x="549" y="1742"/>
                  </a:lnTo>
                  <a:lnTo>
                    <a:pt x="549" y="1754"/>
                  </a:lnTo>
                  <a:lnTo>
                    <a:pt x="552" y="1767"/>
                  </a:lnTo>
                  <a:lnTo>
                    <a:pt x="557" y="1775"/>
                  </a:lnTo>
                  <a:lnTo>
                    <a:pt x="568" y="1782"/>
                  </a:lnTo>
                  <a:lnTo>
                    <a:pt x="583" y="1785"/>
                  </a:lnTo>
                  <a:lnTo>
                    <a:pt x="604" y="1785"/>
                  </a:lnTo>
                  <a:lnTo>
                    <a:pt x="624" y="1785"/>
                  </a:lnTo>
                  <a:lnTo>
                    <a:pt x="642" y="1787"/>
                  </a:lnTo>
                  <a:lnTo>
                    <a:pt x="654" y="1791"/>
                  </a:lnTo>
                  <a:lnTo>
                    <a:pt x="667" y="1794"/>
                  </a:lnTo>
                  <a:lnTo>
                    <a:pt x="681" y="1799"/>
                  </a:lnTo>
                  <a:lnTo>
                    <a:pt x="698" y="1801"/>
                  </a:lnTo>
                  <a:lnTo>
                    <a:pt x="719" y="1803"/>
                  </a:lnTo>
                  <a:lnTo>
                    <a:pt x="748" y="1803"/>
                  </a:lnTo>
                  <a:lnTo>
                    <a:pt x="772" y="1796"/>
                  </a:lnTo>
                  <a:lnTo>
                    <a:pt x="783" y="1782"/>
                  </a:lnTo>
                  <a:lnTo>
                    <a:pt x="779" y="1768"/>
                  </a:lnTo>
                  <a:lnTo>
                    <a:pt x="767" y="1760"/>
                  </a:lnTo>
                  <a:lnTo>
                    <a:pt x="759" y="1756"/>
                  </a:lnTo>
                  <a:lnTo>
                    <a:pt x="747" y="1753"/>
                  </a:lnTo>
                  <a:lnTo>
                    <a:pt x="736" y="1746"/>
                  </a:lnTo>
                  <a:lnTo>
                    <a:pt x="724" y="1741"/>
                  </a:lnTo>
                  <a:lnTo>
                    <a:pt x="714" y="1734"/>
                  </a:lnTo>
                  <a:lnTo>
                    <a:pt x="704" y="1727"/>
                  </a:lnTo>
                  <a:lnTo>
                    <a:pt x="695" y="1722"/>
                  </a:lnTo>
                  <a:lnTo>
                    <a:pt x="690" y="1715"/>
                  </a:lnTo>
                  <a:lnTo>
                    <a:pt x="685" y="1639"/>
                  </a:lnTo>
                  <a:lnTo>
                    <a:pt x="674" y="1521"/>
                  </a:lnTo>
                  <a:lnTo>
                    <a:pt x="666" y="1399"/>
                  </a:lnTo>
                  <a:lnTo>
                    <a:pt x="661" y="1307"/>
                  </a:lnTo>
                  <a:lnTo>
                    <a:pt x="659" y="1218"/>
                  </a:lnTo>
                  <a:lnTo>
                    <a:pt x="657" y="1096"/>
                  </a:lnTo>
                  <a:lnTo>
                    <a:pt x="652" y="984"/>
                  </a:lnTo>
                  <a:lnTo>
                    <a:pt x="643" y="917"/>
                  </a:lnTo>
                  <a:lnTo>
                    <a:pt x="652" y="912"/>
                  </a:lnTo>
                  <a:lnTo>
                    <a:pt x="657" y="900"/>
                  </a:lnTo>
                  <a:lnTo>
                    <a:pt x="657" y="886"/>
                  </a:lnTo>
                  <a:lnTo>
                    <a:pt x="650" y="879"/>
                  </a:lnTo>
                  <a:lnTo>
                    <a:pt x="662" y="836"/>
                  </a:lnTo>
                  <a:lnTo>
                    <a:pt x="671" y="759"/>
                  </a:lnTo>
                  <a:lnTo>
                    <a:pt x="676" y="676"/>
                  </a:lnTo>
                  <a:lnTo>
                    <a:pt x="679" y="618"/>
                  </a:lnTo>
                  <a:lnTo>
                    <a:pt x="688" y="632"/>
                  </a:lnTo>
                  <a:lnTo>
                    <a:pt x="697" y="645"/>
                  </a:lnTo>
                  <a:lnTo>
                    <a:pt x="705" y="659"/>
                  </a:lnTo>
                  <a:lnTo>
                    <a:pt x="714" y="671"/>
                  </a:lnTo>
                  <a:lnTo>
                    <a:pt x="721" y="681"/>
                  </a:lnTo>
                  <a:lnTo>
                    <a:pt x="728" y="692"/>
                  </a:lnTo>
                  <a:lnTo>
                    <a:pt x="735" y="699"/>
                  </a:lnTo>
                  <a:lnTo>
                    <a:pt x="740" y="702"/>
                  </a:lnTo>
                  <a:lnTo>
                    <a:pt x="741" y="742"/>
                  </a:lnTo>
                  <a:lnTo>
                    <a:pt x="752" y="803"/>
                  </a:lnTo>
                  <a:lnTo>
                    <a:pt x="766" y="862"/>
                  </a:lnTo>
                  <a:lnTo>
                    <a:pt x="779" y="893"/>
                  </a:lnTo>
                  <a:lnTo>
                    <a:pt x="779" y="907"/>
                  </a:lnTo>
                  <a:lnTo>
                    <a:pt x="784" y="920"/>
                  </a:lnTo>
                  <a:lnTo>
                    <a:pt x="795" y="931"/>
                  </a:lnTo>
                  <a:lnTo>
                    <a:pt x="809" y="931"/>
                  </a:lnTo>
                  <a:lnTo>
                    <a:pt x="805" y="950"/>
                  </a:lnTo>
                  <a:lnTo>
                    <a:pt x="803" y="969"/>
                  </a:lnTo>
                  <a:lnTo>
                    <a:pt x="810" y="988"/>
                  </a:lnTo>
                  <a:lnTo>
                    <a:pt x="833" y="1006"/>
                  </a:lnTo>
                  <a:lnTo>
                    <a:pt x="846" y="1013"/>
                  </a:lnTo>
                  <a:lnTo>
                    <a:pt x="860" y="1018"/>
                  </a:lnTo>
                  <a:lnTo>
                    <a:pt x="871" y="1022"/>
                  </a:lnTo>
                  <a:lnTo>
                    <a:pt x="881" y="1024"/>
                  </a:lnTo>
                  <a:lnTo>
                    <a:pt x="889" y="1022"/>
                  </a:lnTo>
                  <a:lnTo>
                    <a:pt x="898" y="1018"/>
                  </a:lnTo>
                  <a:lnTo>
                    <a:pt x="907" y="1015"/>
                  </a:lnTo>
                  <a:lnTo>
                    <a:pt x="914" y="1010"/>
                  </a:lnTo>
                  <a:lnTo>
                    <a:pt x="924" y="989"/>
                  </a:lnTo>
                  <a:lnTo>
                    <a:pt x="924" y="958"/>
                  </a:lnTo>
                  <a:lnTo>
                    <a:pt x="914" y="931"/>
                  </a:lnTo>
                  <a:lnTo>
                    <a:pt x="891" y="914"/>
                  </a:lnTo>
                  <a:lnTo>
                    <a:pt x="898" y="903"/>
                  </a:lnTo>
                  <a:lnTo>
                    <a:pt x="895" y="889"/>
                  </a:lnTo>
                  <a:lnTo>
                    <a:pt x="888" y="879"/>
                  </a:lnTo>
                  <a:lnTo>
                    <a:pt x="881" y="876"/>
                  </a:lnTo>
                  <a:lnTo>
                    <a:pt x="879" y="836"/>
                  </a:lnTo>
                  <a:lnTo>
                    <a:pt x="871" y="778"/>
                  </a:lnTo>
                  <a:lnTo>
                    <a:pt x="864" y="718"/>
                  </a:lnTo>
                  <a:lnTo>
                    <a:pt x="860" y="678"/>
                  </a:lnTo>
                  <a:lnTo>
                    <a:pt x="855" y="654"/>
                  </a:lnTo>
                  <a:lnTo>
                    <a:pt x="841" y="633"/>
                  </a:lnTo>
                  <a:lnTo>
                    <a:pt x="827" y="614"/>
                  </a:lnTo>
                  <a:lnTo>
                    <a:pt x="817" y="597"/>
                  </a:lnTo>
                  <a:lnTo>
                    <a:pt x="812" y="585"/>
                  </a:lnTo>
                  <a:lnTo>
                    <a:pt x="802" y="564"/>
                  </a:lnTo>
                  <a:lnTo>
                    <a:pt x="790" y="540"/>
                  </a:lnTo>
                  <a:lnTo>
                    <a:pt x="776" y="513"/>
                  </a:lnTo>
                  <a:lnTo>
                    <a:pt x="762" y="484"/>
                  </a:lnTo>
                  <a:lnTo>
                    <a:pt x="750" y="458"/>
                  </a:lnTo>
                  <a:lnTo>
                    <a:pt x="741" y="437"/>
                  </a:lnTo>
                  <a:lnTo>
                    <a:pt x="736" y="423"/>
                  </a:lnTo>
                  <a:lnTo>
                    <a:pt x="729" y="413"/>
                  </a:lnTo>
                  <a:lnTo>
                    <a:pt x="716" y="399"/>
                  </a:lnTo>
                  <a:lnTo>
                    <a:pt x="697" y="387"/>
                  </a:lnTo>
                  <a:lnTo>
                    <a:pt x="674" y="375"/>
                  </a:lnTo>
                  <a:lnTo>
                    <a:pt x="650" y="363"/>
                  </a:lnTo>
                  <a:lnTo>
                    <a:pt x="628" y="355"/>
                  </a:lnTo>
                  <a:lnTo>
                    <a:pt x="607" y="348"/>
                  </a:lnTo>
                  <a:lnTo>
                    <a:pt x="590" y="344"/>
                  </a:lnTo>
                  <a:lnTo>
                    <a:pt x="593" y="332"/>
                  </a:lnTo>
                  <a:lnTo>
                    <a:pt x="593" y="320"/>
                  </a:lnTo>
                  <a:lnTo>
                    <a:pt x="588" y="310"/>
                  </a:lnTo>
                  <a:lnTo>
                    <a:pt x="573" y="305"/>
                  </a:lnTo>
                  <a:lnTo>
                    <a:pt x="580" y="294"/>
                  </a:lnTo>
                  <a:lnTo>
                    <a:pt x="585" y="281"/>
                  </a:lnTo>
                  <a:lnTo>
                    <a:pt x="588" y="270"/>
                  </a:lnTo>
                  <a:lnTo>
                    <a:pt x="588" y="265"/>
                  </a:lnTo>
                  <a:lnTo>
                    <a:pt x="597" y="257"/>
                  </a:lnTo>
                  <a:lnTo>
                    <a:pt x="605" y="238"/>
                  </a:lnTo>
                  <a:lnTo>
                    <a:pt x="609" y="217"/>
                  </a:lnTo>
                  <a:lnTo>
                    <a:pt x="605" y="202"/>
                  </a:lnTo>
                  <a:lnTo>
                    <a:pt x="612" y="184"/>
                  </a:lnTo>
                  <a:lnTo>
                    <a:pt x="619" y="160"/>
                  </a:lnTo>
                  <a:lnTo>
                    <a:pt x="626" y="131"/>
                  </a:lnTo>
                  <a:lnTo>
                    <a:pt x="628" y="100"/>
                  </a:lnTo>
                  <a:lnTo>
                    <a:pt x="626" y="74"/>
                  </a:lnTo>
                  <a:lnTo>
                    <a:pt x="619" y="54"/>
                  </a:lnTo>
                  <a:lnTo>
                    <a:pt x="605" y="43"/>
                  </a:lnTo>
                  <a:lnTo>
                    <a:pt x="585" y="45"/>
                  </a:lnTo>
                  <a:close/>
                </a:path>
              </a:pathLst>
            </a:custGeom>
            <a:solidFill>
              <a:srgbClr val="FF0000"/>
            </a:solidFill>
            <a:ln w="9525">
              <a:noFill/>
              <a:round/>
              <a:headEnd/>
              <a:tailEnd/>
            </a:ln>
          </p:spPr>
          <p:txBody>
            <a:bodyPr/>
            <a:lstStyle/>
            <a:p>
              <a:pPr>
                <a:defRPr/>
              </a:pPr>
              <a:endParaRPr lang="en-US" dirty="0"/>
            </a:p>
          </p:txBody>
        </p:sp>
      </p:grpSp>
      <p:sp>
        <p:nvSpPr>
          <p:cNvPr id="71701" name="Rectangle 21"/>
          <p:cNvSpPr>
            <a:spLocks noGrp="1" noChangeArrowheads="1"/>
          </p:cNvSpPr>
          <p:nvPr>
            <p:ph type="title" idx="4294967295"/>
          </p:nvPr>
        </p:nvSpPr>
        <p:spPr>
          <a:xfrm>
            <a:off x="3632200" y="301625"/>
            <a:ext cx="5511800" cy="1901825"/>
          </a:xfrm>
        </p:spPr>
        <p:txBody>
          <a:bodyPr>
            <a:normAutofit/>
          </a:bodyPr>
          <a:lstStyle/>
          <a:p>
            <a:pPr eaLnBrk="1" fontAlgn="auto" hangingPunct="1">
              <a:spcAft>
                <a:spcPts val="0"/>
              </a:spcAft>
              <a:defRPr/>
            </a:pPr>
            <a:r>
              <a:rPr lang="en-US" sz="3600" dirty="0" smtClean="0"/>
              <a:t>Outcomes </a:t>
            </a:r>
            <a:br>
              <a:rPr lang="en-US" sz="3600" dirty="0" smtClean="0"/>
            </a:br>
            <a:r>
              <a:rPr lang="en-US" sz="3600" dirty="0" smtClean="0"/>
              <a:t>of Mental Health and Substance Abuse Services</a:t>
            </a:r>
          </a:p>
        </p:txBody>
      </p:sp>
      <p:sp>
        <p:nvSpPr>
          <p:cNvPr id="7" name="Footer Placeholder 6"/>
          <p:cNvSpPr>
            <a:spLocks noGrp="1"/>
          </p:cNvSpPr>
          <p:nvPr>
            <p:ph type="ftr" sz="quarter" idx="11"/>
          </p:nvPr>
        </p:nvSpPr>
        <p:spPr/>
        <p:txBody>
          <a:bodyPr/>
          <a:lstStyle/>
          <a:p>
            <a:r>
              <a:rPr lang="en-US" smtClean="0"/>
              <a:t>7/18/12</a:t>
            </a:r>
            <a:endParaRPr lang="en-US"/>
          </a:p>
        </p:txBody>
      </p:sp>
      <p:sp>
        <p:nvSpPr>
          <p:cNvPr id="8" name="Slide Number Placeholder 7"/>
          <p:cNvSpPr>
            <a:spLocks noGrp="1"/>
          </p:cNvSpPr>
          <p:nvPr>
            <p:ph type="sldNum" sz="quarter" idx="12"/>
          </p:nvPr>
        </p:nvSpPr>
        <p:spPr/>
        <p:txBody>
          <a:bodyPr/>
          <a:lstStyle/>
          <a:p>
            <a:fld id="{C0DA781E-2B43-44C5-A240-5494CF9B7091}" type="slidenum">
              <a:rPr lang="en-US" smtClean="0"/>
              <a:t>27</a:t>
            </a:fld>
            <a:endParaRPr lang="en-US"/>
          </a:p>
        </p:txBody>
      </p:sp>
    </p:spTree>
    <p:extLst>
      <p:ext uri="{BB962C8B-B14F-4D97-AF65-F5344CB8AC3E}">
        <p14:creationId xmlns:p14="http://schemas.microsoft.com/office/powerpoint/2010/main" val="1639658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000" b="1" dirty="0" smtClean="0">
                <a:solidFill>
                  <a:schemeClr val="accent5">
                    <a:lumMod val="75000"/>
                  </a:schemeClr>
                </a:solidFill>
                <a:latin typeface="Arial" pitchFamily="34" charset="0"/>
                <a:cs typeface="Arial" pitchFamily="34" charset="0"/>
              </a:rPr>
              <a:t>National Outcome Measure (NOM) 1: </a:t>
            </a:r>
            <a:br>
              <a:rPr lang="en-US" sz="3000" b="1" dirty="0" smtClean="0">
                <a:solidFill>
                  <a:schemeClr val="accent5">
                    <a:lumMod val="75000"/>
                  </a:schemeClr>
                </a:solidFill>
                <a:latin typeface="Arial" pitchFamily="34" charset="0"/>
                <a:cs typeface="Arial" pitchFamily="34" charset="0"/>
              </a:rPr>
            </a:br>
            <a:r>
              <a:rPr lang="en-US" sz="3000" b="1" dirty="0" smtClean="0">
                <a:solidFill>
                  <a:schemeClr val="accent5">
                    <a:lumMod val="75000"/>
                  </a:schemeClr>
                </a:solidFill>
                <a:latin typeface="Arial" pitchFamily="34" charset="0"/>
                <a:cs typeface="Arial" pitchFamily="34" charset="0"/>
              </a:rPr>
              <a:t>Increased Access to Services</a:t>
            </a:r>
            <a:endParaRPr lang="en-US" sz="3000" b="1" dirty="0">
              <a:solidFill>
                <a:schemeClr val="accent5">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209146"/>
          </a:xfrm>
        </p:spPr>
        <p:txBody>
          <a:bodyPr>
            <a:noAutofit/>
          </a:bodyPr>
          <a:lstStyle/>
          <a:p>
            <a:pPr fontAlgn="t"/>
            <a:r>
              <a:rPr lang="en-US" sz="2400" b="1" dirty="0" smtClean="0"/>
              <a:t>59 States and Territories reported in 2010 </a:t>
            </a:r>
          </a:p>
          <a:p>
            <a:pPr fontAlgn="t"/>
            <a:r>
              <a:rPr lang="en-US" sz="2400" b="1" dirty="0" smtClean="0"/>
              <a:t>6,835,040 Consumers Were Served by the States</a:t>
            </a:r>
          </a:p>
          <a:p>
            <a:pPr fontAlgn="t"/>
            <a:r>
              <a:rPr lang="en-US" sz="2400" b="1" dirty="0" smtClean="0"/>
              <a:t>2.2% of the population of the United States received state mental health agency services</a:t>
            </a:r>
          </a:p>
          <a:p>
            <a:pPr lvl="1" fontAlgn="t"/>
            <a:r>
              <a:rPr lang="en-US" sz="2400" b="1" dirty="0" smtClean="0"/>
              <a:t>Range from 0.1% to 4.4% of State or Territory Population</a:t>
            </a:r>
          </a:p>
          <a:p>
            <a:pPr fontAlgn="t"/>
            <a:endParaRPr lang="en-US" sz="2400" b="1" dirty="0" smtClean="0"/>
          </a:p>
          <a:p>
            <a:pPr fontAlgn="t"/>
            <a:r>
              <a:rPr lang="en-US" sz="2400" b="1" dirty="0" smtClean="0"/>
              <a:t>SAMHSA TEDS Data for Substance Abuse shows 1,963,089 Admissions in 2009</a:t>
            </a:r>
          </a:p>
          <a:p>
            <a:pPr lvl="1" fontAlgn="t"/>
            <a:r>
              <a:rPr lang="en-US" sz="2200" b="1" dirty="0" smtClean="0"/>
              <a:t>42% were Alcohol Related</a:t>
            </a:r>
            <a:endParaRPr lang="en-US" sz="2000" dirty="0"/>
          </a:p>
          <a:p>
            <a:pPr marL="0" indent="0">
              <a:buClr>
                <a:schemeClr val="accent6">
                  <a:lumMod val="75000"/>
                </a:schemeClr>
              </a:buClr>
              <a:buNone/>
            </a:pPr>
            <a:endParaRPr lang="en-US" sz="2400" dirty="0"/>
          </a:p>
          <a:p>
            <a:endParaRPr lang="en-US" sz="2000" dirty="0"/>
          </a:p>
        </p:txBody>
      </p:sp>
      <p:sp>
        <p:nvSpPr>
          <p:cNvPr id="4" name="Footer Placeholder 3"/>
          <p:cNvSpPr>
            <a:spLocks noGrp="1"/>
          </p:cNvSpPr>
          <p:nvPr>
            <p:ph type="ftr" sz="quarter" idx="11"/>
          </p:nvPr>
        </p:nvSpPr>
        <p:spPr/>
        <p:txBody>
          <a:bodyPr/>
          <a:lstStyle/>
          <a:p>
            <a:r>
              <a:rPr lang="en-US" smtClean="0"/>
              <a:t>7/18/12</a:t>
            </a:r>
            <a:endParaRPr lang="en-US"/>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89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000" b="1" dirty="0" smtClean="0">
                <a:solidFill>
                  <a:srgbClr val="006892"/>
                </a:solidFill>
                <a:latin typeface="Arial" pitchFamily="34" charset="0"/>
                <a:cs typeface="Arial" pitchFamily="34" charset="0"/>
              </a:rPr>
              <a:t>A </a:t>
            </a:r>
            <a:r>
              <a:rPr lang="en-US" sz="3000" b="1" dirty="0">
                <a:solidFill>
                  <a:srgbClr val="006892"/>
                </a:solidFill>
                <a:latin typeface="Arial" pitchFamily="34" charset="0"/>
                <a:cs typeface="Arial" pitchFamily="34" charset="0"/>
              </a:rPr>
              <a:t>Recovery-Oriented Continuum </a:t>
            </a:r>
            <a:r>
              <a:rPr lang="en-US" sz="3000" b="1" dirty="0" smtClean="0">
                <a:solidFill>
                  <a:srgbClr val="006892"/>
                </a:solidFill>
                <a:latin typeface="Arial" pitchFamily="34" charset="0"/>
                <a:cs typeface="Arial" pitchFamily="34" charset="0"/>
              </a:rPr>
              <a:t/>
            </a:r>
            <a:br>
              <a:rPr lang="en-US" sz="3000" b="1" dirty="0" smtClean="0">
                <a:solidFill>
                  <a:srgbClr val="006892"/>
                </a:solidFill>
                <a:latin typeface="Arial" pitchFamily="34" charset="0"/>
                <a:cs typeface="Arial" pitchFamily="34" charset="0"/>
              </a:rPr>
            </a:br>
            <a:r>
              <a:rPr lang="en-US" sz="3000" b="1" dirty="0" smtClean="0">
                <a:solidFill>
                  <a:srgbClr val="006892"/>
                </a:solidFill>
                <a:latin typeface="Arial" pitchFamily="34" charset="0"/>
                <a:cs typeface="Arial" pitchFamily="34" charset="0"/>
              </a:rPr>
              <a:t>for Behavioral Health Care and RSAT </a:t>
            </a:r>
            <a:endParaRPr lang="en-US" sz="30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209146"/>
          </a:xfrm>
        </p:spPr>
        <p:txBody>
          <a:bodyPr>
            <a:noAutofit/>
          </a:bodyPr>
          <a:lstStyle/>
          <a:p>
            <a:pPr marL="0" indent="0">
              <a:buNone/>
            </a:pPr>
            <a:r>
              <a:rPr lang="en-US" sz="2400" b="1" i="1" dirty="0" smtClean="0"/>
              <a:t>SAMHSA </a:t>
            </a:r>
            <a:r>
              <a:rPr lang="en-US" sz="2400" b="1" i="1" dirty="0"/>
              <a:t>defines “recovery” as a process of change through which individuals work to improve their own health and wellbeing, live a self-directed life, and strive to achieve their full potential</a:t>
            </a:r>
            <a:r>
              <a:rPr lang="en-US" sz="2400" b="1" i="1" dirty="0" smtClean="0"/>
              <a:t>.</a:t>
            </a:r>
            <a:endParaRPr lang="en-US" sz="2400" dirty="0"/>
          </a:p>
          <a:p>
            <a:pPr>
              <a:buClr>
                <a:schemeClr val="accent6">
                  <a:lumMod val="75000"/>
                </a:schemeClr>
              </a:buClr>
              <a:buFont typeface="Wingdings" pitchFamily="2" charset="2"/>
              <a:buChar char="Ø"/>
            </a:pPr>
            <a:r>
              <a:rPr lang="en-US" sz="2000" dirty="0" smtClean="0"/>
              <a:t>SAMHSA </a:t>
            </a:r>
            <a:r>
              <a:rPr lang="en-US" sz="2000" dirty="0"/>
              <a:t>has delineated four major dimensions that are essential to a life in recovery:</a:t>
            </a:r>
            <a:r>
              <a:rPr lang="en-US" sz="2000" b="1" i="1" dirty="0"/>
              <a:t>  </a:t>
            </a:r>
            <a:endParaRPr lang="en-US" sz="2000" dirty="0"/>
          </a:p>
          <a:p>
            <a:pPr marL="857250" lvl="1" indent="-457200">
              <a:buClr>
                <a:schemeClr val="accent6">
                  <a:lumMod val="75000"/>
                </a:schemeClr>
              </a:buClr>
              <a:buFont typeface="+mj-lt"/>
              <a:buAutoNum type="arabicPeriod"/>
            </a:pPr>
            <a:r>
              <a:rPr lang="en-US" sz="2000" dirty="0"/>
              <a:t>Health; </a:t>
            </a:r>
          </a:p>
          <a:p>
            <a:pPr marL="857250" lvl="1" indent="-457200">
              <a:buClr>
                <a:schemeClr val="accent6">
                  <a:lumMod val="75000"/>
                </a:schemeClr>
              </a:buClr>
              <a:buFont typeface="+mj-lt"/>
              <a:buAutoNum type="arabicPeriod"/>
            </a:pPr>
            <a:r>
              <a:rPr lang="en-US" sz="2000" dirty="0"/>
              <a:t>Home; </a:t>
            </a:r>
          </a:p>
          <a:p>
            <a:pPr marL="857250" lvl="1" indent="-457200">
              <a:buClr>
                <a:schemeClr val="accent6">
                  <a:lumMod val="75000"/>
                </a:schemeClr>
              </a:buClr>
              <a:buFont typeface="+mj-lt"/>
              <a:buAutoNum type="arabicPeriod"/>
            </a:pPr>
            <a:r>
              <a:rPr lang="en-US" sz="2000" dirty="0"/>
              <a:t>Purpose; and </a:t>
            </a:r>
          </a:p>
          <a:p>
            <a:pPr marL="857250" lvl="1" indent="-457200">
              <a:buClr>
                <a:schemeClr val="accent6">
                  <a:lumMod val="75000"/>
                </a:schemeClr>
              </a:buClr>
              <a:buFont typeface="+mj-lt"/>
              <a:buAutoNum type="arabicPeriod"/>
            </a:pPr>
            <a:r>
              <a:rPr lang="en-US" sz="2000" dirty="0"/>
              <a:t>Community</a:t>
            </a:r>
            <a:r>
              <a:rPr lang="en-US" sz="2000" b="1" dirty="0"/>
              <a:t>.</a:t>
            </a:r>
            <a:r>
              <a:rPr lang="en-US" sz="2000" b="1" i="1" dirty="0"/>
              <a:t> </a:t>
            </a:r>
          </a:p>
          <a:p>
            <a:pPr marL="0" indent="0" algn="ctr">
              <a:spcBef>
                <a:spcPts val="1200"/>
              </a:spcBef>
              <a:buClr>
                <a:schemeClr val="accent6">
                  <a:lumMod val="75000"/>
                </a:schemeClr>
              </a:buClr>
              <a:buNone/>
            </a:pPr>
            <a:r>
              <a:rPr lang="en-US" sz="2000" i="1" dirty="0" smtClean="0"/>
              <a:t>RSAT </a:t>
            </a:r>
            <a:r>
              <a:rPr lang="en-US" sz="2000" i="1" dirty="0"/>
              <a:t>programs should work with people, pre-release to achieve success within each of these four domains. During the re-entry phase of the program clients can begin laying the ground work in each of these areas.</a:t>
            </a:r>
            <a:endParaRPr lang="en-US" sz="2000" dirty="0"/>
          </a:p>
          <a:p>
            <a:pPr marL="0" indent="0">
              <a:buClr>
                <a:schemeClr val="accent6">
                  <a:lumMod val="75000"/>
                </a:schemeClr>
              </a:buClr>
              <a:buNone/>
            </a:pPr>
            <a:endParaRPr lang="en-US" sz="2400" dirty="0"/>
          </a:p>
          <a:p>
            <a:endParaRPr lang="en-US" sz="2000" dirty="0"/>
          </a:p>
        </p:txBody>
      </p:sp>
      <p:sp>
        <p:nvSpPr>
          <p:cNvPr id="4" name="Footer Placeholder 3"/>
          <p:cNvSpPr>
            <a:spLocks noGrp="1"/>
          </p:cNvSpPr>
          <p:nvPr>
            <p:ph type="ftr" sz="quarter" idx="11"/>
          </p:nvPr>
        </p:nvSpPr>
        <p:spPr/>
        <p:txBody>
          <a:bodyPr/>
          <a:lstStyle/>
          <a:p>
            <a:r>
              <a:rPr lang="en-US" smtClean="0"/>
              <a:t>7/18/12</a:t>
            </a:r>
            <a:endParaRPr lang="en-US"/>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Program Files\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188" y="3962400"/>
            <a:ext cx="922337"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4000" dirty="0" smtClean="0">
                <a:solidFill>
                  <a:srgbClr val="006892"/>
                </a:solidFill>
                <a:latin typeface="Arial" pitchFamily="34" charset="0"/>
                <a:cs typeface="Arial" pitchFamily="34" charset="0"/>
              </a:rPr>
              <a:t>Context and Background</a:t>
            </a:r>
            <a:endParaRPr lang="en-US" sz="4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indent="0">
              <a:buClr>
                <a:schemeClr val="accent6">
                  <a:lumMod val="75000"/>
                </a:schemeClr>
              </a:buClr>
              <a:buNone/>
            </a:pPr>
            <a:r>
              <a:rPr lang="en-US" sz="2400" b="1" dirty="0" smtClean="0"/>
              <a:t>Aftercare</a:t>
            </a:r>
          </a:p>
          <a:p>
            <a:pPr>
              <a:buClr>
                <a:schemeClr val="accent6">
                  <a:lumMod val="75000"/>
                </a:schemeClr>
              </a:buClr>
              <a:buFont typeface="Wingdings" pitchFamily="2" charset="2"/>
              <a:buChar char="Ø"/>
            </a:pPr>
            <a:r>
              <a:rPr lang="en-US" sz="2400" dirty="0" smtClean="0"/>
              <a:t>RSAT programs must collaborate with other State and local vocational, health and human services providers!</a:t>
            </a:r>
          </a:p>
          <a:p>
            <a:pPr>
              <a:buClr>
                <a:schemeClr val="accent6">
                  <a:lumMod val="75000"/>
                </a:schemeClr>
              </a:buClr>
              <a:buFont typeface="Wingdings" pitchFamily="2" charset="2"/>
              <a:buChar char="Ø"/>
            </a:pPr>
            <a:r>
              <a:rPr lang="en-US" sz="2400" b="1" i="1" dirty="0" smtClean="0"/>
              <a:t>Single </a:t>
            </a:r>
            <a:r>
              <a:rPr lang="en-US" sz="2400" b="1" i="1" dirty="0"/>
              <a:t>State Agency</a:t>
            </a:r>
            <a:r>
              <a:rPr lang="en-US" sz="2400" dirty="0"/>
              <a:t> (SSA): Each unit of state government has </a:t>
            </a:r>
            <a:r>
              <a:rPr lang="en-US" sz="2400" dirty="0" smtClean="0"/>
              <a:t>a SSA for </a:t>
            </a:r>
            <a:r>
              <a:rPr lang="en-US" sz="2400" dirty="0"/>
              <a:t>substance abuse treatment efforts. </a:t>
            </a:r>
            <a:endParaRPr lang="en-US" sz="2400" dirty="0" smtClean="0"/>
          </a:p>
          <a:p>
            <a:pPr marL="457200" lvl="1" indent="0">
              <a:buClr>
                <a:schemeClr val="accent6">
                  <a:lumMod val="75000"/>
                </a:schemeClr>
              </a:buClr>
              <a:buNone/>
            </a:pPr>
            <a:endParaRPr lang="en-US" sz="2000" i="1" dirty="0" smtClean="0"/>
          </a:p>
          <a:p>
            <a:pPr marL="457200" lvl="1" indent="0">
              <a:buClr>
                <a:schemeClr val="accent6">
                  <a:lumMod val="75000"/>
                </a:schemeClr>
              </a:buClr>
              <a:buNone/>
            </a:pPr>
            <a:endParaRPr lang="en-US" sz="2000" i="1" dirty="0" smtClean="0"/>
          </a:p>
          <a:p>
            <a:pPr marL="57150" indent="0">
              <a:buClr>
                <a:schemeClr val="accent6">
                  <a:lumMod val="75000"/>
                </a:schemeClr>
              </a:buClr>
              <a:buNone/>
            </a:pPr>
            <a:endParaRPr lang="en-US" sz="2400" i="1" dirty="0" smtClean="0"/>
          </a:p>
          <a:p>
            <a:pPr marL="57150" indent="0">
              <a:buClr>
                <a:schemeClr val="accent6">
                  <a:lumMod val="75000"/>
                </a:schemeClr>
              </a:buClr>
              <a:buNone/>
            </a:pPr>
            <a:r>
              <a:rPr lang="en-US" sz="2200" i="1" dirty="0" smtClean="0"/>
              <a:t>RSAT programs are required to work with the SSA to coordinate a continuum of care for RSAT participants in community substance abuse treatment facilities as they are released. </a:t>
            </a:r>
          </a:p>
          <a:p>
            <a:pPr marL="0" indent="0">
              <a:buClr>
                <a:schemeClr val="accent6">
                  <a:lumMod val="75000"/>
                </a:schemeClr>
              </a:buClr>
              <a:buNone/>
            </a:pPr>
            <a:endParaRPr lang="en-US" sz="2000" dirty="0"/>
          </a:p>
          <a:p>
            <a:pPr marL="0" indent="0">
              <a:buClr>
                <a:schemeClr val="accent6">
                  <a:lumMod val="75000"/>
                </a:schemeClr>
              </a:buClr>
              <a:buNone/>
            </a:pPr>
            <a:endParaRPr lang="en-US" dirty="0"/>
          </a:p>
          <a:p>
            <a:pPr marL="0" indent="0">
              <a:buClr>
                <a:schemeClr val="accent6">
                  <a:lumMod val="75000"/>
                </a:schemeClr>
              </a:buClr>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657600"/>
            <a:ext cx="389983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1091112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4000" dirty="0" smtClean="0">
                <a:solidFill>
                  <a:srgbClr val="006892"/>
                </a:solidFill>
                <a:latin typeface="Arial" pitchFamily="34" charset="0"/>
                <a:cs typeface="Arial" pitchFamily="34" charset="0"/>
              </a:rPr>
              <a:t>An RSAT Continuum of Care</a:t>
            </a:r>
            <a:endParaRPr lang="en-US" sz="4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228600" y="1219199"/>
            <a:ext cx="8686800" cy="5125153"/>
          </a:xfrm>
        </p:spPr>
        <p:txBody>
          <a:bodyPr>
            <a:noAutofit/>
          </a:bodyPr>
          <a:lstStyle/>
          <a:p>
            <a:pPr marL="0" indent="0">
              <a:buClr>
                <a:schemeClr val="accent6">
                  <a:lumMod val="75000"/>
                </a:schemeClr>
              </a:buClr>
              <a:buNone/>
            </a:pPr>
            <a:r>
              <a:rPr lang="en-US" sz="2400" b="1" dirty="0" smtClean="0"/>
              <a:t>Building a Continuum of Care</a:t>
            </a:r>
            <a:endParaRPr lang="en-US" sz="2400" dirty="0" smtClean="0"/>
          </a:p>
          <a:p>
            <a:pPr>
              <a:buClr>
                <a:schemeClr val="accent6">
                  <a:lumMod val="75000"/>
                </a:schemeClr>
              </a:buClr>
              <a:buFont typeface="Wingdings" pitchFamily="2" charset="2"/>
              <a:buChar char="Ø"/>
            </a:pPr>
            <a:r>
              <a:rPr lang="en-US" sz="2000" dirty="0" smtClean="0"/>
              <a:t>A sequential progression through the following stages of recovery services:</a:t>
            </a:r>
          </a:p>
          <a:p>
            <a:pPr marL="800100" lvl="1" indent="-342900">
              <a:buClr>
                <a:schemeClr val="accent6">
                  <a:lumMod val="75000"/>
                </a:schemeClr>
              </a:buClr>
              <a:buFont typeface="+mj-lt"/>
              <a:buAutoNum type="arabicPeriod"/>
            </a:pPr>
            <a:r>
              <a:rPr lang="en-US" sz="2000" dirty="0" smtClean="0"/>
              <a:t>Pre-Treatment</a:t>
            </a:r>
          </a:p>
          <a:p>
            <a:pPr marL="1200150" lvl="2" indent="-342900">
              <a:buClr>
                <a:schemeClr val="accent6">
                  <a:lumMod val="75000"/>
                </a:schemeClr>
              </a:buClr>
            </a:pPr>
            <a:r>
              <a:rPr lang="en-US" sz="1700" dirty="0" smtClean="0"/>
              <a:t>After risk and need assessment indicates substance abuse is risk factor, a more comprehensive substance screening or assessment is required (TCU II, ASI).</a:t>
            </a:r>
          </a:p>
          <a:p>
            <a:pPr marL="1200150" lvl="2" indent="-342900">
              <a:buClr>
                <a:schemeClr val="accent6">
                  <a:lumMod val="75000"/>
                </a:schemeClr>
              </a:buClr>
            </a:pPr>
            <a:r>
              <a:rPr lang="en-US" sz="1700" dirty="0" smtClean="0"/>
              <a:t>Strengthen motivation for </a:t>
            </a:r>
            <a:r>
              <a:rPr lang="en-US" sz="1700" dirty="0" err="1" smtClean="0"/>
              <a:t>tx</a:t>
            </a:r>
            <a:endParaRPr lang="en-US" sz="1700" dirty="0" smtClean="0"/>
          </a:p>
          <a:p>
            <a:pPr marL="800100" lvl="1" indent="-342900">
              <a:buClr>
                <a:schemeClr val="accent6">
                  <a:lumMod val="75000"/>
                </a:schemeClr>
              </a:buClr>
              <a:buFont typeface="+mj-lt"/>
              <a:buAutoNum type="arabicPeriod"/>
            </a:pPr>
            <a:r>
              <a:rPr lang="en-US" sz="2000" dirty="0" smtClean="0"/>
              <a:t>Primary Treatment </a:t>
            </a:r>
          </a:p>
          <a:p>
            <a:pPr marL="1200150" lvl="2" indent="-342900">
              <a:buClr>
                <a:schemeClr val="accent6">
                  <a:lumMod val="75000"/>
                </a:schemeClr>
              </a:buClr>
            </a:pPr>
            <a:r>
              <a:rPr lang="en-US" sz="1700" dirty="0" smtClean="0"/>
              <a:t>Provide the level of treatment indicated by the assessment.</a:t>
            </a:r>
          </a:p>
          <a:p>
            <a:pPr marL="1200150" lvl="2" indent="-342900">
              <a:buClr>
                <a:schemeClr val="accent6">
                  <a:lumMod val="75000"/>
                </a:schemeClr>
              </a:buClr>
            </a:pPr>
            <a:r>
              <a:rPr lang="en-US" sz="1700" dirty="0" smtClean="0"/>
              <a:t>Primary </a:t>
            </a:r>
            <a:r>
              <a:rPr lang="en-US" sz="1700" dirty="0" err="1" smtClean="0"/>
              <a:t>tx</a:t>
            </a:r>
            <a:r>
              <a:rPr lang="en-US" sz="1700" dirty="0" smtClean="0"/>
              <a:t> needs addressed (ex: abstinence from AODs, develop adaptive life/problem-solving skills, recovery management, family issues, etc.)</a:t>
            </a:r>
          </a:p>
          <a:p>
            <a:pPr marL="800100" lvl="1" indent="-342900">
              <a:buClr>
                <a:schemeClr val="accent6">
                  <a:lumMod val="75000"/>
                </a:schemeClr>
              </a:buClr>
              <a:buFont typeface="+mj-lt"/>
              <a:buAutoNum type="arabicPeriod"/>
            </a:pPr>
            <a:r>
              <a:rPr lang="en-US" sz="2000" dirty="0" smtClean="0"/>
              <a:t>Transition Services </a:t>
            </a:r>
          </a:p>
          <a:p>
            <a:pPr marL="1200150" lvl="2" indent="-342900">
              <a:buClr>
                <a:schemeClr val="accent6">
                  <a:lumMod val="75000"/>
                </a:schemeClr>
              </a:buClr>
            </a:pPr>
            <a:r>
              <a:rPr lang="en-US" sz="1700" dirty="0" smtClean="0"/>
              <a:t>Adequate preparation for discharge.</a:t>
            </a:r>
          </a:p>
          <a:p>
            <a:pPr marL="1200150" lvl="2" indent="-342900">
              <a:buClr>
                <a:schemeClr val="accent6">
                  <a:lumMod val="75000"/>
                </a:schemeClr>
              </a:buClr>
            </a:pPr>
            <a:r>
              <a:rPr lang="en-US" sz="1700" dirty="0" smtClean="0"/>
              <a:t>Develop partnerships with community-based treatment and other health and human services providers to connect inmates prior to release from incarceration. </a:t>
            </a:r>
          </a:p>
          <a:p>
            <a:pPr marL="0" indent="0">
              <a:buClr>
                <a:schemeClr val="accent6">
                  <a:lumMod val="75000"/>
                </a:schemeClr>
              </a:buClr>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234885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000" b="1" dirty="0" smtClean="0">
                <a:solidFill>
                  <a:srgbClr val="006892"/>
                </a:solidFill>
                <a:latin typeface="Arial" pitchFamily="34" charset="0"/>
                <a:cs typeface="Arial" pitchFamily="34" charset="0"/>
              </a:rPr>
              <a:t>Health</a:t>
            </a:r>
            <a:endParaRPr lang="en-US" sz="30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indent="0">
              <a:buClr>
                <a:schemeClr val="accent6">
                  <a:lumMod val="75000"/>
                </a:schemeClr>
              </a:buClr>
              <a:buNone/>
            </a:pPr>
            <a:r>
              <a:rPr lang="en-US" sz="2400" b="1" dirty="0" smtClean="0"/>
              <a:t>Health: </a:t>
            </a:r>
            <a:r>
              <a:rPr lang="en-US" sz="2400" dirty="0" smtClean="0"/>
              <a:t>Overcoming </a:t>
            </a:r>
            <a:r>
              <a:rPr lang="en-US" sz="2400" dirty="0"/>
              <a:t>or managing one’s disease(s) as well as living in a physically and emotionally healthy </a:t>
            </a:r>
            <a:r>
              <a:rPr lang="en-US" sz="2400" dirty="0" smtClean="0"/>
              <a:t>way.</a:t>
            </a:r>
          </a:p>
          <a:p>
            <a:pPr marL="0" indent="0">
              <a:buClr>
                <a:schemeClr val="accent6">
                  <a:lumMod val="75000"/>
                </a:schemeClr>
              </a:buClr>
              <a:buNone/>
            </a:pPr>
            <a:endParaRPr lang="en-US" sz="2400" dirty="0"/>
          </a:p>
          <a:p>
            <a:pPr marL="0" indent="0" algn="ctr">
              <a:buClr>
                <a:schemeClr val="accent6">
                  <a:lumMod val="75000"/>
                </a:schemeClr>
              </a:buClr>
              <a:buNone/>
            </a:pPr>
            <a:r>
              <a:rPr lang="en-US" sz="2400" b="1" i="1" dirty="0"/>
              <a:t>Research suggests that the connection between health and other </a:t>
            </a:r>
            <a:r>
              <a:rPr lang="en-US" sz="2400" b="1" i="1" dirty="0" smtClean="0"/>
              <a:t>desirable </a:t>
            </a:r>
            <a:r>
              <a:rPr lang="en-US" sz="2400" b="1" i="1" dirty="0"/>
              <a:t>outcomes may be underestimated</a:t>
            </a:r>
          </a:p>
          <a:p>
            <a:pPr marL="0" indent="0">
              <a:buClr>
                <a:schemeClr val="accent6">
                  <a:lumMod val="75000"/>
                </a:schemeClr>
              </a:buClr>
              <a:buNone/>
            </a:pPr>
            <a:endParaRPr lang="en-US" sz="2400" dirty="0" smtClean="0"/>
          </a:p>
          <a:p>
            <a:pPr marL="0" indent="0">
              <a:buClr>
                <a:schemeClr val="accent6">
                  <a:lumMod val="75000"/>
                </a:schemeClr>
              </a:buClr>
              <a:buNone/>
            </a:pPr>
            <a:endParaRPr lang="en-US" sz="2400" dirty="0"/>
          </a:p>
          <a:p>
            <a:pPr marL="0" indent="0">
              <a:buClr>
                <a:schemeClr val="accent6">
                  <a:lumMod val="75000"/>
                </a:schemeClr>
              </a:buClr>
              <a:buNone/>
            </a:pPr>
            <a:endParaRPr lang="en-US" dirty="0"/>
          </a:p>
          <a:p>
            <a:pPr marL="0" indent="0">
              <a:buClr>
                <a:schemeClr val="accent6">
                  <a:lumMod val="75000"/>
                </a:schemeClr>
              </a:buClr>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3962401"/>
            <a:ext cx="1645412" cy="1478788"/>
          </a:xfrm>
          <a:prstGeom prst="rect">
            <a:avLst/>
          </a:prstGeom>
        </p:spPr>
      </p:pic>
      <p:sp>
        <p:nvSpPr>
          <p:cNvPr id="5" name="Footer Placeholder 4"/>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85051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000" b="1" dirty="0" smtClean="0">
                <a:solidFill>
                  <a:srgbClr val="006892"/>
                </a:solidFill>
                <a:latin typeface="Arial" pitchFamily="34" charset="0"/>
                <a:cs typeface="Arial" pitchFamily="34" charset="0"/>
              </a:rPr>
              <a:t>Health</a:t>
            </a:r>
            <a:endParaRPr lang="en-US" sz="30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a:buClr>
                <a:schemeClr val="accent6">
                  <a:lumMod val="75000"/>
                </a:schemeClr>
              </a:buClr>
              <a:buFont typeface="Wingdings" pitchFamily="2" charset="2"/>
              <a:buChar char="Ø"/>
            </a:pPr>
            <a:r>
              <a:rPr lang="en-US" sz="2000" b="1" i="1" dirty="0" smtClean="0"/>
              <a:t>RSAT </a:t>
            </a:r>
            <a:r>
              <a:rPr lang="en-US" sz="2000" dirty="0"/>
              <a:t>clients returning to communities need healthcare services.</a:t>
            </a:r>
          </a:p>
          <a:p>
            <a:pPr lvl="1">
              <a:buClr>
                <a:schemeClr val="accent6">
                  <a:lumMod val="75000"/>
                </a:schemeClr>
              </a:buClr>
              <a:buFont typeface="Arial" pitchFamily="34" charset="0"/>
              <a:buChar char="•"/>
            </a:pPr>
            <a:r>
              <a:rPr lang="en-US" sz="1600" dirty="0"/>
              <a:t>1/2-2/3 of CJ involved men and women are diagnosed w/ one or more chronic condition</a:t>
            </a:r>
          </a:p>
          <a:p>
            <a:pPr lvl="1">
              <a:buClr>
                <a:schemeClr val="accent6">
                  <a:lumMod val="75000"/>
                </a:schemeClr>
              </a:buClr>
              <a:buFont typeface="Arial" pitchFamily="34" charset="0"/>
              <a:buChar char="•"/>
            </a:pPr>
            <a:r>
              <a:rPr lang="en-US" sz="1600" dirty="0"/>
              <a:t>5-11 times the rate of HIV</a:t>
            </a:r>
          </a:p>
          <a:p>
            <a:pPr lvl="1">
              <a:buClr>
                <a:schemeClr val="accent6">
                  <a:lumMod val="75000"/>
                </a:schemeClr>
              </a:buClr>
              <a:buFont typeface="Arial" pitchFamily="34" charset="0"/>
              <a:buChar char="•"/>
            </a:pPr>
            <a:r>
              <a:rPr lang="en-US" sz="1600" dirty="0"/>
              <a:t>Prevalence of </a:t>
            </a:r>
            <a:r>
              <a:rPr lang="en-US" sz="1600" dirty="0" err="1"/>
              <a:t>Hep</a:t>
            </a:r>
            <a:r>
              <a:rPr lang="en-US" sz="1600" dirty="0"/>
              <a:t> C is 6-7 times higher</a:t>
            </a:r>
          </a:p>
          <a:p>
            <a:pPr lvl="1">
              <a:buClr>
                <a:schemeClr val="accent6">
                  <a:lumMod val="75000"/>
                </a:schemeClr>
              </a:buClr>
              <a:buFont typeface="Arial" pitchFamily="34" charset="0"/>
              <a:buChar char="•"/>
            </a:pPr>
            <a:r>
              <a:rPr lang="en-US" sz="1600" dirty="0"/>
              <a:t>Substance Abuse/ MH/ Co-Occurring </a:t>
            </a:r>
            <a:endParaRPr lang="en-US" sz="1600" dirty="0" smtClean="0"/>
          </a:p>
          <a:p>
            <a:pPr marL="457200" lvl="1" indent="0">
              <a:buClr>
                <a:schemeClr val="accent6">
                  <a:lumMod val="75000"/>
                </a:schemeClr>
              </a:buClr>
              <a:buNone/>
            </a:pPr>
            <a:endParaRPr lang="en-US" sz="1600" dirty="0"/>
          </a:p>
          <a:p>
            <a:pPr>
              <a:buClr>
                <a:schemeClr val="accent6">
                  <a:lumMod val="75000"/>
                </a:schemeClr>
              </a:buClr>
              <a:buFont typeface="Wingdings" pitchFamily="2" charset="2"/>
              <a:buChar char="Ø"/>
            </a:pPr>
            <a:r>
              <a:rPr lang="en-US" sz="2000" b="1" dirty="0"/>
              <a:t>Re-entry Phase Tasks: </a:t>
            </a:r>
          </a:p>
          <a:p>
            <a:pPr lvl="1">
              <a:buClr>
                <a:schemeClr val="accent6">
                  <a:lumMod val="75000"/>
                </a:schemeClr>
              </a:buClr>
              <a:buFont typeface="Arial" pitchFamily="34" charset="0"/>
              <a:buChar char="•"/>
            </a:pPr>
            <a:r>
              <a:rPr lang="en-US" sz="1600" dirty="0" smtClean="0"/>
              <a:t>State or Local jurisdiction is responsible for healthcare needs</a:t>
            </a:r>
          </a:p>
          <a:p>
            <a:pPr lvl="1">
              <a:buClr>
                <a:schemeClr val="accent6">
                  <a:lumMod val="75000"/>
                </a:schemeClr>
              </a:buClr>
              <a:buFont typeface="Arial" pitchFamily="34" charset="0"/>
              <a:buChar char="•"/>
            </a:pPr>
            <a:r>
              <a:rPr lang="en-US" sz="1600" dirty="0" smtClean="0"/>
              <a:t>Refer to RNR for service needs</a:t>
            </a:r>
          </a:p>
          <a:p>
            <a:pPr lvl="1">
              <a:buClr>
                <a:schemeClr val="accent6">
                  <a:lumMod val="75000"/>
                </a:schemeClr>
              </a:buClr>
              <a:buFont typeface="Arial" pitchFamily="34" charset="0"/>
              <a:buChar char="•"/>
            </a:pPr>
            <a:r>
              <a:rPr lang="en-US" sz="1600" dirty="0" smtClean="0"/>
              <a:t>Confirm benefit eligibility and enroll is appropriate</a:t>
            </a:r>
          </a:p>
          <a:p>
            <a:pPr lvl="1">
              <a:buClr>
                <a:schemeClr val="accent6">
                  <a:lumMod val="75000"/>
                </a:schemeClr>
              </a:buClr>
              <a:buFont typeface="Arial" pitchFamily="34" charset="0"/>
              <a:buChar char="•"/>
            </a:pPr>
            <a:r>
              <a:rPr lang="en-US" sz="1600" dirty="0" smtClean="0"/>
              <a:t>Identify necessary health services</a:t>
            </a:r>
          </a:p>
          <a:p>
            <a:pPr lvl="2">
              <a:buClr>
                <a:schemeClr val="accent6">
                  <a:lumMod val="75000"/>
                </a:schemeClr>
              </a:buClr>
            </a:pPr>
            <a:r>
              <a:rPr lang="en-US" sz="1200" dirty="0" smtClean="0"/>
              <a:t>Patient </a:t>
            </a:r>
            <a:r>
              <a:rPr lang="en-US" sz="1200" dirty="0"/>
              <a:t>centered medical </a:t>
            </a:r>
            <a:r>
              <a:rPr lang="en-US" sz="1200" dirty="0" smtClean="0"/>
              <a:t>homes/community health centers</a:t>
            </a:r>
            <a:endParaRPr lang="en-US" sz="1200" dirty="0"/>
          </a:p>
          <a:p>
            <a:pPr lvl="2">
              <a:buClr>
                <a:schemeClr val="accent6">
                  <a:lumMod val="75000"/>
                </a:schemeClr>
              </a:buClr>
            </a:pPr>
            <a:r>
              <a:rPr lang="en-US" sz="1200" dirty="0" smtClean="0"/>
              <a:t>Transitional </a:t>
            </a:r>
            <a:r>
              <a:rPr lang="en-US" sz="1200" dirty="0"/>
              <a:t>supplies of </a:t>
            </a:r>
            <a:r>
              <a:rPr lang="en-US" sz="1200" dirty="0" smtClean="0"/>
              <a:t>medications</a:t>
            </a:r>
          </a:p>
          <a:p>
            <a:pPr lvl="1">
              <a:buClr>
                <a:schemeClr val="accent6">
                  <a:lumMod val="75000"/>
                </a:schemeClr>
              </a:buClr>
              <a:buFont typeface="Arial" pitchFamily="34" charset="0"/>
              <a:buChar char="•"/>
            </a:pPr>
            <a:r>
              <a:rPr lang="en-US" sz="1600" dirty="0" smtClean="0"/>
              <a:t>Compile </a:t>
            </a:r>
            <a:r>
              <a:rPr lang="en-US" sz="1600" dirty="0"/>
              <a:t>health care discharge summary, and other records needed for continuity of </a:t>
            </a:r>
            <a:r>
              <a:rPr lang="en-US" sz="1600" dirty="0" smtClean="0"/>
              <a:t>care</a:t>
            </a:r>
            <a:r>
              <a:rPr lang="en-US" sz="1600" dirty="0"/>
              <a:t>.</a:t>
            </a:r>
          </a:p>
          <a:p>
            <a:pPr lvl="1">
              <a:buClr>
                <a:schemeClr val="accent6">
                  <a:lumMod val="75000"/>
                </a:schemeClr>
              </a:buClr>
              <a:buFont typeface="Wingdings" pitchFamily="2" charset="2"/>
              <a:buChar char="Ø"/>
            </a:pPr>
            <a:endParaRPr lang="en-US" sz="1600" dirty="0"/>
          </a:p>
          <a:p>
            <a:pPr marL="0" indent="0">
              <a:buClr>
                <a:schemeClr val="accent6">
                  <a:lumMod val="75000"/>
                </a:schemeClr>
              </a:buClr>
              <a:buNone/>
            </a:pPr>
            <a:endParaRPr lang="en-US" dirty="0"/>
          </a:p>
          <a:p>
            <a:pPr marL="0" indent="0">
              <a:buClr>
                <a:schemeClr val="accent6">
                  <a:lumMod val="75000"/>
                </a:schemeClr>
              </a:buClr>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41858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000" b="1" dirty="0" smtClean="0">
                <a:solidFill>
                  <a:srgbClr val="006892"/>
                </a:solidFill>
                <a:latin typeface="Arial" pitchFamily="34" charset="0"/>
                <a:cs typeface="Arial" pitchFamily="34" charset="0"/>
              </a:rPr>
              <a:t>Home</a:t>
            </a:r>
            <a:endParaRPr lang="en-US" sz="30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209146"/>
          </a:xfrm>
        </p:spPr>
        <p:txBody>
          <a:bodyPr>
            <a:noAutofit/>
          </a:bodyPr>
          <a:lstStyle/>
          <a:p>
            <a:pPr marL="0" lvl="0" indent="0">
              <a:buClr>
                <a:schemeClr val="accent6">
                  <a:lumMod val="75000"/>
                </a:schemeClr>
              </a:buClr>
              <a:buNone/>
            </a:pPr>
            <a:r>
              <a:rPr lang="en-US" sz="2400" b="1" dirty="0"/>
              <a:t>Home:</a:t>
            </a:r>
            <a:r>
              <a:rPr lang="en-US" sz="2400" dirty="0"/>
              <a:t> A stable and safe place to </a:t>
            </a:r>
            <a:r>
              <a:rPr lang="en-US" sz="2400" dirty="0" smtClean="0"/>
              <a:t>live.</a:t>
            </a:r>
          </a:p>
          <a:p>
            <a:pPr lvl="0">
              <a:buClr>
                <a:schemeClr val="accent6">
                  <a:lumMod val="75000"/>
                </a:schemeClr>
              </a:buClr>
              <a:buFont typeface="Wingdings" pitchFamily="2" charset="2"/>
              <a:buChar char="Ø"/>
            </a:pPr>
            <a:r>
              <a:rPr lang="en-US" sz="2000" b="1" i="1" dirty="0"/>
              <a:t>RSAT </a:t>
            </a:r>
            <a:r>
              <a:rPr lang="en-US" sz="2000" dirty="0" smtClean="0"/>
              <a:t>clients re-entry </a:t>
            </a:r>
            <a:r>
              <a:rPr lang="en-US" sz="2000" dirty="0"/>
              <a:t>housing accommodations play an important role in reducing </a:t>
            </a:r>
            <a:r>
              <a:rPr lang="en-US" sz="2000" dirty="0" err="1"/>
              <a:t>criminogenic</a:t>
            </a:r>
            <a:r>
              <a:rPr lang="en-US" sz="2000" dirty="0"/>
              <a:t> factors and providing the stability needed to implement a re-entry/aftercare plan. </a:t>
            </a:r>
            <a:endParaRPr lang="en-US" sz="2000" dirty="0" smtClean="0"/>
          </a:p>
          <a:p>
            <a:pPr lvl="1">
              <a:buClr>
                <a:schemeClr val="accent6">
                  <a:lumMod val="75000"/>
                </a:schemeClr>
              </a:buClr>
              <a:buFont typeface="Arial" pitchFamily="34" charset="0"/>
              <a:buChar char="•"/>
            </a:pPr>
            <a:r>
              <a:rPr lang="en-US" sz="1600" dirty="0" smtClean="0"/>
              <a:t>Housing </a:t>
            </a:r>
            <a:r>
              <a:rPr lang="en-US" sz="1600" dirty="0"/>
              <a:t>needs </a:t>
            </a:r>
            <a:r>
              <a:rPr lang="en-US" sz="1600" b="1" dirty="0" smtClean="0"/>
              <a:t>may</a:t>
            </a:r>
            <a:r>
              <a:rPr lang="en-US" sz="1600" dirty="0" smtClean="0"/>
              <a:t> already be assessed and flagged </a:t>
            </a:r>
            <a:r>
              <a:rPr lang="en-US" sz="1600" dirty="0"/>
              <a:t>as part of the client’s case plan. </a:t>
            </a:r>
            <a:endParaRPr lang="en-US" sz="1600" dirty="0" smtClean="0"/>
          </a:p>
          <a:p>
            <a:pPr lvl="1">
              <a:buClr>
                <a:schemeClr val="accent6">
                  <a:lumMod val="75000"/>
                </a:schemeClr>
              </a:buClr>
              <a:buFont typeface="Arial" pitchFamily="34" charset="0"/>
              <a:buChar char="•"/>
            </a:pPr>
            <a:r>
              <a:rPr lang="en-US" sz="1600" dirty="0" smtClean="0"/>
              <a:t>Center stage </a:t>
            </a:r>
            <a:r>
              <a:rPr lang="en-US" sz="1600" dirty="0"/>
              <a:t>for high and medium risk offenders, but are an important part of stabilizing all re-entering individuals. </a:t>
            </a:r>
            <a:endParaRPr lang="en-US" sz="1600" dirty="0" smtClean="0"/>
          </a:p>
          <a:p>
            <a:pPr lvl="1">
              <a:buClr>
                <a:schemeClr val="accent6">
                  <a:lumMod val="75000"/>
                </a:schemeClr>
              </a:buClr>
              <a:buFont typeface="Arial" pitchFamily="34" charset="0"/>
              <a:buChar char="•"/>
            </a:pPr>
            <a:r>
              <a:rPr lang="en-US" sz="1600" dirty="0" smtClean="0"/>
              <a:t>Housing safety </a:t>
            </a:r>
            <a:r>
              <a:rPr lang="en-US" sz="1600" dirty="0"/>
              <a:t>for any re-entering offender with a substance use disorder is a </a:t>
            </a:r>
            <a:r>
              <a:rPr lang="en-US" sz="1600" dirty="0" smtClean="0"/>
              <a:t>consideration</a:t>
            </a:r>
            <a:r>
              <a:rPr lang="en-US" sz="1600" dirty="0"/>
              <a:t> </a:t>
            </a:r>
            <a:r>
              <a:rPr lang="en-US" sz="1600" dirty="0" smtClean="0"/>
              <a:t>(there are also gender specific assessment tools for women)</a:t>
            </a:r>
            <a:endParaRPr lang="en-US" sz="1600" dirty="0"/>
          </a:p>
          <a:p>
            <a:pPr>
              <a:buClr>
                <a:schemeClr val="accent6">
                  <a:lumMod val="75000"/>
                </a:schemeClr>
              </a:buClr>
              <a:buFont typeface="Wingdings" pitchFamily="2" charset="2"/>
              <a:buChar char="Ø"/>
            </a:pPr>
            <a:r>
              <a:rPr lang="en-US" sz="2000" b="1" i="1" dirty="0"/>
              <a:t>Re-entry Phase Tasks: </a:t>
            </a:r>
            <a:endParaRPr lang="en-US" sz="2000" b="1" i="1" dirty="0" smtClean="0"/>
          </a:p>
          <a:p>
            <a:pPr lvl="1">
              <a:buClr>
                <a:schemeClr val="accent6">
                  <a:lumMod val="75000"/>
                </a:schemeClr>
              </a:buClr>
              <a:buFont typeface="Arial" pitchFamily="34" charset="0"/>
              <a:buChar char="•"/>
            </a:pPr>
            <a:r>
              <a:rPr lang="en-US" sz="1600" dirty="0" smtClean="0"/>
              <a:t>Is </a:t>
            </a:r>
            <a:r>
              <a:rPr lang="en-US" sz="1600" dirty="0"/>
              <a:t>the housing accommodation free from substances, violence, and criminal associates? </a:t>
            </a:r>
            <a:endParaRPr lang="en-US" sz="1600" dirty="0" smtClean="0"/>
          </a:p>
          <a:p>
            <a:pPr lvl="1">
              <a:buClr>
                <a:schemeClr val="accent6">
                  <a:lumMod val="75000"/>
                </a:schemeClr>
              </a:buClr>
              <a:buFont typeface="Arial" pitchFamily="34" charset="0"/>
              <a:buChar char="•"/>
            </a:pPr>
            <a:r>
              <a:rPr lang="en-US" sz="1600" dirty="0" smtClean="0"/>
              <a:t>Are </a:t>
            </a:r>
            <a:r>
              <a:rPr lang="en-US" sz="1600" dirty="0"/>
              <a:t>household members likely to drink or use drugs? </a:t>
            </a:r>
            <a:endParaRPr lang="en-US" sz="1600" dirty="0" smtClean="0"/>
          </a:p>
          <a:p>
            <a:pPr lvl="1">
              <a:buClr>
                <a:schemeClr val="accent6">
                  <a:lumMod val="75000"/>
                </a:schemeClr>
              </a:buClr>
              <a:buFont typeface="Arial" pitchFamily="34" charset="0"/>
              <a:buChar char="•"/>
            </a:pPr>
            <a:r>
              <a:rPr lang="en-US" sz="1600" dirty="0" smtClean="0"/>
              <a:t>Are </a:t>
            </a:r>
            <a:r>
              <a:rPr lang="en-US" sz="1600" dirty="0"/>
              <a:t>there housing programs the client might qualify for?  </a:t>
            </a:r>
            <a:endParaRPr lang="en-US" sz="1600" dirty="0" smtClean="0"/>
          </a:p>
          <a:p>
            <a:pPr lvl="1">
              <a:buClr>
                <a:schemeClr val="accent6">
                  <a:lumMod val="75000"/>
                </a:schemeClr>
              </a:buClr>
              <a:buFont typeface="Arial" pitchFamily="34" charset="0"/>
              <a:buChar char="•"/>
            </a:pPr>
            <a:r>
              <a:rPr lang="en-US" sz="1600" dirty="0" smtClean="0"/>
              <a:t>What </a:t>
            </a:r>
            <a:r>
              <a:rPr lang="en-US" sz="1600" dirty="0"/>
              <a:t>is the client’s plan to cope with triggers and temptation if he or she is planning to live in a high risk neighborhood with lots of bars, dealers, and old friends? </a:t>
            </a:r>
          </a:p>
          <a:p>
            <a:pPr marL="0" indent="0">
              <a:buClr>
                <a:schemeClr val="accent6">
                  <a:lumMod val="75000"/>
                </a:schemeClr>
              </a:buClr>
              <a:buNone/>
            </a:pPr>
            <a:endParaRPr lang="en-US" dirty="0" smtClean="0"/>
          </a:p>
          <a:p>
            <a:pPr marL="0" indent="0">
              <a:buClr>
                <a:schemeClr val="accent6">
                  <a:lumMod val="75000"/>
                </a:schemeClr>
              </a:buClr>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89897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000" b="1" dirty="0" smtClean="0">
                <a:solidFill>
                  <a:srgbClr val="006892"/>
                </a:solidFill>
                <a:latin typeface="Arial" pitchFamily="34" charset="0"/>
                <a:cs typeface="Arial" pitchFamily="34" charset="0"/>
              </a:rPr>
              <a:t>Purpose</a:t>
            </a:r>
            <a:endParaRPr lang="en-US" sz="30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209146"/>
          </a:xfrm>
        </p:spPr>
        <p:txBody>
          <a:bodyPr>
            <a:noAutofit/>
          </a:bodyPr>
          <a:lstStyle/>
          <a:p>
            <a:pPr marL="0" lvl="0" indent="0">
              <a:buClr>
                <a:schemeClr val="accent6">
                  <a:lumMod val="75000"/>
                </a:schemeClr>
              </a:buClr>
              <a:buNone/>
            </a:pPr>
            <a:r>
              <a:rPr lang="en-US" sz="2400" b="1" dirty="0" smtClean="0"/>
              <a:t>Purpose</a:t>
            </a:r>
            <a:r>
              <a:rPr lang="en-US" sz="2400" b="1" dirty="0"/>
              <a:t>: </a:t>
            </a:r>
            <a:r>
              <a:rPr lang="en-US" sz="2400" dirty="0" smtClean="0"/>
              <a:t>Meaningful </a:t>
            </a:r>
            <a:r>
              <a:rPr lang="en-US" sz="2400" dirty="0"/>
              <a:t>daily activities, such as a job, school, volunteerism, family caretaking, or creative endeavors, and the independence, income, and resources to participate in </a:t>
            </a:r>
            <a:r>
              <a:rPr lang="en-US" sz="2400" dirty="0" smtClean="0"/>
              <a:t>society.</a:t>
            </a:r>
            <a:endParaRPr lang="en-US" sz="2400" dirty="0"/>
          </a:p>
          <a:p>
            <a:pPr lvl="0">
              <a:buClr>
                <a:schemeClr val="accent6">
                  <a:lumMod val="75000"/>
                </a:schemeClr>
              </a:buClr>
              <a:buFont typeface="Wingdings" pitchFamily="2" charset="2"/>
              <a:buChar char="Ø"/>
            </a:pPr>
            <a:r>
              <a:rPr lang="en-US" sz="2000" b="1" i="1" dirty="0" smtClean="0"/>
              <a:t>RSAT </a:t>
            </a:r>
            <a:r>
              <a:rPr lang="en-US" sz="2000" dirty="0"/>
              <a:t>clients need structured </a:t>
            </a:r>
            <a:r>
              <a:rPr lang="en-US" sz="2000" dirty="0" smtClean="0"/>
              <a:t>time.</a:t>
            </a:r>
          </a:p>
          <a:p>
            <a:pPr lvl="1">
              <a:buClr>
                <a:schemeClr val="accent6">
                  <a:lumMod val="75000"/>
                </a:schemeClr>
              </a:buClr>
              <a:buFont typeface="Arial" pitchFamily="34" charset="0"/>
              <a:buChar char="•"/>
            </a:pPr>
            <a:r>
              <a:rPr lang="en-US" sz="1600" dirty="0" smtClean="0"/>
              <a:t>High Risk Offenders: Fill post-release time with an intense level of activities and programming</a:t>
            </a:r>
          </a:p>
          <a:p>
            <a:pPr lvl="1">
              <a:buClr>
                <a:schemeClr val="accent6">
                  <a:lumMod val="75000"/>
                </a:schemeClr>
              </a:buClr>
              <a:buFont typeface="Arial" pitchFamily="34" charset="0"/>
              <a:buChar char="•"/>
            </a:pPr>
            <a:r>
              <a:rPr lang="en-US" sz="1600" dirty="0" smtClean="0"/>
              <a:t>All Offenders: Large amounts of downtime are not desirable in early recovery</a:t>
            </a:r>
            <a:endParaRPr lang="en-US" sz="2000" b="1" i="1" dirty="0"/>
          </a:p>
          <a:p>
            <a:pPr lvl="0">
              <a:buClr>
                <a:schemeClr val="accent6">
                  <a:lumMod val="75000"/>
                </a:schemeClr>
              </a:buClr>
              <a:buFont typeface="Wingdings" pitchFamily="2" charset="2"/>
              <a:buChar char="Ø"/>
            </a:pPr>
            <a:r>
              <a:rPr lang="en-US" sz="2000" b="1" i="1" dirty="0" smtClean="0"/>
              <a:t>Re-entry </a:t>
            </a:r>
            <a:r>
              <a:rPr lang="en-US" sz="2000" b="1" i="1" dirty="0"/>
              <a:t>Phase Tasks: </a:t>
            </a:r>
            <a:endParaRPr lang="en-US" sz="2000" b="1" i="1" dirty="0" smtClean="0"/>
          </a:p>
          <a:p>
            <a:pPr lvl="1">
              <a:buClr>
                <a:schemeClr val="accent6">
                  <a:lumMod val="75000"/>
                </a:schemeClr>
              </a:buClr>
              <a:buFont typeface="Arial" pitchFamily="34" charset="0"/>
              <a:buChar char="•"/>
            </a:pPr>
            <a:r>
              <a:rPr lang="en-US" sz="1600" dirty="0" smtClean="0"/>
              <a:t>Compile offenders’ certifications</a:t>
            </a:r>
            <a:r>
              <a:rPr lang="en-US" sz="1600" dirty="0"/>
              <a:t>, diplomas, </a:t>
            </a:r>
            <a:r>
              <a:rPr lang="en-US" sz="1600" dirty="0" smtClean="0"/>
              <a:t>transcripts, letters </a:t>
            </a:r>
            <a:r>
              <a:rPr lang="en-US" sz="1600" dirty="0"/>
              <a:t>of recommendation from </a:t>
            </a:r>
            <a:r>
              <a:rPr lang="en-US" sz="1600" dirty="0" smtClean="0"/>
              <a:t>jobs, </a:t>
            </a:r>
            <a:r>
              <a:rPr lang="en-US" sz="1600" dirty="0"/>
              <a:t>identification and documentation. </a:t>
            </a:r>
            <a:endParaRPr lang="en-US" sz="1600" dirty="0" smtClean="0"/>
          </a:p>
          <a:p>
            <a:pPr lvl="1">
              <a:buClr>
                <a:schemeClr val="accent6">
                  <a:lumMod val="75000"/>
                </a:schemeClr>
              </a:buClr>
              <a:buFont typeface="Arial" pitchFamily="34" charset="0"/>
              <a:buChar char="•"/>
            </a:pPr>
            <a:r>
              <a:rPr lang="en-US" sz="1600" dirty="0" smtClean="0"/>
              <a:t>Identify local employment centers that work with offenders</a:t>
            </a:r>
          </a:p>
          <a:p>
            <a:pPr lvl="1">
              <a:buClr>
                <a:schemeClr val="accent6">
                  <a:lumMod val="75000"/>
                </a:schemeClr>
              </a:buClr>
              <a:buFont typeface="Arial" pitchFamily="34" charset="0"/>
              <a:buChar char="•"/>
            </a:pPr>
            <a:r>
              <a:rPr lang="en-US" sz="1600" dirty="0" smtClean="0"/>
              <a:t>Complete Federal Financial Aid Application</a:t>
            </a:r>
          </a:p>
          <a:p>
            <a:pPr lvl="1">
              <a:buClr>
                <a:schemeClr val="accent6">
                  <a:lumMod val="75000"/>
                </a:schemeClr>
              </a:buClr>
              <a:buFont typeface="Arial" pitchFamily="34" charset="0"/>
              <a:buChar char="•"/>
            </a:pPr>
            <a:r>
              <a:rPr lang="en-US" sz="1600" dirty="0" smtClean="0"/>
              <a:t>“Plan B” activities in case employment is not readily available</a:t>
            </a:r>
          </a:p>
          <a:p>
            <a:pPr lvl="1">
              <a:buClr>
                <a:schemeClr val="accent6">
                  <a:lumMod val="75000"/>
                </a:schemeClr>
              </a:buClr>
              <a:buFont typeface="Arial" pitchFamily="34" charset="0"/>
              <a:buChar char="•"/>
            </a:pPr>
            <a:r>
              <a:rPr lang="en-US" sz="1600" dirty="0" smtClean="0"/>
              <a:t>Pro-social leisure and recovery-oriented activities (community rec centers, recovery support meetings, etc.)</a:t>
            </a:r>
          </a:p>
          <a:p>
            <a:pPr marL="0" indent="0">
              <a:buClr>
                <a:schemeClr val="accent6">
                  <a:lumMod val="75000"/>
                </a:schemeClr>
              </a:buClr>
              <a:buNone/>
            </a:pPr>
            <a:endParaRPr lang="en-US" dirty="0" smtClean="0"/>
          </a:p>
          <a:p>
            <a:pPr marL="0" indent="0">
              <a:buClr>
                <a:schemeClr val="accent6">
                  <a:lumMod val="75000"/>
                </a:schemeClr>
              </a:buClr>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71424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sz="3000" b="1" dirty="0" smtClean="0">
                <a:solidFill>
                  <a:srgbClr val="006892"/>
                </a:solidFill>
                <a:latin typeface="Arial" pitchFamily="34" charset="0"/>
                <a:cs typeface="Arial" pitchFamily="34" charset="0"/>
              </a:rPr>
              <a:t>Community</a:t>
            </a:r>
            <a:endParaRPr lang="en-US" sz="30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209146"/>
          </a:xfrm>
        </p:spPr>
        <p:txBody>
          <a:bodyPr>
            <a:noAutofit/>
          </a:bodyPr>
          <a:lstStyle/>
          <a:p>
            <a:pPr marL="0" lvl="0" indent="0">
              <a:buClr>
                <a:schemeClr val="accent6">
                  <a:lumMod val="75000"/>
                </a:schemeClr>
              </a:buClr>
              <a:buNone/>
            </a:pPr>
            <a:r>
              <a:rPr lang="en-US" sz="2400" b="1" dirty="0"/>
              <a:t>Community</a:t>
            </a:r>
            <a:r>
              <a:rPr lang="en-US" sz="2400" dirty="0"/>
              <a:t>: Relationships and social networks that provide support, friendship, love, and </a:t>
            </a:r>
            <a:r>
              <a:rPr lang="en-US" sz="2400" dirty="0" smtClean="0"/>
              <a:t>hope.</a:t>
            </a:r>
          </a:p>
          <a:p>
            <a:pPr lvl="0">
              <a:buClr>
                <a:schemeClr val="accent6">
                  <a:lumMod val="75000"/>
                </a:schemeClr>
              </a:buClr>
              <a:buFont typeface="Wingdings" pitchFamily="2" charset="2"/>
              <a:buChar char="Ø"/>
            </a:pPr>
            <a:r>
              <a:rPr lang="en-US" sz="2000" b="1" i="1" dirty="0" smtClean="0"/>
              <a:t>RSAT </a:t>
            </a:r>
            <a:r>
              <a:rPr lang="en-US" sz="2000" dirty="0" smtClean="0"/>
              <a:t>clients, like other offenders, </a:t>
            </a:r>
            <a:r>
              <a:rPr lang="en-US" sz="2000" dirty="0"/>
              <a:t>have risk factors for </a:t>
            </a:r>
            <a:r>
              <a:rPr lang="en-US" sz="2000" dirty="0" smtClean="0"/>
              <a:t>recidivism</a:t>
            </a:r>
          </a:p>
          <a:p>
            <a:pPr lvl="1">
              <a:buClr>
                <a:schemeClr val="accent6">
                  <a:lumMod val="75000"/>
                </a:schemeClr>
              </a:buClr>
              <a:buFont typeface="Arial" pitchFamily="34" charset="0"/>
              <a:buChar char="•"/>
            </a:pPr>
            <a:r>
              <a:rPr lang="en-US" sz="1600" dirty="0" smtClean="0"/>
              <a:t>Most </a:t>
            </a:r>
            <a:r>
              <a:rPr lang="en-US" sz="1600" dirty="0"/>
              <a:t>predictive risk factors for recidivism </a:t>
            </a:r>
            <a:r>
              <a:rPr lang="en-US" sz="1600" dirty="0" smtClean="0"/>
              <a:t>include: </a:t>
            </a:r>
            <a:r>
              <a:rPr lang="en-US" sz="1600" dirty="0"/>
              <a:t>criminal associates, criminal thinking and anti-social values and personality traits. </a:t>
            </a:r>
            <a:endParaRPr lang="en-US" sz="1600" dirty="0" smtClean="0"/>
          </a:p>
          <a:p>
            <a:pPr marL="457200" lvl="1" indent="0">
              <a:buClr>
                <a:schemeClr val="accent6">
                  <a:lumMod val="75000"/>
                </a:schemeClr>
              </a:buClr>
              <a:buNone/>
            </a:pPr>
            <a:endParaRPr lang="en-US" sz="1600" dirty="0" smtClean="0"/>
          </a:p>
          <a:p>
            <a:pPr lvl="0">
              <a:buClr>
                <a:schemeClr val="accent6">
                  <a:lumMod val="75000"/>
                </a:schemeClr>
              </a:buClr>
              <a:buFont typeface="Wingdings" pitchFamily="2" charset="2"/>
              <a:buChar char="Ø"/>
            </a:pPr>
            <a:r>
              <a:rPr lang="en-US" sz="2000" b="1" i="1" dirty="0" smtClean="0"/>
              <a:t>Re-entry </a:t>
            </a:r>
            <a:r>
              <a:rPr lang="en-US" sz="2000" b="1" i="1" dirty="0"/>
              <a:t>Phase Tasks: </a:t>
            </a:r>
            <a:endParaRPr lang="en-US" sz="2000" b="1" i="1" dirty="0" smtClean="0"/>
          </a:p>
          <a:p>
            <a:pPr lvl="1">
              <a:buClr>
                <a:schemeClr val="accent6">
                  <a:lumMod val="75000"/>
                </a:schemeClr>
              </a:buClr>
              <a:buFont typeface="Arial" pitchFamily="34" charset="0"/>
              <a:buChar char="•"/>
            </a:pPr>
            <a:r>
              <a:rPr lang="en-US" sz="1600" dirty="0" smtClean="0"/>
              <a:t>Challenge clients </a:t>
            </a:r>
            <a:r>
              <a:rPr lang="en-US" sz="1600" dirty="0"/>
              <a:t>to demonstrate how they will cultivate pro-social relationships and contacts and what character building, value-based activities, and learning they will undertake. </a:t>
            </a:r>
            <a:endParaRPr lang="en-US" sz="1600" dirty="0" smtClean="0"/>
          </a:p>
          <a:p>
            <a:pPr lvl="1">
              <a:buClr>
                <a:schemeClr val="accent6">
                  <a:lumMod val="75000"/>
                </a:schemeClr>
              </a:buClr>
              <a:buFont typeface="Arial" pitchFamily="34" charset="0"/>
              <a:buChar char="•"/>
            </a:pPr>
            <a:r>
              <a:rPr lang="en-US" sz="1600" dirty="0" smtClean="0"/>
              <a:t>Membership at the YMCA? Attending a church? AA meetings? Exposure counts!</a:t>
            </a:r>
          </a:p>
          <a:p>
            <a:pPr lvl="1">
              <a:buClr>
                <a:schemeClr val="accent6">
                  <a:lumMod val="75000"/>
                </a:schemeClr>
              </a:buClr>
              <a:buFont typeface="Arial" pitchFamily="34" charset="0"/>
              <a:buChar char="•"/>
            </a:pPr>
            <a:r>
              <a:rPr lang="en-US" sz="1600" dirty="0" smtClean="0"/>
              <a:t>Actively coach clients to consider strengths</a:t>
            </a:r>
            <a:r>
              <a:rPr lang="en-US" sz="1600" dirty="0"/>
              <a:t>, talents, preferences, and affiliations; their cultural backgrounds and extended networks. </a:t>
            </a:r>
            <a:endParaRPr lang="en-US" sz="1600" dirty="0" smtClean="0"/>
          </a:p>
          <a:p>
            <a:pPr lvl="1">
              <a:buClr>
                <a:schemeClr val="accent6">
                  <a:lumMod val="75000"/>
                </a:schemeClr>
              </a:buClr>
              <a:buFont typeface="Arial" pitchFamily="34" charset="0"/>
              <a:buChar char="•"/>
            </a:pPr>
            <a:r>
              <a:rPr lang="en-US" sz="1600" dirty="0" smtClean="0"/>
              <a:t>Identify friends</a:t>
            </a:r>
            <a:r>
              <a:rPr lang="en-US" sz="1600" dirty="0"/>
              <a:t>, allies, contacts and </a:t>
            </a:r>
            <a:r>
              <a:rPr lang="en-US" sz="1600" dirty="0" smtClean="0"/>
              <a:t>relationships.</a:t>
            </a:r>
          </a:p>
          <a:p>
            <a:pPr marL="0" indent="0">
              <a:buClr>
                <a:schemeClr val="accent6">
                  <a:lumMod val="75000"/>
                </a:schemeClr>
              </a:buClr>
              <a:buNone/>
            </a:pPr>
            <a:endParaRPr lang="en-US" dirty="0" smtClean="0"/>
          </a:p>
          <a:p>
            <a:pPr marL="0" indent="0">
              <a:buClr>
                <a:schemeClr val="accent6">
                  <a:lumMod val="75000"/>
                </a:schemeClr>
              </a:buClr>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52552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2800" dirty="0" smtClean="0">
                <a:solidFill>
                  <a:srgbClr val="006892"/>
                </a:solidFill>
                <a:latin typeface="Arial" pitchFamily="34" charset="0"/>
                <a:cs typeface="Arial" pitchFamily="34" charset="0"/>
              </a:rPr>
              <a:t>State Initiatives to Integrate Health with Mental Health and Substance Abuse Care</a:t>
            </a:r>
            <a:endParaRPr lang="en-US" sz="2800" dirty="0">
              <a:solidFill>
                <a:srgbClr val="006892"/>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280" y="1144964"/>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703203"/>
            <a:ext cx="8229600" cy="43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294282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2800" dirty="0" smtClean="0">
                <a:solidFill>
                  <a:srgbClr val="006892"/>
                </a:solidFill>
                <a:latin typeface="Arial" pitchFamily="34" charset="0"/>
                <a:cs typeface="Arial" pitchFamily="34" charset="0"/>
              </a:rPr>
              <a:t>Relevance of Public Mental Health and Substance Abuse Authorities to RSAT</a:t>
            </a:r>
            <a:endParaRPr lang="en-US" sz="28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724400"/>
          </a:xfrm>
        </p:spPr>
        <p:txBody>
          <a:bodyPr>
            <a:noAutofit/>
          </a:bodyPr>
          <a:lstStyle/>
          <a:p>
            <a:pPr marL="0" indent="0">
              <a:buClr>
                <a:srgbClr val="BE854C"/>
              </a:buClr>
              <a:buSzPct val="65000"/>
              <a:buNone/>
            </a:pPr>
            <a:r>
              <a:rPr lang="en-US" sz="2800" dirty="0"/>
              <a:t>Federal funds for RSAT programs </a:t>
            </a:r>
            <a:r>
              <a:rPr lang="en-US" sz="2800" i="1" dirty="0"/>
              <a:t>require</a:t>
            </a:r>
            <a:r>
              <a:rPr lang="en-US" sz="2800" dirty="0"/>
              <a:t> the States to give preference to programs that provide aftercare and coordinate services with alcohol and drug rehabilitation agencies at the State and local levels</a:t>
            </a:r>
            <a:r>
              <a:rPr lang="en-US" sz="2800" dirty="0" smtClean="0"/>
              <a:t>. </a:t>
            </a:r>
          </a:p>
          <a:p>
            <a:pPr marL="0" indent="0">
              <a:buClr>
                <a:srgbClr val="BE854C"/>
              </a:buClr>
              <a:buSzPct val="65000"/>
              <a:buNone/>
            </a:pPr>
            <a:r>
              <a:rPr lang="en-US" sz="2800" i="1" dirty="0" smtClean="0"/>
              <a:t>However:</a:t>
            </a:r>
          </a:p>
          <a:p>
            <a:pPr lvl="1">
              <a:buClr>
                <a:srgbClr val="BE854C"/>
              </a:buClr>
              <a:buSzPct val="65000"/>
              <a:buFont typeface="Wingdings" pitchFamily="2" charset="2"/>
              <a:buChar char="Ø"/>
            </a:pPr>
            <a:r>
              <a:rPr lang="en-US" sz="2400" dirty="0" smtClean="0"/>
              <a:t>Only 10% is directed toward post-release programming</a:t>
            </a:r>
          </a:p>
          <a:p>
            <a:pPr lvl="1">
              <a:buClr>
                <a:srgbClr val="BE854C"/>
              </a:buClr>
              <a:buSzPct val="65000"/>
              <a:buFont typeface="Wingdings" pitchFamily="2" charset="2"/>
              <a:buChar char="Ø"/>
            </a:pPr>
            <a:r>
              <a:rPr lang="en-US" sz="2400" dirty="0" smtClean="0"/>
              <a:t>Restrictions on the use of community-based tx funds directed towards pre-release inmates….</a:t>
            </a:r>
            <a:r>
              <a:rPr lang="en-US" b="1" dirty="0" smtClean="0">
                <a:solidFill>
                  <a:schemeClr val="accent5">
                    <a:lumMod val="75000"/>
                  </a:schemeClr>
                </a:solidFill>
              </a:rPr>
              <a:t>SO</a:t>
            </a:r>
          </a:p>
          <a:p>
            <a:pPr lvl="1">
              <a:buClr>
                <a:srgbClr val="BE854C"/>
              </a:buClr>
              <a:buSzPct val="65000"/>
              <a:buFont typeface="Wingdings" pitchFamily="2" charset="2"/>
              <a:buChar char="Ø"/>
            </a:pPr>
            <a:r>
              <a:rPr lang="en-US" sz="2400" dirty="0" smtClean="0"/>
              <a:t>Partnerships with public substance abuse and mental health authorities are essential to effective aftercare programs </a:t>
            </a:r>
            <a:endParaRPr lang="en-US" sz="2300" dirty="0" smtClean="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280" y="1144964"/>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46117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sz="2800" dirty="0" smtClean="0">
                <a:solidFill>
                  <a:srgbClr val="006892"/>
                </a:solidFill>
                <a:latin typeface="Arial" pitchFamily="34" charset="0"/>
                <a:cs typeface="Arial" pitchFamily="34" charset="0"/>
              </a:rPr>
              <a:t>Partnering with State Mental Health and Substance Abuse Authorities for RSAT Programs is Effective</a:t>
            </a:r>
            <a:endParaRPr lang="en-US" sz="28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2590800"/>
            <a:ext cx="8229600" cy="2743200"/>
          </a:xfrm>
        </p:spPr>
        <p:txBody>
          <a:bodyPr>
            <a:noAutofit/>
          </a:bodyPr>
          <a:lstStyle/>
          <a:p>
            <a:pPr>
              <a:buClr>
                <a:srgbClr val="BE854C"/>
              </a:buClr>
              <a:buSzPct val="65000"/>
              <a:buFont typeface="Wingdings" pitchFamily="2" charset="2"/>
              <a:buChar char="Ø"/>
            </a:pPr>
            <a:r>
              <a:rPr lang="en-US" dirty="0" smtClean="0"/>
              <a:t>Shared Values and Recovery Orientation</a:t>
            </a:r>
          </a:p>
          <a:p>
            <a:pPr>
              <a:buClr>
                <a:srgbClr val="BE854C"/>
              </a:buClr>
              <a:buSzPct val="65000"/>
              <a:buFont typeface="Wingdings" pitchFamily="2" charset="2"/>
              <a:buChar char="Ø"/>
            </a:pPr>
            <a:r>
              <a:rPr lang="en-US" dirty="0" smtClean="0"/>
              <a:t>Common Approaches to Distinct Life Domains</a:t>
            </a:r>
          </a:p>
          <a:p>
            <a:pPr>
              <a:buClr>
                <a:srgbClr val="BE854C"/>
              </a:buClr>
              <a:buSzPct val="65000"/>
              <a:buFont typeface="Wingdings" pitchFamily="2" charset="2"/>
              <a:buChar char="Ø"/>
            </a:pPr>
            <a:r>
              <a:rPr lang="en-US" dirty="0" smtClean="0"/>
              <a:t>Economic Necessity of Scarce Resources</a:t>
            </a:r>
          </a:p>
          <a:p>
            <a:pPr>
              <a:buClr>
                <a:srgbClr val="BE854C"/>
              </a:buClr>
              <a:buSzPct val="65000"/>
              <a:buFont typeface="Wingdings" pitchFamily="2" charset="2"/>
              <a:buChar char="Ø"/>
            </a:pPr>
            <a:r>
              <a:rPr lang="en-US" dirty="0" smtClean="0"/>
              <a:t>Better Outcomes for Complex Client Problems</a:t>
            </a:r>
          </a:p>
          <a:p>
            <a:pPr marL="0" indent="0">
              <a:buClr>
                <a:srgbClr val="BE854C"/>
              </a:buClr>
              <a:buSzPct val="65000"/>
              <a:buNone/>
            </a:pPr>
            <a:endParaRPr lang="en-US" sz="2300" dirty="0" smtClean="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280" y="1144964"/>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110221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939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59395" name="Title 1"/>
          <p:cNvSpPr>
            <a:spLocks noGrp="1"/>
          </p:cNvSpPr>
          <p:nvPr>
            <p:ph type="title" idx="4294967295"/>
          </p:nvPr>
        </p:nvSpPr>
        <p:spPr>
          <a:xfrm>
            <a:off x="0" y="152400"/>
            <a:ext cx="9144000" cy="1143000"/>
          </a:xfrm>
        </p:spPr>
        <p:txBody>
          <a:bodyPr/>
          <a:lstStyle/>
          <a:p>
            <a:pPr eaLnBrk="1" hangingPunct="1"/>
            <a:r>
              <a:rPr lang="en-US" dirty="0" smtClean="0">
                <a:solidFill>
                  <a:srgbClr val="006892"/>
                </a:solidFill>
                <a:cs typeface="Arial" charset="0"/>
              </a:rPr>
              <a:t>Next Presentation</a:t>
            </a:r>
          </a:p>
        </p:txBody>
      </p:sp>
      <p:sp>
        <p:nvSpPr>
          <p:cNvPr id="59396"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56D457F-6126-49DD-BB30-C7E774EDD6D4}" type="slidenum">
              <a:rPr lang="en-US" sz="1200">
                <a:solidFill>
                  <a:schemeClr val="bg1"/>
                </a:solidFill>
                <a:cs typeface="Arial" charset="0"/>
              </a:rPr>
              <a:pPr algn="r"/>
              <a:t>39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p:cNvSpPr/>
          <p:nvPr/>
        </p:nvSpPr>
        <p:spPr>
          <a:xfrm>
            <a:off x="1828800" y="1457980"/>
            <a:ext cx="5860387" cy="523220"/>
          </a:xfrm>
          <a:prstGeom prst="rect">
            <a:avLst/>
          </a:prstGeom>
        </p:spPr>
        <p:txBody>
          <a:bodyPr wrap="none">
            <a:spAutoFit/>
          </a:bodyPr>
          <a:lstStyle/>
          <a:p>
            <a:r>
              <a:rPr lang="en-US" sz="2800" b="1" dirty="0"/>
              <a:t>Medication Assisted Treatment (MAT)</a:t>
            </a:r>
            <a:endParaRPr lang="en-US" sz="2800" dirty="0"/>
          </a:p>
        </p:txBody>
      </p:sp>
      <p:sp>
        <p:nvSpPr>
          <p:cNvPr id="3" name="Rectangle 2"/>
          <p:cNvSpPr/>
          <p:nvPr/>
        </p:nvSpPr>
        <p:spPr>
          <a:xfrm>
            <a:off x="533400" y="2667000"/>
            <a:ext cx="8382000" cy="3416320"/>
          </a:xfrm>
          <a:prstGeom prst="rect">
            <a:avLst/>
          </a:prstGeom>
        </p:spPr>
        <p:txBody>
          <a:bodyPr wrap="square">
            <a:spAutoFit/>
          </a:bodyPr>
          <a:lstStyle/>
          <a:p>
            <a:r>
              <a:rPr lang="en-US" dirty="0"/>
              <a:t>There has been much published in the past 10 years on the advantages of using Medication Assisted Treatment (MAT) for certain substance use disorders, most notably for opiate and alcohol dependency. Research has shown the benefits of using a combination of medication and psychotherapy outweigh the negative aspects, which have long prevented MAT from being used consistently. This presentation will look at the different types of medication being used in Opioid Replacement Therapy (ORT) and alcohol treatment, their efficacy as an intervention, and several studies being conducted by the federally funded CJ-DATS II project.</a:t>
            </a:r>
            <a:r>
              <a:rPr lang="en-US" dirty="0"/>
              <a:t> </a:t>
            </a:r>
          </a:p>
          <a:p>
            <a:endParaRPr lang="en-US" dirty="0" smtClean="0"/>
          </a:p>
          <a:p>
            <a:r>
              <a:rPr lang="en-US" dirty="0" smtClean="0"/>
              <a:t>Presenter</a:t>
            </a:r>
            <a:r>
              <a:rPr lang="en-US" dirty="0"/>
              <a:t>: </a:t>
            </a:r>
            <a:br>
              <a:rPr lang="en-US" dirty="0"/>
            </a:br>
            <a:endParaRPr lang="en-US" dirty="0" smtClean="0"/>
          </a:p>
          <a:p>
            <a:r>
              <a:rPr lang="en-US" dirty="0" smtClean="0"/>
              <a:t>Phillip </a:t>
            </a:r>
            <a:r>
              <a:rPr lang="en-US" dirty="0"/>
              <a:t>Barbour</a:t>
            </a:r>
          </a:p>
        </p:txBody>
      </p:sp>
      <p:sp>
        <p:nvSpPr>
          <p:cNvPr id="11" name="Rectangle 10"/>
          <p:cNvSpPr/>
          <p:nvPr/>
        </p:nvSpPr>
        <p:spPr>
          <a:xfrm>
            <a:off x="2722279" y="2145268"/>
            <a:ext cx="3727880" cy="369332"/>
          </a:xfrm>
          <a:prstGeom prst="rect">
            <a:avLst/>
          </a:prstGeom>
        </p:spPr>
        <p:txBody>
          <a:bodyPr wrap="none">
            <a:spAutoFit/>
          </a:bodyPr>
          <a:lstStyle/>
          <a:p>
            <a:r>
              <a:rPr lang="en-US" b="1" dirty="0"/>
              <a:t>August 15, 2012 2:00 – 3:00 p.m. EDT</a:t>
            </a:r>
            <a:endParaRPr lang="en-US" dirty="0"/>
          </a:p>
        </p:txBody>
      </p:sp>
    </p:spTree>
    <p:extLst>
      <p:ext uri="{BB962C8B-B14F-4D97-AF65-F5344CB8AC3E}">
        <p14:creationId xmlns:p14="http://schemas.microsoft.com/office/powerpoint/2010/main" val="398242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3000" dirty="0" smtClean="0">
                <a:solidFill>
                  <a:srgbClr val="006892"/>
                </a:solidFill>
                <a:latin typeface="Arial" pitchFamily="34" charset="0"/>
                <a:cs typeface="Arial" pitchFamily="34" charset="0"/>
              </a:rPr>
              <a:t>Single State Authorities (SSA) and State Mental Health Authorities (SMHA)</a:t>
            </a:r>
            <a:endParaRPr lang="en-US" sz="3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47800"/>
            <a:ext cx="8153400" cy="4800600"/>
          </a:xfrm>
        </p:spPr>
        <p:txBody>
          <a:bodyPr>
            <a:noAutofit/>
          </a:bodyPr>
          <a:lstStyle/>
          <a:p>
            <a:pPr marL="0" indent="0">
              <a:buClr>
                <a:srgbClr val="BE854C"/>
              </a:buClr>
              <a:buSzPct val="65000"/>
              <a:buNone/>
            </a:pPr>
            <a:r>
              <a:rPr lang="en-US" sz="2400" u="sng" dirty="0" smtClean="0"/>
              <a:t>Each State has an appointed: </a:t>
            </a:r>
            <a:endParaRPr lang="en-US" sz="2400" dirty="0" smtClean="0"/>
          </a:p>
          <a:p>
            <a:pPr>
              <a:buClr>
                <a:srgbClr val="BE854C"/>
              </a:buClr>
              <a:buSzPct val="65000"/>
              <a:buFont typeface="Wingdings" pitchFamily="2" charset="2"/>
              <a:buChar char="Ø"/>
            </a:pPr>
            <a:r>
              <a:rPr lang="en-US" sz="2400" dirty="0" smtClean="0"/>
              <a:t>Single State Authority for Alcohol and Drug Abuse prevention and treatment.</a:t>
            </a:r>
          </a:p>
          <a:p>
            <a:pPr>
              <a:buClr>
                <a:srgbClr val="BE854C"/>
              </a:buClr>
              <a:buSzPct val="65000"/>
              <a:buFont typeface="Wingdings" pitchFamily="2" charset="2"/>
              <a:buChar char="Ø"/>
            </a:pPr>
            <a:r>
              <a:rPr lang="en-US" sz="2400" dirty="0" smtClean="0"/>
              <a:t>State Mental Health Authority.</a:t>
            </a:r>
          </a:p>
          <a:p>
            <a:pPr>
              <a:buClr>
                <a:srgbClr val="BE854C"/>
              </a:buClr>
              <a:buSzPct val="65000"/>
              <a:buFont typeface="Wingdings" pitchFamily="2" charset="2"/>
              <a:buChar char="Ø"/>
            </a:pPr>
            <a:r>
              <a:rPr lang="en-US" sz="2400" u="sng" dirty="0" smtClean="0"/>
              <a:t>Similar functions</a:t>
            </a:r>
            <a:r>
              <a:rPr lang="en-US" sz="2400" dirty="0" smtClean="0"/>
              <a:t>: </a:t>
            </a:r>
          </a:p>
          <a:p>
            <a:pPr lvl="1">
              <a:buClr>
                <a:srgbClr val="BE854C"/>
              </a:buClr>
              <a:buSzPct val="65000"/>
              <a:buFont typeface="Wingdings" pitchFamily="2" charset="2"/>
              <a:buChar char="Ø"/>
            </a:pPr>
            <a:r>
              <a:rPr lang="en-US" sz="2200" dirty="0" smtClean="0"/>
              <a:t>Provide system leadership and vision </a:t>
            </a:r>
          </a:p>
          <a:p>
            <a:pPr lvl="1">
              <a:buClr>
                <a:srgbClr val="BE854C"/>
              </a:buClr>
              <a:buSzPct val="65000"/>
              <a:buFont typeface="Wingdings" pitchFamily="2" charset="2"/>
              <a:buChar char="Ø"/>
            </a:pPr>
            <a:r>
              <a:rPr lang="en-US" sz="2200" dirty="0" smtClean="0"/>
              <a:t>Allocate and manage resources (i.e., contract for services, establish performance expectations, evaluate outcomes, comply with fiscal regulations and federal expectations, etc.)</a:t>
            </a:r>
          </a:p>
          <a:p>
            <a:pPr lvl="1">
              <a:buClr>
                <a:srgbClr val="BE854C"/>
              </a:buClr>
              <a:buSzPct val="65000"/>
              <a:buFont typeface="Wingdings" pitchFamily="2" charset="2"/>
              <a:buChar char="Ø"/>
            </a:pPr>
            <a:r>
              <a:rPr lang="en-US" sz="2200" dirty="0" smtClean="0"/>
              <a:t>Establish and monitor licensure and certification requirements</a:t>
            </a:r>
          </a:p>
          <a:p>
            <a:pPr lvl="1">
              <a:buClr>
                <a:srgbClr val="BE854C"/>
              </a:buClr>
              <a:buSzPct val="65000"/>
              <a:buFont typeface="Wingdings" pitchFamily="2" charset="2"/>
              <a:buChar char="Ø"/>
            </a:pPr>
            <a:r>
              <a:rPr lang="en-US" sz="2200" dirty="0" smtClean="0"/>
              <a:t>Advocate for resources at community, state and national level</a:t>
            </a:r>
          </a:p>
          <a:p>
            <a:pPr>
              <a:buClr>
                <a:srgbClr val="BE854C"/>
              </a:buClr>
              <a:buSzPct val="65000"/>
              <a:buFont typeface="Wingdings" pitchFamily="2" charset="2"/>
              <a:buChar char="Ø"/>
            </a:pPr>
            <a:endParaRPr lang="en-US" sz="2400" dirty="0"/>
          </a:p>
          <a:p>
            <a:pPr>
              <a:buClr>
                <a:srgbClr val="BE854C"/>
              </a:buClr>
              <a:buSzPct val="65000"/>
              <a:buFont typeface="Wingdings" pitchFamily="2" charset="2"/>
              <a:buChar char="Ø"/>
            </a:pPr>
            <a:endParaRPr lang="en-US" sz="2000"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60775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4000" dirty="0" smtClean="0">
                <a:solidFill>
                  <a:srgbClr val="006892"/>
                </a:solidFill>
                <a:latin typeface="Arial" pitchFamily="34" charset="0"/>
                <a:cs typeface="Arial" pitchFamily="34" charset="0"/>
              </a:rPr>
              <a:t>Look Beyond the SSA… </a:t>
            </a:r>
            <a:endParaRPr lang="en-US" sz="4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47800"/>
            <a:ext cx="8153400" cy="4800600"/>
          </a:xfrm>
        </p:spPr>
        <p:txBody>
          <a:bodyPr>
            <a:noAutofit/>
          </a:bodyPr>
          <a:lstStyle/>
          <a:p>
            <a:pPr marL="0" indent="0">
              <a:buClr>
                <a:srgbClr val="BE854C"/>
              </a:buClr>
              <a:buSzPct val="65000"/>
              <a:buNone/>
            </a:pPr>
            <a:r>
              <a:rPr lang="en-US" sz="2400" u="sng" dirty="0" smtClean="0"/>
              <a:t>Two Reasons</a:t>
            </a:r>
            <a:r>
              <a:rPr lang="en-US" sz="2400" dirty="0" smtClean="0"/>
              <a:t>:</a:t>
            </a:r>
          </a:p>
          <a:p>
            <a:pPr marL="0" indent="0">
              <a:buClr>
                <a:srgbClr val="BE854C"/>
              </a:buClr>
              <a:buSzPct val="65000"/>
              <a:buNone/>
            </a:pPr>
            <a:endParaRPr lang="en-US" sz="2400" dirty="0"/>
          </a:p>
          <a:p>
            <a:pPr marL="457200" indent="-457200">
              <a:buClr>
                <a:srgbClr val="BE854C"/>
              </a:buClr>
              <a:buSzPct val="65000"/>
              <a:buAutoNum type="arabicParenR"/>
            </a:pPr>
            <a:r>
              <a:rPr lang="en-US" sz="2400" dirty="0" smtClean="0"/>
              <a:t>The SSA most frequently “sits” within the SMHA and reports to the State Mental Health Commissioner</a:t>
            </a:r>
          </a:p>
          <a:p>
            <a:pPr marL="457200" indent="-457200">
              <a:buClr>
                <a:srgbClr val="BE854C"/>
              </a:buClr>
              <a:buSzPct val="65000"/>
              <a:buAutoNum type="arabicParenR"/>
            </a:pPr>
            <a:r>
              <a:rPr lang="en-US" sz="2400" dirty="0" smtClean="0"/>
              <a:t>SMHAs also deliver alcohol and drug abuse services, no matter where the SSA is located in state government, so they can be effective partners.  </a:t>
            </a:r>
            <a:endParaRPr lang="en-US" sz="2200" dirty="0" smtClean="0"/>
          </a:p>
          <a:p>
            <a:pPr>
              <a:buClr>
                <a:srgbClr val="BE854C"/>
              </a:buClr>
              <a:buSzPct val="65000"/>
              <a:buFont typeface="Wingdings" pitchFamily="2" charset="2"/>
              <a:buChar char="Ø"/>
            </a:pPr>
            <a:endParaRPr lang="en-US" sz="2400" dirty="0"/>
          </a:p>
          <a:p>
            <a:pPr>
              <a:buClr>
                <a:srgbClr val="BE854C"/>
              </a:buClr>
              <a:buSzPct val="65000"/>
              <a:buFont typeface="Wingdings" pitchFamily="2" charset="2"/>
              <a:buChar char="Ø"/>
            </a:pPr>
            <a:endParaRPr lang="en-US" sz="2000" dirty="0"/>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17650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54162"/>
          </a:xfrm>
        </p:spPr>
        <p:txBody>
          <a:bodyPr>
            <a:noAutofit/>
          </a:bodyPr>
          <a:lstStyle/>
          <a:p>
            <a:pPr algn="ctr"/>
            <a:r>
              <a:rPr lang="en-US" sz="3800" b="1" dirty="0" smtClean="0">
                <a:solidFill>
                  <a:schemeClr val="accent5">
                    <a:lumMod val="75000"/>
                  </a:schemeClr>
                </a:solidFill>
              </a:rPr>
              <a:t>States with Mental Health and Substance Abuse Responsibilities in One Agency: 1970 to 2010</a:t>
            </a:r>
            <a:endParaRPr lang="en-US" sz="3800" b="1" dirty="0">
              <a:solidFill>
                <a:schemeClr val="accent5">
                  <a:lumMod val="75000"/>
                </a:schemeClr>
              </a:solidFill>
            </a:endParaRPr>
          </a:p>
        </p:txBody>
      </p:sp>
      <p:graphicFrame>
        <p:nvGraphicFramePr>
          <p:cNvPr id="4" name="Content Placeholder 3"/>
          <p:cNvGraphicFramePr>
            <a:graphicFrameLocks noGrp="1"/>
          </p:cNvGraphicFramePr>
          <p:nvPr>
            <p:ph idx="1"/>
          </p:nvPr>
        </p:nvGraphicFramePr>
        <p:xfrm>
          <a:off x="228600" y="1600200"/>
          <a:ext cx="8458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7/18/12</a:t>
            </a:r>
            <a:endParaRPr lang="en-US"/>
          </a:p>
        </p:txBody>
      </p:sp>
      <p:sp>
        <p:nvSpPr>
          <p:cNvPr id="5" name="Slide Number Placeholder 4"/>
          <p:cNvSpPr>
            <a:spLocks noGrp="1"/>
          </p:cNvSpPr>
          <p:nvPr>
            <p:ph type="sldNum" sz="quarter" idx="12"/>
          </p:nvPr>
        </p:nvSpPr>
        <p:spPr/>
        <p:txBody>
          <a:bodyPr/>
          <a:lstStyle/>
          <a:p>
            <a:fld id="{C0DA781E-2B43-44C5-A240-5494CF9B7091}" type="slidenum">
              <a:rPr lang="en-US" smtClean="0"/>
              <a:t>6</a:t>
            </a:fld>
            <a:endParaRPr lang="en-US"/>
          </a:p>
        </p:txBody>
      </p:sp>
    </p:spTree>
    <p:extLst>
      <p:ext uri="{BB962C8B-B14F-4D97-AF65-F5344CB8AC3E}">
        <p14:creationId xmlns:p14="http://schemas.microsoft.com/office/powerpoint/2010/main" val="291314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Substance Abuse Agency Relationship to the SMHA: 2010</a:t>
            </a:r>
            <a:endParaRPr lang="en-US" dirty="0">
              <a:solidFill>
                <a:schemeClr val="accent5">
                  <a:lumMod val="75000"/>
                </a:schemeClr>
              </a:solidFill>
            </a:endParaRPr>
          </a:p>
        </p:txBody>
      </p:sp>
      <p:graphicFrame>
        <p:nvGraphicFramePr>
          <p:cNvPr id="103427" name="Object 3"/>
          <p:cNvGraphicFramePr>
            <a:graphicFrameLocks noChangeAspect="1"/>
          </p:cNvGraphicFramePr>
          <p:nvPr>
            <p:extLst>
              <p:ext uri="{D42A27DB-BD31-4B8C-83A1-F6EECF244321}">
                <p14:modId xmlns:p14="http://schemas.microsoft.com/office/powerpoint/2010/main" val="3415296068"/>
              </p:ext>
            </p:extLst>
          </p:nvPr>
        </p:nvGraphicFramePr>
        <p:xfrm>
          <a:off x="533400" y="1371600"/>
          <a:ext cx="8153400" cy="5364168"/>
        </p:xfrm>
        <a:graphic>
          <a:graphicData uri="http://schemas.openxmlformats.org/presentationml/2006/ole">
            <mc:AlternateContent xmlns:mc="http://schemas.openxmlformats.org/markup-compatibility/2006">
              <mc:Choice xmlns:v="urn:schemas-microsoft-com:vml" Requires="v">
                <p:oleObj spid="_x0000_s2062" name="Microsoft Map" r:id="rId4" imgW="4867200" imgH="3610080" progId="MSMap.8">
                  <p:embed/>
                </p:oleObj>
              </mc:Choice>
              <mc:Fallback>
                <p:oleObj name="Microsoft Map" r:id="rId4" imgW="4867200" imgH="3610080" progId="MSMap.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8153400" cy="5364168"/>
                      </a:xfrm>
                      <a:prstGeom prst="rect">
                        <a:avLst/>
                      </a:prstGeom>
                      <a:noFill/>
                      <a:ln>
                        <a:noFill/>
                      </a:ln>
                      <a:effectLs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7/18/12</a:t>
            </a:r>
            <a:endParaRPr lang="en-US"/>
          </a:p>
        </p:txBody>
      </p:sp>
      <p:sp>
        <p:nvSpPr>
          <p:cNvPr id="5" name="Slide Number Placeholder 4"/>
          <p:cNvSpPr>
            <a:spLocks noGrp="1"/>
          </p:cNvSpPr>
          <p:nvPr>
            <p:ph type="sldNum" sz="quarter" idx="12"/>
          </p:nvPr>
        </p:nvSpPr>
        <p:spPr/>
        <p:txBody>
          <a:bodyPr/>
          <a:lstStyle/>
          <a:p>
            <a:fld id="{C0DA781E-2B43-44C5-A240-5494CF9B7091}" type="slidenum">
              <a:rPr lang="en-US" smtClean="0"/>
              <a:t>7</a:t>
            </a:fld>
            <a:endParaRPr lang="en-US"/>
          </a:p>
        </p:txBody>
      </p:sp>
    </p:spTree>
    <p:extLst>
      <p:ext uri="{BB962C8B-B14F-4D97-AF65-F5344CB8AC3E}">
        <p14:creationId xmlns:p14="http://schemas.microsoft.com/office/powerpoint/2010/main" val="365997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457200" y="304800"/>
            <a:ext cx="8229600" cy="1143000"/>
          </a:xfrm>
        </p:spPr>
        <p:txBody>
          <a:bodyPr>
            <a:normAutofit fontScale="90000"/>
          </a:bodyPr>
          <a:lstStyle/>
          <a:p>
            <a:r>
              <a:rPr lang="en-US" sz="3600" b="1" dirty="0">
                <a:solidFill>
                  <a:schemeClr val="accent5">
                    <a:lumMod val="75000"/>
                  </a:schemeClr>
                </a:solidFill>
              </a:rPr>
              <a:t>Numbers of Layers between SMHA Commissioner/Director and State Governor (</a:t>
            </a:r>
            <a:r>
              <a:rPr lang="en-US" sz="3600" b="1" dirty="0" smtClean="0">
                <a:solidFill>
                  <a:schemeClr val="accent5">
                    <a:lumMod val="75000"/>
                  </a:schemeClr>
                </a:solidFill>
              </a:rPr>
              <a:t>2010)</a:t>
            </a:r>
            <a:endParaRPr lang="en-US" sz="3600" b="1" dirty="0">
              <a:solidFill>
                <a:schemeClr val="accent5">
                  <a:lumMod val="75000"/>
                </a:schemeClr>
              </a:solidFill>
            </a:endParaRPr>
          </a:p>
        </p:txBody>
      </p:sp>
      <p:graphicFrame>
        <p:nvGraphicFramePr>
          <p:cNvPr id="560132" name="Object 4"/>
          <p:cNvGraphicFramePr>
            <a:graphicFrameLocks noGrp="1" noChangeAspect="1"/>
          </p:cNvGraphicFramePr>
          <p:nvPr>
            <p:ph idx="1"/>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1038" name="Chart" r:id="rId4" imgW="8229507" imgH="4526187" progId="MSGraph.Chart.8">
                  <p:embed followColorScheme="full"/>
                </p:oleObj>
              </mc:Choice>
              <mc:Fallback>
                <p:oleObj name="Chart" r:id="rId4" imgW="8229507" imgH="4526187" progId="MSGraph.Chart.8">
                  <p:embed followColorScheme="full"/>
                  <p:pic>
                    <p:nvPicPr>
                      <p:cNvPr id="0" name=""/>
                      <p:cNvPicPr>
                        <a:picLocks noGrp="1" noChangeAspect="1" noChangeArrowheads="1"/>
                      </p:cNvPicPr>
                      <p:nvPr/>
                    </p:nvPicPr>
                    <p:blipFill>
                      <a:blip r:embed="rId5"/>
                      <a:srcRect/>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5"/>
          <p:cNvSpPr>
            <a:spLocks noGrp="1"/>
          </p:cNvSpPr>
          <p:nvPr>
            <p:ph type="sldNum" sz="quarter" idx="12"/>
          </p:nvPr>
        </p:nvSpPr>
        <p:spPr/>
        <p:txBody>
          <a:bodyPr/>
          <a:lstStyle/>
          <a:p>
            <a:fld id="{A911A760-AB18-4E8F-92BC-72FF0C51775E}" type="slidenum">
              <a:rPr lang="en-US"/>
              <a:pPr/>
              <a:t>8</a:t>
            </a:fld>
            <a:endParaRPr lang="en-US" dirty="0"/>
          </a:p>
        </p:txBody>
      </p:sp>
      <p:sp>
        <p:nvSpPr>
          <p:cNvPr id="2" name="Footer Placeholder 1"/>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35651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60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560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560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560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560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0132" grpId="0" bld="seriesEl"/>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sz="3000" dirty="0" smtClean="0">
                <a:solidFill>
                  <a:srgbClr val="006892"/>
                </a:solidFill>
                <a:latin typeface="Arial" pitchFamily="34" charset="0"/>
                <a:cs typeface="Arial" pitchFamily="34" charset="0"/>
              </a:rPr>
              <a:t>Aiming for a “Good and Modern” System of (Mental Health &amp; Substance Abuse) Behavioral Health Care </a:t>
            </a:r>
            <a:endParaRPr lang="en-US" sz="3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447800"/>
            <a:ext cx="8153400" cy="4800600"/>
          </a:xfrm>
        </p:spPr>
        <p:txBody>
          <a:bodyPr>
            <a:noAutofit/>
          </a:bodyPr>
          <a:lstStyle/>
          <a:p>
            <a:pPr algn="just">
              <a:buClr>
                <a:srgbClr val="BE854C"/>
              </a:buClr>
              <a:buSzPct val="65000"/>
              <a:buFont typeface="Wingdings" pitchFamily="2" charset="2"/>
              <a:buChar char="Ø"/>
            </a:pPr>
            <a:r>
              <a:rPr lang="en-US" sz="2400" i="1" dirty="0" smtClean="0"/>
              <a:t>A </a:t>
            </a:r>
            <a:r>
              <a:rPr lang="en-US" sz="2400" i="1" dirty="0"/>
              <a:t>modern mental health and addiction service system provides a continuum of effective treatment and support services that span </a:t>
            </a:r>
            <a:r>
              <a:rPr lang="en-US" sz="2400" b="1" i="1" u="sng" dirty="0">
                <a:solidFill>
                  <a:schemeClr val="accent5">
                    <a:lumMod val="75000"/>
                  </a:schemeClr>
                </a:solidFill>
              </a:rPr>
              <a:t>healthcare</a:t>
            </a:r>
            <a:r>
              <a:rPr lang="en-US" sz="2400" i="1" dirty="0"/>
              <a:t>, </a:t>
            </a:r>
            <a:r>
              <a:rPr lang="en-US" sz="2400" b="1" i="1" u="sng" dirty="0">
                <a:solidFill>
                  <a:schemeClr val="accent5">
                    <a:lumMod val="75000"/>
                  </a:schemeClr>
                </a:solidFill>
              </a:rPr>
              <a:t>employment</a:t>
            </a:r>
            <a:r>
              <a:rPr lang="en-US" sz="2400" i="1" dirty="0"/>
              <a:t>, </a:t>
            </a:r>
            <a:r>
              <a:rPr lang="en-US" sz="2400" b="1" i="1" u="sng" dirty="0">
                <a:solidFill>
                  <a:schemeClr val="accent5">
                    <a:lumMod val="75000"/>
                  </a:schemeClr>
                </a:solidFill>
              </a:rPr>
              <a:t>housing</a:t>
            </a:r>
            <a:r>
              <a:rPr lang="en-US" sz="2400" i="1" dirty="0"/>
              <a:t> and </a:t>
            </a:r>
            <a:r>
              <a:rPr lang="en-US" sz="2400" b="1" i="1" u="sng" dirty="0">
                <a:solidFill>
                  <a:schemeClr val="accent5">
                    <a:lumMod val="75000"/>
                  </a:schemeClr>
                </a:solidFill>
              </a:rPr>
              <a:t>educational</a:t>
            </a:r>
            <a:r>
              <a:rPr lang="en-US" sz="2400" i="1" dirty="0"/>
              <a:t> sectors. </a:t>
            </a:r>
            <a:endParaRPr lang="en-US" sz="2400" i="1" dirty="0" smtClean="0"/>
          </a:p>
          <a:p>
            <a:pPr algn="just">
              <a:buClr>
                <a:srgbClr val="BE854C"/>
              </a:buClr>
              <a:buSzPct val="65000"/>
              <a:buFont typeface="Wingdings" pitchFamily="2" charset="2"/>
              <a:buChar char="Ø"/>
            </a:pPr>
            <a:r>
              <a:rPr lang="en-US" sz="2400" i="1" dirty="0" smtClean="0"/>
              <a:t>Integration </a:t>
            </a:r>
            <a:r>
              <a:rPr lang="en-US" sz="2400" i="1" dirty="0"/>
              <a:t>of </a:t>
            </a:r>
            <a:r>
              <a:rPr lang="en-US" sz="2400" b="1" i="1" u="sng" dirty="0">
                <a:solidFill>
                  <a:schemeClr val="accent5">
                    <a:lumMod val="75000"/>
                  </a:schemeClr>
                </a:solidFill>
              </a:rPr>
              <a:t>primary care and behavioral health</a:t>
            </a:r>
            <a:r>
              <a:rPr lang="en-US" sz="2400" i="1" dirty="0"/>
              <a:t> are essential. </a:t>
            </a:r>
            <a:endParaRPr lang="en-US" sz="2400" i="1" dirty="0" smtClean="0"/>
          </a:p>
          <a:p>
            <a:pPr algn="just">
              <a:buClr>
                <a:srgbClr val="BE854C"/>
              </a:buClr>
              <a:buSzPct val="65000"/>
              <a:buFont typeface="Wingdings" pitchFamily="2" charset="2"/>
              <a:buChar char="Ø"/>
            </a:pPr>
            <a:r>
              <a:rPr lang="en-US" sz="2400" i="1" dirty="0" smtClean="0"/>
              <a:t>A </a:t>
            </a:r>
            <a:r>
              <a:rPr lang="en-US" sz="2400" i="1" dirty="0"/>
              <a:t>modern addictions and mental health service system is </a:t>
            </a:r>
            <a:r>
              <a:rPr lang="en-US" sz="2400" b="1" i="1" u="sng" dirty="0">
                <a:solidFill>
                  <a:schemeClr val="accent5">
                    <a:lumMod val="75000"/>
                  </a:schemeClr>
                </a:solidFill>
              </a:rPr>
              <a:t>accountable</a:t>
            </a:r>
            <a:r>
              <a:rPr lang="en-US" sz="2400" i="1" dirty="0"/>
              <a:t>, </a:t>
            </a:r>
            <a:r>
              <a:rPr lang="en-US" sz="2400" b="1" i="1" u="sng" dirty="0">
                <a:solidFill>
                  <a:schemeClr val="accent5">
                    <a:lumMod val="75000"/>
                  </a:schemeClr>
                </a:solidFill>
              </a:rPr>
              <a:t>organized</a:t>
            </a:r>
            <a:r>
              <a:rPr lang="en-US" sz="2400" i="1" dirty="0"/>
              <a:t>, </a:t>
            </a:r>
            <a:r>
              <a:rPr lang="en-US" sz="2400" b="1" i="1" u="sng" dirty="0">
                <a:solidFill>
                  <a:schemeClr val="accent5">
                    <a:lumMod val="75000"/>
                  </a:schemeClr>
                </a:solidFill>
              </a:rPr>
              <a:t>controls costs </a:t>
            </a:r>
            <a:r>
              <a:rPr lang="en-US" sz="2400" i="1" dirty="0"/>
              <a:t>and </a:t>
            </a:r>
            <a:r>
              <a:rPr lang="en-US" sz="2400" b="1" i="1" u="sng" dirty="0">
                <a:solidFill>
                  <a:schemeClr val="accent5">
                    <a:lumMod val="75000"/>
                  </a:schemeClr>
                </a:solidFill>
              </a:rPr>
              <a:t>improves quality</a:t>
            </a:r>
            <a:r>
              <a:rPr lang="en-US" sz="2400" i="1" dirty="0"/>
              <a:t>, is </a:t>
            </a:r>
            <a:r>
              <a:rPr lang="en-US" sz="2400" b="1" i="1" u="sng" dirty="0">
                <a:solidFill>
                  <a:schemeClr val="accent5">
                    <a:lumMod val="75000"/>
                  </a:schemeClr>
                </a:solidFill>
              </a:rPr>
              <a:t>accessible</a:t>
            </a:r>
            <a:r>
              <a:rPr lang="en-US" sz="2400" i="1" dirty="0"/>
              <a:t>, </a:t>
            </a:r>
            <a:r>
              <a:rPr lang="en-US" sz="2400" b="1" i="1" u="sng" dirty="0">
                <a:solidFill>
                  <a:schemeClr val="accent5">
                    <a:lumMod val="75000"/>
                  </a:schemeClr>
                </a:solidFill>
              </a:rPr>
              <a:t>equitable</a:t>
            </a:r>
            <a:r>
              <a:rPr lang="en-US" sz="2400" i="1" dirty="0"/>
              <a:t>, and </a:t>
            </a:r>
            <a:r>
              <a:rPr lang="en-US" sz="2400" b="1" i="1" dirty="0">
                <a:solidFill>
                  <a:schemeClr val="accent5">
                    <a:lumMod val="75000"/>
                  </a:schemeClr>
                </a:solidFill>
              </a:rPr>
              <a:t>effective</a:t>
            </a:r>
            <a:r>
              <a:rPr lang="en-US" sz="2400" i="1" dirty="0"/>
              <a:t>. </a:t>
            </a:r>
            <a:endParaRPr lang="en-US" sz="2400" i="1" dirty="0" smtClean="0"/>
          </a:p>
          <a:p>
            <a:pPr algn="just">
              <a:buClr>
                <a:srgbClr val="BE854C"/>
              </a:buClr>
              <a:buSzPct val="65000"/>
              <a:buFont typeface="Wingdings" pitchFamily="2" charset="2"/>
              <a:buChar char="Ø"/>
            </a:pPr>
            <a:r>
              <a:rPr lang="en-US" sz="2400" i="1" dirty="0" smtClean="0"/>
              <a:t>It </a:t>
            </a:r>
            <a:r>
              <a:rPr lang="en-US" sz="2400" i="1" dirty="0"/>
              <a:t>is a public health asset that </a:t>
            </a:r>
            <a:r>
              <a:rPr lang="en-US" sz="2400" b="1" i="1" u="sng" dirty="0">
                <a:solidFill>
                  <a:schemeClr val="accent5">
                    <a:lumMod val="75000"/>
                  </a:schemeClr>
                </a:solidFill>
              </a:rPr>
              <a:t>improves the lives</a:t>
            </a:r>
            <a:r>
              <a:rPr lang="en-US" sz="2400" b="1" i="1" dirty="0">
                <a:solidFill>
                  <a:schemeClr val="accent5">
                    <a:lumMod val="75000"/>
                  </a:schemeClr>
                </a:solidFill>
              </a:rPr>
              <a:t> </a:t>
            </a:r>
            <a:r>
              <a:rPr lang="en-US" sz="2400" i="1" dirty="0"/>
              <a:t>of Americans and </a:t>
            </a:r>
            <a:r>
              <a:rPr lang="en-US" sz="2400" b="1" i="1" u="sng" dirty="0">
                <a:solidFill>
                  <a:schemeClr val="accent5">
                    <a:lumMod val="75000"/>
                  </a:schemeClr>
                </a:solidFill>
              </a:rPr>
              <a:t>lengthens their lifespan</a:t>
            </a:r>
            <a:r>
              <a:rPr lang="en-US" sz="2400" i="1" dirty="0"/>
              <a:t>.</a:t>
            </a: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43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7/18/12</a:t>
            </a:r>
            <a:endParaRPr lang="en-US"/>
          </a:p>
        </p:txBody>
      </p:sp>
    </p:spTree>
    <p:extLst>
      <p:ext uri="{BB962C8B-B14F-4D97-AF65-F5344CB8AC3E}">
        <p14:creationId xmlns:p14="http://schemas.microsoft.com/office/powerpoint/2010/main" val="188206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2214</Words>
  <Application>Microsoft Office PowerPoint</Application>
  <PresentationFormat>On-screen Show (4:3)</PresentationFormat>
  <Paragraphs>406</Paragraphs>
  <Slides>39</Slides>
  <Notes>38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44" baseType="lpstr">
      <vt:lpstr>Office Theme</vt:lpstr>
      <vt:lpstr>Microsoft Map</vt:lpstr>
      <vt:lpstr>Chart</vt:lpstr>
      <vt:lpstr>Worksheet</vt:lpstr>
      <vt:lpstr>Microsoft ClipArt Gallery</vt:lpstr>
      <vt:lpstr> </vt:lpstr>
      <vt:lpstr>Objectives</vt:lpstr>
      <vt:lpstr>Context and Background</vt:lpstr>
      <vt:lpstr>Single State Authorities (SSA) and State Mental Health Authorities (SMHA)</vt:lpstr>
      <vt:lpstr>Look Beyond the SSA… </vt:lpstr>
      <vt:lpstr>States with Mental Health and Substance Abuse Responsibilities in One Agency: 1970 to 2010</vt:lpstr>
      <vt:lpstr>Substance Abuse Agency Relationship to the SMHA: 2010</vt:lpstr>
      <vt:lpstr>Numbers of Layers between SMHA Commissioner/Director and State Governor (2010)</vt:lpstr>
      <vt:lpstr>Aiming for a “Good and Modern” System of (Mental Health &amp; Substance Abuse) Behavioral Health Care </vt:lpstr>
      <vt:lpstr>PowerPoint Presentation</vt:lpstr>
      <vt:lpstr>PowerPoint Presentation</vt:lpstr>
      <vt:lpstr>PowerPoint Presentation</vt:lpstr>
      <vt:lpstr>Primary Methods SMHAs Used to Fund Community MH and SA Services: 2010</vt:lpstr>
      <vt:lpstr>Total FY'2009 SMHA-Controlled Per Capita Mental Health Expenditures </vt:lpstr>
      <vt:lpstr>Fiscal Year 2009 SMHA-Controlled  Per Capita Expenditures </vt:lpstr>
      <vt:lpstr>SMHAs with Budget Cuts:  Fiscal Years 2010 to 2012</vt:lpstr>
      <vt:lpstr>PowerPoint Presentation</vt:lpstr>
      <vt:lpstr>Level of State Mental Health and Alcohol and Drug Budget Reductions:</vt:lpstr>
      <vt:lpstr>State Budgets in FY’12 and Beyond</vt:lpstr>
      <vt:lpstr>SMHA Responses to Cuts in Overall Budget Summer 2010 (Percentage of States with Cuts)</vt:lpstr>
      <vt:lpstr>SMHA-Controlled Forensic and Sex Offender Behavioral Health Expenditures As a Percentage of State Psychiatric Hospital Expenditures, FY'83 to FY'09</vt:lpstr>
      <vt:lpstr>PowerPoint Presentation</vt:lpstr>
      <vt:lpstr>Persons Served by SMHA Systems: 2010</vt:lpstr>
      <vt:lpstr>Change in Persons Served by SMHAs  (2002 to 2010)</vt:lpstr>
      <vt:lpstr>Increased Demand for Behavioral Health Services During the Recession  Percentage of States Experiencing Increased Demand for Services</vt:lpstr>
      <vt:lpstr>What We Share…</vt:lpstr>
      <vt:lpstr>Outcomes  of Mental Health and Substance Abuse Services</vt:lpstr>
      <vt:lpstr>National Outcome Measure (NOM) 1:  Increased Access to Services</vt:lpstr>
      <vt:lpstr>A Recovery-Oriented Continuum  for Behavioral Health Care and RSAT </vt:lpstr>
      <vt:lpstr>An RSAT Continuum of Care</vt:lpstr>
      <vt:lpstr>Health</vt:lpstr>
      <vt:lpstr>Health</vt:lpstr>
      <vt:lpstr>Home</vt:lpstr>
      <vt:lpstr>Purpose</vt:lpstr>
      <vt:lpstr>Community</vt:lpstr>
      <vt:lpstr>State Initiatives to Integrate Health with Mental Health and Substance Abuse Care</vt:lpstr>
      <vt:lpstr>Relevance of Public Mental Health and Substance Abuse Authorities to RSAT</vt:lpstr>
      <vt:lpstr>Partnering with State Mental Health and Substance Abuse Authorities for RSAT Programs is Effective</vt:lpstr>
      <vt:lpstr>Next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Noah M. Shifman</cp:lastModifiedBy>
  <cp:revision>16</cp:revision>
  <dcterms:created xsi:type="dcterms:W3CDTF">2012-07-17T20:46:08Z</dcterms:created>
  <dcterms:modified xsi:type="dcterms:W3CDTF">2012-07-18T14:24:39Z</dcterms:modified>
</cp:coreProperties>
</file>