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1"/>
  </p:notesMasterIdLst>
  <p:handoutMasterIdLst>
    <p:handoutMasterId r:id="rId52"/>
  </p:handoutMasterIdLst>
  <p:sldIdLst>
    <p:sldId id="269" r:id="rId2"/>
    <p:sldId id="271" r:id="rId3"/>
    <p:sldId id="272" r:id="rId4"/>
    <p:sldId id="274" r:id="rId5"/>
    <p:sldId id="283" r:id="rId6"/>
    <p:sldId id="275" r:id="rId7"/>
    <p:sldId id="277" r:id="rId8"/>
    <p:sldId id="279" r:id="rId9"/>
    <p:sldId id="278" r:id="rId10"/>
    <p:sldId id="280" r:id="rId11"/>
    <p:sldId id="281" r:id="rId12"/>
    <p:sldId id="282" r:id="rId13"/>
    <p:sldId id="284" r:id="rId14"/>
    <p:sldId id="285" r:id="rId15"/>
    <p:sldId id="286" r:id="rId16"/>
    <p:sldId id="287" r:id="rId17"/>
    <p:sldId id="288" r:id="rId18"/>
    <p:sldId id="289" r:id="rId19"/>
    <p:sldId id="290" r:id="rId20"/>
    <p:sldId id="291" r:id="rId21"/>
    <p:sldId id="292" r:id="rId22"/>
    <p:sldId id="293" r:id="rId23"/>
    <p:sldId id="294" r:id="rId24"/>
    <p:sldId id="276"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15" r:id="rId38"/>
    <p:sldId id="316" r:id="rId39"/>
    <p:sldId id="317" r:id="rId40"/>
    <p:sldId id="318" r:id="rId41"/>
    <p:sldId id="319" r:id="rId42"/>
    <p:sldId id="320" r:id="rId43"/>
    <p:sldId id="321" r:id="rId44"/>
    <p:sldId id="322" r:id="rId45"/>
    <p:sldId id="323" r:id="rId46"/>
    <p:sldId id="312" r:id="rId47"/>
    <p:sldId id="324" r:id="rId48"/>
    <p:sldId id="273" r:id="rId49"/>
    <p:sldId id="325" r:id="rId50"/>
  </p:sldIdLst>
  <p:sldSz cx="9144000" cy="6858000" type="screen4x3"/>
  <p:notesSz cx="6858000" cy="9144000"/>
  <p:embeddedFontLst>
    <p:embeddedFont>
      <p:font typeface="Calibri" pitchFamily="34" charset="0"/>
      <p:regular r:id="rId53"/>
      <p:bold r:id="rId54"/>
      <p:italic r:id="rId55"/>
      <p:boldItalic r:id="rId56"/>
    </p:embeddedFont>
    <p:embeddedFont>
      <p:font typeface="Arial Black" pitchFamily="34" charset="0"/>
      <p:bold r:id="rId57"/>
    </p:embeddedFont>
    <p:embeddedFont>
      <p:font typeface="Lato Regular" charset="0"/>
      <p:regular r:id="rId58"/>
    </p:embeddedFont>
    <p:embeddedFont>
      <p:font typeface="Lato Bold" charset="0"/>
      <p:bold r:id="rId59"/>
    </p:embeddedFont>
  </p:embeddedFontLst>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474"/>
    <a:srgbClr val="FFF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17" autoAdjust="0"/>
  </p:normalViewPr>
  <p:slideViewPr>
    <p:cSldViewPr snapToObjects="1">
      <p:cViewPr varScale="1">
        <p:scale>
          <a:sx n="90" d="100"/>
          <a:sy n="90" d="100"/>
        </p:scale>
        <p:origin x="-160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E068C-5C5A-4F56-AE95-286398F5B5AF}" type="slidenum">
              <a:rPr lang="en-US" smtClean="0"/>
              <a:pPr/>
              <a:t>‹#›</a:t>
            </a:fld>
            <a:endParaRPr lang="en-US"/>
          </a:p>
        </p:txBody>
      </p:sp>
    </p:spTree>
    <p:extLst>
      <p:ext uri="{BB962C8B-B14F-4D97-AF65-F5344CB8AC3E}">
        <p14:creationId xmlns:p14="http://schemas.microsoft.com/office/powerpoint/2010/main" val="40625055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CA211-0966-41FA-8616-2BA155BED82D}" type="slidenum">
              <a:rPr lang="en-US" smtClean="0"/>
              <a:pPr/>
              <a:t>‹#›</a:t>
            </a:fld>
            <a:endParaRPr lang="en-US"/>
          </a:p>
        </p:txBody>
      </p:sp>
    </p:spTree>
    <p:extLst>
      <p:ext uri="{BB962C8B-B14F-4D97-AF65-F5344CB8AC3E}">
        <p14:creationId xmlns:p14="http://schemas.microsoft.com/office/powerpoint/2010/main" val="29013027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B7F09-9D60-4E1A-A251-8F1D16613853}" type="slidenum">
              <a:rPr lang="en-US" smtClean="0"/>
              <a:pPr/>
              <a:t>6</a:t>
            </a:fld>
            <a:endParaRPr lang="en-US"/>
          </a:p>
        </p:txBody>
      </p:sp>
    </p:spTree>
    <p:extLst>
      <p:ext uri="{BB962C8B-B14F-4D97-AF65-F5344CB8AC3E}">
        <p14:creationId xmlns:p14="http://schemas.microsoft.com/office/powerpoint/2010/main" val="1525514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facilitator has an important role in assisting individuals who attend a Winners’ Circle meeting to begin to develop a sense of group cohesion. The first goal is to help members view each other as peers who can offer one another support that is essential to meet the challenges of early recovery and re-entry.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this mutual support continues, the power of the peer-to-peer relationships makes the group stronger. This peer development forms the foundation for the ongoing growth of the group. Naturally in any group of people, conflict will arise that may threaten group cohesion. The facilitator’s role is to assist the members in working a fair process toward conflict resolution.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a facilitator, you will also be devoting considerable time and energy in helping a group to start and to grow. The following list identifies some (not all) of the potential benefits for you as a facilitator: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role of the Facilitator is that of a mentor and liaison, someone who will eventually step back from the project as the Leadership Committee and local groups become more active and self-governing. The section titled “Role of the Facilitator” describes the skills and knowledge needed to be effective. Most of the work is centered on developing leadership skills within the Winners’ Circle members and forming the Leadership Committee. </a:t>
            </a:r>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main role of the facilitator is to guide the growth and development of existing and potential Winners’ Circles and Winners’ Circle Leadership Committees. They do not run groups or meetings, but are required to have an active presence as advisor and liaison between stakeholders and the Winners’ Circle members. It would not be out of the realm of duties if the facilitator has some responsibility for documenting meeting events in accordance with a sponsoring agency policy, such as for incident reporting or security logs. However, facilitators are not part of the Winners’ Circle or Winners’ Circle Leadership Committee and should not be view as members.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it relates to having an active presence in the group, the facilitator</a:t>
            </a:r>
            <a:r>
              <a:rPr lang="en-US" sz="1200" kern="1200" baseline="0" dirty="0" smtClean="0">
                <a:solidFill>
                  <a:schemeClr val="tx1"/>
                </a:solidFill>
                <a:latin typeface="+mn-lt"/>
                <a:ea typeface="+mn-ea"/>
                <a:cs typeface="+mn-cs"/>
              </a:rPr>
              <a:t> is there to ensure safety, keep disruptions from taking over, act as eyes and ears for the Chair person with regard to inappropriate behavior and be an advisor on issues that may arise in a meeting. For example, a facilitator might be called on to explain what a recovery home is, or what is meant by going in to </a:t>
            </a:r>
            <a:r>
              <a:rPr lang="en-US" sz="1200" kern="1200" baseline="0" dirty="0" err="1" smtClean="0">
                <a:solidFill>
                  <a:schemeClr val="tx1"/>
                </a:solidFill>
                <a:latin typeface="+mn-lt"/>
                <a:ea typeface="+mn-ea"/>
                <a:cs typeface="+mn-cs"/>
              </a:rPr>
              <a:t>detox</a:t>
            </a:r>
            <a:r>
              <a:rPr lang="en-US" sz="1200" kern="1200" baseline="0" dirty="0" smtClean="0">
                <a:solidFill>
                  <a:schemeClr val="tx1"/>
                </a:solidFill>
                <a:latin typeface="+mn-lt"/>
                <a:ea typeface="+mn-ea"/>
                <a:cs typeface="+mn-cs"/>
              </a:rPr>
              <a:t>. facilitators should have a working knowledge of treatment, recovery processes, procedural matters that might impact an ex-offenders recovery efforts. We will talk more about the clinical underpinnings of that later in the manual.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a rule facilitators do not run the meeting. However, in situations where a new group is forming it may be necessary for the facilitator to act as Chair and model the meeting process in order to get things going. This should not be for an extended period  of time, rather as soon as the Chair and Co-Chair are identified and trained, the facilitator should relinquish those duties to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As a Liaison to stakeholders for a meeting, the facilitator may have numerous obligations, but most likely it will be limited to facility management. Things like making sure the building is locked after the meeting is over and observing rules such as smoking only in designated areas. There will likely be some responsibility around maintaining attendance sheets for the meeting, verification of attendance and safekeeping of the documentation as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Typically, a facilitator’s active role lasts 6-12 months, after which time he or she begins to step back in the oversight. They are still available for consultation as needed and continue to communicate stakeholder issues to the group. However, by and large, the Winners’ Circle and Leadership Committee have autonomy.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Of course any of these functions will depend on the setting of the meeting. Some WC are held in the community with little or no affiliation with community corrections and completely autonomous. Others may be held in secure facilities or treatment centers with higher levels of accountability. The key is the facilitator remain as neutral as possible so not to undermine the true spirit of peer-led recovery support.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39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training</a:t>
            </a:r>
            <a:r>
              <a:rPr lang="en-US" baseline="0" dirty="0" smtClean="0"/>
              <a:t> and manual represents the formal application for training facilitators. In </a:t>
            </a:r>
            <a:r>
              <a:rPr lang="en-US" sz="1200" kern="1200" dirty="0" smtClean="0">
                <a:solidFill>
                  <a:schemeClr val="tx1"/>
                </a:solidFill>
                <a:latin typeface="+mn-lt"/>
                <a:ea typeface="+mn-ea"/>
                <a:cs typeface="+mn-cs"/>
              </a:rPr>
              <a:t>order to be effective as a facilitator of either a Winners’ Circle or Leadership Committee, it is important to have certain knowledge, skills, and attitudes. Most Circle members initially will not have the prior training needed to run a group, control a discussion, or redirect when things get off track. The facilitator should be a resource of information for members making plans or trying to adjust to returning to a community. The following lists identify some of these necessary attributes: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facilitators can greatly enhance efforts</a:t>
            </a:r>
            <a:r>
              <a:rPr lang="en-US" baseline="0" dirty="0" smtClean="0"/>
              <a:t> of the WC members returning to the community by displaying a positive attitude. </a:t>
            </a:r>
            <a:r>
              <a:rPr lang="en-US" dirty="0" smtClean="0"/>
              <a:t>Individuals develop the skills, attitudes, and behaviors that are consistent with good citizenship, including assuming responsibility for self-direction and making positive contributions to their families, workplaces, and communities. In the process of restoring citizenship, there is a healing of past harms and reassurance to victims, families, and communities that change is possible.</a:t>
            </a:r>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Additionally, the facilitator may be responsible for maintaining accurate documentation of meeting attendance (apart from the group secretary) and other records required by the sponsoring agency. This person must maintain a professional relationship with Winners’ Circle leaders and members, and demonstrate clearly-defined boundaries. For instance, the facilitator must avoid becoming romantically and/or intimately involved with leaders or show bias toward or against any member of the group.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42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Lastly, the role of the facilitator is not to “police” the group, which would be a boundary violation. The more appropriate role is to teach leaders and members how to govern themselves in keeping with the values and standards described in the Code of Ethics. Doing so would be a demonstration of respecting the importance of peer-led recovery support.</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43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Being a part of the overall organizational network will give a deeper appreciation for the work that goes into starting and maintaining a peer-led recovery support group. It will be an involved process in guiding individuals toward gaining a group identity and promoting leadership. </a:t>
            </a:r>
          </a:p>
          <a:p>
            <a:endParaRPr lang="en-US" dirty="0"/>
          </a:p>
        </p:txBody>
      </p:sp>
      <p:sp>
        <p:nvSpPr>
          <p:cNvPr id="4" name="Slide Number Placeholder 3"/>
          <p:cNvSpPr>
            <a:spLocks noGrp="1"/>
          </p:cNvSpPr>
          <p:nvPr>
            <p:ph type="sldNum" sz="quarter" idx="10"/>
          </p:nvPr>
        </p:nvSpPr>
        <p:spPr/>
        <p:txBody>
          <a:bodyPr/>
          <a:lstStyle/>
          <a:p>
            <a:fld id="{D2F46C9E-C8D5-41AE-B8AF-6B6FDD49FDBA}"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B257B95-6C57-A443-A669-7B77E303A2AD}" type="datetimeFigureOut">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4CD7E-DBE8-3F4F-97F8-9822067616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838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32037"/>
            <a:ext cx="8229600" cy="3230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57B95-6C57-A443-A669-7B77E303A2AD}" type="datetimeFigureOut">
              <a:rPr lang="en-US" smtClean="0"/>
              <a:pPr/>
              <a:t>7/16/2014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4CD7E-DBE8-3F4F-97F8-982206761657}" type="slidenum">
              <a:rPr lang="en-US" smtClean="0"/>
              <a:pPr/>
              <a:t>‹#›</a:t>
            </a:fld>
            <a:endParaRPr lang="en-US" dirty="0"/>
          </a:p>
        </p:txBody>
      </p:sp>
      <p:sp>
        <p:nvSpPr>
          <p:cNvPr id="7" name="Rectangle 6"/>
          <p:cNvSpPr/>
          <p:nvPr/>
        </p:nvSpPr>
        <p:spPr>
          <a:xfrm>
            <a:off x="0" y="0"/>
            <a:ext cx="9144000" cy="990600"/>
          </a:xfrm>
          <a:prstGeom prst="rect">
            <a:avLst/>
          </a:prstGeom>
          <a:solidFill>
            <a:srgbClr val="35547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hj_white.png"/>
          <p:cNvPicPr>
            <a:picLocks noChangeAspect="1"/>
          </p:cNvPicPr>
          <p:nvPr/>
        </p:nvPicPr>
        <p:blipFill>
          <a:blip r:embed="rId13"/>
          <a:stretch>
            <a:fillRect/>
          </a:stretch>
        </p:blipFill>
        <p:spPr>
          <a:xfrm>
            <a:off x="228600" y="152400"/>
            <a:ext cx="2194633" cy="621813"/>
          </a:xfrm>
          <a:prstGeom prst="rect">
            <a:avLst/>
          </a:prstGeom>
        </p:spPr>
      </p:pic>
      <p:sp>
        <p:nvSpPr>
          <p:cNvPr id="9" name="Title 1"/>
          <p:cNvSpPr txBox="1">
            <a:spLocks/>
          </p:cNvSpPr>
          <p:nvPr/>
        </p:nvSpPr>
        <p:spPr>
          <a:xfrm>
            <a:off x="5486400" y="53975"/>
            <a:ext cx="4343400" cy="86042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Winners’ Circle Facilitator Training</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10" normalizeH="0" baseline="0" noProof="0" dirty="0" smtClean="0">
                <a:ln>
                  <a:noFill/>
                </a:ln>
                <a:solidFill>
                  <a:schemeClr val="bg1"/>
                </a:solidFill>
                <a:effectLst/>
                <a:uLnTx/>
                <a:uFillTx/>
                <a:latin typeface="+mj-lt"/>
                <a:ea typeface="+mj-ea"/>
                <a:cs typeface="Arial" panose="020B0604020202020204" pitchFamily="34" charset="0"/>
              </a:rPr>
              <a:t>July 2014 – RSAT Presentation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1" kern="1200">
          <a:solidFill>
            <a:srgbClr val="376092"/>
          </a:solidFill>
          <a:latin typeface="+mj-lt"/>
          <a:ea typeface="+mj-ea"/>
          <a:cs typeface="Arial Black" panose="020B0A04020102020204" pitchFamily="34" charset="0"/>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mj-lt"/>
          <a:ea typeface="+mn-ea"/>
          <a:cs typeface="Lato Bold"/>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Lato Regular"/>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Regular"/>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05000"/>
            <a:ext cx="6934200" cy="1470025"/>
          </a:xfrm>
        </p:spPr>
        <p:txBody>
          <a:bodyPr/>
          <a:lstStyle/>
          <a:p>
            <a:pPr algn="ctr"/>
            <a:r>
              <a:rPr lang="en-US" b="1" dirty="0" smtClean="0"/>
              <a:t>WINNERS’ CIRCLE </a:t>
            </a:r>
            <a:r>
              <a:rPr lang="en-US" dirty="0" smtClean="0"/>
              <a:t>PRESENTATION</a:t>
            </a:r>
            <a:endParaRPr lang="en-US" b="1" dirty="0"/>
          </a:p>
        </p:txBody>
      </p:sp>
      <p:sp>
        <p:nvSpPr>
          <p:cNvPr id="3" name="Subtitle 2"/>
          <p:cNvSpPr>
            <a:spLocks noGrp="1"/>
          </p:cNvSpPr>
          <p:nvPr>
            <p:ph type="subTitle" idx="1"/>
          </p:nvPr>
        </p:nvSpPr>
        <p:spPr>
          <a:xfrm>
            <a:off x="1371600" y="3375025"/>
            <a:ext cx="6400800" cy="2263775"/>
          </a:xfrm>
        </p:spPr>
        <p:txBody>
          <a:bodyPr>
            <a:normAutofit/>
          </a:bodyPr>
          <a:lstStyle/>
          <a:p>
            <a:r>
              <a:rPr lang="en-US" sz="2400" b="1" dirty="0" smtClean="0">
                <a:solidFill>
                  <a:schemeClr val="tx1"/>
                </a:solidFill>
              </a:rPr>
              <a:t>Brought to you by the </a:t>
            </a:r>
          </a:p>
          <a:p>
            <a:r>
              <a:rPr lang="en-US" sz="2400" b="1" dirty="0" smtClean="0">
                <a:solidFill>
                  <a:schemeClr val="tx1"/>
                </a:solidFill>
              </a:rPr>
              <a:t>Center for Health and Justice at TASC</a:t>
            </a:r>
          </a:p>
          <a:p>
            <a:r>
              <a:rPr lang="en-US" sz="2400" dirty="0" smtClean="0">
                <a:solidFill>
                  <a:schemeClr val="tx1"/>
                </a:solidFill>
              </a:rPr>
              <a:t>Presented by Phillip Barbour / Master Trainer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of Group Members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Promote the group with local social service providers</a:t>
            </a:r>
          </a:p>
          <a:p>
            <a:endParaRPr lang="en-US" dirty="0" smtClean="0"/>
          </a:p>
          <a:p>
            <a:r>
              <a:rPr lang="en-US" dirty="0" smtClean="0"/>
              <a:t>Stipulate that members do not have to have a SUD</a:t>
            </a:r>
          </a:p>
          <a:p>
            <a:endParaRPr lang="en-US" dirty="0" smtClean="0"/>
          </a:p>
          <a:p>
            <a:r>
              <a:rPr lang="en-US" dirty="0" smtClean="0"/>
              <a:t>Family members of ex-offender are also invited to attend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Format</a:t>
            </a:r>
            <a:endParaRPr lang="en-US" dirty="0"/>
          </a:p>
        </p:txBody>
      </p:sp>
      <p:sp>
        <p:nvSpPr>
          <p:cNvPr id="3" name="Content Placeholder 2"/>
          <p:cNvSpPr>
            <a:spLocks noGrp="1"/>
          </p:cNvSpPr>
          <p:nvPr>
            <p:ph idx="1"/>
          </p:nvPr>
        </p:nvSpPr>
        <p:spPr/>
        <p:txBody>
          <a:bodyPr>
            <a:normAutofit lnSpcReduction="10000"/>
          </a:bodyPr>
          <a:lstStyle/>
          <a:p>
            <a:r>
              <a:rPr lang="en-US" dirty="0" smtClean="0"/>
              <a:t>10-12 people is an ideal size (but there is no limit)</a:t>
            </a:r>
          </a:p>
          <a:p>
            <a:r>
              <a:rPr lang="en-US" dirty="0" smtClean="0"/>
              <a:t>1 hour meeting</a:t>
            </a:r>
          </a:p>
          <a:p>
            <a:r>
              <a:rPr lang="en-US" dirty="0" smtClean="0"/>
              <a:t>Peer led, peer driven</a:t>
            </a:r>
          </a:p>
          <a:p>
            <a:r>
              <a:rPr lang="en-US" dirty="0" smtClean="0"/>
              <a:t>Not a 12 step meeting</a:t>
            </a:r>
          </a:p>
          <a:p>
            <a:r>
              <a:rPr lang="en-US" dirty="0" smtClean="0"/>
              <a:t>Professionally facilitated (maintains control)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Schedule</a:t>
            </a:r>
            <a:endParaRPr lang="en-US" dirty="0"/>
          </a:p>
        </p:txBody>
      </p:sp>
      <p:sp>
        <p:nvSpPr>
          <p:cNvPr id="3" name="Content Placeholder 2"/>
          <p:cNvSpPr>
            <a:spLocks noGrp="1"/>
          </p:cNvSpPr>
          <p:nvPr>
            <p:ph idx="1"/>
          </p:nvPr>
        </p:nvSpPr>
        <p:spPr>
          <a:xfrm>
            <a:off x="685800" y="2332037"/>
            <a:ext cx="8229600" cy="3230563"/>
          </a:xfrm>
        </p:spPr>
        <p:txBody>
          <a:bodyPr>
            <a:normAutofit fontScale="85000" lnSpcReduction="20000"/>
          </a:bodyPr>
          <a:lstStyle/>
          <a:p>
            <a:r>
              <a:rPr lang="en-US" dirty="0" smtClean="0"/>
              <a:t>Based on availability of facility space and group facilitator</a:t>
            </a:r>
          </a:p>
          <a:p>
            <a:endParaRPr lang="en-US" dirty="0" smtClean="0"/>
          </a:p>
          <a:p>
            <a:r>
              <a:rPr lang="en-US" dirty="0" smtClean="0"/>
              <a:t>Minimum of one weekly meeting</a:t>
            </a:r>
          </a:p>
          <a:p>
            <a:endParaRPr lang="en-US" dirty="0" smtClean="0"/>
          </a:p>
          <a:p>
            <a:r>
              <a:rPr lang="en-US" dirty="0" smtClean="0"/>
              <a:t>Can be held as many as 3x a week</a:t>
            </a:r>
          </a:p>
          <a:p>
            <a:endParaRPr lang="en-US" dirty="0"/>
          </a:p>
          <a:p>
            <a:r>
              <a:rPr lang="en-US" dirty="0" smtClean="0"/>
              <a:t>Consider weekend meetings</a:t>
            </a:r>
            <a:endParaRPr lang="en-US" dirty="0"/>
          </a:p>
        </p:txBody>
      </p:sp>
    </p:spTree>
    <p:extLst>
      <p:ext uri="{BB962C8B-B14F-4D97-AF65-F5344CB8AC3E}">
        <p14:creationId xmlns:p14="http://schemas.microsoft.com/office/powerpoint/2010/main" val="1006348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228600"/>
            <a:ext cx="7772400" cy="1143000"/>
          </a:xfrm>
        </p:spPr>
        <p:txBody>
          <a:bodyPr/>
          <a:lstStyle/>
          <a:p>
            <a:r>
              <a:rPr lang="en-US" dirty="0" smtClean="0"/>
              <a:t>Group Agenda</a:t>
            </a:r>
            <a:endParaRPr lang="en-US" dirty="0"/>
          </a:p>
        </p:txBody>
      </p:sp>
      <p:sp>
        <p:nvSpPr>
          <p:cNvPr id="3" name="Content Placeholder 2"/>
          <p:cNvSpPr>
            <a:spLocks noGrp="1"/>
          </p:cNvSpPr>
          <p:nvPr>
            <p:ph idx="1"/>
          </p:nvPr>
        </p:nvSpPr>
        <p:spPr>
          <a:xfrm>
            <a:off x="1066800" y="1447800"/>
            <a:ext cx="7010400" cy="4572000"/>
          </a:xfrm>
        </p:spPr>
        <p:txBody>
          <a:bodyPr/>
          <a:lstStyle/>
          <a:p>
            <a:r>
              <a:rPr lang="en-US" dirty="0" smtClean="0"/>
              <a:t>Open with readings of:</a:t>
            </a:r>
          </a:p>
          <a:p>
            <a:pPr lvl="1"/>
            <a:r>
              <a:rPr lang="en-US" dirty="0"/>
              <a:t>The Preamble </a:t>
            </a:r>
            <a:endParaRPr lang="en-US" sz="1200" dirty="0"/>
          </a:p>
          <a:p>
            <a:pPr lvl="1"/>
            <a:r>
              <a:rPr lang="en-US" dirty="0"/>
              <a:t>Milestones to Recovery </a:t>
            </a:r>
            <a:endParaRPr lang="en-US" sz="1200" dirty="0"/>
          </a:p>
          <a:p>
            <a:pPr lvl="1"/>
            <a:r>
              <a:rPr lang="en-US" dirty="0"/>
              <a:t>Code of Ethics and Confidentiality </a:t>
            </a:r>
            <a:endParaRPr lang="en-US" sz="1200" dirty="0"/>
          </a:p>
          <a:p>
            <a:pPr lvl="1"/>
            <a:r>
              <a:rPr lang="en-US" dirty="0"/>
              <a:t>Thought of the </a:t>
            </a:r>
            <a:r>
              <a:rPr lang="en-US" dirty="0" smtClean="0"/>
              <a:t>Day</a:t>
            </a:r>
            <a:endParaRPr lang="en-US" dirty="0"/>
          </a:p>
          <a:p>
            <a:r>
              <a:rPr lang="en-US" dirty="0" smtClean="0"/>
              <a:t>Begin conversation with a designated topic</a:t>
            </a:r>
          </a:p>
          <a:p>
            <a:r>
              <a:rPr lang="en-US" dirty="0" smtClean="0"/>
              <a:t>Closing</a:t>
            </a:r>
          </a:p>
          <a:p>
            <a:pPr lvl="1"/>
            <a:endParaRPr lang="en-US" sz="1200" dirty="0"/>
          </a:p>
          <a:p>
            <a:pPr lvl="1"/>
            <a:endParaRPr lang="en-US" dirty="0" smtClean="0"/>
          </a:p>
          <a:p>
            <a:endParaRPr lang="en-US" dirty="0"/>
          </a:p>
        </p:txBody>
      </p:sp>
    </p:spTree>
    <p:extLst>
      <p:ext uri="{BB962C8B-B14F-4D97-AF65-F5344CB8AC3E}">
        <p14:creationId xmlns:p14="http://schemas.microsoft.com/office/powerpoint/2010/main" val="387084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Participation</a:t>
            </a:r>
            <a:endParaRPr lang="en-US" dirty="0"/>
          </a:p>
        </p:txBody>
      </p:sp>
      <p:sp>
        <p:nvSpPr>
          <p:cNvPr id="3" name="Content Placeholder 2"/>
          <p:cNvSpPr>
            <a:spLocks noGrp="1"/>
          </p:cNvSpPr>
          <p:nvPr>
            <p:ph idx="1"/>
          </p:nvPr>
        </p:nvSpPr>
        <p:spPr/>
        <p:txBody>
          <a:bodyPr/>
          <a:lstStyle/>
          <a:p>
            <a:r>
              <a:rPr lang="en-US" dirty="0" smtClean="0"/>
              <a:t>Tracking group attendance</a:t>
            </a:r>
          </a:p>
          <a:p>
            <a:pPr lvl="1"/>
            <a:r>
              <a:rPr lang="en-US" dirty="0" smtClean="0"/>
              <a:t>Keep documented records of attendance</a:t>
            </a:r>
          </a:p>
          <a:p>
            <a:r>
              <a:rPr lang="en-US" dirty="0" smtClean="0"/>
              <a:t>Attendance may be required on order of parole agent/case manager</a:t>
            </a:r>
          </a:p>
          <a:p>
            <a:r>
              <a:rPr lang="en-US" dirty="0" smtClean="0"/>
              <a:t>Obtain signed consent form</a:t>
            </a:r>
            <a:endParaRPr lang="en-US" dirty="0"/>
          </a:p>
        </p:txBody>
      </p:sp>
    </p:spTree>
    <p:extLst>
      <p:ext uri="{BB962C8B-B14F-4D97-AF65-F5344CB8AC3E}">
        <p14:creationId xmlns:p14="http://schemas.microsoft.com/office/powerpoint/2010/main" val="599691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Attendance</a:t>
            </a:r>
            <a:endParaRPr lang="en-US" dirty="0"/>
          </a:p>
        </p:txBody>
      </p:sp>
      <p:sp>
        <p:nvSpPr>
          <p:cNvPr id="3" name="Content Placeholder 2"/>
          <p:cNvSpPr>
            <a:spLocks noGrp="1"/>
          </p:cNvSpPr>
          <p:nvPr>
            <p:ph idx="1"/>
          </p:nvPr>
        </p:nvSpPr>
        <p:spPr/>
        <p:txBody>
          <a:bodyPr/>
          <a:lstStyle/>
          <a:p>
            <a:r>
              <a:rPr lang="en-US" dirty="0" smtClean="0"/>
              <a:t>Considerations:</a:t>
            </a:r>
          </a:p>
          <a:p>
            <a:pPr lvl="1"/>
            <a:endParaRPr lang="en-US" dirty="0" smtClean="0"/>
          </a:p>
          <a:p>
            <a:pPr lvl="1"/>
            <a:r>
              <a:rPr lang="en-US" dirty="0" smtClean="0"/>
              <a:t>Can be counterproductive</a:t>
            </a:r>
          </a:p>
          <a:p>
            <a:pPr lvl="1"/>
            <a:endParaRPr lang="en-US" dirty="0" smtClean="0"/>
          </a:p>
          <a:p>
            <a:pPr lvl="1"/>
            <a:r>
              <a:rPr lang="en-US" dirty="0" smtClean="0"/>
              <a:t>Discuss options for individual with mandating official</a:t>
            </a:r>
            <a:endParaRPr lang="en-US" dirty="0"/>
          </a:p>
        </p:txBody>
      </p:sp>
    </p:spTree>
    <p:extLst>
      <p:ext uri="{BB962C8B-B14F-4D97-AF65-F5344CB8AC3E}">
        <p14:creationId xmlns:p14="http://schemas.microsoft.com/office/powerpoint/2010/main" val="3936474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Table</a:t>
            </a:r>
            <a:endParaRPr lang="en-US" dirty="0"/>
          </a:p>
        </p:txBody>
      </p:sp>
      <p:sp>
        <p:nvSpPr>
          <p:cNvPr id="3" name="Content Placeholder 2"/>
          <p:cNvSpPr>
            <a:spLocks noGrp="1"/>
          </p:cNvSpPr>
          <p:nvPr>
            <p:ph idx="1"/>
          </p:nvPr>
        </p:nvSpPr>
        <p:spPr/>
        <p:txBody>
          <a:bodyPr/>
          <a:lstStyle/>
          <a:p>
            <a:r>
              <a:rPr lang="en-US" dirty="0" smtClean="0"/>
              <a:t>Table should be set up for every meeting.</a:t>
            </a:r>
          </a:p>
          <a:p>
            <a:r>
              <a:rPr lang="en-US" dirty="0" smtClean="0"/>
              <a:t>Can include information on:</a:t>
            </a:r>
          </a:p>
          <a:p>
            <a:pPr lvl="1"/>
            <a:r>
              <a:rPr lang="en-US" dirty="0" smtClean="0"/>
              <a:t>Local treatment providers</a:t>
            </a:r>
          </a:p>
          <a:p>
            <a:pPr lvl="1"/>
            <a:r>
              <a:rPr lang="en-US" dirty="0" smtClean="0"/>
              <a:t>Job fairs</a:t>
            </a:r>
          </a:p>
          <a:p>
            <a:pPr lvl="1"/>
            <a:r>
              <a:rPr lang="en-US" dirty="0" smtClean="0"/>
              <a:t>Community events</a:t>
            </a:r>
          </a:p>
          <a:p>
            <a:pPr lvl="1"/>
            <a:r>
              <a:rPr lang="en-US" dirty="0" smtClean="0"/>
              <a:t>Volunteer opportunities</a:t>
            </a:r>
            <a:endParaRPr lang="en-US" dirty="0"/>
          </a:p>
        </p:txBody>
      </p:sp>
    </p:spTree>
    <p:extLst>
      <p:ext uri="{BB962C8B-B14F-4D97-AF65-F5344CB8AC3E}">
        <p14:creationId xmlns:p14="http://schemas.microsoft.com/office/powerpoint/2010/main" val="3225738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1143000"/>
          </a:xfrm>
        </p:spPr>
        <p:txBody>
          <a:bodyPr/>
          <a:lstStyle/>
          <a:p>
            <a:r>
              <a:rPr lang="en-US" dirty="0" smtClean="0"/>
              <a:t>Fundraising</a:t>
            </a:r>
            <a:endParaRPr lang="en-US" dirty="0"/>
          </a:p>
        </p:txBody>
      </p:sp>
      <p:sp>
        <p:nvSpPr>
          <p:cNvPr id="3" name="Content Placeholder 2"/>
          <p:cNvSpPr>
            <a:spLocks noGrp="1"/>
          </p:cNvSpPr>
          <p:nvPr>
            <p:ph idx="1"/>
          </p:nvPr>
        </p:nvSpPr>
        <p:spPr>
          <a:xfrm>
            <a:off x="914400" y="2057400"/>
            <a:ext cx="7010400" cy="4572000"/>
          </a:xfrm>
        </p:spPr>
        <p:txBody>
          <a:bodyPr/>
          <a:lstStyle/>
          <a:p>
            <a:r>
              <a:rPr lang="en-US" dirty="0" smtClean="0"/>
              <a:t>Not a requirement for every Winner’s Circle group.</a:t>
            </a:r>
          </a:p>
          <a:p>
            <a:endParaRPr lang="en-US" dirty="0" smtClean="0"/>
          </a:p>
          <a:p>
            <a:r>
              <a:rPr lang="en-US" dirty="0" smtClean="0"/>
              <a:t>Take vote to determine:</a:t>
            </a:r>
          </a:p>
          <a:p>
            <a:pPr lvl="1"/>
            <a:r>
              <a:rPr lang="en-US" dirty="0" smtClean="0"/>
              <a:t>Collection process</a:t>
            </a:r>
          </a:p>
          <a:p>
            <a:pPr lvl="1"/>
            <a:r>
              <a:rPr lang="en-US" dirty="0" smtClean="0"/>
              <a:t>How funds will be spent</a:t>
            </a:r>
          </a:p>
          <a:p>
            <a:pPr lvl="1"/>
            <a:endParaRPr lang="en-US" dirty="0" smtClean="0"/>
          </a:p>
          <a:p>
            <a:r>
              <a:rPr lang="en-US" dirty="0" smtClean="0"/>
              <a:t>Record keeping is important</a:t>
            </a:r>
            <a:endParaRPr lang="en-US" dirty="0"/>
          </a:p>
        </p:txBody>
      </p:sp>
    </p:spTree>
    <p:extLst>
      <p:ext uri="{BB962C8B-B14F-4D97-AF65-F5344CB8AC3E}">
        <p14:creationId xmlns:p14="http://schemas.microsoft.com/office/powerpoint/2010/main" val="86434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Positions</a:t>
            </a:r>
          </a:p>
          <a:p>
            <a:pPr lvl="1"/>
            <a:r>
              <a:rPr lang="en-US" dirty="0" smtClean="0"/>
              <a:t>Chair </a:t>
            </a:r>
          </a:p>
          <a:p>
            <a:pPr lvl="1"/>
            <a:r>
              <a:rPr lang="en-US" dirty="0" smtClean="0"/>
              <a:t>Co-chair</a:t>
            </a:r>
          </a:p>
          <a:p>
            <a:pPr lvl="1"/>
            <a:r>
              <a:rPr lang="en-US" dirty="0" smtClean="0"/>
              <a:t>Treasurer</a:t>
            </a:r>
          </a:p>
          <a:p>
            <a:endParaRPr lang="en-US" dirty="0"/>
          </a:p>
          <a:p>
            <a:r>
              <a:rPr lang="en-US" dirty="0" smtClean="0"/>
              <a:t>Selection Process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Positions and Qualifications</a:t>
            </a:r>
            <a:endParaRPr lang="en-US" dirty="0"/>
          </a:p>
        </p:txBody>
      </p:sp>
      <p:sp>
        <p:nvSpPr>
          <p:cNvPr id="3" name="Content Placeholder 2"/>
          <p:cNvSpPr>
            <a:spLocks noGrp="1"/>
          </p:cNvSpPr>
          <p:nvPr>
            <p:ph idx="1"/>
          </p:nvPr>
        </p:nvSpPr>
        <p:spPr/>
        <p:txBody>
          <a:bodyPr/>
          <a:lstStyle/>
          <a:p>
            <a:r>
              <a:rPr lang="en-US" dirty="0" smtClean="0"/>
              <a:t>Chairperson</a:t>
            </a:r>
          </a:p>
          <a:p>
            <a:pPr lvl="1"/>
            <a:endParaRPr lang="en-US" dirty="0" smtClean="0"/>
          </a:p>
          <a:p>
            <a:pPr lvl="1"/>
            <a:r>
              <a:rPr lang="en-US" dirty="0" smtClean="0"/>
              <a:t>Duties</a:t>
            </a:r>
          </a:p>
          <a:p>
            <a:pPr lvl="1"/>
            <a:endParaRPr lang="en-US" dirty="0"/>
          </a:p>
          <a:p>
            <a:pPr lvl="1"/>
            <a:r>
              <a:rPr lang="en-US" dirty="0" smtClean="0"/>
              <a:t>Qualifications</a:t>
            </a:r>
          </a:p>
          <a:p>
            <a:endParaRPr lang="en-US" dirty="0" smtClean="0"/>
          </a:p>
          <a:p>
            <a:endParaRPr lang="en-US" dirty="0"/>
          </a:p>
        </p:txBody>
      </p:sp>
    </p:spTree>
    <p:extLst>
      <p:ext uri="{BB962C8B-B14F-4D97-AF65-F5344CB8AC3E}">
        <p14:creationId xmlns:p14="http://schemas.microsoft.com/office/powerpoint/2010/main" val="230776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Winner’s Circle?</a:t>
            </a:r>
            <a:endParaRPr lang="en-US" dirty="0"/>
          </a:p>
        </p:txBody>
      </p:sp>
      <p:sp>
        <p:nvSpPr>
          <p:cNvPr id="3" name="Content Placeholder 2"/>
          <p:cNvSpPr>
            <a:spLocks noGrp="1"/>
          </p:cNvSpPr>
          <p:nvPr>
            <p:ph idx="1"/>
          </p:nvPr>
        </p:nvSpPr>
        <p:spPr/>
        <p:txBody>
          <a:bodyPr>
            <a:normAutofit lnSpcReduction="10000"/>
          </a:bodyPr>
          <a:lstStyle/>
          <a:p>
            <a:r>
              <a:rPr lang="en-US" dirty="0" smtClean="0"/>
              <a:t>Peer led &amp; driven support group</a:t>
            </a:r>
          </a:p>
          <a:p>
            <a:endParaRPr lang="en-US" dirty="0" smtClean="0"/>
          </a:p>
          <a:p>
            <a:r>
              <a:rPr lang="en-US" dirty="0" smtClean="0"/>
              <a:t>Open to formerly incarcerated individuals and family/friends</a:t>
            </a:r>
          </a:p>
          <a:p>
            <a:endParaRPr lang="en-US" dirty="0" smtClean="0"/>
          </a:p>
          <a:p>
            <a:r>
              <a:rPr lang="en-US" dirty="0" smtClean="0"/>
              <a:t>Supports recovery from addiction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Positions and Qualifications</a:t>
            </a:r>
            <a:endParaRPr lang="en-US" dirty="0"/>
          </a:p>
        </p:txBody>
      </p:sp>
      <p:sp>
        <p:nvSpPr>
          <p:cNvPr id="3" name="Content Placeholder 2"/>
          <p:cNvSpPr>
            <a:spLocks noGrp="1"/>
          </p:cNvSpPr>
          <p:nvPr>
            <p:ph idx="1"/>
          </p:nvPr>
        </p:nvSpPr>
        <p:spPr/>
        <p:txBody>
          <a:bodyPr/>
          <a:lstStyle/>
          <a:p>
            <a:r>
              <a:rPr lang="en-US" dirty="0" smtClean="0"/>
              <a:t>Co-Chairperson</a:t>
            </a:r>
          </a:p>
          <a:p>
            <a:pPr lvl="1"/>
            <a:endParaRPr lang="en-US" dirty="0" smtClean="0"/>
          </a:p>
          <a:p>
            <a:pPr lvl="1"/>
            <a:r>
              <a:rPr lang="en-US" dirty="0" smtClean="0"/>
              <a:t>Duties</a:t>
            </a:r>
          </a:p>
          <a:p>
            <a:pPr lvl="1"/>
            <a:endParaRPr lang="en-US" dirty="0"/>
          </a:p>
          <a:p>
            <a:pPr lvl="1"/>
            <a:r>
              <a:rPr lang="en-US" dirty="0" smtClean="0"/>
              <a:t>Qualifications</a:t>
            </a:r>
          </a:p>
          <a:p>
            <a:endParaRPr lang="en-US" dirty="0" smtClean="0"/>
          </a:p>
          <a:p>
            <a:endParaRPr lang="en-US" dirty="0"/>
          </a:p>
        </p:txBody>
      </p:sp>
    </p:spTree>
    <p:extLst>
      <p:ext uri="{BB962C8B-B14F-4D97-AF65-F5344CB8AC3E}">
        <p14:creationId xmlns:p14="http://schemas.microsoft.com/office/powerpoint/2010/main" val="2178956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Positions and Qualifications</a:t>
            </a:r>
            <a:endParaRPr lang="en-US" dirty="0"/>
          </a:p>
        </p:txBody>
      </p:sp>
      <p:sp>
        <p:nvSpPr>
          <p:cNvPr id="3" name="Content Placeholder 2"/>
          <p:cNvSpPr>
            <a:spLocks noGrp="1"/>
          </p:cNvSpPr>
          <p:nvPr>
            <p:ph idx="1"/>
          </p:nvPr>
        </p:nvSpPr>
        <p:spPr/>
        <p:txBody>
          <a:bodyPr/>
          <a:lstStyle/>
          <a:p>
            <a:r>
              <a:rPr lang="en-US" dirty="0" smtClean="0"/>
              <a:t>Treasurer</a:t>
            </a:r>
          </a:p>
          <a:p>
            <a:pPr lvl="1"/>
            <a:endParaRPr lang="en-US" dirty="0" smtClean="0"/>
          </a:p>
          <a:p>
            <a:pPr lvl="1"/>
            <a:r>
              <a:rPr lang="en-US" dirty="0" smtClean="0"/>
              <a:t>Duties</a:t>
            </a:r>
          </a:p>
          <a:p>
            <a:pPr lvl="1"/>
            <a:endParaRPr lang="en-US" dirty="0"/>
          </a:p>
          <a:p>
            <a:pPr lvl="1"/>
            <a:r>
              <a:rPr lang="en-US" dirty="0" smtClean="0"/>
              <a:t>Qualifications</a:t>
            </a:r>
          </a:p>
          <a:p>
            <a:endParaRPr lang="en-US" dirty="0" smtClean="0"/>
          </a:p>
          <a:p>
            <a:endParaRPr lang="en-US" dirty="0"/>
          </a:p>
        </p:txBody>
      </p:sp>
    </p:spTree>
    <p:extLst>
      <p:ext uri="{BB962C8B-B14F-4D97-AF65-F5344CB8AC3E}">
        <p14:creationId xmlns:p14="http://schemas.microsoft.com/office/powerpoint/2010/main" val="82632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Group Rules</a:t>
            </a:r>
            <a:endParaRPr lang="en-US" dirty="0"/>
          </a:p>
        </p:txBody>
      </p:sp>
      <p:sp>
        <p:nvSpPr>
          <p:cNvPr id="3" name="Content Placeholder 2"/>
          <p:cNvSpPr>
            <a:spLocks noGrp="1"/>
          </p:cNvSpPr>
          <p:nvPr>
            <p:ph idx="1"/>
          </p:nvPr>
        </p:nvSpPr>
        <p:spPr/>
        <p:txBody>
          <a:bodyPr/>
          <a:lstStyle/>
          <a:p>
            <a:r>
              <a:rPr lang="en-US" dirty="0" smtClean="0"/>
              <a:t>Should always have baseline set of rules. Often dictated by sponsor.</a:t>
            </a:r>
          </a:p>
          <a:p>
            <a:endParaRPr lang="en-US" dirty="0"/>
          </a:p>
          <a:p>
            <a:r>
              <a:rPr lang="en-US" dirty="0" smtClean="0"/>
              <a:t>Other rules require group consensus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Group Ethics</a:t>
            </a:r>
            <a:endParaRPr lang="en-US" dirty="0"/>
          </a:p>
        </p:txBody>
      </p:sp>
      <p:sp>
        <p:nvSpPr>
          <p:cNvPr id="3" name="Content Placeholder 2"/>
          <p:cNvSpPr>
            <a:spLocks noGrp="1"/>
          </p:cNvSpPr>
          <p:nvPr>
            <p:ph idx="1"/>
          </p:nvPr>
        </p:nvSpPr>
        <p:spPr/>
        <p:txBody>
          <a:bodyPr/>
          <a:lstStyle/>
          <a:p>
            <a:r>
              <a:rPr lang="en-US" dirty="0" smtClean="0"/>
              <a:t>Ideals and Values that should be upheld by all group members</a:t>
            </a:r>
          </a:p>
          <a:p>
            <a:endParaRPr lang="en-US" dirty="0"/>
          </a:p>
          <a:p>
            <a:r>
              <a:rPr lang="en-US" dirty="0" smtClean="0"/>
              <a:t>Prominently displayed </a:t>
            </a:r>
            <a:endParaRPr lang="en-US" dirty="0"/>
          </a:p>
        </p:txBody>
      </p:sp>
    </p:spTree>
    <p:extLst>
      <p:ext uri="{BB962C8B-B14F-4D97-AF65-F5344CB8AC3E}">
        <p14:creationId xmlns:p14="http://schemas.microsoft.com/office/powerpoint/2010/main" val="198024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WC Leadership Group</a:t>
            </a:r>
            <a:endParaRPr lang="en-US" dirty="0"/>
          </a:p>
        </p:txBody>
      </p:sp>
      <p:sp>
        <p:nvSpPr>
          <p:cNvPr id="2" name="Content Placeholder 1"/>
          <p:cNvSpPr>
            <a:spLocks noGrp="1"/>
          </p:cNvSpPr>
          <p:nvPr>
            <p:ph idx="1"/>
          </p:nvPr>
        </p:nvSpPr>
        <p:spPr/>
        <p:txBody>
          <a:bodyPr/>
          <a:lstStyle/>
          <a:p>
            <a:r>
              <a:rPr lang="en-US" dirty="0" smtClean="0"/>
              <a:t>Designated leaders from each WC group</a:t>
            </a:r>
          </a:p>
          <a:p>
            <a:r>
              <a:rPr lang="en-US" dirty="0" smtClean="0"/>
              <a:t>Promote:</a:t>
            </a:r>
          </a:p>
          <a:p>
            <a:pPr lvl="1"/>
            <a:r>
              <a:rPr lang="en-US" dirty="0" smtClean="0"/>
              <a:t>Marketing</a:t>
            </a:r>
          </a:p>
          <a:p>
            <a:pPr lvl="1"/>
            <a:r>
              <a:rPr lang="en-US" dirty="0" smtClean="0"/>
              <a:t>Fundraising</a:t>
            </a:r>
          </a:p>
          <a:p>
            <a:pPr lvl="1"/>
            <a:r>
              <a:rPr lang="en-US" dirty="0" smtClean="0"/>
              <a:t>Advocacy</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a:t>
            </a:r>
            <a:endParaRPr lang="en-US" dirty="0"/>
          </a:p>
        </p:txBody>
      </p:sp>
      <p:sp>
        <p:nvSpPr>
          <p:cNvPr id="3" name="Content Placeholder 2"/>
          <p:cNvSpPr>
            <a:spLocks noGrp="1"/>
          </p:cNvSpPr>
          <p:nvPr>
            <p:ph idx="1"/>
          </p:nvPr>
        </p:nvSpPr>
        <p:spPr/>
        <p:txBody>
          <a:bodyPr/>
          <a:lstStyle/>
          <a:p>
            <a:r>
              <a:rPr lang="en-US" dirty="0" smtClean="0"/>
              <a:t>Established after a minimum of three Winners’ Circles exist in the area.</a:t>
            </a:r>
          </a:p>
          <a:p>
            <a:endParaRPr lang="en-US" dirty="0" smtClean="0"/>
          </a:p>
          <a:p>
            <a:r>
              <a:rPr lang="en-US" dirty="0" smtClean="0"/>
              <a:t>If only one WC, then that is the leadership committee</a:t>
            </a:r>
          </a:p>
          <a:p>
            <a:endParaRPr lang="en-US" dirty="0" smtClean="0"/>
          </a:p>
          <a:p>
            <a:endParaRPr lang="en-US" dirty="0" smtClean="0"/>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(cont)</a:t>
            </a:r>
            <a:endParaRPr lang="en-US" dirty="0"/>
          </a:p>
        </p:txBody>
      </p:sp>
      <p:sp>
        <p:nvSpPr>
          <p:cNvPr id="3" name="Content Placeholder 2"/>
          <p:cNvSpPr>
            <a:spLocks noGrp="1"/>
          </p:cNvSpPr>
          <p:nvPr>
            <p:ph idx="1"/>
          </p:nvPr>
        </p:nvSpPr>
        <p:spPr/>
        <p:txBody>
          <a:bodyPr/>
          <a:lstStyle/>
          <a:p>
            <a:r>
              <a:rPr lang="en-US" dirty="0" smtClean="0"/>
              <a:t>Comprised of leaders selected from individual WC groups</a:t>
            </a:r>
          </a:p>
          <a:p>
            <a:endParaRPr lang="en-US" dirty="0" smtClean="0"/>
          </a:p>
          <a:p>
            <a:r>
              <a:rPr lang="en-US" dirty="0" smtClean="0"/>
              <a:t>Members should be informed and knowledgeable of relevant issues facing ex-offenders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516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Activities</a:t>
            </a:r>
            <a:endParaRPr lang="en-US" dirty="0"/>
          </a:p>
        </p:txBody>
      </p:sp>
      <p:sp>
        <p:nvSpPr>
          <p:cNvPr id="3" name="Content Placeholder 2"/>
          <p:cNvSpPr>
            <a:spLocks noGrp="1"/>
          </p:cNvSpPr>
          <p:nvPr>
            <p:ph idx="1"/>
          </p:nvPr>
        </p:nvSpPr>
        <p:spPr/>
        <p:txBody>
          <a:bodyPr>
            <a:normAutofit lnSpcReduction="10000"/>
          </a:bodyPr>
          <a:lstStyle/>
          <a:p>
            <a:r>
              <a:rPr lang="en-US" dirty="0" smtClean="0"/>
              <a:t>Education</a:t>
            </a:r>
          </a:p>
          <a:p>
            <a:r>
              <a:rPr lang="en-US" dirty="0" smtClean="0"/>
              <a:t>Fundraising</a:t>
            </a:r>
          </a:p>
          <a:p>
            <a:r>
              <a:rPr lang="en-US" dirty="0" smtClean="0"/>
              <a:t>Promotion</a:t>
            </a:r>
          </a:p>
          <a:p>
            <a:r>
              <a:rPr lang="en-US" dirty="0" smtClean="0"/>
              <a:t>Pursuit of resource opportunities for WC participants</a:t>
            </a:r>
          </a:p>
          <a:p>
            <a:r>
              <a:rPr lang="en-US" dirty="0" smtClean="0"/>
              <a:t>Developing WC infrastructure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5324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a:t>
            </a:r>
            <a:endParaRPr lang="en-US" dirty="0"/>
          </a:p>
        </p:txBody>
      </p:sp>
      <p:sp>
        <p:nvSpPr>
          <p:cNvPr id="3" name="Content Placeholder 2"/>
          <p:cNvSpPr>
            <a:spLocks noGrp="1"/>
          </p:cNvSpPr>
          <p:nvPr>
            <p:ph idx="1"/>
          </p:nvPr>
        </p:nvSpPr>
        <p:spPr/>
        <p:txBody>
          <a:bodyPr/>
          <a:lstStyle/>
          <a:p>
            <a:r>
              <a:rPr lang="en-US" dirty="0" smtClean="0"/>
              <a:t>Identifying leadership qualities:</a:t>
            </a:r>
          </a:p>
          <a:p>
            <a:pPr lvl="1"/>
            <a:r>
              <a:rPr lang="en-US" dirty="0" smtClean="0"/>
              <a:t>Motivation</a:t>
            </a:r>
          </a:p>
          <a:p>
            <a:pPr lvl="1"/>
            <a:r>
              <a:rPr lang="en-US" dirty="0" smtClean="0"/>
              <a:t>Initiative</a:t>
            </a:r>
          </a:p>
          <a:p>
            <a:pPr lvl="1"/>
            <a:r>
              <a:rPr lang="en-US" dirty="0" smtClean="0"/>
              <a:t>Respect</a:t>
            </a:r>
          </a:p>
          <a:p>
            <a:pPr lvl="1"/>
            <a:r>
              <a:rPr lang="en-US" dirty="0" smtClean="0"/>
              <a:t>Communication</a:t>
            </a:r>
          </a:p>
          <a:p>
            <a:pPr lvl="1"/>
            <a:r>
              <a:rPr lang="en-US" dirty="0" smtClean="0"/>
              <a:t>Anticipation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37974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Positions</a:t>
            </a:r>
            <a:endParaRPr lang="en-US" dirty="0"/>
          </a:p>
        </p:txBody>
      </p:sp>
      <p:sp>
        <p:nvSpPr>
          <p:cNvPr id="3" name="Content Placeholder 2"/>
          <p:cNvSpPr>
            <a:spLocks noGrp="1"/>
          </p:cNvSpPr>
          <p:nvPr>
            <p:ph idx="1"/>
          </p:nvPr>
        </p:nvSpPr>
        <p:spPr/>
        <p:txBody>
          <a:bodyPr/>
          <a:lstStyle/>
          <a:p>
            <a:r>
              <a:rPr lang="en-US" dirty="0" smtClean="0"/>
              <a:t>President</a:t>
            </a:r>
          </a:p>
          <a:p>
            <a:r>
              <a:rPr lang="en-US" dirty="0" smtClean="0"/>
              <a:t>Vice President</a:t>
            </a:r>
          </a:p>
          <a:p>
            <a:r>
              <a:rPr lang="en-US" dirty="0" smtClean="0"/>
              <a:t>Secretary</a:t>
            </a:r>
          </a:p>
          <a:p>
            <a:r>
              <a:rPr lang="en-US" dirty="0" smtClean="0"/>
              <a:t>Treasurer</a:t>
            </a:r>
          </a:p>
          <a:p>
            <a:endParaRPr lang="en-US" dirty="0" smtClean="0"/>
          </a:p>
          <a:p>
            <a:endParaRPr lang="en-US" dirty="0" smtClean="0"/>
          </a:p>
          <a:p>
            <a:endParaRPr lang="en-US" dirty="0"/>
          </a:p>
        </p:txBody>
      </p:sp>
    </p:spTree>
    <p:extLst>
      <p:ext uri="{BB962C8B-B14F-4D97-AF65-F5344CB8AC3E}">
        <p14:creationId xmlns:p14="http://schemas.microsoft.com/office/powerpoint/2010/main" val="141467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Winner Circle</a:t>
            </a:r>
            <a:endParaRPr lang="en-US" dirty="0"/>
          </a:p>
        </p:txBody>
      </p:sp>
      <p:sp>
        <p:nvSpPr>
          <p:cNvPr id="3" name="Content Placeholder 2"/>
          <p:cNvSpPr>
            <a:spLocks noGrp="1"/>
          </p:cNvSpPr>
          <p:nvPr>
            <p:ph idx="1"/>
          </p:nvPr>
        </p:nvSpPr>
        <p:spPr/>
        <p:txBody>
          <a:bodyPr>
            <a:normAutofit lnSpcReduction="10000"/>
          </a:bodyPr>
          <a:lstStyle/>
          <a:p>
            <a:r>
              <a:rPr lang="en-US" dirty="0" smtClean="0"/>
              <a:t>Began in Connecticut in 1988</a:t>
            </a:r>
          </a:p>
          <a:p>
            <a:endParaRPr lang="en-US" dirty="0" smtClean="0"/>
          </a:p>
          <a:p>
            <a:r>
              <a:rPr lang="en-US" dirty="0" smtClean="0"/>
              <a:t>Brought to Texas where it further developed through therapeutic community concepts</a:t>
            </a:r>
          </a:p>
          <a:p>
            <a:endParaRPr lang="en-US" dirty="0" smtClean="0"/>
          </a:p>
          <a:p>
            <a:r>
              <a:rPr lang="en-US" dirty="0" smtClean="0"/>
              <a:t>Currently operates in a number of states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Positions</a:t>
            </a:r>
            <a:endParaRPr lang="en-US" dirty="0"/>
          </a:p>
        </p:txBody>
      </p:sp>
      <p:sp>
        <p:nvSpPr>
          <p:cNvPr id="3" name="Content Placeholder 2"/>
          <p:cNvSpPr>
            <a:spLocks noGrp="1"/>
          </p:cNvSpPr>
          <p:nvPr>
            <p:ph idx="1"/>
          </p:nvPr>
        </p:nvSpPr>
        <p:spPr/>
        <p:txBody>
          <a:bodyPr/>
          <a:lstStyle/>
          <a:p>
            <a:r>
              <a:rPr lang="en-US" dirty="0" smtClean="0"/>
              <a:t>President</a:t>
            </a:r>
          </a:p>
          <a:p>
            <a:pPr lvl="1"/>
            <a:endParaRPr lang="en-US" dirty="0" smtClean="0"/>
          </a:p>
          <a:p>
            <a:pPr lvl="1"/>
            <a:r>
              <a:rPr lang="en-US" dirty="0" smtClean="0"/>
              <a:t>Duties</a:t>
            </a:r>
          </a:p>
          <a:p>
            <a:pPr lvl="1"/>
            <a:endParaRPr lang="en-US" dirty="0"/>
          </a:p>
          <a:p>
            <a:pPr lvl="1"/>
            <a:r>
              <a:rPr lang="en-US" dirty="0" smtClean="0"/>
              <a:t>Qualifications</a:t>
            </a:r>
          </a:p>
          <a:p>
            <a:endParaRPr lang="en-US" dirty="0" smtClean="0"/>
          </a:p>
          <a:p>
            <a:endParaRPr lang="en-US" dirty="0"/>
          </a:p>
        </p:txBody>
      </p:sp>
    </p:spTree>
    <p:extLst>
      <p:ext uri="{BB962C8B-B14F-4D97-AF65-F5344CB8AC3E}">
        <p14:creationId xmlns:p14="http://schemas.microsoft.com/office/powerpoint/2010/main" val="3278773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Positions</a:t>
            </a:r>
            <a:endParaRPr lang="en-US" dirty="0"/>
          </a:p>
        </p:txBody>
      </p:sp>
      <p:sp>
        <p:nvSpPr>
          <p:cNvPr id="3" name="Content Placeholder 2"/>
          <p:cNvSpPr>
            <a:spLocks noGrp="1"/>
          </p:cNvSpPr>
          <p:nvPr>
            <p:ph idx="1"/>
          </p:nvPr>
        </p:nvSpPr>
        <p:spPr/>
        <p:txBody>
          <a:bodyPr/>
          <a:lstStyle/>
          <a:p>
            <a:r>
              <a:rPr lang="en-US" dirty="0" smtClean="0"/>
              <a:t>Vice President</a:t>
            </a:r>
          </a:p>
          <a:p>
            <a:endParaRPr lang="en-US" dirty="0" smtClean="0"/>
          </a:p>
          <a:p>
            <a:pPr lvl="1"/>
            <a:r>
              <a:rPr lang="en-US" dirty="0" smtClean="0"/>
              <a:t>Duties</a:t>
            </a:r>
          </a:p>
          <a:p>
            <a:pPr lvl="1"/>
            <a:endParaRPr lang="en-US" dirty="0"/>
          </a:p>
          <a:p>
            <a:pPr lvl="1"/>
            <a:r>
              <a:rPr lang="en-US" dirty="0" smtClean="0"/>
              <a:t>Qualifications</a:t>
            </a:r>
          </a:p>
          <a:p>
            <a:endParaRPr lang="en-US" dirty="0" smtClean="0"/>
          </a:p>
          <a:p>
            <a:endParaRPr lang="en-US" dirty="0"/>
          </a:p>
        </p:txBody>
      </p:sp>
    </p:spTree>
    <p:extLst>
      <p:ext uri="{BB962C8B-B14F-4D97-AF65-F5344CB8AC3E}">
        <p14:creationId xmlns:p14="http://schemas.microsoft.com/office/powerpoint/2010/main" val="35435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Positions</a:t>
            </a:r>
            <a:endParaRPr lang="en-US" dirty="0"/>
          </a:p>
        </p:txBody>
      </p:sp>
      <p:sp>
        <p:nvSpPr>
          <p:cNvPr id="3" name="Content Placeholder 2"/>
          <p:cNvSpPr>
            <a:spLocks noGrp="1"/>
          </p:cNvSpPr>
          <p:nvPr>
            <p:ph idx="1"/>
          </p:nvPr>
        </p:nvSpPr>
        <p:spPr/>
        <p:txBody>
          <a:bodyPr/>
          <a:lstStyle/>
          <a:p>
            <a:r>
              <a:rPr lang="en-US" dirty="0" smtClean="0"/>
              <a:t>Secretary</a:t>
            </a:r>
          </a:p>
          <a:p>
            <a:endParaRPr lang="en-US" dirty="0" smtClean="0"/>
          </a:p>
          <a:p>
            <a:pPr lvl="1"/>
            <a:r>
              <a:rPr lang="en-US" dirty="0" smtClean="0"/>
              <a:t>Duties</a:t>
            </a:r>
          </a:p>
          <a:p>
            <a:pPr lvl="1"/>
            <a:endParaRPr lang="en-US" dirty="0"/>
          </a:p>
          <a:p>
            <a:pPr lvl="1"/>
            <a:r>
              <a:rPr lang="en-US" dirty="0" smtClean="0"/>
              <a:t>Qualifications</a:t>
            </a:r>
          </a:p>
          <a:p>
            <a:endParaRPr lang="en-US" dirty="0" smtClean="0"/>
          </a:p>
          <a:p>
            <a:endParaRPr lang="en-US" dirty="0"/>
          </a:p>
        </p:txBody>
      </p:sp>
    </p:spTree>
    <p:extLst>
      <p:ext uri="{BB962C8B-B14F-4D97-AF65-F5344CB8AC3E}">
        <p14:creationId xmlns:p14="http://schemas.microsoft.com/office/powerpoint/2010/main" val="1978668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Positions</a:t>
            </a:r>
            <a:endParaRPr lang="en-US" dirty="0"/>
          </a:p>
        </p:txBody>
      </p:sp>
      <p:sp>
        <p:nvSpPr>
          <p:cNvPr id="3" name="Content Placeholder 2"/>
          <p:cNvSpPr>
            <a:spLocks noGrp="1"/>
          </p:cNvSpPr>
          <p:nvPr>
            <p:ph idx="1"/>
          </p:nvPr>
        </p:nvSpPr>
        <p:spPr/>
        <p:txBody>
          <a:bodyPr/>
          <a:lstStyle/>
          <a:p>
            <a:r>
              <a:rPr lang="en-US" dirty="0" smtClean="0"/>
              <a:t>Treasurer</a:t>
            </a:r>
          </a:p>
          <a:p>
            <a:endParaRPr lang="en-US" dirty="0" smtClean="0"/>
          </a:p>
          <a:p>
            <a:pPr lvl="1"/>
            <a:r>
              <a:rPr lang="en-US" dirty="0" smtClean="0"/>
              <a:t>Duties</a:t>
            </a:r>
          </a:p>
          <a:p>
            <a:pPr lvl="1"/>
            <a:endParaRPr lang="en-US" dirty="0"/>
          </a:p>
          <a:p>
            <a:pPr lvl="1"/>
            <a:r>
              <a:rPr lang="en-US" dirty="0" smtClean="0"/>
              <a:t>Qualifications</a:t>
            </a:r>
          </a:p>
          <a:p>
            <a:endParaRPr lang="en-US" dirty="0" smtClean="0"/>
          </a:p>
          <a:p>
            <a:endParaRPr lang="en-US" dirty="0"/>
          </a:p>
        </p:txBody>
      </p:sp>
    </p:spTree>
    <p:extLst>
      <p:ext uri="{BB962C8B-B14F-4D97-AF65-F5344CB8AC3E}">
        <p14:creationId xmlns:p14="http://schemas.microsoft.com/office/powerpoint/2010/main" val="260946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Circle Leadership Committee Role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Communicates WC issues to sponsor or other authority</a:t>
            </a:r>
          </a:p>
          <a:p>
            <a:r>
              <a:rPr lang="en-US" dirty="0" smtClean="0"/>
              <a:t>Training announcements</a:t>
            </a:r>
          </a:p>
          <a:p>
            <a:r>
              <a:rPr lang="en-US" dirty="0" smtClean="0"/>
              <a:t>Spreading the word</a:t>
            </a:r>
          </a:p>
          <a:p>
            <a:r>
              <a:rPr lang="en-US" dirty="0" smtClean="0"/>
              <a:t>Program evaluation </a:t>
            </a:r>
          </a:p>
          <a:p>
            <a:r>
              <a:rPr lang="en-US" dirty="0" smtClean="0"/>
              <a:t>Grant application</a:t>
            </a:r>
          </a:p>
          <a:p>
            <a:pPr>
              <a:buNone/>
            </a:pPr>
            <a:r>
              <a:rPr lang="en-US" dirty="0" smtClean="0"/>
              <a:t> </a:t>
            </a:r>
          </a:p>
          <a:p>
            <a:endParaRPr lang="en-US" dirty="0" smtClean="0"/>
          </a:p>
          <a:p>
            <a:endParaRPr lang="en-US" dirty="0" smtClean="0"/>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Outside the Circle </a:t>
            </a:r>
            <a:endParaRPr lang="en-US" dirty="0"/>
          </a:p>
        </p:txBody>
      </p:sp>
      <p:sp>
        <p:nvSpPr>
          <p:cNvPr id="3" name="Content Placeholder 2"/>
          <p:cNvSpPr>
            <a:spLocks noGrp="1"/>
          </p:cNvSpPr>
          <p:nvPr>
            <p:ph idx="1"/>
          </p:nvPr>
        </p:nvSpPr>
        <p:spPr/>
        <p:txBody>
          <a:bodyPr/>
          <a:lstStyle/>
          <a:p>
            <a:r>
              <a:rPr lang="en-US" dirty="0" smtClean="0"/>
              <a:t>Rallies </a:t>
            </a:r>
          </a:p>
          <a:p>
            <a:r>
              <a:rPr lang="en-US" dirty="0" smtClean="0"/>
              <a:t>Community advocacy</a:t>
            </a:r>
          </a:p>
          <a:p>
            <a:r>
              <a:rPr lang="en-US" dirty="0" smtClean="0"/>
              <a:t>Fund raising activities</a:t>
            </a:r>
          </a:p>
          <a:p>
            <a:r>
              <a:rPr lang="en-US" dirty="0" smtClean="0"/>
              <a:t>Pro-social activities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Events</a:t>
            </a:r>
            <a:endParaRPr lang="en-US" dirty="0"/>
          </a:p>
        </p:txBody>
      </p:sp>
      <p:sp>
        <p:nvSpPr>
          <p:cNvPr id="3" name="Content Placeholder 2"/>
          <p:cNvSpPr>
            <a:spLocks noGrp="1"/>
          </p:cNvSpPr>
          <p:nvPr>
            <p:ph idx="1"/>
          </p:nvPr>
        </p:nvSpPr>
        <p:spPr/>
        <p:txBody>
          <a:bodyPr/>
          <a:lstStyle/>
          <a:p>
            <a:r>
              <a:rPr lang="en-US" dirty="0" err="1" smtClean="0"/>
              <a:t>Expungement</a:t>
            </a:r>
            <a:r>
              <a:rPr lang="en-US" dirty="0" smtClean="0"/>
              <a:t> summits</a:t>
            </a:r>
          </a:p>
          <a:p>
            <a:r>
              <a:rPr lang="en-US" dirty="0" smtClean="0"/>
              <a:t>Job fares</a:t>
            </a:r>
          </a:p>
          <a:p>
            <a:r>
              <a:rPr lang="en-US" dirty="0" smtClean="0"/>
              <a:t>Community forums for ex-offenders rights</a:t>
            </a:r>
          </a:p>
          <a:p>
            <a:r>
              <a:rPr lang="en-US" dirty="0" smtClean="0"/>
              <a:t>Advocacy work (housing, employment, pro-social events, etc.)</a:t>
            </a:r>
          </a:p>
          <a:p>
            <a:endParaRPr lang="en-US" dirty="0" smtClean="0"/>
          </a:p>
          <a:p>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Role of the facilitator</a:t>
            </a:r>
            <a:endParaRPr lang="en-US" dirty="0"/>
          </a:p>
        </p:txBody>
      </p:sp>
      <p:sp>
        <p:nvSpPr>
          <p:cNvPr id="3" name="Subtitle 2"/>
          <p:cNvSpPr>
            <a:spLocks noGrp="1"/>
          </p:cNvSpPr>
          <p:nvPr>
            <p:ph type="subTitle" idx="1"/>
          </p:nvPr>
        </p:nvSpPr>
        <p:spPr/>
        <p:txBody>
          <a:bodyPr/>
          <a:lstStyle/>
          <a:p>
            <a:r>
              <a:rPr lang="en-US" dirty="0" smtClean="0"/>
              <a:t>Skills and Knowledge	</a:t>
            </a: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a:t>
            </a:r>
            <a:endParaRPr lang="en-US" dirty="0"/>
          </a:p>
        </p:txBody>
      </p:sp>
      <p:sp>
        <p:nvSpPr>
          <p:cNvPr id="3" name="Content Placeholder 2"/>
          <p:cNvSpPr>
            <a:spLocks noGrp="1"/>
          </p:cNvSpPr>
          <p:nvPr>
            <p:ph idx="1"/>
          </p:nvPr>
        </p:nvSpPr>
        <p:spPr>
          <a:xfrm>
            <a:off x="381000" y="2299271"/>
            <a:ext cx="8382000" cy="1772793"/>
          </a:xfrm>
        </p:spPr>
        <p:txBody>
          <a:bodyPr>
            <a:normAutofit fontScale="92500" lnSpcReduction="10000"/>
          </a:bodyPr>
          <a:lstStyle/>
          <a:p>
            <a:r>
              <a:rPr lang="en-US" dirty="0">
                <a:latin typeface="+mn-lt"/>
                <a:ea typeface="+mn-ea"/>
                <a:cs typeface="+mn-cs"/>
              </a:rPr>
              <a:t>The main role of the </a:t>
            </a:r>
            <a:r>
              <a:rPr lang="en-US" dirty="0" smtClean="0">
                <a:latin typeface="+mn-lt"/>
                <a:ea typeface="+mn-ea"/>
                <a:cs typeface="+mn-cs"/>
              </a:rPr>
              <a:t>facilitator </a:t>
            </a:r>
            <a:r>
              <a:rPr lang="en-US" dirty="0">
                <a:latin typeface="+mn-lt"/>
                <a:ea typeface="+mn-ea"/>
                <a:cs typeface="+mn-cs"/>
              </a:rPr>
              <a:t>is to guide the growth and development of existing and potential Winners’ Circles and Winners’ Circle Leadership Committees. </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Do</a:t>
            </a:r>
            <a:endParaRPr lang="en-US" dirty="0"/>
          </a:p>
        </p:txBody>
      </p:sp>
      <p:sp>
        <p:nvSpPr>
          <p:cNvPr id="3" name="Content Placeholder 2"/>
          <p:cNvSpPr>
            <a:spLocks noGrp="1"/>
          </p:cNvSpPr>
          <p:nvPr>
            <p:ph idx="1"/>
          </p:nvPr>
        </p:nvSpPr>
        <p:spPr/>
        <p:txBody>
          <a:bodyPr/>
          <a:lstStyle/>
          <a:p>
            <a:r>
              <a:rPr lang="en-US" dirty="0" smtClean="0"/>
              <a:t>Have an active presence in the group (but do not run the group)</a:t>
            </a:r>
          </a:p>
          <a:p>
            <a:r>
              <a:rPr lang="en-US" dirty="0" smtClean="0"/>
              <a:t>Act as an advisor</a:t>
            </a:r>
          </a:p>
          <a:p>
            <a:r>
              <a:rPr lang="en-US" dirty="0" smtClean="0"/>
              <a:t>Liaison between stakeholders</a:t>
            </a:r>
          </a:p>
          <a:p>
            <a:r>
              <a:rPr lang="en-US" dirty="0" smtClean="0"/>
              <a:t>Some documentation responsibilities</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therapeutic support network?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Peer based group facilitated by positive role models</a:t>
            </a:r>
          </a:p>
          <a:p>
            <a:r>
              <a:rPr lang="en-US" dirty="0" smtClean="0"/>
              <a:t>Role models share similar backgrounds and experiences</a:t>
            </a:r>
          </a:p>
          <a:p>
            <a:r>
              <a:rPr lang="en-US" dirty="0" smtClean="0"/>
              <a:t>Support network allows opportunity for participants to share emotions resulting from release from  CJS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838200"/>
          </a:xfrm>
        </p:spPr>
        <p:txBody>
          <a:bodyPr/>
          <a:lstStyle/>
          <a:p>
            <a:r>
              <a:rPr lang="en-US" dirty="0" smtClean="0"/>
              <a:t>Skills and Knowledge</a:t>
            </a:r>
            <a:endParaRPr lang="en-US" dirty="0"/>
          </a:p>
        </p:txBody>
      </p:sp>
      <p:sp>
        <p:nvSpPr>
          <p:cNvPr id="6" name="Text Placeholder 5"/>
          <p:cNvSpPr>
            <a:spLocks noGrp="1"/>
          </p:cNvSpPr>
          <p:nvPr>
            <p:ph type="body" idx="1"/>
          </p:nvPr>
        </p:nvSpPr>
        <p:spPr>
          <a:xfrm>
            <a:off x="1219200" y="1447800"/>
            <a:ext cx="4040188" cy="639762"/>
          </a:xfrm>
        </p:spPr>
        <p:txBody>
          <a:bodyPr/>
          <a:lstStyle/>
          <a:p>
            <a:r>
              <a:rPr lang="en-US" dirty="0" smtClean="0"/>
              <a:t>Knowledge</a:t>
            </a:r>
            <a:endParaRPr lang="en-US" dirty="0"/>
          </a:p>
        </p:txBody>
      </p:sp>
      <p:sp>
        <p:nvSpPr>
          <p:cNvPr id="4" name="Content Placeholder 3"/>
          <p:cNvSpPr>
            <a:spLocks noGrp="1"/>
          </p:cNvSpPr>
          <p:nvPr>
            <p:ph sz="half" idx="2"/>
          </p:nvPr>
        </p:nvSpPr>
        <p:spPr>
          <a:xfrm>
            <a:off x="914400" y="2209800"/>
            <a:ext cx="3505200" cy="3787191"/>
          </a:xfrm>
        </p:spPr>
        <p:txBody>
          <a:bodyPr>
            <a:normAutofit fontScale="92500" lnSpcReduction="10000"/>
          </a:bodyPr>
          <a:lstStyle/>
          <a:p>
            <a:pPr lvl="0"/>
            <a:r>
              <a:rPr lang="en-US" dirty="0">
                <a:latin typeface="+mn-lt"/>
                <a:ea typeface="+mn-ea"/>
                <a:cs typeface="+mn-cs"/>
              </a:rPr>
              <a:t>Re-entry issues (housing, jobs, etc.) </a:t>
            </a:r>
          </a:p>
          <a:p>
            <a:pPr lvl="0"/>
            <a:r>
              <a:rPr lang="en-US" dirty="0">
                <a:latin typeface="+mn-lt"/>
                <a:ea typeface="+mn-ea"/>
                <a:cs typeface="+mn-cs"/>
              </a:rPr>
              <a:t>Process of ongoing recovery </a:t>
            </a:r>
          </a:p>
          <a:p>
            <a:pPr lvl="0"/>
            <a:r>
              <a:rPr lang="en-US" dirty="0">
                <a:latin typeface="+mn-lt"/>
                <a:ea typeface="+mn-ea"/>
                <a:cs typeface="+mn-cs"/>
              </a:rPr>
              <a:t>Relapse prevention </a:t>
            </a:r>
          </a:p>
          <a:p>
            <a:pPr lvl="0"/>
            <a:r>
              <a:rPr lang="en-US" dirty="0">
                <a:latin typeface="+mn-lt"/>
                <a:ea typeface="+mn-ea"/>
                <a:cs typeface="+mn-cs"/>
              </a:rPr>
              <a:t>Family pressures, especially in early re-entry/recovery </a:t>
            </a:r>
          </a:p>
          <a:p>
            <a:pPr lvl="0"/>
            <a:r>
              <a:rPr lang="en-US" dirty="0">
                <a:latin typeface="+mn-lt"/>
                <a:ea typeface="+mn-ea"/>
                <a:cs typeface="+mn-cs"/>
              </a:rPr>
              <a:t>Community resources (including treatment providers) </a:t>
            </a:r>
          </a:p>
        </p:txBody>
      </p:sp>
      <p:sp>
        <p:nvSpPr>
          <p:cNvPr id="7" name="Text Placeholder 6"/>
          <p:cNvSpPr>
            <a:spLocks noGrp="1"/>
          </p:cNvSpPr>
          <p:nvPr>
            <p:ph type="body" sz="quarter" idx="3"/>
          </p:nvPr>
        </p:nvSpPr>
        <p:spPr>
          <a:xfrm>
            <a:off x="4648200" y="1447800"/>
            <a:ext cx="4041775" cy="639762"/>
          </a:xfrm>
        </p:spPr>
        <p:txBody>
          <a:bodyPr/>
          <a:lstStyle/>
          <a:p>
            <a:r>
              <a:rPr lang="en-US" dirty="0" smtClean="0"/>
              <a:t>Skills</a:t>
            </a:r>
            <a:endParaRPr lang="en-US" dirty="0"/>
          </a:p>
        </p:txBody>
      </p:sp>
      <p:sp>
        <p:nvSpPr>
          <p:cNvPr id="8" name="Content Placeholder 7"/>
          <p:cNvSpPr>
            <a:spLocks noGrp="1"/>
          </p:cNvSpPr>
          <p:nvPr>
            <p:ph sz="quarter" idx="4"/>
          </p:nvPr>
        </p:nvSpPr>
        <p:spPr>
          <a:xfrm>
            <a:off x="4645026" y="2174875"/>
            <a:ext cx="4117974" cy="3291670"/>
          </a:xfrm>
        </p:spPr>
        <p:txBody>
          <a:bodyPr>
            <a:normAutofit fontScale="92500"/>
          </a:bodyPr>
          <a:lstStyle/>
          <a:p>
            <a:pPr lvl="0"/>
            <a:r>
              <a:rPr lang="en-US" dirty="0">
                <a:latin typeface="+mn-lt"/>
                <a:ea typeface="+mn-ea"/>
                <a:cs typeface="+mn-cs"/>
              </a:rPr>
              <a:t>Communication skills (both writing and speaking) </a:t>
            </a:r>
          </a:p>
          <a:p>
            <a:pPr lvl="0"/>
            <a:r>
              <a:rPr lang="en-US" dirty="0">
                <a:latin typeface="+mn-lt"/>
                <a:ea typeface="+mn-ea"/>
                <a:cs typeface="+mn-cs"/>
              </a:rPr>
              <a:t>Delegation of tasks and responsibilities </a:t>
            </a:r>
          </a:p>
          <a:p>
            <a:pPr lvl="0"/>
            <a:r>
              <a:rPr lang="en-US" dirty="0">
                <a:latin typeface="+mn-lt"/>
                <a:ea typeface="+mn-ea"/>
                <a:cs typeface="+mn-cs"/>
              </a:rPr>
              <a:t>Leadership coaching </a:t>
            </a:r>
          </a:p>
          <a:p>
            <a:pPr lvl="0"/>
            <a:r>
              <a:rPr lang="en-US" dirty="0">
                <a:latin typeface="+mn-lt"/>
                <a:ea typeface="+mn-ea"/>
                <a:cs typeface="+mn-cs"/>
              </a:rPr>
              <a:t>Resource procurement </a:t>
            </a:r>
            <a:endParaRPr lang="en-US" dirty="0" smtClean="0">
              <a:latin typeface="+mn-lt"/>
              <a:ea typeface="+mn-ea"/>
              <a:cs typeface="+mn-cs"/>
            </a:endParaRPr>
          </a:p>
          <a:p>
            <a:pPr lvl="0"/>
            <a:r>
              <a:rPr lang="en-US" dirty="0" smtClean="0"/>
              <a:t>Conflict resolution</a:t>
            </a:r>
          </a:p>
          <a:p>
            <a:pPr lvl="0"/>
            <a:r>
              <a:rPr lang="en-US" dirty="0" smtClean="0">
                <a:latin typeface="+mn-lt"/>
                <a:ea typeface="+mn-ea"/>
                <a:cs typeface="+mn-cs"/>
              </a:rPr>
              <a:t>Recognizing Stages of Change</a:t>
            </a:r>
            <a:endParaRPr lang="en-US" dirty="0">
              <a:latin typeface="+mn-lt"/>
              <a:ea typeface="+mn-ea"/>
              <a:cs typeface="+mn-cs"/>
            </a:endParaRPr>
          </a:p>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Attitudes </a:t>
            </a:r>
            <a:endParaRPr lang="en-US" dirty="0"/>
          </a:p>
        </p:txBody>
      </p:sp>
      <p:sp>
        <p:nvSpPr>
          <p:cNvPr id="8" name="Content Placeholder 7"/>
          <p:cNvSpPr>
            <a:spLocks noGrp="1"/>
          </p:cNvSpPr>
          <p:nvPr>
            <p:ph idx="1"/>
          </p:nvPr>
        </p:nvSpPr>
        <p:spPr>
          <a:xfrm>
            <a:off x="381000" y="1981200"/>
            <a:ext cx="8382000" cy="2757678"/>
          </a:xfrm>
        </p:spPr>
        <p:txBody>
          <a:bodyPr/>
          <a:lstStyle/>
          <a:p>
            <a:pPr lvl="0"/>
            <a:r>
              <a:rPr lang="en-US" sz="2800" dirty="0">
                <a:latin typeface="+mn-lt"/>
                <a:ea typeface="+mn-ea"/>
                <a:cs typeface="+mn-cs"/>
              </a:rPr>
              <a:t>Consistently demonstrates respect to all </a:t>
            </a:r>
          </a:p>
          <a:p>
            <a:pPr lvl="0"/>
            <a:r>
              <a:rPr lang="en-US" sz="2800" dirty="0">
                <a:latin typeface="+mn-lt"/>
                <a:ea typeface="+mn-ea"/>
                <a:cs typeface="+mn-cs"/>
              </a:rPr>
              <a:t>Genuinely empowers others to lead and grow </a:t>
            </a:r>
          </a:p>
          <a:p>
            <a:pPr lvl="0"/>
            <a:r>
              <a:rPr lang="en-US" sz="2800" dirty="0">
                <a:latin typeface="+mn-lt"/>
                <a:ea typeface="+mn-ea"/>
                <a:cs typeface="+mn-cs"/>
              </a:rPr>
              <a:t>Shows willingness to accept feedback from members </a:t>
            </a:r>
          </a:p>
          <a:p>
            <a:pPr lvl="0"/>
            <a:r>
              <a:rPr lang="en-US" sz="2800" dirty="0">
                <a:latin typeface="+mn-lt"/>
                <a:ea typeface="+mn-ea"/>
                <a:cs typeface="+mn-cs"/>
              </a:rPr>
              <a:t>Serves as a role model (“walks the walk”) </a:t>
            </a:r>
          </a:p>
          <a:p>
            <a:pPr lvl="0"/>
            <a:r>
              <a:rPr lang="en-US" sz="2800" dirty="0">
                <a:latin typeface="+mn-lt"/>
                <a:ea typeface="+mn-ea"/>
                <a:cs typeface="+mn-cs"/>
              </a:rPr>
              <a:t>Encourages inclusion by all members </a:t>
            </a:r>
          </a:p>
          <a:p>
            <a:endParaRPr lang="en-US" sz="28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Boundaries </a:t>
            </a:r>
          </a:p>
        </p:txBody>
      </p:sp>
      <p:sp>
        <p:nvSpPr>
          <p:cNvPr id="3" name="Content Placeholder 2"/>
          <p:cNvSpPr>
            <a:spLocks noGrp="1"/>
          </p:cNvSpPr>
          <p:nvPr>
            <p:ph idx="1"/>
          </p:nvPr>
        </p:nvSpPr>
        <p:spPr/>
        <p:txBody>
          <a:bodyPr/>
          <a:lstStyle/>
          <a:p>
            <a:r>
              <a:rPr lang="en-US" dirty="0">
                <a:latin typeface="+mn-lt"/>
                <a:ea typeface="+mn-ea"/>
                <a:cs typeface="+mn-cs"/>
              </a:rPr>
              <a:t>It is essential for the </a:t>
            </a:r>
            <a:r>
              <a:rPr lang="en-US" dirty="0" smtClean="0">
                <a:latin typeface="+mn-lt"/>
                <a:ea typeface="+mn-ea"/>
                <a:cs typeface="+mn-cs"/>
              </a:rPr>
              <a:t>facilitator </a:t>
            </a:r>
            <a:r>
              <a:rPr lang="en-US" dirty="0">
                <a:latin typeface="+mn-lt"/>
                <a:ea typeface="+mn-ea"/>
                <a:cs typeface="+mn-cs"/>
              </a:rPr>
              <a:t>to behave in an ethical manner in his/her relationship with the Winners’ Circle members, treatment providers, and other key stakeholders. In this manner, the </a:t>
            </a:r>
            <a:r>
              <a:rPr lang="en-US" dirty="0" smtClean="0">
                <a:latin typeface="+mn-lt"/>
                <a:ea typeface="+mn-ea"/>
                <a:cs typeface="+mn-cs"/>
              </a:rPr>
              <a:t>facilitator </a:t>
            </a:r>
            <a:r>
              <a:rPr lang="en-US" dirty="0">
                <a:latin typeface="+mn-lt"/>
                <a:ea typeface="+mn-ea"/>
                <a:cs typeface="+mn-cs"/>
              </a:rPr>
              <a:t>serves as a role model for the group. </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Boundaries </a:t>
            </a:r>
            <a:r>
              <a:rPr lang="en-US" dirty="0" smtClean="0"/>
              <a:t>cont.</a:t>
            </a:r>
            <a:endParaRPr lang="en-US" dirty="0"/>
          </a:p>
        </p:txBody>
      </p:sp>
      <p:sp>
        <p:nvSpPr>
          <p:cNvPr id="3" name="Content Placeholder 2"/>
          <p:cNvSpPr>
            <a:spLocks noGrp="1"/>
          </p:cNvSpPr>
          <p:nvPr>
            <p:ph idx="1"/>
          </p:nvPr>
        </p:nvSpPr>
        <p:spPr>
          <a:xfrm>
            <a:off x="457200" y="2209800"/>
            <a:ext cx="8382000" cy="3496342"/>
          </a:xfrm>
        </p:spPr>
        <p:txBody>
          <a:bodyPr/>
          <a:lstStyle/>
          <a:p>
            <a:pPr>
              <a:buNone/>
            </a:pPr>
            <a:r>
              <a:rPr lang="en-US" dirty="0" smtClean="0"/>
              <a:t>	</a:t>
            </a:r>
            <a:r>
              <a:rPr lang="en-US" dirty="0" smtClean="0">
                <a:latin typeface="+mn-lt"/>
                <a:ea typeface="+mn-ea"/>
                <a:cs typeface="+mn-cs"/>
              </a:rPr>
              <a:t>The facilitator </a:t>
            </a:r>
            <a:r>
              <a:rPr lang="en-US" dirty="0">
                <a:latin typeface="+mn-lt"/>
                <a:ea typeface="+mn-ea"/>
                <a:cs typeface="+mn-cs"/>
              </a:rPr>
              <a:t>must honor the Winners’ Circle Code of Ethics. This includes (but is not limited to) the following standards:  </a:t>
            </a:r>
          </a:p>
          <a:p>
            <a:pPr lvl="1"/>
            <a:r>
              <a:rPr lang="en-US" dirty="0">
                <a:latin typeface="+mn-lt"/>
                <a:ea typeface="+mn-ea"/>
                <a:cs typeface="+mn-cs"/>
              </a:rPr>
              <a:t>Respect for confidentiality </a:t>
            </a:r>
          </a:p>
          <a:p>
            <a:pPr lvl="1"/>
            <a:r>
              <a:rPr lang="en-US" dirty="0">
                <a:latin typeface="+mn-lt"/>
                <a:ea typeface="+mn-ea"/>
                <a:cs typeface="+mn-cs"/>
              </a:rPr>
              <a:t>Use of respectful language </a:t>
            </a:r>
          </a:p>
          <a:p>
            <a:pPr lvl="1"/>
            <a:r>
              <a:rPr lang="en-US" dirty="0">
                <a:latin typeface="+mn-lt"/>
                <a:ea typeface="+mn-ea"/>
                <a:cs typeface="+mn-cs"/>
              </a:rPr>
              <a:t>Demonstration of pro-social behavior </a:t>
            </a:r>
          </a:p>
          <a:p>
            <a:pPr lvl="1"/>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Leadership/Peer Development</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forms of Support</a:t>
            </a:r>
            <a:endParaRPr lang="en-US" dirty="0"/>
          </a:p>
        </p:txBody>
      </p:sp>
      <p:sp>
        <p:nvSpPr>
          <p:cNvPr id="3" name="Content Placeholder 2"/>
          <p:cNvSpPr>
            <a:spLocks noGrp="1"/>
          </p:cNvSpPr>
          <p:nvPr>
            <p:ph idx="1"/>
          </p:nvPr>
        </p:nvSpPr>
        <p:spPr/>
        <p:txBody>
          <a:bodyPr/>
          <a:lstStyle/>
          <a:p>
            <a:pPr lvl="0"/>
            <a:r>
              <a:rPr lang="en-US" dirty="0" smtClean="0"/>
              <a:t>Fellowship to reduce social isolation </a:t>
            </a:r>
          </a:p>
          <a:p>
            <a:pPr lvl="0"/>
            <a:r>
              <a:rPr lang="en-US" dirty="0" smtClean="0"/>
              <a:t>Mutual understanding of current stressors </a:t>
            </a:r>
          </a:p>
          <a:p>
            <a:pPr lvl="0"/>
            <a:r>
              <a:rPr lang="en-US" dirty="0" smtClean="0"/>
              <a:t>Knowledge of community resources </a:t>
            </a:r>
          </a:p>
          <a:p>
            <a:pPr lvl="0"/>
            <a:r>
              <a:rPr lang="en-US" dirty="0" smtClean="0"/>
              <a:t>Encouragement to do the right thing </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a:t>
            </a:r>
            <a:endParaRPr lang="en-US" dirty="0"/>
          </a:p>
        </p:txBody>
      </p:sp>
      <p:sp>
        <p:nvSpPr>
          <p:cNvPr id="3" name="Content Placeholder 2"/>
          <p:cNvSpPr>
            <a:spLocks noGrp="1"/>
          </p:cNvSpPr>
          <p:nvPr>
            <p:ph idx="1"/>
          </p:nvPr>
        </p:nvSpPr>
        <p:spPr>
          <a:xfrm>
            <a:off x="914400" y="1981200"/>
            <a:ext cx="7620000" cy="4114800"/>
          </a:xfrm>
        </p:spPr>
        <p:txBody>
          <a:bodyPr>
            <a:normAutofit fontScale="92500" lnSpcReduction="10000"/>
          </a:bodyPr>
          <a:lstStyle/>
          <a:p>
            <a:pPr>
              <a:buNone/>
            </a:pPr>
            <a:r>
              <a:rPr lang="en-US" dirty="0" smtClean="0"/>
              <a:t>Where is the need? </a:t>
            </a:r>
          </a:p>
          <a:p>
            <a:r>
              <a:rPr lang="en-US" dirty="0" smtClean="0"/>
              <a:t>Probation/Parole/Community Corrections</a:t>
            </a:r>
          </a:p>
          <a:p>
            <a:r>
              <a:rPr lang="en-US" dirty="0" smtClean="0"/>
              <a:t>Day reporting or other alternative incarceration programs</a:t>
            </a:r>
          </a:p>
          <a:p>
            <a:r>
              <a:rPr lang="en-US" dirty="0" smtClean="0"/>
              <a:t>Faith based organizations </a:t>
            </a:r>
          </a:p>
          <a:p>
            <a:r>
              <a:rPr lang="en-US" dirty="0" smtClean="0"/>
              <a:t>Social services agencies</a:t>
            </a:r>
          </a:p>
          <a:p>
            <a:r>
              <a:rPr lang="en-US" dirty="0" smtClean="0"/>
              <a:t>Vocational programs </a:t>
            </a:r>
          </a:p>
          <a:p>
            <a:r>
              <a:rPr lang="en-US" dirty="0" smtClean="0"/>
              <a:t>Life skills program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WIIFM</a:t>
            </a:r>
            <a:br>
              <a:rPr lang="en-US" dirty="0" smtClean="0"/>
            </a:br>
            <a:r>
              <a:rPr lang="en-US" sz="2000" dirty="0" smtClean="0"/>
              <a:t>What’s In It For Me?</a:t>
            </a:r>
            <a:endParaRPr lang="en-US" sz="2000" dirty="0"/>
          </a:p>
        </p:txBody>
      </p:sp>
      <p:sp>
        <p:nvSpPr>
          <p:cNvPr id="3" name="Content Placeholder 2"/>
          <p:cNvSpPr>
            <a:spLocks noGrp="1"/>
          </p:cNvSpPr>
          <p:nvPr>
            <p:ph idx="1"/>
          </p:nvPr>
        </p:nvSpPr>
        <p:spPr>
          <a:xfrm>
            <a:off x="1524000" y="2286000"/>
            <a:ext cx="7010400" cy="4114800"/>
          </a:xfrm>
        </p:spPr>
        <p:txBody>
          <a:bodyPr>
            <a:normAutofit fontScale="92500" lnSpcReduction="10000"/>
          </a:bodyPr>
          <a:lstStyle/>
          <a:p>
            <a:pPr lvl="0"/>
            <a:r>
              <a:rPr lang="en-US" sz="2800" dirty="0" smtClean="0"/>
              <a:t>Satisfaction in helping to create a new recovery support </a:t>
            </a:r>
          </a:p>
          <a:p>
            <a:pPr lvl="0"/>
            <a:r>
              <a:rPr lang="en-US" sz="2800" dirty="0" smtClean="0"/>
              <a:t>Enhanced working relationships with key stakeholders </a:t>
            </a:r>
          </a:p>
          <a:p>
            <a:pPr lvl="0"/>
            <a:r>
              <a:rPr lang="en-US" sz="2800" dirty="0" smtClean="0"/>
              <a:t>Opportunity to receive additional training locally, statewide, and possibly nationally </a:t>
            </a:r>
          </a:p>
          <a:p>
            <a:pPr lvl="0"/>
            <a:r>
              <a:rPr lang="en-US" sz="2800" dirty="0" smtClean="0"/>
              <a:t>Learning via a network of other Winners’ Circle groups in your area </a:t>
            </a:r>
          </a:p>
          <a:p>
            <a:r>
              <a:rPr lang="en-US" sz="2800" dirty="0" smtClean="0"/>
              <a:t>Potential to train others on how to start a new group </a:t>
            </a:r>
            <a:endParaRPr lang="en-US" sz="28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Center for Health and Justice at TASC</a:t>
            </a:r>
            <a:endParaRPr lang="en-US" dirty="0"/>
          </a:p>
        </p:txBody>
      </p:sp>
      <p:sp>
        <p:nvSpPr>
          <p:cNvPr id="3" name="Content Placeholder 2"/>
          <p:cNvSpPr>
            <a:spLocks noGrp="1"/>
          </p:cNvSpPr>
          <p:nvPr>
            <p:ph idx="1"/>
          </p:nvPr>
        </p:nvSpPr>
        <p:spPr>
          <a:xfrm>
            <a:off x="457200" y="1828800"/>
            <a:ext cx="8229600" cy="4724399"/>
          </a:xfrm>
        </p:spPr>
        <p:txBody>
          <a:bodyPr>
            <a:normAutofit lnSpcReduction="10000"/>
          </a:bodyPr>
          <a:lstStyle/>
          <a:p>
            <a:pPr algn="ctr">
              <a:buNone/>
            </a:pPr>
            <a:r>
              <a:rPr lang="en-US" sz="2600" dirty="0" smtClean="0"/>
              <a:t>For information on how to </a:t>
            </a:r>
            <a:r>
              <a:rPr lang="en-US" sz="2600" smtClean="0"/>
              <a:t>get a </a:t>
            </a:r>
            <a:r>
              <a:rPr lang="en-US" sz="2600" dirty="0" smtClean="0"/>
              <a:t>facilitator training at </a:t>
            </a:r>
            <a:r>
              <a:rPr lang="en-US" sz="2600" smtClean="0"/>
              <a:t>your location, contact:</a:t>
            </a:r>
            <a:endParaRPr lang="en-US" sz="2600" dirty="0" smtClean="0"/>
          </a:p>
          <a:p>
            <a:endParaRPr lang="en-US" dirty="0" smtClean="0"/>
          </a:p>
          <a:p>
            <a:endParaRPr lang="en-US" dirty="0" smtClean="0"/>
          </a:p>
          <a:p>
            <a:endParaRPr lang="en-US" dirty="0" smtClean="0"/>
          </a:p>
          <a:p>
            <a:pPr algn="ctr">
              <a:buNone/>
            </a:pPr>
            <a:endParaRPr lang="en-US" dirty="0" smtClean="0"/>
          </a:p>
          <a:p>
            <a:pPr algn="ctr">
              <a:buNone/>
            </a:pPr>
            <a:r>
              <a:rPr lang="en-US" sz="2600" dirty="0" smtClean="0"/>
              <a:t>Website: 	 http://www.centerforhealthandjustice.org/</a:t>
            </a:r>
          </a:p>
          <a:p>
            <a:pPr algn="ctr">
              <a:buNone/>
            </a:pPr>
            <a:r>
              <a:rPr lang="en-US" sz="2600" dirty="0" smtClean="0"/>
              <a:t>1-855-827-2444</a:t>
            </a:r>
          </a:p>
          <a:p>
            <a:pPr algn="ctr">
              <a:buNone/>
            </a:pPr>
            <a:r>
              <a:rPr lang="en-US" sz="2600" b="0" dirty="0" smtClean="0"/>
              <a:t>Jac Charlier - jcharlier@tasc.org  or </a:t>
            </a:r>
          </a:p>
          <a:p>
            <a:pPr algn="ctr">
              <a:buNone/>
            </a:pPr>
            <a:r>
              <a:rPr lang="en-US" sz="2600" b="0" dirty="0" smtClean="0"/>
              <a:t>Phillip Barbour - pbarbour@tasc.org</a:t>
            </a:r>
          </a:p>
          <a:p>
            <a:endParaRPr lang="en-US" dirty="0" smtClean="0"/>
          </a:p>
          <a:p>
            <a:pPr lvl="5">
              <a:buNone/>
            </a:pPr>
            <a:endParaRPr lang="en-US" dirty="0"/>
          </a:p>
        </p:txBody>
      </p:sp>
      <p:pic>
        <p:nvPicPr>
          <p:cNvPr id="1026" name="Picture 2" descr="C:\Users\BEkelund\AppData\Local\Temp\notes87944B\CHJ-Logo_color_HiRes-6x1at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19400"/>
            <a:ext cx="5486400" cy="1491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lstStyle/>
          <a:p>
            <a:pPr algn="ctr"/>
            <a:r>
              <a:rPr lang="en-US" dirty="0"/>
              <a:t>Vicarious Trauma and Self-Care</a:t>
            </a:r>
            <a:endParaRPr lang="en-US" dirty="0"/>
          </a:p>
        </p:txBody>
      </p:sp>
      <p:sp>
        <p:nvSpPr>
          <p:cNvPr id="3" name="Content Placeholder 2"/>
          <p:cNvSpPr>
            <a:spLocks noGrp="1"/>
          </p:cNvSpPr>
          <p:nvPr>
            <p:ph idx="1"/>
          </p:nvPr>
        </p:nvSpPr>
        <p:spPr>
          <a:xfrm>
            <a:off x="457200" y="1905001"/>
            <a:ext cx="8229600" cy="4952999"/>
          </a:xfrm>
        </p:spPr>
        <p:txBody>
          <a:bodyPr>
            <a:normAutofit fontScale="92500" lnSpcReduction="10000"/>
          </a:bodyPr>
          <a:lstStyle/>
          <a:p>
            <a:pPr marL="0" indent="0" algn="ctr" eaLnBrk="0" fontAlgn="base" hangingPunct="0">
              <a:buNone/>
            </a:pPr>
            <a:r>
              <a:rPr lang="en-US" sz="2200" b="0" dirty="0">
                <a:latin typeface="+mn-lt"/>
              </a:rPr>
              <a:t>August 20, 2014</a:t>
            </a:r>
          </a:p>
          <a:p>
            <a:pPr marL="0" indent="0" algn="ctr" eaLnBrk="0" fontAlgn="base" hangingPunct="0">
              <a:buNone/>
            </a:pPr>
            <a:r>
              <a:rPr lang="en-US" sz="2200" b="0" dirty="0">
                <a:latin typeface="+mn-lt"/>
              </a:rPr>
              <a:t>2:00 – 3:00 p.m. ET </a:t>
            </a:r>
          </a:p>
          <a:p>
            <a:pPr marL="0" indent="0">
              <a:buNone/>
            </a:pPr>
            <a:endParaRPr lang="en-US" sz="1200" b="0" dirty="0" smtClean="0">
              <a:latin typeface="+mn-lt"/>
            </a:endParaRPr>
          </a:p>
          <a:p>
            <a:pPr marL="0" indent="0">
              <a:buNone/>
            </a:pPr>
            <a:r>
              <a:rPr lang="en-US" sz="1800" b="0" dirty="0" smtClean="0">
                <a:latin typeface="+mn-lt"/>
              </a:rPr>
              <a:t>Criminal </a:t>
            </a:r>
            <a:r>
              <a:rPr lang="en-US" sz="1800" b="0" dirty="0">
                <a:latin typeface="+mn-lt"/>
              </a:rPr>
              <a:t>justice workers often assist people who have been victimized and this work can be extremely challenging. They themselves are sometimes the targets of violence. As a result, they are likely to experience lasting psychological and spiritual changes in the way that they see themselves and the world. Vicarious trauma is the process of change that happens because you work with other people who have been hurt, and feel committed or responsible to help them. Over time this process can lead to changes in your psychological, physical, and spiritual well-being.  If you work with criminal justice clientele, it is important to understand the process of vicarious trauma, because it will almost certainly impact you in some way. But that’s not all. It will also impact your family, your organization, and the people you are working to help. This training will provide an awareness and understanding of vicarious trauma, it’s impact on corrections professionals, their families and their clients. It will help to identify and manage the manifestations of vicarious trauma and review implementation of methods to prevent and/or decrease it in the workplace and within the individual service provider. </a:t>
            </a:r>
            <a:endParaRPr lang="en-US" sz="1800" b="0" dirty="0" smtClean="0">
              <a:latin typeface="+mn-lt"/>
            </a:endParaRPr>
          </a:p>
          <a:p>
            <a:pPr marL="0" indent="0">
              <a:buNone/>
            </a:pPr>
            <a:endParaRPr lang="en-US" sz="1800" dirty="0">
              <a:latin typeface="+mn-lt"/>
            </a:endParaRPr>
          </a:p>
          <a:p>
            <a:pPr marL="0" indent="0">
              <a:buNone/>
            </a:pPr>
            <a:r>
              <a:rPr lang="en-US" sz="1800" dirty="0" smtClean="0">
                <a:latin typeface="+mn-lt"/>
              </a:rPr>
              <a:t>Presenter:	</a:t>
            </a:r>
            <a:r>
              <a:rPr lang="en-US" sz="1800" b="0" dirty="0" smtClean="0">
                <a:latin typeface="+mn-lt"/>
              </a:rPr>
              <a:t>Roberta Churchill</a:t>
            </a:r>
          </a:p>
        </p:txBody>
      </p:sp>
    </p:spTree>
    <p:extLst>
      <p:ext uri="{BB962C8B-B14F-4D97-AF65-F5344CB8AC3E}">
        <p14:creationId xmlns:p14="http://schemas.microsoft.com/office/powerpoint/2010/main" val="606583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Winner Circle</a:t>
            </a:r>
            <a:endParaRPr lang="en-US" dirty="0"/>
          </a:p>
        </p:txBody>
      </p:sp>
      <p:sp>
        <p:nvSpPr>
          <p:cNvPr id="3" name="Content Placeholder 2"/>
          <p:cNvSpPr>
            <a:spLocks noGrp="1"/>
          </p:cNvSpPr>
          <p:nvPr>
            <p:ph idx="1"/>
          </p:nvPr>
        </p:nvSpPr>
        <p:spPr/>
        <p:txBody>
          <a:bodyPr/>
          <a:lstStyle/>
          <a:p>
            <a:r>
              <a:rPr lang="en-US" dirty="0" smtClean="0"/>
              <a:t>Winner’s Circle is a place to learn and  practice pro-social skills. </a:t>
            </a:r>
          </a:p>
          <a:p>
            <a:r>
              <a:rPr lang="en-US" dirty="0" smtClean="0"/>
              <a:t>Members should be encouraged to actively participate in family, recreational, and community projects.</a:t>
            </a:r>
            <a:endParaRPr lang="en-US" dirty="0"/>
          </a:p>
        </p:txBody>
      </p:sp>
    </p:spTree>
    <p:extLst>
      <p:ext uri="{BB962C8B-B14F-4D97-AF65-F5344CB8AC3E}">
        <p14:creationId xmlns:p14="http://schemas.microsoft.com/office/powerpoint/2010/main" val="1468368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Value of WC?</a:t>
            </a:r>
            <a:endParaRPr lang="en-US" dirty="0"/>
          </a:p>
        </p:txBody>
      </p:sp>
      <p:sp>
        <p:nvSpPr>
          <p:cNvPr id="3" name="Content Placeholder 2"/>
          <p:cNvSpPr>
            <a:spLocks noGrp="1"/>
          </p:cNvSpPr>
          <p:nvPr>
            <p:ph idx="1"/>
          </p:nvPr>
        </p:nvSpPr>
        <p:spPr/>
        <p:txBody>
          <a:bodyPr/>
          <a:lstStyle/>
          <a:p>
            <a:r>
              <a:rPr lang="en-US" dirty="0" smtClean="0"/>
              <a:t>Low cost</a:t>
            </a:r>
          </a:p>
          <a:p>
            <a:r>
              <a:rPr lang="en-US" dirty="0" smtClean="0"/>
              <a:t>Recovery Support Capacity</a:t>
            </a:r>
          </a:p>
          <a:p>
            <a:r>
              <a:rPr lang="en-US" dirty="0" smtClean="0"/>
              <a:t>Entry point for starting recovery program</a:t>
            </a:r>
          </a:p>
          <a:p>
            <a:r>
              <a:rPr lang="en-US" dirty="0" smtClean="0"/>
              <a:t>Improves treatment retention</a:t>
            </a:r>
          </a:p>
          <a:p>
            <a:r>
              <a:rPr lang="en-US" dirty="0" smtClean="0"/>
              <a:t>Promotes best practices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 Circle Sponsor</a:t>
            </a:r>
            <a:endParaRPr lang="en-US" dirty="0"/>
          </a:p>
        </p:txBody>
      </p:sp>
      <p:sp>
        <p:nvSpPr>
          <p:cNvPr id="3" name="Content Placeholder 2"/>
          <p:cNvSpPr>
            <a:spLocks noGrp="1"/>
          </p:cNvSpPr>
          <p:nvPr>
            <p:ph idx="1"/>
          </p:nvPr>
        </p:nvSpPr>
        <p:spPr/>
        <p:txBody>
          <a:bodyPr>
            <a:normAutofit lnSpcReduction="10000"/>
          </a:bodyPr>
          <a:lstStyle/>
          <a:p>
            <a:r>
              <a:rPr lang="en-US" dirty="0" smtClean="0"/>
              <a:t>Official host of the Winner’s Circle</a:t>
            </a:r>
          </a:p>
          <a:p>
            <a:endParaRPr lang="en-US" dirty="0" smtClean="0"/>
          </a:p>
          <a:p>
            <a:r>
              <a:rPr lang="en-US" dirty="0" smtClean="0"/>
              <a:t>Can be a variety of agencies</a:t>
            </a:r>
          </a:p>
          <a:p>
            <a:endParaRPr lang="en-US" dirty="0" smtClean="0"/>
          </a:p>
          <a:p>
            <a:r>
              <a:rPr lang="en-US" dirty="0" smtClean="0"/>
              <a:t>Main goal is to provide a safe place for location of the group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No Sponsor…</a:t>
            </a:r>
            <a:endParaRPr lang="en-US" dirty="0"/>
          </a:p>
        </p:txBody>
      </p:sp>
      <p:sp>
        <p:nvSpPr>
          <p:cNvPr id="3" name="Content Placeholder 2"/>
          <p:cNvSpPr>
            <a:spLocks noGrp="1"/>
          </p:cNvSpPr>
          <p:nvPr>
            <p:ph idx="1"/>
          </p:nvPr>
        </p:nvSpPr>
        <p:spPr/>
        <p:txBody>
          <a:bodyPr/>
          <a:lstStyle/>
          <a:p>
            <a:r>
              <a:rPr lang="en-US" dirty="0" smtClean="0"/>
              <a:t>Do you have existing partnerships with agencies in the area?</a:t>
            </a:r>
          </a:p>
          <a:p>
            <a:r>
              <a:rPr lang="en-US" dirty="0" smtClean="0"/>
              <a:t>Make cold calls to directors or faith leaders in area.</a:t>
            </a:r>
          </a:p>
          <a:p>
            <a:r>
              <a:rPr lang="en-US" dirty="0" smtClean="0"/>
              <a:t>Conduct outreach to potential sponsors with a motivated ex-offender.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 for WC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Conduct an assessment of areas where the majority of ex-offenders are returning.</a:t>
            </a:r>
          </a:p>
          <a:p>
            <a:endParaRPr lang="en-US" dirty="0" smtClean="0"/>
          </a:p>
          <a:p>
            <a:r>
              <a:rPr lang="en-US" dirty="0" smtClean="0"/>
              <a:t>Identify locations that will provide a safe place to meet.</a:t>
            </a:r>
          </a:p>
          <a:p>
            <a:endParaRPr lang="en-US" dirty="0" smtClean="0"/>
          </a:p>
          <a:p>
            <a:r>
              <a:rPr lang="en-US" dirty="0" smtClean="0"/>
              <a:t>Never hold in an individuals home!</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INNERS’ CIRCLE PRESENTATION&amp;quot;&quot;/&gt;&lt;property id=&quot;20307&quot; value=&quot;269&quot;/&gt;&lt;/object&gt;&lt;object type=&quot;3&quot; unique_id=&quot;10006&quot;&gt;&lt;property id=&quot;20148&quot; value=&quot;5&quot;/&gt;&lt;property id=&quot;20300&quot; value=&quot;Slide 2 - &amp;quot;What is Winner’s Circle?&amp;quot;&quot;/&gt;&lt;property id=&quot;20307&quot; value=&quot;271&quot;/&gt;&lt;/object&gt;&lt;object type=&quot;3&quot; unique_id=&quot;10007&quot;&gt;&lt;property id=&quot;20148&quot; value=&quot;5&quot;/&gt;&lt;property id=&quot;20300&quot; value=&quot;Slide 3 - &amp;quot;Origins of Winner Circle&amp;quot;&quot;/&gt;&lt;property id=&quot;20307&quot; value=&quot;272&quot;/&gt;&lt;/object&gt;&lt;object type=&quot;3&quot; unique_id=&quot;10008&quot;&gt;&lt;property id=&quot;20148&quot; value=&quot;5&quot;/&gt;&lt;property id=&quot;20300&quot; value=&quot;Slide 48 - &amp;quot;Center for Health and Justice at TASC&amp;quot;&quot;/&gt;&lt;property id=&quot;20307&quot; value=&quot;273&quot;/&gt;&lt;/object&gt;&lt;object type=&quot;3&quot; unique_id=&quot;10009&quot;&gt;&lt;property id=&quot;20148&quot; value=&quot;5&quot;/&gt;&lt;property id=&quot;20300&quot; value=&quot;Slide 4 - &amp;quot;What is a therapeutic support network?&amp;quot;&quot;/&gt;&lt;property id=&quot;20307&quot; value=&quot;274&quot;/&gt;&lt;/object&gt;&lt;object type=&quot;3&quot; unique_id=&quot;10010&quot;&gt;&lt;property id=&quot;20148&quot; value=&quot;5&quot;/&gt;&lt;property id=&quot;20300&quot; value=&quot;Slide 6 - &amp;quot;What  is Value of WC?&amp;quot;&quot;/&gt;&lt;property id=&quot;20307&quot; value=&quot;275&quot;/&gt;&lt;/object&gt;&lt;object type=&quot;3&quot; unique_id=&quot;10011&quot;&gt;&lt;property id=&quot;20148&quot; value=&quot;5&quot;/&gt;&lt;property id=&quot;20300&quot; value=&quot;Slide 24 - &amp;quot;WC Leadership Group&amp;quot;&quot;/&gt;&lt;property id=&quot;20307&quot; value=&quot;276&quot;/&gt;&lt;/object&gt;&lt;object type=&quot;3&quot; unique_id=&quot;10012&quot;&gt;&lt;property id=&quot;20148&quot; value=&quot;5&quot;/&gt;&lt;property id=&quot;20300&quot; value=&quot;Slide 7 - &amp;quot;Winner Circle Sponsor&amp;quot;&quot;/&gt;&lt;property id=&quot;20307&quot; value=&quot;277&quot;/&gt;&lt;/object&gt;&lt;object type=&quot;3&quot; unique_id=&quot;10013&quot;&gt;&lt;property id=&quot;20148&quot; value=&quot;5&quot;/&gt;&lt;property id=&quot;20300&quot; value=&quot;Slide 9 - &amp;quot;Locations for WC&amp;quot;&quot;/&gt;&lt;property id=&quot;20307&quot; value=&quot;278&quot;/&gt;&lt;/object&gt;&lt;object type=&quot;3&quot; unique_id=&quot;10014&quot;&gt;&lt;property id=&quot;20148&quot; value=&quot;5&quot;/&gt;&lt;property id=&quot;20300&quot; value=&quot;Slide 8 - &amp;quot;If No Sponsor…&amp;quot;&quot;/&gt;&lt;property id=&quot;20307&quot; value=&quot;279&quot;/&gt;&lt;/object&gt;&lt;object type=&quot;3&quot; unique_id=&quot;10015&quot;&gt;&lt;property id=&quot;20148&quot; value=&quot;5&quot;/&gt;&lt;property id=&quot;20300&quot; value=&quot;Slide 10 - &amp;quot;Recruitment of Group Members&amp;quot;&quot;/&gt;&lt;property id=&quot;20307&quot; value=&quot;280&quot;/&gt;&lt;/object&gt;&lt;object type=&quot;3&quot; unique_id=&quot;10016&quot;&gt;&lt;property id=&quot;20148&quot; value=&quot;5&quot;/&gt;&lt;property id=&quot;20300&quot; value=&quot;Slide 11 - &amp;quot;Circle Format&amp;quot;&quot;/&gt;&lt;property id=&quot;20307&quot; value=&quot;281&quot;/&gt;&lt;/object&gt;&lt;object type=&quot;3&quot; unique_id=&quot;10017&quot;&gt;&lt;property id=&quot;20148&quot; value=&quot;5&quot;/&gt;&lt;property id=&quot;20300&quot; value=&quot;Slide 12 - &amp;quot;Group Schedule&amp;quot;&quot;/&gt;&lt;property id=&quot;20307&quot; value=&quot;282&quot;/&gt;&lt;/object&gt;&lt;object type=&quot;3&quot; unique_id=&quot;10018&quot;&gt;&lt;property id=&quot;20148&quot; value=&quot;5&quot;/&gt;&lt;property id=&quot;20300&quot; value=&quot;Slide 5 - &amp;quot;Guiding Principles of Winner Circle&amp;quot;&quot;/&gt;&lt;property id=&quot;20307&quot; value=&quot;283&quot;/&gt;&lt;/object&gt;&lt;object type=&quot;3&quot; unique_id=&quot;10019&quot;&gt;&lt;property id=&quot;20148&quot; value=&quot;5&quot;/&gt;&lt;property id=&quot;20300&quot; value=&quot;Slide 13 - &amp;quot;Group Agenda&amp;quot;&quot;/&gt;&lt;property id=&quot;20307&quot; value=&quot;284&quot;/&gt;&lt;/object&gt;&lt;object type=&quot;3&quot; unique_id=&quot;10020&quot;&gt;&lt;property id=&quot;20148&quot; value=&quot;5&quot;/&gt;&lt;property id=&quot;20300&quot; value=&quot;Slide 14 - &amp;quot;Group Participation&amp;quot;&quot;/&gt;&lt;property id=&quot;20307&quot; value=&quot;285&quot;/&gt;&lt;/object&gt;&lt;object type=&quot;3&quot; unique_id=&quot;10021&quot;&gt;&lt;property id=&quot;20148&quot; value=&quot;5&quot;/&gt;&lt;property id=&quot;20300&quot; value=&quot;Slide 15 - &amp;quot;Mandated Attendance&amp;quot;&quot;/&gt;&lt;property id=&quot;20307&quot; value=&quot;286&quot;/&gt;&lt;/object&gt;&lt;object type=&quot;3&quot; unique_id=&quot;10022&quot;&gt;&lt;property id=&quot;20148&quot; value=&quot;5&quot;/&gt;&lt;property id=&quot;20300&quot; value=&quot;Slide 16 - &amp;quot;Resource Table&amp;quot;&quot;/&gt;&lt;property id=&quot;20307&quot; value=&quot;287&quot;/&gt;&lt;/object&gt;&lt;object type=&quot;3&quot; unique_id=&quot;10023&quot;&gt;&lt;property id=&quot;20148&quot; value=&quot;5&quot;/&gt;&lt;property id=&quot;20300&quot; value=&quot;Slide 17 - &amp;quot;Fundraising&amp;quot;&quot;/&gt;&lt;property id=&quot;20307&quot; value=&quot;288&quot;/&gt;&lt;/object&gt;&lt;object type=&quot;3&quot; unique_id=&quot;10024&quot;&gt;&lt;property id=&quot;20148&quot; value=&quot;5&quot;/&gt;&lt;property id=&quot;20300&quot; value=&quot;Slide 18 - &amp;quot;Winners’ Circle Positions&amp;quot;&quot;/&gt;&lt;property id=&quot;20307&quot; value=&quot;289&quot;/&gt;&lt;/object&gt;&lt;object type=&quot;3&quot; unique_id=&quot;10025&quot;&gt;&lt;property id=&quot;20148&quot; value=&quot;5&quot;/&gt;&lt;property id=&quot;20300&quot; value=&quot;Slide 19 - &amp;quot;Winners’ Circle Positions and Qualifications&amp;quot;&quot;/&gt;&lt;property id=&quot;20307&quot; value=&quot;290&quot;/&gt;&lt;/object&gt;&lt;object type=&quot;3&quot; unique_id=&quot;10026&quot;&gt;&lt;property id=&quot;20148&quot; value=&quot;5&quot;/&gt;&lt;property id=&quot;20300&quot; value=&quot;Slide 20 - &amp;quot;Winners’ Circle Positions and Qualifications&amp;quot;&quot;/&gt;&lt;property id=&quot;20307&quot; value=&quot;291&quot;/&gt;&lt;/object&gt;&lt;object type=&quot;3&quot; unique_id=&quot;10027&quot;&gt;&lt;property id=&quot;20148&quot; value=&quot;5&quot;/&gt;&lt;property id=&quot;20300&quot; value=&quot;Slide 21 - &amp;quot;Winners’ Circle Positions and Qualifications&amp;quot;&quot;/&gt;&lt;property id=&quot;20307&quot; value=&quot;292&quot;/&gt;&lt;/object&gt;&lt;object type=&quot;3&quot; unique_id=&quot;10028&quot;&gt;&lt;property id=&quot;20148&quot; value=&quot;5&quot;/&gt;&lt;property id=&quot;20300&quot; value=&quot;Slide 22 - &amp;quot;Winners’ Circle Group Rules&amp;quot;&quot;/&gt;&lt;property id=&quot;20307&quot; value=&quot;293&quot;/&gt;&lt;/object&gt;&lt;object type=&quot;3&quot; unique_id=&quot;10029&quot;&gt;&lt;property id=&quot;20148&quot; value=&quot;5&quot;/&gt;&lt;property id=&quot;20300&quot; value=&quot;Slide 23 - &amp;quot;Winners’ Circle Group Ethics&amp;quot;&quot;/&gt;&lt;property id=&quot;20307&quot; value=&quot;294&quot;/&gt;&lt;/object&gt;&lt;object type=&quot;3&quot; unique_id=&quot;10030&quot;&gt;&lt;property id=&quot;20148&quot; value=&quot;5&quot;/&gt;&lt;property id=&quot;20300&quot; value=&quot;Slide 25 - &amp;quot;Winners’ Circle Leadership Committee&amp;quot;&quot;/&gt;&lt;property id=&quot;20307&quot; value=&quot;295&quot;/&gt;&lt;/object&gt;&lt;object type=&quot;3&quot; unique_id=&quot;10031&quot;&gt;&lt;property id=&quot;20148&quot; value=&quot;5&quot;/&gt;&lt;property id=&quot;20300&quot; value=&quot;Slide 26 - &amp;quot;Winners’ Circle  Leadership Committee (cont)&amp;quot;&quot;/&gt;&lt;property id=&quot;20307&quot; value=&quot;296&quot;/&gt;&lt;/object&gt;&lt;object type=&quot;3&quot; unique_id=&quot;10032&quot;&gt;&lt;property id=&quot;20148&quot; value=&quot;5&quot;/&gt;&lt;property id=&quot;20300&quot; value=&quot;Slide 27 - &amp;quot;Winners’ Circle Leadership Committee Activities&amp;quot;&quot;/&gt;&lt;property id=&quot;20307&quot; value=&quot;297&quot;/&gt;&lt;/object&gt;&lt;object type=&quot;3&quot; unique_id=&quot;10033&quot;&gt;&lt;property id=&quot;20148&quot; value=&quot;5&quot;/&gt;&lt;property id=&quot;20300&quot; value=&quot;Slide 28 - &amp;quot;Winners’ Circle Leadership Committee&amp;quot;&quot;/&gt;&lt;property id=&quot;20307&quot; value=&quot;298&quot;/&gt;&lt;/object&gt;&lt;object type=&quot;3&quot; unique_id=&quot;10034&quot;&gt;&lt;property id=&quot;20148&quot; value=&quot;5&quot;/&gt;&lt;property id=&quot;20300&quot; value=&quot;Slide 29 - &amp;quot;Winners’ Circle Leadership Committee Positions&amp;quot;&quot;/&gt;&lt;property id=&quot;20307&quot; value=&quot;299&quot;/&gt;&lt;/object&gt;&lt;object type=&quot;3&quot; unique_id=&quot;10035&quot;&gt;&lt;property id=&quot;20148&quot; value=&quot;5&quot;/&gt;&lt;property id=&quot;20300&quot; value=&quot;Slide 30 - &amp;quot;Winners’ Circle Leadership Committee Positions&amp;quot;&quot;/&gt;&lt;property id=&quot;20307&quot; value=&quot;300&quot;/&gt;&lt;/object&gt;&lt;object type=&quot;3&quot; unique_id=&quot;10036&quot;&gt;&lt;property id=&quot;20148&quot; value=&quot;5&quot;/&gt;&lt;property id=&quot;20300&quot; value=&quot;Slide 31 - &amp;quot;Winners’ Circle Leadership Committee Positions&amp;quot;&quot;/&gt;&lt;property id=&quot;20307&quot; value=&quot;301&quot;/&gt;&lt;/object&gt;&lt;object type=&quot;3&quot; unique_id=&quot;10037&quot;&gt;&lt;property id=&quot;20148&quot; value=&quot;5&quot;/&gt;&lt;property id=&quot;20300&quot; value=&quot;Slide 32 - &amp;quot;Winners’ Circle Leadership Committee Positions&amp;quot;&quot;/&gt;&lt;property id=&quot;20307&quot; value=&quot;302&quot;/&gt;&lt;/object&gt;&lt;object type=&quot;3&quot; unique_id=&quot;10038&quot;&gt;&lt;property id=&quot;20148&quot; value=&quot;5&quot;/&gt;&lt;property id=&quot;20300&quot; value=&quot;Slide 33 - &amp;quot;Winners’ Circle Leadership Committee Positions&amp;quot;&quot;/&gt;&lt;property id=&quot;20307&quot; value=&quot;303&quot;/&gt;&lt;/object&gt;&lt;object type=&quot;3&quot; unique_id=&quot;10039&quot;&gt;&lt;property id=&quot;20148&quot; value=&quot;5&quot;/&gt;&lt;property id=&quot;20300&quot; value=&quot;Slide 34 - &amp;quot;Winners’ Circle Leadership Committee Role&amp;quot;&quot;/&gt;&lt;property id=&quot;20307&quot; value=&quot;304&quot;/&gt;&lt;/object&gt;&lt;object type=&quot;3&quot; unique_id=&quot;10040&quot;&gt;&lt;property id=&quot;20148&quot; value=&quot;5&quot;/&gt;&lt;property id=&quot;20300&quot; value=&quot;Slide 35 - &amp;quot;Activities Outside the Circle &amp;quot;&quot;/&gt;&lt;property id=&quot;20307&quot; value=&quot;305&quot;/&gt;&lt;/object&gt;&lt;object type=&quot;3&quot; unique_id=&quot;10041&quot;&gt;&lt;property id=&quot;20148&quot; value=&quot;5&quot;/&gt;&lt;property id=&quot;20300&quot; value=&quot;Slide 36 - &amp;quot;Community Events&amp;quot;&quot;/&gt;&lt;property id=&quot;20307&quot; value=&quot;306&quot;/&gt;&lt;/object&gt;&lt;object type=&quot;3&quot; unique_id=&quot;10047&quot;&gt;&lt;property id=&quot;20148&quot; value=&quot;5&quot;/&gt;&lt;property id=&quot;20300&quot; value=&quot;Slide 46 - &amp;quot;Recruitment&amp;quot;&quot;/&gt;&lt;property id=&quot;20307&quot; value=&quot;312&quot;/&gt;&lt;/object&gt;&lt;object type=&quot;3&quot; unique_id=&quot;10523&quot;&gt;&lt;property id=&quot;20148&quot; value=&quot;5&quot;/&gt;&lt;property id=&quot;20300&quot; value=&quot;Slide 37 - &amp;quot;Role of the facilitator&amp;quot;&quot;/&gt;&lt;property id=&quot;20307&quot; value=&quot;315&quot;/&gt;&lt;/object&gt;&lt;object type=&quot;3&quot; unique_id=&quot;10524&quot;&gt;&lt;property id=&quot;20148&quot; value=&quot;5&quot;/&gt;&lt;property id=&quot;20300&quot; value=&quot;Slide 38 - &amp;quot;The Role&amp;quot;&quot;/&gt;&lt;property id=&quot;20307&quot; value=&quot;316&quot;/&gt;&lt;/object&gt;&lt;object type=&quot;3&quot; unique_id=&quot;10525&quot;&gt;&lt;property id=&quot;20148&quot; value=&quot;5&quot;/&gt;&lt;property id=&quot;20300&quot; value=&quot;Slide 39 - &amp;quot;What they Do&amp;quot;&quot;/&gt;&lt;property id=&quot;20307&quot; value=&quot;317&quot;/&gt;&lt;/object&gt;&lt;object type=&quot;3&quot; unique_id=&quot;10526&quot;&gt;&lt;property id=&quot;20148&quot; value=&quot;5&quot;/&gt;&lt;property id=&quot;20300&quot; value=&quot;Slide 40 - &amp;quot;Skills and Knowledge&amp;quot;&quot;/&gt;&lt;property id=&quot;20307&quot; value=&quot;318&quot;/&gt;&lt;/object&gt;&lt;object type=&quot;3&quot; unique_id=&quot;10527&quot;&gt;&lt;property id=&quot;20148&quot; value=&quot;5&quot;/&gt;&lt;property id=&quot;20300&quot; value=&quot;Slide 41 - &amp;quot;Attitudes &amp;quot;&quot;/&gt;&lt;property id=&quot;20307&quot; value=&quot;319&quot;/&gt;&lt;/object&gt;&lt;object type=&quot;3&quot; unique_id=&quot;10528&quot;&gt;&lt;property id=&quot;20148&quot; value=&quot;5&quot;/&gt;&lt;property id=&quot;20300&quot; value=&quot;Slide 42 - &amp;quot;Ethics and Boundaries &amp;quot;&quot;/&gt;&lt;property id=&quot;20307&quot; value=&quot;320&quot;/&gt;&lt;/object&gt;&lt;object type=&quot;3&quot; unique_id=&quot;10529&quot;&gt;&lt;property id=&quot;20148&quot; value=&quot;5&quot;/&gt;&lt;property id=&quot;20300&quot; value=&quot;Slide 43 - &amp;quot;Ethics and Boundaries cont.&amp;quot;&quot;/&gt;&lt;property id=&quot;20307&quot; value=&quot;321&quot;/&gt;&lt;/object&gt;&lt;object type=&quot;3&quot; unique_id=&quot;10530&quot;&gt;&lt;property id=&quot;20148&quot; value=&quot;5&quot;/&gt;&lt;property id=&quot;20300&quot; value=&quot;Slide 44 - &amp;quot;Leadership/Peer Development&amp;#x0D;&amp;#x0A;&amp;quot;&quot;/&gt;&lt;property id=&quot;20307&quot; value=&quot;322&quot;/&gt;&lt;/object&gt;&lt;object type=&quot;3&quot; unique_id=&quot;10531&quot;&gt;&lt;property id=&quot;20148&quot; value=&quot;5&quot;/&gt;&lt;property id=&quot;20300&quot; value=&quot;Slide 45 - &amp;quot;Many forms of Support&amp;quot;&quot;/&gt;&lt;property id=&quot;20307&quot; value=&quot;323&quot;/&gt;&lt;/object&gt;&lt;object type=&quot;3&quot; unique_id=&quot;10532&quot;&gt;&lt;property id=&quot;20148&quot; value=&quot;5&quot;/&gt;&lt;property id=&quot;20300&quot; value=&quot;Slide 47 - &amp;quot;WIIFM&amp;#x0D;&amp;#x0A;What’s In It For Me?&amp;quot;&quot;/&gt;&lt;property id=&quot;20307&quot; value=&quot;324&quot;/&gt;&lt;/object&gt;&lt;/object&gt;&lt;/object&gt;&lt;/database&gt;"/>
  <p:tag name="SECTOMILLISECCONVERTED" val="1"/>
</p:tagLst>
</file>

<file path=ppt/theme/theme1.xml><?xml version="1.0" encoding="utf-8"?>
<a:theme xmlns:a="http://schemas.openxmlformats.org/drawingml/2006/main" name="Office Theme">
  <a:themeElements>
    <a:clrScheme name="CHJ-Custom">
      <a:dk1>
        <a:sysClr val="windowText" lastClr="000000"/>
      </a:dk1>
      <a:lt1>
        <a:sysClr val="window" lastClr="FFFFFF"/>
      </a:lt1>
      <a:dk2>
        <a:srgbClr val="1D4576"/>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TotalTime>
  <Words>2462</Words>
  <Application>Microsoft Office PowerPoint</Application>
  <PresentationFormat>On-screen Show (4:3)</PresentationFormat>
  <Paragraphs>322</Paragraphs>
  <Slides>49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Arial Black</vt:lpstr>
      <vt:lpstr>Lato Regular</vt:lpstr>
      <vt:lpstr>Lato Bold</vt:lpstr>
      <vt:lpstr>Office Theme</vt:lpstr>
      <vt:lpstr>WINNERS’ CIRCLE PRESENTATION</vt:lpstr>
      <vt:lpstr>What is Winner’s Circle?</vt:lpstr>
      <vt:lpstr>Origins of Winner Circle</vt:lpstr>
      <vt:lpstr>What is a therapeutic support network?</vt:lpstr>
      <vt:lpstr>Guiding Principles of Winner Circle</vt:lpstr>
      <vt:lpstr>What  is Value of WC?</vt:lpstr>
      <vt:lpstr>Winner Circle Sponsor</vt:lpstr>
      <vt:lpstr>If No Sponsor…</vt:lpstr>
      <vt:lpstr>Locations for WC</vt:lpstr>
      <vt:lpstr>Recruitment of Group Members</vt:lpstr>
      <vt:lpstr>Circle Format</vt:lpstr>
      <vt:lpstr>Group Schedule</vt:lpstr>
      <vt:lpstr>Group Agenda</vt:lpstr>
      <vt:lpstr>Group Participation</vt:lpstr>
      <vt:lpstr>Mandated Attendance</vt:lpstr>
      <vt:lpstr>Resource Table</vt:lpstr>
      <vt:lpstr>Fundraising</vt:lpstr>
      <vt:lpstr>Winners’ Circle Positions</vt:lpstr>
      <vt:lpstr>Winners’ Circle Positions and Qualifications</vt:lpstr>
      <vt:lpstr>Winners’ Circle Positions and Qualifications</vt:lpstr>
      <vt:lpstr>Winners’ Circle Positions and Qualifications</vt:lpstr>
      <vt:lpstr>Winners’ Circle Group Rules</vt:lpstr>
      <vt:lpstr>Winners’ Circle Group Ethics</vt:lpstr>
      <vt:lpstr>WC Leadership Group</vt:lpstr>
      <vt:lpstr>Winners’ Circle Leadership Committee</vt:lpstr>
      <vt:lpstr>Winners’ Circle  Leadership Committee (cont)</vt:lpstr>
      <vt:lpstr>Winners’ Circle Leadership Committee Activities</vt:lpstr>
      <vt:lpstr>Winners’ Circle Leadership Committee</vt:lpstr>
      <vt:lpstr>Winners’ Circle Leadership Committee Positions</vt:lpstr>
      <vt:lpstr>Winners’ Circle Leadership Committee Positions</vt:lpstr>
      <vt:lpstr>Winners’ Circle Leadership Committee Positions</vt:lpstr>
      <vt:lpstr>Winners’ Circle Leadership Committee Positions</vt:lpstr>
      <vt:lpstr>Winners’ Circle Leadership Committee Positions</vt:lpstr>
      <vt:lpstr>Winners’ Circle Leadership Committee Role</vt:lpstr>
      <vt:lpstr>Activities Outside the Circle </vt:lpstr>
      <vt:lpstr>Community Events</vt:lpstr>
      <vt:lpstr>Role of the facilitator</vt:lpstr>
      <vt:lpstr>The Role</vt:lpstr>
      <vt:lpstr>What they Do</vt:lpstr>
      <vt:lpstr>Skills and Knowledge</vt:lpstr>
      <vt:lpstr>Attitudes </vt:lpstr>
      <vt:lpstr>Ethics and Boundaries </vt:lpstr>
      <vt:lpstr>Ethics and Boundaries cont.</vt:lpstr>
      <vt:lpstr>Leadership/Peer Development </vt:lpstr>
      <vt:lpstr>Many forms of Support</vt:lpstr>
      <vt:lpstr>Recruitment</vt:lpstr>
      <vt:lpstr>WIIFM What’s In It For Me?</vt:lpstr>
      <vt:lpstr>Center for Health and Justice at TASC</vt:lpstr>
      <vt:lpstr>Vicarious Trauma and Self-Care</vt:lpstr>
    </vt:vector>
  </TitlesOfParts>
  <Company>Greenisland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National Survey of Criminal Justice Diversion Programs and Initiatives</dc:title>
  <dc:creator>Tim Whitney</dc:creator>
  <cp:lastModifiedBy>Noah M. Shifman</cp:lastModifiedBy>
  <cp:revision>206</cp:revision>
  <dcterms:created xsi:type="dcterms:W3CDTF">2014-01-07T21:06:07Z</dcterms:created>
  <dcterms:modified xsi:type="dcterms:W3CDTF">2014-07-16T14:57:12Z</dcterms:modified>
</cp:coreProperties>
</file>