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76" r:id="rId3"/>
    <p:sldMasterId id="2147483888" r:id="rId4"/>
    <p:sldMasterId id="2147483903" r:id="rId5"/>
  </p:sldMasterIdLst>
  <p:notesMasterIdLst>
    <p:notesMasterId r:id="rId33"/>
  </p:notesMasterIdLst>
  <p:sldIdLst>
    <p:sldId id="290" r:id="rId6"/>
    <p:sldId id="256" r:id="rId7"/>
    <p:sldId id="259" r:id="rId8"/>
    <p:sldId id="261" r:id="rId9"/>
    <p:sldId id="260" r:id="rId10"/>
    <p:sldId id="270" r:id="rId11"/>
    <p:sldId id="265" r:id="rId12"/>
    <p:sldId id="263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C4689-1BBA-4B09-BE9B-9CC9B8F9C09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BD28C-3290-4B09-A3EC-218C177EA198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“90 in 90”*</a:t>
          </a:r>
          <a:endParaRPr lang="en-US" sz="1400" b="1" dirty="0">
            <a:latin typeface="+mj-lt"/>
          </a:endParaRPr>
        </a:p>
      </dgm:t>
    </dgm:pt>
    <dgm:pt modelId="{678DB8B0-AF00-4271-9AAF-A85541706EDE}" type="parTrans" cxnId="{A9D1E920-100F-4B3F-B135-B8BE31E0D06C}">
      <dgm:prSet/>
      <dgm:spPr/>
      <dgm:t>
        <a:bodyPr/>
        <a:lstStyle/>
        <a:p>
          <a:endParaRPr lang="en-US"/>
        </a:p>
      </dgm:t>
    </dgm:pt>
    <dgm:pt modelId="{77961161-8D88-4B61-992A-48936A415D78}" type="sibTrans" cxnId="{A9D1E920-100F-4B3F-B135-B8BE31E0D06C}">
      <dgm:prSet/>
      <dgm:spPr/>
      <dgm:t>
        <a:bodyPr/>
        <a:lstStyle/>
        <a:p>
          <a:endParaRPr lang="en-US"/>
        </a:p>
      </dgm:t>
    </dgm:pt>
    <dgm:pt modelId="{C1CFDE21-816F-4C74-B866-CA02389B3D98}">
      <dgm:prSet phldrT="[Text]" custT="1"/>
      <dgm:spPr/>
      <dgm:t>
        <a:bodyPr/>
        <a:lstStyle/>
        <a:p>
          <a:r>
            <a:rPr lang="en-US" sz="1200" b="1" dirty="0" smtClean="0">
              <a:latin typeface="+mj-lt"/>
            </a:rPr>
            <a:t>Supportive People</a:t>
          </a:r>
          <a:endParaRPr lang="en-US" sz="1200" b="1" dirty="0">
            <a:latin typeface="+mj-lt"/>
          </a:endParaRPr>
        </a:p>
      </dgm:t>
    </dgm:pt>
    <dgm:pt modelId="{C38D8D86-8B07-4A0D-85EB-85F444ABFAB0}" type="parTrans" cxnId="{90EB5E12-06FB-4789-933E-147B61ED7BA4}">
      <dgm:prSet/>
      <dgm:spPr/>
      <dgm:t>
        <a:bodyPr/>
        <a:lstStyle/>
        <a:p>
          <a:endParaRPr lang="en-US"/>
        </a:p>
      </dgm:t>
    </dgm:pt>
    <dgm:pt modelId="{3AECCBDB-C99F-4EF9-BAC2-B39C17B1D07F}" type="sibTrans" cxnId="{90EB5E12-06FB-4789-933E-147B61ED7BA4}">
      <dgm:prSet/>
      <dgm:spPr/>
      <dgm:t>
        <a:bodyPr/>
        <a:lstStyle/>
        <a:p>
          <a:endParaRPr lang="en-US"/>
        </a:p>
      </dgm:t>
    </dgm:pt>
    <dgm:pt modelId="{FC999473-F273-4748-851E-C19AFFE3DB87}">
      <dgm:prSet phldrT="[Text]" custT="1"/>
      <dgm:spPr/>
      <dgm:t>
        <a:bodyPr/>
        <a:lstStyle/>
        <a:p>
          <a:r>
            <a:rPr lang="en-US" sz="1200" b="1" dirty="0" smtClean="0">
              <a:latin typeface="+mj-lt"/>
            </a:rPr>
            <a:t>Physical Well-Being</a:t>
          </a:r>
          <a:endParaRPr lang="en-US" sz="1200" b="1" dirty="0">
            <a:latin typeface="+mj-lt"/>
          </a:endParaRPr>
        </a:p>
      </dgm:t>
    </dgm:pt>
    <dgm:pt modelId="{CF932320-B713-40EC-AA88-74689B27292A}" type="parTrans" cxnId="{EE139DB8-E638-4DA6-8F7A-7109BAE91B82}">
      <dgm:prSet/>
      <dgm:spPr/>
      <dgm:t>
        <a:bodyPr/>
        <a:lstStyle/>
        <a:p>
          <a:endParaRPr lang="en-US"/>
        </a:p>
      </dgm:t>
    </dgm:pt>
    <dgm:pt modelId="{5BCBC274-FDF1-46FC-BC03-A0509E3B158A}" type="sibTrans" cxnId="{EE139DB8-E638-4DA6-8F7A-7109BAE91B82}">
      <dgm:prSet/>
      <dgm:spPr/>
      <dgm:t>
        <a:bodyPr/>
        <a:lstStyle/>
        <a:p>
          <a:endParaRPr lang="en-US"/>
        </a:p>
      </dgm:t>
    </dgm:pt>
    <dgm:pt modelId="{C2C9A4C0-783C-4788-8B0B-B63F03F7BA74}">
      <dgm:prSet phldrT="[Text]" custT="1"/>
      <dgm:spPr/>
      <dgm:t>
        <a:bodyPr/>
        <a:lstStyle/>
        <a:p>
          <a:r>
            <a:rPr lang="en-US" sz="1200" b="1" dirty="0" smtClean="0">
              <a:latin typeface="+mj-lt"/>
            </a:rPr>
            <a:t>Education</a:t>
          </a:r>
          <a:endParaRPr lang="en-US" sz="1200" b="1" dirty="0">
            <a:latin typeface="+mj-lt"/>
          </a:endParaRPr>
        </a:p>
      </dgm:t>
    </dgm:pt>
    <dgm:pt modelId="{5A836B3D-BB8C-44DD-99D3-727CFDA5D3F8}" type="parTrans" cxnId="{F6C55EAA-C5A5-4611-8CBB-78B2E6B9FDE1}">
      <dgm:prSet/>
      <dgm:spPr/>
      <dgm:t>
        <a:bodyPr/>
        <a:lstStyle/>
        <a:p>
          <a:endParaRPr lang="en-US"/>
        </a:p>
      </dgm:t>
    </dgm:pt>
    <dgm:pt modelId="{03439589-83F9-4099-8DD0-5A710114902D}" type="sibTrans" cxnId="{F6C55EAA-C5A5-4611-8CBB-78B2E6B9FDE1}">
      <dgm:prSet/>
      <dgm:spPr/>
      <dgm:t>
        <a:bodyPr/>
        <a:lstStyle/>
        <a:p>
          <a:endParaRPr lang="en-US"/>
        </a:p>
      </dgm:t>
    </dgm:pt>
    <dgm:pt modelId="{44375B84-CC72-46E1-B22C-0A6F94FF9852}">
      <dgm:prSet phldrT="[Text]" custT="1"/>
      <dgm:spPr/>
      <dgm:t>
        <a:bodyPr/>
        <a:lstStyle/>
        <a:p>
          <a:r>
            <a:rPr lang="en-US" sz="1200" b="1" dirty="0" smtClean="0">
              <a:latin typeface="+mj-lt"/>
            </a:rPr>
            <a:t>Pro-social</a:t>
          </a:r>
        </a:p>
        <a:p>
          <a:r>
            <a:rPr lang="en-US" sz="1200" b="1" dirty="0" smtClean="0">
              <a:latin typeface="+mj-lt"/>
            </a:rPr>
            <a:t>Activities</a:t>
          </a:r>
          <a:endParaRPr lang="en-US" sz="1200" b="1" dirty="0">
            <a:latin typeface="+mj-lt"/>
          </a:endParaRPr>
        </a:p>
      </dgm:t>
    </dgm:pt>
    <dgm:pt modelId="{7FAAE150-54DE-4023-BF64-EF785981D719}" type="parTrans" cxnId="{2B3D249C-57DA-42AC-9148-2F83CA564C6B}">
      <dgm:prSet/>
      <dgm:spPr/>
      <dgm:t>
        <a:bodyPr/>
        <a:lstStyle/>
        <a:p>
          <a:endParaRPr lang="en-US"/>
        </a:p>
      </dgm:t>
    </dgm:pt>
    <dgm:pt modelId="{F6E52E57-FB94-4453-84FC-276E44BAC0B9}" type="sibTrans" cxnId="{2B3D249C-57DA-42AC-9148-2F83CA564C6B}">
      <dgm:prSet/>
      <dgm:spPr/>
      <dgm:t>
        <a:bodyPr/>
        <a:lstStyle/>
        <a:p>
          <a:endParaRPr lang="en-US"/>
        </a:p>
      </dgm:t>
    </dgm:pt>
    <dgm:pt modelId="{BFE3952B-EAC2-4A10-B226-313CA785FA30}">
      <dgm:prSet phldrT="[Text]" custT="1"/>
      <dgm:spPr/>
      <dgm:t>
        <a:bodyPr/>
        <a:lstStyle/>
        <a:p>
          <a:r>
            <a:rPr lang="en-US" sz="1200" b="1" dirty="0" smtClean="0">
              <a:latin typeface="+mj-lt"/>
            </a:rPr>
            <a:t>Finances</a:t>
          </a:r>
          <a:endParaRPr lang="en-US" sz="1200" b="1" dirty="0">
            <a:latin typeface="+mj-lt"/>
          </a:endParaRPr>
        </a:p>
      </dgm:t>
    </dgm:pt>
    <dgm:pt modelId="{33BE4573-EAFD-4D42-8D22-43943DB0EABA}" type="parTrans" cxnId="{6973B617-9262-42BD-ACBB-DCCD054688EC}">
      <dgm:prSet/>
      <dgm:spPr/>
      <dgm:t>
        <a:bodyPr/>
        <a:lstStyle/>
        <a:p>
          <a:endParaRPr lang="en-US"/>
        </a:p>
      </dgm:t>
    </dgm:pt>
    <dgm:pt modelId="{55C0CC88-4F08-4E93-8C6C-D0ADD1556A14}" type="sibTrans" cxnId="{6973B617-9262-42BD-ACBB-DCCD054688EC}">
      <dgm:prSet/>
      <dgm:spPr/>
      <dgm:t>
        <a:bodyPr/>
        <a:lstStyle/>
        <a:p>
          <a:endParaRPr lang="en-US"/>
        </a:p>
      </dgm:t>
    </dgm:pt>
    <dgm:pt modelId="{B6320C8E-A294-4E79-89B9-7A67F7BEDD73}">
      <dgm:prSet phldrT="[Text]" custT="1"/>
      <dgm:spPr/>
      <dgm:t>
        <a:bodyPr/>
        <a:lstStyle/>
        <a:p>
          <a:r>
            <a:rPr lang="en-US" sz="1200" b="1" dirty="0" smtClean="0">
              <a:latin typeface="+mj-lt"/>
            </a:rPr>
            <a:t>Spiritual Growth</a:t>
          </a:r>
          <a:endParaRPr lang="en-US" sz="1200" b="1" dirty="0">
            <a:latin typeface="+mj-lt"/>
          </a:endParaRPr>
        </a:p>
      </dgm:t>
    </dgm:pt>
    <dgm:pt modelId="{EFCEDBB6-7A6C-45BA-B43D-8B5B5B349CFB}" type="parTrans" cxnId="{8BAD2A8F-C1CB-4D65-BB4E-D5A8DD68E910}">
      <dgm:prSet/>
      <dgm:spPr/>
      <dgm:t>
        <a:bodyPr/>
        <a:lstStyle/>
        <a:p>
          <a:endParaRPr lang="en-US"/>
        </a:p>
      </dgm:t>
    </dgm:pt>
    <dgm:pt modelId="{585F9E78-DDDE-46B2-8FED-A2AE43B4CBA1}" type="sibTrans" cxnId="{8BAD2A8F-C1CB-4D65-BB4E-D5A8DD68E910}">
      <dgm:prSet/>
      <dgm:spPr/>
      <dgm:t>
        <a:bodyPr/>
        <a:lstStyle/>
        <a:p>
          <a:endParaRPr lang="en-US"/>
        </a:p>
      </dgm:t>
    </dgm:pt>
    <dgm:pt modelId="{05864AA0-68ED-44DA-BC1B-DE668082E4A2}" type="pres">
      <dgm:prSet presAssocID="{C9DC4689-1BBA-4B09-BE9B-9CC9B8F9C0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7E2ADD8-77CB-410E-8828-79545B0EE3E7}" type="pres">
      <dgm:prSet presAssocID="{059BD28C-3290-4B09-A3EC-218C177EA19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697A72B-EA77-41C0-9201-CCAA8C4029A5}" type="pres">
      <dgm:prSet presAssocID="{C1CFDE21-816F-4C74-B866-CA02389B3D98}" presName="Accent1" presStyleCnt="0"/>
      <dgm:spPr/>
    </dgm:pt>
    <dgm:pt modelId="{E124FA48-00EA-4F2D-8EA1-8912E8F3EBDE}" type="pres">
      <dgm:prSet presAssocID="{C1CFDE21-816F-4C74-B866-CA02389B3D98}" presName="Accent" presStyleLbl="bgShp" presStyleIdx="0" presStyleCnt="6"/>
      <dgm:spPr/>
    </dgm:pt>
    <dgm:pt modelId="{508CA1A6-2B56-457D-9720-73E611527A99}" type="pres">
      <dgm:prSet presAssocID="{C1CFDE21-816F-4C74-B866-CA02389B3D98}" presName="Child1" presStyleLbl="node1" presStyleIdx="0" presStyleCnt="6" custScaleX="122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5BA20-913B-4BBC-A2ED-C258D1F2FB60}" type="pres">
      <dgm:prSet presAssocID="{FC999473-F273-4748-851E-C19AFFE3DB87}" presName="Accent2" presStyleCnt="0"/>
      <dgm:spPr/>
    </dgm:pt>
    <dgm:pt modelId="{F420A386-AA98-42FD-8EF2-10181794FAE7}" type="pres">
      <dgm:prSet presAssocID="{FC999473-F273-4748-851E-C19AFFE3DB87}" presName="Accent" presStyleLbl="bgShp" presStyleIdx="1" presStyleCnt="6"/>
      <dgm:spPr/>
    </dgm:pt>
    <dgm:pt modelId="{2CCC097B-282D-4CC4-815C-4A690B201610}" type="pres">
      <dgm:prSet presAssocID="{FC999473-F273-4748-851E-C19AFFE3DB87}" presName="Child2" presStyleLbl="node1" presStyleIdx="1" presStyleCnt="6" custScaleX="105652" custScaleY="105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0F5F0-AC9C-442A-9C3C-0A5434593130}" type="pres">
      <dgm:prSet presAssocID="{C2C9A4C0-783C-4788-8B0B-B63F03F7BA74}" presName="Accent3" presStyleCnt="0"/>
      <dgm:spPr/>
    </dgm:pt>
    <dgm:pt modelId="{819B6D49-EB34-4CAB-9B20-42C171B29F0F}" type="pres">
      <dgm:prSet presAssocID="{C2C9A4C0-783C-4788-8B0B-B63F03F7BA74}" presName="Accent" presStyleLbl="bgShp" presStyleIdx="2" presStyleCnt="6"/>
      <dgm:spPr/>
    </dgm:pt>
    <dgm:pt modelId="{19FB245E-482D-4E61-BB3F-E878F0886A34}" type="pres">
      <dgm:prSet presAssocID="{C2C9A4C0-783C-4788-8B0B-B63F03F7BA74}" presName="Child3" presStyleLbl="node1" presStyleIdx="2" presStyleCnt="6" custScaleX="107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62D13-E898-4C08-B4D2-26A3539B30C4}" type="pres">
      <dgm:prSet presAssocID="{44375B84-CC72-46E1-B22C-0A6F94FF9852}" presName="Accent4" presStyleCnt="0"/>
      <dgm:spPr/>
    </dgm:pt>
    <dgm:pt modelId="{58B5988E-4A55-4AF2-8A7A-C3459E1EC043}" type="pres">
      <dgm:prSet presAssocID="{44375B84-CC72-46E1-B22C-0A6F94FF9852}" presName="Accent" presStyleLbl="bgShp" presStyleIdx="3" presStyleCnt="6"/>
      <dgm:spPr/>
    </dgm:pt>
    <dgm:pt modelId="{B201FE78-074F-4C3B-A42F-CD41859A451A}" type="pres">
      <dgm:prSet presAssocID="{44375B84-CC72-46E1-B22C-0A6F94FF9852}" presName="Child4" presStyleLbl="node1" presStyleIdx="3" presStyleCnt="6" custScaleX="118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C7DC7-3616-43A4-A7FF-9DE34A31E022}" type="pres">
      <dgm:prSet presAssocID="{BFE3952B-EAC2-4A10-B226-313CA785FA30}" presName="Accent5" presStyleCnt="0"/>
      <dgm:spPr/>
    </dgm:pt>
    <dgm:pt modelId="{1B8DF35F-7624-4740-9861-8256AC4E2DED}" type="pres">
      <dgm:prSet presAssocID="{BFE3952B-EAC2-4A10-B226-313CA785FA30}" presName="Accent" presStyleLbl="bgShp" presStyleIdx="4" presStyleCnt="6"/>
      <dgm:spPr/>
    </dgm:pt>
    <dgm:pt modelId="{211233D2-C4E6-4E6F-8E32-A64084700AB3}" type="pres">
      <dgm:prSet presAssocID="{BFE3952B-EAC2-4A10-B226-313CA785FA30}" presName="Child5" presStyleLbl="node1" presStyleIdx="4" presStyleCnt="6" custScaleX="101602" custScaleY="103252" custLinFactNeighborX="3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85686-FBF6-4CA7-AF79-66405F5C7048}" type="pres">
      <dgm:prSet presAssocID="{B6320C8E-A294-4E79-89B9-7A67F7BEDD73}" presName="Accent6" presStyleCnt="0"/>
      <dgm:spPr/>
    </dgm:pt>
    <dgm:pt modelId="{5AD197E4-DFDB-4D22-99BC-0524E01504FC}" type="pres">
      <dgm:prSet presAssocID="{B6320C8E-A294-4E79-89B9-7A67F7BEDD73}" presName="Accent" presStyleLbl="bgShp" presStyleIdx="5" presStyleCnt="6"/>
      <dgm:spPr/>
    </dgm:pt>
    <dgm:pt modelId="{6B739D38-82AE-4BBB-8B71-FD3525469456}" type="pres">
      <dgm:prSet presAssocID="{B6320C8E-A294-4E79-89B9-7A67F7BEDD7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EB5E12-06FB-4789-933E-147B61ED7BA4}" srcId="{059BD28C-3290-4B09-A3EC-218C177EA198}" destId="{C1CFDE21-816F-4C74-B866-CA02389B3D98}" srcOrd="0" destOrd="0" parTransId="{C38D8D86-8B07-4A0D-85EB-85F444ABFAB0}" sibTransId="{3AECCBDB-C99F-4EF9-BAC2-B39C17B1D07F}"/>
    <dgm:cxn modelId="{F6C55EAA-C5A5-4611-8CBB-78B2E6B9FDE1}" srcId="{059BD28C-3290-4B09-A3EC-218C177EA198}" destId="{C2C9A4C0-783C-4788-8B0B-B63F03F7BA74}" srcOrd="2" destOrd="0" parTransId="{5A836B3D-BB8C-44DD-99D3-727CFDA5D3F8}" sibTransId="{03439589-83F9-4099-8DD0-5A710114902D}"/>
    <dgm:cxn modelId="{EB09389F-5BA0-4FED-B609-8A29FF7C46C1}" type="presOf" srcId="{C2C9A4C0-783C-4788-8B0B-B63F03F7BA74}" destId="{19FB245E-482D-4E61-BB3F-E878F0886A34}" srcOrd="0" destOrd="0" presId="urn:microsoft.com/office/officeart/2011/layout/HexagonRadial"/>
    <dgm:cxn modelId="{6973B617-9262-42BD-ACBB-DCCD054688EC}" srcId="{059BD28C-3290-4B09-A3EC-218C177EA198}" destId="{BFE3952B-EAC2-4A10-B226-313CA785FA30}" srcOrd="4" destOrd="0" parTransId="{33BE4573-EAFD-4D42-8D22-43943DB0EABA}" sibTransId="{55C0CC88-4F08-4E93-8C6C-D0ADD1556A14}"/>
    <dgm:cxn modelId="{1FDC04CC-C1EB-4BD2-B992-A1473C64C424}" type="presOf" srcId="{C1CFDE21-816F-4C74-B866-CA02389B3D98}" destId="{508CA1A6-2B56-457D-9720-73E611527A99}" srcOrd="0" destOrd="0" presId="urn:microsoft.com/office/officeart/2011/layout/HexagonRadial"/>
    <dgm:cxn modelId="{0F3B365E-7479-4C9D-A5B5-DFA9CD14848C}" type="presOf" srcId="{FC999473-F273-4748-851E-C19AFFE3DB87}" destId="{2CCC097B-282D-4CC4-815C-4A690B201610}" srcOrd="0" destOrd="0" presId="urn:microsoft.com/office/officeart/2011/layout/HexagonRadial"/>
    <dgm:cxn modelId="{5F3049D9-4133-4366-9E6A-E1C26A828298}" type="presOf" srcId="{B6320C8E-A294-4E79-89B9-7A67F7BEDD73}" destId="{6B739D38-82AE-4BBB-8B71-FD3525469456}" srcOrd="0" destOrd="0" presId="urn:microsoft.com/office/officeart/2011/layout/HexagonRadial"/>
    <dgm:cxn modelId="{EE139DB8-E638-4DA6-8F7A-7109BAE91B82}" srcId="{059BD28C-3290-4B09-A3EC-218C177EA198}" destId="{FC999473-F273-4748-851E-C19AFFE3DB87}" srcOrd="1" destOrd="0" parTransId="{CF932320-B713-40EC-AA88-74689B27292A}" sibTransId="{5BCBC274-FDF1-46FC-BC03-A0509E3B158A}"/>
    <dgm:cxn modelId="{1FFAAFDD-97BA-4D45-939A-1E3727B27AC3}" type="presOf" srcId="{C9DC4689-1BBA-4B09-BE9B-9CC9B8F9C091}" destId="{05864AA0-68ED-44DA-BC1B-DE668082E4A2}" srcOrd="0" destOrd="0" presId="urn:microsoft.com/office/officeart/2011/layout/HexagonRadial"/>
    <dgm:cxn modelId="{8BAD2A8F-C1CB-4D65-BB4E-D5A8DD68E910}" srcId="{059BD28C-3290-4B09-A3EC-218C177EA198}" destId="{B6320C8E-A294-4E79-89B9-7A67F7BEDD73}" srcOrd="5" destOrd="0" parTransId="{EFCEDBB6-7A6C-45BA-B43D-8B5B5B349CFB}" sibTransId="{585F9E78-DDDE-46B2-8FED-A2AE43B4CBA1}"/>
    <dgm:cxn modelId="{2B3D249C-57DA-42AC-9148-2F83CA564C6B}" srcId="{059BD28C-3290-4B09-A3EC-218C177EA198}" destId="{44375B84-CC72-46E1-B22C-0A6F94FF9852}" srcOrd="3" destOrd="0" parTransId="{7FAAE150-54DE-4023-BF64-EF785981D719}" sibTransId="{F6E52E57-FB94-4453-84FC-276E44BAC0B9}"/>
    <dgm:cxn modelId="{737ACB08-FF3C-4505-89A1-46E1E9B17BE3}" type="presOf" srcId="{44375B84-CC72-46E1-B22C-0A6F94FF9852}" destId="{B201FE78-074F-4C3B-A42F-CD41859A451A}" srcOrd="0" destOrd="0" presId="urn:microsoft.com/office/officeart/2011/layout/HexagonRadial"/>
    <dgm:cxn modelId="{E434471D-01B1-4286-B1D2-A8E54D95B8F0}" type="presOf" srcId="{BFE3952B-EAC2-4A10-B226-313CA785FA30}" destId="{211233D2-C4E6-4E6F-8E32-A64084700AB3}" srcOrd="0" destOrd="0" presId="urn:microsoft.com/office/officeart/2011/layout/HexagonRadial"/>
    <dgm:cxn modelId="{E02EE5FF-63F5-4C51-B69A-E9AC67A00008}" type="presOf" srcId="{059BD28C-3290-4B09-A3EC-218C177EA198}" destId="{E7E2ADD8-77CB-410E-8828-79545B0EE3E7}" srcOrd="0" destOrd="0" presId="urn:microsoft.com/office/officeart/2011/layout/HexagonRadial"/>
    <dgm:cxn modelId="{A9D1E920-100F-4B3F-B135-B8BE31E0D06C}" srcId="{C9DC4689-1BBA-4B09-BE9B-9CC9B8F9C091}" destId="{059BD28C-3290-4B09-A3EC-218C177EA198}" srcOrd="0" destOrd="0" parTransId="{678DB8B0-AF00-4271-9AAF-A85541706EDE}" sibTransId="{77961161-8D88-4B61-992A-48936A415D78}"/>
    <dgm:cxn modelId="{50AE86EB-EE1B-4DF6-9423-B6B746F93AAA}" type="presParOf" srcId="{05864AA0-68ED-44DA-BC1B-DE668082E4A2}" destId="{E7E2ADD8-77CB-410E-8828-79545B0EE3E7}" srcOrd="0" destOrd="0" presId="urn:microsoft.com/office/officeart/2011/layout/HexagonRadial"/>
    <dgm:cxn modelId="{6D87C83C-97E8-4022-8F39-376EAE999072}" type="presParOf" srcId="{05864AA0-68ED-44DA-BC1B-DE668082E4A2}" destId="{9697A72B-EA77-41C0-9201-CCAA8C4029A5}" srcOrd="1" destOrd="0" presId="urn:microsoft.com/office/officeart/2011/layout/HexagonRadial"/>
    <dgm:cxn modelId="{C222C5AA-D7F6-45E6-A0C8-13FAB4AE3F1F}" type="presParOf" srcId="{9697A72B-EA77-41C0-9201-CCAA8C4029A5}" destId="{E124FA48-00EA-4F2D-8EA1-8912E8F3EBDE}" srcOrd="0" destOrd="0" presId="urn:microsoft.com/office/officeart/2011/layout/HexagonRadial"/>
    <dgm:cxn modelId="{35FF3437-5A96-4F31-BDB5-92B2585A1D14}" type="presParOf" srcId="{05864AA0-68ED-44DA-BC1B-DE668082E4A2}" destId="{508CA1A6-2B56-457D-9720-73E611527A99}" srcOrd="2" destOrd="0" presId="urn:microsoft.com/office/officeart/2011/layout/HexagonRadial"/>
    <dgm:cxn modelId="{3B94E44E-653F-44E9-89B5-722CF47CB1CB}" type="presParOf" srcId="{05864AA0-68ED-44DA-BC1B-DE668082E4A2}" destId="{C345BA20-913B-4BBC-A2ED-C258D1F2FB60}" srcOrd="3" destOrd="0" presId="urn:microsoft.com/office/officeart/2011/layout/HexagonRadial"/>
    <dgm:cxn modelId="{1EB960EA-C248-4294-8E73-8691FAAE87F0}" type="presParOf" srcId="{C345BA20-913B-4BBC-A2ED-C258D1F2FB60}" destId="{F420A386-AA98-42FD-8EF2-10181794FAE7}" srcOrd="0" destOrd="0" presId="urn:microsoft.com/office/officeart/2011/layout/HexagonRadial"/>
    <dgm:cxn modelId="{12BE0BBF-6AE8-45F6-B99E-437FFDCE29C5}" type="presParOf" srcId="{05864AA0-68ED-44DA-BC1B-DE668082E4A2}" destId="{2CCC097B-282D-4CC4-815C-4A690B201610}" srcOrd="4" destOrd="0" presId="urn:microsoft.com/office/officeart/2011/layout/HexagonRadial"/>
    <dgm:cxn modelId="{6DF202C0-7B17-454E-8DA6-C37DE394D93A}" type="presParOf" srcId="{05864AA0-68ED-44DA-BC1B-DE668082E4A2}" destId="{1800F5F0-AC9C-442A-9C3C-0A5434593130}" srcOrd="5" destOrd="0" presId="urn:microsoft.com/office/officeart/2011/layout/HexagonRadial"/>
    <dgm:cxn modelId="{85493EC0-E65A-470B-9799-983D126E6A87}" type="presParOf" srcId="{1800F5F0-AC9C-442A-9C3C-0A5434593130}" destId="{819B6D49-EB34-4CAB-9B20-42C171B29F0F}" srcOrd="0" destOrd="0" presId="urn:microsoft.com/office/officeart/2011/layout/HexagonRadial"/>
    <dgm:cxn modelId="{92842FE3-B8E7-457E-A44E-E6F748BBCA9C}" type="presParOf" srcId="{05864AA0-68ED-44DA-BC1B-DE668082E4A2}" destId="{19FB245E-482D-4E61-BB3F-E878F0886A34}" srcOrd="6" destOrd="0" presId="urn:microsoft.com/office/officeart/2011/layout/HexagonRadial"/>
    <dgm:cxn modelId="{4DCDC198-1E71-4ACC-A718-884A626C0DEF}" type="presParOf" srcId="{05864AA0-68ED-44DA-BC1B-DE668082E4A2}" destId="{E3662D13-E898-4C08-B4D2-26A3539B30C4}" srcOrd="7" destOrd="0" presId="urn:microsoft.com/office/officeart/2011/layout/HexagonRadial"/>
    <dgm:cxn modelId="{A90DB651-2CBB-452B-8AF8-89D0176F086A}" type="presParOf" srcId="{E3662D13-E898-4C08-B4D2-26A3539B30C4}" destId="{58B5988E-4A55-4AF2-8A7A-C3459E1EC043}" srcOrd="0" destOrd="0" presId="urn:microsoft.com/office/officeart/2011/layout/HexagonRadial"/>
    <dgm:cxn modelId="{D2B71D11-D29C-4438-934D-EAD6FCA2B15A}" type="presParOf" srcId="{05864AA0-68ED-44DA-BC1B-DE668082E4A2}" destId="{B201FE78-074F-4C3B-A42F-CD41859A451A}" srcOrd="8" destOrd="0" presId="urn:microsoft.com/office/officeart/2011/layout/HexagonRadial"/>
    <dgm:cxn modelId="{3EC597AA-76B1-4735-83BA-20716916459F}" type="presParOf" srcId="{05864AA0-68ED-44DA-BC1B-DE668082E4A2}" destId="{28BC7DC7-3616-43A4-A7FF-9DE34A31E022}" srcOrd="9" destOrd="0" presId="urn:microsoft.com/office/officeart/2011/layout/HexagonRadial"/>
    <dgm:cxn modelId="{5AFA155F-5EAA-4BD6-884A-6FCB509B0364}" type="presParOf" srcId="{28BC7DC7-3616-43A4-A7FF-9DE34A31E022}" destId="{1B8DF35F-7624-4740-9861-8256AC4E2DED}" srcOrd="0" destOrd="0" presId="urn:microsoft.com/office/officeart/2011/layout/HexagonRadial"/>
    <dgm:cxn modelId="{1DF39671-9A9F-4F26-ABD2-A9DD5D3A6EE8}" type="presParOf" srcId="{05864AA0-68ED-44DA-BC1B-DE668082E4A2}" destId="{211233D2-C4E6-4E6F-8E32-A64084700AB3}" srcOrd="10" destOrd="0" presId="urn:microsoft.com/office/officeart/2011/layout/HexagonRadial"/>
    <dgm:cxn modelId="{75EB7C23-F559-47D3-B4C3-7667E89DFF09}" type="presParOf" srcId="{05864AA0-68ED-44DA-BC1B-DE668082E4A2}" destId="{F8285686-FBF6-4CA7-AF79-66405F5C7048}" srcOrd="11" destOrd="0" presId="urn:microsoft.com/office/officeart/2011/layout/HexagonRadial"/>
    <dgm:cxn modelId="{37CCA949-3953-4812-99BB-1185D52814ED}" type="presParOf" srcId="{F8285686-FBF6-4CA7-AF79-66405F5C7048}" destId="{5AD197E4-DFDB-4D22-99BC-0524E01504FC}" srcOrd="0" destOrd="0" presId="urn:microsoft.com/office/officeart/2011/layout/HexagonRadial"/>
    <dgm:cxn modelId="{EAFA77EB-3861-449C-94A7-C40BA7EAEB77}" type="presParOf" srcId="{05864AA0-68ED-44DA-BC1B-DE668082E4A2}" destId="{6B739D38-82AE-4BBB-8B71-FD352546945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2ADD8-77CB-410E-8828-79545B0EE3E7}">
      <dsp:nvSpPr>
        <dsp:cNvPr id="0" name=""/>
        <dsp:cNvSpPr/>
      </dsp:nvSpPr>
      <dsp:spPr>
        <a:xfrm>
          <a:off x="1482425" y="1057031"/>
          <a:ext cx="1343532" cy="116221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“90 in 90”*</a:t>
          </a:r>
          <a:endParaRPr lang="en-US" sz="1400" b="1" kern="1200" dirty="0">
            <a:latin typeface="+mj-lt"/>
          </a:endParaRPr>
        </a:p>
      </dsp:txBody>
      <dsp:txXfrm>
        <a:off x="1705067" y="1249626"/>
        <a:ext cx="898248" cy="777020"/>
      </dsp:txXfrm>
    </dsp:sp>
    <dsp:sp modelId="{F420A386-AA98-42FD-8EF2-10181794FAE7}">
      <dsp:nvSpPr>
        <dsp:cNvPr id="0" name=""/>
        <dsp:cNvSpPr/>
      </dsp:nvSpPr>
      <dsp:spPr>
        <a:xfrm>
          <a:off x="2323734" y="500992"/>
          <a:ext cx="506910" cy="43677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CA1A6-2B56-457D-9720-73E611527A99}">
      <dsp:nvSpPr>
        <dsp:cNvPr id="0" name=""/>
        <dsp:cNvSpPr/>
      </dsp:nvSpPr>
      <dsp:spPr>
        <a:xfrm>
          <a:off x="1484389" y="0"/>
          <a:ext cx="1344604" cy="952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Supportive People</a:t>
          </a:r>
          <a:endParaRPr lang="en-US" sz="1200" b="1" kern="1200" dirty="0">
            <a:latin typeface="+mj-lt"/>
          </a:endParaRPr>
        </a:p>
      </dsp:txBody>
      <dsp:txXfrm>
        <a:off x="1687150" y="143634"/>
        <a:ext cx="939082" cy="665239"/>
      </dsp:txXfrm>
    </dsp:sp>
    <dsp:sp modelId="{819B6D49-EB34-4CAB-9B20-42C171B29F0F}">
      <dsp:nvSpPr>
        <dsp:cNvPr id="0" name=""/>
        <dsp:cNvSpPr/>
      </dsp:nvSpPr>
      <dsp:spPr>
        <a:xfrm>
          <a:off x="2915339" y="1317520"/>
          <a:ext cx="506910" cy="43677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C097B-282D-4CC4-815C-4A690B201610}">
      <dsp:nvSpPr>
        <dsp:cNvPr id="0" name=""/>
        <dsp:cNvSpPr/>
      </dsp:nvSpPr>
      <dsp:spPr>
        <a:xfrm>
          <a:off x="2584828" y="559109"/>
          <a:ext cx="1163244" cy="10060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Physical Well-Being</a:t>
          </a:r>
          <a:endParaRPr lang="en-US" sz="1200" b="1" kern="1200" dirty="0">
            <a:latin typeface="+mj-lt"/>
          </a:endParaRPr>
        </a:p>
      </dsp:txBody>
      <dsp:txXfrm>
        <a:off x="2777570" y="725796"/>
        <a:ext cx="777760" cy="672626"/>
      </dsp:txXfrm>
    </dsp:sp>
    <dsp:sp modelId="{58B5988E-4A55-4AF2-8A7A-C3459E1EC043}">
      <dsp:nvSpPr>
        <dsp:cNvPr id="0" name=""/>
        <dsp:cNvSpPr/>
      </dsp:nvSpPr>
      <dsp:spPr>
        <a:xfrm>
          <a:off x="2504372" y="2239228"/>
          <a:ext cx="506910" cy="43677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B245E-482D-4E61-BB3F-E878F0886A34}">
      <dsp:nvSpPr>
        <dsp:cNvPr id="0" name=""/>
        <dsp:cNvSpPr/>
      </dsp:nvSpPr>
      <dsp:spPr>
        <a:xfrm>
          <a:off x="2572420" y="1737580"/>
          <a:ext cx="1188061" cy="952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Education</a:t>
          </a:r>
          <a:endParaRPr lang="en-US" sz="1200" b="1" kern="1200" dirty="0">
            <a:latin typeface="+mj-lt"/>
          </a:endParaRPr>
        </a:p>
      </dsp:txBody>
      <dsp:txXfrm>
        <a:off x="2762135" y="1889681"/>
        <a:ext cx="808631" cy="648305"/>
      </dsp:txXfrm>
    </dsp:sp>
    <dsp:sp modelId="{1B8DF35F-7624-4740-9861-8256AC4E2DED}">
      <dsp:nvSpPr>
        <dsp:cNvPr id="0" name=""/>
        <dsp:cNvSpPr/>
      </dsp:nvSpPr>
      <dsp:spPr>
        <a:xfrm>
          <a:off x="1484925" y="2334905"/>
          <a:ext cx="506910" cy="43677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1FE78-074F-4C3B-A42F-CD41859A451A}">
      <dsp:nvSpPr>
        <dsp:cNvPr id="0" name=""/>
        <dsp:cNvSpPr/>
      </dsp:nvSpPr>
      <dsp:spPr>
        <a:xfrm>
          <a:off x="1503101" y="2324092"/>
          <a:ext cx="1307180" cy="952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Pro-social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Activities</a:t>
          </a:r>
          <a:endParaRPr lang="en-US" sz="1200" b="1" kern="1200" dirty="0">
            <a:latin typeface="+mj-lt"/>
          </a:endParaRPr>
        </a:p>
      </dsp:txBody>
      <dsp:txXfrm>
        <a:off x="1702743" y="2469566"/>
        <a:ext cx="907896" cy="661559"/>
      </dsp:txXfrm>
    </dsp:sp>
    <dsp:sp modelId="{5AD197E4-DFDB-4D22-99BC-0524E01504FC}">
      <dsp:nvSpPr>
        <dsp:cNvPr id="0" name=""/>
        <dsp:cNvSpPr/>
      </dsp:nvSpPr>
      <dsp:spPr>
        <a:xfrm>
          <a:off x="883633" y="1518704"/>
          <a:ext cx="506910" cy="43677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233D2-C4E6-4E6F-8E32-A64084700AB3}">
      <dsp:nvSpPr>
        <dsp:cNvPr id="0" name=""/>
        <dsp:cNvSpPr/>
      </dsp:nvSpPr>
      <dsp:spPr>
        <a:xfrm>
          <a:off x="625879" y="1722748"/>
          <a:ext cx="1118653" cy="98348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Finances</a:t>
          </a:r>
          <a:endParaRPr lang="en-US" sz="1200" b="1" kern="1200" dirty="0">
            <a:latin typeface="+mj-lt"/>
          </a:endParaRPr>
        </a:p>
      </dsp:txBody>
      <dsp:txXfrm>
        <a:off x="812980" y="1887241"/>
        <a:ext cx="744451" cy="654497"/>
      </dsp:txXfrm>
    </dsp:sp>
    <dsp:sp modelId="{6B739D38-82AE-4BBB-8B71-FD3525469456}">
      <dsp:nvSpPr>
        <dsp:cNvPr id="0" name=""/>
        <dsp:cNvSpPr/>
      </dsp:nvSpPr>
      <dsp:spPr>
        <a:xfrm>
          <a:off x="591737" y="584545"/>
          <a:ext cx="1101015" cy="952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Spiritual Growth</a:t>
          </a:r>
          <a:endParaRPr lang="en-US" sz="1200" b="1" kern="1200" dirty="0">
            <a:latin typeface="+mj-lt"/>
          </a:endParaRPr>
        </a:p>
      </dsp:txBody>
      <dsp:txXfrm>
        <a:off x="774199" y="742396"/>
        <a:ext cx="736091" cy="636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3A4EC-5D06-4240-9A8F-9608DBB7A669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F3A7-D637-4C60-8510-05D33978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A.R.C. is the abbreviation for our 90-day treatment program of personal </a:t>
            </a:r>
            <a:r>
              <a:rPr lang="en-US" b="1" u="sng" dirty="0" smtClean="0"/>
              <a:t>A</a:t>
            </a:r>
            <a:r>
              <a:rPr lang="en-US" b="1" dirty="0" smtClean="0"/>
              <a:t>ccountability,  personal </a:t>
            </a:r>
            <a:r>
              <a:rPr lang="en-US" b="1" u="sng" dirty="0" smtClean="0"/>
              <a:t>R</a:t>
            </a:r>
            <a:r>
              <a:rPr lang="en-US" b="1" dirty="0" smtClean="0"/>
              <a:t>eimaging and respectful </a:t>
            </a:r>
            <a:r>
              <a:rPr lang="en-US" b="1" u="sng" dirty="0" smtClean="0"/>
              <a:t>C</a:t>
            </a:r>
            <a:r>
              <a:rPr lang="en-US" b="1" dirty="0" smtClean="0"/>
              <a:t>ommunity reintegration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A390D-AC85-447F-9CB5-8966815821F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0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Vivitrol is a registered trademark of Alkermes, Inc. of Waltham , MA.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A390D-AC85-447F-9CB5-8966815821F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8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These features support the underlying treatment philosophy of the A.R.C. program which is based on Dr. Stephen Valle’s “</a:t>
            </a:r>
            <a:r>
              <a:rPr lang="en-US" b="1" i="0" dirty="0" smtClean="0"/>
              <a:t>Accountability Training”® </a:t>
            </a:r>
            <a:r>
              <a:rPr lang="en-US" b="1" dirty="0" smtClean="0"/>
              <a:t>model.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A390D-AC85-447F-9CB5-8966815821F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3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*”Protective Factors” are an individual’s most important values.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A390D-AC85-447F-9CB5-8966815821F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*“90 Meetings in 90 Days”  can include </a:t>
            </a:r>
            <a:r>
              <a:rPr lang="en-US" b="1" i="1" dirty="0" smtClean="0"/>
              <a:t>appointments </a:t>
            </a:r>
            <a:r>
              <a:rPr lang="en-US" b="1" dirty="0" smtClean="0"/>
              <a:t>as well as conventional self-help meetings!        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A390D-AC85-447F-9CB5-8966815821F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1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*Participants must agree to allow MHOC to track their compliance for outcome measure assessment of program.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A390D-AC85-447F-9CB5-8966815821F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5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jpe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D8192567-3055-4225-A418-264058599D0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48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6EAC1-C4DA-4583-97E8-6610BE58D71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7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A5A7-80D2-40A5-93C4-A8509DDA984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8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875FE-C1AB-426A-ABED-13B0E25D568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E06F7-1813-4996-B3AA-D6165B26623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4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7139C-88C5-4FF8-84E7-52B0DCD1CF5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3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8B15C-3A88-48B6-94E2-B2DFC023DC5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24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3F5DD-2B7A-472E-A5FF-DD30748ACA2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8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DA5A7-DB71-4FB0-9E3C-36856853EF3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1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984B2-8AD7-443D-B8BB-458062A2262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45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97B8A-DF6D-4E76-9C89-098763B8BD8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17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F7F1-AE9F-4856-B382-4CC9B0426D7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F7F1-AE9F-4856-B382-4CC9B0426D7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F7F1-AE9F-4856-B382-4CC9B0426D7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45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F7F1-AE9F-4856-B382-4CC9B0426D7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F7F1-AE9F-4856-B382-4CC9B0426D7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F7F1-AE9F-4856-B382-4CC9B0426D7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F7F1-AE9F-4856-B382-4CC9B0426D7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F7F1-AE9F-4856-B382-4CC9B0426D7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20F7F1-AE9F-4856-B382-4CC9B0426D7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F7F1-AE9F-4856-B382-4CC9B0426D7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CF96-C9D2-4A78-8963-3B00D20F949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F7F1-AE9F-4856-B382-4CC9B0426D7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1D1B-2788-411E-B4B4-C0E3D81D9A76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29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4A943-FF59-491B-AD2C-BAC50DDFD024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66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AD6D-C749-45DC-B5CD-B982D3B3F4BD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35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CCE1-B1FA-4A9A-8898-BC3105409EC3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25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B832-FF1F-4193-AF16-8B4180C0347D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09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4E26-EB42-4E77-8BE0-571A0D29A47A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0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41BD-8968-426A-B501-4DBC36B0179F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20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EA4D-A461-4E52-BE7E-33FDB6750D5B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81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608A-348D-4722-9468-9ABAAAA14089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7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DF94-94CC-494B-9801-BFA72CF201E5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7AB4-FE1D-4ECF-A0CE-DEF59FA4EB3A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93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B739-AF8E-4750-8AEC-76616A0239C2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6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3429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5E3D-54DE-4D75-8A67-0C4061E275AA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93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87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rgbClr val="00689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B998-10BB-440A-AC28-1A4AF2A74A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685800" y="3355975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800" dirty="0">
              <a:solidFill>
                <a:srgbClr val="BE854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066800" y="2678642"/>
            <a:ext cx="7010400" cy="1"/>
          </a:xfrm>
          <a:prstGeom prst="line">
            <a:avLst/>
          </a:prstGeom>
          <a:ln w="22225">
            <a:solidFill>
              <a:srgbClr val="BE8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6081989"/>
            <a:ext cx="9144000" cy="776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2" y="5034619"/>
            <a:ext cx="5888736" cy="9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74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-1"/>
            <a:ext cx="9144000" cy="6934201"/>
            <a:chOff x="0" y="-1"/>
            <a:chExt cx="9144000" cy="6934201"/>
          </a:xfrm>
        </p:grpSpPr>
        <p:sp>
          <p:nvSpPr>
            <p:cNvPr id="14" name="Rectangle 13"/>
            <p:cNvSpPr/>
            <p:nvPr/>
          </p:nvSpPr>
          <p:spPr>
            <a:xfrm>
              <a:off x="0" y="152400"/>
              <a:ext cx="9144000" cy="990600"/>
            </a:xfrm>
            <a:prstGeom prst="rect">
              <a:avLst/>
            </a:prstGeom>
            <a:solidFill>
              <a:srgbClr val="E0C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4353"/>
              <a:ext cx="9144000" cy="5898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-1"/>
              <a:ext cx="9144000" cy="152401"/>
            </a:xfrm>
            <a:prstGeom prst="rect">
              <a:avLst/>
            </a:prstGeom>
            <a:solidFill>
              <a:srgbClr val="BE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3B23-1B93-4050-A3D3-956667346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FEEA0E-0014-4E09-AC93-44CA6E83A2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483B-62B7-47BE-8680-1F347CA3DB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"/>
            <a:ext cx="9144000" cy="6934201"/>
            <a:chOff x="0" y="-1"/>
            <a:chExt cx="9144000" cy="6934201"/>
          </a:xfrm>
        </p:grpSpPr>
        <p:sp>
          <p:nvSpPr>
            <p:cNvPr id="8" name="Rectangle 7"/>
            <p:cNvSpPr/>
            <p:nvPr/>
          </p:nvSpPr>
          <p:spPr>
            <a:xfrm>
              <a:off x="0" y="152400"/>
              <a:ext cx="9144000" cy="990600"/>
            </a:xfrm>
            <a:prstGeom prst="rect">
              <a:avLst/>
            </a:prstGeom>
            <a:solidFill>
              <a:srgbClr val="E0C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4353"/>
              <a:ext cx="9144000" cy="58984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-1"/>
              <a:ext cx="9144000" cy="152401"/>
            </a:xfrm>
            <a:prstGeom prst="rect">
              <a:avLst/>
            </a:prstGeom>
            <a:solidFill>
              <a:srgbClr val="BE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335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639F-803F-4163-A6B6-D44BA280A4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1"/>
            <a:ext cx="9144000" cy="6934201"/>
            <a:chOff x="0" y="-1"/>
            <a:chExt cx="9144000" cy="6934201"/>
          </a:xfrm>
        </p:grpSpPr>
        <p:sp>
          <p:nvSpPr>
            <p:cNvPr id="9" name="Rectangle 8"/>
            <p:cNvSpPr/>
            <p:nvPr/>
          </p:nvSpPr>
          <p:spPr>
            <a:xfrm>
              <a:off x="0" y="152400"/>
              <a:ext cx="9144000" cy="990600"/>
            </a:xfrm>
            <a:prstGeom prst="rect">
              <a:avLst/>
            </a:prstGeom>
            <a:solidFill>
              <a:srgbClr val="E0C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4353"/>
              <a:ext cx="9144000" cy="5898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-1"/>
              <a:ext cx="9144000" cy="152401"/>
            </a:xfrm>
            <a:prstGeom prst="rect">
              <a:avLst/>
            </a:prstGeom>
            <a:solidFill>
              <a:srgbClr val="BE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403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6414-6E11-457F-B53C-FD648C1848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1"/>
            <a:ext cx="9144000" cy="6934201"/>
            <a:chOff x="0" y="-1"/>
            <a:chExt cx="9144000" cy="6934201"/>
          </a:xfrm>
        </p:grpSpPr>
        <p:sp>
          <p:nvSpPr>
            <p:cNvPr id="11" name="Rectangle 10"/>
            <p:cNvSpPr/>
            <p:nvPr/>
          </p:nvSpPr>
          <p:spPr>
            <a:xfrm>
              <a:off x="0" y="152400"/>
              <a:ext cx="9144000" cy="990600"/>
            </a:xfrm>
            <a:prstGeom prst="rect">
              <a:avLst/>
            </a:prstGeom>
            <a:solidFill>
              <a:srgbClr val="E0C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4353"/>
              <a:ext cx="9144000" cy="58984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0" y="-1"/>
              <a:ext cx="9144000" cy="152401"/>
            </a:xfrm>
            <a:prstGeom prst="rect">
              <a:avLst/>
            </a:prstGeom>
            <a:solidFill>
              <a:srgbClr val="BE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461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639C-AFCD-4B06-B84F-4B66C73A83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1"/>
            <a:ext cx="9144000" cy="6934201"/>
            <a:chOff x="0" y="-1"/>
            <a:chExt cx="9144000" cy="6934201"/>
          </a:xfrm>
        </p:grpSpPr>
        <p:sp>
          <p:nvSpPr>
            <p:cNvPr id="7" name="Rectangle 6"/>
            <p:cNvSpPr/>
            <p:nvPr/>
          </p:nvSpPr>
          <p:spPr>
            <a:xfrm>
              <a:off x="0" y="152400"/>
              <a:ext cx="9144000" cy="990600"/>
            </a:xfrm>
            <a:prstGeom prst="rect">
              <a:avLst/>
            </a:prstGeom>
            <a:solidFill>
              <a:srgbClr val="E0C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4353"/>
              <a:ext cx="9144000" cy="58984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-1"/>
              <a:ext cx="9144000" cy="152401"/>
            </a:xfrm>
            <a:prstGeom prst="rect">
              <a:avLst/>
            </a:prstGeom>
            <a:solidFill>
              <a:srgbClr val="BE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96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2619-8737-4A13-A333-54EE7D443D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-1"/>
            <a:ext cx="9144000" cy="6934201"/>
            <a:chOff x="0" y="-1"/>
            <a:chExt cx="9144000" cy="6934201"/>
          </a:xfrm>
        </p:grpSpPr>
        <p:sp>
          <p:nvSpPr>
            <p:cNvPr id="6" name="Rectangle 5"/>
            <p:cNvSpPr/>
            <p:nvPr/>
          </p:nvSpPr>
          <p:spPr>
            <a:xfrm>
              <a:off x="0" y="152400"/>
              <a:ext cx="9144000" cy="990600"/>
            </a:xfrm>
            <a:prstGeom prst="rect">
              <a:avLst/>
            </a:prstGeom>
            <a:solidFill>
              <a:srgbClr val="E0C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4353"/>
              <a:ext cx="9144000" cy="58984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-1"/>
              <a:ext cx="9144000" cy="152401"/>
            </a:xfrm>
            <a:prstGeom prst="rect">
              <a:avLst/>
            </a:prstGeom>
            <a:solidFill>
              <a:srgbClr val="BE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23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633D-4604-49F6-8C9F-6446863104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1"/>
            <a:ext cx="9144000" cy="6934201"/>
            <a:chOff x="0" y="-1"/>
            <a:chExt cx="9144000" cy="6934201"/>
          </a:xfrm>
        </p:grpSpPr>
        <p:sp>
          <p:nvSpPr>
            <p:cNvPr id="9" name="Rectangle 8"/>
            <p:cNvSpPr/>
            <p:nvPr/>
          </p:nvSpPr>
          <p:spPr>
            <a:xfrm>
              <a:off x="0" y="152400"/>
              <a:ext cx="9144000" cy="990600"/>
            </a:xfrm>
            <a:prstGeom prst="rect">
              <a:avLst/>
            </a:prstGeom>
            <a:solidFill>
              <a:srgbClr val="E0C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4353"/>
              <a:ext cx="9144000" cy="5898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-1"/>
              <a:ext cx="9144000" cy="152401"/>
            </a:xfrm>
            <a:prstGeom prst="rect">
              <a:avLst/>
            </a:prstGeom>
            <a:solidFill>
              <a:srgbClr val="BE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104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E9FB-CF10-4F90-A1B0-A7A67BEC7D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1"/>
            <a:ext cx="9144000" cy="6934201"/>
            <a:chOff x="0" y="-1"/>
            <a:chExt cx="9144000" cy="6934201"/>
          </a:xfrm>
        </p:grpSpPr>
        <p:sp>
          <p:nvSpPr>
            <p:cNvPr id="9" name="Rectangle 8"/>
            <p:cNvSpPr/>
            <p:nvPr/>
          </p:nvSpPr>
          <p:spPr>
            <a:xfrm>
              <a:off x="0" y="152400"/>
              <a:ext cx="9144000" cy="990600"/>
            </a:xfrm>
            <a:prstGeom prst="rect">
              <a:avLst/>
            </a:prstGeom>
            <a:solidFill>
              <a:srgbClr val="E0C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4353"/>
              <a:ext cx="9144000" cy="5898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-1"/>
              <a:ext cx="9144000" cy="152401"/>
            </a:xfrm>
            <a:prstGeom prst="rect">
              <a:avLst/>
            </a:prstGeom>
            <a:solidFill>
              <a:srgbClr val="BE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72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0FBF-13D0-4626-81B6-F4A8F5F82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"/>
            <a:ext cx="9144000" cy="6934201"/>
            <a:chOff x="0" y="-1"/>
            <a:chExt cx="9144000" cy="6934201"/>
          </a:xfrm>
        </p:grpSpPr>
        <p:sp>
          <p:nvSpPr>
            <p:cNvPr id="8" name="Rectangle 7"/>
            <p:cNvSpPr/>
            <p:nvPr/>
          </p:nvSpPr>
          <p:spPr>
            <a:xfrm>
              <a:off x="0" y="152400"/>
              <a:ext cx="9144000" cy="990600"/>
            </a:xfrm>
            <a:prstGeom prst="rect">
              <a:avLst/>
            </a:prstGeom>
            <a:solidFill>
              <a:srgbClr val="E0C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4353"/>
              <a:ext cx="9144000" cy="58984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-1"/>
              <a:ext cx="9144000" cy="152401"/>
            </a:xfrm>
            <a:prstGeom prst="rect">
              <a:avLst/>
            </a:prstGeom>
            <a:solidFill>
              <a:srgbClr val="BE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425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406-EDB6-4B1D-87C2-C104BDEC33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"/>
            <a:ext cx="9144000" cy="6934201"/>
            <a:chOff x="0" y="-1"/>
            <a:chExt cx="9144000" cy="6934201"/>
          </a:xfrm>
        </p:grpSpPr>
        <p:sp>
          <p:nvSpPr>
            <p:cNvPr id="8" name="Rectangle 7"/>
            <p:cNvSpPr/>
            <p:nvPr/>
          </p:nvSpPr>
          <p:spPr>
            <a:xfrm>
              <a:off x="0" y="152400"/>
              <a:ext cx="9144000" cy="990600"/>
            </a:xfrm>
            <a:prstGeom prst="rect">
              <a:avLst/>
            </a:prstGeom>
            <a:solidFill>
              <a:srgbClr val="E0C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4353"/>
              <a:ext cx="9144000" cy="58984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-1"/>
              <a:ext cx="9144000" cy="152401"/>
            </a:xfrm>
            <a:prstGeom prst="rect">
              <a:avLst/>
            </a:prstGeom>
            <a:solidFill>
              <a:srgbClr val="BE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066800"/>
              <a:ext cx="9144000" cy="76200"/>
            </a:xfrm>
            <a:prstGeom prst="rect">
              <a:avLst/>
            </a:prstGeom>
            <a:solidFill>
              <a:srgbClr val="006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40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B68FED-3CB6-4932-90B4-ECAFCF4A6BE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0DFFE1-9CEF-4B15-91F2-8D960665760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B3E4F-D623-4ECC-8052-4955A33FA73D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20CF96-C9D2-4A78-8963-3B00D20F949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4/11/2014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20F7F1-AE9F-4856-B382-4CC9B0426D7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03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463" y="6629400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825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85D1FC99-E773-40CD-9821-9C51B09C0704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5257800" y="2895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5410200" y="26670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7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2"/>
          </a:solidFill>
          <a:latin typeface="+mj-lt"/>
          <a:ea typeface="+mj-ea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408E-ED17-49A1-A6C5-558E91370C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bleu@sdm.state.ma.us" TargetMode="External"/><Relationship Id="rId7" Type="http://schemas.openxmlformats.org/officeDocument/2006/relationships/image" Target="../media/image20.png"/><Relationship Id="rId2" Type="http://schemas.openxmlformats.org/officeDocument/2006/relationships/hyperlink" Target="mailto:SMcAdam@sdm.state.ma.us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mailto:pamela.osullivan@alkermes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Voices from the Field: Innovations in RSAT </a:t>
            </a:r>
            <a:r>
              <a:rPr lang="en-US" sz="3000" dirty="0" smtClean="0">
                <a:solidFill>
                  <a:schemeClr val="tx2"/>
                </a:solidFill>
              </a:rPr>
              <a:t>Programming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2743200"/>
            <a:ext cx="7010400" cy="2438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RSAT Staff from Barnstable, Berkshire, Middlesex, and Norfolk County Jails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EA0E-0014-4E09-AC93-44CA6E83A2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295400"/>
          </a:xfrm>
        </p:spPr>
        <p:txBody>
          <a:bodyPr/>
          <a:lstStyle/>
          <a:p>
            <a:r>
              <a:rPr lang="en-US" altLang="en-US"/>
              <a:t>Berkshire County Jail &amp;                            House of Correction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352800"/>
            <a:ext cx="3657600" cy="1136650"/>
          </a:xfrm>
        </p:spPr>
        <p:txBody>
          <a:bodyPr/>
          <a:lstStyle/>
          <a:p>
            <a:r>
              <a:rPr lang="en-US" altLang="en-US" b="1">
                <a:latin typeface="Arial Black" pitchFamily="34" charset="0"/>
              </a:rPr>
              <a:t>RSAT</a:t>
            </a:r>
            <a:r>
              <a:rPr lang="en-US" altLang="en-US"/>
              <a:t> – </a:t>
            </a:r>
          </a:p>
          <a:p>
            <a:r>
              <a:rPr lang="en-US" altLang="en-US" sz="2400">
                <a:latin typeface="Arial Black" pitchFamily="34" charset="0"/>
              </a:rPr>
              <a:t>The Bridge Program</a:t>
            </a:r>
          </a:p>
        </p:txBody>
      </p:sp>
      <p:pic>
        <p:nvPicPr>
          <p:cNvPr id="2053" name="Picture 5" descr="http://ts1.mm.bing.net/th?id=HN.608028521480650944&amp;pid=15.1&amp;H=106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25146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3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Bridge Program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 intensive substance abuse treatment program designed to confront, challenge      and change substance abuse and/or     criminal thinking and/or behavior.</a:t>
            </a:r>
          </a:p>
          <a:p>
            <a:r>
              <a:rPr lang="en-US" altLang="en-US"/>
              <a:t>Underlying principles:</a:t>
            </a:r>
          </a:p>
          <a:p>
            <a:pPr lvl="1"/>
            <a:r>
              <a:rPr lang="en-US" altLang="en-US"/>
              <a:t>Individuals are responsible for their behavior</a:t>
            </a:r>
          </a:p>
          <a:p>
            <a:pPr lvl="1"/>
            <a:r>
              <a:rPr lang="en-US" altLang="en-US"/>
              <a:t>Individuals are able to change their behavior </a:t>
            </a:r>
          </a:p>
          <a:p>
            <a:pPr lvl="1"/>
            <a:r>
              <a:rPr lang="en-US" altLang="en-US" b="1"/>
              <a:t>Bio-Psycho-Social-Spiritual perspective</a:t>
            </a:r>
          </a:p>
        </p:txBody>
      </p:sp>
    </p:spTree>
    <p:extLst>
      <p:ext uri="{BB962C8B-B14F-4D97-AF65-F5344CB8AC3E}">
        <p14:creationId xmlns:p14="http://schemas.microsoft.com/office/powerpoint/2010/main" val="256366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Bridge Program - EBP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 dirty="0"/>
              <a:t>Evidenced-based program elements</a:t>
            </a:r>
            <a:r>
              <a:rPr lang="en-US" altLang="en-US" b="1" dirty="0"/>
              <a:t>:</a:t>
            </a:r>
          </a:p>
          <a:p>
            <a:pPr lvl="1"/>
            <a:r>
              <a:rPr lang="en-US" altLang="en-US" sz="1600" b="1" i="1" dirty="0">
                <a:cs typeface="Times New Roman" pitchFamily="18" charset="0"/>
              </a:rPr>
              <a:t>Motivational Enhancement Therapy (MET</a:t>
            </a:r>
            <a:r>
              <a:rPr lang="en-US" altLang="en-US" sz="1600" dirty="0"/>
              <a:t> )</a:t>
            </a:r>
          </a:p>
          <a:p>
            <a:pPr lvl="2"/>
            <a:r>
              <a:rPr lang="en-US" altLang="en-US" sz="1600" dirty="0">
                <a:cs typeface="Times New Roman" pitchFamily="18" charset="0"/>
              </a:rPr>
              <a:t>A consumer-centered, directive method for enhancing intrinsic motivation to change by exploring and resolving ambivalence</a:t>
            </a:r>
            <a:r>
              <a:rPr lang="en-US" altLang="en-US" sz="1600" dirty="0"/>
              <a:t> </a:t>
            </a:r>
          </a:p>
          <a:p>
            <a:pPr lvl="2"/>
            <a:r>
              <a:rPr lang="en-US" altLang="en-US" sz="1600" dirty="0"/>
              <a:t>a systematic intervention approach for evoking change </a:t>
            </a:r>
          </a:p>
          <a:p>
            <a:pPr lvl="2"/>
            <a:r>
              <a:rPr lang="en-US" altLang="en-US" sz="1600" dirty="0"/>
              <a:t>based on principles of motivational psychology</a:t>
            </a:r>
          </a:p>
          <a:p>
            <a:pPr lvl="2"/>
            <a:r>
              <a:rPr lang="en-US" altLang="en-US" sz="1600" dirty="0"/>
              <a:t>designed to produce rapid, internally-motivated change  </a:t>
            </a:r>
            <a:endParaRPr lang="en-US" altLang="en-US" sz="1600" dirty="0" smtClean="0"/>
          </a:p>
          <a:p>
            <a:pPr marL="1371600" lvl="3" indent="0">
              <a:buNone/>
            </a:pPr>
            <a:r>
              <a:rPr lang="en-US" altLang="en-US" sz="850" b="1" dirty="0" smtClean="0">
                <a:latin typeface="Garamond" pitchFamily="18" charset="0"/>
                <a:cs typeface="Times New Roman" pitchFamily="18" charset="0"/>
              </a:rPr>
              <a:t>Source</a:t>
            </a:r>
            <a:r>
              <a:rPr lang="en-US" altLang="en-US" sz="850" b="1" dirty="0">
                <a:latin typeface="Garamond" pitchFamily="18" charset="0"/>
                <a:cs typeface="Times New Roman" pitchFamily="18" charset="0"/>
              </a:rPr>
              <a:t>: William R. Miller, Ph.D.</a:t>
            </a:r>
            <a:r>
              <a:rPr lang="en-US" altLang="en-US" sz="850" dirty="0"/>
              <a:t> </a:t>
            </a:r>
          </a:p>
          <a:p>
            <a:pPr lvl="1">
              <a:buClr>
                <a:srgbClr val="003366"/>
              </a:buClr>
            </a:pPr>
            <a:r>
              <a:rPr lang="en-US" altLang="en-US" sz="1600" b="1" i="1" dirty="0">
                <a:solidFill>
                  <a:srgbClr val="0033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Cognitive Behavioral Therapy</a:t>
            </a:r>
            <a:endParaRPr lang="en-US" altLang="en-US" sz="1600" i="1" dirty="0">
              <a:solidFill>
                <a:srgbClr val="0033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Clr>
                <a:srgbClr val="003366"/>
              </a:buClr>
            </a:pPr>
            <a:r>
              <a:rPr lang="en-US" altLang="en-US" sz="1600" dirty="0">
                <a:solidFill>
                  <a:srgbClr val="003366"/>
                </a:solidFill>
                <a:cs typeface="Arial" charset="0"/>
              </a:rPr>
              <a:t>A therapeutic approach that attempts to solve problems resulting from dysfunctional thoughts, moods, or behavior through brief, direct, and time-limited structured counseling.</a:t>
            </a:r>
          </a:p>
          <a:p>
            <a:pPr lvl="2">
              <a:buClr>
                <a:srgbClr val="003366"/>
              </a:buClr>
            </a:pPr>
            <a:r>
              <a:rPr lang="en-US" alt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</a:t>
            </a:r>
            <a:r>
              <a:rPr lang="en-US" alt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 that focuses on understanding a person’s behavior in the context of his or her environment, thoughts, and feelings.</a:t>
            </a:r>
          </a:p>
          <a:p>
            <a:pPr lvl="2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62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Bridge Program - EBP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001000" cy="3733800"/>
          </a:xfrm>
        </p:spPr>
        <p:txBody>
          <a:bodyPr/>
          <a:lstStyle/>
          <a:p>
            <a:r>
              <a:rPr lang="en-US" altLang="en-US" b="1"/>
              <a:t>Evidenced-based program elements:</a:t>
            </a:r>
            <a:endParaRPr lang="en-US" altLang="en-US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altLang="en-US" sz="2000" b="1">
                <a:cs typeface="Times New Roman" pitchFamily="18" charset="0"/>
              </a:rPr>
              <a:t>Integrated Mental Health and Substance Abuse Services</a:t>
            </a:r>
            <a:r>
              <a:rPr lang="en-US" altLang="en-US" sz="2000">
                <a:cs typeface="Times New Roman" pitchFamily="18" charset="0"/>
              </a:rPr>
              <a:t> - </a:t>
            </a:r>
            <a:r>
              <a:rPr lang="en-US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Treatment and service provision to support recovery from co-occurring mental illness and substance abuse through a single agency or entity.</a:t>
            </a:r>
            <a:endParaRPr lang="en-US" altLang="en-US" sz="2000">
              <a:cs typeface="Times New Roman" pitchFamily="18" charset="0"/>
            </a:endParaRPr>
          </a:p>
          <a:p>
            <a:pPr lvl="1"/>
            <a:r>
              <a:rPr lang="en-US" altLang="en-US" sz="2000" b="1">
                <a:cs typeface="Times New Roman" pitchFamily="18" charset="0"/>
              </a:rPr>
              <a:t>Psychopharmacology - </a:t>
            </a:r>
            <a:r>
              <a:rPr lang="en-US" altLang="en-US" sz="2000">
                <a:cs typeface="Times New Roman" pitchFamily="18" charset="0"/>
              </a:rPr>
              <a:t>Treatment that uses one or more medications (e.g., antidepressants) to reduce depression, psychosis, or anxiety by acting on the chemistry of the brain </a:t>
            </a:r>
          </a:p>
          <a:p>
            <a:pPr lvl="1"/>
            <a:r>
              <a:rPr lang="en-US" altLang="en-US" sz="2000" b="1">
                <a:cs typeface="Times New Roman" pitchFamily="18" charset="0"/>
              </a:rPr>
              <a:t>**12-Step or Other Mutual Aid Groups </a:t>
            </a:r>
            <a:r>
              <a:rPr lang="en-US" altLang="en-US" sz="1800" i="1">
                <a:cs typeface="Times New Roman" pitchFamily="18" charset="0"/>
              </a:rPr>
              <a:t>(**Promising Programs) - Groups of non-professionals who share a problem and support one another through the recovery process </a:t>
            </a:r>
          </a:p>
        </p:txBody>
      </p:sp>
    </p:spTree>
    <p:extLst>
      <p:ext uri="{BB962C8B-B14F-4D97-AF65-F5344CB8AC3E}">
        <p14:creationId xmlns:p14="http://schemas.microsoft.com/office/powerpoint/2010/main" val="216995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Bridge Program - Curriculum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i="1" dirty="0"/>
              <a:t>TOPICS:</a:t>
            </a:r>
          </a:p>
          <a:p>
            <a:r>
              <a:rPr lang="en-US" altLang="en-US" sz="2000" dirty="0"/>
              <a:t>Process of Change</a:t>
            </a:r>
          </a:p>
          <a:p>
            <a:r>
              <a:rPr lang="en-US" altLang="en-US" sz="2000" dirty="0"/>
              <a:t>Barriers to Change</a:t>
            </a:r>
          </a:p>
          <a:p>
            <a:r>
              <a:rPr lang="en-US" altLang="en-US" sz="2000" dirty="0"/>
              <a:t>Motivation</a:t>
            </a:r>
          </a:p>
          <a:p>
            <a:r>
              <a:rPr lang="en-US" altLang="en-US" sz="2000" dirty="0"/>
              <a:t>Communication</a:t>
            </a:r>
          </a:p>
          <a:p>
            <a:r>
              <a:rPr lang="en-US" altLang="en-US" sz="2000" dirty="0" smtClean="0"/>
              <a:t>Accountability</a:t>
            </a:r>
            <a:endParaRPr lang="en-US" altLang="en-US" sz="2000" dirty="0"/>
          </a:p>
          <a:p>
            <a:r>
              <a:rPr lang="en-US" altLang="en-US" sz="2000" dirty="0"/>
              <a:t>Rational vs. Irrational </a:t>
            </a:r>
            <a:r>
              <a:rPr lang="en-US" altLang="en-US" sz="2000" dirty="0" smtClean="0"/>
              <a:t>Thinking</a:t>
            </a:r>
          </a:p>
          <a:p>
            <a:r>
              <a:rPr lang="en-US" altLang="en-US" sz="2000" dirty="0" smtClean="0"/>
              <a:t>Wellness (Physical, Nutritional, Emotional, Spiritual)</a:t>
            </a:r>
          </a:p>
          <a:p>
            <a:r>
              <a:rPr lang="en-US" altLang="en-US" sz="2000" dirty="0" smtClean="0"/>
              <a:t>Managing Addictive Thoughts, Feelings, Behaviors</a:t>
            </a:r>
          </a:p>
          <a:p>
            <a:r>
              <a:rPr lang="en-US" altLang="en-US" sz="2000" dirty="0" smtClean="0"/>
              <a:t>Damaging Consequences of Addiction</a:t>
            </a:r>
          </a:p>
          <a:p>
            <a:pPr marL="0" indent="0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7975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2514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MIDDLESEX HOUSE OF CORRECTION</a:t>
            </a:r>
            <a:br>
              <a:rPr lang="en-US" sz="4000" dirty="0" smtClean="0"/>
            </a:br>
            <a:r>
              <a:rPr lang="en-US" sz="4000" dirty="0" smtClean="0"/>
              <a:t>Peter J. Koutoujian, Sheriff</a:t>
            </a:r>
            <a:br>
              <a:rPr lang="en-US" sz="4000" dirty="0" smtClean="0"/>
            </a:br>
            <a:r>
              <a:rPr lang="en-US" sz="3100" dirty="0" smtClean="0"/>
              <a:t>Sean McAdam, Superintendent </a:t>
            </a:r>
            <a:br>
              <a:rPr lang="en-US" sz="3100" dirty="0" smtClean="0"/>
            </a:br>
            <a:r>
              <a:rPr lang="en-US" sz="4000" dirty="0" smtClean="0"/>
              <a:t>VIVITROL® PILOT PROGRAM   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96064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2000" dirty="0" smtClean="0"/>
              <a:t>A Medically-Assisted Treatment Component of the A.R.C. Program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ctr"/>
            <a:r>
              <a:rPr lang="en-US" sz="2000" dirty="0" smtClean="0"/>
              <a:t>Edward R. Bleu, MA LADC I                                           </a:t>
            </a:r>
          </a:p>
          <a:p>
            <a:pPr algn="ctr"/>
            <a:r>
              <a:rPr lang="en-US" sz="2000" dirty="0" smtClean="0"/>
              <a:t>    Middlesex County Regional Manager</a:t>
            </a:r>
          </a:p>
          <a:p>
            <a:pPr algn="ctr"/>
            <a:r>
              <a:rPr lang="en-US" sz="2000" dirty="0" smtClean="0"/>
              <a:t>     AdCare Criminal Justice Services, Inc.                   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16271"/>
              </p:ext>
            </p:extLst>
          </p:nvPr>
        </p:nvGraphicFramePr>
        <p:xfrm>
          <a:off x="6411913" y="5926138"/>
          <a:ext cx="1616075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4" imgW="2713228" imgH="5296457" progId="Word.Document.12">
                  <p:embed/>
                </p:oleObj>
              </mc:Choice>
              <mc:Fallback>
                <p:oleObj name="Document" r:id="rId4" imgW="2713228" imgH="5296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1913" y="5926138"/>
                        <a:ext cx="1616075" cy="315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981200" cy="19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1" y="4724400"/>
            <a:ext cx="2047999" cy="19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3139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The A.R.C. Program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Middlesex House of Correction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VIVITROL® is:</a:t>
            </a:r>
          </a:p>
          <a:p>
            <a:r>
              <a:rPr lang="en-US" dirty="0" smtClean="0">
                <a:latin typeface="+mj-lt"/>
              </a:rPr>
              <a:t>A monthly extended-release injectable formulation of naltrexone used to treat alcohol and opiate dependence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Administered by a healthcare professional 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An effective complement to psychosocial treatments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 opioid blocker (i.e. antagonist)  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8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The A.R.C. Program</a:t>
            </a:r>
            <a:br>
              <a:rPr lang="en-US" sz="2800" b="1" dirty="0" smtClean="0"/>
            </a:br>
            <a:r>
              <a:rPr lang="en-US" sz="2800" b="1" dirty="0" smtClean="0"/>
              <a:t>Middlesex House of Correction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VIVITROL is not: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●</a:t>
            </a:r>
            <a:r>
              <a:rPr lang="en-US" dirty="0" smtClean="0">
                <a:latin typeface="+mj-lt"/>
              </a:rPr>
              <a:t> A narcotic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●</a:t>
            </a:r>
            <a:r>
              <a:rPr lang="en-US" dirty="0" smtClean="0">
                <a:latin typeface="+mj-lt"/>
              </a:rPr>
              <a:t> Pleasure producing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●</a:t>
            </a:r>
            <a:r>
              <a:rPr lang="en-US" dirty="0" smtClean="0">
                <a:latin typeface="+mj-lt"/>
              </a:rPr>
              <a:t> Addictive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●</a:t>
            </a:r>
            <a:r>
              <a:rPr lang="en-US" dirty="0" smtClean="0">
                <a:latin typeface="+mj-lt"/>
              </a:rPr>
              <a:t> Associated with abuse 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8382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6FC6">
                    <a:lumMod val="75000"/>
                  </a:srgbClr>
                </a:solidFill>
                <a:latin typeface="Calibri"/>
              </a:rPr>
              <a:t>The A.R.C. Program</a:t>
            </a:r>
          </a:p>
          <a:p>
            <a:pPr algn="ctr"/>
            <a:r>
              <a:rPr lang="en-US" sz="2800" b="1" dirty="0" smtClean="0">
                <a:solidFill>
                  <a:srgbClr val="0F6FC6">
                    <a:lumMod val="75000"/>
                  </a:srgbClr>
                </a:solidFill>
                <a:latin typeface="Calibri"/>
              </a:rPr>
              <a:t>Middlesex House of Correction</a:t>
            </a:r>
            <a:endParaRPr lang="en-US" sz="2800" b="1" dirty="0">
              <a:solidFill>
                <a:srgbClr val="0F6F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4384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Inmates and returning citizens who have acquired a measure of sobriety and reimaging should be reminded that the structured lifestyle which served to promote their recovery efforts was 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manufactured.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That is, their sobriety was 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imposed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on them by design.  </a:t>
            </a:r>
          </a:p>
          <a:p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Though they may be justly confident in their stability under supervision, severe challenges await them upon release. </a:t>
            </a:r>
          </a:p>
          <a:p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Triggered by familiar surroundings, “urges and cravings” may become so pervasive and intense that they overwhelm the “protective factors”* that a client may possess.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1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909" y="685801"/>
            <a:ext cx="6706181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1336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Vivitrol’s construct is designed to neutralize these urges, thereby effecting a bio-psycho-social “releasing” of the client to fully participate in a continued network of support after supervision.  As a result, a person feels free to focus on </a:t>
            </a:r>
            <a:r>
              <a:rPr lang="en-US" b="1" u="sng" dirty="0" smtClean="0">
                <a:solidFill>
                  <a:prstClr val="black"/>
                </a:solidFill>
                <a:latin typeface="Calibri"/>
              </a:rPr>
              <a:t>what to do as opposed to what not to do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7999" y="3826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75928624"/>
              </p:ext>
            </p:extLst>
          </p:nvPr>
        </p:nvGraphicFramePr>
        <p:xfrm>
          <a:off x="2209800" y="3352800"/>
          <a:ext cx="434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38862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The A.R.C. Program utilizes both peer-mentoring as well as an interactive journaling system to nurture  positive, cognitive-behavioral change.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388620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A.R.C. is founded on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Dr. Stephen Valle’s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Accountability Training®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model which empowers people to accept personal responsibility for their actions as they assume respectful positions in 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their communities.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48692"/>
              </p:ext>
            </p:extLst>
          </p:nvPr>
        </p:nvGraphicFramePr>
        <p:xfrm>
          <a:off x="762000" y="809512"/>
          <a:ext cx="4495800" cy="52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809512"/>
                        <a:ext cx="4495800" cy="5286488"/>
                      </a:xfrm>
                      <a:prstGeom prst="rect">
                        <a:avLst/>
                      </a:prstGeom>
                      <a:ln w="38100" cmpd="thickThin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1200" y="849868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RSAT </a:t>
            </a:r>
          </a:p>
          <a:p>
            <a:endParaRPr lang="en-US" sz="2400" dirty="0"/>
          </a:p>
          <a:p>
            <a:r>
              <a:rPr lang="en-US" sz="2400" dirty="0" smtClean="0"/>
              <a:t>Barnstable County</a:t>
            </a:r>
          </a:p>
          <a:p>
            <a:r>
              <a:rPr lang="en-US" sz="2400" dirty="0" smtClean="0"/>
              <a:t>Massachusetts</a:t>
            </a:r>
          </a:p>
          <a:p>
            <a:endParaRPr lang="en-US" sz="2400" dirty="0"/>
          </a:p>
          <a:p>
            <a:r>
              <a:rPr lang="en-US" sz="2400" dirty="0" smtClean="0"/>
              <a:t>April 16,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43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6FC6">
                    <a:lumMod val="75000"/>
                  </a:srgbClr>
                </a:solidFill>
                <a:latin typeface="Calibri"/>
              </a:rPr>
              <a:t>The A.R.C. Program</a:t>
            </a:r>
          </a:p>
          <a:p>
            <a:pPr algn="ctr"/>
            <a:r>
              <a:rPr lang="en-US" sz="2800" b="1" dirty="0" smtClean="0">
                <a:solidFill>
                  <a:srgbClr val="0F6FC6">
                    <a:lumMod val="75000"/>
                  </a:srgbClr>
                </a:solidFill>
                <a:latin typeface="Calibri"/>
              </a:rPr>
              <a:t>Middlesex House of Correction</a:t>
            </a:r>
            <a:endParaRPr lang="en-US" sz="2800" b="1" dirty="0">
              <a:solidFill>
                <a:srgbClr val="0F6F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Protocol for Participation in the Vivitrol Pilot Program</a:t>
            </a: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● Potential participants identified by initial assessments as opiate dependent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● Select individuals are invited to participate, authorizing our Medical 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   Department to contact them as their release date approaches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● Medical Department staff conference with the returning citizen on several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   occasions, discussing the particulars of the Vivitrol formulation and its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administration.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● Concurrently, participants are linked to Vivitrol and counseling providers in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   their communities as a continuum of care component.*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● The first Vivitrol injection is administered approximately one week prior to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   release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● Monthly compliance to Vivitrol/Counseling regimen is documented  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         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	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6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19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6FC6">
                    <a:lumMod val="75000"/>
                  </a:srgbClr>
                </a:solidFill>
                <a:latin typeface="Calibri"/>
              </a:rPr>
              <a:t>The A.R.C. Program</a:t>
            </a:r>
          </a:p>
          <a:p>
            <a:pPr algn="ctr"/>
            <a:r>
              <a:rPr lang="en-US" sz="2800" b="1" dirty="0" smtClean="0">
                <a:solidFill>
                  <a:srgbClr val="0F6FC6">
                    <a:lumMod val="75000"/>
                  </a:srgbClr>
                </a:solidFill>
                <a:latin typeface="Calibri"/>
              </a:rPr>
              <a:t>Middlesex House of Correction</a:t>
            </a:r>
            <a:endParaRPr lang="en-US" sz="2800" b="1" dirty="0">
              <a:solidFill>
                <a:srgbClr val="0F6F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92307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	Sean McAdam, Superintendent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Middlesex House of Correction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269 Treble Cove Rd., North Billerica, MA. 01862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e-mail: </a:t>
            </a:r>
            <a:r>
              <a:rPr lang="en-US" dirty="0" smtClean="0">
                <a:solidFill>
                  <a:prstClr val="black"/>
                </a:solidFill>
                <a:latin typeface="Calibri"/>
                <a:hlinkClick r:id="rId2"/>
              </a:rPr>
              <a:t>SMcAdam@sdm.state.ma.us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T +1 978-932-3376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Ed Bleu, ACJS  e-mail: </a:t>
            </a:r>
            <a:r>
              <a:rPr lang="en-US" dirty="0" smtClean="0">
                <a:solidFill>
                  <a:prstClr val="black"/>
                </a:solidFill>
                <a:latin typeface="Calibri"/>
                <a:hlinkClick r:id="rId3"/>
              </a:rPr>
              <a:t>ebleu@sdm.state.ma.us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T +1 978 932 3304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Middlesex House of Correction, POD A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             269 Treble Cove Rd., North Billerica , MA 01862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	Pamela O’Sullivan, Associate Director State Government Relations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             Alkermes,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Inc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             852 Winter St., Waltham, MA 02451-1420 USA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             e-mail: </a:t>
            </a:r>
            <a:r>
              <a:rPr lang="en-US" dirty="0" smtClean="0">
                <a:solidFill>
                  <a:prstClr val="black"/>
                </a:solidFill>
                <a:latin typeface="Calibri"/>
                <a:hlinkClick r:id="rId4"/>
              </a:rPr>
              <a:t>pamela.osullivan@alkermes.com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T +1 508 944 8436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45" y="1792306"/>
            <a:ext cx="1372818" cy="1326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63" y="3048000"/>
            <a:ext cx="1524000" cy="1542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5" y="5008675"/>
            <a:ext cx="1295400" cy="8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09600" y="5029200"/>
            <a:ext cx="7772400" cy="708025"/>
          </a:xfrm>
        </p:spPr>
        <p:txBody>
          <a:bodyPr/>
          <a:lstStyle/>
          <a:p>
            <a:pPr eaLnBrk="1" hangingPunct="1"/>
            <a:r>
              <a:rPr lang="en-US" smtClean="0"/>
              <a:t>The RSAT Intensive ReEntry Program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609600" y="5676900"/>
            <a:ext cx="5410200" cy="914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Norfolk Sheriff's Office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Sheriff </a:t>
            </a:r>
            <a:r>
              <a:rPr lang="en-US" sz="2800" dirty="0"/>
              <a:t>M</a:t>
            </a:r>
            <a:r>
              <a:rPr lang="en-US" sz="2800" dirty="0" smtClean="0"/>
              <a:t>ichael G. </a:t>
            </a:r>
            <a:r>
              <a:rPr lang="en-US" sz="2800" dirty="0" err="1" smtClean="0"/>
              <a:t>Bellotti</a:t>
            </a:r>
            <a:endParaRPr lang="en-US" sz="2800" dirty="0" smtClean="0"/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324600" y="6477000"/>
            <a:ext cx="2362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prstClr val="black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39763"/>
          </a:xfrm>
        </p:spPr>
        <p:txBody>
          <a:bodyPr/>
          <a:lstStyle/>
          <a:p>
            <a:pPr algn="ctr" eaLnBrk="1" hangingPunct="1"/>
            <a:r>
              <a:rPr lang="en-US" smtClean="0"/>
              <a:t>The Norfolk Sheriff’s Office</a:t>
            </a:r>
          </a:p>
        </p:txBody>
      </p:sp>
      <p:pic>
        <p:nvPicPr>
          <p:cNvPr id="4099" name="Picture 8" descr="entpic_edit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4196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868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ACDE8"/>
              </a:buClr>
              <a:buSzPct val="70000"/>
              <a:buFont typeface="Arial" pitchFamily="34" charset="0"/>
              <a:buNone/>
            </a:pPr>
            <a:r>
              <a:rPr lang="en-US" sz="2000" b="1" smtClean="0">
                <a:solidFill>
                  <a:srgbClr val="CACDE8"/>
                </a:solidFill>
                <a:latin typeface="Calibri" pitchFamily="34" charset="0"/>
              </a:rPr>
              <a:t>Mission:</a:t>
            </a:r>
            <a:r>
              <a:rPr lang="en-US" sz="2000" smtClean="0">
                <a:solidFill>
                  <a:srgbClr val="CACDE8"/>
                </a:solidFill>
                <a:latin typeface="Calibri" pitchFamily="34" charset="0"/>
              </a:rPr>
              <a:t> </a:t>
            </a:r>
            <a:r>
              <a:rPr lang="en-US" sz="2000" i="1" smtClean="0">
                <a:solidFill>
                  <a:srgbClr val="CACDE8"/>
                </a:solidFill>
                <a:latin typeface="Calibri" pitchFamily="34" charset="0"/>
              </a:rPr>
              <a:t>Serve the citizens of Norfolk County by enhancing public safety through operation of direct supervision correctional facilities and community re-entry programs.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i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4648200" y="1981200"/>
            <a:ext cx="4343400" cy="55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700" smtClean="0">
                <a:solidFill>
                  <a:srgbClr val="CACDE8"/>
                </a:solidFill>
                <a:latin typeface="Calibri" pitchFamily="34" charset="0"/>
              </a:rPr>
              <a:t>Average Daily Population of 626 inmates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700" smtClean="0">
                <a:solidFill>
                  <a:srgbClr val="CACDE8"/>
                </a:solidFill>
                <a:latin typeface="Calibri" pitchFamily="34" charset="0"/>
              </a:rPr>
              <a:t>Average Length of Stay: 152 days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700" smtClean="0">
                <a:solidFill>
                  <a:srgbClr val="CACDE8"/>
                </a:solidFill>
                <a:latin typeface="Calibri" pitchFamily="34" charset="0"/>
              </a:rPr>
              <a:t> Gender: Male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700" smtClean="0">
                <a:solidFill>
                  <a:srgbClr val="CACDE8"/>
                </a:solidFill>
                <a:latin typeface="Calibri" pitchFamily="34" charset="0"/>
              </a:rPr>
              <a:t>Age range: 41% (20-29)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700" smtClean="0">
                <a:solidFill>
                  <a:srgbClr val="CACDE8"/>
                </a:solidFill>
                <a:latin typeface="Calibri" pitchFamily="34" charset="0"/>
              </a:rPr>
              <a:t>Inmates with Drug offenses: 11%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700" smtClean="0">
                <a:solidFill>
                  <a:srgbClr val="CACDE8"/>
                </a:solidFill>
                <a:latin typeface="Calibri" pitchFamily="34" charset="0"/>
              </a:rPr>
              <a:t>Inmates with MV/Alcohol offenses: 14%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700" smtClean="0">
                <a:solidFill>
                  <a:srgbClr val="CACDE8"/>
                </a:solidFill>
                <a:latin typeface="Calibri" pitchFamily="34" charset="0"/>
              </a:rPr>
              <a:t>78% self-reported substance abuse issues upon admission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None/>
            </a:pPr>
            <a:endParaRPr lang="en-US" sz="1700" smtClean="0">
              <a:solidFill>
                <a:srgbClr val="CACDE8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"/>
            </a:pPr>
            <a:endParaRPr lang="en-US" sz="1700" b="1" smtClean="0">
              <a:solidFill>
                <a:srgbClr val="CACDE8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None/>
            </a:pPr>
            <a:endParaRPr lang="en-US" sz="1700" smtClean="0">
              <a:solidFill>
                <a:srgbClr val="CACDE8"/>
              </a:solidFill>
            </a:endParaRP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"/>
            </a:pPr>
            <a:endParaRPr lang="en-US" sz="1700" smtClean="0">
              <a:solidFill>
                <a:srgbClr val="CACDE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CACDE8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mtClean="0">
              <a:solidFill>
                <a:srgbClr val="CACDE8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b="1" i="1" smtClean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08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RSAT Intensive ReEntry Program</a:t>
            </a:r>
          </a:p>
        </p:txBody>
      </p:sp>
      <p:sp>
        <p:nvSpPr>
          <p:cNvPr id="41988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381000" y="990600"/>
            <a:ext cx="7391400" cy="83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 smtClean="0"/>
              <a:t>A 12 week program made up of 14 unique classes that address the transition of an inmate to the community with an emphasis on improving major areas of an individual’s life. 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z="1800" dirty="0" smtClean="0"/>
          </a:p>
        </p:txBody>
      </p:sp>
      <p:pic>
        <p:nvPicPr>
          <p:cNvPr id="5124" name="Picture 7" descr="ai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53340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52400" y="24384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304800" y="1905000"/>
            <a:ext cx="31623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ACDE8"/>
              </a:buClr>
              <a:buSzPct val="70000"/>
              <a:buFontTx/>
              <a:buChar char="•"/>
            </a:pPr>
            <a:r>
              <a:rPr lang="en-US" smtClean="0">
                <a:solidFill>
                  <a:srgbClr val="CACDE8"/>
                </a:solidFill>
                <a:latin typeface="Calibri" pitchFamily="34" charset="0"/>
              </a:rPr>
              <a:t>Focuses on substance abuse treatment, assists with practical skills such as job and employment readiness, as well as supports an individual in his commitment to maintaining a sober lifestyle.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ACDE8"/>
              </a:buClr>
              <a:buSzPct val="70000"/>
            </a:pPr>
            <a:endParaRPr lang="en-US" smtClean="0">
              <a:solidFill>
                <a:srgbClr val="CACDE8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ACDE8"/>
              </a:buClr>
              <a:buSzPct val="70000"/>
              <a:buFontTx/>
              <a:buChar char="•"/>
            </a:pPr>
            <a:r>
              <a:rPr lang="en-US" smtClean="0">
                <a:solidFill>
                  <a:srgbClr val="CACDE8"/>
                </a:solidFill>
                <a:latin typeface="Calibri" pitchFamily="34" charset="0"/>
              </a:rPr>
              <a:t>RSAT participants are housed at the facility’s lower security housing unit, Dedham Alternative Center and all 10 members of the program attend each of the classes together.</a:t>
            </a:r>
          </a:p>
        </p:txBody>
      </p:sp>
      <p:pic>
        <p:nvPicPr>
          <p:cNvPr id="5127" name="Content Placeholder 13" descr="single_pie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18163"/>
            <a:ext cx="10668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Content Placeholder 12" descr="single_pie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6002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040188" cy="304800"/>
          </a:xfrm>
        </p:spPr>
        <p:txBody>
          <a:bodyPr lIns="0" tIns="91440" rIns="0" bIns="0" anchor="ctr" anchorCtr="0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000" cap="none" dirty="0" smtClean="0">
                <a:latin typeface="A850-Deco" pitchFamily="2" charset="0"/>
              </a:rPr>
              <a:t>Rolling </a:t>
            </a:r>
            <a:r>
              <a:rPr lang="en-US" sz="2000" cap="none" dirty="0" smtClean="0">
                <a:latin typeface="A850-Deco" pitchFamily="2" charset="0"/>
              </a:rPr>
              <a:t>Admission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2"/>
          </p:nvPr>
        </p:nvSpPr>
        <p:spPr>
          <a:xfrm>
            <a:off x="307975" y="1676400"/>
            <a:ext cx="4040188" cy="4068763"/>
          </a:xfrm>
        </p:spPr>
        <p:txBody>
          <a:bodyPr/>
          <a:lstStyle/>
          <a:p>
            <a:pPr eaLnBrk="1" hangingPunct="1">
              <a:buClr>
                <a:srgbClr val="D3D5E6"/>
              </a:buClr>
            </a:pPr>
            <a:r>
              <a:rPr lang="en-US" sz="1800" smtClean="0"/>
              <a:t>Using the inmate’s PROXY Pre-screen and  LSI-R , the classification department is able to asses an inmate’s risk to reoffend, determine their programmatic needs, and create an </a:t>
            </a:r>
            <a:r>
              <a:rPr lang="en-US" sz="1800" u="sng" smtClean="0"/>
              <a:t>individualized transitional plan</a:t>
            </a:r>
            <a:r>
              <a:rPr lang="en-US" sz="1800" smtClean="0"/>
              <a:t>.</a:t>
            </a:r>
          </a:p>
          <a:p>
            <a:pPr eaLnBrk="1" hangingPunct="1">
              <a:buClr>
                <a:srgbClr val="D3D5E6"/>
              </a:buClr>
            </a:pPr>
            <a:r>
              <a:rPr lang="en-US" sz="1800" smtClean="0"/>
              <a:t>When an available space opens up for RSAT, an inmate will be selected for the program based on their treatment needs, parole eligibility, and their end of sentence date. </a:t>
            </a:r>
            <a:endParaRPr lang="en-US" sz="2800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4"/>
          </p:nvPr>
        </p:nvSpPr>
        <p:spPr>
          <a:xfrm>
            <a:off x="4495800" y="1676400"/>
            <a:ext cx="4041775" cy="4068763"/>
          </a:xfrm>
        </p:spPr>
        <p:txBody>
          <a:bodyPr/>
          <a:lstStyle/>
          <a:p>
            <a:pPr eaLnBrk="1" hangingPunct="1">
              <a:buClr>
                <a:srgbClr val="D3D5E6"/>
              </a:buClr>
            </a:pPr>
            <a:r>
              <a:rPr lang="en-US" sz="1800" smtClean="0"/>
              <a:t>Once in the program, the inmate is administered an AUDIT, DUDIT, PHQ-9, TCU Drug Screen II, TCU Thinking Scale and an Individual Assessment.</a:t>
            </a:r>
          </a:p>
          <a:p>
            <a:pPr eaLnBrk="1" hangingPunct="1">
              <a:buClr>
                <a:srgbClr val="D3D5E6"/>
              </a:buClr>
            </a:pPr>
            <a:r>
              <a:rPr lang="en-US" sz="1800" smtClean="0"/>
              <a:t>After their scores and assessment are reviewed by a team of RSAT program facilitators,  the </a:t>
            </a:r>
            <a:r>
              <a:rPr lang="en-US" sz="1800" b="1" u="sng" smtClean="0"/>
              <a:t>Individualized Transition Plan</a:t>
            </a:r>
            <a:r>
              <a:rPr lang="en-US" sz="1800" smtClean="0"/>
              <a:t> is updated for the inmate and he is assigned a staff advisor.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495800" y="1219200"/>
            <a:ext cx="4040188" cy="304800"/>
          </a:xfrm>
        </p:spPr>
        <p:txBody>
          <a:bodyPr lIns="0" tIns="365760" rIns="0" bIns="0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000" cap="none" dirty="0">
                <a:latin typeface="A850-Deco" pitchFamily="2" charset="0"/>
              </a:rPr>
              <a:t>Assessment</a:t>
            </a:r>
            <a:r>
              <a:rPr lang="en-US" sz="2000" cap="none" dirty="0" smtClean="0">
                <a:latin typeface="A850-Deco" pitchFamily="2" charset="0"/>
              </a:rPr>
              <a:t> &amp; Screening</a:t>
            </a:r>
          </a:p>
        </p:txBody>
      </p:sp>
      <p:sp>
        <p:nvSpPr>
          <p:cNvPr id="6150" name="Title 5"/>
          <p:cNvSpPr>
            <a:spLocks noGrp="1"/>
          </p:cNvSpPr>
          <p:nvPr>
            <p:ph type="title"/>
          </p:nvPr>
        </p:nvSpPr>
        <p:spPr>
          <a:xfrm>
            <a:off x="228600" y="342900"/>
            <a:ext cx="8763000" cy="639763"/>
          </a:xfrm>
        </p:spPr>
        <p:txBody>
          <a:bodyPr/>
          <a:lstStyle/>
          <a:p>
            <a:pPr eaLnBrk="1" hangingPunct="1"/>
            <a:r>
              <a:rPr lang="en-US" smtClean="0"/>
              <a:t>Selection, Assessment and Screening Process</a:t>
            </a:r>
          </a:p>
        </p:txBody>
      </p:sp>
      <p:pic>
        <p:nvPicPr>
          <p:cNvPr id="6151" name="Picture 9" descr="ANd9GcSsZWXG-JsbsmlHXRU1SQ3jgw0Ztev3_wP_7qHf1RLK_-WuwnMk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1905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6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RSAT PROGRAM CLASS LIST</a:t>
            </a:r>
          </a:p>
        </p:txBody>
      </p:sp>
      <p:sp>
        <p:nvSpPr>
          <p:cNvPr id="7171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b="1" u="sng" smtClean="0">
              <a:solidFill>
                <a:schemeClr val="hlink"/>
              </a:solidFill>
              <a:latin typeface="Abilene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b="1" u="sng" smtClean="0">
                <a:solidFill>
                  <a:schemeClr val="hlink"/>
                </a:solidFill>
                <a:latin typeface="Abilene"/>
              </a:rPr>
              <a:t>Required Classes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Substance Abuse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Anger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Stress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Thinking For a Change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Decisions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Relapse Prevention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Boundaries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Transition Skills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Transition to Community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Employment Readiness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Computers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*Food Safety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Book Shop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*OSHA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  <p:sp>
        <p:nvSpPr>
          <p:cNvPr id="7172" name="Rectangle 6"/>
          <p:cNvSpPr>
            <a:spLocks noGrp="1"/>
          </p:cNvSpPr>
          <p:nvPr>
            <p:ph type="body" sz="half" idx="2"/>
          </p:nvPr>
        </p:nvSpPr>
        <p:spPr>
          <a:xfrm>
            <a:off x="3810000" y="990600"/>
            <a:ext cx="403860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b="1" u="sng" smtClean="0">
              <a:solidFill>
                <a:schemeClr val="hlink"/>
              </a:solidFill>
              <a:latin typeface="Abilene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b="1" u="sng" smtClean="0">
                <a:solidFill>
                  <a:schemeClr val="hlink"/>
                </a:solidFill>
                <a:latin typeface="Abilene"/>
              </a:rPr>
              <a:t>Voluntary Classes</a:t>
            </a:r>
            <a:endParaRPr lang="en-US" u="sng" smtClean="0">
              <a:solidFill>
                <a:schemeClr val="hlink"/>
              </a:solidFill>
              <a:latin typeface="Abilene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 AA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Meditation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Men’s Health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Legion of Mary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Breaking The Cycle (Parenting)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Writing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Computer Free Time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7173" name="Picture 8" descr="ANd9GcQLRzy_cibNIHAmkFEMFraBqUEQLwsRiNwei0fKtkAEfPeq7uwp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905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alcab2-300x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198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5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64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F6FC6">
                    <a:lumMod val="75000"/>
                  </a:srgbClr>
                </a:solidFill>
                <a:latin typeface="Calibri"/>
              </a:rPr>
              <a:t>Next Presentation </a:t>
            </a:r>
            <a:endParaRPr lang="en-US" sz="3600" b="1" dirty="0">
              <a:solidFill>
                <a:srgbClr val="0F6F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00065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en-US" sz="2800" b="1" dirty="0">
                <a:solidFill>
                  <a:prstClr val="black"/>
                </a:solidFill>
                <a:latin typeface="Calibri"/>
              </a:rPr>
              <a:t>Mentoring for Success: Completing the </a:t>
            </a:r>
            <a:endParaRPr lang="en-US" sz="2800" b="1" dirty="0" smtClean="0">
              <a:solidFill>
                <a:prstClr val="black"/>
              </a:solidFill>
              <a:latin typeface="Calibri"/>
            </a:endParaRPr>
          </a:p>
          <a:p>
            <a:pPr algn="ctr" eaLnBrk="0" fontAlgn="base" hangingPunct="0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RSAT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Continuum of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Care</a:t>
            </a:r>
          </a:p>
          <a:p>
            <a:pPr algn="ctr" eaLnBrk="0" fontAlgn="base" hangingPunct="0"/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algn="ctr" eaLnBrk="0" fontAlgn="base" hangingPunct="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May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21, 2014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ctr" eaLnBrk="0" fontAlgn="base" hangingPunct="0"/>
            <a:r>
              <a:rPr lang="en-US" sz="2000" b="1" dirty="0">
                <a:solidFill>
                  <a:prstClr val="black"/>
                </a:solidFill>
                <a:latin typeface="Calibri"/>
              </a:rPr>
              <a:t>2:00 – 3:00 p.m. EDT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This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presentation will provide participants with an inexpensive yet highly effective option for providing aftercare and post-release treatment for RSAT clients.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It will describe the model developed by Spectrum Health Systems in partnership with the Massachusetts Department of Correction under a Second Chance Act grant program. It is designed to use volunteer peer mentors to bridge the gap between pre-release treatment and coordination of post release services to assist RSAT clients to quickly stabilize in the community. Finally, the webinar will provide outcomes for the peer-mentoring program demonstrating the high rate of client engagement and significant reduction in recidivism.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Presenters: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	Earl Warren, Jacqueline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Chowaniec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r="17254"/>
          <a:stretch>
            <a:fillRect/>
          </a:stretch>
        </p:blipFill>
        <p:spPr>
          <a:xfrm>
            <a:off x="4190999" y="685800"/>
            <a:ext cx="4509449" cy="4648200"/>
          </a:xfr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3657600" cy="579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therapeutic community utilizing a military-based lifestyle.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Not a boot camp.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is emphasized as the element of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Advantages to a Military-Based Lifesty</a:t>
            </a:r>
            <a:r>
              <a:rPr lang="en-US" sz="2800" dirty="0" smtClean="0"/>
              <a:t>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Creates  daily rituals that require self-awareness and awareness of community traditions </a:t>
            </a:r>
          </a:p>
          <a:p>
            <a:r>
              <a:rPr lang="en-US" sz="2800" dirty="0" smtClean="0"/>
              <a:t>Easily recognized community standards</a:t>
            </a:r>
          </a:p>
          <a:p>
            <a:r>
              <a:rPr lang="en-US" sz="2800" dirty="0" smtClean="0"/>
              <a:t>Routines establish a safe and quiet environment</a:t>
            </a:r>
          </a:p>
          <a:p>
            <a:r>
              <a:rPr lang="en-US" sz="2800" dirty="0" smtClean="0"/>
              <a:t>Develops observable self-discipline and responsibility</a:t>
            </a:r>
          </a:p>
          <a:p>
            <a:r>
              <a:rPr lang="en-US" sz="2800" dirty="0" smtClean="0"/>
              <a:t>Daily events performed as </a:t>
            </a:r>
            <a:r>
              <a:rPr lang="en-US" sz="2800" smtClean="0"/>
              <a:t>a unified unit</a:t>
            </a:r>
            <a:endParaRPr lang="en-US" sz="2800" dirty="0" smtClean="0"/>
          </a:p>
          <a:p>
            <a:r>
              <a:rPr lang="en-US" sz="2800" dirty="0" smtClean="0"/>
              <a:t>Well-defined difference from the general population units helps with the sense of community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15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r="17254"/>
          <a:stretch>
            <a:fillRect/>
          </a:stretch>
        </p:blipFill>
        <p:spPr>
          <a:xfrm>
            <a:off x="3505200" y="457200"/>
            <a:ext cx="5029200" cy="4953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3276600"/>
            <a:ext cx="2378075" cy="1371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219200"/>
            <a:ext cx="220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Peer Leadership</a:t>
            </a:r>
          </a:p>
          <a:p>
            <a:endParaRPr lang="en-US" sz="3200" dirty="0"/>
          </a:p>
          <a:p>
            <a:r>
              <a:rPr lang="en-US" sz="3200" dirty="0" err="1" smtClean="0"/>
              <a:t>ProgressiveDiscipline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Progressive Rewards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69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Progression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60 days a community member is on Prep status </a:t>
            </a:r>
          </a:p>
          <a:p>
            <a:r>
              <a:rPr lang="en-US" dirty="0" smtClean="0"/>
              <a:t>60 day review will approve advancement to higher status and increased privileges</a:t>
            </a:r>
          </a:p>
          <a:p>
            <a:r>
              <a:rPr lang="en-US" dirty="0" smtClean="0"/>
              <a:t>120 day review will assure community member is meeting requirements of program</a:t>
            </a:r>
          </a:p>
          <a:p>
            <a:r>
              <a:rPr lang="en-US" dirty="0" smtClean="0"/>
              <a:t>One month prior to completion, community member is reviewed for completion status. </a:t>
            </a:r>
          </a:p>
          <a:p>
            <a:r>
              <a:rPr lang="en-US" dirty="0" smtClean="0"/>
              <a:t>Certificate of completion awarded at weekly community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4000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0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RSAT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Require RSAT Training prior to supervising unit</a:t>
            </a:r>
          </a:p>
          <a:p>
            <a:r>
              <a:rPr lang="en-US" sz="3200" dirty="0" smtClean="0"/>
              <a:t>Serve as role models for effective and respected rational authority</a:t>
            </a:r>
          </a:p>
          <a:p>
            <a:r>
              <a:rPr lang="en-US" sz="3200" dirty="0" smtClean="0"/>
              <a:t>Familiar with program content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0555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Re-Entry</a:t>
            </a:r>
            <a:endParaRPr lang="en-US" dirty="0"/>
          </a:p>
        </p:txBody>
      </p:sp>
      <p:pic>
        <p:nvPicPr>
          <p:cNvPr id="2050" name="Picture 2" descr="C:\Documents and Settings\rallen\My Documents\My Pictures\Reentry 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3326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t0000022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006892"/>
      </a:dk2>
      <a:lt2>
        <a:srgbClr val="E0C3A3"/>
      </a:lt2>
      <a:accent1>
        <a:srgbClr val="438CAD"/>
      </a:accent1>
      <a:accent2>
        <a:srgbClr val="BE854C"/>
      </a:accent2>
      <a:accent3>
        <a:srgbClr val="D1DFE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317</TotalTime>
  <Words>1518</Words>
  <Application>Microsoft Office PowerPoint</Application>
  <PresentationFormat>On-screen Show (4:3)</PresentationFormat>
  <Paragraphs>228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Thatch</vt:lpstr>
      <vt:lpstr>Capsules</vt:lpstr>
      <vt:lpstr>Flow</vt:lpstr>
      <vt:lpstr>Ppt0000022</vt:lpstr>
      <vt:lpstr>Office Theme</vt:lpstr>
      <vt:lpstr>Acrobat Document</vt:lpstr>
      <vt:lpstr>Document</vt:lpstr>
      <vt:lpstr>Voices from the Field: Innovations in RSAT Programming</vt:lpstr>
      <vt:lpstr>PowerPoint Presentation</vt:lpstr>
      <vt:lpstr>     A therapeutic community utilizing a military-based lifestyle.  Not a boot camp.  Community is emphasized as the element of change.</vt:lpstr>
      <vt:lpstr>Advantages to a Military-Based Lifestyle</vt:lpstr>
      <vt:lpstr>PowerPoint Presentation</vt:lpstr>
      <vt:lpstr>Progression </vt:lpstr>
      <vt:lpstr>PowerPoint Presentation</vt:lpstr>
      <vt:lpstr>RSAT Officers</vt:lpstr>
      <vt:lpstr>Re-Entry</vt:lpstr>
      <vt:lpstr>Berkshire County Jail &amp;                            House of Correction</vt:lpstr>
      <vt:lpstr>The Bridge Program</vt:lpstr>
      <vt:lpstr>The Bridge Program - EBP</vt:lpstr>
      <vt:lpstr>The Bridge Program - EBP</vt:lpstr>
      <vt:lpstr>The Bridge Program - Curriculum</vt:lpstr>
      <vt:lpstr>MIDDLESEX HOUSE OF CORRECTION Peter J. Koutoujian, Sheriff Sean McAdam, Superintendent  VIVITROL® PILOT PROGRAM    </vt:lpstr>
      <vt:lpstr>   The A.R.C. Program Middlesex House of Correction </vt:lpstr>
      <vt:lpstr>The A.R.C. Program Middlesex House of Correction </vt:lpstr>
      <vt:lpstr>PowerPoint Presentation</vt:lpstr>
      <vt:lpstr>PowerPoint Presentation</vt:lpstr>
      <vt:lpstr>PowerPoint Presentation</vt:lpstr>
      <vt:lpstr>PowerPoint Presentation</vt:lpstr>
      <vt:lpstr>The RSAT Intensive ReEntry Program</vt:lpstr>
      <vt:lpstr>The Norfolk Sheriff’s Office</vt:lpstr>
      <vt:lpstr>RSAT Intensive ReEntry Program</vt:lpstr>
      <vt:lpstr>Selection, Assessment and Screening Process</vt:lpstr>
      <vt:lpstr>RSAT PROGRAM CLASS LIST</vt:lpstr>
      <vt:lpstr>PowerPoint Presentation</vt:lpstr>
    </vt:vector>
  </TitlesOfParts>
  <Company>Barnstable County Sheriff's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Allen</dc:creator>
  <cp:lastModifiedBy>Noah M. Shifman</cp:lastModifiedBy>
  <cp:revision>60</cp:revision>
  <dcterms:created xsi:type="dcterms:W3CDTF">2014-03-14T13:13:32Z</dcterms:created>
  <dcterms:modified xsi:type="dcterms:W3CDTF">2014-04-11T13:42:55Z</dcterms:modified>
</cp:coreProperties>
</file>