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 id="2147483996" r:id="rId2"/>
  </p:sldMasterIdLst>
  <p:notesMasterIdLst>
    <p:notesMasterId r:id="rId27"/>
  </p:notesMasterIdLst>
  <p:handoutMasterIdLst>
    <p:handoutMasterId r:id="rId28"/>
  </p:handoutMasterIdLst>
  <p:sldIdLst>
    <p:sldId id="256" r:id="rId3"/>
    <p:sldId id="295" r:id="rId4"/>
    <p:sldId id="257" r:id="rId5"/>
    <p:sldId id="292" r:id="rId6"/>
    <p:sldId id="297" r:id="rId7"/>
    <p:sldId id="281" r:id="rId8"/>
    <p:sldId id="293" r:id="rId9"/>
    <p:sldId id="290" r:id="rId10"/>
    <p:sldId id="296" r:id="rId11"/>
    <p:sldId id="294"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 id="310" r:id="rId25"/>
    <p:sldId id="311" r:id="rId26"/>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7842" autoAdjust="0"/>
  </p:normalViewPr>
  <p:slideViewPr>
    <p:cSldViewPr>
      <p:cViewPr>
        <p:scale>
          <a:sx n="94" d="100"/>
          <a:sy n="94" d="100"/>
        </p:scale>
        <p:origin x="312"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5C55F678-D257-4621-ADFE-70BB9AD27F05}" type="datetimeFigureOut">
              <a:rPr lang="en-US"/>
              <a:pPr>
                <a:defRPr/>
              </a:pPr>
              <a:t>11/21/2012</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1A6E2BF6-EBE6-42AB-A068-AD1ABBFF44BA}" type="slidenum">
              <a:rPr lang="en-US"/>
              <a:pPr>
                <a:defRPr/>
              </a:pPr>
              <a:t>‹#›</a:t>
            </a:fld>
            <a:endParaRPr lang="en-US"/>
          </a:p>
        </p:txBody>
      </p:sp>
    </p:spTree>
    <p:extLst>
      <p:ext uri="{BB962C8B-B14F-4D97-AF65-F5344CB8AC3E}">
        <p14:creationId xmlns:p14="http://schemas.microsoft.com/office/powerpoint/2010/main" val="2459156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97AD4C0-6142-4371-BBD3-0BDECB08A176}" type="datetimeFigureOut">
              <a:rPr lang="en-US"/>
              <a:pPr>
                <a:defRPr/>
              </a:pPr>
              <a:t>11/21/2012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E1E4A693-93B8-4818-A138-82C44A9A731A}" type="slidenum">
              <a:rPr lang="en-US"/>
              <a:pPr>
                <a:defRPr/>
              </a:pPr>
              <a:t>‹#›</a:t>
            </a:fld>
            <a:endParaRPr lang="en-US"/>
          </a:p>
        </p:txBody>
      </p:sp>
    </p:spTree>
    <p:extLst>
      <p:ext uri="{BB962C8B-B14F-4D97-AF65-F5344CB8AC3E}">
        <p14:creationId xmlns:p14="http://schemas.microsoft.com/office/powerpoint/2010/main" val="1351723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3B57FC-9437-43F6-898A-D3EFCEEC5D77}"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11225" fontAlgn="base">
              <a:spcBef>
                <a:spcPct val="0"/>
              </a:spcBef>
              <a:spcAft>
                <a:spcPct val="0"/>
              </a:spcAft>
              <a:defRPr/>
            </a:pPr>
            <a:fld id="{2A986A13-7C98-4691-8D08-BFCA5E6C4ED2}" type="slidenum">
              <a:rPr lang="en-US" smtClean="0"/>
              <a:pPr defTabSz="911225" fontAlgn="base">
                <a:spcBef>
                  <a:spcPct val="0"/>
                </a:spcBef>
                <a:spcAft>
                  <a:spcPct val="0"/>
                </a:spcAft>
                <a:defRPr/>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E43C56A-6D79-49BF-AB80-C85A8EB8A038}" type="slidenum">
              <a:rPr lang="en-US" smtClean="0">
                <a:solidFill>
                  <a:srgbClr val="000000"/>
                </a:solidFill>
              </a:rPr>
              <a:pPr fontAlgn="base">
                <a:spcBef>
                  <a:spcPct val="0"/>
                </a:spcBef>
                <a:spcAft>
                  <a:spcPct val="0"/>
                </a:spcAft>
                <a:defRPr/>
              </a:pPr>
              <a:t>8</a:t>
            </a:fld>
            <a:endParaRPr lang="en-US" smtClean="0">
              <a:solidFill>
                <a:srgbClr val="000000"/>
              </a:solidFill>
            </a:endParaRPr>
          </a:p>
        </p:txBody>
      </p:sp>
      <p:sp>
        <p:nvSpPr>
          <p:cNvPr id="2355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7" name="Freeform 18"/>
            <p:cNvSpPr>
              <a:spLocks/>
            </p:cNvSpPr>
            <p:nvPr/>
          </p:nvSpPr>
          <p:spPr bwMode="auto">
            <a:xfrm>
              <a:off x="35926" y="5135025"/>
              <a:ext cx="9108074" cy="838869"/>
            </a:xfrm>
            <a:custGeom>
              <a:avLst/>
              <a:gdLst>
                <a:gd name="T0" fmla="*/ 0 w 5760"/>
                <a:gd name="T1" fmla="*/ 0 h 528"/>
                <a:gd name="T2" fmla="*/ 2147483647 w 5760"/>
                <a:gd name="T3" fmla="*/ 0 h 528"/>
                <a:gd name="T4" fmla="*/ 2147483647 w 5760"/>
                <a:gd name="T5" fmla="*/ 1332767423 h 528"/>
                <a:gd name="T6" fmla="*/ 120019431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fld id="{A5F2204F-0840-4D09-9372-D8EA884B4EE7}" type="datetime1">
              <a:rPr lang="en-US"/>
              <a:pPr>
                <a:defRPr/>
              </a:pPr>
              <a:t>11/21/2012</a:t>
            </a:fld>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44FBF417-D8E9-45A7-B4EB-437E5CF698B0}" type="slidenum">
              <a:rPr lang="en-US"/>
              <a:pPr>
                <a:defRPr/>
              </a:pPr>
              <a:t>‹#›</a:t>
            </a:fld>
            <a:endParaRPr lang="en-US"/>
          </a:p>
        </p:txBody>
      </p:sp>
    </p:spTree>
    <p:extLst>
      <p:ext uri="{BB962C8B-B14F-4D97-AF65-F5344CB8AC3E}">
        <p14:creationId xmlns:p14="http://schemas.microsoft.com/office/powerpoint/2010/main" val="1080734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8209D08-5EC2-4C1F-8067-0A82B97AFA11}" type="datetime1">
              <a:rPr lang="en-US"/>
              <a:pPr>
                <a:defRPr/>
              </a:pPr>
              <a:t>11/21/2012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A1BF31D-B3E1-429C-B7B9-C0B0DDFEF286}" type="slidenum">
              <a:rPr lang="en-US"/>
              <a:pPr>
                <a:defRPr/>
              </a:pPr>
              <a:t>‹#›</a:t>
            </a:fld>
            <a:endParaRPr lang="en-US"/>
          </a:p>
        </p:txBody>
      </p:sp>
    </p:spTree>
    <p:extLst>
      <p:ext uri="{BB962C8B-B14F-4D97-AF65-F5344CB8AC3E}">
        <p14:creationId xmlns:p14="http://schemas.microsoft.com/office/powerpoint/2010/main" val="2868621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1D2DD8D-41F6-4310-853D-B3E8C3ED9FDD}" type="datetime1">
              <a:rPr lang="en-US"/>
              <a:pPr>
                <a:defRPr/>
              </a:pPr>
              <a:t>11/21/2012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62280BAF-ABC3-4866-B82A-EDE577715969}" type="slidenum">
              <a:rPr lang="en-US"/>
              <a:pPr>
                <a:defRPr/>
              </a:pPr>
              <a:t>‹#›</a:t>
            </a:fld>
            <a:endParaRPr lang="en-US"/>
          </a:p>
        </p:txBody>
      </p:sp>
    </p:spTree>
    <p:extLst>
      <p:ext uri="{BB962C8B-B14F-4D97-AF65-F5344CB8AC3E}">
        <p14:creationId xmlns:p14="http://schemas.microsoft.com/office/powerpoint/2010/main" val="38193301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81B0BEE2-3183-4E12-A689-F77E8D3B6337}" type="datetimeFigureOut">
              <a:rPr lang="en-US" smtClean="0">
                <a:solidFill>
                  <a:srgbClr val="D6ECFF"/>
                </a:solidFill>
              </a:rPr>
              <a:pPr/>
              <a:t>11/21/2012</a:t>
            </a:fld>
            <a:endParaRPr lang="en-US">
              <a:solidFill>
                <a:srgbClr val="D6ECFF"/>
              </a:solidFill>
            </a:endParaRPr>
          </a:p>
        </p:txBody>
      </p:sp>
      <p:sp>
        <p:nvSpPr>
          <p:cNvPr id="17" name="Footer Placeholder 16"/>
          <p:cNvSpPr>
            <a:spLocks noGrp="1"/>
          </p:cNvSpPr>
          <p:nvPr>
            <p:ph type="ftr" sz="quarter" idx="11"/>
          </p:nvPr>
        </p:nvSpPr>
        <p:spPr/>
        <p:txBody>
          <a:bodyPr/>
          <a:lstStyle>
            <a:extLst/>
          </a:lstStyle>
          <a:p>
            <a:endParaRPr lang="en-US">
              <a:solidFill>
                <a:srgbClr val="D6ECFF"/>
              </a:solidFill>
            </a:endParaRPr>
          </a:p>
        </p:txBody>
      </p:sp>
      <p:sp>
        <p:nvSpPr>
          <p:cNvPr id="29" name="Slide Number Placeholder 28"/>
          <p:cNvSpPr>
            <a:spLocks noGrp="1"/>
          </p:cNvSpPr>
          <p:nvPr>
            <p:ph type="sldNum" sz="quarter" idx="12"/>
          </p:nvPr>
        </p:nvSpPr>
        <p:spPr/>
        <p:txBody>
          <a:bodyPr/>
          <a:lstStyle>
            <a:extLst/>
          </a:lstStyle>
          <a:p>
            <a:fld id="{1E0CCAB3-129A-471B-B60C-AF1100C81CA1}" type="slidenum">
              <a:rPr lang="en-US" smtClean="0">
                <a:solidFill>
                  <a:srgbClr val="D6ECFF"/>
                </a:solidFill>
              </a:rPr>
              <a:pPr/>
              <a:t>‹#›</a:t>
            </a:fld>
            <a:endParaRPr lang="en-US">
              <a:solidFill>
                <a:srgbClr val="D6ECFF"/>
              </a:solidFill>
            </a:endParaRP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Tree>
    <p:extLst>
      <p:ext uri="{BB962C8B-B14F-4D97-AF65-F5344CB8AC3E}">
        <p14:creationId xmlns:p14="http://schemas.microsoft.com/office/powerpoint/2010/main" val="6332815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B0BEE2-3183-4E12-A689-F77E8D3B6337}" type="datetimeFigureOut">
              <a:rPr lang="en-US" smtClean="0">
                <a:solidFill>
                  <a:srgbClr val="D6ECFF"/>
                </a:solidFill>
              </a:rPr>
              <a:pPr/>
              <a:t>11/21/2012</a:t>
            </a:fld>
            <a:endParaRPr lang="en-US">
              <a:solidFill>
                <a:srgbClr val="D6ECFF"/>
              </a:solidFill>
            </a:endParaRPr>
          </a:p>
        </p:txBody>
      </p:sp>
      <p:sp>
        <p:nvSpPr>
          <p:cNvPr id="5" name="Footer Placeholder 4"/>
          <p:cNvSpPr>
            <a:spLocks noGrp="1"/>
          </p:cNvSpPr>
          <p:nvPr>
            <p:ph type="ftr" sz="quarter" idx="11"/>
          </p:nvPr>
        </p:nvSpPr>
        <p:spPr/>
        <p:txBody>
          <a:bodyPr/>
          <a:lstStyle>
            <a:extLst/>
          </a:lstStyle>
          <a:p>
            <a:endParaRPr lang="en-US">
              <a:solidFill>
                <a:srgbClr val="D6ECFF"/>
              </a:solidFill>
            </a:endParaRPr>
          </a:p>
        </p:txBody>
      </p:sp>
      <p:sp>
        <p:nvSpPr>
          <p:cNvPr id="6" name="Slide Number Placeholder 5"/>
          <p:cNvSpPr>
            <a:spLocks noGrp="1"/>
          </p:cNvSpPr>
          <p:nvPr>
            <p:ph type="sldNum" sz="quarter" idx="12"/>
          </p:nvPr>
        </p:nvSpPr>
        <p:spPr/>
        <p:txBody>
          <a:bodyPr/>
          <a:lstStyle>
            <a:extLst/>
          </a:lstStyle>
          <a:p>
            <a:fld id="{1E0CCAB3-129A-471B-B60C-AF1100C81CA1}" type="slidenum">
              <a:rPr lang="en-US" smtClean="0">
                <a:solidFill>
                  <a:srgbClr val="D6ECFF"/>
                </a:solidFill>
              </a:rPr>
              <a:pPr/>
              <a:t>‹#›</a:t>
            </a:fld>
            <a:endParaRPr lang="en-US">
              <a:solidFill>
                <a:srgbClr val="D6ECFF"/>
              </a:solidFill>
            </a:endParaRPr>
          </a:p>
        </p:txBody>
      </p:sp>
    </p:spTree>
    <p:extLst>
      <p:ext uri="{BB962C8B-B14F-4D97-AF65-F5344CB8AC3E}">
        <p14:creationId xmlns:p14="http://schemas.microsoft.com/office/powerpoint/2010/main" val="3165890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pPr fontAlgn="auto">
              <a:spcBef>
                <a:spcPts val="0"/>
              </a:spcBef>
              <a:spcAft>
                <a:spcPts val="0"/>
              </a:spcAft>
            </a:pPr>
            <a:endParaRPr lang="en-US">
              <a:solidFill>
                <a:prstClr val="white"/>
              </a:solidFill>
              <a:latin typeface="Corbel"/>
            </a:endParaRPr>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1B0BEE2-3183-4E12-A689-F77E8D3B6337}" type="datetimeFigureOut">
              <a:rPr lang="en-US" smtClean="0">
                <a:solidFill>
                  <a:srgbClr val="D6ECFF"/>
                </a:solidFill>
              </a:rPr>
              <a:pPr/>
              <a:t>11/21/2012</a:t>
            </a:fld>
            <a:endParaRPr lang="en-US">
              <a:solidFill>
                <a:srgbClr val="D6ECFF"/>
              </a:solidFill>
            </a:endParaRPr>
          </a:p>
        </p:txBody>
      </p:sp>
      <p:sp>
        <p:nvSpPr>
          <p:cNvPr id="5" name="Footer Placeholder 4"/>
          <p:cNvSpPr>
            <a:spLocks noGrp="1"/>
          </p:cNvSpPr>
          <p:nvPr>
            <p:ph type="ftr" sz="quarter" idx="11"/>
          </p:nvPr>
        </p:nvSpPr>
        <p:spPr/>
        <p:txBody>
          <a:bodyPr/>
          <a:lstStyle>
            <a:extLst/>
          </a:lstStyle>
          <a:p>
            <a:endParaRPr lang="en-US">
              <a:solidFill>
                <a:srgbClr val="D6ECFF"/>
              </a:solidFill>
            </a:endParaRPr>
          </a:p>
        </p:txBody>
      </p:sp>
      <p:sp>
        <p:nvSpPr>
          <p:cNvPr id="6" name="Slide Number Placeholder 5"/>
          <p:cNvSpPr>
            <a:spLocks noGrp="1"/>
          </p:cNvSpPr>
          <p:nvPr>
            <p:ph type="sldNum" sz="quarter" idx="12"/>
          </p:nvPr>
        </p:nvSpPr>
        <p:spPr/>
        <p:txBody>
          <a:bodyPr/>
          <a:lstStyle>
            <a:extLst/>
          </a:lstStyle>
          <a:p>
            <a:fld id="{1E0CCAB3-129A-471B-B60C-AF1100C81CA1}" type="slidenum">
              <a:rPr lang="en-US" smtClean="0">
                <a:solidFill>
                  <a:srgbClr val="D6ECFF"/>
                </a:solidFill>
              </a:rPr>
              <a:pPr/>
              <a:t>‹#›</a:t>
            </a:fld>
            <a:endParaRPr lang="en-US">
              <a:solidFill>
                <a:srgbClr val="D6ECFF"/>
              </a:solidFill>
            </a:endParaRP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Tree>
    <p:extLst>
      <p:ext uri="{BB962C8B-B14F-4D97-AF65-F5344CB8AC3E}">
        <p14:creationId xmlns:p14="http://schemas.microsoft.com/office/powerpoint/2010/main" val="2502888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1B0BEE2-3183-4E12-A689-F77E8D3B6337}" type="datetimeFigureOut">
              <a:rPr lang="en-US" smtClean="0">
                <a:solidFill>
                  <a:srgbClr val="D6ECFF"/>
                </a:solidFill>
              </a:rPr>
              <a:pPr/>
              <a:t>11/21/2012</a:t>
            </a:fld>
            <a:endParaRPr lang="en-US">
              <a:solidFill>
                <a:srgbClr val="D6ECFF"/>
              </a:solidFill>
            </a:endParaRPr>
          </a:p>
        </p:txBody>
      </p:sp>
      <p:sp>
        <p:nvSpPr>
          <p:cNvPr id="6" name="Footer Placeholder 5"/>
          <p:cNvSpPr>
            <a:spLocks noGrp="1"/>
          </p:cNvSpPr>
          <p:nvPr>
            <p:ph type="ftr" sz="quarter" idx="11"/>
          </p:nvPr>
        </p:nvSpPr>
        <p:spPr/>
        <p:txBody>
          <a:bodyPr/>
          <a:lstStyle>
            <a:extLst/>
          </a:lstStyle>
          <a:p>
            <a:endParaRPr lang="en-US">
              <a:solidFill>
                <a:srgbClr val="D6ECFF"/>
              </a:solidFill>
            </a:endParaRPr>
          </a:p>
        </p:txBody>
      </p:sp>
      <p:sp>
        <p:nvSpPr>
          <p:cNvPr id="7" name="Slide Number Placeholder 6"/>
          <p:cNvSpPr>
            <a:spLocks noGrp="1"/>
          </p:cNvSpPr>
          <p:nvPr>
            <p:ph type="sldNum" sz="quarter" idx="12"/>
          </p:nvPr>
        </p:nvSpPr>
        <p:spPr/>
        <p:txBody>
          <a:bodyPr/>
          <a:lstStyle>
            <a:extLst/>
          </a:lstStyle>
          <a:p>
            <a:fld id="{1E0CCAB3-129A-471B-B60C-AF1100C81CA1}" type="slidenum">
              <a:rPr lang="en-US" smtClean="0">
                <a:solidFill>
                  <a:srgbClr val="D6ECFF"/>
                </a:solidFill>
              </a:rPr>
              <a:pPr/>
              <a:t>‹#›</a:t>
            </a:fld>
            <a:endParaRPr lang="en-US">
              <a:solidFill>
                <a:srgbClr val="D6ECFF"/>
              </a:solidFill>
            </a:endParaRPr>
          </a:p>
        </p:txBody>
      </p:sp>
    </p:spTree>
    <p:extLst>
      <p:ext uri="{BB962C8B-B14F-4D97-AF65-F5344CB8AC3E}">
        <p14:creationId xmlns:p14="http://schemas.microsoft.com/office/powerpoint/2010/main" val="3308398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1B0BEE2-3183-4E12-A689-F77E8D3B6337}" type="datetimeFigureOut">
              <a:rPr lang="en-US" smtClean="0">
                <a:solidFill>
                  <a:srgbClr val="D6ECFF"/>
                </a:solidFill>
              </a:rPr>
              <a:pPr/>
              <a:t>11/21/2012</a:t>
            </a:fld>
            <a:endParaRPr lang="en-US">
              <a:solidFill>
                <a:srgbClr val="D6ECFF"/>
              </a:solidFill>
            </a:endParaRPr>
          </a:p>
        </p:txBody>
      </p:sp>
      <p:sp>
        <p:nvSpPr>
          <p:cNvPr id="8" name="Footer Placeholder 7"/>
          <p:cNvSpPr>
            <a:spLocks noGrp="1"/>
          </p:cNvSpPr>
          <p:nvPr>
            <p:ph type="ftr" sz="quarter" idx="11"/>
          </p:nvPr>
        </p:nvSpPr>
        <p:spPr/>
        <p:txBody>
          <a:bodyPr/>
          <a:lstStyle>
            <a:extLst/>
          </a:lstStyle>
          <a:p>
            <a:endParaRPr lang="en-US">
              <a:solidFill>
                <a:srgbClr val="D6ECFF"/>
              </a:solidFill>
            </a:endParaRPr>
          </a:p>
        </p:txBody>
      </p:sp>
      <p:sp>
        <p:nvSpPr>
          <p:cNvPr id="9" name="Slide Number Placeholder 8"/>
          <p:cNvSpPr>
            <a:spLocks noGrp="1"/>
          </p:cNvSpPr>
          <p:nvPr>
            <p:ph type="sldNum" sz="quarter" idx="12"/>
          </p:nvPr>
        </p:nvSpPr>
        <p:spPr/>
        <p:txBody>
          <a:bodyPr/>
          <a:lstStyle>
            <a:extLst/>
          </a:lstStyle>
          <a:p>
            <a:fld id="{1E0CCAB3-129A-471B-B60C-AF1100C81CA1}" type="slidenum">
              <a:rPr lang="en-US" smtClean="0">
                <a:solidFill>
                  <a:srgbClr val="D6ECFF"/>
                </a:solidFill>
              </a:rPr>
              <a:pPr/>
              <a:t>‹#›</a:t>
            </a:fld>
            <a:endParaRPr lang="en-US">
              <a:solidFill>
                <a:srgbClr val="D6ECFF"/>
              </a:solidFill>
            </a:endParaRP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Tree>
    <p:extLst>
      <p:ext uri="{BB962C8B-B14F-4D97-AF65-F5344CB8AC3E}">
        <p14:creationId xmlns:p14="http://schemas.microsoft.com/office/powerpoint/2010/main" val="22144906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1B0BEE2-3183-4E12-A689-F77E8D3B6337}" type="datetimeFigureOut">
              <a:rPr lang="en-US" smtClean="0">
                <a:solidFill>
                  <a:srgbClr val="D6ECFF"/>
                </a:solidFill>
              </a:rPr>
              <a:pPr/>
              <a:t>11/21/2012</a:t>
            </a:fld>
            <a:endParaRPr lang="en-US">
              <a:solidFill>
                <a:srgbClr val="D6ECFF"/>
              </a:solidFill>
            </a:endParaRPr>
          </a:p>
        </p:txBody>
      </p:sp>
      <p:sp>
        <p:nvSpPr>
          <p:cNvPr id="4" name="Footer Placeholder 3"/>
          <p:cNvSpPr>
            <a:spLocks noGrp="1"/>
          </p:cNvSpPr>
          <p:nvPr>
            <p:ph type="ftr" sz="quarter" idx="11"/>
          </p:nvPr>
        </p:nvSpPr>
        <p:spPr/>
        <p:txBody>
          <a:bodyPr/>
          <a:lstStyle>
            <a:extLst/>
          </a:lstStyle>
          <a:p>
            <a:endParaRPr lang="en-US">
              <a:solidFill>
                <a:srgbClr val="D6ECFF"/>
              </a:solidFill>
            </a:endParaRPr>
          </a:p>
        </p:txBody>
      </p:sp>
      <p:sp>
        <p:nvSpPr>
          <p:cNvPr id="5" name="Slide Number Placeholder 4"/>
          <p:cNvSpPr>
            <a:spLocks noGrp="1"/>
          </p:cNvSpPr>
          <p:nvPr>
            <p:ph type="sldNum" sz="quarter" idx="12"/>
          </p:nvPr>
        </p:nvSpPr>
        <p:spPr/>
        <p:txBody>
          <a:bodyPr/>
          <a:lstStyle>
            <a:extLst/>
          </a:lstStyle>
          <a:p>
            <a:fld id="{1E0CCAB3-129A-471B-B60C-AF1100C81CA1}" type="slidenum">
              <a:rPr lang="en-US" smtClean="0">
                <a:solidFill>
                  <a:srgbClr val="D6ECFF"/>
                </a:solidFill>
              </a:rPr>
              <a:pPr/>
              <a:t>‹#›</a:t>
            </a:fld>
            <a:endParaRPr lang="en-US">
              <a:solidFill>
                <a:srgbClr val="D6ECFF"/>
              </a:solidFill>
            </a:endParaRPr>
          </a:p>
        </p:txBody>
      </p:sp>
    </p:spTree>
    <p:extLst>
      <p:ext uri="{BB962C8B-B14F-4D97-AF65-F5344CB8AC3E}">
        <p14:creationId xmlns:p14="http://schemas.microsoft.com/office/powerpoint/2010/main" val="25443271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1B0BEE2-3183-4E12-A689-F77E8D3B6337}" type="datetimeFigureOut">
              <a:rPr lang="en-US" smtClean="0">
                <a:solidFill>
                  <a:srgbClr val="D6ECFF"/>
                </a:solidFill>
              </a:rPr>
              <a:pPr/>
              <a:t>11/21/2012</a:t>
            </a:fld>
            <a:endParaRPr lang="en-US">
              <a:solidFill>
                <a:srgbClr val="D6ECFF"/>
              </a:solidFill>
            </a:endParaRPr>
          </a:p>
        </p:txBody>
      </p:sp>
      <p:sp>
        <p:nvSpPr>
          <p:cNvPr id="3" name="Footer Placeholder 2"/>
          <p:cNvSpPr>
            <a:spLocks noGrp="1"/>
          </p:cNvSpPr>
          <p:nvPr>
            <p:ph type="ftr" sz="quarter" idx="11"/>
          </p:nvPr>
        </p:nvSpPr>
        <p:spPr/>
        <p:txBody>
          <a:bodyPr/>
          <a:lstStyle>
            <a:extLst/>
          </a:lstStyle>
          <a:p>
            <a:endParaRPr lang="en-US">
              <a:solidFill>
                <a:srgbClr val="D6ECFF"/>
              </a:solidFill>
            </a:endParaRPr>
          </a:p>
        </p:txBody>
      </p:sp>
      <p:sp>
        <p:nvSpPr>
          <p:cNvPr id="4" name="Slide Number Placeholder 3"/>
          <p:cNvSpPr>
            <a:spLocks noGrp="1"/>
          </p:cNvSpPr>
          <p:nvPr>
            <p:ph type="sldNum" sz="quarter" idx="12"/>
          </p:nvPr>
        </p:nvSpPr>
        <p:spPr/>
        <p:txBody>
          <a:bodyPr/>
          <a:lstStyle>
            <a:extLst/>
          </a:lstStyle>
          <a:p>
            <a:fld id="{1E0CCAB3-129A-471B-B60C-AF1100C81CA1}" type="slidenum">
              <a:rPr lang="en-US" smtClean="0">
                <a:solidFill>
                  <a:srgbClr val="D6ECFF"/>
                </a:solidFill>
              </a:rPr>
              <a:pPr/>
              <a:t>‹#›</a:t>
            </a:fld>
            <a:endParaRPr lang="en-US">
              <a:solidFill>
                <a:srgbClr val="D6ECFF"/>
              </a:solidFill>
            </a:endParaRPr>
          </a:p>
        </p:txBody>
      </p:sp>
    </p:spTree>
    <p:extLst>
      <p:ext uri="{BB962C8B-B14F-4D97-AF65-F5344CB8AC3E}">
        <p14:creationId xmlns:p14="http://schemas.microsoft.com/office/powerpoint/2010/main" val="3624217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1B0BEE2-3183-4E12-A689-F77E8D3B6337}" type="datetimeFigureOut">
              <a:rPr lang="en-US" smtClean="0">
                <a:solidFill>
                  <a:srgbClr val="D6ECFF"/>
                </a:solidFill>
              </a:rPr>
              <a:pPr/>
              <a:t>11/21/2012</a:t>
            </a:fld>
            <a:endParaRPr lang="en-US">
              <a:solidFill>
                <a:srgbClr val="D6ECFF"/>
              </a:solidFill>
            </a:endParaRPr>
          </a:p>
        </p:txBody>
      </p:sp>
      <p:sp>
        <p:nvSpPr>
          <p:cNvPr id="6" name="Footer Placeholder 5"/>
          <p:cNvSpPr>
            <a:spLocks noGrp="1"/>
          </p:cNvSpPr>
          <p:nvPr>
            <p:ph type="ftr" sz="quarter" idx="11"/>
          </p:nvPr>
        </p:nvSpPr>
        <p:spPr/>
        <p:txBody>
          <a:bodyPr/>
          <a:lstStyle>
            <a:extLst/>
          </a:lstStyle>
          <a:p>
            <a:endParaRPr lang="en-US">
              <a:solidFill>
                <a:srgbClr val="D6ECFF"/>
              </a:solidFill>
            </a:endParaRPr>
          </a:p>
        </p:txBody>
      </p:sp>
      <p:sp>
        <p:nvSpPr>
          <p:cNvPr id="7" name="Slide Number Placeholder 6"/>
          <p:cNvSpPr>
            <a:spLocks noGrp="1"/>
          </p:cNvSpPr>
          <p:nvPr>
            <p:ph type="sldNum" sz="quarter" idx="12"/>
          </p:nvPr>
        </p:nvSpPr>
        <p:spPr/>
        <p:txBody>
          <a:bodyPr/>
          <a:lstStyle>
            <a:extLst/>
          </a:lstStyle>
          <a:p>
            <a:fld id="{1E0CCAB3-129A-471B-B60C-AF1100C81CA1}" type="slidenum">
              <a:rPr lang="en-US" smtClean="0">
                <a:solidFill>
                  <a:srgbClr val="D6ECFF"/>
                </a:solidFill>
              </a:rPr>
              <a:pPr/>
              <a:t>‹#›</a:t>
            </a:fld>
            <a:endParaRPr lang="en-US">
              <a:solidFill>
                <a:srgbClr val="D6ECFF"/>
              </a:solidFill>
            </a:endParaRPr>
          </a:p>
        </p:txBody>
      </p:sp>
    </p:spTree>
    <p:extLst>
      <p:ext uri="{BB962C8B-B14F-4D97-AF65-F5344CB8AC3E}">
        <p14:creationId xmlns:p14="http://schemas.microsoft.com/office/powerpoint/2010/main" val="1874122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A0F48538-C408-48BB-86A7-93EC26D24EAE}" type="datetime1">
              <a:rPr lang="en-US"/>
              <a:pPr>
                <a:defRPr/>
              </a:pPr>
              <a:t>11/21/2012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6C5D759-2118-41C7-92CD-8B7E64A56B69}" type="slidenum">
              <a:rPr lang="en-US"/>
              <a:pPr>
                <a:defRPr/>
              </a:pPr>
              <a:t>‹#›</a:t>
            </a:fld>
            <a:endParaRPr lang="en-US"/>
          </a:p>
        </p:txBody>
      </p:sp>
    </p:spTree>
    <p:extLst>
      <p:ext uri="{BB962C8B-B14F-4D97-AF65-F5344CB8AC3E}">
        <p14:creationId xmlns:p14="http://schemas.microsoft.com/office/powerpoint/2010/main" val="39523029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81B0BEE2-3183-4E12-A689-F77E8D3B6337}" type="datetimeFigureOut">
              <a:rPr lang="en-US" smtClean="0">
                <a:solidFill>
                  <a:srgbClr val="D6ECFF"/>
                </a:solidFill>
              </a:rPr>
              <a:pPr/>
              <a:t>11/21/2012</a:t>
            </a:fld>
            <a:endParaRPr lang="en-US">
              <a:solidFill>
                <a:srgbClr val="D6ECFF"/>
              </a:solidFill>
            </a:endParaRPr>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solidFill>
                <a:srgbClr val="D6ECFF"/>
              </a:solidFill>
            </a:endParaRPr>
          </a:p>
        </p:txBody>
      </p:sp>
      <p:sp>
        <p:nvSpPr>
          <p:cNvPr id="7" name="Slide Number Placeholder 6"/>
          <p:cNvSpPr>
            <a:spLocks noGrp="1"/>
          </p:cNvSpPr>
          <p:nvPr>
            <p:ph type="sldNum" sz="quarter" idx="12"/>
          </p:nvPr>
        </p:nvSpPr>
        <p:spPr>
          <a:xfrm>
            <a:off x="8610600" y="55499"/>
            <a:ext cx="457200" cy="365125"/>
          </a:xfrm>
        </p:spPr>
        <p:txBody>
          <a:bodyPr/>
          <a:lstStyle>
            <a:extLst/>
          </a:lstStyle>
          <a:p>
            <a:fld id="{1E0CCAB3-129A-471B-B60C-AF1100C81CA1}" type="slidenum">
              <a:rPr lang="en-US" smtClean="0">
                <a:solidFill>
                  <a:srgbClr val="D6ECFF"/>
                </a:solidFill>
              </a:rPr>
              <a:pPr/>
              <a:t>‹#›</a:t>
            </a:fld>
            <a:endParaRPr lang="en-US">
              <a:solidFill>
                <a:srgbClr val="D6ECFF"/>
              </a:solidFill>
            </a:endParaRPr>
          </a:p>
        </p:txBody>
      </p:sp>
    </p:spTree>
    <p:extLst>
      <p:ext uri="{BB962C8B-B14F-4D97-AF65-F5344CB8AC3E}">
        <p14:creationId xmlns:p14="http://schemas.microsoft.com/office/powerpoint/2010/main" val="42383325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B0BEE2-3183-4E12-A689-F77E8D3B6337}" type="datetimeFigureOut">
              <a:rPr lang="en-US" smtClean="0">
                <a:solidFill>
                  <a:srgbClr val="D6ECFF"/>
                </a:solidFill>
              </a:rPr>
              <a:pPr/>
              <a:t>11/21/2012</a:t>
            </a:fld>
            <a:endParaRPr lang="en-US">
              <a:solidFill>
                <a:srgbClr val="D6ECFF"/>
              </a:solidFill>
            </a:endParaRPr>
          </a:p>
        </p:txBody>
      </p:sp>
      <p:sp>
        <p:nvSpPr>
          <p:cNvPr id="5" name="Footer Placeholder 4"/>
          <p:cNvSpPr>
            <a:spLocks noGrp="1"/>
          </p:cNvSpPr>
          <p:nvPr>
            <p:ph type="ftr" sz="quarter" idx="11"/>
          </p:nvPr>
        </p:nvSpPr>
        <p:spPr/>
        <p:txBody>
          <a:bodyPr/>
          <a:lstStyle>
            <a:extLst/>
          </a:lstStyle>
          <a:p>
            <a:endParaRPr lang="en-US">
              <a:solidFill>
                <a:srgbClr val="D6ECFF"/>
              </a:solidFill>
            </a:endParaRPr>
          </a:p>
        </p:txBody>
      </p:sp>
      <p:sp>
        <p:nvSpPr>
          <p:cNvPr id="6" name="Slide Number Placeholder 5"/>
          <p:cNvSpPr>
            <a:spLocks noGrp="1"/>
          </p:cNvSpPr>
          <p:nvPr>
            <p:ph type="sldNum" sz="quarter" idx="12"/>
          </p:nvPr>
        </p:nvSpPr>
        <p:spPr/>
        <p:txBody>
          <a:bodyPr/>
          <a:lstStyle>
            <a:extLst/>
          </a:lstStyle>
          <a:p>
            <a:fld id="{1E0CCAB3-129A-471B-B60C-AF1100C81CA1}" type="slidenum">
              <a:rPr lang="en-US" smtClean="0">
                <a:solidFill>
                  <a:srgbClr val="D6ECFF"/>
                </a:solidFill>
              </a:rPr>
              <a:pPr/>
              <a:t>‹#›</a:t>
            </a:fld>
            <a:endParaRPr lang="en-US">
              <a:solidFill>
                <a:srgbClr val="D6ECFF"/>
              </a:solidFill>
            </a:endParaRPr>
          </a:p>
        </p:txBody>
      </p:sp>
    </p:spTree>
    <p:extLst>
      <p:ext uri="{BB962C8B-B14F-4D97-AF65-F5344CB8AC3E}">
        <p14:creationId xmlns:p14="http://schemas.microsoft.com/office/powerpoint/2010/main" val="41605085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B0BEE2-3183-4E12-A689-F77E8D3B6337}" type="datetimeFigureOut">
              <a:rPr lang="en-US" smtClean="0">
                <a:solidFill>
                  <a:srgbClr val="D6ECFF"/>
                </a:solidFill>
              </a:rPr>
              <a:pPr/>
              <a:t>11/21/2012</a:t>
            </a:fld>
            <a:endParaRPr lang="en-US">
              <a:solidFill>
                <a:srgbClr val="D6ECFF"/>
              </a:solidFill>
            </a:endParaRPr>
          </a:p>
        </p:txBody>
      </p:sp>
      <p:sp>
        <p:nvSpPr>
          <p:cNvPr id="5" name="Footer Placeholder 4"/>
          <p:cNvSpPr>
            <a:spLocks noGrp="1"/>
          </p:cNvSpPr>
          <p:nvPr>
            <p:ph type="ftr" sz="quarter" idx="11"/>
          </p:nvPr>
        </p:nvSpPr>
        <p:spPr/>
        <p:txBody>
          <a:bodyPr/>
          <a:lstStyle>
            <a:extLst/>
          </a:lstStyle>
          <a:p>
            <a:endParaRPr lang="en-US">
              <a:solidFill>
                <a:srgbClr val="D6ECFF"/>
              </a:solidFill>
            </a:endParaRPr>
          </a:p>
        </p:txBody>
      </p:sp>
      <p:sp>
        <p:nvSpPr>
          <p:cNvPr id="6" name="Slide Number Placeholder 5"/>
          <p:cNvSpPr>
            <a:spLocks noGrp="1"/>
          </p:cNvSpPr>
          <p:nvPr>
            <p:ph type="sldNum" sz="quarter" idx="12"/>
          </p:nvPr>
        </p:nvSpPr>
        <p:spPr/>
        <p:txBody>
          <a:bodyPr/>
          <a:lstStyle>
            <a:extLst/>
          </a:lstStyle>
          <a:p>
            <a:fld id="{1E0CCAB3-129A-471B-B60C-AF1100C81CA1}" type="slidenum">
              <a:rPr lang="en-US" smtClean="0">
                <a:solidFill>
                  <a:srgbClr val="D6ECFF"/>
                </a:solidFill>
              </a:rPr>
              <a:pPr/>
              <a:t>‹#›</a:t>
            </a:fld>
            <a:endParaRPr lang="en-US">
              <a:solidFill>
                <a:srgbClr val="D6ECFF"/>
              </a:solidFill>
            </a:endParaRPr>
          </a:p>
        </p:txBody>
      </p:sp>
    </p:spTree>
    <p:extLst>
      <p:ext uri="{BB962C8B-B14F-4D97-AF65-F5344CB8AC3E}">
        <p14:creationId xmlns:p14="http://schemas.microsoft.com/office/powerpoint/2010/main" val="3120271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0575C69E-FB4B-45A8-B0C5-A46807A09BAC}" type="datetime1">
              <a:rPr lang="en-US"/>
              <a:pPr>
                <a:defRPr/>
              </a:pPr>
              <a:t>11/21/2012</a:t>
            </a:fld>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D514B015-59F6-4707-98A3-77A9533D46FA}" type="slidenum">
              <a:rPr lang="en-US"/>
              <a:pPr>
                <a:defRPr/>
              </a:pPr>
              <a:t>‹#›</a:t>
            </a:fld>
            <a:endParaRPr lang="en-US"/>
          </a:p>
        </p:txBody>
      </p:sp>
    </p:spTree>
    <p:extLst>
      <p:ext uri="{BB962C8B-B14F-4D97-AF65-F5344CB8AC3E}">
        <p14:creationId xmlns:p14="http://schemas.microsoft.com/office/powerpoint/2010/main" val="19961832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fld id="{BC676927-ADF9-49C3-ABF3-09E8A887B816}" type="datetime1">
              <a:rPr lang="en-US"/>
              <a:pPr>
                <a:defRPr/>
              </a:pPr>
              <a:t>11/21/2012</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C02EE354-84DA-4FD0-83A1-47204262B43E}" type="slidenum">
              <a:rPr lang="en-US"/>
              <a:pPr>
                <a:defRPr/>
              </a:pPr>
              <a:t>‹#›</a:t>
            </a:fld>
            <a:endParaRPr lang="en-US"/>
          </a:p>
        </p:txBody>
      </p:sp>
    </p:spTree>
    <p:extLst>
      <p:ext uri="{BB962C8B-B14F-4D97-AF65-F5344CB8AC3E}">
        <p14:creationId xmlns:p14="http://schemas.microsoft.com/office/powerpoint/2010/main" val="3921526247"/>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C2EAD2AD-B6A9-4390-898D-24135EF0DAD8}" type="datetime1">
              <a:rPr lang="en-US"/>
              <a:pPr>
                <a:defRPr/>
              </a:pPr>
              <a:t>11/21/2012</a:t>
            </a:fld>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FFD100D4-A78D-4557-904F-1BE91B7EBACA}" type="slidenum">
              <a:rPr lang="en-US"/>
              <a:pPr>
                <a:defRPr/>
              </a:pPr>
              <a:t>‹#›</a:t>
            </a:fld>
            <a:endParaRPr lang="en-US"/>
          </a:p>
        </p:txBody>
      </p:sp>
    </p:spTree>
    <p:extLst>
      <p:ext uri="{BB962C8B-B14F-4D97-AF65-F5344CB8AC3E}">
        <p14:creationId xmlns:p14="http://schemas.microsoft.com/office/powerpoint/2010/main" val="6804125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fld id="{1EBE4B0A-DF42-414A-8739-0E608FC88B45}" type="datetime1">
              <a:rPr lang="en-US"/>
              <a:pPr>
                <a:defRPr/>
              </a:pPr>
              <a:t>11/21/2012</a:t>
            </a:fld>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DB7BB3BE-0B09-445C-9604-828A249A0C47}" type="slidenum">
              <a:rPr lang="en-US"/>
              <a:pPr>
                <a:defRPr/>
              </a:pPr>
              <a:t>‹#›</a:t>
            </a:fld>
            <a:endParaRPr lang="en-US"/>
          </a:p>
        </p:txBody>
      </p:sp>
    </p:spTree>
    <p:extLst>
      <p:ext uri="{BB962C8B-B14F-4D97-AF65-F5344CB8AC3E}">
        <p14:creationId xmlns:p14="http://schemas.microsoft.com/office/powerpoint/2010/main" val="2480067177"/>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C7BF1EF1-A526-41C0-8164-D204F2EC0E6F}" type="datetime1">
              <a:rPr lang="en-US"/>
              <a:pPr>
                <a:defRPr/>
              </a:pPr>
              <a:t>11/21/2012</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45079EA5-2815-4987-9F15-EC272BB26F4C}" type="slidenum">
              <a:rPr lang="en-US"/>
              <a:pPr>
                <a:defRPr/>
              </a:pPr>
              <a:t>‹#›</a:t>
            </a:fld>
            <a:endParaRPr lang="en-US"/>
          </a:p>
        </p:txBody>
      </p:sp>
    </p:spTree>
    <p:extLst>
      <p:ext uri="{BB962C8B-B14F-4D97-AF65-F5344CB8AC3E}">
        <p14:creationId xmlns:p14="http://schemas.microsoft.com/office/powerpoint/2010/main" val="1115317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fld id="{8B42B392-F444-4282-A976-B68E60DAE436}" type="datetime1">
              <a:rPr lang="en-US"/>
              <a:pPr>
                <a:defRPr/>
              </a:pPr>
              <a:t>11/21/2012</a:t>
            </a:fld>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C0AC3986-3E4D-46E5-AC9F-6C5D75FA4FBC}" type="slidenum">
              <a:rPr lang="en-US"/>
              <a:pPr>
                <a:defRPr/>
              </a:pPr>
              <a:t>‹#›</a:t>
            </a:fld>
            <a:endParaRPr lang="en-US"/>
          </a:p>
        </p:txBody>
      </p:sp>
    </p:spTree>
    <p:extLst>
      <p:ext uri="{BB962C8B-B14F-4D97-AF65-F5344CB8AC3E}">
        <p14:creationId xmlns:p14="http://schemas.microsoft.com/office/powerpoint/2010/main" val="1118788806"/>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6" name="Freeform 15"/>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1330642500 h 588"/>
              <a:gd name="T6" fmla="*/ 2091905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fld id="{9C29A7A6-A206-47DA-967E-7BC5BE01DB5B}" type="datetime1">
              <a:rPr lang="en-US"/>
              <a:pPr>
                <a:defRPr/>
              </a:pPr>
              <a:t>11/21/2012</a:t>
            </a:fld>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ACBFB13C-4D1F-4FCC-B442-B50F2B9B39D7}" type="slidenum">
              <a:rPr lang="en-US"/>
              <a:pPr>
                <a:defRPr/>
              </a:pPr>
              <a:t>‹#›</a:t>
            </a:fld>
            <a:endParaRPr lang="en-US"/>
          </a:p>
        </p:txBody>
      </p:sp>
    </p:spTree>
    <p:extLst>
      <p:ext uri="{BB962C8B-B14F-4D97-AF65-F5344CB8AC3E}">
        <p14:creationId xmlns:p14="http://schemas.microsoft.com/office/powerpoint/2010/main" val="3440844618"/>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71000" t="2000" r="4000" b="83000"/>
          </a:stretch>
        </a:blip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ndParaRPr>
          </a:p>
        </p:txBody>
      </p:sp>
      <p:sp>
        <p:nvSpPr>
          <p:cNvPr id="1027" name="Freeform 11"/>
          <p:cNvSpPr>
            <a:spLocks/>
          </p:cNvSpPr>
          <p:nvPr/>
        </p:nvSpPr>
        <p:spPr bwMode="auto">
          <a:xfrm>
            <a:off x="485775" y="5938838"/>
            <a:ext cx="3690938" cy="933450"/>
          </a:xfrm>
          <a:custGeom>
            <a:avLst/>
            <a:gdLst>
              <a:gd name="T0" fmla="*/ 0 w 5591"/>
              <a:gd name="T1" fmla="*/ 0 h 588"/>
              <a:gd name="T2" fmla="*/ 2147483647 w 5591"/>
              <a:gd name="T3" fmla="*/ 0 h 588"/>
              <a:gd name="T4" fmla="*/ 2147483647 w 5591"/>
              <a:gd name="T5" fmla="*/ 1330642500 h 588"/>
              <a:gd name="T6" fmla="*/ 2091905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6883E911-FBE2-462A-8727-5FF0F2AF8A45}" type="datetime1">
              <a:rPr lang="en-US"/>
              <a:pPr>
                <a:defRPr/>
              </a:pPr>
              <a:t>11/21/2012</a:t>
            </a:fld>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defRPr>
            </a:lvl1pPr>
            <a:extLst/>
          </a:lstStyle>
          <a:p>
            <a:pPr>
              <a:defRPr/>
            </a:pPr>
            <a:fld id="{5382A21A-5893-4F60-804D-5CFA59B1301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89" r:id="rId1"/>
    <p:sldLayoutId id="2147483985" r:id="rId2"/>
    <p:sldLayoutId id="2147483990" r:id="rId3"/>
    <p:sldLayoutId id="2147483991" r:id="rId4"/>
    <p:sldLayoutId id="2147483992" r:id="rId5"/>
    <p:sldLayoutId id="2147483993" r:id="rId6"/>
    <p:sldLayoutId id="2147483986" r:id="rId7"/>
    <p:sldLayoutId id="2147483994" r:id="rId8"/>
    <p:sldLayoutId id="2147483995" r:id="rId9"/>
    <p:sldLayoutId id="2147483987" r:id="rId10"/>
    <p:sldLayoutId id="2147483988" r:id="rId11"/>
  </p:sldLayoutIdLst>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a:solidFill>
                <a:prstClr val="white"/>
              </a:solidFill>
            </a:endParaRPr>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pPr>
            <a:endParaRPr lang="en-US" dirty="0">
              <a:solidFill>
                <a:prstClr val="white"/>
              </a:solidFill>
            </a:endParaRPr>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pPr fontAlgn="auto">
              <a:spcBef>
                <a:spcPts val="0"/>
              </a:spcBef>
              <a:spcAft>
                <a:spcPts val="0"/>
              </a:spcAft>
            </a:pPr>
            <a:fld id="{81B0BEE2-3183-4E12-A689-F77E8D3B6337}" type="datetimeFigureOut">
              <a:rPr lang="en-US" smtClean="0">
                <a:solidFill>
                  <a:srgbClr val="D6ECFF"/>
                </a:solidFill>
                <a:latin typeface="Corbel"/>
              </a:rPr>
              <a:pPr fontAlgn="auto">
                <a:spcBef>
                  <a:spcPts val="0"/>
                </a:spcBef>
                <a:spcAft>
                  <a:spcPts val="0"/>
                </a:spcAft>
              </a:pPr>
              <a:t>11/21/2012</a:t>
            </a:fld>
            <a:endParaRPr lang="en-US">
              <a:solidFill>
                <a:srgbClr val="D6ECFF"/>
              </a:solidFill>
              <a:latin typeface="Corbel"/>
            </a:endParaRPr>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fontAlgn="auto">
              <a:spcBef>
                <a:spcPts val="0"/>
              </a:spcBef>
              <a:spcAft>
                <a:spcPts val="0"/>
              </a:spcAft>
            </a:pPr>
            <a:endParaRPr lang="en-US">
              <a:solidFill>
                <a:srgbClr val="D6ECFF"/>
              </a:solidFill>
              <a:latin typeface="Corbel"/>
            </a:endParaRPr>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pPr fontAlgn="auto">
              <a:spcBef>
                <a:spcPts val="0"/>
              </a:spcBef>
              <a:spcAft>
                <a:spcPts val="0"/>
              </a:spcAft>
            </a:pPr>
            <a:fld id="{1E0CCAB3-129A-471B-B60C-AF1100C81CA1}" type="slidenum">
              <a:rPr lang="en-US" smtClean="0">
                <a:solidFill>
                  <a:srgbClr val="D6ECFF"/>
                </a:solidFill>
                <a:latin typeface="Corbel"/>
              </a:rPr>
              <a:pPr fontAlgn="auto">
                <a:spcBef>
                  <a:spcPts val="0"/>
                </a:spcBef>
                <a:spcAft>
                  <a:spcPts val="0"/>
                </a:spcAft>
              </a:pPr>
              <a:t>‹#›</a:t>
            </a:fld>
            <a:endParaRPr lang="en-US">
              <a:solidFill>
                <a:srgbClr val="D6ECFF"/>
              </a:solidFill>
              <a:latin typeface="Corbel"/>
            </a:endParaRPr>
          </a:p>
        </p:txBody>
      </p:sp>
    </p:spTree>
    <p:extLst>
      <p:ext uri="{BB962C8B-B14F-4D97-AF65-F5344CB8AC3E}">
        <p14:creationId xmlns:p14="http://schemas.microsoft.com/office/powerpoint/2010/main" val="2606619228"/>
      </p:ext>
    </p:extLst>
  </p:cSld>
  <p:clrMap bg1="dk1" tx1="lt1" bg2="dk2" tx2="lt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hyperlink" Target="mailto:dawn.collinge@spectrumsys.org" TargetMode="External"/><Relationship Id="rId2" Type="http://schemas.openxmlformats.org/officeDocument/2006/relationships/hyperlink" Target="mailto:fussec00@dcor.state.ga.us" TargetMode="External"/><Relationship Id="rId1" Type="http://schemas.openxmlformats.org/officeDocument/2006/relationships/slideLayout" Target="../slideLayouts/slideLayout2.xml"/><Relationship Id="rId4" Type="http://schemas.openxmlformats.org/officeDocument/2006/relationships/hyperlink" Target="http://gainscenter.samhsa.gov/"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e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371600"/>
            <a:ext cx="7772400" cy="1219681"/>
          </a:xfrm>
        </p:spPr>
        <p:txBody>
          <a:bodyPr>
            <a:normAutofit fontScale="90000"/>
          </a:bodyPr>
          <a:lstStyle/>
          <a:p>
            <a:pPr eaLnBrk="1" fontAlgn="auto" hangingPunct="1">
              <a:spcAft>
                <a:spcPts val="0"/>
              </a:spcAft>
              <a:defRPr/>
            </a:pPr>
            <a:r>
              <a:rPr lang="en-US" sz="4000" dirty="0" smtClean="0">
                <a:latin typeface="Arial" pitchFamily="34" charset="0"/>
                <a:cs typeface="Arial" pitchFamily="34" charset="0"/>
              </a:rPr>
              <a:t>Developing Integrated Treatment Programs for Georgia Offenders</a:t>
            </a:r>
            <a:endParaRPr lang="en-US" sz="4000" dirty="0">
              <a:latin typeface="Arial" pitchFamily="34" charset="0"/>
              <a:cs typeface="Arial" pitchFamily="34" charset="0"/>
            </a:endParaRPr>
          </a:p>
        </p:txBody>
      </p:sp>
      <p:sp>
        <p:nvSpPr>
          <p:cNvPr id="9219" name="Subtitle 2"/>
          <p:cNvSpPr>
            <a:spLocks noGrp="1"/>
          </p:cNvSpPr>
          <p:nvPr>
            <p:ph type="subTitle" idx="1"/>
          </p:nvPr>
        </p:nvSpPr>
        <p:spPr>
          <a:xfrm>
            <a:off x="292100" y="5029200"/>
            <a:ext cx="7772400" cy="1828800"/>
          </a:xfrm>
        </p:spPr>
        <p:txBody>
          <a:bodyPr/>
          <a:lstStyle/>
          <a:p>
            <a:pPr marR="0" algn="l" eaLnBrk="1" hangingPunct="1">
              <a:lnSpc>
                <a:spcPct val="80000"/>
              </a:lnSpc>
            </a:pPr>
            <a:endParaRPr lang="en-US" sz="2500" b="1" smtClean="0">
              <a:solidFill>
                <a:schemeClr val="tx1"/>
              </a:solidFill>
            </a:endParaRPr>
          </a:p>
          <a:p>
            <a:pPr marR="0" algn="l" eaLnBrk="1" hangingPunct="1">
              <a:lnSpc>
                <a:spcPct val="80000"/>
              </a:lnSpc>
            </a:pPr>
            <a:r>
              <a:rPr lang="en-US" sz="2500" b="1" smtClean="0">
                <a:solidFill>
                  <a:schemeClr val="tx1"/>
                </a:solidFill>
                <a:latin typeface="Arial" pitchFamily="34" charset="0"/>
                <a:cs typeface="Arial" pitchFamily="34" charset="0"/>
              </a:rPr>
              <a:t>Georgia Department of Corrections</a:t>
            </a:r>
          </a:p>
          <a:p>
            <a:pPr marR="0" algn="l" eaLnBrk="1" hangingPunct="1">
              <a:lnSpc>
                <a:spcPct val="80000"/>
              </a:lnSpc>
            </a:pPr>
            <a:r>
              <a:rPr lang="en-US" sz="2500" b="1" smtClean="0">
                <a:solidFill>
                  <a:schemeClr val="tx1"/>
                </a:solidFill>
                <a:latin typeface="Arial" pitchFamily="34" charset="0"/>
                <a:cs typeface="Arial" pitchFamily="34" charset="0"/>
              </a:rPr>
              <a:t>Spectrum Health Systems, Inc.</a:t>
            </a:r>
          </a:p>
          <a:p>
            <a:pPr marR="0" algn="l" eaLnBrk="1" hangingPunct="1">
              <a:lnSpc>
                <a:spcPct val="80000"/>
              </a:lnSpc>
            </a:pPr>
            <a:endParaRPr lang="en-US" sz="2500" b="1" smtClean="0">
              <a:solidFill>
                <a:schemeClr val="tx1"/>
              </a:solidFill>
              <a:latin typeface="Arial" pitchFamily="34" charset="0"/>
              <a:cs typeface="Arial" pitchFamily="34" charset="0"/>
            </a:endParaRPr>
          </a:p>
          <a:p>
            <a:pPr marR="0" algn="ctr" eaLnBrk="1" hangingPunct="1">
              <a:lnSpc>
                <a:spcPct val="80000"/>
              </a:lnSpc>
            </a:pPr>
            <a:r>
              <a:rPr lang="en-US" sz="2500" b="1" smtClean="0">
                <a:solidFill>
                  <a:schemeClr val="tx1"/>
                </a:solidFill>
                <a:latin typeface="Arial" pitchFamily="34" charset="0"/>
                <a:cs typeface="Arial" pitchFamily="34" charset="0"/>
              </a:rPr>
              <a:t>November 21, 2012</a:t>
            </a:r>
          </a:p>
          <a:p>
            <a:pPr marR="0" algn="l" eaLnBrk="1" hangingPunct="1">
              <a:lnSpc>
                <a:spcPct val="80000"/>
              </a:lnSpc>
            </a:pPr>
            <a:endParaRPr lang="en-US" sz="2500" b="1" smtClean="0">
              <a:solidFill>
                <a:schemeClr val="tx1"/>
              </a:solidFill>
              <a:latin typeface="Arial" pitchFamily="34" charset="0"/>
              <a:cs typeface="Arial" pitchFamily="34" charset="0"/>
            </a:endParaRPr>
          </a:p>
        </p:txBody>
      </p:sp>
      <p:pic>
        <p:nvPicPr>
          <p:cNvPr id="9220" name="Picture 8" descr="GA_Logo_RG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2598738"/>
            <a:ext cx="2274888"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4" descr="logo vert cmyk"/>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780088" y="2540000"/>
            <a:ext cx="1973262"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2598738"/>
            <a:ext cx="1570038" cy="13081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6"/>
          <p:cNvSpPr>
            <a:spLocks noGrp="1"/>
          </p:cNvSpPr>
          <p:nvPr>
            <p:ph type="sldNum" sz="quarter" idx="12"/>
          </p:nvPr>
        </p:nvSpPr>
        <p:spPr/>
        <p:txBody>
          <a:bodyPr/>
          <a:lstStyle/>
          <a:p>
            <a:pPr>
              <a:defRPr/>
            </a:pPr>
            <a:fld id="{2785905D-7CDF-4936-830E-6CA6E3C939CF}"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447800"/>
            <a:ext cx="8229600" cy="4525963"/>
          </a:xfrm>
        </p:spPr>
        <p:txBody>
          <a:bodyPr>
            <a:normAutofit/>
          </a:bodyPr>
          <a:lstStyle/>
          <a:p>
            <a:pPr marL="365760" indent="-256032" eaLnBrk="1" fontAlgn="auto" hangingPunct="1">
              <a:spcAft>
                <a:spcPts val="0"/>
              </a:spcAft>
              <a:buFont typeface="Wingdings 3"/>
              <a:buChar char=""/>
              <a:defRPr/>
            </a:pPr>
            <a:r>
              <a:rPr lang="en-US" sz="2400" dirty="0" smtClean="0">
                <a:latin typeface="Arial" pitchFamily="34" charset="0"/>
                <a:cs typeface="Arial" pitchFamily="34" charset="0"/>
              </a:rPr>
              <a:t>Chandra Fussell – Georgia Department of Corrections  </a:t>
            </a:r>
            <a:r>
              <a:rPr lang="en-US" sz="2400" dirty="0" smtClean="0">
                <a:latin typeface="Arial" pitchFamily="34" charset="0"/>
                <a:cs typeface="Arial" pitchFamily="34" charset="0"/>
                <a:hlinkClick r:id="rId2"/>
              </a:rPr>
              <a:t>fussec00@dcor.state.ga.us</a:t>
            </a:r>
            <a:endParaRPr lang="en-US" sz="2400" dirty="0" smtClean="0">
              <a:latin typeface="Arial" pitchFamily="34" charset="0"/>
              <a:cs typeface="Arial" pitchFamily="34" charset="0"/>
            </a:endParaRPr>
          </a:p>
          <a:p>
            <a:pPr marL="109728" indent="0" eaLnBrk="1" fontAlgn="auto" hangingPunct="1">
              <a:spcAft>
                <a:spcPts val="0"/>
              </a:spcAft>
              <a:buFont typeface="Wingdings 3"/>
              <a:buNone/>
              <a:defRPr/>
            </a:pPr>
            <a:r>
              <a:rPr lang="en-US" sz="2400" dirty="0">
                <a:latin typeface="Arial" pitchFamily="34" charset="0"/>
                <a:cs typeface="Arial" pitchFamily="34" charset="0"/>
              </a:rPr>
              <a:t>	</a:t>
            </a:r>
            <a:r>
              <a:rPr lang="en-US" sz="2400" dirty="0" smtClean="0">
                <a:latin typeface="Arial" pitchFamily="34" charset="0"/>
                <a:cs typeface="Arial" pitchFamily="34" charset="0"/>
              </a:rPr>
              <a:t>404/617-1519</a:t>
            </a:r>
          </a:p>
          <a:p>
            <a:pPr marL="365760" indent="-256032" eaLnBrk="1" fontAlgn="auto" hangingPunct="1">
              <a:spcAft>
                <a:spcPts val="0"/>
              </a:spcAft>
              <a:buFont typeface="Wingdings 3"/>
              <a:buChar char=""/>
              <a:defRPr/>
            </a:pPr>
            <a:r>
              <a:rPr lang="en-US" sz="2400" dirty="0" smtClean="0">
                <a:latin typeface="Arial" pitchFamily="34" charset="0"/>
                <a:cs typeface="Arial" pitchFamily="34" charset="0"/>
              </a:rPr>
              <a:t>Dawn Collinge – Spectrum Health Systems, Inc.  </a:t>
            </a:r>
            <a:r>
              <a:rPr lang="en-US" sz="2400" dirty="0" smtClean="0">
                <a:latin typeface="Arial" pitchFamily="34" charset="0"/>
                <a:cs typeface="Arial" pitchFamily="34" charset="0"/>
                <a:hlinkClick r:id="rId3"/>
              </a:rPr>
              <a:t>dawn.collinge@spectrumsys.org</a:t>
            </a:r>
            <a:endParaRPr lang="en-US" sz="2400" dirty="0" smtClean="0">
              <a:latin typeface="Arial" pitchFamily="34" charset="0"/>
              <a:cs typeface="Arial" pitchFamily="34" charset="0"/>
            </a:endParaRPr>
          </a:p>
          <a:p>
            <a:pPr marL="109728" indent="0" eaLnBrk="1" fontAlgn="auto" hangingPunct="1">
              <a:spcAft>
                <a:spcPts val="0"/>
              </a:spcAft>
              <a:buFont typeface="Wingdings 3"/>
              <a:buNone/>
              <a:defRPr/>
            </a:pPr>
            <a:r>
              <a:rPr lang="en-US" sz="2400" dirty="0" smtClean="0">
                <a:latin typeface="Arial" pitchFamily="34" charset="0"/>
                <a:cs typeface="Arial" pitchFamily="34" charset="0"/>
              </a:rPr>
              <a:t>	678/565-0665</a:t>
            </a:r>
          </a:p>
          <a:p>
            <a:pPr marL="365760" indent="-256032" eaLnBrk="1" fontAlgn="auto" hangingPunct="1">
              <a:spcAft>
                <a:spcPts val="0"/>
              </a:spcAft>
              <a:buFont typeface="Wingdings 3"/>
              <a:buChar char=""/>
              <a:defRPr/>
            </a:pPr>
            <a:r>
              <a:rPr lang="en-US" sz="2400" dirty="0" smtClean="0">
                <a:latin typeface="Arial" pitchFamily="34" charset="0"/>
                <a:cs typeface="Arial" pitchFamily="34" charset="0"/>
              </a:rPr>
              <a:t>SAMHSA Gains 	</a:t>
            </a:r>
            <a:r>
              <a:rPr lang="en-US" sz="2400" dirty="0" smtClean="0">
                <a:latin typeface="Arial" pitchFamily="34" charset="0"/>
                <a:cs typeface="Arial" pitchFamily="34" charset="0"/>
                <a:hlinkClick r:id="rId4"/>
              </a:rPr>
              <a:t>http</a:t>
            </a:r>
            <a:r>
              <a:rPr lang="en-US" sz="2400" dirty="0">
                <a:latin typeface="Arial" pitchFamily="34" charset="0"/>
                <a:cs typeface="Arial" pitchFamily="34" charset="0"/>
                <a:hlinkClick r:id="rId4"/>
              </a:rPr>
              <a:t>://</a:t>
            </a:r>
            <a:r>
              <a:rPr lang="en-US" sz="2400" dirty="0" smtClean="0">
                <a:latin typeface="Arial" pitchFamily="34" charset="0"/>
                <a:cs typeface="Arial" pitchFamily="34" charset="0"/>
                <a:hlinkClick r:id="rId4"/>
              </a:rPr>
              <a:t>gainscenter.samhsa.gov</a:t>
            </a:r>
            <a:endParaRPr lang="en-US" sz="2400" dirty="0" smtClean="0">
              <a:latin typeface="Arial" pitchFamily="34" charset="0"/>
              <a:cs typeface="Arial" pitchFamily="34" charset="0"/>
            </a:endParaRPr>
          </a:p>
          <a:p>
            <a:pPr marL="365760" indent="-256032" eaLnBrk="1" fontAlgn="auto" hangingPunct="1">
              <a:spcAft>
                <a:spcPts val="0"/>
              </a:spcAft>
              <a:buFont typeface="Wingdings 3"/>
              <a:buChar char=""/>
              <a:defRPr/>
            </a:pPr>
            <a:r>
              <a:rPr lang="en-US" sz="2400" dirty="0" smtClean="0">
                <a:latin typeface="Arial" pitchFamily="34" charset="0"/>
                <a:cs typeface="Arial" pitchFamily="34" charset="0"/>
              </a:rPr>
              <a:t>Dual Diagnosis Capability in Addiction Treatment:</a:t>
            </a:r>
          </a:p>
          <a:p>
            <a:pPr marL="109728" indent="0" eaLnBrk="1" fontAlgn="auto" hangingPunct="1">
              <a:spcAft>
                <a:spcPts val="0"/>
              </a:spcAft>
              <a:buFont typeface="Wingdings 3"/>
              <a:buNone/>
              <a:defRPr/>
            </a:pPr>
            <a:r>
              <a:rPr lang="en-US" sz="2400" dirty="0" smtClean="0">
                <a:latin typeface="Arial" pitchFamily="34" charset="0"/>
                <a:cs typeface="Arial" pitchFamily="34" charset="0"/>
              </a:rPr>
              <a:t>	www.samhsa.gov/co-occurring/ddcat/</a:t>
            </a:r>
          </a:p>
          <a:p>
            <a:pPr marL="365760" indent="-256032" eaLnBrk="1" fontAlgn="auto" hangingPunct="1">
              <a:spcAft>
                <a:spcPts val="0"/>
              </a:spcAft>
              <a:buFont typeface="Wingdings 3"/>
              <a:buChar char=""/>
              <a:defRPr/>
            </a:pPr>
            <a:endParaRPr lang="en-US" sz="2400" dirty="0" smtClean="0"/>
          </a:p>
        </p:txBody>
      </p:sp>
      <p:sp>
        <p:nvSpPr>
          <p:cNvPr id="3" name="Title 2"/>
          <p:cNvSpPr>
            <a:spLocks noGrp="1"/>
          </p:cNvSpPr>
          <p:nvPr>
            <p:ph type="title"/>
          </p:nvPr>
        </p:nvSpPr>
        <p:spPr>
          <a:xfrm>
            <a:off x="457200" y="76200"/>
            <a:ext cx="8229600" cy="1143000"/>
          </a:xfrm>
        </p:spPr>
        <p:txBody>
          <a:bodyPr/>
          <a:lstStyle/>
          <a:p>
            <a:pPr eaLnBrk="1" fontAlgn="auto" hangingPunct="1">
              <a:spcAft>
                <a:spcPts val="0"/>
              </a:spcAft>
              <a:defRPr/>
            </a:pPr>
            <a:r>
              <a:rPr lang="en-US" sz="2800" dirty="0" smtClean="0">
                <a:latin typeface="Arial" pitchFamily="34" charset="0"/>
                <a:cs typeface="Arial" pitchFamily="34" charset="0"/>
              </a:rPr>
              <a:t>Integrated Treatment Program</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sz="2000" b="0" dirty="0" smtClean="0">
                <a:effectLst/>
                <a:latin typeface="Arial" pitchFamily="34" charset="0"/>
                <a:cs typeface="Arial" pitchFamily="34" charset="0"/>
              </a:rPr>
              <a:t>Resources</a:t>
            </a:r>
            <a:endParaRPr lang="en-US" sz="2000" b="0" dirty="0">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041B4DA9-BF87-4453-B1F0-DC6036EBC687}"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1066800"/>
            <a:ext cx="7772400" cy="1974850"/>
          </a:xfrm>
        </p:spPr>
        <p:txBody>
          <a:bodyPr>
            <a:normAutofit/>
          </a:bodyPr>
          <a:lstStyle/>
          <a:p>
            <a:pPr algn="ctr"/>
            <a:r>
              <a:rPr lang="en-US" sz="4800" dirty="0" smtClean="0"/>
              <a:t>FRANKLIN COUNTY JUVENILE METH PROGRAM</a:t>
            </a:r>
            <a:endParaRPr lang="en-US" sz="4800" dirty="0"/>
          </a:p>
        </p:txBody>
      </p:sp>
      <p:sp>
        <p:nvSpPr>
          <p:cNvPr id="3" name="Subtitle 2"/>
          <p:cNvSpPr>
            <a:spLocks noGrp="1"/>
          </p:cNvSpPr>
          <p:nvPr>
            <p:ph type="subTitle" idx="4294967295"/>
          </p:nvPr>
        </p:nvSpPr>
        <p:spPr>
          <a:xfrm>
            <a:off x="685800" y="3124200"/>
            <a:ext cx="7772400" cy="1295400"/>
          </a:xfrm>
        </p:spPr>
        <p:txBody>
          <a:bodyPr>
            <a:normAutofit fontScale="70000" lnSpcReduction="20000"/>
          </a:bodyPr>
          <a:lstStyle/>
          <a:p>
            <a:pPr marL="68580" indent="0" algn="ctr">
              <a:buNone/>
            </a:pPr>
            <a:r>
              <a:rPr lang="en-US" sz="4600" dirty="0" smtClean="0">
                <a:solidFill>
                  <a:schemeClr val="bg2"/>
                </a:solidFill>
              </a:rPr>
              <a:t>CIM - INCARCERATED PEOPLE’S VERSION</a:t>
            </a:r>
          </a:p>
          <a:p>
            <a:pPr marL="68580" indent="0" algn="ctr">
              <a:buNone/>
            </a:pPr>
            <a:r>
              <a:rPr lang="en-US" sz="3200" dirty="0" smtClean="0"/>
              <a:t>  </a:t>
            </a:r>
            <a:r>
              <a:rPr lang="en-US" sz="2000" dirty="0" smtClean="0"/>
              <a:t>Copyright © 2012 by FCJDC Meth Program </a:t>
            </a:r>
            <a:endParaRPr lang="en-US" sz="2000" dirty="0"/>
          </a:p>
        </p:txBody>
      </p:sp>
    </p:spTree>
    <p:extLst>
      <p:ext uri="{BB962C8B-B14F-4D97-AF65-F5344CB8AC3E}">
        <p14:creationId xmlns:p14="http://schemas.microsoft.com/office/powerpoint/2010/main" val="135781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7772400" cy="914400"/>
          </a:xfrm>
        </p:spPr>
        <p:txBody>
          <a:bodyPr/>
          <a:lstStyle/>
          <a:p>
            <a:r>
              <a:rPr lang="en-US" dirty="0" smtClean="0"/>
              <a:t>Program Overview</a:t>
            </a:r>
            <a:endParaRPr lang="en-US" dirty="0"/>
          </a:p>
        </p:txBody>
      </p:sp>
      <p:sp>
        <p:nvSpPr>
          <p:cNvPr id="3" name="Content Placeholder 2"/>
          <p:cNvSpPr>
            <a:spLocks noGrp="1"/>
          </p:cNvSpPr>
          <p:nvPr>
            <p:ph idx="4294967295"/>
          </p:nvPr>
        </p:nvSpPr>
        <p:spPr>
          <a:xfrm>
            <a:off x="685800" y="1784350"/>
            <a:ext cx="7772400" cy="4572000"/>
          </a:xfrm>
        </p:spPr>
        <p:txBody>
          <a:bodyPr>
            <a:normAutofit fontScale="62500" lnSpcReduction="20000"/>
          </a:bodyPr>
          <a:lstStyle/>
          <a:p>
            <a:r>
              <a:rPr lang="en-US" dirty="0" smtClean="0"/>
              <a:t>Founded in 2006 / Pilot Project Funded by IL Gen. Assembly</a:t>
            </a:r>
          </a:p>
          <a:p>
            <a:r>
              <a:rPr lang="en-US" dirty="0" smtClean="0"/>
              <a:t>Goals</a:t>
            </a:r>
          </a:p>
          <a:p>
            <a:pPr lvl="1"/>
            <a:r>
              <a:rPr lang="en-US" dirty="0" smtClean="0"/>
              <a:t>Originate an Effective </a:t>
            </a:r>
            <a:r>
              <a:rPr lang="en-US" dirty="0" err="1" smtClean="0"/>
              <a:t>Tx</a:t>
            </a:r>
            <a:r>
              <a:rPr lang="en-US" dirty="0" smtClean="0"/>
              <a:t> Design for Meth Abusing Juveniles </a:t>
            </a:r>
          </a:p>
          <a:p>
            <a:pPr lvl="1"/>
            <a:r>
              <a:rPr lang="en-US" dirty="0" smtClean="0"/>
              <a:t>Devise a Practical and Effective Treatment Model for Incarcerated Persons</a:t>
            </a:r>
          </a:p>
          <a:p>
            <a:r>
              <a:rPr lang="en-US" dirty="0" smtClean="0"/>
              <a:t>8-beds dedicated to project within Franklin County Juvenile Detention Center (FCJDC - 38-bed Facility / 32 Secure / 6 Non-Secure)</a:t>
            </a:r>
          </a:p>
          <a:p>
            <a:r>
              <a:rPr lang="en-US" dirty="0" smtClean="0"/>
              <a:t>6-Month In-Custody </a:t>
            </a:r>
            <a:r>
              <a:rPr lang="en-US" dirty="0" err="1" smtClean="0"/>
              <a:t>Tx</a:t>
            </a:r>
            <a:r>
              <a:rPr lang="en-US" dirty="0" smtClean="0"/>
              <a:t> + 6-Month Aftercare</a:t>
            </a:r>
          </a:p>
          <a:p>
            <a:r>
              <a:rPr lang="en-US" dirty="0" smtClean="0"/>
              <a:t>CIM (Craving Identification &amp; Management) – evidence-based medical model of treatment developed by Dr. Alex Stalcup of the New Leaf Treatment Center in Lafayette, Ca. </a:t>
            </a:r>
          </a:p>
          <a:p>
            <a:r>
              <a:rPr lang="en-US" dirty="0" smtClean="0"/>
              <a:t>Eligibility:</a:t>
            </a:r>
          </a:p>
          <a:p>
            <a:pPr lvl="1"/>
            <a:r>
              <a:rPr lang="en-US" dirty="0" smtClean="0"/>
              <a:t>Ages 10 – 17 </a:t>
            </a:r>
          </a:p>
          <a:p>
            <a:pPr lvl="1"/>
            <a:r>
              <a:rPr lang="en-US" dirty="0" smtClean="0"/>
              <a:t>History of Meth Abuse</a:t>
            </a:r>
          </a:p>
          <a:p>
            <a:pPr lvl="1"/>
            <a:r>
              <a:rPr lang="en-US" dirty="0" smtClean="0"/>
              <a:t>Dependence of one or more drug categories</a:t>
            </a:r>
          </a:p>
          <a:p>
            <a:pPr lvl="1"/>
            <a:r>
              <a:rPr lang="en-US" dirty="0" smtClean="0"/>
              <a:t>Detainable Offense</a:t>
            </a:r>
            <a:endParaRPr lang="en-US" dirty="0"/>
          </a:p>
        </p:txBody>
      </p:sp>
    </p:spTree>
    <p:extLst>
      <p:ext uri="{BB962C8B-B14F-4D97-AF65-F5344CB8AC3E}">
        <p14:creationId xmlns:p14="http://schemas.microsoft.com/office/powerpoint/2010/main" val="12841482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7772400" cy="914400"/>
          </a:xfrm>
        </p:spPr>
        <p:txBody>
          <a:bodyPr/>
          <a:lstStyle/>
          <a:p>
            <a:r>
              <a:rPr lang="en-US" dirty="0" smtClean="0"/>
              <a:t>CIM Model</a:t>
            </a:r>
            <a:endParaRPr lang="en-US" dirty="0"/>
          </a:p>
        </p:txBody>
      </p:sp>
      <p:sp>
        <p:nvSpPr>
          <p:cNvPr id="3" name="Content Placeholder 2"/>
          <p:cNvSpPr>
            <a:spLocks noGrp="1"/>
          </p:cNvSpPr>
          <p:nvPr>
            <p:ph idx="4294967295"/>
          </p:nvPr>
        </p:nvSpPr>
        <p:spPr>
          <a:xfrm>
            <a:off x="685800" y="1784350"/>
            <a:ext cx="7772400" cy="4572000"/>
          </a:xfrm>
        </p:spPr>
        <p:txBody>
          <a:bodyPr>
            <a:normAutofit lnSpcReduction="10000"/>
          </a:bodyPr>
          <a:lstStyle/>
          <a:p>
            <a:pPr marL="68580" indent="0">
              <a:buNone/>
            </a:pPr>
            <a:r>
              <a:rPr lang="en-US" dirty="0" smtClean="0"/>
              <a:t>Curriculum based on the addiction treatment model developed by Dr. S. Alex Stalcup, which focuses on craving identification and management (CIM). Craving is broadly defined as the desire to use alcohol or other drugs; it increases the likelihood of use of these substances. In the CIM Model treatment interventions are referenced to craving, i.e., helping clients to identify their craving level and equipping them with strategies to avoid use. </a:t>
            </a:r>
            <a:endParaRPr lang="en-US" dirty="0"/>
          </a:p>
        </p:txBody>
      </p:sp>
    </p:spTree>
    <p:extLst>
      <p:ext uri="{BB962C8B-B14F-4D97-AF65-F5344CB8AC3E}">
        <p14:creationId xmlns:p14="http://schemas.microsoft.com/office/powerpoint/2010/main" val="32530755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7772400" cy="914400"/>
          </a:xfrm>
        </p:spPr>
        <p:txBody>
          <a:bodyPr/>
          <a:lstStyle/>
          <a:p>
            <a:r>
              <a:rPr lang="en-US" dirty="0" smtClean="0"/>
              <a:t>CIM Model 	</a:t>
            </a:r>
            <a:endParaRPr lang="en-US" dirty="0"/>
          </a:p>
        </p:txBody>
      </p:sp>
      <p:sp>
        <p:nvSpPr>
          <p:cNvPr id="3" name="Content Placeholder 2"/>
          <p:cNvSpPr>
            <a:spLocks noGrp="1"/>
          </p:cNvSpPr>
          <p:nvPr>
            <p:ph idx="4294967295"/>
          </p:nvPr>
        </p:nvSpPr>
        <p:spPr>
          <a:xfrm>
            <a:off x="639763" y="1784350"/>
            <a:ext cx="7864475" cy="4572000"/>
          </a:xfrm>
        </p:spPr>
        <p:txBody>
          <a:bodyPr>
            <a:normAutofit/>
          </a:bodyPr>
          <a:lstStyle/>
          <a:p>
            <a:pPr marL="454914" lvl="1" indent="0">
              <a:buClr>
                <a:srgbClr val="D6ECFF"/>
              </a:buClr>
              <a:buNone/>
            </a:pPr>
            <a:r>
              <a:rPr lang="en-US" dirty="0" smtClean="0"/>
              <a:t>Four causes of craving are identified in the CIM Model:</a:t>
            </a:r>
          </a:p>
          <a:p>
            <a:pPr lvl="1">
              <a:buClr>
                <a:srgbClr val="D6ECFF"/>
              </a:buClr>
            </a:pPr>
            <a:r>
              <a:rPr lang="en-US" dirty="0" smtClean="0"/>
              <a:t>Environmental Cues (Triggers) – immediate, catastrophic, overwhelming craving stimulated by people, places, things associated with prior drug-use experiences</a:t>
            </a:r>
          </a:p>
          <a:p>
            <a:pPr lvl="1">
              <a:buClr>
                <a:srgbClr val="D6ECFF"/>
              </a:buClr>
            </a:pPr>
            <a:r>
              <a:rPr lang="en-US" dirty="0" smtClean="0"/>
              <a:t>Withdrawal – inadequately treated or untreated</a:t>
            </a:r>
          </a:p>
          <a:p>
            <a:pPr lvl="1">
              <a:buClr>
                <a:srgbClr val="D6ECFF"/>
              </a:buClr>
            </a:pPr>
            <a:r>
              <a:rPr lang="en-US" dirty="0" smtClean="0"/>
              <a:t>Mental Illness – inadequately treated or untreated</a:t>
            </a:r>
          </a:p>
          <a:p>
            <a:pPr lvl="1">
              <a:buClr>
                <a:srgbClr val="D6ECFF"/>
              </a:buClr>
            </a:pPr>
            <a:r>
              <a:rPr lang="en-US" dirty="0" smtClean="0"/>
              <a:t>Stress = craving</a:t>
            </a:r>
          </a:p>
          <a:p>
            <a:pPr marL="454914" lvl="1" indent="0">
              <a:buClr>
                <a:srgbClr val="D6ECFF"/>
              </a:buClr>
              <a:buNone/>
            </a:pPr>
            <a:r>
              <a:rPr lang="en-US" dirty="0"/>
              <a:t>	</a:t>
            </a:r>
          </a:p>
        </p:txBody>
      </p:sp>
    </p:spTree>
    <p:extLst>
      <p:ext uri="{BB962C8B-B14F-4D97-AF65-F5344CB8AC3E}">
        <p14:creationId xmlns:p14="http://schemas.microsoft.com/office/powerpoint/2010/main" val="23031204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7772400" cy="914400"/>
          </a:xfrm>
        </p:spPr>
        <p:txBody>
          <a:bodyPr/>
          <a:lstStyle/>
          <a:p>
            <a:r>
              <a:rPr lang="en-US" dirty="0" smtClean="0"/>
              <a:t>In-Custody Treatment</a:t>
            </a:r>
            <a:endParaRPr lang="en-US" dirty="0"/>
          </a:p>
        </p:txBody>
      </p:sp>
      <p:sp>
        <p:nvSpPr>
          <p:cNvPr id="3" name="Content Placeholder 2"/>
          <p:cNvSpPr>
            <a:spLocks noGrp="1"/>
          </p:cNvSpPr>
          <p:nvPr>
            <p:ph idx="4294967295"/>
          </p:nvPr>
        </p:nvSpPr>
        <p:spPr>
          <a:xfrm>
            <a:off x="685800" y="1784350"/>
            <a:ext cx="7772400" cy="4572000"/>
          </a:xfrm>
        </p:spPr>
        <p:txBody>
          <a:bodyPr>
            <a:normAutofit fontScale="92500"/>
          </a:bodyPr>
          <a:lstStyle/>
          <a:p>
            <a:pPr marL="68580" indent="0">
              <a:buNone/>
            </a:pPr>
            <a:r>
              <a:rPr lang="en-US" dirty="0" smtClean="0"/>
              <a:t>Treatment of Environmental Cues:</a:t>
            </a:r>
          </a:p>
          <a:p>
            <a:pPr lvl="1"/>
            <a:r>
              <a:rPr lang="en-US" dirty="0" smtClean="0"/>
              <a:t>Assess - Analysis of Craving / Bio-Psycho-Social  </a:t>
            </a:r>
          </a:p>
          <a:p>
            <a:pPr lvl="1"/>
            <a:r>
              <a:rPr lang="en-US" dirty="0" smtClean="0"/>
              <a:t>Monitor - Craving Worksheet </a:t>
            </a:r>
          </a:p>
          <a:p>
            <a:pPr lvl="1"/>
            <a:r>
              <a:rPr lang="en-US" dirty="0" smtClean="0"/>
              <a:t>Treat</a:t>
            </a:r>
          </a:p>
          <a:p>
            <a:pPr lvl="2"/>
            <a:r>
              <a:rPr lang="en-US" dirty="0"/>
              <a:t>Craving Induction Workshops</a:t>
            </a:r>
          </a:p>
          <a:p>
            <a:pPr lvl="2"/>
            <a:r>
              <a:rPr lang="en-US" dirty="0"/>
              <a:t>Craving Induction Outings</a:t>
            </a:r>
          </a:p>
          <a:p>
            <a:pPr lvl="2"/>
            <a:r>
              <a:rPr lang="en-US" dirty="0"/>
              <a:t>Craving Management</a:t>
            </a:r>
          </a:p>
          <a:p>
            <a:pPr lvl="1"/>
            <a:r>
              <a:rPr lang="en-US" dirty="0" smtClean="0"/>
              <a:t>Reflect  </a:t>
            </a:r>
          </a:p>
          <a:p>
            <a:pPr lvl="2"/>
            <a:r>
              <a:rPr lang="en-US" dirty="0" smtClean="0"/>
              <a:t>Process </a:t>
            </a:r>
            <a:r>
              <a:rPr lang="en-US" dirty="0"/>
              <a:t>each </a:t>
            </a:r>
            <a:r>
              <a:rPr lang="en-US" dirty="0" err="1"/>
              <a:t>Tx</a:t>
            </a:r>
            <a:r>
              <a:rPr lang="en-US" dirty="0"/>
              <a:t> with client to determine effectiveness. </a:t>
            </a:r>
            <a:endParaRPr lang="en-US" dirty="0" smtClean="0"/>
          </a:p>
          <a:p>
            <a:pPr lvl="2"/>
            <a:r>
              <a:rPr lang="en-US" dirty="0" smtClean="0"/>
              <a:t>Adjust </a:t>
            </a:r>
            <a:r>
              <a:rPr lang="en-US" dirty="0" err="1"/>
              <a:t>Tx</a:t>
            </a:r>
            <a:r>
              <a:rPr lang="en-US" dirty="0"/>
              <a:t> accordingly.</a:t>
            </a:r>
          </a:p>
          <a:p>
            <a:pPr lvl="1"/>
            <a:endParaRPr lang="en-US" dirty="0" smtClean="0"/>
          </a:p>
          <a:p>
            <a:pPr marL="68580" indent="0">
              <a:buNone/>
            </a:pPr>
            <a:endParaRPr lang="en-US" dirty="0"/>
          </a:p>
        </p:txBody>
      </p:sp>
    </p:spTree>
    <p:extLst>
      <p:ext uri="{BB962C8B-B14F-4D97-AF65-F5344CB8AC3E}">
        <p14:creationId xmlns:p14="http://schemas.microsoft.com/office/powerpoint/2010/main" val="22996358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7772400" cy="914400"/>
          </a:xfrm>
        </p:spPr>
        <p:txBody>
          <a:bodyPr/>
          <a:lstStyle/>
          <a:p>
            <a:r>
              <a:rPr lang="en-US" dirty="0" smtClean="0"/>
              <a:t>In-Custody Treatment</a:t>
            </a:r>
            <a:endParaRPr lang="en-US" dirty="0"/>
          </a:p>
        </p:txBody>
      </p:sp>
      <p:sp>
        <p:nvSpPr>
          <p:cNvPr id="3" name="Content Placeholder 2"/>
          <p:cNvSpPr>
            <a:spLocks noGrp="1"/>
          </p:cNvSpPr>
          <p:nvPr>
            <p:ph idx="4294967295"/>
          </p:nvPr>
        </p:nvSpPr>
        <p:spPr>
          <a:xfrm>
            <a:off x="685800" y="1784350"/>
            <a:ext cx="7772400" cy="4572000"/>
          </a:xfrm>
        </p:spPr>
        <p:txBody>
          <a:bodyPr>
            <a:normAutofit/>
          </a:bodyPr>
          <a:lstStyle/>
          <a:p>
            <a:pPr marL="68580" indent="0">
              <a:buNone/>
            </a:pPr>
            <a:r>
              <a:rPr lang="en-US" dirty="0" smtClean="0"/>
              <a:t>Treatment of Withdrawal:</a:t>
            </a:r>
          </a:p>
          <a:p>
            <a:pPr lvl="1"/>
            <a:r>
              <a:rPr lang="en-US" dirty="0" smtClean="0"/>
              <a:t>Assess – Bio-Psycho-Social / Analysis of Craving / Psychiatric</a:t>
            </a:r>
          </a:p>
          <a:p>
            <a:pPr lvl="1"/>
            <a:r>
              <a:rPr lang="en-US" dirty="0" smtClean="0"/>
              <a:t>Monitor – Craving Worksheet</a:t>
            </a:r>
          </a:p>
          <a:p>
            <a:pPr lvl="1"/>
            <a:r>
              <a:rPr lang="en-US" dirty="0" smtClean="0"/>
              <a:t>Treat  </a:t>
            </a:r>
          </a:p>
          <a:p>
            <a:pPr lvl="2"/>
            <a:r>
              <a:rPr lang="en-US" dirty="0"/>
              <a:t>Medical Detox if needed </a:t>
            </a:r>
          </a:p>
          <a:p>
            <a:pPr lvl="2"/>
            <a:r>
              <a:rPr lang="en-US" dirty="0"/>
              <a:t>Routine Diet, Sleep, Exercise Program </a:t>
            </a:r>
          </a:p>
          <a:p>
            <a:pPr lvl="2"/>
            <a:r>
              <a:rPr lang="en-US" dirty="0"/>
              <a:t>Craving Management</a:t>
            </a:r>
          </a:p>
          <a:p>
            <a:pPr lvl="1"/>
            <a:r>
              <a:rPr lang="en-US" dirty="0" smtClean="0"/>
              <a:t>Reflect </a:t>
            </a:r>
          </a:p>
        </p:txBody>
      </p:sp>
    </p:spTree>
    <p:extLst>
      <p:ext uri="{BB962C8B-B14F-4D97-AF65-F5344CB8AC3E}">
        <p14:creationId xmlns:p14="http://schemas.microsoft.com/office/powerpoint/2010/main" val="1515792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7772400" cy="914400"/>
          </a:xfrm>
        </p:spPr>
        <p:txBody>
          <a:bodyPr/>
          <a:lstStyle/>
          <a:p>
            <a:r>
              <a:rPr lang="en-US" dirty="0" smtClean="0"/>
              <a:t>In-Custody Treatment</a:t>
            </a:r>
            <a:endParaRPr lang="en-US" dirty="0"/>
          </a:p>
        </p:txBody>
      </p:sp>
      <p:sp>
        <p:nvSpPr>
          <p:cNvPr id="3" name="Content Placeholder 2"/>
          <p:cNvSpPr>
            <a:spLocks noGrp="1"/>
          </p:cNvSpPr>
          <p:nvPr>
            <p:ph idx="4294967295"/>
          </p:nvPr>
        </p:nvSpPr>
        <p:spPr>
          <a:xfrm>
            <a:off x="685800" y="1784350"/>
            <a:ext cx="7772400" cy="4572000"/>
          </a:xfrm>
        </p:spPr>
        <p:txBody>
          <a:bodyPr>
            <a:normAutofit lnSpcReduction="10000"/>
          </a:bodyPr>
          <a:lstStyle/>
          <a:p>
            <a:pPr marL="68580" indent="0">
              <a:buNone/>
            </a:pPr>
            <a:r>
              <a:rPr lang="en-US" dirty="0" smtClean="0"/>
              <a:t>Treatment of Mental Illness</a:t>
            </a:r>
          </a:p>
          <a:p>
            <a:pPr lvl="1"/>
            <a:r>
              <a:rPr lang="en-US" dirty="0" smtClean="0"/>
              <a:t>Assess – Bio-</a:t>
            </a:r>
            <a:r>
              <a:rPr lang="en-US" dirty="0" err="1" smtClean="0"/>
              <a:t>Psyho</a:t>
            </a:r>
            <a:r>
              <a:rPr lang="en-US" dirty="0" smtClean="0"/>
              <a:t>-Social / Analysis of Craving / Psychiatric</a:t>
            </a:r>
          </a:p>
          <a:p>
            <a:pPr lvl="1"/>
            <a:r>
              <a:rPr lang="en-US" dirty="0" smtClean="0"/>
              <a:t>Monitor – Craving Worksheet</a:t>
            </a:r>
          </a:p>
          <a:p>
            <a:pPr lvl="1"/>
            <a:r>
              <a:rPr lang="en-US" dirty="0" smtClean="0"/>
              <a:t>Treat</a:t>
            </a:r>
          </a:p>
          <a:p>
            <a:pPr lvl="2"/>
            <a:r>
              <a:rPr lang="en-US" dirty="0"/>
              <a:t>Opportune Conditions for Medical </a:t>
            </a:r>
            <a:r>
              <a:rPr lang="en-US" dirty="0" err="1"/>
              <a:t>Tx</a:t>
            </a:r>
            <a:r>
              <a:rPr lang="en-US" dirty="0"/>
              <a:t>…</a:t>
            </a:r>
          </a:p>
          <a:p>
            <a:pPr lvl="3"/>
            <a:r>
              <a:rPr lang="en-US" dirty="0"/>
              <a:t>Close Monitoring </a:t>
            </a:r>
          </a:p>
          <a:p>
            <a:pPr lvl="3"/>
            <a:r>
              <a:rPr lang="en-US" dirty="0"/>
              <a:t>Routine Schedule &amp; Appointments </a:t>
            </a:r>
          </a:p>
          <a:p>
            <a:pPr lvl="3"/>
            <a:r>
              <a:rPr lang="en-US" dirty="0"/>
              <a:t>No Drug &amp; Alcohol Interference</a:t>
            </a:r>
          </a:p>
          <a:p>
            <a:pPr lvl="2"/>
            <a:r>
              <a:rPr lang="en-US" dirty="0"/>
              <a:t>Craving Management</a:t>
            </a:r>
          </a:p>
          <a:p>
            <a:pPr lvl="1"/>
            <a:r>
              <a:rPr lang="en-US" dirty="0" smtClean="0"/>
              <a:t>Reflect</a:t>
            </a:r>
          </a:p>
        </p:txBody>
      </p:sp>
    </p:spTree>
    <p:extLst>
      <p:ext uri="{BB962C8B-B14F-4D97-AF65-F5344CB8AC3E}">
        <p14:creationId xmlns:p14="http://schemas.microsoft.com/office/powerpoint/2010/main" val="4444713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7772400" cy="914400"/>
          </a:xfrm>
        </p:spPr>
        <p:txBody>
          <a:bodyPr/>
          <a:lstStyle/>
          <a:p>
            <a:r>
              <a:rPr lang="en-US" dirty="0" smtClean="0"/>
              <a:t>In-Custody Treatment	</a:t>
            </a:r>
            <a:endParaRPr lang="en-US" dirty="0"/>
          </a:p>
        </p:txBody>
      </p:sp>
      <p:sp>
        <p:nvSpPr>
          <p:cNvPr id="3" name="Content Placeholder 2"/>
          <p:cNvSpPr>
            <a:spLocks noGrp="1"/>
          </p:cNvSpPr>
          <p:nvPr>
            <p:ph idx="4294967295"/>
          </p:nvPr>
        </p:nvSpPr>
        <p:spPr>
          <a:xfrm>
            <a:off x="685800" y="1784350"/>
            <a:ext cx="7772400" cy="4572000"/>
          </a:xfrm>
        </p:spPr>
        <p:txBody>
          <a:bodyPr/>
          <a:lstStyle/>
          <a:p>
            <a:pPr marL="68580" indent="0">
              <a:buNone/>
            </a:pPr>
            <a:r>
              <a:rPr lang="en-US" dirty="0" smtClean="0"/>
              <a:t>Treatment of Stress</a:t>
            </a:r>
          </a:p>
          <a:p>
            <a:pPr lvl="1"/>
            <a:r>
              <a:rPr lang="en-US" dirty="0" smtClean="0"/>
              <a:t>Assess – Bio-Psycho-Social / Analysis of Craving</a:t>
            </a:r>
          </a:p>
          <a:p>
            <a:pPr lvl="1"/>
            <a:r>
              <a:rPr lang="en-US" dirty="0" smtClean="0"/>
              <a:t>Monitor – Craving Worksheets</a:t>
            </a:r>
          </a:p>
          <a:p>
            <a:pPr lvl="1"/>
            <a:r>
              <a:rPr lang="en-US" dirty="0" smtClean="0"/>
              <a:t>Treat</a:t>
            </a:r>
          </a:p>
          <a:p>
            <a:pPr lvl="2"/>
            <a:r>
              <a:rPr lang="en-US" dirty="0"/>
              <a:t>Common Stressors </a:t>
            </a:r>
          </a:p>
          <a:p>
            <a:pPr lvl="3"/>
            <a:r>
              <a:rPr lang="en-US" dirty="0"/>
              <a:t>Hungry, Angry, Lonely, Tired / Stress Sensitivity</a:t>
            </a:r>
          </a:p>
          <a:p>
            <a:pPr lvl="2"/>
            <a:r>
              <a:rPr lang="en-US" dirty="0"/>
              <a:t>Craving Management</a:t>
            </a:r>
          </a:p>
          <a:p>
            <a:pPr lvl="1"/>
            <a:r>
              <a:rPr lang="en-US" dirty="0" smtClean="0"/>
              <a:t>Reflect</a:t>
            </a:r>
          </a:p>
        </p:txBody>
      </p:sp>
    </p:spTree>
    <p:extLst>
      <p:ext uri="{BB962C8B-B14F-4D97-AF65-F5344CB8AC3E}">
        <p14:creationId xmlns:p14="http://schemas.microsoft.com/office/powerpoint/2010/main" val="38007424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7772400" cy="914400"/>
          </a:xfrm>
        </p:spPr>
        <p:txBody>
          <a:bodyPr/>
          <a:lstStyle/>
          <a:p>
            <a:r>
              <a:rPr lang="en-US" dirty="0" smtClean="0"/>
              <a:t>Additional Components</a:t>
            </a:r>
            <a:endParaRPr lang="en-US" dirty="0"/>
          </a:p>
        </p:txBody>
      </p:sp>
      <p:sp>
        <p:nvSpPr>
          <p:cNvPr id="3" name="Content Placeholder 2"/>
          <p:cNvSpPr>
            <a:spLocks noGrp="1"/>
          </p:cNvSpPr>
          <p:nvPr>
            <p:ph idx="4294967295"/>
          </p:nvPr>
        </p:nvSpPr>
        <p:spPr>
          <a:xfrm>
            <a:off x="685800" y="1784350"/>
            <a:ext cx="7772400" cy="4572000"/>
          </a:xfrm>
        </p:spPr>
        <p:txBody>
          <a:bodyPr>
            <a:normAutofit/>
          </a:bodyPr>
          <a:lstStyle/>
          <a:p>
            <a:r>
              <a:rPr lang="en-US" dirty="0" smtClean="0"/>
              <a:t>Motivational Enhancement Therapy</a:t>
            </a:r>
          </a:p>
          <a:p>
            <a:pPr lvl="1"/>
            <a:r>
              <a:rPr lang="en-US" dirty="0" smtClean="0"/>
              <a:t>Incentive / Reward Component</a:t>
            </a:r>
            <a:endParaRPr lang="en-US" dirty="0"/>
          </a:p>
          <a:p>
            <a:r>
              <a:rPr lang="en-US" dirty="0" smtClean="0"/>
              <a:t>Nutrition Workshops</a:t>
            </a:r>
          </a:p>
          <a:p>
            <a:r>
              <a:rPr lang="en-US" dirty="0" smtClean="0"/>
              <a:t>Horticulture</a:t>
            </a:r>
          </a:p>
          <a:p>
            <a:r>
              <a:rPr lang="en-US" dirty="0" smtClean="0"/>
              <a:t>Relapse Prevention Planning</a:t>
            </a:r>
          </a:p>
        </p:txBody>
      </p:sp>
    </p:spTree>
    <p:extLst>
      <p:ext uri="{BB962C8B-B14F-4D97-AF65-F5344CB8AC3E}">
        <p14:creationId xmlns:p14="http://schemas.microsoft.com/office/powerpoint/2010/main" val="24822734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Content Placeholder 6"/>
          <p:cNvSpPr>
            <a:spLocks noGrp="1"/>
          </p:cNvSpPr>
          <p:nvPr>
            <p:ph idx="1"/>
          </p:nvPr>
        </p:nvSpPr>
        <p:spPr>
          <a:xfrm>
            <a:off x="479425" y="1524000"/>
            <a:ext cx="8207375" cy="4343400"/>
          </a:xfrm>
        </p:spPr>
        <p:txBody>
          <a:bodyPr/>
          <a:lstStyle/>
          <a:p>
            <a:pPr eaLnBrk="1" hangingPunct="1">
              <a:buFontTx/>
              <a:buNone/>
            </a:pPr>
            <a:r>
              <a:rPr lang="en-US" sz="2400" b="1" smtClean="0">
                <a:latin typeface="Arial" pitchFamily="34" charset="0"/>
                <a:cs typeface="Arial" pitchFamily="34" charset="0"/>
              </a:rPr>
              <a:t>Expand access to effective treatment and programming options in communities around the state </a:t>
            </a:r>
            <a:r>
              <a:rPr lang="en-US" sz="2400" smtClean="0">
                <a:latin typeface="Arial" pitchFamily="34" charset="0"/>
                <a:cs typeface="Arial" pitchFamily="34" charset="0"/>
              </a:rPr>
              <a:t>(RSAT and Day Reporting Centers)</a:t>
            </a:r>
          </a:p>
          <a:p>
            <a:pPr eaLnBrk="1" hangingPunct="1">
              <a:buFontTx/>
              <a:buNone/>
            </a:pPr>
            <a:r>
              <a:rPr lang="en-US" sz="2400" smtClean="0">
                <a:latin typeface="Arial" pitchFamily="34" charset="0"/>
                <a:cs typeface="Arial" pitchFamily="34" charset="0"/>
              </a:rPr>
              <a:t> 	</a:t>
            </a:r>
            <a:endParaRPr lang="en-US" sz="2400" i="1" smtClean="0">
              <a:latin typeface="Arial" pitchFamily="34" charset="0"/>
              <a:cs typeface="Arial" pitchFamily="34" charset="0"/>
            </a:endParaRPr>
          </a:p>
          <a:p>
            <a:pPr eaLnBrk="1" hangingPunct="1">
              <a:buFontTx/>
              <a:buNone/>
            </a:pPr>
            <a:r>
              <a:rPr lang="en-US" sz="2400" b="1" smtClean="0">
                <a:latin typeface="Arial" pitchFamily="34" charset="0"/>
                <a:cs typeface="Arial" pitchFamily="34" charset="0"/>
              </a:rPr>
              <a:t>Implement Evidence Based Practices (EBP)</a:t>
            </a:r>
            <a:r>
              <a:rPr lang="en-US" sz="2400" smtClean="0">
                <a:latin typeface="Arial" pitchFamily="34" charset="0"/>
                <a:cs typeface="Arial" pitchFamily="34" charset="0"/>
              </a:rPr>
              <a:t/>
            </a:r>
            <a:br>
              <a:rPr lang="en-US" sz="2400" smtClean="0">
                <a:latin typeface="Arial" pitchFamily="34" charset="0"/>
                <a:cs typeface="Arial" pitchFamily="34" charset="0"/>
              </a:rPr>
            </a:br>
            <a:r>
              <a:rPr lang="en-US" sz="2400" smtClean="0">
                <a:latin typeface="Arial" pitchFamily="34" charset="0"/>
                <a:cs typeface="Arial" pitchFamily="34" charset="0"/>
              </a:rPr>
              <a:t>Evidence Based practice is using programming proven to reduce recidivism and address the 	risk/needs of the offenders. Moral Reconation Therapy (MRT) is an example. Currently the department will only conduct programming that is evidence based in nature.  </a:t>
            </a:r>
          </a:p>
          <a:p>
            <a:pPr eaLnBrk="1" hangingPunct="1">
              <a:buFont typeface="Arial" pitchFamily="34" charset="0"/>
              <a:buChar char="•"/>
            </a:pPr>
            <a:endParaRPr lang="en-US" sz="2400" smtClean="0"/>
          </a:p>
        </p:txBody>
      </p:sp>
      <p:sp>
        <p:nvSpPr>
          <p:cNvPr id="8" name="Content Placeholder 6"/>
          <p:cNvSpPr txBox="1">
            <a:spLocks/>
          </p:cNvSpPr>
          <p:nvPr/>
        </p:nvSpPr>
        <p:spPr>
          <a:xfrm>
            <a:off x="457200" y="228600"/>
            <a:ext cx="8229600" cy="2057400"/>
          </a:xfrm>
          <a:prstGeom prst="rect">
            <a:avLst/>
          </a:prstGeom>
        </p:spPr>
        <p:txBody>
          <a:bodyPr/>
          <a:lstStyle/>
          <a:p>
            <a:pPr marL="342900" indent="-342900" eaLnBrk="0" fontAlgn="auto" hangingPunct="0">
              <a:spcBef>
                <a:spcPct val="20000"/>
              </a:spcBef>
              <a:spcAft>
                <a:spcPts val="0"/>
              </a:spcAft>
              <a:defRPr/>
            </a:pPr>
            <a:r>
              <a:rPr lang="en-US" sz="2800" b="1" kern="0" dirty="0">
                <a:solidFill>
                  <a:schemeClr val="tx2"/>
                </a:solidFill>
                <a:ea typeface="+mj-ea"/>
                <a:cs typeface="Arial" pitchFamily="34" charset="0"/>
              </a:rPr>
              <a:t>Integrated Treatment Programs</a:t>
            </a:r>
          </a:p>
          <a:p>
            <a:pPr marL="342900" indent="-342900" eaLnBrk="0" fontAlgn="auto" hangingPunct="0">
              <a:spcBef>
                <a:spcPct val="20000"/>
              </a:spcBef>
              <a:spcAft>
                <a:spcPts val="0"/>
              </a:spcAft>
              <a:defRPr/>
            </a:pPr>
            <a:r>
              <a:rPr lang="en-US" sz="2000" dirty="0">
                <a:solidFill>
                  <a:schemeClr val="tx2"/>
                </a:solidFill>
                <a:ea typeface="+mj-ea"/>
                <a:cs typeface="Arial" pitchFamily="34" charset="0"/>
              </a:rPr>
              <a:t>Criminal Justice Reform </a:t>
            </a:r>
            <a:r>
              <a:rPr lang="en-US" sz="2000" dirty="0">
                <a:solidFill>
                  <a:schemeClr val="tx2"/>
                </a:solidFill>
                <a:ea typeface="+mj-ea"/>
                <a:cs typeface="Arial" pitchFamily="34" charset="0"/>
              </a:rPr>
              <a:t>Council-Recommendations</a:t>
            </a:r>
            <a:endParaRPr lang="en-US" sz="2000" dirty="0">
              <a:solidFill>
                <a:schemeClr val="tx2"/>
              </a:solidFill>
              <a:ea typeface="+mj-ea"/>
              <a:cs typeface="Arial" pitchFamily="34" charset="0"/>
            </a:endParaRPr>
          </a:p>
        </p:txBody>
      </p:sp>
      <p:sp>
        <p:nvSpPr>
          <p:cNvPr id="4" name="Slide Number Placeholder 3"/>
          <p:cNvSpPr>
            <a:spLocks noGrp="1"/>
          </p:cNvSpPr>
          <p:nvPr>
            <p:ph type="sldNum" sz="quarter" idx="12"/>
          </p:nvPr>
        </p:nvSpPr>
        <p:spPr/>
        <p:txBody>
          <a:bodyPr/>
          <a:lstStyle/>
          <a:p>
            <a:pPr>
              <a:defRPr/>
            </a:pPr>
            <a:fld id="{5AF442DD-F2C8-48DB-8FCE-53DA8EC82A4F}" type="slidenum">
              <a:rPr lang="en-US" smtClean="0"/>
              <a:pPr>
                <a:defRPr/>
              </a:pPr>
              <a:t>2</a:t>
            </a:fld>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7772400" cy="914400"/>
          </a:xfrm>
        </p:spPr>
        <p:txBody>
          <a:bodyPr/>
          <a:lstStyle/>
          <a:p>
            <a:r>
              <a:rPr lang="en-US" dirty="0" smtClean="0"/>
              <a:t>Aftercare</a:t>
            </a:r>
            <a:endParaRPr lang="en-US" dirty="0"/>
          </a:p>
        </p:txBody>
      </p:sp>
      <p:sp>
        <p:nvSpPr>
          <p:cNvPr id="3" name="Content Placeholder 2"/>
          <p:cNvSpPr>
            <a:spLocks noGrp="1"/>
          </p:cNvSpPr>
          <p:nvPr>
            <p:ph idx="4294967295"/>
          </p:nvPr>
        </p:nvSpPr>
        <p:spPr>
          <a:xfrm>
            <a:off x="685800" y="1784350"/>
            <a:ext cx="7772400" cy="4572000"/>
          </a:xfrm>
        </p:spPr>
        <p:txBody>
          <a:bodyPr/>
          <a:lstStyle/>
          <a:p>
            <a:r>
              <a:rPr lang="en-US" dirty="0" smtClean="0"/>
              <a:t>Relapse Prevention Plan (RPP)</a:t>
            </a:r>
          </a:p>
          <a:p>
            <a:pPr lvl="1"/>
            <a:r>
              <a:rPr lang="en-US" dirty="0" smtClean="0"/>
              <a:t>Client / Counselor / Sober Support Network</a:t>
            </a:r>
          </a:p>
          <a:p>
            <a:r>
              <a:rPr lang="en-US" dirty="0" smtClean="0"/>
              <a:t>Placement</a:t>
            </a:r>
          </a:p>
          <a:p>
            <a:r>
              <a:rPr lang="en-US" dirty="0" smtClean="0"/>
              <a:t>Furloughs</a:t>
            </a:r>
          </a:p>
          <a:p>
            <a:r>
              <a:rPr lang="en-US" dirty="0" smtClean="0"/>
              <a:t>Symptom Monitoring / Adjustments to RPP</a:t>
            </a:r>
          </a:p>
          <a:p>
            <a:r>
              <a:rPr lang="en-US" dirty="0" smtClean="0"/>
              <a:t>Treatment of a Use Episode or Relapse</a:t>
            </a:r>
          </a:p>
          <a:p>
            <a:endParaRPr lang="en-US" dirty="0" smtClean="0"/>
          </a:p>
        </p:txBody>
      </p:sp>
    </p:spTree>
    <p:extLst>
      <p:ext uri="{BB962C8B-B14F-4D97-AF65-F5344CB8AC3E}">
        <p14:creationId xmlns:p14="http://schemas.microsoft.com/office/powerpoint/2010/main" val="141653623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7772400" cy="914400"/>
          </a:xfrm>
        </p:spPr>
        <p:txBody>
          <a:bodyPr/>
          <a:lstStyle/>
          <a:p>
            <a:r>
              <a:rPr lang="en-US" dirty="0" smtClean="0"/>
              <a:t>Outcomes</a:t>
            </a:r>
            <a:endParaRPr lang="en-US" dirty="0"/>
          </a:p>
        </p:txBody>
      </p:sp>
      <p:sp>
        <p:nvSpPr>
          <p:cNvPr id="3" name="Content Placeholder 2"/>
          <p:cNvSpPr>
            <a:spLocks noGrp="1"/>
          </p:cNvSpPr>
          <p:nvPr>
            <p:ph idx="4294967295"/>
          </p:nvPr>
        </p:nvSpPr>
        <p:spPr>
          <a:xfrm>
            <a:off x="685800" y="1784350"/>
            <a:ext cx="7772400" cy="4572000"/>
          </a:xfrm>
          <a:ln>
            <a:solidFill>
              <a:schemeClr val="accent1"/>
            </a:solidFill>
          </a:ln>
        </p:spPr>
        <p:txBody>
          <a:bodyPr>
            <a:normAutofit lnSpcReduction="10000"/>
          </a:bodyPr>
          <a:lstStyle/>
          <a:p>
            <a:r>
              <a:rPr lang="en-US" dirty="0" smtClean="0"/>
              <a:t>Determining Success</a:t>
            </a:r>
          </a:p>
          <a:p>
            <a:pPr lvl="1"/>
            <a:r>
              <a:rPr lang="en-US" dirty="0"/>
              <a:t>Adherence to RPP</a:t>
            </a:r>
          </a:p>
          <a:p>
            <a:pPr lvl="1"/>
            <a:r>
              <a:rPr lang="en-US" dirty="0"/>
              <a:t>Documented Progress</a:t>
            </a:r>
          </a:p>
          <a:p>
            <a:pPr lvl="1"/>
            <a:r>
              <a:rPr lang="en-US" dirty="0"/>
              <a:t>No Further Legal Trouble</a:t>
            </a:r>
          </a:p>
          <a:p>
            <a:pPr lvl="1"/>
            <a:r>
              <a:rPr lang="en-US" dirty="0"/>
              <a:t>Engagement in Positive Activities </a:t>
            </a:r>
            <a:r>
              <a:rPr lang="en-US" dirty="0" smtClean="0"/>
              <a:t>such as Employment </a:t>
            </a:r>
            <a:r>
              <a:rPr lang="en-US" dirty="0"/>
              <a:t>or </a:t>
            </a:r>
            <a:r>
              <a:rPr lang="en-US" dirty="0" smtClean="0"/>
              <a:t>School</a:t>
            </a:r>
          </a:p>
          <a:p>
            <a:r>
              <a:rPr lang="en-US" dirty="0"/>
              <a:t>Unsuccessful Completion</a:t>
            </a:r>
          </a:p>
          <a:p>
            <a:pPr lvl="1"/>
            <a:r>
              <a:rPr lang="en-US" dirty="0"/>
              <a:t>Failure to Comply with </a:t>
            </a:r>
            <a:r>
              <a:rPr lang="en-US" dirty="0" smtClean="0"/>
              <a:t>RPP </a:t>
            </a:r>
          </a:p>
          <a:p>
            <a:pPr lvl="1"/>
            <a:r>
              <a:rPr lang="en-US" dirty="0" smtClean="0"/>
              <a:t>No </a:t>
            </a:r>
            <a:r>
              <a:rPr lang="en-US" dirty="0"/>
              <a:t>Evidence of </a:t>
            </a:r>
            <a:r>
              <a:rPr lang="en-US" dirty="0" smtClean="0"/>
              <a:t>Progress</a:t>
            </a:r>
          </a:p>
          <a:p>
            <a:pPr lvl="1"/>
            <a:r>
              <a:rPr lang="en-US" dirty="0" smtClean="0"/>
              <a:t>Continued </a:t>
            </a:r>
            <a:r>
              <a:rPr lang="en-US" dirty="0"/>
              <a:t>Legal Trouble</a:t>
            </a:r>
          </a:p>
          <a:p>
            <a:endParaRPr lang="en-US" dirty="0" smtClean="0"/>
          </a:p>
          <a:p>
            <a:pPr marL="454914" lvl="1" indent="0">
              <a:buNone/>
            </a:pPr>
            <a:endParaRPr lang="en-US" dirty="0" smtClean="0"/>
          </a:p>
          <a:p>
            <a:pPr lvl="1"/>
            <a:endParaRPr lang="en-US" dirty="0"/>
          </a:p>
          <a:p>
            <a:pPr marL="454914" lvl="1" indent="0">
              <a:buNone/>
            </a:pPr>
            <a:endParaRPr lang="en-US" dirty="0" smtClean="0"/>
          </a:p>
        </p:txBody>
      </p:sp>
    </p:spTree>
    <p:extLst>
      <p:ext uri="{BB962C8B-B14F-4D97-AF65-F5344CB8AC3E}">
        <p14:creationId xmlns:p14="http://schemas.microsoft.com/office/powerpoint/2010/main" val="28934898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685800" y="512763"/>
            <a:ext cx="7772400" cy="914400"/>
          </a:xfrm>
        </p:spPr>
        <p:txBody>
          <a:bodyPr/>
          <a:lstStyle/>
          <a:p>
            <a:r>
              <a:rPr lang="en-US" dirty="0" smtClean="0"/>
              <a:t>Outcomes</a:t>
            </a:r>
            <a:endParaRPr lang="en-US" dirty="0"/>
          </a:p>
        </p:txBody>
      </p:sp>
      <p:pic>
        <p:nvPicPr>
          <p:cNvPr id="1026" name="Picture 2"/>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685800" y="1752600"/>
            <a:ext cx="7772400" cy="430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562607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762000" y="762000"/>
            <a:ext cx="7620000" cy="5594350"/>
          </a:xfrm>
        </p:spPr>
        <p:txBody>
          <a:bodyPr>
            <a:normAutofit/>
          </a:bodyPr>
          <a:lstStyle/>
          <a:p>
            <a:pPr marL="68580" indent="0" algn="ctr">
              <a:buNone/>
            </a:pPr>
            <a:endParaRPr lang="en-US" sz="4000" dirty="0" smtClean="0">
              <a:solidFill>
                <a:srgbClr val="00B0F0"/>
              </a:solidFill>
              <a:latin typeface="Bodoni MT" pitchFamily="18" charset="0"/>
            </a:endParaRPr>
          </a:p>
          <a:p>
            <a:pPr marL="68580" indent="0" algn="ctr">
              <a:buNone/>
            </a:pPr>
            <a:r>
              <a:rPr lang="en-US" sz="4000" dirty="0" smtClean="0">
                <a:solidFill>
                  <a:srgbClr val="00B0F0"/>
                </a:solidFill>
                <a:latin typeface="Bodoni MT" pitchFamily="18" charset="0"/>
              </a:rPr>
              <a:t>Andrew Belt</a:t>
            </a:r>
          </a:p>
          <a:p>
            <a:pPr marL="68580" indent="0" algn="ctr">
              <a:buNone/>
            </a:pPr>
            <a:r>
              <a:rPr lang="en-US" sz="4000" dirty="0" smtClean="0">
                <a:solidFill>
                  <a:srgbClr val="00B0F0"/>
                </a:solidFill>
                <a:latin typeface="Bodoni MT" pitchFamily="18" charset="0"/>
              </a:rPr>
              <a:t>FCJMP Program Manager</a:t>
            </a:r>
          </a:p>
          <a:p>
            <a:pPr marL="68580" indent="0" algn="ctr">
              <a:buNone/>
            </a:pPr>
            <a:r>
              <a:rPr lang="en-US" sz="4000" dirty="0">
                <a:solidFill>
                  <a:srgbClr val="00B0F0"/>
                </a:solidFill>
                <a:latin typeface="Bodoni MT" pitchFamily="18" charset="0"/>
              </a:rPr>
              <a:t>4</a:t>
            </a:r>
            <a:r>
              <a:rPr lang="en-US" sz="4000" dirty="0" smtClean="0">
                <a:solidFill>
                  <a:srgbClr val="00B0F0"/>
                </a:solidFill>
                <a:latin typeface="Bodoni MT" pitchFamily="18" charset="0"/>
              </a:rPr>
              <a:t>11 E. Main, Benton IL.  62812</a:t>
            </a:r>
          </a:p>
          <a:p>
            <a:pPr marL="68580" indent="0" algn="ctr">
              <a:buNone/>
            </a:pPr>
            <a:r>
              <a:rPr lang="en-US" sz="4000" dirty="0" smtClean="0">
                <a:solidFill>
                  <a:srgbClr val="00B0F0"/>
                </a:solidFill>
                <a:latin typeface="Bodoni MT" pitchFamily="18" charset="0"/>
              </a:rPr>
              <a:t>618-435-3438</a:t>
            </a:r>
          </a:p>
          <a:p>
            <a:pPr marL="68580" indent="0" algn="ctr">
              <a:buNone/>
            </a:pPr>
            <a:r>
              <a:rPr lang="en-US" sz="4000" dirty="0" smtClean="0">
                <a:solidFill>
                  <a:srgbClr val="00B0F0"/>
                </a:solidFill>
                <a:latin typeface="Bodoni MT" pitchFamily="18" charset="0"/>
              </a:rPr>
              <a:t>abelt@il2ndcircuit.org</a:t>
            </a:r>
            <a:endParaRPr lang="en-US" sz="4000" dirty="0">
              <a:solidFill>
                <a:srgbClr val="00B0F0"/>
              </a:solidFill>
              <a:latin typeface="Bodoni MT" pitchFamily="18" charset="0"/>
            </a:endParaRPr>
          </a:p>
        </p:txBody>
      </p:sp>
    </p:spTree>
    <p:extLst>
      <p:ext uri="{BB962C8B-B14F-4D97-AF65-F5344CB8AC3E}">
        <p14:creationId xmlns:p14="http://schemas.microsoft.com/office/powerpoint/2010/main" val="30735137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85800" y="304800"/>
            <a:ext cx="7772400" cy="1447800"/>
          </a:xfrm>
          <a:prstGeom prst="rect">
            <a:avLst/>
          </a:prstGeom>
        </p:spPr>
        <p:txBody>
          <a:bodyPr vert="horz" anchor="t">
            <a:noAutofit/>
          </a:bodyPr>
          <a:lst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a:lstStyle>
          <a:p>
            <a:pPr algn="ctr" fontAlgn="auto">
              <a:spcAft>
                <a:spcPts val="0"/>
              </a:spcAft>
            </a:pPr>
            <a:r>
              <a:rPr lang="en-US" sz="3600" dirty="0">
                <a:solidFill>
                  <a:srgbClr val="D6ECFF">
                    <a:satMod val="200000"/>
                  </a:srgbClr>
                </a:solidFill>
              </a:rPr>
              <a:t>Voices from the Field:</a:t>
            </a:r>
          </a:p>
          <a:p>
            <a:pPr fontAlgn="auto">
              <a:spcAft>
                <a:spcPts val="0"/>
              </a:spcAft>
            </a:pPr>
            <a:r>
              <a:rPr lang="en-US" sz="3600" dirty="0">
                <a:solidFill>
                  <a:srgbClr val="D6ECFF">
                    <a:satMod val="200000"/>
                  </a:srgbClr>
                </a:solidFill>
              </a:rPr>
              <a:t>Innovations in RSAT Programming</a:t>
            </a:r>
          </a:p>
        </p:txBody>
      </p:sp>
      <p:sp>
        <p:nvSpPr>
          <p:cNvPr id="5" name="Content Placeholder 2"/>
          <p:cNvSpPr txBox="1">
            <a:spLocks/>
          </p:cNvSpPr>
          <p:nvPr/>
        </p:nvSpPr>
        <p:spPr>
          <a:xfrm>
            <a:off x="685800" y="1752600"/>
            <a:ext cx="7772400" cy="4572000"/>
          </a:xfrm>
          <a:prstGeom prst="rect">
            <a:avLst/>
          </a:prstGeom>
        </p:spPr>
        <p:txBody>
          <a:bodyPr vert="horz">
            <a:normAutofit fontScale="85000" lnSpcReduction="20000"/>
          </a:bodyPr>
          <a:lst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a:lstStyle>
          <a:p>
            <a:pPr marL="68580" indent="0" algn="ctr" fontAlgn="auto">
              <a:spcAft>
                <a:spcPts val="0"/>
              </a:spcAft>
              <a:buClr>
                <a:srgbClr val="D6ECFF"/>
              </a:buClr>
              <a:buFont typeface="Wingdings"/>
              <a:buNone/>
            </a:pPr>
            <a:r>
              <a:rPr lang="en-US" sz="2400" dirty="0">
                <a:solidFill>
                  <a:prstClr val="white"/>
                </a:solidFill>
              </a:rPr>
              <a:t>December 19, 2012</a:t>
            </a:r>
          </a:p>
          <a:p>
            <a:pPr marL="68580" indent="0" algn="ctr" fontAlgn="auto">
              <a:spcAft>
                <a:spcPts val="0"/>
              </a:spcAft>
              <a:buClr>
                <a:srgbClr val="D6ECFF"/>
              </a:buClr>
              <a:buFont typeface="Wingdings"/>
              <a:buNone/>
            </a:pPr>
            <a:r>
              <a:rPr lang="en-US" sz="2400" dirty="0">
                <a:solidFill>
                  <a:prstClr val="white"/>
                </a:solidFill>
              </a:rPr>
              <a:t>2:00 – 3:00 p.m. EST </a:t>
            </a:r>
          </a:p>
          <a:p>
            <a:pPr fontAlgn="auto">
              <a:spcAft>
                <a:spcPts val="0"/>
              </a:spcAft>
              <a:buClr>
                <a:srgbClr val="D6ECFF"/>
              </a:buClr>
            </a:pPr>
            <a:endParaRPr lang="en-US" dirty="0">
              <a:solidFill>
                <a:prstClr val="white"/>
              </a:solidFill>
            </a:endParaRPr>
          </a:p>
          <a:p>
            <a:pPr marL="68580" indent="0" fontAlgn="auto">
              <a:spcAft>
                <a:spcPts val="0"/>
              </a:spcAft>
              <a:buClr>
                <a:srgbClr val="D6ECFF"/>
              </a:buClr>
              <a:buFont typeface="Wingdings"/>
              <a:buNone/>
            </a:pPr>
            <a:r>
              <a:rPr lang="en-US" dirty="0">
                <a:solidFill>
                  <a:prstClr val="white"/>
                </a:solidFill>
              </a:rPr>
              <a:t>Hear about new approaches to treatment from RSAT staff themselves.   Ask questions to RSAT administrative, supervisory, and treatment staff who are involved in cutting edge programs designed to assist inmates in their recovery.</a:t>
            </a:r>
          </a:p>
          <a:p>
            <a:pPr fontAlgn="auto">
              <a:spcAft>
                <a:spcPts val="0"/>
              </a:spcAft>
              <a:buClr>
                <a:srgbClr val="D6ECFF"/>
              </a:buClr>
            </a:pPr>
            <a:endParaRPr lang="en-US" dirty="0">
              <a:solidFill>
                <a:prstClr val="white"/>
              </a:solidFill>
            </a:endParaRPr>
          </a:p>
          <a:p>
            <a:pPr marL="68580" indent="0" fontAlgn="auto">
              <a:spcAft>
                <a:spcPts val="0"/>
              </a:spcAft>
              <a:buClr>
                <a:srgbClr val="D6ECFF"/>
              </a:buClr>
              <a:buFont typeface="Wingdings"/>
              <a:buNone/>
            </a:pPr>
            <a:r>
              <a:rPr lang="en-US" dirty="0">
                <a:solidFill>
                  <a:prstClr val="white"/>
                </a:solidFill>
              </a:rPr>
              <a:t>Presenters:  </a:t>
            </a:r>
          </a:p>
          <a:p>
            <a:pPr marL="68580" indent="0" fontAlgn="auto">
              <a:spcAft>
                <a:spcPts val="0"/>
              </a:spcAft>
              <a:buClr>
                <a:srgbClr val="D6ECFF"/>
              </a:buClr>
              <a:buFont typeface="Wingdings"/>
              <a:buNone/>
            </a:pPr>
            <a:r>
              <a:rPr lang="en-US" dirty="0">
                <a:solidFill>
                  <a:prstClr val="white"/>
                </a:solidFill>
              </a:rPr>
              <a:t>Minnesota Department of Corrections</a:t>
            </a:r>
          </a:p>
          <a:p>
            <a:pPr marL="68580" indent="0" fontAlgn="auto">
              <a:spcAft>
                <a:spcPts val="0"/>
              </a:spcAft>
              <a:buClr>
                <a:srgbClr val="D6ECFF"/>
              </a:buClr>
              <a:buFont typeface="Wingdings"/>
              <a:buNone/>
            </a:pPr>
            <a:r>
              <a:rPr lang="en-US" dirty="0">
                <a:solidFill>
                  <a:prstClr val="white"/>
                </a:solidFill>
              </a:rPr>
              <a:t>Iowa Department of Corrections</a:t>
            </a:r>
          </a:p>
          <a:p>
            <a:pPr fontAlgn="auto">
              <a:spcAft>
                <a:spcPts val="0"/>
              </a:spcAft>
              <a:buClr>
                <a:srgbClr val="D6ECFF"/>
              </a:buClr>
            </a:pPr>
            <a:endParaRPr lang="en-US" dirty="0" smtClean="0">
              <a:solidFill>
                <a:prstClr val="white"/>
              </a:solidFill>
            </a:endParaRPr>
          </a:p>
        </p:txBody>
      </p:sp>
    </p:spTree>
    <p:extLst>
      <p:ext uri="{BB962C8B-B14F-4D97-AF65-F5344CB8AC3E}">
        <p14:creationId xmlns:p14="http://schemas.microsoft.com/office/powerpoint/2010/main" val="2900390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525963"/>
          </a:xfrm>
        </p:spPr>
        <p:txBody>
          <a:bodyPr>
            <a:normAutofit lnSpcReduction="10000"/>
          </a:bodyPr>
          <a:lstStyle/>
          <a:p>
            <a:pPr marL="0" indent="0" eaLnBrk="1" fontAlgn="auto" hangingPunct="1">
              <a:spcAft>
                <a:spcPts val="0"/>
              </a:spcAft>
              <a:buFont typeface="Wingdings 3"/>
              <a:buNone/>
              <a:defRPr/>
            </a:pPr>
            <a:endParaRPr lang="en-US" dirty="0" smtClean="0"/>
          </a:p>
          <a:p>
            <a:pPr marL="0" indent="0" eaLnBrk="1" fontAlgn="auto" hangingPunct="1">
              <a:spcAft>
                <a:spcPts val="0"/>
              </a:spcAft>
              <a:buFont typeface="Wingdings 3"/>
              <a:buNone/>
              <a:defRPr/>
            </a:pPr>
            <a:r>
              <a:rPr lang="en-US" sz="2400" b="1" dirty="0" smtClean="0">
                <a:latin typeface="Arial" pitchFamily="34" charset="0"/>
                <a:cs typeface="Arial" pitchFamily="34" charset="0"/>
              </a:rPr>
              <a:t>Per SAMHSA:</a:t>
            </a:r>
          </a:p>
          <a:p>
            <a:pPr marL="621792" lvl="1" eaLnBrk="1" fontAlgn="auto" hangingPunct="1">
              <a:spcBef>
                <a:spcPts val="324"/>
              </a:spcBef>
              <a:spcAft>
                <a:spcPts val="0"/>
              </a:spcAft>
              <a:buFont typeface="Wingdings" pitchFamily="2" charset="2"/>
              <a:buChar char="v"/>
              <a:defRPr/>
            </a:pPr>
            <a:r>
              <a:rPr lang="en-US" sz="2400" dirty="0" smtClean="0">
                <a:latin typeface="Arial" pitchFamily="34" charset="0"/>
                <a:cs typeface="Arial" pitchFamily="34" charset="0"/>
              </a:rPr>
              <a:t>Integrated Treatment is a research-proven model of treatment for people with serious mental illnesses and co-occurring substance use disorders</a:t>
            </a:r>
          </a:p>
          <a:p>
            <a:pPr marL="621792" lvl="1" eaLnBrk="1" fontAlgn="auto" hangingPunct="1">
              <a:spcBef>
                <a:spcPts val="324"/>
              </a:spcBef>
              <a:spcAft>
                <a:spcPts val="0"/>
              </a:spcAft>
              <a:buFont typeface="Wingdings" pitchFamily="2" charset="2"/>
              <a:buChar char="v"/>
              <a:defRPr/>
            </a:pPr>
            <a:r>
              <a:rPr lang="en-US" sz="2400" dirty="0" smtClean="0">
                <a:latin typeface="Arial" pitchFamily="34" charset="0"/>
                <a:cs typeface="Arial" pitchFamily="34" charset="0"/>
              </a:rPr>
              <a:t>Consumers receive combined treatment for mental illnesses and substance use disorders from the same practitioner or treatment team.  They receive one consistent message about treatment and recovery</a:t>
            </a:r>
          </a:p>
          <a:p>
            <a:pPr marL="393192" lvl="1" indent="0" eaLnBrk="1" fontAlgn="auto" hangingPunct="1">
              <a:spcBef>
                <a:spcPts val="324"/>
              </a:spcBef>
              <a:spcAft>
                <a:spcPts val="0"/>
              </a:spcAft>
              <a:buFont typeface="Verdana" pitchFamily="34" charset="0"/>
              <a:buNone/>
              <a:defRPr/>
            </a:pPr>
            <a:r>
              <a:rPr lang="en-US" sz="2400" dirty="0" smtClean="0">
                <a:latin typeface="Arial" pitchFamily="34" charset="0"/>
                <a:cs typeface="Arial" pitchFamily="34" charset="0"/>
              </a:rPr>
              <a:t> </a:t>
            </a:r>
            <a:endParaRPr lang="en-US" sz="2400" dirty="0">
              <a:latin typeface="Arial" pitchFamily="34" charset="0"/>
              <a:cs typeface="Arial" pitchFamily="34" charset="0"/>
            </a:endParaRPr>
          </a:p>
          <a:p>
            <a:pPr marL="457200" lvl="1" indent="0" eaLnBrk="1" fontAlgn="auto" hangingPunct="1">
              <a:spcBef>
                <a:spcPts val="324"/>
              </a:spcBef>
              <a:spcAft>
                <a:spcPts val="0"/>
              </a:spcAft>
              <a:buFont typeface="Verdana"/>
              <a:buNone/>
              <a:defRPr/>
            </a:pPr>
            <a:r>
              <a:rPr lang="en-US" sz="2400" dirty="0" smtClean="0">
                <a:latin typeface="Arial" pitchFamily="34" charset="0"/>
                <a:cs typeface="Arial" pitchFamily="34" charset="0"/>
              </a:rPr>
              <a:t>SAMHSA Evidence-Based Practices :  Integrated Treatment for Co-Occurring Disorders</a:t>
            </a:r>
          </a:p>
          <a:p>
            <a:pPr marL="0" indent="0" eaLnBrk="1" fontAlgn="auto" hangingPunct="1">
              <a:spcAft>
                <a:spcPts val="0"/>
              </a:spcAft>
              <a:buFont typeface="Wingdings 3"/>
              <a:buNone/>
              <a:defRPr/>
            </a:pPr>
            <a:endParaRPr lang="en-US" sz="2400" dirty="0"/>
          </a:p>
        </p:txBody>
      </p:sp>
      <p:sp>
        <p:nvSpPr>
          <p:cNvPr id="2" name="Title 1"/>
          <p:cNvSpPr>
            <a:spLocks noGrp="1"/>
          </p:cNvSpPr>
          <p:nvPr>
            <p:ph type="title"/>
          </p:nvPr>
        </p:nvSpPr>
        <p:spPr>
          <a:xfrm>
            <a:off x="457200" y="228600"/>
            <a:ext cx="6019800" cy="1143000"/>
          </a:xfrm>
        </p:spPr>
        <p:txBody>
          <a:bodyPr>
            <a:noAutofit/>
          </a:bodyPr>
          <a:lstStyle/>
          <a:p>
            <a:pPr eaLnBrk="1" fontAlgn="auto" hangingPunct="1">
              <a:spcAft>
                <a:spcPts val="0"/>
              </a:spcAft>
              <a:defRPr/>
            </a:pPr>
            <a:r>
              <a:rPr lang="en-US" sz="2800" kern="0" dirty="0">
                <a:effectLst/>
                <a:latin typeface="Arial" pitchFamily="34" charset="0"/>
                <a:cs typeface="Arial" pitchFamily="34" charset="0"/>
              </a:rPr>
              <a:t>Integrated Treatment Programs </a:t>
            </a:r>
            <a:r>
              <a:rPr lang="en-US" sz="2000" kern="0" dirty="0" smtClean="0">
                <a:effectLst/>
                <a:latin typeface="Arial" pitchFamily="34" charset="0"/>
                <a:cs typeface="Arial" pitchFamily="34" charset="0"/>
              </a:rPr>
              <a:t/>
            </a:r>
            <a:br>
              <a:rPr lang="en-US" sz="2000" kern="0" dirty="0" smtClean="0">
                <a:effectLst/>
                <a:latin typeface="Arial" pitchFamily="34" charset="0"/>
                <a:cs typeface="Arial" pitchFamily="34" charset="0"/>
              </a:rPr>
            </a:br>
            <a:r>
              <a:rPr lang="en-US" sz="2000" b="0" dirty="0" smtClean="0">
                <a:effectLst/>
                <a:latin typeface="Arial" pitchFamily="34" charset="0"/>
                <a:cs typeface="Arial" pitchFamily="34" charset="0"/>
              </a:rPr>
              <a:t>What is Integrated Treatment for Co-Occurring Disorders?</a:t>
            </a:r>
            <a:endParaRPr lang="en-US" sz="2000" b="0" dirty="0">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E478F02B-B984-4065-82B8-8B1FA8633872}"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838200" y="1219200"/>
          <a:ext cx="7713663" cy="4724397"/>
        </p:xfrm>
        <a:graphic>
          <a:graphicData uri="http://schemas.openxmlformats.org/drawingml/2006/table">
            <a:tbl>
              <a:tblPr firstRow="1" firstCol="1" bandRow="1">
                <a:tableStyleId>{5C22544A-7EE6-4342-B048-85BDC9FD1C3A}</a:tableStyleId>
              </a:tblPr>
              <a:tblGrid>
                <a:gridCol w="1778536"/>
                <a:gridCol w="1694599"/>
                <a:gridCol w="1528793"/>
                <a:gridCol w="2711735"/>
              </a:tblGrid>
              <a:tr h="601573">
                <a:tc>
                  <a:txBody>
                    <a:bodyPr/>
                    <a:lstStyle/>
                    <a:p>
                      <a:pPr marL="0" marR="0" indent="203835" algn="ctr">
                        <a:lnSpc>
                          <a:spcPct val="115000"/>
                        </a:lnSpc>
                        <a:spcBef>
                          <a:spcPts val="0"/>
                        </a:spcBef>
                        <a:spcAft>
                          <a:spcPts val="0"/>
                        </a:spcAft>
                      </a:pPr>
                      <a:r>
                        <a:rPr lang="en-US" sz="1200" dirty="0">
                          <a:effectLst/>
                          <a:latin typeface="Arial" pitchFamily="34" charset="0"/>
                          <a:cs typeface="Arial" pitchFamily="34" charset="0"/>
                        </a:rPr>
                        <a:t>FY 2012</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Total MH Admissions</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a:effectLst/>
                          <a:latin typeface="Arial" pitchFamily="34" charset="0"/>
                          <a:cs typeface="Arial" pitchFamily="34" charset="0"/>
                        </a:rPr>
                        <a:t>Total Admissions</a:t>
                      </a:r>
                      <a:endParaRPr lang="en-US" sz="120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a:effectLst/>
                          <a:latin typeface="Arial" pitchFamily="34" charset="0"/>
                          <a:cs typeface="Arial" pitchFamily="34" charset="0"/>
                        </a:rPr>
                        <a:t>% of MH Admissions</a:t>
                      </a:r>
                      <a:endParaRPr lang="en-US" sz="1200">
                        <a:effectLst/>
                        <a:latin typeface="Arial" pitchFamily="34" charset="0"/>
                        <a:ea typeface="Calibri"/>
                        <a:cs typeface="Arial" pitchFamily="34" charset="0"/>
                      </a:endParaRPr>
                    </a:p>
                  </a:txBody>
                  <a:tcPr marL="68576" marR="68576" marT="0" marB="0" anchor="ctr"/>
                </a:tc>
              </a:tr>
              <a:tr h="354773">
                <a:tc gridSpan="4">
                  <a:txBody>
                    <a:bodyPr/>
                    <a:lstStyle/>
                    <a:p>
                      <a:pPr marL="0" marR="0" algn="ctr">
                        <a:lnSpc>
                          <a:spcPct val="115000"/>
                        </a:lnSpc>
                        <a:spcBef>
                          <a:spcPts val="0"/>
                        </a:spcBef>
                        <a:spcAft>
                          <a:spcPts val="0"/>
                        </a:spcAft>
                      </a:pPr>
                      <a:r>
                        <a:rPr lang="en-US" sz="1200" dirty="0" smtClean="0">
                          <a:effectLst/>
                          <a:latin typeface="Arial" pitchFamily="34" charset="0"/>
                          <a:ea typeface="Calibri"/>
                          <a:cs typeface="Arial" pitchFamily="34" charset="0"/>
                        </a:rPr>
                        <a:t>FEMAL</a:t>
                      </a:r>
                      <a:r>
                        <a:rPr lang="en-US" sz="1200" baseline="0" dirty="0" smtClean="0">
                          <a:effectLst/>
                          <a:latin typeface="Arial" pitchFamily="34" charset="0"/>
                          <a:ea typeface="Calibri"/>
                          <a:cs typeface="Arial" pitchFamily="34" charset="0"/>
                        </a:rPr>
                        <a:t>E RSAT PROGRAMS</a:t>
                      </a:r>
                      <a:endParaRPr lang="en-US" sz="1200" dirty="0">
                        <a:effectLst/>
                        <a:latin typeface="Arial" pitchFamily="34" charset="0"/>
                        <a:ea typeface="Calibri"/>
                        <a:cs typeface="Arial" pitchFamily="34" charset="0"/>
                      </a:endParaRPr>
                    </a:p>
                  </a:txBody>
                  <a:tcPr marL="68576" marR="68576" marT="0" marB="0" anchor="ctr"/>
                </a:tc>
                <a:tc hMerge="1">
                  <a:txBody>
                    <a:bodyPr/>
                    <a:lstStyle/>
                    <a:p>
                      <a:pPr marL="0" marR="0" algn="ctr">
                        <a:lnSpc>
                          <a:spcPct val="115000"/>
                        </a:lnSpc>
                        <a:spcBef>
                          <a:spcPts val="0"/>
                        </a:spcBef>
                        <a:spcAft>
                          <a:spcPts val="0"/>
                        </a:spcAft>
                      </a:pPr>
                      <a:endParaRPr lang="en-US" sz="1200" dirty="0">
                        <a:effectLst/>
                        <a:latin typeface="Calibri"/>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pPr>
                      <a:endParaRPr lang="en-US" sz="1200" dirty="0">
                        <a:effectLst/>
                        <a:latin typeface="Calibri"/>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pPr>
                      <a:endParaRPr lang="en-US" sz="1200" dirty="0">
                        <a:effectLst/>
                        <a:latin typeface="Calibri"/>
                        <a:ea typeface="Calibri"/>
                        <a:cs typeface="Times New Roman"/>
                      </a:endParaRPr>
                    </a:p>
                  </a:txBody>
                  <a:tcPr marL="68580" marR="68580" marT="0" marB="0" anchor="ctr"/>
                </a:tc>
              </a:tr>
              <a:tr h="354773">
                <a:tc>
                  <a:txBody>
                    <a:bodyPr/>
                    <a:lstStyle/>
                    <a:p>
                      <a:pPr marL="0" marR="0" algn="ctr">
                        <a:lnSpc>
                          <a:spcPct val="115000"/>
                        </a:lnSpc>
                        <a:spcBef>
                          <a:spcPts val="0"/>
                        </a:spcBef>
                        <a:spcAft>
                          <a:spcPts val="0"/>
                        </a:spcAft>
                      </a:pPr>
                      <a:r>
                        <a:rPr lang="en-US" sz="1200" dirty="0" smtClean="0">
                          <a:effectLst/>
                          <a:latin typeface="Arial" pitchFamily="34" charset="0"/>
                          <a:cs typeface="Arial" pitchFamily="34" charset="0"/>
                        </a:rPr>
                        <a:t>ARRENDALE</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120</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336</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36%</a:t>
                      </a:r>
                      <a:endParaRPr lang="en-US" sz="1200" dirty="0">
                        <a:effectLst/>
                        <a:latin typeface="Arial" pitchFamily="34" charset="0"/>
                        <a:ea typeface="Calibri"/>
                        <a:cs typeface="Arial" pitchFamily="34" charset="0"/>
                      </a:endParaRPr>
                    </a:p>
                  </a:txBody>
                  <a:tcPr marL="68576" marR="68576" marT="0" marB="0" anchor="ctr"/>
                </a:tc>
              </a:tr>
              <a:tr h="354773">
                <a:tc>
                  <a:txBody>
                    <a:bodyPr/>
                    <a:lstStyle/>
                    <a:p>
                      <a:pPr marL="0" marR="0" algn="ctr">
                        <a:lnSpc>
                          <a:spcPct val="115000"/>
                        </a:lnSpc>
                        <a:spcBef>
                          <a:spcPts val="0"/>
                        </a:spcBef>
                        <a:spcAft>
                          <a:spcPts val="0"/>
                        </a:spcAft>
                      </a:pPr>
                      <a:r>
                        <a:rPr lang="en-US" sz="1200" dirty="0" smtClean="0">
                          <a:effectLst/>
                          <a:latin typeface="Arial" pitchFamily="34" charset="0"/>
                          <a:cs typeface="Arial" pitchFamily="34" charset="0"/>
                        </a:rPr>
                        <a:t>PULASKI</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102</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181</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56%</a:t>
                      </a:r>
                      <a:endParaRPr lang="en-US" sz="1200" dirty="0">
                        <a:effectLst/>
                        <a:latin typeface="Arial" pitchFamily="34" charset="0"/>
                        <a:ea typeface="Calibri"/>
                        <a:cs typeface="Arial" pitchFamily="34" charset="0"/>
                      </a:endParaRPr>
                    </a:p>
                  </a:txBody>
                  <a:tcPr marL="68576" marR="68576" marT="0" marB="0" anchor="ctr"/>
                </a:tc>
              </a:tr>
              <a:tr h="354773">
                <a:tc gridSpan="4">
                  <a:txBody>
                    <a:bodyPr/>
                    <a:lstStyle/>
                    <a:p>
                      <a:pPr marL="0" marR="0" algn="ctr">
                        <a:lnSpc>
                          <a:spcPct val="115000"/>
                        </a:lnSpc>
                        <a:spcBef>
                          <a:spcPts val="0"/>
                        </a:spcBef>
                        <a:spcAft>
                          <a:spcPts val="0"/>
                        </a:spcAft>
                      </a:pPr>
                      <a:r>
                        <a:rPr lang="en-US" sz="1200" dirty="0" smtClean="0">
                          <a:effectLst/>
                          <a:latin typeface="Arial" pitchFamily="34" charset="0"/>
                          <a:ea typeface="Calibri"/>
                          <a:cs typeface="Arial" pitchFamily="34" charset="0"/>
                        </a:rPr>
                        <a:t>MALE RSAT</a:t>
                      </a:r>
                      <a:r>
                        <a:rPr lang="en-US" sz="1200" baseline="0" dirty="0" smtClean="0">
                          <a:effectLst/>
                          <a:latin typeface="Arial" pitchFamily="34" charset="0"/>
                          <a:ea typeface="Calibri"/>
                          <a:cs typeface="Arial" pitchFamily="34" charset="0"/>
                        </a:rPr>
                        <a:t> PROGRAMS</a:t>
                      </a:r>
                      <a:endParaRPr lang="en-US" sz="1200" dirty="0">
                        <a:effectLst/>
                        <a:latin typeface="Arial" pitchFamily="34" charset="0"/>
                        <a:ea typeface="Calibri"/>
                        <a:cs typeface="Arial" pitchFamily="34" charset="0"/>
                      </a:endParaRPr>
                    </a:p>
                  </a:txBody>
                  <a:tcPr marL="68576" marR="68576" marT="0" marB="0" anchor="ctr"/>
                </a:tc>
                <a:tc hMerge="1">
                  <a:txBody>
                    <a:bodyPr/>
                    <a:lstStyle/>
                    <a:p>
                      <a:pPr marL="0" marR="0" algn="ctr">
                        <a:lnSpc>
                          <a:spcPct val="115000"/>
                        </a:lnSpc>
                        <a:spcBef>
                          <a:spcPts val="0"/>
                        </a:spcBef>
                        <a:spcAft>
                          <a:spcPts val="0"/>
                        </a:spcAft>
                      </a:pPr>
                      <a:endParaRPr lang="en-US" sz="1200" dirty="0">
                        <a:effectLst/>
                        <a:latin typeface="Calibri"/>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pPr>
                      <a:endParaRPr lang="en-US" sz="1200" dirty="0">
                        <a:effectLst/>
                        <a:latin typeface="Calibri"/>
                        <a:ea typeface="Calibri"/>
                        <a:cs typeface="Times New Roman"/>
                      </a:endParaRPr>
                    </a:p>
                  </a:txBody>
                  <a:tcPr marL="68580" marR="68580" marT="0" marB="0" anchor="ctr"/>
                </a:tc>
                <a:tc hMerge="1">
                  <a:txBody>
                    <a:bodyPr/>
                    <a:lstStyle/>
                    <a:p>
                      <a:pPr marL="0" marR="0" algn="ctr">
                        <a:lnSpc>
                          <a:spcPct val="115000"/>
                        </a:lnSpc>
                        <a:spcBef>
                          <a:spcPts val="0"/>
                        </a:spcBef>
                        <a:spcAft>
                          <a:spcPts val="0"/>
                        </a:spcAft>
                      </a:pPr>
                      <a:endParaRPr lang="en-US" sz="1200" dirty="0">
                        <a:effectLst/>
                        <a:latin typeface="Calibri"/>
                        <a:ea typeface="Calibri"/>
                        <a:cs typeface="Times New Roman"/>
                      </a:endParaRPr>
                    </a:p>
                  </a:txBody>
                  <a:tcPr marL="68580" marR="68580" marT="0" marB="0" anchor="ctr"/>
                </a:tc>
              </a:tr>
              <a:tr h="354773">
                <a:tc>
                  <a:txBody>
                    <a:bodyPr/>
                    <a:lstStyle/>
                    <a:p>
                      <a:pPr marL="0" marR="0" algn="ctr">
                        <a:lnSpc>
                          <a:spcPct val="115000"/>
                        </a:lnSpc>
                        <a:spcBef>
                          <a:spcPts val="0"/>
                        </a:spcBef>
                        <a:spcAft>
                          <a:spcPts val="0"/>
                        </a:spcAft>
                      </a:pPr>
                      <a:r>
                        <a:rPr lang="en-US" sz="1200" smtClean="0">
                          <a:effectLst/>
                          <a:latin typeface="Arial" pitchFamily="34" charset="0"/>
                          <a:cs typeface="Arial" pitchFamily="34" charset="0"/>
                        </a:rPr>
                        <a:t>BAINBRIDGE</a:t>
                      </a:r>
                      <a:endParaRPr lang="en-US" sz="120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83</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a:effectLst/>
                          <a:latin typeface="Arial" pitchFamily="34" charset="0"/>
                          <a:cs typeface="Arial" pitchFamily="34" charset="0"/>
                        </a:rPr>
                        <a:t>665</a:t>
                      </a:r>
                      <a:endParaRPr lang="en-US" sz="120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12%</a:t>
                      </a:r>
                      <a:endParaRPr lang="en-US" sz="1200" dirty="0">
                        <a:effectLst/>
                        <a:latin typeface="Arial" pitchFamily="34" charset="0"/>
                        <a:ea typeface="Calibri"/>
                        <a:cs typeface="Arial" pitchFamily="34" charset="0"/>
                      </a:endParaRPr>
                    </a:p>
                  </a:txBody>
                  <a:tcPr marL="68576" marR="68576" marT="0" marB="0" anchor="ctr"/>
                </a:tc>
              </a:tr>
              <a:tr h="354773">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COASTAL PRISON</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69</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a:effectLst/>
                          <a:latin typeface="Arial" pitchFamily="34" charset="0"/>
                          <a:cs typeface="Arial" pitchFamily="34" charset="0"/>
                        </a:rPr>
                        <a:t>534</a:t>
                      </a:r>
                      <a:endParaRPr lang="en-US" sz="120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a:effectLst/>
                          <a:latin typeface="Arial" pitchFamily="34" charset="0"/>
                          <a:cs typeface="Arial" pitchFamily="34" charset="0"/>
                        </a:rPr>
                        <a:t>13%</a:t>
                      </a:r>
                      <a:endParaRPr lang="en-US" sz="1200">
                        <a:effectLst/>
                        <a:latin typeface="Arial" pitchFamily="34" charset="0"/>
                        <a:ea typeface="Calibri"/>
                        <a:cs typeface="Arial" pitchFamily="34" charset="0"/>
                      </a:endParaRPr>
                    </a:p>
                  </a:txBody>
                  <a:tcPr marL="68576" marR="68576" marT="0" marB="0" anchor="ctr"/>
                </a:tc>
              </a:tr>
              <a:tr h="558383">
                <a:tc>
                  <a:txBody>
                    <a:bodyPr/>
                    <a:lstStyle/>
                    <a:p>
                      <a:pPr marL="0" marR="0" algn="ctr">
                        <a:lnSpc>
                          <a:spcPct val="115000"/>
                        </a:lnSpc>
                        <a:spcBef>
                          <a:spcPts val="0"/>
                        </a:spcBef>
                        <a:spcAft>
                          <a:spcPts val="0"/>
                        </a:spcAft>
                      </a:pPr>
                      <a:r>
                        <a:rPr lang="en-US" sz="1200">
                          <a:effectLst/>
                          <a:latin typeface="Arial" pitchFamily="34" charset="0"/>
                          <a:cs typeface="Arial" pitchFamily="34" charset="0"/>
                        </a:rPr>
                        <a:t>COASTAL PROBATION</a:t>
                      </a:r>
                      <a:endParaRPr lang="en-US" sz="120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52</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224</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smtClean="0">
                          <a:effectLst/>
                          <a:latin typeface="Arial" pitchFamily="34" charset="0"/>
                          <a:ea typeface="Calibri"/>
                          <a:cs typeface="Arial" pitchFamily="34" charset="0"/>
                        </a:rPr>
                        <a:t>23%</a:t>
                      </a:r>
                      <a:endParaRPr lang="en-US" sz="1200" dirty="0">
                        <a:effectLst/>
                        <a:latin typeface="Arial" pitchFamily="34" charset="0"/>
                        <a:ea typeface="Calibri"/>
                        <a:cs typeface="Arial" pitchFamily="34" charset="0"/>
                      </a:endParaRPr>
                    </a:p>
                  </a:txBody>
                  <a:tcPr marL="68576" marR="68576" marT="0" marB="0" anchor="ctr"/>
                </a:tc>
              </a:tr>
              <a:tr h="354773">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JOHNSON A</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34</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376</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a:effectLst/>
                          <a:latin typeface="Arial" pitchFamily="34" charset="0"/>
                          <a:cs typeface="Arial" pitchFamily="34" charset="0"/>
                        </a:rPr>
                        <a:t>9%</a:t>
                      </a:r>
                      <a:endParaRPr lang="en-US" sz="1200">
                        <a:effectLst/>
                        <a:latin typeface="Arial" pitchFamily="34" charset="0"/>
                        <a:ea typeface="Calibri"/>
                        <a:cs typeface="Arial" pitchFamily="34" charset="0"/>
                      </a:endParaRPr>
                    </a:p>
                  </a:txBody>
                  <a:tcPr marL="68576" marR="68576" marT="0" marB="0" anchor="ctr"/>
                </a:tc>
              </a:tr>
              <a:tr h="354773">
                <a:tc>
                  <a:txBody>
                    <a:bodyPr/>
                    <a:lstStyle/>
                    <a:p>
                      <a:pPr marL="0" marR="0" algn="ctr">
                        <a:lnSpc>
                          <a:spcPct val="115000"/>
                        </a:lnSpc>
                        <a:spcBef>
                          <a:spcPts val="0"/>
                        </a:spcBef>
                        <a:spcAft>
                          <a:spcPts val="0"/>
                        </a:spcAft>
                      </a:pPr>
                      <a:r>
                        <a:rPr lang="en-US" sz="1200">
                          <a:effectLst/>
                          <a:latin typeface="Arial" pitchFamily="34" charset="0"/>
                          <a:cs typeface="Arial" pitchFamily="34" charset="0"/>
                        </a:rPr>
                        <a:t>JOHNSON B</a:t>
                      </a:r>
                      <a:endParaRPr lang="en-US" sz="120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40</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380</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11%</a:t>
                      </a:r>
                      <a:endParaRPr lang="en-US" sz="1200" dirty="0">
                        <a:effectLst/>
                        <a:latin typeface="Arial" pitchFamily="34" charset="0"/>
                        <a:ea typeface="Calibri"/>
                        <a:cs typeface="Arial" pitchFamily="34" charset="0"/>
                      </a:endParaRPr>
                    </a:p>
                  </a:txBody>
                  <a:tcPr marL="68576" marR="68576" marT="0" marB="0" anchor="ctr"/>
                </a:tc>
              </a:tr>
              <a:tr h="354773">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VALDOSTA</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a:effectLst/>
                          <a:latin typeface="Arial" pitchFamily="34" charset="0"/>
                          <a:cs typeface="Arial" pitchFamily="34" charset="0"/>
                        </a:rPr>
                        <a:t>17</a:t>
                      </a:r>
                      <a:endParaRPr lang="en-US" sz="120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a:effectLst/>
                          <a:latin typeface="Arial" pitchFamily="34" charset="0"/>
                          <a:cs typeface="Arial" pitchFamily="34" charset="0"/>
                        </a:rPr>
                        <a:t>184</a:t>
                      </a:r>
                      <a:endParaRPr lang="en-US" sz="120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9%</a:t>
                      </a:r>
                      <a:endParaRPr lang="en-US" sz="1200" dirty="0">
                        <a:effectLst/>
                        <a:latin typeface="Arial" pitchFamily="34" charset="0"/>
                        <a:ea typeface="Calibri"/>
                        <a:cs typeface="Arial" pitchFamily="34" charset="0"/>
                      </a:endParaRPr>
                    </a:p>
                  </a:txBody>
                  <a:tcPr marL="68576" marR="68576" marT="0" marB="0" anchor="ctr"/>
                </a:tc>
              </a:tr>
              <a:tr h="371484">
                <a:tc>
                  <a:txBody>
                    <a:bodyPr/>
                    <a:lstStyle/>
                    <a:p>
                      <a:pPr marL="0" marR="0" indent="203200" algn="ctr">
                        <a:lnSpc>
                          <a:spcPct val="115000"/>
                        </a:lnSpc>
                        <a:spcBef>
                          <a:spcPts val="0"/>
                        </a:spcBef>
                        <a:spcAft>
                          <a:spcPts val="0"/>
                        </a:spcAft>
                      </a:pPr>
                      <a:r>
                        <a:rPr lang="en-US" sz="1200" dirty="0" smtClean="0">
                          <a:effectLst/>
                          <a:latin typeface="Arial" pitchFamily="34" charset="0"/>
                          <a:cs typeface="Arial" pitchFamily="34" charset="0"/>
                        </a:rPr>
                        <a:t>GRAND TOTAL</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517</a:t>
                      </a:r>
                      <a:endParaRPr lang="en-US" sz="1200" dirty="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a:effectLst/>
                          <a:latin typeface="Arial" pitchFamily="34" charset="0"/>
                          <a:cs typeface="Arial" pitchFamily="34" charset="0"/>
                        </a:rPr>
                        <a:t>3282</a:t>
                      </a:r>
                      <a:endParaRPr lang="en-US" sz="1200">
                        <a:effectLst/>
                        <a:latin typeface="Arial" pitchFamily="34" charset="0"/>
                        <a:ea typeface="Calibri"/>
                        <a:cs typeface="Arial" pitchFamily="34" charset="0"/>
                      </a:endParaRPr>
                    </a:p>
                  </a:txBody>
                  <a:tcPr marL="68576" marR="68576" marT="0" marB="0" anchor="ctr"/>
                </a:tc>
                <a:tc>
                  <a:txBody>
                    <a:bodyPr/>
                    <a:lstStyle/>
                    <a:p>
                      <a:pPr marL="0" marR="0" algn="ctr">
                        <a:lnSpc>
                          <a:spcPct val="115000"/>
                        </a:lnSpc>
                        <a:spcBef>
                          <a:spcPts val="0"/>
                        </a:spcBef>
                        <a:spcAft>
                          <a:spcPts val="0"/>
                        </a:spcAft>
                      </a:pPr>
                      <a:r>
                        <a:rPr lang="en-US" sz="1200" dirty="0">
                          <a:effectLst/>
                          <a:latin typeface="Arial" pitchFamily="34" charset="0"/>
                          <a:cs typeface="Arial" pitchFamily="34" charset="0"/>
                        </a:rPr>
                        <a:t>16%</a:t>
                      </a:r>
                      <a:endParaRPr lang="en-US" sz="1200" dirty="0">
                        <a:effectLst/>
                        <a:latin typeface="Arial" pitchFamily="34" charset="0"/>
                        <a:ea typeface="Calibri"/>
                        <a:cs typeface="Arial" pitchFamily="34" charset="0"/>
                      </a:endParaRPr>
                    </a:p>
                  </a:txBody>
                  <a:tcPr marL="68576" marR="68576" marT="0" marB="0" anchor="ctr"/>
                </a:tc>
              </a:tr>
            </a:tbl>
          </a:graphicData>
        </a:graphic>
      </p:graphicFrame>
      <p:sp>
        <p:nvSpPr>
          <p:cNvPr id="3" name="Title 2"/>
          <p:cNvSpPr>
            <a:spLocks noGrp="1"/>
          </p:cNvSpPr>
          <p:nvPr>
            <p:ph type="title"/>
          </p:nvPr>
        </p:nvSpPr>
        <p:spPr>
          <a:xfrm>
            <a:off x="457200" y="152400"/>
            <a:ext cx="8229600" cy="1143000"/>
          </a:xfrm>
        </p:spPr>
        <p:txBody>
          <a:bodyPr/>
          <a:lstStyle/>
          <a:p>
            <a:pPr eaLnBrk="1" fontAlgn="auto" hangingPunct="1">
              <a:spcAft>
                <a:spcPts val="0"/>
              </a:spcAft>
              <a:defRPr/>
            </a:pPr>
            <a:r>
              <a:rPr lang="en-US" sz="2800" kern="0" dirty="0">
                <a:effectLst/>
                <a:latin typeface="Arial" pitchFamily="34" charset="0"/>
                <a:cs typeface="Arial" pitchFamily="34" charset="0"/>
              </a:rPr>
              <a:t>Integrated Treatment Programs </a:t>
            </a:r>
            <a:r>
              <a:rPr lang="en-US" sz="3100" kern="0" dirty="0" smtClean="0">
                <a:effectLst/>
                <a:latin typeface="Arial" pitchFamily="34" charset="0"/>
                <a:cs typeface="Arial" pitchFamily="34" charset="0"/>
              </a:rPr>
              <a:t/>
            </a:r>
            <a:br>
              <a:rPr lang="en-US" sz="3100" kern="0" dirty="0" smtClean="0">
                <a:effectLst/>
                <a:latin typeface="Arial" pitchFamily="34" charset="0"/>
                <a:cs typeface="Arial" pitchFamily="34" charset="0"/>
              </a:rPr>
            </a:br>
            <a:r>
              <a:rPr lang="en-US" sz="2200" kern="0" dirty="0" smtClean="0">
                <a:effectLst/>
                <a:latin typeface="Arial" pitchFamily="34" charset="0"/>
                <a:cs typeface="Arial" pitchFamily="34" charset="0"/>
              </a:rPr>
              <a:t>RSAT</a:t>
            </a:r>
            <a:r>
              <a:rPr lang="en-US" sz="3100" kern="0" dirty="0" smtClean="0">
                <a:effectLst/>
                <a:latin typeface="Arial" pitchFamily="34" charset="0"/>
                <a:cs typeface="Arial" pitchFamily="34" charset="0"/>
              </a:rPr>
              <a:t> </a:t>
            </a:r>
            <a:r>
              <a:rPr lang="en-US" sz="2000" b="0" dirty="0" smtClean="0">
                <a:effectLst/>
                <a:latin typeface="Arial" pitchFamily="34" charset="0"/>
                <a:cs typeface="Arial" pitchFamily="34" charset="0"/>
              </a:rPr>
              <a:t>Prevalence</a:t>
            </a:r>
            <a:endParaRPr lang="en-US" sz="2000" b="0" dirty="0">
              <a:effectLst/>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pPr>
              <a:defRPr/>
            </a:pPr>
            <a:fld id="{950A5AC2-9951-4CA5-800D-BADF4836A2D7}"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143000"/>
          </a:xfrm>
        </p:spPr>
        <p:txBody>
          <a:bodyPr/>
          <a:lstStyle/>
          <a:p>
            <a:pPr eaLnBrk="1" fontAlgn="auto" hangingPunct="1">
              <a:spcAft>
                <a:spcPts val="0"/>
              </a:spcAft>
              <a:defRPr/>
            </a:pPr>
            <a:r>
              <a:rPr lang="en-US" sz="2800" kern="0" dirty="0">
                <a:effectLst/>
                <a:latin typeface="Arial" pitchFamily="34" charset="0"/>
                <a:cs typeface="Arial" pitchFamily="34" charset="0"/>
              </a:rPr>
              <a:t>Integrated Treatment Programs </a:t>
            </a:r>
            <a:r>
              <a:rPr lang="en-US" sz="4800" kern="0" dirty="0">
                <a:effectLst/>
                <a:latin typeface="Arial" pitchFamily="34" charset="0"/>
                <a:cs typeface="Arial" pitchFamily="34" charset="0"/>
              </a:rPr>
              <a:t/>
            </a:r>
            <a:br>
              <a:rPr lang="en-US" sz="4800" kern="0" dirty="0">
                <a:effectLst/>
                <a:latin typeface="Arial" pitchFamily="34" charset="0"/>
                <a:cs typeface="Arial" pitchFamily="34" charset="0"/>
              </a:rPr>
            </a:br>
            <a:r>
              <a:rPr lang="en-US" sz="2200" kern="0" dirty="0" smtClean="0">
                <a:effectLst/>
                <a:latin typeface="Arial" pitchFamily="34" charset="0"/>
                <a:cs typeface="Arial" pitchFamily="34" charset="0"/>
              </a:rPr>
              <a:t>GDC</a:t>
            </a:r>
            <a:r>
              <a:rPr lang="en-US" sz="2000" kern="0" dirty="0" smtClean="0">
                <a:effectLst/>
                <a:latin typeface="Arial" pitchFamily="34" charset="0"/>
                <a:cs typeface="Arial" pitchFamily="34" charset="0"/>
              </a:rPr>
              <a:t> -</a:t>
            </a:r>
            <a:r>
              <a:rPr lang="en-US" sz="2200" b="0" dirty="0" smtClean="0">
                <a:effectLst/>
                <a:latin typeface="Arial" pitchFamily="34" charset="0"/>
                <a:cs typeface="Arial" pitchFamily="34" charset="0"/>
              </a:rPr>
              <a:t>Prevalence</a:t>
            </a:r>
            <a:endParaRPr lang="en-US" sz="2200" b="0" dirty="0">
              <a:effectLst/>
              <a:latin typeface="Arial" pitchFamily="34" charset="0"/>
              <a:cs typeface="Arial" pitchFamily="34" charset="0"/>
            </a:endParaRPr>
          </a:p>
        </p:txBody>
      </p:sp>
      <p:sp>
        <p:nvSpPr>
          <p:cNvPr id="13315" name="Content Placeholder 1"/>
          <p:cNvSpPr>
            <a:spLocks noGrp="1"/>
          </p:cNvSpPr>
          <p:nvPr>
            <p:ph idx="1"/>
          </p:nvPr>
        </p:nvSpPr>
        <p:spPr/>
        <p:txBody>
          <a:bodyPr/>
          <a:lstStyle/>
          <a:p>
            <a:pPr eaLnBrk="1" hangingPunct="1"/>
            <a:r>
              <a:rPr lang="en-US" sz="2400" smtClean="0">
                <a:latin typeface="Arial" pitchFamily="34" charset="0"/>
                <a:cs typeface="Arial" pitchFamily="34" charset="0"/>
              </a:rPr>
              <a:t>Statewide - Day Reporting Centers Mental Health 27%</a:t>
            </a:r>
          </a:p>
          <a:p>
            <a:pPr eaLnBrk="1" hangingPunct="1"/>
            <a:endParaRPr lang="en-US" sz="2400" smtClean="0">
              <a:latin typeface="Arial" pitchFamily="34" charset="0"/>
              <a:cs typeface="Arial" pitchFamily="34" charset="0"/>
            </a:endParaRPr>
          </a:p>
          <a:p>
            <a:pPr eaLnBrk="1" hangingPunct="1"/>
            <a:endParaRPr lang="en-US" sz="2400" smtClean="0">
              <a:latin typeface="Arial" pitchFamily="34" charset="0"/>
              <a:cs typeface="Arial" pitchFamily="34" charset="0"/>
            </a:endParaRPr>
          </a:p>
          <a:p>
            <a:pPr eaLnBrk="1" hangingPunct="1"/>
            <a:r>
              <a:rPr lang="en-US" sz="2400" smtClean="0">
                <a:latin typeface="Arial" pitchFamily="34" charset="0"/>
                <a:cs typeface="Arial" pitchFamily="34" charset="0"/>
              </a:rPr>
              <a:t>Females – 53% - 57% </a:t>
            </a:r>
          </a:p>
          <a:p>
            <a:pPr eaLnBrk="1" hangingPunct="1"/>
            <a:endParaRPr lang="en-US" sz="2400" smtClean="0">
              <a:latin typeface="Arial" pitchFamily="34" charset="0"/>
              <a:cs typeface="Arial" pitchFamily="34" charset="0"/>
            </a:endParaRPr>
          </a:p>
          <a:p>
            <a:pPr eaLnBrk="1" hangingPunct="1"/>
            <a:endParaRPr lang="en-US" sz="2400" smtClean="0">
              <a:latin typeface="Arial" pitchFamily="34" charset="0"/>
              <a:cs typeface="Arial" pitchFamily="34" charset="0"/>
            </a:endParaRPr>
          </a:p>
          <a:p>
            <a:pPr eaLnBrk="1" hangingPunct="1"/>
            <a:endParaRPr lang="en-US" sz="2400" smtClean="0">
              <a:latin typeface="Arial" pitchFamily="34" charset="0"/>
              <a:cs typeface="Arial" pitchFamily="34" charset="0"/>
            </a:endParaRPr>
          </a:p>
          <a:p>
            <a:pPr eaLnBrk="1" hangingPunct="1"/>
            <a:r>
              <a:rPr lang="en-US" sz="2400" smtClean="0">
                <a:latin typeface="Arial" pitchFamily="34" charset="0"/>
                <a:cs typeface="Arial" pitchFamily="34" charset="0"/>
              </a:rPr>
              <a:t>Males – 19% - 21%</a:t>
            </a:r>
          </a:p>
        </p:txBody>
      </p:sp>
      <p:sp>
        <p:nvSpPr>
          <p:cNvPr id="5" name="Slide Number Placeholder 4"/>
          <p:cNvSpPr>
            <a:spLocks noGrp="1"/>
          </p:cNvSpPr>
          <p:nvPr>
            <p:ph type="sldNum" sz="quarter" idx="12"/>
          </p:nvPr>
        </p:nvSpPr>
        <p:spPr/>
        <p:txBody>
          <a:bodyPr/>
          <a:lstStyle/>
          <a:p>
            <a:pPr>
              <a:defRPr/>
            </a:pPr>
            <a:fld id="{3FDF611E-82AD-4383-8FC7-A30901E9AE5B}" type="slidenum">
              <a:rPr lang="en-US" smtClean="0"/>
              <a:pPr>
                <a:defRPr/>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idx="1"/>
          </p:nvPr>
        </p:nvSpPr>
        <p:spPr/>
        <p:txBody>
          <a:bodyPr/>
          <a:lstStyle/>
          <a:p>
            <a:pPr eaLnBrk="1" hangingPunct="1"/>
            <a:r>
              <a:rPr lang="en-US" sz="2400" smtClean="0">
                <a:latin typeface="Arial" pitchFamily="34" charset="0"/>
                <a:cs typeface="Arial" pitchFamily="34" charset="0"/>
              </a:rPr>
              <a:t>Offenders who have failed at Day Reporting Centers, Drug Courts and/or Mental Health Courts and RSATs</a:t>
            </a:r>
          </a:p>
          <a:p>
            <a:pPr eaLnBrk="1" hangingPunct="1"/>
            <a:endParaRPr lang="en-US" sz="2400" smtClean="0">
              <a:latin typeface="Arial" pitchFamily="34" charset="0"/>
              <a:cs typeface="Arial" pitchFamily="34" charset="0"/>
            </a:endParaRPr>
          </a:p>
          <a:p>
            <a:pPr eaLnBrk="1" hangingPunct="1"/>
            <a:r>
              <a:rPr lang="en-US" sz="2400" smtClean="0">
                <a:latin typeface="Arial" pitchFamily="34" charset="0"/>
                <a:cs typeface="Arial" pitchFamily="34" charset="0"/>
              </a:rPr>
              <a:t>Need for additional options so their issues are addressed in an integrated fashion to give the offender one last opportunity other than prison.</a:t>
            </a:r>
          </a:p>
          <a:p>
            <a:pPr eaLnBrk="1" hangingPunct="1"/>
            <a:endParaRPr lang="en-US" smtClean="0"/>
          </a:p>
        </p:txBody>
      </p:sp>
      <p:sp>
        <p:nvSpPr>
          <p:cNvPr id="2" name="Title 1"/>
          <p:cNvSpPr>
            <a:spLocks noGrp="1"/>
          </p:cNvSpPr>
          <p:nvPr>
            <p:ph type="title"/>
          </p:nvPr>
        </p:nvSpPr>
        <p:spPr>
          <a:xfrm>
            <a:off x="457200" y="76200"/>
            <a:ext cx="8229600" cy="1143000"/>
          </a:xfrm>
        </p:spPr>
        <p:txBody>
          <a:bodyPr/>
          <a:lstStyle/>
          <a:p>
            <a:pPr eaLnBrk="1" fontAlgn="auto" hangingPunct="1">
              <a:spcAft>
                <a:spcPts val="0"/>
              </a:spcAft>
              <a:defRPr/>
            </a:pPr>
            <a:r>
              <a:rPr lang="en-US" sz="2800" dirty="0" smtClean="0">
                <a:latin typeface="Arial" pitchFamily="34" charset="0"/>
                <a:cs typeface="Arial" pitchFamily="34" charset="0"/>
              </a:rPr>
              <a:t>Integrated Treatment Programs</a:t>
            </a:r>
            <a:r>
              <a:rPr lang="en-US" sz="2000" dirty="0" smtClean="0">
                <a:latin typeface="Arial" pitchFamily="34" charset="0"/>
                <a:cs typeface="Arial" pitchFamily="34" charset="0"/>
              </a:rPr>
              <a:t/>
            </a:r>
            <a:br>
              <a:rPr lang="en-US" sz="2000" dirty="0" smtClean="0">
                <a:latin typeface="Arial" pitchFamily="34" charset="0"/>
                <a:cs typeface="Arial" pitchFamily="34" charset="0"/>
              </a:rPr>
            </a:br>
            <a:r>
              <a:rPr lang="en-US" sz="2000" b="0" dirty="0" smtClean="0">
                <a:effectLst/>
                <a:latin typeface="Arial" pitchFamily="34" charset="0"/>
                <a:cs typeface="Arial" pitchFamily="34" charset="0"/>
              </a:rPr>
              <a:t>Targeted Population</a:t>
            </a:r>
            <a:endParaRPr lang="en-US" sz="2000" b="0" dirty="0">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E7292E40-0CD0-4292-B398-5F52AD692651}"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533400" y="1447800"/>
            <a:ext cx="8229600" cy="4525963"/>
          </a:xfrm>
        </p:spPr>
        <p:txBody>
          <a:bodyPr/>
          <a:lstStyle/>
          <a:p>
            <a:pPr eaLnBrk="1" hangingPunct="1">
              <a:defRPr/>
            </a:pPr>
            <a:r>
              <a:rPr lang="en-US" sz="2400" dirty="0" smtClean="0">
                <a:latin typeface="Arial" pitchFamily="34" charset="0"/>
                <a:cs typeface="Arial" pitchFamily="34" charset="0"/>
              </a:rPr>
              <a:t>DDCAT utilized to direct implementation</a:t>
            </a:r>
          </a:p>
          <a:p>
            <a:pPr marL="109537" indent="0" eaLnBrk="1" hangingPunct="1">
              <a:buFont typeface="Wingdings 3" pitchFamily="18" charset="2"/>
              <a:buNone/>
              <a:defRPr/>
            </a:pPr>
            <a:endParaRPr lang="en-US" sz="2400" dirty="0" smtClean="0">
              <a:latin typeface="Arial" pitchFamily="34" charset="0"/>
              <a:cs typeface="Arial" pitchFamily="34" charset="0"/>
            </a:endParaRPr>
          </a:p>
          <a:p>
            <a:pPr eaLnBrk="1" hangingPunct="1">
              <a:defRPr/>
            </a:pPr>
            <a:r>
              <a:rPr lang="en-US" sz="2400" dirty="0" smtClean="0">
                <a:latin typeface="Arial" pitchFamily="34" charset="0"/>
                <a:cs typeface="Arial" pitchFamily="34" charset="0"/>
              </a:rPr>
              <a:t>Originally moving from Alcohol and Other Drug Services Only to Dual Diagnosis Capable</a:t>
            </a:r>
          </a:p>
          <a:p>
            <a:pPr eaLnBrk="1" hangingPunct="1">
              <a:defRPr/>
            </a:pPr>
            <a:endParaRPr lang="en-US" sz="2400" dirty="0" smtClean="0">
              <a:latin typeface="Arial" pitchFamily="34" charset="0"/>
              <a:cs typeface="Arial" pitchFamily="34" charset="0"/>
            </a:endParaRPr>
          </a:p>
          <a:p>
            <a:pPr eaLnBrk="1" hangingPunct="1">
              <a:defRPr/>
            </a:pPr>
            <a:r>
              <a:rPr lang="en-US" sz="2400" dirty="0" smtClean="0">
                <a:latin typeface="Arial" pitchFamily="34" charset="0"/>
                <a:cs typeface="Arial" pitchFamily="34" charset="0"/>
              </a:rPr>
              <a:t>Stakeholders asked that services be intensified to Dual Diagnosis Enhanced</a:t>
            </a:r>
          </a:p>
          <a:p>
            <a:pPr eaLnBrk="1" hangingPunct="1">
              <a:defRPr/>
            </a:pPr>
            <a:endParaRPr lang="en-US" sz="2400" dirty="0" smtClean="0"/>
          </a:p>
        </p:txBody>
      </p:sp>
      <p:sp>
        <p:nvSpPr>
          <p:cNvPr id="3" name="Title 2"/>
          <p:cNvSpPr>
            <a:spLocks noGrp="1"/>
          </p:cNvSpPr>
          <p:nvPr>
            <p:ph type="title"/>
          </p:nvPr>
        </p:nvSpPr>
        <p:spPr>
          <a:xfrm>
            <a:off x="457200" y="76200"/>
            <a:ext cx="5943600" cy="1143000"/>
          </a:xfrm>
        </p:spPr>
        <p:txBody>
          <a:bodyPr/>
          <a:lstStyle/>
          <a:p>
            <a:pPr eaLnBrk="1" fontAlgn="auto" hangingPunct="1">
              <a:spcAft>
                <a:spcPts val="0"/>
              </a:spcAft>
              <a:defRPr/>
            </a:pPr>
            <a:r>
              <a:rPr lang="en-US" sz="2800" dirty="0" smtClean="0">
                <a:latin typeface="Arial" pitchFamily="34" charset="0"/>
                <a:cs typeface="Arial" pitchFamily="34" charset="0"/>
              </a:rPr>
              <a:t>Integrated Treatment Program</a:t>
            </a:r>
            <a:br>
              <a:rPr lang="en-US" sz="2800" dirty="0" smtClean="0">
                <a:latin typeface="Arial" pitchFamily="34" charset="0"/>
                <a:cs typeface="Arial" pitchFamily="34" charset="0"/>
              </a:rPr>
            </a:br>
            <a:r>
              <a:rPr lang="en-US" sz="2000" b="0" dirty="0" smtClean="0">
                <a:effectLst/>
                <a:latin typeface="Arial" pitchFamily="34" charset="0"/>
                <a:cs typeface="Arial" pitchFamily="34" charset="0"/>
              </a:rPr>
              <a:t>Implementation</a:t>
            </a:r>
            <a:endParaRPr lang="en-US" sz="2000" b="0" dirty="0">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97E0233E-4431-477A-82FA-EFFCB8F0965D}"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eaLnBrk="0" hangingPunct="0"/>
            <a:endParaRPr lang="en-US" altLang="en-US" sz="2400">
              <a:solidFill>
                <a:srgbClr val="FFFFFF"/>
              </a:solidFill>
              <a:latin typeface="Times"/>
            </a:endParaRPr>
          </a:p>
        </p:txBody>
      </p:sp>
      <p:graphicFrame>
        <p:nvGraphicFramePr>
          <p:cNvPr id="16387" name="Object 17"/>
          <p:cNvGraphicFramePr>
            <a:graphicFrameLocks noChangeAspect="1"/>
          </p:cNvGraphicFramePr>
          <p:nvPr/>
        </p:nvGraphicFramePr>
        <p:xfrm>
          <a:off x="928688" y="1384300"/>
          <a:ext cx="8001000" cy="4419600"/>
        </p:xfrm>
        <a:graphic>
          <a:graphicData uri="http://schemas.openxmlformats.org/presentationml/2006/ole">
            <mc:AlternateContent xmlns:mc="http://schemas.openxmlformats.org/markup-compatibility/2006">
              <mc:Choice xmlns:v="urn:schemas-microsoft-com:vml" Requires="v">
                <p:oleObj spid="_x0000_s16399" name="Document" r:id="rId4" imgW="7891240" imgH="4940504" progId="Word.Document.8">
                  <p:embed/>
                </p:oleObj>
              </mc:Choice>
              <mc:Fallback>
                <p:oleObj name="Document" r:id="rId4" imgW="7891240" imgH="4940504" progId="Word.Document.8">
                  <p:embed/>
                  <p:pic>
                    <p:nvPicPr>
                      <p:cNvPr id="0" name="Object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8688" y="1384300"/>
                        <a:ext cx="8001000" cy="441960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388" name="Rectangle 6"/>
          <p:cNvSpPr>
            <a:spLocks noChangeArrowheads="1"/>
          </p:cNvSpPr>
          <p:nvPr/>
        </p:nvSpPr>
        <p:spPr bwMode="auto">
          <a:xfrm>
            <a:off x="457200" y="228600"/>
            <a:ext cx="60960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800" b="1">
                <a:cs typeface="Arial" pitchFamily="34" charset="0"/>
              </a:rPr>
              <a:t>Integrated Treatment Program</a:t>
            </a:r>
          </a:p>
          <a:p>
            <a:r>
              <a:rPr lang="en-US" sz="2000">
                <a:cs typeface="Arial" pitchFamily="34" charset="0"/>
              </a:rPr>
              <a:t>Co-Occurring Disorders by Symptom Severity </a:t>
            </a:r>
            <a:endParaRPr lang="en-US" altLang="en-US" sz="2000">
              <a:solidFill>
                <a:srgbClr val="FFFF00"/>
              </a:solidFill>
              <a:cs typeface="Arial" pitchFamily="34" charset="0"/>
            </a:endParaRPr>
          </a:p>
        </p:txBody>
      </p:sp>
      <p:sp>
        <p:nvSpPr>
          <p:cNvPr id="16389" name="TextBox 4"/>
          <p:cNvSpPr txBox="1">
            <a:spLocks noChangeArrowheads="1"/>
          </p:cNvSpPr>
          <p:nvPr/>
        </p:nvSpPr>
        <p:spPr bwMode="auto">
          <a:xfrm>
            <a:off x="152400" y="6172200"/>
            <a:ext cx="762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92D050"/>
                </a:solidFill>
                <a:latin typeface="Lucida Sans Unicode" pitchFamily="34" charset="0"/>
              </a:rPr>
              <a:t>LOW</a:t>
            </a:r>
          </a:p>
        </p:txBody>
      </p:sp>
      <p:sp>
        <p:nvSpPr>
          <p:cNvPr id="16390" name="TextBox 5"/>
          <p:cNvSpPr txBox="1">
            <a:spLocks noChangeArrowheads="1"/>
          </p:cNvSpPr>
          <p:nvPr/>
        </p:nvSpPr>
        <p:spPr bwMode="auto">
          <a:xfrm>
            <a:off x="0" y="1752600"/>
            <a:ext cx="762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FF0000"/>
                </a:solidFill>
                <a:latin typeface="Lucida Sans Unicode" pitchFamily="34" charset="0"/>
              </a:rPr>
              <a:t>HIGH</a:t>
            </a:r>
          </a:p>
        </p:txBody>
      </p:sp>
      <p:sp>
        <p:nvSpPr>
          <p:cNvPr id="16391" name="TextBox 7"/>
          <p:cNvSpPr txBox="1">
            <a:spLocks noChangeArrowheads="1"/>
          </p:cNvSpPr>
          <p:nvPr/>
        </p:nvSpPr>
        <p:spPr bwMode="auto">
          <a:xfrm>
            <a:off x="8229600" y="6046788"/>
            <a:ext cx="762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FF0000"/>
                </a:solidFill>
                <a:latin typeface="Lucida Sans Unicode" pitchFamily="34" charset="0"/>
              </a:rPr>
              <a:t>HIGH</a:t>
            </a:r>
          </a:p>
        </p:txBody>
      </p:sp>
      <p:cxnSp>
        <p:nvCxnSpPr>
          <p:cNvPr id="10" name="Straight Arrow Connector 9"/>
          <p:cNvCxnSpPr/>
          <p:nvPr/>
        </p:nvCxnSpPr>
        <p:spPr>
          <a:xfrm flipV="1">
            <a:off x="533400" y="2209800"/>
            <a:ext cx="0" cy="38100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1028700" y="6202363"/>
            <a:ext cx="7086600"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394" name="TextBox 14"/>
          <p:cNvSpPr txBox="1">
            <a:spLocks noChangeArrowheads="1"/>
          </p:cNvSpPr>
          <p:nvPr/>
        </p:nvSpPr>
        <p:spPr bwMode="auto">
          <a:xfrm>
            <a:off x="228600" y="3352800"/>
            <a:ext cx="2286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latin typeface="Lucida Sans Unicode" pitchFamily="34" charset="0"/>
              </a:rPr>
              <a:t>SUD</a:t>
            </a:r>
          </a:p>
        </p:txBody>
      </p:sp>
      <p:sp>
        <p:nvSpPr>
          <p:cNvPr id="16395" name="TextBox 15"/>
          <p:cNvSpPr txBox="1">
            <a:spLocks noChangeArrowheads="1"/>
          </p:cNvSpPr>
          <p:nvPr/>
        </p:nvSpPr>
        <p:spPr bwMode="auto">
          <a:xfrm>
            <a:off x="4648200" y="6230938"/>
            <a:ext cx="1371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a:latin typeface="Lucida Sans Unicode" pitchFamily="34" charset="0"/>
              </a:rPr>
              <a:t>MI</a:t>
            </a:r>
          </a:p>
        </p:txBody>
      </p:sp>
      <p:sp>
        <p:nvSpPr>
          <p:cNvPr id="12" name="Slide Number Placeholder 11"/>
          <p:cNvSpPr>
            <a:spLocks noGrp="1"/>
          </p:cNvSpPr>
          <p:nvPr>
            <p:ph type="sldNum" sz="quarter" idx="12"/>
          </p:nvPr>
        </p:nvSpPr>
        <p:spPr/>
        <p:txBody>
          <a:bodyPr/>
          <a:lstStyle/>
          <a:p>
            <a:pPr>
              <a:defRPr/>
            </a:pPr>
            <a:fld id="{2177872F-6439-47D8-AE65-44B92F05A3D1}"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525963"/>
          </a:xfrm>
        </p:spPr>
        <p:txBody>
          <a:bodyPr>
            <a:normAutofit/>
          </a:bodyPr>
          <a:lstStyle/>
          <a:p>
            <a:pPr marL="365760" indent="-256032" eaLnBrk="1" fontAlgn="auto" hangingPunct="1">
              <a:spcAft>
                <a:spcPts val="0"/>
              </a:spcAft>
              <a:buFont typeface="Wingdings 3"/>
              <a:buChar char=""/>
              <a:defRPr/>
            </a:pPr>
            <a:endParaRPr lang="en-US" sz="2400" dirty="0" smtClean="0"/>
          </a:p>
          <a:p>
            <a:pPr marL="109728" indent="0" eaLnBrk="1" fontAlgn="auto" hangingPunct="1">
              <a:spcAft>
                <a:spcPts val="0"/>
              </a:spcAft>
              <a:buFont typeface="Wingdings 3"/>
              <a:buNone/>
              <a:defRPr/>
            </a:pPr>
            <a:endParaRPr lang="en-US" sz="2400" dirty="0"/>
          </a:p>
          <a:p>
            <a:pPr marL="365760" indent="-256032" eaLnBrk="1" fontAlgn="auto" hangingPunct="1">
              <a:spcAft>
                <a:spcPts val="0"/>
              </a:spcAft>
              <a:buFont typeface="Wingdings 3"/>
              <a:buChar char=""/>
              <a:defRPr/>
            </a:pPr>
            <a:r>
              <a:rPr lang="en-US" sz="2400" dirty="0" smtClean="0">
                <a:latin typeface="Arial" pitchFamily="34" charset="0"/>
                <a:cs typeface="Arial" pitchFamily="34" charset="0"/>
              </a:rPr>
              <a:t>Standard Policy &amp; Procedures specifically for ITF</a:t>
            </a:r>
          </a:p>
          <a:p>
            <a:pPr marL="365760" indent="-256032" eaLnBrk="1" fontAlgn="auto" hangingPunct="1">
              <a:spcAft>
                <a:spcPts val="0"/>
              </a:spcAft>
              <a:buFont typeface="Wingdings 3"/>
              <a:buChar char=""/>
              <a:defRPr/>
            </a:pPr>
            <a:r>
              <a:rPr lang="en-US" sz="2400" dirty="0" smtClean="0">
                <a:latin typeface="Arial" pitchFamily="34" charset="0"/>
                <a:cs typeface="Arial" pitchFamily="34" charset="0"/>
              </a:rPr>
              <a:t>Quality Improvement Team that continuously evaluate services</a:t>
            </a:r>
          </a:p>
          <a:p>
            <a:pPr marL="365760" indent="-256032" eaLnBrk="1" fontAlgn="auto" hangingPunct="1">
              <a:spcAft>
                <a:spcPts val="0"/>
              </a:spcAft>
              <a:buFont typeface="Wingdings 3"/>
              <a:buChar char=""/>
              <a:defRPr/>
            </a:pPr>
            <a:r>
              <a:rPr lang="en-US" sz="2400" dirty="0" smtClean="0">
                <a:latin typeface="Arial" pitchFamily="34" charset="0"/>
                <a:cs typeface="Arial" pitchFamily="34" charset="0"/>
              </a:rPr>
              <a:t>Process Action Team meets weekly to evaluate operations and programs</a:t>
            </a:r>
            <a:endParaRPr lang="en-US" sz="2400" dirty="0">
              <a:latin typeface="Arial" pitchFamily="34" charset="0"/>
              <a:cs typeface="Arial" pitchFamily="34" charset="0"/>
            </a:endParaRPr>
          </a:p>
          <a:p>
            <a:pPr marL="365760" indent="-256032" eaLnBrk="1" fontAlgn="auto" hangingPunct="1">
              <a:spcAft>
                <a:spcPts val="0"/>
              </a:spcAft>
              <a:buFont typeface="Wingdings 3"/>
              <a:buChar char=""/>
              <a:defRPr/>
            </a:pPr>
            <a:endParaRPr lang="en-US" dirty="0"/>
          </a:p>
        </p:txBody>
      </p:sp>
      <p:sp>
        <p:nvSpPr>
          <p:cNvPr id="3" name="Title 2"/>
          <p:cNvSpPr>
            <a:spLocks noGrp="1"/>
          </p:cNvSpPr>
          <p:nvPr>
            <p:ph type="title"/>
          </p:nvPr>
        </p:nvSpPr>
        <p:spPr>
          <a:xfrm>
            <a:off x="457200" y="76200"/>
            <a:ext cx="8229600" cy="1143000"/>
          </a:xfrm>
        </p:spPr>
        <p:txBody>
          <a:bodyPr/>
          <a:lstStyle/>
          <a:p>
            <a:pPr eaLnBrk="1" fontAlgn="auto" hangingPunct="1">
              <a:spcAft>
                <a:spcPts val="0"/>
              </a:spcAft>
              <a:defRPr/>
            </a:pPr>
            <a:r>
              <a:rPr lang="en-US" sz="2800" dirty="0" smtClean="0">
                <a:latin typeface="Arial" pitchFamily="34" charset="0"/>
                <a:cs typeface="Arial" pitchFamily="34" charset="0"/>
              </a:rPr>
              <a:t>Integrated Treatment Program</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sz="2000" b="0" dirty="0" smtClean="0">
                <a:effectLst/>
                <a:latin typeface="Arial" pitchFamily="34" charset="0"/>
                <a:cs typeface="Arial" pitchFamily="34" charset="0"/>
              </a:rPr>
              <a:t>Next Steps</a:t>
            </a:r>
            <a:endParaRPr lang="en-US" sz="2000" b="0" dirty="0">
              <a:effectLst/>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6C07B398-C797-46A3-A55D-8628380A2521}" type="slidenum">
              <a:rPr lang="en-US" smtClean="0"/>
              <a:pPr>
                <a:defRPr/>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1718</TotalTime>
  <Words>919</Words>
  <Application>Microsoft Office PowerPoint</Application>
  <PresentationFormat>On-screen Show (4:3)</PresentationFormat>
  <Paragraphs>221</Paragraphs>
  <Slides>24</Slides>
  <Notes>3</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24</vt:i4>
      </vt:variant>
    </vt:vector>
  </HeadingPairs>
  <TitlesOfParts>
    <vt:vector size="35" baseType="lpstr">
      <vt:lpstr>Arial</vt:lpstr>
      <vt:lpstr>Lucida Sans Unicode</vt:lpstr>
      <vt:lpstr>Wingdings 3</vt:lpstr>
      <vt:lpstr>Verdana</vt:lpstr>
      <vt:lpstr>Wingdings 2</vt:lpstr>
      <vt:lpstr>Calibri</vt:lpstr>
      <vt:lpstr>Wingdings</vt:lpstr>
      <vt:lpstr>Times</vt:lpstr>
      <vt:lpstr>Concourse</vt:lpstr>
      <vt:lpstr>Metro</vt:lpstr>
      <vt:lpstr>Microsoft Word 97 - 2003 Document</vt:lpstr>
      <vt:lpstr>Developing Integrated Treatment Programs for Georgia Offenders</vt:lpstr>
      <vt:lpstr>PowerPoint Presentation</vt:lpstr>
      <vt:lpstr>Integrated Treatment Programs  What is Integrated Treatment for Co-Occurring Disorders?</vt:lpstr>
      <vt:lpstr>Integrated Treatment Programs  RSAT Prevalence</vt:lpstr>
      <vt:lpstr>Integrated Treatment Programs  GDC -Prevalence</vt:lpstr>
      <vt:lpstr>Integrated Treatment Programs Targeted Population</vt:lpstr>
      <vt:lpstr>Integrated Treatment Program Implementation</vt:lpstr>
      <vt:lpstr>PowerPoint Presentation</vt:lpstr>
      <vt:lpstr>Integrated Treatment Program Next Steps</vt:lpstr>
      <vt:lpstr>Integrated Treatment Program Resources</vt:lpstr>
      <vt:lpstr>FRANKLIN COUNTY JUVENILE METH PROGRAM</vt:lpstr>
      <vt:lpstr>Program Overview</vt:lpstr>
      <vt:lpstr>CIM Model</vt:lpstr>
      <vt:lpstr>CIM Model  </vt:lpstr>
      <vt:lpstr>In-Custody Treatment</vt:lpstr>
      <vt:lpstr>In-Custody Treatment</vt:lpstr>
      <vt:lpstr>In-Custody Treatment</vt:lpstr>
      <vt:lpstr>In-Custody Treatment </vt:lpstr>
      <vt:lpstr>Additional Components</vt:lpstr>
      <vt:lpstr>Aftercare</vt:lpstr>
      <vt:lpstr>Outcomes</vt:lpstr>
      <vt:lpstr>Outcomes</vt:lpstr>
      <vt:lpstr>PowerPoint Presentation</vt:lpstr>
      <vt:lpstr>PowerPoint Presentation</vt:lpstr>
    </vt:vector>
  </TitlesOfParts>
  <Company>Spectrum Health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Integrated Treatment Programs</dc:title>
  <dc:creator>Dawn Collinge</dc:creator>
  <cp:lastModifiedBy>Noah M. Shifman</cp:lastModifiedBy>
  <cp:revision>77</cp:revision>
  <cp:lastPrinted>2012-10-23T13:08:14Z</cp:lastPrinted>
  <dcterms:created xsi:type="dcterms:W3CDTF">2012-09-28T13:10:17Z</dcterms:created>
  <dcterms:modified xsi:type="dcterms:W3CDTF">2012-11-21T16:38:03Z</dcterms:modified>
</cp:coreProperties>
</file>