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610" r:id="rId2"/>
    <p:sldId id="614" r:id="rId3"/>
    <p:sldId id="665" r:id="rId4"/>
    <p:sldId id="694" r:id="rId5"/>
    <p:sldId id="695" r:id="rId6"/>
    <p:sldId id="696" r:id="rId7"/>
    <p:sldId id="623" r:id="rId8"/>
    <p:sldId id="668" r:id="rId9"/>
    <p:sldId id="697" r:id="rId10"/>
    <p:sldId id="699" r:id="rId11"/>
    <p:sldId id="700" r:id="rId12"/>
    <p:sldId id="701" r:id="rId13"/>
    <p:sldId id="702" r:id="rId14"/>
    <p:sldId id="703" r:id="rId15"/>
    <p:sldId id="704" r:id="rId16"/>
    <p:sldId id="706" r:id="rId17"/>
    <p:sldId id="705" r:id="rId18"/>
    <p:sldId id="707" r:id="rId19"/>
    <p:sldId id="708" r:id="rId20"/>
    <p:sldId id="709" r:id="rId21"/>
    <p:sldId id="710" r:id="rId22"/>
    <p:sldId id="711" r:id="rId23"/>
    <p:sldId id="627" r:id="rId24"/>
    <p:sldId id="731" r:id="rId25"/>
    <p:sldId id="681" r:id="rId26"/>
    <p:sldId id="712" r:id="rId27"/>
    <p:sldId id="713" r:id="rId28"/>
    <p:sldId id="714" r:id="rId29"/>
    <p:sldId id="715" r:id="rId30"/>
    <p:sldId id="716" r:id="rId31"/>
    <p:sldId id="653" r:id="rId32"/>
    <p:sldId id="688" r:id="rId33"/>
    <p:sldId id="682" r:id="rId34"/>
    <p:sldId id="689" r:id="rId35"/>
    <p:sldId id="717" r:id="rId36"/>
    <p:sldId id="718" r:id="rId37"/>
    <p:sldId id="719" r:id="rId38"/>
    <p:sldId id="622" r:id="rId39"/>
    <p:sldId id="720" r:id="rId40"/>
    <p:sldId id="721" r:id="rId41"/>
    <p:sldId id="722" r:id="rId42"/>
    <p:sldId id="723" r:id="rId43"/>
    <p:sldId id="724" r:id="rId44"/>
    <p:sldId id="725" r:id="rId45"/>
    <p:sldId id="726" r:id="rId46"/>
    <p:sldId id="727" r:id="rId47"/>
    <p:sldId id="728" r:id="rId48"/>
    <p:sldId id="729" r:id="rId49"/>
    <p:sldId id="730" r:id="rId50"/>
    <p:sldId id="629" r:id="rId51"/>
    <p:sldId id="732"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CJS Roberta" initials="A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84" autoAdjust="0"/>
    <p:restoredTop sz="84844" autoAdjust="0"/>
  </p:normalViewPr>
  <p:slideViewPr>
    <p:cSldViewPr>
      <p:cViewPr>
        <p:scale>
          <a:sx n="75" d="100"/>
          <a:sy n="75" d="100"/>
        </p:scale>
        <p:origin x="-2664" y="-60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54"/>
    </p:cViewPr>
  </p:sorterViewPr>
  <p:notesViewPr>
    <p:cSldViewPr>
      <p:cViewPr>
        <p:scale>
          <a:sx n="100" d="100"/>
          <a:sy n="100" d="100"/>
        </p:scale>
        <p:origin x="-35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769870747288662"/>
          <c:y val="3.1073446327683617E-2"/>
          <c:w val="0.59520588817907194"/>
          <c:h val="0.85621001823924547"/>
        </c:manualLayout>
      </c:layout>
      <c:barChart>
        <c:barDir val="bar"/>
        <c:grouping val="clustered"/>
        <c:varyColors val="0"/>
        <c:ser>
          <c:idx val="0"/>
          <c:order val="0"/>
          <c:tx>
            <c:strRef>
              <c:f>Sheet1!$B$1</c:f>
              <c:strCache>
                <c:ptCount val="1"/>
                <c:pt idx="0">
                  <c:v>Male</c:v>
                </c:pt>
              </c:strCache>
            </c:strRef>
          </c:tx>
          <c:invertIfNegative val="0"/>
          <c:dPt>
            <c:idx val="0"/>
            <c:invertIfNegative val="0"/>
            <c:bubble3D val="0"/>
            <c:spPr>
              <a:solidFill>
                <a:schemeClr val="accent1">
                  <a:lumMod val="60000"/>
                  <a:lumOff val="40000"/>
                </a:schemeClr>
              </a:solidFill>
            </c:spPr>
          </c:dPt>
          <c:cat>
            <c:strRef>
              <c:f>Sheet1!$A$2:$A$6</c:f>
              <c:strCache>
                <c:ptCount val="4"/>
                <c:pt idx="0">
                  <c:v>History of Substance Abuse</c:v>
                </c:pt>
                <c:pt idx="1">
                  <c:v>History of Emotional Abuse</c:v>
                </c:pt>
                <c:pt idx="2">
                  <c:v>History of Sexual Abuse</c:v>
                </c:pt>
                <c:pt idx="3">
                  <c:v>History of Physical Abuse</c:v>
                </c:pt>
              </c:strCache>
            </c:strRef>
          </c:cat>
          <c:val>
            <c:numRef>
              <c:f>Sheet1!$B$2:$B$6</c:f>
              <c:numCache>
                <c:formatCode>General</c:formatCode>
                <c:ptCount val="5"/>
                <c:pt idx="0">
                  <c:v>65</c:v>
                </c:pt>
                <c:pt idx="1">
                  <c:v>53</c:v>
                </c:pt>
                <c:pt idx="2">
                  <c:v>26</c:v>
                </c:pt>
                <c:pt idx="3">
                  <c:v>66</c:v>
                </c:pt>
              </c:numCache>
            </c:numRef>
          </c:val>
        </c:ser>
        <c:ser>
          <c:idx val="1"/>
          <c:order val="1"/>
          <c:tx>
            <c:strRef>
              <c:f>Sheet1!$C$1</c:f>
              <c:strCache>
                <c:ptCount val="1"/>
                <c:pt idx="0">
                  <c:v>Female</c:v>
                </c:pt>
              </c:strCache>
            </c:strRef>
          </c:tx>
          <c:invertIfNegative val="0"/>
          <c:cat>
            <c:strRef>
              <c:f>Sheet1!$A$2:$A$6</c:f>
              <c:strCache>
                <c:ptCount val="4"/>
                <c:pt idx="0">
                  <c:v>History of Substance Abuse</c:v>
                </c:pt>
                <c:pt idx="1">
                  <c:v>History of Emotional Abuse</c:v>
                </c:pt>
                <c:pt idx="2">
                  <c:v>History of Sexual Abuse</c:v>
                </c:pt>
                <c:pt idx="3">
                  <c:v>History of Physical Abuse</c:v>
                </c:pt>
              </c:strCache>
            </c:strRef>
          </c:cat>
          <c:val>
            <c:numRef>
              <c:f>Sheet1!$C$2:$C$6</c:f>
              <c:numCache>
                <c:formatCode>General</c:formatCode>
                <c:ptCount val="5"/>
                <c:pt idx="0">
                  <c:v>0</c:v>
                </c:pt>
                <c:pt idx="1">
                  <c:v>59</c:v>
                </c:pt>
                <c:pt idx="2">
                  <c:v>65</c:v>
                </c:pt>
                <c:pt idx="3">
                  <c:v>77</c:v>
                </c:pt>
              </c:numCache>
            </c:numRef>
          </c:val>
        </c:ser>
        <c:dLbls>
          <c:showLegendKey val="0"/>
          <c:showVal val="0"/>
          <c:showCatName val="0"/>
          <c:showSerName val="0"/>
          <c:showPercent val="0"/>
          <c:showBubbleSize val="0"/>
        </c:dLbls>
        <c:gapWidth val="150"/>
        <c:axId val="126464000"/>
        <c:axId val="126465536"/>
      </c:barChart>
      <c:catAx>
        <c:axId val="126464000"/>
        <c:scaling>
          <c:orientation val="minMax"/>
        </c:scaling>
        <c:delete val="0"/>
        <c:axPos val="l"/>
        <c:majorTickMark val="out"/>
        <c:minorTickMark val="none"/>
        <c:tickLblPos val="nextTo"/>
        <c:crossAx val="126465536"/>
        <c:crosses val="autoZero"/>
        <c:auto val="1"/>
        <c:lblAlgn val="ctr"/>
        <c:lblOffset val="100"/>
        <c:noMultiLvlLbl val="0"/>
      </c:catAx>
      <c:valAx>
        <c:axId val="126465536"/>
        <c:scaling>
          <c:orientation val="minMax"/>
        </c:scaling>
        <c:delete val="0"/>
        <c:axPos val="b"/>
        <c:majorGridlines/>
        <c:numFmt formatCode="General" sourceLinked="1"/>
        <c:majorTickMark val="out"/>
        <c:minorTickMark val="none"/>
        <c:tickLblPos val="nextTo"/>
        <c:crossAx val="126464000"/>
        <c:crosses val="autoZero"/>
        <c:crossBetween val="between"/>
      </c:valAx>
    </c:plotArea>
    <c:legend>
      <c:legendPos val="r"/>
      <c:layout>
        <c:manualLayout>
          <c:xMode val="edge"/>
          <c:yMode val="edge"/>
          <c:x val="0.11372220571485167"/>
          <c:y val="3.4589839405667511E-2"/>
          <c:w val="0.12684383202099739"/>
          <c:h val="0.15680902175363673"/>
        </c:manualLayout>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42DA97-B1E7-4FE0-B65C-DAD351DD4C7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62A37DB-41B9-4427-80CF-55B0B5CA1ACF}">
      <dgm:prSet custT="1"/>
      <dgm:spPr>
        <a:solidFill>
          <a:schemeClr val="accent2"/>
        </a:solidFill>
      </dgm:spPr>
      <dgm:t>
        <a:bodyPr/>
        <a:lstStyle/>
        <a:p>
          <a:r>
            <a:rPr lang="en-US" sz="3200" b="1" dirty="0" smtClean="0"/>
            <a:t>Vicarious Traumatization</a:t>
          </a:r>
          <a:endParaRPr lang="en-US" sz="3200" b="1" dirty="0"/>
        </a:p>
      </dgm:t>
    </dgm:pt>
    <dgm:pt modelId="{23B929B8-AAE2-4D50-9B18-1FA29CEE230E}" type="parTrans" cxnId="{83222930-2A06-4CF1-AC88-80C196F272F9}">
      <dgm:prSet/>
      <dgm:spPr/>
      <dgm:t>
        <a:bodyPr/>
        <a:lstStyle/>
        <a:p>
          <a:endParaRPr lang="en-US"/>
        </a:p>
      </dgm:t>
    </dgm:pt>
    <dgm:pt modelId="{1F036D89-30CC-4FCB-B6D1-618528F45038}" type="sibTrans" cxnId="{83222930-2A06-4CF1-AC88-80C196F272F9}">
      <dgm:prSet/>
      <dgm:spPr/>
      <dgm:t>
        <a:bodyPr/>
        <a:lstStyle/>
        <a:p>
          <a:endParaRPr lang="en-US"/>
        </a:p>
      </dgm:t>
    </dgm:pt>
    <dgm:pt modelId="{AED4CEAC-209C-4FAB-AB93-5144AC668305}">
      <dgm:prSet phldrT="[Text]" custT="1"/>
      <dgm:spPr/>
      <dgm:t>
        <a:bodyPr/>
        <a:lstStyle/>
        <a:p>
          <a:r>
            <a:rPr lang="en-US" sz="2800" dirty="0" smtClean="0"/>
            <a:t>Secondary Traumatic Stress (Disorder)</a:t>
          </a:r>
        </a:p>
        <a:p>
          <a:r>
            <a:rPr lang="en-US" sz="2800" dirty="0" smtClean="0"/>
            <a:t>Compassion Fatigue</a:t>
          </a:r>
          <a:r>
            <a:rPr lang="en-US" sz="2200" dirty="0" smtClean="0"/>
            <a:t>  </a:t>
          </a:r>
          <a:endParaRPr lang="en-US" sz="2200" dirty="0"/>
        </a:p>
      </dgm:t>
    </dgm:pt>
    <dgm:pt modelId="{2CC5227A-C4D6-496F-8F68-C4892EA10663}" type="parTrans" cxnId="{6834F8A5-83C0-4E7F-ABD7-D9F7A18E6DF1}">
      <dgm:prSet/>
      <dgm:spPr/>
      <dgm:t>
        <a:bodyPr/>
        <a:lstStyle/>
        <a:p>
          <a:endParaRPr lang="en-US"/>
        </a:p>
      </dgm:t>
    </dgm:pt>
    <dgm:pt modelId="{440E18DF-E6BC-4700-BDD7-C89049D01033}" type="sibTrans" cxnId="{6834F8A5-83C0-4E7F-ABD7-D9F7A18E6DF1}">
      <dgm:prSet/>
      <dgm:spPr/>
      <dgm:t>
        <a:bodyPr/>
        <a:lstStyle/>
        <a:p>
          <a:endParaRPr lang="en-US"/>
        </a:p>
      </dgm:t>
    </dgm:pt>
    <dgm:pt modelId="{69868FE9-11EE-44C7-984F-DA79DF678550}">
      <dgm:prSet phldrT="[Text]" custT="1"/>
      <dgm:spPr/>
      <dgm:t>
        <a:bodyPr/>
        <a:lstStyle/>
        <a:p>
          <a:r>
            <a:rPr lang="en-US" sz="2800" dirty="0" smtClean="0"/>
            <a:t>Burnout</a:t>
          </a:r>
          <a:endParaRPr lang="en-US" sz="2800" dirty="0"/>
        </a:p>
      </dgm:t>
    </dgm:pt>
    <dgm:pt modelId="{D847678B-9240-4518-886F-597EE8919EDD}" type="parTrans" cxnId="{C818A23F-167C-450A-9374-E5332DAE7E4D}">
      <dgm:prSet/>
      <dgm:spPr/>
      <dgm:t>
        <a:bodyPr/>
        <a:lstStyle/>
        <a:p>
          <a:endParaRPr lang="en-US"/>
        </a:p>
      </dgm:t>
    </dgm:pt>
    <dgm:pt modelId="{37380A4A-E4CB-4CD9-BC6E-468BE72B58C3}" type="sibTrans" cxnId="{C818A23F-167C-450A-9374-E5332DAE7E4D}">
      <dgm:prSet/>
      <dgm:spPr/>
      <dgm:t>
        <a:bodyPr/>
        <a:lstStyle/>
        <a:p>
          <a:endParaRPr lang="en-US"/>
        </a:p>
      </dgm:t>
    </dgm:pt>
    <dgm:pt modelId="{91390600-2931-4C53-9A8F-2B0D34283754}" type="pres">
      <dgm:prSet presAssocID="{1742DA97-B1E7-4FE0-B65C-DAD351DD4C7B}" presName="Name0" presStyleCnt="0">
        <dgm:presLayoutVars>
          <dgm:chMax val="7"/>
          <dgm:chPref val="7"/>
          <dgm:dir/>
        </dgm:presLayoutVars>
      </dgm:prSet>
      <dgm:spPr/>
      <dgm:t>
        <a:bodyPr/>
        <a:lstStyle/>
        <a:p>
          <a:endParaRPr lang="en-US"/>
        </a:p>
      </dgm:t>
    </dgm:pt>
    <dgm:pt modelId="{8DB87877-3CE1-4BF8-8861-EE98A6CABBF7}" type="pres">
      <dgm:prSet presAssocID="{1742DA97-B1E7-4FE0-B65C-DAD351DD4C7B}" presName="Name1" presStyleCnt="0"/>
      <dgm:spPr/>
    </dgm:pt>
    <dgm:pt modelId="{67DC3352-1CB4-4732-A9D2-89E26ABFF526}" type="pres">
      <dgm:prSet presAssocID="{1742DA97-B1E7-4FE0-B65C-DAD351DD4C7B}" presName="cycle" presStyleCnt="0"/>
      <dgm:spPr/>
    </dgm:pt>
    <dgm:pt modelId="{05598255-44BC-4198-B9BF-A09F642C51A0}" type="pres">
      <dgm:prSet presAssocID="{1742DA97-B1E7-4FE0-B65C-DAD351DD4C7B}" presName="srcNode" presStyleLbl="node1" presStyleIdx="0" presStyleCnt="3"/>
      <dgm:spPr/>
    </dgm:pt>
    <dgm:pt modelId="{3A97D580-E0FF-40E8-8455-FE54CAC3248A}" type="pres">
      <dgm:prSet presAssocID="{1742DA97-B1E7-4FE0-B65C-DAD351DD4C7B}" presName="conn" presStyleLbl="parChTrans1D2" presStyleIdx="0" presStyleCnt="1"/>
      <dgm:spPr/>
      <dgm:t>
        <a:bodyPr/>
        <a:lstStyle/>
        <a:p>
          <a:endParaRPr lang="en-US"/>
        </a:p>
      </dgm:t>
    </dgm:pt>
    <dgm:pt modelId="{636A0E8B-C039-4A1E-B18E-6BA726241032}" type="pres">
      <dgm:prSet presAssocID="{1742DA97-B1E7-4FE0-B65C-DAD351DD4C7B}" presName="extraNode" presStyleLbl="node1" presStyleIdx="0" presStyleCnt="3"/>
      <dgm:spPr/>
    </dgm:pt>
    <dgm:pt modelId="{200BB225-8EEC-45FC-85C3-E8BAD95CEEA4}" type="pres">
      <dgm:prSet presAssocID="{1742DA97-B1E7-4FE0-B65C-DAD351DD4C7B}" presName="dstNode" presStyleLbl="node1" presStyleIdx="0" presStyleCnt="3"/>
      <dgm:spPr/>
    </dgm:pt>
    <dgm:pt modelId="{F0D2A2F6-AF4B-41DC-9936-146B52E525F9}" type="pres">
      <dgm:prSet presAssocID="{A62A37DB-41B9-4427-80CF-55B0B5CA1ACF}" presName="text_1" presStyleLbl="node1" presStyleIdx="0" presStyleCnt="3">
        <dgm:presLayoutVars>
          <dgm:bulletEnabled val="1"/>
        </dgm:presLayoutVars>
      </dgm:prSet>
      <dgm:spPr/>
      <dgm:t>
        <a:bodyPr/>
        <a:lstStyle/>
        <a:p>
          <a:endParaRPr lang="en-US"/>
        </a:p>
      </dgm:t>
    </dgm:pt>
    <dgm:pt modelId="{7227BA17-7617-4BC4-A1EA-C979234875AB}" type="pres">
      <dgm:prSet presAssocID="{A62A37DB-41B9-4427-80CF-55B0B5CA1ACF}" presName="accent_1" presStyleCnt="0"/>
      <dgm:spPr/>
    </dgm:pt>
    <dgm:pt modelId="{389C7C9D-45FB-4375-AA14-12F1E323000D}" type="pres">
      <dgm:prSet presAssocID="{A62A37DB-41B9-4427-80CF-55B0B5CA1ACF}" presName="accentRepeatNode" presStyleLbl="solidFgAcc1" presStyleIdx="0" presStyleCnt="3" custScaleX="59452" custScaleY="55082"/>
      <dgm:spPr>
        <a:solidFill>
          <a:srgbClr val="FFC000"/>
        </a:solidFill>
      </dgm:spPr>
    </dgm:pt>
    <dgm:pt modelId="{4E269CC4-9A7A-42A6-B0E1-FAAA30FDB56D}" type="pres">
      <dgm:prSet presAssocID="{AED4CEAC-209C-4FAB-AB93-5144AC668305}" presName="text_2" presStyleLbl="node1" presStyleIdx="1" presStyleCnt="3" custScaleY="139345">
        <dgm:presLayoutVars>
          <dgm:bulletEnabled val="1"/>
        </dgm:presLayoutVars>
      </dgm:prSet>
      <dgm:spPr/>
      <dgm:t>
        <a:bodyPr/>
        <a:lstStyle/>
        <a:p>
          <a:endParaRPr lang="en-US"/>
        </a:p>
      </dgm:t>
    </dgm:pt>
    <dgm:pt modelId="{C71D14F1-3CF1-44B4-BD18-02975CC12DC9}" type="pres">
      <dgm:prSet presAssocID="{AED4CEAC-209C-4FAB-AB93-5144AC668305}" presName="accent_2" presStyleCnt="0"/>
      <dgm:spPr/>
    </dgm:pt>
    <dgm:pt modelId="{6FAEAA30-58A7-403C-A068-AC6C86D5371E}" type="pres">
      <dgm:prSet presAssocID="{AED4CEAC-209C-4FAB-AB93-5144AC668305}" presName="accentRepeatNode" presStyleLbl="solidFgAcc1" presStyleIdx="1" presStyleCnt="3" custScaleX="59452" custScaleY="55082"/>
      <dgm:spPr/>
    </dgm:pt>
    <dgm:pt modelId="{78ABFE37-F435-4080-9A16-17C00D929F9C}" type="pres">
      <dgm:prSet presAssocID="{69868FE9-11EE-44C7-984F-DA79DF678550}" presName="text_3" presStyleLbl="node1" presStyleIdx="2" presStyleCnt="3">
        <dgm:presLayoutVars>
          <dgm:bulletEnabled val="1"/>
        </dgm:presLayoutVars>
      </dgm:prSet>
      <dgm:spPr/>
      <dgm:t>
        <a:bodyPr/>
        <a:lstStyle/>
        <a:p>
          <a:endParaRPr lang="en-US"/>
        </a:p>
      </dgm:t>
    </dgm:pt>
    <dgm:pt modelId="{CD09AB04-5BE2-4ECB-971C-1E648A937C9B}" type="pres">
      <dgm:prSet presAssocID="{69868FE9-11EE-44C7-984F-DA79DF678550}" presName="accent_3" presStyleCnt="0"/>
      <dgm:spPr/>
    </dgm:pt>
    <dgm:pt modelId="{BCB997F0-E449-4B9E-BC10-AED3121A0DBE}" type="pres">
      <dgm:prSet presAssocID="{69868FE9-11EE-44C7-984F-DA79DF678550}" presName="accentRepeatNode" presStyleLbl="solidFgAcc1" presStyleIdx="2" presStyleCnt="3" custScaleX="59452" custScaleY="55082"/>
      <dgm:spPr/>
    </dgm:pt>
  </dgm:ptLst>
  <dgm:cxnLst>
    <dgm:cxn modelId="{83222930-2A06-4CF1-AC88-80C196F272F9}" srcId="{1742DA97-B1E7-4FE0-B65C-DAD351DD4C7B}" destId="{A62A37DB-41B9-4427-80CF-55B0B5CA1ACF}" srcOrd="0" destOrd="0" parTransId="{23B929B8-AAE2-4D50-9B18-1FA29CEE230E}" sibTransId="{1F036D89-30CC-4FCB-B6D1-618528F45038}"/>
    <dgm:cxn modelId="{E9A6B46A-07AC-4072-863D-DE598B1B21CF}" type="presOf" srcId="{AED4CEAC-209C-4FAB-AB93-5144AC668305}" destId="{4E269CC4-9A7A-42A6-B0E1-FAAA30FDB56D}" srcOrd="0" destOrd="0" presId="urn:microsoft.com/office/officeart/2008/layout/VerticalCurvedList"/>
    <dgm:cxn modelId="{BD3DDE3D-7D90-4ECB-B13B-FF2B991D4C71}" type="presOf" srcId="{1742DA97-B1E7-4FE0-B65C-DAD351DD4C7B}" destId="{91390600-2931-4C53-9A8F-2B0D34283754}" srcOrd="0" destOrd="0" presId="urn:microsoft.com/office/officeart/2008/layout/VerticalCurvedList"/>
    <dgm:cxn modelId="{9BBCBB48-B621-4A52-9271-F5ACF6656566}" type="presOf" srcId="{69868FE9-11EE-44C7-984F-DA79DF678550}" destId="{78ABFE37-F435-4080-9A16-17C00D929F9C}" srcOrd="0" destOrd="0" presId="urn:microsoft.com/office/officeart/2008/layout/VerticalCurvedList"/>
    <dgm:cxn modelId="{B6846048-8AA9-4DB6-A76B-1FA932C627D0}" type="presOf" srcId="{1F036D89-30CC-4FCB-B6D1-618528F45038}" destId="{3A97D580-E0FF-40E8-8455-FE54CAC3248A}" srcOrd="0" destOrd="0" presId="urn:microsoft.com/office/officeart/2008/layout/VerticalCurvedList"/>
    <dgm:cxn modelId="{EC02B275-181D-45F1-924A-FD9277383D0F}" type="presOf" srcId="{A62A37DB-41B9-4427-80CF-55B0B5CA1ACF}" destId="{F0D2A2F6-AF4B-41DC-9936-146B52E525F9}" srcOrd="0" destOrd="0" presId="urn:microsoft.com/office/officeart/2008/layout/VerticalCurvedList"/>
    <dgm:cxn modelId="{6834F8A5-83C0-4E7F-ABD7-D9F7A18E6DF1}" srcId="{1742DA97-B1E7-4FE0-B65C-DAD351DD4C7B}" destId="{AED4CEAC-209C-4FAB-AB93-5144AC668305}" srcOrd="1" destOrd="0" parTransId="{2CC5227A-C4D6-496F-8F68-C4892EA10663}" sibTransId="{440E18DF-E6BC-4700-BDD7-C89049D01033}"/>
    <dgm:cxn modelId="{C818A23F-167C-450A-9374-E5332DAE7E4D}" srcId="{1742DA97-B1E7-4FE0-B65C-DAD351DD4C7B}" destId="{69868FE9-11EE-44C7-984F-DA79DF678550}" srcOrd="2" destOrd="0" parTransId="{D847678B-9240-4518-886F-597EE8919EDD}" sibTransId="{37380A4A-E4CB-4CD9-BC6E-468BE72B58C3}"/>
    <dgm:cxn modelId="{F0583DCF-4E20-4740-8FFD-E29F522F0A17}" type="presParOf" srcId="{91390600-2931-4C53-9A8F-2B0D34283754}" destId="{8DB87877-3CE1-4BF8-8861-EE98A6CABBF7}" srcOrd="0" destOrd="0" presId="urn:microsoft.com/office/officeart/2008/layout/VerticalCurvedList"/>
    <dgm:cxn modelId="{0805556D-D600-4129-B95B-E2A3718C7F18}" type="presParOf" srcId="{8DB87877-3CE1-4BF8-8861-EE98A6CABBF7}" destId="{67DC3352-1CB4-4732-A9D2-89E26ABFF526}" srcOrd="0" destOrd="0" presId="urn:microsoft.com/office/officeart/2008/layout/VerticalCurvedList"/>
    <dgm:cxn modelId="{70523F96-8D24-41DA-8E2B-0054FFDFE90F}" type="presParOf" srcId="{67DC3352-1CB4-4732-A9D2-89E26ABFF526}" destId="{05598255-44BC-4198-B9BF-A09F642C51A0}" srcOrd="0" destOrd="0" presId="urn:microsoft.com/office/officeart/2008/layout/VerticalCurvedList"/>
    <dgm:cxn modelId="{E8085B3F-5A88-48E7-920F-81E3C16D5509}" type="presParOf" srcId="{67DC3352-1CB4-4732-A9D2-89E26ABFF526}" destId="{3A97D580-E0FF-40E8-8455-FE54CAC3248A}" srcOrd="1" destOrd="0" presId="urn:microsoft.com/office/officeart/2008/layout/VerticalCurvedList"/>
    <dgm:cxn modelId="{48785893-D49D-4069-8EC4-7901668E954D}" type="presParOf" srcId="{67DC3352-1CB4-4732-A9D2-89E26ABFF526}" destId="{636A0E8B-C039-4A1E-B18E-6BA726241032}" srcOrd="2" destOrd="0" presId="urn:microsoft.com/office/officeart/2008/layout/VerticalCurvedList"/>
    <dgm:cxn modelId="{274B6057-A9DD-4D90-B4C2-B9BC41D22758}" type="presParOf" srcId="{67DC3352-1CB4-4732-A9D2-89E26ABFF526}" destId="{200BB225-8EEC-45FC-85C3-E8BAD95CEEA4}" srcOrd="3" destOrd="0" presId="urn:microsoft.com/office/officeart/2008/layout/VerticalCurvedList"/>
    <dgm:cxn modelId="{E59ADC35-C32B-4289-9184-5F86A25B87C3}" type="presParOf" srcId="{8DB87877-3CE1-4BF8-8861-EE98A6CABBF7}" destId="{F0D2A2F6-AF4B-41DC-9936-146B52E525F9}" srcOrd="1" destOrd="0" presId="urn:microsoft.com/office/officeart/2008/layout/VerticalCurvedList"/>
    <dgm:cxn modelId="{A2AB674C-A4C2-452A-AC64-8F569D43E8BA}" type="presParOf" srcId="{8DB87877-3CE1-4BF8-8861-EE98A6CABBF7}" destId="{7227BA17-7617-4BC4-A1EA-C979234875AB}" srcOrd="2" destOrd="0" presId="urn:microsoft.com/office/officeart/2008/layout/VerticalCurvedList"/>
    <dgm:cxn modelId="{123AB531-3FC4-44B4-8A75-4628137C9B85}" type="presParOf" srcId="{7227BA17-7617-4BC4-A1EA-C979234875AB}" destId="{389C7C9D-45FB-4375-AA14-12F1E323000D}" srcOrd="0" destOrd="0" presId="urn:microsoft.com/office/officeart/2008/layout/VerticalCurvedList"/>
    <dgm:cxn modelId="{2F6574C4-FE8B-4F9B-96E5-CB99E4C5C175}" type="presParOf" srcId="{8DB87877-3CE1-4BF8-8861-EE98A6CABBF7}" destId="{4E269CC4-9A7A-42A6-B0E1-FAAA30FDB56D}" srcOrd="3" destOrd="0" presId="urn:microsoft.com/office/officeart/2008/layout/VerticalCurvedList"/>
    <dgm:cxn modelId="{848006C9-D590-4161-94CC-A76841A678C1}" type="presParOf" srcId="{8DB87877-3CE1-4BF8-8861-EE98A6CABBF7}" destId="{C71D14F1-3CF1-44B4-BD18-02975CC12DC9}" srcOrd="4" destOrd="0" presId="urn:microsoft.com/office/officeart/2008/layout/VerticalCurvedList"/>
    <dgm:cxn modelId="{085913BC-506C-479D-92CF-AC1D9817F7E7}" type="presParOf" srcId="{C71D14F1-3CF1-44B4-BD18-02975CC12DC9}" destId="{6FAEAA30-58A7-403C-A068-AC6C86D5371E}" srcOrd="0" destOrd="0" presId="urn:microsoft.com/office/officeart/2008/layout/VerticalCurvedList"/>
    <dgm:cxn modelId="{54FFA050-9F8E-4A62-B801-394DA7DE7CB2}" type="presParOf" srcId="{8DB87877-3CE1-4BF8-8861-EE98A6CABBF7}" destId="{78ABFE37-F435-4080-9A16-17C00D929F9C}" srcOrd="5" destOrd="0" presId="urn:microsoft.com/office/officeart/2008/layout/VerticalCurvedList"/>
    <dgm:cxn modelId="{D4CA860E-AB35-4A24-9939-35CCB4676845}" type="presParOf" srcId="{8DB87877-3CE1-4BF8-8861-EE98A6CABBF7}" destId="{CD09AB04-5BE2-4ECB-971C-1E648A937C9B}" srcOrd="6" destOrd="0" presId="urn:microsoft.com/office/officeart/2008/layout/VerticalCurvedList"/>
    <dgm:cxn modelId="{FDE0FF3D-BF4C-456C-A7E3-3A8492C3DC7D}" type="presParOf" srcId="{CD09AB04-5BE2-4ECB-971C-1E648A937C9B}" destId="{BCB997F0-E449-4B9E-BC10-AED3121A0DBE}"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42DA97-B1E7-4FE0-B65C-DAD351DD4C7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62A37DB-41B9-4427-80CF-55B0B5CA1ACF}">
      <dgm:prSet custT="1"/>
      <dgm:spPr>
        <a:solidFill>
          <a:schemeClr val="accent1"/>
        </a:solidFill>
      </dgm:spPr>
      <dgm:t>
        <a:bodyPr/>
        <a:lstStyle/>
        <a:p>
          <a:r>
            <a:rPr lang="en-US" sz="2800" b="0" dirty="0" smtClean="0"/>
            <a:t>Vicarious Traumatization</a:t>
          </a:r>
          <a:endParaRPr lang="en-US" sz="2800" b="0" dirty="0"/>
        </a:p>
      </dgm:t>
    </dgm:pt>
    <dgm:pt modelId="{23B929B8-AAE2-4D50-9B18-1FA29CEE230E}" type="parTrans" cxnId="{83222930-2A06-4CF1-AC88-80C196F272F9}">
      <dgm:prSet/>
      <dgm:spPr/>
      <dgm:t>
        <a:bodyPr/>
        <a:lstStyle/>
        <a:p>
          <a:endParaRPr lang="en-US"/>
        </a:p>
      </dgm:t>
    </dgm:pt>
    <dgm:pt modelId="{1F036D89-30CC-4FCB-B6D1-618528F45038}" type="sibTrans" cxnId="{83222930-2A06-4CF1-AC88-80C196F272F9}">
      <dgm:prSet/>
      <dgm:spPr/>
      <dgm:t>
        <a:bodyPr/>
        <a:lstStyle/>
        <a:p>
          <a:endParaRPr lang="en-US"/>
        </a:p>
      </dgm:t>
    </dgm:pt>
    <dgm:pt modelId="{AED4CEAC-209C-4FAB-AB93-5144AC668305}">
      <dgm:prSet phldrT="[Text]" custT="1"/>
      <dgm:spPr>
        <a:solidFill>
          <a:srgbClr val="C00000"/>
        </a:solidFill>
      </dgm:spPr>
      <dgm:t>
        <a:bodyPr/>
        <a:lstStyle/>
        <a:p>
          <a:r>
            <a:rPr lang="en-US" sz="3200" b="1" dirty="0" smtClean="0"/>
            <a:t>Secondary Traumatic Stress (Disorder)</a:t>
          </a:r>
        </a:p>
        <a:p>
          <a:r>
            <a:rPr lang="en-US" sz="3200" b="1" dirty="0" smtClean="0"/>
            <a:t>Compassion Fatigue</a:t>
          </a:r>
          <a:r>
            <a:rPr lang="en-US" sz="2200" b="1" dirty="0" smtClean="0"/>
            <a:t>  </a:t>
          </a:r>
          <a:endParaRPr lang="en-US" sz="2200" b="1" dirty="0"/>
        </a:p>
      </dgm:t>
    </dgm:pt>
    <dgm:pt modelId="{2CC5227A-C4D6-496F-8F68-C4892EA10663}" type="parTrans" cxnId="{6834F8A5-83C0-4E7F-ABD7-D9F7A18E6DF1}">
      <dgm:prSet/>
      <dgm:spPr/>
      <dgm:t>
        <a:bodyPr/>
        <a:lstStyle/>
        <a:p>
          <a:endParaRPr lang="en-US"/>
        </a:p>
      </dgm:t>
    </dgm:pt>
    <dgm:pt modelId="{440E18DF-E6BC-4700-BDD7-C89049D01033}" type="sibTrans" cxnId="{6834F8A5-83C0-4E7F-ABD7-D9F7A18E6DF1}">
      <dgm:prSet/>
      <dgm:spPr/>
      <dgm:t>
        <a:bodyPr/>
        <a:lstStyle/>
        <a:p>
          <a:endParaRPr lang="en-US"/>
        </a:p>
      </dgm:t>
    </dgm:pt>
    <dgm:pt modelId="{69868FE9-11EE-44C7-984F-DA79DF678550}">
      <dgm:prSet phldrT="[Text]" custT="1"/>
      <dgm:spPr/>
      <dgm:t>
        <a:bodyPr/>
        <a:lstStyle/>
        <a:p>
          <a:r>
            <a:rPr lang="en-US" sz="2800" dirty="0" smtClean="0"/>
            <a:t>Burnout</a:t>
          </a:r>
          <a:endParaRPr lang="en-US" sz="2800" dirty="0"/>
        </a:p>
      </dgm:t>
    </dgm:pt>
    <dgm:pt modelId="{D847678B-9240-4518-886F-597EE8919EDD}" type="parTrans" cxnId="{C818A23F-167C-450A-9374-E5332DAE7E4D}">
      <dgm:prSet/>
      <dgm:spPr/>
      <dgm:t>
        <a:bodyPr/>
        <a:lstStyle/>
        <a:p>
          <a:endParaRPr lang="en-US"/>
        </a:p>
      </dgm:t>
    </dgm:pt>
    <dgm:pt modelId="{37380A4A-E4CB-4CD9-BC6E-468BE72B58C3}" type="sibTrans" cxnId="{C818A23F-167C-450A-9374-E5332DAE7E4D}">
      <dgm:prSet/>
      <dgm:spPr/>
      <dgm:t>
        <a:bodyPr/>
        <a:lstStyle/>
        <a:p>
          <a:endParaRPr lang="en-US"/>
        </a:p>
      </dgm:t>
    </dgm:pt>
    <dgm:pt modelId="{91390600-2931-4C53-9A8F-2B0D34283754}" type="pres">
      <dgm:prSet presAssocID="{1742DA97-B1E7-4FE0-B65C-DAD351DD4C7B}" presName="Name0" presStyleCnt="0">
        <dgm:presLayoutVars>
          <dgm:chMax val="7"/>
          <dgm:chPref val="7"/>
          <dgm:dir/>
        </dgm:presLayoutVars>
      </dgm:prSet>
      <dgm:spPr/>
      <dgm:t>
        <a:bodyPr/>
        <a:lstStyle/>
        <a:p>
          <a:endParaRPr lang="en-US"/>
        </a:p>
      </dgm:t>
    </dgm:pt>
    <dgm:pt modelId="{8DB87877-3CE1-4BF8-8861-EE98A6CABBF7}" type="pres">
      <dgm:prSet presAssocID="{1742DA97-B1E7-4FE0-B65C-DAD351DD4C7B}" presName="Name1" presStyleCnt="0"/>
      <dgm:spPr/>
    </dgm:pt>
    <dgm:pt modelId="{67DC3352-1CB4-4732-A9D2-89E26ABFF526}" type="pres">
      <dgm:prSet presAssocID="{1742DA97-B1E7-4FE0-B65C-DAD351DD4C7B}" presName="cycle" presStyleCnt="0"/>
      <dgm:spPr/>
    </dgm:pt>
    <dgm:pt modelId="{05598255-44BC-4198-B9BF-A09F642C51A0}" type="pres">
      <dgm:prSet presAssocID="{1742DA97-B1E7-4FE0-B65C-DAD351DD4C7B}" presName="srcNode" presStyleLbl="node1" presStyleIdx="0" presStyleCnt="3"/>
      <dgm:spPr/>
    </dgm:pt>
    <dgm:pt modelId="{3A97D580-E0FF-40E8-8455-FE54CAC3248A}" type="pres">
      <dgm:prSet presAssocID="{1742DA97-B1E7-4FE0-B65C-DAD351DD4C7B}" presName="conn" presStyleLbl="parChTrans1D2" presStyleIdx="0" presStyleCnt="1"/>
      <dgm:spPr/>
      <dgm:t>
        <a:bodyPr/>
        <a:lstStyle/>
        <a:p>
          <a:endParaRPr lang="en-US"/>
        </a:p>
      </dgm:t>
    </dgm:pt>
    <dgm:pt modelId="{636A0E8B-C039-4A1E-B18E-6BA726241032}" type="pres">
      <dgm:prSet presAssocID="{1742DA97-B1E7-4FE0-B65C-DAD351DD4C7B}" presName="extraNode" presStyleLbl="node1" presStyleIdx="0" presStyleCnt="3"/>
      <dgm:spPr/>
    </dgm:pt>
    <dgm:pt modelId="{200BB225-8EEC-45FC-85C3-E8BAD95CEEA4}" type="pres">
      <dgm:prSet presAssocID="{1742DA97-B1E7-4FE0-B65C-DAD351DD4C7B}" presName="dstNode" presStyleLbl="node1" presStyleIdx="0" presStyleCnt="3"/>
      <dgm:spPr/>
    </dgm:pt>
    <dgm:pt modelId="{F0D2A2F6-AF4B-41DC-9936-146B52E525F9}" type="pres">
      <dgm:prSet presAssocID="{A62A37DB-41B9-4427-80CF-55B0B5CA1ACF}" presName="text_1" presStyleLbl="node1" presStyleIdx="0" presStyleCnt="3">
        <dgm:presLayoutVars>
          <dgm:bulletEnabled val="1"/>
        </dgm:presLayoutVars>
      </dgm:prSet>
      <dgm:spPr/>
      <dgm:t>
        <a:bodyPr/>
        <a:lstStyle/>
        <a:p>
          <a:endParaRPr lang="en-US"/>
        </a:p>
      </dgm:t>
    </dgm:pt>
    <dgm:pt modelId="{7227BA17-7617-4BC4-A1EA-C979234875AB}" type="pres">
      <dgm:prSet presAssocID="{A62A37DB-41B9-4427-80CF-55B0B5CA1ACF}" presName="accent_1" presStyleCnt="0"/>
      <dgm:spPr/>
    </dgm:pt>
    <dgm:pt modelId="{389C7C9D-45FB-4375-AA14-12F1E323000D}" type="pres">
      <dgm:prSet presAssocID="{A62A37DB-41B9-4427-80CF-55B0B5CA1ACF}" presName="accentRepeatNode" presStyleLbl="solidFgAcc1" presStyleIdx="0" presStyleCnt="3" custScaleX="59452" custScaleY="55082"/>
      <dgm:spPr>
        <a:solidFill>
          <a:schemeClr val="bg1"/>
        </a:solidFill>
      </dgm:spPr>
      <dgm:t>
        <a:bodyPr/>
        <a:lstStyle/>
        <a:p>
          <a:endParaRPr lang="en-US"/>
        </a:p>
      </dgm:t>
    </dgm:pt>
    <dgm:pt modelId="{4E269CC4-9A7A-42A6-B0E1-FAAA30FDB56D}" type="pres">
      <dgm:prSet presAssocID="{AED4CEAC-209C-4FAB-AB93-5144AC668305}" presName="text_2" presStyleLbl="node1" presStyleIdx="1" presStyleCnt="3" custScaleY="139345">
        <dgm:presLayoutVars>
          <dgm:bulletEnabled val="1"/>
        </dgm:presLayoutVars>
      </dgm:prSet>
      <dgm:spPr/>
      <dgm:t>
        <a:bodyPr/>
        <a:lstStyle/>
        <a:p>
          <a:endParaRPr lang="en-US"/>
        </a:p>
      </dgm:t>
    </dgm:pt>
    <dgm:pt modelId="{C71D14F1-3CF1-44B4-BD18-02975CC12DC9}" type="pres">
      <dgm:prSet presAssocID="{AED4CEAC-209C-4FAB-AB93-5144AC668305}" presName="accent_2" presStyleCnt="0"/>
      <dgm:spPr/>
    </dgm:pt>
    <dgm:pt modelId="{6FAEAA30-58A7-403C-A068-AC6C86D5371E}" type="pres">
      <dgm:prSet presAssocID="{AED4CEAC-209C-4FAB-AB93-5144AC668305}" presName="accentRepeatNode" presStyleLbl="solidFgAcc1" presStyleIdx="1" presStyleCnt="3" custScaleX="59452" custScaleY="55082"/>
      <dgm:spPr>
        <a:solidFill>
          <a:srgbClr val="CC9900"/>
        </a:solidFill>
      </dgm:spPr>
      <dgm:t>
        <a:bodyPr/>
        <a:lstStyle/>
        <a:p>
          <a:endParaRPr lang="en-US"/>
        </a:p>
      </dgm:t>
    </dgm:pt>
    <dgm:pt modelId="{78ABFE37-F435-4080-9A16-17C00D929F9C}" type="pres">
      <dgm:prSet presAssocID="{69868FE9-11EE-44C7-984F-DA79DF678550}" presName="text_3" presStyleLbl="node1" presStyleIdx="2" presStyleCnt="3">
        <dgm:presLayoutVars>
          <dgm:bulletEnabled val="1"/>
        </dgm:presLayoutVars>
      </dgm:prSet>
      <dgm:spPr/>
      <dgm:t>
        <a:bodyPr/>
        <a:lstStyle/>
        <a:p>
          <a:endParaRPr lang="en-US"/>
        </a:p>
      </dgm:t>
    </dgm:pt>
    <dgm:pt modelId="{CD09AB04-5BE2-4ECB-971C-1E648A937C9B}" type="pres">
      <dgm:prSet presAssocID="{69868FE9-11EE-44C7-984F-DA79DF678550}" presName="accent_3" presStyleCnt="0"/>
      <dgm:spPr/>
    </dgm:pt>
    <dgm:pt modelId="{BCB997F0-E449-4B9E-BC10-AED3121A0DBE}" type="pres">
      <dgm:prSet presAssocID="{69868FE9-11EE-44C7-984F-DA79DF678550}" presName="accentRepeatNode" presStyleLbl="solidFgAcc1" presStyleIdx="2" presStyleCnt="3" custScaleX="59452" custScaleY="55082"/>
      <dgm:spPr/>
    </dgm:pt>
  </dgm:ptLst>
  <dgm:cxnLst>
    <dgm:cxn modelId="{83222930-2A06-4CF1-AC88-80C196F272F9}" srcId="{1742DA97-B1E7-4FE0-B65C-DAD351DD4C7B}" destId="{A62A37DB-41B9-4427-80CF-55B0B5CA1ACF}" srcOrd="0" destOrd="0" parTransId="{23B929B8-AAE2-4D50-9B18-1FA29CEE230E}" sibTransId="{1F036D89-30CC-4FCB-B6D1-618528F45038}"/>
    <dgm:cxn modelId="{41C18AC6-0191-4AE0-8C22-2A6B3586C547}" type="presOf" srcId="{1742DA97-B1E7-4FE0-B65C-DAD351DD4C7B}" destId="{91390600-2931-4C53-9A8F-2B0D34283754}" srcOrd="0" destOrd="0" presId="urn:microsoft.com/office/officeart/2008/layout/VerticalCurvedList"/>
    <dgm:cxn modelId="{FCA09F97-A6DB-40BA-9345-C25BDD4C3B39}" type="presOf" srcId="{AED4CEAC-209C-4FAB-AB93-5144AC668305}" destId="{4E269CC4-9A7A-42A6-B0E1-FAAA30FDB56D}" srcOrd="0" destOrd="0" presId="urn:microsoft.com/office/officeart/2008/layout/VerticalCurvedList"/>
    <dgm:cxn modelId="{EFF66F62-6B19-46D3-95E1-84172407BB02}" type="presOf" srcId="{A62A37DB-41B9-4427-80CF-55B0B5CA1ACF}" destId="{F0D2A2F6-AF4B-41DC-9936-146B52E525F9}" srcOrd="0" destOrd="0" presId="urn:microsoft.com/office/officeart/2008/layout/VerticalCurvedList"/>
    <dgm:cxn modelId="{6834F8A5-83C0-4E7F-ABD7-D9F7A18E6DF1}" srcId="{1742DA97-B1E7-4FE0-B65C-DAD351DD4C7B}" destId="{AED4CEAC-209C-4FAB-AB93-5144AC668305}" srcOrd="1" destOrd="0" parTransId="{2CC5227A-C4D6-496F-8F68-C4892EA10663}" sibTransId="{440E18DF-E6BC-4700-BDD7-C89049D01033}"/>
    <dgm:cxn modelId="{D140F330-17ED-4194-9BE1-DD2FF037C70B}" type="presOf" srcId="{1F036D89-30CC-4FCB-B6D1-618528F45038}" destId="{3A97D580-E0FF-40E8-8455-FE54CAC3248A}" srcOrd="0" destOrd="0" presId="urn:microsoft.com/office/officeart/2008/layout/VerticalCurvedList"/>
    <dgm:cxn modelId="{1F054EA6-CD2F-4ED6-8D55-09D26BCEE9C8}" type="presOf" srcId="{69868FE9-11EE-44C7-984F-DA79DF678550}" destId="{78ABFE37-F435-4080-9A16-17C00D929F9C}" srcOrd="0" destOrd="0" presId="urn:microsoft.com/office/officeart/2008/layout/VerticalCurvedList"/>
    <dgm:cxn modelId="{C818A23F-167C-450A-9374-E5332DAE7E4D}" srcId="{1742DA97-B1E7-4FE0-B65C-DAD351DD4C7B}" destId="{69868FE9-11EE-44C7-984F-DA79DF678550}" srcOrd="2" destOrd="0" parTransId="{D847678B-9240-4518-886F-597EE8919EDD}" sibTransId="{37380A4A-E4CB-4CD9-BC6E-468BE72B58C3}"/>
    <dgm:cxn modelId="{3F375B20-7A72-459D-B8E3-9CF68F933D68}" type="presParOf" srcId="{91390600-2931-4C53-9A8F-2B0D34283754}" destId="{8DB87877-3CE1-4BF8-8861-EE98A6CABBF7}" srcOrd="0" destOrd="0" presId="urn:microsoft.com/office/officeart/2008/layout/VerticalCurvedList"/>
    <dgm:cxn modelId="{E6C22730-E100-4043-8266-A2E94845BF48}" type="presParOf" srcId="{8DB87877-3CE1-4BF8-8861-EE98A6CABBF7}" destId="{67DC3352-1CB4-4732-A9D2-89E26ABFF526}" srcOrd="0" destOrd="0" presId="urn:microsoft.com/office/officeart/2008/layout/VerticalCurvedList"/>
    <dgm:cxn modelId="{25EE283D-B8F3-47B7-AD21-2D7504F2A61E}" type="presParOf" srcId="{67DC3352-1CB4-4732-A9D2-89E26ABFF526}" destId="{05598255-44BC-4198-B9BF-A09F642C51A0}" srcOrd="0" destOrd="0" presId="urn:microsoft.com/office/officeart/2008/layout/VerticalCurvedList"/>
    <dgm:cxn modelId="{9FE2667E-61B0-450F-B29E-DDCEFCC4210F}" type="presParOf" srcId="{67DC3352-1CB4-4732-A9D2-89E26ABFF526}" destId="{3A97D580-E0FF-40E8-8455-FE54CAC3248A}" srcOrd="1" destOrd="0" presId="urn:microsoft.com/office/officeart/2008/layout/VerticalCurvedList"/>
    <dgm:cxn modelId="{2BE87CDA-DB1B-4105-A891-A9F2AE7D565D}" type="presParOf" srcId="{67DC3352-1CB4-4732-A9D2-89E26ABFF526}" destId="{636A0E8B-C039-4A1E-B18E-6BA726241032}" srcOrd="2" destOrd="0" presId="urn:microsoft.com/office/officeart/2008/layout/VerticalCurvedList"/>
    <dgm:cxn modelId="{B14E0606-6D56-44CF-A5F3-22EA83311B33}" type="presParOf" srcId="{67DC3352-1CB4-4732-A9D2-89E26ABFF526}" destId="{200BB225-8EEC-45FC-85C3-E8BAD95CEEA4}" srcOrd="3" destOrd="0" presId="urn:microsoft.com/office/officeart/2008/layout/VerticalCurvedList"/>
    <dgm:cxn modelId="{D0ABC80C-26C5-4CFC-90FF-2F6024274849}" type="presParOf" srcId="{8DB87877-3CE1-4BF8-8861-EE98A6CABBF7}" destId="{F0D2A2F6-AF4B-41DC-9936-146B52E525F9}" srcOrd="1" destOrd="0" presId="urn:microsoft.com/office/officeart/2008/layout/VerticalCurvedList"/>
    <dgm:cxn modelId="{95FE8599-A09A-4CB2-B504-E5E2BFF71203}" type="presParOf" srcId="{8DB87877-3CE1-4BF8-8861-EE98A6CABBF7}" destId="{7227BA17-7617-4BC4-A1EA-C979234875AB}" srcOrd="2" destOrd="0" presId="urn:microsoft.com/office/officeart/2008/layout/VerticalCurvedList"/>
    <dgm:cxn modelId="{FD8BE615-2FF3-4D20-B365-5E7AED80C083}" type="presParOf" srcId="{7227BA17-7617-4BC4-A1EA-C979234875AB}" destId="{389C7C9D-45FB-4375-AA14-12F1E323000D}" srcOrd="0" destOrd="0" presId="urn:microsoft.com/office/officeart/2008/layout/VerticalCurvedList"/>
    <dgm:cxn modelId="{AF12907C-9C7E-4684-9E5F-8FDFEEB3D04A}" type="presParOf" srcId="{8DB87877-3CE1-4BF8-8861-EE98A6CABBF7}" destId="{4E269CC4-9A7A-42A6-B0E1-FAAA30FDB56D}" srcOrd="3" destOrd="0" presId="urn:microsoft.com/office/officeart/2008/layout/VerticalCurvedList"/>
    <dgm:cxn modelId="{9AD5E35D-ECF6-4742-988F-0E47A6244512}" type="presParOf" srcId="{8DB87877-3CE1-4BF8-8861-EE98A6CABBF7}" destId="{C71D14F1-3CF1-44B4-BD18-02975CC12DC9}" srcOrd="4" destOrd="0" presId="urn:microsoft.com/office/officeart/2008/layout/VerticalCurvedList"/>
    <dgm:cxn modelId="{CD2D2F3D-E5EC-464D-90A4-029A9053A50E}" type="presParOf" srcId="{C71D14F1-3CF1-44B4-BD18-02975CC12DC9}" destId="{6FAEAA30-58A7-403C-A068-AC6C86D5371E}" srcOrd="0" destOrd="0" presId="urn:microsoft.com/office/officeart/2008/layout/VerticalCurvedList"/>
    <dgm:cxn modelId="{582F7D27-C129-4EB0-AF6C-2E767D4FA92A}" type="presParOf" srcId="{8DB87877-3CE1-4BF8-8861-EE98A6CABBF7}" destId="{78ABFE37-F435-4080-9A16-17C00D929F9C}" srcOrd="5" destOrd="0" presId="urn:microsoft.com/office/officeart/2008/layout/VerticalCurvedList"/>
    <dgm:cxn modelId="{0CE5B907-33F1-4BF4-8E90-733AE780EA4A}" type="presParOf" srcId="{8DB87877-3CE1-4BF8-8861-EE98A6CABBF7}" destId="{CD09AB04-5BE2-4ECB-971C-1E648A937C9B}" srcOrd="6" destOrd="0" presId="urn:microsoft.com/office/officeart/2008/layout/VerticalCurvedList"/>
    <dgm:cxn modelId="{31A8834C-601D-439A-8FF4-7AFA637637DC}" type="presParOf" srcId="{CD09AB04-5BE2-4ECB-971C-1E648A937C9B}" destId="{BCB997F0-E449-4B9E-BC10-AED3121A0DBE}"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42DA97-B1E7-4FE0-B65C-DAD351DD4C7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62A37DB-41B9-4427-80CF-55B0B5CA1ACF}">
      <dgm:prSet custT="1"/>
      <dgm:spPr>
        <a:solidFill>
          <a:schemeClr val="accent1"/>
        </a:solidFill>
      </dgm:spPr>
      <dgm:t>
        <a:bodyPr/>
        <a:lstStyle/>
        <a:p>
          <a:r>
            <a:rPr lang="en-US" sz="2800" b="0" dirty="0" smtClean="0"/>
            <a:t>Vicarious Traumatization</a:t>
          </a:r>
          <a:endParaRPr lang="en-US" sz="2800" b="0" dirty="0"/>
        </a:p>
      </dgm:t>
    </dgm:pt>
    <dgm:pt modelId="{23B929B8-AAE2-4D50-9B18-1FA29CEE230E}" type="parTrans" cxnId="{83222930-2A06-4CF1-AC88-80C196F272F9}">
      <dgm:prSet/>
      <dgm:spPr/>
      <dgm:t>
        <a:bodyPr/>
        <a:lstStyle/>
        <a:p>
          <a:endParaRPr lang="en-US"/>
        </a:p>
      </dgm:t>
    </dgm:pt>
    <dgm:pt modelId="{1F036D89-30CC-4FCB-B6D1-618528F45038}" type="sibTrans" cxnId="{83222930-2A06-4CF1-AC88-80C196F272F9}">
      <dgm:prSet/>
      <dgm:spPr/>
      <dgm:t>
        <a:bodyPr/>
        <a:lstStyle/>
        <a:p>
          <a:endParaRPr lang="en-US"/>
        </a:p>
      </dgm:t>
    </dgm:pt>
    <dgm:pt modelId="{AED4CEAC-209C-4FAB-AB93-5144AC668305}">
      <dgm:prSet phldrT="[Text]" custT="1"/>
      <dgm:spPr>
        <a:solidFill>
          <a:schemeClr val="accent1"/>
        </a:solidFill>
      </dgm:spPr>
      <dgm:t>
        <a:bodyPr/>
        <a:lstStyle/>
        <a:p>
          <a:r>
            <a:rPr lang="en-US" sz="2800" b="0" dirty="0" smtClean="0"/>
            <a:t>Secondary Traumatic Stress (Disorder)</a:t>
          </a:r>
        </a:p>
        <a:p>
          <a:r>
            <a:rPr lang="en-US" sz="2800" b="0" dirty="0" smtClean="0"/>
            <a:t>Compassion Fatigue</a:t>
          </a:r>
          <a:r>
            <a:rPr lang="en-US" sz="2200" b="1" dirty="0" smtClean="0"/>
            <a:t>  </a:t>
          </a:r>
          <a:endParaRPr lang="en-US" sz="2200" b="1" dirty="0"/>
        </a:p>
      </dgm:t>
    </dgm:pt>
    <dgm:pt modelId="{2CC5227A-C4D6-496F-8F68-C4892EA10663}" type="parTrans" cxnId="{6834F8A5-83C0-4E7F-ABD7-D9F7A18E6DF1}">
      <dgm:prSet/>
      <dgm:spPr/>
      <dgm:t>
        <a:bodyPr/>
        <a:lstStyle/>
        <a:p>
          <a:endParaRPr lang="en-US"/>
        </a:p>
      </dgm:t>
    </dgm:pt>
    <dgm:pt modelId="{440E18DF-E6BC-4700-BDD7-C89049D01033}" type="sibTrans" cxnId="{6834F8A5-83C0-4E7F-ABD7-D9F7A18E6DF1}">
      <dgm:prSet/>
      <dgm:spPr/>
      <dgm:t>
        <a:bodyPr/>
        <a:lstStyle/>
        <a:p>
          <a:endParaRPr lang="en-US"/>
        </a:p>
      </dgm:t>
    </dgm:pt>
    <dgm:pt modelId="{69868FE9-11EE-44C7-984F-DA79DF678550}">
      <dgm:prSet phldrT="[Text]" custT="1"/>
      <dgm:spPr>
        <a:solidFill>
          <a:srgbClr val="C00000"/>
        </a:solidFill>
      </dgm:spPr>
      <dgm:t>
        <a:bodyPr/>
        <a:lstStyle/>
        <a:p>
          <a:r>
            <a:rPr lang="en-US" sz="3200" b="1" dirty="0" smtClean="0"/>
            <a:t>Burnout</a:t>
          </a:r>
          <a:endParaRPr lang="en-US" sz="3200" b="1" dirty="0"/>
        </a:p>
      </dgm:t>
    </dgm:pt>
    <dgm:pt modelId="{D847678B-9240-4518-886F-597EE8919EDD}" type="parTrans" cxnId="{C818A23F-167C-450A-9374-E5332DAE7E4D}">
      <dgm:prSet/>
      <dgm:spPr/>
      <dgm:t>
        <a:bodyPr/>
        <a:lstStyle/>
        <a:p>
          <a:endParaRPr lang="en-US"/>
        </a:p>
      </dgm:t>
    </dgm:pt>
    <dgm:pt modelId="{37380A4A-E4CB-4CD9-BC6E-468BE72B58C3}" type="sibTrans" cxnId="{C818A23F-167C-450A-9374-E5332DAE7E4D}">
      <dgm:prSet/>
      <dgm:spPr/>
      <dgm:t>
        <a:bodyPr/>
        <a:lstStyle/>
        <a:p>
          <a:endParaRPr lang="en-US"/>
        </a:p>
      </dgm:t>
    </dgm:pt>
    <dgm:pt modelId="{91390600-2931-4C53-9A8F-2B0D34283754}" type="pres">
      <dgm:prSet presAssocID="{1742DA97-B1E7-4FE0-B65C-DAD351DD4C7B}" presName="Name0" presStyleCnt="0">
        <dgm:presLayoutVars>
          <dgm:chMax val="7"/>
          <dgm:chPref val="7"/>
          <dgm:dir/>
        </dgm:presLayoutVars>
      </dgm:prSet>
      <dgm:spPr/>
      <dgm:t>
        <a:bodyPr/>
        <a:lstStyle/>
        <a:p>
          <a:endParaRPr lang="en-US"/>
        </a:p>
      </dgm:t>
    </dgm:pt>
    <dgm:pt modelId="{8DB87877-3CE1-4BF8-8861-EE98A6CABBF7}" type="pres">
      <dgm:prSet presAssocID="{1742DA97-B1E7-4FE0-B65C-DAD351DD4C7B}" presName="Name1" presStyleCnt="0"/>
      <dgm:spPr/>
    </dgm:pt>
    <dgm:pt modelId="{67DC3352-1CB4-4732-A9D2-89E26ABFF526}" type="pres">
      <dgm:prSet presAssocID="{1742DA97-B1E7-4FE0-B65C-DAD351DD4C7B}" presName="cycle" presStyleCnt="0"/>
      <dgm:spPr/>
    </dgm:pt>
    <dgm:pt modelId="{05598255-44BC-4198-B9BF-A09F642C51A0}" type="pres">
      <dgm:prSet presAssocID="{1742DA97-B1E7-4FE0-B65C-DAD351DD4C7B}" presName="srcNode" presStyleLbl="node1" presStyleIdx="0" presStyleCnt="3"/>
      <dgm:spPr/>
    </dgm:pt>
    <dgm:pt modelId="{3A97D580-E0FF-40E8-8455-FE54CAC3248A}" type="pres">
      <dgm:prSet presAssocID="{1742DA97-B1E7-4FE0-B65C-DAD351DD4C7B}" presName="conn" presStyleLbl="parChTrans1D2" presStyleIdx="0" presStyleCnt="1"/>
      <dgm:spPr/>
      <dgm:t>
        <a:bodyPr/>
        <a:lstStyle/>
        <a:p>
          <a:endParaRPr lang="en-US"/>
        </a:p>
      </dgm:t>
    </dgm:pt>
    <dgm:pt modelId="{636A0E8B-C039-4A1E-B18E-6BA726241032}" type="pres">
      <dgm:prSet presAssocID="{1742DA97-B1E7-4FE0-B65C-DAD351DD4C7B}" presName="extraNode" presStyleLbl="node1" presStyleIdx="0" presStyleCnt="3"/>
      <dgm:spPr/>
    </dgm:pt>
    <dgm:pt modelId="{200BB225-8EEC-45FC-85C3-E8BAD95CEEA4}" type="pres">
      <dgm:prSet presAssocID="{1742DA97-B1E7-4FE0-B65C-DAD351DD4C7B}" presName="dstNode" presStyleLbl="node1" presStyleIdx="0" presStyleCnt="3"/>
      <dgm:spPr/>
    </dgm:pt>
    <dgm:pt modelId="{F0D2A2F6-AF4B-41DC-9936-146B52E525F9}" type="pres">
      <dgm:prSet presAssocID="{A62A37DB-41B9-4427-80CF-55B0B5CA1ACF}" presName="text_1" presStyleLbl="node1" presStyleIdx="0" presStyleCnt="3">
        <dgm:presLayoutVars>
          <dgm:bulletEnabled val="1"/>
        </dgm:presLayoutVars>
      </dgm:prSet>
      <dgm:spPr/>
      <dgm:t>
        <a:bodyPr/>
        <a:lstStyle/>
        <a:p>
          <a:endParaRPr lang="en-US"/>
        </a:p>
      </dgm:t>
    </dgm:pt>
    <dgm:pt modelId="{7227BA17-7617-4BC4-A1EA-C979234875AB}" type="pres">
      <dgm:prSet presAssocID="{A62A37DB-41B9-4427-80CF-55B0B5CA1ACF}" presName="accent_1" presStyleCnt="0"/>
      <dgm:spPr/>
    </dgm:pt>
    <dgm:pt modelId="{389C7C9D-45FB-4375-AA14-12F1E323000D}" type="pres">
      <dgm:prSet presAssocID="{A62A37DB-41B9-4427-80CF-55B0B5CA1ACF}" presName="accentRepeatNode" presStyleLbl="solidFgAcc1" presStyleIdx="0" presStyleCnt="3" custScaleX="59452" custScaleY="55082"/>
      <dgm:spPr>
        <a:solidFill>
          <a:schemeClr val="bg1"/>
        </a:solidFill>
      </dgm:spPr>
      <dgm:t>
        <a:bodyPr/>
        <a:lstStyle/>
        <a:p>
          <a:endParaRPr lang="en-US"/>
        </a:p>
      </dgm:t>
    </dgm:pt>
    <dgm:pt modelId="{4E269CC4-9A7A-42A6-B0E1-FAAA30FDB56D}" type="pres">
      <dgm:prSet presAssocID="{AED4CEAC-209C-4FAB-AB93-5144AC668305}" presName="text_2" presStyleLbl="node1" presStyleIdx="1" presStyleCnt="3" custScaleY="139345">
        <dgm:presLayoutVars>
          <dgm:bulletEnabled val="1"/>
        </dgm:presLayoutVars>
      </dgm:prSet>
      <dgm:spPr/>
      <dgm:t>
        <a:bodyPr/>
        <a:lstStyle/>
        <a:p>
          <a:endParaRPr lang="en-US"/>
        </a:p>
      </dgm:t>
    </dgm:pt>
    <dgm:pt modelId="{C71D14F1-3CF1-44B4-BD18-02975CC12DC9}" type="pres">
      <dgm:prSet presAssocID="{AED4CEAC-209C-4FAB-AB93-5144AC668305}" presName="accent_2" presStyleCnt="0"/>
      <dgm:spPr/>
    </dgm:pt>
    <dgm:pt modelId="{6FAEAA30-58A7-403C-A068-AC6C86D5371E}" type="pres">
      <dgm:prSet presAssocID="{AED4CEAC-209C-4FAB-AB93-5144AC668305}" presName="accentRepeatNode" presStyleLbl="solidFgAcc1" presStyleIdx="1" presStyleCnt="3" custScaleX="59452" custScaleY="55082"/>
      <dgm:spPr>
        <a:solidFill>
          <a:schemeClr val="bg1"/>
        </a:solidFill>
      </dgm:spPr>
      <dgm:t>
        <a:bodyPr/>
        <a:lstStyle/>
        <a:p>
          <a:endParaRPr lang="en-US"/>
        </a:p>
      </dgm:t>
    </dgm:pt>
    <dgm:pt modelId="{78ABFE37-F435-4080-9A16-17C00D929F9C}" type="pres">
      <dgm:prSet presAssocID="{69868FE9-11EE-44C7-984F-DA79DF678550}" presName="text_3" presStyleLbl="node1" presStyleIdx="2" presStyleCnt="3">
        <dgm:presLayoutVars>
          <dgm:bulletEnabled val="1"/>
        </dgm:presLayoutVars>
      </dgm:prSet>
      <dgm:spPr/>
      <dgm:t>
        <a:bodyPr/>
        <a:lstStyle/>
        <a:p>
          <a:endParaRPr lang="en-US"/>
        </a:p>
      </dgm:t>
    </dgm:pt>
    <dgm:pt modelId="{CD09AB04-5BE2-4ECB-971C-1E648A937C9B}" type="pres">
      <dgm:prSet presAssocID="{69868FE9-11EE-44C7-984F-DA79DF678550}" presName="accent_3" presStyleCnt="0"/>
      <dgm:spPr/>
    </dgm:pt>
    <dgm:pt modelId="{BCB997F0-E449-4B9E-BC10-AED3121A0DBE}" type="pres">
      <dgm:prSet presAssocID="{69868FE9-11EE-44C7-984F-DA79DF678550}" presName="accentRepeatNode" presStyleLbl="solidFgAcc1" presStyleIdx="2" presStyleCnt="3" custScaleX="59452" custScaleY="55082"/>
      <dgm:spPr>
        <a:solidFill>
          <a:srgbClr val="CC9900"/>
        </a:solidFill>
      </dgm:spPr>
      <dgm:t>
        <a:bodyPr/>
        <a:lstStyle/>
        <a:p>
          <a:endParaRPr lang="en-US"/>
        </a:p>
      </dgm:t>
    </dgm:pt>
  </dgm:ptLst>
  <dgm:cxnLst>
    <dgm:cxn modelId="{83222930-2A06-4CF1-AC88-80C196F272F9}" srcId="{1742DA97-B1E7-4FE0-B65C-DAD351DD4C7B}" destId="{A62A37DB-41B9-4427-80CF-55B0B5CA1ACF}" srcOrd="0" destOrd="0" parTransId="{23B929B8-AAE2-4D50-9B18-1FA29CEE230E}" sibTransId="{1F036D89-30CC-4FCB-B6D1-618528F45038}"/>
    <dgm:cxn modelId="{57FE722C-509F-4683-9C66-3A08B8F02EB2}" type="presOf" srcId="{AED4CEAC-209C-4FAB-AB93-5144AC668305}" destId="{4E269CC4-9A7A-42A6-B0E1-FAAA30FDB56D}" srcOrd="0" destOrd="0" presId="urn:microsoft.com/office/officeart/2008/layout/VerticalCurvedList"/>
    <dgm:cxn modelId="{B9E91F3E-8180-404D-8689-89C304D968EB}" type="presOf" srcId="{1F036D89-30CC-4FCB-B6D1-618528F45038}" destId="{3A97D580-E0FF-40E8-8455-FE54CAC3248A}" srcOrd="0" destOrd="0" presId="urn:microsoft.com/office/officeart/2008/layout/VerticalCurvedList"/>
    <dgm:cxn modelId="{55406FE5-51E6-4B41-AFB2-A3791EBA81EC}" type="presOf" srcId="{A62A37DB-41B9-4427-80CF-55B0B5CA1ACF}" destId="{F0D2A2F6-AF4B-41DC-9936-146B52E525F9}" srcOrd="0" destOrd="0" presId="urn:microsoft.com/office/officeart/2008/layout/VerticalCurvedList"/>
    <dgm:cxn modelId="{6834F8A5-83C0-4E7F-ABD7-D9F7A18E6DF1}" srcId="{1742DA97-B1E7-4FE0-B65C-DAD351DD4C7B}" destId="{AED4CEAC-209C-4FAB-AB93-5144AC668305}" srcOrd="1" destOrd="0" parTransId="{2CC5227A-C4D6-496F-8F68-C4892EA10663}" sibTransId="{440E18DF-E6BC-4700-BDD7-C89049D01033}"/>
    <dgm:cxn modelId="{1127B7FD-53FF-4C6D-8081-E03E22A97E54}" type="presOf" srcId="{1742DA97-B1E7-4FE0-B65C-DAD351DD4C7B}" destId="{91390600-2931-4C53-9A8F-2B0D34283754}" srcOrd="0" destOrd="0" presId="urn:microsoft.com/office/officeart/2008/layout/VerticalCurvedList"/>
    <dgm:cxn modelId="{EA5D6819-408D-49E5-9C78-C82DD803DF57}" type="presOf" srcId="{69868FE9-11EE-44C7-984F-DA79DF678550}" destId="{78ABFE37-F435-4080-9A16-17C00D929F9C}" srcOrd="0" destOrd="0" presId="urn:microsoft.com/office/officeart/2008/layout/VerticalCurvedList"/>
    <dgm:cxn modelId="{C818A23F-167C-450A-9374-E5332DAE7E4D}" srcId="{1742DA97-B1E7-4FE0-B65C-DAD351DD4C7B}" destId="{69868FE9-11EE-44C7-984F-DA79DF678550}" srcOrd="2" destOrd="0" parTransId="{D847678B-9240-4518-886F-597EE8919EDD}" sibTransId="{37380A4A-E4CB-4CD9-BC6E-468BE72B58C3}"/>
    <dgm:cxn modelId="{E20FFB21-908C-485F-87B6-83AB9FA3DD6C}" type="presParOf" srcId="{91390600-2931-4C53-9A8F-2B0D34283754}" destId="{8DB87877-3CE1-4BF8-8861-EE98A6CABBF7}" srcOrd="0" destOrd="0" presId="urn:microsoft.com/office/officeart/2008/layout/VerticalCurvedList"/>
    <dgm:cxn modelId="{0F773A0F-74A6-4F0E-A3AD-4981C54FED15}" type="presParOf" srcId="{8DB87877-3CE1-4BF8-8861-EE98A6CABBF7}" destId="{67DC3352-1CB4-4732-A9D2-89E26ABFF526}" srcOrd="0" destOrd="0" presId="urn:microsoft.com/office/officeart/2008/layout/VerticalCurvedList"/>
    <dgm:cxn modelId="{35C71946-A7B7-4206-BDC1-AAFC90C241B6}" type="presParOf" srcId="{67DC3352-1CB4-4732-A9D2-89E26ABFF526}" destId="{05598255-44BC-4198-B9BF-A09F642C51A0}" srcOrd="0" destOrd="0" presId="urn:microsoft.com/office/officeart/2008/layout/VerticalCurvedList"/>
    <dgm:cxn modelId="{121FB173-004D-4CE6-91E3-E1B67513373C}" type="presParOf" srcId="{67DC3352-1CB4-4732-A9D2-89E26ABFF526}" destId="{3A97D580-E0FF-40E8-8455-FE54CAC3248A}" srcOrd="1" destOrd="0" presId="urn:microsoft.com/office/officeart/2008/layout/VerticalCurvedList"/>
    <dgm:cxn modelId="{97151998-CC00-41EA-BF96-51B807901949}" type="presParOf" srcId="{67DC3352-1CB4-4732-A9D2-89E26ABFF526}" destId="{636A0E8B-C039-4A1E-B18E-6BA726241032}" srcOrd="2" destOrd="0" presId="urn:microsoft.com/office/officeart/2008/layout/VerticalCurvedList"/>
    <dgm:cxn modelId="{821FFBDA-6C1C-4DAD-A71A-9509FA8287B6}" type="presParOf" srcId="{67DC3352-1CB4-4732-A9D2-89E26ABFF526}" destId="{200BB225-8EEC-45FC-85C3-E8BAD95CEEA4}" srcOrd="3" destOrd="0" presId="urn:microsoft.com/office/officeart/2008/layout/VerticalCurvedList"/>
    <dgm:cxn modelId="{22CD0CED-9504-4AD3-969C-D02BD90975F3}" type="presParOf" srcId="{8DB87877-3CE1-4BF8-8861-EE98A6CABBF7}" destId="{F0D2A2F6-AF4B-41DC-9936-146B52E525F9}" srcOrd="1" destOrd="0" presId="urn:microsoft.com/office/officeart/2008/layout/VerticalCurvedList"/>
    <dgm:cxn modelId="{0BE03ED1-4B91-411B-8C0C-CA521F7AF104}" type="presParOf" srcId="{8DB87877-3CE1-4BF8-8861-EE98A6CABBF7}" destId="{7227BA17-7617-4BC4-A1EA-C979234875AB}" srcOrd="2" destOrd="0" presId="urn:microsoft.com/office/officeart/2008/layout/VerticalCurvedList"/>
    <dgm:cxn modelId="{6429E693-F581-402A-A838-C1B0C4024F32}" type="presParOf" srcId="{7227BA17-7617-4BC4-A1EA-C979234875AB}" destId="{389C7C9D-45FB-4375-AA14-12F1E323000D}" srcOrd="0" destOrd="0" presId="urn:microsoft.com/office/officeart/2008/layout/VerticalCurvedList"/>
    <dgm:cxn modelId="{CC882BEA-DC12-4A33-B1F7-9D51DD74EAF4}" type="presParOf" srcId="{8DB87877-3CE1-4BF8-8861-EE98A6CABBF7}" destId="{4E269CC4-9A7A-42A6-B0E1-FAAA30FDB56D}" srcOrd="3" destOrd="0" presId="urn:microsoft.com/office/officeart/2008/layout/VerticalCurvedList"/>
    <dgm:cxn modelId="{DDACDCDC-85EB-4471-B21D-D3126A2E14EA}" type="presParOf" srcId="{8DB87877-3CE1-4BF8-8861-EE98A6CABBF7}" destId="{C71D14F1-3CF1-44B4-BD18-02975CC12DC9}" srcOrd="4" destOrd="0" presId="urn:microsoft.com/office/officeart/2008/layout/VerticalCurvedList"/>
    <dgm:cxn modelId="{E2F4E774-C8D3-483C-8F7F-A05131E992C2}" type="presParOf" srcId="{C71D14F1-3CF1-44B4-BD18-02975CC12DC9}" destId="{6FAEAA30-58A7-403C-A068-AC6C86D5371E}" srcOrd="0" destOrd="0" presId="urn:microsoft.com/office/officeart/2008/layout/VerticalCurvedList"/>
    <dgm:cxn modelId="{9CA1E509-5A44-4A0E-B16B-4E55E133364C}" type="presParOf" srcId="{8DB87877-3CE1-4BF8-8861-EE98A6CABBF7}" destId="{78ABFE37-F435-4080-9A16-17C00D929F9C}" srcOrd="5" destOrd="0" presId="urn:microsoft.com/office/officeart/2008/layout/VerticalCurvedList"/>
    <dgm:cxn modelId="{EA4B9169-459D-4084-AB8A-42246029F917}" type="presParOf" srcId="{8DB87877-3CE1-4BF8-8861-EE98A6CABBF7}" destId="{CD09AB04-5BE2-4ECB-971C-1E648A937C9B}" srcOrd="6" destOrd="0" presId="urn:microsoft.com/office/officeart/2008/layout/VerticalCurvedList"/>
    <dgm:cxn modelId="{9B2DECE4-C643-4CFF-A014-D9B78158F88C}" type="presParOf" srcId="{CD09AB04-5BE2-4ECB-971C-1E648A937C9B}" destId="{BCB997F0-E449-4B9E-BC10-AED3121A0DBE}"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B429D2-87A5-4F5B-8826-78A26A18D860}" type="doc">
      <dgm:prSet loTypeId="urn:microsoft.com/office/officeart/2005/8/layout/cycle8" loCatId="cycle" qsTypeId="urn:microsoft.com/office/officeart/2005/8/quickstyle/simple1" qsCatId="simple" csTypeId="urn:microsoft.com/office/officeart/2005/8/colors/accent1_2" csCatId="accent1" phldr="1"/>
      <dgm:spPr/>
    </dgm:pt>
    <dgm:pt modelId="{97447DF0-11AE-4EC3-8908-679A6FE80525}">
      <dgm:prSet phldrT="[Text]" custT="1"/>
      <dgm:spPr>
        <a:solidFill>
          <a:srgbClr val="C00000"/>
        </a:solidFill>
      </dgm:spPr>
      <dgm:t>
        <a:bodyPr/>
        <a:lstStyle/>
        <a:p>
          <a:r>
            <a:rPr lang="en-US" sz="2400" b="1" dirty="0" smtClean="0"/>
            <a:t>Emotional Exhaustion</a:t>
          </a:r>
          <a:endParaRPr lang="en-US" sz="2400" b="1" dirty="0"/>
        </a:p>
      </dgm:t>
    </dgm:pt>
    <dgm:pt modelId="{552BE781-BAC2-4B8C-8AFD-541EABD2FD5F}" type="parTrans" cxnId="{40C98E94-DEA9-48DB-A7FB-6C4E17D87CA3}">
      <dgm:prSet/>
      <dgm:spPr/>
      <dgm:t>
        <a:bodyPr/>
        <a:lstStyle/>
        <a:p>
          <a:endParaRPr lang="en-US"/>
        </a:p>
      </dgm:t>
    </dgm:pt>
    <dgm:pt modelId="{36DA4A9E-0FEA-4F81-B0F0-043DC898C874}" type="sibTrans" cxnId="{40C98E94-DEA9-48DB-A7FB-6C4E17D87CA3}">
      <dgm:prSet/>
      <dgm:spPr/>
      <dgm:t>
        <a:bodyPr/>
        <a:lstStyle/>
        <a:p>
          <a:endParaRPr lang="en-US"/>
        </a:p>
      </dgm:t>
    </dgm:pt>
    <dgm:pt modelId="{2D3B0B6E-7756-453E-93C9-F2DDDF29A72C}">
      <dgm:prSet phldrT="[Text]" custT="1"/>
      <dgm:spPr>
        <a:solidFill>
          <a:srgbClr val="C00000"/>
        </a:solidFill>
      </dgm:spPr>
      <dgm:t>
        <a:bodyPr/>
        <a:lstStyle/>
        <a:p>
          <a:r>
            <a:rPr lang="en-US" sz="2200" b="1" dirty="0" smtClean="0"/>
            <a:t>Depersonalization</a:t>
          </a:r>
          <a:endParaRPr lang="en-US" sz="2200" b="1" dirty="0"/>
        </a:p>
      </dgm:t>
    </dgm:pt>
    <dgm:pt modelId="{A7B7347E-89C8-4F62-ADAC-033F538F81CD}" type="parTrans" cxnId="{EDF92310-24A3-47D1-B830-4C8C2F6EFC4D}">
      <dgm:prSet/>
      <dgm:spPr/>
      <dgm:t>
        <a:bodyPr/>
        <a:lstStyle/>
        <a:p>
          <a:endParaRPr lang="en-US"/>
        </a:p>
      </dgm:t>
    </dgm:pt>
    <dgm:pt modelId="{08F7786B-E8E4-4673-BBA8-ED3A065FF842}" type="sibTrans" cxnId="{EDF92310-24A3-47D1-B830-4C8C2F6EFC4D}">
      <dgm:prSet/>
      <dgm:spPr/>
      <dgm:t>
        <a:bodyPr/>
        <a:lstStyle/>
        <a:p>
          <a:endParaRPr lang="en-US"/>
        </a:p>
      </dgm:t>
    </dgm:pt>
    <dgm:pt modelId="{B9D6BB12-114C-41EC-8902-126BC96EF3D4}">
      <dgm:prSet phldrT="[Text]" custT="1"/>
      <dgm:spPr>
        <a:solidFill>
          <a:srgbClr val="C00000"/>
        </a:solidFill>
      </dgm:spPr>
      <dgm:t>
        <a:bodyPr/>
        <a:lstStyle/>
        <a:p>
          <a:r>
            <a:rPr lang="en-US" sz="2400" b="1" dirty="0" smtClean="0"/>
            <a:t>Reduced feelings of Personal Accomplishment</a:t>
          </a:r>
          <a:endParaRPr lang="en-US" sz="2400" b="1" dirty="0"/>
        </a:p>
      </dgm:t>
    </dgm:pt>
    <dgm:pt modelId="{75ABC78D-20A7-4EA5-BA68-2F1469C85F41}" type="parTrans" cxnId="{1DA76FAF-5AC1-457B-A67F-F075A7776C49}">
      <dgm:prSet/>
      <dgm:spPr/>
      <dgm:t>
        <a:bodyPr/>
        <a:lstStyle/>
        <a:p>
          <a:endParaRPr lang="en-US"/>
        </a:p>
      </dgm:t>
    </dgm:pt>
    <dgm:pt modelId="{5E3FFA96-A575-477B-8D7B-DDFFC95CB6CE}" type="sibTrans" cxnId="{1DA76FAF-5AC1-457B-A67F-F075A7776C49}">
      <dgm:prSet/>
      <dgm:spPr/>
      <dgm:t>
        <a:bodyPr/>
        <a:lstStyle/>
        <a:p>
          <a:endParaRPr lang="en-US"/>
        </a:p>
      </dgm:t>
    </dgm:pt>
    <dgm:pt modelId="{078FF5B6-C77B-4877-B64E-BC2BF4BA06DC}" type="pres">
      <dgm:prSet presAssocID="{05B429D2-87A5-4F5B-8826-78A26A18D860}" presName="compositeShape" presStyleCnt="0">
        <dgm:presLayoutVars>
          <dgm:chMax val="7"/>
          <dgm:dir/>
          <dgm:resizeHandles val="exact"/>
        </dgm:presLayoutVars>
      </dgm:prSet>
      <dgm:spPr/>
    </dgm:pt>
    <dgm:pt modelId="{7638C069-0258-493D-827C-CB86287F6C30}" type="pres">
      <dgm:prSet presAssocID="{05B429D2-87A5-4F5B-8826-78A26A18D860}" presName="wedge1" presStyleLbl="node1" presStyleIdx="0" presStyleCnt="3"/>
      <dgm:spPr/>
      <dgm:t>
        <a:bodyPr/>
        <a:lstStyle/>
        <a:p>
          <a:endParaRPr lang="en-US"/>
        </a:p>
      </dgm:t>
    </dgm:pt>
    <dgm:pt modelId="{3E741A67-D5CF-4C16-BA58-79DB13428286}" type="pres">
      <dgm:prSet presAssocID="{05B429D2-87A5-4F5B-8826-78A26A18D860}" presName="dummy1a" presStyleCnt="0"/>
      <dgm:spPr/>
    </dgm:pt>
    <dgm:pt modelId="{6F88AC87-9FF4-4AE4-AED5-55C3A946F740}" type="pres">
      <dgm:prSet presAssocID="{05B429D2-87A5-4F5B-8826-78A26A18D860}" presName="dummy1b" presStyleCnt="0"/>
      <dgm:spPr/>
    </dgm:pt>
    <dgm:pt modelId="{2C933DF8-6425-47E4-B0BC-7926B9F17AA1}" type="pres">
      <dgm:prSet presAssocID="{05B429D2-87A5-4F5B-8826-78A26A18D860}" presName="wedge1Tx" presStyleLbl="node1" presStyleIdx="0" presStyleCnt="3">
        <dgm:presLayoutVars>
          <dgm:chMax val="0"/>
          <dgm:chPref val="0"/>
          <dgm:bulletEnabled val="1"/>
        </dgm:presLayoutVars>
      </dgm:prSet>
      <dgm:spPr/>
      <dgm:t>
        <a:bodyPr/>
        <a:lstStyle/>
        <a:p>
          <a:endParaRPr lang="en-US"/>
        </a:p>
      </dgm:t>
    </dgm:pt>
    <dgm:pt modelId="{E8D8EB0D-0C35-40B4-85CE-C0DE756AF865}" type="pres">
      <dgm:prSet presAssocID="{05B429D2-87A5-4F5B-8826-78A26A18D860}" presName="wedge2" presStyleLbl="node1" presStyleIdx="1" presStyleCnt="3"/>
      <dgm:spPr/>
      <dgm:t>
        <a:bodyPr/>
        <a:lstStyle/>
        <a:p>
          <a:endParaRPr lang="en-US"/>
        </a:p>
      </dgm:t>
    </dgm:pt>
    <dgm:pt modelId="{BFE1869C-8910-4F4C-9AB6-356214E9DB98}" type="pres">
      <dgm:prSet presAssocID="{05B429D2-87A5-4F5B-8826-78A26A18D860}" presName="dummy2a" presStyleCnt="0"/>
      <dgm:spPr/>
    </dgm:pt>
    <dgm:pt modelId="{BD328806-78C3-4EFD-93BA-C9CF076AA8AF}" type="pres">
      <dgm:prSet presAssocID="{05B429D2-87A5-4F5B-8826-78A26A18D860}" presName="dummy2b" presStyleCnt="0"/>
      <dgm:spPr/>
    </dgm:pt>
    <dgm:pt modelId="{9701F7EA-08CF-41DE-96DB-0E572EA3F5D1}" type="pres">
      <dgm:prSet presAssocID="{05B429D2-87A5-4F5B-8826-78A26A18D860}" presName="wedge2Tx" presStyleLbl="node1" presStyleIdx="1" presStyleCnt="3">
        <dgm:presLayoutVars>
          <dgm:chMax val="0"/>
          <dgm:chPref val="0"/>
          <dgm:bulletEnabled val="1"/>
        </dgm:presLayoutVars>
      </dgm:prSet>
      <dgm:spPr/>
      <dgm:t>
        <a:bodyPr/>
        <a:lstStyle/>
        <a:p>
          <a:endParaRPr lang="en-US"/>
        </a:p>
      </dgm:t>
    </dgm:pt>
    <dgm:pt modelId="{03E4C9C6-D258-4493-ADDA-320EBF1657F8}" type="pres">
      <dgm:prSet presAssocID="{05B429D2-87A5-4F5B-8826-78A26A18D860}" presName="wedge3" presStyleLbl="node1" presStyleIdx="2" presStyleCnt="3" custScaleX="106466" custScaleY="99807" custLinFactNeighborX="2394" custLinFactNeighborY="1323"/>
      <dgm:spPr/>
      <dgm:t>
        <a:bodyPr/>
        <a:lstStyle/>
        <a:p>
          <a:endParaRPr lang="en-US"/>
        </a:p>
      </dgm:t>
    </dgm:pt>
    <dgm:pt modelId="{752F7E88-F88D-4E82-9611-02B6AFD455F7}" type="pres">
      <dgm:prSet presAssocID="{05B429D2-87A5-4F5B-8826-78A26A18D860}" presName="dummy3a" presStyleCnt="0"/>
      <dgm:spPr/>
    </dgm:pt>
    <dgm:pt modelId="{5B00056B-0D88-4EB5-8709-9F42F8467B2D}" type="pres">
      <dgm:prSet presAssocID="{05B429D2-87A5-4F5B-8826-78A26A18D860}" presName="dummy3b" presStyleCnt="0"/>
      <dgm:spPr/>
    </dgm:pt>
    <dgm:pt modelId="{048E7129-4FE4-44AF-AD77-25EAF59FA536}" type="pres">
      <dgm:prSet presAssocID="{05B429D2-87A5-4F5B-8826-78A26A18D860}" presName="wedge3Tx" presStyleLbl="node1" presStyleIdx="2" presStyleCnt="3">
        <dgm:presLayoutVars>
          <dgm:chMax val="0"/>
          <dgm:chPref val="0"/>
          <dgm:bulletEnabled val="1"/>
        </dgm:presLayoutVars>
      </dgm:prSet>
      <dgm:spPr/>
      <dgm:t>
        <a:bodyPr/>
        <a:lstStyle/>
        <a:p>
          <a:endParaRPr lang="en-US"/>
        </a:p>
      </dgm:t>
    </dgm:pt>
    <dgm:pt modelId="{21CD13A3-9DE6-4288-B429-5BEFEFBFA5B4}" type="pres">
      <dgm:prSet presAssocID="{36DA4A9E-0FEA-4F81-B0F0-043DC898C874}" presName="arrowWedge1" presStyleLbl="fgSibTrans2D1" presStyleIdx="0" presStyleCnt="3"/>
      <dgm:spPr/>
      <dgm:t>
        <a:bodyPr/>
        <a:lstStyle/>
        <a:p>
          <a:endParaRPr lang="en-US"/>
        </a:p>
      </dgm:t>
    </dgm:pt>
    <dgm:pt modelId="{53157EB8-FB33-4BCC-BDE2-7AB114FAF4FD}" type="pres">
      <dgm:prSet presAssocID="{08F7786B-E8E4-4673-BBA8-ED3A065FF842}" presName="arrowWedge2" presStyleLbl="fgSibTrans2D1" presStyleIdx="1" presStyleCnt="3"/>
      <dgm:spPr/>
    </dgm:pt>
    <dgm:pt modelId="{BE4C5C24-81CA-47E7-A08A-5EE29E1309A9}" type="pres">
      <dgm:prSet presAssocID="{5E3FFA96-A575-477B-8D7B-DDFFC95CB6CE}" presName="arrowWedge3" presStyleLbl="fgSibTrans2D1" presStyleIdx="2" presStyleCnt="3" custLinFactNeighborX="-596" custLinFactNeighborY="118"/>
      <dgm:spPr/>
    </dgm:pt>
  </dgm:ptLst>
  <dgm:cxnLst>
    <dgm:cxn modelId="{D07E1555-D204-4890-91D6-7B328F1BB90F}" type="presOf" srcId="{B9D6BB12-114C-41EC-8902-126BC96EF3D4}" destId="{048E7129-4FE4-44AF-AD77-25EAF59FA536}" srcOrd="1" destOrd="0" presId="urn:microsoft.com/office/officeart/2005/8/layout/cycle8"/>
    <dgm:cxn modelId="{1DA76FAF-5AC1-457B-A67F-F075A7776C49}" srcId="{05B429D2-87A5-4F5B-8826-78A26A18D860}" destId="{B9D6BB12-114C-41EC-8902-126BC96EF3D4}" srcOrd="2" destOrd="0" parTransId="{75ABC78D-20A7-4EA5-BA68-2F1469C85F41}" sibTransId="{5E3FFA96-A575-477B-8D7B-DDFFC95CB6CE}"/>
    <dgm:cxn modelId="{1FB22458-1B28-4C43-A114-566A4E62658D}" type="presOf" srcId="{B9D6BB12-114C-41EC-8902-126BC96EF3D4}" destId="{03E4C9C6-D258-4493-ADDA-320EBF1657F8}" srcOrd="0" destOrd="0" presId="urn:microsoft.com/office/officeart/2005/8/layout/cycle8"/>
    <dgm:cxn modelId="{8272DA27-A11C-4FC1-B174-D12F71261C56}" type="presOf" srcId="{97447DF0-11AE-4EC3-8908-679A6FE80525}" destId="{2C933DF8-6425-47E4-B0BC-7926B9F17AA1}" srcOrd="1" destOrd="0" presId="urn:microsoft.com/office/officeart/2005/8/layout/cycle8"/>
    <dgm:cxn modelId="{49F6EC2C-8BF0-48C5-80DA-522D8B807606}" type="presOf" srcId="{2D3B0B6E-7756-453E-93C9-F2DDDF29A72C}" destId="{9701F7EA-08CF-41DE-96DB-0E572EA3F5D1}" srcOrd="1" destOrd="0" presId="urn:microsoft.com/office/officeart/2005/8/layout/cycle8"/>
    <dgm:cxn modelId="{40C98E94-DEA9-48DB-A7FB-6C4E17D87CA3}" srcId="{05B429D2-87A5-4F5B-8826-78A26A18D860}" destId="{97447DF0-11AE-4EC3-8908-679A6FE80525}" srcOrd="0" destOrd="0" parTransId="{552BE781-BAC2-4B8C-8AFD-541EABD2FD5F}" sibTransId="{36DA4A9E-0FEA-4F81-B0F0-043DC898C874}"/>
    <dgm:cxn modelId="{23CFCF42-E0B9-49CC-8A8C-88105F788298}" type="presOf" srcId="{05B429D2-87A5-4F5B-8826-78A26A18D860}" destId="{078FF5B6-C77B-4877-B64E-BC2BF4BA06DC}" srcOrd="0" destOrd="0" presId="urn:microsoft.com/office/officeart/2005/8/layout/cycle8"/>
    <dgm:cxn modelId="{204FD9BE-D8A1-43ED-81A5-469BA9413FA7}" type="presOf" srcId="{2D3B0B6E-7756-453E-93C9-F2DDDF29A72C}" destId="{E8D8EB0D-0C35-40B4-85CE-C0DE756AF865}" srcOrd="0" destOrd="0" presId="urn:microsoft.com/office/officeart/2005/8/layout/cycle8"/>
    <dgm:cxn modelId="{FFC26CE1-26FD-44F8-8B79-2B6EAC1323F9}" type="presOf" srcId="{97447DF0-11AE-4EC3-8908-679A6FE80525}" destId="{7638C069-0258-493D-827C-CB86287F6C30}" srcOrd="0" destOrd="0" presId="urn:microsoft.com/office/officeart/2005/8/layout/cycle8"/>
    <dgm:cxn modelId="{EDF92310-24A3-47D1-B830-4C8C2F6EFC4D}" srcId="{05B429D2-87A5-4F5B-8826-78A26A18D860}" destId="{2D3B0B6E-7756-453E-93C9-F2DDDF29A72C}" srcOrd="1" destOrd="0" parTransId="{A7B7347E-89C8-4F62-ADAC-033F538F81CD}" sibTransId="{08F7786B-E8E4-4673-BBA8-ED3A065FF842}"/>
    <dgm:cxn modelId="{0C57F841-BDC6-40CF-BB71-DC3EE0078293}" type="presParOf" srcId="{078FF5B6-C77B-4877-B64E-BC2BF4BA06DC}" destId="{7638C069-0258-493D-827C-CB86287F6C30}" srcOrd="0" destOrd="0" presId="urn:microsoft.com/office/officeart/2005/8/layout/cycle8"/>
    <dgm:cxn modelId="{F5A6C177-E86D-4D98-8E14-CB00DE915E1F}" type="presParOf" srcId="{078FF5B6-C77B-4877-B64E-BC2BF4BA06DC}" destId="{3E741A67-D5CF-4C16-BA58-79DB13428286}" srcOrd="1" destOrd="0" presId="urn:microsoft.com/office/officeart/2005/8/layout/cycle8"/>
    <dgm:cxn modelId="{36C7CC24-2594-45E2-9EC6-5CD69E997AE5}" type="presParOf" srcId="{078FF5B6-C77B-4877-B64E-BC2BF4BA06DC}" destId="{6F88AC87-9FF4-4AE4-AED5-55C3A946F740}" srcOrd="2" destOrd="0" presId="urn:microsoft.com/office/officeart/2005/8/layout/cycle8"/>
    <dgm:cxn modelId="{8922D37B-0839-40A8-9035-027CA3BEBA4A}" type="presParOf" srcId="{078FF5B6-C77B-4877-B64E-BC2BF4BA06DC}" destId="{2C933DF8-6425-47E4-B0BC-7926B9F17AA1}" srcOrd="3" destOrd="0" presId="urn:microsoft.com/office/officeart/2005/8/layout/cycle8"/>
    <dgm:cxn modelId="{C5D42D0B-CD16-4E71-990D-A1745F83C52C}" type="presParOf" srcId="{078FF5B6-C77B-4877-B64E-BC2BF4BA06DC}" destId="{E8D8EB0D-0C35-40B4-85CE-C0DE756AF865}" srcOrd="4" destOrd="0" presId="urn:microsoft.com/office/officeart/2005/8/layout/cycle8"/>
    <dgm:cxn modelId="{5199B5C7-93A2-4443-A718-8DED2B67B26A}" type="presParOf" srcId="{078FF5B6-C77B-4877-B64E-BC2BF4BA06DC}" destId="{BFE1869C-8910-4F4C-9AB6-356214E9DB98}" srcOrd="5" destOrd="0" presId="urn:microsoft.com/office/officeart/2005/8/layout/cycle8"/>
    <dgm:cxn modelId="{E56372B0-FB7C-42DE-9906-82F6C2A54AB7}" type="presParOf" srcId="{078FF5B6-C77B-4877-B64E-BC2BF4BA06DC}" destId="{BD328806-78C3-4EFD-93BA-C9CF076AA8AF}" srcOrd="6" destOrd="0" presId="urn:microsoft.com/office/officeart/2005/8/layout/cycle8"/>
    <dgm:cxn modelId="{3A7CF5D6-8BA0-4132-992D-99DE234F61E7}" type="presParOf" srcId="{078FF5B6-C77B-4877-B64E-BC2BF4BA06DC}" destId="{9701F7EA-08CF-41DE-96DB-0E572EA3F5D1}" srcOrd="7" destOrd="0" presId="urn:microsoft.com/office/officeart/2005/8/layout/cycle8"/>
    <dgm:cxn modelId="{E0F2F22E-BFA2-4BF2-9BF1-6564D630BF9F}" type="presParOf" srcId="{078FF5B6-C77B-4877-B64E-BC2BF4BA06DC}" destId="{03E4C9C6-D258-4493-ADDA-320EBF1657F8}" srcOrd="8" destOrd="0" presId="urn:microsoft.com/office/officeart/2005/8/layout/cycle8"/>
    <dgm:cxn modelId="{D1794C23-0B49-4E08-B2F0-74EDB97BFE8D}" type="presParOf" srcId="{078FF5B6-C77B-4877-B64E-BC2BF4BA06DC}" destId="{752F7E88-F88D-4E82-9611-02B6AFD455F7}" srcOrd="9" destOrd="0" presId="urn:microsoft.com/office/officeart/2005/8/layout/cycle8"/>
    <dgm:cxn modelId="{806A10B0-C848-429D-861E-413391158566}" type="presParOf" srcId="{078FF5B6-C77B-4877-B64E-BC2BF4BA06DC}" destId="{5B00056B-0D88-4EB5-8709-9F42F8467B2D}" srcOrd="10" destOrd="0" presId="urn:microsoft.com/office/officeart/2005/8/layout/cycle8"/>
    <dgm:cxn modelId="{9E781C6E-70B7-4A45-80E1-5B82B081D557}" type="presParOf" srcId="{078FF5B6-C77B-4877-B64E-BC2BF4BA06DC}" destId="{048E7129-4FE4-44AF-AD77-25EAF59FA536}" srcOrd="11" destOrd="0" presId="urn:microsoft.com/office/officeart/2005/8/layout/cycle8"/>
    <dgm:cxn modelId="{DB213A3A-DDC0-46F8-A75E-220EC0F0BECD}" type="presParOf" srcId="{078FF5B6-C77B-4877-B64E-BC2BF4BA06DC}" destId="{21CD13A3-9DE6-4288-B429-5BEFEFBFA5B4}" srcOrd="12" destOrd="0" presId="urn:microsoft.com/office/officeart/2005/8/layout/cycle8"/>
    <dgm:cxn modelId="{EAA78AF7-F225-4B8E-AE81-4696C6149F73}" type="presParOf" srcId="{078FF5B6-C77B-4877-B64E-BC2BF4BA06DC}" destId="{53157EB8-FB33-4BCC-BDE2-7AB114FAF4FD}" srcOrd="13" destOrd="0" presId="urn:microsoft.com/office/officeart/2005/8/layout/cycle8"/>
    <dgm:cxn modelId="{DA8E8430-F6B4-4440-A52B-F53D630985C4}" type="presParOf" srcId="{078FF5B6-C77B-4877-B64E-BC2BF4BA06DC}" destId="{BE4C5C24-81CA-47E7-A08A-5EE29E1309A9}"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7D580-E0FF-40E8-8455-FE54CAC3248A}">
      <dsp:nvSpPr>
        <dsp:cNvPr id="0" name=""/>
        <dsp:cNvSpPr/>
      </dsp:nvSpPr>
      <dsp:spPr>
        <a:xfrm>
          <a:off x="-5255287" y="-804890"/>
          <a:ext cx="6257979" cy="6257979"/>
        </a:xfrm>
        <a:prstGeom prst="blockArc">
          <a:avLst>
            <a:gd name="adj1" fmla="val 18900000"/>
            <a:gd name="adj2" fmla="val 2700000"/>
            <a:gd name="adj3" fmla="val 34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D2A2F6-AF4B-41DC-9936-146B52E525F9}">
      <dsp:nvSpPr>
        <dsp:cNvPr id="0" name=""/>
        <dsp:cNvSpPr/>
      </dsp:nvSpPr>
      <dsp:spPr>
        <a:xfrm>
          <a:off x="644901" y="464819"/>
          <a:ext cx="7977484" cy="929639"/>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7902"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t>Vicarious Traumatization</a:t>
          </a:r>
          <a:endParaRPr lang="en-US" sz="3200" b="1" kern="1200" dirty="0"/>
        </a:p>
      </dsp:txBody>
      <dsp:txXfrm>
        <a:off x="644901" y="464819"/>
        <a:ext cx="7977484" cy="929639"/>
      </dsp:txXfrm>
    </dsp:sp>
    <dsp:sp modelId="{389C7C9D-45FB-4375-AA14-12F1E323000D}">
      <dsp:nvSpPr>
        <dsp:cNvPr id="0" name=""/>
        <dsp:cNvSpPr/>
      </dsp:nvSpPr>
      <dsp:spPr>
        <a:xfrm>
          <a:off x="299470" y="609599"/>
          <a:ext cx="690861" cy="640080"/>
        </a:xfrm>
        <a:prstGeom prst="ellipse">
          <a:avLst/>
        </a:prstGeom>
        <a:solidFill>
          <a:srgbClr val="FFC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269CC4-9A7A-42A6-B0E1-FAAA30FDB56D}">
      <dsp:nvSpPr>
        <dsp:cNvPr id="0" name=""/>
        <dsp:cNvSpPr/>
      </dsp:nvSpPr>
      <dsp:spPr>
        <a:xfrm>
          <a:off x="982825" y="1676396"/>
          <a:ext cx="7639560" cy="12954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7902"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Secondary Traumatic Stress (Disorder)</a:t>
          </a:r>
        </a:p>
        <a:p>
          <a:pPr lvl="0" algn="l" defTabSz="1244600">
            <a:lnSpc>
              <a:spcPct val="90000"/>
            </a:lnSpc>
            <a:spcBef>
              <a:spcPct val="0"/>
            </a:spcBef>
            <a:spcAft>
              <a:spcPct val="35000"/>
            </a:spcAft>
          </a:pPr>
          <a:r>
            <a:rPr lang="en-US" sz="2800" kern="1200" dirty="0" smtClean="0"/>
            <a:t>Compassion Fatigue</a:t>
          </a:r>
          <a:r>
            <a:rPr lang="en-US" sz="2200" kern="1200" dirty="0" smtClean="0"/>
            <a:t>  </a:t>
          </a:r>
          <a:endParaRPr lang="en-US" sz="2200" kern="1200" dirty="0"/>
        </a:p>
      </dsp:txBody>
      <dsp:txXfrm>
        <a:off x="982825" y="1676396"/>
        <a:ext cx="7639560" cy="1295406"/>
      </dsp:txXfrm>
    </dsp:sp>
    <dsp:sp modelId="{6FAEAA30-58A7-403C-A068-AC6C86D5371E}">
      <dsp:nvSpPr>
        <dsp:cNvPr id="0" name=""/>
        <dsp:cNvSpPr/>
      </dsp:nvSpPr>
      <dsp:spPr>
        <a:xfrm>
          <a:off x="637394" y="2004059"/>
          <a:ext cx="690861" cy="64008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ABFE37-F435-4080-9A16-17C00D929F9C}">
      <dsp:nvSpPr>
        <dsp:cNvPr id="0" name=""/>
        <dsp:cNvSpPr/>
      </dsp:nvSpPr>
      <dsp:spPr>
        <a:xfrm>
          <a:off x="644901" y="3253739"/>
          <a:ext cx="7977484" cy="9296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7902"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Burnout</a:t>
          </a:r>
          <a:endParaRPr lang="en-US" sz="2800" kern="1200" dirty="0"/>
        </a:p>
      </dsp:txBody>
      <dsp:txXfrm>
        <a:off x="644901" y="3253739"/>
        <a:ext cx="7977484" cy="929639"/>
      </dsp:txXfrm>
    </dsp:sp>
    <dsp:sp modelId="{BCB997F0-E449-4B9E-BC10-AED3121A0DBE}">
      <dsp:nvSpPr>
        <dsp:cNvPr id="0" name=""/>
        <dsp:cNvSpPr/>
      </dsp:nvSpPr>
      <dsp:spPr>
        <a:xfrm>
          <a:off x="299470" y="3398519"/>
          <a:ext cx="690861" cy="64008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7D580-E0FF-40E8-8455-FE54CAC3248A}">
      <dsp:nvSpPr>
        <dsp:cNvPr id="0" name=""/>
        <dsp:cNvSpPr/>
      </dsp:nvSpPr>
      <dsp:spPr>
        <a:xfrm>
          <a:off x="-5255287" y="-804890"/>
          <a:ext cx="6257979" cy="6257979"/>
        </a:xfrm>
        <a:prstGeom prst="blockArc">
          <a:avLst>
            <a:gd name="adj1" fmla="val 18900000"/>
            <a:gd name="adj2" fmla="val 2700000"/>
            <a:gd name="adj3" fmla="val 34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D2A2F6-AF4B-41DC-9936-146B52E525F9}">
      <dsp:nvSpPr>
        <dsp:cNvPr id="0" name=""/>
        <dsp:cNvSpPr/>
      </dsp:nvSpPr>
      <dsp:spPr>
        <a:xfrm>
          <a:off x="644901" y="464819"/>
          <a:ext cx="7977484" cy="929639"/>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7902" tIns="71120" rIns="71120" bIns="71120" numCol="1" spcCol="1270" anchor="ctr" anchorCtr="0">
          <a:noAutofit/>
        </a:bodyPr>
        <a:lstStyle/>
        <a:p>
          <a:pPr lvl="0" algn="l" defTabSz="1244600">
            <a:lnSpc>
              <a:spcPct val="90000"/>
            </a:lnSpc>
            <a:spcBef>
              <a:spcPct val="0"/>
            </a:spcBef>
            <a:spcAft>
              <a:spcPct val="35000"/>
            </a:spcAft>
          </a:pPr>
          <a:r>
            <a:rPr lang="en-US" sz="2800" b="0" kern="1200" dirty="0" smtClean="0"/>
            <a:t>Vicarious Traumatization</a:t>
          </a:r>
          <a:endParaRPr lang="en-US" sz="2800" b="0" kern="1200" dirty="0"/>
        </a:p>
      </dsp:txBody>
      <dsp:txXfrm>
        <a:off x="644901" y="464819"/>
        <a:ext cx="7977484" cy="929639"/>
      </dsp:txXfrm>
    </dsp:sp>
    <dsp:sp modelId="{389C7C9D-45FB-4375-AA14-12F1E323000D}">
      <dsp:nvSpPr>
        <dsp:cNvPr id="0" name=""/>
        <dsp:cNvSpPr/>
      </dsp:nvSpPr>
      <dsp:spPr>
        <a:xfrm>
          <a:off x="299470" y="609599"/>
          <a:ext cx="690861" cy="640080"/>
        </a:xfrm>
        <a:prstGeom prst="ellipse">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269CC4-9A7A-42A6-B0E1-FAAA30FDB56D}">
      <dsp:nvSpPr>
        <dsp:cNvPr id="0" name=""/>
        <dsp:cNvSpPr/>
      </dsp:nvSpPr>
      <dsp:spPr>
        <a:xfrm>
          <a:off x="982825" y="1676396"/>
          <a:ext cx="7639560" cy="1295406"/>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7902"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t>Secondary Traumatic Stress (Disorder)</a:t>
          </a:r>
        </a:p>
        <a:p>
          <a:pPr lvl="0" algn="l" defTabSz="1422400">
            <a:lnSpc>
              <a:spcPct val="90000"/>
            </a:lnSpc>
            <a:spcBef>
              <a:spcPct val="0"/>
            </a:spcBef>
            <a:spcAft>
              <a:spcPct val="35000"/>
            </a:spcAft>
          </a:pPr>
          <a:r>
            <a:rPr lang="en-US" sz="3200" b="1" kern="1200" dirty="0" smtClean="0"/>
            <a:t>Compassion Fatigue</a:t>
          </a:r>
          <a:r>
            <a:rPr lang="en-US" sz="2200" b="1" kern="1200" dirty="0" smtClean="0"/>
            <a:t>  </a:t>
          </a:r>
          <a:endParaRPr lang="en-US" sz="2200" b="1" kern="1200" dirty="0"/>
        </a:p>
      </dsp:txBody>
      <dsp:txXfrm>
        <a:off x="982825" y="1676396"/>
        <a:ext cx="7639560" cy="1295406"/>
      </dsp:txXfrm>
    </dsp:sp>
    <dsp:sp modelId="{6FAEAA30-58A7-403C-A068-AC6C86D5371E}">
      <dsp:nvSpPr>
        <dsp:cNvPr id="0" name=""/>
        <dsp:cNvSpPr/>
      </dsp:nvSpPr>
      <dsp:spPr>
        <a:xfrm>
          <a:off x="637394" y="2004059"/>
          <a:ext cx="690861" cy="640080"/>
        </a:xfrm>
        <a:prstGeom prst="ellipse">
          <a:avLst/>
        </a:prstGeom>
        <a:solidFill>
          <a:srgbClr val="CC99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ABFE37-F435-4080-9A16-17C00D929F9C}">
      <dsp:nvSpPr>
        <dsp:cNvPr id="0" name=""/>
        <dsp:cNvSpPr/>
      </dsp:nvSpPr>
      <dsp:spPr>
        <a:xfrm>
          <a:off x="644901" y="3253739"/>
          <a:ext cx="7977484" cy="9296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7902"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Burnout</a:t>
          </a:r>
          <a:endParaRPr lang="en-US" sz="2800" kern="1200" dirty="0"/>
        </a:p>
      </dsp:txBody>
      <dsp:txXfrm>
        <a:off x="644901" y="3253739"/>
        <a:ext cx="7977484" cy="929639"/>
      </dsp:txXfrm>
    </dsp:sp>
    <dsp:sp modelId="{BCB997F0-E449-4B9E-BC10-AED3121A0DBE}">
      <dsp:nvSpPr>
        <dsp:cNvPr id="0" name=""/>
        <dsp:cNvSpPr/>
      </dsp:nvSpPr>
      <dsp:spPr>
        <a:xfrm>
          <a:off x="299470" y="3398519"/>
          <a:ext cx="690861" cy="64008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7D580-E0FF-40E8-8455-FE54CAC3248A}">
      <dsp:nvSpPr>
        <dsp:cNvPr id="0" name=""/>
        <dsp:cNvSpPr/>
      </dsp:nvSpPr>
      <dsp:spPr>
        <a:xfrm>
          <a:off x="-5255287" y="-804890"/>
          <a:ext cx="6257979" cy="6257979"/>
        </a:xfrm>
        <a:prstGeom prst="blockArc">
          <a:avLst>
            <a:gd name="adj1" fmla="val 18900000"/>
            <a:gd name="adj2" fmla="val 2700000"/>
            <a:gd name="adj3" fmla="val 34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D2A2F6-AF4B-41DC-9936-146B52E525F9}">
      <dsp:nvSpPr>
        <dsp:cNvPr id="0" name=""/>
        <dsp:cNvSpPr/>
      </dsp:nvSpPr>
      <dsp:spPr>
        <a:xfrm>
          <a:off x="644901" y="464819"/>
          <a:ext cx="7977484" cy="929639"/>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7902" tIns="71120" rIns="71120" bIns="71120" numCol="1" spcCol="1270" anchor="ctr" anchorCtr="0">
          <a:noAutofit/>
        </a:bodyPr>
        <a:lstStyle/>
        <a:p>
          <a:pPr lvl="0" algn="l" defTabSz="1244600">
            <a:lnSpc>
              <a:spcPct val="90000"/>
            </a:lnSpc>
            <a:spcBef>
              <a:spcPct val="0"/>
            </a:spcBef>
            <a:spcAft>
              <a:spcPct val="35000"/>
            </a:spcAft>
          </a:pPr>
          <a:r>
            <a:rPr lang="en-US" sz="2800" b="0" kern="1200" dirty="0" smtClean="0"/>
            <a:t>Vicarious Traumatization</a:t>
          </a:r>
          <a:endParaRPr lang="en-US" sz="2800" b="0" kern="1200" dirty="0"/>
        </a:p>
      </dsp:txBody>
      <dsp:txXfrm>
        <a:off x="644901" y="464819"/>
        <a:ext cx="7977484" cy="929639"/>
      </dsp:txXfrm>
    </dsp:sp>
    <dsp:sp modelId="{389C7C9D-45FB-4375-AA14-12F1E323000D}">
      <dsp:nvSpPr>
        <dsp:cNvPr id="0" name=""/>
        <dsp:cNvSpPr/>
      </dsp:nvSpPr>
      <dsp:spPr>
        <a:xfrm>
          <a:off x="299470" y="609599"/>
          <a:ext cx="690861" cy="640080"/>
        </a:xfrm>
        <a:prstGeom prst="ellipse">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269CC4-9A7A-42A6-B0E1-FAAA30FDB56D}">
      <dsp:nvSpPr>
        <dsp:cNvPr id="0" name=""/>
        <dsp:cNvSpPr/>
      </dsp:nvSpPr>
      <dsp:spPr>
        <a:xfrm>
          <a:off x="982825" y="1676396"/>
          <a:ext cx="7639560" cy="1295406"/>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7902" tIns="71120" rIns="71120" bIns="71120" numCol="1" spcCol="1270" anchor="ctr" anchorCtr="0">
          <a:noAutofit/>
        </a:bodyPr>
        <a:lstStyle/>
        <a:p>
          <a:pPr lvl="0" algn="l" defTabSz="1244600">
            <a:lnSpc>
              <a:spcPct val="90000"/>
            </a:lnSpc>
            <a:spcBef>
              <a:spcPct val="0"/>
            </a:spcBef>
            <a:spcAft>
              <a:spcPct val="35000"/>
            </a:spcAft>
          </a:pPr>
          <a:r>
            <a:rPr lang="en-US" sz="2800" b="0" kern="1200" dirty="0" smtClean="0"/>
            <a:t>Secondary Traumatic Stress (Disorder)</a:t>
          </a:r>
        </a:p>
        <a:p>
          <a:pPr lvl="0" algn="l" defTabSz="1244600">
            <a:lnSpc>
              <a:spcPct val="90000"/>
            </a:lnSpc>
            <a:spcBef>
              <a:spcPct val="0"/>
            </a:spcBef>
            <a:spcAft>
              <a:spcPct val="35000"/>
            </a:spcAft>
          </a:pPr>
          <a:r>
            <a:rPr lang="en-US" sz="2800" b="0" kern="1200" dirty="0" smtClean="0"/>
            <a:t>Compassion Fatigue</a:t>
          </a:r>
          <a:r>
            <a:rPr lang="en-US" sz="2200" b="1" kern="1200" dirty="0" smtClean="0"/>
            <a:t>  </a:t>
          </a:r>
          <a:endParaRPr lang="en-US" sz="2200" b="1" kern="1200" dirty="0"/>
        </a:p>
      </dsp:txBody>
      <dsp:txXfrm>
        <a:off x="982825" y="1676396"/>
        <a:ext cx="7639560" cy="1295406"/>
      </dsp:txXfrm>
    </dsp:sp>
    <dsp:sp modelId="{6FAEAA30-58A7-403C-A068-AC6C86D5371E}">
      <dsp:nvSpPr>
        <dsp:cNvPr id="0" name=""/>
        <dsp:cNvSpPr/>
      </dsp:nvSpPr>
      <dsp:spPr>
        <a:xfrm>
          <a:off x="637394" y="2004059"/>
          <a:ext cx="690861" cy="640080"/>
        </a:xfrm>
        <a:prstGeom prst="ellipse">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ABFE37-F435-4080-9A16-17C00D929F9C}">
      <dsp:nvSpPr>
        <dsp:cNvPr id="0" name=""/>
        <dsp:cNvSpPr/>
      </dsp:nvSpPr>
      <dsp:spPr>
        <a:xfrm>
          <a:off x="644901" y="3253739"/>
          <a:ext cx="7977484" cy="929639"/>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7902"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t>Burnout</a:t>
          </a:r>
          <a:endParaRPr lang="en-US" sz="3200" b="1" kern="1200" dirty="0"/>
        </a:p>
      </dsp:txBody>
      <dsp:txXfrm>
        <a:off x="644901" y="3253739"/>
        <a:ext cx="7977484" cy="929639"/>
      </dsp:txXfrm>
    </dsp:sp>
    <dsp:sp modelId="{BCB997F0-E449-4B9E-BC10-AED3121A0DBE}">
      <dsp:nvSpPr>
        <dsp:cNvPr id="0" name=""/>
        <dsp:cNvSpPr/>
      </dsp:nvSpPr>
      <dsp:spPr>
        <a:xfrm>
          <a:off x="299470" y="3398519"/>
          <a:ext cx="690861" cy="640080"/>
        </a:xfrm>
        <a:prstGeom prst="ellipse">
          <a:avLst/>
        </a:prstGeom>
        <a:solidFill>
          <a:srgbClr val="CC99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49785F-AEC9-4CAF-8147-E59A22856DC5}" type="datetimeFigureOut">
              <a:rPr lang="en-US" smtClean="0"/>
              <a:t>8/20/2014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D7AFB4-6AE2-405B-84EC-60E187CE7000}" type="slidenum">
              <a:rPr lang="en-US" smtClean="0"/>
              <a:t>‹#›</a:t>
            </a:fld>
            <a:endParaRPr lang="en-US" dirty="0"/>
          </a:p>
        </p:txBody>
      </p:sp>
    </p:spTree>
    <p:extLst>
      <p:ext uri="{BB962C8B-B14F-4D97-AF65-F5344CB8AC3E}">
        <p14:creationId xmlns:p14="http://schemas.microsoft.com/office/powerpoint/2010/main" val="536755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a:t>
            </a:fld>
            <a:endParaRPr lang="en-US" dirty="0"/>
          </a:p>
        </p:txBody>
      </p:sp>
    </p:spTree>
    <p:extLst>
      <p:ext uri="{BB962C8B-B14F-4D97-AF65-F5344CB8AC3E}">
        <p14:creationId xmlns:p14="http://schemas.microsoft.com/office/powerpoint/2010/main" val="3592835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lr>
                <a:srgbClr val="BE854C"/>
              </a:buClr>
              <a:buSzPct val="65000"/>
              <a:buFont typeface="Wingdings" pitchFamily="2" charset="2"/>
              <a:buChar char="Ø"/>
            </a:pPr>
            <a:endParaRPr lang="en-US" sz="2400" dirty="0" smtClean="0"/>
          </a:p>
        </p:txBody>
      </p:sp>
      <p:sp>
        <p:nvSpPr>
          <p:cNvPr id="4" name="Slide Number Placeholder 3"/>
          <p:cNvSpPr>
            <a:spLocks noGrp="1"/>
          </p:cNvSpPr>
          <p:nvPr>
            <p:ph type="sldNum" sz="quarter" idx="10"/>
          </p:nvPr>
        </p:nvSpPr>
        <p:spPr/>
        <p:txBody>
          <a:bodyPr/>
          <a:lstStyle/>
          <a:p>
            <a:fld id="{22D24EFB-9AAE-4E7D-8EBD-69E13AFA1BA2}" type="slidenum">
              <a:rPr lang="en-US" smtClean="0"/>
              <a:t>2</a:t>
            </a:fld>
            <a:endParaRPr lang="en-US" dirty="0"/>
          </a:p>
        </p:txBody>
      </p:sp>
    </p:spTree>
    <p:extLst>
      <p:ext uri="{BB962C8B-B14F-4D97-AF65-F5344CB8AC3E}">
        <p14:creationId xmlns:p14="http://schemas.microsoft.com/office/powerpoint/2010/main" val="1019277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solidFill>
                  <a:srgbClr val="000033"/>
                </a:solidFill>
                <a:effectLst/>
                <a:latin typeface="Verdana"/>
              </a:rPr>
              <a:t>Depersonalization</a:t>
            </a:r>
            <a:r>
              <a:rPr lang="en-US" b="0" i="0" baseline="0" dirty="0" smtClean="0">
                <a:solidFill>
                  <a:srgbClr val="000033"/>
                </a:solidFill>
                <a:effectLst/>
                <a:latin typeface="Verdana"/>
              </a:rPr>
              <a:t> - </a:t>
            </a:r>
            <a:r>
              <a:rPr lang="en-US" b="0" i="0" dirty="0" smtClean="0">
                <a:solidFill>
                  <a:srgbClr val="000033"/>
                </a:solidFill>
                <a:effectLst/>
                <a:latin typeface="Verdana"/>
              </a:rPr>
              <a:t>an unfeeling and impersonal response toward recipients of one's service, care treatment, or instruction</a:t>
            </a:r>
            <a:endParaRPr lang="en-US" dirty="0" smtClean="0"/>
          </a:p>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49"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616450" name="Rectangle 3"/>
          <p:cNvSpPr>
            <a:spLocks noGrp="1"/>
          </p:cNvSpPr>
          <p:nvPr>
            <p:ph type="body" idx="1"/>
          </p:nvPr>
        </p:nvSpPr>
        <p:spPr bwMode="auto">
          <a:noFill/>
        </p:spPr>
        <p:txBody>
          <a:bodyPr/>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31</a:t>
            </a:fld>
            <a:endParaRPr lang="en-US" dirty="0"/>
          </a:p>
        </p:txBody>
      </p:sp>
    </p:spTree>
    <p:extLst>
      <p:ext uri="{BB962C8B-B14F-4D97-AF65-F5344CB8AC3E}">
        <p14:creationId xmlns:p14="http://schemas.microsoft.com/office/powerpoint/2010/main" val="10192779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49"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616450" name="Rectangle 3"/>
          <p:cNvSpPr>
            <a:spLocks noGrp="1"/>
          </p:cNvSpPr>
          <p:nvPr>
            <p:ph type="body" idx="1"/>
          </p:nvPr>
        </p:nvSpPr>
        <p:spPr bwMode="auto">
          <a:noFill/>
        </p:spPr>
        <p:txBody>
          <a:bodyPr/>
          <a:lstStyle/>
          <a:p>
            <a:pPr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49"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616450" name="Rectangle 3"/>
          <p:cNvSpPr>
            <a:spLocks noGrp="1"/>
          </p:cNvSpPr>
          <p:nvPr>
            <p:ph type="body" idx="1"/>
          </p:nvPr>
        </p:nvSpPr>
        <p:spPr bwMode="auto">
          <a:noFill/>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8/20/2014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jpe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jpeg"/><Relationship Id="rId7" Type="http://schemas.openxmlformats.org/officeDocument/2006/relationships/diagramColors" Target="../diagrams/colors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microsoft.com/office/2007/relationships/hdphoto" Target="../media/hdphoto1.wdp"/><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www.headington-institute.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7807" y="1976366"/>
            <a:ext cx="7924800" cy="2689225"/>
          </a:xfrm>
        </p:spPr>
        <p:txBody>
          <a:bodyPr>
            <a:normAutofit/>
          </a:bodyPr>
          <a:lstStyle/>
          <a:p>
            <a:pPr algn="l"/>
            <a:r>
              <a:rPr lang="en-US" sz="3600" b="1" i="1" dirty="0" smtClean="0">
                <a:solidFill>
                  <a:srgbClr val="006892"/>
                </a:solidFill>
                <a:latin typeface="+mn-lt"/>
                <a:cs typeface="Arial" pitchFamily="34" charset="0"/>
              </a:rPr>
              <a:t>Vicarious Trauma:</a:t>
            </a:r>
            <a:br>
              <a:rPr lang="en-US" sz="3600" b="1" i="1" dirty="0" smtClean="0">
                <a:solidFill>
                  <a:srgbClr val="006892"/>
                </a:solidFill>
                <a:latin typeface="+mn-lt"/>
                <a:cs typeface="Arial" pitchFamily="34" charset="0"/>
              </a:rPr>
            </a:br>
            <a:r>
              <a:rPr lang="en-US" sz="3600" b="1" i="1" dirty="0" smtClean="0">
                <a:solidFill>
                  <a:srgbClr val="006892"/>
                </a:solidFill>
                <a:latin typeface="+mn-lt"/>
                <a:cs typeface="Arial" pitchFamily="34" charset="0"/>
              </a:rPr>
              <a:t>Recognition, Impact,</a:t>
            </a:r>
            <a:br>
              <a:rPr lang="en-US" sz="3600" b="1" i="1" dirty="0" smtClean="0">
                <a:solidFill>
                  <a:srgbClr val="006892"/>
                </a:solidFill>
                <a:latin typeface="+mn-lt"/>
                <a:cs typeface="Arial" pitchFamily="34" charset="0"/>
              </a:rPr>
            </a:br>
            <a:r>
              <a:rPr lang="en-US" sz="3600" b="1" i="1" dirty="0" smtClean="0">
                <a:solidFill>
                  <a:srgbClr val="006892"/>
                </a:solidFill>
                <a:latin typeface="+mn-lt"/>
                <a:cs typeface="Arial" pitchFamily="34" charset="0"/>
              </a:rPr>
              <a:t>Management and Prevention</a:t>
            </a:r>
            <a:r>
              <a:rPr lang="en-US" sz="3600" b="1" i="1" dirty="0" smtClean="0">
                <a:solidFill>
                  <a:srgbClr val="006892"/>
                </a:solidFill>
                <a:latin typeface="Arial" pitchFamily="34" charset="0"/>
                <a:cs typeface="Arial" pitchFamily="34" charset="0"/>
              </a:rPr>
              <a:t/>
            </a:r>
            <a:br>
              <a:rPr lang="en-US" sz="3600" b="1" i="1" dirty="0" smtClean="0">
                <a:solidFill>
                  <a:srgbClr val="006892"/>
                </a:solidFill>
                <a:latin typeface="Arial" pitchFamily="34" charset="0"/>
                <a:cs typeface="Arial" pitchFamily="34" charset="0"/>
              </a:rPr>
            </a:br>
            <a:r>
              <a:rPr lang="en-US" sz="2000" b="1" i="1" dirty="0">
                <a:solidFill>
                  <a:srgbClr val="006892"/>
                </a:solidFill>
                <a:latin typeface="Arial" pitchFamily="34" charset="0"/>
                <a:cs typeface="Arial" pitchFamily="34" charset="0"/>
              </a:rPr>
              <a:t/>
            </a:r>
            <a:br>
              <a:rPr lang="en-US" sz="2000" b="1" i="1" dirty="0">
                <a:solidFill>
                  <a:srgbClr val="006892"/>
                </a:solidFill>
                <a:latin typeface="Arial" pitchFamily="34" charset="0"/>
                <a:cs typeface="Arial" pitchFamily="34" charset="0"/>
              </a:rPr>
            </a:br>
            <a:endParaRPr lang="en-US" sz="3600" b="1" dirty="0">
              <a:solidFill>
                <a:srgbClr val="006892"/>
              </a:solidFill>
              <a:latin typeface="Arial" pitchFamily="34" charset="0"/>
              <a:cs typeface="Arial"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1381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 y="6081989"/>
            <a:ext cx="9144000" cy="77601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7800" y="5023104"/>
            <a:ext cx="5888736" cy="917448"/>
          </a:xfrm>
          <a:prstGeom prst="rect">
            <a:avLst/>
          </a:prstGeom>
        </p:spPr>
      </p:pic>
      <p:pic>
        <p:nvPicPr>
          <p:cNvPr id="7" name="Picture 11" descr="Churchill-Pho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799" y="2020669"/>
            <a:ext cx="1575169" cy="21238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5800" y="4144493"/>
            <a:ext cx="3276600" cy="646331"/>
          </a:xfrm>
          <a:prstGeom prst="rect">
            <a:avLst/>
          </a:prstGeom>
          <a:noFill/>
        </p:spPr>
        <p:txBody>
          <a:bodyPr wrap="square" rtlCol="0">
            <a:spAutoFit/>
          </a:bodyPr>
          <a:lstStyle/>
          <a:p>
            <a:r>
              <a:rPr lang="en-US" b="1" i="1" dirty="0" smtClean="0">
                <a:solidFill>
                  <a:schemeClr val="tx2"/>
                </a:solidFill>
              </a:rPr>
              <a:t>Roberta C. Churchill M.A., LMHC</a:t>
            </a:r>
          </a:p>
          <a:p>
            <a:r>
              <a:rPr lang="en-US" b="1" i="1" dirty="0" smtClean="0">
                <a:solidFill>
                  <a:schemeClr val="tx2"/>
                </a:solidFill>
              </a:rPr>
              <a:t>ACJS, Inc.</a:t>
            </a:r>
            <a:endParaRPr lang="en-US" b="1" i="1" dirty="0">
              <a:solidFill>
                <a:schemeClr val="tx2"/>
              </a:solidFill>
            </a:endParaRPr>
          </a:p>
        </p:txBody>
      </p:sp>
    </p:spTree>
    <p:extLst>
      <p:ext uri="{BB962C8B-B14F-4D97-AF65-F5344CB8AC3E}">
        <p14:creationId xmlns:p14="http://schemas.microsoft.com/office/powerpoint/2010/main" val="3648849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71487" y="221991"/>
            <a:ext cx="8229600" cy="1143000"/>
          </a:xfrm>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10</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6892"/>
                </a:solidFill>
                <a:cs typeface="Arial" pitchFamily="34" charset="0"/>
              </a:rPr>
              <a:t>What is it?</a:t>
            </a:r>
            <a:endParaRPr lang="en-US" sz="4400" b="1" dirty="0">
              <a:solidFill>
                <a:prstClr val="white"/>
              </a:solidFill>
            </a:endParaRPr>
          </a:p>
        </p:txBody>
      </p:sp>
      <p:sp>
        <p:nvSpPr>
          <p:cNvPr id="11" name="Content Placeholder 2"/>
          <p:cNvSpPr txBox="1">
            <a:spLocks/>
          </p:cNvSpPr>
          <p:nvPr/>
        </p:nvSpPr>
        <p:spPr>
          <a:xfrm>
            <a:off x="457200" y="2514600"/>
            <a:ext cx="8229600" cy="990600"/>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BE854C"/>
              </a:buClr>
              <a:buSzPct val="65000"/>
              <a:buFont typeface="Wingdings" pitchFamily="2" charset="2"/>
              <a:buChar char="Ø"/>
            </a:pPr>
            <a:endParaRPr lang="en-US" sz="2700" dirty="0" smtClean="0"/>
          </a:p>
        </p:txBody>
      </p:sp>
      <p:sp>
        <p:nvSpPr>
          <p:cNvPr id="17" name="Content Placeholder 2"/>
          <p:cNvSpPr txBox="1">
            <a:spLocks/>
          </p:cNvSpPr>
          <p:nvPr/>
        </p:nvSpPr>
        <p:spPr>
          <a:xfrm>
            <a:off x="457200" y="2514600"/>
            <a:ext cx="8229600" cy="3276599"/>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BE854C"/>
              </a:buClr>
              <a:buSzPct val="65000"/>
              <a:buNone/>
            </a:pPr>
            <a:endParaRPr lang="en-US" sz="2700" dirty="0" smtClean="0"/>
          </a:p>
        </p:txBody>
      </p:sp>
      <p:graphicFrame>
        <p:nvGraphicFramePr>
          <p:cNvPr id="3" name="Diagram 2"/>
          <p:cNvGraphicFramePr/>
          <p:nvPr>
            <p:extLst>
              <p:ext uri="{D42A27DB-BD31-4B8C-83A1-F6EECF244321}">
                <p14:modId xmlns:p14="http://schemas.microsoft.com/office/powerpoint/2010/main" val="3981313"/>
              </p:ext>
            </p:extLst>
          </p:nvPr>
        </p:nvGraphicFramePr>
        <p:xfrm>
          <a:off x="228600" y="1371600"/>
          <a:ext cx="8686800" cy="46481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09498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11</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rPr>
              <a:t>What is it?</a:t>
            </a:r>
            <a:endParaRPr lang="en-US" sz="4400" b="1" dirty="0">
              <a:solidFill>
                <a:schemeClr val="accent1">
                  <a:lumMod val="75000"/>
                </a:schemeClr>
              </a:solidFill>
            </a:endParaRPr>
          </a:p>
        </p:txBody>
      </p:sp>
      <p:sp>
        <p:nvSpPr>
          <p:cNvPr id="17" name="Content Placeholder 5"/>
          <p:cNvSpPr>
            <a:spLocks noGrp="1"/>
          </p:cNvSpPr>
          <p:nvPr>
            <p:ph idx="1"/>
          </p:nvPr>
        </p:nvSpPr>
        <p:spPr>
          <a:xfrm>
            <a:off x="513097" y="1371600"/>
            <a:ext cx="8153400" cy="4191000"/>
          </a:xfrm>
        </p:spPr>
        <p:txBody>
          <a:bodyPr>
            <a:normAutofit/>
          </a:bodyPr>
          <a:lstStyle/>
          <a:p>
            <a:pPr marL="0" indent="0">
              <a:buClr>
                <a:schemeClr val="accent1">
                  <a:lumMod val="75000"/>
                </a:schemeClr>
              </a:buClr>
              <a:buNone/>
            </a:pPr>
            <a:r>
              <a:rPr lang="en-US" sz="2800" b="1" dirty="0" smtClean="0">
                <a:solidFill>
                  <a:schemeClr val="bg1"/>
                </a:solidFill>
              </a:rPr>
              <a:t>Dual Relationships</a:t>
            </a:r>
          </a:p>
          <a:p>
            <a:pPr marL="0" indent="0">
              <a:buClr>
                <a:schemeClr val="accent1">
                  <a:lumMod val="75000"/>
                </a:schemeClr>
              </a:buClr>
              <a:buNone/>
            </a:pPr>
            <a:endParaRPr lang="en-US" sz="900" b="1" dirty="0" smtClean="0">
              <a:solidFill>
                <a:schemeClr val="bg1"/>
              </a:solidFill>
            </a:endParaRPr>
          </a:p>
          <a:p>
            <a:pPr marL="566737" indent="-457200">
              <a:spcBef>
                <a:spcPts val="400"/>
              </a:spcBef>
              <a:buClr>
                <a:srgbClr val="CC9900"/>
              </a:buClr>
              <a:buSzPct val="75000"/>
              <a:buFont typeface="Wingdings" pitchFamily="2" charset="2"/>
              <a:buChar char="Ø"/>
            </a:pPr>
            <a:r>
              <a:rPr lang="en-US" sz="2400" dirty="0"/>
              <a:t>Vicarious Trauma is a predictable but avoidable condition associated with work in the helping and criminal justice professions.</a:t>
            </a:r>
            <a:endParaRPr lang="en-US" sz="900" dirty="0"/>
          </a:p>
          <a:p>
            <a:pPr marL="566737" indent="-457200">
              <a:spcBef>
                <a:spcPts val="400"/>
              </a:spcBef>
              <a:buClr>
                <a:srgbClr val="CC9900"/>
              </a:buClr>
              <a:buSzPct val="75000"/>
              <a:buFont typeface="Wingdings" pitchFamily="2" charset="2"/>
              <a:buChar char="Ø"/>
            </a:pPr>
            <a:r>
              <a:rPr lang="en-US" sz="2400" dirty="0"/>
              <a:t>Insidious risk for all those who provide offender services.</a:t>
            </a:r>
          </a:p>
          <a:p>
            <a:pPr marL="566737" indent="-457200">
              <a:spcBef>
                <a:spcPts val="400"/>
              </a:spcBef>
              <a:buClr>
                <a:srgbClr val="CC9900"/>
              </a:buClr>
              <a:buSzPct val="75000"/>
              <a:buFont typeface="Wingdings" pitchFamily="2" charset="2"/>
              <a:buChar char="Ø"/>
            </a:pPr>
            <a:r>
              <a:rPr lang="en-US" sz="2400" dirty="0"/>
              <a:t>Destructive  force that can erode one’s view of the world, of other people and of oneself.</a:t>
            </a:r>
          </a:p>
          <a:p>
            <a:pPr marL="566737" indent="-457200">
              <a:spcBef>
                <a:spcPts val="400"/>
              </a:spcBef>
              <a:buClr>
                <a:srgbClr val="CC9900"/>
              </a:buClr>
              <a:buSzPct val="75000"/>
              <a:buFont typeface="Wingdings" pitchFamily="2" charset="2"/>
              <a:buChar char="Ø"/>
            </a:pPr>
            <a:r>
              <a:rPr lang="en-US" sz="2400" dirty="0"/>
              <a:t>It can infiltrate one’s identity, personal relationships, core values and sense of efficacy.</a:t>
            </a:r>
          </a:p>
          <a:p>
            <a:pPr marL="457200" lvl="1" indent="0">
              <a:buClr>
                <a:schemeClr val="accent1">
                  <a:lumMod val="75000"/>
                </a:schemeClr>
              </a:buClr>
              <a:buSzPct val="75000"/>
              <a:buNone/>
            </a:pPr>
            <a:endParaRPr lang="en-US" sz="2600" b="1" dirty="0" smtClean="0">
              <a:solidFill>
                <a:schemeClr val="tx1">
                  <a:lumMod val="95000"/>
                  <a:lumOff val="5000"/>
                </a:schemeClr>
              </a:solidFill>
            </a:endParaRPr>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1694482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12</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rPr>
              <a:t>Review of Trauma</a:t>
            </a:r>
            <a:endParaRPr lang="en-US" sz="4400" b="1" dirty="0">
              <a:solidFill>
                <a:schemeClr val="accent1">
                  <a:lumMod val="75000"/>
                </a:schemeClr>
              </a:solidFill>
            </a:endParaRPr>
          </a:p>
        </p:txBody>
      </p:sp>
      <p:sp>
        <p:nvSpPr>
          <p:cNvPr id="17" name="Content Placeholder 5"/>
          <p:cNvSpPr>
            <a:spLocks noGrp="1"/>
          </p:cNvSpPr>
          <p:nvPr>
            <p:ph idx="1"/>
          </p:nvPr>
        </p:nvSpPr>
        <p:spPr>
          <a:xfrm>
            <a:off x="513097" y="1219200"/>
            <a:ext cx="8153400" cy="4191000"/>
          </a:xfrm>
        </p:spPr>
        <p:txBody>
          <a:bodyPr>
            <a:normAutofit lnSpcReduction="10000"/>
          </a:bodyPr>
          <a:lstStyle/>
          <a:p>
            <a:pPr marL="0" indent="0">
              <a:buClr>
                <a:schemeClr val="accent1">
                  <a:lumMod val="75000"/>
                </a:schemeClr>
              </a:buClr>
              <a:buNone/>
            </a:pPr>
            <a:r>
              <a:rPr lang="en-US" sz="2800" b="1" dirty="0" smtClean="0">
                <a:solidFill>
                  <a:schemeClr val="bg1"/>
                </a:solidFill>
              </a:rPr>
              <a:t>Dual Relationships</a:t>
            </a:r>
          </a:p>
          <a:p>
            <a:pPr marL="0" indent="0">
              <a:buClr>
                <a:schemeClr val="accent1">
                  <a:lumMod val="75000"/>
                </a:schemeClr>
              </a:buClr>
              <a:buNone/>
            </a:pPr>
            <a:endParaRPr lang="en-US" sz="900" b="1" dirty="0" smtClean="0">
              <a:solidFill>
                <a:schemeClr val="bg1"/>
              </a:solidFill>
            </a:endParaRPr>
          </a:p>
          <a:p>
            <a:pPr marL="109537" indent="0">
              <a:spcBef>
                <a:spcPts val="400"/>
              </a:spcBef>
              <a:buSzPct val="75000"/>
              <a:buNone/>
            </a:pPr>
            <a:r>
              <a:rPr lang="en-US" sz="2400" dirty="0"/>
              <a:t>Trauma can occur when an individual has either: </a:t>
            </a:r>
            <a:endParaRPr lang="en-US" sz="2400" dirty="0" smtClean="0"/>
          </a:p>
          <a:p>
            <a:pPr marL="109537" indent="0">
              <a:spcBef>
                <a:spcPts val="400"/>
              </a:spcBef>
              <a:buSzPct val="75000"/>
              <a:buNone/>
            </a:pPr>
            <a:endParaRPr lang="en-US" sz="2400" dirty="0"/>
          </a:p>
          <a:p>
            <a:pPr marL="109537" indent="0">
              <a:spcBef>
                <a:spcPts val="400"/>
              </a:spcBef>
              <a:buSzPct val="75000"/>
              <a:buNone/>
            </a:pPr>
            <a:r>
              <a:rPr lang="en-US" sz="2400" b="1" dirty="0" smtClean="0">
                <a:solidFill>
                  <a:srgbClr val="C00000"/>
                </a:solidFill>
              </a:rPr>
              <a:t>“</a:t>
            </a:r>
            <a:r>
              <a:rPr lang="en-US" sz="2400" b="1" dirty="0">
                <a:solidFill>
                  <a:srgbClr val="C00000"/>
                </a:solidFill>
              </a:rPr>
              <a:t>Experienced, witnessed or was confronted with an event or events that involved actual or threatened death or serious injury, or threat to the physical integrity of self or others </a:t>
            </a:r>
            <a:r>
              <a:rPr lang="en-US" sz="2400" b="1" dirty="0" smtClean="0">
                <a:solidFill>
                  <a:srgbClr val="C00000"/>
                </a:solidFill>
              </a:rPr>
              <a:t>(</a:t>
            </a:r>
            <a:r>
              <a:rPr lang="en-US" sz="2400" b="1" dirty="0" smtClean="0">
                <a:solidFill>
                  <a:srgbClr val="C00000"/>
                </a:solidFill>
                <a:latin typeface="Calibri" panose="020F0502020204030204" pitchFamily="34" charset="0"/>
              </a:rPr>
              <a:t>repeated </a:t>
            </a:r>
            <a:r>
              <a:rPr lang="en-US" sz="2400" b="1" dirty="0">
                <a:solidFill>
                  <a:srgbClr val="C00000"/>
                </a:solidFill>
                <a:latin typeface="Calibri" panose="020F0502020204030204" pitchFamily="34" charset="0"/>
              </a:rPr>
              <a:t>or extreme indirect exposure to aversive details of the </a:t>
            </a:r>
            <a:r>
              <a:rPr lang="en-US" sz="2400" b="1" dirty="0" smtClean="0">
                <a:solidFill>
                  <a:srgbClr val="C00000"/>
                </a:solidFill>
                <a:latin typeface="Calibri" panose="020F0502020204030204" pitchFamily="34" charset="0"/>
              </a:rPr>
              <a:t>event or events) </a:t>
            </a:r>
            <a:r>
              <a:rPr lang="en-US" sz="2400" b="1" dirty="0" smtClean="0">
                <a:solidFill>
                  <a:srgbClr val="C00000"/>
                </a:solidFill>
              </a:rPr>
              <a:t>and </a:t>
            </a:r>
            <a:r>
              <a:rPr lang="en-US" sz="2400" b="1" dirty="0">
                <a:solidFill>
                  <a:srgbClr val="C00000"/>
                </a:solidFill>
              </a:rPr>
              <a:t>the person’s response involved intense fear, helplessness or horror.” </a:t>
            </a:r>
            <a:endParaRPr lang="en-US" sz="2400" b="1" dirty="0" smtClean="0">
              <a:solidFill>
                <a:srgbClr val="C00000"/>
              </a:solidFill>
            </a:endParaRPr>
          </a:p>
          <a:p>
            <a:pPr marL="109537" indent="0">
              <a:spcBef>
                <a:spcPts val="400"/>
              </a:spcBef>
              <a:buSzPct val="75000"/>
              <a:buNone/>
            </a:pPr>
            <a:endParaRPr lang="en-US" sz="2400" dirty="0" smtClean="0"/>
          </a:p>
          <a:p>
            <a:pPr marL="109537" indent="0">
              <a:spcBef>
                <a:spcPts val="400"/>
              </a:spcBef>
              <a:buSzPct val="75000"/>
              <a:buNone/>
            </a:pPr>
            <a:r>
              <a:rPr lang="en-US" sz="2200" dirty="0" smtClean="0"/>
              <a:t>(</a:t>
            </a:r>
            <a:r>
              <a:rPr lang="en-US" sz="2200" dirty="0"/>
              <a:t>APA, 2000, </a:t>
            </a:r>
            <a:r>
              <a:rPr lang="en-US" sz="2200" dirty="0" smtClean="0"/>
              <a:t>p.467 with updates from DSM-V in parentheses)</a:t>
            </a:r>
            <a:endParaRPr lang="en-US" sz="2200" dirty="0"/>
          </a:p>
          <a:p>
            <a:pPr marL="457200" lvl="1" indent="0">
              <a:buClr>
                <a:schemeClr val="accent1">
                  <a:lumMod val="75000"/>
                </a:schemeClr>
              </a:buClr>
              <a:buSzPct val="75000"/>
              <a:buNone/>
            </a:pPr>
            <a:endParaRPr lang="en-US" sz="2600" b="1" dirty="0" smtClean="0">
              <a:solidFill>
                <a:schemeClr val="tx1">
                  <a:lumMod val="95000"/>
                  <a:lumOff val="5000"/>
                </a:schemeClr>
              </a:solidFill>
            </a:endParaRPr>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1194708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13</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rPr>
              <a:t>Review of Trauma</a:t>
            </a:r>
            <a:endParaRPr lang="en-US" sz="4400" b="1" dirty="0">
              <a:solidFill>
                <a:schemeClr val="accent1">
                  <a:lumMod val="75000"/>
                </a:schemeClr>
              </a:solidFill>
            </a:endParaRPr>
          </a:p>
        </p:txBody>
      </p:sp>
      <p:sp>
        <p:nvSpPr>
          <p:cNvPr id="17" name="Content Placeholder 5"/>
          <p:cNvSpPr>
            <a:spLocks noGrp="1"/>
          </p:cNvSpPr>
          <p:nvPr>
            <p:ph idx="1"/>
          </p:nvPr>
        </p:nvSpPr>
        <p:spPr>
          <a:xfrm>
            <a:off x="513097" y="1219200"/>
            <a:ext cx="8153400" cy="4800600"/>
          </a:xfrm>
        </p:spPr>
        <p:txBody>
          <a:bodyPr>
            <a:normAutofit fontScale="85000" lnSpcReduction="10000"/>
          </a:bodyPr>
          <a:lstStyle/>
          <a:p>
            <a:pPr marL="0" indent="0">
              <a:buClr>
                <a:schemeClr val="accent1">
                  <a:lumMod val="75000"/>
                </a:schemeClr>
              </a:buClr>
              <a:buNone/>
            </a:pPr>
            <a:r>
              <a:rPr lang="en-US" sz="2800" b="1" dirty="0" smtClean="0">
                <a:solidFill>
                  <a:schemeClr val="bg1"/>
                </a:solidFill>
              </a:rPr>
              <a:t>Dual Relationsh</a:t>
            </a:r>
            <a:endParaRPr lang="en-US" sz="900" b="1" dirty="0" smtClean="0">
              <a:solidFill>
                <a:schemeClr val="bg1"/>
              </a:solidFill>
            </a:endParaRPr>
          </a:p>
          <a:p>
            <a:pPr marL="487362" indent="-457200">
              <a:spcBef>
                <a:spcPts val="400"/>
              </a:spcBef>
              <a:spcAft>
                <a:spcPts val="600"/>
              </a:spcAft>
              <a:buClr>
                <a:srgbClr val="CC9900"/>
              </a:buClr>
              <a:buSzPct val="75000"/>
              <a:buFont typeface="Wingdings" pitchFamily="2" charset="2"/>
              <a:buChar char="Ø"/>
            </a:pPr>
            <a:r>
              <a:rPr lang="en-US" sz="2700" dirty="0"/>
              <a:t>Experiencing or witnessing emotional, physical or sexual abuse or assault</a:t>
            </a:r>
          </a:p>
          <a:p>
            <a:pPr marL="487362" indent="-457200">
              <a:spcBef>
                <a:spcPts val="400"/>
              </a:spcBef>
              <a:spcAft>
                <a:spcPts val="600"/>
              </a:spcAft>
              <a:buClr>
                <a:srgbClr val="CC9900"/>
              </a:buClr>
              <a:buSzPct val="75000"/>
              <a:buFont typeface="Wingdings" pitchFamily="2" charset="2"/>
              <a:buChar char="Ø"/>
            </a:pPr>
            <a:r>
              <a:rPr lang="en-US" sz="2700" dirty="0"/>
              <a:t>Extremely painful or frightening medical procedure</a:t>
            </a:r>
          </a:p>
          <a:p>
            <a:pPr marL="487362" indent="-457200">
              <a:spcBef>
                <a:spcPts val="400"/>
              </a:spcBef>
              <a:spcAft>
                <a:spcPts val="600"/>
              </a:spcAft>
              <a:buClr>
                <a:srgbClr val="CC9900"/>
              </a:buClr>
              <a:buSzPct val="75000"/>
              <a:buFont typeface="Wingdings" pitchFamily="2" charset="2"/>
              <a:buChar char="Ø"/>
            </a:pPr>
            <a:r>
              <a:rPr lang="en-US" sz="2700" dirty="0"/>
              <a:t>Catastrophic injuries or </a:t>
            </a:r>
            <a:r>
              <a:rPr lang="en-US" sz="2700" dirty="0" smtClean="0"/>
              <a:t>illnesses</a:t>
            </a:r>
          </a:p>
          <a:p>
            <a:pPr marL="487362" indent="-457200">
              <a:spcBef>
                <a:spcPts val="400"/>
              </a:spcBef>
              <a:spcAft>
                <a:spcPts val="600"/>
              </a:spcAft>
              <a:buClr>
                <a:srgbClr val="CC9900"/>
              </a:buClr>
              <a:buSzPct val="75000"/>
              <a:buFont typeface="Wingdings" pitchFamily="2" charset="2"/>
              <a:buChar char="Ø"/>
            </a:pPr>
            <a:r>
              <a:rPr lang="en-US" sz="2700" dirty="0" smtClean="0"/>
              <a:t>Learning, indirectly, that a close relative or friend was exposed to trauma</a:t>
            </a:r>
            <a:endParaRPr lang="en-US" sz="2700" dirty="0"/>
          </a:p>
          <a:p>
            <a:pPr marL="487362" indent="-457200">
              <a:spcBef>
                <a:spcPts val="400"/>
              </a:spcBef>
              <a:spcAft>
                <a:spcPts val="600"/>
              </a:spcAft>
              <a:buClr>
                <a:srgbClr val="CC9900"/>
              </a:buClr>
              <a:buSzPct val="75000"/>
              <a:buFont typeface="Wingdings" pitchFamily="2" charset="2"/>
              <a:buChar char="Ø"/>
            </a:pPr>
            <a:r>
              <a:rPr lang="en-US" sz="2700" dirty="0"/>
              <a:t>Having been mugged, domestic violence, </a:t>
            </a:r>
            <a:r>
              <a:rPr lang="en-US" sz="2700" dirty="0" smtClean="0"/>
              <a:t>burglary, being in combat</a:t>
            </a:r>
            <a:r>
              <a:rPr lang="en-US" sz="2700" dirty="0"/>
              <a:t>, long-term </a:t>
            </a:r>
            <a:r>
              <a:rPr lang="en-US" sz="2700" dirty="0" smtClean="0"/>
              <a:t>neglect</a:t>
            </a:r>
          </a:p>
          <a:p>
            <a:pPr marL="487362" indent="-457200">
              <a:spcBef>
                <a:spcPts val="400"/>
              </a:spcBef>
              <a:spcAft>
                <a:spcPts val="600"/>
              </a:spcAft>
              <a:buClr>
                <a:srgbClr val="CC9900"/>
              </a:buClr>
              <a:buSzPct val="75000"/>
              <a:buFont typeface="Wingdings" pitchFamily="2" charset="2"/>
              <a:buChar char="Ø"/>
            </a:pPr>
            <a:r>
              <a:rPr lang="en-US" sz="2700" dirty="0" smtClean="0"/>
              <a:t>Repeated or extreme indirect exposure to aversive details of an event(s), e.g., first responders, forensic professionals, repeatedly being exposed to details of child abuse</a:t>
            </a:r>
            <a:endParaRPr lang="en-US" sz="2700" dirty="0"/>
          </a:p>
          <a:p>
            <a:pPr marL="457200" lvl="1" indent="0">
              <a:buClr>
                <a:schemeClr val="accent1">
                  <a:lumMod val="75000"/>
                </a:schemeClr>
              </a:buClr>
              <a:buSzPct val="75000"/>
              <a:buNone/>
            </a:pPr>
            <a:endParaRPr lang="en-US" sz="2600" b="1" dirty="0" smtClean="0">
              <a:solidFill>
                <a:schemeClr val="tx1">
                  <a:lumMod val="95000"/>
                  <a:lumOff val="5000"/>
                </a:schemeClr>
              </a:solidFill>
            </a:endParaRPr>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1150831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71487" y="221991"/>
            <a:ext cx="8229600" cy="1143000"/>
          </a:xfrm>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14</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6892"/>
                </a:solidFill>
                <a:cs typeface="Arial" pitchFamily="34" charset="0"/>
              </a:rPr>
              <a:t>Trauma History Among Inmates</a:t>
            </a:r>
            <a:endParaRPr lang="en-US" sz="4400" b="1" dirty="0">
              <a:solidFill>
                <a:prstClr val="white"/>
              </a:solidFill>
            </a:endParaRPr>
          </a:p>
        </p:txBody>
      </p:sp>
      <p:sp>
        <p:nvSpPr>
          <p:cNvPr id="11" name="Content Placeholder 2"/>
          <p:cNvSpPr txBox="1">
            <a:spLocks/>
          </p:cNvSpPr>
          <p:nvPr/>
        </p:nvSpPr>
        <p:spPr>
          <a:xfrm>
            <a:off x="457200" y="2514600"/>
            <a:ext cx="8229600" cy="990600"/>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BE854C"/>
              </a:buClr>
              <a:buSzPct val="65000"/>
              <a:buFont typeface="Wingdings" pitchFamily="2" charset="2"/>
              <a:buChar char="Ø"/>
            </a:pPr>
            <a:endParaRPr lang="en-US" sz="2700" dirty="0" smtClean="0"/>
          </a:p>
        </p:txBody>
      </p:sp>
      <p:sp>
        <p:nvSpPr>
          <p:cNvPr id="17" name="Content Placeholder 2"/>
          <p:cNvSpPr txBox="1">
            <a:spLocks/>
          </p:cNvSpPr>
          <p:nvPr/>
        </p:nvSpPr>
        <p:spPr>
          <a:xfrm>
            <a:off x="457200" y="2514600"/>
            <a:ext cx="8229600" cy="3276599"/>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BE854C"/>
              </a:buClr>
              <a:buSzPct val="65000"/>
              <a:buNone/>
            </a:pPr>
            <a:endParaRPr lang="en-US" sz="2700" dirty="0" smtClean="0"/>
          </a:p>
        </p:txBody>
      </p:sp>
      <p:graphicFrame>
        <p:nvGraphicFramePr>
          <p:cNvPr id="16" name="Content Placeholder 3"/>
          <p:cNvGraphicFramePr>
            <a:graphicFrameLocks noGrp="1"/>
          </p:cNvGraphicFramePr>
          <p:nvPr>
            <p:ph idx="1"/>
            <p:extLst>
              <p:ext uri="{D42A27DB-BD31-4B8C-83A1-F6EECF244321}">
                <p14:modId xmlns:p14="http://schemas.microsoft.com/office/powerpoint/2010/main" val="1362931366"/>
              </p:ext>
            </p:extLst>
          </p:nvPr>
        </p:nvGraphicFramePr>
        <p:xfrm>
          <a:off x="533400" y="1524000"/>
          <a:ext cx="8077200" cy="4343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03170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15</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rPr>
              <a:t>What is it?</a:t>
            </a:r>
            <a:endParaRPr lang="en-US" sz="4400" b="1" dirty="0">
              <a:solidFill>
                <a:schemeClr val="accent1">
                  <a:lumMod val="75000"/>
                </a:schemeClr>
              </a:solidFill>
            </a:endParaRPr>
          </a:p>
        </p:txBody>
      </p:sp>
      <p:sp>
        <p:nvSpPr>
          <p:cNvPr id="17" name="Content Placeholder 5"/>
          <p:cNvSpPr>
            <a:spLocks noGrp="1"/>
          </p:cNvSpPr>
          <p:nvPr>
            <p:ph idx="1"/>
          </p:nvPr>
        </p:nvSpPr>
        <p:spPr>
          <a:xfrm>
            <a:off x="761999" y="1219200"/>
            <a:ext cx="7620001" cy="4191000"/>
          </a:xfrm>
        </p:spPr>
        <p:txBody>
          <a:bodyPr>
            <a:normAutofit/>
          </a:bodyPr>
          <a:lstStyle/>
          <a:p>
            <a:pPr marL="0" indent="0">
              <a:buClr>
                <a:schemeClr val="accent1">
                  <a:lumMod val="75000"/>
                </a:schemeClr>
              </a:buClr>
              <a:buNone/>
            </a:pPr>
            <a:r>
              <a:rPr lang="en-US" sz="2800" b="1" dirty="0" smtClean="0">
                <a:solidFill>
                  <a:schemeClr val="bg1"/>
                </a:solidFill>
              </a:rPr>
              <a:t>Dual Relationships</a:t>
            </a:r>
          </a:p>
          <a:p>
            <a:pPr marL="0" indent="0">
              <a:buClr>
                <a:schemeClr val="accent1">
                  <a:lumMod val="75000"/>
                </a:schemeClr>
              </a:buClr>
              <a:buNone/>
            </a:pPr>
            <a:endParaRPr lang="en-US" sz="900" b="1" dirty="0" smtClean="0">
              <a:solidFill>
                <a:schemeClr val="bg1"/>
              </a:solidFill>
            </a:endParaRPr>
          </a:p>
          <a:p>
            <a:pPr marL="566737" indent="-457200">
              <a:spcBef>
                <a:spcPts val="400"/>
              </a:spcBef>
              <a:buClr>
                <a:srgbClr val="CC9900"/>
              </a:buClr>
              <a:buSzPct val="75000"/>
              <a:buFont typeface="Wingdings" pitchFamily="2" charset="2"/>
              <a:buChar char="Ø"/>
            </a:pPr>
            <a:r>
              <a:rPr lang="en-US" sz="2800" dirty="0"/>
              <a:t>Vicarious Traumatization is a negative transformation that occurs within the worker as a result of</a:t>
            </a:r>
            <a:r>
              <a:rPr lang="en-US" sz="2800" dirty="0" smtClean="0"/>
              <a:t>:</a:t>
            </a:r>
          </a:p>
          <a:p>
            <a:pPr marL="109537" indent="0">
              <a:spcBef>
                <a:spcPts val="400"/>
              </a:spcBef>
              <a:buClr>
                <a:srgbClr val="CC9900"/>
              </a:buClr>
              <a:buSzPct val="75000"/>
              <a:buNone/>
            </a:pPr>
            <a:endParaRPr lang="en-US" sz="1200" dirty="0" smtClean="0"/>
          </a:p>
          <a:p>
            <a:pPr marL="887412" lvl="1" indent="-457200">
              <a:spcBef>
                <a:spcPts val="400"/>
              </a:spcBef>
              <a:buClr>
                <a:srgbClr val="CC9900"/>
              </a:buClr>
              <a:buSzPct val="75000"/>
              <a:buFont typeface="Arial" pitchFamily="34" charset="0"/>
              <a:buChar char="•"/>
            </a:pPr>
            <a:r>
              <a:rPr lang="en-US" sz="2400" dirty="0">
                <a:solidFill>
                  <a:srgbClr val="C00000"/>
                </a:solidFill>
              </a:rPr>
              <a:t>Listening to descriptions of horrific events</a:t>
            </a:r>
          </a:p>
          <a:p>
            <a:pPr marL="887412" lvl="1" indent="-457200">
              <a:spcBef>
                <a:spcPts val="400"/>
              </a:spcBef>
              <a:buClr>
                <a:srgbClr val="CC9900"/>
              </a:buClr>
              <a:buSzPct val="75000"/>
              <a:buFont typeface="Arial" pitchFamily="34" charset="0"/>
              <a:buChar char="•"/>
            </a:pPr>
            <a:r>
              <a:rPr lang="en-US" sz="2400" dirty="0">
                <a:solidFill>
                  <a:srgbClr val="C00000"/>
                </a:solidFill>
              </a:rPr>
              <a:t>Hearing disclosure of traumatic events</a:t>
            </a:r>
          </a:p>
          <a:p>
            <a:pPr marL="887412" lvl="1" indent="-457200">
              <a:spcBef>
                <a:spcPts val="400"/>
              </a:spcBef>
              <a:buClr>
                <a:srgbClr val="CC9900"/>
              </a:buClr>
              <a:buSzPct val="75000"/>
              <a:buFont typeface="Arial" pitchFamily="34" charset="0"/>
              <a:buChar char="•"/>
            </a:pPr>
            <a:r>
              <a:rPr lang="en-US" sz="2400" dirty="0">
                <a:solidFill>
                  <a:srgbClr val="C00000"/>
                </a:solidFill>
              </a:rPr>
              <a:t>Bearing witness to people’s cruelty to one another</a:t>
            </a:r>
          </a:p>
          <a:p>
            <a:pPr marL="887412" lvl="1" indent="-457200">
              <a:spcBef>
                <a:spcPts val="400"/>
              </a:spcBef>
              <a:buClr>
                <a:srgbClr val="CC9900"/>
              </a:buClr>
              <a:buSzPct val="75000"/>
              <a:buFont typeface="Arial" pitchFamily="34" charset="0"/>
              <a:buChar char="•"/>
            </a:pPr>
            <a:r>
              <a:rPr lang="en-US" sz="2400" dirty="0">
                <a:solidFill>
                  <a:srgbClr val="C00000"/>
                </a:solidFill>
              </a:rPr>
              <a:t>Daily interaction with trauma survivors </a:t>
            </a:r>
          </a:p>
          <a:p>
            <a:pPr marL="509587" lvl="1" indent="0">
              <a:spcBef>
                <a:spcPts val="400"/>
              </a:spcBef>
              <a:buSzPct val="75000"/>
              <a:buNone/>
            </a:pPr>
            <a:endParaRPr lang="en-US" sz="2000" dirty="0"/>
          </a:p>
          <a:p>
            <a:pPr marL="457200" lvl="1" indent="0">
              <a:buClr>
                <a:schemeClr val="accent1">
                  <a:lumMod val="75000"/>
                </a:schemeClr>
              </a:buClr>
              <a:buSzPct val="75000"/>
              <a:buNone/>
            </a:pPr>
            <a:endParaRPr lang="en-US" sz="2600" b="1" dirty="0" smtClean="0">
              <a:solidFill>
                <a:schemeClr val="tx1">
                  <a:lumMod val="95000"/>
                  <a:lumOff val="5000"/>
                </a:schemeClr>
              </a:solidFill>
            </a:endParaRPr>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3798156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16</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rPr>
              <a:t>What is it?</a:t>
            </a:r>
            <a:endParaRPr lang="en-US" sz="4400" b="1" dirty="0">
              <a:solidFill>
                <a:schemeClr val="accent1">
                  <a:lumMod val="75000"/>
                </a:schemeClr>
              </a:solidFill>
            </a:endParaRPr>
          </a:p>
        </p:txBody>
      </p:sp>
      <p:sp>
        <p:nvSpPr>
          <p:cNvPr id="17" name="Content Placeholder 5"/>
          <p:cNvSpPr>
            <a:spLocks noGrp="1"/>
          </p:cNvSpPr>
          <p:nvPr>
            <p:ph idx="1"/>
          </p:nvPr>
        </p:nvSpPr>
        <p:spPr>
          <a:xfrm>
            <a:off x="761999" y="1524000"/>
            <a:ext cx="7620001" cy="4191000"/>
          </a:xfrm>
        </p:spPr>
        <p:txBody>
          <a:bodyPr>
            <a:normAutofit/>
          </a:bodyPr>
          <a:lstStyle/>
          <a:p>
            <a:pPr marL="0" indent="0">
              <a:buClr>
                <a:schemeClr val="accent1">
                  <a:lumMod val="75000"/>
                </a:schemeClr>
              </a:buClr>
              <a:buNone/>
            </a:pPr>
            <a:r>
              <a:rPr lang="en-US" sz="2800" b="1" dirty="0" smtClean="0">
                <a:solidFill>
                  <a:schemeClr val="bg1"/>
                </a:solidFill>
              </a:rPr>
              <a:t>Dual Relationships</a:t>
            </a:r>
          </a:p>
          <a:p>
            <a:pPr marL="0" indent="0">
              <a:buClr>
                <a:schemeClr val="accent1">
                  <a:lumMod val="75000"/>
                </a:schemeClr>
              </a:buClr>
              <a:buNone/>
            </a:pPr>
            <a:endParaRPr lang="en-US" sz="900" b="1" dirty="0" smtClean="0">
              <a:solidFill>
                <a:schemeClr val="bg1"/>
              </a:solidFill>
            </a:endParaRPr>
          </a:p>
          <a:p>
            <a:pPr marL="623888" indent="-514350">
              <a:lnSpc>
                <a:spcPct val="90000"/>
              </a:lnSpc>
              <a:spcBef>
                <a:spcPts val="400"/>
              </a:spcBef>
              <a:buClr>
                <a:srgbClr val="CC9900"/>
              </a:buClr>
              <a:buSzPct val="75000"/>
              <a:buFont typeface="Wingdings" pitchFamily="2" charset="2"/>
              <a:buChar char="Ø"/>
            </a:pPr>
            <a:r>
              <a:rPr lang="en-US" sz="2800" dirty="0"/>
              <a:t>It results in disruptions in a worker’s sense of identity, worldview, spirituality, ability to tolerate strong emotions, and core beliefs about safety, trust, self-esteem, control and intimacy</a:t>
            </a:r>
          </a:p>
          <a:p>
            <a:pPr marL="895350" lvl="1" indent="-438150">
              <a:spcBef>
                <a:spcPts val="400"/>
              </a:spcBef>
              <a:buClr>
                <a:srgbClr val="CC9900"/>
              </a:buClr>
              <a:buSzPct val="75000"/>
              <a:buFont typeface="Arial" pitchFamily="34" charset="0"/>
              <a:buChar char="•"/>
            </a:pPr>
            <a:r>
              <a:rPr lang="en-US" sz="2400" dirty="0">
                <a:solidFill>
                  <a:srgbClr val="C00000"/>
                </a:solidFill>
              </a:rPr>
              <a:t>The world is a dangerous place</a:t>
            </a:r>
          </a:p>
          <a:p>
            <a:pPr marL="895350" lvl="1" indent="-438150">
              <a:spcBef>
                <a:spcPts val="400"/>
              </a:spcBef>
              <a:buClr>
                <a:srgbClr val="CC9900"/>
              </a:buClr>
              <a:buSzPct val="75000"/>
              <a:buFont typeface="Arial" pitchFamily="34" charset="0"/>
              <a:buChar char="•"/>
            </a:pPr>
            <a:r>
              <a:rPr lang="en-US" sz="2400" dirty="0">
                <a:solidFill>
                  <a:srgbClr val="C00000"/>
                </a:solidFill>
              </a:rPr>
              <a:t>People are not to be trusted</a:t>
            </a:r>
          </a:p>
          <a:p>
            <a:pPr marL="509587" lvl="1" indent="0">
              <a:spcBef>
                <a:spcPts val="400"/>
              </a:spcBef>
              <a:buSzPct val="75000"/>
              <a:buNone/>
            </a:pPr>
            <a:endParaRPr lang="en-US" sz="2000" dirty="0"/>
          </a:p>
          <a:p>
            <a:pPr marL="457200" lvl="1" indent="0">
              <a:buClr>
                <a:schemeClr val="accent1">
                  <a:lumMod val="75000"/>
                </a:schemeClr>
              </a:buClr>
              <a:buSzPct val="75000"/>
              <a:buNone/>
            </a:pPr>
            <a:endParaRPr lang="en-US" sz="2600" b="1" dirty="0" smtClean="0">
              <a:solidFill>
                <a:schemeClr val="tx1">
                  <a:lumMod val="95000"/>
                  <a:lumOff val="5000"/>
                </a:schemeClr>
              </a:solidFill>
            </a:endParaRPr>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199969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17</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rPr>
              <a:t>What is it?</a:t>
            </a:r>
            <a:endParaRPr lang="en-US" sz="4400" b="1" dirty="0">
              <a:solidFill>
                <a:schemeClr val="accent1">
                  <a:lumMod val="75000"/>
                </a:schemeClr>
              </a:solidFill>
            </a:endParaRPr>
          </a:p>
        </p:txBody>
      </p:sp>
      <p:sp>
        <p:nvSpPr>
          <p:cNvPr id="17" name="Content Placeholder 5"/>
          <p:cNvSpPr>
            <a:spLocks noGrp="1"/>
          </p:cNvSpPr>
          <p:nvPr>
            <p:ph idx="1"/>
          </p:nvPr>
        </p:nvSpPr>
        <p:spPr>
          <a:xfrm>
            <a:off x="761999" y="1676400"/>
            <a:ext cx="7620001" cy="4191000"/>
          </a:xfrm>
        </p:spPr>
        <p:txBody>
          <a:bodyPr>
            <a:normAutofit/>
          </a:bodyPr>
          <a:lstStyle/>
          <a:p>
            <a:pPr marL="0" indent="0">
              <a:buClr>
                <a:schemeClr val="accent1">
                  <a:lumMod val="75000"/>
                </a:schemeClr>
              </a:buClr>
              <a:buNone/>
            </a:pPr>
            <a:r>
              <a:rPr lang="en-US" sz="2800" b="1" dirty="0" smtClean="0">
                <a:solidFill>
                  <a:schemeClr val="bg1"/>
                </a:solidFill>
              </a:rPr>
              <a:t>Dual Relationships</a:t>
            </a:r>
          </a:p>
          <a:p>
            <a:pPr marL="623888" indent="-514350">
              <a:lnSpc>
                <a:spcPct val="90000"/>
              </a:lnSpc>
              <a:spcBef>
                <a:spcPts val="400"/>
              </a:spcBef>
              <a:buClr>
                <a:srgbClr val="CC9900"/>
              </a:buClr>
              <a:buSzPct val="75000"/>
              <a:buFont typeface="Wingdings" pitchFamily="2" charset="2"/>
              <a:buChar char="Ø"/>
            </a:pPr>
            <a:r>
              <a:rPr lang="en-US" sz="2700" dirty="0"/>
              <a:t>Some trauma survival traits can appear:</a:t>
            </a:r>
          </a:p>
          <a:p>
            <a:pPr marL="895350" lvl="1" indent="-438150">
              <a:spcBef>
                <a:spcPts val="400"/>
              </a:spcBef>
              <a:buClr>
                <a:srgbClr val="CC9900"/>
              </a:buClr>
              <a:buSzPct val="75000"/>
              <a:buFont typeface="Arial" pitchFamily="34" charset="0"/>
              <a:buChar char="•"/>
            </a:pPr>
            <a:r>
              <a:rPr lang="en-US" sz="2400" dirty="0">
                <a:solidFill>
                  <a:srgbClr val="C00000"/>
                </a:solidFill>
              </a:rPr>
              <a:t>Numbing</a:t>
            </a:r>
          </a:p>
          <a:p>
            <a:pPr marL="895350" lvl="1" indent="-438150">
              <a:spcBef>
                <a:spcPts val="400"/>
              </a:spcBef>
              <a:buClr>
                <a:srgbClr val="CC9900"/>
              </a:buClr>
              <a:buSzPct val="75000"/>
              <a:buFont typeface="Arial" pitchFamily="34" charset="0"/>
              <a:buChar char="•"/>
            </a:pPr>
            <a:r>
              <a:rPr lang="en-US" sz="2400" dirty="0">
                <a:solidFill>
                  <a:srgbClr val="C00000"/>
                </a:solidFill>
              </a:rPr>
              <a:t>Disengagement/Avoidance</a:t>
            </a:r>
          </a:p>
          <a:p>
            <a:pPr marL="895350" lvl="1" indent="-438150">
              <a:spcBef>
                <a:spcPts val="400"/>
              </a:spcBef>
              <a:buClr>
                <a:srgbClr val="CC9900"/>
              </a:buClr>
              <a:buSzPct val="75000"/>
              <a:buFont typeface="Arial" pitchFamily="34" charset="0"/>
              <a:buChar char="•"/>
            </a:pPr>
            <a:r>
              <a:rPr lang="en-US" sz="2400" dirty="0">
                <a:solidFill>
                  <a:srgbClr val="C00000"/>
                </a:solidFill>
              </a:rPr>
              <a:t>Hyper vigilance</a:t>
            </a:r>
          </a:p>
          <a:p>
            <a:pPr marL="895350" lvl="1" indent="-438150">
              <a:spcBef>
                <a:spcPts val="400"/>
              </a:spcBef>
              <a:buClr>
                <a:srgbClr val="CC9900"/>
              </a:buClr>
              <a:buSzPct val="75000"/>
              <a:buFont typeface="Arial" pitchFamily="34" charset="0"/>
              <a:buChar char="•"/>
            </a:pPr>
            <a:r>
              <a:rPr lang="en-US" sz="2400" dirty="0">
                <a:solidFill>
                  <a:srgbClr val="C00000"/>
                </a:solidFill>
              </a:rPr>
              <a:t>Emotionality</a:t>
            </a:r>
          </a:p>
          <a:p>
            <a:pPr marL="895350" lvl="1" indent="-438150">
              <a:spcBef>
                <a:spcPts val="400"/>
              </a:spcBef>
              <a:buClr>
                <a:srgbClr val="CC9900"/>
              </a:buClr>
              <a:buSzPct val="75000"/>
              <a:buFont typeface="Arial" pitchFamily="34" charset="0"/>
              <a:buChar char="•"/>
            </a:pPr>
            <a:r>
              <a:rPr lang="en-US" sz="2400" dirty="0">
                <a:solidFill>
                  <a:srgbClr val="C00000"/>
                </a:solidFill>
              </a:rPr>
              <a:t>Physical Illness</a:t>
            </a:r>
          </a:p>
          <a:p>
            <a:pPr marL="509587" lvl="1" indent="0">
              <a:spcBef>
                <a:spcPts val="400"/>
              </a:spcBef>
              <a:buSzPct val="75000"/>
              <a:buNone/>
            </a:pPr>
            <a:endParaRPr lang="en-US" sz="2000" dirty="0"/>
          </a:p>
          <a:p>
            <a:pPr marL="457200" lvl="1" indent="0">
              <a:buClr>
                <a:schemeClr val="accent1">
                  <a:lumMod val="75000"/>
                </a:schemeClr>
              </a:buClr>
              <a:buSzPct val="75000"/>
              <a:buNone/>
            </a:pPr>
            <a:endParaRPr lang="en-US" sz="2600" b="1" dirty="0" smtClean="0">
              <a:solidFill>
                <a:schemeClr val="tx1">
                  <a:lumMod val="95000"/>
                  <a:lumOff val="5000"/>
                </a:schemeClr>
              </a:solidFill>
            </a:endParaRPr>
          </a:p>
          <a:p>
            <a:endParaRPr lang="en-US" dirty="0" smtClean="0"/>
          </a:p>
          <a:p>
            <a:endParaRPr lang="en-US" dirty="0"/>
          </a:p>
          <a:p>
            <a:pPr marL="0" indent="0">
              <a:buNone/>
            </a:pPr>
            <a:endParaRPr lang="en-US" dirty="0"/>
          </a:p>
        </p:txBody>
      </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657600"/>
            <a:ext cx="440055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0955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18</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rPr>
              <a:t>Voices from the Field</a:t>
            </a:r>
            <a:endParaRPr lang="en-US" sz="4400" b="1" dirty="0">
              <a:solidFill>
                <a:schemeClr val="accent1">
                  <a:lumMod val="75000"/>
                </a:schemeClr>
              </a:solidFill>
            </a:endParaRPr>
          </a:p>
        </p:txBody>
      </p:sp>
      <p:sp>
        <p:nvSpPr>
          <p:cNvPr id="17" name="Content Placeholder 5"/>
          <p:cNvSpPr>
            <a:spLocks noGrp="1"/>
          </p:cNvSpPr>
          <p:nvPr>
            <p:ph idx="1"/>
          </p:nvPr>
        </p:nvSpPr>
        <p:spPr>
          <a:xfrm>
            <a:off x="1066800" y="1524000"/>
            <a:ext cx="7315200" cy="4191000"/>
          </a:xfrm>
        </p:spPr>
        <p:txBody>
          <a:bodyPr>
            <a:normAutofit fontScale="85000" lnSpcReduction="20000"/>
          </a:bodyPr>
          <a:lstStyle/>
          <a:p>
            <a:pPr marL="0" indent="0">
              <a:buClr>
                <a:schemeClr val="accent1">
                  <a:lumMod val="75000"/>
                </a:schemeClr>
              </a:buClr>
              <a:buNone/>
            </a:pPr>
            <a:r>
              <a:rPr lang="en-US" sz="2800" b="1" dirty="0" smtClean="0">
                <a:solidFill>
                  <a:schemeClr val="bg1"/>
                </a:solidFill>
              </a:rPr>
              <a:t>Dual Relationships</a:t>
            </a:r>
          </a:p>
          <a:p>
            <a:pPr marL="0" indent="0">
              <a:buClr>
                <a:schemeClr val="accent1">
                  <a:lumMod val="75000"/>
                </a:schemeClr>
              </a:buClr>
              <a:buNone/>
            </a:pPr>
            <a:endParaRPr lang="en-US" sz="900" b="1" dirty="0" smtClean="0">
              <a:solidFill>
                <a:schemeClr val="bg1"/>
              </a:solidFill>
            </a:endParaRPr>
          </a:p>
          <a:p>
            <a:pPr marL="109537" indent="0">
              <a:lnSpc>
                <a:spcPct val="120000"/>
              </a:lnSpc>
              <a:spcBef>
                <a:spcPts val="400"/>
              </a:spcBef>
              <a:buSzPct val="75000"/>
              <a:buNone/>
            </a:pPr>
            <a:r>
              <a:rPr lang="en-US" sz="2800" dirty="0">
                <a:latin typeface="Corbel" panose="020B0503020204020204" pitchFamily="34" charset="0"/>
              </a:rPr>
              <a:t>“Since working with this population, I am </a:t>
            </a:r>
            <a:r>
              <a:rPr lang="en-US" sz="2800" dirty="0" smtClean="0">
                <a:latin typeface="Corbel" panose="020B0503020204020204" pitchFamily="34" charset="0"/>
              </a:rPr>
              <a:t>hyper-vigilant</a:t>
            </a:r>
            <a:r>
              <a:rPr lang="en-US" sz="2800" dirty="0">
                <a:latin typeface="Corbel" panose="020B0503020204020204" pitchFamily="34" charset="0"/>
              </a:rPr>
              <a:t>, bordering on paranoid, about protecting my personal / family identity.  I don’t use social networking sites, my home address and phone numbers are unlisted. </a:t>
            </a:r>
            <a:r>
              <a:rPr lang="en-US" sz="2800" dirty="0" smtClean="0">
                <a:latin typeface="Corbel" panose="020B0503020204020204" pitchFamily="34" charset="0"/>
              </a:rPr>
              <a:t> I have a PO box and don’t have a mailbox with my name on it.  I change my email address at least a couple times a year and don’t let my children go online without my supervision.  </a:t>
            </a:r>
            <a:r>
              <a:rPr lang="en-US" sz="2800" dirty="0">
                <a:latin typeface="Corbel" panose="020B0503020204020204" pitchFamily="34" charset="0"/>
              </a:rPr>
              <a:t>I try to make it very difficult for people to track me down online.”</a:t>
            </a:r>
          </a:p>
          <a:p>
            <a:pPr marL="509587" lvl="1" indent="0">
              <a:spcBef>
                <a:spcPts val="400"/>
              </a:spcBef>
              <a:buSzPct val="75000"/>
              <a:buNone/>
            </a:pPr>
            <a:endParaRPr lang="en-US" sz="2000" dirty="0"/>
          </a:p>
          <a:p>
            <a:pPr marL="457200" lvl="1" indent="0">
              <a:buClr>
                <a:schemeClr val="accent1">
                  <a:lumMod val="75000"/>
                </a:schemeClr>
              </a:buClr>
              <a:buSzPct val="75000"/>
              <a:buNone/>
            </a:pPr>
            <a:endParaRPr lang="en-US" sz="2600" b="1" dirty="0" smtClean="0">
              <a:solidFill>
                <a:schemeClr val="tx1">
                  <a:lumMod val="95000"/>
                  <a:lumOff val="5000"/>
                </a:schemeClr>
              </a:solidFill>
            </a:endParaRPr>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540090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19</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rPr>
              <a:t>What is it?</a:t>
            </a:r>
            <a:endParaRPr lang="en-US" sz="4400" b="1" dirty="0">
              <a:solidFill>
                <a:schemeClr val="accent1">
                  <a:lumMod val="75000"/>
                </a:schemeClr>
              </a:solidFill>
            </a:endParaRPr>
          </a:p>
        </p:txBody>
      </p:sp>
      <p:sp>
        <p:nvSpPr>
          <p:cNvPr id="17" name="Content Placeholder 5"/>
          <p:cNvSpPr>
            <a:spLocks noGrp="1"/>
          </p:cNvSpPr>
          <p:nvPr>
            <p:ph idx="1"/>
          </p:nvPr>
        </p:nvSpPr>
        <p:spPr>
          <a:xfrm>
            <a:off x="761999" y="1295400"/>
            <a:ext cx="7620001" cy="4191000"/>
          </a:xfrm>
        </p:spPr>
        <p:txBody>
          <a:bodyPr>
            <a:normAutofit/>
          </a:bodyPr>
          <a:lstStyle/>
          <a:p>
            <a:pPr marL="0" indent="0">
              <a:buClr>
                <a:schemeClr val="accent1">
                  <a:lumMod val="75000"/>
                </a:schemeClr>
              </a:buClr>
              <a:buNone/>
            </a:pPr>
            <a:r>
              <a:rPr lang="en-US" sz="2800" b="1" dirty="0" smtClean="0">
                <a:solidFill>
                  <a:schemeClr val="bg1"/>
                </a:solidFill>
              </a:rPr>
              <a:t>Dual Relationships</a:t>
            </a:r>
          </a:p>
          <a:p>
            <a:pPr marL="0" indent="0">
              <a:buClr>
                <a:schemeClr val="accent1">
                  <a:lumMod val="75000"/>
                </a:schemeClr>
              </a:buClr>
              <a:buNone/>
            </a:pPr>
            <a:endParaRPr lang="en-US" sz="900" b="1" dirty="0" smtClean="0">
              <a:solidFill>
                <a:schemeClr val="bg1"/>
              </a:solidFill>
            </a:endParaRPr>
          </a:p>
          <a:p>
            <a:pPr marL="109537" indent="0">
              <a:spcBef>
                <a:spcPts val="400"/>
              </a:spcBef>
              <a:buSzPct val="75000"/>
              <a:buNone/>
            </a:pPr>
            <a:r>
              <a:rPr lang="en-US" sz="2800" dirty="0"/>
              <a:t>If unaddressed, the results of Vicarious Trauma can be widespread ranging from: </a:t>
            </a:r>
          </a:p>
          <a:p>
            <a:pPr marL="800100" lvl="1" indent="-342900">
              <a:spcBef>
                <a:spcPts val="400"/>
              </a:spcBef>
              <a:buClr>
                <a:srgbClr val="CC9900"/>
              </a:buClr>
              <a:buSzPct val="75000"/>
              <a:buFont typeface="Wingdings" pitchFamily="2" charset="2"/>
              <a:buChar char="Ø"/>
            </a:pPr>
            <a:r>
              <a:rPr lang="en-US" sz="2400" dirty="0"/>
              <a:t>Occasional non-empathic distancing from clients</a:t>
            </a:r>
          </a:p>
          <a:p>
            <a:pPr marL="800100" lvl="1" indent="-342900">
              <a:spcBef>
                <a:spcPts val="400"/>
              </a:spcBef>
              <a:buClr>
                <a:srgbClr val="CC9900"/>
              </a:buClr>
              <a:buSzPct val="75000"/>
              <a:buFont typeface="Wingdings" pitchFamily="2" charset="2"/>
              <a:buChar char="Ø"/>
            </a:pPr>
            <a:r>
              <a:rPr lang="en-US" sz="2400" dirty="0"/>
              <a:t>Victim blaming</a:t>
            </a:r>
          </a:p>
          <a:p>
            <a:pPr marL="800100" lvl="1" indent="-342900">
              <a:spcBef>
                <a:spcPts val="400"/>
              </a:spcBef>
              <a:buClr>
                <a:srgbClr val="CC9900"/>
              </a:buClr>
              <a:buSzPct val="75000"/>
              <a:buFont typeface="Wingdings" pitchFamily="2" charset="2"/>
              <a:buChar char="Ø"/>
            </a:pPr>
            <a:r>
              <a:rPr lang="en-US" sz="2400" dirty="0"/>
              <a:t>Progressive loss of energy and idealism </a:t>
            </a:r>
          </a:p>
          <a:p>
            <a:pPr marL="800100" lvl="1" indent="-342900">
              <a:spcBef>
                <a:spcPts val="400"/>
              </a:spcBef>
              <a:buClr>
                <a:srgbClr val="CC9900"/>
              </a:buClr>
              <a:buSzPct val="75000"/>
              <a:buFont typeface="Wingdings" pitchFamily="2" charset="2"/>
              <a:buChar char="Ø"/>
            </a:pPr>
            <a:r>
              <a:rPr lang="en-US" sz="2400" dirty="0"/>
              <a:t>Depression</a:t>
            </a:r>
          </a:p>
          <a:p>
            <a:pPr marL="800100" lvl="1" indent="-342900">
              <a:spcBef>
                <a:spcPts val="400"/>
              </a:spcBef>
              <a:buClr>
                <a:srgbClr val="CC9900"/>
              </a:buClr>
              <a:buSzPct val="75000"/>
              <a:buFont typeface="Wingdings" pitchFamily="2" charset="2"/>
              <a:buChar char="Ø"/>
            </a:pPr>
            <a:r>
              <a:rPr lang="en-US" sz="2400" dirty="0"/>
              <a:t>Precursor to </a:t>
            </a:r>
            <a:r>
              <a:rPr lang="en-US" sz="2400" b="1" dirty="0">
                <a:solidFill>
                  <a:srgbClr val="C00000"/>
                </a:solidFill>
              </a:rPr>
              <a:t>Burnout</a:t>
            </a:r>
          </a:p>
          <a:p>
            <a:pPr marL="509587" lvl="1" indent="0">
              <a:spcBef>
                <a:spcPts val="400"/>
              </a:spcBef>
              <a:buSzPct val="75000"/>
              <a:buNone/>
            </a:pPr>
            <a:endParaRPr lang="en-US" sz="2000" dirty="0"/>
          </a:p>
          <a:p>
            <a:pPr marL="457200" lvl="1" indent="0">
              <a:buClr>
                <a:schemeClr val="accent1">
                  <a:lumMod val="75000"/>
                </a:schemeClr>
              </a:buClr>
              <a:buSzPct val="75000"/>
              <a:buNone/>
            </a:pPr>
            <a:endParaRPr lang="en-US" sz="2600" b="1" dirty="0" smtClean="0">
              <a:solidFill>
                <a:schemeClr val="tx1">
                  <a:lumMod val="95000"/>
                  <a:lumOff val="5000"/>
                </a:schemeClr>
              </a:solidFill>
            </a:endParaRPr>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2201588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2400"/>
            <a:ext cx="8229600" cy="990600"/>
          </a:xfrm>
        </p:spPr>
        <p:txBody>
          <a:bodyPr/>
          <a:lstStyle/>
          <a:p>
            <a:r>
              <a:rPr lang="en-US" b="1" dirty="0" smtClean="0">
                <a:solidFill>
                  <a:srgbClr val="006892"/>
                </a:solidFill>
                <a:latin typeface="+mn-lt"/>
                <a:cs typeface="Arial" pitchFamily="34" charset="0"/>
              </a:rPr>
              <a:t>Course Objectives</a:t>
            </a:r>
            <a:endParaRPr lang="en-US" b="1" dirty="0">
              <a:solidFill>
                <a:srgbClr val="006892"/>
              </a:solidFill>
              <a:latin typeface="+mn-lt"/>
              <a:cs typeface="Arial" pitchFamily="34" charset="0"/>
            </a:endParaRPr>
          </a:p>
        </p:txBody>
      </p:sp>
      <p:sp>
        <p:nvSpPr>
          <p:cNvPr id="3" name="Content Placeholder 2"/>
          <p:cNvSpPr>
            <a:spLocks noGrp="1"/>
          </p:cNvSpPr>
          <p:nvPr>
            <p:ph idx="1"/>
          </p:nvPr>
        </p:nvSpPr>
        <p:spPr>
          <a:xfrm>
            <a:off x="228600" y="1828800"/>
            <a:ext cx="8686800" cy="3733800"/>
          </a:xfrm>
        </p:spPr>
        <p:txBody>
          <a:bodyPr>
            <a:noAutofit/>
          </a:bodyPr>
          <a:lstStyle/>
          <a:p>
            <a:pPr>
              <a:buFont typeface="Arial" charset="0"/>
              <a:buNone/>
            </a:pPr>
            <a:r>
              <a:rPr lang="en-US" sz="2800" b="1" dirty="0">
                <a:solidFill>
                  <a:schemeClr val="accent1"/>
                </a:solidFill>
                <a:cs typeface="Calibri" pitchFamily="34" charset="0"/>
              </a:rPr>
              <a:t>Upon completion of this presentation, participants will be able to :</a:t>
            </a:r>
          </a:p>
          <a:p>
            <a:pPr>
              <a:buFont typeface="Arial" charset="0"/>
              <a:buNone/>
            </a:pPr>
            <a:endParaRPr lang="en-US" sz="1000" b="1" dirty="0">
              <a:solidFill>
                <a:sysClr val="windowText" lastClr="000000"/>
              </a:solidFill>
              <a:cs typeface="Calibri" pitchFamily="34" charset="0"/>
            </a:endParaRPr>
          </a:p>
          <a:p>
            <a:pPr lvl="0">
              <a:buClr>
                <a:srgbClr val="CC9900"/>
              </a:buClr>
              <a:buFont typeface="Wingdings" panose="05000000000000000000" pitchFamily="2" charset="2"/>
              <a:buChar char="Ø"/>
            </a:pPr>
            <a:r>
              <a:rPr lang="en-US" sz="2800" dirty="0"/>
              <a:t>List three of the four descriptors of Vicarious Trauma</a:t>
            </a:r>
          </a:p>
          <a:p>
            <a:pPr lvl="0">
              <a:buClr>
                <a:srgbClr val="CC9900"/>
              </a:buClr>
              <a:buFont typeface="Wingdings" panose="05000000000000000000" pitchFamily="2" charset="2"/>
              <a:buChar char="Ø"/>
            </a:pPr>
            <a:r>
              <a:rPr lang="en-US" sz="2800" dirty="0"/>
              <a:t>Identify three manifestations of Vicarious Trauma</a:t>
            </a:r>
          </a:p>
          <a:p>
            <a:pPr lvl="0">
              <a:buClr>
                <a:srgbClr val="CC9900"/>
              </a:buClr>
              <a:buFont typeface="Wingdings" panose="05000000000000000000" pitchFamily="2" charset="2"/>
              <a:buChar char="Ø"/>
            </a:pPr>
            <a:r>
              <a:rPr lang="en-US" sz="2800" dirty="0"/>
              <a:t>List three consequences of Vicarious Trauma</a:t>
            </a:r>
          </a:p>
          <a:p>
            <a:pPr lvl="0">
              <a:buClr>
                <a:srgbClr val="CC9900"/>
              </a:buClr>
              <a:buFont typeface="Wingdings" panose="05000000000000000000" pitchFamily="2" charset="2"/>
              <a:buChar char="Ø"/>
            </a:pPr>
            <a:r>
              <a:rPr lang="en-US" sz="2800" dirty="0"/>
              <a:t>Develop three methods to prevent Vicarious Trauma</a:t>
            </a:r>
          </a:p>
          <a:p>
            <a:pPr>
              <a:buClr>
                <a:srgbClr val="BE854C"/>
              </a:buClr>
              <a:buSzPct val="65000"/>
              <a:buFont typeface="Wingdings" pitchFamily="2" charset="2"/>
              <a:buChar char="Ø"/>
            </a:pPr>
            <a:endParaRPr lang="en-US" sz="2800" dirty="0"/>
          </a:p>
          <a:p>
            <a:pPr>
              <a:buClr>
                <a:srgbClr val="BE854C"/>
              </a:buClr>
              <a:buSzPct val="65000"/>
              <a:buFont typeface="Wingdings" pitchFamily="2" charset="2"/>
              <a:buChar char="Ø"/>
            </a:pPr>
            <a:endParaRPr lang="en-US" sz="2800" dirty="0"/>
          </a:p>
          <a:p>
            <a:pPr marL="0" lvl="0" indent="0">
              <a:buClr>
                <a:srgbClr val="BE854C"/>
              </a:buClr>
              <a:buSzPct val="65000"/>
              <a:buNone/>
            </a:pPr>
            <a:r>
              <a:rPr lang="en-US" sz="2800" dirty="0" smtClean="0"/>
              <a:t> </a:t>
            </a:r>
          </a:p>
          <a:p>
            <a:pPr marL="0" lvl="0" indent="0">
              <a:buClr>
                <a:srgbClr val="BE854C"/>
              </a:buClr>
              <a:buSzPct val="65000"/>
              <a:buNone/>
            </a:pPr>
            <a:endParaRPr lang="en-US" sz="2800" dirty="0"/>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8/20/2014</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54922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20</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rPr>
              <a:t>What is it?</a:t>
            </a:r>
            <a:endParaRPr lang="en-US" sz="4400" b="1" dirty="0">
              <a:solidFill>
                <a:schemeClr val="accent1">
                  <a:lumMod val="75000"/>
                </a:schemeClr>
              </a:solidFill>
            </a:endParaRPr>
          </a:p>
        </p:txBody>
      </p:sp>
      <p:sp>
        <p:nvSpPr>
          <p:cNvPr id="17" name="Content Placeholder 5"/>
          <p:cNvSpPr>
            <a:spLocks noGrp="1"/>
          </p:cNvSpPr>
          <p:nvPr>
            <p:ph idx="1"/>
          </p:nvPr>
        </p:nvSpPr>
        <p:spPr>
          <a:xfrm>
            <a:off x="685800" y="1219200"/>
            <a:ext cx="3124201" cy="4800600"/>
          </a:xfrm>
        </p:spPr>
        <p:txBody>
          <a:bodyPr>
            <a:normAutofit fontScale="77500" lnSpcReduction="20000"/>
          </a:bodyPr>
          <a:lstStyle/>
          <a:p>
            <a:pPr marL="0" indent="0">
              <a:buClr>
                <a:schemeClr val="accent1">
                  <a:lumMod val="75000"/>
                </a:schemeClr>
              </a:buClr>
              <a:buNone/>
            </a:pPr>
            <a:r>
              <a:rPr lang="en-US" sz="2800" b="1" dirty="0" smtClean="0">
                <a:solidFill>
                  <a:schemeClr val="bg1"/>
                </a:solidFill>
              </a:rPr>
              <a:t>Dual Relationships</a:t>
            </a:r>
          </a:p>
          <a:p>
            <a:pPr marL="109537" indent="0">
              <a:spcBef>
                <a:spcPts val="400"/>
              </a:spcBef>
              <a:buSzPct val="75000"/>
              <a:buNone/>
            </a:pPr>
            <a:r>
              <a:rPr lang="en-US" sz="3600" b="1" dirty="0"/>
              <a:t>Three Components </a:t>
            </a:r>
          </a:p>
          <a:p>
            <a:pPr marL="109537" indent="0">
              <a:spcBef>
                <a:spcPts val="400"/>
              </a:spcBef>
              <a:buSzPct val="75000"/>
              <a:buNone/>
            </a:pPr>
            <a:r>
              <a:rPr lang="en-US" sz="3600" b="1" dirty="0"/>
              <a:t>of Burnout</a:t>
            </a:r>
          </a:p>
          <a:p>
            <a:pPr marL="109537" indent="0">
              <a:spcBef>
                <a:spcPts val="400"/>
              </a:spcBef>
              <a:buSzPct val="75000"/>
              <a:buNone/>
            </a:pPr>
            <a:endParaRPr lang="en-US" sz="400" dirty="0"/>
          </a:p>
          <a:p>
            <a:pPr marL="400050">
              <a:spcBef>
                <a:spcPts val="400"/>
              </a:spcBef>
              <a:buClr>
                <a:srgbClr val="CC9900"/>
              </a:buClr>
              <a:buSzPct val="75000"/>
              <a:buFont typeface="Wingdings" pitchFamily="2" charset="2"/>
              <a:buChar char="Ø"/>
            </a:pPr>
            <a:r>
              <a:rPr lang="en-US" dirty="0"/>
              <a:t>Lack of Enthusiasm </a:t>
            </a:r>
          </a:p>
          <a:p>
            <a:pPr marL="400050">
              <a:spcBef>
                <a:spcPts val="400"/>
              </a:spcBef>
              <a:buClr>
                <a:srgbClr val="CC9900"/>
              </a:buClr>
              <a:buSzPct val="75000"/>
              <a:buFont typeface="Wingdings" pitchFamily="2" charset="2"/>
              <a:buChar char="Ø"/>
            </a:pPr>
            <a:r>
              <a:rPr lang="en-US" dirty="0"/>
              <a:t>Withdrawal</a:t>
            </a:r>
          </a:p>
          <a:p>
            <a:pPr marL="400050">
              <a:spcBef>
                <a:spcPts val="400"/>
              </a:spcBef>
              <a:buClr>
                <a:srgbClr val="CC9900"/>
              </a:buClr>
              <a:buSzPct val="75000"/>
              <a:buFont typeface="Wingdings" pitchFamily="2" charset="2"/>
              <a:buChar char="Ø"/>
            </a:pPr>
            <a:r>
              <a:rPr lang="en-US" dirty="0"/>
              <a:t>Frequent Absenteeism</a:t>
            </a:r>
          </a:p>
          <a:p>
            <a:pPr marL="400050">
              <a:spcBef>
                <a:spcPts val="400"/>
              </a:spcBef>
              <a:buClr>
                <a:srgbClr val="CC9900"/>
              </a:buClr>
              <a:buSzPct val="75000"/>
              <a:buFont typeface="Wingdings" pitchFamily="2" charset="2"/>
              <a:buChar char="Ø"/>
            </a:pPr>
            <a:r>
              <a:rPr lang="en-US" dirty="0"/>
              <a:t>Blunting of Empathy </a:t>
            </a:r>
          </a:p>
          <a:p>
            <a:pPr marL="57150" indent="0">
              <a:spcBef>
                <a:spcPts val="400"/>
              </a:spcBef>
              <a:buClr>
                <a:srgbClr val="CC9900"/>
              </a:buClr>
              <a:buSzPct val="75000"/>
              <a:buNone/>
            </a:pPr>
            <a:r>
              <a:rPr lang="en-US" dirty="0"/>
              <a:t>     and Callousness</a:t>
            </a:r>
          </a:p>
          <a:p>
            <a:pPr marL="400050">
              <a:spcBef>
                <a:spcPts val="400"/>
              </a:spcBef>
              <a:buClr>
                <a:srgbClr val="CC9900"/>
              </a:buClr>
              <a:buSzPct val="75000"/>
              <a:buFont typeface="Wingdings" pitchFamily="2" charset="2"/>
              <a:buChar char="Ø"/>
            </a:pPr>
            <a:r>
              <a:rPr lang="en-US" dirty="0"/>
              <a:t>Dehumanizing of Clients</a:t>
            </a:r>
          </a:p>
          <a:p>
            <a:pPr marL="400050">
              <a:spcBef>
                <a:spcPts val="400"/>
              </a:spcBef>
              <a:buClr>
                <a:srgbClr val="CC9900"/>
              </a:buClr>
              <a:buSzPct val="75000"/>
              <a:buFont typeface="Wingdings" pitchFamily="2" charset="2"/>
              <a:buChar char="Ø"/>
            </a:pPr>
            <a:r>
              <a:rPr lang="en-US" dirty="0"/>
              <a:t>Fatigue</a:t>
            </a:r>
          </a:p>
          <a:p>
            <a:pPr marL="509587" lvl="1" indent="0">
              <a:spcBef>
                <a:spcPts val="400"/>
              </a:spcBef>
              <a:buSzPct val="75000"/>
              <a:buNone/>
            </a:pPr>
            <a:endParaRPr lang="en-US" sz="2000" dirty="0"/>
          </a:p>
          <a:p>
            <a:pPr marL="457200" lvl="1" indent="0">
              <a:buClr>
                <a:schemeClr val="accent1">
                  <a:lumMod val="75000"/>
                </a:schemeClr>
              </a:buClr>
              <a:buSzPct val="75000"/>
              <a:buNone/>
            </a:pPr>
            <a:endParaRPr lang="en-US" sz="2600" b="1" dirty="0" smtClean="0">
              <a:solidFill>
                <a:schemeClr val="tx1">
                  <a:lumMod val="95000"/>
                  <a:lumOff val="5000"/>
                </a:schemeClr>
              </a:solidFill>
            </a:endParaRPr>
          </a:p>
          <a:p>
            <a:endParaRPr lang="en-US" dirty="0" smtClean="0"/>
          </a:p>
          <a:p>
            <a:endParaRPr lang="en-US" dirty="0"/>
          </a:p>
          <a:p>
            <a:pPr marL="0" indent="0">
              <a:buNone/>
            </a:pPr>
            <a:endParaRPr lang="en-US" dirty="0"/>
          </a:p>
        </p:txBody>
      </p:sp>
      <p:graphicFrame>
        <p:nvGraphicFramePr>
          <p:cNvPr id="18" name="Diagram 17"/>
          <p:cNvGraphicFramePr/>
          <p:nvPr>
            <p:extLst>
              <p:ext uri="{D42A27DB-BD31-4B8C-83A1-F6EECF244321}">
                <p14:modId xmlns:p14="http://schemas.microsoft.com/office/powerpoint/2010/main" val="1079449740"/>
              </p:ext>
            </p:extLst>
          </p:nvPr>
        </p:nvGraphicFramePr>
        <p:xfrm>
          <a:off x="2286000" y="1295400"/>
          <a:ext cx="7772400" cy="495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37797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21</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rPr>
              <a:t>What is it?</a:t>
            </a:r>
            <a:endParaRPr lang="en-US" sz="4400" b="1" dirty="0">
              <a:solidFill>
                <a:schemeClr val="accent1">
                  <a:lumMod val="75000"/>
                </a:schemeClr>
              </a:solidFill>
            </a:endParaRPr>
          </a:p>
        </p:txBody>
      </p:sp>
      <p:pic>
        <p:nvPicPr>
          <p:cNvPr id="16" name="Picture 2" descr="http://www.solarfeeds.com/wp-content/uploads/stock-down1.jpg"/>
          <p:cNvPicPr>
            <a:picLocks noChangeAspect="1" noChangeArrowheads="1"/>
          </p:cNvPicPr>
          <p:nvPr/>
        </p:nvPicPr>
        <p:blipFill>
          <a:blip r:embed="rId4">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2514600" y="762000"/>
            <a:ext cx="6934200" cy="4614634"/>
          </a:xfrm>
          <a:prstGeom prst="rect">
            <a:avLst/>
          </a:prstGeom>
          <a:noFill/>
          <a:scene3d>
            <a:camera prst="orthographicFront">
              <a:rot lat="0" lon="10799977" rev="0"/>
            </a:camera>
            <a:lightRig rig="threePt" dir="t"/>
          </a:scene3d>
          <a:extLst>
            <a:ext uri="{909E8E84-426E-40DD-AFC4-6F175D3DCCD1}">
              <a14:hiddenFill xmlns:a14="http://schemas.microsoft.com/office/drawing/2010/main">
                <a:solidFill>
                  <a:srgbClr val="FFFFFF"/>
                </a:solidFill>
              </a14:hiddenFill>
            </a:ext>
          </a:extLst>
        </p:spPr>
      </p:pic>
      <p:sp>
        <p:nvSpPr>
          <p:cNvPr id="18" name="Content Placeholder 4"/>
          <p:cNvSpPr>
            <a:spLocks noGrp="1"/>
          </p:cNvSpPr>
          <p:nvPr>
            <p:ph idx="1"/>
          </p:nvPr>
        </p:nvSpPr>
        <p:spPr>
          <a:xfrm>
            <a:off x="762000" y="1676400"/>
            <a:ext cx="7543800" cy="4495800"/>
          </a:xfrm>
        </p:spPr>
        <p:txBody>
          <a:bodyPr>
            <a:normAutofit fontScale="77500" lnSpcReduction="20000"/>
          </a:bodyPr>
          <a:lstStyle/>
          <a:p>
            <a:pPr marL="566737" indent="-457200">
              <a:spcBef>
                <a:spcPts val="400"/>
              </a:spcBef>
              <a:spcAft>
                <a:spcPts val="400"/>
              </a:spcAft>
              <a:buClr>
                <a:srgbClr val="CC9900"/>
              </a:buClr>
              <a:buSzPct val="75000"/>
              <a:buFont typeface="Wingdings" pitchFamily="2" charset="2"/>
              <a:buChar char="Ø"/>
            </a:pPr>
            <a:r>
              <a:rPr lang="en-US" sz="2800" dirty="0"/>
              <a:t>Negativity</a:t>
            </a:r>
          </a:p>
          <a:p>
            <a:pPr marL="566737" indent="-457200">
              <a:spcBef>
                <a:spcPts val="400"/>
              </a:spcBef>
              <a:spcAft>
                <a:spcPts val="400"/>
              </a:spcAft>
              <a:buClr>
                <a:srgbClr val="CC9900"/>
              </a:buClr>
              <a:buSzPct val="75000"/>
              <a:buFont typeface="Wingdings" pitchFamily="2" charset="2"/>
              <a:buChar char="Ø"/>
            </a:pPr>
            <a:r>
              <a:rPr lang="en-US" sz="2800" dirty="0"/>
              <a:t>Powerlessness</a:t>
            </a:r>
          </a:p>
          <a:p>
            <a:pPr marL="566737" indent="-457200">
              <a:spcBef>
                <a:spcPts val="400"/>
              </a:spcBef>
              <a:spcAft>
                <a:spcPts val="400"/>
              </a:spcAft>
              <a:buClr>
                <a:srgbClr val="CC9900"/>
              </a:buClr>
              <a:buSzPct val="75000"/>
              <a:buFont typeface="Wingdings" pitchFamily="2" charset="2"/>
              <a:buChar char="Ø"/>
            </a:pPr>
            <a:r>
              <a:rPr lang="en-US" sz="2800" dirty="0"/>
              <a:t>Hopelessness</a:t>
            </a:r>
          </a:p>
          <a:p>
            <a:pPr marL="566737" indent="-457200">
              <a:spcBef>
                <a:spcPts val="400"/>
              </a:spcBef>
              <a:spcAft>
                <a:spcPts val="400"/>
              </a:spcAft>
              <a:buClr>
                <a:srgbClr val="CC9900"/>
              </a:buClr>
              <a:buSzPct val="75000"/>
              <a:buFont typeface="Wingdings" pitchFamily="2" charset="2"/>
              <a:buChar char="Ø"/>
            </a:pPr>
            <a:r>
              <a:rPr lang="en-US" sz="2800" dirty="0"/>
              <a:t>Lack of confidence in skills / avoidance</a:t>
            </a:r>
          </a:p>
          <a:p>
            <a:pPr marL="566737" indent="-457200">
              <a:spcBef>
                <a:spcPts val="400"/>
              </a:spcBef>
              <a:spcAft>
                <a:spcPts val="400"/>
              </a:spcAft>
              <a:buClr>
                <a:srgbClr val="CC9900"/>
              </a:buClr>
              <a:buSzPct val="75000"/>
              <a:buFont typeface="Wingdings" pitchFamily="2" charset="2"/>
              <a:buChar char="Ø"/>
            </a:pPr>
            <a:r>
              <a:rPr lang="en-US" sz="2800" dirty="0"/>
              <a:t>Somatic symptoms including:</a:t>
            </a:r>
          </a:p>
          <a:p>
            <a:pPr marL="1023937" lvl="1" indent="-457200">
              <a:spcBef>
                <a:spcPts val="400"/>
              </a:spcBef>
              <a:spcAft>
                <a:spcPts val="400"/>
              </a:spcAft>
              <a:buClr>
                <a:srgbClr val="CC9900"/>
              </a:buClr>
              <a:buSzPct val="75000"/>
              <a:buFont typeface="Arial" pitchFamily="34" charset="0"/>
              <a:buChar char="•"/>
            </a:pPr>
            <a:r>
              <a:rPr lang="en-US" dirty="0"/>
              <a:t>Headaches, GI distress, elevated blood pressure, insomnia</a:t>
            </a:r>
          </a:p>
          <a:p>
            <a:pPr marL="452437" indent="-342900">
              <a:spcBef>
                <a:spcPts val="400"/>
              </a:spcBef>
              <a:spcAft>
                <a:spcPts val="400"/>
              </a:spcAft>
              <a:buClr>
                <a:srgbClr val="CC9900"/>
              </a:buClr>
              <a:buSzPct val="75000"/>
              <a:buFont typeface="Wingdings" pitchFamily="2" charset="2"/>
              <a:buChar char="Ø"/>
            </a:pPr>
            <a:r>
              <a:rPr lang="en-US" sz="2800" dirty="0"/>
              <a:t>Distress in personal life</a:t>
            </a:r>
          </a:p>
          <a:p>
            <a:pPr marL="452437" indent="-342900">
              <a:spcBef>
                <a:spcPts val="400"/>
              </a:spcBef>
              <a:spcAft>
                <a:spcPts val="400"/>
              </a:spcAft>
              <a:buClr>
                <a:srgbClr val="CC9900"/>
              </a:buClr>
              <a:buSzPct val="75000"/>
              <a:buFont typeface="Wingdings" pitchFamily="2" charset="2"/>
              <a:buChar char="Ø"/>
            </a:pPr>
            <a:r>
              <a:rPr lang="en-US" sz="2800" dirty="0"/>
              <a:t>Decrease in healthy self-care</a:t>
            </a:r>
          </a:p>
          <a:p>
            <a:pPr marL="452437" indent="-342900">
              <a:spcBef>
                <a:spcPts val="400"/>
              </a:spcBef>
              <a:spcAft>
                <a:spcPts val="400"/>
              </a:spcAft>
              <a:buClr>
                <a:srgbClr val="CC9900"/>
              </a:buClr>
              <a:buSzPct val="75000"/>
              <a:buFont typeface="Wingdings" pitchFamily="2" charset="2"/>
              <a:buChar char="Ø"/>
            </a:pPr>
            <a:r>
              <a:rPr lang="en-US" sz="2800" dirty="0"/>
              <a:t>Increase in maladaptive coping behaviors including substance use</a:t>
            </a:r>
          </a:p>
          <a:p>
            <a:pPr marL="452437" indent="-342900">
              <a:spcBef>
                <a:spcPts val="400"/>
              </a:spcBef>
              <a:spcAft>
                <a:spcPts val="400"/>
              </a:spcAft>
              <a:buClr>
                <a:srgbClr val="CC9900"/>
              </a:buClr>
              <a:buSzPct val="75000"/>
              <a:buFont typeface="Wingdings" pitchFamily="2" charset="2"/>
              <a:buChar char="Ø"/>
            </a:pPr>
            <a:r>
              <a:rPr lang="en-US" sz="2800" dirty="0"/>
              <a:t>Relapse to addiction</a:t>
            </a:r>
          </a:p>
        </p:txBody>
      </p:sp>
    </p:spTree>
    <p:extLst>
      <p:ext uri="{BB962C8B-B14F-4D97-AF65-F5344CB8AC3E}">
        <p14:creationId xmlns:p14="http://schemas.microsoft.com/office/powerpoint/2010/main" val="2230205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22</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rPr>
              <a:t>Voices from the Field</a:t>
            </a:r>
            <a:endParaRPr lang="en-US" sz="4400" b="1" dirty="0">
              <a:solidFill>
                <a:schemeClr val="accent1">
                  <a:lumMod val="75000"/>
                </a:schemeClr>
              </a:solidFill>
            </a:endParaRPr>
          </a:p>
        </p:txBody>
      </p:sp>
      <p:sp>
        <p:nvSpPr>
          <p:cNvPr id="17" name="Content Placeholder 5"/>
          <p:cNvSpPr>
            <a:spLocks noGrp="1"/>
          </p:cNvSpPr>
          <p:nvPr>
            <p:ph idx="1"/>
          </p:nvPr>
        </p:nvSpPr>
        <p:spPr>
          <a:xfrm>
            <a:off x="914400" y="1219200"/>
            <a:ext cx="7467600" cy="4648200"/>
          </a:xfrm>
        </p:spPr>
        <p:txBody>
          <a:bodyPr>
            <a:normAutofit fontScale="85000" lnSpcReduction="10000"/>
          </a:bodyPr>
          <a:lstStyle/>
          <a:p>
            <a:pPr marL="0" indent="0">
              <a:buClr>
                <a:schemeClr val="accent1">
                  <a:lumMod val="75000"/>
                </a:schemeClr>
              </a:buClr>
              <a:buNone/>
            </a:pPr>
            <a:r>
              <a:rPr lang="en-US" sz="2800" b="1" dirty="0" smtClean="0">
                <a:solidFill>
                  <a:schemeClr val="bg1"/>
                </a:solidFill>
              </a:rPr>
              <a:t>Dual Relationships</a:t>
            </a:r>
          </a:p>
          <a:p>
            <a:pPr marL="0" indent="0">
              <a:buClr>
                <a:schemeClr val="accent1">
                  <a:lumMod val="75000"/>
                </a:schemeClr>
              </a:buClr>
              <a:buNone/>
            </a:pPr>
            <a:endParaRPr lang="en-US" sz="900" b="1" dirty="0" smtClean="0">
              <a:solidFill>
                <a:schemeClr val="bg1"/>
              </a:solidFill>
            </a:endParaRPr>
          </a:p>
          <a:p>
            <a:pPr marL="109537" indent="0">
              <a:lnSpc>
                <a:spcPct val="120000"/>
              </a:lnSpc>
              <a:spcBef>
                <a:spcPts val="400"/>
              </a:spcBef>
              <a:buSzPct val="75000"/>
              <a:buNone/>
            </a:pPr>
            <a:r>
              <a:rPr lang="en-US" sz="2800" dirty="0">
                <a:latin typeface="Corbel" panose="020B0503020204020204" pitchFamily="34" charset="0"/>
              </a:rPr>
              <a:t>“I find myself, at times, surprised when people actually hold their tempers in situations or haven’t been to jail at some point in their lives.  I tend to forget that there are people who do use substances in safety without tearing apart their lives or hurting others.  My work has made me more cynical about how much social programs actually help people.  It sometimes feels like everyone abuse welfare, SSI or several other programs meant to help people.  I know that this isn’t true, but working with so many people who do abuse the system wears on me.”</a:t>
            </a:r>
          </a:p>
          <a:p>
            <a:pPr marL="509587" lvl="1" indent="0">
              <a:spcBef>
                <a:spcPts val="400"/>
              </a:spcBef>
              <a:buSzPct val="75000"/>
              <a:buNone/>
            </a:pPr>
            <a:endParaRPr lang="en-US" sz="2000" dirty="0"/>
          </a:p>
          <a:p>
            <a:pPr marL="457200" lvl="1" indent="0">
              <a:buClr>
                <a:schemeClr val="accent1">
                  <a:lumMod val="75000"/>
                </a:schemeClr>
              </a:buClr>
              <a:buSzPct val="75000"/>
              <a:buNone/>
            </a:pPr>
            <a:endParaRPr lang="en-US" sz="2600" b="1" dirty="0" smtClean="0">
              <a:solidFill>
                <a:schemeClr val="tx1">
                  <a:lumMod val="95000"/>
                  <a:lumOff val="5000"/>
                </a:schemeClr>
              </a:solidFill>
            </a:endParaRPr>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41979297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7906"/>
            <a:ext cx="9144000" cy="6950075"/>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45827" name="Title 1"/>
          <p:cNvSpPr>
            <a:spLocks noGrp="1"/>
          </p:cNvSpPr>
          <p:nvPr>
            <p:ph type="title"/>
          </p:nvPr>
        </p:nvSpPr>
        <p:spPr bwMode="auto">
          <a:xfrm>
            <a:off x="914400" y="2362200"/>
            <a:ext cx="7772400" cy="1470025"/>
          </a:xfrm>
        </p:spPr>
        <p:txBody>
          <a:bodyPr wrap="square" lIns="91440" tIns="45720" rIns="91440" bIns="45720" numCol="1" anchorCtr="0" compatLnSpc="1">
            <a:prstTxWarp prst="textNoShape">
              <a:avLst/>
            </a:prstTxWarp>
          </a:bodyPr>
          <a:lstStyle/>
          <a:p>
            <a:pPr algn="r" eaLnBrk="1" hangingPunct="1">
              <a:defRPr/>
            </a:pPr>
            <a:r>
              <a:rPr lang="en-US" sz="4500" dirty="0" smtClean="0">
                <a:solidFill>
                  <a:schemeClr val="bg1"/>
                </a:solidFill>
                <a:effectLst/>
                <a:latin typeface="Lucida Sans Unicode" pitchFamily="34" charset="0"/>
                <a:cs typeface="Arial" charset="0"/>
              </a:rPr>
              <a:t> </a:t>
            </a:r>
            <a:r>
              <a:rPr lang="en-US" b="0" dirty="0" smtClean="0">
                <a:solidFill>
                  <a:schemeClr val="bg1"/>
                </a:solidFill>
                <a:effectLst/>
                <a:latin typeface="Lucida Sans Unicode" pitchFamily="34" charset="0"/>
                <a:cs typeface="Arial" charset="0"/>
              </a:rPr>
              <a:t>Vicarious Trauma</a:t>
            </a:r>
          </a:p>
        </p:txBody>
      </p:sp>
      <p:sp>
        <p:nvSpPr>
          <p:cNvPr id="615427" name="Slide Number Placeholder 4"/>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C00A3E6-9B45-417C-9F81-C7F18AE71890}" type="slidenum">
              <a:rPr lang="en-US" sz="1200">
                <a:solidFill>
                  <a:schemeClr val="bg1"/>
                </a:solidFill>
                <a:cs typeface="Arial" charset="0"/>
              </a:rPr>
              <a:pPr algn="r"/>
              <a:t>23</a:t>
            </a:fld>
            <a:endParaRPr lang="en-US" sz="1200" dirty="0">
              <a:solidFill>
                <a:schemeClr val="bg1"/>
              </a:solidFill>
              <a:cs typeface="Arial" charset="0"/>
            </a:endParaRPr>
          </a:p>
        </p:txBody>
      </p:sp>
      <p:cxnSp>
        <p:nvCxnSpPr>
          <p:cNvPr id="10" name="Straight Connector 9"/>
          <p:cNvCxnSpPr/>
          <p:nvPr/>
        </p:nvCxnSpPr>
        <p:spPr>
          <a:xfrm>
            <a:off x="838200" y="3657600"/>
            <a:ext cx="830580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pic>
        <p:nvPicPr>
          <p:cNvPr id="615429" name="Picture 10"/>
          <p:cNvPicPr>
            <a:picLocks noChangeAspect="1"/>
          </p:cNvPicPr>
          <p:nvPr/>
        </p:nvPicPr>
        <p:blipFill>
          <a:blip r:embed="rId3"/>
          <a:srcRect/>
          <a:stretch>
            <a:fillRect/>
          </a:stretch>
        </p:blipFill>
        <p:spPr bwMode="auto">
          <a:xfrm>
            <a:off x="0" y="0"/>
            <a:ext cx="9144000" cy="1163638"/>
          </a:xfrm>
          <a:prstGeom prst="rect">
            <a:avLst/>
          </a:prstGeom>
          <a:noFill/>
          <a:ln w="9525">
            <a:noFill/>
            <a:miter lim="800000"/>
            <a:headEnd/>
            <a:tailEnd/>
          </a:ln>
        </p:spPr>
      </p:pic>
      <p:sp>
        <p:nvSpPr>
          <p:cNvPr id="615430" name="Subtitle 2"/>
          <p:cNvSpPr>
            <a:spLocks/>
          </p:cNvSpPr>
          <p:nvPr/>
        </p:nvSpPr>
        <p:spPr bwMode="auto">
          <a:xfrm>
            <a:off x="1676400" y="3657600"/>
            <a:ext cx="6934200" cy="1752600"/>
          </a:xfrm>
          <a:prstGeom prst="rect">
            <a:avLst/>
          </a:prstGeom>
          <a:noFill/>
          <a:ln w="9525">
            <a:noFill/>
            <a:miter lim="800000"/>
            <a:headEnd/>
            <a:tailEnd/>
          </a:ln>
        </p:spPr>
        <p:txBody>
          <a:bodyPr/>
          <a:lstStyle/>
          <a:p>
            <a:pPr algn="r" eaLnBrk="0" hangingPunct="0">
              <a:spcBef>
                <a:spcPts val="400"/>
              </a:spcBef>
              <a:buClr>
                <a:schemeClr val="accent1"/>
              </a:buClr>
              <a:buSzPct val="68000"/>
              <a:buFont typeface="Wingdings 3" pitchFamily="18" charset="2"/>
              <a:buNone/>
            </a:pPr>
            <a:endParaRPr lang="en-US" sz="2700" dirty="0">
              <a:solidFill>
                <a:schemeClr val="bg1"/>
              </a:solidFill>
              <a:latin typeface="Lucida Sans Unicode" pitchFamily="34" charset="0"/>
            </a:endParaRPr>
          </a:p>
        </p:txBody>
      </p:sp>
      <p:sp>
        <p:nvSpPr>
          <p:cNvPr id="8" name="Subtitle 2"/>
          <p:cNvSpPr>
            <a:spLocks/>
          </p:cNvSpPr>
          <p:nvPr/>
        </p:nvSpPr>
        <p:spPr bwMode="auto">
          <a:xfrm>
            <a:off x="990600" y="3810000"/>
            <a:ext cx="7772400" cy="1752600"/>
          </a:xfrm>
          <a:prstGeom prst="rect">
            <a:avLst/>
          </a:prstGeom>
          <a:noFill/>
          <a:ln w="9525">
            <a:noFill/>
            <a:miter lim="800000"/>
            <a:headEnd/>
            <a:tailEnd/>
          </a:ln>
        </p:spPr>
        <p:txBody>
          <a:bodyPr/>
          <a:lstStyle/>
          <a:p>
            <a:pPr algn="r" eaLnBrk="0" hangingPunct="0">
              <a:spcBef>
                <a:spcPts val="400"/>
              </a:spcBef>
              <a:buClr>
                <a:schemeClr val="accent1"/>
              </a:buClr>
              <a:buSzPct val="68000"/>
              <a:buFont typeface="Wingdings 3" pitchFamily="18" charset="2"/>
              <a:buNone/>
            </a:pPr>
            <a:r>
              <a:rPr lang="en-US" sz="2700" dirty="0">
                <a:solidFill>
                  <a:schemeClr val="bg1"/>
                </a:solidFill>
                <a:latin typeface="Lucida Sans Unicode" pitchFamily="34" charset="0"/>
              </a:rPr>
              <a:t>	</a:t>
            </a:r>
          </a:p>
        </p:txBody>
      </p:sp>
      <p:sp>
        <p:nvSpPr>
          <p:cNvPr id="9" name="Subtitle 2"/>
          <p:cNvSpPr>
            <a:spLocks/>
          </p:cNvSpPr>
          <p:nvPr/>
        </p:nvSpPr>
        <p:spPr bwMode="auto">
          <a:xfrm>
            <a:off x="1752600" y="3810000"/>
            <a:ext cx="6934200" cy="1752600"/>
          </a:xfrm>
          <a:prstGeom prst="rect">
            <a:avLst/>
          </a:prstGeom>
          <a:noFill/>
          <a:ln w="9525">
            <a:noFill/>
            <a:miter lim="800000"/>
            <a:headEnd/>
            <a:tailEnd/>
          </a:ln>
        </p:spPr>
        <p:txBody>
          <a:bodyPr/>
          <a:lstStyle/>
          <a:p>
            <a:pPr algn="r"/>
            <a:r>
              <a:rPr lang="en-US" sz="3200" dirty="0" smtClean="0">
                <a:solidFill>
                  <a:schemeClr val="bg1"/>
                </a:solidFill>
              </a:rPr>
              <a:t>Impact </a:t>
            </a:r>
            <a:r>
              <a:rPr lang="en-US" sz="3200" dirty="0">
                <a:solidFill>
                  <a:schemeClr val="bg1"/>
                </a:solidFill>
              </a:rPr>
              <a:t>and Consequences</a:t>
            </a:r>
          </a:p>
        </p:txBody>
      </p:sp>
    </p:spTree>
    <p:extLst>
      <p:ext uri="{BB962C8B-B14F-4D97-AF65-F5344CB8AC3E}">
        <p14:creationId xmlns:p14="http://schemas.microsoft.com/office/powerpoint/2010/main" val="37479712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24</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rPr>
              <a:t>Countertransference</a:t>
            </a:r>
            <a:endParaRPr lang="en-US" sz="4400" b="1" dirty="0">
              <a:solidFill>
                <a:schemeClr val="accent1">
                  <a:lumMod val="75000"/>
                </a:schemeClr>
              </a:solidFill>
            </a:endParaRPr>
          </a:p>
        </p:txBody>
      </p:sp>
      <p:pic>
        <p:nvPicPr>
          <p:cNvPr id="17"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105400" y="3429000"/>
            <a:ext cx="2947502"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ontent Placeholder 4"/>
          <p:cNvSpPr>
            <a:spLocks noGrp="1"/>
          </p:cNvSpPr>
          <p:nvPr>
            <p:ph idx="1"/>
          </p:nvPr>
        </p:nvSpPr>
        <p:spPr>
          <a:xfrm>
            <a:off x="800100" y="2057757"/>
            <a:ext cx="7543800" cy="3504843"/>
          </a:xfrm>
        </p:spPr>
        <p:txBody>
          <a:bodyPr/>
          <a:lstStyle/>
          <a:p>
            <a:pPr>
              <a:buClr>
                <a:srgbClr val="CC9900"/>
              </a:buClr>
              <a:buSzPct val="75000"/>
              <a:buFont typeface="Wingdings" pitchFamily="2" charset="2"/>
              <a:buChar char="Ø"/>
            </a:pPr>
            <a:r>
              <a:rPr lang="en-US" sz="2700" dirty="0" smtClean="0"/>
              <a:t>A counselor’s response to how a client is “experiencing” themselves during interactions with the counselor</a:t>
            </a:r>
            <a:endParaRPr lang="en-US" sz="2700" dirty="0"/>
          </a:p>
          <a:p>
            <a:pPr marL="931863" lvl="1" indent="-533400">
              <a:spcBef>
                <a:spcPts val="0"/>
              </a:spcBef>
              <a:buClr>
                <a:srgbClr val="CC9900"/>
              </a:buClr>
              <a:buSzPct val="80000"/>
              <a:buFont typeface="Arial" pitchFamily="34" charset="0"/>
              <a:buChar char="•"/>
            </a:pPr>
            <a:r>
              <a:rPr lang="en-US" sz="2500" dirty="0"/>
              <a:t>Positive or </a:t>
            </a:r>
            <a:r>
              <a:rPr lang="en-US" sz="2500" dirty="0" smtClean="0"/>
              <a:t>negative</a:t>
            </a:r>
            <a:endParaRPr lang="en-US" sz="2500" dirty="0"/>
          </a:p>
          <a:p>
            <a:pPr marL="931863" lvl="1" indent="-533400">
              <a:spcBef>
                <a:spcPts val="0"/>
              </a:spcBef>
              <a:buClr>
                <a:srgbClr val="CC9900"/>
              </a:buClr>
              <a:buSzPct val="80000"/>
              <a:buFont typeface="Arial" pitchFamily="34" charset="0"/>
              <a:buChar char="•"/>
            </a:pPr>
            <a:r>
              <a:rPr lang="en-US" sz="2500" dirty="0"/>
              <a:t>Conscious or unconscious</a:t>
            </a:r>
          </a:p>
          <a:p>
            <a:pPr marL="931863" lvl="1" indent="-533400">
              <a:spcBef>
                <a:spcPts val="0"/>
              </a:spcBef>
              <a:buClr>
                <a:srgbClr val="CC9900"/>
              </a:buClr>
              <a:buSzPct val="80000"/>
              <a:buFont typeface="Arial" pitchFamily="34" charset="0"/>
              <a:buChar char="•"/>
            </a:pPr>
            <a:r>
              <a:rPr lang="en-US" sz="2500" dirty="0"/>
              <a:t>Spoken or unspoken	</a:t>
            </a:r>
          </a:p>
        </p:txBody>
      </p:sp>
    </p:spTree>
    <p:extLst>
      <p:ext uri="{BB962C8B-B14F-4D97-AF65-F5344CB8AC3E}">
        <p14:creationId xmlns:p14="http://schemas.microsoft.com/office/powerpoint/2010/main" val="26166127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25</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5000"/>
              </a:lnSpc>
            </a:pPr>
            <a:r>
              <a:rPr lang="en-US" sz="4000" b="1" dirty="0" smtClean="0">
                <a:solidFill>
                  <a:schemeClr val="accent1">
                    <a:lumMod val="75000"/>
                  </a:schemeClr>
                </a:solidFill>
              </a:rPr>
              <a:t>Common Trauma-linked Countertransference Responses</a:t>
            </a:r>
            <a:endParaRPr lang="en-US" sz="4000" b="1" dirty="0">
              <a:solidFill>
                <a:schemeClr val="accent1">
                  <a:lumMod val="75000"/>
                </a:schemeClr>
              </a:solidFill>
            </a:endParaRPr>
          </a:p>
        </p:txBody>
      </p:sp>
      <p:sp>
        <p:nvSpPr>
          <p:cNvPr id="17" name="Content Placeholder 5"/>
          <p:cNvSpPr>
            <a:spLocks noGrp="1"/>
          </p:cNvSpPr>
          <p:nvPr>
            <p:ph idx="1"/>
          </p:nvPr>
        </p:nvSpPr>
        <p:spPr>
          <a:xfrm>
            <a:off x="513097" y="1600200"/>
            <a:ext cx="8153400" cy="4191000"/>
          </a:xfrm>
        </p:spPr>
        <p:txBody>
          <a:bodyPr>
            <a:normAutofit/>
          </a:bodyPr>
          <a:lstStyle/>
          <a:p>
            <a:pPr marL="0" indent="0">
              <a:buClr>
                <a:schemeClr val="accent1">
                  <a:lumMod val="75000"/>
                </a:schemeClr>
              </a:buClr>
              <a:buNone/>
            </a:pPr>
            <a:r>
              <a:rPr lang="en-US" sz="2800" b="1" dirty="0" smtClean="0">
                <a:solidFill>
                  <a:schemeClr val="bg1"/>
                </a:solidFill>
              </a:rPr>
              <a:t>Dual Relationships</a:t>
            </a:r>
          </a:p>
          <a:p>
            <a:pPr marL="0" indent="0">
              <a:buClr>
                <a:schemeClr val="accent1">
                  <a:lumMod val="75000"/>
                </a:schemeClr>
              </a:buClr>
              <a:buNone/>
            </a:pPr>
            <a:endParaRPr lang="en-US" sz="900" b="1" dirty="0" smtClean="0">
              <a:solidFill>
                <a:schemeClr val="bg1"/>
              </a:solidFill>
            </a:endParaRPr>
          </a:p>
          <a:p>
            <a:pPr>
              <a:buClr>
                <a:srgbClr val="CC9900"/>
              </a:buClr>
              <a:buSzPct val="75000"/>
              <a:buFont typeface="Wingdings" panose="05000000000000000000" pitchFamily="2" charset="2"/>
              <a:buChar char="Ø"/>
            </a:pPr>
            <a:r>
              <a:rPr lang="en-US" sz="2700" dirty="0"/>
              <a:t>Rescue fantasies and intense preoccupation with clients; a strong need not to fail clients; a need that contains a mixture of care and concern for clients as well as insecurity about their own professional </a:t>
            </a:r>
            <a:r>
              <a:rPr lang="en-US" sz="2700" dirty="0" smtClean="0"/>
              <a:t>competence</a:t>
            </a:r>
            <a:endParaRPr lang="en-US" sz="2700" dirty="0"/>
          </a:p>
          <a:p>
            <a:pPr marL="457200" lvl="1" indent="0">
              <a:buClr>
                <a:schemeClr val="accent1">
                  <a:lumMod val="75000"/>
                </a:schemeClr>
              </a:buClr>
              <a:buSzPct val="75000"/>
              <a:buNone/>
            </a:pPr>
            <a:endParaRPr lang="en-US" sz="2600" b="1" dirty="0" smtClean="0">
              <a:solidFill>
                <a:schemeClr val="tx1">
                  <a:lumMod val="95000"/>
                  <a:lumOff val="5000"/>
                </a:schemeClr>
              </a:solidFill>
            </a:endParaRPr>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24915258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26</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5000"/>
              </a:lnSpc>
            </a:pPr>
            <a:r>
              <a:rPr lang="en-US" sz="4000" b="1" dirty="0" smtClean="0">
                <a:solidFill>
                  <a:schemeClr val="accent1">
                    <a:lumMod val="75000"/>
                  </a:schemeClr>
                </a:solidFill>
              </a:rPr>
              <a:t>Common Trauma-linked Countertransference Responses</a:t>
            </a:r>
            <a:endParaRPr lang="en-US" sz="4000" b="1" dirty="0">
              <a:solidFill>
                <a:schemeClr val="accent1">
                  <a:lumMod val="75000"/>
                </a:schemeClr>
              </a:solidFill>
            </a:endParaRPr>
          </a:p>
        </p:txBody>
      </p:sp>
      <p:sp>
        <p:nvSpPr>
          <p:cNvPr id="17" name="Content Placeholder 5"/>
          <p:cNvSpPr>
            <a:spLocks noGrp="1"/>
          </p:cNvSpPr>
          <p:nvPr>
            <p:ph idx="1"/>
          </p:nvPr>
        </p:nvSpPr>
        <p:spPr>
          <a:xfrm>
            <a:off x="513097" y="1600200"/>
            <a:ext cx="8153400" cy="4191000"/>
          </a:xfrm>
        </p:spPr>
        <p:txBody>
          <a:bodyPr>
            <a:normAutofit/>
          </a:bodyPr>
          <a:lstStyle/>
          <a:p>
            <a:pPr marL="0" indent="0">
              <a:buClr>
                <a:schemeClr val="accent1">
                  <a:lumMod val="75000"/>
                </a:schemeClr>
              </a:buClr>
              <a:buNone/>
            </a:pPr>
            <a:r>
              <a:rPr lang="en-US" sz="2800" b="1" dirty="0" smtClean="0">
                <a:solidFill>
                  <a:schemeClr val="bg1"/>
                </a:solidFill>
              </a:rPr>
              <a:t>Dual Relationships</a:t>
            </a:r>
          </a:p>
          <a:p>
            <a:pPr marL="0" indent="0">
              <a:buClr>
                <a:schemeClr val="accent1">
                  <a:lumMod val="75000"/>
                </a:schemeClr>
              </a:buClr>
              <a:buNone/>
            </a:pPr>
            <a:endParaRPr lang="en-US" sz="900" b="1" dirty="0" smtClean="0">
              <a:solidFill>
                <a:schemeClr val="bg1"/>
              </a:solidFill>
            </a:endParaRPr>
          </a:p>
          <a:p>
            <a:pPr>
              <a:buClr>
                <a:srgbClr val="CC9900"/>
              </a:buClr>
              <a:buSzPct val="75000"/>
              <a:buFont typeface="Wingdings" pitchFamily="2" charset="2"/>
              <a:buChar char="Ø"/>
            </a:pPr>
            <a:r>
              <a:rPr lang="en-US" sz="2700" dirty="0"/>
              <a:t>Staff feel silenced and controlled by clients; they have tried every technique to “get through to” a client but feel all options are closed off; staff begin to lose their perspective and identify more with the clients’ sense of </a:t>
            </a:r>
            <a:r>
              <a:rPr lang="en-US" sz="2700" dirty="0" smtClean="0"/>
              <a:t>reality</a:t>
            </a:r>
            <a:endParaRPr lang="en-US" sz="2700" dirty="0"/>
          </a:p>
          <a:p>
            <a:pPr marL="457200" lvl="1" indent="0">
              <a:buClr>
                <a:schemeClr val="accent1">
                  <a:lumMod val="75000"/>
                </a:schemeClr>
              </a:buClr>
              <a:buSzPct val="75000"/>
              <a:buNone/>
            </a:pPr>
            <a:endParaRPr lang="en-US" sz="2600" b="1" dirty="0" smtClean="0">
              <a:solidFill>
                <a:schemeClr val="tx1">
                  <a:lumMod val="95000"/>
                  <a:lumOff val="5000"/>
                </a:schemeClr>
              </a:solidFill>
            </a:endParaRPr>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21487453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27</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5000"/>
              </a:lnSpc>
            </a:pPr>
            <a:r>
              <a:rPr lang="en-US" sz="4000" b="1" dirty="0" smtClean="0">
                <a:solidFill>
                  <a:schemeClr val="accent1">
                    <a:lumMod val="75000"/>
                  </a:schemeClr>
                </a:solidFill>
              </a:rPr>
              <a:t>Common Trauma-linked Countertransference Responses</a:t>
            </a:r>
            <a:endParaRPr lang="en-US" sz="4000" b="1" dirty="0">
              <a:solidFill>
                <a:schemeClr val="accent1">
                  <a:lumMod val="75000"/>
                </a:schemeClr>
              </a:solidFill>
            </a:endParaRPr>
          </a:p>
        </p:txBody>
      </p:sp>
      <p:sp>
        <p:nvSpPr>
          <p:cNvPr id="17" name="Content Placeholder 5"/>
          <p:cNvSpPr>
            <a:spLocks noGrp="1"/>
          </p:cNvSpPr>
          <p:nvPr>
            <p:ph idx="1"/>
          </p:nvPr>
        </p:nvSpPr>
        <p:spPr>
          <a:xfrm>
            <a:off x="513097" y="1447800"/>
            <a:ext cx="8153400" cy="4191000"/>
          </a:xfrm>
        </p:spPr>
        <p:txBody>
          <a:bodyPr>
            <a:normAutofit/>
          </a:bodyPr>
          <a:lstStyle/>
          <a:p>
            <a:pPr marL="0" indent="0">
              <a:buClr>
                <a:schemeClr val="accent1">
                  <a:lumMod val="75000"/>
                </a:schemeClr>
              </a:buClr>
              <a:buNone/>
            </a:pPr>
            <a:r>
              <a:rPr lang="en-US" sz="2800" b="1" dirty="0" smtClean="0">
                <a:solidFill>
                  <a:schemeClr val="bg1"/>
                </a:solidFill>
              </a:rPr>
              <a:t>Dual Relationships</a:t>
            </a:r>
          </a:p>
          <a:p>
            <a:pPr marL="0" indent="0">
              <a:buClr>
                <a:schemeClr val="accent1">
                  <a:lumMod val="75000"/>
                </a:schemeClr>
              </a:buClr>
              <a:buNone/>
            </a:pPr>
            <a:endParaRPr lang="en-US" sz="900" b="1" dirty="0" smtClean="0">
              <a:solidFill>
                <a:schemeClr val="bg1"/>
              </a:solidFill>
            </a:endParaRPr>
          </a:p>
          <a:p>
            <a:pPr>
              <a:buClr>
                <a:srgbClr val="CC9900"/>
              </a:buClr>
              <a:buSzPct val="75000"/>
              <a:buFont typeface="Wingdings" pitchFamily="2" charset="2"/>
              <a:buChar char="Ø"/>
            </a:pPr>
            <a:r>
              <a:rPr lang="en-US" sz="2700" dirty="0"/>
              <a:t>Staff may feel shock or hurt that clients see them as another “perpetrator</a:t>
            </a:r>
            <a:r>
              <a:rPr lang="en-US" sz="2700" dirty="0" smtClean="0"/>
              <a:t>”, </a:t>
            </a:r>
            <a:r>
              <a:rPr lang="en-US" sz="2700" dirty="0"/>
              <a:t>“part of the system”, “the </a:t>
            </a:r>
            <a:r>
              <a:rPr lang="en-US" sz="2700" dirty="0" smtClean="0"/>
              <a:t>man”</a:t>
            </a:r>
          </a:p>
          <a:p>
            <a:pPr>
              <a:buClr>
                <a:srgbClr val="CC9900"/>
              </a:buClr>
              <a:buSzPct val="75000"/>
              <a:buFont typeface="Wingdings" pitchFamily="2" charset="2"/>
              <a:buChar char="Ø"/>
            </a:pPr>
            <a:r>
              <a:rPr lang="en-US" sz="2700" dirty="0"/>
              <a:t>S</a:t>
            </a:r>
            <a:r>
              <a:rPr lang="en-US" sz="2700" dirty="0" smtClean="0"/>
              <a:t>taff </a:t>
            </a:r>
            <a:r>
              <a:rPr lang="en-US" sz="2700" dirty="0"/>
              <a:t>are likely to feel frustrated in their wish to be seen as a helper or have a more therapeutic alliance; they may gain a sense of guilt for feeling inadequate which could turn into feelings of isolation and/or </a:t>
            </a:r>
            <a:r>
              <a:rPr lang="en-US" sz="2700" dirty="0" smtClean="0"/>
              <a:t>anger</a:t>
            </a:r>
            <a:endParaRPr lang="en-US" sz="2700" dirty="0"/>
          </a:p>
          <a:p>
            <a:pPr marL="457200" lvl="1" indent="0">
              <a:buClr>
                <a:schemeClr val="accent1">
                  <a:lumMod val="75000"/>
                </a:schemeClr>
              </a:buClr>
              <a:buSzPct val="75000"/>
              <a:buNone/>
            </a:pPr>
            <a:endParaRPr lang="en-US" sz="2600" b="1" dirty="0" smtClean="0">
              <a:solidFill>
                <a:schemeClr val="tx1">
                  <a:lumMod val="95000"/>
                  <a:lumOff val="5000"/>
                </a:schemeClr>
              </a:solidFill>
            </a:endParaRPr>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19111264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28</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5000"/>
              </a:lnSpc>
            </a:pPr>
            <a:r>
              <a:rPr lang="en-US" sz="4000" b="1" dirty="0" smtClean="0">
                <a:solidFill>
                  <a:schemeClr val="accent1">
                    <a:lumMod val="75000"/>
                  </a:schemeClr>
                </a:solidFill>
              </a:rPr>
              <a:t>Common Trauma-linked Countertransference Responses</a:t>
            </a:r>
            <a:endParaRPr lang="en-US" sz="4000" b="1" dirty="0">
              <a:solidFill>
                <a:schemeClr val="accent1">
                  <a:lumMod val="75000"/>
                </a:schemeClr>
              </a:solidFill>
            </a:endParaRPr>
          </a:p>
        </p:txBody>
      </p:sp>
      <p:sp>
        <p:nvSpPr>
          <p:cNvPr id="17" name="Content Placeholder 5"/>
          <p:cNvSpPr>
            <a:spLocks noGrp="1"/>
          </p:cNvSpPr>
          <p:nvPr>
            <p:ph idx="1"/>
          </p:nvPr>
        </p:nvSpPr>
        <p:spPr>
          <a:xfrm>
            <a:off x="513097" y="1600200"/>
            <a:ext cx="8153400" cy="4191000"/>
          </a:xfrm>
        </p:spPr>
        <p:txBody>
          <a:bodyPr>
            <a:normAutofit/>
          </a:bodyPr>
          <a:lstStyle/>
          <a:p>
            <a:pPr marL="0" indent="0">
              <a:buClr>
                <a:schemeClr val="accent1">
                  <a:lumMod val="75000"/>
                </a:schemeClr>
              </a:buClr>
              <a:buNone/>
            </a:pPr>
            <a:r>
              <a:rPr lang="en-US" sz="2800" b="1" dirty="0" smtClean="0">
                <a:solidFill>
                  <a:schemeClr val="bg1"/>
                </a:solidFill>
              </a:rPr>
              <a:t>Dual Relationships</a:t>
            </a:r>
          </a:p>
          <a:p>
            <a:pPr marL="0" indent="0">
              <a:buClr>
                <a:schemeClr val="accent1">
                  <a:lumMod val="75000"/>
                </a:schemeClr>
              </a:buClr>
              <a:buNone/>
            </a:pPr>
            <a:endParaRPr lang="en-US" sz="900" b="1" dirty="0" smtClean="0">
              <a:solidFill>
                <a:schemeClr val="bg1"/>
              </a:solidFill>
            </a:endParaRPr>
          </a:p>
          <a:p>
            <a:pPr lvl="0">
              <a:buClr>
                <a:srgbClr val="CC9900"/>
              </a:buClr>
              <a:buSzPct val="75000"/>
              <a:buFont typeface="Wingdings" pitchFamily="2" charset="2"/>
              <a:buChar char="Ø"/>
            </a:pPr>
            <a:r>
              <a:rPr lang="en-US" sz="2700" dirty="0">
                <a:solidFill>
                  <a:srgbClr val="303030"/>
                </a:solidFill>
              </a:rPr>
              <a:t>Staff may see clients as vulnerable, victimized and helpless and feel inadequate to meet all their needs as client’s demands (emotional and otherwise) </a:t>
            </a:r>
            <a:r>
              <a:rPr lang="en-US" sz="2700" dirty="0" smtClean="0">
                <a:solidFill>
                  <a:srgbClr val="303030"/>
                </a:solidFill>
              </a:rPr>
              <a:t>increase </a:t>
            </a:r>
            <a:endParaRPr lang="en-US" sz="2700" dirty="0">
              <a:solidFill>
                <a:srgbClr val="303030"/>
              </a:solidFill>
            </a:endParaRPr>
          </a:p>
          <a:p>
            <a:pPr marL="457200" lvl="1" indent="0">
              <a:buClr>
                <a:schemeClr val="accent1">
                  <a:lumMod val="75000"/>
                </a:schemeClr>
              </a:buClr>
              <a:buSzPct val="75000"/>
              <a:buNone/>
            </a:pPr>
            <a:endParaRPr lang="en-US" sz="2600" b="1" dirty="0" smtClean="0">
              <a:solidFill>
                <a:schemeClr val="tx1">
                  <a:lumMod val="95000"/>
                  <a:lumOff val="5000"/>
                </a:schemeClr>
              </a:solidFill>
            </a:endParaRPr>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4664186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29</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5000"/>
              </a:lnSpc>
            </a:pPr>
            <a:r>
              <a:rPr lang="en-US" sz="4000" b="1" dirty="0" smtClean="0">
                <a:solidFill>
                  <a:schemeClr val="accent1">
                    <a:lumMod val="75000"/>
                  </a:schemeClr>
                </a:solidFill>
              </a:rPr>
              <a:t>Common Trauma-linked Countertransference Responses</a:t>
            </a:r>
            <a:endParaRPr lang="en-US" sz="4000" b="1" dirty="0">
              <a:solidFill>
                <a:schemeClr val="accent1">
                  <a:lumMod val="75000"/>
                </a:schemeClr>
              </a:solidFill>
            </a:endParaRPr>
          </a:p>
        </p:txBody>
      </p:sp>
      <p:sp>
        <p:nvSpPr>
          <p:cNvPr id="17" name="Content Placeholder 5"/>
          <p:cNvSpPr>
            <a:spLocks noGrp="1"/>
          </p:cNvSpPr>
          <p:nvPr>
            <p:ph idx="1"/>
          </p:nvPr>
        </p:nvSpPr>
        <p:spPr>
          <a:xfrm>
            <a:off x="513097" y="1371600"/>
            <a:ext cx="8153400" cy="4191000"/>
          </a:xfrm>
        </p:spPr>
        <p:txBody>
          <a:bodyPr>
            <a:normAutofit/>
          </a:bodyPr>
          <a:lstStyle/>
          <a:p>
            <a:pPr marL="0" indent="0">
              <a:buClr>
                <a:schemeClr val="accent1">
                  <a:lumMod val="75000"/>
                </a:schemeClr>
              </a:buClr>
              <a:buNone/>
            </a:pPr>
            <a:r>
              <a:rPr lang="en-US" sz="2800" b="1" dirty="0" smtClean="0">
                <a:solidFill>
                  <a:schemeClr val="bg1"/>
                </a:solidFill>
              </a:rPr>
              <a:t>Dual Relationships</a:t>
            </a:r>
          </a:p>
          <a:p>
            <a:pPr marL="0" indent="0">
              <a:buClr>
                <a:schemeClr val="accent1">
                  <a:lumMod val="75000"/>
                </a:schemeClr>
              </a:buClr>
              <a:buNone/>
            </a:pPr>
            <a:endParaRPr lang="en-US" sz="900" b="1" dirty="0" smtClean="0">
              <a:solidFill>
                <a:schemeClr val="bg1"/>
              </a:solidFill>
            </a:endParaRPr>
          </a:p>
          <a:p>
            <a:pPr>
              <a:buClr>
                <a:srgbClr val="CC9900"/>
              </a:buClr>
              <a:buSzPct val="75000"/>
              <a:buFont typeface="Wingdings" pitchFamily="2" charset="2"/>
              <a:buChar char="Ø"/>
            </a:pPr>
            <a:r>
              <a:rPr lang="en-US" sz="2700" dirty="0"/>
              <a:t>The intense trauma that clients have experienced and perpetrated are apt to destroy some </a:t>
            </a:r>
            <a:r>
              <a:rPr lang="en-US" sz="2700" dirty="0" smtClean="0"/>
              <a:t>staff’s </a:t>
            </a:r>
            <a:r>
              <a:rPr lang="en-US" sz="2700" dirty="0"/>
              <a:t>deeply held core beliefs about human </a:t>
            </a:r>
            <a:r>
              <a:rPr lang="en-US" sz="2700" dirty="0" smtClean="0"/>
              <a:t>nature</a:t>
            </a:r>
          </a:p>
          <a:p>
            <a:pPr>
              <a:buClr>
                <a:srgbClr val="CC9900"/>
              </a:buClr>
              <a:buSzPct val="75000"/>
              <a:buFont typeface="Wingdings" pitchFamily="2" charset="2"/>
              <a:buChar char="Ø"/>
            </a:pPr>
            <a:r>
              <a:rPr lang="en-US" sz="2700" dirty="0"/>
              <a:t>I</a:t>
            </a:r>
            <a:r>
              <a:rPr lang="en-US" sz="2700" dirty="0" smtClean="0"/>
              <a:t>n </a:t>
            </a:r>
            <a:r>
              <a:rPr lang="en-US" sz="2700" dirty="0"/>
              <a:t>response, staff may attempt to intellectualize, generalize and see clients as labels / diagnoses rather than individuals; staff become disengaged and </a:t>
            </a:r>
            <a:r>
              <a:rPr lang="en-US" sz="2700" dirty="0" smtClean="0"/>
              <a:t>counter-therapeutic</a:t>
            </a:r>
            <a:endParaRPr lang="en-US" sz="2700" dirty="0"/>
          </a:p>
          <a:p>
            <a:pPr marL="457200" lvl="1" indent="0">
              <a:buClr>
                <a:schemeClr val="accent1">
                  <a:lumMod val="75000"/>
                </a:schemeClr>
              </a:buClr>
              <a:buSzPct val="75000"/>
              <a:buNone/>
            </a:pPr>
            <a:endParaRPr lang="en-US" sz="2600" b="1" dirty="0" smtClean="0">
              <a:solidFill>
                <a:schemeClr val="tx1">
                  <a:lumMod val="95000"/>
                  <a:lumOff val="5000"/>
                </a:schemeClr>
              </a:solidFill>
            </a:endParaRPr>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122452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72915"/>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prstClr val="white"/>
              </a:solidFill>
            </a:endParaRPr>
          </a:p>
        </p:txBody>
      </p:sp>
      <p:sp>
        <p:nvSpPr>
          <p:cNvPr id="17" name="Content Placeholder 2"/>
          <p:cNvSpPr>
            <a:spLocks noGrp="1"/>
          </p:cNvSpPr>
          <p:nvPr>
            <p:ph sz="quarter" idx="4294967295"/>
          </p:nvPr>
        </p:nvSpPr>
        <p:spPr>
          <a:xfrm>
            <a:off x="-1" y="1295400"/>
            <a:ext cx="9144000" cy="609600"/>
          </a:xfrm>
          <a:prstGeom prst="rect">
            <a:avLst/>
          </a:prstGeom>
        </p:spPr>
        <p:txBody>
          <a:bodyPr>
            <a:normAutofit fontScale="25000" lnSpcReduction="20000"/>
          </a:bodyPr>
          <a:lstStyle/>
          <a:p>
            <a:pPr marL="609600" indent="-609600" algn="ctr" eaLnBrk="1" hangingPunct="1">
              <a:buClr>
                <a:srgbClr val="BE854C"/>
              </a:buClr>
              <a:buSzPct val="65000"/>
              <a:buFont typeface="Wingdings 3" pitchFamily="18" charset="2"/>
              <a:buNone/>
            </a:pPr>
            <a:r>
              <a:rPr lang="en-US" sz="9600" b="1" dirty="0" smtClean="0">
                <a:solidFill>
                  <a:schemeClr val="accent1"/>
                </a:solidFill>
                <a:cs typeface="Calibri" pitchFamily="34" charset="0"/>
              </a:rPr>
              <a:t>Many of us do a pretty good job of </a:t>
            </a:r>
          </a:p>
          <a:p>
            <a:pPr marL="609600" indent="-609600" algn="ctr" eaLnBrk="1" hangingPunct="1">
              <a:buClr>
                <a:srgbClr val="BE854C"/>
              </a:buClr>
              <a:buSzPct val="65000"/>
              <a:buFont typeface="Wingdings 3" pitchFamily="18" charset="2"/>
              <a:buNone/>
            </a:pPr>
            <a:r>
              <a:rPr lang="en-US" sz="9600" b="1" dirty="0" smtClean="0">
                <a:solidFill>
                  <a:schemeClr val="accent1"/>
                </a:solidFill>
                <a:cs typeface="Calibri" pitchFamily="34" charset="0"/>
              </a:rPr>
              <a:t>holding back our true feelings …</a:t>
            </a:r>
          </a:p>
          <a:p>
            <a:pPr marL="609600" indent="-609600" eaLnBrk="1" hangingPunct="1">
              <a:buClr>
                <a:srgbClr val="BE854C"/>
              </a:buClr>
              <a:buSzPct val="65000"/>
              <a:buFont typeface="Wingdings 3" pitchFamily="18" charset="2"/>
              <a:buNone/>
            </a:pPr>
            <a:r>
              <a:rPr lang="en-US" sz="2000" b="1" dirty="0" smtClean="0"/>
              <a:t>  </a:t>
            </a:r>
          </a:p>
          <a:p>
            <a:pPr marL="609600" indent="-609600" eaLnBrk="1" hangingPunct="1">
              <a:buClr>
                <a:srgbClr val="BE854C"/>
              </a:buClr>
              <a:buSzPct val="65000"/>
              <a:buFont typeface="Wingdings 3" pitchFamily="18" charset="2"/>
              <a:buNone/>
            </a:pPr>
            <a:r>
              <a:rPr lang="en-US" sz="2000" b="1" dirty="0" smtClean="0"/>
              <a:t>     </a:t>
            </a:r>
            <a:endParaRPr lang="en-US" sz="2000" dirty="0" smtClean="0"/>
          </a:p>
          <a:p>
            <a:pPr marL="609600" indent="-609600" eaLnBrk="1" hangingPunct="1">
              <a:buClr>
                <a:srgbClr val="BE854C"/>
              </a:buClr>
              <a:buSzPct val="65000"/>
              <a:buFont typeface="Arial" charset="0"/>
              <a:buAutoNum type="arabicPeriod"/>
            </a:pPr>
            <a:endParaRPr lang="en-US" sz="700" dirty="0" smtClean="0"/>
          </a:p>
          <a:p>
            <a:pPr marL="931863" lvl="1" indent="-533400" eaLnBrk="1" hangingPunct="1">
              <a:buClr>
                <a:srgbClr val="BE854C"/>
              </a:buClr>
              <a:buFont typeface="Verdana" pitchFamily="34" charset="0"/>
              <a:buNone/>
            </a:pPr>
            <a:endParaRPr lang="en-US" dirty="0" smtClean="0"/>
          </a:p>
        </p:txBody>
      </p:sp>
      <p:pic>
        <p:nvPicPr>
          <p:cNvPr id="18" name="Picture 10" descr="01-ibm-time-clock"/>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5300"/>
                    </a14:imgEffect>
                  </a14:imgLayer>
                </a14:imgProps>
              </a:ext>
            </a:extLst>
          </a:blip>
          <a:srcRect/>
          <a:stretch>
            <a:fillRect/>
          </a:stretch>
        </p:blipFill>
        <p:spPr bwMode="auto">
          <a:xfrm>
            <a:off x="5597525" y="2971800"/>
            <a:ext cx="2784475" cy="3200400"/>
          </a:xfrm>
          <a:prstGeom prst="rect">
            <a:avLst/>
          </a:prstGeom>
          <a:noFill/>
          <a:ln w="9525">
            <a:noFill/>
            <a:miter lim="800000"/>
            <a:headEnd/>
            <a:tailEnd/>
          </a:ln>
        </p:spPr>
      </p:pic>
      <p:pic>
        <p:nvPicPr>
          <p:cNvPr id="19" name="Picture 12" descr="ANd9GcRtEekfr-9etuLd1FpJKWDobsdNQ__j6rbqzx9zwq_LtPXsxvvrKw"/>
          <p:cNvPicPr>
            <a:picLocks noChangeAspect="1" noChangeArrowheads="1"/>
          </p:cNvPicPr>
          <p:nvPr/>
        </p:nvPicPr>
        <p:blipFill>
          <a:blip r:embed="rId6"/>
          <a:srcRect/>
          <a:stretch>
            <a:fillRect/>
          </a:stretch>
        </p:blipFill>
        <p:spPr bwMode="auto">
          <a:xfrm>
            <a:off x="685800" y="3125788"/>
            <a:ext cx="2971800" cy="2959100"/>
          </a:xfrm>
          <a:prstGeom prst="rect">
            <a:avLst/>
          </a:prstGeom>
          <a:noFill/>
          <a:ln w="9525">
            <a:noFill/>
            <a:miter lim="800000"/>
            <a:headEnd/>
            <a:tailEnd/>
          </a:ln>
        </p:spPr>
      </p:pic>
      <p:sp>
        <p:nvSpPr>
          <p:cNvPr id="20" name="Text Box 12"/>
          <p:cNvSpPr txBox="1">
            <a:spLocks noChangeArrowheads="1"/>
          </p:cNvSpPr>
          <p:nvPr/>
        </p:nvSpPr>
        <p:spPr bwMode="auto">
          <a:xfrm>
            <a:off x="5117925" y="2057400"/>
            <a:ext cx="3721275" cy="830997"/>
          </a:xfrm>
          <a:prstGeom prst="rect">
            <a:avLst/>
          </a:prstGeom>
          <a:noFill/>
          <a:ln w="9525">
            <a:noFill/>
            <a:miter lim="800000"/>
            <a:headEnd/>
            <a:tailEnd/>
          </a:ln>
        </p:spPr>
        <p:txBody>
          <a:bodyPr wrap="none">
            <a:spAutoFit/>
          </a:bodyPr>
          <a:lstStyle/>
          <a:p>
            <a:r>
              <a:rPr lang="en-US" sz="2400" dirty="0"/>
              <a:t>…and we don’t have enough</a:t>
            </a:r>
          </a:p>
          <a:p>
            <a:r>
              <a:rPr lang="en-US" sz="2400" dirty="0"/>
              <a:t>      time to express them …</a:t>
            </a:r>
          </a:p>
        </p:txBody>
      </p:sp>
      <p:sp>
        <p:nvSpPr>
          <p:cNvPr id="21" name="Text Box 13"/>
          <p:cNvSpPr txBox="1">
            <a:spLocks noChangeArrowheads="1"/>
          </p:cNvSpPr>
          <p:nvPr/>
        </p:nvSpPr>
        <p:spPr bwMode="auto">
          <a:xfrm>
            <a:off x="457200" y="2057400"/>
            <a:ext cx="3581400" cy="830997"/>
          </a:xfrm>
          <a:prstGeom prst="rect">
            <a:avLst/>
          </a:prstGeom>
          <a:noFill/>
          <a:ln w="9525">
            <a:noFill/>
            <a:miter lim="800000"/>
            <a:headEnd/>
            <a:tailEnd/>
          </a:ln>
        </p:spPr>
        <p:txBody>
          <a:bodyPr>
            <a:spAutoFit/>
          </a:bodyPr>
          <a:lstStyle/>
          <a:p>
            <a:pPr>
              <a:spcBef>
                <a:spcPct val="50000"/>
              </a:spcBef>
            </a:pPr>
            <a:r>
              <a:rPr lang="en-US" sz="2400" dirty="0"/>
              <a:t>It may be we are too busy to express our feelings …</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160"/>
            <a:ext cx="9144000" cy="589847"/>
          </a:xfrm>
          <a:prstGeom prst="rect">
            <a:avLst/>
          </a:prstGeom>
        </p:spPr>
      </p:pic>
    </p:spTree>
    <p:extLst>
      <p:ext uri="{BB962C8B-B14F-4D97-AF65-F5344CB8AC3E}">
        <p14:creationId xmlns:p14="http://schemas.microsoft.com/office/powerpoint/2010/main" val="28088802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30</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5000"/>
              </a:lnSpc>
            </a:pPr>
            <a:r>
              <a:rPr lang="en-US" sz="4000" b="1" dirty="0" smtClean="0">
                <a:solidFill>
                  <a:schemeClr val="accent1">
                    <a:lumMod val="75000"/>
                  </a:schemeClr>
                </a:solidFill>
              </a:rPr>
              <a:t>Common Trauma-linked Countertransference Responses</a:t>
            </a:r>
            <a:endParaRPr lang="en-US" sz="4000" b="1" dirty="0">
              <a:solidFill>
                <a:schemeClr val="accent1">
                  <a:lumMod val="75000"/>
                </a:schemeClr>
              </a:solidFill>
            </a:endParaRPr>
          </a:p>
        </p:txBody>
      </p:sp>
      <p:sp>
        <p:nvSpPr>
          <p:cNvPr id="17" name="Content Placeholder 5"/>
          <p:cNvSpPr>
            <a:spLocks noGrp="1"/>
          </p:cNvSpPr>
          <p:nvPr>
            <p:ph idx="1"/>
          </p:nvPr>
        </p:nvSpPr>
        <p:spPr>
          <a:xfrm>
            <a:off x="513097" y="1600200"/>
            <a:ext cx="8153400" cy="4191000"/>
          </a:xfrm>
        </p:spPr>
        <p:txBody>
          <a:bodyPr>
            <a:normAutofit/>
          </a:bodyPr>
          <a:lstStyle/>
          <a:p>
            <a:pPr marL="0" indent="0">
              <a:buClr>
                <a:schemeClr val="accent1">
                  <a:lumMod val="75000"/>
                </a:schemeClr>
              </a:buClr>
              <a:buNone/>
            </a:pPr>
            <a:r>
              <a:rPr lang="en-US" sz="2800" b="1" dirty="0" smtClean="0">
                <a:solidFill>
                  <a:schemeClr val="bg1"/>
                </a:solidFill>
              </a:rPr>
              <a:t>Dual Relationships</a:t>
            </a:r>
          </a:p>
          <a:p>
            <a:pPr marL="0" indent="0">
              <a:buClr>
                <a:schemeClr val="accent1">
                  <a:lumMod val="75000"/>
                </a:schemeClr>
              </a:buClr>
              <a:buNone/>
            </a:pPr>
            <a:endParaRPr lang="en-US" sz="900" b="1" dirty="0" smtClean="0">
              <a:solidFill>
                <a:schemeClr val="bg1"/>
              </a:solidFill>
            </a:endParaRPr>
          </a:p>
          <a:p>
            <a:pPr lvl="0">
              <a:buClr>
                <a:srgbClr val="CC9900"/>
              </a:buClr>
              <a:buSzPct val="75000"/>
              <a:buFont typeface="Wingdings" pitchFamily="2" charset="2"/>
              <a:buChar char="Ø"/>
            </a:pPr>
            <a:r>
              <a:rPr lang="en-US" sz="2700" dirty="0">
                <a:solidFill>
                  <a:srgbClr val="303030"/>
                </a:solidFill>
              </a:rPr>
              <a:t>Staff may simply become confused, emotionally exhausted and frustrated by the clients’ alternating moods, strong affect, impaired ability to cope and seeming contradictory </a:t>
            </a:r>
            <a:r>
              <a:rPr lang="en-US" sz="2700" dirty="0" smtClean="0">
                <a:solidFill>
                  <a:srgbClr val="303030"/>
                </a:solidFill>
              </a:rPr>
              <a:t>behaviors</a:t>
            </a:r>
            <a:endParaRPr lang="en-US" sz="2700" dirty="0">
              <a:solidFill>
                <a:srgbClr val="303030"/>
              </a:solidFill>
            </a:endParaRPr>
          </a:p>
          <a:p>
            <a:pPr marL="457200" lvl="1" indent="0">
              <a:buClr>
                <a:schemeClr val="accent1">
                  <a:lumMod val="75000"/>
                </a:schemeClr>
              </a:buClr>
              <a:buSzPct val="75000"/>
              <a:buNone/>
            </a:pPr>
            <a:endParaRPr lang="en-US" sz="2600" b="1" dirty="0" smtClean="0">
              <a:solidFill>
                <a:schemeClr val="tx1">
                  <a:lumMod val="95000"/>
                  <a:lumOff val="5000"/>
                </a:schemeClr>
              </a:solidFill>
            </a:endParaRPr>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40127091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228600"/>
            <a:ext cx="9220200" cy="1295400"/>
          </a:xfrm>
        </p:spPr>
        <p:txBody>
          <a:bodyPr>
            <a:normAutofit fontScale="90000"/>
          </a:bodyPr>
          <a:lstStyle/>
          <a:p>
            <a:r>
              <a:rPr lang="en-US" dirty="0" smtClean="0"/>
              <a:t/>
            </a:r>
            <a:br>
              <a:rPr lang="en-US" dirty="0" smtClean="0"/>
            </a:br>
            <a:r>
              <a:rPr lang="en-US" sz="4900" b="1" dirty="0" smtClean="0">
                <a:solidFill>
                  <a:srgbClr val="006892"/>
                </a:solidFill>
                <a:latin typeface="+mn-lt"/>
                <a:ea typeface="+mn-ea"/>
                <a:cs typeface="Arial" pitchFamily="34" charset="0"/>
              </a:rPr>
              <a:t>Boundaries Issues</a:t>
            </a:r>
            <a:r>
              <a:rPr lang="en-US" sz="4000" dirty="0">
                <a:solidFill>
                  <a:srgbClr val="006892"/>
                </a:solidFill>
                <a:latin typeface="Arial" pitchFamily="34" charset="0"/>
                <a:ea typeface="+mn-ea"/>
                <a:cs typeface="Arial" pitchFamily="34" charset="0"/>
              </a:rPr>
              <a:t/>
            </a:r>
            <a:br>
              <a:rPr lang="en-US" sz="4000" dirty="0">
                <a:solidFill>
                  <a:srgbClr val="006892"/>
                </a:solidFill>
                <a:latin typeface="Arial" pitchFamily="34" charset="0"/>
                <a:ea typeface="+mn-ea"/>
                <a:cs typeface="Arial" pitchFamily="34" charset="0"/>
              </a:rPr>
            </a:br>
            <a:r>
              <a:rPr lang="en-US" sz="4000" dirty="0" smtClean="0">
                <a:solidFill>
                  <a:srgbClr val="006892"/>
                </a:solidFill>
                <a:latin typeface="Arial" pitchFamily="34" charset="0"/>
                <a:cs typeface="Arial" pitchFamily="34" charset="0"/>
              </a:rPr>
              <a:t/>
            </a:r>
            <a:br>
              <a:rPr lang="en-US" sz="4000" dirty="0" smtClean="0">
                <a:solidFill>
                  <a:srgbClr val="006892"/>
                </a:solidFill>
                <a:latin typeface="Arial" pitchFamily="34" charset="0"/>
                <a:cs typeface="Arial" pitchFamily="34" charset="0"/>
              </a:rPr>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8/20/2014</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31</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txBox="1">
            <a:spLocks/>
          </p:cNvSpPr>
          <p:nvPr/>
        </p:nvSpPr>
        <p:spPr>
          <a:xfrm>
            <a:off x="716280" y="1676400"/>
            <a:ext cx="3886200" cy="2971800"/>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7000"/>
              </a:lnSpc>
              <a:spcBef>
                <a:spcPts val="600"/>
              </a:spcBef>
              <a:spcAft>
                <a:spcPts val="600"/>
              </a:spcAft>
              <a:buClr>
                <a:srgbClr val="CC9900"/>
              </a:buClr>
              <a:buSzPct val="75000"/>
              <a:buFont typeface="Wingdings" pitchFamily="2" charset="2"/>
              <a:buChar char="Ø"/>
            </a:pPr>
            <a:r>
              <a:rPr lang="en-US" sz="2800" dirty="0"/>
              <a:t>Sexual / </a:t>
            </a:r>
            <a:r>
              <a:rPr lang="en-US" sz="2800" dirty="0" smtClean="0"/>
              <a:t>Physical</a:t>
            </a:r>
          </a:p>
          <a:p>
            <a:pPr algn="l">
              <a:lnSpc>
                <a:spcPct val="127000"/>
              </a:lnSpc>
              <a:spcBef>
                <a:spcPts val="600"/>
              </a:spcBef>
              <a:spcAft>
                <a:spcPts val="600"/>
              </a:spcAft>
              <a:buClr>
                <a:srgbClr val="CC9900"/>
              </a:buClr>
              <a:buSzPct val="75000"/>
            </a:pPr>
            <a:r>
              <a:rPr lang="en-US" sz="2800" dirty="0" smtClean="0"/>
              <a:t>  Boundaries</a:t>
            </a:r>
          </a:p>
          <a:p>
            <a:pPr algn="l">
              <a:lnSpc>
                <a:spcPct val="127000"/>
              </a:lnSpc>
              <a:spcBef>
                <a:spcPts val="600"/>
              </a:spcBef>
              <a:spcAft>
                <a:spcPts val="600"/>
              </a:spcAft>
              <a:buClr>
                <a:srgbClr val="CC9900"/>
              </a:buClr>
              <a:buSzPct val="75000"/>
              <a:buFont typeface="Wingdings" pitchFamily="2" charset="2"/>
              <a:buChar char="Ø"/>
            </a:pPr>
            <a:r>
              <a:rPr lang="en-US" sz="2800" dirty="0" smtClean="0"/>
              <a:t>Role </a:t>
            </a:r>
            <a:r>
              <a:rPr lang="en-US" sz="2800" dirty="0"/>
              <a:t>Boundaries</a:t>
            </a:r>
          </a:p>
          <a:p>
            <a:pPr algn="l">
              <a:lnSpc>
                <a:spcPct val="127000"/>
              </a:lnSpc>
              <a:spcBef>
                <a:spcPts val="600"/>
              </a:spcBef>
              <a:spcAft>
                <a:spcPts val="600"/>
              </a:spcAft>
              <a:buClr>
                <a:srgbClr val="CC9900"/>
              </a:buClr>
              <a:buSzPct val="75000"/>
              <a:buFont typeface="Wingdings" pitchFamily="2" charset="2"/>
              <a:buChar char="Ø"/>
            </a:pPr>
            <a:r>
              <a:rPr lang="en-US" sz="2800" dirty="0"/>
              <a:t>Emotional </a:t>
            </a:r>
            <a:r>
              <a:rPr lang="en-US" sz="2800" dirty="0" smtClean="0"/>
              <a:t>/Psychological  </a:t>
            </a:r>
          </a:p>
          <a:p>
            <a:pPr algn="l">
              <a:lnSpc>
                <a:spcPct val="127000"/>
              </a:lnSpc>
              <a:spcBef>
                <a:spcPts val="600"/>
              </a:spcBef>
              <a:spcAft>
                <a:spcPts val="600"/>
              </a:spcAft>
              <a:buClr>
                <a:srgbClr val="CC9900"/>
              </a:buClr>
              <a:buSzPct val="75000"/>
            </a:pPr>
            <a:r>
              <a:rPr lang="en-US" sz="2800" dirty="0" smtClean="0"/>
              <a:t>   Boundaries</a:t>
            </a:r>
            <a:endParaRPr lang="en-US" sz="2800" dirty="0"/>
          </a:p>
          <a:p>
            <a:pPr algn="l">
              <a:lnSpc>
                <a:spcPct val="127000"/>
              </a:lnSpc>
              <a:spcBef>
                <a:spcPts val="600"/>
              </a:spcBef>
              <a:spcAft>
                <a:spcPts val="600"/>
              </a:spcAft>
              <a:buClr>
                <a:srgbClr val="CC9900"/>
              </a:buClr>
              <a:buSzPct val="75000"/>
              <a:buFont typeface="Wingdings" pitchFamily="2" charset="2"/>
              <a:buChar char="Ø"/>
            </a:pPr>
            <a:r>
              <a:rPr lang="en-US" sz="2800" dirty="0"/>
              <a:t>Dual Relationships</a:t>
            </a:r>
          </a:p>
        </p:txBody>
      </p:sp>
      <p:sp>
        <p:nvSpPr>
          <p:cNvPr id="11" name="TextBox 10"/>
          <p:cNvSpPr txBox="1"/>
          <p:nvPr/>
        </p:nvSpPr>
        <p:spPr>
          <a:xfrm>
            <a:off x="4953000" y="1076265"/>
            <a:ext cx="3429000" cy="5324535"/>
          </a:xfrm>
          <a:prstGeom prst="rect">
            <a:avLst/>
          </a:prstGeom>
          <a:noFill/>
        </p:spPr>
        <p:txBody>
          <a:bodyPr wrap="square" numCol="1" rtlCol="0">
            <a:spAutoFit/>
          </a:bodyPr>
          <a:lstStyle/>
          <a:p>
            <a:pPr marL="285750" indent="-285750">
              <a:buFont typeface="Arial" pitchFamily="34" charset="0"/>
              <a:buChar char="•"/>
            </a:pPr>
            <a:r>
              <a:rPr lang="en-US" sz="2000" dirty="0"/>
              <a:t>Giving a gift</a:t>
            </a:r>
          </a:p>
          <a:p>
            <a:pPr marL="285750" indent="-285750">
              <a:buFont typeface="Arial" pitchFamily="34" charset="0"/>
              <a:buChar char="•"/>
            </a:pPr>
            <a:r>
              <a:rPr lang="en-US" sz="2000" dirty="0"/>
              <a:t>Accepting a gift</a:t>
            </a:r>
          </a:p>
          <a:p>
            <a:pPr marL="285750" indent="-285750">
              <a:buFont typeface="Arial" pitchFamily="34" charset="0"/>
              <a:buChar char="•"/>
            </a:pPr>
            <a:r>
              <a:rPr lang="en-US" sz="2000" dirty="0" smtClean="0"/>
              <a:t>Giving </a:t>
            </a:r>
            <a:r>
              <a:rPr lang="en-US" sz="2000" dirty="0"/>
              <a:t>a hug</a:t>
            </a:r>
          </a:p>
          <a:p>
            <a:pPr marL="285750" indent="-285750">
              <a:buFont typeface="Arial" pitchFamily="34" charset="0"/>
              <a:buChar char="•"/>
            </a:pPr>
            <a:r>
              <a:rPr lang="en-US" sz="2000" dirty="0"/>
              <a:t>Be a AA / NA sponsor </a:t>
            </a:r>
            <a:r>
              <a:rPr lang="en-US" sz="2000" dirty="0" smtClean="0"/>
              <a:t>to </a:t>
            </a:r>
            <a:r>
              <a:rPr lang="en-US" sz="2000" dirty="0"/>
              <a:t>a client</a:t>
            </a:r>
          </a:p>
          <a:p>
            <a:pPr marL="285750" indent="-285750">
              <a:buFont typeface="Arial" pitchFamily="34" charset="0"/>
              <a:buChar char="•"/>
            </a:pPr>
            <a:r>
              <a:rPr lang="en-US" sz="2000" dirty="0"/>
              <a:t>“You’re a very special person to me”</a:t>
            </a:r>
          </a:p>
          <a:p>
            <a:pPr marL="285750" indent="-285750">
              <a:buFont typeface="Arial" pitchFamily="34" charset="0"/>
              <a:buChar char="•"/>
            </a:pPr>
            <a:r>
              <a:rPr lang="en-US" sz="2000" dirty="0"/>
              <a:t>Comparing client to one’s adult </a:t>
            </a:r>
            <a:r>
              <a:rPr lang="en-US" sz="2000" dirty="0" smtClean="0"/>
              <a:t>child</a:t>
            </a:r>
            <a:endParaRPr lang="en-US" sz="2000" dirty="0"/>
          </a:p>
          <a:p>
            <a:pPr marL="285750" indent="-285750">
              <a:buFont typeface="Arial" pitchFamily="34" charset="0"/>
              <a:buChar char="•"/>
            </a:pPr>
            <a:r>
              <a:rPr lang="en-US" sz="2000" dirty="0" smtClean="0"/>
              <a:t>Giving out your </a:t>
            </a:r>
            <a:r>
              <a:rPr lang="en-US" sz="2000" dirty="0"/>
              <a:t>cell phone number</a:t>
            </a:r>
          </a:p>
          <a:p>
            <a:pPr marL="285750" indent="-285750">
              <a:buFont typeface="Arial" pitchFamily="34" charset="0"/>
              <a:buChar char="•"/>
            </a:pPr>
            <a:r>
              <a:rPr lang="en-US" sz="2000" dirty="0"/>
              <a:t>Using profanity</a:t>
            </a:r>
          </a:p>
          <a:p>
            <a:pPr marL="285750" indent="-285750">
              <a:buFont typeface="Arial" pitchFamily="34" charset="0"/>
              <a:buChar char="•"/>
            </a:pPr>
            <a:r>
              <a:rPr lang="en-US" sz="2000" dirty="0"/>
              <a:t>“I’m going through a rough divorce myself right now”</a:t>
            </a:r>
          </a:p>
          <a:p>
            <a:pPr marL="285750" indent="-285750">
              <a:buFont typeface="Arial" pitchFamily="34" charset="0"/>
              <a:buChar char="•"/>
            </a:pPr>
            <a:r>
              <a:rPr lang="en-US" sz="2000" dirty="0"/>
              <a:t>“You’re very attractive”</a:t>
            </a:r>
          </a:p>
          <a:p>
            <a:pPr marL="285750" indent="-285750">
              <a:buFont typeface="Arial" pitchFamily="34" charset="0"/>
              <a:buChar char="•"/>
            </a:pPr>
            <a:r>
              <a:rPr lang="en-US" sz="2000" dirty="0" smtClean="0"/>
              <a:t>Swapping </a:t>
            </a:r>
            <a:r>
              <a:rPr lang="en-US" sz="2000" dirty="0"/>
              <a:t>photos of your children</a:t>
            </a:r>
          </a:p>
        </p:txBody>
      </p:sp>
      <p:pic>
        <p:nvPicPr>
          <p:cNvPr id="15"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43434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19977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32</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rPr>
              <a:t>Who does it Affect?</a:t>
            </a:r>
            <a:endParaRPr lang="en-US" sz="4400" b="1" dirty="0">
              <a:solidFill>
                <a:schemeClr val="accent1">
                  <a:lumMod val="75000"/>
                </a:schemeClr>
              </a:solidFill>
            </a:endParaRPr>
          </a:p>
        </p:txBody>
      </p:sp>
      <p:sp>
        <p:nvSpPr>
          <p:cNvPr id="16" name="Content Placeholder 4"/>
          <p:cNvSpPr>
            <a:spLocks noGrp="1"/>
          </p:cNvSpPr>
          <p:nvPr>
            <p:ph idx="1"/>
          </p:nvPr>
        </p:nvSpPr>
        <p:spPr>
          <a:xfrm>
            <a:off x="609600" y="1524000"/>
            <a:ext cx="7467600" cy="4495800"/>
          </a:xfrm>
        </p:spPr>
        <p:txBody>
          <a:bodyPr>
            <a:normAutofit lnSpcReduction="10000"/>
          </a:bodyPr>
          <a:lstStyle/>
          <a:p>
            <a:pPr marL="109537" indent="0">
              <a:spcBef>
                <a:spcPts val="400"/>
              </a:spcBef>
              <a:buSzPct val="75000"/>
              <a:buNone/>
            </a:pPr>
            <a:r>
              <a:rPr lang="en-US" sz="2700" dirty="0" smtClean="0"/>
              <a:t>Vicarious Traumatization is different for everyone</a:t>
            </a:r>
          </a:p>
          <a:p>
            <a:pPr marL="109537" indent="0">
              <a:spcBef>
                <a:spcPts val="400"/>
              </a:spcBef>
              <a:buSzPct val="75000"/>
              <a:buNone/>
            </a:pPr>
            <a:endParaRPr lang="en-US" sz="1200" dirty="0" smtClean="0"/>
          </a:p>
          <a:p>
            <a:pPr marL="887412" lvl="1" indent="-457200">
              <a:spcBef>
                <a:spcPts val="400"/>
              </a:spcBef>
              <a:buClr>
                <a:srgbClr val="CC9900"/>
              </a:buClr>
              <a:buSzPct val="75000"/>
              <a:buFont typeface="Wingdings" pitchFamily="2" charset="2"/>
              <a:buChar char="Ø"/>
            </a:pPr>
            <a:r>
              <a:rPr lang="en-US" sz="2500" dirty="0" smtClean="0"/>
              <a:t>It may appear after one specific traumatic event</a:t>
            </a:r>
          </a:p>
          <a:p>
            <a:pPr marL="887412" lvl="1" indent="-457200">
              <a:spcBef>
                <a:spcPts val="400"/>
              </a:spcBef>
              <a:buClr>
                <a:srgbClr val="CC9900"/>
              </a:buClr>
              <a:buSzPct val="75000"/>
              <a:buFont typeface="Wingdings" pitchFamily="2" charset="2"/>
              <a:buChar char="Ø"/>
            </a:pPr>
            <a:r>
              <a:rPr lang="en-US" sz="2500" dirty="0" smtClean="0"/>
              <a:t>Symptoms may                                                                  not show until                                                                   years of being in                                                                  the field due to                                                                    the cumulative                                                               nature of the                                                                           work</a:t>
            </a:r>
          </a:p>
          <a:p>
            <a:pPr marL="887412" lvl="1" indent="-457200">
              <a:spcBef>
                <a:spcPts val="400"/>
              </a:spcBef>
              <a:buClr>
                <a:srgbClr val="CC9900"/>
              </a:buClr>
              <a:buSzPct val="75000"/>
              <a:buFont typeface="Wingdings" pitchFamily="2" charset="2"/>
              <a:buChar char="Ø"/>
            </a:pPr>
            <a:r>
              <a:rPr lang="en-US" sz="2500" dirty="0" smtClean="0"/>
              <a:t>It may not develop                                                             at all</a:t>
            </a:r>
            <a:endParaRPr lang="en-US" sz="2500" dirty="0"/>
          </a:p>
          <a:p>
            <a:pPr marL="365125" indent="-255588">
              <a:spcBef>
                <a:spcPts val="400"/>
              </a:spcBef>
              <a:buSzPct val="75000"/>
              <a:buFont typeface="Wingdings" pitchFamily="2" charset="2"/>
              <a:buChar char="Ø"/>
            </a:pPr>
            <a:endParaRPr lang="en-US" sz="1000" dirty="0"/>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8155" y="2667000"/>
            <a:ext cx="3943350" cy="3512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45967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33</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rPr>
              <a:t>Who does it Affect?</a:t>
            </a:r>
            <a:endParaRPr lang="en-US" sz="4400" b="1" dirty="0">
              <a:solidFill>
                <a:schemeClr val="accent1">
                  <a:lumMod val="75000"/>
                </a:schemeClr>
              </a:solidFill>
            </a:endParaRPr>
          </a:p>
        </p:txBody>
      </p:sp>
      <p:sp>
        <p:nvSpPr>
          <p:cNvPr id="16" name="Content Placeholder 4"/>
          <p:cNvSpPr>
            <a:spLocks noGrp="1"/>
          </p:cNvSpPr>
          <p:nvPr>
            <p:ph idx="1"/>
          </p:nvPr>
        </p:nvSpPr>
        <p:spPr>
          <a:xfrm>
            <a:off x="685800" y="1752600"/>
            <a:ext cx="7772400" cy="3886200"/>
          </a:xfrm>
        </p:spPr>
        <p:txBody>
          <a:bodyPr>
            <a:normAutofit/>
          </a:bodyPr>
          <a:lstStyle/>
          <a:p>
            <a:pPr marL="109537" indent="0">
              <a:spcBef>
                <a:spcPts val="400"/>
              </a:spcBef>
              <a:buSzPct val="75000"/>
              <a:buNone/>
            </a:pPr>
            <a:r>
              <a:rPr lang="en-US" sz="2700" dirty="0" smtClean="0"/>
              <a:t>Those at greater risk for Vicarious Traumatization</a:t>
            </a:r>
          </a:p>
          <a:p>
            <a:pPr marL="109537" indent="0">
              <a:spcBef>
                <a:spcPts val="400"/>
              </a:spcBef>
              <a:buSzPct val="75000"/>
              <a:buNone/>
            </a:pPr>
            <a:endParaRPr lang="en-US" sz="1100" dirty="0" smtClean="0"/>
          </a:p>
          <a:p>
            <a:pPr marL="887412" lvl="1" indent="-457200">
              <a:spcBef>
                <a:spcPts val="400"/>
              </a:spcBef>
              <a:buClr>
                <a:srgbClr val="CC9900"/>
              </a:buClr>
              <a:buSzPct val="75000"/>
              <a:buFont typeface="Wingdings" pitchFamily="2" charset="2"/>
              <a:buChar char="Ø"/>
            </a:pPr>
            <a:r>
              <a:rPr lang="en-US" sz="2500" dirty="0" smtClean="0"/>
              <a:t>Greater involvement with direct client services</a:t>
            </a:r>
          </a:p>
          <a:p>
            <a:pPr marL="887412" lvl="1" indent="-457200">
              <a:spcBef>
                <a:spcPts val="400"/>
              </a:spcBef>
              <a:buClr>
                <a:srgbClr val="CC9900"/>
              </a:buClr>
              <a:buSzPct val="75000"/>
              <a:buFont typeface="Wingdings" pitchFamily="2" charset="2"/>
              <a:buChar char="Ø"/>
            </a:pPr>
            <a:r>
              <a:rPr lang="en-US" sz="2500" dirty="0" smtClean="0"/>
              <a:t>Working more than 40 hours per week</a:t>
            </a:r>
          </a:p>
          <a:p>
            <a:pPr marL="887412" lvl="1" indent="-457200">
              <a:spcBef>
                <a:spcPts val="400"/>
              </a:spcBef>
              <a:buClr>
                <a:srgbClr val="CC9900"/>
              </a:buClr>
              <a:buSzPct val="75000"/>
              <a:buFont typeface="Wingdings" pitchFamily="2" charset="2"/>
              <a:buChar char="Ø"/>
            </a:pPr>
            <a:r>
              <a:rPr lang="en-US" sz="2500" dirty="0" smtClean="0"/>
              <a:t>New workers in the field (under two years) </a:t>
            </a:r>
          </a:p>
          <a:p>
            <a:pPr marL="887412" lvl="1" indent="-457200">
              <a:spcBef>
                <a:spcPts val="400"/>
              </a:spcBef>
              <a:buClr>
                <a:srgbClr val="CC9900"/>
              </a:buClr>
              <a:buSzPct val="75000"/>
              <a:buFont typeface="Wingdings" pitchFamily="2" charset="2"/>
              <a:buChar char="Ø"/>
            </a:pPr>
            <a:r>
              <a:rPr lang="en-US" sz="2500" dirty="0" smtClean="0"/>
              <a:t>Women reported more emotional and physical trauma symptoms than men</a:t>
            </a:r>
          </a:p>
          <a:p>
            <a:pPr marL="887412" lvl="1" indent="-457200">
              <a:spcBef>
                <a:spcPts val="400"/>
              </a:spcBef>
              <a:buClr>
                <a:srgbClr val="CC9900"/>
              </a:buClr>
              <a:buSzPct val="75000"/>
              <a:buFont typeface="Wingdings" pitchFamily="2" charset="2"/>
              <a:buChar char="Ø"/>
            </a:pPr>
            <a:r>
              <a:rPr lang="en-US" sz="2500" dirty="0" smtClean="0"/>
              <a:t>Working with sexual and/or violent offenders</a:t>
            </a:r>
          </a:p>
          <a:p>
            <a:pPr marL="887412" lvl="1" indent="-457200">
              <a:spcBef>
                <a:spcPts val="400"/>
              </a:spcBef>
              <a:buClr>
                <a:srgbClr val="CC9900"/>
              </a:buClr>
              <a:buSzPct val="75000"/>
              <a:buFont typeface="Wingdings" pitchFamily="2" charset="2"/>
              <a:buChar char="Ø"/>
            </a:pPr>
            <a:r>
              <a:rPr lang="en-US" sz="2500" dirty="0" smtClean="0"/>
              <a:t>Workers with a history of trauma in their own lives</a:t>
            </a:r>
            <a:endParaRPr lang="en-US" sz="2500" dirty="0"/>
          </a:p>
          <a:p>
            <a:pPr marL="365125" indent="-255588">
              <a:spcBef>
                <a:spcPts val="400"/>
              </a:spcBef>
              <a:buSzPct val="75000"/>
              <a:buFont typeface="Wingdings" pitchFamily="2" charset="2"/>
              <a:buChar char="Ø"/>
            </a:pPr>
            <a:endParaRPr lang="en-US" sz="1000" dirty="0"/>
          </a:p>
        </p:txBody>
      </p:sp>
    </p:spTree>
    <p:extLst>
      <p:ext uri="{BB962C8B-B14F-4D97-AF65-F5344CB8AC3E}">
        <p14:creationId xmlns:p14="http://schemas.microsoft.com/office/powerpoint/2010/main" val="15541518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34</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rPr>
              <a:t>Burnout is More Likely …</a:t>
            </a:r>
            <a:endParaRPr lang="en-US" sz="4400" b="1" dirty="0">
              <a:solidFill>
                <a:schemeClr val="accent1">
                  <a:lumMod val="75000"/>
                </a:schemeClr>
              </a:solidFill>
            </a:endParaRPr>
          </a:p>
        </p:txBody>
      </p:sp>
      <p:sp>
        <p:nvSpPr>
          <p:cNvPr id="18" name="Content Placeholder 5"/>
          <p:cNvSpPr>
            <a:spLocks noGrp="1"/>
          </p:cNvSpPr>
          <p:nvPr>
            <p:ph idx="1"/>
          </p:nvPr>
        </p:nvSpPr>
        <p:spPr>
          <a:xfrm>
            <a:off x="647700" y="1524000"/>
            <a:ext cx="7848600" cy="3733800"/>
          </a:xfrm>
        </p:spPr>
        <p:txBody>
          <a:bodyPr>
            <a:normAutofit fontScale="92500" lnSpcReduction="20000"/>
          </a:bodyPr>
          <a:lstStyle/>
          <a:p>
            <a:pPr marL="365125" indent="-255588">
              <a:spcBef>
                <a:spcPts val="400"/>
              </a:spcBef>
              <a:buClr>
                <a:schemeClr val="accent1"/>
              </a:buClr>
              <a:buSzPct val="68000"/>
              <a:buFont typeface="Wingdings 3" pitchFamily="18" charset="2"/>
              <a:buNone/>
            </a:pPr>
            <a:endParaRPr lang="en-US" sz="2700" dirty="0">
              <a:latin typeface="Lucida Sans Unicode" pitchFamily="34" charset="0"/>
            </a:endParaRPr>
          </a:p>
          <a:p>
            <a:pPr marL="0" indent="0">
              <a:spcBef>
                <a:spcPts val="400"/>
              </a:spcBef>
              <a:buClr>
                <a:schemeClr val="accent4">
                  <a:lumMod val="50000"/>
                </a:schemeClr>
              </a:buClr>
              <a:buSzPct val="75000"/>
              <a:buNone/>
            </a:pPr>
            <a:r>
              <a:rPr lang="en-US" sz="3000" dirty="0"/>
              <a:t>In a time when counseling staff are being asked to</a:t>
            </a:r>
            <a:r>
              <a:rPr lang="en-US" sz="3000" dirty="0" smtClean="0"/>
              <a:t>:</a:t>
            </a:r>
          </a:p>
          <a:p>
            <a:pPr marL="0" indent="0">
              <a:spcBef>
                <a:spcPts val="400"/>
              </a:spcBef>
              <a:buClr>
                <a:schemeClr val="accent4">
                  <a:lumMod val="50000"/>
                </a:schemeClr>
              </a:buClr>
              <a:buSzPct val="75000"/>
              <a:buNone/>
            </a:pPr>
            <a:endParaRPr lang="en-US" sz="1100" dirty="0"/>
          </a:p>
          <a:p>
            <a:pPr marL="1023937" lvl="1" indent="-457200">
              <a:spcBef>
                <a:spcPts val="400"/>
              </a:spcBef>
              <a:spcAft>
                <a:spcPts val="400"/>
              </a:spcAft>
              <a:buClr>
                <a:srgbClr val="CC9900"/>
              </a:buClr>
              <a:buSzPct val="75000"/>
              <a:buFont typeface="Wingdings" pitchFamily="2" charset="2"/>
              <a:buChar char="Ø"/>
            </a:pPr>
            <a:r>
              <a:rPr lang="en-US" dirty="0"/>
              <a:t>Carry heavier caseloads</a:t>
            </a:r>
          </a:p>
          <a:p>
            <a:pPr marL="1023937" lvl="1" indent="-457200">
              <a:spcBef>
                <a:spcPts val="400"/>
              </a:spcBef>
              <a:spcAft>
                <a:spcPts val="400"/>
              </a:spcAft>
              <a:buClr>
                <a:srgbClr val="CC9900"/>
              </a:buClr>
              <a:buSzPct val="75000"/>
              <a:buFont typeface="Wingdings" pitchFamily="2" charset="2"/>
              <a:buChar char="Ø"/>
            </a:pPr>
            <a:r>
              <a:rPr lang="en-US" dirty="0"/>
              <a:t>Work with fewer staff members</a:t>
            </a:r>
          </a:p>
          <a:p>
            <a:pPr marL="1023937" lvl="1" indent="-457200">
              <a:spcBef>
                <a:spcPts val="400"/>
              </a:spcBef>
              <a:spcAft>
                <a:spcPts val="400"/>
              </a:spcAft>
              <a:buClr>
                <a:srgbClr val="CC9900"/>
              </a:buClr>
              <a:buSzPct val="75000"/>
              <a:buFont typeface="Wingdings" pitchFamily="2" charset="2"/>
              <a:buChar char="Ø"/>
            </a:pPr>
            <a:r>
              <a:rPr lang="en-US" dirty="0"/>
              <a:t>Treat needier clients (co-occurring issues, trauma issues, multi-systemic issues)</a:t>
            </a:r>
          </a:p>
          <a:p>
            <a:pPr marL="1023937" lvl="1" indent="-457200">
              <a:spcBef>
                <a:spcPts val="400"/>
              </a:spcBef>
              <a:spcAft>
                <a:spcPts val="400"/>
              </a:spcAft>
              <a:buClr>
                <a:srgbClr val="CC9900"/>
              </a:buClr>
              <a:buSzPct val="75000"/>
              <a:buFont typeface="Wingdings" pitchFamily="2" charset="2"/>
              <a:buChar char="Ø"/>
            </a:pPr>
            <a:r>
              <a:rPr lang="en-US" dirty="0"/>
              <a:t>Implement evidence-based techniques and measure performance</a:t>
            </a:r>
          </a:p>
          <a:p>
            <a:pPr marL="1023937" lvl="1" indent="-457200">
              <a:spcBef>
                <a:spcPts val="400"/>
              </a:spcBef>
              <a:spcAft>
                <a:spcPts val="400"/>
              </a:spcAft>
              <a:buClr>
                <a:srgbClr val="CC9900"/>
              </a:buClr>
              <a:buSzPct val="75000"/>
              <a:buFont typeface="Wingdings" pitchFamily="2" charset="2"/>
              <a:buChar char="Ø"/>
            </a:pPr>
            <a:r>
              <a:rPr lang="en-US" dirty="0"/>
              <a:t>Accept less pay / less frequent increases in pay</a:t>
            </a:r>
          </a:p>
        </p:txBody>
      </p:sp>
    </p:spTree>
    <p:extLst>
      <p:ext uri="{BB962C8B-B14F-4D97-AF65-F5344CB8AC3E}">
        <p14:creationId xmlns:p14="http://schemas.microsoft.com/office/powerpoint/2010/main" val="10746367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35</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rPr>
              <a:t>Predictors of Burnout include …</a:t>
            </a:r>
            <a:endParaRPr lang="en-US" sz="4400" b="1" dirty="0">
              <a:solidFill>
                <a:schemeClr val="accent1">
                  <a:lumMod val="75000"/>
                </a:schemeClr>
              </a:solidFill>
            </a:endParaRPr>
          </a:p>
        </p:txBody>
      </p:sp>
      <p:sp>
        <p:nvSpPr>
          <p:cNvPr id="16" name="Content Placeholder 5"/>
          <p:cNvSpPr>
            <a:spLocks noGrp="1"/>
          </p:cNvSpPr>
          <p:nvPr>
            <p:ph idx="1"/>
          </p:nvPr>
        </p:nvSpPr>
        <p:spPr>
          <a:xfrm>
            <a:off x="3657600" y="1905000"/>
            <a:ext cx="4838700" cy="3657600"/>
          </a:xfrm>
        </p:spPr>
        <p:txBody>
          <a:bodyPr/>
          <a:lstStyle/>
          <a:p>
            <a:pPr marL="365125" indent="-255588">
              <a:spcBef>
                <a:spcPts val="400"/>
              </a:spcBef>
              <a:buClr>
                <a:schemeClr val="accent1"/>
              </a:buClr>
              <a:buSzPct val="68000"/>
              <a:buFont typeface="Wingdings 3" pitchFamily="18" charset="2"/>
              <a:buNone/>
            </a:pPr>
            <a:endParaRPr lang="en-US" sz="2700" dirty="0">
              <a:latin typeface="Lucida Sans Unicode" pitchFamily="34" charset="0"/>
            </a:endParaRPr>
          </a:p>
          <a:p>
            <a:pPr marL="1023937" lvl="1" indent="-457200">
              <a:spcBef>
                <a:spcPts val="400"/>
              </a:spcBef>
              <a:buClr>
                <a:srgbClr val="CC9900"/>
              </a:buClr>
              <a:buSzPct val="75000"/>
              <a:buFont typeface="Wingdings" pitchFamily="2" charset="2"/>
              <a:buChar char="Ø"/>
            </a:pPr>
            <a:r>
              <a:rPr lang="en-US" sz="2700" dirty="0" smtClean="0"/>
              <a:t>Role conflict</a:t>
            </a:r>
            <a:endParaRPr lang="en-US" sz="2700" dirty="0"/>
          </a:p>
          <a:p>
            <a:pPr marL="1023937" lvl="1" indent="-457200">
              <a:spcBef>
                <a:spcPts val="400"/>
              </a:spcBef>
              <a:buClr>
                <a:srgbClr val="CC9900"/>
              </a:buClr>
              <a:buSzPct val="75000"/>
              <a:buFont typeface="Wingdings" pitchFamily="2" charset="2"/>
              <a:buChar char="Ø"/>
            </a:pPr>
            <a:r>
              <a:rPr lang="en-US" sz="2700" dirty="0" smtClean="0"/>
              <a:t>Poor relationships with peers / colleagues</a:t>
            </a:r>
            <a:endParaRPr lang="en-US" sz="2700" dirty="0"/>
          </a:p>
          <a:p>
            <a:pPr marL="1023937" lvl="1" indent="-457200">
              <a:spcBef>
                <a:spcPts val="400"/>
              </a:spcBef>
              <a:buClr>
                <a:srgbClr val="CC9900"/>
              </a:buClr>
              <a:buSzPct val="75000"/>
              <a:buFont typeface="Wingdings" pitchFamily="2" charset="2"/>
              <a:buChar char="Ø"/>
            </a:pPr>
            <a:r>
              <a:rPr lang="en-US" sz="2700" dirty="0" smtClean="0"/>
              <a:t>No sense of purpose</a:t>
            </a:r>
          </a:p>
          <a:p>
            <a:pPr marL="1023937" lvl="1" indent="-457200">
              <a:spcBef>
                <a:spcPts val="400"/>
              </a:spcBef>
              <a:buClr>
                <a:srgbClr val="CC9900"/>
              </a:buClr>
              <a:buSzPct val="75000"/>
              <a:buFont typeface="Wingdings" pitchFamily="2" charset="2"/>
              <a:buChar char="Ø"/>
            </a:pPr>
            <a:r>
              <a:rPr lang="en-US" sz="2700" dirty="0" smtClean="0"/>
              <a:t>Inability to detach</a:t>
            </a:r>
            <a:endParaRPr lang="en-US" sz="2700" dirty="0"/>
          </a:p>
          <a:p>
            <a:pPr marL="1023937" lvl="1" indent="-457200">
              <a:spcBef>
                <a:spcPts val="400"/>
              </a:spcBef>
              <a:buClr>
                <a:srgbClr val="CC9900"/>
              </a:buClr>
              <a:buSzPct val="75000"/>
              <a:buFont typeface="Wingdings" pitchFamily="2" charset="2"/>
              <a:buChar char="Ø"/>
            </a:pPr>
            <a:r>
              <a:rPr lang="en-US" sz="2700" dirty="0" smtClean="0"/>
              <a:t>Lack of Clinical Supervision</a:t>
            </a:r>
            <a:endParaRPr lang="en-US" sz="2700" dirty="0"/>
          </a:p>
        </p:txBody>
      </p:sp>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514600"/>
            <a:ext cx="28956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304800" y="1828800"/>
            <a:ext cx="6400800" cy="507831"/>
          </a:xfrm>
          <a:prstGeom prst="rect">
            <a:avLst/>
          </a:prstGeom>
          <a:noFill/>
        </p:spPr>
        <p:txBody>
          <a:bodyPr wrap="square" rtlCol="0">
            <a:spAutoFit/>
          </a:bodyPr>
          <a:lstStyle/>
          <a:p>
            <a:pPr marL="1023937" lvl="1" indent="-457200">
              <a:spcBef>
                <a:spcPts val="400"/>
              </a:spcBef>
              <a:buClr>
                <a:srgbClr val="CC9900"/>
              </a:buClr>
              <a:buSzPct val="75000"/>
              <a:buFont typeface="Wingdings" pitchFamily="2" charset="2"/>
              <a:buChar char="Ø"/>
            </a:pPr>
            <a:r>
              <a:rPr lang="en-US" sz="2700" dirty="0"/>
              <a:t>Ambiguous work assignments</a:t>
            </a:r>
          </a:p>
        </p:txBody>
      </p:sp>
    </p:spTree>
    <p:extLst>
      <p:ext uri="{BB962C8B-B14F-4D97-AF65-F5344CB8AC3E}">
        <p14:creationId xmlns:p14="http://schemas.microsoft.com/office/powerpoint/2010/main" val="16567921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36</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rPr>
              <a:t>Voices from the Field</a:t>
            </a:r>
            <a:endParaRPr lang="en-US" sz="4400" b="1" dirty="0">
              <a:solidFill>
                <a:schemeClr val="accent1">
                  <a:lumMod val="75000"/>
                </a:schemeClr>
              </a:solidFill>
            </a:endParaRPr>
          </a:p>
        </p:txBody>
      </p:sp>
      <p:sp>
        <p:nvSpPr>
          <p:cNvPr id="17" name="Content Placeholder 5"/>
          <p:cNvSpPr>
            <a:spLocks noGrp="1"/>
          </p:cNvSpPr>
          <p:nvPr>
            <p:ph idx="1"/>
          </p:nvPr>
        </p:nvSpPr>
        <p:spPr>
          <a:xfrm>
            <a:off x="914400" y="1219200"/>
            <a:ext cx="7467600" cy="4648200"/>
          </a:xfrm>
        </p:spPr>
        <p:txBody>
          <a:bodyPr>
            <a:normAutofit/>
          </a:bodyPr>
          <a:lstStyle/>
          <a:p>
            <a:pPr marL="0" indent="0">
              <a:buClr>
                <a:schemeClr val="accent1">
                  <a:lumMod val="75000"/>
                </a:schemeClr>
              </a:buClr>
              <a:buNone/>
            </a:pPr>
            <a:r>
              <a:rPr lang="en-US" sz="2800" b="1" dirty="0" smtClean="0">
                <a:solidFill>
                  <a:schemeClr val="bg1"/>
                </a:solidFill>
              </a:rPr>
              <a:t>Dual Relationships</a:t>
            </a:r>
          </a:p>
          <a:p>
            <a:pPr marL="0" indent="0">
              <a:buClr>
                <a:schemeClr val="accent1">
                  <a:lumMod val="75000"/>
                </a:schemeClr>
              </a:buClr>
              <a:buNone/>
            </a:pPr>
            <a:endParaRPr lang="en-US" sz="900" b="1" dirty="0" smtClean="0">
              <a:solidFill>
                <a:schemeClr val="bg1"/>
              </a:solidFill>
            </a:endParaRPr>
          </a:p>
          <a:p>
            <a:pPr marL="109537" indent="0">
              <a:spcBef>
                <a:spcPts val="400"/>
              </a:spcBef>
              <a:buSzPct val="75000"/>
              <a:buNone/>
            </a:pPr>
            <a:r>
              <a:rPr lang="en-US" sz="2800" dirty="0">
                <a:latin typeface="Corbel" panose="020B0503020204020204" pitchFamily="34" charset="0"/>
              </a:rPr>
              <a:t>“I was actually in a training with other educators and I felt overwhelmed, anxious – I wanted to leave the training.  I just got really overwhelmed, uncomfortable, tearful.  Sometimes after work I want to go home and stare at walls.  Sometimes it’s hard to interact with normal people and I get extremely irritable hearing about other people’s work problems.”</a:t>
            </a:r>
          </a:p>
          <a:p>
            <a:pPr marL="509587" lvl="1" indent="0">
              <a:spcBef>
                <a:spcPts val="400"/>
              </a:spcBef>
              <a:buSzPct val="75000"/>
              <a:buNone/>
            </a:pPr>
            <a:endParaRPr lang="en-US" sz="2000" dirty="0"/>
          </a:p>
          <a:p>
            <a:pPr marL="457200" lvl="1" indent="0">
              <a:buClr>
                <a:schemeClr val="accent1">
                  <a:lumMod val="75000"/>
                </a:schemeClr>
              </a:buClr>
              <a:buSzPct val="75000"/>
              <a:buNone/>
            </a:pPr>
            <a:endParaRPr lang="en-US" sz="2600" b="1" dirty="0" smtClean="0">
              <a:solidFill>
                <a:schemeClr val="tx1">
                  <a:lumMod val="95000"/>
                  <a:lumOff val="5000"/>
                </a:schemeClr>
              </a:solidFill>
            </a:endParaRPr>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4578759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37</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rPr>
              <a:t>Vicarious Trauma:  It’s Impact</a:t>
            </a:r>
            <a:endParaRPr lang="en-US" sz="4400" b="1" dirty="0">
              <a:solidFill>
                <a:schemeClr val="accent1">
                  <a:lumMod val="75000"/>
                </a:schemeClr>
              </a:solidFill>
            </a:endParaRPr>
          </a:p>
        </p:txBody>
      </p:sp>
      <p:sp>
        <p:nvSpPr>
          <p:cNvPr id="18" name="Content Placeholder 5"/>
          <p:cNvSpPr>
            <a:spLocks noGrp="1"/>
          </p:cNvSpPr>
          <p:nvPr>
            <p:ph idx="1"/>
          </p:nvPr>
        </p:nvSpPr>
        <p:spPr>
          <a:xfrm>
            <a:off x="647700" y="1524000"/>
            <a:ext cx="7848600" cy="3733800"/>
          </a:xfrm>
        </p:spPr>
        <p:txBody>
          <a:bodyPr>
            <a:normAutofit lnSpcReduction="10000"/>
          </a:bodyPr>
          <a:lstStyle/>
          <a:p>
            <a:pPr marL="365125" indent="-255588">
              <a:spcBef>
                <a:spcPts val="400"/>
              </a:spcBef>
              <a:buClr>
                <a:srgbClr val="CC9900"/>
              </a:buClr>
              <a:buSzPct val="68000"/>
              <a:buFont typeface="Wingdings 3" pitchFamily="18" charset="2"/>
              <a:buNone/>
            </a:pPr>
            <a:endParaRPr lang="en-US" sz="2700" dirty="0">
              <a:latin typeface="Lucida Sans Unicode" pitchFamily="34" charset="0"/>
            </a:endParaRPr>
          </a:p>
          <a:p>
            <a:pPr marL="566737" indent="-457200">
              <a:spcBef>
                <a:spcPts val="400"/>
              </a:spcBef>
              <a:buClr>
                <a:srgbClr val="CC9900"/>
              </a:buClr>
              <a:buSzPct val="75000"/>
              <a:buFont typeface="Wingdings" pitchFamily="2" charset="2"/>
              <a:buChar char="Ø"/>
            </a:pPr>
            <a:r>
              <a:rPr lang="en-US" sz="2600" dirty="0"/>
              <a:t>Clients feel devalued, avoided</a:t>
            </a:r>
          </a:p>
          <a:p>
            <a:pPr marL="365125" indent="-255588">
              <a:spcBef>
                <a:spcPts val="400"/>
              </a:spcBef>
              <a:buClr>
                <a:srgbClr val="CC9900"/>
              </a:buClr>
              <a:buSzPct val="75000"/>
              <a:buFont typeface="Wingdings" pitchFamily="2" charset="2"/>
              <a:buChar char="Ø"/>
            </a:pPr>
            <a:endParaRPr lang="en-US" sz="2600" dirty="0"/>
          </a:p>
          <a:p>
            <a:pPr marL="566737" indent="-457200">
              <a:spcBef>
                <a:spcPts val="400"/>
              </a:spcBef>
              <a:buClr>
                <a:srgbClr val="CC9900"/>
              </a:buClr>
              <a:buSzPct val="75000"/>
              <a:buFont typeface="Wingdings" pitchFamily="2" charset="2"/>
              <a:buChar char="Ø"/>
            </a:pPr>
            <a:r>
              <a:rPr lang="en-US" sz="2600" dirty="0"/>
              <a:t>Co-workers may feel concern, a desire to intervene, resentment, a heavier burden to compensate.</a:t>
            </a:r>
          </a:p>
          <a:p>
            <a:pPr marL="365125" indent="-255588">
              <a:spcBef>
                <a:spcPts val="400"/>
              </a:spcBef>
              <a:buClr>
                <a:srgbClr val="CC9900"/>
              </a:buClr>
              <a:buSzPct val="75000"/>
              <a:buFont typeface="Wingdings" pitchFamily="2" charset="2"/>
              <a:buChar char="Ø"/>
            </a:pPr>
            <a:endParaRPr lang="en-US" sz="2600" dirty="0"/>
          </a:p>
          <a:p>
            <a:pPr marL="566737" indent="-457200">
              <a:spcBef>
                <a:spcPts val="400"/>
              </a:spcBef>
              <a:buClr>
                <a:srgbClr val="CC9900"/>
              </a:buClr>
              <a:buSzPct val="75000"/>
              <a:buFont typeface="Wingdings" pitchFamily="2" charset="2"/>
              <a:buChar char="Ø"/>
            </a:pPr>
            <a:r>
              <a:rPr lang="en-US" sz="2600" dirty="0"/>
              <a:t>The entire staff and program may “catch” the negativity, cynicism and indifference of a burned-out staff member over time without intervention.</a:t>
            </a:r>
          </a:p>
        </p:txBody>
      </p:sp>
    </p:spTree>
    <p:extLst>
      <p:ext uri="{BB962C8B-B14F-4D97-AF65-F5344CB8AC3E}">
        <p14:creationId xmlns:p14="http://schemas.microsoft.com/office/powerpoint/2010/main" val="19347559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997" y="-117906"/>
            <a:ext cx="9144000" cy="6950075"/>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45827" name="Title 1"/>
          <p:cNvSpPr>
            <a:spLocks noGrp="1"/>
          </p:cNvSpPr>
          <p:nvPr>
            <p:ph type="title"/>
          </p:nvPr>
        </p:nvSpPr>
        <p:spPr bwMode="auto">
          <a:xfrm>
            <a:off x="914400" y="2362200"/>
            <a:ext cx="7772400" cy="1470025"/>
          </a:xfrm>
        </p:spPr>
        <p:txBody>
          <a:bodyPr wrap="square" lIns="91440" tIns="45720" rIns="91440" bIns="45720" numCol="1" anchorCtr="0" compatLnSpc="1">
            <a:prstTxWarp prst="textNoShape">
              <a:avLst/>
            </a:prstTxWarp>
          </a:bodyPr>
          <a:lstStyle/>
          <a:p>
            <a:pPr algn="r" eaLnBrk="1" hangingPunct="1">
              <a:defRPr/>
            </a:pPr>
            <a:r>
              <a:rPr lang="en-US" sz="4500" dirty="0" smtClean="0">
                <a:solidFill>
                  <a:schemeClr val="bg1"/>
                </a:solidFill>
                <a:effectLst/>
                <a:latin typeface="Lucida Sans Unicode" pitchFamily="34" charset="0"/>
                <a:cs typeface="Arial" charset="0"/>
              </a:rPr>
              <a:t> </a:t>
            </a:r>
            <a:r>
              <a:rPr lang="en-US" b="0" dirty="0" smtClean="0">
                <a:solidFill>
                  <a:schemeClr val="bg1"/>
                </a:solidFill>
                <a:effectLst/>
                <a:latin typeface="Lucida Sans Unicode" pitchFamily="34" charset="0"/>
                <a:cs typeface="Arial" charset="0"/>
              </a:rPr>
              <a:t>Vicarious Trauma</a:t>
            </a:r>
          </a:p>
        </p:txBody>
      </p:sp>
      <p:sp>
        <p:nvSpPr>
          <p:cNvPr id="615427" name="Slide Number Placeholder 4"/>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C00A3E6-9B45-417C-9F81-C7F18AE71890}" type="slidenum">
              <a:rPr lang="en-US" sz="1200">
                <a:solidFill>
                  <a:schemeClr val="bg1"/>
                </a:solidFill>
                <a:cs typeface="Arial" charset="0"/>
              </a:rPr>
              <a:pPr algn="r"/>
              <a:t>38</a:t>
            </a:fld>
            <a:endParaRPr lang="en-US" sz="1200" dirty="0">
              <a:solidFill>
                <a:schemeClr val="bg1"/>
              </a:solidFill>
              <a:cs typeface="Arial" charset="0"/>
            </a:endParaRPr>
          </a:p>
        </p:txBody>
      </p:sp>
      <p:cxnSp>
        <p:nvCxnSpPr>
          <p:cNvPr id="10" name="Straight Connector 9"/>
          <p:cNvCxnSpPr/>
          <p:nvPr/>
        </p:nvCxnSpPr>
        <p:spPr>
          <a:xfrm>
            <a:off x="838200" y="3657600"/>
            <a:ext cx="830580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pic>
        <p:nvPicPr>
          <p:cNvPr id="615429" name="Picture 10"/>
          <p:cNvPicPr>
            <a:picLocks noChangeAspect="1"/>
          </p:cNvPicPr>
          <p:nvPr/>
        </p:nvPicPr>
        <p:blipFill>
          <a:blip r:embed="rId3"/>
          <a:srcRect/>
          <a:stretch>
            <a:fillRect/>
          </a:stretch>
        </p:blipFill>
        <p:spPr bwMode="auto">
          <a:xfrm>
            <a:off x="0" y="0"/>
            <a:ext cx="9144000" cy="1163638"/>
          </a:xfrm>
          <a:prstGeom prst="rect">
            <a:avLst/>
          </a:prstGeom>
          <a:noFill/>
          <a:ln w="9525">
            <a:noFill/>
            <a:miter lim="800000"/>
            <a:headEnd/>
            <a:tailEnd/>
          </a:ln>
        </p:spPr>
      </p:pic>
      <p:sp>
        <p:nvSpPr>
          <p:cNvPr id="615430" name="Subtitle 2"/>
          <p:cNvSpPr>
            <a:spLocks/>
          </p:cNvSpPr>
          <p:nvPr/>
        </p:nvSpPr>
        <p:spPr bwMode="auto">
          <a:xfrm>
            <a:off x="1676400" y="3657600"/>
            <a:ext cx="6934200" cy="1752600"/>
          </a:xfrm>
          <a:prstGeom prst="rect">
            <a:avLst/>
          </a:prstGeom>
          <a:noFill/>
          <a:ln w="9525">
            <a:noFill/>
            <a:miter lim="800000"/>
            <a:headEnd/>
            <a:tailEnd/>
          </a:ln>
        </p:spPr>
        <p:txBody>
          <a:bodyPr/>
          <a:lstStyle/>
          <a:p>
            <a:pPr algn="r" eaLnBrk="0" hangingPunct="0">
              <a:spcBef>
                <a:spcPts val="400"/>
              </a:spcBef>
              <a:buClr>
                <a:schemeClr val="accent1"/>
              </a:buClr>
              <a:buSzPct val="68000"/>
              <a:buFont typeface="Wingdings 3" pitchFamily="18" charset="2"/>
              <a:buNone/>
            </a:pPr>
            <a:endParaRPr lang="en-US" sz="2700" dirty="0">
              <a:solidFill>
                <a:schemeClr val="bg1"/>
              </a:solidFill>
              <a:latin typeface="Lucida Sans Unicode" pitchFamily="34" charset="0"/>
            </a:endParaRPr>
          </a:p>
        </p:txBody>
      </p:sp>
      <p:sp>
        <p:nvSpPr>
          <p:cNvPr id="8" name="Subtitle 2"/>
          <p:cNvSpPr>
            <a:spLocks/>
          </p:cNvSpPr>
          <p:nvPr/>
        </p:nvSpPr>
        <p:spPr bwMode="auto">
          <a:xfrm>
            <a:off x="1752600" y="3810000"/>
            <a:ext cx="6934200" cy="1752600"/>
          </a:xfrm>
          <a:prstGeom prst="rect">
            <a:avLst/>
          </a:prstGeom>
          <a:noFill/>
          <a:ln w="9525">
            <a:noFill/>
            <a:miter lim="800000"/>
            <a:headEnd/>
            <a:tailEnd/>
          </a:ln>
        </p:spPr>
        <p:txBody>
          <a:bodyPr/>
          <a:lstStyle/>
          <a:p>
            <a:pPr algn="r"/>
            <a:r>
              <a:rPr lang="en-US" sz="3200" dirty="0" smtClean="0">
                <a:solidFill>
                  <a:schemeClr val="bg1"/>
                </a:solidFill>
              </a:rPr>
              <a:t>Management and Prevention</a:t>
            </a:r>
            <a:endParaRPr lang="en-US" sz="3200" dirty="0">
              <a:solidFill>
                <a:schemeClr val="bg1"/>
              </a:solidFill>
            </a:endParaRPr>
          </a:p>
        </p:txBody>
      </p:sp>
    </p:spTree>
    <p:extLst>
      <p:ext uri="{BB962C8B-B14F-4D97-AF65-F5344CB8AC3E}">
        <p14:creationId xmlns:p14="http://schemas.microsoft.com/office/powerpoint/2010/main" val="12915767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39</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rPr>
              <a:t>Recognizing Vicarious Trauma</a:t>
            </a:r>
            <a:endParaRPr lang="en-US" sz="4400" b="1" dirty="0">
              <a:solidFill>
                <a:schemeClr val="accent1">
                  <a:lumMod val="75000"/>
                </a:schemeClr>
              </a:solidFill>
            </a:endParaRPr>
          </a:p>
        </p:txBody>
      </p:sp>
      <p:sp>
        <p:nvSpPr>
          <p:cNvPr id="16" name="Content Placeholder 2"/>
          <p:cNvSpPr>
            <a:spLocks/>
          </p:cNvSpPr>
          <p:nvPr/>
        </p:nvSpPr>
        <p:spPr bwMode="auto">
          <a:xfrm>
            <a:off x="571500" y="1600201"/>
            <a:ext cx="8001000" cy="4114799"/>
          </a:xfrm>
          <a:prstGeom prst="rect">
            <a:avLst/>
          </a:prstGeom>
          <a:noFill/>
          <a:ln w="9525">
            <a:noFill/>
            <a:miter lim="800000"/>
            <a:headEnd/>
            <a:tailEnd/>
          </a:ln>
        </p:spPr>
        <p:txBody>
          <a:bodyPr/>
          <a:lstStyle/>
          <a:p>
            <a:pPr marL="395287" indent="-285750">
              <a:lnSpc>
                <a:spcPct val="117000"/>
              </a:lnSpc>
              <a:spcBef>
                <a:spcPts val="400"/>
              </a:spcBef>
              <a:buClr>
                <a:schemeClr val="accent1"/>
              </a:buClr>
              <a:buSzPct val="68000"/>
              <a:buFont typeface="Wingdings" pitchFamily="2" charset="2"/>
              <a:buChar char="Ø"/>
              <a:defRPr/>
            </a:pPr>
            <a:endParaRPr lang="en-US" sz="1400" dirty="0"/>
          </a:p>
          <a:p>
            <a:pPr marL="452437" indent="-342900">
              <a:lnSpc>
                <a:spcPct val="117000"/>
              </a:lnSpc>
              <a:spcBef>
                <a:spcPts val="400"/>
              </a:spcBef>
              <a:buClr>
                <a:srgbClr val="CC9900"/>
              </a:buClr>
              <a:buSzPct val="75000"/>
              <a:buFont typeface="Wingdings" pitchFamily="2" charset="2"/>
              <a:buChar char="Ø"/>
              <a:defRPr/>
            </a:pPr>
            <a:r>
              <a:rPr lang="en-US" sz="2600" dirty="0"/>
              <a:t>Inability to </a:t>
            </a:r>
            <a:r>
              <a:rPr lang="en-US" sz="2600" dirty="0" smtClean="0"/>
              <a:t>focus</a:t>
            </a:r>
            <a:endParaRPr lang="en-US" sz="2600" dirty="0"/>
          </a:p>
          <a:p>
            <a:pPr marL="452437" indent="-342900">
              <a:lnSpc>
                <a:spcPct val="117000"/>
              </a:lnSpc>
              <a:spcBef>
                <a:spcPts val="400"/>
              </a:spcBef>
              <a:buClr>
                <a:srgbClr val="CC9900"/>
              </a:buClr>
              <a:buSzPct val="75000"/>
              <a:buFont typeface="Wingdings" pitchFamily="2" charset="2"/>
              <a:buChar char="Ø"/>
              <a:defRPr/>
            </a:pPr>
            <a:r>
              <a:rPr lang="en-US" sz="2600" dirty="0"/>
              <a:t>Losing track of details normally on top of</a:t>
            </a:r>
          </a:p>
          <a:p>
            <a:pPr marL="452437" indent="-342900">
              <a:lnSpc>
                <a:spcPct val="117000"/>
              </a:lnSpc>
              <a:spcBef>
                <a:spcPts val="400"/>
              </a:spcBef>
              <a:buClr>
                <a:srgbClr val="CC9900"/>
              </a:buClr>
              <a:buSzPct val="75000"/>
              <a:buFont typeface="Wingdings" pitchFamily="2" charset="2"/>
              <a:buChar char="Ø"/>
              <a:defRPr/>
            </a:pPr>
            <a:r>
              <a:rPr lang="en-US" sz="2600" dirty="0"/>
              <a:t>Frequent </a:t>
            </a:r>
            <a:r>
              <a:rPr lang="en-US" sz="2600" dirty="0" smtClean="0"/>
              <a:t>absence </a:t>
            </a:r>
            <a:r>
              <a:rPr lang="en-US" sz="2600" dirty="0"/>
              <a:t>or tardiness</a:t>
            </a:r>
          </a:p>
          <a:p>
            <a:pPr marL="452437" indent="-342900">
              <a:lnSpc>
                <a:spcPct val="117000"/>
              </a:lnSpc>
              <a:spcBef>
                <a:spcPts val="400"/>
              </a:spcBef>
              <a:buClr>
                <a:srgbClr val="CC9900"/>
              </a:buClr>
              <a:buSzPct val="75000"/>
              <a:buFont typeface="Wingdings" pitchFamily="2" charset="2"/>
              <a:buChar char="Ø"/>
              <a:defRPr/>
            </a:pPr>
            <a:r>
              <a:rPr lang="en-US" sz="2600" dirty="0"/>
              <a:t>Disproportionate </a:t>
            </a:r>
            <a:r>
              <a:rPr lang="en-US" sz="2600" dirty="0" smtClean="0"/>
              <a:t>detachment, numbing, denial</a:t>
            </a:r>
            <a:endParaRPr lang="en-US" sz="2600" dirty="0"/>
          </a:p>
          <a:p>
            <a:pPr marL="452437" indent="-342900">
              <a:lnSpc>
                <a:spcPct val="117000"/>
              </a:lnSpc>
              <a:spcBef>
                <a:spcPts val="400"/>
              </a:spcBef>
              <a:buClr>
                <a:srgbClr val="CC9900"/>
              </a:buClr>
              <a:buSzPct val="75000"/>
              <a:buFont typeface="Wingdings" pitchFamily="2" charset="2"/>
              <a:buChar char="Ø"/>
              <a:defRPr/>
            </a:pPr>
            <a:r>
              <a:rPr lang="en-US" sz="2600" dirty="0"/>
              <a:t>Distance from </a:t>
            </a:r>
            <a:r>
              <a:rPr lang="en-US" sz="2600" dirty="0" smtClean="0"/>
              <a:t>clients </a:t>
            </a:r>
            <a:r>
              <a:rPr lang="en-US" sz="2600" dirty="0"/>
              <a:t>and </a:t>
            </a:r>
            <a:r>
              <a:rPr lang="en-US" sz="2600" dirty="0" smtClean="0"/>
              <a:t>coworkers</a:t>
            </a:r>
            <a:endParaRPr lang="en-US" sz="2600" dirty="0"/>
          </a:p>
          <a:p>
            <a:pPr marL="452437" indent="-342900">
              <a:lnSpc>
                <a:spcPct val="117000"/>
              </a:lnSpc>
              <a:spcBef>
                <a:spcPts val="400"/>
              </a:spcBef>
              <a:buClr>
                <a:srgbClr val="CC9900"/>
              </a:buClr>
              <a:buSzPct val="75000"/>
              <a:buFont typeface="Wingdings" pitchFamily="2" charset="2"/>
              <a:buChar char="Ø"/>
              <a:defRPr/>
            </a:pPr>
            <a:r>
              <a:rPr lang="en-US" sz="2600" dirty="0"/>
              <a:t>Avoidance of s</a:t>
            </a:r>
            <a:r>
              <a:rPr lang="en-US" sz="2600" dirty="0" smtClean="0"/>
              <a:t>upervision</a:t>
            </a:r>
          </a:p>
          <a:p>
            <a:pPr marL="452437" indent="-342900">
              <a:lnSpc>
                <a:spcPct val="117000"/>
              </a:lnSpc>
              <a:spcBef>
                <a:spcPts val="400"/>
              </a:spcBef>
              <a:buClr>
                <a:srgbClr val="CC9900"/>
              </a:buClr>
              <a:buSzPct val="75000"/>
              <a:buFont typeface="Wingdings" pitchFamily="2" charset="2"/>
              <a:buChar char="Ø"/>
              <a:defRPr/>
            </a:pPr>
            <a:r>
              <a:rPr lang="en-US" sz="2600" dirty="0" smtClean="0"/>
              <a:t>Not being able to get a client’s story out of one’s head</a:t>
            </a:r>
          </a:p>
          <a:p>
            <a:pPr marL="452437" indent="-342900">
              <a:lnSpc>
                <a:spcPct val="80000"/>
              </a:lnSpc>
              <a:spcBef>
                <a:spcPts val="400"/>
              </a:spcBef>
              <a:buClr>
                <a:schemeClr val="accent5">
                  <a:lumMod val="50000"/>
                </a:schemeClr>
              </a:buClr>
              <a:buSzPct val="75000"/>
              <a:buFont typeface="Wingdings" pitchFamily="2" charset="2"/>
              <a:buChar char="Ø"/>
              <a:defRPr/>
            </a:pPr>
            <a:endParaRPr lang="en-US" sz="2500" dirty="0" smtClean="0"/>
          </a:p>
          <a:p>
            <a:pPr marL="109537">
              <a:lnSpc>
                <a:spcPct val="80000"/>
              </a:lnSpc>
              <a:spcBef>
                <a:spcPts val="400"/>
              </a:spcBef>
              <a:buClr>
                <a:schemeClr val="accent5">
                  <a:lumMod val="50000"/>
                </a:schemeClr>
              </a:buClr>
              <a:buSzPct val="75000"/>
              <a:defRPr/>
            </a:pPr>
            <a:endParaRPr lang="en-US" sz="2500" dirty="0"/>
          </a:p>
          <a:p>
            <a:pPr marL="365125" indent="-255588">
              <a:lnSpc>
                <a:spcPct val="80000"/>
              </a:lnSpc>
              <a:spcBef>
                <a:spcPts val="400"/>
              </a:spcBef>
              <a:buClr>
                <a:schemeClr val="accent1"/>
              </a:buClr>
              <a:buSzPct val="68000"/>
              <a:buFont typeface="Wingdings 3" pitchFamily="18" charset="2"/>
              <a:buChar char=""/>
              <a:defRPr/>
            </a:pPr>
            <a:endParaRPr lang="en-US" sz="2500" dirty="0"/>
          </a:p>
          <a:p>
            <a:pPr marL="1143000" lvl="2" indent="-228600">
              <a:spcBef>
                <a:spcPts val="350"/>
              </a:spcBef>
              <a:buClr>
                <a:schemeClr val="accent2"/>
              </a:buClr>
              <a:buSzPct val="100000"/>
              <a:buFont typeface="Wingdings 2" pitchFamily="18" charset="2"/>
              <a:buChar char=""/>
              <a:defRPr/>
            </a:pPr>
            <a:endParaRPr lang="en-US" sz="2400" dirty="0">
              <a:latin typeface="Lucida Sans Unicode" pitchFamily="34" charset="0"/>
            </a:endParaRPr>
          </a:p>
        </p:txBody>
      </p:sp>
    </p:spTree>
    <p:extLst>
      <p:ext uri="{BB962C8B-B14F-4D97-AF65-F5344CB8AC3E}">
        <p14:creationId xmlns:p14="http://schemas.microsoft.com/office/powerpoint/2010/main" val="1216169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72915"/>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prstClr val="white"/>
              </a:solidFill>
            </a:endParaRPr>
          </a:p>
        </p:txBody>
      </p:sp>
      <p:sp>
        <p:nvSpPr>
          <p:cNvPr id="16" name="Text Box 12"/>
          <p:cNvSpPr txBox="1">
            <a:spLocks noChangeArrowheads="1"/>
          </p:cNvSpPr>
          <p:nvPr/>
        </p:nvSpPr>
        <p:spPr bwMode="auto">
          <a:xfrm>
            <a:off x="4800600" y="1771650"/>
            <a:ext cx="4137671" cy="830997"/>
          </a:xfrm>
          <a:prstGeom prst="rect">
            <a:avLst/>
          </a:prstGeom>
          <a:noFill/>
          <a:ln w="9525">
            <a:noFill/>
            <a:miter lim="800000"/>
            <a:headEnd/>
            <a:tailEnd/>
          </a:ln>
        </p:spPr>
        <p:txBody>
          <a:bodyPr wrap="none">
            <a:spAutoFit/>
          </a:bodyPr>
          <a:lstStyle/>
          <a:p>
            <a:r>
              <a:rPr lang="en-US" sz="2400" dirty="0">
                <a:latin typeface="Corbel" pitchFamily="34" charset="0"/>
              </a:rPr>
              <a:t>…and </a:t>
            </a:r>
            <a:r>
              <a:rPr lang="en-US" sz="2400" dirty="0" smtClean="0">
                <a:latin typeface="Corbel" pitchFamily="34" charset="0"/>
              </a:rPr>
              <a:t>don’t want to bother </a:t>
            </a:r>
          </a:p>
          <a:p>
            <a:r>
              <a:rPr lang="en-US" sz="2400" dirty="0">
                <a:latin typeface="Corbel" pitchFamily="34" charset="0"/>
              </a:rPr>
              <a:t>a</a:t>
            </a:r>
            <a:r>
              <a:rPr lang="en-US" sz="2400" dirty="0" smtClean="0">
                <a:latin typeface="Corbel" pitchFamily="34" charset="0"/>
              </a:rPr>
              <a:t>nyone else with our problems</a:t>
            </a:r>
            <a:r>
              <a:rPr lang="en-US" sz="2400" dirty="0" smtClean="0">
                <a:latin typeface="Calibri" pitchFamily="34" charset="0"/>
              </a:rPr>
              <a:t>.</a:t>
            </a:r>
          </a:p>
        </p:txBody>
      </p:sp>
      <p:sp>
        <p:nvSpPr>
          <p:cNvPr id="22" name="Text Box 13"/>
          <p:cNvSpPr txBox="1">
            <a:spLocks noChangeArrowheads="1"/>
          </p:cNvSpPr>
          <p:nvPr/>
        </p:nvSpPr>
        <p:spPr bwMode="auto">
          <a:xfrm>
            <a:off x="762000" y="1619250"/>
            <a:ext cx="3581400" cy="1200329"/>
          </a:xfrm>
          <a:prstGeom prst="rect">
            <a:avLst/>
          </a:prstGeom>
          <a:noFill/>
          <a:ln w="9525">
            <a:noFill/>
            <a:miter lim="800000"/>
            <a:headEnd/>
            <a:tailEnd/>
          </a:ln>
        </p:spPr>
        <p:txBody>
          <a:bodyPr>
            <a:spAutoFit/>
          </a:bodyPr>
          <a:lstStyle/>
          <a:p>
            <a:pPr>
              <a:spcBef>
                <a:spcPct val="50000"/>
              </a:spcBef>
            </a:pPr>
            <a:r>
              <a:rPr lang="en-US" sz="2400" dirty="0" smtClean="0">
                <a:latin typeface="Corbel" pitchFamily="34" charset="0"/>
              </a:rPr>
              <a:t>Or maybe we’re just “too polite” to tell others what we’re feeling …</a:t>
            </a:r>
            <a:endParaRPr lang="en-US" sz="2400" dirty="0">
              <a:latin typeface="Corbel" pitchFamily="34" charset="0"/>
            </a:endParaRPr>
          </a:p>
        </p:txBody>
      </p:sp>
      <p:pic>
        <p:nvPicPr>
          <p:cNvPr id="23" name="Picture 2" descr="http://image.naldzgraphics.net/2011/12/3-no-poli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857500"/>
            <a:ext cx="37338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en.community.dell.com/cfs-file.ashx/__key/communityserver-blogs-components-weblogfiles/00-00-00-46-04/2625.It_2B00_is_2B00_not_2B00_always_2B00_a_2B00_good_2B00_idea_2B00_to_2B00_turn_2B00_a_2B00_blind_2B00_ey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819579"/>
            <a:ext cx="3733800" cy="289542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160"/>
            <a:ext cx="9144000" cy="589847"/>
          </a:xfrm>
          <a:prstGeom prst="rect">
            <a:avLst/>
          </a:prstGeom>
        </p:spPr>
      </p:pic>
    </p:spTree>
    <p:extLst>
      <p:ext uri="{BB962C8B-B14F-4D97-AF65-F5344CB8AC3E}">
        <p14:creationId xmlns:p14="http://schemas.microsoft.com/office/powerpoint/2010/main" val="2420288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40</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rPr>
              <a:t>Recognizing Vicarious Trauma</a:t>
            </a:r>
            <a:endParaRPr lang="en-US" sz="4400" b="1" dirty="0">
              <a:solidFill>
                <a:schemeClr val="accent1">
                  <a:lumMod val="75000"/>
                </a:schemeClr>
              </a:solidFill>
            </a:endParaRPr>
          </a:p>
        </p:txBody>
      </p:sp>
      <p:sp>
        <p:nvSpPr>
          <p:cNvPr id="16" name="Content Placeholder 2"/>
          <p:cNvSpPr>
            <a:spLocks/>
          </p:cNvSpPr>
          <p:nvPr/>
        </p:nvSpPr>
        <p:spPr bwMode="auto">
          <a:xfrm>
            <a:off x="571500" y="1600201"/>
            <a:ext cx="8001000" cy="4114799"/>
          </a:xfrm>
          <a:prstGeom prst="rect">
            <a:avLst/>
          </a:prstGeom>
          <a:noFill/>
          <a:ln w="9525">
            <a:noFill/>
            <a:miter lim="800000"/>
            <a:headEnd/>
            <a:tailEnd/>
          </a:ln>
        </p:spPr>
        <p:txBody>
          <a:bodyPr/>
          <a:lstStyle/>
          <a:p>
            <a:pPr marL="395287" indent="-285750">
              <a:lnSpc>
                <a:spcPct val="117000"/>
              </a:lnSpc>
              <a:spcBef>
                <a:spcPts val="400"/>
              </a:spcBef>
              <a:buClr>
                <a:schemeClr val="accent1"/>
              </a:buClr>
              <a:buSzPct val="68000"/>
              <a:buFont typeface="Wingdings" pitchFamily="2" charset="2"/>
              <a:buChar char="Ø"/>
              <a:defRPr/>
            </a:pPr>
            <a:endParaRPr lang="en-US" sz="1400" dirty="0"/>
          </a:p>
          <a:p>
            <a:pPr marL="452437" indent="-342900">
              <a:lnSpc>
                <a:spcPct val="117000"/>
              </a:lnSpc>
              <a:spcBef>
                <a:spcPts val="400"/>
              </a:spcBef>
              <a:buClr>
                <a:srgbClr val="CC9900"/>
              </a:buClr>
              <a:buSzPct val="75000"/>
              <a:buFont typeface="Wingdings" pitchFamily="2" charset="2"/>
              <a:buChar char="Ø"/>
              <a:defRPr/>
            </a:pPr>
            <a:r>
              <a:rPr lang="en-US" sz="2600" dirty="0"/>
              <a:t>Feeling overwhelmed</a:t>
            </a:r>
          </a:p>
          <a:p>
            <a:pPr marL="452437" indent="-342900">
              <a:lnSpc>
                <a:spcPct val="117000"/>
              </a:lnSpc>
              <a:spcBef>
                <a:spcPts val="400"/>
              </a:spcBef>
              <a:buClr>
                <a:srgbClr val="CC9900"/>
              </a:buClr>
              <a:buSzPct val="75000"/>
              <a:buFont typeface="Wingdings" pitchFamily="2" charset="2"/>
              <a:buChar char="Ø"/>
              <a:defRPr/>
            </a:pPr>
            <a:r>
              <a:rPr lang="en-US" sz="2600" dirty="0"/>
              <a:t>Impaired self-care (not exercising, skipping meals, over-eating, inattention to dress)</a:t>
            </a:r>
          </a:p>
          <a:p>
            <a:pPr marL="452437" indent="-342900">
              <a:lnSpc>
                <a:spcPct val="117000"/>
              </a:lnSpc>
              <a:spcBef>
                <a:spcPts val="400"/>
              </a:spcBef>
              <a:buClr>
                <a:srgbClr val="CC9900"/>
              </a:buClr>
              <a:buSzPct val="75000"/>
              <a:buFont typeface="Wingdings" pitchFamily="2" charset="2"/>
              <a:buChar char="Ø"/>
              <a:defRPr/>
            </a:pPr>
            <a:r>
              <a:rPr lang="en-US" sz="2600" dirty="0"/>
              <a:t>Over-emotional, moody</a:t>
            </a:r>
          </a:p>
          <a:p>
            <a:pPr marL="452437" indent="-342900">
              <a:lnSpc>
                <a:spcPct val="117000"/>
              </a:lnSpc>
              <a:spcBef>
                <a:spcPts val="400"/>
              </a:spcBef>
              <a:buClr>
                <a:srgbClr val="CC9900"/>
              </a:buClr>
              <a:buSzPct val="75000"/>
              <a:buFont typeface="Wingdings" pitchFamily="2" charset="2"/>
              <a:buChar char="Ø"/>
              <a:defRPr/>
            </a:pPr>
            <a:r>
              <a:rPr lang="en-US" sz="2600" dirty="0"/>
              <a:t>Nausea, headaches, sleep disturbances</a:t>
            </a:r>
          </a:p>
          <a:p>
            <a:pPr marL="452437" indent="-342900">
              <a:lnSpc>
                <a:spcPct val="117000"/>
              </a:lnSpc>
              <a:spcBef>
                <a:spcPts val="400"/>
              </a:spcBef>
              <a:buClr>
                <a:srgbClr val="CC9900"/>
              </a:buClr>
              <a:buSzPct val="75000"/>
              <a:buFont typeface="Wingdings" pitchFamily="2" charset="2"/>
              <a:buChar char="Ø"/>
              <a:defRPr/>
            </a:pPr>
            <a:r>
              <a:rPr lang="en-US" sz="2600" dirty="0"/>
              <a:t>Difficulty trusting others</a:t>
            </a:r>
          </a:p>
          <a:p>
            <a:pPr marL="452437" indent="-342900">
              <a:lnSpc>
                <a:spcPct val="117000"/>
              </a:lnSpc>
              <a:spcBef>
                <a:spcPts val="400"/>
              </a:spcBef>
              <a:buClr>
                <a:srgbClr val="CC9900"/>
              </a:buClr>
              <a:buSzPct val="75000"/>
              <a:buFont typeface="Wingdings" pitchFamily="2" charset="2"/>
              <a:buChar char="Ø"/>
              <a:defRPr/>
            </a:pPr>
            <a:r>
              <a:rPr lang="en-US" sz="2600" dirty="0" smtClean="0"/>
              <a:t>Hyper-vigilance </a:t>
            </a:r>
            <a:r>
              <a:rPr lang="en-US" sz="2600" dirty="0"/>
              <a:t>related to keeping self and loved ones safe</a:t>
            </a:r>
          </a:p>
          <a:p>
            <a:pPr marL="452437" indent="-342900">
              <a:lnSpc>
                <a:spcPct val="80000"/>
              </a:lnSpc>
              <a:spcBef>
                <a:spcPts val="400"/>
              </a:spcBef>
              <a:buClr>
                <a:schemeClr val="accent5">
                  <a:lumMod val="50000"/>
                </a:schemeClr>
              </a:buClr>
              <a:buSzPct val="75000"/>
              <a:buFont typeface="Wingdings" pitchFamily="2" charset="2"/>
              <a:buChar char="Ø"/>
              <a:defRPr/>
            </a:pPr>
            <a:endParaRPr lang="en-US" sz="2500" dirty="0" smtClean="0"/>
          </a:p>
          <a:p>
            <a:pPr marL="109537">
              <a:lnSpc>
                <a:spcPct val="80000"/>
              </a:lnSpc>
              <a:spcBef>
                <a:spcPts val="400"/>
              </a:spcBef>
              <a:buClr>
                <a:schemeClr val="accent5">
                  <a:lumMod val="50000"/>
                </a:schemeClr>
              </a:buClr>
              <a:buSzPct val="75000"/>
              <a:defRPr/>
            </a:pPr>
            <a:endParaRPr lang="en-US" sz="2500" dirty="0"/>
          </a:p>
          <a:p>
            <a:pPr marL="365125" indent="-255588">
              <a:lnSpc>
                <a:spcPct val="80000"/>
              </a:lnSpc>
              <a:spcBef>
                <a:spcPts val="400"/>
              </a:spcBef>
              <a:buClr>
                <a:schemeClr val="accent1"/>
              </a:buClr>
              <a:buSzPct val="68000"/>
              <a:buFont typeface="Wingdings 3" pitchFamily="18" charset="2"/>
              <a:buChar char=""/>
              <a:defRPr/>
            </a:pPr>
            <a:endParaRPr lang="en-US" sz="2500" dirty="0"/>
          </a:p>
          <a:p>
            <a:pPr marL="1143000" lvl="2" indent="-228600">
              <a:spcBef>
                <a:spcPts val="350"/>
              </a:spcBef>
              <a:buClr>
                <a:schemeClr val="accent2"/>
              </a:buClr>
              <a:buSzPct val="100000"/>
              <a:buFont typeface="Wingdings 2" pitchFamily="18" charset="2"/>
              <a:buChar char=""/>
              <a:defRPr/>
            </a:pPr>
            <a:endParaRPr lang="en-US" sz="2400" dirty="0">
              <a:latin typeface="Lucida Sans Unicode" pitchFamily="34" charset="0"/>
            </a:endParaRPr>
          </a:p>
        </p:txBody>
      </p:sp>
    </p:spTree>
    <p:extLst>
      <p:ext uri="{BB962C8B-B14F-4D97-AF65-F5344CB8AC3E}">
        <p14:creationId xmlns:p14="http://schemas.microsoft.com/office/powerpoint/2010/main" val="20582176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41</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rPr>
              <a:t>Ongoing Help Before Crisis Occurs</a:t>
            </a:r>
            <a:endParaRPr lang="en-US" sz="4400" b="1" dirty="0">
              <a:solidFill>
                <a:schemeClr val="accent1">
                  <a:lumMod val="75000"/>
                </a:schemeClr>
              </a:solidFill>
            </a:endParaRPr>
          </a:p>
        </p:txBody>
      </p:sp>
      <p:sp>
        <p:nvSpPr>
          <p:cNvPr id="16" name="Content Placeholder 2"/>
          <p:cNvSpPr>
            <a:spLocks/>
          </p:cNvSpPr>
          <p:nvPr/>
        </p:nvSpPr>
        <p:spPr bwMode="auto">
          <a:xfrm>
            <a:off x="571500" y="1600201"/>
            <a:ext cx="8001000" cy="4114799"/>
          </a:xfrm>
          <a:prstGeom prst="rect">
            <a:avLst/>
          </a:prstGeom>
          <a:noFill/>
          <a:ln w="9525">
            <a:noFill/>
            <a:miter lim="800000"/>
            <a:headEnd/>
            <a:tailEnd/>
          </a:ln>
        </p:spPr>
        <p:txBody>
          <a:bodyPr/>
          <a:lstStyle/>
          <a:p>
            <a:pPr marL="395287" indent="-285750">
              <a:lnSpc>
                <a:spcPct val="117000"/>
              </a:lnSpc>
              <a:spcBef>
                <a:spcPts val="400"/>
              </a:spcBef>
              <a:buClr>
                <a:schemeClr val="accent1"/>
              </a:buClr>
              <a:buSzPct val="68000"/>
              <a:buFont typeface="Wingdings" pitchFamily="2" charset="2"/>
              <a:buChar char="Ø"/>
              <a:defRPr/>
            </a:pPr>
            <a:endParaRPr lang="en-US" sz="1400" dirty="0"/>
          </a:p>
          <a:p>
            <a:pPr marL="452437" indent="-342900">
              <a:lnSpc>
                <a:spcPct val="80000"/>
              </a:lnSpc>
              <a:spcBef>
                <a:spcPts val="400"/>
              </a:spcBef>
              <a:spcAft>
                <a:spcPts val="400"/>
              </a:spcAft>
              <a:buClr>
                <a:srgbClr val="CC9900"/>
              </a:buClr>
              <a:buSzPct val="75000"/>
              <a:buFont typeface="Wingdings" pitchFamily="2" charset="2"/>
              <a:buChar char="Ø"/>
              <a:defRPr/>
            </a:pPr>
            <a:r>
              <a:rPr lang="en-US" sz="2600" dirty="0"/>
              <a:t>Organizational acknowledgment and validation of the impact of trauma-linked countertransference and </a:t>
            </a:r>
            <a:r>
              <a:rPr lang="en-US" sz="2600" dirty="0" smtClean="0"/>
              <a:t>vicarious traumatization</a:t>
            </a:r>
            <a:endParaRPr lang="en-US" sz="2600" dirty="0"/>
          </a:p>
          <a:p>
            <a:pPr marL="452437" indent="-342900">
              <a:lnSpc>
                <a:spcPct val="80000"/>
              </a:lnSpc>
              <a:spcBef>
                <a:spcPts val="400"/>
              </a:spcBef>
              <a:spcAft>
                <a:spcPts val="400"/>
              </a:spcAft>
              <a:buClr>
                <a:srgbClr val="CC9900"/>
              </a:buClr>
              <a:buSzPct val="75000"/>
              <a:buFont typeface="Wingdings" pitchFamily="2" charset="2"/>
              <a:buChar char="Ø"/>
              <a:defRPr/>
            </a:pPr>
            <a:r>
              <a:rPr lang="en-US" sz="2600" dirty="0"/>
              <a:t>Clinical supervision </a:t>
            </a:r>
            <a:r>
              <a:rPr lang="en-US" sz="2600" dirty="0" smtClean="0"/>
              <a:t>                                                                           that does </a:t>
            </a:r>
            <a:r>
              <a:rPr lang="en-US" sz="2600" dirty="0"/>
              <a:t>the same and </a:t>
            </a:r>
            <a:r>
              <a:rPr lang="en-US" sz="2600" dirty="0" smtClean="0"/>
              <a:t>                                                       addresses </a:t>
            </a:r>
            <a:r>
              <a:rPr lang="en-US" sz="2600" dirty="0"/>
              <a:t>such issues</a:t>
            </a:r>
          </a:p>
          <a:p>
            <a:pPr marL="452437" indent="-342900">
              <a:lnSpc>
                <a:spcPct val="80000"/>
              </a:lnSpc>
              <a:spcBef>
                <a:spcPts val="400"/>
              </a:spcBef>
              <a:spcAft>
                <a:spcPts val="400"/>
              </a:spcAft>
              <a:buClr>
                <a:srgbClr val="CC9900"/>
              </a:buClr>
              <a:buSzPct val="75000"/>
              <a:buFont typeface="Wingdings" pitchFamily="2" charset="2"/>
              <a:buChar char="Ø"/>
              <a:defRPr/>
            </a:pPr>
            <a:r>
              <a:rPr lang="en-US" sz="2600" dirty="0"/>
              <a:t>Peer process and/or        </a:t>
            </a:r>
            <a:r>
              <a:rPr lang="en-US" sz="2600" dirty="0" smtClean="0"/>
              <a:t>                                                     </a:t>
            </a:r>
            <a:r>
              <a:rPr lang="en-US" sz="2600" dirty="0"/>
              <a:t>supervision groups</a:t>
            </a:r>
          </a:p>
          <a:p>
            <a:pPr marL="452437" indent="-342900">
              <a:lnSpc>
                <a:spcPct val="80000"/>
              </a:lnSpc>
              <a:spcBef>
                <a:spcPts val="400"/>
              </a:spcBef>
              <a:buClr>
                <a:schemeClr val="accent5">
                  <a:lumMod val="50000"/>
                </a:schemeClr>
              </a:buClr>
              <a:buSzPct val="75000"/>
              <a:buFont typeface="Wingdings" pitchFamily="2" charset="2"/>
              <a:buChar char="Ø"/>
              <a:defRPr/>
            </a:pPr>
            <a:endParaRPr lang="en-US" sz="2500" dirty="0" smtClean="0"/>
          </a:p>
          <a:p>
            <a:pPr marL="109537">
              <a:lnSpc>
                <a:spcPct val="80000"/>
              </a:lnSpc>
              <a:spcBef>
                <a:spcPts val="400"/>
              </a:spcBef>
              <a:buClr>
                <a:schemeClr val="accent5">
                  <a:lumMod val="50000"/>
                </a:schemeClr>
              </a:buClr>
              <a:buSzPct val="75000"/>
              <a:defRPr/>
            </a:pPr>
            <a:endParaRPr lang="en-US" sz="2500" dirty="0"/>
          </a:p>
          <a:p>
            <a:pPr marL="365125" indent="-255588">
              <a:lnSpc>
                <a:spcPct val="80000"/>
              </a:lnSpc>
              <a:spcBef>
                <a:spcPts val="400"/>
              </a:spcBef>
              <a:buClr>
                <a:schemeClr val="accent1"/>
              </a:buClr>
              <a:buSzPct val="68000"/>
              <a:buFont typeface="Wingdings 3" pitchFamily="18" charset="2"/>
              <a:buChar char=""/>
              <a:defRPr/>
            </a:pPr>
            <a:endParaRPr lang="en-US" sz="2500" dirty="0"/>
          </a:p>
          <a:p>
            <a:pPr marL="1143000" lvl="2" indent="-228600">
              <a:spcBef>
                <a:spcPts val="350"/>
              </a:spcBef>
              <a:buClr>
                <a:schemeClr val="accent2"/>
              </a:buClr>
              <a:buSzPct val="100000"/>
              <a:buFont typeface="Wingdings 2" pitchFamily="18" charset="2"/>
              <a:buChar char=""/>
              <a:defRPr/>
            </a:pPr>
            <a:endParaRPr lang="en-US" sz="2400" dirty="0">
              <a:latin typeface="Lucida Sans Unicode" pitchFamily="34" charset="0"/>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9229" y="2624050"/>
            <a:ext cx="3886200" cy="2760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57993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42</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rPr>
              <a:t>Ongoing Help Before Crisis Occurs</a:t>
            </a:r>
            <a:endParaRPr lang="en-US" sz="4400" b="1" dirty="0">
              <a:solidFill>
                <a:schemeClr val="accent1">
                  <a:lumMod val="75000"/>
                </a:schemeClr>
              </a:solidFill>
            </a:endParaRPr>
          </a:p>
        </p:txBody>
      </p:sp>
      <p:sp>
        <p:nvSpPr>
          <p:cNvPr id="17" name="TextBox 16"/>
          <p:cNvSpPr txBox="1"/>
          <p:nvPr/>
        </p:nvSpPr>
        <p:spPr>
          <a:xfrm>
            <a:off x="628650" y="1600200"/>
            <a:ext cx="7886700" cy="2328586"/>
          </a:xfrm>
          <a:prstGeom prst="rect">
            <a:avLst/>
          </a:prstGeom>
          <a:noFill/>
        </p:spPr>
        <p:txBody>
          <a:bodyPr wrap="square" rtlCol="0">
            <a:spAutoFit/>
          </a:bodyPr>
          <a:lstStyle/>
          <a:p>
            <a:pPr marL="452437" indent="-342900">
              <a:lnSpc>
                <a:spcPct val="80000"/>
              </a:lnSpc>
              <a:spcBef>
                <a:spcPts val="400"/>
              </a:spcBef>
              <a:spcAft>
                <a:spcPts val="400"/>
              </a:spcAft>
              <a:buClr>
                <a:srgbClr val="CC9900"/>
              </a:buClr>
              <a:buSzPct val="75000"/>
              <a:buFont typeface="Wingdings" pitchFamily="2" charset="2"/>
              <a:buChar char="Ø"/>
              <a:defRPr/>
            </a:pPr>
            <a:r>
              <a:rPr lang="en-US" sz="2600" dirty="0" smtClean="0"/>
              <a:t>Staff training is provided and encouraged</a:t>
            </a:r>
            <a:endParaRPr lang="en-US" sz="2600" dirty="0"/>
          </a:p>
          <a:p>
            <a:pPr marL="452437" indent="-342900">
              <a:lnSpc>
                <a:spcPct val="80000"/>
              </a:lnSpc>
              <a:spcBef>
                <a:spcPts val="400"/>
              </a:spcBef>
              <a:spcAft>
                <a:spcPts val="400"/>
              </a:spcAft>
              <a:buClr>
                <a:srgbClr val="CC9900"/>
              </a:buClr>
              <a:buSzPct val="75000"/>
              <a:buFont typeface="Wingdings" pitchFamily="2" charset="2"/>
              <a:buChar char="Ø"/>
              <a:defRPr/>
            </a:pPr>
            <a:r>
              <a:rPr lang="en-US" sz="2600" dirty="0" smtClean="0"/>
              <a:t>Personal counseling </a:t>
            </a:r>
            <a:endParaRPr lang="en-US" sz="2600" dirty="0"/>
          </a:p>
          <a:p>
            <a:pPr marL="452437" indent="-342900">
              <a:lnSpc>
                <a:spcPct val="80000"/>
              </a:lnSpc>
              <a:spcBef>
                <a:spcPts val="400"/>
              </a:spcBef>
              <a:spcAft>
                <a:spcPts val="400"/>
              </a:spcAft>
              <a:buClr>
                <a:srgbClr val="CC9900"/>
              </a:buClr>
              <a:buSzPct val="75000"/>
              <a:buFont typeface="Wingdings" pitchFamily="2" charset="2"/>
              <a:buChar char="Ø"/>
              <a:defRPr/>
            </a:pPr>
            <a:r>
              <a:rPr lang="en-US" sz="2600" dirty="0" smtClean="0"/>
              <a:t>Overt recognition and valuing of staffs’ hard                                                            work</a:t>
            </a:r>
          </a:p>
          <a:p>
            <a:pPr marL="452437" indent="-342900">
              <a:lnSpc>
                <a:spcPct val="80000"/>
              </a:lnSpc>
              <a:spcBef>
                <a:spcPts val="400"/>
              </a:spcBef>
              <a:spcAft>
                <a:spcPts val="400"/>
              </a:spcAft>
              <a:buClr>
                <a:srgbClr val="CC9900"/>
              </a:buClr>
              <a:buSzPct val="75000"/>
              <a:buFont typeface="Wingdings" pitchFamily="2" charset="2"/>
              <a:buChar char="Ø"/>
              <a:defRPr/>
            </a:pPr>
            <a:r>
              <a:rPr lang="en-US" sz="2600" dirty="0" smtClean="0"/>
              <a:t>Attention is given to organization dynamics which may interfere with staff development</a:t>
            </a:r>
            <a:endParaRPr lang="en-US" sz="2600" dirty="0"/>
          </a:p>
        </p:txBody>
      </p:sp>
      <p:sp>
        <p:nvSpPr>
          <p:cNvPr id="2" name="AutoShape 2" descr="data:image/jpeg;base64,/9j/4AAQSkZJRgABAQAAAQABAAD/2wCEAAkGBxQSEhAUEBQVFRUVFBAQFRUVFBQUFRQUFBQWFhQUFxcYHCggGBolHBQUITEhJSkrLi4uFx8zODMsNygtLisBCgoKDg0OFBAQFywcHBwsLCwsLCwsLCwsLCwsLCwsLCwsLCwsLCwsLCwsLCwsLCwsLCwsLCwsNzcsLDcsNzcsLP/AABEIAJ0BQgMBEQACEQEDEQH/xAAbAAACAwEBAQAAAAAAAAAAAAAAAQMEBQIGB//EADgQAAEDAgMFBgUEAQQDAAAAAAEAAhEDBAUhMQYSQVFhIjJxgZGhExWxwdEUQlLw4WJygpIHM0P/xAAaAQEBAQEBAQEAAAAAAAAAAAAAAQIDBAUG/8QAJxEBAAICAQQBBAMBAQAAAAAAAAECAxEhBAUSMUETFVFhIjJCUhT/2gAMAwEAAhEDEQA/AMcBfafINA4QEIHCAQOEBCAhAQgIQEICEBCAhAQgIQEIBAICEUQgIQKEBCAhEEICEBCKUICEBCAhAoQEIFCAhZBCBQgkoWznmGtJ8FzvmpT3Ltjw3v8A1he+R1eQ9V4/uOJ6ft+VRhfSfPEIHCBwgIQEICEDhAQgIQEICEBCAhA4QEICEChAQgIQEICEChAQgIQEICEChA4QKEUQgIQEIFCAhQKFJnREbT0LKo/usJ8slxv1GOnuXenTZL+oaVvs5UPeIb7leK/cqR/WHsp220/2lq22zdMd6XHqcvZeG/X5beuHup0OKv7a9vZBogADwC8drTb3L0xWKxxCz8NQfNYX7B+UEICEDhAQgcIBAQgaIEChAIpoBECAQCKEAgIQKEBCgIVBCgIRAihEKEUQgIU8oj3LXjM+nbKDjo0nwBWZy0j3LUY7T8JKdhUdoxx8isT1OOP9Nx0+Sf8AKwzBax/YfMgfVcZ67DHy6x0WWfhbo7M1T3iGrz27nT4jbvXttvmV+32WaD2nF3hkvLk7lkt6jT1Y+3Y6+5207bB6bIho9JPnK8d+oyX9y9dMGOnqF1tEDRcp5dInToM5IbdNpobMBEEhB4Grg1Zv7CfDNfpKddit86fBt0GWvxtUqUHN7zSPEELvXNS3qXntgyR7q4hdNuepEKoIQOFAKoIRRCIIQEICEDQEICEBCAhAoUU4QNjCSA0SToBmVmclYjcy3XHa06iG9Y7K1HiXkN4xEnz4L52TuVYnVY2+jj7baY/lOklxsi8dx7XdCC36Ss07nX/ULftdo/rZTOzVfk3/ALLt9xxOX27K7ZsxWOpYPMn6BYt3LH8Q1HbsnykGyr/5t9Csfc4/5a+2z+Uj9l4b/wCw73LdG76zKn3Ln1w1HbeP7cqdPZuueDR4uC7z3HE4R2/IvW2yTtarwOjMz6lefJ3OP8w9GPtv/Utm1wK3ZHY3jzd2l4b9Zlt8vbTpMVI4hYfSpt7tNo8GhcLZbz8u9cdI+HLH8gsect+NU0+P4U3tNO2sTSbMwqBoTSSNxXSABBySiuDUQcGogPiomne5OS3pdkbcHJaiNepTy2ifhFN2rW+gW4teP9MTFJ91QP2fpH9rR7fRbjqM0f6c/oYZ/wAqtXZqkdJHgT91uOuzR87YnosM/GlKtsx/F58xK707nb/UON+2Vn+ttKdXZ6qNN0+cfVemvccc++Hmt23JHqYlUqYZVbqx3kJ+i9FerxW9Wee3R5a+6qr2EagjxELtF6z8vPNLR7goWts6EICFQQgIUBCoIQEKKvWOE1ap7Lcv5HIf5XlzdZix+55enD0mTL8aemw/AKdKN4fEf17o8tF8jP12TJxHEPsYOix4/cblrfDa3tVN0RoABAXlm0z7l6orH+YVLrHGtyELE3d64dqbsYEzPJZ83T6WlqnibXEDmrvblNdLf61pOS3w5TWXLrpvBXhnUoX3AKaNGyqpppL8YHxWF04+KPPkhqTcxx8FNHDplAppeEgYeSGh4kKg+I3miE64A0VRCbgojh1QlTRsR1VHLgEHDnwi6Q76Lo23mXotbNQ7F31U2eDoX3JXcp4I33pTbUUcfrSs7a8HTLxNnilbe802nikF21NwaknPY7WPPNItMepPCJ9wr1cMou/a3ygfRd69Tlr6s426XFb3VRuNnmft3h7heinccke+Xmv23FP9eGbXwSo3uw72Povfj7jjt/bh4MnbMlf68s6pTIMOBB5HJe2uStuay8F8dqcWjTiFpgw2dEm0RzLURM8Q0rPBHvzd2B119F4M3cKU9cvfh7fe/M8N21wqjRG8RMZ7zs/bQL5Obrst/wBQ+rh6PHj9RuV+0rtfMOgcuJHivLH8p3L2TSYWH9kdmIVngjTIvXl0gnPh1Wd7dIrp4zGGVWku1brI4KTV6aXhlMxRw46KeOlvMaaGG4sSSZ07P5K3DjarWoYtqZ0yViXG1UnzidCrtmapaWJTGau2Zq0Le8EE+f8AfdJlJhYdVLQCdSJjl0WZhqOUGH4lvF28Iz4rG2/CF594eBV2z4Q5/UVDoVdTKcQ6bRd+53uninntMGsaM3BXUQkzaVeteUxnKeUJ4yrtxIHwU2vi6F6ETTr9artdE68Q0gfedUENS96oIf1qCBtyo3pKy4/v2RXTbhNmnRuJTZobyCSmUJST9lVdAIjqJUNuoIQ2kZeluX96ps1ErIxBn7wPEK+UfKan4JzqFTIx4OErVc1qz/GdMXxRaNWjavVwGlrukdWuyXqjr81fnbyT2/Db4S22F06fcGfM5n1XLL1OTJ/aXbF0uPHzWFkU153oZG1VQtt3Efypg+Z/MLMt09wzMAuHyC7RSvEut53D09w8wDzXWXGscvKYriApODf2Pn/g4cR0XLUxL1xHk87cbQdqCR3SHDnKsRZmYqxXVAZAOq3qTiYdWr4lNpHK22s4CJU2TR1TrkFXbnNFmhe8Cm08Wla30lreBMno0Ik1bNtf/EcY0H0GSnuU8dQ0W08h2QOqaZiUVXEKdLXVJ4NTKrU2gz7DcuBU3LXjCOpiL3ZzCrm4dUJ4ymk3pHTpknNNLtaaQER0a4CIiddgKrpWqYgOaGlOtinVU0pVsU5FNKh+ZHmmheZcH+6LLSf9UgmbcoJ2V0FmnUBQWmRlCImahtI1XQnaFUk3hJFV7VlXFS2JGSaPJVdhT9WqeDcZWjhzqrMjorG4ZtMS2d0EToVty8uXTQE0TLG2xrNZaVC4TJY0eJcIPss2jhvFMzbTJwLCXvY1zjBc3eDRwykStVxfO3W2WN600cUvYptOkNEqXnhrHTmXzTai/Ly1oMZnMckxV3O5bzT4xEQhwPAG1s3DKRJiSeefNdZvp5ZidvWnYu0cOwH03c2u4+BWZuRFoZF7sLdUiX0CKzeLe6/3yKvEw6UtNZYtas+m7drU30zye0tnwnXyXOafh2jJtLRrgiViY01uFhgnTzU214u9/c8dBzKbSavY4Bh25SBd33w4/wCkcFr1Dha3lOo+GtiFSWlrRqrtiK/Lzz7PdzdnP9hQmVa4qRkB4IRCq2+4JoSC/ARmYR1MRyV0y4OJ5K6VE/FeRTSK1TEidE0Kr7pxQRGoSqOZQ0JUNNSndAoqwyoCppdp2nRFTMJQWKTonhOqgtMrlQBvSFOVdfNFdyaT0sXHFNnitMxAFNmnbaqGnX60NTyZmFuhiY4rcWTwFW/B0UmxWiKliJ0JU8mpouC9ELW2ZqoY6wV7epTOp3SPFrgfsruJIjUpbe/ZSBJPAjziPRJvqW645v6eN2ixoOJDTl9lwndpe+KRSOWNsvgP66sXFwbSp7od/J3QDrnmvTSNRp4M1+dvqtphlGkAymxoA0Ee55pLh5T8pTh7ZyA8lnTpFzf2OIHmkt11Kletp1mllQMeDkWuAcPdTf7b08nimwFN0m2qOpHXdPbp/ke6Rb8s8xLz17g15b5OolzeD2dpniYzHmE8YnnbtXJHpPgNlvPD6pmM44TyhZnUNW3McPbUSSJOSRy560sNePortmYlBeAAQdHT5FNuennbyu0SDqMvNTbUVl5+vXBJhXaaV3VZSGZLfKu0kt4ps0SbAGps0YpFZ2uktO0ceC1FbT6hmb1j3KZuHP5LpGDLPqsuU9Tij3Z18sctf+TN/wAsf+7B/wBMwVCuO3p2lbcEILFO/IUaW6OKjioL9DEmEaoaXKN03mqml+lTa6M00zzCX5WDoro8kVTZ8nQp4tRk07pYS5mplSar5uiYyWV2jq5qptGSQFmYWJL4yjSxTfkqbMXhapuYVHc4gC12cGCtbZ8eXhb3GS4necf7yWfCZe6uWla8Ma6uTUy0H1Xox08XjzZpvxHp7b/x3SLRVcJjst+pS0uMzxEPWVK7uaxK6+HYxMxBKzta1hQvbxw45KTLtEsX58ASDqo7eLTw7HRpKbYtV6K0vQRqtRpxmukta2pugloJ1nQ+yvikWlUubU//ADPkcvdYnbdbflg3V85hLXAgjgclNuvhtnYxihLABqC0/b7q7YisRyxXMc8k5mYW61tb1G3LJlrX3OjbhdQnSB1IXor0ea3+Xkt1+Cv+kzMGPFwXeO25fzEPNbuuL4iUwwcfy9l0jtdp92cp7tHxV03CWcz7LpHa6/NnOe7W+KpG4cwcD6rpXtmKPczLlbumWfURCRtowaNC7V6HDHw426/NPykFMDQD0XavT4q+qw4Wz5Le7GusREfDnNpkQqhQg8kAvyT9eYaiiEBCimEXaRjiOKi7WqN69ujijW4aNtj9RsZymzVZX6O0zuKeSeEJDtJ1V2vhCVmJNfxVZmNOTc+aiLVKsHDNNppHXoRmB6KESpvuYTTbtuJDIET0VXxO6ZTc1xgjInskHgnDP8ofPagz0XaKsWvybGKyVnb6DsxefCotaAIPaPn/AELjNpdJrEvRUL6k/J+XhokWhPpz8LbbSkc2uB81qNSzPlBXGGsLfJSYhYmXidocHiS0Qsw6eUw8rvua7JamCLy3MLxgjIlZ03L1FnjQIEmfoptnxaNO/aVraeKHEqLLhsHUd1w1B/HRJiJWszV5ZuGah/AwRzg/Re7pOh+pHlb0+V1vcfp2mlPa6ymBoIX2seGmOP4w+DlzXyTu0nC6ORQqFCiiEChAoQEKhIBAIPIhh5L8jt+xPdKbBuJtNHuJs0A1TbTvdTaGGqbUtxVTBIQEyh5Oqbi3Qqrva/a4mRqqkws/rOLSoi/bYmCADkUNOnUd7MIm0NXDHahXS+atUfuteHSDun6JELNnlXiV3jUOE7mTpMkgcyAkytYeypVQABpw9Fwl1jaC67XcdBWdO1LaVbbGKlIw9xMcpTWnWLVloU9rYyJJ/uibkmlZXqeKMriOKbc70eU2rsnUh8VjSWjvRw6+C6Y/5Tp5rW8WFaYs094EfRbtimPlquaJa1C64td7rjrTvE7bFjisd72RGl86YYIOfTjyVmViv5K1uPiBxOu8QvtdsvNqTWfh+a7rjiMsWj5TL6b5YhAQohQgIRShAoVCIQKFAQqBQL9BT/iF4p6DD+Hrjr835c/Lqf8AFT7fhajuOYjhdPl7rP23F+2/uWUvlNPkfVZ+2YvzLX3TKPlNPkfVPtmL8yfdMv4dDCqfI+qsdsxfmWZ7pm/R/K6fI+qv23F+z7nm/RHCafI+qn2zF+z7nm/Tl2DUz/L1UntmP4mWo7pl/EIXYG3g4+YC5W7XHxZ1jus/NVK5wl7c43h0/C8eXo8mP4292DrsWT50zKlMheX9PZvfoqdaCtRCTLRp1J0V0sStW9y4c1lqOWnb1p1jzRLQixSg003y0ZA59VYYeMcF2iOGJnSzhlLeqNHX6LNm6PTOtoidDxiQuUusNCjg28OyQUYmZeZ2hw11JwJ0OSrUSxwmmvNYt6pYQRkszDcX29hhmJMqt3agBnskHMEHVT1Lnem3m9pdlBTmpQ7hOn8Z4Hp1XauTbhNdPN02EaZHkrLrWZXMOuS7J2oMLneuvTpW22rTELk1azZwTR/iPovtds9Wl+e7r7q04X1nyChAQgUICECQKEBCBQgIQEIJ4RBCinCqHCAhAQgcIohAQgIQOFD0q3Ngx+oz5jJeXL0ePJzrUvVh63Li9TuHmcZw/wCB2iRukwDpnyhfIz9JfFP5h9rpesrm4+VGjXjMFed7IhqWt3Oqktw27K4pcfPisTOnT6Vp5Xa/wqjHCm4TByWomHO2O1fcPB1Ka7RbhztX5aOz9Eb5cdAPcrNp2REw9U8gNyII5Lm3EsepjT6Luw3Lkpp11WfaLEcZbXpua4Z6joVY9szWI9POLppx3y6WWoWLK4LHKTDpEvTWuIgjPMEQRzCz6S0beexGza2r/pPHUhp18YXWv8tRLlbdY4UaGGvY5xA3gTOXLgR5K5OJ01jmNbaVC3eSAGn0XKMVrTxDV8uOtd2s9NY2u42OJzPiv0PSYPpU59y/LdZn+tk3HqE8L1PKRCAIVCIQKEChAQgUICEChAQgnhEACKcICFEOEBCBwiiE2CFQQoHCbBCgwcYward1d2nG6xoEuMDedmfsvkdbk/n4/h+g7XirGKbz8vM4tgtW0PaEeBlp8CvDvfEvqRTcbgsFum1aga6QG9p/Ro4T10WctJrGzFO76fT8ExWkGANAaI0AAjkuVJjXL12rM8OcXZTqg5APiWuGoP3CltNeHDwNOg+pLmtcczMNJE8RIC6RPDjONv4famlTmo0jezn6SptymsTPDutBEtKMzEw89iEzmqztSKpsOatbYlBWDgQ5mcCC3mOnIrcREs70nt6geJHmOIPIrnMeM8ukTtZo1d1ZnlqJdXVQubJ4fdapDNuW3svWJY5p/aRHgeHqD6r63QzFomJj0+H3Gs1tExOttpfR0+XPIhAkQQgUJsEK7ChNhEJsKE2CE2FCbChAQqJ4WTRwgIQOEBCBwgIQOE2CEDhAoRRCCCvVfTO8wTzA1EcV8nr8F5n6lI2+52vqcdY+nknTFxi6dcMLdxxP+05FfMiLzPqX3vq4ac+UPNDD327X77d01II5w3L6ldMlbREeUacMebHa0zSdtC3rkAFp4D25rhaHppk/Kz88cGuPDQdVy8Z3w9FJq9ZguNMbTYCBoBAyAPJdqzqOWbV8rcDFLptSm/dABglp68jzCzM8szjh4eniRk8AeC2894Q3VecwCtRG3ntOlFt8Cd0iHcjx6hbmk625xbcrLHSsNp6bVqJZtDOvaDmP36XTebwcPyum4mNSlYne1+kd4TEHkvP8u3tHnMeS3Fog09jgdh8Kn2u86CenIL7XR4vCu59y/N9fnjJfUeoaEL2vCIQEIFCAhAoQIhAQgIQIhQKFQoTYIQTwoCEDhAQgcICEDQNAICEBCAhFEKIcIvLPxjCxXaBo5s7p8eB6LzdV0/1q/uHr6TqZwW38S8jXwx7HFrmkeGYPUFfCy470nUw/RYuopesTEql9bv7IIIGuY1jksxHjG5h1rlifUrjaoAkHy4nosWh6MeVaN84UzvHr4LERuXSbwwbOpvCQvTMaeObbbtpSD2Fp11BjisxLnPKne4A+oMmkObJDgJj8hd65PhytWGXZ1iCWPycOH45hS1fmG6zPpoh65w6acvKsJrl7LDbNjqVMuYJLWzlqvr4emxXxxM1fA6jqstMtoiyxSw6m0y1gB56/VdadJirO4hwv1ma8amyxC9MPKIQCBQgCEChAoQEIEgUICEChAIEgnhTamAm0EJsEJsOE2CE2HCbBCbDhTahNghNhwmwQmwQiiEQQpqJ+FiZj0p4nh4rNg5ESWu5H8Lz9T08Za6h6en6m2G23mauDVWnuE9RmCvi36bLXceL9Bj6zDau96ZmIWzy8U3gtmJHEg6eSxWlqe41L3YclMkbidt3EdlaDRNs5zXDQEgtcfTJatZfp7jmGRa13Z8CCQ4ciFiXGY1LYw7FyCAVNyxasSi2gwVtQfFp5HUx+0/joutbOUTr2qVcCrNA7O9yLc/8AIXW/TZI5iNw54+twzxM6lbwvZ95cDVG60ZxxPToumDpL2n+XEOPU9fjrXVJ3L1QbGQ8F9quoiIh8C0zMzMiFdsiE2FCbQQgUIohAoQEIFCbQoTYUICE2EgUIohBOs7DhNghNmhCBwhoBNro4TZoQmzRwhoIBA4Q0IQ0IRRCIIQEICEGRjGCfFcHsduuAAzGRjTwXh6rpZyTus8vq9B3D/wA8eNo3CpUw2uMp3uoXzb9HnrPrb7VO7YLxzwhpbOvJc9xgkd3WTw8F0r0OWazMvJl7ni8oivLHuaDmOzBXk3rieHtrq0bhq4M2rU7OjOJPAcvFdsOO2S2ohw6rNjw15nl6kNiPRfoIjURD8vM7nZwqyEChAQgIQKENBAoRAUCKBKqUKIIQKEChNghNghXYlWVNAIGEUIGgEDQCBoBAIBAIoRJNAIBAIBAkHD6LT3gD4hcr4cd53MOtc+SvES6a0DICB0W61isaiNMWva39p2a2yFAkAgECQBQCBFEIoEgSoEAgSgRQBQJ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962400"/>
            <a:ext cx="5486400" cy="1975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84064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43</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5000"/>
              </a:lnSpc>
            </a:pPr>
            <a:r>
              <a:rPr lang="en-US" sz="4000" b="1" dirty="0" smtClean="0">
                <a:solidFill>
                  <a:schemeClr val="accent1">
                    <a:lumMod val="75000"/>
                  </a:schemeClr>
                </a:solidFill>
              </a:rPr>
              <a:t>Managing and Surviving</a:t>
            </a:r>
          </a:p>
          <a:p>
            <a:pPr algn="ctr">
              <a:lnSpc>
                <a:spcPct val="75000"/>
              </a:lnSpc>
            </a:pPr>
            <a:r>
              <a:rPr lang="en-US" sz="4000" b="1" dirty="0" smtClean="0">
                <a:solidFill>
                  <a:schemeClr val="accent1">
                    <a:lumMod val="75000"/>
                  </a:schemeClr>
                </a:solidFill>
              </a:rPr>
              <a:t> Vicarious Trauma</a:t>
            </a:r>
            <a:endParaRPr lang="en-US" sz="4000" b="1" dirty="0">
              <a:solidFill>
                <a:schemeClr val="accent1">
                  <a:lumMod val="75000"/>
                </a:schemeClr>
              </a:solidFill>
            </a:endParaRPr>
          </a:p>
        </p:txBody>
      </p:sp>
      <p:sp>
        <p:nvSpPr>
          <p:cNvPr id="16" name="Content Placeholder 2"/>
          <p:cNvSpPr>
            <a:spLocks/>
          </p:cNvSpPr>
          <p:nvPr/>
        </p:nvSpPr>
        <p:spPr bwMode="auto">
          <a:xfrm>
            <a:off x="571499" y="1600200"/>
            <a:ext cx="5209487" cy="4114799"/>
          </a:xfrm>
          <a:prstGeom prst="rect">
            <a:avLst/>
          </a:prstGeom>
          <a:noFill/>
          <a:ln w="9525">
            <a:noFill/>
            <a:miter lim="800000"/>
            <a:headEnd/>
            <a:tailEnd/>
          </a:ln>
        </p:spPr>
        <p:txBody>
          <a:bodyPr/>
          <a:lstStyle/>
          <a:p>
            <a:pPr marL="395287" indent="-285750">
              <a:lnSpc>
                <a:spcPct val="117000"/>
              </a:lnSpc>
              <a:spcBef>
                <a:spcPts val="400"/>
              </a:spcBef>
              <a:buClr>
                <a:schemeClr val="accent1"/>
              </a:buClr>
              <a:buSzPct val="68000"/>
              <a:buFont typeface="Wingdings" pitchFamily="2" charset="2"/>
              <a:buChar char="Ø"/>
              <a:defRPr/>
            </a:pPr>
            <a:endParaRPr lang="en-US" sz="1400" dirty="0"/>
          </a:p>
          <a:p>
            <a:pPr marL="342900" indent="-342900">
              <a:lnSpc>
                <a:spcPct val="117000"/>
              </a:lnSpc>
              <a:spcBef>
                <a:spcPts val="400"/>
              </a:spcBef>
              <a:buClr>
                <a:srgbClr val="CC9900"/>
              </a:buClr>
              <a:buSzPct val="68000"/>
              <a:buFont typeface="Wingdings" panose="05000000000000000000" pitchFamily="2" charset="2"/>
              <a:buChar char="Ø"/>
            </a:pPr>
            <a:r>
              <a:rPr lang="en-US" sz="2600" dirty="0">
                <a:cs typeface="Calibri" pitchFamily="34" charset="0"/>
              </a:rPr>
              <a:t>Learn to ask for help</a:t>
            </a:r>
          </a:p>
          <a:p>
            <a:pPr marL="342900" indent="-342900">
              <a:lnSpc>
                <a:spcPct val="117000"/>
              </a:lnSpc>
              <a:spcBef>
                <a:spcPts val="400"/>
              </a:spcBef>
              <a:buClr>
                <a:srgbClr val="CC9900"/>
              </a:buClr>
              <a:buSzPct val="68000"/>
              <a:buFont typeface="Wingdings" panose="05000000000000000000" pitchFamily="2" charset="2"/>
              <a:buChar char="Ø"/>
            </a:pPr>
            <a:r>
              <a:rPr lang="en-US" sz="2600" dirty="0">
                <a:cs typeface="Calibri" pitchFamily="34" charset="0"/>
              </a:rPr>
              <a:t>Maintain personal boundaries</a:t>
            </a:r>
          </a:p>
          <a:p>
            <a:pPr marL="342900" indent="-342900">
              <a:lnSpc>
                <a:spcPct val="117000"/>
              </a:lnSpc>
              <a:spcBef>
                <a:spcPts val="400"/>
              </a:spcBef>
              <a:buClr>
                <a:srgbClr val="CC9900"/>
              </a:buClr>
              <a:buSzPct val="68000"/>
              <a:buFont typeface="Wingdings" panose="05000000000000000000" pitchFamily="2" charset="2"/>
              <a:buChar char="Ø"/>
            </a:pPr>
            <a:r>
              <a:rPr lang="en-US" sz="2600" dirty="0">
                <a:cs typeface="Calibri" pitchFamily="34" charset="0"/>
              </a:rPr>
              <a:t>Maintain realistic expectations </a:t>
            </a:r>
            <a:r>
              <a:rPr lang="en-US" sz="2600" dirty="0" smtClean="0">
                <a:cs typeface="Calibri" pitchFamily="34" charset="0"/>
              </a:rPr>
              <a:t>while doing this type </a:t>
            </a:r>
            <a:r>
              <a:rPr lang="en-US" sz="2600" dirty="0">
                <a:cs typeface="Calibri" pitchFamily="34" charset="0"/>
              </a:rPr>
              <a:t>of work</a:t>
            </a:r>
          </a:p>
          <a:p>
            <a:pPr marL="342900" indent="-342900">
              <a:lnSpc>
                <a:spcPct val="117000"/>
              </a:lnSpc>
              <a:spcBef>
                <a:spcPts val="400"/>
              </a:spcBef>
              <a:buClr>
                <a:srgbClr val="CC9900"/>
              </a:buClr>
              <a:buSzPct val="68000"/>
              <a:buFont typeface="Wingdings" panose="05000000000000000000" pitchFamily="2" charset="2"/>
              <a:buChar char="Ø"/>
            </a:pPr>
            <a:r>
              <a:rPr lang="en-US" sz="2600" dirty="0" smtClean="0">
                <a:cs typeface="Calibri" pitchFamily="34" charset="0"/>
              </a:rPr>
              <a:t>Allow </a:t>
            </a:r>
            <a:r>
              <a:rPr lang="en-US" sz="2600" dirty="0">
                <a:cs typeface="Calibri" pitchFamily="34" charset="0"/>
              </a:rPr>
              <a:t>the experience of emotion</a:t>
            </a:r>
          </a:p>
          <a:p>
            <a:pPr marL="342900" indent="-342900">
              <a:lnSpc>
                <a:spcPct val="117000"/>
              </a:lnSpc>
              <a:spcBef>
                <a:spcPts val="400"/>
              </a:spcBef>
              <a:buClr>
                <a:srgbClr val="CC9900"/>
              </a:buClr>
              <a:buSzPct val="68000"/>
              <a:buFont typeface="Wingdings" panose="05000000000000000000" pitchFamily="2" charset="2"/>
              <a:buChar char="Ø"/>
            </a:pPr>
            <a:r>
              <a:rPr lang="en-US" sz="2600" dirty="0" smtClean="0">
                <a:cs typeface="Calibri" pitchFamily="34" charset="0"/>
              </a:rPr>
              <a:t>Seek </a:t>
            </a:r>
            <a:r>
              <a:rPr lang="en-US" sz="2600" dirty="0">
                <a:cs typeface="Calibri" pitchFamily="34" charset="0"/>
              </a:rPr>
              <a:t>out non-client related activities</a:t>
            </a:r>
          </a:p>
          <a:p>
            <a:pPr marL="109537">
              <a:lnSpc>
                <a:spcPct val="80000"/>
              </a:lnSpc>
              <a:spcBef>
                <a:spcPts val="400"/>
              </a:spcBef>
              <a:buClr>
                <a:schemeClr val="accent5">
                  <a:lumMod val="50000"/>
                </a:schemeClr>
              </a:buClr>
              <a:buSzPct val="75000"/>
              <a:defRPr/>
            </a:pPr>
            <a:endParaRPr lang="en-US" sz="2500" dirty="0" smtClean="0"/>
          </a:p>
          <a:p>
            <a:pPr marL="109537">
              <a:lnSpc>
                <a:spcPct val="80000"/>
              </a:lnSpc>
              <a:spcBef>
                <a:spcPts val="400"/>
              </a:spcBef>
              <a:buClr>
                <a:schemeClr val="accent5">
                  <a:lumMod val="50000"/>
                </a:schemeClr>
              </a:buClr>
              <a:buSzPct val="75000"/>
              <a:defRPr/>
            </a:pPr>
            <a:endParaRPr lang="en-US" sz="2500" dirty="0"/>
          </a:p>
          <a:p>
            <a:pPr marL="365125" indent="-255588">
              <a:lnSpc>
                <a:spcPct val="80000"/>
              </a:lnSpc>
              <a:spcBef>
                <a:spcPts val="400"/>
              </a:spcBef>
              <a:buClr>
                <a:schemeClr val="accent1"/>
              </a:buClr>
              <a:buSzPct val="68000"/>
              <a:buFont typeface="Wingdings 3" pitchFamily="18" charset="2"/>
              <a:buChar char=""/>
              <a:defRPr/>
            </a:pPr>
            <a:endParaRPr lang="en-US" sz="2500" dirty="0"/>
          </a:p>
          <a:p>
            <a:pPr marL="1143000" lvl="2" indent="-228600">
              <a:spcBef>
                <a:spcPts val="350"/>
              </a:spcBef>
              <a:buClr>
                <a:schemeClr val="accent2"/>
              </a:buClr>
              <a:buSzPct val="100000"/>
              <a:buFont typeface="Wingdings 2" pitchFamily="18" charset="2"/>
              <a:buChar char=""/>
              <a:defRPr/>
            </a:pPr>
            <a:endParaRPr lang="en-US" sz="2400" dirty="0">
              <a:latin typeface="Lucida Sans Unicode" pitchFamily="34" charset="0"/>
            </a:endParaRPr>
          </a:p>
        </p:txBody>
      </p:sp>
      <p:pic>
        <p:nvPicPr>
          <p:cNvPr id="2050" name="Picture 2" descr="https://encrypted-tbn1.gstatic.com/images?q=tbn:ANd9GcR40OTNCNwzrhA1ANOz9Zqu7006NYBRgeHCPLaOL-PteeOl4Ry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1962" y="1524000"/>
            <a:ext cx="2914650" cy="1571626"/>
          </a:xfrm>
          <a:prstGeom prst="rect">
            <a:avLst/>
          </a:prstGeom>
          <a:noFill/>
          <a:extLst>
            <a:ext uri="{909E8E84-426E-40DD-AFC4-6F175D3DCCD1}">
              <a14:hiddenFill xmlns:a14="http://schemas.microsoft.com/office/drawing/2010/main">
                <a:solidFill>
                  <a:srgbClr val="FFFFFF"/>
                </a:solidFill>
              </a14:hiddenFill>
            </a:ext>
          </a:extLst>
        </p:spPr>
      </p:pic>
      <p:sp>
        <p:nvSpPr>
          <p:cNvPr id="2" name="Cloud Callout 1"/>
          <p:cNvSpPr/>
          <p:nvPr/>
        </p:nvSpPr>
        <p:spPr>
          <a:xfrm>
            <a:off x="5780987" y="1248578"/>
            <a:ext cx="3276600" cy="2295876"/>
          </a:xfrm>
          <a:prstGeom prst="cloudCallout">
            <a:avLst>
              <a:gd name="adj1" fmla="val 28929"/>
              <a:gd name="adj2" fmla="val 46185"/>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993729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44</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5000"/>
              </a:lnSpc>
            </a:pPr>
            <a:r>
              <a:rPr lang="en-US" sz="4000" b="1" dirty="0" smtClean="0">
                <a:solidFill>
                  <a:schemeClr val="accent1">
                    <a:lumMod val="75000"/>
                  </a:schemeClr>
                </a:solidFill>
              </a:rPr>
              <a:t>Managing and Surviving</a:t>
            </a:r>
          </a:p>
          <a:p>
            <a:pPr algn="ctr">
              <a:lnSpc>
                <a:spcPct val="75000"/>
              </a:lnSpc>
            </a:pPr>
            <a:r>
              <a:rPr lang="en-US" sz="4000" b="1" dirty="0" smtClean="0">
                <a:solidFill>
                  <a:schemeClr val="accent1">
                    <a:lumMod val="75000"/>
                  </a:schemeClr>
                </a:solidFill>
              </a:rPr>
              <a:t> Vicarious Trauma</a:t>
            </a:r>
            <a:endParaRPr lang="en-US" sz="4000" b="1" dirty="0">
              <a:solidFill>
                <a:schemeClr val="accent1">
                  <a:lumMod val="75000"/>
                </a:schemeClr>
              </a:solidFill>
            </a:endParaRPr>
          </a:p>
        </p:txBody>
      </p:sp>
      <p:sp>
        <p:nvSpPr>
          <p:cNvPr id="16" name="Content Placeholder 2"/>
          <p:cNvSpPr>
            <a:spLocks/>
          </p:cNvSpPr>
          <p:nvPr/>
        </p:nvSpPr>
        <p:spPr bwMode="auto">
          <a:xfrm>
            <a:off x="571500" y="1600201"/>
            <a:ext cx="8001000" cy="4114799"/>
          </a:xfrm>
          <a:prstGeom prst="rect">
            <a:avLst/>
          </a:prstGeom>
          <a:noFill/>
          <a:ln w="9525">
            <a:noFill/>
            <a:miter lim="800000"/>
            <a:headEnd/>
            <a:tailEnd/>
          </a:ln>
        </p:spPr>
        <p:txBody>
          <a:bodyPr/>
          <a:lstStyle/>
          <a:p>
            <a:pPr marL="395287" indent="-285750">
              <a:lnSpc>
                <a:spcPct val="117000"/>
              </a:lnSpc>
              <a:spcBef>
                <a:spcPts val="400"/>
              </a:spcBef>
              <a:buClr>
                <a:schemeClr val="accent1"/>
              </a:buClr>
              <a:buSzPct val="68000"/>
              <a:buFont typeface="Wingdings" pitchFamily="2" charset="2"/>
              <a:buChar char="Ø"/>
              <a:defRPr/>
            </a:pPr>
            <a:endParaRPr lang="en-US" sz="1400" dirty="0"/>
          </a:p>
          <a:p>
            <a:pPr marL="293687" indent="-457200">
              <a:lnSpc>
                <a:spcPct val="117000"/>
              </a:lnSpc>
              <a:spcBef>
                <a:spcPts val="400"/>
              </a:spcBef>
              <a:buClr>
                <a:srgbClr val="CC9900"/>
              </a:buClr>
              <a:buSzPct val="68000"/>
              <a:buFont typeface="Wingdings" pitchFamily="2" charset="2"/>
              <a:buChar char="Ø"/>
            </a:pPr>
            <a:r>
              <a:rPr lang="en-US" sz="2600" dirty="0">
                <a:cs typeface="Calibri" pitchFamily="34" charset="0"/>
              </a:rPr>
              <a:t>Be aware of unresolved issues that may be </a:t>
            </a:r>
          </a:p>
          <a:p>
            <a:pPr>
              <a:lnSpc>
                <a:spcPct val="117000"/>
              </a:lnSpc>
              <a:spcBef>
                <a:spcPts val="400"/>
              </a:spcBef>
              <a:buClr>
                <a:srgbClr val="CC9900"/>
              </a:buClr>
              <a:buSzPct val="68000"/>
            </a:pPr>
            <a:r>
              <a:rPr lang="en-US" sz="2600" dirty="0">
                <a:cs typeface="Calibri" pitchFamily="34" charset="0"/>
              </a:rPr>
              <a:t>      </a:t>
            </a:r>
            <a:r>
              <a:rPr lang="en-US" sz="2600" dirty="0" smtClean="0">
                <a:cs typeface="Calibri" pitchFamily="34" charset="0"/>
              </a:rPr>
              <a:t> impacted</a:t>
            </a:r>
            <a:endParaRPr lang="en-US" sz="2600" dirty="0">
              <a:cs typeface="Calibri" pitchFamily="34" charset="0"/>
            </a:endParaRPr>
          </a:p>
          <a:p>
            <a:pPr marL="293687" indent="-457200">
              <a:lnSpc>
                <a:spcPct val="117000"/>
              </a:lnSpc>
              <a:spcBef>
                <a:spcPts val="400"/>
              </a:spcBef>
              <a:buClr>
                <a:srgbClr val="CC9900"/>
              </a:buClr>
              <a:buSzPct val="68000"/>
              <a:buFont typeface="Wingdings" pitchFamily="2" charset="2"/>
              <a:buChar char="Ø"/>
            </a:pPr>
            <a:r>
              <a:rPr lang="en-US" sz="2600" dirty="0">
                <a:cs typeface="Calibri" pitchFamily="34" charset="0"/>
              </a:rPr>
              <a:t>Maintain discipline and structure, the key elements </a:t>
            </a:r>
          </a:p>
          <a:p>
            <a:pPr>
              <a:lnSpc>
                <a:spcPct val="117000"/>
              </a:lnSpc>
              <a:spcBef>
                <a:spcPts val="400"/>
              </a:spcBef>
              <a:buClr>
                <a:srgbClr val="CC9900"/>
              </a:buClr>
              <a:buSzPct val="68000"/>
            </a:pPr>
            <a:r>
              <a:rPr lang="en-US" sz="2600" dirty="0">
                <a:cs typeface="Calibri" pitchFamily="34" charset="0"/>
              </a:rPr>
              <a:t>      </a:t>
            </a:r>
            <a:r>
              <a:rPr lang="en-US" sz="2600" dirty="0" smtClean="0">
                <a:cs typeface="Calibri" pitchFamily="34" charset="0"/>
              </a:rPr>
              <a:t> for </a:t>
            </a:r>
            <a:r>
              <a:rPr lang="en-US" sz="2600" dirty="0">
                <a:cs typeface="Calibri" pitchFamily="34" charset="0"/>
              </a:rPr>
              <a:t>holding on during burnout</a:t>
            </a:r>
          </a:p>
          <a:p>
            <a:pPr>
              <a:lnSpc>
                <a:spcPct val="117000"/>
              </a:lnSpc>
              <a:spcBef>
                <a:spcPts val="400"/>
              </a:spcBef>
              <a:buClr>
                <a:srgbClr val="CC9900"/>
              </a:buClr>
              <a:buSzPct val="68000"/>
              <a:buFont typeface="Wingdings" pitchFamily="2" charset="2"/>
              <a:buChar char="Ø"/>
            </a:pPr>
            <a:r>
              <a:rPr lang="en-US" sz="2600" dirty="0">
                <a:cs typeface="Calibri" pitchFamily="34" charset="0"/>
              </a:rPr>
              <a:t>  </a:t>
            </a:r>
            <a:r>
              <a:rPr lang="en-US" sz="2600" dirty="0" smtClean="0">
                <a:cs typeface="Calibri" pitchFamily="34" charset="0"/>
              </a:rPr>
              <a:t>  Develop </a:t>
            </a:r>
            <a:r>
              <a:rPr lang="en-US" sz="2600" dirty="0">
                <a:cs typeface="Calibri" pitchFamily="34" charset="0"/>
              </a:rPr>
              <a:t>“Time Outs” on and off the job</a:t>
            </a:r>
          </a:p>
          <a:p>
            <a:pPr marL="293687" indent="-457200">
              <a:lnSpc>
                <a:spcPct val="117000"/>
              </a:lnSpc>
              <a:spcBef>
                <a:spcPts val="400"/>
              </a:spcBef>
              <a:buClr>
                <a:srgbClr val="CC9900"/>
              </a:buClr>
              <a:buSzPct val="68000"/>
              <a:buFont typeface="Wingdings" pitchFamily="2" charset="2"/>
              <a:buChar char="Ø"/>
            </a:pPr>
            <a:r>
              <a:rPr lang="en-US" sz="2600" dirty="0">
                <a:cs typeface="Calibri" pitchFamily="34" charset="0"/>
              </a:rPr>
              <a:t>Diversify your responsibilities</a:t>
            </a:r>
          </a:p>
          <a:p>
            <a:pPr marL="109537">
              <a:lnSpc>
                <a:spcPct val="80000"/>
              </a:lnSpc>
              <a:spcBef>
                <a:spcPts val="400"/>
              </a:spcBef>
              <a:buClr>
                <a:schemeClr val="accent5">
                  <a:lumMod val="50000"/>
                </a:schemeClr>
              </a:buClr>
              <a:buSzPct val="75000"/>
              <a:defRPr/>
            </a:pPr>
            <a:endParaRPr lang="en-US" sz="2500" dirty="0" smtClean="0"/>
          </a:p>
          <a:p>
            <a:pPr marL="109537">
              <a:lnSpc>
                <a:spcPct val="80000"/>
              </a:lnSpc>
              <a:spcBef>
                <a:spcPts val="400"/>
              </a:spcBef>
              <a:buClr>
                <a:schemeClr val="accent5">
                  <a:lumMod val="50000"/>
                </a:schemeClr>
              </a:buClr>
              <a:buSzPct val="75000"/>
              <a:defRPr/>
            </a:pPr>
            <a:endParaRPr lang="en-US" sz="2500" dirty="0"/>
          </a:p>
          <a:p>
            <a:pPr marL="365125" indent="-255588">
              <a:lnSpc>
                <a:spcPct val="80000"/>
              </a:lnSpc>
              <a:spcBef>
                <a:spcPts val="400"/>
              </a:spcBef>
              <a:buClr>
                <a:schemeClr val="accent1"/>
              </a:buClr>
              <a:buSzPct val="68000"/>
              <a:buFont typeface="Wingdings 3" pitchFamily="18" charset="2"/>
              <a:buChar char=""/>
              <a:defRPr/>
            </a:pPr>
            <a:endParaRPr lang="en-US" sz="2500" dirty="0"/>
          </a:p>
          <a:p>
            <a:pPr marL="1143000" lvl="2" indent="-228600">
              <a:spcBef>
                <a:spcPts val="350"/>
              </a:spcBef>
              <a:buClr>
                <a:schemeClr val="accent2"/>
              </a:buClr>
              <a:buSzPct val="100000"/>
              <a:buFont typeface="Wingdings 2" pitchFamily="18" charset="2"/>
              <a:buChar char=""/>
              <a:defRPr/>
            </a:pPr>
            <a:endParaRPr lang="en-US" sz="2400" dirty="0">
              <a:latin typeface="Lucida Sans Unicode" pitchFamily="34" charset="0"/>
            </a:endParaRPr>
          </a:p>
        </p:txBody>
      </p:sp>
    </p:spTree>
    <p:extLst>
      <p:ext uri="{BB962C8B-B14F-4D97-AF65-F5344CB8AC3E}">
        <p14:creationId xmlns:p14="http://schemas.microsoft.com/office/powerpoint/2010/main" val="18007484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45</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5000"/>
              </a:lnSpc>
            </a:pPr>
            <a:r>
              <a:rPr lang="en-US" sz="4400" b="1" dirty="0" smtClean="0">
                <a:solidFill>
                  <a:schemeClr val="accent1">
                    <a:lumMod val="75000"/>
                  </a:schemeClr>
                </a:solidFill>
              </a:rPr>
              <a:t>Prevention of Vicarious Trauma</a:t>
            </a:r>
            <a:endParaRPr lang="en-US" sz="4400" b="1" dirty="0">
              <a:solidFill>
                <a:schemeClr val="accent1">
                  <a:lumMod val="75000"/>
                </a:schemeClr>
              </a:solidFill>
            </a:endParaRPr>
          </a:p>
        </p:txBody>
      </p:sp>
      <p:sp>
        <p:nvSpPr>
          <p:cNvPr id="11" name="Content Placeholder 5"/>
          <p:cNvSpPr>
            <a:spLocks noGrp="1"/>
          </p:cNvSpPr>
          <p:nvPr>
            <p:ph idx="1"/>
          </p:nvPr>
        </p:nvSpPr>
        <p:spPr>
          <a:xfrm>
            <a:off x="228600" y="1219200"/>
            <a:ext cx="8458200" cy="3886200"/>
          </a:xfrm>
        </p:spPr>
        <p:txBody>
          <a:bodyPr/>
          <a:lstStyle/>
          <a:p>
            <a:pPr marL="109537" indent="0">
              <a:spcBef>
                <a:spcPts val="400"/>
              </a:spcBef>
              <a:buClr>
                <a:schemeClr val="accent1"/>
              </a:buClr>
              <a:buSzPct val="68000"/>
              <a:buNone/>
            </a:pPr>
            <a:endParaRPr lang="en-US" sz="1000" dirty="0"/>
          </a:p>
          <a:p>
            <a:pPr marL="982662" lvl="1" indent="-342900">
              <a:spcBef>
                <a:spcPts val="350"/>
              </a:spcBef>
              <a:buClr>
                <a:srgbClr val="CC9900"/>
              </a:buClr>
              <a:buSzPct val="75000"/>
              <a:buFont typeface="Wingdings" pitchFamily="2" charset="2"/>
              <a:buChar char="Ø"/>
            </a:pPr>
            <a:r>
              <a:rPr lang="en-US" sz="2600" dirty="0" smtClean="0"/>
              <a:t>Avoid professional isolation</a:t>
            </a:r>
          </a:p>
          <a:p>
            <a:pPr marL="982662" lvl="1" indent="-342900">
              <a:spcBef>
                <a:spcPts val="350"/>
              </a:spcBef>
              <a:buClr>
                <a:srgbClr val="CC9900"/>
              </a:buClr>
              <a:buSzPct val="75000"/>
              <a:buFont typeface="Wingdings" pitchFamily="2" charset="2"/>
              <a:buChar char="Ø"/>
            </a:pPr>
            <a:r>
              <a:rPr lang="en-US" sz="2600" dirty="0" smtClean="0"/>
              <a:t>Participate in a support group with other offender treatment professionals</a:t>
            </a:r>
          </a:p>
          <a:p>
            <a:pPr marL="982662" lvl="1" indent="-342900">
              <a:spcBef>
                <a:spcPts val="350"/>
              </a:spcBef>
              <a:buClr>
                <a:srgbClr val="CC9900"/>
              </a:buClr>
              <a:buSzPct val="75000"/>
              <a:buFont typeface="Wingdings" pitchFamily="2" charset="2"/>
              <a:buChar char="Ø"/>
            </a:pPr>
            <a:r>
              <a:rPr lang="en-US" sz="2600" dirty="0" smtClean="0"/>
              <a:t>Pursue holistic self-care which includes physical, mental, emotional, spiritual and aesthetic domains</a:t>
            </a:r>
          </a:p>
          <a:p>
            <a:pPr marL="982662" lvl="1" indent="-342900">
              <a:spcBef>
                <a:spcPts val="350"/>
              </a:spcBef>
              <a:buClr>
                <a:srgbClr val="CC9900"/>
              </a:buClr>
              <a:buSzPct val="75000"/>
              <a:buFont typeface="Wingdings" pitchFamily="2" charset="2"/>
              <a:buChar char="Ø"/>
            </a:pPr>
            <a:r>
              <a:rPr lang="en-US" sz="2600" dirty="0" smtClean="0"/>
              <a:t>Learn about Vicarious Trauma, burnout and talk 				                 about it with colleagues</a:t>
            </a:r>
          </a:p>
        </p:txBody>
      </p:sp>
      <p:pic>
        <p:nvPicPr>
          <p:cNvPr id="17" name="Picture 2"/>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1237211" y="4038600"/>
            <a:ext cx="3429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4666211" y="4343400"/>
            <a:ext cx="4191000" cy="492443"/>
          </a:xfrm>
          <a:prstGeom prst="rect">
            <a:avLst/>
          </a:prstGeom>
          <a:noFill/>
        </p:spPr>
        <p:txBody>
          <a:bodyPr wrap="square" rtlCol="0">
            <a:spAutoFit/>
          </a:bodyPr>
          <a:lstStyle/>
          <a:p>
            <a:pPr marL="457200" indent="-457200">
              <a:buClr>
                <a:srgbClr val="CC9900"/>
              </a:buClr>
              <a:buFont typeface="Wingdings" pitchFamily="2" charset="2"/>
              <a:buChar char="Ø"/>
            </a:pPr>
            <a:r>
              <a:rPr lang="en-US" sz="2600" dirty="0" smtClean="0"/>
              <a:t>Seek lifestyle balance</a:t>
            </a:r>
            <a:endParaRPr lang="en-US" sz="2600" dirty="0"/>
          </a:p>
        </p:txBody>
      </p:sp>
    </p:spTree>
    <p:extLst>
      <p:ext uri="{BB962C8B-B14F-4D97-AF65-F5344CB8AC3E}">
        <p14:creationId xmlns:p14="http://schemas.microsoft.com/office/powerpoint/2010/main" val="32406490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46</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5000"/>
              </a:lnSpc>
            </a:pPr>
            <a:r>
              <a:rPr lang="en-US" sz="4400" b="1" dirty="0" smtClean="0">
                <a:solidFill>
                  <a:schemeClr val="accent1">
                    <a:lumMod val="75000"/>
                  </a:schemeClr>
                </a:solidFill>
              </a:rPr>
              <a:t>Prevention of Vicarious Trauma</a:t>
            </a:r>
            <a:endParaRPr lang="en-US" sz="4400" b="1" dirty="0">
              <a:solidFill>
                <a:schemeClr val="accent1">
                  <a:lumMod val="75000"/>
                </a:schemeClr>
              </a:solidFill>
            </a:endParaRPr>
          </a:p>
        </p:txBody>
      </p:sp>
      <p:sp>
        <p:nvSpPr>
          <p:cNvPr id="16" name="Content Placeholder 5"/>
          <p:cNvSpPr>
            <a:spLocks noGrp="1"/>
          </p:cNvSpPr>
          <p:nvPr>
            <p:ph idx="1"/>
          </p:nvPr>
        </p:nvSpPr>
        <p:spPr>
          <a:xfrm>
            <a:off x="228600" y="1828800"/>
            <a:ext cx="8305800" cy="4800600"/>
          </a:xfrm>
        </p:spPr>
        <p:txBody>
          <a:bodyPr>
            <a:normAutofit/>
          </a:bodyPr>
          <a:lstStyle/>
          <a:p>
            <a:pPr marL="982662" lvl="1" indent="-342900">
              <a:spcBef>
                <a:spcPts val="350"/>
              </a:spcBef>
              <a:buClr>
                <a:srgbClr val="CC9900"/>
              </a:buClr>
              <a:buSzPct val="75000"/>
              <a:buFont typeface="Wingdings" pitchFamily="2" charset="2"/>
              <a:buChar char="Ø"/>
            </a:pPr>
            <a:r>
              <a:rPr lang="en-US" sz="2600" dirty="0"/>
              <a:t>Develop </a:t>
            </a:r>
            <a:r>
              <a:rPr lang="en-US" sz="2600" dirty="0" smtClean="0"/>
              <a:t>personalized methods </a:t>
            </a:r>
            <a:r>
              <a:rPr lang="en-US" sz="2600" dirty="0"/>
              <a:t>of managing </a:t>
            </a:r>
          </a:p>
          <a:p>
            <a:pPr marL="639762" lvl="1" indent="0">
              <a:spcBef>
                <a:spcPts val="350"/>
              </a:spcBef>
              <a:buClr>
                <a:srgbClr val="CC9900"/>
              </a:buClr>
              <a:buSzPct val="75000"/>
              <a:buNone/>
            </a:pPr>
            <a:r>
              <a:rPr lang="en-US" sz="2600" dirty="0"/>
              <a:t>     </a:t>
            </a:r>
            <a:r>
              <a:rPr lang="en-US" sz="2600" dirty="0" smtClean="0"/>
              <a:t>stress</a:t>
            </a:r>
            <a:endParaRPr lang="en-US" sz="2600" dirty="0"/>
          </a:p>
          <a:p>
            <a:pPr marL="982662" lvl="1" indent="-342900">
              <a:spcBef>
                <a:spcPts val="350"/>
              </a:spcBef>
              <a:buClr>
                <a:srgbClr val="CC9900"/>
              </a:buClr>
              <a:buSzPct val="75000"/>
              <a:buFont typeface="Wingdings" pitchFamily="2" charset="2"/>
              <a:buChar char="Ø"/>
            </a:pPr>
            <a:r>
              <a:rPr lang="en-US" sz="2600" dirty="0" smtClean="0"/>
              <a:t>Have </a:t>
            </a:r>
            <a:r>
              <a:rPr lang="en-US" sz="2600" dirty="0"/>
              <a:t>strategies for managing “out of balance times”</a:t>
            </a:r>
          </a:p>
          <a:p>
            <a:pPr marL="982662" lvl="1" indent="-342900">
              <a:spcBef>
                <a:spcPts val="350"/>
              </a:spcBef>
              <a:buClr>
                <a:srgbClr val="CC9900"/>
              </a:buClr>
              <a:buSzPct val="75000"/>
              <a:buFont typeface="Wingdings" pitchFamily="2" charset="2"/>
              <a:buChar char="Ø"/>
            </a:pPr>
            <a:r>
              <a:rPr lang="en-US" sz="2600" dirty="0"/>
              <a:t>Be prepared to recognize and respond to early warning </a:t>
            </a:r>
            <a:r>
              <a:rPr lang="en-US" sz="2600" dirty="0" smtClean="0"/>
              <a:t>signs</a:t>
            </a:r>
          </a:p>
          <a:p>
            <a:pPr marL="982662" lvl="1" indent="-342900">
              <a:spcBef>
                <a:spcPts val="350"/>
              </a:spcBef>
              <a:buClr>
                <a:srgbClr val="CC9900"/>
              </a:buClr>
              <a:buSzPct val="75000"/>
              <a:buFont typeface="Wingdings" pitchFamily="2" charset="2"/>
              <a:buChar char="Ø"/>
            </a:pPr>
            <a:r>
              <a:rPr lang="en-US" sz="2600" dirty="0" smtClean="0"/>
              <a:t>Practice mindfulness or relaxation skills</a:t>
            </a:r>
          </a:p>
          <a:p>
            <a:pPr marL="982662" lvl="1" indent="-342900">
              <a:spcBef>
                <a:spcPts val="350"/>
              </a:spcBef>
              <a:buClr>
                <a:srgbClr val="CC9900"/>
              </a:buClr>
              <a:buSzPct val="75000"/>
              <a:buFont typeface="Wingdings" pitchFamily="2" charset="2"/>
              <a:buChar char="Ø"/>
            </a:pPr>
            <a:r>
              <a:rPr lang="en-US" sz="2600" dirty="0" smtClean="0"/>
              <a:t>Keep a journal for cathartic or inspirational purposes</a:t>
            </a:r>
            <a:endParaRPr lang="en-US" sz="2600" dirty="0"/>
          </a:p>
          <a:p>
            <a:pPr marL="982662" lvl="1" indent="-342900">
              <a:spcBef>
                <a:spcPts val="350"/>
              </a:spcBef>
              <a:buClr>
                <a:srgbClr val="CC9900"/>
              </a:buClr>
              <a:buSzPct val="75000"/>
              <a:buFont typeface="Wingdings" pitchFamily="2" charset="2"/>
              <a:buChar char="Ø"/>
            </a:pPr>
            <a:r>
              <a:rPr lang="en-US" sz="2600" dirty="0"/>
              <a:t>Laugh</a:t>
            </a:r>
          </a:p>
        </p:txBody>
      </p:sp>
    </p:spTree>
    <p:extLst>
      <p:ext uri="{BB962C8B-B14F-4D97-AF65-F5344CB8AC3E}">
        <p14:creationId xmlns:p14="http://schemas.microsoft.com/office/powerpoint/2010/main" val="11059969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47</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5000"/>
              </a:lnSpc>
            </a:pPr>
            <a:r>
              <a:rPr lang="en-US" sz="4400" b="1" dirty="0" smtClean="0">
                <a:solidFill>
                  <a:schemeClr val="accent1">
                    <a:lumMod val="75000"/>
                  </a:schemeClr>
                </a:solidFill>
              </a:rPr>
              <a:t>Prevention of Vicarious Trauma</a:t>
            </a:r>
            <a:endParaRPr lang="en-US" sz="4400" b="1" dirty="0">
              <a:solidFill>
                <a:schemeClr val="accent1">
                  <a:lumMod val="75000"/>
                </a:schemeClr>
              </a:solidFill>
            </a:endParaRPr>
          </a:p>
        </p:txBody>
      </p:sp>
      <p:sp>
        <p:nvSpPr>
          <p:cNvPr id="11" name="Content Placeholder 5"/>
          <p:cNvSpPr>
            <a:spLocks noGrp="1"/>
          </p:cNvSpPr>
          <p:nvPr>
            <p:ph idx="1"/>
          </p:nvPr>
        </p:nvSpPr>
        <p:spPr>
          <a:xfrm>
            <a:off x="381000" y="1066800"/>
            <a:ext cx="8305800" cy="4800600"/>
          </a:xfrm>
        </p:spPr>
        <p:txBody>
          <a:bodyPr/>
          <a:lstStyle/>
          <a:p>
            <a:pPr marL="109538" indent="0">
              <a:lnSpc>
                <a:spcPct val="90000"/>
              </a:lnSpc>
              <a:spcBef>
                <a:spcPts val="400"/>
              </a:spcBef>
              <a:buSzPct val="75000"/>
              <a:buNone/>
            </a:pPr>
            <a:endParaRPr lang="en-US" sz="2700" b="1" dirty="0"/>
          </a:p>
          <a:p>
            <a:pPr marL="623888" indent="-514350">
              <a:lnSpc>
                <a:spcPct val="90000"/>
              </a:lnSpc>
              <a:spcBef>
                <a:spcPts val="0"/>
              </a:spcBef>
              <a:buSzPct val="75000"/>
              <a:buFont typeface="Wingdings" pitchFamily="2" charset="2"/>
              <a:buChar char="Ø"/>
            </a:pPr>
            <a:r>
              <a:rPr lang="en-US" sz="2600" b="1" dirty="0" smtClean="0"/>
              <a:t>Regular </a:t>
            </a:r>
            <a:r>
              <a:rPr lang="en-US" sz="2600" b="1" dirty="0"/>
              <a:t>and ongoing Clinical Supervision </a:t>
            </a:r>
            <a:r>
              <a:rPr lang="en-US" sz="2600" dirty="0"/>
              <a:t>by a trauma-informed </a:t>
            </a:r>
            <a:r>
              <a:rPr lang="en-US" sz="2600" dirty="0" smtClean="0"/>
              <a:t>professional</a:t>
            </a:r>
          </a:p>
          <a:p>
            <a:pPr marL="109538" indent="0">
              <a:lnSpc>
                <a:spcPct val="90000"/>
              </a:lnSpc>
              <a:spcBef>
                <a:spcPts val="0"/>
              </a:spcBef>
              <a:buSzPct val="75000"/>
              <a:buNone/>
            </a:pPr>
            <a:endParaRPr lang="en-US" sz="2600" dirty="0"/>
          </a:p>
          <a:p>
            <a:pPr marL="623888" indent="-514350">
              <a:lnSpc>
                <a:spcPct val="90000"/>
              </a:lnSpc>
              <a:spcBef>
                <a:spcPts val="0"/>
              </a:spcBef>
              <a:buSzPct val="75000"/>
              <a:buFont typeface="Wingdings" pitchFamily="2" charset="2"/>
              <a:buChar char="Ø"/>
            </a:pPr>
            <a:r>
              <a:rPr lang="en-US" sz="2600" dirty="0"/>
              <a:t>Support of </a:t>
            </a:r>
            <a:r>
              <a:rPr lang="en-US" sz="2600" dirty="0" smtClean="0"/>
              <a:t>colleagues</a:t>
            </a:r>
          </a:p>
          <a:p>
            <a:pPr marL="623888" indent="-514350">
              <a:lnSpc>
                <a:spcPct val="90000"/>
              </a:lnSpc>
              <a:spcBef>
                <a:spcPts val="0"/>
              </a:spcBef>
              <a:buSzPct val="75000"/>
              <a:buFont typeface="Wingdings" pitchFamily="2" charset="2"/>
              <a:buChar char="Ø"/>
            </a:pPr>
            <a:endParaRPr lang="en-US" sz="2600" dirty="0"/>
          </a:p>
          <a:p>
            <a:pPr marL="623888" indent="-514350">
              <a:lnSpc>
                <a:spcPct val="90000"/>
              </a:lnSpc>
              <a:spcBef>
                <a:spcPts val="0"/>
              </a:spcBef>
              <a:buSzPct val="75000"/>
              <a:buFont typeface="Wingdings" pitchFamily="2" charset="2"/>
              <a:buChar char="Ø"/>
            </a:pPr>
            <a:r>
              <a:rPr lang="en-US" sz="2600" dirty="0"/>
              <a:t>Job duties that are not all </a:t>
            </a:r>
          </a:p>
          <a:p>
            <a:pPr marL="0" indent="0">
              <a:lnSpc>
                <a:spcPct val="90000"/>
              </a:lnSpc>
              <a:spcBef>
                <a:spcPts val="0"/>
              </a:spcBef>
              <a:buSzPct val="75000"/>
              <a:buNone/>
            </a:pPr>
            <a:r>
              <a:rPr lang="en-US" sz="2600" dirty="0"/>
              <a:t> </a:t>
            </a:r>
            <a:r>
              <a:rPr lang="en-US" sz="2600" dirty="0" smtClean="0"/>
              <a:t>        </a:t>
            </a:r>
            <a:r>
              <a:rPr lang="en-US" sz="2600" dirty="0"/>
              <a:t>trauma </a:t>
            </a:r>
            <a:r>
              <a:rPr lang="en-US" sz="2600" dirty="0" smtClean="0"/>
              <a:t>related</a:t>
            </a:r>
          </a:p>
          <a:p>
            <a:pPr marL="0" indent="0">
              <a:lnSpc>
                <a:spcPct val="90000"/>
              </a:lnSpc>
              <a:spcBef>
                <a:spcPts val="0"/>
              </a:spcBef>
              <a:buSzPct val="75000"/>
              <a:buNone/>
            </a:pPr>
            <a:endParaRPr lang="en-US" sz="2600" dirty="0" smtClean="0"/>
          </a:p>
          <a:p>
            <a:pPr marL="623888" indent="-514350">
              <a:lnSpc>
                <a:spcPct val="90000"/>
              </a:lnSpc>
              <a:spcBef>
                <a:spcPts val="0"/>
              </a:spcBef>
              <a:buSzPct val="75000"/>
              <a:buFont typeface="Wingdings" pitchFamily="2" charset="2"/>
              <a:buChar char="Ø"/>
            </a:pPr>
            <a:r>
              <a:rPr lang="en-US" sz="2600" dirty="0" smtClean="0"/>
              <a:t>Self </a:t>
            </a:r>
            <a:r>
              <a:rPr lang="en-US" sz="2600" dirty="0"/>
              <a:t>Care in personal life</a:t>
            </a:r>
          </a:p>
        </p:txBody>
      </p:sp>
      <p:sp>
        <p:nvSpPr>
          <p:cNvPr id="17" name="TextBox 16"/>
          <p:cNvSpPr txBox="1"/>
          <p:nvPr/>
        </p:nvSpPr>
        <p:spPr>
          <a:xfrm>
            <a:off x="587298" y="4814414"/>
            <a:ext cx="7696200" cy="2195986"/>
          </a:xfrm>
          <a:prstGeom prst="rect">
            <a:avLst/>
          </a:prstGeom>
          <a:noFill/>
        </p:spPr>
        <p:txBody>
          <a:bodyPr wrap="square" numCol="2" rtlCol="0">
            <a:spAutoFit/>
          </a:bodyPr>
          <a:lstStyle/>
          <a:p>
            <a:pPr marL="895350" lvl="1" indent="-438150">
              <a:lnSpc>
                <a:spcPct val="90000"/>
              </a:lnSpc>
              <a:spcBef>
                <a:spcPts val="325"/>
              </a:spcBef>
              <a:buClr>
                <a:schemeClr val="accent6">
                  <a:lumMod val="50000"/>
                </a:schemeClr>
              </a:buClr>
              <a:buSzPct val="75000"/>
              <a:buFont typeface="Arial" pitchFamily="34" charset="0"/>
              <a:buChar char="•"/>
            </a:pPr>
            <a:r>
              <a:rPr lang="en-US" sz="2300" dirty="0"/>
              <a:t>Good support systems</a:t>
            </a:r>
          </a:p>
          <a:p>
            <a:pPr marL="895350" lvl="1" indent="-438150">
              <a:lnSpc>
                <a:spcPct val="90000"/>
              </a:lnSpc>
              <a:spcBef>
                <a:spcPts val="325"/>
              </a:spcBef>
              <a:buClr>
                <a:schemeClr val="accent6">
                  <a:lumMod val="50000"/>
                </a:schemeClr>
              </a:buClr>
              <a:buSzPct val="75000"/>
              <a:buFont typeface="Arial" pitchFamily="34" charset="0"/>
              <a:buChar char="•"/>
            </a:pPr>
            <a:r>
              <a:rPr lang="en-US" sz="2300" dirty="0"/>
              <a:t>Adequate rest</a:t>
            </a:r>
          </a:p>
          <a:p>
            <a:pPr marL="895350" lvl="1" indent="-438150">
              <a:lnSpc>
                <a:spcPct val="90000"/>
              </a:lnSpc>
              <a:spcBef>
                <a:spcPts val="325"/>
              </a:spcBef>
              <a:buClr>
                <a:schemeClr val="accent6">
                  <a:lumMod val="50000"/>
                </a:schemeClr>
              </a:buClr>
              <a:buSzPct val="75000"/>
              <a:buFont typeface="Arial" pitchFamily="34" charset="0"/>
              <a:buChar char="•"/>
            </a:pPr>
            <a:r>
              <a:rPr lang="en-US" sz="2300" dirty="0"/>
              <a:t>Proper </a:t>
            </a:r>
            <a:r>
              <a:rPr lang="en-US" sz="2300" dirty="0" smtClean="0"/>
              <a:t>nutrition</a:t>
            </a:r>
          </a:p>
          <a:p>
            <a:pPr marL="895350" lvl="1" indent="-438150">
              <a:lnSpc>
                <a:spcPct val="90000"/>
              </a:lnSpc>
              <a:spcBef>
                <a:spcPts val="325"/>
              </a:spcBef>
              <a:buClr>
                <a:schemeClr val="accent6">
                  <a:lumMod val="50000"/>
                </a:schemeClr>
              </a:buClr>
              <a:buSzPct val="75000"/>
              <a:buFont typeface="Arial" pitchFamily="34" charset="0"/>
              <a:buChar char="•"/>
            </a:pPr>
            <a:endParaRPr lang="en-US" sz="2300" dirty="0"/>
          </a:p>
          <a:p>
            <a:pPr lvl="1">
              <a:lnSpc>
                <a:spcPct val="90000"/>
              </a:lnSpc>
              <a:spcBef>
                <a:spcPts val="325"/>
              </a:spcBef>
              <a:buClr>
                <a:schemeClr val="accent6">
                  <a:lumMod val="50000"/>
                </a:schemeClr>
              </a:buClr>
              <a:buSzPct val="75000"/>
            </a:pPr>
            <a:endParaRPr lang="en-US" sz="2300" dirty="0"/>
          </a:p>
          <a:p>
            <a:pPr lvl="1">
              <a:lnSpc>
                <a:spcPct val="90000"/>
              </a:lnSpc>
              <a:spcBef>
                <a:spcPts val="325"/>
              </a:spcBef>
              <a:buClr>
                <a:schemeClr val="accent6">
                  <a:lumMod val="50000"/>
                </a:schemeClr>
              </a:buClr>
              <a:buSzPct val="75000"/>
            </a:pPr>
            <a:endParaRPr lang="en-US" sz="2300" dirty="0"/>
          </a:p>
          <a:p>
            <a:pPr marL="895350" lvl="1" indent="-438150">
              <a:lnSpc>
                <a:spcPct val="90000"/>
              </a:lnSpc>
              <a:spcBef>
                <a:spcPts val="325"/>
              </a:spcBef>
              <a:buClr>
                <a:schemeClr val="accent6">
                  <a:lumMod val="50000"/>
                </a:schemeClr>
              </a:buClr>
              <a:buSzPct val="75000"/>
              <a:buFont typeface="Arial" pitchFamily="34" charset="0"/>
              <a:buChar char="•"/>
            </a:pPr>
            <a:r>
              <a:rPr lang="en-US" sz="2300" dirty="0"/>
              <a:t>Exercise</a:t>
            </a:r>
          </a:p>
          <a:p>
            <a:pPr marL="895350" lvl="1" indent="-438150">
              <a:lnSpc>
                <a:spcPct val="90000"/>
              </a:lnSpc>
              <a:spcBef>
                <a:spcPts val="325"/>
              </a:spcBef>
              <a:buClr>
                <a:schemeClr val="accent6">
                  <a:lumMod val="50000"/>
                </a:schemeClr>
              </a:buClr>
              <a:buSzPct val="75000"/>
              <a:buFont typeface="Arial" pitchFamily="34" charset="0"/>
              <a:buChar char="•"/>
            </a:pPr>
            <a:r>
              <a:rPr lang="en-US" sz="2300" dirty="0"/>
              <a:t>Hobbies</a:t>
            </a:r>
          </a:p>
          <a:p>
            <a:pPr marL="895350" lvl="1" indent="-438150">
              <a:lnSpc>
                <a:spcPct val="90000"/>
              </a:lnSpc>
              <a:spcBef>
                <a:spcPts val="325"/>
              </a:spcBef>
              <a:buClr>
                <a:schemeClr val="accent6">
                  <a:lumMod val="50000"/>
                </a:schemeClr>
              </a:buClr>
              <a:buSzPct val="75000"/>
              <a:buFont typeface="Arial" pitchFamily="34" charset="0"/>
              <a:buChar char="•"/>
            </a:pPr>
            <a:r>
              <a:rPr lang="en-US" sz="2300" dirty="0"/>
              <a:t>Spiritual practices</a:t>
            </a:r>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514600"/>
            <a:ext cx="2922664" cy="2083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92489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48</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1">
                    <a:lumMod val="75000"/>
                  </a:schemeClr>
                </a:solidFill>
              </a:rPr>
              <a:t>Voices from the Field</a:t>
            </a:r>
            <a:endParaRPr lang="en-US" sz="4400" b="1" dirty="0">
              <a:solidFill>
                <a:schemeClr val="accent1">
                  <a:lumMod val="75000"/>
                </a:schemeClr>
              </a:solidFill>
            </a:endParaRPr>
          </a:p>
        </p:txBody>
      </p:sp>
      <p:sp>
        <p:nvSpPr>
          <p:cNvPr id="17" name="Content Placeholder 5"/>
          <p:cNvSpPr>
            <a:spLocks noGrp="1"/>
          </p:cNvSpPr>
          <p:nvPr>
            <p:ph idx="1"/>
          </p:nvPr>
        </p:nvSpPr>
        <p:spPr>
          <a:xfrm>
            <a:off x="914400" y="1219200"/>
            <a:ext cx="7467600" cy="4953000"/>
          </a:xfrm>
        </p:spPr>
        <p:txBody>
          <a:bodyPr>
            <a:normAutofit fontScale="85000" lnSpcReduction="20000"/>
          </a:bodyPr>
          <a:lstStyle/>
          <a:p>
            <a:pPr marL="0" indent="0">
              <a:buClr>
                <a:schemeClr val="accent1">
                  <a:lumMod val="75000"/>
                </a:schemeClr>
              </a:buClr>
              <a:buNone/>
            </a:pPr>
            <a:r>
              <a:rPr lang="en-US" sz="2800" b="1" dirty="0" smtClean="0">
                <a:solidFill>
                  <a:schemeClr val="bg1"/>
                </a:solidFill>
              </a:rPr>
              <a:t>Dual Relationships</a:t>
            </a:r>
            <a:endParaRPr lang="en-US" sz="900" b="1" dirty="0" smtClean="0">
              <a:solidFill>
                <a:schemeClr val="bg1"/>
              </a:solidFill>
            </a:endParaRPr>
          </a:p>
          <a:p>
            <a:pPr marL="109537" indent="0">
              <a:lnSpc>
                <a:spcPct val="120000"/>
              </a:lnSpc>
              <a:spcBef>
                <a:spcPts val="400"/>
              </a:spcBef>
              <a:buSzPct val="75000"/>
              <a:buNone/>
            </a:pPr>
            <a:r>
              <a:rPr lang="en-US" sz="2800" dirty="0">
                <a:latin typeface="Corbel" panose="020B0503020204020204" pitchFamily="34" charset="0"/>
              </a:rPr>
              <a:t>“I’d like to think that overall I’ve become a more sympathetic person having worked with this population for so long.  In working here you get to see the people behind the crime instead of just the crimes.  It’s hard for the people on the outside to be compassionate and understanding unless you work, like we do, with the offenders and see the wounded people they are and a good many of them have never really known happiness since childhood, if then.  I find it very sad but it makes me grateful for what I’ve been blessed with despite my own hardships.  Working here has also personally made me a stronger person all the way around. “</a:t>
            </a:r>
          </a:p>
          <a:p>
            <a:pPr marL="509587" lvl="1" indent="0">
              <a:spcBef>
                <a:spcPts val="400"/>
              </a:spcBef>
              <a:buSzPct val="75000"/>
              <a:buNone/>
            </a:pPr>
            <a:endParaRPr lang="en-US" sz="2000" dirty="0"/>
          </a:p>
          <a:p>
            <a:pPr marL="457200" lvl="1" indent="0">
              <a:buClr>
                <a:schemeClr val="accent1">
                  <a:lumMod val="75000"/>
                </a:schemeClr>
              </a:buClr>
              <a:buSzPct val="75000"/>
              <a:buNone/>
            </a:pPr>
            <a:endParaRPr lang="en-US" sz="2600" b="1" dirty="0" smtClean="0">
              <a:solidFill>
                <a:schemeClr val="tx1">
                  <a:lumMod val="95000"/>
                  <a:lumOff val="5000"/>
                </a:schemeClr>
              </a:solidFill>
            </a:endParaRPr>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4670050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49</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5000"/>
              </a:lnSpc>
            </a:pPr>
            <a:r>
              <a:rPr lang="en-US" sz="4400" b="1" dirty="0" smtClean="0">
                <a:solidFill>
                  <a:schemeClr val="accent1">
                    <a:lumMod val="75000"/>
                  </a:schemeClr>
                </a:solidFill>
              </a:rPr>
              <a:t>Remember</a:t>
            </a:r>
            <a:endParaRPr lang="en-US" sz="4400" b="1" dirty="0">
              <a:solidFill>
                <a:schemeClr val="accent1">
                  <a:lumMod val="75000"/>
                </a:schemeClr>
              </a:solidFill>
            </a:endParaRPr>
          </a:p>
        </p:txBody>
      </p:sp>
      <p:sp>
        <p:nvSpPr>
          <p:cNvPr id="11" name="Content Placeholder 5"/>
          <p:cNvSpPr>
            <a:spLocks noGrp="1"/>
          </p:cNvSpPr>
          <p:nvPr>
            <p:ph idx="1"/>
          </p:nvPr>
        </p:nvSpPr>
        <p:spPr>
          <a:xfrm>
            <a:off x="381000" y="1447800"/>
            <a:ext cx="8305800" cy="4800600"/>
          </a:xfrm>
        </p:spPr>
        <p:txBody>
          <a:bodyPr/>
          <a:lstStyle/>
          <a:p>
            <a:pPr marL="623888" indent="-514350">
              <a:spcBef>
                <a:spcPts val="400"/>
              </a:spcBef>
              <a:buSzPct val="75000"/>
              <a:buFont typeface="Wingdings" pitchFamily="2" charset="2"/>
              <a:buChar char="Ø"/>
            </a:pPr>
            <a:r>
              <a:rPr lang="en-US" sz="2700" dirty="0"/>
              <a:t>Our Work Demands Us to be Present and Fully Experiencing with Very Wounded People</a:t>
            </a:r>
          </a:p>
          <a:p>
            <a:pPr marL="623888" indent="-514350">
              <a:spcBef>
                <a:spcPts val="400"/>
              </a:spcBef>
              <a:buSzPct val="75000"/>
              <a:buFont typeface="Wingdings" pitchFamily="2" charset="2"/>
              <a:buChar char="Ø"/>
            </a:pPr>
            <a:endParaRPr lang="en-US" sz="2700" dirty="0"/>
          </a:p>
          <a:p>
            <a:pPr marL="623888" indent="-514350">
              <a:spcBef>
                <a:spcPts val="400"/>
              </a:spcBef>
              <a:buSzPct val="75000"/>
              <a:buFont typeface="Wingdings" pitchFamily="2" charset="2"/>
              <a:buChar char="Ø"/>
            </a:pPr>
            <a:r>
              <a:rPr lang="en-US" sz="2700" dirty="0"/>
              <a:t>Our Work Demands Us to be Consistent, Empathic, Collected and An Agent of Change</a:t>
            </a:r>
          </a:p>
          <a:p>
            <a:pPr marL="623888" indent="-514350">
              <a:spcBef>
                <a:spcPts val="400"/>
              </a:spcBef>
              <a:buSzPct val="75000"/>
              <a:buFont typeface="Wingdings" pitchFamily="2" charset="2"/>
              <a:buChar char="Ø"/>
            </a:pPr>
            <a:endParaRPr lang="en-US" sz="2700" dirty="0"/>
          </a:p>
          <a:p>
            <a:pPr marL="623888" indent="-514350">
              <a:spcBef>
                <a:spcPts val="400"/>
              </a:spcBef>
              <a:buSzPct val="75000"/>
              <a:buFont typeface="Wingdings" pitchFamily="2" charset="2"/>
              <a:buChar char="Ø"/>
            </a:pPr>
            <a:r>
              <a:rPr lang="en-US" sz="2700" dirty="0"/>
              <a:t>Our Work Demands Us to be Role Models of Effective Coping and Appropriate Boundaries</a:t>
            </a:r>
          </a:p>
          <a:p>
            <a:pPr marL="623888" indent="-514350">
              <a:spcBef>
                <a:spcPts val="400"/>
              </a:spcBef>
              <a:buSzPct val="75000"/>
              <a:buFont typeface="Wingdings" pitchFamily="2" charset="2"/>
              <a:buChar char="Ø"/>
            </a:pPr>
            <a:endParaRPr lang="en-US" sz="2700" dirty="0"/>
          </a:p>
          <a:p>
            <a:pPr marL="623888" indent="-514350">
              <a:spcBef>
                <a:spcPts val="400"/>
              </a:spcBef>
              <a:buSzPct val="75000"/>
              <a:buFont typeface="Wingdings" pitchFamily="2" charset="2"/>
              <a:buChar char="Ø"/>
            </a:pPr>
            <a:r>
              <a:rPr lang="en-US" sz="2700" dirty="0"/>
              <a:t>Our Work Demands </a:t>
            </a:r>
            <a:r>
              <a:rPr lang="en-US" sz="2700" b="1" dirty="0">
                <a:solidFill>
                  <a:srgbClr val="C00000"/>
                </a:solidFill>
              </a:rPr>
              <a:t>SELF CARE</a:t>
            </a:r>
          </a:p>
        </p:txBody>
      </p:sp>
    </p:spTree>
    <p:extLst>
      <p:ext uri="{BB962C8B-B14F-4D97-AF65-F5344CB8AC3E}">
        <p14:creationId xmlns:p14="http://schemas.microsoft.com/office/powerpoint/2010/main" val="1578574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609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5</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72915"/>
            <a:ext cx="9144000" cy="589085"/>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prstClr val="white"/>
              </a:solidFill>
            </a:endParaRP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160"/>
            <a:ext cx="9144000" cy="589847"/>
          </a:xfrm>
          <a:prstGeom prst="rect">
            <a:avLst/>
          </a:prstGeom>
        </p:spPr>
      </p:pic>
      <p:sp>
        <p:nvSpPr>
          <p:cNvPr id="17" name="Content Placeholder 2"/>
          <p:cNvSpPr txBox="1">
            <a:spLocks/>
          </p:cNvSpPr>
          <p:nvPr/>
        </p:nvSpPr>
        <p:spPr>
          <a:xfrm>
            <a:off x="0" y="990600"/>
            <a:ext cx="9144000" cy="990600"/>
          </a:xfrm>
          <a:prstGeom prst="rect">
            <a:avLst/>
          </a:prstGeom>
        </p:spPr>
        <p:txBody>
          <a:bodyPr>
            <a:normAutofit fontScale="25000" lnSpcReduction="20000"/>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609600" indent="-609600" algn="ctr" eaLnBrk="1" hangingPunct="1">
              <a:buClr>
                <a:srgbClr val="BE854C"/>
              </a:buClr>
              <a:buSzPct val="65000"/>
              <a:buFont typeface="Wingdings 3" pitchFamily="18" charset="2"/>
              <a:buNone/>
            </a:pPr>
            <a:r>
              <a:rPr lang="en-US" sz="9600" b="1" dirty="0" smtClean="0">
                <a:solidFill>
                  <a:srgbClr val="C00000"/>
                </a:solidFill>
                <a:cs typeface="Calibri" pitchFamily="34" charset="0"/>
              </a:rPr>
              <a:t>At the same time, we also find that we’re having a</a:t>
            </a:r>
          </a:p>
          <a:p>
            <a:pPr marL="609600" indent="-609600" algn="ctr" eaLnBrk="1" hangingPunct="1">
              <a:buClr>
                <a:srgbClr val="BE854C"/>
              </a:buClr>
              <a:buSzPct val="65000"/>
              <a:buFont typeface="Wingdings 3" pitchFamily="18" charset="2"/>
              <a:buNone/>
            </a:pPr>
            <a:r>
              <a:rPr lang="en-US" sz="9600" b="1" dirty="0" smtClean="0">
                <a:solidFill>
                  <a:srgbClr val="C00000"/>
                </a:solidFill>
                <a:cs typeface="Calibri" pitchFamily="34" charset="0"/>
              </a:rPr>
              <a:t>  difficult time managing stress …</a:t>
            </a:r>
          </a:p>
          <a:p>
            <a:pPr marL="609600" indent="-609600" algn="ctr" eaLnBrk="1" hangingPunct="1">
              <a:buClr>
                <a:srgbClr val="BE854C"/>
              </a:buClr>
              <a:buSzPct val="65000"/>
              <a:buFont typeface="Wingdings 3" pitchFamily="18" charset="2"/>
              <a:buNone/>
            </a:pPr>
            <a:endParaRPr lang="en-US" sz="9600" b="1" dirty="0">
              <a:solidFill>
                <a:schemeClr val="accent1"/>
              </a:solidFill>
              <a:cs typeface="Calibri" pitchFamily="34" charset="0"/>
            </a:endParaRPr>
          </a:p>
          <a:p>
            <a:pPr marL="609600" indent="-609600" algn="ctr" eaLnBrk="1" hangingPunct="1">
              <a:buClr>
                <a:srgbClr val="BE854C"/>
              </a:buClr>
              <a:buSzPct val="65000"/>
              <a:buFont typeface="Wingdings 3" pitchFamily="18" charset="2"/>
              <a:buNone/>
            </a:pPr>
            <a:endParaRPr lang="en-US" sz="9600" b="1" dirty="0" smtClean="0">
              <a:solidFill>
                <a:schemeClr val="accent1"/>
              </a:solidFill>
              <a:cs typeface="Calibri" pitchFamily="34" charset="0"/>
            </a:endParaRPr>
          </a:p>
          <a:p>
            <a:pPr marL="609600" indent="-609600" algn="ctr" eaLnBrk="1" hangingPunct="1">
              <a:buClr>
                <a:srgbClr val="BE854C"/>
              </a:buClr>
              <a:buSzPct val="65000"/>
              <a:buFont typeface="Wingdings 3" pitchFamily="18" charset="2"/>
              <a:buNone/>
            </a:pPr>
            <a:endParaRPr lang="en-US" sz="9600" b="1" dirty="0">
              <a:solidFill>
                <a:schemeClr val="accent1"/>
              </a:solidFill>
              <a:cs typeface="Calibri" pitchFamily="34" charset="0"/>
            </a:endParaRPr>
          </a:p>
          <a:p>
            <a:pPr marL="609600" indent="-609600" algn="ctr" eaLnBrk="1" hangingPunct="1">
              <a:buClr>
                <a:srgbClr val="BE854C"/>
              </a:buClr>
              <a:buSzPct val="65000"/>
              <a:buFont typeface="Wingdings 3" pitchFamily="18" charset="2"/>
              <a:buNone/>
            </a:pPr>
            <a:endParaRPr lang="en-US" sz="9600" b="1" dirty="0" smtClean="0">
              <a:solidFill>
                <a:schemeClr val="accent1"/>
              </a:solidFill>
              <a:cs typeface="Calibri" pitchFamily="34" charset="0"/>
            </a:endParaRPr>
          </a:p>
          <a:p>
            <a:pPr marL="609600" indent="-609600" algn="ctr" eaLnBrk="1" hangingPunct="1">
              <a:buClr>
                <a:srgbClr val="BE854C"/>
              </a:buClr>
              <a:buSzPct val="65000"/>
              <a:buFont typeface="Wingdings 3" pitchFamily="18" charset="2"/>
              <a:buNone/>
            </a:pPr>
            <a:endParaRPr lang="en-US" sz="9600" b="1" dirty="0">
              <a:solidFill>
                <a:schemeClr val="accent1"/>
              </a:solidFill>
              <a:cs typeface="Calibri" pitchFamily="34" charset="0"/>
            </a:endParaRPr>
          </a:p>
          <a:p>
            <a:pPr marL="609600" indent="-609600" algn="ctr" eaLnBrk="1" hangingPunct="1">
              <a:buClr>
                <a:srgbClr val="BE854C"/>
              </a:buClr>
              <a:buSzPct val="65000"/>
              <a:buFont typeface="Wingdings 3" pitchFamily="18" charset="2"/>
              <a:buNone/>
            </a:pPr>
            <a:endParaRPr lang="en-US" sz="9600" b="1" dirty="0" smtClean="0">
              <a:solidFill>
                <a:schemeClr val="accent1"/>
              </a:solidFill>
              <a:cs typeface="Calibri" pitchFamily="34" charset="0"/>
            </a:endParaRPr>
          </a:p>
          <a:p>
            <a:pPr marL="609600" indent="-609600" algn="ctr" eaLnBrk="1" hangingPunct="1">
              <a:buClr>
                <a:srgbClr val="BE854C"/>
              </a:buClr>
              <a:buSzPct val="65000"/>
              <a:buFont typeface="Wingdings 3" pitchFamily="18" charset="2"/>
              <a:buNone/>
            </a:pPr>
            <a:endParaRPr lang="en-US" sz="9600" b="1" dirty="0">
              <a:solidFill>
                <a:schemeClr val="accent1"/>
              </a:solidFill>
              <a:cs typeface="Calibri" pitchFamily="34" charset="0"/>
            </a:endParaRPr>
          </a:p>
          <a:p>
            <a:pPr marL="609600" indent="-609600" algn="ctr" eaLnBrk="1" hangingPunct="1">
              <a:buClr>
                <a:srgbClr val="BE854C"/>
              </a:buClr>
              <a:buSzPct val="65000"/>
              <a:buFont typeface="Wingdings 3" pitchFamily="18" charset="2"/>
              <a:buNone/>
            </a:pPr>
            <a:endParaRPr lang="en-US" sz="9600" b="1" dirty="0" smtClean="0">
              <a:solidFill>
                <a:schemeClr val="accent1"/>
              </a:solidFill>
              <a:cs typeface="Calibri" pitchFamily="34" charset="0"/>
            </a:endParaRPr>
          </a:p>
          <a:p>
            <a:pPr marL="609600" indent="-609600" algn="ctr" eaLnBrk="1" hangingPunct="1">
              <a:buClr>
                <a:srgbClr val="BE854C"/>
              </a:buClr>
              <a:buSzPct val="65000"/>
              <a:buFont typeface="Wingdings 3" pitchFamily="18" charset="2"/>
              <a:buNone/>
            </a:pPr>
            <a:endParaRPr lang="en-US" sz="9600" b="1" dirty="0">
              <a:solidFill>
                <a:schemeClr val="accent1"/>
              </a:solidFill>
              <a:cs typeface="Calibri" pitchFamily="34" charset="0"/>
            </a:endParaRPr>
          </a:p>
          <a:p>
            <a:pPr marL="609600" indent="-609600" algn="ctr" eaLnBrk="1" hangingPunct="1">
              <a:buClr>
                <a:srgbClr val="BE854C"/>
              </a:buClr>
              <a:buSzPct val="65000"/>
              <a:buFont typeface="Wingdings 3" pitchFamily="18" charset="2"/>
              <a:buNone/>
            </a:pPr>
            <a:endParaRPr lang="en-US" sz="9600" b="1" dirty="0" smtClean="0">
              <a:solidFill>
                <a:schemeClr val="accent1"/>
              </a:solidFill>
              <a:cs typeface="Calibri" pitchFamily="34" charset="0"/>
            </a:endParaRPr>
          </a:p>
          <a:p>
            <a:pPr marL="609600" indent="-609600" algn="ctr" eaLnBrk="1" hangingPunct="1">
              <a:buClr>
                <a:srgbClr val="BE854C"/>
              </a:buClr>
              <a:buSzPct val="65000"/>
              <a:buFont typeface="Wingdings 3" pitchFamily="18" charset="2"/>
              <a:buNone/>
            </a:pPr>
            <a:endParaRPr lang="en-US" sz="9600" b="1" dirty="0">
              <a:solidFill>
                <a:schemeClr val="accent1"/>
              </a:solidFill>
              <a:cs typeface="Calibri" pitchFamily="34" charset="0"/>
            </a:endParaRPr>
          </a:p>
          <a:p>
            <a:pPr marL="609600" indent="-609600" algn="ctr" eaLnBrk="1" hangingPunct="1">
              <a:buClr>
                <a:srgbClr val="BE854C"/>
              </a:buClr>
              <a:buSzPct val="65000"/>
              <a:buFont typeface="Wingdings 3" pitchFamily="18" charset="2"/>
              <a:buNone/>
            </a:pPr>
            <a:r>
              <a:rPr lang="en-US" sz="9600" b="1" dirty="0" smtClean="0">
                <a:solidFill>
                  <a:schemeClr val="tx1"/>
                </a:solidFill>
                <a:cs typeface="Calibri" pitchFamily="34" charset="0"/>
              </a:rPr>
              <a:t>this can unfortunately lead to …</a:t>
            </a:r>
          </a:p>
          <a:p>
            <a:pPr marL="609600" indent="-609600" eaLnBrk="1" hangingPunct="1">
              <a:buClr>
                <a:srgbClr val="BE854C"/>
              </a:buClr>
              <a:buSzPct val="65000"/>
              <a:buFont typeface="Wingdings 3" pitchFamily="18" charset="2"/>
              <a:buNone/>
            </a:pPr>
            <a:r>
              <a:rPr lang="en-US" sz="3100" b="1" dirty="0" smtClean="0"/>
              <a:t>  </a:t>
            </a:r>
          </a:p>
          <a:p>
            <a:pPr marL="609600" indent="-609600" eaLnBrk="1" hangingPunct="1">
              <a:buClr>
                <a:srgbClr val="BE854C"/>
              </a:buClr>
              <a:buSzPct val="65000"/>
              <a:buFont typeface="Wingdings 3" pitchFamily="18" charset="2"/>
              <a:buNone/>
            </a:pPr>
            <a:endParaRPr lang="en-US" sz="3100" b="1" dirty="0" smtClean="0"/>
          </a:p>
          <a:p>
            <a:pPr marL="609600" indent="-609600" eaLnBrk="1" hangingPunct="1">
              <a:buClr>
                <a:srgbClr val="BE854C"/>
              </a:buClr>
              <a:buSzPct val="65000"/>
              <a:buFont typeface="Wingdings 3" pitchFamily="18" charset="2"/>
              <a:buNone/>
            </a:pPr>
            <a:endParaRPr lang="en-US" sz="3100" b="1" dirty="0" smtClean="0"/>
          </a:p>
          <a:p>
            <a:pPr marL="609600" indent="-609600" eaLnBrk="1" hangingPunct="1">
              <a:buClr>
                <a:srgbClr val="BE854C"/>
              </a:buClr>
              <a:buSzPct val="65000"/>
              <a:buFont typeface="Wingdings 3" pitchFamily="18" charset="2"/>
              <a:buNone/>
            </a:pPr>
            <a:endParaRPr lang="en-US" sz="3100" b="1" dirty="0" smtClean="0"/>
          </a:p>
          <a:p>
            <a:pPr marL="609600" indent="-609600" eaLnBrk="1" hangingPunct="1">
              <a:buClr>
                <a:srgbClr val="BE854C"/>
              </a:buClr>
              <a:buSzPct val="65000"/>
              <a:buFont typeface="Arial" charset="0"/>
              <a:buAutoNum type="arabicPeriod"/>
            </a:pPr>
            <a:endParaRPr lang="en-US" sz="3100" dirty="0" smtClean="0"/>
          </a:p>
          <a:p>
            <a:pPr marL="931863" lvl="1" indent="-533400" eaLnBrk="1" hangingPunct="1">
              <a:buClr>
                <a:srgbClr val="BE854C"/>
              </a:buClr>
              <a:buFont typeface="Verdana" pitchFamily="34" charset="0"/>
              <a:buNone/>
            </a:pPr>
            <a:endParaRPr lang="en-US" sz="3100" dirty="0" smtClean="0"/>
          </a:p>
          <a:p>
            <a:pPr marL="931863" lvl="1" indent="-533400" eaLnBrk="1" hangingPunct="1">
              <a:buClr>
                <a:srgbClr val="BE854C"/>
              </a:buClr>
              <a:buFont typeface="Verdana" pitchFamily="34" charset="0"/>
              <a:buNone/>
            </a:pPr>
            <a:endParaRPr lang="en-US" sz="3100" dirty="0" smtClean="0"/>
          </a:p>
          <a:p>
            <a:pPr marL="931863" lvl="1" indent="-533400" eaLnBrk="1" hangingPunct="1">
              <a:buClr>
                <a:srgbClr val="BE854C"/>
              </a:buClr>
              <a:buFont typeface="Verdana" pitchFamily="34" charset="0"/>
              <a:buNone/>
            </a:pPr>
            <a:endParaRPr lang="en-US" sz="3100" dirty="0" smtClean="0"/>
          </a:p>
          <a:p>
            <a:pPr marL="931863" lvl="1" indent="-533400" eaLnBrk="1" hangingPunct="1">
              <a:buClr>
                <a:srgbClr val="BE854C"/>
              </a:buClr>
              <a:buFont typeface="Verdana" pitchFamily="34" charset="0"/>
              <a:buNone/>
            </a:pPr>
            <a:endParaRPr lang="en-US" sz="3100" dirty="0" smtClean="0"/>
          </a:p>
          <a:p>
            <a:pPr marL="931863" lvl="1" indent="-533400" eaLnBrk="1" hangingPunct="1">
              <a:buClr>
                <a:srgbClr val="BE854C"/>
              </a:buClr>
              <a:buFont typeface="Verdana" pitchFamily="34" charset="0"/>
              <a:buNone/>
            </a:pPr>
            <a:r>
              <a:rPr lang="en-US" sz="3100" b="1" dirty="0" smtClean="0"/>
              <a:t>    </a:t>
            </a:r>
          </a:p>
          <a:p>
            <a:pPr marL="931863" lvl="1" indent="-533400" eaLnBrk="1" hangingPunct="1">
              <a:buClr>
                <a:srgbClr val="BE854C"/>
              </a:buClr>
              <a:buFont typeface="Verdana" pitchFamily="34" charset="0"/>
              <a:buNone/>
            </a:pPr>
            <a:r>
              <a:rPr lang="en-US" sz="3100" b="1" dirty="0" smtClean="0"/>
              <a:t>                       </a:t>
            </a:r>
            <a:endParaRPr lang="en-US" sz="3400" b="1" dirty="0" smtClean="0">
              <a:latin typeface="Calibri" pitchFamily="34" charset="0"/>
              <a:cs typeface="Calibri" pitchFamily="34" charset="0"/>
            </a:endParaRPr>
          </a:p>
        </p:txBody>
      </p:sp>
      <p:pic>
        <p:nvPicPr>
          <p:cNvPr id="18" name="Picture 12" descr="stress_city-300x210burnout"/>
          <p:cNvPicPr>
            <a:picLocks noChangeAspect="1" noChangeArrowheads="1"/>
          </p:cNvPicPr>
          <p:nvPr/>
        </p:nvPicPr>
        <p:blipFill>
          <a:blip r:embed="rId4"/>
          <a:srcRect/>
          <a:stretch>
            <a:fillRect/>
          </a:stretch>
        </p:blipFill>
        <p:spPr bwMode="auto">
          <a:xfrm>
            <a:off x="1257300" y="1752600"/>
            <a:ext cx="6629400" cy="3886200"/>
          </a:xfrm>
          <a:prstGeom prst="rect">
            <a:avLst/>
          </a:prstGeom>
          <a:noFill/>
          <a:ln w="9525">
            <a:noFill/>
            <a:miter lim="800000"/>
            <a:headEnd/>
            <a:tailEnd/>
          </a:ln>
        </p:spPr>
      </p:pic>
    </p:spTree>
    <p:extLst>
      <p:ext uri="{BB962C8B-B14F-4D97-AF65-F5344CB8AC3E}">
        <p14:creationId xmlns:p14="http://schemas.microsoft.com/office/powerpoint/2010/main" val="38674592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73616"/>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76199"/>
            <a:ext cx="9144000" cy="1143000"/>
          </a:xfrm>
        </p:spPr>
        <p:txBody>
          <a:bodyPr>
            <a:normAutofit/>
          </a:bodyPr>
          <a:lstStyle/>
          <a:p>
            <a:r>
              <a:rPr lang="en-US" b="1" dirty="0" smtClean="0">
                <a:solidFill>
                  <a:srgbClr val="006892"/>
                </a:solidFill>
                <a:latin typeface="+mn-lt"/>
                <a:cs typeface="Arial" pitchFamily="34" charset="0"/>
              </a:rPr>
              <a:t>References</a:t>
            </a:r>
            <a:endParaRPr lang="en-US" b="1" dirty="0">
              <a:solidFill>
                <a:srgbClr val="006892"/>
              </a:solidFill>
              <a:latin typeface="+mn-lt"/>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50</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Content Placeholder 2"/>
          <p:cNvSpPr txBox="1">
            <a:spLocks/>
          </p:cNvSpPr>
          <p:nvPr/>
        </p:nvSpPr>
        <p:spPr bwMode="auto">
          <a:xfrm>
            <a:off x="228600" y="1066800"/>
            <a:ext cx="8610600" cy="525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marR="0" lvl="0" indent="0" algn="l" defTabSz="914400" rtl="0" eaLnBrk="0" fontAlgn="base" latinLnBrk="0" hangingPunct="0">
              <a:lnSpc>
                <a:spcPct val="100000"/>
              </a:lnSpc>
              <a:spcBef>
                <a:spcPts val="0"/>
              </a:spcBef>
              <a:spcAft>
                <a:spcPts val="0"/>
              </a:spcAft>
              <a:buClr>
                <a:srgbClr val="CC9900"/>
              </a:buClr>
              <a:buSzPts val="1000"/>
              <a:buFont typeface="Arial" charset="0"/>
              <a:buNone/>
              <a:tabLst>
                <a:tab pos="457200" algn="l"/>
              </a:tabLst>
              <a:defRPr/>
            </a:pPr>
            <a:endParaRPr kumimoji="0" lang="en-US" sz="800" b="1" i="0" u="none" strike="noStrike" kern="1200" cap="none" spc="0" normalizeH="0" baseline="0" noProof="0" dirty="0" smtClean="0">
              <a:ln>
                <a:noFill/>
              </a:ln>
              <a:solidFill>
                <a:schemeClr val="tx1"/>
              </a:solidFill>
              <a:effectLst/>
              <a:uLnTx/>
              <a:uFillTx/>
              <a:latin typeface="Corbel"/>
              <a:ea typeface="Calibri"/>
              <a:cs typeface="Times New Roman"/>
            </a:endParaRPr>
          </a:p>
          <a:p>
            <a:pPr marL="661987" indent="-342900">
              <a:spcBef>
                <a:spcPts val="350"/>
              </a:spcBef>
              <a:buClr>
                <a:srgbClr val="CC9900"/>
              </a:buClr>
              <a:buSzPct val="75000"/>
              <a:buFont typeface="Wingdings" pitchFamily="2" charset="2"/>
              <a:buChar char="Ø"/>
            </a:pPr>
            <a:r>
              <a:rPr lang="en-US" sz="2000" dirty="0">
                <a:solidFill>
                  <a:schemeClr val="tx1"/>
                </a:solidFill>
              </a:rPr>
              <a:t>Mascotta, M. (2006) Vicarious Traumatization:  A Guide to Recognizing, Responding to, and Preventing a Serious Consequence of Providing Mental Health Care in Jails, Prisons, and Community Corrections.  NIC Newsletter, Corrections and Mental Health.</a:t>
            </a:r>
          </a:p>
          <a:p>
            <a:pPr marL="661987" indent="-342900">
              <a:spcBef>
                <a:spcPts val="350"/>
              </a:spcBef>
              <a:buClr>
                <a:srgbClr val="CC9900"/>
              </a:buClr>
              <a:buSzPct val="75000"/>
              <a:buFont typeface="Wingdings" pitchFamily="2" charset="2"/>
              <a:buChar char="Ø"/>
            </a:pPr>
            <a:r>
              <a:rPr lang="en-US" sz="2000" dirty="0">
                <a:solidFill>
                  <a:schemeClr val="tx1"/>
                </a:solidFill>
              </a:rPr>
              <a:t>Newmann, Debra A. &amp; Gamble, Sarah J. (1995) Issues in the Professional Development of Psychotherapists:  countertransference and vicarious Traumatization in the New Trauma Therapist.  Psychotherapy, 32(2), 341 – 347. </a:t>
            </a:r>
          </a:p>
          <a:p>
            <a:pPr marL="661987" indent="-342900">
              <a:spcBef>
                <a:spcPts val="350"/>
              </a:spcBef>
              <a:buClr>
                <a:srgbClr val="CC9900"/>
              </a:buClr>
              <a:buSzPct val="75000"/>
              <a:buFont typeface="Wingdings" pitchFamily="2" charset="2"/>
              <a:buChar char="Ø"/>
            </a:pPr>
            <a:r>
              <a:rPr lang="en-US" sz="2000" dirty="0">
                <a:solidFill>
                  <a:schemeClr val="tx1"/>
                </a:solidFill>
              </a:rPr>
              <a:t>Pearlman, L.A. &amp; Mckay, L. (2008) Understanding and Addressing Vicarious Trauma.  Headington Institute, </a:t>
            </a:r>
            <a:r>
              <a:rPr lang="en-US" sz="2000" dirty="0">
                <a:solidFill>
                  <a:schemeClr val="tx1"/>
                </a:solidFill>
                <a:hlinkClick r:id="rId4"/>
              </a:rPr>
              <a:t>www.headington-institute.com</a:t>
            </a:r>
            <a:endParaRPr lang="en-US" sz="2000" dirty="0">
              <a:solidFill>
                <a:schemeClr val="tx1"/>
              </a:solidFill>
            </a:endParaRPr>
          </a:p>
          <a:p>
            <a:pPr marL="661987" indent="-342900">
              <a:spcBef>
                <a:spcPts val="350"/>
              </a:spcBef>
              <a:buClr>
                <a:srgbClr val="CC9900"/>
              </a:buClr>
              <a:buSzPct val="75000"/>
              <a:buFont typeface="Wingdings" pitchFamily="2" charset="2"/>
              <a:buChar char="Ø"/>
            </a:pPr>
            <a:r>
              <a:rPr lang="en-US" sz="2000" dirty="0">
                <a:solidFill>
                  <a:schemeClr val="tx1"/>
                </a:solidFill>
              </a:rPr>
              <a:t>Sommer, Carol A., (2008) Vicarious Traumatization, Trauma-Sensitive Supervision and Counselor Preparation.  Counselor Education &amp; Supervision (48) 61 – 71.</a:t>
            </a:r>
          </a:p>
          <a:p>
            <a:pPr marL="0" marR="0" lvl="0" indent="0" algn="l" defTabSz="914400" rtl="0" eaLnBrk="0" fontAlgn="base" latinLnBrk="0" hangingPunct="0">
              <a:lnSpc>
                <a:spcPct val="100000"/>
              </a:lnSpc>
              <a:spcBef>
                <a:spcPct val="20000"/>
              </a:spcBef>
              <a:spcAft>
                <a:spcPct val="0"/>
              </a:spcAft>
              <a:buClr>
                <a:srgbClr val="AD0101"/>
              </a:buClr>
              <a:buSzTx/>
              <a:buNone/>
              <a:tabLst/>
              <a:defRPr/>
            </a:pPr>
            <a:endParaRPr kumimoji="0" lang="en-US" sz="2000" b="0" i="0" u="none" strike="noStrike" kern="1200" cap="none" spc="0" normalizeH="0" baseline="0" noProof="0" dirty="0" smtClean="0">
              <a:ln>
                <a:noFill/>
              </a:ln>
              <a:solidFill>
                <a:srgbClr val="303030"/>
              </a:solidFill>
              <a:effectLst/>
              <a:uLnTx/>
              <a:uFillTx/>
              <a:latin typeface="Corbel"/>
              <a:ea typeface="Calibri"/>
              <a:cs typeface="Times New Roman"/>
            </a:endParaRPr>
          </a:p>
        </p:txBody>
      </p:sp>
    </p:spTree>
    <p:extLst>
      <p:ext uri="{BB962C8B-B14F-4D97-AF65-F5344CB8AC3E}">
        <p14:creationId xmlns:p14="http://schemas.microsoft.com/office/powerpoint/2010/main" val="39483861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73616"/>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76199"/>
            <a:ext cx="9144000" cy="1143000"/>
          </a:xfrm>
        </p:spPr>
        <p:txBody>
          <a:bodyPr>
            <a:normAutofit/>
          </a:bodyPr>
          <a:lstStyle/>
          <a:p>
            <a:r>
              <a:rPr lang="en-US" b="1" dirty="0" smtClean="0">
                <a:solidFill>
                  <a:srgbClr val="006892"/>
                </a:solidFill>
                <a:latin typeface="+mn-lt"/>
                <a:cs typeface="Arial" pitchFamily="34" charset="0"/>
              </a:rPr>
              <a:t>Next Presentation</a:t>
            </a:r>
            <a:endParaRPr lang="en-US" b="1" dirty="0">
              <a:solidFill>
                <a:srgbClr val="006892"/>
              </a:solidFill>
              <a:latin typeface="+mn-lt"/>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51</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Content Placeholder 2"/>
          <p:cNvSpPr txBox="1">
            <a:spLocks/>
          </p:cNvSpPr>
          <p:nvPr/>
        </p:nvSpPr>
        <p:spPr bwMode="auto">
          <a:xfrm>
            <a:off x="228600" y="1142999"/>
            <a:ext cx="8610600" cy="525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marR="0" lvl="0" indent="0" algn="ctr" defTabSz="914400" rtl="0" eaLnBrk="0" fontAlgn="base" latinLnBrk="0" hangingPunct="0">
              <a:lnSpc>
                <a:spcPct val="100000"/>
              </a:lnSpc>
              <a:spcBef>
                <a:spcPts val="0"/>
              </a:spcBef>
              <a:spcAft>
                <a:spcPts val="0"/>
              </a:spcAft>
              <a:buClr>
                <a:srgbClr val="CC9900"/>
              </a:buClr>
              <a:buSzPts val="1000"/>
              <a:buFont typeface="Arial" charset="0"/>
              <a:buNone/>
              <a:tabLst>
                <a:tab pos="457200" algn="l"/>
              </a:tabLst>
              <a:defRPr/>
            </a:pPr>
            <a:endParaRPr kumimoji="0" lang="en-US" sz="1100" b="1" i="0" u="none" strike="noStrike" kern="1200" cap="none" spc="0" normalizeH="0" baseline="0" noProof="0" dirty="0" smtClean="0">
              <a:ln>
                <a:noFill/>
              </a:ln>
              <a:solidFill>
                <a:schemeClr val="tx1"/>
              </a:solidFill>
              <a:effectLst/>
              <a:uLnTx/>
              <a:uFillTx/>
              <a:latin typeface="Corbel"/>
              <a:ea typeface="Calibri"/>
              <a:cs typeface="Times New Roman"/>
            </a:endParaRPr>
          </a:p>
          <a:p>
            <a:pPr marL="0" indent="0" algn="ctr">
              <a:buNone/>
            </a:pPr>
            <a:r>
              <a:rPr lang="en-US" sz="3600" b="1" dirty="0">
                <a:solidFill>
                  <a:schemeClr val="tx1"/>
                </a:solidFill>
              </a:rPr>
              <a:t>Evidence-Based Practice</a:t>
            </a:r>
            <a:r>
              <a:rPr lang="en-US" sz="2000" b="1" dirty="0">
                <a:solidFill>
                  <a:schemeClr val="tx1"/>
                </a:solidFill>
              </a:rPr>
              <a:t/>
            </a:r>
            <a:br>
              <a:rPr lang="en-US" sz="2000" b="1" dirty="0">
                <a:solidFill>
                  <a:schemeClr val="tx1"/>
                </a:solidFill>
              </a:rPr>
            </a:br>
            <a:endParaRPr lang="en-US" sz="2000" dirty="0">
              <a:solidFill>
                <a:schemeClr val="tx1"/>
              </a:solidFill>
            </a:endParaRPr>
          </a:p>
          <a:p>
            <a:pPr marL="0" indent="0" algn="ctr">
              <a:buNone/>
            </a:pPr>
            <a:r>
              <a:rPr lang="en-US" sz="2200" b="1" dirty="0">
                <a:solidFill>
                  <a:schemeClr val="tx1"/>
                </a:solidFill>
              </a:rPr>
              <a:t>September 17, 2014</a:t>
            </a:r>
            <a:endParaRPr lang="en-US" sz="2200" dirty="0">
              <a:solidFill>
                <a:schemeClr val="tx1"/>
              </a:solidFill>
            </a:endParaRPr>
          </a:p>
          <a:p>
            <a:pPr marL="0" indent="0" algn="ctr">
              <a:buNone/>
            </a:pPr>
            <a:r>
              <a:rPr lang="en-US" sz="2200" b="1" dirty="0">
                <a:solidFill>
                  <a:schemeClr val="tx1"/>
                </a:solidFill>
              </a:rPr>
              <a:t>2:00 – 3:00 p.m. ET </a:t>
            </a:r>
            <a:endParaRPr lang="en-US" sz="2200" dirty="0">
              <a:solidFill>
                <a:schemeClr val="tx1"/>
              </a:solidFill>
            </a:endParaRPr>
          </a:p>
          <a:p>
            <a:pPr marL="0" indent="0">
              <a:buNone/>
            </a:pPr>
            <a:r>
              <a:rPr lang="en-US" sz="2200" dirty="0">
                <a:solidFill>
                  <a:schemeClr val="tx1"/>
                </a:solidFill>
              </a:rPr>
              <a:t> </a:t>
            </a:r>
          </a:p>
          <a:p>
            <a:pPr marL="0" indent="0">
              <a:buNone/>
            </a:pPr>
            <a:r>
              <a:rPr lang="en-US" sz="2200" dirty="0">
                <a:solidFill>
                  <a:schemeClr val="tx1"/>
                </a:solidFill>
              </a:rPr>
              <a:t>This webinar will define evidence-based practice, focusing on the fact that it requires more than the adoption of one or more evidence-based programs. Such programs must be implemented not only with fidelity to the specific components of the programs as validated by the research, but they must be embedded in an environment that is consistent with evidence-based practices. </a:t>
            </a:r>
          </a:p>
          <a:p>
            <a:pPr marL="0" indent="0">
              <a:buNone/>
            </a:pPr>
            <a:r>
              <a:rPr lang="en-US" sz="2200" dirty="0">
                <a:solidFill>
                  <a:schemeClr val="tx1"/>
                </a:solidFill>
              </a:rPr>
              <a:t> </a:t>
            </a:r>
          </a:p>
          <a:p>
            <a:pPr marL="0" indent="0">
              <a:buNone/>
            </a:pPr>
            <a:r>
              <a:rPr lang="en-US" sz="2200" dirty="0">
                <a:solidFill>
                  <a:schemeClr val="tx1"/>
                </a:solidFill>
              </a:rPr>
              <a:t>Presenter: 	</a:t>
            </a:r>
            <a:r>
              <a:rPr lang="en-US" sz="2200" b="1" dirty="0">
                <a:solidFill>
                  <a:schemeClr val="tx1"/>
                </a:solidFill>
              </a:rPr>
              <a:t>Andrew Klein</a:t>
            </a:r>
          </a:p>
          <a:p>
            <a:pPr marL="0" marR="0" lvl="0" indent="0" algn="l" defTabSz="914400" rtl="0" eaLnBrk="0" fontAlgn="base" latinLnBrk="0" hangingPunct="0">
              <a:lnSpc>
                <a:spcPct val="100000"/>
              </a:lnSpc>
              <a:spcBef>
                <a:spcPct val="20000"/>
              </a:spcBef>
              <a:spcAft>
                <a:spcPct val="0"/>
              </a:spcAft>
              <a:buClr>
                <a:srgbClr val="AD0101"/>
              </a:buClr>
              <a:buSzTx/>
              <a:buNone/>
              <a:tabLst/>
              <a:defRPr/>
            </a:pPr>
            <a:endParaRPr kumimoji="0" lang="en-US" sz="2000" b="0" i="0" u="none" strike="noStrike" kern="1200" cap="none" spc="0" normalizeH="0" baseline="0" noProof="0" dirty="0" smtClean="0">
              <a:ln>
                <a:noFill/>
              </a:ln>
              <a:solidFill>
                <a:srgbClr val="303030"/>
              </a:solidFill>
              <a:effectLst/>
              <a:uLnTx/>
              <a:uFillTx/>
              <a:latin typeface="Corbel"/>
              <a:ea typeface="Calibri"/>
              <a:cs typeface="Times New Roman"/>
            </a:endParaRPr>
          </a:p>
        </p:txBody>
      </p:sp>
    </p:spTree>
    <p:extLst>
      <p:ext uri="{BB962C8B-B14F-4D97-AF65-F5344CB8AC3E}">
        <p14:creationId xmlns:p14="http://schemas.microsoft.com/office/powerpoint/2010/main" val="4165441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609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6</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72915"/>
            <a:ext cx="9144000" cy="589085"/>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prstClr val="white"/>
              </a:solidFill>
            </a:endParaRP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160"/>
            <a:ext cx="9144000" cy="589847"/>
          </a:xfrm>
          <a:prstGeom prst="rect">
            <a:avLst/>
          </a:prstGeom>
        </p:spPr>
      </p:pic>
      <p:sp>
        <p:nvSpPr>
          <p:cNvPr id="11" name="Title 1"/>
          <p:cNvSpPr txBox="1">
            <a:spLocks/>
          </p:cNvSpPr>
          <p:nvPr/>
        </p:nvSpPr>
        <p:spPr bwMode="auto">
          <a:xfrm>
            <a:off x="457200" y="990600"/>
            <a:ext cx="8229600" cy="914400"/>
          </a:xfrm>
          <a:prstGeom prst="rect">
            <a:avLst/>
          </a:prstGeom>
        </p:spPr>
        <p:txBody>
          <a:bodyPr wrap="square" lIns="91440" tIns="45720" rIns="91440" bIns="45720" numCol="1" anchorCtr="0" compatLnSpc="1">
            <a:prstTxWarp prst="textNoShape">
              <a:avLst/>
            </a:prstTxWarp>
          </a:bodyPr>
          <a:lstStyle>
            <a:lvl1pPr algn="l" rtl="0" eaLnBrk="0" fontAlgn="base" hangingPunct="0">
              <a:spcBef>
                <a:spcPct val="0"/>
              </a:spcBef>
              <a:spcAft>
                <a:spcPct val="0"/>
              </a:spcAft>
              <a:defRPr sz="5400" kern="1200">
                <a:solidFill>
                  <a:srgbClr val="262626"/>
                </a:solidFill>
                <a:latin typeface="+mj-lt"/>
                <a:ea typeface="+mj-ea"/>
                <a:cs typeface="+mj-cs"/>
              </a:defRPr>
            </a:lvl1pPr>
            <a:lvl2pPr algn="l" rtl="0" eaLnBrk="0" fontAlgn="base" hangingPunct="0">
              <a:spcBef>
                <a:spcPct val="0"/>
              </a:spcBef>
              <a:spcAft>
                <a:spcPct val="0"/>
              </a:spcAft>
              <a:defRPr sz="5400">
                <a:solidFill>
                  <a:srgbClr val="262626"/>
                </a:solidFill>
                <a:latin typeface="Trebuchet MS" pitchFamily="34" charset="0"/>
              </a:defRPr>
            </a:lvl2pPr>
            <a:lvl3pPr algn="l" rtl="0" eaLnBrk="0" fontAlgn="base" hangingPunct="0">
              <a:spcBef>
                <a:spcPct val="0"/>
              </a:spcBef>
              <a:spcAft>
                <a:spcPct val="0"/>
              </a:spcAft>
              <a:defRPr sz="5400">
                <a:solidFill>
                  <a:srgbClr val="262626"/>
                </a:solidFill>
                <a:latin typeface="Trebuchet MS" pitchFamily="34" charset="0"/>
              </a:defRPr>
            </a:lvl3pPr>
            <a:lvl4pPr algn="l" rtl="0" eaLnBrk="0" fontAlgn="base" hangingPunct="0">
              <a:spcBef>
                <a:spcPct val="0"/>
              </a:spcBef>
              <a:spcAft>
                <a:spcPct val="0"/>
              </a:spcAft>
              <a:defRPr sz="5400">
                <a:solidFill>
                  <a:srgbClr val="262626"/>
                </a:solidFill>
                <a:latin typeface="Trebuchet MS" pitchFamily="34" charset="0"/>
              </a:defRPr>
            </a:lvl4pPr>
            <a:lvl5pPr algn="l" rtl="0" eaLnBrk="0" fontAlgn="base" hangingPunct="0">
              <a:spcBef>
                <a:spcPct val="0"/>
              </a:spcBef>
              <a:spcAft>
                <a:spcPct val="0"/>
              </a:spcAft>
              <a:defRPr sz="5400">
                <a:solidFill>
                  <a:srgbClr val="262626"/>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hangingPunct="1">
              <a:defRPr/>
            </a:pPr>
            <a:r>
              <a:rPr lang="en-US" sz="4800" dirty="0" smtClean="0">
                <a:solidFill>
                  <a:schemeClr val="accent1"/>
                </a:solidFill>
                <a:latin typeface="+mn-lt"/>
              </a:rPr>
              <a:t>Vicarious Trauma</a:t>
            </a:r>
          </a:p>
        </p:txBody>
      </p:sp>
      <p:pic>
        <p:nvPicPr>
          <p:cNvPr id="14" name="Picture 10" descr="ANd9GcQGLCgr0SeLWZbxSrEsYiXUoUUJyYyvV3w6edXBcbzYcpVfC4evkg"/>
          <p:cNvPicPr>
            <a:picLocks noChangeAspect="1" noChangeArrowheads="1"/>
          </p:cNvPicPr>
          <p:nvPr/>
        </p:nvPicPr>
        <p:blipFill>
          <a:blip r:embed="rId4"/>
          <a:srcRect/>
          <a:stretch>
            <a:fillRect/>
          </a:stretch>
        </p:blipFill>
        <p:spPr bwMode="auto">
          <a:xfrm>
            <a:off x="3009900" y="2635250"/>
            <a:ext cx="3124200" cy="2622550"/>
          </a:xfrm>
          <a:prstGeom prst="rect">
            <a:avLst/>
          </a:prstGeom>
          <a:noFill/>
          <a:ln w="9525">
            <a:noFill/>
            <a:miter lim="800000"/>
            <a:headEnd/>
            <a:tailEnd/>
          </a:ln>
        </p:spPr>
      </p:pic>
    </p:spTree>
    <p:extLst>
      <p:ext uri="{BB962C8B-B14F-4D97-AF65-F5344CB8AC3E}">
        <p14:creationId xmlns:p14="http://schemas.microsoft.com/office/powerpoint/2010/main" val="2526290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997" y="-117906"/>
            <a:ext cx="9144000" cy="6950075"/>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45827" name="Title 1"/>
          <p:cNvSpPr>
            <a:spLocks noGrp="1"/>
          </p:cNvSpPr>
          <p:nvPr>
            <p:ph type="title"/>
          </p:nvPr>
        </p:nvSpPr>
        <p:spPr bwMode="auto">
          <a:xfrm>
            <a:off x="914400" y="2362200"/>
            <a:ext cx="7772400" cy="1470025"/>
          </a:xfrm>
        </p:spPr>
        <p:txBody>
          <a:bodyPr wrap="square" lIns="91440" tIns="45720" rIns="91440" bIns="45720" numCol="1" anchorCtr="0" compatLnSpc="1">
            <a:prstTxWarp prst="textNoShape">
              <a:avLst/>
            </a:prstTxWarp>
          </a:bodyPr>
          <a:lstStyle/>
          <a:p>
            <a:pPr algn="r" eaLnBrk="1" hangingPunct="1">
              <a:defRPr/>
            </a:pPr>
            <a:r>
              <a:rPr lang="en-US" sz="4500" dirty="0" smtClean="0">
                <a:solidFill>
                  <a:schemeClr val="bg1"/>
                </a:solidFill>
                <a:effectLst/>
                <a:latin typeface="Lucida Sans Unicode" pitchFamily="34" charset="0"/>
                <a:cs typeface="Arial" charset="0"/>
              </a:rPr>
              <a:t> </a:t>
            </a:r>
            <a:r>
              <a:rPr lang="en-US" b="0" dirty="0" smtClean="0">
                <a:solidFill>
                  <a:schemeClr val="bg1"/>
                </a:solidFill>
                <a:effectLst/>
                <a:latin typeface="Lucida Sans Unicode" pitchFamily="34" charset="0"/>
                <a:cs typeface="Arial" charset="0"/>
              </a:rPr>
              <a:t>Vicarious Trauma</a:t>
            </a:r>
          </a:p>
        </p:txBody>
      </p:sp>
      <p:sp>
        <p:nvSpPr>
          <p:cNvPr id="615427" name="Slide Number Placeholder 4"/>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C00A3E6-9B45-417C-9F81-C7F18AE71890}" type="slidenum">
              <a:rPr lang="en-US" sz="1200">
                <a:solidFill>
                  <a:schemeClr val="bg1"/>
                </a:solidFill>
                <a:cs typeface="Arial" charset="0"/>
              </a:rPr>
              <a:pPr algn="r"/>
              <a:t>7</a:t>
            </a:fld>
            <a:endParaRPr lang="en-US" sz="1200" dirty="0">
              <a:solidFill>
                <a:schemeClr val="bg1"/>
              </a:solidFill>
              <a:cs typeface="Arial" charset="0"/>
            </a:endParaRPr>
          </a:p>
        </p:txBody>
      </p:sp>
      <p:cxnSp>
        <p:nvCxnSpPr>
          <p:cNvPr id="10" name="Straight Connector 9"/>
          <p:cNvCxnSpPr/>
          <p:nvPr/>
        </p:nvCxnSpPr>
        <p:spPr>
          <a:xfrm>
            <a:off x="838200" y="3657600"/>
            <a:ext cx="830580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pic>
        <p:nvPicPr>
          <p:cNvPr id="615429" name="Picture 10"/>
          <p:cNvPicPr>
            <a:picLocks noChangeAspect="1"/>
          </p:cNvPicPr>
          <p:nvPr/>
        </p:nvPicPr>
        <p:blipFill>
          <a:blip r:embed="rId3"/>
          <a:srcRect/>
          <a:stretch>
            <a:fillRect/>
          </a:stretch>
        </p:blipFill>
        <p:spPr bwMode="auto">
          <a:xfrm>
            <a:off x="0" y="0"/>
            <a:ext cx="9144000" cy="1163638"/>
          </a:xfrm>
          <a:prstGeom prst="rect">
            <a:avLst/>
          </a:prstGeom>
          <a:noFill/>
          <a:ln w="9525">
            <a:noFill/>
            <a:miter lim="800000"/>
            <a:headEnd/>
            <a:tailEnd/>
          </a:ln>
        </p:spPr>
      </p:pic>
      <p:sp>
        <p:nvSpPr>
          <p:cNvPr id="615430" name="Subtitle 2"/>
          <p:cNvSpPr>
            <a:spLocks/>
          </p:cNvSpPr>
          <p:nvPr/>
        </p:nvSpPr>
        <p:spPr bwMode="auto">
          <a:xfrm>
            <a:off x="1676400" y="3657600"/>
            <a:ext cx="6934200" cy="1752600"/>
          </a:xfrm>
          <a:prstGeom prst="rect">
            <a:avLst/>
          </a:prstGeom>
          <a:noFill/>
          <a:ln w="9525">
            <a:noFill/>
            <a:miter lim="800000"/>
            <a:headEnd/>
            <a:tailEnd/>
          </a:ln>
        </p:spPr>
        <p:txBody>
          <a:bodyPr/>
          <a:lstStyle/>
          <a:p>
            <a:pPr algn="r" eaLnBrk="0" hangingPunct="0">
              <a:spcBef>
                <a:spcPts val="400"/>
              </a:spcBef>
              <a:buClr>
                <a:schemeClr val="accent1"/>
              </a:buClr>
              <a:buSzPct val="68000"/>
              <a:buFont typeface="Wingdings 3" pitchFamily="18" charset="2"/>
              <a:buNone/>
            </a:pPr>
            <a:endParaRPr lang="en-US" sz="2700" dirty="0">
              <a:solidFill>
                <a:schemeClr val="bg1"/>
              </a:solidFill>
              <a:latin typeface="Lucida Sans Unicode" pitchFamily="34" charset="0"/>
            </a:endParaRPr>
          </a:p>
        </p:txBody>
      </p:sp>
      <p:sp>
        <p:nvSpPr>
          <p:cNvPr id="8" name="Subtitle 2"/>
          <p:cNvSpPr>
            <a:spLocks/>
          </p:cNvSpPr>
          <p:nvPr/>
        </p:nvSpPr>
        <p:spPr bwMode="auto">
          <a:xfrm>
            <a:off x="1828800" y="3810000"/>
            <a:ext cx="6934200" cy="1752600"/>
          </a:xfrm>
          <a:prstGeom prst="rect">
            <a:avLst/>
          </a:prstGeom>
          <a:noFill/>
          <a:ln w="9525">
            <a:noFill/>
            <a:miter lim="800000"/>
            <a:headEnd/>
            <a:tailEnd/>
          </a:ln>
        </p:spPr>
        <p:txBody>
          <a:bodyPr/>
          <a:lstStyle/>
          <a:p>
            <a:pPr algn="r" eaLnBrk="0" hangingPunct="0">
              <a:spcBef>
                <a:spcPts val="400"/>
              </a:spcBef>
              <a:buClr>
                <a:schemeClr val="accent1"/>
              </a:buClr>
              <a:buSzPct val="68000"/>
            </a:pPr>
            <a:r>
              <a:rPr lang="en-US" sz="2800" dirty="0">
                <a:solidFill>
                  <a:schemeClr val="bg1"/>
                </a:solidFill>
              </a:rPr>
              <a:t>Definition and Recognition</a:t>
            </a:r>
          </a:p>
          <a:p>
            <a:pPr algn="r" eaLnBrk="0" hangingPunct="0">
              <a:spcBef>
                <a:spcPts val="400"/>
              </a:spcBef>
              <a:buClr>
                <a:schemeClr val="accent1"/>
              </a:buClr>
              <a:buSzPct val="68000"/>
              <a:buFont typeface="Wingdings 3" pitchFamily="18" charset="2"/>
              <a:buNone/>
            </a:pPr>
            <a:endParaRPr lang="en-US" sz="2000" dirty="0">
              <a:solidFill>
                <a:schemeClr val="bg1"/>
              </a:solidFill>
              <a:latin typeface="Lucida Sans Unicode" pitchFamily="34" charset="0"/>
            </a:endParaRPr>
          </a:p>
        </p:txBody>
      </p:sp>
    </p:spTree>
    <p:extLst>
      <p:ext uri="{BB962C8B-B14F-4D97-AF65-F5344CB8AC3E}">
        <p14:creationId xmlns:p14="http://schemas.microsoft.com/office/powerpoint/2010/main" val="1583936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71487" y="221991"/>
            <a:ext cx="8229600" cy="1143000"/>
          </a:xfrm>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8</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6892"/>
                </a:solidFill>
                <a:cs typeface="Arial" pitchFamily="34" charset="0"/>
              </a:rPr>
              <a:t>What is it?</a:t>
            </a:r>
            <a:endParaRPr lang="en-US" sz="4400" b="1" dirty="0">
              <a:solidFill>
                <a:prstClr val="white"/>
              </a:solidFill>
            </a:endParaRPr>
          </a:p>
        </p:txBody>
      </p:sp>
      <p:sp>
        <p:nvSpPr>
          <p:cNvPr id="11" name="Content Placeholder 2"/>
          <p:cNvSpPr txBox="1">
            <a:spLocks/>
          </p:cNvSpPr>
          <p:nvPr/>
        </p:nvSpPr>
        <p:spPr>
          <a:xfrm>
            <a:off x="457200" y="2514600"/>
            <a:ext cx="8229600" cy="990600"/>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BE854C"/>
              </a:buClr>
              <a:buSzPct val="65000"/>
              <a:buFont typeface="Wingdings" pitchFamily="2" charset="2"/>
              <a:buChar char="Ø"/>
            </a:pPr>
            <a:endParaRPr lang="en-US" sz="2700" dirty="0" smtClean="0"/>
          </a:p>
        </p:txBody>
      </p:sp>
      <p:sp>
        <p:nvSpPr>
          <p:cNvPr id="17" name="Content Placeholder 2"/>
          <p:cNvSpPr txBox="1">
            <a:spLocks/>
          </p:cNvSpPr>
          <p:nvPr/>
        </p:nvSpPr>
        <p:spPr>
          <a:xfrm>
            <a:off x="457200" y="2514600"/>
            <a:ext cx="8229600" cy="3276599"/>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BE854C"/>
              </a:buClr>
              <a:buSzPct val="65000"/>
              <a:buNone/>
            </a:pPr>
            <a:endParaRPr lang="en-US" sz="2700" dirty="0" smtClean="0"/>
          </a:p>
        </p:txBody>
      </p:sp>
      <p:graphicFrame>
        <p:nvGraphicFramePr>
          <p:cNvPr id="3" name="Diagram 2"/>
          <p:cNvGraphicFramePr/>
          <p:nvPr>
            <p:extLst>
              <p:ext uri="{D42A27DB-BD31-4B8C-83A1-F6EECF244321}">
                <p14:modId xmlns:p14="http://schemas.microsoft.com/office/powerpoint/2010/main" val="2550412186"/>
              </p:ext>
            </p:extLst>
          </p:nvPr>
        </p:nvGraphicFramePr>
        <p:xfrm>
          <a:off x="228600" y="1371600"/>
          <a:ext cx="8686800" cy="46481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97654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71487" y="221991"/>
            <a:ext cx="8229600" cy="1143000"/>
          </a:xfrm>
        </p:spPr>
        <p:txBody>
          <a:bodyPr>
            <a:normAutofit/>
          </a:bodyPr>
          <a:lstStyle/>
          <a:p>
            <a:r>
              <a:rPr lang="en-US" dirty="0" smtClean="0">
                <a:solidFill>
                  <a:srgbClr val="006892"/>
                </a:solidFill>
                <a:latin typeface="Arial" pitchFamily="34" charset="0"/>
                <a:cs typeface="Arial" pitchFamily="34" charset="0"/>
              </a:rPr>
              <a:t>Module I: Research</a:t>
            </a: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8/20/2014</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9</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6892"/>
                </a:solidFill>
                <a:cs typeface="Arial" pitchFamily="34" charset="0"/>
              </a:rPr>
              <a:t>What is it?</a:t>
            </a:r>
            <a:endParaRPr lang="en-US" sz="4400" b="1" dirty="0">
              <a:solidFill>
                <a:prstClr val="white"/>
              </a:solidFill>
            </a:endParaRPr>
          </a:p>
        </p:txBody>
      </p:sp>
      <p:sp>
        <p:nvSpPr>
          <p:cNvPr id="11" name="Content Placeholder 2"/>
          <p:cNvSpPr txBox="1">
            <a:spLocks/>
          </p:cNvSpPr>
          <p:nvPr/>
        </p:nvSpPr>
        <p:spPr>
          <a:xfrm>
            <a:off x="457200" y="2514600"/>
            <a:ext cx="8229600" cy="990600"/>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BE854C"/>
              </a:buClr>
              <a:buSzPct val="65000"/>
              <a:buFont typeface="Wingdings" pitchFamily="2" charset="2"/>
              <a:buChar char="Ø"/>
            </a:pPr>
            <a:endParaRPr lang="en-US" sz="2700" dirty="0" smtClean="0"/>
          </a:p>
        </p:txBody>
      </p:sp>
      <p:sp>
        <p:nvSpPr>
          <p:cNvPr id="17" name="Content Placeholder 2"/>
          <p:cNvSpPr txBox="1">
            <a:spLocks/>
          </p:cNvSpPr>
          <p:nvPr/>
        </p:nvSpPr>
        <p:spPr>
          <a:xfrm>
            <a:off x="457200" y="2514600"/>
            <a:ext cx="8229600" cy="3276599"/>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BE854C"/>
              </a:buClr>
              <a:buSzPct val="65000"/>
              <a:buNone/>
            </a:pPr>
            <a:endParaRPr lang="en-US" sz="2700" dirty="0" smtClean="0"/>
          </a:p>
        </p:txBody>
      </p:sp>
      <p:graphicFrame>
        <p:nvGraphicFramePr>
          <p:cNvPr id="3" name="Diagram 2"/>
          <p:cNvGraphicFramePr/>
          <p:nvPr>
            <p:extLst>
              <p:ext uri="{D42A27DB-BD31-4B8C-83A1-F6EECF244321}">
                <p14:modId xmlns:p14="http://schemas.microsoft.com/office/powerpoint/2010/main" val="1480038459"/>
              </p:ext>
            </p:extLst>
          </p:nvPr>
        </p:nvGraphicFramePr>
        <p:xfrm>
          <a:off x="228600" y="1371600"/>
          <a:ext cx="8686800" cy="46481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957258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48529</TotalTime>
  <Words>2566</Words>
  <Application>Microsoft Office PowerPoint</Application>
  <PresentationFormat>On-screen Show (4:3)</PresentationFormat>
  <Paragraphs>587</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Vicarious Trauma: Recognition, Impact, Management and Prevention  </vt:lpstr>
      <vt:lpstr>Course Objectives</vt:lpstr>
      <vt:lpstr>Module I: Research</vt:lpstr>
      <vt:lpstr>Module I: Research</vt:lpstr>
      <vt:lpstr>PowerPoint Presentation</vt:lpstr>
      <vt:lpstr>PowerPoint Presentation</vt:lpstr>
      <vt:lpstr> Vicarious Trauma</vt:lpstr>
      <vt:lpstr>Module I: Research</vt:lpstr>
      <vt:lpstr>Module I: Research</vt:lpstr>
      <vt:lpstr>Module I: Research</vt:lpstr>
      <vt:lpstr>Module I: Research</vt:lpstr>
      <vt:lpstr>Module I: Research</vt:lpstr>
      <vt:lpstr>Module I: Research</vt:lpstr>
      <vt:lpstr>Module I: Research</vt:lpstr>
      <vt:lpstr>Module I: Research</vt:lpstr>
      <vt:lpstr>Module I: Research</vt:lpstr>
      <vt:lpstr>Module I: Research</vt:lpstr>
      <vt:lpstr>Module I: Research</vt:lpstr>
      <vt:lpstr>Module I: Research</vt:lpstr>
      <vt:lpstr>Module I: Research</vt:lpstr>
      <vt:lpstr>PowerPoint Presentation</vt:lpstr>
      <vt:lpstr>Module I: Research</vt:lpstr>
      <vt:lpstr> Vicarious Trauma</vt:lpstr>
      <vt:lpstr>Module I: Research</vt:lpstr>
      <vt:lpstr>Module I: Research</vt:lpstr>
      <vt:lpstr>Module I: Research</vt:lpstr>
      <vt:lpstr>Module I: Research</vt:lpstr>
      <vt:lpstr>Module I: Research</vt:lpstr>
      <vt:lpstr>Module I: Research</vt:lpstr>
      <vt:lpstr>Module I: Research</vt:lpstr>
      <vt:lpstr> Boundaries Issues  </vt:lpstr>
      <vt:lpstr>Module I: Research</vt:lpstr>
      <vt:lpstr>Module I: Research</vt:lpstr>
      <vt:lpstr>Module I: Research</vt:lpstr>
      <vt:lpstr>PowerPoint Presentation</vt:lpstr>
      <vt:lpstr>Module I: Research</vt:lpstr>
      <vt:lpstr>Module I: Research</vt:lpstr>
      <vt:lpstr> Vicarious Trauma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I: Research</vt:lpstr>
      <vt:lpstr>PowerPoint Presentation</vt:lpstr>
      <vt:lpstr>References</vt:lpstr>
      <vt:lpstr>Next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RSAT Training Tool:  Trauma-Informed Correctional Care</dc:title>
  <dc:creator>Niki Miller</dc:creator>
  <cp:lastModifiedBy>Noah M. Shifman</cp:lastModifiedBy>
  <cp:revision>566</cp:revision>
  <dcterms:created xsi:type="dcterms:W3CDTF">2006-08-16T00:00:00Z</dcterms:created>
  <dcterms:modified xsi:type="dcterms:W3CDTF">2014-08-20T17:18:44Z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