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theme/themeOverride4.xml" ContentType="application/vnd.openxmlformats-officedocument.themeOverrid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9" r:id="rId1"/>
  </p:sldMasterIdLst>
  <p:notesMasterIdLst>
    <p:notesMasterId r:id="rId52"/>
  </p:notesMasterIdLst>
  <p:sldIdLst>
    <p:sldId id="256" r:id="rId2"/>
    <p:sldId id="265" r:id="rId3"/>
    <p:sldId id="269" r:id="rId4"/>
    <p:sldId id="257" r:id="rId5"/>
    <p:sldId id="259" r:id="rId6"/>
    <p:sldId id="261" r:id="rId7"/>
    <p:sldId id="258" r:id="rId8"/>
    <p:sldId id="260" r:id="rId9"/>
    <p:sldId id="297" r:id="rId10"/>
    <p:sldId id="299" r:id="rId11"/>
    <p:sldId id="300" r:id="rId12"/>
    <p:sldId id="301" r:id="rId13"/>
    <p:sldId id="264" r:id="rId14"/>
    <p:sldId id="262" r:id="rId15"/>
    <p:sldId id="263" r:id="rId16"/>
    <p:sldId id="266" r:id="rId17"/>
    <p:sldId id="302" r:id="rId18"/>
    <p:sldId id="270" r:id="rId19"/>
    <p:sldId id="272" r:id="rId20"/>
    <p:sldId id="273" r:id="rId21"/>
    <p:sldId id="277" r:id="rId22"/>
    <p:sldId id="274" r:id="rId23"/>
    <p:sldId id="275" r:id="rId24"/>
    <p:sldId id="276" r:id="rId25"/>
    <p:sldId id="280" r:id="rId26"/>
    <p:sldId id="303" r:id="rId27"/>
    <p:sldId id="267" r:id="rId28"/>
    <p:sldId id="268" r:id="rId29"/>
    <p:sldId id="278" r:id="rId30"/>
    <p:sldId id="279"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8" r:id="rId46"/>
    <p:sldId id="305" r:id="rId47"/>
    <p:sldId id="304" r:id="rId48"/>
    <p:sldId id="306" r:id="rId49"/>
    <p:sldId id="295" r:id="rId50"/>
    <p:sldId id="296" r:id="rId5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170" autoAdjust="0"/>
    <p:restoredTop sz="60833" autoAdjust="0"/>
  </p:normalViewPr>
  <p:slideViewPr>
    <p:cSldViewPr>
      <p:cViewPr varScale="1">
        <p:scale>
          <a:sx n="64" d="100"/>
          <a:sy n="64" d="100"/>
        </p:scale>
        <p:origin x="-124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B55B152E-800E-4C57-A7AB-E151F5C60BA4}" type="datetimeFigureOut">
              <a:rPr lang="en-US"/>
              <a:pPr>
                <a:defRPr/>
              </a:pPr>
              <a:t>3/16/2011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E361DA6-B76C-4501-800F-56B9E3E8242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ncbi.nlm.nih.gov/books/n/hssamhsatip/A81505/" TargetMode="External"/><Relationship Id="rId2" Type="http://schemas.openxmlformats.org/officeDocument/2006/relationships/slide" Target="../slides/slide45.xml"/><Relationship Id="rId1" Type="http://schemas.openxmlformats.org/officeDocument/2006/relationships/notesMaster" Target="../notesMasters/notesMaster1.xml"/><Relationship Id="rId4" Type="http://schemas.openxmlformats.org/officeDocument/2006/relationships/hyperlink" Target="http://www.hipaa.samhsa.gov/"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www.samhsa.gov/healthPrivacy/docs/EHR-FAQs.pdf" TargetMode="External"/><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There will be references to Illinois  TASC programs because of our system wide application where screening has help us in a variety of ways. Specially the use of the TCUDS-II in our adult criminal justice program and the IDOC Department of Corrections reception and classification centers. This is not to suggest you should do it our way, but merely to illustrate issues and potential challenges. </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F41E7BE-CE06-482C-A5AE-64652FF58884}" type="slidenum">
              <a:rPr lang="en-US" smtClean="0"/>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buFontTx/>
              <a:buChar char="•"/>
            </a:pPr>
            <a:r>
              <a:rPr lang="en-US" smtClean="0"/>
              <a:t> Cost wise, is it cheaper to have someone dedicated to that particular task? </a:t>
            </a:r>
          </a:p>
          <a:p>
            <a:pPr eaLnBrk="1" hangingPunct="1">
              <a:spcBef>
                <a:spcPct val="0"/>
              </a:spcBef>
              <a:buFontTx/>
              <a:buChar char="•"/>
            </a:pPr>
            <a:r>
              <a:rPr lang="en-US" smtClean="0"/>
              <a:t>Can they be part-time? </a:t>
            </a:r>
          </a:p>
          <a:p>
            <a:pPr eaLnBrk="1" hangingPunct="1">
              <a:spcBef>
                <a:spcPct val="0"/>
              </a:spcBef>
              <a:buFontTx/>
              <a:buChar char="•"/>
            </a:pPr>
            <a:r>
              <a:rPr lang="en-US" smtClean="0"/>
              <a:t>Could the person even be an intern? </a:t>
            </a:r>
          </a:p>
          <a:p>
            <a:pPr eaLnBrk="1" hangingPunct="1">
              <a:spcBef>
                <a:spcPct val="0"/>
              </a:spcBef>
              <a:buFontTx/>
              <a:buChar char="•"/>
            </a:pPr>
            <a:r>
              <a:rPr lang="en-US" smtClean="0"/>
              <a:t>Confidentiality must also be considered as the screening process typically involves signing agreements, consent forms or other documents that facilitate the treatment process. Luckily, most screening instruments are short questionnaires that can be administered in 10-15 min.</a:t>
            </a:r>
          </a:p>
          <a:p>
            <a:pPr eaLnBrk="1" hangingPunct="1">
              <a:spcBef>
                <a:spcPct val="0"/>
              </a:spcBef>
              <a:buFontTx/>
              <a:buChar char="•"/>
            </a:pPr>
            <a:endParaRPr lang="en-US" smtClean="0"/>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B343F7-9F6A-4FA1-8DD7-D1AC4C14492B}" type="slidenum">
              <a:rPr lang="en-US" smtClean="0"/>
              <a:pPr/>
              <a:t>11</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 when question; Timing is very important, but so are logistics. Many, if not most screening instruments can be administered in a group setting. So, the potential to do “mass” screening is possible. However, for the correctional setting the “where” becomes an issue when processing numerous individuals in an assembly line fashion. Ideally you want to “connect” with the client which suggest a one-on-one approach. However, the tools I will mention later say there would be no difference in the outcome of the screening if done in group or individually. The concern is whether the client is being given enough information about the program to make an informed decision? </a:t>
            </a:r>
          </a:p>
          <a:p>
            <a:endParaRPr lang="en-US" smtClean="0"/>
          </a:p>
          <a:p>
            <a:r>
              <a:rPr lang="en-US" b="1" smtClean="0"/>
              <a:t>TIP: </a:t>
            </a:r>
            <a:r>
              <a:rPr lang="en-US" smtClean="0"/>
              <a:t>If doing screening a group, it is recommended staff would take on the role of reading the questions aloud and the client would then mark their response on the form. This way everyone finishes together and no one is embarrassed if their reading is poor. </a:t>
            </a:r>
          </a:p>
          <a:p>
            <a:endParaRPr lang="en-US" smtClean="0"/>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2B5FF91-51CB-49EE-93D7-35BE6E3E8747}" type="slidenum">
              <a:rPr lang="en-US" smtClean="0"/>
              <a:pPr/>
              <a:t>12</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So what’s the point of having a screening process? It’s no secret offenders will sign up for anything that will make their time go easier or reduce the length of incarceration time. We often encounter those who have drug related charges but do not meet DSM-IV criteria when fully assessed, therefore wasting recourses' </a:t>
            </a:r>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88CB91-B2FA-4BA2-B088-DC29F73A41CA}" type="slidenum">
              <a:rPr lang="en-US" smtClean="0"/>
              <a:pPr/>
              <a:t>13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To be clear on the screening process; it should not only look for substance use disorders, but include any other programmatic criteria that’s relevant. We will talk more about that in a minute. This will be the first reference to  Illinois TASC.</a:t>
            </a:r>
          </a:p>
          <a:p>
            <a:pPr eaLnBrk="1" hangingPunct="1"/>
            <a:endParaRPr lang="en-US" smtClean="0"/>
          </a:p>
          <a:p>
            <a:pPr eaLnBrk="1" hangingPunct="1"/>
            <a:endParaRPr lang="en-US" smtClean="0"/>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F052883-544A-4588-BA5D-BE839B5ED2E4}" type="slidenum">
              <a:rPr lang="en-US" smtClean="0"/>
              <a:pPr/>
              <a:t>14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eaLnBrk="1" hangingPunct="1">
              <a:defRPr/>
            </a:pPr>
            <a:endParaRPr lang="en-US" dirty="0" smtClean="0"/>
          </a:p>
        </p:txBody>
      </p:sp>
      <p:sp>
        <p:nvSpPr>
          <p:cNvPr id="491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053C15F-5A19-4A9D-B2D0-62EBCF796703}" type="slidenum">
              <a:rPr lang="en-US" smtClean="0"/>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From a process point of view, you have wear a lot of hats when performing a screening.</a:t>
            </a:r>
          </a:p>
          <a:p>
            <a:pPr eaLnBrk="1" hangingPunct="1">
              <a:spcBef>
                <a:spcPct val="0"/>
              </a:spcBef>
            </a:pPr>
            <a:endParaRPr lang="en-US" smtClean="0"/>
          </a:p>
          <a:p>
            <a:pPr eaLnBrk="1" hangingPunct="1">
              <a:spcBef>
                <a:spcPct val="0"/>
              </a:spcBef>
            </a:pPr>
            <a:r>
              <a:rPr lang="en-US" b="1" smtClean="0"/>
              <a:t>Part sales person</a:t>
            </a:r>
            <a:r>
              <a:rPr lang="en-US" smtClean="0"/>
              <a:t> – first impressions are important to clients. If you want them to sign up for the program, you need to sell it as something that will benefit them. Treatment initially does not always sound inviting, but if that treatment has incentives like vocational training or good time credit it may be just the thing the client is wanting to hear.</a:t>
            </a:r>
          </a:p>
          <a:p>
            <a:pPr eaLnBrk="1" hangingPunct="1">
              <a:spcBef>
                <a:spcPct val="0"/>
              </a:spcBef>
            </a:pPr>
            <a:endParaRPr lang="en-US" smtClean="0"/>
          </a:p>
          <a:p>
            <a:pPr eaLnBrk="1" hangingPunct="1">
              <a:spcBef>
                <a:spcPct val="0"/>
              </a:spcBef>
            </a:pPr>
            <a:r>
              <a:rPr lang="en-US" b="1" smtClean="0"/>
              <a:t>Part triage person </a:t>
            </a:r>
            <a:r>
              <a:rPr lang="en-US" smtClean="0"/>
              <a:t>– Making sure the client has the ability to participate and complete the program is important. Things like cognitive functioning, general health and mental health issues need to be flagged either for further evaluation or even exclusion.</a:t>
            </a:r>
          </a:p>
          <a:p>
            <a:pPr eaLnBrk="1" hangingPunct="1">
              <a:spcBef>
                <a:spcPct val="0"/>
              </a:spcBef>
            </a:pPr>
            <a:endParaRPr lang="en-US" smtClean="0"/>
          </a:p>
          <a:p>
            <a:pPr eaLnBrk="1" hangingPunct="1">
              <a:spcBef>
                <a:spcPct val="0"/>
              </a:spcBef>
            </a:pPr>
            <a:r>
              <a:rPr lang="en-US" b="1" smtClean="0"/>
              <a:t>Part gatekeeper </a:t>
            </a:r>
            <a:r>
              <a:rPr lang="en-US" smtClean="0"/>
              <a:t>– Gang members, treatment re-rounders, drug dealers not drug users, all of these influences have an impact on the integrity of the treatment program. Additional screening criteria is essential in protecting that integrity.</a:t>
            </a:r>
          </a:p>
        </p:txBody>
      </p:sp>
      <p:sp>
        <p:nvSpPr>
          <p:cNvPr id="512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0B973E-D141-47D3-9C92-CFF23EA848E3}" type="slidenum">
              <a:rPr lang="en-US" smtClean="0"/>
              <a:pPr/>
              <a:t>17</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b="1" i="1" smtClean="0"/>
              <a:t>Eligibility</a:t>
            </a:r>
            <a:r>
              <a:rPr lang="en-US" i="1" smtClean="0"/>
              <a:t>—</a:t>
            </a:r>
            <a:r>
              <a:rPr lang="en-US" smtClean="0"/>
              <a:t>Does the client meet the system's criteria for receiving treatment services? A quick screen, typically applicable in prisons and community corrections settings, can determine whether a person warrants assessment to determine if that person has a drug or alcohol problem.</a:t>
            </a:r>
          </a:p>
          <a:p>
            <a:pPr eaLnBrk="1" hangingPunct="1"/>
            <a:endParaRPr lang="en-US" smtClean="0"/>
          </a:p>
          <a:p>
            <a:pPr eaLnBrk="1" hangingPunct="1"/>
            <a:r>
              <a:rPr lang="en-US" b="1" i="1" smtClean="0"/>
              <a:t>Suitability</a:t>
            </a:r>
            <a:r>
              <a:rPr lang="en-US" i="1" smtClean="0"/>
              <a:t>—</a:t>
            </a:r>
            <a:r>
              <a:rPr lang="en-US" smtClean="0"/>
              <a:t>Is the client suitable for the type of program services that are available? An assessment can determine whether the offender is capable of benefiting from treatment or responding to a particular intervention. The question of suitability arises once it has been determined that offenders meet the eligibility criteria for receiving services.</a:t>
            </a:r>
          </a:p>
          <a:p>
            <a:pPr eaLnBrk="1" hangingPunct="1"/>
            <a:endParaRPr lang="en-US" smtClean="0"/>
          </a:p>
        </p:txBody>
      </p:sp>
      <p:sp>
        <p:nvSpPr>
          <p:cNvPr id="532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D1ED92-CD23-4E67-8C0A-0752B7822AAF}" type="slidenum">
              <a:rPr lang="en-US" smtClean="0"/>
              <a:pPr/>
              <a:t>18</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Aside from drug and alcohol problems, a number of issues should be looked at before moving on to the next step in the assessment process. </a:t>
            </a:r>
          </a:p>
          <a:p>
            <a:pPr eaLnBrk="1" hangingPunct="1"/>
            <a:endParaRPr lang="en-US" smtClean="0"/>
          </a:p>
          <a:p>
            <a:pPr eaLnBrk="1" hangingPunct="1"/>
            <a:r>
              <a:rPr lang="en-US" smtClean="0"/>
              <a:t>Illinois TASC uses the screening process to triage for appropriate referrals, both in the pre-trial phase and post sentence phase. Assuming we are talking about someone who exhibits signs of a substance use disorder, which is determined from the TCUDS-II. We then look at criminal histories, ability to participate in treatment, placement availability and other program requirements before moving to a full assessment and DSM-IV diagnostic impression.</a:t>
            </a:r>
          </a:p>
          <a:p>
            <a:pPr eaLnBrk="1" hangingPunct="1"/>
            <a:endParaRPr lang="en-US" smtClean="0"/>
          </a:p>
          <a:p>
            <a:pPr eaLnBrk="1" hangingPunct="1"/>
            <a:r>
              <a:rPr lang="en-US" smtClean="0"/>
              <a:t>For our incarcerated clients, we have to consider the length of the sentence and “real time” they will be serving. We need to be sure the client will have ample time to complete treatment. Good time credit can undermine the process making it impractical to transfer someone to treatment when they may only have a few months to serve. Conversely, having too long a sentence can also be a problem. Recycling someone through treatment again, or transferring them after treatment back to gen pop because their sentence exceeds the treatment duration are neither good for the client or the integrity of the program.  </a:t>
            </a:r>
          </a:p>
          <a:p>
            <a:pPr eaLnBrk="1" hangingPunct="1"/>
            <a:endParaRPr lang="en-US" smtClean="0"/>
          </a:p>
          <a:p>
            <a:pPr eaLnBrk="1" hangingPunct="1"/>
            <a:r>
              <a:rPr lang="en-US" smtClean="0"/>
              <a:t>For community treatment the offender’s criminal history may preclude treatment. Some programs have strict guidelines against certain types of convictions, especially where there may be propensity for violence or sex crimes. Gang connections, religious preference, sexual orientation, health concerns and the list goes on. All of these are serious considerations and should addressed before spending resources on assessment. </a:t>
            </a:r>
          </a:p>
        </p:txBody>
      </p:sp>
      <p:sp>
        <p:nvSpPr>
          <p:cNvPr id="552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FE1F35-868C-4829-8FF5-934B610DE5F1}" type="slidenum">
              <a:rPr lang="en-US" smtClean="0"/>
              <a:pPr/>
              <a:t>19</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noFill/>
          <a:ln>
            <a:solidFill>
              <a:srgbClr val="000000"/>
            </a:solidFill>
            <a:miter lim="800000"/>
            <a:headEnd/>
            <a:tailEnd/>
          </a:ln>
        </p:spPr>
      </p:sp>
      <p:sp>
        <p:nvSpPr>
          <p:cNvPr id="573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Other screening considerations related to your program design might include the following.</a:t>
            </a:r>
          </a:p>
        </p:txBody>
      </p:sp>
      <p:sp>
        <p:nvSpPr>
          <p:cNvPr id="573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A73DBD-B41F-404A-9175-3A09AF2B88A7}" type="slidenum">
              <a:rPr lang="en-US" smtClean="0"/>
              <a:pPr/>
              <a:t>20</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p:spPr>
      </p:sp>
      <p:sp>
        <p:nvSpPr>
          <p:cNvPr id="5939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Duration of a sentence is important factor in screening for treatment. The key is determining the optimum time to enter treatment. </a:t>
            </a:r>
          </a:p>
          <a:p>
            <a:endParaRPr lang="en-US" smtClean="0"/>
          </a:p>
          <a:p>
            <a:r>
              <a:rPr lang="en-US" smtClean="0"/>
              <a:t>Use the R&amp;C duties to illustrate this point. </a:t>
            </a:r>
          </a:p>
          <a:p>
            <a:endParaRPr lang="en-US" smtClean="0"/>
          </a:p>
        </p:txBody>
      </p:sp>
      <p:sp>
        <p:nvSpPr>
          <p:cNvPr id="593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BB2B34-C71E-4F6B-919A-A92B352E0033}" type="slidenum">
              <a:rPr lang="en-US" smtClean="0"/>
              <a:pPr/>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Excerpts from TIP 44  published by SAMHSA and CSAT were taken for this presentation as well as the April session on assessment. </a:t>
            </a:r>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6ADCF0F-3988-4312-B219-2E219698C112}" type="slidenum">
              <a:rPr lang="en-US" smtClean="0"/>
              <a:pPr/>
              <a:t>3</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There are probably as many screening tools as there are things to be screened for. In this portion of the presentation I will highlight several well known tools and their utility. Primarily these tools are used to screen for substance use disorders and appropriateness for treatment. </a:t>
            </a:r>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2A04AB-8D44-4580-8F68-564C239DBBA4}" type="slidenum">
              <a:rPr lang="en-US" smtClean="0"/>
              <a:pPr/>
              <a:t>25</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F0D5D1-B8E0-42EC-91A9-24D780BAEA80}" type="slidenum">
              <a:rPr lang="en-US" smtClean="0"/>
              <a:pPr/>
              <a:t>26</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buFont typeface="Calibri" pitchFamily="34" charset="0"/>
              <a:buAutoNum type="arabicPeriod"/>
            </a:pPr>
            <a:r>
              <a:rPr lang="en-US" smtClean="0"/>
              <a:t>Because most screening instruments available focus on a behavioral aspect, you have to be careful not to weight the results too heavily. There are short comings to any “self report” instrument and the intent is to determine if further assessment of the behavior is necessary. If fact, if you want to really know the nature of the problem, performing a full assessment is the only way to find out.</a:t>
            </a:r>
          </a:p>
          <a:p>
            <a:pPr marL="228600" indent="-228600" eaLnBrk="1" hangingPunct="1">
              <a:buFont typeface="Calibri" pitchFamily="34" charset="0"/>
              <a:buAutoNum type="arabicPeriod"/>
            </a:pPr>
            <a:r>
              <a:rPr lang="en-US" smtClean="0"/>
              <a:t>The second issue with the tools we are about to review is they will not tell you if a person is a “good fit” for your particular program. There are tools for risk assessment, substance abuse, recidivism and a host of other behavioral related issues, but none will tell you if a client will succeed in the program or meet certain program criteria, such as length of time on a sentence to complete treatment. For this you will always need to have additional screening processes in place. </a:t>
            </a:r>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17C87E-F97D-4B5A-8B59-71E6F816DF6D}" type="slidenum">
              <a:rPr lang="en-US" smtClean="0"/>
              <a:pPr/>
              <a:t>27</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smtClean="0"/>
              <a:t>Screening guidelines will vary by setting. A screening of an individual who has just been arrested will include different questions and require different information than a long-term prisoner being considered for parole. For a probationer, screening might be used to determine the appropriate level of supervision; a jail inmate may be screened to assess his or her suitability for treatment. </a:t>
            </a:r>
          </a:p>
          <a:p>
            <a:pPr eaLnBrk="1" hangingPunct="1"/>
            <a:endParaRPr lang="en-US" smtClean="0"/>
          </a:p>
          <a:p>
            <a:pPr eaLnBrk="1" hangingPunct="1">
              <a:buFontTx/>
              <a:buChar char="•"/>
            </a:pPr>
            <a:r>
              <a:rPr lang="en-US" smtClean="0"/>
              <a:t>Limited focus; going back to the previous slide about program criteria, if you treatment program last a minimum of 90 days and is house in a minimum security setting, you may want to screen for length of sentence and security classification first. If the client does not fall inside those parameters the screening probably should end there.</a:t>
            </a:r>
          </a:p>
          <a:p>
            <a:pPr eaLnBrk="1" hangingPunct="1">
              <a:buFontTx/>
              <a:buChar char="•"/>
            </a:pPr>
            <a:r>
              <a:rPr lang="en-US" smtClean="0"/>
              <a:t>Simple format; Yes or No questions, 1-5 rating where a person darkens a box or circles a response, not too many questions where the client develops fatigue. Remember certain situations you may be dealing with someone experiencing withdrawal and all they want to do is get finished with the damn test. </a:t>
            </a:r>
          </a:p>
          <a:p>
            <a:pPr eaLnBrk="1" hangingPunct="1">
              <a:buFontTx/>
              <a:buChar char="•"/>
            </a:pPr>
            <a:r>
              <a:rPr lang="en-US" smtClean="0"/>
              <a:t>Quick to administer (including scoring); Scantron forms or computerized processes can be helpful. The less time spent grading or scoring, the more screens can be administered. </a:t>
            </a:r>
          </a:p>
          <a:p>
            <a:pPr eaLnBrk="1" hangingPunct="1">
              <a:buFontTx/>
              <a:buChar char="•"/>
            </a:pPr>
            <a:r>
              <a:rPr lang="en-US" smtClean="0"/>
              <a:t>Administered by Non-Professional staff or in a group; Perhaps using a college intern or scheduling group screening days is an option. Your staff would read the questions alloud and client choose their response on the form. This way everyone finishes at the same time. Easy to understand language is important in this setting as well.</a:t>
            </a:r>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980587-3E0D-41B4-88F9-B6E25D3681AD}" type="slidenum">
              <a:rPr lang="en-US" smtClean="0"/>
              <a:pPr/>
              <a:t>28</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US" dirty="0" smtClean="0"/>
              <a:t> The Simple Screening Instrument for Substance Abuse (SSI-SA) was developed by the consensus panel of </a:t>
            </a:r>
            <a:r>
              <a:rPr lang="en-US" b="1" dirty="0" smtClean="0"/>
              <a:t>TIP 11, </a:t>
            </a:r>
            <a:r>
              <a:rPr lang="en-US" b="1" i="1" dirty="0" smtClean="0"/>
              <a:t>Simple Screening Instruments for Outreach for Alcohol and Other Drug Abuse and Infectious Diseases.</a:t>
            </a:r>
            <a:r>
              <a:rPr lang="en-US" i="1" dirty="0" smtClean="0"/>
              <a:t> </a:t>
            </a:r>
            <a:r>
              <a:rPr lang="en-US" dirty="0" smtClean="0"/>
              <a:t>The screening instrument begins with a question about the individual's consumption of substances (question 1). This question is intended to help the interviewer decide whether to continue with the interview if the response to this first question is no, continued questioning may be unnecessary. </a:t>
            </a:r>
          </a:p>
        </p:txBody>
      </p:sp>
      <p:sp>
        <p:nvSpPr>
          <p:cNvPr id="860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DDA0892-9E18-494F-960D-C0B9948476FF}" type="slidenum">
              <a:rPr lang="en-US" smtClean="0"/>
              <a:pPr/>
              <a:t>42</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a:defRPr/>
            </a:pPr>
            <a:r>
              <a:rPr lang="en-US" b="1" dirty="0" smtClean="0"/>
              <a:t>Sources for Items Included in the Simple Screening Instrument for Substance Abuse</a:t>
            </a:r>
            <a:endParaRPr lang="en-US" dirty="0" smtClean="0"/>
          </a:p>
          <a:p>
            <a:pPr>
              <a:defRPr/>
            </a:pPr>
            <a:r>
              <a:rPr lang="en-US" dirty="0" smtClean="0"/>
              <a:t>It is expected that people with a substance abuse problem will probably score 4 or more on the screening instrument. A score of less than 4, however, does not necessarily indicate the absence of a substance abuse problem. A low score may reflect a high degree of denial or lack of truthfulness in the subject's responses. The scoring rules have not yet been validated, and thus the substance abuse screening instrument needs to be used in conjunction with other established screening tools when making referrals. </a:t>
            </a:r>
          </a:p>
          <a:p>
            <a:pPr>
              <a:defRPr/>
            </a:pPr>
            <a:endParaRPr lang="en-US" dirty="0" smtClean="0"/>
          </a:p>
          <a:p>
            <a:pPr>
              <a:defRPr/>
            </a:pPr>
            <a:r>
              <a:rPr lang="en-US" dirty="0" smtClean="0"/>
              <a:t>Q.</a:t>
            </a:r>
          </a:p>
          <a:p>
            <a:pPr>
              <a:defRPr/>
            </a:pPr>
            <a:r>
              <a:rPr lang="en-US" dirty="0" smtClean="0"/>
              <a:t>1	Revised Health Screening Survey (RHSS) 	</a:t>
            </a:r>
          </a:p>
          <a:p>
            <a:pPr>
              <a:defRPr/>
            </a:pPr>
            <a:r>
              <a:rPr lang="en-US" dirty="0" smtClean="0"/>
              <a:t>2 	Michigan Alcohol Screening Test (MAST) 	</a:t>
            </a:r>
          </a:p>
          <a:p>
            <a:pPr>
              <a:defRPr/>
            </a:pPr>
            <a:r>
              <a:rPr lang="en-US" dirty="0" smtClean="0"/>
              <a:t>3 	CAGE 	</a:t>
            </a:r>
          </a:p>
          <a:p>
            <a:pPr>
              <a:defRPr/>
            </a:pPr>
            <a:r>
              <a:rPr lang="en-US" dirty="0" smtClean="0"/>
              <a:t>4 	MAST, CAGE 	</a:t>
            </a:r>
          </a:p>
          <a:p>
            <a:pPr>
              <a:defRPr/>
            </a:pPr>
            <a:r>
              <a:rPr lang="en-US" dirty="0" smtClean="0"/>
              <a:t>5 	History of Trauma Scale, MAST, CAGE 	</a:t>
            </a:r>
          </a:p>
          <a:p>
            <a:pPr>
              <a:defRPr/>
            </a:pPr>
            <a:r>
              <a:rPr lang="en-US" dirty="0" smtClean="0"/>
              <a:t>6 	MAST, Drug Abuse Screening Test (DAST) 	</a:t>
            </a:r>
          </a:p>
          <a:p>
            <a:pPr>
              <a:defRPr/>
            </a:pPr>
            <a:r>
              <a:rPr lang="en-US" dirty="0" smtClean="0"/>
              <a:t>7 	MAST, Problem-Oriented Screening Instrument for Teenagers (POSIT) 	</a:t>
            </a:r>
          </a:p>
          <a:p>
            <a:pPr>
              <a:defRPr/>
            </a:pPr>
            <a:r>
              <a:rPr lang="en-US" dirty="0" smtClean="0"/>
              <a:t>8 	MAST, DAST 	</a:t>
            </a:r>
          </a:p>
          <a:p>
            <a:pPr>
              <a:defRPr/>
            </a:pPr>
            <a:r>
              <a:rPr lang="en-US" dirty="0" smtClean="0"/>
              <a:t>9 	</a:t>
            </a:r>
            <a:r>
              <a:rPr lang="en-US" u="sng" dirty="0" smtClean="0"/>
              <a:t>MAST, DSM-II-R 	</a:t>
            </a:r>
          </a:p>
          <a:p>
            <a:pPr>
              <a:defRPr/>
            </a:pPr>
            <a:r>
              <a:rPr lang="en-US" dirty="0" smtClean="0"/>
              <a:t>10 	POSIT, DSM-III-R 	</a:t>
            </a:r>
          </a:p>
          <a:p>
            <a:pPr>
              <a:defRPr/>
            </a:pPr>
            <a:r>
              <a:rPr lang="en-US" dirty="0" smtClean="0"/>
              <a:t>11 	POSIT 	</a:t>
            </a:r>
          </a:p>
          <a:p>
            <a:pPr>
              <a:defRPr/>
            </a:pPr>
            <a:r>
              <a:rPr lang="en-US" dirty="0" smtClean="0"/>
              <a:t>12 	POSIT 	</a:t>
            </a:r>
          </a:p>
          <a:p>
            <a:pPr>
              <a:defRPr/>
            </a:pPr>
            <a:r>
              <a:rPr lang="en-US" dirty="0" smtClean="0"/>
              <a:t>13 	MAST, POSIT, CAGE, RHSS, Alcohol Use Disorders Identification Test (AUDIT), Addiction Severity Index (ASI) 	</a:t>
            </a:r>
          </a:p>
          <a:p>
            <a:pPr>
              <a:defRPr/>
            </a:pPr>
            <a:endParaRPr lang="en-US" dirty="0" smtClean="0"/>
          </a:p>
          <a:p>
            <a:pPr>
              <a:defRPr/>
            </a:pPr>
            <a:endParaRPr lang="en-US" dirty="0"/>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76D650F-096D-4AE7-AD17-9CE51559A0EB}" type="slidenum">
              <a:rPr lang="en-US" smtClean="0"/>
              <a:pPr/>
              <a:t>44</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a:defRPr/>
            </a:pPr>
            <a:r>
              <a:rPr lang="en-US" dirty="0" smtClean="0"/>
              <a:t>Frequently, those in the criminal justice system who conduct initial substance abuse screening and assessment maintain the information, while others who have contact with the offender later in the course of criminal justice processing have to rescreen or reassess the individual. (See </a:t>
            </a:r>
            <a:r>
              <a:rPr lang="en-US" dirty="0" smtClean="0">
                <a:hlinkClick r:id="rId3"/>
              </a:rPr>
              <a:t>CSAT 2004</a:t>
            </a:r>
            <a:r>
              <a:rPr lang="en-US" dirty="0" smtClean="0"/>
              <a:t> and</a:t>
            </a:r>
            <a:r>
              <a:rPr lang="en-US" dirty="0" smtClean="0">
                <a:hlinkClick r:id="rId4"/>
              </a:rPr>
              <a:t>www.hipaa.samhsa.gov</a:t>
            </a:r>
            <a:r>
              <a:rPr lang="en-US" dirty="0" smtClean="0"/>
              <a:t> for information about confidentiality and certain restrictions regarding sharing of information.) The use of multilevel agreements to share information is one approach that can minimize duplication of screening and assessment activities. One way to achieve this is to convene stakeholder meetings with representatives from all of the involved agencies in the system to develop these agreements. The benefits of multilevel agreements tend to be quite persuasive. </a:t>
            </a:r>
          </a:p>
          <a:p>
            <a:pPr>
              <a:defRPr/>
            </a:pPr>
            <a:endParaRPr lang="en-US" dirty="0" smtClean="0"/>
          </a:p>
          <a:p>
            <a:pPr>
              <a:defRPr/>
            </a:pPr>
            <a:r>
              <a:rPr lang="en-US" dirty="0" smtClean="0"/>
              <a:t>Following are two examples:</a:t>
            </a:r>
          </a:p>
          <a:p>
            <a:pPr>
              <a:buFont typeface="Arial" pitchFamily="34" charset="0"/>
              <a:buChar char="•"/>
              <a:defRPr/>
            </a:pPr>
            <a:r>
              <a:rPr lang="en-US" dirty="0" smtClean="0"/>
              <a:t> Agency A is spending $15 per drug screen in addition to staff time. If that agency works out an implementation plan with Agency B, both agencies can share the information, avoiding the unnecessary costs of duplicating tests.</a:t>
            </a:r>
          </a:p>
          <a:p>
            <a:pPr>
              <a:defRPr/>
            </a:pPr>
            <a:endParaRPr lang="en-US" dirty="0" smtClean="0"/>
          </a:p>
          <a:p>
            <a:pPr>
              <a:buFont typeface="Arial" pitchFamily="34" charset="0"/>
              <a:buChar char="•"/>
              <a:defRPr/>
            </a:pPr>
            <a:r>
              <a:rPr lang="en-US" dirty="0" smtClean="0"/>
              <a:t>Hospitals that have laboratory test results can add them to a database to confirm or refute self-report information.</a:t>
            </a:r>
          </a:p>
          <a:p>
            <a:pPr>
              <a:defRPr/>
            </a:pPr>
            <a:endParaRPr lang="en-US" dirty="0" smtClean="0"/>
          </a:p>
          <a:p>
            <a:pPr>
              <a:defRPr/>
            </a:pPr>
            <a:endParaRPr lang="en-US" dirty="0" smtClean="0"/>
          </a:p>
        </p:txBody>
      </p:sp>
      <p:sp>
        <p:nvSpPr>
          <p:cNvPr id="911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90DA89-11CF-45B2-B20A-15E38360EE1E}" type="slidenum">
              <a:rPr lang="en-US" smtClean="0"/>
              <a:pPr/>
              <a:t>45</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Slide Image Placeholder 1"/>
          <p:cNvSpPr>
            <a:spLocks noGrp="1" noRot="1" noChangeAspect="1" noTextEdit="1"/>
          </p:cNvSpPr>
          <p:nvPr>
            <p:ph type="sldImg"/>
          </p:nvPr>
        </p:nvSpPr>
        <p:spPr bwMode="auto">
          <a:noFill/>
          <a:ln>
            <a:solidFill>
              <a:srgbClr val="000000"/>
            </a:solidFill>
            <a:miter lim="800000"/>
            <a:headEnd/>
            <a:tailEnd/>
          </a:ln>
        </p:spPr>
      </p:sp>
      <p:sp>
        <p:nvSpPr>
          <p:cNvPr id="94210"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Screening and assessment are not single events but continuous processes that can be repeated by a variety of professionals in a variety of settings. Efforts should be made to ensure the continuity of the information and to preserve the rights of the client. Ongoing communication and data sharing are important aspects of the screening and assessment process. Substance abuse treatment and criminal justice system staff, at all points in the process, need to pass on information obtained from substance abuse screening and assessment.</a:t>
            </a:r>
          </a:p>
        </p:txBody>
      </p:sp>
      <p:sp>
        <p:nvSpPr>
          <p:cNvPr id="942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C25CC92-BB0A-40D5-B8B5-230F2FC2281B}" type="slidenum">
              <a:rPr lang="en-US" smtClean="0"/>
              <a:pPr/>
              <a:t>47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lnSpcReduction="10000"/>
          </a:bodyPr>
          <a:lstStyle/>
          <a:p>
            <a:pPr>
              <a:defRPr/>
            </a:pPr>
            <a:r>
              <a:rPr lang="en-US" dirty="0" smtClean="0"/>
              <a:t>Developing multilevel agreements is a difficult task and can take years to complete. Large criminal justice systems will clearly benefit from having an intermediary case management or placement system to increase communication and coordination between in-custody programs, community-based providers, and parole offices. Below are several working models of multilevel agreements for system wide sharing of information.</a:t>
            </a:r>
          </a:p>
          <a:p>
            <a:pPr>
              <a:defRPr/>
            </a:pPr>
            <a:endParaRPr lang="en-US" dirty="0" smtClean="0"/>
          </a:p>
          <a:p>
            <a:pPr>
              <a:defRPr/>
            </a:pPr>
            <a:r>
              <a:rPr lang="en-US" dirty="0" smtClean="0">
                <a:hlinkClick r:id="rId3"/>
              </a:rPr>
              <a:t>http://www.samhsa.gov/healthPrivacy/docs/EHR-FAQs.pdf</a:t>
            </a:r>
            <a:endParaRPr lang="en-US" dirty="0" smtClean="0"/>
          </a:p>
          <a:p>
            <a:pPr>
              <a:defRPr/>
            </a:pPr>
            <a:endParaRPr lang="en-US" dirty="0" smtClean="0"/>
          </a:p>
          <a:p>
            <a:pPr>
              <a:defRPr/>
            </a:pPr>
            <a:r>
              <a:rPr lang="en-US" dirty="0" smtClean="0"/>
              <a:t>In addition, patient consent is not required when information is exchanged within a Part 2 </a:t>
            </a:r>
          </a:p>
          <a:p>
            <a:pPr>
              <a:defRPr/>
            </a:pPr>
            <a:r>
              <a:rPr lang="en-US" dirty="0" smtClean="0"/>
              <a:t>program or between a Part 2 program and an entity that has direct administrative control </a:t>
            </a:r>
          </a:p>
          <a:p>
            <a:pPr>
              <a:defRPr/>
            </a:pPr>
            <a:r>
              <a:rPr lang="en-US" dirty="0" smtClean="0"/>
              <a:t>over the program.  When a substance use disorder unit is a component of a larger </a:t>
            </a:r>
          </a:p>
          <a:p>
            <a:pPr>
              <a:defRPr/>
            </a:pPr>
            <a:r>
              <a:rPr lang="en-US" dirty="0" smtClean="0"/>
              <a:t>behavioral health program or of a general health program, specific information about a </a:t>
            </a:r>
          </a:p>
          <a:p>
            <a:pPr>
              <a:defRPr/>
            </a:pPr>
            <a:r>
              <a:rPr lang="en-US" dirty="0" smtClean="0"/>
              <a:t>patient arising out of that patient’s diagnosis, treatment or referral to treatment can be </a:t>
            </a:r>
          </a:p>
          <a:p>
            <a:pPr>
              <a:defRPr/>
            </a:pPr>
            <a:r>
              <a:rPr lang="en-US" dirty="0" smtClean="0"/>
              <a:t>exchanged without patient consent among the Part 2 program personnel and with </a:t>
            </a:r>
          </a:p>
          <a:p>
            <a:pPr>
              <a:defRPr/>
            </a:pPr>
            <a:r>
              <a:rPr lang="en-US" dirty="0" smtClean="0"/>
              <a:t>administrative personnel who, in connection with their duties, need to know information </a:t>
            </a:r>
          </a:p>
          <a:p>
            <a:pPr>
              <a:defRPr/>
            </a:pPr>
            <a:r>
              <a:rPr lang="en-US" dirty="0" smtClean="0"/>
              <a:t>(42 CFR § 2.12(c)(3)).</a:t>
            </a:r>
            <a:endParaRPr lang="en-US" dirty="0"/>
          </a:p>
        </p:txBody>
      </p:sp>
      <p:sp>
        <p:nvSpPr>
          <p:cNvPr id="962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EF55FF4-D7DB-415F-B121-1C9CCCD6AA08}" type="slidenum">
              <a:rPr lang="en-US" smtClean="0"/>
              <a:pPr/>
              <a:t>48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Slide Image Placeholder 1"/>
          <p:cNvSpPr>
            <a:spLocks noGrp="1" noRot="1" noChangeAspect="1" noTextEdit="1"/>
          </p:cNvSpPr>
          <p:nvPr>
            <p:ph type="sldImg"/>
          </p:nvPr>
        </p:nvSpPr>
        <p:spPr bwMode="auto">
          <a:noFill/>
          <a:ln>
            <a:solidFill>
              <a:srgbClr val="000000"/>
            </a:solidFill>
            <a:miter lim="800000"/>
            <a:headEnd/>
            <a:tailEnd/>
          </a:ln>
        </p:spPr>
      </p:sp>
      <p:sp>
        <p:nvSpPr>
          <p:cNvPr id="98306"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Now days everyone seems to have a Facebook page. With all the tools available, advances in technology and what have learned over the years. There are still new ways to find out what someone has been up to. I think Facebook probably could tell us a lot. </a:t>
            </a:r>
          </a:p>
        </p:txBody>
      </p:sp>
      <p:sp>
        <p:nvSpPr>
          <p:cNvPr id="983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CD4E69-571C-4833-AD6F-82D05C9D671D}" type="slidenum">
              <a:rPr lang="en-US" smtClean="0"/>
              <a:pPr/>
              <a:t>49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4670B44-A81D-4EBA-8DAD-21DD05F6FE0B}"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a:p>
            <a:pPr eaLnBrk="1" hangingPunct="1">
              <a:spcBef>
                <a:spcPct val="0"/>
              </a:spcBef>
            </a:pPr>
            <a:endParaRPr lang="en-US"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254357-B150-4065-B33A-686E3E98A7AA}" type="slidenum">
              <a:rPr lang="en-US" smtClean="0"/>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Duration of a sentence is important factor in screening for treatment. There will be more on this subject later in the presentation, but the key is determining the optimum time to enter treatment. </a:t>
            </a:r>
          </a:p>
          <a:p>
            <a:endParaRPr lang="en-US" smtClean="0"/>
          </a:p>
          <a:p>
            <a:r>
              <a:rPr lang="en-US" smtClean="0"/>
              <a:t>Use the R&amp;C duties to illustrate this point. </a:t>
            </a:r>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8902915-A409-4BE3-B96A-E93E47589867}" type="slidenum">
              <a:rPr lang="en-US" smtClean="0"/>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There are as many screening tools on the market as there are things to screen for. This presentation will highlight several that show promise and are being widely used in the field. We take into account the cost of the instrument, length of time to administer it and of course the reliability of the tool. </a:t>
            </a:r>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06F64B1-85D7-4B7C-991D-DE01A737A4B4}" type="slidenum">
              <a:rPr lang="en-US" smtClean="0"/>
              <a:pPr/>
              <a:t>7</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There any number of challenges to consider; HIPPA regulations and privacy issues, systemic issues, technological. </a:t>
            </a:r>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49B9237-7757-4F26-BB97-0C8D32442DC6}" type="slidenum">
              <a:rPr lang="en-US" smtClean="0"/>
              <a:pPr/>
              <a:t>8</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Often we create programs to </a:t>
            </a:r>
            <a:r>
              <a:rPr lang="en-US" b="1" i="1" smtClean="0"/>
              <a:t>include</a:t>
            </a:r>
            <a:r>
              <a:rPr lang="en-US" smtClean="0"/>
              <a:t> clients, then we develop processes to </a:t>
            </a:r>
            <a:r>
              <a:rPr lang="en-US" b="1" i="1" smtClean="0"/>
              <a:t>exclude</a:t>
            </a:r>
            <a:r>
              <a:rPr lang="en-US" smtClean="0"/>
              <a:t> the ones that don’t fit the mold. We must be careful so not to exclude the very clients we need to help. As a rule, everyone who walks through the door has a need and maybe even a right to be here. Its through the screening process that something is learned or said that would change that. </a:t>
            </a:r>
          </a:p>
          <a:p>
            <a:endParaRPr lang="en-US" smtClean="0"/>
          </a:p>
          <a:p>
            <a:r>
              <a:rPr lang="en-US" smtClean="0"/>
              <a:t>My reason for this mindset is to ensure staff understand the success of any program relies on client being able to access services. Trust me, there will be more than enough opportunities to “screen out”. </a:t>
            </a:r>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F0B66E-29B1-45FF-B116-45DE976A63F1}" type="slidenum">
              <a:rPr lang="en-US" smtClean="0"/>
              <a:pPr/>
              <a:t>9</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The “who should do it question” can be a politically charged one when unions are involved or existing job descriptions do not account for this type of work. Here are some considerations; </a:t>
            </a:r>
          </a:p>
          <a:p>
            <a:pPr eaLnBrk="1" hangingPunct="1">
              <a:spcBef>
                <a:spcPct val="0"/>
              </a:spcBef>
            </a:pPr>
            <a:endParaRPr lang="en-US" smtClean="0"/>
          </a:p>
          <a:p>
            <a:pPr eaLnBrk="1" hangingPunct="1">
              <a:spcBef>
                <a:spcPct val="0"/>
              </a:spcBef>
              <a:buFontTx/>
              <a:buChar char="•"/>
            </a:pPr>
            <a:endParaRPr lang="en-US" smtClean="0"/>
          </a:p>
          <a:p>
            <a:pPr eaLnBrk="1" hangingPunct="1">
              <a:spcBef>
                <a:spcPct val="0"/>
              </a:spcBef>
            </a:pPr>
            <a:endParaRPr lang="en-US"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FB545BF-0E99-4CBF-91CE-5687CB1DFA6A}"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lgn="l">
              <a:defRPr>
                <a:solidFill>
                  <a:srgbClr val="FFFFFF"/>
                </a:solidFill>
              </a:defRPr>
            </a:lvl1pPr>
            <a:extLst/>
          </a:lstStyle>
          <a:p>
            <a:pPr>
              <a:defRPr/>
            </a:pPr>
            <a:fld id="{D2E8767C-D3F1-4867-BF5B-392D85EB9EA0}" type="datetimeFigureOut">
              <a:rPr lang="en-US"/>
              <a:pPr>
                <a:defRPr/>
              </a:pPr>
              <a:t>3/16/2011</a:t>
            </a:fld>
            <a:endParaRPr lang="en-US"/>
          </a:p>
        </p:txBody>
      </p:sp>
      <p:sp>
        <p:nvSpPr>
          <p:cNvPr id="12" name="Footer Placeholder 18"/>
          <p:cNvSpPr>
            <a:spLocks noGrp="1"/>
          </p:cNvSpPr>
          <p:nvPr>
            <p:ph type="ftr" sz="quarter" idx="11"/>
          </p:nvPr>
        </p:nvSpPr>
        <p:spPr/>
        <p:txBody>
          <a:bodyPr/>
          <a:lstStyle>
            <a:lvl1pPr>
              <a:defRPr sz="1000">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lgn="r">
              <a:defRPr>
                <a:solidFill>
                  <a:srgbClr val="FFFFFF"/>
                </a:solidFill>
              </a:defRPr>
            </a:lvl1pPr>
            <a:extLst/>
          </a:lstStyle>
          <a:p>
            <a:pPr>
              <a:defRPr/>
            </a:pPr>
            <a:fld id="{AA5CF8BE-0F38-48DF-863D-105AF8ED17B2}" type="slidenum">
              <a:rPr lang="en-US"/>
              <a:pPr>
                <a:defRPr/>
              </a:pPr>
              <a:t>‹#›</a:t>
            </a:fld>
            <a:endParaRPr lang="en-US" sz="14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a:defRPr/>
            </a:lvl1pPr>
            <a:extLst/>
          </a:lstStyle>
          <a:p>
            <a:pPr>
              <a:defRPr/>
            </a:pPr>
            <a:fld id="{59564D6D-040E-4642-83A0-92DC2AAE88EC}" type="datetimeFigureOut">
              <a:rPr lang="en-US"/>
              <a:pPr>
                <a:defRPr/>
              </a:pPr>
              <a:t>3/16/2011</a:t>
            </a:fld>
            <a:endParaRPr lang="en-US"/>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6" name="Slide Number Placeholder 5"/>
          <p:cNvSpPr>
            <a:spLocks noGrp="1"/>
          </p:cNvSpPr>
          <p:nvPr>
            <p:ph type="sldNum" sz="quarter" idx="12"/>
          </p:nvPr>
        </p:nvSpPr>
        <p:spPr/>
        <p:txBody>
          <a:bodyPr/>
          <a:lstStyle>
            <a:lvl1pPr algn="r">
              <a:defRPr/>
            </a:lvl1pPr>
            <a:extLst/>
          </a:lstStyle>
          <a:p>
            <a:pPr>
              <a:defRPr/>
            </a:pPr>
            <a:fld id="{1D3278DE-8062-4397-865A-EE9935DD274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lgn="l">
              <a:defRPr/>
            </a:lvl1pPr>
            <a:extLst/>
          </a:lstStyle>
          <a:p>
            <a:pPr>
              <a:defRPr/>
            </a:pPr>
            <a:fld id="{8108B6CA-D2B9-428E-882E-CF2AFEF1129B}" type="datetimeFigureOut">
              <a:rPr lang="en-US"/>
              <a:pPr>
                <a:defRPr/>
              </a:pPr>
              <a:t>3/16/2011</a:t>
            </a:fld>
            <a:endParaRPr lang="en-US"/>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6" name="Slide Number Placeholder 5"/>
          <p:cNvSpPr>
            <a:spLocks noGrp="1"/>
          </p:cNvSpPr>
          <p:nvPr>
            <p:ph type="sldNum" sz="quarter" idx="12"/>
          </p:nvPr>
        </p:nvSpPr>
        <p:spPr/>
        <p:txBody>
          <a:bodyPr/>
          <a:lstStyle>
            <a:lvl1pPr algn="r">
              <a:defRPr/>
            </a:lvl1pPr>
            <a:extLst/>
          </a:lstStyle>
          <a:p>
            <a:pPr>
              <a:defRPr/>
            </a:pPr>
            <a:fld id="{7D4DF7AD-AAE2-4D5E-A0F3-D97AF782952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lgn="l">
              <a:defRPr/>
            </a:lvl1pPr>
            <a:extLst/>
          </a:lstStyle>
          <a:p>
            <a:pPr>
              <a:defRPr/>
            </a:pPr>
            <a:fld id="{FD370E66-B3B6-44DA-B855-48EE519F69C9}" type="datetimeFigureOut">
              <a:rPr lang="en-US"/>
              <a:pPr>
                <a:defRPr/>
              </a:pPr>
              <a:t>3/16/2011</a:t>
            </a:fld>
            <a:endParaRPr lang="en-US"/>
          </a:p>
        </p:txBody>
      </p:sp>
      <p:sp>
        <p:nvSpPr>
          <p:cNvPr id="5"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6" name="Slide Number Placeholder 5"/>
          <p:cNvSpPr>
            <a:spLocks noGrp="1"/>
          </p:cNvSpPr>
          <p:nvPr>
            <p:ph type="sldNum" sz="quarter" idx="12"/>
          </p:nvPr>
        </p:nvSpPr>
        <p:spPr/>
        <p:txBody>
          <a:bodyPr/>
          <a:lstStyle>
            <a:lvl1pPr algn="r">
              <a:defRPr/>
            </a:lvl1pPr>
            <a:extLst/>
          </a:lstStyle>
          <a:p>
            <a:pPr>
              <a:defRPr/>
            </a:pPr>
            <a:fld id="{2808990C-F374-4455-9007-ECF013580D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lgn="l">
              <a:defRPr/>
            </a:lvl1pPr>
            <a:extLst/>
          </a:lstStyle>
          <a:p>
            <a:pPr>
              <a:defRPr/>
            </a:pPr>
            <a:fld id="{63F31F64-E62F-45DC-A787-0030084D4AC0}" type="datetimeFigureOut">
              <a:rPr lang="en-US"/>
              <a:pPr>
                <a:defRPr/>
              </a:pPr>
              <a:t>3/16/2011</a:t>
            </a:fld>
            <a:endParaRPr lang="en-US"/>
          </a:p>
        </p:txBody>
      </p:sp>
      <p:sp>
        <p:nvSpPr>
          <p:cNvPr id="7" name="Footer Placeholder 4"/>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8" name="Slide Number Placeholder 5"/>
          <p:cNvSpPr>
            <a:spLocks noGrp="1"/>
          </p:cNvSpPr>
          <p:nvPr>
            <p:ph type="sldNum" sz="quarter" idx="12"/>
          </p:nvPr>
        </p:nvSpPr>
        <p:spPr/>
        <p:txBody>
          <a:bodyPr/>
          <a:lstStyle>
            <a:lvl1pPr algn="r">
              <a:defRPr/>
            </a:lvl1pPr>
            <a:extLst/>
          </a:lstStyle>
          <a:p>
            <a:pPr>
              <a:defRPr/>
            </a:pPr>
            <a:fld id="{BB0FE1BC-8EE4-4217-9AC9-43BDF9F5B4AD}"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lgn="l">
              <a:defRPr/>
            </a:lvl1pPr>
            <a:extLst/>
          </a:lstStyle>
          <a:p>
            <a:pPr>
              <a:defRPr/>
            </a:pPr>
            <a:fld id="{0D6FD3F3-0555-4ABE-AEB8-D07AD1CB03F4}" type="datetimeFigureOut">
              <a:rPr lang="en-US"/>
              <a:pPr>
                <a:defRPr/>
              </a:pPr>
              <a:t>3/16/2011</a:t>
            </a:fld>
            <a:endParaRPr lang="en-US"/>
          </a:p>
        </p:txBody>
      </p:sp>
      <p:sp>
        <p:nvSpPr>
          <p:cNvPr id="6"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lgn="r">
              <a:defRPr/>
            </a:lvl1pPr>
            <a:extLst/>
          </a:lstStyle>
          <a:p>
            <a:pPr>
              <a:defRPr/>
            </a:pPr>
            <a:fld id="{1D7472B9-8929-4AD9-B14C-A2E1CADB96A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lgn="l">
              <a:defRPr/>
            </a:lvl1pPr>
            <a:extLst/>
          </a:lstStyle>
          <a:p>
            <a:pPr>
              <a:defRPr/>
            </a:pPr>
            <a:fld id="{748A7B8E-BE84-468B-8804-2EF99AAABC27}" type="datetimeFigureOut">
              <a:rPr lang="en-US"/>
              <a:pPr>
                <a:defRPr/>
              </a:pPr>
              <a:t>3/16/2011</a:t>
            </a:fld>
            <a:endParaRPr lang="en-US"/>
          </a:p>
        </p:txBody>
      </p:sp>
      <p:sp>
        <p:nvSpPr>
          <p:cNvPr id="8" name="Footer Placeholder 7"/>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9" name="Slide Number Placeholder 8"/>
          <p:cNvSpPr>
            <a:spLocks noGrp="1"/>
          </p:cNvSpPr>
          <p:nvPr>
            <p:ph type="sldNum" sz="quarter" idx="12"/>
          </p:nvPr>
        </p:nvSpPr>
        <p:spPr/>
        <p:txBody>
          <a:bodyPr/>
          <a:lstStyle>
            <a:lvl1pPr algn="r">
              <a:defRPr/>
            </a:lvl1pPr>
            <a:extLst/>
          </a:lstStyle>
          <a:p>
            <a:pPr>
              <a:defRPr/>
            </a:pPr>
            <a:fld id="{8EA5500E-BD49-4FD2-B78E-A798504CD7A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extLst/>
          </a:lstStyle>
          <a:p>
            <a:pPr>
              <a:defRPr/>
            </a:pPr>
            <a:fld id="{60BD076F-A3CF-4BFB-AD29-0CF4EB4D62BE}" type="datetimeFigureOut">
              <a:rPr lang="en-US"/>
              <a:pPr>
                <a:defRPr/>
              </a:pPr>
              <a:t>3/16/2011</a:t>
            </a:fld>
            <a:endParaRPr lang="en-US"/>
          </a:p>
        </p:txBody>
      </p:sp>
      <p:sp>
        <p:nvSpPr>
          <p:cNvPr id="4" name="Footer Placeholder 3"/>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5" name="Slide Number Placeholder 4"/>
          <p:cNvSpPr>
            <a:spLocks noGrp="1"/>
          </p:cNvSpPr>
          <p:nvPr>
            <p:ph type="sldNum" sz="quarter" idx="12"/>
          </p:nvPr>
        </p:nvSpPr>
        <p:spPr/>
        <p:txBody>
          <a:bodyPr/>
          <a:lstStyle>
            <a:lvl1pPr algn="r">
              <a:defRPr/>
            </a:lvl1pPr>
            <a:extLst/>
          </a:lstStyle>
          <a:p>
            <a:pPr>
              <a:defRPr/>
            </a:pPr>
            <a:fld id="{55F0AD2A-1041-45FA-B05F-BEDA05ECC7F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lgn="l">
              <a:defRPr/>
            </a:lvl1pPr>
            <a:extLst/>
          </a:lstStyle>
          <a:p>
            <a:pPr>
              <a:defRPr/>
            </a:pPr>
            <a:fld id="{C486FF7B-7B25-4AD4-80A9-A496BF191E31}" type="datetimeFigureOut">
              <a:rPr lang="en-US"/>
              <a:pPr>
                <a:defRPr/>
              </a:pPr>
              <a:t>3/16/2011</a:t>
            </a:fld>
            <a:endParaRPr lang="en-US"/>
          </a:p>
        </p:txBody>
      </p:sp>
      <p:sp>
        <p:nvSpPr>
          <p:cNvPr id="3" name="Footer Placeholder 2"/>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4" name="Slide Number Placeholder 3"/>
          <p:cNvSpPr>
            <a:spLocks noGrp="1"/>
          </p:cNvSpPr>
          <p:nvPr>
            <p:ph type="sldNum" sz="quarter" idx="12"/>
          </p:nvPr>
        </p:nvSpPr>
        <p:spPr/>
        <p:txBody>
          <a:bodyPr/>
          <a:lstStyle>
            <a:lvl1pPr algn="r">
              <a:defRPr/>
            </a:lvl1pPr>
            <a:extLst/>
          </a:lstStyle>
          <a:p>
            <a:pPr>
              <a:defRPr/>
            </a:pPr>
            <a:fld id="{CCE650D6-569F-4CB3-8BBA-FFDC1CD1CA6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lgn="l">
              <a:defRPr/>
            </a:lvl1pPr>
            <a:extLst/>
          </a:lstStyle>
          <a:p>
            <a:pPr>
              <a:defRPr/>
            </a:pPr>
            <a:fld id="{397CA85A-1B4F-409F-8DB7-ED8B58517037}" type="datetimeFigureOut">
              <a:rPr lang="en-US"/>
              <a:pPr>
                <a:defRPr/>
              </a:pPr>
              <a:t>3/16/2011</a:t>
            </a:fld>
            <a:endParaRPr lang="en-US"/>
          </a:p>
        </p:txBody>
      </p:sp>
      <p:sp>
        <p:nvSpPr>
          <p:cNvPr id="6"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lgn="r">
              <a:defRPr/>
            </a:lvl1pPr>
            <a:extLst/>
          </a:lstStyle>
          <a:p>
            <a:pPr>
              <a:defRPr/>
            </a:pPr>
            <a:fld id="{2C45F25E-1DCA-41D0-8561-17AC55CCA10C}"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lgn="l">
              <a:defRPr>
                <a:solidFill>
                  <a:schemeClr val="tx1"/>
                </a:solidFill>
              </a:defRPr>
            </a:lvl1pPr>
            <a:extLst/>
          </a:lstStyle>
          <a:p>
            <a:pPr>
              <a:defRPr/>
            </a:pPr>
            <a:fld id="{DDB4FA6B-B6AA-44B4-A90B-9A1C1CB2247E}" type="datetimeFigureOut">
              <a:rPr lang="en-US"/>
              <a:pPr>
                <a:defRPr/>
              </a:pPr>
              <a:t>3/16/2011</a:t>
            </a:fld>
            <a:endParaRPr lang="en-US"/>
          </a:p>
        </p:txBody>
      </p:sp>
      <p:sp>
        <p:nvSpPr>
          <p:cNvPr id="12" name="Footer Placeholder 5"/>
          <p:cNvSpPr>
            <a:spLocks noGrp="1"/>
          </p:cNvSpPr>
          <p:nvPr>
            <p:ph type="ftr" sz="quarter" idx="11"/>
          </p:nvPr>
        </p:nvSpPr>
        <p:spPr/>
        <p:txBody>
          <a:bodyPr/>
          <a:lstStyle>
            <a:lvl1pPr>
              <a:defRPr sz="1000">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lgn="r">
              <a:defRPr>
                <a:solidFill>
                  <a:schemeClr val="tx1"/>
                </a:solidFill>
              </a:defRPr>
            </a:lvl1pPr>
            <a:extLst/>
          </a:lstStyle>
          <a:p>
            <a:pPr>
              <a:defRPr/>
            </a:pPr>
            <a:fld id="{1757C968-63E4-4C8A-8E55-DA4EAF8EFEC2}"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r" eaLnBrk="1" latinLnBrk="0" hangingPunct="1">
              <a:defRPr kumimoji="0" sz="1000">
                <a:solidFill>
                  <a:schemeClr val="tx1"/>
                </a:solidFill>
              </a:defRPr>
            </a:lvl1pPr>
            <a:extLst/>
          </a:lstStyle>
          <a:p>
            <a:pPr>
              <a:defRPr/>
            </a:pPr>
            <a:fld id="{0FA60CFA-5000-4FE5-B1AC-94F2453973A6}" type="datetimeFigureOut">
              <a:rPr lang="en-US"/>
              <a:pPr>
                <a:defRPr/>
              </a:pPr>
              <a:t>3/16/2011</a:t>
            </a:fld>
            <a:endParaRPr lang="en-US" sz="1400" dirty="0">
              <a:solidFill>
                <a:schemeClr val="tx2"/>
              </a:solidFill>
            </a:endParaRPr>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400">
                <a:solidFill>
                  <a:schemeClr val="tx2"/>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ctr" eaLnBrk="1" latinLnBrk="0" hangingPunct="1">
              <a:defRPr kumimoji="0" sz="1000" b="0">
                <a:solidFill>
                  <a:schemeClr val="tx1"/>
                </a:solidFill>
              </a:defRPr>
            </a:lvl1pPr>
            <a:extLst/>
          </a:lstStyle>
          <a:p>
            <a:pPr>
              <a:defRPr/>
            </a:pPr>
            <a:fld id="{06E8FB67-3D83-4DFB-9C03-6A01A2D3ED3E}" type="slidenum">
              <a:rPr lang="en-US"/>
              <a:pPr>
                <a:defRPr/>
              </a:pPr>
              <a:t>‹#›</a:t>
            </a:fld>
            <a:endParaRPr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09800" y="533400"/>
            <a:ext cx="5181600" cy="2536825"/>
          </a:xfrm>
        </p:spPr>
        <p:txBody>
          <a:bodyPr/>
          <a:lstStyle/>
          <a:p>
            <a:pPr eaLnBrk="1" fontAlgn="auto" hangingPunct="1">
              <a:spcAft>
                <a:spcPts val="0"/>
              </a:spcAft>
              <a:defRPr/>
            </a:pPr>
            <a:r>
              <a:rPr lang="en-US" cap="small" dirty="0" smtClean="0"/>
              <a:t>Screening for Substance Abuse</a:t>
            </a:r>
          </a:p>
        </p:txBody>
      </p:sp>
      <p:sp>
        <p:nvSpPr>
          <p:cNvPr id="14338" name="Rectangle 3"/>
          <p:cNvSpPr>
            <a:spLocks noGrp="1" noChangeArrowheads="1"/>
          </p:cNvSpPr>
          <p:nvPr>
            <p:ph type="subTitle" idx="1"/>
          </p:nvPr>
        </p:nvSpPr>
        <p:spPr>
          <a:xfrm>
            <a:off x="838200" y="3048000"/>
            <a:ext cx="7696200" cy="914400"/>
          </a:xfrm>
        </p:spPr>
        <p:txBody>
          <a:bodyPr/>
          <a:lstStyle/>
          <a:p>
            <a:pPr marR="0" eaLnBrk="1" hangingPunct="1"/>
            <a:r>
              <a:rPr lang="en-US" b="1" i="1" smtClean="0">
                <a:solidFill>
                  <a:srgbClr val="C00000"/>
                </a:solidFill>
              </a:rPr>
              <a:t>MAKING THE MOST OF LIMITED RESOURCES</a:t>
            </a:r>
            <a:endParaRPr lang="en-US" smtClean="0">
              <a:solidFill>
                <a:srgbClr val="C00000"/>
              </a:solidFill>
            </a:endParaRPr>
          </a:p>
        </p:txBody>
      </p:sp>
      <p:sp>
        <p:nvSpPr>
          <p:cNvPr id="4" name="Rectangle 3"/>
          <p:cNvSpPr txBox="1">
            <a:spLocks noChangeArrowheads="1"/>
          </p:cNvSpPr>
          <p:nvPr/>
        </p:nvSpPr>
        <p:spPr bwMode="auto">
          <a:xfrm>
            <a:off x="4648200" y="4038600"/>
            <a:ext cx="3429000" cy="914400"/>
          </a:xfrm>
          <a:prstGeom prst="rect">
            <a:avLst/>
          </a:prstGeom>
          <a:noFill/>
          <a:ln w="9525">
            <a:noFill/>
            <a:miter lim="800000"/>
            <a:headEnd/>
            <a:tailEnd/>
          </a:ln>
        </p:spPr>
        <p:txBody>
          <a:bodyPr/>
          <a:lstStyle/>
          <a:p>
            <a:pPr algn="ctr">
              <a:spcBef>
                <a:spcPct val="20000"/>
              </a:spcBef>
              <a:defRPr/>
            </a:pPr>
            <a:r>
              <a:rPr lang="en-US" sz="1600" b="1" i="1" kern="0" dirty="0">
                <a:solidFill>
                  <a:schemeClr val="tx2"/>
                </a:solidFill>
                <a:latin typeface="+mn-lt"/>
              </a:rPr>
              <a:t>A web presentation for </a:t>
            </a:r>
          </a:p>
          <a:p>
            <a:pPr algn="ctr">
              <a:spcBef>
                <a:spcPct val="20000"/>
              </a:spcBef>
              <a:defRPr/>
            </a:pPr>
            <a:r>
              <a:rPr lang="en-US" sz="1600" b="1" i="1" kern="0" dirty="0">
                <a:solidFill>
                  <a:schemeClr val="tx2"/>
                </a:solidFill>
                <a:latin typeface="+mn-lt"/>
              </a:rPr>
              <a:t>RSAT - T&amp;TA</a:t>
            </a:r>
          </a:p>
          <a:p>
            <a:pPr algn="ctr">
              <a:spcBef>
                <a:spcPct val="20000"/>
              </a:spcBef>
              <a:defRPr/>
            </a:pPr>
            <a:r>
              <a:rPr lang="en-US" sz="1600" b="1" i="1" kern="0" dirty="0">
                <a:solidFill>
                  <a:schemeClr val="tx2"/>
                </a:solidFill>
                <a:latin typeface="+mn-lt"/>
              </a:rPr>
              <a:t>by Phillip Barbour</a:t>
            </a:r>
            <a:endParaRPr lang="en-US" sz="1600" kern="0" dirty="0">
              <a:solidFill>
                <a:schemeClr val="tx2"/>
              </a:solidFill>
              <a:latin typeface="+mn-lt"/>
            </a:endParaRPr>
          </a:p>
        </p:txBody>
      </p:sp>
      <p:pic>
        <p:nvPicPr>
          <p:cNvPr id="6" name="Picture 5" descr="Barbour-Photo.JPG"/>
          <p:cNvPicPr>
            <a:picLocks noChangeAspect="1"/>
          </p:cNvPicPr>
          <p:nvPr/>
        </p:nvPicPr>
        <p:blipFill>
          <a:blip r:embed="rId2" cstate="print"/>
          <a:stretch>
            <a:fillRect/>
          </a:stretch>
        </p:blipFill>
        <p:spPr>
          <a:xfrm>
            <a:off x="1524000" y="3657600"/>
            <a:ext cx="2667000" cy="2571750"/>
          </a:xfrm>
          <a:prstGeom prst="ellipse">
            <a:avLst/>
          </a:prstGeom>
          <a:ln>
            <a:noFill/>
          </a:ln>
          <a:effectLst>
            <a:softEdge rad="112500"/>
          </a:effectLst>
        </p:spPr>
      </p:pic>
      <p:pic>
        <p:nvPicPr>
          <p:cNvPr id="14341" name="Picture 6" descr="RSAT_Welcome.jpg"/>
          <p:cNvPicPr>
            <a:picLocks noChangeAspect="1"/>
          </p:cNvPicPr>
          <p:nvPr/>
        </p:nvPicPr>
        <p:blipFill>
          <a:blip r:embed="rId3"/>
          <a:srcRect/>
          <a:stretch>
            <a:fillRect/>
          </a:stretch>
        </p:blipFill>
        <p:spPr bwMode="auto">
          <a:xfrm>
            <a:off x="0" y="0"/>
            <a:ext cx="9144000" cy="942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defRPr/>
            </a:pPr>
            <a:r>
              <a:rPr lang="en-US" dirty="0" smtClean="0"/>
              <a:t>Who should do it?</a:t>
            </a:r>
            <a:endParaRPr lang="en-US" dirty="0"/>
          </a:p>
        </p:txBody>
      </p:sp>
      <p:sp>
        <p:nvSpPr>
          <p:cNvPr id="36866" name="Subtitle 4"/>
          <p:cNvSpPr>
            <a:spLocks noGrp="1"/>
          </p:cNvSpPr>
          <p:nvPr>
            <p:ph type="subTitle" idx="1"/>
          </p:nvPr>
        </p:nvSpPr>
        <p:spPr>
          <a:xfrm>
            <a:off x="685800" y="3611563"/>
            <a:ext cx="7772400" cy="1200150"/>
          </a:xfrm>
        </p:spPr>
        <p:txBody>
          <a:bodyPr/>
          <a:lstStyle/>
          <a:p>
            <a:pPr marR="0"/>
            <a:r>
              <a:rPr lang="en-US" smtClean="0"/>
              <a:t>Things to consider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p:cNvSpPr>
            <a:spLocks noGrp="1"/>
          </p:cNvSpPr>
          <p:nvPr>
            <p:ph idx="1"/>
          </p:nvPr>
        </p:nvSpPr>
        <p:spPr>
          <a:xfrm>
            <a:off x="457200" y="1481138"/>
            <a:ext cx="8229600" cy="3776662"/>
          </a:xfrm>
        </p:spPr>
        <p:txBody>
          <a:bodyPr/>
          <a:lstStyle/>
          <a:p>
            <a:pPr eaLnBrk="1" hangingPunct="1">
              <a:spcBef>
                <a:spcPct val="0"/>
              </a:spcBef>
            </a:pPr>
            <a:r>
              <a:rPr lang="en-US" smtClean="0"/>
              <a:t>Cost wise, is it cheaper to have someone dedicated to that particular task? </a:t>
            </a:r>
          </a:p>
          <a:p>
            <a:pPr eaLnBrk="1" hangingPunct="1">
              <a:spcBef>
                <a:spcPct val="0"/>
              </a:spcBef>
            </a:pPr>
            <a:r>
              <a:rPr lang="en-US" smtClean="0"/>
              <a:t>Can they be part-time? </a:t>
            </a:r>
          </a:p>
          <a:p>
            <a:pPr eaLnBrk="1" hangingPunct="1">
              <a:spcBef>
                <a:spcPct val="0"/>
              </a:spcBef>
            </a:pPr>
            <a:r>
              <a:rPr lang="en-US" smtClean="0"/>
              <a:t>Could the person even be an intern? </a:t>
            </a:r>
          </a:p>
          <a:p>
            <a:pPr eaLnBrk="1" hangingPunct="1">
              <a:spcBef>
                <a:spcPct val="0"/>
              </a:spcBef>
            </a:pPr>
            <a:r>
              <a:rPr lang="en-US" smtClean="0"/>
              <a:t>Can the client just fill it out?</a:t>
            </a:r>
          </a:p>
          <a:p>
            <a:endParaRPr lang="en-US" smtClean="0"/>
          </a:p>
        </p:txBody>
      </p:sp>
      <p:sp>
        <p:nvSpPr>
          <p:cNvPr id="3" name="Title 2"/>
          <p:cNvSpPr>
            <a:spLocks noGrp="1"/>
          </p:cNvSpPr>
          <p:nvPr>
            <p:ph type="title"/>
          </p:nvPr>
        </p:nvSpPr>
        <p:spPr/>
        <p:txBody>
          <a:bodyPr/>
          <a:lstStyle/>
          <a:p>
            <a:pPr>
              <a:defRPr/>
            </a:pPr>
            <a:r>
              <a:rPr lang="en-US" dirty="0" smtClean="0"/>
              <a:t>What are your choices?</a:t>
            </a:r>
            <a:endParaRPr lang="en-US" dirty="0"/>
          </a:p>
        </p:txBody>
      </p:sp>
      <p:pic>
        <p:nvPicPr>
          <p:cNvPr id="38915" name="Picture 2" descr="C:\Users\pbarbour\AppData\Local\Microsoft\Windows\Temporary Internet Files\Content.IE5\P6SMPGBV\MC900356545[1].wmf"/>
          <p:cNvPicPr>
            <a:picLocks noChangeAspect="1" noChangeArrowheads="1"/>
          </p:cNvPicPr>
          <p:nvPr/>
        </p:nvPicPr>
        <p:blipFill>
          <a:blip r:embed="rId3"/>
          <a:srcRect/>
          <a:stretch>
            <a:fillRect/>
          </a:stretch>
        </p:blipFill>
        <p:spPr bwMode="auto">
          <a:xfrm>
            <a:off x="5638800" y="3276600"/>
            <a:ext cx="2439988" cy="26400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 calcmode="lin" valueType="num">
                                      <p:cBhvr additive="base">
                                        <p:cTn id="7" dur="500" fill="hold"/>
                                        <p:tgtEl>
                                          <p:spTgt spid="2355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4">
                                            <p:txEl>
                                              <p:pRg st="1" end="1"/>
                                            </p:txEl>
                                          </p:spTgt>
                                        </p:tgtEl>
                                        <p:attrNameLst>
                                          <p:attrName>style.visibility</p:attrName>
                                        </p:attrNameLst>
                                      </p:cBhvr>
                                      <p:to>
                                        <p:strVal val="visible"/>
                                      </p:to>
                                    </p:set>
                                    <p:anim calcmode="lin" valueType="num">
                                      <p:cBhvr additive="base">
                                        <p:cTn id="13" dur="500" fill="hold"/>
                                        <p:tgtEl>
                                          <p:spTgt spid="2355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4">
                                            <p:txEl>
                                              <p:pRg st="2" end="2"/>
                                            </p:txEl>
                                          </p:spTgt>
                                        </p:tgtEl>
                                        <p:attrNameLst>
                                          <p:attrName>style.visibility</p:attrName>
                                        </p:attrNameLst>
                                      </p:cBhvr>
                                      <p:to>
                                        <p:strVal val="visible"/>
                                      </p:to>
                                    </p:set>
                                    <p:anim calcmode="lin" valueType="num">
                                      <p:cBhvr additive="base">
                                        <p:cTn id="19" dur="500" fill="hold"/>
                                        <p:tgtEl>
                                          <p:spTgt spid="2355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54">
                                            <p:txEl>
                                              <p:pRg st="3" end="3"/>
                                            </p:txEl>
                                          </p:spTgt>
                                        </p:tgtEl>
                                        <p:attrNameLst>
                                          <p:attrName>style.visibility</p:attrName>
                                        </p:attrNameLst>
                                      </p:cBhvr>
                                      <p:to>
                                        <p:strVal val="visible"/>
                                      </p:to>
                                    </p:set>
                                    <p:anim calcmode="lin" valueType="num">
                                      <p:cBhvr additive="base">
                                        <p:cTn id="25" dur="500" fill="hold"/>
                                        <p:tgtEl>
                                          <p:spTgt spid="2355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457200" y="1481138"/>
            <a:ext cx="8229600" cy="1795462"/>
          </a:xfrm>
        </p:spPr>
        <p:txBody>
          <a:bodyPr/>
          <a:lstStyle/>
          <a:p>
            <a:pPr eaLnBrk="1" hangingPunct="1">
              <a:spcBef>
                <a:spcPct val="0"/>
              </a:spcBef>
            </a:pPr>
            <a:r>
              <a:rPr lang="en-US" smtClean="0"/>
              <a:t>The </a:t>
            </a:r>
            <a:r>
              <a:rPr lang="en-US" b="1" smtClean="0"/>
              <a:t>when</a:t>
            </a:r>
            <a:r>
              <a:rPr lang="en-US" smtClean="0"/>
              <a:t> question; Timing is very important, but so are logistics. Many, if not most screening instruments can be administered in a group setting. </a:t>
            </a:r>
          </a:p>
          <a:p>
            <a:pPr eaLnBrk="1" hangingPunct="1">
              <a:spcBef>
                <a:spcPct val="0"/>
              </a:spcBef>
            </a:pPr>
            <a:endParaRPr lang="en-US" smtClean="0"/>
          </a:p>
          <a:p>
            <a:pPr eaLnBrk="1" hangingPunct="1">
              <a:spcBef>
                <a:spcPct val="0"/>
              </a:spcBef>
              <a:buFont typeface="Wingdings 3" pitchFamily="18" charset="2"/>
              <a:buNone/>
            </a:pPr>
            <a:endParaRPr lang="en-US" smtClean="0"/>
          </a:p>
        </p:txBody>
      </p:sp>
      <p:sp>
        <p:nvSpPr>
          <p:cNvPr id="3" name="Title 2"/>
          <p:cNvSpPr>
            <a:spLocks noGrp="1"/>
          </p:cNvSpPr>
          <p:nvPr>
            <p:ph type="title"/>
          </p:nvPr>
        </p:nvSpPr>
        <p:spPr/>
        <p:txBody>
          <a:bodyPr>
            <a:normAutofit fontScale="90000"/>
          </a:bodyPr>
          <a:lstStyle/>
          <a:p>
            <a:pPr>
              <a:defRPr/>
            </a:pPr>
            <a:r>
              <a:rPr lang="en-US" dirty="0" smtClean="0"/>
              <a:t>When &amp; where should it be done?</a:t>
            </a:r>
            <a:endParaRPr lang="en-US" dirty="0"/>
          </a:p>
        </p:txBody>
      </p:sp>
      <p:pic>
        <p:nvPicPr>
          <p:cNvPr id="40963" name="Picture 3" descr="prisoners.jpg"/>
          <p:cNvPicPr>
            <a:picLocks noChangeAspect="1"/>
          </p:cNvPicPr>
          <p:nvPr/>
        </p:nvPicPr>
        <p:blipFill>
          <a:blip r:embed="rId3"/>
          <a:srcRect/>
          <a:stretch>
            <a:fillRect/>
          </a:stretch>
        </p:blipFill>
        <p:spPr bwMode="auto">
          <a:xfrm>
            <a:off x="4419600" y="2971800"/>
            <a:ext cx="3924300" cy="2870200"/>
          </a:xfrm>
          <a:prstGeom prst="rect">
            <a:avLst/>
          </a:prstGeom>
          <a:noFill/>
          <a:ln w="9525">
            <a:solidFill>
              <a:schemeClr val="tx1"/>
            </a:solidFill>
            <a:miter lim="800000"/>
            <a:headEnd/>
            <a:tailEnd/>
          </a:ln>
        </p:spPr>
      </p:pic>
      <p:sp>
        <p:nvSpPr>
          <p:cNvPr id="5" name="Content Placeholder 1"/>
          <p:cNvSpPr txBox="1">
            <a:spLocks/>
          </p:cNvSpPr>
          <p:nvPr/>
        </p:nvSpPr>
        <p:spPr bwMode="auto">
          <a:xfrm>
            <a:off x="609600" y="3429000"/>
            <a:ext cx="3810000" cy="3429000"/>
          </a:xfrm>
          <a:prstGeom prst="rect">
            <a:avLst/>
          </a:prstGeom>
          <a:noFill/>
          <a:ln w="9525">
            <a:noFill/>
            <a:miter lim="800000"/>
            <a:headEnd/>
            <a:tailEnd/>
          </a:ln>
        </p:spPr>
        <p:txBody>
          <a:bodyPr/>
          <a:lstStyle/>
          <a:p>
            <a:pPr marL="365125" indent="-255588">
              <a:buClr>
                <a:schemeClr val="accent1"/>
              </a:buClr>
              <a:buSzPct val="68000"/>
              <a:buFont typeface="Wingdings 3" pitchFamily="18" charset="2"/>
              <a:buChar char=""/>
              <a:defRPr/>
            </a:pPr>
            <a:r>
              <a:rPr lang="en-US" sz="2700" dirty="0">
                <a:latin typeface="+mn-lt"/>
              </a:rPr>
              <a:t>Choosing </a:t>
            </a:r>
            <a:r>
              <a:rPr lang="en-US" sz="2700" b="1" dirty="0">
                <a:latin typeface="+mn-lt"/>
              </a:rPr>
              <a:t>where</a:t>
            </a:r>
            <a:r>
              <a:rPr lang="en-US" sz="2700" dirty="0">
                <a:latin typeface="+mn-lt"/>
              </a:rPr>
              <a:t> to do the screening is important too. Is the setting conductive to an interview process?</a:t>
            </a:r>
          </a:p>
          <a:p>
            <a:pPr marL="365125" indent="-255588">
              <a:buClr>
                <a:schemeClr val="accent1"/>
              </a:buClr>
              <a:buSzPct val="68000"/>
              <a:buFont typeface="Wingdings 3" pitchFamily="18" charset="2"/>
              <a:buChar char=""/>
              <a:defRPr/>
            </a:pPr>
            <a:endParaRPr lang="en-US" sz="2700" dirty="0">
              <a:latin typeface="+mn-lt"/>
            </a:endParaRPr>
          </a:p>
          <a:p>
            <a:pPr marL="365125" indent="-255588">
              <a:buClr>
                <a:schemeClr val="accent1"/>
              </a:buClr>
              <a:buSzPct val="68000"/>
              <a:buFont typeface="Wingdings 3" pitchFamily="18" charset="2"/>
              <a:buNone/>
              <a:defRPr/>
            </a:pPr>
            <a:endParaRPr lang="en-US" sz="27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Effect transition="in" filter="fade">
                                      <p:cBhvr>
                                        <p:cTn id="7" dur="2000"/>
                                        <p:tgtEl>
                                          <p:spTgt spid="245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914400" y="1447800"/>
            <a:ext cx="8229600" cy="4525963"/>
          </a:xfrm>
        </p:spPr>
        <p:txBody>
          <a:bodyPr/>
          <a:lstStyle/>
          <a:p>
            <a:pPr eaLnBrk="1" hangingPunct="1"/>
            <a:r>
              <a:rPr lang="en-US" sz="2800" smtClean="0"/>
              <a:t>Screen out offenders who do not need substance abuse treatment.</a:t>
            </a:r>
          </a:p>
          <a:p>
            <a:pPr eaLnBrk="1" hangingPunct="1"/>
            <a:r>
              <a:rPr lang="en-US" sz="2800" smtClean="0"/>
              <a:t>Assess the extent of offenders' treatment needs in order to make appropriate referrals.</a:t>
            </a:r>
          </a:p>
          <a:p>
            <a:pPr eaLnBrk="1" hangingPunct="1"/>
            <a:r>
              <a:rPr lang="en-US" sz="2800" smtClean="0"/>
              <a:t>Ensure that offenders receive the treatment that they need, rather than being released into the community with a high probability of re-offending.</a:t>
            </a:r>
          </a:p>
          <a:p>
            <a:pPr eaLnBrk="1" hangingPunct="1"/>
            <a:r>
              <a:rPr lang="en-US" sz="2800" smtClean="0"/>
              <a:t>Conserve assessment resources</a:t>
            </a:r>
          </a:p>
          <a:p>
            <a:pPr eaLnBrk="1" hangingPunct="1"/>
            <a:endParaRPr lang="en-US" sz="2800" smtClean="0"/>
          </a:p>
          <a:p>
            <a:pPr eaLnBrk="1" hangingPunct="1"/>
            <a:endParaRPr lang="en-US" smtClean="0"/>
          </a:p>
        </p:txBody>
      </p:sp>
      <p:sp>
        <p:nvSpPr>
          <p:cNvPr id="2" name="Title 1"/>
          <p:cNvSpPr>
            <a:spLocks noGrp="1"/>
          </p:cNvSpPr>
          <p:nvPr>
            <p:ph type="title"/>
          </p:nvPr>
        </p:nvSpPr>
        <p:spPr/>
        <p:txBody>
          <a:bodyPr>
            <a:normAutofit fontScale="90000"/>
          </a:bodyPr>
          <a:lstStyle/>
          <a:p>
            <a:pPr eaLnBrk="1" fontAlgn="auto" hangingPunct="1">
              <a:spcAft>
                <a:spcPts val="0"/>
              </a:spcAft>
              <a:defRPr/>
            </a:pPr>
            <a:r>
              <a:rPr lang="en-US" cap="small" dirty="0" smtClean="0"/>
              <a:t>What Are </a:t>
            </a:r>
            <a:br>
              <a:rPr lang="en-US" cap="small" dirty="0" smtClean="0"/>
            </a:br>
            <a:r>
              <a:rPr lang="en-US" cap="small" dirty="0" smtClean="0"/>
              <a:t>The Screening Objectives?</a:t>
            </a:r>
            <a:endParaRPr lang="en-US" cap="smal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5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29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Content Placeholder 2"/>
          <p:cNvSpPr>
            <a:spLocks noGrp="1"/>
          </p:cNvSpPr>
          <p:nvPr>
            <p:ph idx="1"/>
          </p:nvPr>
        </p:nvSpPr>
        <p:spPr>
          <a:xfrm>
            <a:off x="914400" y="1447800"/>
            <a:ext cx="8229600" cy="4525963"/>
          </a:xfrm>
        </p:spPr>
        <p:txBody>
          <a:bodyPr/>
          <a:lstStyle/>
          <a:p>
            <a:pPr eaLnBrk="1" hangingPunct="1">
              <a:buFontTx/>
              <a:buNone/>
            </a:pPr>
            <a:r>
              <a:rPr lang="en-US" smtClean="0"/>
              <a:t>Screening and in depth assessment</a:t>
            </a:r>
          </a:p>
          <a:p>
            <a:pPr eaLnBrk="1" hangingPunct="1">
              <a:buFontTx/>
              <a:buNone/>
            </a:pPr>
            <a:r>
              <a:rPr lang="en-US" smtClean="0"/>
              <a:t>are important first steps in the</a:t>
            </a:r>
          </a:p>
          <a:p>
            <a:pPr eaLnBrk="1" hangingPunct="1">
              <a:buFontTx/>
              <a:buNone/>
            </a:pPr>
            <a:r>
              <a:rPr lang="en-US" smtClean="0"/>
              <a:t>substance abuse treatment process;</a:t>
            </a:r>
          </a:p>
          <a:p>
            <a:pPr eaLnBrk="1" hangingPunct="1">
              <a:buFontTx/>
              <a:buNone/>
            </a:pPr>
            <a:r>
              <a:rPr lang="en-US" smtClean="0"/>
              <a:t>currently no comprehensive national</a:t>
            </a:r>
          </a:p>
          <a:p>
            <a:pPr eaLnBrk="1" hangingPunct="1">
              <a:buFontTx/>
              <a:buNone/>
            </a:pPr>
            <a:r>
              <a:rPr lang="en-US" smtClean="0"/>
              <a:t>guidelines for screening and </a:t>
            </a:r>
          </a:p>
          <a:p>
            <a:pPr eaLnBrk="1" hangingPunct="1">
              <a:buFontTx/>
              <a:buNone/>
            </a:pPr>
            <a:r>
              <a:rPr lang="en-US" smtClean="0"/>
              <a:t>assessment approaches exist in the</a:t>
            </a:r>
          </a:p>
          <a:p>
            <a:pPr eaLnBrk="1" hangingPunct="1">
              <a:buFontTx/>
              <a:buNone/>
            </a:pPr>
            <a:r>
              <a:rPr lang="en-US" smtClean="0"/>
              <a:t>criminal justice system. </a:t>
            </a:r>
          </a:p>
        </p:txBody>
      </p:sp>
      <p:sp>
        <p:nvSpPr>
          <p:cNvPr id="2" name="Title 1"/>
          <p:cNvSpPr>
            <a:spLocks noGrp="1"/>
          </p:cNvSpPr>
          <p:nvPr>
            <p:ph type="title"/>
          </p:nvPr>
        </p:nvSpPr>
        <p:spPr/>
        <p:txBody>
          <a:bodyPr/>
          <a:lstStyle/>
          <a:p>
            <a:pPr eaLnBrk="1" fontAlgn="auto" hangingPunct="1">
              <a:spcAft>
                <a:spcPts val="0"/>
              </a:spcAft>
              <a:defRPr/>
            </a:pPr>
            <a:r>
              <a:rPr lang="en-US" sz="4400" cap="small" dirty="0" smtClean="0"/>
              <a:t>We have to start somewhere </a:t>
            </a:r>
            <a:endParaRPr lang="en-US" cap="small"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Picture 3" descr="glass.half.full.jpg"/>
          <p:cNvPicPr>
            <a:picLocks noChangeAspect="1"/>
          </p:cNvPicPr>
          <p:nvPr/>
        </p:nvPicPr>
        <p:blipFill>
          <a:blip r:embed="rId2"/>
          <a:srcRect/>
          <a:stretch>
            <a:fillRect/>
          </a:stretch>
        </p:blipFill>
        <p:spPr bwMode="auto">
          <a:xfrm>
            <a:off x="5562600" y="1981200"/>
            <a:ext cx="3048000" cy="2971800"/>
          </a:xfrm>
          <a:prstGeom prst="rect">
            <a:avLst/>
          </a:prstGeom>
          <a:noFill/>
          <a:ln w="9525">
            <a:noFill/>
            <a:miter lim="800000"/>
            <a:headEnd/>
            <a:tailEnd/>
          </a:ln>
        </p:spPr>
      </p:pic>
      <p:sp>
        <p:nvSpPr>
          <p:cNvPr id="47106" name="Content Placeholder 2"/>
          <p:cNvSpPr>
            <a:spLocks noGrp="1"/>
          </p:cNvSpPr>
          <p:nvPr>
            <p:ph idx="1"/>
          </p:nvPr>
        </p:nvSpPr>
        <p:spPr>
          <a:xfrm>
            <a:off x="381000" y="1676400"/>
            <a:ext cx="7696200" cy="4114800"/>
          </a:xfrm>
        </p:spPr>
        <p:txBody>
          <a:bodyPr/>
          <a:lstStyle/>
          <a:p>
            <a:pPr eaLnBrk="1" hangingPunct="1">
              <a:buFontTx/>
              <a:buNone/>
            </a:pPr>
            <a:r>
              <a:rPr lang="en-US" smtClean="0"/>
              <a:t>In the absence of such guidelines,</a:t>
            </a:r>
          </a:p>
          <a:p>
            <a:pPr eaLnBrk="1" hangingPunct="1">
              <a:buFontTx/>
              <a:buNone/>
            </a:pPr>
            <a:r>
              <a:rPr lang="en-US" smtClean="0"/>
              <a:t>information in this presentation</a:t>
            </a:r>
          </a:p>
          <a:p>
            <a:pPr eaLnBrk="1" hangingPunct="1">
              <a:buFontTx/>
              <a:buNone/>
            </a:pPr>
            <a:r>
              <a:rPr lang="en-US" smtClean="0"/>
              <a:t>can help clinicians and counselors</a:t>
            </a:r>
          </a:p>
          <a:p>
            <a:pPr eaLnBrk="1" hangingPunct="1">
              <a:buFontTx/>
              <a:buNone/>
            </a:pPr>
            <a:r>
              <a:rPr lang="en-US" smtClean="0"/>
              <a:t>and administrators develop effective</a:t>
            </a:r>
          </a:p>
          <a:p>
            <a:pPr eaLnBrk="1" hangingPunct="1">
              <a:buFontTx/>
              <a:buNone/>
            </a:pPr>
            <a:r>
              <a:rPr lang="en-US" smtClean="0"/>
              <a:t>screening and referral protocols that</a:t>
            </a:r>
          </a:p>
          <a:p>
            <a:pPr eaLnBrk="1" hangingPunct="1">
              <a:buFontTx/>
              <a:buNone/>
            </a:pPr>
            <a:r>
              <a:rPr lang="en-US" smtClean="0"/>
              <a:t>will achieve objectives relative to your</a:t>
            </a:r>
          </a:p>
          <a:p>
            <a:pPr eaLnBrk="1" hangingPunct="1">
              <a:buFontTx/>
              <a:buNone/>
            </a:pPr>
            <a:r>
              <a:rPr lang="en-US" smtClean="0"/>
              <a:t>program design.</a:t>
            </a:r>
          </a:p>
        </p:txBody>
      </p:sp>
      <p:sp>
        <p:nvSpPr>
          <p:cNvPr id="2" name="Title 1"/>
          <p:cNvSpPr>
            <a:spLocks noGrp="1"/>
          </p:cNvSpPr>
          <p:nvPr>
            <p:ph type="title"/>
          </p:nvPr>
        </p:nvSpPr>
        <p:spPr/>
        <p:txBody>
          <a:bodyPr>
            <a:normAutofit fontScale="90000"/>
          </a:bodyPr>
          <a:lstStyle/>
          <a:p>
            <a:pPr eaLnBrk="1" fontAlgn="auto" hangingPunct="1">
              <a:spcAft>
                <a:spcPts val="0"/>
              </a:spcAft>
              <a:defRPr/>
            </a:pPr>
            <a:r>
              <a:rPr lang="en-US" sz="4400" cap="small" dirty="0" smtClean="0"/>
              <a:t>Make this an opportunity that fits your need!</a:t>
            </a:r>
            <a:endParaRPr lang="en-US" cap="smal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Content Placeholder 2"/>
          <p:cNvSpPr>
            <a:spLocks noGrp="1"/>
          </p:cNvSpPr>
          <p:nvPr>
            <p:ph idx="1"/>
          </p:nvPr>
        </p:nvSpPr>
        <p:spPr/>
        <p:txBody>
          <a:bodyPr/>
          <a:lstStyle/>
          <a:p>
            <a:pPr eaLnBrk="1" hangingPunct="1"/>
            <a:r>
              <a:rPr lang="en-US" i="1" smtClean="0"/>
              <a:t>Screening - </a:t>
            </a:r>
            <a:r>
              <a:rPr lang="en-US" smtClean="0"/>
              <a:t>A process for evaluating someone for the possible presence of a particular problem. The screening process does not necessarily identify what kind of problem the person might have or how serious it might be but determines whether or not further assessment is warranted. </a:t>
            </a:r>
          </a:p>
          <a:p>
            <a:pPr eaLnBrk="1" hangingPunct="1">
              <a:buFont typeface="Wingdings 3" pitchFamily="18" charset="2"/>
              <a:buNone/>
            </a:pPr>
            <a:endParaRPr lang="en-US" smtClean="0"/>
          </a:p>
        </p:txBody>
      </p:sp>
      <p:sp>
        <p:nvSpPr>
          <p:cNvPr id="2" name="Title 1"/>
          <p:cNvSpPr>
            <a:spLocks noGrp="1"/>
          </p:cNvSpPr>
          <p:nvPr>
            <p:ph type="title"/>
          </p:nvPr>
        </p:nvSpPr>
        <p:spPr/>
        <p:txBody>
          <a:bodyPr/>
          <a:lstStyle/>
          <a:p>
            <a:pPr eaLnBrk="1" fontAlgn="auto" hangingPunct="1">
              <a:spcAft>
                <a:spcPts val="0"/>
              </a:spcAft>
              <a:defRPr/>
            </a:pPr>
            <a:r>
              <a:rPr lang="en-US" cap="small" dirty="0" smtClean="0"/>
              <a:t>A Definition of Screening</a:t>
            </a:r>
            <a:endParaRPr lang="en-US" cap="smal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defRPr/>
            </a:pPr>
            <a:r>
              <a:rPr lang="en-US" cap="small" dirty="0" smtClean="0"/>
              <a:t>Developing and Maintaining Integrity</a:t>
            </a:r>
            <a:endParaRPr lang="en-US" cap="small" dirty="0"/>
          </a:p>
        </p:txBody>
      </p:sp>
      <p:sp>
        <p:nvSpPr>
          <p:cNvPr id="50178" name="Subtitle 4"/>
          <p:cNvSpPr>
            <a:spLocks noGrp="1"/>
          </p:cNvSpPr>
          <p:nvPr>
            <p:ph type="subTitle" idx="1"/>
          </p:nvPr>
        </p:nvSpPr>
        <p:spPr>
          <a:xfrm>
            <a:off x="685800" y="3611563"/>
            <a:ext cx="7772400" cy="1200150"/>
          </a:xfrm>
        </p:spPr>
        <p:txBody>
          <a:bodyPr/>
          <a:lstStyle/>
          <a:p>
            <a:pPr marR="0"/>
            <a:r>
              <a:rPr lang="en-US" smtClean="0"/>
              <a:t>Wearing multiple hats!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Content Placeholder 2"/>
          <p:cNvSpPr>
            <a:spLocks noGrp="1"/>
          </p:cNvSpPr>
          <p:nvPr>
            <p:ph idx="1"/>
          </p:nvPr>
        </p:nvSpPr>
        <p:spPr/>
        <p:txBody>
          <a:bodyPr/>
          <a:lstStyle/>
          <a:p>
            <a:pPr eaLnBrk="1" hangingPunct="1"/>
            <a:r>
              <a:rPr lang="en-US" smtClean="0"/>
              <a:t>In most settings, “screening” and “assessment” are equated with “eligibility” and “suitability,” respectively.</a:t>
            </a:r>
          </a:p>
        </p:txBody>
      </p:sp>
      <p:sp>
        <p:nvSpPr>
          <p:cNvPr id="2" name="Title 1"/>
          <p:cNvSpPr>
            <a:spLocks noGrp="1"/>
          </p:cNvSpPr>
          <p:nvPr>
            <p:ph type="title"/>
          </p:nvPr>
        </p:nvSpPr>
        <p:spPr/>
        <p:txBody>
          <a:bodyPr/>
          <a:lstStyle/>
          <a:p>
            <a:pPr eaLnBrk="1" fontAlgn="auto" hangingPunct="1">
              <a:spcAft>
                <a:spcPts val="0"/>
              </a:spcAft>
              <a:defRPr/>
            </a:pPr>
            <a:r>
              <a:rPr lang="en-US" cap="small" dirty="0" smtClean="0"/>
              <a:t>How Screening Is Used</a:t>
            </a:r>
            <a:endParaRPr lang="en-US" cap="smal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752600"/>
            <a:ext cx="7010400" cy="4114800"/>
          </a:xfrm>
        </p:spPr>
        <p:txBody>
          <a:bodyPr>
            <a:normAutofit fontScale="92500"/>
          </a:bodyPr>
          <a:lstStyle/>
          <a:p>
            <a:pPr marL="365760" indent="-256032" eaLnBrk="1" fontAlgn="auto" hangingPunct="1">
              <a:spcAft>
                <a:spcPts val="0"/>
              </a:spcAft>
              <a:buFont typeface="Wingdings 3"/>
              <a:buChar char=""/>
              <a:defRPr/>
            </a:pPr>
            <a:r>
              <a:rPr lang="en-US" sz="2800" dirty="0" smtClean="0"/>
              <a:t>Problem or No Problem – that is the question</a:t>
            </a:r>
          </a:p>
          <a:p>
            <a:pPr marL="365760" indent="-256032" eaLnBrk="1" fontAlgn="auto" hangingPunct="1">
              <a:spcAft>
                <a:spcPts val="0"/>
              </a:spcAft>
              <a:buFont typeface="Wingdings 3"/>
              <a:buChar char=""/>
              <a:defRPr/>
            </a:pPr>
            <a:r>
              <a:rPr lang="en-US" sz="2800" dirty="0" smtClean="0"/>
              <a:t>How long will the person be available for treatment</a:t>
            </a:r>
          </a:p>
          <a:p>
            <a:pPr marL="365760" indent="-256032" eaLnBrk="1" fontAlgn="auto" hangingPunct="1">
              <a:spcAft>
                <a:spcPts val="0"/>
              </a:spcAft>
              <a:buFont typeface="Wingdings 3"/>
              <a:buChar char=""/>
              <a:defRPr/>
            </a:pPr>
            <a:r>
              <a:rPr lang="en-US" sz="2800" dirty="0" smtClean="0"/>
              <a:t>What is their motivation for treatment</a:t>
            </a:r>
          </a:p>
          <a:p>
            <a:pPr marL="365760" indent="-256032" eaLnBrk="1" fontAlgn="auto" hangingPunct="1">
              <a:spcAft>
                <a:spcPts val="0"/>
              </a:spcAft>
              <a:buFont typeface="Wingdings 3"/>
              <a:buChar char=""/>
              <a:defRPr/>
            </a:pPr>
            <a:r>
              <a:rPr lang="en-US" sz="2800" dirty="0" smtClean="0"/>
              <a:t>Community ties / religious preferences</a:t>
            </a:r>
          </a:p>
          <a:p>
            <a:pPr marL="365760" indent="-256032" eaLnBrk="1" fontAlgn="auto" hangingPunct="1">
              <a:spcAft>
                <a:spcPts val="0"/>
              </a:spcAft>
              <a:buFont typeface="Wingdings 3"/>
              <a:buChar char=""/>
              <a:defRPr/>
            </a:pPr>
            <a:r>
              <a:rPr lang="en-US" sz="2800" dirty="0" smtClean="0"/>
              <a:t>Ability to participate</a:t>
            </a:r>
          </a:p>
          <a:p>
            <a:pPr marL="365760" indent="-256032" eaLnBrk="1" fontAlgn="auto" hangingPunct="1">
              <a:spcAft>
                <a:spcPts val="0"/>
              </a:spcAft>
              <a:buFont typeface="Wingdings 3"/>
              <a:buChar char=""/>
              <a:defRPr/>
            </a:pPr>
            <a:r>
              <a:rPr lang="en-US" sz="2800" dirty="0" smtClean="0"/>
              <a:t>Security risk</a:t>
            </a:r>
          </a:p>
          <a:p>
            <a:pPr marL="365760" indent="-256032" eaLnBrk="1" fontAlgn="auto" hangingPunct="1">
              <a:spcAft>
                <a:spcPts val="0"/>
              </a:spcAft>
              <a:buFont typeface="Wingdings 3"/>
              <a:buChar char=""/>
              <a:defRPr/>
            </a:pPr>
            <a:r>
              <a:rPr lang="en-US" sz="2800" dirty="0" smtClean="0"/>
              <a:t>Reentry issues (</a:t>
            </a:r>
            <a:r>
              <a:rPr lang="en-US" sz="2800" dirty="0" err="1" smtClean="0"/>
              <a:t>criminogenic</a:t>
            </a:r>
            <a:r>
              <a:rPr lang="en-US" sz="2800" dirty="0" smtClean="0"/>
              <a:t> needs)</a:t>
            </a:r>
          </a:p>
        </p:txBody>
      </p:sp>
      <p:sp>
        <p:nvSpPr>
          <p:cNvPr id="2" name="Title 1"/>
          <p:cNvSpPr>
            <a:spLocks noGrp="1"/>
          </p:cNvSpPr>
          <p:nvPr>
            <p:ph type="title"/>
          </p:nvPr>
        </p:nvSpPr>
        <p:spPr/>
        <p:txBody>
          <a:bodyPr/>
          <a:lstStyle/>
          <a:p>
            <a:pPr eaLnBrk="1" fontAlgn="auto" hangingPunct="1">
              <a:spcAft>
                <a:spcPts val="0"/>
              </a:spcAft>
              <a:defRPr/>
            </a:pPr>
            <a:r>
              <a:rPr lang="en-US" cap="small" dirty="0" smtClean="0"/>
              <a:t>Considerations</a:t>
            </a:r>
            <a:endParaRPr lang="en-US" cap="smal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p:cNvSpPr>
            <a:spLocks noGrp="1"/>
          </p:cNvSpPr>
          <p:nvPr>
            <p:ph idx="1"/>
          </p:nvPr>
        </p:nvSpPr>
        <p:spPr/>
        <p:txBody>
          <a:bodyPr/>
          <a:lstStyle/>
          <a:p>
            <a:pPr eaLnBrk="1" hangingPunct="1"/>
            <a:r>
              <a:rPr lang="en-US" smtClean="0"/>
              <a:t>This presentation addresses the issues relevant to screening and makes recommendations for the appropriate use of screening and  tools in specific settings.</a:t>
            </a:r>
          </a:p>
          <a:p>
            <a:pPr eaLnBrk="1" hangingPunct="1"/>
            <a:r>
              <a:rPr lang="en-US" smtClean="0"/>
              <a:t>Spotlight on Illinois Criminal Justice System and TASC</a:t>
            </a:r>
          </a:p>
        </p:txBody>
      </p:sp>
      <p:sp>
        <p:nvSpPr>
          <p:cNvPr id="2" name="Title 1"/>
          <p:cNvSpPr>
            <a:spLocks noGrp="1"/>
          </p:cNvSpPr>
          <p:nvPr>
            <p:ph type="title"/>
          </p:nvPr>
        </p:nvSpPr>
        <p:spPr/>
        <p:txBody>
          <a:bodyPr/>
          <a:lstStyle/>
          <a:p>
            <a:pPr eaLnBrk="1" fontAlgn="auto" hangingPunct="1">
              <a:spcAft>
                <a:spcPts val="0"/>
              </a:spcAft>
              <a:defRPr/>
            </a:pPr>
            <a:r>
              <a:rPr lang="en-US" cap="small" dirty="0" smtClean="0"/>
              <a:t>About the Presentation</a:t>
            </a:r>
            <a:endParaRPr lang="en-US" cap="smal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linds(horizontal)">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blinds(horizontal)">
                                      <p:cBhvr>
                                        <p:cTn id="12" dur="5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752600"/>
            <a:ext cx="7010400" cy="4114800"/>
          </a:xfrm>
        </p:spPr>
        <p:txBody>
          <a:bodyPr/>
          <a:lstStyle/>
          <a:p>
            <a:pPr eaLnBrk="1" hangingPunct="1"/>
            <a:r>
              <a:rPr lang="en-US" sz="2800" smtClean="0"/>
              <a:t>Infectious disease</a:t>
            </a:r>
          </a:p>
          <a:p>
            <a:pPr eaLnBrk="1" hangingPunct="1"/>
            <a:r>
              <a:rPr lang="en-US" sz="2800" smtClean="0"/>
              <a:t>General health screening</a:t>
            </a:r>
          </a:p>
          <a:p>
            <a:pPr eaLnBrk="1" hangingPunct="1"/>
            <a:r>
              <a:rPr lang="en-US" sz="2800" smtClean="0"/>
              <a:t>Co-occurring disorders</a:t>
            </a:r>
          </a:p>
          <a:p>
            <a:pPr eaLnBrk="1" hangingPunct="1"/>
            <a:r>
              <a:rPr lang="en-US" sz="2800" smtClean="0"/>
              <a:t>Cognitive functioning</a:t>
            </a:r>
          </a:p>
          <a:p>
            <a:pPr eaLnBrk="1" hangingPunct="1"/>
            <a:r>
              <a:rPr lang="en-US" sz="2800" smtClean="0"/>
              <a:t>Housing</a:t>
            </a:r>
          </a:p>
          <a:p>
            <a:pPr eaLnBrk="1" hangingPunct="1"/>
            <a:r>
              <a:rPr lang="en-US" sz="2800" smtClean="0"/>
              <a:t>Language/Cultural barriers </a:t>
            </a:r>
          </a:p>
          <a:p>
            <a:pPr eaLnBrk="1" hangingPunct="1"/>
            <a:r>
              <a:rPr lang="en-US" sz="2800" smtClean="0"/>
              <a:t>Suicide/Lethality issues</a:t>
            </a:r>
          </a:p>
          <a:p>
            <a:pPr eaLnBrk="1" hangingPunct="1"/>
            <a:r>
              <a:rPr lang="en-US" sz="2800" smtClean="0"/>
              <a:t>Literacy/Education</a:t>
            </a:r>
          </a:p>
        </p:txBody>
      </p:sp>
      <p:sp>
        <p:nvSpPr>
          <p:cNvPr id="2" name="Title 1"/>
          <p:cNvSpPr>
            <a:spLocks noGrp="1"/>
          </p:cNvSpPr>
          <p:nvPr>
            <p:ph type="title"/>
          </p:nvPr>
        </p:nvSpPr>
        <p:spPr/>
        <p:txBody>
          <a:bodyPr/>
          <a:lstStyle/>
          <a:p>
            <a:pPr eaLnBrk="1" fontAlgn="auto" hangingPunct="1">
              <a:spcAft>
                <a:spcPts val="0"/>
              </a:spcAft>
              <a:defRPr/>
            </a:pPr>
            <a:r>
              <a:rPr lang="en-US" cap="small" dirty="0" smtClean="0"/>
              <a:t>Considerations</a:t>
            </a:r>
            <a:endParaRPr lang="en-US" cap="smal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eaLnBrk="1" hangingPunct="1">
              <a:defRPr/>
            </a:pPr>
            <a:r>
              <a:rPr lang="en-US" cap="small" dirty="0" smtClean="0"/>
              <a:t>Know what are you looking for?</a:t>
            </a:r>
            <a:endParaRPr lang="en-US" cap="smal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295400" y="304800"/>
          <a:ext cx="7467600" cy="6100763"/>
        </p:xfrm>
        <a:graphic>
          <a:graphicData uri="http://schemas.openxmlformats.org/drawingml/2006/table">
            <a:tbl>
              <a:tblPr firstRow="1" bandRow="1">
                <a:tableStyleId>{5C22544A-7EE6-4342-B048-85BDC9FD1C3A}</a:tableStyleId>
              </a:tblPr>
              <a:tblGrid>
                <a:gridCol w="2489200"/>
                <a:gridCol w="2489200"/>
                <a:gridCol w="2489200"/>
              </a:tblGrid>
              <a:tr h="988588">
                <a:tc>
                  <a:txBody>
                    <a:bodyPr/>
                    <a:lstStyle/>
                    <a:p>
                      <a:r>
                        <a:rPr lang="en-US" sz="1800" b="1" kern="1200" dirty="0" smtClean="0">
                          <a:solidFill>
                            <a:schemeClr val="lt1"/>
                          </a:solidFill>
                          <a:latin typeface="+mn-lt"/>
                          <a:ea typeface="+mn-ea"/>
                          <a:cs typeface="+mn-cs"/>
                        </a:rPr>
                        <a:t>Setting</a:t>
                      </a:r>
                      <a:endParaRPr lang="en-US" dirty="0"/>
                    </a:p>
                  </a:txBody>
                  <a:tcPr/>
                </a:tc>
                <a:tc>
                  <a:txBody>
                    <a:bodyPr/>
                    <a:lstStyle/>
                    <a:p>
                      <a:r>
                        <a:rPr lang="en-US" sz="1800" b="1" kern="1200" dirty="0" smtClean="0">
                          <a:solidFill>
                            <a:schemeClr val="lt1"/>
                          </a:solidFill>
                          <a:latin typeface="+mn-lt"/>
                          <a:ea typeface="+mn-ea"/>
                          <a:cs typeface="+mn-cs"/>
                        </a:rPr>
                        <a:t>Purpose</a:t>
                      </a:r>
                      <a:endParaRPr lang="en-US" dirty="0"/>
                    </a:p>
                  </a:txBody>
                  <a:tcPr/>
                </a:tc>
                <a:tc>
                  <a:txBody>
                    <a:bodyPr/>
                    <a:lstStyle/>
                    <a:p>
                      <a:r>
                        <a:rPr lang="en-US" sz="1800" b="1" kern="1200" dirty="0" smtClean="0">
                          <a:solidFill>
                            <a:schemeClr val="lt1"/>
                          </a:solidFill>
                          <a:latin typeface="+mn-lt"/>
                          <a:ea typeface="+mn-ea"/>
                          <a:cs typeface="+mn-cs"/>
                        </a:rPr>
                        <a:t>Special Considerations</a:t>
                      </a:r>
                      <a:endParaRPr lang="en-US" dirty="0"/>
                    </a:p>
                  </a:txBody>
                  <a:tcPr/>
                </a:tc>
              </a:tr>
              <a:tr h="689658">
                <a:tc>
                  <a:txBody>
                    <a:bodyPr/>
                    <a:lstStyle/>
                    <a:p>
                      <a:r>
                        <a:rPr lang="en-US" sz="1800" kern="1200" dirty="0" smtClean="0">
                          <a:solidFill>
                            <a:schemeClr val="dk1"/>
                          </a:solidFill>
                          <a:latin typeface="+mn-lt"/>
                          <a:ea typeface="+mn-ea"/>
                          <a:cs typeface="+mn-cs"/>
                        </a:rPr>
                        <a:t>Jails</a:t>
                      </a:r>
                      <a:endParaRPr lang="en-US" dirty="0"/>
                    </a:p>
                  </a:txBody>
                  <a:tcPr/>
                </a:tc>
                <a:tc rowSpan="6">
                  <a:txBody>
                    <a:bodyPr/>
                    <a:lstStyle/>
                    <a:p>
                      <a:pPr marL="0" marR="0">
                        <a:lnSpc>
                          <a:spcPct val="115000"/>
                        </a:lnSpc>
                        <a:spcBef>
                          <a:spcPts val="0"/>
                        </a:spcBef>
                        <a:spcAft>
                          <a:spcPts val="1000"/>
                        </a:spcAft>
                      </a:pPr>
                      <a:r>
                        <a:rPr lang="en-US" sz="1400" dirty="0">
                          <a:latin typeface="inherit"/>
                          <a:ea typeface="Calibri"/>
                          <a:cs typeface="Times New Roman"/>
                        </a:rPr>
                        <a:t>• For early identification, if getting out of jail early</a:t>
                      </a:r>
                      <a:endParaRPr lang="en-US" sz="1400" dirty="0">
                        <a:latin typeface="Calibri"/>
                        <a:ea typeface="Calibri"/>
                        <a:cs typeface="Times New Roman"/>
                      </a:endParaRPr>
                    </a:p>
                    <a:p>
                      <a:pPr marL="0" marR="0">
                        <a:lnSpc>
                          <a:spcPct val="115000"/>
                        </a:lnSpc>
                        <a:spcBef>
                          <a:spcPts val="0"/>
                        </a:spcBef>
                        <a:spcAft>
                          <a:spcPts val="1000"/>
                        </a:spcAft>
                      </a:pPr>
                      <a:r>
                        <a:rPr lang="en-US" sz="1400" dirty="0">
                          <a:latin typeface="inherit"/>
                          <a:ea typeface="Calibri"/>
                          <a:cs typeface="Times New Roman"/>
                        </a:rPr>
                        <a:t>• To determine eligibility for drug courts and pretrial diversion programs</a:t>
                      </a:r>
                      <a:endParaRPr lang="en-US" sz="1400" dirty="0">
                        <a:latin typeface="Calibri"/>
                        <a:ea typeface="Calibri"/>
                        <a:cs typeface="Times New Roman"/>
                      </a:endParaRPr>
                    </a:p>
                    <a:p>
                      <a:pPr marL="0" marR="0">
                        <a:lnSpc>
                          <a:spcPct val="115000"/>
                        </a:lnSpc>
                        <a:spcBef>
                          <a:spcPts val="0"/>
                        </a:spcBef>
                        <a:spcAft>
                          <a:spcPts val="1000"/>
                        </a:spcAft>
                      </a:pPr>
                      <a:r>
                        <a:rPr lang="en-US" sz="1400" dirty="0">
                          <a:latin typeface="inherit"/>
                          <a:ea typeface="Calibri"/>
                          <a:cs typeface="Times New Roman"/>
                        </a:rPr>
                        <a:t>• For diversion to specialized mental health courts or programs focused on behavioral problems</a:t>
                      </a:r>
                      <a:endParaRPr lang="en-US" sz="1400" dirty="0">
                        <a:latin typeface="Calibri"/>
                        <a:ea typeface="Calibri"/>
                        <a:cs typeface="Times New Roman"/>
                      </a:endParaRPr>
                    </a:p>
                    <a:p>
                      <a:pPr marL="0" marR="0">
                        <a:lnSpc>
                          <a:spcPct val="115000"/>
                        </a:lnSpc>
                        <a:spcBef>
                          <a:spcPts val="0"/>
                        </a:spcBef>
                        <a:spcAft>
                          <a:spcPts val="1000"/>
                        </a:spcAft>
                      </a:pPr>
                      <a:r>
                        <a:rPr lang="en-US" sz="1400" dirty="0">
                          <a:latin typeface="inherit"/>
                          <a:ea typeface="Calibri"/>
                          <a:cs typeface="Times New Roman"/>
                        </a:rPr>
                        <a:t>• To determine behavioral management problems and acute needs (including crisis intervention)</a:t>
                      </a:r>
                      <a:endParaRPr lang="en-US" sz="1400" dirty="0">
                        <a:latin typeface="Calibri"/>
                        <a:ea typeface="Calibri"/>
                        <a:cs typeface="Times New Roman"/>
                      </a:endParaRPr>
                    </a:p>
                    <a:p>
                      <a:pPr marL="0" marR="0">
                        <a:lnSpc>
                          <a:spcPct val="115000"/>
                        </a:lnSpc>
                        <a:spcBef>
                          <a:spcPts val="0"/>
                        </a:spcBef>
                        <a:spcAft>
                          <a:spcPts val="1000"/>
                        </a:spcAft>
                      </a:pPr>
                      <a:r>
                        <a:rPr lang="en-US" sz="1400" dirty="0">
                          <a:latin typeface="inherit"/>
                          <a:ea typeface="Calibri"/>
                          <a:cs typeface="Times New Roman"/>
                        </a:rPr>
                        <a:t>• To identify suitability for placement in jail treatment programs</a:t>
                      </a:r>
                      <a:endParaRPr lang="en-US" sz="1400" dirty="0">
                        <a:latin typeface="Calibri"/>
                        <a:ea typeface="Calibri"/>
                        <a:cs typeface="Times New Roman"/>
                      </a:endParaRPr>
                    </a:p>
                    <a:p>
                      <a:pPr marL="0" marR="0">
                        <a:lnSpc>
                          <a:spcPct val="115000"/>
                        </a:lnSpc>
                        <a:spcBef>
                          <a:spcPts val="0"/>
                        </a:spcBef>
                        <a:spcAft>
                          <a:spcPts val="1000"/>
                        </a:spcAft>
                      </a:pPr>
                      <a:r>
                        <a:rPr lang="en-US" sz="1400" dirty="0">
                          <a:latin typeface="inherit"/>
                          <a:ea typeface="Calibri"/>
                          <a:cs typeface="Times New Roman"/>
                        </a:rPr>
                        <a:t>• For classification to different housing units</a:t>
                      </a:r>
                      <a:endParaRPr lang="en-US" sz="1400" dirty="0">
                        <a:latin typeface="Calibri"/>
                        <a:ea typeface="Calibri"/>
                        <a:cs typeface="Times New Roman"/>
                      </a:endParaRPr>
                    </a:p>
                  </a:txBody>
                  <a:tcPr marL="30480" marR="30480" marT="30480" marB="30480"/>
                </a:tc>
                <a:tc rowSpan="5">
                  <a:txBody>
                    <a:bodyPr/>
                    <a:lstStyle/>
                    <a:p>
                      <a:r>
                        <a:rPr lang="en-US" sz="1400" kern="1200" dirty="0" smtClean="0">
                          <a:solidFill>
                            <a:schemeClr val="dk1"/>
                          </a:solidFill>
                          <a:latin typeface="+mn-lt"/>
                          <a:ea typeface="+mn-ea"/>
                          <a:cs typeface="+mn-cs"/>
                        </a:rPr>
                        <a:t>Look for previous correctional substance abuse treatment, readiness for treatment, past institutional behavior problems, prior correctional treatment, and court orders.</a:t>
                      </a:r>
                      <a:endParaRPr lang="en-US" sz="1400" dirty="0"/>
                    </a:p>
                  </a:txBody>
                  <a:tcPr/>
                </a:tc>
              </a:tr>
              <a:tr h="987412">
                <a:tc>
                  <a:txBody>
                    <a:bodyPr/>
                    <a:lstStyle/>
                    <a:p>
                      <a:endParaRPr lang="en-US" dirty="0"/>
                    </a:p>
                  </a:txBody>
                  <a:tcPr/>
                </a:tc>
                <a:tc vMerge="1">
                  <a:txBody>
                    <a:bodyPr/>
                    <a:lstStyle/>
                    <a:p>
                      <a:pPr marL="0" marR="0">
                        <a:lnSpc>
                          <a:spcPct val="115000"/>
                        </a:lnSpc>
                        <a:spcBef>
                          <a:spcPts val="0"/>
                        </a:spcBef>
                        <a:spcAft>
                          <a:spcPts val="1000"/>
                        </a:spcAft>
                      </a:pPr>
                      <a:endParaRPr lang="en-US" sz="1100" dirty="0">
                        <a:latin typeface="Calibri"/>
                        <a:ea typeface="Calibri"/>
                        <a:cs typeface="Times New Roman"/>
                      </a:endParaRPr>
                    </a:p>
                  </a:txBody>
                  <a:tcPr marL="30480" marR="30480" marT="30480" marB="30480"/>
                </a:tc>
                <a:tc vMerge="1">
                  <a:txBody>
                    <a:bodyPr/>
                    <a:lstStyle/>
                    <a:p>
                      <a:endParaRPr lang="en-US" dirty="0"/>
                    </a:p>
                  </a:txBody>
                  <a:tcPr/>
                </a:tc>
              </a:tr>
              <a:tr h="987412">
                <a:tc>
                  <a:txBody>
                    <a:bodyPr/>
                    <a:lstStyle/>
                    <a:p>
                      <a:endParaRPr lang="en-US" dirty="0"/>
                    </a:p>
                  </a:txBody>
                  <a:tcPr/>
                </a:tc>
                <a:tc vMerge="1">
                  <a:txBody>
                    <a:bodyPr/>
                    <a:lstStyle/>
                    <a:p>
                      <a:pPr marL="0" marR="0">
                        <a:lnSpc>
                          <a:spcPct val="115000"/>
                        </a:lnSpc>
                        <a:spcBef>
                          <a:spcPts val="0"/>
                        </a:spcBef>
                        <a:spcAft>
                          <a:spcPts val="1000"/>
                        </a:spcAft>
                      </a:pPr>
                      <a:endParaRPr lang="en-US" sz="1100" dirty="0">
                        <a:latin typeface="Calibri"/>
                        <a:ea typeface="Calibri"/>
                        <a:cs typeface="Times New Roman"/>
                      </a:endParaRPr>
                    </a:p>
                  </a:txBody>
                  <a:tcPr marL="30480" marR="30480" marT="30480" marB="30480"/>
                </a:tc>
                <a:tc vMerge="1">
                  <a:txBody>
                    <a:bodyPr/>
                    <a:lstStyle/>
                    <a:p>
                      <a:endParaRPr lang="en-US" dirty="0"/>
                    </a:p>
                  </a:txBody>
                  <a:tcPr/>
                </a:tc>
              </a:tr>
              <a:tr h="987412">
                <a:tc>
                  <a:txBody>
                    <a:bodyPr/>
                    <a:lstStyle/>
                    <a:p>
                      <a:endParaRPr lang="en-US" dirty="0"/>
                    </a:p>
                  </a:txBody>
                  <a:tcPr/>
                </a:tc>
                <a:tc vMerge="1">
                  <a:txBody>
                    <a:bodyPr/>
                    <a:lstStyle/>
                    <a:p>
                      <a:pPr marL="0" marR="0">
                        <a:lnSpc>
                          <a:spcPct val="115000"/>
                        </a:lnSpc>
                        <a:spcBef>
                          <a:spcPts val="0"/>
                        </a:spcBef>
                        <a:spcAft>
                          <a:spcPts val="1000"/>
                        </a:spcAft>
                      </a:pPr>
                      <a:endParaRPr lang="en-US" sz="1100" dirty="0">
                        <a:latin typeface="Calibri"/>
                        <a:ea typeface="Calibri"/>
                        <a:cs typeface="Times New Roman"/>
                      </a:endParaRPr>
                    </a:p>
                  </a:txBody>
                  <a:tcPr marL="30480" marR="30480" marT="30480" marB="30480"/>
                </a:tc>
                <a:tc vMerge="1">
                  <a:txBody>
                    <a:bodyPr/>
                    <a:lstStyle/>
                    <a:p>
                      <a:endParaRPr lang="en-US" dirty="0"/>
                    </a:p>
                  </a:txBody>
                  <a:tcPr/>
                </a:tc>
              </a:tr>
              <a:tr h="689658">
                <a:tc>
                  <a:txBody>
                    <a:bodyPr/>
                    <a:lstStyle/>
                    <a:p>
                      <a:endParaRPr lang="en-US" dirty="0"/>
                    </a:p>
                  </a:txBody>
                  <a:tcPr/>
                </a:tc>
                <a:tc vMerge="1">
                  <a:txBody>
                    <a:bodyPr/>
                    <a:lstStyle/>
                    <a:p>
                      <a:pPr marL="0" marR="0">
                        <a:lnSpc>
                          <a:spcPct val="115000"/>
                        </a:lnSpc>
                        <a:spcBef>
                          <a:spcPts val="0"/>
                        </a:spcBef>
                        <a:spcAft>
                          <a:spcPts val="1000"/>
                        </a:spcAft>
                      </a:pPr>
                      <a:endParaRPr lang="en-US" sz="1100" dirty="0">
                        <a:latin typeface="Calibri"/>
                        <a:ea typeface="Calibri"/>
                        <a:cs typeface="Times New Roman"/>
                      </a:endParaRPr>
                    </a:p>
                  </a:txBody>
                  <a:tcPr marL="30480" marR="30480" marT="30480" marB="30480"/>
                </a:tc>
                <a:tc vMerge="1">
                  <a:txBody>
                    <a:bodyPr/>
                    <a:lstStyle/>
                    <a:p>
                      <a:endParaRPr lang="en-US" dirty="0"/>
                    </a:p>
                  </a:txBody>
                  <a:tcPr/>
                </a:tc>
              </a:tr>
              <a:tr h="689658">
                <a:tc>
                  <a:txBody>
                    <a:bodyPr/>
                    <a:lstStyle/>
                    <a:p>
                      <a:endParaRPr lang="en-US" dirty="0"/>
                    </a:p>
                  </a:txBody>
                  <a:tcPr/>
                </a:tc>
                <a:tc vMerge="1">
                  <a:txBody>
                    <a:bodyPr/>
                    <a:lstStyle/>
                    <a:p>
                      <a:pPr marL="0" marR="0">
                        <a:lnSpc>
                          <a:spcPct val="115000"/>
                        </a:lnSpc>
                        <a:spcBef>
                          <a:spcPts val="0"/>
                        </a:spcBef>
                        <a:spcAft>
                          <a:spcPts val="1000"/>
                        </a:spcAft>
                      </a:pPr>
                      <a:endParaRPr lang="en-US" sz="1100" dirty="0">
                        <a:latin typeface="Calibri"/>
                        <a:ea typeface="Calibri"/>
                        <a:cs typeface="Times New Roman"/>
                      </a:endParaRPr>
                    </a:p>
                  </a:txBody>
                  <a:tcPr marL="30480" marR="30480" marT="30480" marB="30480"/>
                </a:tc>
                <a:tc>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143000" y="685800"/>
          <a:ext cx="7467600" cy="4237038"/>
        </p:xfrm>
        <a:graphic>
          <a:graphicData uri="http://schemas.openxmlformats.org/drawingml/2006/table">
            <a:tbl>
              <a:tblPr firstRow="1" bandRow="1">
                <a:tableStyleId>{5C22544A-7EE6-4342-B048-85BDC9FD1C3A}</a:tableStyleId>
              </a:tblPr>
              <a:tblGrid>
                <a:gridCol w="2489200"/>
                <a:gridCol w="2489200"/>
                <a:gridCol w="2489200"/>
              </a:tblGrid>
              <a:tr h="1299941">
                <a:tc>
                  <a:txBody>
                    <a:bodyPr/>
                    <a:lstStyle/>
                    <a:p>
                      <a:r>
                        <a:rPr lang="en-US" sz="1800" b="1" kern="1200" dirty="0" smtClean="0">
                          <a:solidFill>
                            <a:schemeClr val="lt1"/>
                          </a:solidFill>
                          <a:latin typeface="+mn-lt"/>
                          <a:ea typeface="+mn-ea"/>
                          <a:cs typeface="+mn-cs"/>
                        </a:rPr>
                        <a:t>Setting</a:t>
                      </a:r>
                      <a:endParaRPr lang="en-US" dirty="0"/>
                    </a:p>
                  </a:txBody>
                  <a:tcPr/>
                </a:tc>
                <a:tc>
                  <a:txBody>
                    <a:bodyPr/>
                    <a:lstStyle/>
                    <a:p>
                      <a:r>
                        <a:rPr lang="en-US" sz="1800" b="1" kern="1200" dirty="0" smtClean="0">
                          <a:solidFill>
                            <a:schemeClr val="lt1"/>
                          </a:solidFill>
                          <a:latin typeface="+mn-lt"/>
                          <a:ea typeface="+mn-ea"/>
                          <a:cs typeface="+mn-cs"/>
                        </a:rPr>
                        <a:t>Purpose</a:t>
                      </a:r>
                      <a:endParaRPr lang="en-US" dirty="0"/>
                    </a:p>
                  </a:txBody>
                  <a:tcPr/>
                </a:tc>
                <a:tc>
                  <a:txBody>
                    <a:bodyPr/>
                    <a:lstStyle/>
                    <a:p>
                      <a:r>
                        <a:rPr lang="en-US" sz="1800" b="1" kern="1200" dirty="0" smtClean="0">
                          <a:solidFill>
                            <a:schemeClr val="lt1"/>
                          </a:solidFill>
                          <a:latin typeface="+mn-lt"/>
                          <a:ea typeface="+mn-ea"/>
                          <a:cs typeface="+mn-cs"/>
                        </a:rPr>
                        <a:t>Special Considerations</a:t>
                      </a:r>
                      <a:endParaRPr lang="en-US" dirty="0"/>
                    </a:p>
                  </a:txBody>
                  <a:tcPr/>
                </a:tc>
              </a:tr>
              <a:tr h="906864">
                <a:tc>
                  <a:txBody>
                    <a:bodyPr/>
                    <a:lstStyle/>
                    <a:p>
                      <a:r>
                        <a:rPr lang="en-US" sz="1800" kern="1200" dirty="0" smtClean="0">
                          <a:solidFill>
                            <a:schemeClr val="dk1"/>
                          </a:solidFill>
                          <a:latin typeface="+mn-lt"/>
                          <a:ea typeface="+mn-ea"/>
                          <a:cs typeface="+mn-cs"/>
                        </a:rPr>
                        <a:t>Prisons</a:t>
                      </a:r>
                      <a:endParaRPr lang="en-US" dirty="0"/>
                    </a:p>
                  </a:txBody>
                  <a:tcPr/>
                </a:tc>
                <a:tc>
                  <a:txBody>
                    <a:bodyPr/>
                    <a:lstStyle/>
                    <a:p>
                      <a:pPr marL="0" marR="0">
                        <a:lnSpc>
                          <a:spcPct val="115000"/>
                        </a:lnSpc>
                        <a:spcBef>
                          <a:spcPts val="0"/>
                        </a:spcBef>
                        <a:spcAft>
                          <a:spcPts val="1000"/>
                        </a:spcAft>
                      </a:pPr>
                      <a:r>
                        <a:rPr lang="en-US" sz="1800" dirty="0">
                          <a:latin typeface="inherit"/>
                          <a:ea typeface="Calibri"/>
                          <a:cs typeface="Times New Roman"/>
                        </a:rPr>
                        <a:t>• To match time left to serve with time for receiving treatment or for custody level classification</a:t>
                      </a:r>
                      <a:endParaRPr lang="en-US" sz="1800" dirty="0">
                        <a:latin typeface="Calibri"/>
                        <a:ea typeface="Calibri"/>
                        <a:cs typeface="Times New Roman"/>
                      </a:endParaRPr>
                    </a:p>
                  </a:txBody>
                  <a:tcPr marL="30480" marR="30480" marT="30480" marB="30480"/>
                </a:tc>
                <a:tc rowSpan="2">
                  <a:txBody>
                    <a:bodyPr/>
                    <a:lstStyle/>
                    <a:p>
                      <a:r>
                        <a:rPr lang="en-US" sz="1400" kern="1200" dirty="0" smtClean="0">
                          <a:solidFill>
                            <a:schemeClr val="dk1"/>
                          </a:solidFill>
                          <a:latin typeface="+mn-lt"/>
                          <a:ea typeface="+mn-ea"/>
                          <a:cs typeface="+mn-cs"/>
                        </a:rPr>
                        <a:t>Look at prison record, treatment history (including treatment for issues other than substance abuse), and behavior.</a:t>
                      </a:r>
                      <a:endParaRPr lang="en-US" sz="1400" dirty="0"/>
                    </a:p>
                  </a:txBody>
                  <a:tcPr/>
                </a:tc>
              </a:tr>
              <a:tr h="1298395">
                <a:tc>
                  <a:txBody>
                    <a:bodyPr/>
                    <a:lstStyle/>
                    <a:p>
                      <a:endParaRPr lang="en-US" dirty="0"/>
                    </a:p>
                  </a:txBody>
                  <a:tcPr/>
                </a:tc>
                <a:tc>
                  <a:txBody>
                    <a:bodyPr/>
                    <a:lstStyle/>
                    <a:p>
                      <a:pPr marL="0" marR="0">
                        <a:lnSpc>
                          <a:spcPct val="115000"/>
                        </a:lnSpc>
                        <a:spcBef>
                          <a:spcPts val="0"/>
                        </a:spcBef>
                        <a:spcAft>
                          <a:spcPts val="1000"/>
                        </a:spcAft>
                      </a:pPr>
                      <a:r>
                        <a:rPr lang="en-US" sz="1800" dirty="0">
                          <a:latin typeface="inherit"/>
                          <a:ea typeface="Calibri"/>
                          <a:cs typeface="Times New Roman"/>
                        </a:rPr>
                        <a:t>• To identify suitability for placement in prison treatment programs</a:t>
                      </a:r>
                      <a:endParaRPr lang="en-US" sz="1800" dirty="0">
                        <a:latin typeface="Calibri"/>
                        <a:ea typeface="Calibri"/>
                        <a:cs typeface="Times New Roman"/>
                      </a:endParaRPr>
                    </a:p>
                  </a:txBody>
                  <a:tcPr marL="30480" marR="30480" marT="30480" marB="30480"/>
                </a:tc>
                <a:tc v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66800" y="609600"/>
          <a:ext cx="7467600" cy="4902200"/>
        </p:xfrm>
        <a:graphic>
          <a:graphicData uri="http://schemas.openxmlformats.org/drawingml/2006/table">
            <a:tbl>
              <a:tblPr firstRow="1" bandRow="1">
                <a:tableStyleId>{5C22544A-7EE6-4342-B048-85BDC9FD1C3A}</a:tableStyleId>
              </a:tblPr>
              <a:tblGrid>
                <a:gridCol w="2489200"/>
                <a:gridCol w="2489200"/>
                <a:gridCol w="2489200"/>
              </a:tblGrid>
              <a:tr h="988588">
                <a:tc>
                  <a:txBody>
                    <a:bodyPr/>
                    <a:lstStyle/>
                    <a:p>
                      <a:r>
                        <a:rPr lang="en-US" sz="1800" b="1" kern="1200" dirty="0" smtClean="0">
                          <a:solidFill>
                            <a:schemeClr val="lt1"/>
                          </a:solidFill>
                          <a:latin typeface="+mn-lt"/>
                          <a:ea typeface="+mn-ea"/>
                          <a:cs typeface="+mn-cs"/>
                        </a:rPr>
                        <a:t>Setting</a:t>
                      </a:r>
                      <a:endParaRPr lang="en-US" dirty="0"/>
                    </a:p>
                  </a:txBody>
                  <a:tcPr/>
                </a:tc>
                <a:tc>
                  <a:txBody>
                    <a:bodyPr/>
                    <a:lstStyle/>
                    <a:p>
                      <a:r>
                        <a:rPr lang="en-US" sz="1800" b="1" kern="1200" dirty="0" smtClean="0">
                          <a:solidFill>
                            <a:schemeClr val="lt1"/>
                          </a:solidFill>
                          <a:latin typeface="+mn-lt"/>
                          <a:ea typeface="+mn-ea"/>
                          <a:cs typeface="+mn-cs"/>
                        </a:rPr>
                        <a:t>Purpose</a:t>
                      </a:r>
                      <a:endParaRPr lang="en-US" dirty="0"/>
                    </a:p>
                  </a:txBody>
                  <a:tcPr/>
                </a:tc>
                <a:tc>
                  <a:txBody>
                    <a:bodyPr/>
                    <a:lstStyle/>
                    <a:p>
                      <a:r>
                        <a:rPr lang="en-US" sz="1800" b="1" kern="1200" dirty="0" smtClean="0">
                          <a:solidFill>
                            <a:schemeClr val="lt1"/>
                          </a:solidFill>
                          <a:latin typeface="+mn-lt"/>
                          <a:ea typeface="+mn-ea"/>
                          <a:cs typeface="+mn-cs"/>
                        </a:rPr>
                        <a:t>Special Considerations</a:t>
                      </a:r>
                      <a:endParaRPr lang="en-US" dirty="0"/>
                    </a:p>
                  </a:txBody>
                  <a:tcPr/>
                </a:tc>
              </a:tr>
              <a:tr h="689658">
                <a:tc>
                  <a:txBody>
                    <a:bodyPr/>
                    <a:lstStyle/>
                    <a:p>
                      <a:r>
                        <a:rPr lang="en-US" sz="1800" kern="1200" dirty="0" smtClean="0">
                          <a:solidFill>
                            <a:schemeClr val="dk1"/>
                          </a:solidFill>
                          <a:latin typeface="Arial" pitchFamily="34" charset="0"/>
                          <a:ea typeface="+mn-ea"/>
                          <a:cs typeface="Arial" pitchFamily="34" charset="0"/>
                        </a:rPr>
                        <a:t>Pretrial and Community Supervision</a:t>
                      </a:r>
                      <a:endParaRPr lang="en-US" dirty="0">
                        <a:latin typeface="Arial" pitchFamily="34" charset="0"/>
                        <a:cs typeface="Arial" pitchFamily="34" charset="0"/>
                      </a:endParaRPr>
                    </a:p>
                  </a:txBody>
                  <a:tcPr/>
                </a:tc>
                <a:tc>
                  <a:txBody>
                    <a:bodyPr/>
                    <a:lstStyle/>
                    <a:p>
                      <a:pPr marL="0" marR="0">
                        <a:lnSpc>
                          <a:spcPct val="115000"/>
                        </a:lnSpc>
                        <a:spcBef>
                          <a:spcPts val="0"/>
                        </a:spcBef>
                        <a:spcAft>
                          <a:spcPts val="1000"/>
                        </a:spcAft>
                      </a:pPr>
                      <a:r>
                        <a:rPr lang="en-US" sz="1600" dirty="0" smtClean="0">
                          <a:latin typeface="Arial" pitchFamily="34" charset="0"/>
                          <a:ea typeface="Calibri"/>
                          <a:cs typeface="Arial" pitchFamily="34" charset="0"/>
                        </a:rPr>
                        <a:t>• To determine the need for housing, transportation, employment, or economic benefits</a:t>
                      </a:r>
                      <a:endParaRPr lang="en-US" sz="1600" dirty="0">
                        <a:latin typeface="Arial" pitchFamily="34" charset="0"/>
                        <a:ea typeface="Calibri"/>
                        <a:cs typeface="Arial" pitchFamily="34" charset="0"/>
                      </a:endParaRPr>
                    </a:p>
                  </a:txBody>
                  <a:tcPr marL="30480" marR="30480" marT="30480" marB="30480"/>
                </a:tc>
                <a:tc rowSpan="3">
                  <a:txBody>
                    <a:bodyPr/>
                    <a:lstStyle/>
                    <a:p>
                      <a:r>
                        <a:rPr lang="en-US" sz="1600" kern="1200" dirty="0" smtClean="0">
                          <a:solidFill>
                            <a:schemeClr val="dk1"/>
                          </a:solidFill>
                          <a:latin typeface="Arial" pitchFamily="34" charset="0"/>
                          <a:ea typeface="+mn-ea"/>
                          <a:cs typeface="Arial" pitchFamily="34" charset="0"/>
                        </a:rPr>
                        <a:t>Look for community or corrections records or collateral information (e.g., information from family members).</a:t>
                      </a:r>
                      <a:endParaRPr lang="en-US" sz="1600" dirty="0">
                        <a:latin typeface="Arial" pitchFamily="34" charset="0"/>
                        <a:cs typeface="Arial" pitchFamily="34" charset="0"/>
                      </a:endParaRPr>
                    </a:p>
                  </a:txBody>
                  <a:tcPr/>
                </a:tc>
              </a:tr>
              <a:tr h="987412">
                <a:tc>
                  <a:txBody>
                    <a:bodyPr/>
                    <a:lstStyle/>
                    <a:p>
                      <a:endParaRPr lang="en-US" dirty="0">
                        <a:latin typeface="Arial" pitchFamily="34" charset="0"/>
                        <a:cs typeface="Arial" pitchFamily="34" charset="0"/>
                      </a:endParaRPr>
                    </a:p>
                  </a:txBody>
                  <a:tcPr/>
                </a:tc>
                <a:tc>
                  <a:txBody>
                    <a:bodyPr/>
                    <a:lstStyle/>
                    <a:p>
                      <a:pPr marL="0" marR="0">
                        <a:lnSpc>
                          <a:spcPct val="115000"/>
                        </a:lnSpc>
                        <a:spcBef>
                          <a:spcPts val="0"/>
                        </a:spcBef>
                        <a:spcAft>
                          <a:spcPts val="1000"/>
                        </a:spcAft>
                      </a:pPr>
                      <a:r>
                        <a:rPr lang="en-US" sz="1600" dirty="0">
                          <a:latin typeface="Arial" pitchFamily="34" charset="0"/>
                          <a:ea typeface="Calibri"/>
                          <a:cs typeface="Arial" pitchFamily="34" charset="0"/>
                        </a:rPr>
                        <a:t>• To identify suitability for </a:t>
                      </a:r>
                      <a:r>
                        <a:rPr lang="en-US" sz="1600" dirty="0" smtClean="0">
                          <a:latin typeface="Arial" pitchFamily="34" charset="0"/>
                          <a:ea typeface="Calibri"/>
                          <a:cs typeface="Arial" pitchFamily="34" charset="0"/>
                        </a:rPr>
                        <a:t>placement </a:t>
                      </a:r>
                      <a:r>
                        <a:rPr lang="en-US" sz="1600" dirty="0">
                          <a:latin typeface="Arial" pitchFamily="34" charset="0"/>
                          <a:ea typeface="Calibri"/>
                          <a:cs typeface="Arial" pitchFamily="34" charset="0"/>
                        </a:rPr>
                        <a:t>in community treatment programs</a:t>
                      </a:r>
                    </a:p>
                  </a:txBody>
                  <a:tcPr marL="30480" marR="30480" marT="30480" marB="30480"/>
                </a:tc>
                <a:tc vMerge="1">
                  <a:txBody>
                    <a:bodyPr/>
                    <a:lstStyle/>
                    <a:p>
                      <a:endParaRPr lang="en-US" dirty="0"/>
                    </a:p>
                  </a:txBody>
                  <a:tcPr/>
                </a:tc>
              </a:tr>
              <a:tr h="987412">
                <a:tc>
                  <a:txBody>
                    <a:bodyPr/>
                    <a:lstStyle/>
                    <a:p>
                      <a:endParaRPr lang="en-US" dirty="0">
                        <a:latin typeface="Arial" pitchFamily="34" charset="0"/>
                        <a:cs typeface="Arial" pitchFamily="34" charset="0"/>
                      </a:endParaRPr>
                    </a:p>
                  </a:txBody>
                  <a:tcPr/>
                </a:tc>
                <a:tc>
                  <a:txBody>
                    <a:bodyPr/>
                    <a:lstStyle/>
                    <a:p>
                      <a:pPr marL="0" marR="0">
                        <a:lnSpc>
                          <a:spcPct val="115000"/>
                        </a:lnSpc>
                        <a:spcBef>
                          <a:spcPts val="0"/>
                        </a:spcBef>
                        <a:spcAft>
                          <a:spcPts val="1000"/>
                        </a:spcAft>
                      </a:pPr>
                      <a:r>
                        <a:rPr lang="en-US" sz="1600" kern="1200" dirty="0" smtClean="0">
                          <a:solidFill>
                            <a:schemeClr val="dk1"/>
                          </a:solidFill>
                          <a:latin typeface="Arial" pitchFamily="34" charset="0"/>
                          <a:ea typeface="+mn-ea"/>
                          <a:cs typeface="Arial" pitchFamily="34" charset="0"/>
                        </a:rPr>
                        <a:t>To assess for public safety risk and level of supervision needed, pursuant to consideration for placement in diversion programs</a:t>
                      </a:r>
                      <a:endParaRPr lang="en-US" sz="1600" dirty="0">
                        <a:latin typeface="Arial" pitchFamily="34" charset="0"/>
                        <a:ea typeface="Calibri"/>
                        <a:cs typeface="Arial" pitchFamily="34" charset="0"/>
                      </a:endParaRPr>
                    </a:p>
                  </a:txBody>
                  <a:tcPr marL="30480" marR="30480" marT="30480" marB="30480"/>
                </a:tc>
                <a:tc vMerge="1">
                  <a:txBody>
                    <a:bodyPr/>
                    <a:lstStyle/>
                    <a:p>
                      <a:endParaRPr lang="en-US"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0"/>
            <a:ext cx="7772400" cy="1470025"/>
          </a:xfrm>
        </p:spPr>
        <p:txBody>
          <a:bodyPr/>
          <a:lstStyle/>
          <a:p>
            <a:pPr eaLnBrk="1" fontAlgn="auto" hangingPunct="1">
              <a:spcAft>
                <a:spcPts val="0"/>
              </a:spcAft>
              <a:defRPr/>
            </a:pPr>
            <a:r>
              <a:rPr lang="en-US" cap="small" dirty="0" smtClean="0"/>
              <a:t>Screening Tools</a:t>
            </a:r>
            <a:endParaRPr lang="en-US" cap="small" dirty="0"/>
          </a:p>
        </p:txBody>
      </p:sp>
      <p:sp>
        <p:nvSpPr>
          <p:cNvPr id="63490" name="Subtitle 3"/>
          <p:cNvSpPr>
            <a:spLocks noGrp="1"/>
          </p:cNvSpPr>
          <p:nvPr>
            <p:ph type="subTitle" idx="1"/>
          </p:nvPr>
        </p:nvSpPr>
        <p:spPr>
          <a:xfrm>
            <a:off x="685800" y="3611563"/>
            <a:ext cx="7772400" cy="1200150"/>
          </a:xfrm>
        </p:spPr>
        <p:txBody>
          <a:bodyPr/>
          <a:lstStyle/>
          <a:p>
            <a:pPr marR="0" eaLnBrk="1" hangingPunct="1"/>
            <a:r>
              <a:rPr lang="en-US" smtClean="0"/>
              <a:t>Selecting the right tools for your program</a:t>
            </a:r>
          </a:p>
          <a:p>
            <a:pPr marR="0" eaLnBrk="1" hangingPunct="1"/>
            <a:endParaRPr lang="en-US" smtClean="0"/>
          </a:p>
        </p:txBody>
      </p:sp>
      <p:pic>
        <p:nvPicPr>
          <p:cNvPr id="63491" name="Picture 4" descr="C:\Users\pbarbour\AppData\Local\Microsoft\Windows\Temporary Internet Files\Content.IE5\7KXCAQK1\MC900353592[1].wmf"/>
          <p:cNvPicPr>
            <a:picLocks noChangeAspect="1" noChangeArrowheads="1"/>
          </p:cNvPicPr>
          <p:nvPr/>
        </p:nvPicPr>
        <p:blipFill>
          <a:blip r:embed="rId3"/>
          <a:srcRect/>
          <a:stretch>
            <a:fillRect/>
          </a:stretch>
        </p:blipFill>
        <p:spPr bwMode="auto">
          <a:xfrm>
            <a:off x="533400" y="990600"/>
            <a:ext cx="2736850" cy="2205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eaLnBrk="1" hangingPunct="1">
              <a:buFont typeface="Wingdings" pitchFamily="2" charset="2"/>
              <a:buChar char="Ø"/>
            </a:pPr>
            <a:r>
              <a:rPr lang="en-US" sz="3200" smtClean="0"/>
              <a:t>limited in focus, </a:t>
            </a:r>
          </a:p>
          <a:p>
            <a:pPr lvl="1" eaLnBrk="1" hangingPunct="1">
              <a:buFont typeface="Wingdings" pitchFamily="2" charset="2"/>
              <a:buChar char="Ø"/>
            </a:pPr>
            <a:r>
              <a:rPr lang="en-US" sz="3200" smtClean="0"/>
              <a:t>simple in format, </a:t>
            </a:r>
          </a:p>
          <a:p>
            <a:pPr lvl="1" eaLnBrk="1" hangingPunct="1">
              <a:buFont typeface="Wingdings" pitchFamily="2" charset="2"/>
              <a:buChar char="Ø"/>
            </a:pPr>
            <a:r>
              <a:rPr lang="en-US" sz="3200" smtClean="0"/>
              <a:t>quick to administer, </a:t>
            </a:r>
          </a:p>
          <a:p>
            <a:pPr lvl="1" eaLnBrk="1" hangingPunct="1">
              <a:buFont typeface="Wingdings" pitchFamily="2" charset="2"/>
              <a:buChar char="Ø"/>
            </a:pPr>
            <a:r>
              <a:rPr lang="en-US" sz="3200" smtClean="0"/>
              <a:t>and usually able to be administered by nonprofessional staff or in a group setting</a:t>
            </a:r>
          </a:p>
          <a:p>
            <a:pPr>
              <a:buFont typeface="Wingdings" pitchFamily="2" charset="2"/>
              <a:buChar char="Ø"/>
            </a:pPr>
            <a:endParaRPr lang="en-US" sz="3200" smtClean="0"/>
          </a:p>
        </p:txBody>
      </p:sp>
      <p:sp>
        <p:nvSpPr>
          <p:cNvPr id="3" name="Title 2"/>
          <p:cNvSpPr>
            <a:spLocks noGrp="1"/>
          </p:cNvSpPr>
          <p:nvPr>
            <p:ph type="title"/>
          </p:nvPr>
        </p:nvSpPr>
        <p:spPr/>
        <p:txBody>
          <a:bodyPr/>
          <a:lstStyle/>
          <a:p>
            <a:pPr>
              <a:defRPr/>
            </a:pPr>
            <a:r>
              <a:rPr lang="en-US" cap="small" dirty="0" smtClean="0"/>
              <a:t>Selection Criteria</a:t>
            </a:r>
            <a:endParaRPr lang="en-US" cap="smal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Content Placeholder 2"/>
          <p:cNvSpPr>
            <a:spLocks noGrp="1"/>
          </p:cNvSpPr>
          <p:nvPr>
            <p:ph idx="1"/>
          </p:nvPr>
        </p:nvSpPr>
        <p:spPr/>
        <p:txBody>
          <a:bodyPr/>
          <a:lstStyle/>
          <a:p>
            <a:pPr eaLnBrk="1" hangingPunct="1"/>
            <a:r>
              <a:rPr lang="en-US" smtClean="0"/>
              <a:t>Screening does not typically include assignment of DSM-IV-TR </a:t>
            </a:r>
            <a:r>
              <a:rPr lang="en-US" sz="2000" smtClean="0"/>
              <a:t>(</a:t>
            </a:r>
            <a:r>
              <a:rPr lang="en-US" sz="2000" i="1" smtClean="0"/>
              <a:t>Diagnostic and Statistical Manual of Mental Disorders</a:t>
            </a:r>
            <a:r>
              <a:rPr lang="en-US" sz="2000" smtClean="0"/>
              <a:t>, Fourth Edition, Text Revision)</a:t>
            </a:r>
            <a:r>
              <a:rPr lang="en-US" smtClean="0"/>
              <a:t> diagnoses of alcohol or drug abuse or dependence and may only identify DSM-related problem areas.</a:t>
            </a:r>
          </a:p>
          <a:p>
            <a:pPr eaLnBrk="1" hangingPunct="1"/>
            <a:r>
              <a:rPr lang="en-US" smtClean="0"/>
              <a:t>Screening tools do not include program specific questions.</a:t>
            </a:r>
          </a:p>
          <a:p>
            <a:pPr eaLnBrk="1" hangingPunct="1"/>
            <a:endParaRPr lang="en-US" smtClean="0"/>
          </a:p>
        </p:txBody>
      </p:sp>
      <p:sp>
        <p:nvSpPr>
          <p:cNvPr id="2" name="Title 1"/>
          <p:cNvSpPr>
            <a:spLocks noGrp="1"/>
          </p:cNvSpPr>
          <p:nvPr>
            <p:ph type="title"/>
          </p:nvPr>
        </p:nvSpPr>
        <p:spPr/>
        <p:txBody>
          <a:bodyPr>
            <a:normAutofit fontScale="90000"/>
          </a:bodyPr>
          <a:lstStyle/>
          <a:p>
            <a:pPr eaLnBrk="1" fontAlgn="auto" hangingPunct="1">
              <a:spcAft>
                <a:spcPts val="0"/>
              </a:spcAft>
              <a:defRPr/>
            </a:pPr>
            <a:r>
              <a:rPr lang="en-US" cap="small" dirty="0" smtClean="0"/>
              <a:t>Limitations of available </a:t>
            </a:r>
            <a:br>
              <a:rPr lang="en-US" cap="small" dirty="0" smtClean="0"/>
            </a:br>
            <a:r>
              <a:rPr lang="en-US" cap="small" dirty="0" smtClean="0"/>
              <a:t>Screening Tools</a:t>
            </a:r>
            <a:endParaRPr lang="en-US" cap="small"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524000"/>
            <a:ext cx="7010400" cy="4114800"/>
          </a:xfrm>
        </p:spPr>
        <p:txBody>
          <a:bodyPr>
            <a:normAutofit fontScale="92500" lnSpcReduction="10000"/>
          </a:bodyPr>
          <a:lstStyle/>
          <a:p>
            <a:pPr marL="365760" indent="-256032" eaLnBrk="1" fontAlgn="auto" hangingPunct="1">
              <a:spcAft>
                <a:spcPts val="0"/>
              </a:spcAft>
              <a:buFont typeface="Wingdings 3"/>
              <a:buChar char=""/>
              <a:defRPr/>
            </a:pPr>
            <a:r>
              <a:rPr lang="en-US" sz="2800" dirty="0" smtClean="0"/>
              <a:t>Ideally during the screening process staff members would use instruments that are </a:t>
            </a:r>
          </a:p>
          <a:p>
            <a:pPr marL="621792" lvl="1" eaLnBrk="1" fontAlgn="auto" hangingPunct="1">
              <a:spcBef>
                <a:spcPts val="324"/>
              </a:spcBef>
              <a:spcAft>
                <a:spcPts val="0"/>
              </a:spcAft>
              <a:buFont typeface="Wingdings" pitchFamily="2" charset="2"/>
              <a:buChar char="Ø"/>
              <a:defRPr/>
            </a:pPr>
            <a:r>
              <a:rPr lang="en-US" dirty="0" smtClean="0"/>
              <a:t>limited in focus, </a:t>
            </a:r>
          </a:p>
          <a:p>
            <a:pPr marL="621792" lvl="1" eaLnBrk="1" fontAlgn="auto" hangingPunct="1">
              <a:spcBef>
                <a:spcPts val="324"/>
              </a:spcBef>
              <a:spcAft>
                <a:spcPts val="0"/>
              </a:spcAft>
              <a:buFont typeface="Wingdings" pitchFamily="2" charset="2"/>
              <a:buChar char="Ø"/>
              <a:defRPr/>
            </a:pPr>
            <a:r>
              <a:rPr lang="en-US" dirty="0" smtClean="0"/>
              <a:t>simple in format, </a:t>
            </a:r>
          </a:p>
          <a:p>
            <a:pPr marL="621792" lvl="1" eaLnBrk="1" fontAlgn="auto" hangingPunct="1">
              <a:spcBef>
                <a:spcPts val="324"/>
              </a:spcBef>
              <a:spcAft>
                <a:spcPts val="0"/>
              </a:spcAft>
              <a:buFont typeface="Wingdings" pitchFamily="2" charset="2"/>
              <a:buChar char="Ø"/>
              <a:defRPr/>
            </a:pPr>
            <a:r>
              <a:rPr lang="en-US" dirty="0" smtClean="0"/>
              <a:t>quick to administer, </a:t>
            </a:r>
          </a:p>
          <a:p>
            <a:pPr marL="621792" lvl="1" eaLnBrk="1" fontAlgn="auto" hangingPunct="1">
              <a:spcBef>
                <a:spcPts val="324"/>
              </a:spcBef>
              <a:spcAft>
                <a:spcPts val="0"/>
              </a:spcAft>
              <a:buFont typeface="Wingdings" pitchFamily="2" charset="2"/>
              <a:buChar char="Ø"/>
              <a:defRPr/>
            </a:pPr>
            <a:r>
              <a:rPr lang="en-US" dirty="0" smtClean="0"/>
              <a:t>and usually able to be administered by nonprofessional staff or in a group setting</a:t>
            </a:r>
          </a:p>
          <a:p>
            <a:pPr marL="365760" indent="-256032" eaLnBrk="1" fontAlgn="auto" hangingPunct="1">
              <a:spcAft>
                <a:spcPts val="0"/>
              </a:spcAft>
              <a:buFont typeface="Wingdings 3"/>
              <a:buChar char=""/>
              <a:defRPr/>
            </a:pPr>
            <a:r>
              <a:rPr lang="en-US" sz="2800" dirty="0" smtClean="0"/>
              <a:t>There are seldom any legal or professional restraints on who can be trained to conduct a screening.</a:t>
            </a:r>
            <a:endParaRPr lang="en-US" sz="2800" dirty="0"/>
          </a:p>
        </p:txBody>
      </p:sp>
      <p:sp>
        <p:nvSpPr>
          <p:cNvPr id="2" name="Title 1"/>
          <p:cNvSpPr>
            <a:spLocks noGrp="1"/>
          </p:cNvSpPr>
          <p:nvPr>
            <p:ph type="title"/>
          </p:nvPr>
        </p:nvSpPr>
        <p:spPr>
          <a:xfrm>
            <a:off x="1143000" y="228600"/>
            <a:ext cx="7772400" cy="1143000"/>
          </a:xfrm>
        </p:spPr>
        <p:txBody>
          <a:bodyPr>
            <a:normAutofit fontScale="90000"/>
          </a:bodyPr>
          <a:lstStyle/>
          <a:p>
            <a:pPr eaLnBrk="1" fontAlgn="auto" hangingPunct="1">
              <a:spcAft>
                <a:spcPts val="0"/>
              </a:spcAft>
              <a:defRPr/>
            </a:pPr>
            <a:r>
              <a:rPr lang="en-US" cap="small" dirty="0" smtClean="0"/>
              <a:t>Getting The Most Bang For Your Buck</a:t>
            </a:r>
            <a:endParaRPr lang="en-US" cap="smal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Content Placeholder 1"/>
          <p:cNvSpPr>
            <a:spLocks noGrp="1"/>
          </p:cNvSpPr>
          <p:nvPr>
            <p:ph idx="1"/>
          </p:nvPr>
        </p:nvSpPr>
        <p:spPr/>
        <p:txBody>
          <a:bodyPr/>
          <a:lstStyle/>
          <a:p>
            <a:pPr eaLnBrk="1" hangingPunct="1"/>
            <a:r>
              <a:rPr lang="en-US" b="1" smtClean="0"/>
              <a:t>Purpose:</a:t>
            </a:r>
            <a:r>
              <a:rPr lang="en-US" smtClean="0"/>
              <a:t> The ASI is most useful as a general intake screening tool. It effectively assesses a client's status in several areas, and the composite score measures how a client's need for treatment changes over time.</a:t>
            </a:r>
          </a:p>
          <a:p>
            <a:pPr eaLnBrk="1" hangingPunct="1"/>
            <a:r>
              <a:rPr lang="en-US" b="1" smtClean="0"/>
              <a:t>Clinical utility:</a:t>
            </a:r>
            <a:r>
              <a:rPr lang="en-US" smtClean="0"/>
              <a:t> The ASI has been used extensively for treatment planning and outcome evaluation. Outcome evaluation packages for individual programs or for treatment systems are available.</a:t>
            </a:r>
          </a:p>
          <a:p>
            <a:pPr eaLnBrk="1" hangingPunct="1"/>
            <a:endParaRPr lang="en-US" smtClean="0"/>
          </a:p>
        </p:txBody>
      </p:sp>
      <p:sp>
        <p:nvSpPr>
          <p:cNvPr id="3" name="Title 2"/>
          <p:cNvSpPr>
            <a:spLocks noGrp="1"/>
          </p:cNvSpPr>
          <p:nvPr>
            <p:ph type="title"/>
          </p:nvPr>
        </p:nvSpPr>
        <p:spPr/>
        <p:txBody>
          <a:bodyPr>
            <a:normAutofit fontScale="90000"/>
          </a:bodyPr>
          <a:lstStyle/>
          <a:p>
            <a:pPr eaLnBrk="1" hangingPunct="1">
              <a:defRPr/>
            </a:pPr>
            <a:r>
              <a:rPr lang="en-US" dirty="0" smtClean="0"/>
              <a:t>Addiction Severity Index (ASI)</a:t>
            </a:r>
            <a:br>
              <a:rPr lang="en-US" dirty="0" smtClean="0"/>
            </a:br>
            <a:endParaRPr lang="en-US" dirty="0"/>
          </a:p>
        </p:txBody>
      </p:sp>
      <p:sp>
        <p:nvSpPr>
          <p:cNvPr id="71683" name="TextBox 3"/>
          <p:cNvSpPr txBox="1">
            <a:spLocks noChangeArrowheads="1"/>
          </p:cNvSpPr>
          <p:nvPr/>
        </p:nvSpPr>
        <p:spPr bwMode="auto">
          <a:xfrm>
            <a:off x="838200" y="6096000"/>
            <a:ext cx="7543800" cy="830263"/>
          </a:xfrm>
          <a:prstGeom prst="rect">
            <a:avLst/>
          </a:prstGeom>
          <a:noFill/>
          <a:ln w="9525">
            <a:noFill/>
            <a:miter lim="800000"/>
            <a:headEnd/>
            <a:tailEnd/>
          </a:ln>
        </p:spPr>
        <p:txBody>
          <a:bodyPr>
            <a:spAutoFit/>
          </a:bodyPr>
          <a:lstStyle/>
          <a:p>
            <a:pPr algn="r"/>
            <a:r>
              <a:rPr lang="en-US"/>
              <a:t>A. Thomas McLellan, Ph.D.</a:t>
            </a:r>
          </a:p>
          <a:p>
            <a:pPr algn="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Box 5"/>
          <p:cNvSpPr txBox="1">
            <a:spLocks noChangeArrowheads="1"/>
          </p:cNvSpPr>
          <p:nvPr/>
        </p:nvSpPr>
        <p:spPr bwMode="auto">
          <a:xfrm>
            <a:off x="1828800" y="5867400"/>
            <a:ext cx="6400800" cy="584200"/>
          </a:xfrm>
          <a:prstGeom prst="rect">
            <a:avLst/>
          </a:prstGeom>
          <a:noFill/>
          <a:ln w="9525">
            <a:noFill/>
            <a:miter lim="800000"/>
            <a:headEnd/>
            <a:tailEnd/>
          </a:ln>
        </p:spPr>
        <p:txBody>
          <a:bodyPr>
            <a:spAutoFit/>
          </a:bodyPr>
          <a:lstStyle/>
          <a:p>
            <a:pPr algn="ctr"/>
            <a:r>
              <a:rPr lang="en-US" sz="3200">
                <a:solidFill>
                  <a:schemeClr val="accent1"/>
                </a:solidFill>
              </a:rPr>
              <a:t>http://www.kap.samhsa.gov</a:t>
            </a:r>
            <a:r>
              <a:rPr lang="en-US">
                <a:solidFill>
                  <a:schemeClr val="accent1"/>
                </a:solidFill>
              </a:rPr>
              <a:t>/</a:t>
            </a:r>
          </a:p>
        </p:txBody>
      </p:sp>
      <p:pic>
        <p:nvPicPr>
          <p:cNvPr id="22530" name="Content Placeholder 8" descr="Tip44.JPG"/>
          <p:cNvPicPr>
            <a:picLocks noGrp="1" noChangeAspect="1"/>
          </p:cNvPicPr>
          <p:nvPr>
            <p:ph idx="1"/>
          </p:nvPr>
        </p:nvPicPr>
        <p:blipFill>
          <a:blip r:embed="rId3"/>
          <a:srcRect/>
          <a:stretch>
            <a:fillRect/>
          </a:stretch>
        </p:blipFill>
        <p:spPr>
          <a:xfrm>
            <a:off x="3090863" y="1481138"/>
            <a:ext cx="2962275" cy="4525962"/>
          </a:xfrm>
        </p:spPr>
      </p:pic>
      <p:sp>
        <p:nvSpPr>
          <p:cNvPr id="7" name="Title 6"/>
          <p:cNvSpPr>
            <a:spLocks noGrp="1"/>
          </p:cNvSpPr>
          <p:nvPr>
            <p:ph type="title"/>
          </p:nvPr>
        </p:nvSpPr>
        <p:spPr>
          <a:xfrm>
            <a:off x="0" y="152400"/>
            <a:ext cx="9144000" cy="1143000"/>
          </a:xfrm>
        </p:spPr>
        <p:txBody>
          <a:bodyPr/>
          <a:lstStyle/>
          <a:p>
            <a:pPr algn="ctr" eaLnBrk="1" fontAlgn="auto" hangingPunct="1">
              <a:spcAft>
                <a:spcPts val="0"/>
              </a:spcAft>
              <a:defRPr/>
            </a:pPr>
            <a:r>
              <a:rPr lang="en-US" cap="small" dirty="0" smtClean="0"/>
              <a:t>A Good Resource</a:t>
            </a:r>
            <a:endParaRPr lang="en-US" cap="smal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Content Placeholder 1"/>
          <p:cNvSpPr>
            <a:spLocks noGrp="1"/>
          </p:cNvSpPr>
          <p:nvPr>
            <p:ph idx="1"/>
          </p:nvPr>
        </p:nvSpPr>
        <p:spPr>
          <a:xfrm>
            <a:off x="533400" y="1066800"/>
            <a:ext cx="8229600" cy="5181600"/>
          </a:xfrm>
        </p:spPr>
        <p:txBody>
          <a:bodyPr/>
          <a:lstStyle/>
          <a:p>
            <a:pPr eaLnBrk="1" hangingPunct="1"/>
            <a:r>
              <a:rPr lang="en-US" sz="2400" b="1" smtClean="0"/>
              <a:t>Groups: </a:t>
            </a:r>
            <a:r>
              <a:rPr lang="en-US" sz="2400" smtClean="0"/>
              <a:t>designed for adults of both sexes who are not intoxicated (drugs or alcohol) when interviewed. Also available in Spanish.</a:t>
            </a:r>
          </a:p>
          <a:p>
            <a:pPr eaLnBrk="1" hangingPunct="1"/>
            <a:r>
              <a:rPr lang="en-US" sz="2400" b="1" smtClean="0"/>
              <a:t>Norms:</a:t>
            </a:r>
            <a:r>
              <a:rPr lang="en-US" sz="2400" smtClean="0"/>
              <a:t> The ASI has been used with males and females with drug and alcohol disorders in both inpatient and outpatient settings.</a:t>
            </a:r>
          </a:p>
          <a:p>
            <a:pPr eaLnBrk="1" hangingPunct="1"/>
            <a:r>
              <a:rPr lang="en-US" sz="2400" b="1" smtClean="0"/>
              <a:t>Format:</a:t>
            </a:r>
            <a:r>
              <a:rPr lang="en-US" sz="2400" smtClean="0"/>
              <a:t> Structured interview.</a:t>
            </a:r>
          </a:p>
          <a:p>
            <a:pPr eaLnBrk="1" hangingPunct="1"/>
            <a:r>
              <a:rPr lang="en-US" sz="2400" b="1" smtClean="0"/>
              <a:t>Administration time:</a:t>
            </a:r>
            <a:r>
              <a:rPr lang="en-US" sz="2400" smtClean="0"/>
              <a:t> 50 minutes to 1 hour.</a:t>
            </a:r>
          </a:p>
          <a:p>
            <a:pPr eaLnBrk="1" hangingPunct="1"/>
            <a:r>
              <a:rPr lang="en-US" sz="2400" b="1" smtClean="0"/>
              <a:t>Scoring time:</a:t>
            </a:r>
            <a:r>
              <a:rPr lang="en-US" sz="2400" smtClean="0"/>
              <a:t> 5 minutes for severity rating.</a:t>
            </a:r>
          </a:p>
          <a:p>
            <a:pPr eaLnBrk="1" hangingPunct="1"/>
            <a:r>
              <a:rPr lang="en-US" sz="2400" b="1" smtClean="0"/>
              <a:t>Computer scoring? </a:t>
            </a:r>
            <a:r>
              <a:rPr lang="en-US" sz="2400" smtClean="0"/>
              <a:t>Yes.</a:t>
            </a:r>
          </a:p>
          <a:p>
            <a:pPr eaLnBrk="1" hangingPunct="1"/>
            <a:r>
              <a:rPr lang="en-US" sz="2400" b="1" smtClean="0"/>
              <a:t>Fee for use:</a:t>
            </a:r>
            <a:r>
              <a:rPr lang="en-US" sz="2400" smtClean="0"/>
              <a:t> No cost; minimal charges for photocopying and mailing may apply.</a:t>
            </a:r>
          </a:p>
          <a:p>
            <a:pPr eaLnBrk="1" hangingPunct="1"/>
            <a:endParaRPr lang="en-US" sz="2400" smtClean="0"/>
          </a:p>
          <a:p>
            <a:pPr eaLnBrk="1" hangingPunct="1"/>
            <a:endParaRPr lang="en-US" sz="2400" smtClean="0"/>
          </a:p>
        </p:txBody>
      </p:sp>
      <p:sp>
        <p:nvSpPr>
          <p:cNvPr id="3" name="Title 2"/>
          <p:cNvSpPr>
            <a:spLocks noGrp="1"/>
          </p:cNvSpPr>
          <p:nvPr>
            <p:ph type="title"/>
          </p:nvPr>
        </p:nvSpPr>
        <p:spPr/>
        <p:txBody>
          <a:bodyPr>
            <a:normAutofit fontScale="90000"/>
          </a:bodyPr>
          <a:lstStyle/>
          <a:p>
            <a:pPr eaLnBrk="1" hangingPunct="1">
              <a:defRPr/>
            </a:pPr>
            <a:r>
              <a:rPr lang="en-US" dirty="0" smtClean="0"/>
              <a:t>Addiction Severity Index (ASI)</a:t>
            </a:r>
            <a:br>
              <a:rPr lang="en-US" dirty="0" smtClean="0"/>
            </a:br>
            <a:endParaRPr lang="en-US" dirty="0"/>
          </a:p>
        </p:txBody>
      </p:sp>
      <p:sp>
        <p:nvSpPr>
          <p:cNvPr id="72707" name="TextBox 3"/>
          <p:cNvSpPr txBox="1">
            <a:spLocks noChangeArrowheads="1"/>
          </p:cNvSpPr>
          <p:nvPr/>
        </p:nvSpPr>
        <p:spPr bwMode="auto">
          <a:xfrm>
            <a:off x="838200" y="6096000"/>
            <a:ext cx="7543800" cy="830263"/>
          </a:xfrm>
          <a:prstGeom prst="rect">
            <a:avLst/>
          </a:prstGeom>
          <a:noFill/>
          <a:ln w="9525">
            <a:noFill/>
            <a:miter lim="800000"/>
            <a:headEnd/>
            <a:tailEnd/>
          </a:ln>
        </p:spPr>
        <p:txBody>
          <a:bodyPr>
            <a:spAutoFit/>
          </a:bodyPr>
          <a:lstStyle/>
          <a:p>
            <a:pPr algn="r"/>
            <a:r>
              <a:rPr lang="en-US"/>
              <a:t>A. Thomas McLellan, Ph.D.</a:t>
            </a:r>
          </a:p>
          <a:p>
            <a:pPr algn="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Content Placeholder 1"/>
          <p:cNvSpPr>
            <a:spLocks noGrp="1"/>
          </p:cNvSpPr>
          <p:nvPr>
            <p:ph idx="1"/>
          </p:nvPr>
        </p:nvSpPr>
        <p:spPr>
          <a:xfrm>
            <a:off x="457200" y="1524000"/>
            <a:ext cx="8229600" cy="4800600"/>
          </a:xfrm>
        </p:spPr>
        <p:txBody>
          <a:bodyPr/>
          <a:lstStyle/>
          <a:p>
            <a:pPr eaLnBrk="1" hangingPunct="1"/>
            <a:r>
              <a:rPr lang="en-US" sz="2400" b="1" smtClean="0"/>
              <a:t>Purpose:</a:t>
            </a:r>
            <a:r>
              <a:rPr lang="en-US" sz="2400" smtClean="0"/>
              <a:t> The instrument is designed to predict retention in treatment and is applicable to both residential and outpatient treatment modalities.</a:t>
            </a:r>
          </a:p>
          <a:p>
            <a:pPr eaLnBrk="1" hangingPunct="1"/>
            <a:r>
              <a:rPr lang="en-US" sz="2400" b="1" smtClean="0"/>
              <a:t>Clinical utility:</a:t>
            </a:r>
            <a:r>
              <a:rPr lang="en-US" sz="2400" smtClean="0"/>
              <a:t> The instrument consists of four derived scales measuring external pressure to enter treatment, external pressure to leave treatment, motivation to change, and readiness for treatment. Items were developed from focus groups of recovering staff and clients and retain much of the original language. Clients entering substance abuse treatment perceive the items as relevant to their experience.</a:t>
            </a:r>
          </a:p>
          <a:p>
            <a:pPr eaLnBrk="1" hangingPunct="1"/>
            <a:endParaRPr lang="en-US" sz="2400" smtClean="0"/>
          </a:p>
          <a:p>
            <a:pPr eaLnBrk="1" hangingPunct="1"/>
            <a:endParaRPr lang="en-US" sz="2400" smtClean="0"/>
          </a:p>
        </p:txBody>
      </p:sp>
      <p:sp>
        <p:nvSpPr>
          <p:cNvPr id="3" name="Title 2"/>
          <p:cNvSpPr>
            <a:spLocks noGrp="1"/>
          </p:cNvSpPr>
          <p:nvPr>
            <p:ph type="title"/>
          </p:nvPr>
        </p:nvSpPr>
        <p:spPr/>
        <p:txBody>
          <a:bodyPr>
            <a:normAutofit fontScale="90000"/>
          </a:bodyPr>
          <a:lstStyle/>
          <a:p>
            <a:pPr eaLnBrk="1" hangingPunct="1">
              <a:defRPr/>
            </a:pPr>
            <a:r>
              <a:rPr lang="en-US" dirty="0" smtClean="0"/>
              <a:t>Circumstances, Motivation, and Readiness Scales (CMR Scales)</a:t>
            </a:r>
            <a:endParaRPr lang="en-US" dirty="0"/>
          </a:p>
        </p:txBody>
      </p:sp>
      <p:sp>
        <p:nvSpPr>
          <p:cNvPr id="73731" name="TextBox 3"/>
          <p:cNvSpPr txBox="1">
            <a:spLocks noChangeArrowheads="1"/>
          </p:cNvSpPr>
          <p:nvPr/>
        </p:nvSpPr>
        <p:spPr bwMode="auto">
          <a:xfrm>
            <a:off x="1600200" y="5943600"/>
            <a:ext cx="7543800" cy="1016000"/>
          </a:xfrm>
          <a:prstGeom prst="rect">
            <a:avLst/>
          </a:prstGeom>
          <a:noFill/>
          <a:ln w="9525">
            <a:noFill/>
            <a:miter lim="800000"/>
            <a:headEnd/>
            <a:tailEnd/>
          </a:ln>
        </p:spPr>
        <p:txBody>
          <a:bodyPr>
            <a:spAutoFit/>
          </a:bodyPr>
          <a:lstStyle/>
          <a:p>
            <a:pPr algn="r"/>
            <a:r>
              <a:rPr lang="en-US" sz="1800"/>
              <a:t>George De Leon, Ph.D., or Gerald Melnick, Ph.D.</a:t>
            </a:r>
          </a:p>
          <a:p>
            <a:pPr algn="r"/>
            <a:r>
              <a:rPr lang="en-US" sz="1800"/>
              <a:t>National Development and Research Institutes, Inc.</a:t>
            </a:r>
          </a:p>
          <a:p>
            <a:pPr algn="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Content Placeholder 1"/>
          <p:cNvSpPr>
            <a:spLocks noGrp="1"/>
          </p:cNvSpPr>
          <p:nvPr>
            <p:ph idx="1"/>
          </p:nvPr>
        </p:nvSpPr>
        <p:spPr>
          <a:xfrm>
            <a:off x="457200" y="1524000"/>
            <a:ext cx="8229600" cy="4800600"/>
          </a:xfrm>
        </p:spPr>
        <p:txBody>
          <a:bodyPr/>
          <a:lstStyle/>
          <a:p>
            <a:pPr eaLnBrk="1" hangingPunct="1"/>
            <a:r>
              <a:rPr lang="en-US" sz="2400" b="1" smtClean="0"/>
              <a:t>Groups with whom this instrument has been used:</a:t>
            </a:r>
            <a:r>
              <a:rPr lang="en-US" sz="2400" smtClean="0"/>
              <a:t> Adults.</a:t>
            </a:r>
          </a:p>
          <a:p>
            <a:pPr eaLnBrk="1" hangingPunct="1"/>
            <a:r>
              <a:rPr lang="en-US" sz="2400" b="1" smtClean="0"/>
              <a:t>Norms:</a:t>
            </a:r>
            <a:r>
              <a:rPr lang="en-US" sz="2400" smtClean="0"/>
              <a:t> Norms are available from a large secondary analysis of more than 10,000 clients in referral agencies, methadone maintenance, drug-free outpatient and residential treatment. Norms are also available for specific populations, such as clients with COD, prison-based programs, and women's programs.</a:t>
            </a:r>
          </a:p>
          <a:p>
            <a:pPr eaLnBrk="1" hangingPunct="1"/>
            <a:endParaRPr lang="en-US" sz="2400" smtClean="0"/>
          </a:p>
          <a:p>
            <a:pPr eaLnBrk="1" hangingPunct="1"/>
            <a:endParaRPr lang="en-US" sz="2400" smtClean="0"/>
          </a:p>
        </p:txBody>
      </p:sp>
      <p:sp>
        <p:nvSpPr>
          <p:cNvPr id="3" name="Title 2"/>
          <p:cNvSpPr>
            <a:spLocks noGrp="1"/>
          </p:cNvSpPr>
          <p:nvPr>
            <p:ph type="title"/>
          </p:nvPr>
        </p:nvSpPr>
        <p:spPr/>
        <p:txBody>
          <a:bodyPr>
            <a:normAutofit fontScale="90000"/>
          </a:bodyPr>
          <a:lstStyle/>
          <a:p>
            <a:pPr eaLnBrk="1" hangingPunct="1">
              <a:defRPr/>
            </a:pPr>
            <a:r>
              <a:rPr lang="en-US" dirty="0" smtClean="0"/>
              <a:t>Circumstances, Motivation, and Readiness Scales (CMR Scales)</a:t>
            </a:r>
            <a:endParaRPr lang="en-US" dirty="0"/>
          </a:p>
        </p:txBody>
      </p:sp>
      <p:sp>
        <p:nvSpPr>
          <p:cNvPr id="74755" name="TextBox 3"/>
          <p:cNvSpPr txBox="1">
            <a:spLocks noChangeArrowheads="1"/>
          </p:cNvSpPr>
          <p:nvPr/>
        </p:nvSpPr>
        <p:spPr bwMode="auto">
          <a:xfrm>
            <a:off x="1600200" y="5943600"/>
            <a:ext cx="7543800" cy="1016000"/>
          </a:xfrm>
          <a:prstGeom prst="rect">
            <a:avLst/>
          </a:prstGeom>
          <a:noFill/>
          <a:ln w="9525">
            <a:noFill/>
            <a:miter lim="800000"/>
            <a:headEnd/>
            <a:tailEnd/>
          </a:ln>
        </p:spPr>
        <p:txBody>
          <a:bodyPr>
            <a:spAutoFit/>
          </a:bodyPr>
          <a:lstStyle/>
          <a:p>
            <a:pPr algn="r"/>
            <a:r>
              <a:rPr lang="en-US" sz="1800"/>
              <a:t>George De Leon, Ph.D., or Gerald Melnick, Ph.D.</a:t>
            </a:r>
          </a:p>
          <a:p>
            <a:pPr algn="r"/>
            <a:r>
              <a:rPr lang="en-US" sz="1800"/>
              <a:t>National Development and Research Institutes, Inc.</a:t>
            </a:r>
          </a:p>
          <a:p>
            <a:pPr algn="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Content Placeholder 1"/>
          <p:cNvSpPr>
            <a:spLocks noGrp="1"/>
          </p:cNvSpPr>
          <p:nvPr>
            <p:ph idx="1"/>
          </p:nvPr>
        </p:nvSpPr>
        <p:spPr>
          <a:xfrm>
            <a:off x="457200" y="1524000"/>
            <a:ext cx="8229600" cy="4800600"/>
          </a:xfrm>
        </p:spPr>
        <p:txBody>
          <a:bodyPr/>
          <a:lstStyle/>
          <a:p>
            <a:pPr eaLnBrk="1" hangingPunct="1"/>
            <a:r>
              <a:rPr lang="en-US" sz="2000" b="1" smtClean="0"/>
              <a:t>Format:</a:t>
            </a:r>
            <a:r>
              <a:rPr lang="en-US" sz="2000" smtClean="0"/>
              <a:t> 18 items at approximately a third-grade reading level. Responses to the items consist of a 5-point Likert scale on which the individual rates each item on a scale from Strongly Disagree to Strongly Agree. Versions are also available in Spanish and Norwegian.</a:t>
            </a:r>
          </a:p>
          <a:p>
            <a:pPr eaLnBrk="1" hangingPunct="1"/>
            <a:r>
              <a:rPr lang="en-US" sz="2000" b="1" smtClean="0"/>
              <a:t>Administration time:</a:t>
            </a:r>
            <a:r>
              <a:rPr lang="en-US" sz="2000" smtClean="0"/>
              <a:t> 5 to 10 minutes.</a:t>
            </a:r>
          </a:p>
          <a:p>
            <a:pPr eaLnBrk="1" hangingPunct="1"/>
            <a:r>
              <a:rPr lang="en-US" sz="2000" b="1" smtClean="0"/>
              <a:t>Scoring time:</a:t>
            </a:r>
            <a:r>
              <a:rPr lang="en-US" sz="2000" smtClean="0"/>
              <a:t> Can be easily scored by reversing negatively worded items and summing the item values.</a:t>
            </a:r>
          </a:p>
          <a:p>
            <a:pPr eaLnBrk="1" hangingPunct="1"/>
            <a:r>
              <a:rPr lang="en-US" sz="2000" b="1" smtClean="0"/>
              <a:t>Computer scoring?</a:t>
            </a:r>
            <a:r>
              <a:rPr lang="en-US" sz="2000" smtClean="0"/>
              <a:t> No.</a:t>
            </a:r>
          </a:p>
          <a:p>
            <a:pPr eaLnBrk="1" hangingPunct="1"/>
            <a:r>
              <a:rPr lang="en-US" sz="2000" b="1" smtClean="0"/>
              <a:t>Administrator training and qualifications:</a:t>
            </a:r>
            <a:r>
              <a:rPr lang="en-US" sz="2000" smtClean="0"/>
              <a:t> Self-administered; no training required for administration.</a:t>
            </a:r>
          </a:p>
          <a:p>
            <a:pPr eaLnBrk="1" hangingPunct="1"/>
            <a:r>
              <a:rPr lang="en-US" sz="2000" b="1" smtClean="0"/>
              <a:t>Fee for use:</a:t>
            </a:r>
            <a:r>
              <a:rPr lang="en-US" sz="2000" smtClean="0"/>
              <a:t> N/A.</a:t>
            </a:r>
          </a:p>
          <a:p>
            <a:pPr eaLnBrk="1" hangingPunct="1"/>
            <a:endParaRPr lang="en-US" sz="2400" smtClean="0"/>
          </a:p>
          <a:p>
            <a:pPr eaLnBrk="1" hangingPunct="1"/>
            <a:endParaRPr lang="en-US" sz="2400" smtClean="0"/>
          </a:p>
        </p:txBody>
      </p:sp>
      <p:sp>
        <p:nvSpPr>
          <p:cNvPr id="3" name="Title 2"/>
          <p:cNvSpPr>
            <a:spLocks noGrp="1"/>
          </p:cNvSpPr>
          <p:nvPr>
            <p:ph type="title"/>
          </p:nvPr>
        </p:nvSpPr>
        <p:spPr/>
        <p:txBody>
          <a:bodyPr>
            <a:normAutofit fontScale="90000"/>
          </a:bodyPr>
          <a:lstStyle/>
          <a:p>
            <a:pPr eaLnBrk="1" hangingPunct="1">
              <a:defRPr/>
            </a:pPr>
            <a:r>
              <a:rPr lang="en-US" dirty="0" smtClean="0"/>
              <a:t>Circumstances, Motivation, and Readiness Scales (CMR Scales)</a:t>
            </a:r>
            <a:endParaRPr lang="en-US" dirty="0"/>
          </a:p>
        </p:txBody>
      </p:sp>
      <p:sp>
        <p:nvSpPr>
          <p:cNvPr id="75779" name="TextBox 3"/>
          <p:cNvSpPr txBox="1">
            <a:spLocks noChangeArrowheads="1"/>
          </p:cNvSpPr>
          <p:nvPr/>
        </p:nvSpPr>
        <p:spPr bwMode="auto">
          <a:xfrm>
            <a:off x="1600200" y="5943600"/>
            <a:ext cx="7543800" cy="1016000"/>
          </a:xfrm>
          <a:prstGeom prst="rect">
            <a:avLst/>
          </a:prstGeom>
          <a:noFill/>
          <a:ln w="9525">
            <a:noFill/>
            <a:miter lim="800000"/>
            <a:headEnd/>
            <a:tailEnd/>
          </a:ln>
        </p:spPr>
        <p:txBody>
          <a:bodyPr>
            <a:spAutoFit/>
          </a:bodyPr>
          <a:lstStyle/>
          <a:p>
            <a:pPr algn="r"/>
            <a:r>
              <a:rPr lang="en-US" sz="1800"/>
              <a:t>George De Leon, Ph.D., or Gerald Melnick, Ph.D.</a:t>
            </a:r>
          </a:p>
          <a:p>
            <a:pPr algn="r"/>
            <a:r>
              <a:rPr lang="en-US" sz="1800"/>
              <a:t>National Development and Research Institutes, Inc.</a:t>
            </a:r>
          </a:p>
          <a:p>
            <a:pPr algn="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Content Placeholder 1"/>
          <p:cNvSpPr>
            <a:spLocks noGrp="1"/>
          </p:cNvSpPr>
          <p:nvPr>
            <p:ph idx="1"/>
          </p:nvPr>
        </p:nvSpPr>
        <p:spPr>
          <a:xfrm>
            <a:off x="457200" y="1524000"/>
            <a:ext cx="8229600" cy="4800600"/>
          </a:xfrm>
        </p:spPr>
        <p:txBody>
          <a:bodyPr/>
          <a:lstStyle/>
          <a:p>
            <a:pPr eaLnBrk="1" hangingPunct="1"/>
            <a:r>
              <a:rPr lang="en-US" sz="2400" b="1" smtClean="0"/>
              <a:t>Purpose:</a:t>
            </a:r>
            <a:r>
              <a:rPr lang="en-US" sz="2400" smtClean="0"/>
              <a:t> The purpose of the DAST is (1) to provide a brief, simple, practical, but valid method for identifying individuals who are abusing psychoactive drugs; and (2) to yield a quantitative index score of the degree of problems related to drug use and misuse.</a:t>
            </a:r>
          </a:p>
          <a:p>
            <a:pPr eaLnBrk="1" hangingPunct="1"/>
            <a:r>
              <a:rPr lang="en-US" sz="2400" b="1" smtClean="0"/>
              <a:t>Clinical utility:</a:t>
            </a:r>
            <a:r>
              <a:rPr lang="en-US" sz="2400" smtClean="0"/>
              <a:t> Screening and case finding; level of treatment and treatment/goal planning.</a:t>
            </a:r>
          </a:p>
          <a:p>
            <a:pPr eaLnBrk="1" hangingPunct="1"/>
            <a:r>
              <a:rPr lang="en-US" sz="2400" b="1" smtClean="0"/>
              <a:t>Groups with whom this instrument has been used:</a:t>
            </a:r>
            <a:r>
              <a:rPr lang="en-US" sz="2400" smtClean="0"/>
              <a:t> Individuals with at least a sixth grade reading level.</a:t>
            </a:r>
          </a:p>
          <a:p>
            <a:pPr eaLnBrk="1" hangingPunct="1"/>
            <a:endParaRPr lang="en-US" sz="2400" smtClean="0"/>
          </a:p>
          <a:p>
            <a:pPr eaLnBrk="1" hangingPunct="1"/>
            <a:endParaRPr lang="en-US" sz="2400" smtClean="0"/>
          </a:p>
        </p:txBody>
      </p:sp>
      <p:sp>
        <p:nvSpPr>
          <p:cNvPr id="3" name="Title 2"/>
          <p:cNvSpPr>
            <a:spLocks noGrp="1"/>
          </p:cNvSpPr>
          <p:nvPr>
            <p:ph type="title"/>
          </p:nvPr>
        </p:nvSpPr>
        <p:spPr/>
        <p:txBody>
          <a:bodyPr>
            <a:normAutofit fontScale="90000"/>
          </a:bodyPr>
          <a:lstStyle/>
          <a:p>
            <a:pPr eaLnBrk="1" hangingPunct="1">
              <a:defRPr/>
            </a:pPr>
            <a:r>
              <a:rPr lang="en-US" dirty="0" smtClean="0"/>
              <a:t>The Drug Abuse Screening Test (DAST)</a:t>
            </a:r>
            <a:endParaRPr lang="en-US" dirty="0"/>
          </a:p>
        </p:txBody>
      </p:sp>
      <p:sp>
        <p:nvSpPr>
          <p:cNvPr id="76803" name="TextBox 3"/>
          <p:cNvSpPr txBox="1">
            <a:spLocks noChangeArrowheads="1"/>
          </p:cNvSpPr>
          <p:nvPr/>
        </p:nvSpPr>
        <p:spPr bwMode="auto">
          <a:xfrm>
            <a:off x="1600200" y="5943600"/>
            <a:ext cx="7543800" cy="1016000"/>
          </a:xfrm>
          <a:prstGeom prst="rect">
            <a:avLst/>
          </a:prstGeom>
          <a:noFill/>
          <a:ln w="9525">
            <a:noFill/>
            <a:miter lim="800000"/>
            <a:headEnd/>
            <a:tailEnd/>
          </a:ln>
        </p:spPr>
        <p:txBody>
          <a:bodyPr>
            <a:spAutoFit/>
          </a:bodyPr>
          <a:lstStyle/>
          <a:p>
            <a:pPr algn="r"/>
            <a:r>
              <a:rPr lang="en-US" sz="1800"/>
              <a:t>Centre for Addiction and Mental Health</a:t>
            </a:r>
          </a:p>
          <a:p>
            <a:pPr algn="r"/>
            <a:r>
              <a:rPr lang="en-US" sz="1800"/>
              <a:t>Canada</a:t>
            </a:r>
          </a:p>
          <a:p>
            <a:pPr algn="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Content Placeholder 1"/>
          <p:cNvSpPr>
            <a:spLocks noGrp="1"/>
          </p:cNvSpPr>
          <p:nvPr>
            <p:ph idx="1"/>
          </p:nvPr>
        </p:nvSpPr>
        <p:spPr>
          <a:xfrm>
            <a:off x="457200" y="1524000"/>
            <a:ext cx="8229600" cy="4800600"/>
          </a:xfrm>
        </p:spPr>
        <p:txBody>
          <a:bodyPr/>
          <a:lstStyle/>
          <a:p>
            <a:pPr eaLnBrk="1" hangingPunct="1"/>
            <a:r>
              <a:rPr lang="en-US" sz="2400" b="1" smtClean="0"/>
              <a:t>Norms:</a:t>
            </a:r>
            <a:r>
              <a:rPr lang="en-US" sz="2400" smtClean="0"/>
              <a:t> Yes. A normative sample consisting of 501 patients, representative of those applying for treatment in Toronto, Canada.</a:t>
            </a:r>
          </a:p>
          <a:p>
            <a:pPr eaLnBrk="1" hangingPunct="1"/>
            <a:r>
              <a:rPr lang="en-US" sz="2400" b="1" smtClean="0"/>
              <a:t>Format:</a:t>
            </a:r>
            <a:r>
              <a:rPr lang="en-US" sz="2400" smtClean="0"/>
              <a:t> A 20-item instrument that may be given in either a self-report or in a structured interview format; a “yes” or “no” response is requested from each of 20 questions.</a:t>
            </a:r>
          </a:p>
          <a:p>
            <a:pPr eaLnBrk="1" hangingPunct="1"/>
            <a:r>
              <a:rPr lang="en-US" sz="2400" b="1" smtClean="0"/>
              <a:t>Administration time:</a:t>
            </a:r>
            <a:r>
              <a:rPr lang="en-US" sz="2400" smtClean="0"/>
              <a:t> 5 minutes.</a:t>
            </a:r>
          </a:p>
          <a:p>
            <a:pPr eaLnBrk="1" hangingPunct="1"/>
            <a:r>
              <a:rPr lang="en-US" sz="2400" b="1" smtClean="0"/>
              <a:t>Scoring time:</a:t>
            </a:r>
            <a:r>
              <a:rPr lang="en-US" sz="2400" smtClean="0"/>
              <a:t> N/A.</a:t>
            </a:r>
          </a:p>
          <a:p>
            <a:pPr eaLnBrk="1" hangingPunct="1"/>
            <a:endParaRPr lang="en-US" sz="2400" smtClean="0"/>
          </a:p>
          <a:p>
            <a:pPr eaLnBrk="1" hangingPunct="1"/>
            <a:endParaRPr lang="en-US" sz="2400" smtClean="0"/>
          </a:p>
        </p:txBody>
      </p:sp>
      <p:sp>
        <p:nvSpPr>
          <p:cNvPr id="3" name="Title 2"/>
          <p:cNvSpPr>
            <a:spLocks noGrp="1"/>
          </p:cNvSpPr>
          <p:nvPr>
            <p:ph type="title"/>
          </p:nvPr>
        </p:nvSpPr>
        <p:spPr/>
        <p:txBody>
          <a:bodyPr>
            <a:normAutofit fontScale="90000"/>
          </a:bodyPr>
          <a:lstStyle/>
          <a:p>
            <a:pPr eaLnBrk="1" hangingPunct="1">
              <a:defRPr/>
            </a:pPr>
            <a:r>
              <a:rPr lang="en-US" dirty="0" smtClean="0"/>
              <a:t>The Drug Abuse Screening Test (DAST)</a:t>
            </a:r>
            <a:endParaRPr lang="en-US" dirty="0"/>
          </a:p>
        </p:txBody>
      </p:sp>
      <p:sp>
        <p:nvSpPr>
          <p:cNvPr id="77827" name="TextBox 3"/>
          <p:cNvSpPr txBox="1">
            <a:spLocks noChangeArrowheads="1"/>
          </p:cNvSpPr>
          <p:nvPr/>
        </p:nvSpPr>
        <p:spPr bwMode="auto">
          <a:xfrm>
            <a:off x="1600200" y="5943600"/>
            <a:ext cx="7543800" cy="1016000"/>
          </a:xfrm>
          <a:prstGeom prst="rect">
            <a:avLst/>
          </a:prstGeom>
          <a:noFill/>
          <a:ln w="9525">
            <a:noFill/>
            <a:miter lim="800000"/>
            <a:headEnd/>
            <a:tailEnd/>
          </a:ln>
        </p:spPr>
        <p:txBody>
          <a:bodyPr>
            <a:spAutoFit/>
          </a:bodyPr>
          <a:lstStyle/>
          <a:p>
            <a:pPr algn="r"/>
            <a:r>
              <a:rPr lang="en-US" sz="1800"/>
              <a:t>Centre for Addiction and Mental Health</a:t>
            </a:r>
          </a:p>
          <a:p>
            <a:pPr algn="r"/>
            <a:r>
              <a:rPr lang="en-US" sz="1800"/>
              <a:t>Canada</a:t>
            </a:r>
          </a:p>
          <a:p>
            <a:pPr algn="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Content Placeholder 1"/>
          <p:cNvSpPr>
            <a:spLocks noGrp="1"/>
          </p:cNvSpPr>
          <p:nvPr>
            <p:ph idx="1"/>
          </p:nvPr>
        </p:nvSpPr>
        <p:spPr>
          <a:xfrm>
            <a:off x="381000" y="1447800"/>
            <a:ext cx="8229600" cy="4800600"/>
          </a:xfrm>
        </p:spPr>
        <p:txBody>
          <a:bodyPr/>
          <a:lstStyle/>
          <a:p>
            <a:pPr eaLnBrk="1" hangingPunct="1"/>
            <a:r>
              <a:rPr lang="en-US" sz="2000" b="1" smtClean="0"/>
              <a:t>Computer scoring?</a:t>
            </a:r>
            <a:r>
              <a:rPr lang="en-US" sz="2000" smtClean="0"/>
              <a:t> No. The DAST is planned to yield only one total or summary score ranging from 0 to 20, which is computed by summing all items that are endorsed in the direction of increased drug problems.</a:t>
            </a:r>
          </a:p>
          <a:p>
            <a:pPr eaLnBrk="1" hangingPunct="1"/>
            <a:r>
              <a:rPr lang="en-US" sz="2000" b="1" smtClean="0"/>
              <a:t>Administrator training and qualifications:</a:t>
            </a:r>
            <a:r>
              <a:rPr lang="en-US" sz="2000" smtClean="0"/>
              <a:t> For a qualified drug counselor, only a careful reading and adherence to the instructions in the “DAST Guidelines for Administration and Scoring,” which is provided, is required. No other training is required.</a:t>
            </a:r>
          </a:p>
          <a:p>
            <a:pPr eaLnBrk="1" hangingPunct="1"/>
            <a:r>
              <a:rPr lang="en-US" sz="2000" b="1" smtClean="0"/>
              <a:t>Fee for use:</a:t>
            </a:r>
            <a:r>
              <a:rPr lang="en-US" sz="2000" smtClean="0"/>
              <a:t> The DAST form and scoring key are available either without cost or at nominal cost.</a:t>
            </a:r>
          </a:p>
          <a:p>
            <a:pPr eaLnBrk="1" hangingPunct="1"/>
            <a:endParaRPr lang="en-US" sz="2000" smtClean="0"/>
          </a:p>
          <a:p>
            <a:pPr eaLnBrk="1" hangingPunct="1"/>
            <a:endParaRPr lang="en-US" sz="2000" smtClean="0"/>
          </a:p>
        </p:txBody>
      </p:sp>
      <p:sp>
        <p:nvSpPr>
          <p:cNvPr id="3" name="Title 2"/>
          <p:cNvSpPr>
            <a:spLocks noGrp="1"/>
          </p:cNvSpPr>
          <p:nvPr>
            <p:ph type="title"/>
          </p:nvPr>
        </p:nvSpPr>
        <p:spPr/>
        <p:txBody>
          <a:bodyPr>
            <a:normAutofit fontScale="90000"/>
          </a:bodyPr>
          <a:lstStyle/>
          <a:p>
            <a:pPr eaLnBrk="1" hangingPunct="1">
              <a:defRPr/>
            </a:pPr>
            <a:r>
              <a:rPr lang="en-US" dirty="0" smtClean="0"/>
              <a:t>The Drug Abuse Screening Test (DAST)</a:t>
            </a:r>
            <a:endParaRPr lang="en-US" dirty="0"/>
          </a:p>
        </p:txBody>
      </p:sp>
      <p:sp>
        <p:nvSpPr>
          <p:cNvPr id="78851" name="TextBox 3"/>
          <p:cNvSpPr txBox="1">
            <a:spLocks noChangeArrowheads="1"/>
          </p:cNvSpPr>
          <p:nvPr/>
        </p:nvSpPr>
        <p:spPr bwMode="auto">
          <a:xfrm>
            <a:off x="1600200" y="5943600"/>
            <a:ext cx="7543800" cy="1016000"/>
          </a:xfrm>
          <a:prstGeom prst="rect">
            <a:avLst/>
          </a:prstGeom>
          <a:noFill/>
          <a:ln w="9525">
            <a:noFill/>
            <a:miter lim="800000"/>
            <a:headEnd/>
            <a:tailEnd/>
          </a:ln>
        </p:spPr>
        <p:txBody>
          <a:bodyPr>
            <a:spAutoFit/>
          </a:bodyPr>
          <a:lstStyle/>
          <a:p>
            <a:pPr algn="r"/>
            <a:r>
              <a:rPr lang="en-US" sz="1800"/>
              <a:t>Centre for Addiction and Mental Health</a:t>
            </a:r>
          </a:p>
          <a:p>
            <a:pPr algn="r"/>
            <a:r>
              <a:rPr lang="en-US" sz="1800"/>
              <a:t>Canada</a:t>
            </a:r>
          </a:p>
          <a:p>
            <a:pPr algn="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Content Placeholder 1"/>
          <p:cNvSpPr>
            <a:spLocks noGrp="1"/>
          </p:cNvSpPr>
          <p:nvPr>
            <p:ph idx="1"/>
          </p:nvPr>
        </p:nvSpPr>
        <p:spPr>
          <a:xfrm>
            <a:off x="457200" y="1447800"/>
            <a:ext cx="8229600" cy="4800600"/>
          </a:xfrm>
        </p:spPr>
        <p:txBody>
          <a:bodyPr/>
          <a:lstStyle/>
          <a:p>
            <a:pPr eaLnBrk="1" hangingPunct="1"/>
            <a:r>
              <a:rPr lang="en-US" sz="2400" b="1" smtClean="0"/>
              <a:t>Purpose:</a:t>
            </a:r>
            <a:r>
              <a:rPr lang="en-US" sz="2400" smtClean="0"/>
              <a:t> SASSI is an objective screening tool designed to identify patients with a high probability of having a diagnosable SUD, which can be used in a variety of clinical settings.</a:t>
            </a:r>
          </a:p>
          <a:p>
            <a:pPr eaLnBrk="1" hangingPunct="1"/>
            <a:r>
              <a:rPr lang="en-US" sz="2400" b="1" smtClean="0"/>
              <a:t>Clinical utility:</a:t>
            </a:r>
            <a:r>
              <a:rPr lang="en-US" sz="2400" smtClean="0"/>
              <a:t> Because some substance abusers may not be able or willing to acknowledge relevant symptoms, SASSI was designed to include both face-valid items, which ask about lifetime frequency of specific behaviors related to substance use, as well as subtle true-or-false items that have no apparent relationship with substance abuse.</a:t>
            </a:r>
          </a:p>
          <a:p>
            <a:pPr eaLnBrk="1" hangingPunct="1"/>
            <a:endParaRPr lang="en-US" sz="2000" smtClean="0"/>
          </a:p>
          <a:p>
            <a:pPr eaLnBrk="1" hangingPunct="1"/>
            <a:endParaRPr lang="en-US" sz="2000" smtClean="0"/>
          </a:p>
        </p:txBody>
      </p:sp>
      <p:sp>
        <p:nvSpPr>
          <p:cNvPr id="3" name="Title 2"/>
          <p:cNvSpPr>
            <a:spLocks noGrp="1"/>
          </p:cNvSpPr>
          <p:nvPr>
            <p:ph type="title"/>
          </p:nvPr>
        </p:nvSpPr>
        <p:spPr/>
        <p:txBody>
          <a:bodyPr>
            <a:normAutofit fontScale="90000"/>
          </a:bodyPr>
          <a:lstStyle/>
          <a:p>
            <a:pPr eaLnBrk="1" hangingPunct="1">
              <a:defRPr/>
            </a:pPr>
            <a:r>
              <a:rPr lang="en-US" dirty="0" smtClean="0"/>
              <a:t>Substance Abuse Subtle Screening Inventory (SASSI)</a:t>
            </a:r>
            <a:endParaRPr lang="en-US" dirty="0"/>
          </a:p>
        </p:txBody>
      </p:sp>
      <p:sp>
        <p:nvSpPr>
          <p:cNvPr id="79875" name="TextBox 3"/>
          <p:cNvSpPr txBox="1">
            <a:spLocks noChangeArrowheads="1"/>
          </p:cNvSpPr>
          <p:nvPr/>
        </p:nvSpPr>
        <p:spPr bwMode="auto">
          <a:xfrm>
            <a:off x="1600200" y="5943600"/>
            <a:ext cx="7543800" cy="369888"/>
          </a:xfrm>
          <a:prstGeom prst="rect">
            <a:avLst/>
          </a:prstGeom>
          <a:noFill/>
          <a:ln w="9525">
            <a:noFill/>
            <a:miter lim="800000"/>
            <a:headEnd/>
            <a:tailEnd/>
          </a:ln>
        </p:spPr>
        <p:txBody>
          <a:bodyPr>
            <a:spAutoFit/>
          </a:bodyPr>
          <a:lstStyle/>
          <a:p>
            <a:pPr algn="r"/>
            <a:r>
              <a:rPr lang="en-US" sz="1800" b="1"/>
              <a:t>SASSI Institute </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Content Placeholder 1"/>
          <p:cNvSpPr>
            <a:spLocks noGrp="1"/>
          </p:cNvSpPr>
          <p:nvPr>
            <p:ph idx="1"/>
          </p:nvPr>
        </p:nvSpPr>
        <p:spPr>
          <a:xfrm>
            <a:off x="457200" y="1447800"/>
            <a:ext cx="8229600" cy="4800600"/>
          </a:xfrm>
        </p:spPr>
        <p:txBody>
          <a:bodyPr/>
          <a:lstStyle/>
          <a:p>
            <a:pPr eaLnBrk="1" hangingPunct="1"/>
            <a:r>
              <a:rPr lang="en-US" sz="2400" b="1" smtClean="0"/>
              <a:t>Norms:</a:t>
            </a:r>
            <a:r>
              <a:rPr lang="en-US" sz="2400" smtClean="0"/>
              <a:t> Yes. 839 respondents were used to evaluate the accuracy of the SASSI-3. The overall accuracy of the SASSI-3 in distinguishing substance-abusing and substance-dependent respondents from those without a substance use disorder was 94%. </a:t>
            </a:r>
          </a:p>
          <a:p>
            <a:pPr eaLnBrk="1" hangingPunct="1"/>
            <a:r>
              <a:rPr lang="en-US" sz="2400" b="1" smtClean="0"/>
              <a:t>Format:</a:t>
            </a:r>
            <a:r>
              <a:rPr lang="en-US" sz="2400" smtClean="0"/>
              <a:t> A 93-item instrument. 67 True – False, 14 face valued for other drugs, 12 for alcohol</a:t>
            </a:r>
          </a:p>
          <a:p>
            <a:pPr eaLnBrk="1" hangingPunct="1"/>
            <a:r>
              <a:rPr lang="en-US" sz="2400" b="1" smtClean="0"/>
              <a:t>Administration time:</a:t>
            </a:r>
            <a:r>
              <a:rPr lang="en-US" sz="2400" smtClean="0"/>
              <a:t> 20-30 minutes</a:t>
            </a:r>
          </a:p>
          <a:p>
            <a:pPr eaLnBrk="1" hangingPunct="1"/>
            <a:r>
              <a:rPr lang="en-US" sz="2400" b="1" smtClean="0"/>
              <a:t>Scoring time:</a:t>
            </a:r>
            <a:r>
              <a:rPr lang="en-US" sz="2400" smtClean="0"/>
              <a:t> 5-10 min</a:t>
            </a:r>
          </a:p>
          <a:p>
            <a:pPr eaLnBrk="1" hangingPunct="1"/>
            <a:endParaRPr lang="en-US" sz="2000" smtClean="0"/>
          </a:p>
          <a:p>
            <a:pPr eaLnBrk="1" hangingPunct="1"/>
            <a:endParaRPr lang="en-US" sz="2000" smtClean="0"/>
          </a:p>
        </p:txBody>
      </p:sp>
      <p:sp>
        <p:nvSpPr>
          <p:cNvPr id="3" name="Title 2"/>
          <p:cNvSpPr>
            <a:spLocks noGrp="1"/>
          </p:cNvSpPr>
          <p:nvPr>
            <p:ph type="title"/>
          </p:nvPr>
        </p:nvSpPr>
        <p:spPr/>
        <p:txBody>
          <a:bodyPr>
            <a:normAutofit fontScale="90000"/>
          </a:bodyPr>
          <a:lstStyle/>
          <a:p>
            <a:pPr eaLnBrk="1" hangingPunct="1">
              <a:defRPr/>
            </a:pPr>
            <a:r>
              <a:rPr lang="en-US" dirty="0" smtClean="0"/>
              <a:t>Substance Abuse Subtle Screening Inventory (SASSI - 3)</a:t>
            </a:r>
            <a:endParaRPr lang="en-US" dirty="0"/>
          </a:p>
        </p:txBody>
      </p:sp>
      <p:sp>
        <p:nvSpPr>
          <p:cNvPr id="80899" name="TextBox 3"/>
          <p:cNvSpPr txBox="1">
            <a:spLocks noChangeArrowheads="1"/>
          </p:cNvSpPr>
          <p:nvPr/>
        </p:nvSpPr>
        <p:spPr bwMode="auto">
          <a:xfrm>
            <a:off x="1600200" y="5943600"/>
            <a:ext cx="7543800" cy="369888"/>
          </a:xfrm>
          <a:prstGeom prst="rect">
            <a:avLst/>
          </a:prstGeom>
          <a:noFill/>
          <a:ln w="9525">
            <a:noFill/>
            <a:miter lim="800000"/>
            <a:headEnd/>
            <a:tailEnd/>
          </a:ln>
        </p:spPr>
        <p:txBody>
          <a:bodyPr>
            <a:spAutoFit/>
          </a:bodyPr>
          <a:lstStyle/>
          <a:p>
            <a:pPr algn="r"/>
            <a:r>
              <a:rPr lang="en-US" sz="1800" b="1"/>
              <a:t>SASSI Institute </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Content Placeholder 1"/>
          <p:cNvSpPr>
            <a:spLocks noGrp="1"/>
          </p:cNvSpPr>
          <p:nvPr>
            <p:ph idx="1"/>
          </p:nvPr>
        </p:nvSpPr>
        <p:spPr>
          <a:xfrm>
            <a:off x="457200" y="1447800"/>
            <a:ext cx="8229600" cy="4800600"/>
          </a:xfrm>
        </p:spPr>
        <p:txBody>
          <a:bodyPr/>
          <a:lstStyle/>
          <a:p>
            <a:pPr eaLnBrk="1" hangingPunct="1"/>
            <a:r>
              <a:rPr lang="en-US" sz="2400" b="1" smtClean="0"/>
              <a:t>Computer scoring?</a:t>
            </a:r>
            <a:r>
              <a:rPr lang="en-US" sz="2400" smtClean="0"/>
              <a:t>  Yes. Also on-line testing available</a:t>
            </a:r>
          </a:p>
          <a:p>
            <a:pPr eaLnBrk="1" hangingPunct="1"/>
            <a:r>
              <a:rPr lang="en-US" sz="2400" b="1" smtClean="0"/>
              <a:t>Administrator training and qualifications:</a:t>
            </a:r>
            <a:r>
              <a:rPr lang="en-US" sz="2400" smtClean="0"/>
              <a:t> Self-administered; Non technical, step-by-step information on administering and scoring the SASSI-3 </a:t>
            </a:r>
          </a:p>
          <a:p>
            <a:pPr eaLnBrk="1" hangingPunct="1"/>
            <a:r>
              <a:rPr lang="en-US" sz="2400" smtClean="0"/>
              <a:t>Basic information on interpreting profiles, including several samples </a:t>
            </a:r>
          </a:p>
          <a:p>
            <a:pPr eaLnBrk="1" hangingPunct="1"/>
            <a:r>
              <a:rPr lang="en-US" sz="2400" b="1" smtClean="0"/>
              <a:t>Fee for use: </a:t>
            </a:r>
            <a:r>
              <a:rPr lang="en-US" sz="2400" smtClean="0"/>
              <a:t>Prices start at $125 for 25 paper test and profiles. Computer software $215 for 25 test and profiles, online pricing-pay as you go </a:t>
            </a:r>
          </a:p>
          <a:p>
            <a:pPr eaLnBrk="1" hangingPunct="1"/>
            <a:endParaRPr lang="en-US" sz="2000" smtClean="0"/>
          </a:p>
        </p:txBody>
      </p:sp>
      <p:sp>
        <p:nvSpPr>
          <p:cNvPr id="3" name="Title 2"/>
          <p:cNvSpPr>
            <a:spLocks noGrp="1"/>
          </p:cNvSpPr>
          <p:nvPr>
            <p:ph type="title"/>
          </p:nvPr>
        </p:nvSpPr>
        <p:spPr/>
        <p:txBody>
          <a:bodyPr>
            <a:normAutofit fontScale="90000"/>
          </a:bodyPr>
          <a:lstStyle/>
          <a:p>
            <a:pPr eaLnBrk="1" hangingPunct="1">
              <a:defRPr/>
            </a:pPr>
            <a:r>
              <a:rPr lang="en-US" dirty="0" smtClean="0"/>
              <a:t>Substance Abuse Subtle Screening Inventory (SASSI - 3)</a:t>
            </a:r>
            <a:endParaRPr lang="en-US" dirty="0"/>
          </a:p>
        </p:txBody>
      </p:sp>
      <p:sp>
        <p:nvSpPr>
          <p:cNvPr id="81923" name="TextBox 3"/>
          <p:cNvSpPr txBox="1">
            <a:spLocks noChangeArrowheads="1"/>
          </p:cNvSpPr>
          <p:nvPr/>
        </p:nvSpPr>
        <p:spPr bwMode="auto">
          <a:xfrm>
            <a:off x="1600200" y="5943600"/>
            <a:ext cx="7543800" cy="369888"/>
          </a:xfrm>
          <a:prstGeom prst="rect">
            <a:avLst/>
          </a:prstGeom>
          <a:noFill/>
          <a:ln w="9525">
            <a:noFill/>
            <a:miter lim="800000"/>
            <a:headEnd/>
            <a:tailEnd/>
          </a:ln>
        </p:spPr>
        <p:txBody>
          <a:bodyPr>
            <a:spAutoFit/>
          </a:bodyPr>
          <a:lstStyle/>
          <a:p>
            <a:pPr algn="r"/>
            <a:r>
              <a:rPr lang="en-US" sz="1800" b="1"/>
              <a:t>SASSI Institute </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524000"/>
            <a:ext cx="7620000" cy="5059363"/>
          </a:xfrm>
        </p:spPr>
        <p:txBody>
          <a:bodyPr>
            <a:normAutofit/>
          </a:bodyPr>
          <a:lstStyle/>
          <a:p>
            <a:pPr marL="365760" indent="-256032" eaLnBrk="1" fontAlgn="auto" hangingPunct="1">
              <a:spcAft>
                <a:spcPts val="0"/>
              </a:spcAft>
              <a:buFont typeface="Wingdings 3"/>
              <a:buChar char=""/>
              <a:defRPr/>
            </a:pPr>
            <a:endParaRPr lang="en-US" dirty="0" smtClean="0"/>
          </a:p>
          <a:p>
            <a:pPr marL="514350" indent="-514350" eaLnBrk="1" fontAlgn="auto" hangingPunct="1">
              <a:spcAft>
                <a:spcPts val="0"/>
              </a:spcAft>
              <a:buFont typeface="+mj-lt"/>
              <a:buAutoNum type="arabicPeriod"/>
              <a:defRPr/>
            </a:pPr>
            <a:r>
              <a:rPr lang="en-US" dirty="0" smtClean="0"/>
              <a:t>Understanding the resource challenges in the screening process: </a:t>
            </a:r>
          </a:p>
          <a:p>
            <a:pPr marL="971550" lvl="1" indent="-514350" eaLnBrk="1" fontAlgn="auto" hangingPunct="1">
              <a:spcBef>
                <a:spcPts val="324"/>
              </a:spcBef>
              <a:spcAft>
                <a:spcPts val="0"/>
              </a:spcAft>
              <a:buFont typeface="Wingdings" pitchFamily="2" charset="2"/>
              <a:buChar char="Ø"/>
              <a:defRPr/>
            </a:pPr>
            <a:r>
              <a:rPr lang="en-US" dirty="0" smtClean="0"/>
              <a:t>Who should do it?  </a:t>
            </a:r>
          </a:p>
          <a:p>
            <a:pPr marL="971550" lvl="1" indent="-514350" eaLnBrk="1" fontAlgn="auto" hangingPunct="1">
              <a:spcBef>
                <a:spcPts val="324"/>
              </a:spcBef>
              <a:spcAft>
                <a:spcPts val="0"/>
              </a:spcAft>
              <a:buFont typeface="Wingdings" pitchFamily="2" charset="2"/>
              <a:buChar char="Ø"/>
              <a:defRPr/>
            </a:pPr>
            <a:r>
              <a:rPr lang="en-US" dirty="0" smtClean="0"/>
              <a:t>When it should be done? </a:t>
            </a:r>
          </a:p>
          <a:p>
            <a:pPr marL="971550" lvl="1" indent="-514350" eaLnBrk="1" fontAlgn="auto" hangingPunct="1">
              <a:spcBef>
                <a:spcPts val="324"/>
              </a:spcBef>
              <a:spcAft>
                <a:spcPts val="0"/>
              </a:spcAft>
              <a:buFont typeface="Wingdings" pitchFamily="2" charset="2"/>
              <a:buChar char="Ø"/>
              <a:defRPr/>
            </a:pPr>
            <a:r>
              <a:rPr lang="en-US" dirty="0" smtClean="0"/>
              <a:t>Where is the best place? </a:t>
            </a:r>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Learning Objectives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anim calcmode="lin" valueType="num">
                                      <p:cBhvr additive="base">
                                        <p:cTn id="7" dur="500" fill="hold"/>
                                        <p:tgtEl>
                                          <p:spTgt spid="3075">
                                            <p:txEl>
                                              <p:pRg st="2" end="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5">
                                            <p:txEl>
                                              <p:pRg st="2" end="2"/>
                                            </p:txEl>
                                          </p:spTgt>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3075">
                                            <p:txEl>
                                              <p:pRg st="3" end="3"/>
                                            </p:txEl>
                                          </p:spTgt>
                                        </p:tgtEl>
                                        <p:attrNameLst>
                                          <p:attrName>style.visibility</p:attrName>
                                        </p:attrNameLst>
                                      </p:cBhvr>
                                      <p:to>
                                        <p:strVal val="visible"/>
                                      </p:to>
                                    </p:set>
                                    <p:anim calcmode="lin" valueType="num">
                                      <p:cBhvr additive="base">
                                        <p:cTn id="12" dur="500" fill="hold"/>
                                        <p:tgtEl>
                                          <p:spTgt spid="3075">
                                            <p:txEl>
                                              <p:pRg st="3" end="3"/>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075">
                                            <p:txEl>
                                              <p:pRg st="3" end="3"/>
                                            </p:txEl>
                                          </p:spTgt>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3075">
                                            <p:txEl>
                                              <p:pRg st="4" end="4"/>
                                            </p:txEl>
                                          </p:spTgt>
                                        </p:tgtEl>
                                        <p:attrNameLst>
                                          <p:attrName>style.visibility</p:attrName>
                                        </p:attrNameLst>
                                      </p:cBhvr>
                                      <p:to>
                                        <p:strVal val="visible"/>
                                      </p:to>
                                    </p:set>
                                    <p:anim calcmode="lin" valueType="num">
                                      <p:cBhvr additive="base">
                                        <p:cTn id="17" dur="500" fill="hold"/>
                                        <p:tgtEl>
                                          <p:spTgt spid="3075">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07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Content Placeholder 1"/>
          <p:cNvSpPr>
            <a:spLocks noGrp="1"/>
          </p:cNvSpPr>
          <p:nvPr>
            <p:ph idx="1"/>
          </p:nvPr>
        </p:nvSpPr>
        <p:spPr>
          <a:xfrm>
            <a:off x="457200" y="1447800"/>
            <a:ext cx="8229600" cy="4800600"/>
          </a:xfrm>
        </p:spPr>
        <p:txBody>
          <a:bodyPr/>
          <a:lstStyle/>
          <a:p>
            <a:pPr eaLnBrk="1" hangingPunct="1"/>
            <a:r>
              <a:rPr lang="en-US" sz="2400" b="1" smtClean="0"/>
              <a:t>Purpose:</a:t>
            </a:r>
            <a:r>
              <a:rPr lang="en-US" sz="2400" smtClean="0"/>
              <a:t>  The TCUDS-II is a self-administered tool and serves to quickly identify individuals with a history of heavy drug use or dependency (based on the DSM and the NIMH Diagnostic Interview Schedule) and who therefore should be eligible for treatment options.</a:t>
            </a:r>
          </a:p>
          <a:p>
            <a:pPr eaLnBrk="1" hangingPunct="1"/>
            <a:r>
              <a:rPr lang="en-US" sz="2400" b="1" smtClean="0"/>
              <a:t>Clinical utility:</a:t>
            </a:r>
            <a:r>
              <a:rPr lang="en-US" sz="2400" smtClean="0"/>
              <a:t> It is particularly useful (and widely used) in criminal justice settings, especially for offenders eligible for treatment as an alternative to regular incarceration.</a:t>
            </a:r>
            <a:endParaRPr lang="en-US" sz="2000" smtClean="0"/>
          </a:p>
        </p:txBody>
      </p:sp>
      <p:sp>
        <p:nvSpPr>
          <p:cNvPr id="3" name="Title 2"/>
          <p:cNvSpPr>
            <a:spLocks noGrp="1"/>
          </p:cNvSpPr>
          <p:nvPr>
            <p:ph type="title"/>
          </p:nvPr>
        </p:nvSpPr>
        <p:spPr/>
        <p:txBody>
          <a:bodyPr/>
          <a:lstStyle/>
          <a:p>
            <a:pPr eaLnBrk="1" hangingPunct="1">
              <a:defRPr/>
            </a:pPr>
            <a:r>
              <a:rPr lang="en-US" dirty="0" smtClean="0"/>
              <a:t>TCU Drug Screen II </a:t>
            </a:r>
            <a:endParaRPr lang="en-US" dirty="0"/>
          </a:p>
        </p:txBody>
      </p:sp>
      <p:sp>
        <p:nvSpPr>
          <p:cNvPr id="82947" name="TextBox 3"/>
          <p:cNvSpPr txBox="1">
            <a:spLocks noChangeArrowheads="1"/>
          </p:cNvSpPr>
          <p:nvPr/>
        </p:nvSpPr>
        <p:spPr bwMode="auto">
          <a:xfrm>
            <a:off x="1600200" y="5943600"/>
            <a:ext cx="7543800" cy="369888"/>
          </a:xfrm>
          <a:prstGeom prst="rect">
            <a:avLst/>
          </a:prstGeom>
          <a:noFill/>
          <a:ln w="9525">
            <a:noFill/>
            <a:miter lim="800000"/>
            <a:headEnd/>
            <a:tailEnd/>
          </a:ln>
        </p:spPr>
        <p:txBody>
          <a:bodyPr>
            <a:spAutoFit/>
          </a:bodyPr>
          <a:lstStyle/>
          <a:p>
            <a:pPr algn="r"/>
            <a:r>
              <a:rPr lang="en-US" sz="1800"/>
              <a:t>Institute of Behavioral Research, Texas Christian University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Content Placeholder 1"/>
          <p:cNvSpPr>
            <a:spLocks noGrp="1"/>
          </p:cNvSpPr>
          <p:nvPr>
            <p:ph idx="1"/>
          </p:nvPr>
        </p:nvSpPr>
        <p:spPr>
          <a:xfrm>
            <a:off x="457200" y="1447800"/>
            <a:ext cx="8229600" cy="4800600"/>
          </a:xfrm>
        </p:spPr>
        <p:txBody>
          <a:bodyPr/>
          <a:lstStyle/>
          <a:p>
            <a:pPr eaLnBrk="1" hangingPunct="1"/>
            <a:r>
              <a:rPr lang="en-US" sz="2400" b="1" smtClean="0"/>
              <a:t>Norms:</a:t>
            </a:r>
            <a:r>
              <a:rPr lang="en-US" sz="2400" smtClean="0"/>
              <a:t> Yes. Numerous studies are available at www.ibr.tcu.edu. Overall the TCUDS-II is 82% accurate in identifying persons with SUD.</a:t>
            </a:r>
          </a:p>
          <a:p>
            <a:pPr eaLnBrk="1" hangingPunct="1"/>
            <a:r>
              <a:rPr lang="en-US" sz="2400" b="1" smtClean="0"/>
              <a:t>Format:</a:t>
            </a:r>
            <a:r>
              <a:rPr lang="en-US" sz="2400" smtClean="0"/>
              <a:t> A 15-item instrument. Available in Spanish</a:t>
            </a:r>
          </a:p>
          <a:p>
            <a:pPr eaLnBrk="1" hangingPunct="1"/>
            <a:r>
              <a:rPr lang="en-US" sz="2400" b="1" smtClean="0"/>
              <a:t>Administration time:</a:t>
            </a:r>
            <a:r>
              <a:rPr lang="en-US" sz="2400" smtClean="0"/>
              <a:t> 5-10 minutes</a:t>
            </a:r>
          </a:p>
          <a:p>
            <a:pPr eaLnBrk="1" hangingPunct="1"/>
            <a:r>
              <a:rPr lang="en-US" sz="2400" b="1" smtClean="0"/>
              <a:t>Scoring time:</a:t>
            </a:r>
            <a:r>
              <a:rPr lang="en-US" sz="2400" smtClean="0"/>
              <a:t> 5-10 min</a:t>
            </a:r>
          </a:p>
          <a:p>
            <a:pPr eaLnBrk="1" hangingPunct="1"/>
            <a:r>
              <a:rPr lang="en-US" sz="2400" b="1" smtClean="0"/>
              <a:t>Fee for use:</a:t>
            </a:r>
            <a:r>
              <a:rPr lang="en-US" sz="2400" smtClean="0"/>
              <a:t> No cost</a:t>
            </a:r>
          </a:p>
          <a:p>
            <a:pPr eaLnBrk="1" hangingPunct="1"/>
            <a:endParaRPr lang="en-US" sz="2000" smtClean="0"/>
          </a:p>
          <a:p>
            <a:pPr eaLnBrk="1" hangingPunct="1"/>
            <a:endParaRPr lang="en-US" sz="2000" smtClean="0"/>
          </a:p>
        </p:txBody>
      </p:sp>
      <p:sp>
        <p:nvSpPr>
          <p:cNvPr id="3" name="Title 2"/>
          <p:cNvSpPr>
            <a:spLocks noGrp="1"/>
          </p:cNvSpPr>
          <p:nvPr>
            <p:ph type="title"/>
          </p:nvPr>
        </p:nvSpPr>
        <p:spPr/>
        <p:txBody>
          <a:bodyPr/>
          <a:lstStyle/>
          <a:p>
            <a:pPr eaLnBrk="1" hangingPunct="1">
              <a:defRPr/>
            </a:pPr>
            <a:r>
              <a:rPr lang="en-US" dirty="0" smtClean="0"/>
              <a:t>TCU Drug Screen II</a:t>
            </a:r>
            <a:endParaRPr lang="en-US" dirty="0"/>
          </a:p>
        </p:txBody>
      </p:sp>
      <p:sp>
        <p:nvSpPr>
          <p:cNvPr id="83971" name="TextBox 4"/>
          <p:cNvSpPr txBox="1">
            <a:spLocks noChangeArrowheads="1"/>
          </p:cNvSpPr>
          <p:nvPr/>
        </p:nvSpPr>
        <p:spPr bwMode="auto">
          <a:xfrm>
            <a:off x="1600200" y="6019800"/>
            <a:ext cx="7543800" cy="369888"/>
          </a:xfrm>
          <a:prstGeom prst="rect">
            <a:avLst/>
          </a:prstGeom>
          <a:noFill/>
          <a:ln w="9525">
            <a:noFill/>
            <a:miter lim="800000"/>
            <a:headEnd/>
            <a:tailEnd/>
          </a:ln>
        </p:spPr>
        <p:txBody>
          <a:bodyPr>
            <a:spAutoFit/>
          </a:bodyPr>
          <a:lstStyle/>
          <a:p>
            <a:pPr algn="r"/>
            <a:r>
              <a:rPr lang="en-US" sz="1800"/>
              <a:t>Institute of Behavioral Research, Texas Christian University</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Content Placeholder 1"/>
          <p:cNvSpPr>
            <a:spLocks noGrp="1"/>
          </p:cNvSpPr>
          <p:nvPr>
            <p:ph idx="1"/>
          </p:nvPr>
        </p:nvSpPr>
        <p:spPr>
          <a:xfrm>
            <a:off x="457200" y="1524000"/>
            <a:ext cx="8229600" cy="4800600"/>
          </a:xfrm>
        </p:spPr>
        <p:txBody>
          <a:bodyPr/>
          <a:lstStyle/>
          <a:p>
            <a:pPr eaLnBrk="1" hangingPunct="1"/>
            <a:r>
              <a:rPr lang="en-US" sz="2400" b="1" smtClean="0"/>
              <a:t>Purpose:</a:t>
            </a:r>
            <a:r>
              <a:rPr lang="en-US" sz="2400" smtClean="0"/>
              <a:t>   The SSI-SA  instrument, was designed to encompass a broad spectrum of signs and symptoms for substance use disorders. These conditions are characterized by substance use that leads to negative physical, social, and/or emotional consequences and loss of control over one's pattern and amount of consumption of the substance(s) of abuse. </a:t>
            </a:r>
          </a:p>
          <a:p>
            <a:pPr eaLnBrk="1" hangingPunct="1"/>
            <a:r>
              <a:rPr lang="en-US" sz="2400" b="1" smtClean="0"/>
              <a:t>Clinical utility:</a:t>
            </a:r>
            <a:r>
              <a:rPr lang="en-US" sz="2400" smtClean="0"/>
              <a:t>  Since its publication in 1994 the SSI-SA has been widely used and its reliability and validity investigated in 13 state correctional facilities.</a:t>
            </a:r>
            <a:endParaRPr lang="en-US" sz="2000" smtClean="0"/>
          </a:p>
        </p:txBody>
      </p:sp>
      <p:sp>
        <p:nvSpPr>
          <p:cNvPr id="3" name="Title 2"/>
          <p:cNvSpPr>
            <a:spLocks noGrp="1"/>
          </p:cNvSpPr>
          <p:nvPr>
            <p:ph type="title"/>
          </p:nvPr>
        </p:nvSpPr>
        <p:spPr>
          <a:xfrm>
            <a:off x="533400" y="0"/>
            <a:ext cx="8229600" cy="1143000"/>
          </a:xfrm>
        </p:spPr>
        <p:txBody>
          <a:bodyPr>
            <a:normAutofit fontScale="90000"/>
          </a:bodyPr>
          <a:lstStyle/>
          <a:p>
            <a:pPr eaLnBrk="1" hangingPunct="1">
              <a:defRPr/>
            </a:pPr>
            <a:r>
              <a:rPr lang="en-US" dirty="0" smtClean="0"/>
              <a:t/>
            </a:r>
            <a:br>
              <a:rPr lang="en-US" dirty="0" smtClean="0"/>
            </a:br>
            <a:r>
              <a:rPr lang="en-US" dirty="0" smtClean="0"/>
              <a:t> Simple Screening Instrument for Substance Abuse  (SSI-SA)</a:t>
            </a:r>
            <a:endParaRPr lang="en-US" dirty="0"/>
          </a:p>
        </p:txBody>
      </p:sp>
      <p:sp>
        <p:nvSpPr>
          <p:cNvPr id="84995" name="TextBox 3"/>
          <p:cNvSpPr txBox="1">
            <a:spLocks noChangeArrowheads="1"/>
          </p:cNvSpPr>
          <p:nvPr/>
        </p:nvSpPr>
        <p:spPr bwMode="auto">
          <a:xfrm>
            <a:off x="1600200" y="5943600"/>
            <a:ext cx="7543800" cy="369888"/>
          </a:xfrm>
          <a:prstGeom prst="rect">
            <a:avLst/>
          </a:prstGeom>
          <a:noFill/>
          <a:ln w="9525">
            <a:noFill/>
            <a:miter lim="800000"/>
            <a:headEnd/>
            <a:tailEnd/>
          </a:ln>
        </p:spPr>
        <p:txBody>
          <a:bodyPr>
            <a:spAutoFit/>
          </a:bodyPr>
          <a:lstStyle/>
          <a:p>
            <a:pPr algn="r"/>
            <a:r>
              <a:rPr lang="en-US" sz="1800"/>
              <a:t>Center for Substance Abuse Treatment (Tip 11 consensus panel)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Content Placeholder 1"/>
          <p:cNvSpPr>
            <a:spLocks noGrp="1"/>
          </p:cNvSpPr>
          <p:nvPr>
            <p:ph idx="1"/>
          </p:nvPr>
        </p:nvSpPr>
        <p:spPr>
          <a:xfrm>
            <a:off x="457200" y="1447800"/>
            <a:ext cx="8229600" cy="4800600"/>
          </a:xfrm>
        </p:spPr>
        <p:txBody>
          <a:bodyPr/>
          <a:lstStyle/>
          <a:p>
            <a:pPr eaLnBrk="1" hangingPunct="1"/>
            <a:r>
              <a:rPr lang="en-US" sz="2400" b="1" smtClean="0"/>
              <a:t>Norms:</a:t>
            </a:r>
            <a:r>
              <a:rPr lang="en-US" sz="2400" smtClean="0"/>
              <a:t> Yes.  Peters et al. (2000) found the SSI-SA to be effective in identifying substance-dependent inmates, and the SSI-SA demonstrated high sensitivity (87.0-92.6 percent for alcohol or drug dependence disorder) and excellent test-retest reliability (.97). Knight et al. (2000) also found the SSI-SA a reliable substance abuse screening instrument among adolescent medical patients. </a:t>
            </a:r>
          </a:p>
          <a:p>
            <a:pPr eaLnBrk="1" hangingPunct="1"/>
            <a:endParaRPr lang="en-US" sz="2000" smtClean="0"/>
          </a:p>
          <a:p>
            <a:pPr eaLnBrk="1" hangingPunct="1"/>
            <a:endParaRPr lang="en-US" sz="2000" smtClean="0"/>
          </a:p>
        </p:txBody>
      </p:sp>
      <p:sp>
        <p:nvSpPr>
          <p:cNvPr id="7" name="Title 6"/>
          <p:cNvSpPr>
            <a:spLocks noGrp="1"/>
          </p:cNvSpPr>
          <p:nvPr>
            <p:ph type="title"/>
          </p:nvPr>
        </p:nvSpPr>
        <p:spPr/>
        <p:txBody>
          <a:bodyPr>
            <a:normAutofit fontScale="90000"/>
          </a:bodyPr>
          <a:lstStyle/>
          <a:p>
            <a:pPr eaLnBrk="1" hangingPunct="1">
              <a:defRPr/>
            </a:pPr>
            <a:r>
              <a:rPr lang="en-US" dirty="0" smtClean="0"/>
              <a:t> Simple Screening Instrument for Substance Abuse  (SSI-SA)</a:t>
            </a:r>
            <a:endParaRPr lang="en-US" dirty="0"/>
          </a:p>
        </p:txBody>
      </p:sp>
      <p:sp>
        <p:nvSpPr>
          <p:cNvPr id="87043" name="TextBox 7"/>
          <p:cNvSpPr txBox="1">
            <a:spLocks noChangeArrowheads="1"/>
          </p:cNvSpPr>
          <p:nvPr/>
        </p:nvSpPr>
        <p:spPr bwMode="auto">
          <a:xfrm>
            <a:off x="1600200" y="5943600"/>
            <a:ext cx="7543800" cy="369888"/>
          </a:xfrm>
          <a:prstGeom prst="rect">
            <a:avLst/>
          </a:prstGeom>
          <a:noFill/>
          <a:ln w="9525">
            <a:noFill/>
            <a:miter lim="800000"/>
            <a:headEnd/>
            <a:tailEnd/>
          </a:ln>
        </p:spPr>
        <p:txBody>
          <a:bodyPr>
            <a:spAutoFit/>
          </a:bodyPr>
          <a:lstStyle/>
          <a:p>
            <a:pPr algn="r"/>
            <a:r>
              <a:rPr lang="en-US" sz="1800"/>
              <a:t>Center for Substance Abuse Treatment (Tip 11 consensus panel)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Content Placeholder 1"/>
          <p:cNvSpPr>
            <a:spLocks noGrp="1"/>
          </p:cNvSpPr>
          <p:nvPr>
            <p:ph idx="1"/>
          </p:nvPr>
        </p:nvSpPr>
        <p:spPr>
          <a:xfrm>
            <a:off x="457200" y="1752600"/>
            <a:ext cx="8229600" cy="4800600"/>
          </a:xfrm>
        </p:spPr>
        <p:txBody>
          <a:bodyPr/>
          <a:lstStyle/>
          <a:p>
            <a:pPr eaLnBrk="1" hangingPunct="1"/>
            <a:r>
              <a:rPr lang="en-US" sz="2400" b="1" smtClean="0"/>
              <a:t>Format:</a:t>
            </a:r>
            <a:r>
              <a:rPr lang="en-US" sz="2400" smtClean="0"/>
              <a:t> A 15-item instrument, can be administered as part of an interview or self administered. </a:t>
            </a:r>
          </a:p>
          <a:p>
            <a:pPr eaLnBrk="1" hangingPunct="1"/>
            <a:r>
              <a:rPr lang="en-US" sz="2400" b="1" smtClean="0"/>
              <a:t>Administration time:</a:t>
            </a:r>
            <a:r>
              <a:rPr lang="en-US" sz="2400" smtClean="0"/>
              <a:t> 5-10 minutes</a:t>
            </a:r>
          </a:p>
          <a:p>
            <a:pPr eaLnBrk="1" hangingPunct="1"/>
            <a:r>
              <a:rPr lang="en-US" sz="2400" b="1" smtClean="0"/>
              <a:t>Scoring time:</a:t>
            </a:r>
            <a:r>
              <a:rPr lang="en-US" sz="2400" smtClean="0"/>
              <a:t> 5-10 min</a:t>
            </a:r>
          </a:p>
          <a:p>
            <a:pPr eaLnBrk="1" hangingPunct="1"/>
            <a:r>
              <a:rPr lang="en-US" sz="2400" b="1" smtClean="0"/>
              <a:t>Fee for use:</a:t>
            </a:r>
            <a:r>
              <a:rPr lang="en-US" sz="2400" smtClean="0"/>
              <a:t> No cost</a:t>
            </a:r>
          </a:p>
          <a:p>
            <a:pPr eaLnBrk="1" hangingPunct="1"/>
            <a:endParaRPr lang="en-US" sz="2000" smtClean="0"/>
          </a:p>
          <a:p>
            <a:pPr eaLnBrk="1" hangingPunct="1"/>
            <a:endParaRPr lang="en-US" sz="2000" smtClean="0"/>
          </a:p>
        </p:txBody>
      </p:sp>
      <p:sp>
        <p:nvSpPr>
          <p:cNvPr id="3" name="Title 2"/>
          <p:cNvSpPr>
            <a:spLocks noGrp="1"/>
          </p:cNvSpPr>
          <p:nvPr>
            <p:ph type="title"/>
          </p:nvPr>
        </p:nvSpPr>
        <p:spPr/>
        <p:txBody>
          <a:bodyPr>
            <a:normAutofit fontScale="90000"/>
          </a:bodyPr>
          <a:lstStyle/>
          <a:p>
            <a:pPr eaLnBrk="1" hangingPunct="1">
              <a:defRPr/>
            </a:pPr>
            <a:r>
              <a:rPr lang="en-US" dirty="0" smtClean="0"/>
              <a:t>Simple Screening Instrument for Substance Abuse  (SSI-SA)</a:t>
            </a:r>
            <a:endParaRPr lang="en-US" dirty="0"/>
          </a:p>
        </p:txBody>
      </p:sp>
      <p:sp>
        <p:nvSpPr>
          <p:cNvPr id="88067" name="TextBox 5"/>
          <p:cNvSpPr txBox="1">
            <a:spLocks noChangeArrowheads="1"/>
          </p:cNvSpPr>
          <p:nvPr/>
        </p:nvSpPr>
        <p:spPr bwMode="auto">
          <a:xfrm>
            <a:off x="1600200" y="5943600"/>
            <a:ext cx="7543800" cy="369888"/>
          </a:xfrm>
          <a:prstGeom prst="rect">
            <a:avLst/>
          </a:prstGeom>
          <a:noFill/>
          <a:ln w="9525">
            <a:noFill/>
            <a:miter lim="800000"/>
            <a:headEnd/>
            <a:tailEnd/>
          </a:ln>
        </p:spPr>
        <p:txBody>
          <a:bodyPr>
            <a:spAutoFit/>
          </a:bodyPr>
          <a:lstStyle/>
          <a:p>
            <a:pPr algn="r"/>
            <a:r>
              <a:rPr lang="en-US" sz="1800"/>
              <a:t>Center for Substance Abuse Treatment (Tip 11 consensus panel)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3" name="Picture 3" descr="HandOff.jpg"/>
          <p:cNvPicPr>
            <a:picLocks noChangeAspect="1"/>
          </p:cNvPicPr>
          <p:nvPr/>
        </p:nvPicPr>
        <p:blipFill>
          <a:blip r:embed="rId3"/>
          <a:srcRect/>
          <a:stretch>
            <a:fillRect/>
          </a:stretch>
        </p:blipFill>
        <p:spPr bwMode="auto">
          <a:xfrm>
            <a:off x="3200400" y="0"/>
            <a:ext cx="2857500" cy="2857500"/>
          </a:xfrm>
          <a:prstGeom prst="rect">
            <a:avLst/>
          </a:prstGeom>
          <a:noFill/>
          <a:ln w="9525">
            <a:noFill/>
            <a:miter lim="800000"/>
            <a:headEnd/>
            <a:tailEnd/>
          </a:ln>
        </p:spPr>
      </p:pic>
      <p:sp>
        <p:nvSpPr>
          <p:cNvPr id="3" name="Title 2"/>
          <p:cNvSpPr>
            <a:spLocks noGrp="1"/>
          </p:cNvSpPr>
          <p:nvPr>
            <p:ph type="ctrTitle"/>
          </p:nvPr>
        </p:nvSpPr>
        <p:spPr/>
        <p:txBody>
          <a:bodyPr/>
          <a:lstStyle/>
          <a:p>
            <a:pPr eaLnBrk="1" hangingPunct="1">
              <a:defRPr/>
            </a:pPr>
            <a:r>
              <a:rPr lang="en-US" cap="small" dirty="0" smtClean="0"/>
              <a:t>Sharing what you know</a:t>
            </a:r>
            <a:endParaRPr lang="en-US" cap="small" dirty="0"/>
          </a:p>
        </p:txBody>
      </p:sp>
      <p:sp>
        <p:nvSpPr>
          <p:cNvPr id="90115" name="Content Placeholder 1"/>
          <p:cNvSpPr>
            <a:spLocks noGrp="1"/>
          </p:cNvSpPr>
          <p:nvPr>
            <p:ph type="subTitle" idx="1"/>
          </p:nvPr>
        </p:nvSpPr>
        <p:spPr>
          <a:xfrm>
            <a:off x="685800" y="3611563"/>
            <a:ext cx="7772400" cy="1200150"/>
          </a:xfrm>
        </p:spPr>
        <p:txBody>
          <a:bodyPr/>
          <a:lstStyle/>
          <a:p>
            <a:pPr marR="0" eaLnBrk="1" hangingPunct="1"/>
            <a:endParaRPr lang="en-US" smtClean="0"/>
          </a:p>
          <a:p>
            <a:pPr marR="0" eaLnBrk="1" hangingPunct="1"/>
            <a:r>
              <a:rPr lang="en-US" smtClean="0"/>
              <a:t>The hand-off</a:t>
            </a:r>
          </a:p>
          <a:p>
            <a:pPr marR="0" eaLnBrk="1" hangingPunct="1"/>
            <a:endParaRPr 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Content Placeholder 1"/>
          <p:cNvSpPr>
            <a:spLocks noGrp="1"/>
          </p:cNvSpPr>
          <p:nvPr>
            <p:ph idx="1"/>
          </p:nvPr>
        </p:nvSpPr>
        <p:spPr/>
        <p:txBody>
          <a:bodyPr/>
          <a:lstStyle/>
          <a:p>
            <a:pPr eaLnBrk="1" hangingPunct="1"/>
            <a:r>
              <a:rPr lang="en-US" smtClean="0"/>
              <a:t>What are your barriers to sharing information?</a:t>
            </a:r>
          </a:p>
          <a:p>
            <a:pPr eaLnBrk="1" hangingPunct="1"/>
            <a:r>
              <a:rPr lang="en-US" smtClean="0"/>
              <a:t>Can you utilize technology?</a:t>
            </a:r>
          </a:p>
          <a:p>
            <a:pPr eaLnBrk="1" hangingPunct="1"/>
            <a:r>
              <a:rPr lang="en-US" smtClean="0"/>
              <a:t>What will you share?</a:t>
            </a:r>
          </a:p>
          <a:p>
            <a:pPr eaLnBrk="1" hangingPunct="1"/>
            <a:r>
              <a:rPr lang="en-US" smtClean="0"/>
              <a:t>How will it be used?</a:t>
            </a:r>
          </a:p>
          <a:p>
            <a:pPr eaLnBrk="1" hangingPunct="1"/>
            <a:r>
              <a:rPr lang="en-US" smtClean="0"/>
              <a:t>Who will use the information?</a:t>
            </a:r>
          </a:p>
          <a:p>
            <a:pPr eaLnBrk="1" hangingPunct="1"/>
            <a:endParaRPr lang="en-US" smtClean="0"/>
          </a:p>
          <a:p>
            <a:pPr eaLnBrk="1" hangingPunct="1"/>
            <a:endParaRPr lang="en-US" smtClean="0"/>
          </a:p>
        </p:txBody>
      </p:sp>
      <p:sp>
        <p:nvSpPr>
          <p:cNvPr id="3" name="Title 2"/>
          <p:cNvSpPr>
            <a:spLocks noGrp="1"/>
          </p:cNvSpPr>
          <p:nvPr>
            <p:ph type="title"/>
          </p:nvPr>
        </p:nvSpPr>
        <p:spPr>
          <a:xfrm>
            <a:off x="457200" y="381000"/>
            <a:ext cx="8229600" cy="1143000"/>
          </a:xfrm>
        </p:spPr>
        <p:txBody>
          <a:bodyPr>
            <a:normAutofit fontScale="90000"/>
          </a:bodyPr>
          <a:lstStyle/>
          <a:p>
            <a:pPr eaLnBrk="1" hangingPunct="1">
              <a:defRPr/>
            </a:pPr>
            <a:r>
              <a:rPr lang="en-US" cap="small" dirty="0" smtClean="0"/>
              <a:t>Questions that need to be asked &amp; answered</a:t>
            </a:r>
            <a:br>
              <a:rPr lang="en-US" cap="small" dirty="0" smtClean="0"/>
            </a:br>
            <a:endParaRPr lang="en-US" cap="small"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Content Placeholder 1"/>
          <p:cNvSpPr>
            <a:spLocks noGrp="1"/>
          </p:cNvSpPr>
          <p:nvPr>
            <p:ph idx="1"/>
          </p:nvPr>
        </p:nvSpPr>
        <p:spPr/>
        <p:txBody>
          <a:bodyPr/>
          <a:lstStyle/>
          <a:p>
            <a:r>
              <a:rPr lang="en-US" smtClean="0"/>
              <a:t>Eliminates redundancy </a:t>
            </a:r>
          </a:p>
          <a:p>
            <a:r>
              <a:rPr lang="en-US" smtClean="0"/>
              <a:t>Confirm or refute self-report information</a:t>
            </a:r>
          </a:p>
          <a:p>
            <a:r>
              <a:rPr lang="en-US" smtClean="0"/>
              <a:t>Encourages a team approach to the work</a:t>
            </a:r>
          </a:p>
          <a:p>
            <a:r>
              <a:rPr lang="en-US" smtClean="0"/>
              <a:t>Promotes continuity of services across departments or agencies</a:t>
            </a:r>
          </a:p>
          <a:p>
            <a:r>
              <a:rPr lang="en-US" smtClean="0"/>
              <a:t>Protects the rights of the client</a:t>
            </a:r>
          </a:p>
          <a:p>
            <a:endParaRPr lang="en-US" smtClean="0"/>
          </a:p>
          <a:p>
            <a:endParaRPr lang="en-US" smtClean="0"/>
          </a:p>
          <a:p>
            <a:endParaRPr lang="en-US" smtClean="0"/>
          </a:p>
        </p:txBody>
      </p:sp>
      <p:sp>
        <p:nvSpPr>
          <p:cNvPr id="3" name="Title 2"/>
          <p:cNvSpPr>
            <a:spLocks noGrp="1"/>
          </p:cNvSpPr>
          <p:nvPr>
            <p:ph type="title"/>
          </p:nvPr>
        </p:nvSpPr>
        <p:spPr/>
        <p:txBody>
          <a:bodyPr/>
          <a:lstStyle/>
          <a:p>
            <a:pPr>
              <a:defRPr/>
            </a:pPr>
            <a:r>
              <a:rPr lang="en-US" cap="small" dirty="0" smtClean="0"/>
              <a:t>Benefits of sharing information</a:t>
            </a:r>
            <a:endParaRPr lang="en-US" cap="small"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Content Placeholder 1"/>
          <p:cNvSpPr>
            <a:spLocks noGrp="1"/>
          </p:cNvSpPr>
          <p:nvPr>
            <p:ph idx="1"/>
          </p:nvPr>
        </p:nvSpPr>
        <p:spPr/>
        <p:txBody>
          <a:bodyPr/>
          <a:lstStyle/>
          <a:p>
            <a:r>
              <a:rPr lang="en-US" sz="2800" smtClean="0"/>
              <a:t>Multilevel agreements </a:t>
            </a:r>
          </a:p>
          <a:p>
            <a:r>
              <a:rPr lang="en-US" sz="2800" smtClean="0"/>
              <a:t>Understanding the rules on transmitting health information</a:t>
            </a:r>
          </a:p>
          <a:p>
            <a:r>
              <a:rPr lang="en-US" sz="2800" smtClean="0"/>
              <a:t>Using proprietary information systems that are secure</a:t>
            </a:r>
          </a:p>
          <a:p>
            <a:r>
              <a:rPr lang="en-US" sz="2800" smtClean="0"/>
              <a:t>Creating systems structure so not to violate CFR 42 or HIPPA regulations</a:t>
            </a:r>
            <a:endParaRPr lang="en-US" smtClean="0"/>
          </a:p>
        </p:txBody>
      </p:sp>
      <p:sp>
        <p:nvSpPr>
          <p:cNvPr id="3" name="Title 2"/>
          <p:cNvSpPr>
            <a:spLocks noGrp="1"/>
          </p:cNvSpPr>
          <p:nvPr>
            <p:ph type="title"/>
          </p:nvPr>
        </p:nvSpPr>
        <p:spPr/>
        <p:txBody>
          <a:bodyPr>
            <a:normAutofit fontScale="90000"/>
          </a:bodyPr>
          <a:lstStyle/>
          <a:p>
            <a:pPr>
              <a:defRPr/>
            </a:pPr>
            <a:r>
              <a:rPr lang="en-US" cap="small" dirty="0" smtClean="0"/>
              <a:t>Ideas on how to share information</a:t>
            </a:r>
            <a:endParaRPr lang="en-US" cap="small"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facebook_pic.jpg"/>
          <p:cNvPicPr>
            <a:picLocks noGrp="1" noChangeAspect="1"/>
          </p:cNvPicPr>
          <p:nvPr>
            <p:ph idx="1"/>
          </p:nvPr>
        </p:nvPicPr>
        <p:blipFill>
          <a:blip r:embed="rId3"/>
          <a:srcRect/>
          <a:stretch>
            <a:fillRect/>
          </a:stretch>
        </p:blipFill>
        <p:spPr>
          <a:xfrm>
            <a:off x="1752600" y="1447800"/>
            <a:ext cx="6400800" cy="4800600"/>
          </a:xfrm>
        </p:spPr>
      </p:pic>
      <p:sp>
        <p:nvSpPr>
          <p:cNvPr id="3" name="Title 2"/>
          <p:cNvSpPr>
            <a:spLocks noGrp="1"/>
          </p:cNvSpPr>
          <p:nvPr>
            <p:ph type="title"/>
          </p:nvPr>
        </p:nvSpPr>
        <p:spPr>
          <a:xfrm>
            <a:off x="533400" y="381000"/>
            <a:ext cx="8229600" cy="1143000"/>
          </a:xfrm>
        </p:spPr>
        <p:txBody>
          <a:bodyPr/>
          <a:lstStyle/>
          <a:p>
            <a:pPr eaLnBrk="1" hangingPunct="1">
              <a:defRPr/>
            </a:pPr>
            <a:r>
              <a:rPr lang="en-US" cap="small" dirty="0" smtClean="0"/>
              <a:t>This of course this makes it easy!</a:t>
            </a:r>
            <a:endParaRPr lang="en-US" cap="smal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524000"/>
            <a:ext cx="8229600" cy="4525963"/>
          </a:xfrm>
        </p:spPr>
        <p:txBody>
          <a:bodyPr>
            <a:normAutofit/>
          </a:bodyPr>
          <a:lstStyle/>
          <a:p>
            <a:pPr marL="365760" indent="-256032" eaLnBrk="1" fontAlgn="auto" hangingPunct="1">
              <a:spcAft>
                <a:spcPts val="0"/>
              </a:spcAft>
              <a:buFont typeface="Wingdings 3"/>
              <a:buChar char=""/>
              <a:defRPr/>
            </a:pPr>
            <a:endParaRPr lang="en-US" dirty="0" smtClean="0"/>
          </a:p>
          <a:p>
            <a:pPr marL="514350" indent="-514350" eaLnBrk="1" fontAlgn="auto" hangingPunct="1">
              <a:spcAft>
                <a:spcPts val="0"/>
              </a:spcAft>
              <a:buFont typeface="+mj-lt"/>
              <a:buAutoNum type="arabicPeriod" startAt="2"/>
              <a:defRPr/>
            </a:pPr>
            <a:r>
              <a:rPr lang="en-US" dirty="0" smtClean="0"/>
              <a:t>Developing and maintaining integrity between the screening process and the actual treatment of the offender.  </a:t>
            </a:r>
          </a:p>
          <a:p>
            <a:pPr marL="914400" lvl="1" indent="-514350" eaLnBrk="1" fontAlgn="auto" hangingPunct="1">
              <a:spcBef>
                <a:spcPts val="324"/>
              </a:spcBef>
              <a:spcAft>
                <a:spcPts val="0"/>
              </a:spcAft>
              <a:buFont typeface="Wingdings" pitchFamily="2" charset="2"/>
              <a:buChar char="Ø"/>
              <a:defRPr/>
            </a:pPr>
            <a:r>
              <a:rPr lang="en-US" dirty="0" smtClean="0"/>
              <a:t>Consents, </a:t>
            </a:r>
          </a:p>
          <a:p>
            <a:pPr marL="914400" lvl="1" indent="-514350" eaLnBrk="1" fontAlgn="auto" hangingPunct="1">
              <a:spcBef>
                <a:spcPts val="324"/>
              </a:spcBef>
              <a:spcAft>
                <a:spcPts val="0"/>
              </a:spcAft>
              <a:buFont typeface="Wingdings" pitchFamily="2" charset="2"/>
              <a:buChar char="Ø"/>
              <a:defRPr/>
            </a:pPr>
            <a:r>
              <a:rPr lang="en-US" dirty="0" smtClean="0"/>
              <a:t>Agreements </a:t>
            </a:r>
          </a:p>
          <a:p>
            <a:pPr marL="914400" lvl="1" indent="-514350" eaLnBrk="1" fontAlgn="auto" hangingPunct="1">
              <a:spcBef>
                <a:spcPts val="324"/>
              </a:spcBef>
              <a:spcAft>
                <a:spcPts val="0"/>
              </a:spcAft>
              <a:buFont typeface="Wingdings" pitchFamily="2" charset="2"/>
              <a:buChar char="Ø"/>
              <a:defRPr/>
            </a:pPr>
            <a:r>
              <a:rPr lang="en-US" dirty="0" smtClean="0"/>
              <a:t>Incentives </a:t>
            </a:r>
          </a:p>
          <a:p>
            <a:pPr marL="514350" indent="-514350" eaLnBrk="1" fontAlgn="auto" hangingPunct="1">
              <a:spcAft>
                <a:spcPts val="0"/>
              </a:spcAft>
              <a:buFontTx/>
              <a:buNone/>
              <a:defRPr/>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Learning Objectives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anim calcmode="lin" valueType="num">
                                      <p:cBhvr additive="base">
                                        <p:cTn id="7"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075">
                                            <p:txEl>
                                              <p:pRg st="3" end="3"/>
                                            </p:txEl>
                                          </p:spTgt>
                                        </p:tgtEl>
                                        <p:attrNameLst>
                                          <p:attrName>style.visibility</p:attrName>
                                        </p:attrNameLst>
                                      </p:cBhvr>
                                      <p:to>
                                        <p:strVal val="visible"/>
                                      </p:to>
                                    </p:set>
                                    <p:anim calcmode="lin" valueType="num">
                                      <p:cBhvr additive="base">
                                        <p:cTn id="12"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075">
                                            <p:txEl>
                                              <p:pRg st="4" end="4"/>
                                            </p:txEl>
                                          </p:spTgt>
                                        </p:tgtEl>
                                        <p:attrNameLst>
                                          <p:attrName>style.visibility</p:attrName>
                                        </p:attrNameLst>
                                      </p:cBhvr>
                                      <p:to>
                                        <p:strVal val="visible"/>
                                      </p:to>
                                    </p:set>
                                    <p:anim calcmode="lin" valueType="num">
                                      <p:cBhvr additive="base">
                                        <p:cTn id="17"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pPr algn="ctr" eaLnBrk="1" hangingPunct="1">
              <a:defRPr/>
            </a:pPr>
            <a:r>
              <a:rPr lang="en-US" dirty="0" smtClean="0"/>
              <a:t>The End</a:t>
            </a:r>
            <a:endParaRPr lang="en-US" dirty="0"/>
          </a:p>
        </p:txBody>
      </p:sp>
      <p:sp>
        <p:nvSpPr>
          <p:cNvPr id="99330" name="Content Placeholder 1"/>
          <p:cNvSpPr>
            <a:spLocks noGrp="1"/>
          </p:cNvSpPr>
          <p:nvPr>
            <p:ph type="subTitle" idx="1"/>
          </p:nvPr>
        </p:nvSpPr>
        <p:spPr>
          <a:xfrm>
            <a:off x="685800" y="3611563"/>
            <a:ext cx="7772400" cy="1200150"/>
          </a:xfrm>
        </p:spPr>
        <p:txBody>
          <a:bodyPr/>
          <a:lstStyle/>
          <a:p>
            <a:pPr marR="0" algn="ctr" eaLnBrk="1" hangingPunct="1"/>
            <a:r>
              <a:rPr lang="en-US" smtClean="0"/>
              <a:t>Q&amp;A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524000"/>
            <a:ext cx="7010400" cy="4114800"/>
          </a:xfrm>
        </p:spPr>
        <p:txBody>
          <a:bodyPr>
            <a:normAutofit/>
          </a:bodyPr>
          <a:lstStyle/>
          <a:p>
            <a:pPr marL="365760" indent="-256032" eaLnBrk="1" fontAlgn="auto" hangingPunct="1">
              <a:spcAft>
                <a:spcPts val="0"/>
              </a:spcAft>
              <a:buFont typeface="Wingdings 3"/>
              <a:buChar char=""/>
              <a:defRPr/>
            </a:pPr>
            <a:endParaRPr lang="en-US" dirty="0" smtClean="0"/>
          </a:p>
          <a:p>
            <a:pPr marL="514350" indent="-514350" eaLnBrk="1" fontAlgn="auto" hangingPunct="1">
              <a:spcAft>
                <a:spcPts val="0"/>
              </a:spcAft>
              <a:buFont typeface="+mj-lt"/>
              <a:buAutoNum type="arabicPeriod" startAt="3"/>
              <a:defRPr/>
            </a:pPr>
            <a:r>
              <a:rPr lang="en-US" dirty="0" smtClean="0"/>
              <a:t>Understanding how security classification, good time credit and length of a sentence affects treatment.</a:t>
            </a:r>
          </a:p>
          <a:p>
            <a:pPr marL="514350" indent="-514350" eaLnBrk="1" fontAlgn="auto" hangingPunct="1">
              <a:spcAft>
                <a:spcPts val="0"/>
              </a:spcAft>
              <a:buFontTx/>
              <a:buNone/>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Learning Objectives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447800"/>
            <a:ext cx="7010400" cy="4114800"/>
          </a:xfrm>
        </p:spPr>
        <p:txBody>
          <a:bodyPr>
            <a:normAutofit/>
          </a:bodyPr>
          <a:lstStyle/>
          <a:p>
            <a:pPr marL="365760" indent="-256032" eaLnBrk="1" fontAlgn="auto" hangingPunct="1">
              <a:spcAft>
                <a:spcPts val="0"/>
              </a:spcAft>
              <a:buFont typeface="Wingdings 3"/>
              <a:buChar char=""/>
              <a:defRPr/>
            </a:pPr>
            <a:endParaRPr lang="en-US" dirty="0" smtClean="0"/>
          </a:p>
          <a:p>
            <a:pPr marL="514350" indent="-514350" eaLnBrk="1" fontAlgn="auto" hangingPunct="1">
              <a:spcAft>
                <a:spcPts val="0"/>
              </a:spcAft>
              <a:buFont typeface="+mj-lt"/>
              <a:buAutoNum type="arabicPeriod" startAt="4"/>
              <a:defRPr/>
            </a:pPr>
            <a:r>
              <a:rPr lang="en-US" dirty="0" smtClean="0"/>
              <a:t> Selecting the right AOD tool for screening: e.g. </a:t>
            </a:r>
          </a:p>
          <a:p>
            <a:pPr marL="769938" lvl="1" indent="-514350" eaLnBrk="1" fontAlgn="auto" hangingPunct="1">
              <a:spcAft>
                <a:spcPts val="0"/>
              </a:spcAft>
              <a:buFont typeface="Wingdings" pitchFamily="2" charset="2"/>
              <a:buChar char="Ø"/>
              <a:defRPr/>
            </a:pPr>
            <a:r>
              <a:rPr lang="en-US" dirty="0" smtClean="0"/>
              <a:t>TCUDSII, </a:t>
            </a:r>
          </a:p>
          <a:p>
            <a:pPr marL="769938" lvl="1" indent="-514350" eaLnBrk="1" fontAlgn="auto" hangingPunct="1">
              <a:spcAft>
                <a:spcPts val="0"/>
              </a:spcAft>
              <a:buFont typeface="Wingdings" pitchFamily="2" charset="2"/>
              <a:buChar char="Ø"/>
              <a:defRPr/>
            </a:pPr>
            <a:r>
              <a:rPr lang="en-US" dirty="0" smtClean="0"/>
              <a:t>Simple Screening Instrument, </a:t>
            </a:r>
          </a:p>
          <a:p>
            <a:pPr marL="769938" lvl="1" indent="-514350" eaLnBrk="1" fontAlgn="auto" hangingPunct="1">
              <a:spcAft>
                <a:spcPts val="0"/>
              </a:spcAft>
              <a:buFont typeface="Wingdings" pitchFamily="2" charset="2"/>
              <a:buChar char="Ø"/>
              <a:defRPr/>
            </a:pPr>
            <a:r>
              <a:rPr lang="en-US" dirty="0" smtClean="0"/>
              <a:t>SASSI, etc.</a:t>
            </a:r>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Learning Objectives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anim calcmode="lin" valueType="num">
                                      <p:cBhvr additive="base">
                                        <p:cTn id="7"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3075">
                                            <p:txEl>
                                              <p:pRg st="3" end="3"/>
                                            </p:txEl>
                                          </p:spTgt>
                                        </p:tgtEl>
                                        <p:attrNameLst>
                                          <p:attrName>style.visibility</p:attrName>
                                        </p:attrNameLst>
                                      </p:cBhvr>
                                      <p:to>
                                        <p:strVal val="visible"/>
                                      </p:to>
                                    </p:set>
                                    <p:anim calcmode="lin" valueType="num">
                                      <p:cBhvr additive="base">
                                        <p:cTn id="12"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3075">
                                            <p:txEl>
                                              <p:pRg st="4" end="4"/>
                                            </p:txEl>
                                          </p:spTgt>
                                        </p:tgtEl>
                                        <p:attrNameLst>
                                          <p:attrName>style.visibility</p:attrName>
                                        </p:attrNameLst>
                                      </p:cBhvr>
                                      <p:to>
                                        <p:strVal val="visible"/>
                                      </p:to>
                                    </p:set>
                                    <p:anim calcmode="lin" valueType="num">
                                      <p:cBhvr additive="base">
                                        <p:cTn id="17"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914400" y="1447800"/>
            <a:ext cx="7010400" cy="4114800"/>
          </a:xfrm>
        </p:spPr>
        <p:txBody>
          <a:bodyPr>
            <a:normAutofit/>
          </a:bodyPr>
          <a:lstStyle/>
          <a:p>
            <a:pPr marL="365760" indent="-256032" eaLnBrk="1" fontAlgn="auto" hangingPunct="1">
              <a:spcAft>
                <a:spcPts val="0"/>
              </a:spcAft>
              <a:buFont typeface="Wingdings 3"/>
              <a:buChar char=""/>
              <a:defRPr/>
            </a:pPr>
            <a:endParaRPr lang="en-US" dirty="0" smtClean="0"/>
          </a:p>
          <a:p>
            <a:pPr marL="514350" indent="-514350" eaLnBrk="1" fontAlgn="auto" hangingPunct="1">
              <a:spcAft>
                <a:spcPts val="0"/>
              </a:spcAft>
              <a:buFont typeface="+mj-lt"/>
              <a:buAutoNum type="arabicPeriod" startAt="5"/>
              <a:defRPr/>
            </a:pPr>
            <a:r>
              <a:rPr lang="en-US" dirty="0" smtClean="0"/>
              <a:t>The importance of sharing information from the screening.</a:t>
            </a:r>
          </a:p>
          <a:p>
            <a:pPr marL="514350" indent="-514350" eaLnBrk="1" fontAlgn="auto" hangingPunct="1">
              <a:spcAft>
                <a:spcPts val="0"/>
              </a:spcAft>
              <a:buFontTx/>
              <a:buNone/>
              <a:defRPr/>
            </a:pPr>
            <a:endParaRPr lang="en-US" dirty="0" smtClean="0"/>
          </a:p>
          <a:p>
            <a:pPr marL="365760" indent="-256032" eaLnBrk="1" fontAlgn="auto" hangingPunct="1">
              <a:spcAft>
                <a:spcPts val="0"/>
              </a:spcAft>
              <a:buFont typeface="Wingdings 3"/>
              <a:buChar char=""/>
              <a:defRPr/>
            </a:pPr>
            <a:endParaRPr lang="en-US" dirty="0" smtClean="0"/>
          </a:p>
          <a:p>
            <a:pPr marL="365760" indent="-256032" eaLnBrk="1" fontAlgn="auto" hangingPunct="1">
              <a:spcAft>
                <a:spcPts val="0"/>
              </a:spcAft>
              <a:buFont typeface="Wingdings 3"/>
              <a:buChar char=""/>
              <a:defRPr/>
            </a:pPr>
            <a:endParaRPr lang="en-US" dirty="0" smtClean="0"/>
          </a:p>
        </p:txBody>
      </p:sp>
      <p:sp>
        <p:nvSpPr>
          <p:cNvPr id="3074" name="Title 1"/>
          <p:cNvSpPr>
            <a:spLocks noGrp="1"/>
          </p:cNvSpPr>
          <p:nvPr>
            <p:ph type="title"/>
          </p:nvPr>
        </p:nvSpPr>
        <p:spPr/>
        <p:txBody>
          <a:bodyPr/>
          <a:lstStyle/>
          <a:p>
            <a:pPr eaLnBrk="1" fontAlgn="auto" hangingPunct="1">
              <a:spcAft>
                <a:spcPts val="0"/>
              </a:spcAft>
              <a:defRPr/>
            </a:pPr>
            <a:r>
              <a:rPr lang="en-US" cap="small" dirty="0" smtClean="0"/>
              <a:t>Learning Objectives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hangingPunct="1">
              <a:defRPr/>
            </a:pPr>
            <a:r>
              <a:rPr lang="en-US" dirty="0" smtClean="0"/>
              <a:t>Why are you screening clients?</a:t>
            </a:r>
            <a:endParaRPr lang="en-US" dirty="0"/>
          </a:p>
        </p:txBody>
      </p:sp>
      <p:pic>
        <p:nvPicPr>
          <p:cNvPr id="8" name="Content Placeholder 7" descr="eggs_broken.jpg"/>
          <p:cNvPicPr>
            <a:picLocks noGrp="1" noChangeAspect="1"/>
          </p:cNvPicPr>
          <p:nvPr>
            <p:ph idx="1"/>
          </p:nvPr>
        </p:nvPicPr>
        <p:blipFill>
          <a:blip r:embed="rId3"/>
          <a:srcRect/>
          <a:stretch>
            <a:fillRect/>
          </a:stretch>
        </p:blipFill>
        <p:spPr>
          <a:xfrm>
            <a:off x="404813" y="1600200"/>
            <a:ext cx="3862387" cy="3810000"/>
          </a:xfrm>
        </p:spPr>
      </p:pic>
      <p:pic>
        <p:nvPicPr>
          <p:cNvPr id="9" name="Picture 8" descr="mean_egg.jpg"/>
          <p:cNvPicPr>
            <a:picLocks noChangeAspect="1"/>
          </p:cNvPicPr>
          <p:nvPr/>
        </p:nvPicPr>
        <p:blipFill>
          <a:blip r:embed="rId4"/>
          <a:stretch>
            <a:fillRect/>
          </a:stretch>
        </p:blipFill>
        <p:spPr>
          <a:xfrm>
            <a:off x="4495800" y="1600200"/>
            <a:ext cx="4267200" cy="3810000"/>
          </a:xfrm>
          <a:prstGeom prst="rect">
            <a:avLst/>
          </a:prstGeom>
          <a:effectLst>
            <a:outerShdw blurRad="50800" dist="50800" dir="5400000" sx="1000" sy="1000" algn="ctr" rotWithShape="0">
              <a:schemeClr val="tx1">
                <a:lumMod val="50000"/>
                <a:lumOff val="50000"/>
              </a:schemeClr>
            </a:outerShdw>
          </a:effectLst>
        </p:spPr>
      </p:pic>
      <p:sp>
        <p:nvSpPr>
          <p:cNvPr id="10" name="TextBox 9"/>
          <p:cNvSpPr txBox="1">
            <a:spLocks noChangeArrowheads="1"/>
          </p:cNvSpPr>
          <p:nvPr/>
        </p:nvSpPr>
        <p:spPr bwMode="auto">
          <a:xfrm>
            <a:off x="990600" y="5562600"/>
            <a:ext cx="2590800" cy="461963"/>
          </a:xfrm>
          <a:prstGeom prst="rect">
            <a:avLst/>
          </a:prstGeom>
          <a:noFill/>
          <a:ln w="9525">
            <a:noFill/>
            <a:miter lim="800000"/>
            <a:headEnd/>
            <a:tailEnd/>
          </a:ln>
        </p:spPr>
        <p:txBody>
          <a:bodyPr>
            <a:spAutoFit/>
          </a:bodyPr>
          <a:lstStyle/>
          <a:p>
            <a:r>
              <a:rPr lang="en-US" b="1"/>
              <a:t>OK, you’re in!</a:t>
            </a:r>
          </a:p>
        </p:txBody>
      </p:sp>
      <p:sp>
        <p:nvSpPr>
          <p:cNvPr id="11" name="TextBox 10"/>
          <p:cNvSpPr txBox="1">
            <a:spLocks noChangeArrowheads="1"/>
          </p:cNvSpPr>
          <p:nvPr/>
        </p:nvSpPr>
        <p:spPr bwMode="auto">
          <a:xfrm>
            <a:off x="5105400" y="5562600"/>
            <a:ext cx="2590800" cy="830263"/>
          </a:xfrm>
          <a:prstGeom prst="rect">
            <a:avLst/>
          </a:prstGeom>
          <a:noFill/>
          <a:ln w="9525">
            <a:noFill/>
            <a:miter lim="800000"/>
            <a:headEnd/>
            <a:tailEnd/>
          </a:ln>
        </p:spPr>
        <p:txBody>
          <a:bodyPr>
            <a:spAutoFit/>
          </a:bodyPr>
          <a:lstStyle/>
          <a:p>
            <a:r>
              <a:rPr lang="en-US" b="1"/>
              <a:t>No way, you’re out!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20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2101</TotalTime>
  <Words>4323</Words>
  <Application>Microsoft Office PowerPoint</Application>
  <PresentationFormat>On-screen Show (4:3)</PresentationFormat>
  <Paragraphs>323</Paragraphs>
  <Slides>50</Slides>
  <Notes>29</Notes>
  <HiddenSlides>0</HiddenSlides>
  <MMClips>0</MMClips>
  <ScaleCrop>false</ScaleCrop>
  <HeadingPairs>
    <vt:vector size="6" baseType="variant">
      <vt:variant>
        <vt:lpstr>Fonts Used</vt:lpstr>
      </vt:variant>
      <vt:variant>
        <vt:i4>9</vt:i4>
      </vt:variant>
      <vt:variant>
        <vt:lpstr>Design Template</vt:lpstr>
      </vt:variant>
      <vt:variant>
        <vt:i4>12</vt:i4>
      </vt:variant>
      <vt:variant>
        <vt:lpstr>Slide Titles</vt:lpstr>
      </vt:variant>
      <vt:variant>
        <vt:i4>50</vt:i4>
      </vt:variant>
    </vt:vector>
  </HeadingPairs>
  <TitlesOfParts>
    <vt:vector size="71" baseType="lpstr">
      <vt:lpstr>Times New Roman</vt:lpstr>
      <vt:lpstr>Arial</vt:lpstr>
      <vt:lpstr>Lucida Sans Unicode</vt:lpstr>
      <vt:lpstr>Wingdings 3</vt:lpstr>
      <vt:lpstr>Verdana</vt:lpstr>
      <vt:lpstr>Wingdings 2</vt:lpstr>
      <vt:lpstr>Calibri</vt:lpstr>
      <vt:lpstr>Wingdings</vt:lpstr>
      <vt:lpstr>inherit</vt:lpstr>
      <vt:lpstr>Concourse</vt:lpstr>
      <vt:lpstr>Concourse</vt:lpstr>
      <vt:lpstr>Concourse</vt:lpstr>
      <vt:lpstr>Concourse</vt:lpstr>
      <vt:lpstr>Concourse</vt:lpstr>
      <vt:lpstr>Concourse</vt:lpstr>
      <vt:lpstr>Concourse</vt:lpstr>
      <vt:lpstr>Concourse</vt:lpstr>
      <vt:lpstr>Concourse</vt:lpstr>
      <vt:lpstr>Concourse</vt:lpstr>
      <vt:lpstr>Concourse</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vector>
  </TitlesOfParts>
  <Company>TASC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Valerie</dc:creator>
  <cp:lastModifiedBy>jprince</cp:lastModifiedBy>
  <cp:revision>202</cp:revision>
  <dcterms:created xsi:type="dcterms:W3CDTF">2005-10-24T15:11:48Z</dcterms:created>
  <dcterms:modified xsi:type="dcterms:W3CDTF">2011-03-16T18:27:11Z</dcterms:modified>
</cp:coreProperties>
</file>