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3" r:id="rId2"/>
    <p:sldId id="376" r:id="rId3"/>
    <p:sldId id="311" r:id="rId4"/>
    <p:sldId id="312" r:id="rId5"/>
    <p:sldId id="321" r:id="rId6"/>
    <p:sldId id="324" r:id="rId7"/>
    <p:sldId id="352" r:id="rId8"/>
    <p:sldId id="354" r:id="rId9"/>
    <p:sldId id="355" r:id="rId10"/>
    <p:sldId id="357" r:id="rId11"/>
    <p:sldId id="341" r:id="rId12"/>
    <p:sldId id="377" r:id="rId13"/>
    <p:sldId id="381" r:id="rId14"/>
    <p:sldId id="378" r:id="rId15"/>
    <p:sldId id="379" r:id="rId16"/>
    <p:sldId id="383" r:id="rId17"/>
    <p:sldId id="380" r:id="rId18"/>
    <p:sldId id="382" r:id="rId19"/>
    <p:sldId id="385" r:id="rId20"/>
    <p:sldId id="386" r:id="rId21"/>
    <p:sldId id="387" r:id="rId22"/>
    <p:sldId id="388" r:id="rId23"/>
    <p:sldId id="390" r:id="rId24"/>
    <p:sldId id="392" r:id="rId25"/>
    <p:sldId id="393" r:id="rId26"/>
    <p:sldId id="394" r:id="rId27"/>
    <p:sldId id="395" r:id="rId28"/>
    <p:sldId id="398" r:id="rId29"/>
    <p:sldId id="401" r:id="rId30"/>
    <p:sldId id="404" r:id="rId31"/>
    <p:sldId id="410" r:id="rId32"/>
    <p:sldId id="384" r:id="rId33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ylan Alban" initials="" lastIdx="11" clrIdx="0"/>
  <p:cmAuthor id="1" name="Paul Bangiola" initials="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686868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8" autoAdjust="0"/>
    <p:restoredTop sz="99336" autoAdjust="0"/>
  </p:normalViewPr>
  <p:slideViewPr>
    <p:cSldViewPr>
      <p:cViewPr>
        <p:scale>
          <a:sx n="100" d="100"/>
          <a:sy n="100" d="100"/>
        </p:scale>
        <p:origin x="-822" y="48"/>
      </p:cViewPr>
      <p:guideLst>
        <p:guide orient="horz" pos="432"/>
        <p:guide pos="3360"/>
      </p:guideLst>
    </p:cSldViewPr>
  </p:slideViewPr>
  <p:outlineViewPr>
    <p:cViewPr>
      <p:scale>
        <a:sx n="33" d="100"/>
        <a:sy n="33" d="100"/>
      </p:scale>
      <p:origin x="48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3464"/>
    </p:cViewPr>
  </p:sorterViewPr>
  <p:notesViewPr>
    <p:cSldViewPr>
      <p:cViewPr varScale="1">
        <p:scale>
          <a:sx n="73" d="100"/>
          <a:sy n="73" d="100"/>
        </p:scale>
        <p:origin x="-1914" y="-96"/>
      </p:cViewPr>
      <p:guideLst>
        <p:guide orient="horz" pos="2211"/>
        <p:guide pos="293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ul:Dropbox%20(APDS%20Corporate%20Team):Use%20Statistics:SCL:A%20day%20in%20the%20life-%20Madison%20Indian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remy\Documents\APDS\TGG_Student_Survey.2015.08.11.v5%20Jerem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 Day in the Life: MJCF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Sheet2!$A$1:$A$24</c:f>
              <c:numCache>
                <c:formatCode>[$-F400]h:mm:ss\ AM/PM</c:formatCode>
                <c:ptCount val="24"/>
                <c:pt idx="0">
                  <c:v>0</c:v>
                </c:pt>
                <c:pt idx="1">
                  <c:v>4.1665000000000008E-2</c:v>
                </c:pt>
                <c:pt idx="2">
                  <c:v>8.3331666666666609E-2</c:v>
                </c:pt>
                <c:pt idx="3">
                  <c:v>0.124998333333333</c:v>
                </c:pt>
                <c:pt idx="4">
                  <c:v>0.16666500000000004</c:v>
                </c:pt>
                <c:pt idx="5">
                  <c:v>0.208331666666667</c:v>
                </c:pt>
                <c:pt idx="6">
                  <c:v>0.24999833333333307</c:v>
                </c:pt>
                <c:pt idx="7">
                  <c:v>0.29166500000000001</c:v>
                </c:pt>
                <c:pt idx="8">
                  <c:v>0.33333166666666708</c:v>
                </c:pt>
                <c:pt idx="9">
                  <c:v>0.37499833333333304</c:v>
                </c:pt>
                <c:pt idx="10">
                  <c:v>0.41666500000000001</c:v>
                </c:pt>
                <c:pt idx="11">
                  <c:v>0.45833166666666703</c:v>
                </c:pt>
                <c:pt idx="12">
                  <c:v>0.49999833333333304</c:v>
                </c:pt>
                <c:pt idx="13">
                  <c:v>0.54166500000000006</c:v>
                </c:pt>
                <c:pt idx="14">
                  <c:v>0.58333166666666703</c:v>
                </c:pt>
                <c:pt idx="15">
                  <c:v>0.62499833333333321</c:v>
                </c:pt>
                <c:pt idx="16">
                  <c:v>0.66666500000000017</c:v>
                </c:pt>
                <c:pt idx="17">
                  <c:v>0.70833166666666703</c:v>
                </c:pt>
                <c:pt idx="18">
                  <c:v>0.74999833333333321</c:v>
                </c:pt>
                <c:pt idx="19">
                  <c:v>0.79166533333333311</c:v>
                </c:pt>
                <c:pt idx="20">
                  <c:v>0.83333233333333301</c:v>
                </c:pt>
                <c:pt idx="21">
                  <c:v>0.87499933333333324</c:v>
                </c:pt>
                <c:pt idx="22">
                  <c:v>0.91666633333333303</c:v>
                </c:pt>
                <c:pt idx="23">
                  <c:v>0.95833333333333304</c:v>
                </c:pt>
              </c:numCache>
            </c:numRef>
          </c:cat>
          <c:val>
            <c:numRef>
              <c:f>Sheet2!$B$1:$B$24</c:f>
              <c:numCache>
                <c:formatCode>General</c:formatCode>
                <c:ptCount val="24"/>
                <c:pt idx="0">
                  <c:v>24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93</c:v>
                </c:pt>
                <c:pt idx="8">
                  <c:v>207</c:v>
                </c:pt>
                <c:pt idx="9">
                  <c:v>211</c:v>
                </c:pt>
                <c:pt idx="10">
                  <c:v>154</c:v>
                </c:pt>
                <c:pt idx="11">
                  <c:v>221</c:v>
                </c:pt>
                <c:pt idx="12">
                  <c:v>141</c:v>
                </c:pt>
                <c:pt idx="13">
                  <c:v>202</c:v>
                </c:pt>
                <c:pt idx="14">
                  <c:v>173</c:v>
                </c:pt>
                <c:pt idx="15">
                  <c:v>216</c:v>
                </c:pt>
                <c:pt idx="16">
                  <c:v>73</c:v>
                </c:pt>
                <c:pt idx="17">
                  <c:v>54</c:v>
                </c:pt>
                <c:pt idx="18">
                  <c:v>67</c:v>
                </c:pt>
                <c:pt idx="19">
                  <c:v>72</c:v>
                </c:pt>
                <c:pt idx="20">
                  <c:v>38</c:v>
                </c:pt>
                <c:pt idx="21">
                  <c:v>16</c:v>
                </c:pt>
                <c:pt idx="22">
                  <c:v>16</c:v>
                </c:pt>
                <c:pt idx="23">
                  <c:v>2</c:v>
                </c:pt>
              </c:numCache>
            </c:numRef>
          </c:val>
        </c:ser>
        <c:dLbls/>
        <c:axId val="76504064"/>
        <c:axId val="77480704"/>
      </c:barChart>
      <c:catAx>
        <c:axId val="76504064"/>
        <c:scaling>
          <c:orientation val="minMax"/>
        </c:scaling>
        <c:axPos val="b"/>
        <c:numFmt formatCode="[$-F400]h:mm:ss\ AM/PM" sourceLinked="1"/>
        <c:tickLblPos val="nextTo"/>
        <c:crossAx val="77480704"/>
        <c:crosses val="autoZero"/>
        <c:auto val="1"/>
        <c:lblAlgn val="ctr"/>
        <c:lblOffset val="100"/>
      </c:catAx>
      <c:valAx>
        <c:axId val="7748070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Server</a:t>
                </a:r>
                <a:r>
                  <a:rPr lang="en-US" baseline="0" dirty="0" smtClean="0"/>
                  <a:t> Requests</a:t>
                </a:r>
              </a:p>
            </c:rich>
          </c:tx>
          <c:layout/>
        </c:title>
        <c:numFmt formatCode="General" sourceLinked="1"/>
        <c:tickLblPos val="nextTo"/>
        <c:crossAx val="76504064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CA" sz="3200" b="0" i="0" u="none" strike="noStrike" baseline="0" dirty="0">
                <a:latin typeface="Avenir Book"/>
                <a:cs typeface="Avenir Book"/>
              </a:rPr>
              <a:t>For about how many hours do you think you use the </a:t>
            </a:r>
            <a:r>
              <a:rPr lang="en-CA" sz="3200" b="0" i="0" u="none" strike="noStrike" baseline="0" dirty="0" smtClean="0">
                <a:latin typeface="Avenir Book"/>
                <a:cs typeface="Avenir Book"/>
              </a:rPr>
              <a:t>NCL </a:t>
            </a:r>
            <a:r>
              <a:rPr lang="en-CA" sz="3200" b="0" i="0" u="none" strike="noStrike" baseline="0" dirty="0">
                <a:latin typeface="Avenir Book"/>
                <a:cs typeface="Avenir Book"/>
              </a:rPr>
              <a:t>website to read books on a REGULAR DAY?</a:t>
            </a:r>
            <a:r>
              <a:rPr lang="en-CA" sz="3200" b="1" i="0" u="none" strike="noStrike" baseline="0" dirty="0">
                <a:latin typeface="Avenir Book"/>
                <a:cs typeface="Avenir Book"/>
              </a:rPr>
              <a:t> </a:t>
            </a:r>
            <a:endParaRPr lang="en-CA" sz="3200" dirty="0">
              <a:latin typeface="Avenir Book"/>
              <a:cs typeface="Avenir Book"/>
            </a:endParaRPr>
          </a:p>
        </c:rich>
      </c:tx>
      <c:layout>
        <c:manualLayout>
          <c:xMode val="edge"/>
          <c:yMode val="edge"/>
          <c:x val="0.15346959597585302"/>
          <c:y val="3.7037037037037007E-2"/>
        </c:manualLayout>
      </c:layout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RAW!$F$837:$F$843</c:f>
              <c:strCache>
                <c:ptCount val="7"/>
                <c:pt idx="0">
                  <c:v>0 Hours</c:v>
                </c:pt>
                <c:pt idx="1">
                  <c:v>1 Hour</c:v>
                </c:pt>
                <c:pt idx="2">
                  <c:v>2 Hours</c:v>
                </c:pt>
                <c:pt idx="3">
                  <c:v>3 Hours</c:v>
                </c:pt>
                <c:pt idx="4">
                  <c:v>4 Hours</c:v>
                </c:pt>
                <c:pt idx="5">
                  <c:v>5 or more hours</c:v>
                </c:pt>
                <c:pt idx="6">
                  <c:v>I don't know</c:v>
                </c:pt>
              </c:strCache>
            </c:strRef>
          </c:cat>
          <c:val>
            <c:numRef>
              <c:f>RAW!$G$837:$G$843</c:f>
              <c:numCache>
                <c:formatCode>General</c:formatCode>
                <c:ptCount val="7"/>
                <c:pt idx="0">
                  <c:v>13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venir Book"/>
                <a:cs typeface="Avenir Book"/>
              </a:defRPr>
            </a:pPr>
            <a:r>
              <a:rPr lang="en-CA" sz="3200" b="0" i="0" u="none" strike="noStrike" baseline="0" dirty="0">
                <a:latin typeface="Avenir Book"/>
                <a:cs typeface="Avenir Book"/>
              </a:rPr>
              <a:t>On a regular day, for about how many hours do you think you use the </a:t>
            </a:r>
            <a:r>
              <a:rPr lang="en-CA" sz="3200" b="0" i="0" u="none" strike="noStrike" baseline="0" dirty="0" smtClean="0">
                <a:latin typeface="Avenir Book"/>
                <a:cs typeface="Avenir Book"/>
              </a:rPr>
              <a:t>SCL </a:t>
            </a:r>
            <a:r>
              <a:rPr lang="en-CA" sz="3200" b="0" i="0" u="none" strike="noStrike" baseline="0" dirty="0">
                <a:latin typeface="Avenir Book"/>
                <a:cs typeface="Avenir Book"/>
              </a:rPr>
              <a:t>to </a:t>
            </a:r>
            <a:r>
              <a:rPr lang="en-CA" sz="3200" b="0" i="1" u="none" strike="noStrike" baseline="0" dirty="0">
                <a:latin typeface="Avenir Book"/>
                <a:cs typeface="Avenir Book"/>
              </a:rPr>
              <a:t>listen to music</a:t>
            </a:r>
            <a:r>
              <a:rPr lang="en-CA" sz="3200" b="0" i="0" u="none" strike="noStrike" baseline="0" dirty="0">
                <a:latin typeface="Avenir Book"/>
                <a:cs typeface="Avenir Book"/>
              </a:rPr>
              <a:t>?</a:t>
            </a:r>
            <a:r>
              <a:rPr lang="en-CA" sz="3200" b="1" i="0" u="none" strike="noStrike" baseline="0" dirty="0">
                <a:latin typeface="Avenir Book"/>
                <a:cs typeface="Avenir Book"/>
              </a:rPr>
              <a:t> </a:t>
            </a:r>
            <a:endParaRPr lang="en-CA" sz="3200" dirty="0">
              <a:latin typeface="Avenir Book"/>
              <a:cs typeface="Avenir Book"/>
            </a:endParaRPr>
          </a:p>
        </c:rich>
      </c:tx>
      <c:layout>
        <c:manualLayout>
          <c:xMode val="edge"/>
          <c:yMode val="edge"/>
          <c:x val="0.10900656167979"/>
          <c:y val="2.3029124371501699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1"/>
              <c:layout>
                <c:manualLayout>
                  <c:x val="7.3117275113338195E-2"/>
                  <c:y val="1.1585871043228002E-2"/>
                </c:manualLayout>
              </c:layout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RAW!$F$976:$F$982</c:f>
              <c:strCache>
                <c:ptCount val="7"/>
                <c:pt idx="0">
                  <c:v>0 Hours</c:v>
                </c:pt>
                <c:pt idx="1">
                  <c:v>1 Hour</c:v>
                </c:pt>
                <c:pt idx="2">
                  <c:v>2 Hours</c:v>
                </c:pt>
                <c:pt idx="3">
                  <c:v>3 Hours</c:v>
                </c:pt>
                <c:pt idx="4">
                  <c:v>4 Hours</c:v>
                </c:pt>
                <c:pt idx="5">
                  <c:v>5+ Hours</c:v>
                </c:pt>
                <c:pt idx="6">
                  <c:v>I don't know</c:v>
                </c:pt>
              </c:strCache>
            </c:strRef>
          </c:cat>
          <c:val>
            <c:numRef>
              <c:f>RAW!$G$976:$G$982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11</c:v>
                </c:pt>
                <c:pt idx="4">
                  <c:v>4</c:v>
                </c:pt>
                <c:pt idx="5">
                  <c:v>20</c:v>
                </c:pt>
                <c:pt idx="6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CA" sz="3200" b="0" i="0" u="none" strike="noStrike" baseline="0" dirty="0">
                <a:latin typeface="Avenir Book"/>
                <a:cs typeface="Avenir Book"/>
              </a:rPr>
              <a:t>On a regular day, for about how many hours do you think you use the Messaging application?</a:t>
            </a:r>
            <a:r>
              <a:rPr lang="en-CA" sz="3200" b="1" i="0" u="none" strike="noStrike" baseline="0" dirty="0">
                <a:latin typeface="Avenir Book"/>
                <a:cs typeface="Avenir Book"/>
              </a:rPr>
              <a:t> </a:t>
            </a:r>
            <a:endParaRPr lang="en-CA" sz="3200" dirty="0">
              <a:latin typeface="Avenir Book"/>
              <a:cs typeface="Avenir Book"/>
            </a:endParaRPr>
          </a:p>
        </c:rich>
      </c:tx>
      <c:layout>
        <c:manualLayout>
          <c:xMode val="edge"/>
          <c:yMode val="edge"/>
          <c:x val="0.13706783211731605"/>
          <c:y val="0.05"/>
        </c:manualLayout>
      </c:layout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RAW!$F$793:$F$799</c:f>
              <c:strCache>
                <c:ptCount val="7"/>
                <c:pt idx="0">
                  <c:v>0 Hours</c:v>
                </c:pt>
                <c:pt idx="1">
                  <c:v>1 Hour</c:v>
                </c:pt>
                <c:pt idx="2">
                  <c:v>2 Hours</c:v>
                </c:pt>
                <c:pt idx="3">
                  <c:v>3 Hours</c:v>
                </c:pt>
                <c:pt idx="4">
                  <c:v>4 Hours</c:v>
                </c:pt>
                <c:pt idx="5">
                  <c:v>5+ Hours</c:v>
                </c:pt>
                <c:pt idx="6">
                  <c:v>I don't know</c:v>
                </c:pt>
              </c:strCache>
            </c:strRef>
          </c:cat>
          <c:val>
            <c:numRef>
              <c:f>RAW!$G$793:$G$799</c:f>
              <c:numCache>
                <c:formatCode>General</c:formatCode>
                <c:ptCount val="7"/>
                <c:pt idx="0">
                  <c:v>3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  <c:pt idx="4">
                  <c:v>3</c:v>
                </c:pt>
                <c:pt idx="5">
                  <c:v>8</c:v>
                </c:pt>
                <c:pt idx="6">
                  <c:v>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CA" sz="3200" b="0" i="0" u="none" strike="noStrike" baseline="0" dirty="0">
                <a:latin typeface="Avenir Book"/>
                <a:cs typeface="Avenir Book"/>
              </a:rPr>
              <a:t>Have you ever changed your behavior in order to get access to an entertainment tablet?</a:t>
            </a:r>
            <a:r>
              <a:rPr lang="en-CA" sz="3200" b="1" i="0" u="none" strike="noStrike" baseline="0" dirty="0">
                <a:latin typeface="Avenir Book"/>
                <a:cs typeface="Avenir Book"/>
              </a:rPr>
              <a:t> </a:t>
            </a:r>
            <a:endParaRPr lang="en-CA" sz="3200" dirty="0">
              <a:latin typeface="Avenir Book"/>
              <a:cs typeface="Avenir Book"/>
            </a:endParaRPr>
          </a:p>
        </c:rich>
      </c:tx>
      <c:layout>
        <c:manualLayout>
          <c:xMode val="edge"/>
          <c:yMode val="edge"/>
          <c:x val="0.134877952755906"/>
          <c:y val="3.65853658536585E-2"/>
        </c:manualLayout>
      </c:layout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RAW!$F$405:$F$406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RAW!$G$405:$G$406</c:f>
              <c:numCache>
                <c:formatCode>General</c:formatCode>
                <c:ptCount val="2"/>
                <c:pt idx="0">
                  <c:v>27</c:v>
                </c:pt>
                <c:pt idx="1">
                  <c:v>17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venir Book"/>
                <a:cs typeface="Avenir Book"/>
              </a:defRPr>
            </a:pPr>
            <a:r>
              <a:rPr lang="en-CA" sz="3200" b="0" i="1" u="none" strike="noStrike" baseline="0" dirty="0">
                <a:latin typeface="Avenir Book"/>
                <a:cs typeface="Avenir Book"/>
              </a:rPr>
              <a:t>Outside of school,</a:t>
            </a:r>
            <a:r>
              <a:rPr lang="en-CA" sz="3200" b="0" i="0" u="none" strike="noStrike" baseline="0" dirty="0">
                <a:latin typeface="Avenir Book"/>
                <a:cs typeface="Avenir Book"/>
              </a:rPr>
              <a:t> about how often do you use your tablet PER WEEK?</a:t>
            </a:r>
            <a:r>
              <a:rPr lang="en-CA" sz="3200" b="1" i="0" u="none" strike="noStrike" baseline="0" dirty="0">
                <a:latin typeface="Avenir Book"/>
                <a:cs typeface="Avenir Book"/>
              </a:rPr>
              <a:t> </a:t>
            </a:r>
            <a:endParaRPr lang="en-CA" sz="3200" dirty="0">
              <a:latin typeface="Avenir Book"/>
              <a:cs typeface="Avenir Book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RAW!$F$929:$F$933</c:f>
              <c:strCache>
                <c:ptCount val="5"/>
                <c:pt idx="0">
                  <c:v>Every Day</c:v>
                </c:pt>
                <c:pt idx="1">
                  <c:v>About 5 days each week</c:v>
                </c:pt>
                <c:pt idx="2">
                  <c:v>About 3 days each week</c:v>
                </c:pt>
                <c:pt idx="3">
                  <c:v>About 1 day a week</c:v>
                </c:pt>
                <c:pt idx="4">
                  <c:v>Never</c:v>
                </c:pt>
              </c:strCache>
            </c:strRef>
          </c:cat>
          <c:val>
            <c:numRef>
              <c:f>RAW!$G$929:$G$933</c:f>
              <c:numCache>
                <c:formatCode>General</c:formatCode>
                <c:ptCount val="5"/>
                <c:pt idx="0">
                  <c:v>33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CA" sz="3200" b="0" i="1" u="none" strike="noStrike" baseline="0" dirty="0">
                <a:latin typeface="Avenir Book"/>
                <a:cs typeface="Avenir Book"/>
              </a:rPr>
              <a:t>Outside of school</a:t>
            </a:r>
            <a:r>
              <a:rPr lang="en-CA" sz="3200" b="0" i="0" u="none" strike="noStrike" baseline="0" dirty="0">
                <a:latin typeface="Avenir Book"/>
                <a:cs typeface="Avenir Book"/>
              </a:rPr>
              <a:t>, about how much do you think you use your tablet on a REGULAR DAY?</a:t>
            </a:r>
            <a:r>
              <a:rPr lang="en-CA" sz="3200" b="1" i="0" u="none" strike="noStrike" baseline="0" dirty="0">
                <a:latin typeface="Avenir Book"/>
                <a:cs typeface="Avenir Book"/>
              </a:rPr>
              <a:t> </a:t>
            </a:r>
            <a:endParaRPr lang="en-CA" sz="3200" dirty="0">
              <a:latin typeface="Avenir Book"/>
              <a:cs typeface="Avenir Book"/>
            </a:endParaRPr>
          </a:p>
        </c:rich>
      </c:tx>
      <c:layout>
        <c:manualLayout>
          <c:xMode val="edge"/>
          <c:yMode val="edge"/>
          <c:x val="0.12902911218666502"/>
          <c:y val="1.0009223595308205E-3"/>
        </c:manualLayout>
      </c:layout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RAW!$F$882:$F$886</c:f>
              <c:strCache>
                <c:ptCount val="5"/>
                <c:pt idx="0">
                  <c:v>All the time (8+ hours a day)</c:v>
                </c:pt>
                <c:pt idx="1">
                  <c:v>Frequently (5-8 hours a day)</c:v>
                </c:pt>
                <c:pt idx="2">
                  <c:v>Sometimes (2-5 hours a day)</c:v>
                </c:pt>
                <c:pt idx="3">
                  <c:v>Rarely (0-2 hours a day)</c:v>
                </c:pt>
                <c:pt idx="4">
                  <c:v>Never (0 hours a day)</c:v>
                </c:pt>
              </c:strCache>
            </c:strRef>
          </c:cat>
          <c:val>
            <c:numRef>
              <c:f>RAW!$G$882:$G$886</c:f>
              <c:numCache>
                <c:formatCode>General</c:formatCode>
                <c:ptCount val="5"/>
                <c:pt idx="0">
                  <c:v>9</c:v>
                </c:pt>
                <c:pt idx="1">
                  <c:v>17</c:v>
                </c:pt>
                <c:pt idx="2">
                  <c:v>14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venir Book"/>
                <a:cs typeface="Avenir Book"/>
              </a:defRPr>
            </a:pPr>
            <a:r>
              <a:rPr lang="en-CA" sz="3200" b="0" i="1" u="none" strike="noStrike" baseline="0" dirty="0">
                <a:latin typeface="Avenir Book"/>
                <a:cs typeface="Avenir Book"/>
              </a:rPr>
              <a:t>In school</a:t>
            </a:r>
            <a:r>
              <a:rPr lang="en-CA" sz="3200" b="0" i="0" u="none" strike="noStrike" baseline="0" dirty="0">
                <a:latin typeface="Avenir Book"/>
                <a:cs typeface="Avenir Book"/>
              </a:rPr>
              <a:t>, about how often do you think you use your tablet PER WEEK?</a:t>
            </a:r>
            <a:r>
              <a:rPr lang="en-CA" sz="3200" b="1" i="0" u="none" strike="noStrike" baseline="0" dirty="0">
                <a:latin typeface="Avenir Book"/>
                <a:cs typeface="Avenir Book"/>
              </a:rPr>
              <a:t> </a:t>
            </a:r>
            <a:endParaRPr lang="en-CA" sz="3200" dirty="0">
              <a:latin typeface="Avenir Book"/>
              <a:cs typeface="Avenir Book"/>
            </a:endParaRPr>
          </a:p>
        </c:rich>
      </c:tx>
      <c:layout>
        <c:manualLayout>
          <c:xMode val="edge"/>
          <c:yMode val="edge"/>
          <c:x val="0.14870646766169204"/>
          <c:y val="2.5293586269196002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5"/>
              <c:layout>
                <c:manualLayout>
                  <c:x val="0.19372448235637205"/>
                  <c:y val="3.104749707491380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RAW!$F$613:$F$618</c:f>
              <c:strCache>
                <c:ptCount val="6"/>
                <c:pt idx="0">
                  <c:v>Every school day</c:v>
                </c:pt>
                <c:pt idx="1">
                  <c:v>About 4 days a week</c:v>
                </c:pt>
                <c:pt idx="2">
                  <c:v>About 3 days a week</c:v>
                </c:pt>
                <c:pt idx="3">
                  <c:v>About 2 day a week</c:v>
                </c:pt>
                <c:pt idx="4">
                  <c:v>About 1 day a week</c:v>
                </c:pt>
                <c:pt idx="5">
                  <c:v>Never</c:v>
                </c:pt>
              </c:strCache>
            </c:strRef>
          </c:cat>
          <c:val>
            <c:numRef>
              <c:f>RAW!$G$613:$G$618</c:f>
              <c:numCache>
                <c:formatCode>General</c:formatCode>
                <c:ptCount val="6"/>
                <c:pt idx="0">
                  <c:v>33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venir Book"/>
                <a:cs typeface="Avenir Book"/>
              </a:defRPr>
            </a:pPr>
            <a:r>
              <a:rPr lang="en-CA" sz="3200" b="0" dirty="0">
                <a:latin typeface="Avenir Book"/>
                <a:cs typeface="Avenir Book"/>
              </a:rPr>
              <a:t>Do you enjoy using your tablet?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RAW!$F$118:$F$119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RAW!$G$118:$G$119</c:f>
              <c:numCache>
                <c:formatCode>General</c:formatCode>
                <c:ptCount val="2"/>
                <c:pt idx="0">
                  <c:v>42</c:v>
                </c:pt>
                <c:pt idx="1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venir Book"/>
                <a:cs typeface="Avenir Book"/>
              </a:defRPr>
            </a:pPr>
            <a:r>
              <a:rPr lang="en-CA" sz="3200" b="0" i="0" u="none" strike="noStrike" baseline="0" dirty="0">
                <a:latin typeface="Avenir Book"/>
                <a:cs typeface="Avenir Book"/>
              </a:rPr>
              <a:t>Do you feel like the tablet has helped improve your reading? </a:t>
            </a:r>
            <a:endParaRPr lang="en-CA" sz="3200" b="0" dirty="0">
              <a:latin typeface="Avenir Book"/>
              <a:cs typeface="Avenir Book"/>
            </a:endParaRPr>
          </a:p>
        </c:rich>
      </c:tx>
      <c:layout>
        <c:manualLayout>
          <c:xMode val="edge"/>
          <c:yMode val="edge"/>
          <c:x val="0.17527571206376999"/>
          <c:y val="7.317073170731711E-2"/>
        </c:manualLayout>
      </c:layout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RAW!$F$163:$F$164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RAW!$G$163:$G$164</c:f>
              <c:numCache>
                <c:formatCode>General</c:formatCode>
                <c:ptCount val="2"/>
                <c:pt idx="0">
                  <c:v>33</c:v>
                </c:pt>
                <c:pt idx="1">
                  <c:v>12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latin typeface="Avenir Book"/>
                <a:cs typeface="Avenir Book"/>
              </a:defRPr>
            </a:pPr>
            <a:r>
              <a:rPr lang="en-CA" sz="3200" b="0" i="0" u="none" strike="noStrike" baseline="0" dirty="0">
                <a:latin typeface="Avenir Book"/>
                <a:cs typeface="Avenir Book"/>
              </a:rPr>
              <a:t>Do you feel like the tablet has helped you learn </a:t>
            </a:r>
            <a:r>
              <a:rPr lang="en-CA" sz="3200" b="0" i="1" u="none" strike="noStrike" baseline="0" dirty="0">
                <a:latin typeface="Avenir Book"/>
                <a:cs typeface="Avenir Book"/>
              </a:rPr>
              <a:t>in the classroom</a:t>
            </a:r>
            <a:r>
              <a:rPr lang="en-CA" sz="3200" b="0" i="0" u="none" strike="noStrike" baseline="0" dirty="0">
                <a:latin typeface="Avenir Book"/>
                <a:cs typeface="Avenir Book"/>
              </a:rPr>
              <a:t>? </a:t>
            </a:r>
            <a:endParaRPr lang="en-CA" sz="3200" b="0" dirty="0">
              <a:latin typeface="Avenir Book"/>
              <a:cs typeface="Avenir Book"/>
            </a:endParaRPr>
          </a:p>
        </c:rich>
      </c:tx>
      <c:layout>
        <c:manualLayout>
          <c:xMode val="edge"/>
          <c:yMode val="edge"/>
          <c:x val="0.10061811023622001"/>
          <c:y val="2.7777777777777807E-2"/>
        </c:manualLayout>
      </c:layout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RAW!$F$208:$F$209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RAW!$G$208:$G$209</c:f>
              <c:numCache>
                <c:formatCode>General</c:formatCode>
                <c:ptCount val="2"/>
                <c:pt idx="0">
                  <c:v>34</c:v>
                </c:pt>
                <c:pt idx="1">
                  <c:v>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CA" sz="3200" b="0" dirty="0">
                <a:latin typeface="Avenir Book"/>
                <a:cs typeface="Avenir Book"/>
              </a:rPr>
              <a:t>Has the tablet helped you learn OUTSIDE the </a:t>
            </a:r>
            <a:r>
              <a:rPr lang="en-CA" sz="3200" b="0" dirty="0" smtClean="0">
                <a:latin typeface="Avenir Book"/>
                <a:cs typeface="Avenir Book"/>
              </a:rPr>
              <a:t>classroom?</a:t>
            </a:r>
            <a:endParaRPr lang="en-CA" sz="3200" b="0" dirty="0">
              <a:latin typeface="Avenir Book"/>
              <a:cs typeface="Avenir Book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RAW!$F$253:$F$254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RAW!$G$253:$G$254</c:f>
              <c:numCache>
                <c:formatCode>General</c:formatCode>
                <c:ptCount val="2"/>
                <c:pt idx="0">
                  <c:v>34</c:v>
                </c:pt>
                <c:pt idx="1">
                  <c:v>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CA" sz="2800" b="0" i="0" u="none" strike="noStrike" baseline="0" dirty="0">
                <a:latin typeface="Avenir Book"/>
                <a:cs typeface="Avenir Book"/>
              </a:rPr>
              <a:t>Has the tablet made you feel any of the following? You can check more than one </a:t>
            </a:r>
            <a:r>
              <a:rPr lang="en-CA" sz="2800" b="0" i="0" u="none" strike="noStrike" baseline="0" dirty="0" smtClean="0">
                <a:latin typeface="Avenir Book"/>
                <a:cs typeface="Avenir Book"/>
              </a:rPr>
              <a:t>answer</a:t>
            </a:r>
            <a:r>
              <a:rPr lang="en-CA" sz="2800" b="1" i="0" u="none" strike="noStrike" baseline="0" dirty="0" smtClean="0">
                <a:latin typeface="Avenir Book"/>
                <a:cs typeface="Avenir Book"/>
              </a:rPr>
              <a:t> </a:t>
            </a:r>
            <a:endParaRPr lang="en-CA" sz="2800" dirty="0">
              <a:latin typeface="Avenir Book"/>
              <a:cs typeface="Avenir Book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RAW!$F$298:$F$302</c:f>
              <c:strCache>
                <c:ptCount val="5"/>
                <c:pt idx="0">
                  <c:v>More calm</c:v>
                </c:pt>
                <c:pt idx="1">
                  <c:v>More supported by staff or teachers</c:v>
                </c:pt>
                <c:pt idx="2">
                  <c:v>More in control of yourself</c:v>
                </c:pt>
                <c:pt idx="3">
                  <c:v>More connected to staff or teachers</c:v>
                </c:pt>
                <c:pt idx="4">
                  <c:v>None of the above</c:v>
                </c:pt>
              </c:strCache>
            </c:strRef>
          </c:cat>
          <c:val>
            <c:numRef>
              <c:f>RAW!$G$298:$G$302</c:f>
              <c:numCache>
                <c:formatCode>General</c:formatCode>
                <c:ptCount val="5"/>
                <c:pt idx="0">
                  <c:v>40</c:v>
                </c:pt>
                <c:pt idx="1">
                  <c:v>13</c:v>
                </c:pt>
                <c:pt idx="2">
                  <c:v>24</c:v>
                </c:pt>
                <c:pt idx="3">
                  <c:v>28</c:v>
                </c:pt>
                <c:pt idx="4">
                  <c:v>2</c:v>
                </c:pt>
              </c:numCache>
            </c:numRef>
          </c:val>
        </c:ser>
        <c:dLbls>
          <c:showVal val="1"/>
        </c:dLbls>
        <c:axId val="79278848"/>
        <c:axId val="79280384"/>
      </c:barChart>
      <c:catAx>
        <c:axId val="79278848"/>
        <c:scaling>
          <c:orientation val="minMax"/>
        </c:scaling>
        <c:axPos val="b"/>
        <c:numFmt formatCode="General" sourceLinked="0"/>
        <c:tickLblPos val="nextTo"/>
        <c:crossAx val="79280384"/>
        <c:crosses val="autoZero"/>
        <c:auto val="1"/>
        <c:lblAlgn val="ctr"/>
        <c:lblOffset val="100"/>
      </c:catAx>
      <c:valAx>
        <c:axId val="79280384"/>
        <c:scaling>
          <c:orientation val="minMax"/>
        </c:scaling>
        <c:axPos val="l"/>
        <c:majorGridlines/>
        <c:numFmt formatCode="General" sourceLinked="1"/>
        <c:tickLblPos val="nextTo"/>
        <c:crossAx val="7927884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2" tIns="46642" rIns="93282" bIns="46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5" y="0"/>
            <a:ext cx="4032568" cy="350996"/>
          </a:xfrm>
          <a:prstGeom prst="rect">
            <a:avLst/>
          </a:prstGeom>
        </p:spPr>
        <p:txBody>
          <a:bodyPr vert="horz" lIns="93282" tIns="46642" rIns="93282" bIns="46642" rtlCol="0"/>
          <a:lstStyle>
            <a:lvl1pPr algn="r">
              <a:defRPr sz="1200"/>
            </a:lvl1pPr>
          </a:lstStyle>
          <a:p>
            <a:fld id="{A7547EC6-F1CD-45BF-8B74-20D97A9E72E4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712"/>
            <a:ext cx="4032568" cy="350996"/>
          </a:xfrm>
          <a:prstGeom prst="rect">
            <a:avLst/>
          </a:prstGeom>
        </p:spPr>
        <p:txBody>
          <a:bodyPr vert="horz" lIns="93282" tIns="46642" rIns="93282" bIns="46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5" y="6667712"/>
            <a:ext cx="4032568" cy="350996"/>
          </a:xfrm>
          <a:prstGeom prst="rect">
            <a:avLst/>
          </a:prstGeom>
        </p:spPr>
        <p:txBody>
          <a:bodyPr vert="horz" lIns="93282" tIns="46642" rIns="93282" bIns="46642" rtlCol="0" anchor="b"/>
          <a:lstStyle>
            <a:lvl1pPr algn="r">
              <a:defRPr sz="1200"/>
            </a:lvl1pPr>
          </a:lstStyle>
          <a:p>
            <a:fld id="{FEF7CC6D-578C-4D77-A151-D4D695742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674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2" tIns="46642" rIns="93282" bIns="46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5" y="0"/>
            <a:ext cx="4032568" cy="350996"/>
          </a:xfrm>
          <a:prstGeom prst="rect">
            <a:avLst/>
          </a:prstGeom>
        </p:spPr>
        <p:txBody>
          <a:bodyPr vert="horz" lIns="93282" tIns="46642" rIns="93282" bIns="46642" rtlCol="0"/>
          <a:lstStyle>
            <a:lvl1pPr algn="r">
              <a:defRPr sz="1200"/>
            </a:lvl1pPr>
          </a:lstStyle>
          <a:p>
            <a:fld id="{3A8FC45C-2EBF-4F9E-A3A3-890C692346E3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2" tIns="46642" rIns="93282" bIns="466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6"/>
            <a:ext cx="7444740" cy="3158966"/>
          </a:xfrm>
          <a:prstGeom prst="rect">
            <a:avLst/>
          </a:prstGeom>
        </p:spPr>
        <p:txBody>
          <a:bodyPr vert="horz" lIns="93282" tIns="46642" rIns="93282" bIns="466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2"/>
            <a:ext cx="4032568" cy="350996"/>
          </a:xfrm>
          <a:prstGeom prst="rect">
            <a:avLst/>
          </a:prstGeom>
        </p:spPr>
        <p:txBody>
          <a:bodyPr vert="horz" lIns="93282" tIns="46642" rIns="93282" bIns="46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5" y="6667712"/>
            <a:ext cx="4032568" cy="350996"/>
          </a:xfrm>
          <a:prstGeom prst="rect">
            <a:avLst/>
          </a:prstGeom>
        </p:spPr>
        <p:txBody>
          <a:bodyPr vert="horz" lIns="93282" tIns="46642" rIns="93282" bIns="46642" rtlCol="0" anchor="b"/>
          <a:lstStyle>
            <a:lvl1pPr algn="r">
              <a:defRPr sz="1200"/>
            </a:lvl1pPr>
          </a:lstStyle>
          <a:p>
            <a:fld id="{1BB892B0-3884-486C-AE04-3D677E97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310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2200" dirty="0">
                <a:solidFill>
                  <a:srgbClr val="7F7F7F"/>
                </a:solidFill>
                <a:latin typeface="Avenir Book"/>
                <a:cs typeface="Avenir Book"/>
              </a:rPr>
              <a:t>Tablets are event used in administrative segregation when necessary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9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sz="2200" dirty="0">
                <a:solidFill>
                  <a:srgbClr val="7F7F7F"/>
                </a:solidFill>
                <a:latin typeface="Avenir Book"/>
                <a:cs typeface="Avenir Book"/>
              </a:rPr>
              <a:t>Tablets are event used in administrative segregation when necessary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9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92B0-3884-486C-AE04-3D677E975C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2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August 26,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 </a:t>
            </a:r>
          </a:p>
          <a:p>
            <a:r>
              <a:rPr lang="en-US" smtClean="0"/>
              <a:t>APDS Presentation for the State of New Jersey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7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Monday, August 26, 2013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25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Monday, August 26, 2013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2766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70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August 26,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20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Monday, August 26, 2013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004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4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Monday, August 26,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2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Monday, August 26, 2013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32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Monday, August 26, 2013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2766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August 26,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38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Monday, August 26,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3528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57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Monday, August 26, 2013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276600" cy="365125"/>
          </a:xfrm>
        </p:spPr>
        <p:txBody>
          <a:bodyPr/>
          <a:lstStyle/>
          <a:p>
            <a:r>
              <a:rPr lang="en-US" dirty="0" smtClean="0"/>
              <a:t>APDS Presentation for the State of New Jersey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16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Tuesday, April 23,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APDS Presentation for the State of Maryland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21B9E-B6DB-4672-9B05-FA4ADBD92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82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youtube.com/watch?v=zQ0l9UnwQF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tgreathouse@idoc.in.gov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26000"/>
                    </a14:imgEffect>
                    <a14:imgEffect>
                      <a14:brightnessContrast bright="-17000" contras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866" y="0"/>
            <a:ext cx="9185866" cy="6889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2424" y="1447800"/>
            <a:ext cx="7620000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Book"/>
                <a:cs typeface="Avenir Book"/>
              </a:rPr>
              <a:t>Secure Connected Tablet Solution to Enhance Educational Opportunities Behind Bars</a:t>
            </a:r>
            <a:endParaRPr lang="en-US" dirty="0" smtClean="0">
              <a:solidFill>
                <a:schemeClr val="bg1"/>
              </a:solidFill>
              <a:latin typeface="Avenir Roman"/>
              <a:cs typeface="Avenir Roman"/>
            </a:endParaRPr>
          </a:p>
          <a:p>
            <a:pPr algn="ctr"/>
            <a:endParaRPr lang="en-US" dirty="0">
              <a:solidFill>
                <a:schemeClr val="bg1"/>
              </a:solidFill>
              <a:latin typeface="Avenir Roman"/>
              <a:cs typeface="Avenir Roman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venir Roman"/>
              <a:cs typeface="Avenir Roman"/>
            </a:endParaRPr>
          </a:p>
          <a:p>
            <a:pPr algn="ctr"/>
            <a:endParaRPr lang="en-US" dirty="0">
              <a:solidFill>
                <a:schemeClr val="bg1"/>
              </a:solidFill>
              <a:latin typeface="Avenir Roman"/>
              <a:cs typeface="Avenir Roman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venir Roman"/>
              <a:cs typeface="Avenir Roman"/>
            </a:endParaRPr>
          </a:p>
          <a:p>
            <a:pPr algn="ctr"/>
            <a:endParaRPr lang="en-US" dirty="0">
              <a:solidFill>
                <a:schemeClr val="bg1"/>
              </a:solidFill>
              <a:latin typeface="Avenir Roman"/>
              <a:cs typeface="Avenir Roman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Roman"/>
                <a:cs typeface="Avenir Roman"/>
              </a:rPr>
              <a:t>Indiana Department of Correction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Avenir Roman"/>
                <a:cs typeface="Avenir Roman"/>
              </a:rPr>
              <a:t>Division of Youth Services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Avenir Roman"/>
              <a:cs typeface="Avenir Roman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venir Roman"/>
              <a:cs typeface="Avenir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015" y="217350"/>
            <a:ext cx="1748276" cy="6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6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APDS Virtual Classroom</a:t>
            </a: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9516" y="1334869"/>
            <a:ext cx="6181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A secure virtual classroom to enable remote</a:t>
            </a:r>
            <a:r>
              <a:rPr lang="en-US" dirty="0">
                <a:solidFill>
                  <a:srgbClr val="6A1509"/>
                </a:solidFill>
                <a:latin typeface="Avenir-Light"/>
              </a:rPr>
              <a:t> </a:t>
            </a:r>
            <a:r>
              <a:rPr lang="en-US" dirty="0" smtClean="0">
                <a:solidFill>
                  <a:srgbClr val="6A1509"/>
                </a:solidFill>
                <a:latin typeface="Avenir-Light"/>
              </a:rPr>
              <a:t>presentations.</a:t>
            </a:r>
          </a:p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A service of APDS.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5758102"/>
              </p:ext>
            </p:extLst>
          </p:nvPr>
        </p:nvGraphicFramePr>
        <p:xfrm>
          <a:off x="304800" y="2377440"/>
          <a:ext cx="51054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422148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APDS Virtual Classroom eliminates the boundaries of space and time; allowing teachers, inspirational speakers, religious leaders, and re-entry professionals to present remotely to groups of inmates.  Participants can:</a:t>
                      </a:r>
                    </a:p>
                    <a:p>
                      <a:pPr algn="l"/>
                      <a:endParaRPr lang="en-US" sz="1600" b="0" baseline="0" dirty="0" smtClean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see the presenter on-screen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see the presenter’s material on-screen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‘raise their hands’ and interact directly with the presenter via chat or microphone during Q&amp;A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Benefits: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Allows presentations to groups of any size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Gives far-flung facilities access to the range of teachers and other presenters, without the time and cost of travel.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Reduces dependence on limited classroom space.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1" y="2362200"/>
            <a:ext cx="3733799" cy="244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0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686800" cy="1524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Avenir Book"/>
                <a:cs typeface="Avenir Book"/>
              </a:rPr>
              <a:t>The Indiana Experience</a:t>
            </a:r>
            <a:r>
              <a:rPr lang="en-US" sz="4000" dirty="0">
                <a:solidFill>
                  <a:schemeClr val="accent2"/>
                </a:solidFill>
                <a:latin typeface="Avenir Book"/>
                <a:cs typeface="Avenir Book"/>
              </a:rPr>
              <a:t/>
            </a:r>
            <a:br>
              <a:rPr lang="en-US" sz="4000" dirty="0">
                <a:solidFill>
                  <a:schemeClr val="accent2"/>
                </a:solidFill>
                <a:latin typeface="Avenir Book"/>
                <a:cs typeface="Avenir Book"/>
              </a:rPr>
            </a:br>
            <a:r>
              <a:rPr lang="en-US" sz="3400" dirty="0">
                <a:solidFill>
                  <a:schemeClr val="accent2"/>
                </a:solidFill>
                <a:latin typeface="Avenir Book"/>
                <a:cs typeface="Avenir Book"/>
              </a:rPr>
              <a:t/>
            </a:r>
            <a:br>
              <a:rPr lang="en-US" sz="3400" dirty="0">
                <a:solidFill>
                  <a:schemeClr val="accent2"/>
                </a:solidFill>
                <a:latin typeface="Avenir Book"/>
                <a:cs typeface="Avenir Book"/>
              </a:rPr>
            </a:b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3813" y="3733800"/>
            <a:ext cx="14763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3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Madison Juvenile: program overview</a:t>
            </a:r>
            <a:b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</a:br>
            <a:endParaRPr lang="en-US" sz="3400" dirty="0">
              <a:solidFill>
                <a:schemeClr val="bg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2200" dirty="0" smtClean="0">
                <a:solidFill>
                  <a:srgbClr val="7F7F7F"/>
                </a:solidFill>
                <a:latin typeface="Avenir Book"/>
                <a:cs typeface="Avenir Book"/>
              </a:rPr>
              <a:t>50 Female Juveniles:  149 total to date</a:t>
            </a:r>
          </a:p>
          <a:p>
            <a:r>
              <a:rPr lang="en-US" sz="2200" dirty="0">
                <a:solidFill>
                  <a:srgbClr val="7F7F7F"/>
                </a:solidFill>
                <a:latin typeface="Avenir Book"/>
                <a:cs typeface="Avenir Book"/>
              </a:rPr>
              <a:t>Every student </a:t>
            </a:r>
            <a:r>
              <a:rPr lang="en-US" sz="2200" dirty="0" smtClean="0">
                <a:solidFill>
                  <a:srgbClr val="7F7F7F"/>
                </a:solidFill>
                <a:latin typeface="Avenir Book"/>
                <a:cs typeface="Avenir Book"/>
              </a:rPr>
              <a:t>has an </a:t>
            </a:r>
            <a:r>
              <a:rPr lang="en-US" sz="2200" dirty="0">
                <a:solidFill>
                  <a:srgbClr val="7F7F7F"/>
                </a:solidFill>
                <a:latin typeface="Avenir Book"/>
                <a:cs typeface="Avenir Book"/>
              </a:rPr>
              <a:t>educational </a:t>
            </a:r>
            <a:r>
              <a:rPr lang="en-US" sz="2200" dirty="0" smtClean="0">
                <a:solidFill>
                  <a:srgbClr val="7F7F7F"/>
                </a:solidFill>
                <a:latin typeface="Avenir Book"/>
                <a:cs typeface="Avenir Book"/>
              </a:rPr>
              <a:t>tablet</a:t>
            </a:r>
          </a:p>
          <a:p>
            <a:r>
              <a:rPr lang="en-US" sz="2200" dirty="0" smtClean="0">
                <a:solidFill>
                  <a:srgbClr val="7F7F7F"/>
                </a:solidFill>
                <a:latin typeface="Avenir Book"/>
                <a:cs typeface="Avenir Book"/>
              </a:rPr>
              <a:t>Subset of entertainment tablets for positive behavior support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0" r="3191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4063" y="914400"/>
            <a:ext cx="429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A maximum security juvenile girls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6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Madison Juvenile: program overview</a:t>
            </a:r>
            <a:br>
              <a:rPr lang="en-US" sz="34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</a:br>
            <a:endParaRPr lang="en-US" sz="3400" dirty="0">
              <a:solidFill>
                <a:schemeClr val="bg1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2200" dirty="0" smtClean="0">
                <a:solidFill>
                  <a:srgbClr val="7F7F7F"/>
                </a:solidFill>
                <a:latin typeface="Avenir Book"/>
                <a:cs typeface="Avenir Book"/>
              </a:rPr>
              <a:t>Each teacher has a tablet</a:t>
            </a:r>
          </a:p>
          <a:p>
            <a:r>
              <a:rPr lang="en-US" sz="2200" dirty="0" smtClean="0">
                <a:solidFill>
                  <a:srgbClr val="7F7F7F"/>
                </a:solidFill>
                <a:latin typeface="Avenir Book"/>
                <a:cs typeface="Avenir Book"/>
              </a:rPr>
              <a:t>Content is customized by teachers</a:t>
            </a:r>
          </a:p>
          <a:p>
            <a:r>
              <a:rPr lang="en-US" sz="2200" dirty="0" smtClean="0">
                <a:solidFill>
                  <a:srgbClr val="7F7F7F"/>
                </a:solidFill>
                <a:latin typeface="Avenir Book"/>
                <a:cs typeface="Avenir Book"/>
              </a:rPr>
              <a:t>Blended learning trainings to support teachers</a:t>
            </a:r>
          </a:p>
          <a:p>
            <a:r>
              <a:rPr lang="en-US" sz="2200" dirty="0" smtClean="0">
                <a:solidFill>
                  <a:srgbClr val="7F7F7F"/>
                </a:solidFill>
                <a:latin typeface="Avenir Book"/>
                <a:cs typeface="Avenir Book"/>
              </a:rPr>
              <a:t>Security and operations training to support tablets</a:t>
            </a:r>
          </a:p>
          <a:p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438400"/>
            <a:ext cx="2377440" cy="237744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4063" y="914400"/>
            <a:ext cx="429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A maximum security juvenile girls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5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venir Book"/>
                <a:cs typeface="Avenir Book"/>
              </a:rPr>
              <a:t>How Do The Tablets Work?</a:t>
            </a:r>
            <a:endParaRPr lang="en-US" sz="3600" dirty="0">
              <a:solidFill>
                <a:srgbClr val="7F7F7F"/>
              </a:solidFill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smtClean="0">
                <a:latin typeface="Avenir Book Oblique"/>
                <a:cs typeface="Avenir Book Oblique"/>
                <a:hlinkClick r:id="rId2"/>
              </a:rPr>
              <a:t>https</a:t>
            </a:r>
            <a:r>
              <a:rPr lang="en-US" sz="2400" u="sng" dirty="0">
                <a:latin typeface="Avenir Book Oblique"/>
                <a:cs typeface="Avenir Book Oblique"/>
                <a:hlinkClick r:id="rId2"/>
              </a:rPr>
              <a:t>://www.youtube.com/watch?v=zQ0l9UnwQF4 </a:t>
            </a:r>
            <a:endParaRPr lang="en-US" sz="2400" dirty="0">
              <a:latin typeface="Avenir Book Oblique"/>
              <a:cs typeface="Avenir Book Oblique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5635130"/>
              </p:ext>
            </p:extLst>
          </p:nvPr>
        </p:nvGraphicFramePr>
        <p:xfrm>
          <a:off x="533400" y="3048000"/>
          <a:ext cx="8169847" cy="291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7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venir Book"/>
                <a:cs typeface="Avenir Book"/>
              </a:rPr>
              <a:t>Preliminary Outcomes of Tablet Use</a:t>
            </a:r>
            <a:endParaRPr lang="en-US" sz="3600" dirty="0">
              <a:solidFill>
                <a:srgbClr val="7F7F7F"/>
              </a:solidFill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F7F7F"/>
                </a:solidFill>
                <a:latin typeface="Avenir Book"/>
                <a:cs typeface="Avenir Book"/>
              </a:rPr>
              <a:t>160 Library cards, 926 Library Checkouts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Avenir Book"/>
                <a:cs typeface="Avenir Book"/>
              </a:rPr>
              <a:t>Most Popular: </a:t>
            </a:r>
            <a:r>
              <a:rPr lang="en-US" u="sng" dirty="0">
                <a:solidFill>
                  <a:srgbClr val="7F7F7F"/>
                </a:solidFill>
                <a:latin typeface="Avenir Book"/>
                <a:cs typeface="Avenir Book"/>
              </a:rPr>
              <a:t>7 Habits of Highly Successful People</a:t>
            </a:r>
          </a:p>
          <a:p>
            <a:r>
              <a:rPr lang="en-US" dirty="0">
                <a:solidFill>
                  <a:srgbClr val="7F7F7F"/>
                </a:solidFill>
                <a:latin typeface="Avenir Book"/>
                <a:cs typeface="Avenir Book"/>
              </a:rPr>
              <a:t>SCL downloads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Avenir Book"/>
                <a:cs typeface="Avenir Book"/>
              </a:rPr>
              <a:t>Most Installed “Everything’s </a:t>
            </a:r>
            <a:r>
              <a:rPr lang="en-US" dirty="0" err="1">
                <a:solidFill>
                  <a:srgbClr val="7F7F7F"/>
                </a:solidFill>
                <a:latin typeface="Avenir Book"/>
                <a:cs typeface="Avenir Book"/>
              </a:rPr>
              <a:t>Gonna</a:t>
            </a:r>
            <a:r>
              <a:rPr lang="en-US" dirty="0">
                <a:solidFill>
                  <a:srgbClr val="7F7F7F"/>
                </a:solidFill>
                <a:latin typeface="Avenir Book"/>
                <a:cs typeface="Avenir Book"/>
              </a:rPr>
              <a:t> Be Alright,” by Bob Marley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7432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2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F7F7F"/>
                </a:solidFill>
                <a:latin typeface="Avenir Book"/>
                <a:cs typeface="Avenir Book"/>
              </a:rPr>
              <a:t>Preliminary Outcomes of Tablet Use</a:t>
            </a:r>
            <a:endParaRPr lang="en-US" sz="3600" dirty="0">
              <a:solidFill>
                <a:srgbClr val="7F7F7F"/>
              </a:solidFill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7F7F7F"/>
              </a:solidFill>
              <a:latin typeface="Avenir Book"/>
              <a:cs typeface="Avenir Book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Avenir Book"/>
                <a:cs typeface="Avenir Book"/>
              </a:rPr>
              <a:t>~10,000 messages sent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  <a:latin typeface="Avenir Book"/>
                <a:cs typeface="Avenir Book"/>
              </a:rPr>
              <a:t>From a teacher : “How did we reach her? She found the tablet less threatening than talking in person.”</a:t>
            </a:r>
          </a:p>
          <a:p>
            <a:r>
              <a:rPr lang="en-US" dirty="0" smtClean="0">
                <a:solidFill>
                  <a:srgbClr val="7F7F7F"/>
                </a:solidFill>
                <a:latin typeface="Avenir Book"/>
                <a:cs typeface="Avenir Book"/>
              </a:rPr>
              <a:t>PREA messaging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362200"/>
            <a:ext cx="3286093" cy="23774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4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Other Benefits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5" b="797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Students are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engaged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with relevant content at a higher degree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Mental Health content enabled counselors to reach students based on what they were downloading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2293" y="1154668"/>
            <a:ext cx="639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Tablets act as a way to expand depth and breadth of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06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Other Benefits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10" r="203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7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Less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violence – instead of fighting when upset, they reach for a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tablet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venir Book"/>
              <a:cs typeface="Avenir Book"/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Internal messaging feature allows issues to be resolved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quickly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Calmer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Book"/>
                <a:cs typeface="Avenir Book"/>
              </a:rPr>
              <a:t>facility overall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2293" y="1154668"/>
            <a:ext cx="639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Tablets act as a way to expand depth and breadth of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4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TGG Survey Results</a:t>
            </a:r>
            <a:endParaRPr lang="en-CA" dirty="0">
              <a:latin typeface="Avenir Book"/>
              <a:cs typeface="Aveni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Avenir Book"/>
                <a:cs typeface="Avenir Book"/>
              </a:rPr>
              <a:t>Preliminary Findings from a Survey of Juvenile </a:t>
            </a:r>
            <a:r>
              <a:rPr lang="en-CA" dirty="0">
                <a:latin typeface="Avenir Book"/>
                <a:cs typeface="Avenir Book"/>
              </a:rPr>
              <a:t>C</a:t>
            </a:r>
            <a:r>
              <a:rPr lang="en-CA" dirty="0" smtClean="0">
                <a:latin typeface="Avenir Book"/>
                <a:cs typeface="Avenir Book"/>
              </a:rPr>
              <a:t>lients at the Madison, IN Juvenile Correctional Facility</a:t>
            </a:r>
          </a:p>
          <a:p>
            <a:r>
              <a:rPr lang="en-CA" dirty="0" smtClean="0">
                <a:latin typeface="Avenir Book"/>
                <a:cs typeface="Avenir Book"/>
              </a:rPr>
              <a:t>August 2015</a:t>
            </a:r>
            <a:endParaRPr lang="en-CA" dirty="0"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90800"/>
            <a:ext cx="4191000" cy="158021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4495800"/>
            <a:ext cx="1911096" cy="97840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524000"/>
            <a:ext cx="1524000" cy="1685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762111114"/>
              </p:ext>
            </p:extLst>
          </p:nvPr>
        </p:nvGraphicFramePr>
        <p:xfrm>
          <a:off x="609600" y="533400"/>
          <a:ext cx="7467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368903350"/>
              </p:ext>
            </p:extLst>
          </p:nvPr>
        </p:nvGraphicFramePr>
        <p:xfrm>
          <a:off x="381000" y="457200"/>
          <a:ext cx="8305800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71467496"/>
              </p:ext>
            </p:extLst>
          </p:nvPr>
        </p:nvGraphicFramePr>
        <p:xfrm>
          <a:off x="228600" y="228600"/>
          <a:ext cx="82296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998685044"/>
              </p:ext>
            </p:extLst>
          </p:nvPr>
        </p:nvGraphicFramePr>
        <p:xfrm>
          <a:off x="381000" y="304800"/>
          <a:ext cx="8382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775731824"/>
              </p:ext>
            </p:extLst>
          </p:nvPr>
        </p:nvGraphicFramePr>
        <p:xfrm>
          <a:off x="533400" y="152400"/>
          <a:ext cx="82296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365825947"/>
              </p:ext>
            </p:extLst>
          </p:nvPr>
        </p:nvGraphicFramePr>
        <p:xfrm>
          <a:off x="304800" y="228600"/>
          <a:ext cx="8001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5838770"/>
              </p:ext>
            </p:extLst>
          </p:nvPr>
        </p:nvGraphicFramePr>
        <p:xfrm>
          <a:off x="304800" y="457200"/>
          <a:ext cx="85344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125358211"/>
              </p:ext>
            </p:extLst>
          </p:nvPr>
        </p:nvGraphicFramePr>
        <p:xfrm>
          <a:off x="838200" y="304800"/>
          <a:ext cx="7924799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721156922"/>
              </p:ext>
            </p:extLst>
          </p:nvPr>
        </p:nvGraphicFramePr>
        <p:xfrm>
          <a:off x="228600" y="228600"/>
          <a:ext cx="8381999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291411489"/>
              </p:ext>
            </p:extLst>
          </p:nvPr>
        </p:nvGraphicFramePr>
        <p:xfrm>
          <a:off x="457200" y="381000"/>
          <a:ext cx="8382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162"/>
            <a:ext cx="8686800" cy="808038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APDS = Tablets + Platform + Network</a:t>
            </a: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934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venir Book"/>
                <a:cs typeface="Avenir Book"/>
              </a:rPr>
              <a:t>SECURE</a:t>
            </a:r>
            <a:r>
              <a:rPr lang="en-US" sz="1800" b="1" dirty="0" smtClean="0">
                <a:solidFill>
                  <a:srgbClr val="686868"/>
                </a:solidFill>
                <a:latin typeface="Avenir Book"/>
                <a:cs typeface="Avenir Book"/>
              </a:rPr>
              <a:t> </a:t>
            </a:r>
            <a:r>
              <a:rPr lang="en-US" sz="1800" b="1" dirty="0" smtClean="0">
                <a:solidFill>
                  <a:srgbClr val="1F497D"/>
                </a:solidFill>
                <a:latin typeface="Avenir Book"/>
                <a:cs typeface="Avenir Book"/>
              </a:rPr>
              <a:t>ANDROID TABLETS for INMATES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APDS tablets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provide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inmates with secure, monitored access to our digital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education,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rehabilitation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, job training and job placement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resources.</a:t>
            </a:r>
          </a:p>
          <a:p>
            <a:pPr marL="0" indent="0">
              <a:buNone/>
            </a:pPr>
            <a:endParaRPr lang="en-US" sz="1800" dirty="0" smtClean="0">
              <a:solidFill>
                <a:srgbClr val="686868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686868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1F497D"/>
                </a:solidFill>
                <a:latin typeface="Avenir Book"/>
                <a:cs typeface="Avenir Book"/>
              </a:rPr>
              <a:t>PLATFORM FOR PROGRAMS</a:t>
            </a:r>
            <a:endParaRPr lang="en-US" sz="1800" b="1" dirty="0">
              <a:solidFill>
                <a:srgbClr val="1F497D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The APDS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platform allows for the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distribution of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partner programs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,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and hosts a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range of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tools and services to support correctional programs. </a:t>
            </a:r>
            <a:endParaRPr lang="en-US" sz="1800" dirty="0">
              <a:solidFill>
                <a:srgbClr val="686868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1F497D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sz="1800" b="1" dirty="0">
              <a:solidFill>
                <a:srgbClr val="1F497D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1F497D"/>
                </a:solidFill>
                <a:latin typeface="Avenir Book"/>
                <a:cs typeface="Avenir Book"/>
              </a:rPr>
              <a:t>NETWORK SECURITY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APDS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offers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a private network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that governs all functions of inmate tablets.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A white hat hacking firm recently declared the APDS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network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to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have “no vulnerabilities.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”</a:t>
            </a:r>
            <a:endParaRPr lang="en-US" sz="18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38" b="899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7" t="4688" r="39203" b="76133"/>
          <a:stretch/>
        </p:blipFill>
        <p:spPr>
          <a:xfrm>
            <a:off x="76200" y="5105400"/>
            <a:ext cx="1601947" cy="13716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55" b="99639" l="0" r="100000">
                        <a14:foregroundMark x1="26862" y1="60681" x2="26862" y2="60681"/>
                        <a14:foregroundMark x1="37096" y1="60939" x2="37096" y2="60939"/>
                        <a14:foregroundMark x1="45824" y1="61197" x2="45824" y2="61197"/>
                        <a14:foregroundMark x1="76072" y1="76780" x2="76072" y2="767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68" y="1371600"/>
            <a:ext cx="960132" cy="14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773" y="3514960"/>
            <a:ext cx="1219200" cy="8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30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828170428"/>
              </p:ext>
            </p:extLst>
          </p:nvPr>
        </p:nvGraphicFramePr>
        <p:xfrm>
          <a:off x="228600" y="152400"/>
          <a:ext cx="8305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564607068"/>
              </p:ext>
            </p:extLst>
          </p:nvPr>
        </p:nvGraphicFramePr>
        <p:xfrm>
          <a:off x="152400" y="152400"/>
          <a:ext cx="8382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venir Book"/>
                <a:cs typeface="Avenir Book"/>
              </a:rPr>
              <a:t>Questions?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Contact information</a:t>
            </a:r>
          </a:p>
          <a:p>
            <a:pPr marL="0" indent="0">
              <a:buNone/>
            </a:pPr>
            <a:endParaRPr lang="en-US" sz="24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Tim Greathouse</a:t>
            </a:r>
          </a:p>
          <a:p>
            <a:pPr marL="0" indent="0">
              <a:buNone/>
            </a:pPr>
            <a:r>
              <a:rPr lang="en-US" sz="2400" dirty="0" smtClean="0">
                <a:latin typeface="Avenir Book"/>
                <a:cs typeface="Avenir Book"/>
              </a:rPr>
              <a:t>812-265-6154 ext 310</a:t>
            </a:r>
            <a:endParaRPr lang="en-US" sz="24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sz="24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2600" dirty="0" smtClean="0">
                <a:hlinkClick r:id="rId2"/>
              </a:rPr>
              <a:t>tgreathouse@idoc.in.gov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362200"/>
            <a:ext cx="1911096" cy="978408"/>
          </a:xfrm>
          <a:prstGeom prst="rect">
            <a:avLst/>
          </a:prstGeom>
        </p:spPr>
      </p:pic>
      <p:pic>
        <p:nvPicPr>
          <p:cNvPr id="5" name="Picture 4" descr="APDS_LogoTag-3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9225" y="4038600"/>
            <a:ext cx="210127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60438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Secure android tablets for inmates</a:t>
            </a: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14" name="Content Placeholder 9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800"/>
              </a:spcAft>
              <a:buNone/>
            </a:pPr>
            <a:r>
              <a:rPr lang="en-US" sz="2000" dirty="0" smtClean="0">
                <a:solidFill>
                  <a:srgbClr val="1F497D"/>
                </a:solidFill>
                <a:latin typeface="Avenir Book"/>
                <a:cs typeface="Avenir Book"/>
              </a:rPr>
              <a:t>The APDS tablet is a secure delivery vehicle for our educational, vocational, job placement, and rehabilitation programs.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2471677"/>
            <a:ext cx="5257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Avenir Book"/>
                <a:cs typeface="Avenir Book"/>
              </a:rPr>
              <a:t>PHYSICAL SECURITY</a:t>
            </a:r>
            <a:endParaRPr lang="en-US" dirty="0" smtClean="0">
              <a:solidFill>
                <a:srgbClr val="686868"/>
              </a:solidFill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86868"/>
                </a:solidFill>
                <a:latin typeface="Avenir Book"/>
                <a:cs typeface="Avenir Book"/>
              </a:rPr>
              <a:t>Tablets are small and lightweight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86868"/>
                </a:solidFill>
                <a:latin typeface="Avenir Book"/>
                <a:cs typeface="Avenir Book"/>
              </a:rPr>
              <a:t>Military-grade case cannot </a:t>
            </a:r>
            <a:r>
              <a:rPr lang="en-US" dirty="0">
                <a:solidFill>
                  <a:srgbClr val="686868"/>
                </a:solidFill>
                <a:latin typeface="Avenir Book"/>
                <a:cs typeface="Avenir Book"/>
              </a:rPr>
              <a:t>be opened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86868"/>
                </a:solidFill>
                <a:latin typeface="Avenir Book"/>
                <a:cs typeface="Avenir Book"/>
              </a:rPr>
              <a:t>Screens are protected from shard-removal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86868"/>
                </a:solidFill>
                <a:latin typeface="Avenir Book"/>
                <a:cs typeface="Avenir Book"/>
              </a:rPr>
              <a:t>Battery protected from removal</a:t>
            </a:r>
          </a:p>
          <a:p>
            <a:endParaRPr lang="en-US" dirty="0" smtClean="0">
              <a:solidFill>
                <a:srgbClr val="1F497D"/>
              </a:solidFill>
              <a:latin typeface="Avenir Book"/>
              <a:cs typeface="Avenir Book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Avenir Book"/>
                <a:cs typeface="Avenir Book"/>
              </a:rPr>
              <a:t>CUSTOMIZED </a:t>
            </a:r>
            <a:r>
              <a:rPr lang="en-US" dirty="0">
                <a:solidFill>
                  <a:srgbClr val="1F497D"/>
                </a:solidFill>
                <a:latin typeface="Avenir Book"/>
                <a:cs typeface="Avenir Book"/>
              </a:rPr>
              <a:t>ANDROID OS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686868"/>
                </a:solidFill>
                <a:latin typeface="Avenir Book"/>
                <a:cs typeface="Avenir Book"/>
              </a:rPr>
              <a:t>Disables </a:t>
            </a:r>
            <a:r>
              <a:rPr lang="en-US" dirty="0" err="1">
                <a:solidFill>
                  <a:srgbClr val="686868"/>
                </a:solidFill>
                <a:latin typeface="Avenir Book"/>
                <a:cs typeface="Avenir Book"/>
              </a:rPr>
              <a:t>WiFi</a:t>
            </a:r>
            <a:r>
              <a:rPr lang="en-US" dirty="0">
                <a:solidFill>
                  <a:srgbClr val="686868"/>
                </a:solidFill>
                <a:latin typeface="Avenir Book"/>
                <a:cs typeface="Avenir Book"/>
              </a:rPr>
              <a:t>, </a:t>
            </a:r>
            <a:r>
              <a:rPr lang="en-US" dirty="0" smtClean="0">
                <a:solidFill>
                  <a:srgbClr val="686868"/>
                </a:solidFill>
                <a:latin typeface="Avenir Book"/>
                <a:cs typeface="Avenir Book"/>
              </a:rPr>
              <a:t>camera</a:t>
            </a:r>
            <a:endParaRPr lang="en-US" dirty="0">
              <a:solidFill>
                <a:srgbClr val="686868"/>
              </a:solidFill>
              <a:latin typeface="Avenir Book"/>
              <a:cs typeface="Avenir Book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86868"/>
                </a:solidFill>
                <a:latin typeface="Avenir Book"/>
                <a:cs typeface="Avenir Book"/>
              </a:rPr>
              <a:t>Disables settings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86868"/>
                </a:solidFill>
                <a:latin typeface="Avenir Book"/>
                <a:cs typeface="Avenir Book"/>
              </a:rPr>
              <a:t>Monitors </a:t>
            </a:r>
            <a:r>
              <a:rPr lang="en-US" dirty="0">
                <a:solidFill>
                  <a:srgbClr val="686868"/>
                </a:solidFill>
                <a:latin typeface="Avenir Book"/>
                <a:cs typeface="Avenir Book"/>
              </a:rPr>
              <a:t>&amp; reports tablet abuse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686868"/>
                </a:solidFill>
                <a:latin typeface="Avenir Book"/>
                <a:cs typeface="Avenir Book"/>
              </a:rPr>
              <a:t>Supports GPS for location</a:t>
            </a:r>
            <a:endParaRPr lang="en-US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743200"/>
            <a:ext cx="3724277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06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The Command Center </a:t>
            </a:r>
            <a:b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</a:br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allows remote tablet control</a:t>
            </a: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42672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Avenir Book"/>
                <a:cs typeface="Avenir Book"/>
              </a:rPr>
              <a:t>CONFIGURATION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Define applications and availability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Define accessible services</a:t>
            </a:r>
          </a:p>
          <a:p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Alerts to active tablet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abuse</a:t>
            </a:r>
          </a:p>
          <a:p>
            <a:pPr marL="0" indent="0">
              <a:buNone/>
            </a:pPr>
            <a:endParaRPr lang="en-US" sz="1800" dirty="0" smtClean="0">
              <a:solidFill>
                <a:srgbClr val="1F497D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1F497D"/>
                </a:solidFill>
                <a:latin typeface="Avenir Book"/>
                <a:cs typeface="Avenir Book"/>
              </a:rPr>
              <a:t>MONITORING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Observe real-time usage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Use predefined alerts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Detect non-compliance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Retrieve historical data / audit</a:t>
            </a:r>
          </a:p>
          <a:p>
            <a:pPr marL="0" indent="0">
              <a:buNone/>
            </a:pPr>
            <a:endParaRPr lang="en-US" sz="1800" dirty="0" smtClean="0">
              <a:solidFill>
                <a:srgbClr val="686868"/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1F497D"/>
                </a:solidFill>
                <a:latin typeface="Avenir Book"/>
                <a:cs typeface="Avenir Book"/>
              </a:rPr>
              <a:t>REMOTE CONTROL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Remotely lock tablets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Wipe content remotely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Deliver message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Identify location</a:t>
            </a:r>
          </a:p>
          <a:p>
            <a:pPr marL="0" indent="0">
              <a:buNone/>
            </a:pPr>
            <a:endParaRPr lang="en-US" sz="1800" dirty="0" smtClean="0">
              <a:solidFill>
                <a:srgbClr val="686868"/>
              </a:solidFill>
              <a:latin typeface="Avenir Book"/>
              <a:cs typeface="Avenir Book"/>
            </a:endParaRPr>
          </a:p>
          <a:p>
            <a:endParaRPr lang="en-US" sz="1800" dirty="0" smtClean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962400" y="5257800"/>
            <a:ext cx="42672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tx2"/>
                </a:solidFill>
                <a:latin typeface="Avenir Book"/>
                <a:cs typeface="Avenir Book"/>
              </a:rPr>
              <a:t>INTERACTION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By individual, cohort, large group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With varied permissions by staff rank</a:t>
            </a:r>
          </a:p>
          <a:p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Access from </a:t>
            </a:r>
            <a:r>
              <a:rPr lang="en-US" sz="1800" dirty="0">
                <a:solidFill>
                  <a:srgbClr val="686868"/>
                </a:solidFill>
                <a:latin typeface="Avenir Book"/>
                <a:cs typeface="Avenir Book"/>
              </a:rPr>
              <a:t>any desktop or </a:t>
            </a:r>
            <a:r>
              <a:rPr lang="en-US" sz="1800" dirty="0" smtClean="0">
                <a:solidFill>
                  <a:srgbClr val="686868"/>
                </a:solidFill>
                <a:latin typeface="Avenir Book"/>
                <a:cs typeface="Avenir Book"/>
              </a:rPr>
              <a:t>phone</a:t>
            </a:r>
            <a:endParaRPr lang="en-US" sz="18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057401"/>
            <a:ext cx="409954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4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3562"/>
            <a:ext cx="8763000" cy="960438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Blended learning tools that put </a:t>
            </a:r>
            <a:r>
              <a:rPr lang="en-US" sz="3400" dirty="0">
                <a:solidFill>
                  <a:srgbClr val="686868"/>
                </a:solidFill>
                <a:latin typeface="Avenir Book"/>
                <a:cs typeface="Avenir Book"/>
              </a:rPr>
              <a:t>t</a:t>
            </a:r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eachers in the driver’s </a:t>
            </a:r>
            <a:r>
              <a:rPr lang="en-US" sz="3400" dirty="0">
                <a:solidFill>
                  <a:srgbClr val="686868"/>
                </a:solidFill>
                <a:latin typeface="Avenir Book"/>
                <a:cs typeface="Avenir Book"/>
              </a:rPr>
              <a:t>s</a:t>
            </a:r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eat</a:t>
            </a: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14" name="Content Placeholder 9"/>
          <p:cNvSpPr>
            <a:spLocks noGrp="1"/>
          </p:cNvSpPr>
          <p:nvPr>
            <p:ph idx="1"/>
          </p:nvPr>
        </p:nvSpPr>
        <p:spPr>
          <a:xfrm>
            <a:off x="1752600" y="1066800"/>
            <a:ext cx="61722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257300" lvl="3" indent="0">
              <a:spcBef>
                <a:spcPts val="0"/>
              </a:spcBef>
              <a:buNone/>
            </a:pPr>
            <a:endParaRPr lang="en-US" dirty="0">
              <a:solidFill>
                <a:srgbClr val="1F497D"/>
              </a:solidFill>
              <a:latin typeface="Avenir Book"/>
              <a:cs typeface="Avenir Book"/>
            </a:endParaRPr>
          </a:p>
          <a:p>
            <a:pPr marL="1257300" lvl="3" indent="0">
              <a:spcBef>
                <a:spcPts val="0"/>
              </a:spcBef>
              <a:buNone/>
            </a:pPr>
            <a:endParaRPr lang="en-US" sz="2200" dirty="0" smtClean="0">
              <a:solidFill>
                <a:srgbClr val="1F497D"/>
              </a:solidFill>
              <a:latin typeface="Avenir Book"/>
              <a:cs typeface="Avenir Book"/>
            </a:endParaRPr>
          </a:p>
          <a:p>
            <a:pPr marL="1257300" lvl="3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tx2"/>
              </a:solidFill>
              <a:latin typeface="Avenir Book"/>
              <a:cs typeface="Avenir Book"/>
            </a:endParaRP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National Corrections Library</a:t>
            </a:r>
          </a:p>
          <a:p>
            <a:pPr marL="1257300" lvl="3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tx2"/>
              </a:solidFill>
              <a:latin typeface="Avenir Book"/>
              <a:cs typeface="Avenir Book"/>
            </a:endParaRP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Secure </a:t>
            </a:r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Content 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Locker</a:t>
            </a:r>
          </a:p>
          <a:p>
            <a:pPr marL="1257300" lvl="3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tx2"/>
              </a:solidFill>
              <a:latin typeface="Avenir Book"/>
              <a:cs typeface="Avenir Book"/>
            </a:endParaRP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Connected Corrections</a:t>
            </a:r>
          </a:p>
          <a:p>
            <a:pPr marL="1257300" lvl="3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tx2"/>
              </a:solidFill>
              <a:latin typeface="Avenir Book"/>
              <a:cs typeface="Avenir Book"/>
            </a:endParaRP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APDS </a:t>
            </a:r>
            <a:r>
              <a:rPr lang="en-US" sz="2200" dirty="0">
                <a:solidFill>
                  <a:schemeClr val="tx2"/>
                </a:solidFill>
                <a:latin typeface="Avenir Book"/>
                <a:cs typeface="Avenir Book"/>
              </a:rPr>
              <a:t>Virtual </a:t>
            </a:r>
            <a:r>
              <a:rPr lang="en-US" sz="2200" dirty="0" smtClean="0">
                <a:solidFill>
                  <a:schemeClr val="tx2"/>
                </a:solidFill>
                <a:latin typeface="Avenir Book"/>
                <a:cs typeface="Avenir Book"/>
              </a:rPr>
              <a:t>Classroom</a:t>
            </a:r>
          </a:p>
          <a:p>
            <a:pPr marL="1257300" lvl="3" indent="0">
              <a:spcBef>
                <a:spcPts val="0"/>
              </a:spcBef>
              <a:buNone/>
            </a:pPr>
            <a:endParaRPr lang="en-US" sz="2200" dirty="0" smtClean="0">
              <a:solidFill>
                <a:schemeClr val="tx2"/>
              </a:solidFill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7963"/>
            <a:ext cx="601037" cy="60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44360"/>
            <a:ext cx="601037" cy="5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750" y="2661797"/>
            <a:ext cx="604850" cy="59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4114800"/>
            <a:ext cx="457200" cy="457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784272"/>
            <a:ext cx="3632202" cy="778328"/>
          </a:xfrm>
          <a:prstGeom prst="rect">
            <a:avLst/>
          </a:prstGeom>
        </p:spPr>
      </p:pic>
      <p:pic>
        <p:nvPicPr>
          <p:cNvPr id="15" name="Picture 14" descr="New Harbinger logo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700" y="4648200"/>
            <a:ext cx="24003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5562600"/>
            <a:ext cx="1005909" cy="957801"/>
          </a:xfrm>
          <a:prstGeom prst="rect">
            <a:avLst/>
          </a:prstGeom>
        </p:spPr>
      </p:pic>
      <p:pic>
        <p:nvPicPr>
          <p:cNvPr id="17" name="Picture 16" descr="KA Lite logo.jpe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486400"/>
            <a:ext cx="1866900" cy="11488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0" y="5715000"/>
            <a:ext cx="189867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2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National Corrections Library</a:t>
            </a: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83512" y="1334869"/>
            <a:ext cx="483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The first online library curated for corrections. </a:t>
            </a:r>
          </a:p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A service of APDS.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1616564"/>
              </p:ext>
            </p:extLst>
          </p:nvPr>
        </p:nvGraphicFramePr>
        <p:xfrm>
          <a:off x="304800" y="2407920"/>
          <a:ext cx="46482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</a:tblGrid>
              <a:tr h="422148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NCL offers 1000+ titles in the following categories: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2"/>
                          </a:solidFill>
                          <a:latin typeface="Avenir Light"/>
                          <a:cs typeface="Avenir Light"/>
                        </a:rPr>
                        <a:t>Nonfiction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Business and careers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Religion and spirituality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Family, relationships, self-improvement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Health and Fitness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History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Science and technology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Biography and autobiography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rgbClr val="1F497D"/>
                          </a:solidFill>
                          <a:latin typeface="Avenir Light"/>
                          <a:cs typeface="Avenir Light"/>
                        </a:rPr>
                        <a:t>Fiction 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Classic literature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Humor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Drama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Fantasy and science fiction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Mystery, suspense, thriller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Romance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582" y="2437553"/>
            <a:ext cx="4027218" cy="2972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0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Secure Content Locker</a:t>
            </a: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A cloud-based file sharing system that enables administration and staff to upload material for inmate review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052180"/>
              </p:ext>
            </p:extLst>
          </p:nvPr>
        </p:nvGraphicFramePr>
        <p:xfrm>
          <a:off x="304800" y="2407920"/>
          <a:ext cx="49530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/>
              </a:tblGrid>
              <a:tr h="422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Secure Content Locker (SCL) allows document upload by administration and staff for on-tablet access by groups of inmates. </a:t>
                      </a:r>
                    </a:p>
                    <a:p>
                      <a:endParaRPr lang="en-US" sz="1600" b="0" baseline="0" dirty="0" smtClean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SCL supports a broad range of file types, including MS Office files, images, music, videos, and more, and file sizes up to 200MB.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Benefits: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Allows programs staff to upload educational, career and wellness resources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Allows administration to upload and seamlessly update the facility handbook, shared calendars, health alerts, etc.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Enables one upload for delivery to multiple users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Resources can be cataloged in a file tree for easy discovery.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om Hallett's Apple HD:Users:thwhallett:Desktop:Cropped Screenshots for Updated Airwatch Manual: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667000"/>
            <a:ext cx="3805237" cy="266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686868"/>
                </a:solidFill>
                <a:latin typeface="Avenir Book"/>
                <a:cs typeface="Avenir Book"/>
              </a:rPr>
              <a:t>Connected Corrections</a:t>
            </a:r>
            <a:endParaRPr lang="en-US" sz="3400" dirty="0">
              <a:solidFill>
                <a:srgbClr val="686868"/>
              </a:solidFill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25671" y="1334869"/>
            <a:ext cx="574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A secure communications system, built for corrections.</a:t>
            </a:r>
          </a:p>
          <a:p>
            <a:pPr algn="ctr"/>
            <a:r>
              <a:rPr lang="en-US" dirty="0" smtClean="0">
                <a:solidFill>
                  <a:srgbClr val="6A1509"/>
                </a:solidFill>
                <a:latin typeface="Avenir-Light"/>
              </a:rPr>
              <a:t>A service of APDS.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6090750"/>
              </p:ext>
            </p:extLst>
          </p:nvPr>
        </p:nvGraphicFramePr>
        <p:xfrm>
          <a:off x="304800" y="2407920"/>
          <a:ext cx="4800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</a:tblGrid>
              <a:tr h="422148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Connected Corrections allows messaging between inmates and the people who care about them.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Secure, private messaging for PREA, attorneys, health workers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Secure, monitored messaging for staff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Secure, monitored messaging for friends, families, and other approved external parties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  <a:latin typeface="Avenir Light"/>
                        <a:cs typeface="Avenir Light"/>
                      </a:endParaRPr>
                    </a:p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Benefits: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Allows teachers and other corrections staff to answer inmate questions remotely.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Supports PREA compliance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Eliminates paper mail to reduce cell clutter and the cost of paper mail review.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Reduces the risk of contraband delivery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venir Light"/>
                          <a:cs typeface="Avenir Light"/>
                        </a:rPr>
                        <a:t>Stores all messages for discovery, as needed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9762" y="2385359"/>
            <a:ext cx="3898038" cy="2567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1" r="58983"/>
          <a:stretch/>
        </p:blipFill>
        <p:spPr>
          <a:xfrm>
            <a:off x="8305800" y="6096000"/>
            <a:ext cx="677045" cy="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6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71543</TotalTime>
  <Words>1151</Words>
  <Application>Microsoft Office PowerPoint</Application>
  <PresentationFormat>On-screen Show (4:3)</PresentationFormat>
  <Paragraphs>198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APDS = Tablets + Platform + Network</vt:lpstr>
      <vt:lpstr>Secure android tablets for inmates</vt:lpstr>
      <vt:lpstr>The Command Center  allows remote tablet control</vt:lpstr>
      <vt:lpstr>Blended learning tools that put teachers in the driver’s seat</vt:lpstr>
      <vt:lpstr>National Corrections Library</vt:lpstr>
      <vt:lpstr>Secure Content Locker</vt:lpstr>
      <vt:lpstr>Connected Corrections</vt:lpstr>
      <vt:lpstr>APDS Virtual Classroom</vt:lpstr>
      <vt:lpstr>The Indiana Experience  </vt:lpstr>
      <vt:lpstr>Madison Juvenile: program overview </vt:lpstr>
      <vt:lpstr>Madison Juvenile: program overview </vt:lpstr>
      <vt:lpstr>How Do The Tablets Work?</vt:lpstr>
      <vt:lpstr>Preliminary Outcomes of Tablet Use</vt:lpstr>
      <vt:lpstr>Preliminary Outcomes of Tablet Use</vt:lpstr>
      <vt:lpstr>Other Benefits</vt:lpstr>
      <vt:lpstr>Other Benefits</vt:lpstr>
      <vt:lpstr>TGG Survey Results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Grewe</dc:creator>
  <cp:lastModifiedBy>tgreathouse</cp:lastModifiedBy>
  <cp:revision>718</cp:revision>
  <cp:lastPrinted>2015-03-11T15:58:28Z</cp:lastPrinted>
  <dcterms:created xsi:type="dcterms:W3CDTF">2013-10-26T02:08:10Z</dcterms:created>
  <dcterms:modified xsi:type="dcterms:W3CDTF">2015-09-30T15:55:21Z</dcterms:modified>
</cp:coreProperties>
</file>