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7" r:id="rId2"/>
    <p:sldId id="258" r:id="rId3"/>
    <p:sldId id="261" r:id="rId4"/>
    <p:sldId id="328" r:id="rId5"/>
    <p:sldId id="345" r:id="rId6"/>
    <p:sldId id="319" r:id="rId7"/>
    <p:sldId id="266" r:id="rId8"/>
    <p:sldId id="320" r:id="rId9"/>
    <p:sldId id="265" r:id="rId10"/>
    <p:sldId id="272" r:id="rId11"/>
    <p:sldId id="322" r:id="rId12"/>
    <p:sldId id="323" r:id="rId13"/>
    <p:sldId id="324" r:id="rId14"/>
    <p:sldId id="270" r:id="rId15"/>
    <p:sldId id="325" r:id="rId16"/>
    <p:sldId id="273" r:id="rId17"/>
    <p:sldId id="274" r:id="rId18"/>
    <p:sldId id="286" r:id="rId19"/>
    <p:sldId id="346" r:id="rId20"/>
    <p:sldId id="287" r:id="rId21"/>
    <p:sldId id="288" r:id="rId22"/>
    <p:sldId id="331" r:id="rId23"/>
    <p:sldId id="349" r:id="rId24"/>
    <p:sldId id="332" r:id="rId25"/>
    <p:sldId id="347" r:id="rId26"/>
    <p:sldId id="348" r:id="rId27"/>
    <p:sldId id="337" r:id="rId28"/>
    <p:sldId id="338" r:id="rId29"/>
    <p:sldId id="339" r:id="rId30"/>
    <p:sldId id="307" r:id="rId31"/>
    <p:sldId id="309" r:id="rId32"/>
    <p:sldId id="308" r:id="rId33"/>
    <p:sldId id="344" r:id="rId34"/>
    <p:sldId id="343" r:id="rId35"/>
    <p:sldId id="351"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a Wigglesworth" initials="CW"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87318" autoAdjust="0"/>
  </p:normalViewPr>
  <p:slideViewPr>
    <p:cSldViewPr snapToGrid="0" snapToObjects="1">
      <p:cViewPr>
        <p:scale>
          <a:sx n="63" d="100"/>
          <a:sy n="63" d="100"/>
        </p:scale>
        <p:origin x="-1380" y="-792"/>
      </p:cViewPr>
      <p:guideLst>
        <p:guide orient="horz" pos="2160"/>
        <p:guide pos="2880"/>
      </p:guideLst>
    </p:cSldViewPr>
  </p:slideViewPr>
  <p:outlineViewPr>
    <p:cViewPr>
      <p:scale>
        <a:sx n="33" d="100"/>
        <a:sy n="33" d="100"/>
      </p:scale>
      <p:origin x="0" y="47696"/>
    </p:cViewPr>
  </p:outlineViewPr>
  <p:notesTextViewPr>
    <p:cViewPr>
      <p:scale>
        <a:sx n="100" d="100"/>
        <a:sy n="100" d="100"/>
      </p:scale>
      <p:origin x="0" y="0"/>
    </p:cViewPr>
  </p:notesTextViewPr>
  <p:sorterViewPr>
    <p:cViewPr>
      <p:scale>
        <a:sx n="190" d="100"/>
        <a:sy n="190" d="100"/>
      </p:scale>
      <p:origin x="0" y="11251"/>
    </p:cViewPr>
  </p:sorterViewPr>
  <p:notesViewPr>
    <p:cSldViewPr snapToGrid="0" snapToObjects="1">
      <p:cViewPr varScale="1">
        <p:scale>
          <a:sx n="76" d="100"/>
          <a:sy n="76" d="100"/>
        </p:scale>
        <p:origin x="-219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4C767C-852E-49FD-9C9C-863DD612B61F}" type="datetimeFigureOut">
              <a:rPr lang="en-US" smtClean="0"/>
              <a:t>9/19/2012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5CF99E-0D7D-4FF6-8865-5475CE058A74}" type="slidenum">
              <a:rPr lang="en-US" smtClean="0"/>
              <a:t>‹#›</a:t>
            </a:fld>
            <a:endParaRPr lang="en-US"/>
          </a:p>
        </p:txBody>
      </p:sp>
    </p:spTree>
    <p:extLst>
      <p:ext uri="{BB962C8B-B14F-4D97-AF65-F5344CB8AC3E}">
        <p14:creationId xmlns:p14="http://schemas.microsoft.com/office/powerpoint/2010/main" val="1651077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6E2163-E865-2043-9DED-D448A8BE0979}" type="datetimeFigureOut">
              <a:rPr lang="en-US" smtClean="0"/>
              <a:pPr/>
              <a:t>9/19/2012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E9E19-C9A8-DD40-9DFD-21F8D7899D8A}" type="slidenum">
              <a:rPr lang="en-US" smtClean="0"/>
              <a:pPr/>
              <a:t>‹#›</a:t>
            </a:fld>
            <a:endParaRPr lang="en-US"/>
          </a:p>
        </p:txBody>
      </p:sp>
    </p:spTree>
    <p:extLst>
      <p:ext uri="{BB962C8B-B14F-4D97-AF65-F5344CB8AC3E}">
        <p14:creationId xmlns:p14="http://schemas.microsoft.com/office/powerpoint/2010/main" val="6753100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92835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6689607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a:defRPr/>
            </a:pPr>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Governor’s Office</a:t>
            </a:r>
          </a:p>
          <a:p>
            <a:r>
              <a:rPr lang="en-US" i="0" dirty="0" smtClean="0"/>
              <a:t>Medicaid Authority</a:t>
            </a:r>
          </a:p>
          <a:p>
            <a:r>
              <a:rPr lang="en-US" i="0" dirty="0" smtClean="0"/>
              <a:t>Department</a:t>
            </a:r>
            <a:r>
              <a:rPr lang="en-US" i="0" baseline="0" dirty="0" smtClean="0"/>
              <a:t> of Corrections/Jails</a:t>
            </a:r>
          </a:p>
          <a:p>
            <a:r>
              <a:rPr lang="en-US" i="0" baseline="0" dirty="0" smtClean="0"/>
              <a:t>Probation/Parole</a:t>
            </a:r>
          </a:p>
          <a:p>
            <a:r>
              <a:rPr lang="en-US" i="0" baseline="0" dirty="0" smtClean="0"/>
              <a:t>Department of Insurance</a:t>
            </a:r>
          </a:p>
          <a:p>
            <a:r>
              <a:rPr lang="en-US" i="0" baseline="0" dirty="0" smtClean="0"/>
              <a:t>Health and Human Services</a:t>
            </a:r>
          </a:p>
          <a:p>
            <a:r>
              <a:rPr lang="en-US" i="0" baseline="0" dirty="0" smtClean="0"/>
              <a:t>Department of Public Health</a:t>
            </a:r>
          </a:p>
          <a:p>
            <a:r>
              <a:rPr lang="en-US" i="0" baseline="0" dirty="0" smtClean="0"/>
              <a:t>Parole Board/Commission</a:t>
            </a:r>
          </a:p>
          <a:p>
            <a:r>
              <a:rPr lang="en-US" i="0" baseline="0" dirty="0" smtClean="0"/>
              <a:t>Judiciary</a:t>
            </a:r>
          </a:p>
          <a:p>
            <a:r>
              <a:rPr lang="en-US" i="0" baseline="0" dirty="0" smtClean="0"/>
              <a:t>Providers</a:t>
            </a:r>
          </a:p>
          <a:p>
            <a:r>
              <a:rPr lang="en-US" i="0" baseline="0" dirty="0" smtClean="0"/>
              <a:t>Payers</a:t>
            </a:r>
          </a:p>
          <a:p>
            <a:endParaRPr lang="en-US" i="0" baseline="0" dirty="0" smtClean="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35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FD9B95-0807-5C4A-939C-47D5638AB8A9}"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D9B95-0807-5C4A-939C-47D5638AB8A9}"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D9B95-0807-5C4A-939C-47D5638AB8A9}"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D9B95-0807-5C4A-939C-47D5638AB8A9}"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FD9B95-0807-5C4A-939C-47D5638AB8A9}" type="datetimeFigureOut">
              <a:rPr lang="en-US" smtClean="0"/>
              <a:pPr/>
              <a:t>9/19/2012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FD9B95-0807-5C4A-939C-47D5638AB8A9}"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FD9B95-0807-5C4A-939C-47D5638AB8A9}" type="datetimeFigureOut">
              <a:rPr lang="en-US" smtClean="0"/>
              <a:pPr/>
              <a:t>9/19/2012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FD9B95-0807-5C4A-939C-47D5638AB8A9}" type="datetimeFigureOut">
              <a:rPr lang="en-US" smtClean="0"/>
              <a:pPr/>
              <a:t>9/19/2012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D9B95-0807-5C4A-939C-47D5638AB8A9}" type="datetimeFigureOut">
              <a:rPr lang="en-US" smtClean="0"/>
              <a:pPr/>
              <a:t>9/19/2012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D9B95-0807-5C4A-939C-47D5638AB8A9}"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D9B95-0807-5C4A-939C-47D5638AB8A9}" type="datetimeFigureOut">
              <a:rPr lang="en-US" smtClean="0"/>
              <a:pPr/>
              <a:t>9/19/2012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799AD-B5D6-1E4D-BAA6-B6D66578621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D9B95-0807-5C4A-939C-47D5638AB8A9}" type="datetimeFigureOut">
              <a:rPr lang="en-US" smtClean="0"/>
              <a:pPr/>
              <a:t>9/19/2012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E799AD-B5D6-1E4D-BAA6-B6D66578621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consensusproject.org/announcements/new-csg-justice-center-faq-on-health-reform-legislation" TargetMode="External"/><Relationship Id="rId5" Type="http://schemas.openxmlformats.org/officeDocument/2006/relationships/hyperlink" Target="http://www.saasniatx.net/Presentation/2011/HCRforProviders-NIATX-Julyl2011-RitaVandivort.pdf" TargetMode="External"/><Relationship Id="rId4" Type="http://schemas.openxmlformats.org/officeDocument/2006/relationships/hyperlink" Target="http://www.cochs.org/health_reform_conference_dc/papers"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3846" y="3168317"/>
            <a:ext cx="7656307" cy="1680411"/>
          </a:xfrm>
        </p:spPr>
        <p:txBody>
          <a:bodyPr>
            <a:normAutofit fontScale="90000"/>
          </a:bodyPr>
          <a:lstStyle/>
          <a:p>
            <a:r>
              <a:rPr lang="en-US" b="1" dirty="0" smtClean="0">
                <a:solidFill>
                  <a:srgbClr val="006892"/>
                </a:solidFill>
                <a:latin typeface="Arial" pitchFamily="34" charset="0"/>
                <a:cs typeface="Arial" pitchFamily="34" charset="0"/>
              </a:rPr>
              <a:t/>
            </a:r>
            <a:br>
              <a:rPr lang="en-US" b="1" dirty="0" smtClean="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RSAT Correctional Policy and Planning: Preparing </a:t>
            </a:r>
            <a:r>
              <a:rPr lang="en-US" sz="3600" b="1" i="1" dirty="0">
                <a:solidFill>
                  <a:srgbClr val="006892"/>
                </a:solidFill>
                <a:latin typeface="Arial" pitchFamily="34" charset="0"/>
                <a:cs typeface="Arial" pitchFamily="34" charset="0"/>
              </a:rPr>
              <a:t>for National Health </a:t>
            </a:r>
            <a:r>
              <a:rPr lang="en-US" sz="3600" b="1" i="1" dirty="0" smtClean="0">
                <a:solidFill>
                  <a:srgbClr val="006892"/>
                </a:solidFill>
                <a:latin typeface="Arial" pitchFamily="34" charset="0"/>
                <a:cs typeface="Arial" pitchFamily="34" charset="0"/>
              </a:rPr>
              <a:t>Reform</a:t>
            </a: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
            </a:r>
            <a:br>
              <a:rPr lang="en-US" sz="3600" b="1" i="1" dirty="0" smtClean="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Lisa Braude, Ph.D.</a:t>
            </a: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lbraude@ahpnet.com</a:t>
            </a: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endParaRPr lang="en-US" sz="3600" b="1" dirty="0">
              <a:solidFill>
                <a:srgbClr val="006892"/>
              </a:solidFill>
              <a:latin typeface="Arial" pitchFamily="34" charset="0"/>
              <a:cs typeface="Arial"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3815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3" y="6081989"/>
            <a:ext cx="9144000" cy="77601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47800" y="5023104"/>
            <a:ext cx="5888736" cy="917448"/>
          </a:xfrm>
          <a:prstGeom prst="rect">
            <a:avLst/>
          </a:prstGeom>
        </p:spPr>
      </p:pic>
    </p:spTree>
    <p:extLst>
      <p:ext uri="{BB962C8B-B14F-4D97-AF65-F5344CB8AC3E}">
        <p14:creationId xmlns:p14="http://schemas.microsoft.com/office/powerpoint/2010/main" val="368334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63673"/>
            <a:ext cx="9196137" cy="1143000"/>
          </a:xfrm>
        </p:spPr>
        <p:txBody>
          <a:bodyPr>
            <a:noAutofit/>
          </a:bodyPr>
          <a:lstStyle/>
          <a:p>
            <a:r>
              <a:rPr lang="en-US" dirty="0" smtClean="0">
                <a:solidFill>
                  <a:srgbClr val="006892"/>
                </a:solidFill>
                <a:latin typeface="Arial" pitchFamily="34" charset="0"/>
                <a:cs typeface="Arial" pitchFamily="34" charset="0"/>
              </a:rPr>
              <a:t>Potential Outcomes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a:buClr>
                <a:srgbClr val="BE854C"/>
              </a:buClr>
              <a:buSzPct val="65000"/>
              <a:buFont typeface="Wingdings" pitchFamily="2" charset="2"/>
              <a:buChar char="Ø"/>
            </a:pPr>
            <a:r>
              <a:rPr lang="en-US" sz="2800" dirty="0" smtClean="0"/>
              <a:t>As RSAT releasees receive better healthcare in the community, technical violations and new offenses will decrease as behavioral health factors contributing to reoffending are reduced. </a:t>
            </a:r>
          </a:p>
          <a:p>
            <a:pPr marL="0" indent="0">
              <a:buClr>
                <a:srgbClr val="BE854C"/>
              </a:buClr>
              <a:buSzPct val="65000"/>
              <a:buNone/>
            </a:pPr>
            <a:endParaRPr lang="en-US" sz="2800" dirty="0" smtClean="0"/>
          </a:p>
          <a:p>
            <a:pPr>
              <a:buClr>
                <a:srgbClr val="BE854C"/>
              </a:buClr>
              <a:buSzPct val="65000"/>
              <a:buFont typeface="Wingdings" pitchFamily="2" charset="2"/>
              <a:buChar char="Ø"/>
            </a:pPr>
            <a:r>
              <a:rPr lang="en-US" sz="2800" dirty="0" smtClean="0"/>
              <a:t>National health reform presents an opportunity for RSAT programs to improve efficiency and reduce duplication in information collection. </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354672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63673"/>
            <a:ext cx="9196137" cy="1143000"/>
          </a:xfrm>
        </p:spPr>
        <p:txBody>
          <a:bodyPr>
            <a:noAutofit/>
          </a:bodyPr>
          <a:lstStyle/>
          <a:p>
            <a:r>
              <a:rPr lang="en-US" dirty="0">
                <a:solidFill>
                  <a:schemeClr val="accent1">
                    <a:lumMod val="75000"/>
                  </a:schemeClr>
                </a:solidFill>
                <a:latin typeface="Arial" pitchFamily="34" charset="0"/>
                <a:ea typeface="ＭＳ Ｐゴシック" charset="-128"/>
                <a:cs typeface="Arial" pitchFamily="34" charset="0"/>
              </a:rPr>
              <a:t>Status of Implementation</a:t>
            </a:r>
            <a:endParaRPr lang="en-US" dirty="0">
              <a:solidFill>
                <a:schemeClr val="accent1">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a:buClr>
                <a:schemeClr val="accent6"/>
              </a:buClr>
              <a:buFont typeface="Wingdings" pitchFamily="2" charset="2"/>
              <a:buChar char="Ø"/>
            </a:pPr>
            <a:r>
              <a:rPr lang="en-US" sz="2600" dirty="0"/>
              <a:t>The Federal and state govt. are currently in </a:t>
            </a:r>
            <a:r>
              <a:rPr lang="en-US" sz="2600" dirty="0" smtClean="0"/>
              <a:t>the planning </a:t>
            </a:r>
            <a:r>
              <a:rPr lang="en-US" sz="2600" dirty="0"/>
              <a:t>process, implementing early phases (e.g. pre-existing condition provisions)</a:t>
            </a:r>
          </a:p>
          <a:p>
            <a:pPr lvl="1">
              <a:buClr>
                <a:schemeClr val="accent6"/>
              </a:buClr>
              <a:buFont typeface="Wingdings" pitchFamily="2" charset="2"/>
              <a:buChar char="Ø"/>
            </a:pPr>
            <a:r>
              <a:rPr lang="en-US" sz="2600" dirty="0"/>
              <a:t>States are in varying stages of implementation</a:t>
            </a:r>
          </a:p>
          <a:p>
            <a:pPr>
              <a:buClr>
                <a:schemeClr val="accent6"/>
              </a:buClr>
              <a:buFont typeface="Wingdings" pitchFamily="2" charset="2"/>
              <a:buChar char="Ø"/>
            </a:pPr>
            <a:r>
              <a:rPr lang="en-US" sz="2600" dirty="0"/>
              <a:t>Building health insurance exchanges &amp; enrollment procedures</a:t>
            </a:r>
          </a:p>
          <a:p>
            <a:pPr>
              <a:buClr>
                <a:schemeClr val="accent6"/>
              </a:buClr>
              <a:buFont typeface="Wingdings" pitchFamily="2" charset="2"/>
              <a:buChar char="Ø"/>
            </a:pPr>
            <a:r>
              <a:rPr lang="en-US" sz="2600" dirty="0"/>
              <a:t>Federal “essential benefit” plan expected within the next year – Note: decision shifted to states (2011)</a:t>
            </a:r>
          </a:p>
          <a:p>
            <a:pPr>
              <a:buClr>
                <a:schemeClr val="accent6"/>
              </a:buClr>
              <a:buFont typeface="Wingdings" pitchFamily="2" charset="2"/>
              <a:buChar char="Ø"/>
            </a:pPr>
            <a:r>
              <a:rPr lang="en-US" sz="2600" dirty="0"/>
              <a:t>Medicaid expansion takes effect January 1, 2014</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124427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63673"/>
            <a:ext cx="9196137" cy="1143000"/>
          </a:xfrm>
        </p:spPr>
        <p:txBody>
          <a:bodyPr>
            <a:noAutofit/>
          </a:bodyPr>
          <a:lstStyle/>
          <a:p>
            <a:r>
              <a:rPr lang="en-US" dirty="0" smtClean="0">
                <a:solidFill>
                  <a:schemeClr val="accent1">
                    <a:lumMod val="75000"/>
                  </a:schemeClr>
                </a:solidFill>
                <a:latin typeface="Arial" pitchFamily="34" charset="0"/>
                <a:ea typeface="ＭＳ Ｐゴシック" charset="-128"/>
                <a:cs typeface="Arial" pitchFamily="34" charset="0"/>
              </a:rPr>
              <a:t>The Benefits for RSAT Inmates</a:t>
            </a:r>
            <a:endParaRPr lang="en-US" dirty="0">
              <a:solidFill>
                <a:schemeClr val="accent1">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lnSpc>
                <a:spcPct val="90000"/>
              </a:lnSpc>
              <a:spcAft>
                <a:spcPts val="600"/>
              </a:spcAft>
              <a:buNone/>
            </a:pPr>
            <a:r>
              <a:rPr lang="en-US" sz="2600" b="1" dirty="0" smtClean="0">
                <a:ea typeface="ＭＳ Ｐゴシック" charset="-128"/>
                <a:cs typeface="Arial" pitchFamily="34" charset="0"/>
              </a:rPr>
              <a:t>1) A comprehensive network of services</a:t>
            </a:r>
            <a:endParaRPr lang="en-US" dirty="0" smtClean="0">
              <a:ea typeface="ＭＳ Ｐゴシック" charset="-128"/>
              <a:cs typeface="Arial" pitchFamily="34" charset="0"/>
            </a:endParaRPr>
          </a:p>
          <a:p>
            <a:pPr marL="0" indent="0">
              <a:lnSpc>
                <a:spcPct val="90000"/>
              </a:lnSpc>
              <a:spcAft>
                <a:spcPts val="600"/>
              </a:spcAft>
              <a:buNone/>
            </a:pPr>
            <a:r>
              <a:rPr lang="en-US" sz="2600" dirty="0" smtClean="0">
                <a:ea typeface="ＭＳ Ｐゴシック" charset="-128"/>
                <a:cs typeface="Arial" pitchFamily="34" charset="0"/>
              </a:rPr>
              <a:t>Unique </a:t>
            </a:r>
            <a:r>
              <a:rPr lang="en-US" sz="2600" dirty="0">
                <a:ea typeface="ＭＳ Ｐゴシック" charset="-128"/>
                <a:cs typeface="Arial" pitchFamily="34" charset="0"/>
              </a:rPr>
              <a:t>opportunity for significant change on a broad scale</a:t>
            </a:r>
          </a:p>
          <a:p>
            <a:pPr lvl="1">
              <a:lnSpc>
                <a:spcPct val="90000"/>
              </a:lnSpc>
              <a:buClr>
                <a:schemeClr val="accent6"/>
              </a:buClr>
              <a:buFont typeface="Wingdings" pitchFamily="2" charset="2"/>
              <a:buChar char="Ø"/>
            </a:pPr>
            <a:r>
              <a:rPr lang="en-US" sz="2600" dirty="0">
                <a:ea typeface="ＭＳ Ｐゴシック" charset="-128"/>
                <a:cs typeface="Arial" pitchFamily="34" charset="0"/>
              </a:rPr>
              <a:t>Near universal coverage</a:t>
            </a:r>
          </a:p>
          <a:p>
            <a:pPr lvl="1">
              <a:lnSpc>
                <a:spcPct val="90000"/>
              </a:lnSpc>
              <a:buClr>
                <a:schemeClr val="accent6"/>
              </a:buClr>
              <a:buFont typeface="Wingdings" pitchFamily="2" charset="2"/>
              <a:buChar char="Ø"/>
            </a:pPr>
            <a:r>
              <a:rPr lang="en-US" sz="2600" dirty="0">
                <a:ea typeface="ＭＳ Ｐゴシック" charset="-128"/>
                <a:cs typeface="Arial" pitchFamily="34" charset="0"/>
              </a:rPr>
              <a:t>Eliminate long waiting lists</a:t>
            </a:r>
          </a:p>
          <a:p>
            <a:pPr lvl="1">
              <a:lnSpc>
                <a:spcPct val="90000"/>
              </a:lnSpc>
              <a:buClr>
                <a:schemeClr val="accent6"/>
              </a:buClr>
              <a:buFont typeface="Wingdings" pitchFamily="2" charset="2"/>
              <a:buChar char="Ø"/>
            </a:pPr>
            <a:r>
              <a:rPr lang="en-US" sz="2600" dirty="0">
                <a:ea typeface="ＭＳ Ｐゴシック" charset="-128"/>
                <a:cs typeface="Arial" pitchFamily="34" charset="0"/>
              </a:rPr>
              <a:t>Address gaps in services</a:t>
            </a:r>
          </a:p>
          <a:p>
            <a:pPr lvl="1">
              <a:lnSpc>
                <a:spcPct val="90000"/>
              </a:lnSpc>
              <a:buClr>
                <a:schemeClr val="accent6"/>
              </a:buClr>
              <a:buFont typeface="Wingdings" pitchFamily="2" charset="2"/>
              <a:buChar char="Ø"/>
            </a:pPr>
            <a:r>
              <a:rPr lang="en-US" sz="2600" dirty="0">
                <a:ea typeface="ＭＳ Ｐゴシック" charset="-128"/>
                <a:cs typeface="Arial" pitchFamily="34" charset="0"/>
              </a:rPr>
              <a:t>Ending piecemeal approach to application of public funding</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12</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844647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63673"/>
            <a:ext cx="9196137" cy="1143000"/>
          </a:xfrm>
        </p:spPr>
        <p:txBody>
          <a:bodyPr>
            <a:noAutofit/>
          </a:bodyPr>
          <a:lstStyle/>
          <a:p>
            <a:r>
              <a:rPr lang="en-US" dirty="0" smtClean="0">
                <a:solidFill>
                  <a:schemeClr val="accent1">
                    <a:lumMod val="75000"/>
                  </a:schemeClr>
                </a:solidFill>
                <a:latin typeface="Arial" pitchFamily="34" charset="0"/>
                <a:ea typeface="ＭＳ Ｐゴシック" charset="-128"/>
                <a:cs typeface="Arial" pitchFamily="34" charset="0"/>
              </a:rPr>
              <a:t>The Benefits for RSAT Inmates</a:t>
            </a:r>
            <a:endParaRPr lang="en-US" dirty="0">
              <a:solidFill>
                <a:schemeClr val="accent1">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lnSpc>
                <a:spcPct val="90000"/>
              </a:lnSpc>
              <a:spcBef>
                <a:spcPts val="0"/>
              </a:spcBef>
              <a:spcAft>
                <a:spcPts val="600"/>
              </a:spcAft>
              <a:buNone/>
            </a:pPr>
            <a:r>
              <a:rPr lang="en-US" sz="2600" b="1" dirty="0" smtClean="0">
                <a:ea typeface="ＭＳ Ｐゴシック" charset="-128"/>
                <a:cs typeface="Arial" pitchFamily="34" charset="0"/>
              </a:rPr>
              <a:t>2) Service Integration</a:t>
            </a:r>
            <a:endParaRPr lang="en-US" sz="2600" dirty="0" smtClean="0">
              <a:ea typeface="ＭＳ Ｐゴシック" charset="-128"/>
              <a:cs typeface="Arial" pitchFamily="34" charset="0"/>
            </a:endParaRPr>
          </a:p>
          <a:p>
            <a:pPr marL="0" indent="0">
              <a:lnSpc>
                <a:spcPct val="90000"/>
              </a:lnSpc>
              <a:buNone/>
            </a:pPr>
            <a:r>
              <a:rPr lang="en-US" sz="2600" dirty="0" smtClean="0">
                <a:ea typeface="ＭＳ Ｐゴシック" charset="-128"/>
                <a:cs typeface="Arial" pitchFamily="34" charset="0"/>
              </a:rPr>
              <a:t>Physical and behavioral health needs will be treated in tandem</a:t>
            </a:r>
          </a:p>
          <a:p>
            <a:pPr marL="0" indent="0">
              <a:lnSpc>
                <a:spcPct val="90000"/>
              </a:lnSpc>
              <a:buNone/>
            </a:pPr>
            <a:endParaRPr lang="en-US" sz="2600" dirty="0">
              <a:latin typeface="Arial" pitchFamily="34" charset="0"/>
              <a:ea typeface="ＭＳ Ｐゴシック" charset="-128"/>
              <a:cs typeface="Arial" pitchFamily="34" charset="0"/>
            </a:endParaRPr>
          </a:p>
          <a:p>
            <a:pPr marL="0" indent="0">
              <a:lnSpc>
                <a:spcPct val="90000"/>
              </a:lnSpc>
              <a:spcBef>
                <a:spcPts val="0"/>
              </a:spcBef>
              <a:spcAft>
                <a:spcPts val="600"/>
              </a:spcAft>
              <a:buNone/>
            </a:pPr>
            <a:r>
              <a:rPr lang="en-US" sz="2600" b="1" dirty="0">
                <a:ea typeface="ＭＳ Ｐゴシック" charset="-128"/>
                <a:cs typeface="Arial" pitchFamily="34" charset="0"/>
              </a:rPr>
              <a:t>3) Cost reduction</a:t>
            </a:r>
          </a:p>
          <a:p>
            <a:pPr marL="0" indent="0">
              <a:lnSpc>
                <a:spcPct val="90000"/>
              </a:lnSpc>
              <a:spcAft>
                <a:spcPts val="600"/>
              </a:spcAft>
              <a:buNone/>
            </a:pPr>
            <a:r>
              <a:rPr lang="en-US" sz="2600" dirty="0">
                <a:ea typeface="ＭＳ Ｐゴシック" charset="-128"/>
                <a:cs typeface="Arial" pitchFamily="34" charset="0"/>
              </a:rPr>
              <a:t>Expanded capacity as happened in 12 states that have already expanded Medicaid coverage</a:t>
            </a:r>
          </a:p>
          <a:p>
            <a:pPr lvl="1">
              <a:lnSpc>
                <a:spcPct val="90000"/>
              </a:lnSpc>
              <a:buClr>
                <a:schemeClr val="accent6"/>
              </a:buClr>
              <a:buFont typeface="Wingdings" pitchFamily="2" charset="2"/>
              <a:buChar char="Ø"/>
            </a:pPr>
            <a:r>
              <a:rPr lang="en-US" sz="2600" dirty="0">
                <a:ea typeface="ＭＳ Ｐゴシック" charset="-128"/>
                <a:cs typeface="Arial" pitchFamily="34" charset="0"/>
              </a:rPr>
              <a:t>WA State results: 17- 33% reduction in arrests after treatment WITHOUT CJS LEVERAGE</a:t>
            </a:r>
          </a:p>
          <a:p>
            <a:pPr marL="0" indent="0">
              <a:lnSpc>
                <a:spcPct val="90000"/>
              </a:lnSpc>
              <a:buNone/>
            </a:pPr>
            <a:endParaRPr lang="en-US" i="1" dirty="0">
              <a:latin typeface="Arial" pitchFamily="34" charset="0"/>
              <a:ea typeface="ＭＳ Ｐゴシック" charset="-128"/>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916882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pPr marL="0" indent="0"/>
            <a:r>
              <a:rPr lang="en-US" dirty="0">
                <a:solidFill>
                  <a:schemeClr val="accent1">
                    <a:lumMod val="75000"/>
                  </a:schemeClr>
                </a:solidFill>
                <a:latin typeface="Arial" pitchFamily="34" charset="0"/>
                <a:cs typeface="Arial" pitchFamily="34" charset="0"/>
              </a:rPr>
              <a:t>Notable </a:t>
            </a:r>
            <a:r>
              <a:rPr lang="en-US" dirty="0" smtClean="0">
                <a:solidFill>
                  <a:schemeClr val="accent1">
                    <a:lumMod val="75000"/>
                  </a:schemeClr>
                </a:solidFill>
                <a:latin typeface="Arial" pitchFamily="34" charset="0"/>
                <a:cs typeface="Arial" pitchFamily="34" charset="0"/>
              </a:rPr>
              <a:t>Issues</a:t>
            </a:r>
            <a:endParaRPr lang="en-US" dirty="0">
              <a:solidFill>
                <a:schemeClr val="accent1">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447800"/>
            <a:ext cx="8229600" cy="4209146"/>
          </a:xfrm>
        </p:spPr>
        <p:txBody>
          <a:bodyPr>
            <a:noAutofit/>
          </a:bodyPr>
          <a:lstStyle/>
          <a:p>
            <a:pPr>
              <a:spcAft>
                <a:spcPts val="600"/>
              </a:spcAft>
              <a:buClr>
                <a:srgbClr val="BE854C"/>
              </a:buClr>
              <a:buSzPct val="65000"/>
              <a:buFont typeface="Wingdings" pitchFamily="2" charset="2"/>
              <a:buChar char="Ø"/>
            </a:pPr>
            <a:r>
              <a:rPr lang="en-US" sz="2600" dirty="0" smtClean="0"/>
              <a:t>“Inmates” will still be ineligible for Medicaid reimbursement, but can be screened, assessed, and create an application during incarceration. </a:t>
            </a:r>
          </a:p>
          <a:p>
            <a:pPr>
              <a:spcAft>
                <a:spcPts val="600"/>
              </a:spcAft>
              <a:buClr>
                <a:srgbClr val="BE854C"/>
              </a:buClr>
              <a:buSzPct val="65000"/>
              <a:buFont typeface="Wingdings" pitchFamily="2" charset="2"/>
              <a:buChar char="Ø"/>
            </a:pPr>
            <a:r>
              <a:rPr lang="en-US" sz="2600" dirty="0" smtClean="0"/>
              <a:t>For individuals who do not meet this threshold, it governs participation in a state-run health insurance exchange.</a:t>
            </a:r>
          </a:p>
          <a:p>
            <a:pPr>
              <a:buClr>
                <a:srgbClr val="BE854C"/>
              </a:buClr>
              <a:buSzPct val="65000"/>
              <a:buFont typeface="Wingdings" pitchFamily="2" charset="2"/>
              <a:buChar char="Ø"/>
            </a:pPr>
            <a:r>
              <a:rPr lang="en-US" sz="2600" dirty="0" smtClean="0"/>
              <a:t>The only exception is undocumented immigrants, which will impact different communities differently depending on how large the population. </a:t>
            </a:r>
          </a:p>
          <a:p>
            <a:pPr marL="0" indent="0">
              <a:buClr>
                <a:srgbClr val="BE854C"/>
              </a:buClr>
              <a:buSzPct val="65000"/>
              <a:buFont typeface="Wingdings" pitchFamily="2" charset="2"/>
              <a:buNone/>
            </a:pPr>
            <a:endParaRPr lang="en-US" sz="28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3236"/>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140139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The Benefits for RSAT Programs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spcAft>
                <a:spcPts val="600"/>
              </a:spcAft>
              <a:buClr>
                <a:srgbClr val="BE854C"/>
              </a:buClr>
              <a:buSzPct val="65000"/>
              <a:buNone/>
            </a:pPr>
            <a:r>
              <a:rPr lang="en-US" sz="2600" b="1" dirty="0" smtClean="0"/>
              <a:t>1) Increases access to and retention in behavioral health services upon release. </a:t>
            </a:r>
          </a:p>
          <a:p>
            <a:pPr marL="0" indent="0">
              <a:spcAft>
                <a:spcPts val="600"/>
              </a:spcAft>
              <a:buClr>
                <a:srgbClr val="BE854C"/>
              </a:buClr>
              <a:buSzPct val="65000"/>
              <a:buNone/>
            </a:pPr>
            <a:r>
              <a:rPr lang="en-US" sz="2600" dirty="0" smtClean="0"/>
              <a:t>Former RSAT inmates seek medical care upon release however they often lack health insurance and do not seek preventative or reactive health care services, rendering them at risk for future justice involvement (Freudenberg, et. al., 2005; </a:t>
            </a:r>
            <a:r>
              <a:rPr lang="en-US" sz="2600" dirty="0" err="1" smtClean="0"/>
              <a:t>Visher</a:t>
            </a:r>
            <a:r>
              <a:rPr lang="en-US" sz="2600" dirty="0" smtClean="0"/>
              <a:t>, LaVigne, Travis, 2004). </a:t>
            </a:r>
          </a:p>
          <a:p>
            <a:pPr marL="0" indent="0">
              <a:buClr>
                <a:srgbClr val="BE854C"/>
              </a:buClr>
              <a:buSzPct val="65000"/>
              <a:buNone/>
            </a:pPr>
            <a:r>
              <a:rPr lang="en-US" sz="2600" b="1" dirty="0" smtClean="0"/>
              <a:t>2) Opens up Medicaid to adult, childless males. </a:t>
            </a:r>
          </a:p>
          <a:p>
            <a:pPr marL="0" indent="0">
              <a:buClr>
                <a:srgbClr val="BE854C"/>
              </a:buClr>
              <a:buSzPct val="65000"/>
              <a:buNone/>
            </a:pPr>
            <a:r>
              <a:rPr lang="en-US" sz="2600" dirty="0" smtClean="0"/>
              <a:t>Former RSAT inmates who may be Medicaid-eligible may not be identified and linked to public benefits.</a:t>
            </a:r>
          </a:p>
          <a:p>
            <a:pPr>
              <a:buClr>
                <a:srgbClr val="BE854C"/>
              </a:buClr>
              <a:buSzPct val="65000"/>
              <a:buFont typeface="Wingdings" pitchFamily="2" charset="2"/>
              <a:buChar char="Ø"/>
            </a:pPr>
            <a:endParaRPr lang="en-US" sz="28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066154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The Benefits for RSAT Inmates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Font typeface="Wingdings" pitchFamily="2" charset="2"/>
              <a:buNone/>
            </a:pPr>
            <a:r>
              <a:rPr lang="en-US" sz="2600" b="1" dirty="0" smtClean="0"/>
              <a:t>3) Assists corrections in prioritizing </a:t>
            </a:r>
            <a:r>
              <a:rPr lang="en-US" sz="2600" b="1" dirty="0"/>
              <a:t>the highest risk, highest need populations.</a:t>
            </a:r>
          </a:p>
          <a:p>
            <a:pPr>
              <a:buClr>
                <a:srgbClr val="BE854C"/>
              </a:buClr>
              <a:buSzPct val="65000"/>
              <a:buFont typeface="Wingdings" pitchFamily="2" charset="2"/>
              <a:buChar char="Ø"/>
            </a:pPr>
            <a:r>
              <a:rPr lang="en-US" sz="2600" dirty="0"/>
              <a:t>RSAT </a:t>
            </a:r>
            <a:r>
              <a:rPr lang="en-US" sz="2600" dirty="0" smtClean="0"/>
              <a:t>inmates: known </a:t>
            </a:r>
            <a:r>
              <a:rPr lang="en-US" sz="2600" dirty="0"/>
              <a:t>release date and a specified length of programmatic engagement. </a:t>
            </a:r>
            <a:endParaRPr lang="en-US" sz="2600" dirty="0" smtClean="0"/>
          </a:p>
          <a:p>
            <a:pPr>
              <a:buClr>
                <a:srgbClr val="BE854C"/>
              </a:buClr>
              <a:buSzPct val="65000"/>
              <a:buFont typeface="Wingdings" pitchFamily="2" charset="2"/>
              <a:buChar char="Ø"/>
            </a:pPr>
            <a:r>
              <a:rPr lang="en-US" sz="2600" dirty="0" smtClean="0"/>
              <a:t>Prison and jail </a:t>
            </a:r>
            <a:r>
              <a:rPr lang="en-US" sz="2600" dirty="0"/>
              <a:t>administrators have an opportunity to improve linkages to community health centers so that people who receive medical workups in jail can continue their treatment without having to start over after release. </a:t>
            </a:r>
          </a:p>
          <a:p>
            <a:pPr marL="0" indent="0">
              <a:buClr>
                <a:srgbClr val="BE854C"/>
              </a:buClr>
              <a:buSzPct val="65000"/>
              <a:buFont typeface="Wingdings" pitchFamily="2" charset="2"/>
              <a:buNone/>
            </a:pPr>
            <a:endParaRPr lang="en-US" sz="2800" dirty="0"/>
          </a:p>
          <a:p>
            <a:pPr marL="0" indent="0">
              <a:buClr>
                <a:srgbClr val="BE854C"/>
              </a:buClr>
              <a:buSzPct val="65000"/>
              <a:buFont typeface="Wingdings" pitchFamily="2" charset="2"/>
              <a:buNone/>
            </a:pPr>
            <a:endParaRPr lang="en-US" sz="28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179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535626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The Benefits for RSAT Inmates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None/>
            </a:pPr>
            <a:r>
              <a:rPr lang="en-US" sz="2600" dirty="0" smtClean="0"/>
              <a:t>In summary: </a:t>
            </a:r>
          </a:p>
          <a:p>
            <a:pPr marL="0" indent="0">
              <a:buClr>
                <a:srgbClr val="BE854C"/>
              </a:buClr>
              <a:buSzPct val="65000"/>
              <a:buNone/>
            </a:pPr>
            <a:endParaRPr lang="en-US" sz="2600" dirty="0" smtClean="0"/>
          </a:p>
          <a:p>
            <a:pPr>
              <a:buClr>
                <a:srgbClr val="BE854C"/>
              </a:buClr>
              <a:buSzPct val="65000"/>
              <a:buFont typeface="Wingdings" pitchFamily="2" charset="2"/>
              <a:buChar char="Ø"/>
            </a:pPr>
            <a:r>
              <a:rPr lang="en-US" sz="2600" dirty="0" smtClean="0"/>
              <a:t>All parolees should be covered with private insurance, a health insurance exchange plan.</a:t>
            </a:r>
          </a:p>
          <a:p>
            <a:pPr>
              <a:buClr>
                <a:srgbClr val="BE854C"/>
              </a:buClr>
              <a:buSzPct val="65000"/>
              <a:buFont typeface="Wingdings" pitchFamily="2" charset="2"/>
              <a:buChar char="Ø"/>
            </a:pPr>
            <a:r>
              <a:rPr lang="en-US" sz="2600" dirty="0" smtClean="0"/>
              <a:t>Linkages to community services, which reduce risk factors and strengthen lessons-learned will increase.</a:t>
            </a:r>
          </a:p>
          <a:p>
            <a:pPr>
              <a:buClr>
                <a:srgbClr val="BE854C"/>
              </a:buClr>
              <a:buSzPct val="65000"/>
              <a:buFont typeface="Wingdings" pitchFamily="2" charset="2"/>
              <a:buChar char="Ø"/>
            </a:pPr>
            <a:r>
              <a:rPr lang="en-US" sz="2600" dirty="0" smtClean="0"/>
              <a:t>Reduces revolving door. Improves outcomes. </a:t>
            </a:r>
          </a:p>
          <a:p>
            <a:pPr marL="0" indent="0">
              <a:buClr>
                <a:srgbClr val="BE854C"/>
              </a:buClr>
              <a:buSzPct val="65000"/>
              <a:buFont typeface="Wingdings" pitchFamily="2" charset="2"/>
              <a:buNone/>
            </a:pPr>
            <a:endParaRPr lang="en-US" sz="28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872579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Font typeface="Wingdings" pitchFamily="2" charset="2"/>
              <a:buNone/>
            </a:pPr>
            <a:endParaRPr lang="en-US" sz="2800" dirty="0" smtClean="0">
              <a:solidFill>
                <a:srgbClr val="006892"/>
              </a:solidFill>
              <a:latin typeface="Arial" pitchFamily="34" charset="0"/>
              <a:cs typeface="Arial" pitchFamily="34" charset="0"/>
            </a:endParaRPr>
          </a:p>
          <a:p>
            <a:pPr marL="0" indent="0">
              <a:buClr>
                <a:srgbClr val="BE854C"/>
              </a:buClr>
              <a:buSzPct val="65000"/>
              <a:buFont typeface="Wingdings" pitchFamily="2" charset="2"/>
              <a:buNone/>
            </a:pPr>
            <a:endParaRPr lang="en-US" sz="2800" dirty="0" smtClean="0">
              <a:solidFill>
                <a:srgbClr val="006892"/>
              </a:solidFill>
              <a:latin typeface="Arial" pitchFamily="34" charset="0"/>
              <a:cs typeface="Arial" pitchFamily="34" charset="0"/>
            </a:endParaRPr>
          </a:p>
          <a:p>
            <a:pPr marL="0" indent="0">
              <a:buClr>
                <a:srgbClr val="BE854C"/>
              </a:buClr>
              <a:buSzPct val="65000"/>
              <a:buFont typeface="Wingdings" pitchFamily="2" charset="2"/>
              <a:buNone/>
            </a:pPr>
            <a:endParaRPr lang="en-US" sz="2800" dirty="0">
              <a:solidFill>
                <a:srgbClr val="006892"/>
              </a:solidFill>
              <a:latin typeface="Arial" pitchFamily="34" charset="0"/>
              <a:cs typeface="Arial" pitchFamily="34" charset="0"/>
            </a:endParaRPr>
          </a:p>
          <a:p>
            <a:pPr marL="0" indent="0" algn="ctr">
              <a:buClr>
                <a:srgbClr val="BE854C"/>
              </a:buClr>
              <a:buSzPct val="65000"/>
              <a:buFont typeface="Wingdings" pitchFamily="2" charset="2"/>
              <a:buNone/>
            </a:pPr>
            <a:r>
              <a:rPr lang="en-US" sz="6000" dirty="0" smtClean="0">
                <a:solidFill>
                  <a:srgbClr val="006892"/>
                </a:solidFill>
                <a:latin typeface="Arial" pitchFamily="34" charset="0"/>
                <a:cs typeface="Arial" pitchFamily="34" charset="0"/>
              </a:rPr>
              <a:t>RSAT Planning Activities </a:t>
            </a:r>
            <a:endParaRPr lang="en-US" sz="60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213633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Intake</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Font typeface="Wingdings" pitchFamily="2" charset="2"/>
              <a:buNone/>
            </a:pPr>
            <a:r>
              <a:rPr lang="en-US" sz="2600" b="1" dirty="0" smtClean="0"/>
              <a:t>1. Screen for health and behavioral health needs </a:t>
            </a:r>
          </a:p>
          <a:p>
            <a:pPr marL="0" indent="0">
              <a:buClr>
                <a:srgbClr val="BE854C"/>
              </a:buClr>
              <a:buSzPct val="65000"/>
              <a:buFont typeface="Wingdings" pitchFamily="2" charset="2"/>
              <a:buNone/>
            </a:pPr>
            <a:r>
              <a:rPr lang="en-US" sz="2600" dirty="0" smtClean="0"/>
              <a:t>All RSAT inmates should receive a standardized, evidence-based screening that will provide the initial base of information regarding next steps. The information should be considered along with criminogenic risks, protective factors, the role of substances in the crime, patterns of use, and motivation/readiness to participate. </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6146" name="Picture 2" descr="C:\Users\lbroude\AppData\Local\Microsoft\Windows\Temporary Internet Files\Content.IE5\YZ41GIBQ\MC900196176[1].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6540" y="4156827"/>
            <a:ext cx="1787525" cy="1817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281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6239" y="-6246"/>
            <a:ext cx="9144000" cy="694944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2514600"/>
            <a:ext cx="7772400" cy="1470025"/>
          </a:xfrm>
        </p:spPr>
        <p:txBody>
          <a:bodyPr>
            <a:normAutofit fontScale="90000"/>
          </a:bodyPr>
          <a:lstStyle/>
          <a:p>
            <a:pPr algn="l"/>
            <a:r>
              <a:rPr lang="en-US" sz="3600" dirty="0">
                <a:solidFill>
                  <a:schemeClr val="bg1"/>
                </a:solidFill>
                <a:latin typeface="Arial" pitchFamily="34" charset="0"/>
                <a:cs typeface="Arial" pitchFamily="34" charset="0"/>
              </a:rPr>
              <a:t/>
            </a:r>
            <a:br>
              <a:rPr lang="en-US" sz="3600" dirty="0">
                <a:solidFill>
                  <a:schemeClr val="bg1"/>
                </a:solidFill>
                <a:latin typeface="Arial" pitchFamily="34" charset="0"/>
                <a:cs typeface="Arial" pitchFamily="34" charset="0"/>
              </a:rPr>
            </a:br>
            <a:r>
              <a:rPr lang="en-US" sz="3600" dirty="0" smtClean="0">
                <a:solidFill>
                  <a:schemeClr val="bg1"/>
                </a:solidFill>
                <a:latin typeface="Arial" pitchFamily="34" charset="0"/>
                <a:cs typeface="Arial" pitchFamily="34" charset="0"/>
              </a:rPr>
              <a:t>Lisa Braude, Ph.D.</a:t>
            </a:r>
            <a:br>
              <a:rPr lang="en-US" sz="3600" dirty="0" smtClean="0">
                <a:solidFill>
                  <a:schemeClr val="bg1"/>
                </a:solidFill>
                <a:latin typeface="Arial" pitchFamily="34" charset="0"/>
                <a:cs typeface="Arial" pitchFamily="34" charset="0"/>
              </a:rPr>
            </a:br>
            <a:r>
              <a:rPr lang="en-US" sz="3600" dirty="0" smtClean="0">
                <a:solidFill>
                  <a:schemeClr val="bg1"/>
                </a:solidFill>
                <a:latin typeface="Arial" pitchFamily="34" charset="0"/>
                <a:cs typeface="Arial" pitchFamily="34" charset="0"/>
              </a:rPr>
              <a:t>Senior Health Policy Consultant</a:t>
            </a:r>
            <a:endParaRPr lang="en-US" sz="36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762000" y="4344537"/>
            <a:ext cx="6934200" cy="1752600"/>
          </a:xfrm>
        </p:spPr>
        <p:txBody>
          <a:bodyPr>
            <a:normAutofit/>
          </a:bodyPr>
          <a:lstStyle/>
          <a:p>
            <a:pPr algn="l"/>
            <a:r>
              <a:rPr lang="en-US" sz="2800" dirty="0" smtClean="0">
                <a:solidFill>
                  <a:srgbClr val="E0C3A3"/>
                </a:solidFill>
              </a:rPr>
              <a:t>Advocates for Human Potential</a:t>
            </a:r>
          </a:p>
          <a:p>
            <a:pPr algn="l"/>
            <a:r>
              <a:rPr lang="en-US" sz="2800" dirty="0" smtClean="0">
                <a:solidFill>
                  <a:srgbClr val="E0C3A3"/>
                </a:solidFill>
              </a:rPr>
              <a:t>www.ahpnet.com</a:t>
            </a:r>
          </a:p>
          <a:p>
            <a:pPr algn="l"/>
            <a:endParaRPr lang="en-US" sz="2800" dirty="0">
              <a:solidFill>
                <a:srgbClr val="E0C3A3"/>
              </a:solidFill>
            </a:endParaRPr>
          </a:p>
          <a:p>
            <a:pPr algn="l"/>
            <a:endParaRPr lang="en-US" sz="2800" dirty="0" smtClean="0">
              <a:solidFill>
                <a:srgbClr val="E0C3A3"/>
              </a:solidFill>
            </a:endParaRPr>
          </a:p>
          <a:p>
            <a:pPr algn="l"/>
            <a:endParaRPr lang="en-US" dirty="0">
              <a:solidFill>
                <a:srgbClr val="E0C3A3"/>
              </a:solidFill>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a:t>
            </a:fld>
            <a:endParaRPr lang="en-US" dirty="0">
              <a:solidFill>
                <a:prstClr val="white"/>
              </a:solidFill>
              <a:latin typeface="Arial" pitchFamily="34" charset="0"/>
              <a:cs typeface="Arial" pitchFamily="34" charset="0"/>
            </a:endParaRPr>
          </a:p>
        </p:txBody>
      </p:sp>
      <p:cxnSp>
        <p:nvCxnSpPr>
          <p:cNvPr id="10" name="Straight Connector 9"/>
          <p:cNvCxnSpPr/>
          <p:nvPr/>
        </p:nvCxnSpPr>
        <p:spPr>
          <a:xfrm>
            <a:off x="609600" y="4191000"/>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63233"/>
          </a:xfrm>
          <a:prstGeom prst="rect">
            <a:avLst/>
          </a:prstGeom>
        </p:spPr>
      </p:pic>
    </p:spTree>
    <p:extLst>
      <p:ext uri="{BB962C8B-B14F-4D97-AF65-F5344CB8AC3E}">
        <p14:creationId xmlns:p14="http://schemas.microsoft.com/office/powerpoint/2010/main" val="172975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Intake</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Font typeface="Wingdings" pitchFamily="2" charset="2"/>
              <a:buNone/>
            </a:pPr>
            <a:r>
              <a:rPr lang="en-US" sz="2600" b="1" dirty="0" smtClean="0"/>
              <a:t>2. Screen for benefits</a:t>
            </a:r>
          </a:p>
          <a:p>
            <a:pPr marL="0" indent="0">
              <a:buClr>
                <a:srgbClr val="BE854C"/>
              </a:buClr>
              <a:buSzPct val="65000"/>
              <a:buFont typeface="Wingdings" pitchFamily="2" charset="2"/>
              <a:buNone/>
            </a:pPr>
            <a:r>
              <a:rPr lang="en-US" sz="2600" dirty="0" smtClean="0"/>
              <a:t>The initial screening into RSAT should include questions about prior and current (pre-incarceration) receipt of public benefits. Information about income will have to be provided by inmates to confirm the 133% below poverty level requirement for Medicaid.  A “flag” should be added to RSAT inmate files to reflect benefit status and eligibility to assist in enrollment during the pre-release phase. </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68573"/>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439173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Pre-release Planning: Advocacy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75874"/>
            <a:ext cx="8229600" cy="4209146"/>
          </a:xfrm>
        </p:spPr>
        <p:txBody>
          <a:bodyPr>
            <a:noAutofit/>
          </a:bodyPr>
          <a:lstStyle/>
          <a:p>
            <a:pPr marL="0" indent="0">
              <a:buClr>
                <a:srgbClr val="BE854C"/>
              </a:buClr>
              <a:buSzPct val="65000"/>
              <a:buFont typeface="Wingdings" pitchFamily="2" charset="2"/>
              <a:buNone/>
            </a:pPr>
            <a:r>
              <a:rPr lang="en-US" sz="2600" b="1" dirty="0" smtClean="0"/>
              <a:t>3</a:t>
            </a:r>
            <a:r>
              <a:rPr lang="en-US" sz="2600" b="1" dirty="0"/>
              <a:t>. Suspend (not terminate) </a:t>
            </a:r>
            <a:r>
              <a:rPr lang="en-US" sz="2600" b="1" dirty="0" smtClean="0"/>
              <a:t>benefits (RSAT can advocate)</a:t>
            </a:r>
            <a:endParaRPr lang="en-US" sz="2600" b="1" dirty="0"/>
          </a:p>
          <a:p>
            <a:pPr marL="0" indent="0">
              <a:buClr>
                <a:srgbClr val="BE854C"/>
              </a:buClr>
              <a:buSzPct val="65000"/>
              <a:buFont typeface="Wingdings" pitchFamily="2" charset="2"/>
              <a:buNone/>
            </a:pPr>
            <a:r>
              <a:rPr lang="en-US" sz="2600" dirty="0"/>
              <a:t>Federal Social Security policy currently allows states to suspend, rather than terminate Medicaid coverage for inmates incarcerated for twelve consecutive months or less. However, many states terminate Social Security, and therefore Medicaid benefits for inmates at various points of incarceration. </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7170" name="Picture 2" descr="C:\Users\lbroude\AppData\Local\Microsoft\Windows\Temporary Internet Files\Content.IE5\SOM5ID45\MC900432687[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8116" y="4058353"/>
            <a:ext cx="3308684"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5032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Reentry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95400"/>
            <a:ext cx="8229600" cy="4209146"/>
          </a:xfrm>
        </p:spPr>
        <p:txBody>
          <a:bodyPr>
            <a:noAutofit/>
          </a:bodyPr>
          <a:lstStyle/>
          <a:p>
            <a:pPr marL="0" indent="0">
              <a:buClr>
                <a:schemeClr val="accent6"/>
              </a:buClr>
              <a:buNone/>
            </a:pPr>
            <a:r>
              <a:rPr lang="en-US" sz="2600" b="1" dirty="0" smtClean="0">
                <a:ea typeface="ＭＳ Ｐゴシック" charset="-128"/>
                <a:cs typeface="Arial" pitchFamily="34" charset="0"/>
              </a:rPr>
              <a:t>4) Enhance </a:t>
            </a:r>
            <a:r>
              <a:rPr lang="en-US" sz="2600" b="1" dirty="0">
                <a:ea typeface="ＭＳ Ｐゴシック" charset="-128"/>
                <a:cs typeface="Arial" pitchFamily="34" charset="0"/>
              </a:rPr>
              <a:t>reentry services for </a:t>
            </a:r>
            <a:r>
              <a:rPr lang="en-US" sz="2600" b="1" dirty="0" smtClean="0">
                <a:ea typeface="ＭＳ Ｐゴシック" charset="-128"/>
                <a:cs typeface="Arial" pitchFamily="34" charset="0"/>
              </a:rPr>
              <a:t>RSAT inmates </a:t>
            </a:r>
            <a:r>
              <a:rPr lang="en-US" sz="2600" b="1" dirty="0">
                <a:ea typeface="ＭＳ Ｐゴシック" charset="-128"/>
                <a:cs typeface="Arial" pitchFamily="34" charset="0"/>
              </a:rPr>
              <a:t>who have had treatment inside correctional centers</a:t>
            </a:r>
          </a:p>
          <a:p>
            <a:pPr lvl="1">
              <a:buClr>
                <a:schemeClr val="accent6"/>
              </a:buClr>
              <a:buFont typeface="Wingdings" pitchFamily="2" charset="2"/>
              <a:buChar char="Ø"/>
            </a:pPr>
            <a:r>
              <a:rPr lang="en-US" sz="2400" dirty="0">
                <a:cs typeface="Arial" pitchFamily="34" charset="0"/>
              </a:rPr>
              <a:t>Research shows that pre- and post-release treatment together have the greatest impact</a:t>
            </a:r>
          </a:p>
          <a:p>
            <a:pPr>
              <a:buClr>
                <a:schemeClr val="accent6"/>
              </a:buClr>
              <a:buFont typeface="Wingdings" pitchFamily="2" charset="2"/>
              <a:buChar char="Ø"/>
            </a:pPr>
            <a:r>
              <a:rPr lang="en-US" sz="2600" dirty="0">
                <a:ea typeface="ＭＳ Ｐゴシック" charset="-128"/>
                <a:cs typeface="Arial" pitchFamily="34" charset="0"/>
              </a:rPr>
              <a:t>Reduce parole violations due to untreated substance use and psychiatric disorders</a:t>
            </a:r>
          </a:p>
          <a:p>
            <a:pPr lvl="1">
              <a:buClr>
                <a:schemeClr val="accent6"/>
              </a:buClr>
              <a:buFont typeface="Wingdings" pitchFamily="2" charset="2"/>
              <a:buChar char="Ø"/>
            </a:pPr>
            <a:r>
              <a:rPr lang="en-US" sz="2400" dirty="0">
                <a:cs typeface="Arial" pitchFamily="34" charset="0"/>
              </a:rPr>
              <a:t>Increased access to community based treatment as an alternative to re-incarceration</a:t>
            </a:r>
          </a:p>
          <a:p>
            <a:pPr>
              <a:buClr>
                <a:schemeClr val="accent6"/>
              </a:buClr>
              <a:buFont typeface="Wingdings" pitchFamily="2" charset="2"/>
              <a:buChar char="Ø"/>
            </a:pPr>
            <a:r>
              <a:rPr lang="en-US" sz="2600" dirty="0">
                <a:ea typeface="ＭＳ Ｐゴシック" charset="-128"/>
                <a:cs typeface="Arial" pitchFamily="34" charset="0"/>
              </a:rPr>
              <a:t>Gain these results across all parolees, not just in smaller “demonstration” programs</a:t>
            </a:r>
          </a:p>
          <a:p>
            <a:pPr lvl="1">
              <a:buClr>
                <a:schemeClr val="accent6"/>
              </a:buClr>
              <a:buFont typeface="Wingdings" pitchFamily="2" charset="2"/>
              <a:buChar char="Ø"/>
            </a:pPr>
            <a:r>
              <a:rPr lang="en-US" sz="2400" dirty="0">
                <a:ea typeface="ＭＳ Ｐゴシック" charset="-128"/>
                <a:cs typeface="Arial" pitchFamily="34" charset="0"/>
              </a:rPr>
              <a:t>Universal access to </a:t>
            </a:r>
            <a:r>
              <a:rPr lang="en-US" sz="2400" dirty="0" smtClean="0">
                <a:ea typeface="ＭＳ Ｐゴシック" charset="-128"/>
                <a:cs typeface="Arial" pitchFamily="34" charset="0"/>
              </a:rPr>
              <a:t>SUD/MH </a:t>
            </a:r>
            <a:r>
              <a:rPr lang="en-US" sz="2400" dirty="0">
                <a:ea typeface="ＭＳ Ｐゴシック" charset="-128"/>
                <a:cs typeface="Arial" pitchFamily="34" charset="0"/>
              </a:rPr>
              <a:t>services on release</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22</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567012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Reentry </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95400"/>
            <a:ext cx="8229600" cy="4209146"/>
          </a:xfrm>
        </p:spPr>
        <p:txBody>
          <a:bodyPr>
            <a:noAutofit/>
          </a:bodyPr>
          <a:lstStyle/>
          <a:p>
            <a:pPr marL="0" indent="0">
              <a:buClr>
                <a:schemeClr val="accent6"/>
              </a:buClr>
              <a:buNone/>
            </a:pPr>
            <a:r>
              <a:rPr lang="en-US" sz="2600" b="1" dirty="0" smtClean="0">
                <a:ea typeface="ＭＳ Ｐゴシック" charset="-128"/>
                <a:cs typeface="Arial" pitchFamily="34" charset="0"/>
              </a:rPr>
              <a:t>4) Identify Medicaid-funded services and develop new partnerships</a:t>
            </a:r>
          </a:p>
          <a:p>
            <a:pPr marL="0" indent="0">
              <a:buClr>
                <a:schemeClr val="accent6"/>
              </a:buClr>
              <a:buNone/>
            </a:pPr>
            <a:endParaRPr lang="en-US" sz="2600" b="1" dirty="0">
              <a:ea typeface="ＭＳ Ｐゴシック" charset="-128"/>
              <a:cs typeface="Arial" pitchFamily="34" charset="0"/>
            </a:endParaRPr>
          </a:p>
          <a:p>
            <a:pPr>
              <a:buClr>
                <a:schemeClr val="accent6"/>
              </a:buClr>
              <a:buFont typeface="Wingdings" pitchFamily="2" charset="2"/>
              <a:buChar char="Ø"/>
            </a:pPr>
            <a:r>
              <a:rPr lang="en-US" sz="2600" dirty="0" smtClean="0">
                <a:ea typeface="ＭＳ Ｐゴシック" charset="-128"/>
                <a:cs typeface="Arial" pitchFamily="34" charset="0"/>
              </a:rPr>
              <a:t>With the expansion of Medicaid, RSAT pre-release staff should identify services which were not previously open to RSAT inmates. For example, Medicaid may now support recovery homes, medicated assisted treatment and wellness visits. </a:t>
            </a:r>
            <a:endParaRPr lang="en-US" sz="2400" dirty="0">
              <a:ea typeface="ＭＳ Ｐゴシック" charset="-128"/>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390231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99868"/>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Cross-System</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48916" y="1608221"/>
            <a:ext cx="8229600" cy="4209146"/>
          </a:xfrm>
        </p:spPr>
        <p:txBody>
          <a:bodyPr>
            <a:noAutofit/>
          </a:bodyPr>
          <a:lstStyle/>
          <a:p>
            <a:pPr marL="0" indent="0">
              <a:buClr>
                <a:schemeClr val="accent6"/>
              </a:buClr>
              <a:buNone/>
            </a:pPr>
            <a:r>
              <a:rPr lang="en-US" sz="2600" b="1" dirty="0" smtClean="0">
                <a:ea typeface="ＭＳ Ｐゴシック" charset="-128"/>
                <a:cs typeface="Arial" pitchFamily="34" charset="0"/>
              </a:rPr>
              <a:t>5) Engage in information sharing</a:t>
            </a:r>
          </a:p>
          <a:p>
            <a:pPr lvl="1">
              <a:buClr>
                <a:schemeClr val="accent6"/>
              </a:buClr>
              <a:buFont typeface="Wingdings" pitchFamily="2" charset="2"/>
              <a:buChar char="Ø"/>
            </a:pPr>
            <a:r>
              <a:rPr lang="en-US" sz="2600" dirty="0" smtClean="0">
                <a:ea typeface="ＭＳ Ｐゴシック" charset="-128"/>
                <a:cs typeface="Arial" pitchFamily="34" charset="0"/>
              </a:rPr>
              <a:t>The success of health reform implementation will hinge on the extent to which systems share information with one another and use that information to improve the efficiency and effectiveness of service provision </a:t>
            </a:r>
          </a:p>
          <a:p>
            <a:pPr lvl="1">
              <a:buClr>
                <a:schemeClr val="accent6"/>
              </a:buClr>
              <a:buFont typeface="Wingdings" pitchFamily="2" charset="2"/>
              <a:buChar char="Ø"/>
            </a:pPr>
            <a:r>
              <a:rPr lang="en-US" sz="2600" dirty="0" smtClean="0">
                <a:ea typeface="ＭＳ Ｐゴシック" charset="-128"/>
                <a:cs typeface="Arial" pitchFamily="34" charset="0"/>
              </a:rPr>
              <a:t>RSAT staff should share information with</a:t>
            </a:r>
          </a:p>
          <a:p>
            <a:pPr marL="457200" lvl="1" indent="0">
              <a:buClr>
                <a:schemeClr val="accent6"/>
              </a:buClr>
              <a:buNone/>
            </a:pPr>
            <a:r>
              <a:rPr lang="en-US" sz="2600" dirty="0" smtClean="0">
                <a:ea typeface="ＭＳ Ｐゴシック" charset="-128"/>
                <a:cs typeface="Arial" pitchFamily="34" charset="0"/>
              </a:rPr>
              <a:t>community-based providers (to the extent </a:t>
            </a:r>
          </a:p>
          <a:p>
            <a:pPr marL="457200" lvl="1" indent="0">
              <a:buClr>
                <a:schemeClr val="accent6"/>
              </a:buClr>
              <a:buNone/>
            </a:pPr>
            <a:r>
              <a:rPr lang="en-US" sz="2600" dirty="0" smtClean="0">
                <a:ea typeface="ＭＳ Ｐゴシック" charset="-128"/>
                <a:cs typeface="Arial" pitchFamily="34" charset="0"/>
              </a:rPr>
              <a:t>Allowable by privacy laws)</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194" name="Picture 2" descr="C:\Users\lbroude\AppData\Local\Microsoft\Windows\Temporary Internet Files\Content.IE5\680Z80Y5\MC90030304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3769755"/>
            <a:ext cx="1993399" cy="2047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4115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Stakeholder Roles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55557"/>
            <a:ext cx="8229600" cy="4988795"/>
          </a:xfrm>
        </p:spPr>
        <p:txBody>
          <a:bodyPr>
            <a:noAutofit/>
          </a:bodyPr>
          <a:lstStyle/>
          <a:p>
            <a:pPr lvl="0">
              <a:buClr>
                <a:schemeClr val="accent6"/>
              </a:buClr>
              <a:buFont typeface="Wingdings" pitchFamily="2" charset="2"/>
              <a:buChar char="Ø"/>
            </a:pPr>
            <a:r>
              <a:rPr lang="en-US" sz="2600" i="1" dirty="0"/>
              <a:t>Wardens, </a:t>
            </a:r>
            <a:r>
              <a:rPr lang="en-US" sz="2600" i="1" dirty="0" smtClean="0"/>
              <a:t>RSAT Program </a:t>
            </a:r>
            <a:r>
              <a:rPr lang="en-US" sz="2600" i="1" dirty="0"/>
              <a:t>Directors &amp;  Parole Chiefs</a:t>
            </a:r>
            <a:r>
              <a:rPr lang="en-US" sz="2600" i="1" dirty="0" smtClean="0"/>
              <a:t>:</a:t>
            </a:r>
          </a:p>
          <a:p>
            <a:pPr lvl="1">
              <a:buClr>
                <a:schemeClr val="accent6"/>
              </a:buClr>
              <a:buFont typeface="Wingdings" pitchFamily="2" charset="2"/>
              <a:buChar char="Ø"/>
            </a:pPr>
            <a:r>
              <a:rPr lang="en-US" sz="2600" dirty="0" smtClean="0"/>
              <a:t>Convene </a:t>
            </a:r>
            <a:r>
              <a:rPr lang="en-US" sz="2600" dirty="0"/>
              <a:t>planning processes</a:t>
            </a:r>
          </a:p>
          <a:p>
            <a:pPr lvl="1">
              <a:buClr>
                <a:schemeClr val="accent6"/>
              </a:buClr>
              <a:buFont typeface="Wingdings" pitchFamily="2" charset="2"/>
              <a:buChar char="Ø"/>
            </a:pPr>
            <a:r>
              <a:rPr lang="en-US" sz="2600" dirty="0"/>
              <a:t>Partner with correctional </a:t>
            </a:r>
            <a:r>
              <a:rPr lang="en-US" sz="2600" dirty="0" smtClean="0"/>
              <a:t>and community </a:t>
            </a:r>
            <a:r>
              <a:rPr lang="en-US" sz="2600" dirty="0"/>
              <a:t>/ </a:t>
            </a:r>
            <a:r>
              <a:rPr lang="en-US" sz="2600" dirty="0" smtClean="0"/>
              <a:t>health </a:t>
            </a:r>
            <a:r>
              <a:rPr lang="en-US" sz="2600" dirty="0"/>
              <a:t>care providers and funders to bring diversion and re-entry initiatives to scale</a:t>
            </a:r>
          </a:p>
          <a:p>
            <a:pPr lvl="1">
              <a:buClr>
                <a:schemeClr val="accent6"/>
              </a:buClr>
              <a:buFont typeface="Wingdings" pitchFamily="2" charset="2"/>
              <a:buChar char="Ø"/>
            </a:pPr>
            <a:r>
              <a:rPr lang="en-US" sz="2600" dirty="0"/>
              <a:t>Represent </a:t>
            </a:r>
            <a:r>
              <a:rPr lang="en-US" sz="2600" dirty="0" smtClean="0"/>
              <a:t>concerns </a:t>
            </a:r>
            <a:r>
              <a:rPr lang="en-US" sz="2600" dirty="0"/>
              <a:t>of public safety and behavioral health </a:t>
            </a:r>
            <a:r>
              <a:rPr lang="en-US" sz="2600" dirty="0" smtClean="0"/>
              <a:t>interventions </a:t>
            </a:r>
            <a:r>
              <a:rPr lang="en-US" sz="2600" dirty="0"/>
              <a:t>from </a:t>
            </a:r>
            <a:r>
              <a:rPr lang="en-US" sz="2600" dirty="0" smtClean="0"/>
              <a:t>the CJ perspective</a:t>
            </a:r>
            <a:endParaRPr lang="en-US" sz="2600" dirty="0"/>
          </a:p>
          <a:p>
            <a:pPr lvl="1">
              <a:buClr>
                <a:schemeClr val="accent6"/>
              </a:buClr>
              <a:buFont typeface="Wingdings" pitchFamily="2" charset="2"/>
              <a:buChar char="Ø"/>
            </a:pPr>
            <a:r>
              <a:rPr lang="en-US" sz="2600" dirty="0"/>
              <a:t>Advocate for treatment resources needed to reduce recidivism </a:t>
            </a:r>
          </a:p>
          <a:p>
            <a:pPr lvl="1">
              <a:buClr>
                <a:schemeClr val="accent6"/>
              </a:buClr>
              <a:buFont typeface="Wingdings" pitchFamily="2" charset="2"/>
              <a:buChar char="Ø"/>
            </a:pPr>
            <a:r>
              <a:rPr lang="en-US" sz="2600" dirty="0" smtClean="0"/>
              <a:t>Ensure sufficient </a:t>
            </a:r>
            <a:r>
              <a:rPr lang="en-US" sz="2600" dirty="0"/>
              <a:t>duration &amp; intensity to create durable recovery</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848877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Stakeholder Roles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55558"/>
            <a:ext cx="8229600" cy="4209146"/>
          </a:xfrm>
        </p:spPr>
        <p:txBody>
          <a:bodyPr>
            <a:noAutofit/>
          </a:bodyPr>
          <a:lstStyle/>
          <a:p>
            <a:pPr lvl="0">
              <a:buClr>
                <a:schemeClr val="accent6"/>
              </a:buClr>
              <a:buFont typeface="Wingdings" pitchFamily="2" charset="2"/>
              <a:buChar char="Ø"/>
            </a:pPr>
            <a:r>
              <a:rPr lang="en-US" sz="2600" i="1" dirty="0" smtClean="0"/>
              <a:t>State Funding Administrators/Policy Makers:</a:t>
            </a:r>
          </a:p>
          <a:p>
            <a:pPr lvl="1">
              <a:buClr>
                <a:schemeClr val="accent6"/>
              </a:buClr>
              <a:buFont typeface="Wingdings" pitchFamily="2" charset="2"/>
              <a:buChar char="Ø"/>
            </a:pPr>
            <a:r>
              <a:rPr lang="en-US" sz="2600" dirty="0"/>
              <a:t>Ask questions about health care reform implementation in your state</a:t>
            </a:r>
          </a:p>
          <a:p>
            <a:pPr lvl="1">
              <a:buClr>
                <a:schemeClr val="accent6"/>
              </a:buClr>
              <a:buFont typeface="Wingdings" pitchFamily="2" charset="2"/>
              <a:buChar char="Ø"/>
            </a:pPr>
            <a:r>
              <a:rPr lang="en-US" sz="2600" dirty="0"/>
              <a:t>Influence direction through department </a:t>
            </a:r>
            <a:r>
              <a:rPr lang="en-US" sz="2600" dirty="0" smtClean="0"/>
              <a:t>leadership associations</a:t>
            </a:r>
            <a:endParaRPr lang="en-US" sz="2600" dirty="0"/>
          </a:p>
          <a:p>
            <a:pPr lvl="1">
              <a:buClr>
                <a:schemeClr val="accent6"/>
              </a:buClr>
              <a:buFont typeface="Wingdings" pitchFamily="2" charset="2"/>
              <a:buChar char="Ø"/>
            </a:pPr>
            <a:r>
              <a:rPr lang="en-US" sz="2600" dirty="0"/>
              <a:t>If you live in one of the 12 states that have adopted coverage for low-income single adults, you may be able to do this now</a:t>
            </a:r>
          </a:p>
          <a:p>
            <a:pPr lvl="1">
              <a:buClr>
                <a:schemeClr val="accent6"/>
              </a:buClr>
              <a:buFont typeface="Wingdings" pitchFamily="2" charset="2"/>
              <a:buChar char="Ø"/>
            </a:pPr>
            <a:r>
              <a:rPr lang="en-US" sz="2600" dirty="0"/>
              <a:t>Additional system shaping may be needed</a:t>
            </a: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422054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75874"/>
            <a:ext cx="8229600" cy="4209146"/>
          </a:xfrm>
        </p:spPr>
        <p:txBody>
          <a:bodyPr>
            <a:noAutofit/>
          </a:bodyPr>
          <a:lstStyle/>
          <a:p>
            <a:pPr>
              <a:buClr>
                <a:schemeClr val="accent6"/>
              </a:buClr>
              <a:buFont typeface="Wingdings" pitchFamily="2" charset="2"/>
              <a:buChar char="Ø"/>
            </a:pPr>
            <a:r>
              <a:rPr lang="en-US" sz="2600" dirty="0">
                <a:ea typeface="ＭＳ Ｐゴシック" charset="-128"/>
                <a:cs typeface="Arial" pitchFamily="34" charset="0"/>
              </a:rPr>
              <a:t>State Medicaid authority – primary funder/rules</a:t>
            </a:r>
          </a:p>
          <a:p>
            <a:pPr lvl="1">
              <a:buClr>
                <a:schemeClr val="accent6"/>
              </a:buClr>
              <a:buFont typeface="Wingdings" pitchFamily="2" charset="2"/>
              <a:buChar char="Ø"/>
            </a:pPr>
            <a:r>
              <a:rPr lang="en-US" sz="2600" dirty="0">
                <a:ea typeface="ＭＳ Ｐゴシック" charset="-128"/>
                <a:cs typeface="Arial" pitchFamily="34" charset="0"/>
              </a:rPr>
              <a:t>Medicaid managed care &amp; CJS</a:t>
            </a:r>
          </a:p>
          <a:p>
            <a:pPr>
              <a:buClr>
                <a:schemeClr val="accent6"/>
              </a:buClr>
              <a:buFont typeface="Wingdings" pitchFamily="2" charset="2"/>
              <a:buChar char="Ø"/>
            </a:pPr>
            <a:r>
              <a:rPr lang="en-US" sz="2600" dirty="0">
                <a:ea typeface="ＭＳ Ｐゴシック" charset="-128"/>
                <a:cs typeface="Arial" pitchFamily="34" charset="0"/>
              </a:rPr>
              <a:t>Essential services</a:t>
            </a:r>
          </a:p>
          <a:p>
            <a:pPr lvl="1">
              <a:buClr>
                <a:schemeClr val="accent6"/>
              </a:buClr>
              <a:buFont typeface="Wingdings" pitchFamily="2" charset="2"/>
              <a:buChar char="Ø"/>
            </a:pPr>
            <a:r>
              <a:rPr lang="en-US" sz="2600" dirty="0">
                <a:ea typeface="ＭＳ Ｐゴシック" charset="-128"/>
                <a:cs typeface="Arial" pitchFamily="34" charset="0"/>
              </a:rPr>
              <a:t>Need sufficient duration &amp; intensity</a:t>
            </a:r>
          </a:p>
          <a:p>
            <a:pPr>
              <a:buClr>
                <a:schemeClr val="accent6"/>
              </a:buClr>
              <a:buFont typeface="Wingdings" pitchFamily="2" charset="2"/>
              <a:buChar char="Ø"/>
            </a:pPr>
            <a:r>
              <a:rPr lang="en-US" sz="2600" dirty="0">
                <a:ea typeface="ＭＳ Ｐゴシック" charset="-128"/>
                <a:cs typeface="Arial" pitchFamily="34" charset="0"/>
              </a:rPr>
              <a:t>Workforce</a:t>
            </a:r>
          </a:p>
          <a:p>
            <a:pPr lvl="1">
              <a:buClr>
                <a:schemeClr val="accent6"/>
              </a:buClr>
              <a:buFont typeface="Wingdings" pitchFamily="2" charset="2"/>
              <a:buChar char="Ø"/>
            </a:pPr>
            <a:r>
              <a:rPr lang="en-US" sz="2600" dirty="0">
                <a:ea typeface="ＭＳ Ｐゴシック" charset="-128"/>
                <a:cs typeface="Arial" pitchFamily="34" charset="0"/>
              </a:rPr>
              <a:t>Teams: Licensed counselor + CADC + recovery support specialist (FAVOR)</a:t>
            </a:r>
          </a:p>
          <a:p>
            <a:pPr>
              <a:buClr>
                <a:schemeClr val="accent6"/>
              </a:buClr>
              <a:buFont typeface="Wingdings" pitchFamily="2" charset="2"/>
              <a:buChar char="Ø"/>
            </a:pPr>
            <a:r>
              <a:rPr lang="en-US" sz="2600" dirty="0">
                <a:ea typeface="ＭＳ Ｐゴシック" charset="-128"/>
                <a:cs typeface="Arial" pitchFamily="34" charset="0"/>
              </a:rPr>
              <a:t>Medicaid certification &amp; billing</a:t>
            </a:r>
          </a:p>
          <a:p>
            <a:pPr>
              <a:buClr>
                <a:schemeClr val="accent6"/>
              </a:buClr>
              <a:buFont typeface="Wingdings" pitchFamily="2" charset="2"/>
              <a:buChar char="Ø"/>
            </a:pPr>
            <a:r>
              <a:rPr lang="en-US" sz="2600" dirty="0">
                <a:ea typeface="ＭＳ Ｐゴシック" charset="-128"/>
                <a:cs typeface="Arial" pitchFamily="34" charset="0"/>
              </a:rPr>
              <a:t>Greater individualization of care plans</a:t>
            </a:r>
          </a:p>
          <a:p>
            <a:pPr>
              <a:lnSpc>
                <a:spcPct val="90000"/>
              </a:lnSpc>
              <a:buClr>
                <a:schemeClr val="accent6"/>
              </a:buClr>
              <a:buFont typeface="Wingdings" pitchFamily="2" charset="2"/>
              <a:buChar char="Ø"/>
            </a:pPr>
            <a:endParaRPr lang="en-US" dirty="0">
              <a:latin typeface="Arial" pitchFamily="34" charset="0"/>
              <a:ea typeface="ＭＳ Ｐゴシック" charset="-128"/>
              <a:cs typeface="Arial" pitchFamily="34" charset="0"/>
            </a:endParaRPr>
          </a:p>
          <a:p>
            <a:pPr lvl="1">
              <a:lnSpc>
                <a:spcPct val="90000"/>
              </a:lnSpc>
              <a:buClr>
                <a:schemeClr val="accent6"/>
              </a:buClr>
              <a:buFont typeface="Wingdings" pitchFamily="2" charset="2"/>
              <a:buChar char="Ø"/>
            </a:pPr>
            <a:endParaRPr lang="en-US" dirty="0">
              <a:latin typeface="Arial" pitchFamily="34" charset="0"/>
              <a:cs typeface="Arial" pitchFamily="34" charset="0"/>
            </a:endParaRPr>
          </a:p>
          <a:p>
            <a:pPr>
              <a:buClr>
                <a:schemeClr val="accent6"/>
              </a:buClr>
              <a:buFont typeface="Wingdings" pitchFamily="2" charset="2"/>
              <a:buChar char="Ø"/>
            </a:pPr>
            <a:endParaRPr lang="en-US" sz="2400" dirty="0">
              <a:ea typeface="ＭＳ Ｐゴシック" charset="-128"/>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160942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75874"/>
            <a:ext cx="8229600" cy="4209146"/>
          </a:xfrm>
        </p:spPr>
        <p:txBody>
          <a:bodyPr>
            <a:noAutofit/>
          </a:bodyPr>
          <a:lstStyle/>
          <a:p>
            <a:pPr>
              <a:buClr>
                <a:schemeClr val="accent6"/>
              </a:buClr>
              <a:buFont typeface="Wingdings" pitchFamily="2" charset="2"/>
              <a:buChar char="Ø"/>
            </a:pPr>
            <a:r>
              <a:rPr lang="en-US" sz="2600" dirty="0">
                <a:ea typeface="ＭＳ Ｐゴシック" charset="-128"/>
                <a:cs typeface="Arial" pitchFamily="34" charset="0"/>
              </a:rPr>
              <a:t>“Medically necessary” in justice </a:t>
            </a:r>
            <a:r>
              <a:rPr lang="en-US" sz="2600" dirty="0" smtClean="0">
                <a:ea typeface="ＭＳ Ｐゴシック" charset="-128"/>
                <a:cs typeface="Arial" pitchFamily="34" charset="0"/>
              </a:rPr>
              <a:t>context:</a:t>
            </a:r>
            <a:endParaRPr lang="en-US" sz="2600" dirty="0">
              <a:ea typeface="ＭＳ Ｐゴシック" charset="-128"/>
              <a:cs typeface="Arial" pitchFamily="34" charset="0"/>
            </a:endParaRPr>
          </a:p>
          <a:p>
            <a:pPr lvl="1">
              <a:buClr>
                <a:schemeClr val="accent6"/>
              </a:buClr>
              <a:buFont typeface="Wingdings" pitchFamily="2" charset="2"/>
              <a:buChar char="Ø"/>
            </a:pPr>
            <a:r>
              <a:rPr lang="en-US" sz="2600" dirty="0">
                <a:ea typeface="ＭＳ Ｐゴシック" charset="-128"/>
                <a:cs typeface="Arial" pitchFamily="34" charset="0"/>
              </a:rPr>
              <a:t>Incarceration suppresses use</a:t>
            </a:r>
          </a:p>
          <a:p>
            <a:pPr lvl="1">
              <a:buClr>
                <a:schemeClr val="accent6"/>
              </a:buClr>
              <a:buFont typeface="Wingdings" pitchFamily="2" charset="2"/>
              <a:buChar char="Ø"/>
            </a:pPr>
            <a:r>
              <a:rPr lang="en-US" sz="2600" dirty="0" smtClean="0">
                <a:ea typeface="ＭＳ Ｐゴシック" charset="-128"/>
                <a:cs typeface="Arial" pitchFamily="34" charset="0"/>
              </a:rPr>
              <a:t>Substance </a:t>
            </a:r>
            <a:r>
              <a:rPr lang="en-US" sz="2600" dirty="0">
                <a:ea typeface="ＭＳ Ｐゴシック" charset="-128"/>
                <a:cs typeface="Arial" pitchFamily="34" charset="0"/>
              </a:rPr>
              <a:t>dependence is chronic – symptoms may disappear temporarily – likely to reappear</a:t>
            </a:r>
          </a:p>
          <a:p>
            <a:pPr lvl="1">
              <a:buClr>
                <a:schemeClr val="accent6"/>
              </a:buClr>
              <a:buFont typeface="Wingdings" pitchFamily="2" charset="2"/>
              <a:buChar char="Ø"/>
            </a:pPr>
            <a:r>
              <a:rPr lang="en-US" sz="2600" dirty="0">
                <a:ea typeface="ＭＳ Ｐゴシック" charset="-128"/>
                <a:cs typeface="Arial" pitchFamily="34" charset="0"/>
              </a:rPr>
              <a:t>Disconnect with how medical necessity is traditionally determined</a:t>
            </a:r>
          </a:p>
          <a:p>
            <a:pPr lvl="1">
              <a:buClr>
                <a:schemeClr val="accent6"/>
              </a:buClr>
              <a:buFont typeface="Wingdings" pitchFamily="2" charset="2"/>
              <a:buChar char="Ø"/>
            </a:pPr>
            <a:r>
              <a:rPr lang="en-US" sz="2600" dirty="0">
                <a:ea typeface="ＭＳ Ｐゴシック" charset="-128"/>
                <a:cs typeface="Arial" pitchFamily="34" charset="0"/>
              </a:rPr>
              <a:t>Clinical treatment still necessary to manage illness and build recovery</a:t>
            </a:r>
          </a:p>
          <a:p>
            <a:pPr>
              <a:buClr>
                <a:schemeClr val="accent6"/>
              </a:buClr>
              <a:buFont typeface="Wingdings" pitchFamily="2" charset="2"/>
              <a:buChar char="Ø"/>
            </a:pPr>
            <a:endParaRPr lang="en-US" sz="2600" dirty="0">
              <a:latin typeface="Arial" pitchFamily="34" charset="0"/>
              <a:ea typeface="ＭＳ Ｐゴシック" charset="-128"/>
              <a:cs typeface="Arial" pitchFamily="34" charset="0"/>
            </a:endParaRPr>
          </a:p>
          <a:p>
            <a:pPr>
              <a:lnSpc>
                <a:spcPct val="90000"/>
              </a:lnSpc>
              <a:buClr>
                <a:schemeClr val="accent6"/>
              </a:buClr>
              <a:buFont typeface="Wingdings" pitchFamily="2" charset="2"/>
              <a:buChar char="Ø"/>
            </a:pPr>
            <a:endParaRPr lang="en-US" dirty="0">
              <a:latin typeface="Arial" pitchFamily="34" charset="0"/>
              <a:ea typeface="ＭＳ Ｐゴシック" charset="-128"/>
              <a:cs typeface="Arial" pitchFamily="34" charset="0"/>
            </a:endParaRPr>
          </a:p>
          <a:p>
            <a:pPr lvl="1">
              <a:lnSpc>
                <a:spcPct val="90000"/>
              </a:lnSpc>
              <a:buClr>
                <a:schemeClr val="accent6"/>
              </a:buClr>
              <a:buFont typeface="Wingdings" pitchFamily="2" charset="2"/>
              <a:buChar char="Ø"/>
            </a:pPr>
            <a:endParaRPr lang="en-US" dirty="0">
              <a:latin typeface="Arial" pitchFamily="34" charset="0"/>
              <a:cs typeface="Arial" pitchFamily="34" charset="0"/>
            </a:endParaRPr>
          </a:p>
          <a:p>
            <a:pPr>
              <a:buClr>
                <a:schemeClr val="accent6"/>
              </a:buClr>
              <a:buFont typeface="Wingdings" pitchFamily="2" charset="2"/>
              <a:buChar char="Ø"/>
            </a:pPr>
            <a:endParaRPr lang="en-US" sz="2400" dirty="0">
              <a:ea typeface="ＭＳ Ｐゴシック" charset="-128"/>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359746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475874"/>
            <a:ext cx="8229600" cy="4209146"/>
          </a:xfrm>
        </p:spPr>
        <p:txBody>
          <a:bodyPr>
            <a:noAutofit/>
          </a:bodyPr>
          <a:lstStyle/>
          <a:p>
            <a:pPr>
              <a:buClr>
                <a:schemeClr val="accent6"/>
              </a:buClr>
              <a:buFont typeface="Wingdings" pitchFamily="2" charset="2"/>
              <a:buChar char="Ø"/>
            </a:pPr>
            <a:r>
              <a:rPr lang="en-US" sz="2600" dirty="0">
                <a:ea typeface="ＭＳ Ｐゴシック" charset="-128"/>
                <a:cs typeface="Arial" pitchFamily="34" charset="0"/>
              </a:rPr>
              <a:t>“Net-widening” – expansion of intervention program actually leads to increased numbers in the justice system:</a:t>
            </a:r>
          </a:p>
          <a:p>
            <a:pPr lvl="1">
              <a:buClr>
                <a:schemeClr val="accent6"/>
              </a:buClr>
              <a:buFont typeface="Wingdings" pitchFamily="2" charset="2"/>
              <a:buChar char="Ø"/>
            </a:pPr>
            <a:r>
              <a:rPr lang="en-US" sz="2600" dirty="0">
                <a:ea typeface="ＭＳ Ｐゴシック" charset="-128"/>
                <a:cs typeface="Arial" pitchFamily="34" charset="0"/>
              </a:rPr>
              <a:t>More technical violations</a:t>
            </a:r>
          </a:p>
          <a:p>
            <a:pPr lvl="1">
              <a:buClr>
                <a:schemeClr val="accent6"/>
              </a:buClr>
              <a:buFont typeface="Wingdings" pitchFamily="2" charset="2"/>
              <a:buChar char="Ø"/>
            </a:pPr>
            <a:r>
              <a:rPr lang="en-US" sz="2600" dirty="0">
                <a:ea typeface="ＭＳ Ｐゴシック" charset="-128"/>
                <a:cs typeface="Arial" pitchFamily="34" charset="0"/>
              </a:rPr>
              <a:t>Lower risk offenders placed into more intensive supervision to ensure access to care</a:t>
            </a:r>
          </a:p>
          <a:p>
            <a:pPr lvl="1">
              <a:buClr>
                <a:schemeClr val="accent6"/>
              </a:buClr>
              <a:buFont typeface="Wingdings" pitchFamily="2" charset="2"/>
              <a:buChar char="Ø"/>
            </a:pPr>
            <a:r>
              <a:rPr lang="en-US" sz="2600" dirty="0">
                <a:ea typeface="ＭＳ Ｐゴシック" charset="-128"/>
                <a:cs typeface="Arial" pitchFamily="34" charset="0"/>
              </a:rPr>
              <a:t>Medicaid may recommend less-intensive levels of care, judges may be reluctant and impose harsher sentences</a:t>
            </a:r>
          </a:p>
          <a:p>
            <a:pPr lvl="1">
              <a:buClr>
                <a:schemeClr val="accent6"/>
              </a:buClr>
              <a:buFont typeface="Wingdings" pitchFamily="2" charset="2"/>
              <a:buChar char="Ø"/>
            </a:pPr>
            <a:r>
              <a:rPr lang="en-US" sz="2600" dirty="0">
                <a:ea typeface="ＭＳ Ｐゴシック" charset="-128"/>
                <a:cs typeface="Arial" pitchFamily="34" charset="0"/>
              </a:rPr>
              <a:t>Criminal justice partners need to be involved in planning for ACA expansion</a:t>
            </a:r>
          </a:p>
          <a:p>
            <a:pPr>
              <a:buClr>
                <a:schemeClr val="accent6"/>
              </a:buClr>
              <a:buFont typeface="Wingdings" pitchFamily="2" charset="2"/>
              <a:buChar char="Ø"/>
            </a:pPr>
            <a:endParaRPr lang="en-US" sz="2600" dirty="0">
              <a:latin typeface="Arial" pitchFamily="34" charset="0"/>
              <a:ea typeface="ＭＳ Ｐゴシック" charset="-128"/>
              <a:cs typeface="Arial" pitchFamily="34" charset="0"/>
            </a:endParaRPr>
          </a:p>
          <a:p>
            <a:pPr>
              <a:lnSpc>
                <a:spcPct val="90000"/>
              </a:lnSpc>
              <a:buClr>
                <a:schemeClr val="accent6"/>
              </a:buClr>
              <a:buFont typeface="Wingdings" pitchFamily="2" charset="2"/>
              <a:buChar char="Ø"/>
            </a:pPr>
            <a:endParaRPr lang="en-US" dirty="0">
              <a:latin typeface="Arial" pitchFamily="34" charset="0"/>
              <a:ea typeface="ＭＳ Ｐゴシック" charset="-128"/>
              <a:cs typeface="Arial" pitchFamily="34" charset="0"/>
            </a:endParaRPr>
          </a:p>
          <a:p>
            <a:pPr lvl="1">
              <a:lnSpc>
                <a:spcPct val="90000"/>
              </a:lnSpc>
              <a:buClr>
                <a:schemeClr val="accent6"/>
              </a:buClr>
              <a:buFont typeface="Wingdings" pitchFamily="2" charset="2"/>
              <a:buChar char="Ø"/>
            </a:pPr>
            <a:endParaRPr lang="en-US" dirty="0">
              <a:latin typeface="Arial" pitchFamily="34" charset="0"/>
              <a:cs typeface="Arial" pitchFamily="34" charset="0"/>
            </a:endParaRPr>
          </a:p>
          <a:p>
            <a:pPr>
              <a:buClr>
                <a:schemeClr val="accent6"/>
              </a:buClr>
              <a:buFont typeface="Wingdings" pitchFamily="2" charset="2"/>
              <a:buChar char="Ø"/>
            </a:pPr>
            <a:endParaRPr lang="en-US" sz="2400" dirty="0">
              <a:ea typeface="ＭＳ Ｐゴシック" charset="-128"/>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464359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57200" y="320842"/>
            <a:ext cx="8229600" cy="1143000"/>
          </a:xfrm>
        </p:spPr>
        <p:txBody>
          <a:bodyPr>
            <a:noAutofit/>
          </a:bodyPr>
          <a:lstStyle/>
          <a:p>
            <a:pPr lvl="0">
              <a:spcBef>
                <a:spcPct val="20000"/>
              </a:spcBef>
            </a:pPr>
            <a:r>
              <a:rPr lang="en-US" dirty="0" smtClean="0">
                <a:solidFill>
                  <a:srgbClr val="006892"/>
                </a:solidFill>
                <a:latin typeface="Arial" pitchFamily="34" charset="0"/>
                <a:cs typeface="Arial" pitchFamily="34" charset="0"/>
              </a:rPr>
              <a:t>Learning </a:t>
            </a:r>
            <a:r>
              <a:rPr lang="en-US" dirty="0">
                <a:solidFill>
                  <a:srgbClr val="006892"/>
                </a:solidFill>
                <a:latin typeface="Arial" pitchFamily="34" charset="0"/>
                <a:cs typeface="Arial" pitchFamily="34" charset="0"/>
              </a:rPr>
              <a:t>Objectives</a:t>
            </a:r>
            <a:r>
              <a:rPr lang="en-US" dirty="0">
                <a:solidFill>
                  <a:prstClr val="black"/>
                </a:solidFill>
                <a:ea typeface="+mn-ea"/>
                <a:cs typeface="+mn-cs"/>
              </a:rPr>
              <a:t/>
            </a:r>
            <a:br>
              <a:rPr lang="en-US" dirty="0">
                <a:solidFill>
                  <a:prstClr val="black"/>
                </a:solidFill>
                <a:ea typeface="+mn-ea"/>
                <a:cs typeface="+mn-cs"/>
              </a:rPr>
            </a:b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81000" y="1371599"/>
            <a:ext cx="8229600" cy="4972753"/>
          </a:xfrm>
        </p:spPr>
        <p:txBody>
          <a:bodyPr>
            <a:noAutofit/>
          </a:bodyPr>
          <a:lstStyle/>
          <a:p>
            <a:pPr marL="0" lvl="0" indent="0">
              <a:buClr>
                <a:srgbClr val="BE854C"/>
              </a:buClr>
              <a:buSzPct val="65000"/>
              <a:buNone/>
            </a:pPr>
            <a:r>
              <a:rPr lang="en-US" sz="2600" dirty="0" smtClean="0"/>
              <a:t>After completing this webinar, participants will be able to: </a:t>
            </a:r>
          </a:p>
          <a:p>
            <a:pPr>
              <a:buClr>
                <a:srgbClr val="BE854C"/>
              </a:buClr>
              <a:buSzPct val="65000"/>
              <a:buFont typeface="Wingdings" pitchFamily="2" charset="2"/>
              <a:buChar char="Ø"/>
            </a:pPr>
            <a:r>
              <a:rPr lang="en-US" sz="2600" dirty="0" smtClean="0"/>
              <a:t>Understand basic </a:t>
            </a:r>
            <a:r>
              <a:rPr lang="en-US" sz="2600" dirty="0"/>
              <a:t>components of national health reform and its application to correctional </a:t>
            </a:r>
            <a:r>
              <a:rPr lang="en-US" sz="2600" dirty="0" smtClean="0"/>
              <a:t>populations;</a:t>
            </a:r>
            <a:endParaRPr lang="en-US" sz="2600" dirty="0"/>
          </a:p>
          <a:p>
            <a:pPr lvl="0">
              <a:buClr>
                <a:srgbClr val="BE854C"/>
              </a:buClr>
              <a:buSzPct val="65000"/>
              <a:buFont typeface="Wingdings" pitchFamily="2" charset="2"/>
              <a:buChar char="Ø"/>
            </a:pPr>
            <a:r>
              <a:rPr lang="en-US" sz="2600" dirty="0" smtClean="0"/>
              <a:t>Identify steps RSAT staff can take to </a:t>
            </a:r>
            <a:r>
              <a:rPr lang="en-US" sz="2600" dirty="0"/>
              <a:t>plan for national health reform for correctional populations and reentering </a:t>
            </a:r>
            <a:r>
              <a:rPr lang="en-US" sz="2600" dirty="0" smtClean="0"/>
              <a:t>inmates; and</a:t>
            </a:r>
            <a:endParaRPr lang="en-US" sz="2600" dirty="0"/>
          </a:p>
          <a:p>
            <a:pPr lvl="0">
              <a:buClr>
                <a:srgbClr val="BE854C"/>
              </a:buClr>
              <a:buSzPct val="65000"/>
              <a:buFont typeface="Wingdings" pitchFamily="2" charset="2"/>
              <a:buChar char="Ø"/>
            </a:pPr>
            <a:r>
              <a:rPr lang="en-US" sz="2600" dirty="0" smtClean="0"/>
              <a:t>Discuss potential </a:t>
            </a:r>
            <a:r>
              <a:rPr lang="en-US" sz="2600" dirty="0"/>
              <a:t>benefits and challenges </a:t>
            </a:r>
            <a:r>
              <a:rPr lang="en-US" sz="2600" dirty="0" smtClean="0"/>
              <a:t>national </a:t>
            </a:r>
            <a:r>
              <a:rPr lang="en-US" sz="2600" dirty="0"/>
              <a:t>health reform presents for </a:t>
            </a:r>
            <a:r>
              <a:rPr lang="en-US" sz="2600" dirty="0" smtClean="0"/>
              <a:t>RSAT correctional </a:t>
            </a:r>
            <a:r>
              <a:rPr lang="en-US" sz="2600" dirty="0"/>
              <a:t>administrators and staff.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9/19/2012</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2654819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74320" y="1442184"/>
            <a:ext cx="8717280" cy="4699535"/>
          </a:xfrm>
        </p:spPr>
        <p:txBody>
          <a:bodyPr>
            <a:noAutofit/>
          </a:bodyPr>
          <a:lstStyle/>
          <a:p>
            <a:pPr>
              <a:buClr>
                <a:schemeClr val="accent6"/>
              </a:buClr>
              <a:buFont typeface="Wingdings" pitchFamily="2" charset="2"/>
              <a:buChar char="Ø"/>
            </a:pPr>
            <a:r>
              <a:rPr lang="en-US" sz="2600" dirty="0" smtClean="0"/>
              <a:t>Significant expansion of Medicaid managed care in many states</a:t>
            </a:r>
          </a:p>
          <a:p>
            <a:pPr lvl="0">
              <a:buClr>
                <a:schemeClr val="accent6"/>
              </a:buClr>
              <a:buFont typeface="Wingdings" pitchFamily="2" charset="2"/>
              <a:buChar char="Ø"/>
            </a:pPr>
            <a:r>
              <a:rPr lang="en-US" sz="2600" dirty="0" smtClean="0"/>
              <a:t>Figuring </a:t>
            </a:r>
            <a:r>
              <a:rPr lang="en-US" sz="2600" dirty="0"/>
              <a:t>out how to make technological systems and different partners work together </a:t>
            </a:r>
            <a:r>
              <a:rPr lang="en-US" sz="2600" dirty="0" smtClean="0"/>
              <a:t>effectively</a:t>
            </a:r>
            <a:endParaRPr lang="en-US" sz="2600" dirty="0"/>
          </a:p>
          <a:p>
            <a:pPr lvl="0">
              <a:buClr>
                <a:schemeClr val="accent6"/>
              </a:buClr>
              <a:buFont typeface="Wingdings" pitchFamily="2" charset="2"/>
              <a:buChar char="Ø"/>
            </a:pPr>
            <a:r>
              <a:rPr lang="en-US" sz="2600" dirty="0"/>
              <a:t>Accessing treatment once treatment is </a:t>
            </a:r>
            <a:r>
              <a:rPr lang="en-US" sz="2600" dirty="0" smtClean="0"/>
              <a:t>funded</a:t>
            </a:r>
          </a:p>
          <a:p>
            <a:pPr lvl="0">
              <a:buClr>
                <a:schemeClr val="accent6"/>
              </a:buClr>
              <a:buFont typeface="Wingdings" pitchFamily="2" charset="2"/>
              <a:buChar char="Ø"/>
            </a:pPr>
            <a:r>
              <a:rPr lang="en-US" sz="2600" dirty="0"/>
              <a:t>Developing new relationships with </a:t>
            </a:r>
            <a:r>
              <a:rPr lang="en-US" sz="2600" dirty="0" smtClean="0"/>
              <a:t>providers: community </a:t>
            </a:r>
            <a:r>
              <a:rPr lang="en-US" sz="2600" dirty="0"/>
              <a:t>health centers, who are working hard to expand their capacity through the addition of and new types of healthcare providers, such as “physician extenders” or “patient navigators” to increase efficiency and patient wellness. </a:t>
            </a:r>
          </a:p>
          <a:p>
            <a:pPr lvl="0">
              <a:buClr>
                <a:schemeClr val="accent6"/>
              </a:buClr>
              <a:buFont typeface="Wingdings" pitchFamily="2" charset="2"/>
              <a:buChar char="Ø"/>
            </a:pPr>
            <a:endParaRPr lang="en-US" sz="2600" dirty="0"/>
          </a:p>
          <a:p>
            <a:pPr>
              <a:buClr>
                <a:schemeClr val="accent6"/>
              </a:buClr>
              <a:buFont typeface="Wingdings" pitchFamily="2" charset="2"/>
              <a:buChar char="Ø"/>
            </a:pPr>
            <a:endParaRPr lang="en-US" sz="26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2192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54563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68392"/>
            <a:ext cx="8229600" cy="4209146"/>
          </a:xfrm>
        </p:spPr>
        <p:txBody>
          <a:bodyPr>
            <a:noAutofit/>
          </a:bodyPr>
          <a:lstStyle/>
          <a:p>
            <a:pPr marL="0" indent="0">
              <a:buClr>
                <a:schemeClr val="accent6"/>
              </a:buClr>
              <a:buNone/>
            </a:pPr>
            <a:endParaRPr lang="en-US" sz="2600" dirty="0" smtClean="0"/>
          </a:p>
          <a:p>
            <a:pPr marL="0" indent="0">
              <a:buClr>
                <a:schemeClr val="accent6"/>
              </a:buClr>
              <a:buNone/>
            </a:pPr>
            <a:r>
              <a:rPr lang="en-US" sz="2600" dirty="0" smtClean="0"/>
              <a:t>The </a:t>
            </a:r>
            <a:r>
              <a:rPr lang="en-US" sz="2600" dirty="0"/>
              <a:t>federal government developed a “floor” for services that must be covered called the essential benefits plan. States have to pay for any services not included in this plan, so criminal justice system partners should be providing input now on what should be considered essential. </a:t>
            </a:r>
          </a:p>
          <a:p>
            <a:pPr lvl="0">
              <a:buClr>
                <a:schemeClr val="accent6"/>
              </a:buClr>
              <a:buFont typeface="Wingdings" pitchFamily="2" charset="2"/>
              <a:buChar char="Ø"/>
            </a:pPr>
            <a:endParaRPr lang="en-US" sz="26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115832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Challenges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68379"/>
            <a:ext cx="8229600" cy="4209146"/>
          </a:xfrm>
        </p:spPr>
        <p:txBody>
          <a:bodyPr>
            <a:noAutofit/>
          </a:bodyPr>
          <a:lstStyle/>
          <a:p>
            <a:pPr lvl="0">
              <a:buClr>
                <a:schemeClr val="accent6"/>
              </a:buClr>
              <a:buFont typeface="Wingdings" pitchFamily="2" charset="2"/>
              <a:buChar char="Ø"/>
            </a:pPr>
            <a:r>
              <a:rPr lang="en-US" sz="2600" dirty="0" smtClean="0"/>
              <a:t>Increasing </a:t>
            </a:r>
            <a:r>
              <a:rPr lang="en-US" sz="2600" dirty="0"/>
              <a:t>capacity of community providers. </a:t>
            </a:r>
            <a:r>
              <a:rPr lang="en-US" sz="2600" dirty="0" smtClean="0"/>
              <a:t>Managing </a:t>
            </a:r>
            <a:r>
              <a:rPr lang="en-US" sz="2600" dirty="0"/>
              <a:t>current budgetary challenges while planning for a new healthcare </a:t>
            </a:r>
            <a:r>
              <a:rPr lang="en-US" sz="2600" dirty="0" smtClean="0"/>
              <a:t>environment.</a:t>
            </a:r>
          </a:p>
          <a:p>
            <a:pPr lvl="0">
              <a:buClr>
                <a:schemeClr val="accent6"/>
              </a:buClr>
              <a:buFont typeface="Wingdings" pitchFamily="2" charset="2"/>
              <a:buChar char="Ø"/>
            </a:pPr>
            <a:r>
              <a:rPr lang="en-US" sz="2600" dirty="0" smtClean="0"/>
              <a:t>Struggles </a:t>
            </a:r>
            <a:r>
              <a:rPr lang="en-US" sz="2600" dirty="0"/>
              <a:t>between the state legislature and state agencies. Many of the laws within the ACA require state legislatures to pass state </a:t>
            </a:r>
            <a:r>
              <a:rPr lang="en-US" sz="2600" dirty="0" smtClean="0"/>
              <a:t>laws </a:t>
            </a:r>
            <a:r>
              <a:rPr lang="en-US" sz="2600" dirty="0"/>
              <a:t>allowing state agencies to set up new systems, </a:t>
            </a:r>
            <a:r>
              <a:rPr lang="en-US" sz="2600" dirty="0" smtClean="0"/>
              <a:t>processes, </a:t>
            </a:r>
            <a:r>
              <a:rPr lang="en-US" sz="2600" dirty="0"/>
              <a:t>and </a:t>
            </a:r>
            <a:r>
              <a:rPr lang="en-US" sz="2600" dirty="0" smtClean="0"/>
              <a:t>protocols. </a:t>
            </a:r>
            <a:endParaRPr lang="en-US" sz="26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32</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24457"/>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263682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63673"/>
            <a:ext cx="9144000" cy="1143000"/>
          </a:xfrm>
        </p:spPr>
        <p:txBody>
          <a:bodyPr>
            <a:noAutofit/>
          </a:bodyPr>
          <a:lstStyle/>
          <a:p>
            <a:r>
              <a:rPr lang="en-US" dirty="0" smtClean="0">
                <a:solidFill>
                  <a:srgbClr val="006892"/>
                </a:solidFill>
                <a:latin typeface="Arial" pitchFamily="34" charset="0"/>
                <a:cs typeface="Arial" pitchFamily="34" charset="0"/>
              </a:rPr>
              <a:t>Health Reform Planning</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Clr>
                <a:srgbClr val="BE854C"/>
              </a:buClr>
              <a:buSzPct val="65000"/>
              <a:buFont typeface="Wingdings" pitchFamily="2" charset="2"/>
              <a:buNone/>
            </a:pPr>
            <a:endParaRPr lang="en-US" sz="2800" b="1" i="1" dirty="0" smtClean="0"/>
          </a:p>
          <a:p>
            <a:pPr marL="0" indent="0">
              <a:buClr>
                <a:srgbClr val="BE854C"/>
              </a:buClr>
              <a:buSzPct val="65000"/>
              <a:buFont typeface="Wingdings" pitchFamily="2" charset="2"/>
              <a:buNone/>
            </a:pPr>
            <a:endParaRPr lang="en-US" sz="2800" b="1" i="1" dirty="0"/>
          </a:p>
          <a:p>
            <a:pPr marL="0" indent="0" algn="ctr">
              <a:buClr>
                <a:srgbClr val="BE854C"/>
              </a:buClr>
              <a:buSzPct val="65000"/>
              <a:buFont typeface="Wingdings" pitchFamily="2" charset="2"/>
              <a:buNone/>
            </a:pPr>
            <a:r>
              <a:rPr lang="en-US" sz="4000" b="1" i="1" dirty="0" smtClean="0"/>
              <a:t>Who should be at the RSAT </a:t>
            </a:r>
          </a:p>
          <a:p>
            <a:pPr marL="0" indent="0" algn="ctr">
              <a:buClr>
                <a:srgbClr val="BE854C"/>
              </a:buClr>
              <a:buSzPct val="65000"/>
              <a:buFont typeface="Wingdings" pitchFamily="2" charset="2"/>
              <a:buNone/>
            </a:pPr>
            <a:r>
              <a:rPr lang="en-US" sz="4000" b="1" i="1" dirty="0" smtClean="0"/>
              <a:t>planning table? </a:t>
            </a:r>
          </a:p>
          <a:p>
            <a:pPr marL="0" indent="0">
              <a:buClr>
                <a:srgbClr val="BE854C"/>
              </a:buClr>
              <a:buSzPct val="65000"/>
              <a:buFont typeface="Wingdings" pitchFamily="2" charset="2"/>
              <a:buNone/>
            </a:pPr>
            <a:endParaRPr lang="en-US" sz="4000" b="1" i="1"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9218" name="Picture 2" descr="C:\Users\lbroude\AppData\Local\Microsoft\Windows\Temporary Internet Files\Content.IE5\YZ41GIBQ\MC900230989[1].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0652" y="4336214"/>
            <a:ext cx="1992313" cy="160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7799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Resources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355558"/>
            <a:ext cx="8229600" cy="4209146"/>
          </a:xfrm>
        </p:spPr>
        <p:txBody>
          <a:bodyPr>
            <a:noAutofit/>
          </a:bodyPr>
          <a:lstStyle/>
          <a:p>
            <a:pPr marL="0" lvl="0" indent="0">
              <a:buClr>
                <a:schemeClr val="accent6"/>
              </a:buClr>
              <a:buNone/>
            </a:pPr>
            <a:r>
              <a:rPr lang="en-US" sz="2400" dirty="0" smtClean="0"/>
              <a:t>COCHS </a:t>
            </a:r>
            <a:r>
              <a:rPr lang="en-US" sz="2400" dirty="0"/>
              <a:t>Conference </a:t>
            </a:r>
            <a:r>
              <a:rPr lang="en-US" sz="2400" dirty="0" smtClean="0"/>
              <a:t>Papers</a:t>
            </a:r>
          </a:p>
          <a:p>
            <a:pPr marL="0" lvl="0" indent="0">
              <a:buClr>
                <a:schemeClr val="accent6"/>
              </a:buClr>
              <a:buNone/>
            </a:pPr>
            <a:r>
              <a:rPr lang="en-US" sz="2400" dirty="0" smtClean="0">
                <a:hlinkClick r:id="rId4"/>
              </a:rPr>
              <a:t>http</a:t>
            </a:r>
            <a:r>
              <a:rPr lang="en-US" sz="2400" dirty="0">
                <a:hlinkClick r:id="rId4"/>
              </a:rPr>
              <a:t>://</a:t>
            </a:r>
            <a:r>
              <a:rPr lang="en-US" sz="2400" dirty="0" smtClean="0">
                <a:hlinkClick r:id="rId4"/>
              </a:rPr>
              <a:t>www.cochs.org/health_reform_conference_dc/papers</a:t>
            </a:r>
            <a:endParaRPr lang="en-US" sz="2400" dirty="0" smtClean="0"/>
          </a:p>
          <a:p>
            <a:pPr marL="0" lvl="0" indent="0">
              <a:buClr>
                <a:schemeClr val="accent6"/>
              </a:buClr>
              <a:buNone/>
            </a:pPr>
            <a:endParaRPr lang="en-US" sz="2400" dirty="0" smtClean="0"/>
          </a:p>
          <a:p>
            <a:pPr marL="0" lvl="0" indent="0">
              <a:buClr>
                <a:schemeClr val="accent6"/>
              </a:buClr>
              <a:buNone/>
            </a:pPr>
            <a:r>
              <a:rPr lang="en-US" sz="2400" dirty="0" smtClean="0"/>
              <a:t>SAMHSA </a:t>
            </a:r>
            <a:r>
              <a:rPr lang="en-US" sz="2400" dirty="0"/>
              <a:t>Presentation on HCR from the treatment provider/system </a:t>
            </a:r>
            <a:r>
              <a:rPr lang="en-US" sz="2400" dirty="0" smtClean="0"/>
              <a:t>perspective</a:t>
            </a:r>
          </a:p>
          <a:p>
            <a:pPr marL="0" lvl="0" indent="0">
              <a:buClr>
                <a:schemeClr val="accent6"/>
              </a:buClr>
              <a:buNone/>
            </a:pPr>
            <a:r>
              <a:rPr lang="en-US" sz="2400" dirty="0" smtClean="0">
                <a:hlinkClick r:id="rId5"/>
              </a:rPr>
              <a:t>http</a:t>
            </a:r>
            <a:r>
              <a:rPr lang="en-US" sz="2400" dirty="0">
                <a:hlinkClick r:id="rId5"/>
              </a:rPr>
              <a:t>://</a:t>
            </a:r>
            <a:r>
              <a:rPr lang="en-US" sz="2400" dirty="0" smtClean="0">
                <a:hlinkClick r:id="rId5"/>
              </a:rPr>
              <a:t>www.saasniatx.net/Presentation/2011/HCRforProviders-NIATX-Julyl2011-RitaVandivort.pdf</a:t>
            </a:r>
            <a:endParaRPr lang="en-US" sz="2400" dirty="0" smtClean="0"/>
          </a:p>
          <a:p>
            <a:pPr marL="0" lvl="0" indent="0">
              <a:buClr>
                <a:schemeClr val="accent6"/>
              </a:buClr>
              <a:buNone/>
            </a:pPr>
            <a:endParaRPr lang="en-US" sz="2400" dirty="0" smtClean="0"/>
          </a:p>
          <a:p>
            <a:pPr marL="0" lvl="0" indent="0">
              <a:buClr>
                <a:schemeClr val="accent6"/>
              </a:buClr>
              <a:buNone/>
            </a:pPr>
            <a:r>
              <a:rPr lang="en-US" sz="2400" dirty="0" smtClean="0"/>
              <a:t>Council </a:t>
            </a:r>
            <a:r>
              <a:rPr lang="en-US" sz="2400" dirty="0"/>
              <a:t>for State Governments FAQ on </a:t>
            </a:r>
            <a:r>
              <a:rPr lang="en-US" sz="2400" dirty="0" smtClean="0"/>
              <a:t>HCR</a:t>
            </a:r>
          </a:p>
          <a:p>
            <a:pPr marL="0" lvl="0" indent="0">
              <a:buClr>
                <a:schemeClr val="accent6"/>
              </a:buClr>
              <a:buNone/>
            </a:pPr>
            <a:r>
              <a:rPr lang="en-US" sz="2400" dirty="0" smtClean="0">
                <a:hlinkClick r:id="rId6"/>
              </a:rPr>
              <a:t>http</a:t>
            </a:r>
            <a:r>
              <a:rPr lang="en-US" sz="2400" dirty="0">
                <a:hlinkClick r:id="rId6"/>
              </a:rPr>
              <a:t>://</a:t>
            </a:r>
            <a:r>
              <a:rPr lang="en-US" sz="2400" dirty="0" smtClean="0">
                <a:hlinkClick r:id="rId6"/>
              </a:rPr>
              <a:t>consensusproject.org/announcements/new-csg-justice-center-faq-on-health-reform-legislation</a:t>
            </a:r>
            <a:endParaRPr lang="en-US" sz="24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50783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35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Next Presentation</a:t>
            </a:r>
          </a:p>
        </p:txBody>
      </p:sp>
      <p:sp>
        <p:nvSpPr>
          <p:cNvPr id="15" name="Rectangle 14"/>
          <p:cNvSpPr/>
          <p:nvPr/>
        </p:nvSpPr>
        <p:spPr>
          <a:xfrm>
            <a:off x="533400" y="1295400"/>
            <a:ext cx="8382000" cy="892552"/>
          </a:xfrm>
          <a:prstGeom prst="rect">
            <a:avLst/>
          </a:prstGeom>
        </p:spPr>
        <p:txBody>
          <a:bodyPr wrap="square">
            <a:spAutoFit/>
          </a:bodyPr>
          <a:lstStyle/>
          <a:p>
            <a:r>
              <a:rPr lang="en-US" sz="2400" b="1" dirty="0"/>
              <a:t>Reducing Recidivism and Promoting Recovery: </a:t>
            </a:r>
            <a:r>
              <a:rPr lang="en-US" sz="2400" dirty="0"/>
              <a:t>Implications of National and State Trends for Improving Treatment Programs  </a:t>
            </a:r>
            <a:r>
              <a:rPr lang="en-US" sz="2800" dirty="0"/>
              <a:t>  </a:t>
            </a:r>
          </a:p>
        </p:txBody>
      </p:sp>
      <p:sp>
        <p:nvSpPr>
          <p:cNvPr id="16" name="Rectangle 15"/>
          <p:cNvSpPr/>
          <p:nvPr/>
        </p:nvSpPr>
        <p:spPr>
          <a:xfrm>
            <a:off x="2722279" y="2236708"/>
            <a:ext cx="3837204" cy="369332"/>
          </a:xfrm>
          <a:prstGeom prst="rect">
            <a:avLst/>
          </a:prstGeom>
        </p:spPr>
        <p:txBody>
          <a:bodyPr wrap="none">
            <a:spAutoFit/>
          </a:bodyPr>
          <a:lstStyle/>
          <a:p>
            <a:pPr eaLnBrk="0" fontAlgn="base" hangingPunct="0"/>
            <a:r>
              <a:rPr lang="en-US" b="1" dirty="0"/>
              <a:t>October 17, 2012 2:00 – 3:00 p.m. EDT</a:t>
            </a:r>
            <a:endParaRPr lang="en-US" dirty="0"/>
          </a:p>
        </p:txBody>
      </p:sp>
      <p:sp>
        <p:nvSpPr>
          <p:cNvPr id="17" name="Rectangle 16"/>
          <p:cNvSpPr/>
          <p:nvPr/>
        </p:nvSpPr>
        <p:spPr>
          <a:xfrm>
            <a:off x="533400" y="2716113"/>
            <a:ext cx="8382000" cy="3539430"/>
          </a:xfrm>
          <a:prstGeom prst="rect">
            <a:avLst/>
          </a:prstGeom>
        </p:spPr>
        <p:txBody>
          <a:bodyPr wrap="square">
            <a:spAutoFit/>
          </a:bodyPr>
          <a:lstStyle/>
          <a:p>
            <a:r>
              <a:rPr lang="en-US" sz="1600" dirty="0"/>
              <a:t>Research indicates that the reentry programs that are most effective at reducing recidivism focus on those that are most likely to reoffend, provide continuing care post-release, and incorporate other key evidence-based treatment practices. Given that scarce resources severely limit the number of individuals who are able to participate in treatment services, corrections and behavioral health practitioners must maximize available resources to improve public safety and promote the health of justice-involved persons with behavioral disorders. This presentation will discuss the implications of national and state trends that are changing the way practitioners and systems work. It will also introduce a framework that synthesizes ‘what works’ in behavioral health and criminal justice in order to help agencies prioritize and address the behavioral health and criminal justice supervision needs of adults in the criminal justice system. In addition, the presentation will identify ‘lessons learned’ from programs funded by the Second Chance Act about how to support successful reentry for individuals with behavioral health needs.       </a:t>
            </a:r>
            <a:endParaRPr lang="en-US" sz="1600" dirty="0" smtClean="0"/>
          </a:p>
          <a:p>
            <a:endParaRPr lang="en-US" sz="1600" dirty="0"/>
          </a:p>
          <a:p>
            <a:r>
              <a:rPr lang="en-US" sz="1600" dirty="0" smtClean="0"/>
              <a:t>Presenter</a:t>
            </a:r>
            <a:r>
              <a:rPr lang="en-US" sz="1600" dirty="0"/>
              <a:t>: </a:t>
            </a:r>
            <a:r>
              <a:rPr lang="en-US" sz="1600" b="1" dirty="0" err="1"/>
              <a:t>Alexa</a:t>
            </a:r>
            <a:r>
              <a:rPr lang="en-US" sz="1600" b="1" dirty="0"/>
              <a:t> Eggleston</a:t>
            </a:r>
            <a:endParaRPr lang="en-US" sz="1600" b="1" dirty="0"/>
          </a:p>
        </p:txBody>
      </p:sp>
    </p:spTree>
    <p:extLst>
      <p:ext uri="{BB962C8B-B14F-4D97-AF65-F5344CB8AC3E}">
        <p14:creationId xmlns:p14="http://schemas.microsoft.com/office/powerpoint/2010/main" val="3882514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01579" y="4245059"/>
            <a:ext cx="8229600" cy="1143000"/>
          </a:xfrm>
        </p:spPr>
        <p:txBody>
          <a:bodyPr>
            <a:normAutofit fontScale="90000"/>
          </a:bodyPr>
          <a:lstStyle/>
          <a:p>
            <a:pPr eaLnBrk="1" hangingPunct="1">
              <a:defRPr/>
            </a:pPr>
            <a:r>
              <a:rPr lang="en-US" dirty="0" smtClean="0">
                <a:ea typeface="ＭＳ Ｐゴシック" charset="-128"/>
              </a:rPr>
              <a:t/>
            </a:r>
            <a:br>
              <a:rPr lang="en-US" dirty="0" smtClean="0">
                <a:ea typeface="ＭＳ Ｐゴシック" charset="-128"/>
              </a:rPr>
            </a:br>
            <a:endParaRPr lang="en-US" dirty="0" smtClean="0">
              <a:ea typeface="ＭＳ Ｐゴシック" charset="-128"/>
            </a:endParaRPr>
          </a:p>
        </p:txBody>
      </p:sp>
      <p:sp>
        <p:nvSpPr>
          <p:cNvPr id="22531" name="Content Placeholder 2"/>
          <p:cNvSpPr>
            <a:spLocks noGrp="1"/>
          </p:cNvSpPr>
          <p:nvPr>
            <p:ph idx="1"/>
          </p:nvPr>
        </p:nvSpPr>
        <p:spPr>
          <a:xfrm>
            <a:off x="457200" y="1588169"/>
            <a:ext cx="8229600" cy="4756184"/>
          </a:xfrm>
        </p:spPr>
        <p:txBody>
          <a:bodyPr>
            <a:normAutofit/>
          </a:bodyPr>
          <a:lstStyle/>
          <a:p>
            <a:pPr>
              <a:lnSpc>
                <a:spcPct val="80000"/>
              </a:lnSpc>
              <a:spcAft>
                <a:spcPts val="600"/>
              </a:spcAft>
              <a:buClr>
                <a:schemeClr val="accent6"/>
              </a:buClr>
              <a:buSzPct val="85000"/>
              <a:buFont typeface="Wingdings" pitchFamily="2" charset="2"/>
              <a:buChar char="Ø"/>
              <a:defRPr/>
            </a:pPr>
            <a:r>
              <a:rPr lang="en-US" sz="2600" dirty="0" smtClean="0"/>
              <a:t>Most </a:t>
            </a:r>
            <a:r>
              <a:rPr lang="en-US" sz="2600" dirty="0"/>
              <a:t>people in justice systems don’t have health insurance; </a:t>
            </a:r>
            <a:r>
              <a:rPr lang="en-US" sz="2600" b="1" i="1" dirty="0"/>
              <a:t>only 10%</a:t>
            </a:r>
            <a:r>
              <a:rPr lang="en-US" sz="2600" i="1" dirty="0"/>
              <a:t> </a:t>
            </a:r>
            <a:r>
              <a:rPr lang="en-US" sz="2600" b="1" i="1" dirty="0"/>
              <a:t>do</a:t>
            </a:r>
            <a:r>
              <a:rPr lang="en-US" sz="2600" i="1" dirty="0"/>
              <a:t>.</a:t>
            </a:r>
          </a:p>
          <a:p>
            <a:pPr marL="857250" lvl="1" indent="-342900">
              <a:lnSpc>
                <a:spcPct val="80000"/>
              </a:lnSpc>
              <a:spcAft>
                <a:spcPts val="1200"/>
              </a:spcAft>
              <a:buClr>
                <a:schemeClr val="accent6"/>
              </a:buClr>
              <a:buSzPct val="85000"/>
              <a:buFont typeface="Wingdings" pitchFamily="2" charset="2"/>
              <a:buChar char="Ø"/>
              <a:defRPr/>
            </a:pPr>
            <a:r>
              <a:rPr lang="en-US" sz="2600" dirty="0"/>
              <a:t>Medicaid/disability, CHIPS, Family Care, Private Insurance</a:t>
            </a:r>
          </a:p>
          <a:p>
            <a:pPr>
              <a:lnSpc>
                <a:spcPct val="80000"/>
              </a:lnSpc>
              <a:spcAft>
                <a:spcPts val="600"/>
              </a:spcAft>
              <a:buClr>
                <a:schemeClr val="accent6"/>
              </a:buClr>
              <a:buSzPct val="85000"/>
              <a:buFont typeface="Wingdings" pitchFamily="2" charset="2"/>
              <a:buChar char="Ø"/>
              <a:defRPr/>
            </a:pPr>
            <a:r>
              <a:rPr lang="en-US" sz="2600" dirty="0"/>
              <a:t>State Medicaid rules may exclude most childless adults</a:t>
            </a:r>
          </a:p>
          <a:p>
            <a:pPr>
              <a:lnSpc>
                <a:spcPct val="80000"/>
              </a:lnSpc>
              <a:spcAft>
                <a:spcPts val="600"/>
              </a:spcAft>
              <a:buClr>
                <a:schemeClr val="accent6"/>
              </a:buClr>
              <a:buSzPct val="85000"/>
              <a:buFont typeface="Wingdings" pitchFamily="2" charset="2"/>
              <a:buChar char="Ø"/>
              <a:defRPr/>
            </a:pPr>
            <a:r>
              <a:rPr lang="en-US" sz="2600" dirty="0"/>
              <a:t>Those with Medicaid may get unnecessarily dropped while incarcerated</a:t>
            </a:r>
          </a:p>
          <a:p>
            <a:pPr>
              <a:lnSpc>
                <a:spcPct val="80000"/>
              </a:lnSpc>
              <a:buClr>
                <a:schemeClr val="accent6"/>
              </a:buClr>
              <a:buSzPct val="85000"/>
              <a:buFont typeface="Wingdings" pitchFamily="2" charset="2"/>
              <a:buChar char="Ø"/>
              <a:defRPr/>
            </a:pPr>
            <a:r>
              <a:rPr lang="en-US" sz="2600" dirty="0"/>
              <a:t>Once released, little assistance reinstating benefits</a:t>
            </a:r>
          </a:p>
        </p:txBody>
      </p:sp>
      <p:sp>
        <p:nvSpPr>
          <p:cNvPr id="22532" name="Slide Number Placeholder 3"/>
          <p:cNvSpPr>
            <a:spLocks noGrp="1"/>
          </p:cNvSpPr>
          <p:nvPr>
            <p:ph type="sldNum" sz="quarter" idx="12"/>
          </p:nvPr>
        </p:nvSpPr>
        <p:spPr bwMode="auto">
          <a:noFill/>
          <a:ln>
            <a:miter lim="800000"/>
            <a:headEnd/>
            <a:tailEnd/>
          </a:ln>
        </p:spPr>
        <p:txBody>
          <a:bodyPr/>
          <a:lstStyle/>
          <a:p>
            <a:fld id="{A928B5E7-7026-41DD-8167-42A68BA0C7ED}" type="slidenum">
              <a:rPr lang="en-US">
                <a:solidFill>
                  <a:prstClr val="black">
                    <a:tint val="75000"/>
                  </a:prstClr>
                </a:solidFill>
              </a:rPr>
              <a:pPr/>
              <a:t>4</a:t>
            </a:fld>
            <a:endParaRPr lang="en-US" dirty="0">
              <a:solidFill>
                <a:prstClr val="black">
                  <a:tint val="75000"/>
                </a:prst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6" name="Rectangle 5"/>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accent1">
                    <a:lumMod val="75000"/>
                  </a:schemeClr>
                </a:solidFill>
                <a:latin typeface="Arial" pitchFamily="34" charset="0"/>
                <a:ea typeface="ＭＳ Ｐゴシック" charset="-128"/>
                <a:cs typeface="Arial" pitchFamily="34" charset="0"/>
              </a:rPr>
              <a:t>Lack of </a:t>
            </a:r>
            <a:r>
              <a:rPr lang="en-US" sz="4400" dirty="0" smtClean="0">
                <a:solidFill>
                  <a:schemeClr val="accent1">
                    <a:lumMod val="75000"/>
                  </a:schemeClr>
                </a:solidFill>
                <a:latin typeface="Arial" pitchFamily="34" charset="0"/>
                <a:ea typeface="ＭＳ Ｐゴシック" charset="-128"/>
                <a:cs typeface="Arial" pitchFamily="34" charset="0"/>
              </a:rPr>
              <a:t>Insurance</a:t>
            </a:r>
            <a:endParaRPr lang="en-US" sz="4400" dirty="0">
              <a:solidFill>
                <a:schemeClr val="accent1">
                  <a:lumMod val="75000"/>
                </a:schemeClr>
              </a:solidFill>
              <a:latin typeface="Arial" pitchFamily="34" charset="0"/>
              <a:cs typeface="Arial" pitchFamily="34" charset="0"/>
            </a:endParaRPr>
          </a:p>
        </p:txBody>
      </p:sp>
      <p:sp>
        <p:nvSpPr>
          <p:cNvPr id="7" name="Rectangle 6"/>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3074" name="Picture 2" descr="C:\Users\lbroude\AppData\Local\Microsoft\Windows\Temporary Internet Files\Content.IE5\YZ41GIBQ\MC900090359[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7260" y="4817343"/>
            <a:ext cx="3529540" cy="1719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202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88758" y="1359566"/>
            <a:ext cx="8229600" cy="4525963"/>
          </a:xfrm>
        </p:spPr>
        <p:txBody>
          <a:bodyPr>
            <a:normAutofit/>
          </a:bodyPr>
          <a:lstStyle/>
          <a:p>
            <a:pPr eaLnBrk="1" hangingPunct="1">
              <a:lnSpc>
                <a:spcPct val="90000"/>
              </a:lnSpc>
              <a:buClr>
                <a:schemeClr val="accent6"/>
              </a:buClr>
              <a:buFont typeface="Wingdings" pitchFamily="2" charset="2"/>
              <a:buChar char="Ø"/>
            </a:pPr>
            <a:r>
              <a:rPr lang="en-US" sz="2600" dirty="0" smtClean="0">
                <a:ea typeface="ＭＳ Ｐゴシック" charset="-128"/>
              </a:rPr>
              <a:t>Public SA/MH supported largely by federal block grants &amp; categorical Medicaid eligibility (MH)</a:t>
            </a:r>
          </a:p>
          <a:p>
            <a:pPr eaLnBrk="1" hangingPunct="1">
              <a:lnSpc>
                <a:spcPct val="90000"/>
              </a:lnSpc>
              <a:buClr>
                <a:schemeClr val="accent6"/>
              </a:buClr>
              <a:buFont typeface="Wingdings" pitchFamily="2" charset="2"/>
              <a:buChar char="Ø"/>
            </a:pPr>
            <a:r>
              <a:rPr lang="en-US" sz="2600" dirty="0" smtClean="0">
                <a:ea typeface="ＭＳ Ｐゴシック" charset="-128"/>
              </a:rPr>
              <a:t>Federal Justice and Human Services funding streams/ initiatives</a:t>
            </a:r>
          </a:p>
          <a:p>
            <a:pPr eaLnBrk="1" hangingPunct="1">
              <a:lnSpc>
                <a:spcPct val="90000"/>
              </a:lnSpc>
              <a:buClr>
                <a:schemeClr val="accent6"/>
              </a:buClr>
              <a:buFont typeface="Wingdings" pitchFamily="2" charset="2"/>
              <a:buChar char="Ø"/>
            </a:pPr>
            <a:r>
              <a:rPr lang="en-US" sz="2600" dirty="0" smtClean="0">
                <a:ea typeface="ＭＳ Ｐゴシック" charset="-128"/>
              </a:rPr>
              <a:t>State and County-level funding</a:t>
            </a:r>
          </a:p>
          <a:p>
            <a:pPr eaLnBrk="1" hangingPunct="1">
              <a:lnSpc>
                <a:spcPct val="90000"/>
              </a:lnSpc>
              <a:buClr>
                <a:schemeClr val="accent6"/>
              </a:buClr>
              <a:buFont typeface="Wingdings" pitchFamily="2" charset="2"/>
              <a:buChar char="Ø"/>
            </a:pPr>
            <a:r>
              <a:rPr lang="en-US" sz="2600" dirty="0" smtClean="0">
                <a:ea typeface="ＭＳ Ｐゴシック" charset="-128"/>
              </a:rPr>
              <a:t>Pursuit of non-block grant funding requires long RFA processes for only incremental increases</a:t>
            </a:r>
          </a:p>
          <a:p>
            <a:pPr eaLnBrk="1" hangingPunct="1">
              <a:lnSpc>
                <a:spcPct val="90000"/>
              </a:lnSpc>
              <a:buClr>
                <a:schemeClr val="accent6"/>
              </a:buClr>
              <a:buFont typeface="Wingdings" pitchFamily="2" charset="2"/>
              <a:buChar char="Ø"/>
            </a:pPr>
            <a:r>
              <a:rPr lang="en-US" sz="2600" dirty="0" smtClean="0">
                <a:ea typeface="ＭＳ Ｐゴシック" charset="-128"/>
              </a:rPr>
              <a:t>Uncoordinated funding creates isolated pockets of service, not seamless continuums of care</a:t>
            </a:r>
          </a:p>
        </p:txBody>
      </p:sp>
      <p:sp>
        <p:nvSpPr>
          <p:cNvPr id="20484" name="Slide Number Placeholder 3"/>
          <p:cNvSpPr>
            <a:spLocks noGrp="1"/>
          </p:cNvSpPr>
          <p:nvPr>
            <p:ph type="sldNum" sz="quarter" idx="12"/>
          </p:nvPr>
        </p:nvSpPr>
        <p:spPr bwMode="auto">
          <a:noFill/>
          <a:ln>
            <a:miter lim="800000"/>
            <a:headEnd/>
            <a:tailEnd/>
          </a:ln>
        </p:spPr>
        <p:txBody>
          <a:bodyPr/>
          <a:lstStyle/>
          <a:p>
            <a:fld id="{13F488E1-675E-44AF-92FD-384B19A038C7}" type="slidenum">
              <a:rPr lang="en-US">
                <a:solidFill>
                  <a:prstClr val="black">
                    <a:tint val="75000"/>
                  </a:prstClr>
                </a:solidFill>
              </a:rPr>
              <a:pPr/>
              <a:t>5</a:t>
            </a:fld>
            <a:endParaRPr lang="en-US" dirty="0">
              <a:solidFill>
                <a:prstClr val="black">
                  <a:tint val="75000"/>
                </a:prst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6" name="Rectangle 5"/>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rgbClr val="4F81BD">
                    <a:lumMod val="75000"/>
                  </a:srgbClr>
                </a:solidFill>
                <a:latin typeface="Arial" pitchFamily="34" charset="0"/>
                <a:ea typeface="ＭＳ Ｐゴシック" charset="-128"/>
                <a:cs typeface="Arial" pitchFamily="34" charset="0"/>
              </a:rPr>
              <a:t>Fragmented funding streams...</a:t>
            </a:r>
            <a:endParaRPr lang="en-US" sz="4400" dirty="0">
              <a:solidFill>
                <a:srgbClr val="4F81BD">
                  <a:lumMod val="75000"/>
                </a:srgbClr>
              </a:solidFill>
              <a:latin typeface="Arial" pitchFamily="34" charset="0"/>
              <a:cs typeface="Arial" pitchFamily="34" charset="0"/>
            </a:endParaRPr>
          </a:p>
        </p:txBody>
      </p:sp>
      <p:sp>
        <p:nvSpPr>
          <p:cNvPr id="7" name="Rectangle 6"/>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4098" name="Picture 2" descr="C:\Users\lbroude\AppData\Local\Microsoft\Windows\Temporary Internet Files\Content.IE5\3LL9HXZM\MC90032368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8896" y="4648191"/>
            <a:ext cx="1612292" cy="1614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80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76199"/>
            <a:ext cx="8229600" cy="1143000"/>
          </a:xfrm>
        </p:spPr>
        <p:txBody>
          <a:bodyPr>
            <a:normAutofit/>
          </a:bodyPr>
          <a:lstStyle/>
          <a:p>
            <a:pPr lvl="0">
              <a:spcBef>
                <a:spcPct val="20000"/>
              </a:spcBef>
            </a:pPr>
            <a:r>
              <a:rPr lang="en-US" dirty="0">
                <a:solidFill>
                  <a:srgbClr val="006892"/>
                </a:solidFill>
                <a:latin typeface="Arial" pitchFamily="34" charset="0"/>
                <a:cs typeface="Arial" pitchFamily="34" charset="0"/>
              </a:rPr>
              <a:t>Overview of the ACA</a:t>
            </a:r>
          </a:p>
        </p:txBody>
      </p:sp>
      <p:sp>
        <p:nvSpPr>
          <p:cNvPr id="3" name="Content Placeholder 2"/>
          <p:cNvSpPr>
            <a:spLocks noGrp="1"/>
          </p:cNvSpPr>
          <p:nvPr>
            <p:ph idx="1"/>
          </p:nvPr>
        </p:nvSpPr>
        <p:spPr>
          <a:xfrm>
            <a:off x="381000" y="1371600"/>
            <a:ext cx="8229600" cy="4209146"/>
          </a:xfrm>
        </p:spPr>
        <p:txBody>
          <a:bodyPr>
            <a:noAutofit/>
          </a:bodyPr>
          <a:lstStyle/>
          <a:p>
            <a:pPr marL="0" lvl="0" indent="0">
              <a:buClr>
                <a:srgbClr val="BE854C"/>
              </a:buClr>
              <a:buSzPct val="65000"/>
              <a:buNone/>
            </a:pPr>
            <a:endParaRPr lang="en-US" sz="2800" dirty="0" smtClean="0"/>
          </a:p>
          <a:p>
            <a:pPr marL="0" lvl="0" indent="0">
              <a:buClr>
                <a:srgbClr val="BE854C"/>
              </a:buClr>
              <a:buSzPct val="65000"/>
              <a:buNone/>
            </a:pPr>
            <a:endParaRPr lang="en-US" sz="2800" dirty="0" smtClean="0"/>
          </a:p>
          <a:p>
            <a:pPr marL="0" lvl="0" indent="0" algn="ctr">
              <a:buClr>
                <a:srgbClr val="BE854C"/>
              </a:buClr>
              <a:buSzPct val="65000"/>
              <a:buNone/>
            </a:pPr>
            <a:r>
              <a:rPr lang="en-US" sz="4400" dirty="0" smtClean="0"/>
              <a:t>What </a:t>
            </a:r>
            <a:r>
              <a:rPr lang="en-US" sz="4400" dirty="0"/>
              <a:t>is National Health Reform</a:t>
            </a:r>
            <a:r>
              <a:rPr lang="en-US" sz="4400" dirty="0" smtClean="0"/>
              <a:t>?</a:t>
            </a:r>
          </a:p>
          <a:p>
            <a:pPr marL="0" lvl="0" indent="0" algn="ctr">
              <a:buClr>
                <a:srgbClr val="BE854C"/>
              </a:buClr>
              <a:buSzPct val="65000"/>
              <a:buNone/>
            </a:pPr>
            <a:r>
              <a:rPr lang="en-US" sz="4400" dirty="0" smtClean="0"/>
              <a:t>(The Affordable Care Act) </a:t>
            </a:r>
            <a:endParaRPr lang="en-US" sz="44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60648"/>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511977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The</a:t>
            </a:r>
            <a:r>
              <a:rPr lang="en-US" dirty="0">
                <a:solidFill>
                  <a:srgbClr val="006892"/>
                </a:solidFill>
                <a:latin typeface="Arial" pitchFamily="34" charset="0"/>
                <a:cs typeface="Arial" pitchFamily="34" charset="0"/>
              </a:rPr>
              <a:t> </a:t>
            </a:r>
            <a:r>
              <a:rPr lang="en-US" dirty="0" smtClean="0">
                <a:solidFill>
                  <a:srgbClr val="006892"/>
                </a:solidFill>
                <a:latin typeface="Arial" pitchFamily="34" charset="0"/>
                <a:cs typeface="Arial" pitchFamily="34" charset="0"/>
              </a:rPr>
              <a:t>Affordable </a:t>
            </a:r>
            <a:r>
              <a:rPr lang="en-US" dirty="0">
                <a:solidFill>
                  <a:srgbClr val="006892"/>
                </a:solidFill>
                <a:latin typeface="Arial" pitchFamily="34" charset="0"/>
                <a:cs typeface="Arial" pitchFamily="34" charset="0"/>
              </a:rPr>
              <a:t>Care Act</a:t>
            </a:r>
          </a:p>
        </p:txBody>
      </p:sp>
      <p:sp>
        <p:nvSpPr>
          <p:cNvPr id="3" name="Content Placeholder 2"/>
          <p:cNvSpPr>
            <a:spLocks noGrp="1"/>
          </p:cNvSpPr>
          <p:nvPr>
            <p:ph idx="1"/>
          </p:nvPr>
        </p:nvSpPr>
        <p:spPr>
          <a:xfrm>
            <a:off x="457200" y="1752600"/>
            <a:ext cx="8229600" cy="4209146"/>
          </a:xfrm>
        </p:spPr>
        <p:txBody>
          <a:bodyPr>
            <a:noAutofit/>
          </a:bodyPr>
          <a:lstStyle/>
          <a:p>
            <a:pPr marL="0" indent="0" algn="ctr">
              <a:buClr>
                <a:srgbClr val="BE854C"/>
              </a:buClr>
              <a:buSzPct val="65000"/>
              <a:buNone/>
            </a:pPr>
            <a:r>
              <a:rPr lang="en-US" sz="2800" b="1" i="1" dirty="0" smtClean="0"/>
              <a:t>The Affordable </a:t>
            </a:r>
            <a:r>
              <a:rPr lang="en-US" sz="2800" b="1" i="1" dirty="0"/>
              <a:t>Care Act, which becomes fully enacted in 2014, is the expansion of Medicaid eligibility to all individuals at or below 133% of the federal poverty level, regardless of their parental or marital status, disability determination, age level or justice-system involvement.</a:t>
            </a:r>
          </a:p>
          <a:p>
            <a:pPr marL="0" indent="0">
              <a:buClr>
                <a:srgbClr val="BE854C"/>
              </a:buClr>
              <a:buSzPct val="65000"/>
              <a:buFont typeface="Wingdings" pitchFamily="2" charset="2"/>
              <a:buNone/>
            </a:pPr>
            <a:endParaRPr lang="en-US" sz="2800" dirty="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56079"/>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583838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04273"/>
            <a:ext cx="8229600" cy="1143000"/>
          </a:xfrm>
        </p:spPr>
        <p:txBody>
          <a:bodyPr>
            <a:normAutofit/>
          </a:bodyPr>
          <a:lstStyle/>
          <a:p>
            <a:pPr lvl="0">
              <a:spcBef>
                <a:spcPct val="20000"/>
              </a:spcBef>
            </a:pPr>
            <a:r>
              <a:rPr lang="en-US" dirty="0" smtClean="0">
                <a:solidFill>
                  <a:schemeClr val="accent1">
                    <a:lumMod val="75000"/>
                  </a:schemeClr>
                </a:solidFill>
                <a:latin typeface="Arial" pitchFamily="34" charset="0"/>
                <a:ea typeface="ＭＳ Ｐゴシック" charset="-128"/>
                <a:cs typeface="Arial" pitchFamily="34" charset="0"/>
              </a:rPr>
              <a:t>The Affordable </a:t>
            </a:r>
            <a:r>
              <a:rPr lang="en-US" dirty="0">
                <a:solidFill>
                  <a:schemeClr val="accent1">
                    <a:lumMod val="75000"/>
                  </a:schemeClr>
                </a:solidFill>
                <a:latin typeface="Arial" pitchFamily="34" charset="0"/>
                <a:ea typeface="ＭＳ Ｐゴシック" charset="-128"/>
                <a:cs typeface="Arial" pitchFamily="34" charset="0"/>
              </a:rPr>
              <a:t>Care </a:t>
            </a:r>
            <a:r>
              <a:rPr lang="en-US" dirty="0" smtClean="0">
                <a:solidFill>
                  <a:schemeClr val="accent1">
                    <a:lumMod val="75000"/>
                  </a:schemeClr>
                </a:solidFill>
                <a:latin typeface="Arial" pitchFamily="34" charset="0"/>
                <a:ea typeface="ＭＳ Ｐゴシック" charset="-128"/>
                <a:cs typeface="Arial" pitchFamily="34" charset="0"/>
              </a:rPr>
              <a:t>Act</a:t>
            </a:r>
            <a:endParaRPr lang="en-US" dirty="0">
              <a:solidFill>
                <a:schemeClr val="accent1">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381000" y="1371600"/>
            <a:ext cx="8229600" cy="4209146"/>
          </a:xfrm>
        </p:spPr>
        <p:txBody>
          <a:bodyPr>
            <a:noAutofit/>
          </a:bodyPr>
          <a:lstStyle/>
          <a:p>
            <a:pPr>
              <a:buNone/>
            </a:pPr>
            <a:r>
              <a:rPr lang="en-US" sz="2600" dirty="0">
                <a:ea typeface="ＭＳ Ｐゴシック" charset="-128"/>
                <a:cs typeface="Arial" pitchFamily="34" charset="0"/>
              </a:rPr>
              <a:t>Law enacted in March </a:t>
            </a:r>
            <a:r>
              <a:rPr lang="en-US" sz="2600" dirty="0" smtClean="0">
                <a:ea typeface="ＭＳ Ｐゴシック" charset="-128"/>
                <a:cs typeface="Arial" pitchFamily="34" charset="0"/>
              </a:rPr>
              <a:t>2010: </a:t>
            </a:r>
            <a:endParaRPr lang="en-US" sz="2600" dirty="0">
              <a:ea typeface="ＭＳ Ｐゴシック" charset="-128"/>
              <a:cs typeface="Arial" pitchFamily="34" charset="0"/>
            </a:endParaRPr>
          </a:p>
          <a:p>
            <a:pPr lvl="1">
              <a:buClr>
                <a:schemeClr val="accent6"/>
              </a:buClr>
              <a:buFont typeface="Wingdings" pitchFamily="2" charset="2"/>
              <a:buChar char="Ø"/>
            </a:pPr>
            <a:r>
              <a:rPr lang="en-US" sz="2600" dirty="0">
                <a:ea typeface="ＭＳ Ｐゴシック" charset="-128"/>
                <a:cs typeface="Arial" pitchFamily="34" charset="0"/>
              </a:rPr>
              <a:t>Expand access to under-served </a:t>
            </a:r>
            <a:r>
              <a:rPr lang="en-US" sz="2600" dirty="0" smtClean="0">
                <a:ea typeface="ＭＳ Ｐゴシック" charset="-128"/>
                <a:cs typeface="Arial" pitchFamily="34" charset="0"/>
              </a:rPr>
              <a:t>populations</a:t>
            </a:r>
          </a:p>
          <a:p>
            <a:pPr lvl="2">
              <a:buClr>
                <a:schemeClr val="accent6"/>
              </a:buClr>
              <a:buFont typeface="Wingdings" pitchFamily="2" charset="2"/>
              <a:buChar char="Ø"/>
            </a:pPr>
            <a:r>
              <a:rPr lang="en-US" sz="2600" dirty="0" smtClean="0">
                <a:ea typeface="ＭＳ Ｐゴシック" charset="-128"/>
                <a:cs typeface="Arial" pitchFamily="34" charset="0"/>
              </a:rPr>
              <a:t>Regardless of disability (up to 133% FPL)</a:t>
            </a:r>
            <a:endParaRPr lang="en-US" sz="2600" dirty="0">
              <a:ea typeface="ＭＳ Ｐゴシック" charset="-128"/>
              <a:cs typeface="Arial" pitchFamily="34" charset="0"/>
            </a:endParaRPr>
          </a:p>
          <a:p>
            <a:pPr lvl="1">
              <a:buClr>
                <a:schemeClr val="accent6"/>
              </a:buClr>
              <a:buFont typeface="Wingdings" pitchFamily="2" charset="2"/>
              <a:buChar char="Ø"/>
            </a:pPr>
            <a:r>
              <a:rPr lang="en-US" sz="2600" dirty="0">
                <a:ea typeface="ＭＳ Ｐゴシック" charset="-128"/>
                <a:cs typeface="Arial" pitchFamily="34" charset="0"/>
              </a:rPr>
              <a:t>Improve </a:t>
            </a:r>
            <a:r>
              <a:rPr lang="en-US" sz="2600" dirty="0" smtClean="0">
                <a:ea typeface="ＭＳ Ｐゴシック" charset="-128"/>
                <a:cs typeface="Arial" pitchFamily="34" charset="0"/>
              </a:rPr>
              <a:t>health outcomes</a:t>
            </a:r>
            <a:endParaRPr lang="en-US" sz="2600" dirty="0">
              <a:ea typeface="ＭＳ Ｐゴシック" charset="-128"/>
              <a:cs typeface="Arial" pitchFamily="34" charset="0"/>
            </a:endParaRPr>
          </a:p>
          <a:p>
            <a:pPr lvl="1">
              <a:buClr>
                <a:schemeClr val="accent6"/>
              </a:buClr>
              <a:buFont typeface="Wingdings" pitchFamily="2" charset="2"/>
              <a:buChar char="Ø"/>
            </a:pPr>
            <a:r>
              <a:rPr lang="en-US" sz="2600" dirty="0">
                <a:ea typeface="ＭＳ Ｐゴシック" charset="-128"/>
                <a:cs typeface="Arial" pitchFamily="34" charset="0"/>
              </a:rPr>
              <a:t>Maximize efficiency of public health expenditures</a:t>
            </a:r>
          </a:p>
          <a:p>
            <a:pPr lvl="1">
              <a:buClr>
                <a:schemeClr val="accent6"/>
              </a:buClr>
              <a:buFont typeface="Wingdings" pitchFamily="2" charset="2"/>
              <a:buChar char="Ø"/>
            </a:pPr>
            <a:r>
              <a:rPr lang="en-US" sz="2600" dirty="0">
                <a:ea typeface="ＭＳ Ｐゴシック" charset="-128"/>
                <a:cs typeface="Arial" pitchFamily="34" charset="0"/>
              </a:rPr>
              <a:t>Opportunity to shift from programs to system-level interventions</a:t>
            </a:r>
          </a:p>
          <a:p>
            <a:pPr lvl="1">
              <a:buClr>
                <a:schemeClr val="accent6"/>
              </a:buClr>
              <a:buFont typeface="Wingdings" pitchFamily="2" charset="2"/>
              <a:buChar char="Ø"/>
            </a:pPr>
            <a:r>
              <a:rPr lang="en-US" sz="2600" dirty="0">
                <a:ea typeface="ＭＳ Ｐゴシック" charset="-128"/>
                <a:cs typeface="Arial" pitchFamily="34" charset="0"/>
              </a:rPr>
              <a:t>Create comprehensive linkages between criminal justice and community behavioral health</a:t>
            </a:r>
          </a:p>
          <a:p>
            <a:pPr marL="0" lvl="0" indent="0">
              <a:buClr>
                <a:srgbClr val="BE854C"/>
              </a:buClr>
              <a:buSzPct val="65000"/>
              <a:buNone/>
            </a:pPr>
            <a:endParaRPr lang="en-US" sz="28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049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47976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63673"/>
            <a:ext cx="8839200" cy="1143000"/>
          </a:xfrm>
        </p:spPr>
        <p:txBody>
          <a:bodyPr>
            <a:noAutofit/>
          </a:bodyPr>
          <a:lstStyle/>
          <a:p>
            <a:r>
              <a:rPr lang="en-US" dirty="0" smtClean="0">
                <a:solidFill>
                  <a:srgbClr val="006892"/>
                </a:solidFill>
                <a:latin typeface="Arial" pitchFamily="34" charset="0"/>
                <a:cs typeface="Arial" pitchFamily="34" charset="0"/>
              </a:rPr>
              <a:t>The Affordable </a:t>
            </a:r>
            <a:r>
              <a:rPr lang="en-US" dirty="0">
                <a:solidFill>
                  <a:srgbClr val="006892"/>
                </a:solidFill>
                <a:latin typeface="Arial" pitchFamily="34" charset="0"/>
                <a:cs typeface="Arial" pitchFamily="34" charset="0"/>
              </a:rPr>
              <a:t>Care Act</a:t>
            </a:r>
          </a:p>
        </p:txBody>
      </p:sp>
      <p:sp>
        <p:nvSpPr>
          <p:cNvPr id="3" name="Content Placeholder 2"/>
          <p:cNvSpPr>
            <a:spLocks noGrp="1"/>
          </p:cNvSpPr>
          <p:nvPr>
            <p:ph idx="1"/>
          </p:nvPr>
        </p:nvSpPr>
        <p:spPr>
          <a:xfrm>
            <a:off x="457200" y="1600200"/>
            <a:ext cx="8229600" cy="4209146"/>
          </a:xfrm>
        </p:spPr>
        <p:txBody>
          <a:bodyPr>
            <a:noAutofit/>
          </a:bodyPr>
          <a:lstStyle/>
          <a:p>
            <a:pPr>
              <a:buClr>
                <a:srgbClr val="BE854C"/>
              </a:buClr>
              <a:buSzPct val="65000"/>
              <a:buFont typeface="Wingdings" pitchFamily="2" charset="2"/>
              <a:buChar char="Ø"/>
            </a:pPr>
            <a:r>
              <a:rPr lang="en-US" sz="2800" dirty="0"/>
              <a:t>The Surgeon General’s report of priorities for national </a:t>
            </a:r>
            <a:r>
              <a:rPr lang="en-US" sz="2800" dirty="0" smtClean="0"/>
              <a:t>healthcare:</a:t>
            </a:r>
          </a:p>
          <a:p>
            <a:pPr lvl="1">
              <a:buClr>
                <a:srgbClr val="BE854C"/>
              </a:buClr>
              <a:buSzPct val="65000"/>
              <a:buFont typeface="Wingdings" pitchFamily="2" charset="2"/>
              <a:buChar char="Ø"/>
            </a:pPr>
            <a:r>
              <a:rPr lang="en-US" sz="2600" dirty="0" smtClean="0"/>
              <a:t>Justice population cost </a:t>
            </a:r>
            <a:r>
              <a:rPr lang="en-US" sz="2600" dirty="0"/>
              <a:t>containment opportunity to Medicaid and Medicare of tremendous </a:t>
            </a:r>
            <a:r>
              <a:rPr lang="en-US" sz="2600" dirty="0" smtClean="0"/>
              <a:t>magnitude.</a:t>
            </a:r>
            <a:endParaRPr lang="en-US" sz="2600" dirty="0"/>
          </a:p>
          <a:p>
            <a:pPr>
              <a:buClr>
                <a:srgbClr val="BE854C"/>
              </a:buClr>
              <a:buSzPct val="65000"/>
              <a:buFont typeface="Wingdings" pitchFamily="2" charset="2"/>
              <a:buChar char="Ø"/>
            </a:pPr>
            <a:r>
              <a:rPr lang="en-US" sz="2800" dirty="0"/>
              <a:t>At least 35 percent of new Medicaid enrollees under the Affordable Care Act will have a history of involvement in the justice </a:t>
            </a:r>
            <a:r>
              <a:rPr lang="en-US" sz="2800" dirty="0" smtClean="0"/>
              <a:t>system.</a:t>
            </a:r>
          </a:p>
          <a:p>
            <a:pPr marL="0" indent="0">
              <a:buClr>
                <a:srgbClr val="BE854C"/>
              </a:buClr>
              <a:buSzPct val="65000"/>
              <a:buFont typeface="Wingdings" pitchFamily="2" charset="2"/>
              <a:buNone/>
            </a:pPr>
            <a:endParaRPr lang="en-US" sz="28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1430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302182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Aspect.thmx</Template>
  <TotalTime>3287</TotalTime>
  <Words>1998</Words>
  <Application>Microsoft Office PowerPoint</Application>
  <PresentationFormat>On-screen Show (4:3)</PresentationFormat>
  <Paragraphs>264</Paragraphs>
  <Slides>35</Slides>
  <Notes>33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 RSAT Correctional Policy and Planning: Preparing for National Health Reform  Lisa Braude, Ph.D. lbraude@ahpnet.com    </vt:lpstr>
      <vt:lpstr> Lisa Braude, Ph.D. Senior Health Policy Consultant</vt:lpstr>
      <vt:lpstr>Learning Objectives </vt:lpstr>
      <vt:lpstr> </vt:lpstr>
      <vt:lpstr>PowerPoint Presentation</vt:lpstr>
      <vt:lpstr>Overview of the ACA</vt:lpstr>
      <vt:lpstr>The Affordable Care Act</vt:lpstr>
      <vt:lpstr>The Affordable Care Act</vt:lpstr>
      <vt:lpstr>The Affordable Care Act</vt:lpstr>
      <vt:lpstr>Potential Outcomes</vt:lpstr>
      <vt:lpstr>Status of Implementation</vt:lpstr>
      <vt:lpstr>The Benefits for RSAT Inmates</vt:lpstr>
      <vt:lpstr>The Benefits for RSAT Inmates</vt:lpstr>
      <vt:lpstr>Notable Issues</vt:lpstr>
      <vt:lpstr>The Benefits for RSAT Programs</vt:lpstr>
      <vt:lpstr>The Benefits for RSAT Inmates</vt:lpstr>
      <vt:lpstr>The Benefits for RSAT Inmates</vt:lpstr>
      <vt:lpstr>PowerPoint Presentation</vt:lpstr>
      <vt:lpstr>Intake</vt:lpstr>
      <vt:lpstr>Intake</vt:lpstr>
      <vt:lpstr>Pre-release Planning: Advocacy </vt:lpstr>
      <vt:lpstr>Reentry </vt:lpstr>
      <vt:lpstr>Reentry </vt:lpstr>
      <vt:lpstr>Cross-System</vt:lpstr>
      <vt:lpstr>Stakeholder Roles</vt:lpstr>
      <vt:lpstr>Stakeholder Roles</vt:lpstr>
      <vt:lpstr>Challenges</vt:lpstr>
      <vt:lpstr>Challenges</vt:lpstr>
      <vt:lpstr>Challenges</vt:lpstr>
      <vt:lpstr>Challenges</vt:lpstr>
      <vt:lpstr>Challenges</vt:lpstr>
      <vt:lpstr>Challenges</vt:lpstr>
      <vt:lpstr>Health Reform Planning</vt:lpstr>
      <vt:lpstr>Resources</vt:lpstr>
      <vt:lpstr>Next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Correctional Policy and Planning: Preparing for National Health Reform  RSAT National Conference July 2012, Chicago, IL.</dc:title>
  <dc:creator>Alex Rosengren</dc:creator>
  <cp:lastModifiedBy>Noah M. Shifman</cp:lastModifiedBy>
  <cp:revision>48</cp:revision>
  <cp:lastPrinted>2012-06-21T15:48:47Z</cp:lastPrinted>
  <dcterms:created xsi:type="dcterms:W3CDTF">2012-05-31T13:32:12Z</dcterms:created>
  <dcterms:modified xsi:type="dcterms:W3CDTF">2012-09-19T14:11:02Z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757092866</vt:i4>
  </property>
  <property fmtid="{D5CDD505-2E9C-101B-9397-08002B2CF9AE}" pid="3" name="_NewReviewCycle">
    <vt:lpwstr/>
  </property>
  <property fmtid="{D5CDD505-2E9C-101B-9397-08002B2CF9AE}" pid="4" name="_EmailSubject">
    <vt:lpwstr/>
  </property>
  <property fmtid="{D5CDD505-2E9C-101B-9397-08002B2CF9AE}" pid="5" name="_AuthorEmail">
    <vt:lpwstr>cwigglesworth@ahpnet.com</vt:lpwstr>
  </property>
  <property fmtid="{D5CDD505-2E9C-101B-9397-08002B2CF9AE}" pid="6" name="_AuthorEmailDisplayName">
    <vt:lpwstr>Christina Wigglesworth</vt:lpwstr>
  </property>
</Properties>
</file>