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272" r:id="rId3"/>
    <p:sldId id="273" r:id="rId4"/>
    <p:sldId id="274" r:id="rId5"/>
    <p:sldId id="275" r:id="rId6"/>
    <p:sldId id="276" r:id="rId7"/>
    <p:sldId id="265" r:id="rId8"/>
    <p:sldId id="277" r:id="rId9"/>
    <p:sldId id="280" r:id="rId10"/>
    <p:sldId id="266" r:id="rId11"/>
    <p:sldId id="267" r:id="rId12"/>
    <p:sldId id="264" r:id="rId13"/>
    <p:sldId id="283" r:id="rId14"/>
    <p:sldId id="269" r:id="rId15"/>
    <p:sldId id="279" r:id="rId16"/>
    <p:sldId id="270" r:id="rId17"/>
    <p:sldId id="271" r:id="rId18"/>
    <p:sldId id="284" r:id="rId19"/>
    <p:sldId id="282"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Lst>
  <p:sldSz cx="9144000" cy="6858000" type="screen4x3"/>
  <p:notesSz cx="7010400" cy="92964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222">
          <p15:clr>
            <a:srgbClr val="A4A3A4"/>
          </p15:clr>
        </p15:guide>
        <p15:guide id="3" pos="2880">
          <p15:clr>
            <a:srgbClr val="A4A3A4"/>
          </p15:clr>
        </p15:guide>
        <p15:guide id="4" pos="222">
          <p15:clr>
            <a:srgbClr val="A4A3A4"/>
          </p15:clr>
        </p15:guide>
        <p15:guide id="5" pos="5546">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10" d="100"/>
          <a:sy n="110" d="100"/>
        </p:scale>
        <p:origin x="1644" y="108"/>
      </p:cViewPr>
      <p:guideLst>
        <p:guide orient="horz" pos="2160"/>
        <p:guide orient="horz" pos="1222"/>
        <p:guide pos="2880"/>
        <p:guide pos="222"/>
        <p:guide pos="554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59" d="100"/>
          <a:sy n="59" d="100"/>
        </p:scale>
        <p:origin x="-898"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436F6-DE0D-4203-9966-B0B32630E6B9}" type="doc">
      <dgm:prSet loTypeId="urn:microsoft.com/office/officeart/2005/8/layout/venn1" loCatId="relationship" qsTypeId="urn:microsoft.com/office/officeart/2005/8/quickstyle/simple4" qsCatId="simple" csTypeId="urn:microsoft.com/office/officeart/2005/8/colors/colorful2" csCatId="colorful" phldr="1"/>
      <dgm:spPr/>
      <dgm:t>
        <a:bodyPr/>
        <a:lstStyle/>
        <a:p>
          <a:endParaRPr lang="en-US"/>
        </a:p>
      </dgm:t>
    </dgm:pt>
    <dgm:pt modelId="{5C13EF1A-6842-4324-8D1C-82B0ABA74559}">
      <dgm:prSet/>
      <dgm:spPr>
        <a:solidFill>
          <a:schemeClr val="accent2">
            <a:alpha val="50000"/>
          </a:schemeClr>
        </a:solidFill>
      </dgm:spPr>
      <dgm:t>
        <a:bodyPr/>
        <a:lstStyle/>
        <a:p>
          <a:pPr rtl="0"/>
          <a:r>
            <a:rPr lang="en-US" b="1" dirty="0" smtClean="0"/>
            <a:t>Demonstration projects</a:t>
          </a:r>
          <a:endParaRPr lang="en-US" b="1" dirty="0"/>
        </a:p>
      </dgm:t>
    </dgm:pt>
    <dgm:pt modelId="{2DD74699-94D8-41C2-A814-3BB86F852C0B}" type="parTrans" cxnId="{BC60BCA1-5D24-4779-9009-5D60D5D568F4}">
      <dgm:prSet/>
      <dgm:spPr/>
      <dgm:t>
        <a:bodyPr/>
        <a:lstStyle/>
        <a:p>
          <a:endParaRPr lang="en-US"/>
        </a:p>
      </dgm:t>
    </dgm:pt>
    <dgm:pt modelId="{8E3FCC42-9005-4986-BE26-13A4D8612B97}" type="sibTrans" cxnId="{BC60BCA1-5D24-4779-9009-5D60D5D568F4}">
      <dgm:prSet/>
      <dgm:spPr/>
      <dgm:t>
        <a:bodyPr/>
        <a:lstStyle/>
        <a:p>
          <a:endParaRPr lang="en-US"/>
        </a:p>
      </dgm:t>
    </dgm:pt>
    <dgm:pt modelId="{8267AF5F-335E-4A2D-9FC1-42352A9E49B9}">
      <dgm:prSet/>
      <dgm:spPr>
        <a:solidFill>
          <a:schemeClr val="accent1"/>
        </a:solidFill>
      </dgm:spPr>
      <dgm:t>
        <a:bodyPr/>
        <a:lstStyle/>
        <a:p>
          <a:pPr rtl="0"/>
          <a:r>
            <a:rPr lang="en-US" b="1" dirty="0" smtClean="0"/>
            <a:t>Original research</a:t>
          </a:r>
          <a:endParaRPr lang="en-US" b="1" dirty="0"/>
        </a:p>
      </dgm:t>
    </dgm:pt>
    <dgm:pt modelId="{ACD5C590-551D-4D1C-BE79-B5707566580D}" type="parTrans" cxnId="{75A4E88F-D9D0-4EE1-BDB6-B4005EEAD722}">
      <dgm:prSet/>
      <dgm:spPr/>
      <dgm:t>
        <a:bodyPr/>
        <a:lstStyle/>
        <a:p>
          <a:endParaRPr lang="en-US"/>
        </a:p>
      </dgm:t>
    </dgm:pt>
    <dgm:pt modelId="{904A4222-AC0F-49A2-8BB7-007E12A017F5}" type="sibTrans" cxnId="{75A4E88F-D9D0-4EE1-BDB6-B4005EEAD722}">
      <dgm:prSet/>
      <dgm:spPr/>
      <dgm:t>
        <a:bodyPr/>
        <a:lstStyle/>
        <a:p>
          <a:endParaRPr lang="en-US"/>
        </a:p>
      </dgm:t>
    </dgm:pt>
    <dgm:pt modelId="{CBD743E3-F814-418D-A95A-D97B3D118D9F}">
      <dgm:prSet/>
      <dgm:spPr>
        <a:solidFill>
          <a:schemeClr val="accent3">
            <a:lumMod val="75000"/>
            <a:alpha val="50000"/>
          </a:schemeClr>
        </a:solidFill>
      </dgm:spPr>
      <dgm:t>
        <a:bodyPr/>
        <a:lstStyle/>
        <a:p>
          <a:pPr rtl="0"/>
          <a:r>
            <a:rPr lang="en-US" b="1" dirty="0" smtClean="0"/>
            <a:t>Expert assistance</a:t>
          </a:r>
          <a:endParaRPr lang="en-US" b="1" dirty="0"/>
        </a:p>
      </dgm:t>
    </dgm:pt>
    <dgm:pt modelId="{B5DDC141-CD22-4586-97A9-606DC92A3C05}" type="parTrans" cxnId="{5C7697E8-F357-4529-A275-B238FF9298C6}">
      <dgm:prSet/>
      <dgm:spPr/>
      <dgm:t>
        <a:bodyPr/>
        <a:lstStyle/>
        <a:p>
          <a:endParaRPr lang="en-US"/>
        </a:p>
      </dgm:t>
    </dgm:pt>
    <dgm:pt modelId="{DD3D87CE-0740-48B2-89DB-099962FDC964}" type="sibTrans" cxnId="{5C7697E8-F357-4529-A275-B238FF9298C6}">
      <dgm:prSet/>
      <dgm:spPr/>
      <dgm:t>
        <a:bodyPr/>
        <a:lstStyle/>
        <a:p>
          <a:endParaRPr lang="en-US"/>
        </a:p>
      </dgm:t>
    </dgm:pt>
    <dgm:pt modelId="{F3AD3488-3BD7-4E44-A096-471D5EF8B302}" type="pres">
      <dgm:prSet presAssocID="{D7A436F6-DE0D-4203-9966-B0B32630E6B9}" presName="compositeShape" presStyleCnt="0">
        <dgm:presLayoutVars>
          <dgm:chMax val="7"/>
          <dgm:dir/>
          <dgm:resizeHandles val="exact"/>
        </dgm:presLayoutVars>
      </dgm:prSet>
      <dgm:spPr/>
      <dgm:t>
        <a:bodyPr/>
        <a:lstStyle/>
        <a:p>
          <a:endParaRPr lang="en-US"/>
        </a:p>
      </dgm:t>
    </dgm:pt>
    <dgm:pt modelId="{9D671536-40B1-4522-84DB-2813927F49D1}" type="pres">
      <dgm:prSet presAssocID="{5C13EF1A-6842-4324-8D1C-82B0ABA74559}" presName="circ1" presStyleLbl="vennNode1" presStyleIdx="0" presStyleCnt="3" custLinFactNeighborX="-4916" custLinFactNeighborY="-6704"/>
      <dgm:spPr/>
      <dgm:t>
        <a:bodyPr/>
        <a:lstStyle/>
        <a:p>
          <a:endParaRPr lang="en-US"/>
        </a:p>
      </dgm:t>
    </dgm:pt>
    <dgm:pt modelId="{52A503D3-C23B-4C2C-97D9-A348B6AE1840}" type="pres">
      <dgm:prSet presAssocID="{5C13EF1A-6842-4324-8D1C-82B0ABA74559}" presName="circ1Tx" presStyleLbl="revTx" presStyleIdx="0" presStyleCnt="0">
        <dgm:presLayoutVars>
          <dgm:chMax val="0"/>
          <dgm:chPref val="0"/>
          <dgm:bulletEnabled val="1"/>
        </dgm:presLayoutVars>
      </dgm:prSet>
      <dgm:spPr/>
      <dgm:t>
        <a:bodyPr/>
        <a:lstStyle/>
        <a:p>
          <a:endParaRPr lang="en-US"/>
        </a:p>
      </dgm:t>
    </dgm:pt>
    <dgm:pt modelId="{FDA20DBD-51DD-40B8-9216-BCB5288D0970}" type="pres">
      <dgm:prSet presAssocID="{8267AF5F-335E-4A2D-9FC1-42352A9E49B9}" presName="circ2" presStyleLbl="vennNode1" presStyleIdx="1" presStyleCnt="3" custLinFactNeighborX="-446" custLinFactNeighborY="-2386"/>
      <dgm:spPr/>
      <dgm:t>
        <a:bodyPr/>
        <a:lstStyle/>
        <a:p>
          <a:endParaRPr lang="en-US"/>
        </a:p>
      </dgm:t>
    </dgm:pt>
    <dgm:pt modelId="{AF3B091B-838D-4B51-85FC-497307106C9E}" type="pres">
      <dgm:prSet presAssocID="{8267AF5F-335E-4A2D-9FC1-42352A9E49B9}" presName="circ2Tx" presStyleLbl="revTx" presStyleIdx="0" presStyleCnt="0">
        <dgm:presLayoutVars>
          <dgm:chMax val="0"/>
          <dgm:chPref val="0"/>
          <dgm:bulletEnabled val="1"/>
        </dgm:presLayoutVars>
      </dgm:prSet>
      <dgm:spPr/>
      <dgm:t>
        <a:bodyPr/>
        <a:lstStyle/>
        <a:p>
          <a:endParaRPr lang="en-US"/>
        </a:p>
      </dgm:t>
    </dgm:pt>
    <dgm:pt modelId="{2B54DDBD-213D-42CA-8C27-0DE50AAC2252}" type="pres">
      <dgm:prSet presAssocID="{CBD743E3-F814-418D-A95A-D97B3D118D9F}" presName="circ3" presStyleLbl="vennNode1" presStyleIdx="2" presStyleCnt="3" custLinFactNeighborX="-7149" custLinFactNeighborY="-2681"/>
      <dgm:spPr/>
      <dgm:t>
        <a:bodyPr/>
        <a:lstStyle/>
        <a:p>
          <a:endParaRPr lang="en-US"/>
        </a:p>
      </dgm:t>
    </dgm:pt>
    <dgm:pt modelId="{95602D50-2C4F-4546-BA85-4B775621E759}" type="pres">
      <dgm:prSet presAssocID="{CBD743E3-F814-418D-A95A-D97B3D118D9F}" presName="circ3Tx" presStyleLbl="revTx" presStyleIdx="0" presStyleCnt="0">
        <dgm:presLayoutVars>
          <dgm:chMax val="0"/>
          <dgm:chPref val="0"/>
          <dgm:bulletEnabled val="1"/>
        </dgm:presLayoutVars>
      </dgm:prSet>
      <dgm:spPr/>
      <dgm:t>
        <a:bodyPr/>
        <a:lstStyle/>
        <a:p>
          <a:endParaRPr lang="en-US"/>
        </a:p>
      </dgm:t>
    </dgm:pt>
  </dgm:ptLst>
  <dgm:cxnLst>
    <dgm:cxn modelId="{75A4E88F-D9D0-4EE1-BDB6-B4005EEAD722}" srcId="{D7A436F6-DE0D-4203-9966-B0B32630E6B9}" destId="{8267AF5F-335E-4A2D-9FC1-42352A9E49B9}" srcOrd="1" destOrd="0" parTransId="{ACD5C590-551D-4D1C-BE79-B5707566580D}" sibTransId="{904A4222-AC0F-49A2-8BB7-007E12A017F5}"/>
    <dgm:cxn modelId="{16E44F21-C060-4CF7-A16D-7FB6DB70EBE1}" type="presOf" srcId="{D7A436F6-DE0D-4203-9966-B0B32630E6B9}" destId="{F3AD3488-3BD7-4E44-A096-471D5EF8B302}" srcOrd="0" destOrd="0" presId="urn:microsoft.com/office/officeart/2005/8/layout/venn1"/>
    <dgm:cxn modelId="{5C7697E8-F357-4529-A275-B238FF9298C6}" srcId="{D7A436F6-DE0D-4203-9966-B0B32630E6B9}" destId="{CBD743E3-F814-418D-A95A-D97B3D118D9F}" srcOrd="2" destOrd="0" parTransId="{B5DDC141-CD22-4586-97A9-606DC92A3C05}" sibTransId="{DD3D87CE-0740-48B2-89DB-099962FDC964}"/>
    <dgm:cxn modelId="{428520D8-2729-457E-95FA-9D844DA66CBF}" type="presOf" srcId="{8267AF5F-335E-4A2D-9FC1-42352A9E49B9}" destId="{FDA20DBD-51DD-40B8-9216-BCB5288D0970}" srcOrd="0" destOrd="0" presId="urn:microsoft.com/office/officeart/2005/8/layout/venn1"/>
    <dgm:cxn modelId="{A51748C3-0BC8-4354-B5EB-21E3949F499D}" type="presOf" srcId="{8267AF5F-335E-4A2D-9FC1-42352A9E49B9}" destId="{AF3B091B-838D-4B51-85FC-497307106C9E}" srcOrd="1" destOrd="0" presId="urn:microsoft.com/office/officeart/2005/8/layout/venn1"/>
    <dgm:cxn modelId="{D846593F-EC53-401B-855E-B0703151F525}" type="presOf" srcId="{5C13EF1A-6842-4324-8D1C-82B0ABA74559}" destId="{9D671536-40B1-4522-84DB-2813927F49D1}" srcOrd="0" destOrd="0" presId="urn:microsoft.com/office/officeart/2005/8/layout/venn1"/>
    <dgm:cxn modelId="{AD9A467A-133A-4BC5-8A19-76FA82949846}" type="presOf" srcId="{CBD743E3-F814-418D-A95A-D97B3D118D9F}" destId="{2B54DDBD-213D-42CA-8C27-0DE50AAC2252}" srcOrd="0" destOrd="0" presId="urn:microsoft.com/office/officeart/2005/8/layout/venn1"/>
    <dgm:cxn modelId="{2E940C03-3081-416F-A287-F9339999B8D6}" type="presOf" srcId="{5C13EF1A-6842-4324-8D1C-82B0ABA74559}" destId="{52A503D3-C23B-4C2C-97D9-A348B6AE1840}" srcOrd="1" destOrd="0" presId="urn:microsoft.com/office/officeart/2005/8/layout/venn1"/>
    <dgm:cxn modelId="{D9A109F4-90D9-4EDB-91AD-DD5D9C040D32}" type="presOf" srcId="{CBD743E3-F814-418D-A95A-D97B3D118D9F}" destId="{95602D50-2C4F-4546-BA85-4B775621E759}" srcOrd="1" destOrd="0" presId="urn:microsoft.com/office/officeart/2005/8/layout/venn1"/>
    <dgm:cxn modelId="{BC60BCA1-5D24-4779-9009-5D60D5D568F4}" srcId="{D7A436F6-DE0D-4203-9966-B0B32630E6B9}" destId="{5C13EF1A-6842-4324-8D1C-82B0ABA74559}" srcOrd="0" destOrd="0" parTransId="{2DD74699-94D8-41C2-A814-3BB86F852C0B}" sibTransId="{8E3FCC42-9005-4986-BE26-13A4D8612B97}"/>
    <dgm:cxn modelId="{F5B478A3-3AFE-4E7A-95A7-F5408EDA7F8D}" type="presParOf" srcId="{F3AD3488-3BD7-4E44-A096-471D5EF8B302}" destId="{9D671536-40B1-4522-84DB-2813927F49D1}" srcOrd="0" destOrd="0" presId="urn:microsoft.com/office/officeart/2005/8/layout/venn1"/>
    <dgm:cxn modelId="{68140493-09CE-4A0F-9A56-24191A3864AC}" type="presParOf" srcId="{F3AD3488-3BD7-4E44-A096-471D5EF8B302}" destId="{52A503D3-C23B-4C2C-97D9-A348B6AE1840}" srcOrd="1" destOrd="0" presId="urn:microsoft.com/office/officeart/2005/8/layout/venn1"/>
    <dgm:cxn modelId="{8A6539DA-2F9D-470F-921F-D601CA26AD05}" type="presParOf" srcId="{F3AD3488-3BD7-4E44-A096-471D5EF8B302}" destId="{FDA20DBD-51DD-40B8-9216-BCB5288D0970}" srcOrd="2" destOrd="0" presId="urn:microsoft.com/office/officeart/2005/8/layout/venn1"/>
    <dgm:cxn modelId="{4F3719C6-50EA-4878-811D-C992CB6E60B5}" type="presParOf" srcId="{F3AD3488-3BD7-4E44-A096-471D5EF8B302}" destId="{AF3B091B-838D-4B51-85FC-497307106C9E}" srcOrd="3" destOrd="0" presId="urn:microsoft.com/office/officeart/2005/8/layout/venn1"/>
    <dgm:cxn modelId="{777F984F-558D-41BD-9B5A-6FAB23075880}" type="presParOf" srcId="{F3AD3488-3BD7-4E44-A096-471D5EF8B302}" destId="{2B54DDBD-213D-42CA-8C27-0DE50AAC2252}" srcOrd="4" destOrd="0" presId="urn:microsoft.com/office/officeart/2005/8/layout/venn1"/>
    <dgm:cxn modelId="{3C7FB01E-199D-4A79-BC68-A447FA853C26}" type="presParOf" srcId="{F3AD3488-3BD7-4E44-A096-471D5EF8B302}" destId="{95602D50-2C4F-4546-BA85-4B775621E75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F27F6E-C70C-904D-AF6E-D604B62CA7C3}" type="doc">
      <dgm:prSet loTypeId="urn:microsoft.com/office/officeart/2005/8/layout/default" loCatId="" qsTypeId="urn:microsoft.com/office/officeart/2005/8/quickstyle/simple2" qsCatId="simple" csTypeId="urn:microsoft.com/office/officeart/2005/8/colors/accent4_2" csCatId="accent4" phldr="1"/>
      <dgm:spPr/>
      <dgm:t>
        <a:bodyPr/>
        <a:lstStyle/>
        <a:p>
          <a:endParaRPr lang="en-US"/>
        </a:p>
      </dgm:t>
    </dgm:pt>
    <dgm:pt modelId="{E328D931-E6BE-2F41-B8BA-515CDEDF21D2}">
      <dgm:prSet/>
      <dgm:spPr/>
      <dgm:t>
        <a:bodyPr/>
        <a:lstStyle/>
        <a:p>
          <a:pPr rtl="0"/>
          <a:r>
            <a:rPr kumimoji="1" lang="en-US" dirty="0" smtClean="0"/>
            <a:t>Training and technical assistance</a:t>
          </a:r>
          <a:endParaRPr lang="en-US" dirty="0"/>
        </a:p>
      </dgm:t>
    </dgm:pt>
    <dgm:pt modelId="{B2387BAF-5B79-DB45-A822-2823016D7CDA}" type="parTrans" cxnId="{0D10C5A6-5F1A-F843-97E8-8701CD4B7491}">
      <dgm:prSet/>
      <dgm:spPr/>
      <dgm:t>
        <a:bodyPr/>
        <a:lstStyle/>
        <a:p>
          <a:endParaRPr lang="en-US"/>
        </a:p>
      </dgm:t>
    </dgm:pt>
    <dgm:pt modelId="{3FA881DD-AFCB-9646-B1EF-1A89B162361B}" type="sibTrans" cxnId="{0D10C5A6-5F1A-F843-97E8-8701CD4B7491}">
      <dgm:prSet/>
      <dgm:spPr/>
      <dgm:t>
        <a:bodyPr/>
        <a:lstStyle/>
        <a:p>
          <a:endParaRPr lang="en-US"/>
        </a:p>
      </dgm:t>
    </dgm:pt>
    <dgm:pt modelId="{81D323DF-FCA4-E24C-AF6A-872DEA3613C8}">
      <dgm:prSet/>
      <dgm:spPr/>
      <dgm:t>
        <a:bodyPr/>
        <a:lstStyle/>
        <a:p>
          <a:pPr rtl="0"/>
          <a:r>
            <a:rPr kumimoji="1" lang="en-US" dirty="0" smtClean="0"/>
            <a:t>Grant programs serving adults</a:t>
          </a:r>
          <a:endParaRPr lang="en-US" dirty="0"/>
        </a:p>
      </dgm:t>
    </dgm:pt>
    <dgm:pt modelId="{89E86DE1-220C-0448-B8E0-05B657318636}" type="parTrans" cxnId="{701A59BB-18B8-D042-907A-B62A55240B8E}">
      <dgm:prSet/>
      <dgm:spPr/>
      <dgm:t>
        <a:bodyPr/>
        <a:lstStyle/>
        <a:p>
          <a:endParaRPr lang="en-US"/>
        </a:p>
      </dgm:t>
    </dgm:pt>
    <dgm:pt modelId="{A9B3EF91-A2D5-9745-9D26-9D0FBEAC5EEB}" type="sibTrans" cxnId="{701A59BB-18B8-D042-907A-B62A55240B8E}">
      <dgm:prSet/>
      <dgm:spPr/>
      <dgm:t>
        <a:bodyPr/>
        <a:lstStyle/>
        <a:p>
          <a:endParaRPr lang="en-US"/>
        </a:p>
      </dgm:t>
    </dgm:pt>
    <dgm:pt modelId="{AEEE0FD0-973C-ED49-AFC2-C60533904BBC}">
      <dgm:prSet/>
      <dgm:spPr/>
      <dgm:t>
        <a:bodyPr/>
        <a:lstStyle/>
        <a:p>
          <a:pPr rtl="0"/>
          <a:r>
            <a:rPr kumimoji="1" lang="en-US" dirty="0" smtClean="0"/>
            <a:t>Grant programs impacting statewide policy and practice</a:t>
          </a:r>
          <a:endParaRPr lang="en-US" dirty="0"/>
        </a:p>
      </dgm:t>
    </dgm:pt>
    <dgm:pt modelId="{5899A8A1-D0DC-D546-A1B3-9BBD40C6F3EF}" type="parTrans" cxnId="{A0928426-E2CB-4247-B225-051670676FC2}">
      <dgm:prSet/>
      <dgm:spPr/>
      <dgm:t>
        <a:bodyPr/>
        <a:lstStyle/>
        <a:p>
          <a:endParaRPr lang="en-US"/>
        </a:p>
      </dgm:t>
    </dgm:pt>
    <dgm:pt modelId="{9955FBD5-D843-FB40-A9C8-132A47756B2A}" type="sibTrans" cxnId="{A0928426-E2CB-4247-B225-051670676FC2}">
      <dgm:prSet/>
      <dgm:spPr/>
      <dgm:t>
        <a:bodyPr/>
        <a:lstStyle/>
        <a:p>
          <a:endParaRPr lang="en-US"/>
        </a:p>
      </dgm:t>
    </dgm:pt>
    <dgm:pt modelId="{493616C3-714F-1D48-BCCA-D1635FA1A6D4}">
      <dgm:prSet/>
      <dgm:spPr/>
      <dgm:t>
        <a:bodyPr/>
        <a:lstStyle/>
        <a:p>
          <a:pPr rtl="0"/>
          <a:r>
            <a:rPr kumimoji="1" lang="en-US" dirty="0" smtClean="0"/>
            <a:t>Grant programs serving juveniles</a:t>
          </a:r>
          <a:endParaRPr lang="en-US" dirty="0"/>
        </a:p>
      </dgm:t>
    </dgm:pt>
    <dgm:pt modelId="{406CC59A-AC12-8B42-95E6-0B5847055A4E}" type="parTrans" cxnId="{8C3C5B32-A622-3E4E-A19E-03E6DD3CC6B4}">
      <dgm:prSet/>
      <dgm:spPr/>
      <dgm:t>
        <a:bodyPr/>
        <a:lstStyle/>
        <a:p>
          <a:endParaRPr lang="en-US"/>
        </a:p>
      </dgm:t>
    </dgm:pt>
    <dgm:pt modelId="{2C07F18F-6F75-3846-9ABE-BBE86923A578}" type="sibTrans" cxnId="{8C3C5B32-A622-3E4E-A19E-03E6DD3CC6B4}">
      <dgm:prSet/>
      <dgm:spPr/>
      <dgm:t>
        <a:bodyPr/>
        <a:lstStyle/>
        <a:p>
          <a:endParaRPr lang="en-US"/>
        </a:p>
      </dgm:t>
    </dgm:pt>
    <dgm:pt modelId="{B180A38D-3F0F-814B-9C95-E994E985C9FF}" type="pres">
      <dgm:prSet presAssocID="{DDF27F6E-C70C-904D-AF6E-D604B62CA7C3}" presName="diagram" presStyleCnt="0">
        <dgm:presLayoutVars>
          <dgm:dir/>
          <dgm:resizeHandles val="exact"/>
        </dgm:presLayoutVars>
      </dgm:prSet>
      <dgm:spPr/>
      <dgm:t>
        <a:bodyPr/>
        <a:lstStyle/>
        <a:p>
          <a:endParaRPr lang="en-US"/>
        </a:p>
      </dgm:t>
    </dgm:pt>
    <dgm:pt modelId="{2096DDB6-E490-4840-967E-8E7F9F1C29D1}" type="pres">
      <dgm:prSet presAssocID="{E328D931-E6BE-2F41-B8BA-515CDEDF21D2}" presName="node" presStyleLbl="node1" presStyleIdx="0" presStyleCnt="4">
        <dgm:presLayoutVars>
          <dgm:bulletEnabled val="1"/>
        </dgm:presLayoutVars>
      </dgm:prSet>
      <dgm:spPr/>
      <dgm:t>
        <a:bodyPr/>
        <a:lstStyle/>
        <a:p>
          <a:endParaRPr lang="en-US"/>
        </a:p>
      </dgm:t>
    </dgm:pt>
    <dgm:pt modelId="{C25BD38D-2D0F-9C44-A99A-46D2605D99A8}" type="pres">
      <dgm:prSet presAssocID="{3FA881DD-AFCB-9646-B1EF-1A89B162361B}" presName="sibTrans" presStyleCnt="0"/>
      <dgm:spPr/>
      <dgm:t>
        <a:bodyPr/>
        <a:lstStyle/>
        <a:p>
          <a:endParaRPr lang="en-US"/>
        </a:p>
      </dgm:t>
    </dgm:pt>
    <dgm:pt modelId="{039976D9-94C1-394D-AD06-0ADFDAFF5192}" type="pres">
      <dgm:prSet presAssocID="{81D323DF-FCA4-E24C-AF6A-872DEA3613C8}" presName="node" presStyleLbl="node1" presStyleIdx="1" presStyleCnt="4">
        <dgm:presLayoutVars>
          <dgm:bulletEnabled val="1"/>
        </dgm:presLayoutVars>
      </dgm:prSet>
      <dgm:spPr/>
      <dgm:t>
        <a:bodyPr/>
        <a:lstStyle/>
        <a:p>
          <a:endParaRPr lang="en-US"/>
        </a:p>
      </dgm:t>
    </dgm:pt>
    <dgm:pt modelId="{F1142E40-2836-9745-9698-1E0ED2B18A20}" type="pres">
      <dgm:prSet presAssocID="{A9B3EF91-A2D5-9745-9D26-9D0FBEAC5EEB}" presName="sibTrans" presStyleCnt="0"/>
      <dgm:spPr/>
      <dgm:t>
        <a:bodyPr/>
        <a:lstStyle/>
        <a:p>
          <a:endParaRPr lang="en-US"/>
        </a:p>
      </dgm:t>
    </dgm:pt>
    <dgm:pt modelId="{239447B1-B7BC-2C48-B0C4-6B31E2F3976F}" type="pres">
      <dgm:prSet presAssocID="{493616C3-714F-1D48-BCCA-D1635FA1A6D4}" presName="node" presStyleLbl="node1" presStyleIdx="2" presStyleCnt="4">
        <dgm:presLayoutVars>
          <dgm:bulletEnabled val="1"/>
        </dgm:presLayoutVars>
      </dgm:prSet>
      <dgm:spPr/>
      <dgm:t>
        <a:bodyPr/>
        <a:lstStyle/>
        <a:p>
          <a:endParaRPr lang="en-US"/>
        </a:p>
      </dgm:t>
    </dgm:pt>
    <dgm:pt modelId="{34F09045-B678-BF42-9946-E2051BDDC22F}" type="pres">
      <dgm:prSet presAssocID="{2C07F18F-6F75-3846-9ABE-BBE86923A578}" presName="sibTrans" presStyleCnt="0"/>
      <dgm:spPr/>
      <dgm:t>
        <a:bodyPr/>
        <a:lstStyle/>
        <a:p>
          <a:endParaRPr lang="en-US"/>
        </a:p>
      </dgm:t>
    </dgm:pt>
    <dgm:pt modelId="{523FCC2B-98FA-354A-8154-C00D2150096F}" type="pres">
      <dgm:prSet presAssocID="{AEEE0FD0-973C-ED49-AFC2-C60533904BBC}" presName="node" presStyleLbl="node1" presStyleIdx="3" presStyleCnt="4">
        <dgm:presLayoutVars>
          <dgm:bulletEnabled val="1"/>
        </dgm:presLayoutVars>
      </dgm:prSet>
      <dgm:spPr/>
      <dgm:t>
        <a:bodyPr/>
        <a:lstStyle/>
        <a:p>
          <a:endParaRPr lang="en-US"/>
        </a:p>
      </dgm:t>
    </dgm:pt>
  </dgm:ptLst>
  <dgm:cxnLst>
    <dgm:cxn modelId="{6B46C4F0-D55C-4626-9553-21CAA286208B}" type="presOf" srcId="{81D323DF-FCA4-E24C-AF6A-872DEA3613C8}" destId="{039976D9-94C1-394D-AD06-0ADFDAFF5192}" srcOrd="0" destOrd="0" presId="urn:microsoft.com/office/officeart/2005/8/layout/default"/>
    <dgm:cxn modelId="{CCD256F3-631E-4ADD-977B-C479E7E81DF4}" type="presOf" srcId="{E328D931-E6BE-2F41-B8BA-515CDEDF21D2}" destId="{2096DDB6-E490-4840-967E-8E7F9F1C29D1}" srcOrd="0" destOrd="0" presId="urn:microsoft.com/office/officeart/2005/8/layout/default"/>
    <dgm:cxn modelId="{DFE61DD1-3AAF-4E9B-B13E-7AB0F82B6067}" type="presOf" srcId="{493616C3-714F-1D48-BCCA-D1635FA1A6D4}" destId="{239447B1-B7BC-2C48-B0C4-6B31E2F3976F}" srcOrd="0" destOrd="0" presId="urn:microsoft.com/office/officeart/2005/8/layout/default"/>
    <dgm:cxn modelId="{8C3C5B32-A622-3E4E-A19E-03E6DD3CC6B4}" srcId="{DDF27F6E-C70C-904D-AF6E-D604B62CA7C3}" destId="{493616C3-714F-1D48-BCCA-D1635FA1A6D4}" srcOrd="2" destOrd="0" parTransId="{406CC59A-AC12-8B42-95E6-0B5847055A4E}" sibTransId="{2C07F18F-6F75-3846-9ABE-BBE86923A578}"/>
    <dgm:cxn modelId="{A0928426-E2CB-4247-B225-051670676FC2}" srcId="{DDF27F6E-C70C-904D-AF6E-D604B62CA7C3}" destId="{AEEE0FD0-973C-ED49-AFC2-C60533904BBC}" srcOrd="3" destOrd="0" parTransId="{5899A8A1-D0DC-D546-A1B3-9BBD40C6F3EF}" sibTransId="{9955FBD5-D843-FB40-A9C8-132A47756B2A}"/>
    <dgm:cxn modelId="{F1382300-A380-421C-B8B7-F6ADD02BDC8A}" type="presOf" srcId="{AEEE0FD0-973C-ED49-AFC2-C60533904BBC}" destId="{523FCC2B-98FA-354A-8154-C00D2150096F}" srcOrd="0" destOrd="0" presId="urn:microsoft.com/office/officeart/2005/8/layout/default"/>
    <dgm:cxn modelId="{0D10C5A6-5F1A-F843-97E8-8701CD4B7491}" srcId="{DDF27F6E-C70C-904D-AF6E-D604B62CA7C3}" destId="{E328D931-E6BE-2F41-B8BA-515CDEDF21D2}" srcOrd="0" destOrd="0" parTransId="{B2387BAF-5B79-DB45-A822-2823016D7CDA}" sibTransId="{3FA881DD-AFCB-9646-B1EF-1A89B162361B}"/>
    <dgm:cxn modelId="{701A59BB-18B8-D042-907A-B62A55240B8E}" srcId="{DDF27F6E-C70C-904D-AF6E-D604B62CA7C3}" destId="{81D323DF-FCA4-E24C-AF6A-872DEA3613C8}" srcOrd="1" destOrd="0" parTransId="{89E86DE1-220C-0448-B8E0-05B657318636}" sibTransId="{A9B3EF91-A2D5-9745-9D26-9D0FBEAC5EEB}"/>
    <dgm:cxn modelId="{A8A6FC14-E983-46F3-993F-61E1B63DEC37}" type="presOf" srcId="{DDF27F6E-C70C-904D-AF6E-D604B62CA7C3}" destId="{B180A38D-3F0F-814B-9C95-E994E985C9FF}" srcOrd="0" destOrd="0" presId="urn:microsoft.com/office/officeart/2005/8/layout/default"/>
    <dgm:cxn modelId="{566E166E-6172-4242-B974-FDFF6BD78588}" type="presParOf" srcId="{B180A38D-3F0F-814B-9C95-E994E985C9FF}" destId="{2096DDB6-E490-4840-967E-8E7F9F1C29D1}" srcOrd="0" destOrd="0" presId="urn:microsoft.com/office/officeart/2005/8/layout/default"/>
    <dgm:cxn modelId="{C3653BC6-4497-4C49-912E-F97DD83BB1E8}" type="presParOf" srcId="{B180A38D-3F0F-814B-9C95-E994E985C9FF}" destId="{C25BD38D-2D0F-9C44-A99A-46D2605D99A8}" srcOrd="1" destOrd="0" presId="urn:microsoft.com/office/officeart/2005/8/layout/default"/>
    <dgm:cxn modelId="{6D9996D9-763C-4933-A387-5C9184BA845D}" type="presParOf" srcId="{B180A38D-3F0F-814B-9C95-E994E985C9FF}" destId="{039976D9-94C1-394D-AD06-0ADFDAFF5192}" srcOrd="2" destOrd="0" presId="urn:microsoft.com/office/officeart/2005/8/layout/default"/>
    <dgm:cxn modelId="{D9DF9AC3-0EFD-44D4-A162-5D0696F4E207}" type="presParOf" srcId="{B180A38D-3F0F-814B-9C95-E994E985C9FF}" destId="{F1142E40-2836-9745-9698-1E0ED2B18A20}" srcOrd="3" destOrd="0" presId="urn:microsoft.com/office/officeart/2005/8/layout/default"/>
    <dgm:cxn modelId="{CC4B083A-0EBE-415B-9190-A45A523488F4}" type="presParOf" srcId="{B180A38D-3F0F-814B-9C95-E994E985C9FF}" destId="{239447B1-B7BC-2C48-B0C4-6B31E2F3976F}" srcOrd="4" destOrd="0" presId="urn:microsoft.com/office/officeart/2005/8/layout/default"/>
    <dgm:cxn modelId="{7F4EBD7D-27B5-477C-931B-EEC00F048F81}" type="presParOf" srcId="{B180A38D-3F0F-814B-9C95-E994E985C9FF}" destId="{34F09045-B678-BF42-9946-E2051BDDC22F}" srcOrd="5" destOrd="0" presId="urn:microsoft.com/office/officeart/2005/8/layout/default"/>
    <dgm:cxn modelId="{82372868-D44D-4F4F-8995-FB29E3146166}" type="presParOf" srcId="{B180A38D-3F0F-814B-9C95-E994E985C9FF}" destId="{523FCC2B-98FA-354A-8154-C00D2150096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BEA90B-7581-43E8-B97A-23D78ED0A14D}"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DE0EF2D9-6EB2-445A-B3F8-BD98B37E04CA}">
      <dgm:prSet/>
      <dgm:spPr/>
      <dgm:t>
        <a:bodyPr/>
        <a:lstStyle/>
        <a:p>
          <a:pPr rtl="0"/>
          <a:r>
            <a:rPr lang="en-US" dirty="0" smtClean="0"/>
            <a:t>BJA’s “statewide” drug court T/TA provider</a:t>
          </a:r>
          <a:endParaRPr lang="en-US" dirty="0"/>
        </a:p>
      </dgm:t>
    </dgm:pt>
    <dgm:pt modelId="{D7A702DC-0EF2-4BCD-820D-2D099265AF50}" type="parTrans" cxnId="{BC0847E4-5B62-4A7E-8934-D9017D3240EF}">
      <dgm:prSet/>
      <dgm:spPr/>
      <dgm:t>
        <a:bodyPr/>
        <a:lstStyle/>
        <a:p>
          <a:endParaRPr lang="en-US"/>
        </a:p>
      </dgm:t>
    </dgm:pt>
    <dgm:pt modelId="{E50A1FBA-DB81-4490-BBD8-A207D1AE8384}" type="sibTrans" cxnId="{BC0847E4-5B62-4A7E-8934-D9017D3240EF}">
      <dgm:prSet/>
      <dgm:spPr/>
      <dgm:t>
        <a:bodyPr/>
        <a:lstStyle/>
        <a:p>
          <a:endParaRPr lang="en-US"/>
        </a:p>
      </dgm:t>
    </dgm:pt>
    <dgm:pt modelId="{5CBBF13A-A0C7-4AA1-84D4-F2E7B46156B4}">
      <dgm:prSet/>
      <dgm:spPr>
        <a:solidFill>
          <a:schemeClr val="accent2">
            <a:lumMod val="60000"/>
            <a:lumOff val="40000"/>
            <a:alpha val="90000"/>
          </a:schemeClr>
        </a:solidFill>
      </dgm:spPr>
      <dgm:t>
        <a:bodyPr/>
        <a:lstStyle/>
        <a:p>
          <a:pPr rtl="0"/>
          <a:r>
            <a:rPr lang="en-US" smtClean="0"/>
            <a:t>Work with state drug court coordinators</a:t>
          </a:r>
          <a:endParaRPr lang="en-US"/>
        </a:p>
      </dgm:t>
    </dgm:pt>
    <dgm:pt modelId="{3262C73C-9919-4C16-8DAA-798521C430C1}" type="parTrans" cxnId="{BEB9D9D1-0E00-4F26-B82E-BA3444C767B1}">
      <dgm:prSet/>
      <dgm:spPr/>
      <dgm:t>
        <a:bodyPr/>
        <a:lstStyle/>
        <a:p>
          <a:endParaRPr lang="en-US"/>
        </a:p>
      </dgm:t>
    </dgm:pt>
    <dgm:pt modelId="{0201576B-C163-4479-9ECA-E77D24DCD9F8}" type="sibTrans" cxnId="{BEB9D9D1-0E00-4F26-B82E-BA3444C767B1}">
      <dgm:prSet/>
      <dgm:spPr/>
      <dgm:t>
        <a:bodyPr/>
        <a:lstStyle/>
        <a:p>
          <a:endParaRPr lang="en-US"/>
        </a:p>
      </dgm:t>
    </dgm:pt>
    <dgm:pt modelId="{CEABEA3A-85E4-4A1F-9E00-2A3A3AE1645C}">
      <dgm:prSet/>
      <dgm:spPr>
        <a:solidFill>
          <a:schemeClr val="accent2">
            <a:lumMod val="60000"/>
            <a:lumOff val="40000"/>
            <a:alpha val="90000"/>
          </a:schemeClr>
        </a:solidFill>
      </dgm:spPr>
      <dgm:t>
        <a:bodyPr/>
        <a:lstStyle/>
        <a:p>
          <a:pPr rtl="0"/>
          <a:r>
            <a:rPr lang="en-US" dirty="0" smtClean="0"/>
            <a:t>Help with statewide strategic planning</a:t>
          </a:r>
          <a:endParaRPr lang="en-US" dirty="0"/>
        </a:p>
      </dgm:t>
    </dgm:pt>
    <dgm:pt modelId="{C6F2FB75-1331-4B4F-BBDC-A340E4031C59}" type="parTrans" cxnId="{A645D21C-B832-4B43-87D3-68286E9BF2E8}">
      <dgm:prSet/>
      <dgm:spPr/>
      <dgm:t>
        <a:bodyPr/>
        <a:lstStyle/>
        <a:p>
          <a:endParaRPr lang="en-US"/>
        </a:p>
      </dgm:t>
    </dgm:pt>
    <dgm:pt modelId="{B7F90D64-240D-419F-B2D6-C0B70BF07ACE}" type="sibTrans" cxnId="{A645D21C-B832-4B43-87D3-68286E9BF2E8}">
      <dgm:prSet/>
      <dgm:spPr/>
      <dgm:t>
        <a:bodyPr/>
        <a:lstStyle/>
        <a:p>
          <a:endParaRPr lang="en-US"/>
        </a:p>
      </dgm:t>
    </dgm:pt>
    <dgm:pt modelId="{AB338D40-8E28-449F-8990-B3AB7145EBC8}">
      <dgm:prSet/>
      <dgm:spPr>
        <a:solidFill>
          <a:schemeClr val="accent2">
            <a:lumMod val="60000"/>
            <a:lumOff val="40000"/>
            <a:alpha val="90000"/>
          </a:schemeClr>
        </a:solidFill>
      </dgm:spPr>
      <dgm:t>
        <a:bodyPr/>
        <a:lstStyle/>
        <a:p>
          <a:pPr rtl="0"/>
          <a:r>
            <a:rPr lang="en-US" smtClean="0"/>
            <a:t>Promote evidence-based practices</a:t>
          </a:r>
          <a:endParaRPr lang="en-US"/>
        </a:p>
      </dgm:t>
    </dgm:pt>
    <dgm:pt modelId="{F1F2F604-A637-401D-89F1-3470617CAD05}" type="parTrans" cxnId="{EC98F033-B586-4ACF-B371-E7715C18765F}">
      <dgm:prSet/>
      <dgm:spPr/>
      <dgm:t>
        <a:bodyPr/>
        <a:lstStyle/>
        <a:p>
          <a:endParaRPr lang="en-US"/>
        </a:p>
      </dgm:t>
    </dgm:pt>
    <dgm:pt modelId="{C2CC8554-D601-4890-923F-5C38BD47FDE3}" type="sibTrans" cxnId="{EC98F033-B586-4ACF-B371-E7715C18765F}">
      <dgm:prSet/>
      <dgm:spPr/>
      <dgm:t>
        <a:bodyPr/>
        <a:lstStyle/>
        <a:p>
          <a:endParaRPr lang="en-US"/>
        </a:p>
      </dgm:t>
    </dgm:pt>
    <dgm:pt modelId="{7A89D363-F939-40E5-A351-C229FC035E30}">
      <dgm:prSet/>
      <dgm:spPr>
        <a:solidFill>
          <a:schemeClr val="accent2">
            <a:lumMod val="60000"/>
            <a:lumOff val="40000"/>
            <a:alpha val="90000"/>
          </a:schemeClr>
        </a:solidFill>
      </dgm:spPr>
      <dgm:t>
        <a:bodyPr/>
        <a:lstStyle/>
        <a:p>
          <a:pPr rtl="0"/>
          <a:r>
            <a:rPr lang="en-US" dirty="0" smtClean="0"/>
            <a:t>Develop statewide training strategy</a:t>
          </a:r>
          <a:endParaRPr lang="en-US" dirty="0"/>
        </a:p>
      </dgm:t>
    </dgm:pt>
    <dgm:pt modelId="{27A3A8F6-3878-40A9-9AA9-117642465F2D}" type="parTrans" cxnId="{D3A561E9-480A-44B5-BAAF-383BB20AD33D}">
      <dgm:prSet/>
      <dgm:spPr/>
      <dgm:t>
        <a:bodyPr/>
        <a:lstStyle/>
        <a:p>
          <a:endParaRPr lang="en-US"/>
        </a:p>
      </dgm:t>
    </dgm:pt>
    <dgm:pt modelId="{348209E8-E7F0-4D5E-8FCD-58591C92761C}" type="sibTrans" cxnId="{D3A561E9-480A-44B5-BAAF-383BB20AD33D}">
      <dgm:prSet/>
      <dgm:spPr/>
      <dgm:t>
        <a:bodyPr/>
        <a:lstStyle/>
        <a:p>
          <a:endParaRPr lang="en-US"/>
        </a:p>
      </dgm:t>
    </dgm:pt>
    <dgm:pt modelId="{40F08ACE-1729-425F-98DF-38503E51B353}">
      <dgm:prSet/>
      <dgm:spPr>
        <a:solidFill>
          <a:schemeClr val="accent2">
            <a:lumMod val="60000"/>
            <a:lumOff val="40000"/>
            <a:alpha val="90000"/>
          </a:schemeClr>
        </a:solidFill>
      </dgm:spPr>
      <dgm:t>
        <a:bodyPr/>
        <a:lstStyle/>
        <a:p>
          <a:pPr rtl="0"/>
          <a:r>
            <a:rPr lang="en-US" dirty="0" smtClean="0"/>
            <a:t>National Drug Court Online Learning System (www.drugcourtonline.org)</a:t>
          </a:r>
          <a:endParaRPr lang="en-US" dirty="0"/>
        </a:p>
      </dgm:t>
    </dgm:pt>
    <dgm:pt modelId="{D2A03E7E-488F-48C9-99E3-47FAC51223A7}" type="parTrans" cxnId="{D2EE0892-3C1B-49E9-B77D-47BFBF301597}">
      <dgm:prSet/>
      <dgm:spPr/>
      <dgm:t>
        <a:bodyPr/>
        <a:lstStyle/>
        <a:p>
          <a:endParaRPr lang="en-US"/>
        </a:p>
      </dgm:t>
    </dgm:pt>
    <dgm:pt modelId="{6969A576-C903-4972-B509-531E037D1C1D}" type="sibTrans" cxnId="{D2EE0892-3C1B-49E9-B77D-47BFBF301597}">
      <dgm:prSet/>
      <dgm:spPr/>
      <dgm:t>
        <a:bodyPr/>
        <a:lstStyle/>
        <a:p>
          <a:endParaRPr lang="en-US"/>
        </a:p>
      </dgm:t>
    </dgm:pt>
    <dgm:pt modelId="{E1C76E94-60F8-4B05-B174-38CB05FBD025}" type="pres">
      <dgm:prSet presAssocID="{4DBEA90B-7581-43E8-B97A-23D78ED0A14D}" presName="Name0" presStyleCnt="0">
        <dgm:presLayoutVars>
          <dgm:dir/>
          <dgm:animLvl val="lvl"/>
          <dgm:resizeHandles val="exact"/>
        </dgm:presLayoutVars>
      </dgm:prSet>
      <dgm:spPr/>
      <dgm:t>
        <a:bodyPr/>
        <a:lstStyle/>
        <a:p>
          <a:endParaRPr lang="en-US"/>
        </a:p>
      </dgm:t>
    </dgm:pt>
    <dgm:pt modelId="{11571101-1A81-420B-8612-1F5D37B9DFB0}" type="pres">
      <dgm:prSet presAssocID="{DE0EF2D9-6EB2-445A-B3F8-BD98B37E04CA}" presName="linNode" presStyleCnt="0"/>
      <dgm:spPr/>
      <dgm:t>
        <a:bodyPr/>
        <a:lstStyle/>
        <a:p>
          <a:endParaRPr lang="en-US"/>
        </a:p>
      </dgm:t>
    </dgm:pt>
    <dgm:pt modelId="{EFE11BF5-416C-4E69-ACA1-040736FCA1DA}" type="pres">
      <dgm:prSet presAssocID="{DE0EF2D9-6EB2-445A-B3F8-BD98B37E04CA}" presName="parentText" presStyleLbl="node1" presStyleIdx="0" presStyleCnt="1">
        <dgm:presLayoutVars>
          <dgm:chMax val="1"/>
          <dgm:bulletEnabled val="1"/>
        </dgm:presLayoutVars>
      </dgm:prSet>
      <dgm:spPr/>
      <dgm:t>
        <a:bodyPr/>
        <a:lstStyle/>
        <a:p>
          <a:endParaRPr lang="en-US"/>
        </a:p>
      </dgm:t>
    </dgm:pt>
    <dgm:pt modelId="{227D97E0-DE17-41F3-B8D5-CC9DBD7D26B1}" type="pres">
      <dgm:prSet presAssocID="{DE0EF2D9-6EB2-445A-B3F8-BD98B37E04CA}" presName="descendantText" presStyleLbl="alignAccFollowNode1" presStyleIdx="0" presStyleCnt="1">
        <dgm:presLayoutVars>
          <dgm:bulletEnabled val="1"/>
        </dgm:presLayoutVars>
      </dgm:prSet>
      <dgm:spPr/>
      <dgm:t>
        <a:bodyPr/>
        <a:lstStyle/>
        <a:p>
          <a:endParaRPr lang="en-US"/>
        </a:p>
      </dgm:t>
    </dgm:pt>
  </dgm:ptLst>
  <dgm:cxnLst>
    <dgm:cxn modelId="{D3A561E9-480A-44B5-BAAF-383BB20AD33D}" srcId="{DE0EF2D9-6EB2-445A-B3F8-BD98B37E04CA}" destId="{7A89D363-F939-40E5-A351-C229FC035E30}" srcOrd="3" destOrd="0" parTransId="{27A3A8F6-3878-40A9-9AA9-117642465F2D}" sibTransId="{348209E8-E7F0-4D5E-8FCD-58591C92761C}"/>
    <dgm:cxn modelId="{ED4B9D93-8640-471A-A6A7-899513CF1BC8}" type="presOf" srcId="{DE0EF2D9-6EB2-445A-B3F8-BD98B37E04CA}" destId="{EFE11BF5-416C-4E69-ACA1-040736FCA1DA}" srcOrd="0" destOrd="0" presId="urn:microsoft.com/office/officeart/2005/8/layout/vList5"/>
    <dgm:cxn modelId="{4454A314-942E-4B0B-AF99-A9D2007750F7}" type="presOf" srcId="{7A89D363-F939-40E5-A351-C229FC035E30}" destId="{227D97E0-DE17-41F3-B8D5-CC9DBD7D26B1}" srcOrd="0" destOrd="3" presId="urn:microsoft.com/office/officeart/2005/8/layout/vList5"/>
    <dgm:cxn modelId="{41972376-C026-47E2-9E17-D6492079B42D}" type="presOf" srcId="{4DBEA90B-7581-43E8-B97A-23D78ED0A14D}" destId="{E1C76E94-60F8-4B05-B174-38CB05FBD025}" srcOrd="0" destOrd="0" presId="urn:microsoft.com/office/officeart/2005/8/layout/vList5"/>
    <dgm:cxn modelId="{D2EE0892-3C1B-49E9-B77D-47BFBF301597}" srcId="{DE0EF2D9-6EB2-445A-B3F8-BD98B37E04CA}" destId="{40F08ACE-1729-425F-98DF-38503E51B353}" srcOrd="4" destOrd="0" parTransId="{D2A03E7E-488F-48C9-99E3-47FAC51223A7}" sibTransId="{6969A576-C903-4972-B509-531E037D1C1D}"/>
    <dgm:cxn modelId="{47CEFAF9-7481-4090-8A26-0085EE73D7B6}" type="presOf" srcId="{40F08ACE-1729-425F-98DF-38503E51B353}" destId="{227D97E0-DE17-41F3-B8D5-CC9DBD7D26B1}" srcOrd="0" destOrd="4" presId="urn:microsoft.com/office/officeart/2005/8/layout/vList5"/>
    <dgm:cxn modelId="{EC98F033-B586-4ACF-B371-E7715C18765F}" srcId="{DE0EF2D9-6EB2-445A-B3F8-BD98B37E04CA}" destId="{AB338D40-8E28-449F-8990-B3AB7145EBC8}" srcOrd="2" destOrd="0" parTransId="{F1F2F604-A637-401D-89F1-3470617CAD05}" sibTransId="{C2CC8554-D601-4890-923F-5C38BD47FDE3}"/>
    <dgm:cxn modelId="{353B2030-C670-4106-A467-13DEA1E7F8C3}" type="presOf" srcId="{5CBBF13A-A0C7-4AA1-84D4-F2E7B46156B4}" destId="{227D97E0-DE17-41F3-B8D5-CC9DBD7D26B1}" srcOrd="0" destOrd="0" presId="urn:microsoft.com/office/officeart/2005/8/layout/vList5"/>
    <dgm:cxn modelId="{3CBE9116-1EFA-4DDD-961A-515587AD6852}" type="presOf" srcId="{AB338D40-8E28-449F-8990-B3AB7145EBC8}" destId="{227D97E0-DE17-41F3-B8D5-CC9DBD7D26B1}" srcOrd="0" destOrd="2" presId="urn:microsoft.com/office/officeart/2005/8/layout/vList5"/>
    <dgm:cxn modelId="{3ECEE6BF-5B51-472E-A178-F1F2DA1B7A3E}" type="presOf" srcId="{CEABEA3A-85E4-4A1F-9E00-2A3A3AE1645C}" destId="{227D97E0-DE17-41F3-B8D5-CC9DBD7D26B1}" srcOrd="0" destOrd="1" presId="urn:microsoft.com/office/officeart/2005/8/layout/vList5"/>
    <dgm:cxn modelId="{A645D21C-B832-4B43-87D3-68286E9BF2E8}" srcId="{DE0EF2D9-6EB2-445A-B3F8-BD98B37E04CA}" destId="{CEABEA3A-85E4-4A1F-9E00-2A3A3AE1645C}" srcOrd="1" destOrd="0" parTransId="{C6F2FB75-1331-4B4F-BBDC-A340E4031C59}" sibTransId="{B7F90D64-240D-419F-B2D6-C0B70BF07ACE}"/>
    <dgm:cxn modelId="{BEB9D9D1-0E00-4F26-B82E-BA3444C767B1}" srcId="{DE0EF2D9-6EB2-445A-B3F8-BD98B37E04CA}" destId="{5CBBF13A-A0C7-4AA1-84D4-F2E7B46156B4}" srcOrd="0" destOrd="0" parTransId="{3262C73C-9919-4C16-8DAA-798521C430C1}" sibTransId="{0201576B-C163-4479-9ECA-E77D24DCD9F8}"/>
    <dgm:cxn modelId="{BC0847E4-5B62-4A7E-8934-D9017D3240EF}" srcId="{4DBEA90B-7581-43E8-B97A-23D78ED0A14D}" destId="{DE0EF2D9-6EB2-445A-B3F8-BD98B37E04CA}" srcOrd="0" destOrd="0" parTransId="{D7A702DC-0EF2-4BCD-820D-2D099265AF50}" sibTransId="{E50A1FBA-DB81-4490-BBD8-A207D1AE8384}"/>
    <dgm:cxn modelId="{FFDA0BD0-5C6E-4F67-82A2-FD478C0387FC}" type="presParOf" srcId="{E1C76E94-60F8-4B05-B174-38CB05FBD025}" destId="{11571101-1A81-420B-8612-1F5D37B9DFB0}" srcOrd="0" destOrd="0" presId="urn:microsoft.com/office/officeart/2005/8/layout/vList5"/>
    <dgm:cxn modelId="{F722292B-76BC-4BC8-A28B-2ADD8DD2EE1D}" type="presParOf" srcId="{11571101-1A81-420B-8612-1F5D37B9DFB0}" destId="{EFE11BF5-416C-4E69-ACA1-040736FCA1DA}" srcOrd="0" destOrd="0" presId="urn:microsoft.com/office/officeart/2005/8/layout/vList5"/>
    <dgm:cxn modelId="{67CC8038-7859-42F5-B7BD-4EF0FAA271E0}" type="presParOf" srcId="{11571101-1A81-420B-8612-1F5D37B9DFB0}" destId="{227D97E0-DE17-41F3-B8D5-CC9DBD7D26B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DE1788-E47D-4993-8439-A8418B15AB6E}" type="doc">
      <dgm:prSet loTypeId="urn:microsoft.com/office/officeart/2005/8/layout/matrix3" loCatId="relationship" qsTypeId="urn:microsoft.com/office/officeart/2005/8/quickstyle/simple2" qsCatId="simple" csTypeId="urn:microsoft.com/office/officeart/2005/8/colors/colorful2" csCatId="colorful" phldr="1"/>
      <dgm:spPr/>
      <dgm:t>
        <a:bodyPr/>
        <a:lstStyle/>
        <a:p>
          <a:endParaRPr lang="en-US"/>
        </a:p>
      </dgm:t>
    </dgm:pt>
    <dgm:pt modelId="{E1194A4F-02E6-442C-B668-DAB35AA0F4E9}">
      <dgm:prSet custT="1"/>
      <dgm:spPr>
        <a:ln>
          <a:solidFill>
            <a:schemeClr val="accent2"/>
          </a:solidFill>
        </a:ln>
      </dgm:spPr>
      <dgm:t>
        <a:bodyPr/>
        <a:lstStyle/>
        <a:p>
          <a:pPr rtl="0"/>
          <a:r>
            <a:rPr lang="en-US" sz="2000" b="1" dirty="0" smtClean="0">
              <a:solidFill>
                <a:schemeClr val="tx1"/>
              </a:solidFill>
            </a:rPr>
            <a:t>CENTER FOR COURT INNOVATION</a:t>
          </a:r>
        </a:p>
        <a:p>
          <a:pPr rtl="0"/>
          <a:r>
            <a:rPr lang="en-US" sz="1800" dirty="0" smtClean="0">
              <a:solidFill>
                <a:schemeClr val="tx1"/>
              </a:solidFill>
            </a:rPr>
            <a:t>Statewide drug court     T/TA; Online Learning System</a:t>
          </a:r>
          <a:endParaRPr lang="en-US" sz="1800" dirty="0">
            <a:solidFill>
              <a:schemeClr val="tx1"/>
            </a:solidFill>
          </a:endParaRPr>
        </a:p>
      </dgm:t>
    </dgm:pt>
    <dgm:pt modelId="{AD3D0942-951A-4A8E-BCBD-B588D683EAB2}" type="parTrans" cxnId="{81532D5C-82E5-41C2-93B8-81FC9518F3F5}">
      <dgm:prSet/>
      <dgm:spPr/>
      <dgm:t>
        <a:bodyPr/>
        <a:lstStyle/>
        <a:p>
          <a:endParaRPr lang="en-US"/>
        </a:p>
      </dgm:t>
    </dgm:pt>
    <dgm:pt modelId="{61B9C299-C71E-45CA-9F7B-9D50BC3AE032}" type="sibTrans" cxnId="{81532D5C-82E5-41C2-93B8-81FC9518F3F5}">
      <dgm:prSet/>
      <dgm:spPr/>
      <dgm:t>
        <a:bodyPr/>
        <a:lstStyle/>
        <a:p>
          <a:endParaRPr lang="en-US"/>
        </a:p>
      </dgm:t>
    </dgm:pt>
    <dgm:pt modelId="{2CE104B4-7BB3-4860-A5C7-0880992FAA4D}">
      <dgm:prSet custT="1"/>
      <dgm:spPr>
        <a:solidFill>
          <a:schemeClr val="accent5">
            <a:lumMod val="75000"/>
          </a:schemeClr>
        </a:solidFill>
        <a:ln>
          <a:solidFill>
            <a:schemeClr val="accent5">
              <a:lumMod val="75000"/>
            </a:schemeClr>
          </a:solidFill>
        </a:ln>
      </dgm:spPr>
      <dgm:t>
        <a:bodyPr/>
        <a:lstStyle/>
        <a:p>
          <a:pPr rtl="0"/>
          <a:r>
            <a:rPr lang="en-US" sz="2000" b="1" dirty="0" smtClean="0">
              <a:solidFill>
                <a:schemeClr val="tx1"/>
              </a:solidFill>
            </a:rPr>
            <a:t>AMERICAN UNIVERSITY </a:t>
          </a:r>
        </a:p>
        <a:p>
          <a:pPr rtl="0"/>
          <a:r>
            <a:rPr lang="en-US" sz="1800" dirty="0" smtClean="0">
              <a:solidFill>
                <a:schemeClr val="tx1"/>
              </a:solidFill>
            </a:rPr>
            <a:t>Local drug court T/TA</a:t>
          </a:r>
          <a:endParaRPr lang="en-US" sz="1800" dirty="0">
            <a:solidFill>
              <a:schemeClr val="tx1"/>
            </a:solidFill>
          </a:endParaRPr>
        </a:p>
      </dgm:t>
    </dgm:pt>
    <dgm:pt modelId="{033437F4-6EED-4A15-9229-4ACDBB227E3F}" type="parTrans" cxnId="{B00D7B47-51EA-4357-85AC-0092522FE2CC}">
      <dgm:prSet/>
      <dgm:spPr/>
      <dgm:t>
        <a:bodyPr/>
        <a:lstStyle/>
        <a:p>
          <a:endParaRPr lang="en-US"/>
        </a:p>
      </dgm:t>
    </dgm:pt>
    <dgm:pt modelId="{5816A439-551F-4D2E-BDF0-9879E4726D89}" type="sibTrans" cxnId="{B00D7B47-51EA-4357-85AC-0092522FE2CC}">
      <dgm:prSet/>
      <dgm:spPr/>
      <dgm:t>
        <a:bodyPr/>
        <a:lstStyle/>
        <a:p>
          <a:endParaRPr lang="en-US"/>
        </a:p>
      </dgm:t>
    </dgm:pt>
    <dgm:pt modelId="{E15D2685-EFB0-4314-8B7D-EEFB83A1E30F}">
      <dgm:prSet custT="1"/>
      <dgm:spPr>
        <a:solidFill>
          <a:schemeClr val="accent1"/>
        </a:solidFill>
        <a:ln>
          <a:solidFill>
            <a:schemeClr val="accent1"/>
          </a:solidFill>
        </a:ln>
      </dgm:spPr>
      <dgm:t>
        <a:bodyPr/>
        <a:lstStyle/>
        <a:p>
          <a:pPr rtl="0"/>
          <a:r>
            <a:rPr lang="en-US" sz="2000" b="1" dirty="0" smtClean="0">
              <a:solidFill>
                <a:schemeClr val="tx1"/>
              </a:solidFill>
            </a:rPr>
            <a:t>NAT’L ASSOC. OF DRUG COURT PROFESSIONALS</a:t>
          </a:r>
        </a:p>
        <a:p>
          <a:pPr rtl="0"/>
          <a:r>
            <a:rPr lang="en-US" sz="1600" dirty="0" smtClean="0">
              <a:solidFill>
                <a:schemeClr val="tx1"/>
              </a:solidFill>
            </a:rPr>
            <a:t> </a:t>
          </a:r>
          <a:r>
            <a:rPr lang="en-US" sz="1800" dirty="0" smtClean="0">
              <a:solidFill>
                <a:schemeClr val="tx1"/>
              </a:solidFill>
            </a:rPr>
            <a:t>Annual conference; national standards </a:t>
          </a:r>
          <a:endParaRPr lang="en-US" sz="1800" dirty="0">
            <a:solidFill>
              <a:schemeClr val="tx1"/>
            </a:solidFill>
          </a:endParaRPr>
        </a:p>
      </dgm:t>
    </dgm:pt>
    <dgm:pt modelId="{BC793ED9-9849-4023-801B-DD462F79F7A5}" type="parTrans" cxnId="{92544630-ABCE-4FB5-842B-BCAE57D51648}">
      <dgm:prSet/>
      <dgm:spPr/>
      <dgm:t>
        <a:bodyPr/>
        <a:lstStyle/>
        <a:p>
          <a:endParaRPr lang="en-US"/>
        </a:p>
      </dgm:t>
    </dgm:pt>
    <dgm:pt modelId="{FEC5A5AC-FD72-4CD4-BAF1-F2847116D586}" type="sibTrans" cxnId="{92544630-ABCE-4FB5-842B-BCAE57D51648}">
      <dgm:prSet/>
      <dgm:spPr/>
      <dgm:t>
        <a:bodyPr/>
        <a:lstStyle/>
        <a:p>
          <a:endParaRPr lang="en-US"/>
        </a:p>
      </dgm:t>
    </dgm:pt>
    <dgm:pt modelId="{9209F32D-1371-4D38-950F-BEC3C1CB623C}">
      <dgm:prSet custT="1"/>
      <dgm:spPr>
        <a:solidFill>
          <a:schemeClr val="accent3">
            <a:lumMod val="75000"/>
          </a:schemeClr>
        </a:solidFill>
        <a:ln>
          <a:solidFill>
            <a:schemeClr val="accent3"/>
          </a:solidFill>
        </a:ln>
      </dgm:spPr>
      <dgm:t>
        <a:bodyPr/>
        <a:lstStyle/>
        <a:p>
          <a:pPr rtl="0"/>
          <a:r>
            <a:rPr lang="en-US" sz="2000" b="1" dirty="0" smtClean="0">
              <a:solidFill>
                <a:schemeClr val="tx1"/>
              </a:solidFill>
            </a:rPr>
            <a:t>TRIBAL LAW AND POLICY INSTITUTE </a:t>
          </a:r>
        </a:p>
        <a:p>
          <a:pPr rtl="0"/>
          <a:r>
            <a:rPr lang="en-US" sz="1800" dirty="0" smtClean="0">
              <a:solidFill>
                <a:schemeClr val="tx1"/>
              </a:solidFill>
            </a:rPr>
            <a:t>Tribal Healing to Wellness Court T/TA</a:t>
          </a:r>
          <a:endParaRPr lang="en-US" sz="1800" dirty="0">
            <a:solidFill>
              <a:schemeClr val="tx1"/>
            </a:solidFill>
          </a:endParaRPr>
        </a:p>
      </dgm:t>
    </dgm:pt>
    <dgm:pt modelId="{BDB0DDA3-E1B7-4FE5-B334-20068191256F}" type="parTrans" cxnId="{98F9CB09-21DF-446E-A98F-51EF2909A2E2}">
      <dgm:prSet/>
      <dgm:spPr/>
      <dgm:t>
        <a:bodyPr/>
        <a:lstStyle/>
        <a:p>
          <a:endParaRPr lang="en-US"/>
        </a:p>
      </dgm:t>
    </dgm:pt>
    <dgm:pt modelId="{BD9168A7-9666-42BA-82EC-9814E46F216F}" type="sibTrans" cxnId="{98F9CB09-21DF-446E-A98F-51EF2909A2E2}">
      <dgm:prSet/>
      <dgm:spPr/>
      <dgm:t>
        <a:bodyPr/>
        <a:lstStyle/>
        <a:p>
          <a:endParaRPr lang="en-US"/>
        </a:p>
      </dgm:t>
    </dgm:pt>
    <dgm:pt modelId="{F6FA7F52-C37A-4914-9E38-D75E198DCB3D}" type="pres">
      <dgm:prSet presAssocID="{54DE1788-E47D-4993-8439-A8418B15AB6E}" presName="matrix" presStyleCnt="0">
        <dgm:presLayoutVars>
          <dgm:chMax val="1"/>
          <dgm:dir/>
          <dgm:resizeHandles val="exact"/>
        </dgm:presLayoutVars>
      </dgm:prSet>
      <dgm:spPr/>
      <dgm:t>
        <a:bodyPr/>
        <a:lstStyle/>
        <a:p>
          <a:endParaRPr lang="en-US"/>
        </a:p>
      </dgm:t>
    </dgm:pt>
    <dgm:pt modelId="{FB7F78F3-FF84-4828-9A42-808EF7F6A2B2}" type="pres">
      <dgm:prSet presAssocID="{54DE1788-E47D-4993-8439-A8418B15AB6E}" presName="diamond" presStyleLbl="bgShp" presStyleIdx="0" presStyleCnt="1" custScaleX="138702" custScaleY="98412"/>
      <dgm:spPr>
        <a:solidFill>
          <a:schemeClr val="accent6">
            <a:lumMod val="60000"/>
            <a:lumOff val="40000"/>
          </a:schemeClr>
        </a:solidFill>
      </dgm:spPr>
      <dgm:t>
        <a:bodyPr/>
        <a:lstStyle/>
        <a:p>
          <a:endParaRPr lang="en-US"/>
        </a:p>
      </dgm:t>
    </dgm:pt>
    <dgm:pt modelId="{6303C266-C3F0-4C19-8F92-3573EB25620F}" type="pres">
      <dgm:prSet presAssocID="{54DE1788-E47D-4993-8439-A8418B15AB6E}" presName="quad1" presStyleLbl="node1" presStyleIdx="0" presStyleCnt="4" custScaleX="153654" custScaleY="113069" custLinFactNeighborX="-34598" custLinFactNeighborY="-19675">
        <dgm:presLayoutVars>
          <dgm:chMax val="0"/>
          <dgm:chPref val="0"/>
          <dgm:bulletEnabled val="1"/>
        </dgm:presLayoutVars>
      </dgm:prSet>
      <dgm:spPr/>
      <dgm:t>
        <a:bodyPr/>
        <a:lstStyle/>
        <a:p>
          <a:endParaRPr lang="en-US"/>
        </a:p>
      </dgm:t>
    </dgm:pt>
    <dgm:pt modelId="{CC9A1156-3730-4971-B9DA-FE028A3CB22A}" type="pres">
      <dgm:prSet presAssocID="{54DE1788-E47D-4993-8439-A8418B15AB6E}" presName="quad2" presStyleLbl="node1" presStyleIdx="1" presStyleCnt="4" custScaleX="153654" custScaleY="113069" custLinFactNeighborX="33920" custLinFactNeighborY="-19675">
        <dgm:presLayoutVars>
          <dgm:chMax val="0"/>
          <dgm:chPref val="0"/>
          <dgm:bulletEnabled val="1"/>
        </dgm:presLayoutVars>
      </dgm:prSet>
      <dgm:spPr/>
      <dgm:t>
        <a:bodyPr/>
        <a:lstStyle/>
        <a:p>
          <a:endParaRPr lang="en-US"/>
        </a:p>
      </dgm:t>
    </dgm:pt>
    <dgm:pt modelId="{39CE0192-2AF1-426A-99F8-0EBA893D31DA}" type="pres">
      <dgm:prSet presAssocID="{54DE1788-E47D-4993-8439-A8418B15AB6E}" presName="quad3" presStyleLbl="node1" presStyleIdx="2" presStyleCnt="4" custScaleX="153654" custScaleY="113069" custLinFactNeighborX="-34598">
        <dgm:presLayoutVars>
          <dgm:chMax val="0"/>
          <dgm:chPref val="0"/>
          <dgm:bulletEnabled val="1"/>
        </dgm:presLayoutVars>
      </dgm:prSet>
      <dgm:spPr/>
      <dgm:t>
        <a:bodyPr/>
        <a:lstStyle/>
        <a:p>
          <a:endParaRPr lang="en-US"/>
        </a:p>
      </dgm:t>
    </dgm:pt>
    <dgm:pt modelId="{39075B52-26A2-4A98-BEB7-0063286BE762}" type="pres">
      <dgm:prSet presAssocID="{54DE1788-E47D-4993-8439-A8418B15AB6E}" presName="quad4" presStyleLbl="node1" presStyleIdx="3" presStyleCnt="4" custScaleX="153654" custScaleY="113069" custLinFactNeighborX="33919" custLinFactNeighborY="678">
        <dgm:presLayoutVars>
          <dgm:chMax val="0"/>
          <dgm:chPref val="0"/>
          <dgm:bulletEnabled val="1"/>
        </dgm:presLayoutVars>
      </dgm:prSet>
      <dgm:spPr/>
      <dgm:t>
        <a:bodyPr/>
        <a:lstStyle/>
        <a:p>
          <a:endParaRPr lang="en-US"/>
        </a:p>
      </dgm:t>
    </dgm:pt>
  </dgm:ptLst>
  <dgm:cxnLst>
    <dgm:cxn modelId="{6EA3CA2D-6B8C-4DA5-92A6-FF3F18F126B6}" type="presOf" srcId="{9209F32D-1371-4D38-950F-BEC3C1CB623C}" destId="{39075B52-26A2-4A98-BEB7-0063286BE762}" srcOrd="0" destOrd="0" presId="urn:microsoft.com/office/officeart/2005/8/layout/matrix3"/>
    <dgm:cxn modelId="{AB9224FA-B784-483A-A388-8B45A8BCB544}" type="presOf" srcId="{E15D2685-EFB0-4314-8B7D-EEFB83A1E30F}" destId="{39CE0192-2AF1-426A-99F8-0EBA893D31DA}" srcOrd="0" destOrd="0" presId="urn:microsoft.com/office/officeart/2005/8/layout/matrix3"/>
    <dgm:cxn modelId="{FA424D4C-159B-475F-9A05-342FA8190C94}" type="presOf" srcId="{2CE104B4-7BB3-4860-A5C7-0880992FAA4D}" destId="{CC9A1156-3730-4971-B9DA-FE028A3CB22A}" srcOrd="0" destOrd="0" presId="urn:microsoft.com/office/officeart/2005/8/layout/matrix3"/>
    <dgm:cxn modelId="{92544630-ABCE-4FB5-842B-BCAE57D51648}" srcId="{54DE1788-E47D-4993-8439-A8418B15AB6E}" destId="{E15D2685-EFB0-4314-8B7D-EEFB83A1E30F}" srcOrd="2" destOrd="0" parTransId="{BC793ED9-9849-4023-801B-DD462F79F7A5}" sibTransId="{FEC5A5AC-FD72-4CD4-BAF1-F2847116D586}"/>
    <dgm:cxn modelId="{98F9CB09-21DF-446E-A98F-51EF2909A2E2}" srcId="{54DE1788-E47D-4993-8439-A8418B15AB6E}" destId="{9209F32D-1371-4D38-950F-BEC3C1CB623C}" srcOrd="3" destOrd="0" parTransId="{BDB0DDA3-E1B7-4FE5-B334-20068191256F}" sibTransId="{BD9168A7-9666-42BA-82EC-9814E46F216F}"/>
    <dgm:cxn modelId="{B00D7B47-51EA-4357-85AC-0092522FE2CC}" srcId="{54DE1788-E47D-4993-8439-A8418B15AB6E}" destId="{2CE104B4-7BB3-4860-A5C7-0880992FAA4D}" srcOrd="1" destOrd="0" parTransId="{033437F4-6EED-4A15-9229-4ACDBB227E3F}" sibTransId="{5816A439-551F-4D2E-BDF0-9879E4726D89}"/>
    <dgm:cxn modelId="{9663A737-641F-4EDC-85F6-BFB6C71EDEAD}" type="presOf" srcId="{E1194A4F-02E6-442C-B668-DAB35AA0F4E9}" destId="{6303C266-C3F0-4C19-8F92-3573EB25620F}" srcOrd="0" destOrd="0" presId="urn:microsoft.com/office/officeart/2005/8/layout/matrix3"/>
    <dgm:cxn modelId="{81532D5C-82E5-41C2-93B8-81FC9518F3F5}" srcId="{54DE1788-E47D-4993-8439-A8418B15AB6E}" destId="{E1194A4F-02E6-442C-B668-DAB35AA0F4E9}" srcOrd="0" destOrd="0" parTransId="{AD3D0942-951A-4A8E-BCBD-B588D683EAB2}" sibTransId="{61B9C299-C71E-45CA-9F7B-9D50BC3AE032}"/>
    <dgm:cxn modelId="{A265E37C-24E0-4600-B1C0-7E82226A966A}" type="presOf" srcId="{54DE1788-E47D-4993-8439-A8418B15AB6E}" destId="{F6FA7F52-C37A-4914-9E38-D75E198DCB3D}" srcOrd="0" destOrd="0" presId="urn:microsoft.com/office/officeart/2005/8/layout/matrix3"/>
    <dgm:cxn modelId="{C24CFFD4-01C1-4EF0-94C2-5BE32675D8D0}" type="presParOf" srcId="{F6FA7F52-C37A-4914-9E38-D75E198DCB3D}" destId="{FB7F78F3-FF84-4828-9A42-808EF7F6A2B2}" srcOrd="0" destOrd="0" presId="urn:microsoft.com/office/officeart/2005/8/layout/matrix3"/>
    <dgm:cxn modelId="{878DDBB8-21DB-425F-9AFC-0F6DD56ADFC3}" type="presParOf" srcId="{F6FA7F52-C37A-4914-9E38-D75E198DCB3D}" destId="{6303C266-C3F0-4C19-8F92-3573EB25620F}" srcOrd="1" destOrd="0" presId="urn:microsoft.com/office/officeart/2005/8/layout/matrix3"/>
    <dgm:cxn modelId="{16B7FC3B-DE3D-487D-A76C-6DF868913A0F}" type="presParOf" srcId="{F6FA7F52-C37A-4914-9E38-D75E198DCB3D}" destId="{CC9A1156-3730-4971-B9DA-FE028A3CB22A}" srcOrd="2" destOrd="0" presId="urn:microsoft.com/office/officeart/2005/8/layout/matrix3"/>
    <dgm:cxn modelId="{2CAE5B29-9412-4671-A225-A0455FA1BA07}" type="presParOf" srcId="{F6FA7F52-C37A-4914-9E38-D75E198DCB3D}" destId="{39CE0192-2AF1-426A-99F8-0EBA893D31DA}" srcOrd="3" destOrd="0" presId="urn:microsoft.com/office/officeart/2005/8/layout/matrix3"/>
    <dgm:cxn modelId="{C87FEB95-7750-49A3-AD67-11DA6657FD32}" type="presParOf" srcId="{F6FA7F52-C37A-4914-9E38-D75E198DCB3D}" destId="{39075B52-26A2-4A98-BEB7-0063286BE76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A3A3B7-A2B0-44C8-BD8E-496FC6F34A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7660645-AC47-4B99-90CA-E985461B8F00}">
      <dgm:prSet/>
      <dgm:spPr>
        <a:solidFill>
          <a:schemeClr val="accent5">
            <a:lumMod val="75000"/>
          </a:schemeClr>
        </a:solidFill>
      </dgm:spPr>
      <dgm:t>
        <a:bodyPr/>
        <a:lstStyle/>
        <a:p>
          <a:pPr rtl="0"/>
          <a:r>
            <a:rPr lang="en-US" dirty="0" smtClean="0">
              <a:solidFill>
                <a:srgbClr val="000000"/>
              </a:solidFill>
            </a:rPr>
            <a:t>There are approximately 3000 drug courts in the United States	</a:t>
          </a:r>
          <a:endParaRPr lang="en-US" dirty="0">
            <a:solidFill>
              <a:srgbClr val="000000"/>
            </a:solidFill>
          </a:endParaRPr>
        </a:p>
      </dgm:t>
    </dgm:pt>
    <dgm:pt modelId="{5D3585F6-CA0D-49D1-8A88-3DF5EEC2D93E}" type="parTrans" cxnId="{7A9F76B7-E35C-4966-8440-47A1212A17F0}">
      <dgm:prSet/>
      <dgm:spPr/>
      <dgm:t>
        <a:bodyPr/>
        <a:lstStyle/>
        <a:p>
          <a:endParaRPr lang="en-US"/>
        </a:p>
      </dgm:t>
    </dgm:pt>
    <dgm:pt modelId="{8887DC46-8196-4D1E-BFFD-93D99641A361}" type="sibTrans" cxnId="{7A9F76B7-E35C-4966-8440-47A1212A17F0}">
      <dgm:prSet/>
      <dgm:spPr/>
      <dgm:t>
        <a:bodyPr/>
        <a:lstStyle/>
        <a:p>
          <a:endParaRPr lang="en-US"/>
        </a:p>
      </dgm:t>
    </dgm:pt>
    <dgm:pt modelId="{F6CB6BE9-8159-4CBC-93AB-BA9CE4BB1B83}">
      <dgm:prSet/>
      <dgm:spPr/>
      <dgm:t>
        <a:bodyPr/>
        <a:lstStyle/>
        <a:p>
          <a:pPr rtl="0"/>
          <a:r>
            <a:rPr lang="en-US" dirty="0" smtClean="0">
              <a:solidFill>
                <a:srgbClr val="000000"/>
              </a:solidFill>
            </a:rPr>
            <a:t>Alternative to traditional case processing for offenders with substance use disorders </a:t>
          </a:r>
          <a:endParaRPr lang="en-US" dirty="0">
            <a:solidFill>
              <a:srgbClr val="000000"/>
            </a:solidFill>
          </a:endParaRPr>
        </a:p>
      </dgm:t>
    </dgm:pt>
    <dgm:pt modelId="{98BE1B6E-3D2D-4669-AC6A-2E6C832C2C9F}" type="parTrans" cxnId="{998FC7F0-C6C7-4B9D-83DD-0952F4F2E7DE}">
      <dgm:prSet/>
      <dgm:spPr/>
      <dgm:t>
        <a:bodyPr/>
        <a:lstStyle/>
        <a:p>
          <a:endParaRPr lang="en-US"/>
        </a:p>
      </dgm:t>
    </dgm:pt>
    <dgm:pt modelId="{0A233684-C78D-4518-81EA-E677896A9A7E}" type="sibTrans" cxnId="{998FC7F0-C6C7-4B9D-83DD-0952F4F2E7DE}">
      <dgm:prSet/>
      <dgm:spPr/>
      <dgm:t>
        <a:bodyPr/>
        <a:lstStyle/>
        <a:p>
          <a:endParaRPr lang="en-US"/>
        </a:p>
      </dgm:t>
    </dgm:pt>
    <dgm:pt modelId="{A5AC6E18-74C4-0043-8F55-78BCB19219CE}">
      <dgm:prSet/>
      <dgm:spPr>
        <a:solidFill>
          <a:schemeClr val="accent6">
            <a:lumMod val="75000"/>
          </a:schemeClr>
        </a:solidFill>
      </dgm:spPr>
      <dgm:t>
        <a:bodyPr/>
        <a:lstStyle/>
        <a:p>
          <a:r>
            <a:rPr lang="en-US" dirty="0" smtClean="0">
              <a:solidFill>
                <a:srgbClr val="000000"/>
              </a:solidFill>
            </a:rPr>
            <a:t>Combines strict court monitoring with community-based treatment and services </a:t>
          </a:r>
          <a:endParaRPr lang="en-US" dirty="0">
            <a:solidFill>
              <a:srgbClr val="000000"/>
            </a:solidFill>
          </a:endParaRPr>
        </a:p>
      </dgm:t>
    </dgm:pt>
    <dgm:pt modelId="{191A00E7-07AD-1D43-B919-5FD308CDC638}" type="parTrans" cxnId="{FFBDD6B5-D001-C341-AA41-8BC66CF470B7}">
      <dgm:prSet/>
      <dgm:spPr/>
      <dgm:t>
        <a:bodyPr/>
        <a:lstStyle/>
        <a:p>
          <a:endParaRPr lang="en-US"/>
        </a:p>
      </dgm:t>
    </dgm:pt>
    <dgm:pt modelId="{CD0493E6-D942-034D-BD82-957ED6EC0867}" type="sibTrans" cxnId="{FFBDD6B5-D001-C341-AA41-8BC66CF470B7}">
      <dgm:prSet/>
      <dgm:spPr/>
      <dgm:t>
        <a:bodyPr/>
        <a:lstStyle/>
        <a:p>
          <a:endParaRPr lang="en-US"/>
        </a:p>
      </dgm:t>
    </dgm:pt>
    <dgm:pt modelId="{B5709D45-8248-4248-BF41-9C54F2585136}" type="pres">
      <dgm:prSet presAssocID="{42A3A3B7-A2B0-44C8-BD8E-496FC6F34A37}" presName="linear" presStyleCnt="0">
        <dgm:presLayoutVars>
          <dgm:animLvl val="lvl"/>
          <dgm:resizeHandles val="exact"/>
        </dgm:presLayoutVars>
      </dgm:prSet>
      <dgm:spPr/>
      <dgm:t>
        <a:bodyPr/>
        <a:lstStyle/>
        <a:p>
          <a:endParaRPr lang="en-US"/>
        </a:p>
      </dgm:t>
    </dgm:pt>
    <dgm:pt modelId="{D4F7C264-6B46-476C-8508-3CCAE1886668}" type="pres">
      <dgm:prSet presAssocID="{F6CB6BE9-8159-4CBC-93AB-BA9CE4BB1B83}" presName="parentText" presStyleLbl="node1" presStyleIdx="0" presStyleCnt="3">
        <dgm:presLayoutVars>
          <dgm:chMax val="0"/>
          <dgm:bulletEnabled val="1"/>
        </dgm:presLayoutVars>
      </dgm:prSet>
      <dgm:spPr/>
      <dgm:t>
        <a:bodyPr/>
        <a:lstStyle/>
        <a:p>
          <a:endParaRPr lang="en-US"/>
        </a:p>
      </dgm:t>
    </dgm:pt>
    <dgm:pt modelId="{209823F4-F1A7-42C1-A758-7857C2B87B04}" type="pres">
      <dgm:prSet presAssocID="{0A233684-C78D-4518-81EA-E677896A9A7E}" presName="spacer" presStyleCnt="0"/>
      <dgm:spPr/>
      <dgm:t>
        <a:bodyPr/>
        <a:lstStyle/>
        <a:p>
          <a:endParaRPr lang="en-US"/>
        </a:p>
      </dgm:t>
    </dgm:pt>
    <dgm:pt modelId="{26ED3A55-D24D-1D40-971B-107FF08E3F6B}" type="pres">
      <dgm:prSet presAssocID="{A5AC6E18-74C4-0043-8F55-78BCB19219CE}" presName="parentText" presStyleLbl="node1" presStyleIdx="1" presStyleCnt="3">
        <dgm:presLayoutVars>
          <dgm:chMax val="0"/>
          <dgm:bulletEnabled val="1"/>
        </dgm:presLayoutVars>
      </dgm:prSet>
      <dgm:spPr/>
      <dgm:t>
        <a:bodyPr/>
        <a:lstStyle/>
        <a:p>
          <a:endParaRPr lang="en-US"/>
        </a:p>
      </dgm:t>
    </dgm:pt>
    <dgm:pt modelId="{0B27EE6B-E8EB-A948-8E40-AEBFCABA74C6}" type="pres">
      <dgm:prSet presAssocID="{CD0493E6-D942-034D-BD82-957ED6EC0867}" presName="spacer" presStyleCnt="0"/>
      <dgm:spPr/>
    </dgm:pt>
    <dgm:pt modelId="{D80387C3-3F91-4352-9488-700AB907B6CB}" type="pres">
      <dgm:prSet presAssocID="{77660645-AC47-4B99-90CA-E985461B8F00}" presName="parentText" presStyleLbl="node1" presStyleIdx="2" presStyleCnt="3">
        <dgm:presLayoutVars>
          <dgm:chMax val="0"/>
          <dgm:bulletEnabled val="1"/>
        </dgm:presLayoutVars>
      </dgm:prSet>
      <dgm:spPr/>
      <dgm:t>
        <a:bodyPr/>
        <a:lstStyle/>
        <a:p>
          <a:endParaRPr lang="en-US"/>
        </a:p>
      </dgm:t>
    </dgm:pt>
  </dgm:ptLst>
  <dgm:cxnLst>
    <dgm:cxn modelId="{316E574E-9ED9-F941-A881-DEC6C9F5A251}" type="presOf" srcId="{A5AC6E18-74C4-0043-8F55-78BCB19219CE}" destId="{26ED3A55-D24D-1D40-971B-107FF08E3F6B}" srcOrd="0" destOrd="0" presId="urn:microsoft.com/office/officeart/2005/8/layout/vList2"/>
    <dgm:cxn modelId="{7A9F76B7-E35C-4966-8440-47A1212A17F0}" srcId="{42A3A3B7-A2B0-44C8-BD8E-496FC6F34A37}" destId="{77660645-AC47-4B99-90CA-E985461B8F00}" srcOrd="2" destOrd="0" parTransId="{5D3585F6-CA0D-49D1-8A88-3DF5EEC2D93E}" sibTransId="{8887DC46-8196-4D1E-BFFD-93D99641A361}"/>
    <dgm:cxn modelId="{B4471699-B305-4DD3-AA09-BF1CF9FD9118}" type="presOf" srcId="{77660645-AC47-4B99-90CA-E985461B8F00}" destId="{D80387C3-3F91-4352-9488-700AB907B6CB}" srcOrd="0" destOrd="0" presId="urn:microsoft.com/office/officeart/2005/8/layout/vList2"/>
    <dgm:cxn modelId="{B6D62EEF-1A62-4861-98AF-52582715A7FD}" type="presOf" srcId="{F6CB6BE9-8159-4CBC-93AB-BA9CE4BB1B83}" destId="{D4F7C264-6B46-476C-8508-3CCAE1886668}" srcOrd="0" destOrd="0" presId="urn:microsoft.com/office/officeart/2005/8/layout/vList2"/>
    <dgm:cxn modelId="{FFBDD6B5-D001-C341-AA41-8BC66CF470B7}" srcId="{42A3A3B7-A2B0-44C8-BD8E-496FC6F34A37}" destId="{A5AC6E18-74C4-0043-8F55-78BCB19219CE}" srcOrd="1" destOrd="0" parTransId="{191A00E7-07AD-1D43-B919-5FD308CDC638}" sibTransId="{CD0493E6-D942-034D-BD82-957ED6EC0867}"/>
    <dgm:cxn modelId="{998FC7F0-C6C7-4B9D-83DD-0952F4F2E7DE}" srcId="{42A3A3B7-A2B0-44C8-BD8E-496FC6F34A37}" destId="{F6CB6BE9-8159-4CBC-93AB-BA9CE4BB1B83}" srcOrd="0" destOrd="0" parTransId="{98BE1B6E-3D2D-4669-AC6A-2E6C832C2C9F}" sibTransId="{0A233684-C78D-4518-81EA-E677896A9A7E}"/>
    <dgm:cxn modelId="{5752FE0D-A13D-4203-9826-C976014AAB8C}" type="presOf" srcId="{42A3A3B7-A2B0-44C8-BD8E-496FC6F34A37}" destId="{B5709D45-8248-4248-BF41-9C54F2585136}" srcOrd="0" destOrd="0" presId="urn:microsoft.com/office/officeart/2005/8/layout/vList2"/>
    <dgm:cxn modelId="{B18466F3-D7B4-4C9C-A36C-A48790AE41E9}" type="presParOf" srcId="{B5709D45-8248-4248-BF41-9C54F2585136}" destId="{D4F7C264-6B46-476C-8508-3CCAE1886668}" srcOrd="0" destOrd="0" presId="urn:microsoft.com/office/officeart/2005/8/layout/vList2"/>
    <dgm:cxn modelId="{F2D562ED-A2B5-4402-BAEE-187705579885}" type="presParOf" srcId="{B5709D45-8248-4248-BF41-9C54F2585136}" destId="{209823F4-F1A7-42C1-A758-7857C2B87B04}" srcOrd="1" destOrd="0" presId="urn:microsoft.com/office/officeart/2005/8/layout/vList2"/>
    <dgm:cxn modelId="{0A0ED296-B37D-0745-B3C2-20AC6DB76154}" type="presParOf" srcId="{B5709D45-8248-4248-BF41-9C54F2585136}" destId="{26ED3A55-D24D-1D40-971B-107FF08E3F6B}" srcOrd="2" destOrd="0" presId="urn:microsoft.com/office/officeart/2005/8/layout/vList2"/>
    <dgm:cxn modelId="{67A76C07-5817-CC44-96C7-3B313E529CFF}" type="presParOf" srcId="{B5709D45-8248-4248-BF41-9C54F2585136}" destId="{0B27EE6B-E8EB-A948-8E40-AEBFCABA74C6}" srcOrd="3" destOrd="0" presId="urn:microsoft.com/office/officeart/2005/8/layout/vList2"/>
    <dgm:cxn modelId="{66B1F4CA-8DF3-4563-8258-4CE77B44DAB5}" type="presParOf" srcId="{B5709D45-8248-4248-BF41-9C54F2585136}" destId="{D80387C3-3F91-4352-9488-700AB907B6C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9FED3B-CCE9-4A6C-A589-D88499B8AA05}"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US"/>
        </a:p>
      </dgm:t>
    </dgm:pt>
    <dgm:pt modelId="{852DB4F3-4FCC-4DBC-A49E-AD7A94A9858B}">
      <dgm:prSet/>
      <dgm:spPr/>
      <dgm:t>
        <a:bodyPr/>
        <a:lstStyle/>
        <a:p>
          <a:pPr rtl="0"/>
          <a:r>
            <a:rPr lang="en-US" dirty="0" smtClean="0"/>
            <a:t>Intensive treatment </a:t>
          </a:r>
          <a:endParaRPr lang="en-US" dirty="0"/>
        </a:p>
      </dgm:t>
    </dgm:pt>
    <dgm:pt modelId="{84B02B2F-13F7-4066-9195-3C3BC29B8C93}" type="parTrans" cxnId="{16F5621E-418B-4455-8AFD-6FD3A6347D84}">
      <dgm:prSet/>
      <dgm:spPr/>
      <dgm:t>
        <a:bodyPr/>
        <a:lstStyle/>
        <a:p>
          <a:endParaRPr lang="en-US"/>
        </a:p>
      </dgm:t>
    </dgm:pt>
    <dgm:pt modelId="{CD94A5F9-30DB-422C-A1CD-F7CFE77C6D30}" type="sibTrans" cxnId="{16F5621E-418B-4455-8AFD-6FD3A6347D84}">
      <dgm:prSet/>
      <dgm:spPr/>
      <dgm:t>
        <a:bodyPr/>
        <a:lstStyle/>
        <a:p>
          <a:endParaRPr lang="en-US"/>
        </a:p>
      </dgm:t>
    </dgm:pt>
    <dgm:pt modelId="{EBA31573-93C9-4F93-B129-E027F28CAC33}">
      <dgm:prSet/>
      <dgm:spPr/>
      <dgm:t>
        <a:bodyPr/>
        <a:lstStyle/>
        <a:p>
          <a:pPr rtl="0"/>
          <a:r>
            <a:rPr lang="en-US" dirty="0" smtClean="0"/>
            <a:t>Judicial monitoring</a:t>
          </a:r>
          <a:endParaRPr lang="en-US" dirty="0"/>
        </a:p>
      </dgm:t>
    </dgm:pt>
    <dgm:pt modelId="{837DDA6F-9F02-4924-A45C-69BACF41DE9E}" type="parTrans" cxnId="{B969582B-9A8B-4A7A-AAA5-1B5CBE5A78A5}">
      <dgm:prSet/>
      <dgm:spPr/>
      <dgm:t>
        <a:bodyPr/>
        <a:lstStyle/>
        <a:p>
          <a:endParaRPr lang="en-US"/>
        </a:p>
      </dgm:t>
    </dgm:pt>
    <dgm:pt modelId="{102ECC6E-D333-42C5-AB79-8EF85D7745AB}" type="sibTrans" cxnId="{B969582B-9A8B-4A7A-AAA5-1B5CBE5A78A5}">
      <dgm:prSet/>
      <dgm:spPr/>
      <dgm:t>
        <a:bodyPr/>
        <a:lstStyle/>
        <a:p>
          <a:endParaRPr lang="en-US"/>
        </a:p>
      </dgm:t>
    </dgm:pt>
    <dgm:pt modelId="{1E38E24D-D4FC-46FB-8172-5141C3B69EE1}">
      <dgm:prSet/>
      <dgm:spPr/>
      <dgm:t>
        <a:bodyPr/>
        <a:lstStyle/>
        <a:p>
          <a:pPr rtl="0"/>
          <a:r>
            <a:rPr lang="en-US" dirty="0" smtClean="0"/>
            <a:t>Team approach </a:t>
          </a:r>
          <a:endParaRPr lang="en-US" dirty="0"/>
        </a:p>
      </dgm:t>
    </dgm:pt>
    <dgm:pt modelId="{DF244F58-1D7F-4EA4-AE6C-307A19E3FE42}" type="parTrans" cxnId="{37DA0904-E13A-4DA8-8A10-FC96508AD96F}">
      <dgm:prSet/>
      <dgm:spPr/>
      <dgm:t>
        <a:bodyPr/>
        <a:lstStyle/>
        <a:p>
          <a:endParaRPr lang="en-US"/>
        </a:p>
      </dgm:t>
    </dgm:pt>
    <dgm:pt modelId="{348CDF1D-7008-4417-9AFC-CB3CE66FBD1C}" type="sibTrans" cxnId="{37DA0904-E13A-4DA8-8A10-FC96508AD96F}">
      <dgm:prSet/>
      <dgm:spPr/>
      <dgm:t>
        <a:bodyPr/>
        <a:lstStyle/>
        <a:p>
          <a:endParaRPr lang="en-US"/>
        </a:p>
      </dgm:t>
    </dgm:pt>
    <dgm:pt modelId="{5F851058-AEEC-4565-965B-6FC30E2F7565}">
      <dgm:prSet/>
      <dgm:spPr/>
      <dgm:t>
        <a:bodyPr/>
        <a:lstStyle/>
        <a:p>
          <a:pPr rtl="0"/>
          <a:r>
            <a:rPr lang="en-US" dirty="0" smtClean="0"/>
            <a:t>Frequent, random drug testing </a:t>
          </a:r>
          <a:endParaRPr lang="en-US" dirty="0"/>
        </a:p>
      </dgm:t>
    </dgm:pt>
    <dgm:pt modelId="{F2E25829-42EF-4F27-86BE-07996DCDFA41}" type="parTrans" cxnId="{42B2F9F6-5413-447C-9412-4DEDF6431DC8}">
      <dgm:prSet/>
      <dgm:spPr/>
      <dgm:t>
        <a:bodyPr/>
        <a:lstStyle/>
        <a:p>
          <a:endParaRPr lang="en-US"/>
        </a:p>
      </dgm:t>
    </dgm:pt>
    <dgm:pt modelId="{97E1403B-7B63-4423-A6B7-A6DBF179632C}" type="sibTrans" cxnId="{42B2F9F6-5413-447C-9412-4DEDF6431DC8}">
      <dgm:prSet/>
      <dgm:spPr/>
      <dgm:t>
        <a:bodyPr/>
        <a:lstStyle/>
        <a:p>
          <a:endParaRPr lang="en-US"/>
        </a:p>
      </dgm:t>
    </dgm:pt>
    <dgm:pt modelId="{5122D8EA-2270-4F44-B86B-DA29B475DD49}">
      <dgm:prSet/>
      <dgm:spPr/>
      <dgm:t>
        <a:bodyPr/>
        <a:lstStyle/>
        <a:p>
          <a:pPr rtl="0"/>
          <a:r>
            <a:rPr lang="en-US" dirty="0" smtClean="0"/>
            <a:t>Incentives and sanctions </a:t>
          </a:r>
          <a:endParaRPr lang="en-US" dirty="0"/>
        </a:p>
      </dgm:t>
    </dgm:pt>
    <dgm:pt modelId="{AE6001B4-B4D1-4966-A30C-9726B8913DDD}" type="parTrans" cxnId="{A8BBC3FC-465D-4AA7-9BF8-F6C7DC8BB1CE}">
      <dgm:prSet/>
      <dgm:spPr/>
      <dgm:t>
        <a:bodyPr/>
        <a:lstStyle/>
        <a:p>
          <a:endParaRPr lang="en-US"/>
        </a:p>
      </dgm:t>
    </dgm:pt>
    <dgm:pt modelId="{89D0CCA6-6CE8-40B9-83BF-CA232B1A4B1A}" type="sibTrans" cxnId="{A8BBC3FC-465D-4AA7-9BF8-F6C7DC8BB1CE}">
      <dgm:prSet/>
      <dgm:spPr/>
      <dgm:t>
        <a:bodyPr/>
        <a:lstStyle/>
        <a:p>
          <a:endParaRPr lang="en-US"/>
        </a:p>
      </dgm:t>
    </dgm:pt>
    <dgm:pt modelId="{21323C65-F96C-46EA-BD86-064E4E346304}">
      <dgm:prSet/>
      <dgm:spPr/>
      <dgm:t>
        <a:bodyPr/>
        <a:lstStyle/>
        <a:p>
          <a:pPr rtl="0"/>
          <a:r>
            <a:rPr lang="en-US" dirty="0" smtClean="0"/>
            <a:t>Offender accountability  </a:t>
          </a:r>
          <a:endParaRPr lang="en-US" dirty="0"/>
        </a:p>
      </dgm:t>
    </dgm:pt>
    <dgm:pt modelId="{C6252863-26EC-4CAC-931D-8C65CE6ECC2A}" type="parTrans" cxnId="{A20230B1-A5A7-4E77-99C5-B3F604C4CF88}">
      <dgm:prSet/>
      <dgm:spPr/>
      <dgm:t>
        <a:bodyPr/>
        <a:lstStyle/>
        <a:p>
          <a:endParaRPr lang="en-US"/>
        </a:p>
      </dgm:t>
    </dgm:pt>
    <dgm:pt modelId="{855373EA-01CE-413D-A46D-428AD8FA9175}" type="sibTrans" cxnId="{A20230B1-A5A7-4E77-99C5-B3F604C4CF88}">
      <dgm:prSet/>
      <dgm:spPr/>
      <dgm:t>
        <a:bodyPr/>
        <a:lstStyle/>
        <a:p>
          <a:endParaRPr lang="en-US"/>
        </a:p>
      </dgm:t>
    </dgm:pt>
    <dgm:pt modelId="{0CB4D624-917B-46CE-A66D-C93AE4541433}" type="pres">
      <dgm:prSet presAssocID="{929FED3B-CCE9-4A6C-A589-D88499B8AA05}" presName="compositeShape" presStyleCnt="0">
        <dgm:presLayoutVars>
          <dgm:chMax val="7"/>
          <dgm:dir/>
          <dgm:resizeHandles val="exact"/>
        </dgm:presLayoutVars>
      </dgm:prSet>
      <dgm:spPr/>
      <dgm:t>
        <a:bodyPr/>
        <a:lstStyle/>
        <a:p>
          <a:endParaRPr lang="en-US"/>
        </a:p>
      </dgm:t>
    </dgm:pt>
    <dgm:pt modelId="{EB32F068-44A7-45EE-95F9-9AA1CFD6F0F4}" type="pres">
      <dgm:prSet presAssocID="{852DB4F3-4FCC-4DBC-A49E-AD7A94A9858B}" presName="circ1" presStyleLbl="vennNode1" presStyleIdx="0" presStyleCnt="6" custScaleX="134149" custScaleY="121072"/>
      <dgm:spPr/>
      <dgm:t>
        <a:bodyPr/>
        <a:lstStyle/>
        <a:p>
          <a:endParaRPr lang="en-US"/>
        </a:p>
      </dgm:t>
    </dgm:pt>
    <dgm:pt modelId="{22A0D6A2-BE09-4360-8EE6-9CFC950D825E}" type="pres">
      <dgm:prSet presAssocID="{852DB4F3-4FCC-4DBC-A49E-AD7A94A9858B}" presName="circ1Tx" presStyleLbl="revTx" presStyleIdx="0" presStyleCnt="0" custLinFactNeighborX="-288">
        <dgm:presLayoutVars>
          <dgm:chMax val="0"/>
          <dgm:chPref val="0"/>
          <dgm:bulletEnabled val="1"/>
        </dgm:presLayoutVars>
      </dgm:prSet>
      <dgm:spPr/>
      <dgm:t>
        <a:bodyPr/>
        <a:lstStyle/>
        <a:p>
          <a:endParaRPr lang="en-US"/>
        </a:p>
      </dgm:t>
    </dgm:pt>
    <dgm:pt modelId="{32276C7E-4AE5-4BF1-96ED-F96A5310EDC7}" type="pres">
      <dgm:prSet presAssocID="{EBA31573-93C9-4F93-B129-E027F28CAC33}" presName="circ2" presStyleLbl="vennNode1" presStyleIdx="1" presStyleCnt="6" custScaleX="134149" custScaleY="121072"/>
      <dgm:spPr/>
      <dgm:t>
        <a:bodyPr/>
        <a:lstStyle/>
        <a:p>
          <a:endParaRPr lang="en-US"/>
        </a:p>
      </dgm:t>
    </dgm:pt>
    <dgm:pt modelId="{09F790B5-714D-402D-AF5E-F8235CAD665F}" type="pres">
      <dgm:prSet presAssocID="{EBA31573-93C9-4F93-B129-E027F28CAC33}" presName="circ2Tx" presStyleLbl="revTx" presStyleIdx="0" presStyleCnt="0" custLinFactNeighborX="9756" custLinFactNeighborY="-11980">
        <dgm:presLayoutVars>
          <dgm:chMax val="0"/>
          <dgm:chPref val="0"/>
          <dgm:bulletEnabled val="1"/>
        </dgm:presLayoutVars>
      </dgm:prSet>
      <dgm:spPr/>
      <dgm:t>
        <a:bodyPr/>
        <a:lstStyle/>
        <a:p>
          <a:endParaRPr lang="en-US"/>
        </a:p>
      </dgm:t>
    </dgm:pt>
    <dgm:pt modelId="{AA81E773-7E91-42A5-A966-656AB16FAB2D}" type="pres">
      <dgm:prSet presAssocID="{1E38E24D-D4FC-46FB-8172-5141C3B69EE1}" presName="circ3" presStyleLbl="vennNode1" presStyleIdx="2" presStyleCnt="6" custScaleX="134149" custScaleY="121072"/>
      <dgm:spPr/>
      <dgm:t>
        <a:bodyPr/>
        <a:lstStyle/>
        <a:p>
          <a:endParaRPr lang="en-US"/>
        </a:p>
      </dgm:t>
    </dgm:pt>
    <dgm:pt modelId="{3477E058-79F8-4FA4-A646-62A7A3E870DC}" type="pres">
      <dgm:prSet presAssocID="{1E38E24D-D4FC-46FB-8172-5141C3B69EE1}" presName="circ3Tx" presStyleLbl="revTx" presStyleIdx="0" presStyleCnt="0" custLinFactNeighborX="6238" custLinFactNeighborY="21723">
        <dgm:presLayoutVars>
          <dgm:chMax val="0"/>
          <dgm:chPref val="0"/>
          <dgm:bulletEnabled val="1"/>
        </dgm:presLayoutVars>
      </dgm:prSet>
      <dgm:spPr/>
      <dgm:t>
        <a:bodyPr/>
        <a:lstStyle/>
        <a:p>
          <a:endParaRPr lang="en-US"/>
        </a:p>
      </dgm:t>
    </dgm:pt>
    <dgm:pt modelId="{C4D98392-11DD-4A42-B000-8B1BE9549454}" type="pres">
      <dgm:prSet presAssocID="{5F851058-AEEC-4565-965B-6FC30E2F7565}" presName="circ4" presStyleLbl="vennNode1" presStyleIdx="3" presStyleCnt="6" custScaleX="134149" custScaleY="121072"/>
      <dgm:spPr/>
      <dgm:t>
        <a:bodyPr/>
        <a:lstStyle/>
        <a:p>
          <a:endParaRPr lang="en-US"/>
        </a:p>
      </dgm:t>
    </dgm:pt>
    <dgm:pt modelId="{684417CB-5E5B-4D54-A239-7604FDCE0269}" type="pres">
      <dgm:prSet presAssocID="{5F851058-AEEC-4565-965B-6FC30E2F7565}" presName="circ4Tx" presStyleLbl="revTx" presStyleIdx="0" presStyleCnt="0" custLinFactNeighborX="1712" custLinFactNeighborY="1049">
        <dgm:presLayoutVars>
          <dgm:chMax val="0"/>
          <dgm:chPref val="0"/>
          <dgm:bulletEnabled val="1"/>
        </dgm:presLayoutVars>
      </dgm:prSet>
      <dgm:spPr/>
      <dgm:t>
        <a:bodyPr/>
        <a:lstStyle/>
        <a:p>
          <a:endParaRPr lang="en-US"/>
        </a:p>
      </dgm:t>
    </dgm:pt>
    <dgm:pt modelId="{1A1CA9F4-F791-41DE-8048-05930F826A94}" type="pres">
      <dgm:prSet presAssocID="{5122D8EA-2270-4F44-B86B-DA29B475DD49}" presName="circ5" presStyleLbl="vennNode1" presStyleIdx="4" presStyleCnt="6" custScaleX="134149" custScaleY="121072"/>
      <dgm:spPr/>
      <dgm:t>
        <a:bodyPr/>
        <a:lstStyle/>
        <a:p>
          <a:endParaRPr lang="en-US"/>
        </a:p>
      </dgm:t>
    </dgm:pt>
    <dgm:pt modelId="{C8F3C2FD-E0E1-454E-824C-CBD98D78B1EC}" type="pres">
      <dgm:prSet presAssocID="{5122D8EA-2270-4F44-B86B-DA29B475DD49}" presName="circ5Tx" presStyleLbl="revTx" presStyleIdx="0" presStyleCnt="0" custLinFactNeighborX="-8766" custLinFactNeighborY="20715">
        <dgm:presLayoutVars>
          <dgm:chMax val="0"/>
          <dgm:chPref val="0"/>
          <dgm:bulletEnabled val="1"/>
        </dgm:presLayoutVars>
      </dgm:prSet>
      <dgm:spPr/>
      <dgm:t>
        <a:bodyPr/>
        <a:lstStyle/>
        <a:p>
          <a:endParaRPr lang="en-US"/>
        </a:p>
      </dgm:t>
    </dgm:pt>
    <dgm:pt modelId="{4302EA72-CEE8-4E43-B6A6-050EA5CFE6D9}" type="pres">
      <dgm:prSet presAssocID="{21323C65-F96C-46EA-BD86-064E4E346304}" presName="circ6" presStyleLbl="vennNode1" presStyleIdx="5" presStyleCnt="6" custScaleX="134149" custScaleY="121072"/>
      <dgm:spPr/>
      <dgm:t>
        <a:bodyPr/>
        <a:lstStyle/>
        <a:p>
          <a:endParaRPr lang="en-US"/>
        </a:p>
      </dgm:t>
    </dgm:pt>
    <dgm:pt modelId="{07CB2279-F578-43F7-86B1-AD50F377FC3F}" type="pres">
      <dgm:prSet presAssocID="{21323C65-F96C-46EA-BD86-064E4E346304}" presName="circ6Tx" presStyleLbl="revTx" presStyleIdx="0" presStyleCnt="0" custLinFactNeighborX="-13589" custLinFactNeighborY="-12970">
        <dgm:presLayoutVars>
          <dgm:chMax val="0"/>
          <dgm:chPref val="0"/>
          <dgm:bulletEnabled val="1"/>
        </dgm:presLayoutVars>
      </dgm:prSet>
      <dgm:spPr/>
      <dgm:t>
        <a:bodyPr/>
        <a:lstStyle/>
        <a:p>
          <a:endParaRPr lang="en-US"/>
        </a:p>
      </dgm:t>
    </dgm:pt>
  </dgm:ptLst>
  <dgm:cxnLst>
    <dgm:cxn modelId="{5C8947F7-DE10-45DE-B33E-8D1568892689}" type="presOf" srcId="{21323C65-F96C-46EA-BD86-064E4E346304}" destId="{07CB2279-F578-43F7-86B1-AD50F377FC3F}" srcOrd="0" destOrd="0" presId="urn:microsoft.com/office/officeart/2005/8/layout/venn1"/>
    <dgm:cxn modelId="{B969582B-9A8B-4A7A-AAA5-1B5CBE5A78A5}" srcId="{929FED3B-CCE9-4A6C-A589-D88499B8AA05}" destId="{EBA31573-93C9-4F93-B129-E027F28CAC33}" srcOrd="1" destOrd="0" parTransId="{837DDA6F-9F02-4924-A45C-69BACF41DE9E}" sibTransId="{102ECC6E-D333-42C5-AB79-8EF85D7745AB}"/>
    <dgm:cxn modelId="{1B67BDF2-4700-48E6-A5A8-0FC1B4D81F00}" type="presOf" srcId="{852DB4F3-4FCC-4DBC-A49E-AD7A94A9858B}" destId="{22A0D6A2-BE09-4360-8EE6-9CFC950D825E}" srcOrd="0" destOrd="0" presId="urn:microsoft.com/office/officeart/2005/8/layout/venn1"/>
    <dgm:cxn modelId="{8E2B2DA9-458B-445B-AFB9-01A1A81D4E0A}" type="presOf" srcId="{EBA31573-93C9-4F93-B129-E027F28CAC33}" destId="{09F790B5-714D-402D-AF5E-F8235CAD665F}" srcOrd="0" destOrd="0" presId="urn:microsoft.com/office/officeart/2005/8/layout/venn1"/>
    <dgm:cxn modelId="{42B2F9F6-5413-447C-9412-4DEDF6431DC8}" srcId="{929FED3B-CCE9-4A6C-A589-D88499B8AA05}" destId="{5F851058-AEEC-4565-965B-6FC30E2F7565}" srcOrd="3" destOrd="0" parTransId="{F2E25829-42EF-4F27-86BE-07996DCDFA41}" sibTransId="{97E1403B-7B63-4423-A6B7-A6DBF179632C}"/>
    <dgm:cxn modelId="{25AD160D-9391-43B2-920D-97E38BC9F7C8}" type="presOf" srcId="{1E38E24D-D4FC-46FB-8172-5141C3B69EE1}" destId="{3477E058-79F8-4FA4-A646-62A7A3E870DC}" srcOrd="0" destOrd="0" presId="urn:microsoft.com/office/officeart/2005/8/layout/venn1"/>
    <dgm:cxn modelId="{CD9B16B8-EB91-4407-BB93-0EBA59EF7E80}" type="presOf" srcId="{5122D8EA-2270-4F44-B86B-DA29B475DD49}" destId="{C8F3C2FD-E0E1-454E-824C-CBD98D78B1EC}" srcOrd="0" destOrd="0" presId="urn:microsoft.com/office/officeart/2005/8/layout/venn1"/>
    <dgm:cxn modelId="{4178ED1D-724A-450E-B509-ACD7EE757443}" type="presOf" srcId="{5F851058-AEEC-4565-965B-6FC30E2F7565}" destId="{684417CB-5E5B-4D54-A239-7604FDCE0269}" srcOrd="0" destOrd="0" presId="urn:microsoft.com/office/officeart/2005/8/layout/venn1"/>
    <dgm:cxn modelId="{37DA0904-E13A-4DA8-8A10-FC96508AD96F}" srcId="{929FED3B-CCE9-4A6C-A589-D88499B8AA05}" destId="{1E38E24D-D4FC-46FB-8172-5141C3B69EE1}" srcOrd="2" destOrd="0" parTransId="{DF244F58-1D7F-4EA4-AE6C-307A19E3FE42}" sibTransId="{348CDF1D-7008-4417-9AFC-CB3CE66FBD1C}"/>
    <dgm:cxn modelId="{DF76466F-EE89-4D9C-B8B7-DF20010D290D}" type="presOf" srcId="{929FED3B-CCE9-4A6C-A589-D88499B8AA05}" destId="{0CB4D624-917B-46CE-A66D-C93AE4541433}" srcOrd="0" destOrd="0" presId="urn:microsoft.com/office/officeart/2005/8/layout/venn1"/>
    <dgm:cxn modelId="{16F5621E-418B-4455-8AFD-6FD3A6347D84}" srcId="{929FED3B-CCE9-4A6C-A589-D88499B8AA05}" destId="{852DB4F3-4FCC-4DBC-A49E-AD7A94A9858B}" srcOrd="0" destOrd="0" parTransId="{84B02B2F-13F7-4066-9195-3C3BC29B8C93}" sibTransId="{CD94A5F9-30DB-422C-A1CD-F7CFE77C6D30}"/>
    <dgm:cxn modelId="{A8BBC3FC-465D-4AA7-9BF8-F6C7DC8BB1CE}" srcId="{929FED3B-CCE9-4A6C-A589-D88499B8AA05}" destId="{5122D8EA-2270-4F44-B86B-DA29B475DD49}" srcOrd="4" destOrd="0" parTransId="{AE6001B4-B4D1-4966-A30C-9726B8913DDD}" sibTransId="{89D0CCA6-6CE8-40B9-83BF-CA232B1A4B1A}"/>
    <dgm:cxn modelId="{A20230B1-A5A7-4E77-99C5-B3F604C4CF88}" srcId="{929FED3B-CCE9-4A6C-A589-D88499B8AA05}" destId="{21323C65-F96C-46EA-BD86-064E4E346304}" srcOrd="5" destOrd="0" parTransId="{C6252863-26EC-4CAC-931D-8C65CE6ECC2A}" sibTransId="{855373EA-01CE-413D-A46D-428AD8FA9175}"/>
    <dgm:cxn modelId="{56480F09-EC65-4D43-9FAA-8C742A2EF0CB}" type="presParOf" srcId="{0CB4D624-917B-46CE-A66D-C93AE4541433}" destId="{EB32F068-44A7-45EE-95F9-9AA1CFD6F0F4}" srcOrd="0" destOrd="0" presId="urn:microsoft.com/office/officeart/2005/8/layout/venn1"/>
    <dgm:cxn modelId="{AAD35589-0C44-4011-99AE-820D3D492AF1}" type="presParOf" srcId="{0CB4D624-917B-46CE-A66D-C93AE4541433}" destId="{22A0D6A2-BE09-4360-8EE6-9CFC950D825E}" srcOrd="1" destOrd="0" presId="urn:microsoft.com/office/officeart/2005/8/layout/venn1"/>
    <dgm:cxn modelId="{8735003B-73D0-423F-BD65-CF51322C83AF}" type="presParOf" srcId="{0CB4D624-917B-46CE-A66D-C93AE4541433}" destId="{32276C7E-4AE5-4BF1-96ED-F96A5310EDC7}" srcOrd="2" destOrd="0" presId="urn:microsoft.com/office/officeart/2005/8/layout/venn1"/>
    <dgm:cxn modelId="{CF76FEAD-2957-4565-82F9-D629FCE945F2}" type="presParOf" srcId="{0CB4D624-917B-46CE-A66D-C93AE4541433}" destId="{09F790B5-714D-402D-AF5E-F8235CAD665F}" srcOrd="3" destOrd="0" presId="urn:microsoft.com/office/officeart/2005/8/layout/venn1"/>
    <dgm:cxn modelId="{AA2EA386-7EB7-4CE8-8A99-62E4B386169B}" type="presParOf" srcId="{0CB4D624-917B-46CE-A66D-C93AE4541433}" destId="{AA81E773-7E91-42A5-A966-656AB16FAB2D}" srcOrd="4" destOrd="0" presId="urn:microsoft.com/office/officeart/2005/8/layout/venn1"/>
    <dgm:cxn modelId="{2C4B3CC2-C23F-4626-AC33-3FAB1239F1FF}" type="presParOf" srcId="{0CB4D624-917B-46CE-A66D-C93AE4541433}" destId="{3477E058-79F8-4FA4-A646-62A7A3E870DC}" srcOrd="5" destOrd="0" presId="urn:microsoft.com/office/officeart/2005/8/layout/venn1"/>
    <dgm:cxn modelId="{3D7874AC-5FB1-4452-A43F-EA1F19DDB9E9}" type="presParOf" srcId="{0CB4D624-917B-46CE-A66D-C93AE4541433}" destId="{C4D98392-11DD-4A42-B000-8B1BE9549454}" srcOrd="6" destOrd="0" presId="urn:microsoft.com/office/officeart/2005/8/layout/venn1"/>
    <dgm:cxn modelId="{8237C405-F46B-4EBB-84C5-9B2912EE345F}" type="presParOf" srcId="{0CB4D624-917B-46CE-A66D-C93AE4541433}" destId="{684417CB-5E5B-4D54-A239-7604FDCE0269}" srcOrd="7" destOrd="0" presId="urn:microsoft.com/office/officeart/2005/8/layout/venn1"/>
    <dgm:cxn modelId="{2C070EE0-F018-4F26-8275-46B1F188B686}" type="presParOf" srcId="{0CB4D624-917B-46CE-A66D-C93AE4541433}" destId="{1A1CA9F4-F791-41DE-8048-05930F826A94}" srcOrd="8" destOrd="0" presId="urn:microsoft.com/office/officeart/2005/8/layout/venn1"/>
    <dgm:cxn modelId="{2B7C80F6-C589-4572-866B-B5002A21FD8C}" type="presParOf" srcId="{0CB4D624-917B-46CE-A66D-C93AE4541433}" destId="{C8F3C2FD-E0E1-454E-824C-CBD98D78B1EC}" srcOrd="9" destOrd="0" presId="urn:microsoft.com/office/officeart/2005/8/layout/venn1"/>
    <dgm:cxn modelId="{F1B1985B-0EB8-418C-B7A5-9948446F508F}" type="presParOf" srcId="{0CB4D624-917B-46CE-A66D-C93AE4541433}" destId="{4302EA72-CEE8-4E43-B6A6-050EA5CFE6D9}" srcOrd="10" destOrd="0" presId="urn:microsoft.com/office/officeart/2005/8/layout/venn1"/>
    <dgm:cxn modelId="{1B76B355-CEEC-4C2F-BCD8-750E95AC6AE8}" type="presParOf" srcId="{0CB4D624-917B-46CE-A66D-C93AE4541433}" destId="{07CB2279-F578-43F7-86B1-AD50F377FC3F}"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A88954E-119A-4361-B0ED-D62047B3C462}" type="doc">
      <dgm:prSet loTypeId="urn:microsoft.com/office/officeart/2005/8/layout/hierarchy4" loCatId="relationship" qsTypeId="urn:microsoft.com/office/officeart/2005/8/quickstyle/simple1" qsCatId="simple" csTypeId="urn:microsoft.com/office/officeart/2005/8/colors/colorful2" csCatId="colorful" phldr="1"/>
      <dgm:spPr/>
      <dgm:t>
        <a:bodyPr/>
        <a:lstStyle/>
        <a:p>
          <a:endParaRPr lang="en-US"/>
        </a:p>
      </dgm:t>
    </dgm:pt>
    <dgm:pt modelId="{8865E685-A790-4007-A3E9-B5DD755BB0AC}">
      <dgm:prSet/>
      <dgm:spPr/>
      <dgm:t>
        <a:bodyPr/>
        <a:lstStyle/>
        <a:p>
          <a:pPr rtl="0"/>
          <a:r>
            <a:rPr lang="en-US" dirty="0" smtClean="0"/>
            <a:t>Split</a:t>
          </a:r>
        </a:p>
        <a:p>
          <a:pPr rtl="0"/>
          <a:r>
            <a:rPr lang="en-US" dirty="0" smtClean="0"/>
            <a:t>sentences</a:t>
          </a:r>
          <a:endParaRPr lang="en-US" dirty="0"/>
        </a:p>
      </dgm:t>
    </dgm:pt>
    <dgm:pt modelId="{01A5E1A7-4F83-47AB-9C55-D50A56785EAD}" type="parTrans" cxnId="{8CC965AB-EA78-421B-9FBF-D21351664236}">
      <dgm:prSet/>
      <dgm:spPr/>
      <dgm:t>
        <a:bodyPr/>
        <a:lstStyle/>
        <a:p>
          <a:endParaRPr lang="en-US"/>
        </a:p>
      </dgm:t>
    </dgm:pt>
    <dgm:pt modelId="{E9AA6AB9-21AB-4D25-BB26-10408967AF11}" type="sibTrans" cxnId="{8CC965AB-EA78-421B-9FBF-D21351664236}">
      <dgm:prSet/>
      <dgm:spPr/>
      <dgm:t>
        <a:bodyPr/>
        <a:lstStyle/>
        <a:p>
          <a:endParaRPr lang="en-US"/>
        </a:p>
      </dgm:t>
    </dgm:pt>
    <dgm:pt modelId="{281FD263-E357-4143-BB89-C7DCB31749AC}">
      <dgm:prSet/>
      <dgm:spPr>
        <a:solidFill>
          <a:schemeClr val="accent2"/>
        </a:solidFill>
      </dgm:spPr>
      <dgm:t>
        <a:bodyPr/>
        <a:lstStyle/>
        <a:p>
          <a:pPr rtl="0"/>
          <a:r>
            <a:rPr lang="en-US" smtClean="0"/>
            <a:t>Incarcerated drug court participants</a:t>
          </a:r>
          <a:endParaRPr lang="en-US"/>
        </a:p>
      </dgm:t>
    </dgm:pt>
    <dgm:pt modelId="{82FB850C-22DA-42E3-8A62-8BF7CD04247C}" type="parTrans" cxnId="{A90A76D4-773B-4AB2-BBC9-ACD309D840D8}">
      <dgm:prSet/>
      <dgm:spPr/>
      <dgm:t>
        <a:bodyPr/>
        <a:lstStyle/>
        <a:p>
          <a:endParaRPr lang="en-US"/>
        </a:p>
      </dgm:t>
    </dgm:pt>
    <dgm:pt modelId="{B2040EAB-8847-4392-AA06-3CE4DCA2A958}" type="sibTrans" cxnId="{A90A76D4-773B-4AB2-BBC9-ACD309D840D8}">
      <dgm:prSet/>
      <dgm:spPr/>
      <dgm:t>
        <a:bodyPr/>
        <a:lstStyle/>
        <a:p>
          <a:endParaRPr lang="en-US"/>
        </a:p>
      </dgm:t>
    </dgm:pt>
    <dgm:pt modelId="{6526A1A3-83B1-49BF-BB67-35619E7B163B}">
      <dgm:prSet/>
      <dgm:spPr>
        <a:solidFill>
          <a:schemeClr val="accent3">
            <a:lumMod val="75000"/>
          </a:schemeClr>
        </a:solidFill>
      </dgm:spPr>
      <dgm:t>
        <a:bodyPr/>
        <a:lstStyle/>
        <a:p>
          <a:pPr rtl="0"/>
          <a:r>
            <a:rPr lang="en-US" smtClean="0"/>
            <a:t>Medication Assisted Treatment </a:t>
          </a:r>
          <a:endParaRPr lang="en-US"/>
        </a:p>
      </dgm:t>
    </dgm:pt>
    <dgm:pt modelId="{322A52F0-FCA2-411B-8302-9D1AA9500F81}" type="parTrans" cxnId="{F798F8F1-D2B7-4ED9-A646-17E33E6F5314}">
      <dgm:prSet/>
      <dgm:spPr/>
      <dgm:t>
        <a:bodyPr/>
        <a:lstStyle/>
        <a:p>
          <a:endParaRPr lang="en-US"/>
        </a:p>
      </dgm:t>
    </dgm:pt>
    <dgm:pt modelId="{2C9F7D2E-A896-4CA8-BE7D-E35447F61B82}" type="sibTrans" cxnId="{F798F8F1-D2B7-4ED9-A646-17E33E6F5314}">
      <dgm:prSet/>
      <dgm:spPr/>
      <dgm:t>
        <a:bodyPr/>
        <a:lstStyle/>
        <a:p>
          <a:endParaRPr lang="en-US"/>
        </a:p>
      </dgm:t>
    </dgm:pt>
    <dgm:pt modelId="{F505C41C-CBC5-2246-9998-5A89B151B694}" type="pres">
      <dgm:prSet presAssocID="{EA88954E-119A-4361-B0ED-D62047B3C462}" presName="Name0" presStyleCnt="0">
        <dgm:presLayoutVars>
          <dgm:chPref val="1"/>
          <dgm:dir/>
          <dgm:animOne val="branch"/>
          <dgm:animLvl val="lvl"/>
          <dgm:resizeHandles/>
        </dgm:presLayoutVars>
      </dgm:prSet>
      <dgm:spPr/>
      <dgm:t>
        <a:bodyPr/>
        <a:lstStyle/>
        <a:p>
          <a:endParaRPr lang="en-US"/>
        </a:p>
      </dgm:t>
    </dgm:pt>
    <dgm:pt modelId="{0ED2C25B-8AED-D24F-9FBE-28208092D340}" type="pres">
      <dgm:prSet presAssocID="{8865E685-A790-4007-A3E9-B5DD755BB0AC}" presName="vertOne" presStyleCnt="0"/>
      <dgm:spPr/>
      <dgm:t>
        <a:bodyPr/>
        <a:lstStyle/>
        <a:p>
          <a:endParaRPr lang="en-US"/>
        </a:p>
      </dgm:t>
    </dgm:pt>
    <dgm:pt modelId="{9CBCE7B5-E92D-D841-B4BD-682FB0636198}" type="pres">
      <dgm:prSet presAssocID="{8865E685-A790-4007-A3E9-B5DD755BB0AC}" presName="txOne" presStyleLbl="node0" presStyleIdx="0" presStyleCnt="3">
        <dgm:presLayoutVars>
          <dgm:chPref val="3"/>
        </dgm:presLayoutVars>
      </dgm:prSet>
      <dgm:spPr/>
      <dgm:t>
        <a:bodyPr/>
        <a:lstStyle/>
        <a:p>
          <a:endParaRPr lang="en-US"/>
        </a:p>
      </dgm:t>
    </dgm:pt>
    <dgm:pt modelId="{7DD25CED-177E-F44C-ABAF-BC234F431F7A}" type="pres">
      <dgm:prSet presAssocID="{8865E685-A790-4007-A3E9-B5DD755BB0AC}" presName="horzOne" presStyleCnt="0"/>
      <dgm:spPr/>
      <dgm:t>
        <a:bodyPr/>
        <a:lstStyle/>
        <a:p>
          <a:endParaRPr lang="en-US"/>
        </a:p>
      </dgm:t>
    </dgm:pt>
    <dgm:pt modelId="{9922BF59-A4CE-FC44-BB28-096ACB8FC984}" type="pres">
      <dgm:prSet presAssocID="{E9AA6AB9-21AB-4D25-BB26-10408967AF11}" presName="sibSpaceOne" presStyleCnt="0"/>
      <dgm:spPr/>
      <dgm:t>
        <a:bodyPr/>
        <a:lstStyle/>
        <a:p>
          <a:endParaRPr lang="en-US"/>
        </a:p>
      </dgm:t>
    </dgm:pt>
    <dgm:pt modelId="{F862B9D1-D22C-DF4C-89FB-753513264221}" type="pres">
      <dgm:prSet presAssocID="{281FD263-E357-4143-BB89-C7DCB31749AC}" presName="vertOne" presStyleCnt="0"/>
      <dgm:spPr/>
      <dgm:t>
        <a:bodyPr/>
        <a:lstStyle/>
        <a:p>
          <a:endParaRPr lang="en-US"/>
        </a:p>
      </dgm:t>
    </dgm:pt>
    <dgm:pt modelId="{1B883923-3A27-8F46-822B-E59593D95A33}" type="pres">
      <dgm:prSet presAssocID="{281FD263-E357-4143-BB89-C7DCB31749AC}" presName="txOne" presStyleLbl="node0" presStyleIdx="1" presStyleCnt="3">
        <dgm:presLayoutVars>
          <dgm:chPref val="3"/>
        </dgm:presLayoutVars>
      </dgm:prSet>
      <dgm:spPr/>
      <dgm:t>
        <a:bodyPr/>
        <a:lstStyle/>
        <a:p>
          <a:endParaRPr lang="en-US"/>
        </a:p>
      </dgm:t>
    </dgm:pt>
    <dgm:pt modelId="{9C3C576D-E269-7A4B-AF90-23840EBFAE1A}" type="pres">
      <dgm:prSet presAssocID="{281FD263-E357-4143-BB89-C7DCB31749AC}" presName="horzOne" presStyleCnt="0"/>
      <dgm:spPr/>
      <dgm:t>
        <a:bodyPr/>
        <a:lstStyle/>
        <a:p>
          <a:endParaRPr lang="en-US"/>
        </a:p>
      </dgm:t>
    </dgm:pt>
    <dgm:pt modelId="{42AF40A6-1BCA-A443-8A64-E38519586FCE}" type="pres">
      <dgm:prSet presAssocID="{B2040EAB-8847-4392-AA06-3CE4DCA2A958}" presName="sibSpaceOne" presStyleCnt="0"/>
      <dgm:spPr/>
      <dgm:t>
        <a:bodyPr/>
        <a:lstStyle/>
        <a:p>
          <a:endParaRPr lang="en-US"/>
        </a:p>
      </dgm:t>
    </dgm:pt>
    <dgm:pt modelId="{9C8D6282-A155-394F-94AF-0EBA52F257B0}" type="pres">
      <dgm:prSet presAssocID="{6526A1A3-83B1-49BF-BB67-35619E7B163B}" presName="vertOne" presStyleCnt="0"/>
      <dgm:spPr/>
      <dgm:t>
        <a:bodyPr/>
        <a:lstStyle/>
        <a:p>
          <a:endParaRPr lang="en-US"/>
        </a:p>
      </dgm:t>
    </dgm:pt>
    <dgm:pt modelId="{6D58FB68-8B82-8741-B605-A210487D3AB2}" type="pres">
      <dgm:prSet presAssocID="{6526A1A3-83B1-49BF-BB67-35619E7B163B}" presName="txOne" presStyleLbl="node0" presStyleIdx="2" presStyleCnt="3">
        <dgm:presLayoutVars>
          <dgm:chPref val="3"/>
        </dgm:presLayoutVars>
      </dgm:prSet>
      <dgm:spPr/>
      <dgm:t>
        <a:bodyPr/>
        <a:lstStyle/>
        <a:p>
          <a:endParaRPr lang="en-US"/>
        </a:p>
      </dgm:t>
    </dgm:pt>
    <dgm:pt modelId="{21CBBE9C-3848-7B4D-A0CD-A6015AD4F42D}" type="pres">
      <dgm:prSet presAssocID="{6526A1A3-83B1-49BF-BB67-35619E7B163B}" presName="horzOne" presStyleCnt="0"/>
      <dgm:spPr/>
      <dgm:t>
        <a:bodyPr/>
        <a:lstStyle/>
        <a:p>
          <a:endParaRPr lang="en-US"/>
        </a:p>
      </dgm:t>
    </dgm:pt>
  </dgm:ptLst>
  <dgm:cxnLst>
    <dgm:cxn modelId="{7C8671A9-A6A0-364A-9D03-573DF9286ED5}" type="presOf" srcId="{281FD263-E357-4143-BB89-C7DCB31749AC}" destId="{1B883923-3A27-8F46-822B-E59593D95A33}" srcOrd="0" destOrd="0" presId="urn:microsoft.com/office/officeart/2005/8/layout/hierarchy4"/>
    <dgm:cxn modelId="{1873E315-71EF-0C40-A3E0-6599743B4C19}" type="presOf" srcId="{6526A1A3-83B1-49BF-BB67-35619E7B163B}" destId="{6D58FB68-8B82-8741-B605-A210487D3AB2}" srcOrd="0" destOrd="0" presId="urn:microsoft.com/office/officeart/2005/8/layout/hierarchy4"/>
    <dgm:cxn modelId="{F798F8F1-D2B7-4ED9-A646-17E33E6F5314}" srcId="{EA88954E-119A-4361-B0ED-D62047B3C462}" destId="{6526A1A3-83B1-49BF-BB67-35619E7B163B}" srcOrd="2" destOrd="0" parTransId="{322A52F0-FCA2-411B-8302-9D1AA9500F81}" sibTransId="{2C9F7D2E-A896-4CA8-BE7D-E35447F61B82}"/>
    <dgm:cxn modelId="{77588AD1-D10C-514F-84DD-7E0D01C653F1}" type="presOf" srcId="{8865E685-A790-4007-A3E9-B5DD755BB0AC}" destId="{9CBCE7B5-E92D-D841-B4BD-682FB0636198}" srcOrd="0" destOrd="0" presId="urn:microsoft.com/office/officeart/2005/8/layout/hierarchy4"/>
    <dgm:cxn modelId="{C75C0CA0-CFA5-7645-8CF2-9D0A870F63FC}" type="presOf" srcId="{EA88954E-119A-4361-B0ED-D62047B3C462}" destId="{F505C41C-CBC5-2246-9998-5A89B151B694}" srcOrd="0" destOrd="0" presId="urn:microsoft.com/office/officeart/2005/8/layout/hierarchy4"/>
    <dgm:cxn modelId="{A90A76D4-773B-4AB2-BBC9-ACD309D840D8}" srcId="{EA88954E-119A-4361-B0ED-D62047B3C462}" destId="{281FD263-E357-4143-BB89-C7DCB31749AC}" srcOrd="1" destOrd="0" parTransId="{82FB850C-22DA-42E3-8A62-8BF7CD04247C}" sibTransId="{B2040EAB-8847-4392-AA06-3CE4DCA2A958}"/>
    <dgm:cxn modelId="{8CC965AB-EA78-421B-9FBF-D21351664236}" srcId="{EA88954E-119A-4361-B0ED-D62047B3C462}" destId="{8865E685-A790-4007-A3E9-B5DD755BB0AC}" srcOrd="0" destOrd="0" parTransId="{01A5E1A7-4F83-47AB-9C55-D50A56785EAD}" sibTransId="{E9AA6AB9-21AB-4D25-BB26-10408967AF11}"/>
    <dgm:cxn modelId="{5EAAECE9-C73E-BF44-9720-BB95E5DB18DE}" type="presParOf" srcId="{F505C41C-CBC5-2246-9998-5A89B151B694}" destId="{0ED2C25B-8AED-D24F-9FBE-28208092D340}" srcOrd="0" destOrd="0" presId="urn:microsoft.com/office/officeart/2005/8/layout/hierarchy4"/>
    <dgm:cxn modelId="{CBFEF209-256D-7A4C-A184-B9C5D41BB828}" type="presParOf" srcId="{0ED2C25B-8AED-D24F-9FBE-28208092D340}" destId="{9CBCE7B5-E92D-D841-B4BD-682FB0636198}" srcOrd="0" destOrd="0" presId="urn:microsoft.com/office/officeart/2005/8/layout/hierarchy4"/>
    <dgm:cxn modelId="{D5F0107B-F85C-0647-96AD-C40E421B86EA}" type="presParOf" srcId="{0ED2C25B-8AED-D24F-9FBE-28208092D340}" destId="{7DD25CED-177E-F44C-ABAF-BC234F431F7A}" srcOrd="1" destOrd="0" presId="urn:microsoft.com/office/officeart/2005/8/layout/hierarchy4"/>
    <dgm:cxn modelId="{E8B8A255-0F6C-AE49-9548-F8F555894BEA}" type="presParOf" srcId="{F505C41C-CBC5-2246-9998-5A89B151B694}" destId="{9922BF59-A4CE-FC44-BB28-096ACB8FC984}" srcOrd="1" destOrd="0" presId="urn:microsoft.com/office/officeart/2005/8/layout/hierarchy4"/>
    <dgm:cxn modelId="{DC18EC1A-3AD0-8348-8383-81BD5CB535A5}" type="presParOf" srcId="{F505C41C-CBC5-2246-9998-5A89B151B694}" destId="{F862B9D1-D22C-DF4C-89FB-753513264221}" srcOrd="2" destOrd="0" presId="urn:microsoft.com/office/officeart/2005/8/layout/hierarchy4"/>
    <dgm:cxn modelId="{ADE2B223-FB98-5047-B15B-DDD8ADB3CD35}" type="presParOf" srcId="{F862B9D1-D22C-DF4C-89FB-753513264221}" destId="{1B883923-3A27-8F46-822B-E59593D95A33}" srcOrd="0" destOrd="0" presId="urn:microsoft.com/office/officeart/2005/8/layout/hierarchy4"/>
    <dgm:cxn modelId="{F1F6D269-B81E-5C4A-AD7E-E2A2EADA3B78}" type="presParOf" srcId="{F862B9D1-D22C-DF4C-89FB-753513264221}" destId="{9C3C576D-E269-7A4B-AF90-23840EBFAE1A}" srcOrd="1" destOrd="0" presId="urn:microsoft.com/office/officeart/2005/8/layout/hierarchy4"/>
    <dgm:cxn modelId="{AF58EF85-492E-7C4D-8042-D679A8F583EA}" type="presParOf" srcId="{F505C41C-CBC5-2246-9998-5A89B151B694}" destId="{42AF40A6-1BCA-A443-8A64-E38519586FCE}" srcOrd="3" destOrd="0" presId="urn:microsoft.com/office/officeart/2005/8/layout/hierarchy4"/>
    <dgm:cxn modelId="{ED64EF2A-9344-974F-8BB2-32D0ABD04D08}" type="presParOf" srcId="{F505C41C-CBC5-2246-9998-5A89B151B694}" destId="{9C8D6282-A155-394F-94AF-0EBA52F257B0}" srcOrd="4" destOrd="0" presId="urn:microsoft.com/office/officeart/2005/8/layout/hierarchy4"/>
    <dgm:cxn modelId="{07C231B7-3C2B-3B46-92F7-DA3657D94AD6}" type="presParOf" srcId="{9C8D6282-A155-394F-94AF-0EBA52F257B0}" destId="{6D58FB68-8B82-8741-B605-A210487D3AB2}" srcOrd="0" destOrd="0" presId="urn:microsoft.com/office/officeart/2005/8/layout/hierarchy4"/>
    <dgm:cxn modelId="{A98B23FB-C25B-D74C-AF5F-630326F077EC}" type="presParOf" srcId="{9C8D6282-A155-394F-94AF-0EBA52F257B0}" destId="{21CBBE9C-3848-7B4D-A0CD-A6015AD4F42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B6D924-BA45-4AC1-BEA8-DCDABC79E9D3}"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CA077FBE-DC31-4922-BCFD-76A064071F86}">
      <dgm:prSet custT="1"/>
      <dgm:spPr>
        <a:solidFill>
          <a:schemeClr val="accent1"/>
        </a:solidFill>
      </dgm:spPr>
      <dgm:t>
        <a:bodyPr/>
        <a:lstStyle/>
        <a:p>
          <a:pPr rtl="0"/>
          <a:r>
            <a:rPr lang="en-US" sz="2000" dirty="0" smtClean="0">
              <a:solidFill>
                <a:srgbClr val="000000"/>
              </a:solidFill>
            </a:rPr>
            <a:t>Split sentence: incarceration followed by probation</a:t>
          </a:r>
          <a:endParaRPr lang="en-US" sz="2000" dirty="0">
            <a:solidFill>
              <a:srgbClr val="000000"/>
            </a:solidFill>
          </a:endParaRPr>
        </a:p>
      </dgm:t>
    </dgm:pt>
    <dgm:pt modelId="{1957C5E6-F778-4DC2-9EB0-65E69F33B103}" type="parTrans" cxnId="{47380E69-3844-465E-B180-DB033B68F36F}">
      <dgm:prSet/>
      <dgm:spPr/>
      <dgm:t>
        <a:bodyPr/>
        <a:lstStyle/>
        <a:p>
          <a:endParaRPr lang="en-US"/>
        </a:p>
      </dgm:t>
    </dgm:pt>
    <dgm:pt modelId="{58DEB316-FE5E-4738-A215-3A69B41108C4}" type="sibTrans" cxnId="{47380E69-3844-465E-B180-DB033B68F36F}">
      <dgm:prSet/>
      <dgm:spPr/>
      <dgm:t>
        <a:bodyPr/>
        <a:lstStyle/>
        <a:p>
          <a:endParaRPr lang="en-US"/>
        </a:p>
      </dgm:t>
    </dgm:pt>
    <dgm:pt modelId="{A582BB62-832C-4052-8830-A324F0643E3D}">
      <dgm:prSet custT="1"/>
      <dgm:spPr>
        <a:solidFill>
          <a:schemeClr val="accent1"/>
        </a:solidFill>
      </dgm:spPr>
      <dgm:t>
        <a:bodyPr/>
        <a:lstStyle/>
        <a:p>
          <a:pPr rtl="0"/>
          <a:r>
            <a:rPr lang="en-US" sz="2000" dirty="0" smtClean="0">
              <a:solidFill>
                <a:srgbClr val="000000"/>
              </a:solidFill>
            </a:rPr>
            <a:t>Drug courts could be part of the probation portion </a:t>
          </a:r>
          <a:endParaRPr lang="en-US" sz="2000" dirty="0">
            <a:solidFill>
              <a:srgbClr val="000000"/>
            </a:solidFill>
          </a:endParaRPr>
        </a:p>
      </dgm:t>
    </dgm:pt>
    <dgm:pt modelId="{32ABA19F-9A4E-4592-873A-B8454D2EB422}" type="parTrans" cxnId="{AE26F9CD-6A71-4F6E-8F17-B7CD04EE522D}">
      <dgm:prSet/>
      <dgm:spPr/>
      <dgm:t>
        <a:bodyPr/>
        <a:lstStyle/>
        <a:p>
          <a:endParaRPr lang="en-US"/>
        </a:p>
      </dgm:t>
    </dgm:pt>
    <dgm:pt modelId="{F50B9097-75C6-4118-91D2-5736EAB7ACF9}" type="sibTrans" cxnId="{AE26F9CD-6A71-4F6E-8F17-B7CD04EE522D}">
      <dgm:prSet/>
      <dgm:spPr/>
      <dgm:t>
        <a:bodyPr/>
        <a:lstStyle/>
        <a:p>
          <a:endParaRPr lang="en-US"/>
        </a:p>
      </dgm:t>
    </dgm:pt>
    <dgm:pt modelId="{18037D08-6F2B-457A-9685-5DEDE8987311}">
      <dgm:prSet custT="1"/>
      <dgm:spPr>
        <a:solidFill>
          <a:schemeClr val="accent1"/>
        </a:solidFill>
      </dgm:spPr>
      <dgm:t>
        <a:bodyPr/>
        <a:lstStyle/>
        <a:p>
          <a:pPr rtl="0"/>
          <a:r>
            <a:rPr lang="en-US" sz="2000" dirty="0" smtClean="0">
              <a:solidFill>
                <a:srgbClr val="000000"/>
              </a:solidFill>
            </a:rPr>
            <a:t>Could be eligible for RSAT aftercare awards </a:t>
          </a:r>
          <a:endParaRPr lang="en-US" sz="2000" dirty="0">
            <a:solidFill>
              <a:srgbClr val="000000"/>
            </a:solidFill>
          </a:endParaRPr>
        </a:p>
      </dgm:t>
    </dgm:pt>
    <dgm:pt modelId="{DAF72A74-57D7-49A8-ACB8-1CFFBD029953}" type="parTrans" cxnId="{F311589D-86D4-4C47-A68B-C1BDFE378291}">
      <dgm:prSet/>
      <dgm:spPr/>
      <dgm:t>
        <a:bodyPr/>
        <a:lstStyle/>
        <a:p>
          <a:endParaRPr lang="en-US"/>
        </a:p>
      </dgm:t>
    </dgm:pt>
    <dgm:pt modelId="{06E86E8C-40A4-4DDE-9376-78A2E3385331}" type="sibTrans" cxnId="{F311589D-86D4-4C47-A68B-C1BDFE378291}">
      <dgm:prSet/>
      <dgm:spPr/>
      <dgm:t>
        <a:bodyPr/>
        <a:lstStyle/>
        <a:p>
          <a:endParaRPr lang="en-US"/>
        </a:p>
      </dgm:t>
    </dgm:pt>
    <dgm:pt modelId="{B49BB05B-ABD3-473F-B823-5BE9D72D4EBA}">
      <dgm:prSet custT="1"/>
      <dgm:spPr>
        <a:solidFill>
          <a:schemeClr val="accent1"/>
        </a:solidFill>
      </dgm:spPr>
      <dgm:t>
        <a:bodyPr/>
        <a:lstStyle/>
        <a:p>
          <a:pPr rtl="0"/>
          <a:r>
            <a:rPr lang="en-US" sz="2000" dirty="0" smtClean="0">
              <a:solidFill>
                <a:srgbClr val="000000"/>
              </a:solidFill>
            </a:rPr>
            <a:t>Could free up RSAT slots</a:t>
          </a:r>
          <a:endParaRPr lang="en-US" sz="2000" dirty="0">
            <a:solidFill>
              <a:srgbClr val="000000"/>
            </a:solidFill>
          </a:endParaRPr>
        </a:p>
      </dgm:t>
    </dgm:pt>
    <dgm:pt modelId="{B51DF959-9BE3-438E-995E-829C44F7AA14}" type="parTrans" cxnId="{0C9C8135-B79F-493B-9379-BA1369C7EE21}">
      <dgm:prSet/>
      <dgm:spPr/>
      <dgm:t>
        <a:bodyPr/>
        <a:lstStyle/>
        <a:p>
          <a:endParaRPr lang="en-US"/>
        </a:p>
      </dgm:t>
    </dgm:pt>
    <dgm:pt modelId="{50612660-986B-4E07-A94E-B6D91036F154}" type="sibTrans" cxnId="{0C9C8135-B79F-493B-9379-BA1369C7EE21}">
      <dgm:prSet/>
      <dgm:spPr/>
      <dgm:t>
        <a:bodyPr/>
        <a:lstStyle/>
        <a:p>
          <a:endParaRPr lang="en-US"/>
        </a:p>
      </dgm:t>
    </dgm:pt>
    <dgm:pt modelId="{1FBC03CB-8DDA-4EB1-B915-CF74E532DD5F}" type="pres">
      <dgm:prSet presAssocID="{00B6D924-BA45-4AC1-BEA8-DCDABC79E9D3}" presName="CompostProcess" presStyleCnt="0">
        <dgm:presLayoutVars>
          <dgm:dir/>
          <dgm:resizeHandles val="exact"/>
        </dgm:presLayoutVars>
      </dgm:prSet>
      <dgm:spPr/>
      <dgm:t>
        <a:bodyPr/>
        <a:lstStyle/>
        <a:p>
          <a:endParaRPr lang="en-US"/>
        </a:p>
      </dgm:t>
    </dgm:pt>
    <dgm:pt modelId="{11A75AF5-1974-4979-AD7C-164E9E627A91}" type="pres">
      <dgm:prSet presAssocID="{00B6D924-BA45-4AC1-BEA8-DCDABC79E9D3}" presName="arrow" presStyleLbl="bgShp" presStyleIdx="0" presStyleCnt="1" custScaleX="114019"/>
      <dgm:spPr>
        <a:solidFill>
          <a:schemeClr val="accent6">
            <a:lumMod val="60000"/>
            <a:lumOff val="40000"/>
          </a:schemeClr>
        </a:solidFill>
      </dgm:spPr>
      <dgm:t>
        <a:bodyPr/>
        <a:lstStyle/>
        <a:p>
          <a:endParaRPr lang="en-US"/>
        </a:p>
      </dgm:t>
    </dgm:pt>
    <dgm:pt modelId="{296865D2-5399-472A-80BF-355D1F253053}" type="pres">
      <dgm:prSet presAssocID="{00B6D924-BA45-4AC1-BEA8-DCDABC79E9D3}" presName="linearProcess" presStyleCnt="0"/>
      <dgm:spPr/>
      <dgm:t>
        <a:bodyPr/>
        <a:lstStyle/>
        <a:p>
          <a:endParaRPr lang="en-US"/>
        </a:p>
      </dgm:t>
    </dgm:pt>
    <dgm:pt modelId="{359052E5-5D14-4B4E-A625-7AC6BE6F3EDD}" type="pres">
      <dgm:prSet presAssocID="{CA077FBE-DC31-4922-BCFD-76A064071F86}" presName="textNode" presStyleLbl="node1" presStyleIdx="0" presStyleCnt="4" custScaleY="116564" custLinFactX="1179" custLinFactNeighborX="100000">
        <dgm:presLayoutVars>
          <dgm:bulletEnabled val="1"/>
        </dgm:presLayoutVars>
      </dgm:prSet>
      <dgm:spPr/>
      <dgm:t>
        <a:bodyPr/>
        <a:lstStyle/>
        <a:p>
          <a:endParaRPr lang="en-US"/>
        </a:p>
      </dgm:t>
    </dgm:pt>
    <dgm:pt modelId="{847EEA29-D548-4790-A09D-ECADC0D1ED44}" type="pres">
      <dgm:prSet presAssocID="{58DEB316-FE5E-4738-A215-3A69B41108C4}" presName="sibTrans" presStyleCnt="0"/>
      <dgm:spPr/>
      <dgm:t>
        <a:bodyPr/>
        <a:lstStyle/>
        <a:p>
          <a:endParaRPr lang="en-US"/>
        </a:p>
      </dgm:t>
    </dgm:pt>
    <dgm:pt modelId="{5D9912B1-18F5-4409-891E-C12132E1131E}" type="pres">
      <dgm:prSet presAssocID="{A582BB62-832C-4052-8830-A324F0643E3D}" presName="textNode" presStyleLbl="node1" presStyleIdx="1" presStyleCnt="4" custScaleY="116564" custLinFactNeighborX="30593">
        <dgm:presLayoutVars>
          <dgm:bulletEnabled val="1"/>
        </dgm:presLayoutVars>
      </dgm:prSet>
      <dgm:spPr/>
      <dgm:t>
        <a:bodyPr/>
        <a:lstStyle/>
        <a:p>
          <a:endParaRPr lang="en-US"/>
        </a:p>
      </dgm:t>
    </dgm:pt>
    <dgm:pt modelId="{63D0B981-4A06-4C1B-886A-76A1D0A64570}" type="pres">
      <dgm:prSet presAssocID="{F50B9097-75C6-4118-91D2-5736EAB7ACF9}" presName="sibTrans" presStyleCnt="0"/>
      <dgm:spPr/>
      <dgm:t>
        <a:bodyPr/>
        <a:lstStyle/>
        <a:p>
          <a:endParaRPr lang="en-US"/>
        </a:p>
      </dgm:t>
    </dgm:pt>
    <dgm:pt modelId="{8820F70B-A223-4F5C-908E-BE7BB0679750}" type="pres">
      <dgm:prSet presAssocID="{B49BB05B-ABD3-473F-B823-5BE9D72D4EBA}" presName="textNode" presStyleLbl="node1" presStyleIdx="2" presStyleCnt="4" custScaleY="116564" custLinFactNeighborX="-42065">
        <dgm:presLayoutVars>
          <dgm:bulletEnabled val="1"/>
        </dgm:presLayoutVars>
      </dgm:prSet>
      <dgm:spPr/>
      <dgm:t>
        <a:bodyPr/>
        <a:lstStyle/>
        <a:p>
          <a:endParaRPr lang="en-US"/>
        </a:p>
      </dgm:t>
    </dgm:pt>
    <dgm:pt modelId="{1288CB06-D3FF-4217-AFD4-BD7D116EFCBA}" type="pres">
      <dgm:prSet presAssocID="{50612660-986B-4E07-A94E-B6D91036F154}" presName="sibTrans" presStyleCnt="0"/>
      <dgm:spPr/>
      <dgm:t>
        <a:bodyPr/>
        <a:lstStyle/>
        <a:p>
          <a:endParaRPr lang="en-US"/>
        </a:p>
      </dgm:t>
    </dgm:pt>
    <dgm:pt modelId="{9274C603-510F-4673-8F22-821BBE3CC611}" type="pres">
      <dgm:prSet presAssocID="{18037D08-6F2B-457A-9685-5DEDE8987311}" presName="textNode" presStyleLbl="node1" presStyleIdx="3" presStyleCnt="4" custScaleY="116564" custLinFactX="-3091" custLinFactNeighborX="-100000">
        <dgm:presLayoutVars>
          <dgm:bulletEnabled val="1"/>
        </dgm:presLayoutVars>
      </dgm:prSet>
      <dgm:spPr/>
      <dgm:t>
        <a:bodyPr/>
        <a:lstStyle/>
        <a:p>
          <a:endParaRPr lang="en-US"/>
        </a:p>
      </dgm:t>
    </dgm:pt>
  </dgm:ptLst>
  <dgm:cxnLst>
    <dgm:cxn modelId="{D4C98257-E350-4F9B-913F-1352B0EF3561}" type="presOf" srcId="{CA077FBE-DC31-4922-BCFD-76A064071F86}" destId="{359052E5-5D14-4B4E-A625-7AC6BE6F3EDD}" srcOrd="0" destOrd="0" presId="urn:microsoft.com/office/officeart/2005/8/layout/hProcess9"/>
    <dgm:cxn modelId="{5C6C9AC0-DB30-45B3-8888-1D7C4F9A5993}" type="presOf" srcId="{00B6D924-BA45-4AC1-BEA8-DCDABC79E9D3}" destId="{1FBC03CB-8DDA-4EB1-B915-CF74E532DD5F}" srcOrd="0" destOrd="0" presId="urn:microsoft.com/office/officeart/2005/8/layout/hProcess9"/>
    <dgm:cxn modelId="{AE26F9CD-6A71-4F6E-8F17-B7CD04EE522D}" srcId="{00B6D924-BA45-4AC1-BEA8-DCDABC79E9D3}" destId="{A582BB62-832C-4052-8830-A324F0643E3D}" srcOrd="1" destOrd="0" parTransId="{32ABA19F-9A4E-4592-873A-B8454D2EB422}" sibTransId="{F50B9097-75C6-4118-91D2-5736EAB7ACF9}"/>
    <dgm:cxn modelId="{0C9C8135-B79F-493B-9379-BA1369C7EE21}" srcId="{00B6D924-BA45-4AC1-BEA8-DCDABC79E9D3}" destId="{B49BB05B-ABD3-473F-B823-5BE9D72D4EBA}" srcOrd="2" destOrd="0" parTransId="{B51DF959-9BE3-438E-995E-829C44F7AA14}" sibTransId="{50612660-986B-4E07-A94E-B6D91036F154}"/>
    <dgm:cxn modelId="{D90512E8-D548-4835-85C0-6231A19E6DDF}" type="presOf" srcId="{18037D08-6F2B-457A-9685-5DEDE8987311}" destId="{9274C603-510F-4673-8F22-821BBE3CC611}" srcOrd="0" destOrd="0" presId="urn:microsoft.com/office/officeart/2005/8/layout/hProcess9"/>
    <dgm:cxn modelId="{47380E69-3844-465E-B180-DB033B68F36F}" srcId="{00B6D924-BA45-4AC1-BEA8-DCDABC79E9D3}" destId="{CA077FBE-DC31-4922-BCFD-76A064071F86}" srcOrd="0" destOrd="0" parTransId="{1957C5E6-F778-4DC2-9EB0-65E69F33B103}" sibTransId="{58DEB316-FE5E-4738-A215-3A69B41108C4}"/>
    <dgm:cxn modelId="{951012D6-C96C-47D4-AA00-7E42700043DF}" type="presOf" srcId="{A582BB62-832C-4052-8830-A324F0643E3D}" destId="{5D9912B1-18F5-4409-891E-C12132E1131E}" srcOrd="0" destOrd="0" presId="urn:microsoft.com/office/officeart/2005/8/layout/hProcess9"/>
    <dgm:cxn modelId="{F311589D-86D4-4C47-A68B-C1BDFE378291}" srcId="{00B6D924-BA45-4AC1-BEA8-DCDABC79E9D3}" destId="{18037D08-6F2B-457A-9685-5DEDE8987311}" srcOrd="3" destOrd="0" parTransId="{DAF72A74-57D7-49A8-ACB8-1CFFBD029953}" sibTransId="{06E86E8C-40A4-4DDE-9376-78A2E3385331}"/>
    <dgm:cxn modelId="{3E9A7A7B-74D9-497D-8587-DB839BC5FB52}" type="presOf" srcId="{B49BB05B-ABD3-473F-B823-5BE9D72D4EBA}" destId="{8820F70B-A223-4F5C-908E-BE7BB0679750}" srcOrd="0" destOrd="0" presId="urn:microsoft.com/office/officeart/2005/8/layout/hProcess9"/>
    <dgm:cxn modelId="{7FD803F2-C078-4900-B4F5-3E5DF76B1956}" type="presParOf" srcId="{1FBC03CB-8DDA-4EB1-B915-CF74E532DD5F}" destId="{11A75AF5-1974-4979-AD7C-164E9E627A91}" srcOrd="0" destOrd="0" presId="urn:microsoft.com/office/officeart/2005/8/layout/hProcess9"/>
    <dgm:cxn modelId="{5BE389F5-2D0A-4F3F-B9B5-77D58EBFE7C4}" type="presParOf" srcId="{1FBC03CB-8DDA-4EB1-B915-CF74E532DD5F}" destId="{296865D2-5399-472A-80BF-355D1F253053}" srcOrd="1" destOrd="0" presId="urn:microsoft.com/office/officeart/2005/8/layout/hProcess9"/>
    <dgm:cxn modelId="{8424C23E-2AFF-4330-BDE7-1135FE779F65}" type="presParOf" srcId="{296865D2-5399-472A-80BF-355D1F253053}" destId="{359052E5-5D14-4B4E-A625-7AC6BE6F3EDD}" srcOrd="0" destOrd="0" presId="urn:microsoft.com/office/officeart/2005/8/layout/hProcess9"/>
    <dgm:cxn modelId="{E5D78F94-A7E4-4F24-8137-BC7E7B0EA935}" type="presParOf" srcId="{296865D2-5399-472A-80BF-355D1F253053}" destId="{847EEA29-D548-4790-A09D-ECADC0D1ED44}" srcOrd="1" destOrd="0" presId="urn:microsoft.com/office/officeart/2005/8/layout/hProcess9"/>
    <dgm:cxn modelId="{A71EF8DC-B360-441A-8DD0-2BF705C2928E}" type="presParOf" srcId="{296865D2-5399-472A-80BF-355D1F253053}" destId="{5D9912B1-18F5-4409-891E-C12132E1131E}" srcOrd="2" destOrd="0" presId="urn:microsoft.com/office/officeart/2005/8/layout/hProcess9"/>
    <dgm:cxn modelId="{D7C5F150-0834-434A-A072-139413F4687C}" type="presParOf" srcId="{296865D2-5399-472A-80BF-355D1F253053}" destId="{63D0B981-4A06-4C1B-886A-76A1D0A64570}" srcOrd="3" destOrd="0" presId="urn:microsoft.com/office/officeart/2005/8/layout/hProcess9"/>
    <dgm:cxn modelId="{B17BE073-2365-4CF3-97C1-89883CB2A949}" type="presParOf" srcId="{296865D2-5399-472A-80BF-355D1F253053}" destId="{8820F70B-A223-4F5C-908E-BE7BB0679750}" srcOrd="4" destOrd="0" presId="urn:microsoft.com/office/officeart/2005/8/layout/hProcess9"/>
    <dgm:cxn modelId="{E4249E10-32B7-4320-ACDF-015E812AC87F}" type="presParOf" srcId="{296865D2-5399-472A-80BF-355D1F253053}" destId="{1288CB06-D3FF-4217-AFD4-BD7D116EFCBA}" srcOrd="5" destOrd="0" presId="urn:microsoft.com/office/officeart/2005/8/layout/hProcess9"/>
    <dgm:cxn modelId="{28A3A5FC-5D94-4F5C-A4F6-FAAAFE6A9025}" type="presParOf" srcId="{296865D2-5399-472A-80BF-355D1F253053}" destId="{9274C603-510F-4673-8F22-821BBE3CC61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348631-2673-4C2E-93DB-0E457F734EC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2C5DA5AC-5558-4B48-9324-4192F54981FC}">
      <dgm:prSet custT="1"/>
      <dgm:spPr>
        <a:solidFill>
          <a:schemeClr val="accent2"/>
        </a:solidFill>
      </dgm:spPr>
      <dgm:t>
        <a:bodyPr/>
        <a:lstStyle/>
        <a:p>
          <a:pPr rtl="0"/>
          <a:r>
            <a:rPr lang="en-US" sz="3900" dirty="0" smtClean="0"/>
            <a:t>Drug court participants may be incarcerated…</a:t>
          </a:r>
          <a:endParaRPr lang="en-US" sz="3900" dirty="0"/>
        </a:p>
      </dgm:t>
    </dgm:pt>
    <dgm:pt modelId="{F239BBA7-DF80-4D50-A773-66794108A93B}" type="parTrans" cxnId="{B601C2E6-00B5-4632-9872-C7FC227D30A8}">
      <dgm:prSet/>
      <dgm:spPr/>
      <dgm:t>
        <a:bodyPr/>
        <a:lstStyle/>
        <a:p>
          <a:endParaRPr lang="en-US"/>
        </a:p>
      </dgm:t>
    </dgm:pt>
    <dgm:pt modelId="{5B544BE6-0562-4DC4-B1C8-F203AB45DCBD}" type="sibTrans" cxnId="{B601C2E6-00B5-4632-9872-C7FC227D30A8}">
      <dgm:prSet/>
      <dgm:spPr/>
      <dgm:t>
        <a:bodyPr/>
        <a:lstStyle/>
        <a:p>
          <a:endParaRPr lang="en-US"/>
        </a:p>
      </dgm:t>
    </dgm:pt>
    <dgm:pt modelId="{0B443815-5E5B-4442-8413-3A5408F2D992}">
      <dgm:prSet custT="1"/>
      <dgm:spPr>
        <a:solidFill>
          <a:schemeClr val="accent2">
            <a:lumMod val="20000"/>
            <a:lumOff val="80000"/>
            <a:alpha val="90000"/>
          </a:schemeClr>
        </a:solidFill>
      </dgm:spPr>
      <dgm:t>
        <a:bodyPr/>
        <a:lstStyle/>
        <a:p>
          <a:pPr rtl="0"/>
          <a:r>
            <a:rPr lang="en-US" sz="3200" smtClean="0"/>
            <a:t>while awaiting admission </a:t>
          </a:r>
          <a:endParaRPr lang="en-US" sz="3200"/>
        </a:p>
      </dgm:t>
    </dgm:pt>
    <dgm:pt modelId="{D8686157-0835-4122-8D49-D23A69379DA1}" type="parTrans" cxnId="{0CC88D03-8678-4A08-B3D9-15DAECE5801A}">
      <dgm:prSet/>
      <dgm:spPr/>
      <dgm:t>
        <a:bodyPr/>
        <a:lstStyle/>
        <a:p>
          <a:endParaRPr lang="en-US"/>
        </a:p>
      </dgm:t>
    </dgm:pt>
    <dgm:pt modelId="{6062EA2C-D37C-4809-B793-EE92165C5A66}" type="sibTrans" cxnId="{0CC88D03-8678-4A08-B3D9-15DAECE5801A}">
      <dgm:prSet/>
      <dgm:spPr/>
      <dgm:t>
        <a:bodyPr/>
        <a:lstStyle/>
        <a:p>
          <a:endParaRPr lang="en-US"/>
        </a:p>
      </dgm:t>
    </dgm:pt>
    <dgm:pt modelId="{F5EEC4D3-0A6F-4477-99D2-42011C403BB9}">
      <dgm:prSet custT="1"/>
      <dgm:spPr>
        <a:solidFill>
          <a:schemeClr val="accent2">
            <a:lumMod val="20000"/>
            <a:lumOff val="80000"/>
            <a:alpha val="90000"/>
          </a:schemeClr>
        </a:solidFill>
      </dgm:spPr>
      <dgm:t>
        <a:bodyPr/>
        <a:lstStyle/>
        <a:p>
          <a:pPr rtl="0"/>
          <a:r>
            <a:rPr lang="en-US" sz="3200" dirty="0" smtClean="0"/>
            <a:t>after failing drug court </a:t>
          </a:r>
          <a:endParaRPr lang="en-US" sz="3200" dirty="0"/>
        </a:p>
      </dgm:t>
    </dgm:pt>
    <dgm:pt modelId="{8F241AC3-D264-4D90-BFBD-DCDFEA0CFB58}" type="parTrans" cxnId="{889E02AC-2012-4BA9-A588-C48A5BE5F9E4}">
      <dgm:prSet/>
      <dgm:spPr/>
      <dgm:t>
        <a:bodyPr/>
        <a:lstStyle/>
        <a:p>
          <a:endParaRPr lang="en-US"/>
        </a:p>
      </dgm:t>
    </dgm:pt>
    <dgm:pt modelId="{193E0863-E382-4FC9-B96A-4DA56608F082}" type="sibTrans" cxnId="{889E02AC-2012-4BA9-A588-C48A5BE5F9E4}">
      <dgm:prSet/>
      <dgm:spPr/>
      <dgm:t>
        <a:bodyPr/>
        <a:lstStyle/>
        <a:p>
          <a:endParaRPr lang="en-US"/>
        </a:p>
      </dgm:t>
    </dgm:pt>
    <dgm:pt modelId="{FB1D3220-5642-428C-9FE1-D622FB93A96F}">
      <dgm:prSet custT="1"/>
      <dgm:spPr>
        <a:solidFill>
          <a:schemeClr val="accent2">
            <a:lumMod val="20000"/>
            <a:lumOff val="80000"/>
            <a:alpha val="90000"/>
          </a:schemeClr>
        </a:solidFill>
      </dgm:spPr>
      <dgm:t>
        <a:bodyPr/>
        <a:lstStyle/>
        <a:p>
          <a:pPr rtl="0"/>
          <a:r>
            <a:rPr lang="en-US" sz="3200" dirty="0" smtClean="0"/>
            <a:t>as part of a sanction</a:t>
          </a:r>
          <a:endParaRPr lang="en-US" sz="3200" dirty="0"/>
        </a:p>
      </dgm:t>
    </dgm:pt>
    <dgm:pt modelId="{FCC6B5C6-6098-4928-A241-BBBD3170041F}" type="parTrans" cxnId="{9789C6F7-1FDF-4861-AFCF-7C6432380CBB}">
      <dgm:prSet/>
      <dgm:spPr/>
      <dgm:t>
        <a:bodyPr/>
        <a:lstStyle/>
        <a:p>
          <a:endParaRPr lang="en-US"/>
        </a:p>
      </dgm:t>
    </dgm:pt>
    <dgm:pt modelId="{D58151BF-92BD-40D7-B83B-73DEB1283FE4}" type="sibTrans" cxnId="{9789C6F7-1FDF-4861-AFCF-7C6432380CBB}">
      <dgm:prSet/>
      <dgm:spPr/>
      <dgm:t>
        <a:bodyPr/>
        <a:lstStyle/>
        <a:p>
          <a:endParaRPr lang="en-US"/>
        </a:p>
      </dgm:t>
    </dgm:pt>
    <dgm:pt modelId="{07CDAE5F-11F0-49A2-85AD-199B522D7C05}" type="pres">
      <dgm:prSet presAssocID="{D8348631-2673-4C2E-93DB-0E457F734EC6}" presName="Name0" presStyleCnt="0">
        <dgm:presLayoutVars>
          <dgm:dir/>
          <dgm:animLvl val="lvl"/>
          <dgm:resizeHandles val="exact"/>
        </dgm:presLayoutVars>
      </dgm:prSet>
      <dgm:spPr/>
      <dgm:t>
        <a:bodyPr/>
        <a:lstStyle/>
        <a:p>
          <a:endParaRPr lang="en-US"/>
        </a:p>
      </dgm:t>
    </dgm:pt>
    <dgm:pt modelId="{001F58AB-97FE-41CA-9F05-CF91349A89D8}" type="pres">
      <dgm:prSet presAssocID="{2C5DA5AC-5558-4B48-9324-4192F54981FC}" presName="linNode" presStyleCnt="0"/>
      <dgm:spPr/>
      <dgm:t>
        <a:bodyPr/>
        <a:lstStyle/>
        <a:p>
          <a:endParaRPr lang="en-US"/>
        </a:p>
      </dgm:t>
    </dgm:pt>
    <dgm:pt modelId="{EFB98E08-CC0D-4683-BFED-2DCB2A81A653}" type="pres">
      <dgm:prSet presAssocID="{2C5DA5AC-5558-4B48-9324-4192F54981FC}" presName="parentText" presStyleLbl="node1" presStyleIdx="0" presStyleCnt="1" custScaleX="136714">
        <dgm:presLayoutVars>
          <dgm:chMax val="1"/>
          <dgm:bulletEnabled val="1"/>
        </dgm:presLayoutVars>
      </dgm:prSet>
      <dgm:spPr/>
      <dgm:t>
        <a:bodyPr/>
        <a:lstStyle/>
        <a:p>
          <a:endParaRPr lang="en-US"/>
        </a:p>
      </dgm:t>
    </dgm:pt>
    <dgm:pt modelId="{8BFAD219-D67B-4CAF-A465-3B271F1D17FB}" type="pres">
      <dgm:prSet presAssocID="{2C5DA5AC-5558-4B48-9324-4192F54981FC}" presName="descendantText" presStyleLbl="alignAccFollowNode1" presStyleIdx="0" presStyleCnt="1">
        <dgm:presLayoutVars>
          <dgm:bulletEnabled val="1"/>
        </dgm:presLayoutVars>
      </dgm:prSet>
      <dgm:spPr/>
      <dgm:t>
        <a:bodyPr/>
        <a:lstStyle/>
        <a:p>
          <a:endParaRPr lang="en-US"/>
        </a:p>
      </dgm:t>
    </dgm:pt>
  </dgm:ptLst>
  <dgm:cxnLst>
    <dgm:cxn modelId="{B601C2E6-00B5-4632-9872-C7FC227D30A8}" srcId="{D8348631-2673-4C2E-93DB-0E457F734EC6}" destId="{2C5DA5AC-5558-4B48-9324-4192F54981FC}" srcOrd="0" destOrd="0" parTransId="{F239BBA7-DF80-4D50-A773-66794108A93B}" sibTransId="{5B544BE6-0562-4DC4-B1C8-F203AB45DCBD}"/>
    <dgm:cxn modelId="{4D7EAD9B-8A6D-4571-9D27-FABD42D019F0}" type="presOf" srcId="{D8348631-2673-4C2E-93DB-0E457F734EC6}" destId="{07CDAE5F-11F0-49A2-85AD-199B522D7C05}" srcOrd="0" destOrd="0" presId="urn:microsoft.com/office/officeart/2005/8/layout/vList5"/>
    <dgm:cxn modelId="{9789C6F7-1FDF-4861-AFCF-7C6432380CBB}" srcId="{2C5DA5AC-5558-4B48-9324-4192F54981FC}" destId="{FB1D3220-5642-428C-9FE1-D622FB93A96F}" srcOrd="2" destOrd="0" parTransId="{FCC6B5C6-6098-4928-A241-BBBD3170041F}" sibTransId="{D58151BF-92BD-40D7-B83B-73DEB1283FE4}"/>
    <dgm:cxn modelId="{189FC9C0-A239-4E5A-B514-2B1C31964B34}" type="presOf" srcId="{F5EEC4D3-0A6F-4477-99D2-42011C403BB9}" destId="{8BFAD219-D67B-4CAF-A465-3B271F1D17FB}" srcOrd="0" destOrd="1" presId="urn:microsoft.com/office/officeart/2005/8/layout/vList5"/>
    <dgm:cxn modelId="{889E02AC-2012-4BA9-A588-C48A5BE5F9E4}" srcId="{2C5DA5AC-5558-4B48-9324-4192F54981FC}" destId="{F5EEC4D3-0A6F-4477-99D2-42011C403BB9}" srcOrd="1" destOrd="0" parTransId="{8F241AC3-D264-4D90-BFBD-DCDFEA0CFB58}" sibTransId="{193E0863-E382-4FC9-B96A-4DA56608F082}"/>
    <dgm:cxn modelId="{1F35D206-EB81-4E01-9486-F3DAE21A03D2}" type="presOf" srcId="{0B443815-5E5B-4442-8413-3A5408F2D992}" destId="{8BFAD219-D67B-4CAF-A465-3B271F1D17FB}" srcOrd="0" destOrd="0" presId="urn:microsoft.com/office/officeart/2005/8/layout/vList5"/>
    <dgm:cxn modelId="{E0543FF9-EBBD-4BB6-B7C8-5EB070E0BA89}" type="presOf" srcId="{2C5DA5AC-5558-4B48-9324-4192F54981FC}" destId="{EFB98E08-CC0D-4683-BFED-2DCB2A81A653}" srcOrd="0" destOrd="0" presId="urn:microsoft.com/office/officeart/2005/8/layout/vList5"/>
    <dgm:cxn modelId="{4BD4FEB7-C6AE-4C9C-98E1-CE097F7827FB}" type="presOf" srcId="{FB1D3220-5642-428C-9FE1-D622FB93A96F}" destId="{8BFAD219-D67B-4CAF-A465-3B271F1D17FB}" srcOrd="0" destOrd="2" presId="urn:microsoft.com/office/officeart/2005/8/layout/vList5"/>
    <dgm:cxn modelId="{0CC88D03-8678-4A08-B3D9-15DAECE5801A}" srcId="{2C5DA5AC-5558-4B48-9324-4192F54981FC}" destId="{0B443815-5E5B-4442-8413-3A5408F2D992}" srcOrd="0" destOrd="0" parTransId="{D8686157-0835-4122-8D49-D23A69379DA1}" sibTransId="{6062EA2C-D37C-4809-B793-EE92165C5A66}"/>
    <dgm:cxn modelId="{E5421454-E816-499E-A3B4-BF6F2114D744}" type="presParOf" srcId="{07CDAE5F-11F0-49A2-85AD-199B522D7C05}" destId="{001F58AB-97FE-41CA-9F05-CF91349A89D8}" srcOrd="0" destOrd="0" presId="urn:microsoft.com/office/officeart/2005/8/layout/vList5"/>
    <dgm:cxn modelId="{A50B1C89-9CA1-47BD-ADBA-CCFA8A79B757}" type="presParOf" srcId="{001F58AB-97FE-41CA-9F05-CF91349A89D8}" destId="{EFB98E08-CC0D-4683-BFED-2DCB2A81A653}" srcOrd="0" destOrd="0" presId="urn:microsoft.com/office/officeart/2005/8/layout/vList5"/>
    <dgm:cxn modelId="{CB794B48-FE19-4652-8C37-27DA54F9450F}" type="presParOf" srcId="{001F58AB-97FE-41CA-9F05-CF91349A89D8}" destId="{8BFAD219-D67B-4CAF-A465-3B271F1D17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F27F6E-C70C-904D-AF6E-D604B62CA7C3}" type="doc">
      <dgm:prSet loTypeId="urn:microsoft.com/office/officeart/2005/8/layout/default" loCatId="" qsTypeId="urn:microsoft.com/office/officeart/2005/8/quickstyle/simple2" qsCatId="simple" csTypeId="urn:microsoft.com/office/officeart/2005/8/colors/accent4_2" csCatId="accent4" phldr="1"/>
      <dgm:spPr/>
      <dgm:t>
        <a:bodyPr/>
        <a:lstStyle/>
        <a:p>
          <a:endParaRPr lang="en-US"/>
        </a:p>
      </dgm:t>
    </dgm:pt>
    <dgm:pt modelId="{E328D931-E6BE-2F41-B8BA-515CDEDF21D2}">
      <dgm:prSet/>
      <dgm:spPr/>
      <dgm:t>
        <a:bodyPr/>
        <a:lstStyle/>
        <a:p>
          <a:pPr rtl="0"/>
          <a:r>
            <a:rPr kumimoji="1" lang="en-US" dirty="0" smtClean="0"/>
            <a:t>Training and technical assistance</a:t>
          </a:r>
          <a:endParaRPr lang="en-US" dirty="0"/>
        </a:p>
      </dgm:t>
    </dgm:pt>
    <dgm:pt modelId="{B2387BAF-5B79-DB45-A822-2823016D7CDA}" type="parTrans" cxnId="{0D10C5A6-5F1A-F843-97E8-8701CD4B7491}">
      <dgm:prSet/>
      <dgm:spPr/>
      <dgm:t>
        <a:bodyPr/>
        <a:lstStyle/>
        <a:p>
          <a:endParaRPr lang="en-US"/>
        </a:p>
      </dgm:t>
    </dgm:pt>
    <dgm:pt modelId="{3FA881DD-AFCB-9646-B1EF-1A89B162361B}" type="sibTrans" cxnId="{0D10C5A6-5F1A-F843-97E8-8701CD4B7491}">
      <dgm:prSet/>
      <dgm:spPr/>
      <dgm:t>
        <a:bodyPr/>
        <a:lstStyle/>
        <a:p>
          <a:endParaRPr lang="en-US"/>
        </a:p>
      </dgm:t>
    </dgm:pt>
    <dgm:pt modelId="{81D323DF-FCA4-E24C-AF6A-872DEA3613C8}">
      <dgm:prSet/>
      <dgm:spPr/>
      <dgm:t>
        <a:bodyPr/>
        <a:lstStyle/>
        <a:p>
          <a:pPr rtl="0"/>
          <a:r>
            <a:rPr kumimoji="1" lang="en-US" dirty="0" smtClean="0"/>
            <a:t>Grant programs serving adults</a:t>
          </a:r>
          <a:endParaRPr lang="en-US" dirty="0"/>
        </a:p>
      </dgm:t>
    </dgm:pt>
    <dgm:pt modelId="{89E86DE1-220C-0448-B8E0-05B657318636}" type="parTrans" cxnId="{701A59BB-18B8-D042-907A-B62A55240B8E}">
      <dgm:prSet/>
      <dgm:spPr/>
      <dgm:t>
        <a:bodyPr/>
        <a:lstStyle/>
        <a:p>
          <a:endParaRPr lang="en-US"/>
        </a:p>
      </dgm:t>
    </dgm:pt>
    <dgm:pt modelId="{A9B3EF91-A2D5-9745-9D26-9D0FBEAC5EEB}" type="sibTrans" cxnId="{701A59BB-18B8-D042-907A-B62A55240B8E}">
      <dgm:prSet/>
      <dgm:spPr/>
      <dgm:t>
        <a:bodyPr/>
        <a:lstStyle/>
        <a:p>
          <a:endParaRPr lang="en-US"/>
        </a:p>
      </dgm:t>
    </dgm:pt>
    <dgm:pt modelId="{AEEE0FD0-973C-ED49-AFC2-C60533904BBC}">
      <dgm:prSet/>
      <dgm:spPr/>
      <dgm:t>
        <a:bodyPr/>
        <a:lstStyle/>
        <a:p>
          <a:pPr rtl="0"/>
          <a:r>
            <a:rPr kumimoji="1" lang="en-US" dirty="0" smtClean="0"/>
            <a:t>Grant programs impacting statewide policy and practice</a:t>
          </a:r>
          <a:endParaRPr lang="en-US" dirty="0"/>
        </a:p>
      </dgm:t>
    </dgm:pt>
    <dgm:pt modelId="{5899A8A1-D0DC-D546-A1B3-9BBD40C6F3EF}" type="parTrans" cxnId="{A0928426-E2CB-4247-B225-051670676FC2}">
      <dgm:prSet/>
      <dgm:spPr/>
      <dgm:t>
        <a:bodyPr/>
        <a:lstStyle/>
        <a:p>
          <a:endParaRPr lang="en-US"/>
        </a:p>
      </dgm:t>
    </dgm:pt>
    <dgm:pt modelId="{9955FBD5-D843-FB40-A9C8-132A47756B2A}" type="sibTrans" cxnId="{A0928426-E2CB-4247-B225-051670676FC2}">
      <dgm:prSet/>
      <dgm:spPr/>
      <dgm:t>
        <a:bodyPr/>
        <a:lstStyle/>
        <a:p>
          <a:endParaRPr lang="en-US"/>
        </a:p>
      </dgm:t>
    </dgm:pt>
    <dgm:pt modelId="{493616C3-714F-1D48-BCCA-D1635FA1A6D4}">
      <dgm:prSet/>
      <dgm:spPr/>
      <dgm:t>
        <a:bodyPr/>
        <a:lstStyle/>
        <a:p>
          <a:pPr rtl="0"/>
          <a:r>
            <a:rPr kumimoji="1" lang="en-US" dirty="0" smtClean="0"/>
            <a:t>Grant programs serving juveniles</a:t>
          </a:r>
          <a:endParaRPr lang="en-US" dirty="0"/>
        </a:p>
      </dgm:t>
    </dgm:pt>
    <dgm:pt modelId="{406CC59A-AC12-8B42-95E6-0B5847055A4E}" type="parTrans" cxnId="{8C3C5B32-A622-3E4E-A19E-03E6DD3CC6B4}">
      <dgm:prSet/>
      <dgm:spPr/>
      <dgm:t>
        <a:bodyPr/>
        <a:lstStyle/>
        <a:p>
          <a:endParaRPr lang="en-US"/>
        </a:p>
      </dgm:t>
    </dgm:pt>
    <dgm:pt modelId="{2C07F18F-6F75-3846-9ABE-BBE86923A578}" type="sibTrans" cxnId="{8C3C5B32-A622-3E4E-A19E-03E6DD3CC6B4}">
      <dgm:prSet/>
      <dgm:spPr/>
      <dgm:t>
        <a:bodyPr/>
        <a:lstStyle/>
        <a:p>
          <a:endParaRPr lang="en-US"/>
        </a:p>
      </dgm:t>
    </dgm:pt>
    <dgm:pt modelId="{B180A38D-3F0F-814B-9C95-E994E985C9FF}" type="pres">
      <dgm:prSet presAssocID="{DDF27F6E-C70C-904D-AF6E-D604B62CA7C3}" presName="diagram" presStyleCnt="0">
        <dgm:presLayoutVars>
          <dgm:dir/>
          <dgm:resizeHandles val="exact"/>
        </dgm:presLayoutVars>
      </dgm:prSet>
      <dgm:spPr/>
      <dgm:t>
        <a:bodyPr/>
        <a:lstStyle/>
        <a:p>
          <a:endParaRPr lang="en-US"/>
        </a:p>
      </dgm:t>
    </dgm:pt>
    <dgm:pt modelId="{2096DDB6-E490-4840-967E-8E7F9F1C29D1}" type="pres">
      <dgm:prSet presAssocID="{E328D931-E6BE-2F41-B8BA-515CDEDF21D2}" presName="node" presStyleLbl="node1" presStyleIdx="0" presStyleCnt="4">
        <dgm:presLayoutVars>
          <dgm:bulletEnabled val="1"/>
        </dgm:presLayoutVars>
      </dgm:prSet>
      <dgm:spPr/>
      <dgm:t>
        <a:bodyPr/>
        <a:lstStyle/>
        <a:p>
          <a:endParaRPr lang="en-US"/>
        </a:p>
      </dgm:t>
    </dgm:pt>
    <dgm:pt modelId="{C25BD38D-2D0F-9C44-A99A-46D2605D99A8}" type="pres">
      <dgm:prSet presAssocID="{3FA881DD-AFCB-9646-B1EF-1A89B162361B}" presName="sibTrans" presStyleCnt="0"/>
      <dgm:spPr/>
      <dgm:t>
        <a:bodyPr/>
        <a:lstStyle/>
        <a:p>
          <a:endParaRPr lang="en-US"/>
        </a:p>
      </dgm:t>
    </dgm:pt>
    <dgm:pt modelId="{039976D9-94C1-394D-AD06-0ADFDAFF5192}" type="pres">
      <dgm:prSet presAssocID="{81D323DF-FCA4-E24C-AF6A-872DEA3613C8}" presName="node" presStyleLbl="node1" presStyleIdx="1" presStyleCnt="4">
        <dgm:presLayoutVars>
          <dgm:bulletEnabled val="1"/>
        </dgm:presLayoutVars>
      </dgm:prSet>
      <dgm:spPr/>
      <dgm:t>
        <a:bodyPr/>
        <a:lstStyle/>
        <a:p>
          <a:endParaRPr lang="en-US"/>
        </a:p>
      </dgm:t>
    </dgm:pt>
    <dgm:pt modelId="{F1142E40-2836-9745-9698-1E0ED2B18A20}" type="pres">
      <dgm:prSet presAssocID="{A9B3EF91-A2D5-9745-9D26-9D0FBEAC5EEB}" presName="sibTrans" presStyleCnt="0"/>
      <dgm:spPr/>
      <dgm:t>
        <a:bodyPr/>
        <a:lstStyle/>
        <a:p>
          <a:endParaRPr lang="en-US"/>
        </a:p>
      </dgm:t>
    </dgm:pt>
    <dgm:pt modelId="{239447B1-B7BC-2C48-B0C4-6B31E2F3976F}" type="pres">
      <dgm:prSet presAssocID="{493616C3-714F-1D48-BCCA-D1635FA1A6D4}" presName="node" presStyleLbl="node1" presStyleIdx="2" presStyleCnt="4">
        <dgm:presLayoutVars>
          <dgm:bulletEnabled val="1"/>
        </dgm:presLayoutVars>
      </dgm:prSet>
      <dgm:spPr/>
      <dgm:t>
        <a:bodyPr/>
        <a:lstStyle/>
        <a:p>
          <a:endParaRPr lang="en-US"/>
        </a:p>
      </dgm:t>
    </dgm:pt>
    <dgm:pt modelId="{34F09045-B678-BF42-9946-E2051BDDC22F}" type="pres">
      <dgm:prSet presAssocID="{2C07F18F-6F75-3846-9ABE-BBE86923A578}" presName="sibTrans" presStyleCnt="0"/>
      <dgm:spPr/>
      <dgm:t>
        <a:bodyPr/>
        <a:lstStyle/>
        <a:p>
          <a:endParaRPr lang="en-US"/>
        </a:p>
      </dgm:t>
    </dgm:pt>
    <dgm:pt modelId="{523FCC2B-98FA-354A-8154-C00D2150096F}" type="pres">
      <dgm:prSet presAssocID="{AEEE0FD0-973C-ED49-AFC2-C60533904BBC}" presName="node" presStyleLbl="node1" presStyleIdx="3" presStyleCnt="4">
        <dgm:presLayoutVars>
          <dgm:bulletEnabled val="1"/>
        </dgm:presLayoutVars>
      </dgm:prSet>
      <dgm:spPr/>
      <dgm:t>
        <a:bodyPr/>
        <a:lstStyle/>
        <a:p>
          <a:endParaRPr lang="en-US"/>
        </a:p>
      </dgm:t>
    </dgm:pt>
  </dgm:ptLst>
  <dgm:cxnLst>
    <dgm:cxn modelId="{8C3C5B32-A622-3E4E-A19E-03E6DD3CC6B4}" srcId="{DDF27F6E-C70C-904D-AF6E-D604B62CA7C3}" destId="{493616C3-714F-1D48-BCCA-D1635FA1A6D4}" srcOrd="2" destOrd="0" parTransId="{406CC59A-AC12-8B42-95E6-0B5847055A4E}" sibTransId="{2C07F18F-6F75-3846-9ABE-BBE86923A578}"/>
    <dgm:cxn modelId="{0D10C5A6-5F1A-F843-97E8-8701CD4B7491}" srcId="{DDF27F6E-C70C-904D-AF6E-D604B62CA7C3}" destId="{E328D931-E6BE-2F41-B8BA-515CDEDF21D2}" srcOrd="0" destOrd="0" parTransId="{B2387BAF-5B79-DB45-A822-2823016D7CDA}" sibTransId="{3FA881DD-AFCB-9646-B1EF-1A89B162361B}"/>
    <dgm:cxn modelId="{98A3422E-8756-479A-8A2B-D70E97167EF3}" type="presOf" srcId="{81D323DF-FCA4-E24C-AF6A-872DEA3613C8}" destId="{039976D9-94C1-394D-AD06-0ADFDAFF5192}" srcOrd="0" destOrd="0" presId="urn:microsoft.com/office/officeart/2005/8/layout/default"/>
    <dgm:cxn modelId="{433F8DD5-6C0A-484C-94F4-A3B6FFE9F6AF}" type="presOf" srcId="{E328D931-E6BE-2F41-B8BA-515CDEDF21D2}" destId="{2096DDB6-E490-4840-967E-8E7F9F1C29D1}" srcOrd="0" destOrd="0" presId="urn:microsoft.com/office/officeart/2005/8/layout/default"/>
    <dgm:cxn modelId="{95773686-8EBA-461F-AF7A-205B1277C218}" type="presOf" srcId="{493616C3-714F-1D48-BCCA-D1635FA1A6D4}" destId="{239447B1-B7BC-2C48-B0C4-6B31E2F3976F}" srcOrd="0" destOrd="0" presId="urn:microsoft.com/office/officeart/2005/8/layout/default"/>
    <dgm:cxn modelId="{701A59BB-18B8-D042-907A-B62A55240B8E}" srcId="{DDF27F6E-C70C-904D-AF6E-D604B62CA7C3}" destId="{81D323DF-FCA4-E24C-AF6A-872DEA3613C8}" srcOrd="1" destOrd="0" parTransId="{89E86DE1-220C-0448-B8E0-05B657318636}" sibTransId="{A9B3EF91-A2D5-9745-9D26-9D0FBEAC5EEB}"/>
    <dgm:cxn modelId="{166C7D01-813B-4ECC-8449-A079F8ABFCEA}" type="presOf" srcId="{AEEE0FD0-973C-ED49-AFC2-C60533904BBC}" destId="{523FCC2B-98FA-354A-8154-C00D2150096F}" srcOrd="0" destOrd="0" presId="urn:microsoft.com/office/officeart/2005/8/layout/default"/>
    <dgm:cxn modelId="{A0928426-E2CB-4247-B225-051670676FC2}" srcId="{DDF27F6E-C70C-904D-AF6E-D604B62CA7C3}" destId="{AEEE0FD0-973C-ED49-AFC2-C60533904BBC}" srcOrd="3" destOrd="0" parTransId="{5899A8A1-D0DC-D546-A1B3-9BBD40C6F3EF}" sibTransId="{9955FBD5-D843-FB40-A9C8-132A47756B2A}"/>
    <dgm:cxn modelId="{C9E8D0EA-7493-47BB-A51D-D7F2AAF37258}" type="presOf" srcId="{DDF27F6E-C70C-904D-AF6E-D604B62CA7C3}" destId="{B180A38D-3F0F-814B-9C95-E994E985C9FF}" srcOrd="0" destOrd="0" presId="urn:microsoft.com/office/officeart/2005/8/layout/default"/>
    <dgm:cxn modelId="{A0F3F31F-1731-4A63-94BC-DDD821797A13}" type="presParOf" srcId="{B180A38D-3F0F-814B-9C95-E994E985C9FF}" destId="{2096DDB6-E490-4840-967E-8E7F9F1C29D1}" srcOrd="0" destOrd="0" presId="urn:microsoft.com/office/officeart/2005/8/layout/default"/>
    <dgm:cxn modelId="{BBC9994A-32FD-4D9B-AF4F-1F417784E620}" type="presParOf" srcId="{B180A38D-3F0F-814B-9C95-E994E985C9FF}" destId="{C25BD38D-2D0F-9C44-A99A-46D2605D99A8}" srcOrd="1" destOrd="0" presId="urn:microsoft.com/office/officeart/2005/8/layout/default"/>
    <dgm:cxn modelId="{9CF1A1E6-840F-4AC7-87A0-AFE694CA0EF1}" type="presParOf" srcId="{B180A38D-3F0F-814B-9C95-E994E985C9FF}" destId="{039976D9-94C1-394D-AD06-0ADFDAFF5192}" srcOrd="2" destOrd="0" presId="urn:microsoft.com/office/officeart/2005/8/layout/default"/>
    <dgm:cxn modelId="{72F85AF1-27F1-4337-816F-689CB8ACF9BA}" type="presParOf" srcId="{B180A38D-3F0F-814B-9C95-E994E985C9FF}" destId="{F1142E40-2836-9745-9698-1E0ED2B18A20}" srcOrd="3" destOrd="0" presId="urn:microsoft.com/office/officeart/2005/8/layout/default"/>
    <dgm:cxn modelId="{089DD53F-6865-43FD-A762-DA1E39BEB92E}" type="presParOf" srcId="{B180A38D-3F0F-814B-9C95-E994E985C9FF}" destId="{239447B1-B7BC-2C48-B0C4-6B31E2F3976F}" srcOrd="4" destOrd="0" presId="urn:microsoft.com/office/officeart/2005/8/layout/default"/>
    <dgm:cxn modelId="{F7569D6F-76A3-4644-8F3A-88C3EDFEF526}" type="presParOf" srcId="{B180A38D-3F0F-814B-9C95-E994E985C9FF}" destId="{34F09045-B678-BF42-9946-E2051BDDC22F}" srcOrd="5" destOrd="0" presId="urn:microsoft.com/office/officeart/2005/8/layout/default"/>
    <dgm:cxn modelId="{70AFFFB9-F911-4BA3-B1C7-4ADFB89D22F0}" type="presParOf" srcId="{B180A38D-3F0F-814B-9C95-E994E985C9FF}" destId="{523FCC2B-98FA-354A-8154-C00D2150096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71536-40B1-4522-84DB-2813927F49D1}">
      <dsp:nvSpPr>
        <dsp:cNvPr id="0" name=""/>
        <dsp:cNvSpPr/>
      </dsp:nvSpPr>
      <dsp:spPr>
        <a:xfrm>
          <a:off x="2862463" y="0"/>
          <a:ext cx="2680975" cy="2680975"/>
        </a:xfrm>
        <a:prstGeom prst="ellipse">
          <a:avLst/>
        </a:prstGeom>
        <a:solidFill>
          <a:schemeClr val="accent2">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Demonstration projects</a:t>
          </a:r>
          <a:endParaRPr lang="en-US" sz="2400" b="1" kern="1200" dirty="0"/>
        </a:p>
      </dsp:txBody>
      <dsp:txXfrm>
        <a:off x="3219927" y="469170"/>
        <a:ext cx="1966048" cy="1206438"/>
      </dsp:txXfrm>
    </dsp:sp>
    <dsp:sp modelId="{FDA20DBD-51DD-40B8-9216-BCB5288D0970}">
      <dsp:nvSpPr>
        <dsp:cNvPr id="0" name=""/>
        <dsp:cNvSpPr/>
      </dsp:nvSpPr>
      <dsp:spPr>
        <a:xfrm>
          <a:off x="3949688" y="1667495"/>
          <a:ext cx="2680975" cy="2680975"/>
        </a:xfrm>
        <a:prstGeom prst="ellipse">
          <a:avLst/>
        </a:prstGeom>
        <a:solidFill>
          <a:schemeClr val="accent1"/>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Original research</a:t>
          </a:r>
          <a:endParaRPr lang="en-US" sz="2400" b="1" kern="1200" dirty="0"/>
        </a:p>
      </dsp:txBody>
      <dsp:txXfrm>
        <a:off x="4769620" y="2360080"/>
        <a:ext cx="1608585" cy="1474536"/>
      </dsp:txXfrm>
    </dsp:sp>
    <dsp:sp modelId="{2B54DDBD-213D-42CA-8C27-0DE50AAC2252}">
      <dsp:nvSpPr>
        <dsp:cNvPr id="0" name=""/>
        <dsp:cNvSpPr/>
      </dsp:nvSpPr>
      <dsp:spPr>
        <a:xfrm>
          <a:off x="1835212" y="1659586"/>
          <a:ext cx="2680975" cy="2680975"/>
        </a:xfrm>
        <a:prstGeom prst="ellipse">
          <a:avLst/>
        </a:prstGeom>
        <a:solidFill>
          <a:schemeClr val="accent3">
            <a:lumMod val="75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b="1" kern="1200" dirty="0" smtClean="0"/>
            <a:t>Expert assistance</a:t>
          </a:r>
          <a:endParaRPr lang="en-US" sz="2400" b="1" kern="1200" dirty="0"/>
        </a:p>
      </dsp:txBody>
      <dsp:txXfrm>
        <a:off x="2087670" y="2352171"/>
        <a:ext cx="1608585" cy="14745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6DDB6-E490-4840-967E-8E7F9F1C29D1}">
      <dsp:nvSpPr>
        <dsp:cNvPr id="0" name=""/>
        <dsp:cNvSpPr/>
      </dsp:nvSpPr>
      <dsp:spPr>
        <a:xfrm>
          <a:off x="452675" y="222"/>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Training and technical assistance</a:t>
          </a:r>
          <a:endParaRPr lang="en-US" sz="2900" kern="1200" dirty="0"/>
        </a:p>
      </dsp:txBody>
      <dsp:txXfrm>
        <a:off x="452675" y="222"/>
        <a:ext cx="3155119" cy="1893071"/>
      </dsp:txXfrm>
    </dsp:sp>
    <dsp:sp modelId="{039976D9-94C1-394D-AD06-0ADFDAFF5192}">
      <dsp:nvSpPr>
        <dsp:cNvPr id="0" name=""/>
        <dsp:cNvSpPr/>
      </dsp:nvSpPr>
      <dsp:spPr>
        <a:xfrm>
          <a:off x="3923305" y="222"/>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serving adults</a:t>
          </a:r>
          <a:endParaRPr lang="en-US" sz="2900" kern="1200" dirty="0"/>
        </a:p>
      </dsp:txBody>
      <dsp:txXfrm>
        <a:off x="3923305" y="222"/>
        <a:ext cx="3155119" cy="1893071"/>
      </dsp:txXfrm>
    </dsp:sp>
    <dsp:sp modelId="{239447B1-B7BC-2C48-B0C4-6B31E2F3976F}">
      <dsp:nvSpPr>
        <dsp:cNvPr id="0" name=""/>
        <dsp:cNvSpPr/>
      </dsp:nvSpPr>
      <dsp:spPr>
        <a:xfrm>
          <a:off x="452675" y="2208805"/>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serving juveniles</a:t>
          </a:r>
          <a:endParaRPr lang="en-US" sz="2900" kern="1200" dirty="0"/>
        </a:p>
      </dsp:txBody>
      <dsp:txXfrm>
        <a:off x="452675" y="2208805"/>
        <a:ext cx="3155119" cy="1893071"/>
      </dsp:txXfrm>
    </dsp:sp>
    <dsp:sp modelId="{523FCC2B-98FA-354A-8154-C00D2150096F}">
      <dsp:nvSpPr>
        <dsp:cNvPr id="0" name=""/>
        <dsp:cNvSpPr/>
      </dsp:nvSpPr>
      <dsp:spPr>
        <a:xfrm>
          <a:off x="3923305" y="2208805"/>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impacting statewide policy and practice</a:t>
          </a:r>
          <a:endParaRPr lang="en-US" sz="2900" kern="1200" dirty="0"/>
        </a:p>
      </dsp:txBody>
      <dsp:txXfrm>
        <a:off x="3923305" y="2208805"/>
        <a:ext cx="3155119" cy="1893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6DDB6-E490-4840-967E-8E7F9F1C29D1}">
      <dsp:nvSpPr>
        <dsp:cNvPr id="0" name=""/>
        <dsp:cNvSpPr/>
      </dsp:nvSpPr>
      <dsp:spPr>
        <a:xfrm>
          <a:off x="452675" y="222"/>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Training and technical assistance</a:t>
          </a:r>
          <a:endParaRPr lang="en-US" sz="2900" kern="1200" dirty="0"/>
        </a:p>
      </dsp:txBody>
      <dsp:txXfrm>
        <a:off x="452675" y="222"/>
        <a:ext cx="3155119" cy="1893071"/>
      </dsp:txXfrm>
    </dsp:sp>
    <dsp:sp modelId="{039976D9-94C1-394D-AD06-0ADFDAFF5192}">
      <dsp:nvSpPr>
        <dsp:cNvPr id="0" name=""/>
        <dsp:cNvSpPr/>
      </dsp:nvSpPr>
      <dsp:spPr>
        <a:xfrm>
          <a:off x="3923305" y="222"/>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serving adults</a:t>
          </a:r>
          <a:endParaRPr lang="en-US" sz="2900" kern="1200" dirty="0"/>
        </a:p>
      </dsp:txBody>
      <dsp:txXfrm>
        <a:off x="3923305" y="222"/>
        <a:ext cx="3155119" cy="1893071"/>
      </dsp:txXfrm>
    </dsp:sp>
    <dsp:sp modelId="{239447B1-B7BC-2C48-B0C4-6B31E2F3976F}">
      <dsp:nvSpPr>
        <dsp:cNvPr id="0" name=""/>
        <dsp:cNvSpPr/>
      </dsp:nvSpPr>
      <dsp:spPr>
        <a:xfrm>
          <a:off x="452675" y="2208805"/>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serving juveniles</a:t>
          </a:r>
          <a:endParaRPr lang="en-US" sz="2900" kern="1200" dirty="0"/>
        </a:p>
      </dsp:txBody>
      <dsp:txXfrm>
        <a:off x="452675" y="2208805"/>
        <a:ext cx="3155119" cy="1893071"/>
      </dsp:txXfrm>
    </dsp:sp>
    <dsp:sp modelId="{523FCC2B-98FA-354A-8154-C00D2150096F}">
      <dsp:nvSpPr>
        <dsp:cNvPr id="0" name=""/>
        <dsp:cNvSpPr/>
      </dsp:nvSpPr>
      <dsp:spPr>
        <a:xfrm>
          <a:off x="3923305" y="2208805"/>
          <a:ext cx="3155119" cy="1893071"/>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rtl="0">
            <a:lnSpc>
              <a:spcPct val="90000"/>
            </a:lnSpc>
            <a:spcBef>
              <a:spcPct val="0"/>
            </a:spcBef>
            <a:spcAft>
              <a:spcPct val="35000"/>
            </a:spcAft>
          </a:pPr>
          <a:r>
            <a:rPr kumimoji="1" lang="en-US" sz="2900" kern="1200" dirty="0" smtClean="0"/>
            <a:t>Grant programs impacting statewide policy and practice</a:t>
          </a:r>
          <a:endParaRPr lang="en-US" sz="2900" kern="1200" dirty="0"/>
        </a:p>
      </dsp:txBody>
      <dsp:txXfrm>
        <a:off x="3923305" y="2208805"/>
        <a:ext cx="3155119" cy="189307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61ACCFF-B4E8-4E9B-B71E-D6AC365961C1}" type="datetimeFigureOut">
              <a:rPr lang="en-US" smtClean="0"/>
              <a:pPr/>
              <a:t>1/27/2016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3B4DD4D-5567-4DDF-A5E7-C259E9E71816}" type="slidenum">
              <a:rPr lang="en-US" smtClean="0"/>
              <a:pPr/>
              <a:t>‹#›</a:t>
            </a:fld>
            <a:endParaRPr lang="en-US"/>
          </a:p>
        </p:txBody>
      </p:sp>
    </p:spTree>
    <p:extLst>
      <p:ext uri="{BB962C8B-B14F-4D97-AF65-F5344CB8AC3E}">
        <p14:creationId xmlns:p14="http://schemas.microsoft.com/office/powerpoint/2010/main" val="3054916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953EB6-89AC-4D89-A1B3-2D2150F97882}" type="datetimeFigureOut">
              <a:rPr lang="en-US" smtClean="0"/>
              <a:pPr/>
              <a:t>1/27/2016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EA1A5E9-412A-48B9-A904-1EBAADBAEC90}" type="slidenum">
              <a:rPr lang="en-US" smtClean="0"/>
              <a:pPr/>
              <a:t>‹#›</a:t>
            </a:fld>
            <a:endParaRPr lang="en-US"/>
          </a:p>
        </p:txBody>
      </p:sp>
    </p:spTree>
    <p:extLst>
      <p:ext uri="{BB962C8B-B14F-4D97-AF65-F5344CB8AC3E}">
        <p14:creationId xmlns:p14="http://schemas.microsoft.com/office/powerpoint/2010/main" val="364998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csgjusticecenter.org/nrrc/second-chance-act-technology-career-training-grant-program/" TargetMode="External"/><Relationship Id="rId3" Type="http://schemas.openxmlformats.org/officeDocument/2006/relationships/hyperlink" Target="http://csgjusticecenter.org/nrrc/second-chance-act-demonstration-grant-program/" TargetMode="External"/><Relationship Id="rId7" Type="http://schemas.openxmlformats.org/officeDocument/2006/relationships/hyperlink" Target="http://csgjusticecenter.org/nrrc/second-chance-act-reentry-court-program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csgjusticecenter.org/nrrc/second-chance-act-family-based-substance-abuse-treatment-grant-program/" TargetMode="External"/><Relationship Id="rId5" Type="http://schemas.openxmlformats.org/officeDocument/2006/relationships/hyperlink" Target="http://csgjusticecenter.org/nrrc/second-chance-act-co-occurring-disorder-treatment-grant-program/" TargetMode="External"/><Relationship Id="rId10" Type="http://schemas.openxmlformats.org/officeDocument/2006/relationships/hyperlink" Target="http://csgjusticecenter.org/nrrc/second-chance-act-smart-probation-grant-program/" TargetMode="External"/><Relationship Id="rId4" Type="http://schemas.openxmlformats.org/officeDocument/2006/relationships/hyperlink" Target="http://csgjusticecenter.org/nrrc/second-chance-act-mentoring-grant-program/" TargetMode="External"/><Relationship Id="rId9" Type="http://schemas.openxmlformats.org/officeDocument/2006/relationships/hyperlink" Target="http://csgjusticecenter.org/nrrc/second-chance-act-recidivism-reduction-grant-progra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1</a:t>
            </a:fld>
            <a:endParaRPr lang="en-US"/>
          </a:p>
        </p:txBody>
      </p:sp>
    </p:spTree>
    <p:extLst>
      <p:ext uri="{BB962C8B-B14F-4D97-AF65-F5344CB8AC3E}">
        <p14:creationId xmlns:p14="http://schemas.microsoft.com/office/powerpoint/2010/main" val="4102836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15</a:t>
            </a:fld>
            <a:endParaRPr lang="en-US"/>
          </a:p>
        </p:txBody>
      </p:sp>
    </p:spTree>
    <p:extLst>
      <p:ext uri="{BB962C8B-B14F-4D97-AF65-F5344CB8AC3E}">
        <p14:creationId xmlns:p14="http://schemas.microsoft.com/office/powerpoint/2010/main" val="257446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16</a:t>
            </a:fld>
            <a:endParaRPr lang="en-US"/>
          </a:p>
        </p:txBody>
      </p:sp>
    </p:spTree>
    <p:extLst>
      <p:ext uri="{BB962C8B-B14F-4D97-AF65-F5344CB8AC3E}">
        <p14:creationId xmlns:p14="http://schemas.microsoft.com/office/powerpoint/2010/main" val="2063592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 courts have historically</a:t>
            </a:r>
            <a:r>
              <a:rPr lang="en-US" baseline="0" dirty="0" smtClean="0"/>
              <a:t> been weak in MAT because of the prevailing philosophy that drug court participants must abstain from anything that would show up as +</a:t>
            </a:r>
            <a:r>
              <a:rPr lang="en-US" baseline="0" dirty="0" err="1" smtClean="0"/>
              <a:t>ve</a:t>
            </a:r>
            <a:r>
              <a:rPr lang="en-US" baseline="0" dirty="0" smtClean="0"/>
              <a:t> on a drug screen</a:t>
            </a:r>
            <a:br>
              <a:rPr lang="en-US" baseline="0" dirty="0" smtClean="0"/>
            </a:br>
            <a:r>
              <a:rPr lang="en-US" baseline="0" dirty="0" smtClean="0"/>
              <a:t>RSATs are well versed in MAT, fertile ground for cross training</a:t>
            </a:r>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17</a:t>
            </a:fld>
            <a:endParaRPr lang="en-US"/>
          </a:p>
        </p:txBody>
      </p:sp>
    </p:spTree>
    <p:extLst>
      <p:ext uri="{BB962C8B-B14F-4D97-AF65-F5344CB8AC3E}">
        <p14:creationId xmlns:p14="http://schemas.microsoft.com/office/powerpoint/2010/main" val="76283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Drug courts have historically</a:t>
            </a:r>
            <a:r>
              <a:rPr lang="en-US" baseline="0" dirty="0" smtClean="0"/>
              <a:t> been weak in MAT because of the prevailing philosophy that drug court participants must abstain from anything that would show up as +</a:t>
            </a:r>
            <a:r>
              <a:rPr lang="en-US" baseline="0" dirty="0" err="1" smtClean="0"/>
              <a:t>ve</a:t>
            </a:r>
            <a:r>
              <a:rPr lang="en-US" baseline="0" dirty="0" smtClean="0"/>
              <a:t> on a drug screen</a:t>
            </a:r>
            <a:br>
              <a:rPr lang="en-US" baseline="0" dirty="0" smtClean="0"/>
            </a:br>
            <a:r>
              <a:rPr lang="en-US" baseline="0" dirty="0" smtClean="0"/>
              <a:t>RSATs are well versed in MAT, fertile ground for cross training</a:t>
            </a:r>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18</a:t>
            </a:fld>
            <a:endParaRPr lang="en-US"/>
          </a:p>
        </p:txBody>
      </p:sp>
    </p:spTree>
    <p:extLst>
      <p:ext uri="{BB962C8B-B14F-4D97-AF65-F5344CB8AC3E}">
        <p14:creationId xmlns:p14="http://schemas.microsoft.com/office/powerpoint/2010/main" val="2134841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19</a:t>
            </a:fld>
            <a:endParaRPr lang="en-US"/>
          </a:p>
        </p:txBody>
      </p:sp>
    </p:spTree>
    <p:extLst>
      <p:ext uri="{BB962C8B-B14F-4D97-AF65-F5344CB8AC3E}">
        <p14:creationId xmlns:p14="http://schemas.microsoft.com/office/powerpoint/2010/main" val="1009248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20</a:t>
            </a:fld>
            <a:endParaRPr lang="en-US"/>
          </a:p>
        </p:txBody>
      </p:sp>
    </p:spTree>
    <p:extLst>
      <p:ext uri="{BB962C8B-B14F-4D97-AF65-F5344CB8AC3E}">
        <p14:creationId xmlns:p14="http://schemas.microsoft.com/office/powerpoint/2010/main" val="2869275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22</a:t>
            </a:fld>
            <a:endParaRPr lang="en-US"/>
          </a:p>
        </p:txBody>
      </p:sp>
    </p:spTree>
    <p:extLst>
      <p:ext uri="{BB962C8B-B14F-4D97-AF65-F5344CB8AC3E}">
        <p14:creationId xmlns:p14="http://schemas.microsoft.com/office/powerpoint/2010/main" val="1341902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learn more about our</a:t>
            </a:r>
            <a:r>
              <a:rPr lang="en-US" baseline="0" dirty="0" smtClean="0"/>
              <a:t> work and publications by visiting </a:t>
            </a:r>
            <a:r>
              <a:rPr lang="en-US" baseline="0" dirty="0" err="1" smtClean="0"/>
              <a:t>www.csgjusticecenter.org</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F48A5059-002F-BB45-A163-5A28027FE073}" type="slidenum">
              <a:rPr lang="en-US" smtClean="0"/>
              <a:t>23</a:t>
            </a:fld>
            <a:endParaRPr lang="en-US"/>
          </a:p>
        </p:txBody>
      </p:sp>
    </p:spTree>
    <p:extLst>
      <p:ext uri="{BB962C8B-B14F-4D97-AF65-F5344CB8AC3E}">
        <p14:creationId xmlns:p14="http://schemas.microsoft.com/office/powerpoint/2010/main" val="4013433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bwMode="auto">
          <a:xfrm>
            <a:off x="688965" y="4390030"/>
            <a:ext cx="5505473" cy="415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390" tIns="45196" rIns="90390" bIns="45196" numCol="1" anchor="t" anchorCtr="0" compatLnSpc="1">
            <a:prstTxWarp prst="textNoShape">
              <a:avLst/>
            </a:prstTxWarp>
          </a:bodyPr>
          <a:lstStyle/>
          <a:p>
            <a:endParaRPr lang="en-US" dirty="0" smtClean="0">
              <a:ea typeface="ＭＳ Ｐゴシック" charset="-128"/>
            </a:endParaRPr>
          </a:p>
          <a:p>
            <a:r>
              <a:rPr lang="en-US" dirty="0" smtClean="0">
                <a:ea typeface="ＭＳ Ｐゴシック" charset="-128"/>
              </a:rPr>
              <a:t>The National Reentry Resource Center</a:t>
            </a:r>
            <a:r>
              <a:rPr lang="en-US" baseline="0" dirty="0" smtClean="0">
                <a:ea typeface="ＭＳ Ｐゴシック" charset="-128"/>
              </a:rPr>
              <a:t> is the technical assistance provider for all Second Chance Act grantees, and has been since the passage of the Second Chance Act in April 2008. </a:t>
            </a:r>
          </a:p>
          <a:p>
            <a:endParaRPr lang="en-US" baseline="0" dirty="0" smtClean="0">
              <a:ea typeface="ＭＳ Ｐゴシック" charset="-128"/>
            </a:endParaRPr>
          </a:p>
          <a:p>
            <a:r>
              <a:rPr lang="en-US" baseline="0" dirty="0" smtClean="0">
                <a:ea typeface="ＭＳ Ｐゴシック" charset="-128"/>
              </a:rPr>
              <a:t>In partnership with the US Dept. of Justice’s Bureau of Justice Assistance, CSG Justice Center launched the NRRC and since 2009, has provided technical assistance to over 600 juvenile and adult reentry grantees. </a:t>
            </a:r>
            <a:endParaRPr lang="en-US" dirty="0" smtClean="0">
              <a:ea typeface="ＭＳ Ｐゴシック" charset="-128"/>
            </a:endParaRPr>
          </a:p>
        </p:txBody>
      </p:sp>
    </p:spTree>
    <p:extLst>
      <p:ext uri="{BB962C8B-B14F-4D97-AF65-F5344CB8AC3E}">
        <p14:creationId xmlns:p14="http://schemas.microsoft.com/office/powerpoint/2010/main" val="54517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ADE432-BBDE-4561-8ED6-549312FA590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59991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6</a:t>
            </a:fld>
            <a:endParaRPr lang="en-US"/>
          </a:p>
        </p:txBody>
      </p:sp>
    </p:spTree>
    <p:extLst>
      <p:ext uri="{BB962C8B-B14F-4D97-AF65-F5344CB8AC3E}">
        <p14:creationId xmlns:p14="http://schemas.microsoft.com/office/powerpoint/2010/main" val="3085095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26</a:t>
            </a:fld>
            <a:endParaRPr lang="en-US"/>
          </a:p>
        </p:txBody>
      </p:sp>
    </p:spTree>
    <p:extLst>
      <p:ext uri="{BB962C8B-B14F-4D97-AF65-F5344CB8AC3E}">
        <p14:creationId xmlns:p14="http://schemas.microsoft.com/office/powerpoint/2010/main" val="235212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itchFamily="34" charset="0"/>
              <a:buChar char="•"/>
              <a:defRPr/>
            </a:pPr>
            <a:r>
              <a:rPr lang="en-US" dirty="0" smtClean="0">
                <a:ea typeface="ＭＳ Ｐゴシック" charset="-128"/>
              </a:rPr>
              <a:t>Identify</a:t>
            </a:r>
            <a:r>
              <a:rPr lang="en-US" dirty="0">
                <a:ea typeface="ＭＳ Ｐゴシック" charset="-128"/>
              </a:rPr>
              <a:t>, document, and promote evidence-based practices.</a:t>
            </a:r>
          </a:p>
          <a:p>
            <a:pPr marL="457200" indent="-457200">
              <a:buFont typeface="Arial" pitchFamily="34" charset="0"/>
              <a:buChar char="•"/>
              <a:defRPr/>
            </a:pPr>
            <a:r>
              <a:rPr lang="en-US" dirty="0">
                <a:ea typeface="ＭＳ Ｐゴシック" charset="-128"/>
              </a:rPr>
              <a:t>Advance the reentry field through training, distance learning, and knowledge development. </a:t>
            </a:r>
          </a:p>
          <a:p>
            <a:pPr marL="457200" indent="-457200">
              <a:buFont typeface="Arial" pitchFamily="34" charset="0"/>
              <a:buChar char="•"/>
              <a:defRPr/>
            </a:pPr>
            <a:r>
              <a:rPr lang="en-US" dirty="0">
                <a:ea typeface="ＭＳ Ｐゴシック" charset="-128"/>
              </a:rPr>
              <a:t>Deliver individualized, targeted technical assistance to the Second Chance Act grantees.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27</a:t>
            </a:fld>
            <a:endParaRPr lang="en-US" dirty="0"/>
          </a:p>
        </p:txBody>
      </p:sp>
    </p:spTree>
    <p:extLst>
      <p:ext uri="{BB962C8B-B14F-4D97-AF65-F5344CB8AC3E}">
        <p14:creationId xmlns:p14="http://schemas.microsoft.com/office/powerpoint/2010/main" val="389520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Demonstration grants provide funding to state and local government agencies and federally recognized Indian tribes to plan and implement comprehensive strategies that address the challenges faced by adults and youth returning to their communities after incarceration. </a:t>
            </a:r>
            <a:r>
              <a:rPr lang="en-US" dirty="0">
                <a:hlinkClick r:id="rId3"/>
              </a:rPr>
              <a:t>Click here to learn more about the demonstration grant program.</a:t>
            </a:r>
          </a:p>
          <a:p>
            <a:endParaRPr lang="en-US" dirty="0"/>
          </a:p>
          <a:p>
            <a:r>
              <a:rPr lang="en-US" dirty="0"/>
              <a:t>Mentoring grants support nonprofit organizations and federally recognized Indian tribes that provide mentoring, case management, and other transitional services. </a:t>
            </a:r>
            <a:r>
              <a:rPr lang="en-US" dirty="0">
                <a:hlinkClick r:id="rId4"/>
              </a:rPr>
              <a:t>Click here to learn more about the mentoring grant program.</a:t>
            </a:r>
          </a:p>
          <a:p>
            <a:endParaRPr lang="en-US" dirty="0"/>
          </a:p>
          <a:p>
            <a:r>
              <a:rPr lang="en-US" dirty="0"/>
              <a:t>Co-occurring treatment grants provide funding to state and local government agencies and federally recognized Indian tribes to implement or expand integrated treatment programs for individuals with co-occurring substance abuse and mental health disorders. </a:t>
            </a:r>
            <a:r>
              <a:rPr lang="en-US" dirty="0">
                <a:hlinkClick r:id="rId5"/>
              </a:rPr>
              <a:t>Click here to learn more about the co-occurring treatment grant program.</a:t>
            </a:r>
          </a:p>
          <a:p>
            <a:endParaRPr lang="en-US" dirty="0"/>
          </a:p>
          <a:p>
            <a:r>
              <a:rPr lang="en-US" dirty="0"/>
              <a:t>Family-based substance abuse treatment grants support state and local government agencies and federally recognized Indian tribes in establishing or enhancing family-based residential substance abuse treatment programs in correctional facilities that include recovery and family supportive services. </a:t>
            </a:r>
            <a:r>
              <a:rPr lang="en-US" dirty="0">
                <a:hlinkClick r:id="rId6"/>
              </a:rPr>
              <a:t>Click here to learn more about the family-based substance abuse treatment grant program.</a:t>
            </a:r>
          </a:p>
          <a:p>
            <a:endParaRPr lang="en-US" dirty="0"/>
          </a:p>
          <a:p>
            <a:r>
              <a:rPr lang="en-US" dirty="0"/>
              <a:t>Reentry court grants help state and local government agencies and federally recognized Indian tribes establish state, local, and tribal reentry courts that monitor offenders and provide them with the treatment services necessary to establish a self-sustaining and law-abiding life. </a:t>
            </a:r>
            <a:r>
              <a:rPr lang="en-US" dirty="0">
                <a:hlinkClick r:id="rId7"/>
              </a:rPr>
              <a:t>Click here to learn more about the reentry court grant program.</a:t>
            </a:r>
          </a:p>
          <a:p>
            <a:endParaRPr lang="en-US" dirty="0"/>
          </a:p>
          <a:p>
            <a:r>
              <a:rPr lang="en-US" dirty="0"/>
              <a:t>Technology career training grants help state and local government agencies and federally recognized Indian tribes to establish programs to train individuals in prisons, jails, or juvenile residential facilities for technology-based jobs and careers during the three-year period before their release. </a:t>
            </a:r>
            <a:r>
              <a:rPr lang="en-US" dirty="0">
                <a:hlinkClick r:id="rId8"/>
              </a:rPr>
              <a:t>Click here to learn more about the technology career training grant program.</a:t>
            </a:r>
          </a:p>
          <a:p>
            <a:endParaRPr lang="en-US" dirty="0"/>
          </a:p>
          <a:p>
            <a:r>
              <a:rPr lang="en-US" dirty="0"/>
              <a:t>Recidivism reduction grants provide funding to state departments of correction to achieve reductions in recidivism rates through planning, capacity-building, and implementation of effective and evidence-based interventions. </a:t>
            </a:r>
            <a:r>
              <a:rPr lang="en-US" dirty="0">
                <a:hlinkClick r:id="rId9"/>
              </a:rPr>
              <a:t>Click here to learn more about the recidivism reduction grant program.</a:t>
            </a:r>
          </a:p>
          <a:p>
            <a:endParaRPr lang="en-US" dirty="0"/>
          </a:p>
          <a:p>
            <a:r>
              <a:rPr lang="en-US" dirty="0"/>
              <a:t>Smart Probation grants provide funding to state and local government agencies and federally recognized Indian tribes to implement evidence-based supervision strategies to improve outcomes for probationers. </a:t>
            </a:r>
            <a:r>
              <a:rPr lang="en-US" dirty="0">
                <a:hlinkClick r:id="rId10"/>
              </a:rPr>
              <a:t>Click here to learn more about the smart probation grant program.</a:t>
            </a:r>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28</a:t>
            </a:fld>
            <a:endParaRPr lang="en-US"/>
          </a:p>
        </p:txBody>
      </p:sp>
    </p:spTree>
    <p:extLst>
      <p:ext uri="{BB962C8B-B14F-4D97-AF65-F5344CB8AC3E}">
        <p14:creationId xmlns:p14="http://schemas.microsoft.com/office/powerpoint/2010/main" val="1205654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with RSAT program: </a:t>
            </a:r>
          </a:p>
          <a:p>
            <a:r>
              <a:rPr lang="en-US" dirty="0" smtClean="0"/>
              <a:t>Essex County</a:t>
            </a:r>
          </a:p>
          <a:p>
            <a:r>
              <a:rPr lang="en-US" dirty="0" smtClean="0"/>
              <a:t>Rockdale County</a:t>
            </a:r>
          </a:p>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29</a:t>
            </a:fld>
            <a:endParaRPr lang="en-US"/>
          </a:p>
        </p:txBody>
      </p:sp>
    </p:spTree>
    <p:extLst>
      <p:ext uri="{BB962C8B-B14F-4D97-AF65-F5344CB8AC3E}">
        <p14:creationId xmlns:p14="http://schemas.microsoft.com/office/powerpoint/2010/main" val="79444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75">
              <a:defRPr/>
            </a:pPr>
            <a:r>
              <a:rPr lang="en-US" dirty="0"/>
              <a:t>Enhancing intrinsic motivation: MI or CBT </a:t>
            </a:r>
          </a:p>
        </p:txBody>
      </p:sp>
      <p:sp>
        <p:nvSpPr>
          <p:cNvPr id="4" name="Slide Number Placeholder 3"/>
          <p:cNvSpPr>
            <a:spLocks noGrp="1"/>
          </p:cNvSpPr>
          <p:nvPr>
            <p:ph type="sldNum" sz="quarter" idx="10"/>
          </p:nvPr>
        </p:nvSpPr>
        <p:spPr/>
        <p:txBody>
          <a:bodyPr/>
          <a:lstStyle/>
          <a:p>
            <a:fld id="{F48A5059-002F-BB45-A163-5A28027FE073}" type="slidenum">
              <a:rPr lang="en-US" smtClean="0"/>
              <a:t>31</a:t>
            </a:fld>
            <a:endParaRPr lang="en-US"/>
          </a:p>
        </p:txBody>
      </p:sp>
    </p:spTree>
    <p:extLst>
      <p:ext uri="{BB962C8B-B14F-4D97-AF65-F5344CB8AC3E}">
        <p14:creationId xmlns:p14="http://schemas.microsoft.com/office/powerpoint/2010/main" val="3563532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675">
              <a:defRPr/>
            </a:pPr>
            <a:r>
              <a:rPr lang="en-US" i="1" dirty="0"/>
              <a:t>Integrated care </a:t>
            </a:r>
            <a:r>
              <a:rPr lang="en-US" dirty="0"/>
              <a:t>is a concept bringing together inputs, delivery, management and organization of services related to diagnosis, treatment, care, rehabilitation and health promotion, where integration is a means to improve services in relation to access, quality, user satisfaction and efficiency. In the context of reentry, integrated care models unite and align evidence-based treatment approaches to provide seamless and coordinated pre-release and post-release services that address both </a:t>
            </a:r>
            <a:r>
              <a:rPr lang="en-US" dirty="0" err="1"/>
              <a:t>criminogenic</a:t>
            </a:r>
            <a:r>
              <a:rPr lang="en-US" dirty="0"/>
              <a:t> risk and needs, health needs and general reentry needs. </a:t>
            </a:r>
            <a:endParaRPr lang="en-US" dirty="0" smtClean="0"/>
          </a:p>
          <a:p>
            <a:endParaRPr lang="en-US" dirty="0"/>
          </a:p>
        </p:txBody>
      </p:sp>
      <p:sp>
        <p:nvSpPr>
          <p:cNvPr id="4" name="Slide Number Placeholder 3"/>
          <p:cNvSpPr>
            <a:spLocks noGrp="1"/>
          </p:cNvSpPr>
          <p:nvPr>
            <p:ph type="sldNum" sz="quarter" idx="10"/>
          </p:nvPr>
        </p:nvSpPr>
        <p:spPr/>
        <p:txBody>
          <a:bodyPr/>
          <a:lstStyle/>
          <a:p>
            <a:fld id="{F48A5059-002F-BB45-A163-5A28027FE073}" type="slidenum">
              <a:rPr lang="en-US" smtClean="0"/>
              <a:t>32</a:t>
            </a:fld>
            <a:endParaRPr lang="en-US"/>
          </a:p>
        </p:txBody>
      </p:sp>
    </p:spTree>
    <p:extLst>
      <p:ext uri="{BB962C8B-B14F-4D97-AF65-F5344CB8AC3E}">
        <p14:creationId xmlns:p14="http://schemas.microsoft.com/office/powerpoint/2010/main" val="2333751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4">
                    <a:lumMod val="75000"/>
                  </a:schemeClr>
                </a:solidFill>
              </a:rPr>
              <a:t>Through JMHCP, BJA has awarded $57 million in grants to more than 300 recipients in 49 states and</a:t>
            </a:r>
            <a:r>
              <a:rPr lang="en-US" baseline="0" dirty="0" smtClean="0">
                <a:solidFill>
                  <a:schemeClr val="accent4">
                    <a:lumMod val="75000"/>
                  </a:schemeClr>
                </a:solidFill>
              </a:rPr>
              <a:t> territories. Picture is of Houston PD visit to Arizona to provide CIT training—Houston PD is a JMHCP learning site.</a:t>
            </a:r>
            <a:endParaRPr lang="en-US" dirty="0" smtClean="0"/>
          </a:p>
        </p:txBody>
      </p:sp>
    </p:spTree>
    <p:extLst>
      <p:ext uri="{BB962C8B-B14F-4D97-AF65-F5344CB8AC3E}">
        <p14:creationId xmlns:p14="http://schemas.microsoft.com/office/powerpoint/2010/main" val="3888717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ADE432-BBDE-4561-8ED6-549312FA590B}" type="slidenum">
              <a:rPr lang="en-US" smtClean="0">
                <a:solidFill>
                  <a:prstClr val="black"/>
                </a:solidFill>
                <a:latin typeface="Calibri"/>
              </a:rPr>
              <a:pPr/>
              <a:t>35</a:t>
            </a:fld>
            <a:endParaRPr lang="en-US" dirty="0">
              <a:solidFill>
                <a:prstClr val="black"/>
              </a:solidFill>
              <a:latin typeface="Calibri"/>
            </a:endParaRPr>
          </a:p>
        </p:txBody>
      </p:sp>
    </p:spTree>
    <p:extLst>
      <p:ext uri="{BB962C8B-B14F-4D97-AF65-F5344CB8AC3E}">
        <p14:creationId xmlns:p14="http://schemas.microsoft.com/office/powerpoint/2010/main" val="126379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36</a:t>
            </a:fld>
            <a:endParaRPr lang="en-US"/>
          </a:p>
        </p:txBody>
      </p:sp>
    </p:spTree>
    <p:extLst>
      <p:ext uri="{BB962C8B-B14F-4D97-AF65-F5344CB8AC3E}">
        <p14:creationId xmlns:p14="http://schemas.microsoft.com/office/powerpoint/2010/main" val="868858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1: COLLABORATIVE COUNTY APPROACHES TO REDUCING THE PREVALENCE OF INDIVIDUALS WITH MENTAL DISORDERS IN JAIL. Grant amount: Up to $150,000. Project period: 24 months. </a:t>
            </a:r>
            <a:br>
              <a:rPr lang="en-US" dirty="0"/>
            </a:br>
            <a:endParaRPr lang="en-US" dirty="0" smtClean="0"/>
          </a:p>
          <a:p>
            <a:r>
              <a:rPr lang="en-US" dirty="0"/>
              <a:t>CATEGORY 2: PLANNING AND IMPLEMENTATION. Grant amount: Up to $250,000. Project period: 36 months. </a:t>
            </a:r>
            <a:br>
              <a:rPr lang="en-US" dirty="0"/>
            </a:br>
            <a:endParaRPr lang="en-US" dirty="0"/>
          </a:p>
          <a:p>
            <a:endParaRPr lang="en-US" dirty="0"/>
          </a:p>
          <a:p>
            <a:r>
              <a:rPr lang="en-US" dirty="0"/>
              <a:t>CATEGORY 3: EXPANSION. Grant amount: Up to $200,000. Project period: 24 months. </a:t>
            </a:r>
          </a:p>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37</a:t>
            </a:fld>
            <a:endParaRPr lang="en-US"/>
          </a:p>
        </p:txBody>
      </p:sp>
    </p:spTree>
    <p:extLst>
      <p:ext uri="{BB962C8B-B14F-4D97-AF65-F5344CB8AC3E}">
        <p14:creationId xmlns:p14="http://schemas.microsoft.com/office/powerpoint/2010/main" val="796794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7</a:t>
            </a:fld>
            <a:endParaRPr lang="en-US"/>
          </a:p>
        </p:txBody>
      </p:sp>
    </p:spTree>
    <p:extLst>
      <p:ext uri="{BB962C8B-B14F-4D97-AF65-F5344CB8AC3E}">
        <p14:creationId xmlns:p14="http://schemas.microsoft.com/office/powerpoint/2010/main" val="3052420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 </a:t>
            </a:r>
            <a:r>
              <a:rPr lang="en-US" dirty="0"/>
              <a:t>Cross-system training programs for corrections-based staff, courts personnel, community supervision personnel, and community-based mental health and substance use providers. </a:t>
            </a:r>
            <a:endParaRPr lang="en-US" dirty="0" smtClean="0"/>
          </a:p>
          <a:p>
            <a:r>
              <a:rPr lang="en-US" dirty="0" smtClean="0"/>
              <a:t>Training </a:t>
            </a:r>
            <a:r>
              <a:rPr lang="en-US" dirty="0"/>
              <a:t>areas may include behavioral health and </a:t>
            </a:r>
            <a:r>
              <a:rPr lang="en-US" dirty="0" err="1"/>
              <a:t>criminogenic</a:t>
            </a:r>
            <a:r>
              <a:rPr lang="en-US" dirty="0"/>
              <a:t> risk and needs, case management, trauma-informed care, crisis- </a:t>
            </a:r>
            <a:r>
              <a:rPr lang="en-US" dirty="0" smtClean="0"/>
              <a:t>responses</a:t>
            </a:r>
            <a:r>
              <a:rPr lang="en-US" dirty="0"/>
              <a:t>, integrated treatment and supervision strategies, and improving access to </a:t>
            </a:r>
          </a:p>
          <a:p>
            <a:r>
              <a:rPr lang="en-US" dirty="0"/>
              <a:t>treatment and supportive services.</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39</a:t>
            </a:fld>
            <a:endParaRPr lang="en-US"/>
          </a:p>
        </p:txBody>
      </p:sp>
    </p:spTree>
    <p:extLst>
      <p:ext uri="{BB962C8B-B14F-4D97-AF65-F5344CB8AC3E}">
        <p14:creationId xmlns:p14="http://schemas.microsoft.com/office/powerpoint/2010/main" val="2367708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MIOTCRA, a nonviolent offense is an offense that does not have as an element the use, attempted use, or threatened use of physical force against the person or property of another or is not a felony that by its nature involves a substantial risk that physical force against the person or property of another may be used in the course of committing the offense. </a:t>
            </a:r>
          </a:p>
          <a:p>
            <a:r>
              <a:rPr lang="en-US" dirty="0"/>
              <a:t>An individual’s past criminal history has no effect on present eligibility for JMHCP programs. </a:t>
            </a:r>
          </a:p>
          <a:p>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41</a:t>
            </a:fld>
            <a:endParaRPr lang="en-US"/>
          </a:p>
        </p:txBody>
      </p:sp>
    </p:spTree>
    <p:extLst>
      <p:ext uri="{BB962C8B-B14F-4D97-AF65-F5344CB8AC3E}">
        <p14:creationId xmlns:p14="http://schemas.microsoft.com/office/powerpoint/2010/main" val="83128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Stakeholder’s priorities</a:t>
            </a:r>
            <a:r>
              <a:rPr lang="en-US" baseline="0" dirty="0" smtClean="0"/>
              <a:t> will</a:t>
            </a:r>
            <a:r>
              <a:rPr lang="en-US" dirty="0" smtClean="0"/>
              <a:t> change</a:t>
            </a:r>
            <a:r>
              <a:rPr lang="en-US" baseline="0" dirty="0" smtClean="0"/>
              <a:t> over the life of your program. To effectively manage this, it is important (see above)</a:t>
            </a:r>
            <a:endParaRPr lang="en-US" dirty="0" smtClean="0"/>
          </a:p>
          <a:p>
            <a:endParaRPr lang="en-US" dirty="0" smtClean="0"/>
          </a:p>
          <a:p>
            <a:r>
              <a:rPr lang="en-US" dirty="0" smtClean="0"/>
              <a:t>Ensuring that your program remains both sustained and worthy of being sustained requires the careful attention of all of the mental health court team members and members of the program’s advisory group. </a:t>
            </a:r>
          </a:p>
          <a:p>
            <a:endParaRPr lang="en-US" dirty="0" smtClean="0"/>
          </a:p>
          <a:p>
            <a:endParaRPr lang="en-US" dirty="0" smtClean="0"/>
          </a:p>
          <a:p>
            <a:r>
              <a:rPr lang="en-US" dirty="0" smtClean="0"/>
              <a:t>The</a:t>
            </a:r>
            <a:r>
              <a:rPr lang="en-US" baseline="0" dirty="0" smtClean="0"/>
              <a:t> programs we see that are successful have multiple sources of funding: blending state, federal and foundation funding, entitlements and discretionary funding from multiple sources</a:t>
            </a:r>
          </a:p>
          <a:p>
            <a:endParaRPr lang="en-US" baseline="0" dirty="0" smtClean="0"/>
          </a:p>
          <a:p>
            <a:r>
              <a:rPr lang="en-US" baseline="0" dirty="0" smtClean="0"/>
              <a:t>Relying on grants alone – federal particularly doesn’t assure long-lasting sustainability</a:t>
            </a:r>
          </a:p>
          <a:p>
            <a:endParaRPr lang="en-US" baseline="0" dirty="0" smtClean="0"/>
          </a:p>
          <a:p>
            <a:r>
              <a:rPr lang="en-US" baseline="0" dirty="0" smtClean="0"/>
              <a:t>Also, plan and collect data early, early, early. Revisit and revise the plan frequently, and ensure strong leadership (with both your internal and external stakeholders).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42</a:t>
            </a:fld>
            <a:endParaRPr lang="en-US" dirty="0"/>
          </a:p>
        </p:txBody>
      </p:sp>
    </p:spTree>
    <p:extLst>
      <p:ext uri="{BB962C8B-B14F-4D97-AF65-F5344CB8AC3E}">
        <p14:creationId xmlns:p14="http://schemas.microsoft.com/office/powerpoint/2010/main" val="1314620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leader and the involvement of key stakeholders help to the build broad support necessary for the continuation of programs.</a:t>
            </a:r>
          </a:p>
          <a:p>
            <a:endParaRPr lang="en-US" dirty="0"/>
          </a:p>
          <a:p>
            <a:r>
              <a:rPr lang="en-US" dirty="0" smtClean="0"/>
              <a:t>Frequent champions of many of these programs are a local Judge or politician that recognizes</a:t>
            </a:r>
            <a:r>
              <a:rPr lang="en-US" baseline="0" dirty="0" smtClean="0"/>
              <a:t> the need in their community:</a:t>
            </a:r>
          </a:p>
          <a:p>
            <a:endParaRPr lang="en-US" baseline="0" dirty="0" smtClean="0"/>
          </a:p>
          <a:p>
            <a:r>
              <a:rPr lang="en-US" baseline="0" dirty="0" smtClean="0"/>
              <a:t>JMHCs – of 41 programs around the country for example, all of them were started or initiated by a Judge or Politician. No exceptions. </a:t>
            </a:r>
          </a:p>
          <a:p>
            <a:endParaRPr lang="en-US" dirty="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43</a:t>
            </a:fld>
            <a:endParaRPr lang="en-US" dirty="0"/>
          </a:p>
        </p:txBody>
      </p:sp>
    </p:spTree>
    <p:extLst>
      <p:ext uri="{BB962C8B-B14F-4D97-AF65-F5344CB8AC3E}">
        <p14:creationId xmlns:p14="http://schemas.microsoft.com/office/powerpoint/2010/main" val="129339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fact that the systems targets and serves individuals in contact with the justice system, a broad base of support is necessary.</a:t>
            </a:r>
          </a:p>
          <a:p>
            <a:endParaRPr lang="en-US" dirty="0"/>
          </a:p>
          <a:p>
            <a:pPr marL="226040" indent="-226040">
              <a:buAutoNum type="arabicParenR"/>
            </a:pPr>
            <a:r>
              <a:rPr lang="en-US" dirty="0"/>
              <a:t>Department of mental health, community corrections: probation and parole, discharge planners from facilities, intake departments in facilities</a:t>
            </a:r>
          </a:p>
          <a:p>
            <a:pPr marL="226040" indent="-226040">
              <a:buAutoNum type="arabicParenR"/>
            </a:pPr>
            <a:r>
              <a:rPr lang="en-US" dirty="0"/>
              <a:t>Do you have MOUs w/ them</a:t>
            </a:r>
          </a:p>
          <a:p>
            <a:pPr marL="226040" indent="-226040">
              <a:buAutoNum type="arabicParenR"/>
            </a:pPr>
            <a:r>
              <a:rPr lang="en-US" dirty="0"/>
              <a:t>Have you invited them to the table to actual meetings</a:t>
            </a:r>
          </a:p>
          <a:p>
            <a:pPr marL="226040" indent="-226040">
              <a:buAutoNum type="arabicParenR"/>
            </a:pPr>
            <a:r>
              <a:rPr lang="en-US" dirty="0"/>
              <a:t>Can you utilize community corrections for example to help w/ supervision and case management? Can officers maybe switch case loads to have a specialized MH case load</a:t>
            </a:r>
          </a:p>
          <a:p>
            <a:pPr marL="226040" indent="-226040">
              <a:buAutoNum type="arabicParenR"/>
            </a:pPr>
            <a:endParaRPr lang="en-US" dirty="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44</a:t>
            </a:fld>
            <a:endParaRPr lang="en-US" dirty="0"/>
          </a:p>
        </p:txBody>
      </p:sp>
    </p:spTree>
    <p:extLst>
      <p:ext uri="{BB962C8B-B14F-4D97-AF65-F5344CB8AC3E}">
        <p14:creationId xmlns:p14="http://schemas.microsoft.com/office/powerpoint/2010/main" val="3937252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factor in sustaining a program is the availability of funds.</a:t>
            </a:r>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45</a:t>
            </a:fld>
            <a:endParaRPr lang="en-US" dirty="0"/>
          </a:p>
        </p:txBody>
      </p:sp>
    </p:spTree>
    <p:extLst>
      <p:ext uri="{BB962C8B-B14F-4D97-AF65-F5344CB8AC3E}">
        <p14:creationId xmlns:p14="http://schemas.microsoft.com/office/powerpoint/2010/main" val="2506447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SAMHSA – discretionary grants that fund treatment courts. Funding priority right now</a:t>
            </a:r>
            <a:r>
              <a:rPr lang="en-US" baseline="0" dirty="0" smtClean="0"/>
              <a:t> - </a:t>
            </a:r>
            <a:endParaRPr lang="en-US" dirty="0" smtClean="0"/>
          </a:p>
          <a:p>
            <a:endParaRPr lang="en-US" dirty="0" smtClean="0"/>
          </a:p>
          <a:p>
            <a:r>
              <a:rPr lang="en-US" dirty="0" smtClean="0"/>
              <a:t>Keep in mind that many participants may have difficulty</a:t>
            </a:r>
            <a:r>
              <a:rPr lang="en-US" baseline="0" dirty="0" smtClean="0"/>
              <a:t> obtaining employment, or, may be too disabled to to work, or, may have significant other financial obligations, like child care. Because we are dealing with a mentally ill population, who are often on medications, those are very expensive. </a:t>
            </a:r>
          </a:p>
          <a:p>
            <a:endParaRPr lang="en-US" baseline="0" dirty="0" smtClean="0"/>
          </a:p>
          <a:p>
            <a:r>
              <a:rPr lang="en-US" baseline="0" dirty="0" smtClean="0"/>
              <a:t>Block Grants: 2 through SAMHSA – 1 for MH Services and 1 for addictions services. Funds can be comingled, but addictions cant be spent of MH, and vice versa, but can commingled. State Agency for addictions / MH services are available. Addiction Services (2 billion for addictions; for MH, a fraction – because Medicaid fills in those pieces).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46</a:t>
            </a:fld>
            <a:endParaRPr lang="en-US" dirty="0"/>
          </a:p>
        </p:txBody>
      </p:sp>
    </p:spTree>
    <p:extLst>
      <p:ext uri="{BB962C8B-B14F-4D97-AF65-F5344CB8AC3E}">
        <p14:creationId xmlns:p14="http://schemas.microsoft.com/office/powerpoint/2010/main" val="3768067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 – parents and families and on for co-occurring and SA / MH and looked at a broader view of diversionary programs to identify </a:t>
            </a:r>
            <a:r>
              <a:rPr lang="en-US" dirty="0" err="1" smtClean="0"/>
              <a:t>ppl</a:t>
            </a:r>
            <a:r>
              <a:rPr lang="en-US" dirty="0" smtClean="0"/>
              <a:t>. in jail,</a:t>
            </a:r>
            <a:r>
              <a:rPr lang="en-US" baseline="0" dirty="0" smtClean="0"/>
              <a:t> engage in jail and work on their reentry services. </a:t>
            </a:r>
          </a:p>
          <a:p>
            <a:endParaRPr lang="en-US" baseline="0" dirty="0" smtClean="0"/>
          </a:p>
          <a:p>
            <a:r>
              <a:rPr lang="en-US" dirty="0" smtClean="0"/>
              <a:t>Foundation</a:t>
            </a:r>
            <a:r>
              <a:rPr lang="en-US" baseline="0" dirty="0" smtClean="0"/>
              <a:t> Center: </a:t>
            </a:r>
            <a:endParaRPr lang="en-US" dirty="0" smtClean="0"/>
          </a:p>
          <a:p>
            <a:endParaRPr lang="en-US" dirty="0" smtClean="0"/>
          </a:p>
          <a:p>
            <a:r>
              <a:rPr lang="en-US" dirty="0" smtClean="0"/>
              <a:t>Proposal writing courses offered all over the country; Foundation Directory, webinars, etc. </a:t>
            </a:r>
            <a:endParaRPr lang="en-US" dirty="0"/>
          </a:p>
        </p:txBody>
      </p:sp>
      <p:sp>
        <p:nvSpPr>
          <p:cNvPr id="4" name="Slide Number Placeholder 3"/>
          <p:cNvSpPr>
            <a:spLocks noGrp="1"/>
          </p:cNvSpPr>
          <p:nvPr>
            <p:ph type="sldNum" sz="quarter" idx="10"/>
          </p:nvPr>
        </p:nvSpPr>
        <p:spPr/>
        <p:txBody>
          <a:bodyPr/>
          <a:lstStyle/>
          <a:p>
            <a:pPr>
              <a:defRPr/>
            </a:pPr>
            <a:fld id="{06930E27-9D90-4056-8546-0F094A1E847D}" type="slidenum">
              <a:rPr lang="en-US" smtClean="0"/>
              <a:pPr>
                <a:defRPr/>
              </a:pPr>
              <a:t>48</a:t>
            </a:fld>
            <a:endParaRPr lang="en-US" dirty="0"/>
          </a:p>
        </p:txBody>
      </p:sp>
    </p:spTree>
    <p:extLst>
      <p:ext uri="{BB962C8B-B14F-4D97-AF65-F5344CB8AC3E}">
        <p14:creationId xmlns:p14="http://schemas.microsoft.com/office/powerpoint/2010/main" val="4019507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BCAEA8A1-C51F-B34C-ABC6-9E48C3A29692}" type="slidenum">
              <a:rPr lang="en-US" smtClean="0"/>
              <a:pPr>
                <a:defRPr/>
              </a:pPr>
              <a:t>50</a:t>
            </a:fld>
            <a:endParaRPr lang="en-US"/>
          </a:p>
        </p:txBody>
      </p:sp>
    </p:spTree>
    <p:extLst>
      <p:ext uri="{BB962C8B-B14F-4D97-AF65-F5344CB8AC3E}">
        <p14:creationId xmlns:p14="http://schemas.microsoft.com/office/powerpoint/2010/main" val="237650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1888" y="693738"/>
            <a:ext cx="4619625" cy="3463925"/>
          </a:xfrm>
        </p:spPr>
      </p:sp>
      <p:sp>
        <p:nvSpPr>
          <p:cNvPr id="3" name="Notes Placeholder 2"/>
          <p:cNvSpPr>
            <a:spLocks noGrp="1"/>
          </p:cNvSpPr>
          <p:nvPr>
            <p:ph type="body" idx="1"/>
          </p:nvPr>
        </p:nvSpPr>
        <p:spPr/>
        <p:txBody>
          <a:bodyPr/>
          <a:lstStyle/>
          <a:p>
            <a:r>
              <a:rPr lang="en-US" dirty="0" smtClean="0"/>
              <a:t>Speaker contact information to be added</a:t>
            </a:r>
            <a:endParaRPr lang="en-US" dirty="0"/>
          </a:p>
        </p:txBody>
      </p:sp>
      <p:sp>
        <p:nvSpPr>
          <p:cNvPr id="4" name="Slide Number Placeholder 3"/>
          <p:cNvSpPr>
            <a:spLocks noGrp="1"/>
          </p:cNvSpPr>
          <p:nvPr>
            <p:ph type="sldNum" sz="quarter" idx="10"/>
          </p:nvPr>
        </p:nvSpPr>
        <p:spPr/>
        <p:txBody>
          <a:bodyPr/>
          <a:lstStyle/>
          <a:p>
            <a:fld id="{FD7096E0-F0A2-49AF-A736-D9B9714EF183}" type="slidenum">
              <a:rPr lang="en-US" smtClean="0"/>
              <a:t>51</a:t>
            </a:fld>
            <a:endParaRPr lang="en-US"/>
          </a:p>
        </p:txBody>
      </p:sp>
    </p:spTree>
    <p:extLst>
      <p:ext uri="{BB962C8B-B14F-4D97-AF65-F5344CB8AC3E}">
        <p14:creationId xmlns:p14="http://schemas.microsoft.com/office/powerpoint/2010/main" val="174683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approximately</a:t>
            </a:r>
            <a:r>
              <a:rPr lang="en-US" baseline="0" dirty="0" smtClean="0"/>
              <a:t> 300 drug courts in the United States </a:t>
            </a:r>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8</a:t>
            </a:fld>
            <a:endParaRPr lang="en-US"/>
          </a:p>
        </p:txBody>
      </p:sp>
    </p:spTree>
    <p:extLst>
      <p:ext uri="{BB962C8B-B14F-4D97-AF65-F5344CB8AC3E}">
        <p14:creationId xmlns:p14="http://schemas.microsoft.com/office/powerpoint/2010/main" val="405230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approximately</a:t>
            </a:r>
            <a:r>
              <a:rPr lang="en-US" baseline="0" dirty="0" smtClean="0"/>
              <a:t> 300 drug courts in </a:t>
            </a:r>
            <a:r>
              <a:rPr lang="en-US" baseline="0" smtClean="0"/>
              <a:t>the United </a:t>
            </a:r>
            <a:r>
              <a:rPr lang="en-US" baseline="0" dirty="0" smtClean="0"/>
              <a:t>States </a:t>
            </a:r>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9</a:t>
            </a:fld>
            <a:endParaRPr lang="en-US"/>
          </a:p>
        </p:txBody>
      </p:sp>
    </p:spTree>
    <p:extLst>
      <p:ext uri="{BB962C8B-B14F-4D97-AF65-F5344CB8AC3E}">
        <p14:creationId xmlns:p14="http://schemas.microsoft.com/office/powerpoint/2010/main" val="371787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10</a:t>
            </a:fld>
            <a:endParaRPr lang="en-US"/>
          </a:p>
        </p:txBody>
      </p:sp>
    </p:spTree>
    <p:extLst>
      <p:ext uri="{BB962C8B-B14F-4D97-AF65-F5344CB8AC3E}">
        <p14:creationId xmlns:p14="http://schemas.microsoft.com/office/powerpoint/2010/main" val="4173726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11</a:t>
            </a:fld>
            <a:endParaRPr lang="en-US"/>
          </a:p>
        </p:txBody>
      </p:sp>
    </p:spTree>
    <p:extLst>
      <p:ext uri="{BB962C8B-B14F-4D97-AF65-F5344CB8AC3E}">
        <p14:creationId xmlns:p14="http://schemas.microsoft.com/office/powerpoint/2010/main" val="99869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EA1A5E9-412A-48B9-A904-1EBAADBAEC90}" type="slidenum">
              <a:rPr lang="en-US" smtClean="0"/>
              <a:pPr/>
              <a:t>12</a:t>
            </a:fld>
            <a:endParaRPr lang="en-US"/>
          </a:p>
        </p:txBody>
      </p:sp>
    </p:spTree>
    <p:extLst>
      <p:ext uri="{BB962C8B-B14F-4D97-AF65-F5344CB8AC3E}">
        <p14:creationId xmlns:p14="http://schemas.microsoft.com/office/powerpoint/2010/main" val="395342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A1A5E9-412A-48B9-A904-1EBAADBAEC90}" type="slidenum">
              <a:rPr lang="en-US" smtClean="0"/>
              <a:pPr/>
              <a:t>14</a:t>
            </a:fld>
            <a:endParaRPr lang="en-US"/>
          </a:p>
        </p:txBody>
      </p:sp>
    </p:spTree>
    <p:extLst>
      <p:ext uri="{BB962C8B-B14F-4D97-AF65-F5344CB8AC3E}">
        <p14:creationId xmlns:p14="http://schemas.microsoft.com/office/powerpoint/2010/main" val="1612850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9725" y="1809295"/>
            <a:ext cx="7053852" cy="1470025"/>
          </a:xfrm>
        </p:spPr>
        <p:txBody>
          <a:bodyPr>
            <a:noAutofit/>
          </a:bodyPr>
          <a:lstStyle>
            <a:lvl1pP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339725" y="2815045"/>
            <a:ext cx="7053852" cy="1752600"/>
          </a:xfrm>
        </p:spPr>
        <p:txBody>
          <a:bodyPr>
            <a:normAutofit/>
          </a:bodyPr>
          <a:lstStyle>
            <a:lvl1pPr marL="0" indent="0" algn="l">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dirty="0" smtClean="0"/>
              <a:t>Center for Court Innovation</a:t>
            </a:r>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
        <p:nvSpPr>
          <p:cNvPr id="7" name="Rectangle 6"/>
          <p:cNvSpPr/>
          <p:nvPr userDrawn="1"/>
        </p:nvSpPr>
        <p:spPr>
          <a:xfrm>
            <a:off x="0" y="4792663"/>
            <a:ext cx="9144000" cy="114300"/>
          </a:xfrm>
          <a:prstGeom prst="rect">
            <a:avLst/>
          </a:prstGeom>
          <a:solidFill>
            <a:srgbClr val="B661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Center for Court Innovation</a:t>
            </a:r>
            <a:endParaRPr lang="en-US"/>
          </a:p>
        </p:txBody>
      </p:sp>
      <p:sp>
        <p:nvSpPr>
          <p:cNvPr id="4" name="Slide Number Placeholder 3"/>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Center for Court Innovation</a:t>
            </a:r>
            <a:endParaRPr lang="en-US"/>
          </a:p>
        </p:txBody>
      </p:sp>
      <p:sp>
        <p:nvSpPr>
          <p:cNvPr id="7" name="Slide Number Placeholder 6"/>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Center for Court Innovation</a:t>
            </a:r>
            <a:endParaRPr lang="en-US"/>
          </a:p>
        </p:txBody>
      </p:sp>
      <p:sp>
        <p:nvSpPr>
          <p:cNvPr id="7" name="Slide Number Placeholder 6"/>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2" name="Title Placeholder 1"/>
          <p:cNvSpPr txBox="1">
            <a:spLocks/>
          </p:cNvSpPr>
          <p:nvPr/>
        </p:nvSpPr>
        <p:spPr>
          <a:xfrm>
            <a:off x="0" y="0"/>
            <a:ext cx="9144000" cy="1026758"/>
          </a:xfrm>
          <a:prstGeom prst="rect">
            <a:avLst/>
          </a:prstGeom>
          <a:solidFill>
            <a:srgbClr val="E2E6E9"/>
          </a:solidFill>
        </p:spPr>
        <p:txBody>
          <a:bodyPr vert="horz" lIns="91440" tIns="45720" rIns="91440" bIns="45720" rtlCol="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1"/>
          <p:cNvSpPr>
            <a:spLocks noGrp="1"/>
          </p:cNvSpPr>
          <p:nvPr>
            <p:ph type="title" idx="4294967295" hasCustomPrompt="1"/>
          </p:nvPr>
        </p:nvSpPr>
        <p:spPr>
          <a:xfrm>
            <a:off x="0" y="-83560"/>
            <a:ext cx="9144000" cy="1111779"/>
          </a:xfrm>
          <a:prstGeom prst="rect">
            <a:avLst/>
          </a:prstGeom>
        </p:spPr>
        <p:txBody>
          <a:bodyPr>
            <a:noAutofit/>
          </a:bodyPr>
          <a:lstStyle/>
          <a:p>
            <a:r>
              <a:rPr lang="en-US" sz="3200" dirty="0" smtClean="0"/>
              <a:t>TITLE</a:t>
            </a:r>
            <a:endParaRPr lang="en-US" sz="3200" dirty="0"/>
          </a:p>
        </p:txBody>
      </p:sp>
      <p:sp>
        <p:nvSpPr>
          <p:cNvPr id="11" name="Slide Number Placeholder 1"/>
          <p:cNvSpPr>
            <a:spLocks noGrp="1"/>
          </p:cNvSpPr>
          <p:nvPr>
            <p:ph type="sldNum" sz="quarter" idx="4"/>
          </p:nvPr>
        </p:nvSpPr>
        <p:spPr>
          <a:xfrm>
            <a:off x="5715000" y="6621463"/>
            <a:ext cx="3429000" cy="236537"/>
          </a:xfrm>
          <a:prstGeom prst="rect">
            <a:avLst/>
          </a:prstGeom>
        </p:spPr>
        <p:txBody>
          <a:bodyPr/>
          <a:lstStyle>
            <a:lvl1pPr>
              <a:defRPr sz="1200">
                <a:solidFill>
                  <a:schemeClr val="bg1"/>
                </a:solidFill>
              </a:defRPr>
            </a:lvl1pPr>
          </a:lstStyle>
          <a:p>
            <a:r>
              <a:rPr lang="en-US" smtClean="0"/>
              <a:t>Council of State Governments Justice Center  | </a:t>
            </a:r>
            <a:fld id="{EBB00C1F-5E13-4290-AE8B-E92C222CD390}" type="slidenum">
              <a:rPr lang="en-US" smtClean="0"/>
              <a:pPr/>
              <a:t>‹#›</a:t>
            </a:fld>
            <a:endParaRPr lang="en-US" dirty="0"/>
          </a:p>
        </p:txBody>
      </p:sp>
      <p:sp>
        <p:nvSpPr>
          <p:cNvPr id="6" name="Title Placeholder 1"/>
          <p:cNvSpPr txBox="1">
            <a:spLocks/>
          </p:cNvSpPr>
          <p:nvPr userDrawn="1"/>
        </p:nvSpPr>
        <p:spPr>
          <a:xfrm>
            <a:off x="0" y="0"/>
            <a:ext cx="9144000" cy="1026758"/>
          </a:xfrm>
          <a:prstGeom prst="rect">
            <a:avLst/>
          </a:prstGeom>
          <a:solidFill>
            <a:srgbClr val="E2E6E9"/>
          </a:solidFill>
        </p:spPr>
        <p:txBody>
          <a:bodyPr vert="horz" lIns="91440" tIns="45720" rIns="91440" bIns="45720" rtlCol="0" anchor="ctr"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dirty="0"/>
          </a:p>
        </p:txBody>
      </p:sp>
    </p:spTree>
    <p:extLst>
      <p:ext uri="{BB962C8B-B14F-4D97-AF65-F5344CB8AC3E}">
        <p14:creationId xmlns:p14="http://schemas.microsoft.com/office/powerpoint/2010/main" val="345265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Center for Court Innovation</a:t>
            </a:r>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continued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725" y="757646"/>
            <a:ext cx="8464550" cy="536851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Center for Court Innovation</a:t>
            </a:r>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
        <p:nvSpPr>
          <p:cNvPr id="7" name="Rectangle 6"/>
          <p:cNvSpPr/>
          <p:nvPr userDrawn="1"/>
        </p:nvSpPr>
        <p:spPr>
          <a:xfrm>
            <a:off x="0" y="6367463"/>
            <a:ext cx="9144000" cy="1143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9725" y="274638"/>
            <a:ext cx="8464550" cy="678951"/>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Center for Court Innovation</a:t>
            </a:r>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
        <p:nvSpPr>
          <p:cNvPr id="8" name="Text Placeholder 7"/>
          <p:cNvSpPr>
            <a:spLocks noGrp="1"/>
          </p:cNvSpPr>
          <p:nvPr>
            <p:ph type="body" sz="quarter" idx="13"/>
          </p:nvPr>
        </p:nvSpPr>
        <p:spPr>
          <a:xfrm>
            <a:off x="339725" y="889000"/>
            <a:ext cx="8464550" cy="835025"/>
          </a:xfrm>
        </p:spPr>
        <p:txBody>
          <a:bodyPr>
            <a:noAutofit/>
          </a:bodyPr>
          <a:lstStyle>
            <a:lvl1pPr>
              <a:buNone/>
              <a:defRPr sz="2400">
                <a:solidFill>
                  <a:schemeClr val="tx1">
                    <a:lumMod val="95000"/>
                    <a:lumOff val="5000"/>
                  </a:schemeClr>
                </a:solidFill>
              </a:defRPr>
            </a:lvl1pPr>
            <a:lvl2pPr>
              <a:buNone/>
              <a:defRPr sz="2400">
                <a:solidFill>
                  <a:schemeClr val="tx1">
                    <a:lumMod val="95000"/>
                    <a:lumOff val="5000"/>
                  </a:schemeClr>
                </a:solidFill>
              </a:defRPr>
            </a:lvl2pPr>
            <a:lvl3pPr>
              <a:buNone/>
              <a:defRPr sz="2400">
                <a:solidFill>
                  <a:schemeClr val="tx1">
                    <a:lumMod val="95000"/>
                    <a:lumOff val="5000"/>
                  </a:schemeClr>
                </a:solidFill>
              </a:defRPr>
            </a:lvl3pPr>
            <a:lvl4pPr>
              <a:buNone/>
              <a:defRPr sz="2400">
                <a:solidFill>
                  <a:schemeClr val="tx1">
                    <a:lumMod val="95000"/>
                    <a:lumOff val="5000"/>
                  </a:schemeClr>
                </a:solidFill>
              </a:defRPr>
            </a:lvl4pPr>
            <a:lvl5pPr>
              <a:buNone/>
              <a:defRPr sz="2400">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Full bleed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9725" y="274638"/>
            <a:ext cx="4232275" cy="731202"/>
          </a:xfrm>
          <a:solidFill>
            <a:schemeClr val="bg1"/>
          </a:solidFill>
        </p:spPr>
        <p:txBody>
          <a:body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p>
            <a:r>
              <a:rPr lang="en-US" smtClean="0"/>
              <a:t>Center for Court Innovation</a:t>
            </a:r>
            <a:endParaRPr lang="en-US"/>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
        <p:nvSpPr>
          <p:cNvPr id="8" name="Text Placeholder 7"/>
          <p:cNvSpPr>
            <a:spLocks noGrp="1"/>
          </p:cNvSpPr>
          <p:nvPr>
            <p:ph type="body" sz="quarter" idx="13"/>
          </p:nvPr>
        </p:nvSpPr>
        <p:spPr>
          <a:xfrm>
            <a:off x="339725" y="889000"/>
            <a:ext cx="4232275" cy="835025"/>
          </a:xfrm>
          <a:solidFill>
            <a:schemeClr val="bg1"/>
          </a:solidFill>
        </p:spPr>
        <p:txBody>
          <a:bodyPr>
            <a:noAutofit/>
          </a:bodyPr>
          <a:lstStyle>
            <a:lvl1pPr>
              <a:buNone/>
              <a:defRPr sz="1800">
                <a:solidFill>
                  <a:schemeClr val="tx1">
                    <a:lumMod val="95000"/>
                    <a:lumOff val="5000"/>
                  </a:schemeClr>
                </a:solidFill>
              </a:defRPr>
            </a:lvl1pPr>
            <a:lvl2pPr>
              <a:buNone/>
              <a:defRPr sz="1800">
                <a:solidFill>
                  <a:schemeClr val="tx1">
                    <a:lumMod val="95000"/>
                    <a:lumOff val="5000"/>
                  </a:schemeClr>
                </a:solidFill>
              </a:defRPr>
            </a:lvl2pPr>
            <a:lvl3pPr>
              <a:buNone/>
              <a:defRPr sz="2400">
                <a:solidFill>
                  <a:schemeClr val="tx1">
                    <a:lumMod val="95000"/>
                    <a:lumOff val="5000"/>
                  </a:schemeClr>
                </a:solidFill>
              </a:defRPr>
            </a:lvl3pPr>
            <a:lvl4pPr>
              <a:buNone/>
              <a:defRPr sz="2400">
                <a:solidFill>
                  <a:schemeClr val="tx1">
                    <a:lumMod val="95000"/>
                    <a:lumOff val="5000"/>
                  </a:schemeClr>
                </a:solidFill>
              </a:defRPr>
            </a:lvl4pPr>
            <a:lvl5pPr>
              <a:buNone/>
              <a:defRPr sz="2400">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28884"/>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2869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a:p>
        </p:txBody>
      </p:sp>
      <p:sp>
        <p:nvSpPr>
          <p:cNvPr id="6" name="Slide Number Placeholder 5"/>
          <p:cNvSpPr>
            <a:spLocks noGrp="1"/>
          </p:cNvSpPr>
          <p:nvPr>
            <p:ph type="sldNum" sz="quarter" idx="12"/>
          </p:nvPr>
        </p:nvSpPr>
        <p:spPr/>
        <p:txBody>
          <a:bodyPr/>
          <a:lstStyle/>
          <a:p>
            <a:fld id="{95A587D9-6195-48FA-90F7-11A51B4F6979}" type="slidenum">
              <a:rPr lang="en-US" smtClean="0"/>
              <a:pPr/>
              <a:t>‹#›</a:t>
            </a:fld>
            <a:endParaRPr lang="en-US"/>
          </a:p>
        </p:txBody>
      </p:sp>
      <p:sp>
        <p:nvSpPr>
          <p:cNvPr id="7" name="Rectangle 6"/>
          <p:cNvSpPr/>
          <p:nvPr userDrawn="1"/>
        </p:nvSpPr>
        <p:spPr>
          <a:xfrm>
            <a:off x="0" y="4792663"/>
            <a:ext cx="9144000" cy="114300"/>
          </a:xfrm>
          <a:prstGeom prst="rect">
            <a:avLst/>
          </a:prstGeom>
          <a:solidFill>
            <a:srgbClr val="B661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52425" y="2142309"/>
            <a:ext cx="4143375" cy="39838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199" y="2142309"/>
            <a:ext cx="4156075" cy="39838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Center for Court Innovation</a:t>
            </a:r>
            <a:endParaRPr lang="en-US"/>
          </a:p>
        </p:txBody>
      </p:sp>
      <p:sp>
        <p:nvSpPr>
          <p:cNvPr id="7" name="Slide Number Placeholder 6"/>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31507"/>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86445"/>
            <a:ext cx="4040188" cy="3722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031507"/>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86445"/>
            <a:ext cx="4041775" cy="3722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Center for Court Innovation</a:t>
            </a:r>
            <a:endParaRPr lang="en-US"/>
          </a:p>
        </p:txBody>
      </p:sp>
      <p:sp>
        <p:nvSpPr>
          <p:cNvPr id="9" name="Slide Number Placeholder 8"/>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Center for Court Innovation</a:t>
            </a:r>
            <a:endParaRPr lang="en-US"/>
          </a:p>
        </p:txBody>
      </p:sp>
      <p:sp>
        <p:nvSpPr>
          <p:cNvPr id="5" name="Slide Number Placeholder 4"/>
          <p:cNvSpPr>
            <a:spLocks noGrp="1"/>
          </p:cNvSpPr>
          <p:nvPr>
            <p:ph type="sldNum" sz="quarter" idx="12"/>
          </p:nvPr>
        </p:nvSpPr>
        <p:spPr/>
        <p:txBody>
          <a:bodyPr/>
          <a:lstStyle/>
          <a:p>
            <a:fld id="{95A587D9-6195-48FA-90F7-11A51B4F6979}"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725" y="274638"/>
            <a:ext cx="8464550" cy="1325562"/>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9725" y="2133600"/>
            <a:ext cx="8464550"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81000" y="6492875"/>
            <a:ext cx="2895600" cy="365125"/>
          </a:xfrm>
          <a:prstGeom prst="rect">
            <a:avLst/>
          </a:prstGeom>
        </p:spPr>
        <p:txBody>
          <a:bodyPr vert="horz" lIns="91440" tIns="45720" rIns="91440" bIns="45720" rtlCol="0" anchor="ctr"/>
          <a:lstStyle>
            <a:lvl1pPr algn="l">
              <a:defRPr sz="1200">
                <a:solidFill>
                  <a:schemeClr val="tx2">
                    <a:lumMod val="50000"/>
                  </a:schemeClr>
                </a:solidFill>
              </a:defRPr>
            </a:lvl1pPr>
          </a:lstStyle>
          <a:p>
            <a:r>
              <a:rPr lang="en-US" dirty="0" smtClean="0"/>
              <a:t>Center for Court Innovation</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2">
                    <a:lumMod val="50000"/>
                  </a:schemeClr>
                </a:solidFill>
              </a:defRPr>
            </a:lvl1pPr>
          </a:lstStyle>
          <a:p>
            <a:fld id="{95A587D9-6195-48FA-90F7-11A51B4F6979}" type="slidenum">
              <a:rPr lang="en-US" smtClean="0"/>
              <a:pPr/>
              <a:t>‹#›</a:t>
            </a:fld>
            <a:endParaRPr lang="en-US"/>
          </a:p>
        </p:txBody>
      </p:sp>
      <p:sp>
        <p:nvSpPr>
          <p:cNvPr id="7" name="Rectangle 6"/>
          <p:cNvSpPr/>
          <p:nvPr userDrawn="1"/>
        </p:nvSpPr>
        <p:spPr>
          <a:xfrm>
            <a:off x="0" y="1822450"/>
            <a:ext cx="9144000" cy="1143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ransition>
    <p:fade/>
  </p:transition>
  <p:hf hdr="0" dt="0"/>
  <p:txStyles>
    <p:titleStyle>
      <a:lvl1pPr algn="l" defTabSz="914400" rtl="0" eaLnBrk="1" latinLnBrk="0" hangingPunct="1">
        <a:spcBef>
          <a:spcPct val="0"/>
        </a:spcBef>
        <a:buNone/>
        <a:defRPr sz="3600" b="1" i="0" u="none"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1"/>
        </a:buClr>
        <a:buSzPct val="90000"/>
        <a:buFont typeface="Arial" pitchFamily="34" charset="0"/>
        <a:buChar char="►"/>
        <a:defRPr sz="2400" kern="1200">
          <a:solidFill>
            <a:schemeClr val="tx1"/>
          </a:solidFill>
          <a:latin typeface="Arial" pitchFamily="34" charset="0"/>
          <a:ea typeface="+mn-ea"/>
          <a:cs typeface="Arial" pitchFamily="34" charset="0"/>
        </a:defRPr>
      </a:lvl1pPr>
      <a:lvl2pPr marL="692150" indent="-352425" algn="l" defTabSz="914400" rtl="0" eaLnBrk="1" latinLnBrk="0" hangingPunct="1">
        <a:spcBef>
          <a:spcPct val="20000"/>
        </a:spcBef>
        <a:buClr>
          <a:schemeClr val="accent1"/>
        </a:buClr>
        <a:buSzPct val="90000"/>
        <a:buFont typeface="Arial" pitchFamily="34" charset="0"/>
        <a:buChar char="►"/>
        <a:defRPr sz="2400" b="0" i="0" u="none" kern="1200">
          <a:solidFill>
            <a:schemeClr val="tx1"/>
          </a:solidFill>
          <a:latin typeface="Arial" pitchFamily="34" charset="0"/>
          <a:ea typeface="+mn-ea"/>
          <a:cs typeface="Arial" pitchFamily="34" charset="0"/>
        </a:defRPr>
      </a:lvl2pPr>
      <a:lvl3pPr marL="1031875" indent="-339725"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Arial" pitchFamily="34" charset="0"/>
          <a:ea typeface="+mn-ea"/>
          <a:cs typeface="Arial" pitchFamily="34" charset="0"/>
        </a:defRPr>
      </a:lvl3pPr>
      <a:lvl4pPr marL="1319213" indent="-287338" algn="l" defTabSz="914400" rtl="0" eaLnBrk="1" latinLnBrk="0" hangingPunct="1">
        <a:spcBef>
          <a:spcPct val="20000"/>
        </a:spcBef>
        <a:buClr>
          <a:schemeClr val="accent1"/>
        </a:buClr>
        <a:buSzPct val="90000"/>
        <a:buFont typeface="Arial" pitchFamily="34" charset="0"/>
        <a:buChar char="►"/>
        <a:defRPr sz="1600" kern="1200">
          <a:solidFill>
            <a:schemeClr val="tx1"/>
          </a:solidFill>
          <a:latin typeface="Arial" pitchFamily="34" charset="0"/>
          <a:ea typeface="+mn-ea"/>
          <a:cs typeface="Arial" pitchFamily="34" charset="0"/>
        </a:defRPr>
      </a:lvl4pPr>
      <a:lvl5pPr marL="1541463" indent="-222250" algn="l" defTabSz="914400" rtl="0" eaLnBrk="1" latinLnBrk="0" hangingPunct="1">
        <a:spcBef>
          <a:spcPct val="20000"/>
        </a:spcBef>
        <a:buClr>
          <a:schemeClr val="accent1"/>
        </a:buClr>
        <a:buSzPct val="90000"/>
        <a:buFont typeface="Arial"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grants.gov/applicants/find_grant_opportunities.js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ojp.usdoj.gov/funding/solicitations.ht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lac.org/toolkits/medicaid/medicaid.htm" TargetMode="External"/><Relationship Id="rId2" Type="http://schemas.openxmlformats.org/officeDocument/2006/relationships/hyperlink" Target="http://lac.org/resources/state-profiles-healthcare-information-for-criminal-justice-syste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mailto:swurzburg@csg.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hyperlink" Target="http://www.nationalreentryresourcecenter.org/" TargetMode="External"/><Relationship Id="rId4" Type="http://schemas.openxmlformats.org/officeDocument/2006/relationships/hyperlink" Target="http://www.csgjusticecenter.org/subscribe"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139" y="0"/>
            <a:ext cx="3159861" cy="2211903"/>
          </a:xfrm>
          <a:prstGeom prst="rect">
            <a:avLst/>
          </a:prstGeom>
        </p:spPr>
      </p:pic>
      <p:sp>
        <p:nvSpPr>
          <p:cNvPr id="2" name="Title 1"/>
          <p:cNvSpPr>
            <a:spLocks noGrp="1"/>
          </p:cNvSpPr>
          <p:nvPr>
            <p:ph type="ctrTitle"/>
          </p:nvPr>
        </p:nvSpPr>
        <p:spPr>
          <a:xfrm>
            <a:off x="327745" y="2875662"/>
            <a:ext cx="7053852" cy="1533587"/>
          </a:xfrm>
        </p:spPr>
        <p:txBody>
          <a:bodyPr/>
          <a:lstStyle/>
          <a:p>
            <a:r>
              <a:rPr lang="en-US" sz="4800" dirty="0" smtClean="0"/>
              <a:t>RSAT and </a:t>
            </a:r>
            <a:r>
              <a:rPr lang="en-US" sz="4800" dirty="0"/>
              <a:t>Drug </a:t>
            </a:r>
            <a:r>
              <a:rPr lang="en-US" sz="4800" dirty="0" smtClean="0"/>
              <a:t>Courts:</a:t>
            </a:r>
            <a:r>
              <a:rPr lang="en-US" sz="4800" dirty="0"/>
              <a:t/>
            </a:r>
            <a:br>
              <a:rPr lang="en-US" sz="4800" dirty="0"/>
            </a:br>
            <a:r>
              <a:rPr lang="en-US" sz="3600" b="0" dirty="0" smtClean="0"/>
              <a:t>Working Together</a:t>
            </a:r>
            <a:r>
              <a:rPr lang="en-US" sz="3600" b="0" dirty="0"/>
              <a:t/>
            </a:r>
            <a:br>
              <a:rPr lang="en-US" sz="3600" b="0" dirty="0"/>
            </a:br>
            <a:endParaRPr lang="en-US" sz="3600" b="0" dirty="0"/>
          </a:p>
        </p:txBody>
      </p:sp>
      <p:sp>
        <p:nvSpPr>
          <p:cNvPr id="5" name="TextBox 4"/>
          <p:cNvSpPr txBox="1"/>
          <p:nvPr/>
        </p:nvSpPr>
        <p:spPr>
          <a:xfrm>
            <a:off x="249217" y="4927940"/>
            <a:ext cx="8652182" cy="830997"/>
          </a:xfrm>
          <a:prstGeom prst="rect">
            <a:avLst/>
          </a:prstGeom>
          <a:noFill/>
        </p:spPr>
        <p:txBody>
          <a:bodyPr wrap="square" rtlCol="0">
            <a:spAutoFit/>
          </a:bodyPr>
          <a:lstStyle/>
          <a:p>
            <a:r>
              <a:rPr lang="en-US" sz="2400" b="1" dirty="0" smtClean="0"/>
              <a:t>Dennis Reilly</a:t>
            </a:r>
            <a:r>
              <a:rPr lang="en-US" sz="2400" b="1" dirty="0"/>
              <a:t>				</a:t>
            </a:r>
            <a:endParaRPr lang="en-US" sz="2400" b="1" dirty="0" smtClean="0"/>
          </a:p>
          <a:p>
            <a:pPr>
              <a:spcAft>
                <a:spcPts val="1200"/>
              </a:spcAft>
            </a:pPr>
            <a:r>
              <a:rPr lang="en-US" sz="2400" dirty="0" smtClean="0"/>
              <a:t>Deputy Director, Treatment Court Programs</a:t>
            </a:r>
            <a:endParaRPr lang="en-US" sz="2400"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Institutionalization of Drug Courts	</a:t>
            </a:r>
            <a:endParaRPr lang="en-US" dirty="0"/>
          </a:p>
        </p:txBody>
      </p:sp>
      <p:sp>
        <p:nvSpPr>
          <p:cNvPr id="3" name="Content Placeholder 2"/>
          <p:cNvSpPr>
            <a:spLocks noGrp="1"/>
          </p:cNvSpPr>
          <p:nvPr>
            <p:ph idx="1"/>
          </p:nvPr>
        </p:nvSpPr>
        <p:spPr/>
        <p:txBody>
          <a:bodyPr>
            <a:normAutofit/>
          </a:bodyPr>
          <a:lstStyle/>
          <a:p>
            <a:pPr>
              <a:spcAft>
                <a:spcPts val="1200"/>
              </a:spcAft>
            </a:pPr>
            <a:r>
              <a:rPr lang="en-US" sz="3200" dirty="0" smtClean="0">
                <a:sym typeface="Symbol" panose="05050102010706020507" pitchFamily="18" charset="2"/>
              </a:rPr>
              <a:t>~</a:t>
            </a:r>
            <a:r>
              <a:rPr lang="en-US" sz="3200" dirty="0" smtClean="0"/>
              <a:t>20 states have a position dedicated to the oversight of drug courts and </a:t>
            </a:r>
            <a:r>
              <a:rPr lang="en-US" sz="3200" dirty="0">
                <a:sym typeface="Symbol" panose="05050102010706020507" pitchFamily="18" charset="2"/>
              </a:rPr>
              <a:t>~</a:t>
            </a:r>
            <a:r>
              <a:rPr lang="en-US" sz="3200" dirty="0" smtClean="0">
                <a:sym typeface="Symbol" panose="05050102010706020507" pitchFamily="18" charset="2"/>
              </a:rPr>
              <a:t>1</a:t>
            </a:r>
            <a:r>
              <a:rPr lang="en-US" sz="3200" dirty="0" smtClean="0"/>
              <a:t>4 more have an administrator for problem solving courts</a:t>
            </a:r>
          </a:p>
          <a:p>
            <a:pPr>
              <a:spcAft>
                <a:spcPts val="1200"/>
              </a:spcAft>
            </a:pPr>
            <a:r>
              <a:rPr lang="en-US" sz="3200" dirty="0" smtClean="0"/>
              <a:t>Well-established infrastructure for RSAT collaboration </a:t>
            </a:r>
          </a:p>
        </p:txBody>
      </p:sp>
      <p:sp>
        <p:nvSpPr>
          <p:cNvPr id="4" name="Slide Number Placeholder 3"/>
          <p:cNvSpPr>
            <a:spLocks noGrp="1"/>
          </p:cNvSpPr>
          <p:nvPr>
            <p:ph type="sldNum" sz="quarter" idx="12"/>
          </p:nvPr>
        </p:nvSpPr>
        <p:spPr/>
        <p:txBody>
          <a:bodyPr/>
          <a:lstStyle/>
          <a:p>
            <a:fld id="{95A587D9-6195-48FA-90F7-11A51B4F6979}"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42761776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Court Funding	</a:t>
            </a:r>
            <a:endParaRPr lang="en-US" dirty="0"/>
          </a:p>
        </p:txBody>
      </p:sp>
      <p:sp>
        <p:nvSpPr>
          <p:cNvPr id="3" name="Content Placeholder 2"/>
          <p:cNvSpPr>
            <a:spLocks noGrp="1"/>
          </p:cNvSpPr>
          <p:nvPr>
            <p:ph idx="1"/>
          </p:nvPr>
        </p:nvSpPr>
        <p:spPr/>
        <p:txBody>
          <a:bodyPr/>
          <a:lstStyle/>
          <a:p>
            <a:r>
              <a:rPr lang="en-US" sz="3200" dirty="0" smtClean="0"/>
              <a:t>Most drug courts are funded by their state court systems</a:t>
            </a:r>
          </a:p>
          <a:p>
            <a:r>
              <a:rPr lang="en-US" sz="3200" dirty="0" smtClean="0"/>
              <a:t>BJA provides grants for implementation, local court enhancement, and statewide enhancement</a:t>
            </a:r>
          </a:p>
          <a:p>
            <a:endParaRPr lang="en-US" dirty="0"/>
          </a:p>
          <a:p>
            <a:endParaRPr lang="en-US" dirty="0" smtClean="0"/>
          </a:p>
        </p:txBody>
      </p:sp>
      <p:sp>
        <p:nvSpPr>
          <p:cNvPr id="4" name="Slide Number Placeholder 3"/>
          <p:cNvSpPr>
            <a:spLocks noGrp="1"/>
          </p:cNvSpPr>
          <p:nvPr>
            <p:ph type="sldNum" sz="quarter" idx="12"/>
          </p:nvPr>
        </p:nvSpPr>
        <p:spPr/>
        <p:txBody>
          <a:bodyPr/>
          <a:lstStyle/>
          <a:p>
            <a:fld id="{95A587D9-6195-48FA-90F7-11A51B4F6979}" type="slidenum">
              <a:rPr lang="en-US" smtClean="0"/>
              <a:pPr/>
              <a:t>11</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935" y="4452898"/>
            <a:ext cx="2857500" cy="2076450"/>
          </a:xfrm>
          <a:prstGeom prst="rect">
            <a:avLst/>
          </a:prstGeom>
        </p:spPr>
      </p:pic>
    </p:spTree>
    <p:extLst>
      <p:ext uri="{BB962C8B-B14F-4D97-AF65-F5344CB8AC3E}">
        <p14:creationId xmlns:p14="http://schemas.microsoft.com/office/powerpoint/2010/main" val="102045636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8549" y="3124279"/>
            <a:ext cx="7772400" cy="1362075"/>
          </a:xfrm>
        </p:spPr>
        <p:txBody>
          <a:bodyPr/>
          <a:lstStyle/>
          <a:p>
            <a:r>
              <a:rPr lang="en-US" dirty="0" smtClean="0"/>
              <a:t>Drug Courts &amp; RSAT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3" name="Footer Placeholder 2"/>
          <p:cNvSpPr>
            <a:spLocks noGrp="1"/>
          </p:cNvSpPr>
          <p:nvPr>
            <p:ph type="ftr" sz="quarter" idx="11"/>
          </p:nvPr>
        </p:nvSpPr>
        <p:spPr/>
        <p:txBody>
          <a:bodyPr/>
          <a:lstStyle/>
          <a:p>
            <a:r>
              <a:rPr lang="en-US" smtClean="0"/>
              <a:t>Center for Court Innovation</a:t>
            </a:r>
            <a:endParaRPr lang="en-US" dirty="0" smtClean="0"/>
          </a:p>
        </p:txBody>
      </p:sp>
      <p:sp>
        <p:nvSpPr>
          <p:cNvPr id="4" name="Slide Number Placeholder 3"/>
          <p:cNvSpPr>
            <a:spLocks noGrp="1"/>
          </p:cNvSpPr>
          <p:nvPr>
            <p:ph type="sldNum" sz="quarter" idx="12"/>
          </p:nvPr>
        </p:nvSpPr>
        <p:spPr/>
        <p:txBody>
          <a:bodyPr/>
          <a:lstStyle/>
          <a:p>
            <a:fld id="{95A587D9-6195-48FA-90F7-11A51B4F6979}" type="slidenum">
              <a:rPr lang="en-US" smtClean="0"/>
              <a:pPr/>
              <a:t>12</a:t>
            </a:fld>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areas for </a:t>
            </a:r>
            <a:r>
              <a:rPr lang="en-US" dirty="0"/>
              <a:t>collaboration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4321982"/>
              </p:ext>
            </p:extLst>
          </p:nvPr>
        </p:nvGraphicFramePr>
        <p:xfrm>
          <a:off x="339725" y="2133600"/>
          <a:ext cx="8464550" cy="399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13</a:t>
            </a:fld>
            <a:endParaRPr lang="en-US"/>
          </a:p>
        </p:txBody>
      </p:sp>
    </p:spTree>
    <p:extLst>
      <p:ext uri="{BB962C8B-B14F-4D97-AF65-F5344CB8AC3E}">
        <p14:creationId xmlns:p14="http://schemas.microsoft.com/office/powerpoint/2010/main" val="11439284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sentencing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2102358"/>
              </p:ext>
            </p:extLst>
          </p:nvPr>
        </p:nvGraphicFramePr>
        <p:xfrm>
          <a:off x="339725" y="2133600"/>
          <a:ext cx="84645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A587D9-6195-48FA-90F7-11A51B4F6979}"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382315453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Incarceration of Drug Court Participants	</a:t>
            </a:r>
            <a:endParaRPr lang="en-US" dirty="0"/>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
        <p:nvSpPr>
          <p:cNvPr id="4" name="Slide Number Placeholder 3"/>
          <p:cNvSpPr>
            <a:spLocks noGrp="1"/>
          </p:cNvSpPr>
          <p:nvPr>
            <p:ph type="sldNum" sz="quarter" idx="12"/>
          </p:nvPr>
        </p:nvSpPr>
        <p:spPr/>
        <p:txBody>
          <a:bodyPr/>
          <a:lstStyle/>
          <a:p>
            <a:fld id="{95A587D9-6195-48FA-90F7-11A51B4F6979}" type="slidenum">
              <a:rPr lang="en-US" smtClean="0"/>
              <a:pPr/>
              <a:t>15</a:t>
            </a:fld>
            <a:endParaRPr lang="en-US"/>
          </a:p>
        </p:txBody>
      </p:sp>
      <p:graphicFrame>
        <p:nvGraphicFramePr>
          <p:cNvPr id="19" name="Content Placeholder 18"/>
          <p:cNvGraphicFramePr>
            <a:graphicFrameLocks noGrp="1"/>
          </p:cNvGraphicFramePr>
          <p:nvPr>
            <p:ph idx="1"/>
            <p:extLst>
              <p:ext uri="{D42A27DB-BD31-4B8C-83A1-F6EECF244321}">
                <p14:modId xmlns:p14="http://schemas.microsoft.com/office/powerpoint/2010/main" val="2444610882"/>
              </p:ext>
            </p:extLst>
          </p:nvPr>
        </p:nvGraphicFramePr>
        <p:xfrm>
          <a:off x="522425" y="2133600"/>
          <a:ext cx="8319071"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221009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271" y="4681204"/>
            <a:ext cx="3048000" cy="2033016"/>
          </a:xfrm>
          <a:prstGeom prst="rect">
            <a:avLst/>
          </a:prstGeom>
        </p:spPr>
      </p:pic>
      <p:sp>
        <p:nvSpPr>
          <p:cNvPr id="2" name="Title 1"/>
          <p:cNvSpPr>
            <a:spLocks noGrp="1"/>
          </p:cNvSpPr>
          <p:nvPr>
            <p:ph type="title"/>
          </p:nvPr>
        </p:nvSpPr>
        <p:spPr/>
        <p:txBody>
          <a:bodyPr/>
          <a:lstStyle/>
          <a:p>
            <a:r>
              <a:rPr lang="en-US" dirty="0"/>
              <a:t>Incarceration of Drug Court Participants	</a:t>
            </a:r>
          </a:p>
        </p:txBody>
      </p:sp>
      <p:sp>
        <p:nvSpPr>
          <p:cNvPr id="3" name="Content Placeholder 2"/>
          <p:cNvSpPr>
            <a:spLocks noGrp="1"/>
          </p:cNvSpPr>
          <p:nvPr>
            <p:ph idx="1"/>
          </p:nvPr>
        </p:nvSpPr>
        <p:spPr>
          <a:xfrm>
            <a:off x="339725" y="2133600"/>
            <a:ext cx="8513752" cy="4372439"/>
          </a:xfrm>
        </p:spPr>
        <p:txBody>
          <a:bodyPr>
            <a:normAutofit/>
          </a:bodyPr>
          <a:lstStyle/>
          <a:p>
            <a:pPr>
              <a:spcBef>
                <a:spcPts val="600"/>
              </a:spcBef>
              <a:spcAft>
                <a:spcPts val="600"/>
              </a:spcAft>
            </a:pPr>
            <a:r>
              <a:rPr lang="en-US" sz="2800" dirty="0" smtClean="0"/>
              <a:t>Partnership between drug courts and RSAT programs can help ensure that these participants are receiving substance use treatment while incarcerated </a:t>
            </a:r>
          </a:p>
          <a:p>
            <a:pPr>
              <a:spcBef>
                <a:spcPts val="600"/>
              </a:spcBef>
              <a:spcAft>
                <a:spcPts val="600"/>
              </a:spcAft>
            </a:pPr>
            <a:r>
              <a:rPr lang="en-US" sz="2800" dirty="0" smtClean="0"/>
              <a:t>Better access to Medication </a:t>
            </a:r>
            <a:r>
              <a:rPr lang="en-US" sz="2800" dirty="0"/>
              <a:t>A</a:t>
            </a:r>
            <a:r>
              <a:rPr lang="en-US" sz="2800" dirty="0" smtClean="0"/>
              <a:t>ssisted Treatment</a:t>
            </a:r>
          </a:p>
        </p:txBody>
      </p:sp>
      <p:sp>
        <p:nvSpPr>
          <p:cNvPr id="4" name="Slide Number Placeholder 3"/>
          <p:cNvSpPr>
            <a:spLocks noGrp="1"/>
          </p:cNvSpPr>
          <p:nvPr>
            <p:ph type="sldNum" sz="quarter" idx="12"/>
          </p:nvPr>
        </p:nvSpPr>
        <p:spPr/>
        <p:txBody>
          <a:bodyPr/>
          <a:lstStyle/>
          <a:p>
            <a:fld id="{95A587D9-6195-48FA-90F7-11A51B4F6979}" type="slidenum">
              <a:rPr lang="en-US" smtClean="0"/>
              <a:pPr/>
              <a:t>16</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25696799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Assisted Treatment		</a:t>
            </a:r>
            <a:endParaRPr lang="en-US" dirty="0"/>
          </a:p>
        </p:txBody>
      </p:sp>
      <p:sp>
        <p:nvSpPr>
          <p:cNvPr id="3" name="Content Placeholder 2"/>
          <p:cNvSpPr>
            <a:spLocks noGrp="1"/>
          </p:cNvSpPr>
          <p:nvPr>
            <p:ph idx="1"/>
          </p:nvPr>
        </p:nvSpPr>
        <p:spPr>
          <a:xfrm>
            <a:off x="339725" y="2133600"/>
            <a:ext cx="8464550" cy="4408384"/>
          </a:xfrm>
        </p:spPr>
        <p:txBody>
          <a:bodyPr>
            <a:normAutofit/>
          </a:bodyPr>
          <a:lstStyle/>
          <a:p>
            <a:pPr>
              <a:spcBef>
                <a:spcPts val="600"/>
              </a:spcBef>
              <a:spcAft>
                <a:spcPts val="600"/>
              </a:spcAft>
            </a:pPr>
            <a:r>
              <a:rPr lang="en-US" sz="2800" dirty="0" smtClean="0"/>
              <a:t>Drug courts have been slow to embrace MAT</a:t>
            </a:r>
          </a:p>
          <a:p>
            <a:pPr>
              <a:spcBef>
                <a:spcPts val="600"/>
              </a:spcBef>
              <a:spcAft>
                <a:spcPts val="600"/>
              </a:spcAft>
            </a:pPr>
            <a:r>
              <a:rPr lang="en-US" sz="2800" dirty="0" smtClean="0"/>
              <a:t>New federal funding guidelines deny funding to drug courts that prohibit MAT</a:t>
            </a:r>
          </a:p>
          <a:p>
            <a:pPr>
              <a:spcBef>
                <a:spcPts val="600"/>
              </a:spcBef>
              <a:spcAft>
                <a:spcPts val="600"/>
              </a:spcAft>
            </a:pPr>
            <a:r>
              <a:rPr lang="en-US" sz="2800" dirty="0" smtClean="0"/>
              <a:t>RSATs are well versed in MAT </a:t>
            </a:r>
          </a:p>
          <a:p>
            <a:pPr>
              <a:spcBef>
                <a:spcPts val="600"/>
              </a:spcBef>
              <a:spcAft>
                <a:spcPts val="600"/>
              </a:spcAft>
            </a:pPr>
            <a:r>
              <a:rPr lang="en-US" sz="2800" dirty="0"/>
              <a:t>F</a:t>
            </a:r>
            <a:r>
              <a:rPr lang="en-US" sz="2800" dirty="0" smtClean="0"/>
              <a:t>ertile ground for cross training</a:t>
            </a:r>
          </a:p>
          <a:p>
            <a:pPr>
              <a:spcBef>
                <a:spcPts val="600"/>
              </a:spcBef>
              <a:spcAft>
                <a:spcPts val="600"/>
              </a:spcAft>
            </a:pPr>
            <a:r>
              <a:rPr lang="en-US" sz="2800" dirty="0" smtClean="0"/>
              <a:t>RSAT aftercare programs might be a suitable placement for drug court participants who are receiving MAT</a:t>
            </a:r>
            <a:endParaRPr lang="en-US" sz="2800"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17</a:t>
            </a:fld>
            <a:endParaRPr lang="en-US"/>
          </a:p>
        </p:txBody>
      </p:sp>
    </p:spTree>
    <p:extLst>
      <p:ext uri="{BB962C8B-B14F-4D97-AF65-F5344CB8AC3E}">
        <p14:creationId xmlns:p14="http://schemas.microsoft.com/office/powerpoint/2010/main" val="376058027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a:t>
            </a:r>
            <a:endParaRPr lang="en-US" dirty="0"/>
          </a:p>
        </p:txBody>
      </p:sp>
      <p:sp>
        <p:nvSpPr>
          <p:cNvPr id="3" name="Content Placeholder 2"/>
          <p:cNvSpPr>
            <a:spLocks noGrp="1"/>
          </p:cNvSpPr>
          <p:nvPr>
            <p:ph idx="1"/>
          </p:nvPr>
        </p:nvSpPr>
        <p:spPr>
          <a:xfrm>
            <a:off x="339725" y="2133600"/>
            <a:ext cx="8464550" cy="4408384"/>
          </a:xfrm>
        </p:spPr>
        <p:txBody>
          <a:bodyPr>
            <a:normAutofit/>
          </a:bodyPr>
          <a:lstStyle/>
          <a:p>
            <a:pPr>
              <a:spcBef>
                <a:spcPts val="600"/>
              </a:spcBef>
              <a:spcAft>
                <a:spcPts val="600"/>
              </a:spcAft>
            </a:pPr>
            <a:r>
              <a:rPr lang="en-US" sz="2800" dirty="0"/>
              <a:t>How can </a:t>
            </a:r>
            <a:r>
              <a:rPr lang="en-US" sz="2800" dirty="0" smtClean="0"/>
              <a:t>partnering with drug courts </a:t>
            </a:r>
            <a:r>
              <a:rPr lang="en-US" sz="2800" dirty="0"/>
              <a:t>benefit </a:t>
            </a:r>
            <a:r>
              <a:rPr lang="en-US" sz="2800" dirty="0" smtClean="0"/>
              <a:t>RSAT programs?</a:t>
            </a:r>
            <a:endParaRPr lang="en-US" sz="2800" dirty="0"/>
          </a:p>
          <a:p>
            <a:pPr>
              <a:spcBef>
                <a:spcPts val="600"/>
              </a:spcBef>
              <a:spcAft>
                <a:spcPts val="600"/>
              </a:spcAft>
            </a:pPr>
            <a:endParaRPr lang="en-US" sz="2800"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18</a:t>
            </a:fld>
            <a:endParaRPr lang="en-US"/>
          </a:p>
        </p:txBody>
      </p:sp>
    </p:spTree>
    <p:extLst>
      <p:ext uri="{BB962C8B-B14F-4D97-AF65-F5344CB8AC3E}">
        <p14:creationId xmlns:p14="http://schemas.microsoft.com/office/powerpoint/2010/main" val="18956392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745" y="285860"/>
            <a:ext cx="7053852" cy="1929491"/>
          </a:xfrm>
        </p:spPr>
        <p:txBody>
          <a:bodyPr/>
          <a:lstStyle/>
          <a:p>
            <a:r>
              <a:rPr lang="en-US" sz="4400" dirty="0" smtClean="0"/>
              <a:t>Thank you! </a:t>
            </a:r>
            <a:br>
              <a:rPr lang="en-US" sz="4400" dirty="0" smtClean="0"/>
            </a:br>
            <a:r>
              <a:rPr lang="en-US" sz="4400" dirty="0" smtClean="0"/>
              <a:t>Next steps? Questions?</a:t>
            </a:r>
            <a:br>
              <a:rPr lang="en-US" sz="4400" dirty="0" smtClean="0"/>
            </a:br>
            <a:endParaRPr lang="en-US" sz="4400" dirty="0"/>
          </a:p>
        </p:txBody>
      </p:sp>
      <p:sp>
        <p:nvSpPr>
          <p:cNvPr id="3" name="Subtitle 2"/>
          <p:cNvSpPr>
            <a:spLocks noGrp="1"/>
          </p:cNvSpPr>
          <p:nvPr>
            <p:ph type="subTitle" idx="1"/>
          </p:nvPr>
        </p:nvSpPr>
        <p:spPr>
          <a:xfrm>
            <a:off x="381000" y="1763441"/>
            <a:ext cx="7471461" cy="2590672"/>
          </a:xfrm>
        </p:spPr>
        <p:txBody>
          <a:bodyPr>
            <a:normAutofit/>
          </a:bodyPr>
          <a:lstStyle/>
          <a:p>
            <a:endParaRPr lang="en-US" sz="1800" b="1" dirty="0" smtClean="0"/>
          </a:p>
          <a:p>
            <a:endParaRPr lang="en-US" sz="1800" b="1" dirty="0"/>
          </a:p>
          <a:p>
            <a:endParaRPr lang="en-US" sz="1800" b="1" dirty="0" smtClean="0"/>
          </a:p>
          <a:p>
            <a:endParaRPr lang="en-US" sz="1800" b="1"/>
          </a:p>
          <a:p>
            <a:r>
              <a:rPr lang="en-US" sz="1800" b="1" smtClean="0"/>
              <a:t>Dennis </a:t>
            </a:r>
            <a:r>
              <a:rPr lang="en-US" sz="1800" b="1" dirty="0" smtClean="0"/>
              <a:t>Reilly</a:t>
            </a:r>
            <a:endParaRPr lang="en-US" sz="1800" b="1" dirty="0"/>
          </a:p>
          <a:p>
            <a:r>
              <a:rPr lang="en-US" sz="1800" dirty="0" smtClean="0"/>
              <a:t>Deputy Director</a:t>
            </a:r>
            <a:r>
              <a:rPr lang="en-US" sz="1800" dirty="0"/>
              <a:t>, </a:t>
            </a:r>
            <a:r>
              <a:rPr lang="en-US" sz="1800" dirty="0" smtClean="0"/>
              <a:t>Treatment </a:t>
            </a:r>
            <a:r>
              <a:rPr lang="en-US" sz="1800" dirty="0"/>
              <a:t>Court Programs</a:t>
            </a:r>
          </a:p>
          <a:p>
            <a:r>
              <a:rPr lang="en-US" sz="1800" dirty="0" smtClean="0"/>
              <a:t>dreilly@nycourts.gov</a:t>
            </a:r>
          </a:p>
          <a:p>
            <a:endParaRPr lang="en-US" dirty="0"/>
          </a:p>
          <a:p>
            <a:endParaRPr lang="en-US"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263" y="4985347"/>
            <a:ext cx="2608764" cy="1826135"/>
          </a:xfrm>
          <a:prstGeom prst="rect">
            <a:avLst/>
          </a:prstGeom>
        </p:spPr>
      </p:pic>
    </p:spTree>
    <p:extLst>
      <p:ext uri="{BB962C8B-B14F-4D97-AF65-F5344CB8AC3E}">
        <p14:creationId xmlns:p14="http://schemas.microsoft.com/office/powerpoint/2010/main" val="76574731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Court Innovation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71727947"/>
              </p:ext>
            </p:extLst>
          </p:nvPr>
        </p:nvGraphicFramePr>
        <p:xfrm>
          <a:off x="339725" y="2133600"/>
          <a:ext cx="8669496" cy="4468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2</a:t>
            </a:fld>
            <a:endParaRPr lang="en-US"/>
          </a:p>
        </p:txBody>
      </p:sp>
      <p:sp>
        <p:nvSpPr>
          <p:cNvPr id="8" name="TextBox 7"/>
          <p:cNvSpPr txBox="1"/>
          <p:nvPr/>
        </p:nvSpPr>
        <p:spPr>
          <a:xfrm>
            <a:off x="592182" y="2325189"/>
            <a:ext cx="2762315" cy="1077218"/>
          </a:xfrm>
          <a:prstGeom prst="rect">
            <a:avLst/>
          </a:prstGeom>
          <a:noFill/>
        </p:spPr>
        <p:txBody>
          <a:bodyPr wrap="square" rtlCol="0">
            <a:spAutoFit/>
          </a:bodyPr>
          <a:lstStyle/>
          <a:p>
            <a:r>
              <a:rPr lang="en-US" sz="3200" b="1" dirty="0" smtClean="0"/>
              <a:t>Justice reform through:</a:t>
            </a:r>
            <a:endParaRPr lang="en-US" sz="3200" b="1" dirty="0"/>
          </a:p>
        </p:txBody>
      </p:sp>
    </p:spTree>
    <p:extLst>
      <p:ext uri="{BB962C8B-B14F-4D97-AF65-F5344CB8AC3E}">
        <p14:creationId xmlns:p14="http://schemas.microsoft.com/office/powerpoint/2010/main" val="108292151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695283" y="2172927"/>
            <a:ext cx="7770800" cy="2114425"/>
          </a:xfrm>
          <a:prstGeom prst="rect">
            <a:avLst/>
          </a:prstGeom>
        </p:spPr>
        <p:txBody>
          <a:bodyPr wrap="square" lIns="91440" tIns="45720" rIns="91440" bIns="45720">
            <a:spAutoFit/>
          </a:bodyPr>
          <a:lstStyle/>
          <a:p>
            <a:pPr>
              <a:lnSpc>
                <a:spcPct val="80000"/>
              </a:lnSpc>
            </a:pPr>
            <a:r>
              <a:rPr lang="en-US" sz="5400" b="1" dirty="0" smtClean="0">
                <a:solidFill>
                  <a:srgbClr val="2B3D4B"/>
                </a:solidFill>
              </a:rPr>
              <a:t>Mobilizing Federal Resources, Collaborating with Other BJA Grantees</a:t>
            </a:r>
            <a:endParaRPr lang="en-US" sz="5400" b="1" dirty="0">
              <a:solidFill>
                <a:srgbClr val="2B3D4B"/>
              </a:solidFill>
            </a:endParaRPr>
          </a:p>
        </p:txBody>
      </p:sp>
      <p:pic>
        <p:nvPicPr>
          <p:cNvPr id="6" name="Picture 5" descr="CSGJC-logolLrgTag_2880_76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283" y="320086"/>
            <a:ext cx="3945686" cy="1052182"/>
          </a:xfrm>
          <a:prstGeom prst="rect">
            <a:avLst/>
          </a:prstGeom>
        </p:spPr>
      </p:pic>
      <p:sp>
        <p:nvSpPr>
          <p:cNvPr id="3" name="Subtitle 2"/>
          <p:cNvSpPr>
            <a:spLocks noGrp="1"/>
          </p:cNvSpPr>
          <p:nvPr>
            <p:ph type="subTitle" idx="1"/>
          </p:nvPr>
        </p:nvSpPr>
        <p:spPr>
          <a:xfrm>
            <a:off x="1371600" y="4209955"/>
            <a:ext cx="6400800" cy="1752600"/>
          </a:xfrm>
        </p:spPr>
        <p:txBody>
          <a:bodyPr>
            <a:normAutofit/>
          </a:bodyPr>
          <a:lstStyle/>
          <a:p>
            <a:r>
              <a:rPr lang="en-US" sz="2800" dirty="0" smtClean="0"/>
              <a:t>RSAT Webinar</a:t>
            </a:r>
          </a:p>
          <a:p>
            <a:r>
              <a:rPr lang="en-US" sz="2800" dirty="0" smtClean="0"/>
              <a:t>January 20, 2016</a:t>
            </a:r>
          </a:p>
        </p:txBody>
      </p:sp>
    </p:spTree>
    <p:extLst>
      <p:ext uri="{BB962C8B-B14F-4D97-AF65-F5344CB8AC3E}">
        <p14:creationId xmlns:p14="http://schemas.microsoft.com/office/powerpoint/2010/main" val="41605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1734"/>
            <a:ext cx="8229600" cy="4525963"/>
          </a:xfrm>
        </p:spPr>
        <p:txBody>
          <a:bodyPr>
            <a:noAutofit/>
          </a:bodyPr>
          <a:lstStyle/>
          <a:p>
            <a:pPr lvl="0"/>
            <a:r>
              <a:rPr lang="en-US" sz="5400" dirty="0" smtClean="0"/>
              <a:t>The Second Chance Act </a:t>
            </a:r>
            <a:endParaRPr lang="en-US" sz="5400" dirty="0"/>
          </a:p>
          <a:p>
            <a:pPr lvl="0"/>
            <a:r>
              <a:rPr lang="en-US" sz="5400" dirty="0" smtClean="0"/>
              <a:t>The Justice and Mental Health Collaboration Program </a:t>
            </a:r>
            <a:endParaRPr lang="en-US" sz="5400" dirty="0"/>
          </a:p>
          <a:p>
            <a:pPr lvl="0"/>
            <a:r>
              <a:rPr lang="en-US" sz="5400" dirty="0" smtClean="0"/>
              <a:t>Private Foundation Funding</a:t>
            </a:r>
            <a:endParaRPr lang="en-US" sz="5400" dirty="0"/>
          </a:p>
        </p:txBody>
      </p:sp>
      <p:sp>
        <p:nvSpPr>
          <p:cNvPr id="4" name="Title 3"/>
          <p:cNvSpPr txBox="1">
            <a:spLocks/>
          </p:cNvSpPr>
          <p:nvPr/>
        </p:nvSpPr>
        <p:spPr>
          <a:xfrm>
            <a:off x="0" y="-62262"/>
            <a:ext cx="9144000" cy="1133143"/>
          </a:xfrm>
          <a:prstGeom prst="rect">
            <a:avLst/>
          </a:prstGeom>
          <a:solidFill>
            <a:srgbClr val="E2E6E9"/>
          </a:solidFill>
        </p:spPr>
        <p:txBody>
          <a:bodyPr vert="horz" lIns="91440" tIns="45720" rIns="91440" bIns="45720" rtlCol="0" anchor="ctr" anchorCtr="0">
            <a:normAutofit/>
          </a:bodyPr>
          <a:lstStyle>
            <a:lvl1pPr algn="l" defTabSz="914400" rtl="0" eaLnBrk="1" latinLnBrk="0" hangingPunct="1">
              <a:spcBef>
                <a:spcPct val="0"/>
              </a:spcBef>
              <a:buNone/>
              <a:defRPr sz="3200" kern="1200">
                <a:solidFill>
                  <a:schemeClr val="tx2">
                    <a:lumMod val="50000"/>
                  </a:schemeClr>
                </a:solidFill>
                <a:latin typeface="Bookman Old Style" panose="02050604050505020204" pitchFamily="18" charset="0"/>
                <a:ea typeface="+mj-ea"/>
                <a:cs typeface="+mj-cs"/>
              </a:defRPr>
            </a:lvl1pPr>
          </a:lstStyle>
          <a:p>
            <a:pPr algn="ctr" defTabSz="457200">
              <a:spcBef>
                <a:spcPct val="20000"/>
              </a:spcBef>
              <a:buClr>
                <a:schemeClr val="accent1">
                  <a:lumMod val="75000"/>
                </a:schemeClr>
              </a:buClr>
              <a:defRPr/>
            </a:pPr>
            <a:r>
              <a:rPr lang="en-US" sz="3600" b="1" dirty="0" smtClean="0">
                <a:solidFill>
                  <a:srgbClr val="2B3D4B"/>
                </a:solidFill>
                <a:latin typeface="+mj-lt"/>
                <a:ea typeface="+mn-ea"/>
                <a:cs typeface="+mn-cs"/>
              </a:rPr>
              <a:t>Learning Objectives </a:t>
            </a:r>
            <a:endParaRPr lang="en-US" sz="3600" b="1" dirty="0">
              <a:solidFill>
                <a:srgbClr val="2B3D4B"/>
              </a:solidFill>
              <a:latin typeface="+mj-lt"/>
              <a:ea typeface="+mn-ea"/>
              <a:cs typeface="+mn-cs"/>
            </a:endParaRPr>
          </a:p>
        </p:txBody>
      </p:sp>
    </p:spTree>
    <p:extLst>
      <p:ext uri="{BB962C8B-B14F-4D97-AF65-F5344CB8AC3E}">
        <p14:creationId xmlns:p14="http://schemas.microsoft.com/office/powerpoint/2010/main" val="72057598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1463" y="304800"/>
            <a:ext cx="5401074" cy="1447800"/>
          </a:xfrm>
        </p:spPr>
      </p:pic>
      <p:sp>
        <p:nvSpPr>
          <p:cNvPr id="12" name="Rectangle 10"/>
          <p:cNvSpPr txBox="1">
            <a:spLocks noChangeArrowheads="1"/>
          </p:cNvSpPr>
          <p:nvPr/>
        </p:nvSpPr>
        <p:spPr bwMode="auto">
          <a:xfrm>
            <a:off x="535515" y="1975659"/>
            <a:ext cx="8075085" cy="2520141"/>
          </a:xfrm>
          <a:prstGeom prst="rect">
            <a:avLst/>
          </a:prstGeom>
          <a:noFill/>
          <a:ln w="9525">
            <a:noFill/>
            <a:miter lim="800000"/>
            <a:headEnd/>
            <a:tailEnd/>
          </a:ln>
        </p:spPr>
        <p:txBody>
          <a:bodyPr/>
          <a:lstStyle/>
          <a:p>
            <a:pPr marL="342900" indent="-342900">
              <a:spcBef>
                <a:spcPct val="20000"/>
              </a:spcBef>
              <a:buClr>
                <a:schemeClr val="accent6">
                  <a:lumMod val="50000"/>
                </a:schemeClr>
              </a:buClr>
              <a:buFontTx/>
              <a:buChar char="•"/>
              <a:defRPr/>
            </a:pPr>
            <a:r>
              <a:rPr lang="en-US" sz="2400" kern="0" dirty="0" smtClean="0">
                <a:solidFill>
                  <a:srgbClr val="17375E"/>
                </a:solidFill>
                <a:latin typeface="+mj-lt"/>
                <a:cs typeface="Arial" pitchFamily="34" charset="0"/>
              </a:rPr>
              <a:t>National non-profit, non-partisan membership association of state government officials</a:t>
            </a:r>
          </a:p>
          <a:p>
            <a:pPr>
              <a:spcBef>
                <a:spcPct val="20000"/>
              </a:spcBef>
              <a:buClr>
                <a:schemeClr val="accent6">
                  <a:lumMod val="50000"/>
                </a:schemeClr>
              </a:buClr>
              <a:defRPr/>
            </a:pPr>
            <a:endParaRPr lang="en-US" sz="900" kern="0" dirty="0" smtClean="0">
              <a:solidFill>
                <a:schemeClr val="tx2">
                  <a:lumMod val="75000"/>
                </a:schemeClr>
              </a:solidFill>
              <a:latin typeface="+mj-lt"/>
              <a:cs typeface="Arial" pitchFamily="34" charset="0"/>
            </a:endParaRPr>
          </a:p>
          <a:p>
            <a:pPr marL="342900" indent="-342900">
              <a:spcBef>
                <a:spcPct val="20000"/>
              </a:spcBef>
              <a:buClr>
                <a:schemeClr val="accent6">
                  <a:lumMod val="50000"/>
                </a:schemeClr>
              </a:buClr>
              <a:buFontTx/>
              <a:buChar char="•"/>
              <a:defRPr/>
            </a:pPr>
            <a:r>
              <a:rPr lang="en-US" sz="2400" kern="0" dirty="0" smtClean="0">
                <a:solidFill>
                  <a:schemeClr val="tx2">
                    <a:lumMod val="75000"/>
                  </a:schemeClr>
                </a:solidFill>
                <a:latin typeface="+mj-lt"/>
                <a:cs typeface="Arial" pitchFamily="34" charset="0"/>
              </a:rPr>
              <a:t>Engages members of all three branches of state government </a:t>
            </a:r>
          </a:p>
          <a:p>
            <a:pPr>
              <a:spcBef>
                <a:spcPct val="20000"/>
              </a:spcBef>
              <a:buClr>
                <a:schemeClr val="accent6">
                  <a:lumMod val="50000"/>
                </a:schemeClr>
              </a:buClr>
              <a:defRPr/>
            </a:pPr>
            <a:endParaRPr lang="en-US" sz="900" kern="0" dirty="0" smtClean="0">
              <a:solidFill>
                <a:schemeClr val="tx2">
                  <a:lumMod val="75000"/>
                </a:schemeClr>
              </a:solidFill>
              <a:latin typeface="+mj-lt"/>
              <a:cs typeface="Arial" pitchFamily="34" charset="0"/>
            </a:endParaRPr>
          </a:p>
          <a:p>
            <a:pPr marL="342900" indent="-342900">
              <a:spcBef>
                <a:spcPct val="20000"/>
              </a:spcBef>
              <a:buClr>
                <a:schemeClr val="accent6">
                  <a:lumMod val="50000"/>
                </a:schemeClr>
              </a:buClr>
              <a:buFontTx/>
              <a:buChar char="•"/>
              <a:defRPr/>
            </a:pPr>
            <a:r>
              <a:rPr lang="en-US" sz="2400" kern="0" dirty="0" smtClean="0">
                <a:solidFill>
                  <a:schemeClr val="tx2">
                    <a:lumMod val="75000"/>
                  </a:schemeClr>
                </a:solidFill>
                <a:latin typeface="+mj-lt"/>
                <a:cs typeface="Arial" pitchFamily="34" charset="0"/>
              </a:rPr>
              <a:t>Justice Center provides practical, nonpartisan advice informed by the best available evidence</a:t>
            </a:r>
          </a:p>
        </p:txBody>
      </p:sp>
      <p:pic>
        <p:nvPicPr>
          <p:cNvPr id="13" name="Picture 12" descr="10.4.12_screen shot of csgjusticecenter.org buttons.jpg .jpe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2780" y="4578813"/>
            <a:ext cx="8075085" cy="2050587"/>
          </a:xfrm>
          <a:prstGeom prst="rect">
            <a:avLst/>
          </a:prstGeom>
        </p:spPr>
      </p:pic>
    </p:spTree>
    <p:extLst>
      <p:ext uri="{BB962C8B-B14F-4D97-AF65-F5344CB8AC3E}">
        <p14:creationId xmlns:p14="http://schemas.microsoft.com/office/powerpoint/2010/main" val="358147409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57200" y="1219200"/>
            <a:ext cx="8305800" cy="5181600"/>
          </a:xfrm>
        </p:spPr>
        <p:txBody>
          <a:bodyPr>
            <a:normAutofit/>
          </a:bodyPr>
          <a:lstStyle/>
          <a:p>
            <a:pPr marL="0" indent="0">
              <a:buNone/>
            </a:pPr>
            <a:r>
              <a:rPr lang="en-US" sz="2000" dirty="0" smtClean="0"/>
              <a:t>Staff </a:t>
            </a:r>
            <a:r>
              <a:rPr lang="en-US" sz="2000" dirty="0"/>
              <a:t>provides practical, nonpartisan advice and evidence-based, consensus-driven strategies to increase public safety and strengthen communities.</a:t>
            </a:r>
          </a:p>
        </p:txBody>
      </p:sp>
      <p:pic>
        <p:nvPicPr>
          <p:cNvPr id="1026" name="Picture 2" descr="JRIda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14600"/>
            <a:ext cx="1628095" cy="1697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49338"/>
            <a:ext cx="1779369" cy="17008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ssonsLearnedSqu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73656"/>
            <a:ext cx="1755751" cy="16782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amewor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999" y="2576899"/>
            <a:ext cx="1752601" cy="16752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Ten-step guide to transforming probation departments to reduce recidiv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4323944"/>
            <a:ext cx="1694408" cy="16196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tates trained in curricul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5165" y="4356370"/>
            <a:ext cx="1740204" cy="16634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sgjusticecenter.org/wp-content/uploads/2012/12/breakingSchoolsRulesSquar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9314" y="4366455"/>
            <a:ext cx="1616321" cy="16432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entry Matt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6998" y="4323943"/>
            <a:ext cx="1828801" cy="174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854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01.jpg"/>
          <p:cNvPicPr>
            <a:picLocks noGrp="1" noChangeAspect="1"/>
          </p:cNvPicPr>
          <p:nvPr>
            <p:ph idx="1"/>
          </p:nvPr>
        </p:nvPicPr>
        <p:blipFill>
          <a:blip r:embed="rId3">
            <a:extLst>
              <a:ext uri="{28A0092B-C50C-407E-A947-70E740481C1C}">
                <a14:useLocalDpi xmlns:a14="http://schemas.microsoft.com/office/drawing/2010/main" val="0"/>
              </a:ext>
            </a:extLst>
          </a:blip>
          <a:srcRect t="8712" b="8712"/>
          <a:stretch>
            <a:fillRect/>
          </a:stretch>
        </p:blipFill>
        <p:spPr>
          <a:xfrm>
            <a:off x="4460892" y="2517782"/>
            <a:ext cx="4495752" cy="2472490"/>
          </a:xfrm>
        </p:spPr>
      </p:pic>
      <p:sp>
        <p:nvSpPr>
          <p:cNvPr id="6147" name="TextBox 5"/>
          <p:cNvSpPr txBox="1">
            <a:spLocks noChangeArrowheads="1"/>
          </p:cNvSpPr>
          <p:nvPr/>
        </p:nvSpPr>
        <p:spPr bwMode="auto">
          <a:xfrm>
            <a:off x="0" y="2513012"/>
            <a:ext cx="4460892"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pitchFamily="34" charset="0"/>
                <a:ea typeface="ＭＳ Ｐゴシック" charset="-128"/>
              </a:defRPr>
            </a:lvl1pPr>
            <a:lvl2pPr marL="742950" indent="-285750" eaLnBrk="0" hangingPunct="0">
              <a:defRPr>
                <a:solidFill>
                  <a:schemeClr val="tx1"/>
                </a:solidFill>
                <a:latin typeface="Arial" pitchFamily="34" charset="0"/>
                <a:ea typeface="ＭＳ Ｐゴシック" charset="-128"/>
              </a:defRPr>
            </a:lvl2pPr>
            <a:lvl3pPr marL="1143000" indent="-228600" eaLnBrk="0" hangingPunct="0">
              <a:defRPr>
                <a:solidFill>
                  <a:schemeClr val="tx1"/>
                </a:solidFill>
                <a:latin typeface="Arial" pitchFamily="34" charset="0"/>
                <a:ea typeface="ＭＳ Ｐゴシック" charset="-128"/>
              </a:defRPr>
            </a:lvl3pPr>
            <a:lvl4pPr marL="1600200" indent="-228600" eaLnBrk="0" hangingPunct="0">
              <a:defRPr>
                <a:solidFill>
                  <a:schemeClr val="tx1"/>
                </a:solidFill>
                <a:latin typeface="Arial" pitchFamily="34" charset="0"/>
                <a:ea typeface="ＭＳ Ｐゴシック" charset="-128"/>
              </a:defRPr>
            </a:lvl4pPr>
            <a:lvl5pPr marL="2057400" indent="-228600" eaLnBrk="0" hangingPunct="0">
              <a:defRPr>
                <a:solidFill>
                  <a:schemeClr val="tx1"/>
                </a:solidFill>
                <a:latin typeface="Arial" pitchFamily="34" charset="0"/>
                <a:ea typeface="ＭＳ Ｐゴシック"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charset="-128"/>
              </a:defRPr>
            </a:lvl9pPr>
          </a:lstStyle>
          <a:p>
            <a:pPr eaLnBrk="1" hangingPunct="1">
              <a:buClr>
                <a:srgbClr val="A04DA3"/>
              </a:buClr>
              <a:buFont typeface="Arial" pitchFamily="34" charset="0"/>
              <a:buChar char="•"/>
              <a:defRPr/>
            </a:pPr>
            <a:r>
              <a:rPr lang="en-US" b="0" baseline="0" dirty="0" smtClean="0">
                <a:solidFill>
                  <a:prstClr val="black"/>
                </a:solidFill>
                <a:latin typeface="Calibri"/>
              </a:rPr>
              <a:t>Authorized by the passage of the Second Chance Act in April 2008</a:t>
            </a:r>
          </a:p>
          <a:p>
            <a:pPr eaLnBrk="1" hangingPunct="1">
              <a:buClr>
                <a:srgbClr val="A04DA3"/>
              </a:buClr>
              <a:buFont typeface="Arial" pitchFamily="34" charset="0"/>
              <a:buChar char="•"/>
              <a:defRPr/>
            </a:pPr>
            <a:r>
              <a:rPr lang="en-US" b="0" baseline="0" dirty="0" smtClean="0">
                <a:solidFill>
                  <a:prstClr val="black"/>
                </a:solidFill>
                <a:latin typeface="Calibri"/>
              </a:rPr>
              <a:t>Launched by the Council of State Governments in October 2009</a:t>
            </a:r>
          </a:p>
          <a:p>
            <a:pPr eaLnBrk="1" hangingPunct="1">
              <a:buClr>
                <a:srgbClr val="A04DA3"/>
              </a:buClr>
              <a:buFont typeface="Arial" pitchFamily="34" charset="0"/>
              <a:buChar char="•"/>
              <a:defRPr/>
            </a:pPr>
            <a:r>
              <a:rPr lang="en-US" b="0" baseline="0" dirty="0" smtClean="0">
                <a:solidFill>
                  <a:prstClr val="black"/>
                </a:solidFill>
                <a:latin typeface="Calibri"/>
              </a:rPr>
              <a:t>Administered in partnership with the Bureau of Justice Assistance, U.S. Department of Justice</a:t>
            </a:r>
          </a:p>
          <a:p>
            <a:pPr eaLnBrk="1" hangingPunct="1">
              <a:buClr>
                <a:srgbClr val="A04DA3"/>
              </a:buClr>
              <a:buFont typeface="Arial" pitchFamily="34" charset="0"/>
              <a:buChar char="•"/>
              <a:defRPr/>
            </a:pPr>
            <a:r>
              <a:rPr lang="en-US" dirty="0" smtClean="0">
                <a:solidFill>
                  <a:prstClr val="black"/>
                </a:solidFill>
                <a:latin typeface="Calibri"/>
              </a:rPr>
              <a:t>The NRRC has provided technical assistance to over 600 juvenile and adult reentry grantees since inception </a:t>
            </a:r>
            <a:endParaRPr lang="en-US" b="0" baseline="0" dirty="0" smtClean="0">
              <a:solidFill>
                <a:prstClr val="black"/>
              </a:solidFill>
              <a:latin typeface="Calibri"/>
            </a:endParaRPr>
          </a:p>
        </p:txBody>
      </p:sp>
      <p:pic>
        <p:nvPicPr>
          <p:cNvPr id="3077" name="Picture 6" descr="NRRC_Logo_Revise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306617"/>
            <a:ext cx="6803495" cy="149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788629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the Second </a:t>
            </a:r>
            <a:r>
              <a:rPr lang="en-US" dirty="0"/>
              <a:t>Chance </a:t>
            </a:r>
            <a:r>
              <a:rPr lang="en-US" dirty="0" smtClean="0"/>
              <a:t>Act fund?</a:t>
            </a:r>
            <a:endParaRPr lang="en-US" dirty="0"/>
          </a:p>
        </p:txBody>
      </p:sp>
      <p:graphicFrame>
        <p:nvGraphicFramePr>
          <p:cNvPr id="5" name="Content Placeholder 4"/>
          <p:cNvGraphicFramePr>
            <a:graphicFrameLocks noGrp="1"/>
          </p:cNvGraphicFramePr>
          <p:nvPr>
            <p:ph idx="1"/>
            <p:extLst/>
          </p:nvPr>
        </p:nvGraphicFramePr>
        <p:xfrm>
          <a:off x="948935" y="1885985"/>
          <a:ext cx="7531100" cy="410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457200" y="6356351"/>
            <a:ext cx="2133600" cy="365125"/>
          </a:xfrm>
          <a:prstGeom prst="rect">
            <a:avLst/>
          </a:prstGeom>
        </p:spPr>
        <p:txBody>
          <a:bodyPr/>
          <a:lstStyle/>
          <a:p>
            <a:pPr>
              <a:defRPr/>
            </a:pPr>
            <a:fld id="{999FE08D-73F8-4633-89D3-515E047AA9D1}" type="slidenum">
              <a:rPr lang="en-US" smtClean="0">
                <a:solidFill>
                  <a:srgbClr val="FFFFFF"/>
                </a:solidFill>
                <a:latin typeface="Arial"/>
              </a:rPr>
              <a:pPr>
                <a:defRPr/>
              </a:pPr>
              <a:t>25</a:t>
            </a:fld>
            <a:endParaRPr lang="en-US" dirty="0">
              <a:solidFill>
                <a:srgbClr val="FFFFFF"/>
              </a:solidFill>
              <a:latin typeface="Arial"/>
            </a:endParaRPr>
          </a:p>
        </p:txBody>
      </p:sp>
    </p:spTree>
    <p:extLst>
      <p:ext uri="{BB962C8B-B14F-4D97-AF65-F5344CB8AC3E}">
        <p14:creationId xmlns:p14="http://schemas.microsoft.com/office/powerpoint/2010/main" val="122685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94" y="1737580"/>
            <a:ext cx="7232612" cy="389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457200" y="274638"/>
            <a:ext cx="8229600" cy="1143000"/>
          </a:xfrm>
        </p:spPr>
        <p:txBody>
          <a:bodyPr>
            <a:normAutofit/>
          </a:bodyPr>
          <a:lstStyle/>
          <a:p>
            <a:pPr eaLnBrk="1" hangingPunct="1"/>
            <a:r>
              <a:rPr lang="en-US" dirty="0" smtClean="0">
                <a:latin typeface="+mj-lt"/>
              </a:rPr>
              <a:t>The Second Chance Act Grantees </a:t>
            </a:r>
          </a:p>
        </p:txBody>
      </p:sp>
    </p:spTree>
    <p:extLst>
      <p:ext uri="{BB962C8B-B14F-4D97-AF65-F5344CB8AC3E}">
        <p14:creationId xmlns:p14="http://schemas.microsoft.com/office/powerpoint/2010/main" val="112879455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ctr"/>
            <a:r>
              <a:rPr lang="en-US" sz="4000" b="1" dirty="0">
                <a:solidFill>
                  <a:schemeClr val="bg2">
                    <a:lumMod val="50000"/>
                  </a:schemeClr>
                </a:solidFill>
                <a:latin typeface="+mn-lt"/>
                <a:ea typeface="+mn-ea"/>
                <a:cs typeface="+mn-cs"/>
              </a:rPr>
              <a:t>The National Reentry Resource Center</a:t>
            </a:r>
          </a:p>
        </p:txBody>
      </p:sp>
      <p:sp>
        <p:nvSpPr>
          <p:cNvPr id="3" name="Content Placeholder 2"/>
          <p:cNvSpPr>
            <a:spLocks noGrp="1"/>
          </p:cNvSpPr>
          <p:nvPr>
            <p:ph idx="1"/>
          </p:nvPr>
        </p:nvSpPr>
        <p:spPr>
          <a:xfrm>
            <a:off x="304800" y="1322785"/>
            <a:ext cx="4414766" cy="4632960"/>
          </a:xfrm>
        </p:spPr>
        <p:txBody>
          <a:bodyPr>
            <a:noAutofit/>
          </a:bodyPr>
          <a:lstStyle/>
          <a:p>
            <a:pPr>
              <a:spcAft>
                <a:spcPts val="1800"/>
              </a:spcAft>
            </a:pPr>
            <a:r>
              <a:rPr lang="en-US" sz="2200" dirty="0" smtClean="0"/>
              <a:t>The </a:t>
            </a:r>
            <a:r>
              <a:rPr lang="en-US" sz="2200" dirty="0"/>
              <a:t>NRRC is a project of the </a:t>
            </a:r>
            <a:r>
              <a:rPr lang="en-US" sz="2200" dirty="0" smtClean="0"/>
              <a:t>CSG Justice </a:t>
            </a:r>
            <a:r>
              <a:rPr lang="en-US" sz="2200" dirty="0"/>
              <a:t>Center and is </a:t>
            </a:r>
            <a:r>
              <a:rPr lang="en-US" sz="2200" dirty="0" smtClean="0"/>
              <a:t>supported by the Bureau of Justice Assistance</a:t>
            </a:r>
          </a:p>
          <a:p>
            <a:pPr marL="0" indent="0" algn="ctr">
              <a:spcAft>
                <a:spcPts val="1800"/>
              </a:spcAft>
              <a:buNone/>
            </a:pPr>
            <a:r>
              <a:rPr lang="en-US" sz="2200" b="1" dirty="0" smtClean="0">
                <a:solidFill>
                  <a:srgbClr val="0257BE"/>
                </a:solidFill>
              </a:rPr>
              <a:t>csgjusticecenter.org/</a:t>
            </a:r>
            <a:r>
              <a:rPr lang="en-US" sz="2200" b="1" dirty="0" err="1" smtClean="0">
                <a:solidFill>
                  <a:srgbClr val="0257BE"/>
                </a:solidFill>
              </a:rPr>
              <a:t>nrrc</a:t>
            </a:r>
            <a:r>
              <a:rPr lang="en-US" sz="2200" b="1" dirty="0" smtClean="0">
                <a:solidFill>
                  <a:srgbClr val="0257BE"/>
                </a:solidFill>
              </a:rPr>
              <a:t> </a:t>
            </a:r>
            <a:endParaRPr lang="en-US" sz="2200" b="1" dirty="0">
              <a:solidFill>
                <a:srgbClr val="0257BE"/>
              </a:solidFill>
            </a:endParaRPr>
          </a:p>
          <a:p>
            <a:pPr marL="457200" indent="-457200">
              <a:buFont typeface="Arial" pitchFamily="34" charset="0"/>
              <a:buChar char="•"/>
              <a:defRPr/>
            </a:pPr>
            <a:r>
              <a:rPr lang="en-US" sz="2400" dirty="0">
                <a:ea typeface="ＭＳ Ｐゴシック" charset="-128"/>
              </a:rPr>
              <a:t>Provide a one-stop, interactive source of current, user-friendly reentry information</a:t>
            </a:r>
            <a:r>
              <a:rPr lang="en-US" sz="2400" dirty="0" smtClean="0">
                <a:ea typeface="ＭＳ Ｐゴシック" charset="-128"/>
              </a:rPr>
              <a:t>.</a:t>
            </a:r>
          </a:p>
          <a:p>
            <a:pPr marL="0" indent="0">
              <a:buNone/>
              <a:defRPr/>
            </a:pPr>
            <a:endParaRPr lang="en-US" sz="2000" dirty="0">
              <a:ea typeface="ＭＳ Ｐゴシック" charset="-128"/>
            </a:endParaRPr>
          </a:p>
          <a:p>
            <a:pPr>
              <a:spcAft>
                <a:spcPts val="1800"/>
              </a:spcAft>
            </a:pPr>
            <a:r>
              <a:rPr lang="en-US" sz="2200" dirty="0" smtClean="0"/>
              <a:t>The </a:t>
            </a:r>
            <a:r>
              <a:rPr lang="en-US" sz="2200" dirty="0"/>
              <a:t>NRRC provides individualized, intensive, and targeted technical </a:t>
            </a:r>
            <a:r>
              <a:rPr lang="en-US" sz="2200" dirty="0" smtClean="0"/>
              <a:t>assistance, training, and </a:t>
            </a:r>
            <a:r>
              <a:rPr lang="en-US" sz="2200" dirty="0"/>
              <a:t>distance </a:t>
            </a:r>
            <a:r>
              <a:rPr lang="en-US" sz="2200" dirty="0" smtClean="0"/>
              <a:t>learning to </a:t>
            </a:r>
            <a:r>
              <a:rPr lang="en-US" sz="2200" dirty="0"/>
              <a:t>support </a:t>
            </a:r>
            <a:r>
              <a:rPr lang="en-US" sz="2200" dirty="0" smtClean="0"/>
              <a:t>SCA grantees.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9122" y="1676400"/>
            <a:ext cx="3790444" cy="838200"/>
          </a:xfrm>
          <a:prstGeom prst="rect">
            <a:avLst/>
          </a:prstGeom>
          <a:noFill/>
          <a:ln w="12700" cap="sq">
            <a:noFill/>
            <a:miter lim="800000"/>
            <a:headEnd type="none" w="sm" len="sm"/>
            <a:tailEnd type="none" w="sm" len="sm"/>
          </a:ln>
        </p:spPr>
      </p:pic>
      <p:sp>
        <p:nvSpPr>
          <p:cNvPr id="8" name="TextBox 7"/>
          <p:cNvSpPr txBox="1"/>
          <p:nvPr/>
        </p:nvSpPr>
        <p:spPr>
          <a:xfrm>
            <a:off x="5003800" y="3124200"/>
            <a:ext cx="3911600" cy="2831545"/>
          </a:xfrm>
          <a:prstGeom prst="rect">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lvl="1" algn="ctr">
              <a:buClr>
                <a:schemeClr val="accent1"/>
              </a:buClr>
            </a:pPr>
            <a:endParaRPr lang="en-US" sz="1600" dirty="0" smtClean="0">
              <a:solidFill>
                <a:schemeClr val="bg1"/>
              </a:solidFill>
            </a:endParaRPr>
          </a:p>
          <a:p>
            <a:pPr marL="171450" lvl="1" indent="-171450">
              <a:buClr>
                <a:schemeClr val="accent1">
                  <a:lumMod val="75000"/>
                </a:schemeClr>
              </a:buClr>
              <a:buFont typeface="Wingdings" pitchFamily="2" charset="2"/>
              <a:buChar char="ü"/>
            </a:pPr>
            <a:r>
              <a:rPr lang="en-US" dirty="0" smtClean="0">
                <a:solidFill>
                  <a:schemeClr val="bg1"/>
                </a:solidFill>
              </a:rPr>
              <a:t> Please </a:t>
            </a:r>
            <a:r>
              <a:rPr lang="en-US" dirty="0">
                <a:solidFill>
                  <a:schemeClr val="bg1"/>
                </a:solidFill>
              </a:rPr>
              <a:t>register for the monthly NRRC newsletter at: </a:t>
            </a:r>
          </a:p>
          <a:p>
            <a:pPr marL="0" lvl="1" algn="ctr">
              <a:buClr>
                <a:schemeClr val="accent1">
                  <a:lumMod val="75000"/>
                </a:schemeClr>
              </a:buClr>
            </a:pPr>
            <a:endParaRPr lang="en-US" dirty="0" smtClean="0">
              <a:solidFill>
                <a:schemeClr val="bg1"/>
              </a:solidFill>
            </a:endParaRPr>
          </a:p>
          <a:p>
            <a:pPr marL="0" lvl="1" algn="ctr">
              <a:buClr>
                <a:schemeClr val="accent1">
                  <a:lumMod val="75000"/>
                </a:schemeClr>
              </a:buClr>
            </a:pPr>
            <a:r>
              <a:rPr lang="en-US" b="1" dirty="0" smtClean="0">
                <a:solidFill>
                  <a:schemeClr val="bg1"/>
                </a:solidFill>
              </a:rPr>
              <a:t>csgjusticecenter.org</a:t>
            </a:r>
            <a:r>
              <a:rPr lang="en-US" b="1" dirty="0">
                <a:solidFill>
                  <a:schemeClr val="bg1"/>
                </a:solidFill>
              </a:rPr>
              <a:t>/subscribe</a:t>
            </a:r>
            <a:r>
              <a:rPr lang="en-US" b="1" dirty="0" smtClean="0">
                <a:solidFill>
                  <a:schemeClr val="bg1"/>
                </a:solidFill>
              </a:rPr>
              <a:t>/   </a:t>
            </a:r>
          </a:p>
          <a:p>
            <a:pPr marL="0" lvl="1">
              <a:buClr>
                <a:schemeClr val="accent5">
                  <a:lumMod val="50000"/>
                </a:schemeClr>
              </a:buClr>
            </a:pPr>
            <a:r>
              <a:rPr lang="en-US" dirty="0" smtClean="0">
                <a:solidFill>
                  <a:schemeClr val="bg1"/>
                </a:solidFill>
              </a:rPr>
              <a:t> </a:t>
            </a:r>
          </a:p>
          <a:p>
            <a:pPr marL="171450" lvl="1" indent="-171450">
              <a:buClr>
                <a:schemeClr val="accent1">
                  <a:lumMod val="75000"/>
                </a:schemeClr>
              </a:buClr>
              <a:buFont typeface="Wingdings" pitchFamily="2" charset="2"/>
              <a:buChar char="ü"/>
            </a:pPr>
            <a:r>
              <a:rPr lang="en-US" dirty="0" smtClean="0">
                <a:solidFill>
                  <a:schemeClr val="bg1"/>
                </a:solidFill>
              </a:rPr>
              <a:t> Please </a:t>
            </a:r>
            <a:r>
              <a:rPr lang="en-US" dirty="0">
                <a:solidFill>
                  <a:schemeClr val="bg1"/>
                </a:solidFill>
              </a:rPr>
              <a:t>share this link with others in your networks that are interested in </a:t>
            </a:r>
            <a:r>
              <a:rPr lang="en-US" dirty="0" smtClean="0">
                <a:solidFill>
                  <a:schemeClr val="bg1"/>
                </a:solidFill>
              </a:rPr>
              <a:t>reentry!</a:t>
            </a:r>
            <a:endParaRPr lang="en-US" sz="1600" dirty="0">
              <a:solidFill>
                <a:schemeClr val="bg1"/>
              </a:solidFill>
            </a:endParaRPr>
          </a:p>
          <a:p>
            <a:pPr marL="0" lvl="1">
              <a:buClr>
                <a:schemeClr val="accent1">
                  <a:lumMod val="75000"/>
                </a:schemeClr>
              </a:buClr>
            </a:pPr>
            <a:endParaRPr lang="en-US" dirty="0">
              <a:solidFill>
                <a:schemeClr val="tx1"/>
              </a:solidFill>
            </a:endParaRPr>
          </a:p>
        </p:txBody>
      </p:sp>
      <p:sp>
        <p:nvSpPr>
          <p:cNvPr id="9" name="Footer Placeholder 3"/>
          <p:cNvSpPr txBox="1">
            <a:spLocks/>
          </p:cNvSpPr>
          <p:nvPr/>
        </p:nvSpPr>
        <p:spPr>
          <a:xfrm>
            <a:off x="2943412" y="6535642"/>
            <a:ext cx="3257176" cy="387922"/>
          </a:xfrm>
          <a:prstGeom prst="rect">
            <a:avLst/>
          </a:prstGeom>
        </p:spPr>
        <p:txBody>
          <a:bodyPr vert="horz" lIns="91440" tIns="45720" rIns="91440" bIns="45720" rtlCol="0" anchor="ctr"/>
          <a:lstStyle>
            <a:defPPr>
              <a:defRPr lang="en-US"/>
            </a:defPPr>
            <a:lvl1pPr algn="ctr" rtl="0" fontAlgn="base">
              <a:spcBef>
                <a:spcPct val="0"/>
              </a:spcBef>
              <a:spcAft>
                <a:spcPct val="0"/>
              </a:spcAft>
              <a:defRPr sz="105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mtClean="0"/>
              <a:t>Council of State Governments Justice Center</a:t>
            </a:r>
            <a:endParaRPr lang="en-US" dirty="0"/>
          </a:p>
        </p:txBody>
      </p:sp>
    </p:spTree>
    <p:extLst>
      <p:ext uri="{BB962C8B-B14F-4D97-AF65-F5344CB8AC3E}">
        <p14:creationId xmlns:p14="http://schemas.microsoft.com/office/powerpoint/2010/main" val="38563979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 Grant Programs</a:t>
            </a:r>
            <a:endParaRPr lang="en-US" dirty="0"/>
          </a:p>
        </p:txBody>
      </p:sp>
      <p:sp>
        <p:nvSpPr>
          <p:cNvPr id="3" name="Content Placeholder 2"/>
          <p:cNvSpPr>
            <a:spLocks noGrp="1"/>
          </p:cNvSpPr>
          <p:nvPr>
            <p:ph idx="1"/>
          </p:nvPr>
        </p:nvSpPr>
        <p:spPr/>
        <p:txBody>
          <a:bodyPr>
            <a:normAutofit/>
          </a:bodyPr>
          <a:lstStyle/>
          <a:p>
            <a:r>
              <a:rPr lang="en-US" dirty="0" smtClean="0"/>
              <a:t>Demonstration Grants</a:t>
            </a:r>
          </a:p>
          <a:p>
            <a:r>
              <a:rPr lang="en-US" dirty="0" smtClean="0"/>
              <a:t>Mentoring Grants</a:t>
            </a:r>
          </a:p>
          <a:p>
            <a:r>
              <a:rPr lang="en-US" dirty="0" smtClean="0"/>
              <a:t>Co-occurring Substance Use and Mental Disorders Treatment Grants</a:t>
            </a:r>
          </a:p>
          <a:p>
            <a:r>
              <a:rPr lang="en-US" dirty="0" smtClean="0"/>
              <a:t>Technology Career Training Grants</a:t>
            </a:r>
          </a:p>
          <a:p>
            <a:r>
              <a:rPr lang="en-US" dirty="0" smtClean="0"/>
              <a:t>State Recidivism Reduction Grants</a:t>
            </a:r>
          </a:p>
          <a:p>
            <a:r>
              <a:rPr lang="en-US" dirty="0" smtClean="0"/>
              <a:t>Smart Probation Grants</a:t>
            </a:r>
            <a:endParaRPr lang="en-US" dirty="0"/>
          </a:p>
        </p:txBody>
      </p:sp>
    </p:spTree>
    <p:extLst>
      <p:ext uri="{BB962C8B-B14F-4D97-AF65-F5344CB8AC3E}">
        <p14:creationId xmlns:p14="http://schemas.microsoft.com/office/powerpoint/2010/main" val="347830193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r>
              <a:rPr lang="en-US" dirty="0" smtClean="0"/>
              <a:t>BJA </a:t>
            </a:r>
            <a:r>
              <a:rPr lang="en-US" dirty="0"/>
              <a:t>FY </a:t>
            </a:r>
            <a:r>
              <a:rPr lang="en-US" dirty="0" smtClean="0"/>
              <a:t>2015 </a:t>
            </a:r>
            <a:r>
              <a:rPr lang="en-US" dirty="0"/>
              <a:t>Second Chance Act Reentry Program for </a:t>
            </a:r>
            <a:r>
              <a:rPr lang="en-US" dirty="0" smtClean="0"/>
              <a:t>Adults </a:t>
            </a:r>
            <a:r>
              <a:rPr lang="en-US" dirty="0"/>
              <a:t>with Co-Occurring Substance Abuse and Mental Health Disorders </a:t>
            </a:r>
            <a:br>
              <a:rPr lang="en-US" dirty="0"/>
            </a:br>
            <a:endParaRPr lang="en-US" dirty="0"/>
          </a:p>
        </p:txBody>
      </p:sp>
    </p:spTree>
    <p:extLst>
      <p:ext uri="{BB962C8B-B14F-4D97-AF65-F5344CB8AC3E}">
        <p14:creationId xmlns:p14="http://schemas.microsoft.com/office/powerpoint/2010/main" val="89334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Projects</a:t>
            </a:r>
            <a:endParaRPr lang="en-US"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3</a:t>
            </a:fld>
            <a:endParaRPr lang="en-US"/>
          </a:p>
        </p:txBody>
      </p:sp>
      <p:pic>
        <p:nvPicPr>
          <p:cNvPr id="10" name="Content Placeholder 9"/>
          <p:cNvPicPr>
            <a:picLocks noGrp="1" noChangeAspect="1"/>
          </p:cNvPicPr>
          <p:nvPr>
            <p:ph idx="1"/>
          </p:nvPr>
        </p:nvPicPr>
        <p:blipFill rotWithShape="1">
          <a:blip r:embed="rId2"/>
          <a:srcRect l="-81638" r="-81638"/>
          <a:stretch/>
        </p:blipFill>
        <p:spPr>
          <a:xfrm>
            <a:off x="2878856" y="2318620"/>
            <a:ext cx="8780881" cy="4141770"/>
          </a:xfrm>
        </p:spPr>
      </p:pic>
      <p:pic>
        <p:nvPicPr>
          <p:cNvPr id="11" name="Picture 10"/>
          <p:cNvPicPr>
            <a:picLocks noChangeAspect="1"/>
          </p:cNvPicPr>
          <p:nvPr/>
        </p:nvPicPr>
        <p:blipFill>
          <a:blip r:embed="rId3"/>
          <a:stretch>
            <a:fillRect/>
          </a:stretch>
        </p:blipFill>
        <p:spPr>
          <a:xfrm>
            <a:off x="167992" y="3661910"/>
            <a:ext cx="5264774" cy="2961435"/>
          </a:xfrm>
          <a:prstGeom prst="rect">
            <a:avLst/>
          </a:prstGeom>
        </p:spPr>
      </p:pic>
      <p:pic>
        <p:nvPicPr>
          <p:cNvPr id="12" name="Picture 11"/>
          <p:cNvPicPr>
            <a:picLocks noChangeAspect="1"/>
          </p:cNvPicPr>
          <p:nvPr/>
        </p:nvPicPr>
        <p:blipFill>
          <a:blip r:embed="rId4"/>
          <a:stretch>
            <a:fillRect/>
          </a:stretch>
        </p:blipFill>
        <p:spPr>
          <a:xfrm>
            <a:off x="1172037" y="2050922"/>
            <a:ext cx="3175000" cy="1498600"/>
          </a:xfrm>
          <a:prstGeom prst="rect">
            <a:avLst/>
          </a:prstGeom>
        </p:spPr>
      </p:pic>
    </p:spTree>
    <p:extLst>
      <p:ext uri="{BB962C8B-B14F-4D97-AF65-F5344CB8AC3E}">
        <p14:creationId xmlns:p14="http://schemas.microsoft.com/office/powerpoint/2010/main" val="333564002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219199"/>
            <a:ext cx="8229600" cy="5333137"/>
          </a:xfrm>
        </p:spPr>
        <p:txBody>
          <a:bodyPr>
            <a:normAutofit/>
          </a:bodyPr>
          <a:lstStyle/>
          <a:p>
            <a:pPr marL="0" indent="0">
              <a:buNone/>
            </a:pPr>
            <a:r>
              <a:rPr lang="en-US" dirty="0" smtClean="0"/>
              <a:t>The </a:t>
            </a:r>
            <a:r>
              <a:rPr lang="en-US" dirty="0"/>
              <a:t>purpose of Section 201 of the Second Chance Act is to: </a:t>
            </a:r>
          </a:p>
          <a:p>
            <a:r>
              <a:rPr lang="en-US" dirty="0"/>
              <a:t>develop and implement comprehensive and collaborative strategies to increase </a:t>
            </a:r>
            <a:r>
              <a:rPr lang="en-US" dirty="0">
                <a:solidFill>
                  <a:srgbClr val="000000"/>
                </a:solidFill>
              </a:rPr>
              <a:t>public safety and reduce recidivism among reentering </a:t>
            </a:r>
            <a:r>
              <a:rPr lang="en-US" dirty="0" smtClean="0">
                <a:solidFill>
                  <a:srgbClr val="000000"/>
                </a:solidFill>
              </a:rPr>
              <a:t>adults</a:t>
            </a:r>
            <a:r>
              <a:rPr lang="en-US" dirty="0" smtClean="0"/>
              <a:t>. </a:t>
            </a:r>
          </a:p>
          <a:p>
            <a:r>
              <a:rPr lang="en-US" dirty="0" smtClean="0"/>
              <a:t>improve </a:t>
            </a:r>
            <a:r>
              <a:rPr lang="en-US" dirty="0"/>
              <a:t>the provision of drug treatment to </a:t>
            </a:r>
            <a:r>
              <a:rPr lang="en-US" dirty="0" smtClean="0"/>
              <a:t>adults </a:t>
            </a:r>
            <a:r>
              <a:rPr lang="en-US" dirty="0"/>
              <a:t>in secure confinement facilities. </a:t>
            </a:r>
          </a:p>
          <a:p>
            <a:r>
              <a:rPr lang="en-US" dirty="0"/>
              <a:t>reduce long-term substance abusers’ use of alcohol and other drugs while they are in a secure confinement facility and through the completion of parole or court supervision. </a:t>
            </a:r>
          </a:p>
          <a:p>
            <a:endParaRPr lang="en-US" dirty="0"/>
          </a:p>
        </p:txBody>
      </p:sp>
      <p:sp>
        <p:nvSpPr>
          <p:cNvPr id="2" name="Title 1"/>
          <p:cNvSpPr>
            <a:spLocks noGrp="1"/>
          </p:cNvSpPr>
          <p:nvPr>
            <p:ph type="title" idx="4294967295"/>
          </p:nvPr>
        </p:nvSpPr>
        <p:spPr>
          <a:xfrm>
            <a:off x="0" y="162120"/>
            <a:ext cx="9144000" cy="866099"/>
          </a:xfrm>
        </p:spPr>
        <p:txBody>
          <a:bodyPr/>
          <a:lstStyle/>
          <a:p>
            <a:r>
              <a:rPr lang="en-US" dirty="0" smtClean="0"/>
              <a:t>Purpose of Section 201 </a:t>
            </a:r>
            <a:endParaRPr lang="en-US" dirty="0"/>
          </a:p>
        </p:txBody>
      </p:sp>
    </p:spTree>
    <p:extLst>
      <p:ext uri="{BB962C8B-B14F-4D97-AF65-F5344CB8AC3E}">
        <p14:creationId xmlns:p14="http://schemas.microsoft.com/office/powerpoint/2010/main" val="2952467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028219"/>
            <a:ext cx="8229600" cy="5412140"/>
          </a:xfrm>
        </p:spPr>
        <p:txBody>
          <a:bodyPr>
            <a:noAutofit/>
          </a:bodyPr>
          <a:lstStyle/>
          <a:p>
            <a:pPr>
              <a:defRPr/>
            </a:pPr>
            <a:r>
              <a:rPr lang="en-US" sz="2800" dirty="0" smtClean="0"/>
              <a:t>Integrated Care Model</a:t>
            </a:r>
          </a:p>
          <a:p>
            <a:pPr>
              <a:defRPr/>
            </a:pPr>
            <a:r>
              <a:rPr lang="en-US" sz="2800" dirty="0"/>
              <a:t>S</a:t>
            </a:r>
            <a:r>
              <a:rPr lang="en-US" sz="2800" dirty="0" smtClean="0"/>
              <a:t>trategic plan for the implementation of the Affordable Care Act into program design</a:t>
            </a:r>
          </a:p>
          <a:p>
            <a:r>
              <a:rPr lang="en-US" sz="2800" dirty="0" smtClean="0"/>
              <a:t>Continuum </a:t>
            </a:r>
            <a:r>
              <a:rPr lang="en-US" sz="2800" dirty="0"/>
              <a:t>of Care model, examining the applicant’s current provision of screening and assessment, pre-release treatment services and post-release programming </a:t>
            </a:r>
            <a:endParaRPr lang="en-US" sz="2800" dirty="0" smtClean="0"/>
          </a:p>
          <a:p>
            <a:r>
              <a:rPr lang="en-US" sz="2800" dirty="0" smtClean="0"/>
              <a:t>Improve </a:t>
            </a:r>
            <a:r>
              <a:rPr lang="en-US" sz="2800" dirty="0"/>
              <a:t>and Enhance use of screening and assessment </a:t>
            </a:r>
            <a:endParaRPr lang="en-US" sz="2800" dirty="0" smtClean="0"/>
          </a:p>
          <a:p>
            <a:r>
              <a:rPr lang="en-US" sz="2800" dirty="0"/>
              <a:t>S</a:t>
            </a:r>
            <a:r>
              <a:rPr lang="en-US" sz="2800" dirty="0" smtClean="0"/>
              <a:t>trategic </a:t>
            </a:r>
            <a:r>
              <a:rPr lang="en-US" sz="2800" dirty="0"/>
              <a:t>planning to ensure long-term systems change and sustainability for maximum program efficacy. </a:t>
            </a:r>
            <a:endParaRPr lang="en-US" sz="2800" dirty="0">
              <a:effectLst/>
            </a:endParaRPr>
          </a:p>
        </p:txBody>
      </p:sp>
      <p:sp>
        <p:nvSpPr>
          <p:cNvPr id="3" name="Title 2"/>
          <p:cNvSpPr>
            <a:spLocks noGrp="1"/>
          </p:cNvSpPr>
          <p:nvPr>
            <p:ph type="title" idx="4294967295"/>
          </p:nvPr>
        </p:nvSpPr>
        <p:spPr>
          <a:xfrm>
            <a:off x="0" y="0"/>
            <a:ext cx="9144000" cy="1028219"/>
          </a:xfrm>
          <a:prstGeom prst="rect">
            <a:avLst/>
          </a:prstGeom>
        </p:spPr>
        <p:txBody>
          <a:bodyPr/>
          <a:lstStyle/>
          <a:p>
            <a:r>
              <a:rPr lang="en-US" dirty="0" smtClean="0"/>
              <a:t>Planning Phase</a:t>
            </a:r>
            <a:endParaRPr lang="en-US" dirty="0"/>
          </a:p>
        </p:txBody>
      </p:sp>
    </p:spTree>
    <p:extLst>
      <p:ext uri="{BB962C8B-B14F-4D97-AF65-F5344CB8AC3E}">
        <p14:creationId xmlns:p14="http://schemas.microsoft.com/office/powerpoint/2010/main" val="317442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219199"/>
            <a:ext cx="8229600" cy="5386583"/>
          </a:xfrm>
        </p:spPr>
        <p:txBody>
          <a:bodyPr>
            <a:normAutofit/>
          </a:bodyPr>
          <a:lstStyle/>
          <a:p>
            <a:pPr>
              <a:defRPr/>
            </a:pPr>
            <a:r>
              <a:rPr lang="en-US" sz="2800" dirty="0" smtClean="0"/>
              <a:t>Use </a:t>
            </a:r>
            <a:r>
              <a:rPr lang="en-US" sz="2800" dirty="0"/>
              <a:t>an Actuarial-Based Assessment Instruments for Treatment and Reentry </a:t>
            </a:r>
            <a:r>
              <a:rPr lang="en-US" sz="2800" dirty="0" smtClean="0"/>
              <a:t>Planning</a:t>
            </a:r>
          </a:p>
          <a:p>
            <a:r>
              <a:rPr lang="en-US" sz="2800" dirty="0"/>
              <a:t>Target Higher-Risk Offenders </a:t>
            </a:r>
          </a:p>
          <a:p>
            <a:r>
              <a:rPr lang="en-US" sz="2800" dirty="0"/>
              <a:t>Establish Baseline Recidivism Rate and Collect and Report Recidivism Indicator Data </a:t>
            </a:r>
          </a:p>
          <a:p>
            <a:r>
              <a:rPr lang="en-US" sz="2800" dirty="0"/>
              <a:t>Enhance Intrinsic Motivation </a:t>
            </a:r>
          </a:p>
          <a:p>
            <a:r>
              <a:rPr lang="en-US" sz="2800" dirty="0"/>
              <a:t>Target </a:t>
            </a:r>
            <a:r>
              <a:rPr lang="en-US" sz="2800" dirty="0" err="1"/>
              <a:t>Criminogenic</a:t>
            </a:r>
            <a:r>
              <a:rPr lang="en-US" sz="2800" dirty="0"/>
              <a:t> Needs that Affect Recidivism </a:t>
            </a:r>
          </a:p>
          <a:p>
            <a:r>
              <a:rPr lang="en-US" sz="2800" dirty="0"/>
              <a:t>Determine Dosage and Intensity of Services </a:t>
            </a:r>
          </a:p>
          <a:p>
            <a:r>
              <a:rPr lang="en-US" sz="2800" dirty="0"/>
              <a:t>Provide Evidence-Based Substance Abuse and Mental Health Treatment Services </a:t>
            </a:r>
          </a:p>
          <a:p>
            <a:endParaRPr lang="en-US" sz="2800" dirty="0"/>
          </a:p>
          <a:p>
            <a:endParaRPr lang="en-US" dirty="0"/>
          </a:p>
        </p:txBody>
      </p:sp>
      <p:sp>
        <p:nvSpPr>
          <p:cNvPr id="3" name="Title 2"/>
          <p:cNvSpPr>
            <a:spLocks noGrp="1"/>
          </p:cNvSpPr>
          <p:nvPr>
            <p:ph type="title" idx="4294967295"/>
          </p:nvPr>
        </p:nvSpPr>
        <p:spPr>
          <a:xfrm>
            <a:off x="0" y="0"/>
            <a:ext cx="9144000" cy="1028219"/>
          </a:xfrm>
        </p:spPr>
        <p:txBody>
          <a:bodyPr>
            <a:normAutofit/>
          </a:bodyPr>
          <a:lstStyle/>
          <a:p>
            <a:r>
              <a:rPr lang="en-US" dirty="0" smtClean="0"/>
              <a:t>Implementation Phase</a:t>
            </a:r>
            <a:endParaRPr lang="en-US" dirty="0"/>
          </a:p>
        </p:txBody>
      </p:sp>
    </p:spTree>
    <p:extLst>
      <p:ext uri="{BB962C8B-B14F-4D97-AF65-F5344CB8AC3E}">
        <p14:creationId xmlns:p14="http://schemas.microsoft.com/office/powerpoint/2010/main" val="219495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normAutofit/>
          </a:bodyPr>
          <a:lstStyle/>
          <a:p>
            <a:r>
              <a:rPr lang="en-US" dirty="0"/>
              <a:t>When Possible, Provide Pharmacological Drug Treatment Services </a:t>
            </a:r>
          </a:p>
          <a:p>
            <a:r>
              <a:rPr lang="en-US" dirty="0"/>
              <a:t>Use Cognitive-Behavioral </a:t>
            </a:r>
            <a:r>
              <a:rPr lang="en-US" dirty="0" smtClean="0"/>
              <a:t>Interventions </a:t>
            </a:r>
            <a:endParaRPr lang="en-US" dirty="0"/>
          </a:p>
          <a:p>
            <a:r>
              <a:rPr lang="en-US" dirty="0"/>
              <a:t>Implement Transition Planning Procedures </a:t>
            </a:r>
          </a:p>
          <a:p>
            <a:r>
              <a:rPr lang="en-US" dirty="0"/>
              <a:t>Support a Comprehensive Range of Recovery Support Services </a:t>
            </a:r>
          </a:p>
          <a:p>
            <a:r>
              <a:rPr lang="en-US" dirty="0"/>
              <a:t>Provide Sustained Aftercare, Case Planning/Management in the Community </a:t>
            </a:r>
          </a:p>
          <a:p>
            <a:r>
              <a:rPr lang="en-US" dirty="0"/>
              <a:t>Provide Community Supervision Services which Follow Evidence-Based Practices </a:t>
            </a:r>
          </a:p>
          <a:p>
            <a:r>
              <a:rPr lang="en-US" dirty="0"/>
              <a:t>If Possible, Provide Integrated Care </a:t>
            </a:r>
          </a:p>
        </p:txBody>
      </p:sp>
      <p:sp>
        <p:nvSpPr>
          <p:cNvPr id="3" name="Title 2"/>
          <p:cNvSpPr>
            <a:spLocks noGrp="1"/>
          </p:cNvSpPr>
          <p:nvPr>
            <p:ph type="title" idx="4294967295"/>
          </p:nvPr>
        </p:nvSpPr>
        <p:spPr>
          <a:xfrm>
            <a:off x="457200" y="76200"/>
            <a:ext cx="8229600" cy="1143000"/>
          </a:xfrm>
        </p:spPr>
        <p:txBody>
          <a:bodyPr/>
          <a:lstStyle/>
          <a:p>
            <a:r>
              <a:rPr lang="en-US" dirty="0" smtClean="0"/>
              <a:t>Program Design Elements</a:t>
            </a:r>
            <a:endParaRPr lang="en-US" dirty="0"/>
          </a:p>
        </p:txBody>
      </p:sp>
    </p:spTree>
    <p:extLst>
      <p:ext uri="{BB962C8B-B14F-4D97-AF65-F5344CB8AC3E}">
        <p14:creationId xmlns:p14="http://schemas.microsoft.com/office/powerpoint/2010/main" val="4028295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eaLnBrk="1" hangingPunct="1"/>
            <a:r>
              <a:rPr lang="en-US" dirty="0" smtClean="0">
                <a:latin typeface="+mj-lt"/>
              </a:rPr>
              <a:t>Mentally Ill Offender Treatment and Crime Reduction Act</a:t>
            </a:r>
          </a:p>
        </p:txBody>
      </p:sp>
      <p:sp>
        <p:nvSpPr>
          <p:cNvPr id="6148" name="TextBox 5"/>
          <p:cNvSpPr txBox="1">
            <a:spLocks noChangeArrowheads="1"/>
          </p:cNvSpPr>
          <p:nvPr/>
        </p:nvSpPr>
        <p:spPr bwMode="auto">
          <a:xfrm>
            <a:off x="336755" y="1546128"/>
            <a:ext cx="4369709"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00"/>
              </a:spcAft>
              <a:buClr>
                <a:srgbClr val="A04DA3"/>
              </a:buClr>
              <a:buFont typeface="Arial" charset="0"/>
              <a:buChar char="•"/>
            </a:pPr>
            <a:r>
              <a:rPr lang="en-US" sz="2200" dirty="0" smtClean="0">
                <a:latin typeface="+mj-lt"/>
              </a:rPr>
              <a:t>Public Law 108-414 signed into law in 2004 with bipartisan support</a:t>
            </a:r>
          </a:p>
          <a:p>
            <a:pPr eaLnBrk="1" hangingPunct="1">
              <a:spcAft>
                <a:spcPts val="400"/>
              </a:spcAft>
              <a:buClr>
                <a:srgbClr val="A04DA3"/>
              </a:buClr>
              <a:buFont typeface="Arial" charset="0"/>
              <a:buChar char="•"/>
            </a:pPr>
            <a:r>
              <a:rPr lang="en-US" sz="2200" dirty="0" smtClean="0">
                <a:latin typeface="+mj-lt"/>
              </a:rPr>
              <a:t>Authorized Justice and Mental Health Collaboration Program: $50 </a:t>
            </a:r>
            <a:r>
              <a:rPr lang="en-US" sz="2200" dirty="0">
                <a:latin typeface="+mj-lt"/>
              </a:rPr>
              <a:t>million </a:t>
            </a:r>
            <a:r>
              <a:rPr lang="en-US" sz="2200" dirty="0" smtClean="0">
                <a:latin typeface="+mj-lt"/>
              </a:rPr>
              <a:t>for criminal justice-mental health initiatives</a:t>
            </a:r>
          </a:p>
          <a:p>
            <a:pPr eaLnBrk="1" hangingPunct="1">
              <a:spcAft>
                <a:spcPts val="400"/>
              </a:spcAft>
              <a:buClr>
                <a:srgbClr val="A04DA3"/>
              </a:buClr>
              <a:buFont typeface="Arial" charset="0"/>
              <a:buChar char="•"/>
            </a:pPr>
            <a:r>
              <a:rPr lang="en-US" sz="2200" dirty="0">
                <a:latin typeface="+mj-lt"/>
              </a:rPr>
              <a:t>Reauthorized for five years in 2008 (Public Law </a:t>
            </a:r>
            <a:r>
              <a:rPr lang="en-US" sz="2200" dirty="0" smtClean="0">
                <a:latin typeface="+mj-lt"/>
              </a:rPr>
              <a:t>108-416)</a:t>
            </a:r>
          </a:p>
          <a:p>
            <a:pPr eaLnBrk="1" hangingPunct="1">
              <a:spcAft>
                <a:spcPts val="400"/>
              </a:spcAft>
              <a:buClr>
                <a:srgbClr val="A04DA3"/>
              </a:buClr>
              <a:buFont typeface="Arial" charset="0"/>
              <a:buChar char="•"/>
            </a:pPr>
            <a:r>
              <a:rPr lang="en-US" sz="2200" dirty="0" smtClean="0">
                <a:latin typeface="+mj-lt"/>
              </a:rPr>
              <a:t>Comprehensive Justice and Mental Health Act (introduced April 2015) would reauthorize MIOTCRA and add provisions</a:t>
            </a:r>
          </a:p>
        </p:txBody>
      </p:sp>
      <p:pic>
        <p:nvPicPr>
          <p:cNvPr id="7" name="Picture 2" descr="From left to right, Officer Rebecca Skillern (center, blue shirt), Nicola Smith-Kea of the CSG Justice Center, and Senior Officer Frank Webb stand with the Apache Junction CIT clas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40709" y="2070555"/>
            <a:ext cx="3893347" cy="177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57126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the JMHCP fund?</a:t>
            </a:r>
            <a:endParaRPr lang="en-US" dirty="0"/>
          </a:p>
        </p:txBody>
      </p:sp>
      <p:graphicFrame>
        <p:nvGraphicFramePr>
          <p:cNvPr id="5" name="Content Placeholder 4"/>
          <p:cNvGraphicFramePr>
            <a:graphicFrameLocks noGrp="1"/>
          </p:cNvGraphicFramePr>
          <p:nvPr>
            <p:ph idx="1"/>
            <p:extLst/>
          </p:nvPr>
        </p:nvGraphicFramePr>
        <p:xfrm>
          <a:off x="948935" y="1885985"/>
          <a:ext cx="7531100" cy="4102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294967295"/>
          </p:nvPr>
        </p:nvSpPr>
        <p:spPr>
          <a:xfrm>
            <a:off x="457200" y="6356351"/>
            <a:ext cx="2133600" cy="365125"/>
          </a:xfrm>
          <a:prstGeom prst="rect">
            <a:avLst/>
          </a:prstGeom>
        </p:spPr>
        <p:txBody>
          <a:bodyPr/>
          <a:lstStyle/>
          <a:p>
            <a:pPr>
              <a:defRPr/>
            </a:pPr>
            <a:fld id="{999FE08D-73F8-4633-89D3-515E047AA9D1}" type="slidenum">
              <a:rPr lang="en-US" smtClean="0">
                <a:solidFill>
                  <a:srgbClr val="FFFFFF"/>
                </a:solidFill>
                <a:latin typeface="Arial"/>
              </a:rPr>
              <a:pPr>
                <a:defRPr/>
              </a:pPr>
              <a:t>35</a:t>
            </a:fld>
            <a:endParaRPr lang="en-US" dirty="0">
              <a:solidFill>
                <a:srgbClr val="FFFFFF"/>
              </a:solidFill>
              <a:latin typeface="Arial"/>
            </a:endParaRPr>
          </a:p>
        </p:txBody>
      </p:sp>
    </p:spTree>
    <p:extLst>
      <p:ext uri="{BB962C8B-B14F-4D97-AF65-F5344CB8AC3E}">
        <p14:creationId xmlns:p14="http://schemas.microsoft.com/office/powerpoint/2010/main" val="2251418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normAutofit/>
          </a:bodyPr>
          <a:lstStyle/>
          <a:p>
            <a:pPr eaLnBrk="1" hangingPunct="1"/>
            <a:r>
              <a:rPr lang="en-US" dirty="0" smtClean="0">
                <a:latin typeface="+mj-lt"/>
              </a:rPr>
              <a:t>The JMHCP Grantees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33" y="1737543"/>
            <a:ext cx="7874472" cy="415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834483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JMHCP Categories</a:t>
            </a:r>
            <a:endParaRPr lang="en-US" dirty="0"/>
          </a:p>
        </p:txBody>
      </p:sp>
      <p:sp>
        <p:nvSpPr>
          <p:cNvPr id="3" name="Content Placeholder 2"/>
          <p:cNvSpPr>
            <a:spLocks noGrp="1"/>
          </p:cNvSpPr>
          <p:nvPr>
            <p:ph idx="1"/>
          </p:nvPr>
        </p:nvSpPr>
        <p:spPr/>
        <p:txBody>
          <a:bodyPr>
            <a:normAutofit lnSpcReduction="10000"/>
          </a:bodyPr>
          <a:lstStyle/>
          <a:p>
            <a:r>
              <a:rPr lang="en-US" sz="3600" dirty="0"/>
              <a:t>Category 1: Collaborative </a:t>
            </a:r>
            <a:r>
              <a:rPr lang="en-US" sz="3600" dirty="0" smtClean="0"/>
              <a:t>County </a:t>
            </a:r>
            <a:r>
              <a:rPr lang="en-US" sz="3600" dirty="0"/>
              <a:t>Approaches to Reducing the Prevalence of Individuals with Mental Disorders in Jail </a:t>
            </a:r>
          </a:p>
          <a:p>
            <a:r>
              <a:rPr lang="en-US" sz="3600" dirty="0"/>
              <a:t>Category 2: Planning and Implementation </a:t>
            </a:r>
          </a:p>
          <a:p>
            <a:r>
              <a:rPr lang="en-US" sz="3600" dirty="0"/>
              <a:t>Category 3: Expansion </a:t>
            </a:r>
          </a:p>
          <a:p>
            <a:endParaRPr lang="en-US" dirty="0"/>
          </a:p>
        </p:txBody>
      </p:sp>
    </p:spTree>
    <p:extLst>
      <p:ext uri="{BB962C8B-B14F-4D97-AF65-F5344CB8AC3E}">
        <p14:creationId xmlns:p14="http://schemas.microsoft.com/office/powerpoint/2010/main" val="185451146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Category 2: Planning Phase</a:t>
            </a:r>
            <a:endParaRPr lang="en-US" dirty="0"/>
          </a:p>
        </p:txBody>
      </p:sp>
      <p:sp>
        <p:nvSpPr>
          <p:cNvPr id="3" name="Content Placeholder 2"/>
          <p:cNvSpPr>
            <a:spLocks noGrp="1"/>
          </p:cNvSpPr>
          <p:nvPr>
            <p:ph idx="1"/>
          </p:nvPr>
        </p:nvSpPr>
        <p:spPr/>
        <p:txBody>
          <a:bodyPr>
            <a:normAutofit lnSpcReduction="10000"/>
          </a:bodyPr>
          <a:lstStyle/>
          <a:p>
            <a:r>
              <a:rPr lang="en-US" dirty="0" smtClean="0"/>
              <a:t>Understanding </a:t>
            </a:r>
            <a:r>
              <a:rPr lang="en-US" dirty="0"/>
              <a:t>the flow of individuals into the grant-funded program from various referral sources to ensure the appropriate population is being served target program enrollment numbers are met. </a:t>
            </a:r>
          </a:p>
          <a:p>
            <a:r>
              <a:rPr lang="en-US" dirty="0" smtClean="0"/>
              <a:t>Building </a:t>
            </a:r>
            <a:r>
              <a:rPr lang="en-US" dirty="0"/>
              <a:t>capacity for implementation through activities such as securing operational space for program staff and clients, establishing Memoranda of Understanding or Letters of Agreement that outline how information will be shared between program partners, or training program staff on the use of screening tools, program eligibility, and referral procedures. </a:t>
            </a:r>
          </a:p>
          <a:p>
            <a:endParaRPr lang="en-US" dirty="0"/>
          </a:p>
        </p:txBody>
      </p:sp>
    </p:spTree>
    <p:extLst>
      <p:ext uri="{BB962C8B-B14F-4D97-AF65-F5344CB8AC3E}">
        <p14:creationId xmlns:p14="http://schemas.microsoft.com/office/powerpoint/2010/main" val="2945550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Implementation Phase and Expansion </a:t>
            </a:r>
            <a:r>
              <a:rPr lang="en-US" dirty="0" smtClean="0"/>
              <a:t>(Category 2 and 3) </a:t>
            </a:r>
            <a:endParaRPr lang="en-US" dirty="0"/>
          </a:p>
        </p:txBody>
      </p:sp>
      <p:sp>
        <p:nvSpPr>
          <p:cNvPr id="3" name="Content Placeholder 2"/>
          <p:cNvSpPr>
            <a:spLocks noGrp="1"/>
          </p:cNvSpPr>
          <p:nvPr>
            <p:ph idx="1"/>
          </p:nvPr>
        </p:nvSpPr>
        <p:spPr>
          <a:xfrm>
            <a:off x="457200" y="1600201"/>
            <a:ext cx="8229600" cy="4825088"/>
          </a:xfrm>
        </p:spPr>
        <p:txBody>
          <a:bodyPr>
            <a:normAutofit/>
          </a:bodyPr>
          <a:lstStyle/>
          <a:p>
            <a:pPr marL="514350" indent="-514350">
              <a:buFont typeface="+mj-lt"/>
              <a:buAutoNum type="alphaLcPeriod"/>
            </a:pPr>
            <a:r>
              <a:rPr lang="en-US" dirty="0" smtClean="0"/>
              <a:t>Law </a:t>
            </a:r>
            <a:r>
              <a:rPr lang="en-US" dirty="0"/>
              <a:t>Enforcement Responses (a Priority </a:t>
            </a:r>
            <a:r>
              <a:rPr lang="en-US" dirty="0" smtClean="0"/>
              <a:t>Consideration)</a:t>
            </a:r>
          </a:p>
          <a:p>
            <a:pPr marL="514350" indent="-514350">
              <a:buFont typeface="+mj-lt"/>
              <a:buAutoNum type="alphaLcPeriod"/>
            </a:pPr>
            <a:r>
              <a:rPr lang="en-US" dirty="0" smtClean="0"/>
              <a:t>Training </a:t>
            </a:r>
            <a:r>
              <a:rPr lang="en-US" dirty="0"/>
              <a:t>for criminal justice, mental health and substance use treatment </a:t>
            </a:r>
            <a:r>
              <a:rPr lang="en-US" dirty="0" smtClean="0"/>
              <a:t>personnel</a:t>
            </a:r>
            <a:endParaRPr lang="en-US" dirty="0"/>
          </a:p>
          <a:p>
            <a:pPr marL="514350" indent="-514350">
              <a:buFont typeface="+mj-lt"/>
              <a:buAutoNum type="alphaLcPeriod"/>
            </a:pPr>
            <a:r>
              <a:rPr lang="en-US" dirty="0" smtClean="0"/>
              <a:t>Enhance </a:t>
            </a:r>
            <a:r>
              <a:rPr lang="en-US" dirty="0"/>
              <a:t>Access to Community-Based Healthcare Services and </a:t>
            </a:r>
            <a:r>
              <a:rPr lang="en-US" dirty="0" smtClean="0"/>
              <a:t>Coverage</a:t>
            </a:r>
            <a:endParaRPr lang="en-US" dirty="0"/>
          </a:p>
          <a:p>
            <a:pPr marL="514350" indent="-514350">
              <a:buFont typeface="+mj-lt"/>
              <a:buAutoNum type="alphaLcPeriod"/>
            </a:pPr>
            <a:r>
              <a:rPr lang="en-US" dirty="0" smtClean="0"/>
              <a:t>Community </a:t>
            </a:r>
            <a:r>
              <a:rPr lang="en-US" dirty="0"/>
              <a:t>Supervision </a:t>
            </a:r>
            <a:r>
              <a:rPr lang="en-US" dirty="0" smtClean="0"/>
              <a:t>Strategies</a:t>
            </a:r>
          </a:p>
          <a:p>
            <a:pPr marL="514350" indent="-514350">
              <a:buFont typeface="+mj-lt"/>
              <a:buAutoNum type="alphaLcPeriod"/>
            </a:pPr>
            <a:r>
              <a:rPr lang="en-US" dirty="0" smtClean="0"/>
              <a:t>Diversion </a:t>
            </a:r>
            <a:r>
              <a:rPr lang="en-US" dirty="0"/>
              <a:t>and Alternative </a:t>
            </a:r>
            <a:r>
              <a:rPr lang="en-US" dirty="0" smtClean="0"/>
              <a:t>Sentencing</a:t>
            </a:r>
            <a:endParaRPr lang="en-US" dirty="0"/>
          </a:p>
          <a:p>
            <a:pPr marL="514350" indent="-514350">
              <a:buFont typeface="+mj-lt"/>
              <a:buAutoNum type="alphaLcPeriod"/>
            </a:pPr>
            <a:r>
              <a:rPr lang="en-US" dirty="0" smtClean="0"/>
              <a:t>Case </a:t>
            </a:r>
            <a:r>
              <a:rPr lang="en-US" dirty="0"/>
              <a:t>Management and Direct </a:t>
            </a:r>
            <a:r>
              <a:rPr lang="en-US" dirty="0" smtClean="0"/>
              <a:t>Services</a:t>
            </a:r>
            <a:endParaRPr lang="en-US" dirty="0"/>
          </a:p>
        </p:txBody>
      </p:sp>
    </p:spTree>
    <p:extLst>
      <p:ext uri="{BB962C8B-B14F-4D97-AF65-F5344CB8AC3E}">
        <p14:creationId xmlns:p14="http://schemas.microsoft.com/office/powerpoint/2010/main" val="2705816723"/>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Original Research</a:t>
            </a:r>
            <a:endParaRPr lang="en-US"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4</a:t>
            </a:fld>
            <a:endParaRPr lang="en-US"/>
          </a:p>
        </p:txBody>
      </p:sp>
      <p:pic>
        <p:nvPicPr>
          <p:cNvPr id="10" name="Picture 9"/>
          <p:cNvPicPr>
            <a:picLocks noChangeAspect="1"/>
          </p:cNvPicPr>
          <p:nvPr/>
        </p:nvPicPr>
        <p:blipFill>
          <a:blip r:embed="rId2"/>
          <a:stretch>
            <a:fillRect/>
          </a:stretch>
        </p:blipFill>
        <p:spPr>
          <a:xfrm>
            <a:off x="635414" y="1997294"/>
            <a:ext cx="3410594" cy="4426109"/>
          </a:xfrm>
          <a:prstGeom prst="rect">
            <a:avLst/>
          </a:prstGeom>
        </p:spPr>
      </p:pic>
      <p:pic>
        <p:nvPicPr>
          <p:cNvPr id="12" name="Picture 11"/>
          <p:cNvPicPr>
            <a:picLocks noChangeAspect="1"/>
          </p:cNvPicPr>
          <p:nvPr/>
        </p:nvPicPr>
        <p:blipFill>
          <a:blip r:embed="rId3"/>
          <a:stretch>
            <a:fillRect/>
          </a:stretch>
        </p:blipFill>
        <p:spPr>
          <a:xfrm>
            <a:off x="5184326" y="1997296"/>
            <a:ext cx="3415533" cy="4389120"/>
          </a:xfrm>
          <a:prstGeom prst="rect">
            <a:avLst/>
          </a:prstGeom>
        </p:spPr>
      </p:pic>
    </p:spTree>
    <p:extLst>
      <p:ext uri="{BB962C8B-B14F-4D97-AF65-F5344CB8AC3E}">
        <p14:creationId xmlns:p14="http://schemas.microsoft.com/office/powerpoint/2010/main" val="15281590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Priorities and Service Considerations</a:t>
            </a:r>
            <a:endParaRPr lang="en-US" dirty="0"/>
          </a:p>
        </p:txBody>
      </p:sp>
      <p:sp>
        <p:nvSpPr>
          <p:cNvPr id="3" name="Content Placeholder 2"/>
          <p:cNvSpPr>
            <a:spLocks noGrp="1"/>
          </p:cNvSpPr>
          <p:nvPr>
            <p:ph idx="1"/>
          </p:nvPr>
        </p:nvSpPr>
        <p:spPr/>
        <p:txBody>
          <a:bodyPr>
            <a:normAutofit/>
          </a:bodyPr>
          <a:lstStyle/>
          <a:p>
            <a:pPr marL="0" indent="0">
              <a:buNone/>
            </a:pPr>
            <a:r>
              <a:rPr lang="en-US" b="1" dirty="0"/>
              <a:t>Priority Considerations </a:t>
            </a:r>
          </a:p>
          <a:p>
            <a:r>
              <a:rPr lang="en-US" dirty="0" smtClean="0"/>
              <a:t>Law </a:t>
            </a:r>
            <a:r>
              <a:rPr lang="en-US" dirty="0"/>
              <a:t>Enforcement Response </a:t>
            </a:r>
            <a:r>
              <a:rPr lang="en-US" dirty="0" smtClean="0"/>
              <a:t>Programs</a:t>
            </a:r>
            <a:endParaRPr lang="en-US" dirty="0"/>
          </a:p>
          <a:p>
            <a:r>
              <a:rPr lang="en-US" dirty="0" smtClean="0"/>
              <a:t>Program Evaluation</a:t>
            </a:r>
            <a:endParaRPr lang="en-US" dirty="0"/>
          </a:p>
          <a:p>
            <a:r>
              <a:rPr lang="en-US" dirty="0" smtClean="0"/>
              <a:t>Provision </a:t>
            </a:r>
            <a:r>
              <a:rPr lang="en-US" dirty="0"/>
              <a:t>of Services for Justice System-Involved </a:t>
            </a:r>
            <a:r>
              <a:rPr lang="en-US" dirty="0" smtClean="0"/>
              <a:t>Females</a:t>
            </a:r>
          </a:p>
          <a:p>
            <a:pPr marL="0" indent="0">
              <a:buNone/>
            </a:pPr>
            <a:r>
              <a:rPr lang="en-US" b="1" dirty="0"/>
              <a:t>Service Provision Considerations </a:t>
            </a:r>
            <a:endParaRPr lang="en-US" b="1" dirty="0" smtClean="0"/>
          </a:p>
          <a:p>
            <a:r>
              <a:rPr lang="en-US" dirty="0"/>
              <a:t>Trauma-Informed Care (TIC) </a:t>
            </a:r>
          </a:p>
          <a:p>
            <a:r>
              <a:rPr lang="en-US" dirty="0" smtClean="0"/>
              <a:t>Co-occurring Disorders (MH/SUD)</a:t>
            </a:r>
            <a:endParaRPr lang="en-US" dirty="0"/>
          </a:p>
          <a:p>
            <a:endParaRPr lang="en-US" dirty="0"/>
          </a:p>
          <a:p>
            <a:endParaRPr lang="en-US" dirty="0"/>
          </a:p>
        </p:txBody>
      </p:sp>
    </p:spTree>
    <p:extLst>
      <p:ext uri="{BB962C8B-B14F-4D97-AF65-F5344CB8AC3E}">
        <p14:creationId xmlns:p14="http://schemas.microsoft.com/office/powerpoint/2010/main" val="201480384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Population </a:t>
            </a:r>
            <a:endParaRPr lang="en-US" dirty="0"/>
          </a:p>
        </p:txBody>
      </p:sp>
      <p:sp>
        <p:nvSpPr>
          <p:cNvPr id="3" name="Content Placeholder 2"/>
          <p:cNvSpPr>
            <a:spLocks noGrp="1"/>
          </p:cNvSpPr>
          <p:nvPr>
            <p:ph idx="1"/>
          </p:nvPr>
        </p:nvSpPr>
        <p:spPr>
          <a:xfrm>
            <a:off x="457200" y="1600201"/>
            <a:ext cx="8229600" cy="4887349"/>
          </a:xfrm>
        </p:spPr>
        <p:txBody>
          <a:bodyPr>
            <a:normAutofit/>
          </a:bodyPr>
          <a:lstStyle/>
          <a:p>
            <a:r>
              <a:rPr lang="en-US" dirty="0" smtClean="0"/>
              <a:t>Grant </a:t>
            </a:r>
            <a:r>
              <a:rPr lang="en-US" dirty="0"/>
              <a:t>funds must be used to support a target population that includes adults and/or juveniles who: </a:t>
            </a:r>
          </a:p>
          <a:p>
            <a:pPr lvl="1"/>
            <a:r>
              <a:rPr lang="en-US" dirty="0" smtClean="0"/>
              <a:t>Have </a:t>
            </a:r>
            <a:r>
              <a:rPr lang="en-US" dirty="0"/>
              <a:t>been diagnosed as having a mental illness or co-occurring mental health and substance abuse disorders; and </a:t>
            </a:r>
          </a:p>
          <a:p>
            <a:pPr lvl="1"/>
            <a:r>
              <a:rPr lang="en-US" dirty="0" smtClean="0"/>
              <a:t>Have </a:t>
            </a:r>
            <a:r>
              <a:rPr lang="en-US" dirty="0"/>
              <a:t>faced, are facing, or could face criminal charges for a misdemeanor or felony that is a nonviolent offense. </a:t>
            </a:r>
          </a:p>
        </p:txBody>
      </p:sp>
    </p:spTree>
    <p:extLst>
      <p:ext uri="{BB962C8B-B14F-4D97-AF65-F5344CB8AC3E}">
        <p14:creationId xmlns:p14="http://schemas.microsoft.com/office/powerpoint/2010/main" val="95555510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Secrets of Sustainability</a:t>
            </a:r>
            <a:endParaRPr lang="en-US" dirty="0"/>
          </a:p>
        </p:txBody>
      </p:sp>
      <p:sp>
        <p:nvSpPr>
          <p:cNvPr id="3" name="Content Placeholder 2"/>
          <p:cNvSpPr>
            <a:spLocks noGrp="1"/>
          </p:cNvSpPr>
          <p:nvPr>
            <p:ph sz="quarter" idx="1"/>
          </p:nvPr>
        </p:nvSpPr>
        <p:spPr>
          <a:xfrm>
            <a:off x="423334" y="1219200"/>
            <a:ext cx="8229600" cy="4937760"/>
          </a:xfrm>
        </p:spPr>
        <p:txBody>
          <a:bodyPr>
            <a:normAutofit/>
          </a:bodyPr>
          <a:lstStyle/>
          <a:p>
            <a:r>
              <a:rPr lang="en-US" dirty="0" smtClean="0"/>
              <a:t>Staying attuned to shifting trends and working on maintaining your program, as well as improving it</a:t>
            </a:r>
          </a:p>
          <a:p>
            <a:r>
              <a:rPr lang="en-US" dirty="0" smtClean="0"/>
              <a:t>Involving your entire program/intervention team</a:t>
            </a:r>
          </a:p>
          <a:p>
            <a:r>
              <a:rPr lang="en-US" dirty="0" smtClean="0"/>
              <a:t>Main objectives:</a:t>
            </a:r>
          </a:p>
          <a:p>
            <a:pPr lvl="1"/>
            <a:r>
              <a:rPr lang="en-US" dirty="0" smtClean="0"/>
              <a:t>Clearly defining your program’s goals and mission</a:t>
            </a:r>
          </a:p>
          <a:p>
            <a:pPr lvl="1"/>
            <a:r>
              <a:rPr lang="en-US" dirty="0" smtClean="0"/>
              <a:t>Involving key stakeholders and finding a champion</a:t>
            </a:r>
          </a:p>
          <a:p>
            <a:pPr lvl="1"/>
            <a:r>
              <a:rPr lang="en-US" dirty="0" smtClean="0"/>
              <a:t>Building cross-agency collaborations</a:t>
            </a:r>
          </a:p>
          <a:p>
            <a:pPr lvl="1"/>
            <a:r>
              <a:rPr lang="en-US" dirty="0" smtClean="0"/>
              <a:t>Collecting “data” to make the case for sustaining the program over the long-term</a:t>
            </a:r>
          </a:p>
          <a:p>
            <a:pPr lvl="1"/>
            <a:r>
              <a:rPr lang="en-US" dirty="0" smtClean="0"/>
              <a:t>Marketing your program</a:t>
            </a:r>
          </a:p>
          <a:p>
            <a:pPr lvl="1"/>
            <a:r>
              <a:rPr lang="en-US" dirty="0" smtClean="0"/>
              <a:t>Identifying potential funding streams</a:t>
            </a:r>
          </a:p>
        </p:txBody>
      </p:sp>
    </p:spTree>
    <p:extLst>
      <p:ext uri="{BB962C8B-B14F-4D97-AF65-F5344CB8AC3E}">
        <p14:creationId xmlns:p14="http://schemas.microsoft.com/office/powerpoint/2010/main" val="375978014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 Leadership</a:t>
            </a:r>
            <a:endParaRPr lang="en-US" dirty="0"/>
          </a:p>
        </p:txBody>
      </p:sp>
      <p:sp>
        <p:nvSpPr>
          <p:cNvPr id="3" name="Content Placeholder 2"/>
          <p:cNvSpPr>
            <a:spLocks noGrp="1"/>
          </p:cNvSpPr>
          <p:nvPr>
            <p:ph sz="quarter" idx="1"/>
          </p:nvPr>
        </p:nvSpPr>
        <p:spPr/>
        <p:txBody>
          <a:bodyPr/>
          <a:lstStyle/>
          <a:p>
            <a:r>
              <a:rPr lang="en-US" dirty="0" smtClean="0"/>
              <a:t>Is </a:t>
            </a:r>
            <a:r>
              <a:rPr lang="en-US" dirty="0"/>
              <a:t>leadership committed to long‐term involvement with the program</a:t>
            </a:r>
            <a:r>
              <a:rPr lang="en-US" dirty="0" smtClean="0"/>
              <a:t>?</a:t>
            </a:r>
          </a:p>
          <a:p>
            <a:r>
              <a:rPr lang="en-US" dirty="0" smtClean="0"/>
              <a:t>Is </a:t>
            </a:r>
            <a:r>
              <a:rPr lang="en-US" dirty="0"/>
              <a:t>there support from key stakeholders in the community and among relevant </a:t>
            </a:r>
            <a:r>
              <a:rPr lang="en-US" dirty="0" smtClean="0"/>
              <a:t>agencies and </a:t>
            </a:r>
            <a:r>
              <a:rPr lang="en-US" dirty="0"/>
              <a:t>providers</a:t>
            </a:r>
            <a:r>
              <a:rPr lang="en-US" dirty="0" smtClean="0"/>
              <a:t>?</a:t>
            </a:r>
          </a:p>
          <a:p>
            <a:r>
              <a:rPr lang="en-US" dirty="0" smtClean="0"/>
              <a:t>Is </a:t>
            </a:r>
            <a:r>
              <a:rPr lang="en-US" dirty="0"/>
              <a:t>there a champion who can publicly advocate for the continuation of the program?</a:t>
            </a:r>
          </a:p>
        </p:txBody>
      </p:sp>
      <p:sp>
        <p:nvSpPr>
          <p:cNvPr id="6" name="TextBox 5"/>
          <p:cNvSpPr txBox="1"/>
          <p:nvPr/>
        </p:nvSpPr>
        <p:spPr>
          <a:xfrm>
            <a:off x="1219200" y="6019800"/>
            <a:ext cx="6705600" cy="307777"/>
          </a:xfrm>
          <a:prstGeom prst="rect">
            <a:avLst/>
          </a:prstGeom>
          <a:noFill/>
        </p:spPr>
        <p:txBody>
          <a:bodyPr wrap="square" rtlCol="0">
            <a:spAutoFit/>
          </a:bodyPr>
          <a:lstStyle/>
          <a:p>
            <a:pPr algn="ctr"/>
            <a:r>
              <a:rPr lang="en-US" sz="1400" dirty="0">
                <a:latin typeface="+mn-lt"/>
              </a:rPr>
              <a:t>Source: </a:t>
            </a:r>
            <a:r>
              <a:rPr lang="en-US" sz="1400" dirty="0" err="1">
                <a:latin typeface="+mn-lt"/>
              </a:rPr>
              <a:t>Skowyra</a:t>
            </a:r>
            <a:r>
              <a:rPr lang="en-US" sz="1400" dirty="0">
                <a:latin typeface="+mn-lt"/>
              </a:rPr>
              <a:t>, K. R., </a:t>
            </a:r>
            <a:r>
              <a:rPr lang="en-US" sz="1400" dirty="0" err="1">
                <a:latin typeface="+mn-lt"/>
              </a:rPr>
              <a:t>Cocozza</a:t>
            </a:r>
            <a:r>
              <a:rPr lang="en-US" sz="1400" dirty="0">
                <a:latin typeface="+mn-lt"/>
              </a:rPr>
              <a:t>, J. J., &amp; </a:t>
            </a:r>
            <a:r>
              <a:rPr lang="en-US" sz="1400" dirty="0" err="1">
                <a:latin typeface="+mn-lt"/>
              </a:rPr>
              <a:t>Shufelt</a:t>
            </a:r>
            <a:r>
              <a:rPr lang="en-US" sz="1400" dirty="0">
                <a:latin typeface="+mn-lt"/>
              </a:rPr>
              <a:t>, J. L. (2010). </a:t>
            </a:r>
          </a:p>
        </p:txBody>
      </p:sp>
    </p:spTree>
    <p:extLst>
      <p:ext uri="{BB962C8B-B14F-4D97-AF65-F5344CB8AC3E}">
        <p14:creationId xmlns:p14="http://schemas.microsoft.com/office/powerpoint/2010/main" val="190145312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Cross-Agency System Collaboration</a:t>
            </a:r>
            <a:endParaRPr lang="en-US" dirty="0"/>
          </a:p>
        </p:txBody>
      </p:sp>
      <p:sp>
        <p:nvSpPr>
          <p:cNvPr id="3" name="Content Placeholder 2"/>
          <p:cNvSpPr>
            <a:spLocks noGrp="1"/>
          </p:cNvSpPr>
          <p:nvPr>
            <p:ph sz="quarter" idx="1"/>
          </p:nvPr>
        </p:nvSpPr>
        <p:spPr/>
        <p:txBody>
          <a:bodyPr>
            <a:normAutofit/>
          </a:bodyPr>
          <a:lstStyle/>
          <a:p>
            <a:r>
              <a:rPr lang="en-US" dirty="0"/>
              <a:t>Are the relevant treatment and justice agencies involved with collaborating on the program?</a:t>
            </a:r>
          </a:p>
          <a:p>
            <a:r>
              <a:rPr lang="en-US" dirty="0" smtClean="0"/>
              <a:t>Are </a:t>
            </a:r>
            <a:r>
              <a:rPr lang="en-US" dirty="0"/>
              <a:t>there formal interagency agreements in place that can be used as building blocks for maintaining the program?</a:t>
            </a:r>
          </a:p>
          <a:p>
            <a:r>
              <a:rPr lang="en-US" dirty="0" smtClean="0"/>
              <a:t>Are </a:t>
            </a:r>
            <a:r>
              <a:rPr lang="en-US" dirty="0"/>
              <a:t>collaborators adequately involved in program design, implementation, and evaluation?</a:t>
            </a:r>
          </a:p>
          <a:p>
            <a:r>
              <a:rPr lang="en-US" dirty="0" smtClean="0"/>
              <a:t>Are </a:t>
            </a:r>
            <a:r>
              <a:rPr lang="en-US" dirty="0"/>
              <a:t>there opportunities to integrate the program into other key program areas already in place in other agencies?</a:t>
            </a:r>
          </a:p>
        </p:txBody>
      </p:sp>
      <p:sp>
        <p:nvSpPr>
          <p:cNvPr id="6" name="TextBox 5"/>
          <p:cNvSpPr txBox="1"/>
          <p:nvPr/>
        </p:nvSpPr>
        <p:spPr>
          <a:xfrm>
            <a:off x="1219200" y="6019800"/>
            <a:ext cx="6705600" cy="307777"/>
          </a:xfrm>
          <a:prstGeom prst="rect">
            <a:avLst/>
          </a:prstGeom>
          <a:noFill/>
        </p:spPr>
        <p:txBody>
          <a:bodyPr wrap="square" rtlCol="0">
            <a:spAutoFit/>
          </a:bodyPr>
          <a:lstStyle/>
          <a:p>
            <a:pPr algn="ctr"/>
            <a:r>
              <a:rPr lang="en-US" sz="1400" dirty="0">
                <a:latin typeface="+mn-lt"/>
              </a:rPr>
              <a:t>Source: </a:t>
            </a:r>
            <a:r>
              <a:rPr lang="en-US" sz="1400" dirty="0" err="1">
                <a:latin typeface="+mn-lt"/>
              </a:rPr>
              <a:t>Skowyra</a:t>
            </a:r>
            <a:r>
              <a:rPr lang="en-US" sz="1400" dirty="0">
                <a:latin typeface="+mn-lt"/>
              </a:rPr>
              <a:t>, K. R., </a:t>
            </a:r>
            <a:r>
              <a:rPr lang="en-US" sz="1400" dirty="0" err="1">
                <a:latin typeface="+mn-lt"/>
              </a:rPr>
              <a:t>Cocozza</a:t>
            </a:r>
            <a:r>
              <a:rPr lang="en-US" sz="1400" dirty="0">
                <a:latin typeface="+mn-lt"/>
              </a:rPr>
              <a:t>, J. J., &amp; </a:t>
            </a:r>
            <a:r>
              <a:rPr lang="en-US" sz="1400" dirty="0" err="1">
                <a:latin typeface="+mn-lt"/>
              </a:rPr>
              <a:t>Shufelt</a:t>
            </a:r>
            <a:r>
              <a:rPr lang="en-US" sz="1400" dirty="0">
                <a:latin typeface="+mn-lt"/>
              </a:rPr>
              <a:t>, J. L. (2010). </a:t>
            </a:r>
          </a:p>
        </p:txBody>
      </p:sp>
    </p:spTree>
    <p:extLst>
      <p:ext uri="{BB962C8B-B14F-4D97-AF65-F5344CB8AC3E}">
        <p14:creationId xmlns:p14="http://schemas.microsoft.com/office/powerpoint/2010/main" val="368305336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of Funding</a:t>
            </a:r>
            <a:endParaRPr lang="en-US" dirty="0"/>
          </a:p>
        </p:txBody>
      </p:sp>
      <p:sp>
        <p:nvSpPr>
          <p:cNvPr id="3" name="Content Placeholder 2"/>
          <p:cNvSpPr>
            <a:spLocks noGrp="1"/>
          </p:cNvSpPr>
          <p:nvPr>
            <p:ph sz="quarter" idx="1"/>
          </p:nvPr>
        </p:nvSpPr>
        <p:spPr/>
        <p:txBody>
          <a:bodyPr/>
          <a:lstStyle/>
          <a:p>
            <a:r>
              <a:rPr lang="en-US" dirty="0" smtClean="0"/>
              <a:t>Has </a:t>
            </a:r>
            <a:r>
              <a:rPr lang="en-US" dirty="0"/>
              <a:t>there been an analysis of the funding needed to maintain the program</a:t>
            </a:r>
            <a:r>
              <a:rPr lang="en-US" dirty="0" smtClean="0"/>
              <a:t>?</a:t>
            </a:r>
          </a:p>
          <a:p>
            <a:r>
              <a:rPr lang="en-US" dirty="0" smtClean="0"/>
              <a:t>Have </a:t>
            </a:r>
            <a:r>
              <a:rPr lang="en-US" dirty="0"/>
              <a:t>potential funding sources been identified and researched</a:t>
            </a:r>
            <a:r>
              <a:rPr lang="en-US" dirty="0" smtClean="0"/>
              <a:t>?</a:t>
            </a:r>
          </a:p>
          <a:p>
            <a:r>
              <a:rPr lang="en-US" dirty="0" smtClean="0"/>
              <a:t>Are </a:t>
            </a:r>
            <a:r>
              <a:rPr lang="en-US" dirty="0"/>
              <a:t>there available funding streams that can help to sustain the program in the future</a:t>
            </a:r>
            <a:r>
              <a:rPr lang="en-US" dirty="0" smtClean="0"/>
              <a:t>?</a:t>
            </a:r>
          </a:p>
          <a:p>
            <a:r>
              <a:rPr lang="en-US" dirty="0" smtClean="0"/>
              <a:t>Has </a:t>
            </a:r>
            <a:r>
              <a:rPr lang="en-US" dirty="0"/>
              <a:t>a plan been developed to lay out funding strategies and evaluate options?</a:t>
            </a:r>
          </a:p>
        </p:txBody>
      </p:sp>
      <p:sp>
        <p:nvSpPr>
          <p:cNvPr id="6" name="TextBox 5"/>
          <p:cNvSpPr txBox="1"/>
          <p:nvPr/>
        </p:nvSpPr>
        <p:spPr>
          <a:xfrm>
            <a:off x="1219200" y="6019800"/>
            <a:ext cx="6705600" cy="307777"/>
          </a:xfrm>
          <a:prstGeom prst="rect">
            <a:avLst/>
          </a:prstGeom>
          <a:noFill/>
        </p:spPr>
        <p:txBody>
          <a:bodyPr wrap="square" rtlCol="0">
            <a:spAutoFit/>
          </a:bodyPr>
          <a:lstStyle/>
          <a:p>
            <a:pPr algn="ctr"/>
            <a:r>
              <a:rPr lang="en-US" sz="1400" dirty="0">
                <a:latin typeface="+mn-lt"/>
              </a:rPr>
              <a:t>Source: </a:t>
            </a:r>
            <a:r>
              <a:rPr lang="en-US" sz="1400" dirty="0" err="1">
                <a:latin typeface="+mn-lt"/>
              </a:rPr>
              <a:t>Skowyra</a:t>
            </a:r>
            <a:r>
              <a:rPr lang="en-US" sz="1400" dirty="0">
                <a:latin typeface="+mn-lt"/>
              </a:rPr>
              <a:t>, K. R., </a:t>
            </a:r>
            <a:r>
              <a:rPr lang="en-US" sz="1400" dirty="0" err="1">
                <a:latin typeface="+mn-lt"/>
              </a:rPr>
              <a:t>Cocozza</a:t>
            </a:r>
            <a:r>
              <a:rPr lang="en-US" sz="1400" dirty="0">
                <a:latin typeface="+mn-lt"/>
              </a:rPr>
              <a:t>, J. J., &amp; </a:t>
            </a:r>
            <a:r>
              <a:rPr lang="en-US" sz="1400" dirty="0" err="1">
                <a:latin typeface="+mn-lt"/>
              </a:rPr>
              <a:t>Shufelt</a:t>
            </a:r>
            <a:r>
              <a:rPr lang="en-US" sz="1400" dirty="0">
                <a:latin typeface="+mn-lt"/>
              </a:rPr>
              <a:t>, J. L. (2010). </a:t>
            </a:r>
          </a:p>
        </p:txBody>
      </p:sp>
    </p:spTree>
    <p:extLst>
      <p:ext uri="{BB962C8B-B14F-4D97-AF65-F5344CB8AC3E}">
        <p14:creationId xmlns:p14="http://schemas.microsoft.com/office/powerpoint/2010/main" val="334301692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Sustainability Funding</a:t>
            </a:r>
            <a:endParaRPr lang="en-US" dirty="0"/>
          </a:p>
        </p:txBody>
      </p:sp>
      <p:sp>
        <p:nvSpPr>
          <p:cNvPr id="3" name="Content Placeholder 2"/>
          <p:cNvSpPr>
            <a:spLocks noGrp="1"/>
          </p:cNvSpPr>
          <p:nvPr>
            <p:ph sz="quarter" idx="1"/>
          </p:nvPr>
        </p:nvSpPr>
        <p:spPr>
          <a:xfrm>
            <a:off x="457200" y="1417638"/>
            <a:ext cx="8229600" cy="5069911"/>
          </a:xfrm>
        </p:spPr>
        <p:txBody>
          <a:bodyPr>
            <a:normAutofit/>
          </a:bodyPr>
          <a:lstStyle/>
          <a:p>
            <a:r>
              <a:rPr lang="en-US" sz="2000" dirty="0" smtClean="0"/>
              <a:t>Federal funding, including grants through the U.S. Department of Justice (Bureau of Justice Assistance) and the U.S. Department of Health and Human Services (Substance Abuse and Mental Health Services Administration)</a:t>
            </a:r>
          </a:p>
          <a:p>
            <a:r>
              <a:rPr lang="en-US" sz="2000" dirty="0" smtClean="0"/>
              <a:t>State funding, including through block grants received</a:t>
            </a:r>
          </a:p>
          <a:p>
            <a:r>
              <a:rPr lang="en-US" sz="2000" dirty="0" smtClean="0"/>
              <a:t>State or county funding through money saved from other policy changes (e.g., “justice reinvestment”)</a:t>
            </a:r>
          </a:p>
          <a:p>
            <a:r>
              <a:rPr lang="en-US" sz="2000" dirty="0" smtClean="0"/>
              <a:t>County funding</a:t>
            </a:r>
          </a:p>
          <a:p>
            <a:r>
              <a:rPr lang="en-US" sz="2000" dirty="0" smtClean="0"/>
              <a:t>Private foundations</a:t>
            </a:r>
          </a:p>
          <a:p>
            <a:r>
              <a:rPr lang="en-US" sz="2000" dirty="0" smtClean="0"/>
              <a:t>Goods and services donated by local non-profits, civic associations, religious groups, and businesses</a:t>
            </a:r>
          </a:p>
          <a:p>
            <a:r>
              <a:rPr lang="en-US" sz="2000" dirty="0" smtClean="0"/>
              <a:t>Program fees by participants</a:t>
            </a:r>
          </a:p>
          <a:p>
            <a:r>
              <a:rPr lang="en-US" sz="2000" dirty="0" smtClean="0"/>
              <a:t>Braided funding</a:t>
            </a:r>
          </a:p>
          <a:p>
            <a:r>
              <a:rPr lang="en-US" sz="2000" dirty="0" smtClean="0"/>
              <a:t>Improve benefit access (</a:t>
            </a:r>
            <a:r>
              <a:rPr lang="en-US" sz="2000" dirty="0" err="1" smtClean="0"/>
              <a:t>eg</a:t>
            </a:r>
            <a:r>
              <a:rPr lang="en-US" sz="2000" dirty="0" smtClean="0"/>
              <a:t>. Medicaid suspension, SOAR)</a:t>
            </a:r>
          </a:p>
          <a:p>
            <a:endParaRPr lang="en-US" sz="2000" dirty="0"/>
          </a:p>
        </p:txBody>
      </p:sp>
    </p:spTree>
    <p:extLst>
      <p:ext uri="{BB962C8B-B14F-4D97-AF65-F5344CB8AC3E}">
        <p14:creationId xmlns:p14="http://schemas.microsoft.com/office/powerpoint/2010/main" val="263252567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Overall</a:t>
            </a:r>
            <a:endParaRPr lang="en-US" dirty="0"/>
          </a:p>
        </p:txBody>
      </p:sp>
      <p:sp>
        <p:nvSpPr>
          <p:cNvPr id="3" name="Content Placeholder 2"/>
          <p:cNvSpPr>
            <a:spLocks noGrp="1"/>
          </p:cNvSpPr>
          <p:nvPr>
            <p:ph idx="1"/>
          </p:nvPr>
        </p:nvSpPr>
        <p:spPr>
          <a:xfrm>
            <a:off x="457200" y="1417639"/>
            <a:ext cx="8229600" cy="4708526"/>
          </a:xfrm>
        </p:spPr>
        <p:txBody>
          <a:bodyPr>
            <a:normAutofit lnSpcReduction="10000"/>
          </a:bodyPr>
          <a:lstStyle/>
          <a:p>
            <a:r>
              <a:rPr lang="en-US" dirty="0" smtClean="0"/>
              <a:t>These supplemental funding strategies do five things:</a:t>
            </a:r>
          </a:p>
          <a:p>
            <a:pPr lvl="1"/>
            <a:r>
              <a:rPr lang="en-US" dirty="0" smtClean="0"/>
              <a:t>Provide funds for sustainability	</a:t>
            </a:r>
          </a:p>
          <a:p>
            <a:pPr lvl="1"/>
            <a:r>
              <a:rPr lang="en-US" dirty="0" smtClean="0"/>
              <a:t>Provide bridging services between institution and community until Medicaid and other benefits can be obtained</a:t>
            </a:r>
          </a:p>
          <a:p>
            <a:pPr lvl="1"/>
            <a:r>
              <a:rPr lang="en-US" dirty="0" smtClean="0"/>
              <a:t>Broaden the target population expanding diagnostic or functional categories served</a:t>
            </a:r>
          </a:p>
          <a:p>
            <a:pPr lvl="1"/>
            <a:r>
              <a:rPr lang="en-US" dirty="0" smtClean="0"/>
              <a:t>Supplement existing community services where there are capacity issues</a:t>
            </a:r>
          </a:p>
          <a:p>
            <a:pPr lvl="1"/>
            <a:r>
              <a:rPr lang="en-US" dirty="0" smtClean="0"/>
              <a:t>Pay for services not available from Medicaid or other health insurers (e.g., transportation, gap funding for medication)</a:t>
            </a:r>
          </a:p>
          <a:p>
            <a:endParaRPr lang="en-US" dirty="0"/>
          </a:p>
        </p:txBody>
      </p:sp>
    </p:spTree>
    <p:extLst>
      <p:ext uri="{BB962C8B-B14F-4D97-AF65-F5344CB8AC3E}">
        <p14:creationId xmlns:p14="http://schemas.microsoft.com/office/powerpoint/2010/main" val="426360089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Agencies and Grant Programs</a:t>
            </a:r>
            <a:endParaRPr lang="en-US" dirty="0"/>
          </a:p>
        </p:txBody>
      </p:sp>
      <p:sp>
        <p:nvSpPr>
          <p:cNvPr id="3" name="Content Placeholder 2"/>
          <p:cNvSpPr>
            <a:spLocks noGrp="1"/>
          </p:cNvSpPr>
          <p:nvPr>
            <p:ph sz="quarter" idx="1"/>
          </p:nvPr>
        </p:nvSpPr>
        <p:spPr>
          <a:xfrm>
            <a:off x="457200" y="1257663"/>
            <a:ext cx="8229600" cy="4868501"/>
          </a:xfrm>
        </p:spPr>
        <p:txBody>
          <a:bodyPr>
            <a:normAutofit fontScale="92500" lnSpcReduction="10000"/>
          </a:bodyPr>
          <a:lstStyle/>
          <a:p>
            <a:r>
              <a:rPr lang="en-US" sz="2000" dirty="0" smtClean="0"/>
              <a:t>Government Sources</a:t>
            </a:r>
          </a:p>
          <a:p>
            <a:pPr lvl="1"/>
            <a:r>
              <a:rPr lang="en-US" sz="1800" dirty="0" err="1" smtClean="0"/>
              <a:t>Grants.Gov</a:t>
            </a:r>
            <a:r>
              <a:rPr lang="en-US" sz="1800" dirty="0"/>
              <a:t>: </a:t>
            </a:r>
            <a:r>
              <a:rPr lang="en-US" sz="1800" dirty="0">
                <a:hlinkClick r:id="rId3"/>
              </a:rPr>
              <a:t>http://grants.gov/applicants/</a:t>
            </a:r>
            <a:r>
              <a:rPr lang="en-US" sz="1800" dirty="0" smtClean="0">
                <a:hlinkClick r:id="rId3"/>
              </a:rPr>
              <a:t>find_grant_opportunities.jsp</a:t>
            </a:r>
            <a:endParaRPr lang="en-US" sz="1800" dirty="0" smtClean="0"/>
          </a:p>
          <a:p>
            <a:pPr lvl="1"/>
            <a:r>
              <a:rPr lang="en-US" sz="1800" dirty="0" smtClean="0"/>
              <a:t>Department of Justice </a:t>
            </a:r>
            <a:r>
              <a:rPr lang="en-US" sz="1800" dirty="0"/>
              <a:t>Open Solicitations: </a:t>
            </a:r>
            <a:r>
              <a:rPr lang="en-US" sz="1800" dirty="0">
                <a:hlinkClick r:id="rId4"/>
              </a:rPr>
              <a:t>http://www.ojp.usdoj.gov/funding/</a:t>
            </a:r>
            <a:r>
              <a:rPr lang="en-US" sz="1800" dirty="0" smtClean="0">
                <a:hlinkClick r:id="rId4"/>
              </a:rPr>
              <a:t>solicitations.htm</a:t>
            </a:r>
            <a:endParaRPr lang="en-US" sz="1800" dirty="0" smtClean="0"/>
          </a:p>
          <a:p>
            <a:pPr lvl="2"/>
            <a:r>
              <a:rPr lang="en-US" sz="1600" dirty="0" smtClean="0"/>
              <a:t>Justice and Mental Health Collaboration Program (JMHCP)</a:t>
            </a:r>
          </a:p>
          <a:p>
            <a:pPr lvl="2"/>
            <a:r>
              <a:rPr lang="en-US" sz="1600" dirty="0" smtClean="0"/>
              <a:t>Second Chance Act (SCA)</a:t>
            </a:r>
          </a:p>
          <a:p>
            <a:r>
              <a:rPr lang="en-US" sz="2000" dirty="0" smtClean="0"/>
              <a:t>Private Foundations</a:t>
            </a:r>
          </a:p>
          <a:p>
            <a:pPr lvl="1"/>
            <a:r>
              <a:rPr lang="en-US" sz="1800" dirty="0" smtClean="0"/>
              <a:t>Robert Wood Johnson Foundation</a:t>
            </a:r>
          </a:p>
          <a:p>
            <a:pPr lvl="1"/>
            <a:r>
              <a:rPr lang="en-US" sz="1800" dirty="0" smtClean="0"/>
              <a:t>The Jacob &amp; Valerie </a:t>
            </a:r>
            <a:r>
              <a:rPr lang="en-US" sz="1800" dirty="0" err="1" smtClean="0"/>
              <a:t>Langeloth</a:t>
            </a:r>
            <a:r>
              <a:rPr lang="en-US" sz="1800" dirty="0" smtClean="0"/>
              <a:t> Foundation </a:t>
            </a:r>
          </a:p>
          <a:p>
            <a:pPr lvl="1"/>
            <a:r>
              <a:rPr lang="en-US" sz="1800" dirty="0" smtClean="0"/>
              <a:t>Open Society Foundations</a:t>
            </a:r>
          </a:p>
          <a:p>
            <a:pPr lvl="1"/>
            <a:r>
              <a:rPr lang="en-US" sz="1800" dirty="0"/>
              <a:t>The John D. and Catherine T. MacArthur </a:t>
            </a:r>
            <a:r>
              <a:rPr lang="en-US" sz="1800" dirty="0" smtClean="0"/>
              <a:t>Foundation</a:t>
            </a:r>
          </a:p>
          <a:p>
            <a:r>
              <a:rPr lang="en-US" sz="2000" dirty="0" smtClean="0"/>
              <a:t>Regional (State / County) Foundation Examples</a:t>
            </a:r>
          </a:p>
          <a:p>
            <a:pPr lvl="1"/>
            <a:r>
              <a:rPr lang="en-US" sz="1800" dirty="0" smtClean="0"/>
              <a:t>Tow Foundation – Connecticut</a:t>
            </a:r>
          </a:p>
          <a:p>
            <a:pPr lvl="1"/>
            <a:r>
              <a:rPr lang="en-US" sz="1800" dirty="0" smtClean="0"/>
              <a:t>Cincinnati Health Foundation – Ohio </a:t>
            </a:r>
          </a:p>
          <a:p>
            <a:pPr lvl="1"/>
            <a:r>
              <a:rPr lang="en-US" sz="1800" dirty="0" smtClean="0"/>
              <a:t>Hogg Foundation for Mental Health – Texas</a:t>
            </a:r>
          </a:p>
          <a:p>
            <a:r>
              <a:rPr lang="en-US" sz="2000" b="1" u="sng" dirty="0" smtClean="0"/>
              <a:t>The Foundation Center</a:t>
            </a:r>
          </a:p>
          <a:p>
            <a:endParaRPr lang="en-US" sz="2000" dirty="0" smtClean="0"/>
          </a:p>
          <a:p>
            <a:endParaRPr lang="en-US" sz="2000" dirty="0"/>
          </a:p>
          <a:p>
            <a:endParaRPr lang="en-US" sz="2000" dirty="0"/>
          </a:p>
        </p:txBody>
      </p:sp>
      <p:sp>
        <p:nvSpPr>
          <p:cNvPr id="5" name="Slide Number Placeholder 4"/>
          <p:cNvSpPr>
            <a:spLocks noGrp="1"/>
          </p:cNvSpPr>
          <p:nvPr>
            <p:ph type="sldNum" sz="quarter" idx="12"/>
          </p:nvPr>
        </p:nvSpPr>
        <p:spPr/>
        <p:txBody>
          <a:bodyPr/>
          <a:lstStyle/>
          <a:p>
            <a:pPr>
              <a:defRPr/>
            </a:pPr>
            <a:fld id="{6225DA22-4BEA-4ED7-AA06-512632E0AE95}" type="slidenum">
              <a:rPr lang="en-US" smtClean="0"/>
              <a:pPr>
                <a:defRPr/>
              </a:pPr>
              <a:t>48</a:t>
            </a:fld>
            <a:endParaRPr lang="en-US" dirty="0"/>
          </a:p>
        </p:txBody>
      </p:sp>
    </p:spTree>
    <p:extLst>
      <p:ext uri="{BB962C8B-B14F-4D97-AF65-F5344CB8AC3E}">
        <p14:creationId xmlns:p14="http://schemas.microsoft.com/office/powerpoint/2010/main" val="65146377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1419"/>
            <a:ext cx="8229600" cy="1143000"/>
          </a:xfrm>
        </p:spPr>
        <p:txBody>
          <a:bodyPr>
            <a:normAutofit fontScale="90000"/>
          </a:bodyPr>
          <a:lstStyle/>
          <a:p>
            <a:r>
              <a:rPr lang="en-US" dirty="0" smtClean="0"/>
              <a:t>The Patient Protection and Affordable Care Act of 2010 (ACA)</a:t>
            </a:r>
            <a:endParaRPr lang="en-US" dirty="0"/>
          </a:p>
        </p:txBody>
      </p:sp>
      <p:sp>
        <p:nvSpPr>
          <p:cNvPr id="4" name="Subtitle 2"/>
          <p:cNvSpPr txBox="1">
            <a:spLocks/>
          </p:cNvSpPr>
          <p:nvPr/>
        </p:nvSpPr>
        <p:spPr>
          <a:xfrm>
            <a:off x="685800" y="3047999"/>
            <a:ext cx="7848600" cy="3414646"/>
          </a:xfrm>
          <a:prstGeom prst="rect">
            <a:avLst/>
          </a:prstGeom>
        </p:spPr>
        <p:txBody>
          <a:bodyPr>
            <a:normAutofit fontScale="70000" lnSpcReduction="20000"/>
          </a:bodyPr>
          <a:lstStyle/>
          <a:p>
            <a:pPr fontAlgn="auto">
              <a:lnSpc>
                <a:spcPct val="150000"/>
              </a:lnSpc>
              <a:spcBef>
                <a:spcPct val="20000"/>
              </a:spcBef>
              <a:spcAft>
                <a:spcPts val="0"/>
              </a:spcAft>
              <a:defRPr/>
            </a:pPr>
            <a:r>
              <a:rPr lang="en-US" sz="4000" b="1" dirty="0" smtClean="0">
                <a:latin typeface="Times New Roman" pitchFamily="18" charset="0"/>
                <a:ea typeface="ＭＳ Ｐゴシック"/>
                <a:cs typeface="Times New Roman" pitchFamily="18" charset="0"/>
              </a:rPr>
              <a:t>All individuals at or below 133% of federal poverty level ($14,400) eligible for Medicaid regardless of disability status.</a:t>
            </a:r>
            <a:r>
              <a:rPr lang="en-US" sz="2000" dirty="0" smtClean="0">
                <a:latin typeface="Times New Roman" pitchFamily="18" charset="0"/>
                <a:ea typeface="ＭＳ Ｐゴシック"/>
                <a:cs typeface="Times New Roman" pitchFamily="18" charset="0"/>
              </a:rPr>
              <a:t/>
            </a:r>
            <a:br>
              <a:rPr lang="en-US" sz="2000" dirty="0" smtClean="0">
                <a:latin typeface="Times New Roman" pitchFamily="18" charset="0"/>
                <a:ea typeface="ＭＳ Ｐゴシック"/>
                <a:cs typeface="Times New Roman" pitchFamily="18" charset="0"/>
              </a:rPr>
            </a:br>
            <a:endParaRPr lang="en-US" sz="2000" dirty="0" smtClean="0">
              <a:latin typeface="Times New Roman" pitchFamily="18" charset="0"/>
              <a:ea typeface="ＭＳ Ｐゴシック"/>
              <a:cs typeface="Times New Roman" pitchFamily="18" charset="0"/>
            </a:endParaRPr>
          </a:p>
          <a:p>
            <a:pPr fontAlgn="auto">
              <a:lnSpc>
                <a:spcPct val="150000"/>
              </a:lnSpc>
              <a:spcBef>
                <a:spcPct val="20000"/>
              </a:spcBef>
              <a:spcAft>
                <a:spcPts val="0"/>
              </a:spcAft>
              <a:defRPr/>
            </a:pPr>
            <a:r>
              <a:rPr lang="en-US" sz="2200" dirty="0" smtClean="0">
                <a:latin typeface="Times New Roman" pitchFamily="18" charset="0"/>
                <a:ea typeface="ＭＳ Ｐゴシック"/>
                <a:cs typeface="Times New Roman" pitchFamily="18" charset="0"/>
              </a:rPr>
              <a:t>Legal Action Center Resources:</a:t>
            </a:r>
          </a:p>
          <a:p>
            <a:pPr fontAlgn="auto">
              <a:lnSpc>
                <a:spcPct val="150000"/>
              </a:lnSpc>
              <a:spcBef>
                <a:spcPct val="20000"/>
              </a:spcBef>
              <a:spcAft>
                <a:spcPts val="0"/>
              </a:spcAft>
              <a:defRPr/>
            </a:pPr>
            <a:r>
              <a:rPr lang="en-US" sz="2200" dirty="0" smtClean="0">
                <a:latin typeface="Times New Roman" pitchFamily="18" charset="0"/>
                <a:ea typeface="ＭＳ Ｐゴシック"/>
                <a:cs typeface="Times New Roman" pitchFamily="18" charset="0"/>
                <a:hlinkClick r:id="rId2"/>
              </a:rPr>
              <a:t>State Profiles of Health Care Information for the Criminal Justice System</a:t>
            </a:r>
            <a:endParaRPr lang="en-US" sz="2200" dirty="0" smtClean="0">
              <a:latin typeface="Times New Roman" pitchFamily="18" charset="0"/>
              <a:ea typeface="ＭＳ Ｐゴシック"/>
              <a:cs typeface="Times New Roman" pitchFamily="18" charset="0"/>
            </a:endParaRPr>
          </a:p>
          <a:p>
            <a:pPr fontAlgn="auto">
              <a:lnSpc>
                <a:spcPct val="150000"/>
              </a:lnSpc>
              <a:spcBef>
                <a:spcPct val="20000"/>
              </a:spcBef>
              <a:spcAft>
                <a:spcPts val="0"/>
              </a:spcAft>
              <a:defRPr/>
            </a:pPr>
            <a:r>
              <a:rPr lang="en-US" sz="2200" dirty="0" smtClean="0">
                <a:latin typeface="Times New Roman" pitchFamily="18" charset="0"/>
                <a:ea typeface="ＭＳ Ｐゴシック"/>
                <a:cs typeface="Times New Roman" pitchFamily="18" charset="0"/>
                <a:hlinkClick r:id="rId3"/>
              </a:rPr>
              <a:t>Restoring Medicaid Upon Release from Prison</a:t>
            </a:r>
            <a:endParaRPr lang="en-US" sz="2200" dirty="0" smtClean="0">
              <a:latin typeface="Times New Roman" pitchFamily="18" charset="0"/>
              <a:ea typeface="ＭＳ Ｐゴシック"/>
              <a:cs typeface="Times New Roman" pitchFamily="18" charset="0"/>
            </a:endParaRPr>
          </a:p>
          <a:p>
            <a:pPr fontAlgn="auto">
              <a:lnSpc>
                <a:spcPct val="150000"/>
              </a:lnSpc>
              <a:spcBef>
                <a:spcPct val="20000"/>
              </a:spcBef>
              <a:spcAft>
                <a:spcPts val="0"/>
              </a:spcAft>
              <a:defRPr/>
            </a:pPr>
            <a:endParaRPr lang="en-US" sz="2200" dirty="0">
              <a:latin typeface="Times New Roman" pitchFamily="18" charset="0"/>
              <a:ea typeface="ＭＳ Ｐゴシック"/>
              <a:cs typeface="Times New Roman" pitchFamily="18" charset="0"/>
            </a:endParaRPr>
          </a:p>
        </p:txBody>
      </p:sp>
      <p:sp>
        <p:nvSpPr>
          <p:cNvPr id="6" name="TextBox 5"/>
          <p:cNvSpPr txBox="1"/>
          <p:nvPr/>
        </p:nvSpPr>
        <p:spPr>
          <a:xfrm>
            <a:off x="685800" y="2217003"/>
            <a:ext cx="7772400" cy="830997"/>
          </a:xfrm>
          <a:prstGeom prst="rect">
            <a:avLst/>
          </a:prstGeom>
          <a:noFill/>
        </p:spPr>
        <p:txBody>
          <a:bodyPr wrap="square" rtlCol="0">
            <a:spAutoFit/>
          </a:bodyPr>
          <a:lstStyle/>
          <a:p>
            <a:pPr algn="ctr"/>
            <a:r>
              <a:rPr lang="en-US" sz="2400" dirty="0" smtClean="0"/>
              <a:t>Note: 90% of jail admissions have no health care </a:t>
            </a:r>
            <a:br>
              <a:rPr lang="en-US" sz="2400" dirty="0" smtClean="0"/>
            </a:br>
            <a:r>
              <a:rPr lang="en-US" sz="2400" dirty="0" smtClean="0"/>
              <a:t>(Wang, 2008)</a:t>
            </a:r>
          </a:p>
        </p:txBody>
      </p:sp>
    </p:spTree>
    <p:extLst>
      <p:ext uri="{BB962C8B-B14F-4D97-AF65-F5344CB8AC3E}">
        <p14:creationId xmlns:p14="http://schemas.microsoft.com/office/powerpoint/2010/main" val="40406157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Expert Assistance</a:t>
            </a:r>
            <a:endParaRPr lang="en-US" dirty="0"/>
          </a:p>
        </p:txBody>
      </p:sp>
      <p:sp>
        <p:nvSpPr>
          <p:cNvPr id="4" name="Footer Placeholder 3"/>
          <p:cNvSpPr>
            <a:spLocks noGrp="1"/>
          </p:cNvSpPr>
          <p:nvPr>
            <p:ph type="ftr" sz="quarter" idx="11"/>
          </p:nvPr>
        </p:nvSpPr>
        <p:spPr/>
        <p:txBody>
          <a:bodyPr/>
          <a:lstStyle/>
          <a:p>
            <a:r>
              <a:rPr lang="en-US" smtClean="0"/>
              <a:t>Center for Court Innovation</a:t>
            </a:r>
            <a:endParaRPr lang="en-US" dirty="0" smtClean="0"/>
          </a:p>
        </p:txBody>
      </p:sp>
      <p:sp>
        <p:nvSpPr>
          <p:cNvPr id="5" name="Slide Number Placeholder 4"/>
          <p:cNvSpPr>
            <a:spLocks noGrp="1"/>
          </p:cNvSpPr>
          <p:nvPr>
            <p:ph type="sldNum" sz="quarter" idx="12"/>
          </p:nvPr>
        </p:nvSpPr>
        <p:spPr/>
        <p:txBody>
          <a:bodyPr/>
          <a:lstStyle/>
          <a:p>
            <a:fld id="{95A587D9-6195-48FA-90F7-11A51B4F6979}" type="slidenum">
              <a:rPr lang="en-US" smtClean="0"/>
              <a:pPr/>
              <a:t>5</a:t>
            </a:fld>
            <a:endParaRPr lang="en-US"/>
          </a:p>
        </p:txBody>
      </p:sp>
      <p:pic>
        <p:nvPicPr>
          <p:cNvPr id="14" name="Content Placeholder 13"/>
          <p:cNvPicPr>
            <a:picLocks noGrp="1" noChangeAspect="1"/>
          </p:cNvPicPr>
          <p:nvPr>
            <p:ph idx="1"/>
          </p:nvPr>
        </p:nvPicPr>
        <p:blipFill>
          <a:blip r:embed="rId2"/>
          <a:srcRect t="8073" b="8073"/>
          <a:stretch>
            <a:fillRect/>
          </a:stretch>
        </p:blipFill>
        <p:spPr/>
      </p:pic>
    </p:spTree>
    <p:extLst>
      <p:ext uri="{BB962C8B-B14F-4D97-AF65-F5344CB8AC3E}">
        <p14:creationId xmlns:p14="http://schemas.microsoft.com/office/powerpoint/2010/main" val="394376288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755011" y="5701291"/>
            <a:ext cx="3344333" cy="891822"/>
          </a:xfrm>
          <a:prstGeom prst="rect">
            <a:avLst/>
          </a:prstGeom>
        </p:spPr>
      </p:pic>
      <p:sp>
        <p:nvSpPr>
          <p:cNvPr id="8" name="TextBox 7"/>
          <p:cNvSpPr txBox="1"/>
          <p:nvPr/>
        </p:nvSpPr>
        <p:spPr>
          <a:xfrm>
            <a:off x="1556546" y="1907940"/>
            <a:ext cx="5663399" cy="2246769"/>
          </a:xfrm>
          <a:prstGeom prst="rect">
            <a:avLst/>
          </a:prstGeom>
          <a:noFill/>
        </p:spPr>
        <p:txBody>
          <a:bodyPr wrap="square" rtlCol="0">
            <a:spAutoFit/>
          </a:bodyPr>
          <a:lstStyle/>
          <a:p>
            <a:pPr algn="ctr"/>
            <a:endParaRPr lang="en-US" sz="2000" i="1" dirty="0"/>
          </a:p>
          <a:p>
            <a:pPr algn="ctr"/>
            <a:r>
              <a:rPr lang="en-US" sz="2000" b="1" dirty="0" smtClean="0"/>
              <a:t>Sarah Wurzburg </a:t>
            </a:r>
            <a:br>
              <a:rPr lang="en-US" sz="2000" b="1" dirty="0" smtClean="0"/>
            </a:br>
            <a:r>
              <a:rPr lang="en-US" sz="2000" i="1" dirty="0" smtClean="0"/>
              <a:t>Grantee Technical Assistance Manager, </a:t>
            </a:r>
          </a:p>
          <a:p>
            <a:pPr algn="ctr"/>
            <a:r>
              <a:rPr lang="en-US" sz="2000" i="1" dirty="0" smtClean="0"/>
              <a:t>Behavioral Health</a:t>
            </a:r>
          </a:p>
          <a:p>
            <a:pPr algn="ctr"/>
            <a:r>
              <a:rPr lang="en-US" sz="2000" i="1" dirty="0" smtClean="0"/>
              <a:t>Council of State Governments (CSG) </a:t>
            </a:r>
          </a:p>
          <a:p>
            <a:pPr algn="ctr"/>
            <a:r>
              <a:rPr lang="en-US" sz="2000" i="1" dirty="0" smtClean="0"/>
              <a:t>Justice Center</a:t>
            </a:r>
            <a:endParaRPr lang="en-US" sz="2000" dirty="0" smtClean="0"/>
          </a:p>
          <a:p>
            <a:pPr algn="ctr"/>
            <a:r>
              <a:rPr lang="en-US" sz="2000" dirty="0" smtClean="0">
                <a:hlinkClick r:id="rId4"/>
              </a:rPr>
              <a:t>swurzburg@csg.org</a:t>
            </a:r>
            <a:endParaRPr lang="en-US" sz="2000" dirty="0" smtClean="0"/>
          </a:p>
        </p:txBody>
      </p:sp>
    </p:spTree>
    <p:extLst>
      <p:ext uri="{BB962C8B-B14F-4D97-AF65-F5344CB8AC3E}">
        <p14:creationId xmlns:p14="http://schemas.microsoft.com/office/powerpoint/2010/main" val="384018764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5250"/>
            <a:ext cx="9144000" cy="6724650"/>
          </a:xfrm>
          <a:prstGeom prst="rect">
            <a:avLst/>
          </a:prstGeom>
          <a:gradFill flip="none" rotWithShape="1">
            <a:gsLst>
              <a:gs pos="0">
                <a:srgbClr val="E6E6E2"/>
              </a:gs>
              <a:gs pos="39000">
                <a:srgbClr val="EDEEE9"/>
              </a:gs>
              <a:gs pos="73000">
                <a:srgbClr val="FFFFFF"/>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82" name="Rectangle 81"/>
          <p:cNvSpPr/>
          <p:nvPr/>
        </p:nvSpPr>
        <p:spPr>
          <a:xfrm>
            <a:off x="0" y="3496591"/>
            <a:ext cx="9144000" cy="1758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a:p>
        </p:txBody>
      </p:sp>
      <p:sp>
        <p:nvSpPr>
          <p:cNvPr id="2" name="TextBox 1"/>
          <p:cNvSpPr txBox="1"/>
          <p:nvPr/>
        </p:nvSpPr>
        <p:spPr>
          <a:xfrm>
            <a:off x="1523755" y="452087"/>
            <a:ext cx="6095026" cy="1333698"/>
          </a:xfrm>
          <a:prstGeom prst="rect">
            <a:avLst/>
          </a:prstGeom>
          <a:noFill/>
        </p:spPr>
        <p:txBody>
          <a:bodyPr wrap="square" lIns="91440" tIns="45720" rIns="91440" bIns="45720" rtlCol="0">
            <a:spAutoFit/>
          </a:bodyPr>
          <a:lstStyle/>
          <a:p>
            <a:pPr algn="ctr" defTabSz="1244600">
              <a:lnSpc>
                <a:spcPct val="90000"/>
              </a:lnSpc>
              <a:spcBef>
                <a:spcPct val="0"/>
              </a:spcBef>
              <a:spcAft>
                <a:spcPct val="35000"/>
              </a:spcAft>
            </a:pPr>
            <a:r>
              <a:rPr lang="en-US" sz="8800" b="1" dirty="0">
                <a:solidFill>
                  <a:schemeClr val="accent5">
                    <a:lumMod val="75000"/>
                  </a:schemeClr>
                </a:solidFill>
              </a:rPr>
              <a:t>Thank You</a:t>
            </a:r>
          </a:p>
        </p:txBody>
      </p:sp>
      <p:sp>
        <p:nvSpPr>
          <p:cNvPr id="3" name="TextBox 2"/>
          <p:cNvSpPr txBox="1"/>
          <p:nvPr/>
        </p:nvSpPr>
        <p:spPr>
          <a:xfrm>
            <a:off x="145143" y="5586546"/>
            <a:ext cx="8853712" cy="830997"/>
          </a:xfrm>
          <a:prstGeom prst="rect">
            <a:avLst/>
          </a:prstGeom>
          <a:noFill/>
        </p:spPr>
        <p:txBody>
          <a:bodyPr wrap="square" lIns="91440" tIns="45720" rIns="91440" bIns="45720" rtlCol="0">
            <a:spAutoFit/>
          </a:bodyPr>
          <a:lstStyle/>
          <a:p>
            <a:pPr algn="ctr"/>
            <a:r>
              <a:rPr lang="en-US" sz="1200" i="1" dirty="0">
                <a:solidFill>
                  <a:schemeClr val="tx1">
                    <a:lumMod val="50000"/>
                    <a:lumOff val="50000"/>
                  </a:schemeClr>
                </a:solidFill>
                <a:latin typeface="Arial" pitchFamily="34" charset="0"/>
                <a:cs typeface="Arial" pitchFamily="34" charset="0"/>
              </a:rPr>
              <a:t>The presentation was developed by members of the Council of State Governments Justice Center staff. The statements made reflect the views of the authors, and should not be considered the official position of the Justice Center, the members of the Council of State Governments, or the funding agency supporting the work. Citations available for statistics presented in preceding slides available on CSG Justice Center web site.</a:t>
            </a:r>
          </a:p>
        </p:txBody>
      </p:sp>
      <p:pic>
        <p:nvPicPr>
          <p:cNvPr id="4" name="Picture 3" descr="CSGJC-logolLrgTag_2880_76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9593" y="3853960"/>
            <a:ext cx="3984814" cy="1062617"/>
          </a:xfrm>
          <a:prstGeom prst="rect">
            <a:avLst/>
          </a:prstGeom>
        </p:spPr>
      </p:pic>
      <p:sp>
        <p:nvSpPr>
          <p:cNvPr id="5" name="Rectangle 4"/>
          <p:cNvSpPr/>
          <p:nvPr/>
        </p:nvSpPr>
        <p:spPr>
          <a:xfrm>
            <a:off x="484060" y="1758118"/>
            <a:ext cx="8177340" cy="1631216"/>
          </a:xfrm>
          <a:prstGeom prst="rect">
            <a:avLst/>
          </a:prstGeom>
        </p:spPr>
        <p:txBody>
          <a:bodyPr wrap="square" lIns="91440" tIns="45720" rIns="91440" bIns="45720">
            <a:spAutoFit/>
          </a:bodyPr>
          <a:lstStyle/>
          <a:p>
            <a:pPr algn="ctr">
              <a:spcAft>
                <a:spcPts val="1200"/>
              </a:spcAft>
              <a:defRPr/>
            </a:pPr>
            <a:r>
              <a:rPr lang="en-US" sz="2000" dirty="0">
                <a:solidFill>
                  <a:srgbClr val="2B3D4B"/>
                </a:solidFill>
                <a:latin typeface="Calibri"/>
                <a:cs typeface="Calibri"/>
              </a:rPr>
              <a:t>Join our distribution list to receive </a:t>
            </a:r>
            <a:br>
              <a:rPr lang="en-US" sz="2000" dirty="0">
                <a:solidFill>
                  <a:srgbClr val="2B3D4B"/>
                </a:solidFill>
                <a:latin typeface="Calibri"/>
                <a:cs typeface="Calibri"/>
              </a:rPr>
            </a:br>
            <a:r>
              <a:rPr lang="en-US" sz="2000" dirty="0">
                <a:solidFill>
                  <a:srgbClr val="2B3D4B"/>
                </a:solidFill>
                <a:latin typeface="Calibri"/>
                <a:cs typeface="Calibri"/>
              </a:rPr>
              <a:t>CSG Justice Center project updates!</a:t>
            </a:r>
          </a:p>
          <a:p>
            <a:pPr algn="ctr">
              <a:spcAft>
                <a:spcPts val="1200"/>
              </a:spcAft>
              <a:defRPr/>
            </a:pPr>
            <a:r>
              <a:rPr lang="en-US" sz="2000" u="sng" dirty="0">
                <a:solidFill>
                  <a:schemeClr val="accent5">
                    <a:lumMod val="75000"/>
                  </a:schemeClr>
                </a:solidFill>
                <a:latin typeface="Calibri"/>
                <a:cs typeface="Calibri"/>
                <a:hlinkClick r:id="rId4"/>
              </a:rPr>
              <a:t>www.csgjusticecenter.org/subscribe</a:t>
            </a:r>
            <a:endParaRPr lang="en-US" sz="2000" u="sng" dirty="0">
              <a:solidFill>
                <a:schemeClr val="accent5">
                  <a:lumMod val="75000"/>
                </a:schemeClr>
              </a:solidFill>
              <a:latin typeface="Calibri"/>
              <a:cs typeface="Calibri"/>
            </a:endParaRPr>
          </a:p>
          <a:p>
            <a:pPr algn="ctr">
              <a:spcAft>
                <a:spcPts val="1200"/>
              </a:spcAft>
              <a:defRPr/>
            </a:pPr>
            <a:r>
              <a:rPr lang="en-US" sz="2000" u="sng" dirty="0">
                <a:solidFill>
                  <a:schemeClr val="accent5">
                    <a:lumMod val="75000"/>
                  </a:schemeClr>
                </a:solidFill>
                <a:cs typeface="Calibri"/>
              </a:rPr>
              <a:t> </a:t>
            </a:r>
            <a:r>
              <a:rPr lang="en-US" sz="2000" u="sng" dirty="0">
                <a:solidFill>
                  <a:schemeClr val="accent5">
                    <a:lumMod val="75000"/>
                  </a:schemeClr>
                </a:solidFill>
                <a:cs typeface="Calibri"/>
                <a:hlinkClick r:id="rId5"/>
              </a:rPr>
              <a:t>www.nationalreentryresourcecenter.org</a:t>
            </a:r>
            <a:r>
              <a:rPr lang="en-US" sz="2000" u="sng" dirty="0">
                <a:solidFill>
                  <a:schemeClr val="accent5">
                    <a:lumMod val="75000"/>
                  </a:schemeClr>
                </a:solidFill>
                <a:cs typeface="Calibri"/>
              </a:rPr>
              <a:t> </a:t>
            </a:r>
            <a:endParaRPr lang="en-US" sz="2000" u="sng" dirty="0">
              <a:solidFill>
                <a:schemeClr val="accent5">
                  <a:lumMod val="75000"/>
                </a:schemeClr>
              </a:solidFill>
              <a:latin typeface="Calibri"/>
              <a:cs typeface="Calibri"/>
            </a:endParaRPr>
          </a:p>
        </p:txBody>
      </p:sp>
    </p:spTree>
    <p:extLst>
      <p:ext uri="{BB962C8B-B14F-4D97-AF65-F5344CB8AC3E}">
        <p14:creationId xmlns:p14="http://schemas.microsoft.com/office/powerpoint/2010/main" val="9231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Court Innovation</a:t>
            </a:r>
            <a:br>
              <a:rPr lang="en-US" dirty="0" smtClean="0"/>
            </a:br>
            <a:r>
              <a:rPr lang="en-US" dirty="0" smtClean="0"/>
              <a:t>Drug Court Programs	</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44253455"/>
              </p:ext>
            </p:extLst>
          </p:nvPr>
        </p:nvGraphicFramePr>
        <p:xfrm>
          <a:off x="339725" y="2133600"/>
          <a:ext cx="84645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A587D9-6195-48FA-90F7-11A51B4F6979}"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150772711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Court Training and Technical Assistance Collaborative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99935137"/>
              </p:ext>
            </p:extLst>
          </p:nvPr>
        </p:nvGraphicFramePr>
        <p:xfrm>
          <a:off x="107824" y="2133600"/>
          <a:ext cx="9036176" cy="452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A587D9-6195-48FA-90F7-11A51B4F6979}"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345535743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Drug </a:t>
            </a:r>
            <a:r>
              <a:rPr lang="en-US" dirty="0"/>
              <a:t>C</a:t>
            </a:r>
            <a:r>
              <a:rPr lang="en-US" dirty="0" smtClean="0"/>
              <a:t>ourt?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8927277"/>
              </p:ext>
            </p:extLst>
          </p:nvPr>
        </p:nvGraphicFramePr>
        <p:xfrm>
          <a:off x="339725" y="2133600"/>
          <a:ext cx="84645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A587D9-6195-48FA-90F7-11A51B4F6979}" type="slidenum">
              <a:rPr lang="en-US" smtClean="0"/>
              <a:pPr/>
              <a:t>8</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397708552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Drug </a:t>
            </a:r>
            <a:r>
              <a:rPr lang="en-US" dirty="0"/>
              <a:t>C</a:t>
            </a:r>
            <a:r>
              <a:rPr lang="en-US" dirty="0" smtClean="0"/>
              <a:t>ourt?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38050365"/>
              </p:ext>
            </p:extLst>
          </p:nvPr>
        </p:nvGraphicFramePr>
        <p:xfrm>
          <a:off x="339724" y="862679"/>
          <a:ext cx="8804275" cy="5703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5A587D9-6195-48FA-90F7-11A51B4F6979}"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Center for Court Innovation</a:t>
            </a:r>
            <a:endParaRPr lang="en-US" dirty="0" smtClean="0"/>
          </a:p>
        </p:txBody>
      </p:sp>
    </p:spTree>
    <p:extLst>
      <p:ext uri="{BB962C8B-B14F-4D97-AF65-F5344CB8AC3E}">
        <p14:creationId xmlns:p14="http://schemas.microsoft.com/office/powerpoint/2010/main" val="2531597918"/>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2366&quot;&gt;&lt;object type=&quot;3&quot; unique_id=&quot;12367&quot;&gt;&lt;property id=&quot;20148&quot; value=&quot;5&quot;/&gt;&lt;property id=&quot;20300&quot; value=&quot;Slide 1 - &amp;quot;RSAT and Drug Courts: Working Together &amp;quot;&quot;/&gt;&lt;property id=&quot;20307&quot; value=&quot;256&quot;/&gt;&lt;/object&gt;&lt;object type=&quot;3&quot; unique_id=&quot;12368&quot;&gt;&lt;property id=&quot;20148&quot; value=&quot;5&quot;/&gt;&lt;property id=&quot;20300&quot; value=&quot;Slide 2 - &amp;quot;Center for Court Innovation&amp;quot;&quot;/&gt;&lt;property id=&quot;20307&quot; value=&quot;272&quot;/&gt;&lt;/object&gt;&lt;object type=&quot;3&quot; unique_id=&quot;12369&quot;&gt;&lt;property id=&quot;20148&quot; value=&quot;5&quot;/&gt;&lt;property id=&quot;20300&quot; value=&quot;Slide 3 - &amp;quot;Demonstration Projects&amp;quot;&quot;/&gt;&lt;property id=&quot;20307&quot; value=&quot;273&quot;/&gt;&lt;/object&gt;&lt;object type=&quot;3&quot; unique_id=&quot;12370&quot;&gt;&lt;property id=&quot;20148&quot; value=&quot;5&quot;/&gt;&lt;property id=&quot;20300&quot; value=&quot;Slide 4 - &amp;quot;Original Research&amp;quot;&quot;/&gt;&lt;property id=&quot;20307&quot; value=&quot;274&quot;/&gt;&lt;/object&gt;&lt;object type=&quot;3&quot; unique_id=&quot;12371&quot;&gt;&lt;property id=&quot;20148&quot; value=&quot;5&quot;/&gt;&lt;property id=&quot;20300&quot; value=&quot;Slide 5 - &amp;quot;Expert Assistance&amp;quot;&quot;/&gt;&lt;property id=&quot;20307&quot; value=&quot;275&quot;/&gt;&lt;/object&gt;&lt;object type=&quot;3&quot; unique_id=&quot;12372&quot;&gt;&lt;property id=&quot;20148&quot; value=&quot;5&quot;/&gt;&lt;property id=&quot;20300&quot; value=&quot;Slide 6 - &amp;quot;Center for Court Innovation Drug Court Programs&amp;amp;#x09;&amp;quot;&quot;/&gt;&lt;property id=&quot;20307&quot; value=&quot;276&quot;/&gt;&lt;/object&gt;&lt;object type=&quot;3&quot; unique_id=&quot;12373&quot;&gt;&lt;property id=&quot;20148&quot; value=&quot;5&quot;/&gt;&lt;property id=&quot;20300&quot; value=&quot;Slide 7 - &amp;quot;Drug Court Training and Technical Assistance Collaborative&amp;amp;#x09;&amp;amp;#x09;&amp;quot;&quot;/&gt;&lt;property id=&quot;20307&quot; value=&quot;265&quot;/&gt;&lt;/object&gt;&lt;object type=&quot;3&quot; unique_id=&quot;12374&quot;&gt;&lt;property id=&quot;20148&quot; value=&quot;5&quot;/&gt;&lt;property id=&quot;20300&quot; value=&quot;Slide 8 - &amp;quot;What is a Drug Court?&amp;quot;&quot;/&gt;&lt;property id=&quot;20307&quot; value=&quot;277&quot;/&gt;&lt;/object&gt;&lt;object type=&quot;3&quot; unique_id=&quot;12375&quot;&gt;&lt;property id=&quot;20148&quot; value=&quot;5&quot;/&gt;&lt;property id=&quot;20300&quot; value=&quot;Slide 9 - &amp;quot;What is a Drug Court?&amp;quot;&quot;/&gt;&lt;property id=&quot;20307&quot; value=&quot;280&quot;/&gt;&lt;/object&gt;&lt;object type=&quot;3&quot; unique_id=&quot;12376&quot;&gt;&lt;property id=&quot;20148&quot; value=&quot;5&quot;/&gt;&lt;property id=&quot;20300&quot; value=&quot;Slide 10 - &amp;quot;Institutionalization of Drug Courts&amp;amp;#x09;&amp;quot;&quot;/&gt;&lt;property id=&quot;20307&quot; value=&quot;266&quot;/&gt;&lt;/object&gt;&lt;object type=&quot;3&quot; unique_id=&quot;12377&quot;&gt;&lt;property id=&quot;20148&quot; value=&quot;5&quot;/&gt;&lt;property id=&quot;20300&quot; value=&quot;Slide 11 - &amp;quot;Drug Court Funding&amp;amp;#x09;&amp;quot;&quot;/&gt;&lt;property id=&quot;20307&quot; value=&quot;267&quot;/&gt;&lt;/object&gt;&lt;object type=&quot;3&quot; unique_id=&quot;12378&quot;&gt;&lt;property id=&quot;20148&quot; value=&quot;5&quot;/&gt;&lt;property id=&quot;20300&quot; value=&quot;Slide 12 - &amp;quot;Drug Courts &amp;amp; RSAT&amp;amp;#x09;&amp;quot;&quot;/&gt;&lt;property id=&quot;20307&quot; value=&quot;264&quot;/&gt;&lt;/object&gt;&lt;object type=&quot;3&quot; unique_id=&quot;12379&quot;&gt;&lt;property id=&quot;20148&quot; value=&quot;5&quot;/&gt;&lt;property id=&quot;20300&quot; value=&quot;Slide 13 - &amp;quot;Potential areas for collaboration &amp;quot;&quot;/&gt;&lt;property id=&quot;20307&quot; value=&quot;283&quot;/&gt;&lt;/object&gt;&lt;object type=&quot;3&quot; unique_id=&quot;12380&quot;&gt;&lt;property id=&quot;20148&quot; value=&quot;5&quot;/&gt;&lt;property id=&quot;20300&quot; value=&quot;Slide 14 - &amp;quot;Split sentencing&amp;amp;#x09;&amp;quot;&quot;/&gt;&lt;property id=&quot;20307&quot; value=&quot;269&quot;/&gt;&lt;/object&gt;&lt;object type=&quot;3&quot; unique_id=&quot;12381&quot;&gt;&lt;property id=&quot;20148&quot; value=&quot;5&quot;/&gt;&lt;property id=&quot;20300&quot; value=&quot;Slide 15 - &amp;quot;Incarceration of Drug Court Participants&amp;amp;#x09;&amp;quot;&quot;/&gt;&lt;property id=&quot;20307&quot; value=&quot;279&quot;/&gt;&lt;/object&gt;&lt;object type=&quot;3&quot; unique_id=&quot;12382&quot;&gt;&lt;property id=&quot;20148&quot; value=&quot;5&quot;/&gt;&lt;property id=&quot;20300&quot; value=&quot;Slide 16 - &amp;quot;Incarceration of Drug Court Participants&amp;amp;#x09;&amp;quot;&quot;/&gt;&lt;property id=&quot;20307&quot; value=&quot;270&quot;/&gt;&lt;/object&gt;&lt;object type=&quot;3&quot; unique_id=&quot;12383&quot;&gt;&lt;property id=&quot;20148&quot; value=&quot;5&quot;/&gt;&lt;property id=&quot;20300&quot; value=&quot;Slide 17 - &amp;quot;Medication Assisted Treatment&amp;amp;#x09;&amp;amp;#x09;&amp;quot;&quot;/&gt;&lt;property id=&quot;20307&quot; value=&quot;271&quot;/&gt;&lt;/object&gt;&lt;object type=&quot;3&quot; unique_id=&quot;12384&quot;&gt;&lt;property id=&quot;20148&quot; value=&quot;5&quot;/&gt;&lt;property id=&quot;20300&quot; value=&quot;Slide 18 - &amp;quot;Discussion &amp;amp;#x09;&amp;quot;&quot;/&gt;&lt;property id=&quot;20307&quot; value=&quot;284&quot;/&gt;&lt;/object&gt;&lt;object type=&quot;3&quot; unique_id=&quot;12385&quot;&gt;&lt;property id=&quot;20148&quot; value=&quot;5&quot;/&gt;&lt;property id=&quot;20300&quot; value=&quot;Slide 19 - &amp;quot;Thank you!  Next steps? Questions? &amp;quot;&quot;/&gt;&lt;property id=&quot;20307&quot; value=&quot;282&quot;/&gt;&lt;/object&gt;&lt;/object&gt;&lt;object type=&quot;8&quot; unique_id=&quot;12406&quot;&gt;&lt;/object&gt;&lt;/object&gt;&lt;/database&gt;"/>
  <p:tag name="MMPROD_NEXTUNIQUEID" val="10010"/>
  <p:tag name="SECTOMILLISECCONVERTED" val="1"/>
</p:tagLst>
</file>

<file path=ppt/theme/theme1.xml><?xml version="1.0" encoding="utf-8"?>
<a:theme xmlns:a="http://schemas.openxmlformats.org/drawingml/2006/main" name="Office Theme">
  <a:themeElements>
    <a:clrScheme name="CI - Zago template">
      <a:dk1>
        <a:sysClr val="windowText" lastClr="000000"/>
      </a:dk1>
      <a:lt1>
        <a:sysClr val="window" lastClr="FFFFFF"/>
      </a:lt1>
      <a:dk2>
        <a:srgbClr val="8C8C8C"/>
      </a:dk2>
      <a:lt2>
        <a:srgbClr val="F0EFEC"/>
      </a:lt2>
      <a:accent1>
        <a:srgbClr val="F1623A"/>
      </a:accent1>
      <a:accent2>
        <a:srgbClr val="B6611E"/>
      </a:accent2>
      <a:accent3>
        <a:srgbClr val="C3DEE1"/>
      </a:accent3>
      <a:accent4>
        <a:srgbClr val="F1C88A"/>
      </a:accent4>
      <a:accent5>
        <a:srgbClr val="CDDBA0"/>
      </a:accent5>
      <a:accent6>
        <a:srgbClr val="EDAA9A"/>
      </a:accent6>
      <a:hlink>
        <a:srgbClr val="F1623A"/>
      </a:hlink>
      <a:folHlink>
        <a:srgbClr val="F1623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5800</TotalTime>
  <Words>3460</Words>
  <Application>Microsoft Office PowerPoint</Application>
  <PresentationFormat>On-screen Show (4:3)</PresentationFormat>
  <Paragraphs>418</Paragraphs>
  <Slides>51</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ＭＳ Ｐゴシック</vt:lpstr>
      <vt:lpstr>Symbol</vt:lpstr>
      <vt:lpstr>Times New Roman</vt:lpstr>
      <vt:lpstr>Wingdings</vt:lpstr>
      <vt:lpstr>Office Theme</vt:lpstr>
      <vt:lpstr>RSAT and Drug Courts: Working Together </vt:lpstr>
      <vt:lpstr>Center for Court Innovation</vt:lpstr>
      <vt:lpstr>Demonstration Projects</vt:lpstr>
      <vt:lpstr>Original Research</vt:lpstr>
      <vt:lpstr>Expert Assistance</vt:lpstr>
      <vt:lpstr>Center for Court Innovation Drug Court Programs </vt:lpstr>
      <vt:lpstr>Drug Court Training and Technical Assistance Collaborative  </vt:lpstr>
      <vt:lpstr>What is a Drug Court?</vt:lpstr>
      <vt:lpstr>What is a Drug Court?</vt:lpstr>
      <vt:lpstr>Institutionalization of Drug Courts </vt:lpstr>
      <vt:lpstr>Drug Court Funding </vt:lpstr>
      <vt:lpstr>Drug Courts &amp; RSAT </vt:lpstr>
      <vt:lpstr>Potential areas for collaboration </vt:lpstr>
      <vt:lpstr>Split sentencing </vt:lpstr>
      <vt:lpstr>Incarceration of Drug Court Participants </vt:lpstr>
      <vt:lpstr>Incarceration of Drug Court Participants </vt:lpstr>
      <vt:lpstr>Medication Assisted Treatment  </vt:lpstr>
      <vt:lpstr>Discussion  </vt:lpstr>
      <vt:lpstr>Thank you!  Next steps? Questions? </vt:lpstr>
      <vt:lpstr>PowerPoint Presentation</vt:lpstr>
      <vt:lpstr>PowerPoint Presentation</vt:lpstr>
      <vt:lpstr>PowerPoint Presentation</vt:lpstr>
      <vt:lpstr>PowerPoint Presentation</vt:lpstr>
      <vt:lpstr>PowerPoint Presentation</vt:lpstr>
      <vt:lpstr>What does the Second Chance Act fund?</vt:lpstr>
      <vt:lpstr>The Second Chance Act Grantees </vt:lpstr>
      <vt:lpstr>The National Reentry Resource Center</vt:lpstr>
      <vt:lpstr>SCA Grant Programs</vt:lpstr>
      <vt:lpstr>BJA FY 2015 Second Chance Act Reentry Program for Adults with Co-Occurring Substance Abuse and Mental Health Disorders  </vt:lpstr>
      <vt:lpstr>Purpose of Section 201 </vt:lpstr>
      <vt:lpstr>Planning Phase</vt:lpstr>
      <vt:lpstr>Implementation Phase</vt:lpstr>
      <vt:lpstr>Program Design Elements</vt:lpstr>
      <vt:lpstr>Mentally Ill Offender Treatment and Crime Reduction Act</vt:lpstr>
      <vt:lpstr>What does the JMHCP fund?</vt:lpstr>
      <vt:lpstr>The JMHCP Grantees </vt:lpstr>
      <vt:lpstr>JMHCP Categories</vt:lpstr>
      <vt:lpstr>Category 2: Planning Phase</vt:lpstr>
      <vt:lpstr>Implementation Phase and Expansion (Category 2 and 3) </vt:lpstr>
      <vt:lpstr>Priorities and Service Considerations</vt:lpstr>
      <vt:lpstr>Target Population </vt:lpstr>
      <vt:lpstr>The Secrets of Sustainability</vt:lpstr>
      <vt:lpstr>Effective Leadership</vt:lpstr>
      <vt:lpstr>Cross-Agency System Collaboration</vt:lpstr>
      <vt:lpstr>Availability of Funding</vt:lpstr>
      <vt:lpstr>Sustainability Funding</vt:lpstr>
      <vt:lpstr>Overall</vt:lpstr>
      <vt:lpstr>Agencies and Grant Programs</vt:lpstr>
      <vt:lpstr>The Patient Protection and Affordable Care Act of 2010 (ACA)</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Andi</dc:creator>
  <cp:lastModifiedBy>Noah</cp:lastModifiedBy>
  <cp:revision>53</cp:revision>
  <cp:lastPrinted>2015-07-10T19:49:06Z</cp:lastPrinted>
  <dcterms:created xsi:type="dcterms:W3CDTF">2012-03-22T16:52:23Z</dcterms:created>
  <dcterms:modified xsi:type="dcterms:W3CDTF">2016-01-27T17:47:42Z</dcterms:modified>
</cp:coreProperties>
</file>