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292" r:id="rId4"/>
    <p:sldId id="293" r:id="rId5"/>
    <p:sldId id="258" r:id="rId6"/>
    <p:sldId id="259" r:id="rId7"/>
    <p:sldId id="260" r:id="rId8"/>
    <p:sldId id="261" r:id="rId9"/>
    <p:sldId id="262" r:id="rId10"/>
    <p:sldId id="263" r:id="rId11"/>
    <p:sldId id="265"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94" r:id="rId36"/>
    <p:sldId id="289" r:id="rId37"/>
    <p:sldId id="290"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varScale="1">
        <p:scale>
          <a:sx n="113" d="100"/>
          <a:sy n="113" d="100"/>
        </p:scale>
        <p:origin x="-864" y="-84"/>
      </p:cViewPr>
      <p:guideLst>
        <p:guide orient="horz" pos="2160"/>
        <p:guide pos="2880"/>
      </p:guideLst>
    </p:cSldViewPr>
  </p:slideViewPr>
  <p:notesTextViewPr>
    <p:cViewPr>
      <p:scale>
        <a:sx n="1" d="1"/>
        <a:sy n="1" d="1"/>
      </p:scale>
      <p:origin x="0" y="0"/>
    </p:cViewPr>
  </p:notesTextViewPr>
  <p:sorterViewPr>
    <p:cViewPr>
      <p:scale>
        <a:sx n="100" d="100"/>
        <a:sy n="100" d="100"/>
      </p:scale>
      <p:origin x="0" y="3168"/>
    </p:cViewPr>
  </p:sorterViewPr>
  <p:notesViewPr>
    <p:cSldViewPr>
      <p:cViewPr varScale="1">
        <p:scale>
          <a:sx n="84" d="100"/>
          <a:sy n="84" d="100"/>
        </p:scale>
        <p:origin x="-32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68FA44-DABB-497B-BAD4-E9B37A4FCC21}" type="datetimeFigureOut">
              <a:rPr lang="en-US" smtClean="0"/>
              <a:t>6/19/2013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2E3DBE-4EA8-41C8-8166-C5C54ADB9DC5}" type="slidenum">
              <a:rPr lang="en-US" smtClean="0"/>
              <a:t>‹#›</a:t>
            </a:fld>
            <a:endParaRPr lang="en-US"/>
          </a:p>
        </p:txBody>
      </p:sp>
    </p:spTree>
    <p:extLst>
      <p:ext uri="{BB962C8B-B14F-4D97-AF65-F5344CB8AC3E}">
        <p14:creationId xmlns:p14="http://schemas.microsoft.com/office/powerpoint/2010/main" val="1134384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3EAC2-B90A-4C73-9188-1ABCC3E0EE21}" type="datetimeFigureOut">
              <a:rPr lang="en-US" smtClean="0"/>
              <a:t>6/19/2013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22700-AB85-4AA4-9EFB-ABE79D280F80}" type="slidenum">
              <a:rPr lang="en-US" smtClean="0"/>
              <a:t>‹#›</a:t>
            </a:fld>
            <a:endParaRPr lang="en-US"/>
          </a:p>
        </p:txBody>
      </p:sp>
    </p:spTree>
    <p:extLst>
      <p:ext uri="{BB962C8B-B14F-4D97-AF65-F5344CB8AC3E}">
        <p14:creationId xmlns:p14="http://schemas.microsoft.com/office/powerpoint/2010/main" val="392666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defRPr lang="en-US" sz="4000" b="1" kern="1200" dirty="0">
                <a:solidFill>
                  <a:srgbClr val="006892"/>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F24B998-10BB-440A-AC28-1A4AF2A74A40}" type="datetime1">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EA0E-0014-4E09-AC93-44CA6E83A2C8}" type="slidenum">
              <a:rPr lang="en-US" smtClean="0"/>
              <a:t>‹#›</a:t>
            </a:fld>
            <a:endParaRPr lang="en-US"/>
          </a:p>
        </p:txBody>
      </p:sp>
      <p:sp>
        <p:nvSpPr>
          <p:cNvPr id="8" name="Subtitle 2"/>
          <p:cNvSpPr txBox="1">
            <a:spLocks/>
          </p:cNvSpPr>
          <p:nvPr userDrawn="1"/>
        </p:nvSpPr>
        <p:spPr>
          <a:xfrm>
            <a:off x="685800" y="3355975"/>
            <a:ext cx="77724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800" dirty="0">
              <a:solidFill>
                <a:srgbClr val="BE854C"/>
              </a:solidFill>
            </a:endParaRPr>
          </a:p>
        </p:txBody>
      </p:sp>
      <p:cxnSp>
        <p:nvCxnSpPr>
          <p:cNvPr id="9" name="Straight Connector 8"/>
          <p:cNvCxnSpPr/>
          <p:nvPr userDrawn="1"/>
        </p:nvCxnSpPr>
        <p:spPr>
          <a:xfrm flipV="1">
            <a:off x="1066800" y="2678642"/>
            <a:ext cx="7010400" cy="1"/>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7632" y="5034619"/>
            <a:ext cx="5888736" cy="917448"/>
          </a:xfrm>
          <a:prstGeom prst="rect">
            <a:avLst/>
          </a:prstGeom>
        </p:spPr>
      </p:pic>
    </p:spTree>
    <p:extLst>
      <p:ext uri="{BB962C8B-B14F-4D97-AF65-F5344CB8AC3E}">
        <p14:creationId xmlns:p14="http://schemas.microsoft.com/office/powerpoint/2010/main" val="177188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10FBF-13D0-4626-81B6-F4A8F5F826BF}" type="datetime1">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EA0E-0014-4E09-AC93-44CA6E83A2C8}" type="slidenum">
              <a:rPr lang="en-US" smtClean="0"/>
              <a:t>‹#›</a:t>
            </a:fld>
            <a:endParaRPr lang="en-US"/>
          </a:p>
        </p:txBody>
      </p:sp>
      <p:grpSp>
        <p:nvGrpSpPr>
          <p:cNvPr id="7" name="Group 6"/>
          <p:cNvGrpSpPr/>
          <p:nvPr userDrawn="1"/>
        </p:nvGrpSpPr>
        <p:grpSpPr>
          <a:xfrm>
            <a:off x="0" y="-1"/>
            <a:ext cx="9144000" cy="6934201"/>
            <a:chOff x="0" y="-1"/>
            <a:chExt cx="9144000" cy="6934201"/>
          </a:xfrm>
        </p:grpSpPr>
        <p:sp>
          <p:nvSpPr>
            <p:cNvPr id="8" name="Rectangle 7"/>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0" name="Rectangle 9"/>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203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19406-EDB6-4B1D-87C2-C104BDEC3391}" type="datetime1">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EA0E-0014-4E09-AC93-44CA6E83A2C8}" type="slidenum">
              <a:rPr lang="en-US" smtClean="0"/>
              <a:t>‹#›</a:t>
            </a:fld>
            <a:endParaRPr lang="en-US"/>
          </a:p>
        </p:txBody>
      </p:sp>
      <p:grpSp>
        <p:nvGrpSpPr>
          <p:cNvPr id="7" name="Group 6"/>
          <p:cNvGrpSpPr/>
          <p:nvPr userDrawn="1"/>
        </p:nvGrpSpPr>
        <p:grpSpPr>
          <a:xfrm>
            <a:off x="0" y="-1"/>
            <a:ext cx="9144000" cy="6934201"/>
            <a:chOff x="0" y="-1"/>
            <a:chExt cx="9144000" cy="6934201"/>
          </a:xfrm>
        </p:grpSpPr>
        <p:sp>
          <p:nvSpPr>
            <p:cNvPr id="8" name="Rectangle 7"/>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0" name="Rectangle 9"/>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636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p:cNvGrpSpPr/>
          <p:nvPr userDrawn="1"/>
        </p:nvGrpSpPr>
        <p:grpSpPr>
          <a:xfrm>
            <a:off x="0" y="-1"/>
            <a:ext cx="9144000" cy="6934201"/>
            <a:chOff x="0" y="-1"/>
            <a:chExt cx="9144000" cy="6934201"/>
          </a:xfrm>
        </p:grpSpPr>
        <p:sp>
          <p:nvSpPr>
            <p:cNvPr id="14" name="Rectangle 13"/>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6" name="Rectangle 15"/>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D3B23-1B93-4050-A3D3-956667346FFF}" type="datetime1">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7FEEA0E-0014-4E09-AC93-44CA6E83A2C8}"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792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0574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AC8483B-62B7-47BE-8680-1F347CA3DB13}" type="datetime1">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EA0E-0014-4E09-AC93-44CA6E83A2C8}" type="slidenum">
              <a:rPr lang="en-US" smtClean="0"/>
              <a:t>‹#›</a:t>
            </a:fld>
            <a:endParaRPr lang="en-US"/>
          </a:p>
        </p:txBody>
      </p:sp>
      <p:grpSp>
        <p:nvGrpSpPr>
          <p:cNvPr id="7" name="Group 6"/>
          <p:cNvGrpSpPr/>
          <p:nvPr userDrawn="1"/>
        </p:nvGrpSpPr>
        <p:grpSpPr>
          <a:xfrm>
            <a:off x="0" y="-1"/>
            <a:ext cx="9144000" cy="6934201"/>
            <a:chOff x="0" y="-1"/>
            <a:chExt cx="9144000" cy="6934201"/>
          </a:xfrm>
        </p:grpSpPr>
        <p:sp>
          <p:nvSpPr>
            <p:cNvPr id="8" name="Rectangle 7"/>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0" name="Rectangle 9"/>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98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7D639F-803F-4163-A6B6-D44BA280A40E}" type="datetime1">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EEA0E-0014-4E09-AC93-44CA6E83A2C8}" type="slidenum">
              <a:rPr lang="en-US" smtClean="0"/>
              <a:t>‹#›</a:t>
            </a:fld>
            <a:endParaRPr lang="en-US"/>
          </a:p>
        </p:txBody>
      </p:sp>
      <p:grpSp>
        <p:nvGrpSpPr>
          <p:cNvPr id="8" name="Group 7"/>
          <p:cNvGrpSpPr/>
          <p:nvPr userDrawn="1"/>
        </p:nvGrpSpPr>
        <p:grpSpPr>
          <a:xfrm>
            <a:off x="0" y="-1"/>
            <a:ext cx="9144000" cy="6934201"/>
            <a:chOff x="0" y="-1"/>
            <a:chExt cx="9144000" cy="6934201"/>
          </a:xfrm>
        </p:grpSpPr>
        <p:sp>
          <p:nvSpPr>
            <p:cNvPr id="9" name="Rectangle 8"/>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1" name="Rectangle 10"/>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43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86414-6E11-457F-B53C-FD648C1848E0}" type="datetime1">
              <a:rPr lang="en-US" smtClean="0"/>
              <a:t>6/19/2013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EEA0E-0014-4E09-AC93-44CA6E83A2C8}" type="slidenum">
              <a:rPr lang="en-US" smtClean="0"/>
              <a:t>‹#›</a:t>
            </a:fld>
            <a:endParaRPr lang="en-US"/>
          </a:p>
        </p:txBody>
      </p:sp>
      <p:grpSp>
        <p:nvGrpSpPr>
          <p:cNvPr id="10" name="Group 9"/>
          <p:cNvGrpSpPr/>
          <p:nvPr userDrawn="1"/>
        </p:nvGrpSpPr>
        <p:grpSpPr>
          <a:xfrm>
            <a:off x="0" y="-1"/>
            <a:ext cx="9144000" cy="6934201"/>
            <a:chOff x="0" y="-1"/>
            <a:chExt cx="9144000" cy="6934201"/>
          </a:xfrm>
        </p:grpSpPr>
        <p:sp>
          <p:nvSpPr>
            <p:cNvPr id="11" name="Rectangle 10"/>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3" name="Rectangle 12"/>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321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72639C-AFCD-4B06-B84F-4B66C73A83A7}" type="datetime1">
              <a:rPr lang="en-US" smtClean="0"/>
              <a:t>6/19/2013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EEA0E-0014-4E09-AC93-44CA6E83A2C8}" type="slidenum">
              <a:rPr lang="en-US" smtClean="0"/>
              <a:t>‹#›</a:t>
            </a:fld>
            <a:endParaRPr lang="en-US"/>
          </a:p>
        </p:txBody>
      </p:sp>
      <p:grpSp>
        <p:nvGrpSpPr>
          <p:cNvPr id="6" name="Group 5"/>
          <p:cNvGrpSpPr/>
          <p:nvPr userDrawn="1"/>
        </p:nvGrpSpPr>
        <p:grpSpPr>
          <a:xfrm>
            <a:off x="0" y="-1"/>
            <a:ext cx="9144000" cy="6934201"/>
            <a:chOff x="0" y="-1"/>
            <a:chExt cx="9144000" cy="6934201"/>
          </a:xfrm>
        </p:grpSpPr>
        <p:sp>
          <p:nvSpPr>
            <p:cNvPr id="7" name="Rectangle 6"/>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9" name="Rectangle 8"/>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325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72619-8737-4A13-A333-54EE7D443D5C}" type="datetime1">
              <a:rPr lang="en-US" smtClean="0"/>
              <a:t>6/19/2013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EEA0E-0014-4E09-AC93-44CA6E83A2C8}" type="slidenum">
              <a:rPr lang="en-US" smtClean="0"/>
              <a:t>‹#›</a:t>
            </a:fld>
            <a:endParaRPr lang="en-US"/>
          </a:p>
        </p:txBody>
      </p:sp>
      <p:grpSp>
        <p:nvGrpSpPr>
          <p:cNvPr id="5" name="Group 4"/>
          <p:cNvGrpSpPr/>
          <p:nvPr userDrawn="1"/>
        </p:nvGrpSpPr>
        <p:grpSpPr>
          <a:xfrm>
            <a:off x="0" y="-1"/>
            <a:ext cx="9144000" cy="6934201"/>
            <a:chOff x="0" y="-1"/>
            <a:chExt cx="9144000" cy="6934201"/>
          </a:xfrm>
        </p:grpSpPr>
        <p:sp>
          <p:nvSpPr>
            <p:cNvPr id="6" name="Rectangle 5"/>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Rectangle 7"/>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876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7633D-4604-49F6-8C9F-644686310453}" type="datetime1">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EEA0E-0014-4E09-AC93-44CA6E83A2C8}" type="slidenum">
              <a:rPr lang="en-US" smtClean="0"/>
              <a:t>‹#›</a:t>
            </a:fld>
            <a:endParaRPr lang="en-US"/>
          </a:p>
        </p:txBody>
      </p:sp>
      <p:grpSp>
        <p:nvGrpSpPr>
          <p:cNvPr id="8" name="Group 7"/>
          <p:cNvGrpSpPr/>
          <p:nvPr userDrawn="1"/>
        </p:nvGrpSpPr>
        <p:grpSpPr>
          <a:xfrm>
            <a:off x="0" y="-1"/>
            <a:ext cx="9144000" cy="6934201"/>
            <a:chOff x="0" y="-1"/>
            <a:chExt cx="9144000" cy="6934201"/>
          </a:xfrm>
        </p:grpSpPr>
        <p:sp>
          <p:nvSpPr>
            <p:cNvPr id="9" name="Rectangle 8"/>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1" name="Rectangle 10"/>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912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1E9FB-CF10-4F90-A1B0-A7A67BEC7DC6}" type="datetime1">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EEA0E-0014-4E09-AC93-44CA6E83A2C8}" type="slidenum">
              <a:rPr lang="en-US" smtClean="0"/>
              <a:t>‹#›</a:t>
            </a:fld>
            <a:endParaRPr lang="en-US"/>
          </a:p>
        </p:txBody>
      </p:sp>
      <p:grpSp>
        <p:nvGrpSpPr>
          <p:cNvPr id="8" name="Group 7"/>
          <p:cNvGrpSpPr/>
          <p:nvPr userDrawn="1"/>
        </p:nvGrpSpPr>
        <p:grpSpPr>
          <a:xfrm>
            <a:off x="0" y="-1"/>
            <a:ext cx="9144000" cy="6934201"/>
            <a:chOff x="0" y="-1"/>
            <a:chExt cx="9144000" cy="6934201"/>
          </a:xfrm>
        </p:grpSpPr>
        <p:sp>
          <p:nvSpPr>
            <p:cNvPr id="9" name="Rectangle 8"/>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1" name="Rectangle 10"/>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717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9408E-ED17-49A1-A6C5-558E91370C25}" type="datetime1">
              <a:rPr lang="en-US" smtClean="0"/>
              <a:t>6/19/2013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EA0E-0014-4E09-AC93-44CA6E83A2C8}" type="slidenum">
              <a:rPr lang="en-US" smtClean="0"/>
              <a:t>‹#›</a:t>
            </a:fld>
            <a:endParaRPr lang="en-US"/>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0374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dx.doi.org/10.1300/J020v15n02_03" TargetMode="External"/><Relationship Id="rId3" Type="http://schemas.openxmlformats.org/officeDocument/2006/relationships/hyperlink" Target="http://dx.doi.org/10.1016/S0376-8716(99)00067-8" TargetMode="External"/><Relationship Id="rId7" Type="http://schemas.openxmlformats.org/officeDocument/2006/relationships/hyperlink" Target="http://dx.doi.org/10.1080/08897070309511539" TargetMode="External"/><Relationship Id="rId2" Type="http://schemas.openxmlformats.org/officeDocument/2006/relationships/hyperlink" Target="http://dx.doi.org/10.1016/S0306-4603(98)00004-5" TargetMode="External"/><Relationship Id="rId1" Type="http://schemas.openxmlformats.org/officeDocument/2006/relationships/slideLayout" Target="../slideLayouts/slideLayout2.xml"/><Relationship Id="rId6" Type="http://schemas.openxmlformats.org/officeDocument/2006/relationships/hyperlink" Target="http://dx.doi.org/10.1037/0893-3200.8.3.321" TargetMode="External"/><Relationship Id="rId5" Type="http://schemas.openxmlformats.org/officeDocument/2006/relationships/hyperlink" Target="http://dx.doi.org/10.1016/S0376-8716(01)00180-6" TargetMode="External"/><Relationship Id="rId4" Type="http://schemas.openxmlformats.org/officeDocument/2006/relationships/hyperlink" Target="http://dx.doi.org/10.1037/0893-164X.15.2.140" TargetMode="External"/><Relationship Id="rId9" Type="http://schemas.openxmlformats.org/officeDocument/2006/relationships/hyperlink" Target="http://dx.doi.org/10.1016/j.addbeh.2003.08.03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dx.doi.org/10.3109/00952998909092719" TargetMode="External"/><Relationship Id="rId3" Type="http://schemas.openxmlformats.org/officeDocument/2006/relationships/hyperlink" Target="http://dx.doi.org/10.1016/j.ijlp.2008.11.003" TargetMode="External"/><Relationship Id="rId7" Type="http://schemas.openxmlformats.org/officeDocument/2006/relationships/hyperlink" Target="http://dx.doi.org/10.1037/a0025869" TargetMode="External"/><Relationship Id="rId2" Type="http://schemas.openxmlformats.org/officeDocument/2006/relationships/hyperlink" Target="http://dx.doi.org/10.1037/0893-164X.15.2.140" TargetMode="External"/><Relationship Id="rId1" Type="http://schemas.openxmlformats.org/officeDocument/2006/relationships/slideLayout" Target="../slideLayouts/slideLayout2.xml"/><Relationship Id="rId6" Type="http://schemas.openxmlformats.org/officeDocument/2006/relationships/hyperlink" Target="http://dx.doi.org/10.1037/0893-164X.18.2.180" TargetMode="External"/><Relationship Id="rId5" Type="http://schemas.openxmlformats.org/officeDocument/2006/relationships/hyperlink" Target="http://dx.doi.org/10.1007/s10896-008-9183-6" TargetMode="External"/><Relationship Id="rId4" Type="http://schemas.openxmlformats.org/officeDocument/2006/relationships/hyperlink" Target="http://dx.doi.org/10.1016/j.drugalcdep.2008.04.010" TargetMode="External"/><Relationship Id="rId9" Type="http://schemas.openxmlformats.org/officeDocument/2006/relationships/hyperlink" Target="http://dx.doi.org/10.1016/j.avb.2003.09.0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2"/>
                </a:solidFill>
              </a:rPr>
              <a:t>RSAT and DV</a:t>
            </a:r>
            <a:endParaRPr lang="en-US" b="1" dirty="0">
              <a:solidFill>
                <a:schemeClr val="tx2"/>
              </a:solidFill>
            </a:endParaRPr>
          </a:p>
        </p:txBody>
      </p:sp>
      <p:sp>
        <p:nvSpPr>
          <p:cNvPr id="3" name="Subtitle 2"/>
          <p:cNvSpPr>
            <a:spLocks noGrp="1"/>
          </p:cNvSpPr>
          <p:nvPr>
            <p:ph type="subTitle" idx="4294967295"/>
          </p:nvPr>
        </p:nvSpPr>
        <p:spPr>
          <a:xfrm>
            <a:off x="1066800" y="2743200"/>
            <a:ext cx="7010400" cy="2438400"/>
          </a:xfrm>
        </p:spPr>
        <p:txBody>
          <a:bodyPr>
            <a:noAutofit/>
          </a:bodyPr>
          <a:lstStyle/>
          <a:p>
            <a:pPr marL="0" indent="0" algn="ctr">
              <a:buNone/>
            </a:pPr>
            <a:r>
              <a:rPr lang="en-US" sz="1800" b="1" dirty="0" smtClean="0">
                <a:solidFill>
                  <a:schemeClr val="tx1"/>
                </a:solidFill>
              </a:rPr>
              <a:t>ANDY KLEIN</a:t>
            </a:r>
          </a:p>
          <a:p>
            <a:pPr marL="0" indent="0" algn="ctr">
              <a:buNone/>
            </a:pPr>
            <a:r>
              <a:rPr lang="en-US" sz="1800" dirty="0" smtClean="0">
                <a:solidFill>
                  <a:schemeClr val="tx1"/>
                </a:solidFill>
              </a:rPr>
              <a:t>Project Director, RSAT TTA</a:t>
            </a:r>
          </a:p>
          <a:p>
            <a:pPr marL="0" indent="0" algn="ctr">
              <a:buNone/>
            </a:pPr>
            <a:r>
              <a:rPr lang="en-US" sz="1800" b="1" dirty="0" smtClean="0">
                <a:solidFill>
                  <a:schemeClr val="tx1"/>
                </a:solidFill>
              </a:rPr>
              <a:t>Author: </a:t>
            </a:r>
            <a:r>
              <a:rPr lang="en-US" sz="1800" i="1" dirty="0" smtClean="0">
                <a:solidFill>
                  <a:schemeClr val="tx1"/>
                </a:solidFill>
              </a:rPr>
              <a:t>Practical Implications of Current Domestic Violence Research: For Law Enforcement, Prosecutors and Judges</a:t>
            </a:r>
            <a:r>
              <a:rPr lang="en-US" sz="1800" dirty="0" smtClean="0">
                <a:solidFill>
                  <a:schemeClr val="tx1"/>
                </a:solidFill>
              </a:rPr>
              <a:t>, </a:t>
            </a:r>
            <a:r>
              <a:rPr lang="en-US" sz="1800" u="sng" dirty="0" smtClean="0">
                <a:solidFill>
                  <a:schemeClr val="tx1"/>
                </a:solidFill>
              </a:rPr>
              <a:t>National Institute of Justice Special Report</a:t>
            </a:r>
            <a:r>
              <a:rPr lang="en-US" sz="1800" dirty="0" smtClean="0">
                <a:solidFill>
                  <a:schemeClr val="tx1"/>
                </a:solidFill>
              </a:rPr>
              <a:t>, June 2009</a:t>
            </a: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C7FEEA0E-0014-4E09-AC93-44CA6E83A2C8}" type="slidenum">
              <a:rPr lang="en-US" smtClean="0"/>
              <a:t>1</a:t>
            </a:fld>
            <a:endParaRPr lang="en-US"/>
          </a:p>
        </p:txBody>
      </p:sp>
    </p:spTree>
    <p:extLst>
      <p:ext uri="{BB962C8B-B14F-4D97-AF65-F5344CB8AC3E}">
        <p14:creationId xmlns:p14="http://schemas.microsoft.com/office/powerpoint/2010/main" val="204663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What is DV?</a:t>
            </a:r>
            <a:endParaRPr lang="en-US" b="1" dirty="0">
              <a:solidFill>
                <a:schemeClr val="tx2"/>
              </a:solidFill>
            </a:endParaRPr>
          </a:p>
        </p:txBody>
      </p:sp>
      <p:sp>
        <p:nvSpPr>
          <p:cNvPr id="3" name="Content Placeholder 2"/>
          <p:cNvSpPr>
            <a:spLocks noGrp="1"/>
          </p:cNvSpPr>
          <p:nvPr>
            <p:ph idx="1"/>
          </p:nvPr>
        </p:nvSpPr>
        <p:spPr>
          <a:xfrm>
            <a:off x="1066800" y="1600200"/>
            <a:ext cx="7162800" cy="4525963"/>
          </a:xfrm>
        </p:spPr>
        <p:txBody>
          <a:bodyPr/>
          <a:lstStyle/>
          <a:p>
            <a:pPr>
              <a:buClr>
                <a:schemeClr val="accent1">
                  <a:lumMod val="75000"/>
                </a:schemeClr>
              </a:buClr>
            </a:pPr>
            <a:r>
              <a:rPr lang="en-US" sz="2800" i="1" dirty="0"/>
              <a:t>Physical, sexual, psychological, economic abuse and stalking are the five</a:t>
            </a:r>
            <a:r>
              <a:rPr lang="en-US" sz="2800" i="1" strike="sngStrike" dirty="0"/>
              <a:t> </a:t>
            </a:r>
            <a:r>
              <a:rPr lang="en-US" sz="2800" i="1" dirty="0"/>
              <a:t>multi-faceted methods of violence and abuse that perpetrators utilize to achieve, maintain and regain control of their intimate partners.   Coercion or terroristic threats coupled with any of the five methods of abuse is intimate partner violence. </a:t>
            </a:r>
            <a:r>
              <a:rPr lang="en-US" sz="2000" dirty="0" smtClean="0"/>
              <a:t>[CDC &amp; Klein, 2009]</a:t>
            </a:r>
            <a:endParaRPr lang="en-US" sz="2000" dirty="0"/>
          </a:p>
          <a:p>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t>10</a:t>
            </a:fld>
            <a:endParaRPr lang="en-US"/>
          </a:p>
        </p:txBody>
      </p:sp>
    </p:spTree>
    <p:extLst>
      <p:ext uri="{BB962C8B-B14F-4D97-AF65-F5344CB8AC3E}">
        <p14:creationId xmlns:p14="http://schemas.microsoft.com/office/powerpoint/2010/main" val="2705899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What is DV?</a:t>
            </a:r>
            <a:endParaRPr lang="en-US" b="1" dirty="0">
              <a:solidFill>
                <a:schemeClr val="tx2"/>
              </a:solidFill>
            </a:endParaRPr>
          </a:p>
        </p:txBody>
      </p:sp>
      <p:sp>
        <p:nvSpPr>
          <p:cNvPr id="3" name="Content Placeholder 2"/>
          <p:cNvSpPr>
            <a:spLocks noGrp="1"/>
          </p:cNvSpPr>
          <p:nvPr>
            <p:ph idx="1"/>
          </p:nvPr>
        </p:nvSpPr>
        <p:spPr/>
        <p:txBody>
          <a:bodyPr/>
          <a:lstStyle/>
          <a:p>
            <a:pPr marL="0" indent="0">
              <a:buNone/>
            </a:pPr>
            <a:r>
              <a:rPr lang="en-US" b="1" dirty="0" smtClean="0">
                <a:solidFill>
                  <a:schemeClr val="accent2"/>
                </a:solidFill>
              </a:rPr>
              <a:t>NOT:</a:t>
            </a:r>
          </a:p>
          <a:p>
            <a:pPr marL="1261872">
              <a:buClr>
                <a:schemeClr val="accent1">
                  <a:lumMod val="75000"/>
                </a:schemeClr>
              </a:buClr>
            </a:pPr>
            <a:r>
              <a:rPr lang="en-US" dirty="0" smtClean="0"/>
              <a:t>Situational Violence: Isolated stemming from conflict turned violent</a:t>
            </a:r>
          </a:p>
          <a:p>
            <a:pPr marL="1261872">
              <a:buClr>
                <a:schemeClr val="accent1">
                  <a:lumMod val="75000"/>
                </a:schemeClr>
              </a:buClr>
            </a:pPr>
            <a:r>
              <a:rPr lang="en-US" dirty="0" smtClean="0"/>
              <a:t>Violent Resistance</a:t>
            </a:r>
          </a:p>
          <a:p>
            <a:pPr marL="1261872">
              <a:buClr>
                <a:schemeClr val="accent1">
                  <a:lumMod val="75000"/>
                </a:schemeClr>
              </a:buClr>
            </a:pPr>
            <a:r>
              <a:rPr lang="en-US" dirty="0" smtClean="0"/>
              <a:t>Trauma-related hyper aggressiveness</a:t>
            </a:r>
          </a:p>
          <a:p>
            <a:endParaRPr lang="en-US" dirty="0" smtClean="0"/>
          </a:p>
          <a:p>
            <a:pPr marL="0" indent="0">
              <a:buNone/>
            </a:pPr>
            <a:r>
              <a:rPr lang="en-US" sz="2800" i="1" dirty="0" smtClean="0"/>
              <a:t>If no history of coercion, intimidation, or threats</a:t>
            </a:r>
            <a:endParaRPr lang="en-US" sz="2800" dirty="0"/>
          </a:p>
        </p:txBody>
      </p:sp>
      <p:sp>
        <p:nvSpPr>
          <p:cNvPr id="4" name="Slide Number Placeholder 3"/>
          <p:cNvSpPr>
            <a:spLocks noGrp="1"/>
          </p:cNvSpPr>
          <p:nvPr>
            <p:ph type="sldNum" sz="quarter" idx="12"/>
          </p:nvPr>
        </p:nvSpPr>
        <p:spPr/>
        <p:txBody>
          <a:bodyPr/>
          <a:lstStyle/>
          <a:p>
            <a:fld id="{C7FEEA0E-0014-4E09-AC93-44CA6E83A2C8}" type="slidenum">
              <a:rPr lang="en-US" smtClean="0"/>
              <a:t>11</a:t>
            </a:fld>
            <a:endParaRPr lang="en-US"/>
          </a:p>
        </p:txBody>
      </p:sp>
    </p:spTree>
    <p:extLst>
      <p:ext uri="{BB962C8B-B14F-4D97-AF65-F5344CB8AC3E}">
        <p14:creationId xmlns:p14="http://schemas.microsoft.com/office/powerpoint/2010/main" val="1801317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628" y="2438400"/>
            <a:ext cx="7804745" cy="1863129"/>
          </a:xfrm>
        </p:spPr>
        <p:txBody>
          <a:bodyPr>
            <a:normAutofit fontScale="90000"/>
          </a:bodyPr>
          <a:lstStyle/>
          <a:p>
            <a:r>
              <a:rPr lang="en-US" b="1" dirty="0" smtClean="0">
                <a:solidFill>
                  <a:schemeClr val="tx2"/>
                </a:solidFill>
              </a:rPr>
              <a:t>Which Jail &amp; Prison Inmates Most </a:t>
            </a:r>
            <a:r>
              <a:rPr lang="en-US" b="1" dirty="0">
                <a:solidFill>
                  <a:schemeClr val="tx2"/>
                </a:solidFill>
              </a:rPr>
              <a:t>High </a:t>
            </a:r>
            <a:r>
              <a:rPr lang="en-US" b="1" dirty="0" smtClean="0">
                <a:solidFill>
                  <a:schemeClr val="tx2"/>
                </a:solidFill>
              </a:rPr>
              <a:t>Risk For </a:t>
            </a:r>
            <a:r>
              <a:rPr lang="en-US" b="1" dirty="0" err="1">
                <a:solidFill>
                  <a:schemeClr val="tx2"/>
                </a:solidFill>
              </a:rPr>
              <a:t>Reabuse</a:t>
            </a:r>
            <a:r>
              <a:rPr lang="en-US" b="1" dirty="0">
                <a:solidFill>
                  <a:schemeClr val="tx2"/>
                </a:solidFill>
              </a:rPr>
              <a:t>? </a:t>
            </a:r>
          </a:p>
        </p:txBody>
      </p:sp>
      <p:sp>
        <p:nvSpPr>
          <p:cNvPr id="4" name="Slide Number Placeholder 3"/>
          <p:cNvSpPr>
            <a:spLocks noGrp="1"/>
          </p:cNvSpPr>
          <p:nvPr>
            <p:ph type="sldNum" sz="quarter" idx="12"/>
          </p:nvPr>
        </p:nvSpPr>
        <p:spPr/>
        <p:txBody>
          <a:bodyPr/>
          <a:lstStyle/>
          <a:p>
            <a:fld id="{C7FEEA0E-0014-4E09-AC93-44CA6E83A2C8}" type="slidenum">
              <a:rPr lang="en-US" smtClean="0"/>
              <a:t>12</a:t>
            </a:fld>
            <a:endParaRPr lang="en-US"/>
          </a:p>
        </p:txBody>
      </p:sp>
      <p:sp>
        <p:nvSpPr>
          <p:cNvPr id="5" name="Content Placeholder 4"/>
          <p:cNvSpPr>
            <a:spLocks noGrp="1"/>
          </p:cNvSpPr>
          <p:nvPr>
            <p:ph idx="1"/>
          </p:nvPr>
        </p:nvSpPr>
        <p:spPr>
          <a:xfrm>
            <a:off x="457200" y="4038600"/>
            <a:ext cx="8229600" cy="1782763"/>
          </a:xfrm>
        </p:spPr>
        <p:txBody>
          <a:bodyPr/>
          <a:lstStyle/>
          <a:p>
            <a:pPr marL="0" indent="0" algn="ctr">
              <a:buNone/>
            </a:pPr>
            <a:r>
              <a:rPr lang="en-US" sz="12500" dirty="0" smtClean="0">
                <a:solidFill>
                  <a:schemeClr val="accent2"/>
                </a:solidFill>
              </a:rPr>
              <a:t>?</a:t>
            </a:r>
            <a:endParaRPr lang="en-US" sz="12500" dirty="0">
              <a:solidFill>
                <a:schemeClr val="accent2"/>
              </a:solidFill>
            </a:endParaRPr>
          </a:p>
        </p:txBody>
      </p:sp>
    </p:spTree>
    <p:extLst>
      <p:ext uri="{BB962C8B-B14F-4D97-AF65-F5344CB8AC3E}">
        <p14:creationId xmlns:p14="http://schemas.microsoft.com/office/powerpoint/2010/main" val="469899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Why RSAT inmates?</a:t>
            </a:r>
            <a:endParaRPr lang="en-US" b="1" dirty="0">
              <a:solidFill>
                <a:schemeClr val="tx2"/>
              </a:solidFill>
            </a:endParaRPr>
          </a:p>
        </p:txBody>
      </p:sp>
      <p:sp>
        <p:nvSpPr>
          <p:cNvPr id="3" name="Content Placeholder 2"/>
          <p:cNvSpPr>
            <a:spLocks noGrp="1"/>
          </p:cNvSpPr>
          <p:nvPr>
            <p:ph idx="1"/>
          </p:nvPr>
        </p:nvSpPr>
        <p:spPr/>
        <p:txBody>
          <a:bodyPr/>
          <a:lstStyle/>
          <a:p>
            <a:pPr marL="0" indent="0">
              <a:buNone/>
            </a:pPr>
            <a:r>
              <a:rPr lang="en-US" b="1" dirty="0" smtClean="0">
                <a:solidFill>
                  <a:schemeClr val="accent2"/>
                </a:solidFill>
              </a:rPr>
              <a:t>Risk Factors for </a:t>
            </a:r>
            <a:r>
              <a:rPr lang="en-US" b="1" dirty="0" err="1" smtClean="0">
                <a:solidFill>
                  <a:schemeClr val="accent2"/>
                </a:solidFill>
              </a:rPr>
              <a:t>Reabuse</a:t>
            </a:r>
            <a:r>
              <a:rPr lang="en-US" b="1" dirty="0" smtClean="0">
                <a:solidFill>
                  <a:schemeClr val="accent2"/>
                </a:solidFill>
              </a:rPr>
              <a:t>:</a:t>
            </a:r>
          </a:p>
          <a:p>
            <a:pPr marL="914400">
              <a:buClr>
                <a:schemeClr val="accent1">
                  <a:lumMod val="75000"/>
                </a:schemeClr>
              </a:buClr>
            </a:pPr>
            <a:r>
              <a:rPr lang="en-US" dirty="0" smtClean="0"/>
              <a:t>Prior criminal history</a:t>
            </a:r>
          </a:p>
          <a:p>
            <a:pPr marL="914400">
              <a:buClr>
                <a:schemeClr val="accent1">
                  <a:lumMod val="75000"/>
                </a:schemeClr>
              </a:buClr>
            </a:pPr>
            <a:r>
              <a:rPr lang="en-US" dirty="0" smtClean="0"/>
              <a:t>Younger</a:t>
            </a:r>
          </a:p>
          <a:p>
            <a:pPr marL="914400">
              <a:buClr>
                <a:schemeClr val="accent1">
                  <a:lumMod val="75000"/>
                </a:schemeClr>
              </a:buClr>
            </a:pPr>
            <a:r>
              <a:rPr lang="en-US" dirty="0" smtClean="0"/>
              <a:t>First offense at early age</a:t>
            </a:r>
          </a:p>
          <a:p>
            <a:pPr marL="914400">
              <a:buClr>
                <a:schemeClr val="accent1">
                  <a:lumMod val="75000"/>
                </a:schemeClr>
              </a:buClr>
            </a:pPr>
            <a:r>
              <a:rPr lang="en-US" dirty="0" smtClean="0"/>
              <a:t>Substance/alcohol abuse</a:t>
            </a:r>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t>13</a:t>
            </a:fld>
            <a:endParaRPr lang="en-US"/>
          </a:p>
        </p:txBody>
      </p:sp>
    </p:spTree>
    <p:extLst>
      <p:ext uri="{BB962C8B-B14F-4D97-AF65-F5344CB8AC3E}">
        <p14:creationId xmlns:p14="http://schemas.microsoft.com/office/powerpoint/2010/main" val="1162730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Why RSAT inmates?</a:t>
            </a:r>
            <a:endParaRPr lang="en-US" b="1" dirty="0">
              <a:solidFill>
                <a:schemeClr val="tx2"/>
              </a:solidFill>
            </a:endParaRPr>
          </a:p>
        </p:txBody>
      </p:sp>
      <p:pic>
        <p:nvPicPr>
          <p:cNvPr id="2050" name="Picture 2" descr="C:\Users\aklein\AppData\Local\Microsoft\Windows\Temporary Internet Files\Content.Outlook\L83IHI2K\Re-Arrest Line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71" y="1243002"/>
            <a:ext cx="7046258" cy="51577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7FEEA0E-0014-4E09-AC93-44CA6E83A2C8}" type="slidenum">
              <a:rPr lang="en-US" smtClean="0"/>
              <a:t>14</a:t>
            </a:fld>
            <a:endParaRPr lang="en-US"/>
          </a:p>
        </p:txBody>
      </p:sp>
    </p:spTree>
    <p:extLst>
      <p:ext uri="{BB962C8B-B14F-4D97-AF65-F5344CB8AC3E}">
        <p14:creationId xmlns:p14="http://schemas.microsoft.com/office/powerpoint/2010/main" val="1100339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a:bodyPr>
          <a:lstStyle/>
          <a:p>
            <a:r>
              <a:rPr lang="en-US" sz="3000" b="1" dirty="0" smtClean="0">
                <a:solidFill>
                  <a:schemeClr val="tx2"/>
                </a:solidFill>
              </a:rPr>
              <a:t>Which RSAT inmates </a:t>
            </a:r>
            <a:br>
              <a:rPr lang="en-US" sz="3000" b="1" dirty="0" smtClean="0">
                <a:solidFill>
                  <a:schemeClr val="tx2"/>
                </a:solidFill>
              </a:rPr>
            </a:br>
            <a:r>
              <a:rPr lang="en-US" sz="3000" b="1" dirty="0" smtClean="0">
                <a:solidFill>
                  <a:schemeClr val="tx2"/>
                </a:solidFill>
              </a:rPr>
              <a:t>at risk for most injurious abuse?</a:t>
            </a:r>
            <a:endParaRPr lang="en-US" sz="3000" b="1" dirty="0">
              <a:solidFill>
                <a:schemeClr val="tx2"/>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3800" b="1" dirty="0" smtClean="0">
                <a:solidFill>
                  <a:schemeClr val="accent2"/>
                </a:solidFill>
              </a:rPr>
              <a:t>From their hospital beds, victims report:</a:t>
            </a:r>
          </a:p>
          <a:p>
            <a:pPr marL="1261872">
              <a:buClr>
                <a:schemeClr val="accent1">
                  <a:lumMod val="75000"/>
                </a:schemeClr>
              </a:buClr>
            </a:pPr>
            <a:r>
              <a:rPr lang="en-US" sz="3300" dirty="0" smtClean="0"/>
              <a:t>63.7% alcohol abusers</a:t>
            </a:r>
          </a:p>
          <a:p>
            <a:pPr marL="1261872">
              <a:buClr>
                <a:schemeClr val="accent1">
                  <a:lumMod val="75000"/>
                </a:schemeClr>
              </a:buClr>
            </a:pPr>
            <a:r>
              <a:rPr lang="en-US" sz="3300" dirty="0" smtClean="0"/>
              <a:t>36.7% drug abusers</a:t>
            </a:r>
          </a:p>
          <a:p>
            <a:pPr marL="1261872">
              <a:buClr>
                <a:schemeClr val="accent1">
                  <a:lumMod val="75000"/>
                </a:schemeClr>
              </a:buClr>
            </a:pPr>
            <a:r>
              <a:rPr lang="en-US" sz="3300" dirty="0" smtClean="0"/>
              <a:t>51.6% drinking at time of assault</a:t>
            </a:r>
          </a:p>
          <a:p>
            <a:pPr marL="1261872">
              <a:buClr>
                <a:schemeClr val="accent1">
                  <a:lumMod val="75000"/>
                </a:schemeClr>
              </a:buClr>
            </a:pPr>
            <a:r>
              <a:rPr lang="en-US" sz="3300" dirty="0" smtClean="0"/>
              <a:t>14.8% on drugs at time of assault</a:t>
            </a:r>
          </a:p>
          <a:p>
            <a:pPr marL="0" indent="0">
              <a:buNone/>
            </a:pPr>
            <a:endParaRPr lang="en-US" dirty="0"/>
          </a:p>
          <a:p>
            <a:pPr marL="0" indent="0">
              <a:buNone/>
            </a:pPr>
            <a:r>
              <a:rPr lang="en-US" sz="3500" b="1" dirty="0" smtClean="0">
                <a:solidFill>
                  <a:schemeClr val="accent2"/>
                </a:solidFill>
              </a:rPr>
              <a:t>Studies add:</a:t>
            </a:r>
          </a:p>
          <a:p>
            <a:pPr marL="1261872">
              <a:buClr>
                <a:schemeClr val="accent1">
                  <a:lumMod val="75000"/>
                </a:schemeClr>
              </a:buClr>
            </a:pPr>
            <a:r>
              <a:rPr lang="en-US" sz="3300" dirty="0"/>
              <a:t>Intermittent employment/ recent unemployment</a:t>
            </a:r>
          </a:p>
          <a:p>
            <a:pPr marL="1261872">
              <a:buClr>
                <a:schemeClr val="accent1">
                  <a:lumMod val="75000"/>
                </a:schemeClr>
              </a:buClr>
            </a:pPr>
            <a:r>
              <a:rPr lang="en-US" sz="3300" dirty="0"/>
              <a:t>Less than high school education</a:t>
            </a:r>
          </a:p>
        </p:txBody>
      </p:sp>
      <p:sp>
        <p:nvSpPr>
          <p:cNvPr id="4" name="Slide Number Placeholder 3"/>
          <p:cNvSpPr>
            <a:spLocks noGrp="1"/>
          </p:cNvSpPr>
          <p:nvPr>
            <p:ph type="sldNum" sz="quarter" idx="12"/>
          </p:nvPr>
        </p:nvSpPr>
        <p:spPr/>
        <p:txBody>
          <a:bodyPr/>
          <a:lstStyle/>
          <a:p>
            <a:fld id="{C7FEEA0E-0014-4E09-AC93-44CA6E83A2C8}" type="slidenum">
              <a:rPr lang="en-US" smtClean="0"/>
              <a:t>15</a:t>
            </a:fld>
            <a:endParaRPr lang="en-US"/>
          </a:p>
        </p:txBody>
      </p:sp>
    </p:spTree>
    <p:extLst>
      <p:ext uri="{BB962C8B-B14F-4D97-AF65-F5344CB8AC3E}">
        <p14:creationId xmlns:p14="http://schemas.microsoft.com/office/powerpoint/2010/main" val="418409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600200"/>
            <a:ext cx="5410200" cy="4525963"/>
          </a:xfrm>
        </p:spPr>
        <p:txBody>
          <a:bodyPr>
            <a:normAutofit/>
          </a:bodyPr>
          <a:lstStyle/>
          <a:p>
            <a:pPr>
              <a:buClr>
                <a:schemeClr val="accent1">
                  <a:lumMod val="75000"/>
                </a:schemeClr>
              </a:buClr>
            </a:pPr>
            <a:r>
              <a:rPr lang="en-US" sz="2800" dirty="0" smtClean="0"/>
              <a:t>Access to firearms</a:t>
            </a:r>
          </a:p>
          <a:p>
            <a:pPr>
              <a:buClr>
                <a:schemeClr val="accent1">
                  <a:lumMod val="75000"/>
                </a:schemeClr>
              </a:buClr>
            </a:pPr>
            <a:r>
              <a:rPr lang="en-US" sz="2800" dirty="0" smtClean="0"/>
              <a:t>Threats to kill</a:t>
            </a:r>
          </a:p>
          <a:p>
            <a:pPr>
              <a:buClr>
                <a:schemeClr val="accent1">
                  <a:lumMod val="75000"/>
                </a:schemeClr>
              </a:buClr>
            </a:pPr>
            <a:r>
              <a:rPr lang="en-US" sz="2800" dirty="0" smtClean="0"/>
              <a:t>Prior strangulations</a:t>
            </a:r>
          </a:p>
          <a:p>
            <a:pPr>
              <a:buClr>
                <a:schemeClr val="accent1">
                  <a:lumMod val="75000"/>
                </a:schemeClr>
              </a:buClr>
            </a:pPr>
            <a:r>
              <a:rPr lang="en-US" sz="2800" dirty="0" smtClean="0"/>
              <a:t>Forced sex</a:t>
            </a:r>
          </a:p>
          <a:p>
            <a:pPr>
              <a:buClr>
                <a:schemeClr val="accent1">
                  <a:lumMod val="75000"/>
                </a:schemeClr>
              </a:buClr>
            </a:pPr>
            <a:r>
              <a:rPr lang="en-US" sz="2800" dirty="0" smtClean="0"/>
              <a:t>Escalating assaults</a:t>
            </a:r>
          </a:p>
          <a:p>
            <a:pPr>
              <a:buClr>
                <a:schemeClr val="accent1">
                  <a:lumMod val="75000"/>
                </a:schemeClr>
              </a:buClr>
            </a:pPr>
            <a:r>
              <a:rPr lang="en-US" sz="2800" dirty="0" smtClean="0"/>
              <a:t>Control over daily activities</a:t>
            </a:r>
          </a:p>
          <a:p>
            <a:pPr>
              <a:buClr>
                <a:schemeClr val="accent1">
                  <a:lumMod val="75000"/>
                </a:schemeClr>
              </a:buClr>
            </a:pPr>
            <a:r>
              <a:rPr lang="en-US" sz="2800" dirty="0" smtClean="0"/>
              <a:t>Children not abusers</a:t>
            </a:r>
          </a:p>
          <a:p>
            <a:pPr>
              <a:buClr>
                <a:schemeClr val="accent1">
                  <a:lumMod val="75000"/>
                </a:schemeClr>
              </a:buClr>
            </a:pPr>
            <a:r>
              <a:rPr lang="en-US" sz="2800" dirty="0" smtClean="0"/>
              <a:t>Short courtships</a:t>
            </a:r>
            <a:endParaRPr lang="en-US" sz="2800" dirty="0"/>
          </a:p>
        </p:txBody>
      </p:sp>
      <p:sp>
        <p:nvSpPr>
          <p:cNvPr id="4" name="Slide Number Placeholder 3"/>
          <p:cNvSpPr>
            <a:spLocks noGrp="1"/>
          </p:cNvSpPr>
          <p:nvPr>
            <p:ph type="sldNum" sz="quarter" idx="12"/>
          </p:nvPr>
        </p:nvSpPr>
        <p:spPr/>
        <p:txBody>
          <a:bodyPr/>
          <a:lstStyle/>
          <a:p>
            <a:fld id="{C7FEEA0E-0014-4E09-AC93-44CA6E83A2C8}" type="slidenum">
              <a:rPr lang="en-US" smtClean="0"/>
              <a:t>16</a:t>
            </a:fld>
            <a:endParaRPr lang="en-US"/>
          </a:p>
        </p:txBody>
      </p:sp>
      <p:sp>
        <p:nvSpPr>
          <p:cNvPr id="6" name="Title 1"/>
          <p:cNvSpPr txBox="1">
            <a:spLocks/>
          </p:cNvSpPr>
          <p:nvPr/>
        </p:nvSpPr>
        <p:spPr>
          <a:xfrm>
            <a:off x="0" y="76200"/>
            <a:ext cx="91440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3000" b="1" smtClean="0">
                <a:solidFill>
                  <a:schemeClr val="tx2"/>
                </a:solidFill>
              </a:rPr>
              <a:t>Which RSAT inmates </a:t>
            </a:r>
            <a:br>
              <a:rPr lang="en-US" sz="3000" b="1" smtClean="0">
                <a:solidFill>
                  <a:schemeClr val="tx2"/>
                </a:solidFill>
              </a:rPr>
            </a:br>
            <a:r>
              <a:rPr lang="en-US" sz="3000" b="1" smtClean="0">
                <a:solidFill>
                  <a:schemeClr val="tx2"/>
                </a:solidFill>
              </a:rPr>
              <a:t>at risk for most injurious abuse?</a:t>
            </a:r>
            <a:endParaRPr lang="en-US" sz="3000" b="1" dirty="0">
              <a:solidFill>
                <a:schemeClr val="tx2"/>
              </a:solidFill>
            </a:endParaRPr>
          </a:p>
        </p:txBody>
      </p:sp>
    </p:spTree>
    <p:extLst>
      <p:ext uri="{BB962C8B-B14F-4D97-AF65-F5344CB8AC3E}">
        <p14:creationId xmlns:p14="http://schemas.microsoft.com/office/powerpoint/2010/main" val="3645044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000" b="1" dirty="0" smtClean="0">
                <a:solidFill>
                  <a:schemeClr val="tx2"/>
                </a:solidFill>
              </a:rPr>
              <a:t>Which </a:t>
            </a:r>
            <a:r>
              <a:rPr lang="en-US" sz="3000" b="1" i="1" dirty="0" smtClean="0">
                <a:solidFill>
                  <a:schemeClr val="tx2"/>
                </a:solidFill>
              </a:rPr>
              <a:t>female</a:t>
            </a:r>
            <a:r>
              <a:rPr lang="en-US" sz="3000" b="1" dirty="0" smtClean="0">
                <a:solidFill>
                  <a:schemeClr val="tx2"/>
                </a:solidFill>
              </a:rPr>
              <a:t> RSAT inmates at </a:t>
            </a:r>
            <a:br>
              <a:rPr lang="en-US" sz="3000" b="1" dirty="0" smtClean="0">
                <a:solidFill>
                  <a:schemeClr val="tx2"/>
                </a:solidFill>
              </a:rPr>
            </a:br>
            <a:r>
              <a:rPr lang="en-US" sz="3000" b="1" dirty="0" smtClean="0">
                <a:solidFill>
                  <a:schemeClr val="tx2"/>
                </a:solidFill>
              </a:rPr>
              <a:t>risk for lethal abuse?</a:t>
            </a:r>
            <a:endParaRPr lang="en-US" sz="3000" b="1" dirty="0">
              <a:solidFill>
                <a:schemeClr val="tx2"/>
              </a:solidFill>
            </a:endParaRPr>
          </a:p>
        </p:txBody>
      </p:sp>
      <p:sp>
        <p:nvSpPr>
          <p:cNvPr id="3" name="Content Placeholder 2"/>
          <p:cNvSpPr>
            <a:spLocks noGrp="1"/>
          </p:cNvSpPr>
          <p:nvPr>
            <p:ph idx="1"/>
          </p:nvPr>
        </p:nvSpPr>
        <p:spPr>
          <a:xfrm>
            <a:off x="990600" y="1600200"/>
            <a:ext cx="7162800" cy="4525963"/>
          </a:xfrm>
        </p:spPr>
        <p:txBody>
          <a:bodyPr/>
          <a:lstStyle/>
          <a:p>
            <a:endParaRPr lang="en-US" dirty="0" smtClean="0"/>
          </a:p>
          <a:p>
            <a:pPr>
              <a:buClr>
                <a:schemeClr val="accent1">
                  <a:lumMod val="75000"/>
                </a:schemeClr>
              </a:buClr>
            </a:pPr>
            <a:r>
              <a:rPr lang="en-US" sz="2800" dirty="0" smtClean="0"/>
              <a:t>Suffered most severe, chronic and increasing abuse</a:t>
            </a:r>
          </a:p>
          <a:p>
            <a:pPr>
              <a:buClr>
                <a:schemeClr val="accent1">
                  <a:lumMod val="75000"/>
                </a:schemeClr>
              </a:buClr>
            </a:pPr>
            <a:r>
              <a:rPr lang="en-US" sz="2800" dirty="0" smtClean="0"/>
              <a:t>Fewer resources, including employment, high school education.</a:t>
            </a:r>
          </a:p>
          <a:p>
            <a:pPr>
              <a:buClr>
                <a:schemeClr val="accent1">
                  <a:lumMod val="75000"/>
                </a:schemeClr>
              </a:buClr>
            </a:pPr>
            <a:r>
              <a:rPr lang="en-US" sz="2800" dirty="0" smtClean="0"/>
              <a:t>In long term relationship</a:t>
            </a:r>
            <a:endParaRPr lang="en-US" sz="2800" dirty="0"/>
          </a:p>
        </p:txBody>
      </p:sp>
      <p:sp>
        <p:nvSpPr>
          <p:cNvPr id="4" name="Slide Number Placeholder 3"/>
          <p:cNvSpPr>
            <a:spLocks noGrp="1"/>
          </p:cNvSpPr>
          <p:nvPr>
            <p:ph type="sldNum" sz="quarter" idx="12"/>
          </p:nvPr>
        </p:nvSpPr>
        <p:spPr/>
        <p:txBody>
          <a:bodyPr/>
          <a:lstStyle/>
          <a:p>
            <a:fld id="{C7FEEA0E-0014-4E09-AC93-44CA6E83A2C8}" type="slidenum">
              <a:rPr lang="en-US" smtClean="0"/>
              <a:t>17</a:t>
            </a:fld>
            <a:endParaRPr lang="en-US"/>
          </a:p>
        </p:txBody>
      </p:sp>
    </p:spTree>
    <p:extLst>
      <p:ext uri="{BB962C8B-B14F-4D97-AF65-F5344CB8AC3E}">
        <p14:creationId xmlns:p14="http://schemas.microsoft.com/office/powerpoint/2010/main" val="4284167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sz="3000" b="1" dirty="0" smtClean="0">
                <a:solidFill>
                  <a:schemeClr val="tx2"/>
                </a:solidFill>
              </a:rPr>
              <a:t>Which RSAT inmates most </a:t>
            </a:r>
            <a:br>
              <a:rPr lang="en-US" sz="3000" b="1" dirty="0" smtClean="0">
                <a:solidFill>
                  <a:schemeClr val="tx2"/>
                </a:solidFill>
              </a:rPr>
            </a:br>
            <a:r>
              <a:rPr lang="en-US" sz="3000" b="1" dirty="0" smtClean="0">
                <a:solidFill>
                  <a:schemeClr val="tx2"/>
                </a:solidFill>
              </a:rPr>
              <a:t>vulnerable for DV victimization?</a:t>
            </a:r>
            <a:endParaRPr lang="en-US" sz="3000" b="1" dirty="0">
              <a:solidFill>
                <a:schemeClr val="tx2"/>
              </a:solidFill>
            </a:endParaRPr>
          </a:p>
        </p:txBody>
      </p:sp>
      <p:sp>
        <p:nvSpPr>
          <p:cNvPr id="3" name="Content Placeholder 2"/>
          <p:cNvSpPr>
            <a:spLocks noGrp="1"/>
          </p:cNvSpPr>
          <p:nvPr>
            <p:ph idx="1"/>
          </p:nvPr>
        </p:nvSpPr>
        <p:spPr>
          <a:xfrm>
            <a:off x="1143000" y="1600200"/>
            <a:ext cx="6858000" cy="4525963"/>
          </a:xfrm>
        </p:spPr>
        <p:txBody>
          <a:bodyPr>
            <a:normAutofit/>
          </a:bodyPr>
          <a:lstStyle/>
          <a:p>
            <a:pPr>
              <a:buClr>
                <a:schemeClr val="accent1">
                  <a:lumMod val="75000"/>
                </a:schemeClr>
              </a:buClr>
            </a:pPr>
            <a:r>
              <a:rPr lang="en-US" sz="2800" dirty="0" smtClean="0"/>
              <a:t>Unmarried</a:t>
            </a:r>
          </a:p>
          <a:p>
            <a:pPr>
              <a:buClr>
                <a:schemeClr val="accent1">
                  <a:lumMod val="75000"/>
                </a:schemeClr>
              </a:buClr>
            </a:pPr>
            <a:r>
              <a:rPr lang="en-US" sz="2800" dirty="0" smtClean="0"/>
              <a:t>First child young age</a:t>
            </a:r>
          </a:p>
          <a:p>
            <a:pPr>
              <a:buClr>
                <a:schemeClr val="accent1">
                  <a:lumMod val="75000"/>
                </a:schemeClr>
              </a:buClr>
            </a:pPr>
            <a:r>
              <a:rPr lang="en-US" sz="2800" dirty="0" smtClean="0"/>
              <a:t>Poorly educated</a:t>
            </a:r>
          </a:p>
          <a:p>
            <a:pPr>
              <a:buClr>
                <a:schemeClr val="accent1">
                  <a:lumMod val="75000"/>
                </a:schemeClr>
              </a:buClr>
            </a:pPr>
            <a:r>
              <a:rPr lang="en-US" sz="2800" dirty="0" smtClean="0"/>
              <a:t>Low education</a:t>
            </a:r>
          </a:p>
          <a:p>
            <a:pPr>
              <a:buClr>
                <a:schemeClr val="accent1">
                  <a:lumMod val="75000"/>
                </a:schemeClr>
              </a:buClr>
            </a:pPr>
            <a:r>
              <a:rPr lang="en-US" sz="2800" dirty="0" smtClean="0"/>
              <a:t>Child sexual victimization</a:t>
            </a:r>
          </a:p>
          <a:p>
            <a:pPr>
              <a:buClr>
                <a:schemeClr val="accent1">
                  <a:lumMod val="75000"/>
                </a:schemeClr>
              </a:buClr>
            </a:pPr>
            <a:r>
              <a:rPr lang="en-US" sz="2800" dirty="0" smtClean="0"/>
              <a:t>Relationship in which substance abuse and crime are featured</a:t>
            </a:r>
          </a:p>
          <a:p>
            <a:pPr>
              <a:buClr>
                <a:schemeClr val="accent1">
                  <a:lumMod val="75000"/>
                </a:schemeClr>
              </a:buClr>
            </a:pPr>
            <a:r>
              <a:rPr lang="en-US" sz="2800" dirty="0" smtClean="0"/>
              <a:t>Depressed</a:t>
            </a:r>
            <a:endParaRPr lang="en-US" sz="2800" dirty="0"/>
          </a:p>
        </p:txBody>
      </p:sp>
      <p:sp>
        <p:nvSpPr>
          <p:cNvPr id="4" name="Slide Number Placeholder 3"/>
          <p:cNvSpPr>
            <a:spLocks noGrp="1"/>
          </p:cNvSpPr>
          <p:nvPr>
            <p:ph type="sldNum" sz="quarter" idx="12"/>
          </p:nvPr>
        </p:nvSpPr>
        <p:spPr/>
        <p:txBody>
          <a:bodyPr/>
          <a:lstStyle/>
          <a:p>
            <a:fld id="{C7FEEA0E-0014-4E09-AC93-44CA6E83A2C8}" type="slidenum">
              <a:rPr lang="en-US" smtClean="0"/>
              <a:t>18</a:t>
            </a:fld>
            <a:endParaRPr lang="en-US"/>
          </a:p>
        </p:txBody>
      </p:sp>
    </p:spTree>
    <p:extLst>
      <p:ext uri="{BB962C8B-B14F-4D97-AF65-F5344CB8AC3E}">
        <p14:creationId xmlns:p14="http://schemas.microsoft.com/office/powerpoint/2010/main" val="2270663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000" b="1" dirty="0" smtClean="0">
                <a:solidFill>
                  <a:schemeClr val="tx2"/>
                </a:solidFill>
              </a:rPr>
              <a:t>What RSAT inmates most </a:t>
            </a:r>
            <a:br>
              <a:rPr lang="en-US" sz="3000" b="1" dirty="0" smtClean="0">
                <a:solidFill>
                  <a:schemeClr val="tx2"/>
                </a:solidFill>
              </a:rPr>
            </a:br>
            <a:r>
              <a:rPr lang="en-US" sz="3000" b="1" dirty="0" smtClean="0">
                <a:solidFill>
                  <a:schemeClr val="tx2"/>
                </a:solidFill>
              </a:rPr>
              <a:t>vulnerable for DV victimization?</a:t>
            </a:r>
            <a:endParaRPr lang="en-US" sz="3000" b="1" dirty="0">
              <a:solidFill>
                <a:schemeClr val="tx2"/>
              </a:solidFill>
            </a:endParaRPr>
          </a:p>
        </p:txBody>
      </p:sp>
      <p:sp>
        <p:nvSpPr>
          <p:cNvPr id="3" name="Content Placeholder 2"/>
          <p:cNvSpPr>
            <a:spLocks noGrp="1"/>
          </p:cNvSpPr>
          <p:nvPr>
            <p:ph idx="1"/>
          </p:nvPr>
        </p:nvSpPr>
        <p:spPr>
          <a:xfrm>
            <a:off x="1371600" y="1600200"/>
            <a:ext cx="6477000" cy="4525963"/>
          </a:xfrm>
        </p:spPr>
        <p:txBody>
          <a:bodyPr/>
          <a:lstStyle/>
          <a:p>
            <a:pPr>
              <a:buClr>
                <a:schemeClr val="accent1">
                  <a:lumMod val="75000"/>
                </a:schemeClr>
              </a:buClr>
            </a:pPr>
            <a:r>
              <a:rPr lang="en-US" sz="2800" dirty="0"/>
              <a:t>Some research </a:t>
            </a:r>
            <a:r>
              <a:rPr lang="en-US" sz="2800" dirty="0" smtClean="0"/>
              <a:t>indicates that </a:t>
            </a:r>
            <a:r>
              <a:rPr lang="en-US" sz="2800" dirty="0"/>
              <a:t>substance use/abuse and alcohol abuse by women can increase the risk of being victimized by one’s domestic partner as well as inhibit </a:t>
            </a:r>
            <a:r>
              <a:rPr lang="en-US" sz="2800" dirty="0" smtClean="0"/>
              <a:t/>
            </a:r>
            <a:br>
              <a:rPr lang="en-US" sz="2800" dirty="0" smtClean="0"/>
            </a:br>
            <a:r>
              <a:rPr lang="en-US" sz="2800" dirty="0" smtClean="0"/>
              <a:t>a </a:t>
            </a:r>
            <a:r>
              <a:rPr lang="en-US" sz="2800" dirty="0"/>
              <a:t>victim’s capacity to protect herself, increasing frequency of abuse </a:t>
            </a:r>
            <a:r>
              <a:rPr lang="en-US" sz="2800" dirty="0" smtClean="0"/>
              <a:t/>
            </a:r>
            <a:br>
              <a:rPr lang="en-US" sz="2800" dirty="0" smtClean="0"/>
            </a:br>
            <a:r>
              <a:rPr lang="en-US" sz="2800" dirty="0" smtClean="0"/>
              <a:t>over </a:t>
            </a:r>
            <a:r>
              <a:rPr lang="en-US" sz="2800" dirty="0"/>
              <a:t>time.</a:t>
            </a:r>
          </a:p>
        </p:txBody>
      </p:sp>
      <p:sp>
        <p:nvSpPr>
          <p:cNvPr id="4" name="Slide Number Placeholder 3"/>
          <p:cNvSpPr>
            <a:spLocks noGrp="1"/>
          </p:cNvSpPr>
          <p:nvPr>
            <p:ph type="sldNum" sz="quarter" idx="12"/>
          </p:nvPr>
        </p:nvSpPr>
        <p:spPr/>
        <p:txBody>
          <a:bodyPr/>
          <a:lstStyle/>
          <a:p>
            <a:fld id="{C7FEEA0E-0014-4E09-AC93-44CA6E83A2C8}" type="slidenum">
              <a:rPr lang="en-US" smtClean="0"/>
              <a:t>19</a:t>
            </a:fld>
            <a:endParaRPr lang="en-US"/>
          </a:p>
        </p:txBody>
      </p:sp>
    </p:spTree>
    <p:extLst>
      <p:ext uri="{BB962C8B-B14F-4D97-AF65-F5344CB8AC3E}">
        <p14:creationId xmlns:p14="http://schemas.microsoft.com/office/powerpoint/2010/main" val="113573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52600"/>
            <a:ext cx="7772400" cy="1362075"/>
          </a:xfrm>
        </p:spPr>
        <p:txBody>
          <a:bodyPr>
            <a:noAutofit/>
          </a:bodyPr>
          <a:lstStyle/>
          <a:p>
            <a:pPr algn="ctr"/>
            <a:r>
              <a:rPr lang="en-US" sz="4800" b="1" dirty="0" smtClean="0">
                <a:solidFill>
                  <a:schemeClr val="tx2"/>
                </a:solidFill>
              </a:rPr>
              <a:t>Why should RSATs worry </a:t>
            </a:r>
            <a:r>
              <a:rPr lang="en-US" sz="4800" b="1" dirty="0">
                <a:solidFill>
                  <a:schemeClr val="tx2"/>
                </a:solidFill>
              </a:rPr>
              <a:t>a</a:t>
            </a:r>
            <a:r>
              <a:rPr lang="en-US" sz="4800" b="1" dirty="0" smtClean="0">
                <a:solidFill>
                  <a:schemeClr val="tx2"/>
                </a:solidFill>
              </a:rPr>
              <a:t>bout DV?</a:t>
            </a:r>
            <a:endParaRPr lang="en-US" sz="4800" b="1" dirty="0">
              <a:solidFill>
                <a:schemeClr val="tx2"/>
              </a:solidFill>
            </a:endParaRPr>
          </a:p>
        </p:txBody>
      </p:sp>
      <p:sp>
        <p:nvSpPr>
          <p:cNvPr id="3" name="Content Placeholder 2"/>
          <p:cNvSpPr>
            <a:spLocks noGrp="1"/>
          </p:cNvSpPr>
          <p:nvPr>
            <p:ph type="body" idx="1"/>
          </p:nvPr>
        </p:nvSpPr>
        <p:spPr>
          <a:xfrm>
            <a:off x="1600200" y="4572000"/>
            <a:ext cx="6629400" cy="1828800"/>
          </a:xfrm>
        </p:spPr>
        <p:txBody>
          <a:bodyPr/>
          <a:lstStyle/>
          <a:p>
            <a:pPr marL="0" indent="0">
              <a:buNone/>
            </a:pPr>
            <a:endParaRPr lang="en-US" sz="2800" b="1" dirty="0" smtClean="0"/>
          </a:p>
          <a:p>
            <a:pPr marL="0" indent="0">
              <a:buNone/>
            </a:pPr>
            <a:r>
              <a:rPr lang="en-US" sz="2800" b="1" dirty="0" smtClean="0">
                <a:solidFill>
                  <a:schemeClr val="accent2"/>
                </a:solidFill>
              </a:rPr>
              <a:t>RSAT inmates are disproportionately likely to be DV </a:t>
            </a:r>
            <a:r>
              <a:rPr lang="en-US" sz="2800" b="1" i="1" dirty="0" err="1" smtClean="0">
                <a:solidFill>
                  <a:schemeClr val="accent2"/>
                </a:solidFill>
              </a:rPr>
              <a:t>perps</a:t>
            </a:r>
            <a:r>
              <a:rPr lang="en-US" sz="2800" b="1" i="1" dirty="0" smtClean="0">
                <a:solidFill>
                  <a:schemeClr val="accent2"/>
                </a:solidFill>
              </a:rPr>
              <a:t> </a:t>
            </a:r>
            <a:r>
              <a:rPr lang="en-US" sz="2800" b="1" dirty="0" smtClean="0">
                <a:solidFill>
                  <a:schemeClr val="accent2"/>
                </a:solidFill>
              </a:rPr>
              <a:t>or</a:t>
            </a:r>
            <a:r>
              <a:rPr lang="en-US" sz="2800" b="1" i="1" dirty="0" smtClean="0">
                <a:solidFill>
                  <a:schemeClr val="accent2"/>
                </a:solidFill>
              </a:rPr>
              <a:t> victims</a:t>
            </a:r>
            <a:r>
              <a:rPr lang="en-US" sz="2800" b="1" dirty="0" smtClean="0">
                <a:solidFill>
                  <a:schemeClr val="accent2"/>
                </a:solidFill>
              </a:rPr>
              <a:t>.</a:t>
            </a:r>
          </a:p>
          <a:p>
            <a:endParaRPr lang="en-US" dirty="0"/>
          </a:p>
          <a:p>
            <a:pPr marL="0" indent="0">
              <a:buNone/>
            </a:pPr>
            <a:endParaRPr lang="en-US" sz="2800"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654590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100" b="1" dirty="0">
                <a:solidFill>
                  <a:schemeClr val="tx2"/>
                </a:solidFill>
              </a:rPr>
              <a:t>Which RSAT inmates most </a:t>
            </a:r>
            <a:r>
              <a:rPr lang="en-US" sz="3100" b="1" dirty="0" smtClean="0">
                <a:solidFill>
                  <a:schemeClr val="tx2"/>
                </a:solidFill>
              </a:rPr>
              <a:t/>
            </a:r>
            <a:br>
              <a:rPr lang="en-US" sz="3100" b="1" dirty="0" smtClean="0">
                <a:solidFill>
                  <a:schemeClr val="tx2"/>
                </a:solidFill>
              </a:rPr>
            </a:br>
            <a:r>
              <a:rPr lang="en-US" sz="3100" b="1" dirty="0" smtClean="0">
                <a:solidFill>
                  <a:schemeClr val="tx2"/>
                </a:solidFill>
              </a:rPr>
              <a:t>vulnerable </a:t>
            </a:r>
            <a:r>
              <a:rPr lang="en-US" sz="3100" b="1" dirty="0">
                <a:solidFill>
                  <a:schemeClr val="tx2"/>
                </a:solidFill>
              </a:rPr>
              <a:t>for DV victimization?</a:t>
            </a:r>
            <a:endParaRPr lang="en-US" sz="3100" dirty="0">
              <a:solidFill>
                <a:schemeClr val="tx2"/>
              </a:solidFill>
            </a:endParaRPr>
          </a:p>
        </p:txBody>
      </p:sp>
      <p:sp>
        <p:nvSpPr>
          <p:cNvPr id="3" name="Content Placeholder 2"/>
          <p:cNvSpPr>
            <a:spLocks noGrp="1"/>
          </p:cNvSpPr>
          <p:nvPr>
            <p:ph idx="1"/>
          </p:nvPr>
        </p:nvSpPr>
        <p:spPr/>
        <p:txBody>
          <a:bodyPr/>
          <a:lstStyle/>
          <a:p>
            <a:pPr>
              <a:buClr>
                <a:schemeClr val="accent1">
                  <a:lumMod val="75000"/>
                </a:schemeClr>
              </a:buClr>
            </a:pPr>
            <a:r>
              <a:rPr lang="en-US" sz="2800" i="1" dirty="0"/>
              <a:t>There is consensus in the literature that </a:t>
            </a:r>
            <a:r>
              <a:rPr lang="en-US" sz="2800" b="1" i="1" dirty="0">
                <a:solidFill>
                  <a:schemeClr val="tx2"/>
                </a:solidFill>
              </a:rPr>
              <a:t>binge drinking</a:t>
            </a:r>
            <a:r>
              <a:rPr lang="en-US" sz="2800" i="1" dirty="0"/>
              <a:t> and </a:t>
            </a:r>
            <a:r>
              <a:rPr lang="en-US" sz="2800" b="1" i="1" dirty="0">
                <a:solidFill>
                  <a:schemeClr val="tx2"/>
                </a:solidFill>
              </a:rPr>
              <a:t>abusive drinking </a:t>
            </a:r>
            <a:r>
              <a:rPr lang="en-US" sz="2800" i="1" dirty="0"/>
              <a:t>among women is more problematic than for men. Women become intoxicated after drinking half as much, metabolize alcohol differently, and have greater risk of dying from alcohol-related accidents and higher risk of being victims of violence and suffering from depression.</a:t>
            </a:r>
          </a:p>
        </p:txBody>
      </p:sp>
      <p:sp>
        <p:nvSpPr>
          <p:cNvPr id="4" name="Slide Number Placeholder 3"/>
          <p:cNvSpPr>
            <a:spLocks noGrp="1"/>
          </p:cNvSpPr>
          <p:nvPr>
            <p:ph type="sldNum" sz="quarter" idx="12"/>
          </p:nvPr>
        </p:nvSpPr>
        <p:spPr/>
        <p:txBody>
          <a:bodyPr/>
          <a:lstStyle/>
          <a:p>
            <a:fld id="{C7FEEA0E-0014-4E09-AC93-44CA6E83A2C8}" type="slidenum">
              <a:rPr lang="en-US" smtClean="0"/>
              <a:t>20</a:t>
            </a:fld>
            <a:endParaRPr lang="en-US"/>
          </a:p>
        </p:txBody>
      </p:sp>
    </p:spTree>
    <p:extLst>
      <p:ext uri="{BB962C8B-B14F-4D97-AF65-F5344CB8AC3E}">
        <p14:creationId xmlns:p14="http://schemas.microsoft.com/office/powerpoint/2010/main" val="3068524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000" b="1" dirty="0" smtClean="0">
                <a:solidFill>
                  <a:schemeClr val="tx2"/>
                </a:solidFill>
              </a:rPr>
              <a:t>What RSAT inmates most </a:t>
            </a:r>
            <a:br>
              <a:rPr lang="en-US" sz="3000" b="1" dirty="0" smtClean="0">
                <a:solidFill>
                  <a:schemeClr val="tx2"/>
                </a:solidFill>
              </a:rPr>
            </a:br>
            <a:r>
              <a:rPr lang="en-US" sz="3000" b="1" dirty="0" smtClean="0">
                <a:solidFill>
                  <a:schemeClr val="tx2"/>
                </a:solidFill>
              </a:rPr>
              <a:t>vulnerable for DV victimization?</a:t>
            </a:r>
            <a:endParaRPr lang="en-US" sz="3000" b="1" dirty="0">
              <a:solidFill>
                <a:schemeClr val="tx2"/>
              </a:solidFill>
            </a:endParaRPr>
          </a:p>
        </p:txBody>
      </p:sp>
      <p:sp>
        <p:nvSpPr>
          <p:cNvPr id="3" name="Content Placeholder 2"/>
          <p:cNvSpPr>
            <a:spLocks noGrp="1"/>
          </p:cNvSpPr>
          <p:nvPr>
            <p:ph idx="1"/>
          </p:nvPr>
        </p:nvSpPr>
        <p:spPr/>
        <p:txBody>
          <a:bodyPr>
            <a:noAutofit/>
          </a:bodyPr>
          <a:lstStyle/>
          <a:p>
            <a:pPr>
              <a:buClr>
                <a:schemeClr val="accent1">
                  <a:lumMod val="75000"/>
                </a:schemeClr>
              </a:buClr>
            </a:pPr>
            <a:r>
              <a:rPr lang="en-US" sz="2600" dirty="0"/>
              <a:t>A general population study across New Zealand found that binge drinking by men and </a:t>
            </a:r>
            <a:r>
              <a:rPr lang="en-US" sz="2600" dirty="0" smtClean="0"/>
              <a:t>women</a:t>
            </a:r>
            <a:r>
              <a:rPr lang="en-US" sz="2600" dirty="0"/>
              <a:t> </a:t>
            </a:r>
            <a:r>
              <a:rPr lang="en-US" sz="2600" dirty="0" smtClean="0"/>
              <a:t/>
            </a:r>
            <a:br>
              <a:rPr lang="en-US" sz="2600" dirty="0" smtClean="0"/>
            </a:br>
            <a:r>
              <a:rPr lang="en-US" sz="2600" dirty="0" smtClean="0"/>
              <a:t>(5 or </a:t>
            </a:r>
            <a:r>
              <a:rPr lang="en-US" sz="2600" dirty="0"/>
              <a:t>more </a:t>
            </a:r>
            <a:r>
              <a:rPr lang="en-US" sz="2600" dirty="0" smtClean="0"/>
              <a:t>drinks/ at least once a month) → → </a:t>
            </a:r>
            <a:r>
              <a:rPr lang="en-US" sz="2600" b="1" u="sng" dirty="0" smtClean="0"/>
              <a:t>twice</a:t>
            </a:r>
            <a:r>
              <a:rPr lang="en-US" sz="2600" dirty="0" smtClean="0"/>
              <a:t> </a:t>
            </a:r>
            <a:r>
              <a:rPr lang="en-US" sz="2600" dirty="0"/>
              <a:t>as likely to be an aggressor </a:t>
            </a:r>
            <a:r>
              <a:rPr lang="en-US" sz="2600" dirty="0" smtClean="0"/>
              <a:t>→ → </a:t>
            </a:r>
            <a:br>
              <a:rPr lang="en-US" sz="2600" dirty="0" smtClean="0"/>
            </a:br>
            <a:r>
              <a:rPr lang="en-US" sz="2600" b="1" dirty="0" smtClean="0"/>
              <a:t>three </a:t>
            </a:r>
            <a:r>
              <a:rPr lang="en-US" sz="2600" b="1" dirty="0"/>
              <a:t>times </a:t>
            </a:r>
            <a:r>
              <a:rPr lang="en-US" sz="2600" dirty="0"/>
              <a:t>as likely to be a victim of partner </a:t>
            </a:r>
            <a:r>
              <a:rPr lang="en-US" sz="2600" dirty="0" smtClean="0"/>
              <a:t>aggression vs. people </a:t>
            </a:r>
            <a:r>
              <a:rPr lang="en-US" sz="2600" dirty="0"/>
              <a:t>who did not binge. </a:t>
            </a:r>
            <a:endParaRPr lang="en-US" sz="2600" dirty="0" smtClean="0"/>
          </a:p>
          <a:p>
            <a:pPr>
              <a:buClr>
                <a:schemeClr val="accent1">
                  <a:lumMod val="75000"/>
                </a:schemeClr>
              </a:buClr>
            </a:pPr>
            <a:endParaRPr lang="en-US" sz="2600" dirty="0" smtClean="0"/>
          </a:p>
          <a:p>
            <a:pPr>
              <a:buClr>
                <a:schemeClr val="accent1">
                  <a:lumMod val="75000"/>
                </a:schemeClr>
              </a:buClr>
            </a:pPr>
            <a:r>
              <a:rPr lang="en-US" sz="2600" dirty="0" smtClean="0"/>
              <a:t>Although binge drinking → → female &amp; male aggression, </a:t>
            </a:r>
            <a:r>
              <a:rPr lang="en-US" sz="2600" b="1" dirty="0" smtClean="0"/>
              <a:t>men</a:t>
            </a:r>
            <a:r>
              <a:rPr lang="en-US" sz="2600" dirty="0" smtClean="0"/>
              <a:t> → → more likely physically </a:t>
            </a:r>
            <a:r>
              <a:rPr lang="en-US" sz="2600" dirty="0"/>
              <a:t>violent towards </a:t>
            </a:r>
            <a:r>
              <a:rPr lang="en-US" sz="2600" dirty="0" smtClean="0"/>
              <a:t>partners</a:t>
            </a:r>
            <a:endParaRPr lang="en-US" sz="2600" dirty="0"/>
          </a:p>
        </p:txBody>
      </p:sp>
      <p:sp>
        <p:nvSpPr>
          <p:cNvPr id="4" name="Slide Number Placeholder 3"/>
          <p:cNvSpPr>
            <a:spLocks noGrp="1"/>
          </p:cNvSpPr>
          <p:nvPr>
            <p:ph type="sldNum" sz="quarter" idx="12"/>
          </p:nvPr>
        </p:nvSpPr>
        <p:spPr/>
        <p:txBody>
          <a:bodyPr/>
          <a:lstStyle/>
          <a:p>
            <a:fld id="{C7FEEA0E-0014-4E09-AC93-44CA6E83A2C8}" type="slidenum">
              <a:rPr lang="en-US" smtClean="0"/>
              <a:t>21</a:t>
            </a:fld>
            <a:endParaRPr lang="en-US"/>
          </a:p>
        </p:txBody>
      </p:sp>
    </p:spTree>
    <p:extLst>
      <p:ext uri="{BB962C8B-B14F-4D97-AF65-F5344CB8AC3E}">
        <p14:creationId xmlns:p14="http://schemas.microsoft.com/office/powerpoint/2010/main" val="961632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000" b="1" dirty="0" smtClean="0">
                <a:solidFill>
                  <a:schemeClr val="tx2"/>
                </a:solidFill>
              </a:rPr>
              <a:t>What is the impact RSAT </a:t>
            </a:r>
            <a:br>
              <a:rPr lang="en-US" sz="3000" b="1" dirty="0" smtClean="0">
                <a:solidFill>
                  <a:schemeClr val="tx2"/>
                </a:solidFill>
              </a:rPr>
            </a:br>
            <a:r>
              <a:rPr lang="en-US" sz="3000" b="1" dirty="0" smtClean="0">
                <a:solidFill>
                  <a:schemeClr val="tx2"/>
                </a:solidFill>
              </a:rPr>
              <a:t>inmates experienced as a result of DV?</a:t>
            </a:r>
            <a:endParaRPr lang="en-US" sz="3000" b="1" dirty="0">
              <a:solidFill>
                <a:schemeClr val="tx2"/>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3000" b="1" dirty="0" smtClean="0">
                <a:solidFill>
                  <a:schemeClr val="accent2"/>
                </a:solidFill>
              </a:rPr>
              <a:t>National Survey (2011):</a:t>
            </a:r>
          </a:p>
          <a:p>
            <a:pPr marL="1261872">
              <a:buClr>
                <a:schemeClr val="accent1">
                  <a:lumMod val="75000"/>
                </a:schemeClr>
              </a:buClr>
            </a:pPr>
            <a:r>
              <a:rPr lang="en-US" sz="3000" dirty="0" smtClean="0"/>
              <a:t>Fear</a:t>
            </a:r>
          </a:p>
          <a:p>
            <a:pPr marL="1261872">
              <a:buClr>
                <a:schemeClr val="accent1">
                  <a:lumMod val="75000"/>
                </a:schemeClr>
              </a:buClr>
            </a:pPr>
            <a:r>
              <a:rPr lang="en-US" sz="3000" dirty="0" smtClean="0"/>
              <a:t>Trauma/Depression</a:t>
            </a:r>
          </a:p>
          <a:p>
            <a:pPr marL="1261872">
              <a:buClr>
                <a:schemeClr val="accent1">
                  <a:lumMod val="75000"/>
                </a:schemeClr>
              </a:buClr>
            </a:pPr>
            <a:r>
              <a:rPr lang="en-US" sz="3000" dirty="0" smtClean="0"/>
              <a:t>Injury</a:t>
            </a:r>
          </a:p>
          <a:p>
            <a:pPr marL="1261872">
              <a:buClr>
                <a:schemeClr val="accent1">
                  <a:lumMod val="75000"/>
                </a:schemeClr>
              </a:buClr>
            </a:pPr>
            <a:r>
              <a:rPr lang="en-US" sz="3000" dirty="0" smtClean="0"/>
              <a:t>Pregnancy</a:t>
            </a:r>
          </a:p>
          <a:p>
            <a:pPr marL="1261872">
              <a:buClr>
                <a:schemeClr val="accent1">
                  <a:lumMod val="75000"/>
                </a:schemeClr>
              </a:buClr>
            </a:pPr>
            <a:r>
              <a:rPr lang="en-US" sz="3000" dirty="0" smtClean="0"/>
              <a:t>Missed work/school</a:t>
            </a:r>
          </a:p>
          <a:p>
            <a:pPr marL="1261872">
              <a:buClr>
                <a:schemeClr val="accent1">
                  <a:lumMod val="75000"/>
                </a:schemeClr>
              </a:buClr>
            </a:pPr>
            <a:r>
              <a:rPr lang="en-US" sz="3000" dirty="0" smtClean="0"/>
              <a:t>Sexually transmitted disease</a:t>
            </a:r>
          </a:p>
          <a:p>
            <a:pPr marL="1261872">
              <a:buClr>
                <a:schemeClr val="accent1">
                  <a:lumMod val="75000"/>
                </a:schemeClr>
              </a:buClr>
            </a:pPr>
            <a:r>
              <a:rPr lang="en-US" sz="3000" dirty="0" smtClean="0"/>
              <a:t>Medical care</a:t>
            </a:r>
          </a:p>
          <a:p>
            <a:pPr marL="1261872">
              <a:buClr>
                <a:schemeClr val="accent1">
                  <a:lumMod val="75000"/>
                </a:schemeClr>
              </a:buClr>
            </a:pPr>
            <a:r>
              <a:rPr lang="en-US" sz="3000" dirty="0" smtClean="0"/>
              <a:t>Homelessness</a:t>
            </a:r>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t>22</a:t>
            </a:fld>
            <a:endParaRPr lang="en-US"/>
          </a:p>
        </p:txBody>
      </p:sp>
    </p:spTree>
    <p:extLst>
      <p:ext uri="{BB962C8B-B14F-4D97-AF65-F5344CB8AC3E}">
        <p14:creationId xmlns:p14="http://schemas.microsoft.com/office/powerpoint/2010/main" val="2486996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000" b="1" dirty="0">
                <a:solidFill>
                  <a:schemeClr val="tx2"/>
                </a:solidFill>
              </a:rPr>
              <a:t>What is the impact RSAT </a:t>
            </a:r>
            <a:r>
              <a:rPr lang="en-US" sz="3000" b="1" dirty="0" smtClean="0">
                <a:solidFill>
                  <a:schemeClr val="tx2"/>
                </a:solidFill>
              </a:rPr>
              <a:t/>
            </a:r>
            <a:br>
              <a:rPr lang="en-US" sz="3000" b="1" dirty="0" smtClean="0">
                <a:solidFill>
                  <a:schemeClr val="tx2"/>
                </a:solidFill>
              </a:rPr>
            </a:br>
            <a:r>
              <a:rPr lang="en-US" sz="3000" b="1" dirty="0" smtClean="0">
                <a:solidFill>
                  <a:schemeClr val="tx2"/>
                </a:solidFill>
              </a:rPr>
              <a:t>inmates </a:t>
            </a:r>
            <a:r>
              <a:rPr lang="en-US" sz="3000" b="1" dirty="0">
                <a:solidFill>
                  <a:schemeClr val="tx2"/>
                </a:solidFill>
              </a:rPr>
              <a:t>experienced as a result of DV?</a:t>
            </a:r>
          </a:p>
        </p:txBody>
      </p:sp>
      <p:sp>
        <p:nvSpPr>
          <p:cNvPr id="3" name="Content Placeholder 2"/>
          <p:cNvSpPr>
            <a:spLocks noGrp="1"/>
          </p:cNvSpPr>
          <p:nvPr>
            <p:ph idx="1"/>
          </p:nvPr>
        </p:nvSpPr>
        <p:spPr/>
        <p:txBody>
          <a:bodyPr/>
          <a:lstStyle/>
          <a:p>
            <a:pPr marL="0" indent="0">
              <a:buNone/>
            </a:pPr>
            <a:r>
              <a:rPr lang="en-US" b="1" dirty="0" smtClean="0">
                <a:solidFill>
                  <a:schemeClr val="accent2"/>
                </a:solidFill>
              </a:rPr>
              <a:t>National Survey (2011):</a:t>
            </a:r>
          </a:p>
          <a:p>
            <a:pPr marL="0" indent="0">
              <a:buNone/>
            </a:pPr>
            <a:endParaRPr lang="en-US" dirty="0" smtClean="0"/>
          </a:p>
          <a:p>
            <a:pPr marL="0" indent="0">
              <a:buNone/>
            </a:pPr>
            <a:r>
              <a:rPr lang="en-US" dirty="0" smtClean="0"/>
              <a:t>Only 19.2% women victims reported no adverse effects while 65.3% of men reported no adverse effects of DV.</a:t>
            </a:r>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t>23</a:t>
            </a:fld>
            <a:endParaRPr lang="en-US"/>
          </a:p>
        </p:txBody>
      </p:sp>
    </p:spTree>
    <p:extLst>
      <p:ext uri="{BB962C8B-B14F-4D97-AF65-F5344CB8AC3E}">
        <p14:creationId xmlns:p14="http://schemas.microsoft.com/office/powerpoint/2010/main" val="3086215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000" b="1" dirty="0">
                <a:solidFill>
                  <a:schemeClr val="tx2"/>
                </a:solidFill>
              </a:rPr>
              <a:t>What is the impact RSAT </a:t>
            </a:r>
            <a:r>
              <a:rPr lang="en-US" sz="3000" b="1" dirty="0" smtClean="0">
                <a:solidFill>
                  <a:schemeClr val="tx2"/>
                </a:solidFill>
              </a:rPr>
              <a:t>inmates </a:t>
            </a:r>
            <a:br>
              <a:rPr lang="en-US" sz="3000" b="1" dirty="0" smtClean="0">
                <a:solidFill>
                  <a:schemeClr val="tx2"/>
                </a:solidFill>
              </a:rPr>
            </a:br>
            <a:r>
              <a:rPr lang="en-US" sz="3000" b="1" dirty="0" smtClean="0">
                <a:solidFill>
                  <a:schemeClr val="tx2"/>
                </a:solidFill>
              </a:rPr>
              <a:t>experienced </a:t>
            </a:r>
            <a:r>
              <a:rPr lang="en-US" sz="3000" b="1" dirty="0">
                <a:solidFill>
                  <a:schemeClr val="tx2"/>
                </a:solidFill>
              </a:rPr>
              <a:t>as a result of DV?</a:t>
            </a:r>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0" indent="0">
              <a:buNone/>
            </a:pPr>
            <a:r>
              <a:rPr lang="en-US" b="1" dirty="0" smtClean="0">
                <a:solidFill>
                  <a:schemeClr val="accent2"/>
                </a:solidFill>
              </a:rPr>
              <a:t>For </a:t>
            </a:r>
            <a:r>
              <a:rPr lang="en-US" b="1" dirty="0" err="1" smtClean="0">
                <a:solidFill>
                  <a:schemeClr val="accent2"/>
                </a:solidFill>
              </a:rPr>
              <a:t>Perps</a:t>
            </a:r>
            <a:r>
              <a:rPr lang="en-US" b="1" dirty="0" smtClean="0">
                <a:solidFill>
                  <a:schemeClr val="accent2"/>
                </a:solidFill>
              </a:rPr>
              <a:t>:</a:t>
            </a:r>
          </a:p>
          <a:p>
            <a:pPr marL="0" indent="0">
              <a:buNone/>
            </a:pPr>
            <a:r>
              <a:rPr lang="en-US" sz="2800" dirty="0" smtClean="0"/>
              <a:t>To the extent that their DV crimes are </a:t>
            </a:r>
            <a:r>
              <a:rPr lang="en-US" sz="2800" b="1" dirty="0" err="1" smtClean="0"/>
              <a:t>un</a:t>
            </a:r>
            <a:r>
              <a:rPr lang="en-US" sz="2800" dirty="0" err="1" smtClean="0"/>
              <a:t>arrested</a:t>
            </a:r>
            <a:r>
              <a:rPr lang="en-US" sz="2800" dirty="0" smtClean="0"/>
              <a:t>, </a:t>
            </a:r>
            <a:r>
              <a:rPr lang="en-US" sz="2800" b="1" dirty="0" smtClean="0"/>
              <a:t>un</a:t>
            </a:r>
            <a:r>
              <a:rPr lang="en-US" sz="2800" dirty="0" smtClean="0"/>
              <a:t>prosecuted and </a:t>
            </a:r>
            <a:r>
              <a:rPr lang="en-US" sz="2800" b="1" dirty="0" err="1" smtClean="0"/>
              <a:t>un</a:t>
            </a:r>
            <a:r>
              <a:rPr lang="en-US" sz="2800" dirty="0" err="1" smtClean="0"/>
              <a:t>sentenced</a:t>
            </a:r>
            <a:r>
              <a:rPr lang="en-US" sz="2800" dirty="0" smtClean="0"/>
              <a:t>, abusers will be </a:t>
            </a:r>
            <a:r>
              <a:rPr lang="en-US" sz="2800" b="1" dirty="0" smtClean="0"/>
              <a:t>un</a:t>
            </a:r>
            <a:r>
              <a:rPr lang="en-US" sz="2800" dirty="0" smtClean="0"/>
              <a:t>deterred from future DV crimes.</a:t>
            </a:r>
            <a:endParaRPr lang="en-US" sz="2800" dirty="0"/>
          </a:p>
          <a:p>
            <a:pPr marL="0" indent="0">
              <a:buNone/>
            </a:pPr>
            <a:endParaRPr lang="en-US" b="1" dirty="0" smtClean="0"/>
          </a:p>
          <a:p>
            <a:pPr marL="0" indent="0">
              <a:buNone/>
            </a:pPr>
            <a:r>
              <a:rPr lang="en-US" b="1" dirty="0" smtClean="0">
                <a:solidFill>
                  <a:schemeClr val="accent2"/>
                </a:solidFill>
              </a:rPr>
              <a:t>RSAT Implications: </a:t>
            </a:r>
          </a:p>
          <a:p>
            <a:pPr marL="0" indent="0">
              <a:buNone/>
            </a:pPr>
            <a:r>
              <a:rPr lang="en-US" sz="2800" dirty="0" smtClean="0"/>
              <a:t>Just because the RSAT abuser has been incarcerated, if for a non-DV crime, does not mean he will be deterred from more DV upon release. Research indicates, in fact, may be </a:t>
            </a:r>
            <a:r>
              <a:rPr lang="en-US" sz="2800" b="1" dirty="0" smtClean="0"/>
              <a:t>significantly</a:t>
            </a:r>
            <a:r>
              <a:rPr lang="en-US" sz="2800" dirty="0" smtClean="0"/>
              <a:t> </a:t>
            </a:r>
            <a:r>
              <a:rPr lang="en-US" sz="2800" b="1" dirty="0" smtClean="0"/>
              <a:t>more likely </a:t>
            </a:r>
            <a:r>
              <a:rPr lang="en-US" sz="2800" dirty="0" smtClean="0"/>
              <a:t>to </a:t>
            </a:r>
            <a:r>
              <a:rPr lang="en-US" sz="2800" dirty="0" err="1" smtClean="0"/>
              <a:t>reabuse</a:t>
            </a:r>
            <a:r>
              <a:rPr lang="en-US" sz="2800" dirty="0"/>
              <a:t>.</a:t>
            </a:r>
          </a:p>
        </p:txBody>
      </p:sp>
      <p:sp>
        <p:nvSpPr>
          <p:cNvPr id="4" name="Slide Number Placeholder 3"/>
          <p:cNvSpPr>
            <a:spLocks noGrp="1"/>
          </p:cNvSpPr>
          <p:nvPr>
            <p:ph type="sldNum" sz="quarter" idx="12"/>
          </p:nvPr>
        </p:nvSpPr>
        <p:spPr/>
        <p:txBody>
          <a:bodyPr/>
          <a:lstStyle/>
          <a:p>
            <a:fld id="{C7FEEA0E-0014-4E09-AC93-44CA6E83A2C8}" type="slidenum">
              <a:rPr lang="en-US" smtClean="0"/>
              <a:t>24</a:t>
            </a:fld>
            <a:endParaRPr lang="en-US"/>
          </a:p>
        </p:txBody>
      </p:sp>
    </p:spTree>
    <p:extLst>
      <p:ext uri="{BB962C8B-B14F-4D97-AF65-F5344CB8AC3E}">
        <p14:creationId xmlns:p14="http://schemas.microsoft.com/office/powerpoint/2010/main" val="4287534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solidFill>
                  <a:schemeClr val="tx2"/>
                </a:solidFill>
              </a:rPr>
              <a:t>So what’s a RSAT program to do?</a:t>
            </a:r>
          </a:p>
        </p:txBody>
      </p:sp>
      <p:sp>
        <p:nvSpPr>
          <p:cNvPr id="3" name="Content Placeholder 2"/>
          <p:cNvSpPr>
            <a:spLocks noGrp="1"/>
          </p:cNvSpPr>
          <p:nvPr>
            <p:ph idx="1"/>
          </p:nvPr>
        </p:nvSpPr>
        <p:spPr>
          <a:xfrm>
            <a:off x="495300" y="1295400"/>
            <a:ext cx="8229600" cy="4525963"/>
          </a:xfrm>
        </p:spPr>
        <p:txBody>
          <a:bodyPr/>
          <a:lstStyle/>
          <a:p>
            <a:pPr marL="0" indent="0">
              <a:buNone/>
            </a:pPr>
            <a:r>
              <a:rPr lang="en-US" dirty="0" smtClean="0">
                <a:solidFill>
                  <a:schemeClr val="accent2"/>
                </a:solidFill>
              </a:rPr>
              <a:t>Isn’t substance abuse treatment enough?!</a:t>
            </a:r>
          </a:p>
          <a:p>
            <a:pPr marL="0" indent="0">
              <a:buNone/>
            </a:pPr>
            <a:endParaRPr lang="en-US" b="1" i="1" dirty="0"/>
          </a:p>
        </p:txBody>
      </p:sp>
      <p:pic>
        <p:nvPicPr>
          <p:cNvPr id="1026" name="Picture 2" descr="C:\Users\aklein\AppData\Local\Microsoft\Windows\Temporary Internet Files\Content.Outlook\L83IHI2K\plates_1713548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3080" y="1905000"/>
            <a:ext cx="5532120" cy="414909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7FEEA0E-0014-4E09-AC93-44CA6E83A2C8}" type="slidenum">
              <a:rPr lang="en-US" smtClean="0"/>
              <a:t>25</a:t>
            </a:fld>
            <a:endParaRPr lang="en-US"/>
          </a:p>
        </p:txBody>
      </p:sp>
    </p:spTree>
    <p:extLst>
      <p:ext uri="{BB962C8B-B14F-4D97-AF65-F5344CB8AC3E}">
        <p14:creationId xmlns:p14="http://schemas.microsoft.com/office/powerpoint/2010/main" val="946467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solidFill>
                  <a:schemeClr val="tx2"/>
                </a:solidFill>
              </a:rPr>
              <a:t>So what’s a RSAT program to do?</a:t>
            </a:r>
          </a:p>
        </p:txBody>
      </p:sp>
      <p:sp>
        <p:nvSpPr>
          <p:cNvPr id="3" name="Content Placeholder 2"/>
          <p:cNvSpPr>
            <a:spLocks noGrp="1"/>
          </p:cNvSpPr>
          <p:nvPr>
            <p:ph idx="1"/>
          </p:nvPr>
        </p:nvSpPr>
        <p:spPr>
          <a:xfrm>
            <a:off x="1371600" y="1600200"/>
            <a:ext cx="6400800" cy="4525963"/>
          </a:xfrm>
        </p:spPr>
        <p:txBody>
          <a:bodyPr/>
          <a:lstStyle/>
          <a:p>
            <a:pPr marL="514350" indent="-514350">
              <a:spcAft>
                <a:spcPts val="1200"/>
              </a:spcAft>
              <a:buClr>
                <a:schemeClr val="accent1">
                  <a:lumMod val="75000"/>
                </a:schemeClr>
              </a:buClr>
              <a:buFont typeface="+mj-lt"/>
              <a:buAutoNum type="arabicPeriod"/>
            </a:pPr>
            <a:r>
              <a:rPr lang="en-US" dirty="0" smtClean="0"/>
              <a:t>Identify Abusers/Victims</a:t>
            </a:r>
          </a:p>
          <a:p>
            <a:pPr marL="514350" indent="-514350">
              <a:buClr>
                <a:schemeClr val="accent1">
                  <a:lumMod val="75000"/>
                </a:schemeClr>
              </a:buClr>
              <a:buFont typeface="+mj-lt"/>
              <a:buAutoNum type="arabicPeriod"/>
            </a:pPr>
            <a:r>
              <a:rPr lang="en-US" dirty="0" smtClean="0"/>
              <a:t>Identify resources to integrate into or </a:t>
            </a:r>
            <a:r>
              <a:rPr lang="en-US" dirty="0"/>
              <a:t>s</a:t>
            </a:r>
            <a:r>
              <a:rPr lang="en-US" dirty="0" smtClean="0"/>
              <a:t>upplement RSAT programming for both (separately)</a:t>
            </a:r>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t>26</a:t>
            </a:fld>
            <a:endParaRPr lang="en-US"/>
          </a:p>
        </p:txBody>
      </p:sp>
    </p:spTree>
    <p:extLst>
      <p:ext uri="{BB962C8B-B14F-4D97-AF65-F5344CB8AC3E}">
        <p14:creationId xmlns:p14="http://schemas.microsoft.com/office/powerpoint/2010/main" val="2642258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solidFill>
                  <a:schemeClr val="tx2"/>
                </a:solidFill>
              </a:rPr>
              <a:t>So what’s a RSAT program to do?</a:t>
            </a:r>
          </a:p>
        </p:txBody>
      </p:sp>
      <p:sp>
        <p:nvSpPr>
          <p:cNvPr id="3" name="Content Placeholder 2"/>
          <p:cNvSpPr>
            <a:spLocks noGrp="1"/>
          </p:cNvSpPr>
          <p:nvPr>
            <p:ph idx="1"/>
          </p:nvPr>
        </p:nvSpPr>
        <p:spPr/>
        <p:txBody>
          <a:bodyPr>
            <a:normAutofit lnSpcReduction="10000"/>
          </a:bodyPr>
          <a:lstStyle/>
          <a:p>
            <a:pPr marL="0" indent="0">
              <a:buNone/>
            </a:pPr>
            <a:r>
              <a:rPr lang="en-US" sz="3000" b="1" dirty="0" smtClean="0">
                <a:solidFill>
                  <a:schemeClr val="accent2"/>
                </a:solidFill>
              </a:rPr>
              <a:t>Identifying abusers</a:t>
            </a:r>
          </a:p>
          <a:p>
            <a:pPr marL="1261872">
              <a:spcAft>
                <a:spcPts val="600"/>
              </a:spcAft>
              <a:buClr>
                <a:schemeClr val="accent1">
                  <a:lumMod val="75000"/>
                </a:schemeClr>
              </a:buClr>
            </a:pPr>
            <a:r>
              <a:rPr lang="en-US" sz="2600" dirty="0" smtClean="0"/>
              <a:t>Prior dv/assault arrests/ police incident reports</a:t>
            </a:r>
          </a:p>
          <a:p>
            <a:pPr marL="1261872">
              <a:spcAft>
                <a:spcPts val="600"/>
              </a:spcAft>
              <a:buClr>
                <a:schemeClr val="accent1">
                  <a:lumMod val="75000"/>
                </a:schemeClr>
              </a:buClr>
            </a:pPr>
            <a:r>
              <a:rPr lang="en-US" sz="2600" dirty="0" smtClean="0"/>
              <a:t>Prior participation in batterer intervention program</a:t>
            </a:r>
          </a:p>
          <a:p>
            <a:pPr marL="1261872">
              <a:spcAft>
                <a:spcPts val="600"/>
              </a:spcAft>
              <a:buClr>
                <a:schemeClr val="accent1">
                  <a:lumMod val="75000"/>
                </a:schemeClr>
              </a:buClr>
            </a:pPr>
            <a:r>
              <a:rPr lang="en-US" sz="2600" dirty="0" smtClean="0"/>
              <a:t>Child protective services case</a:t>
            </a:r>
          </a:p>
          <a:p>
            <a:pPr marL="1261872">
              <a:spcAft>
                <a:spcPts val="600"/>
              </a:spcAft>
              <a:buClr>
                <a:schemeClr val="accent1">
                  <a:lumMod val="75000"/>
                </a:schemeClr>
              </a:buClr>
            </a:pPr>
            <a:r>
              <a:rPr lang="en-US" sz="2600" dirty="0" smtClean="0"/>
              <a:t>Had/has civil/criminal protective order</a:t>
            </a:r>
          </a:p>
          <a:p>
            <a:pPr marL="1261872">
              <a:spcAft>
                <a:spcPts val="600"/>
              </a:spcAft>
              <a:buClr>
                <a:schemeClr val="accent1">
                  <a:lumMod val="75000"/>
                </a:schemeClr>
              </a:buClr>
            </a:pPr>
            <a:r>
              <a:rPr lang="en-US" sz="2600" dirty="0" smtClean="0"/>
              <a:t>Federally prohibited from possessing firearm (NICS)</a:t>
            </a:r>
          </a:p>
          <a:p>
            <a:pPr marL="1261872">
              <a:spcAft>
                <a:spcPts val="600"/>
              </a:spcAft>
              <a:buClr>
                <a:schemeClr val="accent1">
                  <a:lumMod val="75000"/>
                </a:schemeClr>
              </a:buClr>
            </a:pPr>
            <a:r>
              <a:rPr lang="en-US" sz="2600" dirty="0" smtClean="0"/>
              <a:t>Interview current or former intimate partner</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t>27</a:t>
            </a:fld>
            <a:endParaRPr lang="en-US"/>
          </a:p>
        </p:txBody>
      </p:sp>
    </p:spTree>
    <p:extLst>
      <p:ext uri="{BB962C8B-B14F-4D97-AF65-F5344CB8AC3E}">
        <p14:creationId xmlns:p14="http://schemas.microsoft.com/office/powerpoint/2010/main" val="1912823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solidFill>
                  <a:schemeClr val="tx2"/>
                </a:solidFill>
              </a:rPr>
              <a:t>So what’s a RSAT program to do?</a:t>
            </a:r>
          </a:p>
        </p:txBody>
      </p:sp>
      <p:sp>
        <p:nvSpPr>
          <p:cNvPr id="3" name="Content Placeholder 2"/>
          <p:cNvSpPr>
            <a:spLocks noGrp="1"/>
          </p:cNvSpPr>
          <p:nvPr>
            <p:ph idx="1"/>
          </p:nvPr>
        </p:nvSpPr>
        <p:spPr>
          <a:xfrm>
            <a:off x="457200" y="1219200"/>
            <a:ext cx="8229600" cy="4906963"/>
          </a:xfrm>
        </p:spPr>
        <p:txBody>
          <a:bodyPr>
            <a:noAutofit/>
          </a:bodyPr>
          <a:lstStyle/>
          <a:p>
            <a:pPr marL="0" indent="0">
              <a:spcAft>
                <a:spcPts val="600"/>
              </a:spcAft>
              <a:buNone/>
            </a:pPr>
            <a:r>
              <a:rPr lang="en-US" sz="2800" b="1" dirty="0" smtClean="0">
                <a:solidFill>
                  <a:schemeClr val="accent2"/>
                </a:solidFill>
              </a:rPr>
              <a:t>Identifying Victim</a:t>
            </a:r>
          </a:p>
          <a:p>
            <a:pPr marL="0" indent="0">
              <a:buClr>
                <a:schemeClr val="accent1">
                  <a:lumMod val="75000"/>
                </a:schemeClr>
              </a:buClr>
              <a:buNone/>
            </a:pPr>
            <a:r>
              <a:rPr lang="en-US" sz="2200" b="1" dirty="0" smtClean="0"/>
              <a:t>Ask if former/current intimate partner:</a:t>
            </a:r>
          </a:p>
          <a:p>
            <a:pPr>
              <a:buClr>
                <a:schemeClr val="accent1">
                  <a:lumMod val="75000"/>
                </a:schemeClr>
              </a:buClr>
            </a:pPr>
            <a:r>
              <a:rPr lang="en-US" sz="2200" dirty="0" smtClean="0"/>
              <a:t>ever hit/ slapped/ pushed/ choked her</a:t>
            </a:r>
          </a:p>
          <a:p>
            <a:pPr>
              <a:buClr>
                <a:schemeClr val="accent1">
                  <a:lumMod val="75000"/>
                </a:schemeClr>
              </a:buClr>
            </a:pPr>
            <a:r>
              <a:rPr lang="en-US" sz="2200" dirty="0" smtClean="0"/>
              <a:t>threatened her/ children/ family pet</a:t>
            </a:r>
          </a:p>
          <a:p>
            <a:pPr>
              <a:buClr>
                <a:schemeClr val="accent1">
                  <a:lumMod val="75000"/>
                </a:schemeClr>
              </a:buClr>
            </a:pPr>
            <a:r>
              <a:rPr lang="en-US" sz="2200" dirty="0" smtClean="0"/>
              <a:t>fear he might hurt you/ children</a:t>
            </a:r>
          </a:p>
          <a:p>
            <a:pPr>
              <a:buClr>
                <a:schemeClr val="accent1">
                  <a:lumMod val="75000"/>
                </a:schemeClr>
              </a:buClr>
            </a:pPr>
            <a:r>
              <a:rPr lang="en-US" sz="2200" dirty="0" smtClean="0"/>
              <a:t>violently or constantly jealous or controls your daily activities</a:t>
            </a:r>
          </a:p>
          <a:p>
            <a:pPr>
              <a:buClr>
                <a:schemeClr val="accent1">
                  <a:lumMod val="75000"/>
                </a:schemeClr>
              </a:buClr>
            </a:pPr>
            <a:r>
              <a:rPr lang="en-US" sz="2200" dirty="0" smtClean="0"/>
              <a:t>have you ever left him/her or separated after living together or being married</a:t>
            </a:r>
          </a:p>
          <a:p>
            <a:pPr>
              <a:buClr>
                <a:schemeClr val="accent1">
                  <a:lumMod val="75000"/>
                </a:schemeClr>
              </a:buClr>
            </a:pPr>
            <a:r>
              <a:rPr lang="en-US" sz="2200" dirty="0" smtClean="0"/>
              <a:t>does he follow or spy on you, leave threatening messages</a:t>
            </a:r>
          </a:p>
          <a:p>
            <a:pPr>
              <a:buClr>
                <a:schemeClr val="accent1">
                  <a:lumMod val="75000"/>
                </a:schemeClr>
              </a:buClr>
            </a:pPr>
            <a:r>
              <a:rPr lang="en-US" sz="2200" dirty="0" smtClean="0"/>
              <a:t>has anyone else worried about your safety?</a:t>
            </a:r>
          </a:p>
          <a:p>
            <a:pPr marL="0" indent="0">
              <a:buNone/>
            </a:pPr>
            <a:endParaRPr lang="en-US" sz="1800" dirty="0" smtClean="0"/>
          </a:p>
        </p:txBody>
      </p:sp>
      <p:sp>
        <p:nvSpPr>
          <p:cNvPr id="4" name="Slide Number Placeholder 3"/>
          <p:cNvSpPr>
            <a:spLocks noGrp="1"/>
          </p:cNvSpPr>
          <p:nvPr>
            <p:ph type="sldNum" sz="quarter" idx="12"/>
          </p:nvPr>
        </p:nvSpPr>
        <p:spPr/>
        <p:txBody>
          <a:bodyPr/>
          <a:lstStyle/>
          <a:p>
            <a:fld id="{C7FEEA0E-0014-4E09-AC93-44CA6E83A2C8}" type="slidenum">
              <a:rPr lang="en-US" smtClean="0"/>
              <a:t>28</a:t>
            </a:fld>
            <a:endParaRPr lang="en-US"/>
          </a:p>
        </p:txBody>
      </p:sp>
    </p:spTree>
    <p:extLst>
      <p:ext uri="{BB962C8B-B14F-4D97-AF65-F5344CB8AC3E}">
        <p14:creationId xmlns:p14="http://schemas.microsoft.com/office/powerpoint/2010/main" val="2523517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solidFill>
                  <a:schemeClr val="tx2"/>
                </a:solidFill>
              </a:rPr>
              <a:t>So what’s a RSAT program to do?</a:t>
            </a:r>
          </a:p>
        </p:txBody>
      </p:sp>
      <p:sp>
        <p:nvSpPr>
          <p:cNvPr id="3" name="Content Placeholder 2"/>
          <p:cNvSpPr>
            <a:spLocks noGrp="1"/>
          </p:cNvSpPr>
          <p:nvPr>
            <p:ph idx="1"/>
          </p:nvPr>
        </p:nvSpPr>
        <p:spPr/>
        <p:txBody>
          <a:bodyPr/>
          <a:lstStyle/>
          <a:p>
            <a:pPr marL="0" indent="0">
              <a:buNone/>
            </a:pPr>
            <a:r>
              <a:rPr lang="en-US" b="1" dirty="0" smtClean="0">
                <a:solidFill>
                  <a:schemeClr val="accent2"/>
                </a:solidFill>
              </a:rPr>
              <a:t>Resources for abuser treatment</a:t>
            </a:r>
            <a:endParaRPr lang="en-US" b="1" dirty="0">
              <a:solidFill>
                <a:schemeClr val="accent2"/>
              </a:solidFill>
            </a:endParaRPr>
          </a:p>
          <a:p>
            <a:pPr marL="347472">
              <a:spcAft>
                <a:spcPts val="1200"/>
              </a:spcAft>
              <a:buClr>
                <a:schemeClr val="accent1">
                  <a:lumMod val="75000"/>
                </a:schemeClr>
              </a:buClr>
            </a:pPr>
            <a:r>
              <a:rPr lang="en-US" sz="2800" dirty="0" smtClean="0"/>
              <a:t>State Domestic Violence (and Sexual Assault) Coalition for certified/</a:t>
            </a:r>
            <a:br>
              <a:rPr lang="en-US" sz="2800" dirty="0" smtClean="0"/>
            </a:br>
            <a:r>
              <a:rPr lang="en-US" sz="2800" dirty="0" smtClean="0"/>
              <a:t>recommended batterer intervention program (BIP) contacts</a:t>
            </a:r>
          </a:p>
          <a:p>
            <a:pPr marL="347472">
              <a:spcAft>
                <a:spcPts val="1200"/>
              </a:spcAft>
              <a:buClr>
                <a:schemeClr val="accent1">
                  <a:lumMod val="75000"/>
                </a:schemeClr>
              </a:buClr>
            </a:pPr>
            <a:r>
              <a:rPr lang="en-US" sz="2800" dirty="0" smtClean="0"/>
              <a:t>State agency responsible for certifying BIPs</a:t>
            </a:r>
          </a:p>
          <a:p>
            <a:pPr marL="347472">
              <a:spcAft>
                <a:spcPts val="1200"/>
              </a:spcAft>
              <a:buClr>
                <a:schemeClr val="accent1">
                  <a:lumMod val="75000"/>
                </a:schemeClr>
              </a:buClr>
            </a:pPr>
            <a:r>
              <a:rPr lang="en-US" sz="2800" dirty="0" smtClean="0"/>
              <a:t>Child Protective Services for recommended parenting programs</a:t>
            </a:r>
            <a:endParaRPr lang="en-US" sz="2800" dirty="0"/>
          </a:p>
        </p:txBody>
      </p:sp>
      <p:sp>
        <p:nvSpPr>
          <p:cNvPr id="4" name="Slide Number Placeholder 3"/>
          <p:cNvSpPr>
            <a:spLocks noGrp="1"/>
          </p:cNvSpPr>
          <p:nvPr>
            <p:ph type="sldNum" sz="quarter" idx="12"/>
          </p:nvPr>
        </p:nvSpPr>
        <p:spPr/>
        <p:txBody>
          <a:bodyPr/>
          <a:lstStyle/>
          <a:p>
            <a:fld id="{C7FEEA0E-0014-4E09-AC93-44CA6E83A2C8}" type="slidenum">
              <a:rPr lang="en-US" smtClean="0"/>
              <a:t>29</a:t>
            </a:fld>
            <a:endParaRPr lang="en-US"/>
          </a:p>
        </p:txBody>
      </p:sp>
    </p:spTree>
    <p:extLst>
      <p:ext uri="{BB962C8B-B14F-4D97-AF65-F5344CB8AC3E}">
        <p14:creationId xmlns:p14="http://schemas.microsoft.com/office/powerpoint/2010/main" val="2415252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2"/>
                </a:solidFill>
              </a:rPr>
              <a:t>Why should RSATs worry about DV?</a:t>
            </a:r>
            <a:endParaRPr lang="en-US" sz="3600" dirty="0">
              <a:solidFill>
                <a:schemeClr val="tx2"/>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A</a:t>
            </a:r>
            <a:r>
              <a:rPr lang="en-US" b="1" dirty="0" smtClean="0"/>
              <a:t>pproximately </a:t>
            </a:r>
            <a:r>
              <a:rPr lang="en-US" b="1" dirty="0"/>
              <a:t>35–60% of male and female patients in substance abuse treatment committed at least one act of physical IPV in the past </a:t>
            </a:r>
            <a:r>
              <a:rPr lang="en-US" b="1" dirty="0" smtClean="0"/>
              <a:t>year.</a:t>
            </a:r>
            <a:endParaRPr lang="en-US" dirty="0" smtClean="0"/>
          </a:p>
          <a:p>
            <a:pPr marL="0" indent="0">
              <a:buNone/>
            </a:pPr>
            <a:endParaRPr lang="en-US" dirty="0" smtClean="0"/>
          </a:p>
          <a:p>
            <a:pPr marL="0" indent="0">
              <a:spcBef>
                <a:spcPts val="600"/>
              </a:spcBef>
              <a:spcAft>
                <a:spcPts val="600"/>
              </a:spcAft>
              <a:buNone/>
            </a:pPr>
            <a:r>
              <a:rPr lang="en-US" sz="1300" dirty="0" smtClean="0"/>
              <a:t>Brown </a:t>
            </a:r>
            <a:r>
              <a:rPr lang="en-US" sz="1300" dirty="0"/>
              <a:t>TG, </a:t>
            </a:r>
            <a:r>
              <a:rPr lang="en-US" sz="1300" dirty="0" err="1"/>
              <a:t>Werk</a:t>
            </a:r>
            <a:r>
              <a:rPr lang="en-US" sz="1300" dirty="0"/>
              <a:t> A, </a:t>
            </a:r>
            <a:r>
              <a:rPr lang="en-US" sz="1300" dirty="0" err="1"/>
              <a:t>Caplan</a:t>
            </a:r>
            <a:r>
              <a:rPr lang="en-US" sz="1300" dirty="0"/>
              <a:t> T, Shields N, </a:t>
            </a:r>
            <a:r>
              <a:rPr lang="en-US" sz="1300" dirty="0" err="1"/>
              <a:t>Seraganian</a:t>
            </a:r>
            <a:r>
              <a:rPr lang="en-US" sz="1300" dirty="0"/>
              <a:t> P (1998) The incidence and characteristics of violent men in substance abuse treatment. Addict </a:t>
            </a:r>
            <a:r>
              <a:rPr lang="en-US" sz="1300" dirty="0" err="1"/>
              <a:t>Behav</a:t>
            </a:r>
            <a:r>
              <a:rPr lang="en-US" sz="1300" dirty="0"/>
              <a:t> 23: 573–586. </a:t>
            </a:r>
            <a:r>
              <a:rPr lang="en-US" sz="1300" dirty="0" err="1"/>
              <a:t>doi</a:t>
            </a:r>
            <a:r>
              <a:rPr lang="en-US" sz="1300" dirty="0"/>
              <a:t>: </a:t>
            </a:r>
            <a:r>
              <a:rPr lang="en-US" sz="1300" dirty="0">
                <a:hlinkClick r:id="rId2"/>
              </a:rPr>
              <a:t>10.1016/S0306-4603(98)00004-5</a:t>
            </a:r>
            <a:r>
              <a:rPr lang="en-US" sz="1300" dirty="0"/>
              <a:t>. </a:t>
            </a:r>
            <a:endParaRPr lang="en-US" sz="1300" dirty="0" smtClean="0"/>
          </a:p>
          <a:p>
            <a:pPr marL="0" indent="0">
              <a:spcAft>
                <a:spcPts val="600"/>
              </a:spcAft>
              <a:buNone/>
            </a:pPr>
            <a:r>
              <a:rPr lang="en-US" sz="1300" dirty="0" err="1" smtClean="0"/>
              <a:t>Chermack</a:t>
            </a:r>
            <a:r>
              <a:rPr lang="en-US" sz="1300" dirty="0" smtClean="0"/>
              <a:t> </a:t>
            </a:r>
            <a:r>
              <a:rPr lang="en-US" sz="1300" dirty="0"/>
              <a:t>ST, Fuller BE, Blow FC (2000) Predictors of expressed partner and non-partner violence among patients in substance abuse treatment. Drug Alcohol </a:t>
            </a:r>
            <a:r>
              <a:rPr lang="en-US" sz="1300" dirty="0" err="1"/>
              <a:t>Depen</a:t>
            </a:r>
            <a:r>
              <a:rPr lang="en-US" sz="1300" dirty="0"/>
              <a:t> 58: 43–54. </a:t>
            </a:r>
            <a:r>
              <a:rPr lang="en-US" sz="1300" dirty="0" err="1"/>
              <a:t>doi</a:t>
            </a:r>
            <a:r>
              <a:rPr lang="en-US" sz="1300" dirty="0"/>
              <a:t>: </a:t>
            </a:r>
            <a:r>
              <a:rPr lang="en-US" sz="1300" dirty="0">
                <a:hlinkClick r:id="rId3"/>
              </a:rPr>
              <a:t>10.1016/S0376-8716(99)00067-8</a:t>
            </a:r>
            <a:r>
              <a:rPr lang="en-US" sz="1300" dirty="0"/>
              <a:t>. </a:t>
            </a:r>
            <a:endParaRPr lang="en-US" sz="1300" dirty="0" smtClean="0"/>
          </a:p>
          <a:p>
            <a:pPr marL="0" indent="0">
              <a:spcAft>
                <a:spcPts val="600"/>
              </a:spcAft>
              <a:buNone/>
            </a:pPr>
            <a:r>
              <a:rPr lang="en-US" sz="1300" dirty="0" err="1" smtClean="0"/>
              <a:t>Chermack</a:t>
            </a:r>
            <a:r>
              <a:rPr lang="en-US" sz="1300" dirty="0" smtClean="0"/>
              <a:t> </a:t>
            </a:r>
            <a:r>
              <a:rPr lang="en-US" sz="1300" dirty="0"/>
              <a:t>ST, Walton MA, Fuller BE, Blow FC (2001) Correlates of expressed and received violence across relationship types among men and women substance abusers. </a:t>
            </a:r>
            <a:r>
              <a:rPr lang="en-US" sz="1300" dirty="0" err="1"/>
              <a:t>Psychol</a:t>
            </a:r>
            <a:r>
              <a:rPr lang="en-US" sz="1300" dirty="0"/>
              <a:t> Addict </a:t>
            </a:r>
            <a:r>
              <a:rPr lang="en-US" sz="1300" dirty="0" err="1"/>
              <a:t>Behav</a:t>
            </a:r>
            <a:r>
              <a:rPr lang="en-US" sz="1300" dirty="0"/>
              <a:t> 15: 140–151. </a:t>
            </a:r>
            <a:r>
              <a:rPr lang="en-US" sz="1300" dirty="0" err="1"/>
              <a:t>doi</a:t>
            </a:r>
            <a:r>
              <a:rPr lang="en-US" sz="1300" dirty="0"/>
              <a:t>: </a:t>
            </a:r>
            <a:r>
              <a:rPr lang="en-US" sz="1300" dirty="0">
                <a:hlinkClick r:id="rId4"/>
              </a:rPr>
              <a:t>10.1037//0893-164X.15.2.140</a:t>
            </a:r>
            <a:r>
              <a:rPr lang="en-US" sz="1300" dirty="0"/>
              <a:t>. </a:t>
            </a:r>
          </a:p>
          <a:p>
            <a:pPr marL="0" lvl="0" indent="0">
              <a:spcAft>
                <a:spcPts val="600"/>
              </a:spcAft>
              <a:buNone/>
            </a:pPr>
            <a:r>
              <a:rPr lang="en-US" sz="1300" dirty="0" err="1" smtClean="0"/>
              <a:t>Chermack</a:t>
            </a:r>
            <a:r>
              <a:rPr lang="en-US" sz="1300" dirty="0" smtClean="0"/>
              <a:t> </a:t>
            </a:r>
            <a:r>
              <a:rPr lang="en-US" sz="1300" dirty="0"/>
              <a:t>ST, Blow FC (2002) Violence among individuals in substance abuse treatment: The role of alcohol and cocaine consumption. Drug Alcohol </a:t>
            </a:r>
            <a:r>
              <a:rPr lang="en-US" sz="1300" dirty="0" err="1"/>
              <a:t>Depen</a:t>
            </a:r>
            <a:r>
              <a:rPr lang="en-US" sz="1300" dirty="0"/>
              <a:t> 66: 29–37. </a:t>
            </a:r>
            <a:r>
              <a:rPr lang="en-US" sz="1300" dirty="0" err="1"/>
              <a:t>doi</a:t>
            </a:r>
            <a:r>
              <a:rPr lang="en-US" sz="1300" dirty="0"/>
              <a:t>: </a:t>
            </a:r>
            <a:r>
              <a:rPr lang="en-US" sz="1300" dirty="0">
                <a:hlinkClick r:id="rId5"/>
              </a:rPr>
              <a:t>10.1016/S0376-8716(01)00180-6</a:t>
            </a:r>
            <a:r>
              <a:rPr lang="en-US" sz="1300" dirty="0"/>
              <a:t>. </a:t>
            </a:r>
            <a:endParaRPr lang="en-US" sz="1300" dirty="0" smtClean="0"/>
          </a:p>
          <a:p>
            <a:pPr marL="0" lvl="0" indent="0">
              <a:spcAft>
                <a:spcPts val="600"/>
              </a:spcAft>
              <a:buNone/>
            </a:pPr>
            <a:r>
              <a:rPr lang="en-US" sz="1300" dirty="0" smtClean="0"/>
              <a:t>Murphy </a:t>
            </a:r>
            <a:r>
              <a:rPr lang="en-US" sz="1300" dirty="0"/>
              <a:t>CM, O’Farrell TJ (1994) Factors associated with marital aggression in male alcoholics. J </a:t>
            </a:r>
            <a:r>
              <a:rPr lang="en-US" sz="1300" dirty="0" err="1"/>
              <a:t>Fam</a:t>
            </a:r>
            <a:r>
              <a:rPr lang="en-US" sz="1300" dirty="0"/>
              <a:t> </a:t>
            </a:r>
            <a:r>
              <a:rPr lang="en-US" sz="1300" dirty="0" err="1"/>
              <a:t>Psychol</a:t>
            </a:r>
            <a:r>
              <a:rPr lang="en-US" sz="1300" dirty="0"/>
              <a:t> 8: 321–335. </a:t>
            </a:r>
            <a:r>
              <a:rPr lang="en-US" sz="1300" dirty="0" err="1"/>
              <a:t>doi</a:t>
            </a:r>
            <a:r>
              <a:rPr lang="en-US" sz="1300" dirty="0"/>
              <a:t>: </a:t>
            </a:r>
            <a:r>
              <a:rPr lang="en-US" sz="1300" dirty="0">
                <a:hlinkClick r:id="rId6"/>
              </a:rPr>
              <a:t>10.1037/0893-3200.8.3.321</a:t>
            </a:r>
            <a:r>
              <a:rPr lang="en-US" sz="1300" dirty="0"/>
              <a:t>. </a:t>
            </a:r>
          </a:p>
          <a:p>
            <a:pPr marL="0" lvl="0" indent="0">
              <a:spcAft>
                <a:spcPts val="600"/>
              </a:spcAft>
              <a:buNone/>
            </a:pPr>
            <a:r>
              <a:rPr lang="en-US" sz="1300" dirty="0" smtClean="0"/>
              <a:t>Stuart </a:t>
            </a:r>
            <a:r>
              <a:rPr lang="en-US" sz="1300" dirty="0"/>
              <a:t>GL, Moore TM, Ramsey SE, </a:t>
            </a:r>
            <a:r>
              <a:rPr lang="en-US" sz="1300" dirty="0" err="1"/>
              <a:t>Kahler</a:t>
            </a:r>
            <a:r>
              <a:rPr lang="en-US" sz="1300" dirty="0"/>
              <a:t> CW (2003) Substance abuse and relationship violence among men court-referred to batterer intervention programs. </a:t>
            </a:r>
            <a:r>
              <a:rPr lang="en-US" sz="1300" dirty="0" err="1"/>
              <a:t>Subst</a:t>
            </a:r>
            <a:r>
              <a:rPr lang="en-US" sz="1300" dirty="0"/>
              <a:t> Abuse 24: 107–122. </a:t>
            </a:r>
            <a:r>
              <a:rPr lang="en-US" sz="1300" dirty="0" err="1"/>
              <a:t>doi</a:t>
            </a:r>
            <a:r>
              <a:rPr lang="en-US" sz="1300" dirty="0"/>
              <a:t>: </a:t>
            </a:r>
            <a:r>
              <a:rPr lang="en-US" sz="1300" dirty="0">
                <a:hlinkClick r:id="rId7"/>
              </a:rPr>
              <a:t>10.1080/08897070309511539</a:t>
            </a:r>
            <a:r>
              <a:rPr lang="en-US" sz="1300" dirty="0"/>
              <a:t>. </a:t>
            </a:r>
          </a:p>
          <a:p>
            <a:pPr marL="0" lvl="0" indent="0">
              <a:spcAft>
                <a:spcPts val="600"/>
              </a:spcAft>
              <a:buNone/>
            </a:pPr>
            <a:r>
              <a:rPr lang="en-US" sz="1300" dirty="0" smtClean="0"/>
              <a:t>Maiden </a:t>
            </a:r>
            <a:r>
              <a:rPr lang="en-US" sz="1300" dirty="0"/>
              <a:t>RP (1997) Alcohol dependence and domestic violence: Incidence and treatment implications. Alcohol Treat Quart 15 (2): 31–50. </a:t>
            </a:r>
            <a:r>
              <a:rPr lang="en-US" sz="1300" dirty="0" err="1"/>
              <a:t>doi</a:t>
            </a:r>
            <a:r>
              <a:rPr lang="en-US" sz="1300" dirty="0"/>
              <a:t>: </a:t>
            </a:r>
            <a:r>
              <a:rPr lang="en-US" sz="1300" dirty="0">
                <a:hlinkClick r:id="rId8"/>
              </a:rPr>
              <a:t>10.1300/J020v15n02_03</a:t>
            </a:r>
            <a:r>
              <a:rPr lang="en-US" sz="1300" dirty="0"/>
              <a:t>. </a:t>
            </a:r>
          </a:p>
          <a:p>
            <a:pPr marL="0" lvl="0" indent="0">
              <a:spcAft>
                <a:spcPts val="600"/>
              </a:spcAft>
              <a:buNone/>
            </a:pPr>
            <a:r>
              <a:rPr lang="en-US" sz="1300" dirty="0" smtClean="0"/>
              <a:t>Stuart </a:t>
            </a:r>
            <a:r>
              <a:rPr lang="en-US" sz="1300" dirty="0"/>
              <a:t>GL, Moore TM, Ramsey SE, </a:t>
            </a:r>
            <a:r>
              <a:rPr lang="en-US" sz="1300" dirty="0" err="1"/>
              <a:t>Kahler</a:t>
            </a:r>
            <a:r>
              <a:rPr lang="en-US" sz="1300" dirty="0"/>
              <a:t> CW (2003) Relationship aggression and substance use among women court referred to domestic violence intervention programs. Addict </a:t>
            </a:r>
            <a:r>
              <a:rPr lang="en-US" sz="1300" dirty="0" err="1"/>
              <a:t>Behav</a:t>
            </a:r>
            <a:r>
              <a:rPr lang="en-US" sz="1300" dirty="0"/>
              <a:t> 28: 1603–1610. </a:t>
            </a:r>
            <a:r>
              <a:rPr lang="en-US" sz="1300" dirty="0" err="1"/>
              <a:t>doi</a:t>
            </a:r>
            <a:r>
              <a:rPr lang="en-US" sz="1300" dirty="0"/>
              <a:t>: </a:t>
            </a:r>
            <a:r>
              <a:rPr lang="en-US" sz="1300" dirty="0">
                <a:hlinkClick r:id="rId9"/>
              </a:rPr>
              <a:t>10.1016/j.addbeh.2003.08.038</a:t>
            </a:r>
            <a:r>
              <a:rPr lang="en-US" sz="1300" dirty="0"/>
              <a:t>. </a:t>
            </a:r>
          </a:p>
        </p:txBody>
      </p:sp>
      <p:sp>
        <p:nvSpPr>
          <p:cNvPr id="4" name="Slide Number Placeholder 3"/>
          <p:cNvSpPr>
            <a:spLocks noGrp="1"/>
          </p:cNvSpPr>
          <p:nvPr>
            <p:ph type="sldNum" sz="quarter" idx="12"/>
          </p:nvPr>
        </p:nvSpPr>
        <p:spPr/>
        <p:txBody>
          <a:bodyPr/>
          <a:lstStyle/>
          <a:p>
            <a:fld id="{C7FEEA0E-0014-4E09-AC93-44CA6E83A2C8}" type="slidenum">
              <a:rPr lang="en-US" smtClean="0"/>
              <a:t>3</a:t>
            </a:fld>
            <a:endParaRPr lang="en-US"/>
          </a:p>
        </p:txBody>
      </p:sp>
    </p:spTree>
    <p:extLst>
      <p:ext uri="{BB962C8B-B14F-4D97-AF65-F5344CB8AC3E}">
        <p14:creationId xmlns:p14="http://schemas.microsoft.com/office/powerpoint/2010/main" val="2845471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solidFill>
                  <a:schemeClr val="tx2"/>
                </a:solidFill>
              </a:rPr>
              <a:t>So what’s a RSAT program to do?</a:t>
            </a:r>
          </a:p>
        </p:txBody>
      </p:sp>
      <p:sp>
        <p:nvSpPr>
          <p:cNvPr id="3" name="Content Placeholder 2"/>
          <p:cNvSpPr>
            <a:spLocks noGrp="1"/>
          </p:cNvSpPr>
          <p:nvPr>
            <p:ph idx="1"/>
          </p:nvPr>
        </p:nvSpPr>
        <p:spPr/>
        <p:txBody>
          <a:bodyPr>
            <a:normAutofit/>
          </a:bodyPr>
          <a:lstStyle/>
          <a:p>
            <a:pPr>
              <a:buClr>
                <a:schemeClr val="accent1">
                  <a:lumMod val="75000"/>
                </a:schemeClr>
              </a:buClr>
            </a:pPr>
            <a:r>
              <a:rPr lang="en-US" sz="2600" dirty="0" smtClean="0"/>
              <a:t>Monitor communications with intimate partner to ensure allowed and not abusive (threatening, controlling, blaming)</a:t>
            </a:r>
          </a:p>
          <a:p>
            <a:pPr>
              <a:buClr>
                <a:schemeClr val="accent1">
                  <a:lumMod val="75000"/>
                </a:schemeClr>
              </a:buClr>
            </a:pPr>
            <a:r>
              <a:rPr lang="en-US" sz="2600" dirty="0" smtClean="0"/>
              <a:t>Inform parole of abuser status/ potential vulnerable victim in the community</a:t>
            </a:r>
            <a:endParaRPr lang="en-US" sz="2600" dirty="0"/>
          </a:p>
          <a:p>
            <a:pPr>
              <a:buClr>
                <a:schemeClr val="accent1">
                  <a:lumMod val="75000"/>
                </a:schemeClr>
              </a:buClr>
            </a:pPr>
            <a:r>
              <a:rPr lang="en-US" sz="2600" dirty="0" smtClean="0"/>
              <a:t>Check state protective order file</a:t>
            </a:r>
          </a:p>
          <a:p>
            <a:pPr lvl="1"/>
            <a:r>
              <a:rPr lang="en-US" sz="2400" dirty="0" smtClean="0"/>
              <a:t>Make sure firearms are removed from household</a:t>
            </a:r>
          </a:p>
          <a:p>
            <a:pPr lvl="1"/>
            <a:r>
              <a:rPr lang="en-US" sz="2400" dirty="0" smtClean="0"/>
              <a:t>Make sure parole aware of any current no contact/ stay away orders</a:t>
            </a:r>
          </a:p>
          <a:p>
            <a:pPr lvl="1"/>
            <a:r>
              <a:rPr lang="en-US" sz="2400" dirty="0" smtClean="0"/>
              <a:t>Make sure victim warned of pending release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t>30</a:t>
            </a:fld>
            <a:endParaRPr lang="en-US"/>
          </a:p>
        </p:txBody>
      </p:sp>
    </p:spTree>
    <p:extLst>
      <p:ext uri="{BB962C8B-B14F-4D97-AF65-F5344CB8AC3E}">
        <p14:creationId xmlns:p14="http://schemas.microsoft.com/office/powerpoint/2010/main" val="182217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solidFill>
                  <a:schemeClr val="tx2"/>
                </a:solidFill>
              </a:rPr>
              <a:t>So what’s a RSAT program to do?</a:t>
            </a:r>
          </a:p>
        </p:txBody>
      </p:sp>
      <p:sp>
        <p:nvSpPr>
          <p:cNvPr id="3" name="Content Placeholder 2"/>
          <p:cNvSpPr>
            <a:spLocks noGrp="1"/>
          </p:cNvSpPr>
          <p:nvPr>
            <p:ph idx="1"/>
          </p:nvPr>
        </p:nvSpPr>
        <p:spPr>
          <a:xfrm>
            <a:off x="381000" y="1600200"/>
            <a:ext cx="8229600" cy="4525963"/>
          </a:xfrm>
        </p:spPr>
        <p:txBody>
          <a:bodyPr>
            <a:normAutofit/>
          </a:bodyPr>
          <a:lstStyle/>
          <a:p>
            <a:pPr marL="0" indent="0">
              <a:buNone/>
            </a:pPr>
            <a:r>
              <a:rPr lang="en-US" b="1" dirty="0" smtClean="0">
                <a:solidFill>
                  <a:schemeClr val="accent2"/>
                </a:solidFill>
              </a:rPr>
              <a:t>For Victims</a:t>
            </a:r>
          </a:p>
          <a:p>
            <a:pPr marL="0" indent="0" algn="ctr">
              <a:buNone/>
            </a:pPr>
            <a:r>
              <a:rPr lang="en-US" b="1" u="sng" dirty="0" smtClean="0"/>
              <a:t>Trauma informed and </a:t>
            </a:r>
            <a:br>
              <a:rPr lang="en-US" b="1" u="sng" dirty="0" smtClean="0"/>
            </a:br>
            <a:r>
              <a:rPr lang="en-US" b="1" u="sng" dirty="0" smtClean="0"/>
              <a:t>trauma specific treatment</a:t>
            </a:r>
            <a:r>
              <a:rPr lang="en-US" b="1" dirty="0" smtClean="0"/>
              <a:t>: </a:t>
            </a:r>
          </a:p>
          <a:p>
            <a:pPr marL="0" indent="0" algn="ctr">
              <a:buNone/>
            </a:pPr>
            <a:r>
              <a:rPr lang="en-US" dirty="0" smtClean="0"/>
              <a:t>supplementing or with substance abuse treatment (i.e. </a:t>
            </a:r>
            <a:r>
              <a:rPr lang="en-US" i="1" dirty="0"/>
              <a:t>S</a:t>
            </a:r>
            <a:r>
              <a:rPr lang="en-US" i="1" dirty="0" smtClean="0"/>
              <a:t>eeking Safety, TAMAR</a:t>
            </a:r>
            <a:r>
              <a:rPr lang="en-US" dirty="0" smtClean="0"/>
              <a:t>)</a:t>
            </a:r>
          </a:p>
          <a:p>
            <a:pPr marL="0" indent="0">
              <a:buNone/>
            </a:pPr>
            <a:endParaRPr lang="en-US" b="1" dirty="0"/>
          </a:p>
          <a:p>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t>31</a:t>
            </a:fld>
            <a:endParaRPr lang="en-US"/>
          </a:p>
        </p:txBody>
      </p:sp>
    </p:spTree>
    <p:extLst>
      <p:ext uri="{BB962C8B-B14F-4D97-AF65-F5344CB8AC3E}">
        <p14:creationId xmlns:p14="http://schemas.microsoft.com/office/powerpoint/2010/main" val="96284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solidFill>
                  <a:schemeClr val="tx2"/>
                </a:solidFill>
              </a:rPr>
              <a:t>So what’s a RSAT program to do?</a:t>
            </a:r>
          </a:p>
        </p:txBody>
      </p:sp>
      <p:sp>
        <p:nvSpPr>
          <p:cNvPr id="3" name="Content Placeholder 2"/>
          <p:cNvSpPr>
            <a:spLocks noGrp="1"/>
          </p:cNvSpPr>
          <p:nvPr>
            <p:ph idx="1"/>
          </p:nvPr>
        </p:nvSpPr>
        <p:spPr>
          <a:xfrm>
            <a:off x="457200" y="6019800"/>
            <a:ext cx="8229600" cy="4525963"/>
          </a:xfrm>
        </p:spPr>
        <p:txBody>
          <a:bodyPr/>
          <a:lstStyle/>
          <a:p>
            <a:pPr marL="0" indent="0" algn="ctr">
              <a:buNone/>
            </a:pPr>
            <a:r>
              <a:rPr lang="en-US" sz="1600" b="1" dirty="0" smtClean="0"/>
              <a:t>See: http</a:t>
            </a:r>
            <a:r>
              <a:rPr lang="en-US" sz="1600" b="1" dirty="0"/>
              <a:t>://www.rsat-tta.com/Files/Trainings/Trauma_Informed_Manual</a:t>
            </a:r>
          </a:p>
          <a:p>
            <a:endParaRPr lang="en-US" sz="1600" dirty="0"/>
          </a:p>
        </p:txBody>
      </p:sp>
      <p:pic>
        <p:nvPicPr>
          <p:cNvPr id="1026" name="Picture 2" descr="C:\Users\aklein\AppData\Local\Microsoft\Windows\Temporary Internet Files\Content.Outlook\L83IHI2K\TRAUMA_RSAT_Cover_FINAL.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9536" y="1371600"/>
            <a:ext cx="3747124" cy="4560276"/>
          </a:xfrm>
          <a:prstGeom prst="rect">
            <a:avLst/>
          </a:prstGeom>
          <a:noFill/>
          <a:ln>
            <a:solidFill>
              <a:schemeClr val="accent1"/>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7FEEA0E-0014-4E09-AC93-44CA6E83A2C8}" type="slidenum">
              <a:rPr lang="en-US" smtClean="0"/>
              <a:t>32</a:t>
            </a:fld>
            <a:endParaRPr lang="en-US"/>
          </a:p>
        </p:txBody>
      </p:sp>
    </p:spTree>
    <p:extLst>
      <p:ext uri="{BB962C8B-B14F-4D97-AF65-F5344CB8AC3E}">
        <p14:creationId xmlns:p14="http://schemas.microsoft.com/office/powerpoint/2010/main" val="516948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solidFill>
                  <a:schemeClr val="tx2"/>
                </a:solidFill>
              </a:rPr>
              <a:t>So what’s a RSAT program to do?</a:t>
            </a:r>
          </a:p>
        </p:txBody>
      </p:sp>
      <p:sp>
        <p:nvSpPr>
          <p:cNvPr id="3" name="Content Placeholder 2"/>
          <p:cNvSpPr>
            <a:spLocks noGrp="1"/>
          </p:cNvSpPr>
          <p:nvPr>
            <p:ph idx="1"/>
          </p:nvPr>
        </p:nvSpPr>
        <p:spPr/>
        <p:txBody>
          <a:bodyPr/>
          <a:lstStyle/>
          <a:p>
            <a:pPr marL="0" indent="0">
              <a:spcAft>
                <a:spcPts val="1200"/>
              </a:spcAft>
              <a:buNone/>
            </a:pPr>
            <a:r>
              <a:rPr lang="en-US" b="1" dirty="0" smtClean="0">
                <a:solidFill>
                  <a:schemeClr val="accent2"/>
                </a:solidFill>
              </a:rPr>
              <a:t>Victim Support and Safety Planning</a:t>
            </a:r>
          </a:p>
          <a:p>
            <a:pPr>
              <a:buClr>
                <a:schemeClr val="accent1">
                  <a:lumMod val="75000"/>
                </a:schemeClr>
              </a:buClr>
            </a:pPr>
            <a:r>
              <a:rPr lang="en-US" sz="2800" b="1" dirty="0" smtClean="0"/>
              <a:t>State DV (and SA) Coalition</a:t>
            </a:r>
          </a:p>
          <a:p>
            <a:pPr marL="0" indent="0">
              <a:spcAft>
                <a:spcPts val="1200"/>
              </a:spcAft>
              <a:buNone/>
            </a:pPr>
            <a:r>
              <a:rPr lang="en-US" sz="2800" i="1" dirty="0" smtClean="0"/>
              <a:t>   Mentoring/support programs/ volunteers</a:t>
            </a:r>
          </a:p>
          <a:p>
            <a:pPr>
              <a:buClr>
                <a:schemeClr val="accent1">
                  <a:lumMod val="75000"/>
                </a:schemeClr>
              </a:buClr>
            </a:pPr>
            <a:r>
              <a:rPr lang="en-US" sz="2800" b="1" dirty="0" smtClean="0"/>
              <a:t>National DV hotline: 1-800-799-SAFE</a:t>
            </a:r>
          </a:p>
          <a:p>
            <a:pPr marL="0" indent="0">
              <a:buNone/>
            </a:pPr>
            <a:r>
              <a:rPr lang="en-US" sz="2800" i="1" dirty="0" smtClean="0"/>
              <a:t>   Direct </a:t>
            </a:r>
            <a:r>
              <a:rPr lang="en-US" sz="2800" i="1" dirty="0"/>
              <a:t>connection to </a:t>
            </a:r>
            <a:r>
              <a:rPr lang="en-US" sz="2800" i="1" dirty="0" smtClean="0"/>
              <a:t>DV</a:t>
            </a:r>
            <a:r>
              <a:rPr lang="en-US" sz="2800" i="1" dirty="0"/>
              <a:t> </a:t>
            </a:r>
            <a:r>
              <a:rPr lang="en-US" sz="2800" i="1" dirty="0" smtClean="0"/>
              <a:t>resources</a:t>
            </a:r>
            <a:br>
              <a:rPr lang="en-US" sz="2800" i="1" dirty="0" smtClean="0"/>
            </a:br>
            <a:r>
              <a:rPr lang="en-US" sz="2800" i="1" dirty="0" smtClean="0"/>
              <a:t>   available in </a:t>
            </a:r>
            <a:r>
              <a:rPr lang="en-US" sz="2800" i="1" dirty="0"/>
              <a:t>the caller’s area </a:t>
            </a:r>
            <a:r>
              <a:rPr lang="en-US" sz="2800" i="1" dirty="0" smtClean="0"/>
              <a:t>provided </a:t>
            </a:r>
            <a:br>
              <a:rPr lang="en-US" sz="2800" i="1" dirty="0" smtClean="0"/>
            </a:br>
            <a:r>
              <a:rPr lang="en-US" sz="2800" i="1" dirty="0" smtClean="0"/>
              <a:t>   by a advocate</a:t>
            </a:r>
            <a:endParaRPr lang="en-US" sz="2800" b="1" i="1" dirty="0" smtClean="0"/>
          </a:p>
          <a:p>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t>33</a:t>
            </a:fld>
            <a:endParaRPr lang="en-US"/>
          </a:p>
        </p:txBody>
      </p:sp>
    </p:spTree>
    <p:extLst>
      <p:ext uri="{BB962C8B-B14F-4D97-AF65-F5344CB8AC3E}">
        <p14:creationId xmlns:p14="http://schemas.microsoft.com/office/powerpoint/2010/main" val="283779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solidFill>
                  <a:schemeClr val="tx2"/>
                </a:solidFill>
              </a:rPr>
              <a:t>So what’s a RSAT program to do?</a:t>
            </a:r>
          </a:p>
        </p:txBody>
      </p:sp>
      <p:sp>
        <p:nvSpPr>
          <p:cNvPr id="3" name="Content Placeholder 2"/>
          <p:cNvSpPr>
            <a:spLocks noGrp="1"/>
          </p:cNvSpPr>
          <p:nvPr>
            <p:ph idx="1"/>
          </p:nvPr>
        </p:nvSpPr>
        <p:spPr/>
        <p:txBody>
          <a:bodyPr>
            <a:noAutofit/>
          </a:bodyPr>
          <a:lstStyle/>
          <a:p>
            <a:pPr marL="0" indent="0">
              <a:spcAft>
                <a:spcPts val="1200"/>
              </a:spcAft>
              <a:buNone/>
            </a:pPr>
            <a:r>
              <a:rPr lang="en-US" sz="2200" dirty="0"/>
              <a:t>In 1998, the Iowa Department of Corrections implemented </a:t>
            </a:r>
            <a:r>
              <a:rPr lang="en-US" sz="2200" b="1" dirty="0"/>
              <a:t>Moving On </a:t>
            </a:r>
            <a:r>
              <a:rPr lang="en-US" sz="2200" dirty="0"/>
              <a:t>for women under correctional supervision. Evaluation found it had </a:t>
            </a:r>
            <a:r>
              <a:rPr lang="en-US" sz="2200" dirty="0" smtClean="0"/>
              <a:t>statistically significant </a:t>
            </a:r>
            <a:r>
              <a:rPr lang="en-US" sz="2200" dirty="0"/>
              <a:t>lower </a:t>
            </a:r>
            <a:r>
              <a:rPr lang="en-US" sz="2200" dirty="0" smtClean="0"/>
              <a:t>re-arrest </a:t>
            </a:r>
            <a:r>
              <a:rPr lang="en-US" sz="2200" dirty="0"/>
              <a:t>rates than the matched comparison group </a:t>
            </a:r>
            <a:r>
              <a:rPr lang="en-US" sz="2200" dirty="0" smtClean="0"/>
              <a:t>up to </a:t>
            </a:r>
            <a:r>
              <a:rPr lang="en-US" sz="2200" dirty="0"/>
              <a:t>18 </a:t>
            </a:r>
            <a:r>
              <a:rPr lang="en-US" sz="2200" dirty="0" smtClean="0"/>
              <a:t>months.</a:t>
            </a:r>
          </a:p>
          <a:p>
            <a:pPr marL="0" indent="0">
              <a:buNone/>
            </a:pPr>
            <a:r>
              <a:rPr lang="en-US" sz="2200" b="1" i="1" dirty="0" smtClean="0"/>
              <a:t>Gender-responsive </a:t>
            </a:r>
            <a:r>
              <a:rPr lang="en-US" sz="2200" b="1" i="1" dirty="0"/>
              <a:t>programming, targeting specific risk factors and needs unique to women</a:t>
            </a:r>
            <a:r>
              <a:rPr lang="en-US" sz="2200" b="1" i="1" dirty="0" smtClean="0"/>
              <a:t>, is </a:t>
            </a:r>
            <a:r>
              <a:rPr lang="en-US" sz="2200" b="1" i="1" dirty="0"/>
              <a:t>effective in reducing recidivism</a:t>
            </a:r>
            <a:r>
              <a:rPr lang="en-US" sz="2200" b="1" i="1" dirty="0" smtClean="0"/>
              <a:t>. Further</a:t>
            </a:r>
            <a:r>
              <a:rPr lang="en-US" sz="2200" b="1" i="1" dirty="0"/>
              <a:t>, cognitive behavioral programming fits the bill as an appropriate treatment modality for women offenders.</a:t>
            </a:r>
          </a:p>
          <a:p>
            <a:endParaRPr lang="en-US" sz="2200" dirty="0"/>
          </a:p>
        </p:txBody>
      </p:sp>
      <p:sp>
        <p:nvSpPr>
          <p:cNvPr id="4" name="Slide Number Placeholder 3"/>
          <p:cNvSpPr>
            <a:spLocks noGrp="1"/>
          </p:cNvSpPr>
          <p:nvPr>
            <p:ph type="sldNum" sz="quarter" idx="12"/>
          </p:nvPr>
        </p:nvSpPr>
        <p:spPr/>
        <p:txBody>
          <a:bodyPr/>
          <a:lstStyle/>
          <a:p>
            <a:fld id="{C7FEEA0E-0014-4E09-AC93-44CA6E83A2C8}" type="slidenum">
              <a:rPr lang="en-US" smtClean="0"/>
              <a:t>34</a:t>
            </a:fld>
            <a:endParaRPr lang="en-US"/>
          </a:p>
        </p:txBody>
      </p:sp>
    </p:spTree>
    <p:extLst>
      <p:ext uri="{BB962C8B-B14F-4D97-AF65-F5344CB8AC3E}">
        <p14:creationId xmlns:p14="http://schemas.microsoft.com/office/powerpoint/2010/main" val="1456751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a:solidFill>
                  <a:schemeClr val="tx2"/>
                </a:solidFill>
              </a:rPr>
              <a:t>So what’s a RSAT program to do?</a:t>
            </a:r>
            <a:endParaRPr lang="en-US" sz="3800" dirty="0">
              <a:solidFill>
                <a:schemeClr val="tx2"/>
              </a:solidFill>
            </a:endParaRPr>
          </a:p>
        </p:txBody>
      </p:sp>
      <p:sp>
        <p:nvSpPr>
          <p:cNvPr id="3" name="Content Placeholder 2"/>
          <p:cNvSpPr>
            <a:spLocks noGrp="1"/>
          </p:cNvSpPr>
          <p:nvPr>
            <p:ph idx="1"/>
          </p:nvPr>
        </p:nvSpPr>
        <p:spPr/>
        <p:txBody>
          <a:bodyPr>
            <a:noAutofit/>
          </a:bodyPr>
          <a:lstStyle/>
          <a:p>
            <a:pPr marL="0" indent="0">
              <a:spcAft>
                <a:spcPts val="1200"/>
              </a:spcAft>
              <a:buNone/>
            </a:pPr>
            <a:r>
              <a:rPr lang="en-US" sz="2800" b="1" dirty="0">
                <a:solidFill>
                  <a:schemeClr val="accent2"/>
                </a:solidFill>
              </a:rPr>
              <a:t>Moving On</a:t>
            </a:r>
          </a:p>
          <a:p>
            <a:pPr marL="0" indent="0">
              <a:spcAft>
                <a:spcPts val="1200"/>
              </a:spcAft>
              <a:buNone/>
            </a:pPr>
            <a:r>
              <a:rPr lang="en-US" sz="1800" dirty="0" smtClean="0"/>
              <a:t>26-session</a:t>
            </a:r>
            <a:r>
              <a:rPr lang="en-US" sz="1800" dirty="0"/>
              <a:t>, curriculum based programs combining </a:t>
            </a:r>
            <a:r>
              <a:rPr lang="en-US" sz="1800" b="1" dirty="0"/>
              <a:t>Relationship Theory</a:t>
            </a:r>
            <a:r>
              <a:rPr lang="en-US" sz="1800" dirty="0"/>
              <a:t>, </a:t>
            </a:r>
            <a:r>
              <a:rPr lang="en-US" sz="1800" b="1" dirty="0"/>
              <a:t>Motivational Interviewing </a:t>
            </a:r>
            <a:r>
              <a:rPr lang="en-US" sz="1800" dirty="0"/>
              <a:t>and </a:t>
            </a:r>
            <a:r>
              <a:rPr lang="en-US" sz="1800" b="1" dirty="0"/>
              <a:t>Cognitive-Behavioral Intervention  </a:t>
            </a:r>
            <a:r>
              <a:rPr lang="en-US" sz="1800" dirty="0"/>
              <a:t>in 9 modules: 1) setting the context for change; 2) women in society; 3) taking care of yourself; 4) family messages; 5) relationships; 6) coping with emotions and harmful self-talk; 7) problem-solving; 8) becoming assertive; and 9) moving on.  </a:t>
            </a:r>
          </a:p>
          <a:p>
            <a:pPr marL="0" indent="0">
              <a:spcAft>
                <a:spcPts val="1200"/>
              </a:spcAft>
              <a:buNone/>
            </a:pPr>
            <a:r>
              <a:rPr lang="en-US" sz="1800" dirty="0" smtClean="0"/>
              <a:t>Designed </a:t>
            </a:r>
            <a:r>
              <a:rPr lang="en-US" sz="1800" dirty="0"/>
              <a:t>to address the gendered risks and needs of women offenders, including dealing with histories of </a:t>
            </a:r>
            <a:r>
              <a:rPr lang="en-US" sz="1800" b="1" dirty="0"/>
              <a:t>trauma and abuse</a:t>
            </a:r>
            <a:r>
              <a:rPr lang="en-US" sz="1800" dirty="0"/>
              <a:t>, </a:t>
            </a:r>
            <a:r>
              <a:rPr lang="en-US" sz="1800" b="1" dirty="0"/>
              <a:t>mental health issues</a:t>
            </a:r>
            <a:r>
              <a:rPr lang="en-US" sz="1800" dirty="0"/>
              <a:t>, </a:t>
            </a:r>
            <a:r>
              <a:rPr lang="en-US" sz="1800" b="1" dirty="0"/>
              <a:t>substance abuse</a:t>
            </a:r>
            <a:r>
              <a:rPr lang="en-US" sz="1800" dirty="0"/>
              <a:t>, </a:t>
            </a:r>
            <a:r>
              <a:rPr lang="en-US" sz="1800" b="1" dirty="0"/>
              <a:t>parenting issues</a:t>
            </a:r>
            <a:r>
              <a:rPr lang="en-US" sz="1800" dirty="0"/>
              <a:t>, and </a:t>
            </a:r>
            <a:r>
              <a:rPr lang="en-US" sz="1800" b="1" dirty="0"/>
              <a:t>relationship issues</a:t>
            </a:r>
            <a:r>
              <a:rPr lang="en-US" sz="1800" dirty="0"/>
              <a:t>.</a:t>
            </a:r>
          </a:p>
          <a:p>
            <a:pPr marL="0" indent="0">
              <a:spcAft>
                <a:spcPts val="1200"/>
              </a:spcAft>
              <a:buNone/>
            </a:pPr>
            <a:r>
              <a:rPr lang="en-US" sz="1800" dirty="0" smtClean="0"/>
              <a:t>The </a:t>
            </a:r>
            <a:r>
              <a:rPr lang="en-US" sz="1800" dirty="0"/>
              <a:t>program helps participants realize why they offend and motivates them to use positive coping mechanisms to avoid these </a:t>
            </a:r>
            <a:r>
              <a:rPr lang="en-US" sz="1800" dirty="0" err="1"/>
              <a:t>criminogenic</a:t>
            </a:r>
            <a:r>
              <a:rPr lang="en-US" sz="1800" dirty="0"/>
              <a:t> circumstances and choose positive, crime-free alternatives.</a:t>
            </a:r>
          </a:p>
          <a:p>
            <a:endParaRPr lang="en-US" sz="1800" dirty="0"/>
          </a:p>
        </p:txBody>
      </p:sp>
      <p:sp>
        <p:nvSpPr>
          <p:cNvPr id="4" name="Slide Number Placeholder 3"/>
          <p:cNvSpPr>
            <a:spLocks noGrp="1"/>
          </p:cNvSpPr>
          <p:nvPr>
            <p:ph type="sldNum" sz="quarter" idx="12"/>
          </p:nvPr>
        </p:nvSpPr>
        <p:spPr/>
        <p:txBody>
          <a:bodyPr/>
          <a:lstStyle/>
          <a:p>
            <a:fld id="{C7FEEA0E-0014-4E09-AC93-44CA6E83A2C8}" type="slidenum">
              <a:rPr lang="en-US" smtClean="0"/>
              <a:t>35</a:t>
            </a:fld>
            <a:endParaRPr lang="en-US"/>
          </a:p>
        </p:txBody>
      </p:sp>
    </p:spTree>
    <p:extLst>
      <p:ext uri="{BB962C8B-B14F-4D97-AF65-F5344CB8AC3E}">
        <p14:creationId xmlns:p14="http://schemas.microsoft.com/office/powerpoint/2010/main" val="4115110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2"/>
                </a:solidFill>
              </a:rPr>
              <a:t>So what’s a RSAT program to do?</a:t>
            </a:r>
            <a:endParaRPr lang="en-US" sz="3600" dirty="0">
              <a:solidFill>
                <a:schemeClr val="tx2"/>
              </a:solidFill>
            </a:endParaRPr>
          </a:p>
        </p:txBody>
      </p:sp>
      <p:sp>
        <p:nvSpPr>
          <p:cNvPr id="3" name="Content Placeholder 2"/>
          <p:cNvSpPr>
            <a:spLocks noGrp="1"/>
          </p:cNvSpPr>
          <p:nvPr>
            <p:ph idx="1"/>
          </p:nvPr>
        </p:nvSpPr>
        <p:spPr/>
        <p:txBody>
          <a:bodyPr>
            <a:noAutofit/>
          </a:bodyPr>
          <a:lstStyle/>
          <a:p>
            <a:pPr marL="0" indent="0">
              <a:spcAft>
                <a:spcPts val="1200"/>
              </a:spcAft>
              <a:buNone/>
            </a:pPr>
            <a:r>
              <a:rPr lang="en-US" sz="2600" b="1" dirty="0">
                <a:solidFill>
                  <a:schemeClr val="accent2"/>
                </a:solidFill>
              </a:rPr>
              <a:t>Jail Program for Incarcerated Female DV Victims</a:t>
            </a:r>
            <a:endParaRPr lang="en-US" sz="2600" dirty="0">
              <a:solidFill>
                <a:schemeClr val="accent2"/>
              </a:solidFill>
            </a:endParaRPr>
          </a:p>
          <a:p>
            <a:pPr marL="0" indent="0">
              <a:buNone/>
            </a:pPr>
            <a:r>
              <a:rPr lang="en-US" sz="2200" dirty="0" smtClean="0"/>
              <a:t>Unlike </a:t>
            </a:r>
            <a:r>
              <a:rPr lang="en-US" sz="2200" dirty="0"/>
              <a:t>other inmates, abused women behind bars may not be looking forward to their </a:t>
            </a:r>
            <a:r>
              <a:rPr lang="en-US" sz="2200" dirty="0" smtClean="0"/>
              <a:t>release due of abusive </a:t>
            </a:r>
            <a:r>
              <a:rPr lang="en-US" sz="2200" dirty="0"/>
              <a:t>partners. Help and Emergency Response </a:t>
            </a:r>
            <a:r>
              <a:rPr lang="en-US" sz="2200" dirty="0" smtClean="0"/>
              <a:t>Inc. (DV </a:t>
            </a:r>
            <a:r>
              <a:rPr lang="en-US" sz="2200" dirty="0"/>
              <a:t>shelter in Portsmouth, </a:t>
            </a:r>
            <a:r>
              <a:rPr lang="en-US" sz="2200" dirty="0" smtClean="0"/>
              <a:t>Virginia) sponsors a DV </a:t>
            </a:r>
            <a:r>
              <a:rPr lang="en-US" sz="2200" dirty="0"/>
              <a:t>counseling program for </a:t>
            </a:r>
            <a:r>
              <a:rPr lang="en-US" sz="2200" dirty="0" smtClean="0"/>
              <a:t>women in Hampton Roads Regional Jail</a:t>
            </a:r>
            <a:r>
              <a:rPr lang="en-US" sz="2200" b="1" dirty="0" smtClean="0"/>
              <a:t>. </a:t>
            </a:r>
            <a:r>
              <a:rPr lang="en-US" sz="2200" dirty="0" smtClean="0"/>
              <a:t>Focuses on </a:t>
            </a:r>
            <a:r>
              <a:rPr lang="en-US" sz="2200" b="1" dirty="0" smtClean="0"/>
              <a:t>DV </a:t>
            </a:r>
            <a:r>
              <a:rPr lang="en-US" sz="2200" b="1" dirty="0"/>
              <a:t>warning signs </a:t>
            </a:r>
            <a:r>
              <a:rPr lang="en-US" sz="2200" dirty="0"/>
              <a:t>and how abuse can lead to </a:t>
            </a:r>
            <a:r>
              <a:rPr lang="en-US" sz="2200" b="1" dirty="0"/>
              <a:t>low self-esteem. </a:t>
            </a:r>
            <a:r>
              <a:rPr lang="en-US" sz="2200" dirty="0" smtClean="0"/>
              <a:t>Jail </a:t>
            </a:r>
            <a:r>
              <a:rPr lang="en-US" sz="2200" dirty="0"/>
              <a:t>officials are supportive, having noticed that during substance abuse classes, inmates also talked about DV in their lives. </a:t>
            </a:r>
          </a:p>
          <a:p>
            <a:endParaRPr lang="en-US" sz="2600" dirty="0"/>
          </a:p>
        </p:txBody>
      </p:sp>
      <p:sp>
        <p:nvSpPr>
          <p:cNvPr id="4" name="Slide Number Placeholder 3"/>
          <p:cNvSpPr>
            <a:spLocks noGrp="1"/>
          </p:cNvSpPr>
          <p:nvPr>
            <p:ph type="sldNum" sz="quarter" idx="12"/>
          </p:nvPr>
        </p:nvSpPr>
        <p:spPr/>
        <p:txBody>
          <a:bodyPr/>
          <a:lstStyle/>
          <a:p>
            <a:fld id="{C7FEEA0E-0014-4E09-AC93-44CA6E83A2C8}" type="slidenum">
              <a:rPr lang="en-US" smtClean="0"/>
              <a:t>36</a:t>
            </a:fld>
            <a:endParaRPr lang="en-US"/>
          </a:p>
        </p:txBody>
      </p:sp>
    </p:spTree>
    <p:extLst>
      <p:ext uri="{BB962C8B-B14F-4D97-AF65-F5344CB8AC3E}">
        <p14:creationId xmlns:p14="http://schemas.microsoft.com/office/powerpoint/2010/main" val="916155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Thanks for Listening</a:t>
            </a:r>
            <a:endParaRPr lang="en-US" b="1" dirty="0">
              <a:solidFill>
                <a:schemeClr val="tx2"/>
              </a:solidFill>
            </a:endParaRPr>
          </a:p>
        </p:txBody>
      </p:sp>
      <p:sp>
        <p:nvSpPr>
          <p:cNvPr id="3" name="Slide Number Placeholder 2"/>
          <p:cNvSpPr>
            <a:spLocks noGrp="1"/>
          </p:cNvSpPr>
          <p:nvPr>
            <p:ph type="sldNum" sz="quarter" idx="12"/>
          </p:nvPr>
        </p:nvSpPr>
        <p:spPr/>
        <p:txBody>
          <a:bodyPr/>
          <a:lstStyle/>
          <a:p>
            <a:fld id="{C7FEEA0E-0014-4E09-AC93-44CA6E83A2C8}" type="slidenum">
              <a:rPr lang="en-US" smtClean="0"/>
              <a:t>37</a:t>
            </a:fld>
            <a:endParaRPr lang="en-US"/>
          </a:p>
        </p:txBody>
      </p:sp>
      <p:pic>
        <p:nvPicPr>
          <p:cNvPr id="6" name="Picture 2" descr="C:\Users\aklein\Desktop\New 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629" y="1524000"/>
            <a:ext cx="6288742" cy="427893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62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Next Presentation</a:t>
            </a:r>
            <a:endParaRPr lang="en-US" dirty="0">
              <a:solidFill>
                <a:schemeClr val="tx2"/>
              </a:solidFill>
            </a:endParaRPr>
          </a:p>
        </p:txBody>
      </p:sp>
      <p:sp>
        <p:nvSpPr>
          <p:cNvPr id="3" name="Content Placeholder 2"/>
          <p:cNvSpPr>
            <a:spLocks noGrp="1"/>
          </p:cNvSpPr>
          <p:nvPr>
            <p:ph idx="1"/>
          </p:nvPr>
        </p:nvSpPr>
        <p:spPr>
          <a:xfrm>
            <a:off x="457200" y="1447800"/>
            <a:ext cx="8229600" cy="4648200"/>
          </a:xfrm>
        </p:spPr>
        <p:txBody>
          <a:bodyPr>
            <a:noAutofit/>
          </a:bodyPr>
          <a:lstStyle/>
          <a:p>
            <a:pPr marL="0" indent="0" algn="ctr">
              <a:buNone/>
            </a:pPr>
            <a:r>
              <a:rPr lang="en-US" sz="2800" b="1" dirty="0" smtClean="0">
                <a:solidFill>
                  <a:schemeClr val="accent2"/>
                </a:solidFill>
              </a:rPr>
              <a:t>PREA </a:t>
            </a:r>
            <a:r>
              <a:rPr lang="en-US" sz="2800" b="1" dirty="0">
                <a:solidFill>
                  <a:schemeClr val="accent2"/>
                </a:solidFill>
              </a:rPr>
              <a:t>Basics: What RSAT Sites need to </a:t>
            </a:r>
            <a:r>
              <a:rPr lang="en-US" sz="2800" b="1" dirty="0" smtClean="0">
                <a:solidFill>
                  <a:schemeClr val="accent2"/>
                </a:solidFill>
              </a:rPr>
              <a:t>Know</a:t>
            </a:r>
          </a:p>
          <a:p>
            <a:pPr marL="0" indent="0" algn="ctr">
              <a:buNone/>
            </a:pPr>
            <a:r>
              <a:rPr lang="en-US" sz="2400" b="1" dirty="0" smtClean="0">
                <a:solidFill>
                  <a:schemeClr val="tx2"/>
                </a:solidFill>
                <a:latin typeface="Arial"/>
                <a:ea typeface="MS PGothic"/>
              </a:rPr>
              <a:t>July </a:t>
            </a:r>
            <a:r>
              <a:rPr lang="en-US" sz="2400" b="1" dirty="0">
                <a:solidFill>
                  <a:schemeClr val="tx2"/>
                </a:solidFill>
                <a:latin typeface="Arial"/>
                <a:ea typeface="MS PGothic"/>
              </a:rPr>
              <a:t>17, 2013, 2:00 PM EDT </a:t>
            </a:r>
            <a:endParaRPr lang="en-US" sz="2400" b="1" dirty="0" smtClean="0">
              <a:solidFill>
                <a:schemeClr val="tx2"/>
              </a:solidFill>
              <a:latin typeface="Arial"/>
              <a:ea typeface="MS PGothic"/>
            </a:endParaRPr>
          </a:p>
          <a:p>
            <a:pPr marL="0" indent="0" algn="ctr">
              <a:buNone/>
            </a:pPr>
            <a:endParaRPr lang="en-US" sz="1800" b="1" dirty="0" smtClean="0">
              <a:solidFill>
                <a:schemeClr val="tx2"/>
              </a:solidFill>
            </a:endParaRPr>
          </a:p>
          <a:p>
            <a:pPr marL="0" indent="0">
              <a:buNone/>
            </a:pPr>
            <a:r>
              <a:rPr lang="en-US" sz="1800" dirty="0" smtClean="0"/>
              <a:t>This </a:t>
            </a:r>
            <a:r>
              <a:rPr lang="en-US" sz="1800" dirty="0"/>
              <a:t>webinar will familiarize participants with the history of the Prison Rape Elimination Act of 2003 (PREA).  Since the passage of the federal law, implementation efforts have focused on developing standards at the national level and policies at the state and local levels.  PREA law was universally supported by bipartisan effort; however, the controversy begins when facilities and jurisdictions need to define, develop procedures and policies to prevent, and address it.  This webinar will outline progress we have made in implementation and standards over the last 10 years.  The presenter, a former PREA administrator, will discuss the PREA basics and the impact they may have for RSAT programs. </a:t>
            </a:r>
            <a:endParaRPr lang="en-US" sz="1800" dirty="0" smtClean="0"/>
          </a:p>
          <a:p>
            <a:pPr marL="0" indent="0">
              <a:spcBef>
                <a:spcPts val="1200"/>
              </a:spcBef>
              <a:buNone/>
            </a:pPr>
            <a:r>
              <a:rPr lang="en-US" sz="1800" b="1" dirty="0"/>
              <a:t>Presenter: </a:t>
            </a:r>
            <a:r>
              <a:rPr lang="en-US" sz="1800" dirty="0"/>
              <a:t>Niki Miller</a:t>
            </a:r>
          </a:p>
        </p:txBody>
      </p:sp>
      <p:sp>
        <p:nvSpPr>
          <p:cNvPr id="4" name="Slide Number Placeholder 3"/>
          <p:cNvSpPr>
            <a:spLocks noGrp="1"/>
          </p:cNvSpPr>
          <p:nvPr>
            <p:ph type="sldNum" sz="quarter" idx="12"/>
          </p:nvPr>
        </p:nvSpPr>
        <p:spPr/>
        <p:txBody>
          <a:bodyPr/>
          <a:lstStyle/>
          <a:p>
            <a:fld id="{C7FEEA0E-0014-4E09-AC93-44CA6E83A2C8}" type="slidenum">
              <a:rPr lang="en-US" smtClean="0"/>
              <a:t>38</a:t>
            </a:fld>
            <a:endParaRPr lang="en-US"/>
          </a:p>
        </p:txBody>
      </p:sp>
    </p:spTree>
    <p:extLst>
      <p:ext uri="{BB962C8B-B14F-4D97-AF65-F5344CB8AC3E}">
        <p14:creationId xmlns:p14="http://schemas.microsoft.com/office/powerpoint/2010/main" val="76105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chemeClr val="tx2"/>
                </a:solidFill>
              </a:rPr>
              <a:t>Why should RSATs worry about DV?</a:t>
            </a:r>
            <a:endParaRPr lang="en-US" sz="3600" dirty="0">
              <a:solidFill>
                <a:schemeClr val="tx2"/>
              </a:solidFill>
            </a:endParaRPr>
          </a:p>
        </p:txBody>
      </p:sp>
      <p:sp>
        <p:nvSpPr>
          <p:cNvPr id="3" name="Content Placeholder 2"/>
          <p:cNvSpPr>
            <a:spLocks noGrp="1"/>
          </p:cNvSpPr>
          <p:nvPr>
            <p:ph idx="1"/>
          </p:nvPr>
        </p:nvSpPr>
        <p:spPr>
          <a:xfrm>
            <a:off x="457200" y="1371600"/>
            <a:ext cx="8229600" cy="5257800"/>
          </a:xfrm>
        </p:spPr>
        <p:txBody>
          <a:bodyPr wrap="square">
            <a:noAutofit/>
          </a:bodyPr>
          <a:lstStyle/>
          <a:p>
            <a:pPr marL="0" indent="0">
              <a:spcAft>
                <a:spcPts val="1200"/>
              </a:spcAft>
              <a:buNone/>
            </a:pPr>
            <a:r>
              <a:rPr lang="en-US" sz="3500" b="1" dirty="0"/>
              <a:t>S</a:t>
            </a:r>
            <a:r>
              <a:rPr lang="en-US" sz="3500" b="1" dirty="0" smtClean="0"/>
              <a:t>ubstance </a:t>
            </a:r>
            <a:r>
              <a:rPr lang="en-US" sz="3500" b="1" dirty="0"/>
              <a:t>abuse is associated with </a:t>
            </a:r>
            <a:r>
              <a:rPr lang="en-US" sz="3500" b="1" dirty="0" smtClean="0"/>
              <a:t>DV victimization </a:t>
            </a:r>
            <a:r>
              <a:rPr lang="en-US" sz="3500" b="1" dirty="0"/>
              <a:t>as </a:t>
            </a:r>
            <a:r>
              <a:rPr lang="en-US" sz="3500" b="1" dirty="0" smtClean="0"/>
              <a:t>well.</a:t>
            </a:r>
          </a:p>
          <a:p>
            <a:pPr marL="0" indent="0">
              <a:spcAft>
                <a:spcPts val="600"/>
              </a:spcAft>
              <a:buNone/>
            </a:pPr>
            <a:r>
              <a:rPr lang="en-US" sz="1000" dirty="0" err="1" smtClean="0"/>
              <a:t>Chermack</a:t>
            </a:r>
            <a:r>
              <a:rPr lang="en-US" sz="1000" dirty="0" smtClean="0"/>
              <a:t> </a:t>
            </a:r>
            <a:r>
              <a:rPr lang="en-US" sz="1000" dirty="0"/>
              <a:t>ST, Walton MA, Fuller BE, Blow FC (2001) Correlates of expressed and received violence across relationship types among men and women substance abusers. </a:t>
            </a:r>
            <a:r>
              <a:rPr lang="en-US" sz="1000" dirty="0" err="1"/>
              <a:t>Psychol</a:t>
            </a:r>
            <a:r>
              <a:rPr lang="en-US" sz="1000" dirty="0"/>
              <a:t> Addict </a:t>
            </a:r>
            <a:r>
              <a:rPr lang="en-US" sz="1000" dirty="0" err="1"/>
              <a:t>Behav</a:t>
            </a:r>
            <a:r>
              <a:rPr lang="en-US" sz="1000" dirty="0"/>
              <a:t> 15: 140–151. </a:t>
            </a:r>
            <a:r>
              <a:rPr lang="en-US" sz="1000" dirty="0" err="1"/>
              <a:t>doi</a:t>
            </a:r>
            <a:r>
              <a:rPr lang="en-US" sz="1000" dirty="0"/>
              <a:t>: </a:t>
            </a:r>
            <a:r>
              <a:rPr lang="en-US" sz="1000" dirty="0">
                <a:hlinkClick r:id="rId2"/>
              </a:rPr>
              <a:t>10.1037//0893-164X.15.2.140</a:t>
            </a:r>
            <a:r>
              <a:rPr lang="en-US" sz="1000" dirty="0"/>
              <a:t>.</a:t>
            </a:r>
          </a:p>
          <a:p>
            <a:pPr marL="0" lvl="0" indent="0">
              <a:spcAft>
                <a:spcPts val="600"/>
              </a:spcAft>
              <a:buNone/>
            </a:pPr>
            <a:r>
              <a:rPr lang="en-US" sz="1000" dirty="0" err="1"/>
              <a:t>Hien</a:t>
            </a:r>
            <a:r>
              <a:rPr lang="en-US" sz="1000" dirty="0"/>
              <a:t> D, </a:t>
            </a:r>
            <a:r>
              <a:rPr lang="en-US" sz="1000" dirty="0" err="1"/>
              <a:t>Ruglass</a:t>
            </a:r>
            <a:r>
              <a:rPr lang="en-US" sz="1000" dirty="0"/>
              <a:t> L (2009) Interpersonal partner violence and women in the United States: An overview of prevalence rates, psychiatric correlates and consequences and barriers to help seeking. </a:t>
            </a:r>
            <a:r>
              <a:rPr lang="en-US" sz="1000" dirty="0" err="1"/>
              <a:t>Int</a:t>
            </a:r>
            <a:r>
              <a:rPr lang="en-US" sz="1000" dirty="0"/>
              <a:t> J Law </a:t>
            </a:r>
            <a:r>
              <a:rPr lang="en-US" sz="1000" dirty="0" err="1"/>
              <a:t>Psychiat</a:t>
            </a:r>
            <a:r>
              <a:rPr lang="en-US" sz="1000" dirty="0"/>
              <a:t> 32: 48–55. </a:t>
            </a:r>
            <a:r>
              <a:rPr lang="en-US" sz="1000" dirty="0" err="1"/>
              <a:t>doi</a:t>
            </a:r>
            <a:r>
              <a:rPr lang="en-US" sz="1000" dirty="0"/>
              <a:t>: </a:t>
            </a:r>
            <a:r>
              <a:rPr lang="en-US" sz="1000" dirty="0">
                <a:hlinkClick r:id="rId3"/>
              </a:rPr>
              <a:t>10.1016/j.ijlp.2008.11.003</a:t>
            </a:r>
            <a:r>
              <a:rPr lang="en-US" sz="1000" dirty="0"/>
              <a:t>. </a:t>
            </a:r>
          </a:p>
          <a:p>
            <a:pPr marL="0" lvl="0" indent="0">
              <a:spcAft>
                <a:spcPts val="600"/>
              </a:spcAft>
              <a:buNone/>
            </a:pPr>
            <a:r>
              <a:rPr lang="en-US" sz="1000" dirty="0" err="1"/>
              <a:t>Chermack</a:t>
            </a:r>
            <a:r>
              <a:rPr lang="en-US" sz="1000" dirty="0"/>
              <a:t> ST, Murray RL, Walton MA, Booth BA, </a:t>
            </a:r>
            <a:r>
              <a:rPr lang="en-US" sz="1000" dirty="0" err="1"/>
              <a:t>Wryobeck</a:t>
            </a:r>
            <a:r>
              <a:rPr lang="en-US" sz="1000" dirty="0"/>
              <a:t> J, et al. (2008) Partner aggression among men and women in substance use disorder treatment: Correlates of psychological and physical aggression and injury. Drug Alcohol Depend 98: 35–44. </a:t>
            </a:r>
            <a:r>
              <a:rPr lang="en-US" sz="1000" dirty="0" err="1"/>
              <a:t>doi</a:t>
            </a:r>
            <a:r>
              <a:rPr lang="en-US" sz="1000" dirty="0"/>
              <a:t>: </a:t>
            </a:r>
            <a:r>
              <a:rPr lang="en-US" sz="1000" dirty="0">
                <a:hlinkClick r:id="rId4"/>
              </a:rPr>
              <a:t>10.1016/j.drugalcdep.2008.04.010</a:t>
            </a:r>
            <a:r>
              <a:rPr lang="en-US" sz="1000" dirty="0"/>
              <a:t>. </a:t>
            </a:r>
          </a:p>
          <a:p>
            <a:pPr marL="0" indent="0">
              <a:spcAft>
                <a:spcPts val="600"/>
              </a:spcAft>
              <a:buNone/>
            </a:pPr>
            <a:r>
              <a:rPr lang="en-US" sz="1000" dirty="0"/>
              <a:t>El-</a:t>
            </a:r>
            <a:r>
              <a:rPr lang="en-US" sz="1000" dirty="0" err="1"/>
              <a:t>Bassel</a:t>
            </a:r>
            <a:r>
              <a:rPr lang="en-US" sz="1000" dirty="0"/>
              <a:t> N, Gilbert L, Schilling R, Wada T (2000) Drug abuse and partner violence among women in methadone treatment. J </a:t>
            </a:r>
            <a:r>
              <a:rPr lang="en-US" sz="1000" dirty="0" err="1"/>
              <a:t>Fam</a:t>
            </a:r>
            <a:r>
              <a:rPr lang="en-US" sz="1000" dirty="0"/>
              <a:t> Violence 15 (3): 209–228. </a:t>
            </a:r>
            <a:r>
              <a:rPr lang="en-US" sz="1000" dirty="0" err="1"/>
              <a:t>doi</a:t>
            </a:r>
            <a:r>
              <a:rPr lang="en-US" sz="1000" dirty="0"/>
              <a:t>: </a:t>
            </a:r>
            <a:r>
              <a:rPr lang="en-US" sz="1000" dirty="0">
                <a:hlinkClick r:id="rId5"/>
              </a:rPr>
              <a:t>10.1007/s10896-008-9183-6</a:t>
            </a:r>
            <a:r>
              <a:rPr lang="en-US" sz="1000" dirty="0"/>
              <a:t>. </a:t>
            </a:r>
          </a:p>
          <a:p>
            <a:pPr marL="0" lvl="0" indent="0">
              <a:spcAft>
                <a:spcPts val="600"/>
              </a:spcAft>
              <a:buNone/>
            </a:pPr>
            <a:r>
              <a:rPr lang="en-US" sz="1000" dirty="0"/>
              <a:t>El-</a:t>
            </a:r>
            <a:r>
              <a:rPr lang="en-US" sz="1000" dirty="0" err="1"/>
              <a:t>Bassel</a:t>
            </a:r>
            <a:r>
              <a:rPr lang="en-US" sz="1000" dirty="0"/>
              <a:t> N, Gilbert L, Frye V, Wu E, Go H, et al. (2004) Physical and sexual intimate partner violence among women in methadone maintenance treatment. </a:t>
            </a:r>
            <a:r>
              <a:rPr lang="en-US" sz="1000" dirty="0" err="1"/>
              <a:t>Psychol</a:t>
            </a:r>
            <a:r>
              <a:rPr lang="en-US" sz="1000" dirty="0"/>
              <a:t> Addict </a:t>
            </a:r>
            <a:r>
              <a:rPr lang="en-US" sz="1000" dirty="0" err="1"/>
              <a:t>Behav</a:t>
            </a:r>
            <a:r>
              <a:rPr lang="en-US" sz="1000" dirty="0"/>
              <a:t> 18 (2): 180–183. </a:t>
            </a:r>
            <a:r>
              <a:rPr lang="en-US" sz="1000" dirty="0" err="1"/>
              <a:t>doi</a:t>
            </a:r>
            <a:r>
              <a:rPr lang="en-US" sz="1000" dirty="0"/>
              <a:t>: </a:t>
            </a:r>
            <a:r>
              <a:rPr lang="en-US" sz="1000" dirty="0">
                <a:hlinkClick r:id="rId6"/>
              </a:rPr>
              <a:t>10.1037/0893-164X.18.2.180</a:t>
            </a:r>
            <a:r>
              <a:rPr lang="en-US" sz="1000" dirty="0"/>
              <a:t>. </a:t>
            </a:r>
          </a:p>
          <a:p>
            <a:pPr marL="0" lvl="0" indent="0">
              <a:spcAft>
                <a:spcPts val="600"/>
              </a:spcAft>
              <a:buNone/>
            </a:pPr>
            <a:r>
              <a:rPr lang="en-US" sz="1000" dirty="0"/>
              <a:t>Gilbert L, El-</a:t>
            </a:r>
            <a:r>
              <a:rPr lang="en-US" sz="1000" dirty="0" err="1"/>
              <a:t>Bassel</a:t>
            </a:r>
            <a:r>
              <a:rPr lang="en-US" sz="1000" dirty="0"/>
              <a:t> N, Chang M, Wu E, Roy L (2012) Substance use and partner violence among urban women seeking emergency care. </a:t>
            </a:r>
            <a:r>
              <a:rPr lang="en-US" sz="1000" dirty="0" err="1"/>
              <a:t>Psychol</a:t>
            </a:r>
            <a:r>
              <a:rPr lang="en-US" sz="1000" dirty="0"/>
              <a:t> Addict </a:t>
            </a:r>
            <a:r>
              <a:rPr lang="en-US" sz="1000" dirty="0" err="1"/>
              <a:t>Behav</a:t>
            </a:r>
            <a:r>
              <a:rPr lang="en-US" sz="1000" dirty="0"/>
              <a:t> 26 (2): 226–235. </a:t>
            </a:r>
            <a:r>
              <a:rPr lang="en-US" sz="1000" dirty="0" err="1"/>
              <a:t>doi</a:t>
            </a:r>
            <a:r>
              <a:rPr lang="en-US" sz="1000" dirty="0"/>
              <a:t>: </a:t>
            </a:r>
            <a:r>
              <a:rPr lang="en-US" sz="1000" dirty="0">
                <a:hlinkClick r:id="rId7"/>
              </a:rPr>
              <a:t>10.1037/a0025869</a:t>
            </a:r>
            <a:r>
              <a:rPr lang="en-US" sz="1000" dirty="0"/>
              <a:t>. </a:t>
            </a:r>
          </a:p>
          <a:p>
            <a:pPr marL="0" lvl="0" indent="0">
              <a:spcAft>
                <a:spcPts val="600"/>
              </a:spcAft>
              <a:buNone/>
            </a:pPr>
            <a:r>
              <a:rPr lang="en-US" sz="1000" dirty="0"/>
              <a:t>Kantor GK, Straus MA (1989) Substance abuse as a precipitant of wife abuse victimization. Am J Drug Alcohol Abuse 15: 173–189. </a:t>
            </a:r>
            <a:r>
              <a:rPr lang="en-US" sz="1000" dirty="0" err="1"/>
              <a:t>doi</a:t>
            </a:r>
            <a:r>
              <a:rPr lang="en-US" sz="1000" dirty="0"/>
              <a:t>: </a:t>
            </a:r>
            <a:r>
              <a:rPr lang="en-US" sz="1000" dirty="0">
                <a:hlinkClick r:id="rId8"/>
              </a:rPr>
              <a:t>10.3109/00952998909092719</a:t>
            </a:r>
            <a:r>
              <a:rPr lang="en-US" sz="1000" dirty="0"/>
              <a:t>. </a:t>
            </a:r>
          </a:p>
          <a:p>
            <a:pPr marL="0" lvl="0" indent="0">
              <a:spcAft>
                <a:spcPts val="600"/>
              </a:spcAft>
              <a:buNone/>
            </a:pPr>
            <a:r>
              <a:rPr lang="en-US" sz="1000" dirty="0" err="1"/>
              <a:t>Stith</a:t>
            </a:r>
            <a:r>
              <a:rPr lang="en-US" sz="1000" dirty="0"/>
              <a:t> SM, Smith DB, Penn CE, Ward DB, </a:t>
            </a:r>
            <a:r>
              <a:rPr lang="en-US" sz="1000" dirty="0" err="1"/>
              <a:t>Tritt</a:t>
            </a:r>
            <a:r>
              <a:rPr lang="en-US" sz="1000" dirty="0"/>
              <a:t> D (2004) Intimate partner physical abuse perpetration and victimization risk factors: A meta-analytic review. Aggress Violent </a:t>
            </a:r>
            <a:r>
              <a:rPr lang="en-US" sz="1000" dirty="0" err="1"/>
              <a:t>Behav</a:t>
            </a:r>
            <a:r>
              <a:rPr lang="en-US" sz="1000" dirty="0"/>
              <a:t> 10: 65–98. </a:t>
            </a:r>
            <a:r>
              <a:rPr lang="en-US" sz="1000" dirty="0" err="1"/>
              <a:t>doi</a:t>
            </a:r>
            <a:r>
              <a:rPr lang="en-US" sz="1000" dirty="0"/>
              <a:t>: </a:t>
            </a:r>
            <a:r>
              <a:rPr lang="en-US" sz="1000" dirty="0">
                <a:hlinkClick r:id="rId9"/>
              </a:rPr>
              <a:t>10.1016/j.avb.2003.09.001</a:t>
            </a:r>
            <a:r>
              <a:rPr lang="en-US" sz="1000" dirty="0"/>
              <a:t>.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t>4</a:t>
            </a:fld>
            <a:endParaRPr lang="en-US"/>
          </a:p>
        </p:txBody>
      </p:sp>
    </p:spTree>
    <p:extLst>
      <p:ext uri="{BB962C8B-B14F-4D97-AF65-F5344CB8AC3E}">
        <p14:creationId xmlns:p14="http://schemas.microsoft.com/office/powerpoint/2010/main" val="3705950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Why DV?</a:t>
            </a:r>
            <a:endParaRPr lang="en-US" b="1" dirty="0">
              <a:solidFill>
                <a:schemeClr val="tx2"/>
              </a:solidFill>
            </a:endParaRPr>
          </a:p>
        </p:txBody>
      </p:sp>
      <p:sp>
        <p:nvSpPr>
          <p:cNvPr id="3" name="Content Placeholder 2"/>
          <p:cNvSpPr>
            <a:spLocks noGrp="1"/>
          </p:cNvSpPr>
          <p:nvPr>
            <p:ph idx="1"/>
          </p:nvPr>
        </p:nvSpPr>
        <p:spPr/>
        <p:txBody>
          <a:bodyPr>
            <a:noAutofit/>
          </a:bodyPr>
          <a:lstStyle/>
          <a:p>
            <a:pPr marL="0" indent="0">
              <a:buNone/>
            </a:pPr>
            <a:r>
              <a:rPr lang="en-US" dirty="0" smtClean="0">
                <a:solidFill>
                  <a:schemeClr val="accent2"/>
                </a:solidFill>
              </a:rPr>
              <a:t>i.e. </a:t>
            </a:r>
            <a:r>
              <a:rPr lang="en-US" b="1" dirty="0" smtClean="0">
                <a:solidFill>
                  <a:schemeClr val="accent2"/>
                </a:solidFill>
              </a:rPr>
              <a:t>Barnstable County RSAT Program </a:t>
            </a:r>
            <a:r>
              <a:rPr lang="en-US" dirty="0" smtClean="0">
                <a:solidFill>
                  <a:schemeClr val="accent2"/>
                </a:solidFill>
              </a:rPr>
              <a:t>(188 males)</a:t>
            </a:r>
          </a:p>
          <a:p>
            <a:pPr marL="914400">
              <a:spcAft>
                <a:spcPts val="1200"/>
              </a:spcAft>
              <a:buClr>
                <a:schemeClr val="tx2"/>
              </a:buClr>
            </a:pPr>
            <a:r>
              <a:rPr lang="en-US" dirty="0" smtClean="0"/>
              <a:t>Prior Arrests: 246 Protective Order Violations!</a:t>
            </a:r>
          </a:p>
          <a:p>
            <a:pPr marL="914400">
              <a:spcAft>
                <a:spcPts val="1200"/>
              </a:spcAft>
              <a:buClr>
                <a:schemeClr val="tx2"/>
              </a:buClr>
            </a:pPr>
            <a:r>
              <a:rPr lang="en-US" dirty="0" smtClean="0"/>
              <a:t>33% had prior DV convictions</a:t>
            </a:r>
          </a:p>
          <a:p>
            <a:pPr marL="914400">
              <a:spcAft>
                <a:spcPts val="1200"/>
              </a:spcAft>
              <a:buClr>
                <a:schemeClr val="tx2"/>
              </a:buClr>
            </a:pPr>
            <a:r>
              <a:rPr lang="en-US" dirty="0" smtClean="0"/>
              <a:t>Many had active protective orders</a:t>
            </a:r>
          </a:p>
          <a:p>
            <a:pPr marL="914400" indent="0">
              <a:buNone/>
            </a:pPr>
            <a:r>
              <a:rPr lang="en-US" dirty="0" smtClean="0"/>
              <a:t>		</a:t>
            </a:r>
          </a:p>
        </p:txBody>
      </p:sp>
      <p:sp>
        <p:nvSpPr>
          <p:cNvPr id="4" name="Slide Number Placeholder 3"/>
          <p:cNvSpPr>
            <a:spLocks noGrp="1"/>
          </p:cNvSpPr>
          <p:nvPr>
            <p:ph type="sldNum" sz="quarter" idx="12"/>
          </p:nvPr>
        </p:nvSpPr>
        <p:spPr/>
        <p:txBody>
          <a:bodyPr/>
          <a:lstStyle/>
          <a:p>
            <a:fld id="{C7FEEA0E-0014-4E09-AC93-44CA6E83A2C8}" type="slidenum">
              <a:rPr lang="en-US" smtClean="0"/>
              <a:t>5</a:t>
            </a:fld>
            <a:endParaRPr lang="en-US"/>
          </a:p>
        </p:txBody>
      </p:sp>
    </p:spTree>
    <p:extLst>
      <p:ext uri="{BB962C8B-B14F-4D97-AF65-F5344CB8AC3E}">
        <p14:creationId xmlns:p14="http://schemas.microsoft.com/office/powerpoint/2010/main" val="3978955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Why DV?</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sz="3600" b="1" dirty="0" smtClean="0">
                <a:solidFill>
                  <a:schemeClr val="accent2"/>
                </a:solidFill>
              </a:rPr>
              <a:t>Post Release Recidivism:</a:t>
            </a:r>
          </a:p>
          <a:p>
            <a:pPr marL="1261872">
              <a:spcAft>
                <a:spcPts val="1200"/>
              </a:spcAft>
              <a:buClr>
                <a:schemeClr val="accent1">
                  <a:lumMod val="75000"/>
                </a:schemeClr>
              </a:buClr>
            </a:pPr>
            <a:r>
              <a:rPr lang="en-US" dirty="0" smtClean="0"/>
              <a:t>16 </a:t>
            </a:r>
            <a:r>
              <a:rPr lang="en-US" dirty="0"/>
              <a:t>arrested for new substance </a:t>
            </a:r>
            <a:r>
              <a:rPr lang="en-US" dirty="0" smtClean="0"/>
              <a:t/>
            </a:r>
            <a:br>
              <a:rPr lang="en-US" dirty="0" smtClean="0"/>
            </a:br>
            <a:r>
              <a:rPr lang="en-US" dirty="0" smtClean="0"/>
              <a:t>abuse </a:t>
            </a:r>
            <a:r>
              <a:rPr lang="en-US" dirty="0"/>
              <a:t>offenses</a:t>
            </a:r>
          </a:p>
          <a:p>
            <a:pPr marL="1261872">
              <a:spcAft>
                <a:spcPts val="1200"/>
              </a:spcAft>
              <a:buClr>
                <a:schemeClr val="accent1">
                  <a:lumMod val="75000"/>
                </a:schemeClr>
              </a:buClr>
            </a:pPr>
            <a:r>
              <a:rPr lang="en-US" dirty="0" smtClean="0"/>
              <a:t>13 </a:t>
            </a:r>
            <a:r>
              <a:rPr lang="en-US" dirty="0"/>
              <a:t>arrested for Violation of </a:t>
            </a:r>
            <a:r>
              <a:rPr lang="en-US" dirty="0" smtClean="0"/>
              <a:t/>
            </a:r>
            <a:br>
              <a:rPr lang="en-US" dirty="0" smtClean="0"/>
            </a:br>
            <a:r>
              <a:rPr lang="en-US" dirty="0" smtClean="0"/>
              <a:t>Protective </a:t>
            </a:r>
            <a:r>
              <a:rPr lang="en-US" dirty="0"/>
              <a:t>Order</a:t>
            </a:r>
          </a:p>
          <a:p>
            <a:pPr marL="1261872">
              <a:spcAft>
                <a:spcPts val="1200"/>
              </a:spcAft>
              <a:buClr>
                <a:schemeClr val="accent1">
                  <a:lumMod val="75000"/>
                </a:schemeClr>
              </a:buClr>
            </a:pPr>
            <a:r>
              <a:rPr lang="en-US" dirty="0" smtClean="0"/>
              <a:t>17 </a:t>
            </a:r>
            <a:r>
              <a:rPr lang="en-US" dirty="0"/>
              <a:t>arrested for assaults</a:t>
            </a:r>
          </a:p>
        </p:txBody>
      </p:sp>
      <p:sp>
        <p:nvSpPr>
          <p:cNvPr id="4" name="Slide Number Placeholder 3"/>
          <p:cNvSpPr>
            <a:spLocks noGrp="1"/>
          </p:cNvSpPr>
          <p:nvPr>
            <p:ph type="sldNum" sz="quarter" idx="12"/>
          </p:nvPr>
        </p:nvSpPr>
        <p:spPr/>
        <p:txBody>
          <a:bodyPr/>
          <a:lstStyle/>
          <a:p>
            <a:fld id="{C7FEEA0E-0014-4E09-AC93-44CA6E83A2C8}" type="slidenum">
              <a:rPr lang="en-US" smtClean="0"/>
              <a:t>6</a:t>
            </a:fld>
            <a:endParaRPr lang="en-US"/>
          </a:p>
        </p:txBody>
      </p:sp>
    </p:spTree>
    <p:extLst>
      <p:ext uri="{BB962C8B-B14F-4D97-AF65-F5344CB8AC3E}">
        <p14:creationId xmlns:p14="http://schemas.microsoft.com/office/powerpoint/2010/main" val="2585730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Why DV?</a:t>
            </a:r>
            <a:endParaRPr lang="en-US" b="1" dirty="0">
              <a:solidFill>
                <a:schemeClr val="tx2"/>
              </a:solidFill>
            </a:endParaRPr>
          </a:p>
        </p:txBody>
      </p:sp>
      <p:sp>
        <p:nvSpPr>
          <p:cNvPr id="3" name="Content Placeholder 2"/>
          <p:cNvSpPr>
            <a:spLocks noGrp="1"/>
          </p:cNvSpPr>
          <p:nvPr>
            <p:ph idx="1"/>
          </p:nvPr>
        </p:nvSpPr>
        <p:spPr/>
        <p:txBody>
          <a:bodyPr>
            <a:noAutofit/>
          </a:bodyPr>
          <a:lstStyle/>
          <a:p>
            <a:pPr>
              <a:spcAft>
                <a:spcPts val="1200"/>
              </a:spcAft>
              <a:buClr>
                <a:schemeClr val="accent1">
                  <a:lumMod val="75000"/>
                </a:schemeClr>
              </a:buClr>
            </a:pPr>
            <a:r>
              <a:rPr lang="en-US" sz="2600" dirty="0" smtClean="0"/>
              <a:t>The overwhelming majority of women in prison are survivors of domestic violence. Three-quarters have histories of severe physical abuse by an intimate partner during adulthood, and 82% suffered serious physical or sexual abuse as children (ACA)</a:t>
            </a:r>
          </a:p>
          <a:p>
            <a:pPr>
              <a:spcAft>
                <a:spcPts val="1200"/>
              </a:spcAft>
              <a:buClr>
                <a:schemeClr val="accent1">
                  <a:lumMod val="75000"/>
                </a:schemeClr>
              </a:buClr>
            </a:pPr>
            <a:r>
              <a:rPr lang="en-US" sz="2600" dirty="0" smtClean="0"/>
              <a:t>In 2007 more than 50% of the women in jail reported to have been physically or sexually abused before their imprisonment, as were ~10% of the men (BJS)</a:t>
            </a:r>
            <a:endParaRPr lang="en-US" sz="2600" dirty="0"/>
          </a:p>
        </p:txBody>
      </p:sp>
      <p:sp>
        <p:nvSpPr>
          <p:cNvPr id="4" name="Slide Number Placeholder 3"/>
          <p:cNvSpPr>
            <a:spLocks noGrp="1"/>
          </p:cNvSpPr>
          <p:nvPr>
            <p:ph type="sldNum" sz="quarter" idx="12"/>
          </p:nvPr>
        </p:nvSpPr>
        <p:spPr/>
        <p:txBody>
          <a:bodyPr/>
          <a:lstStyle/>
          <a:p>
            <a:fld id="{C7FEEA0E-0014-4E09-AC93-44CA6E83A2C8}" type="slidenum">
              <a:rPr lang="en-US" smtClean="0"/>
              <a:t>7</a:t>
            </a:fld>
            <a:endParaRPr lang="en-US"/>
          </a:p>
        </p:txBody>
      </p:sp>
    </p:spTree>
    <p:extLst>
      <p:ext uri="{BB962C8B-B14F-4D97-AF65-F5344CB8AC3E}">
        <p14:creationId xmlns:p14="http://schemas.microsoft.com/office/powerpoint/2010/main" val="2627071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Why DV?</a:t>
            </a:r>
            <a:endParaRPr lang="en-US" b="1" dirty="0">
              <a:solidFill>
                <a:schemeClr val="tx2"/>
              </a:solidFill>
            </a:endParaRPr>
          </a:p>
        </p:txBody>
      </p:sp>
      <p:sp>
        <p:nvSpPr>
          <p:cNvPr id="3" name="Content Placeholder 2"/>
          <p:cNvSpPr>
            <a:spLocks noGrp="1"/>
          </p:cNvSpPr>
          <p:nvPr>
            <p:ph idx="1"/>
          </p:nvPr>
        </p:nvSpPr>
        <p:spPr/>
        <p:txBody>
          <a:bodyPr>
            <a:normAutofit/>
          </a:bodyPr>
          <a:lstStyle/>
          <a:p>
            <a:pPr marL="0" indent="0">
              <a:spcAft>
                <a:spcPts val="1200"/>
              </a:spcAft>
              <a:buNone/>
            </a:pPr>
            <a:r>
              <a:rPr lang="en-US" b="1" dirty="0" smtClean="0">
                <a:solidFill>
                  <a:schemeClr val="accent2"/>
                </a:solidFill>
              </a:rPr>
              <a:t>Typical pathways for women to end </a:t>
            </a:r>
            <a:r>
              <a:rPr lang="en-US" b="1" dirty="0">
                <a:solidFill>
                  <a:schemeClr val="accent2"/>
                </a:solidFill>
              </a:rPr>
              <a:t>u</a:t>
            </a:r>
            <a:r>
              <a:rPr lang="en-US" b="1" dirty="0" smtClean="0">
                <a:solidFill>
                  <a:schemeClr val="accent2"/>
                </a:solidFill>
              </a:rPr>
              <a:t>p incarcerated:</a:t>
            </a:r>
          </a:p>
          <a:p>
            <a:pPr>
              <a:spcAft>
                <a:spcPts val="1200"/>
              </a:spcAft>
              <a:buClr>
                <a:schemeClr val="accent1">
                  <a:lumMod val="75000"/>
                </a:schemeClr>
              </a:buClr>
            </a:pPr>
            <a:r>
              <a:rPr lang="en-US" sz="3000" b="1" dirty="0" smtClean="0"/>
              <a:t>DV</a:t>
            </a:r>
            <a:r>
              <a:rPr lang="en-US" sz="3000" dirty="0" smtClean="0"/>
              <a:t> →→trauma (PTSD) →→self medication/binge drinking →→crime →→incarceration</a:t>
            </a:r>
          </a:p>
          <a:p>
            <a:pPr>
              <a:spcAft>
                <a:spcPts val="1200"/>
              </a:spcAft>
              <a:buClr>
                <a:schemeClr val="accent1">
                  <a:lumMod val="75000"/>
                </a:schemeClr>
              </a:buClr>
            </a:pPr>
            <a:r>
              <a:rPr lang="en-US" sz="3000" b="1" dirty="0" smtClean="0"/>
              <a:t>Abusers</a:t>
            </a:r>
            <a:r>
              <a:rPr lang="en-US" sz="3000" dirty="0" smtClean="0"/>
              <a:t> →→DV Victims to Commit Crimes →→incarceration</a:t>
            </a:r>
          </a:p>
          <a:p>
            <a:endParaRPr lang="en-US" dirty="0"/>
          </a:p>
        </p:txBody>
      </p:sp>
      <p:sp>
        <p:nvSpPr>
          <p:cNvPr id="4" name="Slide Number Placeholder 3"/>
          <p:cNvSpPr>
            <a:spLocks noGrp="1"/>
          </p:cNvSpPr>
          <p:nvPr>
            <p:ph type="sldNum" sz="quarter" idx="12"/>
          </p:nvPr>
        </p:nvSpPr>
        <p:spPr/>
        <p:txBody>
          <a:bodyPr/>
          <a:lstStyle/>
          <a:p>
            <a:fld id="{C7FEEA0E-0014-4E09-AC93-44CA6E83A2C8}" type="slidenum">
              <a:rPr lang="en-US" smtClean="0"/>
              <a:t>8</a:t>
            </a:fld>
            <a:endParaRPr lang="en-US"/>
          </a:p>
        </p:txBody>
      </p:sp>
    </p:spTree>
    <p:extLst>
      <p:ext uri="{BB962C8B-B14F-4D97-AF65-F5344CB8AC3E}">
        <p14:creationId xmlns:p14="http://schemas.microsoft.com/office/powerpoint/2010/main" val="2372993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What is DV?</a:t>
            </a:r>
            <a:endParaRPr lang="en-US" b="1" dirty="0">
              <a:solidFill>
                <a:schemeClr val="tx2"/>
              </a:solidFill>
            </a:endParaRPr>
          </a:p>
        </p:txBody>
      </p:sp>
      <p:sp>
        <p:nvSpPr>
          <p:cNvPr id="3" name="Content Placeholder 2"/>
          <p:cNvSpPr>
            <a:spLocks noGrp="1"/>
          </p:cNvSpPr>
          <p:nvPr>
            <p:ph idx="1"/>
          </p:nvPr>
        </p:nvSpPr>
        <p:spPr/>
        <p:txBody>
          <a:bodyPr/>
          <a:lstStyle/>
          <a:p>
            <a:pPr marL="0" indent="0">
              <a:buNone/>
            </a:pPr>
            <a:r>
              <a:rPr lang="en-US" b="1" dirty="0" smtClean="0">
                <a:solidFill>
                  <a:schemeClr val="accent2"/>
                </a:solidFill>
              </a:rPr>
              <a:t>Intimate Partner Violence</a:t>
            </a:r>
          </a:p>
          <a:p>
            <a:pPr marL="400050" lvl="1" indent="0">
              <a:buNone/>
            </a:pPr>
            <a:r>
              <a:rPr lang="en-US" dirty="0" smtClean="0"/>
              <a:t>Spouse, boy/girl friend, current or former, with or without children, date</a:t>
            </a:r>
          </a:p>
          <a:p>
            <a:pPr marL="0" indent="0">
              <a:buNone/>
            </a:pPr>
            <a:endParaRPr lang="en-US" dirty="0" smtClean="0"/>
          </a:p>
          <a:p>
            <a:pPr marL="0" indent="0">
              <a:buNone/>
            </a:pPr>
            <a:r>
              <a:rPr lang="en-US" b="1" dirty="0" smtClean="0">
                <a:solidFill>
                  <a:schemeClr val="accent2"/>
                </a:solidFill>
              </a:rPr>
              <a:t>Intra-Family Violence</a:t>
            </a:r>
          </a:p>
          <a:p>
            <a:pPr marL="400050" lvl="1" indent="0">
              <a:buNone/>
            </a:pPr>
            <a:r>
              <a:rPr lang="en-US" dirty="0" smtClean="0"/>
              <a:t>Other family member, blood relative, in-law, intergenerational, siblings, child abuse</a:t>
            </a:r>
          </a:p>
          <a:p>
            <a:pPr lvl="2"/>
            <a:endParaRPr lang="en-US" dirty="0" smtClean="0"/>
          </a:p>
        </p:txBody>
      </p:sp>
      <p:sp>
        <p:nvSpPr>
          <p:cNvPr id="4" name="Slide Number Placeholder 3"/>
          <p:cNvSpPr>
            <a:spLocks noGrp="1"/>
          </p:cNvSpPr>
          <p:nvPr>
            <p:ph type="sldNum" sz="quarter" idx="12"/>
          </p:nvPr>
        </p:nvSpPr>
        <p:spPr/>
        <p:txBody>
          <a:bodyPr/>
          <a:lstStyle/>
          <a:p>
            <a:fld id="{C7FEEA0E-0014-4E09-AC93-44CA6E83A2C8}" type="slidenum">
              <a:rPr lang="en-US" smtClean="0"/>
              <a:t>9</a:t>
            </a:fld>
            <a:endParaRPr lang="en-US"/>
          </a:p>
        </p:txBody>
      </p:sp>
    </p:spTree>
    <p:extLst>
      <p:ext uri="{BB962C8B-B14F-4D97-AF65-F5344CB8AC3E}">
        <p14:creationId xmlns:p14="http://schemas.microsoft.com/office/powerpoint/2010/main" val="1799814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006892"/>
      </a:dk2>
      <a:lt2>
        <a:srgbClr val="E0C3A3"/>
      </a:lt2>
      <a:accent1>
        <a:srgbClr val="438CAD"/>
      </a:accent1>
      <a:accent2>
        <a:srgbClr val="BE854C"/>
      </a:accent2>
      <a:accent3>
        <a:srgbClr val="D1DFE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2249</Words>
  <Application>Microsoft Office PowerPoint</Application>
  <PresentationFormat>On-screen Show (4:3)</PresentationFormat>
  <Paragraphs>235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RSAT and DV</vt:lpstr>
      <vt:lpstr>Why should RSATs worry about DV?</vt:lpstr>
      <vt:lpstr>Why should RSATs worry about DV?</vt:lpstr>
      <vt:lpstr>Why should RSATs worry about DV?</vt:lpstr>
      <vt:lpstr>Why DV?</vt:lpstr>
      <vt:lpstr>Why DV?</vt:lpstr>
      <vt:lpstr>Why DV?</vt:lpstr>
      <vt:lpstr>Why DV?</vt:lpstr>
      <vt:lpstr>What is DV?</vt:lpstr>
      <vt:lpstr>What is DV?</vt:lpstr>
      <vt:lpstr>What is DV?</vt:lpstr>
      <vt:lpstr>Which Jail &amp; Prison Inmates Most High Risk For Reabuse? </vt:lpstr>
      <vt:lpstr>Why RSAT inmates?</vt:lpstr>
      <vt:lpstr>Why RSAT inmates?</vt:lpstr>
      <vt:lpstr>Which RSAT inmates  at risk for most injurious abuse?</vt:lpstr>
      <vt:lpstr>PowerPoint Presentation</vt:lpstr>
      <vt:lpstr>Which female RSAT inmates at  risk for lethal abuse?</vt:lpstr>
      <vt:lpstr>Which RSAT inmates most  vulnerable for DV victimization?</vt:lpstr>
      <vt:lpstr>What RSAT inmates most  vulnerable for DV victimization?</vt:lpstr>
      <vt:lpstr>Which RSAT inmates most  vulnerable for DV victimization?</vt:lpstr>
      <vt:lpstr>What RSAT inmates most  vulnerable for DV victimization?</vt:lpstr>
      <vt:lpstr>What is the impact RSAT  inmates experienced as a result of DV?</vt:lpstr>
      <vt:lpstr>What is the impact RSAT  inmates experienced as a result of DV?</vt:lpstr>
      <vt:lpstr>What is the impact RSAT inmates  experienced as a result of DV?</vt:lpstr>
      <vt:lpstr>So what’s a RSAT program to do?</vt:lpstr>
      <vt:lpstr>So what’s a RSAT program to do?</vt:lpstr>
      <vt:lpstr>So what’s a RSAT program to do?</vt:lpstr>
      <vt:lpstr>So what’s a RSAT program to do?</vt:lpstr>
      <vt:lpstr>So what’s a RSAT program to do?</vt:lpstr>
      <vt:lpstr>So what’s a RSAT program to do?</vt:lpstr>
      <vt:lpstr>So what’s a RSAT program to do?</vt:lpstr>
      <vt:lpstr>So what’s a RSAT program to do?</vt:lpstr>
      <vt:lpstr>So what’s a RSAT program to do?</vt:lpstr>
      <vt:lpstr>So what’s a RSAT program to do?</vt:lpstr>
      <vt:lpstr>So what’s a RSAT program to do?</vt:lpstr>
      <vt:lpstr>So what’s a RSAT program to do?</vt:lpstr>
      <vt:lpstr>Thanks for Listening</vt:lpstr>
      <vt:lpstr>Next Presentation</vt:lpstr>
    </vt:vector>
  </TitlesOfParts>
  <Company>Advocates for Human Potential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and DV</dc:title>
  <dc:creator>Andy Klein</dc:creator>
  <cp:lastModifiedBy>Noah M. Shifman</cp:lastModifiedBy>
  <cp:revision>52</cp:revision>
  <dcterms:created xsi:type="dcterms:W3CDTF">2013-05-02T13:11:47Z</dcterms:created>
  <dcterms:modified xsi:type="dcterms:W3CDTF">2013-06-19T16:47:45Z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1325390705</vt:i4>
  </property>
  <property fmtid="{D5CDD505-2E9C-101B-9397-08002B2CF9AE}" pid="3" name="_NewReviewCycle">
    <vt:lpwstr/>
  </property>
  <property fmtid="{D5CDD505-2E9C-101B-9397-08002B2CF9AE}" pid="4" name="_EmailSubject">
    <vt:lpwstr>andys slides</vt:lpwstr>
  </property>
  <property fmtid="{D5CDD505-2E9C-101B-9397-08002B2CF9AE}" pid="5" name="_AuthorEmail">
    <vt:lpwstr>dboisvert@ahpnet.com</vt:lpwstr>
  </property>
  <property fmtid="{D5CDD505-2E9C-101B-9397-08002B2CF9AE}" pid="6" name="_AuthorEmailDisplayName">
    <vt:lpwstr>Debra Boisvert</vt:lpwstr>
  </property>
</Properties>
</file>