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6"/>
  </p:notesMasterIdLst>
  <p:handoutMasterIdLst>
    <p:handoutMasterId r:id="rId37"/>
  </p:handoutMasterIdLst>
  <p:sldIdLst>
    <p:sldId id="256" r:id="rId2"/>
    <p:sldId id="341" r:id="rId3"/>
    <p:sldId id="342" r:id="rId4"/>
    <p:sldId id="365" r:id="rId5"/>
    <p:sldId id="265" r:id="rId6"/>
    <p:sldId id="406" r:id="rId7"/>
    <p:sldId id="414" r:id="rId8"/>
    <p:sldId id="415" r:id="rId9"/>
    <p:sldId id="416" r:id="rId10"/>
    <p:sldId id="407" r:id="rId11"/>
    <p:sldId id="345" r:id="rId12"/>
    <p:sldId id="346" r:id="rId13"/>
    <p:sldId id="364" r:id="rId14"/>
    <p:sldId id="275" r:id="rId15"/>
    <p:sldId id="278" r:id="rId16"/>
    <p:sldId id="389" r:id="rId17"/>
    <p:sldId id="418" r:id="rId18"/>
    <p:sldId id="419" r:id="rId19"/>
    <p:sldId id="405" r:id="rId20"/>
    <p:sldId id="332" r:id="rId21"/>
    <p:sldId id="380" r:id="rId22"/>
    <p:sldId id="368" r:id="rId23"/>
    <p:sldId id="334" r:id="rId24"/>
    <p:sldId id="335" r:id="rId25"/>
    <p:sldId id="336" r:id="rId26"/>
    <p:sldId id="408" r:id="rId27"/>
    <p:sldId id="411" r:id="rId28"/>
    <p:sldId id="412" r:id="rId29"/>
    <p:sldId id="413" r:id="rId30"/>
    <p:sldId id="417" r:id="rId31"/>
    <p:sldId id="409" r:id="rId32"/>
    <p:sldId id="369" r:id="rId33"/>
    <p:sldId id="398"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Thompson"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632" autoAdjust="0"/>
  </p:normalViewPr>
  <p:slideViewPr>
    <p:cSldViewPr>
      <p:cViewPr>
        <p:scale>
          <a:sx n="60" d="100"/>
          <a:sy n="60" d="100"/>
        </p:scale>
        <p:origin x="-1434" y="-87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67" d="100"/>
          <a:sy n="67" d="100"/>
        </p:scale>
        <p:origin x="-27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Alcohol use disorder (Includes alcohol abuse and dependence)</c:v>
                </c:pt>
              </c:strCache>
            </c:strRef>
          </c:tx>
          <c:spPr>
            <a:solidFill>
              <a:srgbClr val="C5D4E1"/>
            </a:solidFill>
          </c:spPr>
          <c:invertIfNegative val="0"/>
          <c:cat>
            <c:strRef>
              <c:f>Sheet1!$A$2:$A$4</c:f>
              <c:strCache>
                <c:ptCount val="3"/>
                <c:pt idx="0">
                  <c:v>Household </c:v>
                </c:pt>
                <c:pt idx="1">
                  <c:v>Jail</c:v>
                </c:pt>
                <c:pt idx="2">
                  <c:v>State Prison</c:v>
                </c:pt>
              </c:strCache>
            </c:strRef>
          </c:cat>
          <c:val>
            <c:numRef>
              <c:f>Sheet1!$B$2:$B$4</c:f>
              <c:numCache>
                <c:formatCode>General</c:formatCode>
                <c:ptCount val="3"/>
                <c:pt idx="0">
                  <c:v>8.5</c:v>
                </c:pt>
                <c:pt idx="1">
                  <c:v>46.6</c:v>
                </c:pt>
                <c:pt idx="2">
                  <c:v>44.3</c:v>
                </c:pt>
              </c:numCache>
            </c:numRef>
          </c:val>
        </c:ser>
        <c:ser>
          <c:idx val="1"/>
          <c:order val="1"/>
          <c:tx>
            <c:strRef>
              <c:f>Sheet1!$C$1</c:f>
              <c:strCache>
                <c:ptCount val="1"/>
                <c:pt idx="0">
                  <c:v>Drug use disorder (Includes drug abuse and dependence)</c:v>
                </c:pt>
              </c:strCache>
            </c:strRef>
          </c:tx>
          <c:spPr>
            <a:solidFill>
              <a:srgbClr val="727CA3"/>
            </a:solidFill>
          </c:spPr>
          <c:invertIfNegative val="0"/>
          <c:cat>
            <c:strRef>
              <c:f>Sheet1!$A$2:$A$4</c:f>
              <c:strCache>
                <c:ptCount val="3"/>
                <c:pt idx="0">
                  <c:v>Household </c:v>
                </c:pt>
                <c:pt idx="1">
                  <c:v>Jail</c:v>
                </c:pt>
                <c:pt idx="2">
                  <c:v>State Prison</c:v>
                </c:pt>
              </c:strCache>
            </c:strRef>
          </c:cat>
          <c:val>
            <c:numRef>
              <c:f>Sheet1!$C$2:$C$4</c:f>
              <c:numCache>
                <c:formatCode>General</c:formatCode>
                <c:ptCount val="3"/>
                <c:pt idx="0">
                  <c:v>2</c:v>
                </c:pt>
                <c:pt idx="1">
                  <c:v>53.5</c:v>
                </c:pt>
                <c:pt idx="2">
                  <c:v>53.4</c:v>
                </c:pt>
              </c:numCache>
            </c:numRef>
          </c:val>
        </c:ser>
        <c:dLbls>
          <c:showLegendKey val="0"/>
          <c:showVal val="0"/>
          <c:showCatName val="0"/>
          <c:showSerName val="0"/>
          <c:showPercent val="0"/>
          <c:showBubbleSize val="0"/>
        </c:dLbls>
        <c:gapWidth val="150"/>
        <c:axId val="49835008"/>
        <c:axId val="49844992"/>
      </c:barChart>
      <c:catAx>
        <c:axId val="49835008"/>
        <c:scaling>
          <c:orientation val="minMax"/>
        </c:scaling>
        <c:delete val="0"/>
        <c:axPos val="b"/>
        <c:majorTickMark val="out"/>
        <c:minorTickMark val="none"/>
        <c:tickLblPos val="nextTo"/>
        <c:txPr>
          <a:bodyPr/>
          <a:lstStyle/>
          <a:p>
            <a:pPr>
              <a:defRPr sz="1600">
                <a:latin typeface="+mn-lt"/>
              </a:defRPr>
            </a:pPr>
            <a:endParaRPr lang="en-US"/>
          </a:p>
        </c:txPr>
        <c:crossAx val="49844992"/>
        <c:crosses val="autoZero"/>
        <c:auto val="1"/>
        <c:lblAlgn val="ctr"/>
        <c:lblOffset val="100"/>
        <c:noMultiLvlLbl val="0"/>
      </c:catAx>
      <c:valAx>
        <c:axId val="49844992"/>
        <c:scaling>
          <c:orientation val="minMax"/>
        </c:scaling>
        <c:delete val="0"/>
        <c:axPos val="l"/>
        <c:majorGridlines/>
        <c:numFmt formatCode="General" sourceLinked="1"/>
        <c:majorTickMark val="out"/>
        <c:minorTickMark val="none"/>
        <c:tickLblPos val="nextTo"/>
        <c:crossAx val="49835008"/>
        <c:crosses val="autoZero"/>
        <c:crossBetween val="between"/>
      </c:valAx>
    </c:plotArea>
    <c:legend>
      <c:legendPos val="r"/>
      <c:layout>
        <c:manualLayout>
          <c:xMode val="edge"/>
          <c:yMode val="edge"/>
          <c:x val="0.67229511614788595"/>
          <c:y val="0.16890742470750475"/>
          <c:w val="0.27318774989574901"/>
          <c:h val="0.56613995284487739"/>
        </c:manualLayout>
      </c:layout>
      <c:overlay val="0"/>
      <c:txPr>
        <a:bodyPr/>
        <a:lstStyle/>
        <a:p>
          <a:pPr>
            <a:defRPr sz="1600">
              <a:latin typeface="+mn-lt"/>
            </a:defRPr>
          </a:pPr>
          <a:endParaRPr lang="en-US"/>
        </a:p>
      </c:txPr>
    </c:legend>
    <c:plotVisOnly val="1"/>
    <c:dispBlanksAs val="gap"/>
    <c:showDLblsOverMax val="0"/>
  </c:chart>
  <c:txPr>
    <a:bodyPr/>
    <a:lstStyle/>
    <a:p>
      <a:pPr>
        <a:defRPr sz="1800">
          <a:latin typeface="Calibri" pitchFamily="34" charset="0"/>
          <a:cs typeface="Calibri" pitchFamily="34" charset="0"/>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image" Target="../media/image21.emf"/><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emf"/><Relationship Id="rId2" Type="http://schemas.openxmlformats.org/officeDocument/2006/relationships/image" Target="../media/image20.emf"/><Relationship Id="rId16" Type="http://schemas.openxmlformats.org/officeDocument/2006/relationships/image" Target="../media/image34.emf"/><Relationship Id="rId20" Type="http://schemas.openxmlformats.org/officeDocument/2006/relationships/image" Target="../media/image38.emf"/><Relationship Id="rId1" Type="http://schemas.openxmlformats.org/officeDocument/2006/relationships/image" Target="../media/image19.emf"/><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33.emf"/><Relationship Id="rId10" Type="http://schemas.openxmlformats.org/officeDocument/2006/relationships/image" Target="../media/image28.emf"/><Relationship Id="rId19" Type="http://schemas.openxmlformats.org/officeDocument/2006/relationships/image" Target="../media/image37.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emf"/><Relationship Id="rId22"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0.125</cdr:x>
      <cdr:y>0.75</cdr:y>
    </cdr:from>
    <cdr:to>
      <cdr:x>0.15179</cdr:x>
      <cdr:y>0.79688</cdr:y>
    </cdr:to>
    <cdr:sp macro="" textlink="">
      <cdr:nvSpPr>
        <cdr:cNvPr id="2" name="TextBox 1"/>
        <cdr:cNvSpPr txBox="1"/>
      </cdr:nvSpPr>
      <cdr:spPr>
        <a:xfrm xmlns:a="http://schemas.openxmlformats.org/drawingml/2006/main">
          <a:off x="1066800" y="36576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0.16687</cdr:x>
      <cdr:y>0.77178</cdr:y>
    </cdr:from>
    <cdr:to>
      <cdr:x>0.23229</cdr:x>
      <cdr:y>0.87348</cdr:y>
    </cdr:to>
    <cdr:sp macro="" textlink="">
      <cdr:nvSpPr>
        <cdr:cNvPr id="3" name="TextBox 2"/>
        <cdr:cNvSpPr txBox="1"/>
      </cdr:nvSpPr>
      <cdr:spPr>
        <a:xfrm xmlns:a="http://schemas.openxmlformats.org/drawingml/2006/main">
          <a:off x="1360557" y="3469762"/>
          <a:ext cx="533396" cy="4572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2 %</a:t>
          </a:r>
          <a:endParaRPr lang="en-US" sz="1600" dirty="0"/>
        </a:p>
      </cdr:txBody>
    </cdr:sp>
  </cdr:relSizeAnchor>
  <cdr:relSizeAnchor xmlns:cdr="http://schemas.openxmlformats.org/drawingml/2006/chartDrawing">
    <cdr:from>
      <cdr:x>0.27435</cdr:x>
      <cdr:y>0.14957</cdr:y>
    </cdr:from>
    <cdr:to>
      <cdr:x>0.33368</cdr:x>
      <cdr:y>0.34957</cdr:y>
    </cdr:to>
    <cdr:sp macro="" textlink="">
      <cdr:nvSpPr>
        <cdr:cNvPr id="4" name="TextBox 3"/>
        <cdr:cNvSpPr txBox="1"/>
      </cdr:nvSpPr>
      <cdr:spPr>
        <a:xfrm xmlns:a="http://schemas.openxmlformats.org/drawingml/2006/main">
          <a:off x="2236855" y="672435"/>
          <a:ext cx="483741" cy="899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47 </a:t>
          </a:r>
          <a:r>
            <a:rPr lang="en-US" sz="1600" dirty="0" smtClean="0">
              <a:latin typeface="Calibri" pitchFamily="34" charset="0"/>
            </a:rPr>
            <a:t>%</a:t>
          </a:r>
          <a:endParaRPr lang="en-US" sz="1600" dirty="0">
            <a:latin typeface="Calibri" pitchFamily="34" charset="0"/>
          </a:endParaRPr>
        </a:p>
      </cdr:txBody>
    </cdr:sp>
  </cdr:relSizeAnchor>
  <cdr:relSizeAnchor xmlns:cdr="http://schemas.openxmlformats.org/drawingml/2006/chartDrawing">
    <cdr:from>
      <cdr:x>0.34911</cdr:x>
      <cdr:y>0.06808</cdr:y>
    </cdr:from>
    <cdr:to>
      <cdr:x>0.4634</cdr:x>
      <cdr:y>0.26808</cdr:y>
    </cdr:to>
    <cdr:sp macro="" textlink="">
      <cdr:nvSpPr>
        <cdr:cNvPr id="5" name="TextBox 4"/>
        <cdr:cNvSpPr txBox="1"/>
      </cdr:nvSpPr>
      <cdr:spPr>
        <a:xfrm xmlns:a="http://schemas.openxmlformats.org/drawingml/2006/main">
          <a:off x="2846455" y="306091"/>
          <a:ext cx="931852" cy="899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54 %</a:t>
          </a:r>
          <a:endParaRPr lang="en-US" sz="1600" dirty="0"/>
        </a:p>
      </cdr:txBody>
    </cdr:sp>
  </cdr:relSizeAnchor>
  <cdr:relSizeAnchor xmlns:cdr="http://schemas.openxmlformats.org/drawingml/2006/chartDrawing">
    <cdr:from>
      <cdr:x>0.47061</cdr:x>
      <cdr:y>0.17856</cdr:y>
    </cdr:from>
    <cdr:to>
      <cdr:x>0.5849</cdr:x>
      <cdr:y>0.37856</cdr:y>
    </cdr:to>
    <cdr:sp macro="" textlink="">
      <cdr:nvSpPr>
        <cdr:cNvPr id="6" name="TextBox 5"/>
        <cdr:cNvSpPr txBox="1"/>
      </cdr:nvSpPr>
      <cdr:spPr>
        <a:xfrm xmlns:a="http://schemas.openxmlformats.org/drawingml/2006/main">
          <a:off x="3837055" y="802762"/>
          <a:ext cx="931852" cy="899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44 %</a:t>
          </a:r>
          <a:endParaRPr lang="en-US" sz="1600" dirty="0"/>
        </a:p>
      </cdr:txBody>
    </cdr:sp>
  </cdr:relSizeAnchor>
  <cdr:relSizeAnchor xmlns:cdr="http://schemas.openxmlformats.org/drawingml/2006/chartDrawing">
    <cdr:from>
      <cdr:x>0.54537</cdr:x>
      <cdr:y>0.06808</cdr:y>
    </cdr:from>
    <cdr:to>
      <cdr:x>0.65965</cdr:x>
      <cdr:y>0.26808</cdr:y>
    </cdr:to>
    <cdr:sp macro="" textlink="">
      <cdr:nvSpPr>
        <cdr:cNvPr id="7" name="TextBox 6"/>
        <cdr:cNvSpPr txBox="1"/>
      </cdr:nvSpPr>
      <cdr:spPr>
        <a:xfrm xmlns:a="http://schemas.openxmlformats.org/drawingml/2006/main">
          <a:off x="4446655" y="306091"/>
          <a:ext cx="931771" cy="899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53 %</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6B229A-E14E-44BB-A1A1-16BBEA027C59}" type="datetimeFigureOut">
              <a:rPr lang="en-US" smtClean="0"/>
              <a:t>10/16/2012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145ABB-3ADB-4C26-90C2-6C45152EBC07}" type="slidenum">
              <a:rPr lang="en-US" smtClean="0"/>
              <a:t>‹#›</a:t>
            </a:fld>
            <a:endParaRPr lang="en-US"/>
          </a:p>
        </p:txBody>
      </p:sp>
    </p:spTree>
    <p:extLst>
      <p:ext uri="{BB962C8B-B14F-4D97-AF65-F5344CB8AC3E}">
        <p14:creationId xmlns:p14="http://schemas.microsoft.com/office/powerpoint/2010/main" val="3898322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9D7FF-AC6F-4E9C-95D2-254BEB9F224F}" type="datetimeFigureOut">
              <a:rPr lang="en-US" smtClean="0"/>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AFA50-1AE5-45E6-85C4-917018BBD1A8}" type="slidenum">
              <a:rPr lang="en-US" smtClean="0"/>
              <a:t>‹#›</a:t>
            </a:fld>
            <a:endParaRPr lang="en-US"/>
          </a:p>
        </p:txBody>
      </p:sp>
    </p:spTree>
    <p:extLst>
      <p:ext uri="{BB962C8B-B14F-4D97-AF65-F5344CB8AC3E}">
        <p14:creationId xmlns:p14="http://schemas.microsoft.com/office/powerpoint/2010/main" val="168161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1</a:t>
            </a:fld>
            <a:endParaRPr lang="en-US"/>
          </a:p>
        </p:txBody>
      </p:sp>
    </p:spTree>
    <p:extLst>
      <p:ext uri="{BB962C8B-B14F-4D97-AF65-F5344CB8AC3E}">
        <p14:creationId xmlns:p14="http://schemas.microsoft.com/office/powerpoint/2010/main" val="83551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dirty="0" smtClean="0"/>
              <a:t>Focus</a:t>
            </a:r>
            <a:r>
              <a:rPr lang="en-US" baseline="0" dirty="0" smtClean="0"/>
              <a:t> on Risk – We know that the largest impact on recidivism takes place when one focus on those individuals with highest risk</a:t>
            </a:r>
          </a:p>
          <a:p>
            <a:pPr>
              <a:buFontTx/>
              <a:buNone/>
            </a:pPr>
            <a:r>
              <a:rPr lang="en-US" baseline="0" dirty="0" smtClean="0"/>
              <a:t>	AND that one can actually increase recidivism if LOW risk individuals are the focus of treatment and supervision</a:t>
            </a:r>
          </a:p>
          <a:p>
            <a:pPr>
              <a:buFontTx/>
              <a:buNone/>
            </a:pPr>
            <a:endParaRPr lang="en-US" baseline="0" dirty="0" smtClean="0"/>
          </a:p>
          <a:p>
            <a:pPr>
              <a:buFontTx/>
              <a:buNone/>
            </a:pPr>
            <a:r>
              <a:rPr lang="en-US" baseline="0" dirty="0" smtClean="0"/>
              <a:t>Target </a:t>
            </a:r>
            <a:r>
              <a:rPr lang="en-US" baseline="0" dirty="0" err="1" smtClean="0"/>
              <a:t>Criminogenic</a:t>
            </a:r>
            <a:r>
              <a:rPr lang="en-US" baseline="0" dirty="0" smtClean="0"/>
              <a:t> Needs – a strength of our corrections workforce.  And the more </a:t>
            </a:r>
            <a:r>
              <a:rPr lang="en-US" baseline="0" dirty="0" err="1" smtClean="0"/>
              <a:t>criminogenic</a:t>
            </a:r>
            <a:r>
              <a:rPr lang="en-US" baseline="0" dirty="0" smtClean="0"/>
              <a:t> needs targeted, the larger the effect</a:t>
            </a:r>
          </a:p>
          <a:p>
            <a:pPr>
              <a:buFontTx/>
              <a:buNone/>
            </a:pPr>
            <a:endParaRPr lang="en-US" baseline="0" dirty="0" smtClean="0"/>
          </a:p>
          <a:p>
            <a:pPr>
              <a:buFontTx/>
              <a:buNone/>
            </a:pPr>
            <a:r>
              <a:rPr lang="en-US" baseline="0" dirty="0" smtClean="0"/>
              <a:t>AND </a:t>
            </a:r>
            <a:r>
              <a:rPr lang="en-US" baseline="0" dirty="0" err="1" smtClean="0"/>
              <a:t>Responsivity</a:t>
            </a:r>
            <a:r>
              <a:rPr lang="en-US" baseline="0" dirty="0" smtClean="0"/>
              <a:t> – the connection between justice involved persons with MI and effective practice.</a:t>
            </a:r>
          </a:p>
          <a:p>
            <a:pPr>
              <a:buFontTx/>
              <a:buNone/>
            </a:pPr>
            <a:r>
              <a:rPr lang="en-US" baseline="0" dirty="0" smtClean="0"/>
              <a:t>   		While mental illness itself is not a </a:t>
            </a:r>
            <a:r>
              <a:rPr lang="en-US" baseline="0" dirty="0" err="1" smtClean="0"/>
              <a:t>criminogenic</a:t>
            </a:r>
            <a:r>
              <a:rPr lang="en-US" baseline="0" dirty="0" smtClean="0"/>
              <a:t> risk, it can have a major impact on </a:t>
            </a:r>
            <a:r>
              <a:rPr lang="en-US" baseline="0" dirty="0" err="1" smtClean="0"/>
              <a:t>responsivity</a:t>
            </a:r>
            <a:r>
              <a:rPr lang="en-US" baseline="0" dirty="0" smtClean="0"/>
              <a:t>;</a:t>
            </a:r>
          </a:p>
          <a:p>
            <a:pPr>
              <a:buFontTx/>
              <a:buNone/>
            </a:pPr>
            <a:r>
              <a:rPr lang="en-US" baseline="0" dirty="0" smtClean="0"/>
              <a:t>			If I’m depressed, feeling hopeless, not sleeping, no energy, no ability to concentrate…..then I’m not likely to benefit from cognitive programs targeting needs.</a:t>
            </a:r>
          </a:p>
          <a:p>
            <a:pPr>
              <a:buFontTx/>
              <a:buNone/>
            </a:pPr>
            <a:endParaRPr lang="en-US" baseline="0" dirty="0" smtClean="0"/>
          </a:p>
          <a:p>
            <a:pPr>
              <a:buFontTx/>
              <a:buNone/>
            </a:pPr>
            <a:r>
              <a:rPr lang="en-US" baseline="0" dirty="0" smtClean="0"/>
              <a:t>SO, HOW CAN WEUSE RNR PRINCIPLES TO  EFFECTIVELY RESPOND TO THE OVERREPRESENTATION??</a:t>
            </a:r>
            <a:endParaRPr lang="en-US" dirty="0" smtClean="0"/>
          </a:p>
        </p:txBody>
      </p:sp>
      <p:sp>
        <p:nvSpPr>
          <p:cNvPr id="4" name="Slide Number Placeholder 3"/>
          <p:cNvSpPr>
            <a:spLocks noGrp="1"/>
          </p:cNvSpPr>
          <p:nvPr>
            <p:ph type="sldNum" sz="quarter" idx="5"/>
          </p:nvPr>
        </p:nvSpPr>
        <p:spPr/>
        <p:txBody>
          <a:bodyPr/>
          <a:lstStyle/>
          <a:p>
            <a:pPr>
              <a:defRPr/>
            </a:pPr>
            <a:fld id="{CEBCAB3E-5106-4E2B-A3F8-22D8A4A0775D}"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 number of CBCF and HWH programs have demonstrated an ability to reduce recidivism rates by large percentages, but the impact of these programs was offset by others that failed to reduce recidivism or increased recidivism rates for participants.</a:t>
            </a:r>
          </a:p>
          <a:p>
            <a:endParaRPr lang="en-US" dirty="0" smtClean="0"/>
          </a:p>
          <a:p>
            <a:pPr marL="171450" indent="-171450">
              <a:buFont typeface="Arial" pitchFamily="34" charset="0"/>
              <a:buChar char="•"/>
            </a:pPr>
            <a:r>
              <a:rPr lang="en-US" dirty="0" smtClean="0"/>
              <a:t>Low risk offenders placed in either HWHs or CBCFs showed the worst outcomes, with recidivism increases between 3 and 10 percentage points, depending on the measure (new felony conviction, any new conviction, or new incarceration).</a:t>
            </a:r>
          </a:p>
          <a:p>
            <a:endParaRPr lang="en-US" dirty="0" smtClean="0"/>
          </a:p>
          <a:p>
            <a:pPr marL="171450" indent="-171450">
              <a:buFont typeface="Arial" pitchFamily="34" charset="0"/>
              <a:buChar char="•"/>
            </a:pPr>
            <a:r>
              <a:rPr lang="en-US" dirty="0" smtClean="0"/>
              <a:t>CBCFs and HWHs achieved the best outcomes among the high-risk population, with recidivism reductions up to 5 percentage points, depending on the measure used.</a:t>
            </a:r>
            <a:endParaRPr lang="en-US" dirty="0"/>
          </a:p>
        </p:txBody>
      </p:sp>
      <p:sp>
        <p:nvSpPr>
          <p:cNvPr id="4" name="Slide Number Placeholder 3"/>
          <p:cNvSpPr>
            <a:spLocks noGrp="1"/>
          </p:cNvSpPr>
          <p:nvPr>
            <p:ph type="sldNum" sz="quarter" idx="10"/>
          </p:nvPr>
        </p:nvSpPr>
        <p:spPr/>
        <p:txBody>
          <a:bodyPr/>
          <a:lstStyle/>
          <a:p>
            <a:fld id="{DC0AFA50-1AE5-45E6-85C4-917018BBD1A8}" type="slidenum">
              <a:rPr lang="en-US" smtClean="0"/>
              <a:t>15</a:t>
            </a:fld>
            <a:endParaRPr lang="en-US"/>
          </a:p>
        </p:txBody>
      </p:sp>
    </p:spTree>
    <p:extLst>
      <p:ext uri="{BB962C8B-B14F-4D97-AF65-F5344CB8AC3E}">
        <p14:creationId xmlns:p14="http://schemas.microsoft.com/office/powerpoint/2010/main" val="2694573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Designed to change cognitions that influence maladaptive behavior </a:t>
            </a:r>
          </a:p>
          <a:p>
            <a:endParaRPr lang="en-US" dirty="0"/>
          </a:p>
        </p:txBody>
      </p:sp>
      <p:sp>
        <p:nvSpPr>
          <p:cNvPr id="4" name="Slide Number Placeholder 3"/>
          <p:cNvSpPr>
            <a:spLocks noGrp="1"/>
          </p:cNvSpPr>
          <p:nvPr>
            <p:ph type="sldNum" sz="quarter" idx="10"/>
          </p:nvPr>
        </p:nvSpPr>
        <p:spPr/>
        <p:txBody>
          <a:bodyPr/>
          <a:lstStyle/>
          <a:p>
            <a:fld id="{DC0AFA50-1AE5-45E6-85C4-917018BBD1A8}" type="slidenum">
              <a:rPr lang="en-US" smtClean="0"/>
              <a:t>16</a:t>
            </a:fld>
            <a:endParaRPr lang="en-US"/>
          </a:p>
        </p:txBody>
      </p:sp>
    </p:spTree>
    <p:extLst>
      <p:ext uri="{BB962C8B-B14F-4D97-AF65-F5344CB8AC3E}">
        <p14:creationId xmlns:p14="http://schemas.microsoft.com/office/powerpoint/2010/main" val="215073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17</a:t>
            </a:fld>
            <a:endParaRPr lang="en-US"/>
          </a:p>
        </p:txBody>
      </p:sp>
    </p:spTree>
    <p:extLst>
      <p:ext uri="{BB962C8B-B14F-4D97-AF65-F5344CB8AC3E}">
        <p14:creationId xmlns:p14="http://schemas.microsoft.com/office/powerpoint/2010/main" val="335564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18</a:t>
            </a:fld>
            <a:endParaRPr lang="en-US"/>
          </a:p>
        </p:txBody>
      </p:sp>
    </p:spTree>
    <p:extLst>
      <p:ext uri="{BB962C8B-B14F-4D97-AF65-F5344CB8AC3E}">
        <p14:creationId xmlns:p14="http://schemas.microsoft.com/office/powerpoint/2010/main" val="9552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Arial" pitchFamily="34" charset="0"/>
              </a:rPr>
              <a:t>Key Points:</a:t>
            </a:r>
          </a:p>
          <a:p>
            <a:pPr eaLnBrk="1" hangingPunct="1">
              <a:spcBef>
                <a:spcPct val="0"/>
              </a:spcBef>
              <a:buFontTx/>
              <a:buChar char="•"/>
            </a:pPr>
            <a:r>
              <a:rPr lang="en-US" dirty="0" smtClean="0">
                <a:latin typeface="Arial" pitchFamily="34" charset="0"/>
              </a:rPr>
              <a:t> This is just a preview for </a:t>
            </a:r>
            <a:r>
              <a:rPr lang="en-US" altLang="en-US" dirty="0" smtClean="0">
                <a:latin typeface="Arial" pitchFamily="34" charset="0"/>
              </a:rPr>
              <a:t>“</a:t>
            </a:r>
            <a:r>
              <a:rPr lang="en-US" dirty="0" smtClean="0">
                <a:latin typeface="Arial" pitchFamily="34" charset="0"/>
              </a:rPr>
              <a:t>Evidence-Based Sentencing</a:t>
            </a:r>
            <a:r>
              <a:rPr lang="en-US" altLang="en-US" dirty="0" smtClean="0">
                <a:latin typeface="Arial" pitchFamily="34" charset="0"/>
              </a:rPr>
              <a:t>”</a:t>
            </a:r>
            <a:r>
              <a:rPr lang="en-US" dirty="0" smtClean="0">
                <a:latin typeface="Arial" pitchFamily="34" charset="0"/>
              </a:rPr>
              <a:t>- informing sentencing decisions by available evidence about how to address </a:t>
            </a:r>
            <a:r>
              <a:rPr lang="en-US" dirty="0" err="1" smtClean="0">
                <a:latin typeface="Arial" pitchFamily="34" charset="0"/>
              </a:rPr>
              <a:t>criminogenic</a:t>
            </a:r>
            <a:r>
              <a:rPr lang="en-US" dirty="0" smtClean="0">
                <a:latin typeface="Arial" pitchFamily="34" charset="0"/>
              </a:rPr>
              <a:t> risks by targeting needs</a:t>
            </a:r>
          </a:p>
          <a:p>
            <a:pPr eaLnBrk="1" hangingPunct="1">
              <a:spcBef>
                <a:spcPct val="0"/>
              </a:spcBef>
              <a:buFontTx/>
              <a:buChar char="•"/>
            </a:pPr>
            <a:r>
              <a:rPr lang="en-US" dirty="0" smtClean="0">
                <a:latin typeface="Arial" pitchFamily="34" charset="0"/>
              </a:rPr>
              <a:t>Persons with Mental Illnesses have more of these risk factors than those without</a:t>
            </a:r>
          </a:p>
          <a:p>
            <a:pPr eaLnBrk="1" hangingPunct="1">
              <a:spcBef>
                <a:spcPct val="0"/>
              </a:spcBef>
              <a:buFontTx/>
              <a:buChar char="•"/>
            </a:pPr>
            <a:r>
              <a:rPr lang="en-US" dirty="0" smtClean="0">
                <a:latin typeface="Arial" pitchFamily="34" charset="0"/>
              </a:rPr>
              <a:t>Assess </a:t>
            </a:r>
            <a:r>
              <a:rPr lang="en-US" dirty="0" err="1" smtClean="0">
                <a:latin typeface="Arial" pitchFamily="34" charset="0"/>
              </a:rPr>
              <a:t>criminogenic</a:t>
            </a:r>
            <a:r>
              <a:rPr lang="en-US" dirty="0" smtClean="0">
                <a:latin typeface="Arial" pitchFamily="34" charset="0"/>
              </a:rPr>
              <a:t> needs and address these needs through focused interventions</a:t>
            </a:r>
          </a:p>
          <a:p>
            <a:pPr eaLnBrk="1" hangingPunct="1">
              <a:spcBef>
                <a:spcPct val="0"/>
              </a:spcBef>
              <a:buFontTx/>
              <a:buChar char="•"/>
            </a:pPr>
            <a:endParaRPr lang="en-US" dirty="0" smtClean="0">
              <a:latin typeface="Arial" pitchFamily="34" charset="0"/>
            </a:endParaRPr>
          </a:p>
          <a:p>
            <a:pPr eaLnBrk="1" hangingPunct="1">
              <a:spcBef>
                <a:spcPct val="0"/>
              </a:spcBef>
              <a:buFontTx/>
              <a:buChar char="•"/>
            </a:pPr>
            <a:r>
              <a:rPr lang="en-US" dirty="0" smtClean="0">
                <a:latin typeface="Arial" pitchFamily="34" charset="0"/>
              </a:rPr>
              <a:t>Place higher-risk/higher-need individuals in treatment slots</a:t>
            </a:r>
          </a:p>
          <a:p>
            <a:pPr eaLnBrk="1" hangingPunct="1">
              <a:spcBef>
                <a:spcPct val="0"/>
              </a:spcBef>
              <a:buFontTx/>
              <a:buChar char="•"/>
            </a:pPr>
            <a:endParaRPr lang="en-US" dirty="0" smtClean="0">
              <a:latin typeface="Arial" pitchFamily="34" charset="0"/>
            </a:endParaRPr>
          </a:p>
          <a:p>
            <a:pPr eaLnBrk="1" hangingPunct="1">
              <a:spcBef>
                <a:spcPct val="0"/>
              </a:spcBef>
              <a:buFontTx/>
              <a:buChar char="•"/>
            </a:pPr>
            <a:r>
              <a:rPr lang="en-US" dirty="0" smtClean="0">
                <a:latin typeface="Arial" pitchFamily="34" charset="0"/>
              </a:rPr>
              <a:t>Prioritize a person’s “high” needs FIRST when developing a case plan</a:t>
            </a:r>
          </a:p>
          <a:p>
            <a:pPr eaLnBrk="1" hangingPunct="1">
              <a:spcBef>
                <a:spcPct val="0"/>
              </a:spcBef>
              <a:buFontTx/>
              <a:buChar char="•"/>
            </a:pPr>
            <a:endParaRPr lang="en-US" dirty="0" smtClean="0">
              <a:latin typeface="Arial" pitchFamily="34"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EC84EFA0-87E1-49A9-99AA-2B90D55C4F1D}" type="slidenum">
              <a:rPr lang="en-US">
                <a:latin typeface="Arial" pitchFamily="34" charset="0"/>
              </a:rPr>
              <a:pPr eaLnBrk="1" hangingPunct="1"/>
              <a:t>19</a:t>
            </a:fld>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years post-treatment, those who received prison-based treatment followed by community-based treatment were more likely to be drug- and arrest-free  3 years after release compared to those who did not participate in treatment or who participated only in prison-based treatment. </a:t>
            </a:r>
          </a:p>
          <a:p>
            <a:endParaRPr lang="en-US" dirty="0"/>
          </a:p>
        </p:txBody>
      </p:sp>
      <p:sp>
        <p:nvSpPr>
          <p:cNvPr id="4" name="Slide Number Placeholder 3"/>
          <p:cNvSpPr>
            <a:spLocks noGrp="1"/>
          </p:cNvSpPr>
          <p:nvPr>
            <p:ph type="sldNum" sz="quarter" idx="10"/>
          </p:nvPr>
        </p:nvSpPr>
        <p:spPr/>
        <p:txBody>
          <a:bodyPr/>
          <a:lstStyle/>
          <a:p>
            <a:fld id="{DC0AFA50-1AE5-45E6-85C4-917018BBD1A8}" type="slidenum">
              <a:rPr lang="en-US" smtClean="0"/>
              <a:t>20</a:t>
            </a:fld>
            <a:endParaRPr lang="en-US"/>
          </a:p>
        </p:txBody>
      </p:sp>
    </p:spTree>
    <p:extLst>
      <p:ext uri="{BB962C8B-B14F-4D97-AF65-F5344CB8AC3E}">
        <p14:creationId xmlns:p14="http://schemas.microsoft.com/office/powerpoint/2010/main" val="65351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23</a:t>
            </a:fld>
            <a:endParaRPr lang="en-US"/>
          </a:p>
        </p:txBody>
      </p:sp>
    </p:spTree>
    <p:extLst>
      <p:ext uri="{BB962C8B-B14F-4D97-AF65-F5344CB8AC3E}">
        <p14:creationId xmlns:p14="http://schemas.microsoft.com/office/powerpoint/2010/main" val="3759915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AFA50-1AE5-45E6-85C4-917018BBD1A8}" type="slidenum">
              <a:rPr lang="en-US" smtClean="0"/>
              <a:t>24</a:t>
            </a:fld>
            <a:endParaRPr lang="en-US"/>
          </a:p>
        </p:txBody>
      </p:sp>
    </p:spTree>
    <p:extLst>
      <p:ext uri="{BB962C8B-B14F-4D97-AF65-F5344CB8AC3E}">
        <p14:creationId xmlns:p14="http://schemas.microsoft.com/office/powerpoint/2010/main" val="4063708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25</a:t>
            </a:fld>
            <a:endParaRPr lang="en-US"/>
          </a:p>
        </p:txBody>
      </p:sp>
    </p:spTree>
    <p:extLst>
      <p:ext uri="{BB962C8B-B14F-4D97-AF65-F5344CB8AC3E}">
        <p14:creationId xmlns:p14="http://schemas.microsoft.com/office/powerpoint/2010/main" val="317429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2</a:t>
            </a:fld>
            <a:endParaRPr lang="en-US"/>
          </a:p>
        </p:txBody>
      </p:sp>
    </p:spTree>
    <p:extLst>
      <p:ext uri="{BB962C8B-B14F-4D97-AF65-F5344CB8AC3E}">
        <p14:creationId xmlns:p14="http://schemas.microsoft.com/office/powerpoint/2010/main" val="3208367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26</a:t>
            </a:fld>
            <a:endParaRPr lang="en-US"/>
          </a:p>
        </p:txBody>
      </p:sp>
    </p:spTree>
    <p:extLst>
      <p:ext uri="{BB962C8B-B14F-4D97-AF65-F5344CB8AC3E}">
        <p14:creationId xmlns:p14="http://schemas.microsoft.com/office/powerpoint/2010/main" val="1861229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31</a:t>
            </a:fld>
            <a:endParaRPr lang="en-US"/>
          </a:p>
        </p:txBody>
      </p:sp>
    </p:spTree>
    <p:extLst>
      <p:ext uri="{BB962C8B-B14F-4D97-AF65-F5344CB8AC3E}">
        <p14:creationId xmlns:p14="http://schemas.microsoft.com/office/powerpoint/2010/main" val="186122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34</a:t>
            </a:fld>
            <a:endParaRPr lang="en-US"/>
          </a:p>
        </p:txBody>
      </p:sp>
    </p:spTree>
    <p:extLst>
      <p:ext uri="{BB962C8B-B14F-4D97-AF65-F5344CB8AC3E}">
        <p14:creationId xmlns:p14="http://schemas.microsoft.com/office/powerpoint/2010/main" val="141182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3</a:t>
            </a:fld>
            <a:endParaRPr lang="en-US"/>
          </a:p>
        </p:txBody>
      </p:sp>
    </p:spTree>
    <p:extLst>
      <p:ext uri="{BB962C8B-B14F-4D97-AF65-F5344CB8AC3E}">
        <p14:creationId xmlns:p14="http://schemas.microsoft.com/office/powerpoint/2010/main" val="186122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of the adult population</a:t>
            </a:r>
            <a:endParaRPr lang="en-US" dirty="0"/>
          </a:p>
        </p:txBody>
      </p:sp>
      <p:sp>
        <p:nvSpPr>
          <p:cNvPr id="4" name="Slide Number Placeholder 3"/>
          <p:cNvSpPr>
            <a:spLocks noGrp="1"/>
          </p:cNvSpPr>
          <p:nvPr>
            <p:ph type="sldNum" sz="quarter" idx="10"/>
          </p:nvPr>
        </p:nvSpPr>
        <p:spPr/>
        <p:txBody>
          <a:bodyPr/>
          <a:lstStyle/>
          <a:p>
            <a:pPr>
              <a:defRPr/>
            </a:pPr>
            <a:fld id="{06930E27-9D90-4056-8546-0F094A1E847D}"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6</a:t>
            </a:fld>
            <a:endParaRPr lang="en-US"/>
          </a:p>
        </p:txBody>
      </p:sp>
    </p:spTree>
    <p:extLst>
      <p:ext uri="{BB962C8B-B14F-4D97-AF65-F5344CB8AC3E}">
        <p14:creationId xmlns:p14="http://schemas.microsoft.com/office/powerpoint/2010/main" val="264385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10</a:t>
            </a:fld>
            <a:endParaRPr lang="en-US"/>
          </a:p>
        </p:txBody>
      </p:sp>
    </p:spTree>
    <p:extLst>
      <p:ext uri="{BB962C8B-B14F-4D97-AF65-F5344CB8AC3E}">
        <p14:creationId xmlns:p14="http://schemas.microsoft.com/office/powerpoint/2010/main" val="186122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Nationwide more than 4 in 10 state prison inmates are dually diagnosed with substance abuse and mental health disorders. </a:t>
            </a:r>
          </a:p>
          <a:p>
            <a:endParaRPr lang="en-US" dirty="0"/>
          </a:p>
        </p:txBody>
      </p:sp>
      <p:sp>
        <p:nvSpPr>
          <p:cNvPr id="4" name="Slide Number Placeholder 3"/>
          <p:cNvSpPr>
            <a:spLocks noGrp="1"/>
          </p:cNvSpPr>
          <p:nvPr>
            <p:ph type="sldNum" sz="quarter" idx="10"/>
          </p:nvPr>
        </p:nvSpPr>
        <p:spPr/>
        <p:txBody>
          <a:bodyPr/>
          <a:lstStyle/>
          <a:p>
            <a:fld id="{4A9AC30A-DF4B-4E1F-93AE-70D12CAD83D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AFA50-1AE5-45E6-85C4-917018BBD1A8}" type="slidenum">
              <a:rPr lang="en-US" smtClean="0"/>
              <a:t>12</a:t>
            </a:fld>
            <a:endParaRPr lang="en-US"/>
          </a:p>
        </p:txBody>
      </p:sp>
    </p:spTree>
    <p:extLst>
      <p:ext uri="{BB962C8B-B14F-4D97-AF65-F5344CB8AC3E}">
        <p14:creationId xmlns:p14="http://schemas.microsoft.com/office/powerpoint/2010/main" val="62447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FA50-1AE5-45E6-85C4-917018BBD1A8}" type="slidenum">
              <a:rPr lang="en-US" smtClean="0"/>
              <a:t>13</a:t>
            </a:fld>
            <a:endParaRPr lang="en-US"/>
          </a:p>
        </p:txBody>
      </p:sp>
    </p:spTree>
    <p:extLst>
      <p:ext uri="{BB962C8B-B14F-4D97-AF65-F5344CB8AC3E}">
        <p14:creationId xmlns:p14="http://schemas.microsoft.com/office/powerpoint/2010/main" val="205929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5F9858-678D-4C2B-A4AB-97D2AF325685}" type="datetime1">
              <a:rPr lang="en-US" smtClean="0"/>
              <a:t>10/16/2012</a:t>
            </a:fld>
            <a:endParaRPr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
        <p:nvSpPr>
          <p:cNvPr id="6" name="Slide Number Placeholder 5"/>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70282-74F5-4297-9F5B-E1B88003D398}" type="datetime1">
              <a:rPr lang="en-US" smtClean="0"/>
              <a:t>10/16/2012</a:t>
            </a:fld>
            <a:endParaRPr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
        <p:nvSpPr>
          <p:cNvPr id="6" name="Slide Number Placeholder 5"/>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87694-D917-4626-BFF5-21AA2F4FC7DF}" type="datetime1">
              <a:rPr lang="en-US" smtClean="0"/>
              <a:t>10/16/2012</a:t>
            </a:fld>
            <a:endParaRPr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
        <p:nvSpPr>
          <p:cNvPr id="6" name="Slide Number Placeholder 5"/>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82437-C5CE-4372-A0B4-439C81C2BA48}" type="datetime1">
              <a:rPr lang="en-US" smtClean="0"/>
              <a:t>10/16/2012</a:t>
            </a:fld>
            <a:endParaRPr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
        <p:nvSpPr>
          <p:cNvPr id="6" name="Slide Number Placeholder 5"/>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8B32F-AF04-40F3-B6CB-1CCBC28CF573}" type="datetime1">
              <a:rPr lang="en-US" smtClean="0"/>
              <a:t>10/16/2012</a:t>
            </a:fld>
            <a:endParaRPr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
        <p:nvSpPr>
          <p:cNvPr id="6" name="Slide Number Placeholder 5"/>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CE936F-6F8F-471B-BF36-7FA84D93924B}" type="datetime1">
              <a:rPr lang="en-US" smtClean="0"/>
              <a:t>10/16/2012</a:t>
            </a:fld>
            <a:endParaRPr lang="en-US"/>
          </a:p>
        </p:txBody>
      </p:sp>
      <p:sp>
        <p:nvSpPr>
          <p:cNvPr id="6" name="Footer Placeholder 5"/>
          <p:cNvSpPr>
            <a:spLocks noGrp="1"/>
          </p:cNvSpPr>
          <p:nvPr>
            <p:ph type="ftr" sz="quarter" idx="11"/>
          </p:nvPr>
        </p:nvSpPr>
        <p:spPr/>
        <p:txBody>
          <a:bodyPr/>
          <a:lstStyle/>
          <a:p>
            <a:r>
              <a:rPr lang="en-US" smtClean="0"/>
              <a:t>CSG Justice Center </a:t>
            </a:r>
            <a:endParaRPr lang="en-US"/>
          </a:p>
        </p:txBody>
      </p:sp>
      <p:sp>
        <p:nvSpPr>
          <p:cNvPr id="7" name="Slide Number Placeholder 6"/>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A5916-102A-48EF-A0D1-442D0DD81B36}" type="datetime1">
              <a:rPr lang="en-US" smtClean="0"/>
              <a:t>10/16/2012</a:t>
            </a:fld>
            <a:endParaRPr lang="en-US"/>
          </a:p>
        </p:txBody>
      </p:sp>
      <p:sp>
        <p:nvSpPr>
          <p:cNvPr id="8" name="Footer Placeholder 7"/>
          <p:cNvSpPr>
            <a:spLocks noGrp="1"/>
          </p:cNvSpPr>
          <p:nvPr>
            <p:ph type="ftr" sz="quarter" idx="11"/>
          </p:nvPr>
        </p:nvSpPr>
        <p:spPr/>
        <p:txBody>
          <a:bodyPr/>
          <a:lstStyle/>
          <a:p>
            <a:r>
              <a:rPr lang="en-US" smtClean="0"/>
              <a:t>CSG Justice Center </a:t>
            </a:r>
            <a:endParaRPr lang="en-US"/>
          </a:p>
        </p:txBody>
      </p:sp>
      <p:sp>
        <p:nvSpPr>
          <p:cNvPr id="9" name="Slide Number Placeholder 8"/>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CE0CA-3770-44D8-B637-7E1EB378781F}" type="datetime1">
              <a:rPr lang="en-US" smtClean="0"/>
              <a:t>10/16/2012</a:t>
            </a:fld>
            <a:endParaRPr lang="en-US"/>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6441D-C783-4A3F-8C00-EA6F0625DE16}" type="datetime1">
              <a:rPr lang="en-US" smtClean="0"/>
              <a:t>10/16/2012</a:t>
            </a:fld>
            <a:endParaRPr lang="en-US"/>
          </a:p>
        </p:txBody>
      </p:sp>
      <p:sp>
        <p:nvSpPr>
          <p:cNvPr id="3" name="Footer Placeholder 2"/>
          <p:cNvSpPr>
            <a:spLocks noGrp="1"/>
          </p:cNvSpPr>
          <p:nvPr>
            <p:ph type="ftr" sz="quarter" idx="11"/>
          </p:nvPr>
        </p:nvSpPr>
        <p:spPr/>
        <p:txBody>
          <a:bodyPr/>
          <a:lstStyle/>
          <a:p>
            <a:r>
              <a:rPr lang="en-US" smtClean="0"/>
              <a:t>CSG Justice Center </a:t>
            </a:r>
            <a:endParaRPr lang="en-US"/>
          </a:p>
        </p:txBody>
      </p:sp>
      <p:sp>
        <p:nvSpPr>
          <p:cNvPr id="4" name="Slide Number Placeholder 3"/>
          <p:cNvSpPr>
            <a:spLocks noGrp="1"/>
          </p:cNvSpPr>
          <p:nvPr>
            <p:ph type="sldNum" sz="quarter" idx="12"/>
          </p:nvPr>
        </p:nvSpPr>
        <p:spPr/>
        <p:txBody>
          <a:bodyPr/>
          <a:lstStyle/>
          <a:p>
            <a:fld id="{A735373C-174F-48FE-B8FB-82FABBFEAF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8ABEB-57C4-49BD-BD11-D3D85DD4FFE6}" type="datetime1">
              <a:rPr lang="en-US" smtClean="0"/>
              <a:t>10/16/2012</a:t>
            </a:fld>
            <a:endParaRPr lang="en-US"/>
          </a:p>
        </p:txBody>
      </p:sp>
      <p:sp>
        <p:nvSpPr>
          <p:cNvPr id="6" name="Footer Placeholder 5"/>
          <p:cNvSpPr>
            <a:spLocks noGrp="1"/>
          </p:cNvSpPr>
          <p:nvPr>
            <p:ph type="ftr" sz="quarter" idx="11"/>
          </p:nvPr>
        </p:nvSpPr>
        <p:spPr/>
        <p:txBody>
          <a:bodyPr/>
          <a:lstStyle/>
          <a:p>
            <a:r>
              <a:rPr lang="en-US" smtClean="0"/>
              <a:t>CSG Justice Center </a:t>
            </a:r>
            <a:endParaRPr lang="en-US"/>
          </a:p>
        </p:txBody>
      </p:sp>
      <p:sp>
        <p:nvSpPr>
          <p:cNvPr id="7" name="Slide Number Placeholder 6"/>
          <p:cNvSpPr>
            <a:spLocks noGrp="1"/>
          </p:cNvSpPr>
          <p:nvPr>
            <p:ph type="sldNum" sz="quarter" idx="12"/>
          </p:nvPr>
        </p:nvSpPr>
        <p:spPr/>
        <p:txBody>
          <a:bodyPr/>
          <a:lstStyle/>
          <a:p>
            <a:fld id="{A735373C-174F-48FE-B8FB-82FABBFEAFA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C43321F-280F-42A5-8BBF-1B2DAD9B1ABD}" type="datetime1">
              <a:rPr lang="en-US" smtClean="0"/>
              <a:t>10/16/2012</a:t>
            </a:fld>
            <a:endParaRPr lang="en-US"/>
          </a:p>
        </p:txBody>
      </p:sp>
      <p:sp>
        <p:nvSpPr>
          <p:cNvPr id="9" name="Slide Number Placeholder 8"/>
          <p:cNvSpPr>
            <a:spLocks noGrp="1"/>
          </p:cNvSpPr>
          <p:nvPr>
            <p:ph type="sldNum" sz="quarter" idx="11"/>
          </p:nvPr>
        </p:nvSpPr>
        <p:spPr/>
        <p:txBody>
          <a:bodyPr/>
          <a:lstStyle/>
          <a:p>
            <a:fld id="{A735373C-174F-48FE-B8FB-82FABBFEAFA3}" type="slidenum">
              <a:rPr lang="en-US" smtClean="0"/>
              <a:t>‹#›</a:t>
            </a:fld>
            <a:endParaRPr lang="en-US"/>
          </a:p>
        </p:txBody>
      </p:sp>
      <p:sp>
        <p:nvSpPr>
          <p:cNvPr id="10" name="Footer Placeholder 9"/>
          <p:cNvSpPr>
            <a:spLocks noGrp="1"/>
          </p:cNvSpPr>
          <p:nvPr>
            <p:ph type="ftr" sz="quarter" idx="12"/>
          </p:nvPr>
        </p:nvSpPr>
        <p:spPr/>
        <p:txBody>
          <a:bodyPr/>
          <a:lstStyle/>
          <a:p>
            <a:r>
              <a:rPr lang="en-US" smtClean="0"/>
              <a:t>CSG Justice Center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735373C-174F-48FE-B8FB-82FABBFEAFA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CSG Justice Center </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033038-F1C2-4108-9379-C882EA7270CF}" type="datetime1">
              <a:rPr lang="en-US" smtClean="0"/>
              <a:t>10/16/2012</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file:///C:\Documents%20and%20Settings\jkarpman\My%20Documents\NIC\TonyJessMHSACR.vsd\Drawing\~Jessy\Sheet.11" TargetMode="External"/><Relationship Id="rId18" Type="http://schemas.openxmlformats.org/officeDocument/2006/relationships/image" Target="../media/image25.emf"/><Relationship Id="rId26" Type="http://schemas.openxmlformats.org/officeDocument/2006/relationships/image" Target="../media/image29.emf"/><Relationship Id="rId39" Type="http://schemas.openxmlformats.org/officeDocument/2006/relationships/oleObject" Target="file:///C:\Documents%20and%20Settings\jkarpman\My%20Documents\NIC\TonyJessMHSACR.vsd\Drawing\~Jessy\Sheet.27" TargetMode="External"/><Relationship Id="rId3" Type="http://schemas.openxmlformats.org/officeDocument/2006/relationships/notesSlide" Target="../notesSlides/notesSlide18.xml"/><Relationship Id="rId21" Type="http://schemas.openxmlformats.org/officeDocument/2006/relationships/oleObject" Target="file:///C:\Documents%20and%20Settings\jkarpman\My%20Documents\NIC\TonyJessMHSACR.vsd\Drawing\~Jessy\Sheet.7" TargetMode="External"/><Relationship Id="rId34" Type="http://schemas.openxmlformats.org/officeDocument/2006/relationships/image" Target="../media/image33.emf"/><Relationship Id="rId42" Type="http://schemas.openxmlformats.org/officeDocument/2006/relationships/image" Target="../media/image37.emf"/><Relationship Id="rId47" Type="http://schemas.openxmlformats.org/officeDocument/2006/relationships/oleObject" Target="file:///C:\Documents%20and%20Settings\jkarpman\My%20Documents\NIC\TonyJessMHSACR.vsd\Drawing\~Jessy\Sheet.31" TargetMode="External"/><Relationship Id="rId7" Type="http://schemas.openxmlformats.org/officeDocument/2006/relationships/oleObject" Target="file:///C:\Documents%20and%20Settings\jkarpman\My%20Documents\NIC\TonyJessMHSACR.vsd\Drawing\~Jessy\Sheet.9" TargetMode="External"/><Relationship Id="rId12" Type="http://schemas.openxmlformats.org/officeDocument/2006/relationships/image" Target="../media/image22.emf"/><Relationship Id="rId17" Type="http://schemas.openxmlformats.org/officeDocument/2006/relationships/oleObject" Target="file:///C:\Documents%20and%20Settings\jkarpman\My%20Documents\NIC\TonyJessMHSACR.vsd\Drawing\~Jessy\Sheet.5" TargetMode="External"/><Relationship Id="rId25" Type="http://schemas.openxmlformats.org/officeDocument/2006/relationships/oleObject" Target="file:///C:\Documents%20and%20Settings\jkarpman\My%20Documents\NIC\TonyJessMHSACR.vsd\Drawing\~Jessy\Sheet.12" TargetMode="External"/><Relationship Id="rId33" Type="http://schemas.openxmlformats.org/officeDocument/2006/relationships/oleObject" Target="file:///C:\Documents%20and%20Settings\jkarpman\My%20Documents\NIC\TonyJessMHSACR.vsd\Drawing\~Jessy\Sheet.24" TargetMode="External"/><Relationship Id="rId38" Type="http://schemas.openxmlformats.org/officeDocument/2006/relationships/image" Target="../media/image35.emf"/><Relationship Id="rId46" Type="http://schemas.openxmlformats.org/officeDocument/2006/relationships/image" Target="../media/image39.emf"/><Relationship Id="rId2" Type="http://schemas.openxmlformats.org/officeDocument/2006/relationships/slideLayout" Target="../slideLayouts/slideLayout6.xml"/><Relationship Id="rId16" Type="http://schemas.openxmlformats.org/officeDocument/2006/relationships/image" Target="../media/image24.emf"/><Relationship Id="rId20" Type="http://schemas.openxmlformats.org/officeDocument/2006/relationships/image" Target="../media/image26.emf"/><Relationship Id="rId29" Type="http://schemas.openxmlformats.org/officeDocument/2006/relationships/oleObject" Target="file:///C:\Documents%20and%20Settings\jkarpman\My%20Documents\NIC\TonyJessMHSACR.vsd\Drawing\~Jessy\Sheet.14" TargetMode="External"/><Relationship Id="rId41" Type="http://schemas.openxmlformats.org/officeDocument/2006/relationships/oleObject" Target="file:///C:\Documents%20and%20Settings\jkarpman\My%20Documents\NIC\TonyJessMHSACR.vsd\Drawing\~Jessy\Sheet.28" TargetMode="External"/><Relationship Id="rId1" Type="http://schemas.openxmlformats.org/officeDocument/2006/relationships/vmlDrawing" Target="../drawings/vmlDrawing1.vml"/><Relationship Id="rId6" Type="http://schemas.openxmlformats.org/officeDocument/2006/relationships/image" Target="../media/image19.emf"/><Relationship Id="rId11" Type="http://schemas.openxmlformats.org/officeDocument/2006/relationships/oleObject" Target="file:///C:\Documents%20and%20Settings\jkarpman\My%20Documents\NIC\TonyJessMHSACR.vsd\Drawing\~Jessy\Sheet.3" TargetMode="External"/><Relationship Id="rId24" Type="http://schemas.openxmlformats.org/officeDocument/2006/relationships/image" Target="../media/image28.emf"/><Relationship Id="rId32" Type="http://schemas.openxmlformats.org/officeDocument/2006/relationships/image" Target="../media/image32.emf"/><Relationship Id="rId37" Type="http://schemas.openxmlformats.org/officeDocument/2006/relationships/oleObject" Target="file:///C:\Documents%20and%20Settings\jkarpman\My%20Documents\NIC\TonyJessMHSACR.vsd\Drawing\~Jessy\Sheet.26" TargetMode="External"/><Relationship Id="rId40" Type="http://schemas.openxmlformats.org/officeDocument/2006/relationships/image" Target="../media/image36.emf"/><Relationship Id="rId45" Type="http://schemas.openxmlformats.org/officeDocument/2006/relationships/oleObject" Target="file:///C:\Documents%20and%20Settings\jkarpman\My%20Documents\NIC\TonyJessMHSACR.vsd\Drawing\~Jessy\Sheet.30" TargetMode="External"/><Relationship Id="rId5" Type="http://schemas.openxmlformats.org/officeDocument/2006/relationships/oleObject" Target="file:///C:\Documents%20and%20Settings\jkarpman\My%20Documents\NIC\TonyJessMHSACR.vsd\Drawing\~Jessy\Sheet.2" TargetMode="External"/><Relationship Id="rId15" Type="http://schemas.openxmlformats.org/officeDocument/2006/relationships/oleObject" Target="file:///C:\Documents%20and%20Settings\jkarpman\My%20Documents\NIC\TonyJessMHSACR.vsd\Drawing\~Jessy\Sheet.10" TargetMode="External"/><Relationship Id="rId23" Type="http://schemas.openxmlformats.org/officeDocument/2006/relationships/oleObject" Target="file:///C:\Documents%20and%20Settings\jkarpman\My%20Documents\NIC\TonyJessMHSACR.vsd\Drawing\~Jessy\Sheet.8" TargetMode="External"/><Relationship Id="rId28" Type="http://schemas.openxmlformats.org/officeDocument/2006/relationships/image" Target="../media/image30.emf"/><Relationship Id="rId36" Type="http://schemas.openxmlformats.org/officeDocument/2006/relationships/image" Target="../media/image34.emf"/><Relationship Id="rId10" Type="http://schemas.openxmlformats.org/officeDocument/2006/relationships/image" Target="../media/image21.emf"/><Relationship Id="rId19" Type="http://schemas.openxmlformats.org/officeDocument/2006/relationships/oleObject" Target="file:///C:\Documents%20and%20Settings\jkarpman\My%20Documents\NIC\TonyJessMHSACR.vsd\Drawing\~Jessy\Sheet.6" TargetMode="External"/><Relationship Id="rId31" Type="http://schemas.openxmlformats.org/officeDocument/2006/relationships/oleObject" Target="file:///C:\Documents%20and%20Settings\jkarpman\My%20Documents\NIC\TonyJessMHSACR.vsd\Drawing\~Jessy\Sheet.15" TargetMode="External"/><Relationship Id="rId44" Type="http://schemas.openxmlformats.org/officeDocument/2006/relationships/image" Target="../media/image38.emf"/><Relationship Id="rId4" Type="http://schemas.openxmlformats.org/officeDocument/2006/relationships/image" Target="../media/image41.png"/><Relationship Id="rId9" Type="http://schemas.openxmlformats.org/officeDocument/2006/relationships/oleObject" Target="file:///C:\Documents%20and%20Settings\jkarpman\My%20Documents\NIC\TonyJessMHSACR.vsd\Drawing\~Jessy\Sheet.4" TargetMode="External"/><Relationship Id="rId14" Type="http://schemas.openxmlformats.org/officeDocument/2006/relationships/image" Target="../media/image23.emf"/><Relationship Id="rId22" Type="http://schemas.openxmlformats.org/officeDocument/2006/relationships/image" Target="../media/image27.emf"/><Relationship Id="rId27" Type="http://schemas.openxmlformats.org/officeDocument/2006/relationships/oleObject" Target="file:///C:\Documents%20and%20Settings\jkarpman\My%20Documents\NIC\TonyJessMHSACR.vsd\Drawing\~Jessy\Sheet.13" TargetMode="External"/><Relationship Id="rId30" Type="http://schemas.openxmlformats.org/officeDocument/2006/relationships/image" Target="../media/image31.emf"/><Relationship Id="rId35" Type="http://schemas.openxmlformats.org/officeDocument/2006/relationships/oleObject" Target="file:///C:\Documents%20and%20Settings\jkarpman\My%20Documents\NIC\TonyJessMHSACR.vsd\Drawing\~Jessy\Sheet.25" TargetMode="External"/><Relationship Id="rId43" Type="http://schemas.openxmlformats.org/officeDocument/2006/relationships/oleObject" Target="file:///C:\Documents%20and%20Settings\jkarpman\My%20Documents\NIC\TonyJessMHSACR.vsd\Drawing\~Jessy\Sheet.29" TargetMode="External"/><Relationship Id="rId48"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nationalreentryresourcecenter.org/what_works"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gainscenter.samhsa.gov/cms-assets/documents/73659-994452.ebpchecklistfinal.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eggleston@csg.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justicecenter.cs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tionalreentryresourcecenter.org/documents/0000/1569/9.24.12_Recidivism_Reductions_9-24_lo_res.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3625"/>
            <a:ext cx="7772400" cy="2593975"/>
          </a:xfrm>
        </p:spPr>
        <p:txBody>
          <a:bodyPr>
            <a:noAutofit/>
          </a:bodyPr>
          <a:lstStyle/>
          <a:p>
            <a:pPr algn="ctr"/>
            <a:r>
              <a:rPr lang="en-US" sz="4000" b="1" i="1" dirty="0">
                <a:latin typeface="+mn-lt"/>
              </a:rPr>
              <a:t>Reducing Recidivism and Promoting Recovery: Implications of National and State Trends for Improving Treatment </a:t>
            </a:r>
            <a:r>
              <a:rPr lang="en-US" sz="4000" b="1" i="1" dirty="0" smtClean="0">
                <a:latin typeface="+mn-lt"/>
              </a:rPr>
              <a:t>Programs</a:t>
            </a:r>
            <a:endParaRPr lang="en-US" sz="4000" b="1" i="1" dirty="0">
              <a:latin typeface="+mn-lt"/>
            </a:endParaRPr>
          </a:p>
        </p:txBody>
      </p:sp>
      <p:sp>
        <p:nvSpPr>
          <p:cNvPr id="3" name="Subtitle 2"/>
          <p:cNvSpPr>
            <a:spLocks noGrp="1"/>
          </p:cNvSpPr>
          <p:nvPr>
            <p:ph type="subTitle" idx="1"/>
          </p:nvPr>
        </p:nvSpPr>
        <p:spPr>
          <a:xfrm>
            <a:off x="685800" y="4419600"/>
            <a:ext cx="7239000" cy="1752600"/>
          </a:xfrm>
        </p:spPr>
        <p:txBody>
          <a:bodyPr>
            <a:normAutofit lnSpcReduction="10000"/>
          </a:bodyPr>
          <a:lstStyle/>
          <a:p>
            <a:pPr algn="ctr"/>
            <a:r>
              <a:rPr lang="en-US" dirty="0" smtClean="0"/>
              <a:t>Alexa Eggleston, J.D.</a:t>
            </a:r>
          </a:p>
          <a:p>
            <a:pPr algn="ctr"/>
            <a:r>
              <a:rPr lang="en-US" dirty="0" smtClean="0"/>
              <a:t>Program Director, Substance Abuse</a:t>
            </a:r>
          </a:p>
          <a:p>
            <a:pPr algn="ctr"/>
            <a:r>
              <a:rPr lang="en-US" dirty="0" smtClean="0"/>
              <a:t>The Justice Center, Council of State Governments</a:t>
            </a:r>
          </a:p>
          <a:p>
            <a:pPr algn="ctr"/>
            <a:r>
              <a:rPr lang="en-US" dirty="0" smtClean="0"/>
              <a:t>RSAT Webinar  </a:t>
            </a:r>
          </a:p>
          <a:p>
            <a:pPr algn="ctr"/>
            <a:r>
              <a:rPr lang="en-US" dirty="0" smtClean="0"/>
              <a:t>October 17</a:t>
            </a:r>
            <a:r>
              <a:rPr lang="en-US" baseline="30000" dirty="0" smtClean="0"/>
              <a:t>th</a:t>
            </a:r>
            <a:r>
              <a:rPr lang="en-US" dirty="0" smtClean="0"/>
              <a:t>, 2012</a:t>
            </a:r>
          </a:p>
        </p:txBody>
      </p:sp>
    </p:spTree>
    <p:extLst>
      <p:ext uri="{BB962C8B-B14F-4D97-AF65-F5344CB8AC3E}">
        <p14:creationId xmlns:p14="http://schemas.microsoft.com/office/powerpoint/2010/main" val="175538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mn-lt"/>
              </a:rPr>
              <a:t>Today’s Presentation </a:t>
            </a:r>
            <a:endParaRPr lang="en-US" sz="40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10</a:t>
            </a:fld>
            <a:endParaRPr lang="en-US"/>
          </a:p>
        </p:txBody>
      </p:sp>
      <p:sp>
        <p:nvSpPr>
          <p:cNvPr id="10" name="Rounded Rectangle 9"/>
          <p:cNvSpPr/>
          <p:nvPr/>
        </p:nvSpPr>
        <p:spPr>
          <a:xfrm>
            <a:off x="613012" y="53340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Conclusion</a:t>
            </a:r>
            <a:r>
              <a:rPr lang="en-US" dirty="0" smtClean="0"/>
              <a:t> </a:t>
            </a:r>
            <a:endParaRPr lang="en-US" dirty="0"/>
          </a:p>
        </p:txBody>
      </p:sp>
      <p:sp>
        <p:nvSpPr>
          <p:cNvPr id="13" name="Rounded Rectangle 12"/>
          <p:cNvSpPr/>
          <p:nvPr/>
        </p:nvSpPr>
        <p:spPr>
          <a:xfrm>
            <a:off x="609600" y="4041228"/>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State and Local Application</a:t>
            </a:r>
            <a:endParaRPr lang="en-US" sz="2400" b="1" dirty="0"/>
          </a:p>
        </p:txBody>
      </p:sp>
      <p:sp>
        <p:nvSpPr>
          <p:cNvPr id="9" name="Rounded Rectangle 8"/>
          <p:cNvSpPr/>
          <p:nvPr/>
        </p:nvSpPr>
        <p:spPr>
          <a:xfrm>
            <a:off x="613012" y="2819400"/>
            <a:ext cx="72390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 Works: Developing Effective Responses for Justice Involved with Behavioral Health Needs  </a:t>
            </a:r>
            <a:endParaRPr lang="en-US" sz="2400" b="1" dirty="0"/>
          </a:p>
        </p:txBody>
      </p:sp>
      <p:sp>
        <p:nvSpPr>
          <p:cNvPr id="11" name="Rounded Rectangle 10"/>
          <p:cNvSpPr/>
          <p:nvPr/>
        </p:nvSpPr>
        <p:spPr>
          <a:xfrm>
            <a:off x="609600" y="16002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Introduction   </a:t>
            </a:r>
            <a:endParaRPr lang="en-US" sz="2400" b="1" dirty="0"/>
          </a:p>
        </p:txBody>
      </p:sp>
    </p:spTree>
    <p:extLst>
      <p:ext uri="{BB962C8B-B14F-4D97-AF65-F5344CB8AC3E}">
        <p14:creationId xmlns:p14="http://schemas.microsoft.com/office/powerpoint/2010/main" val="1650560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704248133"/>
              </p:ext>
            </p:extLst>
          </p:nvPr>
        </p:nvGraphicFramePr>
        <p:xfrm>
          <a:off x="658745" y="1836436"/>
          <a:ext cx="7799455" cy="44603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6324600"/>
            <a:ext cx="3657600" cy="276999"/>
          </a:xfrm>
          <a:prstGeom prst="rect">
            <a:avLst/>
          </a:prstGeom>
          <a:noFill/>
        </p:spPr>
        <p:txBody>
          <a:bodyPr wrap="square" rtlCol="0">
            <a:spAutoFit/>
          </a:bodyPr>
          <a:lstStyle/>
          <a:p>
            <a:r>
              <a:rPr lang="en-US" sz="1200" dirty="0" smtClean="0"/>
              <a:t>Source:  Compton et al., Am J Psychiatry,  2010. </a:t>
            </a:r>
            <a:endParaRPr lang="en-US" sz="1200" dirty="0"/>
          </a:p>
        </p:txBody>
      </p:sp>
      <p:sp>
        <p:nvSpPr>
          <p:cNvPr id="10" name="TextBox 9"/>
          <p:cNvSpPr txBox="1"/>
          <p:nvPr/>
        </p:nvSpPr>
        <p:spPr>
          <a:xfrm rot="16200000">
            <a:off x="-636417" y="3638061"/>
            <a:ext cx="2251770" cy="338554"/>
          </a:xfrm>
          <a:prstGeom prst="rect">
            <a:avLst/>
          </a:prstGeom>
          <a:noFill/>
        </p:spPr>
        <p:txBody>
          <a:bodyPr wrap="none" rtlCol="0">
            <a:spAutoFit/>
          </a:bodyPr>
          <a:lstStyle/>
          <a:p>
            <a:r>
              <a:rPr lang="en-US" sz="1600" b="1" dirty="0" smtClean="0"/>
              <a:t>Percent of Population</a:t>
            </a:r>
            <a:endParaRPr lang="en-US" sz="1600" b="1" dirty="0"/>
          </a:p>
        </p:txBody>
      </p:sp>
      <p:sp>
        <p:nvSpPr>
          <p:cNvPr id="11" name="TextBox 10"/>
          <p:cNvSpPr txBox="1"/>
          <p:nvPr/>
        </p:nvSpPr>
        <p:spPr>
          <a:xfrm>
            <a:off x="1515264" y="4690646"/>
            <a:ext cx="542136" cy="338554"/>
          </a:xfrm>
          <a:prstGeom prst="rect">
            <a:avLst/>
          </a:prstGeom>
          <a:noFill/>
        </p:spPr>
        <p:txBody>
          <a:bodyPr wrap="none" rtlCol="0">
            <a:spAutoFit/>
          </a:bodyPr>
          <a:lstStyle/>
          <a:p>
            <a:r>
              <a:rPr lang="en-US" sz="1600" dirty="0" smtClean="0"/>
              <a:t>8 % </a:t>
            </a:r>
            <a:endParaRPr lang="en-US" sz="1600" dirty="0"/>
          </a:p>
        </p:txBody>
      </p:sp>
      <p:sp>
        <p:nvSpPr>
          <p:cNvPr id="8" name="Rectangle 7"/>
          <p:cNvSpPr/>
          <p:nvPr/>
        </p:nvSpPr>
        <p:spPr>
          <a:xfrm>
            <a:off x="457200" y="304800"/>
            <a:ext cx="7772400" cy="1323439"/>
          </a:xfrm>
          <a:prstGeom prst="rect">
            <a:avLst/>
          </a:prstGeom>
          <a:noFill/>
        </p:spPr>
        <p:txBody>
          <a:bodyPr wrap="square">
            <a:spAutoFit/>
          </a:bodyPr>
          <a:lstStyle/>
          <a:p>
            <a:pPr algn="ctr"/>
            <a:r>
              <a:rPr lang="en-US" sz="4000" b="1" dirty="0" smtClean="0">
                <a:solidFill>
                  <a:schemeClr val="tx2"/>
                </a:solidFill>
                <a:ea typeface="+mj-ea"/>
                <a:cs typeface="+mj-cs"/>
              </a:rPr>
              <a:t>Substance Abuse &amp; Addiction in Criminal Justice</a:t>
            </a:r>
            <a:endParaRPr lang="en-US" sz="4000" b="1" dirty="0">
              <a:solidFill>
                <a:schemeClr val="tx2"/>
              </a:solidFill>
              <a:ea typeface="+mj-ea"/>
              <a:cs typeface="+mj-cs"/>
            </a:endParaRPr>
          </a:p>
        </p:txBody>
      </p:sp>
      <p:sp>
        <p:nvSpPr>
          <p:cNvPr id="2" name="Slide Number Placeholder 1"/>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11</a:t>
            </a:fld>
            <a:endParaRPr kumimoji="0" lang="en-US"/>
          </a:p>
        </p:txBody>
      </p:sp>
      <p:sp>
        <p:nvSpPr>
          <p:cNvPr id="3" name="Footer Placeholder 2"/>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1652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914400"/>
          </a:xfrm>
        </p:spPr>
        <p:txBody>
          <a:bodyPr>
            <a:noAutofit/>
          </a:bodyPr>
          <a:lstStyle/>
          <a:p>
            <a:pPr algn="ctr"/>
            <a:r>
              <a:rPr lang="en-US" sz="4000" b="1" dirty="0" smtClean="0">
                <a:latin typeface="+mn-lt"/>
              </a:rPr>
              <a:t>SMI with Substance Abuse/Dependence in Criminal Justice </a:t>
            </a:r>
            <a:endParaRPr lang="en-US" sz="4400" b="1" dirty="0">
              <a:latin typeface="+mn-l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905001"/>
            <a:ext cx="6248400" cy="40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5867401"/>
            <a:ext cx="7543800" cy="261610"/>
          </a:xfrm>
          <a:prstGeom prst="rect">
            <a:avLst/>
          </a:prstGeom>
        </p:spPr>
        <p:txBody>
          <a:bodyPr wrap="square">
            <a:spAutoFit/>
          </a:bodyPr>
          <a:lstStyle/>
          <a:p>
            <a:r>
              <a:rPr lang="en-US" sz="1100" dirty="0"/>
              <a:t>Source: General Population (Kessler et al. 1996), Jail (Steadman et al, 2009), Prison (</a:t>
            </a:r>
            <a:r>
              <a:rPr lang="en-US" sz="1100" dirty="0" err="1"/>
              <a:t>Ditton</a:t>
            </a:r>
            <a:r>
              <a:rPr lang="en-US" sz="1100" dirty="0"/>
              <a:t> 1999), James (2006) </a:t>
            </a:r>
          </a:p>
        </p:txBody>
      </p:sp>
      <p:sp>
        <p:nvSpPr>
          <p:cNvPr id="4" name="Slide Number Placeholder 3"/>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12</a:t>
            </a:fld>
            <a:endParaRPr kumimoji="0"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2611043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35373C-174F-48FE-B8FB-82FABBFEAFA3}" type="slidenum">
              <a:rPr lang="en-US" smtClean="0"/>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3386941"/>
              </p:ext>
            </p:extLst>
          </p:nvPr>
        </p:nvGraphicFramePr>
        <p:xfrm>
          <a:off x="228600" y="228601"/>
          <a:ext cx="6477000" cy="6470810"/>
        </p:xfrm>
        <a:graphic>
          <a:graphicData uri="http://schemas.openxmlformats.org/drawingml/2006/table">
            <a:tbl>
              <a:tblPr firstRow="1" bandRow="1">
                <a:tableStyleId>{00A15C55-8517-42AA-B614-E9B94910E393}</a:tableStyleId>
              </a:tblPr>
              <a:tblGrid>
                <a:gridCol w="6477000"/>
              </a:tblGrid>
              <a:tr h="1084587">
                <a:tc>
                  <a:txBody>
                    <a:bodyPr/>
                    <a:lstStyle/>
                    <a:p>
                      <a:pPr algn="ctr"/>
                      <a:r>
                        <a:rPr lang="en-US" sz="3400" dirty="0" smtClean="0"/>
                        <a:t>Key Elements of Effective Substance</a:t>
                      </a:r>
                      <a:r>
                        <a:rPr lang="en-US" sz="3400" baseline="0" dirty="0" smtClean="0"/>
                        <a:t> Abuse </a:t>
                      </a:r>
                      <a:r>
                        <a:rPr lang="en-US" sz="3400" dirty="0" smtClean="0"/>
                        <a:t>Programs</a:t>
                      </a:r>
                      <a:endParaRPr lang="en-US" sz="3400" dirty="0">
                        <a:solidFill>
                          <a:srgbClr val="002060"/>
                        </a:solidFill>
                      </a:endParaRPr>
                    </a:p>
                  </a:txBody>
                  <a:tcPr>
                    <a:solidFill>
                      <a:srgbClr val="002060"/>
                    </a:solidFill>
                  </a:tcPr>
                </a:tc>
              </a:tr>
              <a:tr h="434935">
                <a:tc>
                  <a:txBody>
                    <a:bodyPr/>
                    <a:lstStyle/>
                    <a:p>
                      <a:pPr algn="l"/>
                      <a:r>
                        <a:rPr lang="en-US" sz="2000" b="1" dirty="0" smtClean="0">
                          <a:solidFill>
                            <a:srgbClr val="FF0000"/>
                          </a:solidFill>
                        </a:rPr>
                        <a:t>Standardized substance abuse assessment tool(s) </a:t>
                      </a:r>
                      <a:endParaRPr lang="en-US" sz="2000" b="1" dirty="0">
                        <a:solidFill>
                          <a:srgbClr val="FF0000"/>
                        </a:solidFill>
                      </a:endParaRPr>
                    </a:p>
                  </a:txBody>
                  <a:tcPr anchor="ctr"/>
                </a:tc>
              </a:tr>
              <a:tr h="434935">
                <a:tc>
                  <a:txBody>
                    <a:bodyPr/>
                    <a:lstStyle/>
                    <a:p>
                      <a:pPr algn="l"/>
                      <a:r>
                        <a:rPr lang="en-US" sz="2000" b="1" dirty="0" smtClean="0">
                          <a:solidFill>
                            <a:srgbClr val="FF0000"/>
                          </a:solidFill>
                        </a:rPr>
                        <a:t>Standardized risk assessment tool(s) </a:t>
                      </a:r>
                      <a:endParaRPr lang="en-US" sz="2000" b="1" dirty="0">
                        <a:solidFill>
                          <a:srgbClr val="FF0000"/>
                        </a:solidFill>
                      </a:endParaRPr>
                    </a:p>
                  </a:txBody>
                  <a:tcPr anchor="ctr"/>
                </a:tc>
              </a:tr>
              <a:tr h="612366">
                <a:tc>
                  <a:txBody>
                    <a:bodyPr/>
                    <a:lstStyle/>
                    <a:p>
                      <a:pPr algn="l"/>
                      <a:r>
                        <a:rPr lang="en-US" sz="2000" b="1" dirty="0" smtClean="0"/>
                        <a:t>Interventions to encourage engagement and motivation</a:t>
                      </a:r>
                      <a:endParaRPr lang="en-US" sz="2000" b="1" dirty="0">
                        <a:solidFill>
                          <a:srgbClr val="002060"/>
                        </a:solidFill>
                      </a:endParaRPr>
                    </a:p>
                  </a:txBody>
                  <a:tcPr anchor="ctr"/>
                </a:tc>
              </a:tr>
              <a:tr h="612366">
                <a:tc>
                  <a:txBody>
                    <a:bodyPr/>
                    <a:lstStyle/>
                    <a:p>
                      <a:pPr algn="l"/>
                      <a:r>
                        <a:rPr lang="en-US" sz="2000" b="1" dirty="0" smtClean="0">
                          <a:solidFill>
                            <a:srgbClr val="FF0000"/>
                          </a:solidFill>
                        </a:rPr>
                        <a:t>Cognitive behavioral/behavioral modification techniques </a:t>
                      </a:r>
                      <a:endParaRPr lang="en-US" sz="2000" b="1" dirty="0">
                        <a:solidFill>
                          <a:srgbClr val="FF0000"/>
                        </a:solidFill>
                      </a:endParaRPr>
                    </a:p>
                  </a:txBody>
                  <a:tcPr anchor="ctr"/>
                </a:tc>
              </a:tr>
              <a:tr h="674203">
                <a:tc>
                  <a:txBody>
                    <a:bodyPr/>
                    <a:lstStyle/>
                    <a:p>
                      <a:pPr algn="l"/>
                      <a:r>
                        <a:rPr lang="en-US" sz="2000" b="1" i="0" kern="1200" dirty="0" smtClean="0">
                          <a:solidFill>
                            <a:srgbClr val="FF0000"/>
                          </a:solidFill>
                          <a:effectLst/>
                          <a:latin typeface="+mn-lt"/>
                          <a:ea typeface="+mn-ea"/>
                          <a:cs typeface="+mn-cs"/>
                        </a:rPr>
                        <a:t>Target factors that are associated with criminal behavior</a:t>
                      </a:r>
                      <a:endParaRPr lang="en-US" sz="2400" b="1" dirty="0">
                        <a:solidFill>
                          <a:srgbClr val="FF0000"/>
                        </a:solidFill>
                      </a:endParaRPr>
                    </a:p>
                  </a:txBody>
                  <a:tcPr anchor="ctr"/>
                </a:tc>
              </a:tr>
              <a:tr h="674203">
                <a:tc>
                  <a:txBody>
                    <a:bodyPr/>
                    <a:lstStyle/>
                    <a:p>
                      <a:pPr algn="l"/>
                      <a:r>
                        <a:rPr lang="en-US" sz="2000" b="1" dirty="0" smtClean="0"/>
                        <a:t>Services that address co-occurring medical and mental health disorders </a:t>
                      </a:r>
                      <a:endParaRPr lang="en-US" sz="2000" b="1" dirty="0">
                        <a:solidFill>
                          <a:srgbClr val="002060"/>
                        </a:solidFill>
                      </a:endParaRPr>
                    </a:p>
                  </a:txBody>
                  <a:tcPr anchor="ctr"/>
                </a:tc>
              </a:tr>
              <a:tr h="434935">
                <a:tc>
                  <a:txBody>
                    <a:bodyPr/>
                    <a:lstStyle/>
                    <a:p>
                      <a:pPr algn="l"/>
                      <a:r>
                        <a:rPr lang="en-US" sz="2000" b="1" dirty="0" smtClean="0"/>
                        <a:t>Family involvement in treatment </a:t>
                      </a:r>
                      <a:endParaRPr lang="en-US" sz="2000" b="1" dirty="0">
                        <a:solidFill>
                          <a:srgbClr val="002060"/>
                        </a:solidFill>
                      </a:endParaRPr>
                    </a:p>
                  </a:txBody>
                  <a:tcPr anchor="ctr"/>
                </a:tc>
              </a:tr>
              <a:tr h="434935">
                <a:tc>
                  <a:txBody>
                    <a:bodyPr/>
                    <a:lstStyle/>
                    <a:p>
                      <a:pPr algn="l"/>
                      <a:r>
                        <a:rPr lang="en-US" sz="2000" b="1" dirty="0" smtClean="0"/>
                        <a:t>Treatment duration of 90 or more days </a:t>
                      </a:r>
                      <a:endParaRPr lang="en-US" sz="2000" b="1" dirty="0">
                        <a:solidFill>
                          <a:srgbClr val="002060"/>
                        </a:solidFill>
                      </a:endParaRPr>
                    </a:p>
                  </a:txBody>
                  <a:tcPr anchor="ctr"/>
                </a:tc>
              </a:tr>
              <a:tr h="568400">
                <a:tc>
                  <a:txBody>
                    <a:bodyPr/>
                    <a:lstStyle/>
                    <a:p>
                      <a:pPr algn="l"/>
                      <a:r>
                        <a:rPr lang="en-US" sz="2000" b="1" dirty="0" smtClean="0">
                          <a:solidFill>
                            <a:srgbClr val="FF0000"/>
                          </a:solidFill>
                        </a:rPr>
                        <a:t>Systems integration and a continuum of care</a:t>
                      </a:r>
                      <a:endParaRPr lang="en-US" sz="2000" b="1" dirty="0">
                        <a:solidFill>
                          <a:srgbClr val="FF0000"/>
                        </a:solidFill>
                      </a:endParaRPr>
                    </a:p>
                  </a:txBody>
                  <a:tcPr anchor="ctr"/>
                </a:tc>
              </a:tr>
              <a:tr h="434935">
                <a:tc>
                  <a:txBody>
                    <a:bodyPr/>
                    <a:lstStyle/>
                    <a:p>
                      <a:pPr algn="l"/>
                      <a:r>
                        <a:rPr lang="en-US" sz="2000" b="1" dirty="0" smtClean="0"/>
                        <a:t>Use of sanctions and incentives</a:t>
                      </a:r>
                      <a:endParaRPr lang="en-US" sz="2000" b="1" dirty="0">
                        <a:solidFill>
                          <a:srgbClr val="002060"/>
                        </a:solidFill>
                      </a:endParaRPr>
                    </a:p>
                  </a:txBody>
                  <a:tcPr anchor="ct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572" y="325822"/>
            <a:ext cx="1922326"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147674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81000" y="457200"/>
            <a:ext cx="8077200" cy="1066800"/>
          </a:xfrm>
          <a:noFill/>
        </p:spPr>
        <p:txBody>
          <a:bodyPr>
            <a:noAutofit/>
          </a:bodyPr>
          <a:lstStyle/>
          <a:p>
            <a:pPr algn="ctr"/>
            <a:r>
              <a:rPr lang="en-US" sz="3600" b="1" dirty="0" smtClean="0">
                <a:latin typeface="+mn-lt"/>
                <a:cs typeface="Arial" charset="0"/>
              </a:rPr>
              <a:t>The Cornerstone of Effective CJ Programming: Risk-Need-</a:t>
            </a:r>
            <a:r>
              <a:rPr lang="en-US" sz="3600" b="1" dirty="0" err="1" smtClean="0">
                <a:latin typeface="+mn-lt"/>
                <a:cs typeface="Arial" charset="0"/>
              </a:rPr>
              <a:t>Responsivity</a:t>
            </a:r>
            <a:endParaRPr lang="en-US" sz="3600" b="1" dirty="0" smtClean="0">
              <a:latin typeface="+mn-lt"/>
              <a:cs typeface="Arial" charset="0"/>
            </a:endParaRPr>
          </a:p>
        </p:txBody>
      </p:sp>
      <p:sp>
        <p:nvSpPr>
          <p:cNvPr id="7" name="Rectangle 3"/>
          <p:cNvSpPr>
            <a:spLocks noGrp="1" noChangeArrowheads="1"/>
          </p:cNvSpPr>
          <p:nvPr>
            <p:ph idx="1"/>
          </p:nvPr>
        </p:nvSpPr>
        <p:spPr>
          <a:xfrm>
            <a:off x="457200" y="1951037"/>
            <a:ext cx="7848600" cy="4144963"/>
          </a:xfrm>
        </p:spPr>
        <p:txBody>
          <a:bodyPr>
            <a:normAutofit fontScale="47500" lnSpcReduction="20000"/>
          </a:bodyPr>
          <a:lstStyle/>
          <a:p>
            <a:pPr>
              <a:buFont typeface="Arial" pitchFamily="34" charset="0"/>
              <a:buChar char="•"/>
              <a:defRPr/>
            </a:pPr>
            <a:endParaRPr lang="en-US" sz="2800" dirty="0" smtClean="0"/>
          </a:p>
          <a:p>
            <a:pPr>
              <a:buFont typeface="Arial" pitchFamily="34" charset="0"/>
              <a:buChar char="•"/>
              <a:defRPr/>
            </a:pPr>
            <a:r>
              <a:rPr lang="en-US" sz="5100" dirty="0" smtClean="0"/>
              <a:t>Use </a:t>
            </a:r>
            <a:r>
              <a:rPr lang="en-US" sz="5100" dirty="0" err="1" smtClean="0"/>
              <a:t>criminogenic</a:t>
            </a:r>
            <a:r>
              <a:rPr lang="en-US" sz="5100" dirty="0" smtClean="0"/>
              <a:t> and clinical screening and assessment tools to identify high </a:t>
            </a:r>
            <a:r>
              <a:rPr lang="en-US" sz="5100" b="1" u="sng" dirty="0" smtClean="0"/>
              <a:t>RISK</a:t>
            </a:r>
            <a:r>
              <a:rPr lang="en-US" sz="5100" dirty="0" smtClean="0"/>
              <a:t> cases and focus resources on them</a:t>
            </a:r>
          </a:p>
          <a:p>
            <a:pPr>
              <a:buFont typeface="Arial" pitchFamily="34" charset="0"/>
              <a:buChar char="•"/>
              <a:defRPr/>
            </a:pPr>
            <a:endParaRPr lang="en-US" sz="5100" dirty="0" smtClean="0"/>
          </a:p>
          <a:p>
            <a:pPr>
              <a:buFont typeface="Arial" pitchFamily="34" charset="0"/>
              <a:buChar char="•"/>
              <a:defRPr/>
            </a:pPr>
            <a:r>
              <a:rPr lang="en-US" sz="5100" dirty="0" smtClean="0"/>
              <a:t>Target </a:t>
            </a:r>
            <a:r>
              <a:rPr lang="en-US" sz="5100" dirty="0" err="1" smtClean="0"/>
              <a:t>criminogenic</a:t>
            </a:r>
            <a:r>
              <a:rPr lang="en-US" sz="5100" dirty="0" smtClean="0"/>
              <a:t> </a:t>
            </a:r>
            <a:r>
              <a:rPr lang="en-US" sz="5100" b="1" u="sng" dirty="0" smtClean="0"/>
              <a:t>NEEDS</a:t>
            </a:r>
            <a:r>
              <a:rPr lang="en-US" sz="5100" dirty="0" smtClean="0"/>
              <a:t> antisocial behavior, substance abuse, antisocial attitudes, and </a:t>
            </a:r>
            <a:r>
              <a:rPr lang="en-US" sz="5100" dirty="0" err="1" smtClean="0"/>
              <a:t>criminogenic</a:t>
            </a:r>
            <a:r>
              <a:rPr lang="en-US" sz="5100" dirty="0" smtClean="0"/>
              <a:t> peers</a:t>
            </a:r>
          </a:p>
          <a:p>
            <a:pPr>
              <a:buFont typeface="Arial" pitchFamily="34" charset="0"/>
              <a:buChar char="•"/>
              <a:defRPr/>
            </a:pPr>
            <a:endParaRPr lang="en-US" sz="5100" dirty="0" smtClean="0"/>
          </a:p>
          <a:p>
            <a:pPr>
              <a:buFont typeface="Arial" pitchFamily="34" charset="0"/>
              <a:buChar char="•"/>
              <a:defRPr/>
            </a:pPr>
            <a:r>
              <a:rPr lang="en-US" sz="5100" b="1" u="sng" dirty="0" smtClean="0"/>
              <a:t>RESPONSIVITY</a:t>
            </a:r>
            <a:r>
              <a:rPr lang="en-US" sz="5100" b="1" dirty="0" smtClean="0"/>
              <a:t> </a:t>
            </a:r>
            <a:r>
              <a:rPr lang="en-US" sz="5100" dirty="0" smtClean="0"/>
              <a:t>– Tailor the intervention to learning style, motivation, culture, demographics, and abilities.  Address the issues that affect </a:t>
            </a:r>
            <a:r>
              <a:rPr lang="en-US" sz="5100" dirty="0" err="1" smtClean="0"/>
              <a:t>responsivity</a:t>
            </a:r>
            <a:r>
              <a:rPr lang="en-US" sz="5100" dirty="0" smtClean="0"/>
              <a:t> (e.g. mental illnesses).</a:t>
            </a:r>
          </a:p>
          <a:p>
            <a:pPr>
              <a:buFont typeface="Arial" pitchFamily="34" charset="0"/>
              <a:buNone/>
              <a:defRPr/>
            </a:pPr>
            <a:endParaRPr lang="en-US" sz="2800" u="sng" dirty="0" smtClean="0"/>
          </a:p>
        </p:txBody>
      </p:sp>
      <p:sp>
        <p:nvSpPr>
          <p:cNvPr id="2" name="Footer Placeholder 1"/>
          <p:cNvSpPr>
            <a:spLocks noGrp="1"/>
          </p:cNvSpPr>
          <p:nvPr>
            <p:ph type="ftr" sz="quarter" idx="11"/>
          </p:nvPr>
        </p:nvSpPr>
        <p:spPr/>
        <p:txBody>
          <a:bodyPr/>
          <a:lstStyle/>
          <a:p>
            <a:r>
              <a:rPr lang="en-US" smtClean="0"/>
              <a:t>CSG Justice Center </a:t>
            </a:r>
            <a:endParaRPr lang="en-US"/>
          </a:p>
        </p:txBody>
      </p:sp>
      <p:sp>
        <p:nvSpPr>
          <p:cNvPr id="3" name="Slide Number Placeholder 2"/>
          <p:cNvSpPr>
            <a:spLocks noGrp="1"/>
          </p:cNvSpPr>
          <p:nvPr>
            <p:ph type="sldNum" sz="quarter" idx="12"/>
          </p:nvPr>
        </p:nvSpPr>
        <p:spPr/>
        <p:txBody>
          <a:bodyPr/>
          <a:lstStyle/>
          <a:p>
            <a:fld id="{A735373C-174F-48FE-B8FB-82FABBFEAFA3}" type="slidenum">
              <a:rPr lang="en-US" smtClean="0"/>
              <a:t>14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Following RNR Principles Impacts Recidivism  </a:t>
            </a:r>
            <a:endParaRPr lang="en-US" sz="3600" b="1" dirty="0">
              <a:latin typeface="+mn-lt"/>
            </a:endParaRPr>
          </a:p>
        </p:txBody>
      </p:sp>
      <p:sp>
        <p:nvSpPr>
          <p:cNvPr id="3" name="Footer Placeholder 2"/>
          <p:cNvSpPr>
            <a:spLocks noGrp="1"/>
          </p:cNvSpPr>
          <p:nvPr>
            <p:ph type="ftr" sz="quarter" idx="11"/>
          </p:nvPr>
        </p:nvSpPr>
        <p:spPr/>
        <p:txBody>
          <a:bodyPr/>
          <a:lstStyle/>
          <a:p>
            <a:r>
              <a:rPr lang="en-US" smtClean="0"/>
              <a:t>CSG Justice Center </a:t>
            </a:r>
            <a:endParaRPr lang="en-US"/>
          </a:p>
        </p:txBody>
      </p:sp>
      <p:sp>
        <p:nvSpPr>
          <p:cNvPr id="4" name="Slide Number Placeholder 3"/>
          <p:cNvSpPr>
            <a:spLocks noGrp="1"/>
          </p:cNvSpPr>
          <p:nvPr>
            <p:ph type="sldNum" sz="quarter" idx="12"/>
          </p:nvPr>
        </p:nvSpPr>
        <p:spPr/>
        <p:txBody>
          <a:bodyPr/>
          <a:lstStyle/>
          <a:p>
            <a:fld id="{A735373C-174F-48FE-B8FB-82FABBFEAFA3}" type="slidenum">
              <a:rPr lang="en-US" smtClean="0"/>
              <a:t>15</a:t>
            </a:fld>
            <a:endParaRPr lang="en-US"/>
          </a:p>
        </p:txBody>
      </p:sp>
      <p:pic>
        <p:nvPicPr>
          <p:cNvPr id="614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6934200"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19800"/>
            <a:ext cx="1447800" cy="63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107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pPr algn="ctr"/>
            <a:r>
              <a:rPr lang="en-US" sz="3600" b="1" dirty="0" smtClean="0">
                <a:latin typeface="+mn-lt"/>
              </a:rPr>
              <a:t>Use of Cognitive-Behavioral Interventions  </a:t>
            </a:r>
            <a:endParaRPr lang="en-US" sz="3600" b="1" dirty="0">
              <a:latin typeface="+mn-lt"/>
            </a:endParaRPr>
          </a:p>
        </p:txBody>
      </p:sp>
      <p:sp>
        <p:nvSpPr>
          <p:cNvPr id="3" name="Content Placeholder 2"/>
          <p:cNvSpPr>
            <a:spLocks noGrp="1"/>
          </p:cNvSpPr>
          <p:nvPr>
            <p:ph idx="1"/>
          </p:nvPr>
        </p:nvSpPr>
        <p:spPr>
          <a:xfrm>
            <a:off x="457200" y="1371600"/>
            <a:ext cx="7620000" cy="5029200"/>
          </a:xfrm>
        </p:spPr>
        <p:txBody>
          <a:bodyPr>
            <a:normAutofit fontScale="70000" lnSpcReduction="20000"/>
          </a:bodyPr>
          <a:lstStyle/>
          <a:p>
            <a:endParaRPr lang="en-US" sz="3600" dirty="0" smtClean="0"/>
          </a:p>
          <a:p>
            <a:r>
              <a:rPr lang="en-US" sz="4000" b="1" dirty="0" smtClean="0"/>
              <a:t>ACTION-ORIENTED</a:t>
            </a:r>
            <a:r>
              <a:rPr lang="en-US" sz="4000" dirty="0" smtClean="0"/>
              <a:t>…engage individuals in activities, such as role plays as part of therapeutic process.</a:t>
            </a:r>
          </a:p>
          <a:p>
            <a:endParaRPr lang="en-US" sz="4000" dirty="0" smtClean="0"/>
          </a:p>
          <a:p>
            <a:r>
              <a:rPr lang="en-US" sz="4000" b="1" dirty="0" smtClean="0"/>
              <a:t>FOCUSED ON THE PRESENT</a:t>
            </a:r>
            <a:r>
              <a:rPr lang="en-US" sz="4000" dirty="0" smtClean="0"/>
              <a:t>…aimed at changing current risk factors that impact behavior.</a:t>
            </a:r>
          </a:p>
          <a:p>
            <a:endParaRPr lang="en-US" sz="4000" dirty="0" smtClean="0"/>
          </a:p>
          <a:p>
            <a:r>
              <a:rPr lang="en-US" sz="4000" b="1" dirty="0" smtClean="0"/>
              <a:t>FOCUS ON LEARNING</a:t>
            </a:r>
            <a:r>
              <a:rPr lang="en-US" sz="4000" dirty="0" smtClean="0"/>
              <a:t>…significant amount of time learning and practicing new ways to handle risky situations. </a:t>
            </a:r>
            <a:r>
              <a:rPr lang="en-US" sz="3400" dirty="0" smtClean="0"/>
              <a:t>  </a:t>
            </a:r>
          </a:p>
          <a:p>
            <a:pPr marL="1737360" lvl="6" indent="0">
              <a:buNone/>
            </a:pPr>
            <a:r>
              <a:rPr lang="en-US" sz="2300" dirty="0"/>
              <a:t>	</a:t>
            </a:r>
            <a:r>
              <a:rPr lang="en-US" sz="2300" dirty="0" smtClean="0"/>
              <a:t>	</a:t>
            </a:r>
          </a:p>
          <a:p>
            <a:pPr marL="1737360" lvl="6" indent="0" algn="r">
              <a:buNone/>
            </a:pPr>
            <a:r>
              <a:rPr lang="en-US" sz="2300" i="1" dirty="0" smtClean="0"/>
              <a:t>University of Cincinnati Corrections Institute, Cognitive Behavioral, Interventions for Substance Abuse  </a:t>
            </a:r>
          </a:p>
          <a:p>
            <a:pPr marL="114300" indent="0">
              <a:buNone/>
            </a:pPr>
            <a:endParaRPr lang="en-US"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16</a:t>
            </a:fld>
            <a:endParaRPr lang="en-US"/>
          </a:p>
        </p:txBody>
      </p:sp>
    </p:spTree>
    <p:extLst>
      <p:ext uri="{BB962C8B-B14F-4D97-AF65-F5344CB8AC3E}">
        <p14:creationId xmlns:p14="http://schemas.microsoft.com/office/powerpoint/2010/main" val="3000832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838200"/>
          </a:xfrm>
          <a:noFill/>
        </p:spPr>
        <p:txBody>
          <a:bodyPr/>
          <a:lstStyle/>
          <a:p>
            <a:pPr algn="ctr"/>
            <a:r>
              <a:rPr lang="en-US" sz="3600" b="1" dirty="0" smtClean="0">
                <a:latin typeface="+mn-lt"/>
              </a:rPr>
              <a:t>Static Risk Factors</a:t>
            </a:r>
            <a:endParaRPr lang="en-US" sz="3600" b="1" dirty="0">
              <a:latin typeface="+mn-lt"/>
            </a:endParaRPr>
          </a:p>
        </p:txBody>
      </p:sp>
      <p:sp>
        <p:nvSpPr>
          <p:cNvPr id="3" name="Content Placeholder 2"/>
          <p:cNvSpPr>
            <a:spLocks noGrp="1"/>
          </p:cNvSpPr>
          <p:nvPr>
            <p:ph idx="1"/>
          </p:nvPr>
        </p:nvSpPr>
        <p:spPr>
          <a:xfrm>
            <a:off x="457200" y="1524000"/>
            <a:ext cx="7467600" cy="4343400"/>
          </a:xfrm>
        </p:spPr>
        <p:txBody>
          <a:bodyPr>
            <a:normAutofit/>
          </a:bodyPr>
          <a:lstStyle/>
          <a:p>
            <a:pPr lvl="1">
              <a:buClr>
                <a:schemeClr val="accent1"/>
              </a:buClr>
            </a:pPr>
            <a:r>
              <a:rPr lang="en-US" sz="2800" b="1" dirty="0" smtClean="0"/>
              <a:t>Criminal </a:t>
            </a:r>
            <a:r>
              <a:rPr lang="en-US" sz="2800" b="1" dirty="0"/>
              <a:t>history (number of arrests, number of convictions, type of offenses)</a:t>
            </a:r>
          </a:p>
          <a:p>
            <a:pPr lvl="1">
              <a:buClr>
                <a:schemeClr val="accent1"/>
              </a:buClr>
            </a:pPr>
            <a:r>
              <a:rPr lang="en-US" sz="2800" b="1" dirty="0"/>
              <a:t>Current charges</a:t>
            </a:r>
          </a:p>
          <a:p>
            <a:pPr lvl="1">
              <a:buClr>
                <a:schemeClr val="accent1"/>
              </a:buClr>
            </a:pPr>
            <a:r>
              <a:rPr lang="en-US" sz="2800" b="1" dirty="0" smtClean="0"/>
              <a:t>Age </a:t>
            </a:r>
            <a:r>
              <a:rPr lang="en-US" sz="2800" b="1" dirty="0"/>
              <a:t>at first arrest</a:t>
            </a:r>
          </a:p>
          <a:p>
            <a:pPr lvl="1">
              <a:buClr>
                <a:schemeClr val="accent1"/>
              </a:buClr>
            </a:pPr>
            <a:r>
              <a:rPr lang="en-US" sz="2800" b="1" dirty="0"/>
              <a:t>Current </a:t>
            </a:r>
            <a:r>
              <a:rPr lang="en-US" sz="2800" b="1" dirty="0" smtClean="0"/>
              <a:t>age</a:t>
            </a:r>
          </a:p>
          <a:p>
            <a:pPr lvl="1">
              <a:buClr>
                <a:schemeClr val="accent1"/>
              </a:buClr>
            </a:pPr>
            <a:r>
              <a:rPr lang="en-US" sz="2800" b="1" dirty="0" smtClean="0"/>
              <a:t>Gender</a:t>
            </a:r>
          </a:p>
          <a:p>
            <a:pPr lvl="1"/>
            <a:endParaRPr lang="en-US"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22104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79" y="685800"/>
            <a:ext cx="7658100" cy="609600"/>
          </a:xfrm>
          <a:noFill/>
        </p:spPr>
        <p:txBody>
          <a:bodyPr/>
          <a:lstStyle/>
          <a:p>
            <a:pPr algn="ctr"/>
            <a:r>
              <a:rPr lang="en-US" sz="3600" b="1" dirty="0" smtClean="0">
                <a:latin typeface="+mn-lt"/>
              </a:rPr>
              <a:t>Dynamic Risk Factors</a:t>
            </a:r>
            <a:endParaRPr lang="en-US" sz="3600" b="1" dirty="0">
              <a:latin typeface="+mn-lt"/>
            </a:endParaRPr>
          </a:p>
        </p:txBody>
      </p:sp>
      <p:sp>
        <p:nvSpPr>
          <p:cNvPr id="6" name="Rectangle 3"/>
          <p:cNvSpPr txBox="1">
            <a:spLocks noChangeArrowheads="1"/>
          </p:cNvSpPr>
          <p:nvPr/>
        </p:nvSpPr>
        <p:spPr bwMode="auto">
          <a:xfrm>
            <a:off x="621179" y="1676400"/>
            <a:ext cx="7379821" cy="426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Anti-social attitudes</a:t>
            </a:r>
          </a:p>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Anti-social friends and peers</a:t>
            </a:r>
          </a:p>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Anti-social personality pattern</a:t>
            </a:r>
          </a:p>
          <a:p>
            <a:pPr marL="685800" indent="-685800" defTabSz="457200" fontAlgn="auto">
              <a:lnSpc>
                <a:spcPct val="90000"/>
              </a:lnSpc>
              <a:spcBef>
                <a:spcPct val="20000"/>
              </a:spcBef>
              <a:spcAft>
                <a:spcPts val="0"/>
              </a:spcAft>
              <a:buFont typeface="Arial" pitchFamily="34" charset="0"/>
              <a:buAutoNum type="arabicPeriod"/>
              <a:defRPr/>
            </a:pPr>
            <a:r>
              <a:rPr lang="en-US" sz="2800" b="1" dirty="0">
                <a:latin typeface="+mn-lt"/>
                <a:ea typeface="ＭＳ Ｐゴシック" charset="-128"/>
              </a:rPr>
              <a:t>Substance abuse</a:t>
            </a:r>
          </a:p>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Family and/or marital factors</a:t>
            </a:r>
          </a:p>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Lack of education</a:t>
            </a:r>
          </a:p>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Poor employment history</a:t>
            </a:r>
          </a:p>
          <a:p>
            <a:pPr marL="685800" marR="0" lvl="0" indent="-685800" algn="l" defTabSz="457200" rtl="0" eaLnBrk="1" fontAlgn="auto" latinLnBrk="0" hangingPunct="1">
              <a:lnSpc>
                <a:spcPct val="90000"/>
              </a:lnSpc>
              <a:spcBef>
                <a:spcPct val="20000"/>
              </a:spcBef>
              <a:spcAft>
                <a:spcPts val="0"/>
              </a:spcAft>
              <a:buClrTx/>
              <a:buSzTx/>
              <a:buFont typeface="Arial" pitchFamily="34" charset="0"/>
              <a:buAutoNum type="arabicPeriod"/>
              <a:tabLst/>
              <a:defRPr/>
            </a:pPr>
            <a:r>
              <a:rPr kumimoji="0" lang="en-US" sz="2800" b="1" i="0" u="none" strike="noStrike" kern="1200" cap="none" spc="0" normalizeH="0" baseline="0" noProof="0" dirty="0" smtClean="0">
                <a:ln>
                  <a:noFill/>
                </a:ln>
                <a:effectLst/>
                <a:uLnTx/>
                <a:uFillTx/>
                <a:latin typeface="+mn-lt"/>
                <a:ea typeface="ＭＳ Ｐゴシック" charset="-128"/>
              </a:rPr>
              <a:t>Lack of pro-social leisure activities</a:t>
            </a:r>
            <a:r>
              <a:rPr kumimoji="0" lang="en-US" sz="2800" b="0" i="0" u="none" strike="noStrike" kern="1200" cap="none" spc="0" normalizeH="0" baseline="0" noProof="0" dirty="0" smtClean="0">
                <a:ln>
                  <a:noFill/>
                </a:ln>
                <a:effectLst/>
                <a:uLnTx/>
                <a:uFillTx/>
                <a:latin typeface="+mn-lt"/>
                <a:ea typeface="ＭＳ Ｐゴシック" charset="-128"/>
              </a:rPr>
              <a:t> </a:t>
            </a:r>
          </a:p>
          <a:p>
            <a:pPr marL="685800" marR="0" lvl="0" indent="-68580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Georgia" pitchFamily="18" charset="0"/>
              <a:ea typeface="ＭＳ Ｐゴシック" charset="-128"/>
              <a:cs typeface="+mn-cs"/>
            </a:endParaRPr>
          </a:p>
        </p:txBody>
      </p:sp>
      <p:sp>
        <p:nvSpPr>
          <p:cNvPr id="3" name="Slide Number Placeholder 2"/>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18</a:t>
            </a:fld>
            <a:endParaRPr kumimoji="0" lang="en-US"/>
          </a:p>
        </p:txBody>
      </p:sp>
      <p:sp>
        <p:nvSpPr>
          <p:cNvPr id="4" name="Footer Placeholder 3"/>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15534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1" y="228600"/>
            <a:ext cx="7848600" cy="914400"/>
          </a:xfrm>
        </p:spPr>
        <p:txBody>
          <a:bodyPr rtlCol="0">
            <a:noAutofit/>
          </a:bodyPr>
          <a:lstStyle/>
          <a:p>
            <a:pPr algn="ctr" eaLnBrk="1" fontAlgn="auto" hangingPunct="1">
              <a:spcAft>
                <a:spcPts val="0"/>
              </a:spcAft>
              <a:defRPr/>
            </a:pPr>
            <a:r>
              <a:rPr lang="en-US" sz="3600" b="1" dirty="0" smtClean="0">
                <a:latin typeface="+mn-lt"/>
                <a:ea typeface="+mj-ea"/>
                <a:cs typeface="+mj-cs"/>
              </a:rPr>
              <a:t>Target Factors Associated with </a:t>
            </a:r>
            <a:r>
              <a:rPr lang="en-US" sz="3600" b="1" dirty="0" err="1" smtClean="0">
                <a:latin typeface="+mn-lt"/>
                <a:ea typeface="+mj-ea"/>
                <a:cs typeface="+mj-cs"/>
              </a:rPr>
              <a:t>Criminogenic</a:t>
            </a:r>
            <a:r>
              <a:rPr lang="en-US" sz="3600" b="1" dirty="0" smtClean="0">
                <a:latin typeface="+mn-lt"/>
                <a:ea typeface="+mj-ea"/>
                <a:cs typeface="+mj-cs"/>
              </a:rPr>
              <a:t> Risk </a:t>
            </a:r>
            <a:endParaRPr lang="en-US" sz="3600" b="1" dirty="0">
              <a:latin typeface="+mn-lt"/>
              <a:ea typeface="+mj-ea"/>
              <a:cs typeface="+mj-cs"/>
            </a:endParaRP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A3688C62-1A82-4495-92D6-DC13F5C6394A}" type="slidenum">
              <a:rPr lang="en-US">
                <a:solidFill>
                  <a:srgbClr val="595959"/>
                </a:solidFill>
              </a:rPr>
              <a:pPr eaLnBrk="1" hangingPunct="1"/>
              <a:t>19</a:t>
            </a:fld>
            <a:endParaRPr lang="en-US">
              <a:solidFill>
                <a:srgbClr val="595959"/>
              </a:solidFill>
            </a:endParaRPr>
          </a:p>
        </p:txBody>
      </p:sp>
      <p:sp>
        <p:nvSpPr>
          <p:cNvPr id="43012" name="Rectangle 7"/>
          <p:cNvSpPr>
            <a:spLocks noChangeArrowheads="1"/>
          </p:cNvSpPr>
          <p:nvPr/>
        </p:nvSpPr>
        <p:spPr bwMode="auto">
          <a:xfrm>
            <a:off x="381000" y="6276975"/>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Source:  Andrews, 2006</a:t>
            </a:r>
          </a:p>
        </p:txBody>
      </p:sp>
      <p:graphicFrame>
        <p:nvGraphicFramePr>
          <p:cNvPr id="17" name="Content Placeholder 3"/>
          <p:cNvGraphicFramePr>
            <a:graphicFrameLocks/>
          </p:cNvGraphicFramePr>
          <p:nvPr>
            <p:extLst>
              <p:ext uri="{D42A27DB-BD31-4B8C-83A1-F6EECF244321}">
                <p14:modId xmlns:p14="http://schemas.microsoft.com/office/powerpoint/2010/main" val="3910116301"/>
              </p:ext>
            </p:extLst>
          </p:nvPr>
        </p:nvGraphicFramePr>
        <p:xfrm>
          <a:off x="381000" y="1371600"/>
          <a:ext cx="7772400" cy="4703548"/>
        </p:xfrm>
        <a:graphic>
          <a:graphicData uri="http://schemas.openxmlformats.org/drawingml/2006/table">
            <a:tbl>
              <a:tblPr firstRow="1" bandRow="1">
                <a:tableStyleId>{21E4AEA4-8DFA-4A89-87EB-49C32662AFE0}</a:tableStyleId>
              </a:tblPr>
              <a:tblGrid>
                <a:gridCol w="3886200"/>
                <a:gridCol w="3886200"/>
              </a:tblGrid>
              <a:tr h="395120">
                <a:tc>
                  <a:txBody>
                    <a:bodyPr/>
                    <a:lstStyle/>
                    <a:p>
                      <a:r>
                        <a:rPr lang="en-US" sz="1800" dirty="0" smtClean="0"/>
                        <a:t>Risk Factor</a:t>
                      </a:r>
                      <a:r>
                        <a:rPr lang="en-US" sz="1800" baseline="0" dirty="0" smtClean="0"/>
                        <a:t> </a:t>
                      </a:r>
                      <a:endParaRPr lang="en-US" sz="1800" dirty="0">
                        <a:solidFill>
                          <a:schemeClr val="bg1"/>
                        </a:solidFill>
                      </a:endParaRPr>
                    </a:p>
                  </a:txBody>
                  <a:tcPr marT="45723" marB="45723"/>
                </a:tc>
                <a:tc>
                  <a:txBody>
                    <a:bodyPr/>
                    <a:lstStyle/>
                    <a:p>
                      <a:r>
                        <a:rPr lang="en-US" sz="1800" dirty="0" smtClean="0"/>
                        <a:t>Need</a:t>
                      </a:r>
                      <a:endParaRPr lang="en-US" sz="1800" dirty="0">
                        <a:solidFill>
                          <a:schemeClr val="bg1"/>
                        </a:solidFill>
                      </a:endParaRPr>
                    </a:p>
                  </a:txBody>
                  <a:tcPr marT="45723" marB="45723"/>
                </a:tc>
              </a:tr>
              <a:tr h="395120">
                <a:tc>
                  <a:txBody>
                    <a:bodyPr/>
                    <a:lstStyle/>
                    <a:p>
                      <a:r>
                        <a:rPr lang="en-US" sz="1800" dirty="0" smtClean="0"/>
                        <a:t>History</a:t>
                      </a:r>
                      <a:r>
                        <a:rPr lang="en-US" sz="1800" baseline="0" dirty="0" smtClean="0"/>
                        <a:t> of Antisocial Behavior</a:t>
                      </a:r>
                      <a:endParaRPr lang="en-US" sz="1800" dirty="0"/>
                    </a:p>
                  </a:txBody>
                  <a:tcPr marT="45723" marB="45723"/>
                </a:tc>
                <a:tc>
                  <a:txBody>
                    <a:bodyPr/>
                    <a:lstStyle/>
                    <a:p>
                      <a:r>
                        <a:rPr lang="en-US" sz="1800" dirty="0" smtClean="0"/>
                        <a:t>Build alternative</a:t>
                      </a:r>
                      <a:r>
                        <a:rPr lang="en-US" sz="1800" baseline="0" dirty="0" smtClean="0"/>
                        <a:t> behaviors</a:t>
                      </a:r>
                      <a:endParaRPr lang="en-US" sz="1800" dirty="0"/>
                    </a:p>
                  </a:txBody>
                  <a:tcPr marT="45723" marB="45723"/>
                </a:tc>
              </a:tr>
              <a:tr h="681987">
                <a:tc>
                  <a:txBody>
                    <a:bodyPr/>
                    <a:lstStyle/>
                    <a:p>
                      <a:r>
                        <a:rPr lang="en-US" sz="1800" dirty="0" smtClean="0"/>
                        <a:t>Antisocial Personality Pattern</a:t>
                      </a:r>
                      <a:endParaRPr lang="en-US" sz="1800" dirty="0"/>
                    </a:p>
                  </a:txBody>
                  <a:tcPr marT="45723" marB="45723"/>
                </a:tc>
                <a:tc>
                  <a:txBody>
                    <a:bodyPr/>
                    <a:lstStyle/>
                    <a:p>
                      <a:r>
                        <a:rPr lang="en-US" sz="1800" dirty="0" smtClean="0"/>
                        <a:t>Problem</a:t>
                      </a:r>
                      <a:r>
                        <a:rPr lang="en-US" sz="1800" baseline="0" dirty="0" smtClean="0"/>
                        <a:t> solving skills, anger management</a:t>
                      </a:r>
                      <a:endParaRPr lang="en-US" sz="1800" dirty="0"/>
                    </a:p>
                  </a:txBody>
                  <a:tcPr marT="45723" marB="45723"/>
                </a:tc>
              </a:tr>
              <a:tr h="395120">
                <a:tc>
                  <a:txBody>
                    <a:bodyPr/>
                    <a:lstStyle/>
                    <a:p>
                      <a:r>
                        <a:rPr lang="en-US" sz="1800" dirty="0" smtClean="0"/>
                        <a:t>Antisocial Cognition</a:t>
                      </a:r>
                      <a:endParaRPr lang="en-US" sz="1800" dirty="0"/>
                    </a:p>
                  </a:txBody>
                  <a:tcPr marT="45723" marB="45723"/>
                </a:tc>
                <a:tc>
                  <a:txBody>
                    <a:bodyPr/>
                    <a:lstStyle/>
                    <a:p>
                      <a:r>
                        <a:rPr lang="en-US" sz="1800" dirty="0" smtClean="0"/>
                        <a:t>Develop less risky thinking</a:t>
                      </a:r>
                      <a:endParaRPr lang="en-US" sz="1800" dirty="0"/>
                    </a:p>
                  </a:txBody>
                  <a:tcPr marT="45723" marB="45723"/>
                </a:tc>
              </a:tr>
              <a:tr h="681987">
                <a:tc>
                  <a:txBody>
                    <a:bodyPr/>
                    <a:lstStyle/>
                    <a:p>
                      <a:r>
                        <a:rPr lang="en-US" sz="1800" dirty="0" smtClean="0"/>
                        <a:t>Antisocial Attitudes</a:t>
                      </a:r>
                      <a:endParaRPr lang="en-US" sz="1800" dirty="0"/>
                    </a:p>
                  </a:txBody>
                  <a:tcPr marT="45723" marB="45723"/>
                </a:tc>
                <a:tc>
                  <a:txBody>
                    <a:bodyPr/>
                    <a:lstStyle/>
                    <a:p>
                      <a:r>
                        <a:rPr lang="en-US" sz="1800" dirty="0" smtClean="0"/>
                        <a:t>Reduce association</a:t>
                      </a:r>
                      <a:r>
                        <a:rPr lang="en-US" sz="1800" baseline="0" dirty="0" smtClean="0"/>
                        <a:t> with criminal others</a:t>
                      </a:r>
                      <a:endParaRPr lang="en-US" sz="1800" dirty="0"/>
                    </a:p>
                  </a:txBody>
                  <a:tcPr marT="45723" marB="45723"/>
                </a:tc>
              </a:tr>
              <a:tr h="681987">
                <a:tc>
                  <a:txBody>
                    <a:bodyPr/>
                    <a:lstStyle/>
                    <a:p>
                      <a:r>
                        <a:rPr lang="en-US" sz="1800" dirty="0" smtClean="0"/>
                        <a:t>Family and/or</a:t>
                      </a:r>
                      <a:r>
                        <a:rPr lang="en-US" sz="1800" baseline="0" dirty="0" smtClean="0"/>
                        <a:t> Marital Discord</a:t>
                      </a:r>
                      <a:endParaRPr lang="en-US" sz="1800" dirty="0"/>
                    </a:p>
                  </a:txBody>
                  <a:tcPr marT="45723" marB="45723"/>
                </a:tc>
                <a:tc>
                  <a:txBody>
                    <a:bodyPr/>
                    <a:lstStyle/>
                    <a:p>
                      <a:r>
                        <a:rPr lang="en-US" sz="1800" dirty="0" smtClean="0"/>
                        <a:t>Reduce</a:t>
                      </a:r>
                      <a:r>
                        <a:rPr lang="en-US" sz="1800" baseline="0" dirty="0" smtClean="0"/>
                        <a:t> conflict, build positive relationships</a:t>
                      </a:r>
                      <a:endParaRPr lang="en-US" sz="1800" dirty="0"/>
                    </a:p>
                  </a:txBody>
                  <a:tcPr marT="45723" marB="45723"/>
                </a:tc>
              </a:tr>
              <a:tr h="681987">
                <a:tc>
                  <a:txBody>
                    <a:bodyPr/>
                    <a:lstStyle/>
                    <a:p>
                      <a:r>
                        <a:rPr lang="en-US" sz="1800" dirty="0" smtClean="0"/>
                        <a:t>Poor school and/or work performance</a:t>
                      </a:r>
                      <a:endParaRPr lang="en-US" sz="1800" dirty="0"/>
                    </a:p>
                  </a:txBody>
                  <a:tcPr marT="45723" marB="45723"/>
                </a:tc>
                <a:tc>
                  <a:txBody>
                    <a:bodyPr/>
                    <a:lstStyle/>
                    <a:p>
                      <a:r>
                        <a:rPr lang="en-US" sz="1800" dirty="0" smtClean="0"/>
                        <a:t>Enhance performance, rewards</a:t>
                      </a:r>
                      <a:endParaRPr lang="en-US" sz="1800" dirty="0"/>
                    </a:p>
                  </a:txBody>
                  <a:tcPr marT="45723" marB="45723"/>
                </a:tc>
              </a:tr>
              <a:tr h="395120">
                <a:tc>
                  <a:txBody>
                    <a:bodyPr/>
                    <a:lstStyle/>
                    <a:p>
                      <a:r>
                        <a:rPr lang="en-US" sz="1800" dirty="0" smtClean="0"/>
                        <a:t>Few leisure or recreation activities</a:t>
                      </a:r>
                      <a:endParaRPr lang="en-US" sz="1800" dirty="0"/>
                    </a:p>
                  </a:txBody>
                  <a:tcPr marT="45723" marB="45723"/>
                </a:tc>
                <a:tc>
                  <a:txBody>
                    <a:bodyPr/>
                    <a:lstStyle/>
                    <a:p>
                      <a:r>
                        <a:rPr lang="en-US" sz="1800" dirty="0" smtClean="0"/>
                        <a:t>Enhance outside involvement</a:t>
                      </a:r>
                      <a:endParaRPr lang="en-US" sz="1800" dirty="0"/>
                    </a:p>
                  </a:txBody>
                  <a:tcPr marT="45723" marB="45723"/>
                </a:tc>
              </a:tr>
              <a:tr h="395120">
                <a:tc>
                  <a:txBody>
                    <a:bodyPr/>
                    <a:lstStyle/>
                    <a:p>
                      <a:r>
                        <a:rPr lang="en-US" sz="1800" dirty="0" smtClean="0"/>
                        <a:t>Substance abuse</a:t>
                      </a:r>
                      <a:endParaRPr lang="en-US" sz="1800" dirty="0"/>
                    </a:p>
                  </a:txBody>
                  <a:tcPr marT="45723" marB="45723"/>
                </a:tc>
                <a:tc>
                  <a:txBody>
                    <a:bodyPr/>
                    <a:lstStyle/>
                    <a:p>
                      <a:r>
                        <a:rPr lang="en-US" sz="1800" dirty="0" smtClean="0"/>
                        <a:t>Reduce use through integrated </a:t>
                      </a:r>
                      <a:r>
                        <a:rPr lang="en-US" sz="1800" dirty="0" err="1" smtClean="0"/>
                        <a:t>tx</a:t>
                      </a:r>
                      <a:endParaRPr lang="en-US" sz="1800" dirty="0"/>
                    </a:p>
                  </a:txBody>
                  <a:tcPr marT="45723" marB="45723"/>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838200"/>
          </a:xfrm>
        </p:spPr>
        <p:txBody>
          <a:bodyPr>
            <a:noAutofit/>
          </a:bodyPr>
          <a:lstStyle/>
          <a:p>
            <a:pPr algn="ctr"/>
            <a:r>
              <a:rPr lang="en-US" sz="4000" b="1" dirty="0" smtClean="0">
                <a:latin typeface="+mn-lt"/>
              </a:rPr>
              <a:t>Council of State Governments </a:t>
            </a:r>
            <a:br>
              <a:rPr lang="en-US" sz="4000" b="1" dirty="0" smtClean="0">
                <a:latin typeface="+mn-lt"/>
              </a:rPr>
            </a:br>
            <a:r>
              <a:rPr lang="en-US" sz="4000" b="1" dirty="0" smtClean="0">
                <a:latin typeface="+mn-lt"/>
              </a:rPr>
              <a:t>Justice Center</a:t>
            </a:r>
            <a:endParaRPr lang="en-US" sz="4000" b="1" dirty="0">
              <a:latin typeface="+mn-lt"/>
            </a:endParaRPr>
          </a:p>
        </p:txBody>
      </p:sp>
      <p:sp>
        <p:nvSpPr>
          <p:cNvPr id="3" name="Content Placeholder 2"/>
          <p:cNvSpPr>
            <a:spLocks noGrp="1"/>
          </p:cNvSpPr>
          <p:nvPr>
            <p:ph idx="1"/>
          </p:nvPr>
        </p:nvSpPr>
        <p:spPr>
          <a:xfrm>
            <a:off x="533400" y="1828800"/>
            <a:ext cx="7772400" cy="2286000"/>
          </a:xfrm>
        </p:spPr>
        <p:txBody>
          <a:bodyPr>
            <a:noAutofit/>
          </a:bodyPr>
          <a:lstStyle/>
          <a:p>
            <a:r>
              <a:rPr lang="en-US" sz="2000" b="1" dirty="0" smtClean="0"/>
              <a:t>National non-profit, non partisan membership association of state government officials</a:t>
            </a:r>
          </a:p>
          <a:p>
            <a:endParaRPr lang="en-US" sz="2000" b="1" dirty="0" smtClean="0"/>
          </a:p>
          <a:p>
            <a:r>
              <a:rPr lang="en-US" sz="2000" b="1" dirty="0" smtClean="0"/>
              <a:t>Represents all three branches of state government</a:t>
            </a:r>
          </a:p>
          <a:p>
            <a:endParaRPr lang="en-US" sz="2000" b="1" dirty="0" smtClean="0"/>
          </a:p>
          <a:p>
            <a:r>
              <a:rPr lang="en-US" sz="2000" b="1" dirty="0" smtClean="0"/>
              <a:t>Justice Center provides practical, nonpartisan advice informed by the best available evidence</a:t>
            </a:r>
            <a:endParaRPr lang="en-US" sz="2000" b="1" dirty="0"/>
          </a:p>
        </p:txBody>
      </p:sp>
      <p:sp>
        <p:nvSpPr>
          <p:cNvPr id="6" name="Rectangle 5"/>
          <p:cNvSpPr/>
          <p:nvPr/>
        </p:nvSpPr>
        <p:spPr>
          <a:xfrm>
            <a:off x="457200" y="4495800"/>
            <a:ext cx="228600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800" b="1" dirty="0" smtClean="0">
                <a:solidFill>
                  <a:schemeClr val="bg1"/>
                </a:solidFill>
              </a:rPr>
              <a:t>Criminal Justice &amp; Behavioral Health</a:t>
            </a:r>
          </a:p>
          <a:p>
            <a:pPr marL="285750" indent="-285750">
              <a:buFont typeface="Arial" pitchFamily="34" charset="0"/>
              <a:buChar char="•"/>
            </a:pPr>
            <a:endParaRPr lang="en-US" sz="1800" b="1" dirty="0" smtClean="0">
              <a:solidFill>
                <a:schemeClr val="bg1"/>
              </a:solidFill>
            </a:endParaRPr>
          </a:p>
          <a:p>
            <a:pPr marL="285750" indent="-285750">
              <a:buFont typeface="Arial" pitchFamily="34" charset="0"/>
              <a:buChar char="•"/>
            </a:pPr>
            <a:r>
              <a:rPr lang="en-US" sz="1800" b="1" dirty="0" smtClean="0">
                <a:solidFill>
                  <a:schemeClr val="bg1"/>
                </a:solidFill>
              </a:rPr>
              <a:t>Consensus Project</a:t>
            </a:r>
          </a:p>
          <a:p>
            <a:pPr marL="285750" indent="-285750">
              <a:buFont typeface="Arial" pitchFamily="34" charset="0"/>
              <a:buChar char="•"/>
            </a:pPr>
            <a:endParaRPr lang="en-US" sz="1800" b="1" dirty="0">
              <a:solidFill>
                <a:schemeClr val="bg1"/>
              </a:solidFill>
            </a:endParaRPr>
          </a:p>
        </p:txBody>
      </p:sp>
      <p:sp>
        <p:nvSpPr>
          <p:cNvPr id="9" name="Rectangle 8"/>
          <p:cNvSpPr/>
          <p:nvPr/>
        </p:nvSpPr>
        <p:spPr>
          <a:xfrm>
            <a:off x="2971800" y="4495800"/>
            <a:ext cx="243840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800" b="1" dirty="0" smtClean="0"/>
              <a:t>Reentry Policy Council</a:t>
            </a:r>
          </a:p>
          <a:p>
            <a:pPr marL="285750" indent="-285750">
              <a:buFont typeface="Arial" pitchFamily="34" charset="0"/>
              <a:buChar char="•"/>
            </a:pPr>
            <a:endParaRPr lang="en-US" sz="1800" b="1" dirty="0" smtClean="0"/>
          </a:p>
          <a:p>
            <a:pPr marL="285750" indent="-285750">
              <a:buFont typeface="Arial" pitchFamily="34" charset="0"/>
              <a:buChar char="•"/>
            </a:pPr>
            <a:r>
              <a:rPr lang="en-US" sz="1800" b="1" dirty="0" smtClean="0"/>
              <a:t>National Reentry Resource Center </a:t>
            </a:r>
            <a:endParaRPr lang="en-US" sz="1800" b="1" dirty="0"/>
          </a:p>
        </p:txBody>
      </p:sp>
      <p:sp>
        <p:nvSpPr>
          <p:cNvPr id="10" name="Rectangle 9"/>
          <p:cNvSpPr/>
          <p:nvPr/>
        </p:nvSpPr>
        <p:spPr>
          <a:xfrm>
            <a:off x="5638800" y="4495800"/>
            <a:ext cx="236220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800" b="1" dirty="0" smtClean="0"/>
          </a:p>
          <a:p>
            <a:pPr marL="285750" indent="-285750">
              <a:buFont typeface="Arial" pitchFamily="34" charset="0"/>
              <a:buChar char="•"/>
            </a:pPr>
            <a:endParaRPr lang="en-US" sz="1800" b="1" dirty="0"/>
          </a:p>
          <a:p>
            <a:pPr marL="285750" indent="-285750">
              <a:buFont typeface="Arial" pitchFamily="34" charset="0"/>
              <a:buChar char="•"/>
            </a:pPr>
            <a:r>
              <a:rPr lang="en-US" sz="1800" b="1" dirty="0" smtClean="0"/>
              <a:t>Justice Reinvestment</a:t>
            </a:r>
          </a:p>
          <a:p>
            <a:pPr marL="285750" indent="-285750">
              <a:buFont typeface="Arial" pitchFamily="34" charset="0"/>
              <a:buChar char="•"/>
            </a:pPr>
            <a:endParaRPr lang="en-US" sz="1800" b="1" dirty="0" smtClean="0"/>
          </a:p>
          <a:p>
            <a:r>
              <a:rPr lang="en-US" b="1" dirty="0" smtClean="0"/>
              <a:t> </a:t>
            </a:r>
          </a:p>
          <a:p>
            <a:pPr marL="285750" indent="-285750">
              <a:buFont typeface="Arial" pitchFamily="34" charset="0"/>
              <a:buChar char="•"/>
            </a:pPr>
            <a:endParaRPr lang="en-US" b="1" dirty="0"/>
          </a:p>
          <a:p>
            <a:pPr marL="285750" indent="-285750">
              <a:buFont typeface="Arial" pitchFamily="34" charset="0"/>
              <a:buChar char="•"/>
            </a:pPr>
            <a:endParaRPr lang="en-US" b="1" dirty="0" smtClean="0"/>
          </a:p>
          <a:p>
            <a:pPr marL="285750" indent="-285750">
              <a:buFont typeface="Arial" pitchFamily="34" charset="0"/>
              <a:buChar char="•"/>
            </a:pPr>
            <a:endParaRPr lang="en-US" b="1" dirty="0"/>
          </a:p>
        </p:txBody>
      </p:sp>
      <p:sp>
        <p:nvSpPr>
          <p:cNvPr id="4" name="Slide Number Placeholder 3"/>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2</a:t>
            </a:fld>
            <a:endParaRPr kumimoji="0" lang="en-US"/>
          </a:p>
        </p:txBody>
      </p:sp>
      <p:sp>
        <p:nvSpPr>
          <p:cNvPr id="5" name="Footer Placeholder 4"/>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3274138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Systems Integration Can Improve Outcomes</a:t>
            </a:r>
            <a:endParaRPr lang="en-US" sz="36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20</a:t>
            </a:fld>
            <a:endParaRPr lang="en-US"/>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47" t="41195" r="27012" b="18713"/>
          <a:stretch/>
        </p:blipFill>
        <p:spPr bwMode="auto">
          <a:xfrm>
            <a:off x="762000" y="1600200"/>
            <a:ext cx="7162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26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3"/>
          </a:xfrm>
        </p:spPr>
        <p:txBody>
          <a:bodyPr/>
          <a:lstStyle/>
          <a:p>
            <a:pPr algn="ctr"/>
            <a:r>
              <a:rPr lang="en-US" sz="3600" b="1" dirty="0" smtClean="0">
                <a:latin typeface="+mn-lt"/>
              </a:rPr>
              <a:t>The Importance of Fidelity </a:t>
            </a:r>
            <a:endParaRPr lang="en-US" sz="36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21</a:t>
            </a:fld>
            <a:endParaRPr 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0"/>
            <a:ext cx="109696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1"/>
            <a:ext cx="64008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699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pPr algn="ctr"/>
            <a:r>
              <a:rPr lang="en-US" sz="3600" b="1" dirty="0" smtClean="0">
                <a:latin typeface="+mn-lt"/>
              </a:rPr>
              <a:t>Unfortunately</a:t>
            </a:r>
            <a:r>
              <a:rPr lang="en-US" sz="3600" b="1" dirty="0">
                <a:latin typeface="+mn-lt"/>
              </a:rPr>
              <a:t>, </a:t>
            </a:r>
            <a:r>
              <a:rPr lang="en-US" sz="3600" b="1" dirty="0" smtClean="0">
                <a:latin typeface="+mn-lt"/>
              </a:rPr>
              <a:t>Criminal Justice Treatment has Faltered </a:t>
            </a:r>
            <a:r>
              <a:rPr lang="en-US" sz="3600" b="1" dirty="0">
                <a:latin typeface="+mn-lt"/>
              </a:rPr>
              <a:t>in </a:t>
            </a:r>
            <a:r>
              <a:rPr lang="en-US" sz="3600" b="1" dirty="0" smtClean="0">
                <a:latin typeface="+mn-lt"/>
              </a:rPr>
              <a:t>Several Key Areas:</a:t>
            </a:r>
            <a:endParaRPr lang="en-US" sz="3600" b="1" dirty="0">
              <a:latin typeface="+mn-lt"/>
            </a:endParaRPr>
          </a:p>
        </p:txBody>
      </p:sp>
      <p:sp>
        <p:nvSpPr>
          <p:cNvPr id="3" name="Footer Placeholder 2"/>
          <p:cNvSpPr>
            <a:spLocks noGrp="1"/>
          </p:cNvSpPr>
          <p:nvPr>
            <p:ph type="ftr" sz="quarter" idx="11"/>
          </p:nvPr>
        </p:nvSpPr>
        <p:spPr/>
        <p:txBody>
          <a:bodyPr/>
          <a:lstStyle/>
          <a:p>
            <a:r>
              <a:rPr lang="en-US" smtClean="0"/>
              <a:t>CSG Justice Center </a:t>
            </a:r>
            <a:endParaRPr lang="en-US"/>
          </a:p>
        </p:txBody>
      </p:sp>
      <p:sp>
        <p:nvSpPr>
          <p:cNvPr id="4" name="Slide Number Placeholder 3"/>
          <p:cNvSpPr>
            <a:spLocks noGrp="1"/>
          </p:cNvSpPr>
          <p:nvPr>
            <p:ph type="sldNum" sz="quarter" idx="12"/>
          </p:nvPr>
        </p:nvSpPr>
        <p:spPr/>
        <p:txBody>
          <a:bodyPr/>
          <a:lstStyle/>
          <a:p>
            <a:fld id="{A735373C-174F-48FE-B8FB-82FABBFEAFA3}" type="slidenum">
              <a:rPr lang="en-US" smtClean="0"/>
              <a:t>22</a:t>
            </a:fld>
            <a:endParaRPr lang="en-US"/>
          </a:p>
        </p:txBody>
      </p:sp>
      <p:sp>
        <p:nvSpPr>
          <p:cNvPr id="5" name="Rectangle 4"/>
          <p:cNvSpPr/>
          <p:nvPr/>
        </p:nvSpPr>
        <p:spPr>
          <a:xfrm>
            <a:off x="762000" y="1721108"/>
            <a:ext cx="7086600" cy="4832092"/>
          </a:xfrm>
          <a:prstGeom prst="rect">
            <a:avLst/>
          </a:prstGeom>
        </p:spPr>
        <p:txBody>
          <a:bodyPr wrap="square">
            <a:spAutoFit/>
          </a:bodyPr>
          <a:lstStyle/>
          <a:p>
            <a:pPr marL="463550" indent="-463550"/>
            <a:r>
              <a:rPr lang="en-US" sz="2800" dirty="0" smtClean="0"/>
              <a:t>1.  Use of valid and standardized screening and assessment </a:t>
            </a:r>
            <a:r>
              <a:rPr lang="en-US" sz="2800" dirty="0"/>
              <a:t>processes </a:t>
            </a:r>
            <a:endParaRPr lang="en-US" sz="2800" dirty="0" smtClean="0"/>
          </a:p>
          <a:p>
            <a:pPr defTabSz="395288"/>
            <a:endParaRPr lang="en-US" sz="2800" dirty="0" smtClean="0"/>
          </a:p>
          <a:p>
            <a:pPr marL="463550" indent="-463550" defTabSz="463550">
              <a:tabLst>
                <a:tab pos="463550" algn="l"/>
              </a:tabLst>
            </a:pPr>
            <a:r>
              <a:rPr lang="en-US" sz="2800" dirty="0" smtClean="0"/>
              <a:t>2.  Identification of individuals who are         	 most in need, i.e. high risk and high need target population</a:t>
            </a:r>
          </a:p>
          <a:p>
            <a:pPr defTabSz="463550"/>
            <a:endParaRPr lang="en-US" sz="2800" dirty="0" smtClean="0"/>
          </a:p>
          <a:p>
            <a:pPr marL="514350" indent="-514350" defTabSz="463550">
              <a:buAutoNum type="arabicPeriod" startAt="3"/>
            </a:pPr>
            <a:r>
              <a:rPr lang="en-US" sz="2800" dirty="0" smtClean="0"/>
              <a:t>Tailoring programming to respond to </a:t>
            </a:r>
            <a:r>
              <a:rPr lang="en-US" sz="2800" dirty="0" err="1" smtClean="0"/>
              <a:t>criminogenic</a:t>
            </a:r>
            <a:r>
              <a:rPr lang="en-US" sz="2800" dirty="0" smtClean="0"/>
              <a:t> factors</a:t>
            </a:r>
          </a:p>
          <a:p>
            <a:pPr marL="514350" indent="-514350" defTabSz="463550">
              <a:buAutoNum type="arabicPeriod" startAt="3"/>
            </a:pPr>
            <a:endParaRPr lang="en-US" sz="2800" dirty="0"/>
          </a:p>
          <a:p>
            <a:pPr marL="514350" indent="-514350" defTabSz="463550">
              <a:buAutoNum type="arabicPeriod" startAt="3"/>
            </a:pPr>
            <a:r>
              <a:rPr lang="en-US" sz="2800" dirty="0" smtClean="0"/>
              <a:t>Provision of post-release services</a:t>
            </a:r>
            <a:endParaRPr lang="en-US" sz="2800" dirty="0"/>
          </a:p>
        </p:txBody>
      </p:sp>
    </p:spTree>
    <p:extLst>
      <p:ext uri="{BB962C8B-B14F-4D97-AF65-F5344CB8AC3E}">
        <p14:creationId xmlns:p14="http://schemas.microsoft.com/office/powerpoint/2010/main" val="2564779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Framework for Criminal Justice and Behavioral Health </a:t>
            </a:r>
            <a:endParaRPr lang="en-US" sz="3600" b="1" dirty="0">
              <a:latin typeface="+mn-lt"/>
            </a:endParaRPr>
          </a:p>
        </p:txBody>
      </p:sp>
      <p:sp>
        <p:nvSpPr>
          <p:cNvPr id="4" name="Slide Number Placeholder 3"/>
          <p:cNvSpPr>
            <a:spLocks noGrp="1"/>
          </p:cNvSpPr>
          <p:nvPr>
            <p:ph type="sldNum" sz="quarter" idx="12"/>
          </p:nvPr>
        </p:nvSpPr>
        <p:spPr/>
        <p:txBody>
          <a:bodyPr/>
          <a:lstStyle/>
          <a:p>
            <a:pPr>
              <a:defRPr/>
            </a:pPr>
            <a:fld id="{C805CEA6-62AA-4C07-AF51-7347D27F1A60}" type="slidenum">
              <a:rPr lang="en-US" smtClean="0"/>
              <a:pPr>
                <a:defRPr/>
              </a:pPr>
              <a:t>23</a:t>
            </a:fld>
            <a:endParaRPr lang="en-US"/>
          </a:p>
        </p:txBody>
      </p:sp>
      <p:pic>
        <p:nvPicPr>
          <p:cNvPr id="5122"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238250" y="1600200"/>
            <a:ext cx="60769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CSG Justice Center </a:t>
            </a:r>
            <a:endParaRPr lang="en-US"/>
          </a:p>
        </p:txBody>
      </p:sp>
      <p:pic>
        <p:nvPicPr>
          <p:cNvPr id="5" name="Picture 2" descr="National Institute of Corr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943600"/>
            <a:ext cx="1524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ureau of Justice Assistance Home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867400"/>
            <a:ext cx="129540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r>
            <a:br>
              <a:rPr lang="en-US" dirty="0" smtClean="0"/>
            </a:br>
            <a:r>
              <a:rPr lang="en-US" sz="3600" b="1" dirty="0" smtClean="0">
                <a:latin typeface="+mn-lt"/>
              </a:rPr>
              <a:t>Prioritizing Your Target </a:t>
            </a:r>
            <a:r>
              <a:rPr lang="en-US" sz="3600" b="1" dirty="0">
                <a:latin typeface="+mn-lt"/>
              </a:rPr>
              <a:t>Population</a:t>
            </a:r>
            <a:r>
              <a:rPr lang="en-US" sz="4400" dirty="0"/>
              <a:t/>
            </a:r>
            <a:br>
              <a:rPr lang="en-US" sz="4400" dirty="0"/>
            </a:br>
            <a:endParaRPr lang="en-US" dirty="0"/>
          </a:p>
        </p:txBody>
      </p:sp>
      <p:sp>
        <p:nvSpPr>
          <p:cNvPr id="4" name="Slide Number Placeholder 3"/>
          <p:cNvSpPr>
            <a:spLocks noGrp="1"/>
          </p:cNvSpPr>
          <p:nvPr>
            <p:ph type="sldNum" sz="quarter" idx="12"/>
          </p:nvPr>
        </p:nvSpPr>
        <p:spPr/>
        <p:txBody>
          <a:bodyPr/>
          <a:lstStyle/>
          <a:p>
            <a:fld id="{C805CEA6-62AA-4C07-AF51-7347D27F1A60}" type="slidenum">
              <a:rPr lang="en-US" smtClean="0"/>
              <a:pPr/>
              <a:t>24</a:t>
            </a:fld>
            <a:endParaRPr lang="en-US"/>
          </a:p>
        </p:txBody>
      </p:sp>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38" y="1752600"/>
            <a:ext cx="751046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96052653"/>
              </p:ext>
            </p:extLst>
          </p:nvPr>
        </p:nvGraphicFramePr>
        <p:xfrm>
          <a:off x="1187450" y="2133599"/>
          <a:ext cx="3232150" cy="717550"/>
        </p:xfrm>
        <a:graphic>
          <a:graphicData uri="http://schemas.openxmlformats.org/presentationml/2006/ole">
            <mc:AlternateContent xmlns:mc="http://schemas.openxmlformats.org/markup-compatibility/2006">
              <mc:Choice xmlns:v="urn:schemas-microsoft-com:vml" Requires="v">
                <p:oleObj spid="_x0000_s10906" name="Visio" r:id="rId5" imgW="3231958" imgH="717277" progId="Visio.Drawing.11">
                  <p:link updateAutomatic="1"/>
                </p:oleObj>
              </mc:Choice>
              <mc:Fallback>
                <p:oleObj name="Visio" r:id="rId5" imgW="3231958" imgH="717277" progId="Visio.Drawing.11">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2133599"/>
                        <a:ext cx="32321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43919485"/>
              </p:ext>
            </p:extLst>
          </p:nvPr>
        </p:nvGraphicFramePr>
        <p:xfrm>
          <a:off x="4692650" y="2133599"/>
          <a:ext cx="3232150" cy="717550"/>
        </p:xfrm>
        <a:graphic>
          <a:graphicData uri="http://schemas.openxmlformats.org/presentationml/2006/ole">
            <mc:AlternateContent xmlns:mc="http://schemas.openxmlformats.org/markup-compatibility/2006">
              <mc:Choice xmlns:v="urn:schemas-microsoft-com:vml" Requires="v">
                <p:oleObj spid="_x0000_s10907" name="Visio" r:id="rId7" imgW="3231958" imgH="717277" progId="Visio.Drawing.11">
                  <p:link updateAutomatic="1"/>
                </p:oleObj>
              </mc:Choice>
              <mc:Fallback>
                <p:oleObj name="Visio" r:id="rId7" imgW="3231958" imgH="717277" progId="Visio.Drawing.11">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650" y="2133599"/>
                        <a:ext cx="32321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25374035"/>
              </p:ext>
            </p:extLst>
          </p:nvPr>
        </p:nvGraphicFramePr>
        <p:xfrm>
          <a:off x="1187450" y="2895599"/>
          <a:ext cx="1517650" cy="717550"/>
        </p:xfrm>
        <a:graphic>
          <a:graphicData uri="http://schemas.openxmlformats.org/presentationml/2006/ole">
            <mc:AlternateContent xmlns:mc="http://schemas.openxmlformats.org/markup-compatibility/2006">
              <mc:Choice xmlns:v="urn:schemas-microsoft-com:vml" Requires="v">
                <p:oleObj spid="_x0000_s10908" name="Visio" r:id="rId9" imgW="1517458" imgH="717277" progId="Visio.Drawing.11">
                  <p:link updateAutomatic="1"/>
                </p:oleObj>
              </mc:Choice>
              <mc:Fallback>
                <p:oleObj name="Visio" r:id="rId9" imgW="1517458" imgH="717277" progId="Visio.Drawing.11">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2895599"/>
                        <a:ext cx="1517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45068227"/>
              </p:ext>
            </p:extLst>
          </p:nvPr>
        </p:nvGraphicFramePr>
        <p:xfrm>
          <a:off x="2901950" y="2895599"/>
          <a:ext cx="1517650" cy="717550"/>
        </p:xfrm>
        <a:graphic>
          <a:graphicData uri="http://schemas.openxmlformats.org/presentationml/2006/ole">
            <mc:AlternateContent xmlns:mc="http://schemas.openxmlformats.org/markup-compatibility/2006">
              <mc:Choice xmlns:v="urn:schemas-microsoft-com:vml" Requires="v">
                <p:oleObj spid="_x0000_s10909" name="Visio" r:id="rId11" imgW="1517458" imgH="717277" progId="Visio.Drawing.11">
                  <p:link updateAutomatic="1"/>
                </p:oleObj>
              </mc:Choice>
              <mc:Fallback>
                <p:oleObj name="Visio" r:id="rId11" imgW="1517458" imgH="717277" progId="Visio.Drawing.11">
                  <p:link updateAutomatic="1"/>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1950" y="2895599"/>
                        <a:ext cx="1517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47621915"/>
              </p:ext>
            </p:extLst>
          </p:nvPr>
        </p:nvGraphicFramePr>
        <p:xfrm>
          <a:off x="4705350" y="2895599"/>
          <a:ext cx="1517650" cy="717550"/>
        </p:xfrm>
        <a:graphic>
          <a:graphicData uri="http://schemas.openxmlformats.org/presentationml/2006/ole">
            <mc:AlternateContent xmlns:mc="http://schemas.openxmlformats.org/markup-compatibility/2006">
              <mc:Choice xmlns:v="urn:schemas-microsoft-com:vml" Requires="v">
                <p:oleObj spid="_x0000_s10910" name="Visio" r:id="rId13" imgW="1517458" imgH="717277" progId="Visio.Drawing.11">
                  <p:link updateAutomatic="1"/>
                </p:oleObj>
              </mc:Choice>
              <mc:Fallback>
                <p:oleObj name="Visio" r:id="rId13" imgW="1517458" imgH="717277" progId="Visio.Drawing.11">
                  <p:link updateAutomatic="1"/>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5350" y="2895599"/>
                        <a:ext cx="1517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10121380"/>
              </p:ext>
            </p:extLst>
          </p:nvPr>
        </p:nvGraphicFramePr>
        <p:xfrm>
          <a:off x="6407150" y="2895599"/>
          <a:ext cx="1517650" cy="717550"/>
        </p:xfrm>
        <a:graphic>
          <a:graphicData uri="http://schemas.openxmlformats.org/presentationml/2006/ole">
            <mc:AlternateContent xmlns:mc="http://schemas.openxmlformats.org/markup-compatibility/2006">
              <mc:Choice xmlns:v="urn:schemas-microsoft-com:vml" Requires="v">
                <p:oleObj spid="_x0000_s10911" name="Visio" r:id="rId15" imgW="1517458" imgH="717277" progId="Visio.Drawing.11">
                  <p:link updateAutomatic="1"/>
                </p:oleObj>
              </mc:Choice>
              <mc:Fallback>
                <p:oleObj name="Visio" r:id="rId15" imgW="1517458" imgH="717277" progId="Visio.Drawing.11">
                  <p:link updateAutomatic="1"/>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7150" y="2895599"/>
                        <a:ext cx="15176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14228740"/>
              </p:ext>
            </p:extLst>
          </p:nvPr>
        </p:nvGraphicFramePr>
        <p:xfrm>
          <a:off x="1187450" y="3657599"/>
          <a:ext cx="717550" cy="717550"/>
        </p:xfrm>
        <a:graphic>
          <a:graphicData uri="http://schemas.openxmlformats.org/presentationml/2006/ole">
            <mc:AlternateContent xmlns:mc="http://schemas.openxmlformats.org/markup-compatibility/2006">
              <mc:Choice xmlns:v="urn:schemas-microsoft-com:vml" Requires="v">
                <p:oleObj spid="_x0000_s10912" name="Visio" r:id="rId17" imgW="717581" imgH="717277" progId="Visio.Drawing.11">
                  <p:link updateAutomatic="1"/>
                </p:oleObj>
              </mc:Choice>
              <mc:Fallback>
                <p:oleObj name="Visio" r:id="rId17" imgW="717581" imgH="717277" progId="Visio.Drawing.11">
                  <p:link updateAutomatic="1"/>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8745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90691195"/>
              </p:ext>
            </p:extLst>
          </p:nvPr>
        </p:nvGraphicFramePr>
        <p:xfrm>
          <a:off x="1981200" y="3657599"/>
          <a:ext cx="717550" cy="717550"/>
        </p:xfrm>
        <a:graphic>
          <a:graphicData uri="http://schemas.openxmlformats.org/presentationml/2006/ole">
            <mc:AlternateContent xmlns:mc="http://schemas.openxmlformats.org/markup-compatibility/2006">
              <mc:Choice xmlns:v="urn:schemas-microsoft-com:vml" Requires="v">
                <p:oleObj spid="_x0000_s10913" name="Visio" r:id="rId19" imgW="717581" imgH="717277" progId="Visio.Drawing.11">
                  <p:link updateAutomatic="1"/>
                </p:oleObj>
              </mc:Choice>
              <mc:Fallback>
                <p:oleObj name="Visio" r:id="rId19" imgW="717581" imgH="717277" progId="Visio.Drawing.11">
                  <p:link updateAutomatic="1"/>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8120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09234441"/>
              </p:ext>
            </p:extLst>
          </p:nvPr>
        </p:nvGraphicFramePr>
        <p:xfrm>
          <a:off x="2940050" y="3657599"/>
          <a:ext cx="717550" cy="717550"/>
        </p:xfrm>
        <a:graphic>
          <a:graphicData uri="http://schemas.openxmlformats.org/presentationml/2006/ole">
            <mc:AlternateContent xmlns:mc="http://schemas.openxmlformats.org/markup-compatibility/2006">
              <mc:Choice xmlns:v="urn:schemas-microsoft-com:vml" Requires="v">
                <p:oleObj spid="_x0000_s10914" name="Visio" r:id="rId21" imgW="717581" imgH="717277" progId="Visio.Drawing.11">
                  <p:link updateAutomatic="1"/>
                </p:oleObj>
              </mc:Choice>
              <mc:Fallback>
                <p:oleObj name="Visio" r:id="rId21" imgW="717581" imgH="717277" progId="Visio.Drawing.11">
                  <p:link updateAutomatic="1"/>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4005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47497520"/>
              </p:ext>
            </p:extLst>
          </p:nvPr>
        </p:nvGraphicFramePr>
        <p:xfrm>
          <a:off x="3702050" y="3657599"/>
          <a:ext cx="717550" cy="717550"/>
        </p:xfrm>
        <a:graphic>
          <a:graphicData uri="http://schemas.openxmlformats.org/presentationml/2006/ole">
            <mc:AlternateContent xmlns:mc="http://schemas.openxmlformats.org/markup-compatibility/2006">
              <mc:Choice xmlns:v="urn:schemas-microsoft-com:vml" Requires="v">
                <p:oleObj spid="_x0000_s10915" name="Visio" r:id="rId23" imgW="717581" imgH="717277" progId="Visio.Drawing.11">
                  <p:link updateAutomatic="1"/>
                </p:oleObj>
              </mc:Choice>
              <mc:Fallback>
                <p:oleObj name="Visio" r:id="rId23" imgW="717581" imgH="717277" progId="Visio.Drawing.11">
                  <p:link updateAutomatic="1"/>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0205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2369971"/>
              </p:ext>
            </p:extLst>
          </p:nvPr>
        </p:nvGraphicFramePr>
        <p:xfrm>
          <a:off x="4692649" y="3657599"/>
          <a:ext cx="717550" cy="717550"/>
        </p:xfrm>
        <a:graphic>
          <a:graphicData uri="http://schemas.openxmlformats.org/presentationml/2006/ole">
            <mc:AlternateContent xmlns:mc="http://schemas.openxmlformats.org/markup-compatibility/2006">
              <mc:Choice xmlns:v="urn:schemas-microsoft-com:vml" Requires="v">
                <p:oleObj spid="_x0000_s10916" name="Visio" r:id="rId25" imgW="717581" imgH="717277" progId="Visio.Drawing.11">
                  <p:link updateAutomatic="1"/>
                </p:oleObj>
              </mc:Choice>
              <mc:Fallback>
                <p:oleObj name="Visio" r:id="rId25" imgW="717581" imgH="717277" progId="Visio.Drawing.11">
                  <p:link updateAutomatic="1"/>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92649"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721431691"/>
              </p:ext>
            </p:extLst>
          </p:nvPr>
        </p:nvGraphicFramePr>
        <p:xfrm>
          <a:off x="5530850" y="3657599"/>
          <a:ext cx="717550" cy="717550"/>
        </p:xfrm>
        <a:graphic>
          <a:graphicData uri="http://schemas.openxmlformats.org/presentationml/2006/ole">
            <mc:AlternateContent xmlns:mc="http://schemas.openxmlformats.org/markup-compatibility/2006">
              <mc:Choice xmlns:v="urn:schemas-microsoft-com:vml" Requires="v">
                <p:oleObj spid="_x0000_s10917" name="Visio" r:id="rId27" imgW="717581" imgH="717277" progId="Visio.Drawing.11">
                  <p:link updateAutomatic="1"/>
                </p:oleObj>
              </mc:Choice>
              <mc:Fallback>
                <p:oleObj name="Visio" r:id="rId27" imgW="717581" imgH="717277" progId="Visio.Drawing.11">
                  <p:link updateAutomatic="1"/>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3085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59685085"/>
              </p:ext>
            </p:extLst>
          </p:nvPr>
        </p:nvGraphicFramePr>
        <p:xfrm>
          <a:off x="6445250" y="3657599"/>
          <a:ext cx="717550" cy="717550"/>
        </p:xfrm>
        <a:graphic>
          <a:graphicData uri="http://schemas.openxmlformats.org/presentationml/2006/ole">
            <mc:AlternateContent xmlns:mc="http://schemas.openxmlformats.org/markup-compatibility/2006">
              <mc:Choice xmlns:v="urn:schemas-microsoft-com:vml" Requires="v">
                <p:oleObj spid="_x0000_s10918" name="Visio" r:id="rId29" imgW="717581" imgH="717277" progId="Visio.Drawing.11">
                  <p:link updateAutomatic="1"/>
                </p:oleObj>
              </mc:Choice>
              <mc:Fallback>
                <p:oleObj name="Visio" r:id="rId29" imgW="717581" imgH="717277" progId="Visio.Drawing.11">
                  <p:link updateAutomatic="1"/>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4525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204944750"/>
              </p:ext>
            </p:extLst>
          </p:nvPr>
        </p:nvGraphicFramePr>
        <p:xfrm>
          <a:off x="7207250" y="3657599"/>
          <a:ext cx="717550" cy="717550"/>
        </p:xfrm>
        <a:graphic>
          <a:graphicData uri="http://schemas.openxmlformats.org/presentationml/2006/ole">
            <mc:AlternateContent xmlns:mc="http://schemas.openxmlformats.org/markup-compatibility/2006">
              <mc:Choice xmlns:v="urn:schemas-microsoft-com:vml" Requires="v">
                <p:oleObj spid="_x0000_s10919" name="Visio" r:id="rId31" imgW="717581" imgH="717277" progId="Visio.Drawing.11">
                  <p:link updateAutomatic="1"/>
                </p:oleObj>
              </mc:Choice>
              <mc:Fallback>
                <p:oleObj name="Visio" r:id="rId31" imgW="717581" imgH="717277" progId="Visio.Drawing.11">
                  <p:link updateAutomatic="1"/>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07250" y="36575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Down Arrow 22"/>
          <p:cNvSpPr/>
          <p:nvPr/>
        </p:nvSpPr>
        <p:spPr>
          <a:xfrm>
            <a:off x="13716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21336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31242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38862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8768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57150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6629400" y="441959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7391400" y="4438649"/>
            <a:ext cx="381000" cy="5334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931147591"/>
              </p:ext>
            </p:extLst>
          </p:nvPr>
        </p:nvGraphicFramePr>
        <p:xfrm>
          <a:off x="1203325" y="5029199"/>
          <a:ext cx="717550" cy="717550"/>
        </p:xfrm>
        <a:graphic>
          <a:graphicData uri="http://schemas.openxmlformats.org/presentationml/2006/ole">
            <mc:AlternateContent xmlns:mc="http://schemas.openxmlformats.org/markup-compatibility/2006">
              <mc:Choice xmlns:v="urn:schemas-microsoft-com:vml" Requires="v">
                <p:oleObj spid="_x0000_s10920" name="Visio" r:id="rId33" imgW="717581" imgH="717277" progId="Visio.Drawing.11">
                  <p:link updateAutomatic="1"/>
                </p:oleObj>
              </mc:Choice>
              <mc:Fallback>
                <p:oleObj name="Visio" r:id="rId33" imgW="717581" imgH="717277" progId="Visio.Drawing.11">
                  <p:link updateAutomatic="1"/>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03325"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61309568"/>
              </p:ext>
            </p:extLst>
          </p:nvPr>
        </p:nvGraphicFramePr>
        <p:xfrm>
          <a:off x="1981200" y="5029199"/>
          <a:ext cx="717550" cy="717550"/>
        </p:xfrm>
        <a:graphic>
          <a:graphicData uri="http://schemas.openxmlformats.org/presentationml/2006/ole">
            <mc:AlternateContent xmlns:mc="http://schemas.openxmlformats.org/markup-compatibility/2006">
              <mc:Choice xmlns:v="urn:schemas-microsoft-com:vml" Requires="v">
                <p:oleObj spid="_x0000_s10921" name="Visio" r:id="rId35" imgW="717581" imgH="717277" progId="Visio.Drawing.11">
                  <p:link updateAutomatic="1"/>
                </p:oleObj>
              </mc:Choice>
              <mc:Fallback>
                <p:oleObj name="Visio" r:id="rId35" imgW="717581" imgH="717277" progId="Visio.Drawing.11">
                  <p:link updateAutomatic="1"/>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81200"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854870775"/>
              </p:ext>
            </p:extLst>
          </p:nvPr>
        </p:nvGraphicFramePr>
        <p:xfrm>
          <a:off x="2955925" y="5029199"/>
          <a:ext cx="717550" cy="717550"/>
        </p:xfrm>
        <a:graphic>
          <a:graphicData uri="http://schemas.openxmlformats.org/presentationml/2006/ole">
            <mc:AlternateContent xmlns:mc="http://schemas.openxmlformats.org/markup-compatibility/2006">
              <mc:Choice xmlns:v="urn:schemas-microsoft-com:vml" Requires="v">
                <p:oleObj spid="_x0000_s10922" name="Visio" r:id="rId37" imgW="717581" imgH="717277" progId="Visio.Drawing.11">
                  <p:link updateAutomatic="1"/>
                </p:oleObj>
              </mc:Choice>
              <mc:Fallback>
                <p:oleObj name="Visio" r:id="rId37" imgW="717581" imgH="717277" progId="Visio.Drawing.11">
                  <p:link updateAutomatic="1"/>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55925"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429602018"/>
              </p:ext>
            </p:extLst>
          </p:nvPr>
        </p:nvGraphicFramePr>
        <p:xfrm>
          <a:off x="3733800" y="5029199"/>
          <a:ext cx="717550" cy="717550"/>
        </p:xfrm>
        <a:graphic>
          <a:graphicData uri="http://schemas.openxmlformats.org/presentationml/2006/ole">
            <mc:AlternateContent xmlns:mc="http://schemas.openxmlformats.org/markup-compatibility/2006">
              <mc:Choice xmlns:v="urn:schemas-microsoft-com:vml" Requires="v">
                <p:oleObj spid="_x0000_s10923" name="Visio" r:id="rId39" imgW="717581" imgH="717277" progId="Visio.Drawing.11">
                  <p:link updateAutomatic="1"/>
                </p:oleObj>
              </mc:Choice>
              <mc:Fallback>
                <p:oleObj name="Visio" r:id="rId39" imgW="717581" imgH="717277" progId="Visio.Drawing.11">
                  <p:link updateAutomatic="1"/>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733800"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336523139"/>
              </p:ext>
            </p:extLst>
          </p:nvPr>
        </p:nvGraphicFramePr>
        <p:xfrm>
          <a:off x="4708525" y="5029199"/>
          <a:ext cx="717550" cy="717550"/>
        </p:xfrm>
        <a:graphic>
          <a:graphicData uri="http://schemas.openxmlformats.org/presentationml/2006/ole">
            <mc:AlternateContent xmlns:mc="http://schemas.openxmlformats.org/markup-compatibility/2006">
              <mc:Choice xmlns:v="urn:schemas-microsoft-com:vml" Requires="v">
                <p:oleObj spid="_x0000_s10924" name="Visio" r:id="rId41" imgW="717581" imgH="717277" progId="Visio.Drawing.11">
                  <p:link updateAutomatic="1"/>
                </p:oleObj>
              </mc:Choice>
              <mc:Fallback>
                <p:oleObj name="Visio" r:id="rId41" imgW="717581" imgH="717277" progId="Visio.Drawing.11">
                  <p:link updateAutomatic="1"/>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708525"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01357577"/>
              </p:ext>
            </p:extLst>
          </p:nvPr>
        </p:nvGraphicFramePr>
        <p:xfrm>
          <a:off x="5546725" y="5029199"/>
          <a:ext cx="717550" cy="717550"/>
        </p:xfrm>
        <a:graphic>
          <a:graphicData uri="http://schemas.openxmlformats.org/presentationml/2006/ole">
            <mc:AlternateContent xmlns:mc="http://schemas.openxmlformats.org/markup-compatibility/2006">
              <mc:Choice xmlns:v="urn:schemas-microsoft-com:vml" Requires="v">
                <p:oleObj spid="_x0000_s10925" name="Visio" r:id="rId43" imgW="717581" imgH="717277" progId="Visio.Drawing.11">
                  <p:link updateAutomatic="1"/>
                </p:oleObj>
              </mc:Choice>
              <mc:Fallback>
                <p:oleObj name="Visio" r:id="rId43" imgW="717581" imgH="717277" progId="Visio.Drawing.11">
                  <p:link updateAutomatic="1"/>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546725"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196154462"/>
              </p:ext>
            </p:extLst>
          </p:nvPr>
        </p:nvGraphicFramePr>
        <p:xfrm>
          <a:off x="6461125" y="5029199"/>
          <a:ext cx="717550" cy="717550"/>
        </p:xfrm>
        <a:graphic>
          <a:graphicData uri="http://schemas.openxmlformats.org/presentationml/2006/ole">
            <mc:AlternateContent xmlns:mc="http://schemas.openxmlformats.org/markup-compatibility/2006">
              <mc:Choice xmlns:v="urn:schemas-microsoft-com:vml" Requires="v">
                <p:oleObj spid="_x0000_s10926" name="Visio" r:id="rId45" imgW="717581" imgH="717277" progId="Visio.Drawing.11">
                  <p:link updateAutomatic="1"/>
                </p:oleObj>
              </mc:Choice>
              <mc:Fallback>
                <p:oleObj name="Visio" r:id="rId45" imgW="717581" imgH="717277" progId="Visio.Drawing.11">
                  <p:link updateAutomatic="1"/>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61125"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941452747"/>
              </p:ext>
            </p:extLst>
          </p:nvPr>
        </p:nvGraphicFramePr>
        <p:xfrm>
          <a:off x="7283450" y="5029199"/>
          <a:ext cx="717550" cy="717550"/>
        </p:xfrm>
        <a:graphic>
          <a:graphicData uri="http://schemas.openxmlformats.org/presentationml/2006/ole">
            <mc:AlternateContent xmlns:mc="http://schemas.openxmlformats.org/markup-compatibility/2006">
              <mc:Choice xmlns:v="urn:schemas-microsoft-com:vml" Requires="v">
                <p:oleObj spid="_x0000_s10927" name="Visio" r:id="rId47" imgW="717581" imgH="717277" progId="Visio.Drawing.11">
                  <p:link updateAutomatic="1"/>
                </p:oleObj>
              </mc:Choice>
              <mc:Fallback>
                <p:oleObj name="Visio" r:id="rId47" imgW="717581" imgH="717277" progId="Visio.Drawing.11">
                  <p:link updateAutomatic="1"/>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283450" y="5029199"/>
                        <a:ext cx="7175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r>
              <a:rPr lang="en-US" smtClean="0"/>
              <a:t>CSG Justice Center </a:t>
            </a:r>
            <a:endParaRPr lang="en-US"/>
          </a:p>
        </p:txBody>
      </p:sp>
    </p:spTree>
    <p:extLst>
      <p:ext uri="{BB962C8B-B14F-4D97-AF65-F5344CB8AC3E}">
        <p14:creationId xmlns:p14="http://schemas.microsoft.com/office/powerpoint/2010/main" val="22527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down)">
                                      <p:cBhvr>
                                        <p:cTn id="18" dur="500"/>
                                        <p:tgtEl>
                                          <p:spTgt spid="8"/>
                                        </p:tgtEl>
                                      </p:cBhvr>
                                    </p:animEffect>
                                  </p:childTnLst>
                                </p:cTn>
                              </p:par>
                              <p:par>
                                <p:cTn id="19" presetID="1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down)">
                                      <p:cBhvr>
                                        <p:cTn id="22" dur="500"/>
                                        <p:tgtEl>
                                          <p:spTgt spid="10"/>
                                        </p:tgtEl>
                                      </p:cBhvr>
                                    </p:animEffect>
                                  </p:childTnLst>
                                </p:cTn>
                              </p:par>
                              <p:par>
                                <p:cTn id="23" presetID="1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down)">
                                      <p:cBhvr>
                                        <p:cTn id="26" dur="500"/>
                                        <p:tgtEl>
                                          <p:spTgt spid="11"/>
                                        </p:tgtEl>
                                      </p:cBhvr>
                                    </p:animEffect>
                                  </p:childTnLst>
                                </p:cTn>
                              </p:par>
                              <p:par>
                                <p:cTn id="27" presetID="1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p:tgtEl>
                                          <p:spTgt spid="12"/>
                                        </p:tgtEl>
                                        <p:attrNameLst>
                                          <p:attrName>ppt_y</p:attrName>
                                        </p:attrNameLst>
                                      </p:cBhvr>
                                      <p:tavLst>
                                        <p:tav tm="0">
                                          <p:val>
                                            <p:strVal val="#ppt_y-#ppt_h*1.125000"/>
                                          </p:val>
                                        </p:tav>
                                        <p:tav tm="100000">
                                          <p:val>
                                            <p:strVal val="#ppt_y"/>
                                          </p:val>
                                        </p:tav>
                                      </p:tavLst>
                                    </p:anim>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down)">
                                      <p:cBhvr>
                                        <p:cTn id="36" dur="500"/>
                                        <p:tgtEl>
                                          <p:spTgt spid="13"/>
                                        </p:tgtEl>
                                      </p:cBhvr>
                                    </p:animEffect>
                                  </p:childTnLst>
                                </p:cTn>
                              </p:par>
                              <p:par>
                                <p:cTn id="37" presetID="12"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down)">
                                      <p:cBhvr>
                                        <p:cTn id="40" dur="500"/>
                                        <p:tgtEl>
                                          <p:spTgt spid="14"/>
                                        </p:tgtEl>
                                      </p:cBhvr>
                                    </p:animEffect>
                                  </p:childTnLst>
                                </p:cTn>
                              </p:par>
                              <p:par>
                                <p:cTn id="41" presetID="12" presetClass="entr" presetSubtype="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down)">
                                      <p:cBhvr>
                                        <p:cTn id="44" dur="500"/>
                                        <p:tgtEl>
                                          <p:spTgt spid="15"/>
                                        </p:tgtEl>
                                      </p:cBhvr>
                                    </p:animEffect>
                                  </p:childTnLst>
                                </p:cTn>
                              </p:par>
                              <p:par>
                                <p:cTn id="45" presetID="1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down)">
                                      <p:cBhvr>
                                        <p:cTn id="48" dur="500"/>
                                        <p:tgtEl>
                                          <p:spTgt spid="16"/>
                                        </p:tgtEl>
                                      </p:cBhvr>
                                    </p:animEffect>
                                  </p:childTnLst>
                                </p:cTn>
                              </p:par>
                              <p:par>
                                <p:cTn id="49" presetID="12" presetClass="entr" presetSubtype="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ppt_y</p:attrName>
                                        </p:attrNameLst>
                                      </p:cBhvr>
                                      <p:tavLst>
                                        <p:tav tm="0">
                                          <p:val>
                                            <p:strVal val="#ppt_y-#ppt_h*1.125000"/>
                                          </p:val>
                                        </p:tav>
                                        <p:tav tm="100000">
                                          <p:val>
                                            <p:strVal val="#ppt_y"/>
                                          </p:val>
                                        </p:tav>
                                      </p:tavLst>
                                    </p:anim>
                                    <p:animEffect transition="in" filter="wipe(down)">
                                      <p:cBhvr>
                                        <p:cTn id="52" dur="500"/>
                                        <p:tgtEl>
                                          <p:spTgt spid="17"/>
                                        </p:tgtEl>
                                      </p:cBhvr>
                                    </p:animEffect>
                                  </p:childTnLst>
                                </p:cTn>
                              </p:par>
                              <p:par>
                                <p:cTn id="53" presetID="12" presetClass="entr" presetSubtype="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down)">
                                      <p:cBhvr>
                                        <p:cTn id="56" dur="500"/>
                                        <p:tgtEl>
                                          <p:spTgt spid="18"/>
                                        </p:tgtEl>
                                      </p:cBhvr>
                                    </p:animEffect>
                                  </p:childTnLst>
                                </p:cTn>
                              </p:par>
                              <p:par>
                                <p:cTn id="57" presetID="12" presetClass="entr" presetSubtype="1"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p:tgtEl>
                                          <p:spTgt spid="19"/>
                                        </p:tgtEl>
                                        <p:attrNameLst>
                                          <p:attrName>ppt_y</p:attrName>
                                        </p:attrNameLst>
                                      </p:cBhvr>
                                      <p:tavLst>
                                        <p:tav tm="0">
                                          <p:val>
                                            <p:strVal val="#ppt_y-#ppt_h*1.125000"/>
                                          </p:val>
                                        </p:tav>
                                        <p:tav tm="100000">
                                          <p:val>
                                            <p:strVal val="#ppt_y"/>
                                          </p:val>
                                        </p:tav>
                                      </p:tavLst>
                                    </p:anim>
                                    <p:animEffect transition="in" filter="wipe(down)">
                                      <p:cBhvr>
                                        <p:cTn id="60" dur="500"/>
                                        <p:tgtEl>
                                          <p:spTgt spid="19"/>
                                        </p:tgtEl>
                                      </p:cBhvr>
                                    </p:animEffect>
                                  </p:childTnLst>
                                </p:cTn>
                              </p:par>
                              <p:par>
                                <p:cTn id="61" presetID="12" presetClass="entr" presetSubtype="1"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p:tgtEl>
                                          <p:spTgt spid="22"/>
                                        </p:tgtEl>
                                        <p:attrNameLst>
                                          <p:attrName>ppt_y</p:attrName>
                                        </p:attrNameLst>
                                      </p:cBhvr>
                                      <p:tavLst>
                                        <p:tav tm="0">
                                          <p:val>
                                            <p:strVal val="#ppt_y-#ppt_h*1.125000"/>
                                          </p:val>
                                        </p:tav>
                                        <p:tav tm="100000">
                                          <p:val>
                                            <p:strVal val="#ppt_y"/>
                                          </p:val>
                                        </p:tav>
                                      </p:tavLst>
                                    </p:anim>
                                    <p:animEffect transition="in" filter="wipe(down)">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ppt_y</p:attrName>
                                        </p:attrNameLst>
                                      </p:cBhvr>
                                      <p:tavLst>
                                        <p:tav tm="0">
                                          <p:val>
                                            <p:strVal val="#ppt_y-#ppt_h*1.125000"/>
                                          </p:val>
                                        </p:tav>
                                        <p:tav tm="100000">
                                          <p:val>
                                            <p:strVal val="#ppt_y"/>
                                          </p:val>
                                        </p:tav>
                                      </p:tavLst>
                                    </p:anim>
                                    <p:animEffect transition="in" filter="wipe(down)">
                                      <p:cBhvr>
                                        <p:cTn id="70" dur="500"/>
                                        <p:tgtEl>
                                          <p:spTgt spid="23"/>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down)">
                                      <p:cBhvr>
                                        <p:cTn id="74" dur="500"/>
                                        <p:tgtEl>
                                          <p:spTgt spid="30"/>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p:tgtEl>
                                          <p:spTgt spid="31"/>
                                        </p:tgtEl>
                                        <p:attrNameLst>
                                          <p:attrName>ppt_y</p:attrName>
                                        </p:attrNameLst>
                                      </p:cBhvr>
                                      <p:tavLst>
                                        <p:tav tm="0">
                                          <p:val>
                                            <p:strVal val="#ppt_y-#ppt_h*1.125000"/>
                                          </p:val>
                                        </p:tav>
                                        <p:tav tm="100000">
                                          <p:val>
                                            <p:strVal val="#ppt_y"/>
                                          </p:val>
                                        </p:tav>
                                      </p:tavLst>
                                    </p:anim>
                                    <p:animEffect transition="in" filter="wipe(down)">
                                      <p:cBhvr>
                                        <p:cTn id="78" dur="500"/>
                                        <p:tgtEl>
                                          <p:spTgt spid="31"/>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p:tgtEl>
                                          <p:spTgt spid="32"/>
                                        </p:tgtEl>
                                        <p:attrNameLst>
                                          <p:attrName>ppt_y</p:attrName>
                                        </p:attrNameLst>
                                      </p:cBhvr>
                                      <p:tavLst>
                                        <p:tav tm="0">
                                          <p:val>
                                            <p:strVal val="#ppt_y-#ppt_h*1.125000"/>
                                          </p:val>
                                        </p:tav>
                                        <p:tav tm="100000">
                                          <p:val>
                                            <p:strVal val="#ppt_y"/>
                                          </p:val>
                                        </p:tav>
                                      </p:tavLst>
                                    </p:anim>
                                    <p:animEffect transition="in" filter="wipe(down)">
                                      <p:cBhvr>
                                        <p:cTn id="82" dur="500"/>
                                        <p:tgtEl>
                                          <p:spTgt spid="32"/>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p:tgtEl>
                                          <p:spTgt spid="33"/>
                                        </p:tgtEl>
                                        <p:attrNameLst>
                                          <p:attrName>ppt_y</p:attrName>
                                        </p:attrNameLst>
                                      </p:cBhvr>
                                      <p:tavLst>
                                        <p:tav tm="0">
                                          <p:val>
                                            <p:strVal val="#ppt_y-#ppt_h*1.125000"/>
                                          </p:val>
                                        </p:tav>
                                        <p:tav tm="100000">
                                          <p:val>
                                            <p:strVal val="#ppt_y"/>
                                          </p:val>
                                        </p:tav>
                                      </p:tavLst>
                                    </p:anim>
                                    <p:animEffect transition="in" filter="wipe(down)">
                                      <p:cBhvr>
                                        <p:cTn id="86" dur="500"/>
                                        <p:tgtEl>
                                          <p:spTgt spid="33"/>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p:tgtEl>
                                          <p:spTgt spid="34"/>
                                        </p:tgtEl>
                                        <p:attrNameLst>
                                          <p:attrName>ppt_y</p:attrName>
                                        </p:attrNameLst>
                                      </p:cBhvr>
                                      <p:tavLst>
                                        <p:tav tm="0">
                                          <p:val>
                                            <p:strVal val="#ppt_y-#ppt_h*1.125000"/>
                                          </p:val>
                                        </p:tav>
                                        <p:tav tm="100000">
                                          <p:val>
                                            <p:strVal val="#ppt_y"/>
                                          </p:val>
                                        </p:tav>
                                      </p:tavLst>
                                    </p:anim>
                                    <p:animEffect transition="in" filter="wipe(down)">
                                      <p:cBhvr>
                                        <p:cTn id="90" dur="500"/>
                                        <p:tgtEl>
                                          <p:spTgt spid="34"/>
                                        </p:tgtEl>
                                      </p:cBhvr>
                                    </p:animEffect>
                                  </p:childTnLst>
                                </p:cTn>
                              </p:par>
                              <p:par>
                                <p:cTn id="91" presetID="12" presetClass="entr" presetSubtype="1"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p:tgtEl>
                                          <p:spTgt spid="35"/>
                                        </p:tgtEl>
                                        <p:attrNameLst>
                                          <p:attrName>ppt_y</p:attrName>
                                        </p:attrNameLst>
                                      </p:cBhvr>
                                      <p:tavLst>
                                        <p:tav tm="0">
                                          <p:val>
                                            <p:strVal val="#ppt_y-#ppt_h*1.125000"/>
                                          </p:val>
                                        </p:tav>
                                        <p:tav tm="100000">
                                          <p:val>
                                            <p:strVal val="#ppt_y"/>
                                          </p:val>
                                        </p:tav>
                                      </p:tavLst>
                                    </p:anim>
                                    <p:animEffect transition="in" filter="wipe(down)">
                                      <p:cBhvr>
                                        <p:cTn id="94" dur="500"/>
                                        <p:tgtEl>
                                          <p:spTgt spid="35"/>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p:tgtEl>
                                          <p:spTgt spid="36"/>
                                        </p:tgtEl>
                                        <p:attrNameLst>
                                          <p:attrName>ppt_y</p:attrName>
                                        </p:attrNameLst>
                                      </p:cBhvr>
                                      <p:tavLst>
                                        <p:tav tm="0">
                                          <p:val>
                                            <p:strVal val="#ppt_y-#ppt_h*1.125000"/>
                                          </p:val>
                                        </p:tav>
                                        <p:tav tm="100000">
                                          <p:val>
                                            <p:strVal val="#ppt_y"/>
                                          </p:val>
                                        </p:tav>
                                      </p:tavLst>
                                    </p:anim>
                                    <p:animEffect transition="in" filter="wipe(down)">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1"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p:tgtEl>
                                          <p:spTgt spid="38"/>
                                        </p:tgtEl>
                                        <p:attrNameLst>
                                          <p:attrName>ppt_y</p:attrName>
                                        </p:attrNameLst>
                                      </p:cBhvr>
                                      <p:tavLst>
                                        <p:tav tm="0">
                                          <p:val>
                                            <p:strVal val="#ppt_y-#ppt_h*1.125000"/>
                                          </p:val>
                                        </p:tav>
                                        <p:tav tm="100000">
                                          <p:val>
                                            <p:strVal val="#ppt_y"/>
                                          </p:val>
                                        </p:tav>
                                      </p:tavLst>
                                    </p:anim>
                                    <p:animEffect transition="in" filter="wipe(down)">
                                      <p:cBhvr>
                                        <p:cTn id="104" dur="500"/>
                                        <p:tgtEl>
                                          <p:spTgt spid="38"/>
                                        </p:tgtEl>
                                      </p:cBhvr>
                                    </p:animEffect>
                                  </p:childTnLst>
                                </p:cTn>
                              </p:par>
                              <p:par>
                                <p:cTn id="105" presetID="12" presetClass="entr" presetSubtype="1"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p:tgtEl>
                                          <p:spTgt spid="37"/>
                                        </p:tgtEl>
                                        <p:attrNameLst>
                                          <p:attrName>ppt_y</p:attrName>
                                        </p:attrNameLst>
                                      </p:cBhvr>
                                      <p:tavLst>
                                        <p:tav tm="0">
                                          <p:val>
                                            <p:strVal val="#ppt_y-#ppt_h*1.125000"/>
                                          </p:val>
                                        </p:tav>
                                        <p:tav tm="100000">
                                          <p:val>
                                            <p:strVal val="#ppt_y"/>
                                          </p:val>
                                        </p:tav>
                                      </p:tavLst>
                                    </p:anim>
                                    <p:animEffect transition="in" filter="wipe(down)">
                                      <p:cBhvr>
                                        <p:cTn id="108" dur="500"/>
                                        <p:tgtEl>
                                          <p:spTgt spid="37"/>
                                        </p:tgtEl>
                                      </p:cBhvr>
                                    </p:animEffect>
                                  </p:childTnLst>
                                </p:cTn>
                              </p:par>
                              <p:par>
                                <p:cTn id="109" presetID="12" presetClass="entr" presetSubtype="1"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p:tgtEl>
                                          <p:spTgt spid="29"/>
                                        </p:tgtEl>
                                        <p:attrNameLst>
                                          <p:attrName>ppt_y</p:attrName>
                                        </p:attrNameLst>
                                      </p:cBhvr>
                                      <p:tavLst>
                                        <p:tav tm="0">
                                          <p:val>
                                            <p:strVal val="#ppt_y-#ppt_h*1.125000"/>
                                          </p:val>
                                        </p:tav>
                                        <p:tav tm="100000">
                                          <p:val>
                                            <p:strVal val="#ppt_y"/>
                                          </p:val>
                                        </p:tav>
                                      </p:tavLst>
                                    </p:anim>
                                    <p:animEffect transition="in" filter="wipe(down)">
                                      <p:cBhvr>
                                        <p:cTn id="112" dur="500"/>
                                        <p:tgtEl>
                                          <p:spTgt spid="29"/>
                                        </p:tgtEl>
                                      </p:cBhvr>
                                    </p:animEffect>
                                  </p:childTnLst>
                                </p:cTn>
                              </p:par>
                              <p:par>
                                <p:cTn id="113" presetID="12" presetClass="entr" presetSubtype="1"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p:tgtEl>
                                          <p:spTgt spid="28"/>
                                        </p:tgtEl>
                                        <p:attrNameLst>
                                          <p:attrName>ppt_y</p:attrName>
                                        </p:attrNameLst>
                                      </p:cBhvr>
                                      <p:tavLst>
                                        <p:tav tm="0">
                                          <p:val>
                                            <p:strVal val="#ppt_y-#ppt_h*1.125000"/>
                                          </p:val>
                                        </p:tav>
                                        <p:tav tm="100000">
                                          <p:val>
                                            <p:strVal val="#ppt_y"/>
                                          </p:val>
                                        </p:tav>
                                      </p:tavLst>
                                    </p:anim>
                                    <p:animEffect transition="in" filter="wipe(down)">
                                      <p:cBhvr>
                                        <p:cTn id="116" dur="500"/>
                                        <p:tgtEl>
                                          <p:spTgt spid="28"/>
                                        </p:tgtEl>
                                      </p:cBhvr>
                                    </p:animEffect>
                                  </p:childTnLst>
                                </p:cTn>
                              </p:par>
                              <p:par>
                                <p:cTn id="117" presetID="12" presetClass="entr" presetSubtype="1" fill="hold"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p:tgtEl>
                                          <p:spTgt spid="27"/>
                                        </p:tgtEl>
                                        <p:attrNameLst>
                                          <p:attrName>ppt_y</p:attrName>
                                        </p:attrNameLst>
                                      </p:cBhvr>
                                      <p:tavLst>
                                        <p:tav tm="0">
                                          <p:val>
                                            <p:strVal val="#ppt_y-#ppt_h*1.125000"/>
                                          </p:val>
                                        </p:tav>
                                        <p:tav tm="100000">
                                          <p:val>
                                            <p:strVal val="#ppt_y"/>
                                          </p:val>
                                        </p:tav>
                                      </p:tavLst>
                                    </p:anim>
                                    <p:animEffect transition="in" filter="wipe(down)">
                                      <p:cBhvr>
                                        <p:cTn id="120" dur="500"/>
                                        <p:tgtEl>
                                          <p:spTgt spid="27"/>
                                        </p:tgtEl>
                                      </p:cBhvr>
                                    </p:animEffect>
                                  </p:childTnLst>
                                </p:cTn>
                              </p:par>
                              <p:par>
                                <p:cTn id="121" presetID="12" presetClass="entr" presetSubtype="1"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additive="base">
                                        <p:cTn id="123" dur="500"/>
                                        <p:tgtEl>
                                          <p:spTgt spid="26"/>
                                        </p:tgtEl>
                                        <p:attrNameLst>
                                          <p:attrName>ppt_y</p:attrName>
                                        </p:attrNameLst>
                                      </p:cBhvr>
                                      <p:tavLst>
                                        <p:tav tm="0">
                                          <p:val>
                                            <p:strVal val="#ppt_y-#ppt_h*1.125000"/>
                                          </p:val>
                                        </p:tav>
                                        <p:tav tm="100000">
                                          <p:val>
                                            <p:strVal val="#ppt_y"/>
                                          </p:val>
                                        </p:tav>
                                      </p:tavLst>
                                    </p:anim>
                                    <p:animEffect transition="in" filter="wipe(down)">
                                      <p:cBhvr>
                                        <p:cTn id="124" dur="500"/>
                                        <p:tgtEl>
                                          <p:spTgt spid="26"/>
                                        </p:tgtEl>
                                      </p:cBhvr>
                                    </p:animEffect>
                                  </p:childTnLst>
                                </p:cTn>
                              </p:par>
                              <p:par>
                                <p:cTn id="125" presetID="12" presetClass="entr" presetSubtype="1" fill="hold"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p:tgtEl>
                                          <p:spTgt spid="25"/>
                                        </p:tgtEl>
                                        <p:attrNameLst>
                                          <p:attrName>ppt_y</p:attrName>
                                        </p:attrNameLst>
                                      </p:cBhvr>
                                      <p:tavLst>
                                        <p:tav tm="0">
                                          <p:val>
                                            <p:strVal val="#ppt_y-#ppt_h*1.125000"/>
                                          </p:val>
                                        </p:tav>
                                        <p:tav tm="100000">
                                          <p:val>
                                            <p:strVal val="#ppt_y"/>
                                          </p:val>
                                        </p:tav>
                                      </p:tavLst>
                                    </p:anim>
                                    <p:animEffect transition="in" filter="wipe(down)">
                                      <p:cBhvr>
                                        <p:cTn id="128" dur="500"/>
                                        <p:tgtEl>
                                          <p:spTgt spid="25"/>
                                        </p:tgtEl>
                                      </p:cBhvr>
                                    </p:animEffect>
                                  </p:childTnLst>
                                </p:cTn>
                              </p:par>
                              <p:par>
                                <p:cTn id="129" presetID="12" presetClass="entr" presetSubtype="1" fill="hold" nodeType="with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p:tgtEl>
                                          <p:spTgt spid="24"/>
                                        </p:tgtEl>
                                        <p:attrNameLst>
                                          <p:attrName>ppt_y</p:attrName>
                                        </p:attrNameLst>
                                      </p:cBhvr>
                                      <p:tavLst>
                                        <p:tav tm="0">
                                          <p:val>
                                            <p:strVal val="#ppt_y-#ppt_h*1.125000"/>
                                          </p:val>
                                        </p:tav>
                                        <p:tav tm="100000">
                                          <p:val>
                                            <p:strVal val="#ppt_y"/>
                                          </p:val>
                                        </p:tav>
                                      </p:tavLst>
                                    </p:anim>
                                    <p:animEffect transition="in" filter="wipe(down)">
                                      <p:cBhvr>
                                        <p:cTn id="1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1" grpId="0" animBg="1"/>
      <p:bldP spid="32" grpId="0" animBg="1"/>
      <p:bldP spid="33" grpId="0" animBg="1"/>
      <p:bldP spid="34"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685800"/>
          </a:xfrm>
        </p:spPr>
        <p:txBody>
          <a:bodyPr>
            <a:noAutofit/>
          </a:bodyPr>
          <a:lstStyle/>
          <a:p>
            <a:pPr algn="ctr"/>
            <a:r>
              <a:rPr lang="en-US" sz="4000" b="1" dirty="0" smtClean="0">
                <a:solidFill>
                  <a:srgbClr val="002060"/>
                </a:solidFill>
                <a:effectLst>
                  <a:outerShdw blurRad="38100" dist="38100" dir="2700000" algn="tl">
                    <a:srgbClr val="000000">
                      <a:alpha val="43137"/>
                    </a:srgbClr>
                  </a:outerShdw>
                </a:effectLst>
              </a:rPr>
              <a:t/>
            </a:r>
            <a:br>
              <a:rPr lang="en-US" sz="4000" b="1" dirty="0" smtClean="0">
                <a:solidFill>
                  <a:srgbClr val="002060"/>
                </a:solidFill>
                <a:effectLst>
                  <a:outerShdw blurRad="38100" dist="38100" dir="2700000" algn="tl">
                    <a:srgbClr val="000000">
                      <a:alpha val="43137"/>
                    </a:srgbClr>
                  </a:outerShdw>
                </a:effectLst>
              </a:rPr>
            </a:br>
            <a:r>
              <a:rPr lang="en-US" sz="3600" b="1" dirty="0" smtClean="0">
                <a:latin typeface="+mn-lt"/>
              </a:rPr>
              <a:t>Sequential</a:t>
            </a:r>
            <a:r>
              <a:rPr lang="en-US" sz="5400" b="1" dirty="0" smtClean="0">
                <a:latin typeface="+mn-lt"/>
              </a:rPr>
              <a:t> </a:t>
            </a:r>
            <a:r>
              <a:rPr lang="en-US" sz="3600" b="1" dirty="0" smtClean="0">
                <a:latin typeface="+mn-lt"/>
              </a:rPr>
              <a:t>Intercept Model</a:t>
            </a:r>
            <a:r>
              <a:rPr lang="en-US" sz="6000" b="1" dirty="0" smtClean="0"/>
              <a:t/>
            </a:r>
            <a:br>
              <a:rPr lang="en-US" sz="6000" b="1" dirty="0" smtClean="0"/>
            </a:br>
            <a:endParaRPr lang="en-US" sz="6000" b="1"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8600" y="17526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eaLnBrk="1" latinLnBrk="0" hangingPunct="1"/>
            <a:fld id="{91974DF9-AD47-4691-BA21-BBFCE3637A9A}" type="slidenum">
              <a:rPr kumimoji="0" lang="en-US" smtClean="0"/>
              <a:pPr eaLnBrk="1" latinLnBrk="0" hangingPunct="1"/>
              <a:t>25</a:t>
            </a:fld>
            <a:endParaRPr kumimoji="0" lang="en-US"/>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6" name="Rectangle 5"/>
          <p:cNvSpPr/>
          <p:nvPr/>
        </p:nvSpPr>
        <p:spPr>
          <a:xfrm>
            <a:off x="5181600" y="1524000"/>
            <a:ext cx="3200400" cy="449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82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mn-lt"/>
              </a:rPr>
              <a:t>Today’s Presentation </a:t>
            </a:r>
            <a:endParaRPr lang="en-US" sz="40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26</a:t>
            </a:fld>
            <a:endParaRPr lang="en-US"/>
          </a:p>
        </p:txBody>
      </p:sp>
      <p:sp>
        <p:nvSpPr>
          <p:cNvPr id="10" name="Rounded Rectangle 9"/>
          <p:cNvSpPr/>
          <p:nvPr/>
        </p:nvSpPr>
        <p:spPr>
          <a:xfrm>
            <a:off x="613012" y="53340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Conclusion</a:t>
            </a:r>
            <a:r>
              <a:rPr lang="en-US" dirty="0" smtClean="0"/>
              <a:t> </a:t>
            </a:r>
            <a:endParaRPr lang="en-US" dirty="0"/>
          </a:p>
        </p:txBody>
      </p:sp>
      <p:sp>
        <p:nvSpPr>
          <p:cNvPr id="13" name="Rounded Rectangle 12"/>
          <p:cNvSpPr/>
          <p:nvPr/>
        </p:nvSpPr>
        <p:spPr>
          <a:xfrm>
            <a:off x="609600" y="4041228"/>
            <a:ext cx="72390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State and Local Application</a:t>
            </a:r>
            <a:endParaRPr lang="en-US" sz="2400" b="1" dirty="0"/>
          </a:p>
        </p:txBody>
      </p:sp>
      <p:sp>
        <p:nvSpPr>
          <p:cNvPr id="9" name="Rounded Rectangle 8"/>
          <p:cNvSpPr/>
          <p:nvPr/>
        </p:nvSpPr>
        <p:spPr>
          <a:xfrm>
            <a:off x="613012" y="28194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 Works: Developing Effective Responses for Justice Involved with Behavioral Health Needs  </a:t>
            </a:r>
            <a:endParaRPr lang="en-US" sz="2400" b="1" dirty="0"/>
          </a:p>
        </p:txBody>
      </p:sp>
      <p:sp>
        <p:nvSpPr>
          <p:cNvPr id="11" name="Rounded Rectangle 10"/>
          <p:cNvSpPr/>
          <p:nvPr/>
        </p:nvSpPr>
        <p:spPr>
          <a:xfrm>
            <a:off x="609600" y="16002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Introduction   </a:t>
            </a:r>
            <a:endParaRPr lang="en-US" sz="2400" b="1" dirty="0"/>
          </a:p>
        </p:txBody>
      </p:sp>
    </p:spTree>
    <p:extLst>
      <p:ext uri="{BB962C8B-B14F-4D97-AF65-F5344CB8AC3E}">
        <p14:creationId xmlns:p14="http://schemas.microsoft.com/office/powerpoint/2010/main" val="3864001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Lessons Learned: Second Chance Act</a:t>
            </a:r>
            <a:endParaRPr lang="en-US" sz="3600" b="1" dirty="0">
              <a:latin typeface="+mn-lt"/>
            </a:endParaRPr>
          </a:p>
        </p:txBody>
      </p:sp>
      <p:sp>
        <p:nvSpPr>
          <p:cNvPr id="3" name="Content Placeholder 2"/>
          <p:cNvSpPr>
            <a:spLocks noGrp="1"/>
          </p:cNvSpPr>
          <p:nvPr>
            <p:ph idx="1"/>
          </p:nvPr>
        </p:nvSpPr>
        <p:spPr/>
        <p:txBody>
          <a:bodyPr>
            <a:normAutofit lnSpcReduction="10000"/>
          </a:bodyPr>
          <a:lstStyle/>
          <a:p>
            <a:r>
              <a:rPr lang="en-US" sz="2400" dirty="0" smtClean="0"/>
              <a:t>Clear risk/need criteria for program eligibility</a:t>
            </a:r>
          </a:p>
          <a:p>
            <a:pPr lvl="1">
              <a:buFont typeface="Wingdings" pitchFamily="2" charset="2"/>
              <a:buChar char="ü"/>
            </a:pPr>
            <a:r>
              <a:rPr lang="en-US" sz="2400" dirty="0" smtClean="0"/>
              <a:t>  </a:t>
            </a:r>
            <a:r>
              <a:rPr lang="en-US" sz="2200" dirty="0" smtClean="0"/>
              <a:t>Prioritizing based on risk and need</a:t>
            </a:r>
          </a:p>
          <a:p>
            <a:pPr marL="803275" lvl="1" indent="-392113">
              <a:buFont typeface="Wingdings" pitchFamily="2" charset="2"/>
              <a:buChar char="ü"/>
            </a:pPr>
            <a:r>
              <a:rPr lang="en-US" sz="2200" dirty="0" smtClean="0"/>
              <a:t>Engaging ‘less motivated’ clients  </a:t>
            </a:r>
          </a:p>
          <a:p>
            <a:pPr lvl="1">
              <a:buFont typeface="Wingdings" pitchFamily="2" charset="2"/>
              <a:buChar char="ü"/>
            </a:pPr>
            <a:endParaRPr lang="en-US" dirty="0"/>
          </a:p>
          <a:p>
            <a:pPr marL="346075" lvl="1" indent="-234950">
              <a:buClr>
                <a:schemeClr val="accent6"/>
              </a:buClr>
            </a:pPr>
            <a:r>
              <a:rPr lang="en-US" sz="2400" dirty="0" smtClean="0"/>
              <a:t>Use of standardized curricula that incorporate cognitive-based approaches </a:t>
            </a:r>
          </a:p>
          <a:p>
            <a:pPr marL="346075" lvl="1" indent="-234950">
              <a:buClr>
                <a:schemeClr val="accent6"/>
              </a:buClr>
            </a:pPr>
            <a:endParaRPr lang="en-US" sz="2400" dirty="0" smtClean="0"/>
          </a:p>
          <a:p>
            <a:pPr marL="346075" lvl="1" indent="-234950">
              <a:buClr>
                <a:schemeClr val="accent6"/>
              </a:buClr>
            </a:pPr>
            <a:r>
              <a:rPr lang="en-US" sz="2400" dirty="0" smtClean="0"/>
              <a:t>Emphasis on Continuity of Care  </a:t>
            </a:r>
          </a:p>
          <a:p>
            <a:pPr marL="819785" lvl="2" indent="-342900">
              <a:buClr>
                <a:schemeClr val="accent2"/>
              </a:buClr>
              <a:buFont typeface="Wingdings" pitchFamily="2" charset="2"/>
              <a:buChar char="ü"/>
            </a:pPr>
            <a:r>
              <a:rPr lang="en-US" sz="2200" dirty="0" smtClean="0"/>
              <a:t>Intro to post-release programming and what to expect </a:t>
            </a:r>
          </a:p>
          <a:p>
            <a:pPr marL="819785" lvl="2" indent="-342900">
              <a:buClr>
                <a:schemeClr val="accent2"/>
              </a:buClr>
              <a:buFont typeface="Wingdings" pitchFamily="2" charset="2"/>
              <a:buChar char="ü"/>
            </a:pPr>
            <a:r>
              <a:rPr lang="en-US" sz="2200" dirty="0" smtClean="0"/>
              <a:t>Set appointment prior to release </a:t>
            </a:r>
          </a:p>
          <a:p>
            <a:pPr marL="819785" lvl="2" indent="-342900">
              <a:buClr>
                <a:schemeClr val="accent2"/>
              </a:buClr>
              <a:buFont typeface="Wingdings" pitchFamily="2" charset="2"/>
              <a:buChar char="ü"/>
            </a:pPr>
            <a:r>
              <a:rPr lang="en-US" sz="2200" dirty="0" smtClean="0"/>
              <a:t>Develop treatment continuation plan </a:t>
            </a:r>
          </a:p>
          <a:p>
            <a:pPr marL="819785" lvl="2" indent="-342900">
              <a:buClr>
                <a:schemeClr val="accent2"/>
              </a:buClr>
              <a:buFont typeface="Wingdings" pitchFamily="2" charset="2"/>
              <a:buChar char="ü"/>
            </a:pPr>
            <a:r>
              <a:rPr lang="en-US" sz="2200" dirty="0" smtClean="0"/>
              <a:t>‘Inside - Out’ service </a:t>
            </a:r>
            <a:r>
              <a:rPr lang="en-US" sz="2200" dirty="0"/>
              <a:t>delivery </a:t>
            </a:r>
          </a:p>
          <a:p>
            <a:pPr marL="819785" lvl="2" indent="-342900">
              <a:buClr>
                <a:schemeClr val="accent2"/>
              </a:buClr>
              <a:buFont typeface="Wingdings" pitchFamily="2" charset="2"/>
              <a:buChar char="ü"/>
            </a:pPr>
            <a:endParaRPr lang="en-US" sz="2400"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27</a:t>
            </a:fld>
            <a:endParaRPr lang="en-US"/>
          </a:p>
        </p:txBody>
      </p:sp>
    </p:spTree>
    <p:extLst>
      <p:ext uri="{BB962C8B-B14F-4D97-AF65-F5344CB8AC3E}">
        <p14:creationId xmlns:p14="http://schemas.microsoft.com/office/powerpoint/2010/main" val="214637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Lessons Learned: Second Chance </a:t>
            </a:r>
            <a:r>
              <a:rPr lang="en-US" sz="3600" b="1" dirty="0" smtClean="0">
                <a:latin typeface="+mn-lt"/>
              </a:rPr>
              <a:t>Act</a:t>
            </a:r>
            <a:endParaRPr lang="en-US" sz="3600" b="1" dirty="0">
              <a:latin typeface="+mn-lt"/>
            </a:endParaRPr>
          </a:p>
        </p:txBody>
      </p:sp>
      <p:sp>
        <p:nvSpPr>
          <p:cNvPr id="3" name="Content Placeholder 2"/>
          <p:cNvSpPr>
            <a:spLocks noGrp="1"/>
          </p:cNvSpPr>
          <p:nvPr>
            <p:ph idx="1"/>
          </p:nvPr>
        </p:nvSpPr>
        <p:spPr/>
        <p:txBody>
          <a:bodyPr>
            <a:normAutofit fontScale="92500" lnSpcReduction="20000"/>
          </a:bodyPr>
          <a:lstStyle/>
          <a:p>
            <a:r>
              <a:rPr lang="en-US" sz="2800" dirty="0" smtClean="0"/>
              <a:t>Innovations in strengthening use of EBP’s</a:t>
            </a:r>
          </a:p>
          <a:p>
            <a:pPr lvl="1">
              <a:buFont typeface="Wingdings" pitchFamily="2" charset="2"/>
              <a:buChar char="ü"/>
            </a:pPr>
            <a:r>
              <a:rPr lang="en-US" sz="2600" dirty="0"/>
              <a:t> </a:t>
            </a:r>
            <a:r>
              <a:rPr lang="en-US" sz="2600" dirty="0" smtClean="0"/>
              <a:t> Family programming</a:t>
            </a:r>
          </a:p>
          <a:p>
            <a:pPr lvl="1">
              <a:buFont typeface="Wingdings" pitchFamily="2" charset="2"/>
              <a:buChar char="ü"/>
            </a:pPr>
            <a:r>
              <a:rPr lang="en-US" sz="2600" dirty="0"/>
              <a:t> </a:t>
            </a:r>
            <a:r>
              <a:rPr lang="en-US" sz="2600" dirty="0" smtClean="0"/>
              <a:t> Co-occurring capacity</a:t>
            </a:r>
          </a:p>
          <a:p>
            <a:pPr lvl="1">
              <a:buFont typeface="Wingdings" pitchFamily="2" charset="2"/>
              <a:buChar char="ü"/>
            </a:pPr>
            <a:r>
              <a:rPr lang="en-US" sz="2600" dirty="0"/>
              <a:t> </a:t>
            </a:r>
            <a:r>
              <a:rPr lang="en-US" sz="2600" dirty="0" smtClean="0"/>
              <a:t> Skype</a:t>
            </a:r>
          </a:p>
          <a:p>
            <a:pPr lvl="1">
              <a:buFont typeface="Wingdings" pitchFamily="2" charset="2"/>
              <a:buChar char="ü"/>
            </a:pPr>
            <a:r>
              <a:rPr lang="en-US" sz="2600" dirty="0" smtClean="0"/>
              <a:t>  MAT access</a:t>
            </a:r>
          </a:p>
          <a:p>
            <a:pPr lvl="1">
              <a:buFont typeface="Wingdings" pitchFamily="2" charset="2"/>
              <a:buChar char="ü"/>
            </a:pPr>
            <a:r>
              <a:rPr lang="en-US" sz="2600" dirty="0"/>
              <a:t> </a:t>
            </a:r>
            <a:r>
              <a:rPr lang="en-US" sz="2600" dirty="0" smtClean="0"/>
              <a:t> Peer support programs  </a:t>
            </a:r>
          </a:p>
          <a:p>
            <a:endParaRPr lang="en-US" sz="2800" dirty="0" smtClean="0"/>
          </a:p>
          <a:p>
            <a:r>
              <a:rPr lang="en-US" sz="2800" dirty="0" smtClean="0"/>
              <a:t>Supervision policies post-release have  significant impact on transition </a:t>
            </a:r>
          </a:p>
          <a:p>
            <a:endParaRPr lang="en-US" sz="2800" dirty="0" smtClean="0"/>
          </a:p>
          <a:p>
            <a:r>
              <a:rPr lang="en-US" sz="2800" dirty="0" smtClean="0"/>
              <a:t>Opportunity to strengthen and leverage RSAT funding</a:t>
            </a:r>
          </a:p>
          <a:p>
            <a:endParaRPr lang="en-US" sz="2800" dirty="0"/>
          </a:p>
          <a:p>
            <a:endParaRPr lang="en-US" sz="2800" dirty="0" smtClean="0"/>
          </a:p>
          <a:p>
            <a:pPr lvl="1"/>
            <a:endParaRPr lang="en-US"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28</a:t>
            </a:fld>
            <a:endParaRPr lang="en-US"/>
          </a:p>
        </p:txBody>
      </p:sp>
    </p:spTree>
    <p:extLst>
      <p:ext uri="{BB962C8B-B14F-4D97-AF65-F5344CB8AC3E}">
        <p14:creationId xmlns:p14="http://schemas.microsoft.com/office/powerpoint/2010/main" val="1201424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Additional Opportunities to Improve Practice</a:t>
            </a:r>
            <a:endParaRPr lang="en-US" sz="3600" b="1" dirty="0">
              <a:latin typeface="+mn-lt"/>
            </a:endParaRPr>
          </a:p>
        </p:txBody>
      </p:sp>
      <p:sp>
        <p:nvSpPr>
          <p:cNvPr id="3" name="Content Placeholder 2"/>
          <p:cNvSpPr>
            <a:spLocks noGrp="1"/>
          </p:cNvSpPr>
          <p:nvPr>
            <p:ph idx="1"/>
          </p:nvPr>
        </p:nvSpPr>
        <p:spPr>
          <a:xfrm>
            <a:off x="457200" y="1600200"/>
            <a:ext cx="7620000" cy="4876800"/>
          </a:xfrm>
        </p:spPr>
        <p:txBody>
          <a:bodyPr>
            <a:normAutofit lnSpcReduction="10000"/>
          </a:bodyPr>
          <a:lstStyle/>
          <a:p>
            <a:r>
              <a:rPr lang="en-US" dirty="0" smtClean="0"/>
              <a:t>The </a:t>
            </a:r>
            <a:r>
              <a:rPr lang="en-US" dirty="0"/>
              <a:t>Adult Offender Comprehensive Statewide Recidivism Reduction Demonstration Program </a:t>
            </a:r>
          </a:p>
          <a:p>
            <a:endParaRPr lang="en-US" dirty="0" smtClean="0"/>
          </a:p>
          <a:p>
            <a:r>
              <a:rPr lang="en-US" dirty="0" smtClean="0"/>
              <a:t>Awards </a:t>
            </a:r>
            <a:r>
              <a:rPr lang="en-US" dirty="0"/>
              <a:t>$6.1 million to seven states for programs aimed at achieving reductions in baseline recidivism rates through planning, capacity-building, and implementing effective and evidence-based interventions</a:t>
            </a:r>
            <a:r>
              <a:rPr lang="en-US" dirty="0" smtClean="0"/>
              <a:t>.</a:t>
            </a:r>
          </a:p>
          <a:p>
            <a:pPr lvl="1">
              <a:buFont typeface="Wingdings" pitchFamily="2" charset="2"/>
              <a:buChar char="ü"/>
            </a:pPr>
            <a:r>
              <a:rPr lang="en-US" dirty="0" smtClean="0"/>
              <a:t>Arkansas</a:t>
            </a:r>
          </a:p>
          <a:p>
            <a:pPr lvl="1">
              <a:buFont typeface="Wingdings" pitchFamily="2" charset="2"/>
              <a:buChar char="ü"/>
            </a:pPr>
            <a:r>
              <a:rPr lang="en-US" dirty="0" smtClean="0"/>
              <a:t>Georgia</a:t>
            </a:r>
          </a:p>
          <a:p>
            <a:pPr lvl="1">
              <a:buFont typeface="Wingdings" pitchFamily="2" charset="2"/>
              <a:buChar char="ü"/>
            </a:pPr>
            <a:r>
              <a:rPr lang="en-US" dirty="0" smtClean="0"/>
              <a:t>Kansas</a:t>
            </a:r>
          </a:p>
          <a:p>
            <a:pPr lvl="1">
              <a:buFont typeface="Wingdings" pitchFamily="2" charset="2"/>
              <a:buChar char="ü"/>
            </a:pPr>
            <a:r>
              <a:rPr lang="en-US" dirty="0" smtClean="0"/>
              <a:t>Louisiana</a:t>
            </a:r>
          </a:p>
          <a:p>
            <a:pPr lvl="1">
              <a:buFont typeface="Wingdings" pitchFamily="2" charset="2"/>
              <a:buChar char="ü"/>
            </a:pPr>
            <a:r>
              <a:rPr lang="en-US" dirty="0" smtClean="0"/>
              <a:t>New York</a:t>
            </a:r>
          </a:p>
          <a:p>
            <a:pPr lvl="1">
              <a:buFont typeface="Wingdings" pitchFamily="2" charset="2"/>
              <a:buChar char="ü"/>
            </a:pPr>
            <a:r>
              <a:rPr lang="en-US" dirty="0" smtClean="0"/>
              <a:t>Ohio</a:t>
            </a:r>
          </a:p>
          <a:p>
            <a:pPr lvl="1">
              <a:buFont typeface="Wingdings" pitchFamily="2" charset="2"/>
              <a:buChar char="ü"/>
            </a:pPr>
            <a:r>
              <a:rPr lang="en-US" dirty="0" smtClean="0"/>
              <a:t>Rhode Island  </a:t>
            </a:r>
            <a:endParaRPr lang="en-US"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29</a:t>
            </a:fld>
            <a:endParaRPr lang="en-US"/>
          </a:p>
        </p:txBody>
      </p:sp>
    </p:spTree>
    <p:extLst>
      <p:ext uri="{BB962C8B-B14F-4D97-AF65-F5344CB8AC3E}">
        <p14:creationId xmlns:p14="http://schemas.microsoft.com/office/powerpoint/2010/main" val="405898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mn-lt"/>
              </a:rPr>
              <a:t>Today’s Presentation </a:t>
            </a:r>
            <a:endParaRPr lang="en-US" sz="40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3</a:t>
            </a:fld>
            <a:endParaRPr lang="en-US"/>
          </a:p>
        </p:txBody>
      </p:sp>
      <p:sp>
        <p:nvSpPr>
          <p:cNvPr id="10" name="Rounded Rectangle 9"/>
          <p:cNvSpPr/>
          <p:nvPr/>
        </p:nvSpPr>
        <p:spPr>
          <a:xfrm>
            <a:off x="613012" y="53340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Conclusion</a:t>
            </a:r>
            <a:r>
              <a:rPr lang="en-US" dirty="0" smtClean="0"/>
              <a:t> </a:t>
            </a:r>
            <a:endParaRPr lang="en-US" dirty="0"/>
          </a:p>
        </p:txBody>
      </p:sp>
      <p:sp>
        <p:nvSpPr>
          <p:cNvPr id="13" name="Rounded Rectangle 12"/>
          <p:cNvSpPr/>
          <p:nvPr/>
        </p:nvSpPr>
        <p:spPr>
          <a:xfrm>
            <a:off x="609600" y="4041228"/>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State and Local Application</a:t>
            </a:r>
            <a:endParaRPr lang="en-US" sz="2400" b="1" dirty="0"/>
          </a:p>
        </p:txBody>
      </p:sp>
      <p:sp>
        <p:nvSpPr>
          <p:cNvPr id="9" name="Rounded Rectangle 8"/>
          <p:cNvSpPr/>
          <p:nvPr/>
        </p:nvSpPr>
        <p:spPr>
          <a:xfrm>
            <a:off x="613012" y="28194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 Works: Developing Effective Responses for Justice Involved with Behavioral Health Needs  </a:t>
            </a:r>
            <a:endParaRPr lang="en-US" sz="2400" b="1" dirty="0"/>
          </a:p>
        </p:txBody>
      </p:sp>
      <p:sp>
        <p:nvSpPr>
          <p:cNvPr id="11" name="Rounded Rectangle 10"/>
          <p:cNvSpPr/>
          <p:nvPr/>
        </p:nvSpPr>
        <p:spPr>
          <a:xfrm>
            <a:off x="609600" y="1600200"/>
            <a:ext cx="72390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Introduction   </a:t>
            </a:r>
            <a:endParaRPr lang="en-US" sz="2400" b="1" dirty="0"/>
          </a:p>
        </p:txBody>
      </p:sp>
    </p:spTree>
    <p:extLst>
      <p:ext uri="{BB962C8B-B14F-4D97-AF65-F5344CB8AC3E}">
        <p14:creationId xmlns:p14="http://schemas.microsoft.com/office/powerpoint/2010/main" val="1097151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Opportunity for Health Reform to Improve Reentry  </a:t>
            </a:r>
            <a:endParaRPr lang="en-US" sz="36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30</a:t>
            </a:fld>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04" t="9563" r="31494" b="12276"/>
          <a:stretch/>
        </p:blipFill>
        <p:spPr bwMode="auto">
          <a:xfrm>
            <a:off x="4572000" y="1676399"/>
            <a:ext cx="3494690" cy="46482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15" t="10001" r="29196" b="4114"/>
          <a:stretch/>
        </p:blipFill>
        <p:spPr bwMode="auto">
          <a:xfrm>
            <a:off x="533400" y="1676399"/>
            <a:ext cx="3733800" cy="46482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827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latin typeface="+mn-lt"/>
              </a:rPr>
              <a:t>Today’s Presentation </a:t>
            </a:r>
            <a:endParaRPr lang="en-US" sz="4000" b="1" dirty="0">
              <a:latin typeface="+mn-lt"/>
            </a:endParaRP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31</a:t>
            </a:fld>
            <a:endParaRPr lang="en-US"/>
          </a:p>
        </p:txBody>
      </p:sp>
      <p:sp>
        <p:nvSpPr>
          <p:cNvPr id="10" name="Rounded Rectangle 9"/>
          <p:cNvSpPr/>
          <p:nvPr/>
        </p:nvSpPr>
        <p:spPr>
          <a:xfrm>
            <a:off x="613012" y="5334000"/>
            <a:ext cx="72390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Conclusion</a:t>
            </a:r>
            <a:r>
              <a:rPr lang="en-US" dirty="0" smtClean="0"/>
              <a:t> </a:t>
            </a:r>
            <a:endParaRPr lang="en-US" dirty="0"/>
          </a:p>
        </p:txBody>
      </p:sp>
      <p:sp>
        <p:nvSpPr>
          <p:cNvPr id="13" name="Rounded Rectangle 12"/>
          <p:cNvSpPr/>
          <p:nvPr/>
        </p:nvSpPr>
        <p:spPr>
          <a:xfrm>
            <a:off x="609600" y="4041228"/>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State and Local Application</a:t>
            </a:r>
            <a:endParaRPr lang="en-US" sz="2400" b="1" dirty="0"/>
          </a:p>
        </p:txBody>
      </p:sp>
      <p:sp>
        <p:nvSpPr>
          <p:cNvPr id="9" name="Rounded Rectangle 8"/>
          <p:cNvSpPr/>
          <p:nvPr/>
        </p:nvSpPr>
        <p:spPr>
          <a:xfrm>
            <a:off x="613012" y="28194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 Works: Developing Effective Responses for Justice Involved with Behavioral Health Needs  </a:t>
            </a:r>
            <a:endParaRPr lang="en-US" sz="2400" b="1" dirty="0"/>
          </a:p>
        </p:txBody>
      </p:sp>
      <p:sp>
        <p:nvSpPr>
          <p:cNvPr id="11" name="Rounded Rectangle 10"/>
          <p:cNvSpPr/>
          <p:nvPr/>
        </p:nvSpPr>
        <p:spPr>
          <a:xfrm>
            <a:off x="609600" y="1600200"/>
            <a:ext cx="7239000" cy="914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Introduction   </a:t>
            </a:r>
            <a:endParaRPr lang="en-US" sz="2400" b="1" dirty="0"/>
          </a:p>
        </p:txBody>
      </p:sp>
    </p:spTree>
    <p:extLst>
      <p:ext uri="{BB962C8B-B14F-4D97-AF65-F5344CB8AC3E}">
        <p14:creationId xmlns:p14="http://schemas.microsoft.com/office/powerpoint/2010/main" val="334394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pPr algn="ctr"/>
            <a:r>
              <a:rPr lang="en-US" sz="3600" b="1" dirty="0" smtClean="0">
                <a:latin typeface="+mn-lt"/>
              </a:rPr>
              <a:t>Resource: </a:t>
            </a:r>
            <a:r>
              <a:rPr lang="en-US" sz="3600" b="1" i="1" dirty="0" smtClean="0">
                <a:latin typeface="+mn-lt"/>
              </a:rPr>
              <a:t>‘What Works’ </a:t>
            </a:r>
            <a:endParaRPr lang="en-US" i="1"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32</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95" t="11007" r="16296" b="5117"/>
          <a:stretch/>
        </p:blipFill>
        <p:spPr bwMode="auto">
          <a:xfrm>
            <a:off x="533400" y="1219200"/>
            <a:ext cx="7696200" cy="511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09433" y="6336268"/>
            <a:ext cx="7667767" cy="338554"/>
          </a:xfrm>
          <a:prstGeom prst="rect">
            <a:avLst/>
          </a:prstGeom>
        </p:spPr>
        <p:txBody>
          <a:bodyPr wrap="square">
            <a:spAutoFit/>
          </a:bodyPr>
          <a:lstStyle/>
          <a:p>
            <a:r>
              <a:rPr lang="en-US" sz="1600" dirty="0">
                <a:hlinkClick r:id="rId3"/>
              </a:rPr>
              <a:t>http://</a:t>
            </a:r>
            <a:r>
              <a:rPr lang="en-US" sz="1600" dirty="0" smtClean="0">
                <a:hlinkClick r:id="rId3"/>
              </a:rPr>
              <a:t>nationalreentryresourcecenter.org/what_works</a:t>
            </a:r>
            <a:r>
              <a:rPr lang="en-US" sz="1600" dirty="0" smtClean="0"/>
              <a:t> </a:t>
            </a:r>
            <a:endParaRPr lang="en-US" sz="1600" dirty="0"/>
          </a:p>
        </p:txBody>
      </p:sp>
    </p:spTree>
    <p:extLst>
      <p:ext uri="{BB962C8B-B14F-4D97-AF65-F5344CB8AC3E}">
        <p14:creationId xmlns:p14="http://schemas.microsoft.com/office/powerpoint/2010/main" val="3504787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1" y="4724399"/>
            <a:ext cx="7848599" cy="1835865"/>
          </a:xfrm>
        </p:spPr>
        <p:txBody>
          <a:bodyPr>
            <a:normAutofit fontScale="25000" lnSpcReduction="20000"/>
          </a:bodyPr>
          <a:lstStyle/>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sz="8000" dirty="0" smtClean="0">
              <a:hlinkClick r:id="rId2"/>
            </a:endParaRPr>
          </a:p>
          <a:p>
            <a:pPr marL="114300" indent="0">
              <a:buNone/>
            </a:pPr>
            <a:r>
              <a:rPr lang="en-US" sz="8000" dirty="0" smtClean="0">
                <a:hlinkClick r:id="rId2"/>
              </a:rPr>
              <a:t>http</a:t>
            </a:r>
            <a:r>
              <a:rPr lang="en-US" sz="8000" dirty="0">
                <a:hlinkClick r:id="rId2"/>
              </a:rPr>
              <a:t>://</a:t>
            </a:r>
            <a:r>
              <a:rPr lang="en-US" sz="8000" dirty="0" smtClean="0">
                <a:hlinkClick r:id="rId2"/>
              </a:rPr>
              <a:t>gainscenter.samhsa.gov/cms-assets/documents/73659-994452.ebpchecklistfinal.pdf</a:t>
            </a:r>
            <a:r>
              <a:rPr lang="en-US" sz="8000" dirty="0" smtClean="0"/>
              <a:t> </a:t>
            </a:r>
            <a:endParaRPr lang="en-US" sz="8000" dirty="0"/>
          </a:p>
        </p:txBody>
      </p:sp>
      <p:sp>
        <p:nvSpPr>
          <p:cNvPr id="6" name="Slide Number Placeholder 5"/>
          <p:cNvSpPr>
            <a:spLocks noGrp="1"/>
          </p:cNvSpPr>
          <p:nvPr>
            <p:ph type="sldNum" sz="quarter" idx="12"/>
          </p:nvPr>
        </p:nvSpPr>
        <p:spPr/>
        <p:txBody>
          <a:bodyPr/>
          <a:lstStyle/>
          <a:p>
            <a:pPr>
              <a:defRPr/>
            </a:pPr>
            <a:fld id="{593CC825-D520-42DD-9BB2-0DC51A151040}" type="slidenum">
              <a:rPr lang="en-US" smtClean="0"/>
              <a:pPr>
                <a:defRPr/>
              </a:pPr>
              <a:t>33</a:t>
            </a:fld>
            <a:endParaRPr lang="en-US"/>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45" t="9563" r="31494" b="11724"/>
          <a:stretch/>
        </p:blipFill>
        <p:spPr bwMode="auto">
          <a:xfrm>
            <a:off x="4495800" y="1003738"/>
            <a:ext cx="3505200" cy="48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1000" y="819072"/>
            <a:ext cx="3505199" cy="3539430"/>
          </a:xfrm>
          <a:prstGeom prst="rect">
            <a:avLst/>
          </a:prstGeom>
          <a:noFill/>
        </p:spPr>
        <p:txBody>
          <a:bodyPr wrap="square" rtlCol="0">
            <a:spAutoFit/>
          </a:bodyPr>
          <a:lstStyle/>
          <a:p>
            <a:pPr algn="ctr"/>
            <a:r>
              <a:rPr lang="en-US" sz="3200" b="1" dirty="0" smtClean="0"/>
              <a:t>Resource: </a:t>
            </a:r>
          </a:p>
          <a:p>
            <a:pPr algn="ctr"/>
            <a:r>
              <a:rPr lang="en-US" sz="3200" b="1" i="1" dirty="0" smtClean="0"/>
              <a:t>A Checklist for Implementing EBP’s  for Justice-involved with Behavioral Health Disorders </a:t>
            </a:r>
            <a:endParaRPr lang="en-US" sz="3200" b="1" i="1" dirty="0"/>
          </a:p>
        </p:txBody>
      </p:sp>
    </p:spTree>
    <p:extLst>
      <p:ext uri="{BB962C8B-B14F-4D97-AF65-F5344CB8AC3E}">
        <p14:creationId xmlns:p14="http://schemas.microsoft.com/office/powerpoint/2010/main" val="1975559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34</a:t>
            </a:fld>
            <a:endParaRPr lang="en-US"/>
          </a:p>
        </p:txBody>
      </p:sp>
      <p:sp>
        <p:nvSpPr>
          <p:cNvPr id="6" name="Content Placeholder 5"/>
          <p:cNvSpPr>
            <a:spLocks noGrp="1"/>
          </p:cNvSpPr>
          <p:nvPr>
            <p:ph idx="1"/>
          </p:nvPr>
        </p:nvSpPr>
        <p:spPr>
          <a:xfrm>
            <a:off x="457200" y="990600"/>
            <a:ext cx="7848600" cy="4800600"/>
          </a:xfrm>
        </p:spPr>
        <p:txBody>
          <a:bodyPr>
            <a:normAutofit/>
          </a:bodyPr>
          <a:lstStyle/>
          <a:p>
            <a:pPr marL="114300" indent="0" algn="ctr">
              <a:buNone/>
            </a:pPr>
            <a:r>
              <a:rPr lang="en-US" sz="5200" b="1" i="1" dirty="0" smtClean="0"/>
              <a:t>Thank you!</a:t>
            </a:r>
          </a:p>
          <a:p>
            <a:pPr marL="114300" indent="0" algn="ctr">
              <a:buNone/>
            </a:pPr>
            <a:endParaRPr lang="en-US" sz="3200" b="1" i="1" dirty="0" smtClean="0"/>
          </a:p>
          <a:p>
            <a:pPr marL="114300" indent="0" algn="ctr">
              <a:buNone/>
            </a:pPr>
            <a:r>
              <a:rPr lang="en-US" sz="3200" b="1" i="1" dirty="0" smtClean="0"/>
              <a:t>Alexa Eggleston</a:t>
            </a:r>
            <a:endParaRPr lang="en-US" sz="3200" b="1" i="1" dirty="0"/>
          </a:p>
          <a:p>
            <a:pPr marL="114300" indent="0" algn="ctr">
              <a:buNone/>
            </a:pPr>
            <a:r>
              <a:rPr lang="en-US" sz="3200" b="1" dirty="0" smtClean="0">
                <a:hlinkClick r:id="rId3"/>
              </a:rPr>
              <a:t>aeggleston@csg.org</a:t>
            </a:r>
            <a:endParaRPr lang="en-US" sz="3200" b="1" dirty="0" smtClean="0"/>
          </a:p>
          <a:p>
            <a:pPr marL="114300" indent="0" algn="ctr">
              <a:buNone/>
            </a:pPr>
            <a:endParaRPr lang="en-US" sz="3200" b="1" dirty="0" smtClean="0"/>
          </a:p>
          <a:p>
            <a:pPr marL="114300" indent="0" algn="ctr">
              <a:buNone/>
            </a:pPr>
            <a:r>
              <a:rPr lang="en-US" sz="3200" b="1" i="1" dirty="0" smtClean="0"/>
              <a:t>For more information:</a:t>
            </a:r>
          </a:p>
          <a:p>
            <a:pPr marL="114300" indent="0" algn="ctr">
              <a:buNone/>
            </a:pPr>
            <a:r>
              <a:rPr lang="en-US" sz="3200" b="1" dirty="0" smtClean="0">
                <a:hlinkClick r:id="rId4"/>
              </a:rPr>
              <a:t>www.justicecenter.csg.org</a:t>
            </a:r>
            <a:endParaRPr lang="en-US" sz="3200" b="1" dirty="0" smtClean="0"/>
          </a:p>
        </p:txBody>
      </p:sp>
    </p:spTree>
    <p:extLst>
      <p:ext uri="{BB962C8B-B14F-4D97-AF65-F5344CB8AC3E}">
        <p14:creationId xmlns:p14="http://schemas.microsoft.com/office/powerpoint/2010/main" val="39639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xEl>
                                              <p:pRg st="2" end="2"/>
                                            </p:txEl>
                                          </p:spTgt>
                                        </p:tgtEl>
                                      </p:cBhvr>
                                    </p:animEffect>
                                    <p:animScale>
                                      <p:cBhvr>
                                        <p:cTn id="12" dur="250" autoRev="1" fill="hold"/>
                                        <p:tgtEl>
                                          <p:spTgt spid="6">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6">
                                            <p:txEl>
                                              <p:pRg st="3" end="3"/>
                                            </p:txEl>
                                          </p:spTgt>
                                        </p:tgtEl>
                                      </p:cBhvr>
                                    </p:animEffect>
                                    <p:animScale>
                                      <p:cBhvr>
                                        <p:cTn id="17" dur="250" autoRev="1" fill="hold"/>
                                        <p:tgtEl>
                                          <p:spTgt spid="6">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6">
                                            <p:txEl>
                                              <p:pRg st="5" end="5"/>
                                            </p:txEl>
                                          </p:spTgt>
                                        </p:tgtEl>
                                      </p:cBhvr>
                                    </p:animEffect>
                                    <p:animScale>
                                      <p:cBhvr>
                                        <p:cTn id="22" dur="250" autoRev="1" fill="hold"/>
                                        <p:tgtEl>
                                          <p:spTgt spid="6">
                                            <p:txEl>
                                              <p:pRg st="5" end="5"/>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xEl>
                                              <p:pRg st="6" end="6"/>
                                            </p:txEl>
                                          </p:spTgt>
                                        </p:tgtEl>
                                      </p:cBhvr>
                                    </p:animEffect>
                                    <p:animScale>
                                      <p:cBhvr>
                                        <p:cTn id="27" dur="250" autoRev="1" fill="hold"/>
                                        <p:tgtEl>
                                          <p:spTgt spid="6">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4</a:t>
            </a:fld>
            <a:endParaRPr lang="en-US"/>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664" t="10883" r="34875" b="26401"/>
          <a:stretch/>
        </p:blipFill>
        <p:spPr bwMode="auto">
          <a:xfrm>
            <a:off x="1066800" y="762000"/>
            <a:ext cx="6477000" cy="423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0"/>
            <a:ext cx="64770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595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772400" cy="685800"/>
          </a:xfrm>
        </p:spPr>
        <p:txBody>
          <a:bodyPr>
            <a:noAutofit/>
          </a:bodyPr>
          <a:lstStyle/>
          <a:p>
            <a:pPr algn="ctr"/>
            <a:r>
              <a:rPr lang="en-US" sz="4000" b="1" dirty="0" smtClean="0">
                <a:latin typeface="+mn-lt"/>
              </a:rPr>
              <a:t>An Expanding Population </a:t>
            </a:r>
            <a:endParaRPr lang="en-US" sz="4000" b="1"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685800" y="1143000"/>
            <a:ext cx="7162800" cy="47910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381125" y="5791200"/>
            <a:ext cx="4181475" cy="3619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276225" y="5486400"/>
            <a:ext cx="1095375" cy="657225"/>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smtClean="0"/>
              <a:t>CSG Justice Center </a:t>
            </a:r>
            <a:endParaRPr lang="en-US"/>
          </a:p>
        </p:txBody>
      </p:sp>
      <p:sp>
        <p:nvSpPr>
          <p:cNvPr id="4" name="Slide Number Placeholder 3"/>
          <p:cNvSpPr>
            <a:spLocks noGrp="1"/>
          </p:cNvSpPr>
          <p:nvPr>
            <p:ph type="sldNum" sz="quarter" idx="12"/>
          </p:nvPr>
        </p:nvSpPr>
        <p:spPr/>
        <p:txBody>
          <a:bodyPr/>
          <a:lstStyle/>
          <a:p>
            <a:fld id="{A735373C-174F-48FE-B8FB-82FABBFEAFA3}" type="slidenum">
              <a:rPr lang="en-US" smtClean="0"/>
              <a:t>5</a:t>
            </a:fld>
            <a:endParaRPr lang="en-US"/>
          </a:p>
        </p:txBody>
      </p:sp>
    </p:spTree>
    <p:extLst>
      <p:ext uri="{BB962C8B-B14F-4D97-AF65-F5344CB8AC3E}">
        <p14:creationId xmlns:p14="http://schemas.microsoft.com/office/powerpoint/2010/main" val="23051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762000"/>
          </a:xfrm>
        </p:spPr>
        <p:txBody>
          <a:bodyPr>
            <a:noAutofit/>
          </a:bodyPr>
          <a:lstStyle/>
          <a:p>
            <a:pPr algn="ctr"/>
            <a:r>
              <a:rPr lang="en-US" sz="4000" b="1" dirty="0">
                <a:latin typeface="+mn-lt"/>
              </a:rPr>
              <a:t>Recent Decline in </a:t>
            </a:r>
            <a:r>
              <a:rPr lang="en-US" sz="4000" b="1" dirty="0" smtClean="0">
                <a:latin typeface="+mn-lt"/>
              </a:rPr>
              <a:t>State Prison Population </a:t>
            </a:r>
            <a:endParaRPr lang="en-US" sz="4000" b="1" dirty="0">
              <a:latin typeface="+mn-lt"/>
            </a:endParaRPr>
          </a:p>
        </p:txBody>
      </p:sp>
      <p:pic>
        <p:nvPicPr>
          <p:cNvPr id="5017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9762" r="8597" b="12587"/>
          <a:stretch/>
        </p:blipFill>
        <p:spPr bwMode="auto">
          <a:xfrm>
            <a:off x="795787" y="1600200"/>
            <a:ext cx="5757413"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671813" y="5495835"/>
            <a:ext cx="2091187" cy="600164"/>
          </a:xfrm>
          <a:prstGeom prst="rect">
            <a:avLst/>
          </a:prstGeom>
        </p:spPr>
        <p:txBody>
          <a:bodyPr wrap="square">
            <a:spAutoFit/>
          </a:bodyPr>
          <a:lstStyle/>
          <a:p>
            <a:pPr eaLnBrk="1" hangingPunct="1"/>
            <a:r>
              <a:rPr lang="en-US" sz="1100" b="1" i="1" dirty="0" smtClean="0">
                <a:solidFill>
                  <a:schemeClr val="tx1">
                    <a:lumMod val="75000"/>
                    <a:lumOff val="25000"/>
                  </a:schemeClr>
                </a:solidFill>
                <a:cs typeface="Rockwell"/>
              </a:rPr>
              <a:t>Source: The Pew Center on the States; Public Safety Performance Project</a:t>
            </a:r>
            <a:endParaRPr lang="en-US" sz="1100" b="1" i="1" dirty="0">
              <a:solidFill>
                <a:schemeClr val="tx1">
                  <a:lumMod val="75000"/>
                  <a:lumOff val="25000"/>
                </a:schemeClr>
              </a:solidFill>
              <a:cs typeface="Rockwell"/>
            </a:endParaRPr>
          </a:p>
        </p:txBody>
      </p:sp>
      <p:sp>
        <p:nvSpPr>
          <p:cNvPr id="8" name="Rounded Rectangular Callout 7"/>
          <p:cNvSpPr/>
          <p:nvPr/>
        </p:nvSpPr>
        <p:spPr>
          <a:xfrm>
            <a:off x="6705600" y="2057400"/>
            <a:ext cx="1905000" cy="1828800"/>
          </a:xfrm>
          <a:prstGeom prst="wedgeRoundRectCallout">
            <a:avLst>
              <a:gd name="adj1" fmla="val -73519"/>
              <a:gd name="adj2" fmla="val -15275"/>
              <a:gd name="adj3" fmla="val 16667"/>
            </a:avLst>
          </a:prstGeom>
          <a:solidFill>
            <a:schemeClr val="bg1"/>
          </a:soli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6629400" y="2057400"/>
            <a:ext cx="1905000" cy="1631216"/>
          </a:xfrm>
          <a:prstGeom prst="rect">
            <a:avLst/>
          </a:prstGeom>
          <a:noFill/>
        </p:spPr>
        <p:txBody>
          <a:bodyPr wrap="square" rtlCol="0">
            <a:spAutoFit/>
          </a:bodyPr>
          <a:lstStyle/>
          <a:p>
            <a:pPr algn="ctr"/>
            <a:endParaRPr lang="en-US" sz="2000" b="1" dirty="0" smtClean="0">
              <a:latin typeface="+mn-lt"/>
            </a:endParaRPr>
          </a:p>
          <a:p>
            <a:pPr algn="ctr"/>
            <a:r>
              <a:rPr lang="en-US" sz="2000" b="1" dirty="0" smtClean="0">
                <a:latin typeface="+mn-lt"/>
              </a:rPr>
              <a:t>First decline in state prison populations in </a:t>
            </a:r>
            <a:r>
              <a:rPr lang="en-US" sz="2000" b="1" u="sng" dirty="0" smtClean="0">
                <a:latin typeface="+mn-lt"/>
              </a:rPr>
              <a:t>38 years</a:t>
            </a:r>
            <a:endParaRPr lang="en-US" sz="2000" b="1" u="sng" dirty="0">
              <a:latin typeface="+mn-lt"/>
            </a:endParaRPr>
          </a:p>
        </p:txBody>
      </p:sp>
      <p:sp>
        <p:nvSpPr>
          <p:cNvPr id="3" name="Footer Placeholder 2"/>
          <p:cNvSpPr>
            <a:spLocks noGrp="1"/>
          </p:cNvSpPr>
          <p:nvPr>
            <p:ph type="ftr" sz="quarter" idx="11"/>
          </p:nvPr>
        </p:nvSpPr>
        <p:spPr/>
        <p:txBody>
          <a:bodyPr/>
          <a:lstStyle/>
          <a:p>
            <a:r>
              <a:rPr lang="en-US" smtClean="0"/>
              <a:t>CSG Justice Center </a:t>
            </a:r>
            <a:endParaRPr lang="en-US"/>
          </a:p>
        </p:txBody>
      </p:sp>
      <p:sp>
        <p:nvSpPr>
          <p:cNvPr id="4" name="Slide Number Placeholder 3"/>
          <p:cNvSpPr>
            <a:spLocks noGrp="1"/>
          </p:cNvSpPr>
          <p:nvPr>
            <p:ph type="sldNum" sz="quarter" idx="12"/>
          </p:nvPr>
        </p:nvSpPr>
        <p:spPr/>
        <p:txBody>
          <a:bodyPr/>
          <a:lstStyle/>
          <a:p>
            <a:fld id="{A735373C-174F-48FE-B8FB-82FABBFEAFA3}" type="slidenum">
              <a:rPr lang="en-US" smtClean="0"/>
              <a:t>6</a:t>
            </a:fld>
            <a:endParaRPr lang="en-US"/>
          </a:p>
        </p:txBody>
      </p:sp>
    </p:spTree>
    <p:extLst>
      <p:ext uri="{BB962C8B-B14F-4D97-AF65-F5344CB8AC3E}">
        <p14:creationId xmlns:p14="http://schemas.microsoft.com/office/powerpoint/2010/main" val="22701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sz="3600" b="1" dirty="0">
                <a:latin typeface="+mn-lt"/>
              </a:rPr>
              <a:t>States Report Reductions in Recidivism</a:t>
            </a:r>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7</a:t>
            </a:fld>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919" t="36046" r="15403" b="14298"/>
          <a:stretch/>
        </p:blipFill>
        <p:spPr bwMode="auto">
          <a:xfrm>
            <a:off x="990600" y="1295400"/>
            <a:ext cx="6553200" cy="45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5934670"/>
            <a:ext cx="7543800" cy="584775"/>
          </a:xfrm>
          <a:prstGeom prst="rect">
            <a:avLst/>
          </a:prstGeom>
        </p:spPr>
        <p:txBody>
          <a:bodyPr wrap="square">
            <a:spAutoFit/>
          </a:bodyPr>
          <a:lstStyle/>
          <a:p>
            <a:r>
              <a:rPr lang="en-US" sz="1600" dirty="0">
                <a:hlinkClick r:id="rId3"/>
              </a:rPr>
              <a:t>http://www.nationalreentryresourcecenter.org/documents/0000/1569/9.24.12_Recidivism_Reductions_9-24_lo_res.pdf</a:t>
            </a:r>
            <a:endParaRPr lang="en-US" sz="1600" dirty="0"/>
          </a:p>
        </p:txBody>
      </p:sp>
    </p:spTree>
    <p:extLst>
      <p:ext uri="{BB962C8B-B14F-4D97-AF65-F5344CB8AC3E}">
        <p14:creationId xmlns:p14="http://schemas.microsoft.com/office/powerpoint/2010/main" val="37312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Common Strategies Across States</a:t>
            </a:r>
            <a:endParaRPr lang="en-US" sz="3600" b="1" dirty="0">
              <a:latin typeface="+mn-lt"/>
            </a:endParaRPr>
          </a:p>
        </p:txBody>
      </p:sp>
      <p:sp>
        <p:nvSpPr>
          <p:cNvPr id="3" name="Content Placeholder 2"/>
          <p:cNvSpPr>
            <a:spLocks noGrp="1"/>
          </p:cNvSpPr>
          <p:nvPr>
            <p:ph idx="1"/>
          </p:nvPr>
        </p:nvSpPr>
        <p:spPr/>
        <p:txBody>
          <a:bodyPr>
            <a:normAutofit fontScale="92500"/>
          </a:bodyPr>
          <a:lstStyle/>
          <a:p>
            <a:r>
              <a:rPr lang="en-US" sz="3200" dirty="0" smtClean="0"/>
              <a:t>Targeting individuals at </a:t>
            </a:r>
            <a:r>
              <a:rPr lang="en-US" sz="3200" dirty="0"/>
              <a:t>high risk of </a:t>
            </a:r>
            <a:r>
              <a:rPr lang="en-US" sz="3200" dirty="0" smtClean="0"/>
              <a:t>reoffending</a:t>
            </a:r>
          </a:p>
          <a:p>
            <a:endParaRPr lang="en-US" sz="3200" dirty="0" smtClean="0"/>
          </a:p>
          <a:p>
            <a:r>
              <a:rPr lang="en-US" sz="3200" dirty="0" smtClean="0"/>
              <a:t>Development </a:t>
            </a:r>
            <a:r>
              <a:rPr lang="en-US" sz="3200" dirty="0"/>
              <a:t>of training programs for </a:t>
            </a:r>
            <a:r>
              <a:rPr lang="en-US" sz="3200" dirty="0" smtClean="0"/>
              <a:t>probation </a:t>
            </a:r>
            <a:r>
              <a:rPr lang="en-US" sz="3200" dirty="0"/>
              <a:t>and parole </a:t>
            </a:r>
            <a:r>
              <a:rPr lang="en-US" sz="3200" dirty="0" smtClean="0"/>
              <a:t>officers</a:t>
            </a:r>
          </a:p>
          <a:p>
            <a:endParaRPr lang="en-US" sz="3200" dirty="0" smtClean="0"/>
          </a:p>
          <a:p>
            <a:r>
              <a:rPr lang="en-US" sz="3200" dirty="0" smtClean="0"/>
              <a:t>Funding for community-based programming as ‘alternative to incarceration’  and/or post-release ‘reentry’ </a:t>
            </a:r>
            <a:endParaRPr lang="en-US" sz="3200"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8</a:t>
            </a:fld>
            <a:endParaRPr lang="en-US"/>
          </a:p>
        </p:txBody>
      </p:sp>
    </p:spTree>
    <p:extLst>
      <p:ext uri="{BB962C8B-B14F-4D97-AF65-F5344CB8AC3E}">
        <p14:creationId xmlns:p14="http://schemas.microsoft.com/office/powerpoint/2010/main" val="1621814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States Everywhere Committed to Reducing Recidivism</a:t>
            </a:r>
          </a:p>
        </p:txBody>
      </p:sp>
      <p:sp>
        <p:nvSpPr>
          <p:cNvPr id="3" name="Content Placeholder 2"/>
          <p:cNvSpPr>
            <a:spLocks noGrp="1"/>
          </p:cNvSpPr>
          <p:nvPr>
            <p:ph idx="1"/>
          </p:nvPr>
        </p:nvSpPr>
        <p:spPr/>
        <p:txBody>
          <a:bodyPr>
            <a:normAutofit fontScale="92500"/>
          </a:bodyPr>
          <a:lstStyle/>
          <a:p>
            <a:r>
              <a:rPr lang="en-US" sz="2400" dirty="0" smtClean="0"/>
              <a:t>More </a:t>
            </a:r>
            <a:r>
              <a:rPr lang="en-US" sz="2400" dirty="0"/>
              <a:t>than 80 percent of the 43 states have developed or are currently developing a plan to reduce recidivism.</a:t>
            </a:r>
          </a:p>
          <a:p>
            <a:endParaRPr lang="en-US" sz="2400" dirty="0" smtClean="0"/>
          </a:p>
          <a:p>
            <a:r>
              <a:rPr lang="en-US" sz="2400" dirty="0" smtClean="0"/>
              <a:t>Leaders </a:t>
            </a:r>
            <a:r>
              <a:rPr lang="en-US" sz="2400" dirty="0"/>
              <a:t>in 29 states have either already set a recidivism-reduction target or anticipate setting a target in the </a:t>
            </a:r>
            <a:r>
              <a:rPr lang="en-US" sz="2400" dirty="0" smtClean="0"/>
              <a:t>near </a:t>
            </a:r>
            <a:r>
              <a:rPr lang="en-US" sz="2400" dirty="0"/>
              <a:t>future.</a:t>
            </a:r>
          </a:p>
          <a:p>
            <a:endParaRPr lang="en-US" sz="2400" dirty="0" smtClean="0"/>
          </a:p>
          <a:p>
            <a:r>
              <a:rPr lang="en-US" sz="2400" dirty="0" smtClean="0"/>
              <a:t>A </a:t>
            </a:r>
            <a:r>
              <a:rPr lang="en-US" sz="2400" dirty="0"/>
              <a:t>majority of these states have identified specific action items to advance their recidivism-reduction plans</a:t>
            </a:r>
            <a:r>
              <a:rPr lang="en-US" sz="2400" dirty="0" smtClean="0"/>
              <a:t>.</a:t>
            </a:r>
          </a:p>
          <a:p>
            <a:endParaRPr lang="en-US" sz="2400" dirty="0"/>
          </a:p>
          <a:p>
            <a:r>
              <a:rPr lang="en-US" sz="2400" dirty="0" smtClean="0"/>
              <a:t>Need to ask how RSAT, reentry and ‘what works’ in substance abuse/mental health fit into recidivism reduction plans?</a:t>
            </a:r>
            <a:endParaRPr lang="en-US" sz="2400" dirty="0"/>
          </a:p>
        </p:txBody>
      </p:sp>
      <p:sp>
        <p:nvSpPr>
          <p:cNvPr id="4" name="Footer Placeholder 3"/>
          <p:cNvSpPr>
            <a:spLocks noGrp="1"/>
          </p:cNvSpPr>
          <p:nvPr>
            <p:ph type="ftr" sz="quarter" idx="11"/>
          </p:nvPr>
        </p:nvSpPr>
        <p:spPr/>
        <p:txBody>
          <a:bodyPr/>
          <a:lstStyle/>
          <a:p>
            <a:r>
              <a:rPr lang="en-US" smtClean="0"/>
              <a:t>CSG Justice Center </a:t>
            </a:r>
            <a:endParaRPr lang="en-US"/>
          </a:p>
        </p:txBody>
      </p:sp>
      <p:sp>
        <p:nvSpPr>
          <p:cNvPr id="5" name="Slide Number Placeholder 4"/>
          <p:cNvSpPr>
            <a:spLocks noGrp="1"/>
          </p:cNvSpPr>
          <p:nvPr>
            <p:ph type="sldNum" sz="quarter" idx="12"/>
          </p:nvPr>
        </p:nvSpPr>
        <p:spPr/>
        <p:txBody>
          <a:bodyPr/>
          <a:lstStyle/>
          <a:p>
            <a:fld id="{A735373C-174F-48FE-B8FB-82FABBFEAFA3}" type="slidenum">
              <a:rPr lang="en-US" smtClean="0"/>
              <a:t>9</a:t>
            </a:fld>
            <a:endParaRPr lang="en-US"/>
          </a:p>
        </p:txBody>
      </p:sp>
    </p:spTree>
    <p:extLst>
      <p:ext uri="{BB962C8B-B14F-4D97-AF65-F5344CB8AC3E}">
        <p14:creationId xmlns:p14="http://schemas.microsoft.com/office/powerpoint/2010/main" val="12043658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8.7|2.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5586</TotalTime>
  <Words>1400</Words>
  <Application>Microsoft Office PowerPoint</Application>
  <PresentationFormat>On-screen Show (4:3)</PresentationFormat>
  <Paragraphs>324</Paragraphs>
  <Slides>34</Slides>
  <Notes>22</Notes>
  <HiddenSlides>0</HiddenSlides>
  <MMClips>0</MMClips>
  <ScaleCrop>false</ScaleCrop>
  <HeadingPairs>
    <vt:vector size="6" baseType="variant">
      <vt:variant>
        <vt:lpstr>Theme</vt:lpstr>
      </vt:variant>
      <vt:variant>
        <vt:i4>1</vt:i4>
      </vt:variant>
      <vt:variant>
        <vt:lpstr>Links</vt:lpstr>
      </vt:variant>
      <vt:variant>
        <vt:i4>22</vt:i4>
      </vt:variant>
      <vt:variant>
        <vt:lpstr>Slide Titles</vt:lpstr>
      </vt:variant>
      <vt:variant>
        <vt:i4>34</vt:i4>
      </vt:variant>
    </vt:vector>
  </HeadingPairs>
  <TitlesOfParts>
    <vt:vector size="57" baseType="lpstr">
      <vt:lpstr>Adjacency</vt:lpstr>
      <vt:lpstr>C:\Documents and Settings\jkarpman\My Documents\NIC\TonyJessMHSACR.vsd\Drawing\~Jessy\Sheet.2</vt:lpstr>
      <vt:lpstr>C:\Documents and Settings\jkarpman\My Documents\NIC\TonyJessMHSACR.vsd\Drawing\~Jessy\Sheet.9</vt:lpstr>
      <vt:lpstr>C:\Documents and Settings\jkarpman\My Documents\NIC\TonyJessMHSACR.vsd\Drawing\~Jessy\Sheet.4</vt:lpstr>
      <vt:lpstr>C:\Documents and Settings\jkarpman\My Documents\NIC\TonyJessMHSACR.vsd\Drawing\~Jessy\Sheet.3</vt:lpstr>
      <vt:lpstr>C:\Documents and Settings\jkarpman\My Documents\NIC\TonyJessMHSACR.vsd\Drawing\~Jessy\Sheet.11</vt:lpstr>
      <vt:lpstr>C:\Documents and Settings\jkarpman\My Documents\NIC\TonyJessMHSACR.vsd\Drawing\~Jessy\Sheet.10</vt:lpstr>
      <vt:lpstr>C:\Documents and Settings\jkarpman\My Documents\NIC\TonyJessMHSACR.vsd\Drawing\~Jessy\Sheet.5</vt:lpstr>
      <vt:lpstr>C:\Documents and Settings\jkarpman\My Documents\NIC\TonyJessMHSACR.vsd\Drawing\~Jessy\Sheet.6</vt:lpstr>
      <vt:lpstr>C:\Documents and Settings\jkarpman\My Documents\NIC\TonyJessMHSACR.vsd\Drawing\~Jessy\Sheet.7</vt:lpstr>
      <vt:lpstr>C:\Documents and Settings\jkarpman\My Documents\NIC\TonyJessMHSACR.vsd\Drawing\~Jessy\Sheet.8</vt:lpstr>
      <vt:lpstr>C:\Documents and Settings\jkarpman\My Documents\NIC\TonyJessMHSACR.vsd\Drawing\~Jessy\Sheet.12</vt:lpstr>
      <vt:lpstr>C:\Documents and Settings\jkarpman\My Documents\NIC\TonyJessMHSACR.vsd\Drawing\~Jessy\Sheet.13</vt:lpstr>
      <vt:lpstr>C:\Documents and Settings\jkarpman\My Documents\NIC\TonyJessMHSACR.vsd\Drawing\~Jessy\Sheet.14</vt:lpstr>
      <vt:lpstr>C:\Documents and Settings\jkarpman\My Documents\NIC\TonyJessMHSACR.vsd\Drawing\~Jessy\Sheet.15</vt:lpstr>
      <vt:lpstr>C:\Documents and Settings\jkarpman\My Documents\NIC\TonyJessMHSACR.vsd\Drawing\~Jessy\Sheet.24</vt:lpstr>
      <vt:lpstr>C:\Documents and Settings\jkarpman\My Documents\NIC\TonyJessMHSACR.vsd\Drawing\~Jessy\Sheet.25</vt:lpstr>
      <vt:lpstr>C:\Documents and Settings\jkarpman\My Documents\NIC\TonyJessMHSACR.vsd\Drawing\~Jessy\Sheet.26</vt:lpstr>
      <vt:lpstr>C:\Documents and Settings\jkarpman\My Documents\NIC\TonyJessMHSACR.vsd\Drawing\~Jessy\Sheet.27</vt:lpstr>
      <vt:lpstr>C:\Documents and Settings\jkarpman\My Documents\NIC\TonyJessMHSACR.vsd\Drawing\~Jessy\Sheet.28</vt:lpstr>
      <vt:lpstr>C:\Documents and Settings\jkarpman\My Documents\NIC\TonyJessMHSACR.vsd\Drawing\~Jessy\Sheet.29</vt:lpstr>
      <vt:lpstr>C:\Documents and Settings\jkarpman\My Documents\NIC\TonyJessMHSACR.vsd\Drawing\~Jessy\Sheet.30</vt:lpstr>
      <vt:lpstr>C:\Documents and Settings\jkarpman\My Documents\NIC\TonyJessMHSACR.vsd\Drawing\~Jessy\Sheet.31</vt:lpstr>
      <vt:lpstr>Reducing Recidivism and Promoting Recovery: Implications of National and State Trends for Improving Treatment Programs</vt:lpstr>
      <vt:lpstr>Council of State Governments  Justice Center</vt:lpstr>
      <vt:lpstr>Today’s Presentation </vt:lpstr>
      <vt:lpstr>PowerPoint Presentation</vt:lpstr>
      <vt:lpstr>An Expanding Population </vt:lpstr>
      <vt:lpstr>Recent Decline in State Prison Population </vt:lpstr>
      <vt:lpstr>States Report Reductions in Recidivism</vt:lpstr>
      <vt:lpstr>Common Strategies Across States</vt:lpstr>
      <vt:lpstr>States Everywhere Committed to Reducing Recidivism</vt:lpstr>
      <vt:lpstr>Today’s Presentation </vt:lpstr>
      <vt:lpstr>PowerPoint Presentation</vt:lpstr>
      <vt:lpstr>SMI with Substance Abuse/Dependence in Criminal Justice </vt:lpstr>
      <vt:lpstr>PowerPoint Presentation</vt:lpstr>
      <vt:lpstr>The Cornerstone of Effective CJ Programming: Risk-Need-Responsivity</vt:lpstr>
      <vt:lpstr>Following RNR Principles Impacts Recidivism  </vt:lpstr>
      <vt:lpstr>Use of Cognitive-Behavioral Interventions  </vt:lpstr>
      <vt:lpstr>Static Risk Factors</vt:lpstr>
      <vt:lpstr>Dynamic Risk Factors</vt:lpstr>
      <vt:lpstr>Target Factors Associated with Criminogenic Risk </vt:lpstr>
      <vt:lpstr>Systems Integration Can Improve Outcomes</vt:lpstr>
      <vt:lpstr>The Importance of Fidelity </vt:lpstr>
      <vt:lpstr>Unfortunately, Criminal Justice Treatment has Faltered in Several Key Areas:</vt:lpstr>
      <vt:lpstr>Framework for Criminal Justice and Behavioral Health </vt:lpstr>
      <vt:lpstr> Prioritizing Your Target Population </vt:lpstr>
      <vt:lpstr> Sequential Intercept Model </vt:lpstr>
      <vt:lpstr>Today’s Presentation </vt:lpstr>
      <vt:lpstr>Lessons Learned: Second Chance Act</vt:lpstr>
      <vt:lpstr>Lessons Learned: Second Chance Act</vt:lpstr>
      <vt:lpstr>Additional Opportunities to Improve Practice</vt:lpstr>
      <vt:lpstr>Opportunity for Health Reform to Improve Reentry  </vt:lpstr>
      <vt:lpstr>Today’s Presentation </vt:lpstr>
      <vt:lpstr>Resource: ‘What Works’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Eggleston</dc:creator>
  <cp:lastModifiedBy>Noah M. Shifman</cp:lastModifiedBy>
  <cp:revision>332</cp:revision>
  <cp:lastPrinted>2012-06-18T17:38:59Z</cp:lastPrinted>
  <dcterms:created xsi:type="dcterms:W3CDTF">2012-01-12T22:04:55Z</dcterms:created>
  <dcterms:modified xsi:type="dcterms:W3CDTF">2012-10-16T14:29:51Z</dcterms:modified>
</cp:coreProperties>
</file>