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Lst>
  <p:notesMasterIdLst>
    <p:notesMasterId r:id="rId31"/>
  </p:notesMasterIdLst>
  <p:sldIdLst>
    <p:sldId id="274" r:id="rId4"/>
    <p:sldId id="261" r:id="rId5"/>
    <p:sldId id="273" r:id="rId6"/>
    <p:sldId id="269" r:id="rId7"/>
    <p:sldId id="262" r:id="rId8"/>
    <p:sldId id="272" r:id="rId9"/>
    <p:sldId id="271" r:id="rId10"/>
    <p:sldId id="270" r:id="rId11"/>
    <p:sldId id="266"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Lst>
  <p:sldSz cx="9144000" cy="6858000" type="screen4x3"/>
  <p:notesSz cx="6858000" cy="92964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porizzo, Cynthia A." initials="CCA" lastIdx="28" clrIdx="0">
    <p:extLst/>
  </p:cmAuthor>
  <p:cmAuthor id="2" name="DeFraites, Meredith L." initials="DML" lastIdx="13" clrIdx="1">
    <p:extLst/>
  </p:cmAuthor>
  <p:cmAuthor id="3" name="CDC User" initials="CU"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1C07B9"/>
    <a:srgbClr val="3114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69865" autoAdjust="0"/>
  </p:normalViewPr>
  <p:slideViewPr>
    <p:cSldViewPr snapToGrid="0">
      <p:cViewPr varScale="1">
        <p:scale>
          <a:sx n="74" d="100"/>
          <a:sy n="74" d="100"/>
        </p:scale>
        <p:origin x="-1164" y="-9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4" d="100"/>
          <a:sy n="84" d="100"/>
        </p:scale>
        <p:origin x="245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Drug Poisoning</c:v>
                </c:pt>
              </c:strCache>
            </c:strRef>
          </c:tx>
          <c:spPr>
            <a:ln w="50800" cap="rnd">
              <a:solidFill>
                <a:srgbClr val="FF0000"/>
              </a:solidFill>
              <a:round/>
            </a:ln>
            <a:effectLst>
              <a:outerShdw blurRad="40000" dist="20000" dir="5400000" rotWithShape="0">
                <a:srgbClr val="000000">
                  <a:alpha val="38000"/>
                </a:srgbClr>
              </a:outerShdw>
            </a:effectLst>
          </c:spPr>
          <c:marker>
            <c:symbol val="none"/>
          </c:marker>
          <c:cat>
            <c:numRef>
              <c:f>Sheet1!$A$2:$A$16</c:f>
              <c:numCache>
                <c:formatCode>General</c:formatCode>
                <c:ptCount val="15"/>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numCache>
            </c:numRef>
          </c:cat>
          <c:val>
            <c:numRef>
              <c:f>Sheet1!$B$2:$B$16</c:f>
              <c:numCache>
                <c:formatCode>#,##0</c:formatCode>
                <c:ptCount val="15"/>
                <c:pt idx="0">
                  <c:v>16849</c:v>
                </c:pt>
                <c:pt idx="1">
                  <c:v>17415</c:v>
                </c:pt>
                <c:pt idx="2">
                  <c:v>19394</c:v>
                </c:pt>
                <c:pt idx="3">
                  <c:v>23518</c:v>
                </c:pt>
                <c:pt idx="4">
                  <c:v>25785</c:v>
                </c:pt>
                <c:pt idx="5">
                  <c:v>27424</c:v>
                </c:pt>
                <c:pt idx="6">
                  <c:v>29813</c:v>
                </c:pt>
                <c:pt idx="7">
                  <c:v>34425</c:v>
                </c:pt>
                <c:pt idx="8">
                  <c:v>36010</c:v>
                </c:pt>
                <c:pt idx="9">
                  <c:v>36450</c:v>
                </c:pt>
                <c:pt idx="10">
                  <c:v>37004</c:v>
                </c:pt>
                <c:pt idx="11">
                  <c:v>38329</c:v>
                </c:pt>
                <c:pt idx="12">
                  <c:v>41340</c:v>
                </c:pt>
                <c:pt idx="13">
                  <c:v>41502</c:v>
                </c:pt>
                <c:pt idx="14">
                  <c:v>43982</c:v>
                </c:pt>
              </c:numCache>
            </c:numRef>
          </c:val>
          <c:smooth val="0"/>
        </c:ser>
        <c:ser>
          <c:idx val="1"/>
          <c:order val="1"/>
          <c:tx>
            <c:strRef>
              <c:f>Sheet1!$C$1</c:f>
              <c:strCache>
                <c:ptCount val="1"/>
                <c:pt idx="0">
                  <c:v>Firearms</c:v>
                </c:pt>
              </c:strCache>
            </c:strRef>
          </c:tx>
          <c:spPr>
            <a:ln w="50800" cap="rnd">
              <a:solidFill>
                <a:schemeClr val="accent6">
                  <a:lumMod val="75000"/>
                </a:schemeClr>
              </a:solidFill>
              <a:round/>
            </a:ln>
            <a:effectLst>
              <a:outerShdw blurRad="40000" dist="20000" dir="5400000" rotWithShape="0">
                <a:srgbClr val="000000">
                  <a:alpha val="38000"/>
                </a:srgbClr>
              </a:outerShdw>
            </a:effectLst>
          </c:spPr>
          <c:marker>
            <c:symbol val="none"/>
          </c:marker>
          <c:cat>
            <c:numRef>
              <c:f>Sheet1!$A$2:$A$16</c:f>
              <c:numCache>
                <c:formatCode>General</c:formatCode>
                <c:ptCount val="15"/>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numCache>
            </c:numRef>
          </c:cat>
          <c:val>
            <c:numRef>
              <c:f>Sheet1!$C$2:$C$16</c:f>
              <c:numCache>
                <c:formatCode>#,##0</c:formatCode>
                <c:ptCount val="15"/>
                <c:pt idx="0">
                  <c:v>28874</c:v>
                </c:pt>
                <c:pt idx="1">
                  <c:v>28663</c:v>
                </c:pt>
                <c:pt idx="2">
                  <c:v>29573</c:v>
                </c:pt>
                <c:pt idx="3">
                  <c:v>30242</c:v>
                </c:pt>
                <c:pt idx="4">
                  <c:v>30136</c:v>
                </c:pt>
                <c:pt idx="5">
                  <c:v>29569</c:v>
                </c:pt>
                <c:pt idx="6">
                  <c:v>30694</c:v>
                </c:pt>
                <c:pt idx="7">
                  <c:v>30896</c:v>
                </c:pt>
                <c:pt idx="8">
                  <c:v>31224</c:v>
                </c:pt>
                <c:pt idx="9">
                  <c:v>31593</c:v>
                </c:pt>
                <c:pt idx="10">
                  <c:v>31347</c:v>
                </c:pt>
                <c:pt idx="11">
                  <c:v>31672</c:v>
                </c:pt>
                <c:pt idx="12">
                  <c:v>32351</c:v>
                </c:pt>
                <c:pt idx="13">
                  <c:v>33563</c:v>
                </c:pt>
                <c:pt idx="14">
                  <c:v>33636</c:v>
                </c:pt>
              </c:numCache>
            </c:numRef>
          </c:val>
          <c:smooth val="0"/>
        </c:ser>
        <c:ser>
          <c:idx val="2"/>
          <c:order val="2"/>
          <c:tx>
            <c:strRef>
              <c:f>Sheet1!$D$1</c:f>
              <c:strCache>
                <c:ptCount val="1"/>
                <c:pt idx="0">
                  <c:v>Suicide</c:v>
                </c:pt>
              </c:strCache>
            </c:strRef>
          </c:tx>
          <c:spPr>
            <a:ln w="50800" cap="rnd">
              <a:solidFill>
                <a:srgbClr val="66FF33"/>
              </a:solidFill>
              <a:round/>
            </a:ln>
            <a:effectLst>
              <a:outerShdw blurRad="40000" dist="20000" dir="5400000" rotWithShape="0">
                <a:srgbClr val="000000">
                  <a:alpha val="38000"/>
                </a:srgbClr>
              </a:outerShdw>
            </a:effectLst>
          </c:spPr>
          <c:marker>
            <c:symbol val="none"/>
          </c:marker>
          <c:cat>
            <c:numRef>
              <c:f>Sheet1!$A$2:$A$16</c:f>
              <c:numCache>
                <c:formatCode>General</c:formatCode>
                <c:ptCount val="15"/>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numCache>
            </c:numRef>
          </c:cat>
          <c:val>
            <c:numRef>
              <c:f>Sheet1!$D$2:$D$16</c:f>
              <c:numCache>
                <c:formatCode>#,##0</c:formatCode>
                <c:ptCount val="15"/>
                <c:pt idx="0">
                  <c:v>29199</c:v>
                </c:pt>
                <c:pt idx="1">
                  <c:v>29350</c:v>
                </c:pt>
                <c:pt idx="2">
                  <c:v>30622</c:v>
                </c:pt>
                <c:pt idx="3">
                  <c:v>31655</c:v>
                </c:pt>
                <c:pt idx="4">
                  <c:v>31484</c:v>
                </c:pt>
                <c:pt idx="5">
                  <c:v>32439</c:v>
                </c:pt>
                <c:pt idx="6">
                  <c:v>32637</c:v>
                </c:pt>
                <c:pt idx="7">
                  <c:v>33300</c:v>
                </c:pt>
                <c:pt idx="8">
                  <c:v>34598</c:v>
                </c:pt>
                <c:pt idx="9">
                  <c:v>36035</c:v>
                </c:pt>
                <c:pt idx="10">
                  <c:v>36909</c:v>
                </c:pt>
                <c:pt idx="11">
                  <c:v>38364</c:v>
                </c:pt>
                <c:pt idx="12">
                  <c:v>39518</c:v>
                </c:pt>
                <c:pt idx="13">
                  <c:v>40600</c:v>
                </c:pt>
                <c:pt idx="14">
                  <c:v>41149</c:v>
                </c:pt>
              </c:numCache>
            </c:numRef>
          </c:val>
          <c:smooth val="0"/>
        </c:ser>
        <c:ser>
          <c:idx val="3"/>
          <c:order val="3"/>
          <c:tx>
            <c:strRef>
              <c:f>Sheet1!$E$1</c:f>
              <c:strCache>
                <c:ptCount val="1"/>
                <c:pt idx="0">
                  <c:v>Homicide</c:v>
                </c:pt>
              </c:strCache>
            </c:strRef>
          </c:tx>
          <c:spPr>
            <a:ln w="50800" cap="rnd">
              <a:solidFill>
                <a:schemeClr val="accent6">
                  <a:lumMod val="60000"/>
                  <a:lumOff val="40000"/>
                </a:schemeClr>
              </a:solidFill>
              <a:round/>
            </a:ln>
            <a:effectLst>
              <a:outerShdw blurRad="40000" dist="20000" dir="5400000" rotWithShape="0">
                <a:srgbClr val="000000">
                  <a:alpha val="38000"/>
                </a:srgbClr>
              </a:outerShdw>
            </a:effectLst>
          </c:spPr>
          <c:marker>
            <c:symbol val="none"/>
          </c:marker>
          <c:cat>
            <c:numRef>
              <c:f>Sheet1!$A$2:$A$16</c:f>
              <c:numCache>
                <c:formatCode>General</c:formatCode>
                <c:ptCount val="15"/>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numCache>
            </c:numRef>
          </c:cat>
          <c:val>
            <c:numRef>
              <c:f>Sheet1!$E$2:$E$16</c:f>
              <c:numCache>
                <c:formatCode>#,##0</c:formatCode>
                <c:ptCount val="15"/>
                <c:pt idx="0">
                  <c:v>16889</c:v>
                </c:pt>
                <c:pt idx="1">
                  <c:v>16765</c:v>
                </c:pt>
                <c:pt idx="2">
                  <c:v>20308</c:v>
                </c:pt>
                <c:pt idx="3">
                  <c:v>17638</c:v>
                </c:pt>
                <c:pt idx="4">
                  <c:v>17732</c:v>
                </c:pt>
                <c:pt idx="5">
                  <c:v>17357</c:v>
                </c:pt>
                <c:pt idx="6">
                  <c:v>18124</c:v>
                </c:pt>
                <c:pt idx="7">
                  <c:v>18573</c:v>
                </c:pt>
                <c:pt idx="8">
                  <c:v>18361</c:v>
                </c:pt>
                <c:pt idx="9">
                  <c:v>17826</c:v>
                </c:pt>
                <c:pt idx="10">
                  <c:v>16799</c:v>
                </c:pt>
                <c:pt idx="11">
                  <c:v>16259</c:v>
                </c:pt>
                <c:pt idx="12">
                  <c:v>16238</c:v>
                </c:pt>
                <c:pt idx="13">
                  <c:v>16688</c:v>
                </c:pt>
                <c:pt idx="14">
                  <c:v>16121</c:v>
                </c:pt>
              </c:numCache>
            </c:numRef>
          </c:val>
          <c:smooth val="0"/>
        </c:ser>
        <c:ser>
          <c:idx val="4"/>
          <c:order val="4"/>
          <c:tx>
            <c:strRef>
              <c:f>Sheet1!$F$1</c:f>
              <c:strCache>
                <c:ptCount val="1"/>
                <c:pt idx="0">
                  <c:v>Motor Vehicle Accidents</c:v>
                </c:pt>
              </c:strCache>
            </c:strRef>
          </c:tx>
          <c:spPr>
            <a:ln w="50800" cap="rnd">
              <a:solidFill>
                <a:srgbClr val="FF00FF"/>
              </a:solidFill>
              <a:round/>
            </a:ln>
            <a:effectLst>
              <a:outerShdw blurRad="40000" dist="20000" dir="5400000" rotWithShape="0">
                <a:srgbClr val="000000">
                  <a:alpha val="38000"/>
                </a:srgbClr>
              </a:outerShdw>
            </a:effectLst>
          </c:spPr>
          <c:marker>
            <c:symbol val="none"/>
          </c:marker>
          <c:cat>
            <c:numRef>
              <c:f>Sheet1!$A$2:$A$16</c:f>
              <c:numCache>
                <c:formatCode>General</c:formatCode>
                <c:ptCount val="15"/>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numCache>
            </c:numRef>
          </c:cat>
          <c:val>
            <c:numRef>
              <c:f>Sheet1!$F$2:$F$16</c:f>
              <c:numCache>
                <c:formatCode>#,##0</c:formatCode>
                <c:ptCount val="15"/>
                <c:pt idx="0">
                  <c:v>42401</c:v>
                </c:pt>
                <c:pt idx="1">
                  <c:v>43354</c:v>
                </c:pt>
                <c:pt idx="2">
                  <c:v>43788</c:v>
                </c:pt>
                <c:pt idx="3">
                  <c:v>45380</c:v>
                </c:pt>
                <c:pt idx="4">
                  <c:v>44757</c:v>
                </c:pt>
                <c:pt idx="5">
                  <c:v>44933</c:v>
                </c:pt>
                <c:pt idx="6">
                  <c:v>45343</c:v>
                </c:pt>
                <c:pt idx="7">
                  <c:v>45316</c:v>
                </c:pt>
                <c:pt idx="8">
                  <c:v>43945</c:v>
                </c:pt>
                <c:pt idx="9">
                  <c:v>39790</c:v>
                </c:pt>
                <c:pt idx="10">
                  <c:v>36216</c:v>
                </c:pt>
                <c:pt idx="11">
                  <c:v>35332</c:v>
                </c:pt>
                <c:pt idx="12">
                  <c:v>35303</c:v>
                </c:pt>
                <c:pt idx="13">
                  <c:v>36415</c:v>
                </c:pt>
                <c:pt idx="14">
                  <c:v>35369</c:v>
                </c:pt>
              </c:numCache>
            </c:numRef>
          </c:val>
          <c:smooth val="0"/>
        </c:ser>
        <c:dLbls>
          <c:showLegendKey val="0"/>
          <c:showVal val="0"/>
          <c:showCatName val="0"/>
          <c:showSerName val="0"/>
          <c:showPercent val="0"/>
          <c:showBubbleSize val="0"/>
        </c:dLbls>
        <c:marker val="1"/>
        <c:smooth val="0"/>
        <c:axId val="73890048"/>
        <c:axId val="73895936"/>
      </c:lineChart>
      <c:catAx>
        <c:axId val="73890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73895936"/>
        <c:crosses val="autoZero"/>
        <c:auto val="1"/>
        <c:lblAlgn val="ctr"/>
        <c:lblOffset val="100"/>
        <c:noMultiLvlLbl val="0"/>
      </c:catAx>
      <c:valAx>
        <c:axId val="73895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cap="all" baseline="0">
                    <a:solidFill>
                      <a:schemeClr val="tx1">
                        <a:lumMod val="50000"/>
                        <a:lumOff val="50000"/>
                      </a:schemeClr>
                    </a:solidFill>
                    <a:latin typeface="+mn-lt"/>
                    <a:ea typeface="+mn-ea"/>
                    <a:cs typeface="+mn-cs"/>
                  </a:defRPr>
                </a:pPr>
                <a:r>
                  <a:rPr lang="en-US" sz="1600" dirty="0">
                    <a:latin typeface="Calibri" panose="020F0502020204030204" pitchFamily="34" charset="0"/>
                  </a:rPr>
                  <a:t>Number of Deaths</a:t>
                </a:r>
              </a:p>
            </c:rich>
          </c:tx>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73890048"/>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bg1"/>
                </a:solidFill>
                <a:latin typeface="+mn-lt"/>
                <a:ea typeface="+mn-ea"/>
                <a:cs typeface="+mn-cs"/>
              </a:defRPr>
            </a:pPr>
            <a:r>
              <a:rPr lang="en-US" sz="2000" dirty="0">
                <a:solidFill>
                  <a:schemeClr val="tx1"/>
                </a:solidFill>
                <a:latin typeface="Calibri" panose="020F0502020204030204" pitchFamily="34" charset="0"/>
              </a:rPr>
              <a:t>Percentage Abstinent at Treatment End</a:t>
            </a:r>
          </a:p>
        </c:rich>
      </c:tx>
      <c:layout/>
      <c:overlay val="0"/>
      <c:spPr>
        <a:noFill/>
        <a:ln>
          <a:noFill/>
        </a:ln>
        <a:effectLst/>
      </c:spPr>
    </c:title>
    <c:autoTitleDeleted val="0"/>
    <c:plotArea>
      <c:layout/>
      <c:barChart>
        <c:barDir val="col"/>
        <c:grouping val="clustered"/>
        <c:varyColors val="0"/>
        <c:ser>
          <c:idx val="0"/>
          <c:order val="0"/>
          <c:tx>
            <c:strRef>
              <c:f>Sheet1!$A$2</c:f>
              <c:strCache>
                <c:ptCount val="1"/>
                <c:pt idx="0">
                  <c:v>Percentage Abstinent at Treatment End</c:v>
                </c:pt>
              </c:strCache>
            </c:strRef>
          </c:tx>
          <c:spPr>
            <a:solidFill>
              <a:schemeClr val="accent1"/>
            </a:solidFill>
            <a:ln>
              <a:noFill/>
            </a:ln>
            <a:effectLst/>
          </c:spPr>
          <c:invertIfNegative val="0"/>
          <c:dPt>
            <c:idx val="0"/>
            <c:invertIfNegative val="0"/>
            <c:bubble3D val="0"/>
            <c:spPr>
              <a:solidFill>
                <a:srgbClr val="FFFF00"/>
              </a:solidFill>
              <a:ln>
                <a:noFill/>
              </a:ln>
              <a:effectLst/>
            </c:spPr>
          </c:dPt>
          <c:dPt>
            <c:idx val="1"/>
            <c:invertIfNegative val="0"/>
            <c:bubble3D val="0"/>
            <c:spPr>
              <a:solidFill>
                <a:srgbClr val="FF0000"/>
              </a:solidFill>
              <a:ln>
                <a:noFill/>
              </a:ln>
              <a:effectLst/>
            </c:spPr>
          </c:dPt>
          <c:cat>
            <c:strRef>
              <c:f>Sheet1!$B$1:$C$1</c:f>
              <c:strCache>
                <c:ptCount val="2"/>
                <c:pt idx="0">
                  <c:v>Detox Alone</c:v>
                </c:pt>
                <c:pt idx="1">
                  <c:v>MAT Used Throughout Treatment</c:v>
                </c:pt>
              </c:strCache>
            </c:strRef>
          </c:cat>
          <c:val>
            <c:numRef>
              <c:f>Sheet1!$B$2:$C$2</c:f>
              <c:numCache>
                <c:formatCode>0%</c:formatCode>
                <c:ptCount val="2"/>
                <c:pt idx="0">
                  <c:v>0.08</c:v>
                </c:pt>
                <c:pt idx="1">
                  <c:v>0.5</c:v>
                </c:pt>
              </c:numCache>
            </c:numRef>
          </c:val>
        </c:ser>
        <c:dLbls>
          <c:showLegendKey val="0"/>
          <c:showVal val="0"/>
          <c:showCatName val="0"/>
          <c:showSerName val="0"/>
          <c:showPercent val="0"/>
          <c:showBubbleSize val="0"/>
        </c:dLbls>
        <c:gapWidth val="219"/>
        <c:overlap val="-27"/>
        <c:axId val="70613632"/>
        <c:axId val="74015104"/>
      </c:barChart>
      <c:catAx>
        <c:axId val="7061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mn-cs"/>
              </a:defRPr>
            </a:pPr>
            <a:endParaRPr lang="en-US"/>
          </a:p>
        </c:txPr>
        <c:crossAx val="74015104"/>
        <c:crosses val="autoZero"/>
        <c:auto val="1"/>
        <c:lblAlgn val="ctr"/>
        <c:lblOffset val="100"/>
        <c:noMultiLvlLbl val="0"/>
      </c:catAx>
      <c:valAx>
        <c:axId val="74015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crossAx val="7061363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15-09-15T08:52:04.679" idx="1">
    <p:pos x="16" y="10"/>
    <p:text>Alt text: 
Graphic identifier of MAT Training for the Providers' Clinical Support System for Medication Assisted Treatment. 
Cover image of SAMHSA's Naloxone resource titled, "Clinical Use of Extended-Release Injectable Naltrexone in the Treatment of Opioid Use Disorder: A Brief Guide."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F39DD3C9-A62B-4661-9A00-F9F17E6BCEA5}" type="datetimeFigureOut">
              <a:rPr lang="en-US" smtClean="0"/>
              <a:t>11/17/2015</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11DCC720-9DC6-4040-B4D9-08D3FD4C47BF}" type="slidenum">
              <a:rPr lang="en-US" smtClean="0"/>
              <a:t>‹#›</a:t>
            </a:fld>
            <a:endParaRPr lang="en-US"/>
          </a:p>
        </p:txBody>
      </p:sp>
    </p:spTree>
    <p:extLst>
      <p:ext uri="{BB962C8B-B14F-4D97-AF65-F5344CB8AC3E}">
        <p14:creationId xmlns:p14="http://schemas.microsoft.com/office/powerpoint/2010/main" val="899621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8388" y="-77788"/>
            <a:ext cx="4721225" cy="3541713"/>
          </a:xfrm>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E4B45DBB-D163-4B97-8C6A-2CB67E0AC46E}" type="slidenum">
              <a:rPr lang="en-US" smtClean="0"/>
              <a:pPr/>
              <a:t>1</a:t>
            </a:fld>
            <a:endParaRPr lang="en-US" dirty="0"/>
          </a:p>
        </p:txBody>
      </p:sp>
    </p:spTree>
    <p:extLst>
      <p:ext uri="{BB962C8B-B14F-4D97-AF65-F5344CB8AC3E}">
        <p14:creationId xmlns:p14="http://schemas.microsoft.com/office/powerpoint/2010/main" val="782535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9ABD6A-57A1-48C5-9B8A-9FEC5712B42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321492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Committee composition</a:t>
            </a:r>
          </a:p>
          <a:p>
            <a:r>
              <a:rPr lang="en-US" dirty="0"/>
              <a:t>Conceptualization of the topic and work</a:t>
            </a:r>
          </a:p>
          <a:p>
            <a:r>
              <a:rPr lang="en-US" dirty="0"/>
              <a:t>Activities</a:t>
            </a:r>
          </a:p>
          <a:p>
            <a:r>
              <a:rPr lang="en-US" dirty="0"/>
              <a:t>Questions for the taskforce</a:t>
            </a:r>
          </a:p>
          <a:p>
            <a:r>
              <a:rPr lang="en-US" dirty="0" smtClean="0"/>
              <a:t>Key recommendations</a:t>
            </a:r>
            <a:endParaRPr lang="en-US" dirty="0"/>
          </a:p>
          <a:p>
            <a:endParaRPr lang="en-US" dirty="0"/>
          </a:p>
        </p:txBody>
      </p:sp>
      <p:sp>
        <p:nvSpPr>
          <p:cNvPr id="4" name="Slide Number Placeholder 3"/>
          <p:cNvSpPr>
            <a:spLocks noGrp="1"/>
          </p:cNvSpPr>
          <p:nvPr>
            <p:ph type="sldNum" sz="quarter" idx="10"/>
          </p:nvPr>
        </p:nvSpPr>
        <p:spPr/>
        <p:txBody>
          <a:bodyPr/>
          <a:lstStyle/>
          <a:p>
            <a:fld id="{219ABD6A-57A1-48C5-9B8A-9FEC5712B42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787794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Evidence-based, bipartisan efforts focus on prescribing practices and treatment to reduce prescription opioid and heroin use disorders</a:t>
            </a:r>
          </a:p>
          <a:p>
            <a:endParaRPr lang="en-US" dirty="0" smtClean="0"/>
          </a:p>
          <a:p>
            <a:r>
              <a:rPr lang="en-US" dirty="0" smtClean="0"/>
              <a:t>U.S. Health and Human Services Secretary Sylvia M. Burwell today announced a targeted initiative aimed at reducing prescription opioid and heroin related overdose, death and dependence. Deaths from drug overdose have risen steadily over the past two decades and currently outnumber deaths from car accidents in the United States. The President’s FY 2016 budget includes critical investments to intensify efforts to reduce opioid misuse and abuse, including $133 million in new funding to address this critical issue.</a:t>
            </a:r>
          </a:p>
          <a:p>
            <a:endParaRPr lang="en-US" dirty="0" smtClean="0"/>
          </a:p>
          <a:p>
            <a:r>
              <a:rPr lang="en-US" dirty="0" smtClean="0"/>
              <a:t>The Secretary’s efforts focus on three priority areas that tackle the opioid crisis, significantly impacting those struggling with substance use disorders and helping save lives.</a:t>
            </a:r>
          </a:p>
          <a:p>
            <a:r>
              <a:rPr lang="en-US" dirty="0" smtClean="0"/>
              <a:t>1.Providing training and educational resources, including updated prescriber guidelines, to assist health professionals in making informed prescribing decisions and address the over-prescribing of opioids.</a:t>
            </a:r>
          </a:p>
          <a:p>
            <a:r>
              <a:rPr lang="en-US" dirty="0" smtClean="0"/>
              <a:t>2.Increasing use of naloxone, as well as continuing to support the development and distribution of the life-saving drug, to help reduce the number of deaths associated with prescription opioid and heroin overdose.</a:t>
            </a:r>
          </a:p>
          <a:p>
            <a:r>
              <a:rPr lang="en-US" dirty="0" smtClean="0"/>
              <a:t>3.Expanding the use of Medication-Assisted Treatment (MAT), a comprehensive way to address the needs of individuals that combines the use of medication with counseling and behavioral therapies to treat substance use disorders.</a:t>
            </a:r>
          </a:p>
          <a:p>
            <a:endParaRPr lang="en-US" dirty="0"/>
          </a:p>
        </p:txBody>
      </p:sp>
      <p:sp>
        <p:nvSpPr>
          <p:cNvPr id="4" name="Slide Number Placeholder 3"/>
          <p:cNvSpPr>
            <a:spLocks noGrp="1"/>
          </p:cNvSpPr>
          <p:nvPr>
            <p:ph type="sldNum" sz="quarter" idx="10"/>
          </p:nvPr>
        </p:nvSpPr>
        <p:spPr/>
        <p:txBody>
          <a:bodyPr/>
          <a:lstStyle/>
          <a:p>
            <a:fld id="{E3B09149-EDF9-4185-832C-E429FBDFF14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916676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Though in the early stages of evaluation, the naloxone</a:t>
            </a:r>
          </a:p>
          <a:p>
            <a:r>
              <a:rPr lang="en-US" dirty="0" smtClean="0"/>
              <a:t>investigation (N-ALIVE) randomized trial in the United Kingdom</a:t>
            </a:r>
          </a:p>
          <a:p>
            <a:r>
              <a:rPr lang="en-US" dirty="0" smtClean="0"/>
              <a:t>involves assigning 56,000 incarcerated individuals to either receive a</a:t>
            </a:r>
          </a:p>
          <a:p>
            <a:r>
              <a:rPr lang="en-US" dirty="0" smtClean="0"/>
              <a:t>take-home supply of emergency naloxone upon release in conjunction</a:t>
            </a:r>
          </a:p>
          <a:p>
            <a:r>
              <a:rPr lang="en-US" dirty="0" smtClean="0"/>
              <a:t>with overdose education or to education alone.92 Amongst the</a:t>
            </a:r>
          </a:p>
          <a:p>
            <a:r>
              <a:rPr lang="en-US" dirty="0" smtClean="0"/>
              <a:t>control group of 28,000 eligible ex-prisoners that receive naloxone,</a:t>
            </a:r>
          </a:p>
          <a:p>
            <a:r>
              <a:rPr lang="en-US" dirty="0" smtClean="0"/>
              <a:t>researchers expect to detect a 30% reduction in overdose deaths—</a:t>
            </a:r>
          </a:p>
          <a:p>
            <a:r>
              <a:rPr lang="en-US" dirty="0" smtClean="0"/>
              <a:t>from the anticipated 140 deaths during the first four weeks of release</a:t>
            </a:r>
          </a:p>
          <a:p>
            <a:r>
              <a:rPr lang="en-US" dirty="0" smtClean="0"/>
              <a:t>down to a lower level of just under 100 deaths.93</a:t>
            </a:r>
            <a:endParaRPr lang="en-US" dirty="0"/>
          </a:p>
        </p:txBody>
      </p:sp>
      <p:sp>
        <p:nvSpPr>
          <p:cNvPr id="4" name="Slide Number Placeholder 3"/>
          <p:cNvSpPr>
            <a:spLocks noGrp="1"/>
          </p:cNvSpPr>
          <p:nvPr>
            <p:ph type="sldNum" sz="quarter" idx="10"/>
          </p:nvPr>
        </p:nvSpPr>
        <p:spPr/>
        <p:txBody>
          <a:bodyPr/>
          <a:lstStyle/>
          <a:p>
            <a:fld id="{E3B09149-EDF9-4185-832C-E429FBDFF14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124395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Beletsky</a:t>
            </a:r>
            <a:r>
              <a:rPr lang="en-US" dirty="0" smtClean="0"/>
              <a:t>, Leo and LaSalle, Lindsay and Newman, Michelle and </a:t>
            </a:r>
            <a:r>
              <a:rPr lang="en-US" dirty="0" err="1" smtClean="0"/>
              <a:t>Paré</a:t>
            </a:r>
            <a:r>
              <a:rPr lang="en-US" dirty="0" smtClean="0"/>
              <a:t>, Janine M. and Tam, James S. and </a:t>
            </a:r>
            <a:r>
              <a:rPr lang="en-US" dirty="0" err="1" smtClean="0"/>
              <a:t>Tochka</a:t>
            </a:r>
            <a:r>
              <a:rPr lang="en-US" dirty="0" smtClean="0"/>
              <a:t>, Alyssa B., Fatal Re-Entry: Legal and Programmatic Opportunities to Curb Opioid Overdose Among Individuals Newly Released from Incarceration (July 1, 2015). Northeastern University Law Journal, Vol. 7, No. 1, pp. 155-215 (2015); Northeastern University School of Law Research Paper No. 235-2015. Available at SSRN: http://ssrn.com/abstract=2628297</a:t>
            </a:r>
            <a:endParaRPr lang="en-US" dirty="0"/>
          </a:p>
        </p:txBody>
      </p:sp>
      <p:sp>
        <p:nvSpPr>
          <p:cNvPr id="4" name="Slide Number Placeholder 3"/>
          <p:cNvSpPr>
            <a:spLocks noGrp="1"/>
          </p:cNvSpPr>
          <p:nvPr>
            <p:ph type="sldNum" sz="quarter" idx="10"/>
          </p:nvPr>
        </p:nvSpPr>
        <p:spPr/>
        <p:txBody>
          <a:bodyPr/>
          <a:lstStyle/>
          <a:p>
            <a:fld id="{E3B09149-EDF9-4185-832C-E429FBDFF142}"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734405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a:xfrm>
            <a:off x="740391" y="4605900"/>
            <a:ext cx="5339876" cy="4315964"/>
          </a:xfrm>
        </p:spPr>
        <p:txBody>
          <a:bodyPr>
            <a:normAutofit/>
          </a:bodyPr>
          <a:lstStyle/>
          <a:p>
            <a:pPr lvl="0"/>
            <a:endParaRPr lang="en-US" b="1" baseline="0" dirty="0" smtClean="0"/>
          </a:p>
        </p:txBody>
      </p:sp>
      <p:sp>
        <p:nvSpPr>
          <p:cNvPr id="4" name="Slide Number Placeholder 3"/>
          <p:cNvSpPr>
            <a:spLocks noGrp="1"/>
          </p:cNvSpPr>
          <p:nvPr>
            <p:ph type="sldNum" sz="quarter" idx="10"/>
          </p:nvPr>
        </p:nvSpPr>
        <p:spPr/>
        <p:txBody>
          <a:bodyPr/>
          <a:lstStyle/>
          <a:p>
            <a:fld id="{9FCDEED1-9F52-44CF-B5EE-6C50EB10F0F6}"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001351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225425"/>
            <a:ext cx="4181475" cy="3136900"/>
          </a:xfrm>
        </p:spPr>
      </p:sp>
      <p:sp>
        <p:nvSpPr>
          <p:cNvPr id="3" name="Notes Placeholder 2"/>
          <p:cNvSpPr>
            <a:spLocks noGrp="1"/>
          </p:cNvSpPr>
          <p:nvPr>
            <p:ph type="body" idx="1"/>
          </p:nvPr>
        </p:nvSpPr>
        <p:spPr>
          <a:xfrm>
            <a:off x="685800" y="3639502"/>
            <a:ext cx="5486400" cy="3660458"/>
          </a:xfrm>
        </p:spPr>
        <p:txBody>
          <a:bodyPr>
            <a:noAutofit/>
          </a:bodyPr>
          <a:lstStyle/>
          <a:p>
            <a:endParaRPr lang="en-US" dirty="0"/>
          </a:p>
        </p:txBody>
      </p:sp>
      <p:sp>
        <p:nvSpPr>
          <p:cNvPr id="4" name="Slide Number Placeholder 3"/>
          <p:cNvSpPr>
            <a:spLocks noGrp="1"/>
          </p:cNvSpPr>
          <p:nvPr>
            <p:ph type="sldNum" sz="quarter" idx="10"/>
          </p:nvPr>
        </p:nvSpPr>
        <p:spPr/>
        <p:txBody>
          <a:bodyPr/>
          <a:lstStyle/>
          <a:p>
            <a:fld id="{73B4FB2D-2810-4804-B57C-EFBD42BF7313}"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014385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FBB7C9-4DD7-4EDB-88CA-D2A5574EAC8E}" type="slidenum">
              <a:rPr lang="en-US" smtClean="0"/>
              <a:pPr/>
              <a:t>4</a:t>
            </a:fld>
            <a:endParaRPr lang="en-US" dirty="0"/>
          </a:p>
        </p:txBody>
      </p:sp>
    </p:spTree>
    <p:extLst>
      <p:ext uri="{BB962C8B-B14F-4D97-AF65-F5344CB8AC3E}">
        <p14:creationId xmlns:p14="http://schemas.microsoft.com/office/powerpoint/2010/main" val="73978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641350"/>
            <a:ext cx="4181475" cy="3136900"/>
          </a:xfrm>
        </p:spPr>
      </p:sp>
      <p:sp>
        <p:nvSpPr>
          <p:cNvPr id="3" name="Notes Placeholder 2"/>
          <p:cNvSpPr>
            <a:spLocks noGrp="1"/>
          </p:cNvSpPr>
          <p:nvPr>
            <p:ph type="body" idx="1"/>
          </p:nvPr>
        </p:nvSpPr>
        <p:spPr>
          <a:xfrm>
            <a:off x="685799" y="4165282"/>
            <a:ext cx="5486400" cy="3660458"/>
          </a:xfrm>
        </p:spPr>
        <p:txBody>
          <a:bodyPr/>
          <a:lstStyle/>
          <a:p>
            <a:pPr>
              <a:defRPr/>
            </a:pPr>
            <a:endParaRPr lang="en-US" sz="1400" dirty="0" smtClean="0">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1DCC720-9DC6-4040-B4D9-08D3FD4C47BF}" type="slidenum">
              <a:rPr lang="en-US" smtClean="0"/>
              <a:t>5</a:t>
            </a:fld>
            <a:endParaRPr lang="en-US"/>
          </a:p>
        </p:txBody>
      </p:sp>
    </p:spTree>
    <p:extLst>
      <p:ext uri="{BB962C8B-B14F-4D97-AF65-F5344CB8AC3E}">
        <p14:creationId xmlns:p14="http://schemas.microsoft.com/office/powerpoint/2010/main" val="1813877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73B4FB2D-2810-4804-B57C-EFBD42BF7313}" type="slidenum">
              <a:rPr lang="en-US" smtClean="0"/>
              <a:pPr/>
              <a:t>6</a:t>
            </a:fld>
            <a:endParaRPr lang="en-US" dirty="0"/>
          </a:p>
        </p:txBody>
      </p:sp>
    </p:spTree>
    <p:extLst>
      <p:ext uri="{BB962C8B-B14F-4D97-AF65-F5344CB8AC3E}">
        <p14:creationId xmlns:p14="http://schemas.microsoft.com/office/powerpoint/2010/main" val="812863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0819" y="4652935"/>
            <a:ext cx="6553200" cy="4497415"/>
          </a:xfrm>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B4FB2D-2810-4804-B57C-EFBD42BF7313}" type="slidenum">
              <a:rPr lang="en-US" smtClean="0"/>
              <a:pPr/>
              <a:t>7</a:t>
            </a:fld>
            <a:endParaRPr lang="en-US" dirty="0"/>
          </a:p>
        </p:txBody>
      </p:sp>
    </p:spTree>
    <p:extLst>
      <p:ext uri="{BB962C8B-B14F-4D97-AF65-F5344CB8AC3E}">
        <p14:creationId xmlns:p14="http://schemas.microsoft.com/office/powerpoint/2010/main" val="1925182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DCC720-9DC6-4040-B4D9-08D3FD4C47BF}" type="slidenum">
              <a:rPr lang="en-US" smtClean="0"/>
              <a:t>8</a:t>
            </a:fld>
            <a:endParaRPr lang="en-US"/>
          </a:p>
        </p:txBody>
      </p:sp>
    </p:spTree>
    <p:extLst>
      <p:ext uri="{BB962C8B-B14F-4D97-AF65-F5344CB8AC3E}">
        <p14:creationId xmlns:p14="http://schemas.microsoft.com/office/powerpoint/2010/main" val="2560000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B4FB2D-2810-4804-B57C-EFBD42BF7313}" type="slidenum">
              <a:rPr lang="en-US" smtClean="0"/>
              <a:pPr/>
              <a:t>9</a:t>
            </a:fld>
            <a:endParaRPr lang="en-US" dirty="0"/>
          </a:p>
        </p:txBody>
      </p:sp>
    </p:spTree>
    <p:extLst>
      <p:ext uri="{BB962C8B-B14F-4D97-AF65-F5344CB8AC3E}">
        <p14:creationId xmlns:p14="http://schemas.microsoft.com/office/powerpoint/2010/main" val="2292516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8EAA108-BA3E-489F-ADB7-41A0C1967BBC}"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639D7-3A72-498F-989C-4D9D6E41FF64}" type="slidenum">
              <a:rPr lang="en-US" smtClean="0"/>
              <a:t>‹#›</a:t>
            </a:fld>
            <a:endParaRPr lang="en-US"/>
          </a:p>
        </p:txBody>
      </p:sp>
    </p:spTree>
    <p:extLst>
      <p:ext uri="{BB962C8B-B14F-4D97-AF65-F5344CB8AC3E}">
        <p14:creationId xmlns:p14="http://schemas.microsoft.com/office/powerpoint/2010/main" val="32584064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EAA108-BA3E-489F-ADB7-41A0C1967BBC}"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639D7-3A72-498F-989C-4D9D6E41FF64}" type="slidenum">
              <a:rPr lang="en-US" smtClean="0"/>
              <a:t>‹#›</a:t>
            </a:fld>
            <a:endParaRPr lang="en-US"/>
          </a:p>
        </p:txBody>
      </p:sp>
    </p:spTree>
    <p:extLst>
      <p:ext uri="{BB962C8B-B14F-4D97-AF65-F5344CB8AC3E}">
        <p14:creationId xmlns:p14="http://schemas.microsoft.com/office/powerpoint/2010/main" val="838444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EAA108-BA3E-489F-ADB7-41A0C1967BBC}"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639D7-3A72-498F-989C-4D9D6E41FF64}" type="slidenum">
              <a:rPr lang="en-US" smtClean="0"/>
              <a:t>‹#›</a:t>
            </a:fld>
            <a:endParaRPr lang="en-US"/>
          </a:p>
        </p:txBody>
      </p:sp>
    </p:spTree>
    <p:extLst>
      <p:ext uri="{BB962C8B-B14F-4D97-AF65-F5344CB8AC3E}">
        <p14:creationId xmlns:p14="http://schemas.microsoft.com/office/powerpoint/2010/main" val="2924186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1536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PPT Template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1636776" y="2174875"/>
            <a:ext cx="7315200" cy="1470025"/>
          </a:xfrm>
        </p:spPr>
        <p:txBody>
          <a:bodyPr/>
          <a:lstStyle>
            <a:lvl1pPr algn="l">
              <a:defRPr>
                <a:solidFill>
                  <a:srgbClr val="336600"/>
                </a:solidFill>
              </a:defRPr>
            </a:lvl1pPr>
          </a:lstStyle>
          <a:p>
            <a:r>
              <a:rPr lang="en-US" dirty="0"/>
              <a:t>Click to edit Master title style</a:t>
            </a:r>
          </a:p>
        </p:txBody>
      </p:sp>
      <p:sp>
        <p:nvSpPr>
          <p:cNvPr id="3076" name="Rectangle 4"/>
          <p:cNvSpPr>
            <a:spLocks noGrp="1" noChangeArrowheads="1"/>
          </p:cNvSpPr>
          <p:nvPr>
            <p:ph type="subTitle" idx="1"/>
          </p:nvPr>
        </p:nvSpPr>
        <p:spPr>
          <a:xfrm>
            <a:off x="2704402" y="4151376"/>
            <a:ext cx="6400800" cy="1371600"/>
          </a:xfrm>
        </p:spPr>
        <p:txBody>
          <a:bodyPr/>
          <a:lstStyle>
            <a:lvl1pPr marL="0" indent="0" algn="r">
              <a:buFontTx/>
              <a:buNone/>
              <a:defRPr>
                <a:solidFill>
                  <a:schemeClr val="tx1"/>
                </a:solidFill>
              </a:defRPr>
            </a:lvl1pPr>
          </a:lstStyle>
          <a:p>
            <a:r>
              <a:rPr lang="en-US" dirty="0"/>
              <a:t>Click to edit Master subtitle style</a:t>
            </a:r>
          </a:p>
        </p:txBody>
      </p:sp>
    </p:spTree>
    <p:extLst>
      <p:ext uri="{BB962C8B-B14F-4D97-AF65-F5344CB8AC3E}">
        <p14:creationId xmlns:p14="http://schemas.microsoft.com/office/powerpoint/2010/main" val="1088726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961B6A50-0AB3-4559-B42A-621D6BDB11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6807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A0F74A77-B746-4A38-B253-C2D74F748B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0388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35808"/>
            <a:ext cx="8229600" cy="777240"/>
          </a:xfrm>
        </p:spPr>
        <p:txBody>
          <a:bodyPr/>
          <a:lstStyle>
            <a:lvl1pPr>
              <a:defRPr>
                <a:solidFill>
                  <a:srgbClr val="336600"/>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0021F0B7-5A17-4E61-A9EA-A613C7DD70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125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1AE8EF1E-F0CE-432C-B2F1-87D9680492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8574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C000"/>
                </a:solidFill>
                <a:latin typeface="Calibri" panose="020F0502020204030204" pitchFamily="34"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Calibri" panose="020F0502020204030204" pitchFamily="34" charset="0"/>
                <a:cs typeface="Times New Roman" panose="02020603050405020304" pitchFamily="18" charset="0"/>
              </a:defRPr>
            </a:lvl1pPr>
            <a:lvl2pPr>
              <a:defRPr>
                <a:solidFill>
                  <a:schemeClr val="tx1"/>
                </a:solidFill>
                <a:latin typeface="Calibri" panose="020F0502020204030204" pitchFamily="34" charset="0"/>
                <a:cs typeface="Times New Roman" panose="02020603050405020304" pitchFamily="18" charset="0"/>
              </a:defRPr>
            </a:lvl2pPr>
            <a:lvl3pPr>
              <a:defRPr>
                <a:solidFill>
                  <a:schemeClr val="tx1"/>
                </a:solidFill>
                <a:latin typeface="Calibri" panose="020F0502020204030204" pitchFamily="34" charset="0"/>
                <a:cs typeface="Times New Roman" panose="02020603050405020304" pitchFamily="18" charset="0"/>
              </a:defRPr>
            </a:lvl3pPr>
            <a:lvl4pPr>
              <a:defRPr>
                <a:solidFill>
                  <a:schemeClr val="tx1"/>
                </a:solidFill>
                <a:latin typeface="Calibri" panose="020F0502020204030204" pitchFamily="34" charset="0"/>
                <a:cs typeface="Times New Roman" panose="02020603050405020304" pitchFamily="18" charset="0"/>
              </a:defRPr>
            </a:lvl4pPr>
            <a:lvl5pPr>
              <a:defRPr>
                <a:solidFill>
                  <a:schemeClr val="tx1"/>
                </a:solidFill>
                <a:latin typeface="Calibri" panose="020F0502020204030204" pitchFamily="34"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Calibri" panose="020F0502020204030204" pitchFamily="34" charset="0"/>
                <a:cs typeface="Times New Roman" panose="02020603050405020304" pitchFamily="18" charset="0"/>
              </a:defRPr>
            </a:lvl1pPr>
          </a:lstStyle>
          <a:p>
            <a:fld id="{58EAA108-BA3E-489F-ADB7-41A0C1967BBC}" type="datetimeFigureOut">
              <a:rPr lang="en-US" smtClean="0"/>
              <a:pPr/>
              <a:t>11/17/2015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639D7-3A72-498F-989C-4D9D6E41FF64}" type="slidenum">
              <a:rPr lang="en-US" smtClean="0"/>
              <a:t>‹#›</a:t>
            </a:fld>
            <a:endParaRPr lang="en-US"/>
          </a:p>
        </p:txBody>
      </p:sp>
    </p:spTree>
    <p:extLst>
      <p:ext uri="{BB962C8B-B14F-4D97-AF65-F5344CB8AC3E}">
        <p14:creationId xmlns:p14="http://schemas.microsoft.com/office/powerpoint/2010/main" val="28717551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EAA108-BA3E-489F-ADB7-41A0C1967BBC}"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639D7-3A72-498F-989C-4D9D6E41FF64}" type="slidenum">
              <a:rPr lang="en-US" smtClean="0"/>
              <a:t>‹#›</a:t>
            </a:fld>
            <a:endParaRPr lang="en-US"/>
          </a:p>
        </p:txBody>
      </p:sp>
    </p:spTree>
    <p:extLst>
      <p:ext uri="{BB962C8B-B14F-4D97-AF65-F5344CB8AC3E}">
        <p14:creationId xmlns:p14="http://schemas.microsoft.com/office/powerpoint/2010/main" val="41066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C000"/>
                </a:solidFill>
                <a:latin typeface="Calibri" panose="020F0502020204030204" pitchFamily="34"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100">
                <a:latin typeface="Calibri" panose="020F0502020204030204" pitchFamily="34" charset="0"/>
                <a:cs typeface="Times New Roman" panose="02020603050405020304" pitchFamily="18" charset="0"/>
              </a:defRPr>
            </a:lvl1pPr>
            <a:lvl2pPr>
              <a:defRPr sz="1800">
                <a:latin typeface="Calibri" panose="020F0502020204030204" pitchFamily="34" charset="0"/>
                <a:cs typeface="Times New Roman" panose="02020603050405020304" pitchFamily="18" charset="0"/>
              </a:defRPr>
            </a:lvl2pPr>
            <a:lvl3pPr>
              <a:defRPr sz="1500">
                <a:latin typeface="Calibri" panose="020F0502020204030204" pitchFamily="34" charset="0"/>
                <a:cs typeface="Times New Roman" panose="02020603050405020304" pitchFamily="18" charset="0"/>
              </a:defRPr>
            </a:lvl3pPr>
            <a:lvl4pPr>
              <a:defRPr sz="1350">
                <a:latin typeface="Calibri" panose="020F0502020204030204" pitchFamily="34" charset="0"/>
                <a:cs typeface="Times New Roman" panose="02020603050405020304" pitchFamily="18" charset="0"/>
              </a:defRPr>
            </a:lvl4pPr>
            <a:lvl5pPr>
              <a:defRPr sz="1350">
                <a:latin typeface="Calibri" panose="020F0502020204030204" pitchFamily="34" charset="0"/>
                <a:cs typeface="Times New Roman" panose="02020603050405020304" pitchFamily="18" charset="0"/>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sz="2100">
                <a:latin typeface="Calibri" panose="020F0502020204030204" pitchFamily="34" charset="0"/>
                <a:cs typeface="Times New Roman" panose="02020603050405020304" pitchFamily="18" charset="0"/>
              </a:defRPr>
            </a:lvl1pPr>
            <a:lvl2pPr>
              <a:defRPr sz="1800">
                <a:latin typeface="Calibri" panose="020F0502020204030204" pitchFamily="34" charset="0"/>
                <a:cs typeface="Times New Roman" panose="02020603050405020304" pitchFamily="18" charset="0"/>
              </a:defRPr>
            </a:lvl2pPr>
            <a:lvl3pPr>
              <a:defRPr sz="1500">
                <a:latin typeface="Calibri" panose="020F0502020204030204" pitchFamily="34" charset="0"/>
                <a:cs typeface="Times New Roman" panose="02020603050405020304" pitchFamily="18" charset="0"/>
              </a:defRPr>
            </a:lvl3pPr>
            <a:lvl4pPr>
              <a:defRPr sz="1350">
                <a:latin typeface="Calibri" panose="020F0502020204030204" pitchFamily="34" charset="0"/>
                <a:cs typeface="Times New Roman" panose="02020603050405020304" pitchFamily="18" charset="0"/>
              </a:defRPr>
            </a:lvl4pPr>
            <a:lvl5pPr>
              <a:defRPr sz="1350">
                <a:latin typeface="Calibri" panose="020F0502020204030204" pitchFamily="34" charset="0"/>
                <a:cs typeface="Times New Roman" panose="02020603050405020304" pitchFamily="18" charset="0"/>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sz="750">
                <a:latin typeface="Calibri" panose="020F0502020204030204" pitchFamily="34" charset="0"/>
                <a:cs typeface="Times New Roman" panose="02020603050405020304" pitchFamily="18" charset="0"/>
              </a:defRPr>
            </a:lvl1pPr>
          </a:lstStyle>
          <a:p>
            <a:fld id="{58EAA108-BA3E-489F-ADB7-41A0C1967BBC}" type="datetimeFigureOut">
              <a:rPr lang="en-US" smtClean="0"/>
              <a:pPr/>
              <a:t>11/17/2015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639D7-3A72-498F-989C-4D9D6E41FF64}" type="slidenum">
              <a:rPr lang="en-US" smtClean="0"/>
              <a:t>‹#›</a:t>
            </a:fld>
            <a:endParaRPr lang="en-US"/>
          </a:p>
        </p:txBody>
      </p:sp>
    </p:spTree>
    <p:extLst>
      <p:ext uri="{BB962C8B-B14F-4D97-AF65-F5344CB8AC3E}">
        <p14:creationId xmlns:p14="http://schemas.microsoft.com/office/powerpoint/2010/main" val="214211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EAA108-BA3E-489F-ADB7-41A0C1967BBC}" type="datetimeFigureOut">
              <a:rPr lang="en-US" smtClean="0"/>
              <a:t>11/17/2015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6639D7-3A72-498F-989C-4D9D6E41FF64}" type="slidenum">
              <a:rPr lang="en-US" smtClean="0"/>
              <a:t>‹#›</a:t>
            </a:fld>
            <a:endParaRPr lang="en-US"/>
          </a:p>
        </p:txBody>
      </p:sp>
    </p:spTree>
    <p:extLst>
      <p:ext uri="{BB962C8B-B14F-4D97-AF65-F5344CB8AC3E}">
        <p14:creationId xmlns:p14="http://schemas.microsoft.com/office/powerpoint/2010/main" val="2006226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EAA108-BA3E-489F-ADB7-41A0C1967BBC}" type="datetimeFigureOut">
              <a:rPr lang="en-US" smtClean="0"/>
              <a:t>11/17/2015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6639D7-3A72-498F-989C-4D9D6E41FF64}" type="slidenum">
              <a:rPr lang="en-US" smtClean="0"/>
              <a:t>‹#›</a:t>
            </a:fld>
            <a:endParaRPr lang="en-US"/>
          </a:p>
        </p:txBody>
      </p:sp>
    </p:spTree>
    <p:extLst>
      <p:ext uri="{BB962C8B-B14F-4D97-AF65-F5344CB8AC3E}">
        <p14:creationId xmlns:p14="http://schemas.microsoft.com/office/powerpoint/2010/main" val="3675813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EAA108-BA3E-489F-ADB7-41A0C1967BBC}" type="datetimeFigureOut">
              <a:rPr lang="en-US" smtClean="0"/>
              <a:t>11/17/2015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6639D7-3A72-498F-989C-4D9D6E41FF64}" type="slidenum">
              <a:rPr lang="en-US" smtClean="0"/>
              <a:t>‹#›</a:t>
            </a:fld>
            <a:endParaRPr lang="en-US"/>
          </a:p>
        </p:txBody>
      </p:sp>
    </p:spTree>
    <p:extLst>
      <p:ext uri="{BB962C8B-B14F-4D97-AF65-F5344CB8AC3E}">
        <p14:creationId xmlns:p14="http://schemas.microsoft.com/office/powerpoint/2010/main" val="1587869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EAA108-BA3E-489F-ADB7-41A0C1967BBC}" type="datetimeFigureOut">
              <a:rPr lang="en-US" smtClean="0"/>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639D7-3A72-498F-989C-4D9D6E41FF64}" type="slidenum">
              <a:rPr lang="en-US" smtClean="0"/>
              <a:t>‹#›</a:t>
            </a:fld>
            <a:endParaRPr lang="en-US"/>
          </a:p>
        </p:txBody>
      </p:sp>
    </p:spTree>
    <p:extLst>
      <p:ext uri="{BB962C8B-B14F-4D97-AF65-F5344CB8AC3E}">
        <p14:creationId xmlns:p14="http://schemas.microsoft.com/office/powerpoint/2010/main" val="62537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EAA108-BA3E-489F-ADB7-41A0C1967BBC}" type="datetimeFigureOut">
              <a:rPr lang="en-US" smtClean="0"/>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639D7-3A72-498F-989C-4D9D6E41FF64}" type="slidenum">
              <a:rPr lang="en-US" smtClean="0"/>
              <a:t>‹#›</a:t>
            </a:fld>
            <a:endParaRPr lang="en-US"/>
          </a:p>
        </p:txBody>
      </p:sp>
    </p:spTree>
    <p:extLst>
      <p:ext uri="{BB962C8B-B14F-4D97-AF65-F5344CB8AC3E}">
        <p14:creationId xmlns:p14="http://schemas.microsoft.com/office/powerpoint/2010/main" val="3403136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300000"/>
              </a:schemeClr>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latin typeface="Calibri" panose="020F0502020204030204" pitchFamily="34" charset="0"/>
              </a:defRPr>
            </a:lvl1pPr>
          </a:lstStyle>
          <a:p>
            <a:fld id="{58EAA108-BA3E-489F-ADB7-41A0C1967BBC}" type="datetimeFigureOut">
              <a:rPr lang="en-US" smtClean="0"/>
              <a:pPr/>
              <a:t>11/17/2015</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latin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latin typeface="Calibri" panose="020F0502020204030204" pitchFamily="34" charset="0"/>
              </a:defRPr>
            </a:lvl1pPr>
          </a:lstStyle>
          <a:p>
            <a:fld id="{F56639D7-3A72-498F-989C-4D9D6E41FF64}" type="slidenum">
              <a:rPr lang="en-US" smtClean="0"/>
              <a:pPr/>
              <a:t>‹#›</a:t>
            </a:fld>
            <a:endParaRPr lang="en-US" dirty="0"/>
          </a:p>
        </p:txBody>
      </p:sp>
    </p:spTree>
    <p:extLst>
      <p:ext uri="{BB962C8B-B14F-4D97-AF65-F5344CB8AC3E}">
        <p14:creationId xmlns:p14="http://schemas.microsoft.com/office/powerpoint/2010/main" val="42240328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eaLnBrk="1" latinLnBrk="0" hangingPunct="1">
        <a:spcBef>
          <a:spcPct val="0"/>
        </a:spcBef>
        <a:buNone/>
        <a:defRPr sz="3300" b="0" i="0" u="none" kern="1200">
          <a:solidFill>
            <a:schemeClr val="tx1"/>
          </a:solidFill>
          <a:latin typeface="Calibri" panose="020F0502020204030204"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1pPr>
      <a:lvl2pPr marL="557213" indent="-214313" algn="l" defTabSz="685800" rtl="0" eaLnBrk="1" latinLnBrk="0" hangingPunct="1">
        <a:spcBef>
          <a:spcPct val="20000"/>
        </a:spcBef>
        <a:buFont typeface="Arial" pitchFamily="34" charset="0"/>
        <a:buChar char="–"/>
        <a:defRPr sz="2100" b="0" i="0" u="none" kern="1200">
          <a:solidFill>
            <a:schemeClr val="tx1"/>
          </a:solidFill>
          <a:latin typeface="Calibri" panose="020F0502020204030204" pitchFamily="34" charset="0"/>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Calibri" panose="020F0502020204030204" pitchFamily="34"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4ED95617-EC47-4353-B2E6-A4DF476B93F4}"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1029" name="Picture 6" descr="PPT Templa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119326"/>
      </p:ext>
    </p:extLst>
  </p:cSld>
  <p:clrMap bg1="lt1" tx1="dk1" bg2="lt2" tx2="dk2" accent1="accent1" accent2="accent2" accent3="accent3" accent4="accent4" accent5="accent5" accent6="accent6" hlink="hlink" folHlink="folHlink"/>
  <p:sldLayoutIdLst>
    <p:sldLayoutId id="2147483673"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PPT Template3.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274638"/>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4103688" y="638333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libri" pitchFamily="34" charset="0"/>
              </a:defRPr>
            </a:lvl1pPr>
          </a:lstStyle>
          <a:p>
            <a:pPr fontAlgn="base">
              <a:spcBef>
                <a:spcPct val="0"/>
              </a:spcBef>
              <a:spcAft>
                <a:spcPct val="0"/>
              </a:spcAft>
              <a:defRPr/>
            </a:pPr>
            <a:r>
              <a:rPr lang="en-US">
                <a:solidFill>
                  <a:srgbClr val="000000"/>
                </a:solidFill>
              </a:rPr>
              <a:t>Slide </a:t>
            </a:r>
            <a:fld id="{488E942A-24FD-4FE0-981B-B9EE4076A99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76913595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rgbClr val="336600"/>
        </a:buClr>
        <a:buChar char="•"/>
        <a:defRPr sz="3200" b="1">
          <a:solidFill>
            <a:schemeClr val="tx1"/>
          </a:solidFill>
          <a:latin typeface="+mn-lt"/>
          <a:ea typeface="+mn-ea"/>
          <a:cs typeface="+mn-cs"/>
        </a:defRPr>
      </a:lvl1pPr>
      <a:lvl2pPr marL="742950" indent="-285750" algn="l" rtl="0" eaLnBrk="0" fontAlgn="base" hangingPunct="0">
        <a:spcBef>
          <a:spcPct val="10000"/>
        </a:spcBef>
        <a:spcAft>
          <a:spcPct val="0"/>
        </a:spcAft>
        <a:buClr>
          <a:srgbClr val="336600"/>
        </a:buClr>
        <a:buChar char="•"/>
        <a:defRPr sz="2800" i="1">
          <a:solidFill>
            <a:schemeClr val="tx1"/>
          </a:solidFill>
          <a:latin typeface="+mn-lt"/>
        </a:defRPr>
      </a:lvl2pPr>
      <a:lvl3pPr marL="1143000" indent="-228600" algn="l" rtl="0" eaLnBrk="0" fontAlgn="base" hangingPunct="0">
        <a:spcBef>
          <a:spcPct val="10000"/>
        </a:spcBef>
        <a:spcAft>
          <a:spcPct val="0"/>
        </a:spcAft>
        <a:buClr>
          <a:srgbClr val="336600"/>
        </a:buClr>
        <a:buChar char="•"/>
        <a:defRPr sz="2400" b="1">
          <a:solidFill>
            <a:schemeClr val="tx1"/>
          </a:solidFill>
          <a:latin typeface="+mn-lt"/>
        </a:defRPr>
      </a:lvl3pPr>
      <a:lvl4pPr marL="1600200" indent="-228600" algn="l" rtl="0" eaLnBrk="0" fontAlgn="base" hangingPunct="0">
        <a:spcBef>
          <a:spcPct val="10000"/>
        </a:spcBef>
        <a:spcAft>
          <a:spcPct val="0"/>
        </a:spcAft>
        <a:buClr>
          <a:srgbClr val="336600"/>
        </a:buClr>
        <a:buChar char="•"/>
        <a:defRPr sz="2000" i="1">
          <a:solidFill>
            <a:schemeClr val="tx1"/>
          </a:solidFill>
          <a:latin typeface="+mn-lt"/>
        </a:defRPr>
      </a:lvl4pPr>
      <a:lvl5pPr marL="2057400" indent="-228600" algn="l" rtl="0" eaLnBrk="0" fontAlgn="base" hangingPunct="0">
        <a:spcBef>
          <a:spcPct val="10000"/>
        </a:spcBef>
        <a:spcAft>
          <a:spcPct val="0"/>
        </a:spcAft>
        <a:buClr>
          <a:srgbClr val="336600"/>
        </a:buClr>
        <a:buChar char="•"/>
        <a:defRPr sz="2000" b="1">
          <a:solidFill>
            <a:schemeClr val="tx1"/>
          </a:solidFill>
          <a:latin typeface="+mn-lt"/>
        </a:defRPr>
      </a:lvl5pPr>
      <a:lvl6pPr marL="2514600" indent="-228600" algn="l" rtl="0" fontAlgn="base">
        <a:spcBef>
          <a:spcPct val="10000"/>
        </a:spcBef>
        <a:spcAft>
          <a:spcPct val="0"/>
        </a:spcAft>
        <a:buClr>
          <a:srgbClr val="669900"/>
        </a:buClr>
        <a:buChar char="•"/>
        <a:defRPr sz="2000" b="1">
          <a:solidFill>
            <a:schemeClr val="tx1"/>
          </a:solidFill>
          <a:latin typeface="+mn-lt"/>
        </a:defRPr>
      </a:lvl6pPr>
      <a:lvl7pPr marL="2971800" indent="-228600" algn="l" rtl="0" fontAlgn="base">
        <a:spcBef>
          <a:spcPct val="10000"/>
        </a:spcBef>
        <a:spcAft>
          <a:spcPct val="0"/>
        </a:spcAft>
        <a:buClr>
          <a:srgbClr val="669900"/>
        </a:buClr>
        <a:buChar char="•"/>
        <a:defRPr sz="2000" b="1">
          <a:solidFill>
            <a:schemeClr val="tx1"/>
          </a:solidFill>
          <a:latin typeface="+mn-lt"/>
        </a:defRPr>
      </a:lvl7pPr>
      <a:lvl8pPr marL="3429000" indent="-228600" algn="l" rtl="0" fontAlgn="base">
        <a:spcBef>
          <a:spcPct val="10000"/>
        </a:spcBef>
        <a:spcAft>
          <a:spcPct val="0"/>
        </a:spcAft>
        <a:buClr>
          <a:srgbClr val="669900"/>
        </a:buClr>
        <a:buChar char="•"/>
        <a:defRPr sz="2000" b="1">
          <a:solidFill>
            <a:schemeClr val="tx1"/>
          </a:solidFill>
          <a:latin typeface="+mn-lt"/>
        </a:defRPr>
      </a:lvl8pPr>
      <a:lvl9pPr marL="3886200" indent="-228600" algn="l" rtl="0" fontAlgn="base">
        <a:spcBef>
          <a:spcPct val="10000"/>
        </a:spcBef>
        <a:spcAft>
          <a:spcPct val="0"/>
        </a:spcAft>
        <a:buClr>
          <a:srgbClr val="669900"/>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Layout" Target="../slideLayouts/slideLayout14.xml"/><Relationship Id="rId4" Type="http://schemas.openxmlformats.org/officeDocument/2006/relationships/comments" Target="../comments/commen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samhsa.gov/" TargetMode="Externa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hyperlink" Target="http://buprenorphine.samhsa.gov/"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371600" y="1371601"/>
            <a:ext cx="6400800" cy="931069"/>
          </a:xfrm>
          <a:prstGeom prst="rect">
            <a:avLst/>
          </a:prstGeom>
        </p:spPr>
        <p:txBody>
          <a:bodyPr vert="horz" lIns="68580" tIns="34290" rIns="68580" bIns="34290" rtlCol="0" anchor="ctr">
            <a:noAutofit/>
          </a:bodyPr>
          <a:lstStyle/>
          <a:p>
            <a:pPr algn="ctr">
              <a:spcBef>
                <a:spcPct val="0"/>
              </a:spcBef>
              <a:defRPr/>
            </a:pPr>
            <a:endParaRPr lang="en-US" sz="3150" cap="small" dirty="0">
              <a:solidFill>
                <a:srgbClr val="FFC000"/>
              </a:solidFill>
              <a:latin typeface="Calibri" panose="020F0502020204030204" pitchFamily="34" charset="0"/>
              <a:ea typeface="+mj-ea"/>
              <a:cs typeface="+mj-cs"/>
            </a:endParaRPr>
          </a:p>
        </p:txBody>
      </p:sp>
      <p:pic>
        <p:nvPicPr>
          <p:cNvPr id="4" name="Picture 3" descr="ONDCPsealFD.gif"/>
          <p:cNvPicPr>
            <a:picLocks noChangeAspect="1"/>
          </p:cNvPicPr>
          <p:nvPr/>
        </p:nvPicPr>
        <p:blipFill>
          <a:blip r:embed="rId3" cstate="print"/>
          <a:stretch>
            <a:fillRect/>
          </a:stretch>
        </p:blipFill>
        <p:spPr>
          <a:xfrm>
            <a:off x="3882473" y="1645601"/>
            <a:ext cx="1379054" cy="1379054"/>
          </a:xfrm>
          <a:prstGeom prst="rect">
            <a:avLst/>
          </a:prstGeom>
        </p:spPr>
      </p:pic>
      <p:sp>
        <p:nvSpPr>
          <p:cNvPr id="5" name="TextBox 4"/>
          <p:cNvSpPr txBox="1"/>
          <p:nvPr/>
        </p:nvSpPr>
        <p:spPr>
          <a:xfrm>
            <a:off x="1371600" y="5127607"/>
            <a:ext cx="6535616" cy="1046440"/>
          </a:xfrm>
          <a:prstGeom prst="rect">
            <a:avLst/>
          </a:prstGeom>
          <a:noFill/>
        </p:spPr>
        <p:txBody>
          <a:bodyPr wrap="square" rtlCol="0">
            <a:spAutoFit/>
          </a:bodyPr>
          <a:lstStyle/>
          <a:p>
            <a:pPr algn="ctr"/>
            <a:r>
              <a:rPr lang="en-US" sz="2800" dirty="0">
                <a:latin typeface="Calibri" panose="020F0502020204030204" pitchFamily="34" charset="0"/>
              </a:rPr>
              <a:t>Mary Lou Leary</a:t>
            </a:r>
          </a:p>
          <a:p>
            <a:pPr algn="ctr"/>
            <a:r>
              <a:rPr lang="en-US" dirty="0">
                <a:latin typeface="Calibri" panose="020F0502020204030204" pitchFamily="34" charset="0"/>
              </a:rPr>
              <a:t>Deputy Director for State, Local, and Tribal Affairs</a:t>
            </a:r>
          </a:p>
          <a:p>
            <a:pPr algn="ctr"/>
            <a:r>
              <a:rPr lang="en-US" sz="1600" dirty="0">
                <a:latin typeface="Calibri" panose="020F0502020204030204" pitchFamily="34" charset="0"/>
              </a:rPr>
              <a:t>Office of National Drug Control Policy</a:t>
            </a:r>
          </a:p>
        </p:txBody>
      </p:sp>
      <p:cxnSp>
        <p:nvCxnSpPr>
          <p:cNvPr id="3" name="Straight Connector 2"/>
          <p:cNvCxnSpPr/>
          <p:nvPr/>
        </p:nvCxnSpPr>
        <p:spPr>
          <a:xfrm>
            <a:off x="1850707" y="4896531"/>
            <a:ext cx="5577840" cy="0"/>
          </a:xfrm>
          <a:prstGeom prst="line">
            <a:avLst/>
          </a:prstGeom>
          <a:ln w="28575" cmpd="dbl">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850707" y="3298372"/>
            <a:ext cx="5577840" cy="0"/>
          </a:xfrm>
          <a:prstGeom prst="line">
            <a:avLst/>
          </a:prstGeom>
          <a:ln w="28575" cmpd="dbl">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0" y="603264"/>
            <a:ext cx="8616820" cy="707886"/>
          </a:xfrm>
          <a:prstGeom prst="rect">
            <a:avLst/>
          </a:prstGeom>
          <a:noFill/>
        </p:spPr>
        <p:txBody>
          <a:bodyPr wrap="square" rtlCol="0" anchor="ctr" anchorCtr="0">
            <a:spAutoFit/>
          </a:bodyPr>
          <a:lstStyle/>
          <a:p>
            <a:pPr algn="ctr"/>
            <a:r>
              <a:rPr lang="en-US" sz="4000" b="1" dirty="0">
                <a:solidFill>
                  <a:srgbClr val="FFC00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 A Drug Policy for the 21</a:t>
            </a:r>
            <a:r>
              <a:rPr lang="en-US" sz="4000" b="1" baseline="30000" dirty="0">
                <a:solidFill>
                  <a:srgbClr val="FFC00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st</a:t>
            </a:r>
            <a:r>
              <a:rPr lang="en-US" sz="4000" b="1" dirty="0">
                <a:solidFill>
                  <a:srgbClr val="FFC00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 Century</a:t>
            </a:r>
          </a:p>
        </p:txBody>
      </p:sp>
      <p:sp>
        <p:nvSpPr>
          <p:cNvPr id="9" name="Rectangle 8"/>
          <p:cNvSpPr/>
          <p:nvPr/>
        </p:nvSpPr>
        <p:spPr>
          <a:xfrm>
            <a:off x="1901190" y="3396343"/>
            <a:ext cx="5527357" cy="1326004"/>
          </a:xfrm>
          <a:prstGeom prst="rect">
            <a:avLst/>
          </a:prstGeom>
        </p:spPr>
        <p:txBody>
          <a:bodyPr wrap="square">
            <a:spAutoFit/>
          </a:bodyPr>
          <a:lstStyle/>
          <a:p>
            <a:pPr algn="ctr"/>
            <a:r>
              <a:rPr lang="en-US" sz="3600" i="1" dirty="0" smtClean="0">
                <a:latin typeface="Calibri" panose="020F0502020204030204" pitchFamily="34" charset="0"/>
              </a:rPr>
              <a:t>RSAT Webinar</a:t>
            </a:r>
            <a:endParaRPr lang="en-US" sz="3600" i="1" cap="small" dirty="0">
              <a:effectLst>
                <a:outerShdw blurRad="38100" dist="38100" dir="2700000" algn="tl">
                  <a:srgbClr val="000000">
                    <a:alpha val="43137"/>
                  </a:srgbClr>
                </a:outerShdw>
              </a:effectLst>
              <a:latin typeface="Calibri" panose="020F0502020204030204" pitchFamily="34" charset="0"/>
            </a:endParaRPr>
          </a:p>
          <a:p>
            <a:pPr algn="ctr"/>
            <a:endParaRPr lang="en-US" sz="2400" dirty="0">
              <a:latin typeface="Calibri" panose="020F0502020204030204" pitchFamily="34" charset="0"/>
            </a:endParaRPr>
          </a:p>
          <a:p>
            <a:pPr algn="ctr">
              <a:spcBef>
                <a:spcPts val="450"/>
              </a:spcBef>
            </a:pPr>
            <a:r>
              <a:rPr lang="en-US" sz="1600" dirty="0" smtClean="0">
                <a:latin typeface="Calibri" panose="020F0502020204030204" pitchFamily="34" charset="0"/>
              </a:rPr>
              <a:t>November 18, </a:t>
            </a:r>
            <a:r>
              <a:rPr lang="en-US" sz="1600" dirty="0">
                <a:latin typeface="Calibri" panose="020F0502020204030204" pitchFamily="34" charset="0"/>
              </a:rPr>
              <a:t>2015</a:t>
            </a:r>
          </a:p>
        </p:txBody>
      </p:sp>
      <p:sp>
        <p:nvSpPr>
          <p:cNvPr id="13" name="Rectangle 12"/>
          <p:cNvSpPr/>
          <p:nvPr/>
        </p:nvSpPr>
        <p:spPr>
          <a:xfrm>
            <a:off x="326571" y="326571"/>
            <a:ext cx="8490858" cy="6139544"/>
          </a:xfrm>
          <a:prstGeom prst="rect">
            <a:avLst/>
          </a:prstGeom>
          <a:noFill/>
          <a:ln w="44450" cmpd="thickThin">
            <a:solidFill>
              <a:srgbClr val="6C6979"/>
            </a:solidFill>
            <a:beve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latin typeface="Calibri" panose="020F0502020204030204" pitchFamily="34" charset="0"/>
            </a:endParaRPr>
          </a:p>
        </p:txBody>
      </p:sp>
    </p:spTree>
    <p:extLst>
      <p:ext uri="{BB962C8B-B14F-4D97-AF65-F5344CB8AC3E}">
        <p14:creationId xmlns:p14="http://schemas.microsoft.com/office/powerpoint/2010/main" val="414910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58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636713" y="2174875"/>
            <a:ext cx="7315200" cy="1470025"/>
          </a:xfrm>
        </p:spPr>
        <p:txBody>
          <a:bodyPr/>
          <a:lstStyle/>
          <a:p>
            <a:pPr eaLnBrk="1" hangingPunct="1"/>
            <a:r>
              <a:rPr lang="en-US" altLang="en-US" dirty="0" smtClean="0"/>
              <a:t>Federal Drug Policy for the 21st Century</a:t>
            </a:r>
          </a:p>
        </p:txBody>
      </p:sp>
      <p:sp>
        <p:nvSpPr>
          <p:cNvPr id="5123" name="Rectangle 3"/>
          <p:cNvSpPr>
            <a:spLocks noGrp="1" noChangeArrowheads="1"/>
          </p:cNvSpPr>
          <p:nvPr>
            <p:ph type="subTitle" idx="1"/>
          </p:nvPr>
        </p:nvSpPr>
        <p:spPr>
          <a:xfrm>
            <a:off x="2712720" y="3962400"/>
            <a:ext cx="6400800" cy="1371600"/>
          </a:xfrm>
        </p:spPr>
        <p:txBody>
          <a:bodyPr/>
          <a:lstStyle/>
          <a:p>
            <a:pPr eaLnBrk="1" hangingPunct="1"/>
            <a:r>
              <a:rPr lang="en-US" altLang="en-US" dirty="0" smtClean="0"/>
              <a:t>Residential Substance Abuse Treatment Webinar (RSAT) </a:t>
            </a:r>
          </a:p>
          <a:p>
            <a:pPr eaLnBrk="1" hangingPunct="1"/>
            <a:r>
              <a:rPr lang="en-US" altLang="en-US" dirty="0" smtClean="0"/>
              <a:t>November 18, 2015</a:t>
            </a:r>
          </a:p>
        </p:txBody>
      </p:sp>
      <p:sp>
        <p:nvSpPr>
          <p:cNvPr id="2" name="TextBox 1"/>
          <p:cNvSpPr txBox="1"/>
          <p:nvPr/>
        </p:nvSpPr>
        <p:spPr>
          <a:xfrm>
            <a:off x="1828799" y="5691782"/>
            <a:ext cx="4227439" cy="1200329"/>
          </a:xfrm>
          <a:prstGeom prst="rect">
            <a:avLst/>
          </a:prstGeom>
          <a:noFill/>
        </p:spPr>
        <p:txBody>
          <a:bodyPr wrap="none" rtlCol="0">
            <a:spAutoFit/>
          </a:bodyPr>
          <a:lstStyle/>
          <a:p>
            <a:pPr fontAlgn="base">
              <a:spcBef>
                <a:spcPct val="0"/>
              </a:spcBef>
              <a:spcAft>
                <a:spcPct val="0"/>
              </a:spcAft>
            </a:pPr>
            <a:r>
              <a:rPr lang="en-US" dirty="0">
                <a:solidFill>
                  <a:srgbClr val="000000"/>
                </a:solidFill>
              </a:rPr>
              <a:t>Melinda </a:t>
            </a:r>
            <a:r>
              <a:rPr lang="en-US" dirty="0" smtClean="0">
                <a:solidFill>
                  <a:srgbClr val="000000"/>
                </a:solidFill>
              </a:rPr>
              <a:t>Campopiano, MD</a:t>
            </a:r>
          </a:p>
          <a:p>
            <a:pPr fontAlgn="base">
              <a:spcBef>
                <a:spcPct val="0"/>
              </a:spcBef>
              <a:spcAft>
                <a:spcPct val="0"/>
              </a:spcAft>
            </a:pPr>
            <a:r>
              <a:rPr lang="en-US" dirty="0" smtClean="0">
                <a:solidFill>
                  <a:srgbClr val="000000"/>
                </a:solidFill>
              </a:rPr>
              <a:t>Melinda.campopiano@samhsa.hhs.gov</a:t>
            </a:r>
            <a:endParaRPr lang="en-US" dirty="0">
              <a:solidFill>
                <a:srgbClr val="000000"/>
              </a:solidFill>
            </a:endParaRPr>
          </a:p>
          <a:p>
            <a:pPr fontAlgn="base">
              <a:spcBef>
                <a:spcPct val="0"/>
              </a:spcBef>
              <a:spcAft>
                <a:spcPct val="0"/>
              </a:spcAft>
            </a:pPr>
            <a:r>
              <a:rPr lang="en-US" dirty="0">
                <a:solidFill>
                  <a:srgbClr val="000000"/>
                </a:solidFill>
              </a:rPr>
              <a:t>SAMHSA</a:t>
            </a:r>
          </a:p>
          <a:p>
            <a:pPr fontAlgn="base">
              <a:spcBef>
                <a:spcPct val="0"/>
              </a:spcBef>
              <a:spcAft>
                <a:spcPct val="0"/>
              </a:spcAft>
            </a:pPr>
            <a:endParaRPr lang="en-US" dirty="0">
              <a:solidFill>
                <a:srgbClr val="000000"/>
              </a:solidFill>
            </a:endParaRPr>
          </a:p>
        </p:txBody>
      </p:sp>
    </p:spTree>
    <p:extLst>
      <p:ext uri="{BB962C8B-B14F-4D97-AF65-F5344CB8AC3E}">
        <p14:creationId xmlns:p14="http://schemas.microsoft.com/office/powerpoint/2010/main" val="3158158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Talk</a:t>
            </a:r>
            <a:endParaRPr lang="en-US" dirty="0"/>
          </a:p>
        </p:txBody>
      </p:sp>
      <p:sp>
        <p:nvSpPr>
          <p:cNvPr id="3" name="Content Placeholder 2"/>
          <p:cNvSpPr>
            <a:spLocks noGrp="1"/>
          </p:cNvSpPr>
          <p:nvPr>
            <p:ph idx="1"/>
          </p:nvPr>
        </p:nvSpPr>
        <p:spPr/>
        <p:txBody>
          <a:bodyPr/>
          <a:lstStyle/>
          <a:p>
            <a:r>
              <a:rPr lang="en-US" dirty="0" smtClean="0"/>
              <a:t>Secretary’s Opioid Initiative</a:t>
            </a:r>
          </a:p>
          <a:p>
            <a:r>
              <a:rPr lang="en-US" dirty="0" smtClean="0"/>
              <a:t>Opportunity and imperative of re-entry</a:t>
            </a:r>
          </a:p>
          <a:p>
            <a:r>
              <a:rPr lang="en-US" dirty="0" smtClean="0"/>
              <a:t>Overdose prevention </a:t>
            </a:r>
          </a:p>
          <a:p>
            <a:pPr lvl="1"/>
            <a:r>
              <a:rPr lang="en-US" dirty="0" smtClean="0"/>
              <a:t>Naloxone</a:t>
            </a:r>
          </a:p>
          <a:p>
            <a:pPr lvl="1"/>
            <a:r>
              <a:rPr lang="en-US" dirty="0" smtClean="0"/>
              <a:t>Medication Assisted Treatment</a:t>
            </a:r>
          </a:p>
          <a:p>
            <a:endParaRPr lang="en-US" dirty="0"/>
          </a:p>
        </p:txBody>
      </p:sp>
    </p:spTree>
    <p:extLst>
      <p:ext uri="{BB962C8B-B14F-4D97-AF65-F5344CB8AC3E}">
        <p14:creationId xmlns:p14="http://schemas.microsoft.com/office/powerpoint/2010/main" val="3629727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5075"/>
          </a:xfrm>
        </p:spPr>
        <p:txBody>
          <a:bodyPr/>
          <a:lstStyle/>
          <a:p>
            <a:r>
              <a:rPr lang="en-US" sz="3200" dirty="0"/>
              <a:t>HHS takes strong steps to address opioid-drug related overdose, death and dependence</a:t>
            </a:r>
          </a:p>
        </p:txBody>
      </p:sp>
      <p:sp>
        <p:nvSpPr>
          <p:cNvPr id="3" name="Content Placeholder 2"/>
          <p:cNvSpPr>
            <a:spLocks noGrp="1"/>
          </p:cNvSpPr>
          <p:nvPr>
            <p:ph idx="1"/>
          </p:nvPr>
        </p:nvSpPr>
        <p:spPr/>
        <p:txBody>
          <a:bodyPr/>
          <a:lstStyle/>
          <a:p>
            <a:r>
              <a:rPr lang="en-US" dirty="0" smtClean="0"/>
              <a:t>March </a:t>
            </a:r>
            <a:r>
              <a:rPr lang="en-US" dirty="0"/>
              <a:t>26, </a:t>
            </a:r>
            <a:r>
              <a:rPr lang="en-US" dirty="0" smtClean="0"/>
              <a:t>2015</a:t>
            </a:r>
          </a:p>
          <a:p>
            <a:r>
              <a:rPr lang="en-US" dirty="0" smtClean="0"/>
              <a:t>Reduce unnecessary/inappropriate opioid prescribing</a:t>
            </a:r>
          </a:p>
          <a:p>
            <a:r>
              <a:rPr lang="en-US" dirty="0" smtClean="0"/>
              <a:t>Increase availability of naloxone</a:t>
            </a:r>
          </a:p>
          <a:p>
            <a:r>
              <a:rPr lang="en-US" dirty="0" smtClean="0"/>
              <a:t>Increase access to medication assisted treatment</a:t>
            </a:r>
            <a:endParaRPr lang="en-US" dirty="0"/>
          </a:p>
        </p:txBody>
      </p:sp>
    </p:spTree>
    <p:extLst>
      <p:ext uri="{BB962C8B-B14F-4D97-AF65-F5344CB8AC3E}">
        <p14:creationId xmlns:p14="http://schemas.microsoft.com/office/powerpoint/2010/main" val="957590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Re-entry is uniquely high-risk</a:t>
            </a:r>
            <a:endParaRPr lang="en-US" dirty="0"/>
          </a:p>
        </p:txBody>
      </p:sp>
      <p:sp>
        <p:nvSpPr>
          <p:cNvPr id="3" name="Content Placeholder 2"/>
          <p:cNvSpPr>
            <a:spLocks noGrp="1"/>
          </p:cNvSpPr>
          <p:nvPr>
            <p:ph idx="1"/>
          </p:nvPr>
        </p:nvSpPr>
        <p:spPr/>
        <p:txBody>
          <a:bodyPr/>
          <a:lstStyle/>
          <a:p>
            <a:pPr marL="0" indent="0">
              <a:buNone/>
            </a:pPr>
            <a:r>
              <a:rPr lang="en-US" dirty="0"/>
              <a:t>In the immediate two </a:t>
            </a:r>
            <a:r>
              <a:rPr lang="en-US" dirty="0" smtClean="0"/>
              <a:t>weeks after </a:t>
            </a:r>
            <a:r>
              <a:rPr lang="en-US" dirty="0"/>
              <a:t>release, people in this group are almost 130 times more </a:t>
            </a:r>
            <a:r>
              <a:rPr lang="en-US" dirty="0" smtClean="0"/>
              <a:t>likely to </a:t>
            </a:r>
            <a:r>
              <a:rPr lang="en-US" dirty="0"/>
              <a:t>die of an overdose than the general population.</a:t>
            </a:r>
          </a:p>
        </p:txBody>
      </p:sp>
    </p:spTree>
    <p:extLst>
      <p:ext uri="{BB962C8B-B14F-4D97-AF65-F5344CB8AC3E}">
        <p14:creationId xmlns:p14="http://schemas.microsoft.com/office/powerpoint/2010/main" val="2209964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Overdose prevention prior to release works</a:t>
            </a:r>
            <a:endParaRPr lang="en-US" dirty="0"/>
          </a:p>
        </p:txBody>
      </p:sp>
      <p:sp>
        <p:nvSpPr>
          <p:cNvPr id="3" name="Content Placeholder 2"/>
          <p:cNvSpPr>
            <a:spLocks noGrp="1"/>
          </p:cNvSpPr>
          <p:nvPr>
            <p:ph idx="1"/>
          </p:nvPr>
        </p:nvSpPr>
        <p:spPr/>
        <p:txBody>
          <a:bodyPr/>
          <a:lstStyle/>
          <a:p>
            <a:r>
              <a:rPr lang="en-US" dirty="0" smtClean="0"/>
              <a:t>30% reduction in deaths in N-ALIVE (England)</a:t>
            </a:r>
          </a:p>
          <a:p>
            <a:r>
              <a:rPr lang="en-US" dirty="0" smtClean="0"/>
              <a:t>4.7% opioid related deaths in first 4 weeks in 2013 compared to 9.8% in 2006-2010. (Scotland)</a:t>
            </a:r>
          </a:p>
          <a:p>
            <a:r>
              <a:rPr lang="en-US" dirty="0" smtClean="0"/>
              <a:t>San Francisco, Rhode Island, New Mexico, Pittsburgh</a:t>
            </a:r>
            <a:endParaRPr lang="en-US" dirty="0"/>
          </a:p>
        </p:txBody>
      </p:sp>
    </p:spTree>
    <p:extLst>
      <p:ext uri="{BB962C8B-B14F-4D97-AF65-F5344CB8AC3E}">
        <p14:creationId xmlns:p14="http://schemas.microsoft.com/office/powerpoint/2010/main" val="276736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Re-entry overdose prevention strategies</a:t>
            </a:r>
            <a:endParaRPr lang="en-US" dirty="0"/>
          </a:p>
        </p:txBody>
      </p:sp>
      <p:sp>
        <p:nvSpPr>
          <p:cNvPr id="3" name="Content Placeholder 2"/>
          <p:cNvSpPr>
            <a:spLocks noGrp="1"/>
          </p:cNvSpPr>
          <p:nvPr>
            <p:ph idx="1"/>
          </p:nvPr>
        </p:nvSpPr>
        <p:spPr/>
        <p:txBody>
          <a:bodyPr/>
          <a:lstStyle/>
          <a:p>
            <a:r>
              <a:rPr lang="en-US" dirty="0" smtClean="0"/>
              <a:t>Overdose prevention education</a:t>
            </a:r>
          </a:p>
          <a:p>
            <a:pPr lvl="1"/>
            <a:r>
              <a:rPr lang="en-US" dirty="0" smtClean="0"/>
              <a:t>Don’t use alone. Don’t mix with other drugs or alcohol. Recognize and respond appropriately when overdose is happening</a:t>
            </a:r>
          </a:p>
          <a:p>
            <a:r>
              <a:rPr lang="en-US" dirty="0" smtClean="0"/>
              <a:t>Option to have naloxone kit in their property when released from custody or supportive housing</a:t>
            </a:r>
          </a:p>
          <a:p>
            <a:r>
              <a:rPr lang="en-US" dirty="0" smtClean="0"/>
              <a:t>Link to overdose prevention, mental health and medication assisted treatment in the community</a:t>
            </a:r>
            <a:endParaRPr lang="en-US" dirty="0"/>
          </a:p>
        </p:txBody>
      </p:sp>
    </p:spTree>
    <p:extLst>
      <p:ext uri="{BB962C8B-B14F-4D97-AF65-F5344CB8AC3E}">
        <p14:creationId xmlns:p14="http://schemas.microsoft.com/office/powerpoint/2010/main" val="3366184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 Assisted Treatment (MAT)</a:t>
            </a:r>
            <a:endParaRPr lang="en-US" dirty="0"/>
          </a:p>
        </p:txBody>
      </p:sp>
      <p:sp>
        <p:nvSpPr>
          <p:cNvPr id="3" name="Content Placeholder 2"/>
          <p:cNvSpPr>
            <a:spLocks noGrp="1"/>
          </p:cNvSpPr>
          <p:nvPr>
            <p:ph idx="1"/>
          </p:nvPr>
        </p:nvSpPr>
        <p:spPr/>
        <p:txBody>
          <a:bodyPr/>
          <a:lstStyle/>
          <a:p>
            <a:r>
              <a:rPr lang="en-US" sz="2800" dirty="0" smtClean="0"/>
              <a:t>Reduces mortality by half</a:t>
            </a:r>
          </a:p>
          <a:p>
            <a:r>
              <a:rPr lang="en-US" sz="2800" dirty="0" smtClean="0"/>
              <a:t>Reduces HIV infection by half</a:t>
            </a:r>
          </a:p>
          <a:p>
            <a:r>
              <a:rPr lang="en-US" sz="2800" dirty="0" smtClean="0"/>
              <a:t>Improves compliance with medical treatment</a:t>
            </a:r>
          </a:p>
          <a:p>
            <a:r>
              <a:rPr lang="en-US" sz="2800" dirty="0" smtClean="0"/>
              <a:t>Reduces recidivism and criminal behavior</a:t>
            </a:r>
          </a:p>
          <a:p>
            <a:r>
              <a:rPr lang="en-US" sz="2800" dirty="0" smtClean="0"/>
              <a:t>Outcomes optimized by receiving behavioral health services and social services to address the social corollaries of opioid use disorder</a:t>
            </a:r>
            <a:r>
              <a:rPr lang="en-US" dirty="0" smtClean="0"/>
              <a:t> </a:t>
            </a:r>
            <a:endParaRPr lang="en-US" dirty="0"/>
          </a:p>
        </p:txBody>
      </p:sp>
    </p:spTree>
    <p:extLst>
      <p:ext uri="{BB962C8B-B14F-4D97-AF65-F5344CB8AC3E}">
        <p14:creationId xmlns:p14="http://schemas.microsoft.com/office/powerpoint/2010/main" val="3448138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Comprehensive Treatment</a:t>
            </a:r>
            <a:endParaRPr lang="en-US" dirty="0"/>
          </a:p>
        </p:txBody>
      </p:sp>
      <p:sp>
        <p:nvSpPr>
          <p:cNvPr id="3" name="Content Placeholder 2"/>
          <p:cNvSpPr>
            <a:spLocks noGrp="1"/>
          </p:cNvSpPr>
          <p:nvPr>
            <p:ph idx="1"/>
          </p:nvPr>
        </p:nvSpPr>
        <p:spPr/>
        <p:txBody>
          <a:bodyPr/>
          <a:lstStyle/>
          <a:p>
            <a:r>
              <a:rPr lang="en-US" dirty="0" smtClean="0"/>
              <a:t>MAT is one component of the comprehensive treatment of opioid use </a:t>
            </a:r>
          </a:p>
          <a:p>
            <a:r>
              <a:rPr lang="en-US" dirty="0" smtClean="0"/>
              <a:t>To be of maximum benefit evidence based behavioral therapy and case management services must also be provided</a:t>
            </a:r>
          </a:p>
          <a:p>
            <a:r>
              <a:rPr lang="en-US" dirty="0" smtClean="0"/>
              <a:t>Not all services have to be delivered by the same provider</a:t>
            </a:r>
          </a:p>
        </p:txBody>
      </p:sp>
    </p:spTree>
    <p:extLst>
      <p:ext uri="{BB962C8B-B14F-4D97-AF65-F5344CB8AC3E}">
        <p14:creationId xmlns:p14="http://schemas.microsoft.com/office/powerpoint/2010/main" val="1381189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Release Injectable Naltrexone</a:t>
            </a:r>
            <a:endParaRPr lang="en-US" dirty="0"/>
          </a:p>
        </p:txBody>
      </p:sp>
      <p:sp>
        <p:nvSpPr>
          <p:cNvPr id="3" name="Content Placeholder 2"/>
          <p:cNvSpPr>
            <a:spLocks noGrp="1"/>
          </p:cNvSpPr>
          <p:nvPr>
            <p:ph idx="1"/>
          </p:nvPr>
        </p:nvSpPr>
        <p:spPr/>
        <p:txBody>
          <a:bodyPr/>
          <a:lstStyle/>
          <a:p>
            <a:r>
              <a:rPr lang="en-US" dirty="0"/>
              <a:t>Monthly </a:t>
            </a:r>
            <a:r>
              <a:rPr lang="en-US" dirty="0" smtClean="0"/>
              <a:t>injection</a:t>
            </a:r>
          </a:p>
          <a:p>
            <a:r>
              <a:rPr lang="en-US" dirty="0" smtClean="0"/>
              <a:t>Optimal approach is for patients to receive first dose prior to leaving corrections/detox/rehab</a:t>
            </a:r>
          </a:p>
          <a:p>
            <a:r>
              <a:rPr lang="en-US" dirty="0"/>
              <a:t>Patient must be medically detoxed </a:t>
            </a:r>
            <a:r>
              <a:rPr lang="en-US" dirty="0" smtClean="0"/>
              <a:t>first</a:t>
            </a:r>
          </a:p>
          <a:p>
            <a:r>
              <a:rPr lang="en-US" dirty="0" smtClean="0"/>
              <a:t>Cannot be used by patients who require opioids for pain</a:t>
            </a:r>
          </a:p>
          <a:p>
            <a:r>
              <a:rPr lang="en-US" dirty="0" smtClean="0"/>
              <a:t>Also indicated for alcohol use disorder</a:t>
            </a:r>
          </a:p>
          <a:p>
            <a:endParaRPr lang="en-US" dirty="0" smtClean="0"/>
          </a:p>
          <a:p>
            <a:endParaRPr lang="en-US" dirty="0"/>
          </a:p>
        </p:txBody>
      </p:sp>
    </p:spTree>
    <p:extLst>
      <p:ext uri="{BB962C8B-B14F-4D97-AF65-F5344CB8AC3E}">
        <p14:creationId xmlns:p14="http://schemas.microsoft.com/office/powerpoint/2010/main" val="2503938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300000"/>
              </a:schemeClr>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2443" y="195943"/>
            <a:ext cx="7515343" cy="742950"/>
          </a:xfrm>
        </p:spPr>
        <p:txBody>
          <a:bodyPr>
            <a:noAutofit/>
          </a:bodyPr>
          <a:lstStyle/>
          <a:p>
            <a:r>
              <a:rPr lang="en-US" sz="4000" b="1" dirty="0">
                <a:effectLst>
                  <a:outerShdw blurRad="38100" dist="38100" dir="2700000" algn="tl">
                    <a:srgbClr val="000000">
                      <a:alpha val="43137"/>
                    </a:srgbClr>
                  </a:outerShdw>
                </a:effectLst>
                <a:latin typeface="Calibri" panose="020F0502020204030204" pitchFamily="34" charset="0"/>
                <a:ea typeface="+mn-ea"/>
                <a:cs typeface="Arial" panose="020B0604020202020204" pitchFamily="34" charset="0"/>
              </a:rPr>
              <a:t>National</a:t>
            </a:r>
            <a:r>
              <a:rPr lang="en-US" sz="4400" b="1" dirty="0">
                <a:latin typeface="Calibri" panose="020F0502020204030204" pitchFamily="34" charset="0"/>
              </a:rPr>
              <a:t> </a:t>
            </a:r>
            <a:r>
              <a:rPr lang="en-US" sz="4000" b="1" dirty="0">
                <a:effectLst>
                  <a:outerShdw blurRad="38100" dist="38100" dir="2700000" algn="tl">
                    <a:srgbClr val="000000">
                      <a:alpha val="43137"/>
                    </a:srgbClr>
                  </a:outerShdw>
                </a:effectLst>
                <a:latin typeface="Calibri" panose="020F0502020204030204" pitchFamily="34" charset="0"/>
                <a:ea typeface="+mn-ea"/>
                <a:cs typeface="Arial" panose="020B0604020202020204" pitchFamily="34" charset="0"/>
              </a:rPr>
              <a:t>Drug</a:t>
            </a:r>
            <a:r>
              <a:rPr lang="en-US" sz="4400" b="1" dirty="0">
                <a:latin typeface="Calibri" panose="020F0502020204030204" pitchFamily="34" charset="0"/>
              </a:rPr>
              <a:t> </a:t>
            </a:r>
            <a:r>
              <a:rPr lang="en-US" sz="4000" b="1" dirty="0">
                <a:effectLst>
                  <a:outerShdw blurRad="38100" dist="38100" dir="2700000" algn="tl">
                    <a:srgbClr val="000000">
                      <a:alpha val="43137"/>
                    </a:srgbClr>
                  </a:outerShdw>
                </a:effectLst>
                <a:latin typeface="Calibri" panose="020F0502020204030204" pitchFamily="34" charset="0"/>
                <a:ea typeface="+mn-ea"/>
                <a:cs typeface="Arial" panose="020B0604020202020204" pitchFamily="34" charset="0"/>
              </a:rPr>
              <a:t>Control</a:t>
            </a:r>
            <a:r>
              <a:rPr lang="en-US" sz="4400" b="1" dirty="0">
                <a:latin typeface="Calibri" panose="020F0502020204030204" pitchFamily="34" charset="0"/>
              </a:rPr>
              <a:t> </a:t>
            </a:r>
            <a:r>
              <a:rPr lang="en-US" sz="4000" b="1" dirty="0">
                <a:effectLst>
                  <a:outerShdw blurRad="38100" dist="38100" dir="2700000" algn="tl">
                    <a:srgbClr val="000000">
                      <a:alpha val="43137"/>
                    </a:srgbClr>
                  </a:outerShdw>
                </a:effectLst>
                <a:latin typeface="Calibri" panose="020F0502020204030204" pitchFamily="34" charset="0"/>
                <a:ea typeface="+mn-ea"/>
                <a:cs typeface="Arial" panose="020B0604020202020204" pitchFamily="34" charset="0"/>
              </a:rPr>
              <a:t>Strategy</a:t>
            </a:r>
          </a:p>
        </p:txBody>
      </p:sp>
      <p:sp>
        <p:nvSpPr>
          <p:cNvPr id="6" name="Content Placeholder 5"/>
          <p:cNvSpPr>
            <a:spLocks noGrp="1"/>
          </p:cNvSpPr>
          <p:nvPr>
            <p:ph idx="1"/>
          </p:nvPr>
        </p:nvSpPr>
        <p:spPr>
          <a:xfrm>
            <a:off x="420343" y="1591091"/>
            <a:ext cx="5080966" cy="4333848"/>
          </a:xfrm>
        </p:spPr>
        <p:txBody>
          <a:bodyPr>
            <a:noAutofit/>
          </a:bodyPr>
          <a:lstStyle/>
          <a:p>
            <a:pPr marL="0" indent="0">
              <a:spcBef>
                <a:spcPct val="0"/>
              </a:spcBef>
              <a:spcAft>
                <a:spcPts val="225"/>
              </a:spcAft>
              <a:buNone/>
            </a:pPr>
            <a:r>
              <a:rPr lang="en-US" sz="2600" b="1" dirty="0" smtClean="0">
                <a:effectLst>
                  <a:outerShdw blurRad="38100" dist="38100" dir="2700000" algn="tl">
                    <a:srgbClr val="000000">
                      <a:alpha val="43137"/>
                    </a:srgbClr>
                  </a:outerShdw>
                </a:effectLst>
                <a:latin typeface="Calibri" panose="020F0502020204030204" pitchFamily="34" charset="0"/>
              </a:rPr>
              <a:t>The President’s science-based </a:t>
            </a:r>
            <a:r>
              <a:rPr lang="en-US" sz="2600" b="1" dirty="0">
                <a:effectLst>
                  <a:outerShdw blurRad="38100" dist="38100" dir="2700000" algn="tl">
                    <a:srgbClr val="000000">
                      <a:alpha val="43137"/>
                    </a:srgbClr>
                  </a:outerShdw>
                </a:effectLst>
                <a:latin typeface="Calibri" panose="020F0502020204030204" pitchFamily="34" charset="0"/>
              </a:rPr>
              <a:t>plan to reform drug policy:</a:t>
            </a:r>
          </a:p>
          <a:p>
            <a:pPr marL="569913" indent="-336550">
              <a:spcBef>
                <a:spcPts val="1200"/>
              </a:spcBef>
              <a:buFont typeface="+mj-lt"/>
              <a:buAutoNum type="arabicParenR"/>
            </a:pPr>
            <a:r>
              <a:rPr lang="en-US" sz="2600" b="1" dirty="0">
                <a:effectLst>
                  <a:outerShdw blurRad="38100" dist="38100" dir="2700000" algn="tl">
                    <a:srgbClr val="000000">
                      <a:alpha val="43137"/>
                    </a:srgbClr>
                  </a:outerShdw>
                </a:effectLst>
                <a:latin typeface="Calibri" panose="020F0502020204030204" pitchFamily="34" charset="0"/>
              </a:rPr>
              <a:t>Prevent drug use before it ever begins through education</a:t>
            </a:r>
          </a:p>
          <a:p>
            <a:pPr marL="569913" indent="-336550">
              <a:spcBef>
                <a:spcPts val="1200"/>
              </a:spcBef>
              <a:buFont typeface="+mj-lt"/>
              <a:buAutoNum type="arabicParenR"/>
            </a:pPr>
            <a:r>
              <a:rPr lang="en-US" sz="2600" b="1" dirty="0">
                <a:effectLst>
                  <a:outerShdw blurRad="38100" dist="38100" dir="2700000" algn="tl">
                    <a:srgbClr val="000000">
                      <a:alpha val="43137"/>
                    </a:srgbClr>
                  </a:outerShdw>
                </a:effectLst>
                <a:latin typeface="Calibri" panose="020F0502020204030204" pitchFamily="34" charset="0"/>
              </a:rPr>
              <a:t>Expand access to treatment for Americans struggling with </a:t>
            </a:r>
            <a:r>
              <a:rPr lang="en-US" sz="2600" b="1" dirty="0" smtClean="0">
                <a:effectLst>
                  <a:outerShdw blurRad="38100" dist="38100" dir="2700000" algn="tl">
                    <a:srgbClr val="000000">
                      <a:alpha val="43137"/>
                    </a:srgbClr>
                  </a:outerShdw>
                </a:effectLst>
                <a:latin typeface="Calibri" panose="020F0502020204030204" pitchFamily="34" charset="0"/>
              </a:rPr>
              <a:t>substance use disorders</a:t>
            </a:r>
            <a:endParaRPr lang="en-US" sz="2600" b="1" dirty="0">
              <a:effectLst>
                <a:outerShdw blurRad="38100" dist="38100" dir="2700000" algn="tl">
                  <a:srgbClr val="000000">
                    <a:alpha val="43137"/>
                  </a:srgbClr>
                </a:outerShdw>
              </a:effectLst>
              <a:latin typeface="Calibri" panose="020F0502020204030204" pitchFamily="34" charset="0"/>
            </a:endParaRPr>
          </a:p>
          <a:p>
            <a:pPr marL="569913" indent="-336550">
              <a:spcBef>
                <a:spcPts val="1200"/>
              </a:spcBef>
              <a:buFont typeface="+mj-lt"/>
              <a:buAutoNum type="arabicParenR"/>
            </a:pPr>
            <a:r>
              <a:rPr lang="en-US" sz="2600" b="1" dirty="0">
                <a:effectLst>
                  <a:outerShdw blurRad="38100" dist="38100" dir="2700000" algn="tl">
                    <a:srgbClr val="000000">
                      <a:alpha val="43137"/>
                    </a:srgbClr>
                  </a:outerShdw>
                </a:effectLst>
                <a:latin typeface="Calibri" panose="020F0502020204030204" pitchFamily="34" charset="0"/>
              </a:rPr>
              <a:t>Reform our criminal justice system</a:t>
            </a:r>
          </a:p>
          <a:p>
            <a:pPr marL="569913" indent="-336550">
              <a:spcBef>
                <a:spcPts val="1200"/>
              </a:spcBef>
              <a:buFont typeface="+mj-lt"/>
              <a:buAutoNum type="arabicParenR"/>
            </a:pPr>
            <a:r>
              <a:rPr lang="en-US" sz="2600" b="1" dirty="0">
                <a:effectLst>
                  <a:outerShdw blurRad="38100" dist="38100" dir="2700000" algn="tl">
                    <a:srgbClr val="000000">
                      <a:alpha val="43137"/>
                    </a:srgbClr>
                  </a:outerShdw>
                </a:effectLst>
                <a:latin typeface="Calibri" panose="020F0502020204030204" pitchFamily="34" charset="0"/>
              </a:rPr>
              <a:t>Support Americans in recovery</a:t>
            </a:r>
          </a:p>
          <a:p>
            <a:pPr marL="0" indent="0">
              <a:spcBef>
                <a:spcPct val="0"/>
              </a:spcBef>
              <a:spcAft>
                <a:spcPts val="225"/>
              </a:spcAft>
              <a:buNone/>
            </a:pPr>
            <a:endParaRPr lang="en-US" sz="2600" b="1" dirty="0">
              <a:effectLst>
                <a:outerShdw blurRad="38100" dist="38100" dir="2700000" algn="tl">
                  <a:srgbClr val="000000">
                    <a:alpha val="43137"/>
                  </a:srgbClr>
                </a:outerShdw>
              </a:effectLst>
              <a:latin typeface="Calibri" panose="020F0502020204030204" pitchFamily="34" charset="0"/>
            </a:endParaRPr>
          </a:p>
        </p:txBody>
      </p:sp>
      <p:pic>
        <p:nvPicPr>
          <p:cNvPr id="4" name="Picture 3"/>
          <p:cNvPicPr>
            <a:picLocks noChangeAspect="1"/>
          </p:cNvPicPr>
          <p:nvPr/>
        </p:nvPicPr>
        <p:blipFill>
          <a:blip r:embed="rId4"/>
          <a:stretch>
            <a:fillRect/>
          </a:stretch>
        </p:blipFill>
        <p:spPr>
          <a:xfrm>
            <a:off x="5747849" y="1986290"/>
            <a:ext cx="2752725" cy="3554778"/>
          </a:xfrm>
          <a:prstGeom prst="rect">
            <a:avLst/>
          </a:prstGeom>
        </p:spPr>
      </p:pic>
    </p:spTree>
    <p:extLst>
      <p:ext uri="{BB962C8B-B14F-4D97-AF65-F5344CB8AC3E}">
        <p14:creationId xmlns:p14="http://schemas.microsoft.com/office/powerpoint/2010/main" val="3481863991"/>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Release Injectable Naltrexone</a:t>
            </a:r>
            <a:endParaRPr lang="en-US" dirty="0"/>
          </a:p>
        </p:txBody>
      </p:sp>
      <p:sp>
        <p:nvSpPr>
          <p:cNvPr id="3" name="Content Placeholder 2"/>
          <p:cNvSpPr>
            <a:spLocks noGrp="1"/>
          </p:cNvSpPr>
          <p:nvPr>
            <p:ph idx="1"/>
          </p:nvPr>
        </p:nvSpPr>
        <p:spPr/>
        <p:txBody>
          <a:bodyPr/>
          <a:lstStyle/>
          <a:p>
            <a:r>
              <a:rPr lang="en-US" dirty="0" smtClean="0"/>
              <a:t>Extended Release Injectable Naltrexone is expensive but covered by many state Medicaid plans</a:t>
            </a:r>
          </a:p>
          <a:p>
            <a:r>
              <a:rPr lang="en-US" dirty="0" smtClean="0"/>
              <a:t>Can be prescribed/ordered by any licensed prescriber including advanced practice nurses and physician assistants</a:t>
            </a:r>
            <a:endParaRPr lang="en-US" dirty="0"/>
          </a:p>
        </p:txBody>
      </p:sp>
    </p:spTree>
    <p:extLst>
      <p:ext uri="{BB962C8B-B14F-4D97-AF65-F5344CB8AC3E}">
        <p14:creationId xmlns:p14="http://schemas.microsoft.com/office/powerpoint/2010/main" val="757056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Naltrexone Resources</a:t>
            </a:r>
            <a:endParaRPr lang="en-US" dirty="0"/>
          </a:p>
        </p:txBody>
      </p:sp>
      <p:pic>
        <p:nvPicPr>
          <p:cNvPr id="4" name="Content Placeholder 3" descr="Graphic identifier of MAT Training for the Providers' Clinical Support System for Medication Assisted Treatment. &#10;&#10;Cover image of SAMHSA's Naloxone resource titled, &quot;Clinical Use of Extended-Release Injectable Naltrexone in the Treatment of Opioid Use Disorder: A Brief Guide.&quo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0" y="1981200"/>
            <a:ext cx="3606297" cy="4666973"/>
          </a:xfrm>
        </p:spPr>
      </p:pic>
      <p:sp>
        <p:nvSpPr>
          <p:cNvPr id="5" name="TextBox 4"/>
          <p:cNvSpPr txBox="1"/>
          <p:nvPr/>
        </p:nvSpPr>
        <p:spPr>
          <a:xfrm>
            <a:off x="457200" y="4501391"/>
            <a:ext cx="4876800" cy="2308324"/>
          </a:xfrm>
          <a:prstGeom prst="rect">
            <a:avLst/>
          </a:prstGeom>
          <a:noFill/>
        </p:spPr>
        <p:txBody>
          <a:bodyPr wrap="square" rtlCol="0">
            <a:spAutoFit/>
          </a:bodyPr>
          <a:lstStyle/>
          <a:p>
            <a:pPr fontAlgn="base">
              <a:spcBef>
                <a:spcPct val="0"/>
              </a:spcBef>
              <a:spcAft>
                <a:spcPct val="0"/>
              </a:spcAft>
            </a:pPr>
            <a:r>
              <a:rPr lang="en-US" sz="2400" dirty="0">
                <a:solidFill>
                  <a:srgbClr val="000000"/>
                </a:solidFill>
              </a:rPr>
              <a:t>http://store.samhsa.gov/product/Clinical-Use-of-Extended-Release-Injectable-Naltrexone-in-the-Treatment-of-Opioid-Use-Disorder-A-Brief-Guide/SMA14-4892R</a:t>
            </a:r>
          </a:p>
        </p:txBody>
      </p:sp>
      <p:grpSp>
        <p:nvGrpSpPr>
          <p:cNvPr id="8" name="Group 7" descr="Graphic identifier of MAT Training for the Providers' Clinical Support System for Medication Assisted Treatment. &#10;&#10;Cover image of SAMHSA's Naloxone resource titled, &quot;Clinical Use of Extended-Release Injectable Naltrexone in the Treatment of Opioid Use Disorder: A Brief Guide.&quot;"/>
          <p:cNvGrpSpPr/>
          <p:nvPr/>
        </p:nvGrpSpPr>
        <p:grpSpPr>
          <a:xfrm>
            <a:off x="152399" y="1778964"/>
            <a:ext cx="5288477" cy="1471272"/>
            <a:chOff x="152399" y="1778964"/>
            <a:chExt cx="5288477" cy="1471272"/>
          </a:xfrm>
        </p:grpSpPr>
        <p:sp>
          <p:nvSpPr>
            <p:cNvPr id="3" name="Rectangle 2"/>
            <p:cNvSpPr/>
            <p:nvPr/>
          </p:nvSpPr>
          <p:spPr>
            <a:xfrm>
              <a:off x="152400" y="1778964"/>
              <a:ext cx="5029201" cy="147127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pic>
          <p:nvPicPr>
            <p:cNvPr id="6" name="Picture 5" descr="AAAP-PCSSMAT-Logo-On Blu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399" y="1778964"/>
              <a:ext cx="5288477" cy="144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p:nvPr/>
        </p:nvSpPr>
        <p:spPr>
          <a:xfrm>
            <a:off x="334297" y="3284199"/>
            <a:ext cx="1895071" cy="461665"/>
          </a:xfrm>
          <a:prstGeom prst="rect">
            <a:avLst/>
          </a:prstGeom>
          <a:noFill/>
        </p:spPr>
        <p:txBody>
          <a:bodyPr wrap="none" rtlCol="0">
            <a:spAutoFit/>
          </a:bodyPr>
          <a:lstStyle/>
          <a:p>
            <a:pPr fontAlgn="base">
              <a:spcBef>
                <a:spcPct val="0"/>
              </a:spcBef>
              <a:spcAft>
                <a:spcPct val="0"/>
              </a:spcAft>
            </a:pPr>
            <a:r>
              <a:rPr lang="en-US" sz="2400" dirty="0">
                <a:solidFill>
                  <a:srgbClr val="000000"/>
                </a:solidFill>
              </a:rPr>
              <a:t>Pcssmat.org</a:t>
            </a:r>
          </a:p>
        </p:txBody>
      </p:sp>
    </p:spTree>
    <p:extLst>
      <p:ext uri="{BB962C8B-B14F-4D97-AF65-F5344CB8AC3E}">
        <p14:creationId xmlns:p14="http://schemas.microsoft.com/office/powerpoint/2010/main" val="1391524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Buprenorphine</a:t>
            </a:r>
            <a:endParaRPr lang="en-US" dirty="0"/>
          </a:p>
        </p:txBody>
      </p:sp>
      <p:sp>
        <p:nvSpPr>
          <p:cNvPr id="3" name="Content Placeholder 2"/>
          <p:cNvSpPr>
            <a:spLocks noGrp="1"/>
          </p:cNvSpPr>
          <p:nvPr>
            <p:ph idx="1"/>
          </p:nvPr>
        </p:nvSpPr>
        <p:spPr/>
        <p:txBody>
          <a:bodyPr/>
          <a:lstStyle/>
          <a:p>
            <a:r>
              <a:rPr lang="en-US" dirty="0" smtClean="0"/>
              <a:t>Formulated with or without naloxone</a:t>
            </a:r>
          </a:p>
          <a:p>
            <a:pPr marL="0" indent="0">
              <a:buNone/>
            </a:pPr>
            <a:r>
              <a:rPr lang="en-US" sz="2800" dirty="0" smtClean="0"/>
              <a:t>	buprenorphine </a:t>
            </a:r>
            <a:r>
              <a:rPr lang="en-US" sz="2800" dirty="0" err="1" smtClean="0"/>
              <a:t>monoproduct</a:t>
            </a:r>
            <a:r>
              <a:rPr lang="en-US" sz="2800" dirty="0" smtClean="0"/>
              <a:t> (without 	naloxone) is </a:t>
            </a:r>
            <a:r>
              <a:rPr lang="en-US" sz="2800" u="sng" dirty="0" smtClean="0"/>
              <a:t>only</a:t>
            </a:r>
            <a:r>
              <a:rPr lang="en-US" sz="2800" dirty="0" smtClean="0"/>
              <a:t> for pregnancy</a:t>
            </a:r>
          </a:p>
          <a:p>
            <a:r>
              <a:rPr lang="en-US" dirty="0" smtClean="0"/>
              <a:t>Few interactions with HIV or HCV meds</a:t>
            </a:r>
          </a:p>
          <a:p>
            <a:r>
              <a:rPr lang="en-US" dirty="0" smtClean="0"/>
              <a:t>Can be used in pregnancy</a:t>
            </a:r>
          </a:p>
          <a:p>
            <a:r>
              <a:rPr lang="en-US" dirty="0" smtClean="0"/>
              <a:t>Does not require detoxification to begin</a:t>
            </a:r>
          </a:p>
          <a:p>
            <a:r>
              <a:rPr lang="en-US" dirty="0" smtClean="0"/>
              <a:t>Generics available</a:t>
            </a:r>
          </a:p>
        </p:txBody>
      </p:sp>
    </p:spTree>
    <p:extLst>
      <p:ext uri="{BB962C8B-B14F-4D97-AF65-F5344CB8AC3E}">
        <p14:creationId xmlns:p14="http://schemas.microsoft.com/office/powerpoint/2010/main" val="273544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Buprenorphine</a:t>
            </a:r>
            <a:endParaRPr lang="en-US" dirty="0"/>
          </a:p>
        </p:txBody>
      </p:sp>
      <p:sp>
        <p:nvSpPr>
          <p:cNvPr id="3" name="Content Placeholder 2"/>
          <p:cNvSpPr>
            <a:spLocks noGrp="1"/>
          </p:cNvSpPr>
          <p:nvPr>
            <p:ph idx="1"/>
          </p:nvPr>
        </p:nvSpPr>
        <p:spPr/>
        <p:txBody>
          <a:bodyPr/>
          <a:lstStyle/>
          <a:p>
            <a:r>
              <a:rPr lang="en-US" dirty="0" smtClean="0"/>
              <a:t>Requires physician prescriber</a:t>
            </a:r>
          </a:p>
          <a:p>
            <a:r>
              <a:rPr lang="en-US" dirty="0" smtClean="0"/>
              <a:t>Patient capacity limited to 30 per provider for first year. After one year of experience may request increase to 100 patients/per provider</a:t>
            </a:r>
          </a:p>
          <a:p>
            <a:r>
              <a:rPr lang="en-US" dirty="0" smtClean="0"/>
              <a:t>Covered by most state Medicaid</a:t>
            </a:r>
          </a:p>
          <a:p>
            <a:r>
              <a:rPr lang="en-US" dirty="0"/>
              <a:t>Becoming certified as an </a:t>
            </a:r>
            <a:r>
              <a:rPr lang="en-US" dirty="0" smtClean="0"/>
              <a:t>opioid treatment program (OTP) </a:t>
            </a:r>
            <a:r>
              <a:rPr lang="en-US" dirty="0"/>
              <a:t>removes the patient capacity </a:t>
            </a:r>
            <a:r>
              <a:rPr lang="en-US" dirty="0" smtClean="0"/>
              <a:t>limit</a:t>
            </a:r>
            <a:endParaRPr lang="en-US" dirty="0"/>
          </a:p>
          <a:p>
            <a:endParaRPr lang="en-US" dirty="0"/>
          </a:p>
        </p:txBody>
      </p:sp>
    </p:spTree>
    <p:extLst>
      <p:ext uri="{BB962C8B-B14F-4D97-AF65-F5344CB8AC3E}">
        <p14:creationId xmlns:p14="http://schemas.microsoft.com/office/powerpoint/2010/main" val="2932634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Physician requirements to prescribe buprenorphine</a:t>
            </a:r>
            <a:endParaRPr lang="en-US" dirty="0"/>
          </a:p>
        </p:txBody>
      </p:sp>
      <p:sp>
        <p:nvSpPr>
          <p:cNvPr id="3" name="Content Placeholder 2"/>
          <p:cNvSpPr>
            <a:spLocks noGrp="1"/>
          </p:cNvSpPr>
          <p:nvPr>
            <p:ph idx="1"/>
          </p:nvPr>
        </p:nvSpPr>
        <p:spPr/>
        <p:txBody>
          <a:bodyPr/>
          <a:lstStyle/>
          <a:p>
            <a:r>
              <a:rPr lang="en-US" sz="3000" dirty="0" smtClean="0"/>
              <a:t>Obtain waiver to Controlled Substances Act by filing “notice of intent to prescribe”</a:t>
            </a:r>
          </a:p>
          <a:p>
            <a:r>
              <a:rPr lang="en-US" sz="3000" dirty="0"/>
              <a:t>Licensed and registered with </a:t>
            </a:r>
            <a:r>
              <a:rPr lang="en-US" sz="3000" dirty="0" smtClean="0"/>
              <a:t>DEA</a:t>
            </a:r>
          </a:p>
          <a:p>
            <a:r>
              <a:rPr lang="en-US" sz="3000" dirty="0" smtClean="0"/>
              <a:t>One of the following:</a:t>
            </a:r>
          </a:p>
          <a:p>
            <a:pPr lvl="1"/>
            <a:r>
              <a:rPr lang="en-US" dirty="0" smtClean="0"/>
              <a:t>Board specialization in addiction medicine or addiction psychiatry</a:t>
            </a:r>
          </a:p>
          <a:p>
            <a:pPr lvl="1"/>
            <a:r>
              <a:rPr lang="en-US" dirty="0" smtClean="0"/>
              <a:t>Completed 8 hour training</a:t>
            </a:r>
          </a:p>
          <a:p>
            <a:pPr lvl="1"/>
            <a:r>
              <a:rPr lang="en-US" dirty="0" smtClean="0"/>
              <a:t>Investigator in trials to approve buprenorphine</a:t>
            </a:r>
          </a:p>
          <a:p>
            <a:pPr lvl="1"/>
            <a:r>
              <a:rPr lang="en-US" dirty="0" smtClean="0"/>
              <a:t>Has training or experience approved by state licensing board. </a:t>
            </a:r>
          </a:p>
        </p:txBody>
      </p:sp>
    </p:spTree>
    <p:extLst>
      <p:ext uri="{BB962C8B-B14F-4D97-AF65-F5344CB8AC3E}">
        <p14:creationId xmlns:p14="http://schemas.microsoft.com/office/powerpoint/2010/main" val="2053589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Buprenorphine Resources</a:t>
            </a:r>
            <a:endParaRPr lang="en-US" dirty="0"/>
          </a:p>
        </p:txBody>
      </p:sp>
      <p:pic>
        <p:nvPicPr>
          <p:cNvPr id="15364" name="Picture 4" descr="Buprenorphine">
            <a:hlinkClick r:id="rId2" tooltip="SAMHSA.gov"/>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7620000" cy="1162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3200400"/>
            <a:ext cx="7083991" cy="830997"/>
          </a:xfrm>
          <a:prstGeom prst="rect">
            <a:avLst/>
          </a:prstGeom>
          <a:noFill/>
        </p:spPr>
        <p:txBody>
          <a:bodyPr wrap="none" rtlCol="0">
            <a:spAutoFit/>
          </a:bodyPr>
          <a:lstStyle/>
          <a:p>
            <a:pPr algn="ctr" fontAlgn="base">
              <a:spcBef>
                <a:spcPct val="0"/>
              </a:spcBef>
              <a:spcAft>
                <a:spcPct val="0"/>
              </a:spcAft>
            </a:pPr>
            <a:r>
              <a:rPr lang="en-US" sz="2400" dirty="0">
                <a:solidFill>
                  <a:srgbClr val="000000"/>
                </a:solidFill>
              </a:rPr>
              <a:t>How to get a waiver and everything else you need.</a:t>
            </a:r>
          </a:p>
          <a:p>
            <a:pPr algn="ctr" fontAlgn="base">
              <a:spcBef>
                <a:spcPct val="0"/>
              </a:spcBef>
              <a:spcAft>
                <a:spcPct val="0"/>
              </a:spcAft>
            </a:pPr>
            <a:r>
              <a:rPr lang="en-US" sz="2400" dirty="0">
                <a:solidFill>
                  <a:srgbClr val="000000"/>
                </a:solidFill>
                <a:hlinkClick r:id="rId4"/>
              </a:rPr>
              <a:t>http://buprenorphine.samhsa.gov/</a:t>
            </a:r>
            <a:r>
              <a:rPr lang="en-US" sz="2400" dirty="0">
                <a:solidFill>
                  <a:srgbClr val="000000"/>
                </a:solidFill>
              </a:rPr>
              <a:t> </a:t>
            </a:r>
          </a:p>
        </p:txBody>
      </p:sp>
      <p:sp>
        <p:nvSpPr>
          <p:cNvPr id="5" name="TextBox 4"/>
          <p:cNvSpPr txBox="1"/>
          <p:nvPr/>
        </p:nvSpPr>
        <p:spPr>
          <a:xfrm>
            <a:off x="2362200" y="5476963"/>
            <a:ext cx="4073551" cy="1200329"/>
          </a:xfrm>
          <a:prstGeom prst="rect">
            <a:avLst/>
          </a:prstGeom>
          <a:noFill/>
        </p:spPr>
        <p:txBody>
          <a:bodyPr wrap="none" rtlCol="0">
            <a:spAutoFit/>
          </a:bodyPr>
          <a:lstStyle/>
          <a:p>
            <a:pPr algn="ctr" fontAlgn="base">
              <a:spcBef>
                <a:spcPct val="0"/>
              </a:spcBef>
              <a:spcAft>
                <a:spcPct val="0"/>
              </a:spcAft>
            </a:pPr>
            <a:r>
              <a:rPr lang="en-US" sz="2400" dirty="0">
                <a:solidFill>
                  <a:srgbClr val="000000"/>
                </a:solidFill>
              </a:rPr>
              <a:t>Required prescriber training </a:t>
            </a:r>
          </a:p>
          <a:p>
            <a:pPr algn="ctr" fontAlgn="base">
              <a:spcBef>
                <a:spcPct val="0"/>
              </a:spcBef>
              <a:spcAft>
                <a:spcPct val="0"/>
              </a:spcAft>
            </a:pPr>
            <a:r>
              <a:rPr lang="en-US" sz="2400" dirty="0">
                <a:solidFill>
                  <a:srgbClr val="000000"/>
                </a:solidFill>
              </a:rPr>
              <a:t>and other resources</a:t>
            </a:r>
          </a:p>
          <a:p>
            <a:pPr algn="ctr" fontAlgn="base">
              <a:spcBef>
                <a:spcPct val="0"/>
              </a:spcBef>
              <a:spcAft>
                <a:spcPct val="0"/>
              </a:spcAft>
            </a:pPr>
            <a:r>
              <a:rPr lang="en-US" sz="2400" dirty="0">
                <a:solidFill>
                  <a:srgbClr val="000000"/>
                </a:solidFill>
              </a:rPr>
              <a:t>pcssmat.org</a:t>
            </a:r>
          </a:p>
        </p:txBody>
      </p:sp>
      <p:pic>
        <p:nvPicPr>
          <p:cNvPr id="2050" name="Picture 2" descr="&quot;&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983126"/>
            <a:ext cx="5303837"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idx="1"/>
          </p:nvPr>
        </p:nvSpPr>
        <p:spPr/>
        <p:txBody>
          <a:bodyPr/>
          <a:lstStyle/>
          <a:p>
            <a:endParaRPr lang="en-US" dirty="0"/>
          </a:p>
        </p:txBody>
      </p:sp>
    </p:spTree>
    <p:extLst>
      <p:ext uri="{BB962C8B-B14F-4D97-AF65-F5344CB8AC3E}">
        <p14:creationId xmlns:p14="http://schemas.microsoft.com/office/powerpoint/2010/main" val="40309447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Methadone</a:t>
            </a:r>
            <a:endParaRPr lang="en-US" dirty="0"/>
          </a:p>
        </p:txBody>
      </p:sp>
      <p:sp>
        <p:nvSpPr>
          <p:cNvPr id="3" name="Content Placeholder 2"/>
          <p:cNvSpPr>
            <a:spLocks noGrp="1"/>
          </p:cNvSpPr>
          <p:nvPr>
            <p:ph idx="1"/>
          </p:nvPr>
        </p:nvSpPr>
        <p:spPr/>
        <p:txBody>
          <a:bodyPr/>
          <a:lstStyle/>
          <a:p>
            <a:r>
              <a:rPr lang="en-US" dirty="0" smtClean="0"/>
              <a:t>Requires certification as an opioid treatment program and program DEA registration</a:t>
            </a:r>
          </a:p>
          <a:p>
            <a:pPr lvl="1"/>
            <a:r>
              <a:rPr lang="en-US" dirty="0" smtClean="0"/>
              <a:t>Dpt.samhsa.gov	240-276-2700</a:t>
            </a:r>
          </a:p>
          <a:p>
            <a:r>
              <a:rPr lang="en-US" dirty="0" smtClean="0"/>
              <a:t>Methadone must be administered and dispensed at the program</a:t>
            </a:r>
            <a:endParaRPr lang="en-US" dirty="0"/>
          </a:p>
        </p:txBody>
      </p:sp>
      <p:sp>
        <p:nvSpPr>
          <p:cNvPr id="5" name="TextBox 4"/>
          <p:cNvSpPr txBox="1"/>
          <p:nvPr/>
        </p:nvSpPr>
        <p:spPr>
          <a:xfrm>
            <a:off x="6088063" y="5443348"/>
            <a:ext cx="2242922" cy="523220"/>
          </a:xfrm>
          <a:prstGeom prst="rect">
            <a:avLst/>
          </a:prstGeom>
          <a:noFill/>
        </p:spPr>
        <p:txBody>
          <a:bodyPr wrap="none" rtlCol="0">
            <a:spAutoFit/>
          </a:bodyPr>
          <a:lstStyle/>
          <a:p>
            <a:pPr fontAlgn="base">
              <a:spcBef>
                <a:spcPct val="0"/>
              </a:spcBef>
              <a:spcAft>
                <a:spcPct val="0"/>
              </a:spcAft>
            </a:pPr>
            <a:r>
              <a:rPr lang="en-US" sz="2800" dirty="0">
                <a:solidFill>
                  <a:srgbClr val="000000"/>
                </a:solidFill>
              </a:rPr>
              <a:t>pcssmat.org </a:t>
            </a:r>
          </a:p>
        </p:txBody>
      </p:sp>
      <p:pic>
        <p:nvPicPr>
          <p:cNvPr id="1026" name="Picture 2" descr="&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226" y="4800600"/>
            <a:ext cx="5303837"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1737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8"/>
            <a:ext cx="9144000" cy="777875"/>
          </a:xfrm>
        </p:spPr>
        <p:txBody>
          <a:bodyPr/>
          <a:lstStyle/>
          <a:p>
            <a:r>
              <a:rPr lang="en-US" sz="3200" dirty="0" smtClean="0">
                <a:solidFill>
                  <a:schemeClr val="tx1"/>
                </a:solidFill>
              </a:rPr>
              <a:t>Fatal Re-Entry: Legal and Programmatic Opportunities to Curb Opioid Overdose</a:t>
            </a:r>
            <a:endParaRPr lang="en-US" sz="3200" dirty="0">
              <a:solidFill>
                <a:schemeClr val="tx1"/>
              </a:solidFill>
            </a:endParaRPr>
          </a:p>
        </p:txBody>
      </p:sp>
      <p:sp>
        <p:nvSpPr>
          <p:cNvPr id="7" name="Content Placeholder 6"/>
          <p:cNvSpPr>
            <a:spLocks noGrp="1"/>
          </p:cNvSpPr>
          <p:nvPr>
            <p:ph idx="1"/>
          </p:nvPr>
        </p:nvSpPr>
        <p:spPr/>
        <p:txBody>
          <a:bodyPr/>
          <a:lstStyle/>
          <a:p>
            <a:pPr marL="0" indent="0">
              <a:buNone/>
            </a:pPr>
            <a:r>
              <a:rPr lang="en-US" sz="4000" dirty="0"/>
              <a:t>Tragedy results when mass </a:t>
            </a:r>
            <a:r>
              <a:rPr lang="en-US" sz="4000"/>
              <a:t>incarceration </a:t>
            </a:r>
            <a:r>
              <a:rPr lang="en-US" sz="4000" smtClean="0"/>
              <a:t>meets our </a:t>
            </a:r>
            <a:r>
              <a:rPr lang="en-US" sz="4000" dirty="0"/>
              <a:t>society’s failure </a:t>
            </a:r>
            <a:r>
              <a:rPr lang="en-US" sz="4000" dirty="0" smtClean="0"/>
              <a:t>to </a:t>
            </a:r>
            <a:r>
              <a:rPr lang="en-US" sz="4000" dirty="0"/>
              <a:t>adequately treat substance abuse and mental health problems.</a:t>
            </a:r>
            <a:r>
              <a:rPr lang="en-US" dirty="0"/>
              <a:t/>
            </a:r>
            <a:br>
              <a:rPr lang="en-US" dirty="0"/>
            </a:br>
            <a:endParaRPr lang="en-US" dirty="0"/>
          </a:p>
        </p:txBody>
      </p:sp>
      <p:sp>
        <p:nvSpPr>
          <p:cNvPr id="8" name="TextBox 7"/>
          <p:cNvSpPr txBox="1"/>
          <p:nvPr/>
        </p:nvSpPr>
        <p:spPr>
          <a:xfrm>
            <a:off x="914400" y="5486400"/>
            <a:ext cx="4480714" cy="369332"/>
          </a:xfrm>
          <a:prstGeom prst="rect">
            <a:avLst/>
          </a:prstGeom>
          <a:noFill/>
        </p:spPr>
        <p:txBody>
          <a:bodyPr wrap="none" rtlCol="0">
            <a:spAutoFit/>
          </a:bodyPr>
          <a:lstStyle/>
          <a:p>
            <a:r>
              <a:rPr lang="en-US" dirty="0" smtClean="0">
                <a:solidFill>
                  <a:srgbClr val="000000"/>
                </a:solidFill>
              </a:rPr>
              <a:t>Northeastern University Law Journal 2015</a:t>
            </a:r>
            <a:endParaRPr lang="en-US" dirty="0">
              <a:solidFill>
                <a:srgbClr val="000000"/>
              </a:solidFill>
            </a:endParaRPr>
          </a:p>
        </p:txBody>
      </p:sp>
    </p:spTree>
    <p:extLst>
      <p:ext uri="{BB962C8B-B14F-4D97-AF65-F5344CB8AC3E}">
        <p14:creationId xmlns:p14="http://schemas.microsoft.com/office/powerpoint/2010/main" val="3040678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78"/>
            <a:ext cx="8229600" cy="1143000"/>
          </a:xfrm>
        </p:spPr>
        <p:txBody>
          <a:bodyPr>
            <a:noAutofit/>
          </a:bodyPr>
          <a:lstStyle/>
          <a:p>
            <a:r>
              <a:rPr lang="en-US" sz="3600" b="1" dirty="0">
                <a:solidFill>
                  <a:srgbClr val="FFC000"/>
                </a:solidFill>
                <a:effectLst>
                  <a:outerShdw blurRad="38100" dist="38100" dir="2700000" algn="tl">
                    <a:srgbClr val="000000">
                      <a:alpha val="43137"/>
                    </a:srgbClr>
                  </a:outerShdw>
                </a:effectLst>
              </a:rPr>
              <a:t>Overdose: A Public Health Epidemic</a:t>
            </a:r>
          </a:p>
        </p:txBody>
      </p:sp>
      <p:sp>
        <p:nvSpPr>
          <p:cNvPr id="3" name="Content Placeholder 2"/>
          <p:cNvSpPr>
            <a:spLocks noGrp="1"/>
          </p:cNvSpPr>
          <p:nvPr>
            <p:ph idx="1"/>
          </p:nvPr>
        </p:nvSpPr>
        <p:spPr>
          <a:xfrm>
            <a:off x="457200" y="1856794"/>
            <a:ext cx="8229600" cy="4269371"/>
          </a:xfrm>
        </p:spPr>
        <p:txBody>
          <a:bodyPr/>
          <a:lstStyle/>
          <a:p>
            <a:r>
              <a:rPr lang="en-US" sz="2800" dirty="0"/>
              <a:t>Prescription opioids are potentially dangerous drugs – overdoses involving these drugs claimed more than 175,000 lives between 1999 and 2013.</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632" y="4125569"/>
            <a:ext cx="2614385" cy="2343150"/>
          </a:xfrm>
          <a:prstGeom prst="rect">
            <a:avLst/>
          </a:prstGeom>
        </p:spPr>
      </p:pic>
      <p:sp>
        <p:nvSpPr>
          <p:cNvPr id="5" name="Rectangle 4"/>
          <p:cNvSpPr/>
          <p:nvPr/>
        </p:nvSpPr>
        <p:spPr>
          <a:xfrm>
            <a:off x="1361663" y="5297146"/>
            <a:ext cx="924339" cy="830997"/>
          </a:xfrm>
          <a:prstGeom prst="rect">
            <a:avLst/>
          </a:prstGeom>
        </p:spPr>
        <p:txBody>
          <a:bodyPr wrap="square">
            <a:spAutoFit/>
          </a:bodyPr>
          <a:lstStyle/>
          <a:p>
            <a:pPr algn="ctr"/>
            <a:r>
              <a:rPr lang="en-US" sz="4800" b="1" dirty="0">
                <a:solidFill>
                  <a:prstClr val="white"/>
                </a:solidFill>
                <a:latin typeface="Calibri" panose="020F0502020204030204" pitchFamily="34" charset="0"/>
              </a:rPr>
              <a:t>4X</a:t>
            </a:r>
          </a:p>
        </p:txBody>
      </p:sp>
      <p:sp>
        <p:nvSpPr>
          <p:cNvPr id="6" name="Rectangle 5"/>
          <p:cNvSpPr/>
          <p:nvPr/>
        </p:nvSpPr>
        <p:spPr>
          <a:xfrm>
            <a:off x="3208017" y="4267202"/>
            <a:ext cx="5250185" cy="2246769"/>
          </a:xfrm>
          <a:prstGeom prst="rect">
            <a:avLst/>
          </a:prstGeom>
        </p:spPr>
        <p:txBody>
          <a:bodyPr wrap="square">
            <a:spAutoFit/>
          </a:bodyPr>
          <a:lstStyle/>
          <a:p>
            <a:pPr marL="342900" indent="-342900">
              <a:spcBef>
                <a:spcPct val="20000"/>
              </a:spcBef>
              <a:buFont typeface="Arial"/>
              <a:buChar char="•"/>
            </a:pPr>
            <a:r>
              <a:rPr lang="en-US" sz="2800" dirty="0">
                <a:solidFill>
                  <a:prstClr val="white"/>
                </a:solidFill>
                <a:latin typeface="Calibri" panose="020F0502020204030204" pitchFamily="34" charset="0"/>
                <a:cs typeface="Times New Roman" panose="02020603050405020304" pitchFamily="18" charset="0"/>
              </a:rPr>
              <a:t>From 1999 to 2010, a 4-fold increase in opioid sales paralleled a more than 4-fold increase in prescription opioid-involved overdose deaths. </a:t>
            </a:r>
          </a:p>
        </p:txBody>
      </p:sp>
    </p:spTree>
    <p:extLst>
      <p:ext uri="{BB962C8B-B14F-4D97-AF65-F5344CB8AC3E}">
        <p14:creationId xmlns:p14="http://schemas.microsoft.com/office/powerpoint/2010/main" val="498696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440064" y="1208259"/>
          <a:ext cx="7374136" cy="471775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210408" y="76200"/>
            <a:ext cx="6858000" cy="1077218"/>
          </a:xfrm>
          <a:prstGeom prst="rect">
            <a:avLst/>
          </a:prstGeom>
          <a:noFill/>
        </p:spPr>
        <p:txBody>
          <a:bodyPr wrap="square" rtlCol="0">
            <a:spAutoFit/>
          </a:bodyPr>
          <a:lstStyle/>
          <a:p>
            <a:pPr algn="ctr" fontAlgn="auto">
              <a:spcBef>
                <a:spcPts val="0"/>
              </a:spcBef>
              <a:spcAft>
                <a:spcPts val="0"/>
              </a:spcAft>
            </a:pPr>
            <a:r>
              <a:rPr lang="en-US" sz="3200" b="1" dirty="0" smtClean="0">
                <a:solidFill>
                  <a:srgbClr val="FFC000"/>
                </a:solidFill>
                <a:effectLst>
                  <a:outerShdw blurRad="38100" dist="38100" dir="2700000" algn="tl">
                    <a:srgbClr val="000000">
                      <a:alpha val="43137"/>
                    </a:srgbClr>
                  </a:outerShdw>
                </a:effectLst>
                <a:latin typeface="Calibri" panose="020F0502020204030204" pitchFamily="34" charset="0"/>
              </a:rPr>
              <a:t>Major Causes of Death from Injury, 1999-2013</a:t>
            </a:r>
            <a:endParaRPr lang="en-US" sz="3200" b="1" dirty="0">
              <a:solidFill>
                <a:srgbClr val="FFC000"/>
              </a:solidFill>
              <a:effectLst>
                <a:outerShdw blurRad="38100" dist="38100" dir="2700000" algn="tl">
                  <a:srgbClr val="000000">
                    <a:alpha val="43137"/>
                  </a:srgbClr>
                </a:outerShdw>
              </a:effectLst>
              <a:latin typeface="Calibri" panose="020F0502020204030204" pitchFamily="34" charset="0"/>
            </a:endParaRPr>
          </a:p>
        </p:txBody>
      </p:sp>
      <p:sp>
        <p:nvSpPr>
          <p:cNvPr id="6" name="TextBox 5"/>
          <p:cNvSpPr txBox="1"/>
          <p:nvPr/>
        </p:nvSpPr>
        <p:spPr>
          <a:xfrm>
            <a:off x="933643" y="5943600"/>
            <a:ext cx="6705600" cy="769441"/>
          </a:xfrm>
          <a:prstGeom prst="rect">
            <a:avLst/>
          </a:prstGeom>
          <a:noFill/>
        </p:spPr>
        <p:txBody>
          <a:bodyPr wrap="square" rtlCol="0">
            <a:spAutoFit/>
          </a:bodyPr>
          <a:lstStyle/>
          <a:p>
            <a:pPr marL="515938" indent="-515938"/>
            <a:r>
              <a:rPr lang="en-US" sz="1100" dirty="0" smtClean="0">
                <a:solidFill>
                  <a:prstClr val="white"/>
                </a:solidFill>
                <a:latin typeface="Calibri"/>
              </a:rPr>
              <a:t>Source:  Centers for Disease Control and Prevention, National Center for Health Statistics. </a:t>
            </a:r>
            <a:r>
              <a:rPr lang="en-US" sz="1100" i="1" dirty="0" smtClean="0">
                <a:solidFill>
                  <a:prstClr val="white"/>
                </a:solidFill>
                <a:latin typeface="Calibri"/>
              </a:rPr>
              <a:t>Multiple Cause of Death 1999-2012</a:t>
            </a:r>
            <a:r>
              <a:rPr lang="en-US" sz="1100" dirty="0" smtClean="0">
                <a:solidFill>
                  <a:prstClr val="white"/>
                </a:solidFill>
                <a:latin typeface="Calibri"/>
              </a:rPr>
              <a:t> on CDC WONDER Online Database, released 2014.  Data for 1999 to 2012 were extracted by ONDCP on December 2, 2014.</a:t>
            </a:r>
            <a:r>
              <a:rPr lang="en-US" sz="1100" dirty="0" smtClean="0">
                <a:latin typeface="Calibri" panose="020F0502020204030204" pitchFamily="34" charset="0"/>
              </a:rPr>
              <a:t> Data for 2013 are from Detailed </a:t>
            </a:r>
            <a:r>
              <a:rPr lang="en-US" sz="1100" dirty="0">
                <a:latin typeface="Calibri" panose="020F0502020204030204" pitchFamily="34" charset="0"/>
              </a:rPr>
              <a:t>Tables for the National Vital Statistics Report </a:t>
            </a:r>
            <a:r>
              <a:rPr lang="en-US" sz="1100" dirty="0" smtClean="0">
                <a:latin typeface="Calibri" panose="020F0502020204030204" pitchFamily="34" charset="0"/>
              </a:rPr>
              <a:t>“</a:t>
            </a:r>
            <a:r>
              <a:rPr lang="en-US" sz="1100" i="1" dirty="0">
                <a:latin typeface="Calibri" panose="020F0502020204030204" pitchFamily="34" charset="0"/>
              </a:rPr>
              <a:t>Deaths: Final Data for </a:t>
            </a:r>
            <a:r>
              <a:rPr lang="en-US" sz="1100" i="1" dirty="0" smtClean="0">
                <a:latin typeface="Calibri" panose="020F0502020204030204" pitchFamily="34" charset="0"/>
              </a:rPr>
              <a:t>2013</a:t>
            </a:r>
            <a:r>
              <a:rPr lang="en-US" sz="1100" dirty="0" smtClean="0">
                <a:latin typeface="Calibri" panose="020F0502020204030204" pitchFamily="34" charset="0"/>
              </a:rPr>
              <a:t>” (December 30, 2014). </a:t>
            </a:r>
            <a:endParaRPr lang="en-US" sz="1100" dirty="0">
              <a:solidFill>
                <a:prstClr val="white"/>
              </a:solidFill>
              <a:latin typeface="Calibri"/>
            </a:endParaRPr>
          </a:p>
        </p:txBody>
      </p:sp>
      <p:sp>
        <p:nvSpPr>
          <p:cNvPr id="7" name="TextBox 6"/>
          <p:cNvSpPr txBox="1"/>
          <p:nvPr/>
        </p:nvSpPr>
        <p:spPr>
          <a:xfrm>
            <a:off x="135171" y="6543814"/>
            <a:ext cx="623515" cy="246221"/>
          </a:xfrm>
          <a:prstGeom prst="rect">
            <a:avLst/>
          </a:prstGeom>
          <a:noFill/>
        </p:spPr>
        <p:txBody>
          <a:bodyPr wrap="square" rtlCol="0">
            <a:spAutoFit/>
          </a:bodyPr>
          <a:lstStyle/>
          <a:p>
            <a:pPr marL="573088" indent="-573088" fontAlgn="auto">
              <a:spcBef>
                <a:spcPts val="0"/>
              </a:spcBef>
              <a:spcAft>
                <a:spcPts val="0"/>
              </a:spcAft>
            </a:pPr>
            <a:r>
              <a:rPr lang="en-US" sz="1000" dirty="0" smtClean="0">
                <a:solidFill>
                  <a:schemeClr val="tx1">
                    <a:lumMod val="50000"/>
                  </a:schemeClr>
                </a:solidFill>
                <a:latin typeface="Calibri"/>
              </a:rPr>
              <a:t>1/2015</a:t>
            </a:r>
            <a:endParaRPr lang="en-US" sz="1000" dirty="0">
              <a:solidFill>
                <a:schemeClr val="tx1">
                  <a:lumMod val="50000"/>
                </a:schemeClr>
              </a:solidFill>
              <a:latin typeface="Calibri"/>
            </a:endParaRPr>
          </a:p>
        </p:txBody>
      </p:sp>
      <p:sp>
        <p:nvSpPr>
          <p:cNvPr id="9" name="TextBox 8"/>
          <p:cNvSpPr txBox="1"/>
          <p:nvPr/>
        </p:nvSpPr>
        <p:spPr>
          <a:xfrm>
            <a:off x="6858001" y="885094"/>
            <a:ext cx="2133599" cy="707886"/>
          </a:xfrm>
          <a:prstGeom prst="rect">
            <a:avLst/>
          </a:prstGeom>
          <a:noFill/>
        </p:spPr>
        <p:txBody>
          <a:bodyPr wrap="square" rtlCol="0">
            <a:spAutoFit/>
          </a:bodyPr>
          <a:lstStyle/>
          <a:p>
            <a:pPr algn="ctr"/>
            <a:r>
              <a:rPr lang="en-US" sz="2000" b="1" dirty="0" smtClean="0">
                <a:latin typeface="Calibri" panose="020F0502020204030204" pitchFamily="34" charset="0"/>
              </a:rPr>
              <a:t>% CHANGE</a:t>
            </a:r>
          </a:p>
          <a:p>
            <a:pPr algn="ctr"/>
            <a:r>
              <a:rPr lang="en-US" sz="2000" b="1" dirty="0" smtClean="0">
                <a:latin typeface="Calibri" panose="020F0502020204030204" pitchFamily="34" charset="0"/>
              </a:rPr>
              <a:t>2008 to 2013</a:t>
            </a:r>
            <a:endParaRPr lang="en-US" sz="2000" b="1" dirty="0">
              <a:latin typeface="Calibri" panose="020F0502020204030204" pitchFamily="34" charset="0"/>
            </a:endParaRPr>
          </a:p>
        </p:txBody>
      </p:sp>
      <p:sp>
        <p:nvSpPr>
          <p:cNvPr id="10" name="TextBox 9"/>
          <p:cNvSpPr txBox="1"/>
          <p:nvPr/>
        </p:nvSpPr>
        <p:spPr>
          <a:xfrm>
            <a:off x="7769028" y="1591059"/>
            <a:ext cx="817853" cy="400110"/>
          </a:xfrm>
          <a:prstGeom prst="rect">
            <a:avLst/>
          </a:prstGeom>
          <a:noFill/>
        </p:spPr>
        <p:txBody>
          <a:bodyPr wrap="none" rtlCol="0">
            <a:spAutoFit/>
          </a:bodyPr>
          <a:lstStyle/>
          <a:p>
            <a:r>
              <a:rPr lang="en-US" sz="2000" b="1" dirty="0" smtClean="0">
                <a:solidFill>
                  <a:srgbClr val="FF0000"/>
                </a:solidFill>
                <a:effectLst>
                  <a:outerShdw blurRad="38100" dist="38100" dir="2700000" algn="tl">
                    <a:srgbClr val="000000">
                      <a:alpha val="43137"/>
                    </a:srgbClr>
                  </a:outerShdw>
                </a:effectLst>
                <a:latin typeface="Calibri" panose="020F0502020204030204" pitchFamily="34" charset="0"/>
              </a:rPr>
              <a:t>+ 21%</a:t>
            </a:r>
            <a:endParaRPr lang="en-US" sz="2000" b="1" dirty="0">
              <a:solidFill>
                <a:srgbClr val="FF0000"/>
              </a:solidFill>
              <a:effectLst>
                <a:outerShdw blurRad="38100" dist="38100" dir="2700000" algn="tl">
                  <a:srgbClr val="000000">
                    <a:alpha val="43137"/>
                  </a:srgbClr>
                </a:outerShdw>
              </a:effectLst>
              <a:latin typeface="Calibri" panose="020F0502020204030204" pitchFamily="34" charset="0"/>
            </a:endParaRPr>
          </a:p>
        </p:txBody>
      </p:sp>
      <p:sp>
        <p:nvSpPr>
          <p:cNvPr id="12" name="TextBox 11"/>
          <p:cNvSpPr txBox="1"/>
          <p:nvPr/>
        </p:nvSpPr>
        <p:spPr>
          <a:xfrm>
            <a:off x="7918865" y="3949070"/>
            <a:ext cx="710451" cy="400110"/>
          </a:xfrm>
          <a:prstGeom prst="rect">
            <a:avLst/>
          </a:prstGeom>
          <a:noFill/>
        </p:spPr>
        <p:txBody>
          <a:bodyPr wrap="none" rtlCol="0">
            <a:spAutoFit/>
          </a:bodyPr>
          <a:lstStyle/>
          <a:p>
            <a:r>
              <a:rPr lang="en-US" sz="2000" b="1" dirty="0" smtClean="0">
                <a:solidFill>
                  <a:schemeClr val="accent6">
                    <a:lumMod val="60000"/>
                    <a:lumOff val="40000"/>
                  </a:schemeClr>
                </a:solidFill>
                <a:effectLst>
                  <a:outerShdw blurRad="38100" dist="38100" dir="2700000" algn="tl">
                    <a:srgbClr val="000000">
                      <a:alpha val="43137"/>
                    </a:srgbClr>
                  </a:outerShdw>
                </a:effectLst>
                <a:latin typeface="Calibri" panose="020F0502020204030204" pitchFamily="34" charset="0"/>
              </a:rPr>
              <a:t>-10%</a:t>
            </a:r>
            <a:endParaRPr lang="en-US" sz="2000" b="1" dirty="0">
              <a:solidFill>
                <a:schemeClr val="accent6">
                  <a:lumMod val="60000"/>
                  <a:lumOff val="40000"/>
                </a:schemeClr>
              </a:solidFill>
              <a:effectLst>
                <a:outerShdw blurRad="38100" dist="38100" dir="2700000" algn="tl">
                  <a:srgbClr val="000000">
                    <a:alpha val="43137"/>
                  </a:srgbClr>
                </a:outerShdw>
              </a:effectLst>
              <a:latin typeface="Calibri" panose="020F0502020204030204" pitchFamily="34" charset="0"/>
            </a:endParaRPr>
          </a:p>
        </p:txBody>
      </p:sp>
      <p:sp>
        <p:nvSpPr>
          <p:cNvPr id="13" name="TextBox 12"/>
          <p:cNvSpPr txBox="1"/>
          <p:nvPr/>
        </p:nvSpPr>
        <p:spPr>
          <a:xfrm>
            <a:off x="7800286" y="1991169"/>
            <a:ext cx="817853" cy="400110"/>
          </a:xfrm>
          <a:prstGeom prst="rect">
            <a:avLst/>
          </a:prstGeom>
          <a:noFill/>
        </p:spPr>
        <p:txBody>
          <a:bodyPr wrap="none" rtlCol="0">
            <a:spAutoFit/>
          </a:bodyPr>
          <a:lstStyle/>
          <a:p>
            <a:r>
              <a:rPr lang="en-US" sz="2000" b="1" dirty="0" smtClean="0">
                <a:solidFill>
                  <a:srgbClr val="66FF33"/>
                </a:solidFill>
                <a:effectLst>
                  <a:outerShdw blurRad="38100" dist="38100" dir="2700000" algn="tl">
                    <a:srgbClr val="000000">
                      <a:alpha val="43137"/>
                    </a:srgbClr>
                  </a:outerShdw>
                </a:effectLst>
                <a:latin typeface="Calibri" panose="020F0502020204030204" pitchFamily="34" charset="0"/>
              </a:rPr>
              <a:t>+ 14%</a:t>
            </a:r>
            <a:endParaRPr lang="en-US" sz="2000" b="1" dirty="0">
              <a:solidFill>
                <a:srgbClr val="66FF33"/>
              </a:solidFill>
              <a:effectLst>
                <a:outerShdw blurRad="38100" dist="38100" dir="2700000" algn="tl">
                  <a:srgbClr val="000000">
                    <a:alpha val="43137"/>
                  </a:srgbClr>
                </a:outerShdw>
              </a:effectLst>
              <a:latin typeface="Calibri" panose="020F0502020204030204" pitchFamily="34" charset="0"/>
            </a:endParaRPr>
          </a:p>
        </p:txBody>
      </p:sp>
      <p:sp>
        <p:nvSpPr>
          <p:cNvPr id="14" name="TextBox 13"/>
          <p:cNvSpPr txBox="1"/>
          <p:nvPr/>
        </p:nvSpPr>
        <p:spPr>
          <a:xfrm>
            <a:off x="7917188" y="2317699"/>
            <a:ext cx="710451" cy="400110"/>
          </a:xfrm>
          <a:prstGeom prst="rect">
            <a:avLst/>
          </a:prstGeom>
          <a:noFill/>
        </p:spPr>
        <p:txBody>
          <a:bodyPr wrap="none" rtlCol="0">
            <a:spAutoFit/>
          </a:bodyPr>
          <a:lstStyle/>
          <a:p>
            <a:r>
              <a:rPr lang="en-US" sz="2000" b="1" dirty="0" smtClean="0">
                <a:solidFill>
                  <a:srgbClr val="FF00FF"/>
                </a:solidFill>
                <a:effectLst>
                  <a:outerShdw blurRad="38100" dist="38100" dir="2700000" algn="tl">
                    <a:srgbClr val="000000">
                      <a:alpha val="43137"/>
                    </a:srgbClr>
                  </a:outerShdw>
                </a:effectLst>
                <a:latin typeface="Calibri" panose="020F0502020204030204" pitchFamily="34" charset="0"/>
              </a:rPr>
              <a:t>-11%</a:t>
            </a:r>
            <a:endParaRPr lang="en-US" sz="2000" b="1" dirty="0">
              <a:solidFill>
                <a:srgbClr val="FF00FF"/>
              </a:solidFill>
              <a:effectLst>
                <a:outerShdw blurRad="38100" dist="38100" dir="2700000" algn="tl">
                  <a:srgbClr val="000000">
                    <a:alpha val="43137"/>
                  </a:srgbClr>
                </a:outerShdw>
              </a:effectLst>
              <a:latin typeface="Calibri" panose="020F0502020204030204" pitchFamily="34" charset="0"/>
            </a:endParaRPr>
          </a:p>
        </p:txBody>
      </p:sp>
      <p:sp>
        <p:nvSpPr>
          <p:cNvPr id="15" name="TextBox 14"/>
          <p:cNvSpPr txBox="1"/>
          <p:nvPr/>
        </p:nvSpPr>
        <p:spPr>
          <a:xfrm>
            <a:off x="7905192" y="2630207"/>
            <a:ext cx="688009" cy="400110"/>
          </a:xfrm>
          <a:prstGeom prst="rect">
            <a:avLst/>
          </a:prstGeom>
          <a:noFill/>
        </p:spPr>
        <p:txBody>
          <a:bodyPr wrap="none" rtlCol="0">
            <a:spAutoFit/>
          </a:bodyPr>
          <a:lstStyle/>
          <a:p>
            <a:r>
              <a:rPr lang="en-US" sz="2000" b="1"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+ 6%</a:t>
            </a:r>
            <a:endParaRPr lang="en-US" sz="2000"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ndParaRPr>
          </a:p>
        </p:txBody>
      </p:sp>
      <p:sp>
        <p:nvSpPr>
          <p:cNvPr id="2" name="TextBox 1"/>
          <p:cNvSpPr txBox="1"/>
          <p:nvPr/>
        </p:nvSpPr>
        <p:spPr>
          <a:xfrm>
            <a:off x="6267482" y="3810571"/>
            <a:ext cx="1080745" cy="338554"/>
          </a:xfrm>
          <a:prstGeom prst="rect">
            <a:avLst/>
          </a:prstGeom>
          <a:noFill/>
        </p:spPr>
        <p:txBody>
          <a:bodyPr wrap="none" rtlCol="0">
            <a:spAutoFit/>
          </a:bodyPr>
          <a:lstStyle/>
          <a:p>
            <a:r>
              <a:rPr lang="en-US" sz="1600" b="1" dirty="0" smtClean="0">
                <a:solidFill>
                  <a:schemeClr val="accent6">
                    <a:lumMod val="40000"/>
                    <a:lumOff val="60000"/>
                  </a:schemeClr>
                </a:solidFill>
                <a:latin typeface="Calibri" panose="020F0502020204030204" pitchFamily="34" charset="0"/>
              </a:rPr>
              <a:t>HOMICIDE</a:t>
            </a:r>
            <a:endParaRPr lang="en-US" sz="1600" b="1" dirty="0">
              <a:solidFill>
                <a:schemeClr val="accent6">
                  <a:lumMod val="40000"/>
                  <a:lumOff val="60000"/>
                </a:schemeClr>
              </a:solidFill>
              <a:latin typeface="Calibri" panose="020F0502020204030204" pitchFamily="34" charset="0"/>
            </a:endParaRPr>
          </a:p>
        </p:txBody>
      </p:sp>
      <p:sp>
        <p:nvSpPr>
          <p:cNvPr id="16" name="TextBox 15"/>
          <p:cNvSpPr txBox="1"/>
          <p:nvPr/>
        </p:nvSpPr>
        <p:spPr>
          <a:xfrm>
            <a:off x="6686323" y="2794403"/>
            <a:ext cx="1063817" cy="338554"/>
          </a:xfrm>
          <a:prstGeom prst="rect">
            <a:avLst/>
          </a:prstGeom>
          <a:noFill/>
        </p:spPr>
        <p:txBody>
          <a:bodyPr wrap="none" rtlCol="0">
            <a:spAutoFit/>
          </a:bodyPr>
          <a:lstStyle/>
          <a:p>
            <a:r>
              <a:rPr lang="en-US" sz="1600" b="1" dirty="0" smtClean="0">
                <a:solidFill>
                  <a:schemeClr val="accent6">
                    <a:lumMod val="75000"/>
                  </a:schemeClr>
                </a:solidFill>
                <a:latin typeface="Calibri" panose="020F0502020204030204" pitchFamily="34" charset="0"/>
              </a:rPr>
              <a:t>FIREARMS</a:t>
            </a:r>
            <a:endParaRPr lang="en-US" sz="1600" b="1" dirty="0">
              <a:solidFill>
                <a:schemeClr val="accent6">
                  <a:lumMod val="75000"/>
                </a:schemeClr>
              </a:solidFill>
              <a:latin typeface="Calibri" panose="020F0502020204030204" pitchFamily="34" charset="0"/>
            </a:endParaRPr>
          </a:p>
        </p:txBody>
      </p:sp>
      <p:sp>
        <p:nvSpPr>
          <p:cNvPr id="17" name="TextBox 16"/>
          <p:cNvSpPr txBox="1"/>
          <p:nvPr/>
        </p:nvSpPr>
        <p:spPr>
          <a:xfrm>
            <a:off x="3861291" y="3144746"/>
            <a:ext cx="1737976" cy="338554"/>
          </a:xfrm>
          <a:prstGeom prst="rect">
            <a:avLst/>
          </a:prstGeom>
          <a:noFill/>
        </p:spPr>
        <p:txBody>
          <a:bodyPr wrap="none" rtlCol="0">
            <a:spAutoFit/>
          </a:bodyPr>
          <a:lstStyle/>
          <a:p>
            <a:r>
              <a:rPr lang="en-US" sz="1600" b="1" dirty="0" smtClean="0">
                <a:solidFill>
                  <a:srgbClr val="FF0000"/>
                </a:solidFill>
                <a:latin typeface="Calibri" panose="020F0502020204030204" pitchFamily="34" charset="0"/>
              </a:rPr>
              <a:t>DRUG POISONING</a:t>
            </a:r>
            <a:endParaRPr lang="en-US" sz="1600" b="1" dirty="0">
              <a:solidFill>
                <a:srgbClr val="FF0000"/>
              </a:solidFill>
              <a:latin typeface="Calibri" panose="020F0502020204030204" pitchFamily="34" charset="0"/>
            </a:endParaRPr>
          </a:p>
        </p:txBody>
      </p:sp>
      <p:sp>
        <p:nvSpPr>
          <p:cNvPr id="18" name="TextBox 17"/>
          <p:cNvSpPr txBox="1"/>
          <p:nvPr/>
        </p:nvSpPr>
        <p:spPr>
          <a:xfrm>
            <a:off x="1552473" y="2634690"/>
            <a:ext cx="864339" cy="338554"/>
          </a:xfrm>
          <a:prstGeom prst="rect">
            <a:avLst/>
          </a:prstGeom>
          <a:noFill/>
        </p:spPr>
        <p:txBody>
          <a:bodyPr wrap="none" rtlCol="0">
            <a:spAutoFit/>
          </a:bodyPr>
          <a:lstStyle/>
          <a:p>
            <a:r>
              <a:rPr lang="en-US" sz="1600" b="1" dirty="0" smtClean="0">
                <a:solidFill>
                  <a:srgbClr val="66FF33"/>
                </a:solidFill>
                <a:latin typeface="Calibri" panose="020F0502020204030204" pitchFamily="34" charset="0"/>
              </a:rPr>
              <a:t>SUICIDE</a:t>
            </a:r>
            <a:endParaRPr lang="en-US" sz="1600" b="1" dirty="0">
              <a:solidFill>
                <a:srgbClr val="66FF33"/>
              </a:solidFill>
              <a:latin typeface="Calibri" panose="020F0502020204030204" pitchFamily="34" charset="0"/>
            </a:endParaRPr>
          </a:p>
        </p:txBody>
      </p:sp>
      <p:sp>
        <p:nvSpPr>
          <p:cNvPr id="19" name="TextBox 18"/>
          <p:cNvSpPr txBox="1"/>
          <p:nvPr/>
        </p:nvSpPr>
        <p:spPr>
          <a:xfrm>
            <a:off x="1668035" y="1457944"/>
            <a:ext cx="2599751" cy="338554"/>
          </a:xfrm>
          <a:prstGeom prst="rect">
            <a:avLst/>
          </a:prstGeom>
          <a:noFill/>
        </p:spPr>
        <p:txBody>
          <a:bodyPr wrap="none" rtlCol="0">
            <a:spAutoFit/>
          </a:bodyPr>
          <a:lstStyle/>
          <a:p>
            <a:r>
              <a:rPr lang="en-US" sz="1600" b="1" dirty="0" smtClean="0">
                <a:solidFill>
                  <a:srgbClr val="FF00FF"/>
                </a:solidFill>
                <a:latin typeface="Calibri" panose="020F0502020204030204" pitchFamily="34" charset="0"/>
              </a:rPr>
              <a:t>MOTOR VEHICLE ACCIDENTS</a:t>
            </a:r>
            <a:endParaRPr lang="en-US" sz="1600" b="1" dirty="0">
              <a:solidFill>
                <a:srgbClr val="FF00FF"/>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611078AF-8E59-48E1-AB6E-21998329BF74}" type="slidenum">
              <a:rPr lang="en-US" smtClean="0">
                <a:solidFill>
                  <a:prstClr val="white">
                    <a:tint val="75000"/>
                  </a:prstClr>
                </a:solidFill>
              </a:rPr>
              <a:pPr/>
              <a:t>4</a:t>
            </a:fld>
            <a:endParaRPr lang="en-US" dirty="0">
              <a:solidFill>
                <a:prstClr val="white">
                  <a:tint val="75000"/>
                </a:prstClr>
              </a:solidFill>
            </a:endParaRPr>
          </a:p>
        </p:txBody>
      </p:sp>
      <p:sp>
        <p:nvSpPr>
          <p:cNvPr id="8" name="Oval 7"/>
          <p:cNvSpPr/>
          <p:nvPr/>
        </p:nvSpPr>
        <p:spPr>
          <a:xfrm>
            <a:off x="5439508" y="2219122"/>
            <a:ext cx="580292" cy="510303"/>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Tree>
    <p:extLst>
      <p:ext uri="{BB962C8B-B14F-4D97-AF65-F5344CB8AC3E}">
        <p14:creationId xmlns:p14="http://schemas.microsoft.com/office/powerpoint/2010/main" val="1627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7" dur="500" fill="hold"/>
                                        <p:tgtEl>
                                          <p:spTgt spid="4">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chart seriesIdx="-3" categoryIdx="-3" bldStep="gridLegend"/>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graphicEl>
                                              <a:chart seriesIdx="0" categoryIdx="-4" bldStep="series"/>
                                            </p:graphicEl>
                                          </p:spTgt>
                                        </p:tgtEl>
                                        <p:attrNameLst>
                                          <p:attrName>style.visibility</p:attrName>
                                        </p:attrNameLst>
                                      </p:cBhvr>
                                      <p:to>
                                        <p:strVal val="visible"/>
                                      </p:to>
                                    </p:set>
                                    <p:anim calcmode="lin" valueType="num">
                                      <p:cBhvr additive="base">
                                        <p:cTn id="13" dur="500" fill="hold"/>
                                        <p:tgtEl>
                                          <p:spTgt spid="4">
                                            <p:graphicEl>
                                              <a:chart seriesIdx="0" categoryIdx="-4" bldStep="series"/>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graphicEl>
                                              <a:chart seriesIdx="0"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graphicEl>
                                              <a:chart seriesIdx="1" categoryIdx="-4" bldStep="series"/>
                                            </p:graphicEl>
                                          </p:spTgt>
                                        </p:tgtEl>
                                        <p:attrNameLst>
                                          <p:attrName>style.visibility</p:attrName>
                                        </p:attrNameLst>
                                      </p:cBhvr>
                                      <p:to>
                                        <p:strVal val="visible"/>
                                      </p:to>
                                    </p:set>
                                    <p:anim calcmode="lin" valueType="num">
                                      <p:cBhvr additive="base">
                                        <p:cTn id="19" dur="500" fill="hold"/>
                                        <p:tgtEl>
                                          <p:spTgt spid="4">
                                            <p:graphicEl>
                                              <a:chart seriesIdx="1" categoryIdx="-4" bldStep="series"/>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graphicEl>
                                              <a:chart seriesIdx="1"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graphicEl>
                                              <a:chart seriesIdx="2" categoryIdx="-4" bldStep="series"/>
                                            </p:graphicEl>
                                          </p:spTgt>
                                        </p:tgtEl>
                                        <p:attrNameLst>
                                          <p:attrName>style.visibility</p:attrName>
                                        </p:attrNameLst>
                                      </p:cBhvr>
                                      <p:to>
                                        <p:strVal val="visible"/>
                                      </p:to>
                                    </p:set>
                                    <p:anim calcmode="lin" valueType="num">
                                      <p:cBhvr additive="base">
                                        <p:cTn id="25" dur="500" fill="hold"/>
                                        <p:tgtEl>
                                          <p:spTgt spid="4">
                                            <p:graphicEl>
                                              <a:chart seriesIdx="2" categoryIdx="-4" bldStep="series"/>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graphicEl>
                                              <a:chart seriesIdx="2"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graphicEl>
                                              <a:chart seriesIdx="3" categoryIdx="-4" bldStep="series"/>
                                            </p:graphicEl>
                                          </p:spTgt>
                                        </p:tgtEl>
                                        <p:attrNameLst>
                                          <p:attrName>style.visibility</p:attrName>
                                        </p:attrNameLst>
                                      </p:cBhvr>
                                      <p:to>
                                        <p:strVal val="visible"/>
                                      </p:to>
                                    </p:set>
                                    <p:anim calcmode="lin" valueType="num">
                                      <p:cBhvr additive="base">
                                        <p:cTn id="31" dur="500" fill="hold"/>
                                        <p:tgtEl>
                                          <p:spTgt spid="4">
                                            <p:graphicEl>
                                              <a:chart seriesIdx="3" categoryIdx="-4" bldStep="series"/>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graphicEl>
                                              <a:chart seriesIdx="3"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graphicEl>
                                              <a:chart seriesIdx="4" categoryIdx="-4" bldStep="series"/>
                                            </p:graphicEl>
                                          </p:spTgt>
                                        </p:tgtEl>
                                        <p:attrNameLst>
                                          <p:attrName>style.visibility</p:attrName>
                                        </p:attrNameLst>
                                      </p:cBhvr>
                                      <p:to>
                                        <p:strVal val="visible"/>
                                      </p:to>
                                    </p:set>
                                    <p:anim calcmode="lin" valueType="num">
                                      <p:cBhvr additive="base">
                                        <p:cTn id="37" dur="500" fill="hold"/>
                                        <p:tgtEl>
                                          <p:spTgt spid="4">
                                            <p:graphicEl>
                                              <a:chart seriesIdx="4" categoryIdx="-4" bldStep="series"/>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graphicEl>
                                              <a:chart seriesIdx="4"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P spid="9" grpId="0"/>
      <p:bldP spid="10" grpId="0"/>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886"/>
            <a:ext cx="8229600" cy="1143000"/>
          </a:xfrm>
        </p:spPr>
        <p:txBody>
          <a:bodyPr>
            <a:noAutofit/>
          </a:bodyPr>
          <a:lstStyle/>
          <a:p>
            <a:r>
              <a:rPr lang="en-US" sz="4000" b="1" dirty="0" smtClean="0">
                <a:effectLst>
                  <a:outerShdw blurRad="38100" dist="38100" dir="2700000" algn="tl">
                    <a:srgbClr val="000000">
                      <a:alpha val="43137"/>
                    </a:srgbClr>
                  </a:outerShdw>
                </a:effectLst>
                <a:latin typeface="Calibri" panose="020F0502020204030204" pitchFamily="34" charset="0"/>
              </a:rPr>
              <a:t>Prescription Drugs and Heroin:</a:t>
            </a:r>
            <a:br>
              <a:rPr lang="en-US" sz="4000" b="1" dirty="0" smtClean="0">
                <a:effectLst>
                  <a:outerShdw blurRad="38100" dist="38100" dir="2700000" algn="tl">
                    <a:srgbClr val="000000">
                      <a:alpha val="43137"/>
                    </a:srgbClr>
                  </a:outerShdw>
                </a:effectLst>
                <a:latin typeface="Calibri" panose="020F0502020204030204" pitchFamily="34" charset="0"/>
              </a:rPr>
            </a:br>
            <a:r>
              <a:rPr lang="en-US" sz="4000" b="1" dirty="0" smtClean="0">
                <a:effectLst>
                  <a:outerShdw blurRad="38100" dist="38100" dir="2700000" algn="tl">
                    <a:srgbClr val="000000">
                      <a:alpha val="43137"/>
                    </a:srgbClr>
                  </a:outerShdw>
                </a:effectLst>
                <a:latin typeface="Calibri" panose="020F0502020204030204" pitchFamily="34" charset="0"/>
              </a:rPr>
              <a:t>The Federal Response</a:t>
            </a:r>
            <a:endParaRPr lang="en-US" sz="4000" b="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81280" y="1401728"/>
            <a:ext cx="5364480" cy="5078203"/>
          </a:xfrm>
        </p:spPr>
        <p:txBody>
          <a:bodyPr>
            <a:noAutofit/>
          </a:bodyPr>
          <a:lstStyle/>
          <a:p>
            <a:pPr marL="501650">
              <a:spcBef>
                <a:spcPts val="1200"/>
              </a:spcBef>
            </a:pPr>
            <a:r>
              <a:rPr lang="en-US" sz="2800" b="1" dirty="0" smtClean="0">
                <a:effectLst>
                  <a:outerShdw blurRad="38100" dist="38100" dir="2700000" algn="tl">
                    <a:srgbClr val="000000">
                      <a:alpha val="43137"/>
                    </a:srgbClr>
                  </a:outerShdw>
                </a:effectLst>
                <a:latin typeface="Calibri" panose="020F0502020204030204" pitchFamily="34" charset="0"/>
              </a:rPr>
              <a:t>Prescription Drug Abuse Prevention Plan</a:t>
            </a:r>
          </a:p>
          <a:p>
            <a:pPr marL="1203325" lvl="2" indent="-279400">
              <a:spcBef>
                <a:spcPts val="600"/>
              </a:spcBef>
            </a:pPr>
            <a:r>
              <a:rPr lang="en-US" sz="2000" b="1" dirty="0" smtClean="0">
                <a:effectLst>
                  <a:outerShdw blurRad="38100" dist="38100" dir="2700000" algn="tl">
                    <a:srgbClr val="000000">
                      <a:alpha val="43137"/>
                    </a:srgbClr>
                  </a:outerShdw>
                </a:effectLst>
                <a:latin typeface="Calibri" panose="020F0502020204030204" pitchFamily="34" charset="0"/>
              </a:rPr>
              <a:t>Education</a:t>
            </a:r>
          </a:p>
          <a:p>
            <a:pPr marL="1203325" lvl="2" indent="-279400">
              <a:spcBef>
                <a:spcPts val="600"/>
              </a:spcBef>
            </a:pPr>
            <a:r>
              <a:rPr lang="en-US" sz="2000" b="1" dirty="0" smtClean="0">
                <a:effectLst>
                  <a:outerShdw blurRad="38100" dist="38100" dir="2700000" algn="tl">
                    <a:srgbClr val="000000">
                      <a:alpha val="43137"/>
                    </a:srgbClr>
                  </a:outerShdw>
                </a:effectLst>
                <a:latin typeface="Calibri" panose="020F0502020204030204" pitchFamily="34" charset="0"/>
              </a:rPr>
              <a:t>Prescription Drug Monitoring Programs</a:t>
            </a:r>
          </a:p>
          <a:p>
            <a:pPr marL="1203325" lvl="2" indent="-279400">
              <a:spcBef>
                <a:spcPts val="600"/>
              </a:spcBef>
            </a:pPr>
            <a:r>
              <a:rPr lang="en-US" sz="2000" b="1" dirty="0" smtClean="0">
                <a:effectLst>
                  <a:outerShdw blurRad="38100" dist="38100" dir="2700000" algn="tl">
                    <a:srgbClr val="000000">
                      <a:alpha val="43137"/>
                    </a:srgbClr>
                  </a:outerShdw>
                </a:effectLst>
                <a:latin typeface="Calibri" panose="020F0502020204030204" pitchFamily="34" charset="0"/>
              </a:rPr>
              <a:t>Proper Disposal of Medication</a:t>
            </a:r>
          </a:p>
          <a:p>
            <a:pPr marL="1203325" lvl="2" indent="-279400">
              <a:spcBef>
                <a:spcPts val="600"/>
              </a:spcBef>
            </a:pPr>
            <a:r>
              <a:rPr lang="en-US" sz="2000" b="1" dirty="0" smtClean="0">
                <a:effectLst>
                  <a:outerShdw blurRad="38100" dist="38100" dir="2700000" algn="tl">
                    <a:srgbClr val="000000">
                      <a:alpha val="43137"/>
                    </a:srgbClr>
                  </a:outerShdw>
                </a:effectLst>
                <a:latin typeface="Calibri" panose="020F0502020204030204" pitchFamily="34" charset="0"/>
              </a:rPr>
              <a:t>Enforcement</a:t>
            </a:r>
          </a:p>
          <a:p>
            <a:pPr marL="501650">
              <a:spcBef>
                <a:spcPts val="1800"/>
              </a:spcBef>
            </a:pPr>
            <a:r>
              <a:rPr lang="en-US" sz="2800" b="1" dirty="0" smtClean="0">
                <a:effectLst>
                  <a:outerShdw blurRad="38100" dist="38100" dir="2700000" algn="tl">
                    <a:srgbClr val="000000">
                      <a:alpha val="43137"/>
                    </a:srgbClr>
                  </a:outerShdw>
                </a:effectLst>
                <a:latin typeface="Calibri" panose="020F0502020204030204" pitchFamily="34" charset="0"/>
              </a:rPr>
              <a:t>Naloxone for Overdose Reversal</a:t>
            </a:r>
          </a:p>
          <a:p>
            <a:pPr lvl="1">
              <a:spcBef>
                <a:spcPts val="1800"/>
              </a:spcBef>
              <a:buFont typeface="Arial" panose="020B0604020202020204" pitchFamily="34" charset="0"/>
              <a:buChar char="•"/>
            </a:pPr>
            <a:r>
              <a:rPr lang="en-US" sz="2800" b="1" dirty="0" smtClean="0">
                <a:effectLst>
                  <a:outerShdw blurRad="38100" dist="38100" dir="2700000" algn="tl">
                    <a:srgbClr val="000000">
                      <a:alpha val="43137"/>
                    </a:srgbClr>
                  </a:outerShdw>
                </a:effectLst>
                <a:latin typeface="Calibri" panose="020F0502020204030204" pitchFamily="34" charset="0"/>
              </a:rPr>
              <a:t>Medication-Assisted Treatment for Opioid Use Disorders</a:t>
            </a:r>
          </a:p>
          <a:p>
            <a:pPr lvl="1"/>
            <a:endParaRPr lang="en-US" sz="2400" b="1" dirty="0">
              <a:effectLst>
                <a:outerShdw blurRad="38100" dist="38100" dir="2700000" algn="tl">
                  <a:srgbClr val="000000">
                    <a:alpha val="43137"/>
                  </a:srgbClr>
                </a:outerShdw>
              </a:effectLst>
              <a:latin typeface="Calibri" panose="020F0502020204030204"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5634682" y="1668162"/>
            <a:ext cx="3249826" cy="4460789"/>
          </a:xfrm>
          <a:prstGeom prst="rect">
            <a:avLst/>
          </a:prstGeom>
          <a:noFill/>
          <a:ln w="9525">
            <a:solidFill>
              <a:srgbClr val="0070C0"/>
            </a:solidFill>
            <a:miter lim="800000"/>
            <a:headEnd/>
            <a:tailEnd/>
          </a:ln>
        </p:spPr>
      </p:pic>
    </p:spTree>
    <p:extLst>
      <p:ext uri="{BB962C8B-B14F-4D97-AF65-F5344CB8AC3E}">
        <p14:creationId xmlns:p14="http://schemas.microsoft.com/office/powerpoint/2010/main" val="40802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15901"/>
            <a:ext cx="9144000" cy="1219200"/>
          </a:xfrm>
        </p:spPr>
        <p:txBody>
          <a:bodyPr>
            <a:normAutofit fontScale="92500" lnSpcReduction="20000"/>
          </a:bodyPr>
          <a:lstStyle/>
          <a:p>
            <a:pPr marL="0" lvl="1" indent="0" algn="ctr">
              <a:spcBef>
                <a:spcPts val="0"/>
              </a:spcBef>
              <a:spcAft>
                <a:spcPts val="1200"/>
              </a:spcAft>
              <a:buNone/>
            </a:pPr>
            <a:r>
              <a:rPr lang="en-US" sz="3600" b="1" dirty="0" smtClean="0">
                <a:solidFill>
                  <a:srgbClr val="FFC000"/>
                </a:solidFill>
                <a:effectLst>
                  <a:outerShdw blurRad="38100" dist="38100" dir="2700000" algn="tl">
                    <a:srgbClr val="000000">
                      <a:alpha val="43137"/>
                    </a:srgbClr>
                  </a:outerShdw>
                </a:effectLst>
                <a:latin typeface="Calibri" panose="020F0502020204030204" pitchFamily="34" charset="0"/>
              </a:rPr>
              <a:t>Medication-Assisted Treatment (MAT) is the </a:t>
            </a:r>
          </a:p>
          <a:p>
            <a:pPr marL="0" lvl="1" indent="0" algn="ctr">
              <a:spcBef>
                <a:spcPts val="0"/>
              </a:spcBef>
              <a:spcAft>
                <a:spcPts val="1200"/>
              </a:spcAft>
              <a:buNone/>
            </a:pPr>
            <a:r>
              <a:rPr lang="en-US" sz="3600" b="1" dirty="0" smtClean="0">
                <a:solidFill>
                  <a:srgbClr val="FFC000"/>
                </a:solidFill>
                <a:effectLst>
                  <a:outerShdw blurRad="38100" dist="38100" dir="2700000" algn="tl">
                    <a:srgbClr val="000000">
                      <a:alpha val="43137"/>
                    </a:srgbClr>
                  </a:outerShdw>
                </a:effectLst>
                <a:latin typeface="Calibri" panose="020F0502020204030204" pitchFamily="34" charset="0"/>
              </a:rPr>
              <a:t>Standard of Care for Opioid Use Disorders</a:t>
            </a:r>
            <a:endParaRPr lang="en-US" sz="3600" b="1" baseline="30000" dirty="0" smtClean="0">
              <a:solidFill>
                <a:srgbClr val="FFC000"/>
              </a:solidFill>
              <a:effectLst>
                <a:outerShdw blurRad="38100" dist="38100" dir="2700000" algn="tl">
                  <a:srgbClr val="000000">
                    <a:alpha val="43137"/>
                  </a:srgbClr>
                </a:outerShdw>
              </a:effectLst>
              <a:latin typeface="Calibri" panose="020F0502020204030204" pitchFamily="34" charset="0"/>
            </a:endParaRPr>
          </a:p>
          <a:p>
            <a:pPr marL="342900" lvl="1" indent="-342900">
              <a:spcBef>
                <a:spcPts val="0"/>
              </a:spcBef>
              <a:spcAft>
                <a:spcPts val="1200"/>
              </a:spcAft>
              <a:buFont typeface="Arial" pitchFamily="34" charset="0"/>
              <a:buChar char="•"/>
            </a:pPr>
            <a:endParaRPr lang="en-US" dirty="0" smtClean="0">
              <a:solidFill>
                <a:srgbClr val="FFC000"/>
              </a:solidFill>
              <a:effectLst>
                <a:outerShdw blurRad="38100" dist="38100" dir="2700000" algn="tl">
                  <a:srgbClr val="000000">
                    <a:alpha val="43137"/>
                  </a:srgbClr>
                </a:outerShdw>
              </a:effectLst>
              <a:latin typeface="Calibri" panose="020F0502020204030204" pitchFamily="34" charset="0"/>
            </a:endParaRPr>
          </a:p>
        </p:txBody>
      </p:sp>
      <p:sp>
        <p:nvSpPr>
          <p:cNvPr id="4" name="TextBox 3"/>
          <p:cNvSpPr txBox="1"/>
          <p:nvPr/>
        </p:nvSpPr>
        <p:spPr>
          <a:xfrm>
            <a:off x="228599" y="6022728"/>
            <a:ext cx="8839201" cy="646331"/>
          </a:xfrm>
          <a:prstGeom prst="rect">
            <a:avLst/>
          </a:prstGeom>
          <a:noFill/>
        </p:spPr>
        <p:txBody>
          <a:bodyPr wrap="square" rtlCol="0">
            <a:spAutoFit/>
          </a:bodyPr>
          <a:lstStyle/>
          <a:p>
            <a:r>
              <a:rPr lang="en-US" sz="1200" dirty="0" smtClean="0">
                <a:latin typeface="Calibri" panose="020F0502020204030204" pitchFamily="34" charset="0"/>
                <a:cs typeface="Times New Roman" panose="02020603050405020304" pitchFamily="18" charset="0"/>
              </a:rPr>
              <a:t>Source:  Weiss </a:t>
            </a:r>
            <a:r>
              <a:rPr lang="en-US" sz="1200" dirty="0">
                <a:latin typeface="Calibri" panose="020F0502020204030204" pitchFamily="34" charset="0"/>
                <a:cs typeface="Times New Roman" panose="02020603050405020304" pitchFamily="18" charset="0"/>
              </a:rPr>
              <a:t>RD, Potter JS, Griffin ML, McHugh RK, Haller D, Jacobs P, Gardin J 2nd, Fischer D, Rosen KD</a:t>
            </a:r>
            <a:r>
              <a:rPr lang="en-US" sz="1200" dirty="0" smtClean="0">
                <a:latin typeface="Calibri" panose="020F0502020204030204" pitchFamily="34" charset="0"/>
                <a:cs typeface="Times New Roman" panose="02020603050405020304" pitchFamily="18" charset="0"/>
              </a:rPr>
              <a:t>. Adjunctive </a:t>
            </a:r>
            <a:r>
              <a:rPr lang="en-US" sz="1200" dirty="0">
                <a:latin typeface="Calibri" panose="020F0502020204030204" pitchFamily="34" charset="0"/>
                <a:cs typeface="Times New Roman" panose="02020603050405020304" pitchFamily="18" charset="0"/>
              </a:rPr>
              <a:t>Counseling During Brief and Extended Buprenorphine-Naloxone Treatment for Prescription Opioid Dependence: A 2-Phase Randomized Controlled </a:t>
            </a:r>
            <a:r>
              <a:rPr lang="en-US" sz="1200" dirty="0" smtClean="0">
                <a:latin typeface="Calibri" panose="020F0502020204030204" pitchFamily="34" charset="0"/>
                <a:cs typeface="Times New Roman" panose="02020603050405020304" pitchFamily="18" charset="0"/>
              </a:rPr>
              <a:t>Trial Published </a:t>
            </a:r>
            <a:r>
              <a:rPr lang="en-US" sz="1200" dirty="0">
                <a:latin typeface="Calibri" panose="020F0502020204030204" pitchFamily="34" charset="0"/>
                <a:cs typeface="Times New Roman" panose="02020603050405020304" pitchFamily="18" charset="0"/>
              </a:rPr>
              <a:t>in final edited form as: Arch Gen Psychiatry. 2011 December; 68(12): </a:t>
            </a:r>
            <a:r>
              <a:rPr lang="en-US" sz="1200" dirty="0" smtClean="0">
                <a:latin typeface="Calibri" panose="020F0502020204030204" pitchFamily="34" charset="0"/>
                <a:cs typeface="Times New Roman" panose="02020603050405020304" pitchFamily="18" charset="0"/>
              </a:rPr>
              <a:t>1238–1246.</a:t>
            </a:r>
            <a:endParaRPr lang="en-US" sz="1100" dirty="0">
              <a:latin typeface="Calibri" panose="020F050202020403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180366118"/>
              </p:ext>
            </p:extLst>
          </p:nvPr>
        </p:nvGraphicFramePr>
        <p:xfrm>
          <a:off x="1029334" y="1435101"/>
          <a:ext cx="6932931" cy="4313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0324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4"/>
          <p:cNvSpPr>
            <a:spLocks noChangeArrowheads="1"/>
          </p:cNvSpPr>
          <p:nvPr/>
        </p:nvSpPr>
        <p:spPr bwMode="auto">
          <a:xfrm>
            <a:off x="364132" y="1487488"/>
            <a:ext cx="8407335"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lnSpc>
                <a:spcPct val="90000"/>
              </a:lnSpc>
              <a:spcBef>
                <a:spcPct val="0"/>
              </a:spcBef>
              <a:spcAft>
                <a:spcPct val="0"/>
              </a:spcAft>
            </a:pPr>
            <a:r>
              <a:rPr lang="en-US" sz="3600" i="1" dirty="0" smtClean="0">
                <a:latin typeface="Calibri" panose="020F0502020204030204" pitchFamily="34" charset="0"/>
                <a:ea typeface="Osaka" charset="-128"/>
              </a:rPr>
              <a:t>For Opioid Use Disorder</a:t>
            </a:r>
          </a:p>
          <a:p>
            <a:pPr marL="749300" indent="-342900" fontAlgn="base">
              <a:lnSpc>
                <a:spcPct val="90000"/>
              </a:lnSpc>
              <a:spcBef>
                <a:spcPct val="0"/>
              </a:spcBef>
              <a:spcAft>
                <a:spcPct val="0"/>
              </a:spcAft>
              <a:buFont typeface="Arial" panose="020B0604020202020204" pitchFamily="34" charset="0"/>
              <a:buChar char="•"/>
            </a:pPr>
            <a:r>
              <a:rPr lang="en-US" sz="3600" dirty="0" smtClean="0">
                <a:latin typeface="Calibri" panose="020F0502020204030204" pitchFamily="34" charset="0"/>
                <a:ea typeface="Osaka" charset="-128"/>
              </a:rPr>
              <a:t>Methadone</a:t>
            </a:r>
            <a:endParaRPr lang="en-US" sz="3600" dirty="0">
              <a:latin typeface="Calibri" panose="020F0502020204030204" pitchFamily="34" charset="0"/>
              <a:ea typeface="Osaka" charset="-128"/>
            </a:endParaRPr>
          </a:p>
          <a:p>
            <a:pPr marL="749300" indent="-342900" fontAlgn="base">
              <a:lnSpc>
                <a:spcPct val="90000"/>
              </a:lnSpc>
              <a:spcBef>
                <a:spcPct val="0"/>
              </a:spcBef>
              <a:spcAft>
                <a:spcPct val="0"/>
              </a:spcAft>
              <a:buFont typeface="Arial" panose="020B0604020202020204" pitchFamily="34" charset="0"/>
              <a:buChar char="•"/>
            </a:pPr>
            <a:r>
              <a:rPr lang="en-US" sz="3600" dirty="0" smtClean="0">
                <a:latin typeface="Calibri" panose="020F0502020204030204" pitchFamily="34" charset="0"/>
                <a:ea typeface="Osaka" charset="-128"/>
              </a:rPr>
              <a:t>Naltrexone (Vivitrol)</a:t>
            </a:r>
            <a:endParaRPr lang="en-US" sz="3600" dirty="0">
              <a:latin typeface="Calibri" panose="020F0502020204030204" pitchFamily="34" charset="0"/>
              <a:ea typeface="Osaka" charset="-128"/>
            </a:endParaRPr>
          </a:p>
          <a:p>
            <a:pPr marL="749300" indent="-342900" fontAlgn="base">
              <a:lnSpc>
                <a:spcPct val="90000"/>
              </a:lnSpc>
              <a:spcBef>
                <a:spcPct val="0"/>
              </a:spcBef>
              <a:spcAft>
                <a:spcPct val="0"/>
              </a:spcAft>
              <a:buFont typeface="Arial" panose="020B0604020202020204" pitchFamily="34" charset="0"/>
              <a:buChar char="•"/>
            </a:pPr>
            <a:r>
              <a:rPr lang="en-US" sz="3600" dirty="0" smtClean="0">
                <a:latin typeface="Calibri" panose="020F0502020204030204" pitchFamily="34" charset="0"/>
                <a:ea typeface="Osaka" charset="-128"/>
              </a:rPr>
              <a:t>Buprenorphine</a:t>
            </a:r>
          </a:p>
        </p:txBody>
      </p:sp>
      <p:sp>
        <p:nvSpPr>
          <p:cNvPr id="40964" name="Rectangle 6"/>
          <p:cNvSpPr>
            <a:spLocks noChangeArrowheads="1"/>
          </p:cNvSpPr>
          <p:nvPr/>
        </p:nvSpPr>
        <p:spPr bwMode="auto">
          <a:xfrm>
            <a:off x="76198" y="-114300"/>
            <a:ext cx="8902701"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4000" b="1" dirty="0" smtClean="0">
                <a:solidFill>
                  <a:srgbClr val="FFC000"/>
                </a:solidFill>
                <a:effectLst>
                  <a:outerShdw blurRad="38100" dist="38100" dir="2700000" algn="tl">
                    <a:srgbClr val="000000">
                      <a:alpha val="43137"/>
                    </a:srgbClr>
                  </a:outerShdw>
                </a:effectLst>
                <a:latin typeface="Calibri" panose="020F0502020204030204" pitchFamily="34" charset="0"/>
                <a:ea typeface="Osaka" charset="-128"/>
              </a:rPr>
              <a:t>Medications Currently </a:t>
            </a:r>
            <a:r>
              <a:rPr lang="en-US" sz="4000" b="1" dirty="0" smtClean="0">
                <a:solidFill>
                  <a:srgbClr val="FFCC00"/>
                </a:solidFill>
                <a:effectLst>
                  <a:outerShdw blurRad="38100" dist="38100" dir="2700000" algn="tl">
                    <a:srgbClr val="000000">
                      <a:alpha val="43137"/>
                    </a:srgbClr>
                  </a:outerShdw>
                </a:effectLst>
                <a:latin typeface="Calibri" panose="020F0502020204030204" pitchFamily="34" charset="0"/>
                <a:ea typeface="Osaka" charset="-128"/>
              </a:rPr>
              <a:t>Available</a:t>
            </a:r>
          </a:p>
        </p:txBody>
      </p:sp>
      <p:sp>
        <p:nvSpPr>
          <p:cNvPr id="40966" name="Rectangle 4"/>
          <p:cNvSpPr>
            <a:spLocks noChangeArrowheads="1"/>
          </p:cNvSpPr>
          <p:nvPr/>
        </p:nvSpPr>
        <p:spPr bwMode="auto">
          <a:xfrm>
            <a:off x="364132" y="3998226"/>
            <a:ext cx="8407335" cy="212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lstStyle/>
          <a:p>
            <a:pPr fontAlgn="base">
              <a:lnSpc>
                <a:spcPct val="90000"/>
              </a:lnSpc>
              <a:spcBef>
                <a:spcPct val="0"/>
              </a:spcBef>
              <a:spcAft>
                <a:spcPct val="0"/>
              </a:spcAft>
            </a:pPr>
            <a:r>
              <a:rPr lang="en-US" sz="2700" i="1" dirty="0" smtClean="0">
                <a:latin typeface="Calibri" panose="020F0502020204030204" pitchFamily="34" charset="0"/>
                <a:ea typeface="Osaka" charset="-128"/>
              </a:rPr>
              <a:t>For Nicotine Use Disorder </a:t>
            </a:r>
          </a:p>
          <a:p>
            <a:pPr marL="749300" indent="-342900" fontAlgn="base">
              <a:lnSpc>
                <a:spcPct val="90000"/>
              </a:lnSpc>
              <a:spcBef>
                <a:spcPct val="0"/>
              </a:spcBef>
              <a:spcAft>
                <a:spcPct val="0"/>
              </a:spcAft>
              <a:buFont typeface="Arial" panose="020B0604020202020204" pitchFamily="34" charset="0"/>
              <a:buChar char="•"/>
            </a:pPr>
            <a:r>
              <a:rPr lang="en-US" sz="2500" dirty="0" smtClean="0">
                <a:latin typeface="Calibri" panose="020F0502020204030204" pitchFamily="34" charset="0"/>
                <a:ea typeface="Osaka" charset="-128"/>
              </a:rPr>
              <a:t>Nicotine Replacement Therapies (NRT)</a:t>
            </a:r>
          </a:p>
          <a:p>
            <a:pPr marL="749300" indent="-342900" fontAlgn="base">
              <a:lnSpc>
                <a:spcPct val="90000"/>
              </a:lnSpc>
              <a:spcBef>
                <a:spcPct val="0"/>
              </a:spcBef>
              <a:spcAft>
                <a:spcPct val="0"/>
              </a:spcAft>
              <a:buFont typeface="Arial" panose="020B0604020202020204" pitchFamily="34" charset="0"/>
              <a:buChar char="•"/>
            </a:pPr>
            <a:r>
              <a:rPr lang="en-US" sz="2500" dirty="0" smtClean="0">
                <a:latin typeface="Calibri" panose="020F0502020204030204" pitchFamily="34" charset="0"/>
                <a:ea typeface="Osaka" charset="-128"/>
              </a:rPr>
              <a:t>Bupropion</a:t>
            </a:r>
            <a:endParaRPr lang="en-US" sz="2500" dirty="0">
              <a:latin typeface="Calibri" panose="020F0502020204030204" pitchFamily="34" charset="0"/>
              <a:ea typeface="Osaka" charset="-128"/>
            </a:endParaRPr>
          </a:p>
          <a:p>
            <a:pPr marL="749300" indent="-342900" fontAlgn="base">
              <a:lnSpc>
                <a:spcPct val="90000"/>
              </a:lnSpc>
              <a:spcBef>
                <a:spcPct val="0"/>
              </a:spcBef>
              <a:spcAft>
                <a:spcPct val="0"/>
              </a:spcAft>
              <a:buFont typeface="Arial" panose="020B0604020202020204" pitchFamily="34" charset="0"/>
              <a:buChar char="•"/>
            </a:pPr>
            <a:r>
              <a:rPr lang="en-US" sz="2500" dirty="0" err="1" smtClean="0">
                <a:latin typeface="Calibri" panose="020F0502020204030204" pitchFamily="34" charset="0"/>
                <a:ea typeface="Osaka" charset="-128"/>
              </a:rPr>
              <a:t>Varenicline</a:t>
            </a:r>
            <a:endParaRPr lang="en-US" sz="2500" dirty="0" smtClean="0">
              <a:latin typeface="Calibri" panose="020F0502020204030204" pitchFamily="34" charset="0"/>
              <a:ea typeface="Osaka" charset="-128"/>
            </a:endParaRPr>
          </a:p>
          <a:p>
            <a:pPr marL="749300" indent="-342900" fontAlgn="base">
              <a:lnSpc>
                <a:spcPct val="90000"/>
              </a:lnSpc>
              <a:spcBef>
                <a:spcPct val="0"/>
              </a:spcBef>
              <a:spcAft>
                <a:spcPct val="0"/>
              </a:spcAft>
              <a:buFont typeface="Arial" panose="020B0604020202020204" pitchFamily="34" charset="0"/>
              <a:buChar char="•"/>
            </a:pPr>
            <a:endParaRPr lang="en-US" sz="2500" dirty="0">
              <a:latin typeface="Calibri" panose="020F0502020204030204" pitchFamily="34" charset="0"/>
              <a:ea typeface="Osaka" charset="-128"/>
            </a:endParaRPr>
          </a:p>
          <a:p>
            <a:pPr fontAlgn="base">
              <a:lnSpc>
                <a:spcPct val="90000"/>
              </a:lnSpc>
              <a:spcBef>
                <a:spcPct val="0"/>
              </a:spcBef>
              <a:spcAft>
                <a:spcPct val="0"/>
              </a:spcAft>
            </a:pPr>
            <a:endParaRPr lang="en-US" sz="2700" i="1" dirty="0" smtClean="0">
              <a:latin typeface="Calibri" panose="020F0502020204030204" pitchFamily="34" charset="0"/>
              <a:ea typeface="Osaka" charset="-128"/>
            </a:endParaRPr>
          </a:p>
          <a:p>
            <a:pPr fontAlgn="base">
              <a:lnSpc>
                <a:spcPct val="90000"/>
              </a:lnSpc>
              <a:spcBef>
                <a:spcPct val="0"/>
              </a:spcBef>
              <a:spcAft>
                <a:spcPct val="0"/>
              </a:spcAft>
            </a:pPr>
            <a:endParaRPr lang="en-US" sz="2700" i="1" dirty="0" smtClean="0">
              <a:latin typeface="Calibri" panose="020F0502020204030204" pitchFamily="34" charset="0"/>
              <a:ea typeface="Osaka" charset="-128"/>
            </a:endParaRPr>
          </a:p>
          <a:p>
            <a:pPr fontAlgn="base">
              <a:lnSpc>
                <a:spcPct val="90000"/>
              </a:lnSpc>
              <a:spcBef>
                <a:spcPct val="0"/>
              </a:spcBef>
              <a:spcAft>
                <a:spcPct val="0"/>
              </a:spcAft>
            </a:pPr>
            <a:r>
              <a:rPr lang="en-US" sz="2700" i="1" dirty="0" smtClean="0">
                <a:latin typeface="Calibri" panose="020F0502020204030204" pitchFamily="34" charset="0"/>
                <a:ea typeface="Osaka" charset="-128"/>
              </a:rPr>
              <a:t>For </a:t>
            </a:r>
            <a:r>
              <a:rPr lang="en-US" sz="2700" i="1" dirty="0">
                <a:latin typeface="Calibri" panose="020F0502020204030204" pitchFamily="34" charset="0"/>
                <a:ea typeface="Osaka" charset="-128"/>
              </a:rPr>
              <a:t>Alcohol Use Disorder</a:t>
            </a:r>
          </a:p>
          <a:p>
            <a:pPr marL="800100" indent="-342900" fontAlgn="base">
              <a:lnSpc>
                <a:spcPct val="90000"/>
              </a:lnSpc>
              <a:spcBef>
                <a:spcPct val="0"/>
              </a:spcBef>
              <a:spcAft>
                <a:spcPct val="0"/>
              </a:spcAft>
              <a:buFont typeface="Arial" panose="020B0604020202020204" pitchFamily="34" charset="0"/>
              <a:buChar char="•"/>
            </a:pPr>
            <a:r>
              <a:rPr lang="en-US" sz="2500" dirty="0" err="1">
                <a:latin typeface="Calibri" panose="020F0502020204030204" pitchFamily="34" charset="0"/>
                <a:ea typeface="Osaka" charset="-128"/>
              </a:rPr>
              <a:t>Disulfiram</a:t>
            </a:r>
            <a:endParaRPr lang="en-US" sz="2500" dirty="0">
              <a:latin typeface="Calibri" panose="020F0502020204030204" pitchFamily="34" charset="0"/>
              <a:ea typeface="Osaka" charset="-128"/>
            </a:endParaRPr>
          </a:p>
          <a:p>
            <a:pPr marL="800100" indent="-342900" fontAlgn="base">
              <a:lnSpc>
                <a:spcPct val="90000"/>
              </a:lnSpc>
              <a:spcBef>
                <a:spcPct val="0"/>
              </a:spcBef>
              <a:spcAft>
                <a:spcPct val="0"/>
              </a:spcAft>
              <a:buFont typeface="Arial" panose="020B0604020202020204" pitchFamily="34" charset="0"/>
              <a:buChar char="•"/>
            </a:pPr>
            <a:r>
              <a:rPr lang="en-US" sz="2500" dirty="0">
                <a:latin typeface="Calibri" panose="020F0502020204030204" pitchFamily="34" charset="0"/>
                <a:ea typeface="Osaka" charset="-128"/>
              </a:rPr>
              <a:t>Naltrexone</a:t>
            </a:r>
          </a:p>
          <a:p>
            <a:pPr marL="800100" indent="-342900" fontAlgn="base">
              <a:lnSpc>
                <a:spcPct val="90000"/>
              </a:lnSpc>
              <a:spcBef>
                <a:spcPct val="0"/>
              </a:spcBef>
              <a:spcAft>
                <a:spcPct val="0"/>
              </a:spcAft>
              <a:buFont typeface="Arial" panose="020B0604020202020204" pitchFamily="34" charset="0"/>
              <a:buChar char="•"/>
            </a:pPr>
            <a:r>
              <a:rPr lang="en-US" sz="2500" dirty="0" err="1">
                <a:latin typeface="Calibri" panose="020F0502020204030204" pitchFamily="34" charset="0"/>
                <a:ea typeface="Osaka" charset="-128"/>
              </a:rPr>
              <a:t>Acamprosate</a:t>
            </a:r>
            <a:endParaRPr lang="en-US" sz="2500" dirty="0">
              <a:latin typeface="Calibri" panose="020F0502020204030204" pitchFamily="34" charset="0"/>
              <a:ea typeface="Osaka" charset="-128"/>
            </a:endParaRPr>
          </a:p>
          <a:p>
            <a:pPr marL="800100" indent="-342900" fontAlgn="base">
              <a:lnSpc>
                <a:spcPct val="90000"/>
              </a:lnSpc>
              <a:spcBef>
                <a:spcPct val="0"/>
              </a:spcBef>
              <a:spcAft>
                <a:spcPct val="0"/>
              </a:spcAft>
              <a:buFont typeface="Arial" panose="020B0604020202020204" pitchFamily="34" charset="0"/>
              <a:buChar char="•"/>
            </a:pPr>
            <a:r>
              <a:rPr lang="en-US" sz="2500" dirty="0">
                <a:latin typeface="Calibri" panose="020F0502020204030204" pitchFamily="34" charset="0"/>
                <a:ea typeface="Osaka" charset="-128"/>
              </a:rPr>
              <a:t>Naltrexone Depot</a:t>
            </a:r>
          </a:p>
          <a:p>
            <a:pPr marL="749300" indent="-342900" fontAlgn="base">
              <a:lnSpc>
                <a:spcPct val="90000"/>
              </a:lnSpc>
              <a:spcBef>
                <a:spcPct val="0"/>
              </a:spcBef>
              <a:spcAft>
                <a:spcPct val="0"/>
              </a:spcAft>
              <a:buFont typeface="Arial" panose="020B0604020202020204" pitchFamily="34" charset="0"/>
              <a:buChar char="•"/>
            </a:pPr>
            <a:endParaRPr lang="en-US" sz="2500" dirty="0" smtClean="0">
              <a:latin typeface="Calibri" panose="020F0502020204030204" pitchFamily="34" charset="0"/>
              <a:ea typeface="Osaka" charset="-128"/>
            </a:endParaRPr>
          </a:p>
          <a:p>
            <a:pPr marL="749300" indent="-342900" fontAlgn="base">
              <a:lnSpc>
                <a:spcPct val="90000"/>
              </a:lnSpc>
              <a:spcBef>
                <a:spcPct val="0"/>
              </a:spcBef>
              <a:spcAft>
                <a:spcPct val="0"/>
              </a:spcAft>
              <a:buFont typeface="Arial" panose="020B0604020202020204" pitchFamily="34" charset="0"/>
              <a:buChar char="•"/>
            </a:pPr>
            <a:endParaRPr lang="en-US" sz="2800" b="1" i="1" dirty="0" smtClean="0">
              <a:solidFill>
                <a:srgbClr val="000000"/>
              </a:solidFill>
              <a:latin typeface="Calibri" panose="020F0502020204030204" pitchFamily="34" charset="0"/>
              <a:ea typeface="Osaka" charset="-128"/>
            </a:endParaRPr>
          </a:p>
        </p:txBody>
      </p:sp>
      <p:sp>
        <p:nvSpPr>
          <p:cNvPr id="40967" name="Rectangle 4"/>
          <p:cNvSpPr>
            <a:spLocks noChangeArrowheads="1"/>
          </p:cNvSpPr>
          <p:nvPr/>
        </p:nvSpPr>
        <p:spPr bwMode="auto">
          <a:xfrm>
            <a:off x="364132" y="2286000"/>
            <a:ext cx="7120467"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lnSpc>
                <a:spcPct val="90000"/>
              </a:lnSpc>
              <a:spcBef>
                <a:spcPct val="0"/>
              </a:spcBef>
              <a:spcAft>
                <a:spcPct val="0"/>
              </a:spcAft>
            </a:pPr>
            <a:endParaRPr lang="en-US" sz="2500" dirty="0" smtClean="0">
              <a:latin typeface="Calibri" panose="020F0502020204030204" pitchFamily="34" charset="0"/>
              <a:ea typeface="Osaka" charset="-128"/>
            </a:endParaRPr>
          </a:p>
        </p:txBody>
      </p:sp>
      <p:sp>
        <p:nvSpPr>
          <p:cNvPr id="2" name="TextBox 1"/>
          <p:cNvSpPr txBox="1"/>
          <p:nvPr/>
        </p:nvSpPr>
        <p:spPr>
          <a:xfrm>
            <a:off x="76199" y="6477000"/>
            <a:ext cx="8305801" cy="492443"/>
          </a:xfrm>
          <a:prstGeom prst="rect">
            <a:avLst/>
          </a:prstGeom>
          <a:noFill/>
        </p:spPr>
        <p:txBody>
          <a:bodyPr wrap="square" rtlCol="0">
            <a:spAutoFit/>
          </a:bodyPr>
          <a:lstStyle/>
          <a:p>
            <a:r>
              <a:rPr lang="en-US" sz="1200" dirty="0">
                <a:latin typeface="Calibri" panose="020F0502020204030204" pitchFamily="34" charset="0"/>
                <a:cs typeface="Times New Roman" panose="02020603050405020304" pitchFamily="18" charset="0"/>
              </a:rPr>
              <a:t>Principles of Drug Addiction Treatment, National </a:t>
            </a:r>
            <a:r>
              <a:rPr lang="en-US" sz="1200" dirty="0" smtClean="0">
                <a:latin typeface="Calibri" panose="020F0502020204030204" pitchFamily="34" charset="0"/>
                <a:cs typeface="Times New Roman" panose="02020603050405020304" pitchFamily="18" charset="0"/>
              </a:rPr>
              <a:t>Institutes </a:t>
            </a:r>
            <a:r>
              <a:rPr lang="en-US" sz="1200" dirty="0">
                <a:latin typeface="Calibri" panose="020F0502020204030204" pitchFamily="34" charset="0"/>
                <a:cs typeface="Times New Roman" panose="02020603050405020304" pitchFamily="18" charset="0"/>
              </a:rPr>
              <a:t>of Health – National Institute on Drug Abuse</a:t>
            </a:r>
          </a:p>
          <a:p>
            <a:endParaRPr lang="en-US" sz="14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6366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918"/>
            <a:ext cx="8229600" cy="1143000"/>
          </a:xfrm>
        </p:spPr>
        <p:txBody>
          <a:bodyPr>
            <a:normAutofit/>
          </a:bodyPr>
          <a:lstStyle/>
          <a:p>
            <a:r>
              <a:rPr lang="en-US" sz="4000" b="1" dirty="0" smtClean="0">
                <a:effectLst>
                  <a:outerShdw blurRad="38100" dist="38100" dir="2700000" algn="tl">
                    <a:srgbClr val="000000">
                      <a:alpha val="43137"/>
                    </a:srgbClr>
                  </a:outerShdw>
                </a:effectLst>
              </a:rPr>
              <a:t>How RSAT Programs Can Help</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pPr>
              <a:spcBef>
                <a:spcPts val="600"/>
              </a:spcBef>
            </a:pPr>
            <a:r>
              <a:rPr lang="en-US" sz="2800" b="1" dirty="0" smtClean="0"/>
              <a:t>TREAT</a:t>
            </a:r>
            <a:r>
              <a:rPr lang="en-US" sz="2800" dirty="0" smtClean="0"/>
              <a:t> people with opioid use disorders using every tool at our disposal, including medication-assisted treatment where appropriate</a:t>
            </a:r>
          </a:p>
          <a:p>
            <a:pPr marL="0" indent="0">
              <a:spcBef>
                <a:spcPts val="600"/>
              </a:spcBef>
              <a:buNone/>
            </a:pPr>
            <a:endParaRPr lang="en-US" sz="2800" dirty="0" smtClean="0"/>
          </a:p>
          <a:p>
            <a:pPr>
              <a:spcBef>
                <a:spcPts val="600"/>
              </a:spcBef>
            </a:pPr>
            <a:r>
              <a:rPr lang="en-US" sz="2800" b="1" dirty="0" smtClean="0"/>
              <a:t>PREVENT</a:t>
            </a:r>
            <a:r>
              <a:rPr lang="en-US" sz="2800" dirty="0" smtClean="0"/>
              <a:t> overdose by educating your program clients on their risk of overdose and the tools that exist to help prevent it</a:t>
            </a:r>
          </a:p>
          <a:p>
            <a:pPr>
              <a:spcBef>
                <a:spcPts val="600"/>
              </a:spcBef>
            </a:pPr>
            <a:endParaRPr lang="en-US" sz="2800" dirty="0"/>
          </a:p>
          <a:p>
            <a:pPr>
              <a:spcBef>
                <a:spcPts val="600"/>
              </a:spcBef>
            </a:pPr>
            <a:r>
              <a:rPr lang="en-US" sz="2800" dirty="0"/>
              <a:t>Help people </a:t>
            </a:r>
            <a:r>
              <a:rPr lang="en-US" sz="2800" b="1" dirty="0"/>
              <a:t>TRANSITION</a:t>
            </a:r>
            <a:r>
              <a:rPr lang="en-US" sz="2800" dirty="0"/>
              <a:t> to their communities with connections to </a:t>
            </a:r>
            <a:r>
              <a:rPr lang="en-US" sz="2800" dirty="0" smtClean="0"/>
              <a:t>treatment</a:t>
            </a:r>
            <a:endParaRPr lang="en-US" sz="2800" dirty="0"/>
          </a:p>
        </p:txBody>
      </p:sp>
    </p:spTree>
    <p:extLst>
      <p:ext uri="{BB962C8B-B14F-4D97-AF65-F5344CB8AC3E}">
        <p14:creationId xmlns:p14="http://schemas.microsoft.com/office/powerpoint/2010/main" val="3264898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28850"/>
            <a:ext cx="6858000" cy="2057400"/>
          </a:xfrm>
        </p:spPr>
        <p:txBody>
          <a:bodyPr>
            <a:normAutofit/>
          </a:bodyPr>
          <a:lstStyle/>
          <a:p>
            <a:pPr marL="0" indent="0" algn="ctr">
              <a:buNone/>
            </a:pPr>
            <a:endParaRPr lang="en-US" dirty="0">
              <a:latin typeface="Calibri" panose="020F0502020204030204" pitchFamily="34" charset="0"/>
            </a:endParaRPr>
          </a:p>
          <a:p>
            <a:pPr marL="0" indent="0" algn="ctr">
              <a:spcBef>
                <a:spcPts val="0"/>
              </a:spcBef>
              <a:buNone/>
            </a:pPr>
            <a:r>
              <a:rPr lang="en-US" sz="4000" b="1" dirty="0">
                <a:solidFill>
                  <a:srgbClr val="FFC00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For More Information </a:t>
            </a:r>
          </a:p>
          <a:p>
            <a:pPr marL="0" indent="0" algn="ctr">
              <a:spcBef>
                <a:spcPts val="0"/>
              </a:spcBef>
              <a:buNone/>
            </a:pPr>
            <a:endParaRPr lang="en-US" sz="900" dirty="0">
              <a:latin typeface="Calibri" panose="020F0502020204030204" pitchFamily="34" charset="0"/>
            </a:endParaRPr>
          </a:p>
          <a:p>
            <a:pPr marL="0" indent="0" algn="ctr">
              <a:spcBef>
                <a:spcPts val="0"/>
              </a:spcBef>
              <a:buNone/>
            </a:pPr>
            <a:r>
              <a:rPr lang="en-US" sz="3200" cap="small" dirty="0">
                <a:latin typeface="Calibri" panose="020F0502020204030204" pitchFamily="34" charset="0"/>
              </a:rPr>
              <a:t>WhiteHouse.gov/ONDCP</a:t>
            </a:r>
          </a:p>
          <a:p>
            <a:pPr marL="0" indent="0" algn="ctr">
              <a:spcBef>
                <a:spcPts val="0"/>
              </a:spcBef>
              <a:buNone/>
            </a:pPr>
            <a:endParaRPr lang="en-US" sz="3000" cap="small" dirty="0">
              <a:latin typeface="Calibri" panose="020F0502020204030204" pitchFamily="34" charset="0"/>
            </a:endParaRPr>
          </a:p>
        </p:txBody>
      </p:sp>
    </p:spTree>
    <p:extLst>
      <p:ext uri="{BB962C8B-B14F-4D97-AF65-F5344CB8AC3E}">
        <p14:creationId xmlns:p14="http://schemas.microsoft.com/office/powerpoint/2010/main" val="32271196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421&quot;&gt;&lt;object type=&quot;3&quot; unique_id=&quot;10422&quot;&gt;&lt;property id=&quot;20148&quot; value=&quot;5&quot;/&gt;&lt;property id=&quot;20300&quot; value=&quot;Slide 1&quot;/&gt;&lt;property id=&quot;20307&quot; value=&quot;274&quot;/&gt;&lt;/object&gt;&lt;object type=&quot;3&quot; unique_id=&quot;10423&quot;&gt;&lt;property id=&quot;20148&quot; value=&quot;5&quot;/&gt;&lt;property id=&quot;20300&quot; value=&quot;Slide 2 - &amp;quot;National Drug Control Strategy&amp;quot;&quot;/&gt;&lt;property id=&quot;20307&quot; value=&quot;261&quot;/&gt;&lt;/object&gt;&lt;object type=&quot;3&quot; unique_id=&quot;10424&quot;&gt;&lt;property id=&quot;20148&quot; value=&quot;5&quot;/&gt;&lt;property id=&quot;20300&quot; value=&quot;Slide 3 - &amp;quot;Overdose: A Public Health Epidemic&amp;quot;&quot;/&gt;&lt;property id=&quot;20307&quot; value=&quot;273&quot;/&gt;&lt;/object&gt;&lt;object type=&quot;3&quot; unique_id=&quot;10425&quot;&gt;&lt;property id=&quot;20148&quot; value=&quot;5&quot;/&gt;&lt;property id=&quot;20300&quot; value=&quot;Slide 4&quot;/&gt;&lt;property id=&quot;20307&quot; value=&quot;269&quot;/&gt;&lt;/object&gt;&lt;object type=&quot;3&quot; unique_id=&quot;10426&quot;&gt;&lt;property id=&quot;20148&quot; value=&quot;5&quot;/&gt;&lt;property id=&quot;20300&quot; value=&quot;Slide 5 - &amp;quot;Prescription Drugs and Heroin: The Federal Response&amp;quot;&quot;/&gt;&lt;property id=&quot;20307&quot; value=&quot;262&quot;/&gt;&lt;/object&gt;&lt;object type=&quot;3&quot; unique_id=&quot;10427&quot;&gt;&lt;property id=&quot;20148&quot; value=&quot;5&quot;/&gt;&lt;property id=&quot;20300&quot; value=&quot;Slide 6&quot;/&gt;&lt;property id=&quot;20307&quot; value=&quot;272&quot;/&gt;&lt;/object&gt;&lt;object type=&quot;3&quot; unique_id=&quot;10428&quot;&gt;&lt;property id=&quot;20148&quot; value=&quot;5&quot;/&gt;&lt;property id=&quot;20300&quot; value=&quot;Slide 7&quot;/&gt;&lt;property id=&quot;20307&quot; value=&quot;271&quot;/&gt;&lt;/object&gt;&lt;object type=&quot;3&quot; unique_id=&quot;10429&quot;&gt;&lt;property id=&quot;20148&quot; value=&quot;5&quot;/&gt;&lt;property id=&quot;20300&quot; value=&quot;Slide 8 - &amp;quot;How RSAT Programs Can Help&amp;quot;&quot;/&gt;&lt;property id=&quot;20307&quot; value=&quot;270&quot;/&gt;&lt;/object&gt;&lt;object type=&quot;3&quot; unique_id=&quot;10430&quot;&gt;&lt;property id=&quot;20148&quot; value=&quot;5&quot;/&gt;&lt;property id=&quot;20300&quot; value=&quot;Slide 9&quot;/&gt;&lt;property id=&quot;20307&quot; value=&quot;266&quot;/&gt;&lt;/object&gt;&lt;object type=&quot;3&quot; unique_id=&quot;10453&quot;&gt;&lt;property id=&quot;20148&quot; value=&quot;5&quot;/&gt;&lt;property id=&quot;20300&quot; value=&quot;Slide 10&quot;/&gt;&lt;property id=&quot;20307&quot; value=&quot;275&quot;/&gt;&lt;/object&gt;&lt;object type=&quot;3&quot; unique_id=&quot;10454&quot;&gt;&lt;property id=&quot;20148&quot; value=&quot;5&quot;/&gt;&lt;property id=&quot;20300&quot; value=&quot;Slide 11 - &amp;quot;Federal Drug Policy for the 21st Century&amp;quot;&quot;/&gt;&lt;property id=&quot;20307&quot; value=&quot;276&quot;/&gt;&lt;/object&gt;&lt;object type=&quot;3&quot; unique_id=&quot;10455&quot;&gt;&lt;property id=&quot;20148&quot; value=&quot;5&quot;/&gt;&lt;property id=&quot;20300&quot; value=&quot;Slide 12 - &amp;quot;Today’s Talk&amp;quot;&quot;/&gt;&lt;property id=&quot;20307&quot; value=&quot;277&quot;/&gt;&lt;/object&gt;&lt;object type=&quot;3&quot; unique_id=&quot;10456&quot;&gt;&lt;property id=&quot;20148&quot; value=&quot;5&quot;/&gt;&lt;property id=&quot;20300&quot; value=&quot;Slide 13 - &amp;quot;HHS takes strong steps to address opioid-drug related overdose, death and dependence&amp;quot;&quot;/&gt;&lt;property id=&quot;20307&quot; value=&quot;278&quot;/&gt;&lt;/object&gt;&lt;object type=&quot;3&quot; unique_id=&quot;10457&quot;&gt;&lt;property id=&quot;20148&quot; value=&quot;5&quot;/&gt;&lt;property id=&quot;20300&quot; value=&quot;Slide 14 - &amp;quot;Re-entry is uniquely high-risk&amp;quot;&quot;/&gt;&lt;property id=&quot;20307&quot; value=&quot;279&quot;/&gt;&lt;/object&gt;&lt;object type=&quot;3&quot; unique_id=&quot;10458&quot;&gt;&lt;property id=&quot;20148&quot; value=&quot;5&quot;/&gt;&lt;property id=&quot;20300&quot; value=&quot;Slide 15 - &amp;quot;Overdose prevention prior to release works&amp;quot;&quot;/&gt;&lt;property id=&quot;20307&quot; value=&quot;280&quot;/&gt;&lt;/object&gt;&lt;object type=&quot;3&quot; unique_id=&quot;10459&quot;&gt;&lt;property id=&quot;20148&quot; value=&quot;5&quot;/&gt;&lt;property id=&quot;20300&quot; value=&quot;Slide 16 - &amp;quot;Re-entry overdose prevention strategies&amp;quot;&quot;/&gt;&lt;property id=&quot;20307&quot; value=&quot;281&quot;/&gt;&lt;/object&gt;&lt;object type=&quot;3&quot; unique_id=&quot;10460&quot;&gt;&lt;property id=&quot;20148&quot; value=&quot;5&quot;/&gt;&lt;property id=&quot;20300&quot; value=&quot;Slide 17 - &amp;quot;Medication Assisted Treatment (MAT)&amp;quot;&quot;/&gt;&lt;property id=&quot;20307&quot; value=&quot;282&quot;/&gt;&lt;/object&gt;&lt;object type=&quot;3&quot; unique_id=&quot;10461&quot;&gt;&lt;property id=&quot;20148&quot; value=&quot;5&quot;/&gt;&lt;property id=&quot;20300&quot; value=&quot;Slide 18 - &amp;quot;Comprehensive Treatment&amp;quot;&quot;/&gt;&lt;property id=&quot;20307&quot; value=&quot;283&quot;/&gt;&lt;/object&gt;&lt;object type=&quot;3&quot; unique_id=&quot;10462&quot;&gt;&lt;property id=&quot;20148&quot; value=&quot;5&quot;/&gt;&lt;property id=&quot;20300&quot; value=&quot;Slide 19 - &amp;quot;Extended Release Injectable Naltrexone&amp;quot;&quot;/&gt;&lt;property id=&quot;20307&quot; value=&quot;284&quot;/&gt;&lt;/object&gt;&lt;object type=&quot;3&quot; unique_id=&quot;10463&quot;&gt;&lt;property id=&quot;20148&quot; value=&quot;5&quot;/&gt;&lt;property id=&quot;20300&quot; value=&quot;Slide 20 - &amp;quot;Extended Release Injectable Naltrexone&amp;quot;&quot;/&gt;&lt;property id=&quot;20307&quot; value=&quot;285&quot;/&gt;&lt;/object&gt;&lt;object type=&quot;3&quot; unique_id=&quot;10464&quot;&gt;&lt;property id=&quot;20148&quot; value=&quot;5&quot;/&gt;&lt;property id=&quot;20300&quot; value=&quot;Slide 21 - &amp;quot;Naltrexone Resources&amp;quot;&quot;/&gt;&lt;property id=&quot;20307&quot; value=&quot;286&quot;/&gt;&lt;/object&gt;&lt;object type=&quot;3&quot; unique_id=&quot;10465&quot;&gt;&lt;property id=&quot;20148&quot; value=&quot;5&quot;/&gt;&lt;property id=&quot;20300&quot; value=&quot;Slide 22 - &amp;quot;Buprenorphine&amp;quot;&quot;/&gt;&lt;property id=&quot;20307&quot; value=&quot;287&quot;/&gt;&lt;/object&gt;&lt;object type=&quot;3&quot; unique_id=&quot;10466&quot;&gt;&lt;property id=&quot;20148&quot; value=&quot;5&quot;/&gt;&lt;property id=&quot;20300&quot; value=&quot;Slide 23 - &amp;quot;Buprenorphine&amp;quot;&quot;/&gt;&lt;property id=&quot;20307&quot; value=&quot;288&quot;/&gt;&lt;/object&gt;&lt;object type=&quot;3&quot; unique_id=&quot;10467&quot;&gt;&lt;property id=&quot;20148&quot; value=&quot;5&quot;/&gt;&lt;property id=&quot;20300&quot; value=&quot;Slide 24 - &amp;quot;Physician requirements to prescribe buprenorphine&amp;quot;&quot;/&gt;&lt;property id=&quot;20307&quot; value=&quot;289&quot;/&gt;&lt;/object&gt;&lt;object type=&quot;3&quot; unique_id=&quot;10468&quot;&gt;&lt;property id=&quot;20148&quot; value=&quot;5&quot;/&gt;&lt;property id=&quot;20300&quot; value=&quot;Slide 25 - &amp;quot;Buprenorphine Resources&amp;quot;&quot;/&gt;&lt;property id=&quot;20307&quot; value=&quot;290&quot;/&gt;&lt;/object&gt;&lt;object type=&quot;3&quot; unique_id=&quot;10469&quot;&gt;&lt;property id=&quot;20148&quot; value=&quot;5&quot;/&gt;&lt;property id=&quot;20300&quot; value=&quot;Slide 26 - &amp;quot;Methadone&amp;quot;&quot;/&gt;&lt;property id=&quot;20307&quot; value=&quot;291&quot;/&gt;&lt;/object&gt;&lt;object type=&quot;3&quot; unique_id=&quot;10470&quot;&gt;&lt;property id=&quot;20148&quot; value=&quot;5&quot;/&gt;&lt;property id=&quot;20300&quot; value=&quot;Slide 27 - &amp;quot;Fatal Re-Entry: Legal and Programmatic Opportunities to Curb Opioid Overdose&amp;quot;&quot;/&gt;&lt;property id=&quot;20307&quot; value=&quot;292&quot;/&gt;&lt;/object&gt;&lt;/object&gt;&lt;object type=&quot;8&quot; unique_id=&quot;10441&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aramond">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MHSA_PPT_Template_508">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12896</TotalTime>
  <Words>1451</Words>
  <Application>Microsoft Office PowerPoint</Application>
  <PresentationFormat>On-screen Show (4:3)</PresentationFormat>
  <Paragraphs>195</Paragraphs>
  <Slides>27</Slides>
  <Notes>14</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1_Office Theme</vt:lpstr>
      <vt:lpstr>SAMHSA_PPT_Template_508</vt:lpstr>
      <vt:lpstr>1_Default Design</vt:lpstr>
      <vt:lpstr>PowerPoint Presentation</vt:lpstr>
      <vt:lpstr>National Drug Control Strategy</vt:lpstr>
      <vt:lpstr>Overdose: A Public Health Epidemic</vt:lpstr>
      <vt:lpstr>PowerPoint Presentation</vt:lpstr>
      <vt:lpstr>Prescription Drugs and Heroin: The Federal Response</vt:lpstr>
      <vt:lpstr>PowerPoint Presentation</vt:lpstr>
      <vt:lpstr>PowerPoint Presentation</vt:lpstr>
      <vt:lpstr>How RSAT Programs Can Help</vt:lpstr>
      <vt:lpstr>PowerPoint Presentation</vt:lpstr>
      <vt:lpstr>PowerPoint Presentation</vt:lpstr>
      <vt:lpstr>Federal Drug Policy for the 21st Century</vt:lpstr>
      <vt:lpstr>Today’s Talk</vt:lpstr>
      <vt:lpstr>HHS takes strong steps to address opioid-drug related overdose, death and dependence</vt:lpstr>
      <vt:lpstr>Re-entry is uniquely high-risk</vt:lpstr>
      <vt:lpstr>Overdose prevention prior to release works</vt:lpstr>
      <vt:lpstr>Re-entry overdose prevention strategies</vt:lpstr>
      <vt:lpstr>Medication Assisted Treatment (MAT)</vt:lpstr>
      <vt:lpstr>Comprehensive Treatment</vt:lpstr>
      <vt:lpstr>Extended Release Injectable Naltrexone</vt:lpstr>
      <vt:lpstr>Extended Release Injectable Naltrexone</vt:lpstr>
      <vt:lpstr>Naltrexone Resources</vt:lpstr>
      <vt:lpstr>Buprenorphine</vt:lpstr>
      <vt:lpstr>Buprenorphine</vt:lpstr>
      <vt:lpstr>Physician requirements to prescribe buprenorphine</vt:lpstr>
      <vt:lpstr>Buprenorphine Resources</vt:lpstr>
      <vt:lpstr>Methadone</vt:lpstr>
      <vt:lpstr>Fatal Re-Entry: Legal and Programmatic Opportunities to Curb Opioid Overdose</vt:lpstr>
    </vt:vector>
  </TitlesOfParts>
  <Company>EOP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Office of National Drug Control Policy</dc:title>
  <dc:creator>DeFraites, Meredith L.</dc:creator>
  <cp:lastModifiedBy>Whitney Salamone</cp:lastModifiedBy>
  <cp:revision>95</cp:revision>
  <cp:lastPrinted>2015-07-07T20:33:42Z</cp:lastPrinted>
  <dcterms:created xsi:type="dcterms:W3CDTF">2015-04-23T21:06:45Z</dcterms:created>
  <dcterms:modified xsi:type="dcterms:W3CDTF">2015-11-17T20:40:48Z</dcterms:modified>
</cp:coreProperties>
</file>