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handoutMasterIdLst>
    <p:handoutMasterId r:id="rId26"/>
  </p:handoutMasterIdLst>
  <p:sldIdLst>
    <p:sldId id="258" r:id="rId3"/>
    <p:sldId id="433" r:id="rId4"/>
    <p:sldId id="434" r:id="rId5"/>
    <p:sldId id="435" r:id="rId6"/>
    <p:sldId id="259" r:id="rId7"/>
    <p:sldId id="439" r:id="rId8"/>
    <p:sldId id="440" r:id="rId9"/>
    <p:sldId id="441" r:id="rId10"/>
    <p:sldId id="442" r:id="rId11"/>
    <p:sldId id="443" r:id="rId12"/>
    <p:sldId id="444" r:id="rId13"/>
    <p:sldId id="445" r:id="rId14"/>
    <p:sldId id="446" r:id="rId15"/>
    <p:sldId id="447" r:id="rId16"/>
    <p:sldId id="448" r:id="rId17"/>
    <p:sldId id="449" r:id="rId18"/>
    <p:sldId id="450" r:id="rId19"/>
    <p:sldId id="436" r:id="rId20"/>
    <p:sldId id="422" r:id="rId21"/>
    <p:sldId id="437" r:id="rId22"/>
    <p:sldId id="438" r:id="rId23"/>
    <p:sldId id="399" r:id="rId24"/>
  </p:sldIdLst>
  <p:sldSz cx="9144000" cy="6858000" type="screen4x3"/>
  <p:notesSz cx="7023100" cy="93091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89564" autoAdjust="0"/>
  </p:normalViewPr>
  <p:slideViewPr>
    <p:cSldViewPr>
      <p:cViewPr varScale="1">
        <p:scale>
          <a:sx n="40" d="100"/>
          <a:sy n="40" d="100"/>
        </p:scale>
        <p:origin x="118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3540" y="-72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B9CED9-6385-4031-852A-39EFC5C5C3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3BFB8-63F9-44D5-832D-C49CC7EB5B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1BC4A75-39C3-49C1-95BE-84601D60EE2F}" type="datetimeFigureOut">
              <a:rPr lang="en-US" smtClean="0"/>
              <a:t>5/17/2017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E723B-7A01-4D47-8624-EE81A1B737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4FB49-5C1F-4E14-810B-2339AF058D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BBD24FB6-00D3-427C-A0A8-9A8BED764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90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BE49785F-AEC9-4CAF-8147-E59A22856DC5}" type="datetimeFigureOut">
              <a:rPr lang="en-US" smtClean="0"/>
              <a:t>5/17/2017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88D7AFB4-6AE2-405B-84EC-60E187CE7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55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35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55" indent="-29163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546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164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782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401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3019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637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6256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4DDE335-F703-4903-BA8E-AF554FA885E8}" type="slidenum">
              <a:rPr lang="en-US" altLang="en-US" smtClean="0">
                <a:solidFill>
                  <a:srgbClr val="000000"/>
                </a:solidFill>
              </a:rPr>
              <a:pPr/>
              <a:t>21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46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7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>
              <a:buClr>
                <a:srgbClr val="BE854C"/>
              </a:buClr>
              <a:buSzPct val="65000"/>
              <a:buFont typeface="Wingdings" panose="05000000000000000000" pitchFamily="2" charset="2"/>
              <a:buChar char="Ø"/>
            </a:pPr>
            <a:endParaRPr lang="en-US" altLang="en-US" sz="240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55" indent="-29163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546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164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782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401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3019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637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6256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19461AA-1343-49FE-9B0A-6F89E51BB3C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108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>
              <a:buClr>
                <a:srgbClr val="BE854C"/>
              </a:buClr>
              <a:buSzPct val="65000"/>
              <a:buFont typeface="Wingdings" panose="05000000000000000000" pitchFamily="2" charset="2"/>
              <a:buChar char="Ø"/>
            </a:pPr>
            <a:endParaRPr lang="en-US" altLang="en-US" sz="240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55" indent="-29163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546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164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782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401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3019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637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6256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6A2C4F2-C2BE-413C-A5B4-89A59286ED85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4027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/>
              <a:t>Example:</a:t>
            </a:r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/>
              <a:t>If you can understand the form that allows your insurance to bill at a hospital – you can’t be seen.</a:t>
            </a:r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/>
              <a:t>If you can’t understand the consent to treat form, you don’t’ get tx</a:t>
            </a:r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Clr>
                <a:srgbClr val="BE854C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/>
              <a:t>Pretty basic, but the research shows that most people do not understand these forms….they mostly sign them anyway….but lets look at some research that applies to our populatiomn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55" indent="-29163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546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164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782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401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3019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637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6256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F83B075-94DE-4C29-AF4B-302C1255F7A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83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60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22375" y="709613"/>
            <a:ext cx="4733925" cy="35496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 defTabSz="466618"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6618">
              <a:defRPr/>
            </a:pPr>
            <a:fld id="{6E72AF1F-5D5A-45D5-89FD-B7BDF9E8242F}" type="slidenum">
              <a:rPr lang="en-US">
                <a:solidFill>
                  <a:prstClr val="black"/>
                </a:solidFill>
                <a:latin typeface="Calibri"/>
              </a:rPr>
              <a:pPr defTabSz="466618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787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55" indent="-29163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546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164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782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401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3019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637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6256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2124BDE-A707-4539-97A1-64C83279819C}" type="slidenum">
              <a:rPr lang="en-US" altLang="en-US" smtClean="0">
                <a:solidFill>
                  <a:srgbClr val="000000"/>
                </a:solidFill>
              </a:rPr>
              <a:pPr/>
              <a:t>18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248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4EFB-9AAE-4E7D-8EBD-69E13AFA1BA2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77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8255" indent="-29163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6546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3164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9782" indent="-23330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6401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33019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9637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6256" indent="-2333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5F94A1A-52CD-47D6-AFD3-31948AD65244}" type="slidenum">
              <a:rPr lang="en-US" altLang="en-US" smtClean="0">
                <a:solidFill>
                  <a:srgbClr val="000000"/>
                </a:solidFill>
              </a:rPr>
              <a:pPr/>
              <a:t>20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693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" y="6"/>
            <a:ext cx="9171433" cy="6664325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2841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68891"/>
            <a:ext cx="8229600" cy="3451225"/>
          </a:xfrm>
        </p:spPr>
        <p:txBody>
          <a:bodyPr anchor="t"/>
          <a:lstStyle>
            <a:lvl1pPr>
              <a:lnSpc>
                <a:spcPct val="110000"/>
              </a:lnSpc>
              <a:defRPr sz="1969" b="1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Cover Slide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43688" y="4930840"/>
            <a:ext cx="8229600" cy="837918"/>
          </a:xfrm>
        </p:spPr>
        <p:txBody>
          <a:bodyPr numCol="2" spcCol="365760" anchor="b"/>
          <a:lstStyle>
            <a:lvl1pPr marL="0" marR="0" indent="0" algn="l" defTabSz="257175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 sz="1013" b="0" i="0">
                <a:solidFill>
                  <a:schemeClr val="bg1"/>
                </a:solidFill>
                <a:latin typeface="Arial"/>
                <a:cs typeface="Arial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14" name="Picture 13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13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1"/>
            <a:ext cx="8229600" cy="808431"/>
          </a:xfrm>
        </p:spPr>
        <p:txBody>
          <a:bodyPr anchor="t"/>
          <a:lstStyle>
            <a:lvl1pPr>
              <a:defRPr sz="2400" b="1" i="0" baseline="0">
                <a:solidFill>
                  <a:srgbClr val="355474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94046"/>
            <a:ext cx="8229600" cy="3578092"/>
          </a:xfrm>
        </p:spPr>
        <p:txBody>
          <a:bodyPr anchor="t"/>
          <a:lstStyle>
            <a:lvl1pPr marL="160735" marR="0" indent="-160735" algn="l" defTabSz="257175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604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ng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3263"/>
            <a:ext cx="8229600" cy="1576811"/>
          </a:xfrm>
        </p:spPr>
        <p:txBody>
          <a:bodyPr anchor="t"/>
          <a:lstStyle>
            <a:lvl1pPr>
              <a:defRPr sz="1688">
                <a:solidFill>
                  <a:srgbClr val="355474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3024770"/>
            <a:ext cx="8229600" cy="2647368"/>
          </a:xfrm>
        </p:spPr>
        <p:txBody>
          <a:bodyPr anchor="t"/>
          <a:lstStyle>
            <a:lvl1pPr marL="160735" marR="0" indent="-160735" algn="l" defTabSz="257175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013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2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 Head / 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1"/>
            <a:ext cx="8229600" cy="781411"/>
          </a:xfrm>
        </p:spPr>
        <p:txBody>
          <a:bodyPr anchor="t"/>
          <a:lstStyle>
            <a:lvl1pPr>
              <a:defRPr sz="1688">
                <a:solidFill>
                  <a:srgbClr val="35547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80536"/>
            <a:ext cx="8229600" cy="3591602"/>
          </a:xfrm>
        </p:spPr>
        <p:txBody>
          <a:bodyPr numCol="2" spcCol="365760" anchor="t"/>
          <a:lstStyle>
            <a:lvl1pPr marL="160735" marR="0" indent="-160735" algn="l" defTabSz="257175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013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271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1581"/>
            <a:ext cx="8229600" cy="727371"/>
          </a:xfrm>
        </p:spPr>
        <p:txBody>
          <a:bodyPr anchor="t"/>
          <a:lstStyle>
            <a:lvl1pPr>
              <a:defRPr sz="1688">
                <a:solidFill>
                  <a:srgbClr val="355474"/>
                </a:solidFill>
              </a:defRPr>
            </a:lvl1pPr>
          </a:lstStyle>
          <a:p>
            <a:r>
              <a:rPr lang="en-US" dirty="0"/>
              <a:t>Data &amp; Text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30176" y="2185500"/>
            <a:ext cx="8229600" cy="3486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266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1" y="-40530"/>
            <a:ext cx="9159212" cy="6322667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28416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2813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130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" y="1"/>
            <a:ext cx="9171433" cy="6376706"/>
          </a:xfrm>
          <a:prstGeom prst="rect">
            <a:avLst/>
          </a:prstGeom>
          <a:solidFill>
            <a:srgbClr val="9597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28416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2813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12" name="Picture 11" descr="CHJ_Logo_Bug_b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8279" y="227530"/>
            <a:ext cx="4004671" cy="5486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67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40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/>
            </a:lvl1pPr>
            <a:lvl2pPr>
              <a:defRPr sz="2000" baseline="0"/>
            </a:lvl2pPr>
            <a:lvl3pPr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033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000" baseline="0"/>
            </a:lvl1pPr>
            <a:lvl2pPr>
              <a:defRPr sz="2000" baseline="0"/>
            </a:lvl2pPr>
            <a:lvl3pPr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000" baseline="0"/>
            </a:lvl1pPr>
            <a:lvl2pPr>
              <a:defRPr sz="2000" baseline="0"/>
            </a:lvl2pPr>
            <a:lvl3pPr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54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4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2000" baseline="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11754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320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/>
          <a:lstStyle/>
          <a:p>
            <a:fld id="{D1ED5658-5F2C-A94C-8537-E3571DE15289}" type="datetimeFigureOut">
              <a:rPr lang="en-US" smtClean="0"/>
              <a:pPr/>
              <a:t>5/17/2017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/>
          <a:lstStyle/>
          <a:p>
            <a:fld id="{6AE34CD9-8D6E-8D40-8882-F83EF6D6CC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4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032" y="5980953"/>
            <a:ext cx="9171433" cy="914400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0176" y="1155446"/>
            <a:ext cx="8229600" cy="69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0176" y="2171995"/>
            <a:ext cx="8229600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Picture 6" descr="CHJ_Logo_w.eps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120524"/>
            <a:ext cx="2286000" cy="635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21"/>
            <a:ext cx="1674091" cy="33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4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257175" rtl="0" eaLnBrk="1" fontAlgn="base" hangingPunct="1">
        <a:spcBef>
          <a:spcPct val="0"/>
        </a:spcBef>
        <a:spcAft>
          <a:spcPct val="0"/>
        </a:spcAft>
        <a:defRPr sz="2800" b="1" i="0" kern="1200">
          <a:solidFill>
            <a:srgbClr val="355474"/>
          </a:solidFill>
          <a:latin typeface="Arial"/>
          <a:ea typeface="Lato Black" pitchFamily="34" charset="0"/>
          <a:cs typeface="Arial"/>
        </a:defRPr>
      </a:lvl1pPr>
      <a:lvl2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2pPr>
      <a:lvl3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3pPr>
      <a:lvl4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4pPr>
      <a:lvl5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5pPr>
      <a:lvl6pPr marL="257175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6pPr>
      <a:lvl7pPr marL="514350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7pPr>
      <a:lvl8pPr marL="771525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8pPr>
      <a:lvl9pPr marL="1028700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9pPr>
    </p:titleStyle>
    <p:bodyStyle>
      <a:lvl1pPr marL="192881" indent="-192881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Bold" pitchFamily="34" charset="0"/>
          <a:cs typeface="Arial"/>
        </a:defRPr>
      </a:lvl1pPr>
      <a:lvl2pPr marL="417910" indent="-160735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2pPr>
      <a:lvl3pPr marL="642938" indent="-128588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3pPr>
      <a:lvl4pPr marL="900113" indent="-128588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4pPr>
      <a:lvl5pPr marL="1157288" indent="-128588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pbarbour@tasc-il.org" TargetMode="External"/><Relationship Id="rId4" Type="http://schemas.openxmlformats.org/officeDocument/2006/relationships/hyperlink" Target="mailto:MMcDonnell@tasc-il.or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828800"/>
            <a:ext cx="8763000" cy="2590800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br>
              <a:rPr lang="en-US" sz="2700" b="1" dirty="0">
                <a:solidFill>
                  <a:srgbClr val="006892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/>
              <a:t>Post-Release Substance Use Disorder Treatment:</a:t>
            </a:r>
            <a:br>
              <a:rPr lang="en-US" sz="3600" b="1" dirty="0"/>
            </a:br>
            <a:r>
              <a:rPr lang="en-US" sz="3600" b="1" dirty="0"/>
              <a:t>The Role of Insurance in Creating Access to Care </a:t>
            </a:r>
            <a:br>
              <a:rPr lang="en-US" sz="4000" dirty="0">
                <a:ea typeface="Calibri"/>
                <a:cs typeface="Times New Roman"/>
              </a:rPr>
            </a:br>
            <a:endParaRPr lang="en-US" sz="4000" dirty="0">
              <a:solidFill>
                <a:srgbClr val="00689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8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3" y="6081989"/>
            <a:ext cx="9144000" cy="776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5023104"/>
            <a:ext cx="5888736" cy="91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11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30213" y="2171700"/>
          <a:ext cx="8229600" cy="2996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3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5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Source of Payment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Share</a:t>
                      </a:r>
                      <a:r>
                        <a:rPr lang="en-US" baseline="0" dirty="0"/>
                        <a:t> of All Admissions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Medicaid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Medicare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0.8%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Other Government Programs </a:t>
                      </a:r>
                    </a:p>
                    <a:p>
                      <a:r>
                        <a:rPr lang="en-US" dirty="0"/>
                        <a:t>(state, local,</a:t>
                      </a:r>
                      <a:r>
                        <a:rPr lang="en-US" baseline="0" dirty="0"/>
                        <a:t> federal block grant)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Commercial Insurance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5.6%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Self-pay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   9.8%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 Charge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286540"/>
            <a:ext cx="8229600" cy="838200"/>
          </a:xfrm>
        </p:spPr>
        <p:txBody>
          <a:bodyPr/>
          <a:lstStyle/>
          <a:p>
            <a:r>
              <a:rPr lang="en-US" b="1" dirty="0"/>
              <a:t>In 2014: </a:t>
            </a:r>
            <a:r>
              <a:rPr lang="en-US" sz="1800" b="1" i="1" dirty="0"/>
              <a:t>(SAMHSA TEDS Data)</a:t>
            </a:r>
          </a:p>
        </p:txBody>
      </p:sp>
    </p:spTree>
    <p:extLst>
      <p:ext uri="{BB962C8B-B14F-4D97-AF65-F5344CB8AC3E}">
        <p14:creationId xmlns:p14="http://schemas.microsoft.com/office/powerpoint/2010/main" val="4075844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85178"/>
            <a:ext cx="8229600" cy="3230562"/>
          </a:xfrm>
        </p:spPr>
        <p:txBody>
          <a:bodyPr>
            <a:normAutofit/>
          </a:bodyPr>
          <a:lstStyle/>
          <a:p>
            <a:r>
              <a:rPr lang="en-US" dirty="0"/>
              <a:t>Medicaid</a:t>
            </a:r>
          </a:p>
          <a:p>
            <a:r>
              <a:rPr lang="en-US" dirty="0"/>
              <a:t>Medicare</a:t>
            </a:r>
          </a:p>
          <a:p>
            <a:r>
              <a:rPr lang="en-US" dirty="0"/>
              <a:t>Veteran’s Administration</a:t>
            </a:r>
          </a:p>
          <a:p>
            <a:r>
              <a:rPr lang="en-US" dirty="0"/>
              <a:t>State or county programs for people leaving prison</a:t>
            </a:r>
          </a:p>
          <a:p>
            <a:pPr lvl="1"/>
            <a:r>
              <a:rPr lang="en-US" dirty="0"/>
              <a:t>Ex: Sheridan CC (Illinois)</a:t>
            </a:r>
          </a:p>
          <a:p>
            <a:r>
              <a:rPr lang="en-US" dirty="0"/>
              <a:t>Community Health Centers (FQHCs)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21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are the major insurance/funding resources for SUD treatment for people leaving prison?</a:t>
            </a:r>
          </a:p>
        </p:txBody>
      </p:sp>
    </p:spTree>
    <p:extLst>
      <p:ext uri="{BB962C8B-B14F-4D97-AF65-F5344CB8AC3E}">
        <p14:creationId xmlns:p14="http://schemas.microsoft.com/office/powerpoint/2010/main" val="281821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60112"/>
          </a:xfrm>
        </p:spPr>
        <p:txBody>
          <a:bodyPr>
            <a:normAutofit/>
          </a:bodyPr>
          <a:lstStyle/>
          <a:p>
            <a:r>
              <a:rPr lang="en-US" dirty="0"/>
              <a:t>National program</a:t>
            </a:r>
          </a:p>
          <a:p>
            <a:r>
              <a:rPr lang="en-US" dirty="0"/>
              <a:t>Federal/State partnership – co-funded</a:t>
            </a:r>
          </a:p>
          <a:p>
            <a:pPr lvl="1"/>
            <a:r>
              <a:rPr lang="en-US" dirty="0"/>
              <a:t>Federal share 50-100%</a:t>
            </a:r>
          </a:p>
          <a:p>
            <a:pPr lvl="1"/>
            <a:r>
              <a:rPr lang="en-US" dirty="0"/>
              <a:t>State defines covered services</a:t>
            </a:r>
          </a:p>
          <a:p>
            <a:r>
              <a:rPr lang="en-US" dirty="0"/>
              <a:t>Major eligibility groups</a:t>
            </a:r>
          </a:p>
          <a:p>
            <a:pPr lvl="1"/>
            <a:r>
              <a:rPr lang="en-US" dirty="0"/>
              <a:t>Seniors/Persons with Disabilities</a:t>
            </a:r>
          </a:p>
          <a:p>
            <a:pPr lvl="1"/>
            <a:r>
              <a:rPr lang="en-US" dirty="0"/>
              <a:t>Pregnant Women</a:t>
            </a:r>
          </a:p>
          <a:p>
            <a:pPr lvl="1"/>
            <a:r>
              <a:rPr lang="en-US" dirty="0"/>
              <a:t>Children/Custodial parents</a:t>
            </a:r>
          </a:p>
          <a:p>
            <a:pPr lvl="1"/>
            <a:r>
              <a:rPr lang="en-US" dirty="0"/>
              <a:t>Low-Income Adults (ACA expansion population)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Medicaid</a:t>
            </a:r>
          </a:p>
        </p:txBody>
      </p:sp>
    </p:spTree>
    <p:extLst>
      <p:ext uri="{BB962C8B-B14F-4D97-AF65-F5344CB8AC3E}">
        <p14:creationId xmlns:p14="http://schemas.microsoft.com/office/powerpoint/2010/main" val="1866474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3992563"/>
          </a:xfrm>
        </p:spPr>
        <p:txBody>
          <a:bodyPr/>
          <a:lstStyle/>
          <a:p>
            <a:pPr eaLnBrk="1" hangingPunct="1"/>
            <a:r>
              <a:rPr lang="en-US" dirty="0"/>
              <a:t>1115 Medicaid waivers</a:t>
            </a:r>
          </a:p>
          <a:p>
            <a:pPr lvl="1" eaLnBrk="1" hangingPunct="1"/>
            <a:r>
              <a:rPr lang="en-US" sz="2400" dirty="0"/>
              <a:t>Make pre-release service planning a reimbursable service (30 days prior)</a:t>
            </a:r>
          </a:p>
          <a:p>
            <a:pPr eaLnBrk="1" hangingPunct="1"/>
            <a:r>
              <a:rPr lang="en-US" dirty="0"/>
              <a:t>Managed care contracts</a:t>
            </a:r>
          </a:p>
          <a:p>
            <a:pPr lvl="1" eaLnBrk="1" hangingPunct="1"/>
            <a:r>
              <a:rPr lang="en-US" sz="2400" dirty="0"/>
              <a:t>Require plans to work with members pre-release</a:t>
            </a:r>
          </a:p>
          <a:p>
            <a:pPr eaLnBrk="1" hangingPunct="1"/>
            <a:r>
              <a:rPr lang="en-US" dirty="0"/>
              <a:t>Medicaid enrollment initiatives</a:t>
            </a:r>
          </a:p>
          <a:p>
            <a:pPr eaLnBrk="1" hangingPunct="1"/>
            <a:r>
              <a:rPr lang="en-US" dirty="0"/>
              <a:t>Behavioral health initiatives </a:t>
            </a:r>
          </a:p>
          <a:p>
            <a:pPr lvl="1" eaLnBrk="1" hangingPunct="1"/>
            <a:r>
              <a:rPr lang="en-US" sz="2400" dirty="0"/>
              <a:t>Waivers, justice reinvestment, local investments</a:t>
            </a:r>
          </a:p>
          <a:p>
            <a:pPr lvl="1" eaLnBrk="1" hangingPunct="1"/>
            <a:r>
              <a:rPr lang="en-US" sz="2400" dirty="0"/>
              <a:t>Goal: Increase community capacity and access</a:t>
            </a:r>
          </a:p>
        </p:txBody>
      </p:sp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/>
              <a:t>Medicaid Policy Initiatives (State)</a:t>
            </a:r>
          </a:p>
        </p:txBody>
      </p:sp>
    </p:spTree>
    <p:extLst>
      <p:ext uri="{BB962C8B-B14F-4D97-AF65-F5344CB8AC3E}">
        <p14:creationId xmlns:p14="http://schemas.microsoft.com/office/powerpoint/2010/main" val="2074538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90307"/>
            <a:ext cx="8229600" cy="3643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if your state did not expand Medicaid for the newly eligible ACA population? </a:t>
            </a:r>
          </a:p>
          <a:p>
            <a:r>
              <a:rPr lang="en-US" sz="3000" b="0" dirty="0"/>
              <a:t>You can still maximize existing Medicaid coverage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dirty="0"/>
              <a:t>Locate those eligible due to disability status</a:t>
            </a:r>
          </a:p>
          <a:p>
            <a:pPr lvl="2">
              <a:buFont typeface="Calibri" panose="020F0502020204030204" pitchFamily="34" charset="0"/>
              <a:buChar char="−"/>
            </a:pPr>
            <a:r>
              <a:rPr lang="en-US" dirty="0"/>
              <a:t>Medical or mental health are most common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dirty="0"/>
              <a:t>Examples</a:t>
            </a:r>
          </a:p>
          <a:p>
            <a:pPr lvl="2">
              <a:buFont typeface="Calibri" panose="020F0502020204030204" pitchFamily="34" charset="0"/>
              <a:buChar char="−"/>
            </a:pPr>
            <a:r>
              <a:rPr lang="en-US" dirty="0"/>
              <a:t>Buncome County NC </a:t>
            </a:r>
            <a:r>
              <a:rPr lang="en-US"/>
              <a:t>(Asheville NC)</a:t>
            </a:r>
            <a:endParaRPr lang="en-US" dirty="0"/>
          </a:p>
          <a:p>
            <a:pPr lvl="2">
              <a:buFont typeface="Calibri" panose="020F0502020204030204" pitchFamily="34" charset="0"/>
              <a:buChar char="−"/>
            </a:pPr>
            <a:r>
              <a:rPr lang="en-US" dirty="0"/>
              <a:t>Hospital DSRIP districts arrangements (Texas)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Medicaid</a:t>
            </a:r>
          </a:p>
        </p:txBody>
      </p:sp>
    </p:spTree>
    <p:extLst>
      <p:ext uri="{BB962C8B-B14F-4D97-AF65-F5344CB8AC3E}">
        <p14:creationId xmlns:p14="http://schemas.microsoft.com/office/powerpoint/2010/main" val="3191814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15878"/>
            <a:ext cx="8229600" cy="3987210"/>
          </a:xfrm>
        </p:spPr>
        <p:txBody>
          <a:bodyPr>
            <a:normAutofit/>
          </a:bodyPr>
          <a:lstStyle/>
          <a:p>
            <a:r>
              <a:rPr lang="en-US" dirty="0"/>
              <a:t>National program</a:t>
            </a:r>
          </a:p>
          <a:p>
            <a:pPr lvl="1"/>
            <a:r>
              <a:rPr lang="en-US" dirty="0"/>
              <a:t>Turned 50 last year</a:t>
            </a:r>
          </a:p>
          <a:p>
            <a:r>
              <a:rPr lang="en-US" dirty="0"/>
              <a:t>Funded through payroll tax</a:t>
            </a:r>
          </a:p>
          <a:p>
            <a:r>
              <a:rPr lang="en-US" dirty="0"/>
              <a:t>Eligibility categories</a:t>
            </a:r>
          </a:p>
          <a:p>
            <a:pPr lvl="1"/>
            <a:r>
              <a:rPr lang="en-US" dirty="0"/>
              <a:t>Over 65</a:t>
            </a:r>
          </a:p>
          <a:p>
            <a:pPr lvl="1"/>
            <a:r>
              <a:rPr lang="en-US" dirty="0"/>
              <a:t>Under 65 if disabled with work history (SSDI)</a:t>
            </a:r>
          </a:p>
          <a:p>
            <a:pPr lvl="2"/>
            <a:r>
              <a:rPr lang="en-US" dirty="0"/>
              <a:t>Often Medicaid/Medicare (“dual eligible”)</a:t>
            </a:r>
          </a:p>
          <a:p>
            <a:pPr lvl="2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Medicare</a:t>
            </a:r>
          </a:p>
        </p:txBody>
      </p:sp>
    </p:spTree>
    <p:extLst>
      <p:ext uri="{BB962C8B-B14F-4D97-AF65-F5344CB8AC3E}">
        <p14:creationId xmlns:p14="http://schemas.microsoft.com/office/powerpoint/2010/main" val="2295232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2038"/>
            <a:ext cx="8229600" cy="3877376"/>
          </a:xfrm>
        </p:spPr>
        <p:txBody>
          <a:bodyPr/>
          <a:lstStyle/>
          <a:p>
            <a:r>
              <a:rPr lang="en-US" sz="2600" dirty="0"/>
              <a:t>National Program</a:t>
            </a:r>
          </a:p>
          <a:p>
            <a:r>
              <a:rPr lang="en-US" sz="2600" dirty="0"/>
              <a:t>Eligibility categories depend on length of service and status of discharge</a:t>
            </a:r>
          </a:p>
          <a:p>
            <a:r>
              <a:rPr lang="en-US" sz="2600" dirty="0"/>
              <a:t>VA is a health system and an insurance program</a:t>
            </a:r>
          </a:p>
          <a:p>
            <a:pPr lvl="1"/>
            <a:r>
              <a:rPr lang="en-US" sz="2600" dirty="0"/>
              <a:t>Increasingly contract outside of their system for services, including behavioral health services</a:t>
            </a:r>
          </a:p>
          <a:p>
            <a:r>
              <a:rPr lang="en-US" sz="2600" u="sng" dirty="0"/>
              <a:t>Need to know</a:t>
            </a:r>
            <a:r>
              <a:rPr lang="en-US" sz="2600" dirty="0"/>
              <a:t>: Veterans Justice Outreach staff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Veterans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975571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230562"/>
          </a:xfrm>
        </p:spPr>
        <p:txBody>
          <a:bodyPr/>
          <a:lstStyle/>
          <a:p>
            <a:r>
              <a:rPr lang="en-US" dirty="0"/>
              <a:t>Become aware of all public insurance programs available in your state </a:t>
            </a:r>
          </a:p>
          <a:p>
            <a:pPr lvl="1"/>
            <a:r>
              <a:rPr lang="en-US" dirty="0"/>
              <a:t>And in communities with large numbers of returning individuals</a:t>
            </a:r>
          </a:p>
          <a:p>
            <a:r>
              <a:rPr lang="en-US" dirty="0"/>
              <a:t>Enroll releasing individuals into all programs for which they are eligible</a:t>
            </a:r>
          </a:p>
          <a:p>
            <a:r>
              <a:rPr lang="en-US" dirty="0"/>
              <a:t>Educate on how to use these benefits to get needed SUD services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Can Your RSAT Program Do? </a:t>
            </a:r>
          </a:p>
        </p:txBody>
      </p:sp>
    </p:spTree>
    <p:extLst>
      <p:ext uri="{BB962C8B-B14F-4D97-AF65-F5344CB8AC3E}">
        <p14:creationId xmlns:p14="http://schemas.microsoft.com/office/powerpoint/2010/main" val="2414370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6A92"/>
                </a:solidFill>
              </a:rPr>
              <a:t>Questions?</a:t>
            </a:r>
          </a:p>
        </p:txBody>
      </p:sp>
      <p:pic>
        <p:nvPicPr>
          <p:cNvPr id="63491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03343079-F958-469C-9DBA-49AE8EFAB56C}" type="datetime1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5/17/2017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3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5EBB63-6C47-4304-A44E-B4F47603A08E}" type="slidenum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57200" y="17526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dirty="0"/>
              <a:t>Type your question in the Q&amp;A box </a:t>
            </a:r>
            <a:br>
              <a:rPr lang="en-US" dirty="0"/>
            </a:br>
            <a:r>
              <a:rPr lang="en-US" dirty="0"/>
              <a:t>on your computer screen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800" dirty="0"/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n-US" sz="3600" dirty="0">
                <a:latin typeface="+mj-lt"/>
              </a:rPr>
              <a:t>Speaker Contact Info:</a:t>
            </a:r>
            <a:endParaRPr lang="en-US" sz="2800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sz="2800" dirty="0"/>
              <a:t>Maureen McDonnell: </a:t>
            </a:r>
            <a:r>
              <a:rPr lang="en-US" sz="2800" dirty="0">
                <a:cs typeface="Arial" pitchFamily="34" charset="0"/>
                <a:hlinkClick r:id="rId4"/>
              </a:rPr>
              <a:t>MMcDonnell@tasc-il.org</a:t>
            </a:r>
            <a:endParaRPr lang="en-US" sz="2800" dirty="0">
              <a:cs typeface="Arial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sz="2800" dirty="0">
                <a:cs typeface="Arial" pitchFamily="34" charset="0"/>
              </a:rPr>
              <a:t>or</a:t>
            </a:r>
          </a:p>
          <a:p>
            <a:pPr marL="0" indent="0" algn="ctr">
              <a:buNone/>
              <a:defRPr/>
            </a:pPr>
            <a:r>
              <a:rPr lang="en-US" sz="2800" dirty="0">
                <a:cs typeface="Arial" pitchFamily="34" charset="0"/>
              </a:rPr>
              <a:t>her colleague, Phillip Barbour: </a:t>
            </a:r>
            <a:r>
              <a:rPr lang="en-US" u="sng" dirty="0">
                <a:hlinkClick r:id="rId5"/>
              </a:rPr>
              <a:t>pbarbour@tasc-il.org</a:t>
            </a:r>
            <a:endParaRPr lang="en-US" sz="2800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1941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Always Happy to Hear From You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4353"/>
            <a:ext cx="9144000" cy="58984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4209146"/>
          </a:xfrm>
        </p:spPr>
        <p:txBody>
          <a:bodyPr>
            <a:noAutofit/>
          </a:bodyPr>
          <a:lstStyle/>
          <a:p>
            <a:pPr marL="0" lvl="0" indent="0">
              <a:buClr>
                <a:srgbClr val="BE854C"/>
              </a:buClr>
              <a:buSzPct val="65000"/>
              <a:buNone/>
            </a:pPr>
            <a:r>
              <a:rPr lang="en-US" sz="2800" b="1" dirty="0"/>
              <a:t>Thank you all for the great work you do!</a:t>
            </a:r>
          </a:p>
          <a:p>
            <a:pPr marL="0" lvl="0" indent="0">
              <a:buClr>
                <a:srgbClr val="BE854C"/>
              </a:buClr>
              <a:buSzPct val="65000"/>
              <a:buNone/>
            </a:pPr>
            <a:endParaRPr lang="en-US" sz="1600" dirty="0"/>
          </a:p>
          <a:p>
            <a:pPr marL="0" lvl="0" indent="0">
              <a:buClr>
                <a:srgbClr val="BE854C"/>
              </a:buClr>
              <a:buSzPct val="65000"/>
              <a:buNone/>
            </a:pPr>
            <a:r>
              <a:rPr lang="en-US" sz="2400" dirty="0"/>
              <a:t>We know your job is not easy, but we aim to make it a bit easier &amp; are always happy to hear how we can do so…</a:t>
            </a:r>
          </a:p>
          <a:p>
            <a:pPr marL="0" lvl="0" indent="0">
              <a:buClr>
                <a:srgbClr val="BE854C"/>
              </a:buClr>
              <a:buSzPct val="65000"/>
              <a:buNone/>
            </a:pPr>
            <a:endParaRPr lang="en-US" sz="800" dirty="0"/>
          </a:p>
          <a:p>
            <a:pPr marL="0" lvl="0" indent="0">
              <a:buClr>
                <a:srgbClr val="BE854C"/>
              </a:buClr>
              <a:buSzPct val="65000"/>
              <a:buNone/>
            </a:pPr>
            <a:r>
              <a:rPr lang="en-US" sz="2400" dirty="0"/>
              <a:t>Contact me anytime with inquiries about the topics we have covered: Skeller@ahpnet.com</a:t>
            </a:r>
          </a:p>
          <a:p>
            <a:pPr marL="0" lvl="0" indent="0">
              <a:buClr>
                <a:srgbClr val="BE854C"/>
              </a:buClr>
              <a:buSzPct val="65000"/>
              <a:buNone/>
            </a:pPr>
            <a:endParaRPr lang="en-US" sz="2400" dirty="0"/>
          </a:p>
          <a:p>
            <a:pPr marL="0" indent="0">
              <a:buClr>
                <a:srgbClr val="BE854C"/>
              </a:buClr>
              <a:buSzPct val="65000"/>
              <a:buNone/>
            </a:pPr>
            <a:r>
              <a:rPr lang="en-US" sz="2400" dirty="0"/>
              <a:t>Also appreciate hearing about your experiences &amp; innovations…</a:t>
            </a:r>
          </a:p>
          <a:p>
            <a:pPr marL="0" lvl="0" indent="0">
              <a:buClr>
                <a:srgbClr val="BE854C"/>
              </a:buClr>
              <a:buSzPct val="65000"/>
              <a:buNone/>
            </a:pPr>
            <a:endParaRPr lang="en-US" sz="1600" dirty="0"/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r>
              <a:rPr lang="en-US" sz="2400" b="1" dirty="0"/>
              <a:t>Thank you for your participation …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C8A-A4D3-46E9-B4DA-8E4B63F345E6}" type="datetime1">
              <a:rPr lang="en-US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/>
              <a:t>5/17/2017</a:t>
            </a:fld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F8E3-EC8E-4FF1-9FB8-7EB9DE5DC726}" type="slidenum">
              <a:rPr lang="en-US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/>
              <a:t>19</a:t>
            </a:fld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152401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751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23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latin typeface="+mn-lt"/>
                <a:cs typeface="Arial" pitchFamily="34" charset="0"/>
              </a:rPr>
              <a:t>Housekeeping: Functions</a:t>
            </a:r>
          </a:p>
        </p:txBody>
      </p:sp>
      <p:sp>
        <p:nvSpPr>
          <p:cNvPr id="5125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57E8CEC-18DD-4249-94D3-4796920A3711}" type="datetime1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5/17/2017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6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F1F2B6-E6E2-4523-826D-D20AA9130A49}" type="slidenum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29" name="Content Placeholder 6" descr="Boundaries+Presentation+PDF.pdf - Adobe Acrobat Pr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30000" r="7185" b="13333"/>
          <a:stretch>
            <a:fillRect/>
          </a:stretch>
        </p:blipFill>
        <p:spPr bwMode="auto">
          <a:xfrm>
            <a:off x="177800" y="1343025"/>
            <a:ext cx="878840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264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6A92"/>
                </a:solidFill>
              </a:rPr>
              <a:t>Certificate of Attendance</a:t>
            </a:r>
          </a:p>
        </p:txBody>
      </p:sp>
      <p:pic>
        <p:nvPicPr>
          <p:cNvPr id="67587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46353D04-C37E-4568-8841-B57F2D1DC1D7}" type="datetime1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5/17/2017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89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2D48691-3EA0-4569-A863-4261594A9411}" type="slidenum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759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/>
              <a:t>Download now! </a:t>
            </a:r>
          </a:p>
        </p:txBody>
      </p:sp>
      <p:pic>
        <p:nvPicPr>
          <p:cNvPr id="67593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2438400"/>
            <a:ext cx="56737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359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6A92"/>
                </a:solidFill>
              </a:rPr>
              <a:t>Continuing Education (CEH)</a:t>
            </a:r>
          </a:p>
        </p:txBody>
      </p:sp>
      <p:pic>
        <p:nvPicPr>
          <p:cNvPr id="69635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82071BBE-7FEA-44B0-9DD2-02C3A58A331E}" type="datetime1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5/17/2017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7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EFC315-BDE0-4520-BFBC-AC5409C4EDF7}" type="slidenum">
              <a:rPr lang="en-US" altLang="en-US" sz="12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525588"/>
            <a:ext cx="8513763" cy="4600575"/>
          </a:xfrm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en-US" dirty="0"/>
              <a:t>1 NAADAC CEH</a:t>
            </a:r>
          </a:p>
          <a:p>
            <a:pPr>
              <a:spcBef>
                <a:spcPts val="600"/>
              </a:spcBef>
              <a:defRPr/>
            </a:pPr>
            <a:r>
              <a:rPr lang="en-US" dirty="0"/>
              <a:t>Pass 10-question quiz with 7 correct answers</a:t>
            </a:r>
          </a:p>
          <a:p>
            <a:pPr>
              <a:spcBef>
                <a:spcPts val="600"/>
              </a:spcBef>
              <a:defRPr/>
            </a:pPr>
            <a:r>
              <a:rPr lang="en-US" dirty="0"/>
              <a:t>Receive certificate immediately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pic>
        <p:nvPicPr>
          <p:cNvPr id="69641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311525"/>
            <a:ext cx="4703763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919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>
                <a:solidFill>
                  <a:srgbClr val="006C92"/>
                </a:solidFill>
              </a:rPr>
              <a:t>RSAT Technical Assistance and Training Center</a:t>
            </a:r>
            <a:endParaRPr lang="en-US" sz="3600" dirty="0">
              <a:solidFill>
                <a:srgbClr val="006C92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4353"/>
            <a:ext cx="9144000" cy="58984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209146"/>
          </a:xfrm>
        </p:spPr>
        <p:txBody>
          <a:bodyPr>
            <a:noAutofit/>
          </a:bodyPr>
          <a:lstStyle/>
          <a:p>
            <a:pPr marL="0" lvl="0" indent="0" algn="ctr">
              <a:buClr>
                <a:srgbClr val="BE854C"/>
              </a:buClr>
              <a:buSzPct val="65000"/>
              <a:buNone/>
            </a:pPr>
            <a:endParaRPr lang="en-US" i="1" dirty="0"/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r>
              <a:rPr lang="en-US" i="1" dirty="0"/>
              <a:t>For more information on RSAT training and technical assistance visit: </a:t>
            </a:r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r>
              <a:rPr lang="en-US" i="1" dirty="0"/>
              <a:t>http://www.rsat-tta.com/Home</a:t>
            </a:r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endParaRPr lang="en-US" i="1" dirty="0"/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r>
              <a:rPr lang="en-US" i="1" dirty="0"/>
              <a:t>or email Stephen Keller, RSAT TA Coordinator at </a:t>
            </a:r>
          </a:p>
          <a:p>
            <a:pPr marL="0" lvl="0" indent="0" algn="ctr">
              <a:buClr>
                <a:srgbClr val="BE854C"/>
              </a:buClr>
              <a:buSzPct val="65000"/>
              <a:buNone/>
            </a:pPr>
            <a:r>
              <a:rPr lang="en-US" i="1" dirty="0"/>
              <a:t>skeller@ahpnet.com</a:t>
            </a:r>
          </a:p>
          <a:p>
            <a:pPr lvl="0">
              <a:buClr>
                <a:srgbClr val="BE854C"/>
              </a:buClr>
              <a:buSzPct val="65000"/>
              <a:buFont typeface="Arial" pitchFamily="34" charset="0"/>
              <a:buChar char="►"/>
            </a:pP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C8A-A4D3-46E9-B4DA-8E4B63F345E6}" type="datetime1">
              <a:rPr lang="en-US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/>
              <a:t>5/17/2017</a:t>
            </a:fld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F8E3-EC8E-4FF1-9FB8-7EB9DE5DC726}" type="slidenum">
              <a:rPr lang="en-US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/>
              <a:t>22</a:t>
            </a:fld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152401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42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171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latin typeface="+mn-lt"/>
                <a:cs typeface="Arial" pitchFamily="34" charset="0"/>
              </a:rPr>
              <a:t>Housekeeping: Communication</a:t>
            </a:r>
          </a:p>
        </p:txBody>
      </p:sp>
      <p:sp>
        <p:nvSpPr>
          <p:cNvPr id="7173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EABC690-E2D4-4DF0-BFEC-6220F53907D6}" type="datetime1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5/17/2017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4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EAB399-A9CC-4746-8D08-1CE47B2AF5D2}" type="slidenum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177" name="Content Placeholder 4" descr="Boundaries+Presentation+PDF.pdf - Adobe Acrobat Pr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00163"/>
            <a:ext cx="6757988" cy="481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874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52400"/>
            <a:ext cx="9144000" cy="990600"/>
          </a:xfrm>
          <a:prstGeom prst="rect">
            <a:avLst/>
          </a:prstGeom>
          <a:solidFill>
            <a:srgbClr val="E0C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21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en-US" sz="2800" b="1" dirty="0">
                <a:solidFill>
                  <a:srgbClr val="002060"/>
                </a:solidFill>
                <a:ea typeface="+mn-ea"/>
                <a:cs typeface="+mn-cs"/>
              </a:rPr>
            </a:br>
            <a:endParaRPr lang="en-US" sz="2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828800"/>
            <a:ext cx="8991600" cy="4572000"/>
          </a:xfrm>
        </p:spPr>
        <p:txBody>
          <a:bodyPr>
            <a:noAutofit/>
          </a:bodyPr>
          <a:lstStyle/>
          <a:p>
            <a:pPr marL="0" lvl="1" indent="0" algn="ctr">
              <a:spcBef>
                <a:spcPts val="1200"/>
              </a:spcBef>
              <a:buClr>
                <a:srgbClr val="BE854C"/>
              </a:buClr>
              <a:buSzPct val="65000"/>
              <a:buNone/>
              <a:defRPr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Post-Release Substance Use Disorder Treatment: The Role of Insurance in Creating Access to Care</a:t>
            </a:r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r>
              <a:rPr lang="en-US" sz="1800" b="1" dirty="0"/>
              <a:t>Presenter</a:t>
            </a:r>
          </a:p>
          <a:p>
            <a:pPr marL="0" indent="0" algn="ctr">
              <a:buNone/>
            </a:pPr>
            <a:r>
              <a:rPr lang="en-US" sz="1800" b="1" dirty="0"/>
              <a:t>Maureen McDonnell</a:t>
            </a:r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r>
              <a:rPr lang="en-US" sz="1800" b="1" dirty="0"/>
              <a:t>Moderator</a:t>
            </a:r>
          </a:p>
          <a:p>
            <a:pPr marL="0" indent="0" algn="ctr">
              <a:buNone/>
            </a:pPr>
            <a:r>
              <a:rPr lang="en-US" sz="1800" b="1" dirty="0"/>
              <a:t>Stephen Keller</a:t>
            </a:r>
          </a:p>
          <a:p>
            <a:pPr marL="0" indent="0" algn="ctr">
              <a:buNone/>
            </a:pPr>
            <a:r>
              <a:rPr lang="en-US" sz="1800" b="1" dirty="0"/>
              <a:t>Training/TA Coordinator, RSAT-TTA</a:t>
            </a:r>
          </a:p>
          <a:p>
            <a:pPr marL="0" indent="0" algn="ctr">
              <a:buNone/>
            </a:pPr>
            <a:r>
              <a:rPr lang="en-US" sz="1800" b="1" dirty="0"/>
              <a:t>http://www.rsat-tta.com/Home</a:t>
            </a:r>
          </a:p>
        </p:txBody>
      </p:sp>
      <p:sp>
        <p:nvSpPr>
          <p:cNvPr id="9222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15, 2017</a:t>
            </a:r>
          </a:p>
        </p:txBody>
      </p:sp>
      <p:sp>
        <p:nvSpPr>
          <p:cNvPr id="9223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2ADFD7F-66EE-4EA0-9FB0-9BA8679C60B1}" type="slidenum">
              <a:rPr lang="en-US" altLang="en-US" sz="1200" smtClean="0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BE8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1066800"/>
            <a:ext cx="9144000" cy="76200"/>
          </a:xfrm>
          <a:prstGeom prst="rect">
            <a:avLst/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55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4140" y="-78871"/>
            <a:ext cx="9144000" cy="6949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Maureen McDonnell</a:t>
            </a:r>
            <a:b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7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MMcDonnell@tasc-il.org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10000"/>
            <a:ext cx="7772400" cy="1752600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E0C3A3"/>
                </a:solidFill>
              </a:rPr>
              <a:t>Treatment Alternatives for Safe Communities (TASC)</a:t>
            </a:r>
          </a:p>
          <a:p>
            <a:pPr algn="l"/>
            <a:r>
              <a:rPr lang="en-US" sz="2800" dirty="0">
                <a:solidFill>
                  <a:srgbClr val="E0C3A3"/>
                </a:solidFill>
              </a:rPr>
              <a:t>http://www2.tasc.org/</a:t>
            </a:r>
          </a:p>
          <a:p>
            <a:pPr algn="l"/>
            <a:endParaRPr lang="en-US" dirty="0">
              <a:solidFill>
                <a:srgbClr val="E0C3A3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DDF37-5BD3-4F17-BC7F-8515FF269729}" type="datetime1">
              <a:rPr lang="en-US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5/17/2017</a:t>
            </a:fld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F8E3-EC8E-4FF1-9FB8-7EB9DE5DC726}" type="slidenum">
              <a:rPr lang="en-US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fld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09600" y="3810000"/>
            <a:ext cx="8305800" cy="0"/>
          </a:xfrm>
          <a:prstGeom prst="line">
            <a:avLst/>
          </a:prstGeom>
          <a:ln w="22225">
            <a:solidFill>
              <a:srgbClr val="BE85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6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62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sz="2800" b="0" i="1" dirty="0"/>
              <a:t>SUDs Very Prevalent Among Prisoners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800" b="0" i="1" dirty="0"/>
              <a:t>Who Pays for Services Now? 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800" b="0" i="1" dirty="0"/>
              <a:t>How Do the Major Insurance Programs Work?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800" b="0" i="1" dirty="0"/>
              <a:t>What Can Your RSAT Program Do to Increase Use of Insurance to Access SUD Treatment? </a:t>
            </a:r>
          </a:p>
          <a:p>
            <a:pPr marL="571500" indent="-571500">
              <a:buNone/>
            </a:pPr>
            <a:endParaRPr lang="en-US" sz="2800" b="0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Presentation Agenda </a:t>
            </a:r>
          </a:p>
        </p:txBody>
      </p:sp>
    </p:spTree>
    <p:extLst>
      <p:ext uri="{BB962C8B-B14F-4D97-AF65-F5344CB8AC3E}">
        <p14:creationId xmlns:p14="http://schemas.microsoft.com/office/powerpoint/2010/main" val="4106280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95400"/>
            <a:ext cx="8382000" cy="838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800" dirty="0"/>
              <a:t>Substance use and mental illness are driving factors in justice-system involvement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5257800"/>
            <a:ext cx="2743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all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Black"/>
                <a:ea typeface="+mn-ea"/>
                <a:cs typeface="Lato Black"/>
              </a:rPr>
              <a:t>GenERAL         State Prison    Local           population			    Jail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0" y="5257800"/>
            <a:ext cx="2743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all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Black"/>
                <a:ea typeface="+mn-ea"/>
                <a:cs typeface="Lato Black"/>
              </a:rPr>
              <a:t>General        State Prison    Local population			    Jail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0" y="5257800"/>
            <a:ext cx="2743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all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Black"/>
                <a:ea typeface="+mn-ea"/>
                <a:cs typeface="Lato Black"/>
              </a:rPr>
              <a:t>General         State Prison    Local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all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Black"/>
                <a:ea typeface="+mn-ea"/>
                <a:cs typeface="Lato Black"/>
              </a:rPr>
              <a:t>Population			    Jail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426" y="5625812"/>
            <a:ext cx="28956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/>
                <a:ea typeface="+mn-ea"/>
                <a:cs typeface="Lato Black"/>
              </a:rPr>
              <a:t>ANY MENTAL HEALTH PROBLEM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24200" y="5664257"/>
            <a:ext cx="2743200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/>
                <a:ea typeface="+mn-ea"/>
                <a:cs typeface="Lato Black"/>
              </a:rPr>
              <a:t>SERIOUS MENTAL ILLNESS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21974" y="5645831"/>
            <a:ext cx="2743200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/>
                <a:ea typeface="+mn-ea"/>
                <a:cs typeface="Lato Black"/>
              </a:rPr>
              <a:t>SUBSTANCE USE DISORDER</a:t>
            </a:r>
          </a:p>
        </p:txBody>
      </p:sp>
      <p:grpSp>
        <p:nvGrpSpPr>
          <p:cNvPr id="37" name="Group 36"/>
          <p:cNvGrpSpPr>
            <a:grpSpLocks/>
          </p:cNvGrpSpPr>
          <p:nvPr/>
        </p:nvGrpSpPr>
        <p:grpSpPr bwMode="auto">
          <a:xfrm>
            <a:off x="423863" y="4171954"/>
            <a:ext cx="6526212" cy="1095375"/>
            <a:chOff x="423800" y="4171890"/>
            <a:chExt cx="6525769" cy="1095380"/>
          </a:xfrm>
        </p:grpSpPr>
        <p:sp>
          <p:nvSpPr>
            <p:cNvPr id="21" name="Rectangle 20"/>
            <p:cNvSpPr/>
            <p:nvPr/>
          </p:nvSpPr>
          <p:spPr>
            <a:xfrm>
              <a:off x="6165397" y="4973582"/>
              <a:ext cx="768298" cy="293688"/>
            </a:xfrm>
            <a:prstGeom prst="rect">
              <a:avLst/>
            </a:prstGeom>
            <a:solidFill>
              <a:srgbClr val="558ED5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258883" y="5119632"/>
              <a:ext cx="768298" cy="147638"/>
            </a:xfrm>
            <a:prstGeom prst="rect">
              <a:avLst/>
            </a:prstGeom>
            <a:solidFill>
              <a:srgbClr val="558ED5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39674" y="4606867"/>
              <a:ext cx="768298" cy="660403"/>
            </a:xfrm>
            <a:prstGeom prst="rect">
              <a:avLst/>
            </a:prstGeom>
            <a:solidFill>
              <a:srgbClr val="558ED5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71" name="TextBox 27"/>
            <p:cNvSpPr txBox="1">
              <a:spLocks noChangeArrowheads="1"/>
            </p:cNvSpPr>
            <p:nvPr/>
          </p:nvSpPr>
          <p:spPr bwMode="auto">
            <a:xfrm>
              <a:off x="423800" y="4171890"/>
              <a:ext cx="7845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 b="1">
                  <a:solidFill>
                    <a:schemeClr val="tx1"/>
                  </a:solidFill>
                  <a:latin typeface="Lato Bold" pitchFamily="34" charset="0"/>
                  <a:ea typeface="Lato Bold" pitchFamily="34" charset="0"/>
                  <a:cs typeface="Lato Bold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 Black" pitchFamily="34" charset="0"/>
                  <a:ea typeface="Lato Black" pitchFamily="34" charset="0"/>
                  <a:cs typeface="Lato Black" pitchFamily="34" charset="0"/>
                </a:rPr>
                <a:t>19%</a:t>
              </a:r>
            </a:p>
          </p:txBody>
        </p:sp>
        <p:sp>
          <p:nvSpPr>
            <p:cNvPr id="6172" name="TextBox 30"/>
            <p:cNvSpPr txBox="1">
              <a:spLocks noChangeArrowheads="1"/>
            </p:cNvSpPr>
            <p:nvPr/>
          </p:nvSpPr>
          <p:spPr bwMode="auto">
            <a:xfrm>
              <a:off x="3243199" y="4724400"/>
              <a:ext cx="7845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 b="1">
                  <a:solidFill>
                    <a:schemeClr val="tx1"/>
                  </a:solidFill>
                  <a:latin typeface="Lato Bold" pitchFamily="34" charset="0"/>
                  <a:ea typeface="Lato Bold" pitchFamily="34" charset="0"/>
                  <a:cs typeface="Lato Bold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 Black" pitchFamily="34" charset="0"/>
                  <a:ea typeface="Lato Black" pitchFamily="34" charset="0"/>
                  <a:cs typeface="Lato Black" pitchFamily="34" charset="0"/>
                </a:rPr>
                <a:t>4%</a:t>
              </a:r>
            </a:p>
          </p:txBody>
        </p:sp>
        <p:sp>
          <p:nvSpPr>
            <p:cNvPr id="6173" name="TextBox 33"/>
            <p:cNvSpPr txBox="1">
              <a:spLocks noChangeArrowheads="1"/>
            </p:cNvSpPr>
            <p:nvPr/>
          </p:nvSpPr>
          <p:spPr bwMode="auto">
            <a:xfrm>
              <a:off x="6164987" y="4573416"/>
              <a:ext cx="7845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 b="1">
                  <a:solidFill>
                    <a:schemeClr val="tx1"/>
                  </a:solidFill>
                  <a:latin typeface="Lato Bold" pitchFamily="34" charset="0"/>
                  <a:ea typeface="Lato Bold" pitchFamily="34" charset="0"/>
                  <a:cs typeface="Lato Bold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 Black" pitchFamily="34" charset="0"/>
                  <a:ea typeface="Lato Black" pitchFamily="34" charset="0"/>
                  <a:cs typeface="Lato Black" pitchFamily="34" charset="0"/>
                </a:rPr>
                <a:t>9%</a:t>
              </a:r>
            </a:p>
          </p:txBody>
        </p:sp>
      </p:grpSp>
      <p:grpSp>
        <p:nvGrpSpPr>
          <p:cNvPr id="38" name="Group 37"/>
          <p:cNvGrpSpPr>
            <a:grpSpLocks/>
          </p:cNvGrpSpPr>
          <p:nvPr/>
        </p:nvGrpSpPr>
        <p:grpSpPr bwMode="auto">
          <a:xfrm>
            <a:off x="1371602" y="2419354"/>
            <a:ext cx="7356475" cy="2847975"/>
            <a:chOff x="1371600" y="2419290"/>
            <a:chExt cx="7356757" cy="2847980"/>
          </a:xfrm>
        </p:grpSpPr>
        <p:sp>
          <p:nvSpPr>
            <p:cNvPr id="14" name="Rectangle 13"/>
            <p:cNvSpPr/>
            <p:nvPr/>
          </p:nvSpPr>
          <p:spPr>
            <a:xfrm>
              <a:off x="7944102" y="2819341"/>
              <a:ext cx="768379" cy="244792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102695" y="3357505"/>
              <a:ext cx="768379" cy="1909765"/>
            </a:xfrm>
            <a:prstGeom prst="rect">
              <a:avLst/>
            </a:prstGeom>
            <a:solidFill>
              <a:srgbClr val="376092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048391" y="4656082"/>
              <a:ext cx="768379" cy="6111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206984" y="4703707"/>
              <a:ext cx="768379" cy="563563"/>
            </a:xfrm>
            <a:prstGeom prst="rect">
              <a:avLst/>
            </a:prstGeom>
            <a:solidFill>
              <a:srgbClr val="376092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228883" y="2966979"/>
              <a:ext cx="768379" cy="230029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387476" y="3260666"/>
              <a:ext cx="768379" cy="2006604"/>
            </a:xfrm>
            <a:prstGeom prst="rect">
              <a:avLst/>
            </a:prstGeom>
            <a:solidFill>
              <a:srgbClr val="376092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62" name="TextBox 28"/>
            <p:cNvSpPr txBox="1">
              <a:spLocks noChangeArrowheads="1"/>
            </p:cNvSpPr>
            <p:nvPr/>
          </p:nvSpPr>
          <p:spPr bwMode="auto">
            <a:xfrm>
              <a:off x="1371600" y="2859907"/>
              <a:ext cx="7845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 b="1">
                  <a:solidFill>
                    <a:schemeClr val="tx1"/>
                  </a:solidFill>
                  <a:latin typeface="Lato Bold" pitchFamily="34" charset="0"/>
                  <a:ea typeface="Lato Bold" pitchFamily="34" charset="0"/>
                  <a:cs typeface="Lato Bold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 Black" pitchFamily="34" charset="0"/>
                  <a:ea typeface="Lato Black" pitchFamily="34" charset="0"/>
                  <a:cs typeface="Lato Black" pitchFamily="34" charset="0"/>
                </a:rPr>
                <a:t>56%</a:t>
              </a:r>
            </a:p>
          </p:txBody>
        </p:sp>
        <p:sp>
          <p:nvSpPr>
            <p:cNvPr id="6163" name="TextBox 29"/>
            <p:cNvSpPr txBox="1">
              <a:spLocks noChangeArrowheads="1"/>
            </p:cNvSpPr>
            <p:nvPr/>
          </p:nvSpPr>
          <p:spPr bwMode="auto">
            <a:xfrm>
              <a:off x="2228775" y="2566162"/>
              <a:ext cx="7845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 b="1">
                  <a:solidFill>
                    <a:schemeClr val="tx1"/>
                  </a:solidFill>
                  <a:latin typeface="Lato Bold" pitchFamily="34" charset="0"/>
                  <a:ea typeface="Lato Bold" pitchFamily="34" charset="0"/>
                  <a:cs typeface="Lato Bold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 Black" pitchFamily="34" charset="0"/>
                  <a:ea typeface="Lato Black" pitchFamily="34" charset="0"/>
                  <a:cs typeface="Lato Black" pitchFamily="34" charset="0"/>
                </a:rPr>
                <a:t>64%</a:t>
              </a:r>
            </a:p>
          </p:txBody>
        </p:sp>
        <p:sp>
          <p:nvSpPr>
            <p:cNvPr id="6164" name="TextBox 31"/>
            <p:cNvSpPr txBox="1">
              <a:spLocks noChangeArrowheads="1"/>
            </p:cNvSpPr>
            <p:nvPr/>
          </p:nvSpPr>
          <p:spPr bwMode="auto">
            <a:xfrm>
              <a:off x="4191000" y="4267200"/>
              <a:ext cx="7845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 b="1">
                  <a:solidFill>
                    <a:schemeClr val="tx1"/>
                  </a:solidFill>
                  <a:latin typeface="Lato Bold" pitchFamily="34" charset="0"/>
                  <a:ea typeface="Lato Bold" pitchFamily="34" charset="0"/>
                  <a:cs typeface="Lato Bold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 Black" pitchFamily="34" charset="0"/>
                  <a:ea typeface="Lato Black" pitchFamily="34" charset="0"/>
                  <a:cs typeface="Lato Black" pitchFamily="34" charset="0"/>
                </a:rPr>
                <a:t>16%</a:t>
              </a:r>
            </a:p>
          </p:txBody>
        </p:sp>
        <p:sp>
          <p:nvSpPr>
            <p:cNvPr id="6165" name="TextBox 32"/>
            <p:cNvSpPr txBox="1">
              <a:spLocks noChangeArrowheads="1"/>
            </p:cNvSpPr>
            <p:nvPr/>
          </p:nvSpPr>
          <p:spPr bwMode="auto">
            <a:xfrm>
              <a:off x="5048175" y="4255192"/>
              <a:ext cx="7845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 b="1">
                  <a:solidFill>
                    <a:schemeClr val="tx1"/>
                  </a:solidFill>
                  <a:latin typeface="Lato Bold" pitchFamily="34" charset="0"/>
                  <a:ea typeface="Lato Bold" pitchFamily="34" charset="0"/>
                  <a:cs typeface="Lato Bold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 Black" pitchFamily="34" charset="0"/>
                  <a:ea typeface="Lato Black" pitchFamily="34" charset="0"/>
                  <a:cs typeface="Lato Black" pitchFamily="34" charset="0"/>
                </a:rPr>
                <a:t>17%</a:t>
              </a:r>
            </a:p>
          </p:txBody>
        </p:sp>
        <p:sp>
          <p:nvSpPr>
            <p:cNvPr id="6166" name="TextBox 34"/>
            <p:cNvSpPr txBox="1">
              <a:spLocks noChangeArrowheads="1"/>
            </p:cNvSpPr>
            <p:nvPr/>
          </p:nvSpPr>
          <p:spPr bwMode="auto">
            <a:xfrm>
              <a:off x="7086600" y="2966272"/>
              <a:ext cx="7845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 b="1">
                  <a:solidFill>
                    <a:schemeClr val="tx1"/>
                  </a:solidFill>
                  <a:latin typeface="Lato Bold" pitchFamily="34" charset="0"/>
                  <a:ea typeface="Lato Bold" pitchFamily="34" charset="0"/>
                  <a:cs typeface="Lato Bold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 Black" pitchFamily="34" charset="0"/>
                  <a:ea typeface="Lato Black" pitchFamily="34" charset="0"/>
                  <a:cs typeface="Lato Black" pitchFamily="34" charset="0"/>
                </a:rPr>
                <a:t>53%</a:t>
              </a:r>
            </a:p>
          </p:txBody>
        </p:sp>
        <p:sp>
          <p:nvSpPr>
            <p:cNvPr id="6167" name="TextBox 35"/>
            <p:cNvSpPr txBox="1">
              <a:spLocks noChangeArrowheads="1"/>
            </p:cNvSpPr>
            <p:nvPr/>
          </p:nvSpPr>
          <p:spPr bwMode="auto">
            <a:xfrm>
              <a:off x="7943775" y="2419290"/>
              <a:ext cx="7845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 b="1">
                  <a:solidFill>
                    <a:schemeClr val="tx1"/>
                  </a:solidFill>
                  <a:latin typeface="Lato Bold" pitchFamily="34" charset="0"/>
                  <a:ea typeface="Lato Bold" pitchFamily="34" charset="0"/>
                  <a:cs typeface="Lato Bold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Lato Regular" pitchFamily="34" charset="0"/>
                  <a:ea typeface="Lato Regular" pitchFamily="34" charset="0"/>
                  <a:cs typeface="Lato Regular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 Black" pitchFamily="34" charset="0"/>
                  <a:ea typeface="Lato Black" pitchFamily="34" charset="0"/>
                  <a:cs typeface="Lato Black" pitchFamily="34" charset="0"/>
                </a:rPr>
                <a:t>68%</a:t>
              </a:r>
            </a:p>
          </p:txBody>
        </p:sp>
      </p:grpSp>
      <p:sp>
        <p:nvSpPr>
          <p:cNvPr id="6155" name="TextBox 38"/>
          <p:cNvSpPr txBox="1">
            <a:spLocks noChangeArrowheads="1"/>
          </p:cNvSpPr>
          <p:nvPr/>
        </p:nvSpPr>
        <p:spPr bwMode="auto">
          <a:xfrm>
            <a:off x="228600" y="2174941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 b="1">
                <a:solidFill>
                  <a:schemeClr val="tx1"/>
                </a:solidFill>
                <a:latin typeface="Lato Bold" pitchFamily="34" charset="0"/>
                <a:ea typeface="Lato Bold" pitchFamily="34" charset="0"/>
                <a:cs typeface="Lato Bold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Lato Regular" pitchFamily="34" charset="0"/>
                <a:ea typeface="Lato Regular" pitchFamily="34" charset="0"/>
                <a:cs typeface="Lato Regular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Lato Regular" pitchFamily="34" charset="0"/>
                <a:ea typeface="Lato Regular" pitchFamily="34" charset="0"/>
                <a:cs typeface="Lato Regular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Lato Regular" pitchFamily="34" charset="0"/>
                <a:ea typeface="Lato Regular" pitchFamily="34" charset="0"/>
                <a:cs typeface="Lato Regular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Lato Regular" pitchFamily="34" charset="0"/>
                <a:ea typeface="Lato Regular" pitchFamily="34" charset="0"/>
                <a:cs typeface="Lato Regular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Lato Regular" pitchFamily="34" charset="0"/>
                <a:ea typeface="Lato Regular" pitchFamily="34" charset="0"/>
                <a:cs typeface="Lato Regular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Lato Regular" pitchFamily="34" charset="0"/>
                <a:ea typeface="Lato Regular" pitchFamily="34" charset="0"/>
                <a:cs typeface="Lato Regular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Lato Regular" pitchFamily="34" charset="0"/>
                <a:ea typeface="Lato Regular" pitchFamily="34" charset="0"/>
                <a:cs typeface="Lato Regular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Lato Regular" pitchFamily="34" charset="0"/>
                <a:ea typeface="Lato Regular" pitchFamily="34" charset="0"/>
                <a:cs typeface="Lato Regular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itchFamily="34" charset="0"/>
              </a:rPr>
              <a:t>Sources: James and Glaze, 2006; Ditton, 1999 and Metzner, 1997 as cited in Osher, D’Amora, Plotkin, Jarrett, and Eggleston, 2012; Mumola and Karberg, 2006; Karberg and James, 2005; NSDUH at SAMHSA, 2013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60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2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At Release: </a:t>
            </a:r>
          </a:p>
          <a:p>
            <a:r>
              <a:rPr lang="en-US" sz="2800" b="0" dirty="0"/>
              <a:t>12-20x higher death rates</a:t>
            </a:r>
          </a:p>
          <a:p>
            <a:r>
              <a:rPr lang="en-US" sz="2800" b="0" dirty="0"/>
              <a:t>Overdose, suicide, homicide, heart attack</a:t>
            </a:r>
          </a:p>
          <a:p>
            <a:pPr>
              <a:buNone/>
            </a:pPr>
            <a:endParaRPr lang="en-US" sz="1400" b="0" dirty="0"/>
          </a:p>
          <a:p>
            <a:pPr>
              <a:buNone/>
            </a:pPr>
            <a:r>
              <a:rPr lang="en-US" sz="2800" dirty="0"/>
              <a:t>Needed for Safe/Healthy Release: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Immediate access to SUD treatment</a:t>
            </a:r>
          </a:p>
          <a:p>
            <a:r>
              <a:rPr lang="en-US" sz="2800" b="0" dirty="0"/>
              <a:t>Medications</a:t>
            </a:r>
          </a:p>
          <a:p>
            <a:r>
              <a:rPr lang="en-US" sz="2800" b="0" dirty="0"/>
              <a:t>Primary care appointments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207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Reentry = High Risk Time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051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/>
              <a:t>Who Pays for SUD Services</a:t>
            </a:r>
            <a:br>
              <a:rPr lang="en-US" sz="4000" b="1" dirty="0"/>
            </a:br>
            <a:r>
              <a:rPr lang="en-US" sz="4000" b="1" dirty="0"/>
              <a:t>in the Community? </a:t>
            </a:r>
          </a:p>
        </p:txBody>
      </p:sp>
    </p:spTree>
    <p:extLst>
      <p:ext uri="{BB962C8B-B14F-4D97-AF65-F5344CB8AC3E}">
        <p14:creationId xmlns:p14="http://schemas.microsoft.com/office/powerpoint/2010/main" val="9019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PERSISTENCEDATA" val="MMPROD_UIPERSISTENCEDATA"/>
  <p:tag name="MMPROD_UIDATA" val="&lt;database version=&quot;10.0&quot;&gt;&lt;object type=&quot;1&quot; unique_id=&quot;10001&quot;&gt;&lt;property id=&quot;20139&quot; value=&quot;%n. %s&quot;/&gt;&lt;property id=&quot;20141&quot; value=&quot;Health Lit Coverage UntilizationNMDft2&quot;/&gt;&lt;property id=&quot;20144&quot; value=&quot;1&quot;/&gt;&lt;property id=&quot;20146&quot; value=&quot;0&quot;/&gt;&lt;property id=&quot;20147&quot; value=&quot;0&quot;/&gt;&lt;property id=&quot;20148&quot; value=&quot;5&quot;/&gt;&lt;property id=&quot;20184&quot; value=&quot;7&quot;/&gt;&lt;property id=&quot;20191&quot; value=&quot;AHP Corporate&quot;/&gt;&lt;property id=&quot;20192&quot; value=&quot;https://ahpnet.adobeconnect.com&quot;/&gt;&lt;property id=&quot;20193&quot; value=&quot;0&quot;/&gt;&lt;property id=&quot;20250&quot; value=&quot;6&quot;/&gt;&lt;property id=&quot;20251&quot; value=&quot;0&quot;/&gt;&lt;property id=&quot;20259&quot; value=&quot;0&quot;/&gt;&lt;property id=&quot;20263&quot; value=&quot;1&quot;/&gt;&lt;property id=&quot;20264&quot; value=&quot;1&quot;/&gt;&lt;property id=&quot;20600&quot; value=&quot;0&quot;/&gt;&lt;property id=&quot;20700&quot; value=&quot;0&quot;/&gt;&lt;object type=&quot;2&quot; unique_id=&quot;11482&quot;&gt;&lt;object type=&quot;3&quot; unique_id=&quot;11483&quot;&gt;&lt;property id=&quot;20148&quot; value=&quot;5&quot;/&gt;&lt;property id=&quot;20300&quot; value=&quot;Slide 1 - &amp;quot; Pathways to Health Literacy &amp;amp; Health Care Utilization:  A Critical Next Step for the Newly Eligible Pre-release Po&quot;/&gt;&lt;property id=&quot;20307&quot; value=&quot;258&quot;/&gt;&lt;property id=&quot;20309&quot; value=&quot;-1&quot;/&gt;&lt;/object&gt;&lt;object type=&quot;3&quot; unique_id=&quot;11484&quot;&gt;&lt;property id=&quot;20148&quot; value=&quot;5&quot;/&gt;&lt;property id=&quot;20300&quot; value=&quot;Slide 5 - &amp;quot; Niki Miller, M.S. CPS nmiller@ahpnet.com &amp;quot;&quot;/&gt;&lt;property id=&quot;20307&quot; value=&quot;259&quot;/&gt;&lt;property id=&quot;20309&quot; value=&quot;-1&quot;/&gt;&lt;/object&gt;&lt;object type=&quot;3&quot; unique_id=&quot;11485&quot;&gt;&lt;property id=&quot;20148&quot; value=&quot;5&quot;/&gt;&lt;property id=&quot;20300&quot; value=&quot;Slide 6 - &amp;quot;Objectives&amp;quot;&quot;/&gt;&lt;property id=&quot;20307&quot; value=&quot;260&quot;/&gt;&lt;property id=&quot;20309&quot; value=&quot;-1&quot;/&gt;&lt;/object&gt;&lt;object type=&quot;3&quot; unique_id=&quot;11486&quot;&gt;&lt;property id=&quot;20148&quot; value=&quot;5&quot;/&gt;&lt;property id=&quot;20300&quot; value=&quot;Slide 7 - &amp;quot;New Toolkit: &amp;quot;&quot;/&gt;&lt;property id=&quot;20307&quot; value=&quot;415&quot;/&gt;&lt;property id=&quot;20309&quot; value=&quot;-1&quot;/&gt;&lt;/object&gt;&lt;object type=&quot;3&quot; unique_id=&quot;11487&quot;&gt;&lt;property id=&quot;20148&quot; value=&quot;5&quot;/&gt;&lt;property id=&quot;20300&quot; value=&quot;Slide 8 - &amp;quot;    Quick Audience Polling: 2 questions&amp;quot;&quot;/&gt;&lt;property id=&quot;20307&quot; value=&quot;261&quot;/&gt;&lt;property id=&quot;20309&quot; value=&quot;-1&quot;/&gt;&lt;/object&gt;&lt;object type=&quot;3&quot; unique_id=&quot;11488&quot;&gt;&lt;property id=&quot;20148&quot; value=&quot;5&quot;/&gt;&lt;property id=&quot;20300&quot; value=&quot;Slide 9 - &amp;quot;What is Health Literacy? &amp;quot;&quot;/&gt;&lt;property id=&quot;20307&quot; value=&quot;405&quot;/&gt;&lt;property id=&quot;20309&quot; value=&quot;-1&quot;/&gt;&lt;/object&gt;&lt;object type=&quot;3&quot; unique_id=&quot;11489&quot;&gt;&lt;property id=&quot;20148&quot; value=&quot;5&quot;/&gt;&lt;property id=&quot;20300&quot; value=&quot;Slide 10 - &amp;quot;Medicaid, Medicaid Managed Care (MMC), Medicare&amp;quot;&quot;/&gt;&lt;property id=&quot;20307&quot; value=&quot;416&quot;/&gt;&lt;property id=&quot;20309&quot; value=&quot;-1&quot;/&gt;&lt;/object&gt;&lt;object type=&quot;3&quot; unique_id=&quot;11491&quot;&gt;&lt;property id=&quot;20148&quot; value=&quot;5&quot;/&gt;&lt;property id=&quot;20300&quot; value=&quot;Slide 11&quot;/&gt;&lt;property id=&quot;20307&quot; value=&quot;417&quot;/&gt;&lt;property id=&quot;20309&quot; value=&quot;-1&quot;/&gt;&lt;/object&gt;&lt;object type=&quot;3&quot; unique_id=&quot;11492&quot;&gt;&lt;property id=&quot;20148&quot; value=&quot;5&quot;/&gt;&lt;property id=&quot;20300&quot; value=&quot;Slide 12 - &amp;quot;What Can We Do?&amp;quot;&quot;/&gt;&lt;property id=&quot;20307&quot; value=&quot;420&quot;/&gt;&lt;property id=&quot;20309&quot; value=&quot;-1&quot;/&gt;&lt;/object&gt;&lt;object type=&quot;3&quot; unique_id=&quot;11493&quot;&gt;&lt;property id=&quot;20148&quot; value=&quot;5&quot;/&gt;&lt;property id=&quot;20300&quot; value=&quot;Slide 13 - &amp;quot;Learning Styles  People learn new information in different ways….  Using more than one way is always best&amp;quot;&quot;/&gt;&lt;property id=&quot;20307&quot; value=&quot;419&quot;/&gt;&lt;property id=&quot;20309&quot; value=&quot;-1&quot;/&gt;&lt;/object&gt;&lt;object type=&quot;3&quot; unique_id=&quot;11494&quot;&gt;&lt;property id=&quot;20148&quot; value=&quot;5&quot;/&gt;&lt;property id=&quot;20300&quot; value=&quot;Slide 14 - &amp;quot;Leveraging Assistor Resources: Poll Results&amp;quot;&quot;/&gt;&lt;property id=&quot;20307&quot; value=&quot;409&quot;/&gt;&lt;property id=&quot;20309&quot; value=&quot;-1&quot;/&gt;&lt;/object&gt;&lt;object type=&quot;3&quot; unique_id=&quot;11495&quot;&gt;&lt;property id=&quot;20148&quot; value=&quot;5&quot;/&gt;&lt;property id=&quot;20300&quot; value=&quot;Slide 15 - &amp;quot;The term ‘assistor’ encompasses all categories&amp;quot;&quot;/&gt;&lt;property id=&quot;20307&quot; value=&quot;402&quot;/&gt;&lt;property id=&quot;20309&quot; value=&quot;-1&quot;/&gt;&lt;/object&gt;&lt;object type=&quot;3&quot; unique_id=&quot;11496&quot;&gt;&lt;property id=&quot;20148&quot; value=&quot;5&quot;/&gt;&lt;property id=&quot;20300&quot; value=&quot;Slide 16 - &amp;quot;Health Insurance Exchanges: Assistor Priorities  &amp;quot;&quot;/&gt;&lt;property id=&quot;20307&quot; value=&quot;421&quot;/&gt;&lt;property id=&quot;20309&quot; value=&quot;-1&quot;/&gt;&lt;/object&gt;&lt;object type=&quot;3&quot; unique_id=&quot;11497&quot;&gt;&lt;property id=&quot;20148&quot; value=&quot;5&quot;/&gt;&lt;property id=&quot;20300&quot; value=&quot;Slide 17 - &amp;quot;What do they offer besides enrollment help? &amp;quot;&quot;/&gt;&lt;property id=&quot;20307&quot; value=&quot;408&quot;/&gt;&lt;property id=&quot;20309&quot; value=&quot;-1&quot;/&gt;&lt;/object&gt;&lt;object type=&quot;3&quot; unique_id=&quot;11498&quot;&gt;&lt;property id=&quot;20148&quot; value=&quot;5&quot;/&gt;&lt;property id=&quot;20300&quot; value=&quot;Slide 18 - &amp;quot;What about those that don’t qualify for Medicaid&amp;quot;&quot;/&gt;&lt;property id=&quot;20307&quot; value=&quot;418&quot;/&gt;&lt;property id=&quot;20309&quot; value=&quot;-1&quot;/&gt;&lt;/object&gt;&lt;object type=&quot;3&quot; unique_id=&quot;11499&quot;&gt;&lt;property id=&quot;20148&quot; value=&quot;5&quot;/&gt;&lt;property id=&quot;20300&quot; value=&quot;Slide 19&quot;/&gt;&lt;property id=&quot;20307&quot; value=&quot;412&quot;/&gt;&lt;property id=&quot;20309&quot; value=&quot;-1&quot;/&gt;&lt;/object&gt;&lt;object type=&quot;3&quot; unique_id=&quot;11500&quot;&gt;&lt;property id=&quot;20148&quot; value=&quot;5&quot;/&gt;&lt;property id=&quot;20300&quot; value=&quot;Slide 20 - &amp;quot;    Assistor Agencies Address Health-Related                   Social Needs&amp;quot;&quot;/&gt;&lt;property id=&quot;20307&quot; value=&quot;400&quot;/&gt;&lt;property id=&quot;20309&quot; value=&quot;-1&quot;/&gt;&lt;/object&gt;&lt;object type=&quot;3&quot; unique_id=&quot;11501&quot;&gt;&lt;property id=&quot;20148&quot; value=&quot;5&quot;/&gt;&lt;property id=&quot;20300&quot; value=&quot;Slide 21 - &amp;quot;Other Resources &amp;amp; Toolkit highlights &amp;quot;&quot;/&gt;&lt;property id=&quot;20307&quot; value=&quot;407&quot;/&gt;&lt;property id=&quot;20309&quot; value=&quot;-1&quot;/&gt;&lt;/object&gt;&lt;object type=&quot;3&quot; unique_id=&quot;11502&quot;&gt;&lt;property id=&quot;20148&quot; value=&quot;5&quot;/&gt;&lt;property id=&quot;20300&quot; value=&quot;Slide 22&quot;/&gt;&lt;property id=&quot;20307&quot; value=&quot;423&quot;/&gt;&lt;property id=&quot;20309&quot; value=&quot;-1&quot;/&gt;&lt;/object&gt;&lt;object type=&quot;3&quot; unique_id=&quot;11503&quot;&gt;&lt;property id=&quot;20148&quot; value=&quot;5&quot;/&gt;&lt;property id=&quot;20300&quot; value=&quot;Slide 23&quot;/&gt;&lt;property id=&quot;20307&quot; value=&quot;422&quot;/&gt;&lt;property id=&quot;20309&quot; value=&quot;-1&quot;/&gt;&lt;/object&gt;&lt;object type=&quot;3&quot; unique_id=&quot;11504&quot;&gt;&lt;property id=&quot;20148&quot; value=&quot;5&quot;/&gt;&lt;property id=&quot;20300&quot; value=&quot;Slide 24&quot;/&gt;&lt;property id=&quot;20307&quot; value=&quot;399&quot;/&gt;&lt;property id=&quot;20309&quot; value=&quot;-1&quot;/&gt;&lt;/object&gt;&lt;object type=&quot;3&quot; unique_id=&quot;11601&quot;&gt;&lt;property id=&quot;20148&quot; value=&quot;5&quot;/&gt;&lt;property id=&quot;20300&quot; value=&quot;Slide 2 - &amp;quot;Housekeeping: Functions&amp;quot;&quot;/&gt;&lt;property id=&quot;20307&quot; value=&quot;425&quot;/&gt;&lt;property id=&quot;20309&quot; value=&quot;-1&quot;/&gt;&lt;/object&gt;&lt;object type=&quot;3&quot; unique_id=&quot;11602&quot;&gt;&lt;property id=&quot;20148&quot; value=&quot;5&quot;/&gt;&lt;property id=&quot;20300&quot; value=&quot;Slide 3 - &amp;quot;Housekeeping: Communication&amp;quot;&quot;/&gt;&lt;property id=&quot;20307&quot; value=&quot;426&quot;/&gt;&lt;property id=&quot;20309&quot; value=&quot;-1&quot;/&gt;&lt;/object&gt;&lt;object type=&quot;3&quot; unique_id=&quot;11859&quot;&gt;&lt;property id=&quot;20148&quot; value=&quot;5&quot;/&gt;&lt;property id=&quot;20300&quot; value=&quot;Slide 4 - &amp;quot; Pathways to Health Literacy &amp;amp; Health Care Utilization:  A Critical Next Step for the Newly Eligible Pre-release Po&quot;/&gt;&lt;property id=&quot;20307&quot; value=&quot;428&quot;/&gt;&lt;property id=&quot;20309&quot; value=&quot;-1&quot;/&gt;&lt;/object&gt;&lt;/object&gt;&lt;object type=&quot;8&quot; unique_id=&quot;11528&quot;&gt;&lt;/object&gt;&lt;object type=&quot;4&quot; unique_id=&quot;11941&quot;&gt;&lt;/object&gt;&lt;object type=&quot;10&quot; unique_id=&quot;11942&quot;&gt;&lt;object type=&quot;11&quot; unique_id=&quot;11943&quot;&gt;&lt;property id=&quot;20180&quot; value=&quot;1&quot;/&gt;&lt;property id=&quot;20181&quot; value=&quot;1&quot;/&gt;&lt;property id=&quot;20183&quot; value=&quot;1&quot;/&gt;&lt;/object&gt;&lt;object type=&quot;12&quot; unique_id=&quot;11944&quot;&gt;&lt;/object&gt;&lt;/object&gt;&lt;/object&gt;&lt;/database&gt;"/>
  <p:tag name="MMPROD_TAG_VCONFIG" val="PD94bWwgdmVyc2lvbj0iMS4wIj8+DQo8Y29uZmlndXJhdGlvbj4NCgk8YnJhbmRpbmc+DQoJCTx1aWZvbnQgbmFtZT0iRk9OVF9OT1RFU19URVhUIiB2YWx1ZT0iVmVyZGFuYSwxMixmYWxzZSxmYWxzZSxmYWxzZSIvPg0KCTwvYnJhbmRpbmc+DQoJPGNvbG9ycz4NCgkJPHVpY29sb3IgbmFtZT0icHJpbWFyeSIgdmFsdWU9IjB4NkY4NDg4Ii8+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+PHVpc2hvdyBuYW1lPSJwcmVzZW50ZXJuYW1lIiB2YWx1ZT0idHJ1ZSIvPjx1aXNob3cgbmFtZT0icHJlc2VudGVydGl0bGUiIHZhbHVlPSJ0cnVlIi8+PHVpc2hvdyBuYW1lPSJwcmVzZW50ZXJlbWFpbCIgdmFsdWU9InRydWUiLz48dWlzaG93IG5hbWU9InByZXNlbnRlcmJpbyIgdmFsdWU9InRydWUiLz48dWlzaG93IG5hbWU9ImNvbXBhbnlsb2dvIiB2YWx1ZT0idHJ1ZSIvPjx1aXNob3cgbmFtZT0ic2lkZWJhciIgdmFsdWU9InRydWUiLz48dWlzaG93IG5hbWU9Im91dGxpbmUiIHZhbHVlPSJ0cnVlIi8+PHVpc2hvdyBuYW1lPSJ0aHVtYm5haWwiIHZhbHVlPSJ0cnVlIi8+DQoJCTx1aXNob3cgbmFtZT0ibm90ZXMiIHZhbHVlPSJ0cnVlIi8+PHVpc2hvdyBuYW1lPSJzZWFyY2giIHZhbHVlPSJ0cnVlIi8+PHVpc2hvdyBuYW1lPSJxdWl6IiB2YWx1ZT0idHJ1ZSIvPjx1aXNob3cgbmFtZT0iYXR0YWNobWVudHMiIHZhbHVlPSJ0cnVlIi8+PHVpc2hvdyBuYW1lPSJ1dGlscyIgdmFsdWU9InRydWUiLz48dWlzaG93IG5hbWU9InZvbHVtZSIgdmFsdWU9InRydWUiLz48dWlzaG93IG5hbWU9InBsYXliYXIiIHZhbHVlPSJ0cnVlIi8+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+PHVpcmVwbGFjZSBuYW1lPSJsb2dvIiB2YWx1ZT0iIi8+PHVpcmVwbGFjZSBuYW1lPSJiZ2ltYWdlIiB2YWx1ZT0iIi8+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RdWl6IEF0dGVtcHQ6Ii8+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+DQoJCTx1aXRleHQgbmFtZT0iUVVJWlBPRF9RVUVTQVRNUFRfU1RSIiB2YWx1ZT0iQXR0ZW1wdDogJW4gb2YgJXQiLz4NCgkJPHVpdGV4dCBuYW1lPSJRVUlaUE9EX1FVRVNUWVBFX1NUUiIgdmFsdWU9IlR5cGU6ICVzIi8+DQoJCTx1aXRleHQgbmFtZT0iUVVJWlBPRF9RVUVTVFlQRV9HUkQiIHZhbHVlPSJHcmFkZWQiLz4NCgkJPHVpdGV4dCBuYW1lPSJRVUlaUE9EX1FVRVNUWVBFX1NWWSIgdmFsdWU9IlN1cnZleSIvPg0KCQk8dWl0ZXh0IG5hbWU9IlFVSVpQT0RfUVVJWkFUTVBUX0lORiIgdmFsdWU9IkluZmluaXRlIi8+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+DQoJCTx1aXRleHQgbmFtZT0iRE9DV1JBUF9NU0ciIHZhbHVlPSJTYXZlIHRvIE15IENvbXB1dGVyIi8+DQoJCTx1aXRleHQgbmFtZT0iRE9DV1JBUF9QUk9NUFQiIHZhbHVlPSJDbGljayB0byBEb3dubG9hZCIvPg0KCTwvbGFuZ3VhZ2U+DQoJPGxhbmd1YWdlIGlkPSJkZS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Gb2xpZSAlbiIvPg0KCQk8IS0tIHN1YnN0aXR1dGlvbjogJW4gPT0gc2xpZGUgbnVtYmVyIC0tPg0KCQk8IS0tIHN1YnN0aXR1dGlvbjogJXQgPT0gdG90YWwgc2xpZGUgY291bnQgLS0+DQoJCTx1aXRleHQgbmFtZT0iU0NSVUJCQVJTVEFUVVNfU0xJREVJTkZPIiB2YWx1ZT0iRm9saWUgJW4gLyAldCB8ICIvPg0KCQk8dWl0ZXh0IG5hbWU9IlNDUlVCQkFSU1RBVFVTX1NUT1BQRUQiIHZhbHVlPSJCZWVuZGV0Ii8+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+DQoJCTx1aXRleHQgbmFtZT0iU0NSVUJCQVJTVEFUVVNfUVVFU1RJT04iIHZhbHVlPSJGcmFnZSBiZWFudHdvcnRlbiIvPg0KCQk8dWl0ZXh0IG5hbWU9IlNDUlVCQkFSU1RBVFVTX1JFVklFV1FVSVoiIHZhbHVlPSJOb2NobWFscyBkdXJjaHNlaGVuIi8+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+DQoJCTx1aXRleHQgbmFtZT0iQklPV0lOX1RJVExFIiB2YWx1ZT0iU3ByZWNoZXI6ICVwIi8+DQoJCTx1aXRleHQgbmFtZT0iQklPQlROX1RJVExFIiB2YWx1ZT0iU3ByZWNoZXIiLz4NCgkJPHVpdGV4dCBuYW1lPSJESVZJREVSQlROX1RJVExFIiB2YWx1ZT0ifCIvPg0KCQk8dWl0ZXh0IG5hbWU9IkNPTlRBQ1RCVE5fVElUTEUiIHZhbHVlPSJLb250YWt0Ii8+DQoJCTx1aXRleHQgbmFtZT0iVEFCX1FVSVoiIHZhbHVlPSJRdWl6Ii8+DQoJCTx1aXRleHQgbmFtZT0iVEFCX09VVExJTkUiIHZhbHVlPSJTdHJ1a3R1ciIvPg0KCQk8dWl0ZXh0IG5hbWU9IlRBQl9USFVNQiIgdmFsdWU9Ik1pbmlhdHVyIi8+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+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+DQoJCTx1aXRleHQgbmFtZT0iUVVJWlBPRF9RVUVTQVRNUFRfU1RSIiB2YWx1ZT0iVmVyc3VjaDogJW4gdm9uICV0Ii8+DQoJCTx1aXRleHQgbmFtZT0iUVVJWlBPRF9RVUVTVFlQRV9TVFIiIHZhbHVlPSJUeXA6ICVzIi8+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+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+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+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HVpdGV4dCBuYW1lPSJDT1VSU0VfU1RBVFVTIiB2YWx1ZT0i44Oi44K444Ol44O844Or44K544OG44O844K/44K5Ii8+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+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+DQoJCTx1aXRleHQgbmFtZT0iUVVJWlBPRF9RVUlaX1BBU1NTQ09SRSIgdmFsdWU9Iu2GteqzvCDsoJDsiJg6Ii8+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+E7ZWY7KeAIOyViuydgCDsp4jrrLjsnbQg7J6I7Iq164uI64ukLiYjeEE7JiN4QTvtgLTspojrpbwg7KKF66OM7ZWY66Ck66m0IFvsmIhd66W8IO2BtOumre2VmOqzoCwg7YC07KaI66W8IOqzhOyGje2VmOugpOuptCBb7JWE64uI7JikXeulvCDtgbTrpq3tlZjsi63si5zsmKQuIi8+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+DQoJCTx1aXRleHQgbmFtZT0iRE9DV1JBUF9QUk9NUFQiIHZhbHVlPSLtgbTrpq3tlZjsl6wg64uk7Jq066Gc65OcIi8+DQoJPC9sYW5ndWFnZT4NCgk8bGFuZ3VhZ2UgaWQ9ImVz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RldGVuaWRhIi8+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+DQoJCTx1aXRleHQgbmFtZT0iU0NSVUJCQVJTVEFUVVNfUkVWSUVXUVVJWiIgdmFsdWU9IlJldmlzYW5kbyBwcnVlYmEiLz4NCgkJPCEtLSBzdWJzdGl0dXRpb246ICVtID09IG1pbnV0ZXMgcmVtYWluaW5nIC0tPg0KCQk8IS0tIHN1YnN0aXR1dGlvbjogJXMgPT0gc2Vjb25kcyByZW1haW5pbmcgLS0+DQoJCTx1aXRleHQgbmFtZT0iRUxBUFNFRCIgdmFsdWU9IiVtIG1pbnV0b3MgJXMgc2VndW5kb3MgcmVzdGFudGVzIi8+DQoJCTx1aXRleHQgbmFtZT0iTk9URk9VTkQiIHZhbHVlPSJObyBzZSBoYSBlbmNvbnRyYWRvIG5hZGEiLz4NCgkJPHVpdGV4dCBuYW1lPSJBVFRBQ0hNRU5UUyIgdmFsdWU9IkFyY2hpdm9zIGFkanVudG9zIi8+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+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+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+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+DQoJCTx1aXRleHQgbmFtZT0iUVVJWlBPRF9RVUVTVFlQRV9HUkQiIHZhbHVlPSJDbGFzc2lmaWNhdMOzcmlhIi8+DQoJCTx1aXRleHQgbmFtZT0iUVVJWlBPRF9RVUVTVFlQRV9TVlkiIHZhbHVlPSJQZXNxdWlzYSIvPg0KCQk8dWl0ZXh0IG5hbWU9IlFVSVpQT0RfUVVJWkFUTVBUX0lORiIgdmFsdWU9IkluZmluaXRvIi8+DQoJCTx1aXRleHQgbmFtZT0iUVVJWlBPRF9RVUVTQVRNUFRfSU5GIiB2YWx1ZT0iSW5maW5pdG8iLz4NCgkJPHVpdGV4dCBuYW1lPSJXQVJOSU5HTVNHX1lFU1NUUklORyIgdmFsdWU9IlNpbSIvPg0KCQk8dWl0ZXh0IG5hbWU9IldBUk5JTkdNU0dfTk9TVFJJTkciIHZhbHVlPSJOw6NvIi8+DQoJCTx1aXRleHQgbmFtZT0iV0FSTklOR01TR19USVRMRVNUUklORyIgdmFsdWU9IkFsZXJ0YSBkZSBuYXZlZ2HDp8OjbyBkbyBxdWVzdGlvbsOhcmlvIi8+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FyIGJhcnJhIGxhdGVyYWwgYW8gcGFydGljaXBhbnRlcyIvPg0KCQk8dWl0ZXh0IG5hbWU9Ik1VVEUiIHZhbHVlPSJNdWRvIi8+DQoJCTx1aXRleHQgbmFtZT0iRE9DV1JBUF9USVRMRSIgdmFsdWU9IkFuZXhvIGRlIGFycXVpdm8gZG8gUHJlc2VudGVyIi8+DQoJCTx1aXRleHQgbmFtZT0iRE9DV1JBUF9NU0ciIHZhbHVlPSJTYWx2YXIgZW0gTWV1IGNvbXB1dGFkb3IiLz4NCgkJPHVpdGV4dCBuYW1lPSJET0NXUkFQX1BST01QVCIgdmFsdWU9IkNsaXF1ZSBwYXJhIGJhaXhhciIvPg0KCTwvbGFuZ3VhZ2U+DQoJPGxhbmd1YWdlIGlkPSJpd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YSAlbiIvPg0KCQk8IS0tIHN1YnN0aXR1dGlvbjogJW4gPT0gc2xpZGUgbnVtYmVyIC0tPg0KCQk8IS0tIHN1YnN0aXR1dGlvbjogJXQgPT0gdG90YWwgc2xpZGUgY291bnQgLS0+DQoJCTx1aXRleHQgbmFtZT0iU0NSVUJCQVJTVEFUVVNfU0xJREVJTkZPIiB2YWx1ZT0iRGlhcG9zaXRpdmEgJW4gLyAldCB8ICIvPg0KCQk8dWl0ZXh0IG5hbWU9IlNDUlVCQkFSU1RBVFVTX1NUT1BQRUQiIHZhbHVlPSJJbnRlcnJvdHRvIi8+DQoJCTx1aXRleHQgbmFtZT0iU0NSVUJCQVJTVEFUVVNfUExBWUlORyIgdmFsdWU9IlJpcHJvZHV6aW9uZSIvPg0KCQk8dWl0ZXh0IG5hbWU9IlNDUlVCQkFSU1RBVFVTX05PQVVESU8iIHZhbHVlPSJBdWRpbyBpbmF0dC4iLz4NCgkJPHVpdGV4dCBuYW1lPSJTQ1JVQkJBUlNUQVRVU19WSURQTEFZSU5HIiB2YWx1ZT0iVmlkZW8gaW4gcmlwcm9kdXppb25lIi8+DQoJCTx1aXRleHQgbmFtZT0iU0NSVUJCQVJTVEFUVVNfTE9BRElORyIgdmFsdWU9IkNhcmljYW1lbnRvIi8+DQoJCTx1aXRleHQgbmFtZT0iU0NSVUJCQVJTVEFUVVNfQlVGRkVSSU5HIiB2YWx1ZT0iQnVmZmVyaW5nIi8+DQoJCTx1aXRleHQgbmFtZT0iU0NSVUJCQVJTVEFUVVNfUVVFU1RJT04iIHZhbHVlPSJSaXNwb25kaSBhIGRvbWFuZGEiLz4NCgkJPHVpdGV4dCBuYW1lPSJTQ1JVQkJBUlNUQVRVU19SRVZJRVdRVUlaIiB2YWx1ZT0iUmV2aXNpb25lIGRlbCBxdWl6Ii8+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+DQoJCTx1aXRleHQgbmFtZT0iQVRUQUNITUVOVFMiIHZhbHVlPSJBbGxlZ2F0aS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QuIi8+DQoJCTx1aXRleHQgbmFtZT0iVEFCX1FVSVoiIHZhbHVlPSJRdWl6Ii8+DQoJCTx1aXRleHQgbmFtZT0iVEFCX09VVExJTkUiIHZhbHVlPSJTdHJ1dHR1cmEiLz4NCgkJPHVpdGV4dCBuYW1lPSJUQUJfVEhVTUIiIHZhbHVlPSJNaW5pYXR1cmUiLz4NCgkJPHVpdGV4dCBuYW1lPSJUQUJfTk9URVMiIHZhbHVlPSJOb3RlIi8+DQoJCTx1aXRleHQgbmFtZT0iVEFCX1NFQVJDSCIgdmFsdWU9IkNlcmNhIi8+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+DQoJCTx1aXRleHQgbmFtZT0iU0xJREVfTk9URVMiIHZhbHVlPSJOb3RlIGRpYXBvc2l0aXZh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UZW50YXRpdm8gcXVpejoiLz4NCgkJPHVpdGV4dCBuYW1lPSJRVUlaUE9EX1FVSVpfQVRURU1QVF9WQUxVRSIgdmFsdWU9IiVuIGRpICV0Ii8+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+DQoJCTx1aXRleHQgbmFtZT0iUVVJWlBPRF9RVUVTVFlQRV9HUkQiIHZhbHVlPSJDb24gdmFsdXRhemlvbmUiLz4NCgkJPHVpdGV4dCBuYW1lPSJRVUlaUE9EX1FVRVNUWVBFX1NWWSIgdmFsdWU9IkluZGFnaW5lIi8+DQoJCTx1aXRleHQgbmFtZT0iUVVJWlBPRF9RVUlaQVRNUFRfSU5GIiB2YWx1ZT0iSW5maW5pdGkiLz4NCgkJPHVpdGV4dCBuYW1lPSJRVUlaUE9EX1FVRVNBVE1QVF9JTkYiIHZhbHVlPSJJbmZpbml0aSIvPg0KCQk8dWl0ZXh0IG5hbWU9IldBUk5JTkdNU0dfWUVTU1RSSU5HIiB2YWx1ZT0iU8OsIi8+DQoJCTx1aXRleHQgbmFtZT0iV0FSTklOR01TR19OT1NUUklORyIgdmFsdWU9Ik5vIi8+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+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ICVuIi8+DQoJCTwhLS0gc3Vic3RpdHV0aW9uOiAlbiA9PSBzbGlkZSBudW1iZXIgLS0+DQoJCTwhLS0gc3Vic3RpdHV0aW9uOiAldCA9PSB0b3RhbCBzbGlkZSBjb3VudCAtLT4NCgkJPHVpdGV4dCBuYW1lPSJTQ1JVQkJBUlNUQVRVU19TTElERUlORk8iIHZhbHVlPSJEaWEgJW4gLyAldCB8ICIvPg0KCQk8dWl0ZXh0IG5hbWU9IlNDUlVCQkFSU1RBVFVTX1NUT1BQRUQiIHZhbHVlPSJHZXN0b3B0Ii8+DQoJCTx1aXRleHQgbmFtZT0iU0NSVUJCQVJTVEFUVVNfUExBWUlORyIgdmFsdWU9IkFmc3BlbGVuIi8+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+DQoJCTx1aXRleHQgbmFtZT0iU0NSVUJCQVJTVEFUVVNfUkVWSUVXUVVJWiIgdmFsdWU9IlF1aXogY29udHJvbGVyZW4iLz4NCgkJPCEtLSBzdWJzdGl0dXRpb246ICVtID09IG1pbnV0ZXMgcmVtYWluaW5nIC0tPg0KCQk8IS0tIHN1YnN0aXR1dGlvbjogJXMgPT0gc2Vjb25kcyByZW1haW5pbmcgLS0+DQoJCTx1aXRleHQgbmFtZT0iRUxBUFNFRCIgdmFsdWU9IkVyIHJlc3RlcmVuICVtIG1pbnV0ZW4gJXMgc2Vjb25kZW4iLz4NCgkJPHVpdGV4dCBuYW1lPSJOT1RGT1VORCIgdmFsdWU9Ik5pZXRzIGdldm9uZGVuIi8+DQoJCTx1aXRleHQgbmFtZT0iQVRUQUNITUVOVFMiIHZhbHVlPSJCaWpsYWdlbiIvPg0KCQk8IS0tIHN1YnN0aXR1dGlvbjogJXAgPT0gY3VycmVudCBzcGVha2VyJ3MgdGl0bGUgLS0+DQoJCTx1aXRleHQgbmFtZT0iQklPV0lOX1RJVExFIiB2YWx1ZT0iQmlvZ3JhZmllOiAlcCIvPg0KCQk8dWl0ZXh0IG5hbWU9IkJJT0JUTl9USVRMRSIgdmFsdWU9IkJpb2dyYWZpZSIvPg0KCQk8dWl0ZXh0IG5hbWU9IkRJVklERVJCVE5fVElUTEUiIHZhbHVlPSJ8Ii8+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+DQoJCTx1aXRleHQgbmFtZT0iVEFCX1NFQVJDSCIgdmFsdWU9IlpvZWtlbiIvPg0KCQk8dWl0ZXh0IG5hbWU9IlNMSURFX0hFQURJTkciIHZhbHVlPSJUaXRlbCB2YW4gZGlhIi8+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+DQoJCTx1aXRleHQgbmFtZT0iQVRUQUNITkFNRV9IRUFESU5HIiB2YWx1ZT0iQmVzdGFuZHNuYWFtIi8+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LmtYvpqozlsJ3or5XmrKHmlbA6Ii8+DQoJCTx1aXRleHQgbmFtZT0iUVVJWlBPRF9RVUlaX0FUVEVNUFRfVkFMVUUiIHZhbHVlPSLnrKwgJW4g5qyh77yM5YWxICV0IOasoSIvPg0KCQk8dWl0ZXh0IG5hbWU9IlFVSVpQT0RfUVVJWl9TQ09SRSIgdmFsdWU9IuW+l+WIhjoiLz4NCgkJPHVpdGV4dCBuYW1lPSJRVUlaUE9EX1FVSVpfUEFTU1NDT1JFIiB2YWx1ZT0i5Y+K5qC85YiG5pWwOiIvPg0KCQk8dWl0ZXh0IG5hbWU9IlFVSVpQT0RfUVVJWl9NQVhTQ09SRSIgdmFsdWU9IuacgOmrmOWIhuaVsDoiLz4NCgkJPHVpdGV4dCBuYW1lPSJRVUlaUE9EX1FVRVNBVE1QVF9TVFIiIHZhbHVlPSLlsJ3or5XmrKHmlbA6IOesrCAlbiDmrKHvvIzlhbEgJXQg5qyhIi8+DQoJCTx1aXRleHQgbmFtZT0iUVVJWlBPRF9RVUVTVFlQRV9TVFIiIHZhbHVlPSLnsbvlnos6ICVzIi8+DQoJCTx1aXRleHQgbmFtZT0iUVVJWlBPRF9RVUVTVFlQRV9HUkQiIHZhbHVlPSLor4TnuqciLz4NCgkJPHVpdGV4dCBuYW1lPSJRVUlaUE9EX1FVRVNUWVBFX1NWWSIgdmFsdWU9Iuiwg+afpSIvPg0KCQk8dWl0ZXh0IG5hbWU9IlFVSVpQT0RfUVVJWkFUTVBUX0lORiIgdmFsdWU9IuaXoOmZkCIvPg0KCQk8dWl0ZXh0IG5hbWU9IlFVSVpQT0RfUVVFU0FUTVBUX0lORiIgdmFsdWU9IuaXoOmZkCIvPg0KCQk8dWl0ZXh0IG5hbWU9IldBUk5JTkdNU0dfWUVTU1RSSU5HIiB2YWx1ZT0i5pivIi8+DQoJCTx1aXRleHQgbmFtZT0iV0FSTklOR01TR19OT1NUUklORyIgdmFsdWU9IuWQpiIvPg0KCQk8dWl0ZXh0IG5hbWU9IldBUk5JTkdNU0dfVElUTEVTVFJJTkciIHZhbHVlPSLmtYvpqozlr7zoiKrorablkYoiLz4NCgkJPHVpdGV4dCBuYW1lPSJXQVJOSU5HTVNHX01TR1NUUklORyIgdmFsdWU9IuatpOa1i+mqjOS4reacieacquWwneivleS9nOetlOeahOmXrumimOOAgiYjeEE7JiN4QTvljZXlh7vigJzmmK/igJ3pgIDlh7rmraTmtYvpqozjgILljZXlh7vigJzlkKbigJ3nu6fnu63mtYvpqozjgIIiLz4NCgkJPHVpdGV4dCBuYW1lPSJJTkZPUk1BVElPTl9IMjY0X0ZMQVNIUExBWUVSIiB2YWx1ZT0i5b2T5YmN5a6J6KOF5Zyo5oKo55qE6K6h566X5py65LiK55qEIEZsYXNoIFBsYXllciDniYjmnKzkuI3mlK/mjIHor6Xop4bpopHjgILljZXlh7vop4bpopHljLrln5/kuIvovb3mnIDmlrDniYjmnKznmoQgRmxhc2ggUGxheWVy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+S7tumZhOS7tiIvPg0KCQk8dWl0ZXh0IG5hbWU9IkRPQ1dSQVBfTVNHIiB2YWx1ZT0i5L+d5a2Y5Yiw5oiR55qE6K6h566X5py6Ii8+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+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+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+DQoJCTx1aXRleHQgbmFtZT0iVEFCX09VVExJTkUiIHZhbHVlPSJBbmEgSGF0Ii8+DQoJCTx1aXRleHQgbmFtZT0iVEFCX1RIVU1CIiB2YWx1ZT0iUmVzaW0iLz4NCgkJPHVpdGV4dCBuYW1lPSJUQUJfTk9URVMiIHZhbHVlPSJOb3RsYXIiLz4NCgkJPHVpdGV4dCBuYW1lPSJUQUJfU0VBUkNIIiB2YWx1ZT0iQXJhIi8+DQoJCTx1aXRleHQgbmFtZT0iU0xJREVfSEVBRElORyIgdmFsdWU9IlNsYXl0IEJhxZ9sxLHEn8SxIi8+DQoJCTx1aXRleHQgbmFtZT0iRFVSQVRJT05fSEVBRElORyIgdmFsdWU9IlPDvHJlIi8+DQoJCTx1aXRleHQgbmFtZT0iU0VBUkNIX0hFQURJTkciIHZhbHVlPSJNZXRuaSBhcmE6Ii8+DQoJCTx1aXRleHQgbmFtZT0iVEhVTUJfSEVBRElORyIgdmFsdWU9IlNsYXl0Ii8+DQoJCTx1aXRleHQgbmFtZT0iVEhVTUJfSU5GTyIgdmFsdWU9IlNsYXl0IEJhxZ9sxLHEn8SxL1PDvHJlc2kiLz4NCgkJPHVpdGV4dCBuYW1lPSJBVFRBQ0hOQU1FX0hFQURJTkciIHZhbHVlPSJEb3N5YSBBZMSxIi8+DQoJCTx1aXRleHQgbmFtZT0iQVRUQUNIU0laRV9IRUFESU5HIiB2YWx1ZT0iQm95dXQiLz4NCgkJPHVpdGV4dCBuYW1lPSJTTElERV9OT1RFUyIgdmFsdWU9IlNsYXl0IE5vdGxhcsSx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TxLFuYXYgRGVuZW1lc2k6Ii8+DQoJCTx1aXRleHQgbmFtZT0iUVVJWlBPRF9RVUlaX0FUVEVNUFRfVkFMVUUiIHZhbHVlPSIlbi8ldCIvPg0KCQk8dWl0ZXh0IG5hbWU9IlFVSVpQT0RfUVVJWl9TQ09SRSIgdmFsdWU9IlB1YW46Ii8+DQoJCTx1aXRleHQgbmFtZT0iUVVJWlBPRF9RVUlaX1BBU1NTQ09SRSIgdmFsdWU9Ikdlw6dtZSBQdWFuxLE6Ii8+DQoJCTx1aXRleHQgbmFtZT0iUVVJWlBPRF9RVUlaX01BWFNDT1JFIiB2YWx1ZT0iTWFrc2ltdW0gUHVhbjoiLz4NCgkJPHVpdGV4dCBuYW1lPSJRVUlaUE9EX1FVRVNBVE1QVF9TVFIiIHZhbHVlPSJEZW5lbWU6ICVuLyV0Ii8+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+DQoJCTx1aXRleHQgbmFtZT0iV0FSTklOR01TR19ZRVNTVFJJTkciIHZhbHVlPSJFdmV0Ii8+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+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+DQoJCTx1aXRleHQgbmFtZT0iU0NSVUJCQVJTVEFUVVNfU0xJREVJTkZPIiB2YWx1ZT0i0KHQu9Cw0LnQtCAlbiAvICV0IHwgIi8+DQoJCTx1aXRleHQgbmFtZT0iU0NSVUJCQVJTVEFUVVNfU1RPUFBFRCIgdmFsdWU9ItCe0YHRgtCw0L3QvtCy0LvQtdC90L4iLz4NCgkJPHVpdGV4dCBuYW1lPSJTQ1JVQkJBUlNUQVRVU19QTEFZSU5HIiB2YWx1ZT0i0JLQvtGB0L/RgNC+0LjQt9Cy0LXQtNC10L3QuNC1Ii8+DQoJCTx1aXRleHQgbmFtZT0iU0NSVUJCQVJTVEFUVVNfTk9BVURJTyIgdmFsdWU9ItCd0LXRgiDQsNGD0LTQuNC+Ii8+DQoJCTx1aXRleHQgbmFtZT0iU0NSVUJCQVJTVEFUVVNfVklEUExBWUlORyIgdmFsdWU9ItCS0L7RgdC/0YDQvtC40LfQstC10LTQtdC90LjQtSDQstC40LTQtdC+Ii8+DQoJCTx1aXRleHQgbmFtZT0iU0NSVUJCQVJTVEFUVVNfTE9BRElORyIgdmFsdWU9ItCX0LDQs9GA0YPQt9C60LAiLz4NCgkJPHVpdGV4dCBuYW1lPSJTQ1JVQkJBUlNUQVRVU19CVUZGRVJJTkciIHZhbHVlPSLQkdGD0YTQtdGA0LjQt9Cw0YbQuNGPIi8+DQoJCTx1aXRleHQgbmFtZT0iU0NSVUJCQVJTVEFUVVNfUVVFU1RJT04iIHZhbHVlPSLQntGC0LLQtdGCINC90LAg0LLQvtC/0YDQvtGBIi8+DQoJCTx1aXRleHQgbmFtZT0iU0NSVUJCQVJTVEFUVVNfUkVWSUVXUVVJWiIgdmFsdWU9ItCe0LHQt9C+0YAg0L7Qv9GA0L7RgdCwIi8+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+Ii8+DQoJCTx1aXRleHQgbmFtZT0iQVRUQUNITUVOVFMiIHZhbHVlPSLQktC70L7QttC10L3QuNGPIi8+DQoJCTwhLS0gc3Vic3RpdHV0aW9uOiAlcCA9PSBjdXJyZW50IHNwZWFrZXIncyB0aXRsZSAtLT4NCgkJPHVpdGV4dCBuYW1lPSJCSU9XSU5fVElUTEUiIHZhbHVlPSLQkdC40L7Qs9GA0LDRhNC40Y86ICVwIi8+DQoJCTx1aXRleHQgbmFtZT0iQklPQlROX1RJVExFIiB2YWx1ZT0i0JHQuNC+0LPRgNCw0YTQuNGPIi8+DQoJCTx1aXRleHQgbmFtZT0iRElWSURFUkJUTl9USVRMRSIgdmFsdWU9InwiLz4NCgkJPHVpdGV4dCBuYW1lPSJDT05UQUNUQlROX1RJVExFIiB2YWx1ZT0i0JrQvtC90YLQsNC60YIiLz4NCgkJPHVpdGV4dCBuYW1lPSJUQUJfUVVJWiIgdmFsdWU9ItCe0L/RgNC+0YEiLz4NCgkJPHVpdGV4dCBuYW1lPSJUQUJfT1VUTElORSIgdmFsdWU9ItCh0YXQtdC80LAiLz4NCgkJPHVpdGV4dCBuYW1lPSJUQUJfVEhVTUIiIHZhbHVlPSLQkdC10LPRg9C90L7QuiIvPg0KCQk8dWl0ZXh0IG5hbWU9IlRBQl9OT1RFUyIgdmFsdWU9ItCX0LDQvNC10YLQutC4Ii8+DQoJCTx1aXRleHQgbmFtZT0iVEFCX1NFQVJDSCIgdmFsdWU9ItCf0L7QuNGB0LoiLz4NCgkJPHVpdGV4dCBuYW1lPSJTTElERV9IRUFESU5HIiB2YWx1ZT0i0JfQsNCz0L7Qu9C+0LLQvtC6INGB0LvQsNC50LTQsCIvPg0KCQk8dWl0ZXh0IG5hbWU9IkRVUkFUSU9OX0hFQURJTkciIHZhbHVlPSLQlNC70LjRgi3RgdGC0YwiLz4NCgkJPHVpdGV4dCBuYW1lPSJTRUFSQ0hfSEVBRElORyIgdmFsdWU9ItCf0L7QuNGB0Log0YLQtdC60YHRgtCwOiIvPg0KCQk8dWl0ZXh0IG5hbWU9IlRIVU1CX0hFQURJTkciIHZhbHVlPSLQodC70LDQudC0Ii8+DQoJCTx1aXRleHQgbmFtZT0iVEhVTUJfSU5GTyIgdmFsdWU9ItCd0LDQt9Cy0LDQvdC40LUv0LTQu9C40YIt0L3QvtGB0YLRjCIvPg0KCQk8dWl0ZXh0IG5hbWU9IkFUVEFDSE5BTUVfSEVBRElORyIgdmFsdWU9ItCY0LzRjyDRhNCw0LnQu9CwIi8+DQoJCTx1aXRleHQgbmFtZT0iQVRUQUNIU0laRV9IRUFESU5HIiB2YWx1ZT0i0KDQsNC30LzQtdGAIi8+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tCf0L7Qv9GL0YLQutCwINC/0YDQvtC50YLQuCDQvtC/0YDQvtGBOiIvPg0KCQk8dWl0ZXh0IG5hbWU9IlFVSVpQT0RfUVVJWl9BVFRFTVBUX1ZBTFVFIiB2YWx1ZT0iJW4g0LjQtyAldCIvPg0KCQk8dWl0ZXh0IG5hbWU9IlFVSVpQT0RfUVVJWl9TQ09SRSIgdmFsdWU9ItCd0LDQsdGA0LDQvdC+INCx0LDQu9C70L7QsjoiLz4NCgkJPHVpdGV4dCBuYW1lPSJRVUlaUE9EX1FVSVpfUEFTU1NDT1JFIiB2YWx1ZT0i0J/RgNC+0YXQvtC00L3QvtC5INGA0LXQt9GD0LvRjNGC0LDRgjoiLz4NCgkJPHVpdGV4dCBuYW1lPSJRVUlaUE9EX1FVSVpfTUFYU0NPUkUiIHZhbHVlPSLQnNCw0LrRgdC40LzQsNC70YzQvdGL0Lkg0YDQtdC30YPQu9GM0YLQsNGCOiIvPg0KCQk8dWl0ZXh0IG5hbWU9IlFVSVpQT0RfUVVFU0FUTVBUX1NUUiIgdmFsdWU9ItCf0L7Qv9GL0YLQutCwOiAlbiDQuNC3ICV0Ii8+DQoJCTx1aXRleHQgbmFtZT0iUVVJWlBPRF9RVUVTVFlQRV9TVFIiIHZhbHVlPSLQotC40L86ICVzIi8+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+0LvRjNGI0L7QtSDRh9C40YHQu9C+Ii8+DQoJCTx1aXRleHQgbmFtZT0iV0FSTklOR01TR19ZRVNTVFJJTkciIHZhbHVlPSLQlNCwIi8+DQoJCTx1aXRleHQgbmFtZT0iV0FSTklOR01TR19OT1NUUklORyIgdmFsdWU9ItCd0LXRgiIvPg0KCQk8dWl0ZXh0IG5hbWU9IldBUk5JTkdNU0dfVElUTEVTVFJJTkciIHZhbHVlPSLQn9GA0LXQtNGD0L/RgNC10LbQtNC10L3QuNC1INC+INC90LDQstC40LPQsNGG0LjQuCDQsiDQvtC/0YDQvtGB0LUiLz4NCgkJPHVpdGV4dCBuYW1lPSJXQVJOSU5HTVNHX01TR1NUUklORyIgdmFsdWU9ItCSINC+0L/RgNC+0YHQtSDQvtGB0YLQsNC70LjRgdGMINC90LXQvtGC0LLQtdGH0LXQvdC90YvQtSDQstC+0L/RgNC+0YHRiy7QndCw0LbQsNGC0LjQtSDQutC90L7Qv9C60LggJnF1b3Q70JTQsCZxdW90OyDQv9GA0LjQstC10LTQtdGCINC6INC30LDQutGA0YvRgtC40Y4g0L7Qv9GA0L7RgdCwLiDQndCw0LbQsNGC0LjQtSDQutC90L7Qv9C60LggJnF1b3Q70J3QtdGCJnF1b3Q7INC/0YDQvtC00L7Qu9C20LjRgiDQvtC/0YDQvtGBLiIvPg0KCQk8dWl0ZXh0IG5hbWU9IklORk9STUFUSU9OX0gyNjRfRkxBU0hQTEFZRVIiIHZhbHVlPSLQotC10LrRg9GJ0LDRjyDQstC10YDRgdC40Y8g0L/RgNC+0LjQs9GA0YvQstCw0YLQtdC70Y8gRmxhc2ggUGxheWVyLCDRg9GB0YLQsNC90L7QstC70LXQvdC90LDRjyDQvdCwINGN0YLQvtC8INC60L7QvNC/0YzRjtGC0LXRgNC1LCDQvdC1INC/0L7QtNC00LXRgNC20LjQstCw0LXRgiDRjdGC0L4g0LLQuNC00LXQvi4g0KnQtdC70LrQvdC40YLQtSDQsiDQvtCx0LvQsNGB0YLQuCDQstC40LTQtdC+LCDRh9GC0L7QsdGLINC30LDQs9GA0YPQt9C40YLRjCDQv9C+0YHQu9C10LTQvdGO0Y4g0LLQtdGA0YHQuNGOINC/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/QvtC60LDQt9GL0LLQsNGC0Ywg0LLRgNC10LfQutGDINGD0YfQsNGB0YLQvdC40LrQsNC8Ii8+DQoJCTx1aXRleHQgbmFtZT0iTVVURSIgdmFsdWU9ItCe0YLQutC70Y7Rh9C40YLRjCDQt9Cy0YPQuiIvPg0KCQk8dWl0ZXh0IG5hbWU9IkRPQ1dSQVBfVElUTEUiIHZhbHVlPSLQktC70L7QttC10L3QuNC1INCyINGE0LDQudC7IEFkb2JlIFByZXNlbnRlciIvPg0KCQk8dWl0ZXh0IG5hbWU9IkRPQ1dSQVBfTVNHIiB2YWx1ZT0i0KHQvtGF0YDQsNC90LjRgtGMINCyINC/0LDQv9C60YMgJnF1b3Q70JzQvtC5INC60L7QvNC/0YzRjtGC0LXRgCZxdW90OyIvPg0KCQk8dWl0ZXh0IG5hbWU9IkRPQ1dSQVBfUFJPTVBUIiB2YWx1ZT0i0KnQtdC70LrQvdGD0YLRjCDQtNC70Y8g0LfQsNCz0YDRg9C30LrQuCIvPg0KCTwvbGFuZ3VhZ2U+DQo8L2NvbmZpZ3VyYXRpb24+DQo="/>
  <p:tag name="MMPROD_THEME_BG_IMAGE" val="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HJ-Office Theme-20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24050</TotalTime>
  <Words>855</Words>
  <Application>Microsoft Office PowerPoint</Application>
  <PresentationFormat>On-screen Show (4:3)</PresentationFormat>
  <Paragraphs>186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Lato</vt:lpstr>
      <vt:lpstr>Lato Black</vt:lpstr>
      <vt:lpstr>Lato Bold</vt:lpstr>
      <vt:lpstr>Lato Regular</vt:lpstr>
      <vt:lpstr>Times New Roman</vt:lpstr>
      <vt:lpstr>Wingdings</vt:lpstr>
      <vt:lpstr>Office Theme</vt:lpstr>
      <vt:lpstr>1_CHJ-Office Theme-2017</vt:lpstr>
      <vt:lpstr> Post-Release Substance Use Disorder Treatment: The Role of Insurance in Creating Access to Care  </vt:lpstr>
      <vt:lpstr>Housekeeping: Functions</vt:lpstr>
      <vt:lpstr>Housekeeping: Communication</vt:lpstr>
      <vt:lpstr> </vt:lpstr>
      <vt:lpstr> Maureen McDonnell MMcDonnell@tasc-il.org</vt:lpstr>
      <vt:lpstr>Presentation Agenda </vt:lpstr>
      <vt:lpstr>Substance use and mental illness are driving factors in justice-system involvement</vt:lpstr>
      <vt:lpstr>Reentry = High Risk Time</vt:lpstr>
      <vt:lpstr>Who Pays for SUD Services in the Community? </vt:lpstr>
      <vt:lpstr>In 2014: (SAMHSA TEDS Data)</vt:lpstr>
      <vt:lpstr>What are the major insurance/funding resources for SUD treatment for people leaving prison?</vt:lpstr>
      <vt:lpstr>Medicaid</vt:lpstr>
      <vt:lpstr>Medicaid Policy Initiatives (State)</vt:lpstr>
      <vt:lpstr>Medicaid</vt:lpstr>
      <vt:lpstr>Medicare</vt:lpstr>
      <vt:lpstr>Veterans Administration</vt:lpstr>
      <vt:lpstr>What Can Your RSAT Program Do?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RSAT Training Tool:  Trauma-Informed Correctional Care</dc:title>
  <dc:creator>Niki Miller</dc:creator>
  <cp:lastModifiedBy>Steve Keller</cp:lastModifiedBy>
  <cp:revision>286</cp:revision>
  <cp:lastPrinted>2017-05-15T19:40:23Z</cp:lastPrinted>
  <dcterms:created xsi:type="dcterms:W3CDTF">2006-08-16T00:00:00Z</dcterms:created>
  <dcterms:modified xsi:type="dcterms:W3CDTF">2017-05-17T14:52:00Z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