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8" r:id="rId3"/>
    <p:sldId id="433" r:id="rId4"/>
    <p:sldId id="434" r:id="rId5"/>
    <p:sldId id="435" r:id="rId6"/>
    <p:sldId id="259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36" r:id="rId20"/>
    <p:sldId id="422" r:id="rId21"/>
    <p:sldId id="437" r:id="rId22"/>
    <p:sldId id="438" r:id="rId23"/>
    <p:sldId id="399" r:id="rId24"/>
  </p:sldIdLst>
  <p:sldSz cx="9144000" cy="6858000" type="screen4x3"/>
  <p:notesSz cx="7023100" cy="93091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9564" autoAdjust="0"/>
  </p:normalViewPr>
  <p:slideViewPr>
    <p:cSldViewPr>
      <p:cViewPr varScale="1">
        <p:scale>
          <a:sx n="40" d="100"/>
          <a:sy n="40" d="100"/>
        </p:scale>
        <p:origin x="11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40" y="-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B9CED9-6385-4031-852A-39EFC5C5C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3BFB8-63F9-44D5-832D-C49CC7EB5B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1BC4A75-39C3-49C1-95BE-84601D60EE2F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E723B-7A01-4D47-8624-EE81A1B737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FB49-5C1F-4E14-810B-2339AF058D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D24FB6-00D3-427C-A0A8-9A8BED764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90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E49785F-AEC9-4CAF-8147-E59A22856DC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8D7AFB4-6AE2-405B-84EC-60E187CE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3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4DDE335-F703-4903-BA8E-AF554FA885E8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6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BE854C"/>
              </a:buClr>
              <a:buSzPct val="65000"/>
              <a:buFont typeface="Wingdings" panose="05000000000000000000" pitchFamily="2" charset="2"/>
              <a:buChar char="Ø"/>
            </a:pPr>
            <a:endParaRPr lang="en-US" altLang="en-US" sz="240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19461AA-1343-49FE-9B0A-6F89E51BB3C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0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BE854C"/>
              </a:buClr>
              <a:buSzPct val="65000"/>
              <a:buFont typeface="Wingdings" panose="05000000000000000000" pitchFamily="2" charset="2"/>
              <a:buChar char="Ø"/>
            </a:pPr>
            <a:endParaRPr lang="en-US" altLang="en-US" sz="240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A2C4F2-C2BE-413C-A5B4-89A59286ED8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02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/>
              <a:t>Example:</a:t>
            </a:r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/>
              <a:t>If you can understand the form that allows your insurance to bill at a hospital – you can’t be seen.</a:t>
            </a:r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/>
              <a:t>If you can’t understand the consent to treat form, you don’t’ get tx</a:t>
            </a:r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/>
              <a:t>Pretty basic, but the research shows that most people do not understand these forms….they mostly sign them anyway….but lets look at some research that applies to our populatiomn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83B075-94DE-4C29-AF4B-302C1255F7A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83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2375" y="709613"/>
            <a:ext cx="4733925" cy="3549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466618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6618">
              <a:defRPr/>
            </a:pPr>
            <a:fld id="{6E72AF1F-5D5A-45D5-89FD-B7BDF9E8242F}" type="slidenum">
              <a:rPr lang="en-US">
                <a:solidFill>
                  <a:prstClr val="black"/>
                </a:solidFill>
                <a:latin typeface="Calibri"/>
              </a:rPr>
              <a:pPr defTabSz="466618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8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124BDE-A707-4539-97A1-64C83279819C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4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F94A1A-52CD-47D6-AFD3-31948AD65244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9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" y="6"/>
            <a:ext cx="9171433" cy="6664325"/>
          </a:xfrm>
          <a:prstGeom prst="rect">
            <a:avLst/>
          </a:prstGeom>
          <a:solidFill>
            <a:srgbClr val="2941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2841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176" y="1168891"/>
            <a:ext cx="8229600" cy="3451225"/>
          </a:xfrm>
        </p:spPr>
        <p:txBody>
          <a:bodyPr anchor="t"/>
          <a:lstStyle>
            <a:lvl1pPr>
              <a:lnSpc>
                <a:spcPct val="110000"/>
              </a:lnSpc>
              <a:defRPr sz="1969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3688" y="4930840"/>
            <a:ext cx="8229600" cy="837918"/>
          </a:xfrm>
        </p:spPr>
        <p:txBody>
          <a:bodyPr numCol="2" spcCol="365760" anchor="b"/>
          <a:lstStyle>
            <a:lvl1pPr marL="0" marR="0" indent="0" algn="l" defTabSz="257175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013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2032" y="5980953"/>
            <a:ext cx="9171433" cy="914400"/>
            <a:chOff x="-2033" y="5980953"/>
            <a:chExt cx="9171433" cy="914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2033" y="5980953"/>
              <a:ext cx="917143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14" name="Picture 13" descr="CHJ_Logo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128575"/>
              <a:ext cx="2286000" cy="62551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50439" y="242110"/>
            <a:ext cx="3964626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9" y="6272215"/>
            <a:ext cx="1674091" cy="3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1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Head /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176" y="1231581"/>
            <a:ext cx="8229600" cy="808431"/>
          </a:xfrm>
        </p:spPr>
        <p:txBody>
          <a:bodyPr anchor="t"/>
          <a:lstStyle>
            <a:lvl1pPr>
              <a:defRPr sz="2400" b="1" i="0" baseline="0">
                <a:solidFill>
                  <a:srgbClr val="355474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176" y="2094046"/>
            <a:ext cx="8229600" cy="3578092"/>
          </a:xfrm>
        </p:spPr>
        <p:txBody>
          <a:bodyPr anchor="t"/>
          <a:lstStyle>
            <a:lvl1pPr marL="160735" marR="0" indent="-160735" algn="l" defTabSz="257175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0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Head /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176" y="1233263"/>
            <a:ext cx="8229600" cy="1576811"/>
          </a:xfrm>
        </p:spPr>
        <p:txBody>
          <a:bodyPr anchor="t"/>
          <a:lstStyle>
            <a:lvl1pPr>
              <a:defRPr sz="1688">
                <a:solidFill>
                  <a:srgbClr val="355474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176" y="3024770"/>
            <a:ext cx="8229600" cy="2647368"/>
          </a:xfrm>
        </p:spPr>
        <p:txBody>
          <a:bodyPr anchor="t"/>
          <a:lstStyle>
            <a:lvl1pPr marL="160735" marR="0" indent="-160735" algn="l" defTabSz="257175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013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Head / 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176" y="1231581"/>
            <a:ext cx="8229600" cy="781411"/>
          </a:xfrm>
        </p:spPr>
        <p:txBody>
          <a:bodyPr anchor="t"/>
          <a:lstStyle>
            <a:lvl1pPr>
              <a:defRPr sz="1688">
                <a:solidFill>
                  <a:srgbClr val="35547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176" y="2080536"/>
            <a:ext cx="8229600" cy="3591602"/>
          </a:xfrm>
        </p:spPr>
        <p:txBody>
          <a:bodyPr numCol="2" spcCol="365760" anchor="t"/>
          <a:lstStyle>
            <a:lvl1pPr marL="160735" marR="0" indent="-160735" algn="l" defTabSz="257175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013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7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176" y="1231581"/>
            <a:ext cx="8229600" cy="727371"/>
          </a:xfrm>
        </p:spPr>
        <p:txBody>
          <a:bodyPr anchor="t"/>
          <a:lstStyle>
            <a:lvl1pPr>
              <a:defRPr sz="1688">
                <a:solidFill>
                  <a:srgbClr val="355474"/>
                </a:solidFill>
              </a:defRPr>
            </a:lvl1pPr>
          </a:lstStyle>
          <a:p>
            <a:r>
              <a:rPr lang="en-US" dirty="0"/>
              <a:t>Data &amp;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30176" y="2185500"/>
            <a:ext cx="8229600" cy="3486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66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1" y="-40530"/>
            <a:ext cx="9159212" cy="6322667"/>
          </a:xfrm>
          <a:prstGeom prst="rect">
            <a:avLst/>
          </a:prstGeom>
          <a:solidFill>
            <a:srgbClr val="2941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2841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032" y="5980953"/>
            <a:ext cx="9171433" cy="914400"/>
            <a:chOff x="-2033" y="5980953"/>
            <a:chExt cx="9171433" cy="914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2033" y="5980953"/>
              <a:ext cx="917143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9" name="Picture 8" descr="CHJ_Logo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128575"/>
              <a:ext cx="2286000" cy="62551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176" y="1106196"/>
            <a:ext cx="8229600" cy="4565942"/>
          </a:xfrm>
        </p:spPr>
        <p:txBody>
          <a:bodyPr anchor="t"/>
          <a:lstStyle>
            <a:lvl1pPr>
              <a:lnSpc>
                <a:spcPct val="110000"/>
              </a:lnSpc>
              <a:defRPr sz="2813" b="0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50439" y="242110"/>
            <a:ext cx="3964626" cy="548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9" y="6272215"/>
            <a:ext cx="1674091" cy="3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0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" y="1"/>
            <a:ext cx="9171433" cy="6376706"/>
          </a:xfrm>
          <a:prstGeom prst="rect">
            <a:avLst/>
          </a:prstGeom>
          <a:solidFill>
            <a:srgbClr val="9597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2841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032" y="5980953"/>
            <a:ext cx="9171433" cy="914400"/>
            <a:chOff x="-2033" y="5980953"/>
            <a:chExt cx="9171433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2033" y="5980953"/>
              <a:ext cx="917143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9" name="Picture 8" descr="CHJ_Logo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128575"/>
              <a:ext cx="2286000" cy="62551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06196"/>
            <a:ext cx="8229600" cy="4565942"/>
          </a:xfrm>
        </p:spPr>
        <p:txBody>
          <a:bodyPr anchor="t"/>
          <a:lstStyle>
            <a:lvl1pPr>
              <a:lnSpc>
                <a:spcPct val="110000"/>
              </a:lnSpc>
              <a:defRPr sz="2813" b="0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12" name="Picture 11" descr="CHJ_Logo_Bug_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279" y="227530"/>
            <a:ext cx="4004671" cy="548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9" y="6272215"/>
            <a:ext cx="1674091" cy="3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7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40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3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54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20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175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320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1ED5658-5F2C-A94C-8537-E3571DE15289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AE34CD9-8D6E-8D40-8882-F83EF6D6C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32" y="5980953"/>
            <a:ext cx="9171433" cy="914400"/>
          </a:xfrm>
          <a:prstGeom prst="rect">
            <a:avLst/>
          </a:prstGeom>
          <a:solidFill>
            <a:srgbClr val="2941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0176" y="1155446"/>
            <a:ext cx="8229600" cy="69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0176" y="2171995"/>
            <a:ext cx="82296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Picture 6" descr="CHJ_Logo_w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20524"/>
            <a:ext cx="2286000" cy="63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9" y="6272221"/>
            <a:ext cx="1674091" cy="3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4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257175" rtl="0" eaLnBrk="1" fontAlgn="base" hangingPunct="1">
        <a:spcBef>
          <a:spcPct val="0"/>
        </a:spcBef>
        <a:spcAft>
          <a:spcPct val="0"/>
        </a:spcAft>
        <a:defRPr sz="2800" b="1" i="0" kern="1200">
          <a:solidFill>
            <a:srgbClr val="355474"/>
          </a:solidFill>
          <a:latin typeface="Arial"/>
          <a:ea typeface="Lato Black" pitchFamily="34" charset="0"/>
          <a:cs typeface="Arial"/>
        </a:defRPr>
      </a:lvl1pPr>
      <a:lvl2pPr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2pPr>
      <a:lvl3pPr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3pPr>
      <a:lvl4pPr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4pPr>
      <a:lvl5pPr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5pPr>
      <a:lvl6pPr marL="257175"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6pPr>
      <a:lvl7pPr marL="514350"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7pPr>
      <a:lvl8pPr marL="771525"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8pPr>
      <a:lvl9pPr marL="1028700"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9pPr>
    </p:titleStyle>
    <p:bodyStyle>
      <a:lvl1pPr marL="192881" indent="-192881" algn="l" defTabSz="2571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Lato Bold" pitchFamily="34" charset="0"/>
          <a:cs typeface="Arial"/>
        </a:defRPr>
      </a:lvl1pPr>
      <a:lvl2pPr marL="417910" indent="-160735" algn="l" defTabSz="2571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Lato Regular" pitchFamily="34" charset="0"/>
          <a:cs typeface="Arial"/>
        </a:defRPr>
      </a:lvl2pPr>
      <a:lvl3pPr marL="642938" indent="-128588" algn="l" defTabSz="2571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Lato Regular" pitchFamily="34" charset="0"/>
          <a:cs typeface="Arial"/>
        </a:defRPr>
      </a:lvl3pPr>
      <a:lvl4pPr marL="900113" indent="-128588" algn="l" defTabSz="2571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Lato Regular" pitchFamily="34" charset="0"/>
          <a:cs typeface="Arial"/>
        </a:defRPr>
      </a:lvl4pPr>
      <a:lvl5pPr marL="1157288" indent="-128588" algn="l" defTabSz="2571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Lato Regular" pitchFamily="34" charset="0"/>
          <a:cs typeface="Arial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barbour@tasc-il.org" TargetMode="External"/><Relationship Id="rId4" Type="http://schemas.openxmlformats.org/officeDocument/2006/relationships/hyperlink" Target="mailto:MMcDonnell@tasc-il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8763000" cy="2590800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2700" b="1" dirty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/>
              <a:t>Post-Release Substance Use Disorder Treatment:</a:t>
            </a:r>
            <a:br>
              <a:rPr lang="en-US" sz="3600" b="1" dirty="0"/>
            </a:br>
            <a:r>
              <a:rPr lang="en-US" sz="3600" b="1" dirty="0"/>
              <a:t>The Role of Insurance in Creating Access to Care </a:t>
            </a:r>
            <a:br>
              <a:rPr lang="en-US" sz="4000" dirty="0">
                <a:ea typeface="Calibri"/>
                <a:cs typeface="Times New Roman"/>
              </a:rPr>
            </a:br>
            <a:endParaRPr lang="en-US" sz="4000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6081989"/>
            <a:ext cx="9144000" cy="776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023104"/>
            <a:ext cx="5888736" cy="9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0213" y="2171700"/>
          <a:ext cx="8229600" cy="299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 of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</a:t>
                      </a:r>
                      <a:r>
                        <a:rPr lang="en-US" baseline="0" dirty="0"/>
                        <a:t> of All Admissions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Government Programs </a:t>
                      </a:r>
                    </a:p>
                    <a:p>
                      <a:r>
                        <a:rPr lang="en-US" dirty="0"/>
                        <a:t>(state, local,</a:t>
                      </a:r>
                      <a:r>
                        <a:rPr lang="en-US" baseline="0" dirty="0"/>
                        <a:t> federal block grant)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Commercial Insurance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Self-pay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  9.8%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86540"/>
            <a:ext cx="8229600" cy="838200"/>
          </a:xfrm>
        </p:spPr>
        <p:txBody>
          <a:bodyPr/>
          <a:lstStyle/>
          <a:p>
            <a:r>
              <a:rPr lang="en-US" b="1" dirty="0"/>
              <a:t>In 2014: </a:t>
            </a:r>
            <a:r>
              <a:rPr lang="en-US" sz="1800" b="1" i="1" dirty="0"/>
              <a:t>(SAMHSA TEDS Data)</a:t>
            </a:r>
          </a:p>
        </p:txBody>
      </p:sp>
    </p:spTree>
    <p:extLst>
      <p:ext uri="{BB962C8B-B14F-4D97-AF65-F5344CB8AC3E}">
        <p14:creationId xmlns:p14="http://schemas.microsoft.com/office/powerpoint/2010/main" val="407584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5178"/>
            <a:ext cx="8229600" cy="3230562"/>
          </a:xfrm>
        </p:spPr>
        <p:txBody>
          <a:bodyPr>
            <a:normAutofit/>
          </a:bodyPr>
          <a:lstStyle/>
          <a:p>
            <a:r>
              <a:rPr lang="en-US" dirty="0"/>
              <a:t>Medicaid</a:t>
            </a:r>
          </a:p>
          <a:p>
            <a:r>
              <a:rPr lang="en-US" dirty="0"/>
              <a:t>Medicare</a:t>
            </a:r>
          </a:p>
          <a:p>
            <a:r>
              <a:rPr lang="en-US" dirty="0"/>
              <a:t>Veteran’s Administration</a:t>
            </a:r>
          </a:p>
          <a:p>
            <a:r>
              <a:rPr lang="en-US" dirty="0"/>
              <a:t>State or county programs for people leaving prison</a:t>
            </a:r>
          </a:p>
          <a:p>
            <a:pPr lvl="1"/>
            <a:r>
              <a:rPr lang="en-US" dirty="0"/>
              <a:t>Ex: Sheridan CC (Illinois)</a:t>
            </a:r>
          </a:p>
          <a:p>
            <a:r>
              <a:rPr lang="en-US" dirty="0"/>
              <a:t>Community Health Centers (FQHCs)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21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are the major insurance/funding resources for SUD treatment for people leaving prison?</a:t>
            </a:r>
          </a:p>
        </p:txBody>
      </p:sp>
    </p:spTree>
    <p:extLst>
      <p:ext uri="{BB962C8B-B14F-4D97-AF65-F5344CB8AC3E}">
        <p14:creationId xmlns:p14="http://schemas.microsoft.com/office/powerpoint/2010/main" val="28182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0112"/>
          </a:xfrm>
        </p:spPr>
        <p:txBody>
          <a:bodyPr>
            <a:normAutofit/>
          </a:bodyPr>
          <a:lstStyle/>
          <a:p>
            <a:r>
              <a:rPr lang="en-US" dirty="0"/>
              <a:t>National program</a:t>
            </a:r>
          </a:p>
          <a:p>
            <a:r>
              <a:rPr lang="en-US" dirty="0"/>
              <a:t>Federal/State partnership – co-funded</a:t>
            </a:r>
          </a:p>
          <a:p>
            <a:pPr lvl="1"/>
            <a:r>
              <a:rPr lang="en-US" dirty="0"/>
              <a:t>Federal share 50-100%</a:t>
            </a:r>
          </a:p>
          <a:p>
            <a:pPr lvl="1"/>
            <a:r>
              <a:rPr lang="en-US" dirty="0"/>
              <a:t>State defines covered services</a:t>
            </a:r>
          </a:p>
          <a:p>
            <a:r>
              <a:rPr lang="en-US" dirty="0"/>
              <a:t>Major eligibility groups</a:t>
            </a:r>
          </a:p>
          <a:p>
            <a:pPr lvl="1"/>
            <a:r>
              <a:rPr lang="en-US" dirty="0"/>
              <a:t>Seniors/Persons with Disabilities</a:t>
            </a:r>
          </a:p>
          <a:p>
            <a:pPr lvl="1"/>
            <a:r>
              <a:rPr lang="en-US" dirty="0"/>
              <a:t>Pregnant Women</a:t>
            </a:r>
          </a:p>
          <a:p>
            <a:pPr lvl="1"/>
            <a:r>
              <a:rPr lang="en-US" dirty="0"/>
              <a:t>Children/Custodial parents</a:t>
            </a:r>
          </a:p>
          <a:p>
            <a:pPr lvl="1"/>
            <a:r>
              <a:rPr lang="en-US" dirty="0"/>
              <a:t>Low-Income Adults (ACA expansion population)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Medicaid</a:t>
            </a:r>
          </a:p>
        </p:txBody>
      </p:sp>
    </p:spTree>
    <p:extLst>
      <p:ext uri="{BB962C8B-B14F-4D97-AF65-F5344CB8AC3E}">
        <p14:creationId xmlns:p14="http://schemas.microsoft.com/office/powerpoint/2010/main" val="186647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992563"/>
          </a:xfrm>
        </p:spPr>
        <p:txBody>
          <a:bodyPr/>
          <a:lstStyle/>
          <a:p>
            <a:pPr eaLnBrk="1" hangingPunct="1"/>
            <a:r>
              <a:rPr lang="en-US" dirty="0"/>
              <a:t>1115 Medicaid waivers</a:t>
            </a:r>
          </a:p>
          <a:p>
            <a:pPr lvl="1" eaLnBrk="1" hangingPunct="1"/>
            <a:r>
              <a:rPr lang="en-US" sz="2400" dirty="0"/>
              <a:t>Make pre-release service planning a reimbursable service (30 days prior)</a:t>
            </a:r>
          </a:p>
          <a:p>
            <a:pPr eaLnBrk="1" hangingPunct="1"/>
            <a:r>
              <a:rPr lang="en-US" dirty="0"/>
              <a:t>Managed care contracts</a:t>
            </a:r>
          </a:p>
          <a:p>
            <a:pPr lvl="1" eaLnBrk="1" hangingPunct="1"/>
            <a:r>
              <a:rPr lang="en-US" sz="2400" dirty="0"/>
              <a:t>Require plans to work with members pre-release</a:t>
            </a:r>
          </a:p>
          <a:p>
            <a:pPr eaLnBrk="1" hangingPunct="1"/>
            <a:r>
              <a:rPr lang="en-US" dirty="0"/>
              <a:t>Medicaid enrollment initiatives</a:t>
            </a:r>
          </a:p>
          <a:p>
            <a:pPr eaLnBrk="1" hangingPunct="1"/>
            <a:r>
              <a:rPr lang="en-US" dirty="0"/>
              <a:t>Behavioral health initiatives </a:t>
            </a:r>
          </a:p>
          <a:p>
            <a:pPr lvl="1" eaLnBrk="1" hangingPunct="1"/>
            <a:r>
              <a:rPr lang="en-US" sz="2400" dirty="0"/>
              <a:t>Waivers, justice reinvestment, local investments</a:t>
            </a:r>
          </a:p>
          <a:p>
            <a:pPr lvl="1" eaLnBrk="1" hangingPunct="1"/>
            <a:r>
              <a:rPr lang="en-US" sz="2400" dirty="0"/>
              <a:t>Goal: Increase community capacity and access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Medicaid Policy Initiatives (State)</a:t>
            </a:r>
          </a:p>
        </p:txBody>
      </p:sp>
    </p:spTree>
    <p:extLst>
      <p:ext uri="{BB962C8B-B14F-4D97-AF65-F5344CB8AC3E}">
        <p14:creationId xmlns:p14="http://schemas.microsoft.com/office/powerpoint/2010/main" val="207453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0307"/>
            <a:ext cx="8229600" cy="364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if your state did not expand Medicaid for the newly eligible ACA population? </a:t>
            </a:r>
          </a:p>
          <a:p>
            <a:r>
              <a:rPr lang="en-US" sz="3000" b="0" dirty="0"/>
              <a:t>You can still maximize existing Medicaid coverage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Locate those eligible due to disability status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Medical or mental health are most common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Examples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Buncome County NC </a:t>
            </a:r>
            <a:r>
              <a:rPr lang="en-US"/>
              <a:t>(Asheville NC)</a:t>
            </a:r>
            <a:endParaRPr lang="en-US" dirty="0"/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Hospital DSRIP districts arrangements (Texas)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Medicaid</a:t>
            </a:r>
          </a:p>
        </p:txBody>
      </p:sp>
    </p:spTree>
    <p:extLst>
      <p:ext uri="{BB962C8B-B14F-4D97-AF65-F5344CB8AC3E}">
        <p14:creationId xmlns:p14="http://schemas.microsoft.com/office/powerpoint/2010/main" val="319181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5878"/>
            <a:ext cx="8229600" cy="3987210"/>
          </a:xfrm>
        </p:spPr>
        <p:txBody>
          <a:bodyPr>
            <a:normAutofit/>
          </a:bodyPr>
          <a:lstStyle/>
          <a:p>
            <a:r>
              <a:rPr lang="en-US" dirty="0"/>
              <a:t>National program</a:t>
            </a:r>
          </a:p>
          <a:p>
            <a:pPr lvl="1"/>
            <a:r>
              <a:rPr lang="en-US" dirty="0"/>
              <a:t>Turned 50 last year</a:t>
            </a:r>
          </a:p>
          <a:p>
            <a:r>
              <a:rPr lang="en-US" dirty="0"/>
              <a:t>Funded through payroll tax</a:t>
            </a:r>
          </a:p>
          <a:p>
            <a:r>
              <a:rPr lang="en-US" dirty="0"/>
              <a:t>Eligibility categories</a:t>
            </a:r>
          </a:p>
          <a:p>
            <a:pPr lvl="1"/>
            <a:r>
              <a:rPr lang="en-US" dirty="0"/>
              <a:t>Over 65</a:t>
            </a:r>
          </a:p>
          <a:p>
            <a:pPr lvl="1"/>
            <a:r>
              <a:rPr lang="en-US" dirty="0"/>
              <a:t>Under 65 if disabled with work history (SSDI)</a:t>
            </a:r>
          </a:p>
          <a:p>
            <a:pPr lvl="2"/>
            <a:r>
              <a:rPr lang="en-US" dirty="0"/>
              <a:t>Often Medicaid/Medicare (“dual eligible”)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Medicare</a:t>
            </a:r>
          </a:p>
        </p:txBody>
      </p:sp>
    </p:spTree>
    <p:extLst>
      <p:ext uri="{BB962C8B-B14F-4D97-AF65-F5344CB8AC3E}">
        <p14:creationId xmlns:p14="http://schemas.microsoft.com/office/powerpoint/2010/main" val="2295232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3877376"/>
          </a:xfrm>
        </p:spPr>
        <p:txBody>
          <a:bodyPr/>
          <a:lstStyle/>
          <a:p>
            <a:r>
              <a:rPr lang="en-US" sz="2600" dirty="0"/>
              <a:t>National Program</a:t>
            </a:r>
          </a:p>
          <a:p>
            <a:r>
              <a:rPr lang="en-US" sz="2600" dirty="0"/>
              <a:t>Eligibility categories depend on length of service and status of discharge</a:t>
            </a:r>
          </a:p>
          <a:p>
            <a:r>
              <a:rPr lang="en-US" sz="2600" dirty="0"/>
              <a:t>VA is a health system and an insurance program</a:t>
            </a:r>
          </a:p>
          <a:p>
            <a:pPr lvl="1"/>
            <a:r>
              <a:rPr lang="en-US" sz="2600" dirty="0"/>
              <a:t>Increasingly contract outside of their system for services, including behavioral health services</a:t>
            </a:r>
          </a:p>
          <a:p>
            <a:r>
              <a:rPr lang="en-US" sz="2600" u="sng" dirty="0"/>
              <a:t>Need to know</a:t>
            </a:r>
            <a:r>
              <a:rPr lang="en-US" sz="2600" dirty="0"/>
              <a:t>: Veterans Justice Outreach staff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Veterans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97557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230562"/>
          </a:xfrm>
        </p:spPr>
        <p:txBody>
          <a:bodyPr/>
          <a:lstStyle/>
          <a:p>
            <a:r>
              <a:rPr lang="en-US" dirty="0"/>
              <a:t>Become aware of all public insurance programs available in your state </a:t>
            </a:r>
          </a:p>
          <a:p>
            <a:pPr lvl="1"/>
            <a:r>
              <a:rPr lang="en-US" dirty="0"/>
              <a:t>And in communities with large numbers of returning individuals</a:t>
            </a:r>
          </a:p>
          <a:p>
            <a:r>
              <a:rPr lang="en-US" dirty="0"/>
              <a:t>Enroll releasing individuals into all programs for which they are eligible</a:t>
            </a:r>
          </a:p>
          <a:p>
            <a:r>
              <a:rPr lang="en-US" dirty="0"/>
              <a:t>Educate on how to use these benefits to get needed SUD services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Can Your RSAT Program Do? </a:t>
            </a:r>
          </a:p>
        </p:txBody>
      </p:sp>
    </p:spTree>
    <p:extLst>
      <p:ext uri="{BB962C8B-B14F-4D97-AF65-F5344CB8AC3E}">
        <p14:creationId xmlns:p14="http://schemas.microsoft.com/office/powerpoint/2010/main" val="241437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6A92"/>
                </a:solidFill>
              </a:rPr>
              <a:t>Questions?</a:t>
            </a:r>
          </a:p>
        </p:txBody>
      </p:sp>
      <p:pic>
        <p:nvPicPr>
          <p:cNvPr id="6349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3343079-F958-469C-9DBA-49AE8EFAB56C}" type="datetime1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5/17/2017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5EBB63-6C47-4304-A44E-B4F47603A08E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/>
              <a:t>Type your question in the Q&amp;A box </a:t>
            </a:r>
            <a:br>
              <a:rPr lang="en-US" dirty="0"/>
            </a:br>
            <a:r>
              <a:rPr lang="en-US" dirty="0"/>
              <a:t>on your computer screen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Speaker Contact Info:</a:t>
            </a:r>
            <a:endParaRPr lang="en-US" sz="28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dirty="0"/>
              <a:t>Maureen McDonnell: </a:t>
            </a:r>
            <a:r>
              <a:rPr lang="en-US" sz="2800" dirty="0">
                <a:cs typeface="Arial" pitchFamily="34" charset="0"/>
                <a:hlinkClick r:id="rId4"/>
              </a:rPr>
              <a:t>MMcDonnell@tasc-il.org</a:t>
            </a:r>
            <a:endParaRPr lang="en-US" sz="2800" dirty="0"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cs typeface="Arial" pitchFamily="34" charset="0"/>
              </a:rPr>
              <a:t>or</a:t>
            </a:r>
          </a:p>
          <a:p>
            <a:pPr marL="0" indent="0" algn="ctr">
              <a:buNone/>
              <a:defRPr/>
            </a:pPr>
            <a:r>
              <a:rPr lang="en-US" sz="2800" dirty="0">
                <a:cs typeface="Arial" pitchFamily="34" charset="0"/>
              </a:rPr>
              <a:t>her colleague, Phillip Barbour: </a:t>
            </a:r>
            <a:r>
              <a:rPr lang="en-US" u="sng" dirty="0">
                <a:hlinkClick r:id="rId5"/>
              </a:rPr>
              <a:t>pbarbour@tasc-il.org</a:t>
            </a:r>
            <a:endParaRPr lang="en-US" sz="28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194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Always Happy to Hear From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209146"/>
          </a:xfrm>
        </p:spPr>
        <p:txBody>
          <a:bodyPr>
            <a:noAutofit/>
          </a:bodyPr>
          <a:lstStyle/>
          <a:p>
            <a:pPr marL="0" lvl="0" indent="0">
              <a:buClr>
                <a:srgbClr val="BE854C"/>
              </a:buClr>
              <a:buSzPct val="65000"/>
              <a:buNone/>
            </a:pPr>
            <a:r>
              <a:rPr lang="en-US" sz="2800" b="1" dirty="0"/>
              <a:t>Thank you all for the great work you do!</a:t>
            </a:r>
          </a:p>
          <a:p>
            <a:pPr marL="0" lvl="0" indent="0">
              <a:buClr>
                <a:srgbClr val="BE854C"/>
              </a:buClr>
              <a:buSzPct val="65000"/>
              <a:buNone/>
            </a:pPr>
            <a:endParaRPr lang="en-US" sz="1600" dirty="0"/>
          </a:p>
          <a:p>
            <a:pPr marL="0" lvl="0" indent="0">
              <a:buClr>
                <a:srgbClr val="BE854C"/>
              </a:buClr>
              <a:buSzPct val="65000"/>
              <a:buNone/>
            </a:pPr>
            <a:r>
              <a:rPr lang="en-US" sz="2400" dirty="0"/>
              <a:t>We know your job is not easy, but we aim to make it a bit easier &amp; are always happy to hear how we can do so…</a:t>
            </a:r>
          </a:p>
          <a:p>
            <a:pPr marL="0" lvl="0" indent="0">
              <a:buClr>
                <a:srgbClr val="BE854C"/>
              </a:buClr>
              <a:buSzPct val="65000"/>
              <a:buNone/>
            </a:pPr>
            <a:endParaRPr lang="en-US" sz="800" dirty="0"/>
          </a:p>
          <a:p>
            <a:pPr marL="0" lvl="0" indent="0">
              <a:buClr>
                <a:srgbClr val="BE854C"/>
              </a:buClr>
              <a:buSzPct val="65000"/>
              <a:buNone/>
            </a:pPr>
            <a:r>
              <a:rPr lang="en-US" sz="2400" dirty="0"/>
              <a:t>Contact me anytime with inquiries about the topics we have covered: Skeller@ahpnet.com</a:t>
            </a:r>
          </a:p>
          <a:p>
            <a:pPr marL="0" lvl="0" indent="0">
              <a:buClr>
                <a:srgbClr val="BE854C"/>
              </a:buClr>
              <a:buSzPct val="65000"/>
              <a:buNone/>
            </a:pPr>
            <a:endParaRPr lang="en-US" sz="2400" dirty="0"/>
          </a:p>
          <a:p>
            <a:pPr marL="0" indent="0">
              <a:buClr>
                <a:srgbClr val="BE854C"/>
              </a:buClr>
              <a:buSzPct val="65000"/>
              <a:buNone/>
            </a:pPr>
            <a:r>
              <a:rPr lang="en-US" sz="2400" dirty="0"/>
              <a:t>Also appreciate hearing about your experiences &amp; innovations…</a:t>
            </a:r>
          </a:p>
          <a:p>
            <a:pPr marL="0" lvl="0" indent="0">
              <a:buClr>
                <a:srgbClr val="BE854C"/>
              </a:buClr>
              <a:buSzPct val="65000"/>
              <a:buNone/>
            </a:pPr>
            <a:endParaRPr lang="en-US" sz="1600" dirty="0"/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sz="2400" b="1" dirty="0"/>
              <a:t>Thank you for your participation …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5/17/2017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5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n-lt"/>
                <a:cs typeface="Arial" pitchFamily="34" charset="0"/>
              </a:rPr>
              <a:t>Housekeeping: Functions</a:t>
            </a:r>
          </a:p>
        </p:txBody>
      </p:sp>
      <p:sp>
        <p:nvSpPr>
          <p:cNvPr id="5125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57E8CEC-18DD-4249-94D3-4796920A3711}" type="datetime1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5/17/2017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1F2B6-E6E2-4523-826D-D20AA9130A49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9" name="Content Placeholder 6" descr="Boundaries+Presentation+PDF.pdf - Adobe Acrobat Pr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30000" r="7185" b="13333"/>
          <a:stretch>
            <a:fillRect/>
          </a:stretch>
        </p:blipFill>
        <p:spPr bwMode="auto">
          <a:xfrm>
            <a:off x="177800" y="1343025"/>
            <a:ext cx="8788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26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6A92"/>
                </a:solidFill>
              </a:rPr>
              <a:t>Certificate of Attendance</a:t>
            </a:r>
          </a:p>
        </p:txBody>
      </p:sp>
      <p:pic>
        <p:nvPicPr>
          <p:cNvPr id="6758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6353D04-C37E-4568-8841-B57F2D1DC1D7}" type="datetime1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5/17/2017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D48691-3EA0-4569-A863-4261594A9411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5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Download now! </a:t>
            </a:r>
          </a:p>
        </p:txBody>
      </p:sp>
      <p:pic>
        <p:nvPicPr>
          <p:cNvPr id="6759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438400"/>
            <a:ext cx="5673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5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6A92"/>
                </a:solidFill>
              </a:rPr>
              <a:t>Continuing Education (CEH)</a:t>
            </a:r>
          </a:p>
        </p:txBody>
      </p:sp>
      <p:pic>
        <p:nvPicPr>
          <p:cNvPr id="6963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82071BBE-7FEA-44B0-9DD2-02C3A58A331E}" type="datetime1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5/17/2017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EFC315-BDE0-4520-BFBC-AC5409C4EDF7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5588"/>
            <a:ext cx="8513763" cy="460057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/>
              <a:t>1 NAADAC CEH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Pass 10-question quiz with 7 correct answers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Receive certificate immediately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96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11525"/>
            <a:ext cx="47037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1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6C92"/>
                </a:solidFill>
              </a:rPr>
              <a:t>RSAT Technical Assistance and Training Center</a:t>
            </a:r>
            <a:endParaRPr lang="en-US" sz="3600" dirty="0">
              <a:solidFill>
                <a:srgbClr val="006C9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09146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BE854C"/>
              </a:buClr>
              <a:buSzPct val="65000"/>
              <a:buNone/>
            </a:pPr>
            <a:endParaRPr lang="en-US" i="1" dirty="0"/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/>
              <a:t>For more information on RSAT training and technical assistance visit: </a:t>
            </a:r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/>
              <a:t>http://www.rsat-tta.com/Home</a:t>
            </a:r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endParaRPr lang="en-US" i="1" dirty="0"/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/>
              <a:t>or email Stephen Keller, RSAT TA Coordinator at </a:t>
            </a:r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/>
              <a:t>skeller@ahpnet.com</a:t>
            </a:r>
          </a:p>
          <a:p>
            <a:pPr lvl="0">
              <a:buClr>
                <a:srgbClr val="BE854C"/>
              </a:buClr>
              <a:buSzPct val="65000"/>
              <a:buFont typeface="Arial" pitchFamily="34" charset="0"/>
              <a:buChar char="►"/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5/17/2017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4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n-lt"/>
                <a:cs typeface="Arial" pitchFamily="34" charset="0"/>
              </a:rPr>
              <a:t>Housekeeping: Communication</a:t>
            </a:r>
          </a:p>
        </p:txBody>
      </p:sp>
      <p:sp>
        <p:nvSpPr>
          <p:cNvPr id="717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EABC690-E2D4-4DF0-BFEC-6220F53907D6}" type="datetime1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5/17/2017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AB399-A9CC-4746-8D08-1CE47B2AF5D2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7" name="Content Placeholder 4" descr="Boundaries+Presentation+PDF.pdf - Adobe Acrobat Pr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0163"/>
            <a:ext cx="6757988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7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1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2800" b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en-US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4572000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200"/>
              </a:spcBef>
              <a:buClr>
                <a:srgbClr val="BE854C"/>
              </a:buClr>
              <a:buSzPct val="65000"/>
              <a:buNone/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Post-Release Substance Use Disorder Treatment: The Role of Insurance in Creating Access to Care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Presenter</a:t>
            </a:r>
          </a:p>
          <a:p>
            <a:pPr marL="0" indent="0" algn="ctr">
              <a:buNone/>
            </a:pPr>
            <a:r>
              <a:rPr lang="en-US" sz="1800" b="1" dirty="0"/>
              <a:t>Maureen McDonnell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Moderator</a:t>
            </a:r>
          </a:p>
          <a:p>
            <a:pPr marL="0" indent="0" algn="ctr">
              <a:buNone/>
            </a:pPr>
            <a:r>
              <a:rPr lang="en-US" sz="1800" b="1" dirty="0"/>
              <a:t>Stephen Keller</a:t>
            </a:r>
          </a:p>
          <a:p>
            <a:pPr marL="0" indent="0" algn="ctr">
              <a:buNone/>
            </a:pPr>
            <a:r>
              <a:rPr lang="en-US" sz="1800" b="1" dirty="0"/>
              <a:t>Training/TA Coordinator, RSAT-TTA</a:t>
            </a:r>
          </a:p>
          <a:p>
            <a:pPr marL="0" indent="0" algn="ctr">
              <a:buNone/>
            </a:pPr>
            <a:r>
              <a:rPr lang="en-US" sz="1800" b="1" dirty="0"/>
              <a:t>http://www.rsat-tta.com/Home</a:t>
            </a:r>
          </a:p>
        </p:txBody>
      </p:sp>
      <p:sp>
        <p:nvSpPr>
          <p:cNvPr id="9222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15, 2017</a:t>
            </a:r>
          </a:p>
        </p:txBody>
      </p:sp>
      <p:sp>
        <p:nvSpPr>
          <p:cNvPr id="922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DFD7F-66EE-4EA0-9FB0-9BA8679C60B1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140" y="-78871"/>
            <a:ext cx="9144000" cy="6949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Maureen McDonnell</a:t>
            </a:r>
            <a:b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MMcDonnell@tasc-il.org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10000"/>
            <a:ext cx="7772400" cy="17526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E0C3A3"/>
                </a:solidFill>
              </a:rPr>
              <a:t>Treatment Alternatives for Safe Communities (TASC)</a:t>
            </a:r>
          </a:p>
          <a:p>
            <a:pPr algn="l"/>
            <a:r>
              <a:rPr lang="en-US" sz="2800" dirty="0">
                <a:solidFill>
                  <a:srgbClr val="E0C3A3"/>
                </a:solidFill>
              </a:rPr>
              <a:t>http://www2.tasc.org/</a:t>
            </a:r>
          </a:p>
          <a:p>
            <a:pPr algn="l"/>
            <a:endParaRPr lang="en-US" dirty="0">
              <a:solidFill>
                <a:srgbClr val="E0C3A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DF37-5BD3-4F17-BC7F-8515FF269729}" type="datetime1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5/17/2017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3810000"/>
            <a:ext cx="8305800" cy="0"/>
          </a:xfrm>
          <a:prstGeom prst="line">
            <a:avLst/>
          </a:prstGeom>
          <a:ln w="22225">
            <a:solidFill>
              <a:srgbClr val="BE8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6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2800" b="0" i="1" dirty="0"/>
              <a:t>SUDs Very Prevalent Among Prisoners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0" i="1" dirty="0"/>
              <a:t>Who Pays for Services Now?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0" i="1" dirty="0"/>
              <a:t>How Do the Major Insurance Programs Work?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0" i="1" dirty="0"/>
              <a:t>What Can Your RSAT Program Do to Increase Use of Insurance to Access SUD Treatment? </a:t>
            </a:r>
          </a:p>
          <a:p>
            <a:pPr marL="571500" indent="-571500">
              <a:buNone/>
            </a:pPr>
            <a:endParaRPr lang="en-US" sz="2800" b="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Presentation Agenda </a:t>
            </a:r>
          </a:p>
        </p:txBody>
      </p:sp>
    </p:spTree>
    <p:extLst>
      <p:ext uri="{BB962C8B-B14F-4D97-AF65-F5344CB8AC3E}">
        <p14:creationId xmlns:p14="http://schemas.microsoft.com/office/powerpoint/2010/main" val="410628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3820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Substance use and mental illness are driving factors in justice-system involvement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257800"/>
            <a:ext cx="274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GenERAL         State Prison    Local           population			    Jail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5257800"/>
            <a:ext cx="274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General        State Prison    Local population			    Jail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5257800"/>
            <a:ext cx="274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General         State Prison    Local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Population			    Jail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426" y="5625812"/>
            <a:ext cx="2895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ANY MENTAL HEALTH PROBLEM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5664257"/>
            <a:ext cx="27432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SERIOUS MENTAL ILLNESS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21974" y="5645831"/>
            <a:ext cx="27432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SUBSTANCE USE DISORDER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23863" y="4171954"/>
            <a:ext cx="6526212" cy="1095375"/>
            <a:chOff x="423800" y="4171890"/>
            <a:chExt cx="6525769" cy="1095380"/>
          </a:xfrm>
        </p:grpSpPr>
        <p:sp>
          <p:nvSpPr>
            <p:cNvPr id="21" name="Rectangle 20"/>
            <p:cNvSpPr/>
            <p:nvPr/>
          </p:nvSpPr>
          <p:spPr>
            <a:xfrm>
              <a:off x="6165397" y="4973582"/>
              <a:ext cx="768298" cy="293688"/>
            </a:xfrm>
            <a:prstGeom prst="rect">
              <a:avLst/>
            </a:prstGeom>
            <a:solidFill>
              <a:srgbClr val="558ED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58883" y="5119632"/>
              <a:ext cx="768298" cy="147638"/>
            </a:xfrm>
            <a:prstGeom prst="rect">
              <a:avLst/>
            </a:prstGeom>
            <a:solidFill>
              <a:srgbClr val="558ED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9674" y="4606867"/>
              <a:ext cx="768298" cy="660403"/>
            </a:xfrm>
            <a:prstGeom prst="rect">
              <a:avLst/>
            </a:prstGeom>
            <a:solidFill>
              <a:srgbClr val="558ED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1" name="TextBox 27"/>
            <p:cNvSpPr txBox="1">
              <a:spLocks noChangeArrowheads="1"/>
            </p:cNvSpPr>
            <p:nvPr/>
          </p:nvSpPr>
          <p:spPr bwMode="auto">
            <a:xfrm>
              <a:off x="423800" y="4171890"/>
              <a:ext cx="7845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Lato Bold" pitchFamily="34" charset="0"/>
                  <a:ea typeface="Lato Bold" pitchFamily="34" charset="0"/>
                  <a:cs typeface="Lato Bol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19%</a:t>
              </a:r>
            </a:p>
          </p:txBody>
        </p:sp>
        <p:sp>
          <p:nvSpPr>
            <p:cNvPr id="6172" name="TextBox 30"/>
            <p:cNvSpPr txBox="1">
              <a:spLocks noChangeArrowheads="1"/>
            </p:cNvSpPr>
            <p:nvPr/>
          </p:nvSpPr>
          <p:spPr bwMode="auto">
            <a:xfrm>
              <a:off x="3243199" y="4724400"/>
              <a:ext cx="7845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Lato Bold" pitchFamily="34" charset="0"/>
                  <a:ea typeface="Lato Bold" pitchFamily="34" charset="0"/>
                  <a:cs typeface="Lato Bol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4%</a:t>
              </a:r>
            </a:p>
          </p:txBody>
        </p:sp>
        <p:sp>
          <p:nvSpPr>
            <p:cNvPr id="6173" name="TextBox 33"/>
            <p:cNvSpPr txBox="1">
              <a:spLocks noChangeArrowheads="1"/>
            </p:cNvSpPr>
            <p:nvPr/>
          </p:nvSpPr>
          <p:spPr bwMode="auto">
            <a:xfrm>
              <a:off x="6164987" y="4573416"/>
              <a:ext cx="7845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Lato Bold" pitchFamily="34" charset="0"/>
                  <a:ea typeface="Lato Bold" pitchFamily="34" charset="0"/>
                  <a:cs typeface="Lato Bol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9%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371602" y="2419354"/>
            <a:ext cx="7356475" cy="2847975"/>
            <a:chOff x="1371600" y="2419290"/>
            <a:chExt cx="7356757" cy="2847980"/>
          </a:xfrm>
        </p:grpSpPr>
        <p:sp>
          <p:nvSpPr>
            <p:cNvPr id="14" name="Rectangle 13"/>
            <p:cNvSpPr/>
            <p:nvPr/>
          </p:nvSpPr>
          <p:spPr>
            <a:xfrm>
              <a:off x="7944102" y="2819341"/>
              <a:ext cx="768379" cy="24479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02695" y="3357505"/>
              <a:ext cx="768379" cy="1909765"/>
            </a:xfrm>
            <a:prstGeom prst="rect">
              <a:avLst/>
            </a:prstGeom>
            <a:solidFill>
              <a:srgbClr val="37609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48391" y="4656082"/>
              <a:ext cx="768379" cy="6111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06984" y="4703707"/>
              <a:ext cx="768379" cy="563563"/>
            </a:xfrm>
            <a:prstGeom prst="rect">
              <a:avLst/>
            </a:prstGeom>
            <a:solidFill>
              <a:srgbClr val="37609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28883" y="2966979"/>
              <a:ext cx="768379" cy="23002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87476" y="3260666"/>
              <a:ext cx="768379" cy="2006604"/>
            </a:xfrm>
            <a:prstGeom prst="rect">
              <a:avLst/>
            </a:prstGeom>
            <a:solidFill>
              <a:srgbClr val="37609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2" name="TextBox 28"/>
            <p:cNvSpPr txBox="1">
              <a:spLocks noChangeArrowheads="1"/>
            </p:cNvSpPr>
            <p:nvPr/>
          </p:nvSpPr>
          <p:spPr bwMode="auto">
            <a:xfrm>
              <a:off x="1371600" y="2859907"/>
              <a:ext cx="7845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Lato Bold" pitchFamily="34" charset="0"/>
                  <a:ea typeface="Lato Bold" pitchFamily="34" charset="0"/>
                  <a:cs typeface="Lato Bol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56%</a:t>
              </a:r>
            </a:p>
          </p:txBody>
        </p:sp>
        <p:sp>
          <p:nvSpPr>
            <p:cNvPr id="6163" name="TextBox 29"/>
            <p:cNvSpPr txBox="1">
              <a:spLocks noChangeArrowheads="1"/>
            </p:cNvSpPr>
            <p:nvPr/>
          </p:nvSpPr>
          <p:spPr bwMode="auto">
            <a:xfrm>
              <a:off x="2228775" y="2566162"/>
              <a:ext cx="7845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Lato Bold" pitchFamily="34" charset="0"/>
                  <a:ea typeface="Lato Bold" pitchFamily="34" charset="0"/>
                  <a:cs typeface="Lato Bol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64%</a:t>
              </a:r>
            </a:p>
          </p:txBody>
        </p:sp>
        <p:sp>
          <p:nvSpPr>
            <p:cNvPr id="6164" name="TextBox 31"/>
            <p:cNvSpPr txBox="1">
              <a:spLocks noChangeArrowheads="1"/>
            </p:cNvSpPr>
            <p:nvPr/>
          </p:nvSpPr>
          <p:spPr bwMode="auto">
            <a:xfrm>
              <a:off x="4191000" y="4267200"/>
              <a:ext cx="7845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Lato Bold" pitchFamily="34" charset="0"/>
                  <a:ea typeface="Lato Bold" pitchFamily="34" charset="0"/>
                  <a:cs typeface="Lato Bol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16%</a:t>
              </a:r>
            </a:p>
          </p:txBody>
        </p:sp>
        <p:sp>
          <p:nvSpPr>
            <p:cNvPr id="6165" name="TextBox 32"/>
            <p:cNvSpPr txBox="1">
              <a:spLocks noChangeArrowheads="1"/>
            </p:cNvSpPr>
            <p:nvPr/>
          </p:nvSpPr>
          <p:spPr bwMode="auto">
            <a:xfrm>
              <a:off x="5048175" y="4255192"/>
              <a:ext cx="7845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Lato Bold" pitchFamily="34" charset="0"/>
                  <a:ea typeface="Lato Bold" pitchFamily="34" charset="0"/>
                  <a:cs typeface="Lato Bol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17%</a:t>
              </a:r>
            </a:p>
          </p:txBody>
        </p:sp>
        <p:sp>
          <p:nvSpPr>
            <p:cNvPr id="6166" name="TextBox 34"/>
            <p:cNvSpPr txBox="1">
              <a:spLocks noChangeArrowheads="1"/>
            </p:cNvSpPr>
            <p:nvPr/>
          </p:nvSpPr>
          <p:spPr bwMode="auto">
            <a:xfrm>
              <a:off x="7086600" y="2966272"/>
              <a:ext cx="7845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Lato Bold" pitchFamily="34" charset="0"/>
                  <a:ea typeface="Lato Bold" pitchFamily="34" charset="0"/>
                  <a:cs typeface="Lato Bol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53%</a:t>
              </a:r>
            </a:p>
          </p:txBody>
        </p:sp>
        <p:sp>
          <p:nvSpPr>
            <p:cNvPr id="6167" name="TextBox 35"/>
            <p:cNvSpPr txBox="1">
              <a:spLocks noChangeArrowheads="1"/>
            </p:cNvSpPr>
            <p:nvPr/>
          </p:nvSpPr>
          <p:spPr bwMode="auto">
            <a:xfrm>
              <a:off x="7943775" y="2419290"/>
              <a:ext cx="7845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Lato Bold" pitchFamily="34" charset="0"/>
                  <a:ea typeface="Lato Bold" pitchFamily="34" charset="0"/>
                  <a:cs typeface="Lato Bol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68%</a:t>
              </a:r>
            </a:p>
          </p:txBody>
        </p:sp>
      </p:grpSp>
      <p:sp>
        <p:nvSpPr>
          <p:cNvPr id="6155" name="TextBox 38"/>
          <p:cNvSpPr txBox="1">
            <a:spLocks noChangeArrowheads="1"/>
          </p:cNvSpPr>
          <p:nvPr/>
        </p:nvSpPr>
        <p:spPr bwMode="auto">
          <a:xfrm>
            <a:off x="228600" y="2174941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tx1"/>
                </a:solidFill>
                <a:latin typeface="Lato Bold" pitchFamily="34" charset="0"/>
                <a:ea typeface="Lato Bold" pitchFamily="34" charset="0"/>
                <a:cs typeface="Lato Bold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itchFamily="34" charset="0"/>
              </a:rPr>
              <a:t>Sources: James and Glaze, 2006; Ditton, 1999 and Metzner, 1997 as cited in Osher, D’Amora, Plotkin, Jarrett, and Eggleston, 2012; Mumola and Karberg, 2006; Karberg and James, 2005; NSDUH at SAMHSA, 2013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6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At Release: </a:t>
            </a:r>
          </a:p>
          <a:p>
            <a:r>
              <a:rPr lang="en-US" sz="2800" b="0" dirty="0"/>
              <a:t>12-20x higher death rates</a:t>
            </a:r>
          </a:p>
          <a:p>
            <a:r>
              <a:rPr lang="en-US" sz="2800" b="0" dirty="0"/>
              <a:t>Overdose, suicide, homicide, heart attack</a:t>
            </a:r>
          </a:p>
          <a:p>
            <a:pPr>
              <a:buNone/>
            </a:pPr>
            <a:endParaRPr lang="en-US" sz="1400" b="0" dirty="0"/>
          </a:p>
          <a:p>
            <a:pPr>
              <a:buNone/>
            </a:pPr>
            <a:r>
              <a:rPr lang="en-US" sz="2800" dirty="0"/>
              <a:t>Needed for Safe/Healthy Release: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Immediate access to SUD treatment</a:t>
            </a:r>
          </a:p>
          <a:p>
            <a:r>
              <a:rPr lang="en-US" sz="2800" b="0" dirty="0"/>
              <a:t>Medications</a:t>
            </a:r>
          </a:p>
          <a:p>
            <a:r>
              <a:rPr lang="en-US" sz="2800" b="0" dirty="0"/>
              <a:t>Primary care appointments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Reentry = High Risk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5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Who Pays for SUD Services</a:t>
            </a:r>
            <a:br>
              <a:rPr lang="en-US" sz="4000" b="1" dirty="0"/>
            </a:br>
            <a:r>
              <a:rPr lang="en-US" sz="4000" b="1" dirty="0"/>
              <a:t>in the Community? </a:t>
            </a:r>
          </a:p>
        </p:txBody>
      </p:sp>
    </p:spTree>
    <p:extLst>
      <p:ext uri="{BB962C8B-B14F-4D97-AF65-F5344CB8AC3E}">
        <p14:creationId xmlns:p14="http://schemas.microsoft.com/office/powerpoint/2010/main" val="901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property id=&quot;20139&quot; value=&quot;%n. %s&quot;/&gt;&lt;property id=&quot;20141&quot; value=&quot;Health Lit Coverage UntilizationNMDft2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191&quot; value=&quot;AHP Corporate&quot;/&gt;&lt;property id=&quot;20192&quot; value=&quot;https://ahpnet.adobeconnect.com&quot;/&gt;&lt;property id=&quot;20193&quot; value=&quot;0&quot;/&gt;&lt;property id=&quot;20250&quot; value=&quot;6&quot;/&gt;&lt;property id=&quot;20251&quot; value=&quot;0&quot;/&gt;&lt;property id=&quot;20259&quot; value=&quot;0&quot;/&gt;&lt;property id=&quot;20263&quot; value=&quot;1&quot;/&gt;&lt;property id=&quot;20264&quot; value=&quot;1&quot;/&gt;&lt;property id=&quot;20600&quot; value=&quot;0&quot;/&gt;&lt;property id=&quot;20700&quot; value=&quot;0&quot;/&gt;&lt;object type=&quot;2&quot; unique_id=&quot;11482&quot;&gt;&lt;object type=&quot;3&quot; unique_id=&quot;11483&quot;&gt;&lt;property id=&quot;20148&quot; value=&quot;5&quot;/&gt;&lt;property id=&quot;20300&quot; value=&quot;Slide 1 - &amp;quot; Pathways to Health Literacy &amp;amp; Health Care Utilization:  A Critical Next Step for the Newly Eligible Pre-release Po&quot;/&gt;&lt;property id=&quot;20307&quot; value=&quot;258&quot;/&gt;&lt;property id=&quot;20309&quot; value=&quot;-1&quot;/&gt;&lt;/object&gt;&lt;object type=&quot;3&quot; unique_id=&quot;11484&quot;&gt;&lt;property id=&quot;20148&quot; value=&quot;5&quot;/&gt;&lt;property id=&quot;20300&quot; value=&quot;Slide 5 - &amp;quot; Niki Miller, M.S. CPS nmiller@ahpnet.com &amp;quot;&quot;/&gt;&lt;property id=&quot;20307&quot; value=&quot;259&quot;/&gt;&lt;property id=&quot;20309&quot; value=&quot;-1&quot;/&gt;&lt;/object&gt;&lt;object type=&quot;3&quot; unique_id=&quot;11485&quot;&gt;&lt;property id=&quot;20148&quot; value=&quot;5&quot;/&gt;&lt;property id=&quot;20300&quot; value=&quot;Slide 6 - &amp;quot;Objectives&amp;quot;&quot;/&gt;&lt;property id=&quot;20307&quot; value=&quot;260&quot;/&gt;&lt;property id=&quot;20309&quot; value=&quot;-1&quot;/&gt;&lt;/object&gt;&lt;object type=&quot;3&quot; unique_id=&quot;11486&quot;&gt;&lt;property id=&quot;20148&quot; value=&quot;5&quot;/&gt;&lt;property id=&quot;20300&quot; value=&quot;Slide 7 - &amp;quot;New Toolkit: &amp;quot;&quot;/&gt;&lt;property id=&quot;20307&quot; value=&quot;415&quot;/&gt;&lt;property id=&quot;20309&quot; value=&quot;-1&quot;/&gt;&lt;/object&gt;&lt;object type=&quot;3&quot; unique_id=&quot;11487&quot;&gt;&lt;property id=&quot;20148&quot; value=&quot;5&quot;/&gt;&lt;property id=&quot;20300&quot; value=&quot;Slide 8 - &amp;quot;    Quick Audience Polling: 2 questions&amp;quot;&quot;/&gt;&lt;property id=&quot;20307&quot; value=&quot;261&quot;/&gt;&lt;property id=&quot;20309&quot; value=&quot;-1&quot;/&gt;&lt;/object&gt;&lt;object type=&quot;3&quot; unique_id=&quot;11488&quot;&gt;&lt;property id=&quot;20148&quot; value=&quot;5&quot;/&gt;&lt;property id=&quot;20300&quot; value=&quot;Slide 9 - &amp;quot;What is Health Literacy? &amp;quot;&quot;/&gt;&lt;property id=&quot;20307&quot; value=&quot;405&quot;/&gt;&lt;property id=&quot;20309&quot; value=&quot;-1&quot;/&gt;&lt;/object&gt;&lt;object type=&quot;3&quot; unique_id=&quot;11489&quot;&gt;&lt;property id=&quot;20148&quot; value=&quot;5&quot;/&gt;&lt;property id=&quot;20300&quot; value=&quot;Slide 10 - &amp;quot;Medicaid, Medicaid Managed Care (MMC), Medicare&amp;quot;&quot;/&gt;&lt;property id=&quot;20307&quot; value=&quot;416&quot;/&gt;&lt;property id=&quot;20309&quot; value=&quot;-1&quot;/&gt;&lt;/object&gt;&lt;object type=&quot;3&quot; unique_id=&quot;11491&quot;&gt;&lt;property id=&quot;20148&quot; value=&quot;5&quot;/&gt;&lt;property id=&quot;20300&quot; value=&quot;Slide 11&quot;/&gt;&lt;property id=&quot;20307&quot; value=&quot;417&quot;/&gt;&lt;property id=&quot;20309&quot; value=&quot;-1&quot;/&gt;&lt;/object&gt;&lt;object type=&quot;3&quot; unique_id=&quot;11492&quot;&gt;&lt;property id=&quot;20148&quot; value=&quot;5&quot;/&gt;&lt;property id=&quot;20300&quot; value=&quot;Slide 12 - &amp;quot;What Can We Do?&amp;quot;&quot;/&gt;&lt;property id=&quot;20307&quot; value=&quot;420&quot;/&gt;&lt;property id=&quot;20309&quot; value=&quot;-1&quot;/&gt;&lt;/object&gt;&lt;object type=&quot;3&quot; unique_id=&quot;11493&quot;&gt;&lt;property id=&quot;20148&quot; value=&quot;5&quot;/&gt;&lt;property id=&quot;20300&quot; value=&quot;Slide 13 - &amp;quot;Learning Styles  People learn new information in different ways….  Using more than one way is always best&amp;quot;&quot;/&gt;&lt;property id=&quot;20307&quot; value=&quot;419&quot;/&gt;&lt;property id=&quot;20309&quot; value=&quot;-1&quot;/&gt;&lt;/object&gt;&lt;object type=&quot;3&quot; unique_id=&quot;11494&quot;&gt;&lt;property id=&quot;20148&quot; value=&quot;5&quot;/&gt;&lt;property id=&quot;20300&quot; value=&quot;Slide 14 - &amp;quot;Leveraging Assistor Resources: Poll Results&amp;quot;&quot;/&gt;&lt;property id=&quot;20307&quot; value=&quot;409&quot;/&gt;&lt;property id=&quot;20309&quot; value=&quot;-1&quot;/&gt;&lt;/object&gt;&lt;object type=&quot;3&quot; unique_id=&quot;11495&quot;&gt;&lt;property id=&quot;20148&quot; value=&quot;5&quot;/&gt;&lt;property id=&quot;20300&quot; value=&quot;Slide 15 - &amp;quot;The term ‘assistor’ encompasses all categories&amp;quot;&quot;/&gt;&lt;property id=&quot;20307&quot; value=&quot;402&quot;/&gt;&lt;property id=&quot;20309&quot; value=&quot;-1&quot;/&gt;&lt;/object&gt;&lt;object type=&quot;3&quot; unique_id=&quot;11496&quot;&gt;&lt;property id=&quot;20148&quot; value=&quot;5&quot;/&gt;&lt;property id=&quot;20300&quot; value=&quot;Slide 16 - &amp;quot;Health Insurance Exchanges: Assistor Priorities  &amp;quot;&quot;/&gt;&lt;property id=&quot;20307&quot; value=&quot;421&quot;/&gt;&lt;property id=&quot;20309&quot; value=&quot;-1&quot;/&gt;&lt;/object&gt;&lt;object type=&quot;3&quot; unique_id=&quot;11497&quot;&gt;&lt;property id=&quot;20148&quot; value=&quot;5&quot;/&gt;&lt;property id=&quot;20300&quot; value=&quot;Slide 17 - &amp;quot;What do they offer besides enrollment help? &amp;quot;&quot;/&gt;&lt;property id=&quot;20307&quot; value=&quot;408&quot;/&gt;&lt;property id=&quot;20309&quot; value=&quot;-1&quot;/&gt;&lt;/object&gt;&lt;object type=&quot;3&quot; unique_id=&quot;11498&quot;&gt;&lt;property id=&quot;20148&quot; value=&quot;5&quot;/&gt;&lt;property id=&quot;20300&quot; value=&quot;Slide 18 - &amp;quot;What about those that don’t qualify for Medicaid&amp;quot;&quot;/&gt;&lt;property id=&quot;20307&quot; value=&quot;418&quot;/&gt;&lt;property id=&quot;20309&quot; value=&quot;-1&quot;/&gt;&lt;/object&gt;&lt;object type=&quot;3&quot; unique_id=&quot;11499&quot;&gt;&lt;property id=&quot;20148&quot; value=&quot;5&quot;/&gt;&lt;property id=&quot;20300&quot; value=&quot;Slide 19&quot;/&gt;&lt;property id=&quot;20307&quot; value=&quot;412&quot;/&gt;&lt;property id=&quot;20309&quot; value=&quot;-1&quot;/&gt;&lt;/object&gt;&lt;object type=&quot;3&quot; unique_id=&quot;11500&quot;&gt;&lt;property id=&quot;20148&quot; value=&quot;5&quot;/&gt;&lt;property id=&quot;20300&quot; value=&quot;Slide 20 - &amp;quot;    Assistor Agencies Address Health-Related                   Social Needs&amp;quot;&quot;/&gt;&lt;property id=&quot;20307&quot; value=&quot;400&quot;/&gt;&lt;property id=&quot;20309&quot; value=&quot;-1&quot;/&gt;&lt;/object&gt;&lt;object type=&quot;3&quot; unique_id=&quot;11501&quot;&gt;&lt;property id=&quot;20148&quot; value=&quot;5&quot;/&gt;&lt;property id=&quot;20300&quot; value=&quot;Slide 21 - &amp;quot;Other Resources &amp;amp; Toolkit highlights &amp;quot;&quot;/&gt;&lt;property id=&quot;20307&quot; value=&quot;407&quot;/&gt;&lt;property id=&quot;20309&quot; value=&quot;-1&quot;/&gt;&lt;/object&gt;&lt;object type=&quot;3&quot; unique_id=&quot;11502&quot;&gt;&lt;property id=&quot;20148&quot; value=&quot;5&quot;/&gt;&lt;property id=&quot;20300&quot; value=&quot;Slide 22&quot;/&gt;&lt;property id=&quot;20307&quot; value=&quot;423&quot;/&gt;&lt;property id=&quot;20309&quot; value=&quot;-1&quot;/&gt;&lt;/object&gt;&lt;object type=&quot;3&quot; unique_id=&quot;11503&quot;&gt;&lt;property id=&quot;20148&quot; value=&quot;5&quot;/&gt;&lt;property id=&quot;20300&quot; value=&quot;Slide 23&quot;/&gt;&lt;property id=&quot;20307&quot; value=&quot;422&quot;/&gt;&lt;property id=&quot;20309&quot; value=&quot;-1&quot;/&gt;&lt;/object&gt;&lt;object type=&quot;3&quot; unique_id=&quot;11504&quot;&gt;&lt;property id=&quot;20148&quot; value=&quot;5&quot;/&gt;&lt;property id=&quot;20300&quot; value=&quot;Slide 24&quot;/&gt;&lt;property id=&quot;20307&quot; value=&quot;399&quot;/&gt;&lt;property id=&quot;20309&quot; value=&quot;-1&quot;/&gt;&lt;/object&gt;&lt;object type=&quot;3&quot; unique_id=&quot;11601&quot;&gt;&lt;property id=&quot;20148&quot; value=&quot;5&quot;/&gt;&lt;property id=&quot;20300&quot; value=&quot;Slide 2 - &amp;quot;Housekeeping: Functions&amp;quot;&quot;/&gt;&lt;property id=&quot;20307&quot; value=&quot;425&quot;/&gt;&lt;property id=&quot;20309&quot; value=&quot;-1&quot;/&gt;&lt;/object&gt;&lt;object type=&quot;3&quot; unique_id=&quot;11602&quot;&gt;&lt;property id=&quot;20148&quot; value=&quot;5&quot;/&gt;&lt;property id=&quot;20300&quot; value=&quot;Slide 3 - &amp;quot;Housekeeping: Communication&amp;quot;&quot;/&gt;&lt;property id=&quot;20307&quot; value=&quot;426&quot;/&gt;&lt;property id=&quot;20309&quot; value=&quot;-1&quot;/&gt;&lt;/object&gt;&lt;object type=&quot;3&quot; unique_id=&quot;11859&quot;&gt;&lt;property id=&quot;20148&quot; value=&quot;5&quot;/&gt;&lt;property id=&quot;20300&quot; value=&quot;Slide 4 - &amp;quot; Pathways to Health Literacy &amp;amp; Health Care Utilization:  A Critical Next Step for the Newly Eligible Pre-release Po&quot;/&gt;&lt;property id=&quot;20307&quot; value=&quot;428&quot;/&gt;&lt;property id=&quot;20309&quot; value=&quot;-1&quot;/&gt;&lt;/object&gt;&lt;/object&gt;&lt;object type=&quot;8&quot; unique_id=&quot;11528&quot;&gt;&lt;/object&gt;&lt;object type=&quot;4&quot; unique_id=&quot;11941&quot;&gt;&lt;/object&gt;&lt;object type=&quot;10&quot; unique_id=&quot;11942&quot;&gt;&lt;object type=&quot;11&quot; unique_id=&quot;11943&quot;&gt;&lt;property id=&quot;20180&quot; value=&quot;1&quot;/&gt;&lt;property id=&quot;20181&quot; value=&quot;1&quot;/&gt;&lt;property id=&quot;20183&quot; value=&quot;1&quot;/&gt;&lt;/object&gt;&lt;object type=&quot;12&quot; unique_id=&quot;11944&quot;&gt;&lt;/object&gt;&lt;/object&gt;&lt;/object&gt;&lt;/database&gt;"/>
  <p:tag name="MMPROD_TAG_VCONFIG" val="PD94bWwgdmVyc2lvbj0iMS4wIj8+DQo8Y29uZmlndXJhdGlvbj4NCgk8YnJhbmRpbmc+DQoJCTx1aWZvbnQgbmFtZT0iRk9OVF9OT1RFU19URVhUIiB2YWx1ZT0iVmVyZGFuYSwxMixmYWxzZSxmYWxzZSxmYWxzZSIvPg0KCTwvYnJhbmRpbmc+DQoJPGNvbG9ycz4NCgkJPHVpY29sb3IgbmFtZT0icHJpbWFyeSIgdmFsdWU9IjB4NkY4NDg4Ii8+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+PHVpc2hvdyBuYW1lPSJwcmVzZW50ZXJuYW1lIiB2YWx1ZT0idHJ1ZSIvPjx1aXNob3cgbmFtZT0icHJlc2VudGVydGl0bGUiIHZhbHVlPSJ0cnVlIi8+PHVpc2hvdyBuYW1lPSJwcmVzZW50ZXJlbWFpbCIgdmFsdWU9InRydWUiLz48dWlzaG93IG5hbWU9InByZXNlbnRlcmJpbyIgdmFsdWU9InRydWUiLz48dWlzaG93IG5hbWU9ImNvbXBhbnlsb2dvIiB2YWx1ZT0idHJ1ZSIvPjx1aXNob3cgbmFtZT0ic2lkZWJhciIgdmFsdWU9InRydWUiLz48dWlzaG93IG5hbWU9Im91dGxpbmUiIHZhbHVlPSJ0cnVlIi8+PHVpc2hvdyBuYW1lPSJ0aHVtYm5haWwiIHZhbHVlPSJ0cnVlIi8+DQoJCTx1aXNob3cgbmFtZT0ibm90ZXMiIHZhbHVlPSJ0cnVlIi8+PHVpc2hvdyBuYW1lPSJzZWFyY2giIHZhbHVlPSJ0cnVlIi8+PHVpc2hvdyBuYW1lPSJxdWl6IiB2YWx1ZT0idHJ1ZSIvPjx1aXNob3cgbmFtZT0iYXR0YWNobWVudHMiIHZhbHVlPSJ0cnVlIi8+PHVpc2hvdyBuYW1lPSJ1dGlscyIgdmFsdWU9InRydWUiLz48dWlzaG93IG5hbWU9InZvbHVtZSIgdmFsdWU9InRydWUiLz48dWlzaG93IG5hbWU9InBsYXliYXIiIHZhbHVlPSJ0cnVlIi8+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+PHVpcmVwbGFjZSBuYW1lPSJsb2dvIiB2YWx1ZT0iIi8+PHVpcmVwbGFjZSBuYW1lPSJiZ2ltYWdlIiB2YWx1ZT0iIi8+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HVpdGV4dCBuYW1lPSJDT1VSU0VfU1RBVFVTIiB2YWx1ZT0i44Oi44K444Ol44O844Or44K544OG44O844K/44K5Ii8+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MMPROD_THEME_BG_IMAGE" val="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J-Office Theme-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24050</TotalTime>
  <Words>855</Words>
  <Application>Microsoft Office PowerPoint</Application>
  <PresentationFormat>On-screen Show (4:3)</PresentationFormat>
  <Paragraphs>186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Lato</vt:lpstr>
      <vt:lpstr>Lato Black</vt:lpstr>
      <vt:lpstr>Lato Bold</vt:lpstr>
      <vt:lpstr>Lato Regular</vt:lpstr>
      <vt:lpstr>Times New Roman</vt:lpstr>
      <vt:lpstr>Wingdings</vt:lpstr>
      <vt:lpstr>Office Theme</vt:lpstr>
      <vt:lpstr>1_CHJ-Office Theme-2017</vt:lpstr>
      <vt:lpstr> Post-Release Substance Use Disorder Treatment: The Role of Insurance in Creating Access to Care  </vt:lpstr>
      <vt:lpstr>Housekeeping: Functions</vt:lpstr>
      <vt:lpstr>Housekeeping: Communication</vt:lpstr>
      <vt:lpstr> </vt:lpstr>
      <vt:lpstr> Maureen McDonnell MMcDonnell@tasc-il.org</vt:lpstr>
      <vt:lpstr>Presentation Agenda </vt:lpstr>
      <vt:lpstr>Substance use and mental illness are driving factors in justice-system involvement</vt:lpstr>
      <vt:lpstr>Reentry = High Risk Time</vt:lpstr>
      <vt:lpstr>Who Pays for SUD Services in the Community? </vt:lpstr>
      <vt:lpstr>In 2014: (SAMHSA TEDS Data)</vt:lpstr>
      <vt:lpstr>What are the major insurance/funding resources for SUD treatment for people leaving prison?</vt:lpstr>
      <vt:lpstr>Medicaid</vt:lpstr>
      <vt:lpstr>Medicaid Policy Initiatives (State)</vt:lpstr>
      <vt:lpstr>Medicaid</vt:lpstr>
      <vt:lpstr>Medicare</vt:lpstr>
      <vt:lpstr>Veterans Administration</vt:lpstr>
      <vt:lpstr>What Can Your RSAT Program Do?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RSAT Training Tool:  Trauma-Informed Correctional Care</dc:title>
  <dc:creator>Niki Miller</dc:creator>
  <cp:lastModifiedBy>Steve Keller</cp:lastModifiedBy>
  <cp:revision>286</cp:revision>
  <cp:lastPrinted>2017-05-15T19:40:23Z</cp:lastPrinted>
  <dcterms:created xsi:type="dcterms:W3CDTF">2006-08-16T00:00:00Z</dcterms:created>
  <dcterms:modified xsi:type="dcterms:W3CDTF">2017-05-17T14:52:00Z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