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6"/>
  </p:notesMasterIdLst>
  <p:handoutMasterIdLst>
    <p:handoutMasterId r:id="rId37"/>
  </p:handoutMasterIdLst>
  <p:sldIdLst>
    <p:sldId id="256" r:id="rId2"/>
    <p:sldId id="728" r:id="rId3"/>
    <p:sldId id="588" r:id="rId4"/>
    <p:sldId id="741" r:id="rId5"/>
    <p:sldId id="355" r:id="rId6"/>
    <p:sldId id="289" r:id="rId7"/>
    <p:sldId id="320" r:id="rId8"/>
    <p:sldId id="584" r:id="rId9"/>
    <p:sldId id="563" r:id="rId10"/>
    <p:sldId id="651" r:id="rId11"/>
    <p:sldId id="548" r:id="rId12"/>
    <p:sldId id="550" r:id="rId13"/>
    <p:sldId id="485" r:id="rId14"/>
    <p:sldId id="487" r:id="rId15"/>
    <p:sldId id="363" r:id="rId16"/>
    <p:sldId id="567" r:id="rId17"/>
    <p:sldId id="570" r:id="rId18"/>
    <p:sldId id="757" r:id="rId19"/>
    <p:sldId id="654" r:id="rId20"/>
    <p:sldId id="760" r:id="rId21"/>
    <p:sldId id="733" r:id="rId22"/>
    <p:sldId id="744" r:id="rId23"/>
    <p:sldId id="680" r:id="rId24"/>
    <p:sldId id="758" r:id="rId25"/>
    <p:sldId id="719" r:id="rId26"/>
    <p:sldId id="713" r:id="rId27"/>
    <p:sldId id="687" r:id="rId28"/>
    <p:sldId id="748" r:id="rId29"/>
    <p:sldId id="747" r:id="rId30"/>
    <p:sldId id="552" r:id="rId31"/>
    <p:sldId id="752" r:id="rId32"/>
    <p:sldId id="716" r:id="rId33"/>
    <p:sldId id="759" r:id="rId34"/>
    <p:sldId id="740"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Thompson" initials="MT" lastIdx="1" clrIdx="0"/>
  <p:cmAuthor id="1" name="Duffy, Mary-Kate" initials="D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87" d="100"/>
          <a:sy n="87" d="100"/>
        </p:scale>
        <p:origin x="-144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40863-AE0F-483A-9801-0A40DB2F4547}" type="doc">
      <dgm:prSet loTypeId="urn:microsoft.com/office/officeart/2005/8/layout/cycle1" loCatId="cycle" qsTypeId="urn:microsoft.com/office/officeart/2005/8/quickstyle/simple1" qsCatId="simple" csTypeId="urn:microsoft.com/office/officeart/2005/8/colors/accent1_2" csCatId="accent1"/>
      <dgm:spPr/>
    </dgm:pt>
    <dgm:pt modelId="{376A8539-3CE2-4854-91D6-A61288CE777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Personality Factors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Mental Health Factors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Substance Use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dgm:t>
    </dgm:pt>
    <dgm:pt modelId="{8B42EA34-B1B1-4CB2-8A04-61B50044B8A2}" type="parTrans" cxnId="{3579F6B9-CAE9-4475-9596-C470B9887B95}">
      <dgm:prSet/>
      <dgm:spPr/>
    </dgm:pt>
    <dgm:pt modelId="{D2AC4311-8213-451C-A8EA-75EC21663C1C}" type="sibTrans" cxnId="{3579F6B9-CAE9-4475-9596-C470B9887B95}">
      <dgm:prSet/>
      <dgm:spPr/>
    </dgm:pt>
    <dgm:pt modelId="{E9A4D2C4-0E69-4054-B275-A6BDF2F8918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Social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Contextual Factors</a:t>
          </a:r>
        </a:p>
      </dgm:t>
    </dgm:pt>
    <dgm:pt modelId="{FCF96598-926C-4830-91A1-6AF6C34925CF}" type="parTrans" cxnId="{01823A31-5066-4324-8FB0-87BB41D36875}">
      <dgm:prSet/>
      <dgm:spPr/>
    </dgm:pt>
    <dgm:pt modelId="{5B705F72-40BF-4118-84CC-98B77D72339C}" type="sibTrans" cxnId="{01823A31-5066-4324-8FB0-87BB41D36875}">
      <dgm:prSet/>
      <dgm:spPr/>
    </dgm:pt>
    <dgm:pt modelId="{E159EAF2-4D53-4F58-9B2B-9E4A795791A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Childhood History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of Abuse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Adult Victimization</a:t>
          </a:r>
        </a:p>
      </dgm:t>
    </dgm:pt>
    <dgm:pt modelId="{2FBBBCCF-60F1-4002-89FB-28A86450FC17}" type="parTrans" cxnId="{236DDC9E-D629-473C-85AE-8A583B4DC3DE}">
      <dgm:prSet/>
      <dgm:spPr/>
    </dgm:pt>
    <dgm:pt modelId="{07F1488B-EA4A-488C-B60C-94733D00F9C0}" type="sibTrans" cxnId="{236DDC9E-D629-473C-85AE-8A583B4DC3DE}">
      <dgm:prSet/>
      <dgm:spPr/>
    </dgm:pt>
    <dgm:pt modelId="{DFCE5B3A-E2F9-4AF6-8362-17A80CFB18C7}" type="pres">
      <dgm:prSet presAssocID="{21D40863-AE0F-483A-9801-0A40DB2F4547}" presName="cycle" presStyleCnt="0">
        <dgm:presLayoutVars>
          <dgm:dir/>
          <dgm:resizeHandles val="exact"/>
        </dgm:presLayoutVars>
      </dgm:prSet>
      <dgm:spPr/>
    </dgm:pt>
    <dgm:pt modelId="{A5842FE0-3B69-4EC4-8F48-59DEB6CC6B0A}" type="pres">
      <dgm:prSet presAssocID="{376A8539-3CE2-4854-91D6-A61288CE777F}" presName="dummy" presStyleCnt="0"/>
      <dgm:spPr/>
    </dgm:pt>
    <dgm:pt modelId="{FDD66028-5749-41C6-B3F3-91027C238D09}" type="pres">
      <dgm:prSet presAssocID="{376A8539-3CE2-4854-91D6-A61288CE777F}" presName="node" presStyleLbl="revTx" presStyleIdx="0" presStyleCnt="3">
        <dgm:presLayoutVars>
          <dgm:bulletEnabled val="1"/>
        </dgm:presLayoutVars>
      </dgm:prSet>
      <dgm:spPr/>
      <dgm:t>
        <a:bodyPr/>
        <a:lstStyle/>
        <a:p>
          <a:endParaRPr lang="en-US"/>
        </a:p>
      </dgm:t>
    </dgm:pt>
    <dgm:pt modelId="{F8C0543D-AB1A-4315-822F-E7503D21378B}" type="pres">
      <dgm:prSet presAssocID="{D2AC4311-8213-451C-A8EA-75EC21663C1C}" presName="sibTrans" presStyleLbl="node1" presStyleIdx="0" presStyleCnt="3"/>
      <dgm:spPr/>
    </dgm:pt>
    <dgm:pt modelId="{C3F14B19-6A9B-4F95-A61E-C848471844AA}" type="pres">
      <dgm:prSet presAssocID="{E9A4D2C4-0E69-4054-B275-A6BDF2F8918F}" presName="dummy" presStyleCnt="0"/>
      <dgm:spPr/>
    </dgm:pt>
    <dgm:pt modelId="{BEB34527-2C1B-404F-A404-C32261379518}" type="pres">
      <dgm:prSet presAssocID="{E9A4D2C4-0E69-4054-B275-A6BDF2F8918F}" presName="node" presStyleLbl="revTx" presStyleIdx="1" presStyleCnt="3">
        <dgm:presLayoutVars>
          <dgm:bulletEnabled val="1"/>
        </dgm:presLayoutVars>
      </dgm:prSet>
      <dgm:spPr/>
      <dgm:t>
        <a:bodyPr/>
        <a:lstStyle/>
        <a:p>
          <a:endParaRPr lang="en-US"/>
        </a:p>
      </dgm:t>
    </dgm:pt>
    <dgm:pt modelId="{43076954-F695-4219-AAE2-1E6FCBFEB1C5}" type="pres">
      <dgm:prSet presAssocID="{5B705F72-40BF-4118-84CC-98B77D72339C}" presName="sibTrans" presStyleLbl="node1" presStyleIdx="1" presStyleCnt="3"/>
      <dgm:spPr/>
    </dgm:pt>
    <dgm:pt modelId="{D589A20E-C51A-472B-9E20-A0699C25D50C}" type="pres">
      <dgm:prSet presAssocID="{E159EAF2-4D53-4F58-9B2B-9E4A795791A3}" presName="dummy" presStyleCnt="0"/>
      <dgm:spPr/>
    </dgm:pt>
    <dgm:pt modelId="{28FA3B2D-2B05-47DD-83F1-CF8F44474A11}" type="pres">
      <dgm:prSet presAssocID="{E159EAF2-4D53-4F58-9B2B-9E4A795791A3}" presName="node" presStyleLbl="revTx" presStyleIdx="2" presStyleCnt="3">
        <dgm:presLayoutVars>
          <dgm:bulletEnabled val="1"/>
        </dgm:presLayoutVars>
      </dgm:prSet>
      <dgm:spPr/>
      <dgm:t>
        <a:bodyPr/>
        <a:lstStyle/>
        <a:p>
          <a:endParaRPr lang="en-US"/>
        </a:p>
      </dgm:t>
    </dgm:pt>
    <dgm:pt modelId="{64F957E5-E45D-446E-B293-BDFE94872ECE}" type="pres">
      <dgm:prSet presAssocID="{07F1488B-EA4A-488C-B60C-94733D00F9C0}" presName="sibTrans" presStyleLbl="node1" presStyleIdx="2" presStyleCnt="3"/>
      <dgm:spPr/>
    </dgm:pt>
  </dgm:ptLst>
  <dgm:cxnLst>
    <dgm:cxn modelId="{01823A31-5066-4324-8FB0-87BB41D36875}" srcId="{21D40863-AE0F-483A-9801-0A40DB2F4547}" destId="{E9A4D2C4-0E69-4054-B275-A6BDF2F8918F}" srcOrd="1" destOrd="0" parTransId="{FCF96598-926C-4830-91A1-6AF6C34925CF}" sibTransId="{5B705F72-40BF-4118-84CC-98B77D72339C}"/>
    <dgm:cxn modelId="{89864A4E-3429-45BE-BABE-6B9B161D1B2D}" type="presOf" srcId="{E9A4D2C4-0E69-4054-B275-A6BDF2F8918F}" destId="{BEB34527-2C1B-404F-A404-C32261379518}" srcOrd="0" destOrd="0" presId="urn:microsoft.com/office/officeart/2005/8/layout/cycle1"/>
    <dgm:cxn modelId="{E860825F-5795-4172-BAA9-ABFEDD9D66A4}" type="presOf" srcId="{D2AC4311-8213-451C-A8EA-75EC21663C1C}" destId="{F8C0543D-AB1A-4315-822F-E7503D21378B}" srcOrd="0" destOrd="0" presId="urn:microsoft.com/office/officeart/2005/8/layout/cycle1"/>
    <dgm:cxn modelId="{A44A724B-1BE8-4C06-8C59-B5CDE46473B7}" type="presOf" srcId="{E159EAF2-4D53-4F58-9B2B-9E4A795791A3}" destId="{28FA3B2D-2B05-47DD-83F1-CF8F44474A11}" srcOrd="0" destOrd="0" presId="urn:microsoft.com/office/officeart/2005/8/layout/cycle1"/>
    <dgm:cxn modelId="{3579F6B9-CAE9-4475-9596-C470B9887B95}" srcId="{21D40863-AE0F-483A-9801-0A40DB2F4547}" destId="{376A8539-3CE2-4854-91D6-A61288CE777F}" srcOrd="0" destOrd="0" parTransId="{8B42EA34-B1B1-4CB2-8A04-61B50044B8A2}" sibTransId="{D2AC4311-8213-451C-A8EA-75EC21663C1C}"/>
    <dgm:cxn modelId="{236DDC9E-D629-473C-85AE-8A583B4DC3DE}" srcId="{21D40863-AE0F-483A-9801-0A40DB2F4547}" destId="{E159EAF2-4D53-4F58-9B2B-9E4A795791A3}" srcOrd="2" destOrd="0" parTransId="{2FBBBCCF-60F1-4002-89FB-28A86450FC17}" sibTransId="{07F1488B-EA4A-488C-B60C-94733D00F9C0}"/>
    <dgm:cxn modelId="{90D5AFF8-B4FB-4812-9AFF-30C9FA8D2D1E}" type="presOf" srcId="{5B705F72-40BF-4118-84CC-98B77D72339C}" destId="{43076954-F695-4219-AAE2-1E6FCBFEB1C5}" srcOrd="0" destOrd="0" presId="urn:microsoft.com/office/officeart/2005/8/layout/cycle1"/>
    <dgm:cxn modelId="{AE9004C9-7046-44F5-B16B-813EC9249CB5}" type="presOf" srcId="{376A8539-3CE2-4854-91D6-A61288CE777F}" destId="{FDD66028-5749-41C6-B3F3-91027C238D09}" srcOrd="0" destOrd="0" presId="urn:microsoft.com/office/officeart/2005/8/layout/cycle1"/>
    <dgm:cxn modelId="{6413640F-1BAC-4DD5-8770-E4174800A5CF}" type="presOf" srcId="{07F1488B-EA4A-488C-B60C-94733D00F9C0}" destId="{64F957E5-E45D-446E-B293-BDFE94872ECE}" srcOrd="0" destOrd="0" presId="urn:microsoft.com/office/officeart/2005/8/layout/cycle1"/>
    <dgm:cxn modelId="{96858B82-E5ED-4242-82A6-3690779B6727}" type="presOf" srcId="{21D40863-AE0F-483A-9801-0A40DB2F4547}" destId="{DFCE5B3A-E2F9-4AF6-8362-17A80CFB18C7}" srcOrd="0" destOrd="0" presId="urn:microsoft.com/office/officeart/2005/8/layout/cycle1"/>
    <dgm:cxn modelId="{92122076-662F-4A5F-A6E0-9B5FEB37A827}" type="presParOf" srcId="{DFCE5B3A-E2F9-4AF6-8362-17A80CFB18C7}" destId="{A5842FE0-3B69-4EC4-8F48-59DEB6CC6B0A}" srcOrd="0" destOrd="0" presId="urn:microsoft.com/office/officeart/2005/8/layout/cycle1"/>
    <dgm:cxn modelId="{791288B0-955A-4C1C-A730-75437DF6EB9C}" type="presParOf" srcId="{DFCE5B3A-E2F9-4AF6-8362-17A80CFB18C7}" destId="{FDD66028-5749-41C6-B3F3-91027C238D09}" srcOrd="1" destOrd="0" presId="urn:microsoft.com/office/officeart/2005/8/layout/cycle1"/>
    <dgm:cxn modelId="{79588FFD-27ED-4659-BCE4-5003A2244D83}" type="presParOf" srcId="{DFCE5B3A-E2F9-4AF6-8362-17A80CFB18C7}" destId="{F8C0543D-AB1A-4315-822F-E7503D21378B}" srcOrd="2" destOrd="0" presId="urn:microsoft.com/office/officeart/2005/8/layout/cycle1"/>
    <dgm:cxn modelId="{5616470C-B50E-4DF3-A501-1B024DBE2F27}" type="presParOf" srcId="{DFCE5B3A-E2F9-4AF6-8362-17A80CFB18C7}" destId="{C3F14B19-6A9B-4F95-A61E-C848471844AA}" srcOrd="3" destOrd="0" presId="urn:microsoft.com/office/officeart/2005/8/layout/cycle1"/>
    <dgm:cxn modelId="{4CC12996-3CD6-41C3-9FDB-A4F6020592D9}" type="presParOf" srcId="{DFCE5B3A-E2F9-4AF6-8362-17A80CFB18C7}" destId="{BEB34527-2C1B-404F-A404-C32261379518}" srcOrd="4" destOrd="0" presId="urn:microsoft.com/office/officeart/2005/8/layout/cycle1"/>
    <dgm:cxn modelId="{3AB0BDCA-E06D-4F8F-803F-9240CAE78489}" type="presParOf" srcId="{DFCE5B3A-E2F9-4AF6-8362-17A80CFB18C7}" destId="{43076954-F695-4219-AAE2-1E6FCBFEB1C5}" srcOrd="5" destOrd="0" presId="urn:microsoft.com/office/officeart/2005/8/layout/cycle1"/>
    <dgm:cxn modelId="{D29AECC9-2EC4-4457-8908-1D0C371A0B22}" type="presParOf" srcId="{DFCE5B3A-E2F9-4AF6-8362-17A80CFB18C7}" destId="{D589A20E-C51A-472B-9E20-A0699C25D50C}" srcOrd="6" destOrd="0" presId="urn:microsoft.com/office/officeart/2005/8/layout/cycle1"/>
    <dgm:cxn modelId="{4391C280-5A9A-4346-B105-A3BDC456820B}" type="presParOf" srcId="{DFCE5B3A-E2F9-4AF6-8362-17A80CFB18C7}" destId="{28FA3B2D-2B05-47DD-83F1-CF8F44474A11}" srcOrd="7" destOrd="0" presId="urn:microsoft.com/office/officeart/2005/8/layout/cycle1"/>
    <dgm:cxn modelId="{7450F8E5-3F0D-4862-8F50-740618604E27}" type="presParOf" srcId="{DFCE5B3A-E2F9-4AF6-8362-17A80CFB18C7}" destId="{64F957E5-E45D-446E-B293-BDFE94872ECE}"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F17CC6-84DF-AA48-8338-FD841C8F4F74}" type="doc">
      <dgm:prSet loTypeId="urn:microsoft.com/office/officeart/2005/8/layout/radial4" loCatId="list" qsTypeId="urn:microsoft.com/office/officeart/2005/8/quickstyle/simple4" qsCatId="simple" csTypeId="urn:microsoft.com/office/officeart/2005/8/colors/accent1_2#3" csCatId="accent1" phldr="1"/>
      <dgm:spPr/>
      <dgm:t>
        <a:bodyPr/>
        <a:lstStyle/>
        <a:p>
          <a:endParaRPr lang="en-US"/>
        </a:p>
      </dgm:t>
    </dgm:pt>
    <dgm:pt modelId="{E678AECA-D689-F342-8F9F-2E29CB27EFB0}">
      <dgm:prSet phldrT="[Text]"/>
      <dgm:spPr/>
      <dgm:t>
        <a:bodyPr/>
        <a:lstStyle/>
        <a:p>
          <a:r>
            <a:rPr lang="en-US" dirty="0" smtClean="0"/>
            <a:t>Integrated</a:t>
          </a:r>
        </a:p>
        <a:p>
          <a:r>
            <a:rPr lang="en-US" dirty="0" smtClean="0"/>
            <a:t>Framework</a:t>
          </a:r>
          <a:endParaRPr lang="en-US" dirty="0"/>
        </a:p>
      </dgm:t>
    </dgm:pt>
    <dgm:pt modelId="{0B255933-416C-0140-BEEB-3D7FEEAA0A40}" type="parTrans" cxnId="{02889833-B8E0-3C44-93D5-F83DD24C60DF}">
      <dgm:prSet/>
      <dgm:spPr/>
      <dgm:t>
        <a:bodyPr/>
        <a:lstStyle/>
        <a:p>
          <a:endParaRPr lang="en-US"/>
        </a:p>
      </dgm:t>
    </dgm:pt>
    <dgm:pt modelId="{106FDBF2-69E4-7F42-8F2A-6C2ABB075CC1}" type="sibTrans" cxnId="{02889833-B8E0-3C44-93D5-F83DD24C60DF}">
      <dgm:prSet/>
      <dgm:spPr/>
      <dgm:t>
        <a:bodyPr/>
        <a:lstStyle/>
        <a:p>
          <a:endParaRPr lang="en-US"/>
        </a:p>
      </dgm:t>
    </dgm:pt>
    <dgm:pt modelId="{6B29FE9F-EC99-E949-AB53-2ADF9EDD7DD1}">
      <dgm:prSet phldrT="[Text]"/>
      <dgm:spPr/>
      <dgm:t>
        <a:bodyPr/>
        <a:lstStyle/>
        <a:p>
          <a:r>
            <a:rPr lang="en-US" dirty="0" smtClean="0"/>
            <a:t>What Works in Substance Use Treatment</a:t>
          </a:r>
          <a:endParaRPr lang="en-US" dirty="0"/>
        </a:p>
      </dgm:t>
    </dgm:pt>
    <dgm:pt modelId="{A34CD743-37C5-7B49-B43F-A39546FA922F}" type="parTrans" cxnId="{D9A31A87-38B5-3341-8810-5D1369E2FD26}">
      <dgm:prSet/>
      <dgm:spPr/>
      <dgm:t>
        <a:bodyPr/>
        <a:lstStyle/>
        <a:p>
          <a:endParaRPr lang="en-US"/>
        </a:p>
      </dgm:t>
    </dgm:pt>
    <dgm:pt modelId="{95D1ED76-A40C-314B-8CDA-6558F824C229}" type="sibTrans" cxnId="{D9A31A87-38B5-3341-8810-5D1369E2FD26}">
      <dgm:prSet/>
      <dgm:spPr/>
      <dgm:t>
        <a:bodyPr/>
        <a:lstStyle/>
        <a:p>
          <a:endParaRPr lang="en-US"/>
        </a:p>
      </dgm:t>
    </dgm:pt>
    <dgm:pt modelId="{0E769B84-3D3B-9846-8393-2ECA094CEE0C}">
      <dgm:prSet phldrT="[Text]"/>
      <dgm:spPr/>
      <dgm:t>
        <a:bodyPr/>
        <a:lstStyle/>
        <a:p>
          <a:r>
            <a:rPr lang="en-US" dirty="0" smtClean="0"/>
            <a:t>What Works in Mental Health Treatment</a:t>
          </a:r>
          <a:endParaRPr lang="en-US" dirty="0"/>
        </a:p>
      </dgm:t>
    </dgm:pt>
    <dgm:pt modelId="{FB37AF04-162D-034D-89A7-3AB399259120}" type="parTrans" cxnId="{F74FFD9F-6F75-5144-85F1-9733DB0450C4}">
      <dgm:prSet/>
      <dgm:spPr/>
      <dgm:t>
        <a:bodyPr/>
        <a:lstStyle/>
        <a:p>
          <a:endParaRPr lang="en-US"/>
        </a:p>
      </dgm:t>
    </dgm:pt>
    <dgm:pt modelId="{FBCF2990-E968-7043-8C2D-FCE92FB01CDB}" type="sibTrans" cxnId="{F74FFD9F-6F75-5144-85F1-9733DB0450C4}">
      <dgm:prSet/>
      <dgm:spPr/>
      <dgm:t>
        <a:bodyPr/>
        <a:lstStyle/>
        <a:p>
          <a:endParaRPr lang="en-US"/>
        </a:p>
      </dgm:t>
    </dgm:pt>
    <dgm:pt modelId="{84D6F87F-6194-104B-9525-8B4B38E1F999}">
      <dgm:prSet phldrT="[Text]"/>
      <dgm:spPr/>
      <dgm:t>
        <a:bodyPr/>
        <a:lstStyle/>
        <a:p>
          <a:r>
            <a:rPr lang="en-US" dirty="0" smtClean="0"/>
            <a:t>What Works in Recidivism Reduction</a:t>
          </a:r>
          <a:endParaRPr lang="en-US" dirty="0"/>
        </a:p>
      </dgm:t>
    </dgm:pt>
    <dgm:pt modelId="{58963C52-D779-3C48-9DFC-3A37DCAA0A8F}" type="parTrans" cxnId="{F180F50D-966A-754D-ABA7-BC9A2622D35A}">
      <dgm:prSet/>
      <dgm:spPr/>
      <dgm:t>
        <a:bodyPr/>
        <a:lstStyle/>
        <a:p>
          <a:endParaRPr lang="en-US"/>
        </a:p>
      </dgm:t>
    </dgm:pt>
    <dgm:pt modelId="{A3FFA1F5-829F-9445-8C3A-CA6A28991433}" type="sibTrans" cxnId="{F180F50D-966A-754D-ABA7-BC9A2622D35A}">
      <dgm:prSet/>
      <dgm:spPr/>
      <dgm:t>
        <a:bodyPr/>
        <a:lstStyle/>
        <a:p>
          <a:endParaRPr lang="en-US"/>
        </a:p>
      </dgm:t>
    </dgm:pt>
    <dgm:pt modelId="{B7413AF6-0681-9746-9457-1AD314F9F0F7}" type="pres">
      <dgm:prSet presAssocID="{D2F17CC6-84DF-AA48-8338-FD841C8F4F74}" presName="cycle" presStyleCnt="0">
        <dgm:presLayoutVars>
          <dgm:chMax val="1"/>
          <dgm:dir/>
          <dgm:animLvl val="ctr"/>
          <dgm:resizeHandles val="exact"/>
        </dgm:presLayoutVars>
      </dgm:prSet>
      <dgm:spPr/>
      <dgm:t>
        <a:bodyPr/>
        <a:lstStyle/>
        <a:p>
          <a:endParaRPr lang="en-US"/>
        </a:p>
      </dgm:t>
    </dgm:pt>
    <dgm:pt modelId="{906B18D8-D2DE-714E-8929-3802757F8EAD}" type="pres">
      <dgm:prSet presAssocID="{E678AECA-D689-F342-8F9F-2E29CB27EFB0}" presName="centerShape" presStyleLbl="node0" presStyleIdx="0" presStyleCnt="1"/>
      <dgm:spPr/>
      <dgm:t>
        <a:bodyPr/>
        <a:lstStyle/>
        <a:p>
          <a:endParaRPr lang="en-US"/>
        </a:p>
      </dgm:t>
    </dgm:pt>
    <dgm:pt modelId="{4A7BF860-EFFB-A243-9AC8-85C56F6966EB}" type="pres">
      <dgm:prSet presAssocID="{A34CD743-37C5-7B49-B43F-A39546FA922F}" presName="parTrans" presStyleLbl="bgSibTrans2D1" presStyleIdx="0" presStyleCnt="3"/>
      <dgm:spPr/>
      <dgm:t>
        <a:bodyPr/>
        <a:lstStyle/>
        <a:p>
          <a:endParaRPr lang="en-US"/>
        </a:p>
      </dgm:t>
    </dgm:pt>
    <dgm:pt modelId="{0DB610B5-78D3-CA4C-BEBE-93B8F8AE72F5}" type="pres">
      <dgm:prSet presAssocID="{6B29FE9F-EC99-E949-AB53-2ADF9EDD7DD1}" presName="node" presStyleLbl="node1" presStyleIdx="0" presStyleCnt="3" custScaleX="145343" custRadScaleRad="127840" custRadScaleInc="-21826">
        <dgm:presLayoutVars>
          <dgm:bulletEnabled val="1"/>
        </dgm:presLayoutVars>
      </dgm:prSet>
      <dgm:spPr/>
      <dgm:t>
        <a:bodyPr/>
        <a:lstStyle/>
        <a:p>
          <a:endParaRPr lang="en-US"/>
        </a:p>
      </dgm:t>
    </dgm:pt>
    <dgm:pt modelId="{E7A34C00-0AED-2B48-9F0D-E1CFA2164118}" type="pres">
      <dgm:prSet presAssocID="{FB37AF04-162D-034D-89A7-3AB399259120}" presName="parTrans" presStyleLbl="bgSibTrans2D1" presStyleIdx="1" presStyleCnt="3"/>
      <dgm:spPr/>
      <dgm:t>
        <a:bodyPr/>
        <a:lstStyle/>
        <a:p>
          <a:endParaRPr lang="en-US"/>
        </a:p>
      </dgm:t>
    </dgm:pt>
    <dgm:pt modelId="{728CE79D-7407-DE4A-B6FF-FCEEE23B09B9}" type="pres">
      <dgm:prSet presAssocID="{0E769B84-3D3B-9846-8393-2ECA094CEE0C}" presName="node" presStyleLbl="node1" presStyleIdx="1" presStyleCnt="3" custScaleX="148997" custRadScaleRad="100087" custRadScaleInc="3390">
        <dgm:presLayoutVars>
          <dgm:bulletEnabled val="1"/>
        </dgm:presLayoutVars>
      </dgm:prSet>
      <dgm:spPr/>
      <dgm:t>
        <a:bodyPr/>
        <a:lstStyle/>
        <a:p>
          <a:endParaRPr lang="en-US"/>
        </a:p>
      </dgm:t>
    </dgm:pt>
    <dgm:pt modelId="{53D207D8-CBB1-6641-B630-859915941A71}" type="pres">
      <dgm:prSet presAssocID="{58963C52-D779-3C48-9DFC-3A37DCAA0A8F}" presName="parTrans" presStyleLbl="bgSibTrans2D1" presStyleIdx="2" presStyleCnt="3"/>
      <dgm:spPr/>
      <dgm:t>
        <a:bodyPr/>
        <a:lstStyle/>
        <a:p>
          <a:endParaRPr lang="en-US"/>
        </a:p>
      </dgm:t>
    </dgm:pt>
    <dgm:pt modelId="{134E7C0D-854D-3F46-8199-08327722E1C2}" type="pres">
      <dgm:prSet presAssocID="{84D6F87F-6194-104B-9525-8B4B38E1F999}" presName="node" presStyleLbl="node1" presStyleIdx="2" presStyleCnt="3" custScaleX="163115" custRadScaleRad="138428" custRadScaleInc="24746">
        <dgm:presLayoutVars>
          <dgm:bulletEnabled val="1"/>
        </dgm:presLayoutVars>
      </dgm:prSet>
      <dgm:spPr/>
      <dgm:t>
        <a:bodyPr/>
        <a:lstStyle/>
        <a:p>
          <a:endParaRPr lang="en-US"/>
        </a:p>
      </dgm:t>
    </dgm:pt>
  </dgm:ptLst>
  <dgm:cxnLst>
    <dgm:cxn modelId="{76A6459F-39AD-4DA4-9574-ED83A7063524}" type="presOf" srcId="{84D6F87F-6194-104B-9525-8B4B38E1F999}" destId="{134E7C0D-854D-3F46-8199-08327722E1C2}" srcOrd="0" destOrd="0" presId="urn:microsoft.com/office/officeart/2005/8/layout/radial4"/>
    <dgm:cxn modelId="{78478521-11F7-4BD0-966B-85946DBBACEC}" type="presOf" srcId="{A34CD743-37C5-7B49-B43F-A39546FA922F}" destId="{4A7BF860-EFFB-A243-9AC8-85C56F6966EB}" srcOrd="0" destOrd="0" presId="urn:microsoft.com/office/officeart/2005/8/layout/radial4"/>
    <dgm:cxn modelId="{02889833-B8E0-3C44-93D5-F83DD24C60DF}" srcId="{D2F17CC6-84DF-AA48-8338-FD841C8F4F74}" destId="{E678AECA-D689-F342-8F9F-2E29CB27EFB0}" srcOrd="0" destOrd="0" parTransId="{0B255933-416C-0140-BEEB-3D7FEEAA0A40}" sibTransId="{106FDBF2-69E4-7F42-8F2A-6C2ABB075CC1}"/>
    <dgm:cxn modelId="{E9006CD2-6A6F-4820-930C-054F676F1024}" type="presOf" srcId="{0E769B84-3D3B-9846-8393-2ECA094CEE0C}" destId="{728CE79D-7407-DE4A-B6FF-FCEEE23B09B9}" srcOrd="0" destOrd="0" presId="urn:microsoft.com/office/officeart/2005/8/layout/radial4"/>
    <dgm:cxn modelId="{A01ABE60-C149-4C1F-88E6-95C9BCC9C85F}" type="presOf" srcId="{6B29FE9F-EC99-E949-AB53-2ADF9EDD7DD1}" destId="{0DB610B5-78D3-CA4C-BEBE-93B8F8AE72F5}" srcOrd="0" destOrd="0" presId="urn:microsoft.com/office/officeart/2005/8/layout/radial4"/>
    <dgm:cxn modelId="{F74FFD9F-6F75-5144-85F1-9733DB0450C4}" srcId="{E678AECA-D689-F342-8F9F-2E29CB27EFB0}" destId="{0E769B84-3D3B-9846-8393-2ECA094CEE0C}" srcOrd="1" destOrd="0" parTransId="{FB37AF04-162D-034D-89A7-3AB399259120}" sibTransId="{FBCF2990-E968-7043-8C2D-FCE92FB01CDB}"/>
    <dgm:cxn modelId="{D9A31A87-38B5-3341-8810-5D1369E2FD26}" srcId="{E678AECA-D689-F342-8F9F-2E29CB27EFB0}" destId="{6B29FE9F-EC99-E949-AB53-2ADF9EDD7DD1}" srcOrd="0" destOrd="0" parTransId="{A34CD743-37C5-7B49-B43F-A39546FA922F}" sibTransId="{95D1ED76-A40C-314B-8CDA-6558F824C229}"/>
    <dgm:cxn modelId="{5B6BF380-A4F7-49A9-B321-4978E9192AA9}" type="presOf" srcId="{D2F17CC6-84DF-AA48-8338-FD841C8F4F74}" destId="{B7413AF6-0681-9746-9457-1AD314F9F0F7}" srcOrd="0" destOrd="0" presId="urn:microsoft.com/office/officeart/2005/8/layout/radial4"/>
    <dgm:cxn modelId="{2D7F204A-AB24-417C-99C8-CB88A3D300AF}" type="presOf" srcId="{FB37AF04-162D-034D-89A7-3AB399259120}" destId="{E7A34C00-0AED-2B48-9F0D-E1CFA2164118}" srcOrd="0" destOrd="0" presId="urn:microsoft.com/office/officeart/2005/8/layout/radial4"/>
    <dgm:cxn modelId="{B105E483-BF05-431C-95D2-CF77756365AA}" type="presOf" srcId="{E678AECA-D689-F342-8F9F-2E29CB27EFB0}" destId="{906B18D8-D2DE-714E-8929-3802757F8EAD}" srcOrd="0" destOrd="0" presId="urn:microsoft.com/office/officeart/2005/8/layout/radial4"/>
    <dgm:cxn modelId="{D97FEF4F-CA74-4AE8-A137-30003068601F}" type="presOf" srcId="{58963C52-D779-3C48-9DFC-3A37DCAA0A8F}" destId="{53D207D8-CBB1-6641-B630-859915941A71}" srcOrd="0" destOrd="0" presId="urn:microsoft.com/office/officeart/2005/8/layout/radial4"/>
    <dgm:cxn modelId="{F180F50D-966A-754D-ABA7-BC9A2622D35A}" srcId="{E678AECA-D689-F342-8F9F-2E29CB27EFB0}" destId="{84D6F87F-6194-104B-9525-8B4B38E1F999}" srcOrd="2" destOrd="0" parTransId="{58963C52-D779-3C48-9DFC-3A37DCAA0A8F}" sibTransId="{A3FFA1F5-829F-9445-8C3A-CA6A28991433}"/>
    <dgm:cxn modelId="{F44A6650-B42C-4650-BC39-4D1879F309C7}" type="presParOf" srcId="{B7413AF6-0681-9746-9457-1AD314F9F0F7}" destId="{906B18D8-D2DE-714E-8929-3802757F8EAD}" srcOrd="0" destOrd="0" presId="urn:microsoft.com/office/officeart/2005/8/layout/radial4"/>
    <dgm:cxn modelId="{592F63FD-21B0-455A-98CB-711B3D09FAA9}" type="presParOf" srcId="{B7413AF6-0681-9746-9457-1AD314F9F0F7}" destId="{4A7BF860-EFFB-A243-9AC8-85C56F6966EB}" srcOrd="1" destOrd="0" presId="urn:microsoft.com/office/officeart/2005/8/layout/radial4"/>
    <dgm:cxn modelId="{694949C2-CEFD-4C85-B65C-004B79FC6E08}" type="presParOf" srcId="{B7413AF6-0681-9746-9457-1AD314F9F0F7}" destId="{0DB610B5-78D3-CA4C-BEBE-93B8F8AE72F5}" srcOrd="2" destOrd="0" presId="urn:microsoft.com/office/officeart/2005/8/layout/radial4"/>
    <dgm:cxn modelId="{6C0B8EE0-43A3-4522-89ED-B9B8EADE40E3}" type="presParOf" srcId="{B7413AF6-0681-9746-9457-1AD314F9F0F7}" destId="{E7A34C00-0AED-2B48-9F0D-E1CFA2164118}" srcOrd="3" destOrd="0" presId="urn:microsoft.com/office/officeart/2005/8/layout/radial4"/>
    <dgm:cxn modelId="{41428AD6-505B-4DE1-987D-E82BC7581434}" type="presParOf" srcId="{B7413AF6-0681-9746-9457-1AD314F9F0F7}" destId="{728CE79D-7407-DE4A-B6FF-FCEEE23B09B9}" srcOrd="4" destOrd="0" presId="urn:microsoft.com/office/officeart/2005/8/layout/radial4"/>
    <dgm:cxn modelId="{83C5D593-073A-4FF8-A7AC-5C21098269E2}" type="presParOf" srcId="{B7413AF6-0681-9746-9457-1AD314F9F0F7}" destId="{53D207D8-CBB1-6641-B630-859915941A71}" srcOrd="5" destOrd="0" presId="urn:microsoft.com/office/officeart/2005/8/layout/radial4"/>
    <dgm:cxn modelId="{F23E06A6-0A88-47AC-8763-35AF932F5C06}" type="presParOf" srcId="{B7413AF6-0681-9746-9457-1AD314F9F0F7}" destId="{134E7C0D-854D-3F46-8199-08327722E1C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66028-5749-41C6-B3F3-91027C238D09}">
      <dsp:nvSpPr>
        <dsp:cNvPr id="0" name=""/>
        <dsp:cNvSpPr/>
      </dsp:nvSpPr>
      <dsp:spPr>
        <a:xfrm>
          <a:off x="4695402" y="333237"/>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Personality Factors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Mental Health Factors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Substance Use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endParaRPr>
        </a:p>
      </dsp:txBody>
      <dsp:txXfrm>
        <a:off x="4695402" y="333237"/>
        <a:ext cx="1707802" cy="1707802"/>
      </dsp:txXfrm>
    </dsp:sp>
    <dsp:sp modelId="{F8C0543D-AB1A-4315-822F-E7503D21378B}">
      <dsp:nvSpPr>
        <dsp:cNvPr id="0" name=""/>
        <dsp:cNvSpPr/>
      </dsp:nvSpPr>
      <dsp:spPr>
        <a:xfrm>
          <a:off x="2097603" y="-1846"/>
          <a:ext cx="4034392" cy="4034392"/>
        </a:xfrm>
        <a:prstGeom prst="circularArrow">
          <a:avLst>
            <a:gd name="adj1" fmla="val 8255"/>
            <a:gd name="adj2" fmla="val 576638"/>
            <a:gd name="adj3" fmla="val 2961472"/>
            <a:gd name="adj4" fmla="val 53319"/>
            <a:gd name="adj5" fmla="val 963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B34527-2C1B-404F-A404-C32261379518}">
      <dsp:nvSpPr>
        <dsp:cNvPr id="0" name=""/>
        <dsp:cNvSpPr/>
      </dsp:nvSpPr>
      <dsp:spPr>
        <a:xfrm>
          <a:off x="3260898" y="2817871"/>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Social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Contextual Factors</a:t>
          </a:r>
        </a:p>
      </dsp:txBody>
      <dsp:txXfrm>
        <a:off x="3260898" y="2817871"/>
        <a:ext cx="1707802" cy="1707802"/>
      </dsp:txXfrm>
    </dsp:sp>
    <dsp:sp modelId="{43076954-F695-4219-AAE2-1E6FCBFEB1C5}">
      <dsp:nvSpPr>
        <dsp:cNvPr id="0" name=""/>
        <dsp:cNvSpPr/>
      </dsp:nvSpPr>
      <dsp:spPr>
        <a:xfrm>
          <a:off x="2097603" y="-1846"/>
          <a:ext cx="4034392" cy="4034392"/>
        </a:xfrm>
        <a:prstGeom prst="circularArrow">
          <a:avLst>
            <a:gd name="adj1" fmla="val 8255"/>
            <a:gd name="adj2" fmla="val 576638"/>
            <a:gd name="adj3" fmla="val 10170043"/>
            <a:gd name="adj4" fmla="val 7261890"/>
            <a:gd name="adj5" fmla="val 963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FA3B2D-2B05-47DD-83F1-CF8F44474A11}">
      <dsp:nvSpPr>
        <dsp:cNvPr id="0" name=""/>
        <dsp:cNvSpPr/>
      </dsp:nvSpPr>
      <dsp:spPr>
        <a:xfrm>
          <a:off x="1826394" y="333237"/>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Childhood History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of Abuse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Adult Victimization</a:t>
          </a:r>
        </a:p>
      </dsp:txBody>
      <dsp:txXfrm>
        <a:off x="1826394" y="333237"/>
        <a:ext cx="1707802" cy="1707802"/>
      </dsp:txXfrm>
    </dsp:sp>
    <dsp:sp modelId="{64F957E5-E45D-446E-B293-BDFE94872ECE}">
      <dsp:nvSpPr>
        <dsp:cNvPr id="0" name=""/>
        <dsp:cNvSpPr/>
      </dsp:nvSpPr>
      <dsp:spPr>
        <a:xfrm>
          <a:off x="2097603" y="-1846"/>
          <a:ext cx="4034392" cy="4034392"/>
        </a:xfrm>
        <a:prstGeom prst="circularArrow">
          <a:avLst>
            <a:gd name="adj1" fmla="val 8255"/>
            <a:gd name="adj2" fmla="val 576638"/>
            <a:gd name="adj3" fmla="val 16854496"/>
            <a:gd name="adj4" fmla="val 14968867"/>
            <a:gd name="adj5" fmla="val 963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B18D8-D2DE-714E-8929-3802757F8EAD}">
      <dsp:nvSpPr>
        <dsp:cNvPr id="0" name=""/>
        <dsp:cNvSpPr/>
      </dsp:nvSpPr>
      <dsp:spPr>
        <a:xfrm>
          <a:off x="2320877" y="1522888"/>
          <a:ext cx="1277756" cy="1277756"/>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Integrated</a:t>
          </a:r>
        </a:p>
        <a:p>
          <a:pPr lvl="0" algn="ctr" defTabSz="666750">
            <a:lnSpc>
              <a:spcPct val="90000"/>
            </a:lnSpc>
            <a:spcBef>
              <a:spcPct val="0"/>
            </a:spcBef>
            <a:spcAft>
              <a:spcPct val="35000"/>
            </a:spcAft>
          </a:pPr>
          <a:r>
            <a:rPr lang="en-US" sz="1500" kern="1200" dirty="0" smtClean="0"/>
            <a:t>Framework</a:t>
          </a:r>
          <a:endParaRPr lang="en-US" sz="1500" kern="1200" dirty="0"/>
        </a:p>
      </dsp:txBody>
      <dsp:txXfrm>
        <a:off x="2508000" y="1710011"/>
        <a:ext cx="903510" cy="903510"/>
      </dsp:txXfrm>
    </dsp:sp>
    <dsp:sp modelId="{4A7BF860-EFFB-A243-9AC8-85C56F6966EB}">
      <dsp:nvSpPr>
        <dsp:cNvPr id="0" name=""/>
        <dsp:cNvSpPr/>
      </dsp:nvSpPr>
      <dsp:spPr>
        <a:xfrm rot="12114264">
          <a:off x="920758" y="1445475"/>
          <a:ext cx="1420803" cy="364160"/>
        </a:xfrm>
        <a:prstGeom prst="lef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DB610B5-78D3-CA4C-BEBE-93B8F8AE72F5}">
      <dsp:nvSpPr>
        <dsp:cNvPr id="0" name=""/>
        <dsp:cNvSpPr/>
      </dsp:nvSpPr>
      <dsp:spPr>
        <a:xfrm>
          <a:off x="89907" y="876986"/>
          <a:ext cx="1764273" cy="971094"/>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What Works in Substance Use Treatment</a:t>
          </a:r>
          <a:endParaRPr lang="en-US" sz="2000" kern="1200" dirty="0"/>
        </a:p>
      </dsp:txBody>
      <dsp:txXfrm>
        <a:off x="118349" y="905428"/>
        <a:ext cx="1707389" cy="914210"/>
      </dsp:txXfrm>
    </dsp:sp>
    <dsp:sp modelId="{E7A34C00-0AED-2B48-9F0D-E1CFA2164118}">
      <dsp:nvSpPr>
        <dsp:cNvPr id="0" name=""/>
        <dsp:cNvSpPr/>
      </dsp:nvSpPr>
      <dsp:spPr>
        <a:xfrm rot="16322040">
          <a:off x="2511229" y="793800"/>
          <a:ext cx="981285" cy="364160"/>
        </a:xfrm>
        <a:prstGeom prst="lef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28CE79D-7407-DE4A-B6FF-FCEEE23B09B9}">
      <dsp:nvSpPr>
        <dsp:cNvPr id="0" name=""/>
        <dsp:cNvSpPr/>
      </dsp:nvSpPr>
      <dsp:spPr>
        <a:xfrm>
          <a:off x="2114972" y="0"/>
          <a:ext cx="1808627" cy="971094"/>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What Works in Mental Health Treatment</a:t>
          </a:r>
          <a:endParaRPr lang="en-US" sz="2000" kern="1200" dirty="0"/>
        </a:p>
      </dsp:txBody>
      <dsp:txXfrm>
        <a:off x="2143414" y="28442"/>
        <a:ext cx="1751743" cy="914210"/>
      </dsp:txXfrm>
    </dsp:sp>
    <dsp:sp modelId="{53D207D8-CBB1-6641-B630-859915941A71}">
      <dsp:nvSpPr>
        <dsp:cNvPr id="0" name=""/>
        <dsp:cNvSpPr/>
      </dsp:nvSpPr>
      <dsp:spPr>
        <a:xfrm rot="20337557">
          <a:off x="3587508" y="1449718"/>
          <a:ext cx="1499866" cy="364160"/>
        </a:xfrm>
        <a:prstGeom prst="lef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34E7C0D-854D-3F46-8199-08327722E1C2}">
      <dsp:nvSpPr>
        <dsp:cNvPr id="0" name=""/>
        <dsp:cNvSpPr/>
      </dsp:nvSpPr>
      <dsp:spPr>
        <a:xfrm>
          <a:off x="4047373" y="877001"/>
          <a:ext cx="1980001" cy="971094"/>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What Works in Recidivism Reduction</a:t>
          </a:r>
          <a:endParaRPr lang="en-US" sz="2000" kern="1200" dirty="0"/>
        </a:p>
      </dsp:txBody>
      <dsp:txXfrm>
        <a:off x="4075815" y="905443"/>
        <a:ext cx="1923117" cy="91421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139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139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139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5A67236F-E4A9-4F57-A015-041730FEAC60}" type="slidenum">
              <a:rPr lang="en-US"/>
              <a:pPr>
                <a:defRPr/>
              </a:pPr>
              <a:t>‹#›</a:t>
            </a:fld>
            <a:endParaRPr lang="en-US"/>
          </a:p>
        </p:txBody>
      </p:sp>
    </p:spTree>
    <p:extLst>
      <p:ext uri="{BB962C8B-B14F-4D97-AF65-F5344CB8AC3E}">
        <p14:creationId xmlns:p14="http://schemas.microsoft.com/office/powerpoint/2010/main" val="1460339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7F184D9-A827-409F-84BF-8F7ED15B4307}" type="datetimeFigureOut">
              <a:rPr lang="en-US"/>
              <a:pPr>
                <a:defRPr/>
              </a:pPr>
              <a:t>3/16/2016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34D87FAD-80DA-4BF3-909D-52CC91C3A318}" type="slidenum">
              <a:rPr lang="en-US"/>
              <a:pPr>
                <a:defRPr/>
              </a:pPr>
              <a:t>‹#›</a:t>
            </a:fld>
            <a:endParaRPr lang="en-US"/>
          </a:p>
        </p:txBody>
      </p:sp>
    </p:spTree>
    <p:extLst>
      <p:ext uri="{BB962C8B-B14F-4D97-AF65-F5344CB8AC3E}">
        <p14:creationId xmlns:p14="http://schemas.microsoft.com/office/powerpoint/2010/main" val="399990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7E360C6-FFA9-4A2F-A23D-637EC70C9E47}" type="slidenum">
              <a:rPr lang="en-US" altLang="en-US" smtClean="0">
                <a:latin typeface="Calibri" panose="020F0502020204030204" pitchFamily="34" charset="0"/>
              </a:rPr>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5978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3BBAAAA-5987-4D59-8119-D78710CA52EC}" type="slidenum">
              <a:rPr lang="en-US" altLang="en-US" smtClean="0">
                <a:latin typeface="Arial" panose="020B0604020202020204" pitchFamily="34" charset="0"/>
                <a:ea typeface="ＭＳ Ｐゴシック" panose="020B0600070205080204" pitchFamily="34" charset="-128"/>
              </a:rPr>
              <a:pPr/>
              <a:t>7</a:t>
            </a:fld>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1072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62000" indent="-292100">
              <a:defRPr>
                <a:solidFill>
                  <a:schemeClr val="tx1"/>
                </a:solidFill>
                <a:latin typeface="Verdana" panose="020B0604030504040204" pitchFamily="34" charset="0"/>
              </a:defRPr>
            </a:lvl2pPr>
            <a:lvl3pPr marL="1173163" indent="-233363">
              <a:defRPr>
                <a:solidFill>
                  <a:schemeClr val="tx1"/>
                </a:solidFill>
                <a:latin typeface="Verdana" panose="020B0604030504040204" pitchFamily="34" charset="0"/>
              </a:defRPr>
            </a:lvl3pPr>
            <a:lvl4pPr marL="1643063" indent="-233363">
              <a:defRPr>
                <a:solidFill>
                  <a:schemeClr val="tx1"/>
                </a:solidFill>
                <a:latin typeface="Verdana" panose="020B0604030504040204" pitchFamily="34" charset="0"/>
              </a:defRPr>
            </a:lvl4pPr>
            <a:lvl5pPr marL="2112963" indent="-233363">
              <a:defRPr>
                <a:solidFill>
                  <a:schemeClr val="tx1"/>
                </a:solidFill>
                <a:latin typeface="Verdana" panose="020B0604030504040204" pitchFamily="34" charset="0"/>
              </a:defRPr>
            </a:lvl5pPr>
            <a:lvl6pPr marL="2570163" indent="-233363" eaLnBrk="0" fontAlgn="base" hangingPunct="0">
              <a:spcBef>
                <a:spcPct val="0"/>
              </a:spcBef>
              <a:spcAft>
                <a:spcPct val="0"/>
              </a:spcAft>
              <a:defRPr>
                <a:solidFill>
                  <a:schemeClr val="tx1"/>
                </a:solidFill>
                <a:latin typeface="Verdana" panose="020B0604030504040204" pitchFamily="34" charset="0"/>
              </a:defRPr>
            </a:lvl6pPr>
            <a:lvl7pPr marL="3027363" indent="-233363" eaLnBrk="0" fontAlgn="base" hangingPunct="0">
              <a:spcBef>
                <a:spcPct val="0"/>
              </a:spcBef>
              <a:spcAft>
                <a:spcPct val="0"/>
              </a:spcAft>
              <a:defRPr>
                <a:solidFill>
                  <a:schemeClr val="tx1"/>
                </a:solidFill>
                <a:latin typeface="Verdana" panose="020B0604030504040204" pitchFamily="34" charset="0"/>
              </a:defRPr>
            </a:lvl7pPr>
            <a:lvl8pPr marL="3484563" indent="-233363" eaLnBrk="0" fontAlgn="base" hangingPunct="0">
              <a:spcBef>
                <a:spcPct val="0"/>
              </a:spcBef>
              <a:spcAft>
                <a:spcPct val="0"/>
              </a:spcAft>
              <a:defRPr>
                <a:solidFill>
                  <a:schemeClr val="tx1"/>
                </a:solidFill>
                <a:latin typeface="Verdana" panose="020B0604030504040204" pitchFamily="34" charset="0"/>
              </a:defRPr>
            </a:lvl8pPr>
            <a:lvl9pPr marL="3941763" indent="-233363" eaLnBrk="0" fontAlgn="base" hangingPunct="0">
              <a:spcBef>
                <a:spcPct val="0"/>
              </a:spcBef>
              <a:spcAft>
                <a:spcPct val="0"/>
              </a:spcAft>
              <a:defRPr>
                <a:solidFill>
                  <a:schemeClr val="tx1"/>
                </a:solidFill>
                <a:latin typeface="Verdana" panose="020B0604030504040204" pitchFamily="34" charset="0"/>
              </a:defRPr>
            </a:lvl9pPr>
          </a:lstStyle>
          <a:p>
            <a:fld id="{EB38B29D-4AB5-493D-9762-BC3A0F28C208}" type="slidenum">
              <a:rPr lang="en-US" altLang="en-US" smtClean="0">
                <a:latin typeface="Calibri" panose="020F0502020204030204" pitchFamily="34" charset="0"/>
                <a:ea typeface="ＭＳ Ｐゴシック" panose="020B0600070205080204" pitchFamily="34" charset="-128"/>
              </a:rPr>
              <a:pPr/>
              <a:t>13</a:t>
            </a:fld>
            <a:endParaRPr lang="en-US"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2432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smtClean="0"/>
              <a:t>Important to note Core Services vs. Support Services in MISSION-CJ </a:t>
            </a:r>
          </a:p>
          <a:p>
            <a:pPr>
              <a:buFontTx/>
              <a:buChar char="•"/>
            </a:pPr>
            <a:r>
              <a:rPr lang="en-US" altLang="en-US" dirty="0" smtClean="0"/>
              <a:t>MISSION-CJ focuses on The Core Services listed here. The Support Services are included in the model to provide guidance on important areas of service that should be included in treatment, but perhaps not directly by the MISSION-CJ team.</a:t>
            </a:r>
          </a:p>
          <a:p>
            <a:pPr>
              <a:buFontTx/>
              <a:buChar char="•"/>
            </a:pPr>
            <a:r>
              <a:rPr lang="en-US" altLang="en-US" dirty="0" smtClean="0"/>
              <a:t>MISSION-CJ includes a variety of evidence-based practices such as CTI and DRT.</a:t>
            </a:r>
          </a:p>
          <a:p>
            <a:endParaRPr lang="en-US" altLang="en-US" dirty="0" smtClean="0"/>
          </a:p>
          <a:p>
            <a:pPr eaLnBrk="1" hangingPunct="1">
              <a:spcBef>
                <a:spcPct val="0"/>
              </a:spcBef>
            </a:pPr>
            <a:r>
              <a:rPr lang="en-US" altLang="en-US" dirty="0" smtClean="0">
                <a:latin typeface="Arial" panose="020B0604020202020204" pitchFamily="34" charset="0"/>
              </a:rPr>
              <a:t>-Critical Time Intervention (</a:t>
            </a:r>
            <a:r>
              <a:rPr lang="en-US" altLang="en-US" dirty="0" err="1" smtClean="0">
                <a:latin typeface="Arial" panose="020B0604020202020204" pitchFamily="34" charset="0"/>
              </a:rPr>
              <a:t>Susser</a:t>
            </a:r>
            <a:r>
              <a:rPr lang="en-US" altLang="en-US" dirty="0" smtClean="0">
                <a:latin typeface="Arial" panose="020B0604020202020204" pitchFamily="34" charset="0"/>
              </a:rPr>
              <a:t> et al, 2007)</a:t>
            </a:r>
          </a:p>
          <a:p>
            <a:pPr eaLnBrk="1" hangingPunct="1">
              <a:spcBef>
                <a:spcPct val="0"/>
              </a:spcBef>
            </a:pPr>
            <a:r>
              <a:rPr lang="en-US" altLang="en-US" dirty="0" smtClean="0">
                <a:latin typeface="Arial" panose="020B0604020202020204" pitchFamily="34" charset="0"/>
              </a:rPr>
              <a:t>-Dual Recovery Therapy (</a:t>
            </a:r>
            <a:r>
              <a:rPr lang="en-US" altLang="en-US" dirty="0" err="1" smtClean="0">
                <a:latin typeface="Arial" panose="020B0604020202020204" pitchFamily="34" charset="0"/>
              </a:rPr>
              <a:t>Ziedonis</a:t>
            </a:r>
            <a:r>
              <a:rPr lang="en-US" altLang="en-US" dirty="0" smtClean="0">
                <a:latin typeface="Arial" panose="020B0604020202020204" pitchFamily="34" charset="0"/>
              </a:rPr>
              <a:t> et al, 1997)</a:t>
            </a:r>
          </a:p>
          <a:p>
            <a:pPr eaLnBrk="1" hangingPunct="1">
              <a:spcBef>
                <a:spcPct val="0"/>
              </a:spcBef>
            </a:pPr>
            <a:r>
              <a:rPr lang="en-US" altLang="en-US" dirty="0" smtClean="0">
                <a:latin typeface="Arial" panose="020B0604020202020204" pitchFamily="34" charset="0"/>
              </a:rPr>
              <a:t>-Peer Support (</a:t>
            </a:r>
            <a:r>
              <a:rPr lang="en-US" altLang="en-US" dirty="0" err="1" smtClean="0">
                <a:latin typeface="Arial" panose="020B0604020202020204" pitchFamily="34" charset="0"/>
              </a:rPr>
              <a:t>Chinman</a:t>
            </a:r>
            <a:r>
              <a:rPr lang="en-US" altLang="en-US" dirty="0" smtClean="0">
                <a:latin typeface="Arial" panose="020B0604020202020204" pitchFamily="34" charset="0"/>
              </a:rPr>
              <a:t> et al, 2010)</a:t>
            </a:r>
          </a:p>
          <a:p>
            <a:pPr eaLnBrk="1" hangingPunct="1">
              <a:spcBef>
                <a:spcPct val="0"/>
              </a:spcBef>
            </a:pPr>
            <a:r>
              <a:rPr lang="en-US" altLang="en-US" dirty="0" smtClean="0">
                <a:latin typeface="Arial" panose="020B0604020202020204" pitchFamily="34" charset="0"/>
              </a:rPr>
              <a:t>-Vocational/Educational Support  (Ellison et al, 2012)</a:t>
            </a:r>
          </a:p>
          <a:p>
            <a:pPr eaLnBrk="1" hangingPunct="1">
              <a:spcBef>
                <a:spcPct val="0"/>
              </a:spcBef>
            </a:pPr>
            <a:r>
              <a:rPr lang="en-US" altLang="en-US" dirty="0" smtClean="0">
                <a:latin typeface="Arial" panose="020B0604020202020204" pitchFamily="34" charset="0"/>
              </a:rPr>
              <a:t>-Trauma Informed Care (</a:t>
            </a:r>
            <a:r>
              <a:rPr lang="en-US" altLang="en-US" dirty="0" err="1" smtClean="0">
                <a:latin typeface="Arial" panose="020B0604020202020204" pitchFamily="34" charset="0"/>
              </a:rPr>
              <a:t>Najavits</a:t>
            </a:r>
            <a:r>
              <a:rPr lang="en-US" altLang="en-US" dirty="0" smtClean="0">
                <a:latin typeface="Arial" panose="020B0604020202020204" pitchFamily="34" charset="0"/>
              </a:rPr>
              <a:t> et al, 2011)</a:t>
            </a:r>
          </a:p>
          <a:p>
            <a:pPr eaLnBrk="1" hangingPunct="1">
              <a:spcBef>
                <a:spcPct val="0"/>
              </a:spcBef>
            </a:pPr>
            <a:r>
              <a:rPr lang="en-US" altLang="en-US" dirty="0" smtClean="0">
                <a:latin typeface="Arial" panose="020B0604020202020204" pitchFamily="34" charset="0"/>
              </a:rPr>
              <a:t>-Risk-Need-Responsivity (</a:t>
            </a:r>
            <a:r>
              <a:rPr lang="en-US" altLang="en-US" dirty="0" err="1" smtClean="0">
                <a:latin typeface="Arial" panose="020B0604020202020204" pitchFamily="34" charset="0"/>
              </a:rPr>
              <a:t>Blanchette</a:t>
            </a:r>
            <a:r>
              <a:rPr lang="en-US" altLang="en-US" dirty="0" smtClean="0">
                <a:latin typeface="Arial" panose="020B0604020202020204" pitchFamily="34" charset="0"/>
              </a:rPr>
              <a:t> &amp; Brown, 2006; Ward, </a:t>
            </a:r>
            <a:r>
              <a:rPr lang="en-US" altLang="en-US" dirty="0" err="1" smtClean="0">
                <a:latin typeface="Arial" panose="020B0604020202020204" pitchFamily="34" charset="0"/>
              </a:rPr>
              <a:t>Mesler</a:t>
            </a:r>
            <a:r>
              <a:rPr lang="en-US" altLang="en-US" dirty="0" smtClean="0">
                <a:latin typeface="Arial" panose="020B0604020202020204" pitchFamily="34" charset="0"/>
              </a:rPr>
              <a:t> &amp; Yates, 2007)</a:t>
            </a:r>
          </a:p>
          <a:p>
            <a:endParaRPr lang="en-US" altLang="en-US" dirty="0" smtClean="0"/>
          </a:p>
          <a:p>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F9514D-A34B-424E-BE7B-24B24CB079F8}" type="slidenum">
              <a:rPr lang="en-US" altLang="en-US" sz="1200">
                <a:solidFill>
                  <a:srgbClr val="000000"/>
                </a:solidFill>
              </a:rPr>
              <a:pPr/>
              <a:t>21</a:t>
            </a:fld>
            <a:endParaRPr lang="en-US" altLang="en-US" sz="1200">
              <a:solidFill>
                <a:srgbClr val="000000"/>
              </a:solidFill>
            </a:endParaRPr>
          </a:p>
        </p:txBody>
      </p:sp>
    </p:spTree>
    <p:extLst>
      <p:ext uri="{BB962C8B-B14F-4D97-AF65-F5344CB8AC3E}">
        <p14:creationId xmlns:p14="http://schemas.microsoft.com/office/powerpoint/2010/main" val="217562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Tree>
    <p:extLst>
      <p:ext uri="{BB962C8B-B14F-4D97-AF65-F5344CB8AC3E}">
        <p14:creationId xmlns:p14="http://schemas.microsoft.com/office/powerpoint/2010/main" val="368805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870328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157653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87FAD-80DA-4BF3-909D-52CC91C3A318}" type="slidenum">
              <a:rPr lang="en-US" smtClean="0"/>
              <a:pPr>
                <a:defRPr/>
              </a:pPr>
              <a:t>30</a:t>
            </a:fld>
            <a:endParaRPr lang="en-US"/>
          </a:p>
        </p:txBody>
      </p:sp>
    </p:spTree>
    <p:extLst>
      <p:ext uri="{BB962C8B-B14F-4D97-AF65-F5344CB8AC3E}">
        <p14:creationId xmlns:p14="http://schemas.microsoft.com/office/powerpoint/2010/main" val="179596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E9E6CD-8663-4523-8F30-852829EC3D0E}" type="slidenum">
              <a:rPr lang="en-US"/>
              <a:pPr>
                <a:defRPr/>
              </a:pPr>
              <a:t>‹#›</a:t>
            </a:fld>
            <a:endParaRPr lang="en-US"/>
          </a:p>
        </p:txBody>
      </p:sp>
    </p:spTree>
    <p:extLst>
      <p:ext uri="{BB962C8B-B14F-4D97-AF65-F5344CB8AC3E}">
        <p14:creationId xmlns:p14="http://schemas.microsoft.com/office/powerpoint/2010/main" val="97781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419976-BA10-4B77-B035-A461ACA0FC88}" type="slidenum">
              <a:rPr lang="en-US"/>
              <a:pPr>
                <a:defRPr/>
              </a:pPr>
              <a:t>‹#›</a:t>
            </a:fld>
            <a:endParaRPr lang="en-US"/>
          </a:p>
        </p:txBody>
      </p:sp>
    </p:spTree>
    <p:extLst>
      <p:ext uri="{BB962C8B-B14F-4D97-AF65-F5344CB8AC3E}">
        <p14:creationId xmlns:p14="http://schemas.microsoft.com/office/powerpoint/2010/main" val="301995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A0603C-0183-42A8-A0CE-765BE362D3E5}" type="slidenum">
              <a:rPr lang="en-US"/>
              <a:pPr>
                <a:defRPr/>
              </a:pPr>
              <a:t>‹#›</a:t>
            </a:fld>
            <a:endParaRPr lang="en-US"/>
          </a:p>
        </p:txBody>
      </p:sp>
    </p:spTree>
    <p:extLst>
      <p:ext uri="{BB962C8B-B14F-4D97-AF65-F5344CB8AC3E}">
        <p14:creationId xmlns:p14="http://schemas.microsoft.com/office/powerpoint/2010/main" val="232203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B72CE9-5595-47E7-9F3E-811B547CE934}" type="slidenum">
              <a:rPr lang="en-US"/>
              <a:pPr>
                <a:defRPr/>
              </a:pPr>
              <a:t>‹#›</a:t>
            </a:fld>
            <a:endParaRPr lang="en-US"/>
          </a:p>
        </p:txBody>
      </p:sp>
    </p:spTree>
    <p:extLst>
      <p:ext uri="{BB962C8B-B14F-4D97-AF65-F5344CB8AC3E}">
        <p14:creationId xmlns:p14="http://schemas.microsoft.com/office/powerpoint/2010/main" val="405242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17500" y="722313"/>
            <a:ext cx="8637588"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433763" y="6343650"/>
            <a:ext cx="1905000" cy="457200"/>
          </a:xfrm>
        </p:spPr>
        <p:txBody>
          <a:bodyPr/>
          <a:lstStyle>
            <a:lvl1pPr>
              <a:defRPr/>
            </a:lvl1pPr>
          </a:lstStyle>
          <a:p>
            <a:pPr>
              <a:defRPr/>
            </a:pPr>
            <a:endParaRPr lang="en-US" altLang="en-US"/>
          </a:p>
        </p:txBody>
      </p:sp>
      <p:sp>
        <p:nvSpPr>
          <p:cNvPr id="4" name="Footer Placeholder 3"/>
          <p:cNvSpPr>
            <a:spLocks noGrp="1"/>
          </p:cNvSpPr>
          <p:nvPr>
            <p:ph type="ftr" sz="quarter" idx="11"/>
          </p:nvPr>
        </p:nvSpPr>
        <p:spPr>
          <a:xfrm>
            <a:off x="6108700" y="6343650"/>
            <a:ext cx="2895600" cy="457200"/>
          </a:xfr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146050" y="6361113"/>
            <a:ext cx="1905000" cy="457200"/>
          </a:xfrm>
        </p:spPr>
        <p:txBody>
          <a:bodyPr/>
          <a:lstStyle>
            <a:lvl1pPr>
              <a:defRPr/>
            </a:lvl1pPr>
          </a:lstStyle>
          <a:p>
            <a:pPr>
              <a:defRPr/>
            </a:pPr>
            <a:fld id="{2BDE683D-EC14-40F0-84BA-A52124B70488}" type="slidenum">
              <a:rPr lang="en-US" altLang="en-US"/>
              <a:pPr>
                <a:defRPr/>
              </a:pPr>
              <a:t>‹#›</a:t>
            </a:fld>
            <a:endParaRPr lang="en-US" altLang="en-US"/>
          </a:p>
        </p:txBody>
      </p:sp>
    </p:spTree>
    <p:extLst>
      <p:ext uri="{BB962C8B-B14F-4D97-AF65-F5344CB8AC3E}">
        <p14:creationId xmlns:p14="http://schemas.microsoft.com/office/powerpoint/2010/main" val="2592932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BFD0FBF-2626-4787-BEA5-4B70BC420D26}" type="slidenum">
              <a:rPr lang="en-US" altLang="en-US"/>
              <a:pPr/>
              <a:t>‹#›</a:t>
            </a:fld>
            <a:endParaRPr lang="en-US" altLang="en-US"/>
          </a:p>
        </p:txBody>
      </p:sp>
    </p:spTree>
    <p:extLst>
      <p:ext uri="{BB962C8B-B14F-4D97-AF65-F5344CB8AC3E}">
        <p14:creationId xmlns:p14="http://schemas.microsoft.com/office/powerpoint/2010/main" val="177403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A7FB7A-56EF-46FD-8DE7-061A29A5A917}" type="slidenum">
              <a:rPr lang="en-US"/>
              <a:pPr>
                <a:defRPr/>
              </a:pPr>
              <a:t>‹#›</a:t>
            </a:fld>
            <a:endParaRPr lang="en-US"/>
          </a:p>
        </p:txBody>
      </p:sp>
    </p:spTree>
    <p:extLst>
      <p:ext uri="{BB962C8B-B14F-4D97-AF65-F5344CB8AC3E}">
        <p14:creationId xmlns:p14="http://schemas.microsoft.com/office/powerpoint/2010/main" val="101741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3DD7DC-1D19-4D63-8902-3D76882803DF}" type="slidenum">
              <a:rPr lang="en-US"/>
              <a:pPr>
                <a:defRPr/>
              </a:pPr>
              <a:t>‹#›</a:t>
            </a:fld>
            <a:endParaRPr lang="en-US"/>
          </a:p>
        </p:txBody>
      </p:sp>
    </p:spTree>
    <p:extLst>
      <p:ext uri="{BB962C8B-B14F-4D97-AF65-F5344CB8AC3E}">
        <p14:creationId xmlns:p14="http://schemas.microsoft.com/office/powerpoint/2010/main" val="348549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92C0A2-348F-47A7-A276-08CD87CCF1BA}" type="slidenum">
              <a:rPr lang="en-US"/>
              <a:pPr>
                <a:defRPr/>
              </a:pPr>
              <a:t>‹#›</a:t>
            </a:fld>
            <a:endParaRPr lang="en-US"/>
          </a:p>
        </p:txBody>
      </p:sp>
    </p:spTree>
    <p:extLst>
      <p:ext uri="{BB962C8B-B14F-4D97-AF65-F5344CB8AC3E}">
        <p14:creationId xmlns:p14="http://schemas.microsoft.com/office/powerpoint/2010/main" val="424732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A9B8CB7-31FC-4CBC-8FBE-791204B658CD}" type="slidenum">
              <a:rPr lang="en-US"/>
              <a:pPr>
                <a:defRPr/>
              </a:pPr>
              <a:t>‹#›</a:t>
            </a:fld>
            <a:endParaRPr lang="en-US"/>
          </a:p>
        </p:txBody>
      </p:sp>
    </p:spTree>
    <p:extLst>
      <p:ext uri="{BB962C8B-B14F-4D97-AF65-F5344CB8AC3E}">
        <p14:creationId xmlns:p14="http://schemas.microsoft.com/office/powerpoint/2010/main" val="77025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E943BB-BC86-4CC5-B0DC-8F3F02E04F2C}" type="slidenum">
              <a:rPr lang="en-US"/>
              <a:pPr>
                <a:defRPr/>
              </a:pPr>
              <a:t>‹#›</a:t>
            </a:fld>
            <a:endParaRPr lang="en-US"/>
          </a:p>
        </p:txBody>
      </p:sp>
    </p:spTree>
    <p:extLst>
      <p:ext uri="{BB962C8B-B14F-4D97-AF65-F5344CB8AC3E}">
        <p14:creationId xmlns:p14="http://schemas.microsoft.com/office/powerpoint/2010/main" val="89032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CAD74A95-9F3A-4E5E-9EF5-5084F38CBA0D}" type="slidenum">
              <a:rPr lang="en-US"/>
              <a:pPr>
                <a:defRPr/>
              </a:pPr>
              <a:t>‹#›</a:t>
            </a:fld>
            <a:endParaRPr lang="en-US"/>
          </a:p>
        </p:txBody>
      </p:sp>
    </p:spTree>
    <p:extLst>
      <p:ext uri="{BB962C8B-B14F-4D97-AF65-F5344CB8AC3E}">
        <p14:creationId xmlns:p14="http://schemas.microsoft.com/office/powerpoint/2010/main" val="122195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endParaRPr 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6C171A6C-3DE0-496B-9E05-2F609F422429}" type="slidenum">
              <a:rPr lang="en-US"/>
              <a:pPr>
                <a:defRPr/>
              </a:pPr>
              <a:t>‹#›</a:t>
            </a:fld>
            <a:endParaRPr lang="en-US"/>
          </a:p>
        </p:txBody>
      </p:sp>
    </p:spTree>
    <p:extLst>
      <p:ext uri="{BB962C8B-B14F-4D97-AF65-F5344CB8AC3E}">
        <p14:creationId xmlns:p14="http://schemas.microsoft.com/office/powerpoint/2010/main" val="12546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75E74EDF-E84F-4F84-8CB8-63050FCA5C93}" type="slidenum">
              <a:rPr lang="en-US"/>
              <a:pPr>
                <a:defRPr/>
              </a:pPr>
              <a:t>‹#›</a:t>
            </a:fld>
            <a:endParaRPr lang="en-US"/>
          </a:p>
        </p:txBody>
      </p:sp>
    </p:spTree>
    <p:extLst>
      <p:ext uri="{BB962C8B-B14F-4D97-AF65-F5344CB8AC3E}">
        <p14:creationId xmlns:p14="http://schemas.microsoft.com/office/powerpoint/2010/main" val="85386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a:defRPr sz="1050">
                <a:solidFill>
                  <a:srgbClr val="FFFFFF"/>
                </a:solidFill>
              </a:defRPr>
            </a:lvl1pPr>
          </a:lstStyle>
          <a:p>
            <a:pPr>
              <a:defRPr/>
            </a:pPr>
            <a:fld id="{175B6C6D-94AC-4836-A78A-3F29BE21FC67}" type="slidenum">
              <a:rPr lang="en-US"/>
              <a:pPr>
                <a:defRPr/>
              </a:pPr>
              <a:t>‹#›</a:t>
            </a:fld>
            <a:endParaRPr 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42" r:id="rId1"/>
    <p:sldLayoutId id="2147484036" r:id="rId2"/>
    <p:sldLayoutId id="2147484043" r:id="rId3"/>
    <p:sldLayoutId id="2147484037" r:id="rId4"/>
    <p:sldLayoutId id="2147484038" r:id="rId5"/>
    <p:sldLayoutId id="2147484039" r:id="rId6"/>
    <p:sldLayoutId id="2147484044" r:id="rId7"/>
    <p:sldLayoutId id="2147484045" r:id="rId8"/>
    <p:sldLayoutId id="2147484046" r:id="rId9"/>
    <p:sldLayoutId id="2147484040" r:id="rId10"/>
    <p:sldLayoutId id="2147484047" r:id="rId11"/>
    <p:sldLayoutId id="2147484041" r:id="rId12"/>
    <p:sldLayoutId id="2147484052" r:id="rId13"/>
    <p:sldLayoutId id="2147484053" r:id="rId14"/>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23900" y="533400"/>
            <a:ext cx="7543800" cy="3565525"/>
          </a:xfrm>
        </p:spPr>
        <p:txBody>
          <a:bodyPr/>
          <a:lstStyle/>
          <a:p>
            <a:pPr eaLnBrk="1" fontAlgn="auto" hangingPunct="1">
              <a:spcAft>
                <a:spcPts val="0"/>
              </a:spcAft>
              <a:defRPr/>
            </a:pPr>
            <a:r>
              <a:rPr lang="en-US" sz="4800" dirty="0"/>
              <a:t>Taking the Next </a:t>
            </a:r>
            <a:r>
              <a:rPr lang="en-US" sz="4800" dirty="0" smtClean="0"/>
              <a:t>Steps: </a:t>
            </a:r>
            <a:r>
              <a:rPr lang="en-US" sz="4800" dirty="0"/>
              <a:t>Integrated Recidivism Reduction and Treatment Planning for Individuals with Co-Occurring Disorders</a:t>
            </a:r>
            <a:endParaRPr lang="en-US" sz="4800" dirty="0" smtClean="0"/>
          </a:p>
        </p:txBody>
      </p:sp>
      <p:sp>
        <p:nvSpPr>
          <p:cNvPr id="2051" name="Rectangle 3"/>
          <p:cNvSpPr>
            <a:spLocks noGrp="1" noChangeArrowheads="1"/>
          </p:cNvSpPr>
          <p:nvPr>
            <p:ph type="subTitle" idx="1"/>
          </p:nvPr>
        </p:nvSpPr>
        <p:spPr>
          <a:xfrm>
            <a:off x="990600" y="4419600"/>
            <a:ext cx="6858000" cy="2286000"/>
          </a:xfrm>
        </p:spPr>
        <p:txBody>
          <a:bodyPr rtlCol="0">
            <a:normAutofit/>
          </a:bodyPr>
          <a:lstStyle/>
          <a:p>
            <a:pPr eaLnBrk="1" fontAlgn="auto" hangingPunct="1">
              <a:lnSpc>
                <a:spcPct val="100000"/>
              </a:lnSpc>
              <a:spcBef>
                <a:spcPts val="0"/>
              </a:spcBef>
              <a:spcAft>
                <a:spcPts val="0"/>
              </a:spcAft>
              <a:defRPr/>
            </a:pPr>
            <a:r>
              <a:rPr lang="en-US" sz="1400" b="1" dirty="0" smtClean="0">
                <a:latin typeface="Arial" panose="020B0604020202020204" pitchFamily="34" charset="0"/>
                <a:cs typeface="Arial" panose="020B0604020202020204" pitchFamily="34" charset="0"/>
              </a:rPr>
              <a:t>Debra A. Pinals, M.D.</a:t>
            </a:r>
          </a:p>
          <a:p>
            <a:pPr eaLnBrk="1" fontAlgn="auto" hangingPunct="1">
              <a:lnSpc>
                <a:spcPct val="100000"/>
              </a:lnSpc>
              <a:spcBef>
                <a:spcPts val="0"/>
              </a:spcBef>
              <a:spcAft>
                <a:spcPts val="0"/>
              </a:spcAft>
              <a:defRPr/>
            </a:pPr>
            <a:r>
              <a:rPr lang="en-US" sz="1400" dirty="0" smtClean="0">
                <a:latin typeface="Arial" panose="020B0604020202020204" pitchFamily="34" charset="0"/>
                <a:cs typeface="Arial" panose="020B0604020202020204" pitchFamily="34" charset="0"/>
              </a:rPr>
              <a:t>Director, Program in Law, Psychiatry, and Ethics</a:t>
            </a:r>
          </a:p>
          <a:p>
            <a:pPr eaLnBrk="1" fontAlgn="auto" hangingPunct="1">
              <a:lnSpc>
                <a:spcPct val="100000"/>
              </a:lnSpc>
              <a:spcBef>
                <a:spcPts val="0"/>
              </a:spcBef>
              <a:spcAft>
                <a:spcPts val="0"/>
              </a:spcAft>
              <a:defRPr/>
            </a:pPr>
            <a:r>
              <a:rPr lang="en-US" sz="1400" dirty="0" smtClean="0">
                <a:latin typeface="Arial" panose="020B0604020202020204" pitchFamily="34" charset="0"/>
                <a:cs typeface="Arial" panose="020B0604020202020204" pitchFamily="34" charset="0"/>
              </a:rPr>
              <a:t>Clinical Professor of Psychiatry</a:t>
            </a:r>
          </a:p>
          <a:p>
            <a:pPr eaLnBrk="1" fontAlgn="auto" hangingPunct="1">
              <a:lnSpc>
                <a:spcPct val="100000"/>
              </a:lnSpc>
              <a:spcBef>
                <a:spcPts val="0"/>
              </a:spcBef>
              <a:spcAft>
                <a:spcPts val="0"/>
              </a:spcAft>
              <a:defRPr/>
            </a:pPr>
            <a:r>
              <a:rPr lang="en-US" sz="1400" dirty="0" smtClean="0">
                <a:latin typeface="Arial" panose="020B0604020202020204" pitchFamily="34" charset="0"/>
                <a:cs typeface="Arial" panose="020B0604020202020204" pitchFamily="34" charset="0"/>
              </a:rPr>
              <a:t>University of MICHIGAN</a:t>
            </a:r>
          </a:p>
          <a:p>
            <a:pPr eaLnBrk="1" fontAlgn="auto" hangingPunct="1">
              <a:lnSpc>
                <a:spcPct val="100000"/>
              </a:lnSpc>
              <a:spcBef>
                <a:spcPts val="0"/>
              </a:spcBef>
              <a:spcAft>
                <a:spcPts val="0"/>
              </a:spcAft>
              <a:defRPr/>
            </a:pPr>
            <a:r>
              <a:rPr lang="en-US" sz="1400" dirty="0" smtClean="0">
                <a:latin typeface="Arial" panose="020B0604020202020204" pitchFamily="34" charset="0"/>
                <a:cs typeface="Arial" panose="020B0604020202020204" pitchFamily="34" charset="0"/>
              </a:rPr>
              <a:t>and faculty University of Massachusetts Medical School Department of Psychiatry </a:t>
            </a:r>
          </a:p>
          <a:p>
            <a:pPr eaLnBrk="1" fontAlgn="auto" hangingPunct="1">
              <a:lnSpc>
                <a:spcPct val="100000"/>
              </a:lnSpc>
              <a:spcBef>
                <a:spcPts val="0"/>
              </a:spcBef>
              <a:spcAft>
                <a:spcPts val="0"/>
              </a:spcAft>
              <a:defRPr/>
            </a:pPr>
            <a:endParaRPr lang="en-US" sz="1400" dirty="0" smtClean="0">
              <a:latin typeface="Arial" panose="020B0604020202020204" pitchFamily="34" charset="0"/>
              <a:cs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Caveats Regarding Risk Language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800" dirty="0" smtClean="0"/>
              <a:t>What risk is the concern? What risk is being measured?</a:t>
            </a:r>
          </a:p>
          <a:p>
            <a:pPr lvl="1">
              <a:buFont typeface="Wingdings" panose="05000000000000000000" pitchFamily="2" charset="2"/>
              <a:buChar char="§"/>
            </a:pPr>
            <a:r>
              <a:rPr lang="en-US" sz="2800" dirty="0" smtClean="0"/>
              <a:t>Risk of violence</a:t>
            </a:r>
          </a:p>
          <a:p>
            <a:pPr lvl="1">
              <a:buFont typeface="Wingdings" panose="05000000000000000000" pitchFamily="2" charset="2"/>
              <a:buChar char="§"/>
            </a:pPr>
            <a:r>
              <a:rPr lang="en-US" sz="2800" dirty="0" smtClean="0"/>
              <a:t>Risk of re-arrest</a:t>
            </a:r>
          </a:p>
          <a:p>
            <a:pPr lvl="1">
              <a:buFont typeface="Wingdings" panose="05000000000000000000" pitchFamily="2" charset="2"/>
              <a:buChar char="§"/>
            </a:pPr>
            <a:r>
              <a:rPr lang="en-US" sz="2800" dirty="0" smtClean="0"/>
              <a:t>Risk of failing to appear in court</a:t>
            </a:r>
          </a:p>
          <a:p>
            <a:pPr lvl="1">
              <a:buFont typeface="Wingdings" panose="05000000000000000000" pitchFamily="2" charset="2"/>
              <a:buChar char="§"/>
            </a:pPr>
            <a:r>
              <a:rPr lang="en-US" sz="2800" dirty="0" smtClean="0"/>
              <a:t>Risk of technical violations</a:t>
            </a:r>
          </a:p>
          <a:p>
            <a:pPr>
              <a:buFont typeface="Wingdings" panose="05000000000000000000" pitchFamily="2" charset="2"/>
              <a:buChar char="§"/>
            </a:pPr>
            <a:r>
              <a:rPr lang="en-US" sz="3000" dirty="0" smtClean="0"/>
              <a:t>“CRIMINOGENIC” risk does not naturally fit  with strength-based thinking and recovery principles- systems linking together thoughtfully</a:t>
            </a:r>
            <a:endParaRPr lang="en-US" sz="3000" dirty="0"/>
          </a:p>
        </p:txBody>
      </p:sp>
    </p:spTree>
    <p:extLst>
      <p:ext uri="{BB962C8B-B14F-4D97-AF65-F5344CB8AC3E}">
        <p14:creationId xmlns:p14="http://schemas.microsoft.com/office/powerpoint/2010/main" val="2253438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LS/CMI Sections (Andrews, </a:t>
            </a:r>
            <a:r>
              <a:rPr lang="en-US" dirty="0" err="1" smtClean="0"/>
              <a:t>Bonta</a:t>
            </a:r>
            <a:r>
              <a:rPr lang="en-US" dirty="0" smtClean="0"/>
              <a:t>, </a:t>
            </a:r>
            <a:r>
              <a:rPr lang="en-US" dirty="0" err="1" smtClean="0"/>
              <a:t>Wormith</a:t>
            </a:r>
            <a:r>
              <a:rPr lang="en-US" dirty="0" smtClean="0"/>
              <a:t> 2004) </a:t>
            </a:r>
            <a:endParaRPr lang="en-US" dirty="0"/>
          </a:p>
        </p:txBody>
      </p:sp>
      <p:sp>
        <p:nvSpPr>
          <p:cNvPr id="3" name="Content Placeholder 2"/>
          <p:cNvSpPr>
            <a:spLocks noGrp="1"/>
          </p:cNvSpPr>
          <p:nvPr>
            <p:ph idx="1"/>
          </p:nvPr>
        </p:nvSpPr>
        <p:spPr>
          <a:xfrm>
            <a:off x="433387" y="1981200"/>
            <a:ext cx="8321676" cy="4022725"/>
          </a:xfrm>
        </p:spPr>
        <p:txBody>
          <a:bodyPr/>
          <a:lstStyle/>
          <a:p>
            <a:pPr marL="0" indent="0">
              <a:lnSpc>
                <a:spcPts val="2400"/>
              </a:lnSpc>
              <a:spcBef>
                <a:spcPts val="600"/>
              </a:spcBef>
              <a:spcAft>
                <a:spcPts val="0"/>
              </a:spcAft>
              <a:buNone/>
            </a:pPr>
            <a:r>
              <a:rPr lang="en-US" dirty="0" smtClean="0"/>
              <a:t>1. General Risk/Need Factors</a:t>
            </a:r>
          </a:p>
          <a:p>
            <a:pPr marL="0" indent="0">
              <a:lnSpc>
                <a:spcPts val="2400"/>
              </a:lnSpc>
              <a:spcBef>
                <a:spcPts val="600"/>
              </a:spcBef>
              <a:spcAft>
                <a:spcPts val="0"/>
              </a:spcAft>
            </a:pPr>
            <a:r>
              <a:rPr lang="en-US" dirty="0" smtClean="0"/>
              <a:t>2. Specific Risk/Need Factors</a:t>
            </a:r>
          </a:p>
          <a:p>
            <a:pPr marL="0" indent="0">
              <a:lnSpc>
                <a:spcPts val="2400"/>
              </a:lnSpc>
              <a:spcBef>
                <a:spcPts val="600"/>
              </a:spcBef>
              <a:spcAft>
                <a:spcPts val="0"/>
              </a:spcAft>
            </a:pPr>
            <a:r>
              <a:rPr lang="en-US" dirty="0" smtClean="0"/>
              <a:t>3. Prison experience/institutional factors</a:t>
            </a:r>
          </a:p>
          <a:p>
            <a:pPr marL="0" indent="0">
              <a:lnSpc>
                <a:spcPts val="2400"/>
              </a:lnSpc>
              <a:spcBef>
                <a:spcPts val="600"/>
              </a:spcBef>
              <a:spcAft>
                <a:spcPts val="0"/>
              </a:spcAft>
            </a:pPr>
            <a:r>
              <a:rPr lang="en-US" dirty="0" smtClean="0"/>
              <a:t>4. Other client issues (psychological and physical health, financial,  victimization)</a:t>
            </a:r>
          </a:p>
          <a:p>
            <a:pPr marL="0" indent="0">
              <a:lnSpc>
                <a:spcPts val="2400"/>
              </a:lnSpc>
              <a:spcBef>
                <a:spcPts val="600"/>
              </a:spcBef>
              <a:spcAft>
                <a:spcPts val="0"/>
              </a:spcAft>
            </a:pPr>
            <a:r>
              <a:rPr lang="en-US" dirty="0" smtClean="0"/>
              <a:t>5. Special Responsivity Considerations</a:t>
            </a:r>
          </a:p>
          <a:p>
            <a:pPr marL="0" indent="0">
              <a:lnSpc>
                <a:spcPts val="2400"/>
              </a:lnSpc>
              <a:spcBef>
                <a:spcPts val="600"/>
              </a:spcBef>
              <a:spcAft>
                <a:spcPts val="0"/>
              </a:spcAft>
            </a:pPr>
            <a:r>
              <a:rPr lang="en-US" dirty="0" smtClean="0"/>
              <a:t>6. Risk/Need Summary and Override</a:t>
            </a:r>
          </a:p>
          <a:p>
            <a:pPr marL="0" indent="0">
              <a:lnSpc>
                <a:spcPts val="2400"/>
              </a:lnSpc>
              <a:spcBef>
                <a:spcPts val="600"/>
              </a:spcBef>
              <a:spcAft>
                <a:spcPts val="0"/>
              </a:spcAft>
            </a:pPr>
            <a:r>
              <a:rPr lang="en-US" dirty="0" smtClean="0"/>
              <a:t>7. Risk/Need Profile</a:t>
            </a:r>
          </a:p>
          <a:p>
            <a:pPr marL="0" indent="0">
              <a:lnSpc>
                <a:spcPts val="2400"/>
              </a:lnSpc>
              <a:spcBef>
                <a:spcPts val="600"/>
              </a:spcBef>
              <a:spcAft>
                <a:spcPts val="0"/>
              </a:spcAft>
            </a:pPr>
            <a:r>
              <a:rPr lang="en-US" dirty="0" smtClean="0"/>
              <a:t>8. Program/Placement Decision</a:t>
            </a:r>
          </a:p>
          <a:p>
            <a:pPr marL="0" indent="0">
              <a:lnSpc>
                <a:spcPts val="2400"/>
              </a:lnSpc>
              <a:spcBef>
                <a:spcPts val="600"/>
              </a:spcBef>
              <a:spcAft>
                <a:spcPts val="0"/>
              </a:spcAft>
            </a:pPr>
            <a:r>
              <a:rPr lang="en-US" dirty="0" smtClean="0"/>
              <a:t>9. Case management plan</a:t>
            </a:r>
          </a:p>
          <a:p>
            <a:pPr marL="0" indent="0">
              <a:lnSpc>
                <a:spcPts val="2400"/>
              </a:lnSpc>
              <a:spcBef>
                <a:spcPts val="600"/>
              </a:spcBef>
              <a:spcAft>
                <a:spcPts val="0"/>
              </a:spcAft>
            </a:pPr>
            <a:r>
              <a:rPr lang="en-US" dirty="0" smtClean="0"/>
              <a:t>10. Progress Record</a:t>
            </a:r>
          </a:p>
          <a:p>
            <a:pPr marL="0" indent="0">
              <a:lnSpc>
                <a:spcPts val="2400"/>
              </a:lnSpc>
              <a:spcBef>
                <a:spcPts val="600"/>
              </a:spcBef>
              <a:spcAft>
                <a:spcPts val="0"/>
              </a:spcAft>
            </a:pPr>
            <a:r>
              <a:rPr lang="en-US" dirty="0" smtClean="0"/>
              <a:t>11. Discharge summary</a:t>
            </a:r>
            <a:endParaRPr lang="en-US" dirty="0"/>
          </a:p>
        </p:txBody>
      </p:sp>
    </p:spTree>
    <p:extLst>
      <p:ext uri="{BB962C8B-B14F-4D97-AF65-F5344CB8AC3E}">
        <p14:creationId xmlns:p14="http://schemas.microsoft.com/office/powerpoint/2010/main" val="1629778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76400" y="-30480"/>
            <a:ext cx="5715000" cy="6154616"/>
          </a:xfrm>
          <a:prstGeom prst="rect">
            <a:avLst/>
          </a:prstGeom>
        </p:spPr>
      </p:pic>
      <p:sp>
        <p:nvSpPr>
          <p:cNvPr id="6" name="Rectangle 5"/>
          <p:cNvSpPr/>
          <p:nvPr/>
        </p:nvSpPr>
        <p:spPr>
          <a:xfrm>
            <a:off x="152400" y="6400800"/>
            <a:ext cx="8763000" cy="307777"/>
          </a:xfrm>
          <a:prstGeom prst="rect">
            <a:avLst/>
          </a:prstGeom>
        </p:spPr>
        <p:txBody>
          <a:bodyPr wrap="square">
            <a:spAutoFit/>
          </a:bodyPr>
          <a:lstStyle/>
          <a:p>
            <a:r>
              <a:rPr lang="en-US" sz="1400" dirty="0"/>
              <a:t>http://www.criminaljustice.ny.gov/crimnet/ojsa/opca/compas_probation_report_2012.pdf</a:t>
            </a:r>
          </a:p>
        </p:txBody>
      </p:sp>
      <p:sp>
        <p:nvSpPr>
          <p:cNvPr id="7" name="TextBox 6"/>
          <p:cNvSpPr txBox="1"/>
          <p:nvPr/>
        </p:nvSpPr>
        <p:spPr>
          <a:xfrm>
            <a:off x="501609" y="5939470"/>
            <a:ext cx="8376780" cy="369332"/>
          </a:xfrm>
          <a:prstGeom prst="rect">
            <a:avLst/>
          </a:prstGeom>
          <a:noFill/>
        </p:spPr>
        <p:txBody>
          <a:bodyPr wrap="none" rtlCol="0">
            <a:spAutoFit/>
          </a:bodyPr>
          <a:lstStyle/>
          <a:p>
            <a:r>
              <a:rPr lang="en-US" dirty="0" smtClean="0"/>
              <a:t>*note separate analyses for violence, recidivism, and failure to appear</a:t>
            </a:r>
            <a:endParaRPr lang="en-US" dirty="0"/>
          </a:p>
        </p:txBody>
      </p:sp>
      <p:sp>
        <p:nvSpPr>
          <p:cNvPr id="8" name="Right Arrow 7"/>
          <p:cNvSpPr/>
          <p:nvPr/>
        </p:nvSpPr>
        <p:spPr>
          <a:xfrm>
            <a:off x="1752600" y="1219200"/>
            <a:ext cx="685800" cy="304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005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defRPr/>
            </a:pPr>
            <a:r>
              <a:rPr lang="en-US" altLang="en-US" smtClean="0"/>
              <a:t>Creating Cross-System Collaboration </a:t>
            </a:r>
          </a:p>
        </p:txBody>
      </p:sp>
      <p:sp>
        <p:nvSpPr>
          <p:cNvPr id="2" name="Footer Placeholder 1"/>
          <p:cNvSpPr>
            <a:spLocks noGrp="1"/>
          </p:cNvSpPr>
          <p:nvPr>
            <p:ph type="ftr" sz="quarter" idx="11"/>
          </p:nvPr>
        </p:nvSpPr>
        <p:spPr/>
        <p:txBody>
          <a:bodyPr/>
          <a:lstStyle/>
          <a:p>
            <a:pPr>
              <a:defRPr/>
            </a:pPr>
            <a:r>
              <a:rPr lang="en-US" dirty="0"/>
              <a:t>Council of State Governments Justice Center; </a:t>
            </a:r>
            <a:r>
              <a:rPr lang="en-US" dirty="0" err="1"/>
              <a:t>Osher</a:t>
            </a:r>
            <a:r>
              <a:rPr lang="en-US" dirty="0"/>
              <a:t> 2013</a:t>
            </a:r>
          </a:p>
        </p:txBody>
      </p:sp>
      <p:sp>
        <p:nvSpPr>
          <p:cNvPr id="675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557213" indent="-214313">
              <a:defRPr>
                <a:solidFill>
                  <a:schemeClr val="tx1"/>
                </a:solidFill>
                <a:latin typeface="Verdana" panose="020B0604030504040204" pitchFamily="34" charset="0"/>
              </a:defRPr>
            </a:lvl2pPr>
            <a:lvl3pPr marL="857250" indent="-171450">
              <a:defRPr>
                <a:solidFill>
                  <a:schemeClr val="tx1"/>
                </a:solidFill>
                <a:latin typeface="Verdana" panose="020B0604030504040204" pitchFamily="34" charset="0"/>
              </a:defRPr>
            </a:lvl3pPr>
            <a:lvl4pPr marL="1200150" indent="-171450">
              <a:defRPr>
                <a:solidFill>
                  <a:schemeClr val="tx1"/>
                </a:solidFill>
                <a:latin typeface="Verdana" panose="020B0604030504040204" pitchFamily="34" charset="0"/>
              </a:defRPr>
            </a:lvl4pPr>
            <a:lvl5pPr marL="1543050" indent="-171450">
              <a:defRPr>
                <a:solidFill>
                  <a:schemeClr val="tx1"/>
                </a:solidFill>
                <a:latin typeface="Verdana" panose="020B0604030504040204" pitchFamily="34" charset="0"/>
              </a:defRPr>
            </a:lvl5pPr>
            <a:lvl6pPr marL="2000250" indent="-171450" eaLnBrk="0" fontAlgn="base" hangingPunct="0">
              <a:spcBef>
                <a:spcPct val="0"/>
              </a:spcBef>
              <a:spcAft>
                <a:spcPct val="0"/>
              </a:spcAft>
              <a:defRPr>
                <a:solidFill>
                  <a:schemeClr val="tx1"/>
                </a:solidFill>
                <a:latin typeface="Verdana" panose="020B0604030504040204" pitchFamily="34" charset="0"/>
              </a:defRPr>
            </a:lvl6pPr>
            <a:lvl7pPr marL="2457450" indent="-171450" eaLnBrk="0" fontAlgn="base" hangingPunct="0">
              <a:spcBef>
                <a:spcPct val="0"/>
              </a:spcBef>
              <a:spcAft>
                <a:spcPct val="0"/>
              </a:spcAft>
              <a:defRPr>
                <a:solidFill>
                  <a:schemeClr val="tx1"/>
                </a:solidFill>
                <a:latin typeface="Verdana" panose="020B0604030504040204" pitchFamily="34" charset="0"/>
              </a:defRPr>
            </a:lvl7pPr>
            <a:lvl8pPr marL="2914650" indent="-171450" eaLnBrk="0" fontAlgn="base" hangingPunct="0">
              <a:spcBef>
                <a:spcPct val="0"/>
              </a:spcBef>
              <a:spcAft>
                <a:spcPct val="0"/>
              </a:spcAft>
              <a:defRPr>
                <a:solidFill>
                  <a:schemeClr val="tx1"/>
                </a:solidFill>
                <a:latin typeface="Verdana" panose="020B0604030504040204" pitchFamily="34" charset="0"/>
              </a:defRPr>
            </a:lvl8pPr>
            <a:lvl9pPr marL="3371850" indent="-171450" eaLnBrk="0" fontAlgn="base" hangingPunct="0">
              <a:spcBef>
                <a:spcPct val="0"/>
              </a:spcBef>
              <a:spcAft>
                <a:spcPct val="0"/>
              </a:spcAft>
              <a:defRPr>
                <a:solidFill>
                  <a:schemeClr val="tx1"/>
                </a:solidFill>
                <a:latin typeface="Verdana" panose="020B0604030504040204" pitchFamily="34" charset="0"/>
              </a:defRPr>
            </a:lvl9pPr>
          </a:lstStyle>
          <a:p>
            <a:fld id="{D9773310-EF82-4B91-9899-13EFE4E7620B}" type="slidenum">
              <a:rPr lang="en-US" altLang="en-US" sz="900" smtClean="0">
                <a:solidFill>
                  <a:srgbClr val="898989"/>
                </a:solidFill>
                <a:latin typeface="Gill Sans MT"/>
              </a:rPr>
              <a:pPr/>
              <a:t>13</a:t>
            </a:fld>
            <a:endParaRPr lang="en-US" altLang="en-US" sz="900" smtClean="0">
              <a:solidFill>
                <a:srgbClr val="898989"/>
              </a:solidFill>
              <a:latin typeface="Gill Sans MT"/>
            </a:endParaRPr>
          </a:p>
        </p:txBody>
      </p:sp>
      <p:graphicFrame>
        <p:nvGraphicFramePr>
          <p:cNvPr id="3" name="Diagram 2"/>
          <p:cNvGraphicFramePr/>
          <p:nvPr>
            <p:extLst>
              <p:ext uri="{D42A27DB-BD31-4B8C-83A1-F6EECF244321}">
                <p14:modId xmlns:p14="http://schemas.microsoft.com/office/powerpoint/2010/main" val="2916812268"/>
              </p:ext>
            </p:extLst>
          </p:nvPr>
        </p:nvGraphicFramePr>
        <p:xfrm>
          <a:off x="1396001" y="2151961"/>
          <a:ext cx="6027375" cy="2801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333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8"/>
          <p:cNvSpPr txBox="1">
            <a:spLocks noChangeArrowheads="1"/>
          </p:cNvSpPr>
          <p:nvPr/>
        </p:nvSpPr>
        <p:spPr bwMode="auto">
          <a:xfrm>
            <a:off x="1943100" y="2000250"/>
            <a:ext cx="21145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a:latin typeface="Calibri" panose="020F0502020204030204" pitchFamily="34" charset="0"/>
              </a:rPr>
              <a:t>Intensive Treatment in collaboration with supervision</a:t>
            </a:r>
          </a:p>
        </p:txBody>
      </p:sp>
      <p:sp>
        <p:nvSpPr>
          <p:cNvPr id="70659" name="Text Box 19"/>
          <p:cNvSpPr txBox="1">
            <a:spLocks noChangeArrowheads="1"/>
          </p:cNvSpPr>
          <p:nvPr/>
        </p:nvSpPr>
        <p:spPr bwMode="auto">
          <a:xfrm>
            <a:off x="5314950" y="2171700"/>
            <a:ext cx="21717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a:latin typeface="Calibri" panose="020F0502020204030204" pitchFamily="34" charset="0"/>
              </a:rPr>
              <a:t>Integrated supervision and treatment services</a:t>
            </a:r>
          </a:p>
        </p:txBody>
      </p:sp>
      <p:sp>
        <p:nvSpPr>
          <p:cNvPr id="70660" name="Text Box 20"/>
          <p:cNvSpPr txBox="1">
            <a:spLocks noChangeArrowheads="1"/>
          </p:cNvSpPr>
          <p:nvPr/>
        </p:nvSpPr>
        <p:spPr bwMode="auto">
          <a:xfrm>
            <a:off x="1943100" y="3771900"/>
            <a:ext cx="2057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a:latin typeface="Calibri" panose="020F0502020204030204" pitchFamily="34" charset="0"/>
              </a:rPr>
              <a:t>Treatment and supervision coordinated as needed</a:t>
            </a:r>
          </a:p>
        </p:txBody>
      </p:sp>
      <p:sp>
        <p:nvSpPr>
          <p:cNvPr id="70661" name="Text Box 21"/>
          <p:cNvSpPr txBox="1">
            <a:spLocks noChangeArrowheads="1"/>
          </p:cNvSpPr>
          <p:nvPr/>
        </p:nvSpPr>
        <p:spPr bwMode="auto">
          <a:xfrm>
            <a:off x="5486400" y="3886200"/>
            <a:ext cx="2057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a:latin typeface="Calibri" panose="020F0502020204030204" pitchFamily="34" charset="0"/>
              </a:rPr>
              <a:t>Intensive supervision in collaboration with treatment</a:t>
            </a:r>
          </a:p>
        </p:txBody>
      </p:sp>
      <p:sp>
        <p:nvSpPr>
          <p:cNvPr id="30726" name="AutoShape 23"/>
          <p:cNvSpPr>
            <a:spLocks noChangeArrowheads="1"/>
          </p:cNvSpPr>
          <p:nvPr/>
        </p:nvSpPr>
        <p:spPr bwMode="auto">
          <a:xfrm>
            <a:off x="2343150" y="3371850"/>
            <a:ext cx="4286250" cy="285750"/>
          </a:xfrm>
          <a:prstGeom prst="leftRightArrow">
            <a:avLst>
              <a:gd name="adj1" fmla="val 63333"/>
              <a:gd name="adj2" fmla="val 120694"/>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350" smtClean="0"/>
          </a:p>
        </p:txBody>
      </p:sp>
      <p:sp>
        <p:nvSpPr>
          <p:cNvPr id="30727" name="AutoShape 24"/>
          <p:cNvSpPr>
            <a:spLocks noChangeArrowheads="1"/>
          </p:cNvSpPr>
          <p:nvPr/>
        </p:nvSpPr>
        <p:spPr bwMode="auto">
          <a:xfrm rot="5400000">
            <a:off x="3200400" y="3429000"/>
            <a:ext cx="2857500" cy="342900"/>
          </a:xfrm>
          <a:prstGeom prst="leftRightArrow">
            <a:avLst>
              <a:gd name="adj1" fmla="val 31944"/>
              <a:gd name="adj2" fmla="val 97338"/>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350" smtClean="0"/>
          </a:p>
        </p:txBody>
      </p:sp>
      <p:sp>
        <p:nvSpPr>
          <p:cNvPr id="70664" name="Text Box 25"/>
          <p:cNvSpPr txBox="1">
            <a:spLocks noChangeArrowheads="1"/>
          </p:cNvSpPr>
          <p:nvPr/>
        </p:nvSpPr>
        <p:spPr bwMode="auto">
          <a:xfrm>
            <a:off x="1771650" y="1028700"/>
            <a:ext cx="5486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1500" b="1" dirty="0">
                <a:latin typeface="Calibri" panose="020F0502020204030204" pitchFamily="34" charset="0"/>
              </a:rPr>
              <a:t>Identifying Strategies to Work with Target </a:t>
            </a:r>
            <a:r>
              <a:rPr lang="en-US" altLang="en-US" sz="1500" b="1" dirty="0" smtClean="0">
                <a:latin typeface="Calibri" panose="020F0502020204030204" pitchFamily="34" charset="0"/>
              </a:rPr>
              <a:t>Population of Persons with Mental Illness </a:t>
            </a:r>
            <a:r>
              <a:rPr lang="en-US" altLang="en-US" sz="1500" b="1" dirty="0">
                <a:latin typeface="Calibri" panose="020F0502020204030204" pitchFamily="34" charset="0"/>
              </a:rPr>
              <a:t>by </a:t>
            </a:r>
            <a:r>
              <a:rPr lang="en-US" altLang="en-US" sz="1500" b="1" dirty="0" err="1">
                <a:latin typeface="Calibri" panose="020F0502020204030204" pitchFamily="34" charset="0"/>
              </a:rPr>
              <a:t>Criminogenic</a:t>
            </a:r>
            <a:r>
              <a:rPr lang="en-US" altLang="en-US" sz="1500" b="1" dirty="0">
                <a:latin typeface="Calibri" panose="020F0502020204030204" pitchFamily="34" charset="0"/>
              </a:rPr>
              <a:t> Need and Functional Impairment</a:t>
            </a:r>
          </a:p>
        </p:txBody>
      </p:sp>
      <p:sp>
        <p:nvSpPr>
          <p:cNvPr id="30729" name="Text Box 26"/>
          <p:cNvSpPr txBox="1">
            <a:spLocks noChangeArrowheads="1"/>
          </p:cNvSpPr>
          <p:nvPr/>
        </p:nvSpPr>
        <p:spPr bwMode="auto">
          <a:xfrm>
            <a:off x="4343400" y="5029200"/>
            <a:ext cx="6286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1350" b="1" smtClean="0">
                <a:solidFill>
                  <a:schemeClr val="tx2"/>
                </a:solidFill>
              </a:rPr>
              <a:t>Low</a:t>
            </a:r>
          </a:p>
        </p:txBody>
      </p:sp>
      <p:sp>
        <p:nvSpPr>
          <p:cNvPr id="30730" name="Text Box 27"/>
          <p:cNvSpPr txBox="1">
            <a:spLocks noChangeArrowheads="1"/>
          </p:cNvSpPr>
          <p:nvPr/>
        </p:nvSpPr>
        <p:spPr bwMode="auto">
          <a:xfrm>
            <a:off x="4343400" y="1771650"/>
            <a:ext cx="6286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1350" b="1" smtClean="0">
                <a:solidFill>
                  <a:schemeClr val="tx2"/>
                </a:solidFill>
              </a:rPr>
              <a:t>High</a:t>
            </a:r>
          </a:p>
        </p:txBody>
      </p:sp>
      <p:sp>
        <p:nvSpPr>
          <p:cNvPr id="30731" name="Text Box 28"/>
          <p:cNvSpPr txBox="1">
            <a:spLocks noChangeArrowheads="1"/>
          </p:cNvSpPr>
          <p:nvPr/>
        </p:nvSpPr>
        <p:spPr bwMode="auto">
          <a:xfrm>
            <a:off x="1714500" y="3371850"/>
            <a:ext cx="6286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1350" b="1" smtClean="0">
                <a:solidFill>
                  <a:schemeClr val="tx2"/>
                </a:solidFill>
              </a:rPr>
              <a:t>Low</a:t>
            </a:r>
          </a:p>
        </p:txBody>
      </p:sp>
      <p:sp>
        <p:nvSpPr>
          <p:cNvPr id="30732" name="Text Box 29"/>
          <p:cNvSpPr txBox="1">
            <a:spLocks noChangeArrowheads="1"/>
          </p:cNvSpPr>
          <p:nvPr/>
        </p:nvSpPr>
        <p:spPr bwMode="auto">
          <a:xfrm>
            <a:off x="6800850" y="3371850"/>
            <a:ext cx="6286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1350" b="1" smtClean="0">
                <a:solidFill>
                  <a:schemeClr val="tx2"/>
                </a:solidFill>
              </a:rPr>
              <a:t>High</a:t>
            </a:r>
          </a:p>
        </p:txBody>
      </p:sp>
      <p:sp>
        <p:nvSpPr>
          <p:cNvPr id="30733" name="Text Box 30"/>
          <p:cNvSpPr txBox="1">
            <a:spLocks noChangeArrowheads="1"/>
          </p:cNvSpPr>
          <p:nvPr/>
        </p:nvSpPr>
        <p:spPr bwMode="auto">
          <a:xfrm>
            <a:off x="2743200" y="3371850"/>
            <a:ext cx="17145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1350" b="1" smtClean="0"/>
              <a:t>Criminogenic Risk</a:t>
            </a:r>
          </a:p>
        </p:txBody>
      </p:sp>
      <p:sp>
        <p:nvSpPr>
          <p:cNvPr id="30734" name="Text Box 31"/>
          <p:cNvSpPr txBox="1">
            <a:spLocks noChangeArrowheads="1"/>
          </p:cNvSpPr>
          <p:nvPr/>
        </p:nvSpPr>
        <p:spPr bwMode="auto">
          <a:xfrm rot="10800000">
            <a:off x="4201831" y="2643186"/>
            <a:ext cx="911788"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1350" b="1" dirty="0" smtClean="0"/>
              <a:t>Functional</a:t>
            </a:r>
          </a:p>
          <a:p>
            <a:pPr eaLnBrk="1" hangingPunct="1">
              <a:lnSpc>
                <a:spcPct val="100000"/>
              </a:lnSpc>
              <a:spcBef>
                <a:spcPct val="50000"/>
              </a:spcBef>
              <a:buFontTx/>
              <a:buNone/>
              <a:defRPr/>
            </a:pPr>
            <a:r>
              <a:rPr lang="en-US" altLang="en-US" sz="1350" b="1" dirty="0" smtClean="0"/>
              <a:t>Impairment and /or substance use severity</a:t>
            </a:r>
          </a:p>
        </p:txBody>
      </p:sp>
      <p:sp>
        <p:nvSpPr>
          <p:cNvPr id="70671" name="Text Box 32"/>
          <p:cNvSpPr txBox="1">
            <a:spLocks noChangeArrowheads="1"/>
          </p:cNvSpPr>
          <p:nvPr/>
        </p:nvSpPr>
        <p:spPr bwMode="auto">
          <a:xfrm>
            <a:off x="4972050" y="5429250"/>
            <a:ext cx="32575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1200">
                <a:latin typeface="Calibri" panose="020F0502020204030204" pitchFamily="34" charset="0"/>
              </a:rPr>
              <a:t>Prins and Osher, Council of State Governments Justice Center, 2009</a:t>
            </a:r>
          </a:p>
        </p:txBody>
      </p:sp>
    </p:spTree>
    <p:extLst>
      <p:ext uri="{BB962C8B-B14F-4D97-AF65-F5344CB8AC3E}">
        <p14:creationId xmlns:p14="http://schemas.microsoft.com/office/powerpoint/2010/main" val="1395489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p:cNvPicPr>
            <a:picLocks noChangeAspect="1"/>
          </p:cNvPicPr>
          <p:nvPr/>
        </p:nvPicPr>
        <p:blipFill>
          <a:blip r:embed="rId2">
            <a:extLst>
              <a:ext uri="{28A0092B-C50C-407E-A947-70E740481C1C}">
                <a14:useLocalDpi xmlns:a14="http://schemas.microsoft.com/office/drawing/2010/main" val="0"/>
              </a:ext>
            </a:extLst>
          </a:blip>
          <a:srcRect l="33292" t="31630" r="32845" b="18369"/>
          <a:stretch>
            <a:fillRect/>
          </a:stretch>
        </p:blipFill>
        <p:spPr bwMode="auto">
          <a:xfrm>
            <a:off x="914400" y="228600"/>
            <a:ext cx="7119938"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TextBox 10"/>
          <p:cNvSpPr txBox="1">
            <a:spLocks noChangeArrowheads="1"/>
          </p:cNvSpPr>
          <p:nvPr/>
        </p:nvSpPr>
        <p:spPr bwMode="auto">
          <a:xfrm>
            <a:off x="4473575" y="6002338"/>
            <a:ext cx="4038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i="1"/>
              <a:t>Pinals, CNS Spectrums, In Press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ctrTitle"/>
          </p:nvPr>
        </p:nvSpPr>
        <p:spPr>
          <a:xfrm>
            <a:off x="685800" y="2130425"/>
            <a:ext cx="7772400" cy="1470025"/>
          </a:xfrm>
        </p:spPr>
        <p:txBody>
          <a:bodyPr anchor="ctr">
            <a:normAutofit fontScale="90000"/>
          </a:bodyPr>
          <a:lstStyle/>
          <a:p>
            <a:r>
              <a:rPr lang="en-US" altLang="en-US" sz="4400" dirty="0"/>
              <a:t>From Theory to Practice:</a:t>
            </a:r>
            <a:br>
              <a:rPr lang="en-US" altLang="en-US" sz="4400" dirty="0"/>
            </a:br>
            <a:r>
              <a:rPr lang="en-US" altLang="en-US" sz="4400" dirty="0"/>
              <a:t>Strategies for </a:t>
            </a:r>
            <a:r>
              <a:rPr lang="en-US" altLang="en-US" sz="4400" dirty="0" smtClean="0"/>
              <a:t>Recovery and Risk Mitigation through Integrated Treatment Plan Development</a:t>
            </a:r>
            <a:endParaRPr lang="en-US" altLang="en-US" sz="4400" dirty="0"/>
          </a:p>
        </p:txBody>
      </p:sp>
      <p:pic>
        <p:nvPicPr>
          <p:cNvPr id="2" name="Picture 1"/>
          <p:cNvPicPr>
            <a:picLocks noChangeAspect="1"/>
          </p:cNvPicPr>
          <p:nvPr/>
        </p:nvPicPr>
        <p:blipFill>
          <a:blip r:embed="rId2"/>
          <a:stretch>
            <a:fillRect/>
          </a:stretch>
        </p:blipFill>
        <p:spPr>
          <a:xfrm>
            <a:off x="6007281" y="4419600"/>
            <a:ext cx="2457450" cy="1857375"/>
          </a:xfrm>
          <a:prstGeom prst="rect">
            <a:avLst/>
          </a:prstGeom>
        </p:spPr>
      </p:pic>
    </p:spTree>
    <p:extLst>
      <p:ext uri="{BB962C8B-B14F-4D97-AF65-F5344CB8AC3E}">
        <p14:creationId xmlns:p14="http://schemas.microsoft.com/office/powerpoint/2010/main" val="1801262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685800"/>
            <a:ext cx="8534400" cy="1143000"/>
          </a:xfrm>
        </p:spPr>
        <p:txBody>
          <a:bodyPr/>
          <a:lstStyle/>
          <a:p>
            <a:r>
              <a:rPr lang="en-US" altLang="en-US" sz="3200"/>
              <a:t>Person-Centered approach to Risk Mitigation</a:t>
            </a:r>
            <a:r>
              <a:rPr lang="en-US" altLang="en-US" sz="4000"/>
              <a:t> </a:t>
            </a:r>
            <a:br>
              <a:rPr lang="en-US" altLang="en-US" sz="4000"/>
            </a:br>
            <a:endParaRPr lang="en-US" altLang="en-US" sz="4000"/>
          </a:p>
        </p:txBody>
      </p:sp>
      <p:sp>
        <p:nvSpPr>
          <p:cNvPr id="57347" name="Rectangle 3"/>
          <p:cNvSpPr>
            <a:spLocks noGrp="1" noChangeArrowheads="1"/>
          </p:cNvSpPr>
          <p:nvPr>
            <p:ph type="body" sz="half" idx="1"/>
          </p:nvPr>
        </p:nvSpPr>
        <p:spPr>
          <a:xfrm>
            <a:off x="381000" y="1828800"/>
            <a:ext cx="5334000" cy="4830763"/>
          </a:xfrm>
        </p:spPr>
        <p:txBody>
          <a:bodyPr/>
          <a:lstStyle/>
          <a:p>
            <a:r>
              <a:rPr lang="en-US" altLang="en-US" sz="2400" dirty="0"/>
              <a:t>“High, medium, low risk” label </a:t>
            </a:r>
            <a:r>
              <a:rPr lang="en-US" altLang="en-US" sz="2400" dirty="0" smtClean="0"/>
              <a:t>has value but treatment planning requires next steps</a:t>
            </a:r>
          </a:p>
          <a:p>
            <a:r>
              <a:rPr lang="en-US" altLang="en-US" sz="2400" dirty="0" smtClean="0"/>
              <a:t>Instead</a:t>
            </a:r>
            <a:r>
              <a:rPr lang="en-US" altLang="en-US" sz="2400" dirty="0"/>
              <a:t>: How did they get here???</a:t>
            </a:r>
          </a:p>
          <a:p>
            <a:r>
              <a:rPr lang="en-US" altLang="en-US" sz="2400" dirty="0"/>
              <a:t>Join the </a:t>
            </a:r>
            <a:r>
              <a:rPr lang="en-US" altLang="en-US" sz="2400" dirty="0" smtClean="0"/>
              <a:t>client/patient </a:t>
            </a:r>
            <a:r>
              <a:rPr lang="en-US" altLang="en-US" sz="2400" dirty="0"/>
              <a:t>wherever they </a:t>
            </a:r>
            <a:r>
              <a:rPr lang="en-US" altLang="en-US" sz="2400" dirty="0" smtClean="0"/>
              <a:t>are, help motivate for positive change </a:t>
            </a:r>
          </a:p>
          <a:p>
            <a:r>
              <a:rPr lang="en-US" altLang="en-US" sz="2400" dirty="0" smtClean="0"/>
              <a:t>Hold </a:t>
            </a:r>
            <a:r>
              <a:rPr lang="en-US" altLang="en-US" sz="2400" dirty="0"/>
              <a:t>hope of individual potential and identify small and big steps</a:t>
            </a:r>
          </a:p>
          <a:p>
            <a:r>
              <a:rPr lang="en-US" altLang="en-US" sz="2400" dirty="0"/>
              <a:t>Understand goals then, goals now</a:t>
            </a:r>
          </a:p>
          <a:p>
            <a:r>
              <a:rPr lang="en-US" altLang="en-US" sz="2400" dirty="0"/>
              <a:t>Understand barriers to goal attainment</a:t>
            </a:r>
          </a:p>
          <a:p>
            <a:endParaRPr lang="en-US" altLang="en-US" sz="2400" dirty="0"/>
          </a:p>
          <a:p>
            <a:endParaRPr lang="en-US" altLang="en-US" sz="2400" dirty="0"/>
          </a:p>
        </p:txBody>
      </p:sp>
      <p:sp>
        <p:nvSpPr>
          <p:cNvPr id="57348" name="AutoShape 4" descr="2Q=="/>
          <p:cNvSpPr>
            <a:spLocks noChangeAspect="1" noChangeArrowheads="1"/>
          </p:cNvSpPr>
          <p:nvPr/>
        </p:nvSpPr>
        <p:spPr bwMode="auto">
          <a:xfrm>
            <a:off x="3262313" y="2557463"/>
            <a:ext cx="2619375" cy="17430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49" name="AutoShape 5" descr="2Q=="/>
          <p:cNvSpPr>
            <a:spLocks noChangeAspect="1" noChangeArrowheads="1"/>
          </p:cNvSpPr>
          <p:nvPr/>
        </p:nvSpPr>
        <p:spPr bwMode="auto">
          <a:xfrm>
            <a:off x="3262313" y="2557463"/>
            <a:ext cx="2619375" cy="17430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7350" name="Picture 6" descr="ANd9GcRgediEGgkkEQaJ3mmhwwiIiQDz13zid9Pgvm1-I2KaHEfGAbYtww"/>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43600" y="1600200"/>
            <a:ext cx="2819400" cy="2297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08306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998663"/>
            <a:ext cx="7543800" cy="2457450"/>
          </a:xfrm>
        </p:spPr>
        <p:txBody>
          <a:bodyPr/>
          <a:lstStyle/>
          <a:p>
            <a:pPr eaLnBrk="1" hangingPunct="1">
              <a:defRPr/>
            </a:pPr>
            <a:r>
              <a:rPr lang="en-US" sz="2800" dirty="0" smtClean="0">
                <a:ea typeface="ＭＳ Ｐゴシック" charset="0"/>
              </a:rPr>
              <a:t>a </a:t>
            </a:r>
            <a:r>
              <a:rPr lang="en-US" sz="2800" dirty="0">
                <a:ea typeface="ＭＳ Ｐゴシック" charset="0"/>
              </a:rPr>
              <a:t>process of change through which individuals improve their health and wellness, live a self-directed life, and strive to reach their full </a:t>
            </a:r>
            <a:r>
              <a:rPr lang="en-US" sz="2800" dirty="0" smtClean="0">
                <a:ea typeface="ＭＳ Ｐゴシック" charset="0"/>
              </a:rPr>
              <a:t>potential </a:t>
            </a:r>
            <a:r>
              <a:rPr lang="en-US" sz="2000" dirty="0">
                <a:ea typeface="ＭＳ Ｐゴシック" charset="0"/>
              </a:rPr>
              <a:t>(SAMHSA 2014</a:t>
            </a:r>
            <a:r>
              <a:rPr lang="en-US" sz="2000" dirty="0" smtClean="0">
                <a:ea typeface="ＭＳ Ｐゴシック" charset="0"/>
              </a:rPr>
              <a:t>) </a:t>
            </a:r>
            <a:r>
              <a:rPr lang="en-US" dirty="0">
                <a:ea typeface="ＭＳ Ｐゴシック" charset="0"/>
              </a:rPr>
              <a:t/>
            </a:r>
            <a:br>
              <a:rPr lang="en-US" dirty="0">
                <a:ea typeface="ＭＳ Ｐゴシック" charset="0"/>
              </a:rPr>
            </a:br>
            <a:endParaRPr lang="en-US" dirty="0">
              <a:ea typeface="ＭＳ Ｐゴシック" charset="0"/>
            </a:endParaRPr>
          </a:p>
        </p:txBody>
      </p:sp>
      <p:sp>
        <p:nvSpPr>
          <p:cNvPr id="4" name="Subtitle 3"/>
          <p:cNvSpPr>
            <a:spLocks noGrp="1"/>
          </p:cNvSpPr>
          <p:nvPr>
            <p:ph type="subTitle" idx="1"/>
          </p:nvPr>
        </p:nvSpPr>
        <p:spPr/>
        <p:txBody>
          <a:bodyPr>
            <a:normAutofit fontScale="92500"/>
          </a:bodyPr>
          <a:lstStyle/>
          <a:p>
            <a:pPr eaLnBrk="1" hangingPunct="1">
              <a:defRPr/>
            </a:pPr>
            <a:r>
              <a:rPr lang="en-US" i="1" dirty="0" err="1">
                <a:ea typeface="ＭＳ Ｐゴシック" charset="0"/>
              </a:rPr>
              <a:t>e</a:t>
            </a:r>
            <a:r>
              <a:rPr lang="en-US" i="1" dirty="0" err="1" smtClean="0">
                <a:ea typeface="ＭＳ Ｐゴシック" charset="0"/>
              </a:rPr>
              <a:t>.G.</a:t>
            </a:r>
            <a:r>
              <a:rPr lang="en-US" i="1" dirty="0" smtClean="0">
                <a:ea typeface="ＭＳ Ｐゴシック" charset="0"/>
              </a:rPr>
              <a:t>, Symptom Resolution, Sobriety, Reduced Recidivism, Social Connectedness, Employment, Education, Independent Living, Self-Reliance</a:t>
            </a:r>
            <a:endParaRPr lang="en-US" i="1" dirty="0">
              <a:ea typeface="ＭＳ Ｐゴシック" charset="0"/>
            </a:endParaRPr>
          </a:p>
        </p:txBody>
      </p:sp>
      <p:sp>
        <p:nvSpPr>
          <p:cNvPr id="18022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6160058-92C8-454B-AAB3-0E1A58812963}" type="slidenum">
              <a:rPr lang="en-US" altLang="en-US" sz="1000" smtClean="0">
                <a:solidFill>
                  <a:srgbClr val="FFFFFF"/>
                </a:solidFill>
                <a:latin typeface="Arial" panose="020B0604020202020204" pitchFamily="34" charset="0"/>
                <a:ea typeface="ＭＳ Ｐゴシック" panose="020B0600070205080204" pitchFamily="34" charset="-128"/>
              </a:rPr>
              <a:pPr/>
              <a:t>18</a:t>
            </a:fld>
            <a:endParaRPr lang="en-US" altLang="en-US" sz="1000" smtClean="0">
              <a:solidFill>
                <a:srgbClr val="FFFFFF"/>
              </a:solidFill>
              <a:latin typeface="Arial" panose="020B0604020202020204" pitchFamily="34" charset="0"/>
              <a:ea typeface="ＭＳ Ｐゴシック" panose="020B0600070205080204" pitchFamily="34" charset="-128"/>
            </a:endParaRPr>
          </a:p>
        </p:txBody>
      </p:sp>
      <p:sp>
        <p:nvSpPr>
          <p:cNvPr id="5" name="TextBox 4"/>
          <p:cNvSpPr txBox="1"/>
          <p:nvPr/>
        </p:nvSpPr>
        <p:spPr>
          <a:xfrm>
            <a:off x="533400" y="254100"/>
            <a:ext cx="7571740" cy="132343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53975" indent="-53975" algn="ctr" eaLnBrk="1" fontAlgn="auto" hangingPunct="1">
              <a:spcBef>
                <a:spcPts val="0"/>
              </a:spcBef>
              <a:spcAft>
                <a:spcPts val="0"/>
              </a:spcAft>
              <a:defRPr/>
            </a:pPr>
            <a:r>
              <a:rPr lang="en-US" sz="8000" dirty="0">
                <a:ln w="18415" cmpd="sng">
                  <a:solidFill>
                    <a:schemeClr val="tx2">
                      <a:lumMod val="25000"/>
                    </a:schemeClr>
                  </a:solidFill>
                  <a:prstDash val="solid"/>
                </a:ln>
                <a:solidFill>
                  <a:srgbClr val="FFFFFF"/>
                </a:solidFill>
              </a:rPr>
              <a:t>RECOVERY</a:t>
            </a:r>
          </a:p>
        </p:txBody>
      </p:sp>
    </p:spTree>
    <p:extLst>
      <p:ext uri="{BB962C8B-B14F-4D97-AF65-F5344CB8AC3E}">
        <p14:creationId xmlns:p14="http://schemas.microsoft.com/office/powerpoint/2010/main" val="2111759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prstGeom prst="rect">
            <a:avLst/>
          </a:prstGeom>
          <a:solidFill>
            <a:schemeClr val="accent2">
              <a:lumMod val="7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mbria Math" pitchFamily="18" charset="0"/>
                <a:ea typeface="Cambria Math" pitchFamily="18" charset="0"/>
              </a:rPr>
              <a:t>Integrating RNR Into Treatment:</a:t>
            </a:r>
            <a:br>
              <a:rPr lang="en-US"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mbria Math" pitchFamily="18" charset="0"/>
                <a:ea typeface="Cambria Math" pitchFamily="18" charset="0"/>
              </a:rPr>
            </a:br>
            <a:r>
              <a:rPr lang="en-US"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mbria Math" pitchFamily="18" charset="0"/>
                <a:ea typeface="Cambria Math" pitchFamily="18" charset="0"/>
              </a:rPr>
              <a:t>One Example</a:t>
            </a:r>
            <a:br>
              <a:rPr lang="en-US"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mbria Math" pitchFamily="18" charset="0"/>
                <a:ea typeface="Cambria Math" pitchFamily="18" charset="0"/>
              </a:rPr>
            </a:br>
            <a:endParaRPr lang="en-US" sz="4800" dirty="0">
              <a:ln w="10160">
                <a:solidFill>
                  <a:schemeClr val="accent1"/>
                </a:solidFill>
                <a:prstDash val="solid"/>
              </a:ln>
              <a:solidFill>
                <a:srgbClr val="FFFFFF"/>
              </a:solidFill>
              <a:effectLst>
                <a:outerShdw blurRad="38100" dist="32000" dir="5400000" algn="tl">
                  <a:srgbClr val="000000">
                    <a:alpha val="30000"/>
                  </a:srgbClr>
                </a:outerShdw>
              </a:effectLst>
              <a:latin typeface="Cambria Math" pitchFamily="18" charset="0"/>
              <a:ea typeface="Cambria Math" pitchFamily="18" charset="0"/>
            </a:endParaRPr>
          </a:p>
        </p:txBody>
      </p:sp>
    </p:spTree>
    <p:extLst>
      <p:ext uri="{BB962C8B-B14F-4D97-AF65-F5344CB8AC3E}">
        <p14:creationId xmlns:p14="http://schemas.microsoft.com/office/powerpoint/2010/main" val="286067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152400"/>
            <a:ext cx="7543800" cy="1449387"/>
          </a:xfrm>
        </p:spPr>
        <p:txBody>
          <a:bodyPr/>
          <a:lstStyle/>
          <a:p>
            <a:r>
              <a:rPr lang="en-US" dirty="0" smtClean="0"/>
              <a:t>With appreciation</a:t>
            </a:r>
            <a:endParaRPr lang="en-US" dirty="0"/>
          </a:p>
        </p:txBody>
      </p:sp>
      <p:sp>
        <p:nvSpPr>
          <p:cNvPr id="3" name="Content Placeholder 2"/>
          <p:cNvSpPr>
            <a:spLocks noGrp="1"/>
          </p:cNvSpPr>
          <p:nvPr>
            <p:ph idx="1"/>
          </p:nvPr>
        </p:nvSpPr>
        <p:spPr>
          <a:xfrm>
            <a:off x="858719" y="2286000"/>
            <a:ext cx="7543800" cy="4022725"/>
          </a:xfrm>
        </p:spPr>
        <p:txBody>
          <a:bodyPr/>
          <a:lstStyle/>
          <a:p>
            <a:pPr marL="0" indent="0">
              <a:buNone/>
            </a:pPr>
            <a:r>
              <a:rPr lang="en-US" dirty="0" smtClean="0"/>
              <a:t>David </a:t>
            </a:r>
            <a:r>
              <a:rPr lang="en-US" dirty="0" err="1" smtClean="0"/>
              <a:t>Smelson</a:t>
            </a:r>
            <a:r>
              <a:rPr lang="en-US" dirty="0" smtClean="0"/>
              <a:t>, </a:t>
            </a:r>
            <a:r>
              <a:rPr lang="en-US" dirty="0" err="1" smtClean="0"/>
              <a:t>Psy.D</a:t>
            </a:r>
            <a:r>
              <a:rPr lang="en-US" dirty="0" smtClean="0"/>
              <a:t>., Massachusetts Department of Mental Health, Department of Correction, Probation Services, Executive Office of the Trial Court, University of Massachusetts Medical School, Michigan Department of Health and Human Services, the Substance Abuse and Mental Health Services Administration (SAMHSA), the Bureau of Justice Assistance, the Council of State Governments and Policy Research Associates, Inc.</a:t>
            </a:r>
            <a:endParaRPr lang="en-US" dirty="0"/>
          </a:p>
        </p:txBody>
      </p:sp>
    </p:spTree>
    <p:extLst>
      <p:ext uri="{BB962C8B-B14F-4D97-AF65-F5344CB8AC3E}">
        <p14:creationId xmlns:p14="http://schemas.microsoft.com/office/powerpoint/2010/main" val="1822680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2"/>
                </a:solidFill>
              </a:rPr>
              <a:t>MISSION: Criminal Justice (MISSION-CJ) (www.missionmodel.org)</a:t>
            </a:r>
            <a:endParaRPr lang="en-US" dirty="0">
              <a:solidFill>
                <a:schemeClr val="accent2"/>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8436747"/>
              </p:ext>
            </p:extLst>
          </p:nvPr>
        </p:nvGraphicFramePr>
        <p:xfrm>
          <a:off x="304800" y="1828800"/>
          <a:ext cx="8229600" cy="4146551"/>
        </p:xfrm>
        <a:graphic>
          <a:graphicData uri="http://schemas.openxmlformats.org/drawingml/2006/table">
            <a:tbl>
              <a:tblPr/>
              <a:tblGrid>
                <a:gridCol w="2111375"/>
                <a:gridCol w="2236788"/>
                <a:gridCol w="2420937"/>
                <a:gridCol w="1460500"/>
              </a:tblGrid>
              <a:tr h="374650">
                <a:tc gridSpan="4">
                  <a:txBody>
                    <a:bodyPr/>
                    <a:lstStyle>
                      <a:lvl1pPr>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ＭＳ Ｐゴシック" pitchFamily="34" charset="-128"/>
                        </a:defRPr>
                      </a:lvl1pPr>
                      <a:lvl2pPr marL="742950" indent="-28575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ＭＳ Ｐゴシック" pitchFamily="34" charset="-128"/>
                        </a:defRPr>
                      </a:lvl2pPr>
                      <a:lvl3pPr marL="11430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3pPr>
                      <a:lvl4pPr marL="16002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4pPr>
                      <a:lvl5pPr marL="20574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5pPr>
                      <a:lvl6pPr marL="25146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6pPr>
                      <a:lvl7pPr marL="29718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7pPr>
                      <a:lvl8pPr marL="34290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8pPr>
                      <a:lvl9pPr marL="38862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9p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ＭＳ Ｐゴシック" pitchFamily="34" charset="-128"/>
                        </a:rPr>
                        <a:t>Systems Level (Sequential Intercept Model) </a:t>
                      </a:r>
                      <a:endParaRPr kumimoji="0" lang="en-US" altLang="en-US" sz="1200" b="1"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marL="29183" marR="291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25538">
                <a:tc>
                  <a:txBody>
                    <a:bodyPr/>
                    <a:lstStyle>
                      <a:lvl1pPr>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ＭＳ Ｐゴシック" pitchFamily="34" charset="-128"/>
                        </a:defRPr>
                      </a:lvl1pPr>
                      <a:lvl2pPr marL="742950" indent="-28575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ＭＳ Ｐゴシック" pitchFamily="34" charset="-128"/>
                        </a:defRPr>
                      </a:lvl2pPr>
                      <a:lvl3pPr marL="11430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3pPr>
                      <a:lvl4pPr marL="16002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4pPr>
                      <a:lvl5pPr marL="20574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5pPr>
                      <a:lvl6pPr marL="25146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6pPr>
                      <a:lvl7pPr marL="29718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7pPr>
                      <a:lvl8pPr marL="34290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8pPr>
                      <a:lvl9pPr marL="38862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ＭＳ Ｐゴシック" pitchFamily="34" charset="-128"/>
                        </a:rPr>
                        <a:t>Reduce penetration of persons with mental illness into CJ system/Reduce recidivism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ＭＳ Ｐゴシック" pitchFamily="34" charset="-128"/>
                        </a:rPr>
                        <a:t> </a:t>
                      </a:r>
                      <a:endParaRPr kumimoji="0" lang="en-US" altLang="en-US" sz="1200" b="1"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marL="29183" marR="291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ＭＳ Ｐゴシック" pitchFamily="34" charset="-128"/>
                        </a:defRPr>
                      </a:lvl1pPr>
                      <a:lvl2pPr marL="742950" indent="-28575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ＭＳ Ｐゴシック" pitchFamily="34" charset="-128"/>
                        </a:defRPr>
                      </a:lvl2pPr>
                      <a:lvl3pPr marL="11430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3pPr>
                      <a:lvl4pPr marL="16002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4pPr>
                      <a:lvl5pPr marL="20574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5pPr>
                      <a:lvl6pPr marL="25146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6pPr>
                      <a:lvl7pPr marL="29718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7pPr>
                      <a:lvl8pPr marL="34290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8pPr>
                      <a:lvl9pPr marL="38862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ＭＳ Ｐゴシック" pitchFamily="34" charset="-128"/>
                        </a:rPr>
                        <a:t>Identify and Link individuals to community-based mental health treatment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ＭＳ Ｐゴシック" pitchFamily="34" charset="-128"/>
                        </a:rPr>
                        <a:t> </a:t>
                      </a:r>
                      <a:endParaRPr kumimoji="0" lang="en-US" altLang="en-US" sz="1200" b="0" i="0" u="none" strike="noStrike" cap="none" normalizeH="0" baseline="0" dirty="0" smtClean="0">
                        <a:ln>
                          <a:noFill/>
                        </a:ln>
                        <a:solidFill>
                          <a:srgbClr val="000000"/>
                        </a:solidFill>
                        <a:effectLst/>
                        <a:latin typeface="Times New Roman" pitchFamily="18" charset="0"/>
                        <a:ea typeface="ＭＳ Ｐゴシック" pitchFamily="34" charset="-128"/>
                      </a:endParaRPr>
                    </a:p>
                  </a:txBody>
                  <a:tcPr marL="29183" marR="291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ＭＳ Ｐゴシック" pitchFamily="34" charset="-128"/>
                        </a:defRPr>
                      </a:lvl1pPr>
                      <a:lvl2pPr marL="742950" indent="-28575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ＭＳ Ｐゴシック" pitchFamily="34" charset="-128"/>
                        </a:defRPr>
                      </a:lvl2pPr>
                      <a:lvl3pPr marL="11430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3pPr>
                      <a:lvl4pPr marL="16002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4pPr>
                      <a:lvl5pPr marL="20574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5pPr>
                      <a:lvl6pPr marL="25146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6pPr>
                      <a:lvl7pPr marL="29718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7pPr>
                      <a:lvl8pPr marL="34290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8pPr>
                      <a:lvl9pPr marL="38862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itchFamily="34" charset="0"/>
                          <a:ea typeface="ＭＳ Ｐゴシック" pitchFamily="34" charset="-128"/>
                        </a:rPr>
                        <a:t>Improve mental health outcomes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itchFamily="34" charset="0"/>
                          <a:ea typeface="ＭＳ Ｐゴシック" pitchFamily="34" charset="-128"/>
                        </a:rPr>
                        <a:t> </a:t>
                      </a:r>
                      <a:endParaRPr kumimoji="0" lang="en-US" altLang="en-US" sz="1200" b="0" i="0" u="none" strike="noStrike" cap="none" normalizeH="0" baseline="0" smtClean="0">
                        <a:ln>
                          <a:noFill/>
                        </a:ln>
                        <a:solidFill>
                          <a:srgbClr val="000000"/>
                        </a:solidFill>
                        <a:effectLst/>
                        <a:latin typeface="Times New Roman" pitchFamily="18" charset="0"/>
                        <a:ea typeface="ＭＳ Ｐゴシック" pitchFamily="34" charset="-128"/>
                      </a:endParaRPr>
                    </a:p>
                  </a:txBody>
                  <a:tcPr marL="29183" marR="291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ＭＳ Ｐゴシック" pitchFamily="34" charset="-128"/>
                        </a:defRPr>
                      </a:lvl1pPr>
                      <a:lvl2pPr marL="742950" indent="-28575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ＭＳ Ｐゴシック" pitchFamily="34" charset="-128"/>
                        </a:defRPr>
                      </a:lvl2pPr>
                      <a:lvl3pPr marL="11430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3pPr>
                      <a:lvl4pPr marL="16002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4pPr>
                      <a:lvl5pPr marL="20574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5pPr>
                      <a:lvl6pPr marL="25146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6pPr>
                      <a:lvl7pPr marL="29718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7pPr>
                      <a:lvl8pPr marL="34290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8pPr>
                      <a:lvl9pPr marL="38862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itchFamily="34" charset="0"/>
                          <a:ea typeface="ＭＳ Ｐゴシック" pitchFamily="34" charset="-128"/>
                        </a:rPr>
                        <a:t>Improve public safety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itchFamily="34" charset="0"/>
                          <a:ea typeface="ＭＳ Ｐゴシック" pitchFamily="34" charset="-128"/>
                        </a:rPr>
                        <a:t> </a:t>
                      </a:r>
                      <a:endParaRPr kumimoji="0" lang="en-US" altLang="en-US" sz="1200" b="0" i="0" u="none" strike="noStrike" cap="none" normalizeH="0" baseline="0" smtClean="0">
                        <a:ln>
                          <a:noFill/>
                        </a:ln>
                        <a:solidFill>
                          <a:srgbClr val="000000"/>
                        </a:solidFill>
                        <a:effectLst/>
                        <a:latin typeface="Times New Roman" pitchFamily="18" charset="0"/>
                        <a:ea typeface="ＭＳ Ｐゴシック" pitchFamily="34" charset="-128"/>
                      </a:endParaRPr>
                    </a:p>
                  </a:txBody>
                  <a:tcPr marL="29183" marR="291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r>
              <a:tr h="187325">
                <a:tc gridSpan="4">
                  <a:txBody>
                    <a:bodyPr/>
                    <a:lstStyle>
                      <a:lvl1pPr>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ＭＳ Ｐゴシック" pitchFamily="34" charset="-128"/>
                        </a:defRPr>
                      </a:lvl1pPr>
                      <a:lvl2pPr marL="742950" indent="-28575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ＭＳ Ｐゴシック" pitchFamily="34" charset="-128"/>
                        </a:defRPr>
                      </a:lvl2pPr>
                      <a:lvl3pPr marL="11430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3pPr>
                      <a:lvl4pPr marL="16002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4pPr>
                      <a:lvl5pPr marL="20574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5pPr>
                      <a:lvl6pPr marL="25146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6pPr>
                      <a:lvl7pPr marL="29718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7pPr>
                      <a:lvl8pPr marL="34290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8pPr>
                      <a:lvl9pPr marL="38862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itchFamily="34" charset="0"/>
                          <a:ea typeface="ＭＳ Ｐゴシック" pitchFamily="34" charset="-128"/>
                        </a:rPr>
                        <a:t>Assessment Level (RNR)</a:t>
                      </a:r>
                      <a:endParaRPr kumimoji="0" lang="en-US" altLang="en-US" sz="1200" b="1" i="0" u="none" strike="noStrike" cap="none" normalizeH="0" baseline="0" smtClean="0">
                        <a:ln>
                          <a:noFill/>
                        </a:ln>
                        <a:solidFill>
                          <a:schemeClr val="tx1"/>
                        </a:solidFill>
                        <a:effectLst/>
                        <a:latin typeface="Times New Roman" pitchFamily="18" charset="0"/>
                        <a:ea typeface="ＭＳ Ｐゴシック" pitchFamily="34" charset="-128"/>
                      </a:endParaRPr>
                    </a:p>
                  </a:txBody>
                  <a:tcPr marL="29183" marR="291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58850">
                <a:tc>
                  <a:txBody>
                    <a:bodyPr/>
                    <a:lstStyle>
                      <a:lvl1pPr>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ＭＳ Ｐゴシック" pitchFamily="34" charset="-128"/>
                        </a:defRPr>
                      </a:lvl1pPr>
                      <a:lvl2pPr marL="742950" indent="-28575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ＭＳ Ｐゴシック" pitchFamily="34" charset="-128"/>
                        </a:defRPr>
                      </a:lvl2pPr>
                      <a:lvl3pPr marL="11430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3pPr>
                      <a:lvl4pPr marL="16002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4pPr>
                      <a:lvl5pPr marL="20574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5pPr>
                      <a:lvl6pPr marL="25146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6pPr>
                      <a:lvl7pPr marL="29718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7pPr>
                      <a:lvl8pPr marL="34290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8pPr>
                      <a:lvl9pPr marL="38862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itchFamily="34" charset="0"/>
                          <a:ea typeface="ＭＳ Ｐゴシック" pitchFamily="34" charset="-128"/>
                        </a:rPr>
                        <a:t>Match level of treatment to the level of risk to re-offend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itchFamily="34" charset="0"/>
                          <a:ea typeface="ＭＳ Ｐゴシック" pitchFamily="34" charset="-128"/>
                        </a:rPr>
                        <a:t> </a:t>
                      </a:r>
                      <a:endParaRPr kumimoji="0" lang="en-US" altLang="en-US" sz="1200" b="1" i="0" u="none" strike="noStrike" cap="none" normalizeH="0" baseline="0" smtClean="0">
                        <a:ln>
                          <a:noFill/>
                        </a:ln>
                        <a:solidFill>
                          <a:schemeClr val="tx1"/>
                        </a:solidFill>
                        <a:effectLst/>
                        <a:latin typeface="Times New Roman" pitchFamily="18" charset="0"/>
                        <a:ea typeface="ＭＳ Ｐゴシック" pitchFamily="34" charset="-128"/>
                      </a:endParaRPr>
                    </a:p>
                  </a:txBody>
                  <a:tcPr marL="29183" marR="291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ＭＳ Ｐゴシック" pitchFamily="34" charset="-128"/>
                        </a:defRPr>
                      </a:lvl1pPr>
                      <a:lvl2pPr marL="742950" indent="-28575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ＭＳ Ｐゴシック" pitchFamily="34" charset="-128"/>
                        </a:defRPr>
                      </a:lvl2pPr>
                      <a:lvl3pPr marL="11430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3pPr>
                      <a:lvl4pPr marL="16002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4pPr>
                      <a:lvl5pPr marL="20574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5pPr>
                      <a:lvl6pPr marL="25146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6pPr>
                      <a:lvl7pPr marL="29718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7pPr>
                      <a:lvl8pPr marL="34290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8pPr>
                      <a:lvl9pPr marL="38862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itchFamily="34" charset="0"/>
                          <a:ea typeface="ＭＳ Ｐゴシック" pitchFamily="34" charset="-128"/>
                        </a:rPr>
                        <a:t>Identify criminogenic needs and use these to inform treatment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itchFamily="34" charset="0"/>
                          <a:ea typeface="ＭＳ Ｐゴシック" pitchFamily="34" charset="-128"/>
                        </a:rPr>
                        <a:t> </a:t>
                      </a:r>
                      <a:endParaRPr kumimoji="0" lang="en-US" altLang="en-US" sz="1200" b="0" i="0" u="none" strike="noStrike" cap="none" normalizeH="0" baseline="0" smtClean="0">
                        <a:ln>
                          <a:noFill/>
                        </a:ln>
                        <a:solidFill>
                          <a:srgbClr val="000000"/>
                        </a:solidFill>
                        <a:effectLst/>
                        <a:latin typeface="Times New Roman" pitchFamily="18" charset="0"/>
                        <a:ea typeface="ＭＳ Ｐゴシック" pitchFamily="34" charset="-128"/>
                      </a:endParaRPr>
                    </a:p>
                  </a:txBody>
                  <a:tcPr marL="29183" marR="291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gridSpan="2">
                  <a:txBody>
                    <a:bodyPr/>
                    <a:lstStyle>
                      <a:lvl1pPr>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ＭＳ Ｐゴシック" pitchFamily="34" charset="-128"/>
                        </a:defRPr>
                      </a:lvl1pPr>
                      <a:lvl2pPr marL="742950" indent="-28575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ＭＳ Ｐゴシック" pitchFamily="34" charset="-128"/>
                        </a:defRPr>
                      </a:lvl2pPr>
                      <a:lvl3pPr marL="11430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3pPr>
                      <a:lvl4pPr marL="16002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4pPr>
                      <a:lvl5pPr marL="20574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5pPr>
                      <a:lvl6pPr marL="25146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6pPr>
                      <a:lvl7pPr marL="29718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7pPr>
                      <a:lvl8pPr marL="34290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8pPr>
                      <a:lvl9pPr marL="38862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ＭＳ Ｐゴシック" pitchFamily="34" charset="-128"/>
                        </a:rPr>
                        <a:t>Maximize engagement by understanding responsivity of the individual to treatment interventions and the ability of providers to address the risk factors identified while still emphasizing traditional treatment focus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ＭＳ Ｐゴシック" pitchFamily="34" charset="-128"/>
                        </a:rPr>
                        <a:t> </a:t>
                      </a:r>
                      <a:endParaRPr kumimoji="0" lang="en-US" altLang="en-US" sz="1200" b="0" i="0" u="none" strike="noStrike" cap="none" normalizeH="0" baseline="0" dirty="0" smtClean="0">
                        <a:ln>
                          <a:noFill/>
                        </a:ln>
                        <a:solidFill>
                          <a:srgbClr val="000000"/>
                        </a:solidFill>
                        <a:effectLst/>
                        <a:latin typeface="Times New Roman" pitchFamily="18" charset="0"/>
                        <a:ea typeface="ＭＳ Ｐゴシック" pitchFamily="34" charset="-128"/>
                      </a:endParaRPr>
                    </a:p>
                  </a:txBody>
                  <a:tcPr marL="29183" marR="291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hMerge="1">
                  <a:txBody>
                    <a:bodyPr/>
                    <a:lstStyle/>
                    <a:p>
                      <a:endParaRPr lang="en-US"/>
                    </a:p>
                  </a:txBody>
                  <a:tcPr/>
                </a:tc>
              </a:tr>
              <a:tr h="187325">
                <a:tc gridSpan="4">
                  <a:txBody>
                    <a:bodyPr/>
                    <a:lstStyle>
                      <a:lvl1pPr>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ＭＳ Ｐゴシック" pitchFamily="34" charset="-128"/>
                        </a:defRPr>
                      </a:lvl1pPr>
                      <a:lvl2pPr marL="742950" indent="-28575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ＭＳ Ｐゴシック" pitchFamily="34" charset="-128"/>
                        </a:defRPr>
                      </a:lvl2pPr>
                      <a:lvl3pPr marL="11430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3pPr>
                      <a:lvl4pPr marL="16002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4pPr>
                      <a:lvl5pPr marL="20574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5pPr>
                      <a:lvl6pPr marL="25146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6pPr>
                      <a:lvl7pPr marL="29718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7pPr>
                      <a:lvl8pPr marL="34290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8pPr>
                      <a:lvl9pPr marL="38862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ＭＳ Ｐゴシック" pitchFamily="34" charset="-128"/>
                        </a:rPr>
                        <a:t>Intervention/Person Level (MISSION-CJ)</a:t>
                      </a:r>
                      <a:endParaRPr kumimoji="0" lang="en-US" altLang="en-US" sz="1200" b="1"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marL="29183" marR="291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312863">
                <a:tc>
                  <a:txBody>
                    <a:bodyPr/>
                    <a:lstStyle>
                      <a:lvl1pPr>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ＭＳ Ｐゴシック" pitchFamily="34" charset="-128"/>
                        </a:defRPr>
                      </a:lvl1pPr>
                      <a:lvl2pPr marL="742950" indent="-28575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ＭＳ Ｐゴシック" pitchFamily="34" charset="-128"/>
                        </a:defRPr>
                      </a:lvl2pPr>
                      <a:lvl3pPr marL="11430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3pPr>
                      <a:lvl4pPr marL="16002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4pPr>
                      <a:lvl5pPr marL="20574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5pPr>
                      <a:lvl6pPr marL="25146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6pPr>
                      <a:lvl7pPr marL="29718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7pPr>
                      <a:lvl8pPr marL="34290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8pPr>
                      <a:lvl9pPr marL="38862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ＭＳ Ｐゴシック" pitchFamily="34" charset="-128"/>
                        </a:rPr>
                        <a:t>Provide direct treatment services to address co-occurring disorders with trauma-informed approaches that support recovery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ＭＳ Ｐゴシック" pitchFamily="34" charset="-128"/>
                        </a:rPr>
                        <a:t> </a:t>
                      </a:r>
                      <a:endParaRPr kumimoji="0" lang="en-US" altLang="en-US" sz="1200" b="1"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marL="29183" marR="291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ＭＳ Ｐゴシック" pitchFamily="34" charset="-128"/>
                        </a:defRPr>
                      </a:lvl1pPr>
                      <a:lvl2pPr marL="742950" indent="-28575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ＭＳ Ｐゴシック" pitchFamily="34" charset="-128"/>
                        </a:defRPr>
                      </a:lvl2pPr>
                      <a:lvl3pPr marL="11430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3pPr>
                      <a:lvl4pPr marL="16002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4pPr>
                      <a:lvl5pPr marL="20574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5pPr>
                      <a:lvl6pPr marL="25146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6pPr>
                      <a:lvl7pPr marL="29718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7pPr>
                      <a:lvl8pPr marL="34290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8pPr>
                      <a:lvl9pPr marL="38862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ＭＳ Ｐゴシック" pitchFamily="34" charset="-128"/>
                        </a:rPr>
                        <a:t>Additional focus on </a:t>
                      </a:r>
                      <a:r>
                        <a:rPr kumimoji="0" lang="en-US" altLang="en-US" sz="1200" b="0" i="0" u="none" strike="noStrike" cap="none" normalizeH="0" baseline="0" dirty="0" err="1" smtClean="0">
                          <a:ln>
                            <a:noFill/>
                          </a:ln>
                          <a:solidFill>
                            <a:srgbClr val="000000"/>
                          </a:solidFill>
                          <a:effectLst/>
                          <a:latin typeface="Calibri" pitchFamily="34" charset="0"/>
                          <a:ea typeface="ＭＳ Ｐゴシック" pitchFamily="34" charset="-128"/>
                        </a:rPr>
                        <a:t>criminogenic</a:t>
                      </a:r>
                      <a:r>
                        <a:rPr kumimoji="0" lang="en-US" altLang="en-US" sz="1200" b="0" i="0" u="none" strike="noStrike" cap="none" normalizeH="0" baseline="0" dirty="0" smtClean="0">
                          <a:ln>
                            <a:noFill/>
                          </a:ln>
                          <a:solidFill>
                            <a:srgbClr val="000000"/>
                          </a:solidFill>
                          <a:effectLst/>
                          <a:latin typeface="Calibri" pitchFamily="34" charset="0"/>
                          <a:ea typeface="ＭＳ Ｐゴシック" pitchFamily="34" charset="-128"/>
                        </a:rPr>
                        <a:t> needs and responsivity to reduce recidivism; focus also on traditional treatments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ＭＳ Ｐゴシック" pitchFamily="34" charset="-128"/>
                        </a:rPr>
                        <a:t> </a:t>
                      </a:r>
                      <a:endParaRPr kumimoji="0" lang="en-US" altLang="en-US" sz="1200" b="0" i="0" u="none" strike="noStrike" cap="none" normalizeH="0" baseline="0" dirty="0" smtClean="0">
                        <a:ln>
                          <a:noFill/>
                        </a:ln>
                        <a:solidFill>
                          <a:srgbClr val="000000"/>
                        </a:solidFill>
                        <a:effectLst/>
                        <a:latin typeface="Times New Roman" pitchFamily="18" charset="0"/>
                        <a:ea typeface="ＭＳ Ｐゴシック" pitchFamily="34" charset="-128"/>
                      </a:endParaRPr>
                    </a:p>
                  </a:txBody>
                  <a:tcPr marL="29183" marR="291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ＭＳ Ｐゴシック" pitchFamily="34" charset="-128"/>
                        </a:defRPr>
                      </a:lvl1pPr>
                      <a:lvl2pPr marL="742950" indent="-28575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ＭＳ Ｐゴシック" pitchFamily="34" charset="-128"/>
                        </a:defRPr>
                      </a:lvl2pPr>
                      <a:lvl3pPr marL="11430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3pPr>
                      <a:lvl4pPr marL="16002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4pPr>
                      <a:lvl5pPr marL="20574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5pPr>
                      <a:lvl6pPr marL="25146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6pPr>
                      <a:lvl7pPr marL="29718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7pPr>
                      <a:lvl8pPr marL="34290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8pPr>
                      <a:lvl9pPr marL="38862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ＭＳ Ｐゴシック" pitchFamily="34" charset="-128"/>
                        </a:rPr>
                        <a:t>Promote stable and successful living with positive daily activities and health and wellness, with explicit attention to the additional goal of decreased recidivism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ＭＳ Ｐゴシック" pitchFamily="34" charset="-128"/>
                        </a:rPr>
                        <a:t> </a:t>
                      </a:r>
                      <a:endParaRPr kumimoji="0" lang="en-US" altLang="en-US" sz="1200" b="0" i="0" u="none" strike="noStrike" cap="none" normalizeH="0" baseline="0" dirty="0" smtClean="0">
                        <a:ln>
                          <a:noFill/>
                        </a:ln>
                        <a:solidFill>
                          <a:srgbClr val="000000"/>
                        </a:solidFill>
                        <a:effectLst/>
                        <a:latin typeface="Times New Roman" pitchFamily="18" charset="0"/>
                        <a:ea typeface="ＭＳ Ｐゴシック" pitchFamily="34" charset="-128"/>
                      </a:endParaRPr>
                    </a:p>
                  </a:txBody>
                  <a:tcPr marL="29183" marR="291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c>
                  <a:txBody>
                    <a:bodyPr/>
                    <a:lstStyle>
                      <a:lvl1pPr>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ＭＳ Ｐゴシック" pitchFamily="34" charset="-128"/>
                        </a:defRPr>
                      </a:lvl1pPr>
                      <a:lvl2pPr marL="742950" indent="-28575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ＭＳ Ｐゴシック" pitchFamily="34" charset="-128"/>
                        </a:defRPr>
                      </a:lvl2pPr>
                      <a:lvl3pPr marL="11430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3pPr>
                      <a:lvl4pPr marL="16002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4pPr>
                      <a:lvl5pPr marL="2057400" indent="-22860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5pPr>
                      <a:lvl6pPr marL="25146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6pPr>
                      <a:lvl7pPr marL="29718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7pPr>
                      <a:lvl8pPr marL="34290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8pPr>
                      <a:lvl9pPr marL="3886200" indent="-2286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itchFamily="34" charset="0"/>
                          <a:ea typeface="ＭＳ Ｐゴシック" pitchFamily="34" charset="-128"/>
                        </a:rPr>
                        <a:t>Coordinate care, access to housing, employment supports and other services as needed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itchFamily="34" charset="0"/>
                          <a:ea typeface="ＭＳ Ｐゴシック" pitchFamily="34" charset="-128"/>
                        </a:rPr>
                        <a:t> </a:t>
                      </a:r>
                      <a:endParaRPr kumimoji="0" lang="en-US" altLang="en-US" sz="1200" b="0" i="0" u="none" strike="noStrike" cap="none" normalizeH="0" baseline="0" smtClean="0">
                        <a:ln>
                          <a:noFill/>
                        </a:ln>
                        <a:solidFill>
                          <a:srgbClr val="000000"/>
                        </a:solidFill>
                        <a:effectLst/>
                        <a:latin typeface="Times New Roman" pitchFamily="18" charset="0"/>
                        <a:ea typeface="ＭＳ Ｐゴシック" pitchFamily="34" charset="-128"/>
                      </a:endParaRPr>
                    </a:p>
                  </a:txBody>
                  <a:tcPr marL="29183" marR="291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E"/>
                    </a:solidFill>
                  </a:tcPr>
                </a:tc>
              </a:tr>
            </a:tbl>
          </a:graphicData>
        </a:graphic>
      </p:graphicFrame>
      <p:sp>
        <p:nvSpPr>
          <p:cNvPr id="1341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sz="1600" smtClean="0">
              <a:solidFill>
                <a:srgbClr val="FFFFFF"/>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98270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2949575" y="3238500"/>
            <a:ext cx="2574925" cy="1112838"/>
          </a:xfrm>
          <a:prstGeom prst="ellipse">
            <a:avLst/>
          </a:prstGeom>
          <a:solidFill>
            <a:schemeClr val="accent2">
              <a:lumMod val="60000"/>
              <a:lumOff val="40000"/>
              <a:alpha val="40000"/>
            </a:scheme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FFFFFF"/>
              </a:solidFill>
            </a:endParaRPr>
          </a:p>
        </p:txBody>
      </p:sp>
      <p:sp>
        <p:nvSpPr>
          <p:cNvPr id="50179" name="Slide Number Placeholder 2"/>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dirty="0">
              <a:solidFill>
                <a:srgbClr val="FFFFFF"/>
              </a:solidFill>
            </a:endParaRPr>
          </a:p>
        </p:txBody>
      </p:sp>
      <p:sp>
        <p:nvSpPr>
          <p:cNvPr id="4" name="Title 1"/>
          <p:cNvSpPr txBox="1">
            <a:spLocks/>
          </p:cNvSpPr>
          <p:nvPr/>
        </p:nvSpPr>
        <p:spPr bwMode="auto">
          <a:xfrm>
            <a:off x="457200" y="274638"/>
            <a:ext cx="7620000" cy="1143000"/>
          </a:xfrm>
          <a:prstGeom prst="rect">
            <a:avLst/>
          </a:prstGeom>
          <a:noFill/>
          <a:ln w="9525">
            <a:solidFill>
              <a:srgbClr val="FEB604"/>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defRPr/>
            </a:pPr>
            <a:r>
              <a:rPr lang="en-US" sz="4000" b="1" dirty="0" smtClean="0">
                <a:solidFill>
                  <a:srgbClr val="000090"/>
                </a:solidFill>
                <a:ea typeface="ＭＳ Ｐゴシック" charset="-128"/>
              </a:rPr>
              <a:t>MISSION-CJ Model</a:t>
            </a:r>
          </a:p>
        </p:txBody>
      </p:sp>
      <p:sp>
        <p:nvSpPr>
          <p:cNvPr id="50181" name="Rectangle 4"/>
          <p:cNvSpPr>
            <a:spLocks noChangeArrowheads="1"/>
          </p:cNvSpPr>
          <p:nvPr/>
        </p:nvSpPr>
        <p:spPr bwMode="auto">
          <a:xfrm>
            <a:off x="457200" y="1600200"/>
            <a:ext cx="7620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200" b="1" i="1">
                <a:solidFill>
                  <a:srgbClr val="675E47"/>
                </a:solidFill>
                <a:latin typeface="Calibri" panose="020F0502020204030204" pitchFamily="34" charset="0"/>
              </a:rPr>
              <a:t>Combining evidence-based services into a comprehensive system of care </a:t>
            </a:r>
            <a:endParaRPr lang="en-US" altLang="en-US" sz="2200">
              <a:solidFill>
                <a:srgbClr val="2F2B20"/>
              </a:solidFill>
              <a:latin typeface="Calibri" panose="020F0502020204030204" pitchFamily="34" charset="0"/>
            </a:endParaRPr>
          </a:p>
        </p:txBody>
      </p:sp>
      <p:grpSp>
        <p:nvGrpSpPr>
          <p:cNvPr id="50182" name="Group 16"/>
          <p:cNvGrpSpPr>
            <a:grpSpLocks/>
          </p:cNvGrpSpPr>
          <p:nvPr/>
        </p:nvGrpSpPr>
        <p:grpSpPr bwMode="auto">
          <a:xfrm>
            <a:off x="76200" y="2474913"/>
            <a:ext cx="6324600" cy="1944687"/>
            <a:chOff x="76200" y="2055620"/>
            <a:chExt cx="6324600" cy="1944880"/>
          </a:xfrm>
        </p:grpSpPr>
        <p:sp>
          <p:nvSpPr>
            <p:cNvPr id="12" name="Rounded Rectangle 11"/>
            <p:cNvSpPr/>
            <p:nvPr/>
          </p:nvSpPr>
          <p:spPr>
            <a:xfrm>
              <a:off x="2286000" y="2055620"/>
              <a:ext cx="4114800" cy="6858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ln w="12700">
                    <a:solidFill>
                      <a:srgbClr val="675E47">
                        <a:satMod val="155000"/>
                      </a:srgbClr>
                    </a:solidFill>
                    <a:prstDash val="solid"/>
                  </a:ln>
                  <a:solidFill>
                    <a:srgbClr val="FFFFFF"/>
                  </a:solidFill>
                  <a:effectLst>
                    <a:outerShdw blurRad="50800" dist="38100" algn="l" rotWithShape="0">
                      <a:prstClr val="black">
                        <a:alpha val="40000"/>
                      </a:prstClr>
                    </a:outerShdw>
                  </a:effectLst>
                </a:rPr>
                <a:t>MISSION-CJ</a:t>
              </a:r>
            </a:p>
          </p:txBody>
        </p:sp>
        <p:sp>
          <p:nvSpPr>
            <p:cNvPr id="13" name="Rounded Rectangle 12"/>
            <p:cNvSpPr/>
            <p:nvPr/>
          </p:nvSpPr>
          <p:spPr>
            <a:xfrm>
              <a:off x="76200" y="3428943"/>
              <a:ext cx="2819400" cy="571557"/>
            </a:xfrm>
            <a:prstGeom prst="roundRect">
              <a:avLst/>
            </a:prstGeom>
            <a:solidFill>
              <a:srgbClr val="6B7E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a:solidFill>
                    <a:srgbClr val="FFFFFF"/>
                  </a:solidFill>
                </a:rPr>
                <a:t>Critical Time Intervention (CTI) </a:t>
              </a:r>
            </a:p>
          </p:txBody>
        </p:sp>
        <p:sp>
          <p:nvSpPr>
            <p:cNvPr id="14" name="Rounded Rectangle 13"/>
            <p:cNvSpPr>
              <a:spLocks noChangeArrowheads="1"/>
            </p:cNvSpPr>
            <p:nvPr/>
          </p:nvSpPr>
          <p:spPr bwMode="auto">
            <a:xfrm>
              <a:off x="441325" y="2819283"/>
              <a:ext cx="2133600" cy="533453"/>
            </a:xfrm>
            <a:prstGeom prst="roundRect">
              <a:avLst>
                <a:gd name="adj" fmla="val 16667"/>
              </a:avLst>
            </a:prstGeom>
            <a:gradFill rotWithShape="1">
              <a:gsLst>
                <a:gs pos="0">
                  <a:srgbClr val="E6F6FC"/>
                </a:gs>
                <a:gs pos="64999">
                  <a:srgbClr val="C0E6F5"/>
                </a:gs>
                <a:gs pos="100000">
                  <a:srgbClr val="A5DDF3"/>
                </a:gs>
              </a:gsLst>
              <a:lin ang="5400000" scaled="1"/>
            </a:gradFill>
            <a:ln w="9525">
              <a:solidFill>
                <a:srgbClr val="348FA6"/>
              </a:solidFill>
              <a:round/>
              <a:headEnd/>
              <a:tailEnd/>
            </a:ln>
            <a:effectLst>
              <a:outerShdw blurRad="40000" dist="20000" dir="5400000" rotWithShape="0">
                <a:srgbClr val="808080">
                  <a:alpha val="37999"/>
                </a:srgbClr>
              </a:outerShdw>
            </a:effectLst>
          </p:spPr>
          <p:txBody>
            <a:bodyPr anchor="ctr"/>
            <a:lstStyle/>
            <a:p>
              <a:pPr algn="ctr" eaLnBrk="1" hangingPunct="1">
                <a:defRPr/>
              </a:pPr>
              <a:r>
                <a:rPr lang="en-US" sz="1800" b="1" dirty="0">
                  <a:solidFill>
                    <a:srgbClr val="000000"/>
                  </a:solidFill>
                  <a:latin typeface="Calibri"/>
                  <a:ea typeface="ＭＳ Ｐゴシック" charset="-128"/>
                </a:rPr>
                <a:t>Core Services</a:t>
              </a:r>
              <a:endParaRPr lang="en-US" sz="1800" dirty="0">
                <a:solidFill>
                  <a:srgbClr val="000000"/>
                </a:solidFill>
                <a:latin typeface="Calibri"/>
                <a:ea typeface="ＭＳ Ｐゴシック" charset="-128"/>
              </a:endParaRPr>
            </a:p>
          </p:txBody>
        </p:sp>
      </p:grpSp>
      <p:sp>
        <p:nvSpPr>
          <p:cNvPr id="16" name="Rounded Rectangle 15"/>
          <p:cNvSpPr/>
          <p:nvPr/>
        </p:nvSpPr>
        <p:spPr bwMode="auto">
          <a:xfrm>
            <a:off x="76200" y="4583113"/>
            <a:ext cx="2819400" cy="571500"/>
          </a:xfrm>
          <a:prstGeom prst="roundRect">
            <a:avLst/>
          </a:prstGeom>
          <a:solidFill>
            <a:srgbClr val="6B7E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a:solidFill>
                  <a:srgbClr val="FFFFFF"/>
                </a:solidFill>
              </a:rPr>
              <a:t>Dual Recovery Therapy (DRT)</a:t>
            </a:r>
          </a:p>
        </p:txBody>
      </p:sp>
      <p:sp>
        <p:nvSpPr>
          <p:cNvPr id="17" name="Rounded Rectangle 16"/>
          <p:cNvSpPr/>
          <p:nvPr/>
        </p:nvSpPr>
        <p:spPr bwMode="auto">
          <a:xfrm>
            <a:off x="76200" y="5334000"/>
            <a:ext cx="2819400" cy="571500"/>
          </a:xfrm>
          <a:prstGeom prst="roundRect">
            <a:avLst/>
          </a:prstGeom>
          <a:solidFill>
            <a:srgbClr val="6B7E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a:solidFill>
                  <a:srgbClr val="FFFFFF"/>
                </a:solidFill>
              </a:rPr>
              <a:t>Peer Support</a:t>
            </a:r>
          </a:p>
        </p:txBody>
      </p:sp>
      <p:sp>
        <p:nvSpPr>
          <p:cNvPr id="18" name="Rounded Rectangle 17"/>
          <p:cNvSpPr>
            <a:spLocks noChangeArrowheads="1"/>
          </p:cNvSpPr>
          <p:nvPr/>
        </p:nvSpPr>
        <p:spPr bwMode="auto">
          <a:xfrm>
            <a:off x="5838825" y="3228975"/>
            <a:ext cx="2133600" cy="533400"/>
          </a:xfrm>
          <a:prstGeom prst="roundRect">
            <a:avLst>
              <a:gd name="adj" fmla="val 16667"/>
            </a:avLst>
          </a:prstGeom>
          <a:gradFill rotWithShape="1">
            <a:gsLst>
              <a:gs pos="0">
                <a:srgbClr val="E6F6FC"/>
              </a:gs>
              <a:gs pos="64999">
                <a:srgbClr val="C0E6F5"/>
              </a:gs>
              <a:gs pos="100000">
                <a:srgbClr val="A5DDF3"/>
              </a:gs>
            </a:gsLst>
            <a:lin ang="5400000" scaled="1"/>
          </a:gradFill>
          <a:ln w="9525">
            <a:solidFill>
              <a:srgbClr val="348FA6"/>
            </a:solidFill>
            <a:round/>
            <a:headEnd/>
            <a:tailEnd/>
          </a:ln>
          <a:effectLst>
            <a:outerShdw blurRad="40000" dist="20000" dir="5400000" rotWithShape="0">
              <a:srgbClr val="808080">
                <a:alpha val="37999"/>
              </a:srgbClr>
            </a:outerShdw>
          </a:effectLst>
        </p:spPr>
        <p:txBody>
          <a:bodyPr anchor="ctr"/>
          <a:lstStyle/>
          <a:p>
            <a:pPr algn="ctr" eaLnBrk="1" hangingPunct="1">
              <a:defRPr/>
            </a:pPr>
            <a:r>
              <a:rPr lang="en-US" sz="1800" b="1" dirty="0">
                <a:solidFill>
                  <a:srgbClr val="000000"/>
                </a:solidFill>
                <a:latin typeface="Calibri"/>
                <a:ea typeface="ＭＳ Ｐゴシック" charset="-128"/>
              </a:rPr>
              <a:t>Support Services</a:t>
            </a:r>
            <a:endParaRPr lang="en-US" sz="1800" dirty="0">
              <a:solidFill>
                <a:srgbClr val="000000"/>
              </a:solidFill>
              <a:latin typeface="Calibri"/>
              <a:ea typeface="ＭＳ Ｐゴシック" charset="-128"/>
            </a:endParaRPr>
          </a:p>
        </p:txBody>
      </p:sp>
      <p:sp>
        <p:nvSpPr>
          <p:cNvPr id="19" name="Rounded Rectangle 18"/>
          <p:cNvSpPr/>
          <p:nvPr/>
        </p:nvSpPr>
        <p:spPr bwMode="auto">
          <a:xfrm>
            <a:off x="5562600" y="3852863"/>
            <a:ext cx="2819400" cy="571500"/>
          </a:xfrm>
          <a:prstGeom prst="roundRect">
            <a:avLst/>
          </a:prstGeom>
          <a:solidFill>
            <a:srgbClr val="6B7E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a:solidFill>
                  <a:srgbClr val="FFFFFF"/>
                </a:solidFill>
              </a:rPr>
              <a:t>Vocational and Educational Support</a:t>
            </a:r>
          </a:p>
        </p:txBody>
      </p:sp>
      <p:sp>
        <p:nvSpPr>
          <p:cNvPr id="20" name="Rounded Rectangle 19"/>
          <p:cNvSpPr/>
          <p:nvPr/>
        </p:nvSpPr>
        <p:spPr bwMode="auto">
          <a:xfrm>
            <a:off x="5562600" y="4570413"/>
            <a:ext cx="2819400" cy="571500"/>
          </a:xfrm>
          <a:prstGeom prst="roundRect">
            <a:avLst/>
          </a:prstGeom>
          <a:solidFill>
            <a:srgbClr val="6B7E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a:solidFill>
                  <a:srgbClr val="FFFFFF"/>
                </a:solidFill>
              </a:rPr>
              <a:t>Trauma Informed Care</a:t>
            </a:r>
          </a:p>
        </p:txBody>
      </p:sp>
      <p:sp>
        <p:nvSpPr>
          <p:cNvPr id="22" name="Rounded Rectangle 21"/>
          <p:cNvSpPr>
            <a:spLocks noChangeArrowheads="1"/>
          </p:cNvSpPr>
          <p:nvPr/>
        </p:nvSpPr>
        <p:spPr bwMode="auto">
          <a:xfrm>
            <a:off x="3122613" y="3509963"/>
            <a:ext cx="2133600" cy="533400"/>
          </a:xfrm>
          <a:prstGeom prst="roundRect">
            <a:avLst>
              <a:gd name="adj" fmla="val 16667"/>
            </a:avLst>
          </a:prstGeom>
          <a:gradFill rotWithShape="1">
            <a:gsLst>
              <a:gs pos="0">
                <a:srgbClr val="E6F6FC"/>
              </a:gs>
              <a:gs pos="64999">
                <a:srgbClr val="C0E6F5"/>
              </a:gs>
              <a:gs pos="100000">
                <a:srgbClr val="A5DDF3"/>
              </a:gs>
            </a:gsLst>
            <a:lin ang="5400000" scaled="1"/>
          </a:gradFill>
          <a:ln w="9525">
            <a:solidFill>
              <a:srgbClr val="348FA6"/>
            </a:solidFill>
            <a:round/>
            <a:headEnd/>
            <a:tailEnd/>
          </a:ln>
          <a:effectLst>
            <a:outerShdw blurRad="40000" dist="20000" dir="5400000" rotWithShape="0">
              <a:srgbClr val="808080">
                <a:alpha val="37999"/>
              </a:srgbClr>
            </a:outerShdw>
          </a:effectLst>
        </p:spPr>
        <p:txBody>
          <a:bodyPr anchor="ctr"/>
          <a:lstStyle/>
          <a:p>
            <a:pPr algn="ctr" eaLnBrk="1" hangingPunct="1">
              <a:defRPr/>
            </a:pPr>
            <a:r>
              <a:rPr lang="en-US" sz="1800" b="1" dirty="0">
                <a:solidFill>
                  <a:srgbClr val="000000"/>
                </a:solidFill>
                <a:latin typeface="Calibri"/>
                <a:ea typeface="ＭＳ Ｐゴシック" charset="-128"/>
              </a:rPr>
              <a:t>Risk-Need-Responsivity (RNR)</a:t>
            </a:r>
            <a:endParaRPr lang="en-US" sz="1800" dirty="0">
              <a:solidFill>
                <a:srgbClr val="000000"/>
              </a:solidFill>
              <a:latin typeface="Calibri"/>
              <a:ea typeface="ＭＳ Ｐゴシック" charset="-128"/>
            </a:endParaRPr>
          </a:p>
        </p:txBody>
      </p:sp>
      <p:sp>
        <p:nvSpPr>
          <p:cNvPr id="2" name="TextBox 1"/>
          <p:cNvSpPr txBox="1"/>
          <p:nvPr/>
        </p:nvSpPr>
        <p:spPr>
          <a:xfrm>
            <a:off x="4114800" y="5791200"/>
            <a:ext cx="4724400" cy="276999"/>
          </a:xfrm>
          <a:prstGeom prst="rect">
            <a:avLst/>
          </a:prstGeom>
          <a:noFill/>
        </p:spPr>
        <p:txBody>
          <a:bodyPr wrap="square" rtlCol="0">
            <a:spAutoFit/>
          </a:bodyPr>
          <a:lstStyle/>
          <a:p>
            <a:r>
              <a:rPr lang="en-US" sz="1200" dirty="0" err="1" smtClean="0"/>
              <a:t>Pinals</a:t>
            </a:r>
            <a:r>
              <a:rPr lang="en-US" sz="1200" dirty="0" smtClean="0"/>
              <a:t>, </a:t>
            </a:r>
            <a:r>
              <a:rPr lang="en-US" sz="1200" dirty="0" err="1" smtClean="0"/>
              <a:t>Smelson</a:t>
            </a:r>
            <a:r>
              <a:rPr lang="en-US" sz="1200" dirty="0" smtClean="0"/>
              <a:t>, et al 2014; </a:t>
            </a:r>
            <a:r>
              <a:rPr lang="en-US" sz="1200" dirty="0" err="1" smtClean="0"/>
              <a:t>Smelson</a:t>
            </a:r>
            <a:r>
              <a:rPr lang="en-US" sz="1200" dirty="0" smtClean="0"/>
              <a:t>, </a:t>
            </a:r>
            <a:r>
              <a:rPr lang="en-US" sz="1200" dirty="0" err="1" smtClean="0"/>
              <a:t>Pinals</a:t>
            </a:r>
            <a:r>
              <a:rPr lang="en-US" sz="1200" dirty="0" smtClean="0"/>
              <a:t> et al 2014</a:t>
            </a:r>
            <a:endParaRPr lang="en-US" sz="1200" dirty="0"/>
          </a:p>
        </p:txBody>
      </p:sp>
    </p:spTree>
    <p:extLst>
      <p:ext uri="{BB962C8B-B14F-4D97-AF65-F5344CB8AC3E}">
        <p14:creationId xmlns:p14="http://schemas.microsoft.com/office/powerpoint/2010/main" val="328325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0"/>
          <p:cNvSpPr txBox="1">
            <a:spLocks noChangeArrowheads="1"/>
          </p:cNvSpPr>
          <p:nvPr/>
        </p:nvSpPr>
        <p:spPr bwMode="auto">
          <a:xfrm>
            <a:off x="228600" y="1832401"/>
            <a:ext cx="32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dirty="0">
                <a:solidFill>
                  <a:srgbClr val="2F2B20"/>
                </a:solidFill>
                <a:latin typeface="Rockwell" pitchFamily="18" charset="0"/>
              </a:rPr>
              <a:t> </a:t>
            </a:r>
            <a:r>
              <a:rPr lang="en-US" altLang="en-US" dirty="0" smtClean="0">
                <a:solidFill>
                  <a:srgbClr val="2F2B20"/>
                </a:solidFill>
                <a:latin typeface="Rockwell" pitchFamily="18" charset="0"/>
              </a:rPr>
              <a:t>Treatment </a:t>
            </a:r>
            <a:r>
              <a:rPr lang="en-US" altLang="en-US" dirty="0">
                <a:solidFill>
                  <a:srgbClr val="2F2B20"/>
                </a:solidFill>
                <a:latin typeface="Rockwell" pitchFamily="18" charset="0"/>
              </a:rPr>
              <a:t>Manual</a:t>
            </a:r>
          </a:p>
          <a:p>
            <a:pPr eaLnBrk="1" hangingPunct="1"/>
            <a:endParaRPr lang="en-US" altLang="en-US" dirty="0">
              <a:solidFill>
                <a:srgbClr val="2F2B20"/>
              </a:solidFill>
              <a:latin typeface="Rockwell" pitchFamily="18" charset="0"/>
            </a:endParaRPr>
          </a:p>
        </p:txBody>
      </p:sp>
      <p:sp>
        <p:nvSpPr>
          <p:cNvPr id="52227" name="Rectangle 11"/>
          <p:cNvSpPr>
            <a:spLocks noChangeArrowheads="1"/>
          </p:cNvSpPr>
          <p:nvPr/>
        </p:nvSpPr>
        <p:spPr bwMode="auto">
          <a:xfrm>
            <a:off x="228600" y="2333551"/>
            <a:ext cx="36554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dirty="0">
                <a:solidFill>
                  <a:srgbClr val="2F2B20"/>
                </a:solidFill>
                <a:latin typeface="Rockwell" pitchFamily="18" charset="0"/>
              </a:rPr>
              <a:t> </a:t>
            </a:r>
            <a:r>
              <a:rPr lang="en-US" altLang="en-US" dirty="0" smtClean="0">
                <a:solidFill>
                  <a:srgbClr val="2F2B20"/>
                </a:solidFill>
                <a:latin typeface="Rockwell" pitchFamily="18" charset="0"/>
              </a:rPr>
              <a:t>Participant </a:t>
            </a:r>
            <a:r>
              <a:rPr lang="en-US" altLang="en-US" dirty="0">
                <a:solidFill>
                  <a:srgbClr val="2F2B20"/>
                </a:solidFill>
                <a:latin typeface="Rockwell" pitchFamily="18" charset="0"/>
              </a:rPr>
              <a:t>Workbook</a:t>
            </a:r>
          </a:p>
        </p:txBody>
      </p:sp>
      <p:sp>
        <p:nvSpPr>
          <p:cNvPr id="52228" name="TextBox 12"/>
          <p:cNvSpPr txBox="1">
            <a:spLocks noChangeArrowheads="1"/>
          </p:cNvSpPr>
          <p:nvPr/>
        </p:nvSpPr>
        <p:spPr bwMode="auto">
          <a:xfrm>
            <a:off x="152399" y="3691086"/>
            <a:ext cx="3731623"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u="sng" dirty="0">
                <a:solidFill>
                  <a:srgbClr val="2F2B20"/>
                </a:solidFill>
                <a:latin typeface="Rockwell" pitchFamily="18" charset="0"/>
              </a:rPr>
              <a:t>Additional Resources:</a:t>
            </a:r>
          </a:p>
          <a:p>
            <a:pPr eaLnBrk="1" hangingPunct="1">
              <a:spcBef>
                <a:spcPct val="50000"/>
              </a:spcBef>
              <a:buFontTx/>
              <a:buChar char="•"/>
            </a:pPr>
            <a:r>
              <a:rPr lang="en-US" altLang="en-US" sz="1800" b="1" dirty="0">
                <a:solidFill>
                  <a:srgbClr val="2F2B20"/>
                </a:solidFill>
                <a:latin typeface="Rockwell" pitchFamily="18" charset="0"/>
              </a:rPr>
              <a:t> Fidelity Measure</a:t>
            </a:r>
          </a:p>
          <a:p>
            <a:pPr lvl="1" eaLnBrk="1" hangingPunct="1">
              <a:spcBef>
                <a:spcPct val="50000"/>
              </a:spcBef>
              <a:buFontTx/>
              <a:buChar char="•"/>
            </a:pPr>
            <a:r>
              <a:rPr lang="en-US" altLang="en-US" sz="1800" i="1" dirty="0">
                <a:solidFill>
                  <a:srgbClr val="2F2B20"/>
                </a:solidFill>
                <a:latin typeface="Rockwell" pitchFamily="18" charset="0"/>
              </a:rPr>
              <a:t> Measure that tracks the integration of the complex service structure</a:t>
            </a:r>
          </a:p>
          <a:p>
            <a:pPr eaLnBrk="1" hangingPunct="1">
              <a:spcBef>
                <a:spcPct val="50000"/>
              </a:spcBef>
              <a:buFontTx/>
              <a:buChar char="•"/>
            </a:pPr>
            <a:r>
              <a:rPr lang="en-US" altLang="en-US" sz="1800" b="1" dirty="0">
                <a:solidFill>
                  <a:srgbClr val="2F2B20"/>
                </a:solidFill>
                <a:latin typeface="Rockwell" pitchFamily="18" charset="0"/>
              </a:rPr>
              <a:t> </a:t>
            </a:r>
            <a:r>
              <a:rPr lang="en-US" altLang="en-US" sz="1800" b="1" dirty="0" smtClean="0">
                <a:solidFill>
                  <a:srgbClr val="2F2B20"/>
                </a:solidFill>
                <a:latin typeface="Rockwell" pitchFamily="18" charset="0"/>
              </a:rPr>
              <a:t>Consultation conducted during projects </a:t>
            </a:r>
          </a:p>
        </p:txBody>
      </p:sp>
      <p:pic>
        <p:nvPicPr>
          <p:cNvPr id="2" name="Picture 1" descr="482 Mission CJ Part. Wkbk. CoversText 3.20.14.pdf - Adobe Acrobat Pro"/>
          <p:cNvPicPr>
            <a:picLocks noChangeAspect="1"/>
          </p:cNvPicPr>
          <p:nvPr/>
        </p:nvPicPr>
        <p:blipFill rotWithShape="1">
          <a:blip r:embed="rId2" cstate="print">
            <a:extLst>
              <a:ext uri="{28A0092B-C50C-407E-A947-70E740481C1C}">
                <a14:useLocalDpi xmlns:a14="http://schemas.microsoft.com/office/drawing/2010/main" val="0"/>
              </a:ext>
            </a:extLst>
          </a:blip>
          <a:srcRect l="7262" t="13532" r="4323" b="1891"/>
          <a:stretch/>
        </p:blipFill>
        <p:spPr>
          <a:xfrm>
            <a:off x="6367532" y="2133600"/>
            <a:ext cx="2314702" cy="297204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Picture 2" descr="Full_MCJ_Manual_15April2014_CLEAN.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7795" t="13731" r="4323" b="1492"/>
          <a:stretch/>
        </p:blipFill>
        <p:spPr>
          <a:xfrm>
            <a:off x="3873136" y="2133600"/>
            <a:ext cx="2295311" cy="297204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itle 1"/>
          <p:cNvSpPr txBox="1">
            <a:spLocks/>
          </p:cNvSpPr>
          <p:nvPr/>
        </p:nvSpPr>
        <p:spPr bwMode="auto">
          <a:xfrm>
            <a:off x="457200" y="274638"/>
            <a:ext cx="7620000" cy="1143000"/>
          </a:xfrm>
          <a:prstGeom prst="rect">
            <a:avLst/>
          </a:prstGeom>
          <a:noFill/>
          <a:ln w="9525">
            <a:solidFill>
              <a:srgbClr val="FEB604"/>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defRPr/>
            </a:pPr>
            <a:r>
              <a:rPr lang="en-US" sz="4000" b="1" dirty="0" smtClean="0">
                <a:solidFill>
                  <a:srgbClr val="000090"/>
                </a:solidFill>
                <a:effectLst>
                  <a:outerShdw blurRad="38100" dist="38100" dir="2700000" algn="tl">
                    <a:srgbClr val="000000">
                      <a:alpha val="43137"/>
                    </a:srgbClr>
                  </a:outerShdw>
                </a:effectLst>
                <a:ea typeface="ＭＳ Ｐゴシック" charset="-128"/>
              </a:rPr>
              <a:t>MISSION-CJ Materials</a:t>
            </a:r>
          </a:p>
          <a:p>
            <a:pPr algn="ctr" fontAlgn="auto">
              <a:spcAft>
                <a:spcPts val="0"/>
              </a:spcAft>
              <a:defRPr/>
            </a:pPr>
            <a:r>
              <a:rPr lang="en-US" sz="4000" b="1" dirty="0" smtClean="0">
                <a:solidFill>
                  <a:srgbClr val="000090"/>
                </a:solidFill>
                <a:effectLst>
                  <a:outerShdw blurRad="38100" dist="38100" dir="2700000" algn="tl">
                    <a:srgbClr val="000000">
                      <a:alpha val="43137"/>
                    </a:srgbClr>
                  </a:outerShdw>
                </a:effectLst>
                <a:ea typeface="ＭＳ Ｐゴシック" charset="-128"/>
              </a:rPr>
              <a:t>(ava at www.missionmodel.org)</a:t>
            </a:r>
          </a:p>
        </p:txBody>
      </p:sp>
      <p:sp>
        <p:nvSpPr>
          <p:cNvPr id="52232" name="Slide Number Placeholder 3"/>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65CFE4-7214-4A94-9C56-9B594C714A3F}" type="slidenum">
              <a:rPr lang="en-US" altLang="en-US" sz="1800">
                <a:solidFill>
                  <a:srgbClr val="FFFFFF"/>
                </a:solidFill>
              </a:rPr>
              <a:pPr/>
              <a:t>22</a:t>
            </a:fld>
            <a:endParaRPr lang="en-US" altLang="en-US" sz="1800">
              <a:solidFill>
                <a:srgbClr val="FFFFFF"/>
              </a:solidFill>
            </a:endParaRPr>
          </a:p>
        </p:txBody>
      </p:sp>
    </p:spTree>
    <p:extLst>
      <p:ext uri="{BB962C8B-B14F-4D97-AF65-F5344CB8AC3E}">
        <p14:creationId xmlns:p14="http://schemas.microsoft.com/office/powerpoint/2010/main" val="1396800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p:txBody>
          <a:bodyPr/>
          <a:lstStyle/>
          <a:p>
            <a:endParaRPr lang="en-US" smtClean="0"/>
          </a:p>
        </p:txBody>
      </p:sp>
      <p:graphicFrame>
        <p:nvGraphicFramePr>
          <p:cNvPr id="4" name="Content Placeholder 3"/>
          <p:cNvGraphicFramePr>
            <a:graphicFrameLocks noGrp="1"/>
          </p:cNvGraphicFramePr>
          <p:nvPr>
            <p:extLst>
              <p:ext uri="{D42A27DB-BD31-4B8C-83A1-F6EECF244321}">
                <p14:modId xmlns:p14="http://schemas.microsoft.com/office/powerpoint/2010/main" val="3761466688"/>
              </p:ext>
            </p:extLst>
          </p:nvPr>
        </p:nvGraphicFramePr>
        <p:xfrm>
          <a:off x="0" y="8095"/>
          <a:ext cx="9034670" cy="6883283"/>
        </p:xfrm>
        <a:graphic>
          <a:graphicData uri="http://schemas.openxmlformats.org/drawingml/2006/table">
            <a:tbl>
              <a:tblPr/>
              <a:tblGrid>
                <a:gridCol w="2785690"/>
                <a:gridCol w="6248980"/>
              </a:tblGrid>
              <a:tr h="342919">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Cambria Math" panose="02040503050406030204" pitchFamily="18" charset="0"/>
                          <a:ea typeface="MS PGothic" panose="020B0600070205080204" pitchFamily="34" charset="-128"/>
                        </a:rPr>
                        <a:t>PREVIOUS MISSION PROJECTS</a:t>
                      </a:r>
                      <a:endParaRPr kumimoji="0" lang="en-US" sz="1700" b="1" i="0" u="none" strike="noStrike" cap="none" normalizeH="0" baseline="0" dirty="0" smtClean="0">
                        <a:ln>
                          <a:noFill/>
                        </a:ln>
                        <a:solidFill>
                          <a:schemeClr val="bg1"/>
                        </a:solidFill>
                        <a:effectLst/>
                        <a:latin typeface="Cambria Math" panose="02040503050406030204" pitchFamily="18" charset="0"/>
                        <a:ea typeface="MS PGothic" panose="020B0600070205080204" pitchFamily="34" charset="-128"/>
                      </a:endParaRP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0225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Model Development (1999-2005) PI David Smelson </a:t>
                      </a:r>
                      <a:r>
                        <a:rPr kumimoji="0" 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Supported by VA OPCS/VISN 3 MIRECC</a:t>
                      </a: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Components: </a:t>
                      </a:r>
                      <a:r>
                        <a:rPr kumimoji="0" 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Model Development, Pilot Testing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Setting: </a:t>
                      </a:r>
                      <a:r>
                        <a:rPr kumimoji="0" 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Acute psychiatry/inpatient treatment program </a:t>
                      </a: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40225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Brief 2-month Intervention (2005-2009)  PI David Smelson </a:t>
                      </a:r>
                      <a:r>
                        <a:rPr kumimoji="0" 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Supported by VA HSR&amp;D </a:t>
                      </a:r>
                      <a:endParaRPr kumimoji="0" lang="en-US" sz="1000" b="0" i="1" u="none" strike="noStrike" cap="none" normalizeH="0" baseline="0" smtClean="0">
                        <a:ln>
                          <a:noFill/>
                        </a:ln>
                        <a:solidFill>
                          <a:schemeClr val="bg1"/>
                        </a:solidFill>
                        <a:effectLst/>
                        <a:latin typeface="Calibri" panose="020F0502020204030204" pitchFamily="34" charset="0"/>
                        <a:ea typeface="MS PGothic" panose="020B0600070205080204" pitchFamily="34" charset="-128"/>
                      </a:endParaRP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Components: </a:t>
                      </a:r>
                      <a:r>
                        <a:rPr kumimoji="0" 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Critical Time Intervention (CTI), Dual Recovery Therapy (DRT), and Peer Support.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Setting: </a:t>
                      </a:r>
                      <a:r>
                        <a:rPr kumimoji="0" 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Acute psychiatry/inpatient treatment program </a:t>
                      </a:r>
                      <a:endParaRPr kumimoji="0" lang="en-US" sz="1000" b="0" i="0" u="none" strike="noStrike" cap="none" normalizeH="0" baseline="0" smtClean="0">
                        <a:ln>
                          <a:noFill/>
                        </a:ln>
                        <a:solidFill>
                          <a:schemeClr val="bg1"/>
                        </a:solidFill>
                        <a:effectLst/>
                        <a:latin typeface="Calibri" panose="020F0502020204030204" pitchFamily="34" charset="0"/>
                        <a:ea typeface="MS PGothic" panose="020B0600070205080204" pitchFamily="34" charset="-128"/>
                      </a:endParaRP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40225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MISSION NJ (2004-2010)  PI David Smelson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Supported by SAMHSA</a:t>
                      </a: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Components: </a:t>
                      </a:r>
                      <a:r>
                        <a:rPr kumimoji="0" 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CTI, DRT, Peer Support, and Vocational Support; </a:t>
                      </a:r>
                      <a:r>
                        <a:rPr kumimoji="0" lang="en-US" sz="1000" b="1" i="1"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Treatment Length</a:t>
                      </a:r>
                      <a:r>
                        <a:rPr kumimoji="0" 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 12 months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Setting: </a:t>
                      </a:r>
                      <a:r>
                        <a:rPr kumimoji="0" 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Residential treatment program </a:t>
                      </a: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71286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MISSION CREW (2010-2011)  PI Deb Pinals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Supported by the Bureau of Justice Assistance (BJA)  </a:t>
                      </a: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Components</a:t>
                      </a:r>
                      <a:r>
                        <a:rPr kumimoji="0" lang="en-US" sz="1000" b="0"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 </a:t>
                      </a:r>
                      <a:r>
                        <a:rPr kumimoji="0" 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Dual Recovery Therapy, Critical Time Intervention, and Vocational Support with trauma-sensitive contributions; </a:t>
                      </a:r>
                      <a:r>
                        <a:rPr kumimoji="0" lang="en-US" sz="1000" b="1"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Treatment Length: </a:t>
                      </a:r>
                      <a:r>
                        <a:rPr kumimoji="0" 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3 months pre-release and 6 months post-release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Target Population</a:t>
                      </a:r>
                      <a:r>
                        <a:rPr kumimoji="0" lang="en-US" sz="1000" b="0"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a:t>
                      </a:r>
                      <a:r>
                        <a:rPr kumimoji="0" 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  </a:t>
                      </a:r>
                      <a:r>
                        <a:rPr kumimoji="0" 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female offenders with co-occurring substance abuse and mental health disorders who committed a non-violent offense</a:t>
                      </a: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343234">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Cambria Math" panose="02040503050406030204" pitchFamily="18" charset="0"/>
                          <a:ea typeface="MS PGothic" panose="020B0600070205080204" pitchFamily="34" charset="-128"/>
                        </a:rPr>
                        <a:t>Recent and Current MISSION PROJECTS</a:t>
                      </a:r>
                      <a:endParaRPr kumimoji="0" lang="en-US" sz="1700" b="1" i="1" u="none" strike="noStrike" cap="none" normalizeH="0" baseline="0" dirty="0" smtClean="0">
                        <a:ln>
                          <a:noFill/>
                        </a:ln>
                        <a:solidFill>
                          <a:srgbClr val="BBC737"/>
                        </a:solidFill>
                        <a:effectLst/>
                        <a:latin typeface="Cambria Math" panose="02040503050406030204" pitchFamily="18" charset="0"/>
                        <a:ea typeface="MS PGothic" panose="020B0600070205080204" pitchFamily="34" charset="-128"/>
                      </a:endParaRP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55756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MISSION Jail Diversion and Trauma Recovery Project (2008-2013)  PI Deb Pinals </a:t>
                      </a: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Supported by  SAMHSA-CMHS.  </a:t>
                      </a:r>
                      <a:endParaRPr kumimoji="0" lang="en-US" sz="10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Treatment Length: </a:t>
                      </a: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12 months  (treatment begins after adjudication)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Target Population</a:t>
                      </a: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  returning OIF/OEF Dually Diagnosed Veterans with a Trauma History who have been diverted from jail and selected by judge to receive treatment rather than serve jail time</a:t>
                      </a: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72218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HUD-VASH Randomized Controlled Trial  (2011-2013)  PI David Smelson </a:t>
                      </a:r>
                      <a:r>
                        <a:rPr kumimoji="0" 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Supported by VA National Center for Homeless Veterans</a:t>
                      </a:r>
                      <a:endParaRPr kumimoji="0" 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Components:</a:t>
                      </a: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  In addition to standard HUD-VASH Case Management, for 6 months, participating Veterans will receive  either MISSION-VET, Telephone Counseling or  symptom monitoring via telephone; </a:t>
                      </a:r>
                      <a:r>
                        <a:rPr kumimoji="0" lang="en-US" sz="10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Treatment Length:</a:t>
                      </a: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 6 months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Setting:</a:t>
                      </a: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  Formerly homeless, dually diagnosed  Veterans who have received housing placements through HUD-VA Supportive Housing Program</a:t>
                      </a: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71286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MISSION-Vet Implementation Study (2011-2014)   PI David Smelson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Supported by VA ORD/HSR&amp;D/National Center on Homelessness Among Veterans  </a:t>
                      </a:r>
                      <a:endParaRPr kumimoji="0" 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Components: </a:t>
                      </a:r>
                      <a:r>
                        <a:rPr kumimoji="0" 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Compare Implementation as Usual to Getting To Outcomes (GTO) to determine the most effective  implementation strategy for the MISSION-Vet Intervention within VA Homeless Services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Setting: </a:t>
                      </a:r>
                      <a:r>
                        <a:rPr kumimoji="0" 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Formerly homeless, dually diagnosed  Veterans who have received housing placements through HUD-VA Supportive Housing Program in Boston, MA, Washington D.C., and Denver, CO.</a:t>
                      </a:r>
                      <a:endParaRPr kumimoji="0" lang="en-US" sz="1000" b="1"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71286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MASS-MISSION: Ending Chronic Homelessness in Central and Western MA(2011-2014) PI David Smelson </a:t>
                      </a:r>
                      <a:r>
                        <a:rPr kumimoji="0" 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Supported by SAMHSA-CABHI</a:t>
                      </a: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Components:</a:t>
                      </a:r>
                      <a:r>
                        <a:rPr kumimoji="0" 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 Housing Placement, CTI, DRT, Peer Support, Trauma-Informed Care, Vocational and Educational Support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Treatment Length: </a:t>
                      </a:r>
                      <a:r>
                        <a:rPr kumimoji="0" 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12 months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Setting:</a:t>
                      </a:r>
                      <a:r>
                        <a:rPr kumimoji="0" 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 </a:t>
                      </a:r>
                      <a:r>
                        <a:rPr kumimoji="0" lang="en-US" sz="10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Place chronically homeless individuals in permanent housing and receive case management and peer support services for co-occurring disorders</a:t>
                      </a:r>
                      <a:endParaRPr kumimoji="0" lang="en-US" sz="1000" b="1"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8349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MISSION RAPS (2011-2012 BJA 2011-RW-BX-010)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MISSION I-RAPS BJA Grant 2013-RW-BX-003), MISSION WI-RAPS BJA Grant 2015-RW-BX-0006) PI Debra Pinals </a:t>
                      </a: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Supported by the Bureau of Justice</a:t>
                      </a: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Treatment Length</a:t>
                      </a: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 3 months pre-release and 6 months post-release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Target Population</a:t>
                      </a: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  medium- and high-risk male and female offenders with co-occurring substance abuse and mental health disorders (may have committed a violent or non-violent offense)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Components</a:t>
                      </a: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 Dual Recovery Therapy, Critical Time Intervention, and Vocational Support with trauma-sensitive contributions</a:t>
                      </a:r>
                      <a:endParaRPr kumimoji="0" lang="en-US" sz="10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703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MISSION-CREST</a:t>
                      </a: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 (</a:t>
                      </a:r>
                      <a:r>
                        <a:rPr lang="en-US" sz="1000" kern="1200" dirty="0" smtClean="0">
                          <a:solidFill>
                            <a:schemeClr val="tx1"/>
                          </a:solidFill>
                          <a:effectLst/>
                          <a:latin typeface="+mn-lt"/>
                          <a:ea typeface="+mn-ea"/>
                          <a:cs typeface="+mn-cs"/>
                        </a:rPr>
                        <a:t>SAMHSA Grant 1H79SM061663-01) PI D. Pinals and </a:t>
                      </a:r>
                      <a:r>
                        <a:rPr lang="en-US" sz="1000" b="1" kern="1200" dirty="0" smtClean="0">
                          <a:solidFill>
                            <a:schemeClr val="tx1"/>
                          </a:solidFill>
                          <a:effectLst/>
                          <a:latin typeface="+mn-lt"/>
                          <a:ea typeface="+mn-ea"/>
                          <a:cs typeface="+mn-cs"/>
                        </a:rPr>
                        <a:t>MISSION FORWARD</a:t>
                      </a:r>
                      <a:r>
                        <a:rPr lang="en-US" sz="1000" kern="1200" dirty="0" smtClean="0">
                          <a:solidFill>
                            <a:schemeClr val="tx1"/>
                          </a:solidFill>
                          <a:effectLst/>
                          <a:latin typeface="+mn-lt"/>
                          <a:ea typeface="+mn-ea"/>
                          <a:cs typeface="+mn-cs"/>
                        </a:rPr>
                        <a:t> SAMHSA Grant TI025074-01) PI Karen Pressman</a:t>
                      </a:r>
                      <a:endPar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Treatment Length: </a:t>
                      </a: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12 months  (treatment begins after adjudication)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Target Population</a:t>
                      </a: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  Specialty court involved individuals with co-occurring disorders and trauma histories including veterans;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Setting: Implemented through specialty courts in conjunction with probation supervision,; </a:t>
                      </a:r>
                      <a:endParaRPr kumimoji="0" lang="en-US" sz="1000" b="1"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bl>
          </a:graphicData>
        </a:graphic>
      </p:graphicFrame>
    </p:spTree>
    <p:extLst>
      <p:ext uri="{BB962C8B-B14F-4D97-AF65-F5344CB8AC3E}">
        <p14:creationId xmlns:p14="http://schemas.microsoft.com/office/powerpoint/2010/main" val="615826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381000"/>
            <a:ext cx="6000750" cy="514350"/>
          </a:xfrm>
          <a:prstGeom prst="rect">
            <a:avLst/>
          </a:prstGeom>
          <a:solidFill>
            <a:schemeClr val="accent4">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000" dirty="0">
                <a:ln w="10160">
                  <a:solidFill>
                    <a:schemeClr val="accent1"/>
                  </a:solidFill>
                  <a:prstDash val="solid"/>
                </a:ln>
                <a:solidFill>
                  <a:schemeClr val="tx1"/>
                </a:solidFill>
                <a:effectLst>
                  <a:outerShdw blurRad="38100" dist="32000" dir="5400000" algn="tl">
                    <a:srgbClr val="000000">
                      <a:alpha val="30000"/>
                    </a:srgbClr>
                  </a:outerShdw>
                </a:effectLst>
                <a:latin typeface="Cambria Math" pitchFamily="18" charset="0"/>
                <a:ea typeface="Cambria Math" pitchFamily="18" charset="0"/>
              </a:rPr>
              <a:t>MISSION: CJ Key Goals</a:t>
            </a:r>
          </a:p>
        </p:txBody>
      </p:sp>
      <p:sp>
        <p:nvSpPr>
          <p:cNvPr id="61443" name="Rectangle 3"/>
          <p:cNvSpPr txBox="1">
            <a:spLocks noChangeArrowheads="1"/>
          </p:cNvSpPr>
          <p:nvPr/>
        </p:nvSpPr>
        <p:spPr bwMode="auto">
          <a:xfrm>
            <a:off x="790575" y="1828800"/>
            <a:ext cx="74676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4538" indent="-28733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Char char="Ø"/>
              <a:defRPr/>
            </a:pPr>
            <a:r>
              <a:rPr lang="en-US" altLang="en-US" sz="2400" dirty="0" smtClean="0">
                <a:latin typeface="Cambria Math" panose="02040503050406030204" pitchFamily="18" charset="0"/>
              </a:rPr>
              <a:t>Improve Clinical Outcomes and functioning</a:t>
            </a:r>
          </a:p>
          <a:p>
            <a:pPr eaLnBrk="1" hangingPunct="1">
              <a:lnSpc>
                <a:spcPct val="100000"/>
              </a:lnSpc>
              <a:spcBef>
                <a:spcPct val="0"/>
              </a:spcBef>
              <a:buFont typeface="Wingdings" panose="05000000000000000000" pitchFamily="2" charset="2"/>
              <a:buChar char="Ø"/>
              <a:defRPr/>
            </a:pPr>
            <a:r>
              <a:rPr lang="en-US" altLang="en-US" sz="2400" dirty="0" smtClean="0">
                <a:latin typeface="Cambria Math" panose="02040503050406030204" pitchFamily="18" charset="0"/>
              </a:rPr>
              <a:t>Maximize Community Tenure</a:t>
            </a:r>
          </a:p>
          <a:p>
            <a:pPr lvl="1" eaLnBrk="1" hangingPunct="1">
              <a:lnSpc>
                <a:spcPct val="100000"/>
              </a:lnSpc>
              <a:spcBef>
                <a:spcPct val="0"/>
              </a:spcBef>
              <a:buFont typeface="Wingdings" panose="05000000000000000000" pitchFamily="2" charset="2"/>
              <a:buChar char="Ø"/>
              <a:defRPr/>
            </a:pPr>
            <a:r>
              <a:rPr lang="en-US" altLang="en-US" dirty="0" smtClean="0">
                <a:latin typeface="Cambria Math" panose="02040503050406030204" pitchFamily="18" charset="0"/>
              </a:rPr>
              <a:t>Reduce Re-Arrest</a:t>
            </a:r>
          </a:p>
          <a:p>
            <a:pPr lvl="1" eaLnBrk="1" hangingPunct="1">
              <a:lnSpc>
                <a:spcPct val="100000"/>
              </a:lnSpc>
              <a:spcBef>
                <a:spcPct val="0"/>
              </a:spcBef>
              <a:buFont typeface="Wingdings" panose="05000000000000000000" pitchFamily="2" charset="2"/>
              <a:buChar char="Ø"/>
              <a:defRPr/>
            </a:pPr>
            <a:r>
              <a:rPr lang="en-US" altLang="en-US" dirty="0" smtClean="0">
                <a:latin typeface="Cambria Math" panose="02040503050406030204" pitchFamily="18" charset="0"/>
              </a:rPr>
              <a:t>Reduce Serious criminal activity</a:t>
            </a:r>
          </a:p>
          <a:p>
            <a:pPr lvl="1" eaLnBrk="1" hangingPunct="1">
              <a:lnSpc>
                <a:spcPct val="100000"/>
              </a:lnSpc>
              <a:spcBef>
                <a:spcPct val="0"/>
              </a:spcBef>
              <a:buFont typeface="Wingdings" panose="05000000000000000000" pitchFamily="2" charset="2"/>
              <a:buChar char="Ø"/>
              <a:defRPr/>
            </a:pPr>
            <a:r>
              <a:rPr lang="en-US" altLang="en-US" dirty="0" smtClean="0">
                <a:latin typeface="Cambria Math" panose="02040503050406030204" pitchFamily="18" charset="0"/>
              </a:rPr>
              <a:t>Prevent Incarceration (Reduce Jail Days)</a:t>
            </a:r>
          </a:p>
          <a:p>
            <a:pPr lvl="1" eaLnBrk="1" hangingPunct="1">
              <a:lnSpc>
                <a:spcPct val="100000"/>
              </a:lnSpc>
              <a:spcBef>
                <a:spcPct val="0"/>
              </a:spcBef>
              <a:buFont typeface="Wingdings" panose="05000000000000000000" pitchFamily="2" charset="2"/>
              <a:buChar char="Ø"/>
              <a:defRPr/>
            </a:pPr>
            <a:r>
              <a:rPr lang="en-US" altLang="en-US" dirty="0" smtClean="0">
                <a:latin typeface="Cambria Math" panose="02040503050406030204" pitchFamily="18" charset="0"/>
              </a:rPr>
              <a:t>Reduce mental health and substance use symptoms</a:t>
            </a:r>
          </a:p>
          <a:p>
            <a:pPr eaLnBrk="1" hangingPunct="1">
              <a:lnSpc>
                <a:spcPct val="100000"/>
              </a:lnSpc>
              <a:spcBef>
                <a:spcPct val="0"/>
              </a:spcBef>
              <a:buFont typeface="Wingdings" panose="05000000000000000000" pitchFamily="2" charset="2"/>
              <a:buChar char="Ø"/>
              <a:defRPr/>
            </a:pPr>
            <a:r>
              <a:rPr lang="en-US" altLang="en-US" sz="2400" dirty="0" smtClean="0">
                <a:latin typeface="Cambria Math" panose="02040503050406030204" pitchFamily="18" charset="0"/>
              </a:rPr>
              <a:t>Identify and link individuals to comprehensive and effective community-based behavioral health care</a:t>
            </a:r>
          </a:p>
          <a:p>
            <a:pPr eaLnBrk="1" hangingPunct="1">
              <a:lnSpc>
                <a:spcPct val="100000"/>
              </a:lnSpc>
              <a:spcBef>
                <a:spcPct val="0"/>
              </a:spcBef>
              <a:buFont typeface="Wingdings" panose="05000000000000000000" pitchFamily="2" charset="2"/>
              <a:buChar char="Ø"/>
              <a:defRPr/>
            </a:pPr>
            <a:r>
              <a:rPr lang="en-US" altLang="en-US" sz="2400" dirty="0" smtClean="0">
                <a:latin typeface="Cambria Math" panose="02040503050406030204" pitchFamily="18" charset="0"/>
              </a:rPr>
              <a:t>Prevent Homelessness</a:t>
            </a:r>
          </a:p>
          <a:p>
            <a:pPr eaLnBrk="1" hangingPunct="1">
              <a:lnSpc>
                <a:spcPct val="100000"/>
              </a:lnSpc>
              <a:spcBef>
                <a:spcPct val="0"/>
              </a:spcBef>
              <a:buFont typeface="Wingdings" panose="05000000000000000000" pitchFamily="2" charset="2"/>
              <a:buChar char="Ø"/>
              <a:defRPr/>
            </a:pPr>
            <a:r>
              <a:rPr lang="en-US" altLang="en-US" sz="2400" dirty="0" smtClean="0">
                <a:latin typeface="Cambria Math" panose="02040503050406030204" pitchFamily="18" charset="0"/>
              </a:rPr>
              <a:t>Enhance public safety</a:t>
            </a:r>
          </a:p>
          <a:p>
            <a:pPr marL="0" indent="0" eaLnBrk="1" hangingPunct="1">
              <a:lnSpc>
                <a:spcPct val="100000"/>
              </a:lnSpc>
              <a:spcBef>
                <a:spcPct val="0"/>
              </a:spcBef>
              <a:buFont typeface="Arial" panose="020B0604020202020204" pitchFamily="34" charset="0"/>
              <a:buNone/>
              <a:defRPr/>
            </a:pPr>
            <a:endParaRPr lang="en-US" altLang="en-US" sz="2400" dirty="0" smtClean="0">
              <a:solidFill>
                <a:schemeClr val="accent2"/>
              </a:solidFill>
              <a:latin typeface="Cambria Math" panose="02040503050406030204" pitchFamily="18" charset="0"/>
            </a:endParaRPr>
          </a:p>
        </p:txBody>
      </p:sp>
    </p:spTree>
    <p:extLst>
      <p:ext uri="{BB962C8B-B14F-4D97-AF65-F5344CB8AC3E}">
        <p14:creationId xmlns:p14="http://schemas.microsoft.com/office/powerpoint/2010/main" val="390475921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9564" y="266700"/>
            <a:ext cx="4724400" cy="533400"/>
          </a:xfrm>
          <a:prstGeom prst="rect">
            <a:avLst/>
          </a:prstGeom>
          <a:solidFill>
            <a:schemeClr val="accent2">
              <a:lumMod val="7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dirty="0">
                <a:ln w="18415" cmpd="sng">
                  <a:solidFill>
                    <a:schemeClr val="tx2">
                      <a:lumMod val="25000"/>
                    </a:schemeClr>
                  </a:solidFill>
                  <a:prstDash val="solid"/>
                </a:ln>
                <a:solidFill>
                  <a:srgbClr val="FFFFFF"/>
                </a:solidFill>
              </a:rPr>
              <a:t>MCJ Clinical Teams</a:t>
            </a:r>
          </a:p>
        </p:txBody>
      </p:sp>
      <p:sp>
        <p:nvSpPr>
          <p:cNvPr id="4403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4AF6805-827B-4C03-A9D7-2D31EBB0D3F8}" type="slidenum">
              <a:rPr lang="en-US" altLang="en-US" sz="1600">
                <a:solidFill>
                  <a:srgbClr val="E3E1D7"/>
                </a:solidFill>
                <a:latin typeface="Rockwell" pitchFamily="18" charset="0"/>
              </a:rPr>
              <a:pPr/>
              <a:t>25</a:t>
            </a:fld>
            <a:endParaRPr lang="en-US" altLang="en-US" sz="1600">
              <a:solidFill>
                <a:srgbClr val="E3E1D7"/>
              </a:solidFill>
              <a:latin typeface="Rockwell" pitchFamily="18" charset="0"/>
            </a:endParaRPr>
          </a:p>
        </p:txBody>
      </p:sp>
      <p:sp>
        <p:nvSpPr>
          <p:cNvPr id="44036" name="Text Placeholder 7"/>
          <p:cNvSpPr>
            <a:spLocks noGrp="1"/>
          </p:cNvSpPr>
          <p:nvPr>
            <p:ph type="body" idx="4294967295"/>
          </p:nvPr>
        </p:nvSpPr>
        <p:spPr>
          <a:xfrm>
            <a:off x="371475" y="1936750"/>
            <a:ext cx="3657600" cy="639763"/>
          </a:xfrm>
        </p:spPr>
        <p:txBody>
          <a:bodyPr/>
          <a:lstStyle/>
          <a:p>
            <a:pPr eaLnBrk="1" hangingPunct="1">
              <a:buFont typeface="Wingdings 2" pitchFamily="18" charset="2"/>
              <a:buNone/>
            </a:pPr>
            <a:r>
              <a:rPr lang="en-US" altLang="en-US" sz="2400" u="sng" smtClean="0">
                <a:ea typeface="ＭＳ Ｐゴシック" pitchFamily="34" charset="-128"/>
              </a:rPr>
              <a:t>Case Manager Specialist</a:t>
            </a:r>
          </a:p>
        </p:txBody>
      </p:sp>
      <p:sp>
        <p:nvSpPr>
          <p:cNvPr id="22533" name="Content Placeholder 8"/>
          <p:cNvSpPr>
            <a:spLocks noGrp="1"/>
          </p:cNvSpPr>
          <p:nvPr>
            <p:ph sz="quarter" idx="4294967295"/>
          </p:nvPr>
        </p:nvSpPr>
        <p:spPr>
          <a:xfrm>
            <a:off x="381000" y="2700338"/>
            <a:ext cx="4040188" cy="3941762"/>
          </a:xfrm>
        </p:spPr>
        <p:txBody>
          <a:bodyPr rtlCol="0">
            <a:normAutofit/>
          </a:bodyPr>
          <a:lstStyle/>
          <a:p>
            <a:pPr marL="285750" indent="-285750" eaLnBrk="1" fontAlgn="auto" hangingPunct="1">
              <a:spcAft>
                <a:spcPts val="800"/>
              </a:spcAft>
              <a:buFont typeface="Wingdings" charset="2"/>
              <a:buChar char="Ø"/>
              <a:defRPr/>
            </a:pPr>
            <a:r>
              <a:rPr lang="en-US" sz="1800" dirty="0" smtClean="0">
                <a:solidFill>
                  <a:schemeClr val="tx1">
                    <a:lumMod val="75000"/>
                    <a:lumOff val="25000"/>
                  </a:schemeClr>
                </a:solidFill>
              </a:rPr>
              <a:t>Delivers </a:t>
            </a:r>
            <a:r>
              <a:rPr lang="en-US" sz="1800" dirty="0">
                <a:solidFill>
                  <a:schemeClr val="tx1">
                    <a:lumMod val="75000"/>
                    <a:lumOff val="25000"/>
                  </a:schemeClr>
                </a:solidFill>
              </a:rPr>
              <a:t>13 Dual Recovery Therapy (DRT) </a:t>
            </a:r>
            <a:r>
              <a:rPr lang="en-US" sz="1800" dirty="0" smtClean="0">
                <a:solidFill>
                  <a:schemeClr val="tx1">
                    <a:lumMod val="75000"/>
                    <a:lumOff val="25000"/>
                  </a:schemeClr>
                </a:solidFill>
              </a:rPr>
              <a:t>sessions</a:t>
            </a:r>
            <a:endParaRPr lang="en-US" sz="1800" dirty="0">
              <a:solidFill>
                <a:schemeClr val="tx1">
                  <a:lumMod val="75000"/>
                  <a:lumOff val="25000"/>
                </a:schemeClr>
              </a:solidFill>
            </a:endParaRPr>
          </a:p>
          <a:p>
            <a:pPr marL="285750" indent="-285750" eaLnBrk="1" fontAlgn="auto" hangingPunct="1">
              <a:spcAft>
                <a:spcPts val="800"/>
              </a:spcAft>
              <a:buFont typeface="Wingdings" charset="2"/>
              <a:buChar char="Ø"/>
              <a:defRPr/>
            </a:pPr>
            <a:r>
              <a:rPr lang="en-US" sz="1800" dirty="0">
                <a:solidFill>
                  <a:schemeClr val="tx1">
                    <a:lumMod val="75000"/>
                    <a:lumOff val="25000"/>
                  </a:schemeClr>
                </a:solidFill>
              </a:rPr>
              <a:t>Clinical, therapeutic, and diagnostic </a:t>
            </a:r>
            <a:r>
              <a:rPr lang="en-US" sz="1800" dirty="0" smtClean="0">
                <a:solidFill>
                  <a:schemeClr val="tx1">
                    <a:lumMod val="75000"/>
                    <a:lumOff val="25000"/>
                  </a:schemeClr>
                </a:solidFill>
              </a:rPr>
              <a:t>expertise</a:t>
            </a:r>
            <a:endParaRPr lang="en-US" sz="1800" dirty="0">
              <a:solidFill>
                <a:schemeClr val="tx1">
                  <a:lumMod val="75000"/>
                  <a:lumOff val="25000"/>
                </a:schemeClr>
              </a:solidFill>
            </a:endParaRPr>
          </a:p>
          <a:p>
            <a:pPr marL="285750" indent="-285750" eaLnBrk="1" fontAlgn="auto" hangingPunct="1">
              <a:spcAft>
                <a:spcPts val="800"/>
              </a:spcAft>
              <a:buFont typeface="Wingdings" charset="2"/>
              <a:buChar char="Ø"/>
              <a:defRPr/>
            </a:pPr>
            <a:r>
              <a:rPr lang="en-US" sz="1800" dirty="0">
                <a:solidFill>
                  <a:schemeClr val="tx1">
                    <a:lumMod val="75000"/>
                    <a:lumOff val="25000"/>
                  </a:schemeClr>
                </a:solidFill>
              </a:rPr>
              <a:t> </a:t>
            </a:r>
            <a:r>
              <a:rPr lang="en-US" sz="1800" dirty="0" smtClean="0">
                <a:solidFill>
                  <a:schemeClr val="tx1">
                    <a:lumMod val="75000"/>
                    <a:lumOff val="25000"/>
                  </a:schemeClr>
                </a:solidFill>
              </a:rPr>
              <a:t>Intervenes </a:t>
            </a:r>
            <a:r>
              <a:rPr lang="en-US" sz="1800" dirty="0">
                <a:solidFill>
                  <a:schemeClr val="tx1">
                    <a:lumMod val="75000"/>
                    <a:lumOff val="25000"/>
                  </a:schemeClr>
                </a:solidFill>
              </a:rPr>
              <a:t>during clinical emergencies</a:t>
            </a:r>
          </a:p>
          <a:p>
            <a:pPr marL="0" indent="0" eaLnBrk="1" fontAlgn="auto" hangingPunct="1">
              <a:buFont typeface="Arial" charset="0"/>
              <a:buNone/>
              <a:defRPr/>
            </a:pPr>
            <a:endParaRPr lang="en-US" dirty="0">
              <a:solidFill>
                <a:schemeClr val="tx1">
                  <a:lumMod val="75000"/>
                  <a:lumOff val="25000"/>
                </a:schemeClr>
              </a:solidFill>
            </a:endParaRPr>
          </a:p>
        </p:txBody>
      </p:sp>
      <p:sp>
        <p:nvSpPr>
          <p:cNvPr id="44038" name="Text Placeholder 9"/>
          <p:cNvSpPr>
            <a:spLocks noGrp="1"/>
          </p:cNvSpPr>
          <p:nvPr>
            <p:ph type="body" sz="half" idx="4294967295"/>
          </p:nvPr>
        </p:nvSpPr>
        <p:spPr>
          <a:xfrm>
            <a:off x="5102225" y="1824038"/>
            <a:ext cx="4041775" cy="639762"/>
          </a:xfrm>
        </p:spPr>
        <p:txBody>
          <a:bodyPr/>
          <a:lstStyle/>
          <a:p>
            <a:pPr marL="0" indent="0" eaLnBrk="1" hangingPunct="1">
              <a:buFont typeface="Wingdings 2" pitchFamily="18" charset="2"/>
              <a:buNone/>
            </a:pPr>
            <a:r>
              <a:rPr lang="en-US" altLang="en-US" sz="2400" u="sng" smtClean="0">
                <a:ea typeface="ＭＳ Ｐゴシック" pitchFamily="34" charset="-128"/>
              </a:rPr>
              <a:t>Peer Support Specialist</a:t>
            </a:r>
          </a:p>
        </p:txBody>
      </p:sp>
      <p:sp>
        <p:nvSpPr>
          <p:cNvPr id="22535" name="Rectangle 11"/>
          <p:cNvSpPr>
            <a:spLocks noChangeArrowheads="1"/>
          </p:cNvSpPr>
          <p:nvPr/>
        </p:nvSpPr>
        <p:spPr bwMode="auto">
          <a:xfrm>
            <a:off x="4953000" y="2563813"/>
            <a:ext cx="41910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hangingPunct="1">
              <a:spcAft>
                <a:spcPts val="800"/>
              </a:spcAft>
              <a:buFont typeface="Wingdings" charset="2"/>
              <a:buChar char="Ø"/>
              <a:defRPr/>
            </a:pPr>
            <a:r>
              <a:rPr lang="en-US" sz="1800" dirty="0">
                <a:latin typeface="Franklin Gothic Book" charset="0"/>
                <a:ea typeface="ＭＳ Ｐゴシック" charset="0"/>
                <a:cs typeface="ＭＳ Ｐゴシック" charset="0"/>
              </a:rPr>
              <a:t>Delivers 11 peer-led sessions</a:t>
            </a:r>
          </a:p>
          <a:p>
            <a:pPr marL="285750" indent="-285750" eaLnBrk="1" hangingPunct="1">
              <a:spcAft>
                <a:spcPts val="800"/>
              </a:spcAft>
              <a:buFont typeface="Wingdings" charset="2"/>
              <a:buChar char="Ø"/>
              <a:defRPr/>
            </a:pPr>
            <a:r>
              <a:rPr lang="en-US" sz="1800" dirty="0">
                <a:latin typeface="Franklin Gothic Book" charset="0"/>
                <a:ea typeface="ＭＳ Ｐゴシック" charset="0"/>
                <a:cs typeface="ＭＳ Ｐゴシック" charset="0"/>
              </a:rPr>
              <a:t>Expertise based on personal experiences</a:t>
            </a:r>
          </a:p>
          <a:p>
            <a:pPr marL="285750" indent="-285750" eaLnBrk="1" hangingPunct="1">
              <a:spcAft>
                <a:spcPts val="800"/>
              </a:spcAft>
              <a:buFont typeface="Wingdings" charset="2"/>
              <a:buChar char="Ø"/>
              <a:defRPr/>
            </a:pPr>
            <a:r>
              <a:rPr lang="en-US" sz="1800" dirty="0">
                <a:latin typeface="Franklin Gothic Book" charset="0"/>
                <a:ea typeface="ＭＳ Ｐゴシック" charset="0"/>
                <a:cs typeface="ＭＳ Ｐゴシック" charset="0"/>
              </a:rPr>
              <a:t>Facilitates use of Participant Workbook</a:t>
            </a:r>
          </a:p>
          <a:p>
            <a:pPr marL="285750" indent="-285750" eaLnBrk="1" hangingPunct="1">
              <a:spcAft>
                <a:spcPts val="800"/>
              </a:spcAft>
              <a:buFont typeface="Wingdings" charset="2"/>
              <a:buChar char="Ø"/>
              <a:defRPr/>
            </a:pPr>
            <a:r>
              <a:rPr lang="en-US" sz="1800" dirty="0">
                <a:latin typeface="Franklin Gothic Book" charset="0"/>
                <a:ea typeface="ＭＳ Ｐゴシック" charset="0"/>
                <a:cs typeface="ＭＳ Ｐゴシック" charset="0"/>
              </a:rPr>
              <a:t> Provides active community outreach</a:t>
            </a:r>
            <a:endParaRPr lang="en-US" sz="1600" dirty="0">
              <a:latin typeface="Rockwell" charset="0"/>
              <a:ea typeface="ＭＳ Ｐゴシック" charset="0"/>
              <a:cs typeface="ＭＳ Ｐゴシック" charset="0"/>
            </a:endParaRPr>
          </a:p>
          <a:p>
            <a:pPr eaLnBrk="1" hangingPunct="1">
              <a:buClr>
                <a:schemeClr val="accent1"/>
              </a:buClr>
              <a:buSzPct val="70000"/>
              <a:buFont typeface="Wingdings 2" charset="0"/>
              <a:buChar char=""/>
              <a:defRPr/>
            </a:pPr>
            <a:endParaRPr lang="en-US" sz="1600" dirty="0">
              <a:latin typeface="Rockwell" charset="0"/>
              <a:ea typeface="ＭＳ Ｐゴシック" charset="0"/>
              <a:cs typeface="ＭＳ Ｐゴシック" charset="0"/>
            </a:endParaRPr>
          </a:p>
        </p:txBody>
      </p:sp>
      <p:cxnSp>
        <p:nvCxnSpPr>
          <p:cNvPr id="9" name="Straight Connector 8"/>
          <p:cNvCxnSpPr/>
          <p:nvPr/>
        </p:nvCxnSpPr>
        <p:spPr>
          <a:xfrm flipV="1">
            <a:off x="1981200" y="800100"/>
            <a:ext cx="2057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4660900" y="833438"/>
            <a:ext cx="2438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57600" y="1490663"/>
            <a:ext cx="1981200" cy="371475"/>
          </a:xfrm>
          <a:prstGeom prst="rect">
            <a:avLst/>
          </a:prstGeom>
          <a:noFill/>
        </p:spPr>
        <p:txBody>
          <a:bodyPr>
            <a:spAutoFit/>
          </a:bodyPr>
          <a:lstStyle/>
          <a:p>
            <a:pPr eaLnBrk="1" hangingPunct="1">
              <a:defRPr/>
            </a:pPr>
            <a:r>
              <a:rPr lang="en-US" sz="1800" dirty="0">
                <a:latin typeface="+mn-lt"/>
                <a:ea typeface="+mn-ea"/>
              </a:rPr>
              <a:t>Team Members</a:t>
            </a:r>
          </a:p>
        </p:txBody>
      </p:sp>
    </p:spTree>
    <p:extLst>
      <p:ext uri="{BB962C8B-B14F-4D97-AF65-F5344CB8AC3E}">
        <p14:creationId xmlns:p14="http://schemas.microsoft.com/office/powerpoint/2010/main" val="3946077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4876800" y="4191000"/>
            <a:ext cx="1905000" cy="1905000"/>
          </a:xfrm>
          <a:prstGeom prst="line">
            <a:avLst/>
          </a:prstGeom>
          <a:ln w="57150"/>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4648200" y="1905000"/>
            <a:ext cx="1524000" cy="2198688"/>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495800" y="3951288"/>
            <a:ext cx="2895600" cy="87312"/>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114800" y="4343400"/>
            <a:ext cx="76200" cy="2057400"/>
          </a:xfrm>
          <a:prstGeom prst="line">
            <a:avLst/>
          </a:prstGeom>
          <a:ln w="57150"/>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1371600" y="4267200"/>
            <a:ext cx="2514600" cy="2286000"/>
          </a:xfrm>
          <a:prstGeom prst="line">
            <a:avLst/>
          </a:prstGeom>
          <a:ln w="5715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438400" y="2133600"/>
            <a:ext cx="1371600" cy="1447800"/>
          </a:xfrm>
          <a:prstGeom prst="line">
            <a:avLst/>
          </a:prstGeom>
          <a:ln w="57150"/>
        </p:spPr>
        <p:style>
          <a:lnRef idx="1">
            <a:schemeClr val="dk1"/>
          </a:lnRef>
          <a:fillRef idx="0">
            <a:schemeClr val="dk1"/>
          </a:fillRef>
          <a:effectRef idx="0">
            <a:schemeClr val="dk1"/>
          </a:effectRef>
          <a:fontRef idx="minor">
            <a:schemeClr val="tx1"/>
          </a:fontRef>
        </p:style>
      </p:cxnSp>
      <p:sp>
        <p:nvSpPr>
          <p:cNvPr id="34" name="Rectangle 33"/>
          <p:cNvSpPr/>
          <p:nvPr/>
        </p:nvSpPr>
        <p:spPr>
          <a:xfrm>
            <a:off x="1143000" y="1295400"/>
            <a:ext cx="2438400"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000" dirty="0"/>
              <a:t>Housing</a:t>
            </a:r>
          </a:p>
        </p:txBody>
      </p:sp>
      <p:sp>
        <p:nvSpPr>
          <p:cNvPr id="35" name="Rectangle 34"/>
          <p:cNvSpPr/>
          <p:nvPr/>
        </p:nvSpPr>
        <p:spPr>
          <a:xfrm>
            <a:off x="381000" y="5486400"/>
            <a:ext cx="2438400"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000" dirty="0"/>
              <a:t>Mental Health Services</a:t>
            </a:r>
          </a:p>
        </p:txBody>
      </p:sp>
      <p:sp>
        <p:nvSpPr>
          <p:cNvPr id="37" name="Rectangle 36"/>
          <p:cNvSpPr/>
          <p:nvPr/>
        </p:nvSpPr>
        <p:spPr>
          <a:xfrm>
            <a:off x="6324600" y="3352800"/>
            <a:ext cx="2438400"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000" dirty="0"/>
              <a:t>General Medical Care</a:t>
            </a:r>
          </a:p>
        </p:txBody>
      </p:sp>
      <p:sp>
        <p:nvSpPr>
          <p:cNvPr id="38" name="Rectangle 37"/>
          <p:cNvSpPr/>
          <p:nvPr/>
        </p:nvSpPr>
        <p:spPr>
          <a:xfrm>
            <a:off x="3124200" y="5486400"/>
            <a:ext cx="2438400"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000" dirty="0"/>
              <a:t>Substance Use Treatment</a:t>
            </a:r>
          </a:p>
        </p:txBody>
      </p:sp>
      <p:cxnSp>
        <p:nvCxnSpPr>
          <p:cNvPr id="40" name="Straight Connector 39"/>
          <p:cNvCxnSpPr/>
          <p:nvPr/>
        </p:nvCxnSpPr>
        <p:spPr>
          <a:xfrm>
            <a:off x="381000" y="3886200"/>
            <a:ext cx="3200400" cy="76200"/>
          </a:xfrm>
          <a:prstGeom prst="line">
            <a:avLst/>
          </a:prstGeom>
          <a:ln w="57150"/>
        </p:spPr>
        <p:style>
          <a:lnRef idx="1">
            <a:schemeClr val="dk1"/>
          </a:lnRef>
          <a:fillRef idx="0">
            <a:schemeClr val="dk1"/>
          </a:fillRef>
          <a:effectRef idx="0">
            <a:schemeClr val="dk1"/>
          </a:effectRef>
          <a:fontRef idx="minor">
            <a:schemeClr val="tx1"/>
          </a:fontRef>
        </p:style>
      </p:cxnSp>
      <p:sp>
        <p:nvSpPr>
          <p:cNvPr id="42" name="Rectangle 41"/>
          <p:cNvSpPr/>
          <p:nvPr/>
        </p:nvSpPr>
        <p:spPr>
          <a:xfrm>
            <a:off x="152400" y="3429000"/>
            <a:ext cx="2438400"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000" dirty="0"/>
              <a:t>Benefits</a:t>
            </a:r>
          </a:p>
        </p:txBody>
      </p:sp>
      <p:sp>
        <p:nvSpPr>
          <p:cNvPr id="51" name="Rectangle 50"/>
          <p:cNvSpPr/>
          <p:nvPr/>
        </p:nvSpPr>
        <p:spPr>
          <a:xfrm>
            <a:off x="5181600" y="1295400"/>
            <a:ext cx="2438400"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000" dirty="0"/>
              <a:t>Educational and Vocational Support</a:t>
            </a:r>
          </a:p>
        </p:txBody>
      </p:sp>
      <p:sp>
        <p:nvSpPr>
          <p:cNvPr id="25" name="Rectangle 24"/>
          <p:cNvSpPr/>
          <p:nvPr/>
        </p:nvSpPr>
        <p:spPr>
          <a:xfrm>
            <a:off x="6248400" y="5410200"/>
            <a:ext cx="2438400"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000" dirty="0"/>
              <a:t>Criminal Justice</a:t>
            </a:r>
          </a:p>
        </p:txBody>
      </p:sp>
      <p:pic>
        <p:nvPicPr>
          <p:cNvPr id="82946" name="Picture 2" descr="http://a.rgbimg.com/cache1qjK1t/users/x/xy/xymonau/300/mYuqiRK.jpg"/>
          <p:cNvPicPr>
            <a:picLocks noChangeAspect="1" noChangeArrowheads="1"/>
          </p:cNvPicPr>
          <p:nvPr/>
        </p:nvPicPr>
        <p:blipFill>
          <a:blip r:embed="rId2"/>
          <a:srcRect r="22222" b="3399"/>
          <a:stretch>
            <a:fillRect/>
          </a:stretch>
        </p:blipFill>
        <p:spPr bwMode="auto">
          <a:xfrm>
            <a:off x="3200400" y="2806700"/>
            <a:ext cx="2133600" cy="2252663"/>
          </a:xfrm>
          <a:prstGeom prst="rect">
            <a:avLst/>
          </a:prstGeom>
          <a:noFill/>
          <a:ln>
            <a:solidFill>
              <a:schemeClr val="accent6">
                <a:lumMod val="50000"/>
              </a:schemeClr>
            </a:solidFill>
          </a:ln>
        </p:spPr>
      </p:pic>
      <p:sp>
        <p:nvSpPr>
          <p:cNvPr id="34833" name="TextBox 23"/>
          <p:cNvSpPr txBox="1">
            <a:spLocks noChangeArrowheads="1"/>
          </p:cNvSpPr>
          <p:nvPr/>
        </p:nvSpPr>
        <p:spPr bwMode="auto">
          <a:xfrm>
            <a:off x="3352800" y="2819400"/>
            <a:ext cx="19288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500" b="1">
                <a:solidFill>
                  <a:schemeClr val="bg1"/>
                </a:solidFill>
              </a:rPr>
              <a:t>Case Management </a:t>
            </a:r>
          </a:p>
          <a:p>
            <a:pPr eaLnBrk="1" hangingPunct="1"/>
            <a:r>
              <a:rPr lang="en-US" altLang="en-US" sz="1500" b="1">
                <a:solidFill>
                  <a:schemeClr val="bg1"/>
                </a:solidFill>
              </a:rPr>
              <a:t>and Peer Support</a:t>
            </a:r>
          </a:p>
        </p:txBody>
      </p:sp>
      <p:sp>
        <p:nvSpPr>
          <p:cNvPr id="26" name="TextBox 25"/>
          <p:cNvSpPr txBox="1"/>
          <p:nvPr/>
        </p:nvSpPr>
        <p:spPr>
          <a:xfrm>
            <a:off x="990600" y="304800"/>
            <a:ext cx="78486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eaLnBrk="1" fontAlgn="auto" hangingPunct="1">
              <a:spcBef>
                <a:spcPts val="0"/>
              </a:spcBef>
              <a:spcAft>
                <a:spcPts val="0"/>
              </a:spcAft>
              <a:defRPr/>
            </a:pPr>
            <a:r>
              <a:rPr lang="en-US" sz="3600" dirty="0">
                <a:ln w="18415" cmpd="sng">
                  <a:solidFill>
                    <a:schemeClr val="tx2">
                      <a:lumMod val="25000"/>
                    </a:schemeClr>
                  </a:solidFill>
                  <a:prstDash val="solid"/>
                </a:ln>
                <a:solidFill>
                  <a:srgbClr val="FFFFFF"/>
                </a:solidFill>
              </a:rPr>
              <a:t>MISSION Linkage Support</a:t>
            </a:r>
          </a:p>
        </p:txBody>
      </p:sp>
      <p:sp>
        <p:nvSpPr>
          <p:cNvPr id="348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0DAFB02-1EA3-4C31-A377-A4A6BC2FA291}" type="slidenum">
              <a:rPr lang="en-US" altLang="en-US" sz="1600">
                <a:solidFill>
                  <a:srgbClr val="FFFFFF"/>
                </a:solidFill>
              </a:rPr>
              <a:pPr/>
              <a:t>26</a:t>
            </a:fld>
            <a:endParaRPr lang="en-US" altLang="en-US" sz="1600">
              <a:solidFill>
                <a:srgbClr val="FFFFFF"/>
              </a:solidFill>
            </a:endParaRPr>
          </a:p>
        </p:txBody>
      </p:sp>
    </p:spTree>
    <p:extLst>
      <p:ext uri="{BB962C8B-B14F-4D97-AF65-F5344CB8AC3E}">
        <p14:creationId xmlns:p14="http://schemas.microsoft.com/office/powerpoint/2010/main" val="484256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22274583"/>
              </p:ext>
            </p:extLst>
          </p:nvPr>
        </p:nvGraphicFramePr>
        <p:xfrm>
          <a:off x="209007" y="911725"/>
          <a:ext cx="8813074" cy="5466443"/>
        </p:xfrm>
        <a:graphic>
          <a:graphicData uri="http://schemas.openxmlformats.org/drawingml/2006/table">
            <a:tbl>
              <a:tblPr firstRow="1" bandRow="1">
                <a:tableStyleId>{5C22544A-7EE6-4342-B048-85BDC9FD1C3A}</a:tableStyleId>
              </a:tblPr>
              <a:tblGrid>
                <a:gridCol w="2136770"/>
                <a:gridCol w="2905492"/>
                <a:gridCol w="3770812"/>
              </a:tblGrid>
              <a:tr h="250120">
                <a:tc>
                  <a:txBody>
                    <a:bodyPr/>
                    <a:lstStyle/>
                    <a:p>
                      <a:r>
                        <a:rPr lang="en-US" sz="1400" dirty="0" err="1" smtClean="0"/>
                        <a:t>Criminogenic</a:t>
                      </a:r>
                      <a:r>
                        <a:rPr lang="en-US" sz="1400" dirty="0" smtClean="0"/>
                        <a:t> Risks</a:t>
                      </a:r>
                      <a:endParaRPr lang="en-US" sz="1400" dirty="0"/>
                    </a:p>
                  </a:txBody>
                  <a:tcPr marL="51437" marR="51437" marT="25726" marB="25726">
                    <a:solidFill>
                      <a:schemeClr val="accent2">
                        <a:lumMod val="75000"/>
                      </a:schemeClr>
                    </a:solidFill>
                  </a:tcPr>
                </a:tc>
                <a:tc>
                  <a:txBody>
                    <a:bodyPr/>
                    <a:lstStyle/>
                    <a:p>
                      <a:r>
                        <a:rPr lang="en-US" sz="1400" dirty="0" smtClean="0"/>
                        <a:t>Needs</a:t>
                      </a:r>
                      <a:endParaRPr lang="en-US" sz="1400" dirty="0"/>
                    </a:p>
                  </a:txBody>
                  <a:tcPr marL="51437" marR="51437" marT="25726" marB="25726">
                    <a:solidFill>
                      <a:schemeClr val="accent2">
                        <a:lumMod val="75000"/>
                      </a:schemeClr>
                    </a:solidFill>
                  </a:tcPr>
                </a:tc>
                <a:tc>
                  <a:txBody>
                    <a:bodyPr/>
                    <a:lstStyle/>
                    <a:p>
                      <a:r>
                        <a:rPr lang="en-US" sz="1400" dirty="0" smtClean="0"/>
                        <a:t>Potential</a:t>
                      </a:r>
                      <a:r>
                        <a:rPr lang="en-US" sz="1400" baseline="0" dirty="0" smtClean="0"/>
                        <a:t> Approaches/Enhance Responsivity</a:t>
                      </a:r>
                      <a:endParaRPr lang="en-US" sz="1400" dirty="0"/>
                    </a:p>
                  </a:txBody>
                  <a:tcPr marL="51437" marR="51437" marT="25726" marB="25726">
                    <a:solidFill>
                      <a:schemeClr val="accent2">
                        <a:lumMod val="75000"/>
                      </a:schemeClr>
                    </a:solidFill>
                  </a:tcPr>
                </a:tc>
              </a:tr>
              <a:tr h="632900">
                <a:tc>
                  <a:txBody>
                    <a:bodyPr/>
                    <a:lstStyle/>
                    <a:p>
                      <a:r>
                        <a:rPr lang="en-US" sz="1400" dirty="0" smtClean="0"/>
                        <a:t>Antisocial Behaviors</a:t>
                      </a:r>
                      <a:endParaRPr lang="en-US" sz="1400" dirty="0"/>
                    </a:p>
                  </a:txBody>
                  <a:tcPr marL="51437" marR="51437" marT="25726" marB="25726"/>
                </a:tc>
                <a:tc>
                  <a:txBody>
                    <a:bodyPr/>
                    <a:lstStyle/>
                    <a:p>
                      <a:r>
                        <a:rPr lang="en-US" sz="1400" dirty="0" smtClean="0"/>
                        <a:t>Reduce antisocial</a:t>
                      </a:r>
                      <a:r>
                        <a:rPr lang="en-US" sz="1400" baseline="0" dirty="0" smtClean="0"/>
                        <a:t> acts </a:t>
                      </a:r>
                      <a:endParaRPr lang="en-US" sz="1400" dirty="0"/>
                    </a:p>
                  </a:txBody>
                  <a:tcPr marL="51437" marR="51437" marT="25726" marB="25726"/>
                </a:tc>
                <a:tc>
                  <a:txBody>
                    <a:bodyPr/>
                    <a:lstStyle/>
                    <a:p>
                      <a:r>
                        <a:rPr lang="en-US" sz="1400" dirty="0" smtClean="0"/>
                        <a:t>Education, frequent contact with case manager/peer,</a:t>
                      </a:r>
                      <a:r>
                        <a:rPr lang="en-US" sz="1400" baseline="0" dirty="0" smtClean="0"/>
                        <a:t> strong communication between provider and probation/parole</a:t>
                      </a:r>
                      <a:endParaRPr lang="en-US" sz="1400" dirty="0"/>
                    </a:p>
                  </a:txBody>
                  <a:tcPr marL="51437" marR="51437" marT="25726" marB="25726"/>
                </a:tc>
              </a:tr>
              <a:tr h="632900">
                <a:tc>
                  <a:txBody>
                    <a:bodyPr/>
                    <a:lstStyle/>
                    <a:p>
                      <a:r>
                        <a:rPr lang="en-US" sz="1400" dirty="0" smtClean="0"/>
                        <a:t>Antisocial Personality</a:t>
                      </a:r>
                      <a:r>
                        <a:rPr lang="en-US" sz="1400" baseline="0" dirty="0" smtClean="0"/>
                        <a:t> Patterns</a:t>
                      </a:r>
                      <a:endParaRPr lang="en-US" sz="1400" dirty="0"/>
                    </a:p>
                  </a:txBody>
                  <a:tcPr marL="51437" marR="51437" marT="25726" marB="25726"/>
                </a:tc>
                <a:tc>
                  <a:txBody>
                    <a:bodyPr/>
                    <a:lstStyle/>
                    <a:p>
                      <a:r>
                        <a:rPr lang="en-US" sz="1400" dirty="0" smtClean="0"/>
                        <a:t>Decrease</a:t>
                      </a:r>
                      <a:r>
                        <a:rPr lang="en-US" sz="1400" baseline="0" dirty="0" smtClean="0"/>
                        <a:t> impulsivity, irritability, irresponsibility, help coping, problem-solving</a:t>
                      </a:r>
                      <a:endParaRPr lang="en-US" sz="1400" dirty="0"/>
                    </a:p>
                  </a:txBody>
                  <a:tcPr marL="51437" marR="51437" marT="25726" marB="25726"/>
                </a:tc>
                <a:tc>
                  <a:txBody>
                    <a:bodyPr/>
                    <a:lstStyle/>
                    <a:p>
                      <a:r>
                        <a:rPr lang="en-US" sz="1400" dirty="0" smtClean="0"/>
                        <a:t>Stress management exercises,</a:t>
                      </a:r>
                      <a:r>
                        <a:rPr lang="en-US" sz="1400" baseline="0" dirty="0" smtClean="0"/>
                        <a:t> problem-solving exercises, trauma informed care (TIC)</a:t>
                      </a:r>
                      <a:endParaRPr lang="en-US" sz="1400" dirty="0"/>
                    </a:p>
                  </a:txBody>
                  <a:tcPr marL="51437" marR="51437" marT="25726" marB="25726"/>
                </a:tc>
              </a:tr>
              <a:tr h="441510">
                <a:tc>
                  <a:txBody>
                    <a:bodyPr/>
                    <a:lstStyle/>
                    <a:p>
                      <a:r>
                        <a:rPr lang="en-US" sz="1400" dirty="0" smtClean="0"/>
                        <a:t>Antisocial Cognitions</a:t>
                      </a:r>
                      <a:endParaRPr lang="en-US" sz="1400" dirty="0"/>
                    </a:p>
                  </a:txBody>
                  <a:tcPr marL="51437" marR="51437" marT="25726" marB="25726"/>
                </a:tc>
                <a:tc>
                  <a:txBody>
                    <a:bodyPr/>
                    <a:lstStyle/>
                    <a:p>
                      <a:r>
                        <a:rPr lang="en-US" sz="1400" dirty="0" smtClean="0"/>
                        <a:t>Decrease antisocial cognitions, risk thinking</a:t>
                      </a:r>
                      <a:endParaRPr lang="en-US" sz="1400" dirty="0"/>
                    </a:p>
                  </a:txBody>
                  <a:tcPr marL="51437" marR="51437" marT="25726" marB="25726"/>
                </a:tc>
                <a:tc>
                  <a:txBody>
                    <a:bodyPr/>
                    <a:lstStyle/>
                    <a:p>
                      <a:r>
                        <a:rPr lang="en-US" sz="1400" dirty="0" smtClean="0"/>
                        <a:t>Referral to EBPs such as MRT,</a:t>
                      </a:r>
                      <a:r>
                        <a:rPr lang="en-US" sz="1400" baseline="0" dirty="0" smtClean="0"/>
                        <a:t> Thinking for a Change, etc.</a:t>
                      </a:r>
                      <a:endParaRPr lang="en-US" sz="1400" dirty="0"/>
                    </a:p>
                  </a:txBody>
                  <a:tcPr marL="51437" marR="51437" marT="25726" marB="25726"/>
                </a:tc>
              </a:tr>
              <a:tr h="824289">
                <a:tc>
                  <a:txBody>
                    <a:bodyPr/>
                    <a:lstStyle/>
                    <a:p>
                      <a:r>
                        <a:rPr lang="en-US" sz="1400" dirty="0" smtClean="0"/>
                        <a:t>Antisocial</a:t>
                      </a:r>
                      <a:r>
                        <a:rPr lang="en-US" sz="1400" baseline="0" dirty="0" smtClean="0"/>
                        <a:t> Peers</a:t>
                      </a:r>
                      <a:endParaRPr lang="en-US" sz="1400" dirty="0"/>
                    </a:p>
                  </a:txBody>
                  <a:tcPr marL="51437" marR="51437" marT="25726" marB="25726"/>
                </a:tc>
                <a:tc>
                  <a:txBody>
                    <a:bodyPr/>
                    <a:lstStyle/>
                    <a:p>
                      <a:r>
                        <a:rPr lang="en-US" sz="1400" dirty="0" smtClean="0"/>
                        <a:t>Decrease</a:t>
                      </a:r>
                      <a:r>
                        <a:rPr lang="en-US" sz="1400" baseline="0" dirty="0" smtClean="0"/>
                        <a:t> association with other criminals, enhance </a:t>
                      </a:r>
                      <a:r>
                        <a:rPr lang="en-US" sz="1400" baseline="0" dirty="0" err="1" smtClean="0"/>
                        <a:t>prosocial</a:t>
                      </a:r>
                      <a:r>
                        <a:rPr lang="en-US" sz="1400" baseline="0" dirty="0" smtClean="0"/>
                        <a:t> contacts</a:t>
                      </a:r>
                      <a:endParaRPr lang="en-US" sz="1400" dirty="0"/>
                    </a:p>
                  </a:txBody>
                  <a:tcPr marL="51437" marR="51437" marT="25726" marB="25726"/>
                </a:tc>
                <a:tc>
                  <a:txBody>
                    <a:bodyPr/>
                    <a:lstStyle/>
                    <a:p>
                      <a:r>
                        <a:rPr lang="en-US" sz="1400" dirty="0" smtClean="0"/>
                        <a:t>Peer supports, activities that allow for </a:t>
                      </a:r>
                      <a:r>
                        <a:rPr lang="en-US" sz="1400" dirty="0" err="1" smtClean="0"/>
                        <a:t>prosocial</a:t>
                      </a:r>
                      <a:r>
                        <a:rPr lang="en-US" sz="1400" dirty="0" smtClean="0"/>
                        <a:t> associations</a:t>
                      </a:r>
                      <a:r>
                        <a:rPr lang="en-US" sz="1400" baseline="0" dirty="0" smtClean="0"/>
                        <a:t> (e.g. volunteering, community service), fostering hope and positive connections</a:t>
                      </a:r>
                      <a:endParaRPr lang="en-US" sz="1400" dirty="0"/>
                    </a:p>
                  </a:txBody>
                  <a:tcPr marL="51437" marR="51437" marT="25726" marB="25726"/>
                </a:tc>
              </a:tr>
              <a:tr h="632900">
                <a:tc>
                  <a:txBody>
                    <a:bodyPr/>
                    <a:lstStyle/>
                    <a:p>
                      <a:r>
                        <a:rPr lang="en-US" sz="1400" dirty="0" smtClean="0"/>
                        <a:t>Family/</a:t>
                      </a:r>
                      <a:r>
                        <a:rPr lang="en-US" sz="1400" baseline="0" dirty="0" smtClean="0"/>
                        <a:t>marital relationships</a:t>
                      </a:r>
                      <a:endParaRPr lang="en-US" sz="1400" dirty="0"/>
                    </a:p>
                  </a:txBody>
                  <a:tcPr marL="51437" marR="51437" marT="25726" marB="25726"/>
                </a:tc>
                <a:tc>
                  <a:txBody>
                    <a:bodyPr/>
                    <a:lstStyle/>
                    <a:p>
                      <a:r>
                        <a:rPr lang="en-US" sz="1400" dirty="0" smtClean="0"/>
                        <a:t>Improve relationships</a:t>
                      </a:r>
                      <a:r>
                        <a:rPr lang="en-US" sz="1400" baseline="0" dirty="0" smtClean="0"/>
                        <a:t> with family and significant others when possible</a:t>
                      </a:r>
                      <a:endParaRPr lang="en-US" sz="1400" dirty="0"/>
                    </a:p>
                  </a:txBody>
                  <a:tcPr marL="51437" marR="51437" marT="25726" marB="25726"/>
                </a:tc>
                <a:tc>
                  <a:txBody>
                    <a:bodyPr/>
                    <a:lstStyle/>
                    <a:p>
                      <a:r>
                        <a:rPr lang="en-US" sz="1400" baseline="0" dirty="0" smtClean="0"/>
                        <a:t>Treat symptoms of mental illness, Help examine broken ties and how to rebuild, TIC, factor in criminal issues (e.g., DV)</a:t>
                      </a:r>
                      <a:endParaRPr lang="en-US" sz="1400" dirty="0"/>
                    </a:p>
                  </a:txBody>
                  <a:tcPr marL="51437" marR="51437" marT="25726" marB="25726"/>
                </a:tc>
              </a:tr>
              <a:tr h="632900">
                <a:tc>
                  <a:txBody>
                    <a:bodyPr/>
                    <a:lstStyle/>
                    <a:p>
                      <a:r>
                        <a:rPr lang="en-US" sz="1400" dirty="0" smtClean="0"/>
                        <a:t>Employment/Education</a:t>
                      </a:r>
                      <a:endParaRPr lang="en-US" sz="1400" dirty="0"/>
                    </a:p>
                  </a:txBody>
                  <a:tcPr marL="51437" marR="51437" marT="25726" marB="25726"/>
                </a:tc>
                <a:tc>
                  <a:txBody>
                    <a:bodyPr/>
                    <a:lstStyle/>
                    <a:p>
                      <a:r>
                        <a:rPr lang="en-US" sz="1400" dirty="0" smtClean="0"/>
                        <a:t>Assist</a:t>
                      </a:r>
                      <a:r>
                        <a:rPr lang="en-US" sz="1400" baseline="0" dirty="0" smtClean="0"/>
                        <a:t> in enhancing employment/academic skills and achieving goals</a:t>
                      </a:r>
                      <a:endParaRPr lang="en-US" sz="1400" dirty="0"/>
                    </a:p>
                  </a:txBody>
                  <a:tcPr marL="51437" marR="51437" marT="25726" marB="25726"/>
                </a:tc>
                <a:tc>
                  <a:txBody>
                    <a:bodyPr/>
                    <a:lstStyle/>
                    <a:p>
                      <a:r>
                        <a:rPr lang="en-US" sz="1400" dirty="0" smtClean="0"/>
                        <a:t>Identify</a:t>
                      </a:r>
                      <a:r>
                        <a:rPr lang="en-US" sz="1400" baseline="0" dirty="0" smtClean="0"/>
                        <a:t> housing, treat mental illness, </a:t>
                      </a:r>
                      <a:r>
                        <a:rPr lang="en-US" sz="1400" dirty="0" smtClean="0"/>
                        <a:t>Vocational skills linkages,</a:t>
                      </a:r>
                      <a:r>
                        <a:rPr lang="en-US" sz="1400" baseline="0" dirty="0" smtClean="0"/>
                        <a:t> employment supports, rewards for positive achievement</a:t>
                      </a:r>
                      <a:endParaRPr lang="en-US" sz="1400" dirty="0"/>
                    </a:p>
                  </a:txBody>
                  <a:tcPr marL="51437" marR="51437" marT="25726" marB="25726"/>
                </a:tc>
              </a:tr>
              <a:tr h="441510">
                <a:tc>
                  <a:txBody>
                    <a:bodyPr/>
                    <a:lstStyle/>
                    <a:p>
                      <a:r>
                        <a:rPr lang="en-US" sz="1400" dirty="0" smtClean="0"/>
                        <a:t>Leisure and recreation</a:t>
                      </a:r>
                      <a:endParaRPr lang="en-US" sz="1400" dirty="0"/>
                    </a:p>
                  </a:txBody>
                  <a:tcPr marL="51437" marR="51437" marT="25726" marB="25726"/>
                </a:tc>
                <a:tc>
                  <a:txBody>
                    <a:bodyPr/>
                    <a:lstStyle/>
                    <a:p>
                      <a:r>
                        <a:rPr lang="en-US" sz="1400" dirty="0" smtClean="0"/>
                        <a:t>Increase time in </a:t>
                      </a:r>
                      <a:r>
                        <a:rPr lang="en-US" sz="1400" dirty="0" err="1" smtClean="0"/>
                        <a:t>prosocial</a:t>
                      </a:r>
                      <a:r>
                        <a:rPr lang="en-US" sz="1400" baseline="0" dirty="0" smtClean="0"/>
                        <a:t> activities</a:t>
                      </a:r>
                      <a:endParaRPr lang="en-US" sz="1400" dirty="0"/>
                    </a:p>
                  </a:txBody>
                  <a:tcPr marL="51437" marR="51437" marT="25726" marB="25726"/>
                </a:tc>
                <a:tc>
                  <a:txBody>
                    <a:bodyPr/>
                    <a:lstStyle/>
                    <a:p>
                      <a:r>
                        <a:rPr lang="en-US" sz="1400" dirty="0" smtClean="0"/>
                        <a:t>Identify schedules, activities, community</a:t>
                      </a:r>
                      <a:r>
                        <a:rPr lang="en-US" sz="1400" baseline="0" dirty="0" smtClean="0"/>
                        <a:t> service</a:t>
                      </a:r>
                      <a:endParaRPr lang="en-US" sz="1400" dirty="0"/>
                    </a:p>
                  </a:txBody>
                  <a:tcPr marL="51437" marR="51437" marT="25726" marB="25726"/>
                </a:tc>
              </a:tr>
              <a:tr h="554460">
                <a:tc>
                  <a:txBody>
                    <a:bodyPr/>
                    <a:lstStyle/>
                    <a:p>
                      <a:r>
                        <a:rPr lang="en-US" sz="1400" dirty="0" smtClean="0"/>
                        <a:t>Substance abuse</a:t>
                      </a:r>
                      <a:endParaRPr lang="en-US" sz="1400" dirty="0"/>
                    </a:p>
                  </a:txBody>
                  <a:tcPr marL="51437" marR="51437" marT="25726" marB="25726"/>
                </a:tc>
                <a:tc>
                  <a:txBody>
                    <a:bodyPr/>
                    <a:lstStyle/>
                    <a:p>
                      <a:r>
                        <a:rPr lang="en-US" sz="1400" dirty="0" smtClean="0"/>
                        <a:t>Decrease substance use,</a:t>
                      </a:r>
                      <a:r>
                        <a:rPr lang="en-US" sz="1400" baseline="0" dirty="0" smtClean="0"/>
                        <a:t> enhance motivation for change</a:t>
                      </a:r>
                      <a:endParaRPr lang="en-US" sz="1400" dirty="0"/>
                    </a:p>
                  </a:txBody>
                  <a:tcPr marL="51437" marR="51437" marT="25726" marB="25726"/>
                </a:tc>
                <a:tc>
                  <a:txBody>
                    <a:bodyPr/>
                    <a:lstStyle/>
                    <a:p>
                      <a:r>
                        <a:rPr lang="en-US" sz="1400" dirty="0" smtClean="0"/>
                        <a:t>Active treatment (not</a:t>
                      </a:r>
                      <a:r>
                        <a:rPr lang="en-US" sz="1400" baseline="0" dirty="0" smtClean="0"/>
                        <a:t> just detox), monitoring as needed, plan for relapses, treat co-occurring mental illness</a:t>
                      </a:r>
                      <a:endParaRPr lang="en-US" sz="1400" dirty="0"/>
                    </a:p>
                  </a:txBody>
                  <a:tcPr marL="51437" marR="51437" marT="25726" marB="25726"/>
                </a:tc>
              </a:tr>
            </a:tbl>
          </a:graphicData>
        </a:graphic>
      </p:graphicFrame>
      <p:sp>
        <p:nvSpPr>
          <p:cNvPr id="39980" name="TextBox 1"/>
          <p:cNvSpPr txBox="1">
            <a:spLocks noChangeArrowheads="1"/>
          </p:cNvSpPr>
          <p:nvPr/>
        </p:nvSpPr>
        <p:spPr bwMode="auto">
          <a:xfrm>
            <a:off x="2209800" y="265612"/>
            <a:ext cx="4743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pPr>
            <a:r>
              <a:rPr lang="en-US" altLang="en-US" sz="1800" dirty="0" smtClean="0">
                <a:solidFill>
                  <a:srgbClr val="63A537"/>
                </a:solidFill>
              </a:rPr>
              <a:t>CRIMINOGENIC RISKS, NEEDS AND SAMPLE TREATMENT PLANNING</a:t>
            </a:r>
          </a:p>
        </p:txBody>
      </p:sp>
    </p:spTree>
    <p:extLst>
      <p:ext uri="{BB962C8B-B14F-4D97-AF65-F5344CB8AC3E}">
        <p14:creationId xmlns:p14="http://schemas.microsoft.com/office/powerpoint/2010/main" val="657981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4">
                    <a:lumMod val="50000"/>
                  </a:schemeClr>
                </a:solidFill>
              </a:rPr>
              <a:t>Need for Evidence Based Practices and Engagement Strategies</a:t>
            </a:r>
          </a:p>
        </p:txBody>
      </p:sp>
      <p:sp>
        <p:nvSpPr>
          <p:cNvPr id="128003" name="Text Placeholder 7"/>
          <p:cNvSpPr>
            <a:spLocks noGrp="1"/>
          </p:cNvSpPr>
          <p:nvPr>
            <p:ph idx="1"/>
          </p:nvPr>
        </p:nvSpPr>
        <p:spPr/>
        <p:txBody>
          <a:bodyPr/>
          <a:lstStyle/>
          <a:p>
            <a:pPr eaLnBrk="1" hangingPunct="1">
              <a:lnSpc>
                <a:spcPct val="80000"/>
              </a:lnSpc>
              <a:spcAft>
                <a:spcPct val="0"/>
              </a:spcAft>
              <a:buFont typeface="Wingdings" panose="05000000000000000000" pitchFamily="2" charset="2"/>
              <a:buChar char="§"/>
            </a:pPr>
            <a:r>
              <a:rPr lang="en-US" altLang="en-US" dirty="0" smtClean="0">
                <a:solidFill>
                  <a:schemeClr val="accent2"/>
                </a:solidFill>
              </a:rPr>
              <a:t>Psychopharmacology</a:t>
            </a:r>
          </a:p>
          <a:p>
            <a:pPr eaLnBrk="1" hangingPunct="1">
              <a:lnSpc>
                <a:spcPct val="80000"/>
              </a:lnSpc>
              <a:spcAft>
                <a:spcPct val="0"/>
              </a:spcAft>
              <a:buFont typeface="Wingdings" panose="05000000000000000000" pitchFamily="2" charset="2"/>
              <a:buChar char="§"/>
            </a:pPr>
            <a:r>
              <a:rPr lang="en-US" altLang="en-US" dirty="0" smtClean="0">
                <a:solidFill>
                  <a:schemeClr val="accent2"/>
                </a:solidFill>
              </a:rPr>
              <a:t>Substance use treatments (SBIRT, MAT, RSAT, </a:t>
            </a:r>
            <a:r>
              <a:rPr lang="en-US" altLang="en-US" dirty="0" err="1" smtClean="0">
                <a:solidFill>
                  <a:schemeClr val="accent2"/>
                </a:solidFill>
              </a:rPr>
              <a:t>etc</a:t>
            </a:r>
            <a:r>
              <a:rPr lang="en-US" altLang="en-US" dirty="0" smtClean="0">
                <a:solidFill>
                  <a:schemeClr val="accent2"/>
                </a:solidFill>
              </a:rPr>
              <a:t>)</a:t>
            </a:r>
          </a:p>
          <a:p>
            <a:pPr eaLnBrk="1" hangingPunct="1">
              <a:lnSpc>
                <a:spcPct val="80000"/>
              </a:lnSpc>
              <a:spcAft>
                <a:spcPct val="0"/>
              </a:spcAft>
              <a:buFont typeface="Wingdings" panose="05000000000000000000" pitchFamily="2" charset="2"/>
              <a:buChar char="§"/>
            </a:pPr>
            <a:r>
              <a:rPr lang="en-US" altLang="en-US" dirty="0" smtClean="0">
                <a:solidFill>
                  <a:schemeClr val="accent2"/>
                </a:solidFill>
              </a:rPr>
              <a:t> Supportive services with focused models (e.g. FACT, Critical Time Intervention)</a:t>
            </a:r>
          </a:p>
          <a:p>
            <a:pPr eaLnBrk="1" hangingPunct="1">
              <a:lnSpc>
                <a:spcPct val="80000"/>
              </a:lnSpc>
              <a:spcAft>
                <a:spcPct val="0"/>
              </a:spcAft>
              <a:buFont typeface="Wingdings" panose="05000000000000000000" pitchFamily="2" charset="2"/>
              <a:buChar char="§"/>
            </a:pPr>
            <a:r>
              <a:rPr lang="en-US" altLang="en-US" dirty="0" smtClean="0">
                <a:solidFill>
                  <a:schemeClr val="accent2"/>
                </a:solidFill>
              </a:rPr>
              <a:t> Cognitive behavioral type practices and the need for further research</a:t>
            </a:r>
          </a:p>
          <a:p>
            <a:pPr lvl="1" eaLnBrk="1" hangingPunct="1">
              <a:lnSpc>
                <a:spcPct val="80000"/>
              </a:lnSpc>
              <a:spcAft>
                <a:spcPct val="0"/>
              </a:spcAft>
            </a:pPr>
            <a:r>
              <a:rPr lang="en-US" altLang="en-US" dirty="0" smtClean="0">
                <a:solidFill>
                  <a:schemeClr val="accent2"/>
                </a:solidFill>
              </a:rPr>
              <a:t>Treatments that address criminal thinking patterns</a:t>
            </a:r>
          </a:p>
          <a:p>
            <a:pPr lvl="1" eaLnBrk="1" hangingPunct="1">
              <a:lnSpc>
                <a:spcPct val="80000"/>
              </a:lnSpc>
              <a:spcAft>
                <a:spcPct val="0"/>
              </a:spcAft>
            </a:pPr>
            <a:r>
              <a:rPr lang="en-US" altLang="en-US" dirty="0" smtClean="0">
                <a:solidFill>
                  <a:schemeClr val="accent2"/>
                </a:solidFill>
              </a:rPr>
              <a:t>Treatments that address behavioral challenges</a:t>
            </a:r>
          </a:p>
          <a:p>
            <a:pPr eaLnBrk="1" hangingPunct="1">
              <a:lnSpc>
                <a:spcPct val="80000"/>
              </a:lnSpc>
              <a:spcAft>
                <a:spcPct val="0"/>
              </a:spcAft>
              <a:buFont typeface="Wingdings" panose="05000000000000000000" pitchFamily="2" charset="2"/>
              <a:buChar char="§"/>
            </a:pPr>
            <a:r>
              <a:rPr lang="en-US" altLang="en-US" dirty="0" smtClean="0">
                <a:solidFill>
                  <a:schemeClr val="accent2"/>
                </a:solidFill>
              </a:rPr>
              <a:t> Trauma specific practices</a:t>
            </a:r>
          </a:p>
          <a:p>
            <a:pPr lvl="1" eaLnBrk="1" hangingPunct="1">
              <a:lnSpc>
                <a:spcPct val="80000"/>
              </a:lnSpc>
              <a:spcAft>
                <a:spcPct val="0"/>
              </a:spcAft>
            </a:pPr>
            <a:r>
              <a:rPr lang="en-US" altLang="en-US" dirty="0" smtClean="0">
                <a:solidFill>
                  <a:schemeClr val="accent2"/>
                </a:solidFill>
              </a:rPr>
              <a:t>EMDR</a:t>
            </a:r>
          </a:p>
          <a:p>
            <a:pPr lvl="1" eaLnBrk="1" hangingPunct="1">
              <a:lnSpc>
                <a:spcPct val="80000"/>
              </a:lnSpc>
              <a:spcAft>
                <a:spcPct val="0"/>
              </a:spcAft>
            </a:pPr>
            <a:r>
              <a:rPr lang="en-US" altLang="en-US" dirty="0" smtClean="0">
                <a:solidFill>
                  <a:schemeClr val="accent2"/>
                </a:solidFill>
              </a:rPr>
              <a:t>Seeking safety</a:t>
            </a:r>
          </a:p>
          <a:p>
            <a:pPr lvl="1" eaLnBrk="1" hangingPunct="1">
              <a:lnSpc>
                <a:spcPct val="80000"/>
              </a:lnSpc>
              <a:spcAft>
                <a:spcPct val="0"/>
              </a:spcAft>
            </a:pPr>
            <a:r>
              <a:rPr lang="en-US" altLang="en-US" dirty="0" smtClean="0">
                <a:solidFill>
                  <a:schemeClr val="accent2"/>
                </a:solidFill>
              </a:rPr>
              <a:t>Etc.</a:t>
            </a:r>
          </a:p>
          <a:p>
            <a:pPr eaLnBrk="1" hangingPunct="1">
              <a:lnSpc>
                <a:spcPct val="80000"/>
              </a:lnSpc>
              <a:spcAft>
                <a:spcPct val="0"/>
              </a:spcAft>
              <a:buFont typeface="Wingdings" panose="05000000000000000000" pitchFamily="2" charset="2"/>
              <a:buChar char="§"/>
            </a:pPr>
            <a:r>
              <a:rPr lang="en-US" altLang="en-US" dirty="0" smtClean="0">
                <a:solidFill>
                  <a:schemeClr val="accent2"/>
                </a:solidFill>
              </a:rPr>
              <a:t>Engagement Strategies</a:t>
            </a:r>
          </a:p>
          <a:p>
            <a:pPr lvl="1" eaLnBrk="1" hangingPunct="1">
              <a:lnSpc>
                <a:spcPct val="80000"/>
              </a:lnSpc>
              <a:spcAft>
                <a:spcPct val="0"/>
              </a:spcAft>
            </a:pPr>
            <a:r>
              <a:rPr lang="en-US" altLang="en-US" dirty="0" smtClean="0">
                <a:solidFill>
                  <a:schemeClr val="accent2"/>
                </a:solidFill>
              </a:rPr>
              <a:t>Motivational interviewing</a:t>
            </a:r>
          </a:p>
        </p:txBody>
      </p:sp>
    </p:spTree>
    <p:extLst>
      <p:ext uri="{BB962C8B-B14F-4D97-AF65-F5344CB8AC3E}">
        <p14:creationId xmlns:p14="http://schemas.microsoft.com/office/powerpoint/2010/main" val="1752038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Responsivity Factors</a:t>
            </a:r>
            <a:endParaRPr lang="en-US" dirty="0"/>
          </a:p>
        </p:txBody>
      </p:sp>
      <p:sp>
        <p:nvSpPr>
          <p:cNvPr id="3" name="Content Placeholder 2"/>
          <p:cNvSpPr>
            <a:spLocks noGrp="1"/>
          </p:cNvSpPr>
          <p:nvPr>
            <p:ph idx="1"/>
          </p:nvPr>
        </p:nvSpPr>
        <p:spPr/>
        <p:txBody>
          <a:bodyPr/>
          <a:lstStyle/>
          <a:p>
            <a:r>
              <a:rPr lang="en-US" dirty="0" smtClean="0"/>
              <a:t>Mental Illness</a:t>
            </a:r>
          </a:p>
          <a:p>
            <a:r>
              <a:rPr lang="en-US" dirty="0" smtClean="0"/>
              <a:t>Trauma</a:t>
            </a:r>
          </a:p>
          <a:p>
            <a:r>
              <a:rPr lang="en-US" dirty="0" smtClean="0"/>
              <a:t>Culture</a:t>
            </a:r>
          </a:p>
          <a:p>
            <a:r>
              <a:rPr lang="en-US" dirty="0" smtClean="0"/>
              <a:t>Housing</a:t>
            </a:r>
          </a:p>
          <a:p>
            <a:r>
              <a:rPr lang="en-US" dirty="0" smtClean="0"/>
              <a:t>Etc.</a:t>
            </a:r>
            <a:endParaRPr lang="en-US" dirty="0"/>
          </a:p>
        </p:txBody>
      </p:sp>
    </p:spTree>
    <p:extLst>
      <p:ext uri="{BB962C8B-B14F-4D97-AF65-F5344CB8AC3E}">
        <p14:creationId xmlns:p14="http://schemas.microsoft.com/office/powerpoint/2010/main" val="26992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7975" y="160338"/>
            <a:ext cx="7543800" cy="1449387"/>
          </a:xfrm>
        </p:spPr>
        <p:txBody>
          <a:bodyPr/>
          <a:lstStyle/>
          <a:p>
            <a:pPr eaLnBrk="1" hangingPunct="1">
              <a:defRPr/>
            </a:pPr>
            <a:r>
              <a:rPr lang="en-US" altLang="en-US" dirty="0" smtClean="0"/>
              <a:t>Maria</a:t>
            </a:r>
          </a:p>
        </p:txBody>
      </p:sp>
      <p:sp>
        <p:nvSpPr>
          <p:cNvPr id="34819" name="Rectangle 3"/>
          <p:cNvSpPr>
            <a:spLocks noGrp="1" noChangeArrowheads="1"/>
          </p:cNvSpPr>
          <p:nvPr>
            <p:ph idx="1"/>
          </p:nvPr>
        </p:nvSpPr>
        <p:spPr>
          <a:xfrm>
            <a:off x="318861" y="1850571"/>
            <a:ext cx="8596539" cy="4525963"/>
          </a:xfrm>
        </p:spPr>
        <p:txBody>
          <a:bodyPr/>
          <a:lstStyle/>
          <a:p>
            <a:pPr eaLnBrk="1" hangingPunct="1">
              <a:buFont typeface="Arial" panose="020B0604020202020204" pitchFamily="34" charset="0"/>
              <a:buChar char="•"/>
            </a:pPr>
            <a:r>
              <a:rPr lang="en-US" altLang="en-US" sz="2400" dirty="0" smtClean="0"/>
              <a:t>35 </a:t>
            </a:r>
            <a:r>
              <a:rPr lang="en-US" altLang="en-US" sz="2400" dirty="0" err="1" smtClean="0"/>
              <a:t>y.o</a:t>
            </a:r>
            <a:r>
              <a:rPr lang="en-US" altLang="en-US" sz="2400" dirty="0" smtClean="0"/>
              <a:t>. female arrested: armed robbery offense (10</a:t>
            </a:r>
            <a:r>
              <a:rPr lang="en-US" altLang="en-US" sz="2400" baseline="30000" dirty="0" smtClean="0"/>
              <a:t>th</a:t>
            </a:r>
            <a:r>
              <a:rPr lang="en-US" altLang="en-US" sz="2400" dirty="0" smtClean="0"/>
              <a:t> arraignment)</a:t>
            </a:r>
          </a:p>
          <a:p>
            <a:pPr eaLnBrk="1" hangingPunct="1">
              <a:buFont typeface="Arial" panose="020B0604020202020204" pitchFamily="34" charset="0"/>
              <a:buChar char="•"/>
            </a:pPr>
            <a:r>
              <a:rPr lang="en-US" altLang="en-US" sz="2400" dirty="0" smtClean="0"/>
              <a:t>Jail course: opioid withdrawal, marijuana abstinence, depression, anxiety and occasional “hearing voices” related to PTSD, suicide watch</a:t>
            </a:r>
          </a:p>
          <a:p>
            <a:pPr eaLnBrk="1" hangingPunct="1">
              <a:buFont typeface="Arial" panose="020B0604020202020204" pitchFamily="34" charset="0"/>
              <a:buChar char="•"/>
            </a:pPr>
            <a:r>
              <a:rPr lang="en-US" altLang="en-US" sz="2400" dirty="0" smtClean="0"/>
              <a:t>Competence to Stand Trial evaluated but ok</a:t>
            </a:r>
          </a:p>
          <a:p>
            <a:pPr eaLnBrk="1" hangingPunct="1">
              <a:buFont typeface="Arial" panose="020B0604020202020204" pitchFamily="34" charset="0"/>
              <a:buChar char="•"/>
            </a:pPr>
            <a:r>
              <a:rPr lang="en-US" altLang="en-US" sz="2400" dirty="0" smtClean="0"/>
              <a:t>Trauma history, malingering per the SIRS</a:t>
            </a:r>
          </a:p>
          <a:p>
            <a:pPr eaLnBrk="1" hangingPunct="1">
              <a:buFont typeface="Arial" panose="020B0604020202020204" pitchFamily="34" charset="0"/>
              <a:buChar char="•"/>
            </a:pPr>
            <a:r>
              <a:rPr lang="en-US" altLang="en-US" sz="2400" dirty="0" smtClean="0"/>
              <a:t>Released on bail, defaulted two days later at a drug court appearance on a different case</a:t>
            </a:r>
          </a:p>
          <a:p>
            <a:pPr eaLnBrk="1" hangingPunct="1">
              <a:buFont typeface="Arial" panose="020B0604020202020204" pitchFamily="34" charset="0"/>
              <a:buChar char="•"/>
            </a:pPr>
            <a:r>
              <a:rPr lang="en-US" altLang="en-US" sz="2400" dirty="0" smtClean="0"/>
              <a:t>Now incarcerated and in RSAT program after earning good time</a:t>
            </a:r>
          </a:p>
          <a:p>
            <a:pPr eaLnBrk="1" hangingPunct="1">
              <a:buFont typeface="Arial" panose="020B0604020202020204" pitchFamily="34" charset="0"/>
              <a:buChar char="•"/>
            </a:pPr>
            <a:r>
              <a:rPr lang="en-US" altLang="en-US" sz="2400" dirty="0" smtClean="0"/>
              <a:t>Notable reactivity, hypersensitivity, </a:t>
            </a:r>
            <a:r>
              <a:rPr lang="en-US" altLang="en-US" sz="2400" dirty="0" err="1" smtClean="0"/>
              <a:t>isolativeness</a:t>
            </a:r>
            <a:endParaRPr lang="en-US" altLang="en-US" sz="2400" dirty="0" smtClean="0"/>
          </a:p>
        </p:txBody>
      </p:sp>
      <p:sp>
        <p:nvSpPr>
          <p:cNvPr id="2" name="AutoShape 2" descr="Image result for female stick fig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33400"/>
            <a:ext cx="1295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482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Caveats with regard to MI </a:t>
            </a:r>
            <a:br>
              <a:rPr lang="en-US" dirty="0" smtClean="0"/>
            </a:br>
            <a:r>
              <a:rPr lang="en-US" sz="2800" dirty="0" smtClean="0"/>
              <a:t>(</a:t>
            </a:r>
            <a:r>
              <a:rPr lang="en-US" sz="2800" dirty="0" err="1" smtClean="0"/>
              <a:t>Skeem</a:t>
            </a:r>
            <a:r>
              <a:rPr lang="en-US" sz="2800" dirty="0" smtClean="0"/>
              <a:t>, Steadman, </a:t>
            </a:r>
            <a:r>
              <a:rPr lang="en-US" sz="2800" dirty="0" err="1" smtClean="0"/>
              <a:t>Manchak</a:t>
            </a:r>
            <a:r>
              <a:rPr lang="en-US" sz="2800" dirty="0" smtClean="0"/>
              <a:t> 2015)</a:t>
            </a:r>
            <a:endParaRPr lang="en-US" sz="2800" dirty="0"/>
          </a:p>
        </p:txBody>
      </p:sp>
      <p:sp>
        <p:nvSpPr>
          <p:cNvPr id="3" name="Content Placeholder 2"/>
          <p:cNvSpPr>
            <a:spLocks noGrp="1"/>
          </p:cNvSpPr>
          <p:nvPr>
            <p:ph idx="1"/>
          </p:nvPr>
        </p:nvSpPr>
        <p:spPr>
          <a:xfrm>
            <a:off x="304800" y="1981200"/>
            <a:ext cx="5638800" cy="4022725"/>
          </a:xfrm>
        </p:spPr>
        <p:txBody>
          <a:bodyPr/>
          <a:lstStyle/>
          <a:p>
            <a:pPr>
              <a:buFont typeface="Arial" panose="020B0604020202020204" pitchFamily="34" charset="0"/>
              <a:buChar char="•"/>
            </a:pPr>
            <a:r>
              <a:rPr lang="en-US" sz="1800" dirty="0" smtClean="0"/>
              <a:t>Risk assessment tools likely helpful in assessing risk of recidivism in population with MI</a:t>
            </a:r>
          </a:p>
          <a:p>
            <a:pPr>
              <a:buFont typeface="Arial" panose="020B0604020202020204" pitchFamily="34" charset="0"/>
              <a:buChar char="•"/>
            </a:pPr>
            <a:r>
              <a:rPr lang="en-US" sz="1800" dirty="0" smtClean="0"/>
              <a:t>CBT type treatments may be more effective than psychiatric treatment alone in appropriate populations</a:t>
            </a:r>
          </a:p>
          <a:p>
            <a:pPr>
              <a:buFont typeface="Arial" panose="020B0604020202020204" pitchFamily="34" charset="0"/>
              <a:buChar char="•"/>
            </a:pPr>
            <a:r>
              <a:rPr lang="en-US" sz="1800" dirty="0" smtClean="0"/>
              <a:t>Further research is needed to see how RNR principles specifically treat a population of individuals with mental illness and criminal justice involvement</a:t>
            </a:r>
          </a:p>
          <a:p>
            <a:pPr>
              <a:buFont typeface="Arial" panose="020B0604020202020204" pitchFamily="34" charset="0"/>
              <a:buChar char="•"/>
            </a:pPr>
            <a:r>
              <a:rPr lang="en-US" sz="1800" dirty="0" smtClean="0"/>
              <a:t>Symptomatic treatment is still critical as some individual incidents may or may not be linked to symptoms </a:t>
            </a:r>
          </a:p>
          <a:p>
            <a:pPr>
              <a:buFont typeface="Arial" panose="020B0604020202020204" pitchFamily="34" charset="0"/>
              <a:buChar char="•"/>
            </a:pPr>
            <a:r>
              <a:rPr lang="en-US" sz="1800" dirty="0" smtClean="0"/>
              <a:t>Responsivity as a principle needs further researched support</a:t>
            </a:r>
          </a:p>
          <a:p>
            <a:endParaRPr lang="en-US" dirty="0"/>
          </a:p>
        </p:txBody>
      </p:sp>
      <p:pic>
        <p:nvPicPr>
          <p:cNvPr id="5" name="Picture 4"/>
          <p:cNvPicPr>
            <a:picLocks noChangeAspect="1"/>
          </p:cNvPicPr>
          <p:nvPr/>
        </p:nvPicPr>
        <p:blipFill>
          <a:blip r:embed="rId3"/>
          <a:stretch>
            <a:fillRect/>
          </a:stretch>
        </p:blipFill>
        <p:spPr>
          <a:xfrm>
            <a:off x="6096000" y="1751965"/>
            <a:ext cx="2781077" cy="3404037"/>
          </a:xfrm>
          <a:prstGeom prst="rect">
            <a:avLst/>
          </a:prstGeom>
        </p:spPr>
      </p:pic>
    </p:spTree>
    <p:extLst>
      <p:ext uri="{BB962C8B-B14F-4D97-AF65-F5344CB8AC3E}">
        <p14:creationId xmlns:p14="http://schemas.microsoft.com/office/powerpoint/2010/main" val="1271819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Justice and Institutions as Traumatizing</a:t>
            </a:r>
            <a:endParaRPr lang="en-US" dirty="0"/>
          </a:p>
        </p:txBody>
      </p:sp>
      <p:sp>
        <p:nvSpPr>
          <p:cNvPr id="3" name="Content Placeholder 2"/>
          <p:cNvSpPr>
            <a:spLocks noGrp="1"/>
          </p:cNvSpPr>
          <p:nvPr>
            <p:ph idx="1"/>
          </p:nvPr>
        </p:nvSpPr>
        <p:spPr>
          <a:xfrm>
            <a:off x="1219200" y="1736725"/>
            <a:ext cx="7543800" cy="4022725"/>
          </a:xfrm>
        </p:spPr>
        <p:txBody>
          <a:bodyPr/>
          <a:lstStyle/>
          <a:p>
            <a:r>
              <a:rPr lang="en-US" dirty="0" smtClean="0"/>
              <a:t>Pre-arrest circumstances</a:t>
            </a:r>
          </a:p>
          <a:p>
            <a:r>
              <a:rPr lang="en-US" dirty="0" smtClean="0"/>
              <a:t>Arrest circumstances</a:t>
            </a:r>
          </a:p>
          <a:p>
            <a:r>
              <a:rPr lang="en-US" dirty="0" smtClean="0"/>
              <a:t>Disruptions in social networks</a:t>
            </a:r>
          </a:p>
          <a:p>
            <a:r>
              <a:rPr lang="en-US" dirty="0" smtClean="0"/>
              <a:t>Exposure </a:t>
            </a:r>
            <a:r>
              <a:rPr lang="en-US" dirty="0"/>
              <a:t>to high noise </a:t>
            </a:r>
            <a:r>
              <a:rPr lang="en-US" dirty="0" smtClean="0"/>
              <a:t>level</a:t>
            </a:r>
          </a:p>
          <a:p>
            <a:r>
              <a:rPr lang="en-US" dirty="0" smtClean="0"/>
              <a:t>Exposure to individuals with traumatic and </a:t>
            </a:r>
            <a:r>
              <a:rPr lang="en-US" dirty="0"/>
              <a:t>tragic life </a:t>
            </a:r>
            <a:r>
              <a:rPr lang="en-US" dirty="0" smtClean="0"/>
              <a:t>circumstances</a:t>
            </a:r>
          </a:p>
          <a:p>
            <a:r>
              <a:rPr lang="en-US" dirty="0" smtClean="0"/>
              <a:t>Exposure to individuals with antisocial </a:t>
            </a:r>
            <a:r>
              <a:rPr lang="en-US" dirty="0"/>
              <a:t>and </a:t>
            </a:r>
            <a:r>
              <a:rPr lang="en-US" dirty="0" smtClean="0"/>
              <a:t>violent propensities</a:t>
            </a:r>
          </a:p>
          <a:p>
            <a:r>
              <a:rPr lang="en-US" dirty="0" smtClean="0"/>
              <a:t>Loss of control</a:t>
            </a:r>
          </a:p>
          <a:p>
            <a:r>
              <a:rPr lang="en-US" dirty="0" smtClean="0"/>
              <a:t>Humiliation</a:t>
            </a:r>
          </a:p>
          <a:p>
            <a:r>
              <a:rPr lang="en-US" dirty="0" smtClean="0"/>
              <a:t>Public exposure</a:t>
            </a:r>
          </a:p>
          <a:p>
            <a:r>
              <a:rPr lang="en-US" dirty="0" smtClean="0"/>
              <a:t>Fear of unknown</a:t>
            </a:r>
            <a:endParaRPr lang="en-US" dirty="0"/>
          </a:p>
        </p:txBody>
      </p:sp>
      <p:sp>
        <p:nvSpPr>
          <p:cNvPr id="4" name="TextBox 3"/>
          <p:cNvSpPr txBox="1"/>
          <p:nvPr/>
        </p:nvSpPr>
        <p:spPr>
          <a:xfrm>
            <a:off x="4114800" y="6400800"/>
            <a:ext cx="5181600" cy="338554"/>
          </a:xfrm>
          <a:prstGeom prst="rect">
            <a:avLst/>
          </a:prstGeom>
          <a:noFill/>
        </p:spPr>
        <p:txBody>
          <a:bodyPr wrap="square" rtlCol="0">
            <a:spAutoFit/>
          </a:bodyPr>
          <a:lstStyle/>
          <a:p>
            <a:r>
              <a:rPr lang="en-US" sz="1600" dirty="0" err="1" smtClean="0"/>
              <a:t>Pinals</a:t>
            </a:r>
            <a:r>
              <a:rPr lang="en-US" sz="1600" dirty="0" smtClean="0"/>
              <a:t> 2015; Miller and </a:t>
            </a:r>
            <a:r>
              <a:rPr lang="en-US" sz="1600" dirty="0" err="1" smtClean="0"/>
              <a:t>Najavits</a:t>
            </a:r>
            <a:r>
              <a:rPr lang="en-US" sz="1600" dirty="0" smtClean="0"/>
              <a:t> 2012</a:t>
            </a:r>
            <a:endParaRPr lang="en-US" sz="1600" dirty="0"/>
          </a:p>
        </p:txBody>
      </p:sp>
    </p:spTree>
    <p:extLst>
      <p:ext uri="{BB962C8B-B14F-4D97-AF65-F5344CB8AC3E}">
        <p14:creationId xmlns:p14="http://schemas.microsoft.com/office/powerpoint/2010/main" val="3546564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581660" y="1143000"/>
            <a:ext cx="8333740" cy="5105400"/>
          </a:xfrm>
          <a:solidFill>
            <a:schemeClr val="bg1"/>
          </a:solidFill>
        </p:spPr>
        <p:txBody>
          <a:bodyPr rtlCol="0">
            <a:normAutofit/>
          </a:bodyPr>
          <a:lstStyle/>
          <a:p>
            <a:pPr eaLnBrk="1" fontAlgn="auto" hangingPunct="1">
              <a:spcAft>
                <a:spcPts val="0"/>
              </a:spcAft>
              <a:buFont typeface="Wingdings" panose="05000000000000000000" pitchFamily="2" charset="2"/>
              <a:buChar char="§"/>
              <a:defRPr/>
            </a:pPr>
            <a:r>
              <a:rPr lang="en-US" altLang="en-US" sz="2500" dirty="0" smtClean="0">
                <a:solidFill>
                  <a:schemeClr val="tx1">
                    <a:lumMod val="75000"/>
                    <a:lumOff val="25000"/>
                  </a:schemeClr>
                </a:solidFill>
                <a:ea typeface="ＭＳ Ｐゴシック" pitchFamily="34" charset="-128"/>
              </a:rPr>
              <a:t>Significant Trauma, Recurrent Substance Use, Antisocial factors </a:t>
            </a:r>
          </a:p>
          <a:p>
            <a:pPr eaLnBrk="1" fontAlgn="auto" hangingPunct="1">
              <a:spcAft>
                <a:spcPts val="0"/>
              </a:spcAft>
              <a:buFont typeface="Wingdings" panose="05000000000000000000" pitchFamily="2" charset="2"/>
              <a:buChar char="§"/>
              <a:defRPr/>
            </a:pPr>
            <a:r>
              <a:rPr lang="en-US" altLang="en-US" sz="2500" dirty="0" smtClean="0">
                <a:solidFill>
                  <a:schemeClr val="tx1">
                    <a:lumMod val="75000"/>
                    <a:lumOff val="25000"/>
                  </a:schemeClr>
                </a:solidFill>
                <a:ea typeface="ＭＳ Ｐゴシック" pitchFamily="34" charset="-128"/>
              </a:rPr>
              <a:t>Is trauma a factor?  What should be part of the treatment plan to help this person maximize engagement?</a:t>
            </a:r>
          </a:p>
          <a:p>
            <a:pPr eaLnBrk="1" fontAlgn="auto" hangingPunct="1">
              <a:spcAft>
                <a:spcPts val="0"/>
              </a:spcAft>
              <a:buFont typeface="Wingdings" panose="05000000000000000000" pitchFamily="2" charset="2"/>
              <a:buChar char="§"/>
              <a:defRPr/>
            </a:pPr>
            <a:r>
              <a:rPr lang="en-US" altLang="en-US" sz="2500" dirty="0" smtClean="0">
                <a:solidFill>
                  <a:schemeClr val="tx1">
                    <a:lumMod val="75000"/>
                    <a:lumOff val="25000"/>
                  </a:schemeClr>
                </a:solidFill>
                <a:ea typeface="ＭＳ Ｐゴシック" pitchFamily="34" charset="-128"/>
              </a:rPr>
              <a:t>Clinical Tools for Trauma Symptoms</a:t>
            </a:r>
          </a:p>
          <a:p>
            <a:pPr marL="173736" lvl="1" indent="-173736" eaLnBrk="1" fontAlgn="auto" hangingPunct="1">
              <a:spcAft>
                <a:spcPts val="0"/>
              </a:spcAft>
              <a:defRPr/>
            </a:pPr>
            <a:r>
              <a:rPr lang="en-US" altLang="en-US" sz="2100" dirty="0">
                <a:solidFill>
                  <a:schemeClr val="tx1">
                    <a:lumMod val="75000"/>
                    <a:lumOff val="25000"/>
                  </a:schemeClr>
                </a:solidFill>
                <a:ea typeface="ＭＳ Ｐゴシック" pitchFamily="34" charset="-128"/>
              </a:rPr>
              <a:t>Identify triggers within the institution</a:t>
            </a:r>
          </a:p>
          <a:p>
            <a:pPr marL="173736" lvl="1" indent="-173736" eaLnBrk="1" fontAlgn="auto" hangingPunct="1">
              <a:spcAft>
                <a:spcPts val="0"/>
              </a:spcAft>
              <a:defRPr/>
            </a:pPr>
            <a:r>
              <a:rPr lang="en-US" altLang="en-US" sz="2100" dirty="0" smtClean="0">
                <a:solidFill>
                  <a:schemeClr val="tx1">
                    <a:lumMod val="75000"/>
                    <a:lumOff val="25000"/>
                  </a:schemeClr>
                </a:solidFill>
                <a:ea typeface="ＭＳ Ｐゴシック" pitchFamily="34" charset="-128"/>
              </a:rPr>
              <a:t>Develop plan for increased sense of safety</a:t>
            </a:r>
          </a:p>
          <a:p>
            <a:pPr marL="173736" lvl="1" indent="-173736" eaLnBrk="1" fontAlgn="auto" hangingPunct="1">
              <a:spcAft>
                <a:spcPts val="0"/>
              </a:spcAft>
              <a:defRPr/>
            </a:pPr>
            <a:r>
              <a:rPr lang="en-US" altLang="en-US" sz="2100" dirty="0" smtClean="0">
                <a:solidFill>
                  <a:schemeClr val="tx1">
                    <a:lumMod val="75000"/>
                    <a:lumOff val="25000"/>
                  </a:schemeClr>
                </a:solidFill>
                <a:ea typeface="ＭＳ Ｐゴシック" pitchFamily="34" charset="-128"/>
              </a:rPr>
              <a:t>Establish both perceived and real trust</a:t>
            </a:r>
          </a:p>
          <a:p>
            <a:pPr marL="173736" lvl="1" indent="-173736" eaLnBrk="1" fontAlgn="auto" hangingPunct="1">
              <a:spcAft>
                <a:spcPts val="0"/>
              </a:spcAft>
              <a:defRPr/>
            </a:pPr>
            <a:r>
              <a:rPr lang="en-US" altLang="en-US" sz="2100" dirty="0" smtClean="0">
                <a:solidFill>
                  <a:schemeClr val="tx1">
                    <a:lumMod val="75000"/>
                    <a:lumOff val="25000"/>
                  </a:schemeClr>
                </a:solidFill>
                <a:ea typeface="ＭＳ Ｐゴシック" pitchFamily="34" charset="-128"/>
              </a:rPr>
              <a:t>Provide </a:t>
            </a:r>
            <a:r>
              <a:rPr lang="en-US" altLang="en-US" sz="2100" dirty="0" err="1" smtClean="0">
                <a:solidFill>
                  <a:schemeClr val="tx1">
                    <a:lumMod val="75000"/>
                    <a:lumOff val="25000"/>
                  </a:schemeClr>
                </a:solidFill>
                <a:ea typeface="ＭＳ Ｐゴシック" pitchFamily="34" charset="-128"/>
              </a:rPr>
              <a:t>psychoeducation</a:t>
            </a:r>
            <a:r>
              <a:rPr lang="en-US" altLang="en-US" sz="2100" dirty="0" smtClean="0">
                <a:solidFill>
                  <a:schemeClr val="tx1">
                    <a:lumMod val="75000"/>
                    <a:lumOff val="25000"/>
                  </a:schemeClr>
                </a:solidFill>
                <a:ea typeface="ＭＳ Ｐゴシック" pitchFamily="34" charset="-128"/>
              </a:rPr>
              <a:t> about trauma and substance abuse</a:t>
            </a:r>
          </a:p>
          <a:p>
            <a:pPr marL="173736" lvl="1" indent="-173736" eaLnBrk="1" fontAlgn="auto" hangingPunct="1">
              <a:spcAft>
                <a:spcPts val="0"/>
              </a:spcAft>
              <a:defRPr/>
            </a:pPr>
            <a:r>
              <a:rPr lang="en-US" altLang="en-US" sz="2100" dirty="0" smtClean="0">
                <a:solidFill>
                  <a:schemeClr val="tx1">
                    <a:lumMod val="75000"/>
                    <a:lumOff val="25000"/>
                  </a:schemeClr>
                </a:solidFill>
                <a:ea typeface="ＭＳ Ｐゴシック" pitchFamily="34" charset="-128"/>
              </a:rPr>
              <a:t>Teach coping skills to control trauma symptoms</a:t>
            </a:r>
          </a:p>
          <a:p>
            <a:pPr marL="91440" indent="-91440" algn="r" eaLnBrk="1" fontAlgn="auto" hangingPunct="1">
              <a:spcAft>
                <a:spcPts val="0"/>
              </a:spcAft>
              <a:buFont typeface="Wingdings 2" pitchFamily="18" charset="2"/>
              <a:buNone/>
              <a:defRPr/>
            </a:pPr>
            <a:endParaRPr lang="en-US" altLang="en-US" sz="1500" i="1" dirty="0" smtClean="0">
              <a:solidFill>
                <a:schemeClr val="tx1">
                  <a:lumMod val="75000"/>
                  <a:lumOff val="25000"/>
                </a:schemeClr>
              </a:solidFill>
              <a:ea typeface="ＭＳ Ｐゴシック" pitchFamily="34" charset="-128"/>
            </a:endParaRPr>
          </a:p>
          <a:p>
            <a:pPr marL="91440" indent="-91440" algn="r" eaLnBrk="1" fontAlgn="auto" hangingPunct="1">
              <a:spcAft>
                <a:spcPts val="0"/>
              </a:spcAft>
              <a:buFont typeface="Wingdings 2" pitchFamily="18" charset="2"/>
              <a:buNone/>
              <a:defRPr/>
            </a:pPr>
            <a:r>
              <a:rPr lang="en-US" altLang="en-US" sz="1500" i="1" dirty="0" smtClean="0">
                <a:solidFill>
                  <a:schemeClr val="tx1">
                    <a:lumMod val="75000"/>
                    <a:lumOff val="25000"/>
                  </a:schemeClr>
                </a:solidFill>
                <a:ea typeface="ＭＳ Ｐゴシック" pitchFamily="34" charset="-128"/>
              </a:rPr>
              <a:t>Adapted from </a:t>
            </a:r>
            <a:r>
              <a:rPr lang="en-US" altLang="en-US" sz="1500" i="1" dirty="0" err="1" smtClean="0">
                <a:solidFill>
                  <a:schemeClr val="tx1">
                    <a:lumMod val="75000"/>
                    <a:lumOff val="25000"/>
                  </a:schemeClr>
                </a:solidFill>
                <a:ea typeface="ＭＳ Ｐゴシック" pitchFamily="34" charset="-128"/>
              </a:rPr>
              <a:t>Najavits</a:t>
            </a:r>
            <a:r>
              <a:rPr lang="en-US" altLang="en-US" sz="1500" i="1" dirty="0" smtClean="0">
                <a:solidFill>
                  <a:schemeClr val="tx1">
                    <a:lumMod val="75000"/>
                    <a:lumOff val="25000"/>
                  </a:schemeClr>
                </a:solidFill>
                <a:ea typeface="ＭＳ Ｐゴシック" pitchFamily="34" charset="-128"/>
              </a:rPr>
              <a:t> &amp; </a:t>
            </a:r>
            <a:r>
              <a:rPr lang="en-US" altLang="en-US" sz="1500" i="1" dirty="0" err="1" smtClean="0">
                <a:solidFill>
                  <a:schemeClr val="tx1">
                    <a:lumMod val="75000"/>
                    <a:lumOff val="25000"/>
                  </a:schemeClr>
                </a:solidFill>
                <a:ea typeface="ＭＳ Ｐゴシック" pitchFamily="34" charset="-128"/>
              </a:rPr>
              <a:t>Cottler</a:t>
            </a:r>
            <a:r>
              <a:rPr lang="en-US" altLang="en-US" sz="1500" i="1" dirty="0" smtClean="0">
                <a:solidFill>
                  <a:schemeClr val="tx1">
                    <a:lumMod val="75000"/>
                    <a:lumOff val="25000"/>
                  </a:schemeClr>
                </a:solidFill>
                <a:ea typeface="ＭＳ Ｐゴシック" pitchFamily="34" charset="-128"/>
              </a:rPr>
              <a:t> (2014)</a:t>
            </a:r>
            <a:endParaRPr lang="en-US" altLang="en-US" sz="1500" dirty="0" smtClean="0">
              <a:solidFill>
                <a:schemeClr val="tx1">
                  <a:lumMod val="75000"/>
                  <a:lumOff val="25000"/>
                </a:schemeClr>
              </a:solidFill>
              <a:ea typeface="ＭＳ Ｐゴシック" pitchFamily="34" charset="-128"/>
            </a:endParaRPr>
          </a:p>
          <a:p>
            <a:pPr marL="91440" indent="-91440" algn="r" eaLnBrk="1" fontAlgn="auto" hangingPunct="1">
              <a:spcAft>
                <a:spcPts val="0"/>
              </a:spcAft>
              <a:buFont typeface="Wingdings 2" pitchFamily="18" charset="2"/>
              <a:buNone/>
              <a:defRPr/>
            </a:pPr>
            <a:endParaRPr lang="en-US" altLang="en-US" sz="1500" i="1" dirty="0" smtClean="0">
              <a:solidFill>
                <a:schemeClr val="tx1">
                  <a:lumMod val="75000"/>
                  <a:lumOff val="25000"/>
                </a:schemeClr>
              </a:solidFill>
              <a:ea typeface="ＭＳ Ｐゴシック" pitchFamily="34" charset="-128"/>
            </a:endParaRPr>
          </a:p>
          <a:p>
            <a:pPr marL="91440" indent="-91440" algn="r" eaLnBrk="1" fontAlgn="auto" hangingPunct="1">
              <a:spcAft>
                <a:spcPts val="0"/>
              </a:spcAft>
              <a:buFont typeface="Wingdings 2" pitchFamily="18" charset="2"/>
              <a:buNone/>
              <a:defRPr/>
            </a:pPr>
            <a:endParaRPr lang="en-US" altLang="en-US" sz="1500" i="1" dirty="0" smtClean="0">
              <a:solidFill>
                <a:schemeClr val="tx1">
                  <a:lumMod val="75000"/>
                  <a:lumOff val="25000"/>
                </a:schemeClr>
              </a:solidFill>
              <a:ea typeface="ＭＳ Ｐゴシック" pitchFamily="34" charset="-128"/>
            </a:endParaRPr>
          </a:p>
        </p:txBody>
      </p:sp>
      <p:sp>
        <p:nvSpPr>
          <p:cNvPr id="399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5F7CF03-787C-4083-BD90-D53CD2C8334D}" type="slidenum">
              <a:rPr lang="en-US" altLang="en-US" sz="1600">
                <a:solidFill>
                  <a:srgbClr val="FFFFFF"/>
                </a:solidFill>
              </a:rPr>
              <a:pPr/>
              <a:t>32</a:t>
            </a:fld>
            <a:endParaRPr lang="en-US" altLang="en-US" sz="1600">
              <a:solidFill>
                <a:srgbClr val="FFFFFF"/>
              </a:solidFill>
            </a:endParaRPr>
          </a:p>
        </p:txBody>
      </p:sp>
      <p:sp>
        <p:nvSpPr>
          <p:cNvPr id="4" name="TextBox 3"/>
          <p:cNvSpPr txBox="1"/>
          <p:nvPr/>
        </p:nvSpPr>
        <p:spPr>
          <a:xfrm>
            <a:off x="581660" y="228600"/>
            <a:ext cx="813308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53975" indent="-53975" algn="ctr" eaLnBrk="1" fontAlgn="auto" hangingPunct="1">
              <a:spcBef>
                <a:spcPts val="0"/>
              </a:spcBef>
              <a:spcAft>
                <a:spcPts val="0"/>
              </a:spcAft>
              <a:defRPr/>
            </a:pPr>
            <a:r>
              <a:rPr lang="en-US" sz="3600" dirty="0" smtClean="0">
                <a:ln w="18415" cmpd="sng">
                  <a:solidFill>
                    <a:schemeClr val="tx2">
                      <a:lumMod val="25000"/>
                    </a:schemeClr>
                  </a:solidFill>
                  <a:prstDash val="solid"/>
                </a:ln>
                <a:solidFill>
                  <a:srgbClr val="FFFFFF"/>
                </a:solidFill>
              </a:rPr>
              <a:t>Case 1: Maria </a:t>
            </a:r>
            <a:endParaRPr lang="en-US" sz="3600" dirty="0">
              <a:ln w="18415" cmpd="sng">
                <a:solidFill>
                  <a:schemeClr val="tx2">
                    <a:lumMod val="25000"/>
                  </a:schemeClr>
                </a:solidFill>
                <a:prstDash val="solid"/>
              </a:ln>
              <a:solidFill>
                <a:srgbClr val="FFFFFF"/>
              </a:solidFill>
            </a:endParaRPr>
          </a:p>
        </p:txBody>
      </p:sp>
    </p:spTree>
    <p:extLst>
      <p:ext uri="{BB962C8B-B14F-4D97-AF65-F5344CB8AC3E}">
        <p14:creationId xmlns:p14="http://schemas.microsoft.com/office/powerpoint/2010/main" val="1758735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391"/>
            <a:ext cx="7543800" cy="968828"/>
          </a:xfrm>
        </p:spPr>
        <p:txBody>
          <a:bodyPr>
            <a:normAutofit/>
          </a:bodyPr>
          <a:lstStyle/>
          <a:p>
            <a:r>
              <a:rPr lang="en-US" sz="4000" dirty="0" smtClean="0"/>
              <a:t>Jack</a:t>
            </a:r>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5314"/>
            <a:ext cx="914400" cy="104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211001578"/>
              </p:ext>
            </p:extLst>
          </p:nvPr>
        </p:nvGraphicFramePr>
        <p:xfrm>
          <a:off x="174852" y="1118776"/>
          <a:ext cx="8686119" cy="5112286"/>
        </p:xfrm>
        <a:graphic>
          <a:graphicData uri="http://schemas.openxmlformats.org/drawingml/2006/table">
            <a:tbl>
              <a:tblPr firstRow="1" bandRow="1">
                <a:tableStyleId>{5C22544A-7EE6-4342-B048-85BDC9FD1C3A}</a:tableStyleId>
              </a:tblPr>
              <a:tblGrid>
                <a:gridCol w="2895373"/>
                <a:gridCol w="2895373"/>
                <a:gridCol w="2895373"/>
              </a:tblGrid>
              <a:tr h="364802">
                <a:tc>
                  <a:txBody>
                    <a:bodyPr/>
                    <a:lstStyle/>
                    <a:p>
                      <a:pPr marL="0" marR="0">
                        <a:lnSpc>
                          <a:spcPct val="115000"/>
                        </a:lnSpc>
                        <a:spcBef>
                          <a:spcPts val="0"/>
                        </a:spcBef>
                        <a:spcAft>
                          <a:spcPts val="0"/>
                        </a:spcAft>
                      </a:pPr>
                      <a:r>
                        <a:rPr lang="en-US" sz="1200" kern="1200" dirty="0">
                          <a:effectLst/>
                        </a:rPr>
                        <a:t>Positive Resiliency Factors</a:t>
                      </a:r>
                      <a:endParaRPr lang="en-US" sz="1200" dirty="0">
                        <a:effectLst/>
                        <a:latin typeface="Calibri"/>
                        <a:ea typeface="Calibri"/>
                        <a:cs typeface="Times New Roman"/>
                      </a:endParaRPr>
                    </a:p>
                  </a:txBody>
                  <a:tcPr marL="42000" marR="42000" marT="21259" marB="21259"/>
                </a:tc>
                <a:tc>
                  <a:txBody>
                    <a:bodyPr/>
                    <a:lstStyle/>
                    <a:p>
                      <a:pPr marL="0" marR="0">
                        <a:lnSpc>
                          <a:spcPct val="115000"/>
                        </a:lnSpc>
                        <a:spcBef>
                          <a:spcPts val="0"/>
                        </a:spcBef>
                        <a:spcAft>
                          <a:spcPts val="0"/>
                        </a:spcAft>
                      </a:pPr>
                      <a:r>
                        <a:rPr lang="en-US" sz="1200" kern="1200" dirty="0">
                          <a:effectLst/>
                        </a:rPr>
                        <a:t> </a:t>
                      </a:r>
                      <a:endParaRPr lang="en-US" sz="12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kern="1200">
                          <a:effectLst/>
                        </a:rPr>
                        <a:t>Opportunities and Targeted Goals to Foster Strengths</a:t>
                      </a:r>
                      <a:endParaRPr lang="en-US" sz="1200">
                        <a:effectLst/>
                        <a:latin typeface="Calibri"/>
                        <a:ea typeface="Calibri"/>
                        <a:cs typeface="Times New Roman"/>
                      </a:endParaRPr>
                    </a:p>
                  </a:txBody>
                  <a:tcPr marL="0" marR="0" marT="0" marB="0"/>
                </a:tc>
              </a:tr>
              <a:tr h="729603">
                <a:tc>
                  <a:txBody>
                    <a:bodyPr/>
                    <a:lstStyle/>
                    <a:p>
                      <a:pPr marL="0" marR="0" indent="0">
                        <a:lnSpc>
                          <a:spcPct val="115000"/>
                        </a:lnSpc>
                        <a:spcBef>
                          <a:spcPts val="0"/>
                        </a:spcBef>
                        <a:spcAft>
                          <a:spcPts val="0"/>
                        </a:spcAft>
                        <a:buFont typeface="Arial" panose="020B0604020202020204" pitchFamily="34" charset="0"/>
                        <a:buNone/>
                      </a:pPr>
                      <a:r>
                        <a:rPr lang="en-US" sz="1200" kern="1200" dirty="0">
                          <a:effectLst/>
                        </a:rPr>
                        <a:t>1. Attending programming</a:t>
                      </a:r>
                      <a:endParaRPr lang="en-US" sz="1200" dirty="0">
                        <a:effectLst/>
                      </a:endParaRPr>
                    </a:p>
                    <a:p>
                      <a:pPr marL="0" marR="0" indent="0">
                        <a:lnSpc>
                          <a:spcPct val="115000"/>
                        </a:lnSpc>
                        <a:spcBef>
                          <a:spcPts val="0"/>
                        </a:spcBef>
                        <a:spcAft>
                          <a:spcPts val="0"/>
                        </a:spcAft>
                        <a:buFont typeface="Arial" panose="020B0604020202020204" pitchFamily="34" charset="0"/>
                        <a:buNone/>
                      </a:pPr>
                      <a:r>
                        <a:rPr lang="en-US" sz="1200" kern="1200" dirty="0">
                          <a:effectLst/>
                        </a:rPr>
                        <a:t>2.Behavior less </a:t>
                      </a:r>
                      <a:r>
                        <a:rPr lang="en-US" sz="1200" kern="1200" dirty="0" smtClean="0">
                          <a:effectLst/>
                        </a:rPr>
                        <a:t>volatile</a:t>
                      </a:r>
                      <a:endParaRPr lang="en-US" sz="1200" dirty="0">
                        <a:effectLst/>
                      </a:endParaRPr>
                    </a:p>
                  </a:txBody>
                  <a:tcPr marL="42000" marR="42000" marT="21259" marB="21259"/>
                </a:tc>
                <a:tc>
                  <a:txBody>
                    <a:bodyPr/>
                    <a:lstStyle/>
                    <a:p>
                      <a:pPr marL="171450" marR="0" indent="-171450">
                        <a:lnSpc>
                          <a:spcPct val="115000"/>
                        </a:lnSpc>
                        <a:spcBef>
                          <a:spcPts val="0"/>
                        </a:spcBef>
                        <a:spcAft>
                          <a:spcPts val="0"/>
                        </a:spcAft>
                        <a:buFont typeface="Arial" panose="020B0604020202020204" pitchFamily="34" charset="0"/>
                        <a:buChar char="•"/>
                      </a:pPr>
                      <a:endParaRPr lang="en-US" sz="1200" dirty="0">
                        <a:effectLst/>
                        <a:latin typeface="Calibri"/>
                        <a:ea typeface="Calibri"/>
                        <a:cs typeface="Times New Roman"/>
                      </a:endParaRPr>
                    </a:p>
                  </a:txBody>
                  <a:tcPr marL="0" marR="0" marT="0" marB="0"/>
                </a:tc>
                <a:tc>
                  <a:txBody>
                    <a:bodyPr/>
                    <a:lstStyle/>
                    <a:p>
                      <a:pPr marL="342900" marR="0" lvl="0" indent="-342900">
                        <a:lnSpc>
                          <a:spcPct val="115000"/>
                        </a:lnSpc>
                        <a:spcBef>
                          <a:spcPts val="0"/>
                        </a:spcBef>
                        <a:spcAft>
                          <a:spcPts val="0"/>
                        </a:spcAft>
                        <a:buFont typeface="Arial" panose="020B0604020202020204" pitchFamily="34" charset="0"/>
                        <a:buChar char="•"/>
                      </a:pPr>
                      <a:r>
                        <a:rPr lang="en-US" sz="1200" kern="1200" dirty="0">
                          <a:effectLst/>
                        </a:rPr>
                        <a:t>Motivational Interviewing to help move motivation rationale</a:t>
                      </a:r>
                      <a:endParaRPr lang="en-US" sz="1200" dirty="0">
                        <a:effectLst/>
                      </a:endParaRPr>
                    </a:p>
                    <a:p>
                      <a:pPr marL="342900" marR="0" lvl="0" indent="-342900">
                        <a:lnSpc>
                          <a:spcPct val="115000"/>
                        </a:lnSpc>
                        <a:spcBef>
                          <a:spcPts val="0"/>
                        </a:spcBef>
                        <a:spcAft>
                          <a:spcPts val="0"/>
                        </a:spcAft>
                        <a:buFont typeface="Arial" panose="020B0604020202020204" pitchFamily="34" charset="0"/>
                        <a:buChar char="•"/>
                      </a:pPr>
                      <a:r>
                        <a:rPr lang="en-US" sz="1200" kern="1200" dirty="0">
                          <a:effectLst/>
                        </a:rPr>
                        <a:t>Identify positive peer models</a:t>
                      </a:r>
                      <a:endParaRPr lang="en-US" sz="1200" dirty="0">
                        <a:effectLst/>
                        <a:latin typeface="Calibri"/>
                        <a:ea typeface="Calibri"/>
                        <a:cs typeface="Times New Roman"/>
                      </a:endParaRPr>
                    </a:p>
                  </a:txBody>
                  <a:tcPr marL="0" marR="0" marT="0" marB="0"/>
                </a:tc>
              </a:tr>
              <a:tr h="364802">
                <a:tc>
                  <a:txBody>
                    <a:bodyPr/>
                    <a:lstStyle/>
                    <a:p>
                      <a:pPr marL="0" marR="0">
                        <a:lnSpc>
                          <a:spcPct val="115000"/>
                        </a:lnSpc>
                        <a:spcBef>
                          <a:spcPts val="0"/>
                        </a:spcBef>
                        <a:spcAft>
                          <a:spcPts val="0"/>
                        </a:spcAft>
                      </a:pPr>
                      <a:r>
                        <a:rPr lang="en-US" sz="1200" b="1" kern="1200" dirty="0" smtClean="0">
                          <a:solidFill>
                            <a:schemeClr val="bg1"/>
                          </a:solidFill>
                          <a:effectLst/>
                        </a:rPr>
                        <a:t>Sample Criminogenic Risks Rated High</a:t>
                      </a:r>
                      <a:endParaRPr lang="en-US" sz="1200" b="1" dirty="0">
                        <a:solidFill>
                          <a:schemeClr val="bg1"/>
                        </a:solidFill>
                        <a:effectLst/>
                        <a:latin typeface="Calibri"/>
                        <a:ea typeface="Calibri"/>
                        <a:cs typeface="Times New Roman"/>
                      </a:endParaRPr>
                    </a:p>
                  </a:txBody>
                  <a:tcPr marL="42000" marR="42000" marT="21259" marB="21259">
                    <a:solidFill>
                      <a:schemeClr val="tx2">
                        <a:lumMod val="60000"/>
                        <a:lumOff val="40000"/>
                      </a:schemeClr>
                    </a:solidFill>
                  </a:tcPr>
                </a:tc>
                <a:tc>
                  <a:txBody>
                    <a:bodyPr/>
                    <a:lstStyle/>
                    <a:p>
                      <a:pPr marL="0" marR="0">
                        <a:lnSpc>
                          <a:spcPct val="115000"/>
                        </a:lnSpc>
                        <a:spcBef>
                          <a:spcPts val="0"/>
                        </a:spcBef>
                        <a:spcAft>
                          <a:spcPts val="0"/>
                        </a:spcAft>
                      </a:pPr>
                      <a:r>
                        <a:rPr lang="en-US" sz="1200" b="1" kern="1200" dirty="0">
                          <a:solidFill>
                            <a:schemeClr val="bg1"/>
                          </a:solidFill>
                          <a:effectLst/>
                        </a:rPr>
                        <a:t>Needs</a:t>
                      </a:r>
                      <a:endParaRPr lang="en-US" sz="1200" b="1" dirty="0">
                        <a:solidFill>
                          <a:schemeClr val="bg1"/>
                        </a:solidFill>
                        <a:effectLst/>
                        <a:latin typeface="Calibri"/>
                        <a:ea typeface="Calibri"/>
                        <a:cs typeface="Times New Roman"/>
                      </a:endParaRPr>
                    </a:p>
                  </a:txBody>
                  <a:tcPr marL="0" marR="0" marT="0" marB="0">
                    <a:solidFill>
                      <a:schemeClr val="tx2">
                        <a:lumMod val="60000"/>
                        <a:lumOff val="40000"/>
                      </a:schemeClr>
                    </a:solidFill>
                  </a:tcPr>
                </a:tc>
                <a:tc>
                  <a:txBody>
                    <a:bodyPr/>
                    <a:lstStyle/>
                    <a:p>
                      <a:pPr marL="0" marR="0">
                        <a:lnSpc>
                          <a:spcPct val="115000"/>
                        </a:lnSpc>
                        <a:spcBef>
                          <a:spcPts val="0"/>
                        </a:spcBef>
                        <a:spcAft>
                          <a:spcPts val="0"/>
                        </a:spcAft>
                      </a:pPr>
                      <a:r>
                        <a:rPr lang="en-US" sz="1200" b="1" kern="1200" dirty="0">
                          <a:solidFill>
                            <a:schemeClr val="bg1"/>
                          </a:solidFill>
                          <a:effectLst/>
                        </a:rPr>
                        <a:t>Targeted Goals for Intervention (include who and time line)</a:t>
                      </a:r>
                      <a:endParaRPr lang="en-US" sz="1200" b="1" dirty="0">
                        <a:solidFill>
                          <a:schemeClr val="bg1"/>
                        </a:solidFill>
                        <a:effectLst/>
                        <a:latin typeface="Calibri"/>
                        <a:ea typeface="Calibri"/>
                        <a:cs typeface="Times New Roman"/>
                      </a:endParaRPr>
                    </a:p>
                  </a:txBody>
                  <a:tcPr marL="0" marR="0" marT="0" marB="0">
                    <a:solidFill>
                      <a:schemeClr val="tx2">
                        <a:lumMod val="60000"/>
                        <a:lumOff val="40000"/>
                      </a:schemeClr>
                    </a:solidFill>
                  </a:tcPr>
                </a:tc>
              </a:tr>
              <a:tr h="1501787">
                <a:tc>
                  <a:txBody>
                    <a:bodyPr/>
                    <a:lstStyle/>
                    <a:p>
                      <a:pPr marL="0" marR="0" indent="0">
                        <a:lnSpc>
                          <a:spcPct val="115000"/>
                        </a:lnSpc>
                        <a:spcBef>
                          <a:spcPts val="0"/>
                        </a:spcBef>
                        <a:spcAft>
                          <a:spcPts val="0"/>
                        </a:spcAft>
                        <a:buFont typeface="Arial" panose="020B0604020202020204" pitchFamily="34" charset="0"/>
                        <a:buNone/>
                      </a:pPr>
                      <a:r>
                        <a:rPr lang="en-US" sz="1200" kern="1200" dirty="0">
                          <a:effectLst/>
                        </a:rPr>
                        <a:t>Antisocial </a:t>
                      </a:r>
                      <a:r>
                        <a:rPr lang="en-US" sz="1200" kern="1200" dirty="0" smtClean="0">
                          <a:effectLst/>
                        </a:rPr>
                        <a:t>Behaviors </a:t>
                      </a:r>
                    </a:p>
                    <a:p>
                      <a:pPr marL="0" marR="0" indent="0">
                        <a:lnSpc>
                          <a:spcPct val="115000"/>
                        </a:lnSpc>
                        <a:spcBef>
                          <a:spcPts val="0"/>
                        </a:spcBef>
                        <a:spcAft>
                          <a:spcPts val="0"/>
                        </a:spcAft>
                        <a:buFont typeface="Arial" panose="020B0604020202020204" pitchFamily="34" charset="0"/>
                        <a:buNone/>
                      </a:pPr>
                      <a:endParaRPr lang="en-US" sz="1200" dirty="0">
                        <a:effectLst/>
                        <a:latin typeface="Calibri"/>
                        <a:ea typeface="Calibri"/>
                        <a:cs typeface="Times New Roman"/>
                      </a:endParaRPr>
                    </a:p>
                  </a:txBody>
                  <a:tcPr marL="42000" marR="42000" marT="21259" marB="21259"/>
                </a:tc>
                <a:tc>
                  <a:txBody>
                    <a:bodyPr/>
                    <a:lstStyle/>
                    <a:p>
                      <a:pPr marL="228600" marR="0" indent="-228600">
                        <a:lnSpc>
                          <a:spcPct val="115000"/>
                        </a:lnSpc>
                        <a:spcBef>
                          <a:spcPts val="0"/>
                        </a:spcBef>
                        <a:spcAft>
                          <a:spcPts val="0"/>
                        </a:spcAft>
                        <a:buFont typeface="Arial" panose="020B0604020202020204" pitchFamily="34" charset="0"/>
                        <a:buChar char="•"/>
                      </a:pPr>
                      <a:r>
                        <a:rPr lang="en-US" sz="1200" kern="1200" dirty="0">
                          <a:effectLst/>
                        </a:rPr>
                        <a:t>Reduce antisocial acts and criminal behaviors</a:t>
                      </a:r>
                      <a:endParaRPr lang="en-US" sz="1200" dirty="0">
                        <a:effectLst/>
                      </a:endParaRPr>
                    </a:p>
                    <a:p>
                      <a:pPr marL="228600" marR="0" indent="-228600">
                        <a:lnSpc>
                          <a:spcPct val="115000"/>
                        </a:lnSpc>
                        <a:spcBef>
                          <a:spcPts val="0"/>
                        </a:spcBef>
                        <a:spcAft>
                          <a:spcPts val="0"/>
                        </a:spcAft>
                        <a:buFont typeface="Arial" panose="020B0604020202020204" pitchFamily="34" charset="0"/>
                        <a:buChar char="•"/>
                      </a:pPr>
                      <a:r>
                        <a:rPr lang="en-US" sz="1200" kern="1200" dirty="0">
                          <a:effectLst/>
                        </a:rPr>
                        <a:t>Reduce </a:t>
                      </a:r>
                      <a:r>
                        <a:rPr lang="en-US" sz="1200" kern="1200" dirty="0" smtClean="0">
                          <a:effectLst/>
                        </a:rPr>
                        <a:t>irritability contributing</a:t>
                      </a:r>
                      <a:r>
                        <a:rPr lang="en-US" sz="1200" kern="1200" baseline="0" dirty="0" smtClean="0">
                          <a:effectLst/>
                        </a:rPr>
                        <a:t> to behavior</a:t>
                      </a:r>
                      <a:endParaRPr lang="en-US" sz="1200" dirty="0">
                        <a:effectLst/>
                      </a:endParaRPr>
                    </a:p>
                  </a:txBody>
                  <a:tcPr marL="0" marR="0" marT="0" marB="0"/>
                </a:tc>
                <a:tc>
                  <a:txBody>
                    <a:bodyPr/>
                    <a:lstStyle/>
                    <a:p>
                      <a:pPr marL="342900" marR="0" lvl="0" indent="-342900">
                        <a:lnSpc>
                          <a:spcPct val="115000"/>
                        </a:lnSpc>
                        <a:spcBef>
                          <a:spcPts val="0"/>
                        </a:spcBef>
                        <a:spcAft>
                          <a:spcPts val="0"/>
                        </a:spcAft>
                        <a:buFont typeface="Arial" panose="020B0604020202020204" pitchFamily="34" charset="0"/>
                        <a:buChar char="•"/>
                      </a:pPr>
                      <a:r>
                        <a:rPr lang="en-US" sz="1200" kern="1200" dirty="0">
                          <a:effectLst/>
                        </a:rPr>
                        <a:t>Weekly 1:1 for monitoring, encouragement,  education (probation- 3 months)</a:t>
                      </a:r>
                      <a:endParaRPr lang="en-US" sz="1200" dirty="0">
                        <a:effectLst/>
                      </a:endParaRPr>
                    </a:p>
                    <a:p>
                      <a:pPr marL="342900" marR="0" lvl="0" indent="-342900">
                        <a:lnSpc>
                          <a:spcPct val="115000"/>
                        </a:lnSpc>
                        <a:spcBef>
                          <a:spcPts val="0"/>
                        </a:spcBef>
                        <a:spcAft>
                          <a:spcPts val="0"/>
                        </a:spcAft>
                        <a:buFont typeface="Arial" panose="020B0604020202020204" pitchFamily="34" charset="0"/>
                        <a:buChar char="•"/>
                      </a:pPr>
                      <a:r>
                        <a:rPr lang="en-US" sz="1200" kern="1200" dirty="0" smtClean="0">
                          <a:effectLst/>
                        </a:rPr>
                        <a:t>DRT </a:t>
                      </a:r>
                      <a:r>
                        <a:rPr lang="en-US" sz="1200" kern="1200" dirty="0">
                          <a:effectLst/>
                        </a:rPr>
                        <a:t>session(one additional dose per case manager and client</a:t>
                      </a:r>
                      <a:r>
                        <a:rPr lang="en-US" sz="1200" kern="1200" dirty="0" smtClean="0">
                          <a:effectLst/>
                        </a:rPr>
                        <a:t>); trauma awareness</a:t>
                      </a:r>
                      <a:endParaRPr lang="en-US" sz="1200" dirty="0">
                        <a:effectLst/>
                      </a:endParaRPr>
                    </a:p>
                    <a:p>
                      <a:pPr marL="342900" marR="0" lvl="0" indent="-342900">
                        <a:lnSpc>
                          <a:spcPct val="115000"/>
                        </a:lnSpc>
                        <a:spcBef>
                          <a:spcPts val="0"/>
                        </a:spcBef>
                        <a:spcAft>
                          <a:spcPts val="0"/>
                        </a:spcAft>
                        <a:buFont typeface="Arial" panose="020B0604020202020204" pitchFamily="34" charset="0"/>
                        <a:buChar char="•"/>
                      </a:pPr>
                      <a:r>
                        <a:rPr lang="en-US" sz="1200" kern="1200" dirty="0">
                          <a:effectLst/>
                        </a:rPr>
                        <a:t>Attend one prosocial activity ( with peer; within two weeks</a:t>
                      </a:r>
                      <a:r>
                        <a:rPr lang="en-US" sz="1200" kern="1200" dirty="0" smtClean="0">
                          <a:effectLst/>
                        </a:rPr>
                        <a:t>)</a:t>
                      </a:r>
                      <a:endParaRPr lang="en-US" sz="1200" dirty="0">
                        <a:effectLst/>
                      </a:endParaRPr>
                    </a:p>
                  </a:txBody>
                  <a:tcPr marL="0" marR="0" marT="0" marB="0"/>
                </a:tc>
              </a:tr>
              <a:tr h="448350">
                <a:tc>
                  <a:txBody>
                    <a:bodyPr/>
                    <a:lstStyle/>
                    <a:p>
                      <a:pPr marL="0" marR="0">
                        <a:lnSpc>
                          <a:spcPct val="115000"/>
                        </a:lnSpc>
                        <a:spcBef>
                          <a:spcPts val="0"/>
                        </a:spcBef>
                        <a:spcAft>
                          <a:spcPts val="0"/>
                        </a:spcAft>
                      </a:pPr>
                      <a:r>
                        <a:rPr lang="en-US" sz="1200" kern="1200" dirty="0">
                          <a:effectLst/>
                        </a:rPr>
                        <a:t>Antisocial Attitudes</a:t>
                      </a:r>
                      <a:endParaRPr lang="en-US" sz="1200" dirty="0">
                        <a:effectLst/>
                        <a:latin typeface="Calibri"/>
                        <a:ea typeface="Calibri"/>
                        <a:cs typeface="Times New Roman"/>
                      </a:endParaRPr>
                    </a:p>
                  </a:txBody>
                  <a:tcPr marL="42000" marR="42000" marT="21259" marB="21259"/>
                </a:tc>
                <a:tc>
                  <a:txBody>
                    <a:bodyPr/>
                    <a:lstStyle/>
                    <a:p>
                      <a:pPr marL="171450" marR="0" indent="-171450">
                        <a:lnSpc>
                          <a:spcPct val="115000"/>
                        </a:lnSpc>
                        <a:spcBef>
                          <a:spcPts val="0"/>
                        </a:spcBef>
                        <a:spcAft>
                          <a:spcPts val="0"/>
                        </a:spcAft>
                        <a:buFont typeface="Arial" panose="020B0604020202020204" pitchFamily="34" charset="0"/>
                        <a:buChar char="•"/>
                      </a:pPr>
                      <a:r>
                        <a:rPr lang="en-US" sz="1200" kern="1200" dirty="0">
                          <a:effectLst/>
                        </a:rPr>
                        <a:t>Reduce sense of mistrust and negative cognitions</a:t>
                      </a:r>
                      <a:endParaRPr lang="en-US" sz="1200" dirty="0">
                        <a:effectLst/>
                        <a:latin typeface="Calibri"/>
                        <a:ea typeface="Calibri"/>
                        <a:cs typeface="Times New Roman"/>
                      </a:endParaRPr>
                    </a:p>
                  </a:txBody>
                  <a:tcPr marL="0" marR="0"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200" kern="1200" dirty="0" smtClean="0">
                          <a:effectLst/>
                        </a:rPr>
                        <a:t>Peer support</a:t>
                      </a:r>
                    </a:p>
                    <a:p>
                      <a:pPr marL="285750" marR="0" indent="-285750">
                        <a:lnSpc>
                          <a:spcPct val="115000"/>
                        </a:lnSpc>
                        <a:spcBef>
                          <a:spcPts val="0"/>
                        </a:spcBef>
                        <a:spcAft>
                          <a:spcPts val="0"/>
                        </a:spcAft>
                        <a:buFont typeface="Arial" panose="020B0604020202020204" pitchFamily="34" charset="0"/>
                        <a:buChar char="•"/>
                      </a:pPr>
                      <a:r>
                        <a:rPr lang="en-US" sz="1200" kern="1200" dirty="0" smtClean="0">
                          <a:effectLst/>
                        </a:rPr>
                        <a:t>Social structure in RSAT commitment meetings</a:t>
                      </a:r>
                      <a:endParaRPr lang="en-US" sz="1200" dirty="0">
                        <a:effectLst/>
                        <a:latin typeface="Calibri"/>
                        <a:ea typeface="Calibri"/>
                        <a:cs typeface="Times New Roman"/>
                      </a:endParaRPr>
                    </a:p>
                  </a:txBody>
                  <a:tcPr marL="0" marR="0" marT="0" marB="0"/>
                </a:tc>
              </a:tr>
              <a:tr h="448350">
                <a:tc>
                  <a:txBody>
                    <a:bodyPr/>
                    <a:lstStyle/>
                    <a:p>
                      <a:pPr marL="0" marR="0">
                        <a:lnSpc>
                          <a:spcPct val="115000"/>
                        </a:lnSpc>
                        <a:spcBef>
                          <a:spcPts val="0"/>
                        </a:spcBef>
                        <a:spcAft>
                          <a:spcPts val="0"/>
                        </a:spcAft>
                      </a:pPr>
                      <a:r>
                        <a:rPr lang="en-US" sz="1200" dirty="0" smtClean="0">
                          <a:effectLst/>
                          <a:latin typeface="Calibri"/>
                          <a:ea typeface="Calibri"/>
                          <a:cs typeface="Times New Roman"/>
                        </a:rPr>
                        <a:t>Poor</a:t>
                      </a:r>
                      <a:r>
                        <a:rPr lang="en-US" sz="1200" baseline="0" dirty="0" smtClean="0">
                          <a:effectLst/>
                          <a:latin typeface="Calibri"/>
                          <a:ea typeface="Calibri"/>
                          <a:cs typeface="Times New Roman"/>
                        </a:rPr>
                        <a:t> family relations</a:t>
                      </a:r>
                      <a:endParaRPr lang="en-US" sz="1200" dirty="0">
                        <a:effectLst/>
                        <a:latin typeface="Calibri"/>
                        <a:ea typeface="Calibri"/>
                        <a:cs typeface="Times New Roman"/>
                      </a:endParaRPr>
                    </a:p>
                  </a:txBody>
                  <a:tcPr marL="42000" marR="42000" marT="21259" marB="21259"/>
                </a:tc>
                <a:tc>
                  <a:txBody>
                    <a:bodyPr/>
                    <a:lstStyle/>
                    <a:p>
                      <a:pPr marL="285750" marR="0" indent="-285750">
                        <a:lnSpc>
                          <a:spcPct val="115000"/>
                        </a:lnSpc>
                        <a:spcBef>
                          <a:spcPts val="0"/>
                        </a:spcBef>
                        <a:spcAft>
                          <a:spcPts val="0"/>
                        </a:spcAft>
                        <a:buFont typeface="Arial" panose="020B0604020202020204" pitchFamily="34" charset="0"/>
                        <a:buChar char="•"/>
                      </a:pPr>
                      <a:r>
                        <a:rPr lang="en-US" sz="1200" dirty="0" smtClean="0">
                          <a:effectLst/>
                          <a:latin typeface="Calibri"/>
                          <a:ea typeface="Calibri"/>
                          <a:cs typeface="Times New Roman"/>
                        </a:rPr>
                        <a:t>Family relations repair/resolution</a:t>
                      </a:r>
                    </a:p>
                    <a:p>
                      <a:pPr marL="285750" marR="0" indent="-285750">
                        <a:lnSpc>
                          <a:spcPct val="115000"/>
                        </a:lnSpc>
                        <a:spcBef>
                          <a:spcPts val="0"/>
                        </a:spcBef>
                        <a:spcAft>
                          <a:spcPts val="0"/>
                        </a:spcAft>
                        <a:buFont typeface="Arial" panose="020B0604020202020204" pitchFamily="34" charset="0"/>
                        <a:buChar char="•"/>
                      </a:pPr>
                      <a:r>
                        <a:rPr lang="en-US" sz="1200" dirty="0" smtClean="0">
                          <a:effectLst/>
                          <a:latin typeface="Calibri"/>
                          <a:ea typeface="Calibri"/>
                          <a:cs typeface="Times New Roman"/>
                        </a:rPr>
                        <a:t>Recognize depression</a:t>
                      </a:r>
                      <a:r>
                        <a:rPr lang="en-US" sz="1200" baseline="0" dirty="0" smtClean="0">
                          <a:effectLst/>
                          <a:latin typeface="Calibri"/>
                          <a:ea typeface="Calibri"/>
                          <a:cs typeface="Times New Roman"/>
                        </a:rPr>
                        <a:t> as impairing engagement</a:t>
                      </a:r>
                      <a:endParaRPr lang="en-US" sz="1200" dirty="0">
                        <a:effectLst/>
                        <a:latin typeface="Calibri"/>
                        <a:ea typeface="Calibri"/>
                        <a:cs typeface="Times New Roman"/>
                      </a:endParaRPr>
                    </a:p>
                  </a:txBody>
                  <a:tcPr marL="0" marR="0"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200" dirty="0" smtClean="0">
                          <a:effectLst/>
                          <a:latin typeface="Calibri"/>
                          <a:ea typeface="Calibri"/>
                          <a:cs typeface="Times New Roman"/>
                        </a:rPr>
                        <a:t>Therapy with family focus while incarcerated, planning, identifying support</a:t>
                      </a:r>
                    </a:p>
                    <a:p>
                      <a:pPr marL="285750" marR="0" indent="-285750">
                        <a:lnSpc>
                          <a:spcPct val="115000"/>
                        </a:lnSpc>
                        <a:spcBef>
                          <a:spcPts val="0"/>
                        </a:spcBef>
                        <a:spcAft>
                          <a:spcPts val="0"/>
                        </a:spcAft>
                        <a:buFont typeface="Arial" panose="020B0604020202020204" pitchFamily="34" charset="0"/>
                        <a:buChar char="•"/>
                      </a:pPr>
                      <a:r>
                        <a:rPr lang="en-US" sz="1200" dirty="0" smtClean="0">
                          <a:effectLst/>
                          <a:latin typeface="Calibri"/>
                          <a:ea typeface="Calibri"/>
                          <a:cs typeface="Times New Roman"/>
                        </a:rPr>
                        <a:t>Treat depression</a:t>
                      </a:r>
                      <a:r>
                        <a:rPr lang="en-US" sz="1200" baseline="0" dirty="0" smtClean="0">
                          <a:effectLst/>
                          <a:latin typeface="Calibri"/>
                          <a:ea typeface="Calibri"/>
                          <a:cs typeface="Times New Roman"/>
                        </a:rPr>
                        <a:t> (medications, therapy)</a:t>
                      </a:r>
                      <a:endParaRPr lang="en-US" sz="1200" dirty="0">
                        <a:effectLst/>
                        <a:latin typeface="Calibri"/>
                        <a:ea typeface="Calibri"/>
                        <a:cs typeface="Times New Roman"/>
                      </a:endParaRPr>
                    </a:p>
                  </a:txBody>
                  <a:tcPr marL="0" marR="0" marT="0" marB="0"/>
                </a:tc>
              </a:tr>
              <a:tr h="448350">
                <a:tc>
                  <a:txBody>
                    <a:bodyPr/>
                    <a:lstStyle/>
                    <a:p>
                      <a:pPr marL="0" marR="0">
                        <a:lnSpc>
                          <a:spcPct val="115000"/>
                        </a:lnSpc>
                        <a:spcBef>
                          <a:spcPts val="0"/>
                        </a:spcBef>
                        <a:spcAft>
                          <a:spcPts val="0"/>
                        </a:spcAft>
                      </a:pPr>
                      <a:r>
                        <a:rPr lang="en-US" sz="1200" dirty="0" smtClean="0">
                          <a:effectLst/>
                          <a:latin typeface="Calibri"/>
                          <a:ea typeface="Calibri"/>
                          <a:cs typeface="Times New Roman"/>
                        </a:rPr>
                        <a:t>Significant use </a:t>
                      </a:r>
                      <a:endParaRPr lang="en-US" sz="1200" dirty="0">
                        <a:effectLst/>
                        <a:latin typeface="Calibri"/>
                        <a:ea typeface="Calibri"/>
                        <a:cs typeface="Times New Roman"/>
                      </a:endParaRPr>
                    </a:p>
                  </a:txBody>
                  <a:tcPr marL="42000" marR="42000" marT="21259" marB="21259"/>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smtClean="0">
                          <a:effectLst/>
                          <a:latin typeface="Calibri"/>
                          <a:ea typeface="Calibri"/>
                          <a:cs typeface="Times New Roman"/>
                        </a:rPr>
                        <a:t>Substance use treatment</a:t>
                      </a:r>
                      <a:endParaRPr lang="en-US" sz="1200" dirty="0">
                        <a:effectLst/>
                        <a:latin typeface="Calibri"/>
                        <a:ea typeface="Calibri"/>
                        <a:cs typeface="Times New Roman"/>
                      </a:endParaRPr>
                    </a:p>
                  </a:txBody>
                  <a:tcPr marL="0" marR="0"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smtClean="0">
                          <a:effectLst/>
                          <a:latin typeface="Calibri"/>
                          <a:ea typeface="Calibri"/>
                          <a:cs typeface="Times New Roman"/>
                        </a:rPr>
                        <a:t>RSAT</a:t>
                      </a:r>
                      <a:r>
                        <a:rPr lang="en-US" sz="1200" baseline="0" dirty="0" smtClean="0">
                          <a:effectLst/>
                          <a:latin typeface="Calibri"/>
                          <a:ea typeface="Calibri"/>
                          <a:cs typeface="Times New Roman"/>
                        </a:rPr>
                        <a:t> programming focused on addiction recovery</a:t>
                      </a:r>
                      <a:endParaRPr lang="en-US" sz="1200"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1455033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Conclusions</a:t>
            </a:r>
            <a:endParaRPr lang="en-US" dirty="0">
              <a:solidFill>
                <a:schemeClr val="accent3">
                  <a:lumMod val="75000"/>
                </a:schemeClr>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smtClean="0"/>
              <a:t>Persons with Co-Occurring Disorders who also have Criminogenic Features present with complex needs, but potentially improved outcomes</a:t>
            </a:r>
          </a:p>
          <a:p>
            <a:pPr>
              <a:buFont typeface="Wingdings" panose="05000000000000000000" pitchFamily="2" charset="2"/>
              <a:buChar char="§"/>
            </a:pPr>
            <a:r>
              <a:rPr lang="en-US" dirty="0" smtClean="0"/>
              <a:t>Focus must integrate different approaches and continue to refine with lessons learned </a:t>
            </a:r>
          </a:p>
          <a:p>
            <a:pPr>
              <a:buFont typeface="Wingdings" panose="05000000000000000000" pitchFamily="2" charset="2"/>
              <a:buChar char="§"/>
            </a:pPr>
            <a:r>
              <a:rPr lang="en-US" dirty="0" smtClean="0"/>
              <a:t>Implementation successes and challenges</a:t>
            </a:r>
          </a:p>
          <a:p>
            <a:pPr lvl="1">
              <a:buFont typeface="Wingdings" panose="05000000000000000000" pitchFamily="2" charset="2"/>
              <a:buChar char="§"/>
            </a:pPr>
            <a:r>
              <a:rPr lang="en-US" dirty="0" smtClean="0"/>
              <a:t>Engagement maximized with peer support</a:t>
            </a:r>
          </a:p>
          <a:p>
            <a:pPr lvl="1">
              <a:buFont typeface="Wingdings" panose="05000000000000000000" pitchFamily="2" charset="2"/>
              <a:buChar char="§"/>
            </a:pPr>
            <a:r>
              <a:rPr lang="en-US" dirty="0" smtClean="0"/>
              <a:t>Fidelity tracking and case discussions- developing techniques</a:t>
            </a:r>
          </a:p>
          <a:p>
            <a:pPr lvl="1">
              <a:buFont typeface="Wingdings" panose="05000000000000000000" pitchFamily="2" charset="2"/>
              <a:buChar char="§"/>
            </a:pPr>
            <a:r>
              <a:rPr lang="en-US" dirty="0" smtClean="0"/>
              <a:t>Staff training needs to be ongoing</a:t>
            </a:r>
          </a:p>
          <a:p>
            <a:pPr lvl="1">
              <a:buFont typeface="Wingdings" panose="05000000000000000000" pitchFamily="2" charset="2"/>
              <a:buChar char="§"/>
            </a:pPr>
            <a:r>
              <a:rPr lang="en-US" dirty="0" smtClean="0"/>
              <a:t>Unique re-entry coordination and systems challenges</a:t>
            </a:r>
          </a:p>
          <a:p>
            <a:pPr lvl="1"/>
            <a:endParaRPr lang="en-US" dirty="0" smtClean="0"/>
          </a:p>
        </p:txBody>
      </p:sp>
    </p:spTree>
    <p:extLst>
      <p:ext uri="{BB962C8B-B14F-4D97-AF65-F5344CB8AC3E}">
        <p14:creationId xmlns:p14="http://schemas.microsoft.com/office/powerpoint/2010/main" val="328141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211" y="228600"/>
            <a:ext cx="7543800" cy="1449387"/>
          </a:xfrm>
        </p:spPr>
        <p:txBody>
          <a:bodyPr/>
          <a:lstStyle/>
          <a:p>
            <a:r>
              <a:rPr lang="en-US" dirty="0" smtClean="0"/>
              <a:t>Jack</a:t>
            </a:r>
            <a:endParaRPr lang="en-US" dirty="0"/>
          </a:p>
        </p:txBody>
      </p:sp>
      <p:sp>
        <p:nvSpPr>
          <p:cNvPr id="3" name="Content Placeholder 2"/>
          <p:cNvSpPr>
            <a:spLocks noGrp="1"/>
          </p:cNvSpPr>
          <p:nvPr>
            <p:ph idx="1"/>
          </p:nvPr>
        </p:nvSpPr>
        <p:spPr>
          <a:xfrm>
            <a:off x="381000" y="1752600"/>
            <a:ext cx="8381999" cy="4022725"/>
          </a:xfrm>
        </p:spPr>
        <p:txBody>
          <a:bodyPr/>
          <a:lstStyle/>
          <a:p>
            <a:pPr>
              <a:buFont typeface="Arial" panose="020B0604020202020204" pitchFamily="34" charset="0"/>
              <a:buChar char="•"/>
            </a:pPr>
            <a:r>
              <a:rPr lang="en-US" sz="2400" dirty="0" smtClean="0"/>
              <a:t>24 year old male</a:t>
            </a:r>
          </a:p>
          <a:p>
            <a:pPr>
              <a:buFont typeface="Arial" panose="020B0604020202020204" pitchFamily="34" charset="0"/>
              <a:buChar char="•"/>
            </a:pPr>
            <a:r>
              <a:rPr lang="en-US" sz="2400" dirty="0" smtClean="0"/>
              <a:t>Repetitive domestic violence and robbery charges, 10 arrests</a:t>
            </a:r>
          </a:p>
          <a:p>
            <a:pPr>
              <a:buFont typeface="Arial" panose="020B0604020202020204" pitchFamily="34" charset="0"/>
              <a:buChar char="•"/>
            </a:pPr>
            <a:r>
              <a:rPr lang="en-US" sz="2400" dirty="0" smtClean="0"/>
              <a:t>Using substances since age 12 when started with alcohol</a:t>
            </a:r>
          </a:p>
          <a:p>
            <a:pPr>
              <a:buFont typeface="Arial" panose="020B0604020202020204" pitchFamily="34" charset="0"/>
              <a:buChar char="•"/>
            </a:pPr>
            <a:r>
              <a:rPr lang="en-US" sz="2400" dirty="0" smtClean="0"/>
              <a:t>Serving a two year sentence on armed robbery related to trying to get money to support heroin habit</a:t>
            </a:r>
          </a:p>
          <a:p>
            <a:pPr>
              <a:buFont typeface="Arial" panose="020B0604020202020204" pitchFamily="34" charset="0"/>
              <a:buChar char="•"/>
            </a:pPr>
            <a:r>
              <a:rPr lang="en-US" sz="2400" dirty="0" smtClean="0"/>
              <a:t>Mother died recently, father not in the picture</a:t>
            </a:r>
          </a:p>
          <a:p>
            <a:pPr>
              <a:buFont typeface="Arial" panose="020B0604020202020204" pitchFamily="34" charset="0"/>
              <a:buChar char="•"/>
            </a:pPr>
            <a:r>
              <a:rPr lang="en-US" sz="2400" dirty="0" smtClean="0"/>
              <a:t>Adjustment to incarceration poor, several initial disciplinary issues </a:t>
            </a:r>
          </a:p>
          <a:p>
            <a:pPr>
              <a:buFont typeface="Arial" panose="020B0604020202020204" pitchFamily="34" charset="0"/>
              <a:buChar char="•"/>
            </a:pPr>
            <a:r>
              <a:rPr lang="en-US" sz="2400" dirty="0" smtClean="0"/>
              <a:t>Now incarcerated for one year and settled in </a:t>
            </a:r>
          </a:p>
          <a:p>
            <a:pPr>
              <a:buFont typeface="Arial" panose="020B0604020202020204" pitchFamily="34" charset="0"/>
              <a:buChar char="•"/>
            </a:pPr>
            <a:r>
              <a:rPr lang="en-US" sz="2400" dirty="0" smtClean="0"/>
              <a:t>Attending treatment in RSAT but mostly to earn good time to get out and return to same situation</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1000"/>
            <a:ext cx="1773011" cy="1773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40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Refining Target Population and Approaches</a:t>
            </a:r>
            <a:endParaRPr lang="en-US" dirty="0"/>
          </a:p>
        </p:txBody>
      </p:sp>
      <p:sp>
        <p:nvSpPr>
          <p:cNvPr id="5" name="Text Placeholder 4"/>
          <p:cNvSpPr>
            <a:spLocks noGrp="1"/>
          </p:cNvSpPr>
          <p:nvPr>
            <p:ph type="body" idx="1"/>
          </p:nvPr>
        </p:nvSpPr>
        <p:spPr/>
        <p:txBody>
          <a:bodyPr/>
          <a:lstStyle/>
          <a:p>
            <a:pPr eaLnBrk="1" hangingPunct="1">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457200" y="562490"/>
            <a:ext cx="7772400" cy="1066800"/>
          </a:xfrm>
        </p:spPr>
        <p:txBody>
          <a:bodyPr>
            <a:noAutofit/>
          </a:bodyPr>
          <a:lstStyle/>
          <a:p>
            <a:pPr eaLnBrk="1" hangingPunct="1">
              <a:defRPr/>
            </a:pPr>
            <a:r>
              <a:rPr lang="en-US" altLang="en-US" sz="3600" dirty="0" smtClean="0">
                <a:solidFill>
                  <a:schemeClr val="tx1"/>
                </a:solidFill>
                <a:cs typeface="Arial" panose="020B0604020202020204" pitchFamily="34" charset="0"/>
              </a:rPr>
              <a:t>Risk-Need-Responsivity (RNR) Model as a Guide to Best Correctional Practices</a:t>
            </a:r>
          </a:p>
        </p:txBody>
      </p:sp>
      <p:sp>
        <p:nvSpPr>
          <p:cNvPr id="7" name="Rectangle 3"/>
          <p:cNvSpPr>
            <a:spLocks noGrp="1" noChangeArrowheads="1"/>
          </p:cNvSpPr>
          <p:nvPr>
            <p:ph idx="1"/>
          </p:nvPr>
        </p:nvSpPr>
        <p:spPr>
          <a:xfrm>
            <a:off x="457200" y="1447800"/>
            <a:ext cx="8229600" cy="4144963"/>
          </a:xfrm>
        </p:spPr>
        <p:txBody>
          <a:bodyPr>
            <a:normAutofit fontScale="92500" lnSpcReduction="20000"/>
          </a:bodyPr>
          <a:lstStyle/>
          <a:p>
            <a:pPr eaLnBrk="1" hangingPunct="1">
              <a:buFont typeface="Arial" pitchFamily="34" charset="0"/>
              <a:buChar char="•"/>
              <a:defRPr/>
            </a:pPr>
            <a:endParaRPr lang="en-US" sz="2800" dirty="0" smtClean="0"/>
          </a:p>
          <a:p>
            <a:pPr eaLnBrk="1" hangingPunct="1">
              <a:buFont typeface="Arial" pitchFamily="34" charset="0"/>
              <a:buChar char="•"/>
              <a:defRPr/>
            </a:pPr>
            <a:r>
              <a:rPr lang="en-US" sz="2800" dirty="0" smtClean="0">
                <a:solidFill>
                  <a:schemeClr val="tx1"/>
                </a:solidFill>
              </a:rPr>
              <a:t>Focus resources on high </a:t>
            </a:r>
            <a:r>
              <a:rPr lang="en-US" sz="2800" b="1" u="sng" dirty="0" smtClean="0">
                <a:solidFill>
                  <a:schemeClr val="tx1"/>
                </a:solidFill>
              </a:rPr>
              <a:t>RISK</a:t>
            </a:r>
            <a:r>
              <a:rPr lang="en-US" sz="2800" dirty="0" smtClean="0">
                <a:solidFill>
                  <a:schemeClr val="tx1"/>
                </a:solidFill>
              </a:rPr>
              <a:t> cases</a:t>
            </a:r>
          </a:p>
          <a:p>
            <a:pPr eaLnBrk="1" hangingPunct="1">
              <a:buFont typeface="Arial" pitchFamily="34" charset="0"/>
              <a:buChar char="•"/>
              <a:defRPr/>
            </a:pPr>
            <a:endParaRPr lang="en-US" sz="2800" dirty="0" smtClean="0">
              <a:solidFill>
                <a:srgbClr val="A6A6A6"/>
              </a:solidFill>
            </a:endParaRPr>
          </a:p>
          <a:p>
            <a:pPr eaLnBrk="1" hangingPunct="1">
              <a:buFont typeface="Arial" pitchFamily="34" charset="0"/>
              <a:buChar char="•"/>
              <a:defRPr/>
            </a:pPr>
            <a:r>
              <a:rPr lang="en-US" sz="2800" dirty="0" smtClean="0">
                <a:solidFill>
                  <a:schemeClr val="tx1"/>
                </a:solidFill>
              </a:rPr>
              <a:t>Target </a:t>
            </a:r>
            <a:r>
              <a:rPr lang="en-US" sz="2800" dirty="0" err="1" smtClean="0">
                <a:solidFill>
                  <a:schemeClr val="tx1"/>
                </a:solidFill>
              </a:rPr>
              <a:t>criminogenic</a:t>
            </a:r>
            <a:r>
              <a:rPr lang="en-US" sz="2800" dirty="0" smtClean="0">
                <a:solidFill>
                  <a:schemeClr val="tx1"/>
                </a:solidFill>
              </a:rPr>
              <a:t> </a:t>
            </a:r>
            <a:r>
              <a:rPr lang="en-US" sz="2800" b="1" u="sng" dirty="0" smtClean="0">
                <a:solidFill>
                  <a:schemeClr val="tx1"/>
                </a:solidFill>
              </a:rPr>
              <a:t>NEEDS</a:t>
            </a:r>
            <a:r>
              <a:rPr lang="en-US" sz="2800" dirty="0" smtClean="0">
                <a:solidFill>
                  <a:schemeClr val="tx1"/>
                </a:solidFill>
              </a:rPr>
              <a:t>, such as antisocial behavior, substance abuse, antisocial attitudes, and </a:t>
            </a:r>
            <a:r>
              <a:rPr lang="en-US" sz="2800" dirty="0" err="1" smtClean="0">
                <a:solidFill>
                  <a:schemeClr val="tx1"/>
                </a:solidFill>
              </a:rPr>
              <a:t>criminogenic</a:t>
            </a:r>
            <a:r>
              <a:rPr lang="en-US" sz="2800" dirty="0" smtClean="0">
                <a:solidFill>
                  <a:schemeClr val="tx1"/>
                </a:solidFill>
              </a:rPr>
              <a:t> peers</a:t>
            </a:r>
          </a:p>
          <a:p>
            <a:pPr eaLnBrk="1" hangingPunct="1">
              <a:buFont typeface="Arial" pitchFamily="34" charset="0"/>
              <a:buChar char="•"/>
              <a:defRPr/>
            </a:pPr>
            <a:endParaRPr lang="en-US" sz="2800" dirty="0" smtClean="0"/>
          </a:p>
          <a:p>
            <a:pPr eaLnBrk="1" hangingPunct="1">
              <a:buFont typeface="Arial" pitchFamily="34" charset="0"/>
              <a:buChar char="•"/>
              <a:defRPr/>
            </a:pPr>
            <a:r>
              <a:rPr lang="en-US" sz="2800" b="1" u="sng" dirty="0" smtClean="0">
                <a:solidFill>
                  <a:schemeClr val="tx1"/>
                </a:solidFill>
              </a:rPr>
              <a:t>RESPONSIVITY</a:t>
            </a:r>
            <a:r>
              <a:rPr lang="en-US" sz="2800" b="1" dirty="0" smtClean="0">
                <a:solidFill>
                  <a:schemeClr val="tx1"/>
                </a:solidFill>
              </a:rPr>
              <a:t> </a:t>
            </a:r>
            <a:r>
              <a:rPr lang="en-US" sz="2800" dirty="0" smtClean="0">
                <a:solidFill>
                  <a:schemeClr val="tx1"/>
                </a:solidFill>
              </a:rPr>
              <a:t>– Tailor the intervention to the learning style, motivation, culture, demographics, and abilities of the offender.  Address the issues that affect </a:t>
            </a:r>
            <a:r>
              <a:rPr lang="en-US" sz="2800" dirty="0" err="1" smtClean="0">
                <a:solidFill>
                  <a:schemeClr val="tx1"/>
                </a:solidFill>
              </a:rPr>
              <a:t>responsivity</a:t>
            </a:r>
            <a:r>
              <a:rPr lang="en-US" sz="2800" dirty="0" smtClean="0">
                <a:solidFill>
                  <a:schemeClr val="tx1"/>
                </a:solidFill>
              </a:rPr>
              <a:t> (e.g., mental illnesses)</a:t>
            </a:r>
          </a:p>
          <a:p>
            <a:pPr eaLnBrk="1" hangingPunct="1">
              <a:buFont typeface="Arial" pitchFamily="34" charset="0"/>
              <a:buNone/>
              <a:defRPr/>
            </a:pPr>
            <a:endParaRPr lang="en-US" sz="2800" u="sng" dirty="0" smtClean="0"/>
          </a:p>
        </p:txBody>
      </p:sp>
      <p:sp>
        <p:nvSpPr>
          <p:cNvPr id="2" name="Footer Placeholder 1"/>
          <p:cNvSpPr>
            <a:spLocks noGrp="1"/>
          </p:cNvSpPr>
          <p:nvPr>
            <p:ph type="ftr" sz="quarter" idx="11"/>
          </p:nvPr>
        </p:nvSpPr>
        <p:spPr/>
        <p:txBody>
          <a:bodyPr/>
          <a:lstStyle/>
          <a:p>
            <a:pPr>
              <a:defRPr/>
            </a:pPr>
            <a:r>
              <a:rPr lang="en-US"/>
              <a:t>Council of State Governments Justice Center</a:t>
            </a:r>
          </a:p>
        </p:txBody>
      </p:sp>
      <p:sp>
        <p:nvSpPr>
          <p:cNvPr id="3" name="Slide Number Placeholder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76FBEA2C-2DF3-47E0-9ED0-D593BCE98646}" type="slidenum">
              <a:rPr lang="en-US" altLang="en-US">
                <a:solidFill>
                  <a:srgbClr val="898989"/>
                </a:solidFill>
                <a:latin typeface="Gill Sans MT" pitchFamily="34" charset="0"/>
              </a:rPr>
              <a:pPr>
                <a:defRPr/>
              </a:pPr>
              <a:t>6</a:t>
            </a:fld>
            <a:endParaRPr lang="en-US" altLang="en-US">
              <a:solidFill>
                <a:srgbClr val="898989"/>
              </a:solidFill>
              <a:latin typeface="Gill Sans MT" pitchFamily="34" charset="0"/>
            </a:endParaRPr>
          </a:p>
        </p:txBody>
      </p:sp>
      <p:sp>
        <p:nvSpPr>
          <p:cNvPr id="4" name="TextBox 3"/>
          <p:cNvSpPr txBox="1"/>
          <p:nvPr/>
        </p:nvSpPr>
        <p:spPr>
          <a:xfrm>
            <a:off x="4876800" y="5867610"/>
            <a:ext cx="3534365" cy="338554"/>
          </a:xfrm>
          <a:prstGeom prst="rect">
            <a:avLst/>
          </a:prstGeom>
          <a:noFill/>
        </p:spPr>
        <p:txBody>
          <a:bodyPr wrap="square" rtlCol="0">
            <a:spAutoFit/>
          </a:bodyPr>
          <a:lstStyle/>
          <a:p>
            <a:r>
              <a:rPr lang="en-US" sz="1600" dirty="0" smtClean="0"/>
              <a:t>Andrews, </a:t>
            </a:r>
            <a:r>
              <a:rPr lang="en-US" sz="1600" dirty="0" err="1" smtClean="0"/>
              <a:t>Bonta</a:t>
            </a:r>
            <a:r>
              <a:rPr lang="en-US" sz="1600" dirty="0" smtClean="0"/>
              <a:t>, </a:t>
            </a:r>
            <a:r>
              <a:rPr lang="en-US" sz="1600" dirty="0" err="1" smtClean="0"/>
              <a:t>Hoge</a:t>
            </a:r>
            <a:r>
              <a:rPr lang="en-US" sz="1600" dirty="0" smtClean="0"/>
              <a:t> 1990</a:t>
            </a:r>
            <a:endParaRPr lang="en-US" sz="1600"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52600" y="2041525"/>
          <a:ext cx="4953000" cy="3597354"/>
        </p:xfrm>
        <a:graphic>
          <a:graphicData uri="http://schemas.openxmlformats.org/drawingml/2006/table">
            <a:tbl>
              <a:tblPr firstRow="1" bandRow="1">
                <a:tableStyleId>{21E4AEA4-8DFA-4A89-87EB-49C32662AFE0}</a:tableStyleId>
              </a:tblPr>
              <a:tblGrid>
                <a:gridCol w="4953000"/>
              </a:tblGrid>
              <a:tr h="396218">
                <a:tc>
                  <a:txBody>
                    <a:bodyPr/>
                    <a:lstStyle/>
                    <a:p>
                      <a:r>
                        <a:rPr lang="en-US" sz="2000" dirty="0" smtClean="0">
                          <a:solidFill>
                            <a:srgbClr val="000000"/>
                          </a:solidFill>
                          <a:latin typeface="+mj-lt"/>
                        </a:rPr>
                        <a:t>Risk Factor</a:t>
                      </a:r>
                      <a:r>
                        <a:rPr lang="en-US" sz="2000" baseline="0" dirty="0" smtClean="0">
                          <a:solidFill>
                            <a:srgbClr val="000000"/>
                          </a:solidFill>
                          <a:latin typeface="+mj-lt"/>
                        </a:rPr>
                        <a:t> </a:t>
                      </a:r>
                      <a:endParaRPr lang="en-US" sz="2000" dirty="0">
                        <a:solidFill>
                          <a:srgbClr val="000000"/>
                        </a:solidFill>
                        <a:latin typeface="+mj-lt"/>
                      </a:endParaRPr>
                    </a:p>
                  </a:txBody>
                  <a:tcPr marT="45714" marB="45714"/>
                </a:tc>
              </a:tr>
              <a:tr h="396218">
                <a:tc>
                  <a:txBody>
                    <a:bodyPr/>
                    <a:lstStyle/>
                    <a:p>
                      <a:r>
                        <a:rPr lang="en-US" sz="2000" dirty="0" smtClean="0">
                          <a:solidFill>
                            <a:srgbClr val="7030A0"/>
                          </a:solidFill>
                          <a:latin typeface="+mj-lt"/>
                        </a:rPr>
                        <a:t>History</a:t>
                      </a:r>
                      <a:r>
                        <a:rPr lang="en-US" sz="2000" baseline="0" dirty="0" smtClean="0">
                          <a:solidFill>
                            <a:srgbClr val="7030A0"/>
                          </a:solidFill>
                          <a:latin typeface="+mj-lt"/>
                        </a:rPr>
                        <a:t> of antisocial behavior</a:t>
                      </a:r>
                      <a:endParaRPr lang="en-US" sz="2000" dirty="0">
                        <a:solidFill>
                          <a:srgbClr val="7030A0"/>
                        </a:solidFill>
                        <a:latin typeface="+mj-lt"/>
                      </a:endParaRPr>
                    </a:p>
                  </a:txBody>
                  <a:tcPr marT="45714" marB="45714"/>
                </a:tc>
              </a:tr>
              <a:tr h="427530">
                <a:tc>
                  <a:txBody>
                    <a:bodyPr/>
                    <a:lstStyle/>
                    <a:p>
                      <a:r>
                        <a:rPr lang="en-US" sz="2000" dirty="0" smtClean="0">
                          <a:solidFill>
                            <a:srgbClr val="7030A0"/>
                          </a:solidFill>
                          <a:latin typeface="+mj-lt"/>
                        </a:rPr>
                        <a:t>Antisocial personality pattern</a:t>
                      </a:r>
                      <a:endParaRPr lang="en-US" sz="2000" dirty="0">
                        <a:solidFill>
                          <a:srgbClr val="7030A0"/>
                        </a:solidFill>
                        <a:latin typeface="+mj-lt"/>
                      </a:endParaRPr>
                    </a:p>
                  </a:txBody>
                  <a:tcPr marT="45714" marB="45714"/>
                </a:tc>
              </a:tr>
              <a:tr h="396218">
                <a:tc>
                  <a:txBody>
                    <a:bodyPr/>
                    <a:lstStyle/>
                    <a:p>
                      <a:r>
                        <a:rPr lang="en-US" sz="2000" dirty="0" smtClean="0">
                          <a:solidFill>
                            <a:srgbClr val="7030A0"/>
                          </a:solidFill>
                          <a:latin typeface="+mj-lt"/>
                        </a:rPr>
                        <a:t>Antisocial cognition</a:t>
                      </a:r>
                      <a:endParaRPr lang="en-US" sz="2000" dirty="0">
                        <a:solidFill>
                          <a:srgbClr val="7030A0"/>
                        </a:solidFill>
                        <a:latin typeface="+mj-lt"/>
                      </a:endParaRPr>
                    </a:p>
                  </a:txBody>
                  <a:tcPr marT="45714" marB="45714"/>
                </a:tc>
              </a:tr>
              <a:tr h="396218">
                <a:tc>
                  <a:txBody>
                    <a:bodyPr/>
                    <a:lstStyle/>
                    <a:p>
                      <a:r>
                        <a:rPr lang="en-US" sz="2000" dirty="0" smtClean="0">
                          <a:solidFill>
                            <a:srgbClr val="7030A0"/>
                          </a:solidFill>
                          <a:latin typeface="+mj-lt"/>
                        </a:rPr>
                        <a:t>Antisocial attitudes</a:t>
                      </a:r>
                      <a:endParaRPr lang="en-US" sz="2000" dirty="0">
                        <a:solidFill>
                          <a:srgbClr val="7030A0"/>
                        </a:solidFill>
                        <a:latin typeface="+mj-lt"/>
                      </a:endParaRPr>
                    </a:p>
                  </a:txBody>
                  <a:tcPr marT="45714" marB="45714"/>
                </a:tc>
              </a:tr>
              <a:tr h="396218">
                <a:tc>
                  <a:txBody>
                    <a:bodyPr/>
                    <a:lstStyle/>
                    <a:p>
                      <a:r>
                        <a:rPr lang="en-US" sz="2000" dirty="0" smtClean="0">
                          <a:latin typeface="+mj-lt"/>
                        </a:rPr>
                        <a:t>Family and/or</a:t>
                      </a:r>
                      <a:r>
                        <a:rPr lang="en-US" sz="2000" baseline="0" dirty="0" smtClean="0">
                          <a:latin typeface="+mj-lt"/>
                        </a:rPr>
                        <a:t> marital discord</a:t>
                      </a:r>
                      <a:endParaRPr lang="en-US" sz="2000" dirty="0">
                        <a:latin typeface="+mj-lt"/>
                      </a:endParaRPr>
                    </a:p>
                  </a:txBody>
                  <a:tcPr marT="45714" marB="45714"/>
                </a:tc>
              </a:tr>
              <a:tr h="396218">
                <a:tc>
                  <a:txBody>
                    <a:bodyPr/>
                    <a:lstStyle/>
                    <a:p>
                      <a:r>
                        <a:rPr lang="en-US" sz="2000" dirty="0" smtClean="0">
                          <a:latin typeface="+mj-lt"/>
                        </a:rPr>
                        <a:t>Poor school and/or work performance</a:t>
                      </a:r>
                      <a:endParaRPr lang="en-US" sz="2000" dirty="0">
                        <a:latin typeface="+mj-lt"/>
                      </a:endParaRPr>
                    </a:p>
                  </a:txBody>
                  <a:tcPr marT="45714" marB="45714"/>
                </a:tc>
              </a:tr>
              <a:tr h="396218">
                <a:tc>
                  <a:txBody>
                    <a:bodyPr/>
                    <a:lstStyle/>
                    <a:p>
                      <a:r>
                        <a:rPr lang="en-US" sz="2000" dirty="0" smtClean="0">
                          <a:latin typeface="+mj-lt"/>
                        </a:rPr>
                        <a:t>Few leisure or recreation activities</a:t>
                      </a:r>
                      <a:endParaRPr lang="en-US" sz="2000" dirty="0">
                        <a:latin typeface="+mj-lt"/>
                      </a:endParaRPr>
                    </a:p>
                  </a:txBody>
                  <a:tcPr marT="45714" marB="45714"/>
                </a:tc>
              </a:tr>
              <a:tr h="396218">
                <a:tc>
                  <a:txBody>
                    <a:bodyPr/>
                    <a:lstStyle/>
                    <a:p>
                      <a:r>
                        <a:rPr lang="en-US" sz="2000" b="0" dirty="0" smtClean="0">
                          <a:solidFill>
                            <a:schemeClr val="tx1"/>
                          </a:solidFill>
                          <a:latin typeface="+mj-lt"/>
                        </a:rPr>
                        <a:t>Substance abuse</a:t>
                      </a:r>
                      <a:endParaRPr lang="en-US" sz="2000" b="0" dirty="0">
                        <a:solidFill>
                          <a:schemeClr val="tx1"/>
                        </a:solidFill>
                        <a:latin typeface="+mj-lt"/>
                      </a:endParaRPr>
                    </a:p>
                  </a:txBody>
                  <a:tcPr marT="45714" marB="45714"/>
                </a:tc>
              </a:tr>
            </a:tbl>
          </a:graphicData>
        </a:graphic>
      </p:graphicFrame>
      <p:sp>
        <p:nvSpPr>
          <p:cNvPr id="2" name="Footer Placeholder 1"/>
          <p:cNvSpPr>
            <a:spLocks noGrp="1"/>
          </p:cNvSpPr>
          <p:nvPr>
            <p:ph type="ftr" sz="quarter" idx="11"/>
          </p:nvPr>
        </p:nvSpPr>
        <p:spPr/>
        <p:txBody>
          <a:bodyPr/>
          <a:lstStyle/>
          <a:p>
            <a:pPr>
              <a:defRPr/>
            </a:pPr>
            <a:r>
              <a:rPr lang="en-US" dirty="0" smtClean="0"/>
              <a:t>Adapted from Council </a:t>
            </a:r>
            <a:r>
              <a:rPr lang="en-US" dirty="0"/>
              <a:t>of State Governments Justice Center</a:t>
            </a:r>
          </a:p>
        </p:txBody>
      </p:sp>
      <p:sp>
        <p:nvSpPr>
          <p:cNvPr id="1136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E88BBCF-51DF-4F48-AF8C-D945CB99D007}" type="slidenum">
              <a:rPr lang="en-US" altLang="en-US" sz="1000" smtClean="0">
                <a:solidFill>
                  <a:srgbClr val="898989"/>
                </a:solidFill>
                <a:latin typeface="Gill Sans MT"/>
                <a:ea typeface="ＭＳ Ｐゴシック" panose="020B0600070205080204" pitchFamily="34" charset="-128"/>
              </a:rPr>
              <a:pPr/>
              <a:t>7</a:t>
            </a:fld>
            <a:endParaRPr lang="en-US" altLang="en-US" sz="1000" smtClean="0">
              <a:solidFill>
                <a:srgbClr val="898989"/>
              </a:solidFill>
              <a:latin typeface="Gill Sans MT"/>
              <a:ea typeface="ＭＳ Ｐゴシック" panose="020B0600070205080204" pitchFamily="34" charset="-128"/>
            </a:endParaRPr>
          </a:p>
        </p:txBody>
      </p:sp>
      <p:sp>
        <p:nvSpPr>
          <p:cNvPr id="6" name="Rectangle 5"/>
          <p:cNvSpPr/>
          <p:nvPr/>
        </p:nvSpPr>
        <p:spPr>
          <a:xfrm>
            <a:off x="474663" y="457200"/>
            <a:ext cx="8197850" cy="1077913"/>
          </a:xfrm>
          <a:prstGeom prst="rect">
            <a:avLst/>
          </a:prstGeom>
          <a:noFill/>
        </p:spPr>
        <p:txBody>
          <a:bodyPr>
            <a:spAutoFit/>
          </a:bodyPr>
          <a:lstStyle/>
          <a:p>
            <a:pPr>
              <a:defRPr/>
            </a:pPr>
            <a:r>
              <a:rPr lang="en-US" sz="3200" dirty="0" err="1">
                <a:latin typeface="+mj-lt"/>
                <a:ea typeface="ＭＳ Ｐゴシック" panose="020B0600070205080204" pitchFamily="34" charset="-128"/>
              </a:rPr>
              <a:t>Criminogenic</a:t>
            </a:r>
            <a:r>
              <a:rPr lang="en-US" sz="3200" dirty="0">
                <a:latin typeface="+mj-lt"/>
                <a:ea typeface="ＭＳ Ｐゴシック" panose="020B0600070205080204" pitchFamily="34" charset="-128"/>
              </a:rPr>
              <a:t> Risk Factors: </a:t>
            </a:r>
          </a:p>
          <a:p>
            <a:pPr>
              <a:defRPr/>
            </a:pPr>
            <a:r>
              <a:rPr lang="en-US" sz="3200" dirty="0">
                <a:latin typeface="+mj-lt"/>
                <a:ea typeface="ＭＳ Ｐゴシック" panose="020B0600070205080204" pitchFamily="34" charset="-128"/>
              </a:rPr>
              <a:t>The Risk-Need-Responsivity Paradigm </a:t>
            </a:r>
            <a:r>
              <a:rPr lang="en-US" sz="3200" dirty="0">
                <a:solidFill>
                  <a:schemeClr val="bg1"/>
                </a:solidFill>
                <a:latin typeface="+mj-lt"/>
                <a:ea typeface="ＭＳ Ｐゴシック" panose="020B0600070205080204" pitchFamily="34" charset="-128"/>
              </a:rPr>
              <a:t>and Sup</a:t>
            </a:r>
          </a:p>
        </p:txBody>
      </p:sp>
      <p:sp>
        <p:nvSpPr>
          <p:cNvPr id="113689" name="Rectangle 7"/>
          <p:cNvSpPr>
            <a:spLocks noChangeArrowheads="1"/>
          </p:cNvSpPr>
          <p:nvPr/>
        </p:nvSpPr>
        <p:spPr bwMode="auto">
          <a:xfrm>
            <a:off x="5786438" y="5943600"/>
            <a:ext cx="327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dirty="0">
                <a:latin typeface="Arial" panose="020B0604020202020204" pitchFamily="34" charset="0"/>
                <a:ea typeface="ＭＳ Ｐゴシック" panose="020B0600070205080204" pitchFamily="34" charset="-128"/>
              </a:rPr>
              <a:t>                           Source:  Andrews (2006)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p:txBody>
          <a:bodyPr>
            <a:normAutofit/>
          </a:bodyPr>
          <a:lstStyle/>
          <a:p>
            <a:r>
              <a:rPr lang="en-US" altLang="en-US" sz="4000" dirty="0" smtClean="0"/>
              <a:t>Criminogenic Risk and Mental Illness</a:t>
            </a:r>
            <a:br>
              <a:rPr lang="en-US" altLang="en-US" sz="4000" dirty="0" smtClean="0"/>
            </a:br>
            <a:r>
              <a:rPr lang="en-US" altLang="en-US" sz="4000" dirty="0" smtClean="0"/>
              <a:t>Simple </a:t>
            </a:r>
            <a:r>
              <a:rPr lang="en-US" altLang="en-US" sz="4000" dirty="0"/>
              <a:t>Logic Model: Not So Simple</a:t>
            </a:r>
          </a:p>
        </p:txBody>
      </p:sp>
      <p:sp>
        <p:nvSpPr>
          <p:cNvPr id="102405" name="Text Box 5"/>
          <p:cNvSpPr txBox="1">
            <a:spLocks noChangeArrowheads="1"/>
          </p:cNvSpPr>
          <p:nvPr/>
        </p:nvSpPr>
        <p:spPr bwMode="auto">
          <a:xfrm>
            <a:off x="228600" y="2057400"/>
            <a:ext cx="2438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Mental Health Symptoms lead to criminalization</a:t>
            </a:r>
          </a:p>
        </p:txBody>
      </p:sp>
      <p:sp>
        <p:nvSpPr>
          <p:cNvPr id="102406" name="Line 6"/>
          <p:cNvSpPr>
            <a:spLocks noChangeShapeType="1"/>
          </p:cNvSpPr>
          <p:nvPr/>
        </p:nvSpPr>
        <p:spPr bwMode="auto">
          <a:xfrm>
            <a:off x="2590800" y="2819400"/>
            <a:ext cx="762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7" name="Text Box 7"/>
          <p:cNvSpPr txBox="1">
            <a:spLocks noChangeArrowheads="1"/>
          </p:cNvSpPr>
          <p:nvPr/>
        </p:nvSpPr>
        <p:spPr bwMode="auto">
          <a:xfrm>
            <a:off x="3581400" y="2057400"/>
            <a:ext cx="2057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t>Expand Mental Health Services</a:t>
            </a:r>
          </a:p>
        </p:txBody>
      </p:sp>
      <p:sp>
        <p:nvSpPr>
          <p:cNvPr id="102409" name="Text Box 9"/>
          <p:cNvSpPr txBox="1">
            <a:spLocks noChangeArrowheads="1"/>
          </p:cNvSpPr>
          <p:nvPr/>
        </p:nvSpPr>
        <p:spPr bwMode="auto">
          <a:xfrm>
            <a:off x="6400800" y="2209800"/>
            <a:ext cx="2590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t>Criminalization of persons with Mental Illness will Decrease</a:t>
            </a:r>
          </a:p>
        </p:txBody>
      </p:sp>
      <p:sp>
        <p:nvSpPr>
          <p:cNvPr id="102410" name="Line 10"/>
          <p:cNvSpPr>
            <a:spLocks noChangeShapeType="1"/>
          </p:cNvSpPr>
          <p:nvPr/>
        </p:nvSpPr>
        <p:spPr bwMode="auto">
          <a:xfrm>
            <a:off x="5486400" y="2819400"/>
            <a:ext cx="762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1" name="Text Box 11"/>
          <p:cNvSpPr txBox="1">
            <a:spLocks noChangeArrowheads="1"/>
          </p:cNvSpPr>
          <p:nvPr/>
        </p:nvSpPr>
        <p:spPr bwMode="auto">
          <a:xfrm>
            <a:off x="5074508" y="6400800"/>
            <a:ext cx="36884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t>Steadman 2013; Rotter</a:t>
            </a:r>
            <a:r>
              <a:rPr lang="en-US" altLang="en-US" dirty="0"/>
              <a:t>, </a:t>
            </a:r>
            <a:r>
              <a:rPr lang="en-US" altLang="en-US" dirty="0" smtClean="0"/>
              <a:t>2015</a:t>
            </a:r>
            <a:endParaRPr lang="en-US" altLang="en-US" dirty="0"/>
          </a:p>
        </p:txBody>
      </p:sp>
      <p:sp>
        <p:nvSpPr>
          <p:cNvPr id="102412" name="Text Box 12"/>
          <p:cNvSpPr txBox="1">
            <a:spLocks noChangeArrowheads="1"/>
          </p:cNvSpPr>
          <p:nvPr/>
        </p:nvSpPr>
        <p:spPr bwMode="auto">
          <a:xfrm>
            <a:off x="381000" y="4699863"/>
            <a:ext cx="838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t>BUT…. More mental health services do not necessarily decrease the percentage of </a:t>
            </a:r>
            <a:r>
              <a:rPr lang="en-US" altLang="en-US" sz="2400" dirty="0" smtClean="0"/>
              <a:t>persons with mental illness in </a:t>
            </a:r>
            <a:r>
              <a:rPr lang="en-US" altLang="en-US" sz="2400" dirty="0"/>
              <a:t>jail (Fisher 2000)</a:t>
            </a:r>
          </a:p>
        </p:txBody>
      </p:sp>
    </p:spTree>
    <p:extLst>
      <p:ext uri="{BB962C8B-B14F-4D97-AF65-F5344CB8AC3E}">
        <p14:creationId xmlns:p14="http://schemas.microsoft.com/office/powerpoint/2010/main" val="16264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z="4000" dirty="0"/>
              <a:t>Contributory </a:t>
            </a:r>
            <a:r>
              <a:rPr lang="en-US" altLang="en-US" sz="4000" dirty="0" smtClean="0"/>
              <a:t>Factors </a:t>
            </a:r>
            <a:endParaRPr lang="en-US" altLang="en-US" sz="4000" dirty="0"/>
          </a:p>
        </p:txBody>
      </p:sp>
      <p:graphicFrame>
        <p:nvGraphicFramePr>
          <p:cNvPr id="2" name="Diagram 1"/>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78632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8.7|2.9"/>
</p:tagLst>
</file>

<file path=ppt/theme/theme1.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18248</TotalTime>
  <Words>2649</Words>
  <Application>Microsoft Office PowerPoint</Application>
  <PresentationFormat>On-screen Show (4:3)</PresentationFormat>
  <Paragraphs>373</Paragraphs>
  <Slides>34</Slides>
  <Notes>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Retrospect</vt:lpstr>
      <vt:lpstr>Taking the Next Steps: Integrated Recidivism Reduction and Treatment Planning for Individuals with Co-Occurring Disorders</vt:lpstr>
      <vt:lpstr>With appreciation</vt:lpstr>
      <vt:lpstr>Maria</vt:lpstr>
      <vt:lpstr>Jack</vt:lpstr>
      <vt:lpstr>Refining Target Population and Approaches</vt:lpstr>
      <vt:lpstr>Risk-Need-Responsivity (RNR) Model as a Guide to Best Correctional Practices</vt:lpstr>
      <vt:lpstr>PowerPoint Presentation</vt:lpstr>
      <vt:lpstr>Criminogenic Risk and Mental Illness Simple Logic Model: Not So Simple</vt:lpstr>
      <vt:lpstr>Contributory Factors </vt:lpstr>
      <vt:lpstr>Caveats Regarding Risk Language</vt:lpstr>
      <vt:lpstr>LS/CMI Sections (Andrews, Bonta, Wormith 2004) </vt:lpstr>
      <vt:lpstr>PowerPoint Presentation</vt:lpstr>
      <vt:lpstr>Creating Cross-System Collaboration </vt:lpstr>
      <vt:lpstr>PowerPoint Presentation</vt:lpstr>
      <vt:lpstr>PowerPoint Presentation</vt:lpstr>
      <vt:lpstr>From Theory to Practice: Strategies for Recovery and Risk Mitigation through Integrated Treatment Plan Development</vt:lpstr>
      <vt:lpstr>Person-Centered approach to Risk Mitigation  </vt:lpstr>
      <vt:lpstr>a process of change through which individuals improve their health and wellness, live a self-directed life, and strive to reach their full potential (SAMHSA 2014)  </vt:lpstr>
      <vt:lpstr>Integrating RNR Into Treatment: One Example </vt:lpstr>
      <vt:lpstr>MISSION: Criminal Justice (MISSION-CJ) (www.missionmodel.org)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Need for Evidence Based Practices and Engagement Strategies</vt:lpstr>
      <vt:lpstr>Responsivity Factors</vt:lpstr>
      <vt:lpstr>Caveats with regard to MI  (Skeem, Steadman, Manchak 2015)</vt:lpstr>
      <vt:lpstr>Criminal Justice and Institutions as Traumatizing</vt:lpstr>
      <vt:lpstr>PowerPoint Presentation</vt:lpstr>
      <vt:lpstr>Jack</vt:lpstr>
      <vt:lpstr>Conclusions</vt:lpstr>
    </vt:vector>
  </TitlesOfParts>
  <Company>Commonwealth of 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Courts</dc:title>
  <dc:creator>Department Of Mental Health</dc:creator>
  <cp:lastModifiedBy>Pinals, Debra</cp:lastModifiedBy>
  <cp:revision>176</cp:revision>
  <dcterms:created xsi:type="dcterms:W3CDTF">2010-06-21T17:46:11Z</dcterms:created>
  <dcterms:modified xsi:type="dcterms:W3CDTF">2016-03-16T17:03:24Z</dcterms:modified>
</cp:coreProperties>
</file>