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59" r:id="rId1"/>
  </p:sldMasterIdLst>
  <p:notesMasterIdLst>
    <p:notesMasterId r:id="rId30"/>
  </p:notesMasterIdLst>
  <p:handoutMasterIdLst>
    <p:handoutMasterId r:id="rId31"/>
  </p:handoutMasterIdLst>
  <p:sldIdLst>
    <p:sldId id="256" r:id="rId2"/>
    <p:sldId id="265" r:id="rId3"/>
    <p:sldId id="287" r:id="rId4"/>
    <p:sldId id="289" r:id="rId5"/>
    <p:sldId id="288" r:id="rId6"/>
    <p:sldId id="269" r:id="rId7"/>
    <p:sldId id="270" r:id="rId8"/>
    <p:sldId id="271" r:id="rId9"/>
    <p:sldId id="291" r:id="rId10"/>
    <p:sldId id="272" r:id="rId11"/>
    <p:sldId id="294" r:id="rId12"/>
    <p:sldId id="273" r:id="rId13"/>
    <p:sldId id="274" r:id="rId14"/>
    <p:sldId id="275" r:id="rId15"/>
    <p:sldId id="279" r:id="rId16"/>
    <p:sldId id="295" r:id="rId17"/>
    <p:sldId id="276" r:id="rId18"/>
    <p:sldId id="280" r:id="rId19"/>
    <p:sldId id="277" r:id="rId20"/>
    <p:sldId id="281" r:id="rId21"/>
    <p:sldId id="282" r:id="rId22"/>
    <p:sldId id="283" r:id="rId23"/>
    <p:sldId id="278" r:id="rId24"/>
    <p:sldId id="284" r:id="rId25"/>
    <p:sldId id="285" r:id="rId26"/>
    <p:sldId id="296" r:id="rId27"/>
    <p:sldId id="297" r:id="rId28"/>
    <p:sldId id="286" r:id="rId29"/>
  </p:sldIdLst>
  <p:sldSz cx="9144000" cy="6858000" type="screen4x3"/>
  <p:notesSz cx="6954838" cy="92408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5581"/>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91" autoAdjust="0"/>
    <p:restoredTop sz="94570" autoAdjust="0"/>
  </p:normalViewPr>
  <p:slideViewPr>
    <p:cSldViewPr showGuides="1">
      <p:cViewPr varScale="1">
        <p:scale>
          <a:sx n="110" d="100"/>
          <a:sy n="110" d="100"/>
        </p:scale>
        <p:origin x="-1644" y="-96"/>
      </p:cViewPr>
      <p:guideLst>
        <p:guide orient="horz" pos="3906"/>
        <p:guide pos="2880"/>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p:cViewPr varScale="1">
        <p:scale>
          <a:sx n="87" d="100"/>
          <a:sy n="87" d="100"/>
        </p:scale>
        <p:origin x="-3798" y="-96"/>
      </p:cViewPr>
      <p:guideLst>
        <p:guide orient="horz" pos="2910"/>
        <p:guide pos="219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 Id="rId35"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13763" cy="462042"/>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939466" y="0"/>
            <a:ext cx="3013763" cy="462042"/>
          </a:xfrm>
          <a:prstGeom prst="rect">
            <a:avLst/>
          </a:prstGeom>
        </p:spPr>
        <p:txBody>
          <a:bodyPr vert="horz" lIns="91440" tIns="45720" rIns="91440" bIns="45720" rtlCol="0"/>
          <a:lstStyle>
            <a:lvl1pPr algn="r">
              <a:defRPr sz="1200"/>
            </a:lvl1pPr>
          </a:lstStyle>
          <a:p>
            <a:fld id="{9D111C99-DD43-45D3-96FB-2D20815B183E}" type="datetimeFigureOut">
              <a:rPr lang="en-US" smtClean="0"/>
              <a:t>8/19/2015</a:t>
            </a:fld>
            <a:endParaRPr lang="en-US" dirty="0"/>
          </a:p>
        </p:txBody>
      </p:sp>
      <p:sp>
        <p:nvSpPr>
          <p:cNvPr id="4" name="Footer Placeholder 3"/>
          <p:cNvSpPr>
            <a:spLocks noGrp="1"/>
          </p:cNvSpPr>
          <p:nvPr>
            <p:ph type="ftr" sz="quarter" idx="2"/>
          </p:nvPr>
        </p:nvSpPr>
        <p:spPr>
          <a:xfrm>
            <a:off x="0" y="8777193"/>
            <a:ext cx="3013763" cy="462042"/>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39466" y="8777193"/>
            <a:ext cx="3013763" cy="462042"/>
          </a:xfrm>
          <a:prstGeom prst="rect">
            <a:avLst/>
          </a:prstGeom>
        </p:spPr>
        <p:txBody>
          <a:bodyPr vert="horz" lIns="91440" tIns="45720" rIns="91440" bIns="45720" rtlCol="0" anchor="b"/>
          <a:lstStyle>
            <a:lvl1pPr algn="r">
              <a:defRPr sz="1200"/>
            </a:lvl1pPr>
          </a:lstStyle>
          <a:p>
            <a:fld id="{EAE15FC7-4EE3-424B-A7E1-181FC47435DA}" type="slidenum">
              <a:rPr lang="en-US" smtClean="0"/>
              <a:t>‹#›</a:t>
            </a:fld>
            <a:endParaRPr lang="en-US" dirty="0"/>
          </a:p>
        </p:txBody>
      </p:sp>
    </p:spTree>
    <p:extLst>
      <p:ext uri="{BB962C8B-B14F-4D97-AF65-F5344CB8AC3E}">
        <p14:creationId xmlns:p14="http://schemas.microsoft.com/office/powerpoint/2010/main" val="370372397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13763" cy="462042"/>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939466" y="0"/>
            <a:ext cx="3013763" cy="462042"/>
          </a:xfrm>
          <a:prstGeom prst="rect">
            <a:avLst/>
          </a:prstGeom>
        </p:spPr>
        <p:txBody>
          <a:bodyPr vert="horz" lIns="91440" tIns="45720" rIns="91440" bIns="45720" rtlCol="0"/>
          <a:lstStyle>
            <a:lvl1pPr algn="r">
              <a:defRPr sz="1200"/>
            </a:lvl1pPr>
          </a:lstStyle>
          <a:p>
            <a:fld id="{94528E02-A0ED-4796-BAB4-8E6D3395DD2D}" type="datetimeFigureOut">
              <a:rPr lang="en-US" smtClean="0"/>
              <a:t>8/19/2015</a:t>
            </a:fld>
            <a:endParaRPr lang="en-US" dirty="0"/>
          </a:p>
        </p:txBody>
      </p:sp>
      <p:sp>
        <p:nvSpPr>
          <p:cNvPr id="4" name="Slide Image Placeholder 3"/>
          <p:cNvSpPr>
            <a:spLocks noGrp="1" noRot="1" noChangeAspect="1"/>
          </p:cNvSpPr>
          <p:nvPr>
            <p:ph type="sldImg" idx="2"/>
          </p:nvPr>
        </p:nvSpPr>
        <p:spPr>
          <a:xfrm>
            <a:off x="1166813" y="692150"/>
            <a:ext cx="4621212" cy="3465513"/>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95484" y="4389398"/>
            <a:ext cx="5563870" cy="4158377"/>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777193"/>
            <a:ext cx="3013763" cy="462042"/>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39466" y="8777193"/>
            <a:ext cx="3013763" cy="462042"/>
          </a:xfrm>
          <a:prstGeom prst="rect">
            <a:avLst/>
          </a:prstGeom>
        </p:spPr>
        <p:txBody>
          <a:bodyPr vert="horz" lIns="91440" tIns="45720" rIns="91440" bIns="45720" rtlCol="0" anchor="b"/>
          <a:lstStyle>
            <a:lvl1pPr algn="r">
              <a:defRPr sz="1200"/>
            </a:lvl1pPr>
          </a:lstStyle>
          <a:p>
            <a:fld id="{AEA73C24-4246-4CC2-AD93-CF80252C6A7D}" type="slidenum">
              <a:rPr lang="en-US" smtClean="0"/>
              <a:t>‹#›</a:t>
            </a:fld>
            <a:endParaRPr lang="en-US" dirty="0"/>
          </a:p>
        </p:txBody>
      </p:sp>
    </p:spTree>
    <p:extLst>
      <p:ext uri="{BB962C8B-B14F-4D97-AF65-F5344CB8AC3E}">
        <p14:creationId xmlns:p14="http://schemas.microsoft.com/office/powerpoint/2010/main" val="117943905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AEA73C24-4246-4CC2-AD93-CF80252C6A7D}" type="slidenum">
              <a:rPr lang="en-US" smtClean="0"/>
              <a:t>1</a:t>
            </a:fld>
            <a:endParaRPr lang="en-US" dirty="0"/>
          </a:p>
        </p:txBody>
      </p:sp>
    </p:spTree>
    <p:extLst>
      <p:ext uri="{BB962C8B-B14F-4D97-AF65-F5344CB8AC3E}">
        <p14:creationId xmlns:p14="http://schemas.microsoft.com/office/powerpoint/2010/main" val="136681830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AEA73C24-4246-4CC2-AD93-CF80252C6A7D}" type="slidenum">
              <a:rPr lang="en-US" smtClean="0"/>
              <a:t>10</a:t>
            </a:fld>
            <a:endParaRPr lang="en-US" dirty="0"/>
          </a:p>
        </p:txBody>
      </p:sp>
    </p:spTree>
    <p:extLst>
      <p:ext uri="{BB962C8B-B14F-4D97-AF65-F5344CB8AC3E}">
        <p14:creationId xmlns:p14="http://schemas.microsoft.com/office/powerpoint/2010/main" val="321844469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AEA73C24-4246-4CC2-AD93-CF80252C6A7D}" type="slidenum">
              <a:rPr lang="en-US" smtClean="0"/>
              <a:t>11</a:t>
            </a:fld>
            <a:endParaRPr lang="en-US" dirty="0"/>
          </a:p>
        </p:txBody>
      </p:sp>
    </p:spTree>
    <p:extLst>
      <p:ext uri="{BB962C8B-B14F-4D97-AF65-F5344CB8AC3E}">
        <p14:creationId xmlns:p14="http://schemas.microsoft.com/office/powerpoint/2010/main" val="186619133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EA73C24-4246-4CC2-AD93-CF80252C6A7D}" type="slidenum">
              <a:rPr lang="en-US" smtClean="0"/>
              <a:t>12</a:t>
            </a:fld>
            <a:endParaRPr lang="en-US" dirty="0"/>
          </a:p>
        </p:txBody>
      </p:sp>
    </p:spTree>
    <p:extLst>
      <p:ext uri="{BB962C8B-B14F-4D97-AF65-F5344CB8AC3E}">
        <p14:creationId xmlns:p14="http://schemas.microsoft.com/office/powerpoint/2010/main" val="197994306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AEA73C24-4246-4CC2-AD93-CF80252C6A7D}" type="slidenum">
              <a:rPr lang="en-US" smtClean="0"/>
              <a:t>13</a:t>
            </a:fld>
            <a:endParaRPr lang="en-US" dirty="0"/>
          </a:p>
        </p:txBody>
      </p:sp>
    </p:spTree>
    <p:extLst>
      <p:ext uri="{BB962C8B-B14F-4D97-AF65-F5344CB8AC3E}">
        <p14:creationId xmlns:p14="http://schemas.microsoft.com/office/powerpoint/2010/main" val="27954628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AEA73C24-4246-4CC2-AD93-CF80252C6A7D}" type="slidenum">
              <a:rPr lang="en-US" smtClean="0"/>
              <a:t>14</a:t>
            </a:fld>
            <a:endParaRPr lang="en-US" dirty="0"/>
          </a:p>
        </p:txBody>
      </p:sp>
    </p:spTree>
    <p:extLst>
      <p:ext uri="{BB962C8B-B14F-4D97-AF65-F5344CB8AC3E}">
        <p14:creationId xmlns:p14="http://schemas.microsoft.com/office/powerpoint/2010/main" val="148401729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AEA73C24-4246-4CC2-AD93-CF80252C6A7D}" type="slidenum">
              <a:rPr lang="en-US" smtClean="0"/>
              <a:t>15</a:t>
            </a:fld>
            <a:endParaRPr lang="en-US" dirty="0"/>
          </a:p>
        </p:txBody>
      </p:sp>
    </p:spTree>
    <p:extLst>
      <p:ext uri="{BB962C8B-B14F-4D97-AF65-F5344CB8AC3E}">
        <p14:creationId xmlns:p14="http://schemas.microsoft.com/office/powerpoint/2010/main" val="161966866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AEA73C24-4246-4CC2-AD93-CF80252C6A7D}" type="slidenum">
              <a:rPr lang="en-US" smtClean="0"/>
              <a:t>16</a:t>
            </a:fld>
            <a:endParaRPr lang="en-US" dirty="0"/>
          </a:p>
        </p:txBody>
      </p:sp>
    </p:spTree>
    <p:extLst>
      <p:ext uri="{BB962C8B-B14F-4D97-AF65-F5344CB8AC3E}">
        <p14:creationId xmlns:p14="http://schemas.microsoft.com/office/powerpoint/2010/main" val="79002395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AEA73C24-4246-4CC2-AD93-CF80252C6A7D}" type="slidenum">
              <a:rPr lang="en-US" smtClean="0"/>
              <a:t>17</a:t>
            </a:fld>
            <a:endParaRPr lang="en-US" dirty="0"/>
          </a:p>
        </p:txBody>
      </p:sp>
    </p:spTree>
    <p:extLst>
      <p:ext uri="{BB962C8B-B14F-4D97-AF65-F5344CB8AC3E}">
        <p14:creationId xmlns:p14="http://schemas.microsoft.com/office/powerpoint/2010/main" val="225043991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AEA73C24-4246-4CC2-AD93-CF80252C6A7D}" type="slidenum">
              <a:rPr lang="en-US" smtClean="0"/>
              <a:t>18</a:t>
            </a:fld>
            <a:endParaRPr lang="en-US" dirty="0"/>
          </a:p>
        </p:txBody>
      </p:sp>
    </p:spTree>
    <p:extLst>
      <p:ext uri="{BB962C8B-B14F-4D97-AF65-F5344CB8AC3E}">
        <p14:creationId xmlns:p14="http://schemas.microsoft.com/office/powerpoint/2010/main" val="1821183462"/>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AEA73C24-4246-4CC2-AD93-CF80252C6A7D}" type="slidenum">
              <a:rPr lang="en-US" smtClean="0"/>
              <a:t>19</a:t>
            </a:fld>
            <a:endParaRPr lang="en-US" dirty="0"/>
          </a:p>
        </p:txBody>
      </p:sp>
    </p:spTree>
    <p:extLst>
      <p:ext uri="{BB962C8B-B14F-4D97-AF65-F5344CB8AC3E}">
        <p14:creationId xmlns:p14="http://schemas.microsoft.com/office/powerpoint/2010/main" val="372625044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AEA73C24-4246-4CC2-AD93-CF80252C6A7D}" type="slidenum">
              <a:rPr lang="en-US" smtClean="0"/>
              <a:t>2</a:t>
            </a:fld>
            <a:endParaRPr lang="en-US" dirty="0"/>
          </a:p>
        </p:txBody>
      </p:sp>
    </p:spTree>
    <p:extLst>
      <p:ext uri="{BB962C8B-B14F-4D97-AF65-F5344CB8AC3E}">
        <p14:creationId xmlns:p14="http://schemas.microsoft.com/office/powerpoint/2010/main" val="185419346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AEA73C24-4246-4CC2-AD93-CF80252C6A7D}" type="slidenum">
              <a:rPr lang="en-US" smtClean="0"/>
              <a:t>20</a:t>
            </a:fld>
            <a:endParaRPr lang="en-US" dirty="0"/>
          </a:p>
        </p:txBody>
      </p:sp>
    </p:spTree>
    <p:extLst>
      <p:ext uri="{BB962C8B-B14F-4D97-AF65-F5344CB8AC3E}">
        <p14:creationId xmlns:p14="http://schemas.microsoft.com/office/powerpoint/2010/main" val="2022076160"/>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AEA73C24-4246-4CC2-AD93-CF80252C6A7D}" type="slidenum">
              <a:rPr lang="en-US" smtClean="0"/>
              <a:t>21</a:t>
            </a:fld>
            <a:endParaRPr lang="en-US" dirty="0"/>
          </a:p>
        </p:txBody>
      </p:sp>
    </p:spTree>
    <p:extLst>
      <p:ext uri="{BB962C8B-B14F-4D97-AF65-F5344CB8AC3E}">
        <p14:creationId xmlns:p14="http://schemas.microsoft.com/office/powerpoint/2010/main" val="1579656347"/>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AEA73C24-4246-4CC2-AD93-CF80252C6A7D}" type="slidenum">
              <a:rPr lang="en-US" smtClean="0"/>
              <a:t>22</a:t>
            </a:fld>
            <a:endParaRPr lang="en-US" dirty="0"/>
          </a:p>
        </p:txBody>
      </p:sp>
    </p:spTree>
    <p:extLst>
      <p:ext uri="{BB962C8B-B14F-4D97-AF65-F5344CB8AC3E}">
        <p14:creationId xmlns:p14="http://schemas.microsoft.com/office/powerpoint/2010/main" val="1153548174"/>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EA73C24-4246-4CC2-AD93-CF80252C6A7D}" type="slidenum">
              <a:rPr lang="en-US" smtClean="0"/>
              <a:t>23</a:t>
            </a:fld>
            <a:endParaRPr lang="en-US" dirty="0"/>
          </a:p>
        </p:txBody>
      </p:sp>
    </p:spTree>
    <p:extLst>
      <p:ext uri="{BB962C8B-B14F-4D97-AF65-F5344CB8AC3E}">
        <p14:creationId xmlns:p14="http://schemas.microsoft.com/office/powerpoint/2010/main" val="3963936"/>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EA73C24-4246-4CC2-AD93-CF80252C6A7D}" type="slidenum">
              <a:rPr lang="en-US" smtClean="0"/>
              <a:t>24</a:t>
            </a:fld>
            <a:endParaRPr lang="en-US" dirty="0"/>
          </a:p>
        </p:txBody>
      </p:sp>
    </p:spTree>
    <p:extLst>
      <p:ext uri="{BB962C8B-B14F-4D97-AF65-F5344CB8AC3E}">
        <p14:creationId xmlns:p14="http://schemas.microsoft.com/office/powerpoint/2010/main" val="4268677175"/>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AEA73C24-4246-4CC2-AD93-CF80252C6A7D}" type="slidenum">
              <a:rPr lang="en-US" smtClean="0"/>
              <a:t>25</a:t>
            </a:fld>
            <a:endParaRPr lang="en-US" dirty="0"/>
          </a:p>
        </p:txBody>
      </p:sp>
    </p:spTree>
    <p:extLst>
      <p:ext uri="{BB962C8B-B14F-4D97-AF65-F5344CB8AC3E}">
        <p14:creationId xmlns:p14="http://schemas.microsoft.com/office/powerpoint/2010/main" val="343123518"/>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EA73C24-4246-4CC2-AD93-CF80252C6A7D}" type="slidenum">
              <a:rPr lang="en-US" smtClean="0"/>
              <a:t>26</a:t>
            </a:fld>
            <a:endParaRPr lang="en-US" dirty="0"/>
          </a:p>
        </p:txBody>
      </p:sp>
    </p:spTree>
    <p:extLst>
      <p:ext uri="{BB962C8B-B14F-4D97-AF65-F5344CB8AC3E}">
        <p14:creationId xmlns:p14="http://schemas.microsoft.com/office/powerpoint/2010/main" val="4098613051"/>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AEA73C24-4246-4CC2-AD93-CF80252C6A7D}" type="slidenum">
              <a:rPr lang="en-US" smtClean="0"/>
              <a:t>28</a:t>
            </a:fld>
            <a:endParaRPr lang="en-US" dirty="0"/>
          </a:p>
        </p:txBody>
      </p:sp>
    </p:spTree>
    <p:extLst>
      <p:ext uri="{BB962C8B-B14F-4D97-AF65-F5344CB8AC3E}">
        <p14:creationId xmlns:p14="http://schemas.microsoft.com/office/powerpoint/2010/main" val="43590007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AEA73C24-4246-4CC2-AD93-CF80252C6A7D}" type="slidenum">
              <a:rPr lang="en-US" smtClean="0"/>
              <a:t>3</a:t>
            </a:fld>
            <a:endParaRPr lang="en-US" dirty="0"/>
          </a:p>
        </p:txBody>
      </p:sp>
    </p:spTree>
    <p:extLst>
      <p:ext uri="{BB962C8B-B14F-4D97-AF65-F5344CB8AC3E}">
        <p14:creationId xmlns:p14="http://schemas.microsoft.com/office/powerpoint/2010/main" val="420216122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AEA73C24-4246-4CC2-AD93-CF80252C6A7D}" type="slidenum">
              <a:rPr lang="en-US" smtClean="0"/>
              <a:t>4</a:t>
            </a:fld>
            <a:endParaRPr lang="en-US" dirty="0"/>
          </a:p>
        </p:txBody>
      </p:sp>
    </p:spTree>
    <p:extLst>
      <p:ext uri="{BB962C8B-B14F-4D97-AF65-F5344CB8AC3E}">
        <p14:creationId xmlns:p14="http://schemas.microsoft.com/office/powerpoint/2010/main" val="384063328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EA73C24-4246-4CC2-AD93-CF80252C6A7D}" type="slidenum">
              <a:rPr lang="en-US" smtClean="0"/>
              <a:t>5</a:t>
            </a:fld>
            <a:endParaRPr lang="en-US" dirty="0"/>
          </a:p>
        </p:txBody>
      </p:sp>
    </p:spTree>
    <p:extLst>
      <p:ext uri="{BB962C8B-B14F-4D97-AF65-F5344CB8AC3E}">
        <p14:creationId xmlns:p14="http://schemas.microsoft.com/office/powerpoint/2010/main" val="269215679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AEA73C24-4246-4CC2-AD93-CF80252C6A7D}" type="slidenum">
              <a:rPr lang="en-US" smtClean="0"/>
              <a:t>6</a:t>
            </a:fld>
            <a:endParaRPr lang="en-US" dirty="0"/>
          </a:p>
        </p:txBody>
      </p:sp>
    </p:spTree>
    <p:extLst>
      <p:ext uri="{BB962C8B-B14F-4D97-AF65-F5344CB8AC3E}">
        <p14:creationId xmlns:p14="http://schemas.microsoft.com/office/powerpoint/2010/main" val="54650819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AEA73C24-4246-4CC2-AD93-CF80252C6A7D}" type="slidenum">
              <a:rPr lang="en-US" smtClean="0"/>
              <a:t>7</a:t>
            </a:fld>
            <a:endParaRPr lang="en-US" dirty="0"/>
          </a:p>
        </p:txBody>
      </p:sp>
    </p:spTree>
    <p:extLst>
      <p:ext uri="{BB962C8B-B14F-4D97-AF65-F5344CB8AC3E}">
        <p14:creationId xmlns:p14="http://schemas.microsoft.com/office/powerpoint/2010/main" val="391129808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AEA73C24-4246-4CC2-AD93-CF80252C6A7D}" type="slidenum">
              <a:rPr lang="en-US" smtClean="0"/>
              <a:t>8</a:t>
            </a:fld>
            <a:endParaRPr lang="en-US" dirty="0"/>
          </a:p>
        </p:txBody>
      </p:sp>
    </p:spTree>
    <p:extLst>
      <p:ext uri="{BB962C8B-B14F-4D97-AF65-F5344CB8AC3E}">
        <p14:creationId xmlns:p14="http://schemas.microsoft.com/office/powerpoint/2010/main" val="69322840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EA73C24-4246-4CC2-AD93-CF80252C6A7D}" type="slidenum">
              <a:rPr lang="en-US" smtClean="0"/>
              <a:t>9</a:t>
            </a:fld>
            <a:endParaRPr lang="en-US" dirty="0"/>
          </a:p>
        </p:txBody>
      </p:sp>
    </p:spTree>
    <p:extLst>
      <p:ext uri="{BB962C8B-B14F-4D97-AF65-F5344CB8AC3E}">
        <p14:creationId xmlns:p14="http://schemas.microsoft.com/office/powerpoint/2010/main" val="395107594"/>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2616613C-6A65-4408-B5D4-A4E4AACBA037}" type="datetimeFigureOut">
              <a:rPr lang="en-US" smtClean="0"/>
              <a:t>8/19/2015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8CE010-37A2-4618-8ADC-018620D053DB}" type="slidenum">
              <a:rPr lang="en-US" smtClean="0"/>
              <a:t>‹#›</a:t>
            </a:fld>
            <a:endParaRPr lang="en-US" dirty="0"/>
          </a:p>
        </p:txBody>
      </p:sp>
      <p:pic>
        <p:nvPicPr>
          <p:cNvPr id="7" name="Picture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205795" y="762000"/>
            <a:ext cx="2735986" cy="1524300"/>
          </a:xfrm>
          <a:prstGeom prst="rect">
            <a:avLst/>
          </a:prstGeom>
        </p:spPr>
      </p:pic>
    </p:spTree>
    <p:extLst>
      <p:ext uri="{BB962C8B-B14F-4D97-AF65-F5344CB8AC3E}">
        <p14:creationId xmlns:p14="http://schemas.microsoft.com/office/powerpoint/2010/main" val="28899985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616613C-6A65-4408-B5D4-A4E4AACBA037}" type="datetimeFigureOut">
              <a:rPr lang="en-US" smtClean="0"/>
              <a:t>8/19/2015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8CE010-37A2-4618-8ADC-018620D053DB}" type="slidenum">
              <a:rPr lang="en-US" smtClean="0"/>
              <a:t>‹#›</a:t>
            </a:fld>
            <a:endParaRPr lang="en-US" dirty="0"/>
          </a:p>
        </p:txBody>
      </p:sp>
    </p:spTree>
    <p:extLst>
      <p:ext uri="{BB962C8B-B14F-4D97-AF65-F5344CB8AC3E}">
        <p14:creationId xmlns:p14="http://schemas.microsoft.com/office/powerpoint/2010/main" val="3126115783"/>
      </p:ext>
    </p:extLst>
  </p:cSld>
  <p:clrMapOvr>
    <a:masterClrMapping/>
  </p:clrMapOvr>
  <p:hf sldNum="0" hdr="0" ftr="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616613C-6A65-4408-B5D4-A4E4AACBA037}" type="datetimeFigureOut">
              <a:rPr lang="en-US" smtClean="0"/>
              <a:t>8/19/2015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8CE010-37A2-4618-8ADC-018620D053DB}" type="slidenum">
              <a:rPr lang="en-US" smtClean="0"/>
              <a:t>‹#›</a:t>
            </a:fld>
            <a:endParaRPr lang="en-US" dirty="0"/>
          </a:p>
        </p:txBody>
      </p:sp>
    </p:spTree>
    <p:extLst>
      <p:ext uri="{BB962C8B-B14F-4D97-AF65-F5344CB8AC3E}">
        <p14:creationId xmlns:p14="http://schemas.microsoft.com/office/powerpoint/2010/main" val="1863095177"/>
      </p:ext>
    </p:extLst>
  </p:cSld>
  <p:clrMapOvr>
    <a:masterClrMapping/>
  </p:clrMapOvr>
  <p:hf sldNum="0" hdr="0" ftr="0"/>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1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lIns="0" tIns="0" rIns="0" bIns="0">
            <a:noAutofit/>
          </a:bodyPr>
          <a:lstStyle/>
          <a:p>
            <a:r>
              <a:rPr lang="en-US" dirty="0" smtClean="0"/>
              <a:t>Click to edit Master title style</a:t>
            </a:r>
            <a:endParaRPr lang="en-US"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pic>
        <p:nvPicPr>
          <p:cNvPr id="6" name="Picture 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200400" y="914400"/>
            <a:ext cx="2735986" cy="1524300"/>
          </a:xfrm>
          <a:prstGeom prst="rect">
            <a:avLst/>
          </a:prstGeom>
        </p:spPr>
      </p:pic>
    </p:spTree>
    <p:extLst>
      <p:ext uri="{BB962C8B-B14F-4D97-AF65-F5344CB8AC3E}">
        <p14:creationId xmlns:p14="http://schemas.microsoft.com/office/powerpoint/2010/main" val="2544715232"/>
      </p:ext>
    </p:extLst>
  </p:cSld>
  <p:clrMapOvr>
    <a:masterClrMapping/>
  </p:clrMapOvr>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1_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85800" y="1554480"/>
            <a:ext cx="3814192" cy="4525963"/>
          </a:xfrm>
        </p:spPr>
        <p:txBody>
          <a:bodyPr/>
          <a:lstStyle>
            <a:lvl1pPr>
              <a:defRPr sz="2400"/>
            </a:lvl1pPr>
            <a:lvl2pPr>
              <a:defRPr sz="2200"/>
            </a:lvl2pPr>
            <a:lvl3pPr>
              <a:defRPr sz="2200"/>
            </a:lvl3pPr>
            <a:lvl4pPr>
              <a:defRPr sz="2200"/>
            </a:lvl4pPr>
            <a:lvl5pPr>
              <a:defRPr sz="22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p:txBody>
      </p:sp>
      <p:sp>
        <p:nvSpPr>
          <p:cNvPr id="4" name="Content Placeholder 3"/>
          <p:cNvSpPr>
            <a:spLocks noGrp="1"/>
          </p:cNvSpPr>
          <p:nvPr>
            <p:ph sz="half" idx="2"/>
          </p:nvPr>
        </p:nvSpPr>
        <p:spPr>
          <a:xfrm>
            <a:off x="4648201" y="1554480"/>
            <a:ext cx="3812232" cy="4525963"/>
          </a:xfrm>
        </p:spPr>
        <p:txBody>
          <a:bodyPr/>
          <a:lstStyle>
            <a:lvl1pPr>
              <a:defRPr sz="2400"/>
            </a:lvl1pPr>
            <a:lvl2pPr>
              <a:defRPr sz="2200"/>
            </a:lvl2pPr>
            <a:lvl3pPr>
              <a:defRPr sz="2200"/>
            </a:lvl3pPr>
            <a:lvl4pPr>
              <a:defRPr sz="2200"/>
            </a:lvl4pPr>
            <a:lvl5pPr>
              <a:defRPr sz="22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p:txBody>
      </p:sp>
      <p:sp>
        <p:nvSpPr>
          <p:cNvPr id="7" name="TextBox 6"/>
          <p:cNvSpPr txBox="1"/>
          <p:nvPr userDrawn="1"/>
        </p:nvSpPr>
        <p:spPr>
          <a:xfrm>
            <a:off x="575556" y="6165304"/>
            <a:ext cx="972108" cy="477054"/>
          </a:xfrm>
          <a:prstGeom prst="rect">
            <a:avLst/>
          </a:prstGeom>
          <a:noFill/>
        </p:spPr>
        <p:txBody>
          <a:bodyPr wrap="square" rtlCol="0">
            <a:spAutoFit/>
          </a:bodyPr>
          <a:lstStyle/>
          <a:p>
            <a:pPr>
              <a:spcAft>
                <a:spcPts val="600"/>
              </a:spcAft>
            </a:pPr>
            <a:r>
              <a:rPr lang="en-US" sz="1000" baseline="0" dirty="0" smtClean="0">
                <a:latin typeface="Arial" pitchFamily="34" charset="0"/>
              </a:rPr>
              <a:t>PAGE </a:t>
            </a:r>
            <a:fld id="{A6E82ED3-9C98-45BC-9BAD-25D9D3E7D28B}" type="slidenum">
              <a:rPr lang="en-US" sz="1000" baseline="0" smtClean="0">
                <a:latin typeface="Arial" pitchFamily="34" charset="0"/>
              </a:rPr>
              <a:pPr>
                <a:spcAft>
                  <a:spcPts val="600"/>
                </a:spcAft>
              </a:pPr>
              <a:t>‹#›</a:t>
            </a:fld>
            <a:endParaRPr lang="en-US" sz="1000" baseline="0" dirty="0" smtClean="0">
              <a:latin typeface="Arial" pitchFamily="34" charset="0"/>
            </a:endParaRPr>
          </a:p>
          <a:p>
            <a:endParaRPr lang="en-US" sz="1000" baseline="0" dirty="0">
              <a:latin typeface="Arial" pitchFamily="34" charset="0"/>
            </a:endParaRPr>
          </a:p>
        </p:txBody>
      </p:sp>
      <p:pic>
        <p:nvPicPr>
          <p:cNvPr id="9" name="Picture 8" descr="AHP_FINAL_LOGO–NT_2011.eps"/>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632340" y="6021288"/>
            <a:ext cx="947059" cy="411480"/>
          </a:xfrm>
          <a:prstGeom prst="rect">
            <a:avLst/>
          </a:prstGeom>
        </p:spPr>
      </p:pic>
      <p:cxnSp>
        <p:nvCxnSpPr>
          <p:cNvPr id="8" name="Straight Connector 7"/>
          <p:cNvCxnSpPr/>
          <p:nvPr userDrawn="1"/>
        </p:nvCxnSpPr>
        <p:spPr>
          <a:xfrm>
            <a:off x="575556" y="1371600"/>
            <a:ext cx="8001000" cy="0"/>
          </a:xfrm>
          <a:prstGeom prst="line">
            <a:avLst/>
          </a:prstGeom>
          <a:ln w="34925">
            <a:solidFill>
              <a:srgbClr val="005581">
                <a:alpha val="20000"/>
              </a:srgb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56543489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1_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lIns="0" tIns="0" rIns="0" bIns="0">
            <a:noAutofit/>
          </a:bodyPr>
          <a:lstStyle>
            <a:lvl1pPr>
              <a:defRPr>
                <a:solidFill>
                  <a:srgbClr val="005581"/>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564601" y="1554480"/>
            <a:ext cx="8039847" cy="639762"/>
          </a:xfrm>
        </p:spPr>
        <p:txBody>
          <a:bodyPr anchor="t"/>
          <a:lstStyle>
            <a:lvl1pPr marL="0" indent="0">
              <a:buNone/>
              <a:defRPr sz="2400" b="1" baseline="0">
                <a:solidFill>
                  <a:srgbClr val="00558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85800" y="2011680"/>
            <a:ext cx="7810636" cy="3951288"/>
          </a:xfrm>
        </p:spPr>
        <p:txBody>
          <a:bodyPr/>
          <a:lstStyle>
            <a:lvl1pPr>
              <a:defRPr sz="2400"/>
            </a:lvl1pPr>
            <a:lvl2pPr>
              <a:defRPr sz="2000"/>
            </a:lvl2pPr>
            <a:lvl3pPr>
              <a:defRPr sz="2000"/>
            </a:lvl3pPr>
            <a:lvl4pPr>
              <a:defRPr sz="2000"/>
            </a:lvl4pPr>
            <a:lvl5pPr>
              <a:defRPr sz="2000"/>
            </a:lvl5pPr>
            <a:lvl6pPr>
              <a:defRPr sz="1600"/>
            </a:lvl6pPr>
            <a:lvl7pPr>
              <a:defRPr sz="1600"/>
            </a:lvl7pPr>
            <a:lvl8pPr>
              <a:defRPr sz="1600"/>
            </a:lvl8pPr>
            <a:lvl9pPr>
              <a:defRPr sz="16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p:txBody>
      </p:sp>
      <p:sp>
        <p:nvSpPr>
          <p:cNvPr id="7" name="TextBox 6"/>
          <p:cNvSpPr txBox="1"/>
          <p:nvPr userDrawn="1"/>
        </p:nvSpPr>
        <p:spPr>
          <a:xfrm>
            <a:off x="575556" y="6165304"/>
            <a:ext cx="972108" cy="477054"/>
          </a:xfrm>
          <a:prstGeom prst="rect">
            <a:avLst/>
          </a:prstGeom>
          <a:noFill/>
        </p:spPr>
        <p:txBody>
          <a:bodyPr wrap="square" rtlCol="0">
            <a:spAutoFit/>
          </a:bodyPr>
          <a:lstStyle/>
          <a:p>
            <a:pPr>
              <a:spcAft>
                <a:spcPts val="600"/>
              </a:spcAft>
            </a:pPr>
            <a:r>
              <a:rPr lang="en-US" sz="1000" baseline="0" dirty="0" smtClean="0">
                <a:latin typeface="Arial" pitchFamily="34" charset="0"/>
              </a:rPr>
              <a:t>PAGE </a:t>
            </a:r>
            <a:fld id="{A6E82ED3-9C98-45BC-9BAD-25D9D3E7D28B}" type="slidenum">
              <a:rPr lang="en-US" sz="1000" baseline="0" smtClean="0">
                <a:latin typeface="Arial" pitchFamily="34" charset="0"/>
              </a:rPr>
              <a:pPr>
                <a:spcAft>
                  <a:spcPts val="600"/>
                </a:spcAft>
              </a:pPr>
              <a:t>‹#›</a:t>
            </a:fld>
            <a:endParaRPr lang="en-US" sz="1000" baseline="0" dirty="0" smtClean="0">
              <a:latin typeface="Arial" pitchFamily="34" charset="0"/>
            </a:endParaRPr>
          </a:p>
          <a:p>
            <a:endParaRPr lang="en-US" sz="1000" baseline="0" dirty="0">
              <a:latin typeface="Arial" pitchFamily="34" charset="0"/>
            </a:endParaRPr>
          </a:p>
        </p:txBody>
      </p:sp>
      <p:pic>
        <p:nvPicPr>
          <p:cNvPr id="8" name="Picture 7" descr="AHP_FINAL_LOGO–NT_2011.eps"/>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632340" y="6021288"/>
            <a:ext cx="947059" cy="411480"/>
          </a:xfrm>
          <a:prstGeom prst="rect">
            <a:avLst/>
          </a:prstGeom>
        </p:spPr>
      </p:pic>
      <p:cxnSp>
        <p:nvCxnSpPr>
          <p:cNvPr id="9" name="Straight Connector 8"/>
          <p:cNvCxnSpPr/>
          <p:nvPr userDrawn="1"/>
        </p:nvCxnSpPr>
        <p:spPr>
          <a:xfrm>
            <a:off x="575556" y="1371600"/>
            <a:ext cx="8001000" cy="0"/>
          </a:xfrm>
          <a:prstGeom prst="line">
            <a:avLst/>
          </a:prstGeom>
          <a:ln w="34925">
            <a:solidFill>
              <a:srgbClr val="005581">
                <a:alpha val="20000"/>
              </a:srgb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8947194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616613C-6A65-4408-B5D4-A4E4AACBA037}" type="datetimeFigureOut">
              <a:rPr lang="en-US" smtClean="0"/>
              <a:t>8/19/2015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8CE010-37A2-4618-8ADC-018620D053DB}" type="slidenum">
              <a:rPr lang="en-US" smtClean="0"/>
              <a:t>‹#›</a:t>
            </a:fld>
            <a:endParaRPr lang="en-US" dirty="0"/>
          </a:p>
        </p:txBody>
      </p:sp>
      <p:pic>
        <p:nvPicPr>
          <p:cNvPr id="7" name="Picture 6" descr="AHP_FINAL_LOGO–NT_2011.eps"/>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632340" y="6021288"/>
            <a:ext cx="947059" cy="411480"/>
          </a:xfrm>
          <a:prstGeom prst="rect">
            <a:avLst/>
          </a:prstGeom>
        </p:spPr>
      </p:pic>
      <p:sp>
        <p:nvSpPr>
          <p:cNvPr id="8" name="TextBox 7"/>
          <p:cNvSpPr txBox="1"/>
          <p:nvPr userDrawn="1"/>
        </p:nvSpPr>
        <p:spPr>
          <a:xfrm>
            <a:off x="575556" y="6165304"/>
            <a:ext cx="972108" cy="477054"/>
          </a:xfrm>
          <a:prstGeom prst="rect">
            <a:avLst/>
          </a:prstGeom>
          <a:noFill/>
        </p:spPr>
        <p:txBody>
          <a:bodyPr wrap="square" rtlCol="0">
            <a:spAutoFit/>
          </a:bodyPr>
          <a:lstStyle/>
          <a:p>
            <a:pPr>
              <a:spcAft>
                <a:spcPts val="600"/>
              </a:spcAft>
            </a:pPr>
            <a:r>
              <a:rPr lang="en-US" sz="1000" baseline="0" dirty="0" smtClean="0">
                <a:latin typeface="Arial" pitchFamily="34" charset="0"/>
              </a:rPr>
              <a:t>PAGE </a:t>
            </a:r>
            <a:fld id="{A6E82ED3-9C98-45BC-9BAD-25D9D3E7D28B}" type="slidenum">
              <a:rPr lang="en-US" sz="1000" baseline="0" smtClean="0">
                <a:latin typeface="Arial" pitchFamily="34" charset="0"/>
              </a:rPr>
              <a:pPr>
                <a:spcAft>
                  <a:spcPts val="600"/>
                </a:spcAft>
              </a:pPr>
              <a:t>‹#›</a:t>
            </a:fld>
            <a:endParaRPr lang="en-US" sz="1000" baseline="0" dirty="0" smtClean="0">
              <a:latin typeface="Arial" pitchFamily="34" charset="0"/>
            </a:endParaRPr>
          </a:p>
          <a:p>
            <a:endParaRPr lang="en-US" sz="1000" baseline="0" dirty="0">
              <a:latin typeface="Arial" pitchFamily="34" charset="0"/>
            </a:endParaRPr>
          </a:p>
        </p:txBody>
      </p:sp>
      <p:cxnSp>
        <p:nvCxnSpPr>
          <p:cNvPr id="9" name="Straight Connector 8"/>
          <p:cNvCxnSpPr/>
          <p:nvPr userDrawn="1"/>
        </p:nvCxnSpPr>
        <p:spPr>
          <a:xfrm>
            <a:off x="575556" y="1371600"/>
            <a:ext cx="8001000" cy="0"/>
          </a:xfrm>
          <a:prstGeom prst="line">
            <a:avLst/>
          </a:prstGeom>
          <a:ln w="34925">
            <a:solidFill>
              <a:srgbClr val="005581">
                <a:alpha val="20000"/>
              </a:srgb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3545053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616613C-6A65-4408-B5D4-A4E4AACBA037}" type="datetimeFigureOut">
              <a:rPr lang="en-US" smtClean="0"/>
              <a:t>8/19/2015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8CE010-37A2-4618-8ADC-018620D053DB}" type="slidenum">
              <a:rPr lang="en-US" smtClean="0"/>
              <a:t>‹#›</a:t>
            </a:fld>
            <a:endParaRPr lang="en-US" dirty="0"/>
          </a:p>
        </p:txBody>
      </p:sp>
      <p:pic>
        <p:nvPicPr>
          <p:cNvPr id="7" name="Picture 6" descr="AHP_FINAL_LOGO–NT_2011.eps"/>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632340" y="6021288"/>
            <a:ext cx="947059" cy="411480"/>
          </a:xfrm>
          <a:prstGeom prst="rect">
            <a:avLst/>
          </a:prstGeom>
        </p:spPr>
      </p:pic>
    </p:spTree>
    <p:extLst>
      <p:ext uri="{BB962C8B-B14F-4D97-AF65-F5344CB8AC3E}">
        <p14:creationId xmlns:p14="http://schemas.microsoft.com/office/powerpoint/2010/main" val="252049712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2616613C-6A65-4408-B5D4-A4E4AACBA037}" type="datetimeFigureOut">
              <a:rPr lang="en-US" smtClean="0"/>
              <a:t>8/19/2015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8CE010-37A2-4618-8ADC-018620D053DB}" type="slidenum">
              <a:rPr lang="en-US" smtClean="0"/>
              <a:t>‹#›</a:t>
            </a:fld>
            <a:endParaRPr lang="en-US" dirty="0"/>
          </a:p>
        </p:txBody>
      </p:sp>
      <p:sp>
        <p:nvSpPr>
          <p:cNvPr id="8" name="TextBox 7"/>
          <p:cNvSpPr txBox="1"/>
          <p:nvPr userDrawn="1"/>
        </p:nvSpPr>
        <p:spPr>
          <a:xfrm>
            <a:off x="575556" y="6165304"/>
            <a:ext cx="972108" cy="477054"/>
          </a:xfrm>
          <a:prstGeom prst="rect">
            <a:avLst/>
          </a:prstGeom>
          <a:noFill/>
        </p:spPr>
        <p:txBody>
          <a:bodyPr wrap="square" rtlCol="0">
            <a:spAutoFit/>
          </a:bodyPr>
          <a:lstStyle/>
          <a:p>
            <a:pPr>
              <a:spcAft>
                <a:spcPts val="600"/>
              </a:spcAft>
            </a:pPr>
            <a:r>
              <a:rPr lang="en-US" sz="1000" baseline="0" dirty="0" smtClean="0">
                <a:latin typeface="Arial" pitchFamily="34" charset="0"/>
              </a:rPr>
              <a:t>PAGE </a:t>
            </a:r>
            <a:fld id="{A6E82ED3-9C98-45BC-9BAD-25D9D3E7D28B}" type="slidenum">
              <a:rPr lang="en-US" sz="1000" baseline="0" smtClean="0">
                <a:latin typeface="Arial" pitchFamily="34" charset="0"/>
              </a:rPr>
              <a:pPr>
                <a:spcAft>
                  <a:spcPts val="600"/>
                </a:spcAft>
              </a:pPr>
              <a:t>‹#›</a:t>
            </a:fld>
            <a:endParaRPr lang="en-US" sz="1000" baseline="0" dirty="0" smtClean="0">
              <a:latin typeface="Arial" pitchFamily="34" charset="0"/>
            </a:endParaRPr>
          </a:p>
          <a:p>
            <a:endParaRPr lang="en-US" sz="1000" baseline="0" dirty="0">
              <a:latin typeface="Arial" pitchFamily="34" charset="0"/>
            </a:endParaRPr>
          </a:p>
        </p:txBody>
      </p:sp>
      <p:pic>
        <p:nvPicPr>
          <p:cNvPr id="9" name="Picture 8" descr="AHP_FINAL_LOGO–NT_2011.eps"/>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632340" y="6021288"/>
            <a:ext cx="947059" cy="411480"/>
          </a:xfrm>
          <a:prstGeom prst="rect">
            <a:avLst/>
          </a:prstGeom>
        </p:spPr>
      </p:pic>
      <p:cxnSp>
        <p:nvCxnSpPr>
          <p:cNvPr id="10" name="Straight Connector 9"/>
          <p:cNvCxnSpPr/>
          <p:nvPr userDrawn="1"/>
        </p:nvCxnSpPr>
        <p:spPr>
          <a:xfrm>
            <a:off x="575556" y="1371600"/>
            <a:ext cx="8001000" cy="0"/>
          </a:xfrm>
          <a:prstGeom prst="line">
            <a:avLst/>
          </a:prstGeom>
          <a:ln w="34925">
            <a:solidFill>
              <a:srgbClr val="005581">
                <a:alpha val="20000"/>
              </a:srgb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033522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2616613C-6A65-4408-B5D4-A4E4AACBA037}" type="datetimeFigureOut">
              <a:rPr lang="en-US" smtClean="0"/>
              <a:t>8/19/2015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8CE010-37A2-4618-8ADC-018620D053DB}" type="slidenum">
              <a:rPr lang="en-US" smtClean="0"/>
              <a:t>‹#›</a:t>
            </a:fld>
            <a:endParaRPr lang="en-US" dirty="0"/>
          </a:p>
        </p:txBody>
      </p:sp>
      <p:sp>
        <p:nvSpPr>
          <p:cNvPr id="10" name="TextBox 9"/>
          <p:cNvSpPr txBox="1"/>
          <p:nvPr userDrawn="1"/>
        </p:nvSpPr>
        <p:spPr>
          <a:xfrm>
            <a:off x="575556" y="6165304"/>
            <a:ext cx="972108" cy="477054"/>
          </a:xfrm>
          <a:prstGeom prst="rect">
            <a:avLst/>
          </a:prstGeom>
          <a:noFill/>
        </p:spPr>
        <p:txBody>
          <a:bodyPr wrap="square" rtlCol="0">
            <a:spAutoFit/>
          </a:bodyPr>
          <a:lstStyle/>
          <a:p>
            <a:pPr>
              <a:spcAft>
                <a:spcPts val="600"/>
              </a:spcAft>
            </a:pPr>
            <a:r>
              <a:rPr lang="en-US" sz="1000" baseline="0" dirty="0" smtClean="0">
                <a:latin typeface="Arial" pitchFamily="34" charset="0"/>
              </a:rPr>
              <a:t>PAGE </a:t>
            </a:r>
            <a:fld id="{A6E82ED3-9C98-45BC-9BAD-25D9D3E7D28B}" type="slidenum">
              <a:rPr lang="en-US" sz="1000" baseline="0" smtClean="0">
                <a:latin typeface="Arial" pitchFamily="34" charset="0"/>
              </a:rPr>
              <a:pPr>
                <a:spcAft>
                  <a:spcPts val="600"/>
                </a:spcAft>
              </a:pPr>
              <a:t>‹#›</a:t>
            </a:fld>
            <a:endParaRPr lang="en-US" sz="1000" baseline="0" dirty="0" smtClean="0">
              <a:latin typeface="Arial" pitchFamily="34" charset="0"/>
            </a:endParaRPr>
          </a:p>
          <a:p>
            <a:endParaRPr lang="en-US" sz="1000" baseline="0" dirty="0">
              <a:latin typeface="Arial" pitchFamily="34" charset="0"/>
            </a:endParaRPr>
          </a:p>
        </p:txBody>
      </p:sp>
      <p:pic>
        <p:nvPicPr>
          <p:cNvPr id="11" name="Picture 10" descr="AHP_FINAL_LOGO–NT_2011.eps"/>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632340" y="6021288"/>
            <a:ext cx="947059" cy="411480"/>
          </a:xfrm>
          <a:prstGeom prst="rect">
            <a:avLst/>
          </a:prstGeom>
        </p:spPr>
      </p:pic>
      <p:cxnSp>
        <p:nvCxnSpPr>
          <p:cNvPr id="12" name="Straight Connector 11"/>
          <p:cNvCxnSpPr/>
          <p:nvPr userDrawn="1"/>
        </p:nvCxnSpPr>
        <p:spPr>
          <a:xfrm>
            <a:off x="575556" y="1371600"/>
            <a:ext cx="8001000" cy="0"/>
          </a:xfrm>
          <a:prstGeom prst="line">
            <a:avLst/>
          </a:prstGeom>
          <a:ln w="34925">
            <a:solidFill>
              <a:srgbClr val="005581">
                <a:alpha val="20000"/>
              </a:srgb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4777219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2616613C-6A65-4408-B5D4-A4E4AACBA037}" type="datetimeFigureOut">
              <a:rPr lang="en-US" smtClean="0"/>
              <a:t>8/19/2015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F8CE010-37A2-4618-8ADC-018620D053DB}" type="slidenum">
              <a:rPr lang="en-US" smtClean="0"/>
              <a:t>‹#›</a:t>
            </a:fld>
            <a:endParaRPr lang="en-US" dirty="0"/>
          </a:p>
        </p:txBody>
      </p:sp>
      <p:sp>
        <p:nvSpPr>
          <p:cNvPr id="6" name="TextBox 5"/>
          <p:cNvSpPr txBox="1"/>
          <p:nvPr userDrawn="1"/>
        </p:nvSpPr>
        <p:spPr>
          <a:xfrm>
            <a:off x="575556" y="6165304"/>
            <a:ext cx="972108" cy="477054"/>
          </a:xfrm>
          <a:prstGeom prst="rect">
            <a:avLst/>
          </a:prstGeom>
          <a:noFill/>
        </p:spPr>
        <p:txBody>
          <a:bodyPr wrap="square" rtlCol="0">
            <a:spAutoFit/>
          </a:bodyPr>
          <a:lstStyle/>
          <a:p>
            <a:pPr>
              <a:spcAft>
                <a:spcPts val="600"/>
              </a:spcAft>
            </a:pPr>
            <a:r>
              <a:rPr lang="en-US" sz="1000" baseline="0" dirty="0" smtClean="0">
                <a:latin typeface="Arial" pitchFamily="34" charset="0"/>
              </a:rPr>
              <a:t>PAGE </a:t>
            </a:r>
            <a:fld id="{A6E82ED3-9C98-45BC-9BAD-25D9D3E7D28B}" type="slidenum">
              <a:rPr lang="en-US" sz="1000" baseline="0" smtClean="0">
                <a:latin typeface="Arial" pitchFamily="34" charset="0"/>
              </a:rPr>
              <a:pPr>
                <a:spcAft>
                  <a:spcPts val="600"/>
                </a:spcAft>
              </a:pPr>
              <a:t>‹#›</a:t>
            </a:fld>
            <a:endParaRPr lang="en-US" sz="1000" baseline="0" dirty="0" smtClean="0">
              <a:latin typeface="Arial" pitchFamily="34" charset="0"/>
            </a:endParaRPr>
          </a:p>
          <a:p>
            <a:endParaRPr lang="en-US" sz="1000" baseline="0" dirty="0">
              <a:latin typeface="Arial" pitchFamily="34" charset="0"/>
            </a:endParaRPr>
          </a:p>
        </p:txBody>
      </p:sp>
      <p:pic>
        <p:nvPicPr>
          <p:cNvPr id="7" name="Picture 6" descr="AHP_FINAL_LOGO–NT_2011.eps"/>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632340" y="6021288"/>
            <a:ext cx="947059" cy="411480"/>
          </a:xfrm>
          <a:prstGeom prst="rect">
            <a:avLst/>
          </a:prstGeom>
        </p:spPr>
      </p:pic>
      <p:cxnSp>
        <p:nvCxnSpPr>
          <p:cNvPr id="8" name="Straight Connector 7"/>
          <p:cNvCxnSpPr/>
          <p:nvPr userDrawn="1"/>
        </p:nvCxnSpPr>
        <p:spPr>
          <a:xfrm>
            <a:off x="575556" y="1371600"/>
            <a:ext cx="8001000" cy="0"/>
          </a:xfrm>
          <a:prstGeom prst="line">
            <a:avLst/>
          </a:prstGeom>
          <a:ln w="34925">
            <a:solidFill>
              <a:srgbClr val="005581">
                <a:alpha val="20000"/>
              </a:srgb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6604760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616613C-6A65-4408-B5D4-A4E4AACBA037}" type="datetimeFigureOut">
              <a:rPr lang="en-US" smtClean="0"/>
              <a:t>8/19/2015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F8CE010-37A2-4618-8ADC-018620D053DB}" type="slidenum">
              <a:rPr lang="en-US" smtClean="0"/>
              <a:t>‹#›</a:t>
            </a:fld>
            <a:endParaRPr lang="en-US" dirty="0"/>
          </a:p>
        </p:txBody>
      </p:sp>
    </p:spTree>
    <p:extLst>
      <p:ext uri="{BB962C8B-B14F-4D97-AF65-F5344CB8AC3E}">
        <p14:creationId xmlns:p14="http://schemas.microsoft.com/office/powerpoint/2010/main" val="574214106"/>
      </p:ext>
    </p:extLst>
  </p:cSld>
  <p:clrMapOvr>
    <a:masterClrMapping/>
  </p:clrMapOvr>
  <p:hf sldNum="0" hdr="0" ftr="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616613C-6A65-4408-B5D4-A4E4AACBA037}" type="datetimeFigureOut">
              <a:rPr lang="en-US" smtClean="0"/>
              <a:t>8/19/2015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8CE010-37A2-4618-8ADC-018620D053DB}" type="slidenum">
              <a:rPr lang="en-US" smtClean="0"/>
              <a:t>‹#›</a:t>
            </a:fld>
            <a:endParaRPr lang="en-US" dirty="0"/>
          </a:p>
        </p:txBody>
      </p:sp>
    </p:spTree>
    <p:extLst>
      <p:ext uri="{BB962C8B-B14F-4D97-AF65-F5344CB8AC3E}">
        <p14:creationId xmlns:p14="http://schemas.microsoft.com/office/powerpoint/2010/main" val="1021879431"/>
      </p:ext>
    </p:extLst>
  </p:cSld>
  <p:clrMapOvr>
    <a:masterClrMapping/>
  </p:clrMapOvr>
  <p:hf sldNum="0" hdr="0" ftr="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616613C-6A65-4408-B5D4-A4E4AACBA037}" type="datetimeFigureOut">
              <a:rPr lang="en-US" smtClean="0"/>
              <a:t>8/19/2015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8CE010-37A2-4618-8ADC-018620D053DB}" type="slidenum">
              <a:rPr lang="en-US" smtClean="0"/>
              <a:t>‹#›</a:t>
            </a:fld>
            <a:endParaRPr lang="en-US" dirty="0"/>
          </a:p>
        </p:txBody>
      </p:sp>
    </p:spTree>
    <p:extLst>
      <p:ext uri="{BB962C8B-B14F-4D97-AF65-F5344CB8AC3E}">
        <p14:creationId xmlns:p14="http://schemas.microsoft.com/office/powerpoint/2010/main" val="1705154717"/>
      </p:ext>
    </p:extLst>
  </p:cSld>
  <p:clrMapOvr>
    <a:masterClrMapping/>
  </p:clrMapOvr>
  <p:hf sldNum="0" hdr="0" ftr="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616613C-6A65-4408-B5D4-A4E4AACBA037}" type="datetimeFigureOut">
              <a:rPr lang="en-US" smtClean="0"/>
              <a:t>8/19/2015</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F8CE010-37A2-4618-8ADC-018620D053DB}" type="slidenum">
              <a:rPr lang="en-US" smtClean="0"/>
              <a:t>‹#›</a:t>
            </a:fld>
            <a:endParaRPr lang="en-US" dirty="0"/>
          </a:p>
        </p:txBody>
      </p:sp>
    </p:spTree>
    <p:extLst>
      <p:ext uri="{BB962C8B-B14F-4D97-AF65-F5344CB8AC3E}">
        <p14:creationId xmlns:p14="http://schemas.microsoft.com/office/powerpoint/2010/main" val="825157277"/>
      </p:ext>
    </p:extLst>
  </p:cSld>
  <p:clrMap bg1="lt1" tx1="dk1" bg2="lt2" tx2="dk2" accent1="accent1" accent2="accent2" accent3="accent3" accent4="accent4" accent5="accent5" accent6="accent6" hlink="hlink" folHlink="folHlink"/>
  <p:sldLayoutIdLst>
    <p:sldLayoutId id="2147483660" r:id="rId1"/>
    <p:sldLayoutId id="2147483661" r:id="rId2"/>
    <p:sldLayoutId id="2147483662" r:id="rId3"/>
    <p:sldLayoutId id="2147483663" r:id="rId4"/>
    <p:sldLayoutId id="2147483664" r:id="rId5"/>
    <p:sldLayoutId id="2147483665" r:id="rId6"/>
    <p:sldLayoutId id="2147483666" r:id="rId7"/>
    <p:sldLayoutId id="2147483667" r:id="rId8"/>
    <p:sldLayoutId id="2147483668" r:id="rId9"/>
    <p:sldLayoutId id="2147483669" r:id="rId10"/>
    <p:sldLayoutId id="2147483670" r:id="rId11"/>
    <p:sldLayoutId id="2147483649" r:id="rId12"/>
    <p:sldLayoutId id="2147483652" r:id="rId13"/>
    <p:sldLayoutId id="2147483658" r:id="rId14"/>
  </p:sldLayoutIdLst>
  <p:hf sldNum="0" hdr="0" ftr="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5.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5.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8.xml.rels><?xml version="1.0" encoding="UTF-8" standalone="yes"?>
<Relationships xmlns="http://schemas.openxmlformats.org/package/2006/relationships"><Relationship Id="rId3" Type="http://schemas.openxmlformats.org/officeDocument/2006/relationships/hyperlink" Target="http://www.drugabuse.gov/publications/principles-drug-addiction-treatment-research-based-guide-third-edition/principles-effective-treatment" TargetMode="External"/><Relationship Id="rId2" Type="http://schemas.openxmlformats.org/officeDocument/2006/relationships/notesSlide" Target="../notesSlides/notesSlide27.xml"/><Relationship Id="rId1" Type="http://schemas.openxmlformats.org/officeDocument/2006/relationships/slideLayout" Target="../slideLayouts/slideLayout2.xml"/><Relationship Id="rId5" Type="http://schemas.openxmlformats.org/officeDocument/2006/relationships/hyperlink" Target="http://dx.doi.org/10.1016/j.jsat.2006.09.007" TargetMode="External"/><Relationship Id="rId4" Type="http://schemas.openxmlformats.org/officeDocument/2006/relationships/hyperlink" Target="http://www.drugabuse.gov/publications/drugs-brains-behavior-science-addiction" TargetMode="Externa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09600" y="2743200"/>
            <a:ext cx="7772400" cy="1470025"/>
          </a:xfrm>
        </p:spPr>
        <p:txBody>
          <a:bodyPr>
            <a:noAutofit/>
          </a:bodyPr>
          <a:lstStyle/>
          <a:p>
            <a:r>
              <a:rPr lang="en-US" sz="3600" dirty="0" smtClean="0"/>
              <a:t>The Residential Substance Abuse Treatment (RSAT) Aftercare Study: </a:t>
            </a:r>
            <a:br>
              <a:rPr lang="en-US" sz="3600" dirty="0" smtClean="0"/>
            </a:br>
            <a:r>
              <a:rPr lang="en-US" sz="3600" dirty="0" smtClean="0"/>
              <a:t>Early Findings on RSAT funded Aftercare </a:t>
            </a:r>
            <a:endParaRPr lang="en-US" sz="3600" dirty="0"/>
          </a:p>
        </p:txBody>
      </p:sp>
      <p:sp>
        <p:nvSpPr>
          <p:cNvPr id="3" name="Subtitle 2"/>
          <p:cNvSpPr>
            <a:spLocks noGrp="1"/>
          </p:cNvSpPr>
          <p:nvPr>
            <p:ph type="subTitle" idx="1"/>
          </p:nvPr>
        </p:nvSpPr>
        <p:spPr>
          <a:xfrm>
            <a:off x="1371600" y="4648200"/>
            <a:ext cx="6400800" cy="609600"/>
          </a:xfrm>
        </p:spPr>
        <p:txBody>
          <a:bodyPr/>
          <a:lstStyle/>
          <a:p>
            <a:r>
              <a:rPr lang="en-US" sz="2400" dirty="0" smtClean="0">
                <a:solidFill>
                  <a:schemeClr val="tx2">
                    <a:lumMod val="75000"/>
                  </a:schemeClr>
                </a:solidFill>
              </a:rPr>
              <a:t>Kristin Stainbrook, PhD</a:t>
            </a:r>
          </a:p>
          <a:p>
            <a:endParaRPr lang="en-US" dirty="0">
              <a:solidFill>
                <a:schemeClr val="tx2">
                  <a:lumMod val="75000"/>
                </a:schemeClr>
              </a:solidFill>
            </a:endParaRPr>
          </a:p>
        </p:txBody>
      </p:sp>
      <p:cxnSp>
        <p:nvCxnSpPr>
          <p:cNvPr id="5" name="Straight Connector 4"/>
          <p:cNvCxnSpPr/>
          <p:nvPr/>
        </p:nvCxnSpPr>
        <p:spPr>
          <a:xfrm>
            <a:off x="838200" y="4572000"/>
            <a:ext cx="7086600" cy="0"/>
          </a:xfrm>
          <a:prstGeom prst="line">
            <a:avLst/>
          </a:prstGeom>
        </p:spPr>
        <p:style>
          <a:lnRef idx="1">
            <a:schemeClr val="accent1"/>
          </a:lnRef>
          <a:fillRef idx="0">
            <a:schemeClr val="accent1"/>
          </a:fillRef>
          <a:effectRef idx="0">
            <a:schemeClr val="accent1"/>
          </a:effectRef>
          <a:fontRef idx="minor">
            <a:schemeClr val="tx1"/>
          </a:fontRef>
        </p:style>
      </p:cxnSp>
      <p:sp>
        <p:nvSpPr>
          <p:cNvPr id="6" name="Subtitle 2"/>
          <p:cNvSpPr txBox="1">
            <a:spLocks/>
          </p:cNvSpPr>
          <p:nvPr/>
        </p:nvSpPr>
        <p:spPr>
          <a:xfrm>
            <a:off x="1370881" y="5181600"/>
            <a:ext cx="6400800" cy="609600"/>
          </a:xfrm>
          <a:prstGeom prst="rect">
            <a:avLst/>
          </a:prstGeom>
          <a:solidFill>
            <a:schemeClr val="accent1"/>
          </a:solidFill>
        </p:spPr>
        <p:txBody>
          <a:bodyPr vert="horz" lIns="91440" tIns="45720" rIns="91440" bIns="45720" rtlCol="0">
            <a:normAutofit fontScale="55000" lnSpcReduction="20000"/>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r>
              <a:rPr lang="en-US" dirty="0" smtClean="0">
                <a:solidFill>
                  <a:schemeClr val="bg1"/>
                </a:solidFill>
              </a:rPr>
              <a:t>RSAT Training and Technical Assistance Webinar</a:t>
            </a:r>
          </a:p>
          <a:p>
            <a:r>
              <a:rPr lang="en-US" dirty="0" smtClean="0">
                <a:solidFill>
                  <a:schemeClr val="bg1"/>
                </a:solidFill>
              </a:rPr>
              <a:t>August 19, 2015</a:t>
            </a:r>
            <a:endParaRPr lang="en-US" dirty="0">
              <a:solidFill>
                <a:schemeClr val="bg1"/>
              </a:solidFill>
            </a:endParaRPr>
          </a:p>
        </p:txBody>
      </p:sp>
      <p:sp>
        <p:nvSpPr>
          <p:cNvPr id="8" name="Subtitle 2"/>
          <p:cNvSpPr txBox="1">
            <a:spLocks/>
          </p:cNvSpPr>
          <p:nvPr/>
        </p:nvSpPr>
        <p:spPr>
          <a:xfrm>
            <a:off x="1486619" y="5891842"/>
            <a:ext cx="6400800" cy="432758"/>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r>
              <a:rPr lang="en-US" sz="1400" dirty="0" smtClean="0">
                <a:solidFill>
                  <a:schemeClr val="tx2">
                    <a:lumMod val="75000"/>
                  </a:schemeClr>
                </a:solidFill>
              </a:rPr>
              <a:t>This research is supported by NIJ grant #2013-MU-0057</a:t>
            </a:r>
          </a:p>
          <a:p>
            <a:endParaRPr lang="en-US" dirty="0">
              <a:solidFill>
                <a:schemeClr val="tx2">
                  <a:lumMod val="75000"/>
                </a:schemeClr>
              </a:solidFill>
            </a:endParaRPr>
          </a:p>
        </p:txBody>
      </p:sp>
    </p:spTree>
    <p:extLst>
      <p:ext uri="{BB962C8B-B14F-4D97-AF65-F5344CB8AC3E}">
        <p14:creationId xmlns:p14="http://schemas.microsoft.com/office/powerpoint/2010/main" val="299201219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RSAT funded aftercare services</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This next section focuses only on RSAT funded services and support provided in a community setting</a:t>
            </a:r>
          </a:p>
          <a:p>
            <a:r>
              <a:rPr lang="en-US" dirty="0" smtClean="0"/>
              <a:t>A </a:t>
            </a:r>
            <a:r>
              <a:rPr lang="en-US" dirty="0"/>
              <a:t>total of </a:t>
            </a:r>
            <a:r>
              <a:rPr lang="en-US" dirty="0" smtClean="0"/>
              <a:t>13 </a:t>
            </a:r>
            <a:r>
              <a:rPr lang="en-US" dirty="0"/>
              <a:t>programs </a:t>
            </a:r>
            <a:r>
              <a:rPr lang="en-US" dirty="0" smtClean="0"/>
              <a:t>interviewed </a:t>
            </a:r>
            <a:r>
              <a:rPr lang="en-US" dirty="0"/>
              <a:t>spent </a:t>
            </a:r>
            <a:r>
              <a:rPr lang="en-US" dirty="0" smtClean="0"/>
              <a:t>some RSAT funds on </a:t>
            </a:r>
            <a:r>
              <a:rPr lang="en-US" dirty="0"/>
              <a:t>post-facility (jail/prison) </a:t>
            </a:r>
            <a:r>
              <a:rPr lang="en-US" dirty="0" smtClean="0"/>
              <a:t>services</a:t>
            </a:r>
          </a:p>
          <a:p>
            <a:pPr lvl="1"/>
            <a:r>
              <a:rPr lang="en-US" dirty="0" smtClean="0"/>
              <a:t>5 programs spent all of their resources on post-facility services</a:t>
            </a:r>
          </a:p>
          <a:p>
            <a:pPr lvl="1"/>
            <a:r>
              <a:rPr lang="en-US" dirty="0" smtClean="0"/>
              <a:t>Remaining used 4% to 75% of their RSAT funds</a:t>
            </a:r>
            <a:endParaRPr lang="en-US" dirty="0"/>
          </a:p>
          <a:p>
            <a:r>
              <a:rPr lang="en-US" dirty="0"/>
              <a:t>Average amount of RSAT funds for programming is 86K, three are below 50K</a:t>
            </a:r>
          </a:p>
          <a:p>
            <a:endParaRPr lang="en-US" dirty="0"/>
          </a:p>
        </p:txBody>
      </p:sp>
      <p:sp>
        <p:nvSpPr>
          <p:cNvPr id="4" name="Date Placeholder 3"/>
          <p:cNvSpPr>
            <a:spLocks noGrp="1"/>
          </p:cNvSpPr>
          <p:nvPr>
            <p:ph type="dt" sz="half" idx="10"/>
          </p:nvPr>
        </p:nvSpPr>
        <p:spPr/>
        <p:txBody>
          <a:bodyPr/>
          <a:lstStyle/>
          <a:p>
            <a:fld id="{70CE6FA7-350C-49CD-B0A5-520ABBF5C15E}" type="datetime1">
              <a:rPr lang="en-US" smtClean="0"/>
              <a:t>8/19/2015</a:t>
            </a:fld>
            <a:endParaRPr lang="en-US" dirty="0"/>
          </a:p>
        </p:txBody>
      </p:sp>
    </p:spTree>
    <p:extLst>
      <p:ext uri="{BB962C8B-B14F-4D97-AF65-F5344CB8AC3E}">
        <p14:creationId xmlns:p14="http://schemas.microsoft.com/office/powerpoint/2010/main" val="371043748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Target population and capacity</a:t>
            </a:r>
            <a:endParaRPr lang="en-US" dirty="0"/>
          </a:p>
        </p:txBody>
      </p:sp>
      <p:sp>
        <p:nvSpPr>
          <p:cNvPr id="3" name="Content Placeholder 2"/>
          <p:cNvSpPr>
            <a:spLocks noGrp="1"/>
          </p:cNvSpPr>
          <p:nvPr>
            <p:ph idx="1"/>
          </p:nvPr>
        </p:nvSpPr>
        <p:spPr/>
        <p:txBody>
          <a:bodyPr>
            <a:normAutofit/>
          </a:bodyPr>
          <a:lstStyle/>
          <a:p>
            <a:r>
              <a:rPr lang="en-US" dirty="0" smtClean="0"/>
              <a:t>Two </a:t>
            </a:r>
            <a:r>
              <a:rPr lang="en-US" dirty="0"/>
              <a:t>programs targeted females only &amp; two males only</a:t>
            </a:r>
          </a:p>
          <a:p>
            <a:r>
              <a:rPr lang="en-US" dirty="0"/>
              <a:t>One program targeted </a:t>
            </a:r>
            <a:r>
              <a:rPr lang="en-US" dirty="0" smtClean="0"/>
              <a:t>juveniles</a:t>
            </a:r>
          </a:p>
          <a:p>
            <a:r>
              <a:rPr lang="en-US" dirty="0" smtClean="0"/>
              <a:t>Average daily enrollment during quarter ranged from 8 to 50 individuals</a:t>
            </a:r>
            <a:endParaRPr lang="en-US" dirty="0"/>
          </a:p>
          <a:p>
            <a:r>
              <a:rPr lang="en-US" dirty="0" smtClean="0"/>
              <a:t>Almost all programs (N=10) reported 75% to 100% of participants were under correctional supervision while receiving program services</a:t>
            </a:r>
            <a:endParaRPr lang="en-US" dirty="0"/>
          </a:p>
        </p:txBody>
      </p:sp>
      <p:sp>
        <p:nvSpPr>
          <p:cNvPr id="4" name="Date Placeholder 3"/>
          <p:cNvSpPr>
            <a:spLocks noGrp="1"/>
          </p:cNvSpPr>
          <p:nvPr>
            <p:ph type="dt" sz="half" idx="10"/>
          </p:nvPr>
        </p:nvSpPr>
        <p:spPr/>
        <p:txBody>
          <a:bodyPr/>
          <a:lstStyle/>
          <a:p>
            <a:fld id="{21C49D7F-D29F-4F30-AE84-989D04E03494}" type="datetime1">
              <a:rPr lang="en-US" smtClean="0"/>
              <a:t>8/19/2015</a:t>
            </a:fld>
            <a:endParaRPr lang="en-US" dirty="0"/>
          </a:p>
        </p:txBody>
      </p:sp>
    </p:spTree>
    <p:extLst>
      <p:ext uri="{BB962C8B-B14F-4D97-AF65-F5344CB8AC3E}">
        <p14:creationId xmlns:p14="http://schemas.microsoft.com/office/powerpoint/2010/main" val="246674709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Program referral</a:t>
            </a:r>
            <a:endParaRPr lang="en-US" dirty="0"/>
          </a:p>
        </p:txBody>
      </p:sp>
      <p:sp>
        <p:nvSpPr>
          <p:cNvPr id="3" name="Content Placeholder 2"/>
          <p:cNvSpPr>
            <a:spLocks noGrp="1"/>
          </p:cNvSpPr>
          <p:nvPr>
            <p:ph idx="1"/>
          </p:nvPr>
        </p:nvSpPr>
        <p:spPr/>
        <p:txBody>
          <a:bodyPr>
            <a:normAutofit/>
          </a:bodyPr>
          <a:lstStyle/>
          <a:p>
            <a:r>
              <a:rPr lang="en-US" dirty="0" smtClean="0"/>
              <a:t>Ten of the 13 programs provide a linkage from a correctional setting to community service providers</a:t>
            </a:r>
          </a:p>
          <a:p>
            <a:pPr lvl="1"/>
            <a:r>
              <a:rPr lang="en-US" dirty="0" smtClean="0"/>
              <a:t>Six of these programs link directly from a RSAT prison/jail program</a:t>
            </a:r>
          </a:p>
          <a:p>
            <a:r>
              <a:rPr lang="en-US" dirty="0" smtClean="0"/>
              <a:t>For the remaining 3 programs, participants are court mandated to participate</a:t>
            </a:r>
          </a:p>
        </p:txBody>
      </p:sp>
      <p:sp>
        <p:nvSpPr>
          <p:cNvPr id="4" name="Date Placeholder 3"/>
          <p:cNvSpPr>
            <a:spLocks noGrp="1"/>
          </p:cNvSpPr>
          <p:nvPr>
            <p:ph type="dt" sz="half" idx="10"/>
          </p:nvPr>
        </p:nvSpPr>
        <p:spPr/>
        <p:txBody>
          <a:bodyPr/>
          <a:lstStyle/>
          <a:p>
            <a:fld id="{6A63B291-0424-4BB5-8F65-8464220439BA}" type="datetime1">
              <a:rPr lang="en-US" smtClean="0"/>
              <a:t>8/19/2015</a:t>
            </a:fld>
            <a:endParaRPr lang="en-US" dirty="0"/>
          </a:p>
        </p:txBody>
      </p:sp>
    </p:spTree>
    <p:extLst>
      <p:ext uri="{BB962C8B-B14F-4D97-AF65-F5344CB8AC3E}">
        <p14:creationId xmlns:p14="http://schemas.microsoft.com/office/powerpoint/2010/main" val="382831102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Aftercare program setting</a:t>
            </a:r>
            <a:r>
              <a:rPr lang="en-US" dirty="0"/>
              <a:t> </a:t>
            </a:r>
            <a:r>
              <a:rPr lang="en-US" dirty="0" smtClean="0"/>
              <a:t>&amp; models</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Two General Approaches:</a:t>
            </a:r>
          </a:p>
          <a:p>
            <a:pPr lvl="1"/>
            <a:r>
              <a:rPr lang="en-US" dirty="0" smtClean="0"/>
              <a:t>Five programs provide RSAT services in a residential treatment facility </a:t>
            </a:r>
          </a:p>
          <a:p>
            <a:pPr lvl="2"/>
            <a:r>
              <a:rPr lang="en-US" dirty="0"/>
              <a:t>T</a:t>
            </a:r>
            <a:r>
              <a:rPr lang="en-US" dirty="0" smtClean="0"/>
              <a:t>wo of these consider themselves halfway houses</a:t>
            </a:r>
          </a:p>
          <a:p>
            <a:pPr lvl="1"/>
            <a:r>
              <a:rPr lang="en-US" dirty="0" smtClean="0"/>
              <a:t>Transitional case managers are the primary service model for the </a:t>
            </a:r>
            <a:r>
              <a:rPr lang="en-US" dirty="0"/>
              <a:t>8</a:t>
            </a:r>
            <a:r>
              <a:rPr lang="en-US" dirty="0" smtClean="0"/>
              <a:t> community based programs</a:t>
            </a:r>
          </a:p>
          <a:p>
            <a:r>
              <a:rPr lang="en-US" dirty="0" smtClean="0"/>
              <a:t>Average program length 6-months to year</a:t>
            </a:r>
          </a:p>
          <a:p>
            <a:r>
              <a:rPr lang="en-US" dirty="0" smtClean="0"/>
              <a:t>Program capacity small </a:t>
            </a:r>
          </a:p>
          <a:p>
            <a:pPr lvl="1"/>
            <a:r>
              <a:rPr lang="en-US" dirty="0" smtClean="0"/>
              <a:t>Transitional CM programs- average daily 20-50</a:t>
            </a:r>
          </a:p>
          <a:p>
            <a:pPr lvl="1"/>
            <a:r>
              <a:rPr lang="en-US" dirty="0" smtClean="0"/>
              <a:t>Residential- average daily is 10-20 </a:t>
            </a:r>
            <a:endParaRPr lang="en-US" dirty="0"/>
          </a:p>
          <a:p>
            <a:endParaRPr lang="en-US" dirty="0" smtClean="0"/>
          </a:p>
          <a:p>
            <a:pPr lvl="1"/>
            <a:endParaRPr lang="en-US" dirty="0" smtClean="0"/>
          </a:p>
        </p:txBody>
      </p:sp>
      <p:sp>
        <p:nvSpPr>
          <p:cNvPr id="4" name="Date Placeholder 3"/>
          <p:cNvSpPr>
            <a:spLocks noGrp="1"/>
          </p:cNvSpPr>
          <p:nvPr>
            <p:ph type="dt" sz="half" idx="10"/>
          </p:nvPr>
        </p:nvSpPr>
        <p:spPr/>
        <p:txBody>
          <a:bodyPr/>
          <a:lstStyle/>
          <a:p>
            <a:fld id="{CA7D9B83-3022-498D-AE1B-53829ED4CFE3}" type="datetime1">
              <a:rPr lang="en-US" smtClean="0"/>
              <a:t>8/19/2015</a:t>
            </a:fld>
            <a:endParaRPr lang="en-US" dirty="0"/>
          </a:p>
        </p:txBody>
      </p:sp>
    </p:spTree>
    <p:extLst>
      <p:ext uri="{BB962C8B-B14F-4D97-AF65-F5344CB8AC3E}">
        <p14:creationId xmlns:p14="http://schemas.microsoft.com/office/powerpoint/2010/main" val="99686876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RSAT funds</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Programs have been in operation approximately 2-6 years, through one has been in operation for 18 years (a residential program)</a:t>
            </a:r>
          </a:p>
          <a:p>
            <a:r>
              <a:rPr lang="en-US" dirty="0" smtClean="0"/>
              <a:t>Majority of RSAT funds are spent on staff positions</a:t>
            </a:r>
          </a:p>
          <a:p>
            <a:pPr lvl="1"/>
            <a:r>
              <a:rPr lang="en-US" dirty="0" smtClean="0"/>
              <a:t>All but one program spend funds on substance abuse counselors/clinicians; most also fund case managers and a small percentage of management/oversight (5-10% of funds)</a:t>
            </a:r>
          </a:p>
          <a:p>
            <a:r>
              <a:rPr lang="en-US" dirty="0" smtClean="0"/>
              <a:t>Two programs used RSAT funds principally for non-staff expenses</a:t>
            </a:r>
          </a:p>
          <a:p>
            <a:endParaRPr lang="en-US" dirty="0"/>
          </a:p>
          <a:p>
            <a:endParaRPr lang="en-US" dirty="0" smtClean="0"/>
          </a:p>
          <a:p>
            <a:pPr lvl="1"/>
            <a:endParaRPr lang="en-US" dirty="0"/>
          </a:p>
        </p:txBody>
      </p:sp>
      <p:sp>
        <p:nvSpPr>
          <p:cNvPr id="4" name="Date Placeholder 3"/>
          <p:cNvSpPr>
            <a:spLocks noGrp="1"/>
          </p:cNvSpPr>
          <p:nvPr>
            <p:ph type="dt" sz="half" idx="10"/>
          </p:nvPr>
        </p:nvSpPr>
        <p:spPr/>
        <p:txBody>
          <a:bodyPr/>
          <a:lstStyle/>
          <a:p>
            <a:fld id="{000EC939-BD53-48E4-BFA7-CEF5D693EB68}" type="datetime1">
              <a:rPr lang="en-US" smtClean="0"/>
              <a:t>8/19/2015</a:t>
            </a:fld>
            <a:endParaRPr lang="en-US" dirty="0"/>
          </a:p>
        </p:txBody>
      </p:sp>
    </p:spTree>
    <p:extLst>
      <p:ext uri="{BB962C8B-B14F-4D97-AF65-F5344CB8AC3E}">
        <p14:creationId xmlns:p14="http://schemas.microsoft.com/office/powerpoint/2010/main" val="331051518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Funding (con’t)</a:t>
            </a:r>
            <a:endParaRPr lang="en-US" dirty="0"/>
          </a:p>
        </p:txBody>
      </p:sp>
      <p:sp>
        <p:nvSpPr>
          <p:cNvPr id="3" name="Content Placeholder 2"/>
          <p:cNvSpPr>
            <a:spLocks noGrp="1"/>
          </p:cNvSpPr>
          <p:nvPr>
            <p:ph idx="1"/>
          </p:nvPr>
        </p:nvSpPr>
        <p:spPr/>
        <p:txBody>
          <a:bodyPr>
            <a:normAutofit fontScale="92500"/>
          </a:bodyPr>
          <a:lstStyle/>
          <a:p>
            <a:r>
              <a:rPr lang="en-US" dirty="0" smtClean="0"/>
              <a:t>All programs reported using other financial and in-kind staffing resources to support RSAT programs</a:t>
            </a:r>
          </a:p>
          <a:p>
            <a:pPr lvl="1"/>
            <a:r>
              <a:rPr lang="en-US" dirty="0" smtClean="0"/>
              <a:t>Most of the funding came from state resources </a:t>
            </a:r>
          </a:p>
          <a:p>
            <a:r>
              <a:rPr lang="en-US" dirty="0" smtClean="0"/>
              <a:t>A little more than half use funds for non-staff expenses</a:t>
            </a:r>
          </a:p>
          <a:p>
            <a:pPr lvl="1"/>
            <a:r>
              <a:rPr lang="en-US" dirty="0" smtClean="0"/>
              <a:t>Training </a:t>
            </a:r>
            <a:r>
              <a:rPr lang="en-US" dirty="0"/>
              <a:t>materials, drug </a:t>
            </a:r>
            <a:r>
              <a:rPr lang="en-US" dirty="0" smtClean="0"/>
              <a:t>testing, etc.</a:t>
            </a:r>
          </a:p>
          <a:p>
            <a:r>
              <a:rPr lang="en-US" dirty="0" smtClean="0"/>
              <a:t>Programs that included multi-service agency reported leveraging a broader range of services</a:t>
            </a:r>
            <a:endParaRPr lang="en-US" dirty="0"/>
          </a:p>
          <a:p>
            <a:endParaRPr lang="en-US" dirty="0" smtClean="0"/>
          </a:p>
          <a:p>
            <a:endParaRPr lang="en-US" dirty="0"/>
          </a:p>
        </p:txBody>
      </p:sp>
      <p:sp>
        <p:nvSpPr>
          <p:cNvPr id="4" name="Date Placeholder 3"/>
          <p:cNvSpPr>
            <a:spLocks noGrp="1"/>
          </p:cNvSpPr>
          <p:nvPr>
            <p:ph type="dt" sz="half" idx="10"/>
          </p:nvPr>
        </p:nvSpPr>
        <p:spPr/>
        <p:txBody>
          <a:bodyPr/>
          <a:lstStyle/>
          <a:p>
            <a:fld id="{C43F5628-3E49-4031-839D-020823419440}" type="datetime1">
              <a:rPr lang="en-US" smtClean="0"/>
              <a:t>8/19/2015</a:t>
            </a:fld>
            <a:endParaRPr lang="en-US" dirty="0"/>
          </a:p>
        </p:txBody>
      </p:sp>
    </p:spTree>
    <p:extLst>
      <p:ext uri="{BB962C8B-B14F-4D97-AF65-F5344CB8AC3E}">
        <p14:creationId xmlns:p14="http://schemas.microsoft.com/office/powerpoint/2010/main" val="349303856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Screening and treatment </a:t>
            </a:r>
            <a:r>
              <a:rPr lang="en-US" dirty="0"/>
              <a:t>p</a:t>
            </a:r>
            <a:r>
              <a:rPr lang="en-US" dirty="0" smtClean="0"/>
              <a:t>lanning</a:t>
            </a:r>
            <a:endParaRPr lang="en-US" dirty="0"/>
          </a:p>
        </p:txBody>
      </p:sp>
      <p:sp>
        <p:nvSpPr>
          <p:cNvPr id="7" name="Text Placeholder 6"/>
          <p:cNvSpPr>
            <a:spLocks noGrp="1"/>
          </p:cNvSpPr>
          <p:nvPr>
            <p:ph type="body" idx="1"/>
          </p:nvPr>
        </p:nvSpPr>
        <p:spPr/>
        <p:txBody>
          <a:bodyPr>
            <a:normAutofit fontScale="92500" lnSpcReduction="20000"/>
          </a:bodyPr>
          <a:lstStyle/>
          <a:p>
            <a:r>
              <a:rPr lang="en-US" dirty="0" smtClean="0"/>
              <a:t>Screening/assessment practices among aftercare programs</a:t>
            </a:r>
            <a:endParaRPr lang="en-US" dirty="0"/>
          </a:p>
        </p:txBody>
      </p:sp>
      <p:graphicFrame>
        <p:nvGraphicFramePr>
          <p:cNvPr id="11" name="Content Placeholder 10"/>
          <p:cNvGraphicFramePr>
            <a:graphicFrameLocks noGrp="1"/>
          </p:cNvGraphicFramePr>
          <p:nvPr>
            <p:ph sz="half" idx="2"/>
            <p:extLst>
              <p:ext uri="{D42A27DB-BD31-4B8C-83A1-F6EECF244321}">
                <p14:modId xmlns:p14="http://schemas.microsoft.com/office/powerpoint/2010/main" val="1739925718"/>
              </p:ext>
            </p:extLst>
          </p:nvPr>
        </p:nvGraphicFramePr>
        <p:xfrm>
          <a:off x="457200" y="2174875"/>
          <a:ext cx="4040188" cy="2123440"/>
        </p:xfrm>
        <a:graphic>
          <a:graphicData uri="http://schemas.openxmlformats.org/drawingml/2006/table">
            <a:tbl>
              <a:tblPr firstRow="1" bandRow="1">
                <a:tableStyleId>{5C22544A-7EE6-4342-B048-85BDC9FD1C3A}</a:tableStyleId>
              </a:tblPr>
              <a:tblGrid>
                <a:gridCol w="2743200"/>
                <a:gridCol w="1296988"/>
              </a:tblGrid>
              <a:tr h="370840">
                <a:tc>
                  <a:txBody>
                    <a:bodyPr/>
                    <a:lstStyle/>
                    <a:p>
                      <a:r>
                        <a:rPr lang="en-US" dirty="0" smtClean="0"/>
                        <a:t>Type of Screening/Assessment</a:t>
                      </a:r>
                      <a:endParaRPr lang="en-US" dirty="0"/>
                    </a:p>
                  </a:txBody>
                  <a:tcPr/>
                </a:tc>
                <a:tc>
                  <a:txBody>
                    <a:bodyPr/>
                    <a:lstStyle/>
                    <a:p>
                      <a:r>
                        <a:rPr lang="en-US" dirty="0" smtClean="0"/>
                        <a:t>% (n)</a:t>
                      </a:r>
                      <a:endParaRPr lang="en-US" dirty="0"/>
                    </a:p>
                  </a:txBody>
                  <a:tcPr/>
                </a:tc>
              </a:tr>
              <a:tr h="370840">
                <a:tc>
                  <a:txBody>
                    <a:bodyPr/>
                    <a:lstStyle/>
                    <a:p>
                      <a:r>
                        <a:rPr lang="en-US" dirty="0" smtClean="0"/>
                        <a:t>Substance use</a:t>
                      </a:r>
                      <a:endParaRPr lang="en-US" dirty="0"/>
                    </a:p>
                  </a:txBody>
                  <a:tcPr/>
                </a:tc>
                <a:tc>
                  <a:txBody>
                    <a:bodyPr/>
                    <a:lstStyle/>
                    <a:p>
                      <a:r>
                        <a:rPr lang="en-US" dirty="0" smtClean="0"/>
                        <a:t>100% (13)</a:t>
                      </a:r>
                      <a:endParaRPr lang="en-US" dirty="0"/>
                    </a:p>
                  </a:txBody>
                  <a:tcPr/>
                </a:tc>
              </a:tr>
              <a:tr h="370840">
                <a:tc>
                  <a:txBody>
                    <a:bodyPr/>
                    <a:lstStyle/>
                    <a:p>
                      <a:r>
                        <a:rPr lang="en-US" dirty="0" smtClean="0"/>
                        <a:t>Risk assessment</a:t>
                      </a:r>
                      <a:endParaRPr lang="en-US" dirty="0"/>
                    </a:p>
                  </a:txBody>
                  <a:tcPr/>
                </a:tc>
                <a:tc>
                  <a:txBody>
                    <a:bodyPr/>
                    <a:lstStyle/>
                    <a:p>
                      <a:r>
                        <a:rPr lang="en-US" dirty="0" smtClean="0"/>
                        <a:t>92% (12)</a:t>
                      </a:r>
                      <a:endParaRPr lang="en-US" dirty="0"/>
                    </a:p>
                  </a:txBody>
                  <a:tcPr/>
                </a:tc>
              </a:tr>
              <a:tr h="370840">
                <a:tc>
                  <a:txBody>
                    <a:bodyPr/>
                    <a:lstStyle/>
                    <a:p>
                      <a:r>
                        <a:rPr lang="en-US" dirty="0" smtClean="0"/>
                        <a:t>Mental Health</a:t>
                      </a:r>
                      <a:endParaRPr lang="en-US" dirty="0"/>
                    </a:p>
                  </a:txBody>
                  <a:tcPr/>
                </a:tc>
                <a:tc>
                  <a:txBody>
                    <a:bodyPr/>
                    <a:lstStyle/>
                    <a:p>
                      <a:r>
                        <a:rPr lang="en-US" dirty="0" smtClean="0"/>
                        <a:t>85% (11)</a:t>
                      </a:r>
                      <a:endParaRPr lang="en-US" dirty="0"/>
                    </a:p>
                  </a:txBody>
                  <a:tcPr/>
                </a:tc>
              </a:tr>
              <a:tr h="370840">
                <a:tc>
                  <a:txBody>
                    <a:bodyPr/>
                    <a:lstStyle/>
                    <a:p>
                      <a:r>
                        <a:rPr lang="en-US" dirty="0" smtClean="0"/>
                        <a:t>Trauma </a:t>
                      </a:r>
                      <a:endParaRPr lang="en-US" dirty="0"/>
                    </a:p>
                  </a:txBody>
                  <a:tcPr/>
                </a:tc>
                <a:tc>
                  <a:txBody>
                    <a:bodyPr/>
                    <a:lstStyle/>
                    <a:p>
                      <a:r>
                        <a:rPr lang="en-US" dirty="0" smtClean="0"/>
                        <a:t>46% </a:t>
                      </a:r>
                      <a:r>
                        <a:rPr lang="en-US" dirty="0" smtClean="0"/>
                        <a:t>(6)</a:t>
                      </a:r>
                      <a:endParaRPr lang="en-US" dirty="0"/>
                    </a:p>
                  </a:txBody>
                  <a:tcPr/>
                </a:tc>
              </a:tr>
            </a:tbl>
          </a:graphicData>
        </a:graphic>
      </p:graphicFrame>
      <p:sp>
        <p:nvSpPr>
          <p:cNvPr id="10" name="Content Placeholder 9"/>
          <p:cNvSpPr>
            <a:spLocks noGrp="1"/>
          </p:cNvSpPr>
          <p:nvPr>
            <p:ph sz="quarter" idx="4"/>
          </p:nvPr>
        </p:nvSpPr>
        <p:spPr>
          <a:xfrm>
            <a:off x="4645025" y="1752600"/>
            <a:ext cx="4041775" cy="4373563"/>
          </a:xfrm>
        </p:spPr>
        <p:txBody>
          <a:bodyPr/>
          <a:lstStyle/>
          <a:p>
            <a:r>
              <a:rPr lang="en-US" dirty="0" smtClean="0"/>
              <a:t>All programs develop written individualized treatment plans- in which participants are actively involved</a:t>
            </a:r>
          </a:p>
          <a:p>
            <a:r>
              <a:rPr lang="en-US" dirty="0" smtClean="0"/>
              <a:t>Family members are only involved in treatment planning in 4 of the programs</a:t>
            </a:r>
          </a:p>
          <a:p>
            <a:endParaRPr lang="en-US" dirty="0"/>
          </a:p>
        </p:txBody>
      </p:sp>
      <p:sp>
        <p:nvSpPr>
          <p:cNvPr id="4" name="Date Placeholder 3"/>
          <p:cNvSpPr>
            <a:spLocks noGrp="1"/>
          </p:cNvSpPr>
          <p:nvPr>
            <p:ph type="dt" sz="half" idx="10"/>
          </p:nvPr>
        </p:nvSpPr>
        <p:spPr/>
        <p:txBody>
          <a:bodyPr/>
          <a:lstStyle/>
          <a:p>
            <a:fld id="{C457DAB3-D6BD-4288-A9EE-A98C30F6C8B7}" type="datetime1">
              <a:rPr lang="en-US" smtClean="0"/>
              <a:t>8/19/2015</a:t>
            </a:fld>
            <a:endParaRPr lang="en-US" dirty="0"/>
          </a:p>
        </p:txBody>
      </p:sp>
      <p:sp>
        <p:nvSpPr>
          <p:cNvPr id="12" name="TextBox 11"/>
          <p:cNvSpPr txBox="1"/>
          <p:nvPr/>
        </p:nvSpPr>
        <p:spPr>
          <a:xfrm>
            <a:off x="381000" y="4648200"/>
            <a:ext cx="4114800" cy="1015663"/>
          </a:xfrm>
          <a:prstGeom prst="rect">
            <a:avLst/>
          </a:prstGeom>
          <a:noFill/>
        </p:spPr>
        <p:txBody>
          <a:bodyPr wrap="square" rtlCol="0">
            <a:spAutoFit/>
          </a:bodyPr>
          <a:lstStyle/>
          <a:p>
            <a:pPr marL="285750" indent="-285750">
              <a:buFont typeface="Arial" panose="020B0604020202020204" pitchFamily="34" charset="0"/>
              <a:buChar char="•"/>
            </a:pPr>
            <a:r>
              <a:rPr lang="en-US" sz="2000" dirty="0" smtClean="0"/>
              <a:t>Half of the programs (n=7) report reassessing participants during the program</a:t>
            </a:r>
            <a:endParaRPr lang="en-US" sz="2000" dirty="0"/>
          </a:p>
        </p:txBody>
      </p:sp>
    </p:spTree>
    <p:extLst>
      <p:ext uri="{BB962C8B-B14F-4D97-AF65-F5344CB8AC3E}">
        <p14:creationId xmlns:p14="http://schemas.microsoft.com/office/powerpoint/2010/main" val="270050644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Program services</a:t>
            </a:r>
            <a:endParaRPr lang="en-US" dirty="0"/>
          </a:p>
        </p:txBody>
      </p:sp>
      <p:sp>
        <p:nvSpPr>
          <p:cNvPr id="3" name="Content Placeholder 2"/>
          <p:cNvSpPr>
            <a:spLocks noGrp="1"/>
          </p:cNvSpPr>
          <p:nvPr>
            <p:ph idx="1"/>
          </p:nvPr>
        </p:nvSpPr>
        <p:spPr/>
        <p:txBody>
          <a:bodyPr>
            <a:normAutofit lnSpcReduction="10000"/>
          </a:bodyPr>
          <a:lstStyle/>
          <a:p>
            <a:r>
              <a:rPr lang="en-US" dirty="0" smtClean="0"/>
              <a:t>Main services provided by programs:</a:t>
            </a:r>
          </a:p>
          <a:p>
            <a:pPr lvl="1"/>
            <a:r>
              <a:rPr lang="en-US" dirty="0" smtClean="0"/>
              <a:t>All programs provide case management</a:t>
            </a:r>
          </a:p>
          <a:p>
            <a:pPr lvl="1"/>
            <a:r>
              <a:rPr lang="en-US" dirty="0" smtClean="0"/>
              <a:t>Substance abuse individual and group services provided by all but one program </a:t>
            </a:r>
          </a:p>
          <a:p>
            <a:pPr lvl="1"/>
            <a:r>
              <a:rPr lang="en-US" dirty="0" smtClean="0"/>
              <a:t>Trauma services provided in ten programs </a:t>
            </a:r>
          </a:p>
          <a:p>
            <a:pPr lvl="1"/>
            <a:r>
              <a:rPr lang="en-US" dirty="0" smtClean="0"/>
              <a:t>Peer support provided by six programs</a:t>
            </a:r>
          </a:p>
          <a:p>
            <a:r>
              <a:rPr lang="en-US" dirty="0" smtClean="0"/>
              <a:t>Twelve programs provided wrap-around support, and 8 reported linking clients to educational and vocational services</a:t>
            </a:r>
          </a:p>
          <a:p>
            <a:pPr marL="0" indent="0">
              <a:buNone/>
            </a:pPr>
            <a:endParaRPr lang="en-US" dirty="0" smtClean="0"/>
          </a:p>
        </p:txBody>
      </p:sp>
      <p:sp>
        <p:nvSpPr>
          <p:cNvPr id="4" name="Date Placeholder 3"/>
          <p:cNvSpPr>
            <a:spLocks noGrp="1"/>
          </p:cNvSpPr>
          <p:nvPr>
            <p:ph type="dt" sz="half" idx="10"/>
          </p:nvPr>
        </p:nvSpPr>
        <p:spPr/>
        <p:txBody>
          <a:bodyPr/>
          <a:lstStyle/>
          <a:p>
            <a:fld id="{55F5E1F0-5673-4388-88DE-2FF96270867B}" type="datetime1">
              <a:rPr lang="en-US" smtClean="0"/>
              <a:t>8/19/2015</a:t>
            </a:fld>
            <a:endParaRPr lang="en-US" dirty="0"/>
          </a:p>
        </p:txBody>
      </p:sp>
    </p:spTree>
    <p:extLst>
      <p:ext uri="{BB962C8B-B14F-4D97-AF65-F5344CB8AC3E}">
        <p14:creationId xmlns:p14="http://schemas.microsoft.com/office/powerpoint/2010/main" val="428688026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Evidence Based Practices (EBP)</a:t>
            </a:r>
            <a:endParaRPr lang="en-US" dirty="0"/>
          </a:p>
        </p:txBody>
      </p:sp>
      <p:sp>
        <p:nvSpPr>
          <p:cNvPr id="3" name="Content Placeholder 2"/>
          <p:cNvSpPr>
            <a:spLocks noGrp="1"/>
          </p:cNvSpPr>
          <p:nvPr>
            <p:ph idx="1"/>
          </p:nvPr>
        </p:nvSpPr>
        <p:spPr/>
        <p:txBody>
          <a:bodyPr>
            <a:normAutofit/>
          </a:bodyPr>
          <a:lstStyle/>
          <a:p>
            <a:r>
              <a:rPr lang="en-US" dirty="0" smtClean="0"/>
              <a:t>All 13 programs reported using multiple EBPS</a:t>
            </a:r>
          </a:p>
          <a:p>
            <a:r>
              <a:rPr lang="en-US" dirty="0" smtClean="0"/>
              <a:t>12 provide Motivational Interviewing (MI) and  Cognitive Behavioral Therapy (CBT)</a:t>
            </a:r>
          </a:p>
          <a:p>
            <a:r>
              <a:rPr lang="en-US" dirty="0" smtClean="0"/>
              <a:t>Four programs provided EBPs that address criminal thinking-  including Thinking 4 Change (T4C) and Moral Reconation Therapy (MRT)</a:t>
            </a:r>
          </a:p>
          <a:p>
            <a:r>
              <a:rPr lang="en-US" dirty="0" smtClean="0"/>
              <a:t>Four programs identified a trauma-specific EBP- all serve women</a:t>
            </a:r>
          </a:p>
          <a:p>
            <a:pPr marL="457200" lvl="1" indent="0">
              <a:buNone/>
            </a:pPr>
            <a:endParaRPr lang="en-US" dirty="0" smtClean="0"/>
          </a:p>
          <a:p>
            <a:endParaRPr lang="en-US" dirty="0"/>
          </a:p>
        </p:txBody>
      </p:sp>
      <p:sp>
        <p:nvSpPr>
          <p:cNvPr id="4" name="Date Placeholder 3"/>
          <p:cNvSpPr>
            <a:spLocks noGrp="1"/>
          </p:cNvSpPr>
          <p:nvPr>
            <p:ph type="dt" sz="half" idx="10"/>
          </p:nvPr>
        </p:nvSpPr>
        <p:spPr/>
        <p:txBody>
          <a:bodyPr/>
          <a:lstStyle/>
          <a:p>
            <a:fld id="{3A2F09EB-7FC6-47A7-887F-B03B81ECCEED}" type="datetime1">
              <a:rPr lang="en-US" smtClean="0"/>
              <a:t>8/19/2015</a:t>
            </a:fld>
            <a:endParaRPr lang="en-US" dirty="0"/>
          </a:p>
        </p:txBody>
      </p:sp>
    </p:spTree>
    <p:extLst>
      <p:ext uri="{BB962C8B-B14F-4D97-AF65-F5344CB8AC3E}">
        <p14:creationId xmlns:p14="http://schemas.microsoft.com/office/powerpoint/2010/main" val="203019213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Innovations/unique </a:t>
            </a:r>
            <a:r>
              <a:rPr lang="en-US" dirty="0"/>
              <a:t>f</a:t>
            </a:r>
            <a:r>
              <a:rPr lang="en-US" dirty="0" smtClean="0"/>
              <a:t>eatures</a:t>
            </a:r>
            <a:endParaRPr lang="en-US" dirty="0"/>
          </a:p>
        </p:txBody>
      </p:sp>
      <p:sp>
        <p:nvSpPr>
          <p:cNvPr id="3" name="Content Placeholder 2"/>
          <p:cNvSpPr>
            <a:spLocks noGrp="1"/>
          </p:cNvSpPr>
          <p:nvPr>
            <p:ph idx="1"/>
          </p:nvPr>
        </p:nvSpPr>
        <p:spPr/>
        <p:txBody>
          <a:bodyPr>
            <a:normAutofit/>
          </a:bodyPr>
          <a:lstStyle/>
          <a:p>
            <a:r>
              <a:rPr lang="en-US" dirty="0" smtClean="0"/>
              <a:t>Funding/leveraging</a:t>
            </a:r>
          </a:p>
          <a:p>
            <a:pPr lvl="1"/>
            <a:r>
              <a:rPr lang="en-US" dirty="0" smtClean="0"/>
              <a:t>Use of RSAT funds to support Medication Assisted Therapy (MAT) by one site to fill an existing gap in the community</a:t>
            </a:r>
          </a:p>
          <a:p>
            <a:pPr lvl="1"/>
            <a:r>
              <a:rPr lang="en-US" dirty="0"/>
              <a:t>One program uses portion of </a:t>
            </a:r>
            <a:r>
              <a:rPr lang="en-US" dirty="0" smtClean="0"/>
              <a:t>program funds </a:t>
            </a:r>
            <a:r>
              <a:rPr lang="en-US" dirty="0"/>
              <a:t>like Access to Recovery (ATR) to support housing related </a:t>
            </a:r>
            <a:r>
              <a:rPr lang="en-US" dirty="0" smtClean="0"/>
              <a:t>needs (e.g. security deposit, utilities)</a:t>
            </a:r>
            <a:endParaRPr lang="en-US" dirty="0" smtClean="0">
              <a:solidFill>
                <a:srgbClr val="FF0000"/>
              </a:solidFill>
            </a:endParaRPr>
          </a:p>
          <a:p>
            <a:pPr lvl="1"/>
            <a:r>
              <a:rPr lang="en-US" dirty="0" smtClean="0"/>
              <a:t>Juvenile aftercare used to enrich treatment program by providing supplemental resources</a:t>
            </a:r>
          </a:p>
          <a:p>
            <a:endParaRPr lang="en-US" dirty="0" smtClean="0"/>
          </a:p>
          <a:p>
            <a:pPr lvl="1"/>
            <a:endParaRPr lang="en-US" dirty="0"/>
          </a:p>
        </p:txBody>
      </p:sp>
      <p:sp>
        <p:nvSpPr>
          <p:cNvPr id="4" name="Date Placeholder 3"/>
          <p:cNvSpPr>
            <a:spLocks noGrp="1"/>
          </p:cNvSpPr>
          <p:nvPr>
            <p:ph type="dt" sz="half" idx="10"/>
          </p:nvPr>
        </p:nvSpPr>
        <p:spPr/>
        <p:txBody>
          <a:bodyPr/>
          <a:lstStyle/>
          <a:p>
            <a:fld id="{0F4A01A8-44CD-4CBE-AB7B-705AED8A0FCE}" type="datetime1">
              <a:rPr lang="en-US" smtClean="0"/>
              <a:t>8/19/2015</a:t>
            </a:fld>
            <a:endParaRPr lang="en-US" dirty="0"/>
          </a:p>
        </p:txBody>
      </p:sp>
    </p:spTree>
    <p:extLst>
      <p:ext uri="{BB962C8B-B14F-4D97-AF65-F5344CB8AC3E}">
        <p14:creationId xmlns:p14="http://schemas.microsoft.com/office/powerpoint/2010/main" val="210006960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Overview of Presentation </a:t>
            </a:r>
            <a:endParaRPr lang="en-US" dirty="0"/>
          </a:p>
        </p:txBody>
      </p:sp>
      <p:sp>
        <p:nvSpPr>
          <p:cNvPr id="3" name="Content Placeholder 2"/>
          <p:cNvSpPr>
            <a:spLocks noGrp="1"/>
          </p:cNvSpPr>
          <p:nvPr>
            <p:ph idx="1"/>
          </p:nvPr>
        </p:nvSpPr>
        <p:spPr>
          <a:xfrm>
            <a:off x="457200" y="1981200"/>
            <a:ext cx="8229600" cy="4144963"/>
          </a:xfrm>
        </p:spPr>
        <p:txBody>
          <a:bodyPr/>
          <a:lstStyle/>
          <a:p>
            <a:r>
              <a:rPr lang="en-US" dirty="0" smtClean="0"/>
              <a:t>Provide background and overview of the RSAT Study </a:t>
            </a:r>
          </a:p>
          <a:p>
            <a:r>
              <a:rPr lang="en-US" dirty="0" smtClean="0"/>
              <a:t>Describe the sample of RSAT funded aftercare programs and present preliminary data on services, challenges, and innovations</a:t>
            </a:r>
          </a:p>
          <a:p>
            <a:r>
              <a:rPr lang="en-US" dirty="0" smtClean="0"/>
              <a:t>Describe next steps for the analysis</a:t>
            </a:r>
          </a:p>
        </p:txBody>
      </p:sp>
    </p:spTree>
    <p:extLst>
      <p:ext uri="{BB962C8B-B14F-4D97-AF65-F5344CB8AC3E}">
        <p14:creationId xmlns:p14="http://schemas.microsoft.com/office/powerpoint/2010/main" val="3594888438"/>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Innovations/unique features</a:t>
            </a:r>
          </a:p>
        </p:txBody>
      </p:sp>
      <p:sp>
        <p:nvSpPr>
          <p:cNvPr id="3" name="Content Placeholder 2"/>
          <p:cNvSpPr>
            <a:spLocks noGrp="1"/>
          </p:cNvSpPr>
          <p:nvPr>
            <p:ph idx="1"/>
          </p:nvPr>
        </p:nvSpPr>
        <p:spPr/>
        <p:txBody>
          <a:bodyPr>
            <a:normAutofit lnSpcReduction="10000"/>
          </a:bodyPr>
          <a:lstStyle/>
          <a:p>
            <a:r>
              <a:rPr lang="en-US" dirty="0" smtClean="0"/>
              <a:t>Outreach/engagement</a:t>
            </a:r>
          </a:p>
          <a:p>
            <a:pPr lvl="1"/>
            <a:r>
              <a:rPr lang="en-US" dirty="0" smtClean="0"/>
              <a:t>One program reported using peers to conduct in-reach to RSAT program to “sell” the aftercare program and promote the positive impact of the transitional support</a:t>
            </a:r>
          </a:p>
          <a:p>
            <a:pPr lvl="1"/>
            <a:r>
              <a:rPr lang="en-US" dirty="0" smtClean="0"/>
              <a:t>Among programs focusing on transitional CM - reported that having the same case manager/clinician providing support both in the facility and in community helped with enrollment and retention</a:t>
            </a:r>
          </a:p>
          <a:p>
            <a:pPr marL="457200" lvl="1" indent="0">
              <a:buNone/>
            </a:pPr>
            <a:endParaRPr lang="en-US" dirty="0"/>
          </a:p>
        </p:txBody>
      </p:sp>
      <p:sp>
        <p:nvSpPr>
          <p:cNvPr id="4" name="Date Placeholder 3"/>
          <p:cNvSpPr>
            <a:spLocks noGrp="1"/>
          </p:cNvSpPr>
          <p:nvPr>
            <p:ph type="dt" sz="half" idx="10"/>
          </p:nvPr>
        </p:nvSpPr>
        <p:spPr/>
        <p:txBody>
          <a:bodyPr/>
          <a:lstStyle/>
          <a:p>
            <a:fld id="{277CB553-4A89-44FA-868F-BCDD3E84678B}" type="datetime1">
              <a:rPr lang="en-US" smtClean="0"/>
              <a:t>8/19/2015</a:t>
            </a:fld>
            <a:endParaRPr lang="en-US" dirty="0"/>
          </a:p>
        </p:txBody>
      </p:sp>
    </p:spTree>
    <p:extLst>
      <p:ext uri="{BB962C8B-B14F-4D97-AF65-F5344CB8AC3E}">
        <p14:creationId xmlns:p14="http://schemas.microsoft.com/office/powerpoint/2010/main" val="340344006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Innovations/Strengths</a:t>
            </a:r>
            <a:endParaRPr lang="en-US" dirty="0"/>
          </a:p>
        </p:txBody>
      </p:sp>
      <p:sp>
        <p:nvSpPr>
          <p:cNvPr id="3" name="Content Placeholder 2"/>
          <p:cNvSpPr>
            <a:spLocks noGrp="1"/>
          </p:cNvSpPr>
          <p:nvPr>
            <p:ph idx="1"/>
          </p:nvPr>
        </p:nvSpPr>
        <p:spPr/>
        <p:txBody>
          <a:bodyPr/>
          <a:lstStyle/>
          <a:p>
            <a:r>
              <a:rPr lang="en-US" dirty="0" smtClean="0"/>
              <a:t>Collaboration</a:t>
            </a:r>
          </a:p>
          <a:p>
            <a:pPr lvl="1"/>
            <a:r>
              <a:rPr lang="en-US" dirty="0" smtClean="0"/>
              <a:t>Majority of programs report participation in multi-system community boards/committees focused on diversion, re-entry, offender issues</a:t>
            </a:r>
          </a:p>
          <a:p>
            <a:pPr lvl="1"/>
            <a:r>
              <a:rPr lang="en-US" dirty="0" smtClean="0"/>
              <a:t>Regular opportunities for communication/ interactions around participant needs and progress between community corrections and RSAT case managers</a:t>
            </a:r>
          </a:p>
          <a:p>
            <a:pPr lvl="2"/>
            <a:r>
              <a:rPr lang="en-US" dirty="0" smtClean="0"/>
              <a:t>One program co-locates staff </a:t>
            </a:r>
          </a:p>
        </p:txBody>
      </p:sp>
      <p:sp>
        <p:nvSpPr>
          <p:cNvPr id="4" name="Date Placeholder 3"/>
          <p:cNvSpPr>
            <a:spLocks noGrp="1"/>
          </p:cNvSpPr>
          <p:nvPr>
            <p:ph type="dt" sz="half" idx="10"/>
          </p:nvPr>
        </p:nvSpPr>
        <p:spPr/>
        <p:txBody>
          <a:bodyPr/>
          <a:lstStyle/>
          <a:p>
            <a:fld id="{2465F7C9-7DA8-4EA4-B38D-6771EED2707B}" type="datetime1">
              <a:rPr lang="en-US" smtClean="0"/>
              <a:t>8/19/2015</a:t>
            </a:fld>
            <a:endParaRPr lang="en-US" dirty="0"/>
          </a:p>
        </p:txBody>
      </p:sp>
    </p:spTree>
    <p:extLst>
      <p:ext uri="{BB962C8B-B14F-4D97-AF65-F5344CB8AC3E}">
        <p14:creationId xmlns:p14="http://schemas.microsoft.com/office/powerpoint/2010/main" val="143425875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Innovations/strengths</a:t>
            </a:r>
            <a:endParaRPr lang="en-US" dirty="0"/>
          </a:p>
        </p:txBody>
      </p:sp>
      <p:sp>
        <p:nvSpPr>
          <p:cNvPr id="3" name="Content Placeholder 2"/>
          <p:cNvSpPr>
            <a:spLocks noGrp="1"/>
          </p:cNvSpPr>
          <p:nvPr>
            <p:ph idx="1"/>
          </p:nvPr>
        </p:nvSpPr>
        <p:spPr/>
        <p:txBody>
          <a:bodyPr>
            <a:normAutofit/>
          </a:bodyPr>
          <a:lstStyle/>
          <a:p>
            <a:r>
              <a:rPr lang="en-US" dirty="0"/>
              <a:t>Services</a:t>
            </a:r>
          </a:p>
          <a:p>
            <a:pPr lvl="1"/>
            <a:r>
              <a:rPr lang="en-US" dirty="0" smtClean="0"/>
              <a:t>Several respondents reported that contracting with a provider for RSAT program helped capitalize on resources available within the organization and its connections to other community providers</a:t>
            </a:r>
            <a:endParaRPr lang="en-US" dirty="0"/>
          </a:p>
          <a:p>
            <a:pPr lvl="1"/>
            <a:r>
              <a:rPr lang="en-US" dirty="0" smtClean="0"/>
              <a:t>Individualization </a:t>
            </a:r>
            <a:r>
              <a:rPr lang="en-US" dirty="0"/>
              <a:t>of services to promote </a:t>
            </a:r>
            <a:r>
              <a:rPr lang="en-US" dirty="0" smtClean="0"/>
              <a:t>transition to community, including resources to support basic needs</a:t>
            </a:r>
          </a:p>
          <a:p>
            <a:pPr lvl="1"/>
            <a:r>
              <a:rPr lang="en-US" dirty="0" smtClean="0"/>
              <a:t>Using peers for groups and mentoring </a:t>
            </a:r>
            <a:endParaRPr lang="en-US" dirty="0"/>
          </a:p>
          <a:p>
            <a:endParaRPr lang="en-US" dirty="0"/>
          </a:p>
        </p:txBody>
      </p:sp>
      <p:sp>
        <p:nvSpPr>
          <p:cNvPr id="4" name="Date Placeholder 3"/>
          <p:cNvSpPr>
            <a:spLocks noGrp="1"/>
          </p:cNvSpPr>
          <p:nvPr>
            <p:ph type="dt" sz="half" idx="10"/>
          </p:nvPr>
        </p:nvSpPr>
        <p:spPr/>
        <p:txBody>
          <a:bodyPr/>
          <a:lstStyle/>
          <a:p>
            <a:fld id="{6A1F39CE-2754-4449-A36A-5D0E443BD974}" type="datetime1">
              <a:rPr lang="en-US" smtClean="0"/>
              <a:t>8/19/2015</a:t>
            </a:fld>
            <a:endParaRPr lang="en-US" dirty="0"/>
          </a:p>
        </p:txBody>
      </p:sp>
    </p:spTree>
    <p:extLst>
      <p:ext uri="{BB962C8B-B14F-4D97-AF65-F5344CB8AC3E}">
        <p14:creationId xmlns:p14="http://schemas.microsoft.com/office/powerpoint/2010/main" val="339982955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Challenges</a:t>
            </a:r>
            <a:endParaRPr lang="en-US" dirty="0"/>
          </a:p>
        </p:txBody>
      </p:sp>
      <p:sp>
        <p:nvSpPr>
          <p:cNvPr id="3" name="Content Placeholder 2"/>
          <p:cNvSpPr>
            <a:spLocks noGrp="1"/>
          </p:cNvSpPr>
          <p:nvPr>
            <p:ph idx="1"/>
          </p:nvPr>
        </p:nvSpPr>
        <p:spPr/>
        <p:txBody>
          <a:bodyPr>
            <a:normAutofit/>
          </a:bodyPr>
          <a:lstStyle/>
          <a:p>
            <a:r>
              <a:rPr lang="en-US" dirty="0" smtClean="0"/>
              <a:t>Funding and Resources</a:t>
            </a:r>
            <a:endParaRPr lang="en-US" dirty="0"/>
          </a:p>
          <a:p>
            <a:pPr lvl="1"/>
            <a:r>
              <a:rPr lang="en-US" dirty="0" smtClean="0"/>
              <a:t>RSAT funding decreases over the past few years, no longer adequate to support programming </a:t>
            </a:r>
          </a:p>
          <a:p>
            <a:pPr lvl="1"/>
            <a:r>
              <a:rPr lang="en-US" dirty="0" smtClean="0"/>
              <a:t>Community resources for treatment supports major barrier to long term recovery, no resources to support medication assisted treatment</a:t>
            </a:r>
          </a:p>
          <a:p>
            <a:pPr lvl="1"/>
            <a:r>
              <a:rPr lang="en-US" dirty="0" smtClean="0"/>
              <a:t>Majority of respondents identified housing and transportation as a barrier to participation in services</a:t>
            </a:r>
          </a:p>
        </p:txBody>
      </p:sp>
      <p:sp>
        <p:nvSpPr>
          <p:cNvPr id="4" name="Date Placeholder 3"/>
          <p:cNvSpPr>
            <a:spLocks noGrp="1"/>
          </p:cNvSpPr>
          <p:nvPr>
            <p:ph type="dt" sz="half" idx="10"/>
          </p:nvPr>
        </p:nvSpPr>
        <p:spPr/>
        <p:txBody>
          <a:bodyPr/>
          <a:lstStyle/>
          <a:p>
            <a:fld id="{C4345E73-1A24-48C1-A14F-4DA0031BBCA8}" type="datetime1">
              <a:rPr lang="en-US" smtClean="0"/>
              <a:t>8/19/2015</a:t>
            </a:fld>
            <a:endParaRPr lang="en-US" dirty="0"/>
          </a:p>
        </p:txBody>
      </p:sp>
    </p:spTree>
    <p:extLst>
      <p:ext uri="{BB962C8B-B14F-4D97-AF65-F5344CB8AC3E}">
        <p14:creationId xmlns:p14="http://schemas.microsoft.com/office/powerpoint/2010/main" val="326253561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Challenges</a:t>
            </a:r>
            <a:endParaRPr lang="en-US" dirty="0"/>
          </a:p>
        </p:txBody>
      </p:sp>
      <p:sp>
        <p:nvSpPr>
          <p:cNvPr id="3" name="Content Placeholder 2"/>
          <p:cNvSpPr>
            <a:spLocks noGrp="1"/>
          </p:cNvSpPr>
          <p:nvPr>
            <p:ph idx="1"/>
          </p:nvPr>
        </p:nvSpPr>
        <p:spPr/>
        <p:txBody>
          <a:bodyPr>
            <a:normAutofit/>
          </a:bodyPr>
          <a:lstStyle/>
          <a:p>
            <a:r>
              <a:rPr lang="en-US" dirty="0" smtClean="0"/>
              <a:t>Services/Client Retention</a:t>
            </a:r>
          </a:p>
          <a:p>
            <a:pPr lvl="1"/>
            <a:r>
              <a:rPr lang="en-US" dirty="0" smtClean="0"/>
              <a:t>For residential programs, having clients with sentences long enough to participate or unanticipated release is a challenge</a:t>
            </a:r>
          </a:p>
          <a:p>
            <a:pPr lvl="1"/>
            <a:r>
              <a:rPr lang="en-US" dirty="0" smtClean="0"/>
              <a:t>For case manager programs, tracking clients and retaining them is challenging when it is voluntary</a:t>
            </a:r>
          </a:p>
          <a:p>
            <a:pPr lvl="1"/>
            <a:r>
              <a:rPr lang="en-US" dirty="0" smtClean="0"/>
              <a:t> A few sites mentioned the tension between what in legal interest of participant and interest of recovery</a:t>
            </a:r>
          </a:p>
        </p:txBody>
      </p:sp>
      <p:sp>
        <p:nvSpPr>
          <p:cNvPr id="4" name="Date Placeholder 3"/>
          <p:cNvSpPr>
            <a:spLocks noGrp="1"/>
          </p:cNvSpPr>
          <p:nvPr>
            <p:ph type="dt" sz="half" idx="10"/>
          </p:nvPr>
        </p:nvSpPr>
        <p:spPr/>
        <p:txBody>
          <a:bodyPr/>
          <a:lstStyle/>
          <a:p>
            <a:fld id="{8097C937-551D-4121-A071-B4B28B37F6F5}" type="datetime1">
              <a:rPr lang="en-US" smtClean="0"/>
              <a:t>8/19/2015</a:t>
            </a:fld>
            <a:endParaRPr lang="en-US" dirty="0"/>
          </a:p>
        </p:txBody>
      </p:sp>
    </p:spTree>
    <p:extLst>
      <p:ext uri="{BB962C8B-B14F-4D97-AF65-F5344CB8AC3E}">
        <p14:creationId xmlns:p14="http://schemas.microsoft.com/office/powerpoint/2010/main" val="141906296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Next steps for analysis</a:t>
            </a:r>
            <a:endParaRPr lang="en-US" dirty="0"/>
          </a:p>
        </p:txBody>
      </p:sp>
      <p:sp>
        <p:nvSpPr>
          <p:cNvPr id="3" name="Content Placeholder 2"/>
          <p:cNvSpPr>
            <a:spLocks noGrp="1"/>
          </p:cNvSpPr>
          <p:nvPr>
            <p:ph idx="1"/>
          </p:nvPr>
        </p:nvSpPr>
        <p:spPr/>
        <p:txBody>
          <a:bodyPr/>
          <a:lstStyle/>
          <a:p>
            <a:r>
              <a:rPr lang="en-US" dirty="0" smtClean="0"/>
              <a:t>Analyze the staffing, services and support funded by RSAT across all programs types  </a:t>
            </a:r>
          </a:p>
          <a:p>
            <a:r>
              <a:rPr lang="en-US" dirty="0"/>
              <a:t>Explore the transitional and aftercare services available to RSAT jail and prison participants that </a:t>
            </a:r>
            <a:r>
              <a:rPr lang="en-US" dirty="0" smtClean="0"/>
              <a:t>are </a:t>
            </a:r>
            <a:r>
              <a:rPr lang="en-US" i="1" dirty="0"/>
              <a:t>not</a:t>
            </a:r>
            <a:r>
              <a:rPr lang="en-US" dirty="0"/>
              <a:t> funded by </a:t>
            </a:r>
            <a:r>
              <a:rPr lang="en-US" dirty="0" smtClean="0"/>
              <a:t>RSAT</a:t>
            </a:r>
          </a:p>
          <a:p>
            <a:r>
              <a:rPr lang="en-US" dirty="0" smtClean="0"/>
              <a:t>Document the challenges and barriers to aftercare across programs</a:t>
            </a:r>
          </a:p>
          <a:p>
            <a:pPr marL="0" indent="0">
              <a:buNone/>
            </a:pPr>
            <a:endParaRPr lang="en-US" dirty="0"/>
          </a:p>
        </p:txBody>
      </p:sp>
      <p:sp>
        <p:nvSpPr>
          <p:cNvPr id="4" name="Date Placeholder 3"/>
          <p:cNvSpPr>
            <a:spLocks noGrp="1"/>
          </p:cNvSpPr>
          <p:nvPr>
            <p:ph type="dt" sz="half" idx="10"/>
          </p:nvPr>
        </p:nvSpPr>
        <p:spPr/>
        <p:txBody>
          <a:bodyPr/>
          <a:lstStyle/>
          <a:p>
            <a:fld id="{B1924A59-422C-4DFD-A7B5-77D398CC7F9B}" type="datetime1">
              <a:rPr lang="en-US" smtClean="0"/>
              <a:t>8/19/2015</a:t>
            </a:fld>
            <a:endParaRPr lang="en-US" dirty="0"/>
          </a:p>
        </p:txBody>
      </p:sp>
    </p:spTree>
    <p:extLst>
      <p:ext uri="{BB962C8B-B14F-4D97-AF65-F5344CB8AC3E}">
        <p14:creationId xmlns:p14="http://schemas.microsoft.com/office/powerpoint/2010/main" val="263914316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a:xfrm>
            <a:off x="304800" y="274638"/>
            <a:ext cx="8458200" cy="1143000"/>
          </a:xfrm>
        </p:spPr>
        <p:txBody>
          <a:bodyPr>
            <a:noAutofit/>
          </a:bodyPr>
          <a:lstStyle/>
          <a:p>
            <a:r>
              <a:rPr lang="en-US" sz="3200" dirty="0"/>
              <a:t>Transitional and </a:t>
            </a:r>
            <a:r>
              <a:rPr lang="en-US" sz="3200" dirty="0" smtClean="0"/>
              <a:t>aftercare- </a:t>
            </a:r>
            <a:r>
              <a:rPr lang="en-US" sz="3200" dirty="0"/>
              <a:t>not funded by </a:t>
            </a:r>
            <a:r>
              <a:rPr lang="en-US" sz="3200" dirty="0" smtClean="0"/>
              <a:t>RSAT</a:t>
            </a:r>
            <a:endParaRPr lang="en-US" sz="3200" dirty="0"/>
          </a:p>
        </p:txBody>
      </p:sp>
      <p:sp>
        <p:nvSpPr>
          <p:cNvPr id="9" name="Text Placeholder 8"/>
          <p:cNvSpPr>
            <a:spLocks noGrp="1"/>
          </p:cNvSpPr>
          <p:nvPr>
            <p:ph type="body" idx="1"/>
          </p:nvPr>
        </p:nvSpPr>
        <p:spPr/>
        <p:txBody>
          <a:bodyPr>
            <a:normAutofit fontScale="92500" lnSpcReduction="20000"/>
          </a:bodyPr>
          <a:lstStyle/>
          <a:p>
            <a:r>
              <a:rPr lang="en-US" dirty="0" smtClean="0"/>
              <a:t>Non-RSAT funded transitional supports (N=38)</a:t>
            </a:r>
            <a:endParaRPr lang="en-US" dirty="0"/>
          </a:p>
        </p:txBody>
      </p:sp>
      <p:graphicFrame>
        <p:nvGraphicFramePr>
          <p:cNvPr id="7" name="Content Placeholder 6"/>
          <p:cNvGraphicFramePr>
            <a:graphicFrameLocks noGrp="1"/>
          </p:cNvGraphicFramePr>
          <p:nvPr>
            <p:ph sz="half" idx="2"/>
            <p:extLst>
              <p:ext uri="{D42A27DB-BD31-4B8C-83A1-F6EECF244321}">
                <p14:modId xmlns:p14="http://schemas.microsoft.com/office/powerpoint/2010/main" val="1562877998"/>
              </p:ext>
            </p:extLst>
          </p:nvPr>
        </p:nvGraphicFramePr>
        <p:xfrm>
          <a:off x="609600" y="2209800"/>
          <a:ext cx="4040187" cy="3845560"/>
        </p:xfrm>
        <a:graphic>
          <a:graphicData uri="http://schemas.openxmlformats.org/drawingml/2006/table">
            <a:tbl>
              <a:tblPr firstRow="1" bandRow="1">
                <a:tableStyleId>{5C22544A-7EE6-4342-B048-85BDC9FD1C3A}</a:tableStyleId>
              </a:tblPr>
              <a:tblGrid>
                <a:gridCol w="2439358"/>
                <a:gridCol w="1600829"/>
              </a:tblGrid>
              <a:tr h="370840">
                <a:tc>
                  <a:txBody>
                    <a:bodyPr/>
                    <a:lstStyle/>
                    <a:p>
                      <a:r>
                        <a:rPr lang="en-US" dirty="0" smtClean="0"/>
                        <a:t>Activity</a:t>
                      </a:r>
                      <a:endParaRPr lang="en-US" dirty="0"/>
                    </a:p>
                  </a:txBody>
                  <a:tcPr marL="91476" marR="91476"/>
                </a:tc>
                <a:tc>
                  <a:txBody>
                    <a:bodyPr/>
                    <a:lstStyle/>
                    <a:p>
                      <a:r>
                        <a:rPr lang="en-US" dirty="0" smtClean="0"/>
                        <a:t>% (n)</a:t>
                      </a:r>
                      <a:endParaRPr lang="en-US" dirty="0"/>
                    </a:p>
                  </a:txBody>
                  <a:tcPr marL="91476" marR="91476"/>
                </a:tc>
              </a:tr>
              <a:tr h="370840">
                <a:tc>
                  <a:txBody>
                    <a:bodyPr/>
                    <a:lstStyle/>
                    <a:p>
                      <a:r>
                        <a:rPr lang="en-US" dirty="0" smtClean="0"/>
                        <a:t>Personnel/</a:t>
                      </a:r>
                      <a:r>
                        <a:rPr lang="en-US" baseline="0" dirty="0" smtClean="0"/>
                        <a:t> case manger to support transition</a:t>
                      </a:r>
                      <a:endParaRPr lang="en-US" dirty="0"/>
                    </a:p>
                  </a:txBody>
                  <a:tcPr marL="91476" marR="91476"/>
                </a:tc>
                <a:tc>
                  <a:txBody>
                    <a:bodyPr/>
                    <a:lstStyle/>
                    <a:p>
                      <a:r>
                        <a:rPr lang="en-US" dirty="0" smtClean="0"/>
                        <a:t>95%</a:t>
                      </a:r>
                      <a:r>
                        <a:rPr lang="en-US" baseline="0" dirty="0" smtClean="0"/>
                        <a:t> (36)</a:t>
                      </a:r>
                      <a:endParaRPr lang="en-US" dirty="0"/>
                    </a:p>
                  </a:txBody>
                  <a:tcPr marL="91476" marR="91476"/>
                </a:tc>
              </a:tr>
              <a:tr h="370840">
                <a:tc>
                  <a:txBody>
                    <a:bodyPr/>
                    <a:lstStyle/>
                    <a:p>
                      <a:r>
                        <a:rPr lang="en-US" dirty="0" smtClean="0"/>
                        <a:t>Written pre-release</a:t>
                      </a:r>
                      <a:r>
                        <a:rPr lang="en-US" baseline="0" dirty="0" smtClean="0"/>
                        <a:t> plan</a:t>
                      </a:r>
                      <a:endParaRPr lang="en-US" dirty="0"/>
                    </a:p>
                  </a:txBody>
                  <a:tcPr marL="91476" marR="91476"/>
                </a:tc>
                <a:tc>
                  <a:txBody>
                    <a:bodyPr/>
                    <a:lstStyle/>
                    <a:p>
                      <a:r>
                        <a:rPr lang="en-US" dirty="0" smtClean="0"/>
                        <a:t>97% (37)</a:t>
                      </a:r>
                      <a:endParaRPr lang="en-US" dirty="0"/>
                    </a:p>
                  </a:txBody>
                  <a:tcPr marL="91476" marR="91476"/>
                </a:tc>
              </a:tr>
              <a:tr h="370840">
                <a:tc>
                  <a:txBody>
                    <a:bodyPr/>
                    <a:lstStyle/>
                    <a:p>
                      <a:r>
                        <a:rPr lang="en-US" dirty="0" smtClean="0"/>
                        <a:t>Referral</a:t>
                      </a:r>
                      <a:r>
                        <a:rPr lang="en-US" baseline="0" dirty="0" smtClean="0"/>
                        <a:t> to community SA provider</a:t>
                      </a:r>
                      <a:endParaRPr lang="en-US" dirty="0"/>
                    </a:p>
                  </a:txBody>
                  <a:tcPr marL="91476" marR="91476"/>
                </a:tc>
                <a:tc>
                  <a:txBody>
                    <a:bodyPr/>
                    <a:lstStyle/>
                    <a:p>
                      <a:r>
                        <a:rPr lang="en-US" dirty="0" smtClean="0"/>
                        <a:t>82% (32)</a:t>
                      </a:r>
                      <a:endParaRPr lang="en-US" dirty="0"/>
                    </a:p>
                  </a:txBody>
                  <a:tcPr marL="91476" marR="91476"/>
                </a:tc>
              </a:tr>
              <a:tr h="370840">
                <a:tc>
                  <a:txBody>
                    <a:bodyPr/>
                    <a:lstStyle/>
                    <a:p>
                      <a:r>
                        <a:rPr lang="en-US" dirty="0" smtClean="0"/>
                        <a:t>Pre-arranged appointment</a:t>
                      </a:r>
                      <a:r>
                        <a:rPr lang="en-US" baseline="0" dirty="0" smtClean="0"/>
                        <a:t> with SA provider</a:t>
                      </a:r>
                      <a:endParaRPr lang="en-US" dirty="0"/>
                    </a:p>
                  </a:txBody>
                  <a:tcPr marL="91476" marR="91476"/>
                </a:tc>
                <a:tc>
                  <a:txBody>
                    <a:bodyPr/>
                    <a:lstStyle/>
                    <a:p>
                      <a:r>
                        <a:rPr lang="en-US" dirty="0" smtClean="0"/>
                        <a:t>58%</a:t>
                      </a:r>
                      <a:r>
                        <a:rPr lang="en-US" baseline="0" dirty="0" smtClean="0"/>
                        <a:t> (22)</a:t>
                      </a:r>
                      <a:endParaRPr lang="en-US" dirty="0"/>
                    </a:p>
                  </a:txBody>
                  <a:tcPr marL="91476" marR="91476"/>
                </a:tc>
              </a:tr>
              <a:tr h="370840">
                <a:tc>
                  <a:txBody>
                    <a:bodyPr/>
                    <a:lstStyle/>
                    <a:p>
                      <a:r>
                        <a:rPr lang="en-US" dirty="0" smtClean="0"/>
                        <a:t>Personal contact with SA provider before exit</a:t>
                      </a:r>
                      <a:endParaRPr lang="en-US" dirty="0"/>
                    </a:p>
                  </a:txBody>
                  <a:tcPr marL="91476" marR="91476"/>
                </a:tc>
                <a:tc>
                  <a:txBody>
                    <a:bodyPr/>
                    <a:lstStyle/>
                    <a:p>
                      <a:r>
                        <a:rPr lang="en-US" dirty="0" smtClean="0"/>
                        <a:t>34% (13)</a:t>
                      </a:r>
                      <a:endParaRPr lang="en-US" dirty="0"/>
                    </a:p>
                  </a:txBody>
                  <a:tcPr marL="91476" marR="91476"/>
                </a:tc>
              </a:tr>
            </a:tbl>
          </a:graphicData>
        </a:graphic>
      </p:graphicFrame>
      <p:sp>
        <p:nvSpPr>
          <p:cNvPr id="11" name="Content Placeholder 10"/>
          <p:cNvSpPr>
            <a:spLocks noGrp="1"/>
          </p:cNvSpPr>
          <p:nvPr>
            <p:ph sz="quarter" idx="4"/>
          </p:nvPr>
        </p:nvSpPr>
        <p:spPr>
          <a:xfrm>
            <a:off x="4645025" y="1905000"/>
            <a:ext cx="4041775" cy="4221163"/>
          </a:xfrm>
        </p:spPr>
        <p:txBody>
          <a:bodyPr>
            <a:normAutofit fontScale="92500"/>
          </a:bodyPr>
          <a:lstStyle/>
          <a:p>
            <a:r>
              <a:rPr lang="en-US" dirty="0" smtClean="0"/>
              <a:t>Among RSAT that dedicate all resources to in-facility treatment- majority have transitional supports for RSAT participants</a:t>
            </a:r>
          </a:p>
          <a:p>
            <a:r>
              <a:rPr lang="en-US" dirty="0" smtClean="0"/>
              <a:t>Among 47 programs that do not use  RSAT funds for aftercare-  little more than half – 55% (n=24) reported that RSAT participants receive some type of aftercare funded by other sources </a:t>
            </a:r>
            <a:endParaRPr lang="en-US" dirty="0"/>
          </a:p>
        </p:txBody>
      </p:sp>
      <p:sp>
        <p:nvSpPr>
          <p:cNvPr id="5" name="Date Placeholder 4"/>
          <p:cNvSpPr>
            <a:spLocks noGrp="1"/>
          </p:cNvSpPr>
          <p:nvPr>
            <p:ph type="dt" sz="half" idx="10"/>
          </p:nvPr>
        </p:nvSpPr>
        <p:spPr/>
        <p:txBody>
          <a:bodyPr/>
          <a:lstStyle/>
          <a:p>
            <a:fld id="{C72D5461-DCEE-4499-8E32-9C2AA4AC4023}" type="datetime1">
              <a:rPr lang="en-US" smtClean="0"/>
              <a:t>8/19/2015</a:t>
            </a:fld>
            <a:endParaRPr lang="en-US" dirty="0"/>
          </a:p>
        </p:txBody>
      </p:sp>
    </p:spTree>
    <p:extLst>
      <p:ext uri="{BB962C8B-B14F-4D97-AF65-F5344CB8AC3E}">
        <p14:creationId xmlns:p14="http://schemas.microsoft.com/office/powerpoint/2010/main" val="91125650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dirty="0" smtClean="0"/>
              <a:t>Questions? </a:t>
            </a:r>
            <a:endParaRPr lang="en-US" dirty="0"/>
          </a:p>
        </p:txBody>
      </p:sp>
      <p:sp>
        <p:nvSpPr>
          <p:cNvPr id="7" name="Date Placeholder 6"/>
          <p:cNvSpPr>
            <a:spLocks noGrp="1"/>
          </p:cNvSpPr>
          <p:nvPr>
            <p:ph type="dt" sz="half" idx="10"/>
          </p:nvPr>
        </p:nvSpPr>
        <p:spPr/>
        <p:txBody>
          <a:bodyPr/>
          <a:lstStyle/>
          <a:p>
            <a:fld id="{71B32324-7D7F-4F2E-BD53-22336015E2BD}" type="datetime1">
              <a:rPr lang="en-US" smtClean="0"/>
              <a:t>8/19/2015</a:t>
            </a:fld>
            <a:endParaRPr lang="en-US" dirty="0"/>
          </a:p>
        </p:txBody>
      </p:sp>
      <p:sp>
        <p:nvSpPr>
          <p:cNvPr id="10" name="Action Button: Help 9">
            <a:hlinkClick r:id="" action="ppaction://noaction" highlightClick="1"/>
          </p:cNvPr>
          <p:cNvSpPr/>
          <p:nvPr/>
        </p:nvSpPr>
        <p:spPr>
          <a:xfrm>
            <a:off x="3200400" y="2590800"/>
            <a:ext cx="2971800" cy="2209800"/>
          </a:xfrm>
          <a:prstGeom prst="actionButtonHelp">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32269873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References</a:t>
            </a:r>
            <a:endParaRPr lang="en-US" dirty="0"/>
          </a:p>
        </p:txBody>
      </p:sp>
      <p:sp>
        <p:nvSpPr>
          <p:cNvPr id="3" name="Content Placeholder 2"/>
          <p:cNvSpPr>
            <a:spLocks noGrp="1"/>
          </p:cNvSpPr>
          <p:nvPr>
            <p:ph idx="1"/>
          </p:nvPr>
        </p:nvSpPr>
        <p:spPr/>
        <p:txBody>
          <a:bodyPr/>
          <a:lstStyle/>
          <a:p>
            <a:pPr marL="0" indent="0">
              <a:buNone/>
            </a:pPr>
            <a:r>
              <a:rPr lang="en-US" sz="1200" dirty="0"/>
              <a:t>Department of Justice, Bureau of Justice Assistance </a:t>
            </a:r>
            <a:r>
              <a:rPr lang="en-US" sz="1200" dirty="0" smtClean="0"/>
              <a:t>FY2014 </a:t>
            </a:r>
            <a:r>
              <a:rPr lang="en-US" sz="1200" dirty="0"/>
              <a:t>residential Substance Abuse Treatment (RSAT) for State Prisoners Program Formula grant announcement. (Washington, DC: DOJ, </a:t>
            </a:r>
            <a:r>
              <a:rPr lang="en-US" sz="1200" dirty="0" smtClean="0"/>
              <a:t>2013).</a:t>
            </a:r>
            <a:endParaRPr lang="en-US" sz="1200" dirty="0"/>
          </a:p>
          <a:p>
            <a:pPr marL="0" indent="0">
              <a:buNone/>
            </a:pPr>
            <a:endParaRPr lang="en-US" sz="1200" dirty="0" smtClean="0"/>
          </a:p>
          <a:p>
            <a:pPr marL="0" indent="0">
              <a:buNone/>
            </a:pPr>
            <a:r>
              <a:rPr lang="en-US" sz="1200" dirty="0" smtClean="0"/>
              <a:t>National </a:t>
            </a:r>
            <a:r>
              <a:rPr lang="en-US" sz="1200" dirty="0"/>
              <a:t>Institute on Drug </a:t>
            </a:r>
            <a:r>
              <a:rPr lang="en-US" sz="1200" dirty="0" smtClean="0"/>
              <a:t>Abuse.  </a:t>
            </a:r>
            <a:r>
              <a:rPr lang="en-US" sz="1200" dirty="0"/>
              <a:t>(2006).  </a:t>
            </a:r>
            <a:r>
              <a:rPr lang="en-US" sz="1200" i="1" dirty="0"/>
              <a:t>Principles of drug abuse treatment for criminal justice populations: A research-based guide </a:t>
            </a:r>
            <a:r>
              <a:rPr lang="en-US" sz="1200" dirty="0"/>
              <a:t>(NIH Pub. No. 06-5316).  Washington, DC: U.S. Department of Health and Human Services, National Institutes of Health, National Institute on Drug Abuse. </a:t>
            </a:r>
            <a:r>
              <a:rPr lang="en-US" sz="1200" dirty="0">
                <a:hlinkClick r:id="rId3"/>
              </a:rPr>
              <a:t>http://</a:t>
            </a:r>
            <a:r>
              <a:rPr lang="en-US" sz="1200" dirty="0" smtClean="0">
                <a:hlinkClick r:id="rId3"/>
              </a:rPr>
              <a:t>www.drugabuse.gov/publications/principles-drug-addiction-treatment-research-based-guide-third-edition/principles-effective-treatment</a:t>
            </a:r>
            <a:endParaRPr lang="en-US" sz="1200" dirty="0" smtClean="0"/>
          </a:p>
          <a:p>
            <a:pPr marL="0" indent="0">
              <a:buNone/>
            </a:pPr>
            <a:endParaRPr lang="en-US" sz="1200" dirty="0"/>
          </a:p>
          <a:p>
            <a:pPr marL="0" indent="0">
              <a:buNone/>
            </a:pPr>
            <a:r>
              <a:rPr lang="en-US" sz="1200" dirty="0"/>
              <a:t>National Institute on Drug Abuse. (2007</a:t>
            </a:r>
            <a:r>
              <a:rPr lang="en-US" sz="1200" dirty="0" smtClean="0"/>
              <a:t>). </a:t>
            </a:r>
            <a:r>
              <a:rPr lang="en-US" sz="1200" i="1" dirty="0"/>
              <a:t>Drugs, brains, and behaviors: the science of addiction (NIH Pub. No. 14-5605). Washington, DC: U.S. Department of Health and Human Services</a:t>
            </a:r>
            <a:r>
              <a:rPr lang="en-US" sz="1200" dirty="0"/>
              <a:t>, National Institutes of Health, National Institute on Drug Abuse. </a:t>
            </a:r>
            <a:r>
              <a:rPr lang="en-US" sz="1200" dirty="0">
                <a:hlinkClick r:id="rId4"/>
              </a:rPr>
              <a:t>http://www.drugabuse.gov/publications/drugs-brains-behavior-science-addiction</a:t>
            </a:r>
            <a:endParaRPr lang="en-US" sz="1200" dirty="0"/>
          </a:p>
          <a:p>
            <a:pPr marL="0" indent="0">
              <a:buNone/>
            </a:pPr>
            <a:endParaRPr lang="en-US" sz="1200" dirty="0" smtClean="0"/>
          </a:p>
          <a:p>
            <a:pPr marL="0" indent="0">
              <a:buNone/>
            </a:pPr>
            <a:r>
              <a:rPr lang="en-US" sz="1200" dirty="0" smtClean="0"/>
              <a:t>Olson, D.E &amp; A. J. Lurigio. (2014). The long-term effects of prison based drug treatment and aftercare services on recidivism, </a:t>
            </a:r>
            <a:r>
              <a:rPr lang="en-US" sz="1200" i="1" dirty="0" smtClean="0"/>
              <a:t>Journal of Offender Rehabilitation, </a:t>
            </a:r>
            <a:r>
              <a:rPr lang="en-US" sz="1200" dirty="0" smtClean="0"/>
              <a:t>53: 8, 600-619, DOI: 10.1080/10509674.2014.956965 </a:t>
            </a:r>
          </a:p>
          <a:p>
            <a:pPr marL="0" indent="0">
              <a:buNone/>
            </a:pPr>
            <a:endParaRPr lang="en-US" sz="1200" dirty="0"/>
          </a:p>
          <a:p>
            <a:pPr marL="0" indent="0">
              <a:buNone/>
            </a:pPr>
            <a:r>
              <a:rPr lang="en-US" sz="1200" dirty="0" smtClean="0"/>
              <a:t>Pelisser, B., N. Jones and T. Cadigan. (2007).  Drug treatment aftercare in the criminal justice system: A systematic review.  </a:t>
            </a:r>
            <a:r>
              <a:rPr lang="en-US" sz="1200" i="1" dirty="0" smtClean="0"/>
              <a:t>Journal of Substance Abuse Treatment, 32 (3)</a:t>
            </a:r>
            <a:r>
              <a:rPr lang="en-US" sz="1200" dirty="0"/>
              <a:t>: </a:t>
            </a:r>
            <a:r>
              <a:rPr lang="en-US" sz="1200" dirty="0" smtClean="0"/>
              <a:t>311-320, DOI: </a:t>
            </a:r>
            <a:r>
              <a:rPr lang="en-US" sz="1200" dirty="0" smtClean="0">
                <a:hlinkClick r:id="rId5"/>
              </a:rPr>
              <a:t>10.1016/j.jsat.2006.09.007</a:t>
            </a:r>
            <a:endParaRPr lang="en-US" sz="1200" dirty="0" smtClean="0"/>
          </a:p>
          <a:p>
            <a:pPr marL="0" indent="0">
              <a:buNone/>
            </a:pPr>
            <a:endParaRPr lang="en-US" sz="1200" dirty="0" smtClean="0"/>
          </a:p>
          <a:p>
            <a:pPr marL="0" indent="0">
              <a:buNone/>
            </a:pPr>
            <a:endParaRPr lang="en-US" sz="1200" dirty="0" smtClean="0"/>
          </a:p>
          <a:p>
            <a:pPr marL="0" indent="0">
              <a:buNone/>
            </a:pPr>
            <a:endParaRPr lang="en-US" sz="1200" dirty="0" smtClean="0"/>
          </a:p>
          <a:p>
            <a:pPr marL="0" indent="0">
              <a:buNone/>
            </a:pPr>
            <a:endParaRPr lang="en-US" sz="1200" dirty="0"/>
          </a:p>
          <a:p>
            <a:pPr marL="0" indent="0">
              <a:buNone/>
            </a:pPr>
            <a:endParaRPr lang="en-US" sz="1200" dirty="0"/>
          </a:p>
        </p:txBody>
      </p:sp>
      <p:sp>
        <p:nvSpPr>
          <p:cNvPr id="4" name="Date Placeholder 3"/>
          <p:cNvSpPr>
            <a:spLocks noGrp="1"/>
          </p:cNvSpPr>
          <p:nvPr>
            <p:ph type="dt" sz="half" idx="10"/>
          </p:nvPr>
        </p:nvSpPr>
        <p:spPr/>
        <p:txBody>
          <a:bodyPr/>
          <a:lstStyle/>
          <a:p>
            <a:fld id="{F41E6A1B-F58B-4195-97B9-6E7EE5053B0A}" type="datetime1">
              <a:rPr lang="en-US" smtClean="0"/>
              <a:t>8/19/2015</a:t>
            </a:fld>
            <a:endParaRPr lang="en-US" dirty="0"/>
          </a:p>
        </p:txBody>
      </p:sp>
    </p:spTree>
    <p:extLst>
      <p:ext uri="{BB962C8B-B14F-4D97-AF65-F5344CB8AC3E}">
        <p14:creationId xmlns:p14="http://schemas.microsoft.com/office/powerpoint/2010/main" val="313695376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Study background </a:t>
            </a:r>
            <a:endParaRPr lang="en-US" dirty="0"/>
          </a:p>
        </p:txBody>
      </p:sp>
      <p:sp>
        <p:nvSpPr>
          <p:cNvPr id="3" name="Content Placeholder 2"/>
          <p:cNvSpPr>
            <a:spLocks noGrp="1"/>
          </p:cNvSpPr>
          <p:nvPr>
            <p:ph idx="1"/>
          </p:nvPr>
        </p:nvSpPr>
        <p:spPr/>
        <p:txBody>
          <a:bodyPr>
            <a:normAutofit lnSpcReduction="10000"/>
          </a:bodyPr>
          <a:lstStyle/>
          <a:p>
            <a:r>
              <a:rPr lang="en-US" dirty="0" smtClean="0"/>
              <a:t>In 2008, Section 102 (a) of the Second Chance Act amended the RSAT program funding legislation to provide aftercare, including case management and other support</a:t>
            </a:r>
          </a:p>
          <a:p>
            <a:pPr lvl="1"/>
            <a:r>
              <a:rPr lang="en-US" dirty="0" smtClean="0"/>
              <a:t>It also required a study on the use of funds for aftercare services</a:t>
            </a:r>
          </a:p>
          <a:p>
            <a:r>
              <a:rPr lang="en-US" dirty="0" smtClean="0"/>
              <a:t>In 2013, BJA removed the 10% cap on treatment services for individuals released from facilities </a:t>
            </a:r>
          </a:p>
        </p:txBody>
      </p:sp>
      <p:sp>
        <p:nvSpPr>
          <p:cNvPr id="4" name="Date Placeholder 3"/>
          <p:cNvSpPr>
            <a:spLocks noGrp="1"/>
          </p:cNvSpPr>
          <p:nvPr>
            <p:ph type="dt" sz="half" idx="10"/>
          </p:nvPr>
        </p:nvSpPr>
        <p:spPr/>
        <p:txBody>
          <a:bodyPr/>
          <a:lstStyle/>
          <a:p>
            <a:fld id="{E190F3F5-7977-484B-9218-B235C5724350}" type="datetime1">
              <a:rPr lang="en-US" smtClean="0"/>
              <a:t>8/19/2015</a:t>
            </a:fld>
            <a:endParaRPr lang="en-US" dirty="0"/>
          </a:p>
        </p:txBody>
      </p:sp>
    </p:spTree>
    <p:extLst>
      <p:ext uri="{BB962C8B-B14F-4D97-AF65-F5344CB8AC3E}">
        <p14:creationId xmlns:p14="http://schemas.microsoft.com/office/powerpoint/2010/main" val="241513544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is aftercare?</a:t>
            </a:r>
            <a:endParaRPr lang="en-US" dirty="0"/>
          </a:p>
        </p:txBody>
      </p:sp>
      <p:sp>
        <p:nvSpPr>
          <p:cNvPr id="3" name="Content Placeholder 2"/>
          <p:cNvSpPr>
            <a:spLocks noGrp="1"/>
          </p:cNvSpPr>
          <p:nvPr>
            <p:ph idx="1"/>
          </p:nvPr>
        </p:nvSpPr>
        <p:spPr/>
        <p:txBody>
          <a:bodyPr>
            <a:normAutofit fontScale="92500"/>
          </a:bodyPr>
          <a:lstStyle/>
          <a:p>
            <a:r>
              <a:rPr lang="en-US" dirty="0"/>
              <a:t>Aftercare services are defined as the treatment and support provided after release from </a:t>
            </a:r>
            <a:r>
              <a:rPr lang="en-US" dirty="0" smtClean="0"/>
              <a:t>prison/jail</a:t>
            </a:r>
            <a:r>
              <a:rPr lang="en-US" baseline="30000" dirty="0" smtClean="0"/>
              <a:t> </a:t>
            </a:r>
            <a:r>
              <a:rPr lang="en-US" sz="2200" dirty="0" smtClean="0"/>
              <a:t>(Pelisser et al., 2007) .</a:t>
            </a:r>
            <a:endParaRPr lang="en-US" sz="2200" dirty="0"/>
          </a:p>
          <a:p>
            <a:r>
              <a:rPr lang="en-US" dirty="0"/>
              <a:t>BJA specifies that “aftercare services must involve the coordination between the correction treatment program and other social service and rehabilitation programs, such as education and job training, parole supervision, halfway houses, self-help, and peer group </a:t>
            </a:r>
            <a:r>
              <a:rPr lang="en-US" dirty="0" smtClean="0"/>
              <a:t>programs”</a:t>
            </a:r>
            <a:r>
              <a:rPr lang="en-US" baseline="30000" dirty="0" smtClean="0"/>
              <a:t> </a:t>
            </a:r>
            <a:r>
              <a:rPr lang="en-US" sz="2200" dirty="0" smtClean="0"/>
              <a:t>(BJA, 2008; 2014). </a:t>
            </a:r>
            <a:endParaRPr lang="en-US" sz="2200" dirty="0"/>
          </a:p>
          <a:p>
            <a:endParaRPr lang="en-US" dirty="0"/>
          </a:p>
        </p:txBody>
      </p:sp>
      <p:sp>
        <p:nvSpPr>
          <p:cNvPr id="4" name="Date Placeholder 3"/>
          <p:cNvSpPr>
            <a:spLocks noGrp="1"/>
          </p:cNvSpPr>
          <p:nvPr>
            <p:ph type="dt" sz="half" idx="10"/>
          </p:nvPr>
        </p:nvSpPr>
        <p:spPr/>
        <p:txBody>
          <a:bodyPr/>
          <a:lstStyle/>
          <a:p>
            <a:fld id="{2AE68AB5-2870-4587-AEA6-C147448628C3}" type="datetime1">
              <a:rPr lang="en-US" smtClean="0"/>
              <a:t>8/19/2015</a:t>
            </a:fld>
            <a:endParaRPr lang="en-US" dirty="0"/>
          </a:p>
        </p:txBody>
      </p:sp>
    </p:spTree>
    <p:extLst>
      <p:ext uri="{BB962C8B-B14F-4D97-AF65-F5344CB8AC3E}">
        <p14:creationId xmlns:p14="http://schemas.microsoft.com/office/powerpoint/2010/main" val="293753354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Importance of aftercare</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Residential treatment can provide the foundation for recovery- but aftercare is essential for supporting individuals leaving correction settings</a:t>
            </a:r>
            <a:r>
              <a:rPr lang="en-US" baseline="30000" dirty="0" smtClean="0"/>
              <a:t> </a:t>
            </a:r>
            <a:r>
              <a:rPr lang="en-US" sz="2200" dirty="0" smtClean="0"/>
              <a:t>(NIDA, 2016).</a:t>
            </a:r>
          </a:p>
          <a:p>
            <a:r>
              <a:rPr lang="en-US" dirty="0"/>
              <a:t>T</a:t>
            </a:r>
            <a:r>
              <a:rPr lang="en-US" dirty="0" smtClean="0"/>
              <a:t>he chronic nature of addiction and changes in brain chemistry make relapse likely </a:t>
            </a:r>
            <a:r>
              <a:rPr lang="en-US" sz="2200" dirty="0" smtClean="0"/>
              <a:t>(NIDA, 2007).</a:t>
            </a:r>
          </a:p>
          <a:p>
            <a:r>
              <a:rPr lang="en-US" dirty="0" smtClean="0"/>
              <a:t>Research indicates individuals who complete aftercare have better outcomes (e.g. lower recidivism) than those who complete just in-person treatment or untreated comparison groups. </a:t>
            </a:r>
            <a:r>
              <a:rPr lang="en-US" sz="2200" dirty="0" smtClean="0"/>
              <a:t>(Pelisser et al., 2007; Olson &amp; Lurigio, 2014)</a:t>
            </a:r>
          </a:p>
          <a:p>
            <a:endParaRPr lang="en-US" baseline="30000" dirty="0"/>
          </a:p>
          <a:p>
            <a:endParaRPr lang="en-US" baseline="30000" dirty="0" smtClean="0"/>
          </a:p>
          <a:p>
            <a:endParaRPr lang="en-US" baseline="30000" dirty="0"/>
          </a:p>
        </p:txBody>
      </p:sp>
      <p:sp>
        <p:nvSpPr>
          <p:cNvPr id="4" name="Date Placeholder 3"/>
          <p:cNvSpPr>
            <a:spLocks noGrp="1"/>
          </p:cNvSpPr>
          <p:nvPr>
            <p:ph type="dt" sz="half" idx="10"/>
          </p:nvPr>
        </p:nvSpPr>
        <p:spPr/>
        <p:txBody>
          <a:bodyPr/>
          <a:lstStyle/>
          <a:p>
            <a:fld id="{EB4E50C0-981A-40A6-B32C-644101FEF3C8}" type="datetime1">
              <a:rPr lang="en-US" smtClean="0"/>
              <a:t>8/19/2015</a:t>
            </a:fld>
            <a:endParaRPr lang="en-US" dirty="0"/>
          </a:p>
        </p:txBody>
      </p:sp>
    </p:spTree>
    <p:extLst>
      <p:ext uri="{BB962C8B-B14F-4D97-AF65-F5344CB8AC3E}">
        <p14:creationId xmlns:p14="http://schemas.microsoft.com/office/powerpoint/2010/main" val="130360043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RSAT aftercare study </a:t>
            </a:r>
            <a:r>
              <a:rPr lang="en-US" dirty="0"/>
              <a:t>r</a:t>
            </a:r>
            <a:r>
              <a:rPr lang="en-US" dirty="0" smtClean="0"/>
              <a:t>esearch </a:t>
            </a:r>
            <a:r>
              <a:rPr lang="en-US" dirty="0"/>
              <a:t>a</a:t>
            </a:r>
            <a:r>
              <a:rPr lang="en-US" dirty="0" smtClean="0"/>
              <a:t>ims </a:t>
            </a:r>
            <a:endParaRPr lang="en-US" dirty="0"/>
          </a:p>
        </p:txBody>
      </p:sp>
      <p:sp>
        <p:nvSpPr>
          <p:cNvPr id="3" name="Content Placeholder 2"/>
          <p:cNvSpPr>
            <a:spLocks noGrp="1"/>
          </p:cNvSpPr>
          <p:nvPr>
            <p:ph idx="1"/>
          </p:nvPr>
        </p:nvSpPr>
        <p:spPr/>
        <p:txBody>
          <a:bodyPr>
            <a:normAutofit lnSpcReduction="10000"/>
          </a:bodyPr>
          <a:lstStyle/>
          <a:p>
            <a:r>
              <a:rPr lang="en-US" dirty="0" smtClean="0"/>
              <a:t>Understand </a:t>
            </a:r>
            <a:r>
              <a:rPr lang="en-US" dirty="0"/>
              <a:t>how States/Territories and Subgrantees use BJA RSAT funds for treatment and </a:t>
            </a:r>
            <a:r>
              <a:rPr lang="en-US" dirty="0" smtClean="0"/>
              <a:t>aftercare for </a:t>
            </a:r>
            <a:r>
              <a:rPr lang="en-US" dirty="0"/>
              <a:t>offenders transitioning to the </a:t>
            </a:r>
            <a:r>
              <a:rPr lang="en-US" dirty="0" smtClean="0"/>
              <a:t>community</a:t>
            </a:r>
          </a:p>
          <a:p>
            <a:r>
              <a:rPr lang="en-US" dirty="0" smtClean="0"/>
              <a:t>Describe </a:t>
            </a:r>
            <a:r>
              <a:rPr lang="en-US" dirty="0"/>
              <a:t>the specific substance abuse treatment and aftercare services that </a:t>
            </a:r>
            <a:r>
              <a:rPr lang="en-US" dirty="0" smtClean="0"/>
              <a:t>are supported with RSAT funds</a:t>
            </a:r>
          </a:p>
          <a:p>
            <a:r>
              <a:rPr lang="en-US" dirty="0" smtClean="0"/>
              <a:t>Describe the challenges, facilitators, and lessons learned</a:t>
            </a:r>
          </a:p>
          <a:p>
            <a:endParaRPr lang="en-US" dirty="0"/>
          </a:p>
        </p:txBody>
      </p:sp>
      <p:sp>
        <p:nvSpPr>
          <p:cNvPr id="4" name="Date Placeholder 3"/>
          <p:cNvSpPr>
            <a:spLocks noGrp="1"/>
          </p:cNvSpPr>
          <p:nvPr>
            <p:ph type="dt" sz="half" idx="10"/>
          </p:nvPr>
        </p:nvSpPr>
        <p:spPr/>
        <p:txBody>
          <a:bodyPr/>
          <a:lstStyle/>
          <a:p>
            <a:fld id="{306CD668-498F-4794-92F5-BB8CAF29212F}" type="datetime1">
              <a:rPr lang="en-US" smtClean="0"/>
              <a:t>8/19/2015</a:t>
            </a:fld>
            <a:endParaRPr lang="en-US" dirty="0"/>
          </a:p>
        </p:txBody>
      </p:sp>
    </p:spTree>
    <p:extLst>
      <p:ext uri="{BB962C8B-B14F-4D97-AF65-F5344CB8AC3E}">
        <p14:creationId xmlns:p14="http://schemas.microsoft.com/office/powerpoint/2010/main" val="82655761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Study design and methods</a:t>
            </a:r>
            <a:endParaRPr lang="en-US" dirty="0"/>
          </a:p>
        </p:txBody>
      </p:sp>
      <p:sp>
        <p:nvSpPr>
          <p:cNvPr id="3" name="Content Placeholder 2"/>
          <p:cNvSpPr>
            <a:spLocks noGrp="1"/>
          </p:cNvSpPr>
          <p:nvPr>
            <p:ph idx="1"/>
          </p:nvPr>
        </p:nvSpPr>
        <p:spPr/>
        <p:txBody>
          <a:bodyPr>
            <a:normAutofit fontScale="77500" lnSpcReduction="20000"/>
          </a:bodyPr>
          <a:lstStyle/>
          <a:p>
            <a:pPr lvl="0"/>
            <a:r>
              <a:rPr lang="en-US" i="1" dirty="0"/>
              <a:t>The RSAT State Coordinator Program </a:t>
            </a:r>
            <a:r>
              <a:rPr lang="en-US" i="1" dirty="0" smtClean="0"/>
              <a:t>Inventory</a:t>
            </a:r>
            <a:r>
              <a:rPr lang="en-US" dirty="0" smtClean="0"/>
              <a:t>- focuses </a:t>
            </a:r>
            <a:r>
              <a:rPr lang="en-US" dirty="0"/>
              <a:t>on understanding the role and responsibility of the RSAT Coordinator in funding and administering RSAT program funds.  </a:t>
            </a:r>
            <a:endParaRPr lang="en-US" dirty="0" smtClean="0"/>
          </a:p>
          <a:p>
            <a:pPr lvl="1"/>
            <a:r>
              <a:rPr lang="en-US" dirty="0" smtClean="0"/>
              <a:t>Administered as a web-survey</a:t>
            </a:r>
            <a:endParaRPr lang="en-US" dirty="0"/>
          </a:p>
          <a:p>
            <a:pPr lvl="0"/>
            <a:r>
              <a:rPr lang="en-US" i="1" dirty="0"/>
              <a:t>The RSAT Subgrantee Program </a:t>
            </a:r>
            <a:r>
              <a:rPr lang="en-US" i="1" dirty="0" smtClean="0"/>
              <a:t>Inventory</a:t>
            </a:r>
            <a:r>
              <a:rPr lang="en-US" dirty="0" smtClean="0"/>
              <a:t>- focuses </a:t>
            </a:r>
            <a:r>
              <a:rPr lang="en-US" dirty="0"/>
              <a:t>on </a:t>
            </a:r>
            <a:r>
              <a:rPr lang="en-US" dirty="0" smtClean="0"/>
              <a:t>Subgrantee </a:t>
            </a:r>
            <a:r>
              <a:rPr lang="en-US" dirty="0"/>
              <a:t>facilities or </a:t>
            </a:r>
            <a:r>
              <a:rPr lang="en-US" dirty="0" smtClean="0"/>
              <a:t>agencies that use RSAT funds, to understand: program setting and </a:t>
            </a:r>
            <a:r>
              <a:rPr lang="en-US" dirty="0"/>
              <a:t>enrollment criteria; screening and assessment procedures; program staffing; </a:t>
            </a:r>
            <a:r>
              <a:rPr lang="en-US" dirty="0" smtClean="0"/>
              <a:t>the </a:t>
            </a:r>
            <a:r>
              <a:rPr lang="en-US" dirty="0"/>
              <a:t>types of services </a:t>
            </a:r>
            <a:r>
              <a:rPr lang="en-US" dirty="0" smtClean="0"/>
              <a:t>and evidence-based practices provided in RSAT programs, pre-release </a:t>
            </a:r>
            <a:r>
              <a:rPr lang="en-US" dirty="0"/>
              <a:t>planning activities; </a:t>
            </a:r>
            <a:r>
              <a:rPr lang="en-US" dirty="0" smtClean="0"/>
              <a:t>aftercare </a:t>
            </a:r>
            <a:r>
              <a:rPr lang="en-US" dirty="0"/>
              <a:t>related activities; </a:t>
            </a:r>
            <a:r>
              <a:rPr lang="en-US" dirty="0" smtClean="0"/>
              <a:t>exemplary </a:t>
            </a:r>
            <a:r>
              <a:rPr lang="en-US" dirty="0"/>
              <a:t>practices; barriers and facilitators to </a:t>
            </a:r>
            <a:r>
              <a:rPr lang="en-US" dirty="0" smtClean="0"/>
              <a:t>aftercare; and lessons </a:t>
            </a:r>
            <a:r>
              <a:rPr lang="en-US" dirty="0"/>
              <a:t>learned</a:t>
            </a:r>
            <a:r>
              <a:rPr lang="en-US" dirty="0" smtClean="0"/>
              <a:t>.</a:t>
            </a:r>
          </a:p>
          <a:p>
            <a:pPr lvl="1"/>
            <a:r>
              <a:rPr lang="en-US" dirty="0" smtClean="0"/>
              <a:t>Administered as a telephone interview</a:t>
            </a:r>
            <a:endParaRPr lang="en-US" dirty="0"/>
          </a:p>
        </p:txBody>
      </p:sp>
      <p:sp>
        <p:nvSpPr>
          <p:cNvPr id="4" name="Date Placeholder 3"/>
          <p:cNvSpPr>
            <a:spLocks noGrp="1"/>
          </p:cNvSpPr>
          <p:nvPr>
            <p:ph type="dt" sz="half" idx="10"/>
          </p:nvPr>
        </p:nvSpPr>
        <p:spPr/>
        <p:txBody>
          <a:bodyPr/>
          <a:lstStyle/>
          <a:p>
            <a:fld id="{C237D22B-7F3F-4E3B-999B-0646DDBA2516}" type="datetime1">
              <a:rPr lang="en-US" smtClean="0"/>
              <a:t>8/19/2015</a:t>
            </a:fld>
            <a:endParaRPr lang="en-US" dirty="0"/>
          </a:p>
        </p:txBody>
      </p:sp>
    </p:spTree>
    <p:extLst>
      <p:ext uri="{BB962C8B-B14F-4D97-AF65-F5344CB8AC3E}">
        <p14:creationId xmlns:p14="http://schemas.microsoft.com/office/powerpoint/2010/main" val="102241888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Study sample</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State Coordinator Inventory- includes all 50 states and 5 territories receiving RSAT funds, N=55 programs</a:t>
            </a:r>
          </a:p>
          <a:p>
            <a:pPr lvl="1"/>
            <a:r>
              <a:rPr lang="en-US" dirty="0" smtClean="0"/>
              <a:t>Response rate: 87% (n=48)</a:t>
            </a:r>
          </a:p>
          <a:p>
            <a:r>
              <a:rPr lang="en-US" dirty="0" smtClean="0"/>
              <a:t>Subgrantee Inventory- targeted all RSAT Subgrantees with active programs reporting PMT data in July-Sept 2014 quarter and serving at least 10 individuals during the period, N=77 programs</a:t>
            </a:r>
          </a:p>
          <a:p>
            <a:pPr lvl="1"/>
            <a:r>
              <a:rPr lang="en-US" dirty="0" smtClean="0"/>
              <a:t>Response rate: 78% (n=60)</a:t>
            </a:r>
            <a:endParaRPr lang="en-US" dirty="0"/>
          </a:p>
        </p:txBody>
      </p:sp>
      <p:sp>
        <p:nvSpPr>
          <p:cNvPr id="4" name="Date Placeholder 3"/>
          <p:cNvSpPr>
            <a:spLocks noGrp="1"/>
          </p:cNvSpPr>
          <p:nvPr>
            <p:ph type="dt" sz="half" idx="10"/>
          </p:nvPr>
        </p:nvSpPr>
        <p:spPr/>
        <p:txBody>
          <a:bodyPr/>
          <a:lstStyle/>
          <a:p>
            <a:fld id="{A6ABB34D-920D-4831-A3E8-F074F512B088}" type="datetime1">
              <a:rPr lang="en-US" smtClean="0"/>
              <a:t>8/19/2015</a:t>
            </a:fld>
            <a:endParaRPr lang="en-US" dirty="0"/>
          </a:p>
        </p:txBody>
      </p:sp>
    </p:spTree>
    <p:extLst>
      <p:ext uri="{BB962C8B-B14F-4D97-AF65-F5344CB8AC3E}">
        <p14:creationId xmlns:p14="http://schemas.microsoft.com/office/powerpoint/2010/main" val="106577073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Types of subgrantee programs</a:t>
            </a:r>
            <a:endParaRPr lang="en-US" dirty="0"/>
          </a:p>
        </p:txBody>
      </p:sp>
      <p:sp>
        <p:nvSpPr>
          <p:cNvPr id="6" name="Text Placeholder 5"/>
          <p:cNvSpPr>
            <a:spLocks noGrp="1"/>
          </p:cNvSpPr>
          <p:nvPr>
            <p:ph type="body" idx="1"/>
          </p:nvPr>
        </p:nvSpPr>
        <p:spPr>
          <a:xfrm>
            <a:off x="381000" y="1535113"/>
            <a:ext cx="4343400" cy="639762"/>
          </a:xfrm>
        </p:spPr>
        <p:txBody>
          <a:bodyPr>
            <a:noAutofit/>
          </a:bodyPr>
          <a:lstStyle/>
          <a:p>
            <a:r>
              <a:rPr lang="en-US" sz="2000" b="0" dirty="0" smtClean="0"/>
              <a:t>Setting for RSAT funded services (N=60)</a:t>
            </a:r>
            <a:endParaRPr lang="en-US" sz="2000" b="0" dirty="0"/>
          </a:p>
        </p:txBody>
      </p:sp>
      <p:graphicFrame>
        <p:nvGraphicFramePr>
          <p:cNvPr id="5" name="Content Placeholder 4"/>
          <p:cNvGraphicFramePr>
            <a:graphicFrameLocks noGrp="1"/>
          </p:cNvGraphicFramePr>
          <p:nvPr>
            <p:ph sz="half" idx="2"/>
            <p:extLst>
              <p:ext uri="{D42A27DB-BD31-4B8C-83A1-F6EECF244321}">
                <p14:modId xmlns:p14="http://schemas.microsoft.com/office/powerpoint/2010/main" val="2995619601"/>
              </p:ext>
            </p:extLst>
          </p:nvPr>
        </p:nvGraphicFramePr>
        <p:xfrm>
          <a:off x="609600" y="2133600"/>
          <a:ext cx="4040188" cy="3105313"/>
        </p:xfrm>
        <a:graphic>
          <a:graphicData uri="http://schemas.openxmlformats.org/drawingml/2006/table">
            <a:tbl>
              <a:tblPr firstRow="1" bandRow="1">
                <a:tableStyleId>{5C22544A-7EE6-4342-B048-85BDC9FD1C3A}</a:tableStyleId>
              </a:tblPr>
              <a:tblGrid>
                <a:gridCol w="2743200"/>
                <a:gridCol w="1296988"/>
              </a:tblGrid>
              <a:tr h="520518">
                <a:tc>
                  <a:txBody>
                    <a:bodyPr/>
                    <a:lstStyle/>
                    <a:p>
                      <a:r>
                        <a:rPr lang="en-US" dirty="0" smtClean="0"/>
                        <a:t> Service Setting</a:t>
                      </a:r>
                      <a:endParaRPr lang="en-US" dirty="0"/>
                    </a:p>
                  </a:txBody>
                  <a:tcPr marL="44891" marR="44891"/>
                </a:tc>
                <a:tc>
                  <a:txBody>
                    <a:bodyPr/>
                    <a:lstStyle/>
                    <a:p>
                      <a:pPr algn="ctr"/>
                      <a:r>
                        <a:rPr lang="en-US" dirty="0" smtClean="0"/>
                        <a:t> % (n)</a:t>
                      </a:r>
                      <a:endParaRPr lang="en-US" dirty="0"/>
                    </a:p>
                  </a:txBody>
                  <a:tcPr marL="44891" marR="44891"/>
                </a:tc>
              </a:tr>
              <a:tr h="698682">
                <a:tc>
                  <a:txBody>
                    <a:bodyPr/>
                    <a:lstStyle/>
                    <a:p>
                      <a:r>
                        <a:rPr lang="en-US" smtClean="0"/>
                        <a:t>Jail/Prison services </a:t>
                      </a:r>
                      <a:r>
                        <a:rPr lang="en-US" dirty="0" smtClean="0"/>
                        <a:t>only</a:t>
                      </a:r>
                      <a:endParaRPr lang="en-US" dirty="0"/>
                    </a:p>
                  </a:txBody>
                  <a:tcPr marL="44891" marR="44891"/>
                </a:tc>
                <a:tc>
                  <a:txBody>
                    <a:bodyPr/>
                    <a:lstStyle/>
                    <a:p>
                      <a:pPr algn="ctr"/>
                      <a:r>
                        <a:rPr lang="en-US" dirty="0" smtClean="0"/>
                        <a:t>63% (38)</a:t>
                      </a:r>
                      <a:endParaRPr lang="en-US" dirty="0"/>
                    </a:p>
                  </a:txBody>
                  <a:tcPr marL="44891" marR="44891"/>
                </a:tc>
              </a:tr>
              <a:tr h="838200">
                <a:tc>
                  <a:txBody>
                    <a:bodyPr/>
                    <a:lstStyle/>
                    <a:p>
                      <a:r>
                        <a:rPr lang="en-US" dirty="0" smtClean="0"/>
                        <a:t>Jail/</a:t>
                      </a:r>
                      <a:r>
                        <a:rPr lang="en-US" baseline="0" dirty="0" smtClean="0"/>
                        <a:t>Prison &amp; </a:t>
                      </a:r>
                      <a:r>
                        <a:rPr lang="en-US" dirty="0" smtClean="0"/>
                        <a:t>Post-facility and/or transitional services</a:t>
                      </a:r>
                      <a:endParaRPr lang="en-US" dirty="0"/>
                    </a:p>
                  </a:txBody>
                  <a:tcPr marL="44891" marR="44891"/>
                </a:tc>
                <a:tc>
                  <a:txBody>
                    <a:bodyPr/>
                    <a:lstStyle/>
                    <a:p>
                      <a:pPr algn="ctr"/>
                      <a:r>
                        <a:rPr lang="en-US" dirty="0" smtClean="0"/>
                        <a:t>18% </a:t>
                      </a:r>
                      <a:r>
                        <a:rPr lang="en-US" dirty="0" smtClean="0"/>
                        <a:t>(</a:t>
                      </a:r>
                      <a:r>
                        <a:rPr lang="en-US" dirty="0" smtClean="0"/>
                        <a:t>11)</a:t>
                      </a:r>
                      <a:endParaRPr lang="en-US" dirty="0"/>
                    </a:p>
                  </a:txBody>
                  <a:tcPr marL="44891" marR="44891"/>
                </a:tc>
              </a:tr>
              <a:tr h="1047913">
                <a:tc>
                  <a:txBody>
                    <a:bodyPr/>
                    <a:lstStyle/>
                    <a:p>
                      <a:r>
                        <a:rPr lang="en-US" dirty="0" smtClean="0"/>
                        <a:t>No facility based services- transitional and/or post</a:t>
                      </a:r>
                      <a:r>
                        <a:rPr lang="en-US" baseline="0" dirty="0" smtClean="0"/>
                        <a:t>-facility services only</a:t>
                      </a:r>
                      <a:endParaRPr lang="en-US" dirty="0"/>
                    </a:p>
                  </a:txBody>
                  <a:tcPr marL="44891" marR="44891"/>
                </a:tc>
                <a:tc>
                  <a:txBody>
                    <a:bodyPr/>
                    <a:lstStyle/>
                    <a:p>
                      <a:pPr algn="ctr"/>
                      <a:r>
                        <a:rPr lang="en-US" dirty="0" smtClean="0"/>
                        <a:t>18% (11)</a:t>
                      </a:r>
                      <a:endParaRPr lang="en-US" dirty="0"/>
                    </a:p>
                  </a:txBody>
                  <a:tcPr marL="44891" marR="44891"/>
                </a:tc>
              </a:tr>
            </a:tbl>
          </a:graphicData>
        </a:graphic>
      </p:graphicFrame>
      <p:sp>
        <p:nvSpPr>
          <p:cNvPr id="8" name="Content Placeholder 7"/>
          <p:cNvSpPr>
            <a:spLocks noGrp="1"/>
          </p:cNvSpPr>
          <p:nvPr>
            <p:ph sz="quarter" idx="4"/>
          </p:nvPr>
        </p:nvSpPr>
        <p:spPr>
          <a:xfrm>
            <a:off x="4645025" y="1905000"/>
            <a:ext cx="4041775" cy="4221163"/>
          </a:xfrm>
        </p:spPr>
        <p:txBody>
          <a:bodyPr/>
          <a:lstStyle/>
          <a:p>
            <a:r>
              <a:rPr lang="en-US" dirty="0" smtClean="0"/>
              <a:t>Majority of subgrantees were not using RSAT funds for transitional or aftercare services</a:t>
            </a:r>
          </a:p>
          <a:p>
            <a:r>
              <a:rPr lang="en-US" dirty="0" smtClean="0"/>
              <a:t>18%  (n=11) serve juveniles</a:t>
            </a:r>
          </a:p>
          <a:p>
            <a:r>
              <a:rPr lang="en-US" dirty="0" smtClean="0"/>
              <a:t>18% (n=11) serve women only</a:t>
            </a:r>
          </a:p>
          <a:p>
            <a:endParaRPr lang="en-US" dirty="0"/>
          </a:p>
        </p:txBody>
      </p:sp>
      <p:sp>
        <p:nvSpPr>
          <p:cNvPr id="4" name="Date Placeholder 3"/>
          <p:cNvSpPr>
            <a:spLocks noGrp="1"/>
          </p:cNvSpPr>
          <p:nvPr>
            <p:ph type="dt" sz="half" idx="10"/>
          </p:nvPr>
        </p:nvSpPr>
        <p:spPr/>
        <p:txBody>
          <a:bodyPr/>
          <a:lstStyle/>
          <a:p>
            <a:fld id="{F491F24F-F193-451F-A8C4-3BA353C50AF6}" type="datetime1">
              <a:rPr lang="en-US" smtClean="0"/>
              <a:t>8/19/2015</a:t>
            </a:fld>
            <a:endParaRPr lang="en-US" dirty="0"/>
          </a:p>
        </p:txBody>
      </p:sp>
    </p:spTree>
    <p:extLst>
      <p:ext uri="{BB962C8B-B14F-4D97-AF65-F5344CB8AC3E}">
        <p14:creationId xmlns:p14="http://schemas.microsoft.com/office/powerpoint/2010/main" val="52935015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2283</TotalTime>
  <Words>1900</Words>
  <Application>Microsoft Office PowerPoint</Application>
  <PresentationFormat>On-screen Show (4:3)</PresentationFormat>
  <Paragraphs>227</Paragraphs>
  <Slides>28</Slides>
  <Notes>27</Notes>
  <HiddenSlides>0</HiddenSlides>
  <MMClips>0</MMClips>
  <ScaleCrop>false</ScaleCrop>
  <HeadingPairs>
    <vt:vector size="4" baseType="variant">
      <vt:variant>
        <vt:lpstr>Theme</vt:lpstr>
      </vt:variant>
      <vt:variant>
        <vt:i4>1</vt:i4>
      </vt:variant>
      <vt:variant>
        <vt:lpstr>Slide Titles</vt:lpstr>
      </vt:variant>
      <vt:variant>
        <vt:i4>28</vt:i4>
      </vt:variant>
    </vt:vector>
  </HeadingPairs>
  <TitlesOfParts>
    <vt:vector size="29" baseType="lpstr">
      <vt:lpstr>Office Theme</vt:lpstr>
      <vt:lpstr>The Residential Substance Abuse Treatment (RSAT) Aftercare Study:  Early Findings on RSAT funded Aftercare </vt:lpstr>
      <vt:lpstr>Overview of Presentation </vt:lpstr>
      <vt:lpstr>Study background </vt:lpstr>
      <vt:lpstr>What is aftercare?</vt:lpstr>
      <vt:lpstr>Importance of aftercare</vt:lpstr>
      <vt:lpstr>RSAT aftercare study research aims </vt:lpstr>
      <vt:lpstr>Study design and methods</vt:lpstr>
      <vt:lpstr>Study sample</vt:lpstr>
      <vt:lpstr>Types of subgrantee programs</vt:lpstr>
      <vt:lpstr>RSAT funded aftercare services</vt:lpstr>
      <vt:lpstr>Target population and capacity</vt:lpstr>
      <vt:lpstr>Program referral</vt:lpstr>
      <vt:lpstr>Aftercare program setting &amp; models</vt:lpstr>
      <vt:lpstr>What RSAT funds</vt:lpstr>
      <vt:lpstr>Funding (con’t)</vt:lpstr>
      <vt:lpstr>Screening and treatment planning</vt:lpstr>
      <vt:lpstr>Program services</vt:lpstr>
      <vt:lpstr>Evidence Based Practices (EBP)</vt:lpstr>
      <vt:lpstr>Innovations/unique features</vt:lpstr>
      <vt:lpstr>Innovations/unique features</vt:lpstr>
      <vt:lpstr>Innovations/Strengths</vt:lpstr>
      <vt:lpstr>Innovations/strengths</vt:lpstr>
      <vt:lpstr>Challenges</vt:lpstr>
      <vt:lpstr>Challenges</vt:lpstr>
      <vt:lpstr>Next steps for analysis</vt:lpstr>
      <vt:lpstr>Transitional and aftercare- not funded by RSAT</vt:lpstr>
      <vt:lpstr>Questions? </vt:lpstr>
      <vt:lpstr>References</vt:lpstr>
    </vt:vector>
  </TitlesOfParts>
  <Company>Advocates for Human Potential</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HEADLINE HERE IN ALL CAPS</dc:title>
  <dc:creator>Debra Boisvert</dc:creator>
  <cp:lastModifiedBy>Kristin Stainbrook</cp:lastModifiedBy>
  <cp:revision>121</cp:revision>
  <cp:lastPrinted>2015-08-17T13:45:18Z</cp:lastPrinted>
  <dcterms:created xsi:type="dcterms:W3CDTF">2012-11-16T16:58:39Z</dcterms:created>
  <dcterms:modified xsi:type="dcterms:W3CDTF">2015-08-19T12:58:37Z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3" name="_NewReviewCycle">
    <vt:lpwstr/>
  </property>
</Properties>
</file>