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27"/>
  </p:notesMasterIdLst>
  <p:sldIdLst>
    <p:sldId id="256" r:id="rId2"/>
    <p:sldId id="265" r:id="rId3"/>
    <p:sldId id="382" r:id="rId4"/>
    <p:sldId id="380" r:id="rId5"/>
    <p:sldId id="378" r:id="rId6"/>
    <p:sldId id="330" r:id="rId7"/>
    <p:sldId id="331" r:id="rId8"/>
    <p:sldId id="332" r:id="rId9"/>
    <p:sldId id="372" r:id="rId10"/>
    <p:sldId id="333" r:id="rId11"/>
    <p:sldId id="373" r:id="rId12"/>
    <p:sldId id="381" r:id="rId13"/>
    <p:sldId id="384" r:id="rId14"/>
    <p:sldId id="365" r:id="rId15"/>
    <p:sldId id="367" r:id="rId16"/>
    <p:sldId id="368" r:id="rId17"/>
    <p:sldId id="369" r:id="rId18"/>
    <p:sldId id="370" r:id="rId19"/>
    <p:sldId id="374" r:id="rId20"/>
    <p:sldId id="371" r:id="rId21"/>
    <p:sldId id="375" r:id="rId22"/>
    <p:sldId id="376" r:id="rId23"/>
    <p:sldId id="383" r:id="rId24"/>
    <p:sldId id="296" r:id="rId25"/>
    <p:sldId id="329" r:id="rId26"/>
  </p:sldIdLst>
  <p:sldSz cx="9144000" cy="6858000" type="screen4x3"/>
  <p:notesSz cx="6858000" cy="9144000"/>
  <p:defaultTextStyle>
    <a:defPPr>
      <a:defRPr lang="en-US"/>
    </a:defPPr>
    <a:lvl1pPr algn="r" rtl="0" fontAlgn="base">
      <a:spcBef>
        <a:spcPts val="400"/>
      </a:spcBef>
      <a:spcAft>
        <a:spcPct val="0"/>
      </a:spcAft>
      <a:buClr>
        <a:schemeClr val="accent1"/>
      </a:buClr>
      <a:buSzPct val="68000"/>
      <a:buFont typeface="Wingdings 3" pitchFamily="18" charset="2"/>
      <a:buChar char=""/>
      <a:defRPr sz="2400" u="sng" kern="1200">
        <a:solidFill>
          <a:schemeClr val="tx1"/>
        </a:solidFill>
        <a:latin typeface="Times New Roman" pitchFamily="18" charset="0"/>
        <a:ea typeface="+mn-ea"/>
        <a:cs typeface="+mn-cs"/>
      </a:defRPr>
    </a:lvl1pPr>
    <a:lvl2pPr marL="457200" algn="r" rtl="0" fontAlgn="base">
      <a:spcBef>
        <a:spcPts val="400"/>
      </a:spcBef>
      <a:spcAft>
        <a:spcPct val="0"/>
      </a:spcAft>
      <a:buClr>
        <a:schemeClr val="accent1"/>
      </a:buClr>
      <a:buSzPct val="68000"/>
      <a:buFont typeface="Wingdings 3" pitchFamily="18" charset="2"/>
      <a:buChar char=""/>
      <a:defRPr sz="2400" u="sng" kern="1200">
        <a:solidFill>
          <a:schemeClr val="tx1"/>
        </a:solidFill>
        <a:latin typeface="Times New Roman" pitchFamily="18" charset="0"/>
        <a:ea typeface="+mn-ea"/>
        <a:cs typeface="+mn-cs"/>
      </a:defRPr>
    </a:lvl2pPr>
    <a:lvl3pPr marL="914400" algn="r" rtl="0" fontAlgn="base">
      <a:spcBef>
        <a:spcPts val="400"/>
      </a:spcBef>
      <a:spcAft>
        <a:spcPct val="0"/>
      </a:spcAft>
      <a:buClr>
        <a:schemeClr val="accent1"/>
      </a:buClr>
      <a:buSzPct val="68000"/>
      <a:buFont typeface="Wingdings 3" pitchFamily="18" charset="2"/>
      <a:buChar char=""/>
      <a:defRPr sz="2400" u="sng" kern="1200">
        <a:solidFill>
          <a:schemeClr val="tx1"/>
        </a:solidFill>
        <a:latin typeface="Times New Roman" pitchFamily="18" charset="0"/>
        <a:ea typeface="+mn-ea"/>
        <a:cs typeface="+mn-cs"/>
      </a:defRPr>
    </a:lvl3pPr>
    <a:lvl4pPr marL="1371600" algn="r" rtl="0" fontAlgn="base">
      <a:spcBef>
        <a:spcPts val="400"/>
      </a:spcBef>
      <a:spcAft>
        <a:spcPct val="0"/>
      </a:spcAft>
      <a:buClr>
        <a:schemeClr val="accent1"/>
      </a:buClr>
      <a:buSzPct val="68000"/>
      <a:buFont typeface="Wingdings 3" pitchFamily="18" charset="2"/>
      <a:buChar char=""/>
      <a:defRPr sz="2400" u="sng" kern="1200">
        <a:solidFill>
          <a:schemeClr val="tx1"/>
        </a:solidFill>
        <a:latin typeface="Times New Roman" pitchFamily="18" charset="0"/>
        <a:ea typeface="+mn-ea"/>
        <a:cs typeface="+mn-cs"/>
      </a:defRPr>
    </a:lvl4pPr>
    <a:lvl5pPr marL="1828800" algn="r" rtl="0" fontAlgn="base">
      <a:spcBef>
        <a:spcPts val="400"/>
      </a:spcBef>
      <a:spcAft>
        <a:spcPct val="0"/>
      </a:spcAft>
      <a:buClr>
        <a:schemeClr val="accent1"/>
      </a:buClr>
      <a:buSzPct val="68000"/>
      <a:buFont typeface="Wingdings 3" pitchFamily="18" charset="2"/>
      <a:buChar char=""/>
      <a:defRPr sz="2400" u="sng" kern="1200">
        <a:solidFill>
          <a:schemeClr val="tx1"/>
        </a:solidFill>
        <a:latin typeface="Times New Roman" pitchFamily="18" charset="0"/>
        <a:ea typeface="+mn-ea"/>
        <a:cs typeface="+mn-cs"/>
      </a:defRPr>
    </a:lvl5pPr>
    <a:lvl6pPr marL="2286000" algn="l" defTabSz="914400" rtl="0" eaLnBrk="1" latinLnBrk="0" hangingPunct="1">
      <a:defRPr sz="2400" u="sng" kern="1200">
        <a:solidFill>
          <a:schemeClr val="tx1"/>
        </a:solidFill>
        <a:latin typeface="Times New Roman" pitchFamily="18" charset="0"/>
        <a:ea typeface="+mn-ea"/>
        <a:cs typeface="+mn-cs"/>
      </a:defRPr>
    </a:lvl6pPr>
    <a:lvl7pPr marL="2743200" algn="l" defTabSz="914400" rtl="0" eaLnBrk="1" latinLnBrk="0" hangingPunct="1">
      <a:defRPr sz="2400" u="sng" kern="1200">
        <a:solidFill>
          <a:schemeClr val="tx1"/>
        </a:solidFill>
        <a:latin typeface="Times New Roman" pitchFamily="18" charset="0"/>
        <a:ea typeface="+mn-ea"/>
        <a:cs typeface="+mn-cs"/>
      </a:defRPr>
    </a:lvl7pPr>
    <a:lvl8pPr marL="3200400" algn="l" defTabSz="914400" rtl="0" eaLnBrk="1" latinLnBrk="0" hangingPunct="1">
      <a:defRPr sz="2400" u="sng" kern="1200">
        <a:solidFill>
          <a:schemeClr val="tx1"/>
        </a:solidFill>
        <a:latin typeface="Times New Roman" pitchFamily="18" charset="0"/>
        <a:ea typeface="+mn-ea"/>
        <a:cs typeface="+mn-cs"/>
      </a:defRPr>
    </a:lvl8pPr>
    <a:lvl9pPr marL="3657600" algn="l" defTabSz="914400" rtl="0" eaLnBrk="1" latinLnBrk="0" hangingPunct="1">
      <a:defRPr sz="2400" u="sng"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92" autoAdjust="0"/>
    <p:restoredTop sz="84820" autoAdjust="0"/>
  </p:normalViewPr>
  <p:slideViewPr>
    <p:cSldViewPr>
      <p:cViewPr>
        <p:scale>
          <a:sx n="100" d="100"/>
          <a:sy n="100" d="100"/>
        </p:scale>
        <p:origin x="840" y="15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06/relationships/legacyDocTextInfo" Target="legacyDocTextInfo.bin"/><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spcBef>
                <a:spcPct val="0"/>
              </a:spcBef>
              <a:buClrTx/>
              <a:buSzTx/>
              <a:buFontTx/>
              <a:buNone/>
              <a:defRPr sz="1200" u="none"/>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spcBef>
                <a:spcPct val="0"/>
              </a:spcBef>
              <a:buClrTx/>
              <a:buSzTx/>
              <a:buFontTx/>
              <a:buNone/>
              <a:defRPr sz="1200" u="none"/>
            </a:lvl1pPr>
          </a:lstStyle>
          <a:p>
            <a:pPr>
              <a:defRPr/>
            </a:pPr>
            <a:fld id="{1B6153B9-2322-4637-B784-AEF4A51A64A0}" type="datetimeFigureOut">
              <a:rPr lang="en-US"/>
              <a:pPr>
                <a:defRPr/>
              </a:pPr>
              <a:t>8/9/2011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spcBef>
                <a:spcPct val="0"/>
              </a:spcBef>
              <a:buClrTx/>
              <a:buSzTx/>
              <a:buFontTx/>
              <a:buNone/>
              <a:defRPr sz="1200" u="none"/>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spcBef>
                <a:spcPct val="0"/>
              </a:spcBef>
              <a:buClrTx/>
              <a:buSzTx/>
              <a:buFontTx/>
              <a:buNone/>
              <a:defRPr sz="1200" u="none"/>
            </a:lvl1pPr>
          </a:lstStyle>
          <a:p>
            <a:pPr>
              <a:defRPr/>
            </a:pPr>
            <a:fld id="{38CA0778-EA0D-4DCB-AB98-09356012465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18936E-5659-4218-AF73-1655B2C90C06}"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TextEdit="1"/>
          </p:cNvSpPr>
          <p:nvPr>
            <p:ph type="sldImg"/>
          </p:nvPr>
        </p:nvSpPr>
        <p:spPr bwMode="auto">
          <a:noFill/>
          <a:ln>
            <a:solidFill>
              <a:srgbClr val="000000"/>
            </a:solidFill>
            <a:miter lim="800000"/>
            <a:headEnd/>
            <a:tailEnd/>
          </a:ln>
        </p:spPr>
      </p:sp>
      <p:sp>
        <p:nvSpPr>
          <p:cNvPr id="7475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TextEdit="1"/>
          </p:cNvSpPr>
          <p:nvPr>
            <p:ph type="sldImg"/>
          </p:nvPr>
        </p:nvSpPr>
        <p:spPr bwMode="auto">
          <a:noFill/>
          <a:ln>
            <a:solidFill>
              <a:srgbClr val="000000"/>
            </a:solidFill>
            <a:miter lim="800000"/>
            <a:headEnd/>
            <a:tailEnd/>
          </a:ln>
        </p:spPr>
      </p:sp>
      <p:sp>
        <p:nvSpPr>
          <p:cNvPr id="14643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TextEdit="1"/>
          </p:cNvSpPr>
          <p:nvPr>
            <p:ph type="sldImg"/>
          </p:nvPr>
        </p:nvSpPr>
        <p:spPr bwMode="auto">
          <a:noFill/>
          <a:ln>
            <a:solidFill>
              <a:srgbClr val="000000"/>
            </a:solidFill>
            <a:miter lim="800000"/>
            <a:headEnd/>
            <a:tailEnd/>
          </a:ln>
        </p:spPr>
      </p:sp>
      <p:sp>
        <p:nvSpPr>
          <p:cNvPr id="18432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TextEdit="1"/>
          </p:cNvSpPr>
          <p:nvPr>
            <p:ph type="sldImg"/>
          </p:nvPr>
        </p:nvSpPr>
        <p:spPr bwMode="auto">
          <a:noFill/>
          <a:ln>
            <a:solidFill>
              <a:srgbClr val="000000"/>
            </a:solidFill>
            <a:miter lim="800000"/>
            <a:headEnd/>
            <a:tailEnd/>
          </a:ln>
        </p:spPr>
      </p:sp>
      <p:sp>
        <p:nvSpPr>
          <p:cNvPr id="18432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TextEdit="1"/>
          </p:cNvSpPr>
          <p:nvPr>
            <p:ph type="sldImg"/>
          </p:nvPr>
        </p:nvSpPr>
        <p:spPr bwMode="auto">
          <a:noFill/>
          <a:ln>
            <a:solidFill>
              <a:srgbClr val="000000"/>
            </a:solidFill>
            <a:miter lim="800000"/>
            <a:headEnd/>
            <a:tailEnd/>
          </a:ln>
        </p:spPr>
      </p:sp>
      <p:sp>
        <p:nvSpPr>
          <p:cNvPr id="13005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TextEdit="1"/>
          </p:cNvSpPr>
          <p:nvPr>
            <p:ph type="sldImg"/>
          </p:nvPr>
        </p:nvSpPr>
        <p:spPr bwMode="auto">
          <a:noFill/>
          <a:ln>
            <a:solidFill>
              <a:srgbClr val="000000"/>
            </a:solidFill>
            <a:miter lim="800000"/>
            <a:headEnd/>
            <a:tailEnd/>
          </a:ln>
        </p:spPr>
      </p:sp>
      <p:sp>
        <p:nvSpPr>
          <p:cNvPr id="13414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TextEdit="1"/>
          </p:cNvSpPr>
          <p:nvPr>
            <p:ph type="sldImg"/>
          </p:nvPr>
        </p:nvSpPr>
        <p:spPr bwMode="auto">
          <a:noFill/>
          <a:ln>
            <a:solidFill>
              <a:srgbClr val="000000"/>
            </a:solidFill>
            <a:miter lim="800000"/>
            <a:headEnd/>
            <a:tailEnd/>
          </a:ln>
        </p:spPr>
      </p:sp>
      <p:sp>
        <p:nvSpPr>
          <p:cNvPr id="13619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TextEdit="1"/>
          </p:cNvSpPr>
          <p:nvPr>
            <p:ph type="sldImg"/>
          </p:nvPr>
        </p:nvSpPr>
        <p:spPr bwMode="auto">
          <a:noFill/>
          <a:ln>
            <a:solidFill>
              <a:srgbClr val="000000"/>
            </a:solidFill>
            <a:miter lim="800000"/>
            <a:headEnd/>
            <a:tailEnd/>
          </a:ln>
        </p:spPr>
      </p:sp>
      <p:sp>
        <p:nvSpPr>
          <p:cNvPr id="13824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TextEdit="1"/>
          </p:cNvSpPr>
          <p:nvPr>
            <p:ph type="sldImg"/>
          </p:nvPr>
        </p:nvSpPr>
        <p:spPr bwMode="auto">
          <a:noFill/>
          <a:ln>
            <a:solidFill>
              <a:srgbClr val="000000"/>
            </a:solidFill>
            <a:miter lim="800000"/>
            <a:headEnd/>
            <a:tailEnd/>
          </a:ln>
        </p:spPr>
      </p:sp>
      <p:sp>
        <p:nvSpPr>
          <p:cNvPr id="14029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TextEdit="1"/>
          </p:cNvSpPr>
          <p:nvPr>
            <p:ph type="sldImg"/>
          </p:nvPr>
        </p:nvSpPr>
        <p:spPr bwMode="auto">
          <a:noFill/>
          <a:ln>
            <a:solidFill>
              <a:srgbClr val="000000"/>
            </a:solidFill>
            <a:miter lim="800000"/>
            <a:headEnd/>
            <a:tailEnd/>
          </a:ln>
        </p:spPr>
      </p:sp>
      <p:sp>
        <p:nvSpPr>
          <p:cNvPr id="14848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3442A8B-26E1-478E-BD24-B0C54A6ABB5D}"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TextEdit="1"/>
          </p:cNvSpPr>
          <p:nvPr>
            <p:ph type="sldImg"/>
          </p:nvPr>
        </p:nvSpPr>
        <p:spPr bwMode="auto">
          <a:noFill/>
          <a:ln>
            <a:solidFill>
              <a:srgbClr val="000000"/>
            </a:solidFill>
            <a:miter lim="800000"/>
            <a:headEnd/>
            <a:tailEnd/>
          </a:ln>
        </p:spPr>
      </p:sp>
      <p:sp>
        <p:nvSpPr>
          <p:cNvPr id="14233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TextEdit="1"/>
          </p:cNvSpPr>
          <p:nvPr>
            <p:ph type="sldImg"/>
          </p:nvPr>
        </p:nvSpPr>
        <p:spPr bwMode="auto">
          <a:noFill/>
          <a:ln>
            <a:solidFill>
              <a:srgbClr val="000000"/>
            </a:solidFill>
            <a:miter lim="800000"/>
            <a:headEnd/>
            <a:tailEnd/>
          </a:ln>
        </p:spPr>
      </p:sp>
      <p:sp>
        <p:nvSpPr>
          <p:cNvPr id="15053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TextEdit="1"/>
          </p:cNvSpPr>
          <p:nvPr>
            <p:ph type="sldImg"/>
          </p:nvPr>
        </p:nvSpPr>
        <p:spPr bwMode="auto">
          <a:noFill/>
          <a:ln>
            <a:solidFill>
              <a:srgbClr val="000000"/>
            </a:solidFill>
            <a:miter lim="800000"/>
            <a:headEnd/>
            <a:tailEnd/>
          </a:ln>
        </p:spPr>
      </p:sp>
      <p:sp>
        <p:nvSpPr>
          <p:cNvPr id="15257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spect="1" noTextEdit="1"/>
          </p:cNvSpPr>
          <p:nvPr>
            <p:ph type="sldImg"/>
          </p:nvPr>
        </p:nvSpPr>
        <p:spPr bwMode="auto">
          <a:noFill/>
          <a:ln>
            <a:solidFill>
              <a:srgbClr val="000000"/>
            </a:solidFill>
            <a:miter lim="800000"/>
            <a:headEnd/>
            <a:tailEnd/>
          </a:ln>
        </p:spPr>
      </p:sp>
      <p:sp>
        <p:nvSpPr>
          <p:cNvPr id="20377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4185B5-52CC-4752-BBD2-AF842A9F3365}"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endParaRPr lang="en-US" dirty="0" smtClean="0"/>
          </a:p>
          <a:p>
            <a:pPr>
              <a:defRPr/>
            </a:pPr>
            <a:endParaRPr lang="en-US" dirty="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12C6527-B0DD-4AFD-8A64-54821E9ACF5D}" type="slidenum">
              <a:rPr lang="en-US" smtClean="0"/>
              <a:pPr/>
              <a:t>25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TextEdit="1"/>
          </p:cNvSpPr>
          <p:nvPr>
            <p:ph type="sldImg"/>
          </p:nvPr>
        </p:nvSpPr>
        <p:spPr bwMode="auto">
          <a:noFill/>
          <a:ln>
            <a:solidFill>
              <a:srgbClr val="000000"/>
            </a:solidFill>
            <a:miter lim="800000"/>
            <a:headEnd/>
            <a:tailEnd/>
          </a:ln>
        </p:spPr>
      </p:sp>
      <p:sp>
        <p:nvSpPr>
          <p:cNvPr id="20070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TextEdit="1"/>
          </p:cNvSpPr>
          <p:nvPr>
            <p:ph type="sldImg"/>
          </p:nvPr>
        </p:nvSpPr>
        <p:spPr bwMode="auto">
          <a:noFill/>
          <a:ln>
            <a:solidFill>
              <a:srgbClr val="000000"/>
            </a:solidFill>
            <a:miter lim="800000"/>
            <a:headEnd/>
            <a:tailEnd/>
          </a:ln>
        </p:spPr>
      </p:sp>
      <p:sp>
        <p:nvSpPr>
          <p:cNvPr id="18534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TextEdit="1"/>
          </p:cNvSpPr>
          <p:nvPr>
            <p:ph type="sldImg"/>
          </p:nvPr>
        </p:nvSpPr>
        <p:spPr bwMode="auto">
          <a:noFill/>
          <a:ln>
            <a:solidFill>
              <a:srgbClr val="000000"/>
            </a:solidFill>
            <a:miter lim="800000"/>
            <a:headEnd/>
            <a:tailEnd/>
          </a:ln>
        </p:spPr>
      </p:sp>
      <p:sp>
        <p:nvSpPr>
          <p:cNvPr id="18637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p:spPr>
      </p:sp>
      <p:sp>
        <p:nvSpPr>
          <p:cNvPr id="7168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TextEdit="1"/>
          </p:cNvSpPr>
          <p:nvPr>
            <p:ph type="sldImg"/>
          </p:nvPr>
        </p:nvSpPr>
        <p:spPr bwMode="auto">
          <a:noFill/>
          <a:ln>
            <a:solidFill>
              <a:srgbClr val="000000"/>
            </a:solidFill>
            <a:miter lim="800000"/>
            <a:headEnd/>
            <a:tailEnd/>
          </a:ln>
        </p:spPr>
      </p:sp>
      <p:sp>
        <p:nvSpPr>
          <p:cNvPr id="7270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p:spPr>
      </p:sp>
      <p:sp>
        <p:nvSpPr>
          <p:cNvPr id="7373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TextEdit="1"/>
          </p:cNvSpPr>
          <p:nvPr>
            <p:ph type="sldImg"/>
          </p:nvPr>
        </p:nvSpPr>
        <p:spPr bwMode="auto">
          <a:noFill/>
          <a:ln>
            <a:solidFill>
              <a:srgbClr val="000000"/>
            </a:solidFill>
            <a:miter lim="800000"/>
            <a:headEnd/>
            <a:tailEnd/>
          </a:ln>
        </p:spPr>
      </p:sp>
      <p:sp>
        <p:nvSpPr>
          <p:cNvPr id="14438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0"/>
              </a:spcBef>
              <a:buClrTx/>
              <a:buSzTx/>
              <a:buFontTx/>
              <a:buNone/>
              <a:defRPr/>
            </a:pPr>
            <a:endParaRPr lang="en-US" u="none"/>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0"/>
                </a:spcBef>
                <a:buClrTx/>
                <a:buSzTx/>
                <a:buFontTx/>
                <a:buNone/>
                <a:defRPr/>
              </a:pPr>
              <a:endParaRPr lang="en-US" u="none"/>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lgn="l">
              <a:defRPr>
                <a:solidFill>
                  <a:srgbClr val="FFFFFF"/>
                </a:solidFill>
              </a:defRPr>
            </a:lvl1pPr>
            <a:extLst/>
          </a:lstStyle>
          <a:p>
            <a:pPr>
              <a:defRPr/>
            </a:pPr>
            <a:fld id="{28D7618E-F3A9-405D-BD6E-79446AD73C1C}" type="datetimeFigureOut">
              <a:rPr lang="en-US"/>
              <a:pPr>
                <a:defRPr/>
              </a:pPr>
              <a:t>8/9/2011</a:t>
            </a:fld>
            <a:endParaRPr lang="en-US"/>
          </a:p>
        </p:txBody>
      </p:sp>
      <p:sp>
        <p:nvSpPr>
          <p:cNvPr id="12" name="Footer Placeholder 18"/>
          <p:cNvSpPr>
            <a:spLocks noGrp="1"/>
          </p:cNvSpPr>
          <p:nvPr>
            <p:ph type="ftr" sz="quarter" idx="11"/>
          </p:nvPr>
        </p:nvSpPr>
        <p:spPr/>
        <p:txBody>
          <a:bodyPr/>
          <a:lstStyle>
            <a:lvl1pPr>
              <a:defRPr sz="1000">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lgn="r">
              <a:defRPr>
                <a:solidFill>
                  <a:srgbClr val="FFFFFF"/>
                </a:solidFill>
              </a:defRPr>
            </a:lvl1pPr>
            <a:extLst/>
          </a:lstStyle>
          <a:p>
            <a:pPr>
              <a:defRPr/>
            </a:pPr>
            <a:fld id="{4ABE1B27-5BAA-45AC-826E-4665B95D743B}" type="slidenum">
              <a:rPr lang="en-US"/>
              <a:pPr>
                <a:defRPr/>
              </a:pPr>
              <a:t>‹#›</a:t>
            </a:fld>
            <a:endParaRPr lang="en-US" sz="140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5A95E5ED-8C9A-4F3C-A9A7-F0B7D0D01888}" type="datetimeFigureOut">
              <a:rPr lang="en-US"/>
              <a:pPr>
                <a:defRPr/>
              </a:pPr>
              <a:t>8/9/2011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287298E7-6D0C-4A4C-9EB0-AB9E4983A359}"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sp>
        <p:nvSpPr>
          <p:cNvPr id="4" name="Freeform 3"/>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5" name="Freeform 4"/>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6" name="Right Triangle 5"/>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0"/>
              </a:spcBef>
              <a:buClrTx/>
              <a:buSzTx/>
              <a:buFontTx/>
              <a:buNone/>
              <a:defRPr/>
            </a:pPr>
            <a:endParaRPr lang="en-US" u="none"/>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9" name="Date Placeholder 3"/>
          <p:cNvSpPr>
            <a:spLocks noGrp="1"/>
          </p:cNvSpPr>
          <p:nvPr>
            <p:ph type="dt" sz="half" idx="10"/>
          </p:nvPr>
        </p:nvSpPr>
        <p:spPr/>
        <p:txBody>
          <a:bodyPr/>
          <a:lstStyle>
            <a:lvl1pPr algn="l">
              <a:defRPr/>
            </a:lvl1pPr>
            <a:extLst/>
          </a:lstStyle>
          <a:p>
            <a:pPr>
              <a:defRPr/>
            </a:pPr>
            <a:fld id="{DD609ED5-A4CD-48A5-9DDC-F73087341821}" type="datetimeFigureOut">
              <a:rPr lang="en-US"/>
              <a:pPr>
                <a:defRPr/>
              </a:pPr>
              <a:t>8/9/2011</a:t>
            </a:fld>
            <a:endParaRPr lang="en-US"/>
          </a:p>
        </p:txBody>
      </p:sp>
      <p:sp>
        <p:nvSpPr>
          <p:cNvPr id="10"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11" name="Slide Number Placeholder 5"/>
          <p:cNvSpPr>
            <a:spLocks noGrp="1"/>
          </p:cNvSpPr>
          <p:nvPr>
            <p:ph type="sldNum" sz="quarter" idx="12"/>
          </p:nvPr>
        </p:nvSpPr>
        <p:spPr/>
        <p:txBody>
          <a:bodyPr/>
          <a:lstStyle>
            <a:lvl1pPr algn="r">
              <a:defRPr/>
            </a:lvl1pPr>
            <a:extLst/>
          </a:lstStyle>
          <a:p>
            <a:pPr>
              <a:defRPr/>
            </a:pPr>
            <a:fld id="{2E7F328E-54CB-4699-8494-C0B841BD10C8}" type="slidenum">
              <a:rPr lang="en-US"/>
              <a:pPr>
                <a:defRPr/>
              </a:pPr>
              <a:t>‹#›</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20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20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spcBef>
                <a:spcPct val="0"/>
              </a:spcBef>
              <a:buClrTx/>
              <a:buSzTx/>
              <a:buFontTx/>
              <a:buNone/>
              <a:defRPr/>
            </a:pPr>
            <a:endParaRPr lang="en-US" u="none"/>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spcBef>
                <a:spcPct val="0"/>
              </a:spcBef>
              <a:buClrTx/>
              <a:buSzTx/>
              <a:buFontTx/>
              <a:buNone/>
              <a:defRPr/>
            </a:pPr>
            <a:endParaRPr lang="en-US" u="none"/>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lgn="l">
              <a:defRPr/>
            </a:lvl1pPr>
            <a:extLst/>
          </a:lstStyle>
          <a:p>
            <a:pPr>
              <a:defRPr/>
            </a:pPr>
            <a:fld id="{3752AA60-B8AF-498F-8698-C1FCA00D2DB7}" type="datetimeFigureOut">
              <a:rPr lang="en-US"/>
              <a:pPr>
                <a:defRPr/>
              </a:pPr>
              <a:t>8/9/2011</a:t>
            </a:fld>
            <a:endParaRPr lang="en-US"/>
          </a:p>
        </p:txBody>
      </p:sp>
      <p:sp>
        <p:nvSpPr>
          <p:cNvPr id="7"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8" name="Slide Number Placeholder 5"/>
          <p:cNvSpPr>
            <a:spLocks noGrp="1"/>
          </p:cNvSpPr>
          <p:nvPr>
            <p:ph type="sldNum" sz="quarter" idx="12"/>
          </p:nvPr>
        </p:nvSpPr>
        <p:spPr/>
        <p:txBody>
          <a:bodyPr/>
          <a:lstStyle>
            <a:lvl1pPr algn="r">
              <a:defRPr/>
            </a:lvl1pPr>
            <a:extLst/>
          </a:lstStyle>
          <a:p>
            <a:pPr>
              <a:defRPr/>
            </a:pPr>
            <a:fld id="{08E50E64-9925-4B65-BBA6-FF88C2F650C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lgn="l">
              <a:defRPr/>
            </a:lvl1pPr>
            <a:extLst/>
          </a:lstStyle>
          <a:p>
            <a:pPr>
              <a:defRPr/>
            </a:pPr>
            <a:fld id="{14C9C010-C67D-4E94-A312-27D57557A905}" type="datetimeFigureOut">
              <a:rPr lang="en-US"/>
              <a:pPr>
                <a:defRPr/>
              </a:pPr>
              <a:t>8/9/2011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921DE5CE-E5A2-4A82-933D-77A9B341A36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extLst/>
          </a:lstStyle>
          <a:p>
            <a:pPr>
              <a:defRPr/>
            </a:pPr>
            <a:fld id="{E1B1FB42-5D52-44A7-BDD2-0F1B1894ED4F}" type="datetimeFigureOut">
              <a:rPr lang="en-US"/>
              <a:pPr>
                <a:defRPr/>
              </a:pPr>
              <a:t>8/9/2011</a:t>
            </a:fld>
            <a:endParaRPr lang="en-US"/>
          </a:p>
        </p:txBody>
      </p:sp>
      <p:sp>
        <p:nvSpPr>
          <p:cNvPr id="8" name="Footer Placeholder 7"/>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9" name="Slide Number Placeholder 8"/>
          <p:cNvSpPr>
            <a:spLocks noGrp="1"/>
          </p:cNvSpPr>
          <p:nvPr>
            <p:ph type="sldNum" sz="quarter" idx="12"/>
          </p:nvPr>
        </p:nvSpPr>
        <p:spPr/>
        <p:txBody>
          <a:bodyPr/>
          <a:lstStyle>
            <a:lvl1pPr algn="r">
              <a:defRPr/>
            </a:lvl1pPr>
            <a:extLst/>
          </a:lstStyle>
          <a:p>
            <a:pPr>
              <a:defRPr/>
            </a:pPr>
            <a:fld id="{80CDCFCF-8923-461A-92F4-02E5F99775D5}"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extLst/>
          </a:lstStyle>
          <a:p>
            <a:pPr>
              <a:defRPr/>
            </a:pPr>
            <a:fld id="{7BAC37F4-B01F-4C6B-B9F6-87939A40B121}" type="datetimeFigureOut">
              <a:rPr lang="en-US"/>
              <a:pPr>
                <a:defRPr/>
              </a:pPr>
              <a:t>8/9/2011</a:t>
            </a:fld>
            <a:endParaRPr lang="en-US"/>
          </a:p>
        </p:txBody>
      </p:sp>
      <p:sp>
        <p:nvSpPr>
          <p:cNvPr id="4" name="Footer Placeholder 3"/>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5" name="Slide Number Placeholder 4"/>
          <p:cNvSpPr>
            <a:spLocks noGrp="1"/>
          </p:cNvSpPr>
          <p:nvPr>
            <p:ph type="sldNum" sz="quarter" idx="12"/>
          </p:nvPr>
        </p:nvSpPr>
        <p:spPr/>
        <p:txBody>
          <a:bodyPr/>
          <a:lstStyle>
            <a:lvl1pPr algn="r">
              <a:defRPr/>
            </a:lvl1pPr>
            <a:extLst/>
          </a:lstStyle>
          <a:p>
            <a:pPr>
              <a:defRPr/>
            </a:pPr>
            <a:fld id="{F1D855B8-2B62-48AF-B541-96DD2D77BD2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lgn="l">
              <a:defRPr/>
            </a:lvl1pPr>
            <a:extLst/>
          </a:lstStyle>
          <a:p>
            <a:pPr>
              <a:defRPr/>
            </a:pPr>
            <a:fld id="{EB1C5002-6AB1-4879-B5AB-03B730F91292}" type="datetimeFigureOut">
              <a:rPr lang="en-US"/>
              <a:pPr>
                <a:defRPr/>
              </a:pPr>
              <a:t>8/9/2011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538F35FD-6D7E-42D5-B1A5-2CE9EEDAD027}"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0"/>
              </a:spcBef>
              <a:buClrTx/>
              <a:buSzTx/>
              <a:buFontTx/>
              <a:buNone/>
              <a:defRPr/>
            </a:pPr>
            <a:endParaRPr lang="en-US" u="none"/>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spcBef>
                <a:spcPct val="0"/>
              </a:spcBef>
              <a:buClrTx/>
              <a:buSzTx/>
              <a:buFontTx/>
              <a:buNone/>
              <a:defRPr/>
            </a:pPr>
            <a:endParaRPr lang="en-US" u="none"/>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spcBef>
                <a:spcPct val="0"/>
              </a:spcBef>
              <a:buClrTx/>
              <a:buSzTx/>
              <a:buFontTx/>
              <a:buNone/>
              <a:defRPr/>
            </a:pPr>
            <a:endParaRPr lang="en-US" u="none"/>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lgn="l">
              <a:defRPr>
                <a:solidFill>
                  <a:schemeClr val="tx1"/>
                </a:solidFill>
              </a:defRPr>
            </a:lvl1pPr>
            <a:extLst/>
          </a:lstStyle>
          <a:p>
            <a:pPr>
              <a:defRPr/>
            </a:pPr>
            <a:fld id="{E51E3263-87EC-4B7D-ADD1-82E8C910E281}" type="datetimeFigureOut">
              <a:rPr lang="en-US"/>
              <a:pPr>
                <a:defRPr/>
              </a:pPr>
              <a:t>8/9/2011</a:t>
            </a:fld>
            <a:endParaRPr lang="en-US"/>
          </a:p>
        </p:txBody>
      </p:sp>
      <p:sp>
        <p:nvSpPr>
          <p:cNvPr id="12"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lgn="r">
              <a:defRPr>
                <a:solidFill>
                  <a:schemeClr val="tx1"/>
                </a:solidFill>
              </a:defRPr>
            </a:lvl1pPr>
            <a:extLst/>
          </a:lstStyle>
          <a:p>
            <a:pPr>
              <a:defRPr/>
            </a:pPr>
            <a:fld id="{088B8BDC-ECB1-4409-B823-DC6B49E492F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35495794-DEBC-4DFD-9829-703287D022B1}" type="datetimeFigureOut">
              <a:rPr lang="en-US"/>
              <a:pPr>
                <a:defRPr/>
              </a:pPr>
              <a:t>8/9/2011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905C3E10-497E-4094-B43B-164E7BBB6EAF}"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lgn="l">
              <a:spcBef>
                <a:spcPct val="0"/>
              </a:spcBef>
              <a:buClrTx/>
              <a:buSzTx/>
              <a:buFontTx/>
              <a:buNone/>
              <a:defRPr/>
            </a:pPr>
            <a:endParaRPr lang="en-US" u="none"/>
          </a:p>
        </p:txBody>
      </p:sp>
      <p:sp>
        <p:nvSpPr>
          <p:cNvPr id="14" name="Right Triangle 13"/>
          <p:cNvSpPr>
            <a:spLocks/>
          </p:cNvSpPr>
          <p:nvPr/>
        </p:nvSpPr>
        <p:spPr bwMode="auto">
          <a:xfrm>
            <a:off x="-6042" y="5791253"/>
            <a:ext cx="3402314" cy="1080868"/>
          </a:xfrm>
          <a:prstGeom prst="rtTriangle">
            <a:avLst/>
          </a:prstGeom>
          <a:blipFill>
            <a:blip r:embed="rId1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0"/>
              </a:spcBef>
              <a:buClrTx/>
              <a:buSzTx/>
              <a:buFontTx/>
              <a:buNone/>
              <a:defRPr/>
            </a:pPr>
            <a:endParaRPr lang="en-US" u="none"/>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r" eaLnBrk="1" latinLnBrk="0" hangingPunct="1">
              <a:spcBef>
                <a:spcPct val="0"/>
              </a:spcBef>
              <a:buClrTx/>
              <a:buSzTx/>
              <a:buFontTx/>
              <a:buNone/>
              <a:defRPr kumimoji="0" sz="1000" u="none">
                <a:solidFill>
                  <a:schemeClr val="tx1"/>
                </a:solidFill>
              </a:defRPr>
            </a:lvl1pPr>
            <a:extLst/>
          </a:lstStyle>
          <a:p>
            <a:pPr>
              <a:defRPr/>
            </a:pPr>
            <a:fld id="{88EF98E9-BEFA-460F-AFF1-739BFF62C762}" type="datetimeFigureOut">
              <a:rPr lang="en-US"/>
              <a:pPr>
                <a:defRPr/>
              </a:pPr>
              <a:t>8/9/2011</a:t>
            </a:fld>
            <a:endParaRPr lang="en-US" sz="1400" dirty="0">
              <a:solidFill>
                <a:schemeClr val="tx2"/>
              </a:solidFill>
            </a:endParaRP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spcBef>
                <a:spcPct val="0"/>
              </a:spcBef>
              <a:buClrTx/>
              <a:buSzTx/>
              <a:buFontTx/>
              <a:buNone/>
              <a:defRPr kumimoji="0" sz="1400" u="none">
                <a:solidFill>
                  <a:schemeClr val="tx2"/>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ctr" eaLnBrk="1" latinLnBrk="0" hangingPunct="1">
              <a:spcBef>
                <a:spcPct val="0"/>
              </a:spcBef>
              <a:buClrTx/>
              <a:buSzTx/>
              <a:buFontTx/>
              <a:buNone/>
              <a:defRPr kumimoji="0" sz="1000" b="0" u="none">
                <a:solidFill>
                  <a:schemeClr val="tx1"/>
                </a:solidFill>
              </a:defRPr>
            </a:lvl1pPr>
            <a:extLst/>
          </a:lstStyle>
          <a:p>
            <a:pPr>
              <a:defRPr/>
            </a:pPr>
            <a:fld id="{CA109F3B-B9F2-4C61-9DB3-2D18B9758068}" type="slidenum">
              <a:rPr lang="en-US"/>
              <a:pPr>
                <a:defRPr/>
              </a:pPr>
              <a:t>‹#›</a:t>
            </a:fld>
            <a:endParaRPr lang="en-US" sz="1400" dirty="0">
              <a:solidFill>
                <a:srgbClr val="FFFFFF"/>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Lst>
  <p:transition/>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descr="C:\Users\pbarbour\Pictures\Microsoft Clip Organizer\j0387196.jpg"/>
          <p:cNvPicPr>
            <a:picLocks noChangeAspect="1" noChangeArrowheads="1"/>
          </p:cNvPicPr>
          <p:nvPr/>
        </p:nvPicPr>
        <p:blipFill>
          <a:blip r:embed="rId3" cstate="print"/>
          <a:srcRect/>
          <a:stretch>
            <a:fillRect/>
          </a:stretch>
        </p:blipFill>
        <p:spPr bwMode="auto">
          <a:xfrm>
            <a:off x="1447800" y="2587625"/>
            <a:ext cx="2743200" cy="2441575"/>
          </a:xfrm>
          <a:prstGeom prst="rect">
            <a:avLst/>
          </a:prstGeom>
          <a:noFill/>
          <a:ln w="9525">
            <a:noFill/>
            <a:miter lim="800000"/>
            <a:headEnd/>
            <a:tailEnd/>
          </a:ln>
        </p:spPr>
      </p:pic>
      <p:sp>
        <p:nvSpPr>
          <p:cNvPr id="14339" name="Rectangle 3"/>
          <p:cNvSpPr>
            <a:spLocks noGrp="1" noChangeArrowheads="1"/>
          </p:cNvSpPr>
          <p:nvPr>
            <p:ph type="body" idx="1"/>
          </p:nvPr>
        </p:nvSpPr>
        <p:spPr>
          <a:xfrm>
            <a:off x="685800" y="1447800"/>
            <a:ext cx="8229600" cy="3429000"/>
          </a:xfrm>
        </p:spPr>
        <p:txBody>
          <a:bodyPr/>
          <a:lstStyle/>
          <a:p>
            <a:pPr marR="0">
              <a:buFont typeface="Wingdings 3" pitchFamily="18" charset="2"/>
              <a:buChar char=""/>
            </a:pPr>
            <a:endParaRPr lang="en-US" sz="2800" b="1" smtClean="0">
              <a:solidFill>
                <a:srgbClr val="FF0000"/>
              </a:solidFill>
              <a:latin typeface="Times New Roman" pitchFamily="18" charset="0"/>
            </a:endParaRPr>
          </a:p>
          <a:p>
            <a:pPr marR="0"/>
            <a:r>
              <a:rPr lang="en-US" smtClean="0"/>
              <a:t> </a:t>
            </a:r>
          </a:p>
        </p:txBody>
      </p:sp>
      <p:sp>
        <p:nvSpPr>
          <p:cNvPr id="4" name="Rectangle 3"/>
          <p:cNvSpPr txBox="1">
            <a:spLocks noChangeArrowheads="1"/>
          </p:cNvSpPr>
          <p:nvPr/>
        </p:nvSpPr>
        <p:spPr bwMode="auto">
          <a:xfrm>
            <a:off x="4724400" y="2819400"/>
            <a:ext cx="3886200" cy="1752600"/>
          </a:xfrm>
          <a:prstGeom prst="rect">
            <a:avLst/>
          </a:prstGeom>
          <a:noFill/>
          <a:ln w="9525">
            <a:noFill/>
            <a:miter lim="800000"/>
            <a:headEnd/>
            <a:tailEnd/>
          </a:ln>
        </p:spPr>
        <p:txBody>
          <a:bodyPr/>
          <a:lstStyle/>
          <a:p>
            <a:pPr algn="ctr">
              <a:spcBef>
                <a:spcPct val="20000"/>
              </a:spcBef>
              <a:buClrTx/>
              <a:buSzTx/>
              <a:buFontTx/>
              <a:buNone/>
            </a:pPr>
            <a:r>
              <a:rPr lang="en-US" sz="1600" b="1" i="1" u="none">
                <a:solidFill>
                  <a:schemeClr val="tx2"/>
                </a:solidFill>
                <a:latin typeface="Lucida Sans Unicode" pitchFamily="34" charset="0"/>
              </a:rPr>
              <a:t>A web presentation for </a:t>
            </a:r>
          </a:p>
          <a:p>
            <a:pPr algn="ctr">
              <a:spcBef>
                <a:spcPct val="20000"/>
              </a:spcBef>
              <a:buClrTx/>
              <a:buSzTx/>
              <a:buFontTx/>
              <a:buNone/>
            </a:pPr>
            <a:r>
              <a:rPr lang="en-US" sz="1600" b="1" i="1" u="none">
                <a:solidFill>
                  <a:schemeClr val="tx2"/>
                </a:solidFill>
                <a:latin typeface="Lucida Sans Unicode" pitchFamily="34" charset="0"/>
              </a:rPr>
              <a:t>RSAT - T&amp;TA</a:t>
            </a:r>
          </a:p>
          <a:p>
            <a:pPr algn="ctr">
              <a:spcBef>
                <a:spcPct val="20000"/>
              </a:spcBef>
              <a:buClrTx/>
              <a:buSzTx/>
              <a:buFontTx/>
              <a:buNone/>
            </a:pPr>
            <a:r>
              <a:rPr lang="en-US" sz="1600" b="1" i="1" u="none">
                <a:solidFill>
                  <a:schemeClr val="tx2"/>
                </a:solidFill>
                <a:latin typeface="Lucida Sans Unicode" pitchFamily="34" charset="0"/>
              </a:rPr>
              <a:t>by Deana Evens</a:t>
            </a:r>
            <a:r>
              <a:rPr lang="en-US" sz="1600" b="1" i="1" u="none">
                <a:latin typeface="Lucida Sans Unicode" pitchFamily="34" charset="0"/>
              </a:rPr>
              <a:t>, MA</a:t>
            </a:r>
          </a:p>
          <a:p>
            <a:pPr algn="ctr">
              <a:spcBef>
                <a:spcPct val="20000"/>
              </a:spcBef>
              <a:buClrTx/>
              <a:buSzTx/>
              <a:buFontTx/>
              <a:buNone/>
            </a:pPr>
            <a:r>
              <a:rPr lang="en-US" sz="1600" b="1" i="1" u="none">
                <a:latin typeface="Lucida Sans Unicode" pitchFamily="34" charset="0"/>
              </a:rPr>
              <a:t>Corrections Transitions Programs Administrator</a:t>
            </a:r>
            <a:endParaRPr lang="en-US" sz="1600" i="1" u="none">
              <a:latin typeface="Lucida Sans Unicode" pitchFamily="34" charset="0"/>
            </a:endParaRPr>
          </a:p>
        </p:txBody>
      </p:sp>
      <p:pic>
        <p:nvPicPr>
          <p:cNvPr id="14341" name="Picture 6" descr="RSAT_Welcome.jpg"/>
          <p:cNvPicPr>
            <a:picLocks noChangeAspect="1"/>
          </p:cNvPicPr>
          <p:nvPr/>
        </p:nvPicPr>
        <p:blipFill>
          <a:blip r:embed="rId4" cstate="print"/>
          <a:srcRect/>
          <a:stretch>
            <a:fillRect/>
          </a:stretch>
        </p:blipFill>
        <p:spPr bwMode="auto">
          <a:xfrm>
            <a:off x="0" y="228600"/>
            <a:ext cx="9144000" cy="942975"/>
          </a:xfrm>
          <a:prstGeom prst="rect">
            <a:avLst/>
          </a:prstGeom>
          <a:noFill/>
          <a:ln w="9525">
            <a:noFill/>
            <a:miter lim="800000"/>
            <a:headEnd/>
            <a:tailEnd/>
          </a:ln>
        </p:spPr>
      </p:pic>
      <p:sp>
        <p:nvSpPr>
          <p:cNvPr id="14344" name="Text Box 8"/>
          <p:cNvSpPr txBox="1">
            <a:spLocks noChangeArrowheads="1"/>
          </p:cNvSpPr>
          <p:nvPr/>
        </p:nvSpPr>
        <p:spPr bwMode="auto">
          <a:xfrm>
            <a:off x="5334000" y="1752600"/>
            <a:ext cx="2819400" cy="457200"/>
          </a:xfrm>
          <a:prstGeom prst="rect">
            <a:avLst/>
          </a:prstGeom>
          <a:noFill/>
          <a:ln w="9525" algn="ctr">
            <a:noFill/>
            <a:miter lim="800000"/>
            <a:headEnd/>
            <a:tailEnd/>
          </a:ln>
          <a:effectLst/>
        </p:spPr>
        <p:txBody>
          <a:bodyPr lIns="45720" rIns="45720">
            <a:spAutoFit/>
          </a:bodyPr>
          <a:lstStyle/>
          <a:p>
            <a:pPr>
              <a:spcBef>
                <a:spcPct val="50000"/>
              </a:spcBef>
            </a:pPr>
            <a:endParaRPr lang="en-US"/>
          </a:p>
        </p:txBody>
      </p:sp>
      <p:sp>
        <p:nvSpPr>
          <p:cNvPr id="14345" name="Text Box 9"/>
          <p:cNvSpPr txBox="1">
            <a:spLocks noChangeArrowheads="1"/>
          </p:cNvSpPr>
          <p:nvPr/>
        </p:nvSpPr>
        <p:spPr bwMode="auto">
          <a:xfrm>
            <a:off x="4191000" y="1447800"/>
            <a:ext cx="4267200" cy="946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2800" i="1" u="none"/>
              <a:t>Gender-Responsiveness in the Correctional Setting</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6" name="Rectangle 4"/>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Substance Abuse</a:t>
            </a:r>
            <a:r>
              <a:rPr lang="en-US" smtClean="0">
                <a:effectLst/>
              </a:rPr>
              <a:t> </a:t>
            </a:r>
          </a:p>
        </p:txBody>
      </p:sp>
      <p:sp>
        <p:nvSpPr>
          <p:cNvPr id="23554" name="Rectangle 3"/>
          <p:cNvSpPr>
            <a:spLocks noGrp="1" noChangeArrowheads="1"/>
          </p:cNvSpPr>
          <p:nvPr>
            <p:ph type="body" idx="1"/>
          </p:nvPr>
        </p:nvSpPr>
        <p:spPr/>
        <p:txBody>
          <a:bodyPr/>
          <a:lstStyle/>
          <a:p>
            <a:pPr>
              <a:buFont typeface="Wingdings 3" pitchFamily="18" charset="2"/>
              <a:buNone/>
            </a:pPr>
            <a:r>
              <a:rPr lang="en-US" sz="2400" smtClean="0"/>
              <a:t>Shared characteristics of drug abusers:</a:t>
            </a:r>
          </a:p>
          <a:p>
            <a:pPr>
              <a:buFont typeface="Wingdings 3" pitchFamily="18" charset="2"/>
              <a:buNone/>
            </a:pPr>
            <a:endParaRPr lang="en-US" sz="800" smtClean="0"/>
          </a:p>
          <a:p>
            <a:r>
              <a:rPr lang="en-US" sz="2000" smtClean="0"/>
              <a:t>Low self-esteem</a:t>
            </a:r>
          </a:p>
          <a:p>
            <a:r>
              <a:rPr lang="en-US" sz="2000" smtClean="0"/>
              <a:t>Problems with authority</a:t>
            </a:r>
          </a:p>
          <a:p>
            <a:r>
              <a:rPr lang="en-US" sz="2000" smtClean="0"/>
              <a:t>Problems with responsibility</a:t>
            </a:r>
          </a:p>
          <a:p>
            <a:r>
              <a:rPr lang="en-US" sz="2000" smtClean="0"/>
              <a:t>Poor impulse control</a:t>
            </a:r>
          </a:p>
          <a:p>
            <a:r>
              <a:rPr lang="en-US" sz="2000" smtClean="0"/>
              <a:t>Unrealistic expectations</a:t>
            </a:r>
          </a:p>
          <a:p>
            <a:r>
              <a:rPr lang="en-US" sz="2000" smtClean="0"/>
              <a:t>Difficulty coping with feelings &amp; frustrations</a:t>
            </a:r>
          </a:p>
          <a:p>
            <a:r>
              <a:rPr lang="en-US" sz="2000" smtClean="0"/>
              <a:t>Dishonesty/Self-deception</a:t>
            </a:r>
          </a:p>
          <a:p>
            <a:r>
              <a:rPr lang="en-US" sz="2000" smtClean="0"/>
              <a:t>Guilt (self, others, community)</a:t>
            </a:r>
          </a:p>
          <a:p>
            <a:r>
              <a:rPr lang="en-US" sz="2000" smtClean="0"/>
              <a:t>Deficits (education, attention)</a:t>
            </a:r>
          </a:p>
          <a:p>
            <a:pPr lvl="1"/>
            <a:endParaRPr lang="en-US" sz="2000" smtClean="0"/>
          </a:p>
        </p:txBody>
      </p:sp>
      <p:sp>
        <p:nvSpPr>
          <p:cNvPr id="23557" name="Text Box 5"/>
          <p:cNvSpPr txBox="1">
            <a:spLocks noChangeArrowheads="1"/>
          </p:cNvSpPr>
          <p:nvPr/>
        </p:nvSpPr>
        <p:spPr bwMode="auto">
          <a:xfrm>
            <a:off x="2667000" y="6019800"/>
            <a:ext cx="3733800" cy="214313"/>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endParaRPr lang="en-US" sz="800" u="none">
              <a:latin typeface="Lucida Sans Unicode" pitchFamily="34" charset="0"/>
            </a:endParaRPr>
          </a:p>
        </p:txBody>
      </p:sp>
      <p:sp>
        <p:nvSpPr>
          <p:cNvPr id="23558" name="Text Box 6"/>
          <p:cNvSpPr txBox="1">
            <a:spLocks noChangeArrowheads="1"/>
          </p:cNvSpPr>
          <p:nvPr/>
        </p:nvSpPr>
        <p:spPr bwMode="auto">
          <a:xfrm>
            <a:off x="7467600" y="6477000"/>
            <a:ext cx="24384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t>TC Model</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1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Cycle of Addiction</a:t>
            </a:r>
          </a:p>
        </p:txBody>
      </p:sp>
      <p:sp>
        <p:nvSpPr>
          <p:cNvPr id="145412" name="Text Box 4"/>
          <p:cNvSpPr txBox="1">
            <a:spLocks noChangeArrowheads="1"/>
          </p:cNvSpPr>
          <p:nvPr/>
        </p:nvSpPr>
        <p:spPr bwMode="auto">
          <a:xfrm>
            <a:off x="6858000" y="6477000"/>
            <a:ext cx="37338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GLATCC 2001</a:t>
            </a:r>
          </a:p>
        </p:txBody>
      </p:sp>
      <p:graphicFrame>
        <p:nvGraphicFramePr>
          <p:cNvPr id="145461" name="Diagram 53"/>
          <p:cNvGraphicFramePr>
            <a:graphicFrameLocks/>
          </p:cNvGraphicFramePr>
          <p:nvPr>
            <p:ph sz="half" idx="4294967295"/>
          </p:nvPr>
        </p:nvGraphicFramePr>
        <p:xfrm>
          <a:off x="1066800" y="1295400"/>
          <a:ext cx="6705600" cy="4748213"/>
        </p:xfrm>
        <a:graphic>
          <a:graphicData uri="http://schemas.openxmlformats.org/drawingml/2006/compatibility">
            <com:legacyDrawing xmlns:com="http://schemas.openxmlformats.org/drawingml/2006/compatibility" spid="_x0000_s145461"/>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Women with Addiction &amp; Substance Abuse Problems</a:t>
            </a:r>
          </a:p>
        </p:txBody>
      </p:sp>
      <p:sp>
        <p:nvSpPr>
          <p:cNvPr id="183299" name="Rectangle 3"/>
          <p:cNvSpPr>
            <a:spLocks noGrp="1" noChangeArrowheads="1"/>
          </p:cNvSpPr>
          <p:nvPr>
            <p:ph type="body" idx="4294967295"/>
          </p:nvPr>
        </p:nvSpPr>
        <p:spPr/>
        <p:txBody>
          <a:bodyPr/>
          <a:lstStyle/>
          <a:p>
            <a:pPr>
              <a:buFont typeface="Wingdings 3" pitchFamily="18" charset="2"/>
              <a:buNone/>
            </a:pPr>
            <a:r>
              <a:rPr lang="en-US" sz="2400" smtClean="0"/>
              <a:t>	Many women in correctional settings have problems with alcohol and other drugs.  In general, they are more likely to:</a:t>
            </a:r>
          </a:p>
          <a:p>
            <a:pPr>
              <a:buFont typeface="Wingdings 3" pitchFamily="18" charset="2"/>
              <a:buNone/>
            </a:pPr>
            <a:endParaRPr lang="en-US" sz="2400" smtClean="0"/>
          </a:p>
          <a:p>
            <a:r>
              <a:rPr lang="en-US" sz="2000" smtClean="0"/>
              <a:t>Have primary care of children and/or elderly parents.</a:t>
            </a:r>
          </a:p>
          <a:p>
            <a:r>
              <a:rPr lang="en-US" sz="2000" smtClean="0"/>
              <a:t>Be involved with partners who also have problems with alcohol and other drugs.</a:t>
            </a:r>
          </a:p>
          <a:p>
            <a:r>
              <a:rPr lang="en-US" sz="2000" smtClean="0"/>
              <a:t>Have lost important relationships because of their substance abuse.</a:t>
            </a:r>
          </a:p>
          <a:p>
            <a:r>
              <a:rPr lang="en-US" sz="2000" smtClean="0"/>
              <a:t>Experience depression and other physical and mental health problems.</a:t>
            </a:r>
          </a:p>
          <a:p>
            <a:pPr lvl="1"/>
            <a:endParaRPr lang="en-US" sz="2000" smtClean="0"/>
          </a:p>
        </p:txBody>
      </p:sp>
      <p:sp>
        <p:nvSpPr>
          <p:cNvPr id="183300" name="Text Box 4"/>
          <p:cNvSpPr txBox="1">
            <a:spLocks noChangeArrowheads="1"/>
          </p:cNvSpPr>
          <p:nvPr/>
        </p:nvSpPr>
        <p:spPr bwMode="auto">
          <a:xfrm>
            <a:off x="6781800" y="6400800"/>
            <a:ext cx="37338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GLATCC 2001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3298"/>
                                        </p:tgtEl>
                                        <p:attrNameLst>
                                          <p:attrName>style.visibility</p:attrName>
                                        </p:attrNameLst>
                                      </p:cBhvr>
                                      <p:to>
                                        <p:strVal val="visible"/>
                                      </p:to>
                                    </p:set>
                                    <p:anim calcmode="lin" valueType="num">
                                      <p:cBhvr>
                                        <p:cTn id="7" dur="500" fill="hold"/>
                                        <p:tgtEl>
                                          <p:spTgt spid="183298"/>
                                        </p:tgtEl>
                                        <p:attrNameLst>
                                          <p:attrName>ppt_w</p:attrName>
                                        </p:attrNameLst>
                                      </p:cBhvr>
                                      <p:tavLst>
                                        <p:tav tm="0">
                                          <p:val>
                                            <p:fltVal val="0"/>
                                          </p:val>
                                        </p:tav>
                                        <p:tav tm="100000">
                                          <p:val>
                                            <p:strVal val="#ppt_w"/>
                                          </p:val>
                                        </p:tav>
                                      </p:tavLst>
                                    </p:anim>
                                    <p:anim calcmode="lin" valueType="num">
                                      <p:cBhvr>
                                        <p:cTn id="8" dur="500" fill="hold"/>
                                        <p:tgtEl>
                                          <p:spTgt spid="183298"/>
                                        </p:tgtEl>
                                        <p:attrNameLst>
                                          <p:attrName>ppt_h</p:attrName>
                                        </p:attrNameLst>
                                      </p:cBhvr>
                                      <p:tavLst>
                                        <p:tav tm="0">
                                          <p:val>
                                            <p:fltVal val="0"/>
                                          </p:val>
                                        </p:tav>
                                        <p:tav tm="100000">
                                          <p:val>
                                            <p:strVal val="#ppt_h"/>
                                          </p:val>
                                        </p:tav>
                                      </p:tavLst>
                                    </p:anim>
                                    <p:animEffect transition="in" filter="fade">
                                      <p:cBhvr>
                                        <p:cTn id="9" dur="500"/>
                                        <p:tgtEl>
                                          <p:spTgt spid="18329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83299">
                                            <p:txEl>
                                              <p:pRg st="0" end="0"/>
                                            </p:txEl>
                                          </p:spTgt>
                                        </p:tgtEl>
                                        <p:attrNameLst>
                                          <p:attrName>style.visibility</p:attrName>
                                        </p:attrNameLst>
                                      </p:cBhvr>
                                      <p:to>
                                        <p:strVal val="visible"/>
                                      </p:to>
                                    </p:set>
                                    <p:animEffect transition="in" filter="fade">
                                      <p:cBhvr>
                                        <p:cTn id="14" dur="1000">
                                          <p:stCondLst>
                                            <p:cond delay="0"/>
                                          </p:stCondLst>
                                        </p:cTn>
                                        <p:tgtEl>
                                          <p:spTgt spid="18329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83299">
                                            <p:txEl>
                                              <p:pRg st="2" end="2"/>
                                            </p:txEl>
                                          </p:spTgt>
                                        </p:tgtEl>
                                        <p:attrNameLst>
                                          <p:attrName>style.visibility</p:attrName>
                                        </p:attrNameLst>
                                      </p:cBhvr>
                                      <p:to>
                                        <p:strVal val="visible"/>
                                      </p:to>
                                    </p:set>
                                    <p:animEffect transition="in" filter="fade">
                                      <p:cBhvr>
                                        <p:cTn id="19" dur="1000">
                                          <p:stCondLst>
                                            <p:cond delay="0"/>
                                          </p:stCondLst>
                                        </p:cTn>
                                        <p:tgtEl>
                                          <p:spTgt spid="183299">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83299">
                                            <p:txEl>
                                              <p:pRg st="3" end="3"/>
                                            </p:txEl>
                                          </p:spTgt>
                                        </p:tgtEl>
                                        <p:attrNameLst>
                                          <p:attrName>style.visibility</p:attrName>
                                        </p:attrNameLst>
                                      </p:cBhvr>
                                      <p:to>
                                        <p:strVal val="visible"/>
                                      </p:to>
                                    </p:set>
                                    <p:animEffect transition="in" filter="fade">
                                      <p:cBhvr>
                                        <p:cTn id="24" dur="1000">
                                          <p:stCondLst>
                                            <p:cond delay="0"/>
                                          </p:stCondLst>
                                        </p:cTn>
                                        <p:tgtEl>
                                          <p:spTgt spid="183299">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83299">
                                            <p:txEl>
                                              <p:pRg st="4" end="4"/>
                                            </p:txEl>
                                          </p:spTgt>
                                        </p:tgtEl>
                                        <p:attrNameLst>
                                          <p:attrName>style.visibility</p:attrName>
                                        </p:attrNameLst>
                                      </p:cBhvr>
                                      <p:to>
                                        <p:strVal val="visible"/>
                                      </p:to>
                                    </p:set>
                                    <p:animEffect transition="in" filter="fade">
                                      <p:cBhvr>
                                        <p:cTn id="29" dur="1000">
                                          <p:stCondLst>
                                            <p:cond delay="0"/>
                                          </p:stCondLst>
                                        </p:cTn>
                                        <p:tgtEl>
                                          <p:spTgt spid="183299">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83299">
                                            <p:txEl>
                                              <p:pRg st="5" end="5"/>
                                            </p:txEl>
                                          </p:spTgt>
                                        </p:tgtEl>
                                        <p:attrNameLst>
                                          <p:attrName>style.visibility</p:attrName>
                                        </p:attrNameLst>
                                      </p:cBhvr>
                                      <p:to>
                                        <p:strVal val="visible"/>
                                      </p:to>
                                    </p:set>
                                    <p:animEffect transition="in" filter="fade">
                                      <p:cBhvr>
                                        <p:cTn id="34" dur="1000">
                                          <p:stCondLst>
                                            <p:cond delay="0"/>
                                          </p:stCondLst>
                                        </p:cTn>
                                        <p:tgtEl>
                                          <p:spTgt spid="1832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8" grpId="0"/>
      <p:bldP spid="183299"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dirty="0" smtClean="0"/>
              <a:t>Important issues to address for </a:t>
            </a:r>
            <a:br>
              <a:rPr lang="en-US" sz="3200" dirty="0" smtClean="0"/>
            </a:br>
            <a:r>
              <a:rPr lang="en-US" sz="3200" dirty="0" smtClean="0"/>
              <a:t>women in RSAT…</a:t>
            </a:r>
            <a:endParaRPr lang="en-US" sz="3200" dirty="0" smtClean="0">
              <a:effectLst/>
            </a:endParaRPr>
          </a:p>
        </p:txBody>
      </p:sp>
      <p:sp>
        <p:nvSpPr>
          <p:cNvPr id="183299" name="Rectangle 3"/>
          <p:cNvSpPr>
            <a:spLocks noGrp="1" noChangeArrowheads="1"/>
          </p:cNvSpPr>
          <p:nvPr>
            <p:ph type="body" idx="4294967295"/>
          </p:nvPr>
        </p:nvSpPr>
        <p:spPr/>
        <p:txBody>
          <a:bodyPr/>
          <a:lstStyle/>
          <a:p>
            <a:pPr>
              <a:buFont typeface="Wingdings 3" pitchFamily="18" charset="2"/>
              <a:buNone/>
            </a:pPr>
            <a:r>
              <a:rPr lang="en-US" sz="2400" dirty="0" smtClean="0"/>
              <a:t>	What are you doing to address the following gender differences….</a:t>
            </a:r>
          </a:p>
          <a:p>
            <a:pPr>
              <a:buFont typeface="Wingdings 3" pitchFamily="18" charset="2"/>
              <a:buNone/>
            </a:pPr>
            <a:endParaRPr lang="en-US" sz="2400" dirty="0" smtClean="0"/>
          </a:p>
          <a:p>
            <a:r>
              <a:rPr lang="en-US" sz="2000" dirty="0" smtClean="0"/>
              <a:t>Relationships</a:t>
            </a:r>
          </a:p>
          <a:p>
            <a:endParaRPr lang="en-US" sz="2000" dirty="0" smtClean="0"/>
          </a:p>
          <a:p>
            <a:r>
              <a:rPr lang="en-US" sz="2000" dirty="0" smtClean="0"/>
              <a:t>Trauma</a:t>
            </a:r>
          </a:p>
          <a:p>
            <a:endParaRPr lang="en-US" sz="2000" dirty="0" smtClean="0"/>
          </a:p>
          <a:p>
            <a:r>
              <a:rPr lang="en-US" sz="2000" dirty="0" smtClean="0"/>
              <a:t>Mental health</a:t>
            </a:r>
          </a:p>
          <a:p>
            <a:endParaRPr lang="en-US" sz="2000" dirty="0" smtClean="0"/>
          </a:p>
          <a:p>
            <a:r>
              <a:rPr lang="en-US" sz="2000" dirty="0" smtClean="0"/>
              <a:t>Physical health</a:t>
            </a:r>
          </a:p>
          <a:p>
            <a:endParaRPr lang="en-US" sz="2000" dirty="0" smtClean="0"/>
          </a:p>
          <a:p>
            <a:r>
              <a:rPr lang="en-US" sz="2000" dirty="0" smtClean="0"/>
              <a:t>Victimization/abuse</a:t>
            </a:r>
          </a:p>
          <a:p>
            <a:pPr>
              <a:buNone/>
            </a:pPr>
            <a:endParaRPr lang="en-US" sz="2000" dirty="0" smtClean="0"/>
          </a:p>
          <a:p>
            <a:pPr lvl="1"/>
            <a:endParaRPr lang="en-US" sz="2000" dirty="0" smtClean="0"/>
          </a:p>
        </p:txBody>
      </p:sp>
      <p:sp>
        <p:nvSpPr>
          <p:cNvPr id="183300" name="Text Box 4"/>
          <p:cNvSpPr txBox="1">
            <a:spLocks noChangeArrowheads="1"/>
          </p:cNvSpPr>
          <p:nvPr/>
        </p:nvSpPr>
        <p:spPr bwMode="auto">
          <a:xfrm>
            <a:off x="6781800" y="6400800"/>
            <a:ext cx="37338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GLATCC 2001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3298"/>
                                        </p:tgtEl>
                                        <p:attrNameLst>
                                          <p:attrName>style.visibility</p:attrName>
                                        </p:attrNameLst>
                                      </p:cBhvr>
                                      <p:to>
                                        <p:strVal val="visible"/>
                                      </p:to>
                                    </p:set>
                                    <p:anim calcmode="lin" valueType="num">
                                      <p:cBhvr>
                                        <p:cTn id="7" dur="500" fill="hold"/>
                                        <p:tgtEl>
                                          <p:spTgt spid="183298"/>
                                        </p:tgtEl>
                                        <p:attrNameLst>
                                          <p:attrName>ppt_w</p:attrName>
                                        </p:attrNameLst>
                                      </p:cBhvr>
                                      <p:tavLst>
                                        <p:tav tm="0">
                                          <p:val>
                                            <p:fltVal val="0"/>
                                          </p:val>
                                        </p:tav>
                                        <p:tav tm="100000">
                                          <p:val>
                                            <p:strVal val="#ppt_w"/>
                                          </p:val>
                                        </p:tav>
                                      </p:tavLst>
                                    </p:anim>
                                    <p:anim calcmode="lin" valueType="num">
                                      <p:cBhvr>
                                        <p:cTn id="8" dur="500" fill="hold"/>
                                        <p:tgtEl>
                                          <p:spTgt spid="183298"/>
                                        </p:tgtEl>
                                        <p:attrNameLst>
                                          <p:attrName>ppt_h</p:attrName>
                                        </p:attrNameLst>
                                      </p:cBhvr>
                                      <p:tavLst>
                                        <p:tav tm="0">
                                          <p:val>
                                            <p:fltVal val="0"/>
                                          </p:val>
                                        </p:tav>
                                        <p:tav tm="100000">
                                          <p:val>
                                            <p:strVal val="#ppt_h"/>
                                          </p:val>
                                        </p:tav>
                                      </p:tavLst>
                                    </p:anim>
                                    <p:animEffect transition="in" filter="fade">
                                      <p:cBhvr>
                                        <p:cTn id="9" dur="500"/>
                                        <p:tgtEl>
                                          <p:spTgt spid="18329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83299">
                                            <p:txEl>
                                              <p:pRg st="0" end="0"/>
                                            </p:txEl>
                                          </p:spTgt>
                                        </p:tgtEl>
                                        <p:attrNameLst>
                                          <p:attrName>style.visibility</p:attrName>
                                        </p:attrNameLst>
                                      </p:cBhvr>
                                      <p:to>
                                        <p:strVal val="visible"/>
                                      </p:to>
                                    </p:set>
                                    <p:animEffect transition="in" filter="fade">
                                      <p:cBhvr>
                                        <p:cTn id="14" dur="1000">
                                          <p:stCondLst>
                                            <p:cond delay="0"/>
                                          </p:stCondLst>
                                        </p:cTn>
                                        <p:tgtEl>
                                          <p:spTgt spid="18329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83299">
                                            <p:txEl>
                                              <p:pRg st="2" end="2"/>
                                            </p:txEl>
                                          </p:spTgt>
                                        </p:tgtEl>
                                        <p:attrNameLst>
                                          <p:attrName>style.visibility</p:attrName>
                                        </p:attrNameLst>
                                      </p:cBhvr>
                                      <p:to>
                                        <p:strVal val="visible"/>
                                      </p:to>
                                    </p:set>
                                    <p:animEffect transition="in" filter="fade">
                                      <p:cBhvr>
                                        <p:cTn id="19" dur="1000">
                                          <p:stCondLst>
                                            <p:cond delay="0"/>
                                          </p:stCondLst>
                                        </p:cTn>
                                        <p:tgtEl>
                                          <p:spTgt spid="183299">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83299">
                                            <p:txEl>
                                              <p:pRg st="4" end="4"/>
                                            </p:txEl>
                                          </p:spTgt>
                                        </p:tgtEl>
                                        <p:attrNameLst>
                                          <p:attrName>style.visibility</p:attrName>
                                        </p:attrNameLst>
                                      </p:cBhvr>
                                      <p:to>
                                        <p:strVal val="visible"/>
                                      </p:to>
                                    </p:set>
                                    <p:animEffect transition="in" filter="fade">
                                      <p:cBhvr>
                                        <p:cTn id="24" dur="1000">
                                          <p:stCondLst>
                                            <p:cond delay="0"/>
                                          </p:stCondLst>
                                        </p:cTn>
                                        <p:tgtEl>
                                          <p:spTgt spid="183299">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83299">
                                            <p:txEl>
                                              <p:pRg st="6" end="6"/>
                                            </p:txEl>
                                          </p:spTgt>
                                        </p:tgtEl>
                                        <p:attrNameLst>
                                          <p:attrName>style.visibility</p:attrName>
                                        </p:attrNameLst>
                                      </p:cBhvr>
                                      <p:to>
                                        <p:strVal val="visible"/>
                                      </p:to>
                                    </p:set>
                                    <p:animEffect transition="in" filter="fade">
                                      <p:cBhvr>
                                        <p:cTn id="29" dur="1000">
                                          <p:stCondLst>
                                            <p:cond delay="0"/>
                                          </p:stCondLst>
                                        </p:cTn>
                                        <p:tgtEl>
                                          <p:spTgt spid="183299">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83299">
                                            <p:txEl>
                                              <p:pRg st="8" end="8"/>
                                            </p:txEl>
                                          </p:spTgt>
                                        </p:tgtEl>
                                        <p:attrNameLst>
                                          <p:attrName>style.visibility</p:attrName>
                                        </p:attrNameLst>
                                      </p:cBhvr>
                                      <p:to>
                                        <p:strVal val="visible"/>
                                      </p:to>
                                    </p:set>
                                    <p:animEffect transition="in" filter="fade">
                                      <p:cBhvr>
                                        <p:cTn id="34" dur="1000">
                                          <p:stCondLst>
                                            <p:cond delay="0"/>
                                          </p:stCondLst>
                                        </p:cTn>
                                        <p:tgtEl>
                                          <p:spTgt spid="183299">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83299">
                                            <p:txEl>
                                              <p:pRg st="10" end="10"/>
                                            </p:txEl>
                                          </p:spTgt>
                                        </p:tgtEl>
                                        <p:attrNameLst>
                                          <p:attrName>style.visibility</p:attrName>
                                        </p:attrNameLst>
                                      </p:cBhvr>
                                      <p:to>
                                        <p:strVal val="visible"/>
                                      </p:to>
                                    </p:set>
                                    <p:animEffect transition="in" filter="fade">
                                      <p:cBhvr>
                                        <p:cTn id="39" dur="1000">
                                          <p:stCondLst>
                                            <p:cond delay="0"/>
                                          </p:stCondLst>
                                        </p:cTn>
                                        <p:tgtEl>
                                          <p:spTgt spid="1832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8" grpId="0"/>
      <p:bldP spid="18329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p:cNvSpPr>
          <p:nvPr>
            <p:ph type="title" idx="4294967295"/>
          </p:nvPr>
        </p:nvSpPr>
        <p:spPr bwMode="auto">
          <a:xfrm>
            <a:off x="457200" y="457200"/>
            <a:ext cx="8229600" cy="960438"/>
          </a:xfrm>
          <a:noFill/>
        </p:spPr>
        <p:txBody>
          <a:bodyPr wrap="square" lIns="91440" tIns="45720" rIns="91440" bIns="45720" numCol="1" anchorCtr="0" compatLnSpc="1">
            <a:prstTxWarp prst="textNoShape">
              <a:avLst/>
            </a:prstTxWarp>
            <a:normAutofit fontScale="90000"/>
          </a:bodyPr>
          <a:lstStyle/>
          <a:p>
            <a:pPr algn="ctr"/>
            <a:r>
              <a:rPr lang="en-US" sz="3200" smtClean="0">
                <a:effectLst/>
              </a:rPr>
              <a:t>Moms &amp; Babies</a:t>
            </a:r>
            <a:br>
              <a:rPr lang="en-US" sz="3200" smtClean="0">
                <a:effectLst/>
              </a:rPr>
            </a:br>
            <a:r>
              <a:rPr lang="en-US" sz="2400" u="sng" smtClean="0">
                <a:effectLst/>
              </a:rPr>
              <a:t>Illinois Program</a:t>
            </a:r>
            <a:br>
              <a:rPr lang="en-US" sz="2400" u="sng" smtClean="0">
                <a:effectLst/>
              </a:rPr>
            </a:br>
            <a:endParaRPr lang="en-US" sz="2400" u="sng" smtClean="0">
              <a:effectLst/>
            </a:endParaRPr>
          </a:p>
        </p:txBody>
      </p:sp>
      <p:sp>
        <p:nvSpPr>
          <p:cNvPr id="129027" name="Rectangle 3"/>
          <p:cNvSpPr>
            <a:spLocks noGrp="1"/>
          </p:cNvSpPr>
          <p:nvPr>
            <p:ph type="body" idx="4294967295"/>
          </p:nvPr>
        </p:nvSpPr>
        <p:spPr>
          <a:xfrm>
            <a:off x="457200" y="1219200"/>
            <a:ext cx="8229600" cy="4787900"/>
          </a:xfrm>
        </p:spPr>
        <p:txBody>
          <a:bodyPr/>
          <a:lstStyle/>
          <a:p>
            <a:pPr algn="ctr">
              <a:lnSpc>
                <a:spcPct val="90000"/>
              </a:lnSpc>
              <a:buFont typeface="Wingdings 3" pitchFamily="18" charset="2"/>
              <a:buNone/>
            </a:pPr>
            <a:endParaRPr lang="en-US" sz="1400" u="sng" smtClean="0"/>
          </a:p>
          <a:p>
            <a:pPr>
              <a:lnSpc>
                <a:spcPct val="90000"/>
              </a:lnSpc>
            </a:pPr>
            <a:r>
              <a:rPr lang="en-US" sz="2400" smtClean="0"/>
              <a:t>60-70 babies born annually to incarcerated mothers</a:t>
            </a:r>
          </a:p>
          <a:p>
            <a:pPr>
              <a:lnSpc>
                <a:spcPct val="90000"/>
              </a:lnSpc>
            </a:pPr>
            <a:endParaRPr lang="en-US" sz="900" smtClean="0"/>
          </a:p>
          <a:p>
            <a:pPr>
              <a:lnSpc>
                <a:spcPct val="90000"/>
              </a:lnSpc>
            </a:pPr>
            <a:r>
              <a:rPr lang="en-US" sz="2400" smtClean="0"/>
              <a:t>Moms spend 24 hours with babies before they are placed with family (or go into DCFS care)</a:t>
            </a:r>
          </a:p>
          <a:p>
            <a:pPr>
              <a:lnSpc>
                <a:spcPct val="90000"/>
              </a:lnSpc>
            </a:pPr>
            <a:endParaRPr lang="en-US" sz="900" smtClean="0"/>
          </a:p>
          <a:p>
            <a:pPr>
              <a:lnSpc>
                <a:spcPct val="90000"/>
              </a:lnSpc>
            </a:pPr>
            <a:r>
              <a:rPr lang="en-US" sz="2400" smtClean="0"/>
              <a:t>2001pilot program approved /2007 first baby born</a:t>
            </a:r>
          </a:p>
          <a:p>
            <a:pPr>
              <a:lnSpc>
                <a:spcPct val="90000"/>
              </a:lnSpc>
            </a:pPr>
            <a:endParaRPr lang="en-US" sz="900" smtClean="0"/>
          </a:p>
          <a:p>
            <a:pPr>
              <a:lnSpc>
                <a:spcPct val="90000"/>
              </a:lnSpc>
            </a:pPr>
            <a:r>
              <a:rPr lang="en-US" sz="2400" smtClean="0"/>
              <a:t>Cost savings</a:t>
            </a:r>
          </a:p>
          <a:p>
            <a:pPr>
              <a:lnSpc>
                <a:spcPct val="90000"/>
              </a:lnSpc>
            </a:pPr>
            <a:endParaRPr lang="en-US" sz="900" smtClean="0"/>
          </a:p>
          <a:p>
            <a:pPr>
              <a:lnSpc>
                <a:spcPct val="90000"/>
              </a:lnSpc>
            </a:pPr>
            <a:r>
              <a:rPr lang="en-US" sz="2400" smtClean="0"/>
              <a:t>Programming</a:t>
            </a:r>
          </a:p>
          <a:p>
            <a:pPr>
              <a:lnSpc>
                <a:spcPct val="90000"/>
              </a:lnSpc>
            </a:pPr>
            <a:endParaRPr lang="en-US" sz="900" smtClean="0"/>
          </a:p>
          <a:p>
            <a:pPr>
              <a:lnSpc>
                <a:spcPct val="90000"/>
              </a:lnSpc>
            </a:pPr>
            <a:r>
              <a:rPr lang="en-US" sz="2400" smtClean="0"/>
              <a:t>Community partnerships                          </a:t>
            </a:r>
          </a:p>
          <a:p>
            <a:pPr>
              <a:lnSpc>
                <a:spcPct val="90000"/>
              </a:lnSpc>
            </a:pPr>
            <a:endParaRPr lang="en-US" sz="900" smtClean="0"/>
          </a:p>
          <a:p>
            <a:pPr>
              <a:lnSpc>
                <a:spcPct val="90000"/>
              </a:lnSpc>
            </a:pPr>
            <a:r>
              <a:rPr lang="en-US" sz="2400" smtClean="0"/>
              <a:t>Recidivism</a:t>
            </a:r>
          </a:p>
          <a:p>
            <a:pPr>
              <a:lnSpc>
                <a:spcPct val="90000"/>
              </a:lnSpc>
            </a:pPr>
            <a:endParaRPr lang="en-US" sz="2400" smtClean="0"/>
          </a:p>
          <a:p>
            <a:pPr>
              <a:lnSpc>
                <a:spcPct val="90000"/>
              </a:lnSpc>
            </a:pPr>
            <a:endParaRPr lang="en-US" sz="2400" smtClean="0"/>
          </a:p>
          <a:p>
            <a:pPr>
              <a:lnSpc>
                <a:spcPct val="90000"/>
              </a:lnSpc>
            </a:pPr>
            <a:endParaRPr lang="en-US" sz="2400" smtClean="0"/>
          </a:p>
        </p:txBody>
      </p:sp>
      <p:pic>
        <p:nvPicPr>
          <p:cNvPr id="129028" name="Picture 4" descr="MC900020716[1]"/>
          <p:cNvPicPr>
            <a:picLocks noChangeAspect="1" noChangeArrowheads="1"/>
          </p:cNvPicPr>
          <p:nvPr/>
        </p:nvPicPr>
        <p:blipFill>
          <a:blip r:embed="rId3" cstate="print"/>
          <a:srcRect/>
          <a:stretch>
            <a:fillRect/>
          </a:stretch>
        </p:blipFill>
        <p:spPr bwMode="auto">
          <a:xfrm>
            <a:off x="6553200" y="4457700"/>
            <a:ext cx="1743075" cy="14097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29026"/>
                                        </p:tgtEl>
                                        <p:attrNameLst>
                                          <p:attrName>style.visibility</p:attrName>
                                        </p:attrNameLst>
                                      </p:cBhvr>
                                      <p:to>
                                        <p:strVal val="visible"/>
                                      </p:to>
                                    </p:set>
                                    <p:anim calcmode="lin" valueType="num">
                                      <p:cBhvr>
                                        <p:cTn id="7" dur="500" fill="hold"/>
                                        <p:tgtEl>
                                          <p:spTgt spid="129026"/>
                                        </p:tgtEl>
                                        <p:attrNameLst>
                                          <p:attrName>ppt_w</p:attrName>
                                        </p:attrNameLst>
                                      </p:cBhvr>
                                      <p:tavLst>
                                        <p:tav tm="0">
                                          <p:val>
                                            <p:fltVal val="0"/>
                                          </p:val>
                                        </p:tav>
                                        <p:tav tm="100000">
                                          <p:val>
                                            <p:strVal val="#ppt_w"/>
                                          </p:val>
                                        </p:tav>
                                      </p:tavLst>
                                    </p:anim>
                                    <p:anim calcmode="lin" valueType="num">
                                      <p:cBhvr>
                                        <p:cTn id="8" dur="500" fill="hold"/>
                                        <p:tgtEl>
                                          <p:spTgt spid="129026"/>
                                        </p:tgtEl>
                                        <p:attrNameLst>
                                          <p:attrName>ppt_h</p:attrName>
                                        </p:attrNameLst>
                                      </p:cBhvr>
                                      <p:tavLst>
                                        <p:tav tm="0">
                                          <p:val>
                                            <p:fltVal val="0"/>
                                          </p:val>
                                        </p:tav>
                                        <p:tav tm="100000">
                                          <p:val>
                                            <p:strVal val="#ppt_h"/>
                                          </p:val>
                                        </p:tav>
                                      </p:tavLst>
                                    </p:anim>
                                    <p:animEffect transition="in" filter="fade">
                                      <p:cBhvr>
                                        <p:cTn id="9" dur="500"/>
                                        <p:tgtEl>
                                          <p:spTgt spid="12902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29027">
                                            <p:txEl>
                                              <p:pRg st="1" end="1"/>
                                            </p:txEl>
                                          </p:spTgt>
                                        </p:tgtEl>
                                        <p:attrNameLst>
                                          <p:attrName>style.visibility</p:attrName>
                                        </p:attrNameLst>
                                      </p:cBhvr>
                                      <p:to>
                                        <p:strVal val="visible"/>
                                      </p:to>
                                    </p:set>
                                    <p:animEffect transition="in" filter="fade">
                                      <p:cBhvr>
                                        <p:cTn id="14" dur="1000">
                                          <p:stCondLst>
                                            <p:cond delay="0"/>
                                          </p:stCondLst>
                                        </p:cTn>
                                        <p:tgtEl>
                                          <p:spTgt spid="12902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9027">
                                            <p:txEl>
                                              <p:pRg st="3" end="3"/>
                                            </p:txEl>
                                          </p:spTgt>
                                        </p:tgtEl>
                                        <p:attrNameLst>
                                          <p:attrName>style.visibility</p:attrName>
                                        </p:attrNameLst>
                                      </p:cBhvr>
                                      <p:to>
                                        <p:strVal val="visible"/>
                                      </p:to>
                                    </p:set>
                                    <p:animEffect transition="in" filter="fade">
                                      <p:cBhvr>
                                        <p:cTn id="19" dur="1000">
                                          <p:stCondLst>
                                            <p:cond delay="0"/>
                                          </p:stCondLst>
                                        </p:cTn>
                                        <p:tgtEl>
                                          <p:spTgt spid="129027">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29027">
                                            <p:txEl>
                                              <p:pRg st="5" end="5"/>
                                            </p:txEl>
                                          </p:spTgt>
                                        </p:tgtEl>
                                        <p:attrNameLst>
                                          <p:attrName>style.visibility</p:attrName>
                                        </p:attrNameLst>
                                      </p:cBhvr>
                                      <p:to>
                                        <p:strVal val="visible"/>
                                      </p:to>
                                    </p:set>
                                    <p:animEffect transition="in" filter="fade">
                                      <p:cBhvr>
                                        <p:cTn id="24" dur="1000">
                                          <p:stCondLst>
                                            <p:cond delay="0"/>
                                          </p:stCondLst>
                                        </p:cTn>
                                        <p:tgtEl>
                                          <p:spTgt spid="129027">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29027">
                                            <p:txEl>
                                              <p:pRg st="7" end="7"/>
                                            </p:txEl>
                                          </p:spTgt>
                                        </p:tgtEl>
                                        <p:attrNameLst>
                                          <p:attrName>style.visibility</p:attrName>
                                        </p:attrNameLst>
                                      </p:cBhvr>
                                      <p:to>
                                        <p:strVal val="visible"/>
                                      </p:to>
                                    </p:set>
                                    <p:animEffect transition="in" filter="fade">
                                      <p:cBhvr>
                                        <p:cTn id="29" dur="1000">
                                          <p:stCondLst>
                                            <p:cond delay="0"/>
                                          </p:stCondLst>
                                        </p:cTn>
                                        <p:tgtEl>
                                          <p:spTgt spid="129027">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29027">
                                            <p:txEl>
                                              <p:pRg st="9" end="9"/>
                                            </p:txEl>
                                          </p:spTgt>
                                        </p:tgtEl>
                                        <p:attrNameLst>
                                          <p:attrName>style.visibility</p:attrName>
                                        </p:attrNameLst>
                                      </p:cBhvr>
                                      <p:to>
                                        <p:strVal val="visible"/>
                                      </p:to>
                                    </p:set>
                                    <p:animEffect transition="in" filter="fade">
                                      <p:cBhvr>
                                        <p:cTn id="34" dur="1000">
                                          <p:stCondLst>
                                            <p:cond delay="0"/>
                                          </p:stCondLst>
                                        </p:cTn>
                                        <p:tgtEl>
                                          <p:spTgt spid="129027">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29027">
                                            <p:txEl>
                                              <p:pRg st="11" end="11"/>
                                            </p:txEl>
                                          </p:spTgt>
                                        </p:tgtEl>
                                        <p:attrNameLst>
                                          <p:attrName>style.visibility</p:attrName>
                                        </p:attrNameLst>
                                      </p:cBhvr>
                                      <p:to>
                                        <p:strVal val="visible"/>
                                      </p:to>
                                    </p:set>
                                    <p:animEffect transition="in" filter="fade">
                                      <p:cBhvr>
                                        <p:cTn id="39" dur="1000">
                                          <p:stCondLst>
                                            <p:cond delay="0"/>
                                          </p:stCondLst>
                                        </p:cTn>
                                        <p:tgtEl>
                                          <p:spTgt spid="129027">
                                            <p:txEl>
                                              <p:pRg st="11" end="1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29027">
                                            <p:txEl>
                                              <p:pRg st="13" end="13"/>
                                            </p:txEl>
                                          </p:spTgt>
                                        </p:tgtEl>
                                        <p:attrNameLst>
                                          <p:attrName>style.visibility</p:attrName>
                                        </p:attrNameLst>
                                      </p:cBhvr>
                                      <p:to>
                                        <p:strVal val="visible"/>
                                      </p:to>
                                    </p:set>
                                    <p:animEffect transition="in" filter="fade">
                                      <p:cBhvr>
                                        <p:cTn id="44" dur="1000">
                                          <p:stCondLst>
                                            <p:cond delay="0"/>
                                          </p:stCondLst>
                                        </p:cTn>
                                        <p:tgtEl>
                                          <p:spTgt spid="12902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p:bldP spid="12902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Gender-Responsive Guiding Principals</a:t>
            </a:r>
          </a:p>
        </p:txBody>
      </p:sp>
      <p:sp>
        <p:nvSpPr>
          <p:cNvPr id="133123" name="Rectangle 3"/>
          <p:cNvSpPr>
            <a:spLocks noGrp="1"/>
          </p:cNvSpPr>
          <p:nvPr>
            <p:ph type="body" idx="4294967295"/>
          </p:nvPr>
        </p:nvSpPr>
        <p:spPr>
          <a:xfrm>
            <a:off x="457200" y="1219200"/>
            <a:ext cx="8229600" cy="4787900"/>
          </a:xfrm>
        </p:spPr>
        <p:txBody>
          <a:bodyPr/>
          <a:lstStyle/>
          <a:p>
            <a:pPr algn="ctr">
              <a:lnSpc>
                <a:spcPct val="90000"/>
              </a:lnSpc>
              <a:buFont typeface="Wingdings 3" pitchFamily="18" charset="2"/>
              <a:buNone/>
            </a:pPr>
            <a:endParaRPr lang="en-US" sz="1400" smtClean="0"/>
          </a:p>
          <a:p>
            <a:pPr algn="ctr">
              <a:lnSpc>
                <a:spcPct val="90000"/>
              </a:lnSpc>
              <a:buFont typeface="Wingdings 3" pitchFamily="18" charset="2"/>
              <a:buNone/>
            </a:pPr>
            <a:r>
              <a:rPr lang="en-US" sz="1800" smtClean="0"/>
              <a:t>Guiding Principal #1</a:t>
            </a:r>
          </a:p>
          <a:p>
            <a:pPr algn="ctr">
              <a:lnSpc>
                <a:spcPct val="90000"/>
              </a:lnSpc>
              <a:buFont typeface="Wingdings 3" pitchFamily="18" charset="2"/>
              <a:buNone/>
            </a:pPr>
            <a:r>
              <a:rPr lang="en-US" sz="2800" smtClean="0"/>
              <a:t>Gender</a:t>
            </a:r>
          </a:p>
          <a:p>
            <a:pPr algn="ctr">
              <a:lnSpc>
                <a:spcPct val="90000"/>
              </a:lnSpc>
              <a:buFont typeface="Wingdings 3" pitchFamily="18" charset="2"/>
              <a:buNone/>
            </a:pPr>
            <a:endParaRPr lang="en-US" sz="1400" smtClean="0"/>
          </a:p>
          <a:p>
            <a:pPr>
              <a:lnSpc>
                <a:spcPct val="90000"/>
              </a:lnSpc>
            </a:pPr>
            <a:r>
              <a:rPr lang="en-US" sz="2400" smtClean="0"/>
              <a:t>Women’s participation in crime differs from that of men in their motivation for committing the crime.</a:t>
            </a:r>
          </a:p>
          <a:p>
            <a:pPr>
              <a:lnSpc>
                <a:spcPct val="90000"/>
              </a:lnSpc>
            </a:pPr>
            <a:endParaRPr lang="en-US" sz="900" smtClean="0"/>
          </a:p>
          <a:p>
            <a:pPr>
              <a:lnSpc>
                <a:spcPct val="90000"/>
              </a:lnSpc>
            </a:pPr>
            <a:r>
              <a:rPr lang="en-US" sz="2400" smtClean="0"/>
              <a:t>Crime rates for women are lower than for men and women’s crimes tend to be less serious and significantly less violent.</a:t>
            </a:r>
          </a:p>
          <a:p>
            <a:pPr>
              <a:lnSpc>
                <a:spcPct val="90000"/>
              </a:lnSpc>
            </a:pPr>
            <a:endParaRPr lang="en-US" sz="900" smtClean="0"/>
          </a:p>
          <a:p>
            <a:pPr>
              <a:lnSpc>
                <a:spcPct val="90000"/>
              </a:lnSpc>
            </a:pPr>
            <a:r>
              <a:rPr lang="en-US" sz="2400" smtClean="0"/>
              <a:t>Family violence, trauma and substance abuse play a significant role in women’s criminality and influence their pattern of offending more so than for men.</a:t>
            </a:r>
          </a:p>
        </p:txBody>
      </p:sp>
      <p:sp>
        <p:nvSpPr>
          <p:cNvPr id="133124" name="Text Box 4"/>
          <p:cNvSpPr txBox="1">
            <a:spLocks noChangeArrowheads="1"/>
          </p:cNvSpPr>
          <p:nvPr/>
        </p:nvSpPr>
        <p:spPr bwMode="auto">
          <a:xfrm>
            <a:off x="2438400" y="5935663"/>
            <a:ext cx="4953000" cy="460375"/>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Gender Responsive Strategies for Women Offenders</a:t>
            </a:r>
          </a:p>
          <a:p>
            <a:pPr algn="ctr">
              <a:spcBef>
                <a:spcPct val="50000"/>
              </a:spcBef>
              <a:buFont typeface="Wingdings 3" pitchFamily="18" charset="2"/>
              <a:buNone/>
            </a:pPr>
            <a:r>
              <a:rPr lang="en-US" sz="600" u="none">
                <a:latin typeface="Lucida Sans Unicode" pitchFamily="34" charset="0"/>
              </a:rPr>
              <a:t>National Institute Corrections </a:t>
            </a:r>
          </a:p>
          <a:p>
            <a:pPr algn="ctr">
              <a:spcBef>
                <a:spcPct val="50000"/>
              </a:spcBef>
              <a:buFont typeface="Wingdings 3" pitchFamily="18" charset="2"/>
              <a:buNone/>
            </a:pPr>
            <a:r>
              <a:rPr lang="en-US" sz="600" u="none">
                <a:latin typeface="Lucida Sans Unicode" pitchFamily="34" charset="0"/>
              </a:rPr>
              <a:t>April 2005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33122"/>
                                        </p:tgtEl>
                                        <p:attrNameLst>
                                          <p:attrName>style.visibility</p:attrName>
                                        </p:attrNameLst>
                                      </p:cBhvr>
                                      <p:to>
                                        <p:strVal val="visible"/>
                                      </p:to>
                                    </p:set>
                                    <p:anim calcmode="lin" valueType="num">
                                      <p:cBhvr>
                                        <p:cTn id="7" dur="500" fill="hold"/>
                                        <p:tgtEl>
                                          <p:spTgt spid="133122"/>
                                        </p:tgtEl>
                                        <p:attrNameLst>
                                          <p:attrName>ppt_w</p:attrName>
                                        </p:attrNameLst>
                                      </p:cBhvr>
                                      <p:tavLst>
                                        <p:tav tm="0">
                                          <p:val>
                                            <p:fltVal val="0"/>
                                          </p:val>
                                        </p:tav>
                                        <p:tav tm="100000">
                                          <p:val>
                                            <p:strVal val="#ppt_w"/>
                                          </p:val>
                                        </p:tav>
                                      </p:tavLst>
                                    </p:anim>
                                    <p:anim calcmode="lin" valueType="num">
                                      <p:cBhvr>
                                        <p:cTn id="8" dur="500" fill="hold"/>
                                        <p:tgtEl>
                                          <p:spTgt spid="133122"/>
                                        </p:tgtEl>
                                        <p:attrNameLst>
                                          <p:attrName>ppt_h</p:attrName>
                                        </p:attrNameLst>
                                      </p:cBhvr>
                                      <p:tavLst>
                                        <p:tav tm="0">
                                          <p:val>
                                            <p:fltVal val="0"/>
                                          </p:val>
                                        </p:tav>
                                        <p:tav tm="100000">
                                          <p:val>
                                            <p:strVal val="#ppt_h"/>
                                          </p:val>
                                        </p:tav>
                                      </p:tavLst>
                                    </p:anim>
                                    <p:animEffect transition="in" filter="fade">
                                      <p:cBhvr>
                                        <p:cTn id="9" dur="500"/>
                                        <p:tgtEl>
                                          <p:spTgt spid="13312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3123">
                                            <p:txEl>
                                              <p:pRg st="1" end="1"/>
                                            </p:txEl>
                                          </p:spTgt>
                                        </p:tgtEl>
                                        <p:attrNameLst>
                                          <p:attrName>style.visibility</p:attrName>
                                        </p:attrNameLst>
                                      </p:cBhvr>
                                      <p:to>
                                        <p:strVal val="visible"/>
                                      </p:to>
                                    </p:set>
                                    <p:animEffect transition="in" filter="fade">
                                      <p:cBhvr>
                                        <p:cTn id="14" dur="1000">
                                          <p:stCondLst>
                                            <p:cond delay="0"/>
                                          </p:stCondLst>
                                        </p:cTn>
                                        <p:tgtEl>
                                          <p:spTgt spid="13312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33123">
                                            <p:txEl>
                                              <p:pRg st="2" end="2"/>
                                            </p:txEl>
                                          </p:spTgt>
                                        </p:tgtEl>
                                        <p:attrNameLst>
                                          <p:attrName>style.visibility</p:attrName>
                                        </p:attrNameLst>
                                      </p:cBhvr>
                                      <p:to>
                                        <p:strVal val="visible"/>
                                      </p:to>
                                    </p:set>
                                    <p:animEffect transition="in" filter="fade">
                                      <p:cBhvr>
                                        <p:cTn id="19" dur="1000">
                                          <p:stCondLst>
                                            <p:cond delay="0"/>
                                          </p:stCondLst>
                                        </p:cTn>
                                        <p:tgtEl>
                                          <p:spTgt spid="13312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3123">
                                            <p:txEl>
                                              <p:pRg st="4" end="4"/>
                                            </p:txEl>
                                          </p:spTgt>
                                        </p:tgtEl>
                                        <p:attrNameLst>
                                          <p:attrName>style.visibility</p:attrName>
                                        </p:attrNameLst>
                                      </p:cBhvr>
                                      <p:to>
                                        <p:strVal val="visible"/>
                                      </p:to>
                                    </p:set>
                                    <p:animEffect transition="in" filter="fade">
                                      <p:cBhvr>
                                        <p:cTn id="24" dur="1000">
                                          <p:stCondLst>
                                            <p:cond delay="0"/>
                                          </p:stCondLst>
                                        </p:cTn>
                                        <p:tgtEl>
                                          <p:spTgt spid="13312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3123">
                                            <p:txEl>
                                              <p:pRg st="6" end="6"/>
                                            </p:txEl>
                                          </p:spTgt>
                                        </p:tgtEl>
                                        <p:attrNameLst>
                                          <p:attrName>style.visibility</p:attrName>
                                        </p:attrNameLst>
                                      </p:cBhvr>
                                      <p:to>
                                        <p:strVal val="visible"/>
                                      </p:to>
                                    </p:set>
                                    <p:animEffect transition="in" filter="fade">
                                      <p:cBhvr>
                                        <p:cTn id="29" dur="1000">
                                          <p:stCondLst>
                                            <p:cond delay="0"/>
                                          </p:stCondLst>
                                        </p:cTn>
                                        <p:tgtEl>
                                          <p:spTgt spid="13312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33123">
                                            <p:txEl>
                                              <p:pRg st="8" end="8"/>
                                            </p:txEl>
                                          </p:spTgt>
                                        </p:tgtEl>
                                        <p:attrNameLst>
                                          <p:attrName>style.visibility</p:attrName>
                                        </p:attrNameLst>
                                      </p:cBhvr>
                                      <p:to>
                                        <p:strVal val="visible"/>
                                      </p:to>
                                    </p:set>
                                    <p:animEffect transition="in" filter="fade">
                                      <p:cBhvr>
                                        <p:cTn id="34" dur="1000">
                                          <p:stCondLst>
                                            <p:cond delay="0"/>
                                          </p:stCondLst>
                                        </p:cTn>
                                        <p:tgtEl>
                                          <p:spTgt spid="13312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P spid="13312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Gender-Responsive Guiding Principles</a:t>
            </a:r>
          </a:p>
        </p:txBody>
      </p:sp>
      <p:sp>
        <p:nvSpPr>
          <p:cNvPr id="135171" name="Rectangle 3"/>
          <p:cNvSpPr>
            <a:spLocks noGrp="1"/>
          </p:cNvSpPr>
          <p:nvPr>
            <p:ph type="body" idx="4294967295"/>
          </p:nvPr>
        </p:nvSpPr>
        <p:spPr/>
        <p:txBody>
          <a:bodyPr/>
          <a:lstStyle/>
          <a:p>
            <a:pPr algn="ctr">
              <a:buFont typeface="Wingdings 3" pitchFamily="18" charset="2"/>
              <a:buNone/>
            </a:pPr>
            <a:r>
              <a:rPr lang="en-US" sz="1600" smtClean="0"/>
              <a:t>Guiding principal #1 (cont)</a:t>
            </a:r>
          </a:p>
          <a:p>
            <a:pPr algn="ctr">
              <a:buFont typeface="Wingdings 3" pitchFamily="18" charset="2"/>
              <a:buNone/>
            </a:pPr>
            <a:r>
              <a:rPr lang="en-US" sz="2500" smtClean="0"/>
              <a:t>Gender</a:t>
            </a:r>
          </a:p>
          <a:p>
            <a:pPr algn="ctr">
              <a:buFont typeface="Wingdings 3" pitchFamily="18" charset="2"/>
              <a:buNone/>
            </a:pPr>
            <a:endParaRPr lang="en-US" sz="1200" smtClean="0"/>
          </a:p>
          <a:p>
            <a:r>
              <a:rPr lang="en-US" sz="2000" smtClean="0"/>
              <a:t>Women’s responses to community supervision, incarceration and treatment differ from those of men.</a:t>
            </a:r>
          </a:p>
          <a:p>
            <a:endParaRPr lang="en-US" sz="800" smtClean="0"/>
          </a:p>
          <a:p>
            <a:r>
              <a:rPr lang="en-US" sz="2000" smtClean="0"/>
              <a:t>Women have higher rates of disciplinary infractions for less serious rule violations as compared to men, but demonstrate less violence during incarceration.</a:t>
            </a:r>
          </a:p>
          <a:p>
            <a:endParaRPr lang="en-US" sz="800" smtClean="0"/>
          </a:p>
          <a:p>
            <a:r>
              <a:rPr lang="en-US" sz="2000" smtClean="0"/>
              <a:t>Women’s behavior is influenced significantly by their concern for their children and their relationships with staff &amp; other offenders during incarceration.</a:t>
            </a:r>
          </a:p>
        </p:txBody>
      </p:sp>
      <p:sp>
        <p:nvSpPr>
          <p:cNvPr id="135172" name="Text Box 4"/>
          <p:cNvSpPr txBox="1">
            <a:spLocks noChangeArrowheads="1"/>
          </p:cNvSpPr>
          <p:nvPr/>
        </p:nvSpPr>
        <p:spPr bwMode="auto">
          <a:xfrm>
            <a:off x="2438400" y="5935663"/>
            <a:ext cx="4953000" cy="460375"/>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Gender Responsive Strategies for Women Offenders</a:t>
            </a:r>
          </a:p>
          <a:p>
            <a:pPr algn="ctr">
              <a:spcBef>
                <a:spcPct val="50000"/>
              </a:spcBef>
              <a:buFont typeface="Wingdings 3" pitchFamily="18" charset="2"/>
              <a:buNone/>
            </a:pPr>
            <a:r>
              <a:rPr lang="en-US" sz="600" u="none">
                <a:latin typeface="Lucida Sans Unicode" pitchFamily="34" charset="0"/>
              </a:rPr>
              <a:t>National Institute Corrections </a:t>
            </a:r>
          </a:p>
          <a:p>
            <a:pPr algn="ctr">
              <a:spcBef>
                <a:spcPct val="50000"/>
              </a:spcBef>
              <a:buFont typeface="Wingdings 3" pitchFamily="18" charset="2"/>
              <a:buNone/>
            </a:pPr>
            <a:r>
              <a:rPr lang="en-US" sz="600" u="none">
                <a:latin typeface="Lucida Sans Unicode" pitchFamily="34" charset="0"/>
              </a:rPr>
              <a:t>April 2005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35170"/>
                                        </p:tgtEl>
                                        <p:attrNameLst>
                                          <p:attrName>style.visibility</p:attrName>
                                        </p:attrNameLst>
                                      </p:cBhvr>
                                      <p:to>
                                        <p:strVal val="visible"/>
                                      </p:to>
                                    </p:set>
                                    <p:anim calcmode="lin" valueType="num">
                                      <p:cBhvr>
                                        <p:cTn id="7" dur="500" fill="hold"/>
                                        <p:tgtEl>
                                          <p:spTgt spid="135170"/>
                                        </p:tgtEl>
                                        <p:attrNameLst>
                                          <p:attrName>ppt_w</p:attrName>
                                        </p:attrNameLst>
                                      </p:cBhvr>
                                      <p:tavLst>
                                        <p:tav tm="0">
                                          <p:val>
                                            <p:fltVal val="0"/>
                                          </p:val>
                                        </p:tav>
                                        <p:tav tm="100000">
                                          <p:val>
                                            <p:strVal val="#ppt_w"/>
                                          </p:val>
                                        </p:tav>
                                      </p:tavLst>
                                    </p:anim>
                                    <p:anim calcmode="lin" valueType="num">
                                      <p:cBhvr>
                                        <p:cTn id="8" dur="500" fill="hold"/>
                                        <p:tgtEl>
                                          <p:spTgt spid="135170"/>
                                        </p:tgtEl>
                                        <p:attrNameLst>
                                          <p:attrName>ppt_h</p:attrName>
                                        </p:attrNameLst>
                                      </p:cBhvr>
                                      <p:tavLst>
                                        <p:tav tm="0">
                                          <p:val>
                                            <p:fltVal val="0"/>
                                          </p:val>
                                        </p:tav>
                                        <p:tav tm="100000">
                                          <p:val>
                                            <p:strVal val="#ppt_h"/>
                                          </p:val>
                                        </p:tav>
                                      </p:tavLst>
                                    </p:anim>
                                    <p:animEffect transition="in" filter="fade">
                                      <p:cBhvr>
                                        <p:cTn id="9" dur="500"/>
                                        <p:tgtEl>
                                          <p:spTgt spid="13517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5171">
                                            <p:txEl>
                                              <p:pRg st="0" end="0"/>
                                            </p:txEl>
                                          </p:spTgt>
                                        </p:tgtEl>
                                        <p:attrNameLst>
                                          <p:attrName>style.visibility</p:attrName>
                                        </p:attrNameLst>
                                      </p:cBhvr>
                                      <p:to>
                                        <p:strVal val="visible"/>
                                      </p:to>
                                    </p:set>
                                    <p:animEffect transition="in" filter="fade">
                                      <p:cBhvr>
                                        <p:cTn id="14" dur="1000">
                                          <p:stCondLst>
                                            <p:cond delay="0"/>
                                          </p:stCondLst>
                                        </p:cTn>
                                        <p:tgtEl>
                                          <p:spTgt spid="13517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35171">
                                            <p:txEl>
                                              <p:pRg st="1" end="1"/>
                                            </p:txEl>
                                          </p:spTgt>
                                        </p:tgtEl>
                                        <p:attrNameLst>
                                          <p:attrName>style.visibility</p:attrName>
                                        </p:attrNameLst>
                                      </p:cBhvr>
                                      <p:to>
                                        <p:strVal val="visible"/>
                                      </p:to>
                                    </p:set>
                                    <p:animEffect transition="in" filter="fade">
                                      <p:cBhvr>
                                        <p:cTn id="19" dur="1000">
                                          <p:stCondLst>
                                            <p:cond delay="0"/>
                                          </p:stCondLst>
                                        </p:cTn>
                                        <p:tgtEl>
                                          <p:spTgt spid="13517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5171">
                                            <p:txEl>
                                              <p:pRg st="3" end="3"/>
                                            </p:txEl>
                                          </p:spTgt>
                                        </p:tgtEl>
                                        <p:attrNameLst>
                                          <p:attrName>style.visibility</p:attrName>
                                        </p:attrNameLst>
                                      </p:cBhvr>
                                      <p:to>
                                        <p:strVal val="visible"/>
                                      </p:to>
                                    </p:set>
                                    <p:animEffect transition="in" filter="fade">
                                      <p:cBhvr>
                                        <p:cTn id="24" dur="1000">
                                          <p:stCondLst>
                                            <p:cond delay="0"/>
                                          </p:stCondLst>
                                        </p:cTn>
                                        <p:tgtEl>
                                          <p:spTgt spid="135171">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5171">
                                            <p:txEl>
                                              <p:pRg st="5" end="5"/>
                                            </p:txEl>
                                          </p:spTgt>
                                        </p:tgtEl>
                                        <p:attrNameLst>
                                          <p:attrName>style.visibility</p:attrName>
                                        </p:attrNameLst>
                                      </p:cBhvr>
                                      <p:to>
                                        <p:strVal val="visible"/>
                                      </p:to>
                                    </p:set>
                                    <p:animEffect transition="in" filter="fade">
                                      <p:cBhvr>
                                        <p:cTn id="29" dur="1000">
                                          <p:stCondLst>
                                            <p:cond delay="0"/>
                                          </p:stCondLst>
                                        </p:cTn>
                                        <p:tgtEl>
                                          <p:spTgt spid="135171">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35171">
                                            <p:txEl>
                                              <p:pRg st="7" end="7"/>
                                            </p:txEl>
                                          </p:spTgt>
                                        </p:tgtEl>
                                        <p:attrNameLst>
                                          <p:attrName>style.visibility</p:attrName>
                                        </p:attrNameLst>
                                      </p:cBhvr>
                                      <p:to>
                                        <p:strVal val="visible"/>
                                      </p:to>
                                    </p:set>
                                    <p:animEffect transition="in" filter="fade">
                                      <p:cBhvr>
                                        <p:cTn id="34" dur="1000">
                                          <p:stCondLst>
                                            <p:cond delay="0"/>
                                          </p:stCondLst>
                                        </p:cTn>
                                        <p:tgtEl>
                                          <p:spTgt spid="1351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P spid="135171"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Gender-Responsive Guiding Principals</a:t>
            </a:r>
          </a:p>
        </p:txBody>
      </p:sp>
      <p:sp>
        <p:nvSpPr>
          <p:cNvPr id="137219" name="Rectangle 3"/>
          <p:cNvSpPr>
            <a:spLocks noGrp="1"/>
          </p:cNvSpPr>
          <p:nvPr>
            <p:ph type="body" idx="4294967295"/>
          </p:nvPr>
        </p:nvSpPr>
        <p:spPr/>
        <p:txBody>
          <a:bodyPr/>
          <a:lstStyle/>
          <a:p>
            <a:pPr algn="ctr">
              <a:buFont typeface="Wingdings 3" pitchFamily="18" charset="2"/>
              <a:buNone/>
            </a:pPr>
            <a:r>
              <a:rPr lang="en-US" sz="1600" smtClean="0"/>
              <a:t>Guiding Principal #2</a:t>
            </a:r>
          </a:p>
          <a:p>
            <a:pPr algn="ctr">
              <a:buFont typeface="Wingdings 3" pitchFamily="18" charset="2"/>
              <a:buNone/>
            </a:pPr>
            <a:r>
              <a:rPr lang="en-US" sz="2400" smtClean="0"/>
              <a:t>Environment</a:t>
            </a:r>
          </a:p>
          <a:p>
            <a:pPr algn="ctr">
              <a:buFont typeface="Wingdings 3" pitchFamily="18" charset="2"/>
              <a:buNone/>
            </a:pPr>
            <a:endParaRPr lang="en-US" sz="1200" smtClean="0"/>
          </a:p>
          <a:p>
            <a:r>
              <a:rPr lang="en-US" sz="2000" smtClean="0"/>
              <a:t>Safety:  in which female offenders are free from physical, sexual and verbal abuse.</a:t>
            </a:r>
          </a:p>
          <a:p>
            <a:endParaRPr lang="en-US" sz="800" smtClean="0"/>
          </a:p>
          <a:p>
            <a:r>
              <a:rPr lang="en-US" sz="2000" smtClean="0"/>
              <a:t>Programming is based on women’s life circumstances and treatment focuses on their needs rather than male-based models.</a:t>
            </a:r>
          </a:p>
        </p:txBody>
      </p:sp>
      <p:sp>
        <p:nvSpPr>
          <p:cNvPr id="137220" name="Text Box 4"/>
          <p:cNvSpPr txBox="1">
            <a:spLocks noChangeArrowheads="1"/>
          </p:cNvSpPr>
          <p:nvPr/>
        </p:nvSpPr>
        <p:spPr bwMode="auto">
          <a:xfrm>
            <a:off x="2438400" y="5867400"/>
            <a:ext cx="4953000" cy="460375"/>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Gender Responsive Strategies for Women Offenders</a:t>
            </a:r>
          </a:p>
          <a:p>
            <a:pPr algn="ctr">
              <a:spcBef>
                <a:spcPct val="50000"/>
              </a:spcBef>
              <a:buFont typeface="Wingdings 3" pitchFamily="18" charset="2"/>
              <a:buNone/>
            </a:pPr>
            <a:r>
              <a:rPr lang="en-US" sz="600" u="none">
                <a:latin typeface="Lucida Sans Unicode" pitchFamily="34" charset="0"/>
              </a:rPr>
              <a:t>National Institute Corrections </a:t>
            </a:r>
          </a:p>
          <a:p>
            <a:pPr algn="ctr">
              <a:spcBef>
                <a:spcPct val="50000"/>
              </a:spcBef>
              <a:buFont typeface="Wingdings 3" pitchFamily="18" charset="2"/>
              <a:buNone/>
            </a:pPr>
            <a:r>
              <a:rPr lang="en-US" sz="600" u="none">
                <a:latin typeface="Lucida Sans Unicode" pitchFamily="34" charset="0"/>
              </a:rPr>
              <a:t>April 2005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37218"/>
                                        </p:tgtEl>
                                        <p:attrNameLst>
                                          <p:attrName>style.visibility</p:attrName>
                                        </p:attrNameLst>
                                      </p:cBhvr>
                                      <p:to>
                                        <p:strVal val="visible"/>
                                      </p:to>
                                    </p:set>
                                    <p:anim calcmode="lin" valueType="num">
                                      <p:cBhvr>
                                        <p:cTn id="7" dur="500" fill="hold"/>
                                        <p:tgtEl>
                                          <p:spTgt spid="137218"/>
                                        </p:tgtEl>
                                        <p:attrNameLst>
                                          <p:attrName>ppt_w</p:attrName>
                                        </p:attrNameLst>
                                      </p:cBhvr>
                                      <p:tavLst>
                                        <p:tav tm="0">
                                          <p:val>
                                            <p:fltVal val="0"/>
                                          </p:val>
                                        </p:tav>
                                        <p:tav tm="100000">
                                          <p:val>
                                            <p:strVal val="#ppt_w"/>
                                          </p:val>
                                        </p:tav>
                                      </p:tavLst>
                                    </p:anim>
                                    <p:anim calcmode="lin" valueType="num">
                                      <p:cBhvr>
                                        <p:cTn id="8" dur="500" fill="hold"/>
                                        <p:tgtEl>
                                          <p:spTgt spid="137218"/>
                                        </p:tgtEl>
                                        <p:attrNameLst>
                                          <p:attrName>ppt_h</p:attrName>
                                        </p:attrNameLst>
                                      </p:cBhvr>
                                      <p:tavLst>
                                        <p:tav tm="0">
                                          <p:val>
                                            <p:fltVal val="0"/>
                                          </p:val>
                                        </p:tav>
                                        <p:tav tm="100000">
                                          <p:val>
                                            <p:strVal val="#ppt_h"/>
                                          </p:val>
                                        </p:tav>
                                      </p:tavLst>
                                    </p:anim>
                                    <p:animEffect transition="in" filter="fade">
                                      <p:cBhvr>
                                        <p:cTn id="9" dur="500"/>
                                        <p:tgtEl>
                                          <p:spTgt spid="13721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7219">
                                            <p:txEl>
                                              <p:pRg st="0" end="0"/>
                                            </p:txEl>
                                          </p:spTgt>
                                        </p:tgtEl>
                                        <p:attrNameLst>
                                          <p:attrName>style.visibility</p:attrName>
                                        </p:attrNameLst>
                                      </p:cBhvr>
                                      <p:to>
                                        <p:strVal val="visible"/>
                                      </p:to>
                                    </p:set>
                                    <p:animEffect transition="in" filter="fade">
                                      <p:cBhvr>
                                        <p:cTn id="14" dur="1000">
                                          <p:stCondLst>
                                            <p:cond delay="0"/>
                                          </p:stCondLst>
                                        </p:cTn>
                                        <p:tgtEl>
                                          <p:spTgt spid="13721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37219">
                                            <p:txEl>
                                              <p:pRg st="1" end="1"/>
                                            </p:txEl>
                                          </p:spTgt>
                                        </p:tgtEl>
                                        <p:attrNameLst>
                                          <p:attrName>style.visibility</p:attrName>
                                        </p:attrNameLst>
                                      </p:cBhvr>
                                      <p:to>
                                        <p:strVal val="visible"/>
                                      </p:to>
                                    </p:set>
                                    <p:animEffect transition="in" filter="fade">
                                      <p:cBhvr>
                                        <p:cTn id="19" dur="1000">
                                          <p:stCondLst>
                                            <p:cond delay="0"/>
                                          </p:stCondLst>
                                        </p:cTn>
                                        <p:tgtEl>
                                          <p:spTgt spid="137219">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7219">
                                            <p:txEl>
                                              <p:pRg st="3" end="3"/>
                                            </p:txEl>
                                          </p:spTgt>
                                        </p:tgtEl>
                                        <p:attrNameLst>
                                          <p:attrName>style.visibility</p:attrName>
                                        </p:attrNameLst>
                                      </p:cBhvr>
                                      <p:to>
                                        <p:strVal val="visible"/>
                                      </p:to>
                                    </p:set>
                                    <p:animEffect transition="in" filter="fade">
                                      <p:cBhvr>
                                        <p:cTn id="24" dur="1000">
                                          <p:stCondLst>
                                            <p:cond delay="0"/>
                                          </p:stCondLst>
                                        </p:cTn>
                                        <p:tgtEl>
                                          <p:spTgt spid="137219">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7219">
                                            <p:txEl>
                                              <p:pRg st="5" end="5"/>
                                            </p:txEl>
                                          </p:spTgt>
                                        </p:tgtEl>
                                        <p:attrNameLst>
                                          <p:attrName>style.visibility</p:attrName>
                                        </p:attrNameLst>
                                      </p:cBhvr>
                                      <p:to>
                                        <p:strVal val="visible"/>
                                      </p:to>
                                    </p:set>
                                    <p:animEffect transition="in" filter="fade">
                                      <p:cBhvr>
                                        <p:cTn id="29" dur="1000">
                                          <p:stCondLst>
                                            <p:cond delay="0"/>
                                          </p:stCondLst>
                                        </p:cTn>
                                        <p:tgtEl>
                                          <p:spTgt spid="1372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1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Gender-Responsive Guiding Principals</a:t>
            </a:r>
          </a:p>
        </p:txBody>
      </p:sp>
      <p:sp>
        <p:nvSpPr>
          <p:cNvPr id="139267" name="Rectangle 3"/>
          <p:cNvSpPr>
            <a:spLocks noGrp="1"/>
          </p:cNvSpPr>
          <p:nvPr>
            <p:ph type="body" idx="4294967295"/>
          </p:nvPr>
        </p:nvSpPr>
        <p:spPr/>
        <p:txBody>
          <a:bodyPr/>
          <a:lstStyle/>
          <a:p>
            <a:pPr algn="ctr">
              <a:buFont typeface="Wingdings 3" pitchFamily="18" charset="2"/>
              <a:buNone/>
            </a:pPr>
            <a:endParaRPr lang="en-US" sz="2400" smtClean="0"/>
          </a:p>
          <a:p>
            <a:pPr algn="ctr">
              <a:buFont typeface="Wingdings 3" pitchFamily="18" charset="2"/>
              <a:buNone/>
            </a:pPr>
            <a:r>
              <a:rPr lang="en-US" sz="1600" smtClean="0"/>
              <a:t>Guiding Principal #3</a:t>
            </a:r>
          </a:p>
          <a:p>
            <a:pPr algn="ctr">
              <a:buFont typeface="Wingdings 3" pitchFamily="18" charset="2"/>
              <a:buNone/>
            </a:pPr>
            <a:r>
              <a:rPr lang="en-US" sz="2400" smtClean="0"/>
              <a:t>Relationships</a:t>
            </a:r>
          </a:p>
          <a:p>
            <a:pPr algn="ctr">
              <a:buFont typeface="Wingdings 3" pitchFamily="18" charset="2"/>
              <a:buNone/>
            </a:pPr>
            <a:endParaRPr lang="en-US" sz="2400" smtClean="0"/>
          </a:p>
          <a:p>
            <a:pPr algn="ctr">
              <a:buFont typeface="Wingdings 3" pitchFamily="18" charset="2"/>
              <a:buNone/>
            </a:pPr>
            <a:r>
              <a:rPr lang="en-US" sz="2000" smtClean="0"/>
              <a:t>Develop policies, practices and programs that are relational and promote healthy connections to children, family, significant others and the community.</a:t>
            </a:r>
          </a:p>
        </p:txBody>
      </p:sp>
      <p:sp>
        <p:nvSpPr>
          <p:cNvPr id="139268" name="Text Box 4"/>
          <p:cNvSpPr txBox="1">
            <a:spLocks noChangeArrowheads="1"/>
          </p:cNvSpPr>
          <p:nvPr/>
        </p:nvSpPr>
        <p:spPr bwMode="auto">
          <a:xfrm>
            <a:off x="2438400" y="5935663"/>
            <a:ext cx="4953000" cy="460375"/>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Gender Responsive Strategies for Women Offenders</a:t>
            </a:r>
          </a:p>
          <a:p>
            <a:pPr algn="ctr">
              <a:spcBef>
                <a:spcPct val="50000"/>
              </a:spcBef>
              <a:buFont typeface="Wingdings 3" pitchFamily="18" charset="2"/>
              <a:buNone/>
            </a:pPr>
            <a:r>
              <a:rPr lang="en-US" sz="600" u="none">
                <a:latin typeface="Lucida Sans Unicode" pitchFamily="34" charset="0"/>
              </a:rPr>
              <a:t>National Institute Corrections </a:t>
            </a:r>
          </a:p>
          <a:p>
            <a:pPr algn="ctr">
              <a:spcBef>
                <a:spcPct val="50000"/>
              </a:spcBef>
              <a:buFont typeface="Wingdings 3" pitchFamily="18" charset="2"/>
              <a:buNone/>
            </a:pPr>
            <a:r>
              <a:rPr lang="en-US" sz="600" u="none">
                <a:latin typeface="Lucida Sans Unicode" pitchFamily="34" charset="0"/>
              </a:rPr>
              <a:t>April 2005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39266"/>
                                        </p:tgtEl>
                                        <p:attrNameLst>
                                          <p:attrName>style.visibility</p:attrName>
                                        </p:attrNameLst>
                                      </p:cBhvr>
                                      <p:to>
                                        <p:strVal val="visible"/>
                                      </p:to>
                                    </p:set>
                                    <p:anim calcmode="lin" valueType="num">
                                      <p:cBhvr>
                                        <p:cTn id="7" dur="500" fill="hold"/>
                                        <p:tgtEl>
                                          <p:spTgt spid="139266"/>
                                        </p:tgtEl>
                                        <p:attrNameLst>
                                          <p:attrName>ppt_w</p:attrName>
                                        </p:attrNameLst>
                                      </p:cBhvr>
                                      <p:tavLst>
                                        <p:tav tm="0">
                                          <p:val>
                                            <p:fltVal val="0"/>
                                          </p:val>
                                        </p:tav>
                                        <p:tav tm="100000">
                                          <p:val>
                                            <p:strVal val="#ppt_w"/>
                                          </p:val>
                                        </p:tav>
                                      </p:tavLst>
                                    </p:anim>
                                    <p:anim calcmode="lin" valueType="num">
                                      <p:cBhvr>
                                        <p:cTn id="8" dur="500" fill="hold"/>
                                        <p:tgtEl>
                                          <p:spTgt spid="139266"/>
                                        </p:tgtEl>
                                        <p:attrNameLst>
                                          <p:attrName>ppt_h</p:attrName>
                                        </p:attrNameLst>
                                      </p:cBhvr>
                                      <p:tavLst>
                                        <p:tav tm="0">
                                          <p:val>
                                            <p:fltVal val="0"/>
                                          </p:val>
                                        </p:tav>
                                        <p:tav tm="100000">
                                          <p:val>
                                            <p:strVal val="#ppt_h"/>
                                          </p:val>
                                        </p:tav>
                                      </p:tavLst>
                                    </p:anim>
                                    <p:animEffect transition="in" filter="fade">
                                      <p:cBhvr>
                                        <p:cTn id="9" dur="500"/>
                                        <p:tgtEl>
                                          <p:spTgt spid="13926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9267">
                                            <p:txEl>
                                              <p:pRg st="1" end="1"/>
                                            </p:txEl>
                                          </p:spTgt>
                                        </p:tgtEl>
                                        <p:attrNameLst>
                                          <p:attrName>style.visibility</p:attrName>
                                        </p:attrNameLst>
                                      </p:cBhvr>
                                      <p:to>
                                        <p:strVal val="visible"/>
                                      </p:to>
                                    </p:set>
                                    <p:animEffect transition="in" filter="fade">
                                      <p:cBhvr>
                                        <p:cTn id="14" dur="1000">
                                          <p:stCondLst>
                                            <p:cond delay="0"/>
                                          </p:stCondLst>
                                        </p:cTn>
                                        <p:tgtEl>
                                          <p:spTgt spid="13926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39267">
                                            <p:txEl>
                                              <p:pRg st="2" end="2"/>
                                            </p:txEl>
                                          </p:spTgt>
                                        </p:tgtEl>
                                        <p:attrNameLst>
                                          <p:attrName>style.visibility</p:attrName>
                                        </p:attrNameLst>
                                      </p:cBhvr>
                                      <p:to>
                                        <p:strVal val="visible"/>
                                      </p:to>
                                    </p:set>
                                    <p:animEffect transition="in" filter="fade">
                                      <p:cBhvr>
                                        <p:cTn id="19" dur="1000">
                                          <p:stCondLst>
                                            <p:cond delay="0"/>
                                          </p:stCondLst>
                                        </p:cTn>
                                        <p:tgtEl>
                                          <p:spTgt spid="139267">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9267">
                                            <p:txEl>
                                              <p:pRg st="4" end="4"/>
                                            </p:txEl>
                                          </p:spTgt>
                                        </p:tgtEl>
                                        <p:attrNameLst>
                                          <p:attrName>style.visibility</p:attrName>
                                        </p:attrNameLst>
                                      </p:cBhvr>
                                      <p:to>
                                        <p:strVal val="visible"/>
                                      </p:to>
                                    </p:set>
                                    <p:animEffect transition="in" filter="fade">
                                      <p:cBhvr>
                                        <p:cTn id="24" dur="1000">
                                          <p:stCondLst>
                                            <p:cond delay="0"/>
                                          </p:stCondLst>
                                        </p:cTn>
                                        <p:tgtEl>
                                          <p:spTgt spid="139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p:bldP spid="139267"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Gender-Responsive Guiding Principals</a:t>
            </a:r>
          </a:p>
        </p:txBody>
      </p:sp>
      <p:sp>
        <p:nvSpPr>
          <p:cNvPr id="147459" name="Rectangle 3"/>
          <p:cNvSpPr>
            <a:spLocks noGrp="1"/>
          </p:cNvSpPr>
          <p:nvPr>
            <p:ph type="body" idx="4294967295"/>
          </p:nvPr>
        </p:nvSpPr>
        <p:spPr/>
        <p:txBody>
          <a:bodyPr/>
          <a:lstStyle/>
          <a:p>
            <a:pPr algn="ctr">
              <a:buFont typeface="Wingdings 3" pitchFamily="18" charset="2"/>
              <a:buNone/>
            </a:pPr>
            <a:endParaRPr lang="en-US" sz="2400" smtClean="0"/>
          </a:p>
          <a:p>
            <a:pPr algn="ctr">
              <a:buFont typeface="Wingdings 3" pitchFamily="18" charset="2"/>
              <a:buNone/>
            </a:pPr>
            <a:r>
              <a:rPr lang="en-US" sz="1600" smtClean="0"/>
              <a:t>Guiding Principal #4</a:t>
            </a:r>
          </a:p>
          <a:p>
            <a:pPr algn="ctr">
              <a:buFont typeface="Wingdings 3" pitchFamily="18" charset="2"/>
              <a:buNone/>
            </a:pPr>
            <a:r>
              <a:rPr lang="en-US" sz="2400" smtClean="0"/>
              <a:t>Services &amp; Supervision</a:t>
            </a:r>
          </a:p>
          <a:p>
            <a:pPr algn="ctr">
              <a:buFont typeface="Wingdings 3" pitchFamily="18" charset="2"/>
              <a:buNone/>
            </a:pPr>
            <a:endParaRPr lang="en-US" sz="2400" smtClean="0"/>
          </a:p>
          <a:p>
            <a:pPr algn="ctr">
              <a:buFont typeface="Wingdings 3" pitchFamily="18" charset="2"/>
              <a:buNone/>
            </a:pPr>
            <a:r>
              <a:rPr lang="en-US" sz="2000" smtClean="0"/>
              <a:t>Address substance abuse, trauma, and mental health issues through comprehensive, integrated, and culturally relevant services and appropriate supervision.</a:t>
            </a:r>
          </a:p>
          <a:p>
            <a:pPr algn="ctr">
              <a:buFont typeface="Wingdings 3" pitchFamily="18" charset="2"/>
              <a:buNone/>
            </a:pPr>
            <a:endParaRPr lang="en-US" sz="2000" smtClean="0"/>
          </a:p>
        </p:txBody>
      </p:sp>
      <p:sp>
        <p:nvSpPr>
          <p:cNvPr id="147460" name="Text Box 4"/>
          <p:cNvSpPr txBox="1">
            <a:spLocks noChangeArrowheads="1"/>
          </p:cNvSpPr>
          <p:nvPr/>
        </p:nvSpPr>
        <p:spPr bwMode="auto">
          <a:xfrm>
            <a:off x="2438400" y="5935663"/>
            <a:ext cx="4953000" cy="460375"/>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Gender Responsive Strategies for Women Offenders</a:t>
            </a:r>
          </a:p>
          <a:p>
            <a:pPr algn="ctr">
              <a:spcBef>
                <a:spcPct val="50000"/>
              </a:spcBef>
              <a:buFont typeface="Wingdings 3" pitchFamily="18" charset="2"/>
              <a:buNone/>
            </a:pPr>
            <a:r>
              <a:rPr lang="en-US" sz="600" u="none">
                <a:latin typeface="Lucida Sans Unicode" pitchFamily="34" charset="0"/>
              </a:rPr>
              <a:t>National Institute Corrections </a:t>
            </a:r>
          </a:p>
          <a:p>
            <a:pPr algn="ctr">
              <a:spcBef>
                <a:spcPct val="50000"/>
              </a:spcBef>
              <a:buFont typeface="Wingdings 3" pitchFamily="18" charset="2"/>
              <a:buNone/>
            </a:pPr>
            <a:r>
              <a:rPr lang="en-US" sz="600" u="none">
                <a:latin typeface="Lucida Sans Unicode" pitchFamily="34" charset="0"/>
              </a:rPr>
              <a:t>April 2005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47458"/>
                                        </p:tgtEl>
                                        <p:attrNameLst>
                                          <p:attrName>style.visibility</p:attrName>
                                        </p:attrNameLst>
                                      </p:cBhvr>
                                      <p:to>
                                        <p:strVal val="visible"/>
                                      </p:to>
                                    </p:set>
                                    <p:anim calcmode="lin" valueType="num">
                                      <p:cBhvr>
                                        <p:cTn id="7" dur="500" fill="hold"/>
                                        <p:tgtEl>
                                          <p:spTgt spid="147458"/>
                                        </p:tgtEl>
                                        <p:attrNameLst>
                                          <p:attrName>ppt_w</p:attrName>
                                        </p:attrNameLst>
                                      </p:cBhvr>
                                      <p:tavLst>
                                        <p:tav tm="0">
                                          <p:val>
                                            <p:fltVal val="0"/>
                                          </p:val>
                                        </p:tav>
                                        <p:tav tm="100000">
                                          <p:val>
                                            <p:strVal val="#ppt_w"/>
                                          </p:val>
                                        </p:tav>
                                      </p:tavLst>
                                    </p:anim>
                                    <p:anim calcmode="lin" valueType="num">
                                      <p:cBhvr>
                                        <p:cTn id="8" dur="500" fill="hold"/>
                                        <p:tgtEl>
                                          <p:spTgt spid="147458"/>
                                        </p:tgtEl>
                                        <p:attrNameLst>
                                          <p:attrName>ppt_h</p:attrName>
                                        </p:attrNameLst>
                                      </p:cBhvr>
                                      <p:tavLst>
                                        <p:tav tm="0">
                                          <p:val>
                                            <p:fltVal val="0"/>
                                          </p:val>
                                        </p:tav>
                                        <p:tav tm="100000">
                                          <p:val>
                                            <p:strVal val="#ppt_h"/>
                                          </p:val>
                                        </p:tav>
                                      </p:tavLst>
                                    </p:anim>
                                    <p:animEffect transition="in" filter="fade">
                                      <p:cBhvr>
                                        <p:cTn id="9" dur="500"/>
                                        <p:tgtEl>
                                          <p:spTgt spid="14745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47459">
                                            <p:txEl>
                                              <p:pRg st="1" end="1"/>
                                            </p:txEl>
                                          </p:spTgt>
                                        </p:tgtEl>
                                        <p:attrNameLst>
                                          <p:attrName>style.visibility</p:attrName>
                                        </p:attrNameLst>
                                      </p:cBhvr>
                                      <p:to>
                                        <p:strVal val="visible"/>
                                      </p:to>
                                    </p:set>
                                    <p:animEffect transition="in" filter="fade">
                                      <p:cBhvr>
                                        <p:cTn id="14" dur="1000">
                                          <p:stCondLst>
                                            <p:cond delay="0"/>
                                          </p:stCondLst>
                                        </p:cTn>
                                        <p:tgtEl>
                                          <p:spTgt spid="14745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47459">
                                            <p:txEl>
                                              <p:pRg st="2" end="2"/>
                                            </p:txEl>
                                          </p:spTgt>
                                        </p:tgtEl>
                                        <p:attrNameLst>
                                          <p:attrName>style.visibility</p:attrName>
                                        </p:attrNameLst>
                                      </p:cBhvr>
                                      <p:to>
                                        <p:strVal val="visible"/>
                                      </p:to>
                                    </p:set>
                                    <p:animEffect transition="in" filter="fade">
                                      <p:cBhvr>
                                        <p:cTn id="19" dur="1000">
                                          <p:stCondLst>
                                            <p:cond delay="0"/>
                                          </p:stCondLst>
                                        </p:cTn>
                                        <p:tgtEl>
                                          <p:spTgt spid="147459">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47459">
                                            <p:txEl>
                                              <p:pRg st="4" end="4"/>
                                            </p:txEl>
                                          </p:spTgt>
                                        </p:tgtEl>
                                        <p:attrNameLst>
                                          <p:attrName>style.visibility</p:attrName>
                                        </p:attrNameLst>
                                      </p:cBhvr>
                                      <p:to>
                                        <p:strVal val="visible"/>
                                      </p:to>
                                    </p:set>
                                    <p:animEffect transition="in" filter="fade">
                                      <p:cBhvr>
                                        <p:cTn id="24" dur="1000">
                                          <p:stCondLst>
                                            <p:cond delay="0"/>
                                          </p:stCondLst>
                                        </p:cTn>
                                        <p:tgtEl>
                                          <p:spTgt spid="1474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8" grpId="0"/>
      <p:bldP spid="14745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8" name="Rectangle 4"/>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Training Objectives</a:t>
            </a:r>
          </a:p>
        </p:txBody>
      </p:sp>
      <p:sp>
        <p:nvSpPr>
          <p:cNvPr id="16386" name="Rectangle 3"/>
          <p:cNvSpPr>
            <a:spLocks noGrp="1" noChangeArrowheads="1"/>
          </p:cNvSpPr>
          <p:nvPr>
            <p:ph type="body" idx="1"/>
          </p:nvPr>
        </p:nvSpPr>
        <p:spPr>
          <a:xfrm>
            <a:off x="381000" y="1981200"/>
            <a:ext cx="8229600" cy="3568700"/>
          </a:xfrm>
        </p:spPr>
        <p:txBody>
          <a:bodyPr/>
          <a:lstStyle/>
          <a:p>
            <a:pPr>
              <a:lnSpc>
                <a:spcPct val="80000"/>
              </a:lnSpc>
            </a:pPr>
            <a:r>
              <a:rPr lang="en-US" sz="2400" smtClean="0"/>
              <a:t>Identify 5 characteristics to understand and work more effectively with women offenders.</a:t>
            </a:r>
          </a:p>
          <a:p>
            <a:pPr>
              <a:lnSpc>
                <a:spcPct val="80000"/>
              </a:lnSpc>
              <a:buFont typeface="Wingdings 3" pitchFamily="18" charset="2"/>
              <a:buNone/>
            </a:pPr>
            <a:endParaRPr lang="en-US" sz="2400" smtClean="0"/>
          </a:p>
          <a:p>
            <a:pPr>
              <a:lnSpc>
                <a:spcPct val="80000"/>
              </a:lnSpc>
            </a:pPr>
            <a:r>
              <a:rPr lang="en-US" sz="2400" smtClean="0"/>
              <a:t>Recognize 4 Behaviors/Consequences that women with substance abuse problems have.</a:t>
            </a:r>
          </a:p>
          <a:p>
            <a:pPr>
              <a:lnSpc>
                <a:spcPct val="80000"/>
              </a:lnSpc>
              <a:buFont typeface="Wingdings 3" pitchFamily="18" charset="2"/>
              <a:buNone/>
            </a:pPr>
            <a:endParaRPr lang="en-US" sz="2400" smtClean="0"/>
          </a:p>
          <a:p>
            <a:pPr>
              <a:lnSpc>
                <a:spcPct val="80000"/>
              </a:lnSpc>
            </a:pPr>
            <a:r>
              <a:rPr lang="en-US" sz="2400" smtClean="0"/>
              <a:t>State 6 Gender Responsive Guiding Principles.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Gender-Responsive Guiding Principals</a:t>
            </a:r>
          </a:p>
        </p:txBody>
      </p:sp>
      <p:sp>
        <p:nvSpPr>
          <p:cNvPr id="141315" name="Rectangle 3"/>
          <p:cNvSpPr>
            <a:spLocks noGrp="1"/>
          </p:cNvSpPr>
          <p:nvPr>
            <p:ph type="body" idx="4294967295"/>
          </p:nvPr>
        </p:nvSpPr>
        <p:spPr/>
        <p:txBody>
          <a:bodyPr/>
          <a:lstStyle/>
          <a:p>
            <a:pPr algn="ctr">
              <a:buFont typeface="Wingdings 3" pitchFamily="18" charset="2"/>
              <a:buNone/>
            </a:pPr>
            <a:r>
              <a:rPr lang="en-US" sz="1600" dirty="0" smtClean="0"/>
              <a:t>Guiding Principal #5</a:t>
            </a:r>
          </a:p>
          <a:p>
            <a:pPr algn="ctr">
              <a:buFont typeface="Wingdings 3" pitchFamily="18" charset="2"/>
              <a:buNone/>
            </a:pPr>
            <a:r>
              <a:rPr lang="en-US" sz="2400" dirty="0" smtClean="0"/>
              <a:t>Socioeconomic Status</a:t>
            </a:r>
          </a:p>
          <a:p>
            <a:endParaRPr lang="en-US" sz="800" dirty="0" smtClean="0"/>
          </a:p>
          <a:p>
            <a:endParaRPr lang="en-US" sz="800" dirty="0" smtClean="0"/>
          </a:p>
          <a:p>
            <a:endParaRPr lang="en-US" sz="800" dirty="0" smtClean="0"/>
          </a:p>
          <a:p>
            <a:r>
              <a:rPr lang="en-US" sz="2000" dirty="0" smtClean="0"/>
              <a:t>Life skills</a:t>
            </a:r>
          </a:p>
          <a:p>
            <a:endParaRPr lang="en-US" sz="800" dirty="0" smtClean="0"/>
          </a:p>
          <a:p>
            <a:r>
              <a:rPr lang="en-US" sz="2000" dirty="0" smtClean="0"/>
              <a:t>Educational programming</a:t>
            </a:r>
          </a:p>
          <a:p>
            <a:endParaRPr lang="en-US" sz="800" dirty="0" smtClean="0"/>
          </a:p>
          <a:p>
            <a:r>
              <a:rPr lang="en-US" sz="2000" dirty="0" smtClean="0"/>
              <a:t>Job skills</a:t>
            </a:r>
          </a:p>
          <a:p>
            <a:pPr>
              <a:buNone/>
            </a:pPr>
            <a:endParaRPr lang="en-US" sz="2000" dirty="0" smtClean="0"/>
          </a:p>
          <a:p>
            <a:r>
              <a:rPr lang="en-US" sz="2000" dirty="0" smtClean="0"/>
              <a:t>Safe housing</a:t>
            </a:r>
          </a:p>
          <a:p>
            <a:endParaRPr lang="en-US" sz="800" dirty="0" smtClean="0"/>
          </a:p>
          <a:p>
            <a:r>
              <a:rPr lang="en-US" sz="2000" dirty="0" smtClean="0"/>
              <a:t>Medical &amp; mental health</a:t>
            </a:r>
          </a:p>
        </p:txBody>
      </p:sp>
      <p:sp>
        <p:nvSpPr>
          <p:cNvPr id="141316" name="Text Box 4"/>
          <p:cNvSpPr txBox="1">
            <a:spLocks noChangeArrowheads="1"/>
          </p:cNvSpPr>
          <p:nvPr/>
        </p:nvSpPr>
        <p:spPr bwMode="auto">
          <a:xfrm>
            <a:off x="3200400" y="6096000"/>
            <a:ext cx="3124200" cy="460375"/>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t>Gender Responsiveness Strategies for Women Offenders</a:t>
            </a:r>
          </a:p>
          <a:p>
            <a:pPr algn="ctr">
              <a:spcBef>
                <a:spcPct val="50000"/>
              </a:spcBef>
              <a:buFont typeface="Wingdings 3" pitchFamily="18" charset="2"/>
              <a:buNone/>
            </a:pPr>
            <a:r>
              <a:rPr lang="en-US" sz="600" u="none"/>
              <a:t>National Institute Corrections </a:t>
            </a:r>
          </a:p>
          <a:p>
            <a:pPr algn="ctr">
              <a:spcBef>
                <a:spcPct val="50000"/>
              </a:spcBef>
              <a:buFont typeface="Wingdings 3" pitchFamily="18" charset="2"/>
              <a:buNone/>
            </a:pPr>
            <a:r>
              <a:rPr lang="en-US" sz="600" u="none"/>
              <a:t>April 2005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41314"/>
                                        </p:tgtEl>
                                        <p:attrNameLst>
                                          <p:attrName>style.visibility</p:attrName>
                                        </p:attrNameLst>
                                      </p:cBhvr>
                                      <p:to>
                                        <p:strVal val="visible"/>
                                      </p:to>
                                    </p:set>
                                    <p:anim calcmode="lin" valueType="num">
                                      <p:cBhvr>
                                        <p:cTn id="7" dur="500" fill="hold"/>
                                        <p:tgtEl>
                                          <p:spTgt spid="141314"/>
                                        </p:tgtEl>
                                        <p:attrNameLst>
                                          <p:attrName>ppt_w</p:attrName>
                                        </p:attrNameLst>
                                      </p:cBhvr>
                                      <p:tavLst>
                                        <p:tav tm="0">
                                          <p:val>
                                            <p:fltVal val="0"/>
                                          </p:val>
                                        </p:tav>
                                        <p:tav tm="100000">
                                          <p:val>
                                            <p:strVal val="#ppt_w"/>
                                          </p:val>
                                        </p:tav>
                                      </p:tavLst>
                                    </p:anim>
                                    <p:anim calcmode="lin" valueType="num">
                                      <p:cBhvr>
                                        <p:cTn id="8" dur="500" fill="hold"/>
                                        <p:tgtEl>
                                          <p:spTgt spid="141314"/>
                                        </p:tgtEl>
                                        <p:attrNameLst>
                                          <p:attrName>ppt_h</p:attrName>
                                        </p:attrNameLst>
                                      </p:cBhvr>
                                      <p:tavLst>
                                        <p:tav tm="0">
                                          <p:val>
                                            <p:fltVal val="0"/>
                                          </p:val>
                                        </p:tav>
                                        <p:tav tm="100000">
                                          <p:val>
                                            <p:strVal val="#ppt_h"/>
                                          </p:val>
                                        </p:tav>
                                      </p:tavLst>
                                    </p:anim>
                                    <p:animEffect transition="in" filter="fade">
                                      <p:cBhvr>
                                        <p:cTn id="9" dur="500"/>
                                        <p:tgtEl>
                                          <p:spTgt spid="14131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41315">
                                            <p:txEl>
                                              <p:pRg st="0" end="0"/>
                                            </p:txEl>
                                          </p:spTgt>
                                        </p:tgtEl>
                                        <p:attrNameLst>
                                          <p:attrName>style.visibility</p:attrName>
                                        </p:attrNameLst>
                                      </p:cBhvr>
                                      <p:to>
                                        <p:strVal val="visible"/>
                                      </p:to>
                                    </p:set>
                                    <p:animEffect transition="in" filter="fade">
                                      <p:cBhvr>
                                        <p:cTn id="14" dur="1000">
                                          <p:stCondLst>
                                            <p:cond delay="0"/>
                                          </p:stCondLst>
                                        </p:cTn>
                                        <p:tgtEl>
                                          <p:spTgt spid="14131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41315">
                                            <p:txEl>
                                              <p:pRg st="1" end="1"/>
                                            </p:txEl>
                                          </p:spTgt>
                                        </p:tgtEl>
                                        <p:attrNameLst>
                                          <p:attrName>style.visibility</p:attrName>
                                        </p:attrNameLst>
                                      </p:cBhvr>
                                      <p:to>
                                        <p:strVal val="visible"/>
                                      </p:to>
                                    </p:set>
                                    <p:animEffect transition="in" filter="fade">
                                      <p:cBhvr>
                                        <p:cTn id="19" dur="1000">
                                          <p:stCondLst>
                                            <p:cond delay="0"/>
                                          </p:stCondLst>
                                        </p:cTn>
                                        <p:tgtEl>
                                          <p:spTgt spid="14131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41315">
                                            <p:txEl>
                                              <p:pRg st="5" end="5"/>
                                            </p:txEl>
                                          </p:spTgt>
                                        </p:tgtEl>
                                        <p:attrNameLst>
                                          <p:attrName>style.visibility</p:attrName>
                                        </p:attrNameLst>
                                      </p:cBhvr>
                                      <p:to>
                                        <p:strVal val="visible"/>
                                      </p:to>
                                    </p:set>
                                    <p:animEffect transition="in" filter="fade">
                                      <p:cBhvr>
                                        <p:cTn id="24" dur="1000">
                                          <p:stCondLst>
                                            <p:cond delay="0"/>
                                          </p:stCondLst>
                                        </p:cTn>
                                        <p:tgtEl>
                                          <p:spTgt spid="14131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1315">
                                            <p:txEl>
                                              <p:pRg st="7" end="7"/>
                                            </p:txEl>
                                          </p:spTgt>
                                        </p:tgtEl>
                                        <p:attrNameLst>
                                          <p:attrName>style.visibility</p:attrName>
                                        </p:attrNameLst>
                                      </p:cBhvr>
                                      <p:to>
                                        <p:strVal val="visible"/>
                                      </p:to>
                                    </p:set>
                                    <p:animEffect transition="in" filter="fade">
                                      <p:cBhvr>
                                        <p:cTn id="29" dur="1000">
                                          <p:stCondLst>
                                            <p:cond delay="0"/>
                                          </p:stCondLst>
                                        </p:cTn>
                                        <p:tgtEl>
                                          <p:spTgt spid="141315">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41315">
                                            <p:txEl>
                                              <p:pRg st="9" end="9"/>
                                            </p:txEl>
                                          </p:spTgt>
                                        </p:tgtEl>
                                        <p:attrNameLst>
                                          <p:attrName>style.visibility</p:attrName>
                                        </p:attrNameLst>
                                      </p:cBhvr>
                                      <p:to>
                                        <p:strVal val="visible"/>
                                      </p:to>
                                    </p:set>
                                    <p:animEffect transition="in" filter="fade">
                                      <p:cBhvr>
                                        <p:cTn id="34" dur="1000">
                                          <p:stCondLst>
                                            <p:cond delay="0"/>
                                          </p:stCondLst>
                                        </p:cTn>
                                        <p:tgtEl>
                                          <p:spTgt spid="141315">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41315">
                                            <p:txEl>
                                              <p:pRg st="11" end="11"/>
                                            </p:txEl>
                                          </p:spTgt>
                                        </p:tgtEl>
                                        <p:attrNameLst>
                                          <p:attrName>style.visibility</p:attrName>
                                        </p:attrNameLst>
                                      </p:cBhvr>
                                      <p:to>
                                        <p:strVal val="visible"/>
                                      </p:to>
                                    </p:set>
                                    <p:animEffect transition="in" filter="fade">
                                      <p:cBhvr>
                                        <p:cTn id="39" dur="1000">
                                          <p:stCondLst>
                                            <p:cond delay="0"/>
                                          </p:stCondLst>
                                        </p:cTn>
                                        <p:tgtEl>
                                          <p:spTgt spid="141315">
                                            <p:txEl>
                                              <p:pRg st="11" end="1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41315">
                                            <p:txEl>
                                              <p:pRg st="13" end="13"/>
                                            </p:txEl>
                                          </p:spTgt>
                                        </p:tgtEl>
                                        <p:attrNameLst>
                                          <p:attrName>style.visibility</p:attrName>
                                        </p:attrNameLst>
                                      </p:cBhvr>
                                      <p:to>
                                        <p:strVal val="visible"/>
                                      </p:to>
                                    </p:set>
                                    <p:animEffect transition="in" filter="fade">
                                      <p:cBhvr>
                                        <p:cTn id="44" dur="1000">
                                          <p:stCondLst>
                                            <p:cond delay="0"/>
                                          </p:stCondLst>
                                        </p:cTn>
                                        <p:tgtEl>
                                          <p:spTgt spid="14131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4" grpId="0"/>
      <p:bldP spid="141315"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Gender-Responsive Guiding Principals</a:t>
            </a:r>
          </a:p>
        </p:txBody>
      </p:sp>
      <p:sp>
        <p:nvSpPr>
          <p:cNvPr id="149507" name="Rectangle 3"/>
          <p:cNvSpPr>
            <a:spLocks noGrp="1"/>
          </p:cNvSpPr>
          <p:nvPr>
            <p:ph type="body" idx="4294967295"/>
          </p:nvPr>
        </p:nvSpPr>
        <p:spPr>
          <a:xfrm>
            <a:off x="304800" y="1219200"/>
            <a:ext cx="8229600" cy="4525963"/>
          </a:xfrm>
        </p:spPr>
        <p:txBody>
          <a:bodyPr/>
          <a:lstStyle/>
          <a:p>
            <a:pPr algn="ctr">
              <a:buFont typeface="Wingdings 3" pitchFamily="18" charset="2"/>
              <a:buNone/>
            </a:pPr>
            <a:endParaRPr lang="en-US" sz="2400" smtClean="0"/>
          </a:p>
          <a:p>
            <a:pPr algn="ctr">
              <a:buFont typeface="Wingdings 3" pitchFamily="18" charset="2"/>
              <a:buNone/>
            </a:pPr>
            <a:r>
              <a:rPr lang="en-US" sz="1600" smtClean="0"/>
              <a:t>Guiding Principal #6</a:t>
            </a:r>
          </a:p>
          <a:p>
            <a:pPr algn="ctr">
              <a:buFont typeface="Wingdings 3" pitchFamily="18" charset="2"/>
              <a:buNone/>
            </a:pPr>
            <a:r>
              <a:rPr lang="en-US" sz="2400" smtClean="0"/>
              <a:t>Community</a:t>
            </a:r>
          </a:p>
          <a:p>
            <a:pPr algn="ctr">
              <a:buFont typeface="Wingdings 3" pitchFamily="18" charset="2"/>
              <a:buNone/>
            </a:pPr>
            <a:endParaRPr lang="en-US" sz="1200" smtClean="0"/>
          </a:p>
          <a:p>
            <a:pPr algn="ctr">
              <a:buFont typeface="Wingdings 3" pitchFamily="18" charset="2"/>
              <a:buNone/>
            </a:pPr>
            <a:r>
              <a:rPr lang="en-US" sz="2400" smtClean="0"/>
              <a:t>Establish a system of community supervision and reentry with comprehensive, collaborative services.</a:t>
            </a:r>
          </a:p>
        </p:txBody>
      </p:sp>
      <p:sp>
        <p:nvSpPr>
          <p:cNvPr id="149508" name="Text Box 4"/>
          <p:cNvSpPr txBox="1">
            <a:spLocks noChangeArrowheads="1"/>
          </p:cNvSpPr>
          <p:nvPr/>
        </p:nvSpPr>
        <p:spPr bwMode="auto">
          <a:xfrm>
            <a:off x="3505200" y="5943600"/>
            <a:ext cx="2590800" cy="744538"/>
          </a:xfrm>
          <a:prstGeom prst="rect">
            <a:avLst/>
          </a:prstGeom>
          <a:noFill/>
          <a:ln w="9525" algn="ctr">
            <a:noFill/>
            <a:miter lim="800000"/>
            <a:headEnd/>
            <a:tailEnd/>
          </a:ln>
          <a:effectLst/>
        </p:spPr>
        <p:txBody>
          <a:bodyPr lIns="45720" rIns="45720">
            <a:spAutoFit/>
          </a:bodyPr>
          <a:lstStyle/>
          <a:p>
            <a:pPr algn="ctr">
              <a:buFont typeface="Wingdings 3" pitchFamily="18" charset="2"/>
              <a:buNone/>
            </a:pPr>
            <a:r>
              <a:rPr lang="en-US" sz="800" u="none"/>
              <a:t>Gender Responsiveness Strategies for Women Offenders</a:t>
            </a:r>
          </a:p>
          <a:p>
            <a:pPr algn="ctr">
              <a:buFont typeface="Wingdings 3" pitchFamily="18" charset="2"/>
              <a:buNone/>
            </a:pPr>
            <a:r>
              <a:rPr lang="en-US" sz="800" u="none"/>
              <a:t>National Institute Corrections </a:t>
            </a:r>
          </a:p>
          <a:p>
            <a:pPr algn="ctr">
              <a:buFont typeface="Wingdings 3" pitchFamily="18" charset="2"/>
              <a:buNone/>
            </a:pPr>
            <a:r>
              <a:rPr lang="en-US" sz="800" u="none"/>
              <a:t>April 2005   </a:t>
            </a:r>
          </a:p>
          <a:p>
            <a:pPr algn="ctr">
              <a:spcBef>
                <a:spcPct val="50000"/>
              </a:spcBef>
              <a:buFont typeface="Wingdings 3" pitchFamily="18" charset="2"/>
              <a:buNone/>
            </a:pPr>
            <a:endParaRPr lang="en-US" sz="800" u="none"/>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49506"/>
                                        </p:tgtEl>
                                        <p:attrNameLst>
                                          <p:attrName>style.visibility</p:attrName>
                                        </p:attrNameLst>
                                      </p:cBhvr>
                                      <p:to>
                                        <p:strVal val="visible"/>
                                      </p:to>
                                    </p:set>
                                    <p:anim calcmode="lin" valueType="num">
                                      <p:cBhvr>
                                        <p:cTn id="7" dur="500" fill="hold"/>
                                        <p:tgtEl>
                                          <p:spTgt spid="149506"/>
                                        </p:tgtEl>
                                        <p:attrNameLst>
                                          <p:attrName>ppt_w</p:attrName>
                                        </p:attrNameLst>
                                      </p:cBhvr>
                                      <p:tavLst>
                                        <p:tav tm="0">
                                          <p:val>
                                            <p:fltVal val="0"/>
                                          </p:val>
                                        </p:tav>
                                        <p:tav tm="100000">
                                          <p:val>
                                            <p:strVal val="#ppt_w"/>
                                          </p:val>
                                        </p:tav>
                                      </p:tavLst>
                                    </p:anim>
                                    <p:anim calcmode="lin" valueType="num">
                                      <p:cBhvr>
                                        <p:cTn id="8" dur="500" fill="hold"/>
                                        <p:tgtEl>
                                          <p:spTgt spid="149506"/>
                                        </p:tgtEl>
                                        <p:attrNameLst>
                                          <p:attrName>ppt_h</p:attrName>
                                        </p:attrNameLst>
                                      </p:cBhvr>
                                      <p:tavLst>
                                        <p:tav tm="0">
                                          <p:val>
                                            <p:fltVal val="0"/>
                                          </p:val>
                                        </p:tav>
                                        <p:tav tm="100000">
                                          <p:val>
                                            <p:strVal val="#ppt_h"/>
                                          </p:val>
                                        </p:tav>
                                      </p:tavLst>
                                    </p:anim>
                                    <p:animEffect transition="in" filter="fade">
                                      <p:cBhvr>
                                        <p:cTn id="9" dur="500"/>
                                        <p:tgtEl>
                                          <p:spTgt spid="14950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49507">
                                            <p:txEl>
                                              <p:pRg st="1" end="1"/>
                                            </p:txEl>
                                          </p:spTgt>
                                        </p:tgtEl>
                                        <p:attrNameLst>
                                          <p:attrName>style.visibility</p:attrName>
                                        </p:attrNameLst>
                                      </p:cBhvr>
                                      <p:to>
                                        <p:strVal val="visible"/>
                                      </p:to>
                                    </p:set>
                                    <p:animEffect transition="in" filter="fade">
                                      <p:cBhvr>
                                        <p:cTn id="14" dur="1000">
                                          <p:stCondLst>
                                            <p:cond delay="0"/>
                                          </p:stCondLst>
                                        </p:cTn>
                                        <p:tgtEl>
                                          <p:spTgt spid="14950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49507">
                                            <p:txEl>
                                              <p:pRg st="2" end="2"/>
                                            </p:txEl>
                                          </p:spTgt>
                                        </p:tgtEl>
                                        <p:attrNameLst>
                                          <p:attrName>style.visibility</p:attrName>
                                        </p:attrNameLst>
                                      </p:cBhvr>
                                      <p:to>
                                        <p:strVal val="visible"/>
                                      </p:to>
                                    </p:set>
                                    <p:animEffect transition="in" filter="fade">
                                      <p:cBhvr>
                                        <p:cTn id="19" dur="1000">
                                          <p:stCondLst>
                                            <p:cond delay="0"/>
                                          </p:stCondLst>
                                        </p:cTn>
                                        <p:tgtEl>
                                          <p:spTgt spid="149507">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49507">
                                            <p:txEl>
                                              <p:pRg st="4" end="4"/>
                                            </p:txEl>
                                          </p:spTgt>
                                        </p:tgtEl>
                                        <p:attrNameLst>
                                          <p:attrName>style.visibility</p:attrName>
                                        </p:attrNameLst>
                                      </p:cBhvr>
                                      <p:to>
                                        <p:strVal val="visible"/>
                                      </p:to>
                                    </p:set>
                                    <p:animEffect transition="in" filter="fade">
                                      <p:cBhvr>
                                        <p:cTn id="24" dur="1000">
                                          <p:stCondLst>
                                            <p:cond delay="0"/>
                                          </p:stCondLst>
                                        </p:cTn>
                                        <p:tgtEl>
                                          <p:spTgt spid="149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6" grpId="0"/>
      <p:bldP spid="149507"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Re-entry</a:t>
            </a:r>
            <a:r>
              <a:rPr lang="en-US" sz="3600" smtClean="0">
                <a:effectLst/>
              </a:rPr>
              <a:t> </a:t>
            </a:r>
          </a:p>
        </p:txBody>
      </p:sp>
      <p:sp>
        <p:nvSpPr>
          <p:cNvPr id="151555" name="Rectangle 3"/>
          <p:cNvSpPr>
            <a:spLocks noGrp="1"/>
          </p:cNvSpPr>
          <p:nvPr>
            <p:ph type="body" idx="4294967295"/>
          </p:nvPr>
        </p:nvSpPr>
        <p:spPr/>
        <p:txBody>
          <a:bodyPr/>
          <a:lstStyle/>
          <a:p>
            <a:r>
              <a:rPr lang="en-US" sz="2400" smtClean="0"/>
              <a:t>Re-entry begins prior to release</a:t>
            </a:r>
          </a:p>
          <a:p>
            <a:endParaRPr lang="en-US" smtClean="0"/>
          </a:p>
          <a:p>
            <a:r>
              <a:rPr lang="en-US" sz="2400" smtClean="0"/>
              <a:t>Needs Assessments</a:t>
            </a:r>
          </a:p>
          <a:p>
            <a:endParaRPr lang="en-US" sz="2400" smtClean="0"/>
          </a:p>
          <a:p>
            <a:r>
              <a:rPr lang="en-US" sz="2400" smtClean="0"/>
              <a:t>Collaboration</a:t>
            </a:r>
          </a:p>
          <a:p>
            <a:pPr lvl="1"/>
            <a:r>
              <a:rPr lang="en-US" sz="1400" smtClean="0"/>
              <a:t>Community partners</a:t>
            </a:r>
          </a:p>
          <a:p>
            <a:pPr lvl="1"/>
            <a:r>
              <a:rPr lang="en-US" sz="1400" smtClean="0"/>
              <a:t>Public buy in</a:t>
            </a:r>
          </a:p>
          <a:p>
            <a:endParaRPr lang="en-US" sz="1400" smtClean="0"/>
          </a:p>
          <a:p>
            <a:r>
              <a:rPr lang="en-US" sz="2400" smtClean="0"/>
              <a:t>Case management or Recovery Support Services</a:t>
            </a:r>
          </a:p>
          <a:p>
            <a:endParaRPr lang="en-US" sz="2400" smtClean="0"/>
          </a:p>
          <a:p>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1554"/>
                                        </p:tgtEl>
                                        <p:attrNameLst>
                                          <p:attrName>style.visibility</p:attrName>
                                        </p:attrNameLst>
                                      </p:cBhvr>
                                      <p:to>
                                        <p:strVal val="visible"/>
                                      </p:to>
                                    </p:set>
                                    <p:animEffect transition="in" filter="fade">
                                      <p:cBhvr>
                                        <p:cTn id="7" dur="2000"/>
                                        <p:tgtEl>
                                          <p:spTgt spid="1515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1555">
                                            <p:txEl>
                                              <p:pRg st="0" end="0"/>
                                            </p:txEl>
                                          </p:spTgt>
                                        </p:tgtEl>
                                        <p:attrNameLst>
                                          <p:attrName>style.visibility</p:attrName>
                                        </p:attrNameLst>
                                      </p:cBhvr>
                                      <p:to>
                                        <p:strVal val="visible"/>
                                      </p:to>
                                    </p:set>
                                    <p:animEffect transition="in" filter="fade">
                                      <p:cBhvr>
                                        <p:cTn id="12" dur="2000"/>
                                        <p:tgtEl>
                                          <p:spTgt spid="15155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1555">
                                            <p:txEl>
                                              <p:pRg st="2" end="2"/>
                                            </p:txEl>
                                          </p:spTgt>
                                        </p:tgtEl>
                                        <p:attrNameLst>
                                          <p:attrName>style.visibility</p:attrName>
                                        </p:attrNameLst>
                                      </p:cBhvr>
                                      <p:to>
                                        <p:strVal val="visible"/>
                                      </p:to>
                                    </p:set>
                                    <p:animEffect transition="in" filter="fade">
                                      <p:cBhvr>
                                        <p:cTn id="17" dur="2000"/>
                                        <p:tgtEl>
                                          <p:spTgt spid="1515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1555">
                                            <p:txEl>
                                              <p:pRg st="4" end="4"/>
                                            </p:txEl>
                                          </p:spTgt>
                                        </p:tgtEl>
                                        <p:attrNameLst>
                                          <p:attrName>style.visibility</p:attrName>
                                        </p:attrNameLst>
                                      </p:cBhvr>
                                      <p:to>
                                        <p:strVal val="visible"/>
                                      </p:to>
                                    </p:set>
                                    <p:animEffect transition="in" filter="fade">
                                      <p:cBhvr>
                                        <p:cTn id="22" dur="2000"/>
                                        <p:tgtEl>
                                          <p:spTgt spid="151555">
                                            <p:txEl>
                                              <p:pRg st="4" end="4"/>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51555">
                                            <p:txEl>
                                              <p:pRg st="5" end="5"/>
                                            </p:txEl>
                                          </p:spTgt>
                                        </p:tgtEl>
                                        <p:attrNameLst>
                                          <p:attrName>style.visibility</p:attrName>
                                        </p:attrNameLst>
                                      </p:cBhvr>
                                      <p:to>
                                        <p:strVal val="visible"/>
                                      </p:to>
                                    </p:set>
                                    <p:animEffect transition="in" filter="fade">
                                      <p:cBhvr>
                                        <p:cTn id="25" dur="2000"/>
                                        <p:tgtEl>
                                          <p:spTgt spid="151555">
                                            <p:txEl>
                                              <p:pRg st="5" end="5"/>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51555">
                                            <p:txEl>
                                              <p:pRg st="6" end="6"/>
                                            </p:txEl>
                                          </p:spTgt>
                                        </p:tgtEl>
                                        <p:attrNameLst>
                                          <p:attrName>style.visibility</p:attrName>
                                        </p:attrNameLst>
                                      </p:cBhvr>
                                      <p:to>
                                        <p:strVal val="visible"/>
                                      </p:to>
                                    </p:set>
                                    <p:animEffect transition="in" filter="fade">
                                      <p:cBhvr>
                                        <p:cTn id="28" dur="2000"/>
                                        <p:tgtEl>
                                          <p:spTgt spid="151555">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51555">
                                            <p:txEl>
                                              <p:pRg st="8" end="8"/>
                                            </p:txEl>
                                          </p:spTgt>
                                        </p:tgtEl>
                                        <p:attrNameLst>
                                          <p:attrName>style.visibility</p:attrName>
                                        </p:attrNameLst>
                                      </p:cBhvr>
                                      <p:to>
                                        <p:strVal val="visible"/>
                                      </p:to>
                                    </p:set>
                                    <p:animEffect transition="in" filter="fade">
                                      <p:cBhvr>
                                        <p:cTn id="33" dur="2000"/>
                                        <p:tgtEl>
                                          <p:spTgt spid="15155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4" grpId="0"/>
      <p:bldP spid="15155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70" name="Rectangle 18"/>
          <p:cNvSpPr>
            <a:spLocks noChangeArrowheads="1"/>
          </p:cNvSpPr>
          <p:nvPr/>
        </p:nvSpPr>
        <p:spPr bwMode="auto">
          <a:xfrm>
            <a:off x="152400" y="1339850"/>
            <a:ext cx="8991600" cy="1495425"/>
          </a:xfrm>
          <a:prstGeom prst="rect">
            <a:avLst/>
          </a:prstGeom>
          <a:noFill/>
          <a:ln w="9525" algn="ctr">
            <a:noFill/>
            <a:miter lim="800000"/>
            <a:headEnd/>
            <a:tailEnd/>
          </a:ln>
          <a:effectLst/>
        </p:spPr>
        <p:txBody>
          <a:bodyPr lIns="45720" rIns="45720" anchor="ctr">
            <a:spAutoFit/>
          </a:bodyPr>
          <a:lstStyle/>
          <a:p>
            <a:pPr algn="ctr">
              <a:spcBef>
                <a:spcPct val="0"/>
              </a:spcBef>
              <a:buClrTx/>
              <a:buSzTx/>
              <a:buFontTx/>
              <a:buNone/>
            </a:pPr>
            <a:r>
              <a:rPr lang="en-US" sz="3600" u="none"/>
              <a:t>The road to success is always under construction.</a:t>
            </a:r>
            <a:r>
              <a:rPr lang="en-US" sz="3600"/>
              <a:t> </a:t>
            </a:r>
          </a:p>
          <a:p>
            <a:pPr algn="ctr">
              <a:spcBef>
                <a:spcPct val="0"/>
              </a:spcBef>
              <a:buClrTx/>
              <a:buSzTx/>
              <a:buFontTx/>
              <a:buNone/>
            </a:pPr>
            <a:r>
              <a:rPr lang="en-US" sz="1200" u="none"/>
              <a:t>Author unknown </a:t>
            </a:r>
          </a:p>
          <a:p>
            <a:pPr>
              <a:spcBef>
                <a:spcPct val="0"/>
              </a:spcBef>
              <a:buClrTx/>
              <a:buSzTx/>
              <a:buFontTx/>
              <a:buNone/>
            </a:pPr>
            <a:endParaRPr lang="en-US" sz="80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1"/>
          <p:cNvSpPr>
            <a:spLocks noGrp="1"/>
          </p:cNvSpPr>
          <p:nvPr>
            <p:ph type="subTitle" idx="1"/>
          </p:nvPr>
        </p:nvSpPr>
        <p:spPr>
          <a:xfrm>
            <a:off x="609600" y="533400"/>
            <a:ext cx="7772400" cy="1200150"/>
          </a:xfrm>
        </p:spPr>
        <p:txBody>
          <a:bodyPr/>
          <a:lstStyle/>
          <a:p>
            <a:pPr marR="0" algn="ctr"/>
            <a:r>
              <a:rPr lang="en-US" sz="3200" smtClean="0"/>
              <a:t>The End</a:t>
            </a:r>
          </a:p>
          <a:p>
            <a:pPr marR="0" algn="ctr"/>
            <a:r>
              <a:rPr lang="en-US" sz="2800" smtClean="0"/>
              <a:t>Q&amp;A</a:t>
            </a:r>
          </a:p>
        </p:txBody>
      </p:sp>
      <p:sp>
        <p:nvSpPr>
          <p:cNvPr id="4" name="TextBox 3"/>
          <p:cNvSpPr txBox="1"/>
          <p:nvPr/>
        </p:nvSpPr>
        <p:spPr>
          <a:xfrm>
            <a:off x="304800" y="1752600"/>
            <a:ext cx="8534400" cy="2835275"/>
          </a:xfrm>
          <a:prstGeom prst="rect">
            <a:avLst/>
          </a:prstGeom>
          <a:noFill/>
        </p:spPr>
        <p:txBody>
          <a:bodyPr>
            <a:spAutoFit/>
          </a:bodyPr>
          <a:lstStyle/>
          <a:p>
            <a:pPr algn="ctr">
              <a:spcBef>
                <a:spcPct val="0"/>
              </a:spcBef>
              <a:buClrTx/>
              <a:buSzTx/>
              <a:buFontTx/>
              <a:buNone/>
            </a:pPr>
            <a:r>
              <a:rPr lang="en-US" sz="2000" u="none">
                <a:latin typeface="Lucida Sans Unicode" pitchFamily="34" charset="0"/>
              </a:rPr>
              <a:t>This project was supported by grant No. 2010-RT-BX-K001 awarded by the Bureau of Justice Assistance. The Bureau of Justice Assistance is a component of the Office of Justice Programs, which also includes the Bureau of Justice Statistics, the National Institute of Justice, the Office of Juvenile Justice and Delinquency Prevention, the SMART Office, and the Office for Victims of Crime. Point of view or opinions in this document are those of the author and do not represent the official position or policies of the United States Department of Justice.</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ubtitle 4"/>
          <p:cNvSpPr>
            <a:spLocks noGrp="1"/>
          </p:cNvSpPr>
          <p:nvPr>
            <p:ph type="subTitle" idx="1"/>
          </p:nvPr>
        </p:nvSpPr>
        <p:spPr>
          <a:xfrm>
            <a:off x="1295400" y="4038600"/>
            <a:ext cx="7772400" cy="914400"/>
          </a:xfrm>
        </p:spPr>
        <p:txBody>
          <a:bodyPr/>
          <a:lstStyle/>
          <a:p>
            <a:pPr marR="0" algn="ctr"/>
            <a:r>
              <a:rPr lang="en-US" sz="3200" i="1" u="sng" dirty="0" smtClean="0">
                <a:solidFill>
                  <a:schemeClr val="folHlink"/>
                </a:solidFill>
              </a:rPr>
              <a:t>http://www.rsat-tta.com</a:t>
            </a:r>
          </a:p>
        </p:txBody>
      </p:sp>
      <p:sp>
        <p:nvSpPr>
          <p:cNvPr id="6" name="TextBox 5"/>
          <p:cNvSpPr txBox="1"/>
          <p:nvPr/>
        </p:nvSpPr>
        <p:spPr>
          <a:xfrm>
            <a:off x="1447800" y="152400"/>
            <a:ext cx="7162800" cy="4809009"/>
          </a:xfrm>
          <a:prstGeom prst="rect">
            <a:avLst/>
          </a:prstGeom>
          <a:noFill/>
        </p:spPr>
        <p:txBody>
          <a:bodyPr wrap="square">
            <a:spAutoFit/>
          </a:bodyPr>
          <a:lstStyle/>
          <a:p>
            <a:pPr algn="ctr">
              <a:buNone/>
            </a:pPr>
            <a:r>
              <a:rPr lang="en-US" sz="2800" dirty="0" smtClean="0"/>
              <a:t> </a:t>
            </a:r>
            <a:r>
              <a:rPr lang="en-US" sz="2800" dirty="0" smtClean="0"/>
              <a:t>OUR NEXT </a:t>
            </a:r>
            <a:r>
              <a:rPr lang="en-US" sz="2800" dirty="0" smtClean="0"/>
              <a:t>WEBINAR</a:t>
            </a:r>
          </a:p>
          <a:p>
            <a:pPr algn="ctr">
              <a:buNone/>
            </a:pPr>
            <a:endParaRPr lang="en-US" sz="1000" dirty="0" smtClean="0"/>
          </a:p>
          <a:p>
            <a:pPr algn="ctr">
              <a:buNone/>
            </a:pPr>
            <a:r>
              <a:rPr lang="en-US" sz="1800" u="none" dirty="0" smtClean="0"/>
              <a:t>Wednesday, September 21, 2011, 2:00 p.m. EDT</a:t>
            </a:r>
          </a:p>
          <a:p>
            <a:pPr algn="ctr">
              <a:buNone/>
            </a:pPr>
            <a:r>
              <a:rPr lang="en-US" sz="1800" u="none" dirty="0" smtClean="0"/>
              <a:t>Socialization and Change of the Drug Involved Offender</a:t>
            </a:r>
          </a:p>
          <a:p>
            <a:pPr algn="ctr">
              <a:buNone/>
            </a:pPr>
            <a:endParaRPr lang="en-US" sz="1000" u="none" dirty="0" smtClean="0"/>
          </a:p>
          <a:p>
            <a:pPr algn="ctr">
              <a:buNone/>
            </a:pPr>
            <a:endParaRPr lang="en-US" sz="1050" u="none" dirty="0" smtClean="0"/>
          </a:p>
          <a:p>
            <a:pPr algn="l">
              <a:buNone/>
            </a:pPr>
            <a:r>
              <a:rPr lang="en-US" sz="1400" u="none" dirty="0" smtClean="0"/>
              <a:t>Participants </a:t>
            </a:r>
            <a:r>
              <a:rPr lang="en-US" sz="1400" u="none" dirty="0" smtClean="0"/>
              <a:t>in this webinar will explore the pilgrimage individuals make into the life of crime and addiction. The presenter will </a:t>
            </a:r>
            <a:r>
              <a:rPr lang="en-US" sz="1400" u="none" dirty="0" smtClean="0"/>
              <a:t>cover </a:t>
            </a:r>
            <a:r>
              <a:rPr lang="en-US" sz="1400" u="none" dirty="0" smtClean="0"/>
              <a:t>how social learning impacts addictive choices. In addition, the culture of addiction will be covered, the use of the stages </a:t>
            </a:r>
            <a:r>
              <a:rPr lang="en-US" sz="1400" u="none" dirty="0" smtClean="0"/>
              <a:t>of </a:t>
            </a:r>
            <a:r>
              <a:rPr lang="en-US" sz="1400" u="none" dirty="0" smtClean="0"/>
              <a:t>change as a method of examining pathways in and out of addiction will be discussed as well. Risk reductions and three </a:t>
            </a:r>
            <a:endParaRPr lang="en-US" sz="1400" u="none" dirty="0" smtClean="0"/>
          </a:p>
          <a:p>
            <a:pPr algn="l">
              <a:buNone/>
            </a:pPr>
            <a:r>
              <a:rPr lang="en-US" sz="1400" u="none" dirty="0" smtClean="0"/>
              <a:t>determinants </a:t>
            </a:r>
            <a:r>
              <a:rPr lang="en-US" sz="1400" u="none" dirty="0" smtClean="0"/>
              <a:t>of change will be reviewed</a:t>
            </a:r>
            <a:r>
              <a:rPr lang="en-US" sz="1400" u="none" dirty="0" smtClean="0"/>
              <a:t>.</a:t>
            </a:r>
          </a:p>
          <a:p>
            <a:pPr algn="ctr">
              <a:buNone/>
            </a:pPr>
            <a:endParaRPr lang="en-US" sz="1400" u="none" dirty="0" smtClean="0"/>
          </a:p>
          <a:p>
            <a:pPr algn="ctr">
              <a:buNone/>
            </a:pPr>
            <a:r>
              <a:rPr lang="en-US" sz="1400" u="none" dirty="0" smtClean="0"/>
              <a:t>Presenter: </a:t>
            </a:r>
            <a:r>
              <a:rPr lang="en-US" sz="1400" u="none" dirty="0" smtClean="0"/>
              <a:t>  Kenneth </a:t>
            </a:r>
            <a:r>
              <a:rPr lang="en-US" sz="1400" u="none" dirty="0" smtClean="0"/>
              <a:t>L. Osborne, </a:t>
            </a:r>
            <a:r>
              <a:rPr lang="en-US" sz="1400" u="none" dirty="0" smtClean="0"/>
              <a:t>M.S</a:t>
            </a:r>
            <a:endParaRPr lang="en-US" sz="1400" dirty="0" smtClean="0"/>
          </a:p>
          <a:p>
            <a:pPr algn="ctr">
              <a:spcBef>
                <a:spcPct val="0"/>
              </a:spcBef>
              <a:buClrTx/>
              <a:buSzTx/>
              <a:buFontTx/>
              <a:buNone/>
            </a:pPr>
            <a:endParaRPr lang="en-US" sz="2800" u="none" dirty="0" smtClean="0">
              <a:latin typeface="Lucida Sans Unicode" pitchFamily="34" charset="0"/>
            </a:endParaRPr>
          </a:p>
          <a:p>
            <a:pPr algn="ctr">
              <a:spcBef>
                <a:spcPct val="0"/>
              </a:spcBef>
              <a:buClrTx/>
              <a:buSzTx/>
              <a:buFontTx/>
              <a:buNone/>
            </a:pPr>
            <a:endParaRPr lang="en-US" sz="2800" u="none" dirty="0" smtClean="0">
              <a:latin typeface="Lucida Sans Unicode" pitchFamily="34" charset="0"/>
            </a:endParaRPr>
          </a:p>
          <a:p>
            <a:pPr algn="ctr">
              <a:spcBef>
                <a:spcPct val="0"/>
              </a:spcBef>
              <a:buClrTx/>
              <a:buSzTx/>
              <a:buFontTx/>
              <a:buNone/>
            </a:pPr>
            <a:endParaRPr lang="en-US" sz="2800" u="none" dirty="0">
              <a:latin typeface="Lucida Sans Unicode"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9685" name="Picture 5" descr="Brains"/>
          <p:cNvPicPr>
            <a:picLocks noChangeAspect="1" noChangeArrowheads="1"/>
          </p:cNvPicPr>
          <p:nvPr/>
        </p:nvPicPr>
        <p:blipFill>
          <a:blip r:embed="rId3" cstate="print"/>
          <a:srcRect/>
          <a:stretch>
            <a:fillRect/>
          </a:stretch>
        </p:blipFill>
        <p:spPr bwMode="auto">
          <a:xfrm>
            <a:off x="533400" y="152400"/>
            <a:ext cx="8077200" cy="4837113"/>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27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What is Gender Responsiveness?</a:t>
            </a:r>
          </a:p>
        </p:txBody>
      </p:sp>
      <p:sp>
        <p:nvSpPr>
          <p:cNvPr id="182275" name="Rectangle 3"/>
          <p:cNvSpPr>
            <a:spLocks noGrp="1"/>
          </p:cNvSpPr>
          <p:nvPr>
            <p:ph type="body" idx="4294967295"/>
          </p:nvPr>
        </p:nvSpPr>
        <p:spPr>
          <a:xfrm>
            <a:off x="381000" y="1371600"/>
            <a:ext cx="8229600" cy="4525963"/>
          </a:xfrm>
        </p:spPr>
        <p:txBody>
          <a:bodyPr/>
          <a:lstStyle/>
          <a:p>
            <a:pPr algn="ctr">
              <a:buFont typeface="Wingdings 3" pitchFamily="18" charset="2"/>
              <a:buNone/>
            </a:pPr>
            <a:r>
              <a:rPr lang="en-US" sz="2400" u="sng" smtClean="0"/>
              <a:t>Individually</a:t>
            </a:r>
          </a:p>
          <a:p>
            <a:pPr algn="ctr">
              <a:buFont typeface="Wingdings 3" pitchFamily="18" charset="2"/>
              <a:buNone/>
            </a:pPr>
            <a:r>
              <a:rPr lang="en-US" smtClean="0"/>
              <a:t>	</a:t>
            </a:r>
            <a:r>
              <a:rPr lang="en-US" sz="2000" smtClean="0"/>
              <a:t>Understanding the realities of women’s lives and being responsive to the issues of female offenders.</a:t>
            </a:r>
          </a:p>
          <a:p>
            <a:pPr algn="ctr">
              <a:buFont typeface="Wingdings 3" pitchFamily="18" charset="2"/>
              <a:buNone/>
            </a:pPr>
            <a:endParaRPr lang="en-US" sz="2400" u="sng" smtClean="0"/>
          </a:p>
          <a:p>
            <a:pPr algn="ctr">
              <a:buFont typeface="Wingdings 3" pitchFamily="18" charset="2"/>
              <a:buNone/>
            </a:pPr>
            <a:r>
              <a:rPr lang="en-US" sz="2400" u="sng" smtClean="0"/>
              <a:t>Organizationally</a:t>
            </a:r>
          </a:p>
          <a:p>
            <a:pPr algn="ctr">
              <a:buFont typeface="Wingdings 3" pitchFamily="18" charset="2"/>
              <a:buNone/>
            </a:pPr>
            <a:r>
              <a:rPr lang="en-US" smtClean="0"/>
              <a:t>	</a:t>
            </a:r>
            <a:r>
              <a:rPr lang="en-US" sz="1800" smtClean="0"/>
              <a:t>Developing methodologies for integrating gender and the needs of women onto the programs, services policies and procedures and institutional practices.</a:t>
            </a:r>
          </a:p>
        </p:txBody>
      </p:sp>
      <p:sp>
        <p:nvSpPr>
          <p:cNvPr id="182276" name="Text Box 4"/>
          <p:cNvSpPr txBox="1">
            <a:spLocks noChangeArrowheads="1"/>
          </p:cNvSpPr>
          <p:nvPr/>
        </p:nvSpPr>
        <p:spPr bwMode="auto">
          <a:xfrm>
            <a:off x="6705600" y="6172200"/>
            <a:ext cx="2286000" cy="184150"/>
          </a:xfrm>
          <a:prstGeom prst="rect">
            <a:avLst/>
          </a:prstGeom>
          <a:noFill/>
          <a:ln w="9525" algn="ctr">
            <a:noFill/>
            <a:miter lim="800000"/>
            <a:headEnd/>
            <a:tailEnd/>
          </a:ln>
          <a:effectLst/>
        </p:spPr>
        <p:txBody>
          <a:bodyPr lIns="45720" rIns="45720">
            <a:spAutoFit/>
          </a:bodyPr>
          <a:lstStyle/>
          <a:p>
            <a:pPr>
              <a:spcBef>
                <a:spcPct val="50000"/>
              </a:spcBef>
              <a:buFont typeface="Wingdings 3" pitchFamily="18" charset="2"/>
              <a:buNone/>
            </a:pPr>
            <a:r>
              <a:rPr lang="en-US" sz="600" u="none"/>
              <a:t>GLATTC 2001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2274"/>
                                        </p:tgtEl>
                                        <p:attrNameLst>
                                          <p:attrName>style.visibility</p:attrName>
                                        </p:attrNameLst>
                                      </p:cBhvr>
                                      <p:to>
                                        <p:strVal val="visible"/>
                                      </p:to>
                                    </p:set>
                                    <p:anim calcmode="lin" valueType="num">
                                      <p:cBhvr>
                                        <p:cTn id="7" dur="500" fill="hold"/>
                                        <p:tgtEl>
                                          <p:spTgt spid="182274"/>
                                        </p:tgtEl>
                                        <p:attrNameLst>
                                          <p:attrName>ppt_w</p:attrName>
                                        </p:attrNameLst>
                                      </p:cBhvr>
                                      <p:tavLst>
                                        <p:tav tm="0">
                                          <p:val>
                                            <p:fltVal val="0"/>
                                          </p:val>
                                        </p:tav>
                                        <p:tav tm="100000">
                                          <p:val>
                                            <p:strVal val="#ppt_w"/>
                                          </p:val>
                                        </p:tav>
                                      </p:tavLst>
                                    </p:anim>
                                    <p:anim calcmode="lin" valueType="num">
                                      <p:cBhvr>
                                        <p:cTn id="8" dur="500" fill="hold"/>
                                        <p:tgtEl>
                                          <p:spTgt spid="182274"/>
                                        </p:tgtEl>
                                        <p:attrNameLst>
                                          <p:attrName>ppt_h</p:attrName>
                                        </p:attrNameLst>
                                      </p:cBhvr>
                                      <p:tavLst>
                                        <p:tav tm="0">
                                          <p:val>
                                            <p:fltVal val="0"/>
                                          </p:val>
                                        </p:tav>
                                        <p:tav tm="100000">
                                          <p:val>
                                            <p:strVal val="#ppt_h"/>
                                          </p:val>
                                        </p:tav>
                                      </p:tavLst>
                                    </p:anim>
                                    <p:animEffect transition="in" filter="fade">
                                      <p:cBhvr>
                                        <p:cTn id="9" dur="500"/>
                                        <p:tgtEl>
                                          <p:spTgt spid="18227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82275">
                                            <p:txEl>
                                              <p:pRg st="0" end="0"/>
                                            </p:txEl>
                                          </p:spTgt>
                                        </p:tgtEl>
                                        <p:attrNameLst>
                                          <p:attrName>style.visibility</p:attrName>
                                        </p:attrNameLst>
                                      </p:cBhvr>
                                      <p:to>
                                        <p:strVal val="visible"/>
                                      </p:to>
                                    </p:set>
                                    <p:anim calcmode="lin" valueType="num">
                                      <p:cBhvr>
                                        <p:cTn id="14" dur="500" fill="hold"/>
                                        <p:tgtEl>
                                          <p:spTgt spid="18227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8227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82275">
                                            <p:txEl>
                                              <p:pRg st="0" end="0"/>
                                            </p:txEl>
                                          </p:spTgt>
                                        </p:tgtEl>
                                      </p:cBhvr>
                                    </p:animEffect>
                                  </p:childTnLst>
                                </p:cTn>
                              </p:par>
                              <p:par>
                                <p:cTn id="17" presetID="53" presetClass="entr" presetSubtype="0" fill="hold" nodeType="withEffect">
                                  <p:stCondLst>
                                    <p:cond delay="0"/>
                                  </p:stCondLst>
                                  <p:childTnLst>
                                    <p:set>
                                      <p:cBhvr>
                                        <p:cTn id="18" dur="1" fill="hold">
                                          <p:stCondLst>
                                            <p:cond delay="0"/>
                                          </p:stCondLst>
                                        </p:cTn>
                                        <p:tgtEl>
                                          <p:spTgt spid="182275">
                                            <p:txEl>
                                              <p:pRg st="1" end="1"/>
                                            </p:txEl>
                                          </p:spTgt>
                                        </p:tgtEl>
                                        <p:attrNameLst>
                                          <p:attrName>style.visibility</p:attrName>
                                        </p:attrNameLst>
                                      </p:cBhvr>
                                      <p:to>
                                        <p:strVal val="visible"/>
                                      </p:to>
                                    </p:set>
                                    <p:anim calcmode="lin" valueType="num">
                                      <p:cBhvr>
                                        <p:cTn id="19" dur="500" fill="hold"/>
                                        <p:tgtEl>
                                          <p:spTgt spid="182275">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82275">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18227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nodeType="clickEffect">
                                  <p:stCondLst>
                                    <p:cond delay="0"/>
                                  </p:stCondLst>
                                  <p:childTnLst>
                                    <p:set>
                                      <p:cBhvr>
                                        <p:cTn id="25" dur="1" fill="hold">
                                          <p:stCondLst>
                                            <p:cond delay="0"/>
                                          </p:stCondLst>
                                        </p:cTn>
                                        <p:tgtEl>
                                          <p:spTgt spid="182275">
                                            <p:txEl>
                                              <p:pRg st="3" end="3"/>
                                            </p:txEl>
                                          </p:spTgt>
                                        </p:tgtEl>
                                        <p:attrNameLst>
                                          <p:attrName>style.visibility</p:attrName>
                                        </p:attrNameLst>
                                      </p:cBhvr>
                                      <p:to>
                                        <p:strVal val="visible"/>
                                      </p:to>
                                    </p:set>
                                    <p:anim calcmode="lin" valueType="num">
                                      <p:cBhvr>
                                        <p:cTn id="26" dur="500" fill="hold"/>
                                        <p:tgtEl>
                                          <p:spTgt spid="182275">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182275">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182275">
                                            <p:txEl>
                                              <p:pRg st="3" end="3"/>
                                            </p:txEl>
                                          </p:spTgt>
                                        </p:tgtEl>
                                      </p:cBhvr>
                                    </p:animEffect>
                                  </p:childTnLst>
                                </p:cTn>
                              </p:par>
                              <p:par>
                                <p:cTn id="29" presetID="53" presetClass="entr" presetSubtype="0" fill="hold" nodeType="withEffect">
                                  <p:stCondLst>
                                    <p:cond delay="0"/>
                                  </p:stCondLst>
                                  <p:childTnLst>
                                    <p:set>
                                      <p:cBhvr>
                                        <p:cTn id="30" dur="1" fill="hold">
                                          <p:stCondLst>
                                            <p:cond delay="0"/>
                                          </p:stCondLst>
                                        </p:cTn>
                                        <p:tgtEl>
                                          <p:spTgt spid="182275">
                                            <p:txEl>
                                              <p:pRg st="4" end="4"/>
                                            </p:txEl>
                                          </p:spTgt>
                                        </p:tgtEl>
                                        <p:attrNameLst>
                                          <p:attrName>style.visibility</p:attrName>
                                        </p:attrNameLst>
                                      </p:cBhvr>
                                      <p:to>
                                        <p:strVal val="visible"/>
                                      </p:to>
                                    </p:set>
                                    <p:anim calcmode="lin" valueType="num">
                                      <p:cBhvr>
                                        <p:cTn id="31" dur="500" fill="hold"/>
                                        <p:tgtEl>
                                          <p:spTgt spid="182275">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82275">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1822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7940" name="Picture 4" descr="Woman behind Bars"/>
          <p:cNvPicPr>
            <a:picLocks noChangeAspect="1" noChangeArrowheads="1"/>
          </p:cNvPicPr>
          <p:nvPr/>
        </p:nvPicPr>
        <p:blipFill>
          <a:blip r:embed="rId3" cstate="print"/>
          <a:srcRect/>
          <a:stretch>
            <a:fillRect/>
          </a:stretch>
        </p:blipFill>
        <p:spPr bwMode="auto">
          <a:xfrm>
            <a:off x="1143000" y="628650"/>
            <a:ext cx="6553200" cy="5351463"/>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5" name="Rectangle 5"/>
          <p:cNvSpPr>
            <a:spLocks noGrp="1"/>
          </p:cNvSpPr>
          <p:nvPr>
            <p:ph type="title" idx="4294967295"/>
          </p:nvPr>
        </p:nvSpPr>
        <p:spPr bwMode="auto">
          <a:xfrm>
            <a:off x="609600" y="609600"/>
            <a:ext cx="8229600" cy="1143000"/>
          </a:xfrm>
          <a:noFill/>
        </p:spPr>
        <p:txBody>
          <a:bodyPr wrap="square" lIns="91440" tIns="45720" rIns="91440" bIns="45720" numCol="1" anchorCtr="0" compatLnSpc="1">
            <a:prstTxWarp prst="textNoShape">
              <a:avLst/>
            </a:prstTxWarp>
          </a:bodyPr>
          <a:lstStyle/>
          <a:p>
            <a:pPr algn="ctr"/>
            <a:r>
              <a:rPr lang="en-US" sz="3200" smtClean="0">
                <a:effectLst/>
              </a:rPr>
              <a:t>Why Focus on Female Offenders?</a:t>
            </a:r>
          </a:p>
        </p:txBody>
      </p:sp>
      <p:sp>
        <p:nvSpPr>
          <p:cNvPr id="4" name="Rectangle 3"/>
          <p:cNvSpPr>
            <a:spLocks noGrp="1" noChangeArrowheads="1"/>
          </p:cNvSpPr>
          <p:nvPr>
            <p:ph idx="1"/>
          </p:nvPr>
        </p:nvSpPr>
        <p:spPr/>
        <p:txBody>
          <a:bodyPr/>
          <a:lstStyle/>
          <a:p>
            <a:pPr>
              <a:lnSpc>
                <a:spcPct val="90000"/>
              </a:lnSpc>
            </a:pPr>
            <a:r>
              <a:rPr lang="en-US" sz="2000" smtClean="0"/>
              <a:t>To find the safest and most effective ways of working with a growing population in correctional systems.</a:t>
            </a:r>
          </a:p>
          <a:p>
            <a:pPr>
              <a:lnSpc>
                <a:spcPct val="90000"/>
              </a:lnSpc>
              <a:buFont typeface="Wingdings 3" pitchFamily="18" charset="2"/>
              <a:buNone/>
            </a:pPr>
            <a:endParaRPr lang="en-US" sz="2000" smtClean="0"/>
          </a:p>
          <a:p>
            <a:pPr>
              <a:lnSpc>
                <a:spcPct val="90000"/>
              </a:lnSpc>
            </a:pPr>
            <a:r>
              <a:rPr lang="en-US" sz="2000" smtClean="0"/>
              <a:t>To understand the forces that have shaped the lives of many of these women in order to help them improve their lives and make your work with them safer and more effective.</a:t>
            </a:r>
          </a:p>
          <a:p>
            <a:pPr>
              <a:lnSpc>
                <a:spcPct val="90000"/>
              </a:lnSpc>
              <a:buFont typeface="Wingdings 3" pitchFamily="18" charset="2"/>
              <a:buNone/>
            </a:pPr>
            <a:endParaRPr lang="en-US" sz="2000" smtClean="0"/>
          </a:p>
          <a:p>
            <a:pPr>
              <a:lnSpc>
                <a:spcPct val="90000"/>
              </a:lnSpc>
            </a:pPr>
            <a:r>
              <a:rPr lang="en-US" sz="2000" smtClean="0"/>
              <a:t> Appropriate strategies contribute to better outcomes.</a:t>
            </a:r>
          </a:p>
          <a:p>
            <a:pPr>
              <a:lnSpc>
                <a:spcPct val="90000"/>
              </a:lnSpc>
            </a:pPr>
            <a:endParaRPr lang="en-US" sz="2000" smtClean="0"/>
          </a:p>
        </p:txBody>
      </p:sp>
      <p:sp>
        <p:nvSpPr>
          <p:cNvPr id="20486" name="Text Box 6"/>
          <p:cNvSpPr txBox="1">
            <a:spLocks noChangeArrowheads="1"/>
          </p:cNvSpPr>
          <p:nvPr/>
        </p:nvSpPr>
        <p:spPr bwMode="auto">
          <a:xfrm>
            <a:off x="6629400" y="6324600"/>
            <a:ext cx="37338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GLATCC 2001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0485"/>
                                        </p:tgtEl>
                                        <p:attrNameLst>
                                          <p:attrName>style.visibility</p:attrName>
                                        </p:attrNameLst>
                                      </p:cBhvr>
                                      <p:to>
                                        <p:strVal val="visible"/>
                                      </p:to>
                                    </p:set>
                                    <p:anim calcmode="lin" valueType="num">
                                      <p:cBhvr>
                                        <p:cTn id="7" dur="500" fill="hold"/>
                                        <p:tgtEl>
                                          <p:spTgt spid="20485"/>
                                        </p:tgtEl>
                                        <p:attrNameLst>
                                          <p:attrName>ppt_w</p:attrName>
                                        </p:attrNameLst>
                                      </p:cBhvr>
                                      <p:tavLst>
                                        <p:tav tm="0">
                                          <p:val>
                                            <p:fltVal val="0"/>
                                          </p:val>
                                        </p:tav>
                                        <p:tav tm="100000">
                                          <p:val>
                                            <p:strVal val="#ppt_w"/>
                                          </p:val>
                                        </p:tav>
                                      </p:tavLst>
                                    </p:anim>
                                    <p:anim calcmode="lin" valueType="num">
                                      <p:cBhvr>
                                        <p:cTn id="8" dur="500" fill="hold"/>
                                        <p:tgtEl>
                                          <p:spTgt spid="20485"/>
                                        </p:tgtEl>
                                        <p:attrNameLst>
                                          <p:attrName>ppt_h</p:attrName>
                                        </p:attrNameLst>
                                      </p:cBhvr>
                                      <p:tavLst>
                                        <p:tav tm="0">
                                          <p:val>
                                            <p:fltVal val="0"/>
                                          </p:val>
                                        </p:tav>
                                        <p:tav tm="100000">
                                          <p:val>
                                            <p:strVal val="#ppt_h"/>
                                          </p:val>
                                        </p:tav>
                                      </p:tavLst>
                                    </p:anim>
                                    <p:animEffect transition="in" filter="fade">
                                      <p:cBhvr>
                                        <p:cTn id="9" dur="500"/>
                                        <p:tgtEl>
                                          <p:spTgt spid="2048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stCondLst>
                                            <p:cond delay="0"/>
                                          </p:stCondLst>
                                        </p:cTn>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stCondLst>
                                            <p:cond delay="0"/>
                                          </p:stCondLst>
                                        </p:cTn>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fade">
                                      <p:cBhvr>
                                        <p:cTn id="24" dur="1000">
                                          <p:stCondLst>
                                            <p:cond delay="0"/>
                                          </p:stCondLst>
                                        </p:cTn>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8" name="Rectangle 4"/>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Women in the Correctional System</a:t>
            </a:r>
          </a:p>
        </p:txBody>
      </p:sp>
      <p:sp>
        <p:nvSpPr>
          <p:cNvPr id="21506" name="Rectangle 5"/>
          <p:cNvSpPr>
            <a:spLocks noGrp="1" noChangeArrowheads="1"/>
          </p:cNvSpPr>
          <p:nvPr>
            <p:ph type="body" idx="1"/>
          </p:nvPr>
        </p:nvSpPr>
        <p:spPr/>
        <p:txBody>
          <a:bodyPr/>
          <a:lstStyle/>
          <a:p>
            <a:r>
              <a:rPr lang="en-US" sz="2000" smtClean="0"/>
              <a:t>The number of women entering into correctional institutions has tripled in the last 30 years.</a:t>
            </a:r>
          </a:p>
          <a:p>
            <a:endParaRPr lang="en-US" sz="800" smtClean="0"/>
          </a:p>
          <a:p>
            <a:r>
              <a:rPr lang="en-US" sz="2000" smtClean="0"/>
              <a:t>Nearly 2/3 of the women confined in correctional institutions are women of color.</a:t>
            </a:r>
          </a:p>
          <a:p>
            <a:endParaRPr lang="en-US" sz="800" smtClean="0"/>
          </a:p>
          <a:p>
            <a:r>
              <a:rPr lang="en-US" sz="2000" smtClean="0"/>
              <a:t>Female offenders generally have more economic difficulties than male offenders prior to arrest.</a:t>
            </a:r>
          </a:p>
          <a:p>
            <a:endParaRPr lang="en-US" sz="800" smtClean="0"/>
          </a:p>
          <a:p>
            <a:r>
              <a:rPr lang="en-US" sz="2000" smtClean="0"/>
              <a:t>Female offenders are less likely to have committed a violent offense.</a:t>
            </a:r>
          </a:p>
        </p:txBody>
      </p:sp>
      <p:sp>
        <p:nvSpPr>
          <p:cNvPr id="21509" name="Text Box 5"/>
          <p:cNvSpPr txBox="1">
            <a:spLocks noChangeArrowheads="1"/>
          </p:cNvSpPr>
          <p:nvPr/>
        </p:nvSpPr>
        <p:spPr bwMode="auto">
          <a:xfrm>
            <a:off x="6553200" y="6324600"/>
            <a:ext cx="37338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GLATCC 2001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1508"/>
                                        </p:tgtEl>
                                        <p:attrNameLst>
                                          <p:attrName>style.visibility</p:attrName>
                                        </p:attrNameLst>
                                      </p:cBhvr>
                                      <p:to>
                                        <p:strVal val="visible"/>
                                      </p:to>
                                    </p:set>
                                    <p:anim calcmode="lin" valueType="num">
                                      <p:cBhvr>
                                        <p:cTn id="7" dur="500" fill="hold"/>
                                        <p:tgtEl>
                                          <p:spTgt spid="21508"/>
                                        </p:tgtEl>
                                        <p:attrNameLst>
                                          <p:attrName>ppt_w</p:attrName>
                                        </p:attrNameLst>
                                      </p:cBhvr>
                                      <p:tavLst>
                                        <p:tav tm="0">
                                          <p:val>
                                            <p:fltVal val="0"/>
                                          </p:val>
                                        </p:tav>
                                        <p:tav tm="100000">
                                          <p:val>
                                            <p:strVal val="#ppt_w"/>
                                          </p:val>
                                        </p:tav>
                                      </p:tavLst>
                                    </p:anim>
                                    <p:anim calcmode="lin" valueType="num">
                                      <p:cBhvr>
                                        <p:cTn id="8" dur="500" fill="hold"/>
                                        <p:tgtEl>
                                          <p:spTgt spid="21508"/>
                                        </p:tgtEl>
                                        <p:attrNameLst>
                                          <p:attrName>ppt_h</p:attrName>
                                        </p:attrNameLst>
                                      </p:cBhvr>
                                      <p:tavLst>
                                        <p:tav tm="0">
                                          <p:val>
                                            <p:fltVal val="0"/>
                                          </p:val>
                                        </p:tav>
                                        <p:tav tm="100000">
                                          <p:val>
                                            <p:strVal val="#ppt_h"/>
                                          </p:val>
                                        </p:tav>
                                      </p:tavLst>
                                    </p:anim>
                                    <p:animEffect transition="in" filter="fade">
                                      <p:cBhvr>
                                        <p:cTn id="9" dur="500"/>
                                        <p:tgtEl>
                                          <p:spTgt spid="2150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1506">
                                            <p:txEl>
                                              <p:pRg st="0" end="0"/>
                                            </p:txEl>
                                          </p:spTgt>
                                        </p:tgtEl>
                                        <p:attrNameLst>
                                          <p:attrName>style.visibility</p:attrName>
                                        </p:attrNameLst>
                                      </p:cBhvr>
                                      <p:to>
                                        <p:strVal val="visible"/>
                                      </p:to>
                                    </p:set>
                                    <p:animEffect transition="in" filter="fade">
                                      <p:cBhvr>
                                        <p:cTn id="14" dur="1000">
                                          <p:stCondLst>
                                            <p:cond delay="0"/>
                                          </p:stCondLst>
                                        </p:cTn>
                                        <p:tgtEl>
                                          <p:spTgt spid="2150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Effect transition="in" filter="fade">
                                      <p:cBhvr>
                                        <p:cTn id="19" dur="1000">
                                          <p:stCondLst>
                                            <p:cond delay="0"/>
                                          </p:stCondLst>
                                        </p:cTn>
                                        <p:tgtEl>
                                          <p:spTgt spid="21506">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1506">
                                            <p:txEl>
                                              <p:pRg st="4" end="4"/>
                                            </p:txEl>
                                          </p:spTgt>
                                        </p:tgtEl>
                                        <p:attrNameLst>
                                          <p:attrName>style.visibility</p:attrName>
                                        </p:attrNameLst>
                                      </p:cBhvr>
                                      <p:to>
                                        <p:strVal val="visible"/>
                                      </p:to>
                                    </p:set>
                                    <p:animEffect transition="in" filter="fade">
                                      <p:cBhvr>
                                        <p:cTn id="24" dur="1000">
                                          <p:stCondLst>
                                            <p:cond delay="0"/>
                                          </p:stCondLst>
                                        </p:cTn>
                                        <p:tgtEl>
                                          <p:spTgt spid="21506">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1506">
                                            <p:txEl>
                                              <p:pRg st="6" end="6"/>
                                            </p:txEl>
                                          </p:spTgt>
                                        </p:tgtEl>
                                        <p:attrNameLst>
                                          <p:attrName>style.visibility</p:attrName>
                                        </p:attrNameLst>
                                      </p:cBhvr>
                                      <p:to>
                                        <p:strVal val="visible"/>
                                      </p:to>
                                    </p:set>
                                    <p:animEffect transition="in" filter="fade">
                                      <p:cBhvr>
                                        <p:cTn id="29" dur="1000">
                                          <p:stCondLst>
                                            <p:cond delay="0"/>
                                          </p:stCondLst>
                                        </p:cTn>
                                        <p:tgtEl>
                                          <p:spTgt spid="2150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6"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2" name="Rectangle 4"/>
          <p:cNvSpPr>
            <a:spLocks noGrp="1"/>
          </p:cNvSpPr>
          <p:nvPr>
            <p:ph type="title" idx="4294967295"/>
          </p:nvPr>
        </p:nvSpPr>
        <p:spPr bwMode="auto">
          <a:xfrm>
            <a:off x="457200" y="274638"/>
            <a:ext cx="8229600" cy="792162"/>
          </a:xfrm>
          <a:noFill/>
        </p:spPr>
        <p:txBody>
          <a:bodyPr wrap="square" lIns="91440" tIns="45720" rIns="91440" bIns="45720" numCol="1" anchorCtr="0" compatLnSpc="1">
            <a:prstTxWarp prst="textNoShape">
              <a:avLst/>
            </a:prstTxWarp>
          </a:bodyPr>
          <a:lstStyle/>
          <a:p>
            <a:pPr algn="ctr"/>
            <a:r>
              <a:rPr lang="en-US" sz="3200" smtClean="0">
                <a:effectLst/>
              </a:rPr>
              <a:t>Understanding Women</a:t>
            </a:r>
          </a:p>
        </p:txBody>
      </p:sp>
      <p:sp>
        <p:nvSpPr>
          <p:cNvPr id="4" name="Content Placeholder 2"/>
          <p:cNvSpPr>
            <a:spLocks noGrp="1"/>
          </p:cNvSpPr>
          <p:nvPr>
            <p:ph idx="1"/>
          </p:nvPr>
        </p:nvSpPr>
        <p:spPr/>
        <p:txBody>
          <a:bodyPr/>
          <a:lstStyle/>
          <a:p>
            <a:pPr marL="0" indent="0"/>
            <a:r>
              <a:rPr lang="en-US" sz="2000" smtClean="0"/>
              <a:t>Many of the women entering correctional institutions have a history of being victimized.</a:t>
            </a:r>
          </a:p>
          <a:p>
            <a:pPr marL="0" indent="0"/>
            <a:endParaRPr lang="en-US" sz="800" smtClean="0"/>
          </a:p>
          <a:p>
            <a:pPr marL="0" indent="0"/>
            <a:r>
              <a:rPr lang="en-US" sz="2000" smtClean="0"/>
              <a:t>The process or entry into the correctional system can add trauma.</a:t>
            </a:r>
          </a:p>
          <a:p>
            <a:pPr marL="0" indent="0"/>
            <a:endParaRPr lang="en-US" sz="800" smtClean="0"/>
          </a:p>
          <a:p>
            <a:pPr marL="0" indent="0"/>
            <a:r>
              <a:rPr lang="en-US" sz="2000" smtClean="0"/>
              <a:t>The importance of relationships and the tendency to focus on others.</a:t>
            </a:r>
          </a:p>
          <a:p>
            <a:pPr marL="0" indent="0"/>
            <a:endParaRPr lang="en-US" sz="800" smtClean="0"/>
          </a:p>
          <a:p>
            <a:pPr marL="0" indent="0"/>
            <a:r>
              <a:rPr lang="en-US" sz="2000" smtClean="0"/>
              <a:t>Their sense of responsibility in holding the family together.</a:t>
            </a:r>
          </a:p>
          <a:p>
            <a:pPr marL="0" indent="0"/>
            <a:endParaRPr lang="en-US" sz="800" smtClean="0"/>
          </a:p>
          <a:p>
            <a:pPr marL="0" indent="0"/>
            <a:r>
              <a:rPr lang="en-US" sz="2000" smtClean="0"/>
              <a:t>Women have more chronic health problems.</a:t>
            </a:r>
          </a:p>
          <a:p>
            <a:pPr marL="0" indent="0"/>
            <a:endParaRPr lang="en-US" sz="800" smtClean="0"/>
          </a:p>
          <a:p>
            <a:pPr marL="0" indent="0"/>
            <a:r>
              <a:rPr lang="en-US" sz="2000" smtClean="0"/>
              <a:t>Many women suffer from emotional, physical, spiritual or intellectual abuse.</a:t>
            </a:r>
          </a:p>
          <a:p>
            <a:pPr marL="0" indent="0"/>
            <a:endParaRPr lang="en-US" sz="2000" smtClean="0"/>
          </a:p>
          <a:p>
            <a:pPr marL="0" indent="0"/>
            <a:endParaRPr lang="en-US" sz="2000" smtClean="0"/>
          </a:p>
        </p:txBody>
      </p:sp>
      <p:sp>
        <p:nvSpPr>
          <p:cNvPr id="22533" name="Text Box 5"/>
          <p:cNvSpPr txBox="1">
            <a:spLocks noChangeArrowheads="1"/>
          </p:cNvSpPr>
          <p:nvPr/>
        </p:nvSpPr>
        <p:spPr bwMode="auto">
          <a:xfrm>
            <a:off x="6705600" y="6248400"/>
            <a:ext cx="37338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GLATCC 2001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2532"/>
                                        </p:tgtEl>
                                        <p:attrNameLst>
                                          <p:attrName>style.visibility</p:attrName>
                                        </p:attrNameLst>
                                      </p:cBhvr>
                                      <p:to>
                                        <p:strVal val="visible"/>
                                      </p:to>
                                    </p:set>
                                    <p:anim calcmode="lin" valueType="num">
                                      <p:cBhvr>
                                        <p:cTn id="7" dur="500" fill="hold"/>
                                        <p:tgtEl>
                                          <p:spTgt spid="22532"/>
                                        </p:tgtEl>
                                        <p:attrNameLst>
                                          <p:attrName>ppt_w</p:attrName>
                                        </p:attrNameLst>
                                      </p:cBhvr>
                                      <p:tavLst>
                                        <p:tav tm="0">
                                          <p:val>
                                            <p:fltVal val="0"/>
                                          </p:val>
                                        </p:tav>
                                        <p:tav tm="100000">
                                          <p:val>
                                            <p:strVal val="#ppt_w"/>
                                          </p:val>
                                        </p:tav>
                                      </p:tavLst>
                                    </p:anim>
                                    <p:anim calcmode="lin" valueType="num">
                                      <p:cBhvr>
                                        <p:cTn id="8" dur="500" fill="hold"/>
                                        <p:tgtEl>
                                          <p:spTgt spid="22532"/>
                                        </p:tgtEl>
                                        <p:attrNameLst>
                                          <p:attrName>ppt_h</p:attrName>
                                        </p:attrNameLst>
                                      </p:cBhvr>
                                      <p:tavLst>
                                        <p:tav tm="0">
                                          <p:val>
                                            <p:fltVal val="0"/>
                                          </p:val>
                                        </p:tav>
                                        <p:tav tm="100000">
                                          <p:val>
                                            <p:strVal val="#ppt_h"/>
                                          </p:val>
                                        </p:tav>
                                      </p:tavLst>
                                    </p:anim>
                                    <p:animEffect transition="in" filter="fade">
                                      <p:cBhvr>
                                        <p:cTn id="9" dur="500"/>
                                        <p:tgtEl>
                                          <p:spTgt spid="2253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stCondLst>
                                            <p:cond delay="0"/>
                                          </p:stCondLst>
                                        </p:cTn>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stCondLst>
                                            <p:cond delay="0"/>
                                          </p:stCondLst>
                                        </p:cTn>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fade">
                                      <p:cBhvr>
                                        <p:cTn id="24" dur="1000">
                                          <p:stCondLst>
                                            <p:cond delay="0"/>
                                          </p:stCondLst>
                                        </p:cTn>
                                        <p:tgtEl>
                                          <p:spTgt spid="4">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Effect transition="in" filter="fade">
                                      <p:cBhvr>
                                        <p:cTn id="29" dur="1000">
                                          <p:stCondLst>
                                            <p:cond delay="0"/>
                                          </p:stCondLst>
                                        </p:cTn>
                                        <p:tgtEl>
                                          <p:spTgt spid="4">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4">
                                            <p:txEl>
                                              <p:pRg st="8" end="8"/>
                                            </p:txEl>
                                          </p:spTgt>
                                        </p:tgtEl>
                                        <p:attrNameLst>
                                          <p:attrName>style.visibility</p:attrName>
                                        </p:attrNameLst>
                                      </p:cBhvr>
                                      <p:to>
                                        <p:strVal val="visible"/>
                                      </p:to>
                                    </p:set>
                                    <p:animEffect transition="in" filter="fade">
                                      <p:cBhvr>
                                        <p:cTn id="34" dur="1000">
                                          <p:stCondLst>
                                            <p:cond delay="0"/>
                                          </p:stCondLst>
                                        </p:cTn>
                                        <p:tgtEl>
                                          <p:spTgt spid="4">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animEffect transition="in" filter="fade">
                                      <p:cBhvr>
                                        <p:cTn id="39" dur="1000">
                                          <p:stCondLst>
                                            <p:cond delay="0"/>
                                          </p:stCondLst>
                                        </p:cTn>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a:r>
              <a:rPr lang="en-US" sz="3200" smtClean="0">
                <a:effectLst/>
              </a:rPr>
              <a:t>Substance Abuse and Addiction</a:t>
            </a:r>
          </a:p>
        </p:txBody>
      </p:sp>
      <p:sp>
        <p:nvSpPr>
          <p:cNvPr id="143363" name="Rectangle 3"/>
          <p:cNvSpPr>
            <a:spLocks noGrp="1"/>
          </p:cNvSpPr>
          <p:nvPr>
            <p:ph type="body" idx="4294967295"/>
          </p:nvPr>
        </p:nvSpPr>
        <p:spPr>
          <a:xfrm>
            <a:off x="457200" y="1481138"/>
            <a:ext cx="8229600" cy="3852862"/>
          </a:xfrm>
        </p:spPr>
        <p:txBody>
          <a:bodyPr/>
          <a:lstStyle/>
          <a:p>
            <a:pPr algn="ctr">
              <a:buFont typeface="Wingdings 3" pitchFamily="18" charset="2"/>
              <a:buNone/>
            </a:pPr>
            <a:r>
              <a:rPr lang="en-US" sz="2400" u="sng" smtClean="0"/>
              <a:t>Abuse</a:t>
            </a:r>
          </a:p>
          <a:p>
            <a:pPr algn="ctr">
              <a:buFont typeface="Wingdings 3" pitchFamily="18" charset="2"/>
              <a:buNone/>
            </a:pPr>
            <a:r>
              <a:rPr lang="en-US" sz="2000" smtClean="0"/>
              <a:t>A maladaptive pattern of use of alcohol or other drugs that leads to physical or negative social consequences at work, home, school or in the legal system.</a:t>
            </a:r>
          </a:p>
          <a:p>
            <a:pPr algn="ctr">
              <a:buFont typeface="Wingdings 3" pitchFamily="18" charset="2"/>
              <a:buNone/>
            </a:pPr>
            <a:endParaRPr lang="en-US" sz="2000" smtClean="0"/>
          </a:p>
          <a:p>
            <a:pPr algn="ctr">
              <a:buFont typeface="Wingdings 3" pitchFamily="18" charset="2"/>
              <a:buNone/>
            </a:pPr>
            <a:r>
              <a:rPr lang="en-US" sz="2400" u="sng" smtClean="0"/>
              <a:t>Dependence</a:t>
            </a:r>
          </a:p>
          <a:p>
            <a:pPr algn="ctr">
              <a:buFont typeface="Wingdings 3" pitchFamily="18" charset="2"/>
              <a:buNone/>
            </a:pPr>
            <a:r>
              <a:rPr lang="en-US" sz="2000" smtClean="0"/>
              <a:t>Compulsive use with the loss of control.  Marked by cognitive, behavioral, and physiological consequences and withdrawal symptoms when the drug is not present.</a:t>
            </a:r>
          </a:p>
          <a:p>
            <a:pPr>
              <a:buFont typeface="Wingdings 3" pitchFamily="18" charset="2"/>
              <a:buNone/>
            </a:pPr>
            <a:endParaRPr lang="en-US" sz="2000" smtClean="0"/>
          </a:p>
        </p:txBody>
      </p:sp>
      <p:sp>
        <p:nvSpPr>
          <p:cNvPr id="143364" name="Text Box 4"/>
          <p:cNvSpPr txBox="1">
            <a:spLocks noChangeArrowheads="1"/>
          </p:cNvSpPr>
          <p:nvPr/>
        </p:nvSpPr>
        <p:spPr bwMode="auto">
          <a:xfrm>
            <a:off x="6934200" y="6248400"/>
            <a:ext cx="3733800" cy="184150"/>
          </a:xfrm>
          <a:prstGeom prst="rect">
            <a:avLst/>
          </a:prstGeom>
          <a:noFill/>
          <a:ln w="9525" algn="ctr">
            <a:noFill/>
            <a:miter lim="800000"/>
            <a:headEnd/>
            <a:tailEnd/>
          </a:ln>
          <a:effectLst/>
        </p:spPr>
        <p:txBody>
          <a:bodyPr lIns="45720" rIns="45720">
            <a:spAutoFit/>
          </a:bodyPr>
          <a:lstStyle/>
          <a:p>
            <a:pPr algn="ctr">
              <a:spcBef>
                <a:spcPct val="50000"/>
              </a:spcBef>
              <a:buFont typeface="Wingdings 3" pitchFamily="18" charset="2"/>
              <a:buNone/>
            </a:pPr>
            <a:r>
              <a:rPr lang="en-US" sz="600" u="none">
                <a:latin typeface="Lucida Sans Unicode" pitchFamily="34" charset="0"/>
              </a:rPr>
              <a:t>GLATCC 2001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43362"/>
                                        </p:tgtEl>
                                        <p:attrNameLst>
                                          <p:attrName>style.visibility</p:attrName>
                                        </p:attrNameLst>
                                      </p:cBhvr>
                                      <p:to>
                                        <p:strVal val="visible"/>
                                      </p:to>
                                    </p:set>
                                    <p:anim calcmode="lin" valueType="num">
                                      <p:cBhvr>
                                        <p:cTn id="7" dur="500" fill="hold"/>
                                        <p:tgtEl>
                                          <p:spTgt spid="143362"/>
                                        </p:tgtEl>
                                        <p:attrNameLst>
                                          <p:attrName>ppt_w</p:attrName>
                                        </p:attrNameLst>
                                      </p:cBhvr>
                                      <p:tavLst>
                                        <p:tav tm="0">
                                          <p:val>
                                            <p:fltVal val="0"/>
                                          </p:val>
                                        </p:tav>
                                        <p:tav tm="100000">
                                          <p:val>
                                            <p:strVal val="#ppt_w"/>
                                          </p:val>
                                        </p:tav>
                                      </p:tavLst>
                                    </p:anim>
                                    <p:anim calcmode="lin" valueType="num">
                                      <p:cBhvr>
                                        <p:cTn id="8" dur="500" fill="hold"/>
                                        <p:tgtEl>
                                          <p:spTgt spid="143362"/>
                                        </p:tgtEl>
                                        <p:attrNameLst>
                                          <p:attrName>ppt_h</p:attrName>
                                        </p:attrNameLst>
                                      </p:cBhvr>
                                      <p:tavLst>
                                        <p:tav tm="0">
                                          <p:val>
                                            <p:fltVal val="0"/>
                                          </p:val>
                                        </p:tav>
                                        <p:tav tm="100000">
                                          <p:val>
                                            <p:strVal val="#ppt_h"/>
                                          </p:val>
                                        </p:tav>
                                      </p:tavLst>
                                    </p:anim>
                                    <p:animEffect transition="in" filter="fade">
                                      <p:cBhvr>
                                        <p:cTn id="9" dur="500"/>
                                        <p:tgtEl>
                                          <p:spTgt spid="14336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43363">
                                            <p:txEl>
                                              <p:pRg st="0" end="0"/>
                                            </p:txEl>
                                          </p:spTgt>
                                        </p:tgtEl>
                                        <p:attrNameLst>
                                          <p:attrName>style.visibility</p:attrName>
                                        </p:attrNameLst>
                                      </p:cBhvr>
                                      <p:to>
                                        <p:strVal val="visible"/>
                                      </p:to>
                                    </p:set>
                                    <p:anim calcmode="lin" valueType="num">
                                      <p:cBhvr>
                                        <p:cTn id="14" dur="500" fill="hold"/>
                                        <p:tgtEl>
                                          <p:spTgt spid="14336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4336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43363">
                                            <p:txEl>
                                              <p:pRg st="0" end="0"/>
                                            </p:txEl>
                                          </p:spTgt>
                                        </p:tgtEl>
                                      </p:cBhvr>
                                    </p:animEffect>
                                  </p:childTnLst>
                                </p:cTn>
                              </p:par>
                              <p:par>
                                <p:cTn id="17" presetID="53" presetClass="entr" presetSubtype="0" fill="hold" nodeType="withEffect">
                                  <p:stCondLst>
                                    <p:cond delay="0"/>
                                  </p:stCondLst>
                                  <p:childTnLst>
                                    <p:set>
                                      <p:cBhvr>
                                        <p:cTn id="18" dur="1" fill="hold">
                                          <p:stCondLst>
                                            <p:cond delay="0"/>
                                          </p:stCondLst>
                                        </p:cTn>
                                        <p:tgtEl>
                                          <p:spTgt spid="143363">
                                            <p:txEl>
                                              <p:pRg st="1" end="1"/>
                                            </p:txEl>
                                          </p:spTgt>
                                        </p:tgtEl>
                                        <p:attrNameLst>
                                          <p:attrName>style.visibility</p:attrName>
                                        </p:attrNameLst>
                                      </p:cBhvr>
                                      <p:to>
                                        <p:strVal val="visible"/>
                                      </p:to>
                                    </p:set>
                                    <p:anim calcmode="lin" valueType="num">
                                      <p:cBhvr>
                                        <p:cTn id="19" dur="500" fill="hold"/>
                                        <p:tgtEl>
                                          <p:spTgt spid="14336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4336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14336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nodeType="clickEffect">
                                  <p:stCondLst>
                                    <p:cond delay="0"/>
                                  </p:stCondLst>
                                  <p:childTnLst>
                                    <p:set>
                                      <p:cBhvr>
                                        <p:cTn id="25" dur="1" fill="hold">
                                          <p:stCondLst>
                                            <p:cond delay="0"/>
                                          </p:stCondLst>
                                        </p:cTn>
                                        <p:tgtEl>
                                          <p:spTgt spid="143363">
                                            <p:txEl>
                                              <p:pRg st="3" end="3"/>
                                            </p:txEl>
                                          </p:spTgt>
                                        </p:tgtEl>
                                        <p:attrNameLst>
                                          <p:attrName>style.visibility</p:attrName>
                                        </p:attrNameLst>
                                      </p:cBhvr>
                                      <p:to>
                                        <p:strVal val="visible"/>
                                      </p:to>
                                    </p:set>
                                    <p:anim calcmode="lin" valueType="num">
                                      <p:cBhvr>
                                        <p:cTn id="26" dur="500" fill="hold"/>
                                        <p:tgtEl>
                                          <p:spTgt spid="14336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14336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143363">
                                            <p:txEl>
                                              <p:pRg st="3" end="3"/>
                                            </p:txEl>
                                          </p:spTgt>
                                        </p:tgtEl>
                                      </p:cBhvr>
                                    </p:animEffect>
                                  </p:childTnLst>
                                </p:cTn>
                              </p:par>
                              <p:par>
                                <p:cTn id="29" presetID="53" presetClass="entr" presetSubtype="0" fill="hold" nodeType="withEffect">
                                  <p:stCondLst>
                                    <p:cond delay="0"/>
                                  </p:stCondLst>
                                  <p:childTnLst>
                                    <p:set>
                                      <p:cBhvr>
                                        <p:cTn id="30" dur="1" fill="hold">
                                          <p:stCondLst>
                                            <p:cond delay="0"/>
                                          </p:stCondLst>
                                        </p:cTn>
                                        <p:tgtEl>
                                          <p:spTgt spid="143363">
                                            <p:txEl>
                                              <p:pRg st="4" end="4"/>
                                            </p:txEl>
                                          </p:spTgt>
                                        </p:tgtEl>
                                        <p:attrNameLst>
                                          <p:attrName>style.visibility</p:attrName>
                                        </p:attrNameLst>
                                      </p:cBhvr>
                                      <p:to>
                                        <p:strVal val="visible"/>
                                      </p:to>
                                    </p:set>
                                    <p:anim calcmode="lin" valueType="num">
                                      <p:cBhvr>
                                        <p:cTn id="31" dur="500" fill="hold"/>
                                        <p:tgtEl>
                                          <p:spTgt spid="14336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4336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143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SAT">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RSAT</Template>
  <TotalTime>464</TotalTime>
  <Words>1074</Words>
  <Application>Microsoft Office PowerPoint</Application>
  <PresentationFormat>On-screen Show (4:3)</PresentationFormat>
  <Paragraphs>238</Paragraphs>
  <Slides>25</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Times New Roman</vt:lpstr>
      <vt:lpstr>Arial</vt:lpstr>
      <vt:lpstr>Lucida Sans Unicode</vt:lpstr>
      <vt:lpstr>Wingdings 3</vt:lpstr>
      <vt:lpstr>Verdana</vt:lpstr>
      <vt:lpstr>Wingdings 2</vt:lpstr>
      <vt:lpstr>Calibri</vt:lpstr>
      <vt:lpstr>RSAT</vt:lpstr>
      <vt:lpstr>Slide 1</vt:lpstr>
      <vt:lpstr>Training Objectives</vt:lpstr>
      <vt:lpstr>Slide 3</vt:lpstr>
      <vt:lpstr>What is Gender Responsiveness?</vt:lpstr>
      <vt:lpstr>Slide 5</vt:lpstr>
      <vt:lpstr>Why Focus on Female Offenders?</vt:lpstr>
      <vt:lpstr>Women in the Correctional System</vt:lpstr>
      <vt:lpstr>Understanding Women</vt:lpstr>
      <vt:lpstr>Substance Abuse and Addiction</vt:lpstr>
      <vt:lpstr>Substance Abuse </vt:lpstr>
      <vt:lpstr>Cycle of Addiction</vt:lpstr>
      <vt:lpstr>Women with Addiction &amp; Substance Abuse Problems</vt:lpstr>
      <vt:lpstr>Important issues to address for  women in RSAT…</vt:lpstr>
      <vt:lpstr>Moms &amp; Babies Illinois Program </vt:lpstr>
      <vt:lpstr>Gender-Responsive Guiding Principals</vt:lpstr>
      <vt:lpstr>Gender-Responsive Guiding Principles</vt:lpstr>
      <vt:lpstr>Gender-Responsive Guiding Principals</vt:lpstr>
      <vt:lpstr>Gender-Responsive Guiding Principals</vt:lpstr>
      <vt:lpstr>Gender-Responsive Guiding Principals</vt:lpstr>
      <vt:lpstr>Gender-Responsive Guiding Principals</vt:lpstr>
      <vt:lpstr>Gender-Responsive Guiding Principals</vt:lpstr>
      <vt:lpstr>Re-entry </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Therapeutic Community</dc:title>
  <dc:creator>Philip Barbour</dc:creator>
  <cp:lastModifiedBy>Jac Charlier</cp:lastModifiedBy>
  <cp:revision>36</cp:revision>
  <dcterms:created xsi:type="dcterms:W3CDTF">2011-07-06T16:22:28Z</dcterms:created>
  <dcterms:modified xsi:type="dcterms:W3CDTF">2011-08-09T13:58:06Z</dcterms:modified>
</cp:coreProperties>
</file>