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27"/>
  </p:notesMasterIdLst>
  <p:sldIdLst>
    <p:sldId id="256" r:id="rId2"/>
    <p:sldId id="265" r:id="rId3"/>
    <p:sldId id="382" r:id="rId4"/>
    <p:sldId id="380" r:id="rId5"/>
    <p:sldId id="378" r:id="rId6"/>
    <p:sldId id="330" r:id="rId7"/>
    <p:sldId id="331" r:id="rId8"/>
    <p:sldId id="332" r:id="rId9"/>
    <p:sldId id="372" r:id="rId10"/>
    <p:sldId id="333" r:id="rId11"/>
    <p:sldId id="373" r:id="rId12"/>
    <p:sldId id="381" r:id="rId13"/>
    <p:sldId id="384" r:id="rId14"/>
    <p:sldId id="365" r:id="rId15"/>
    <p:sldId id="367" r:id="rId16"/>
    <p:sldId id="368" r:id="rId17"/>
    <p:sldId id="369" r:id="rId18"/>
    <p:sldId id="370" r:id="rId19"/>
    <p:sldId id="374" r:id="rId20"/>
    <p:sldId id="371" r:id="rId21"/>
    <p:sldId id="375" r:id="rId22"/>
    <p:sldId id="376" r:id="rId23"/>
    <p:sldId id="383" r:id="rId24"/>
    <p:sldId id="296" r:id="rId25"/>
    <p:sldId id="329" r:id="rId26"/>
  </p:sldIdLst>
  <p:sldSz cx="9144000" cy="6858000" type="screen4x3"/>
  <p:notesSz cx="6858000" cy="9144000"/>
  <p:defaultTextStyle>
    <a:defPPr>
      <a:defRPr lang="en-US"/>
    </a:defPPr>
    <a:lvl1pPr algn="r" rtl="0" fontAlgn="base">
      <a:spcBef>
        <a:spcPts val="400"/>
      </a:spcBef>
      <a:spcAft>
        <a:spcPct val="0"/>
      </a:spcAft>
      <a:buClr>
        <a:schemeClr val="accent1"/>
      </a:buClr>
      <a:buSzPct val="68000"/>
      <a:buFont typeface="Wingdings 3" pitchFamily="18" charset="2"/>
      <a:buChar char=""/>
      <a:defRPr sz="2400" u="sng" kern="1200">
        <a:solidFill>
          <a:schemeClr val="tx1"/>
        </a:solidFill>
        <a:latin typeface="Times New Roman" pitchFamily="18" charset="0"/>
        <a:ea typeface="+mn-ea"/>
        <a:cs typeface="+mn-cs"/>
      </a:defRPr>
    </a:lvl1pPr>
    <a:lvl2pPr marL="457200" algn="r" rtl="0" fontAlgn="base">
      <a:spcBef>
        <a:spcPts val="400"/>
      </a:spcBef>
      <a:spcAft>
        <a:spcPct val="0"/>
      </a:spcAft>
      <a:buClr>
        <a:schemeClr val="accent1"/>
      </a:buClr>
      <a:buSzPct val="68000"/>
      <a:buFont typeface="Wingdings 3" pitchFamily="18" charset="2"/>
      <a:buChar char=""/>
      <a:defRPr sz="2400" u="sng" kern="1200">
        <a:solidFill>
          <a:schemeClr val="tx1"/>
        </a:solidFill>
        <a:latin typeface="Times New Roman" pitchFamily="18" charset="0"/>
        <a:ea typeface="+mn-ea"/>
        <a:cs typeface="+mn-cs"/>
      </a:defRPr>
    </a:lvl2pPr>
    <a:lvl3pPr marL="914400" algn="r" rtl="0" fontAlgn="base">
      <a:spcBef>
        <a:spcPts val="400"/>
      </a:spcBef>
      <a:spcAft>
        <a:spcPct val="0"/>
      </a:spcAft>
      <a:buClr>
        <a:schemeClr val="accent1"/>
      </a:buClr>
      <a:buSzPct val="68000"/>
      <a:buFont typeface="Wingdings 3" pitchFamily="18" charset="2"/>
      <a:buChar char=""/>
      <a:defRPr sz="2400" u="sng" kern="1200">
        <a:solidFill>
          <a:schemeClr val="tx1"/>
        </a:solidFill>
        <a:latin typeface="Times New Roman" pitchFamily="18" charset="0"/>
        <a:ea typeface="+mn-ea"/>
        <a:cs typeface="+mn-cs"/>
      </a:defRPr>
    </a:lvl3pPr>
    <a:lvl4pPr marL="1371600" algn="r" rtl="0" fontAlgn="base">
      <a:spcBef>
        <a:spcPts val="400"/>
      </a:spcBef>
      <a:spcAft>
        <a:spcPct val="0"/>
      </a:spcAft>
      <a:buClr>
        <a:schemeClr val="accent1"/>
      </a:buClr>
      <a:buSzPct val="68000"/>
      <a:buFont typeface="Wingdings 3" pitchFamily="18" charset="2"/>
      <a:buChar char=""/>
      <a:defRPr sz="2400" u="sng" kern="1200">
        <a:solidFill>
          <a:schemeClr val="tx1"/>
        </a:solidFill>
        <a:latin typeface="Times New Roman" pitchFamily="18" charset="0"/>
        <a:ea typeface="+mn-ea"/>
        <a:cs typeface="+mn-cs"/>
      </a:defRPr>
    </a:lvl4pPr>
    <a:lvl5pPr marL="1828800" algn="r" rtl="0" fontAlgn="base">
      <a:spcBef>
        <a:spcPts val="400"/>
      </a:spcBef>
      <a:spcAft>
        <a:spcPct val="0"/>
      </a:spcAft>
      <a:buClr>
        <a:schemeClr val="accent1"/>
      </a:buClr>
      <a:buSzPct val="68000"/>
      <a:buFont typeface="Wingdings 3" pitchFamily="18" charset="2"/>
      <a:buChar char=""/>
      <a:defRPr sz="2400" u="sng" kern="1200">
        <a:solidFill>
          <a:schemeClr val="tx1"/>
        </a:solidFill>
        <a:latin typeface="Times New Roman" pitchFamily="18" charset="0"/>
        <a:ea typeface="+mn-ea"/>
        <a:cs typeface="+mn-cs"/>
      </a:defRPr>
    </a:lvl5pPr>
    <a:lvl6pPr marL="2286000" algn="l" defTabSz="914400" rtl="0" eaLnBrk="1" latinLnBrk="0" hangingPunct="1">
      <a:defRPr sz="2400" u="sng" kern="1200">
        <a:solidFill>
          <a:schemeClr val="tx1"/>
        </a:solidFill>
        <a:latin typeface="Times New Roman" pitchFamily="18" charset="0"/>
        <a:ea typeface="+mn-ea"/>
        <a:cs typeface="+mn-cs"/>
      </a:defRPr>
    </a:lvl6pPr>
    <a:lvl7pPr marL="2743200" algn="l" defTabSz="914400" rtl="0" eaLnBrk="1" latinLnBrk="0" hangingPunct="1">
      <a:defRPr sz="2400" u="sng" kern="1200">
        <a:solidFill>
          <a:schemeClr val="tx1"/>
        </a:solidFill>
        <a:latin typeface="Times New Roman" pitchFamily="18" charset="0"/>
        <a:ea typeface="+mn-ea"/>
        <a:cs typeface="+mn-cs"/>
      </a:defRPr>
    </a:lvl7pPr>
    <a:lvl8pPr marL="3200400" algn="l" defTabSz="914400" rtl="0" eaLnBrk="1" latinLnBrk="0" hangingPunct="1">
      <a:defRPr sz="2400" u="sng" kern="1200">
        <a:solidFill>
          <a:schemeClr val="tx1"/>
        </a:solidFill>
        <a:latin typeface="Times New Roman" pitchFamily="18" charset="0"/>
        <a:ea typeface="+mn-ea"/>
        <a:cs typeface="+mn-cs"/>
      </a:defRPr>
    </a:lvl8pPr>
    <a:lvl9pPr marL="3657600" algn="l" defTabSz="914400" rtl="0" eaLnBrk="1" latinLnBrk="0" hangingPunct="1">
      <a:defRPr sz="2400" u="sng"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2" autoAdjust="0"/>
    <p:restoredTop sz="84820" autoAdjust="0"/>
  </p:normalViewPr>
  <p:slideViewPr>
    <p:cSldViewPr>
      <p:cViewPr>
        <p:scale>
          <a:sx n="100" d="100"/>
          <a:sy n="100" d="100"/>
        </p:scale>
        <p:origin x="840" y="15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spcBef>
                <a:spcPct val="0"/>
              </a:spcBef>
              <a:buClrTx/>
              <a:buSzTx/>
              <a:buFontTx/>
              <a:buNone/>
              <a:defRPr sz="1200" u="none"/>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spcBef>
                <a:spcPct val="0"/>
              </a:spcBef>
              <a:buClrTx/>
              <a:buSzTx/>
              <a:buFontTx/>
              <a:buNone/>
              <a:defRPr sz="1200" u="none"/>
            </a:lvl1pPr>
          </a:lstStyle>
          <a:p>
            <a:pPr>
              <a:defRPr/>
            </a:pPr>
            <a:fld id="{1B6153B9-2322-4637-B784-AEF4A51A64A0}" type="datetimeFigureOut">
              <a:rPr lang="en-US"/>
              <a:pPr>
                <a:defRPr/>
              </a:pPr>
              <a:t>8/9/2011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spcBef>
                <a:spcPct val="0"/>
              </a:spcBef>
              <a:buClrTx/>
              <a:buSzTx/>
              <a:buFontTx/>
              <a:buNone/>
              <a:defRPr sz="1200" u="none"/>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spcBef>
                <a:spcPct val="0"/>
              </a:spcBef>
              <a:buClrTx/>
              <a:buSzTx/>
              <a:buFontTx/>
              <a:buNone/>
              <a:defRPr sz="1200" u="none"/>
            </a:lvl1pPr>
          </a:lstStyle>
          <a:p>
            <a:pPr>
              <a:defRPr/>
            </a:pPr>
            <a:fld id="{38CA0778-EA0D-4DCB-AB98-0935601246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18936E-5659-4218-AF73-1655B2C90C0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TextEdit="1"/>
          </p:cNvSpPr>
          <p:nvPr>
            <p:ph type="sldImg"/>
          </p:nvPr>
        </p:nvSpPr>
        <p:spPr bwMode="auto">
          <a:noFill/>
          <a:ln>
            <a:solidFill>
              <a:srgbClr val="000000"/>
            </a:solidFill>
            <a:miter lim="800000"/>
            <a:headEnd/>
            <a:tailEnd/>
          </a:ln>
        </p:spPr>
      </p:sp>
      <p:sp>
        <p:nvSpPr>
          <p:cNvPr id="1464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TextEdit="1"/>
          </p:cNvSpPr>
          <p:nvPr>
            <p:ph type="sldImg"/>
          </p:nvPr>
        </p:nvSpPr>
        <p:spPr bwMode="auto">
          <a:noFill/>
          <a:ln>
            <a:solidFill>
              <a:srgbClr val="000000"/>
            </a:solidFill>
            <a:miter lim="800000"/>
            <a:headEnd/>
            <a:tailEnd/>
          </a:ln>
        </p:spPr>
      </p:sp>
      <p:sp>
        <p:nvSpPr>
          <p:cNvPr id="1843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TextEdit="1"/>
          </p:cNvSpPr>
          <p:nvPr>
            <p:ph type="sldImg"/>
          </p:nvPr>
        </p:nvSpPr>
        <p:spPr bwMode="auto">
          <a:noFill/>
          <a:ln>
            <a:solidFill>
              <a:srgbClr val="000000"/>
            </a:solidFill>
            <a:miter lim="800000"/>
            <a:headEnd/>
            <a:tailEnd/>
          </a:ln>
        </p:spPr>
      </p:sp>
      <p:sp>
        <p:nvSpPr>
          <p:cNvPr id="1843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TextEdit="1"/>
          </p:cNvSpPr>
          <p:nvPr>
            <p:ph type="sldImg"/>
          </p:nvPr>
        </p:nvSpPr>
        <p:spPr bwMode="auto">
          <a:noFill/>
          <a:ln>
            <a:solidFill>
              <a:srgbClr val="000000"/>
            </a:solidFill>
            <a:miter lim="800000"/>
            <a:headEnd/>
            <a:tailEnd/>
          </a:ln>
        </p:spPr>
      </p:sp>
      <p:sp>
        <p:nvSpPr>
          <p:cNvPr id="1300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TextEdit="1"/>
          </p:cNvSpPr>
          <p:nvPr>
            <p:ph type="sldImg"/>
          </p:nvPr>
        </p:nvSpPr>
        <p:spPr bwMode="auto">
          <a:noFill/>
          <a:ln>
            <a:solidFill>
              <a:srgbClr val="000000"/>
            </a:solidFill>
            <a:miter lim="800000"/>
            <a:headEnd/>
            <a:tailEnd/>
          </a:ln>
        </p:spPr>
      </p:sp>
      <p:sp>
        <p:nvSpPr>
          <p:cNvPr id="1341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TextEdit="1"/>
          </p:cNvSpPr>
          <p:nvPr>
            <p:ph type="sldImg"/>
          </p:nvPr>
        </p:nvSpPr>
        <p:spPr bwMode="auto">
          <a:noFill/>
          <a:ln>
            <a:solidFill>
              <a:srgbClr val="000000"/>
            </a:solidFill>
            <a:miter lim="800000"/>
            <a:headEnd/>
            <a:tailEnd/>
          </a:ln>
        </p:spPr>
      </p:sp>
      <p:sp>
        <p:nvSpPr>
          <p:cNvPr id="1361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TextEdit="1"/>
          </p:cNvSpPr>
          <p:nvPr>
            <p:ph type="sldImg"/>
          </p:nvPr>
        </p:nvSpPr>
        <p:spPr bwMode="auto">
          <a:noFill/>
          <a:ln>
            <a:solidFill>
              <a:srgbClr val="000000"/>
            </a:solidFill>
            <a:miter lim="800000"/>
            <a:headEnd/>
            <a:tailEnd/>
          </a:ln>
        </p:spPr>
      </p:sp>
      <p:sp>
        <p:nvSpPr>
          <p:cNvPr id="1382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TextEdit="1"/>
          </p:cNvSpPr>
          <p:nvPr>
            <p:ph type="sldImg"/>
          </p:nvPr>
        </p:nvSpPr>
        <p:spPr bwMode="auto">
          <a:noFill/>
          <a:ln>
            <a:solidFill>
              <a:srgbClr val="000000"/>
            </a:solidFill>
            <a:miter lim="800000"/>
            <a:headEnd/>
            <a:tailEnd/>
          </a:ln>
        </p:spPr>
      </p:sp>
      <p:sp>
        <p:nvSpPr>
          <p:cNvPr id="1402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TextEdit="1"/>
          </p:cNvSpPr>
          <p:nvPr>
            <p:ph type="sldImg"/>
          </p:nvPr>
        </p:nvSpPr>
        <p:spPr bwMode="auto">
          <a:noFill/>
          <a:ln>
            <a:solidFill>
              <a:srgbClr val="000000"/>
            </a:solidFill>
            <a:miter lim="800000"/>
            <a:headEnd/>
            <a:tailEnd/>
          </a:ln>
        </p:spPr>
      </p:sp>
      <p:sp>
        <p:nvSpPr>
          <p:cNvPr id="1484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442A8B-26E1-478E-BD24-B0C54A6ABB5D}"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TextEdit="1"/>
          </p:cNvSpPr>
          <p:nvPr>
            <p:ph type="sldImg"/>
          </p:nvPr>
        </p:nvSpPr>
        <p:spPr bwMode="auto">
          <a:noFill/>
          <a:ln>
            <a:solidFill>
              <a:srgbClr val="000000"/>
            </a:solidFill>
            <a:miter lim="800000"/>
            <a:headEnd/>
            <a:tailEnd/>
          </a:ln>
        </p:spPr>
      </p:sp>
      <p:sp>
        <p:nvSpPr>
          <p:cNvPr id="14233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TextEdit="1"/>
          </p:cNvSpPr>
          <p:nvPr>
            <p:ph type="sldImg"/>
          </p:nvPr>
        </p:nvSpPr>
        <p:spPr bwMode="auto">
          <a:noFill/>
          <a:ln>
            <a:solidFill>
              <a:srgbClr val="000000"/>
            </a:solidFill>
            <a:miter lim="800000"/>
            <a:headEnd/>
            <a:tailEnd/>
          </a:ln>
        </p:spPr>
      </p:sp>
      <p:sp>
        <p:nvSpPr>
          <p:cNvPr id="1505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TextEdit="1"/>
          </p:cNvSpPr>
          <p:nvPr>
            <p:ph type="sldImg"/>
          </p:nvPr>
        </p:nvSpPr>
        <p:spPr bwMode="auto">
          <a:noFill/>
          <a:ln>
            <a:solidFill>
              <a:srgbClr val="000000"/>
            </a:solidFill>
            <a:miter lim="800000"/>
            <a:headEnd/>
            <a:tailEnd/>
          </a:ln>
        </p:spPr>
      </p:sp>
      <p:sp>
        <p:nvSpPr>
          <p:cNvPr id="1525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TextEdit="1"/>
          </p:cNvSpPr>
          <p:nvPr>
            <p:ph type="sldImg"/>
          </p:nvPr>
        </p:nvSpPr>
        <p:spPr bwMode="auto">
          <a:noFill/>
          <a:ln>
            <a:solidFill>
              <a:srgbClr val="000000"/>
            </a:solidFill>
            <a:miter lim="800000"/>
            <a:headEnd/>
            <a:tailEnd/>
          </a:ln>
        </p:spPr>
      </p:sp>
      <p:sp>
        <p:nvSpPr>
          <p:cNvPr id="2037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4185B5-52CC-4752-BBD2-AF842A9F336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endParaRPr lang="en-US" dirty="0" smtClean="0"/>
          </a:p>
          <a:p>
            <a:pPr>
              <a:defRPr/>
            </a:pPr>
            <a:endParaRPr lang="en-US" dirty="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2C6527-B0DD-4AFD-8A64-54821E9ACF5D}"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TextEdit="1"/>
          </p:cNvSpPr>
          <p:nvPr>
            <p:ph type="sldImg"/>
          </p:nvPr>
        </p:nvSpPr>
        <p:spPr bwMode="auto">
          <a:noFill/>
          <a:ln>
            <a:solidFill>
              <a:srgbClr val="000000"/>
            </a:solidFill>
            <a:miter lim="800000"/>
            <a:headEnd/>
            <a:tailEnd/>
          </a:ln>
        </p:spPr>
      </p:sp>
      <p:sp>
        <p:nvSpPr>
          <p:cNvPr id="2007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TextEdit="1"/>
          </p:cNvSpPr>
          <p:nvPr>
            <p:ph type="sldImg"/>
          </p:nvPr>
        </p:nvSpPr>
        <p:spPr bwMode="auto">
          <a:noFill/>
          <a:ln>
            <a:solidFill>
              <a:srgbClr val="000000"/>
            </a:solidFill>
            <a:miter lim="800000"/>
            <a:headEnd/>
            <a:tailEnd/>
          </a:ln>
        </p:spPr>
      </p:sp>
      <p:sp>
        <p:nvSpPr>
          <p:cNvPr id="1853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TextEdit="1"/>
          </p:cNvSpPr>
          <p:nvPr>
            <p:ph type="sldImg"/>
          </p:nvPr>
        </p:nvSpPr>
        <p:spPr bwMode="auto">
          <a:noFill/>
          <a:ln>
            <a:solidFill>
              <a:srgbClr val="000000"/>
            </a:solidFill>
            <a:miter lim="800000"/>
            <a:headEnd/>
            <a:tailEnd/>
          </a:ln>
        </p:spPr>
      </p:sp>
      <p:sp>
        <p:nvSpPr>
          <p:cNvPr id="1863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TextEdit="1"/>
          </p:cNvSpPr>
          <p:nvPr>
            <p:ph type="sldImg"/>
          </p:nvPr>
        </p:nvSpPr>
        <p:spPr bwMode="auto">
          <a:noFill/>
          <a:ln>
            <a:solidFill>
              <a:srgbClr val="000000"/>
            </a:solidFill>
            <a:miter lim="800000"/>
            <a:headEnd/>
            <a:tailEnd/>
          </a:ln>
        </p:spPr>
      </p:sp>
      <p:sp>
        <p:nvSpPr>
          <p:cNvPr id="1443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spcBef>
                <a:spcPct val="0"/>
              </a:spcBef>
              <a:buClrTx/>
              <a:buSzTx/>
              <a:buFontTx/>
              <a:buNone/>
              <a:defRPr/>
            </a:pPr>
            <a:endParaRPr lang="en-US" u="none"/>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spcBef>
                  <a:spcPct val="0"/>
                </a:spcBef>
                <a:buClrTx/>
                <a:buSzTx/>
                <a:buFontTx/>
                <a:buNone/>
                <a:defRPr/>
              </a:pPr>
              <a:endParaRPr lang="en-US" u="none"/>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lgn="l">
              <a:defRPr>
                <a:solidFill>
                  <a:srgbClr val="FFFFFF"/>
                </a:solidFill>
              </a:defRPr>
            </a:lvl1pPr>
            <a:extLst/>
          </a:lstStyle>
          <a:p>
            <a:pPr>
              <a:defRPr/>
            </a:pPr>
            <a:fld id="{28D7618E-F3A9-405D-BD6E-79446AD73C1C}" type="datetimeFigureOut">
              <a:rPr lang="en-US"/>
              <a:pPr>
                <a:defRPr/>
              </a:pPr>
              <a:t>8/9/2011</a:t>
            </a:fld>
            <a:endParaRPr lang="en-US"/>
          </a:p>
        </p:txBody>
      </p:sp>
      <p:sp>
        <p:nvSpPr>
          <p:cNvPr id="12" name="Footer Placeholder 18"/>
          <p:cNvSpPr>
            <a:spLocks noGrp="1"/>
          </p:cNvSpPr>
          <p:nvPr>
            <p:ph type="ftr" sz="quarter" idx="11"/>
          </p:nvPr>
        </p:nvSpPr>
        <p:spPr/>
        <p:txBody>
          <a:bodyPr/>
          <a:lstStyle>
            <a:lvl1pPr>
              <a:defRPr sz="100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lgn="r">
              <a:defRPr>
                <a:solidFill>
                  <a:srgbClr val="FFFFFF"/>
                </a:solidFill>
              </a:defRPr>
            </a:lvl1pPr>
            <a:extLst/>
          </a:lstStyle>
          <a:p>
            <a:pPr>
              <a:defRPr/>
            </a:pPr>
            <a:fld id="{4ABE1B27-5BAA-45AC-826E-4665B95D743B}" type="slidenum">
              <a:rPr lang="en-US"/>
              <a:pPr>
                <a:defRPr/>
              </a:pPr>
              <a:t>‹#›</a:t>
            </a:fld>
            <a:endParaRPr lang="en-US" sz="140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5A95E5ED-8C9A-4F3C-A9A7-F0B7D0D01888}" type="datetimeFigureOut">
              <a:rPr lang="en-US"/>
              <a:pPr>
                <a:defRPr/>
              </a:pPr>
              <a:t>8/9/2011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287298E7-6D0C-4A4C-9EB0-AB9E4983A35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Freeform 3"/>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5" name="Freeform 4"/>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6" name="Right Triangle 5"/>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spcBef>
                <a:spcPct val="0"/>
              </a:spcBef>
              <a:buClrTx/>
              <a:buSzTx/>
              <a:buFontTx/>
              <a:buNone/>
              <a:defRPr/>
            </a:pPr>
            <a:endParaRPr lang="en-US" u="none"/>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9" name="Date Placeholder 3"/>
          <p:cNvSpPr>
            <a:spLocks noGrp="1"/>
          </p:cNvSpPr>
          <p:nvPr>
            <p:ph type="dt" sz="half" idx="10"/>
          </p:nvPr>
        </p:nvSpPr>
        <p:spPr/>
        <p:txBody>
          <a:bodyPr/>
          <a:lstStyle>
            <a:lvl1pPr algn="l">
              <a:defRPr/>
            </a:lvl1pPr>
            <a:extLst/>
          </a:lstStyle>
          <a:p>
            <a:pPr>
              <a:defRPr/>
            </a:pPr>
            <a:fld id="{DD609ED5-A4CD-48A5-9DDC-F73087341821}" type="datetimeFigureOut">
              <a:rPr lang="en-US"/>
              <a:pPr>
                <a:defRPr/>
              </a:pPr>
              <a:t>8/9/2011</a:t>
            </a:fld>
            <a:endParaRPr lang="en-US"/>
          </a:p>
        </p:txBody>
      </p:sp>
      <p:sp>
        <p:nvSpPr>
          <p:cNvPr id="10"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11" name="Slide Number Placeholder 5"/>
          <p:cNvSpPr>
            <a:spLocks noGrp="1"/>
          </p:cNvSpPr>
          <p:nvPr>
            <p:ph type="sldNum" sz="quarter" idx="12"/>
          </p:nvPr>
        </p:nvSpPr>
        <p:spPr/>
        <p:txBody>
          <a:bodyPr/>
          <a:lstStyle>
            <a:lvl1pPr algn="r">
              <a:defRPr/>
            </a:lvl1pPr>
            <a:extLst/>
          </a:lstStyle>
          <a:p>
            <a:pPr>
              <a:defRPr/>
            </a:pPr>
            <a:fld id="{2E7F328E-54CB-4699-8494-C0B841BD10C8}" type="slidenum">
              <a:rPr lang="en-US"/>
              <a:pPr>
                <a:defRPr/>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spcBef>
                <a:spcPct val="0"/>
              </a:spcBef>
              <a:buClrTx/>
              <a:buSzTx/>
              <a:buFontTx/>
              <a:buNone/>
              <a:defRPr/>
            </a:pPr>
            <a:endParaRPr lang="en-US" u="none"/>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spcBef>
                <a:spcPct val="0"/>
              </a:spcBef>
              <a:buClrTx/>
              <a:buSzTx/>
              <a:buFontTx/>
              <a:buNone/>
              <a:defRPr/>
            </a:pPr>
            <a:endParaRPr lang="en-US" u="none"/>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a:lvl1pPr>
            <a:extLst/>
          </a:lstStyle>
          <a:p>
            <a:pPr>
              <a:defRPr/>
            </a:pPr>
            <a:fld id="{3752AA60-B8AF-498F-8698-C1FCA00D2DB7}" type="datetimeFigureOut">
              <a:rPr lang="en-US"/>
              <a:pPr>
                <a:defRPr/>
              </a:pPr>
              <a:t>8/9/2011</a:t>
            </a:fld>
            <a:endParaRPr lang="en-US"/>
          </a:p>
        </p:txBody>
      </p:sp>
      <p:sp>
        <p:nvSpPr>
          <p:cNvPr id="7"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lgn="r">
              <a:defRPr/>
            </a:lvl1pPr>
            <a:extLst/>
          </a:lstStyle>
          <a:p>
            <a:pPr>
              <a:defRPr/>
            </a:pPr>
            <a:fld id="{08E50E64-9925-4B65-BBA6-FF88C2F650C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lgn="l">
              <a:defRPr/>
            </a:lvl1pPr>
            <a:extLst/>
          </a:lstStyle>
          <a:p>
            <a:pPr>
              <a:defRPr/>
            </a:pPr>
            <a:fld id="{14C9C010-C67D-4E94-A312-27D57557A905}" type="datetimeFigureOut">
              <a:rPr lang="en-US"/>
              <a:pPr>
                <a:defRPr/>
              </a:pPr>
              <a:t>8/9/2011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921DE5CE-E5A2-4A82-933D-77A9B341A36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l">
              <a:defRPr/>
            </a:lvl1pPr>
            <a:extLst/>
          </a:lstStyle>
          <a:p>
            <a:pPr>
              <a:defRPr/>
            </a:pPr>
            <a:fld id="{E1B1FB42-5D52-44A7-BDD2-0F1B1894ED4F}" type="datetimeFigureOut">
              <a:rPr lang="en-US"/>
              <a:pPr>
                <a:defRPr/>
              </a:pPr>
              <a:t>8/9/2011</a:t>
            </a:fld>
            <a:endParaRPr lang="en-US"/>
          </a:p>
        </p:txBody>
      </p:sp>
      <p:sp>
        <p:nvSpPr>
          <p:cNvPr id="8" name="Footer Placeholder 7"/>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lgn="r">
              <a:defRPr/>
            </a:lvl1pPr>
            <a:extLst/>
          </a:lstStyle>
          <a:p>
            <a:pPr>
              <a:defRPr/>
            </a:pPr>
            <a:fld id="{80CDCFCF-8923-461A-92F4-02E5F99775D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extLst/>
          </a:lstStyle>
          <a:p>
            <a:pPr>
              <a:defRPr/>
            </a:pPr>
            <a:fld id="{7BAC37F4-B01F-4C6B-B9F6-87939A40B121}" type="datetimeFigureOut">
              <a:rPr lang="en-US"/>
              <a:pPr>
                <a:defRPr/>
              </a:pPr>
              <a:t>8/9/2011</a:t>
            </a:fld>
            <a:endParaRPr lang="en-US"/>
          </a:p>
        </p:txBody>
      </p:sp>
      <p:sp>
        <p:nvSpPr>
          <p:cNvPr id="4" name="Footer Placeholder 3"/>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lgn="r">
              <a:defRPr/>
            </a:lvl1pPr>
            <a:extLst/>
          </a:lstStyle>
          <a:p>
            <a:pPr>
              <a:defRPr/>
            </a:pPr>
            <a:fld id="{F1D855B8-2B62-48AF-B541-96DD2D77BD2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l">
              <a:defRPr/>
            </a:lvl1pPr>
            <a:extLst/>
          </a:lstStyle>
          <a:p>
            <a:pPr>
              <a:defRPr/>
            </a:pPr>
            <a:fld id="{EB1C5002-6AB1-4879-B5AB-03B730F91292}" type="datetimeFigureOut">
              <a:rPr lang="en-US"/>
              <a:pPr>
                <a:defRPr/>
              </a:pPr>
              <a:t>8/9/2011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538F35FD-6D7E-42D5-B1A5-2CE9EEDAD02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spcBef>
                <a:spcPct val="0"/>
              </a:spcBef>
              <a:buClrTx/>
              <a:buSzTx/>
              <a:buFontTx/>
              <a:buNone/>
              <a:defRPr/>
            </a:pPr>
            <a:endParaRPr lang="en-US" u="none"/>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spcBef>
                <a:spcPct val="0"/>
              </a:spcBef>
              <a:buClrTx/>
              <a:buSzTx/>
              <a:buFontTx/>
              <a:buNone/>
              <a:defRPr/>
            </a:pPr>
            <a:endParaRPr lang="en-US" u="none"/>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spcBef>
                <a:spcPct val="0"/>
              </a:spcBef>
              <a:buClrTx/>
              <a:buSzTx/>
              <a:buFontTx/>
              <a:buNone/>
              <a:defRPr/>
            </a:pPr>
            <a:endParaRPr lang="en-US" u="none"/>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lgn="l">
              <a:defRPr>
                <a:solidFill>
                  <a:schemeClr val="tx1"/>
                </a:solidFill>
              </a:defRPr>
            </a:lvl1pPr>
            <a:extLst/>
          </a:lstStyle>
          <a:p>
            <a:pPr>
              <a:defRPr/>
            </a:pPr>
            <a:fld id="{E51E3263-87EC-4B7D-ADD1-82E8C910E281}" type="datetimeFigureOut">
              <a:rPr lang="en-US"/>
              <a:pPr>
                <a:defRPr/>
              </a:pPr>
              <a:t>8/9/2011</a:t>
            </a:fld>
            <a:endParaRPr lang="en-US"/>
          </a:p>
        </p:txBody>
      </p:sp>
      <p:sp>
        <p:nvSpPr>
          <p:cNvPr id="12"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lgn="r">
              <a:defRPr>
                <a:solidFill>
                  <a:schemeClr val="tx1"/>
                </a:solidFill>
              </a:defRPr>
            </a:lvl1pPr>
            <a:extLst/>
          </a:lstStyle>
          <a:p>
            <a:pPr>
              <a:defRPr/>
            </a:pPr>
            <a:fld id="{088B8BDC-ECB1-4409-B823-DC6B49E492F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35495794-DEBC-4DFD-9829-703287D022B1}" type="datetimeFigureOut">
              <a:rPr lang="en-US"/>
              <a:pPr>
                <a:defRPr/>
              </a:pPr>
              <a:t>8/9/2011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905C3E10-497E-4094-B43B-164E7BBB6EAF}"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a:spcBef>
                <a:spcPct val="0"/>
              </a:spcBef>
              <a:buClrTx/>
              <a:buSzTx/>
              <a:buFontTx/>
              <a:buNone/>
              <a:defRPr/>
            </a:pPr>
            <a:endParaRPr lang="en-US" u="none"/>
          </a:p>
        </p:txBody>
      </p:sp>
      <p:sp>
        <p:nvSpPr>
          <p:cNvPr id="14" name="Right Triangle 13"/>
          <p:cNvSpPr>
            <a:spLocks/>
          </p:cNvSpPr>
          <p:nvPr/>
        </p:nvSpPr>
        <p:spPr bwMode="auto">
          <a:xfrm>
            <a:off x="-6042" y="5791253"/>
            <a:ext cx="3402314" cy="1080868"/>
          </a:xfrm>
          <a:prstGeom prst="rtTriangle">
            <a:avLst/>
          </a:prstGeom>
          <a:blipFill>
            <a:blip r:embed="rId1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spcBef>
                <a:spcPct val="0"/>
              </a:spcBef>
              <a:buClrTx/>
              <a:buSzTx/>
              <a:buFontTx/>
              <a:buNone/>
              <a:defRPr/>
            </a:pPr>
            <a:endParaRPr lang="en-US" u="none"/>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r" eaLnBrk="1" latinLnBrk="0" hangingPunct="1">
              <a:spcBef>
                <a:spcPct val="0"/>
              </a:spcBef>
              <a:buClrTx/>
              <a:buSzTx/>
              <a:buFontTx/>
              <a:buNone/>
              <a:defRPr kumimoji="0" sz="1000" u="none">
                <a:solidFill>
                  <a:schemeClr val="tx1"/>
                </a:solidFill>
              </a:defRPr>
            </a:lvl1pPr>
            <a:extLst/>
          </a:lstStyle>
          <a:p>
            <a:pPr>
              <a:defRPr/>
            </a:pPr>
            <a:fld id="{88EF98E9-BEFA-460F-AFF1-739BFF62C762}" type="datetimeFigureOut">
              <a:rPr lang="en-US"/>
              <a:pPr>
                <a:defRPr/>
              </a:pPr>
              <a:t>8/9/2011</a:t>
            </a:fld>
            <a:endParaRPr lang="en-US" sz="1400" dirty="0">
              <a:solidFill>
                <a:schemeClr val="tx2"/>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spcBef>
                <a:spcPct val="0"/>
              </a:spcBef>
              <a:buClrTx/>
              <a:buSzTx/>
              <a:buFontTx/>
              <a:buNone/>
              <a:defRPr kumimoji="0" sz="1400" u="none">
                <a:solidFill>
                  <a:schemeClr val="tx2"/>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ctr" eaLnBrk="1" latinLnBrk="0" hangingPunct="1">
              <a:spcBef>
                <a:spcPct val="0"/>
              </a:spcBef>
              <a:buClrTx/>
              <a:buSzTx/>
              <a:buFontTx/>
              <a:buNone/>
              <a:defRPr kumimoji="0" sz="1000" b="0" u="none">
                <a:solidFill>
                  <a:schemeClr val="tx1"/>
                </a:solidFill>
              </a:defRPr>
            </a:lvl1pPr>
            <a:extLst/>
          </a:lstStyle>
          <a:p>
            <a:pPr>
              <a:defRPr/>
            </a:pPr>
            <a:fld id="{CA109F3B-B9F2-4C61-9DB3-2D18B9758068}" type="slidenum">
              <a:rPr lang="en-US"/>
              <a:pPr>
                <a:defRPr/>
              </a:pPr>
              <a:t>‹#›</a:t>
            </a:fld>
            <a:endParaRPr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Lst>
  <p:transition/>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pbarbour\Pictures\Microsoft Clip Organizer\j0387196.jpg"/>
          <p:cNvPicPr>
            <a:picLocks noChangeAspect="1" noChangeArrowheads="1"/>
          </p:cNvPicPr>
          <p:nvPr/>
        </p:nvPicPr>
        <p:blipFill>
          <a:blip r:embed="rId3" cstate="print"/>
          <a:srcRect/>
          <a:stretch>
            <a:fillRect/>
          </a:stretch>
        </p:blipFill>
        <p:spPr bwMode="auto">
          <a:xfrm>
            <a:off x="1447800" y="2587625"/>
            <a:ext cx="2743200" cy="2441575"/>
          </a:xfrm>
          <a:prstGeom prst="rect">
            <a:avLst/>
          </a:prstGeom>
          <a:noFill/>
          <a:ln w="9525">
            <a:noFill/>
            <a:miter lim="800000"/>
            <a:headEnd/>
            <a:tailEnd/>
          </a:ln>
        </p:spPr>
      </p:pic>
      <p:sp>
        <p:nvSpPr>
          <p:cNvPr id="14339" name="Rectangle 3"/>
          <p:cNvSpPr>
            <a:spLocks noGrp="1" noChangeArrowheads="1"/>
          </p:cNvSpPr>
          <p:nvPr>
            <p:ph type="body" idx="1"/>
          </p:nvPr>
        </p:nvSpPr>
        <p:spPr>
          <a:xfrm>
            <a:off x="685800" y="1447800"/>
            <a:ext cx="8229600" cy="3429000"/>
          </a:xfrm>
        </p:spPr>
        <p:txBody>
          <a:bodyPr/>
          <a:lstStyle/>
          <a:p>
            <a:pPr marR="0">
              <a:buFont typeface="Wingdings 3" pitchFamily="18" charset="2"/>
              <a:buChar char=""/>
            </a:pPr>
            <a:endParaRPr lang="en-US" sz="2800" b="1" smtClean="0">
              <a:solidFill>
                <a:srgbClr val="FF0000"/>
              </a:solidFill>
              <a:latin typeface="Times New Roman" pitchFamily="18" charset="0"/>
            </a:endParaRPr>
          </a:p>
          <a:p>
            <a:pPr marR="0"/>
            <a:r>
              <a:rPr lang="en-US" smtClean="0"/>
              <a:t> </a:t>
            </a:r>
          </a:p>
        </p:txBody>
      </p:sp>
      <p:sp>
        <p:nvSpPr>
          <p:cNvPr id="4" name="Rectangle 3"/>
          <p:cNvSpPr txBox="1">
            <a:spLocks noChangeArrowheads="1"/>
          </p:cNvSpPr>
          <p:nvPr/>
        </p:nvSpPr>
        <p:spPr bwMode="auto">
          <a:xfrm>
            <a:off x="4724400" y="2819400"/>
            <a:ext cx="3886200" cy="1752600"/>
          </a:xfrm>
          <a:prstGeom prst="rect">
            <a:avLst/>
          </a:prstGeom>
          <a:noFill/>
          <a:ln w="9525">
            <a:noFill/>
            <a:miter lim="800000"/>
            <a:headEnd/>
            <a:tailEnd/>
          </a:ln>
        </p:spPr>
        <p:txBody>
          <a:bodyPr/>
          <a:lstStyle/>
          <a:p>
            <a:pPr algn="ctr">
              <a:spcBef>
                <a:spcPct val="20000"/>
              </a:spcBef>
              <a:buClrTx/>
              <a:buSzTx/>
              <a:buFontTx/>
              <a:buNone/>
            </a:pPr>
            <a:r>
              <a:rPr lang="en-US" sz="1600" b="1" i="1" u="none">
                <a:solidFill>
                  <a:schemeClr val="tx2"/>
                </a:solidFill>
                <a:latin typeface="Lucida Sans Unicode" pitchFamily="34" charset="0"/>
              </a:rPr>
              <a:t>A web presentation for </a:t>
            </a:r>
          </a:p>
          <a:p>
            <a:pPr algn="ctr">
              <a:spcBef>
                <a:spcPct val="20000"/>
              </a:spcBef>
              <a:buClrTx/>
              <a:buSzTx/>
              <a:buFontTx/>
              <a:buNone/>
            </a:pPr>
            <a:r>
              <a:rPr lang="en-US" sz="1600" b="1" i="1" u="none">
                <a:solidFill>
                  <a:schemeClr val="tx2"/>
                </a:solidFill>
                <a:latin typeface="Lucida Sans Unicode" pitchFamily="34" charset="0"/>
              </a:rPr>
              <a:t>RSAT - T&amp;TA</a:t>
            </a:r>
          </a:p>
          <a:p>
            <a:pPr algn="ctr">
              <a:spcBef>
                <a:spcPct val="20000"/>
              </a:spcBef>
              <a:buClrTx/>
              <a:buSzTx/>
              <a:buFontTx/>
              <a:buNone/>
            </a:pPr>
            <a:r>
              <a:rPr lang="en-US" sz="1600" b="1" i="1" u="none">
                <a:solidFill>
                  <a:schemeClr val="tx2"/>
                </a:solidFill>
                <a:latin typeface="Lucida Sans Unicode" pitchFamily="34" charset="0"/>
              </a:rPr>
              <a:t>by Deana Evens</a:t>
            </a:r>
            <a:r>
              <a:rPr lang="en-US" sz="1600" b="1" i="1" u="none">
                <a:latin typeface="Lucida Sans Unicode" pitchFamily="34" charset="0"/>
              </a:rPr>
              <a:t>, MA</a:t>
            </a:r>
          </a:p>
          <a:p>
            <a:pPr algn="ctr">
              <a:spcBef>
                <a:spcPct val="20000"/>
              </a:spcBef>
              <a:buClrTx/>
              <a:buSzTx/>
              <a:buFontTx/>
              <a:buNone/>
            </a:pPr>
            <a:r>
              <a:rPr lang="en-US" sz="1600" b="1" i="1" u="none">
                <a:latin typeface="Lucida Sans Unicode" pitchFamily="34" charset="0"/>
              </a:rPr>
              <a:t>Corrections Transitions Programs Administrator</a:t>
            </a:r>
            <a:endParaRPr lang="en-US" sz="1600" i="1" u="none">
              <a:latin typeface="Lucida Sans Unicode" pitchFamily="34" charset="0"/>
            </a:endParaRPr>
          </a:p>
        </p:txBody>
      </p:sp>
      <p:pic>
        <p:nvPicPr>
          <p:cNvPr id="14341" name="Picture 6" descr="RSAT_Welcome.jpg"/>
          <p:cNvPicPr>
            <a:picLocks noChangeAspect="1"/>
          </p:cNvPicPr>
          <p:nvPr/>
        </p:nvPicPr>
        <p:blipFill>
          <a:blip r:embed="rId4" cstate="print"/>
          <a:srcRect/>
          <a:stretch>
            <a:fillRect/>
          </a:stretch>
        </p:blipFill>
        <p:spPr bwMode="auto">
          <a:xfrm>
            <a:off x="0" y="228600"/>
            <a:ext cx="9144000" cy="942975"/>
          </a:xfrm>
          <a:prstGeom prst="rect">
            <a:avLst/>
          </a:prstGeom>
          <a:noFill/>
          <a:ln w="9525">
            <a:noFill/>
            <a:miter lim="800000"/>
            <a:headEnd/>
            <a:tailEnd/>
          </a:ln>
        </p:spPr>
      </p:pic>
      <p:sp>
        <p:nvSpPr>
          <p:cNvPr id="14344" name="Text Box 8"/>
          <p:cNvSpPr txBox="1">
            <a:spLocks noChangeArrowheads="1"/>
          </p:cNvSpPr>
          <p:nvPr/>
        </p:nvSpPr>
        <p:spPr bwMode="auto">
          <a:xfrm>
            <a:off x="5334000" y="1752600"/>
            <a:ext cx="2819400" cy="457200"/>
          </a:xfrm>
          <a:prstGeom prst="rect">
            <a:avLst/>
          </a:prstGeom>
          <a:noFill/>
          <a:ln w="9525" algn="ctr">
            <a:noFill/>
            <a:miter lim="800000"/>
            <a:headEnd/>
            <a:tailEnd/>
          </a:ln>
          <a:effectLst/>
        </p:spPr>
        <p:txBody>
          <a:bodyPr lIns="45720" rIns="45720">
            <a:spAutoFit/>
          </a:bodyPr>
          <a:lstStyle/>
          <a:p>
            <a:pPr>
              <a:spcBef>
                <a:spcPct val="50000"/>
              </a:spcBef>
            </a:pPr>
            <a:endParaRPr lang="en-US"/>
          </a:p>
        </p:txBody>
      </p:sp>
      <p:sp>
        <p:nvSpPr>
          <p:cNvPr id="14345" name="Text Box 9"/>
          <p:cNvSpPr txBox="1">
            <a:spLocks noChangeArrowheads="1"/>
          </p:cNvSpPr>
          <p:nvPr/>
        </p:nvSpPr>
        <p:spPr bwMode="auto">
          <a:xfrm>
            <a:off x="4191000" y="1447800"/>
            <a:ext cx="4267200" cy="946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2800" i="1" u="none"/>
              <a:t>Gender-Responsiveness in the Correctional Setting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4"/>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Substance Abuse</a:t>
            </a:r>
            <a:r>
              <a:rPr lang="en-US" smtClean="0">
                <a:effectLst/>
              </a:rPr>
              <a:t> </a:t>
            </a:r>
          </a:p>
        </p:txBody>
      </p:sp>
      <p:sp>
        <p:nvSpPr>
          <p:cNvPr id="23554" name="Rectangle 3"/>
          <p:cNvSpPr>
            <a:spLocks noGrp="1" noChangeArrowheads="1"/>
          </p:cNvSpPr>
          <p:nvPr>
            <p:ph type="body" idx="1"/>
          </p:nvPr>
        </p:nvSpPr>
        <p:spPr/>
        <p:txBody>
          <a:bodyPr/>
          <a:lstStyle/>
          <a:p>
            <a:pPr>
              <a:buFont typeface="Wingdings 3" pitchFamily="18" charset="2"/>
              <a:buNone/>
            </a:pPr>
            <a:r>
              <a:rPr lang="en-US" sz="2400" smtClean="0"/>
              <a:t>Shared characteristics of drug abusers:</a:t>
            </a:r>
          </a:p>
          <a:p>
            <a:pPr>
              <a:buFont typeface="Wingdings 3" pitchFamily="18" charset="2"/>
              <a:buNone/>
            </a:pPr>
            <a:endParaRPr lang="en-US" sz="800" smtClean="0"/>
          </a:p>
          <a:p>
            <a:r>
              <a:rPr lang="en-US" sz="2000" smtClean="0"/>
              <a:t>Low self-esteem</a:t>
            </a:r>
          </a:p>
          <a:p>
            <a:r>
              <a:rPr lang="en-US" sz="2000" smtClean="0"/>
              <a:t>Problems with authority</a:t>
            </a:r>
          </a:p>
          <a:p>
            <a:r>
              <a:rPr lang="en-US" sz="2000" smtClean="0"/>
              <a:t>Problems with responsibility</a:t>
            </a:r>
          </a:p>
          <a:p>
            <a:r>
              <a:rPr lang="en-US" sz="2000" smtClean="0"/>
              <a:t>Poor impulse control</a:t>
            </a:r>
          </a:p>
          <a:p>
            <a:r>
              <a:rPr lang="en-US" sz="2000" smtClean="0"/>
              <a:t>Unrealistic expectations</a:t>
            </a:r>
          </a:p>
          <a:p>
            <a:r>
              <a:rPr lang="en-US" sz="2000" smtClean="0"/>
              <a:t>Difficulty coping with feelings &amp; frustrations</a:t>
            </a:r>
          </a:p>
          <a:p>
            <a:r>
              <a:rPr lang="en-US" sz="2000" smtClean="0"/>
              <a:t>Dishonesty/Self-deception</a:t>
            </a:r>
          </a:p>
          <a:p>
            <a:r>
              <a:rPr lang="en-US" sz="2000" smtClean="0"/>
              <a:t>Guilt (self, others, community)</a:t>
            </a:r>
          </a:p>
          <a:p>
            <a:r>
              <a:rPr lang="en-US" sz="2000" smtClean="0"/>
              <a:t>Deficits (education, attention)</a:t>
            </a:r>
          </a:p>
          <a:p>
            <a:pPr lvl="1"/>
            <a:endParaRPr lang="en-US" sz="2000" smtClean="0"/>
          </a:p>
        </p:txBody>
      </p:sp>
      <p:sp>
        <p:nvSpPr>
          <p:cNvPr id="23557" name="Text Box 5"/>
          <p:cNvSpPr txBox="1">
            <a:spLocks noChangeArrowheads="1"/>
          </p:cNvSpPr>
          <p:nvPr/>
        </p:nvSpPr>
        <p:spPr bwMode="auto">
          <a:xfrm>
            <a:off x="2667000" y="6019800"/>
            <a:ext cx="3733800" cy="214313"/>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endParaRPr lang="en-US" sz="800" u="none">
              <a:latin typeface="Lucida Sans Unicode" pitchFamily="34" charset="0"/>
            </a:endParaRPr>
          </a:p>
        </p:txBody>
      </p:sp>
      <p:sp>
        <p:nvSpPr>
          <p:cNvPr id="23558" name="Text Box 6"/>
          <p:cNvSpPr txBox="1">
            <a:spLocks noChangeArrowheads="1"/>
          </p:cNvSpPr>
          <p:nvPr/>
        </p:nvSpPr>
        <p:spPr bwMode="auto">
          <a:xfrm>
            <a:off x="7467600" y="6477000"/>
            <a:ext cx="24384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t>TC Model</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Cycle of Addiction</a:t>
            </a:r>
          </a:p>
        </p:txBody>
      </p:sp>
      <p:sp>
        <p:nvSpPr>
          <p:cNvPr id="145412" name="Text Box 4"/>
          <p:cNvSpPr txBox="1">
            <a:spLocks noChangeArrowheads="1"/>
          </p:cNvSpPr>
          <p:nvPr/>
        </p:nvSpPr>
        <p:spPr bwMode="auto">
          <a:xfrm>
            <a:off x="6858000" y="6477000"/>
            <a:ext cx="37338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GLATCC 2001</a:t>
            </a:r>
          </a:p>
        </p:txBody>
      </p:sp>
      <p:graphicFrame>
        <p:nvGraphicFramePr>
          <p:cNvPr id="145461" name="Diagram 53"/>
          <p:cNvGraphicFramePr>
            <a:graphicFrameLocks/>
          </p:cNvGraphicFramePr>
          <p:nvPr>
            <p:ph sz="half" idx="4294967295"/>
          </p:nvPr>
        </p:nvGraphicFramePr>
        <p:xfrm>
          <a:off x="1066800" y="1295400"/>
          <a:ext cx="6705600" cy="4748213"/>
        </p:xfrm>
        <a:graphic>
          <a:graphicData uri="http://schemas.openxmlformats.org/drawingml/2006/compatibility">
            <com:legacyDrawing xmlns:com="http://schemas.openxmlformats.org/drawingml/2006/compatibility" spid="_x0000_s145461"/>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Women with Addiction &amp; Substance Abuse Problems</a:t>
            </a:r>
          </a:p>
        </p:txBody>
      </p:sp>
      <p:sp>
        <p:nvSpPr>
          <p:cNvPr id="183299" name="Rectangle 3"/>
          <p:cNvSpPr>
            <a:spLocks noGrp="1" noChangeArrowheads="1"/>
          </p:cNvSpPr>
          <p:nvPr>
            <p:ph type="body" idx="4294967295"/>
          </p:nvPr>
        </p:nvSpPr>
        <p:spPr/>
        <p:txBody>
          <a:bodyPr/>
          <a:lstStyle/>
          <a:p>
            <a:pPr>
              <a:buFont typeface="Wingdings 3" pitchFamily="18" charset="2"/>
              <a:buNone/>
            </a:pPr>
            <a:r>
              <a:rPr lang="en-US" sz="2400" smtClean="0"/>
              <a:t>	Many women in correctional settings have problems with alcohol and other drugs.  In general, they are more likely to:</a:t>
            </a:r>
          </a:p>
          <a:p>
            <a:pPr>
              <a:buFont typeface="Wingdings 3" pitchFamily="18" charset="2"/>
              <a:buNone/>
            </a:pPr>
            <a:endParaRPr lang="en-US" sz="2400" smtClean="0"/>
          </a:p>
          <a:p>
            <a:r>
              <a:rPr lang="en-US" sz="2000" smtClean="0"/>
              <a:t>Have primary care of children and/or elderly parents.</a:t>
            </a:r>
          </a:p>
          <a:p>
            <a:r>
              <a:rPr lang="en-US" sz="2000" smtClean="0"/>
              <a:t>Be involved with partners who also have problems with alcohol and other drugs.</a:t>
            </a:r>
          </a:p>
          <a:p>
            <a:r>
              <a:rPr lang="en-US" sz="2000" smtClean="0"/>
              <a:t>Have lost important relationships because of their substance abuse.</a:t>
            </a:r>
          </a:p>
          <a:p>
            <a:r>
              <a:rPr lang="en-US" sz="2000" smtClean="0"/>
              <a:t>Experience depression and other physical and mental health problems.</a:t>
            </a:r>
          </a:p>
          <a:p>
            <a:pPr lvl="1"/>
            <a:endParaRPr lang="en-US" sz="2000" smtClean="0"/>
          </a:p>
        </p:txBody>
      </p:sp>
      <p:sp>
        <p:nvSpPr>
          <p:cNvPr id="183300" name="Text Box 4"/>
          <p:cNvSpPr txBox="1">
            <a:spLocks noChangeArrowheads="1"/>
          </p:cNvSpPr>
          <p:nvPr/>
        </p:nvSpPr>
        <p:spPr bwMode="auto">
          <a:xfrm>
            <a:off x="6781800" y="6400800"/>
            <a:ext cx="37338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GLATCC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3298"/>
                                        </p:tgtEl>
                                        <p:attrNameLst>
                                          <p:attrName>style.visibility</p:attrName>
                                        </p:attrNameLst>
                                      </p:cBhvr>
                                      <p:to>
                                        <p:strVal val="visible"/>
                                      </p:to>
                                    </p:set>
                                    <p:anim calcmode="lin" valueType="num">
                                      <p:cBhvr>
                                        <p:cTn id="7" dur="500" fill="hold"/>
                                        <p:tgtEl>
                                          <p:spTgt spid="183298"/>
                                        </p:tgtEl>
                                        <p:attrNameLst>
                                          <p:attrName>ppt_w</p:attrName>
                                        </p:attrNameLst>
                                      </p:cBhvr>
                                      <p:tavLst>
                                        <p:tav tm="0">
                                          <p:val>
                                            <p:fltVal val="0"/>
                                          </p:val>
                                        </p:tav>
                                        <p:tav tm="100000">
                                          <p:val>
                                            <p:strVal val="#ppt_w"/>
                                          </p:val>
                                        </p:tav>
                                      </p:tavLst>
                                    </p:anim>
                                    <p:anim calcmode="lin" valueType="num">
                                      <p:cBhvr>
                                        <p:cTn id="8" dur="500" fill="hold"/>
                                        <p:tgtEl>
                                          <p:spTgt spid="183298"/>
                                        </p:tgtEl>
                                        <p:attrNameLst>
                                          <p:attrName>ppt_h</p:attrName>
                                        </p:attrNameLst>
                                      </p:cBhvr>
                                      <p:tavLst>
                                        <p:tav tm="0">
                                          <p:val>
                                            <p:fltVal val="0"/>
                                          </p:val>
                                        </p:tav>
                                        <p:tav tm="100000">
                                          <p:val>
                                            <p:strVal val="#ppt_h"/>
                                          </p:val>
                                        </p:tav>
                                      </p:tavLst>
                                    </p:anim>
                                    <p:animEffect transition="in" filter="fade">
                                      <p:cBhvr>
                                        <p:cTn id="9" dur="500"/>
                                        <p:tgtEl>
                                          <p:spTgt spid="1832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3299">
                                            <p:txEl>
                                              <p:pRg st="0" end="0"/>
                                            </p:txEl>
                                          </p:spTgt>
                                        </p:tgtEl>
                                        <p:attrNameLst>
                                          <p:attrName>style.visibility</p:attrName>
                                        </p:attrNameLst>
                                      </p:cBhvr>
                                      <p:to>
                                        <p:strVal val="visible"/>
                                      </p:to>
                                    </p:set>
                                    <p:animEffect transition="in" filter="fade">
                                      <p:cBhvr>
                                        <p:cTn id="14" dur="1000">
                                          <p:stCondLst>
                                            <p:cond delay="0"/>
                                          </p:stCondLst>
                                        </p:cTn>
                                        <p:tgtEl>
                                          <p:spTgt spid="1832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83299">
                                            <p:txEl>
                                              <p:pRg st="2" end="2"/>
                                            </p:txEl>
                                          </p:spTgt>
                                        </p:tgtEl>
                                        <p:attrNameLst>
                                          <p:attrName>style.visibility</p:attrName>
                                        </p:attrNameLst>
                                      </p:cBhvr>
                                      <p:to>
                                        <p:strVal val="visible"/>
                                      </p:to>
                                    </p:set>
                                    <p:animEffect transition="in" filter="fade">
                                      <p:cBhvr>
                                        <p:cTn id="19" dur="1000">
                                          <p:stCondLst>
                                            <p:cond delay="0"/>
                                          </p:stCondLst>
                                        </p:cTn>
                                        <p:tgtEl>
                                          <p:spTgt spid="18329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3299">
                                            <p:txEl>
                                              <p:pRg st="3" end="3"/>
                                            </p:txEl>
                                          </p:spTgt>
                                        </p:tgtEl>
                                        <p:attrNameLst>
                                          <p:attrName>style.visibility</p:attrName>
                                        </p:attrNameLst>
                                      </p:cBhvr>
                                      <p:to>
                                        <p:strVal val="visible"/>
                                      </p:to>
                                    </p:set>
                                    <p:animEffect transition="in" filter="fade">
                                      <p:cBhvr>
                                        <p:cTn id="24" dur="1000">
                                          <p:stCondLst>
                                            <p:cond delay="0"/>
                                          </p:stCondLst>
                                        </p:cTn>
                                        <p:tgtEl>
                                          <p:spTgt spid="18329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3299">
                                            <p:txEl>
                                              <p:pRg st="4" end="4"/>
                                            </p:txEl>
                                          </p:spTgt>
                                        </p:tgtEl>
                                        <p:attrNameLst>
                                          <p:attrName>style.visibility</p:attrName>
                                        </p:attrNameLst>
                                      </p:cBhvr>
                                      <p:to>
                                        <p:strVal val="visible"/>
                                      </p:to>
                                    </p:set>
                                    <p:animEffect transition="in" filter="fade">
                                      <p:cBhvr>
                                        <p:cTn id="29" dur="1000">
                                          <p:stCondLst>
                                            <p:cond delay="0"/>
                                          </p:stCondLst>
                                        </p:cTn>
                                        <p:tgtEl>
                                          <p:spTgt spid="183299">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3299">
                                            <p:txEl>
                                              <p:pRg st="5" end="5"/>
                                            </p:txEl>
                                          </p:spTgt>
                                        </p:tgtEl>
                                        <p:attrNameLst>
                                          <p:attrName>style.visibility</p:attrName>
                                        </p:attrNameLst>
                                      </p:cBhvr>
                                      <p:to>
                                        <p:strVal val="visible"/>
                                      </p:to>
                                    </p:set>
                                    <p:animEffect transition="in" filter="fade">
                                      <p:cBhvr>
                                        <p:cTn id="34" dur="1000">
                                          <p:stCondLst>
                                            <p:cond delay="0"/>
                                          </p:stCondLst>
                                        </p:cTn>
                                        <p:tgtEl>
                                          <p:spTgt spid="183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p:bldP spid="18329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dirty="0" smtClean="0"/>
              <a:t>Important issues to address for </a:t>
            </a:r>
            <a:br>
              <a:rPr lang="en-US" sz="3200" dirty="0" smtClean="0"/>
            </a:br>
            <a:r>
              <a:rPr lang="en-US" sz="3200" dirty="0" smtClean="0"/>
              <a:t>women in RSAT…</a:t>
            </a:r>
            <a:endParaRPr lang="en-US" sz="3200" dirty="0" smtClean="0">
              <a:effectLst/>
            </a:endParaRPr>
          </a:p>
        </p:txBody>
      </p:sp>
      <p:sp>
        <p:nvSpPr>
          <p:cNvPr id="183299" name="Rectangle 3"/>
          <p:cNvSpPr>
            <a:spLocks noGrp="1" noChangeArrowheads="1"/>
          </p:cNvSpPr>
          <p:nvPr>
            <p:ph type="body" idx="4294967295"/>
          </p:nvPr>
        </p:nvSpPr>
        <p:spPr/>
        <p:txBody>
          <a:bodyPr/>
          <a:lstStyle/>
          <a:p>
            <a:pPr>
              <a:buFont typeface="Wingdings 3" pitchFamily="18" charset="2"/>
              <a:buNone/>
            </a:pPr>
            <a:r>
              <a:rPr lang="en-US" sz="2400" dirty="0" smtClean="0"/>
              <a:t>	What are you doing to address the following gender differences….</a:t>
            </a:r>
          </a:p>
          <a:p>
            <a:pPr>
              <a:buFont typeface="Wingdings 3" pitchFamily="18" charset="2"/>
              <a:buNone/>
            </a:pPr>
            <a:endParaRPr lang="en-US" sz="2400" dirty="0" smtClean="0"/>
          </a:p>
          <a:p>
            <a:r>
              <a:rPr lang="en-US" sz="2000" dirty="0" smtClean="0"/>
              <a:t>Relationships</a:t>
            </a:r>
          </a:p>
          <a:p>
            <a:endParaRPr lang="en-US" sz="2000" dirty="0" smtClean="0"/>
          </a:p>
          <a:p>
            <a:r>
              <a:rPr lang="en-US" sz="2000" dirty="0" smtClean="0"/>
              <a:t>Trauma</a:t>
            </a:r>
          </a:p>
          <a:p>
            <a:endParaRPr lang="en-US" sz="2000" dirty="0" smtClean="0"/>
          </a:p>
          <a:p>
            <a:r>
              <a:rPr lang="en-US" sz="2000" dirty="0" smtClean="0"/>
              <a:t>Mental health</a:t>
            </a:r>
          </a:p>
          <a:p>
            <a:endParaRPr lang="en-US" sz="2000" dirty="0" smtClean="0"/>
          </a:p>
          <a:p>
            <a:r>
              <a:rPr lang="en-US" sz="2000" dirty="0" smtClean="0"/>
              <a:t>Physical health</a:t>
            </a:r>
          </a:p>
          <a:p>
            <a:endParaRPr lang="en-US" sz="2000" dirty="0" smtClean="0"/>
          </a:p>
          <a:p>
            <a:r>
              <a:rPr lang="en-US" sz="2000" dirty="0" smtClean="0"/>
              <a:t>Victimization/abuse</a:t>
            </a:r>
          </a:p>
          <a:p>
            <a:pPr>
              <a:buNone/>
            </a:pPr>
            <a:endParaRPr lang="en-US" sz="2000" dirty="0" smtClean="0"/>
          </a:p>
          <a:p>
            <a:pPr lvl="1"/>
            <a:endParaRPr lang="en-US" sz="2000" dirty="0" smtClean="0"/>
          </a:p>
        </p:txBody>
      </p:sp>
      <p:sp>
        <p:nvSpPr>
          <p:cNvPr id="183300" name="Text Box 4"/>
          <p:cNvSpPr txBox="1">
            <a:spLocks noChangeArrowheads="1"/>
          </p:cNvSpPr>
          <p:nvPr/>
        </p:nvSpPr>
        <p:spPr bwMode="auto">
          <a:xfrm>
            <a:off x="6781800" y="6400800"/>
            <a:ext cx="37338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GLATCC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3298"/>
                                        </p:tgtEl>
                                        <p:attrNameLst>
                                          <p:attrName>style.visibility</p:attrName>
                                        </p:attrNameLst>
                                      </p:cBhvr>
                                      <p:to>
                                        <p:strVal val="visible"/>
                                      </p:to>
                                    </p:set>
                                    <p:anim calcmode="lin" valueType="num">
                                      <p:cBhvr>
                                        <p:cTn id="7" dur="500" fill="hold"/>
                                        <p:tgtEl>
                                          <p:spTgt spid="183298"/>
                                        </p:tgtEl>
                                        <p:attrNameLst>
                                          <p:attrName>ppt_w</p:attrName>
                                        </p:attrNameLst>
                                      </p:cBhvr>
                                      <p:tavLst>
                                        <p:tav tm="0">
                                          <p:val>
                                            <p:fltVal val="0"/>
                                          </p:val>
                                        </p:tav>
                                        <p:tav tm="100000">
                                          <p:val>
                                            <p:strVal val="#ppt_w"/>
                                          </p:val>
                                        </p:tav>
                                      </p:tavLst>
                                    </p:anim>
                                    <p:anim calcmode="lin" valueType="num">
                                      <p:cBhvr>
                                        <p:cTn id="8" dur="500" fill="hold"/>
                                        <p:tgtEl>
                                          <p:spTgt spid="183298"/>
                                        </p:tgtEl>
                                        <p:attrNameLst>
                                          <p:attrName>ppt_h</p:attrName>
                                        </p:attrNameLst>
                                      </p:cBhvr>
                                      <p:tavLst>
                                        <p:tav tm="0">
                                          <p:val>
                                            <p:fltVal val="0"/>
                                          </p:val>
                                        </p:tav>
                                        <p:tav tm="100000">
                                          <p:val>
                                            <p:strVal val="#ppt_h"/>
                                          </p:val>
                                        </p:tav>
                                      </p:tavLst>
                                    </p:anim>
                                    <p:animEffect transition="in" filter="fade">
                                      <p:cBhvr>
                                        <p:cTn id="9" dur="500"/>
                                        <p:tgtEl>
                                          <p:spTgt spid="1832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3299">
                                            <p:txEl>
                                              <p:pRg st="0" end="0"/>
                                            </p:txEl>
                                          </p:spTgt>
                                        </p:tgtEl>
                                        <p:attrNameLst>
                                          <p:attrName>style.visibility</p:attrName>
                                        </p:attrNameLst>
                                      </p:cBhvr>
                                      <p:to>
                                        <p:strVal val="visible"/>
                                      </p:to>
                                    </p:set>
                                    <p:animEffect transition="in" filter="fade">
                                      <p:cBhvr>
                                        <p:cTn id="14" dur="1000">
                                          <p:stCondLst>
                                            <p:cond delay="0"/>
                                          </p:stCondLst>
                                        </p:cTn>
                                        <p:tgtEl>
                                          <p:spTgt spid="1832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83299">
                                            <p:txEl>
                                              <p:pRg st="2" end="2"/>
                                            </p:txEl>
                                          </p:spTgt>
                                        </p:tgtEl>
                                        <p:attrNameLst>
                                          <p:attrName>style.visibility</p:attrName>
                                        </p:attrNameLst>
                                      </p:cBhvr>
                                      <p:to>
                                        <p:strVal val="visible"/>
                                      </p:to>
                                    </p:set>
                                    <p:animEffect transition="in" filter="fade">
                                      <p:cBhvr>
                                        <p:cTn id="19" dur="1000">
                                          <p:stCondLst>
                                            <p:cond delay="0"/>
                                          </p:stCondLst>
                                        </p:cTn>
                                        <p:tgtEl>
                                          <p:spTgt spid="18329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3299">
                                            <p:txEl>
                                              <p:pRg st="4" end="4"/>
                                            </p:txEl>
                                          </p:spTgt>
                                        </p:tgtEl>
                                        <p:attrNameLst>
                                          <p:attrName>style.visibility</p:attrName>
                                        </p:attrNameLst>
                                      </p:cBhvr>
                                      <p:to>
                                        <p:strVal val="visible"/>
                                      </p:to>
                                    </p:set>
                                    <p:animEffect transition="in" filter="fade">
                                      <p:cBhvr>
                                        <p:cTn id="24" dur="1000">
                                          <p:stCondLst>
                                            <p:cond delay="0"/>
                                          </p:stCondLst>
                                        </p:cTn>
                                        <p:tgtEl>
                                          <p:spTgt spid="183299">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3299">
                                            <p:txEl>
                                              <p:pRg st="6" end="6"/>
                                            </p:txEl>
                                          </p:spTgt>
                                        </p:tgtEl>
                                        <p:attrNameLst>
                                          <p:attrName>style.visibility</p:attrName>
                                        </p:attrNameLst>
                                      </p:cBhvr>
                                      <p:to>
                                        <p:strVal val="visible"/>
                                      </p:to>
                                    </p:set>
                                    <p:animEffect transition="in" filter="fade">
                                      <p:cBhvr>
                                        <p:cTn id="29" dur="1000">
                                          <p:stCondLst>
                                            <p:cond delay="0"/>
                                          </p:stCondLst>
                                        </p:cTn>
                                        <p:tgtEl>
                                          <p:spTgt spid="183299">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3299">
                                            <p:txEl>
                                              <p:pRg st="8" end="8"/>
                                            </p:txEl>
                                          </p:spTgt>
                                        </p:tgtEl>
                                        <p:attrNameLst>
                                          <p:attrName>style.visibility</p:attrName>
                                        </p:attrNameLst>
                                      </p:cBhvr>
                                      <p:to>
                                        <p:strVal val="visible"/>
                                      </p:to>
                                    </p:set>
                                    <p:animEffect transition="in" filter="fade">
                                      <p:cBhvr>
                                        <p:cTn id="34" dur="1000">
                                          <p:stCondLst>
                                            <p:cond delay="0"/>
                                          </p:stCondLst>
                                        </p:cTn>
                                        <p:tgtEl>
                                          <p:spTgt spid="183299">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3299">
                                            <p:txEl>
                                              <p:pRg st="10" end="10"/>
                                            </p:txEl>
                                          </p:spTgt>
                                        </p:tgtEl>
                                        <p:attrNameLst>
                                          <p:attrName>style.visibility</p:attrName>
                                        </p:attrNameLst>
                                      </p:cBhvr>
                                      <p:to>
                                        <p:strVal val="visible"/>
                                      </p:to>
                                    </p:set>
                                    <p:animEffect transition="in" filter="fade">
                                      <p:cBhvr>
                                        <p:cTn id="39" dur="1000">
                                          <p:stCondLst>
                                            <p:cond delay="0"/>
                                          </p:stCondLst>
                                        </p:cTn>
                                        <p:tgtEl>
                                          <p:spTgt spid="1832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p:bldP spid="1832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bwMode="auto">
          <a:xfrm>
            <a:off x="457200" y="457200"/>
            <a:ext cx="8229600" cy="960438"/>
          </a:xfrm>
          <a:noFill/>
        </p:spPr>
        <p:txBody>
          <a:bodyPr wrap="square" lIns="91440" tIns="45720" rIns="91440" bIns="45720" numCol="1" anchorCtr="0" compatLnSpc="1">
            <a:prstTxWarp prst="textNoShape">
              <a:avLst/>
            </a:prstTxWarp>
            <a:normAutofit fontScale="90000"/>
          </a:bodyPr>
          <a:lstStyle/>
          <a:p>
            <a:pPr algn="ctr"/>
            <a:r>
              <a:rPr lang="en-US" sz="3200" smtClean="0">
                <a:effectLst/>
              </a:rPr>
              <a:t>Moms &amp; Babies</a:t>
            </a:r>
            <a:br>
              <a:rPr lang="en-US" sz="3200" smtClean="0">
                <a:effectLst/>
              </a:rPr>
            </a:br>
            <a:r>
              <a:rPr lang="en-US" sz="2400" u="sng" smtClean="0">
                <a:effectLst/>
              </a:rPr>
              <a:t>Illinois Program</a:t>
            </a:r>
            <a:br>
              <a:rPr lang="en-US" sz="2400" u="sng" smtClean="0">
                <a:effectLst/>
              </a:rPr>
            </a:br>
            <a:endParaRPr lang="en-US" sz="2400" u="sng" smtClean="0">
              <a:effectLst/>
            </a:endParaRPr>
          </a:p>
        </p:txBody>
      </p:sp>
      <p:sp>
        <p:nvSpPr>
          <p:cNvPr id="129027" name="Rectangle 3"/>
          <p:cNvSpPr>
            <a:spLocks noGrp="1"/>
          </p:cNvSpPr>
          <p:nvPr>
            <p:ph type="body" idx="4294967295"/>
          </p:nvPr>
        </p:nvSpPr>
        <p:spPr>
          <a:xfrm>
            <a:off x="457200" y="1219200"/>
            <a:ext cx="8229600" cy="4787900"/>
          </a:xfrm>
        </p:spPr>
        <p:txBody>
          <a:bodyPr/>
          <a:lstStyle/>
          <a:p>
            <a:pPr algn="ctr">
              <a:lnSpc>
                <a:spcPct val="90000"/>
              </a:lnSpc>
              <a:buFont typeface="Wingdings 3" pitchFamily="18" charset="2"/>
              <a:buNone/>
            </a:pPr>
            <a:endParaRPr lang="en-US" sz="1400" u="sng" smtClean="0"/>
          </a:p>
          <a:p>
            <a:pPr>
              <a:lnSpc>
                <a:spcPct val="90000"/>
              </a:lnSpc>
            </a:pPr>
            <a:r>
              <a:rPr lang="en-US" sz="2400" smtClean="0"/>
              <a:t>60-70 babies born annually to incarcerated mothers</a:t>
            </a:r>
          </a:p>
          <a:p>
            <a:pPr>
              <a:lnSpc>
                <a:spcPct val="90000"/>
              </a:lnSpc>
            </a:pPr>
            <a:endParaRPr lang="en-US" sz="900" smtClean="0"/>
          </a:p>
          <a:p>
            <a:pPr>
              <a:lnSpc>
                <a:spcPct val="90000"/>
              </a:lnSpc>
            </a:pPr>
            <a:r>
              <a:rPr lang="en-US" sz="2400" smtClean="0"/>
              <a:t>Moms spend 24 hours with babies before they are placed with family (or go into DCFS care)</a:t>
            </a:r>
          </a:p>
          <a:p>
            <a:pPr>
              <a:lnSpc>
                <a:spcPct val="90000"/>
              </a:lnSpc>
            </a:pPr>
            <a:endParaRPr lang="en-US" sz="900" smtClean="0"/>
          </a:p>
          <a:p>
            <a:pPr>
              <a:lnSpc>
                <a:spcPct val="90000"/>
              </a:lnSpc>
            </a:pPr>
            <a:r>
              <a:rPr lang="en-US" sz="2400" smtClean="0"/>
              <a:t>2001pilot program approved /2007 first baby born</a:t>
            </a:r>
          </a:p>
          <a:p>
            <a:pPr>
              <a:lnSpc>
                <a:spcPct val="90000"/>
              </a:lnSpc>
            </a:pPr>
            <a:endParaRPr lang="en-US" sz="900" smtClean="0"/>
          </a:p>
          <a:p>
            <a:pPr>
              <a:lnSpc>
                <a:spcPct val="90000"/>
              </a:lnSpc>
            </a:pPr>
            <a:r>
              <a:rPr lang="en-US" sz="2400" smtClean="0"/>
              <a:t>Cost savings</a:t>
            </a:r>
          </a:p>
          <a:p>
            <a:pPr>
              <a:lnSpc>
                <a:spcPct val="90000"/>
              </a:lnSpc>
            </a:pPr>
            <a:endParaRPr lang="en-US" sz="900" smtClean="0"/>
          </a:p>
          <a:p>
            <a:pPr>
              <a:lnSpc>
                <a:spcPct val="90000"/>
              </a:lnSpc>
            </a:pPr>
            <a:r>
              <a:rPr lang="en-US" sz="2400" smtClean="0"/>
              <a:t>Programming</a:t>
            </a:r>
          </a:p>
          <a:p>
            <a:pPr>
              <a:lnSpc>
                <a:spcPct val="90000"/>
              </a:lnSpc>
            </a:pPr>
            <a:endParaRPr lang="en-US" sz="900" smtClean="0"/>
          </a:p>
          <a:p>
            <a:pPr>
              <a:lnSpc>
                <a:spcPct val="90000"/>
              </a:lnSpc>
            </a:pPr>
            <a:r>
              <a:rPr lang="en-US" sz="2400" smtClean="0"/>
              <a:t>Community partnerships                          </a:t>
            </a:r>
          </a:p>
          <a:p>
            <a:pPr>
              <a:lnSpc>
                <a:spcPct val="90000"/>
              </a:lnSpc>
            </a:pPr>
            <a:endParaRPr lang="en-US" sz="900" smtClean="0"/>
          </a:p>
          <a:p>
            <a:pPr>
              <a:lnSpc>
                <a:spcPct val="90000"/>
              </a:lnSpc>
            </a:pPr>
            <a:r>
              <a:rPr lang="en-US" sz="2400" smtClean="0"/>
              <a:t>Recidivism</a:t>
            </a:r>
          </a:p>
          <a:p>
            <a:pPr>
              <a:lnSpc>
                <a:spcPct val="90000"/>
              </a:lnSpc>
            </a:pPr>
            <a:endParaRPr lang="en-US" sz="2400" smtClean="0"/>
          </a:p>
          <a:p>
            <a:pPr>
              <a:lnSpc>
                <a:spcPct val="90000"/>
              </a:lnSpc>
            </a:pPr>
            <a:endParaRPr lang="en-US" sz="2400" smtClean="0"/>
          </a:p>
          <a:p>
            <a:pPr>
              <a:lnSpc>
                <a:spcPct val="90000"/>
              </a:lnSpc>
            </a:pPr>
            <a:endParaRPr lang="en-US" sz="2400" smtClean="0"/>
          </a:p>
        </p:txBody>
      </p:sp>
      <p:pic>
        <p:nvPicPr>
          <p:cNvPr id="129028" name="Picture 4" descr="MC900020716[1]"/>
          <p:cNvPicPr>
            <a:picLocks noChangeAspect="1" noChangeArrowheads="1"/>
          </p:cNvPicPr>
          <p:nvPr/>
        </p:nvPicPr>
        <p:blipFill>
          <a:blip r:embed="rId3" cstate="print"/>
          <a:srcRect/>
          <a:stretch>
            <a:fillRect/>
          </a:stretch>
        </p:blipFill>
        <p:spPr bwMode="auto">
          <a:xfrm>
            <a:off x="6553200" y="4457700"/>
            <a:ext cx="1743075" cy="1409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29026"/>
                                        </p:tgtEl>
                                        <p:attrNameLst>
                                          <p:attrName>style.visibility</p:attrName>
                                        </p:attrNameLst>
                                      </p:cBhvr>
                                      <p:to>
                                        <p:strVal val="visible"/>
                                      </p:to>
                                    </p:set>
                                    <p:anim calcmode="lin" valueType="num">
                                      <p:cBhvr>
                                        <p:cTn id="7" dur="500" fill="hold"/>
                                        <p:tgtEl>
                                          <p:spTgt spid="129026"/>
                                        </p:tgtEl>
                                        <p:attrNameLst>
                                          <p:attrName>ppt_w</p:attrName>
                                        </p:attrNameLst>
                                      </p:cBhvr>
                                      <p:tavLst>
                                        <p:tav tm="0">
                                          <p:val>
                                            <p:fltVal val="0"/>
                                          </p:val>
                                        </p:tav>
                                        <p:tav tm="100000">
                                          <p:val>
                                            <p:strVal val="#ppt_w"/>
                                          </p:val>
                                        </p:tav>
                                      </p:tavLst>
                                    </p:anim>
                                    <p:anim calcmode="lin" valueType="num">
                                      <p:cBhvr>
                                        <p:cTn id="8" dur="500" fill="hold"/>
                                        <p:tgtEl>
                                          <p:spTgt spid="129026"/>
                                        </p:tgtEl>
                                        <p:attrNameLst>
                                          <p:attrName>ppt_h</p:attrName>
                                        </p:attrNameLst>
                                      </p:cBhvr>
                                      <p:tavLst>
                                        <p:tav tm="0">
                                          <p:val>
                                            <p:fltVal val="0"/>
                                          </p:val>
                                        </p:tav>
                                        <p:tav tm="100000">
                                          <p:val>
                                            <p:strVal val="#ppt_h"/>
                                          </p:val>
                                        </p:tav>
                                      </p:tavLst>
                                    </p:anim>
                                    <p:animEffect transition="in" filter="fade">
                                      <p:cBhvr>
                                        <p:cTn id="9" dur="500"/>
                                        <p:tgtEl>
                                          <p:spTgt spid="1290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29027">
                                            <p:txEl>
                                              <p:pRg st="1" end="1"/>
                                            </p:txEl>
                                          </p:spTgt>
                                        </p:tgtEl>
                                        <p:attrNameLst>
                                          <p:attrName>style.visibility</p:attrName>
                                        </p:attrNameLst>
                                      </p:cBhvr>
                                      <p:to>
                                        <p:strVal val="visible"/>
                                      </p:to>
                                    </p:set>
                                    <p:animEffect transition="in" filter="fade">
                                      <p:cBhvr>
                                        <p:cTn id="14" dur="1000">
                                          <p:stCondLst>
                                            <p:cond delay="0"/>
                                          </p:stCondLst>
                                        </p:cTn>
                                        <p:tgtEl>
                                          <p:spTgt spid="12902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9027">
                                            <p:txEl>
                                              <p:pRg st="3" end="3"/>
                                            </p:txEl>
                                          </p:spTgt>
                                        </p:tgtEl>
                                        <p:attrNameLst>
                                          <p:attrName>style.visibility</p:attrName>
                                        </p:attrNameLst>
                                      </p:cBhvr>
                                      <p:to>
                                        <p:strVal val="visible"/>
                                      </p:to>
                                    </p:set>
                                    <p:animEffect transition="in" filter="fade">
                                      <p:cBhvr>
                                        <p:cTn id="19" dur="1000">
                                          <p:stCondLst>
                                            <p:cond delay="0"/>
                                          </p:stCondLst>
                                        </p:cTn>
                                        <p:tgtEl>
                                          <p:spTgt spid="12902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9027">
                                            <p:txEl>
                                              <p:pRg st="5" end="5"/>
                                            </p:txEl>
                                          </p:spTgt>
                                        </p:tgtEl>
                                        <p:attrNameLst>
                                          <p:attrName>style.visibility</p:attrName>
                                        </p:attrNameLst>
                                      </p:cBhvr>
                                      <p:to>
                                        <p:strVal val="visible"/>
                                      </p:to>
                                    </p:set>
                                    <p:animEffect transition="in" filter="fade">
                                      <p:cBhvr>
                                        <p:cTn id="24" dur="1000">
                                          <p:stCondLst>
                                            <p:cond delay="0"/>
                                          </p:stCondLst>
                                        </p:cTn>
                                        <p:tgtEl>
                                          <p:spTgt spid="12902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9027">
                                            <p:txEl>
                                              <p:pRg st="7" end="7"/>
                                            </p:txEl>
                                          </p:spTgt>
                                        </p:tgtEl>
                                        <p:attrNameLst>
                                          <p:attrName>style.visibility</p:attrName>
                                        </p:attrNameLst>
                                      </p:cBhvr>
                                      <p:to>
                                        <p:strVal val="visible"/>
                                      </p:to>
                                    </p:set>
                                    <p:animEffect transition="in" filter="fade">
                                      <p:cBhvr>
                                        <p:cTn id="29" dur="1000">
                                          <p:stCondLst>
                                            <p:cond delay="0"/>
                                          </p:stCondLst>
                                        </p:cTn>
                                        <p:tgtEl>
                                          <p:spTgt spid="129027">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9027">
                                            <p:txEl>
                                              <p:pRg st="9" end="9"/>
                                            </p:txEl>
                                          </p:spTgt>
                                        </p:tgtEl>
                                        <p:attrNameLst>
                                          <p:attrName>style.visibility</p:attrName>
                                        </p:attrNameLst>
                                      </p:cBhvr>
                                      <p:to>
                                        <p:strVal val="visible"/>
                                      </p:to>
                                    </p:set>
                                    <p:animEffect transition="in" filter="fade">
                                      <p:cBhvr>
                                        <p:cTn id="34" dur="1000">
                                          <p:stCondLst>
                                            <p:cond delay="0"/>
                                          </p:stCondLst>
                                        </p:cTn>
                                        <p:tgtEl>
                                          <p:spTgt spid="129027">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9027">
                                            <p:txEl>
                                              <p:pRg st="11" end="11"/>
                                            </p:txEl>
                                          </p:spTgt>
                                        </p:tgtEl>
                                        <p:attrNameLst>
                                          <p:attrName>style.visibility</p:attrName>
                                        </p:attrNameLst>
                                      </p:cBhvr>
                                      <p:to>
                                        <p:strVal val="visible"/>
                                      </p:to>
                                    </p:set>
                                    <p:animEffect transition="in" filter="fade">
                                      <p:cBhvr>
                                        <p:cTn id="39" dur="1000">
                                          <p:stCondLst>
                                            <p:cond delay="0"/>
                                          </p:stCondLst>
                                        </p:cTn>
                                        <p:tgtEl>
                                          <p:spTgt spid="129027">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9027">
                                            <p:txEl>
                                              <p:pRg st="13" end="13"/>
                                            </p:txEl>
                                          </p:spTgt>
                                        </p:tgtEl>
                                        <p:attrNameLst>
                                          <p:attrName>style.visibility</p:attrName>
                                        </p:attrNameLst>
                                      </p:cBhvr>
                                      <p:to>
                                        <p:strVal val="visible"/>
                                      </p:to>
                                    </p:set>
                                    <p:animEffect transition="in" filter="fade">
                                      <p:cBhvr>
                                        <p:cTn id="44" dur="1000">
                                          <p:stCondLst>
                                            <p:cond delay="0"/>
                                          </p:stCondLst>
                                        </p:cTn>
                                        <p:tgtEl>
                                          <p:spTgt spid="12902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Gender-Responsive Guiding Principals</a:t>
            </a:r>
          </a:p>
        </p:txBody>
      </p:sp>
      <p:sp>
        <p:nvSpPr>
          <p:cNvPr id="133123" name="Rectangle 3"/>
          <p:cNvSpPr>
            <a:spLocks noGrp="1"/>
          </p:cNvSpPr>
          <p:nvPr>
            <p:ph type="body" idx="4294967295"/>
          </p:nvPr>
        </p:nvSpPr>
        <p:spPr>
          <a:xfrm>
            <a:off x="457200" y="1219200"/>
            <a:ext cx="8229600" cy="4787900"/>
          </a:xfrm>
        </p:spPr>
        <p:txBody>
          <a:bodyPr/>
          <a:lstStyle/>
          <a:p>
            <a:pPr algn="ctr">
              <a:lnSpc>
                <a:spcPct val="90000"/>
              </a:lnSpc>
              <a:buFont typeface="Wingdings 3" pitchFamily="18" charset="2"/>
              <a:buNone/>
            </a:pPr>
            <a:endParaRPr lang="en-US" sz="1400" smtClean="0"/>
          </a:p>
          <a:p>
            <a:pPr algn="ctr">
              <a:lnSpc>
                <a:spcPct val="90000"/>
              </a:lnSpc>
              <a:buFont typeface="Wingdings 3" pitchFamily="18" charset="2"/>
              <a:buNone/>
            </a:pPr>
            <a:r>
              <a:rPr lang="en-US" sz="1800" smtClean="0"/>
              <a:t>Guiding Principal #1</a:t>
            </a:r>
          </a:p>
          <a:p>
            <a:pPr algn="ctr">
              <a:lnSpc>
                <a:spcPct val="90000"/>
              </a:lnSpc>
              <a:buFont typeface="Wingdings 3" pitchFamily="18" charset="2"/>
              <a:buNone/>
            </a:pPr>
            <a:r>
              <a:rPr lang="en-US" sz="2800" smtClean="0"/>
              <a:t>Gender</a:t>
            </a:r>
          </a:p>
          <a:p>
            <a:pPr algn="ctr">
              <a:lnSpc>
                <a:spcPct val="90000"/>
              </a:lnSpc>
              <a:buFont typeface="Wingdings 3" pitchFamily="18" charset="2"/>
              <a:buNone/>
            </a:pPr>
            <a:endParaRPr lang="en-US" sz="1400" smtClean="0"/>
          </a:p>
          <a:p>
            <a:pPr>
              <a:lnSpc>
                <a:spcPct val="90000"/>
              </a:lnSpc>
            </a:pPr>
            <a:r>
              <a:rPr lang="en-US" sz="2400" smtClean="0"/>
              <a:t>Women’s participation in crime differs from that of men in their motivation for committing the crime.</a:t>
            </a:r>
          </a:p>
          <a:p>
            <a:pPr>
              <a:lnSpc>
                <a:spcPct val="90000"/>
              </a:lnSpc>
            </a:pPr>
            <a:endParaRPr lang="en-US" sz="900" smtClean="0"/>
          </a:p>
          <a:p>
            <a:pPr>
              <a:lnSpc>
                <a:spcPct val="90000"/>
              </a:lnSpc>
            </a:pPr>
            <a:r>
              <a:rPr lang="en-US" sz="2400" smtClean="0"/>
              <a:t>Crime rates for women are lower than for men and women’s crimes tend to be less serious and significantly less violent.</a:t>
            </a:r>
          </a:p>
          <a:p>
            <a:pPr>
              <a:lnSpc>
                <a:spcPct val="90000"/>
              </a:lnSpc>
            </a:pPr>
            <a:endParaRPr lang="en-US" sz="900" smtClean="0"/>
          </a:p>
          <a:p>
            <a:pPr>
              <a:lnSpc>
                <a:spcPct val="90000"/>
              </a:lnSpc>
            </a:pPr>
            <a:r>
              <a:rPr lang="en-US" sz="2400" smtClean="0"/>
              <a:t>Family violence, trauma and substance abuse play a significant role in women’s criminality and influence their pattern of offending more so than for men.</a:t>
            </a:r>
          </a:p>
        </p:txBody>
      </p:sp>
      <p:sp>
        <p:nvSpPr>
          <p:cNvPr id="133124" name="Text Box 4"/>
          <p:cNvSpPr txBox="1">
            <a:spLocks noChangeArrowheads="1"/>
          </p:cNvSpPr>
          <p:nvPr/>
        </p:nvSpPr>
        <p:spPr bwMode="auto">
          <a:xfrm>
            <a:off x="2438400" y="5935663"/>
            <a:ext cx="4953000" cy="460375"/>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Gender Responsive Strategies for Women Offenders</a:t>
            </a:r>
          </a:p>
          <a:p>
            <a:pPr algn="ctr">
              <a:spcBef>
                <a:spcPct val="50000"/>
              </a:spcBef>
              <a:buFont typeface="Wingdings 3" pitchFamily="18" charset="2"/>
              <a:buNone/>
            </a:pPr>
            <a:r>
              <a:rPr lang="en-US" sz="600" u="none">
                <a:latin typeface="Lucida Sans Unicode" pitchFamily="34" charset="0"/>
              </a:rPr>
              <a:t>National Institute Corrections </a:t>
            </a:r>
          </a:p>
          <a:p>
            <a:pPr algn="ctr">
              <a:spcBef>
                <a:spcPct val="50000"/>
              </a:spcBef>
              <a:buFont typeface="Wingdings 3" pitchFamily="18" charset="2"/>
              <a:buNone/>
            </a:pPr>
            <a:r>
              <a:rPr lang="en-US" sz="600" u="none">
                <a:latin typeface="Lucida Sans Unicode" pitchFamily="34" charset="0"/>
              </a:rPr>
              <a:t>April 2005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 calcmode="lin" valueType="num">
                                      <p:cBhvr>
                                        <p:cTn id="7" dur="500" fill="hold"/>
                                        <p:tgtEl>
                                          <p:spTgt spid="133122"/>
                                        </p:tgtEl>
                                        <p:attrNameLst>
                                          <p:attrName>ppt_w</p:attrName>
                                        </p:attrNameLst>
                                      </p:cBhvr>
                                      <p:tavLst>
                                        <p:tav tm="0">
                                          <p:val>
                                            <p:fltVal val="0"/>
                                          </p:val>
                                        </p:tav>
                                        <p:tav tm="100000">
                                          <p:val>
                                            <p:strVal val="#ppt_w"/>
                                          </p:val>
                                        </p:tav>
                                      </p:tavLst>
                                    </p:anim>
                                    <p:anim calcmode="lin" valueType="num">
                                      <p:cBhvr>
                                        <p:cTn id="8" dur="500" fill="hold"/>
                                        <p:tgtEl>
                                          <p:spTgt spid="133122"/>
                                        </p:tgtEl>
                                        <p:attrNameLst>
                                          <p:attrName>ppt_h</p:attrName>
                                        </p:attrNameLst>
                                      </p:cBhvr>
                                      <p:tavLst>
                                        <p:tav tm="0">
                                          <p:val>
                                            <p:fltVal val="0"/>
                                          </p:val>
                                        </p:tav>
                                        <p:tav tm="100000">
                                          <p:val>
                                            <p:strVal val="#ppt_h"/>
                                          </p:val>
                                        </p:tav>
                                      </p:tavLst>
                                    </p:anim>
                                    <p:animEffect transition="in" filter="fade">
                                      <p:cBhvr>
                                        <p:cTn id="9" dur="500"/>
                                        <p:tgtEl>
                                          <p:spTgt spid="13312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3123">
                                            <p:txEl>
                                              <p:pRg st="1" end="1"/>
                                            </p:txEl>
                                          </p:spTgt>
                                        </p:tgtEl>
                                        <p:attrNameLst>
                                          <p:attrName>style.visibility</p:attrName>
                                        </p:attrNameLst>
                                      </p:cBhvr>
                                      <p:to>
                                        <p:strVal val="visible"/>
                                      </p:to>
                                    </p:set>
                                    <p:animEffect transition="in" filter="fade">
                                      <p:cBhvr>
                                        <p:cTn id="14" dur="1000">
                                          <p:stCondLst>
                                            <p:cond delay="0"/>
                                          </p:stCondLst>
                                        </p:cTn>
                                        <p:tgtEl>
                                          <p:spTgt spid="13312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Effect transition="in" filter="fade">
                                      <p:cBhvr>
                                        <p:cTn id="19" dur="1000">
                                          <p:stCondLst>
                                            <p:cond delay="0"/>
                                          </p:stCondLst>
                                        </p:cTn>
                                        <p:tgtEl>
                                          <p:spTgt spid="13312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3123">
                                            <p:txEl>
                                              <p:pRg st="4" end="4"/>
                                            </p:txEl>
                                          </p:spTgt>
                                        </p:tgtEl>
                                        <p:attrNameLst>
                                          <p:attrName>style.visibility</p:attrName>
                                        </p:attrNameLst>
                                      </p:cBhvr>
                                      <p:to>
                                        <p:strVal val="visible"/>
                                      </p:to>
                                    </p:set>
                                    <p:animEffect transition="in" filter="fade">
                                      <p:cBhvr>
                                        <p:cTn id="24" dur="1000">
                                          <p:stCondLst>
                                            <p:cond delay="0"/>
                                          </p:stCondLst>
                                        </p:cTn>
                                        <p:tgtEl>
                                          <p:spTgt spid="13312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3123">
                                            <p:txEl>
                                              <p:pRg st="6" end="6"/>
                                            </p:txEl>
                                          </p:spTgt>
                                        </p:tgtEl>
                                        <p:attrNameLst>
                                          <p:attrName>style.visibility</p:attrName>
                                        </p:attrNameLst>
                                      </p:cBhvr>
                                      <p:to>
                                        <p:strVal val="visible"/>
                                      </p:to>
                                    </p:set>
                                    <p:animEffect transition="in" filter="fade">
                                      <p:cBhvr>
                                        <p:cTn id="29" dur="1000">
                                          <p:stCondLst>
                                            <p:cond delay="0"/>
                                          </p:stCondLst>
                                        </p:cTn>
                                        <p:tgtEl>
                                          <p:spTgt spid="13312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3123">
                                            <p:txEl>
                                              <p:pRg st="8" end="8"/>
                                            </p:txEl>
                                          </p:spTgt>
                                        </p:tgtEl>
                                        <p:attrNameLst>
                                          <p:attrName>style.visibility</p:attrName>
                                        </p:attrNameLst>
                                      </p:cBhvr>
                                      <p:to>
                                        <p:strVal val="visible"/>
                                      </p:to>
                                    </p:set>
                                    <p:animEffect transition="in" filter="fade">
                                      <p:cBhvr>
                                        <p:cTn id="34" dur="1000">
                                          <p:stCondLst>
                                            <p:cond delay="0"/>
                                          </p:stCondLst>
                                        </p:cTn>
                                        <p:tgtEl>
                                          <p:spTgt spid="133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Gender-Responsive Guiding Principles</a:t>
            </a:r>
          </a:p>
        </p:txBody>
      </p:sp>
      <p:sp>
        <p:nvSpPr>
          <p:cNvPr id="135171" name="Rectangle 3"/>
          <p:cNvSpPr>
            <a:spLocks noGrp="1"/>
          </p:cNvSpPr>
          <p:nvPr>
            <p:ph type="body" idx="4294967295"/>
          </p:nvPr>
        </p:nvSpPr>
        <p:spPr/>
        <p:txBody>
          <a:bodyPr/>
          <a:lstStyle/>
          <a:p>
            <a:pPr algn="ctr">
              <a:buFont typeface="Wingdings 3" pitchFamily="18" charset="2"/>
              <a:buNone/>
            </a:pPr>
            <a:r>
              <a:rPr lang="en-US" sz="1600" smtClean="0"/>
              <a:t>Guiding principal #1 (cont)</a:t>
            </a:r>
          </a:p>
          <a:p>
            <a:pPr algn="ctr">
              <a:buFont typeface="Wingdings 3" pitchFamily="18" charset="2"/>
              <a:buNone/>
            </a:pPr>
            <a:r>
              <a:rPr lang="en-US" sz="2500" smtClean="0"/>
              <a:t>Gender</a:t>
            </a:r>
          </a:p>
          <a:p>
            <a:pPr algn="ctr">
              <a:buFont typeface="Wingdings 3" pitchFamily="18" charset="2"/>
              <a:buNone/>
            </a:pPr>
            <a:endParaRPr lang="en-US" sz="1200" smtClean="0"/>
          </a:p>
          <a:p>
            <a:r>
              <a:rPr lang="en-US" sz="2000" smtClean="0"/>
              <a:t>Women’s responses to community supervision, incarceration and treatment differ from those of men.</a:t>
            </a:r>
          </a:p>
          <a:p>
            <a:endParaRPr lang="en-US" sz="800" smtClean="0"/>
          </a:p>
          <a:p>
            <a:r>
              <a:rPr lang="en-US" sz="2000" smtClean="0"/>
              <a:t>Women have higher rates of disciplinary infractions for less serious rule violations as compared to men, but demonstrate less violence during incarceration.</a:t>
            </a:r>
          </a:p>
          <a:p>
            <a:endParaRPr lang="en-US" sz="800" smtClean="0"/>
          </a:p>
          <a:p>
            <a:r>
              <a:rPr lang="en-US" sz="2000" smtClean="0"/>
              <a:t>Women’s behavior is influenced significantly by their concern for their children and their relationships with staff &amp; other offenders during incarceration.</a:t>
            </a:r>
          </a:p>
        </p:txBody>
      </p:sp>
      <p:sp>
        <p:nvSpPr>
          <p:cNvPr id="135172" name="Text Box 4"/>
          <p:cNvSpPr txBox="1">
            <a:spLocks noChangeArrowheads="1"/>
          </p:cNvSpPr>
          <p:nvPr/>
        </p:nvSpPr>
        <p:spPr bwMode="auto">
          <a:xfrm>
            <a:off x="2438400" y="5935663"/>
            <a:ext cx="4953000" cy="460375"/>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Gender Responsive Strategies for Women Offenders</a:t>
            </a:r>
          </a:p>
          <a:p>
            <a:pPr algn="ctr">
              <a:spcBef>
                <a:spcPct val="50000"/>
              </a:spcBef>
              <a:buFont typeface="Wingdings 3" pitchFamily="18" charset="2"/>
              <a:buNone/>
            </a:pPr>
            <a:r>
              <a:rPr lang="en-US" sz="600" u="none">
                <a:latin typeface="Lucida Sans Unicode" pitchFamily="34" charset="0"/>
              </a:rPr>
              <a:t>National Institute Corrections </a:t>
            </a:r>
          </a:p>
          <a:p>
            <a:pPr algn="ctr">
              <a:spcBef>
                <a:spcPct val="50000"/>
              </a:spcBef>
              <a:buFont typeface="Wingdings 3" pitchFamily="18" charset="2"/>
              <a:buNone/>
            </a:pPr>
            <a:r>
              <a:rPr lang="en-US" sz="600" u="none">
                <a:latin typeface="Lucida Sans Unicode" pitchFamily="34" charset="0"/>
              </a:rPr>
              <a:t>April 2005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p:cTn id="7" dur="500" fill="hold"/>
                                        <p:tgtEl>
                                          <p:spTgt spid="135170"/>
                                        </p:tgtEl>
                                        <p:attrNameLst>
                                          <p:attrName>ppt_w</p:attrName>
                                        </p:attrNameLst>
                                      </p:cBhvr>
                                      <p:tavLst>
                                        <p:tav tm="0">
                                          <p:val>
                                            <p:fltVal val="0"/>
                                          </p:val>
                                        </p:tav>
                                        <p:tav tm="100000">
                                          <p:val>
                                            <p:strVal val="#ppt_w"/>
                                          </p:val>
                                        </p:tav>
                                      </p:tavLst>
                                    </p:anim>
                                    <p:anim calcmode="lin" valueType="num">
                                      <p:cBhvr>
                                        <p:cTn id="8" dur="500" fill="hold"/>
                                        <p:tgtEl>
                                          <p:spTgt spid="135170"/>
                                        </p:tgtEl>
                                        <p:attrNameLst>
                                          <p:attrName>ppt_h</p:attrName>
                                        </p:attrNameLst>
                                      </p:cBhvr>
                                      <p:tavLst>
                                        <p:tav tm="0">
                                          <p:val>
                                            <p:fltVal val="0"/>
                                          </p:val>
                                        </p:tav>
                                        <p:tav tm="100000">
                                          <p:val>
                                            <p:strVal val="#ppt_h"/>
                                          </p:val>
                                        </p:tav>
                                      </p:tavLst>
                                    </p:anim>
                                    <p:animEffect transition="in" filter="fade">
                                      <p:cBhvr>
                                        <p:cTn id="9" dur="500"/>
                                        <p:tgtEl>
                                          <p:spTgt spid="13517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5171">
                                            <p:txEl>
                                              <p:pRg st="0" end="0"/>
                                            </p:txEl>
                                          </p:spTgt>
                                        </p:tgtEl>
                                        <p:attrNameLst>
                                          <p:attrName>style.visibility</p:attrName>
                                        </p:attrNameLst>
                                      </p:cBhvr>
                                      <p:to>
                                        <p:strVal val="visible"/>
                                      </p:to>
                                    </p:set>
                                    <p:animEffect transition="in" filter="fade">
                                      <p:cBhvr>
                                        <p:cTn id="14" dur="1000">
                                          <p:stCondLst>
                                            <p:cond delay="0"/>
                                          </p:stCondLst>
                                        </p:cTn>
                                        <p:tgtEl>
                                          <p:spTgt spid="13517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5171">
                                            <p:txEl>
                                              <p:pRg st="1" end="1"/>
                                            </p:txEl>
                                          </p:spTgt>
                                        </p:tgtEl>
                                        <p:attrNameLst>
                                          <p:attrName>style.visibility</p:attrName>
                                        </p:attrNameLst>
                                      </p:cBhvr>
                                      <p:to>
                                        <p:strVal val="visible"/>
                                      </p:to>
                                    </p:set>
                                    <p:animEffect transition="in" filter="fade">
                                      <p:cBhvr>
                                        <p:cTn id="19" dur="1000">
                                          <p:stCondLst>
                                            <p:cond delay="0"/>
                                          </p:stCondLst>
                                        </p:cTn>
                                        <p:tgtEl>
                                          <p:spTgt spid="13517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5171">
                                            <p:txEl>
                                              <p:pRg st="3" end="3"/>
                                            </p:txEl>
                                          </p:spTgt>
                                        </p:tgtEl>
                                        <p:attrNameLst>
                                          <p:attrName>style.visibility</p:attrName>
                                        </p:attrNameLst>
                                      </p:cBhvr>
                                      <p:to>
                                        <p:strVal val="visible"/>
                                      </p:to>
                                    </p:set>
                                    <p:animEffect transition="in" filter="fade">
                                      <p:cBhvr>
                                        <p:cTn id="24" dur="1000">
                                          <p:stCondLst>
                                            <p:cond delay="0"/>
                                          </p:stCondLst>
                                        </p:cTn>
                                        <p:tgtEl>
                                          <p:spTgt spid="13517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5171">
                                            <p:txEl>
                                              <p:pRg st="5" end="5"/>
                                            </p:txEl>
                                          </p:spTgt>
                                        </p:tgtEl>
                                        <p:attrNameLst>
                                          <p:attrName>style.visibility</p:attrName>
                                        </p:attrNameLst>
                                      </p:cBhvr>
                                      <p:to>
                                        <p:strVal val="visible"/>
                                      </p:to>
                                    </p:set>
                                    <p:animEffect transition="in" filter="fade">
                                      <p:cBhvr>
                                        <p:cTn id="29" dur="1000">
                                          <p:stCondLst>
                                            <p:cond delay="0"/>
                                          </p:stCondLst>
                                        </p:cTn>
                                        <p:tgtEl>
                                          <p:spTgt spid="135171">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5171">
                                            <p:txEl>
                                              <p:pRg st="7" end="7"/>
                                            </p:txEl>
                                          </p:spTgt>
                                        </p:tgtEl>
                                        <p:attrNameLst>
                                          <p:attrName>style.visibility</p:attrName>
                                        </p:attrNameLst>
                                      </p:cBhvr>
                                      <p:to>
                                        <p:strVal val="visible"/>
                                      </p:to>
                                    </p:set>
                                    <p:animEffect transition="in" filter="fade">
                                      <p:cBhvr>
                                        <p:cTn id="34" dur="1000">
                                          <p:stCondLst>
                                            <p:cond delay="0"/>
                                          </p:stCondLst>
                                        </p:cTn>
                                        <p:tgtEl>
                                          <p:spTgt spid="135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Gender-Responsive Guiding Principals</a:t>
            </a:r>
          </a:p>
        </p:txBody>
      </p:sp>
      <p:sp>
        <p:nvSpPr>
          <p:cNvPr id="137219" name="Rectangle 3"/>
          <p:cNvSpPr>
            <a:spLocks noGrp="1"/>
          </p:cNvSpPr>
          <p:nvPr>
            <p:ph type="body" idx="4294967295"/>
          </p:nvPr>
        </p:nvSpPr>
        <p:spPr/>
        <p:txBody>
          <a:bodyPr/>
          <a:lstStyle/>
          <a:p>
            <a:pPr algn="ctr">
              <a:buFont typeface="Wingdings 3" pitchFamily="18" charset="2"/>
              <a:buNone/>
            </a:pPr>
            <a:r>
              <a:rPr lang="en-US" sz="1600" smtClean="0"/>
              <a:t>Guiding Principal #2</a:t>
            </a:r>
          </a:p>
          <a:p>
            <a:pPr algn="ctr">
              <a:buFont typeface="Wingdings 3" pitchFamily="18" charset="2"/>
              <a:buNone/>
            </a:pPr>
            <a:r>
              <a:rPr lang="en-US" sz="2400" smtClean="0"/>
              <a:t>Environment</a:t>
            </a:r>
          </a:p>
          <a:p>
            <a:pPr algn="ctr">
              <a:buFont typeface="Wingdings 3" pitchFamily="18" charset="2"/>
              <a:buNone/>
            </a:pPr>
            <a:endParaRPr lang="en-US" sz="1200" smtClean="0"/>
          </a:p>
          <a:p>
            <a:r>
              <a:rPr lang="en-US" sz="2000" smtClean="0"/>
              <a:t>Safety:  in which female offenders are free from physical, sexual and verbal abuse.</a:t>
            </a:r>
          </a:p>
          <a:p>
            <a:endParaRPr lang="en-US" sz="800" smtClean="0"/>
          </a:p>
          <a:p>
            <a:r>
              <a:rPr lang="en-US" sz="2000" smtClean="0"/>
              <a:t>Programming is based on women’s life circumstances and treatment focuses on their needs rather than male-based models.</a:t>
            </a:r>
          </a:p>
        </p:txBody>
      </p:sp>
      <p:sp>
        <p:nvSpPr>
          <p:cNvPr id="137220" name="Text Box 4"/>
          <p:cNvSpPr txBox="1">
            <a:spLocks noChangeArrowheads="1"/>
          </p:cNvSpPr>
          <p:nvPr/>
        </p:nvSpPr>
        <p:spPr bwMode="auto">
          <a:xfrm>
            <a:off x="2438400" y="5867400"/>
            <a:ext cx="4953000" cy="460375"/>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Gender Responsive Strategies for Women Offenders</a:t>
            </a:r>
          </a:p>
          <a:p>
            <a:pPr algn="ctr">
              <a:spcBef>
                <a:spcPct val="50000"/>
              </a:spcBef>
              <a:buFont typeface="Wingdings 3" pitchFamily="18" charset="2"/>
              <a:buNone/>
            </a:pPr>
            <a:r>
              <a:rPr lang="en-US" sz="600" u="none">
                <a:latin typeface="Lucida Sans Unicode" pitchFamily="34" charset="0"/>
              </a:rPr>
              <a:t>National Institute Corrections </a:t>
            </a:r>
          </a:p>
          <a:p>
            <a:pPr algn="ctr">
              <a:spcBef>
                <a:spcPct val="50000"/>
              </a:spcBef>
              <a:buFont typeface="Wingdings 3" pitchFamily="18" charset="2"/>
              <a:buNone/>
            </a:pPr>
            <a:r>
              <a:rPr lang="en-US" sz="600" u="none">
                <a:latin typeface="Lucida Sans Unicode" pitchFamily="34" charset="0"/>
              </a:rPr>
              <a:t>April 2005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p:cTn id="7" dur="500" fill="hold"/>
                                        <p:tgtEl>
                                          <p:spTgt spid="137218"/>
                                        </p:tgtEl>
                                        <p:attrNameLst>
                                          <p:attrName>ppt_w</p:attrName>
                                        </p:attrNameLst>
                                      </p:cBhvr>
                                      <p:tavLst>
                                        <p:tav tm="0">
                                          <p:val>
                                            <p:fltVal val="0"/>
                                          </p:val>
                                        </p:tav>
                                        <p:tav tm="100000">
                                          <p:val>
                                            <p:strVal val="#ppt_w"/>
                                          </p:val>
                                        </p:tav>
                                      </p:tavLst>
                                    </p:anim>
                                    <p:anim calcmode="lin" valueType="num">
                                      <p:cBhvr>
                                        <p:cTn id="8" dur="500" fill="hold"/>
                                        <p:tgtEl>
                                          <p:spTgt spid="137218"/>
                                        </p:tgtEl>
                                        <p:attrNameLst>
                                          <p:attrName>ppt_h</p:attrName>
                                        </p:attrNameLst>
                                      </p:cBhvr>
                                      <p:tavLst>
                                        <p:tav tm="0">
                                          <p:val>
                                            <p:fltVal val="0"/>
                                          </p:val>
                                        </p:tav>
                                        <p:tav tm="100000">
                                          <p:val>
                                            <p:strVal val="#ppt_h"/>
                                          </p:val>
                                        </p:tav>
                                      </p:tavLst>
                                    </p:anim>
                                    <p:animEffect transition="in" filter="fade">
                                      <p:cBhvr>
                                        <p:cTn id="9" dur="500"/>
                                        <p:tgtEl>
                                          <p:spTgt spid="1372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7219">
                                            <p:txEl>
                                              <p:pRg st="0" end="0"/>
                                            </p:txEl>
                                          </p:spTgt>
                                        </p:tgtEl>
                                        <p:attrNameLst>
                                          <p:attrName>style.visibility</p:attrName>
                                        </p:attrNameLst>
                                      </p:cBhvr>
                                      <p:to>
                                        <p:strVal val="visible"/>
                                      </p:to>
                                    </p:set>
                                    <p:animEffect transition="in" filter="fade">
                                      <p:cBhvr>
                                        <p:cTn id="14" dur="1000">
                                          <p:stCondLst>
                                            <p:cond delay="0"/>
                                          </p:stCondLst>
                                        </p:cTn>
                                        <p:tgtEl>
                                          <p:spTgt spid="13721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7219">
                                            <p:txEl>
                                              <p:pRg st="1" end="1"/>
                                            </p:txEl>
                                          </p:spTgt>
                                        </p:tgtEl>
                                        <p:attrNameLst>
                                          <p:attrName>style.visibility</p:attrName>
                                        </p:attrNameLst>
                                      </p:cBhvr>
                                      <p:to>
                                        <p:strVal val="visible"/>
                                      </p:to>
                                    </p:set>
                                    <p:animEffect transition="in" filter="fade">
                                      <p:cBhvr>
                                        <p:cTn id="19" dur="1000">
                                          <p:stCondLst>
                                            <p:cond delay="0"/>
                                          </p:stCondLst>
                                        </p:cTn>
                                        <p:tgtEl>
                                          <p:spTgt spid="13721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7219">
                                            <p:txEl>
                                              <p:pRg st="3" end="3"/>
                                            </p:txEl>
                                          </p:spTgt>
                                        </p:tgtEl>
                                        <p:attrNameLst>
                                          <p:attrName>style.visibility</p:attrName>
                                        </p:attrNameLst>
                                      </p:cBhvr>
                                      <p:to>
                                        <p:strVal val="visible"/>
                                      </p:to>
                                    </p:set>
                                    <p:animEffect transition="in" filter="fade">
                                      <p:cBhvr>
                                        <p:cTn id="24" dur="1000">
                                          <p:stCondLst>
                                            <p:cond delay="0"/>
                                          </p:stCondLst>
                                        </p:cTn>
                                        <p:tgtEl>
                                          <p:spTgt spid="13721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7219">
                                            <p:txEl>
                                              <p:pRg st="5" end="5"/>
                                            </p:txEl>
                                          </p:spTgt>
                                        </p:tgtEl>
                                        <p:attrNameLst>
                                          <p:attrName>style.visibility</p:attrName>
                                        </p:attrNameLst>
                                      </p:cBhvr>
                                      <p:to>
                                        <p:strVal val="visible"/>
                                      </p:to>
                                    </p:set>
                                    <p:animEffect transition="in" filter="fade">
                                      <p:cBhvr>
                                        <p:cTn id="29" dur="1000">
                                          <p:stCondLst>
                                            <p:cond delay="0"/>
                                          </p:stCondLst>
                                        </p:cTn>
                                        <p:tgtEl>
                                          <p:spTgt spid="137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1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Gender-Responsive Guiding Principals</a:t>
            </a:r>
          </a:p>
        </p:txBody>
      </p:sp>
      <p:sp>
        <p:nvSpPr>
          <p:cNvPr id="139267" name="Rectangle 3"/>
          <p:cNvSpPr>
            <a:spLocks noGrp="1"/>
          </p:cNvSpPr>
          <p:nvPr>
            <p:ph type="body" idx="4294967295"/>
          </p:nvPr>
        </p:nvSpPr>
        <p:spPr/>
        <p:txBody>
          <a:bodyPr/>
          <a:lstStyle/>
          <a:p>
            <a:pPr algn="ctr">
              <a:buFont typeface="Wingdings 3" pitchFamily="18" charset="2"/>
              <a:buNone/>
            </a:pPr>
            <a:endParaRPr lang="en-US" sz="2400" smtClean="0"/>
          </a:p>
          <a:p>
            <a:pPr algn="ctr">
              <a:buFont typeface="Wingdings 3" pitchFamily="18" charset="2"/>
              <a:buNone/>
            </a:pPr>
            <a:r>
              <a:rPr lang="en-US" sz="1600" smtClean="0"/>
              <a:t>Guiding Principal #3</a:t>
            </a:r>
          </a:p>
          <a:p>
            <a:pPr algn="ctr">
              <a:buFont typeface="Wingdings 3" pitchFamily="18" charset="2"/>
              <a:buNone/>
            </a:pPr>
            <a:r>
              <a:rPr lang="en-US" sz="2400" smtClean="0"/>
              <a:t>Relationships</a:t>
            </a:r>
          </a:p>
          <a:p>
            <a:pPr algn="ctr">
              <a:buFont typeface="Wingdings 3" pitchFamily="18" charset="2"/>
              <a:buNone/>
            </a:pPr>
            <a:endParaRPr lang="en-US" sz="2400" smtClean="0"/>
          </a:p>
          <a:p>
            <a:pPr algn="ctr">
              <a:buFont typeface="Wingdings 3" pitchFamily="18" charset="2"/>
              <a:buNone/>
            </a:pPr>
            <a:r>
              <a:rPr lang="en-US" sz="2000" smtClean="0"/>
              <a:t>Develop policies, practices and programs that are relational and promote healthy connections to children, family, significant others and the community.</a:t>
            </a:r>
          </a:p>
        </p:txBody>
      </p:sp>
      <p:sp>
        <p:nvSpPr>
          <p:cNvPr id="139268" name="Text Box 4"/>
          <p:cNvSpPr txBox="1">
            <a:spLocks noChangeArrowheads="1"/>
          </p:cNvSpPr>
          <p:nvPr/>
        </p:nvSpPr>
        <p:spPr bwMode="auto">
          <a:xfrm>
            <a:off x="2438400" y="5935663"/>
            <a:ext cx="4953000" cy="460375"/>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Gender Responsive Strategies for Women Offenders</a:t>
            </a:r>
          </a:p>
          <a:p>
            <a:pPr algn="ctr">
              <a:spcBef>
                <a:spcPct val="50000"/>
              </a:spcBef>
              <a:buFont typeface="Wingdings 3" pitchFamily="18" charset="2"/>
              <a:buNone/>
            </a:pPr>
            <a:r>
              <a:rPr lang="en-US" sz="600" u="none">
                <a:latin typeface="Lucida Sans Unicode" pitchFamily="34" charset="0"/>
              </a:rPr>
              <a:t>National Institute Corrections </a:t>
            </a:r>
          </a:p>
          <a:p>
            <a:pPr algn="ctr">
              <a:spcBef>
                <a:spcPct val="50000"/>
              </a:spcBef>
              <a:buFont typeface="Wingdings 3" pitchFamily="18" charset="2"/>
              <a:buNone/>
            </a:pPr>
            <a:r>
              <a:rPr lang="en-US" sz="600" u="none">
                <a:latin typeface="Lucida Sans Unicode" pitchFamily="34" charset="0"/>
              </a:rPr>
              <a:t>April 2005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p:cTn id="7" dur="500" fill="hold"/>
                                        <p:tgtEl>
                                          <p:spTgt spid="139266"/>
                                        </p:tgtEl>
                                        <p:attrNameLst>
                                          <p:attrName>ppt_w</p:attrName>
                                        </p:attrNameLst>
                                      </p:cBhvr>
                                      <p:tavLst>
                                        <p:tav tm="0">
                                          <p:val>
                                            <p:fltVal val="0"/>
                                          </p:val>
                                        </p:tav>
                                        <p:tav tm="100000">
                                          <p:val>
                                            <p:strVal val="#ppt_w"/>
                                          </p:val>
                                        </p:tav>
                                      </p:tavLst>
                                    </p:anim>
                                    <p:anim calcmode="lin" valueType="num">
                                      <p:cBhvr>
                                        <p:cTn id="8" dur="500" fill="hold"/>
                                        <p:tgtEl>
                                          <p:spTgt spid="139266"/>
                                        </p:tgtEl>
                                        <p:attrNameLst>
                                          <p:attrName>ppt_h</p:attrName>
                                        </p:attrNameLst>
                                      </p:cBhvr>
                                      <p:tavLst>
                                        <p:tav tm="0">
                                          <p:val>
                                            <p:fltVal val="0"/>
                                          </p:val>
                                        </p:tav>
                                        <p:tav tm="100000">
                                          <p:val>
                                            <p:strVal val="#ppt_h"/>
                                          </p:val>
                                        </p:tav>
                                      </p:tavLst>
                                    </p:anim>
                                    <p:animEffect transition="in" filter="fade">
                                      <p:cBhvr>
                                        <p:cTn id="9" dur="500"/>
                                        <p:tgtEl>
                                          <p:spTgt spid="13926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9267">
                                            <p:txEl>
                                              <p:pRg st="1" end="1"/>
                                            </p:txEl>
                                          </p:spTgt>
                                        </p:tgtEl>
                                        <p:attrNameLst>
                                          <p:attrName>style.visibility</p:attrName>
                                        </p:attrNameLst>
                                      </p:cBhvr>
                                      <p:to>
                                        <p:strVal val="visible"/>
                                      </p:to>
                                    </p:set>
                                    <p:animEffect transition="in" filter="fade">
                                      <p:cBhvr>
                                        <p:cTn id="14" dur="1000">
                                          <p:stCondLst>
                                            <p:cond delay="0"/>
                                          </p:stCondLst>
                                        </p:cTn>
                                        <p:tgtEl>
                                          <p:spTgt spid="13926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Effect transition="in" filter="fade">
                                      <p:cBhvr>
                                        <p:cTn id="19" dur="1000">
                                          <p:stCondLst>
                                            <p:cond delay="0"/>
                                          </p:stCondLst>
                                        </p:cTn>
                                        <p:tgtEl>
                                          <p:spTgt spid="13926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9267">
                                            <p:txEl>
                                              <p:pRg st="4" end="4"/>
                                            </p:txEl>
                                          </p:spTgt>
                                        </p:tgtEl>
                                        <p:attrNameLst>
                                          <p:attrName>style.visibility</p:attrName>
                                        </p:attrNameLst>
                                      </p:cBhvr>
                                      <p:to>
                                        <p:strVal val="visible"/>
                                      </p:to>
                                    </p:set>
                                    <p:animEffect transition="in" filter="fade">
                                      <p:cBhvr>
                                        <p:cTn id="24" dur="1000">
                                          <p:stCondLst>
                                            <p:cond delay="0"/>
                                          </p:stCondLst>
                                        </p:cTn>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Gender-Responsive Guiding Principals</a:t>
            </a:r>
          </a:p>
        </p:txBody>
      </p:sp>
      <p:sp>
        <p:nvSpPr>
          <p:cNvPr id="147459" name="Rectangle 3"/>
          <p:cNvSpPr>
            <a:spLocks noGrp="1"/>
          </p:cNvSpPr>
          <p:nvPr>
            <p:ph type="body" idx="4294967295"/>
          </p:nvPr>
        </p:nvSpPr>
        <p:spPr/>
        <p:txBody>
          <a:bodyPr/>
          <a:lstStyle/>
          <a:p>
            <a:pPr algn="ctr">
              <a:buFont typeface="Wingdings 3" pitchFamily="18" charset="2"/>
              <a:buNone/>
            </a:pPr>
            <a:endParaRPr lang="en-US" sz="2400" smtClean="0"/>
          </a:p>
          <a:p>
            <a:pPr algn="ctr">
              <a:buFont typeface="Wingdings 3" pitchFamily="18" charset="2"/>
              <a:buNone/>
            </a:pPr>
            <a:r>
              <a:rPr lang="en-US" sz="1600" smtClean="0"/>
              <a:t>Guiding Principal #4</a:t>
            </a:r>
          </a:p>
          <a:p>
            <a:pPr algn="ctr">
              <a:buFont typeface="Wingdings 3" pitchFamily="18" charset="2"/>
              <a:buNone/>
            </a:pPr>
            <a:r>
              <a:rPr lang="en-US" sz="2400" smtClean="0"/>
              <a:t>Services &amp; Supervision</a:t>
            </a:r>
          </a:p>
          <a:p>
            <a:pPr algn="ctr">
              <a:buFont typeface="Wingdings 3" pitchFamily="18" charset="2"/>
              <a:buNone/>
            </a:pPr>
            <a:endParaRPr lang="en-US" sz="2400" smtClean="0"/>
          </a:p>
          <a:p>
            <a:pPr algn="ctr">
              <a:buFont typeface="Wingdings 3" pitchFamily="18" charset="2"/>
              <a:buNone/>
            </a:pPr>
            <a:r>
              <a:rPr lang="en-US" sz="2000" smtClean="0"/>
              <a:t>Address substance abuse, trauma, and mental health issues through comprehensive, integrated, and culturally relevant services and appropriate supervision.</a:t>
            </a:r>
          </a:p>
          <a:p>
            <a:pPr algn="ctr">
              <a:buFont typeface="Wingdings 3" pitchFamily="18" charset="2"/>
              <a:buNone/>
            </a:pPr>
            <a:endParaRPr lang="en-US" sz="2000" smtClean="0"/>
          </a:p>
        </p:txBody>
      </p:sp>
      <p:sp>
        <p:nvSpPr>
          <p:cNvPr id="147460" name="Text Box 4"/>
          <p:cNvSpPr txBox="1">
            <a:spLocks noChangeArrowheads="1"/>
          </p:cNvSpPr>
          <p:nvPr/>
        </p:nvSpPr>
        <p:spPr bwMode="auto">
          <a:xfrm>
            <a:off x="2438400" y="5935663"/>
            <a:ext cx="4953000" cy="460375"/>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Gender Responsive Strategies for Women Offenders</a:t>
            </a:r>
          </a:p>
          <a:p>
            <a:pPr algn="ctr">
              <a:spcBef>
                <a:spcPct val="50000"/>
              </a:spcBef>
              <a:buFont typeface="Wingdings 3" pitchFamily="18" charset="2"/>
              <a:buNone/>
            </a:pPr>
            <a:r>
              <a:rPr lang="en-US" sz="600" u="none">
                <a:latin typeface="Lucida Sans Unicode" pitchFamily="34" charset="0"/>
              </a:rPr>
              <a:t>National Institute Corrections </a:t>
            </a:r>
          </a:p>
          <a:p>
            <a:pPr algn="ctr">
              <a:spcBef>
                <a:spcPct val="50000"/>
              </a:spcBef>
              <a:buFont typeface="Wingdings 3" pitchFamily="18" charset="2"/>
              <a:buNone/>
            </a:pPr>
            <a:r>
              <a:rPr lang="en-US" sz="600" u="none">
                <a:latin typeface="Lucida Sans Unicode" pitchFamily="34" charset="0"/>
              </a:rPr>
              <a:t>April 2005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p:cTn id="7" dur="500" fill="hold"/>
                                        <p:tgtEl>
                                          <p:spTgt spid="147458"/>
                                        </p:tgtEl>
                                        <p:attrNameLst>
                                          <p:attrName>ppt_w</p:attrName>
                                        </p:attrNameLst>
                                      </p:cBhvr>
                                      <p:tavLst>
                                        <p:tav tm="0">
                                          <p:val>
                                            <p:fltVal val="0"/>
                                          </p:val>
                                        </p:tav>
                                        <p:tav tm="100000">
                                          <p:val>
                                            <p:strVal val="#ppt_w"/>
                                          </p:val>
                                        </p:tav>
                                      </p:tavLst>
                                    </p:anim>
                                    <p:anim calcmode="lin" valueType="num">
                                      <p:cBhvr>
                                        <p:cTn id="8" dur="500" fill="hold"/>
                                        <p:tgtEl>
                                          <p:spTgt spid="147458"/>
                                        </p:tgtEl>
                                        <p:attrNameLst>
                                          <p:attrName>ppt_h</p:attrName>
                                        </p:attrNameLst>
                                      </p:cBhvr>
                                      <p:tavLst>
                                        <p:tav tm="0">
                                          <p:val>
                                            <p:fltVal val="0"/>
                                          </p:val>
                                        </p:tav>
                                        <p:tav tm="100000">
                                          <p:val>
                                            <p:strVal val="#ppt_h"/>
                                          </p:val>
                                        </p:tav>
                                      </p:tavLst>
                                    </p:anim>
                                    <p:animEffect transition="in" filter="fade">
                                      <p:cBhvr>
                                        <p:cTn id="9" dur="500"/>
                                        <p:tgtEl>
                                          <p:spTgt spid="14745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7459">
                                            <p:txEl>
                                              <p:pRg st="1" end="1"/>
                                            </p:txEl>
                                          </p:spTgt>
                                        </p:tgtEl>
                                        <p:attrNameLst>
                                          <p:attrName>style.visibility</p:attrName>
                                        </p:attrNameLst>
                                      </p:cBhvr>
                                      <p:to>
                                        <p:strVal val="visible"/>
                                      </p:to>
                                    </p:set>
                                    <p:animEffect transition="in" filter="fade">
                                      <p:cBhvr>
                                        <p:cTn id="14" dur="1000">
                                          <p:stCondLst>
                                            <p:cond delay="0"/>
                                          </p:stCondLst>
                                        </p:cTn>
                                        <p:tgtEl>
                                          <p:spTgt spid="14745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7459">
                                            <p:txEl>
                                              <p:pRg st="2" end="2"/>
                                            </p:txEl>
                                          </p:spTgt>
                                        </p:tgtEl>
                                        <p:attrNameLst>
                                          <p:attrName>style.visibility</p:attrName>
                                        </p:attrNameLst>
                                      </p:cBhvr>
                                      <p:to>
                                        <p:strVal val="visible"/>
                                      </p:to>
                                    </p:set>
                                    <p:animEffect transition="in" filter="fade">
                                      <p:cBhvr>
                                        <p:cTn id="19" dur="1000">
                                          <p:stCondLst>
                                            <p:cond delay="0"/>
                                          </p:stCondLst>
                                        </p:cTn>
                                        <p:tgtEl>
                                          <p:spTgt spid="147459">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7459">
                                            <p:txEl>
                                              <p:pRg st="4" end="4"/>
                                            </p:txEl>
                                          </p:spTgt>
                                        </p:tgtEl>
                                        <p:attrNameLst>
                                          <p:attrName>style.visibility</p:attrName>
                                        </p:attrNameLst>
                                      </p:cBhvr>
                                      <p:to>
                                        <p:strVal val="visible"/>
                                      </p:to>
                                    </p:set>
                                    <p:animEffect transition="in" filter="fade">
                                      <p:cBhvr>
                                        <p:cTn id="24" dur="1000">
                                          <p:stCondLst>
                                            <p:cond delay="0"/>
                                          </p:stCondLst>
                                        </p:cTn>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Training Objectives</a:t>
            </a:r>
          </a:p>
        </p:txBody>
      </p:sp>
      <p:sp>
        <p:nvSpPr>
          <p:cNvPr id="16386" name="Rectangle 3"/>
          <p:cNvSpPr>
            <a:spLocks noGrp="1" noChangeArrowheads="1"/>
          </p:cNvSpPr>
          <p:nvPr>
            <p:ph type="body" idx="1"/>
          </p:nvPr>
        </p:nvSpPr>
        <p:spPr>
          <a:xfrm>
            <a:off x="381000" y="1981200"/>
            <a:ext cx="8229600" cy="3568700"/>
          </a:xfrm>
        </p:spPr>
        <p:txBody>
          <a:bodyPr/>
          <a:lstStyle/>
          <a:p>
            <a:pPr>
              <a:lnSpc>
                <a:spcPct val="80000"/>
              </a:lnSpc>
            </a:pPr>
            <a:r>
              <a:rPr lang="en-US" sz="2400" smtClean="0"/>
              <a:t>Identify 5 characteristics to understand and work more effectively with women offenders.</a:t>
            </a:r>
          </a:p>
          <a:p>
            <a:pPr>
              <a:lnSpc>
                <a:spcPct val="80000"/>
              </a:lnSpc>
              <a:buFont typeface="Wingdings 3" pitchFamily="18" charset="2"/>
              <a:buNone/>
            </a:pPr>
            <a:endParaRPr lang="en-US" sz="2400" smtClean="0"/>
          </a:p>
          <a:p>
            <a:pPr>
              <a:lnSpc>
                <a:spcPct val="80000"/>
              </a:lnSpc>
            </a:pPr>
            <a:r>
              <a:rPr lang="en-US" sz="2400" smtClean="0"/>
              <a:t>Recognize 4 Behaviors/Consequences that women with substance abuse problems have.</a:t>
            </a:r>
          </a:p>
          <a:p>
            <a:pPr>
              <a:lnSpc>
                <a:spcPct val="80000"/>
              </a:lnSpc>
              <a:buFont typeface="Wingdings 3" pitchFamily="18" charset="2"/>
              <a:buNone/>
            </a:pPr>
            <a:endParaRPr lang="en-US" sz="2400" smtClean="0"/>
          </a:p>
          <a:p>
            <a:pPr>
              <a:lnSpc>
                <a:spcPct val="80000"/>
              </a:lnSpc>
            </a:pPr>
            <a:r>
              <a:rPr lang="en-US" sz="2400" smtClean="0"/>
              <a:t>State 6 Gender Responsive Guiding Principles.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Gender-Responsive Guiding Principals</a:t>
            </a:r>
          </a:p>
        </p:txBody>
      </p:sp>
      <p:sp>
        <p:nvSpPr>
          <p:cNvPr id="141315" name="Rectangle 3"/>
          <p:cNvSpPr>
            <a:spLocks noGrp="1"/>
          </p:cNvSpPr>
          <p:nvPr>
            <p:ph type="body" idx="4294967295"/>
          </p:nvPr>
        </p:nvSpPr>
        <p:spPr/>
        <p:txBody>
          <a:bodyPr/>
          <a:lstStyle/>
          <a:p>
            <a:pPr algn="ctr">
              <a:buFont typeface="Wingdings 3" pitchFamily="18" charset="2"/>
              <a:buNone/>
            </a:pPr>
            <a:r>
              <a:rPr lang="en-US" sz="1600" dirty="0" smtClean="0"/>
              <a:t>Guiding Principal #5</a:t>
            </a:r>
          </a:p>
          <a:p>
            <a:pPr algn="ctr">
              <a:buFont typeface="Wingdings 3" pitchFamily="18" charset="2"/>
              <a:buNone/>
            </a:pPr>
            <a:r>
              <a:rPr lang="en-US" sz="2400" dirty="0" smtClean="0"/>
              <a:t>Socioeconomic Status</a:t>
            </a:r>
          </a:p>
          <a:p>
            <a:endParaRPr lang="en-US" sz="800" dirty="0" smtClean="0"/>
          </a:p>
          <a:p>
            <a:endParaRPr lang="en-US" sz="800" dirty="0" smtClean="0"/>
          </a:p>
          <a:p>
            <a:endParaRPr lang="en-US" sz="800" dirty="0" smtClean="0"/>
          </a:p>
          <a:p>
            <a:r>
              <a:rPr lang="en-US" sz="2000" dirty="0" smtClean="0"/>
              <a:t>Life skills</a:t>
            </a:r>
          </a:p>
          <a:p>
            <a:endParaRPr lang="en-US" sz="800" dirty="0" smtClean="0"/>
          </a:p>
          <a:p>
            <a:r>
              <a:rPr lang="en-US" sz="2000" dirty="0" smtClean="0"/>
              <a:t>Educational programming</a:t>
            </a:r>
          </a:p>
          <a:p>
            <a:endParaRPr lang="en-US" sz="800" dirty="0" smtClean="0"/>
          </a:p>
          <a:p>
            <a:r>
              <a:rPr lang="en-US" sz="2000" dirty="0" smtClean="0"/>
              <a:t>Job skills</a:t>
            </a:r>
          </a:p>
          <a:p>
            <a:pPr>
              <a:buNone/>
            </a:pPr>
            <a:endParaRPr lang="en-US" sz="2000" dirty="0" smtClean="0"/>
          </a:p>
          <a:p>
            <a:r>
              <a:rPr lang="en-US" sz="2000" dirty="0" smtClean="0"/>
              <a:t>Safe housing</a:t>
            </a:r>
          </a:p>
          <a:p>
            <a:endParaRPr lang="en-US" sz="800" dirty="0" smtClean="0"/>
          </a:p>
          <a:p>
            <a:r>
              <a:rPr lang="en-US" sz="2000" dirty="0" smtClean="0"/>
              <a:t>Medical &amp; mental health</a:t>
            </a:r>
          </a:p>
        </p:txBody>
      </p:sp>
      <p:sp>
        <p:nvSpPr>
          <p:cNvPr id="141316" name="Text Box 4"/>
          <p:cNvSpPr txBox="1">
            <a:spLocks noChangeArrowheads="1"/>
          </p:cNvSpPr>
          <p:nvPr/>
        </p:nvSpPr>
        <p:spPr bwMode="auto">
          <a:xfrm>
            <a:off x="3200400" y="6096000"/>
            <a:ext cx="3124200" cy="460375"/>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t>Gender Responsiveness Strategies for Women Offenders</a:t>
            </a:r>
          </a:p>
          <a:p>
            <a:pPr algn="ctr">
              <a:spcBef>
                <a:spcPct val="50000"/>
              </a:spcBef>
              <a:buFont typeface="Wingdings 3" pitchFamily="18" charset="2"/>
              <a:buNone/>
            </a:pPr>
            <a:r>
              <a:rPr lang="en-US" sz="600" u="none"/>
              <a:t>National Institute Corrections </a:t>
            </a:r>
          </a:p>
          <a:p>
            <a:pPr algn="ctr">
              <a:spcBef>
                <a:spcPct val="50000"/>
              </a:spcBef>
              <a:buFont typeface="Wingdings 3" pitchFamily="18" charset="2"/>
              <a:buNone/>
            </a:pPr>
            <a:r>
              <a:rPr lang="en-US" sz="600" u="none"/>
              <a:t>April 2005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p:cTn id="7" dur="500" fill="hold"/>
                                        <p:tgtEl>
                                          <p:spTgt spid="141314"/>
                                        </p:tgtEl>
                                        <p:attrNameLst>
                                          <p:attrName>ppt_w</p:attrName>
                                        </p:attrNameLst>
                                      </p:cBhvr>
                                      <p:tavLst>
                                        <p:tav tm="0">
                                          <p:val>
                                            <p:fltVal val="0"/>
                                          </p:val>
                                        </p:tav>
                                        <p:tav tm="100000">
                                          <p:val>
                                            <p:strVal val="#ppt_w"/>
                                          </p:val>
                                        </p:tav>
                                      </p:tavLst>
                                    </p:anim>
                                    <p:anim calcmode="lin" valueType="num">
                                      <p:cBhvr>
                                        <p:cTn id="8" dur="500" fill="hold"/>
                                        <p:tgtEl>
                                          <p:spTgt spid="141314"/>
                                        </p:tgtEl>
                                        <p:attrNameLst>
                                          <p:attrName>ppt_h</p:attrName>
                                        </p:attrNameLst>
                                      </p:cBhvr>
                                      <p:tavLst>
                                        <p:tav tm="0">
                                          <p:val>
                                            <p:fltVal val="0"/>
                                          </p:val>
                                        </p:tav>
                                        <p:tav tm="100000">
                                          <p:val>
                                            <p:strVal val="#ppt_h"/>
                                          </p:val>
                                        </p:tav>
                                      </p:tavLst>
                                    </p:anim>
                                    <p:animEffect transition="in" filter="fade">
                                      <p:cBhvr>
                                        <p:cTn id="9" dur="500"/>
                                        <p:tgtEl>
                                          <p:spTgt spid="14131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1315">
                                            <p:txEl>
                                              <p:pRg st="0" end="0"/>
                                            </p:txEl>
                                          </p:spTgt>
                                        </p:tgtEl>
                                        <p:attrNameLst>
                                          <p:attrName>style.visibility</p:attrName>
                                        </p:attrNameLst>
                                      </p:cBhvr>
                                      <p:to>
                                        <p:strVal val="visible"/>
                                      </p:to>
                                    </p:set>
                                    <p:animEffect transition="in" filter="fade">
                                      <p:cBhvr>
                                        <p:cTn id="14" dur="1000">
                                          <p:stCondLst>
                                            <p:cond delay="0"/>
                                          </p:stCondLst>
                                        </p:cTn>
                                        <p:tgtEl>
                                          <p:spTgt spid="14131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1315">
                                            <p:txEl>
                                              <p:pRg st="1" end="1"/>
                                            </p:txEl>
                                          </p:spTgt>
                                        </p:tgtEl>
                                        <p:attrNameLst>
                                          <p:attrName>style.visibility</p:attrName>
                                        </p:attrNameLst>
                                      </p:cBhvr>
                                      <p:to>
                                        <p:strVal val="visible"/>
                                      </p:to>
                                    </p:set>
                                    <p:animEffect transition="in" filter="fade">
                                      <p:cBhvr>
                                        <p:cTn id="19" dur="1000">
                                          <p:stCondLst>
                                            <p:cond delay="0"/>
                                          </p:stCondLst>
                                        </p:cTn>
                                        <p:tgtEl>
                                          <p:spTgt spid="14131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1315">
                                            <p:txEl>
                                              <p:pRg st="5" end="5"/>
                                            </p:txEl>
                                          </p:spTgt>
                                        </p:tgtEl>
                                        <p:attrNameLst>
                                          <p:attrName>style.visibility</p:attrName>
                                        </p:attrNameLst>
                                      </p:cBhvr>
                                      <p:to>
                                        <p:strVal val="visible"/>
                                      </p:to>
                                    </p:set>
                                    <p:animEffect transition="in" filter="fade">
                                      <p:cBhvr>
                                        <p:cTn id="24" dur="1000">
                                          <p:stCondLst>
                                            <p:cond delay="0"/>
                                          </p:stCondLst>
                                        </p:cTn>
                                        <p:tgtEl>
                                          <p:spTgt spid="14131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1315">
                                            <p:txEl>
                                              <p:pRg st="7" end="7"/>
                                            </p:txEl>
                                          </p:spTgt>
                                        </p:tgtEl>
                                        <p:attrNameLst>
                                          <p:attrName>style.visibility</p:attrName>
                                        </p:attrNameLst>
                                      </p:cBhvr>
                                      <p:to>
                                        <p:strVal val="visible"/>
                                      </p:to>
                                    </p:set>
                                    <p:animEffect transition="in" filter="fade">
                                      <p:cBhvr>
                                        <p:cTn id="29" dur="1000">
                                          <p:stCondLst>
                                            <p:cond delay="0"/>
                                          </p:stCondLst>
                                        </p:cTn>
                                        <p:tgtEl>
                                          <p:spTgt spid="141315">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1315">
                                            <p:txEl>
                                              <p:pRg st="9" end="9"/>
                                            </p:txEl>
                                          </p:spTgt>
                                        </p:tgtEl>
                                        <p:attrNameLst>
                                          <p:attrName>style.visibility</p:attrName>
                                        </p:attrNameLst>
                                      </p:cBhvr>
                                      <p:to>
                                        <p:strVal val="visible"/>
                                      </p:to>
                                    </p:set>
                                    <p:animEffect transition="in" filter="fade">
                                      <p:cBhvr>
                                        <p:cTn id="34" dur="1000">
                                          <p:stCondLst>
                                            <p:cond delay="0"/>
                                          </p:stCondLst>
                                        </p:cTn>
                                        <p:tgtEl>
                                          <p:spTgt spid="141315">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1315">
                                            <p:txEl>
                                              <p:pRg st="11" end="11"/>
                                            </p:txEl>
                                          </p:spTgt>
                                        </p:tgtEl>
                                        <p:attrNameLst>
                                          <p:attrName>style.visibility</p:attrName>
                                        </p:attrNameLst>
                                      </p:cBhvr>
                                      <p:to>
                                        <p:strVal val="visible"/>
                                      </p:to>
                                    </p:set>
                                    <p:animEffect transition="in" filter="fade">
                                      <p:cBhvr>
                                        <p:cTn id="39" dur="1000">
                                          <p:stCondLst>
                                            <p:cond delay="0"/>
                                          </p:stCondLst>
                                        </p:cTn>
                                        <p:tgtEl>
                                          <p:spTgt spid="141315">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1315">
                                            <p:txEl>
                                              <p:pRg st="13" end="13"/>
                                            </p:txEl>
                                          </p:spTgt>
                                        </p:tgtEl>
                                        <p:attrNameLst>
                                          <p:attrName>style.visibility</p:attrName>
                                        </p:attrNameLst>
                                      </p:cBhvr>
                                      <p:to>
                                        <p:strVal val="visible"/>
                                      </p:to>
                                    </p:set>
                                    <p:animEffect transition="in" filter="fade">
                                      <p:cBhvr>
                                        <p:cTn id="44" dur="1000">
                                          <p:stCondLst>
                                            <p:cond delay="0"/>
                                          </p:stCondLst>
                                        </p:cTn>
                                        <p:tgtEl>
                                          <p:spTgt spid="14131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Gender-Responsive Guiding Principals</a:t>
            </a:r>
          </a:p>
        </p:txBody>
      </p:sp>
      <p:sp>
        <p:nvSpPr>
          <p:cNvPr id="149507" name="Rectangle 3"/>
          <p:cNvSpPr>
            <a:spLocks noGrp="1"/>
          </p:cNvSpPr>
          <p:nvPr>
            <p:ph type="body" idx="4294967295"/>
          </p:nvPr>
        </p:nvSpPr>
        <p:spPr>
          <a:xfrm>
            <a:off x="304800" y="1219200"/>
            <a:ext cx="8229600" cy="4525963"/>
          </a:xfrm>
        </p:spPr>
        <p:txBody>
          <a:bodyPr/>
          <a:lstStyle/>
          <a:p>
            <a:pPr algn="ctr">
              <a:buFont typeface="Wingdings 3" pitchFamily="18" charset="2"/>
              <a:buNone/>
            </a:pPr>
            <a:endParaRPr lang="en-US" sz="2400" smtClean="0"/>
          </a:p>
          <a:p>
            <a:pPr algn="ctr">
              <a:buFont typeface="Wingdings 3" pitchFamily="18" charset="2"/>
              <a:buNone/>
            </a:pPr>
            <a:r>
              <a:rPr lang="en-US" sz="1600" smtClean="0"/>
              <a:t>Guiding Principal #6</a:t>
            </a:r>
          </a:p>
          <a:p>
            <a:pPr algn="ctr">
              <a:buFont typeface="Wingdings 3" pitchFamily="18" charset="2"/>
              <a:buNone/>
            </a:pPr>
            <a:r>
              <a:rPr lang="en-US" sz="2400" smtClean="0"/>
              <a:t>Community</a:t>
            </a:r>
          </a:p>
          <a:p>
            <a:pPr algn="ctr">
              <a:buFont typeface="Wingdings 3" pitchFamily="18" charset="2"/>
              <a:buNone/>
            </a:pPr>
            <a:endParaRPr lang="en-US" sz="1200" smtClean="0"/>
          </a:p>
          <a:p>
            <a:pPr algn="ctr">
              <a:buFont typeface="Wingdings 3" pitchFamily="18" charset="2"/>
              <a:buNone/>
            </a:pPr>
            <a:r>
              <a:rPr lang="en-US" sz="2400" smtClean="0"/>
              <a:t>Establish a system of community supervision and reentry with comprehensive, collaborative services.</a:t>
            </a:r>
          </a:p>
        </p:txBody>
      </p:sp>
      <p:sp>
        <p:nvSpPr>
          <p:cNvPr id="149508" name="Text Box 4"/>
          <p:cNvSpPr txBox="1">
            <a:spLocks noChangeArrowheads="1"/>
          </p:cNvSpPr>
          <p:nvPr/>
        </p:nvSpPr>
        <p:spPr bwMode="auto">
          <a:xfrm>
            <a:off x="3505200" y="5943600"/>
            <a:ext cx="2590800" cy="744538"/>
          </a:xfrm>
          <a:prstGeom prst="rect">
            <a:avLst/>
          </a:prstGeom>
          <a:noFill/>
          <a:ln w="9525" algn="ctr">
            <a:noFill/>
            <a:miter lim="800000"/>
            <a:headEnd/>
            <a:tailEnd/>
          </a:ln>
          <a:effectLst/>
        </p:spPr>
        <p:txBody>
          <a:bodyPr lIns="45720" rIns="45720">
            <a:spAutoFit/>
          </a:bodyPr>
          <a:lstStyle/>
          <a:p>
            <a:pPr algn="ctr">
              <a:buFont typeface="Wingdings 3" pitchFamily="18" charset="2"/>
              <a:buNone/>
            </a:pPr>
            <a:r>
              <a:rPr lang="en-US" sz="800" u="none"/>
              <a:t>Gender Responsiveness Strategies for Women Offenders</a:t>
            </a:r>
          </a:p>
          <a:p>
            <a:pPr algn="ctr">
              <a:buFont typeface="Wingdings 3" pitchFamily="18" charset="2"/>
              <a:buNone/>
            </a:pPr>
            <a:r>
              <a:rPr lang="en-US" sz="800" u="none"/>
              <a:t>National Institute Corrections </a:t>
            </a:r>
          </a:p>
          <a:p>
            <a:pPr algn="ctr">
              <a:buFont typeface="Wingdings 3" pitchFamily="18" charset="2"/>
              <a:buNone/>
            </a:pPr>
            <a:r>
              <a:rPr lang="en-US" sz="800" u="none"/>
              <a:t>April 2005   </a:t>
            </a:r>
          </a:p>
          <a:p>
            <a:pPr algn="ctr">
              <a:spcBef>
                <a:spcPct val="50000"/>
              </a:spcBef>
              <a:buFont typeface="Wingdings 3" pitchFamily="18" charset="2"/>
              <a:buNone/>
            </a:pPr>
            <a:endParaRPr lang="en-US" sz="800" u="non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9506"/>
                                        </p:tgtEl>
                                        <p:attrNameLst>
                                          <p:attrName>style.visibility</p:attrName>
                                        </p:attrNameLst>
                                      </p:cBhvr>
                                      <p:to>
                                        <p:strVal val="visible"/>
                                      </p:to>
                                    </p:set>
                                    <p:anim calcmode="lin" valueType="num">
                                      <p:cBhvr>
                                        <p:cTn id="7" dur="500" fill="hold"/>
                                        <p:tgtEl>
                                          <p:spTgt spid="149506"/>
                                        </p:tgtEl>
                                        <p:attrNameLst>
                                          <p:attrName>ppt_w</p:attrName>
                                        </p:attrNameLst>
                                      </p:cBhvr>
                                      <p:tavLst>
                                        <p:tav tm="0">
                                          <p:val>
                                            <p:fltVal val="0"/>
                                          </p:val>
                                        </p:tav>
                                        <p:tav tm="100000">
                                          <p:val>
                                            <p:strVal val="#ppt_w"/>
                                          </p:val>
                                        </p:tav>
                                      </p:tavLst>
                                    </p:anim>
                                    <p:anim calcmode="lin" valueType="num">
                                      <p:cBhvr>
                                        <p:cTn id="8" dur="500" fill="hold"/>
                                        <p:tgtEl>
                                          <p:spTgt spid="149506"/>
                                        </p:tgtEl>
                                        <p:attrNameLst>
                                          <p:attrName>ppt_h</p:attrName>
                                        </p:attrNameLst>
                                      </p:cBhvr>
                                      <p:tavLst>
                                        <p:tav tm="0">
                                          <p:val>
                                            <p:fltVal val="0"/>
                                          </p:val>
                                        </p:tav>
                                        <p:tav tm="100000">
                                          <p:val>
                                            <p:strVal val="#ppt_h"/>
                                          </p:val>
                                        </p:tav>
                                      </p:tavLst>
                                    </p:anim>
                                    <p:animEffect transition="in" filter="fade">
                                      <p:cBhvr>
                                        <p:cTn id="9" dur="500"/>
                                        <p:tgtEl>
                                          <p:spTgt spid="14950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9507">
                                            <p:txEl>
                                              <p:pRg st="1" end="1"/>
                                            </p:txEl>
                                          </p:spTgt>
                                        </p:tgtEl>
                                        <p:attrNameLst>
                                          <p:attrName>style.visibility</p:attrName>
                                        </p:attrNameLst>
                                      </p:cBhvr>
                                      <p:to>
                                        <p:strVal val="visible"/>
                                      </p:to>
                                    </p:set>
                                    <p:animEffect transition="in" filter="fade">
                                      <p:cBhvr>
                                        <p:cTn id="14" dur="1000">
                                          <p:stCondLst>
                                            <p:cond delay="0"/>
                                          </p:stCondLst>
                                        </p:cTn>
                                        <p:tgtEl>
                                          <p:spTgt spid="14950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Effect transition="in" filter="fade">
                                      <p:cBhvr>
                                        <p:cTn id="19" dur="1000">
                                          <p:stCondLst>
                                            <p:cond delay="0"/>
                                          </p:stCondLst>
                                        </p:cTn>
                                        <p:tgtEl>
                                          <p:spTgt spid="14950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9507">
                                            <p:txEl>
                                              <p:pRg st="4" end="4"/>
                                            </p:txEl>
                                          </p:spTgt>
                                        </p:tgtEl>
                                        <p:attrNameLst>
                                          <p:attrName>style.visibility</p:attrName>
                                        </p:attrNameLst>
                                      </p:cBhvr>
                                      <p:to>
                                        <p:strVal val="visible"/>
                                      </p:to>
                                    </p:set>
                                    <p:animEffect transition="in" filter="fade">
                                      <p:cBhvr>
                                        <p:cTn id="24" dur="1000">
                                          <p:stCondLst>
                                            <p:cond delay="0"/>
                                          </p:stCondLst>
                                        </p:cTn>
                                        <p:tgtEl>
                                          <p:spTgt spid="149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P spid="14950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Re-entry</a:t>
            </a:r>
            <a:r>
              <a:rPr lang="en-US" sz="3600" smtClean="0">
                <a:effectLst/>
              </a:rPr>
              <a:t> </a:t>
            </a:r>
          </a:p>
        </p:txBody>
      </p:sp>
      <p:sp>
        <p:nvSpPr>
          <p:cNvPr id="151555" name="Rectangle 3"/>
          <p:cNvSpPr>
            <a:spLocks noGrp="1"/>
          </p:cNvSpPr>
          <p:nvPr>
            <p:ph type="body" idx="4294967295"/>
          </p:nvPr>
        </p:nvSpPr>
        <p:spPr/>
        <p:txBody>
          <a:bodyPr/>
          <a:lstStyle/>
          <a:p>
            <a:r>
              <a:rPr lang="en-US" sz="2400" smtClean="0"/>
              <a:t>Re-entry begins prior to release</a:t>
            </a:r>
          </a:p>
          <a:p>
            <a:endParaRPr lang="en-US" smtClean="0"/>
          </a:p>
          <a:p>
            <a:r>
              <a:rPr lang="en-US" sz="2400" smtClean="0"/>
              <a:t>Needs Assessments</a:t>
            </a:r>
          </a:p>
          <a:p>
            <a:endParaRPr lang="en-US" sz="2400" smtClean="0"/>
          </a:p>
          <a:p>
            <a:r>
              <a:rPr lang="en-US" sz="2400" smtClean="0"/>
              <a:t>Collaboration</a:t>
            </a:r>
          </a:p>
          <a:p>
            <a:pPr lvl="1"/>
            <a:r>
              <a:rPr lang="en-US" sz="1400" smtClean="0"/>
              <a:t>Community partners</a:t>
            </a:r>
          </a:p>
          <a:p>
            <a:pPr lvl="1"/>
            <a:r>
              <a:rPr lang="en-US" sz="1400" smtClean="0"/>
              <a:t>Public buy in</a:t>
            </a:r>
          </a:p>
          <a:p>
            <a:endParaRPr lang="en-US" sz="1400" smtClean="0"/>
          </a:p>
          <a:p>
            <a:r>
              <a:rPr lang="en-US" sz="2400" smtClean="0"/>
              <a:t>Case management or Recovery Support Services</a:t>
            </a:r>
          </a:p>
          <a:p>
            <a:endParaRPr lang="en-US" sz="2400" smtClean="0"/>
          </a:p>
          <a:p>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1554"/>
                                        </p:tgtEl>
                                        <p:attrNameLst>
                                          <p:attrName>style.visibility</p:attrName>
                                        </p:attrNameLst>
                                      </p:cBhvr>
                                      <p:to>
                                        <p:strVal val="visible"/>
                                      </p:to>
                                    </p:set>
                                    <p:animEffect transition="in" filter="fade">
                                      <p:cBhvr>
                                        <p:cTn id="7" dur="2000"/>
                                        <p:tgtEl>
                                          <p:spTgt spid="1515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1555">
                                            <p:txEl>
                                              <p:pRg st="0" end="0"/>
                                            </p:txEl>
                                          </p:spTgt>
                                        </p:tgtEl>
                                        <p:attrNameLst>
                                          <p:attrName>style.visibility</p:attrName>
                                        </p:attrNameLst>
                                      </p:cBhvr>
                                      <p:to>
                                        <p:strVal val="visible"/>
                                      </p:to>
                                    </p:set>
                                    <p:animEffect transition="in" filter="fade">
                                      <p:cBhvr>
                                        <p:cTn id="12" dur="2000"/>
                                        <p:tgtEl>
                                          <p:spTgt spid="151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1555">
                                            <p:txEl>
                                              <p:pRg st="2" end="2"/>
                                            </p:txEl>
                                          </p:spTgt>
                                        </p:tgtEl>
                                        <p:attrNameLst>
                                          <p:attrName>style.visibility</p:attrName>
                                        </p:attrNameLst>
                                      </p:cBhvr>
                                      <p:to>
                                        <p:strVal val="visible"/>
                                      </p:to>
                                    </p:set>
                                    <p:animEffect transition="in" filter="fade">
                                      <p:cBhvr>
                                        <p:cTn id="17" dur="2000"/>
                                        <p:tgtEl>
                                          <p:spTgt spid="151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1555">
                                            <p:txEl>
                                              <p:pRg st="4" end="4"/>
                                            </p:txEl>
                                          </p:spTgt>
                                        </p:tgtEl>
                                        <p:attrNameLst>
                                          <p:attrName>style.visibility</p:attrName>
                                        </p:attrNameLst>
                                      </p:cBhvr>
                                      <p:to>
                                        <p:strVal val="visible"/>
                                      </p:to>
                                    </p:set>
                                    <p:animEffect transition="in" filter="fade">
                                      <p:cBhvr>
                                        <p:cTn id="22" dur="2000"/>
                                        <p:tgtEl>
                                          <p:spTgt spid="151555">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1555">
                                            <p:txEl>
                                              <p:pRg st="5" end="5"/>
                                            </p:txEl>
                                          </p:spTgt>
                                        </p:tgtEl>
                                        <p:attrNameLst>
                                          <p:attrName>style.visibility</p:attrName>
                                        </p:attrNameLst>
                                      </p:cBhvr>
                                      <p:to>
                                        <p:strVal val="visible"/>
                                      </p:to>
                                    </p:set>
                                    <p:animEffect transition="in" filter="fade">
                                      <p:cBhvr>
                                        <p:cTn id="25" dur="2000"/>
                                        <p:tgtEl>
                                          <p:spTgt spid="151555">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1555">
                                            <p:txEl>
                                              <p:pRg st="6" end="6"/>
                                            </p:txEl>
                                          </p:spTgt>
                                        </p:tgtEl>
                                        <p:attrNameLst>
                                          <p:attrName>style.visibility</p:attrName>
                                        </p:attrNameLst>
                                      </p:cBhvr>
                                      <p:to>
                                        <p:strVal val="visible"/>
                                      </p:to>
                                    </p:set>
                                    <p:animEffect transition="in" filter="fade">
                                      <p:cBhvr>
                                        <p:cTn id="28" dur="2000"/>
                                        <p:tgtEl>
                                          <p:spTgt spid="15155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51555">
                                            <p:txEl>
                                              <p:pRg st="8" end="8"/>
                                            </p:txEl>
                                          </p:spTgt>
                                        </p:tgtEl>
                                        <p:attrNameLst>
                                          <p:attrName>style.visibility</p:attrName>
                                        </p:attrNameLst>
                                      </p:cBhvr>
                                      <p:to>
                                        <p:strVal val="visible"/>
                                      </p:to>
                                    </p:set>
                                    <p:animEffect transition="in" filter="fade">
                                      <p:cBhvr>
                                        <p:cTn id="33" dur="2000"/>
                                        <p:tgtEl>
                                          <p:spTgt spid="1515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P spid="1515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70" name="Rectangle 18"/>
          <p:cNvSpPr>
            <a:spLocks noChangeArrowheads="1"/>
          </p:cNvSpPr>
          <p:nvPr/>
        </p:nvSpPr>
        <p:spPr bwMode="auto">
          <a:xfrm>
            <a:off x="152400" y="1339850"/>
            <a:ext cx="8991600" cy="1495425"/>
          </a:xfrm>
          <a:prstGeom prst="rect">
            <a:avLst/>
          </a:prstGeom>
          <a:noFill/>
          <a:ln w="9525" algn="ctr">
            <a:noFill/>
            <a:miter lim="800000"/>
            <a:headEnd/>
            <a:tailEnd/>
          </a:ln>
          <a:effectLst/>
        </p:spPr>
        <p:txBody>
          <a:bodyPr lIns="45720" rIns="45720" anchor="ctr">
            <a:spAutoFit/>
          </a:bodyPr>
          <a:lstStyle/>
          <a:p>
            <a:pPr algn="ctr">
              <a:spcBef>
                <a:spcPct val="0"/>
              </a:spcBef>
              <a:buClrTx/>
              <a:buSzTx/>
              <a:buFontTx/>
              <a:buNone/>
            </a:pPr>
            <a:r>
              <a:rPr lang="en-US" sz="3600" u="none"/>
              <a:t>The road to success is always under construction.</a:t>
            </a:r>
            <a:r>
              <a:rPr lang="en-US" sz="3600"/>
              <a:t> </a:t>
            </a:r>
          </a:p>
          <a:p>
            <a:pPr algn="ctr">
              <a:spcBef>
                <a:spcPct val="0"/>
              </a:spcBef>
              <a:buClrTx/>
              <a:buSzTx/>
              <a:buFontTx/>
              <a:buNone/>
            </a:pPr>
            <a:r>
              <a:rPr lang="en-US" sz="1200" u="none"/>
              <a:t>Author unknown </a:t>
            </a:r>
          </a:p>
          <a:p>
            <a:pPr>
              <a:spcBef>
                <a:spcPct val="0"/>
              </a:spcBef>
              <a:buClrTx/>
              <a:buSzTx/>
              <a:buFontTx/>
              <a:buNone/>
            </a:pPr>
            <a:endParaRPr lang="en-US" sz="80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p:cNvSpPr>
          <p:nvPr>
            <p:ph type="subTitle" idx="1"/>
          </p:nvPr>
        </p:nvSpPr>
        <p:spPr>
          <a:xfrm>
            <a:off x="609600" y="533400"/>
            <a:ext cx="7772400" cy="1200150"/>
          </a:xfrm>
        </p:spPr>
        <p:txBody>
          <a:bodyPr/>
          <a:lstStyle/>
          <a:p>
            <a:pPr marR="0" algn="ctr"/>
            <a:r>
              <a:rPr lang="en-US" sz="3200" smtClean="0"/>
              <a:t>The End</a:t>
            </a:r>
          </a:p>
          <a:p>
            <a:pPr marR="0" algn="ctr"/>
            <a:r>
              <a:rPr lang="en-US" sz="2800" smtClean="0"/>
              <a:t>Q&amp;A</a:t>
            </a:r>
          </a:p>
        </p:txBody>
      </p:sp>
      <p:sp>
        <p:nvSpPr>
          <p:cNvPr id="4" name="TextBox 3"/>
          <p:cNvSpPr txBox="1"/>
          <p:nvPr/>
        </p:nvSpPr>
        <p:spPr>
          <a:xfrm>
            <a:off x="304800" y="1752600"/>
            <a:ext cx="8534400" cy="2835275"/>
          </a:xfrm>
          <a:prstGeom prst="rect">
            <a:avLst/>
          </a:prstGeom>
          <a:noFill/>
        </p:spPr>
        <p:txBody>
          <a:bodyPr>
            <a:spAutoFit/>
          </a:bodyPr>
          <a:lstStyle/>
          <a:p>
            <a:pPr algn="ctr">
              <a:spcBef>
                <a:spcPct val="0"/>
              </a:spcBef>
              <a:buClrTx/>
              <a:buSzTx/>
              <a:buFontTx/>
              <a:buNone/>
            </a:pPr>
            <a:r>
              <a:rPr lang="en-US" sz="2000" u="none">
                <a:latin typeface="Lucida Sans Unicode" pitchFamily="34" charset="0"/>
              </a:rPr>
              <a:t>This project was supported by grant No. 2010-RT-BX-K001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SMART Office, and the Office for Victims of Crime. Point of view or opinions in this document are those of the author and do not represent the official position or policies of the United States Department of Justice.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ubtitle 4"/>
          <p:cNvSpPr>
            <a:spLocks noGrp="1"/>
          </p:cNvSpPr>
          <p:nvPr>
            <p:ph type="subTitle" idx="1"/>
          </p:nvPr>
        </p:nvSpPr>
        <p:spPr>
          <a:xfrm>
            <a:off x="1295400" y="4038600"/>
            <a:ext cx="7772400" cy="914400"/>
          </a:xfrm>
        </p:spPr>
        <p:txBody>
          <a:bodyPr/>
          <a:lstStyle/>
          <a:p>
            <a:pPr marR="0" algn="ctr"/>
            <a:r>
              <a:rPr lang="en-US" sz="3200" i="1" u="sng" dirty="0" smtClean="0">
                <a:solidFill>
                  <a:schemeClr val="folHlink"/>
                </a:solidFill>
              </a:rPr>
              <a:t>http://www.rsat-tta.com</a:t>
            </a:r>
          </a:p>
        </p:txBody>
      </p:sp>
      <p:sp>
        <p:nvSpPr>
          <p:cNvPr id="6" name="TextBox 5"/>
          <p:cNvSpPr txBox="1"/>
          <p:nvPr/>
        </p:nvSpPr>
        <p:spPr>
          <a:xfrm>
            <a:off x="1447800" y="152400"/>
            <a:ext cx="7162800" cy="4809009"/>
          </a:xfrm>
          <a:prstGeom prst="rect">
            <a:avLst/>
          </a:prstGeom>
          <a:noFill/>
        </p:spPr>
        <p:txBody>
          <a:bodyPr wrap="square">
            <a:spAutoFit/>
          </a:bodyPr>
          <a:lstStyle/>
          <a:p>
            <a:pPr algn="ctr">
              <a:buNone/>
            </a:pPr>
            <a:r>
              <a:rPr lang="en-US" sz="2800" dirty="0" smtClean="0"/>
              <a:t> </a:t>
            </a:r>
            <a:r>
              <a:rPr lang="en-US" sz="2800" dirty="0" smtClean="0"/>
              <a:t>OUR NEXT </a:t>
            </a:r>
            <a:r>
              <a:rPr lang="en-US" sz="2800" dirty="0" smtClean="0"/>
              <a:t>WEBINAR</a:t>
            </a:r>
          </a:p>
          <a:p>
            <a:pPr algn="ctr">
              <a:buNone/>
            </a:pPr>
            <a:endParaRPr lang="en-US" sz="1000" dirty="0" smtClean="0"/>
          </a:p>
          <a:p>
            <a:pPr algn="ctr">
              <a:buNone/>
            </a:pPr>
            <a:r>
              <a:rPr lang="en-US" sz="1800" u="none" dirty="0" smtClean="0"/>
              <a:t>Wednesday, September 21, 2011, 2:00 p.m. EDT</a:t>
            </a:r>
          </a:p>
          <a:p>
            <a:pPr algn="ctr">
              <a:buNone/>
            </a:pPr>
            <a:r>
              <a:rPr lang="en-US" sz="1800" u="none" dirty="0" smtClean="0"/>
              <a:t>Socialization and Change of the Drug Involved Offender</a:t>
            </a:r>
          </a:p>
          <a:p>
            <a:pPr algn="ctr">
              <a:buNone/>
            </a:pPr>
            <a:endParaRPr lang="en-US" sz="1000" u="none" dirty="0" smtClean="0"/>
          </a:p>
          <a:p>
            <a:pPr algn="ctr">
              <a:buNone/>
            </a:pPr>
            <a:endParaRPr lang="en-US" sz="1050" u="none" dirty="0" smtClean="0"/>
          </a:p>
          <a:p>
            <a:pPr algn="l">
              <a:buNone/>
            </a:pPr>
            <a:r>
              <a:rPr lang="en-US" sz="1400" u="none" dirty="0" smtClean="0"/>
              <a:t>Participants </a:t>
            </a:r>
            <a:r>
              <a:rPr lang="en-US" sz="1400" u="none" dirty="0" smtClean="0"/>
              <a:t>in this webinar will explore the pilgrimage individuals make into the life of crime and addiction. The presenter will </a:t>
            </a:r>
            <a:r>
              <a:rPr lang="en-US" sz="1400" u="none" dirty="0" smtClean="0"/>
              <a:t>cover </a:t>
            </a:r>
            <a:r>
              <a:rPr lang="en-US" sz="1400" u="none" dirty="0" smtClean="0"/>
              <a:t>how social learning impacts addictive choices. In addition, the culture of addiction will be covered, the use of the stages </a:t>
            </a:r>
            <a:r>
              <a:rPr lang="en-US" sz="1400" u="none" dirty="0" smtClean="0"/>
              <a:t>of </a:t>
            </a:r>
            <a:r>
              <a:rPr lang="en-US" sz="1400" u="none" dirty="0" smtClean="0"/>
              <a:t>change as a method of examining pathways in and out of addiction will be discussed as well. Risk reductions and three </a:t>
            </a:r>
            <a:endParaRPr lang="en-US" sz="1400" u="none" dirty="0" smtClean="0"/>
          </a:p>
          <a:p>
            <a:pPr algn="l">
              <a:buNone/>
            </a:pPr>
            <a:r>
              <a:rPr lang="en-US" sz="1400" u="none" dirty="0" smtClean="0"/>
              <a:t>determinants </a:t>
            </a:r>
            <a:r>
              <a:rPr lang="en-US" sz="1400" u="none" dirty="0" smtClean="0"/>
              <a:t>of change will be reviewed</a:t>
            </a:r>
            <a:r>
              <a:rPr lang="en-US" sz="1400" u="none" dirty="0" smtClean="0"/>
              <a:t>.</a:t>
            </a:r>
          </a:p>
          <a:p>
            <a:pPr algn="ctr">
              <a:buNone/>
            </a:pPr>
            <a:endParaRPr lang="en-US" sz="1400" u="none" dirty="0" smtClean="0"/>
          </a:p>
          <a:p>
            <a:pPr algn="ctr">
              <a:buNone/>
            </a:pPr>
            <a:r>
              <a:rPr lang="en-US" sz="1400" u="none" dirty="0" smtClean="0"/>
              <a:t>Presenter: </a:t>
            </a:r>
            <a:r>
              <a:rPr lang="en-US" sz="1400" u="none" dirty="0" smtClean="0"/>
              <a:t>  Kenneth </a:t>
            </a:r>
            <a:r>
              <a:rPr lang="en-US" sz="1400" u="none" dirty="0" smtClean="0"/>
              <a:t>L. Osborne, </a:t>
            </a:r>
            <a:r>
              <a:rPr lang="en-US" sz="1400" u="none" dirty="0" smtClean="0"/>
              <a:t>M.S</a:t>
            </a:r>
            <a:endParaRPr lang="en-US" sz="1400" dirty="0" smtClean="0"/>
          </a:p>
          <a:p>
            <a:pPr algn="ctr">
              <a:spcBef>
                <a:spcPct val="0"/>
              </a:spcBef>
              <a:buClrTx/>
              <a:buSzTx/>
              <a:buFontTx/>
              <a:buNone/>
            </a:pPr>
            <a:endParaRPr lang="en-US" sz="2800" u="none" dirty="0" smtClean="0">
              <a:latin typeface="Lucida Sans Unicode" pitchFamily="34" charset="0"/>
            </a:endParaRPr>
          </a:p>
          <a:p>
            <a:pPr algn="ctr">
              <a:spcBef>
                <a:spcPct val="0"/>
              </a:spcBef>
              <a:buClrTx/>
              <a:buSzTx/>
              <a:buFontTx/>
              <a:buNone/>
            </a:pPr>
            <a:endParaRPr lang="en-US" sz="2800" u="none" dirty="0" smtClean="0">
              <a:latin typeface="Lucida Sans Unicode" pitchFamily="34" charset="0"/>
            </a:endParaRPr>
          </a:p>
          <a:p>
            <a:pPr algn="ctr">
              <a:spcBef>
                <a:spcPct val="0"/>
              </a:spcBef>
              <a:buClrTx/>
              <a:buSzTx/>
              <a:buFontTx/>
              <a:buNone/>
            </a:pPr>
            <a:endParaRPr lang="en-US" sz="2800" u="none" dirty="0">
              <a:latin typeface="Lucida Sans Unicode"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5" name="Picture 5" descr="Brains"/>
          <p:cNvPicPr>
            <a:picLocks noChangeAspect="1" noChangeArrowheads="1"/>
          </p:cNvPicPr>
          <p:nvPr/>
        </p:nvPicPr>
        <p:blipFill>
          <a:blip r:embed="rId3" cstate="print"/>
          <a:srcRect/>
          <a:stretch>
            <a:fillRect/>
          </a:stretch>
        </p:blipFill>
        <p:spPr bwMode="auto">
          <a:xfrm>
            <a:off x="533400" y="152400"/>
            <a:ext cx="8077200" cy="4837113"/>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27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What is Gender Responsiveness?</a:t>
            </a:r>
          </a:p>
        </p:txBody>
      </p:sp>
      <p:sp>
        <p:nvSpPr>
          <p:cNvPr id="182275" name="Rectangle 3"/>
          <p:cNvSpPr>
            <a:spLocks noGrp="1"/>
          </p:cNvSpPr>
          <p:nvPr>
            <p:ph type="body" idx="4294967295"/>
          </p:nvPr>
        </p:nvSpPr>
        <p:spPr>
          <a:xfrm>
            <a:off x="381000" y="1371600"/>
            <a:ext cx="8229600" cy="4525963"/>
          </a:xfrm>
        </p:spPr>
        <p:txBody>
          <a:bodyPr/>
          <a:lstStyle/>
          <a:p>
            <a:pPr algn="ctr">
              <a:buFont typeface="Wingdings 3" pitchFamily="18" charset="2"/>
              <a:buNone/>
            </a:pPr>
            <a:r>
              <a:rPr lang="en-US" sz="2400" u="sng" smtClean="0"/>
              <a:t>Individually</a:t>
            </a:r>
          </a:p>
          <a:p>
            <a:pPr algn="ctr">
              <a:buFont typeface="Wingdings 3" pitchFamily="18" charset="2"/>
              <a:buNone/>
            </a:pPr>
            <a:r>
              <a:rPr lang="en-US" smtClean="0"/>
              <a:t>	</a:t>
            </a:r>
            <a:r>
              <a:rPr lang="en-US" sz="2000" smtClean="0"/>
              <a:t>Understanding the realities of women’s lives and being responsive to the issues of female offenders.</a:t>
            </a:r>
          </a:p>
          <a:p>
            <a:pPr algn="ctr">
              <a:buFont typeface="Wingdings 3" pitchFamily="18" charset="2"/>
              <a:buNone/>
            </a:pPr>
            <a:endParaRPr lang="en-US" sz="2400" u="sng" smtClean="0"/>
          </a:p>
          <a:p>
            <a:pPr algn="ctr">
              <a:buFont typeface="Wingdings 3" pitchFamily="18" charset="2"/>
              <a:buNone/>
            </a:pPr>
            <a:r>
              <a:rPr lang="en-US" sz="2400" u="sng" smtClean="0"/>
              <a:t>Organizationally</a:t>
            </a:r>
          </a:p>
          <a:p>
            <a:pPr algn="ctr">
              <a:buFont typeface="Wingdings 3" pitchFamily="18" charset="2"/>
              <a:buNone/>
            </a:pPr>
            <a:r>
              <a:rPr lang="en-US" smtClean="0"/>
              <a:t>	</a:t>
            </a:r>
            <a:r>
              <a:rPr lang="en-US" sz="1800" smtClean="0"/>
              <a:t>Developing methodologies for integrating gender and the needs of women onto the programs, services policies and procedures and institutional practices.</a:t>
            </a:r>
          </a:p>
        </p:txBody>
      </p:sp>
      <p:sp>
        <p:nvSpPr>
          <p:cNvPr id="182276" name="Text Box 4"/>
          <p:cNvSpPr txBox="1">
            <a:spLocks noChangeArrowheads="1"/>
          </p:cNvSpPr>
          <p:nvPr/>
        </p:nvSpPr>
        <p:spPr bwMode="auto">
          <a:xfrm>
            <a:off x="6705600" y="6172200"/>
            <a:ext cx="2286000" cy="184150"/>
          </a:xfrm>
          <a:prstGeom prst="rect">
            <a:avLst/>
          </a:prstGeom>
          <a:noFill/>
          <a:ln w="9525" algn="ctr">
            <a:noFill/>
            <a:miter lim="800000"/>
            <a:headEnd/>
            <a:tailEnd/>
          </a:ln>
          <a:effectLst/>
        </p:spPr>
        <p:txBody>
          <a:bodyPr lIns="45720" rIns="45720">
            <a:spAutoFit/>
          </a:bodyPr>
          <a:lstStyle/>
          <a:p>
            <a:pPr>
              <a:spcBef>
                <a:spcPct val="50000"/>
              </a:spcBef>
              <a:buFont typeface="Wingdings 3" pitchFamily="18" charset="2"/>
              <a:buNone/>
            </a:pPr>
            <a:r>
              <a:rPr lang="en-US" sz="600" u="none"/>
              <a:t>GLATTC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2274"/>
                                        </p:tgtEl>
                                        <p:attrNameLst>
                                          <p:attrName>style.visibility</p:attrName>
                                        </p:attrNameLst>
                                      </p:cBhvr>
                                      <p:to>
                                        <p:strVal val="visible"/>
                                      </p:to>
                                    </p:set>
                                    <p:anim calcmode="lin" valueType="num">
                                      <p:cBhvr>
                                        <p:cTn id="7" dur="500" fill="hold"/>
                                        <p:tgtEl>
                                          <p:spTgt spid="182274"/>
                                        </p:tgtEl>
                                        <p:attrNameLst>
                                          <p:attrName>ppt_w</p:attrName>
                                        </p:attrNameLst>
                                      </p:cBhvr>
                                      <p:tavLst>
                                        <p:tav tm="0">
                                          <p:val>
                                            <p:fltVal val="0"/>
                                          </p:val>
                                        </p:tav>
                                        <p:tav tm="100000">
                                          <p:val>
                                            <p:strVal val="#ppt_w"/>
                                          </p:val>
                                        </p:tav>
                                      </p:tavLst>
                                    </p:anim>
                                    <p:anim calcmode="lin" valueType="num">
                                      <p:cBhvr>
                                        <p:cTn id="8" dur="500" fill="hold"/>
                                        <p:tgtEl>
                                          <p:spTgt spid="182274"/>
                                        </p:tgtEl>
                                        <p:attrNameLst>
                                          <p:attrName>ppt_h</p:attrName>
                                        </p:attrNameLst>
                                      </p:cBhvr>
                                      <p:tavLst>
                                        <p:tav tm="0">
                                          <p:val>
                                            <p:fltVal val="0"/>
                                          </p:val>
                                        </p:tav>
                                        <p:tav tm="100000">
                                          <p:val>
                                            <p:strVal val="#ppt_h"/>
                                          </p:val>
                                        </p:tav>
                                      </p:tavLst>
                                    </p:anim>
                                    <p:animEffect transition="in" filter="fade">
                                      <p:cBhvr>
                                        <p:cTn id="9" dur="500"/>
                                        <p:tgtEl>
                                          <p:spTgt spid="1822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82275">
                                            <p:txEl>
                                              <p:pRg st="0" end="0"/>
                                            </p:txEl>
                                          </p:spTgt>
                                        </p:tgtEl>
                                        <p:attrNameLst>
                                          <p:attrName>style.visibility</p:attrName>
                                        </p:attrNameLst>
                                      </p:cBhvr>
                                      <p:to>
                                        <p:strVal val="visible"/>
                                      </p:to>
                                    </p:set>
                                    <p:anim calcmode="lin" valueType="num">
                                      <p:cBhvr>
                                        <p:cTn id="14" dur="500" fill="hold"/>
                                        <p:tgtEl>
                                          <p:spTgt spid="18227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8227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82275">
                                            <p:txEl>
                                              <p:pRg st="0" end="0"/>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182275">
                                            <p:txEl>
                                              <p:pRg st="1" end="1"/>
                                            </p:txEl>
                                          </p:spTgt>
                                        </p:tgtEl>
                                        <p:attrNameLst>
                                          <p:attrName>style.visibility</p:attrName>
                                        </p:attrNameLst>
                                      </p:cBhvr>
                                      <p:to>
                                        <p:strVal val="visible"/>
                                      </p:to>
                                    </p:set>
                                    <p:anim calcmode="lin" valueType="num">
                                      <p:cBhvr>
                                        <p:cTn id="19" dur="500" fill="hold"/>
                                        <p:tgtEl>
                                          <p:spTgt spid="18227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82275">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8227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82275">
                                            <p:txEl>
                                              <p:pRg st="3" end="3"/>
                                            </p:txEl>
                                          </p:spTgt>
                                        </p:tgtEl>
                                        <p:attrNameLst>
                                          <p:attrName>style.visibility</p:attrName>
                                        </p:attrNameLst>
                                      </p:cBhvr>
                                      <p:to>
                                        <p:strVal val="visible"/>
                                      </p:to>
                                    </p:set>
                                    <p:anim calcmode="lin" valueType="num">
                                      <p:cBhvr>
                                        <p:cTn id="26" dur="500" fill="hold"/>
                                        <p:tgtEl>
                                          <p:spTgt spid="182275">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182275">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182275">
                                            <p:txEl>
                                              <p:pRg st="3" end="3"/>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182275">
                                            <p:txEl>
                                              <p:pRg st="4" end="4"/>
                                            </p:txEl>
                                          </p:spTgt>
                                        </p:tgtEl>
                                        <p:attrNameLst>
                                          <p:attrName>style.visibility</p:attrName>
                                        </p:attrNameLst>
                                      </p:cBhvr>
                                      <p:to>
                                        <p:strVal val="visible"/>
                                      </p:to>
                                    </p:set>
                                    <p:anim calcmode="lin" valueType="num">
                                      <p:cBhvr>
                                        <p:cTn id="31" dur="500" fill="hold"/>
                                        <p:tgtEl>
                                          <p:spTgt spid="18227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8227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182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40" name="Picture 4" descr="Woman behind Bars"/>
          <p:cNvPicPr>
            <a:picLocks noChangeAspect="1" noChangeArrowheads="1"/>
          </p:cNvPicPr>
          <p:nvPr/>
        </p:nvPicPr>
        <p:blipFill>
          <a:blip r:embed="rId3" cstate="print"/>
          <a:srcRect/>
          <a:stretch>
            <a:fillRect/>
          </a:stretch>
        </p:blipFill>
        <p:spPr bwMode="auto">
          <a:xfrm>
            <a:off x="1143000" y="628650"/>
            <a:ext cx="6553200" cy="5351463"/>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5" name="Rectangle 5"/>
          <p:cNvSpPr>
            <a:spLocks noGrp="1"/>
          </p:cNvSpPr>
          <p:nvPr>
            <p:ph type="title" idx="4294967295"/>
          </p:nvPr>
        </p:nvSpPr>
        <p:spPr bwMode="auto">
          <a:xfrm>
            <a:off x="609600" y="609600"/>
            <a:ext cx="8229600" cy="1143000"/>
          </a:xfrm>
          <a:noFill/>
        </p:spPr>
        <p:txBody>
          <a:bodyPr wrap="square" lIns="91440" tIns="45720" rIns="91440" bIns="45720" numCol="1" anchorCtr="0" compatLnSpc="1">
            <a:prstTxWarp prst="textNoShape">
              <a:avLst/>
            </a:prstTxWarp>
          </a:bodyPr>
          <a:lstStyle/>
          <a:p>
            <a:pPr algn="ctr"/>
            <a:r>
              <a:rPr lang="en-US" sz="3200" smtClean="0">
                <a:effectLst/>
              </a:rPr>
              <a:t>Why Focus on Female Offenders?</a:t>
            </a:r>
          </a:p>
        </p:txBody>
      </p:sp>
      <p:sp>
        <p:nvSpPr>
          <p:cNvPr id="4" name="Rectangle 3"/>
          <p:cNvSpPr>
            <a:spLocks noGrp="1" noChangeArrowheads="1"/>
          </p:cNvSpPr>
          <p:nvPr>
            <p:ph idx="1"/>
          </p:nvPr>
        </p:nvSpPr>
        <p:spPr/>
        <p:txBody>
          <a:bodyPr/>
          <a:lstStyle/>
          <a:p>
            <a:pPr>
              <a:lnSpc>
                <a:spcPct val="90000"/>
              </a:lnSpc>
            </a:pPr>
            <a:r>
              <a:rPr lang="en-US" sz="2000" smtClean="0"/>
              <a:t>To find the safest and most effective ways of working with a growing population in correctional systems.</a:t>
            </a:r>
          </a:p>
          <a:p>
            <a:pPr>
              <a:lnSpc>
                <a:spcPct val="90000"/>
              </a:lnSpc>
              <a:buFont typeface="Wingdings 3" pitchFamily="18" charset="2"/>
              <a:buNone/>
            </a:pPr>
            <a:endParaRPr lang="en-US" sz="2000" smtClean="0"/>
          </a:p>
          <a:p>
            <a:pPr>
              <a:lnSpc>
                <a:spcPct val="90000"/>
              </a:lnSpc>
            </a:pPr>
            <a:r>
              <a:rPr lang="en-US" sz="2000" smtClean="0"/>
              <a:t>To understand the forces that have shaped the lives of many of these women in order to help them improve their lives and make your work with them safer and more effective.</a:t>
            </a:r>
          </a:p>
          <a:p>
            <a:pPr>
              <a:lnSpc>
                <a:spcPct val="90000"/>
              </a:lnSpc>
              <a:buFont typeface="Wingdings 3" pitchFamily="18" charset="2"/>
              <a:buNone/>
            </a:pPr>
            <a:endParaRPr lang="en-US" sz="2000" smtClean="0"/>
          </a:p>
          <a:p>
            <a:pPr>
              <a:lnSpc>
                <a:spcPct val="90000"/>
              </a:lnSpc>
            </a:pPr>
            <a:r>
              <a:rPr lang="en-US" sz="2000" smtClean="0"/>
              <a:t> Appropriate strategies contribute to better outcomes.</a:t>
            </a:r>
          </a:p>
          <a:p>
            <a:pPr>
              <a:lnSpc>
                <a:spcPct val="90000"/>
              </a:lnSpc>
            </a:pPr>
            <a:endParaRPr lang="en-US" sz="2000" smtClean="0"/>
          </a:p>
        </p:txBody>
      </p:sp>
      <p:sp>
        <p:nvSpPr>
          <p:cNvPr id="20486" name="Text Box 6"/>
          <p:cNvSpPr txBox="1">
            <a:spLocks noChangeArrowheads="1"/>
          </p:cNvSpPr>
          <p:nvPr/>
        </p:nvSpPr>
        <p:spPr bwMode="auto">
          <a:xfrm>
            <a:off x="6629400" y="6324600"/>
            <a:ext cx="37338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GLATCC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p:cTn id="7" dur="500" fill="hold"/>
                                        <p:tgtEl>
                                          <p:spTgt spid="20485"/>
                                        </p:tgtEl>
                                        <p:attrNameLst>
                                          <p:attrName>ppt_w</p:attrName>
                                        </p:attrNameLst>
                                      </p:cBhvr>
                                      <p:tavLst>
                                        <p:tav tm="0">
                                          <p:val>
                                            <p:fltVal val="0"/>
                                          </p:val>
                                        </p:tav>
                                        <p:tav tm="100000">
                                          <p:val>
                                            <p:strVal val="#ppt_w"/>
                                          </p:val>
                                        </p:tav>
                                      </p:tavLst>
                                    </p:anim>
                                    <p:anim calcmode="lin" valueType="num">
                                      <p:cBhvr>
                                        <p:cTn id="8" dur="500" fill="hold"/>
                                        <p:tgtEl>
                                          <p:spTgt spid="20485"/>
                                        </p:tgtEl>
                                        <p:attrNameLst>
                                          <p:attrName>ppt_h</p:attrName>
                                        </p:attrNameLst>
                                      </p:cBhvr>
                                      <p:tavLst>
                                        <p:tav tm="0">
                                          <p:val>
                                            <p:fltVal val="0"/>
                                          </p:val>
                                        </p:tav>
                                        <p:tav tm="100000">
                                          <p:val>
                                            <p:strVal val="#ppt_h"/>
                                          </p:val>
                                        </p:tav>
                                      </p:tavLst>
                                    </p:anim>
                                    <p:animEffect transition="in" filter="fade">
                                      <p:cBhvr>
                                        <p:cTn id="9" dur="500"/>
                                        <p:tgtEl>
                                          <p:spTgt spid="2048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stCondLst>
                                            <p:cond delay="0"/>
                                          </p:stCondLst>
                                        </p:cTn>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stCondLst>
                                            <p:cond delay="0"/>
                                          </p:stCondLst>
                                        </p:cTn>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4"/>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Women in the Correctional System</a:t>
            </a:r>
          </a:p>
        </p:txBody>
      </p:sp>
      <p:sp>
        <p:nvSpPr>
          <p:cNvPr id="21506" name="Rectangle 5"/>
          <p:cNvSpPr>
            <a:spLocks noGrp="1" noChangeArrowheads="1"/>
          </p:cNvSpPr>
          <p:nvPr>
            <p:ph type="body" idx="1"/>
          </p:nvPr>
        </p:nvSpPr>
        <p:spPr/>
        <p:txBody>
          <a:bodyPr/>
          <a:lstStyle/>
          <a:p>
            <a:r>
              <a:rPr lang="en-US" sz="2000" smtClean="0"/>
              <a:t>The number of women entering into correctional institutions has tripled in the last 30 years.</a:t>
            </a:r>
          </a:p>
          <a:p>
            <a:endParaRPr lang="en-US" sz="800" smtClean="0"/>
          </a:p>
          <a:p>
            <a:r>
              <a:rPr lang="en-US" sz="2000" smtClean="0"/>
              <a:t>Nearly 2/3 of the women confined in correctional institutions are women of color.</a:t>
            </a:r>
          </a:p>
          <a:p>
            <a:endParaRPr lang="en-US" sz="800" smtClean="0"/>
          </a:p>
          <a:p>
            <a:r>
              <a:rPr lang="en-US" sz="2000" smtClean="0"/>
              <a:t>Female offenders generally have more economic difficulties than male offenders prior to arrest.</a:t>
            </a:r>
          </a:p>
          <a:p>
            <a:endParaRPr lang="en-US" sz="800" smtClean="0"/>
          </a:p>
          <a:p>
            <a:r>
              <a:rPr lang="en-US" sz="2000" smtClean="0"/>
              <a:t>Female offenders are less likely to have committed a violent offense.</a:t>
            </a:r>
          </a:p>
        </p:txBody>
      </p:sp>
      <p:sp>
        <p:nvSpPr>
          <p:cNvPr id="21509" name="Text Box 5"/>
          <p:cNvSpPr txBox="1">
            <a:spLocks noChangeArrowheads="1"/>
          </p:cNvSpPr>
          <p:nvPr/>
        </p:nvSpPr>
        <p:spPr bwMode="auto">
          <a:xfrm>
            <a:off x="6553200" y="6324600"/>
            <a:ext cx="37338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GLATCC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500" fill="hold"/>
                                        <p:tgtEl>
                                          <p:spTgt spid="21508"/>
                                        </p:tgtEl>
                                        <p:attrNameLst>
                                          <p:attrName>ppt_w</p:attrName>
                                        </p:attrNameLst>
                                      </p:cBhvr>
                                      <p:tavLst>
                                        <p:tav tm="0">
                                          <p:val>
                                            <p:fltVal val="0"/>
                                          </p:val>
                                        </p:tav>
                                        <p:tav tm="100000">
                                          <p:val>
                                            <p:strVal val="#ppt_w"/>
                                          </p:val>
                                        </p:tav>
                                      </p:tavLst>
                                    </p:anim>
                                    <p:anim calcmode="lin" valueType="num">
                                      <p:cBhvr>
                                        <p:cTn id="8" dur="500" fill="hold"/>
                                        <p:tgtEl>
                                          <p:spTgt spid="21508"/>
                                        </p:tgtEl>
                                        <p:attrNameLst>
                                          <p:attrName>ppt_h</p:attrName>
                                        </p:attrNameLst>
                                      </p:cBhvr>
                                      <p:tavLst>
                                        <p:tav tm="0">
                                          <p:val>
                                            <p:fltVal val="0"/>
                                          </p:val>
                                        </p:tav>
                                        <p:tav tm="100000">
                                          <p:val>
                                            <p:strVal val="#ppt_h"/>
                                          </p:val>
                                        </p:tav>
                                      </p:tavLst>
                                    </p:anim>
                                    <p:animEffect transition="in" filter="fade">
                                      <p:cBhvr>
                                        <p:cTn id="9" dur="500"/>
                                        <p:tgtEl>
                                          <p:spTgt spid="2150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1506">
                                            <p:txEl>
                                              <p:pRg st="0" end="0"/>
                                            </p:txEl>
                                          </p:spTgt>
                                        </p:tgtEl>
                                        <p:attrNameLst>
                                          <p:attrName>style.visibility</p:attrName>
                                        </p:attrNameLst>
                                      </p:cBhvr>
                                      <p:to>
                                        <p:strVal val="visible"/>
                                      </p:to>
                                    </p:set>
                                    <p:animEffect transition="in" filter="fade">
                                      <p:cBhvr>
                                        <p:cTn id="14" dur="1000">
                                          <p:stCondLst>
                                            <p:cond delay="0"/>
                                          </p:stCondLst>
                                        </p:cTn>
                                        <p:tgtEl>
                                          <p:spTgt spid="2150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1506">
                                            <p:txEl>
                                              <p:pRg st="2" end="2"/>
                                            </p:txEl>
                                          </p:spTgt>
                                        </p:tgtEl>
                                        <p:attrNameLst>
                                          <p:attrName>style.visibility</p:attrName>
                                        </p:attrNameLst>
                                      </p:cBhvr>
                                      <p:to>
                                        <p:strVal val="visible"/>
                                      </p:to>
                                    </p:set>
                                    <p:animEffect transition="in" filter="fade">
                                      <p:cBhvr>
                                        <p:cTn id="19" dur="1000">
                                          <p:stCondLst>
                                            <p:cond delay="0"/>
                                          </p:stCondLst>
                                        </p:cTn>
                                        <p:tgtEl>
                                          <p:spTgt spid="2150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1506">
                                            <p:txEl>
                                              <p:pRg st="4" end="4"/>
                                            </p:txEl>
                                          </p:spTgt>
                                        </p:tgtEl>
                                        <p:attrNameLst>
                                          <p:attrName>style.visibility</p:attrName>
                                        </p:attrNameLst>
                                      </p:cBhvr>
                                      <p:to>
                                        <p:strVal val="visible"/>
                                      </p:to>
                                    </p:set>
                                    <p:animEffect transition="in" filter="fade">
                                      <p:cBhvr>
                                        <p:cTn id="24" dur="1000">
                                          <p:stCondLst>
                                            <p:cond delay="0"/>
                                          </p:stCondLst>
                                        </p:cTn>
                                        <p:tgtEl>
                                          <p:spTgt spid="21506">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1506">
                                            <p:txEl>
                                              <p:pRg st="6" end="6"/>
                                            </p:txEl>
                                          </p:spTgt>
                                        </p:tgtEl>
                                        <p:attrNameLst>
                                          <p:attrName>style.visibility</p:attrName>
                                        </p:attrNameLst>
                                      </p:cBhvr>
                                      <p:to>
                                        <p:strVal val="visible"/>
                                      </p:to>
                                    </p:set>
                                    <p:animEffect transition="in" filter="fade">
                                      <p:cBhvr>
                                        <p:cTn id="29" dur="1000">
                                          <p:stCondLst>
                                            <p:cond delay="0"/>
                                          </p:stCondLst>
                                        </p:cTn>
                                        <p:tgtEl>
                                          <p:spTgt spid="215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6"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p:cNvSpPr>
          <p:nvPr>
            <p:ph type="title" idx="4294967295"/>
          </p:nvPr>
        </p:nvSpPr>
        <p:spPr bwMode="auto">
          <a:xfrm>
            <a:off x="457200" y="274638"/>
            <a:ext cx="8229600" cy="792162"/>
          </a:xfrm>
          <a:noFill/>
        </p:spPr>
        <p:txBody>
          <a:bodyPr wrap="square" lIns="91440" tIns="45720" rIns="91440" bIns="45720" numCol="1" anchorCtr="0" compatLnSpc="1">
            <a:prstTxWarp prst="textNoShape">
              <a:avLst/>
            </a:prstTxWarp>
          </a:bodyPr>
          <a:lstStyle/>
          <a:p>
            <a:pPr algn="ctr"/>
            <a:r>
              <a:rPr lang="en-US" sz="3200" smtClean="0">
                <a:effectLst/>
              </a:rPr>
              <a:t>Understanding Women</a:t>
            </a:r>
          </a:p>
        </p:txBody>
      </p:sp>
      <p:sp>
        <p:nvSpPr>
          <p:cNvPr id="4" name="Content Placeholder 2"/>
          <p:cNvSpPr>
            <a:spLocks noGrp="1"/>
          </p:cNvSpPr>
          <p:nvPr>
            <p:ph idx="1"/>
          </p:nvPr>
        </p:nvSpPr>
        <p:spPr/>
        <p:txBody>
          <a:bodyPr/>
          <a:lstStyle/>
          <a:p>
            <a:pPr marL="0" indent="0"/>
            <a:r>
              <a:rPr lang="en-US" sz="2000" smtClean="0"/>
              <a:t>Many of the women entering correctional institutions have a history of being victimized.</a:t>
            </a:r>
          </a:p>
          <a:p>
            <a:pPr marL="0" indent="0"/>
            <a:endParaRPr lang="en-US" sz="800" smtClean="0"/>
          </a:p>
          <a:p>
            <a:pPr marL="0" indent="0"/>
            <a:r>
              <a:rPr lang="en-US" sz="2000" smtClean="0"/>
              <a:t>The process or entry into the correctional system can add trauma.</a:t>
            </a:r>
          </a:p>
          <a:p>
            <a:pPr marL="0" indent="0"/>
            <a:endParaRPr lang="en-US" sz="800" smtClean="0"/>
          </a:p>
          <a:p>
            <a:pPr marL="0" indent="0"/>
            <a:r>
              <a:rPr lang="en-US" sz="2000" smtClean="0"/>
              <a:t>The importance of relationships and the tendency to focus on others.</a:t>
            </a:r>
          </a:p>
          <a:p>
            <a:pPr marL="0" indent="0"/>
            <a:endParaRPr lang="en-US" sz="800" smtClean="0"/>
          </a:p>
          <a:p>
            <a:pPr marL="0" indent="0"/>
            <a:r>
              <a:rPr lang="en-US" sz="2000" smtClean="0"/>
              <a:t>Their sense of responsibility in holding the family together.</a:t>
            </a:r>
          </a:p>
          <a:p>
            <a:pPr marL="0" indent="0"/>
            <a:endParaRPr lang="en-US" sz="800" smtClean="0"/>
          </a:p>
          <a:p>
            <a:pPr marL="0" indent="0"/>
            <a:r>
              <a:rPr lang="en-US" sz="2000" smtClean="0"/>
              <a:t>Women have more chronic health problems.</a:t>
            </a:r>
          </a:p>
          <a:p>
            <a:pPr marL="0" indent="0"/>
            <a:endParaRPr lang="en-US" sz="800" smtClean="0"/>
          </a:p>
          <a:p>
            <a:pPr marL="0" indent="0"/>
            <a:r>
              <a:rPr lang="en-US" sz="2000" smtClean="0"/>
              <a:t>Many women suffer from emotional, physical, spiritual or intellectual abuse.</a:t>
            </a:r>
          </a:p>
          <a:p>
            <a:pPr marL="0" indent="0"/>
            <a:endParaRPr lang="en-US" sz="2000" smtClean="0"/>
          </a:p>
          <a:p>
            <a:pPr marL="0" indent="0"/>
            <a:endParaRPr lang="en-US" sz="2000" smtClean="0"/>
          </a:p>
        </p:txBody>
      </p:sp>
      <p:sp>
        <p:nvSpPr>
          <p:cNvPr id="22533" name="Text Box 5"/>
          <p:cNvSpPr txBox="1">
            <a:spLocks noChangeArrowheads="1"/>
          </p:cNvSpPr>
          <p:nvPr/>
        </p:nvSpPr>
        <p:spPr bwMode="auto">
          <a:xfrm>
            <a:off x="6705600" y="6248400"/>
            <a:ext cx="37338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GLATCC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500" fill="hold"/>
                                        <p:tgtEl>
                                          <p:spTgt spid="22532"/>
                                        </p:tgtEl>
                                        <p:attrNameLst>
                                          <p:attrName>ppt_w</p:attrName>
                                        </p:attrNameLst>
                                      </p:cBhvr>
                                      <p:tavLst>
                                        <p:tav tm="0">
                                          <p:val>
                                            <p:fltVal val="0"/>
                                          </p:val>
                                        </p:tav>
                                        <p:tav tm="100000">
                                          <p:val>
                                            <p:strVal val="#ppt_w"/>
                                          </p:val>
                                        </p:tav>
                                      </p:tavLst>
                                    </p:anim>
                                    <p:anim calcmode="lin" valueType="num">
                                      <p:cBhvr>
                                        <p:cTn id="8" dur="500" fill="hold"/>
                                        <p:tgtEl>
                                          <p:spTgt spid="22532"/>
                                        </p:tgtEl>
                                        <p:attrNameLst>
                                          <p:attrName>ppt_h</p:attrName>
                                        </p:attrNameLst>
                                      </p:cBhvr>
                                      <p:tavLst>
                                        <p:tav tm="0">
                                          <p:val>
                                            <p:fltVal val="0"/>
                                          </p:val>
                                        </p:tav>
                                        <p:tav tm="100000">
                                          <p:val>
                                            <p:strVal val="#ppt_h"/>
                                          </p:val>
                                        </p:tav>
                                      </p:tavLst>
                                    </p:anim>
                                    <p:animEffect transition="in" filter="fade">
                                      <p:cBhvr>
                                        <p:cTn id="9" dur="500"/>
                                        <p:tgtEl>
                                          <p:spTgt spid="2253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stCondLst>
                                            <p:cond delay="0"/>
                                          </p:stCondLst>
                                        </p:cTn>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stCondLst>
                                            <p:cond delay="0"/>
                                          </p:stCondLst>
                                        </p:cTn>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1000">
                                          <p:stCondLst>
                                            <p:cond delay="0"/>
                                          </p:stCondLst>
                                        </p:cTn>
                                        <p:tgtEl>
                                          <p:spTgt spid="4">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fade">
                                      <p:cBhvr>
                                        <p:cTn id="34" dur="1000">
                                          <p:stCondLst>
                                            <p:cond delay="0"/>
                                          </p:stCondLst>
                                        </p:cTn>
                                        <p:tgtEl>
                                          <p:spTgt spid="4">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fade">
                                      <p:cBhvr>
                                        <p:cTn id="39" dur="1000">
                                          <p:stCondLst>
                                            <p:cond delay="0"/>
                                          </p:stCondLst>
                                        </p:cTn>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3200" smtClean="0">
                <a:effectLst/>
              </a:rPr>
              <a:t>Substance Abuse and Addiction</a:t>
            </a:r>
          </a:p>
        </p:txBody>
      </p:sp>
      <p:sp>
        <p:nvSpPr>
          <p:cNvPr id="143363" name="Rectangle 3"/>
          <p:cNvSpPr>
            <a:spLocks noGrp="1"/>
          </p:cNvSpPr>
          <p:nvPr>
            <p:ph type="body" idx="4294967295"/>
          </p:nvPr>
        </p:nvSpPr>
        <p:spPr>
          <a:xfrm>
            <a:off x="457200" y="1481138"/>
            <a:ext cx="8229600" cy="3852862"/>
          </a:xfrm>
        </p:spPr>
        <p:txBody>
          <a:bodyPr/>
          <a:lstStyle/>
          <a:p>
            <a:pPr algn="ctr">
              <a:buFont typeface="Wingdings 3" pitchFamily="18" charset="2"/>
              <a:buNone/>
            </a:pPr>
            <a:r>
              <a:rPr lang="en-US" sz="2400" u="sng" smtClean="0"/>
              <a:t>Abuse</a:t>
            </a:r>
          </a:p>
          <a:p>
            <a:pPr algn="ctr">
              <a:buFont typeface="Wingdings 3" pitchFamily="18" charset="2"/>
              <a:buNone/>
            </a:pPr>
            <a:r>
              <a:rPr lang="en-US" sz="2000" smtClean="0"/>
              <a:t>A maladaptive pattern of use of alcohol or other drugs that leads to physical or negative social consequences at work, home, school or in the legal system.</a:t>
            </a:r>
          </a:p>
          <a:p>
            <a:pPr algn="ctr">
              <a:buFont typeface="Wingdings 3" pitchFamily="18" charset="2"/>
              <a:buNone/>
            </a:pPr>
            <a:endParaRPr lang="en-US" sz="2000" smtClean="0"/>
          </a:p>
          <a:p>
            <a:pPr algn="ctr">
              <a:buFont typeface="Wingdings 3" pitchFamily="18" charset="2"/>
              <a:buNone/>
            </a:pPr>
            <a:r>
              <a:rPr lang="en-US" sz="2400" u="sng" smtClean="0"/>
              <a:t>Dependence</a:t>
            </a:r>
          </a:p>
          <a:p>
            <a:pPr algn="ctr">
              <a:buFont typeface="Wingdings 3" pitchFamily="18" charset="2"/>
              <a:buNone/>
            </a:pPr>
            <a:r>
              <a:rPr lang="en-US" sz="2000" smtClean="0"/>
              <a:t>Compulsive use with the loss of control.  Marked by cognitive, behavioral, and physiological consequences and withdrawal symptoms when the drug is not present.</a:t>
            </a:r>
          </a:p>
          <a:p>
            <a:pPr>
              <a:buFont typeface="Wingdings 3" pitchFamily="18" charset="2"/>
              <a:buNone/>
            </a:pPr>
            <a:endParaRPr lang="en-US" sz="2000" smtClean="0"/>
          </a:p>
        </p:txBody>
      </p:sp>
      <p:sp>
        <p:nvSpPr>
          <p:cNvPr id="143364" name="Text Box 4"/>
          <p:cNvSpPr txBox="1">
            <a:spLocks noChangeArrowheads="1"/>
          </p:cNvSpPr>
          <p:nvPr/>
        </p:nvSpPr>
        <p:spPr bwMode="auto">
          <a:xfrm>
            <a:off x="6934200" y="6248400"/>
            <a:ext cx="3733800" cy="184150"/>
          </a:xfrm>
          <a:prstGeom prst="rect">
            <a:avLst/>
          </a:prstGeom>
          <a:noFill/>
          <a:ln w="9525" algn="ctr">
            <a:noFill/>
            <a:miter lim="800000"/>
            <a:headEnd/>
            <a:tailEnd/>
          </a:ln>
          <a:effectLst/>
        </p:spPr>
        <p:txBody>
          <a:bodyPr lIns="45720" rIns="45720">
            <a:spAutoFit/>
          </a:bodyPr>
          <a:lstStyle/>
          <a:p>
            <a:pPr algn="ctr">
              <a:spcBef>
                <a:spcPct val="50000"/>
              </a:spcBef>
              <a:buFont typeface="Wingdings 3" pitchFamily="18" charset="2"/>
              <a:buNone/>
            </a:pPr>
            <a:r>
              <a:rPr lang="en-US" sz="600" u="none">
                <a:latin typeface="Lucida Sans Unicode" pitchFamily="34" charset="0"/>
              </a:rPr>
              <a:t>GLATCC 2001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3362"/>
                                        </p:tgtEl>
                                        <p:attrNameLst>
                                          <p:attrName>style.visibility</p:attrName>
                                        </p:attrNameLst>
                                      </p:cBhvr>
                                      <p:to>
                                        <p:strVal val="visible"/>
                                      </p:to>
                                    </p:set>
                                    <p:anim calcmode="lin" valueType="num">
                                      <p:cBhvr>
                                        <p:cTn id="7" dur="500" fill="hold"/>
                                        <p:tgtEl>
                                          <p:spTgt spid="143362"/>
                                        </p:tgtEl>
                                        <p:attrNameLst>
                                          <p:attrName>ppt_w</p:attrName>
                                        </p:attrNameLst>
                                      </p:cBhvr>
                                      <p:tavLst>
                                        <p:tav tm="0">
                                          <p:val>
                                            <p:fltVal val="0"/>
                                          </p:val>
                                        </p:tav>
                                        <p:tav tm="100000">
                                          <p:val>
                                            <p:strVal val="#ppt_w"/>
                                          </p:val>
                                        </p:tav>
                                      </p:tavLst>
                                    </p:anim>
                                    <p:anim calcmode="lin" valueType="num">
                                      <p:cBhvr>
                                        <p:cTn id="8" dur="500" fill="hold"/>
                                        <p:tgtEl>
                                          <p:spTgt spid="143362"/>
                                        </p:tgtEl>
                                        <p:attrNameLst>
                                          <p:attrName>ppt_h</p:attrName>
                                        </p:attrNameLst>
                                      </p:cBhvr>
                                      <p:tavLst>
                                        <p:tav tm="0">
                                          <p:val>
                                            <p:fltVal val="0"/>
                                          </p:val>
                                        </p:tav>
                                        <p:tav tm="100000">
                                          <p:val>
                                            <p:strVal val="#ppt_h"/>
                                          </p:val>
                                        </p:tav>
                                      </p:tavLst>
                                    </p:anim>
                                    <p:animEffect transition="in" filter="fade">
                                      <p:cBhvr>
                                        <p:cTn id="9" dur="500"/>
                                        <p:tgtEl>
                                          <p:spTgt spid="14336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43363">
                                            <p:txEl>
                                              <p:pRg st="0" end="0"/>
                                            </p:txEl>
                                          </p:spTgt>
                                        </p:tgtEl>
                                        <p:attrNameLst>
                                          <p:attrName>style.visibility</p:attrName>
                                        </p:attrNameLst>
                                      </p:cBhvr>
                                      <p:to>
                                        <p:strVal val="visible"/>
                                      </p:to>
                                    </p:set>
                                    <p:anim calcmode="lin" valueType="num">
                                      <p:cBhvr>
                                        <p:cTn id="14" dur="500" fill="hold"/>
                                        <p:tgtEl>
                                          <p:spTgt spid="14336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4336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43363">
                                            <p:txEl>
                                              <p:pRg st="0" end="0"/>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143363">
                                            <p:txEl>
                                              <p:pRg st="1" end="1"/>
                                            </p:txEl>
                                          </p:spTgt>
                                        </p:tgtEl>
                                        <p:attrNameLst>
                                          <p:attrName>style.visibility</p:attrName>
                                        </p:attrNameLst>
                                      </p:cBhvr>
                                      <p:to>
                                        <p:strVal val="visible"/>
                                      </p:to>
                                    </p:set>
                                    <p:anim calcmode="lin" valueType="num">
                                      <p:cBhvr>
                                        <p:cTn id="19" dur="500" fill="hold"/>
                                        <p:tgtEl>
                                          <p:spTgt spid="14336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4336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4336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43363">
                                            <p:txEl>
                                              <p:pRg st="3" end="3"/>
                                            </p:txEl>
                                          </p:spTgt>
                                        </p:tgtEl>
                                        <p:attrNameLst>
                                          <p:attrName>style.visibility</p:attrName>
                                        </p:attrNameLst>
                                      </p:cBhvr>
                                      <p:to>
                                        <p:strVal val="visible"/>
                                      </p:to>
                                    </p:set>
                                    <p:anim calcmode="lin" valueType="num">
                                      <p:cBhvr>
                                        <p:cTn id="26" dur="500" fill="hold"/>
                                        <p:tgtEl>
                                          <p:spTgt spid="14336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14336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143363">
                                            <p:txEl>
                                              <p:pRg st="3" end="3"/>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143363">
                                            <p:txEl>
                                              <p:pRg st="4" end="4"/>
                                            </p:txEl>
                                          </p:spTgt>
                                        </p:tgtEl>
                                        <p:attrNameLst>
                                          <p:attrName>style.visibility</p:attrName>
                                        </p:attrNameLst>
                                      </p:cBhvr>
                                      <p:to>
                                        <p:strVal val="visible"/>
                                      </p:to>
                                    </p:set>
                                    <p:anim calcmode="lin" valueType="num">
                                      <p:cBhvr>
                                        <p:cTn id="31" dur="500" fill="hold"/>
                                        <p:tgtEl>
                                          <p:spTgt spid="14336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4336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SAT">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RSAT</Template>
  <TotalTime>464</TotalTime>
  <Words>1074</Words>
  <Application>Microsoft Office PowerPoint</Application>
  <PresentationFormat>On-screen Show (4:3)</PresentationFormat>
  <Paragraphs>238</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Times New Roman</vt:lpstr>
      <vt:lpstr>Arial</vt:lpstr>
      <vt:lpstr>Lucida Sans Unicode</vt:lpstr>
      <vt:lpstr>Wingdings 3</vt:lpstr>
      <vt:lpstr>Verdana</vt:lpstr>
      <vt:lpstr>Wingdings 2</vt:lpstr>
      <vt:lpstr>Calibri</vt:lpstr>
      <vt:lpstr>RSAT</vt:lpstr>
      <vt:lpstr>Slide 1</vt:lpstr>
      <vt:lpstr>Training Objectives</vt:lpstr>
      <vt:lpstr>Slide 3</vt:lpstr>
      <vt:lpstr>What is Gender Responsiveness?</vt:lpstr>
      <vt:lpstr>Slide 5</vt:lpstr>
      <vt:lpstr>Why Focus on Female Offenders?</vt:lpstr>
      <vt:lpstr>Women in the Correctional System</vt:lpstr>
      <vt:lpstr>Understanding Women</vt:lpstr>
      <vt:lpstr>Substance Abuse and Addiction</vt:lpstr>
      <vt:lpstr>Substance Abuse </vt:lpstr>
      <vt:lpstr>Cycle of Addiction</vt:lpstr>
      <vt:lpstr>Women with Addiction &amp; Substance Abuse Problems</vt:lpstr>
      <vt:lpstr>Important issues to address for  women in RSAT…</vt:lpstr>
      <vt:lpstr>Moms &amp; Babies Illinois Program </vt:lpstr>
      <vt:lpstr>Gender-Responsive Guiding Principals</vt:lpstr>
      <vt:lpstr>Gender-Responsive Guiding Principles</vt:lpstr>
      <vt:lpstr>Gender-Responsive Guiding Principals</vt:lpstr>
      <vt:lpstr>Gender-Responsive Guiding Principals</vt:lpstr>
      <vt:lpstr>Gender-Responsive Guiding Principals</vt:lpstr>
      <vt:lpstr>Gender-Responsive Guiding Principals</vt:lpstr>
      <vt:lpstr>Gender-Responsive Guiding Principals</vt:lpstr>
      <vt:lpstr>Re-entry </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Therapeutic Community</dc:title>
  <dc:creator>Philip Barbour</dc:creator>
  <cp:lastModifiedBy>Jac Charlier</cp:lastModifiedBy>
  <cp:revision>36</cp:revision>
  <dcterms:created xsi:type="dcterms:W3CDTF">2011-07-06T16:22:28Z</dcterms:created>
  <dcterms:modified xsi:type="dcterms:W3CDTF">2011-08-09T13:58:06Z</dcterms:modified>
</cp:coreProperties>
</file>