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sldIdLst>
    <p:sldId id="256" r:id="rId2"/>
    <p:sldId id="259" r:id="rId3"/>
    <p:sldId id="264" r:id="rId4"/>
    <p:sldId id="276" r:id="rId5"/>
    <p:sldId id="290" r:id="rId6"/>
    <p:sldId id="334" r:id="rId7"/>
    <p:sldId id="422" r:id="rId8"/>
    <p:sldId id="421" r:id="rId9"/>
    <p:sldId id="385" r:id="rId10"/>
    <p:sldId id="437" r:id="rId11"/>
    <p:sldId id="273" r:id="rId12"/>
    <p:sldId id="270" r:id="rId13"/>
    <p:sldId id="272" r:id="rId14"/>
    <p:sldId id="280" r:id="rId15"/>
    <p:sldId id="284" r:id="rId16"/>
    <p:sldId id="282" r:id="rId17"/>
    <p:sldId id="341" r:id="rId18"/>
    <p:sldId id="338" r:id="rId19"/>
    <p:sldId id="423" r:id="rId20"/>
    <p:sldId id="424" r:id="rId21"/>
    <p:sldId id="434" r:id="rId22"/>
    <p:sldId id="342" r:id="rId23"/>
    <p:sldId id="362" r:id="rId24"/>
    <p:sldId id="425" r:id="rId25"/>
    <p:sldId id="370" r:id="rId26"/>
    <p:sldId id="378" r:id="rId27"/>
    <p:sldId id="325" r:id="rId28"/>
    <p:sldId id="324" r:id="rId29"/>
    <p:sldId id="323" r:id="rId30"/>
    <p:sldId id="327" r:id="rId31"/>
    <p:sldId id="358" r:id="rId32"/>
    <p:sldId id="360" r:id="rId33"/>
    <p:sldId id="361" r:id="rId34"/>
    <p:sldId id="430" r:id="rId35"/>
    <p:sldId id="432" r:id="rId36"/>
    <p:sldId id="433" r:id="rId37"/>
    <p:sldId id="435" r:id="rId38"/>
    <p:sldId id="436" r:id="rId39"/>
    <p:sldId id="331" r:id="rId40"/>
    <p:sldId id="372" r:id="rId41"/>
    <p:sldId id="373" r:id="rId42"/>
    <p:sldId id="374" r:id="rId43"/>
    <p:sldId id="375" r:id="rId44"/>
    <p:sldId id="377" r:id="rId45"/>
    <p:sldId id="330" r:id="rId46"/>
    <p:sldId id="438" r:id="rId47"/>
    <p:sldId id="381" r:id="rId48"/>
    <p:sldId id="388" r:id="rId49"/>
    <p:sldId id="418" r:id="rId50"/>
    <p:sldId id="389" r:id="rId51"/>
    <p:sldId id="428" r:id="rId52"/>
    <p:sldId id="429" r:id="rId53"/>
    <p:sldId id="390" r:id="rId54"/>
    <p:sldId id="401" r:id="rId55"/>
    <p:sldId id="440" r:id="rId56"/>
    <p:sldId id="416" r:id="rId57"/>
    <p:sldId id="442"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ristina Wigglesworth" initials="CW"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92"/>
    <a:srgbClr val="BE854C"/>
    <a:srgbClr val="E0C3A3"/>
    <a:srgbClr val="D1A7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0" autoAdjust="0"/>
    <p:restoredTop sz="77939" autoAdjust="0"/>
  </p:normalViewPr>
  <p:slideViewPr>
    <p:cSldViewPr>
      <p:cViewPr>
        <p:scale>
          <a:sx n="90" d="100"/>
          <a:sy n="90" d="100"/>
        </p:scale>
        <p:origin x="-1284" y="-390"/>
      </p:cViewPr>
      <p:guideLst>
        <p:guide orient="horz" pos="2160"/>
        <p:guide pos="2880"/>
      </p:guideLst>
    </p:cSldViewPr>
  </p:slideViewPr>
  <p:outlineViewPr>
    <p:cViewPr>
      <p:scale>
        <a:sx n="33" d="100"/>
        <a:sy n="33" d="100"/>
      </p:scale>
      <p:origin x="0" y="0"/>
    </p:cViewPr>
  </p:outlineViewPr>
  <p:notesTextViewPr>
    <p:cViewPr>
      <p:scale>
        <a:sx n="1" d="1"/>
        <a:sy n="1" d="1"/>
      </p:scale>
      <p:origin x="0" y="144"/>
    </p:cViewPr>
  </p:notesTextViewPr>
  <p:sorterViewPr>
    <p:cViewPr varScale="1">
      <p:scale>
        <a:sx n="100" d="100"/>
        <a:sy n="100" d="100"/>
      </p:scale>
      <p:origin x="0" y="19320"/>
    </p:cViewPr>
  </p:sorterViewPr>
  <p:notesViewPr>
    <p:cSldViewPr>
      <p:cViewPr>
        <p:scale>
          <a:sx n="130" d="100"/>
          <a:sy n="130" d="100"/>
        </p:scale>
        <p:origin x="-978"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1-10-31T11:33:52.134" idx="5">
    <p:pos x="10" y="10"/>
    <p:text>maybe say "use any of the examples as appropriate" instead of "use any of all of the examples as appropriate" in the notes section</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DA36DC-DE7D-44AC-9843-58AAC5964657}" type="datetimeFigureOut">
              <a:rPr lang="en-US" smtClean="0"/>
              <a:t>5/14/2012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D24EFB-9AAE-4E7D-8EBD-69E13AFA1BA2}" type="slidenum">
              <a:rPr lang="en-US" smtClean="0"/>
              <a:t>‹#›</a:t>
            </a:fld>
            <a:endParaRPr lang="en-US" dirty="0"/>
          </a:p>
        </p:txBody>
      </p:sp>
    </p:spTree>
    <p:extLst>
      <p:ext uri="{BB962C8B-B14F-4D97-AF65-F5344CB8AC3E}">
        <p14:creationId xmlns:p14="http://schemas.microsoft.com/office/powerpoint/2010/main" val="1009877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a:t>
            </a:fld>
            <a:endParaRPr lang="en-US" dirty="0"/>
          </a:p>
        </p:txBody>
      </p:sp>
    </p:spTree>
    <p:extLst>
      <p:ext uri="{BB962C8B-B14F-4D97-AF65-F5344CB8AC3E}">
        <p14:creationId xmlns:p14="http://schemas.microsoft.com/office/powerpoint/2010/main" val="35928350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dirty="0" smtClean="0">
                <a:solidFill>
                  <a:srgbClr val="000000"/>
                </a:solidFill>
                <a:effectLst/>
                <a:latin typeface="Arial"/>
                <a:ea typeface="Times New Roman"/>
                <a:cs typeface="Times New Roman"/>
              </a:rPr>
              <a:t>Trainer: See training tool narrative p. 16-17 for a description of these components.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10</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11</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12</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Trainer: Inmates with co-occurring</a:t>
            </a:r>
            <a:r>
              <a:rPr lang="en-US" baseline="0" dirty="0" smtClean="0"/>
              <a:t> disorders face </a:t>
            </a:r>
            <a:r>
              <a:rPr lang="en-US" dirty="0" smtClean="0"/>
              <a:t>the “triple whammy” of having a mental illness, being addicted</a:t>
            </a:r>
            <a:r>
              <a:rPr lang="en-US" baseline="0" dirty="0" smtClean="0"/>
              <a:t> to drugs or alcohol, and being in prison. The most important point here is that both disorders change the brain and the way that people think, act, and reason. There are ways that both correctional officers and clinicians can interact with people with co-occurring disorders that help to minimize symptoms and promote a safe and secure correctional environment.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13</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14</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15</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16</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i="0" dirty="0" smtClean="0"/>
              <a:t>Trainer: </a:t>
            </a:r>
            <a:r>
              <a:rPr lang="en-US" sz="1200" i="0" dirty="0" smtClean="0">
                <a:effectLst/>
                <a:cs typeface="Times New Roman"/>
              </a:rPr>
              <a:t>R</a:t>
            </a:r>
            <a:r>
              <a:rPr lang="en-US" sz="1200" dirty="0" smtClean="0">
                <a:effectLst/>
                <a:ea typeface="Times New Roman"/>
                <a:cs typeface="Times New Roman"/>
              </a:rPr>
              <a:t>isk assessment process helps determine the level of danger, or risk, an offender might pose and what type of prison or jail programming will target the offender’s problem areas to reduce the potential for irreverent behavior. </a:t>
            </a:r>
            <a:r>
              <a:rPr lang="en-US" sz="1200" i="0" dirty="0" smtClean="0">
                <a:effectLst/>
                <a:ea typeface="Times New Roman"/>
              </a:rPr>
              <a:t>Clinical</a:t>
            </a:r>
            <a:r>
              <a:rPr lang="en-US" sz="1200" i="0" baseline="0" dirty="0" smtClean="0">
                <a:effectLst/>
                <a:ea typeface="Times New Roman"/>
              </a:rPr>
              <a:t> assessments</a:t>
            </a:r>
            <a:r>
              <a:rPr lang="en-US" sz="1200" i="0" dirty="0" smtClean="0">
                <a:effectLst/>
                <a:ea typeface="Times New Roman"/>
              </a:rPr>
              <a:t> </a:t>
            </a:r>
            <a:r>
              <a:rPr lang="en-US" sz="1200" dirty="0" smtClean="0">
                <a:effectLst/>
                <a:ea typeface="Times New Roman"/>
              </a:rPr>
              <a:t>are conducted for the purpose</a:t>
            </a:r>
            <a:r>
              <a:rPr lang="en-US" sz="1200" baseline="0" dirty="0" smtClean="0">
                <a:effectLst/>
                <a:ea typeface="Times New Roman"/>
              </a:rPr>
              <a:t> of identifying</a:t>
            </a:r>
            <a:r>
              <a:rPr lang="en-US" sz="1200" dirty="0" smtClean="0">
                <a:effectLst/>
                <a:ea typeface="Times New Roman"/>
              </a:rPr>
              <a:t> mental health and substance use disorders and appropriate</a:t>
            </a:r>
            <a:r>
              <a:rPr lang="en-US" sz="1200" baseline="0" dirty="0" smtClean="0">
                <a:effectLst/>
                <a:ea typeface="Times New Roman"/>
              </a:rPr>
              <a:t> </a:t>
            </a:r>
            <a:r>
              <a:rPr lang="en-US" sz="1200" dirty="0" smtClean="0">
                <a:effectLst/>
                <a:ea typeface="Times New Roman"/>
              </a:rPr>
              <a:t>treatment</a:t>
            </a:r>
            <a:r>
              <a:rPr lang="en-US" sz="1200" baseline="0" dirty="0" smtClean="0">
                <a:effectLst/>
                <a:ea typeface="Times New Roman"/>
              </a:rPr>
              <a:t> strategies. </a:t>
            </a:r>
            <a:r>
              <a:rPr lang="en-US" sz="1200" dirty="0" smtClean="0">
                <a:effectLst/>
                <a:latin typeface="Arial"/>
                <a:ea typeface="Times New Roman"/>
              </a:rPr>
              <a:t>    </a:t>
            </a:r>
          </a:p>
          <a:p>
            <a:pPr marL="0" marR="0">
              <a:lnSpc>
                <a:spcPct val="115000"/>
              </a:lnSpc>
              <a:spcBef>
                <a:spcPts val="0"/>
              </a:spcBef>
              <a:spcAft>
                <a:spcPts val="0"/>
              </a:spcAft>
            </a:pPr>
            <a:endParaRPr lang="en-US" sz="1200" dirty="0" smtClean="0">
              <a:effectLst/>
              <a:latin typeface="Arial"/>
              <a:ea typeface="Times New Roman"/>
            </a:endParaRPr>
          </a:p>
          <a:p>
            <a:pPr marL="0" marR="0">
              <a:lnSpc>
                <a:spcPct val="115000"/>
              </a:lnSpc>
              <a:spcBef>
                <a:spcPts val="0"/>
              </a:spcBef>
              <a:spcAft>
                <a:spcPts val="0"/>
              </a:spcAft>
            </a:pPr>
            <a:r>
              <a:rPr lang="en-US" sz="1200" dirty="0" smtClean="0">
                <a:effectLst/>
                <a:latin typeface="Arial"/>
                <a:ea typeface="Times New Roman"/>
              </a:rPr>
              <a:t>Since</a:t>
            </a:r>
            <a:r>
              <a:rPr lang="en-US" sz="1200" baseline="0" dirty="0" smtClean="0">
                <a:effectLst/>
                <a:latin typeface="Arial"/>
                <a:ea typeface="Times New Roman"/>
              </a:rPr>
              <a:t> collaboration is one of the most important aspects of delivering effective integrated </a:t>
            </a:r>
            <a:r>
              <a:rPr lang="en-US" sz="1200" baseline="0" dirty="0" err="1" smtClean="0">
                <a:effectLst/>
                <a:latin typeface="Arial"/>
                <a:ea typeface="Times New Roman"/>
              </a:rPr>
              <a:t>tx</a:t>
            </a:r>
            <a:r>
              <a:rPr lang="en-US" sz="1200" baseline="0" dirty="0" smtClean="0">
                <a:effectLst/>
                <a:latin typeface="Arial"/>
                <a:ea typeface="Times New Roman"/>
              </a:rPr>
              <a:t>, it is helpful to make sure each of the key partners understands the others.</a:t>
            </a:r>
          </a:p>
          <a:p>
            <a:pPr marL="0" marR="0">
              <a:lnSpc>
                <a:spcPct val="115000"/>
              </a:lnSpc>
              <a:spcBef>
                <a:spcPts val="0"/>
              </a:spcBef>
              <a:spcAft>
                <a:spcPts val="0"/>
              </a:spcAft>
            </a:pPr>
            <a:endParaRPr lang="en-US" sz="1200" baseline="0" dirty="0" smtClean="0">
              <a:effectLst/>
              <a:latin typeface="Arial"/>
              <a:ea typeface="Times New Roman"/>
            </a:endParaRPr>
          </a:p>
          <a:p>
            <a:pPr marL="0" marR="0">
              <a:lnSpc>
                <a:spcPct val="115000"/>
              </a:lnSpc>
              <a:spcBef>
                <a:spcPts val="0"/>
              </a:spcBef>
              <a:spcAft>
                <a:spcPts val="0"/>
              </a:spcAft>
            </a:pPr>
            <a:r>
              <a:rPr lang="en-US" sz="1200" baseline="0" dirty="0" smtClean="0">
                <a:effectLst/>
                <a:latin typeface="Arial"/>
                <a:ea typeface="Times New Roman"/>
              </a:rPr>
              <a:t> </a:t>
            </a:r>
            <a:r>
              <a:rPr lang="en-US" sz="1200" dirty="0" smtClean="0">
                <a:effectLst/>
                <a:latin typeface="Arial"/>
                <a:ea typeface="Times New Roman"/>
              </a:rPr>
              <a:t> </a:t>
            </a:r>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t>17</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Trainer: Integrated screening occurs for both disorders. It is a brief process that occurs soon after the individual seeks services. It indicates whether the individual is </a:t>
            </a:r>
            <a:r>
              <a:rPr lang="en-US" b="1" i="1" dirty="0" smtClean="0"/>
              <a:t>likely</a:t>
            </a:r>
            <a:r>
              <a:rPr lang="en-US" dirty="0" smtClean="0"/>
              <a:t> to have a substance use disorder and at least one co-occurring mental disorder. The purpose of screening is not to provide a diagnosis but to establish the need for an in-depth assessment.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18</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i="0" dirty="0" smtClean="0"/>
              <a:t>Trainer:</a:t>
            </a:r>
            <a:r>
              <a:rPr lang="en-US" i="0" baseline="0" dirty="0" smtClean="0"/>
              <a:t> Walk through the tools, commonalities and differences. The BMHJS is the most commonly used screening tool. It is a free tool that was developed by the GAIN Center. The tool is most often administered by correctional officers at booking. This tool is non-proprietary, so anyone can use it. </a:t>
            </a:r>
            <a:endParaRPr lang="en-US" i="1" dirty="0"/>
          </a:p>
        </p:txBody>
      </p:sp>
      <p:sp>
        <p:nvSpPr>
          <p:cNvPr id="4" name="Slide Number Placeholder 3"/>
          <p:cNvSpPr>
            <a:spLocks noGrp="1"/>
          </p:cNvSpPr>
          <p:nvPr>
            <p:ph type="sldNum" sz="quarter" idx="10"/>
          </p:nvPr>
        </p:nvSpPr>
        <p:spPr/>
        <p:txBody>
          <a:bodyPr/>
          <a:lstStyle/>
          <a:p>
            <a:fld id="{22D24EFB-9AAE-4E7D-8EBD-69E13AFA1BA2}" type="slidenum">
              <a:rPr lang="en-US" smtClean="0"/>
              <a:t>19</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a:t>
            </a:fld>
            <a:endParaRPr lang="en-US" dirty="0"/>
          </a:p>
        </p:txBody>
      </p:sp>
    </p:spTree>
    <p:extLst>
      <p:ext uri="{BB962C8B-B14F-4D97-AF65-F5344CB8AC3E}">
        <p14:creationId xmlns:p14="http://schemas.microsoft.com/office/powerpoint/2010/main" val="36689607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i="0" dirty="0" smtClean="0"/>
              <a:t>Trainer: Just</a:t>
            </a:r>
            <a:r>
              <a:rPr lang="en-US" i="0" baseline="0" dirty="0" smtClean="0"/>
              <a:t> for reference purposes, here are some examples of </a:t>
            </a:r>
            <a:r>
              <a:rPr lang="en-US" sz="1200" dirty="0" smtClean="0">
                <a:effectLst/>
                <a:ea typeface="Times New Roman"/>
                <a:cs typeface="Times New Roman"/>
              </a:rPr>
              <a:t>screens for substance abuse that are often used to determine whether mental health clients have a co-occurring substance use disorder. These tools</a:t>
            </a:r>
            <a:r>
              <a:rPr lang="en-US" sz="1200" baseline="0" dirty="0" smtClean="0">
                <a:effectLst/>
                <a:ea typeface="Times New Roman"/>
                <a:cs typeface="Times New Roman"/>
              </a:rPr>
              <a:t> have been validated through research studies as reliable tools. </a:t>
            </a:r>
            <a:endParaRPr lang="en-US" sz="1100" dirty="0" smtClean="0">
              <a:effectLst/>
              <a:ea typeface="Times New Roman"/>
              <a:cs typeface="Times New Roman"/>
            </a:endParaRPr>
          </a:p>
          <a:p>
            <a:pPr marL="0" indent="0">
              <a:buNone/>
            </a:pPr>
            <a:endParaRPr lang="en-US" i="1" dirty="0"/>
          </a:p>
        </p:txBody>
      </p:sp>
      <p:sp>
        <p:nvSpPr>
          <p:cNvPr id="4" name="Slide Number Placeholder 3"/>
          <p:cNvSpPr>
            <a:spLocks noGrp="1"/>
          </p:cNvSpPr>
          <p:nvPr>
            <p:ph type="sldNum" sz="quarter" idx="10"/>
          </p:nvPr>
        </p:nvSpPr>
        <p:spPr/>
        <p:txBody>
          <a:bodyPr/>
          <a:lstStyle/>
          <a:p>
            <a:fld id="{22D24EFB-9AAE-4E7D-8EBD-69E13AFA1BA2}" type="slidenum">
              <a:rPr lang="en-US" smtClean="0"/>
              <a:t>20</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Trainer:</a:t>
            </a:r>
            <a:r>
              <a:rPr lang="en-US" baseline="0" dirty="0" smtClean="0"/>
              <a:t> In jail or prison settings, substance abuse and mental health, integrated screening should be part of the intake process (Peters, et. al., 2008)</a:t>
            </a:r>
            <a:endParaRPr lang="en-US" i="1" dirty="0"/>
          </a:p>
        </p:txBody>
      </p:sp>
      <p:sp>
        <p:nvSpPr>
          <p:cNvPr id="4" name="Slide Number Placeholder 3"/>
          <p:cNvSpPr>
            <a:spLocks noGrp="1"/>
          </p:cNvSpPr>
          <p:nvPr>
            <p:ph type="sldNum" sz="quarter" idx="10"/>
          </p:nvPr>
        </p:nvSpPr>
        <p:spPr/>
        <p:txBody>
          <a:bodyPr/>
          <a:lstStyle/>
          <a:p>
            <a:fld id="{22D24EFB-9AAE-4E7D-8EBD-69E13AFA1BA2}" type="slidenum">
              <a:rPr lang="en-US" smtClean="0"/>
              <a:t>21</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t>22</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t>23</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i="1" dirty="0" smtClean="0"/>
              <a:t>Trainer:</a:t>
            </a:r>
            <a:r>
              <a:rPr lang="en-US" i="1" baseline="0" dirty="0" smtClean="0"/>
              <a:t> Briefly review the tools and describe their commonalities. Note that ASI and PRISM are comprehensive integrated assessment tool  for COD that included substance use questions.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i="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i="0" dirty="0" smtClean="0"/>
              <a:t>Trainer: Now that we have reviewed screening and assessment for COD’s, let’s take a look at the profiles for Exercise 3.</a:t>
            </a:r>
            <a:r>
              <a:rPr lang="en-US" i="0" baseline="0" dirty="0" smtClean="0"/>
              <a:t> </a:t>
            </a:r>
            <a:endParaRPr lang="en-US" i="0" dirty="0" smtClean="0"/>
          </a:p>
          <a:p>
            <a:pPr marL="0" indent="0">
              <a:buNone/>
            </a:pPr>
            <a:endParaRPr lang="en-US" i="1" dirty="0"/>
          </a:p>
        </p:txBody>
      </p:sp>
      <p:sp>
        <p:nvSpPr>
          <p:cNvPr id="4" name="Slide Number Placeholder 3"/>
          <p:cNvSpPr>
            <a:spLocks noGrp="1"/>
          </p:cNvSpPr>
          <p:nvPr>
            <p:ph type="sldNum" sz="quarter" idx="10"/>
          </p:nvPr>
        </p:nvSpPr>
        <p:spPr/>
        <p:txBody>
          <a:bodyPr/>
          <a:lstStyle/>
          <a:p>
            <a:fld id="{22D24EFB-9AAE-4E7D-8EBD-69E13AFA1BA2}" type="slidenum">
              <a:rPr lang="en-US" smtClean="0"/>
              <a:t>24</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i="0" dirty="0" smtClean="0"/>
              <a:t>Trainer: </a:t>
            </a:r>
            <a:r>
              <a:rPr lang="en-US" sz="1200" kern="1200" dirty="0" smtClean="0">
                <a:solidFill>
                  <a:schemeClr val="tx1"/>
                </a:solidFill>
                <a:effectLst/>
                <a:latin typeface="+mn-lt"/>
                <a:ea typeface="+mn-ea"/>
                <a:cs typeface="+mn-cs"/>
              </a:rPr>
              <a:t>Although the current generation of forensic clinical screening and assessment tools has a higher level of reliability and more comprehensive training materials than previous tools, assessment tools are actuarial tools, and they are standardized to serve a wide range of populations. </a:t>
            </a:r>
            <a:endParaRPr lang="en-US" i="1" dirty="0"/>
          </a:p>
        </p:txBody>
      </p:sp>
      <p:sp>
        <p:nvSpPr>
          <p:cNvPr id="4" name="Slide Number Placeholder 3"/>
          <p:cNvSpPr>
            <a:spLocks noGrp="1"/>
          </p:cNvSpPr>
          <p:nvPr>
            <p:ph type="sldNum" sz="quarter" idx="10"/>
          </p:nvPr>
        </p:nvSpPr>
        <p:spPr/>
        <p:txBody>
          <a:bodyPr/>
          <a:lstStyle/>
          <a:p>
            <a:fld id="{22D24EFB-9AAE-4E7D-8EBD-69E13AFA1BA2}" type="slidenum">
              <a:rPr lang="en-US" smtClean="0"/>
              <a:t>25</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i="1" dirty="0"/>
          </a:p>
        </p:txBody>
      </p:sp>
      <p:sp>
        <p:nvSpPr>
          <p:cNvPr id="4" name="Slide Number Placeholder 3"/>
          <p:cNvSpPr>
            <a:spLocks noGrp="1"/>
          </p:cNvSpPr>
          <p:nvPr>
            <p:ph type="sldNum" sz="quarter" idx="10"/>
          </p:nvPr>
        </p:nvSpPr>
        <p:spPr/>
        <p:txBody>
          <a:bodyPr/>
          <a:lstStyle/>
          <a:p>
            <a:fld id="{22D24EFB-9AAE-4E7D-8EBD-69E13AFA1BA2}" type="slidenum">
              <a:rPr lang="en-US" smtClean="0"/>
              <a:t>26</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rgbClr val="000000"/>
                </a:solidFill>
                <a:ea typeface="Times New Roman"/>
                <a:cs typeface="Times New Roman"/>
              </a:rPr>
              <a:t>Self-injures—visible scarring on arms and shoulders.  Psychiatric medications make it difficult to keep him awake during group. Reports he was raped by cell mate last time he was in jail. Attempted suicide during his second week out on parole by barbiturate overdose. Violated due to the presence of barbiturates in urine screen.</a:t>
            </a:r>
            <a:endParaRPr lang="en-US" sz="1200" dirty="0" smtClean="0">
              <a:ea typeface="Times New Roman"/>
              <a:cs typeface="Times New Roman"/>
            </a:endParaRPr>
          </a:p>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27</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prstClr val="black"/>
                </a:solidFill>
              </a:rPr>
              <a:t>Both children in placement. Used crack and alcohol for several years. Speaks about her time on the streets with pride and nostalgia. Cycles through periods of intense moods; rarely fully present during groups.  She is either completely withdrawn or talking through the entire group without letting other participants speak.</a:t>
            </a:r>
          </a:p>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28</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 college, began heavy cocaine use and binge drinking. Started having violent episodes with roommates and dropped out of school. Family found him living in an abandoned building. Remained homeless, was arrested for public nudity, drunk and disorderly, and shoplifting, etc. more than 25 times. Last time he hit an officer because he thought the police were imposters dresses as police officers. </a:t>
            </a:r>
          </a:p>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29</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
                <a:srgbClr val="BE854C"/>
              </a:buClr>
              <a:buSzPct val="65000"/>
              <a:buFontTx/>
              <a:buNone/>
              <a:tabLst/>
              <a:defRPr/>
            </a:pPr>
            <a:r>
              <a:rPr lang="en-US" dirty="0" smtClean="0"/>
              <a:t>Trainer:</a:t>
            </a:r>
            <a:r>
              <a:rPr lang="en-US" baseline="0" dirty="0" smtClean="0"/>
              <a:t> </a:t>
            </a:r>
            <a:r>
              <a:rPr lang="en-US" dirty="0" smtClean="0"/>
              <a:t>This training</a:t>
            </a:r>
            <a:r>
              <a:rPr lang="en-US" baseline="0" dirty="0" smtClean="0"/>
              <a:t> is designed to provide you with the basic information you need to work with RSAT clients. It is not designed to be a comprehensive clinical training. The hope is that it is helpful to treatment staff as well as correctional staff. </a:t>
            </a:r>
          </a:p>
          <a:p>
            <a:pPr marL="0" marR="0" indent="0" algn="l" defTabSz="914400" rtl="0" eaLnBrk="1" fontAlgn="auto" latinLnBrk="0" hangingPunct="1">
              <a:lnSpc>
                <a:spcPct val="100000"/>
              </a:lnSpc>
              <a:spcBef>
                <a:spcPts val="0"/>
              </a:spcBef>
              <a:spcAft>
                <a:spcPts val="0"/>
              </a:spcAft>
              <a:buClr>
                <a:srgbClr val="BE854C"/>
              </a:buClr>
              <a:buSzPct val="65000"/>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
                <a:srgbClr val="BE854C"/>
              </a:buClr>
              <a:buSzPct val="65000"/>
              <a:buFontTx/>
              <a:buNone/>
              <a:tabLst/>
              <a:defRPr/>
            </a:pPr>
            <a:r>
              <a:rPr lang="en-US" dirty="0" smtClean="0"/>
              <a:t>Integrated behavioral health treatment for substance abuse and mental health disorders is quickly becoming the standard of care in the field. R</a:t>
            </a:r>
            <a:r>
              <a:rPr lang="en-US" baseline="0" dirty="0" smtClean="0"/>
              <a:t>ecovery for individuals with serious mental health issues is more likely when both disorders are addressed. </a:t>
            </a:r>
            <a:endParaRPr lang="en-US" dirty="0" smtClean="0">
              <a:solidFill>
                <a:schemeClr val="tx1">
                  <a:lumMod val="85000"/>
                  <a:lumOff val="15000"/>
                </a:schemeClr>
              </a:solidFill>
              <a:latin typeface="Arial" pitchFamily="34" charset="0"/>
              <a:cs typeface="Arial" pitchFamily="34" charset="0"/>
            </a:endParaRPr>
          </a:p>
          <a:p>
            <a:pPr marL="0" indent="0">
              <a:buClr>
                <a:srgbClr val="BE854C"/>
              </a:buClr>
              <a:buSzPct val="65000"/>
              <a:buNone/>
            </a:pPr>
            <a:endParaRPr lang="en-US" dirty="0" smtClean="0">
              <a:solidFill>
                <a:schemeClr val="tx1">
                  <a:lumMod val="85000"/>
                  <a:lumOff val="15000"/>
                </a:schemeClr>
              </a:solidFill>
              <a:latin typeface="Arial" pitchFamily="34" charset="0"/>
              <a:cs typeface="Arial" pitchFamily="34" charset="0"/>
            </a:endParaRPr>
          </a:p>
          <a:p>
            <a:pPr>
              <a:buClr>
                <a:srgbClr val="BE854C"/>
              </a:buClr>
              <a:buSzPct val="65000"/>
              <a:buFont typeface="Wingdings" pitchFamily="2" charset="2"/>
              <a:buChar char="Ø"/>
            </a:pPr>
            <a:endParaRPr lang="en-US" dirty="0" smtClean="0"/>
          </a:p>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3</a:t>
            </a:fld>
            <a:endParaRPr lang="en-US" dirty="0"/>
          </a:p>
        </p:txBody>
      </p:sp>
    </p:spTree>
    <p:extLst>
      <p:ext uri="{BB962C8B-B14F-4D97-AF65-F5344CB8AC3E}">
        <p14:creationId xmlns:p14="http://schemas.microsoft.com/office/powerpoint/2010/main" val="10192779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30</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Trainer: The problem with sequential treatment approaches is that it</a:t>
            </a:r>
            <a:r>
              <a:rPr lang="en-US" baseline="0" dirty="0" smtClean="0"/>
              <a:t> is </a:t>
            </a:r>
            <a:r>
              <a:rPr lang="en-US" dirty="0" smtClean="0"/>
              <a:t>unrealistic to expect clients to arrive at a point when one treatment should end and the other begins. Also, inherently, substance abuse providers felt the addiction was more serious while mental health providers viewed the mental disorder as primary. </a:t>
            </a:r>
          </a:p>
          <a:p>
            <a:pPr marL="0" indent="0">
              <a:buNone/>
            </a:pPr>
            <a:endParaRPr lang="en-US" dirty="0" smtClean="0"/>
          </a:p>
          <a:p>
            <a:pPr marL="0" indent="0">
              <a:buNone/>
            </a:pPr>
            <a:r>
              <a:rPr lang="en-US" dirty="0" smtClean="0"/>
              <a:t>The problem with the parallel approach is that coordination between substance abuse</a:t>
            </a:r>
            <a:r>
              <a:rPr lang="en-US" baseline="0" dirty="0" smtClean="0"/>
              <a:t> and mental health providers </a:t>
            </a:r>
            <a:r>
              <a:rPr lang="en-US" dirty="0" smtClean="0"/>
              <a:t>is dependent on individual relationships between providers and program staff, and is dependent on referrals and partnerships among providers.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31</a:t>
            </a:fld>
            <a:endParaRPr lang="en-US"/>
          </a:p>
        </p:txBody>
      </p:sp>
      <p:pic>
        <p:nvPicPr>
          <p:cNvPr id="3074" name="Picture 2" descr="C:\Users\lbroude\AppData\Local\Microsoft\Windows\Temporary Internet Files\Content.IE5\YZ41GIBQ\MC900352330[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2311400"/>
            <a:ext cx="1781175" cy="13763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92779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32</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33</a:t>
            </a:fld>
            <a:endParaRPr lang="en-US"/>
          </a:p>
        </p:txBody>
      </p:sp>
      <p:pic>
        <p:nvPicPr>
          <p:cNvPr id="4100" name="Picture 4" descr="C:\Users\lbroude\AppData\Local\Microsoft\Windows\Temporary Internet Files\Content.IE5\YZ41GIBQ\MC900054971[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667000"/>
            <a:ext cx="1924908" cy="10667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92779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34</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35</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36</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Trainer: Mental health treatment often includes harm reduction strategies, medication management, and therapy.  Substance use treatment includes</a:t>
            </a:r>
            <a:r>
              <a:rPr lang="en-US" baseline="0" dirty="0" smtClean="0"/>
              <a:t> attention to potential for medication abuse and a goal of long term abstinence for mood altering drugs.</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37</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Trainer: Clinicians began</a:t>
            </a:r>
            <a:r>
              <a:rPr lang="en-US" baseline="0" dirty="0" smtClean="0"/>
              <a:t> to recognize that f</a:t>
            </a:r>
            <a:r>
              <a:rPr lang="en-US" dirty="0" smtClean="0"/>
              <a:t>or many individuals, confrontation</a:t>
            </a:r>
            <a:r>
              <a:rPr lang="en-US" baseline="0" dirty="0" smtClean="0"/>
              <a:t>, seclusion and restraint were </a:t>
            </a:r>
            <a:r>
              <a:rPr lang="en-US" dirty="0" smtClean="0"/>
              <a:t>counterproductive, and that for offenders</a:t>
            </a:r>
            <a:r>
              <a:rPr lang="en-US" baseline="0" dirty="0" smtClean="0"/>
              <a:t> </a:t>
            </a:r>
            <a:r>
              <a:rPr lang="en-US" dirty="0" smtClean="0"/>
              <a:t>with a both issues mixed messages about recovery may do more harm than good.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38</a:t>
            </a:fld>
            <a:endParaRPr lang="en-US"/>
          </a:p>
        </p:txBody>
      </p:sp>
      <p:pic>
        <p:nvPicPr>
          <p:cNvPr id="1026" name="Picture 2" descr="C:\Users\lbroude\AppData\Local\Microsoft\Windows\Temporary Internet Files\Content.IE5\YZ41GIBQ\MC900229349[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978" y="1676400"/>
            <a:ext cx="741363" cy="9001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927792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39</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Overall, co-occurring disorders in the general population</a:t>
            </a:r>
            <a:r>
              <a:rPr lang="en-US" baseline="0" dirty="0" smtClean="0"/>
              <a:t> are significantly lower than those rates for people who are incarcerated.  Just and estimate 8.9 % of the population has CODs, but that 8.9 is vey much over represented in the Justice-involved population.</a:t>
            </a:r>
          </a:p>
          <a:p>
            <a:pPr marL="0" indent="0">
              <a:buNone/>
            </a:pPr>
            <a:endParaRPr lang="en-US" baseline="0" dirty="0" smtClean="0"/>
          </a:p>
          <a:p>
            <a:pPr marL="0" indent="0">
              <a:buNone/>
            </a:pPr>
            <a:r>
              <a:rPr lang="en-US" dirty="0" smtClean="0"/>
              <a:t>Trainer: In general, half</a:t>
            </a:r>
            <a:r>
              <a:rPr lang="en-US" baseline="0" dirty="0" smtClean="0"/>
              <a:t> of all people who make it to publically funded substance abuse treatment have a </a:t>
            </a:r>
            <a:r>
              <a:rPr lang="en-US" dirty="0" smtClean="0"/>
              <a:t>co-occurring disorder.</a:t>
            </a:r>
            <a:r>
              <a:rPr lang="en-US" baseline="0" dirty="0" smtClean="0"/>
              <a:t> Let’s stop for a minute and put this into perspective. We know from studies that about 1/2 to 2/3 of adults in jails and prisons abuse drugs. These data show that three-quarters of incarcerated adults who report using drugs also have a mental health problem.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4</a:t>
            </a:fld>
            <a:endParaRPr lang="en-US" dirty="0"/>
          </a:p>
        </p:txBody>
      </p:sp>
    </p:spTree>
    <p:extLst>
      <p:ext uri="{BB962C8B-B14F-4D97-AF65-F5344CB8AC3E}">
        <p14:creationId xmlns:p14="http://schemas.microsoft.com/office/powerpoint/2010/main" val="101927792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40</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41</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42</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43</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Trainer: In 2004 nearly a quarter of people with mental illness were victims of crime, a rate 11 times higher than the general population. In prison both male and female offenders with COD’s are sexually victimized nearly three times as often as other inmates. </a:t>
            </a:r>
          </a:p>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44</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smtClean="0">
                <a:effectLst/>
                <a:latin typeface="Arial"/>
                <a:ea typeface="Times New Roman"/>
              </a:rPr>
              <a:t>Trainer: There are a number of approaches that are effective for offenders with both substance use and mental health disorders.</a:t>
            </a:r>
            <a:r>
              <a:rPr lang="en-US" sz="1200" baseline="0" dirty="0" smtClean="0">
                <a:effectLst/>
                <a:latin typeface="Arial"/>
                <a:ea typeface="Times New Roman"/>
              </a:rPr>
              <a:t> </a:t>
            </a:r>
            <a:r>
              <a:rPr lang="en-US" sz="1200" dirty="0" smtClean="0">
                <a:effectLst/>
                <a:latin typeface="Arial"/>
                <a:ea typeface="Times New Roman"/>
              </a:rPr>
              <a:t>The premise</a:t>
            </a:r>
            <a:r>
              <a:rPr lang="en-US" sz="1200" baseline="0" dirty="0" smtClean="0">
                <a:effectLst/>
                <a:latin typeface="Arial"/>
                <a:ea typeface="Times New Roman"/>
              </a:rPr>
              <a:t> of  most of the strategies while in RSAT programs aims to change motivation, attitudes, thinking, and behaviors. Many of the strategies can be paired together into a single treatment plan. The remaining strategies are relevant to re-entry planning. In this training, we will provide a basic overview of the components of each strategy. </a:t>
            </a:r>
          </a:p>
          <a:p>
            <a:pPr marL="0" indent="0">
              <a:buNone/>
            </a:pPr>
            <a:endParaRPr lang="en-US" sz="1200" baseline="0" dirty="0" smtClean="0">
              <a:effectLst/>
              <a:latin typeface="Arial"/>
            </a:endParaRPr>
          </a:p>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45</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smtClean="0">
                <a:effectLst/>
                <a:latin typeface="Arial"/>
                <a:ea typeface="Times New Roman"/>
              </a:rPr>
              <a:t>Trainer: There are a number of approaches that are effective for offenders with both substance use and mental health disorders.</a:t>
            </a:r>
            <a:r>
              <a:rPr lang="en-US" sz="1200" baseline="0" dirty="0" smtClean="0">
                <a:effectLst/>
                <a:latin typeface="Arial"/>
                <a:ea typeface="Times New Roman"/>
              </a:rPr>
              <a:t> </a:t>
            </a:r>
            <a:r>
              <a:rPr lang="en-US" sz="1200" dirty="0" smtClean="0">
                <a:effectLst/>
                <a:latin typeface="Arial"/>
                <a:ea typeface="Times New Roman"/>
              </a:rPr>
              <a:t>The premise</a:t>
            </a:r>
            <a:r>
              <a:rPr lang="en-US" sz="1200" baseline="0" dirty="0" smtClean="0">
                <a:effectLst/>
                <a:latin typeface="Arial"/>
                <a:ea typeface="Times New Roman"/>
              </a:rPr>
              <a:t> of  most of the strategies while in RSAT programs aims to change motivation, attitudes, thinking, and behaviors. Many of the strategies can be paired together into a single treatment plan. The remaining strategies are relevant to re-entry planning. In this training, we will provide a basic overview of the components of each strategy. </a:t>
            </a:r>
          </a:p>
          <a:p>
            <a:pPr marL="0" indent="0">
              <a:buNone/>
            </a:pPr>
            <a:endParaRPr lang="en-US" sz="1200" baseline="0" smtClean="0">
              <a:effectLst/>
              <a:latin typeface="Arial"/>
            </a:endParaRPr>
          </a:p>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46</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Trainer: CBT</a:t>
            </a:r>
            <a:r>
              <a:rPr lang="en-US" baseline="0" dirty="0" smtClean="0"/>
              <a:t> programs are the most frequently used models in correctional settings. </a:t>
            </a:r>
            <a:r>
              <a:rPr lang="en-US" sz="1200" kern="1200" dirty="0" smtClean="0">
                <a:solidFill>
                  <a:schemeClr val="tx1"/>
                </a:solidFill>
                <a:effectLst/>
                <a:latin typeface="+mn-lt"/>
                <a:ea typeface="+mn-ea"/>
                <a:cs typeface="+mn-cs"/>
              </a:rPr>
              <a:t>Most CBT programs are offered in small group settings, incorporate lessons and exercises involving role play, modeling or demonstrations. Individual counseling sessions are often part of CBT. Clients are given homework and conduct experiments between sessions. These components are used to gauge the individual's readiness for change and foster engagement in that change. A willingness to change is necessary for CBT or any other treatment to be effective in reducing further criminal behavior. Motivational</a:t>
            </a:r>
            <a:r>
              <a:rPr lang="en-US" sz="1200" kern="1200" baseline="0" dirty="0" smtClean="0">
                <a:solidFill>
                  <a:schemeClr val="tx1"/>
                </a:solidFill>
                <a:effectLst/>
                <a:latin typeface="+mn-lt"/>
                <a:ea typeface="+mn-ea"/>
                <a:cs typeface="+mn-cs"/>
              </a:rPr>
              <a:t> approaches can be applied to prepare clients for CBT and to increase engagement while they are involved in CBT. </a:t>
            </a:r>
            <a:endParaRPr lang="en-US" sz="1200" kern="1200" dirty="0" smtClean="0">
              <a:solidFill>
                <a:schemeClr val="tx1"/>
              </a:solidFill>
              <a:effectLst/>
              <a:latin typeface="+mn-lt"/>
              <a:ea typeface="+mn-ea"/>
              <a:cs typeface="+mn-cs"/>
            </a:endParaRPr>
          </a:p>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47</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600"/>
              </a:spcBef>
              <a:spcAft>
                <a:spcPts val="600"/>
              </a:spcAft>
            </a:pPr>
            <a:r>
              <a:rPr lang="en-US" b="0" i="0" dirty="0" smtClean="0"/>
              <a:t>Trainer: </a:t>
            </a:r>
            <a:r>
              <a:rPr lang="en-US" sz="1200" b="0" i="0" dirty="0" smtClean="0">
                <a:effectLst/>
                <a:latin typeface="Arial"/>
                <a:ea typeface="Times New Roman"/>
                <a:cs typeface="Times New Roman"/>
              </a:rPr>
              <a:t>RSAT staff needs to be aware of the potential benefits of medication assisted treatments for substance use disorders and also of potential drug interactions for client’s with co-occurring disorders who may be taking psychiatric medications.  </a:t>
            </a:r>
            <a:endParaRPr lang="en-US" sz="1100" b="0" i="0" dirty="0" smtClean="0">
              <a:effectLst/>
              <a:latin typeface="+mn-lt"/>
              <a:ea typeface="Times New Roman"/>
              <a:cs typeface="Times New Roman"/>
            </a:endParaRPr>
          </a:p>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48</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600"/>
              </a:spcBef>
              <a:spcAft>
                <a:spcPts val="600"/>
              </a:spcAft>
            </a:pPr>
            <a:r>
              <a:rPr lang="en-US" b="0" i="0" dirty="0" smtClean="0"/>
              <a:t>Trainer: </a:t>
            </a:r>
            <a:r>
              <a:rPr lang="en-US" sz="1200" b="0" i="0" dirty="0" smtClean="0">
                <a:effectLst/>
                <a:latin typeface="Arial"/>
                <a:ea typeface="Times New Roman"/>
                <a:cs typeface="Times New Roman"/>
              </a:rPr>
              <a:t>RSAT staff needs to be aware of the potential benefits of medication assisted treatments for substance use disorders and also of potential drug interactions for client’s with co-occurring disorders who may be taking psychiatric medications.  </a:t>
            </a:r>
            <a:endParaRPr lang="en-US" sz="1100" b="0" i="0" dirty="0" smtClean="0">
              <a:effectLst/>
              <a:latin typeface="+mn-lt"/>
              <a:ea typeface="Times New Roman"/>
              <a:cs typeface="Times New Roman"/>
            </a:endParaRPr>
          </a:p>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49</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To recap, we know that both environmental and genetic factors contribute</a:t>
            </a:r>
            <a:r>
              <a:rPr lang="en-US" baseline="0" dirty="0" smtClean="0"/>
              <a:t> to co-occurring disorders. We also know that people can enter the cycle of addiction and mental illness at any time, and for any reason. </a:t>
            </a:r>
          </a:p>
          <a:p>
            <a:endParaRPr lang="en-US" baseline="0" dirty="0" smtClean="0"/>
          </a:p>
          <a:p>
            <a:r>
              <a:rPr lang="en-US" baseline="0" dirty="0" smtClean="0"/>
              <a:t>For example: </a:t>
            </a:r>
            <a:r>
              <a:rPr lang="en-US" i="1" baseline="0" dirty="0" smtClean="0"/>
              <a:t>(use any of all of the examples, as appropriate)</a:t>
            </a:r>
            <a:r>
              <a:rPr lang="en-US" baseline="0" dirty="0" smtClean="0"/>
              <a:t> </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1. </a:t>
            </a:r>
            <a:r>
              <a:rPr lang="en-US" sz="1200" kern="1200" dirty="0" smtClean="0">
                <a:solidFill>
                  <a:schemeClr val="tx1"/>
                </a:solidFill>
                <a:effectLst/>
                <a:latin typeface="+mn-lt"/>
                <a:ea typeface="+mn-ea"/>
                <a:cs typeface="+mn-cs"/>
              </a:rPr>
              <a:t>someone</a:t>
            </a:r>
            <a:r>
              <a:rPr lang="en-US" sz="1200" kern="1200" baseline="0" dirty="0" smtClean="0">
                <a:solidFill>
                  <a:schemeClr val="tx1"/>
                </a:solidFill>
                <a:effectLst/>
                <a:latin typeface="+mn-lt"/>
                <a:ea typeface="+mn-ea"/>
                <a:cs typeface="+mn-cs"/>
              </a:rPr>
              <a:t> may have e</a:t>
            </a:r>
            <a:r>
              <a:rPr lang="en-US" sz="1200" kern="1200" dirty="0" smtClean="0">
                <a:solidFill>
                  <a:schemeClr val="tx1"/>
                </a:solidFill>
                <a:effectLst/>
                <a:latin typeface="+mn-lt"/>
                <a:ea typeface="+mn-ea"/>
                <a:cs typeface="+mn-cs"/>
              </a:rPr>
              <a:t>xperienced trauma, childhood abuse or victimization and discovered substances helped them to manage and tolerate the emotional and psychological effects.</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2. been prescribed a controlled substance for medical reasons and developed an addiction to it, which led to increased feelings of hopelessness that developed into a mood disorder.</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3. started using drugs recreationally and developed an addiction, which led to symptoms of a mood disorder.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4.</a:t>
            </a:r>
            <a:r>
              <a:rPr lang="en-US" sz="1200" kern="1200" baseline="0" dirty="0" smtClean="0">
                <a:solidFill>
                  <a:schemeClr val="tx1"/>
                </a:solidFill>
                <a:effectLst/>
                <a:latin typeface="+mn-lt"/>
                <a:ea typeface="+mn-ea"/>
                <a:cs typeface="+mn-cs"/>
              </a:rPr>
              <a:t> us</a:t>
            </a:r>
            <a:r>
              <a:rPr lang="en-US" sz="1200" kern="1200" dirty="0" smtClean="0">
                <a:solidFill>
                  <a:schemeClr val="tx1"/>
                </a:solidFill>
                <a:effectLst/>
                <a:latin typeface="+mn-lt"/>
                <a:ea typeface="+mn-ea"/>
                <a:cs typeface="+mn-cs"/>
              </a:rPr>
              <a:t>ed substances to dissociate from feelings of insecurity and instill confidence resulting from bi-polar disorder then developed a dependency on them.</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Regardless</a:t>
            </a:r>
            <a:r>
              <a:rPr lang="en-US" sz="1200" kern="1200" baseline="0" dirty="0" smtClean="0">
                <a:solidFill>
                  <a:schemeClr val="tx1"/>
                </a:solidFill>
                <a:effectLst/>
                <a:latin typeface="+mn-lt"/>
                <a:ea typeface="+mn-ea"/>
                <a:cs typeface="+mn-cs"/>
              </a:rPr>
              <a:t> of the origin of these issues, there are strategies that both correctional officers and clinicians can use in a jail or prison to identify and address these issues. The main goal for correctional officers is to ensure individuals receive the treatment they need so that these issues do not disrupt the safety and security of the facility. </a:t>
            </a:r>
            <a:endParaRPr lang="en-US" sz="1200" kern="1200" dirty="0" smtClean="0">
              <a:solidFill>
                <a:schemeClr val="tx1"/>
              </a:solidFill>
              <a:effectLst/>
              <a:latin typeface="+mn-lt"/>
              <a:ea typeface="+mn-ea"/>
              <a:cs typeface="+mn-cs"/>
            </a:endParaRPr>
          </a:p>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5</a:t>
            </a:fld>
            <a:endParaRPr lang="en-US" dirty="0"/>
          </a:p>
        </p:txBody>
      </p:sp>
    </p:spTree>
    <p:extLst>
      <p:ext uri="{BB962C8B-B14F-4D97-AF65-F5344CB8AC3E}">
        <p14:creationId xmlns:p14="http://schemas.microsoft.com/office/powerpoint/2010/main" val="101927792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50</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Walk thorough</a:t>
            </a:r>
            <a:r>
              <a:rPr lang="en-US" baseline="0" dirty="0" smtClean="0"/>
              <a:t> each of the following IMR strategies</a:t>
            </a:r>
            <a:r>
              <a:rPr lang="en-US" dirty="0" smtClean="0"/>
              <a:t>. See training tool narrative p. 40-41 for a description. </a:t>
            </a:r>
          </a:p>
          <a:p>
            <a:endParaRPr lang="en-US" sz="1200" i="1" kern="1200" dirty="0" smtClean="0">
              <a:solidFill>
                <a:schemeClr val="tx1"/>
              </a:solidFill>
              <a:effectLst/>
              <a:latin typeface="+mn-lt"/>
              <a:ea typeface="+mn-ea"/>
              <a:cs typeface="+mn-cs"/>
            </a:endParaRPr>
          </a:p>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51</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Walk thorough</a:t>
            </a:r>
            <a:r>
              <a:rPr lang="en-US" baseline="0" dirty="0" smtClean="0"/>
              <a:t> each of the following IMR strategies</a:t>
            </a:r>
            <a:r>
              <a:rPr lang="en-US" dirty="0" smtClean="0"/>
              <a:t>. See training tool narrative p. 40-41 for a description. </a:t>
            </a:r>
          </a:p>
          <a:p>
            <a:endParaRPr lang="en-US" sz="1200" i="1" kern="1200" dirty="0" smtClean="0">
              <a:solidFill>
                <a:schemeClr val="tx1"/>
              </a:solidFill>
              <a:effectLst/>
              <a:latin typeface="+mn-lt"/>
              <a:ea typeface="+mn-ea"/>
              <a:cs typeface="+mn-cs"/>
            </a:endParaRPr>
          </a:p>
          <a:p>
            <a:pPr marL="0" indent="0">
              <a:buNone/>
            </a:pPr>
            <a:r>
              <a:rPr lang="en-US" dirty="0" smtClean="0">
                <a:solidFill>
                  <a:srgbClr val="006892"/>
                </a:solidFill>
                <a:latin typeface="Arial" pitchFamily="34" charset="0"/>
                <a:cs typeface="Arial" pitchFamily="34" charset="0"/>
              </a:rPr>
              <a:t>Assertive Community Treatment</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52</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Walk thorough</a:t>
            </a:r>
            <a:r>
              <a:rPr lang="en-US" baseline="0" dirty="0" smtClean="0"/>
              <a:t> each of the following IMR strategies</a:t>
            </a:r>
            <a:r>
              <a:rPr lang="en-US" dirty="0" smtClean="0"/>
              <a:t>. See training tool narrative p. 40-41 for a description. </a:t>
            </a:r>
          </a:p>
          <a:p>
            <a:endParaRPr lang="en-US" sz="1200" i="1" kern="1200" dirty="0" smtClean="0">
              <a:solidFill>
                <a:schemeClr val="tx1"/>
              </a:solidFill>
              <a:effectLst/>
              <a:latin typeface="+mn-lt"/>
              <a:ea typeface="+mn-ea"/>
              <a:cs typeface="+mn-cs"/>
            </a:endParaRPr>
          </a:p>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53</a:t>
            </a:fld>
            <a:endParaRPr lang="en-US" dirty="0">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54</a:t>
            </a:fld>
            <a:endParaRPr lang="en-US" dirty="0">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smtClean="0">
                <a:effectLst/>
                <a:latin typeface="Arial"/>
                <a:ea typeface="Times New Roman"/>
              </a:rPr>
              <a:t>Trainer: There are a number of approaches that are effective for offenders with both substance use and mental health disorders.</a:t>
            </a:r>
            <a:r>
              <a:rPr lang="en-US" sz="1200" baseline="0" dirty="0" smtClean="0">
                <a:effectLst/>
                <a:latin typeface="Arial"/>
                <a:ea typeface="Times New Roman"/>
              </a:rPr>
              <a:t> </a:t>
            </a:r>
            <a:r>
              <a:rPr lang="en-US" sz="1200" dirty="0" smtClean="0">
                <a:effectLst/>
                <a:latin typeface="Arial"/>
                <a:ea typeface="Times New Roman"/>
              </a:rPr>
              <a:t>The premise</a:t>
            </a:r>
            <a:r>
              <a:rPr lang="en-US" sz="1200" baseline="0" dirty="0" smtClean="0">
                <a:effectLst/>
                <a:latin typeface="Arial"/>
                <a:ea typeface="Times New Roman"/>
              </a:rPr>
              <a:t> of  most of the strategies while in RSAT programs aims to change motivation, attitudes, thinking, and behaviors. Many of the strategies can be paired together into a single treatment plan. The remaining strategies are relevant to re-entry planning. In this training, we will provide a basic overview of the components of each strategy. </a:t>
            </a:r>
          </a:p>
          <a:p>
            <a:pPr marL="0" indent="0">
              <a:buNone/>
            </a:pPr>
            <a:endParaRPr lang="en-US" sz="1200" baseline="0" smtClean="0">
              <a:effectLst/>
              <a:latin typeface="Arial"/>
            </a:endParaRPr>
          </a:p>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55</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56</a:t>
            </a:fld>
            <a:endParaRPr lang="en-US" dirty="0">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57</a:t>
            </a:fld>
            <a:endParaRPr lang="en-US" dirty="0">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Trainer:</a:t>
            </a:r>
            <a:r>
              <a:rPr lang="en-US" sz="1200" kern="1200" baseline="0" dirty="0" smtClean="0">
                <a:solidFill>
                  <a:schemeClr val="tx1"/>
                </a:solidFill>
                <a:effectLst/>
                <a:latin typeface="+mn-lt"/>
                <a:ea typeface="+mn-ea"/>
                <a:cs typeface="+mn-cs"/>
              </a:rPr>
              <a:t> At a minimum, federal guidelines requires inmates to receive the following services </a:t>
            </a:r>
            <a:r>
              <a:rPr lang="en-US" sz="1200" kern="1200" dirty="0" smtClean="0">
                <a:solidFill>
                  <a:schemeClr val="tx1"/>
                </a:solidFill>
                <a:effectLst/>
                <a:latin typeface="+mn-lt"/>
                <a:ea typeface="+mn-ea"/>
                <a:cs typeface="+mn-cs"/>
              </a:rPr>
              <a:t>(Hills, Siegfried, and Ickowitz, 2004):</a:t>
            </a:r>
          </a:p>
          <a:p>
            <a:r>
              <a:rPr lang="en-US" sz="1200" kern="1200" dirty="0" smtClean="0">
                <a:solidFill>
                  <a:schemeClr val="tx1"/>
                </a:solidFill>
                <a:effectLst/>
                <a:latin typeface="+mn-lt"/>
                <a:ea typeface="+mn-ea"/>
                <a:cs typeface="+mn-cs"/>
              </a:rPr>
              <a:t> </a:t>
            </a:r>
          </a:p>
          <a:p>
            <a:pPr marL="171450" lvl="0" indent="-171450">
              <a:buFont typeface="Wingdings" pitchFamily="2" charset="2"/>
              <a:buChar char="§"/>
            </a:pPr>
            <a:r>
              <a:rPr lang="en-US" sz="1200" kern="1200" dirty="0" smtClean="0">
                <a:solidFill>
                  <a:schemeClr val="tx1"/>
                </a:solidFill>
                <a:effectLst/>
                <a:latin typeface="+mn-lt"/>
                <a:ea typeface="+mn-ea"/>
                <a:cs typeface="+mn-cs"/>
              </a:rPr>
              <a:t>A mental health screening upon</a:t>
            </a:r>
            <a:r>
              <a:rPr lang="en-US" sz="1200" kern="1200" baseline="0" dirty="0" smtClean="0">
                <a:solidFill>
                  <a:schemeClr val="tx1"/>
                </a:solidFill>
                <a:effectLst/>
                <a:latin typeface="+mn-lt"/>
                <a:ea typeface="+mn-ea"/>
                <a:cs typeface="+mn-cs"/>
              </a:rPr>
              <a:t> entry to an facility and follow up </a:t>
            </a:r>
            <a:r>
              <a:rPr lang="en-US" sz="1200" kern="1200" dirty="0" smtClean="0">
                <a:solidFill>
                  <a:schemeClr val="tx1"/>
                </a:solidFill>
                <a:effectLst/>
                <a:latin typeface="+mn-lt"/>
                <a:ea typeface="+mn-ea"/>
                <a:cs typeface="+mn-cs"/>
              </a:rPr>
              <a:t>assessment within 14 </a:t>
            </a:r>
          </a:p>
          <a:p>
            <a:pPr marL="171450" lvl="0" indent="-171450">
              <a:buFont typeface="Wingdings" pitchFamily="2" charset="2"/>
              <a:buChar char="§"/>
            </a:pPr>
            <a:r>
              <a:rPr lang="en-US" sz="1200" kern="1200" dirty="0" smtClean="0">
                <a:solidFill>
                  <a:schemeClr val="tx1"/>
                </a:solidFill>
                <a:effectLst/>
                <a:latin typeface="+mn-lt"/>
                <a:ea typeface="+mn-ea"/>
                <a:cs typeface="+mn-cs"/>
              </a:rPr>
              <a:t>A mental health examination, including evaluating risk of suicide</a:t>
            </a:r>
          </a:p>
          <a:p>
            <a:pPr marL="171450" lvl="0" indent="-171450">
              <a:buFont typeface="Wingdings" pitchFamily="2" charset="2"/>
              <a:buChar char="§"/>
            </a:pPr>
            <a:r>
              <a:rPr lang="en-US" sz="1200" kern="1200" dirty="0" smtClean="0">
                <a:solidFill>
                  <a:schemeClr val="tx1"/>
                </a:solidFill>
                <a:effectLst/>
                <a:latin typeface="+mn-lt"/>
                <a:ea typeface="+mn-ea"/>
                <a:cs typeface="+mn-cs"/>
              </a:rPr>
              <a:t>Information within 24 hours of arrival about the types of mental health services available and how to access them</a:t>
            </a:r>
          </a:p>
          <a:p>
            <a:pPr marL="171450" lvl="0" indent="-171450">
              <a:buFont typeface="Wingdings" pitchFamily="2" charset="2"/>
              <a:buChar char="§"/>
            </a:pPr>
            <a:r>
              <a:rPr lang="en-US" sz="1200" kern="1200" dirty="0" smtClean="0">
                <a:solidFill>
                  <a:schemeClr val="tx1"/>
                </a:solidFill>
                <a:effectLst/>
                <a:latin typeface="+mn-lt"/>
                <a:ea typeface="+mn-ea"/>
                <a:cs typeface="+mn-cs"/>
              </a:rPr>
              <a:t>A health appraisal within 7 days of arrival that includes taking a history of any prior mental health problems, hospitalizations, psychotropic medications, suicide attempts, and alcohol and other drug abuse</a:t>
            </a:r>
          </a:p>
          <a:p>
            <a:pPr marL="171450" lvl="0" indent="-171450">
              <a:buFont typeface="Wingdings" pitchFamily="2" charset="2"/>
              <a:buChar char="§"/>
            </a:pPr>
            <a:r>
              <a:rPr lang="en-US" sz="1200" kern="1200" dirty="0" smtClean="0">
                <a:solidFill>
                  <a:schemeClr val="tx1"/>
                </a:solidFill>
                <a:effectLst/>
                <a:latin typeface="+mn-lt"/>
                <a:ea typeface="+mn-ea"/>
                <a:cs typeface="+mn-cs"/>
              </a:rPr>
              <a:t>Stabilization of any symptoms and an intervention in the event of an acute psychiatric event or suicide attempt</a:t>
            </a:r>
          </a:p>
          <a:p>
            <a:pPr marL="171450" lvl="0" indent="-171450">
              <a:buFont typeface="Wingdings" pitchFamily="2" charset="2"/>
              <a:buChar char="§"/>
            </a:pPr>
            <a:r>
              <a:rPr lang="en-US" sz="1200" kern="1200" dirty="0" smtClean="0">
                <a:solidFill>
                  <a:schemeClr val="tx1"/>
                </a:solidFill>
                <a:effectLst/>
                <a:latin typeface="+mn-lt"/>
                <a:ea typeface="+mn-ea"/>
                <a:cs typeface="+mn-cs"/>
              </a:rPr>
              <a:t>Privacy and confidentiality with regard to diagnosis and treatment. </a:t>
            </a:r>
          </a:p>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6</a:t>
            </a:fld>
            <a:endParaRPr lang="en-US" dirty="0"/>
          </a:p>
        </p:txBody>
      </p:sp>
    </p:spTree>
    <p:extLst>
      <p:ext uri="{BB962C8B-B14F-4D97-AF65-F5344CB8AC3E}">
        <p14:creationId xmlns:p14="http://schemas.microsoft.com/office/powerpoint/2010/main" val="1019277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baseline="0" dirty="0" smtClean="0"/>
          </a:p>
          <a:p>
            <a:pPr marL="0" indent="0">
              <a:buNone/>
            </a:pPr>
            <a:endParaRPr lang="en-US" dirty="0"/>
          </a:p>
          <a:p>
            <a:pPr marL="0" indent="0">
              <a:buNone/>
            </a:pPr>
            <a:r>
              <a:rPr lang="en-US" baseline="0" dirty="0" smtClean="0"/>
              <a:t>See</a:t>
            </a:r>
            <a:r>
              <a:rPr lang="en-US" dirty="0" smtClean="0"/>
              <a:t> training tool narrative p. 11 for a checklist of signs and symptoms.</a:t>
            </a:r>
          </a:p>
          <a:p>
            <a:pPr marL="0" indent="0">
              <a:buNone/>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If there is sufficient representation from correctional officers, and they will not be singled out, ask them how they perceive these behaviors (e.g.: disruptive, intentional, etc…), and whether they have ever attributed them to a behavioral health issue. </a:t>
            </a:r>
          </a:p>
          <a:p>
            <a:pPr marL="0" indent="0">
              <a:buNone/>
            </a:pPr>
            <a:endParaRPr lang="en-US" dirty="0" smtClean="0"/>
          </a:p>
          <a:p>
            <a:pPr marL="0" indent="0">
              <a:buNone/>
            </a:pPr>
            <a:r>
              <a:rPr lang="en-US" dirty="0" smtClean="0"/>
              <a:t>Confidentiality-- </a:t>
            </a:r>
            <a:r>
              <a:rPr lang="en-US" baseline="0" dirty="0" smtClean="0"/>
              <a:t> </a:t>
            </a:r>
          </a:p>
          <a:p>
            <a:pPr marL="0" indent="0">
              <a:buNone/>
            </a:pPr>
            <a:endParaRPr lang="en-US" baseline="0" dirty="0" smtClean="0"/>
          </a:p>
          <a:p>
            <a:pPr marL="0" indent="0">
              <a:buNone/>
            </a:pPr>
            <a:r>
              <a:rPr lang="en-US" baseline="0" dirty="0" err="1" smtClean="0"/>
              <a:t>Interactacttion</a:t>
            </a:r>
            <a:r>
              <a:rPr lang="en-US" baseline="0" dirty="0" smtClean="0"/>
              <a:t> </a:t>
            </a:r>
          </a:p>
          <a:p>
            <a:pPr marL="0" indent="0">
              <a:buNone/>
            </a:pPr>
            <a:endParaRPr lang="en-US" baseline="0" dirty="0" smtClean="0"/>
          </a:p>
          <a:p>
            <a:pPr marL="0" indent="0">
              <a:buNone/>
            </a:pPr>
            <a:r>
              <a:rPr lang="en-US" baseline="0" dirty="0" smtClean="0"/>
              <a:t>How that effects recovery</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7</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Trainer: Solicit responses from</a:t>
            </a:r>
            <a:r>
              <a:rPr lang="en-US" baseline="0" dirty="0" smtClean="0"/>
              <a:t> correctional officer participants. In most cases, they should be able to identify behaviors that seem out of the ordinary or have changed throughout the course of incarceration. </a:t>
            </a:r>
          </a:p>
          <a:p>
            <a:pPr marL="0" indent="0">
              <a:buNone/>
            </a:pPr>
            <a:endParaRPr lang="en-US" baseline="0" dirty="0" smtClean="0"/>
          </a:p>
          <a:p>
            <a:pPr marL="0" indent="0">
              <a:buNone/>
            </a:pPr>
            <a:r>
              <a:rPr lang="en-US" baseline="0" dirty="0" smtClean="0"/>
              <a:t>If there is sufficient representation from correctional officers, and they will not be singled out, ask them how they perceive these behaviors (e.g.: disruptive, intentional, etc…), and whether they have ever attributed them to a behavioral health issue. </a:t>
            </a:r>
          </a:p>
          <a:p>
            <a:pPr marL="0" indent="0">
              <a:buNone/>
            </a:pPr>
            <a:endParaRPr lang="en-US" dirty="0"/>
          </a:p>
          <a:p>
            <a:pPr marL="0" indent="0">
              <a:buNone/>
            </a:pPr>
            <a:r>
              <a:rPr lang="en-US" baseline="0" dirty="0" smtClean="0"/>
              <a:t>See</a:t>
            </a:r>
            <a:r>
              <a:rPr lang="en-US" dirty="0" smtClean="0"/>
              <a:t> training tool narrative p. 11 for a checklist of signs and symptoms.</a:t>
            </a:r>
            <a:endParaRPr lang="en-US" baseline="0"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8</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Trainer: The most recent literature identifies the basic competencies for administering integrated treatment. This training introduces</a:t>
            </a:r>
            <a:r>
              <a:rPr lang="en-US" baseline="0" dirty="0" smtClean="0"/>
              <a:t> these competencies. </a:t>
            </a:r>
          </a:p>
          <a:p>
            <a:pPr marL="0" indent="0">
              <a:buNone/>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Integrated RSAT treatment is a very valuable arena for identifying how the SUD and MH interact and how that effects ongoing recovery</a:t>
            </a:r>
          </a:p>
          <a:p>
            <a:pPr marL="0" indent="0">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2CDDF37-5BD3-4F17-BC7F-8515FF269729}" type="datetime1">
              <a:rPr lang="en-US" smtClean="0"/>
              <a:t>5/14/2012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EFF8E3-EC8E-4FF1-9FB8-7EB9DE5DC726}" type="slidenum">
              <a:rPr lang="en-US" smtClean="0"/>
              <a:t>‹#›</a:t>
            </a:fld>
            <a:endParaRPr lang="en-US" dirty="0"/>
          </a:p>
        </p:txBody>
      </p:sp>
    </p:spTree>
    <p:extLst>
      <p:ext uri="{BB962C8B-B14F-4D97-AF65-F5344CB8AC3E}">
        <p14:creationId xmlns:p14="http://schemas.microsoft.com/office/powerpoint/2010/main" val="2718101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10778E-A752-4A40-AB3A-013B850427AF}" type="datetime1">
              <a:rPr lang="en-US" smtClean="0"/>
              <a:t>5/14/2012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EFF8E3-EC8E-4FF1-9FB8-7EB9DE5DC726}" type="slidenum">
              <a:rPr lang="en-US" smtClean="0"/>
              <a:t>‹#›</a:t>
            </a:fld>
            <a:endParaRPr lang="en-US" dirty="0"/>
          </a:p>
        </p:txBody>
      </p:sp>
    </p:spTree>
    <p:extLst>
      <p:ext uri="{BB962C8B-B14F-4D97-AF65-F5344CB8AC3E}">
        <p14:creationId xmlns:p14="http://schemas.microsoft.com/office/powerpoint/2010/main" val="2456921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30F0D-98F3-4B90-BED6-8CE808AF1187}" type="datetime1">
              <a:rPr lang="en-US" smtClean="0"/>
              <a:t>5/14/2012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EFF8E3-EC8E-4FF1-9FB8-7EB9DE5DC726}" type="slidenum">
              <a:rPr lang="en-US" smtClean="0"/>
              <a:t>‹#›</a:t>
            </a:fld>
            <a:endParaRPr lang="en-US" dirty="0"/>
          </a:p>
        </p:txBody>
      </p:sp>
    </p:spTree>
    <p:extLst>
      <p:ext uri="{BB962C8B-B14F-4D97-AF65-F5344CB8AC3E}">
        <p14:creationId xmlns:p14="http://schemas.microsoft.com/office/powerpoint/2010/main" val="233963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D8FB2B-2D3C-4626-803C-67C3420FBDF8}" type="datetime1">
              <a:rPr lang="en-US" smtClean="0"/>
              <a:t>5/14/2012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EFF8E3-EC8E-4FF1-9FB8-7EB9DE5DC726}" type="slidenum">
              <a:rPr lang="en-US" smtClean="0"/>
              <a:t>‹#›</a:t>
            </a:fld>
            <a:endParaRPr lang="en-US" dirty="0"/>
          </a:p>
        </p:txBody>
      </p:sp>
    </p:spTree>
    <p:extLst>
      <p:ext uri="{BB962C8B-B14F-4D97-AF65-F5344CB8AC3E}">
        <p14:creationId xmlns:p14="http://schemas.microsoft.com/office/powerpoint/2010/main" val="2000504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B95FF9-971C-4C65-BFEB-F0E7F0C6186C}" type="datetime1">
              <a:rPr lang="en-US" smtClean="0"/>
              <a:t>5/14/2012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EFF8E3-EC8E-4FF1-9FB8-7EB9DE5DC726}" type="slidenum">
              <a:rPr lang="en-US" smtClean="0"/>
              <a:t>‹#›</a:t>
            </a:fld>
            <a:endParaRPr lang="en-US" dirty="0"/>
          </a:p>
        </p:txBody>
      </p:sp>
    </p:spTree>
    <p:extLst>
      <p:ext uri="{BB962C8B-B14F-4D97-AF65-F5344CB8AC3E}">
        <p14:creationId xmlns:p14="http://schemas.microsoft.com/office/powerpoint/2010/main" val="1222765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6297CB-0E0B-4A0E-B5D9-0654209F1674}" type="datetime1">
              <a:rPr lang="en-US" smtClean="0"/>
              <a:t>5/14/2012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EFF8E3-EC8E-4FF1-9FB8-7EB9DE5DC726}" type="slidenum">
              <a:rPr lang="en-US" smtClean="0"/>
              <a:t>‹#›</a:t>
            </a:fld>
            <a:endParaRPr lang="en-US" dirty="0"/>
          </a:p>
        </p:txBody>
      </p:sp>
    </p:spTree>
    <p:extLst>
      <p:ext uri="{BB962C8B-B14F-4D97-AF65-F5344CB8AC3E}">
        <p14:creationId xmlns:p14="http://schemas.microsoft.com/office/powerpoint/2010/main" val="213148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0FD85D-417C-4A0D-A363-51C8E17EDC9B}" type="datetime1">
              <a:rPr lang="en-US" smtClean="0"/>
              <a:t>5/14/2012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CEFF8E3-EC8E-4FF1-9FB8-7EB9DE5DC726}" type="slidenum">
              <a:rPr lang="en-US" smtClean="0"/>
              <a:t>‹#›</a:t>
            </a:fld>
            <a:endParaRPr lang="en-US" dirty="0"/>
          </a:p>
        </p:txBody>
      </p:sp>
    </p:spTree>
    <p:extLst>
      <p:ext uri="{BB962C8B-B14F-4D97-AF65-F5344CB8AC3E}">
        <p14:creationId xmlns:p14="http://schemas.microsoft.com/office/powerpoint/2010/main" val="2520004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A26251-53EB-4A05-895D-1A09DCBCB419}" type="datetime1">
              <a:rPr lang="en-US" smtClean="0"/>
              <a:t>5/14/2012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CEFF8E3-EC8E-4FF1-9FB8-7EB9DE5DC726}" type="slidenum">
              <a:rPr lang="en-US" smtClean="0"/>
              <a:t>‹#›</a:t>
            </a:fld>
            <a:endParaRPr lang="en-US" dirty="0"/>
          </a:p>
        </p:txBody>
      </p:sp>
    </p:spTree>
    <p:extLst>
      <p:ext uri="{BB962C8B-B14F-4D97-AF65-F5344CB8AC3E}">
        <p14:creationId xmlns:p14="http://schemas.microsoft.com/office/powerpoint/2010/main" val="1029929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31E40C-4D10-4BA3-BA47-16304CAEC99E}" type="datetime1">
              <a:rPr lang="en-US" smtClean="0"/>
              <a:t>5/14/2012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CEFF8E3-EC8E-4FF1-9FB8-7EB9DE5DC726}" type="slidenum">
              <a:rPr lang="en-US" smtClean="0"/>
              <a:t>‹#›</a:t>
            </a:fld>
            <a:endParaRPr lang="en-US" dirty="0"/>
          </a:p>
        </p:txBody>
      </p:sp>
    </p:spTree>
    <p:extLst>
      <p:ext uri="{BB962C8B-B14F-4D97-AF65-F5344CB8AC3E}">
        <p14:creationId xmlns:p14="http://schemas.microsoft.com/office/powerpoint/2010/main" val="3717535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F98E96-ECDF-4342-8B75-6C1DFDF80B93}" type="datetime1">
              <a:rPr lang="en-US" smtClean="0"/>
              <a:t>5/14/2012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EFF8E3-EC8E-4FF1-9FB8-7EB9DE5DC726}" type="slidenum">
              <a:rPr lang="en-US" smtClean="0"/>
              <a:t>‹#›</a:t>
            </a:fld>
            <a:endParaRPr lang="en-US" dirty="0"/>
          </a:p>
        </p:txBody>
      </p:sp>
    </p:spTree>
    <p:extLst>
      <p:ext uri="{BB962C8B-B14F-4D97-AF65-F5344CB8AC3E}">
        <p14:creationId xmlns:p14="http://schemas.microsoft.com/office/powerpoint/2010/main" val="3345812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5FFEB0-4A1E-40F8-A1EA-3D70B3F8BD9C}" type="datetime1">
              <a:rPr lang="en-US" smtClean="0"/>
              <a:t>5/14/2012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EFF8E3-EC8E-4FF1-9FB8-7EB9DE5DC726}" type="slidenum">
              <a:rPr lang="en-US" smtClean="0"/>
              <a:t>‹#›</a:t>
            </a:fld>
            <a:endParaRPr lang="en-US" dirty="0"/>
          </a:p>
        </p:txBody>
      </p:sp>
    </p:spTree>
    <p:extLst>
      <p:ext uri="{BB962C8B-B14F-4D97-AF65-F5344CB8AC3E}">
        <p14:creationId xmlns:p14="http://schemas.microsoft.com/office/powerpoint/2010/main" val="709073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C69FDD-472B-4466-8181-004CEA876519}" type="datetime1">
              <a:rPr lang="en-US" smtClean="0"/>
              <a:t>5/14/2012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EFF8E3-EC8E-4FF1-9FB8-7EB9DE5DC726}" type="slidenum">
              <a:rPr lang="en-US" smtClean="0"/>
              <a:t>‹#›</a:t>
            </a:fld>
            <a:endParaRPr lang="en-US" dirty="0"/>
          </a:p>
        </p:txBody>
      </p:sp>
    </p:spTree>
    <p:extLst>
      <p:ext uri="{BB962C8B-B14F-4D97-AF65-F5344CB8AC3E}">
        <p14:creationId xmlns:p14="http://schemas.microsoft.com/office/powerpoint/2010/main" val="1872605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hyperlink" Target="http://www.throughtheeyes.org/files/the_axes_of_a_diagnosis.pdf" TargetMode="External"/><Relationship Id="rId3" Type="http://schemas.openxmlformats.org/officeDocument/2006/relationships/image" Target="../media/image5.jpeg"/><Relationship Id="rId7" Type="http://schemas.openxmlformats.org/officeDocument/2006/relationships/hyperlink" Target="http://www4.parinc.com/Products/Product.aspx?ProductID=PAI"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http://psychcorp.pearsonassessments.com/HAIWEB/Cultures/en-us/Productdetail.htm?Pid=MMPI-2" TargetMode="External"/><Relationship Id="rId5" Type="http://schemas.openxmlformats.org/officeDocument/2006/relationships/hyperlink" Target="http://pubs.niaaa.nih.gov/publications/Assesing%20Alcohol/InstrumentPDFs/52_PRISM.pdf" TargetMode="External"/><Relationship Id="rId4" Type="http://schemas.openxmlformats.org/officeDocument/2006/relationships/hyperlink" Target="http://www.google.com/url?sa=t&amp;rct=j&amp;q=gain%20substance%20abuse%20assessment&amp;source=web&amp;cd=2&amp;ved=0CE8QFjAB&amp;url=http://www.uncg.edu/csr/asatp/pdf_pages/EBP%20pdf/GAIN.pdf&amp;ei=CUiHT4OvPMTX0QH4p8GsBw&amp;usg=AFQjCNEnsaEa2VDzE5v9dL_GRXrgvDVSjw" TargetMode="External"/><Relationship Id="rId9" Type="http://schemas.openxmlformats.org/officeDocument/2006/relationships/hyperlink" Target="http://pubs.niaaa.nih.gov/publications/Assesing%20Alcohol/InstrumentPDFs/04_ASI.pdf"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5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0536" y="2590800"/>
            <a:ext cx="6096000" cy="1470025"/>
          </a:xfrm>
        </p:spPr>
        <p:txBody>
          <a:bodyPr>
            <a:normAutofit fontScale="90000"/>
          </a:bodyPr>
          <a:lstStyle/>
          <a:p>
            <a:r>
              <a:rPr lang="en-US" b="1" dirty="0" smtClean="0">
                <a:solidFill>
                  <a:srgbClr val="006892"/>
                </a:solidFill>
                <a:latin typeface="Arial" pitchFamily="34" charset="0"/>
                <a:cs typeface="Arial" pitchFamily="34" charset="0"/>
              </a:rPr>
              <a:t>RSAT Training Tool: </a:t>
            </a:r>
            <a:br>
              <a:rPr lang="en-US" b="1" dirty="0" smtClean="0">
                <a:solidFill>
                  <a:srgbClr val="006892"/>
                </a:solidFill>
                <a:latin typeface="Arial" pitchFamily="34" charset="0"/>
                <a:cs typeface="Arial" pitchFamily="34" charset="0"/>
              </a:rPr>
            </a:br>
            <a:r>
              <a:rPr lang="en-US" b="1" dirty="0" smtClean="0">
                <a:solidFill>
                  <a:srgbClr val="006892"/>
                </a:solidFill>
                <a:latin typeface="Arial" pitchFamily="34" charset="0"/>
                <a:cs typeface="Arial" pitchFamily="34" charset="0"/>
              </a:rPr>
              <a:t>Co-occurring Disorders</a:t>
            </a:r>
            <a:br>
              <a:rPr lang="en-US" b="1" dirty="0" smtClean="0">
                <a:solidFill>
                  <a:srgbClr val="006892"/>
                </a:solidFill>
                <a:latin typeface="Arial" pitchFamily="34" charset="0"/>
                <a:cs typeface="Arial" pitchFamily="34" charset="0"/>
              </a:rPr>
            </a:br>
            <a:r>
              <a:rPr lang="en-US" b="1" dirty="0" smtClean="0">
                <a:solidFill>
                  <a:srgbClr val="006892"/>
                </a:solidFill>
                <a:latin typeface="Arial" pitchFamily="34" charset="0"/>
                <a:cs typeface="Arial" pitchFamily="34" charset="0"/>
              </a:rPr>
              <a:t>and Integrated Treatment Strategies</a:t>
            </a:r>
            <a:endParaRPr lang="en-US" b="1" dirty="0">
              <a:solidFill>
                <a:srgbClr val="006892"/>
              </a:solidFill>
              <a:latin typeface="Arial" pitchFamily="34" charset="0"/>
              <a:cs typeface="Arial"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138150"/>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3" y="6081989"/>
            <a:ext cx="9144000" cy="776011"/>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47800" y="5023104"/>
            <a:ext cx="5888736" cy="917448"/>
          </a:xfrm>
          <a:prstGeom prst="rect">
            <a:avLst/>
          </a:prstGeom>
        </p:spPr>
      </p:pic>
    </p:spTree>
    <p:extLst>
      <p:ext uri="{BB962C8B-B14F-4D97-AF65-F5344CB8AC3E}">
        <p14:creationId xmlns:p14="http://schemas.microsoft.com/office/powerpoint/2010/main" val="19720284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dirty="0" smtClean="0">
                <a:solidFill>
                  <a:srgbClr val="006892"/>
                </a:solidFill>
                <a:latin typeface="Arial" pitchFamily="34" charset="0"/>
                <a:cs typeface="Arial" pitchFamily="34" charset="0"/>
              </a:rPr>
              <a:t>Relevance to RSAT Programs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pPr lvl="1">
              <a:buClr>
                <a:srgbClr val="BE854C"/>
              </a:buClr>
              <a:buSzPct val="65000"/>
              <a:buFont typeface="Arial" pitchFamily="34" charset="0"/>
              <a:buChar char="►"/>
            </a:pPr>
            <a:r>
              <a:rPr lang="en-US" dirty="0" smtClean="0"/>
              <a:t>Collaboration</a:t>
            </a:r>
            <a:endParaRPr lang="en-US" dirty="0"/>
          </a:p>
          <a:p>
            <a:pPr lvl="1">
              <a:buClr>
                <a:srgbClr val="BE854C"/>
              </a:buClr>
              <a:buSzPct val="65000"/>
              <a:buFont typeface="Arial" pitchFamily="34" charset="0"/>
              <a:buChar char="►"/>
            </a:pPr>
            <a:r>
              <a:rPr lang="en-US" dirty="0" smtClean="0"/>
              <a:t>Screening </a:t>
            </a:r>
            <a:r>
              <a:rPr lang="en-US" dirty="0"/>
              <a:t>and </a:t>
            </a:r>
            <a:r>
              <a:rPr lang="en-US" dirty="0" smtClean="0"/>
              <a:t>assessment</a:t>
            </a:r>
          </a:p>
          <a:p>
            <a:pPr lvl="1">
              <a:buClr>
                <a:srgbClr val="BE854C"/>
              </a:buClr>
              <a:buSzPct val="65000"/>
              <a:buFont typeface="Arial" pitchFamily="34" charset="0"/>
              <a:buChar char="►"/>
            </a:pPr>
            <a:r>
              <a:rPr lang="en-US" dirty="0" smtClean="0"/>
              <a:t>Integrated </a:t>
            </a:r>
            <a:r>
              <a:rPr lang="en-US" dirty="0"/>
              <a:t>treatment </a:t>
            </a:r>
            <a:r>
              <a:rPr lang="en-US" dirty="0" smtClean="0"/>
              <a:t>interventions</a:t>
            </a:r>
          </a:p>
          <a:p>
            <a:pPr lvl="1">
              <a:buClr>
                <a:srgbClr val="BE854C"/>
              </a:buClr>
              <a:buSzPct val="65000"/>
              <a:buFont typeface="Arial" pitchFamily="34" charset="0"/>
              <a:buChar char="►"/>
            </a:pPr>
            <a:r>
              <a:rPr lang="en-US" dirty="0" smtClean="0"/>
              <a:t>Case </a:t>
            </a:r>
            <a:r>
              <a:rPr lang="en-US" dirty="0"/>
              <a:t>management and </a:t>
            </a:r>
            <a:r>
              <a:rPr lang="en-US" dirty="0" smtClean="0"/>
              <a:t>re-entry</a:t>
            </a:r>
          </a:p>
          <a:p>
            <a:pPr lvl="1">
              <a:buClr>
                <a:srgbClr val="BE854C"/>
              </a:buClr>
              <a:buSzPct val="65000"/>
              <a:buFont typeface="Arial" pitchFamily="34" charset="0"/>
              <a:buChar char="►"/>
            </a:pPr>
            <a:r>
              <a:rPr lang="en-US" dirty="0" smtClean="0"/>
              <a:t>Peer </a:t>
            </a:r>
            <a:r>
              <a:rPr lang="en-US" dirty="0"/>
              <a:t>and community-based support </a:t>
            </a:r>
          </a:p>
          <a:p>
            <a:pPr lvl="1">
              <a:buClr>
                <a:srgbClr val="BE854C"/>
              </a:buClr>
              <a:buSzPct val="65000"/>
              <a:buFont typeface="Arial" pitchFamily="34" charset="0"/>
              <a:buChar char="►"/>
            </a:pPr>
            <a:endParaRPr lang="en-US" dirty="0"/>
          </a:p>
          <a:p>
            <a:pPr marL="457200" lvl="1" indent="0">
              <a:buClr>
                <a:srgbClr val="BE854C"/>
              </a:buClr>
              <a:buSzPct val="65000"/>
              <a:buNone/>
            </a:pPr>
            <a:endParaRPr lang="en-US"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10</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869149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dirty="0" smtClean="0">
                <a:solidFill>
                  <a:srgbClr val="006892"/>
                </a:solidFill>
                <a:latin typeface="Arial" pitchFamily="34" charset="0"/>
                <a:cs typeface="Arial" pitchFamily="34" charset="0"/>
              </a:rPr>
              <a:t>Module I: Signs and Symptoms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159042"/>
            <a:ext cx="8229600" cy="5546558"/>
          </a:xfrm>
        </p:spPr>
        <p:txBody>
          <a:bodyPr>
            <a:noAutofit/>
          </a:bodyPr>
          <a:lstStyle/>
          <a:p>
            <a:pPr marL="0" indent="0">
              <a:buNone/>
            </a:pPr>
            <a:endParaRPr lang="en-US" sz="2000" b="1" i="1" dirty="0" smtClean="0"/>
          </a:p>
          <a:p>
            <a:pPr marL="0" indent="0">
              <a:buNone/>
            </a:pPr>
            <a:r>
              <a:rPr lang="en-US" b="1" dirty="0" smtClean="0"/>
              <a:t>Mental </a:t>
            </a:r>
            <a:r>
              <a:rPr lang="en-US" b="1" dirty="0"/>
              <a:t>health disorders (mental illnesses) are conditions that can disrupt a person's thinking, feeling, mood, behavior, and ability to relate to </a:t>
            </a:r>
            <a:r>
              <a:rPr lang="en-US" b="1" dirty="0" smtClean="0"/>
              <a:t>others.</a:t>
            </a:r>
          </a:p>
          <a:p>
            <a:pPr lvl="1">
              <a:buClr>
                <a:srgbClr val="BE854C"/>
              </a:buClr>
              <a:buSzPct val="65000"/>
              <a:buFont typeface="Arial" pitchFamily="34" charset="0"/>
              <a:buChar char="►"/>
            </a:pPr>
            <a:r>
              <a:rPr lang="en-US" dirty="0">
                <a:solidFill>
                  <a:prstClr val="black"/>
                </a:solidFill>
              </a:rPr>
              <a:t>can affect every area of a person’s life </a:t>
            </a:r>
          </a:p>
          <a:p>
            <a:pPr lvl="1">
              <a:buClr>
                <a:srgbClr val="BE854C"/>
              </a:buClr>
              <a:buSzPct val="65000"/>
              <a:buFont typeface="Arial" pitchFamily="34" charset="0"/>
              <a:buChar char="►"/>
            </a:pPr>
            <a:r>
              <a:rPr lang="en-US" dirty="0">
                <a:solidFill>
                  <a:prstClr val="black"/>
                </a:solidFill>
              </a:rPr>
              <a:t>involve changes in the brain</a:t>
            </a:r>
          </a:p>
          <a:p>
            <a:pPr lvl="1">
              <a:buClr>
                <a:srgbClr val="BE854C"/>
              </a:buClr>
              <a:buSzPct val="65000"/>
              <a:buFont typeface="Arial" pitchFamily="34" charset="0"/>
              <a:buChar char="►"/>
            </a:pPr>
            <a:r>
              <a:rPr lang="en-US" dirty="0">
                <a:solidFill>
                  <a:prstClr val="black"/>
                </a:solidFill>
              </a:rPr>
              <a:t>may respond to medications</a:t>
            </a:r>
          </a:p>
          <a:p>
            <a:pPr lvl="1">
              <a:buClr>
                <a:srgbClr val="BE854C"/>
              </a:buClr>
              <a:buSzPct val="65000"/>
              <a:buFont typeface="Arial" pitchFamily="34" charset="0"/>
              <a:buChar char="►"/>
            </a:pPr>
            <a:r>
              <a:rPr lang="en-US" dirty="0">
                <a:solidFill>
                  <a:prstClr val="black"/>
                </a:solidFill>
              </a:rPr>
              <a:t>symptoms and severity fluctuate</a:t>
            </a:r>
          </a:p>
          <a:p>
            <a:pPr lvl="1">
              <a:buClr>
                <a:srgbClr val="BE854C"/>
              </a:buClr>
              <a:buSzPct val="65000"/>
              <a:buFont typeface="Arial" pitchFamily="34" charset="0"/>
              <a:buChar char="►"/>
            </a:pPr>
            <a:r>
              <a:rPr lang="en-US" dirty="0">
                <a:solidFill>
                  <a:prstClr val="black"/>
                </a:solidFill>
              </a:rPr>
              <a:t>individual response to treatment approaches vary</a:t>
            </a:r>
          </a:p>
          <a:p>
            <a:pPr marL="0" indent="0">
              <a:buNone/>
            </a:pPr>
            <a:endParaRPr lang="en-US"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11</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146" name="Picture 2" descr="C:\Program Files\Microsoft Office\MEDIA\CAGCAT10\j0199755.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62800" y="4038600"/>
            <a:ext cx="990600" cy="10110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82460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dirty="0" smtClean="0">
                <a:solidFill>
                  <a:srgbClr val="006892"/>
                </a:solidFill>
                <a:latin typeface="Arial" pitchFamily="34" charset="0"/>
                <a:cs typeface="Arial" pitchFamily="34" charset="0"/>
              </a:rPr>
              <a:t>Signs and Symptoms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172027"/>
            <a:ext cx="8229600" cy="5172326"/>
          </a:xfrm>
        </p:spPr>
        <p:txBody>
          <a:bodyPr>
            <a:noAutofit/>
          </a:bodyPr>
          <a:lstStyle/>
          <a:p>
            <a:pPr marL="0" indent="0">
              <a:buNone/>
            </a:pPr>
            <a:endParaRPr lang="en-US" sz="2000" b="1" i="1" dirty="0" smtClean="0"/>
          </a:p>
          <a:p>
            <a:pPr marL="0" lvl="0" indent="0">
              <a:buClr>
                <a:srgbClr val="BE854C"/>
              </a:buClr>
              <a:buSzPct val="65000"/>
              <a:buNone/>
            </a:pPr>
            <a:r>
              <a:rPr lang="en-US" b="1" dirty="0"/>
              <a:t>Addiction is </a:t>
            </a:r>
            <a:r>
              <a:rPr lang="en-US" b="1" dirty="0" smtClean="0"/>
              <a:t>a </a:t>
            </a:r>
            <a:r>
              <a:rPr lang="en-US" b="1" dirty="0"/>
              <a:t>chronic</a:t>
            </a:r>
            <a:r>
              <a:rPr lang="en-US" b="1" dirty="0" smtClean="0"/>
              <a:t>, condition with a high potential for relapse, characterized </a:t>
            </a:r>
            <a:r>
              <a:rPr lang="en-US" b="1" dirty="0"/>
              <a:t>by compulsive drug seeking and use, despite harmful </a:t>
            </a:r>
            <a:r>
              <a:rPr lang="en-US" b="1" dirty="0" smtClean="0"/>
              <a:t>consequences.</a:t>
            </a:r>
            <a:r>
              <a:rPr lang="en-US" dirty="0" smtClean="0"/>
              <a:t> </a:t>
            </a:r>
          </a:p>
          <a:p>
            <a:pPr lvl="1">
              <a:buClr>
                <a:srgbClr val="BE854C"/>
              </a:buClr>
              <a:buSzPct val="65000"/>
              <a:buFont typeface="Arial" pitchFamily="34" charset="0"/>
              <a:buChar char="►"/>
            </a:pPr>
            <a:r>
              <a:rPr lang="en-US" dirty="0" smtClean="0"/>
              <a:t>can </a:t>
            </a:r>
            <a:r>
              <a:rPr lang="en-US" dirty="0"/>
              <a:t>affect </a:t>
            </a:r>
            <a:r>
              <a:rPr lang="en-US" dirty="0" smtClean="0"/>
              <a:t>every area </a:t>
            </a:r>
            <a:r>
              <a:rPr lang="en-US" dirty="0"/>
              <a:t>of a person’s life </a:t>
            </a:r>
          </a:p>
          <a:p>
            <a:pPr lvl="1">
              <a:buClr>
                <a:srgbClr val="BE854C"/>
              </a:buClr>
              <a:buSzPct val="65000"/>
              <a:buFont typeface="Arial" pitchFamily="34" charset="0"/>
              <a:buChar char="►"/>
            </a:pPr>
            <a:r>
              <a:rPr lang="en-US" dirty="0" smtClean="0"/>
              <a:t>involve </a:t>
            </a:r>
            <a:r>
              <a:rPr lang="en-US" dirty="0"/>
              <a:t>changes in the </a:t>
            </a:r>
            <a:r>
              <a:rPr lang="en-US" dirty="0" smtClean="0"/>
              <a:t>brain</a:t>
            </a:r>
          </a:p>
          <a:p>
            <a:pPr lvl="1">
              <a:buClr>
                <a:srgbClr val="BE854C"/>
              </a:buClr>
              <a:buSzPct val="65000"/>
              <a:buFont typeface="Arial" pitchFamily="34" charset="0"/>
              <a:buChar char="►"/>
            </a:pPr>
            <a:r>
              <a:rPr lang="en-US" dirty="0" smtClean="0"/>
              <a:t>may respond </a:t>
            </a:r>
            <a:r>
              <a:rPr lang="en-US" dirty="0"/>
              <a:t>to </a:t>
            </a:r>
            <a:r>
              <a:rPr lang="en-US" dirty="0" smtClean="0"/>
              <a:t>medications</a:t>
            </a:r>
            <a:endParaRPr lang="en-US" dirty="0"/>
          </a:p>
          <a:p>
            <a:pPr lvl="1">
              <a:buClr>
                <a:srgbClr val="BE854C"/>
              </a:buClr>
              <a:buSzPct val="65000"/>
              <a:buFont typeface="Arial" pitchFamily="34" charset="0"/>
              <a:buChar char="►"/>
            </a:pPr>
            <a:r>
              <a:rPr lang="en-US" dirty="0"/>
              <a:t>symptoms and severity </a:t>
            </a:r>
            <a:r>
              <a:rPr lang="en-US" dirty="0" smtClean="0"/>
              <a:t>fluctuate</a:t>
            </a:r>
          </a:p>
          <a:p>
            <a:pPr lvl="1">
              <a:buClr>
                <a:srgbClr val="BE854C"/>
              </a:buClr>
              <a:buSzPct val="65000"/>
              <a:buFont typeface="Arial" pitchFamily="34" charset="0"/>
              <a:buChar char="►"/>
            </a:pPr>
            <a:r>
              <a:rPr lang="en-US" dirty="0" smtClean="0"/>
              <a:t>individual response to treatment approaches vary</a:t>
            </a:r>
            <a:endParaRPr lang="en-US" dirty="0"/>
          </a:p>
          <a:p>
            <a:pPr marL="0" indent="0">
              <a:buNone/>
            </a:pPr>
            <a:endParaRPr lang="en-US"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12</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7106" y="3225209"/>
            <a:ext cx="140894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20499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dirty="0" smtClean="0">
                <a:solidFill>
                  <a:srgbClr val="006892"/>
                </a:solidFill>
                <a:latin typeface="Arial" pitchFamily="34" charset="0"/>
                <a:cs typeface="Arial" pitchFamily="34" charset="0"/>
              </a:rPr>
              <a:t>Signs and Symptoms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pPr marL="0" indent="0" algn="ctr">
              <a:buNone/>
            </a:pPr>
            <a:r>
              <a:rPr lang="en-US" b="1" dirty="0" smtClean="0"/>
              <a:t>A </a:t>
            </a:r>
            <a:r>
              <a:rPr lang="en-US" b="1" dirty="0"/>
              <a:t>“co-occurring disorder” </a:t>
            </a:r>
            <a:r>
              <a:rPr lang="en-US" b="1" dirty="0" smtClean="0"/>
              <a:t>is </a:t>
            </a:r>
            <a:r>
              <a:rPr lang="en-US" b="1" dirty="0"/>
              <a:t>used to describe a simultaneous substance use disorder and </a:t>
            </a:r>
            <a:r>
              <a:rPr lang="en-US" b="1" dirty="0" smtClean="0"/>
              <a:t> </a:t>
            </a:r>
            <a:r>
              <a:rPr lang="en-US" b="1" dirty="0"/>
              <a:t>mental health disorder.</a:t>
            </a:r>
            <a:r>
              <a:rPr lang="en-US" dirty="0"/>
              <a:t> </a:t>
            </a:r>
            <a:endParaRPr lang="en-US" dirty="0" smtClean="0"/>
          </a:p>
          <a:p>
            <a:pPr marL="0" indent="0" algn="ctr">
              <a:buNone/>
            </a:pPr>
            <a:r>
              <a:rPr lang="en-US" i="1" dirty="0" smtClean="0"/>
              <a:t>A mental </a:t>
            </a:r>
            <a:r>
              <a:rPr lang="en-US" i="1" dirty="0"/>
              <a:t>disorder </a:t>
            </a:r>
            <a:r>
              <a:rPr lang="en-US" i="1" dirty="0" smtClean="0"/>
              <a:t>should be </a:t>
            </a:r>
            <a:r>
              <a:rPr lang="en-US" i="1" dirty="0"/>
              <a:t>established independent of the substance use disorder, rather than symptoms resulting from substance use.</a:t>
            </a:r>
          </a:p>
          <a:p>
            <a:pPr marL="0" indent="0" algn="ctr">
              <a:buNone/>
            </a:pPr>
            <a:endParaRPr lang="en-US" sz="4800" dirty="0"/>
          </a:p>
          <a:p>
            <a:pPr marL="0" indent="0" algn="ctr">
              <a:buNone/>
            </a:pPr>
            <a:r>
              <a:rPr lang="en-US" sz="4800" dirty="0"/>
              <a:t> </a:t>
            </a:r>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13</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33237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fontScale="90000"/>
          </a:bodyPr>
          <a:lstStyle/>
          <a:p>
            <a:r>
              <a:rPr lang="en-US" dirty="0" smtClean="0">
                <a:solidFill>
                  <a:srgbClr val="006892"/>
                </a:solidFill>
                <a:latin typeface="Arial" pitchFamily="34" charset="0"/>
                <a:cs typeface="Arial" pitchFamily="34" charset="0"/>
              </a:rPr>
              <a:t>Who Has a Co-Occuring Disorder? </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371600"/>
            <a:ext cx="8229600" cy="4209146"/>
          </a:xfrm>
        </p:spPr>
        <p:txBody>
          <a:bodyPr>
            <a:noAutofit/>
          </a:bodyPr>
          <a:lstStyle/>
          <a:p>
            <a:pPr marL="0" lvl="0" indent="0">
              <a:buNone/>
            </a:pPr>
            <a:r>
              <a:rPr lang="en-US" sz="2400" b="1" dirty="0">
                <a:solidFill>
                  <a:prstClr val="black"/>
                </a:solidFill>
              </a:rPr>
              <a:t>Marsha- </a:t>
            </a:r>
            <a:r>
              <a:rPr lang="en-US" sz="2400" dirty="0">
                <a:solidFill>
                  <a:prstClr val="black"/>
                </a:solidFill>
              </a:rPr>
              <a:t>age </a:t>
            </a:r>
            <a:r>
              <a:rPr lang="en-US" sz="2400" dirty="0" smtClean="0">
                <a:solidFill>
                  <a:prstClr val="black"/>
                </a:solidFill>
              </a:rPr>
              <a:t>42; </a:t>
            </a:r>
            <a:r>
              <a:rPr lang="en-US" sz="2400" dirty="0">
                <a:solidFill>
                  <a:prstClr val="black"/>
                </a:solidFill>
              </a:rPr>
              <a:t>Both children in placement. </a:t>
            </a:r>
            <a:r>
              <a:rPr lang="en-US" sz="2400" dirty="0" smtClean="0">
                <a:solidFill>
                  <a:prstClr val="black"/>
                </a:solidFill>
              </a:rPr>
              <a:t>Used </a:t>
            </a:r>
            <a:r>
              <a:rPr lang="en-US" sz="2400" dirty="0">
                <a:solidFill>
                  <a:prstClr val="black"/>
                </a:solidFill>
              </a:rPr>
              <a:t>crack and alcohol for </a:t>
            </a:r>
            <a:r>
              <a:rPr lang="en-US" sz="2400" dirty="0" smtClean="0">
                <a:solidFill>
                  <a:prstClr val="black"/>
                </a:solidFill>
              </a:rPr>
              <a:t>several </a:t>
            </a:r>
            <a:r>
              <a:rPr lang="en-US" sz="2400" dirty="0">
                <a:solidFill>
                  <a:prstClr val="black"/>
                </a:solidFill>
              </a:rPr>
              <a:t>years. Speaks about her time on the streets with pride and nostalgia. Cycles through periods of intense moods; rarely fully present during groups.  She is either completely withdrawn or </a:t>
            </a:r>
            <a:r>
              <a:rPr lang="en-US" sz="2400" dirty="0" smtClean="0">
                <a:solidFill>
                  <a:prstClr val="black"/>
                </a:solidFill>
              </a:rPr>
              <a:t>talking </a:t>
            </a:r>
            <a:r>
              <a:rPr lang="en-US" sz="2400" dirty="0">
                <a:solidFill>
                  <a:prstClr val="black"/>
                </a:solidFill>
              </a:rPr>
              <a:t>through the entire group without letting other participants speak.</a:t>
            </a:r>
          </a:p>
          <a:p>
            <a:pPr lvl="0">
              <a:lnSpc>
                <a:spcPct val="115000"/>
              </a:lnSpc>
              <a:spcBef>
                <a:spcPts val="0"/>
              </a:spcBef>
              <a:buFont typeface="Wingdings"/>
              <a:buChar char="o"/>
            </a:pPr>
            <a:r>
              <a:rPr lang="en-US" sz="2400" dirty="0">
                <a:solidFill>
                  <a:srgbClr val="000000"/>
                </a:solidFill>
                <a:ea typeface="Times New Roman"/>
                <a:cs typeface="Times New Roman"/>
              </a:rPr>
              <a:t>SUD</a:t>
            </a:r>
            <a:endParaRPr lang="en-US" sz="2400" dirty="0">
              <a:ea typeface="Times New Roman"/>
              <a:cs typeface="Times New Roman"/>
            </a:endParaRPr>
          </a:p>
          <a:p>
            <a:pPr lvl="0">
              <a:lnSpc>
                <a:spcPct val="115000"/>
              </a:lnSpc>
              <a:spcBef>
                <a:spcPts val="0"/>
              </a:spcBef>
              <a:buFont typeface="Wingdings"/>
              <a:buChar char="o"/>
            </a:pPr>
            <a:r>
              <a:rPr lang="en-US" sz="2400" dirty="0">
                <a:solidFill>
                  <a:srgbClr val="000000"/>
                </a:solidFill>
                <a:ea typeface="Times New Roman"/>
                <a:cs typeface="Times New Roman"/>
              </a:rPr>
              <a:t>Mental Illness</a:t>
            </a:r>
            <a:endParaRPr lang="en-US" sz="2400" dirty="0">
              <a:ea typeface="Times New Roman"/>
              <a:cs typeface="Times New Roman"/>
            </a:endParaRPr>
          </a:p>
          <a:p>
            <a:pPr lvl="0">
              <a:lnSpc>
                <a:spcPct val="115000"/>
              </a:lnSpc>
              <a:spcBef>
                <a:spcPts val="0"/>
              </a:spcBef>
              <a:buFont typeface="Wingdings"/>
              <a:buChar char="o"/>
            </a:pPr>
            <a:r>
              <a:rPr lang="en-US" sz="2400" dirty="0">
                <a:solidFill>
                  <a:srgbClr val="000000"/>
                </a:solidFill>
                <a:ea typeface="Times New Roman"/>
                <a:cs typeface="Times New Roman"/>
              </a:rPr>
              <a:t>Neither </a:t>
            </a:r>
            <a:endParaRPr lang="en-US" sz="2400" dirty="0">
              <a:ea typeface="Times New Roman"/>
              <a:cs typeface="Times New Roman"/>
            </a:endParaRPr>
          </a:p>
          <a:p>
            <a:pPr marL="0" lvl="0" indent="0">
              <a:lnSpc>
                <a:spcPct val="115000"/>
              </a:lnSpc>
              <a:spcBef>
                <a:spcPts val="0"/>
              </a:spcBef>
              <a:buNone/>
            </a:pPr>
            <a:r>
              <a:rPr lang="en-US" sz="2400" dirty="0">
                <a:solidFill>
                  <a:srgbClr val="000000"/>
                </a:solidFill>
                <a:ea typeface="Times New Roman"/>
                <a:cs typeface="Times New Roman"/>
              </a:rPr>
              <a:t>Co-occurring disorder?  yes </a:t>
            </a:r>
            <a:r>
              <a:rPr lang="en-US" sz="2400" b="1" dirty="0">
                <a:solidFill>
                  <a:srgbClr val="000000"/>
                </a:solidFill>
                <a:ea typeface="Times New Roman"/>
                <a:cs typeface="Arial"/>
                <a:sym typeface="Wingdings"/>
              </a:rPr>
              <a:t></a:t>
            </a:r>
            <a:r>
              <a:rPr lang="en-US" sz="2400" b="1" dirty="0">
                <a:solidFill>
                  <a:srgbClr val="000000"/>
                </a:solidFill>
                <a:ea typeface="Times New Roman"/>
                <a:cs typeface="Times New Roman"/>
              </a:rPr>
              <a:t> </a:t>
            </a:r>
            <a:r>
              <a:rPr lang="en-US" sz="2400" dirty="0">
                <a:solidFill>
                  <a:srgbClr val="000000"/>
                </a:solidFill>
                <a:ea typeface="Times New Roman"/>
                <a:cs typeface="Times New Roman"/>
              </a:rPr>
              <a:t>no </a:t>
            </a:r>
            <a:r>
              <a:rPr lang="en-US" sz="2400" b="1" dirty="0">
                <a:solidFill>
                  <a:srgbClr val="000000"/>
                </a:solidFill>
                <a:ea typeface="Times New Roman"/>
                <a:cs typeface="Arial"/>
                <a:sym typeface="Wingdings"/>
              </a:rPr>
              <a:t></a:t>
            </a:r>
            <a:endParaRPr lang="en-US" sz="2400" dirty="0">
              <a:ea typeface="Times New Roman"/>
              <a:cs typeface="Times New Roman"/>
            </a:endParaRPr>
          </a:p>
          <a:p>
            <a:pPr marL="0" indent="0">
              <a:buNone/>
            </a:pPr>
            <a:endParaRPr lang="en-US" sz="2400" dirty="0"/>
          </a:p>
          <a:p>
            <a:pPr marL="0" indent="0">
              <a:buNone/>
            </a:pPr>
            <a:r>
              <a:rPr lang="en-US" sz="2400" i="1" dirty="0"/>
              <a:t> </a:t>
            </a:r>
            <a:endParaRPr lang="en-US" sz="2400" dirty="0"/>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14</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955276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fontScale="90000"/>
          </a:bodyPr>
          <a:lstStyle/>
          <a:p>
            <a:r>
              <a:rPr lang="en-US" dirty="0" smtClean="0">
                <a:solidFill>
                  <a:srgbClr val="006892"/>
                </a:solidFill>
                <a:latin typeface="Arial" pitchFamily="34" charset="0"/>
                <a:cs typeface="Arial" pitchFamily="34" charset="0"/>
              </a:rPr>
              <a:t>Who Has a Co-Occuring Disorder? </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371600"/>
            <a:ext cx="8229600" cy="4209146"/>
          </a:xfrm>
        </p:spPr>
        <p:txBody>
          <a:bodyPr>
            <a:noAutofit/>
          </a:bodyPr>
          <a:lstStyle/>
          <a:p>
            <a:pPr marL="0" indent="0">
              <a:buNone/>
            </a:pPr>
            <a:r>
              <a:rPr lang="en-US" sz="2400" b="1" dirty="0"/>
              <a:t>Brian</a:t>
            </a:r>
            <a:r>
              <a:rPr lang="en-US" sz="2400" dirty="0"/>
              <a:t> – age </a:t>
            </a:r>
            <a:r>
              <a:rPr lang="en-US" sz="2400" dirty="0" smtClean="0"/>
              <a:t>33; </a:t>
            </a:r>
            <a:r>
              <a:rPr lang="en-US" sz="2400" dirty="0"/>
              <a:t>In college, began heavy </a:t>
            </a:r>
            <a:r>
              <a:rPr lang="en-US" sz="2400" dirty="0" smtClean="0"/>
              <a:t>cocaine use and </a:t>
            </a:r>
            <a:r>
              <a:rPr lang="en-US" sz="2400" dirty="0"/>
              <a:t>binge drinking. Started having violent episodes with roommates and dropped out of school. Family found him living in an abandoned building. Remained homeless, was arrested for public nudity, drunk and </a:t>
            </a:r>
            <a:r>
              <a:rPr lang="en-US" sz="2400" dirty="0" smtClean="0"/>
              <a:t>disorderly, </a:t>
            </a:r>
            <a:r>
              <a:rPr lang="en-US" sz="2400" dirty="0"/>
              <a:t>and shoplifting, etc. more than 25 times. Last time he hit an officer because he thought </a:t>
            </a:r>
            <a:r>
              <a:rPr lang="en-US" sz="2400" dirty="0" smtClean="0"/>
              <a:t>the police were imposters dressed as police officers. </a:t>
            </a:r>
            <a:endParaRPr lang="en-US" sz="2400" dirty="0"/>
          </a:p>
          <a:p>
            <a:pPr lvl="0">
              <a:lnSpc>
                <a:spcPct val="115000"/>
              </a:lnSpc>
              <a:spcBef>
                <a:spcPts val="0"/>
              </a:spcBef>
              <a:buFont typeface="Wingdings"/>
              <a:buChar char="o"/>
            </a:pPr>
            <a:r>
              <a:rPr lang="en-US" sz="2400" dirty="0">
                <a:solidFill>
                  <a:srgbClr val="000000"/>
                </a:solidFill>
                <a:ea typeface="Times New Roman"/>
                <a:cs typeface="Times New Roman"/>
              </a:rPr>
              <a:t>SUD</a:t>
            </a:r>
            <a:endParaRPr lang="en-US" sz="2400" dirty="0">
              <a:ea typeface="Times New Roman"/>
              <a:cs typeface="Times New Roman"/>
            </a:endParaRPr>
          </a:p>
          <a:p>
            <a:pPr lvl="0">
              <a:lnSpc>
                <a:spcPct val="115000"/>
              </a:lnSpc>
              <a:spcBef>
                <a:spcPts val="0"/>
              </a:spcBef>
              <a:buFont typeface="Wingdings"/>
              <a:buChar char="o"/>
            </a:pPr>
            <a:r>
              <a:rPr lang="en-US" sz="2400" dirty="0">
                <a:solidFill>
                  <a:srgbClr val="000000"/>
                </a:solidFill>
                <a:ea typeface="Times New Roman"/>
                <a:cs typeface="Times New Roman"/>
              </a:rPr>
              <a:t>Mental Illness</a:t>
            </a:r>
            <a:endParaRPr lang="en-US" sz="2400" dirty="0">
              <a:ea typeface="Times New Roman"/>
              <a:cs typeface="Times New Roman"/>
            </a:endParaRPr>
          </a:p>
          <a:p>
            <a:pPr lvl="0">
              <a:lnSpc>
                <a:spcPct val="115000"/>
              </a:lnSpc>
              <a:spcBef>
                <a:spcPts val="0"/>
              </a:spcBef>
              <a:buFont typeface="Wingdings"/>
              <a:buChar char="o"/>
            </a:pPr>
            <a:r>
              <a:rPr lang="en-US" sz="2400" dirty="0">
                <a:solidFill>
                  <a:srgbClr val="000000"/>
                </a:solidFill>
                <a:ea typeface="Times New Roman"/>
                <a:cs typeface="Times New Roman"/>
              </a:rPr>
              <a:t>Neither </a:t>
            </a:r>
            <a:endParaRPr lang="en-US" sz="2400" dirty="0">
              <a:ea typeface="Times New Roman"/>
              <a:cs typeface="Times New Roman"/>
            </a:endParaRPr>
          </a:p>
          <a:p>
            <a:pPr marL="0" lvl="0" indent="0">
              <a:lnSpc>
                <a:spcPct val="115000"/>
              </a:lnSpc>
              <a:spcBef>
                <a:spcPts val="0"/>
              </a:spcBef>
              <a:buNone/>
            </a:pPr>
            <a:r>
              <a:rPr lang="en-US" sz="2400" dirty="0">
                <a:solidFill>
                  <a:srgbClr val="000000"/>
                </a:solidFill>
                <a:ea typeface="Times New Roman"/>
                <a:cs typeface="Times New Roman"/>
              </a:rPr>
              <a:t>Co-occurring disorder?  yes </a:t>
            </a:r>
            <a:r>
              <a:rPr lang="en-US" sz="2400" b="1" dirty="0">
                <a:solidFill>
                  <a:srgbClr val="000000"/>
                </a:solidFill>
                <a:ea typeface="Times New Roman"/>
                <a:cs typeface="Arial"/>
                <a:sym typeface="Wingdings"/>
              </a:rPr>
              <a:t></a:t>
            </a:r>
            <a:r>
              <a:rPr lang="en-US" sz="2400" b="1" dirty="0">
                <a:solidFill>
                  <a:srgbClr val="000000"/>
                </a:solidFill>
                <a:ea typeface="Times New Roman"/>
                <a:cs typeface="Times New Roman"/>
              </a:rPr>
              <a:t> </a:t>
            </a:r>
            <a:r>
              <a:rPr lang="en-US" sz="2400" dirty="0">
                <a:solidFill>
                  <a:srgbClr val="000000"/>
                </a:solidFill>
                <a:ea typeface="Times New Roman"/>
                <a:cs typeface="Times New Roman"/>
              </a:rPr>
              <a:t>no </a:t>
            </a:r>
            <a:r>
              <a:rPr lang="en-US" sz="2400" b="1" dirty="0">
                <a:solidFill>
                  <a:srgbClr val="000000"/>
                </a:solidFill>
                <a:ea typeface="Times New Roman"/>
                <a:cs typeface="Arial"/>
                <a:sym typeface="Wingdings"/>
              </a:rPr>
              <a:t></a:t>
            </a:r>
            <a:endParaRPr lang="en-US" sz="2400" dirty="0">
              <a:ea typeface="Times New Roman"/>
              <a:cs typeface="Times New Roman"/>
            </a:endParaRPr>
          </a:p>
          <a:p>
            <a:endParaRPr lang="en-US" sz="2400" dirty="0"/>
          </a:p>
          <a:p>
            <a:pPr marL="0" indent="0">
              <a:buNone/>
            </a:pPr>
            <a:endParaRPr lang="en-US" sz="2400" dirty="0"/>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15</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389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fontScale="90000"/>
          </a:bodyPr>
          <a:lstStyle/>
          <a:p>
            <a:r>
              <a:rPr lang="en-US" dirty="0" smtClean="0">
                <a:solidFill>
                  <a:srgbClr val="006892"/>
                </a:solidFill>
                <a:latin typeface="Arial" pitchFamily="34" charset="0"/>
                <a:cs typeface="Arial" pitchFamily="34" charset="0"/>
              </a:rPr>
              <a:t>Who Has a Co-Occuring Disorder? </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447800"/>
            <a:ext cx="8305800" cy="4419600"/>
          </a:xfrm>
        </p:spPr>
        <p:txBody>
          <a:bodyPr>
            <a:noAutofit/>
          </a:bodyPr>
          <a:lstStyle/>
          <a:p>
            <a:pPr marL="0" marR="0" indent="0">
              <a:lnSpc>
                <a:spcPct val="115000"/>
              </a:lnSpc>
              <a:spcBef>
                <a:spcPts val="0"/>
              </a:spcBef>
              <a:spcAft>
                <a:spcPts val="0"/>
              </a:spcAft>
              <a:buNone/>
            </a:pPr>
            <a:r>
              <a:rPr lang="en-US" sz="2400" b="1" dirty="0">
                <a:solidFill>
                  <a:srgbClr val="000000"/>
                </a:solidFill>
                <a:ea typeface="Times New Roman"/>
                <a:cs typeface="Times New Roman"/>
              </a:rPr>
              <a:t>Steve</a:t>
            </a:r>
            <a:r>
              <a:rPr lang="en-US" sz="2400" dirty="0">
                <a:solidFill>
                  <a:srgbClr val="000000"/>
                </a:solidFill>
                <a:ea typeface="Times New Roman"/>
                <a:cs typeface="Times New Roman"/>
              </a:rPr>
              <a:t>- age </a:t>
            </a:r>
            <a:r>
              <a:rPr lang="en-US" sz="2400" dirty="0" smtClean="0">
                <a:solidFill>
                  <a:srgbClr val="000000"/>
                </a:solidFill>
                <a:ea typeface="Times New Roman"/>
                <a:cs typeface="Times New Roman"/>
              </a:rPr>
              <a:t>29; </a:t>
            </a:r>
            <a:r>
              <a:rPr lang="en-US" sz="2400" dirty="0">
                <a:solidFill>
                  <a:srgbClr val="000000"/>
                </a:solidFill>
                <a:ea typeface="Times New Roman"/>
                <a:cs typeface="Times New Roman"/>
              </a:rPr>
              <a:t>Self-injures—visible scarring on arms and shoulders.  Psychiatric medications make it difficult to keep him awake during group. Reports he was raped by cell </a:t>
            </a:r>
            <a:r>
              <a:rPr lang="en-US" sz="2400" dirty="0" smtClean="0">
                <a:solidFill>
                  <a:srgbClr val="000000"/>
                </a:solidFill>
                <a:ea typeface="Times New Roman"/>
                <a:cs typeface="Times New Roman"/>
              </a:rPr>
              <a:t>mate last time he was in jail. </a:t>
            </a:r>
            <a:r>
              <a:rPr lang="en-US" sz="2400" dirty="0">
                <a:solidFill>
                  <a:srgbClr val="000000"/>
                </a:solidFill>
                <a:ea typeface="Times New Roman"/>
                <a:cs typeface="Times New Roman"/>
              </a:rPr>
              <a:t>Attempted suicide during </a:t>
            </a:r>
            <a:r>
              <a:rPr lang="en-US" sz="2400" dirty="0" smtClean="0">
                <a:solidFill>
                  <a:srgbClr val="000000"/>
                </a:solidFill>
                <a:ea typeface="Times New Roman"/>
                <a:cs typeface="Times New Roman"/>
              </a:rPr>
              <a:t>his second week out on parole by barbiturate </a:t>
            </a:r>
            <a:r>
              <a:rPr lang="en-US" sz="2400" dirty="0">
                <a:solidFill>
                  <a:srgbClr val="000000"/>
                </a:solidFill>
                <a:ea typeface="Times New Roman"/>
                <a:cs typeface="Times New Roman"/>
              </a:rPr>
              <a:t>overdose. </a:t>
            </a:r>
            <a:r>
              <a:rPr lang="en-US" sz="2400" dirty="0" smtClean="0">
                <a:solidFill>
                  <a:srgbClr val="000000"/>
                </a:solidFill>
                <a:ea typeface="Times New Roman"/>
                <a:cs typeface="Times New Roman"/>
              </a:rPr>
              <a:t>Violated due to the presence of barbiturates in urine screen.</a:t>
            </a:r>
            <a:endParaRPr lang="en-US" sz="2400" dirty="0">
              <a:ea typeface="Times New Roman"/>
              <a:cs typeface="Times New Roman"/>
            </a:endParaRPr>
          </a:p>
          <a:p>
            <a:pPr lvl="0">
              <a:lnSpc>
                <a:spcPct val="115000"/>
              </a:lnSpc>
              <a:spcBef>
                <a:spcPts val="0"/>
              </a:spcBef>
              <a:buFont typeface="Wingdings"/>
              <a:buChar char="o"/>
            </a:pPr>
            <a:r>
              <a:rPr lang="en-US" sz="2400" dirty="0">
                <a:solidFill>
                  <a:srgbClr val="000000"/>
                </a:solidFill>
                <a:ea typeface="Times New Roman"/>
                <a:cs typeface="Times New Roman"/>
              </a:rPr>
              <a:t>SUD</a:t>
            </a:r>
            <a:endParaRPr lang="en-US" sz="2400" dirty="0">
              <a:ea typeface="Times New Roman"/>
              <a:cs typeface="Times New Roman"/>
            </a:endParaRPr>
          </a:p>
          <a:p>
            <a:pPr lvl="0">
              <a:lnSpc>
                <a:spcPct val="115000"/>
              </a:lnSpc>
              <a:spcBef>
                <a:spcPts val="0"/>
              </a:spcBef>
              <a:buFont typeface="Wingdings"/>
              <a:buChar char="o"/>
            </a:pPr>
            <a:r>
              <a:rPr lang="en-US" sz="2400" dirty="0">
                <a:solidFill>
                  <a:srgbClr val="000000"/>
                </a:solidFill>
                <a:ea typeface="Times New Roman"/>
                <a:cs typeface="Times New Roman"/>
              </a:rPr>
              <a:t>Mental Illness</a:t>
            </a:r>
            <a:endParaRPr lang="en-US" sz="2400" dirty="0">
              <a:ea typeface="Times New Roman"/>
              <a:cs typeface="Times New Roman"/>
            </a:endParaRPr>
          </a:p>
          <a:p>
            <a:pPr lvl="0">
              <a:lnSpc>
                <a:spcPct val="115000"/>
              </a:lnSpc>
              <a:spcBef>
                <a:spcPts val="0"/>
              </a:spcBef>
              <a:buFont typeface="Wingdings"/>
              <a:buChar char="o"/>
            </a:pPr>
            <a:r>
              <a:rPr lang="en-US" sz="2400" dirty="0">
                <a:solidFill>
                  <a:srgbClr val="000000"/>
                </a:solidFill>
                <a:ea typeface="Times New Roman"/>
                <a:cs typeface="Times New Roman"/>
              </a:rPr>
              <a:t>Neither </a:t>
            </a:r>
            <a:endParaRPr lang="en-US" sz="2400" dirty="0" smtClean="0">
              <a:ea typeface="Times New Roman"/>
              <a:cs typeface="Times New Roman"/>
            </a:endParaRPr>
          </a:p>
          <a:p>
            <a:pPr marL="0" lvl="0" indent="0">
              <a:lnSpc>
                <a:spcPct val="115000"/>
              </a:lnSpc>
              <a:spcBef>
                <a:spcPts val="0"/>
              </a:spcBef>
              <a:buNone/>
            </a:pPr>
            <a:r>
              <a:rPr lang="en-US" sz="2400" dirty="0" smtClean="0">
                <a:solidFill>
                  <a:srgbClr val="000000"/>
                </a:solidFill>
                <a:ea typeface="Times New Roman"/>
                <a:cs typeface="Times New Roman"/>
              </a:rPr>
              <a:t>Co-occurring </a:t>
            </a:r>
            <a:r>
              <a:rPr lang="en-US" sz="2400" dirty="0">
                <a:solidFill>
                  <a:srgbClr val="000000"/>
                </a:solidFill>
                <a:ea typeface="Times New Roman"/>
                <a:cs typeface="Times New Roman"/>
              </a:rPr>
              <a:t>disorder?  yes </a:t>
            </a:r>
            <a:r>
              <a:rPr lang="en-US" sz="2400" b="1" dirty="0">
                <a:solidFill>
                  <a:srgbClr val="000000"/>
                </a:solidFill>
                <a:ea typeface="Times New Roman"/>
                <a:cs typeface="Arial"/>
                <a:sym typeface="Wingdings"/>
              </a:rPr>
              <a:t></a:t>
            </a:r>
            <a:r>
              <a:rPr lang="en-US" sz="2400" b="1" dirty="0">
                <a:solidFill>
                  <a:srgbClr val="000000"/>
                </a:solidFill>
                <a:ea typeface="Times New Roman"/>
                <a:cs typeface="Times New Roman"/>
              </a:rPr>
              <a:t> </a:t>
            </a:r>
            <a:r>
              <a:rPr lang="en-US" sz="2400" dirty="0">
                <a:solidFill>
                  <a:srgbClr val="000000"/>
                </a:solidFill>
                <a:ea typeface="Times New Roman"/>
                <a:cs typeface="Times New Roman"/>
              </a:rPr>
              <a:t>no </a:t>
            </a:r>
            <a:r>
              <a:rPr lang="en-US" sz="2400" b="1" dirty="0">
                <a:solidFill>
                  <a:srgbClr val="000000"/>
                </a:solidFill>
                <a:ea typeface="Times New Roman"/>
                <a:cs typeface="Arial"/>
                <a:sym typeface="Wingdings"/>
              </a:rPr>
              <a:t></a:t>
            </a:r>
            <a:endParaRPr lang="en-US" sz="2400" dirty="0">
              <a:ea typeface="Times New Roman"/>
              <a:cs typeface="Times New Roman"/>
            </a:endParaRPr>
          </a:p>
          <a:p>
            <a:endParaRPr lang="en-US" sz="2400" dirty="0"/>
          </a:p>
          <a:p>
            <a:pPr marL="0" indent="0">
              <a:buNone/>
            </a:pPr>
            <a:endParaRPr lang="en-US" sz="2400" dirty="0"/>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16</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854309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37214" y="204677"/>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fontScale="90000"/>
          </a:bodyPr>
          <a:lstStyle/>
          <a:p>
            <a:r>
              <a:rPr lang="en-US" dirty="0" smtClean="0">
                <a:solidFill>
                  <a:srgbClr val="006892"/>
                </a:solidFill>
                <a:latin typeface="Arial" pitchFamily="34" charset="0"/>
                <a:cs typeface="Arial" pitchFamily="34" charset="0"/>
              </a:rPr>
              <a:t>Screening Assessment for CODs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04800" y="1371600"/>
            <a:ext cx="8229600" cy="4209146"/>
          </a:xfrm>
        </p:spPr>
        <p:txBody>
          <a:bodyPr>
            <a:noAutofit/>
          </a:bodyPr>
          <a:lstStyle/>
          <a:p>
            <a:pPr marL="0" indent="0">
              <a:buNone/>
            </a:pPr>
            <a:endParaRPr lang="en-US" dirty="0"/>
          </a:p>
          <a:p>
            <a:pPr marL="0" indent="0">
              <a:buNone/>
            </a:pPr>
            <a:r>
              <a:rPr lang="en-US" dirty="0" smtClean="0"/>
              <a:t>			   </a:t>
            </a:r>
            <a:r>
              <a:rPr lang="en-US" sz="3600" dirty="0" smtClean="0"/>
              <a:t>Screening </a:t>
            </a:r>
          </a:p>
          <a:p>
            <a:pPr marL="0" indent="0" algn="ctr">
              <a:buNone/>
            </a:pPr>
            <a:r>
              <a:rPr lang="en-US" sz="3600" dirty="0" smtClean="0"/>
              <a:t>vs.</a:t>
            </a:r>
          </a:p>
          <a:p>
            <a:pPr marL="0" indent="0" algn="ctr">
              <a:buNone/>
            </a:pPr>
            <a:r>
              <a:rPr lang="en-US" sz="3600" dirty="0" smtClean="0"/>
              <a:t>Clinical assessment</a:t>
            </a:r>
            <a:r>
              <a:rPr lang="en-US" sz="3600" dirty="0"/>
              <a:t> </a:t>
            </a:r>
            <a:endParaRPr lang="en-US" sz="3600" dirty="0" smtClean="0"/>
          </a:p>
          <a:p>
            <a:pPr marL="0" indent="0" algn="ctr">
              <a:buNone/>
            </a:pPr>
            <a:r>
              <a:rPr lang="en-US" sz="3600" dirty="0" smtClean="0"/>
              <a:t>vs. </a:t>
            </a:r>
          </a:p>
          <a:p>
            <a:pPr marL="0" indent="0" algn="ctr">
              <a:buNone/>
            </a:pPr>
            <a:r>
              <a:rPr lang="en-US" sz="3600" dirty="0"/>
              <a:t>R</a:t>
            </a:r>
            <a:r>
              <a:rPr lang="en-US" sz="3600" dirty="0" smtClean="0"/>
              <a:t>isk and needs assessment</a:t>
            </a:r>
          </a:p>
          <a:p>
            <a:pPr marL="0" lvl="0" indent="0">
              <a:buClr>
                <a:srgbClr val="BE854C"/>
              </a:buClr>
              <a:buSzPct val="65000"/>
              <a:buNone/>
            </a:pPr>
            <a:endParaRPr lang="en-US"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17</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511065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dirty="0" smtClean="0">
                <a:solidFill>
                  <a:srgbClr val="006892"/>
                </a:solidFill>
                <a:latin typeface="Arial" pitchFamily="34" charset="0"/>
                <a:cs typeface="Arial" pitchFamily="34" charset="0"/>
              </a:rPr>
              <a:t>Screening </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04800" y="1371600"/>
            <a:ext cx="8229600" cy="4209146"/>
          </a:xfrm>
        </p:spPr>
        <p:txBody>
          <a:bodyPr>
            <a:noAutofit/>
          </a:bodyPr>
          <a:lstStyle/>
          <a:p>
            <a:pPr marL="0" lvl="0" indent="0">
              <a:buClr>
                <a:srgbClr val="BE854C"/>
              </a:buClr>
              <a:buSzPct val="65000"/>
              <a:buNone/>
            </a:pPr>
            <a:r>
              <a:rPr lang="en-US" b="1" dirty="0"/>
              <a:t>Screening </a:t>
            </a:r>
            <a:r>
              <a:rPr lang="en-US" b="1" dirty="0" smtClean="0"/>
              <a:t>seeks </a:t>
            </a:r>
            <a:r>
              <a:rPr lang="en-US" b="1" dirty="0"/>
              <a:t>to answer a “</a:t>
            </a:r>
            <a:r>
              <a:rPr lang="en-US" b="1" dirty="0">
                <a:solidFill>
                  <a:schemeClr val="accent6">
                    <a:lumMod val="75000"/>
                  </a:schemeClr>
                </a:solidFill>
              </a:rPr>
              <a:t>yes</a:t>
            </a:r>
            <a:r>
              <a:rPr lang="en-US" b="1" dirty="0"/>
              <a:t>” or “</a:t>
            </a:r>
            <a:r>
              <a:rPr lang="en-US" b="1" dirty="0">
                <a:solidFill>
                  <a:schemeClr val="accent6">
                    <a:lumMod val="75000"/>
                  </a:schemeClr>
                </a:solidFill>
              </a:rPr>
              <a:t>no</a:t>
            </a:r>
            <a:r>
              <a:rPr lang="en-US" b="1" dirty="0"/>
              <a:t>” question</a:t>
            </a:r>
            <a:r>
              <a:rPr lang="en-US" b="1" dirty="0" smtClean="0"/>
              <a:t>:</a:t>
            </a:r>
            <a:endParaRPr lang="en-US" b="1" dirty="0"/>
          </a:p>
          <a:p>
            <a:pPr marL="0" lvl="0" indent="0">
              <a:buClr>
                <a:srgbClr val="BE854C"/>
              </a:buClr>
              <a:buSzPct val="65000"/>
              <a:buNone/>
            </a:pPr>
            <a:r>
              <a:rPr lang="en-US" dirty="0"/>
              <a:t>Does the substance abuse client being screened show signs of a possible mental health problem?</a:t>
            </a:r>
          </a:p>
          <a:p>
            <a:pPr marL="0" lvl="0" indent="0" algn="ctr">
              <a:buClr>
                <a:srgbClr val="BE854C"/>
              </a:buClr>
              <a:buSzPct val="65000"/>
              <a:buNone/>
            </a:pPr>
            <a:r>
              <a:rPr lang="en-US" dirty="0"/>
              <a:t>OR</a:t>
            </a:r>
          </a:p>
          <a:p>
            <a:pPr marL="0" lvl="0" indent="0">
              <a:buClr>
                <a:srgbClr val="BE854C"/>
              </a:buClr>
              <a:buSzPct val="65000"/>
              <a:buNone/>
            </a:pPr>
            <a:r>
              <a:rPr lang="en-US" dirty="0"/>
              <a:t>Does the mental health client being screened show signs of a possible substance abuse problem?</a:t>
            </a:r>
          </a:p>
          <a:p>
            <a:pPr marL="0" lvl="0" indent="0">
              <a:buClr>
                <a:srgbClr val="BE854C"/>
              </a:buClr>
              <a:buSzPct val="65000"/>
              <a:buNone/>
            </a:pPr>
            <a:endParaRPr lang="en-US"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18</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895688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381000" y="-1773"/>
            <a:ext cx="8229600" cy="1143000"/>
          </a:xfrm>
        </p:spPr>
        <p:txBody>
          <a:bodyPr>
            <a:normAutofit fontScale="90000"/>
          </a:bodyPr>
          <a:lstStyle/>
          <a:p>
            <a:r>
              <a:rPr lang="en-US" sz="4000" dirty="0" smtClean="0">
                <a:solidFill>
                  <a:srgbClr val="006892"/>
                </a:solidFill>
                <a:latin typeface="Arial" pitchFamily="34" charset="0"/>
                <a:cs typeface="Arial" pitchFamily="34" charset="0"/>
              </a:rPr>
              <a:t>Evidence-based Mental Health Screening Tools</a:t>
            </a:r>
            <a:endParaRPr lang="en-US" sz="4000" dirty="0">
              <a:solidFill>
                <a:srgbClr val="006892"/>
              </a:solidFill>
              <a:latin typeface="Arial" pitchFamily="34" charset="0"/>
              <a:cs typeface="Arial" pitchFamily="34" charset="0"/>
            </a:endParaRPr>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19</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54" name="Picture 482"/>
          <p:cNvPicPr>
            <a:picLocks noGrp="1" noChangeAspect="1" noChangeArrowheads="1"/>
          </p:cNvPicPr>
          <p:nvPr>
            <p:ph idx="1"/>
          </p:nvPr>
        </p:nvPicPr>
        <p:blipFill>
          <a:blip r:embed="rId4" cstate="print">
            <a:extLst>
              <a:ext uri="{28A0092B-C50C-407E-A947-70E740481C1C}">
                <a14:useLocalDpi xmlns:a14="http://schemas.microsoft.com/office/drawing/2010/main" val="0"/>
              </a:ext>
            </a:extLst>
          </a:blip>
          <a:srcRect/>
          <a:stretch>
            <a:fillRect/>
          </a:stretch>
        </p:blipFill>
        <p:spPr bwMode="auto">
          <a:xfrm>
            <a:off x="301060" y="1676400"/>
            <a:ext cx="8541879" cy="3822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526473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91440"/>
            <a:ext cx="9144000" cy="694944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p:txBody>
          <a:bodyPr>
            <a:normAutofit/>
          </a:bodyPr>
          <a:lstStyle/>
          <a:p>
            <a:pPr algn="l"/>
            <a:r>
              <a:rPr lang="en-US" sz="3600" dirty="0" smtClean="0">
                <a:solidFill>
                  <a:schemeClr val="bg1"/>
                </a:solidFill>
                <a:latin typeface="Arial" pitchFamily="34" charset="0"/>
                <a:cs typeface="Arial" pitchFamily="34" charset="0"/>
              </a:rPr>
              <a:t>Lisa Braude, PhD </a:t>
            </a:r>
            <a:br>
              <a:rPr lang="en-US" sz="3600" dirty="0" smtClean="0">
                <a:solidFill>
                  <a:schemeClr val="bg1"/>
                </a:solidFill>
                <a:latin typeface="Arial" pitchFamily="34" charset="0"/>
                <a:cs typeface="Arial" pitchFamily="34" charset="0"/>
              </a:rPr>
            </a:br>
            <a:r>
              <a:rPr lang="en-US" sz="3600" dirty="0" smtClean="0">
                <a:solidFill>
                  <a:schemeClr val="bg1"/>
                </a:solidFill>
                <a:latin typeface="Arial" pitchFamily="34" charset="0"/>
                <a:cs typeface="Arial" pitchFamily="34" charset="0"/>
              </a:rPr>
              <a:t>Niki Miller, M.S. CPS</a:t>
            </a:r>
            <a:endParaRPr lang="en-US" sz="36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838200" y="3810000"/>
            <a:ext cx="6934200" cy="1752600"/>
          </a:xfrm>
        </p:spPr>
        <p:txBody>
          <a:bodyPr/>
          <a:lstStyle/>
          <a:p>
            <a:pPr algn="l"/>
            <a:r>
              <a:rPr lang="en-US" sz="2800" dirty="0" smtClean="0">
                <a:solidFill>
                  <a:srgbClr val="E0C3A3"/>
                </a:solidFill>
              </a:rPr>
              <a:t>Advocates for Human Potential</a:t>
            </a:r>
          </a:p>
          <a:p>
            <a:pPr algn="l"/>
            <a:r>
              <a:rPr lang="en-US" sz="2800" dirty="0" smtClean="0">
                <a:solidFill>
                  <a:srgbClr val="E0C3A3"/>
                </a:solidFill>
              </a:rPr>
              <a:t>www.ahpnet.com</a:t>
            </a:r>
          </a:p>
          <a:p>
            <a:pPr algn="l"/>
            <a:endParaRPr lang="en-US" dirty="0">
              <a:solidFill>
                <a:srgbClr val="E0C3A3"/>
              </a:solidFill>
            </a:endParaRPr>
          </a:p>
        </p:txBody>
      </p:sp>
      <p:sp>
        <p:nvSpPr>
          <p:cNvPr id="4" name="Date Placeholder 3"/>
          <p:cNvSpPr>
            <a:spLocks noGrp="1"/>
          </p:cNvSpPr>
          <p:nvPr>
            <p:ph type="dt" sz="half" idx="10"/>
          </p:nvPr>
        </p:nvSpPr>
        <p:spPr/>
        <p:txBody>
          <a:bodyPr/>
          <a:lstStyle/>
          <a:p>
            <a:fld id="{82CDDF37-5BD3-4F17-BC7F-8515FF269729}"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a:t>
            </a:fld>
            <a:endParaRPr lang="en-US" dirty="0">
              <a:solidFill>
                <a:schemeClr val="bg1"/>
              </a:solidFill>
              <a:latin typeface="Arial" pitchFamily="34" charset="0"/>
              <a:cs typeface="Arial" pitchFamily="34" charset="0"/>
            </a:endParaRPr>
          </a:p>
        </p:txBody>
      </p:sp>
      <p:cxnSp>
        <p:nvCxnSpPr>
          <p:cNvPr id="10" name="Straight Connector 9"/>
          <p:cNvCxnSpPr/>
          <p:nvPr/>
        </p:nvCxnSpPr>
        <p:spPr>
          <a:xfrm>
            <a:off x="609600" y="3810000"/>
            <a:ext cx="8305800" cy="0"/>
          </a:xfrm>
          <a:prstGeom prst="line">
            <a:avLst/>
          </a:prstGeom>
          <a:ln w="22225">
            <a:solidFill>
              <a:srgbClr val="BE854C"/>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163233"/>
          </a:xfrm>
          <a:prstGeom prst="rect">
            <a:avLst/>
          </a:prstGeom>
        </p:spPr>
      </p:pic>
    </p:spTree>
    <p:extLst>
      <p:ext uri="{BB962C8B-B14F-4D97-AF65-F5344CB8AC3E}">
        <p14:creationId xmlns:p14="http://schemas.microsoft.com/office/powerpoint/2010/main" val="4483620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381000" y="-1773"/>
            <a:ext cx="8229600" cy="1143000"/>
          </a:xfrm>
        </p:spPr>
        <p:txBody>
          <a:bodyPr>
            <a:noAutofit/>
          </a:bodyPr>
          <a:lstStyle/>
          <a:p>
            <a:r>
              <a:rPr lang="en-US" sz="3600" dirty="0" smtClean="0">
                <a:solidFill>
                  <a:srgbClr val="006892"/>
                </a:solidFill>
                <a:latin typeface="Arial" pitchFamily="34" charset="0"/>
                <a:cs typeface="Arial" pitchFamily="34" charset="0"/>
              </a:rPr>
              <a:t>Evidence-based Substance Use Screening Tools</a:t>
            </a:r>
            <a:endParaRPr lang="en-US" sz="3600" dirty="0">
              <a:solidFill>
                <a:srgbClr val="006892"/>
              </a:solidFill>
              <a:latin typeface="Arial" pitchFamily="34" charset="0"/>
              <a:cs typeface="Arial" pitchFamily="34" charset="0"/>
            </a:endParaRPr>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20</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72" name="Picture 2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6559" y="1447800"/>
            <a:ext cx="7420998" cy="4302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96628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dirty="0" smtClean="0">
                <a:solidFill>
                  <a:srgbClr val="006892"/>
                </a:solidFill>
                <a:latin typeface="Arial" pitchFamily="34" charset="0"/>
                <a:cs typeface="Arial" pitchFamily="34" charset="0"/>
              </a:rPr>
              <a:t>Screening</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04800" y="1371600"/>
            <a:ext cx="8229600" cy="5486400"/>
          </a:xfrm>
        </p:spPr>
        <p:txBody>
          <a:bodyPr>
            <a:noAutofit/>
          </a:bodyPr>
          <a:lstStyle/>
          <a:p>
            <a:pPr lvl="1">
              <a:buClr>
                <a:srgbClr val="BE854C"/>
              </a:buClr>
              <a:buSzPct val="65000"/>
              <a:buFont typeface="Arial" pitchFamily="34" charset="0"/>
              <a:buChar char="►"/>
            </a:pPr>
            <a:r>
              <a:rPr lang="en-US" dirty="0"/>
              <a:t>Detects mental health symptoms </a:t>
            </a:r>
            <a:r>
              <a:rPr lang="en-US" dirty="0" smtClean="0"/>
              <a:t>and looks at current </a:t>
            </a:r>
            <a:r>
              <a:rPr lang="en-US" dirty="0"/>
              <a:t>substance </a:t>
            </a:r>
            <a:r>
              <a:rPr lang="en-US" dirty="0" smtClean="0"/>
              <a:t>use behavior </a:t>
            </a:r>
          </a:p>
          <a:p>
            <a:pPr lvl="1">
              <a:buClr>
                <a:srgbClr val="BE854C"/>
              </a:buClr>
              <a:buSzPct val="65000"/>
              <a:buFont typeface="Arial" pitchFamily="34" charset="0"/>
              <a:buChar char="►"/>
            </a:pPr>
            <a:r>
              <a:rPr lang="en-US" dirty="0" smtClean="0"/>
              <a:t>Asks about past treatments, diagnoses and medications</a:t>
            </a:r>
            <a:endParaRPr lang="en-US" dirty="0"/>
          </a:p>
          <a:p>
            <a:pPr lvl="1">
              <a:buClr>
                <a:srgbClr val="BE854C"/>
              </a:buClr>
              <a:buSzPct val="65000"/>
              <a:buFont typeface="Arial" pitchFamily="34" charset="0"/>
              <a:buChar char="►"/>
            </a:pPr>
            <a:r>
              <a:rPr lang="en-US" dirty="0" smtClean="0"/>
              <a:t>Identifies violent or </a:t>
            </a:r>
            <a:r>
              <a:rPr lang="en-US" dirty="0"/>
              <a:t>suicidal tendencies/cognitive </a:t>
            </a:r>
            <a:r>
              <a:rPr lang="en-US" dirty="0" smtClean="0"/>
              <a:t>deficits- </a:t>
            </a:r>
            <a:r>
              <a:rPr lang="en-US" dirty="0"/>
              <a:t>severe </a:t>
            </a:r>
            <a:r>
              <a:rPr lang="en-US" dirty="0" smtClean="0"/>
              <a:t>problems that </a:t>
            </a:r>
            <a:r>
              <a:rPr lang="en-US" dirty="0"/>
              <a:t>may need immediate attention</a:t>
            </a:r>
          </a:p>
          <a:p>
            <a:pPr lvl="1">
              <a:buClr>
                <a:srgbClr val="BE854C"/>
              </a:buClr>
              <a:buSzPct val="65000"/>
              <a:buFont typeface="Arial" pitchFamily="34" charset="0"/>
              <a:buChar char="►"/>
            </a:pPr>
            <a:r>
              <a:rPr lang="en-US" dirty="0" smtClean="0"/>
              <a:t>Determines who goes on for further assessment</a:t>
            </a:r>
            <a:endParaRPr lang="en-US"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21</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974602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dirty="0" smtClean="0">
                <a:solidFill>
                  <a:srgbClr val="006892"/>
                </a:solidFill>
                <a:latin typeface="Arial" pitchFamily="34" charset="0"/>
                <a:cs typeface="Arial" pitchFamily="34" charset="0"/>
              </a:rPr>
              <a:t>Risk and Need Assessment</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228600" y="1295399"/>
            <a:ext cx="8686800" cy="5048953"/>
          </a:xfrm>
        </p:spPr>
        <p:txBody>
          <a:bodyPr>
            <a:noAutofit/>
          </a:bodyPr>
          <a:lstStyle/>
          <a:p>
            <a:pPr marL="0" indent="0">
              <a:buNone/>
            </a:pPr>
            <a:r>
              <a:rPr lang="en-US" sz="2800" b="1" dirty="0"/>
              <a:t>Risk </a:t>
            </a:r>
            <a:r>
              <a:rPr lang="en-US" sz="2800" b="1" dirty="0" smtClean="0"/>
              <a:t>assessments </a:t>
            </a:r>
            <a:r>
              <a:rPr lang="en-US" sz="2800" dirty="0" smtClean="0"/>
              <a:t>may </a:t>
            </a:r>
            <a:r>
              <a:rPr lang="en-US" sz="2800" dirty="0"/>
              <a:t>act as </a:t>
            </a:r>
            <a:r>
              <a:rPr lang="en-US" sz="2800" dirty="0" smtClean="0"/>
              <a:t>preliminary </a:t>
            </a:r>
            <a:r>
              <a:rPr lang="en-US" sz="2800" dirty="0"/>
              <a:t>screening </a:t>
            </a:r>
            <a:r>
              <a:rPr lang="en-US" sz="2800" dirty="0" smtClean="0"/>
              <a:t>- </a:t>
            </a:r>
            <a:r>
              <a:rPr lang="en-US" sz="2800" b="1" dirty="0" smtClean="0"/>
              <a:t>flagging those in need of specific </a:t>
            </a:r>
            <a:r>
              <a:rPr lang="en-US" sz="2800" b="1" dirty="0"/>
              <a:t>screens or </a:t>
            </a:r>
            <a:r>
              <a:rPr lang="en-US" sz="2800" b="1" dirty="0" smtClean="0"/>
              <a:t>assessments</a:t>
            </a:r>
            <a:r>
              <a:rPr lang="en-US" sz="2800" dirty="0" smtClean="0"/>
              <a:t>. They are designed to help determine</a:t>
            </a:r>
            <a:r>
              <a:rPr lang="en-US" dirty="0" smtClean="0"/>
              <a:t>:</a:t>
            </a:r>
            <a:endParaRPr lang="en-US" dirty="0"/>
          </a:p>
          <a:p>
            <a:pPr lvl="1">
              <a:buClr>
                <a:srgbClr val="BE854C"/>
              </a:buClr>
              <a:buSzPct val="65000"/>
              <a:buFont typeface="Arial" pitchFamily="34" charset="0"/>
              <a:buChar char="►"/>
            </a:pPr>
            <a:r>
              <a:rPr lang="en-US" dirty="0" smtClean="0"/>
              <a:t>Level of security and housing assignment</a:t>
            </a:r>
            <a:endParaRPr lang="en-US" dirty="0"/>
          </a:p>
          <a:p>
            <a:pPr lvl="1">
              <a:buClr>
                <a:srgbClr val="BE854C"/>
              </a:buClr>
              <a:buSzPct val="65000"/>
              <a:buFont typeface="Arial" pitchFamily="34" charset="0"/>
              <a:buChar char="►"/>
            </a:pPr>
            <a:r>
              <a:rPr lang="en-US" dirty="0" smtClean="0"/>
              <a:t>Programming priorities </a:t>
            </a:r>
            <a:r>
              <a:rPr lang="en-US" b="1" dirty="0" smtClean="0"/>
              <a:t>to reduce potential for disruptive behavior in the facility</a:t>
            </a:r>
          </a:p>
          <a:p>
            <a:pPr lvl="1">
              <a:buClr>
                <a:srgbClr val="BE854C"/>
              </a:buClr>
              <a:buSzPct val="65000"/>
              <a:buFont typeface="Arial" pitchFamily="34" charset="0"/>
              <a:buChar char="►"/>
            </a:pPr>
            <a:r>
              <a:rPr lang="en-US" dirty="0"/>
              <a:t>Programming priorities </a:t>
            </a:r>
            <a:r>
              <a:rPr lang="en-US" b="1" dirty="0" smtClean="0"/>
              <a:t>to </a:t>
            </a:r>
            <a:r>
              <a:rPr lang="en-US" b="1" dirty="0"/>
              <a:t>reduce potential for </a:t>
            </a:r>
            <a:r>
              <a:rPr lang="en-US" b="1" dirty="0" smtClean="0"/>
              <a:t>a return to criminal </a:t>
            </a:r>
            <a:r>
              <a:rPr lang="en-US" b="1" dirty="0"/>
              <a:t>behavior </a:t>
            </a:r>
            <a:endParaRPr lang="en-US" b="1" dirty="0" smtClean="0"/>
          </a:p>
          <a:p>
            <a:pPr lvl="1">
              <a:buClr>
                <a:srgbClr val="BE854C"/>
              </a:buClr>
              <a:buSzPct val="65000"/>
              <a:buFont typeface="Arial" pitchFamily="34" charset="0"/>
              <a:buChar char="►"/>
            </a:pPr>
            <a:r>
              <a:rPr lang="en-US" b="1" dirty="0" smtClean="0"/>
              <a:t>Weed </a:t>
            </a:r>
            <a:r>
              <a:rPr lang="en-US" b="1" dirty="0"/>
              <a:t>out low risk </a:t>
            </a:r>
            <a:r>
              <a:rPr lang="en-US" b="1" dirty="0" smtClean="0"/>
              <a:t>individuals</a:t>
            </a:r>
            <a:r>
              <a:rPr lang="en-US" dirty="0" smtClean="0"/>
              <a:t>/identify </a:t>
            </a:r>
            <a:r>
              <a:rPr lang="en-US" dirty="0"/>
              <a:t>highest risk offenders to target as the priority service recipients </a:t>
            </a:r>
          </a:p>
          <a:p>
            <a:pPr lvl="1">
              <a:buClr>
                <a:srgbClr val="BE854C"/>
              </a:buClr>
              <a:buSzPct val="65000"/>
              <a:buFont typeface="Arial" pitchFamily="34" charset="0"/>
              <a:buChar char="►"/>
            </a:pPr>
            <a:endParaRPr lang="en-US" b="1" dirty="0"/>
          </a:p>
          <a:p>
            <a:pPr lvl="1">
              <a:buClr>
                <a:srgbClr val="BE854C"/>
              </a:buClr>
              <a:buSzPct val="65000"/>
              <a:buFont typeface="Arial" pitchFamily="34" charset="0"/>
              <a:buChar char="►"/>
            </a:pPr>
            <a:endParaRPr lang="en-US" b="1" dirty="0"/>
          </a:p>
          <a:p>
            <a:pPr marL="0" lvl="0" indent="0">
              <a:buClr>
                <a:srgbClr val="BE854C"/>
              </a:buClr>
              <a:buSzPct val="65000"/>
              <a:buNone/>
            </a:pPr>
            <a:endParaRPr lang="en-US"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22</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975392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52278"/>
            <a:ext cx="8229600" cy="1195277"/>
          </a:xfrm>
        </p:spPr>
        <p:txBody>
          <a:bodyPr>
            <a:normAutofit/>
          </a:bodyPr>
          <a:lstStyle/>
          <a:p>
            <a:r>
              <a:rPr lang="en-US" dirty="0" smtClean="0">
                <a:solidFill>
                  <a:srgbClr val="006892"/>
                </a:solidFill>
                <a:latin typeface="Arial" pitchFamily="34" charset="0"/>
                <a:cs typeface="Arial" pitchFamily="34" charset="0"/>
              </a:rPr>
              <a:t>Clinical Assessment</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228600" y="1066800"/>
            <a:ext cx="8229600" cy="5486400"/>
          </a:xfrm>
        </p:spPr>
        <p:txBody>
          <a:bodyPr>
            <a:noAutofit/>
          </a:bodyPr>
          <a:lstStyle/>
          <a:p>
            <a:pPr marL="0" indent="0">
              <a:buNone/>
            </a:pPr>
            <a:r>
              <a:rPr lang="en-US" b="1" dirty="0" smtClean="0"/>
              <a:t>Clinical assessment: </a:t>
            </a:r>
          </a:p>
          <a:p>
            <a:pPr lvl="1">
              <a:buClr>
                <a:srgbClr val="BE854C"/>
              </a:buClr>
              <a:buSzPct val="65000"/>
              <a:buFont typeface="Arial" pitchFamily="34" charset="0"/>
              <a:buChar char="►"/>
            </a:pPr>
            <a:r>
              <a:rPr lang="en-US" dirty="0" smtClean="0">
                <a:solidFill>
                  <a:prstClr val="black"/>
                </a:solidFill>
              </a:rPr>
              <a:t>Nature/ severity </a:t>
            </a:r>
            <a:r>
              <a:rPr lang="en-US" dirty="0">
                <a:solidFill>
                  <a:prstClr val="black"/>
                </a:solidFill>
              </a:rPr>
              <a:t>of </a:t>
            </a:r>
            <a:r>
              <a:rPr lang="en-US" dirty="0" smtClean="0">
                <a:solidFill>
                  <a:prstClr val="black"/>
                </a:solidFill>
              </a:rPr>
              <a:t>substance abuse/mental health </a:t>
            </a:r>
            <a:r>
              <a:rPr lang="en-US" dirty="0">
                <a:solidFill>
                  <a:prstClr val="black"/>
                </a:solidFill>
              </a:rPr>
              <a:t>problem </a:t>
            </a:r>
            <a:endParaRPr lang="en-US" dirty="0" smtClean="0">
              <a:solidFill>
                <a:prstClr val="black"/>
              </a:solidFill>
            </a:endParaRPr>
          </a:p>
          <a:p>
            <a:pPr lvl="1">
              <a:buClr>
                <a:srgbClr val="BE854C"/>
              </a:buClr>
              <a:buSzPct val="65000"/>
              <a:buFont typeface="Arial" pitchFamily="34" charset="0"/>
              <a:buChar char="►"/>
            </a:pPr>
            <a:r>
              <a:rPr lang="en-US" dirty="0" smtClean="0">
                <a:solidFill>
                  <a:prstClr val="black"/>
                </a:solidFill>
              </a:rPr>
              <a:t>History of symptoms-past treatments for both disorders; changes over </a:t>
            </a:r>
            <a:r>
              <a:rPr lang="en-US" dirty="0">
                <a:solidFill>
                  <a:prstClr val="black"/>
                </a:solidFill>
              </a:rPr>
              <a:t>time</a:t>
            </a:r>
          </a:p>
          <a:p>
            <a:pPr lvl="1">
              <a:buClr>
                <a:srgbClr val="BE854C"/>
              </a:buClr>
              <a:buSzPct val="65000"/>
              <a:buFont typeface="Arial" pitchFamily="34" charset="0"/>
              <a:buChar char="►"/>
            </a:pPr>
            <a:r>
              <a:rPr lang="en-US" dirty="0" smtClean="0">
                <a:solidFill>
                  <a:prstClr val="black"/>
                </a:solidFill>
              </a:rPr>
              <a:t>Baseline</a:t>
            </a:r>
            <a:r>
              <a:rPr lang="en-US" dirty="0">
                <a:solidFill>
                  <a:prstClr val="black"/>
                </a:solidFill>
              </a:rPr>
              <a:t>: </a:t>
            </a:r>
            <a:r>
              <a:rPr lang="en-US" dirty="0" smtClean="0">
                <a:solidFill>
                  <a:prstClr val="black"/>
                </a:solidFill>
              </a:rPr>
              <a:t>current symptoms and functioning</a:t>
            </a:r>
          </a:p>
          <a:p>
            <a:pPr lvl="1">
              <a:buClr>
                <a:srgbClr val="BE854C"/>
              </a:buClr>
              <a:buSzPct val="65000"/>
              <a:buFont typeface="Arial" pitchFamily="34" charset="0"/>
              <a:buChar char="►"/>
            </a:pPr>
            <a:r>
              <a:rPr lang="en-US" dirty="0"/>
              <a:t>R</a:t>
            </a:r>
            <a:r>
              <a:rPr lang="en-US" dirty="0" smtClean="0"/>
              <a:t>eadiness for change; client’s</a:t>
            </a:r>
            <a:r>
              <a:rPr lang="en-US" dirty="0" smtClean="0">
                <a:solidFill>
                  <a:prstClr val="black"/>
                </a:solidFill>
              </a:rPr>
              <a:t> </a:t>
            </a:r>
            <a:r>
              <a:rPr lang="en-US" dirty="0">
                <a:solidFill>
                  <a:prstClr val="black"/>
                </a:solidFill>
              </a:rPr>
              <a:t>perception of </a:t>
            </a:r>
            <a:r>
              <a:rPr lang="en-US" dirty="0" smtClean="0">
                <a:solidFill>
                  <a:prstClr val="black"/>
                </a:solidFill>
              </a:rPr>
              <a:t>need for change, ability </a:t>
            </a:r>
            <a:r>
              <a:rPr lang="en-US" dirty="0">
                <a:solidFill>
                  <a:prstClr val="black"/>
                </a:solidFill>
              </a:rPr>
              <a:t>to </a:t>
            </a:r>
            <a:r>
              <a:rPr lang="en-US" dirty="0" smtClean="0">
                <a:solidFill>
                  <a:prstClr val="black"/>
                </a:solidFill>
              </a:rPr>
              <a:t>change- care preferences.</a:t>
            </a:r>
            <a:endParaRPr lang="en-US" dirty="0">
              <a:solidFill>
                <a:prstClr val="black"/>
              </a:solidFill>
            </a:endParaRPr>
          </a:p>
          <a:p>
            <a:pPr lvl="1">
              <a:buClr>
                <a:srgbClr val="BE854C"/>
              </a:buClr>
              <a:buSzPct val="65000"/>
              <a:buFont typeface="Arial" pitchFamily="34" charset="0"/>
              <a:buChar char="►"/>
            </a:pPr>
            <a:r>
              <a:rPr lang="en-US" dirty="0" smtClean="0"/>
              <a:t>Builds rapport- asks about client</a:t>
            </a:r>
            <a:r>
              <a:rPr lang="en-US" dirty="0">
                <a:solidFill>
                  <a:prstClr val="black"/>
                </a:solidFill>
              </a:rPr>
              <a:t> strengths, </a:t>
            </a:r>
            <a:r>
              <a:rPr lang="en-US" dirty="0" smtClean="0">
                <a:solidFill>
                  <a:prstClr val="black"/>
                </a:solidFill>
              </a:rPr>
              <a:t>background, supports</a:t>
            </a:r>
            <a:r>
              <a:rPr lang="en-US" dirty="0">
                <a:solidFill>
                  <a:prstClr val="black"/>
                </a:solidFill>
              </a:rPr>
              <a:t>, </a:t>
            </a:r>
            <a:r>
              <a:rPr lang="en-US" dirty="0" smtClean="0">
                <a:solidFill>
                  <a:prstClr val="black"/>
                </a:solidFill>
              </a:rPr>
              <a:t>limitations and </a:t>
            </a:r>
            <a:r>
              <a:rPr lang="en-US" dirty="0">
                <a:solidFill>
                  <a:prstClr val="black"/>
                </a:solidFill>
              </a:rPr>
              <a:t>cultural </a:t>
            </a:r>
            <a:r>
              <a:rPr lang="en-US" dirty="0" smtClean="0">
                <a:solidFill>
                  <a:prstClr val="black"/>
                </a:solidFill>
              </a:rPr>
              <a:t>considerations.</a:t>
            </a:r>
          </a:p>
          <a:p>
            <a:pPr lvl="1">
              <a:buClr>
                <a:srgbClr val="BE854C"/>
              </a:buClr>
              <a:buSzPct val="65000"/>
              <a:buFont typeface="Arial" pitchFamily="34" charset="0"/>
              <a:buChar char="►"/>
            </a:pPr>
            <a:endParaRPr lang="en-US" dirty="0" smtClean="0">
              <a:solidFill>
                <a:prstClr val="black"/>
              </a:solidFill>
            </a:endParaRPr>
          </a:p>
          <a:p>
            <a:pPr marL="457200" lvl="1" indent="0">
              <a:buClr>
                <a:srgbClr val="BE854C"/>
              </a:buClr>
              <a:buSzPct val="65000"/>
              <a:buNone/>
            </a:pPr>
            <a:endParaRPr lang="en-US" sz="3200" dirty="0" smtClean="0">
              <a:solidFill>
                <a:prstClr val="black"/>
              </a:solidFill>
            </a:endParaRPr>
          </a:p>
          <a:p>
            <a:pPr lvl="1">
              <a:buClr>
                <a:srgbClr val="BE854C"/>
              </a:buClr>
              <a:buSzPct val="65000"/>
              <a:buFont typeface="Arial" pitchFamily="34" charset="0"/>
              <a:buChar char="►"/>
            </a:pPr>
            <a:endParaRPr lang="en-US" sz="3200" dirty="0">
              <a:solidFill>
                <a:prstClr val="black"/>
              </a:solidFill>
            </a:endParaRPr>
          </a:p>
          <a:p>
            <a:pPr lvl="1">
              <a:buClr>
                <a:srgbClr val="BE854C"/>
              </a:buClr>
              <a:buSzPct val="65000"/>
              <a:buFont typeface="Arial" pitchFamily="34" charset="0"/>
              <a:buChar char="►"/>
            </a:pPr>
            <a:endParaRPr lang="en-US" sz="3200" dirty="0" smtClean="0">
              <a:solidFill>
                <a:prstClr val="black"/>
              </a:solidFill>
            </a:endParaRPr>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a:xfrm>
            <a:off x="6553200" y="6372966"/>
            <a:ext cx="2133600" cy="365125"/>
          </a:xfrm>
        </p:spPr>
        <p:txBody>
          <a:bodyPr/>
          <a:lstStyle/>
          <a:p>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634938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sz="3600" dirty="0" smtClean="0">
                <a:solidFill>
                  <a:srgbClr val="006892"/>
                </a:solidFill>
                <a:latin typeface="Arial" pitchFamily="34" charset="0"/>
                <a:cs typeface="Arial" pitchFamily="34" charset="0"/>
              </a:rPr>
              <a:t>Evidence-based Clinical Assessment</a:t>
            </a:r>
            <a:endParaRPr lang="en-US" sz="3600" dirty="0">
              <a:solidFill>
                <a:srgbClr val="006892"/>
              </a:solidFill>
              <a:latin typeface="Arial" pitchFamily="34" charset="0"/>
              <a:cs typeface="Arial"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64038242"/>
              </p:ext>
            </p:extLst>
          </p:nvPr>
        </p:nvGraphicFramePr>
        <p:xfrm>
          <a:off x="609600" y="1600200"/>
          <a:ext cx="7397115" cy="4196518"/>
        </p:xfrm>
        <a:graphic>
          <a:graphicData uri="http://schemas.openxmlformats.org/drawingml/2006/table">
            <a:tbl>
              <a:tblPr firstRow="1" firstCol="1" bandRow="1"/>
              <a:tblGrid>
                <a:gridCol w="2783530"/>
                <a:gridCol w="4613585"/>
              </a:tblGrid>
              <a:tr h="299282">
                <a:tc>
                  <a:txBody>
                    <a:bodyPr/>
                    <a:lstStyle/>
                    <a:p>
                      <a:pPr marL="0" marR="0" algn="ctr">
                        <a:lnSpc>
                          <a:spcPct val="115000"/>
                        </a:lnSpc>
                        <a:spcBef>
                          <a:spcPts val="0"/>
                        </a:spcBef>
                        <a:spcAft>
                          <a:spcPts val="1000"/>
                        </a:spcAft>
                      </a:pPr>
                      <a:r>
                        <a:rPr lang="en-US" sz="1000" b="1" dirty="0">
                          <a:effectLst/>
                          <a:latin typeface="Arial"/>
                          <a:ea typeface="Calibri"/>
                          <a:cs typeface="Times New Roman"/>
                        </a:rPr>
                        <a:t>Title:</a:t>
                      </a:r>
                      <a:endParaRPr lang="en-US" sz="1100" dirty="0">
                        <a:effectLst/>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b="1">
                          <a:effectLst/>
                          <a:latin typeface="Arial"/>
                          <a:ea typeface="Calibri"/>
                          <a:cs typeface="Times New Roman"/>
                        </a:rPr>
                        <a:t>Description:</a:t>
                      </a:r>
                      <a:endParaRPr lang="en-US" sz="1100">
                        <a:effectLst/>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8918">
                <a:tc>
                  <a:txBody>
                    <a:bodyPr/>
                    <a:lstStyle/>
                    <a:p>
                      <a:pPr marL="0" marR="0" algn="ctr">
                        <a:lnSpc>
                          <a:spcPct val="115000"/>
                        </a:lnSpc>
                        <a:spcBef>
                          <a:spcPts val="0"/>
                        </a:spcBef>
                        <a:spcAft>
                          <a:spcPts val="1000"/>
                        </a:spcAft>
                      </a:pPr>
                      <a:r>
                        <a:rPr lang="en-US" sz="900" b="1" dirty="0" smtClean="0">
                          <a:solidFill>
                            <a:srgbClr val="DD4B39"/>
                          </a:solidFill>
                          <a:effectLst/>
                          <a:latin typeface="arial"/>
                          <a:hlinkClick r:id="rId4" action="ppaction://hlinkfile"/>
                        </a:rPr>
                        <a:t>Global</a:t>
                      </a:r>
                      <a:r>
                        <a:rPr lang="en-US" sz="1100" b="1" dirty="0" smtClean="0">
                          <a:solidFill>
                            <a:srgbClr val="DD4B39"/>
                          </a:solidFill>
                          <a:effectLst/>
                          <a:latin typeface="arial"/>
                          <a:hlinkClick r:id="rId4" action="ppaction://hlinkfile"/>
                        </a:rPr>
                        <a:t> Appraisal of Individual Needs </a:t>
                      </a:r>
                      <a:r>
                        <a:rPr lang="en-US" sz="900" b="0" i="1" dirty="0" smtClean="0">
                          <a:solidFill>
                            <a:srgbClr val="0070C0"/>
                          </a:solidFill>
                          <a:effectLst/>
                          <a:latin typeface="arial"/>
                          <a:hlinkClick r:id="rId4" action="ppaction://hlinkfile"/>
                        </a:rPr>
                        <a:t>(GAIN)</a:t>
                      </a:r>
                      <a:endParaRPr lang="en-US" sz="900" i="1" dirty="0">
                        <a:solidFill>
                          <a:srgbClr val="0070C0"/>
                        </a:solidFill>
                        <a:effectLst/>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smtClean="0">
                          <a:effectLst/>
                          <a:latin typeface="Arial" pitchFamily="34" charset="0"/>
                          <a:ea typeface="Times New Roman"/>
                          <a:cs typeface="Arial" pitchFamily="34" charset="0"/>
                        </a:rPr>
                        <a:t>120</a:t>
                      </a:r>
                      <a:r>
                        <a:rPr lang="en-US" sz="900" baseline="0" dirty="0" smtClean="0">
                          <a:effectLst/>
                          <a:latin typeface="Arial" pitchFamily="34" charset="0"/>
                          <a:ea typeface="Times New Roman"/>
                          <a:cs typeface="Arial" pitchFamily="34" charset="0"/>
                        </a:rPr>
                        <a:t> minute </a:t>
                      </a:r>
                      <a:r>
                        <a:rPr lang="en-US" sz="900" dirty="0" smtClean="0">
                          <a:effectLst/>
                          <a:latin typeface="Arial" pitchFamily="34" charset="0"/>
                          <a:ea typeface="Times New Roman"/>
                          <a:cs typeface="Arial" pitchFamily="34" charset="0"/>
                        </a:rPr>
                        <a:t>standardized assessment for use in substance abuse diagnosis, placement,</a:t>
                      </a:r>
                    </a:p>
                    <a:p>
                      <a:pPr marL="0" marR="0">
                        <a:spcBef>
                          <a:spcPts val="0"/>
                        </a:spcBef>
                        <a:spcAft>
                          <a:spcPts val="0"/>
                        </a:spcAft>
                      </a:pPr>
                      <a:r>
                        <a:rPr lang="en-US" sz="900" dirty="0" smtClean="0">
                          <a:effectLst/>
                          <a:latin typeface="Arial" pitchFamily="34" charset="0"/>
                          <a:ea typeface="Times New Roman"/>
                          <a:cs typeface="Arial" pitchFamily="34" charset="0"/>
                        </a:rPr>
                        <a:t>treatment planning, outcome monitoring, economic analysis, and/or program planning and identification of possible</a:t>
                      </a:r>
                      <a:r>
                        <a:rPr lang="en-US" sz="900" baseline="0" dirty="0" smtClean="0">
                          <a:effectLst/>
                          <a:latin typeface="Arial" pitchFamily="34" charset="0"/>
                          <a:ea typeface="Times New Roman"/>
                          <a:cs typeface="Arial" pitchFamily="34" charset="0"/>
                        </a:rPr>
                        <a:t> CODs</a:t>
                      </a:r>
                      <a:endParaRPr lang="en-US" sz="900" dirty="0">
                        <a:effectLst/>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5118">
                <a:tc>
                  <a:txBody>
                    <a:bodyPr/>
                    <a:lstStyle/>
                    <a:p>
                      <a:pPr marL="0" marR="0" algn="ctr">
                        <a:lnSpc>
                          <a:spcPct val="115000"/>
                        </a:lnSpc>
                        <a:spcBef>
                          <a:spcPts val="0"/>
                        </a:spcBef>
                        <a:spcAft>
                          <a:spcPts val="1000"/>
                        </a:spcAft>
                      </a:pPr>
                      <a:r>
                        <a:rPr lang="en-US" sz="900" b="1" u="sng" dirty="0">
                          <a:solidFill>
                            <a:srgbClr val="0000FF"/>
                          </a:solidFill>
                          <a:effectLst/>
                          <a:latin typeface="Arial"/>
                          <a:ea typeface="Calibri"/>
                          <a:cs typeface="Times New Roman"/>
                          <a:hlinkClick r:id="rId5"/>
                        </a:rPr>
                        <a:t>The Psychiatric Research Interview for Substance and Mental Disorders (PRISM)</a:t>
                      </a:r>
                      <a:endParaRPr lang="en-US" sz="1100" dirty="0">
                        <a:effectLst/>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a:ea typeface="Calibri"/>
                        </a:rPr>
                        <a:t>Semi-Structured interview; Measures DSM-IV diagnoses on Axis I and II(Alcohol, Drug, Psychiatric Disorders); Differentiates the primary disorder from substance induced disorders or effects of withdrawal; 45-90 minutes to complete</a:t>
                      </a:r>
                      <a:endParaRPr lang="en-US" sz="12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00">
                <a:tc>
                  <a:txBody>
                    <a:bodyPr/>
                    <a:lstStyle/>
                    <a:p>
                      <a:pPr marL="0" marR="0" algn="ctr">
                        <a:lnSpc>
                          <a:spcPct val="115000"/>
                        </a:lnSpc>
                        <a:spcBef>
                          <a:spcPts val="0"/>
                        </a:spcBef>
                        <a:spcAft>
                          <a:spcPts val="1000"/>
                        </a:spcAft>
                      </a:pPr>
                      <a:r>
                        <a:rPr lang="en-US" sz="900" b="1" u="sng" dirty="0">
                          <a:solidFill>
                            <a:srgbClr val="0000FF"/>
                          </a:solidFill>
                          <a:effectLst/>
                          <a:latin typeface="Arial"/>
                          <a:ea typeface="Calibri"/>
                          <a:cs typeface="Times New Roman"/>
                          <a:hlinkClick r:id="rId6"/>
                        </a:rPr>
                        <a:t>Minnesota Multiphasic Personality Inventory-2 (MMPI-2)</a:t>
                      </a:r>
                      <a:endParaRPr lang="en-US" sz="1100" dirty="0">
                        <a:effectLst/>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a:ea typeface="Calibri"/>
                        </a:rPr>
                        <a:t> </a:t>
                      </a:r>
                      <a:endParaRPr lang="en-US" sz="1200">
                        <a:effectLst/>
                        <a:latin typeface="Times New Roman"/>
                        <a:ea typeface="Times New Roman"/>
                      </a:endParaRPr>
                    </a:p>
                    <a:p>
                      <a:pPr marL="0" marR="0">
                        <a:spcBef>
                          <a:spcPts val="0"/>
                        </a:spcBef>
                        <a:spcAft>
                          <a:spcPts val="0"/>
                        </a:spcAft>
                      </a:pPr>
                      <a:r>
                        <a:rPr lang="en-US" sz="900">
                          <a:effectLst/>
                          <a:latin typeface="Arial"/>
                          <a:ea typeface="Calibri"/>
                        </a:rPr>
                        <a:t>Tests adult psychopathology; 60-90 minutes  to complete; 567 True/False Questions; 5</a:t>
                      </a:r>
                      <a:r>
                        <a:rPr lang="en-US" sz="900" baseline="30000">
                          <a:effectLst/>
                          <a:latin typeface="Arial"/>
                          <a:ea typeface="Calibri"/>
                        </a:rPr>
                        <a:t>th</a:t>
                      </a:r>
                      <a:r>
                        <a:rPr lang="en-US" sz="900">
                          <a:effectLst/>
                          <a:latin typeface="Arial"/>
                          <a:ea typeface="Calibri"/>
                        </a:rPr>
                        <a:t> grade reading level</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76731">
                <a:tc>
                  <a:txBody>
                    <a:bodyPr/>
                    <a:lstStyle/>
                    <a:p>
                      <a:pPr marL="0" marR="0" algn="ctr">
                        <a:lnSpc>
                          <a:spcPct val="115000"/>
                        </a:lnSpc>
                        <a:spcBef>
                          <a:spcPts val="0"/>
                        </a:spcBef>
                        <a:spcAft>
                          <a:spcPts val="1000"/>
                        </a:spcAft>
                      </a:pPr>
                      <a:r>
                        <a:rPr lang="en-US" sz="900" b="1" u="sng">
                          <a:solidFill>
                            <a:srgbClr val="0000FF"/>
                          </a:solidFill>
                          <a:effectLst/>
                          <a:latin typeface="Arial"/>
                          <a:ea typeface="Calibri"/>
                          <a:cs typeface="Times New Roman"/>
                          <a:hlinkClick r:id="rId7"/>
                        </a:rPr>
                        <a:t>Personality Assessment Inventory (PAI)</a:t>
                      </a:r>
                      <a:endParaRPr lang="en-US" sz="1100">
                        <a:effectLst/>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a:ea typeface="Calibri"/>
                        </a:rPr>
                        <a:t> </a:t>
                      </a:r>
                      <a:endParaRPr lang="en-US" sz="1200">
                        <a:effectLst/>
                        <a:latin typeface="Times New Roman"/>
                        <a:ea typeface="Times New Roman"/>
                      </a:endParaRPr>
                    </a:p>
                    <a:p>
                      <a:pPr marL="0" marR="0">
                        <a:spcBef>
                          <a:spcPts val="0"/>
                        </a:spcBef>
                        <a:spcAft>
                          <a:spcPts val="0"/>
                        </a:spcAft>
                      </a:pPr>
                      <a:r>
                        <a:rPr lang="en-US" sz="900">
                          <a:effectLst/>
                          <a:latin typeface="Arial"/>
                          <a:ea typeface="Calibri"/>
                        </a:rPr>
                        <a:t>Tests adult psychopathology; 50-60 minutes to complete; 344 items; 22 non overlapping scales; 4</a:t>
                      </a:r>
                      <a:r>
                        <a:rPr lang="en-US" sz="900" baseline="30000">
                          <a:effectLst/>
                          <a:latin typeface="Arial"/>
                          <a:ea typeface="Calibri"/>
                        </a:rPr>
                        <a:t>th</a:t>
                      </a:r>
                      <a:r>
                        <a:rPr lang="en-US" sz="900">
                          <a:effectLst/>
                          <a:latin typeface="Arial"/>
                          <a:ea typeface="Calibri"/>
                        </a:rPr>
                        <a:t> grade reading level</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4869">
                <a:tc>
                  <a:txBody>
                    <a:bodyPr/>
                    <a:lstStyle/>
                    <a:p>
                      <a:pPr marL="0" marR="0" algn="ctr">
                        <a:lnSpc>
                          <a:spcPct val="115000"/>
                        </a:lnSpc>
                        <a:spcBef>
                          <a:spcPts val="0"/>
                        </a:spcBef>
                        <a:spcAft>
                          <a:spcPts val="1000"/>
                        </a:spcAft>
                      </a:pPr>
                      <a:r>
                        <a:rPr lang="en-US" sz="900" b="1" u="sng" dirty="0">
                          <a:solidFill>
                            <a:srgbClr val="0000FF"/>
                          </a:solidFill>
                          <a:effectLst/>
                          <a:latin typeface="Arial"/>
                          <a:ea typeface="Calibri"/>
                          <a:cs typeface="Times New Roman"/>
                          <a:hlinkClick r:id="rId8"/>
                        </a:rPr>
                        <a:t>Global Assessment of Functioning (GAF)</a:t>
                      </a:r>
                      <a:endParaRPr lang="en-US" sz="1100" dirty="0">
                        <a:effectLst/>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a:ea typeface="Calibri"/>
                        </a:rPr>
                        <a:t> </a:t>
                      </a:r>
                      <a:endParaRPr lang="en-US" sz="1200" dirty="0">
                        <a:effectLst/>
                        <a:latin typeface="Times New Roman"/>
                        <a:ea typeface="Times New Roman"/>
                      </a:endParaRPr>
                    </a:p>
                    <a:p>
                      <a:pPr marL="0" marR="0">
                        <a:spcBef>
                          <a:spcPts val="0"/>
                        </a:spcBef>
                        <a:spcAft>
                          <a:spcPts val="0"/>
                        </a:spcAft>
                      </a:pPr>
                      <a:r>
                        <a:rPr lang="en-US" sz="900" dirty="0">
                          <a:effectLst/>
                          <a:latin typeface="Arial"/>
                          <a:ea typeface="Calibri"/>
                        </a:rPr>
                        <a:t>Clinicians judgment of overall functioning; 100 point scale; 3 minutes to establish score; Higher score = healthier client</a:t>
                      </a:r>
                      <a:endParaRPr lang="en-US" sz="12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00">
                <a:tc>
                  <a:txBody>
                    <a:bodyPr/>
                    <a:lstStyle/>
                    <a:p>
                      <a:pPr marL="0" marR="0" algn="ctr">
                        <a:lnSpc>
                          <a:spcPct val="115000"/>
                        </a:lnSpc>
                        <a:spcBef>
                          <a:spcPts val="0"/>
                        </a:spcBef>
                        <a:spcAft>
                          <a:spcPts val="1000"/>
                        </a:spcAft>
                      </a:pPr>
                      <a:r>
                        <a:rPr lang="en-US" sz="900" b="1" u="sng" dirty="0">
                          <a:solidFill>
                            <a:srgbClr val="0000FF"/>
                          </a:solidFill>
                          <a:effectLst/>
                          <a:latin typeface="Arial"/>
                          <a:ea typeface="Calibri"/>
                          <a:cs typeface="Times New Roman"/>
                          <a:hlinkClick r:id="rId9"/>
                        </a:rPr>
                        <a:t>The Addiction Severity Index (ASI)</a:t>
                      </a:r>
                      <a:endParaRPr lang="en-US" sz="1100" dirty="0">
                        <a:effectLst/>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a:ea typeface="Calibri"/>
                        </a:rPr>
                        <a:t> </a:t>
                      </a:r>
                      <a:endParaRPr lang="en-US" sz="1200" dirty="0">
                        <a:effectLst/>
                        <a:latin typeface="Times New Roman"/>
                        <a:ea typeface="Times New Roman"/>
                      </a:endParaRPr>
                    </a:p>
                    <a:p>
                      <a:pPr marL="0" marR="0">
                        <a:spcBef>
                          <a:spcPts val="0"/>
                        </a:spcBef>
                        <a:spcAft>
                          <a:spcPts val="0"/>
                        </a:spcAft>
                      </a:pPr>
                      <a:r>
                        <a:rPr lang="en-US" sz="900" dirty="0">
                          <a:effectLst/>
                          <a:latin typeface="Arial"/>
                          <a:ea typeface="Calibri"/>
                        </a:rPr>
                        <a:t>Semi-Structured Interview; Measures 7 substance-abusing problem areas; 50-60 minutes to complete; Past 30 day and lifetime problems are measured; 200 item; 7 subscales</a:t>
                      </a:r>
                      <a:endParaRPr lang="en-US" sz="12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24</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71825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dirty="0" smtClean="0">
                <a:solidFill>
                  <a:srgbClr val="006892"/>
                </a:solidFill>
                <a:latin typeface="Arial" pitchFamily="34" charset="0"/>
                <a:cs typeface="Arial" pitchFamily="34" charset="0"/>
              </a:rPr>
              <a:t>Assessments</a:t>
            </a:r>
            <a:endParaRPr lang="en-US" dirty="0">
              <a:solidFill>
                <a:srgbClr val="006892"/>
              </a:solidFill>
              <a:latin typeface="Arial" pitchFamily="34" charset="0"/>
              <a:cs typeface="Arial" pitchFamily="34" charset="0"/>
            </a:endParaRPr>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25</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normAutofit/>
          </a:bodyPr>
          <a:lstStyle/>
          <a:p>
            <a:pPr marL="0" indent="0">
              <a:buNone/>
            </a:pPr>
            <a:r>
              <a:rPr lang="en-US" b="1" dirty="0" smtClean="0"/>
              <a:t>Shortcomings of Forensic and Clinical Assessments: </a:t>
            </a:r>
          </a:p>
          <a:p>
            <a:pPr lvl="1">
              <a:buClr>
                <a:srgbClr val="BE854C"/>
              </a:buClr>
              <a:buSzPct val="65000"/>
              <a:buFont typeface="Arial" pitchFamily="34" charset="0"/>
              <a:buChar char="►"/>
            </a:pPr>
            <a:r>
              <a:rPr lang="en-US" dirty="0" smtClean="0"/>
              <a:t>Actuarial </a:t>
            </a:r>
            <a:r>
              <a:rPr lang="en-US" dirty="0"/>
              <a:t>tools, and they are standardized to serve a wide range of </a:t>
            </a:r>
            <a:r>
              <a:rPr lang="en-US" dirty="0" smtClean="0"/>
              <a:t>populations</a:t>
            </a:r>
          </a:p>
          <a:p>
            <a:pPr lvl="1">
              <a:buClr>
                <a:srgbClr val="BE854C"/>
              </a:buClr>
              <a:buSzPct val="65000"/>
              <a:buFont typeface="Arial" pitchFamily="34" charset="0"/>
              <a:buChar char="►"/>
            </a:pPr>
            <a:r>
              <a:rPr lang="en-US" dirty="0" smtClean="0"/>
              <a:t>Weak cultural, ethnic, racial and gender-specific indicators </a:t>
            </a:r>
          </a:p>
          <a:p>
            <a:pPr lvl="1">
              <a:buClr>
                <a:srgbClr val="BE854C"/>
              </a:buClr>
              <a:buSzPct val="65000"/>
              <a:buFont typeface="Arial" pitchFamily="34" charset="0"/>
              <a:buChar char="►"/>
            </a:pPr>
            <a:r>
              <a:rPr lang="en-US" dirty="0" smtClean="0"/>
              <a:t>Formulaic-may provide </a:t>
            </a:r>
            <a:r>
              <a:rPr lang="en-US" dirty="0"/>
              <a:t>little opportunity to establish a connection with </a:t>
            </a:r>
            <a:r>
              <a:rPr lang="en-US" dirty="0" smtClean="0"/>
              <a:t>client </a:t>
            </a:r>
            <a:endParaRPr lang="en-US" dirty="0"/>
          </a:p>
        </p:txBody>
      </p:sp>
    </p:spTree>
    <p:extLst>
      <p:ext uri="{BB962C8B-B14F-4D97-AF65-F5344CB8AC3E}">
        <p14:creationId xmlns:p14="http://schemas.microsoft.com/office/powerpoint/2010/main" val="15646383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dirty="0" smtClean="0">
                <a:solidFill>
                  <a:srgbClr val="006892"/>
                </a:solidFill>
                <a:latin typeface="Arial" pitchFamily="34" charset="0"/>
                <a:cs typeface="Arial" pitchFamily="34" charset="0"/>
              </a:rPr>
              <a:t>Exercise </a:t>
            </a:r>
            <a:endParaRPr lang="en-US" dirty="0">
              <a:solidFill>
                <a:srgbClr val="006892"/>
              </a:solidFill>
              <a:latin typeface="Arial" pitchFamily="34" charset="0"/>
              <a:cs typeface="Arial" pitchFamily="34" charset="0"/>
            </a:endParaRPr>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26</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normAutofit/>
          </a:bodyPr>
          <a:lstStyle/>
          <a:p>
            <a:pPr marL="0" indent="0">
              <a:spcBef>
                <a:spcPts val="0"/>
              </a:spcBef>
              <a:buNone/>
              <a:defRPr/>
            </a:pPr>
            <a:r>
              <a:rPr lang="en-US" dirty="0" smtClean="0"/>
              <a:t>Now </a:t>
            </a:r>
            <a:r>
              <a:rPr lang="en-US" dirty="0"/>
              <a:t>that we have reviewed screening and assessment tools, let’s take a look at the profiles from Exercise I and re-consider each case for CODS. </a:t>
            </a:r>
          </a:p>
        </p:txBody>
      </p:sp>
    </p:spTree>
    <p:extLst>
      <p:ext uri="{BB962C8B-B14F-4D97-AF65-F5344CB8AC3E}">
        <p14:creationId xmlns:p14="http://schemas.microsoft.com/office/powerpoint/2010/main" val="1147454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fontScale="90000"/>
          </a:bodyPr>
          <a:lstStyle/>
          <a:p>
            <a:r>
              <a:rPr lang="en-US" dirty="0" smtClean="0">
                <a:solidFill>
                  <a:srgbClr val="006892"/>
                </a:solidFill>
                <a:latin typeface="Arial" pitchFamily="34" charset="0"/>
                <a:cs typeface="Arial" pitchFamily="34" charset="0"/>
              </a:rPr>
              <a:t>Who Has a Co-Occuring Disorder? </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447800"/>
            <a:ext cx="8305800" cy="4132946"/>
          </a:xfrm>
        </p:spPr>
        <p:txBody>
          <a:bodyPr>
            <a:noAutofit/>
          </a:bodyPr>
          <a:lstStyle/>
          <a:p>
            <a:pPr marL="0" marR="0" indent="0">
              <a:lnSpc>
                <a:spcPct val="115000"/>
              </a:lnSpc>
              <a:spcBef>
                <a:spcPts val="0"/>
              </a:spcBef>
              <a:spcAft>
                <a:spcPts val="0"/>
              </a:spcAft>
              <a:buNone/>
            </a:pPr>
            <a:r>
              <a:rPr lang="en-US" sz="2400" b="1" dirty="0">
                <a:solidFill>
                  <a:srgbClr val="000000"/>
                </a:solidFill>
                <a:ea typeface="Times New Roman"/>
                <a:cs typeface="Times New Roman"/>
              </a:rPr>
              <a:t>Steve- </a:t>
            </a:r>
            <a:r>
              <a:rPr lang="en-US" sz="2400" dirty="0">
                <a:solidFill>
                  <a:srgbClr val="000000"/>
                </a:solidFill>
                <a:ea typeface="Times New Roman"/>
                <a:cs typeface="Times New Roman"/>
              </a:rPr>
              <a:t>Steve appears to be experiencing significant depression and should be </a:t>
            </a:r>
            <a:r>
              <a:rPr lang="en-US" sz="2400" dirty="0" smtClean="0">
                <a:solidFill>
                  <a:srgbClr val="000000"/>
                </a:solidFill>
                <a:ea typeface="Times New Roman"/>
                <a:cs typeface="Times New Roman"/>
              </a:rPr>
              <a:t>fully assessed for mental health and </a:t>
            </a:r>
            <a:r>
              <a:rPr lang="en-US" sz="2400" dirty="0">
                <a:solidFill>
                  <a:srgbClr val="000000"/>
                </a:solidFill>
                <a:ea typeface="Times New Roman"/>
                <a:cs typeface="Times New Roman"/>
              </a:rPr>
              <a:t>suicide </a:t>
            </a:r>
            <a:r>
              <a:rPr lang="en-US" sz="2400" dirty="0" smtClean="0">
                <a:solidFill>
                  <a:srgbClr val="000000"/>
                </a:solidFill>
                <a:ea typeface="Times New Roman"/>
                <a:cs typeface="Times New Roman"/>
              </a:rPr>
              <a:t>risk; he is  </a:t>
            </a:r>
            <a:r>
              <a:rPr lang="en-US" sz="2400" dirty="0">
                <a:solidFill>
                  <a:srgbClr val="000000"/>
                </a:solidFill>
                <a:ea typeface="Times New Roman"/>
                <a:cs typeface="Times New Roman"/>
              </a:rPr>
              <a:t>also at-risk for sexual violence. He </a:t>
            </a:r>
            <a:r>
              <a:rPr lang="en-US" sz="2400" dirty="0" smtClean="0">
                <a:solidFill>
                  <a:srgbClr val="000000"/>
                </a:solidFill>
                <a:ea typeface="Times New Roman"/>
                <a:cs typeface="Times New Roman"/>
              </a:rPr>
              <a:t>should </a:t>
            </a:r>
            <a:r>
              <a:rPr lang="en-US" sz="2400" dirty="0">
                <a:solidFill>
                  <a:srgbClr val="000000"/>
                </a:solidFill>
                <a:ea typeface="Times New Roman"/>
                <a:cs typeface="Times New Roman"/>
              </a:rPr>
              <a:t>be screened </a:t>
            </a:r>
            <a:r>
              <a:rPr lang="en-US" sz="2400" dirty="0" smtClean="0">
                <a:solidFill>
                  <a:srgbClr val="000000"/>
                </a:solidFill>
                <a:ea typeface="Times New Roman"/>
                <a:cs typeface="Times New Roman"/>
              </a:rPr>
              <a:t>for substance abuse and assessed,  if indicated.  But, he may </a:t>
            </a:r>
            <a:r>
              <a:rPr lang="en-US" sz="2400" dirty="0">
                <a:solidFill>
                  <a:srgbClr val="000000"/>
                </a:solidFill>
                <a:ea typeface="Times New Roman"/>
                <a:cs typeface="Times New Roman"/>
              </a:rPr>
              <a:t>not have a substance use </a:t>
            </a:r>
            <a:r>
              <a:rPr lang="en-US" sz="2400" dirty="0" smtClean="0">
                <a:solidFill>
                  <a:srgbClr val="000000"/>
                </a:solidFill>
                <a:ea typeface="Times New Roman"/>
                <a:cs typeface="Times New Roman"/>
              </a:rPr>
              <a:t>disorder.  </a:t>
            </a:r>
            <a:r>
              <a:rPr lang="en-US" sz="2400" dirty="0">
                <a:solidFill>
                  <a:srgbClr val="000000"/>
                </a:solidFill>
                <a:ea typeface="Times New Roman"/>
                <a:cs typeface="Times New Roman"/>
              </a:rPr>
              <a:t>Steve may need treatment and support, but not for substance use, and, therefore not in the context of RSAT.</a:t>
            </a:r>
            <a:endParaRPr lang="en-US" sz="2400" dirty="0"/>
          </a:p>
          <a:p>
            <a:pPr marL="0" indent="0">
              <a:buNone/>
            </a:pPr>
            <a:endParaRPr lang="en-US" sz="2400" dirty="0"/>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27</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4077281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fontScale="90000"/>
          </a:bodyPr>
          <a:lstStyle/>
          <a:p>
            <a:r>
              <a:rPr lang="en-US" dirty="0" smtClean="0">
                <a:solidFill>
                  <a:srgbClr val="006892"/>
                </a:solidFill>
                <a:latin typeface="Arial" pitchFamily="34" charset="0"/>
                <a:cs typeface="Arial" pitchFamily="34" charset="0"/>
              </a:rPr>
              <a:t>Who Has a Co-Occuring Disorder? </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371600"/>
            <a:ext cx="8229600" cy="4209146"/>
          </a:xfrm>
        </p:spPr>
        <p:txBody>
          <a:bodyPr>
            <a:noAutofit/>
          </a:bodyPr>
          <a:lstStyle/>
          <a:p>
            <a:pPr marL="0" indent="0">
              <a:buNone/>
            </a:pPr>
            <a:r>
              <a:rPr lang="en-US" sz="2400" b="1" dirty="0">
                <a:solidFill>
                  <a:prstClr val="black"/>
                </a:solidFill>
              </a:rPr>
              <a:t>Marsha- </a:t>
            </a:r>
            <a:r>
              <a:rPr lang="en-US" sz="2400" dirty="0">
                <a:solidFill>
                  <a:prstClr val="black"/>
                </a:solidFill>
              </a:rPr>
              <a:t>Marsha shows signs of having a co-occurring disorder. She may be showing signs of bi-polar </a:t>
            </a:r>
            <a:r>
              <a:rPr lang="en-US" sz="2400" dirty="0" smtClean="0">
                <a:solidFill>
                  <a:prstClr val="black"/>
                </a:solidFill>
              </a:rPr>
              <a:t>disorder should be referred for assessment by mental </a:t>
            </a:r>
            <a:r>
              <a:rPr lang="en-US" sz="2400" dirty="0">
                <a:solidFill>
                  <a:prstClr val="black"/>
                </a:solidFill>
              </a:rPr>
              <a:t>health </a:t>
            </a:r>
            <a:r>
              <a:rPr lang="en-US" sz="2400" dirty="0" smtClean="0">
                <a:solidFill>
                  <a:prstClr val="black"/>
                </a:solidFill>
              </a:rPr>
              <a:t>clinician qualified to </a:t>
            </a:r>
            <a:r>
              <a:rPr lang="en-US" sz="2400" dirty="0">
                <a:solidFill>
                  <a:prstClr val="black"/>
                </a:solidFill>
              </a:rPr>
              <a:t>make a </a:t>
            </a:r>
            <a:r>
              <a:rPr lang="en-US" sz="2400" dirty="0" smtClean="0">
                <a:solidFill>
                  <a:prstClr val="black"/>
                </a:solidFill>
              </a:rPr>
              <a:t>diagnosis.  While she is in the RSAT program, </a:t>
            </a:r>
            <a:r>
              <a:rPr lang="en-US" sz="2400" dirty="0">
                <a:solidFill>
                  <a:prstClr val="black"/>
                </a:solidFill>
              </a:rPr>
              <a:t>it will be important to monitor her mood changes </a:t>
            </a:r>
            <a:r>
              <a:rPr lang="en-US" sz="2400" dirty="0" smtClean="0">
                <a:solidFill>
                  <a:prstClr val="black"/>
                </a:solidFill>
              </a:rPr>
              <a:t>to see if they stabilize.   She is also a long time crack and alcohol user and her symptoms may improve over time during a sustained period of sobriety, or may they may worsen.  A team approach that includes mental health staff and periodic reassessment is best.  </a:t>
            </a: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28</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350836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fontScale="90000"/>
          </a:bodyPr>
          <a:lstStyle/>
          <a:p>
            <a:r>
              <a:rPr lang="en-US" dirty="0" smtClean="0">
                <a:solidFill>
                  <a:srgbClr val="006892"/>
                </a:solidFill>
                <a:latin typeface="Arial" pitchFamily="34" charset="0"/>
                <a:cs typeface="Arial" pitchFamily="34" charset="0"/>
              </a:rPr>
              <a:t>Who Has a Co-Occuring Disorder? </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371600"/>
            <a:ext cx="8229600" cy="4209146"/>
          </a:xfrm>
        </p:spPr>
        <p:txBody>
          <a:bodyPr>
            <a:noAutofit/>
          </a:bodyPr>
          <a:lstStyle/>
          <a:p>
            <a:pPr marL="0" indent="0">
              <a:buNone/>
            </a:pPr>
            <a:r>
              <a:rPr lang="en-US" sz="2400" b="1" dirty="0"/>
              <a:t>Brian – </a:t>
            </a:r>
            <a:r>
              <a:rPr lang="en-US" sz="2400" dirty="0"/>
              <a:t>Brian’s profile points to a serious mental disorder and alcohol abuse or dependency. His </a:t>
            </a:r>
            <a:r>
              <a:rPr lang="en-US" sz="2400" dirty="0" smtClean="0"/>
              <a:t>paranoia </a:t>
            </a:r>
            <a:r>
              <a:rPr lang="en-US" sz="2400" dirty="0"/>
              <a:t>may be symptoms of schizophrenia or </a:t>
            </a:r>
            <a:r>
              <a:rPr lang="en-US" sz="2400" dirty="0" smtClean="0"/>
              <a:t>another </a:t>
            </a:r>
            <a:r>
              <a:rPr lang="en-US" sz="2400" dirty="0"/>
              <a:t>psychotic disorder. His use of alcohol indicates he probably has a co-occurring disorder.  </a:t>
            </a:r>
            <a:r>
              <a:rPr lang="en-US" sz="2400" dirty="0" smtClean="0"/>
              <a:t>A comprehensive assessment </a:t>
            </a:r>
            <a:r>
              <a:rPr lang="en-US" sz="2400" dirty="0"/>
              <a:t>is </a:t>
            </a:r>
            <a:r>
              <a:rPr lang="en-US" sz="2400" dirty="0" smtClean="0"/>
              <a:t>required, which will  provide information </a:t>
            </a:r>
            <a:r>
              <a:rPr lang="en-US" sz="2400" dirty="0"/>
              <a:t>about his level of stability and </a:t>
            </a:r>
            <a:r>
              <a:rPr lang="en-US" sz="2400" dirty="0" smtClean="0"/>
              <a:t>the severity of his </a:t>
            </a:r>
            <a:r>
              <a:rPr lang="en-US" sz="2400" dirty="0"/>
              <a:t>drinking </a:t>
            </a:r>
            <a:r>
              <a:rPr lang="en-US" sz="2400" dirty="0" smtClean="0"/>
              <a:t>problem before  the mental health and RSAT clinical  team can  </a:t>
            </a:r>
            <a:r>
              <a:rPr lang="en-US" sz="2400" dirty="0"/>
              <a:t>determine if he is appropriate for </a:t>
            </a:r>
            <a:r>
              <a:rPr lang="en-US" sz="2400" dirty="0" smtClean="0"/>
              <a:t>the program.  </a:t>
            </a:r>
            <a:endParaRPr lang="en-US" sz="2400" dirty="0"/>
          </a:p>
          <a:p>
            <a:pPr marL="0" indent="0">
              <a:buNone/>
            </a:pPr>
            <a:endParaRPr lang="en-US" sz="2400" dirty="0"/>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29</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197753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lstStyle/>
          <a:p>
            <a:r>
              <a:rPr lang="en-US" dirty="0" smtClean="0">
                <a:solidFill>
                  <a:srgbClr val="006892"/>
                </a:solidFill>
                <a:latin typeface="Arial" pitchFamily="34" charset="0"/>
                <a:cs typeface="Arial" pitchFamily="34" charset="0"/>
              </a:rPr>
              <a:t>Objectives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95300" y="1295399"/>
            <a:ext cx="8153400" cy="5048953"/>
          </a:xfrm>
        </p:spPr>
        <p:txBody>
          <a:bodyPr>
            <a:noAutofit/>
          </a:bodyPr>
          <a:lstStyle/>
          <a:p>
            <a:pPr>
              <a:buClr>
                <a:srgbClr val="BE854C"/>
              </a:buClr>
              <a:buSzPct val="65000"/>
              <a:buFont typeface="Arial" pitchFamily="34" charset="0"/>
              <a:buChar char="►"/>
            </a:pPr>
            <a:r>
              <a:rPr lang="en-US" sz="3000" dirty="0"/>
              <a:t>Discuss the prevalence of CODs among RSAT clients and their impact on criminal behavior, addiction </a:t>
            </a:r>
            <a:r>
              <a:rPr lang="en-US" sz="3000" dirty="0" smtClean="0"/>
              <a:t>recovery </a:t>
            </a:r>
            <a:r>
              <a:rPr lang="en-US" sz="3000" dirty="0"/>
              <a:t>and recidivism</a:t>
            </a:r>
            <a:r>
              <a:rPr lang="en-US" sz="3000" dirty="0" smtClean="0"/>
              <a:t>.</a:t>
            </a:r>
          </a:p>
          <a:p>
            <a:pPr marL="0" indent="0">
              <a:buClr>
                <a:srgbClr val="BE854C"/>
              </a:buClr>
              <a:buSzPct val="65000"/>
              <a:buNone/>
            </a:pPr>
            <a:endParaRPr lang="en-US" sz="800" dirty="0"/>
          </a:p>
          <a:p>
            <a:pPr>
              <a:buClr>
                <a:srgbClr val="BE854C"/>
              </a:buClr>
              <a:buSzPct val="65000"/>
              <a:buFont typeface="Arial" pitchFamily="34" charset="0"/>
              <a:buChar char="►"/>
            </a:pPr>
            <a:r>
              <a:rPr lang="en-US" sz="3000" dirty="0" smtClean="0"/>
              <a:t>Explain the importance of </a:t>
            </a:r>
            <a:r>
              <a:rPr lang="en-US" sz="3000" dirty="0"/>
              <a:t>integrated substance </a:t>
            </a:r>
            <a:r>
              <a:rPr lang="en-US" sz="3000" dirty="0" smtClean="0"/>
              <a:t>abuse screening and assessment for </a:t>
            </a:r>
            <a:r>
              <a:rPr lang="en-US" sz="3000" dirty="0"/>
              <a:t>co-occurring disorders </a:t>
            </a:r>
            <a:r>
              <a:rPr lang="en-US" sz="3000" dirty="0" smtClean="0"/>
              <a:t>and identify effective practices.</a:t>
            </a:r>
          </a:p>
          <a:p>
            <a:pPr>
              <a:buClr>
                <a:srgbClr val="BE854C"/>
              </a:buClr>
              <a:buSzPct val="65000"/>
              <a:buFont typeface="Arial" pitchFamily="34" charset="0"/>
              <a:buChar char="►"/>
            </a:pPr>
            <a:r>
              <a:rPr lang="en-US" sz="3000" dirty="0" smtClean="0"/>
              <a:t>List reasons to </a:t>
            </a:r>
            <a:r>
              <a:rPr lang="en-US" sz="3000" dirty="0"/>
              <a:t>champion integrated </a:t>
            </a:r>
            <a:r>
              <a:rPr lang="en-US" sz="3000" dirty="0" smtClean="0"/>
              <a:t>treatment, educate </a:t>
            </a:r>
            <a:r>
              <a:rPr lang="en-US" sz="3000" dirty="0"/>
              <a:t>clients </a:t>
            </a:r>
            <a:r>
              <a:rPr lang="en-US" sz="3000" dirty="0" smtClean="0"/>
              <a:t>on sustained </a:t>
            </a:r>
            <a:r>
              <a:rPr lang="en-US" sz="3000" dirty="0"/>
              <a:t>recovery </a:t>
            </a:r>
            <a:r>
              <a:rPr lang="en-US" sz="3000" dirty="0" smtClean="0"/>
              <a:t>self management and link to community providers.</a:t>
            </a:r>
            <a:endParaRPr lang="en-US" sz="3000" dirty="0"/>
          </a:p>
          <a:p>
            <a:pPr>
              <a:buClr>
                <a:srgbClr val="BE854C"/>
              </a:buClr>
              <a:buSzPct val="65000"/>
              <a:buFont typeface="Arial" pitchFamily="34" charset="0"/>
              <a:buChar char="►"/>
            </a:pPr>
            <a:endParaRPr lang="en-US" dirty="0" smtClean="0"/>
          </a:p>
          <a:p>
            <a:pPr>
              <a:buClr>
                <a:srgbClr val="BE854C"/>
              </a:buClr>
              <a:buSzPct val="65000"/>
              <a:buFont typeface="Arial" pitchFamily="34" charset="0"/>
              <a:buChar char="►"/>
            </a:pPr>
            <a:endParaRPr lang="en-US"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3</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080991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152400"/>
            <a:ext cx="8839200" cy="1143000"/>
          </a:xfrm>
        </p:spPr>
        <p:txBody>
          <a:bodyPr>
            <a:normAutofit/>
          </a:bodyPr>
          <a:lstStyle/>
          <a:p>
            <a:r>
              <a:rPr lang="en-US" dirty="0">
                <a:solidFill>
                  <a:srgbClr val="006892"/>
                </a:solidFill>
                <a:latin typeface="Arial" pitchFamily="34" charset="0"/>
                <a:cs typeface="Arial" pitchFamily="34" charset="0"/>
              </a:rPr>
              <a:t>Module </a:t>
            </a:r>
            <a:r>
              <a:rPr lang="en-US" dirty="0" smtClean="0">
                <a:solidFill>
                  <a:srgbClr val="006892"/>
                </a:solidFill>
                <a:latin typeface="Arial" pitchFamily="34" charset="0"/>
                <a:cs typeface="Arial" pitchFamily="34" charset="0"/>
              </a:rPr>
              <a:t>II: </a:t>
            </a:r>
            <a:r>
              <a:rPr lang="en-US" dirty="0" smtClean="0">
                <a:solidFill>
                  <a:srgbClr val="006892"/>
                </a:solidFill>
              </a:rPr>
              <a:t>Best </a:t>
            </a:r>
            <a:r>
              <a:rPr lang="en-US" dirty="0">
                <a:solidFill>
                  <a:srgbClr val="006892"/>
                </a:solidFill>
              </a:rPr>
              <a:t>Practices for </a:t>
            </a:r>
            <a:r>
              <a:rPr lang="en-US" dirty="0" smtClean="0">
                <a:solidFill>
                  <a:srgbClr val="006892"/>
                </a:solidFill>
              </a:rPr>
              <a:t>CODs</a:t>
            </a:r>
            <a:r>
              <a:rPr lang="en-US" dirty="0" smtClean="0">
                <a:solidFill>
                  <a:srgbClr val="006892"/>
                </a:solidFill>
                <a:latin typeface="Arial" pitchFamily="34" charset="0"/>
                <a:cs typeface="Arial" pitchFamily="34" charset="0"/>
              </a:rPr>
              <a:t> </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pPr marL="0" lvl="0" indent="0" algn="ctr">
              <a:buClr>
                <a:srgbClr val="BE854C"/>
              </a:buClr>
              <a:buSzPct val="65000"/>
              <a:buNone/>
            </a:pPr>
            <a:r>
              <a:rPr lang="en-US" sz="5400" dirty="0"/>
              <a:t>	</a:t>
            </a:r>
            <a:endParaRPr lang="en-US" sz="5400" dirty="0" smtClean="0"/>
          </a:p>
          <a:p>
            <a:pPr marL="0" lvl="0" indent="0" algn="ctr">
              <a:buClr>
                <a:srgbClr val="BE854C"/>
              </a:buClr>
              <a:buSzPct val="65000"/>
              <a:buNone/>
            </a:pPr>
            <a:endParaRPr lang="en-US" sz="54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30</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685800" y="1828800"/>
            <a:ext cx="7239000" cy="1569660"/>
          </a:xfrm>
          <a:prstGeom prst="rect">
            <a:avLst/>
          </a:prstGeom>
        </p:spPr>
        <p:txBody>
          <a:bodyPr wrap="square">
            <a:spAutoFit/>
          </a:bodyPr>
          <a:lstStyle/>
          <a:p>
            <a:pPr lvl="0">
              <a:buClr>
                <a:srgbClr val="BE854C"/>
              </a:buClr>
              <a:buSzPct val="65000"/>
              <a:buFont typeface="Arial" pitchFamily="34" charset="0"/>
              <a:buChar char="►"/>
            </a:pPr>
            <a:r>
              <a:rPr lang="en-US" sz="3200" dirty="0" smtClean="0"/>
              <a:t>Introduction to Integrated Treatment</a:t>
            </a:r>
          </a:p>
          <a:p>
            <a:pPr lvl="0">
              <a:buClr>
                <a:srgbClr val="BE854C"/>
              </a:buClr>
              <a:buSzPct val="65000"/>
              <a:buFont typeface="Arial" pitchFamily="34" charset="0"/>
              <a:buChar char="►"/>
            </a:pPr>
            <a:r>
              <a:rPr lang="en-US" sz="3200" dirty="0" smtClean="0"/>
              <a:t>Proven </a:t>
            </a:r>
            <a:r>
              <a:rPr lang="en-US" sz="3200" dirty="0"/>
              <a:t>and Promising Practices for </a:t>
            </a:r>
            <a:endParaRPr lang="en-US" sz="3200" dirty="0" smtClean="0"/>
          </a:p>
          <a:p>
            <a:pPr lvl="0">
              <a:buClr>
                <a:srgbClr val="BE854C"/>
              </a:buClr>
              <a:buSzPct val="65000"/>
            </a:pPr>
            <a:r>
              <a:rPr lang="en-US" sz="3200" dirty="0"/>
              <a:t> </a:t>
            </a:r>
            <a:r>
              <a:rPr lang="en-US" sz="3200" dirty="0" smtClean="0"/>
              <a:t>  Offenders </a:t>
            </a:r>
            <a:r>
              <a:rPr lang="en-US" sz="3200" dirty="0"/>
              <a:t>with CODs</a:t>
            </a:r>
          </a:p>
        </p:txBody>
      </p:sp>
    </p:spTree>
    <p:extLst>
      <p:ext uri="{BB962C8B-B14F-4D97-AF65-F5344CB8AC3E}">
        <p14:creationId xmlns:p14="http://schemas.microsoft.com/office/powerpoint/2010/main" val="25437055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dirty="0" smtClean="0">
                <a:solidFill>
                  <a:srgbClr val="006892"/>
                </a:solidFill>
                <a:latin typeface="Arial" pitchFamily="34" charset="0"/>
                <a:cs typeface="Arial" pitchFamily="34" charset="0"/>
              </a:rPr>
              <a:t>Integrated Treatment</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81000" y="1447800"/>
            <a:ext cx="8229600" cy="4209146"/>
          </a:xfrm>
        </p:spPr>
        <p:txBody>
          <a:bodyPr>
            <a:noAutofit/>
          </a:bodyPr>
          <a:lstStyle/>
          <a:p>
            <a:pPr marL="0" lvl="0" indent="0">
              <a:buClr>
                <a:srgbClr val="BE854C"/>
              </a:buClr>
              <a:buSzPct val="65000"/>
              <a:buNone/>
            </a:pPr>
            <a:r>
              <a:rPr lang="en-US" dirty="0" smtClean="0"/>
              <a:t>Treatment approaches: </a:t>
            </a:r>
            <a:endParaRPr lang="en-US" dirty="0"/>
          </a:p>
          <a:p>
            <a:pPr lvl="0">
              <a:buClr>
                <a:srgbClr val="BE854C"/>
              </a:buClr>
              <a:buSzPct val="65000"/>
              <a:buFont typeface="Arial" pitchFamily="34" charset="0"/>
              <a:buChar char="►"/>
            </a:pPr>
            <a:r>
              <a:rPr lang="en-US" sz="2800" dirty="0" smtClean="0"/>
              <a:t>Sequential=addressing </a:t>
            </a:r>
            <a:r>
              <a:rPr lang="en-US" sz="2800" dirty="0"/>
              <a:t>the most serious illness first</a:t>
            </a:r>
            <a:r>
              <a:rPr lang="en-US" sz="2800" dirty="0" smtClean="0"/>
              <a:t>. </a:t>
            </a:r>
          </a:p>
          <a:p>
            <a:pPr>
              <a:buClr>
                <a:srgbClr val="BE854C"/>
              </a:buClr>
              <a:buSzPct val="65000"/>
              <a:buFont typeface="Arial" pitchFamily="34" charset="0"/>
              <a:buChar char="►"/>
            </a:pPr>
            <a:r>
              <a:rPr lang="en-US" sz="2800" dirty="0" smtClean="0"/>
              <a:t>Parallel=treating </a:t>
            </a:r>
            <a:r>
              <a:rPr lang="en-US" sz="2800" dirty="0"/>
              <a:t>simultaneously but through </a:t>
            </a:r>
            <a:r>
              <a:rPr lang="en-US" sz="2800" dirty="0" smtClean="0"/>
              <a:t>separate systems </a:t>
            </a:r>
            <a:r>
              <a:rPr lang="en-US" sz="2800" dirty="0"/>
              <a:t>of care</a:t>
            </a:r>
            <a:r>
              <a:rPr lang="en-US" sz="2800" dirty="0" smtClean="0"/>
              <a:t>.</a:t>
            </a:r>
          </a:p>
          <a:p>
            <a:pPr>
              <a:buClr>
                <a:srgbClr val="BE854C"/>
              </a:buClr>
              <a:buSzPct val="65000"/>
              <a:buFont typeface="Arial" pitchFamily="34" charset="0"/>
              <a:buChar char="►"/>
            </a:pPr>
            <a:r>
              <a:rPr lang="en-US" sz="2800" i="1" dirty="0" smtClean="0"/>
              <a:t>Integrated= </a:t>
            </a:r>
            <a:r>
              <a:rPr lang="en-US" sz="2800" i="1" dirty="0">
                <a:solidFill>
                  <a:prstClr val="black"/>
                </a:solidFill>
              </a:rPr>
              <a:t>a unified and comprehensive treatment program for </a:t>
            </a:r>
            <a:r>
              <a:rPr lang="en-US" sz="2800" i="1" dirty="0" smtClean="0">
                <a:solidFill>
                  <a:prstClr val="black"/>
                </a:solidFill>
              </a:rPr>
              <a:t>clients with both.</a:t>
            </a:r>
            <a:endParaRPr lang="en-US" sz="2800" i="1" dirty="0" smtClean="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31</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174747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dirty="0" smtClean="0">
                <a:solidFill>
                  <a:srgbClr val="006892"/>
                </a:solidFill>
                <a:latin typeface="Arial" pitchFamily="34" charset="0"/>
                <a:cs typeface="Arial" pitchFamily="34" charset="0"/>
              </a:rPr>
              <a:t>Integrated Treatment</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04800" y="1371600"/>
            <a:ext cx="8229600" cy="4209146"/>
          </a:xfrm>
        </p:spPr>
        <p:txBody>
          <a:bodyPr>
            <a:noAutofit/>
          </a:bodyPr>
          <a:lstStyle/>
          <a:p>
            <a:pPr marL="0" lvl="0" indent="0">
              <a:buClr>
                <a:srgbClr val="BE854C"/>
              </a:buClr>
              <a:buSzPct val="65000"/>
              <a:buNone/>
            </a:pPr>
            <a:r>
              <a:rPr lang="en-US" b="1" dirty="0" smtClean="0"/>
              <a:t>Core Principles of Integrated RSAT Programs: </a:t>
            </a:r>
          </a:p>
          <a:p>
            <a:pPr marL="914400" lvl="1" indent="-514350">
              <a:buClr>
                <a:srgbClr val="BE854C"/>
              </a:buClr>
              <a:buSzPct val="65000"/>
              <a:buAutoNum type="arabicPeriod"/>
            </a:pPr>
            <a:r>
              <a:rPr lang="en-US" dirty="0" smtClean="0"/>
              <a:t>Co-occurring </a:t>
            </a:r>
            <a:r>
              <a:rPr lang="en-US" dirty="0"/>
              <a:t>disorders are prevalent -- screening, assessment and treatment planning should reflect this </a:t>
            </a:r>
            <a:r>
              <a:rPr lang="en-US" dirty="0" smtClean="0"/>
              <a:t>assumption</a:t>
            </a:r>
          </a:p>
          <a:p>
            <a:pPr marL="914400" lvl="1" indent="-514350">
              <a:buClr>
                <a:srgbClr val="BE854C"/>
              </a:buClr>
              <a:buSzPct val="65000"/>
              <a:buAutoNum type="arabicPeriod"/>
            </a:pPr>
            <a:r>
              <a:rPr lang="en-US" dirty="0" smtClean="0"/>
              <a:t>Both co-occurring disorders are considered        primary- how they interact is key to relapse prevention and recovery management</a:t>
            </a:r>
          </a:p>
          <a:p>
            <a:pPr marL="914400" lvl="1" indent="-514350">
              <a:buClr>
                <a:srgbClr val="BE854C"/>
              </a:buClr>
              <a:buSzPct val="65000"/>
              <a:buFont typeface="Arial" pitchFamily="34" charset="0"/>
              <a:buAutoNum type="arabicPeriod"/>
            </a:pPr>
            <a:r>
              <a:rPr lang="en-US" dirty="0"/>
              <a:t>Provider empathy, respect, and belief in capacity for recovery</a:t>
            </a:r>
          </a:p>
          <a:p>
            <a:pPr marL="400050" lvl="1" indent="0">
              <a:buClr>
                <a:srgbClr val="BE854C"/>
              </a:buClr>
              <a:buSzPct val="65000"/>
              <a:buNone/>
            </a:pPr>
            <a:endParaRPr lang="en-US" b="1" dirty="0" smtClean="0"/>
          </a:p>
          <a:p>
            <a:pPr marL="914400" lvl="1" indent="-514350">
              <a:buClr>
                <a:srgbClr val="BE854C"/>
              </a:buClr>
              <a:buSzPct val="65000"/>
              <a:buAutoNum type="arabicPeriod"/>
            </a:pPr>
            <a:endParaRPr lang="en-US" dirty="0" smtClean="0"/>
          </a:p>
          <a:p>
            <a:pPr marL="400050" lvl="1" indent="0">
              <a:buClr>
                <a:srgbClr val="BE854C"/>
              </a:buClr>
              <a:buSzPct val="65000"/>
              <a:buNone/>
            </a:pPr>
            <a:endParaRPr lang="en-US"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32</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10787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dirty="0" smtClean="0">
                <a:solidFill>
                  <a:srgbClr val="006892"/>
                </a:solidFill>
                <a:latin typeface="Arial" pitchFamily="34" charset="0"/>
                <a:cs typeface="Arial" pitchFamily="34" charset="0"/>
              </a:rPr>
              <a:t>Integrated Treatment</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04800" y="1371600"/>
            <a:ext cx="8229600" cy="4209146"/>
          </a:xfrm>
        </p:spPr>
        <p:txBody>
          <a:bodyPr>
            <a:noAutofit/>
          </a:bodyPr>
          <a:lstStyle/>
          <a:p>
            <a:pPr marL="914400" lvl="1" indent="-514350">
              <a:buClr>
                <a:srgbClr val="BE854C"/>
              </a:buClr>
              <a:buSzPct val="65000"/>
              <a:buFont typeface="+mj-lt"/>
              <a:buAutoNum type="arabicPeriod" startAt="4"/>
            </a:pPr>
            <a:r>
              <a:rPr lang="en-US" dirty="0" smtClean="0"/>
              <a:t>Individualized treatment and different treatment needs over the course of recovery </a:t>
            </a:r>
          </a:p>
          <a:p>
            <a:pPr marL="914400" lvl="1" indent="-514350">
              <a:buClr>
                <a:srgbClr val="BE854C"/>
              </a:buClr>
              <a:buSzPct val="65000"/>
              <a:buFont typeface="+mj-lt"/>
              <a:buAutoNum type="arabicPeriod" startAt="4"/>
            </a:pPr>
            <a:r>
              <a:rPr lang="en-US" dirty="0"/>
              <a:t>Interventions are selected that have been shown to improve both disorders in criminal justice populations. </a:t>
            </a:r>
          </a:p>
          <a:p>
            <a:pPr marL="914400" lvl="1" indent="-514350">
              <a:buClr>
                <a:srgbClr val="BE854C"/>
              </a:buClr>
              <a:buSzPct val="65000"/>
              <a:buFont typeface="+mj-lt"/>
              <a:buAutoNum type="arabicPeriod" startAt="4"/>
            </a:pPr>
            <a:r>
              <a:rPr lang="en-US" dirty="0" smtClean="0"/>
              <a:t>Community </a:t>
            </a:r>
            <a:r>
              <a:rPr lang="en-US" dirty="0"/>
              <a:t>re-integration and post-release supports = major factors in </a:t>
            </a:r>
            <a:r>
              <a:rPr lang="en-US" dirty="0" smtClean="0"/>
              <a:t>recovery</a:t>
            </a:r>
          </a:p>
          <a:p>
            <a:pPr marL="400050" lvl="1" indent="0">
              <a:buClr>
                <a:srgbClr val="BE854C"/>
              </a:buClr>
              <a:buSzPct val="65000"/>
              <a:buNone/>
            </a:pPr>
            <a:endParaRPr lang="en-US" dirty="0" smtClean="0"/>
          </a:p>
          <a:p>
            <a:pPr marL="914400" lvl="1" indent="-514350">
              <a:buClr>
                <a:srgbClr val="BE854C"/>
              </a:buClr>
              <a:buSzPct val="65000"/>
              <a:buFont typeface="+mj-lt"/>
              <a:buAutoNum type="arabicPeriod" startAt="4"/>
            </a:pPr>
            <a:endParaRPr lang="en-US" dirty="0"/>
          </a:p>
          <a:p>
            <a:pPr marL="400050" lvl="1" indent="0">
              <a:buClr>
                <a:srgbClr val="BE854C"/>
              </a:buClr>
              <a:buSzPct val="65000"/>
              <a:buNone/>
            </a:pPr>
            <a:endParaRPr lang="en-US"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33</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167721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152400"/>
            <a:ext cx="8839200" cy="1143000"/>
          </a:xfrm>
        </p:spPr>
        <p:txBody>
          <a:bodyPr>
            <a:normAutofit/>
          </a:bodyPr>
          <a:lstStyle/>
          <a:p>
            <a:r>
              <a:rPr lang="en-US" dirty="0" smtClean="0">
                <a:solidFill>
                  <a:srgbClr val="006892"/>
                </a:solidFill>
                <a:latin typeface="Arial" pitchFamily="34" charset="0"/>
                <a:cs typeface="Arial" pitchFamily="34" charset="0"/>
              </a:rPr>
              <a:t>Integrated Treatment</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pPr lvl="0">
              <a:buClr>
                <a:srgbClr val="BE854C"/>
              </a:buClr>
              <a:buSzPct val="65000"/>
              <a:buFont typeface="Arial" pitchFamily="34" charset="0"/>
              <a:buChar char="►"/>
            </a:pPr>
            <a:r>
              <a:rPr lang="en-US" dirty="0" smtClean="0"/>
              <a:t>The </a:t>
            </a:r>
            <a:r>
              <a:rPr lang="en-US" dirty="0"/>
              <a:t>Modified Therapeutic Community Setting</a:t>
            </a:r>
          </a:p>
          <a:p>
            <a:pPr lvl="0">
              <a:buClr>
                <a:srgbClr val="BE854C"/>
              </a:buClr>
              <a:buSzPct val="65000"/>
              <a:buFont typeface="Arial" pitchFamily="34" charset="0"/>
              <a:buChar char="►"/>
            </a:pPr>
            <a:r>
              <a:rPr lang="en-US" dirty="0" smtClean="0"/>
              <a:t>Staff </a:t>
            </a:r>
            <a:r>
              <a:rPr lang="en-US" dirty="0"/>
              <a:t>Readiness to Provide Integrated Treatment </a:t>
            </a:r>
          </a:p>
          <a:p>
            <a:pPr lvl="0">
              <a:buClr>
                <a:srgbClr val="BE854C"/>
              </a:buClr>
              <a:buSzPct val="65000"/>
              <a:buFont typeface="Arial" pitchFamily="34" charset="0"/>
              <a:buChar char="►"/>
            </a:pPr>
            <a:r>
              <a:rPr lang="en-US" dirty="0" smtClean="0"/>
              <a:t>Agency </a:t>
            </a:r>
            <a:r>
              <a:rPr lang="en-US" dirty="0"/>
              <a:t>Readiness to Provide Integrated </a:t>
            </a:r>
            <a:r>
              <a:rPr lang="en-US" dirty="0" smtClean="0"/>
              <a:t>Treatment</a:t>
            </a:r>
          </a:p>
          <a:p>
            <a:pPr lvl="0">
              <a:buClr>
                <a:srgbClr val="BE854C"/>
              </a:buClr>
              <a:buSzPct val="65000"/>
              <a:buFont typeface="Arial" pitchFamily="34" charset="0"/>
              <a:buChar char="►"/>
            </a:pPr>
            <a:r>
              <a:rPr lang="en-US" dirty="0" smtClean="0"/>
              <a:t>Community Readiness  Serve Re-entering RSAT Clients with MH Needs </a:t>
            </a:r>
            <a:endParaRPr lang="en-US" dirty="0"/>
          </a:p>
          <a:p>
            <a:pPr lvl="0">
              <a:buClr>
                <a:srgbClr val="BE854C"/>
              </a:buClr>
              <a:buSzPct val="65000"/>
              <a:buFont typeface="Arial" pitchFamily="34" charset="0"/>
              <a:buChar char="►"/>
            </a:pPr>
            <a:endParaRPr lang="en-US" dirty="0"/>
          </a:p>
          <a:p>
            <a:pPr lvl="0">
              <a:buClr>
                <a:srgbClr val="BE854C"/>
              </a:buClr>
              <a:buSzPct val="65000"/>
              <a:buFont typeface="Arial" pitchFamily="34" charset="0"/>
              <a:buChar char="►"/>
            </a:pPr>
            <a:endParaRPr lang="en-US" dirty="0" smtClean="0"/>
          </a:p>
          <a:p>
            <a:pPr marL="0" indent="0">
              <a:buNone/>
            </a:pPr>
            <a:r>
              <a:rPr lang="en-US" dirty="0"/>
              <a:t>	</a:t>
            </a:r>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34</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87119848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304800"/>
            <a:ext cx="8229600" cy="1143000"/>
          </a:xfrm>
        </p:spPr>
        <p:txBody>
          <a:bodyPr>
            <a:normAutofit fontScale="90000"/>
          </a:bodyPr>
          <a:lstStyle/>
          <a:p>
            <a:pPr lvl="0">
              <a:spcBef>
                <a:spcPct val="20000"/>
              </a:spcBef>
            </a:pPr>
            <a:r>
              <a:rPr lang="en-US" dirty="0" smtClean="0">
                <a:solidFill>
                  <a:srgbClr val="006892"/>
                </a:solidFill>
                <a:latin typeface="Arial" pitchFamily="34" charset="0"/>
                <a:cs typeface="Arial" pitchFamily="34" charset="0"/>
              </a:rPr>
              <a:t>Modified Therapeutic Community</a:t>
            </a:r>
            <a:r>
              <a:rPr lang="en-US" sz="3200" dirty="0">
                <a:solidFill>
                  <a:prstClr val="black"/>
                </a:solidFill>
                <a:ea typeface="+mn-ea"/>
                <a:cs typeface="+mn-cs"/>
              </a:rPr>
              <a:t/>
            </a:r>
            <a:br>
              <a:rPr lang="en-US" sz="3200" dirty="0">
                <a:solidFill>
                  <a:prstClr val="black"/>
                </a:solidFill>
                <a:ea typeface="+mn-ea"/>
                <a:cs typeface="+mn-cs"/>
              </a:rPr>
            </a:b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81000" y="1295400"/>
            <a:ext cx="8229600" cy="4209146"/>
          </a:xfrm>
        </p:spPr>
        <p:txBody>
          <a:bodyPr>
            <a:noAutofit/>
          </a:bodyPr>
          <a:lstStyle/>
          <a:p>
            <a:pPr marL="0" lvl="0" indent="0">
              <a:buClr>
                <a:srgbClr val="BE854C"/>
              </a:buClr>
              <a:buSzPct val="65000"/>
              <a:buNone/>
            </a:pPr>
            <a:r>
              <a:rPr lang="en-US" dirty="0" smtClean="0"/>
              <a:t>Modifications to traditional TC model continued: </a:t>
            </a:r>
            <a:endParaRPr lang="en-US" dirty="0"/>
          </a:p>
          <a:p>
            <a:pPr lvl="0">
              <a:buClr>
                <a:srgbClr val="BE854C"/>
              </a:buClr>
              <a:buSzPct val="65000"/>
              <a:buFont typeface="Arial" pitchFamily="34" charset="0"/>
              <a:buChar char="►"/>
            </a:pPr>
            <a:r>
              <a:rPr lang="en-US" sz="2800" dirty="0" smtClean="0"/>
              <a:t>incorporates </a:t>
            </a:r>
            <a:r>
              <a:rPr lang="en-US" sz="2800" dirty="0"/>
              <a:t>increased </a:t>
            </a:r>
            <a:r>
              <a:rPr lang="en-US" sz="2800" dirty="0" smtClean="0"/>
              <a:t>flexibility </a:t>
            </a:r>
          </a:p>
          <a:p>
            <a:pPr lvl="0">
              <a:buClr>
                <a:srgbClr val="BE854C"/>
              </a:buClr>
              <a:buSzPct val="65000"/>
              <a:buFont typeface="Arial" pitchFamily="34" charset="0"/>
              <a:buChar char="►"/>
            </a:pPr>
            <a:r>
              <a:rPr lang="en-US" sz="2800" dirty="0"/>
              <a:t>s</a:t>
            </a:r>
            <a:r>
              <a:rPr lang="en-US" sz="2800" dirty="0" smtClean="0"/>
              <a:t>horter groups, less intense, less confrontation</a:t>
            </a:r>
          </a:p>
          <a:p>
            <a:pPr lvl="0">
              <a:buClr>
                <a:srgbClr val="BE854C"/>
              </a:buClr>
              <a:buSzPct val="65000"/>
              <a:buFont typeface="Arial" pitchFamily="34" charset="0"/>
              <a:buChar char="►"/>
            </a:pPr>
            <a:r>
              <a:rPr lang="en-US" sz="2800" dirty="0" smtClean="0"/>
              <a:t>increased </a:t>
            </a:r>
            <a:r>
              <a:rPr lang="en-US" sz="2800" dirty="0"/>
              <a:t>emphasis on orientation and </a:t>
            </a:r>
            <a:r>
              <a:rPr lang="en-US" sz="2800" dirty="0" smtClean="0"/>
              <a:t>instruction </a:t>
            </a:r>
          </a:p>
          <a:p>
            <a:pPr>
              <a:buClr>
                <a:srgbClr val="BE854C"/>
              </a:buClr>
              <a:buSzPct val="65000"/>
              <a:buFont typeface="Arial" pitchFamily="34" charset="0"/>
              <a:buChar char="►"/>
            </a:pPr>
            <a:r>
              <a:rPr lang="en-US" sz="2800" dirty="0" smtClean="0"/>
              <a:t>fewer sanctions, </a:t>
            </a:r>
            <a:r>
              <a:rPr lang="en-US" sz="2800" dirty="0"/>
              <a:t>more explicit affirmation for achievements </a:t>
            </a:r>
          </a:p>
          <a:p>
            <a:pPr lvl="0">
              <a:buClr>
                <a:srgbClr val="BE854C"/>
              </a:buClr>
              <a:buSzPct val="65000"/>
              <a:buFont typeface="Arial" pitchFamily="34" charset="0"/>
              <a:buChar char="►"/>
            </a:pPr>
            <a:r>
              <a:rPr lang="en-US" sz="2800" dirty="0" smtClean="0"/>
              <a:t>greater </a:t>
            </a:r>
            <a:r>
              <a:rPr lang="en-US" sz="2800" dirty="0"/>
              <a:t>sensitivity to </a:t>
            </a:r>
            <a:r>
              <a:rPr lang="en-US" sz="2800" dirty="0" smtClean="0"/>
              <a:t>special </a:t>
            </a:r>
            <a:r>
              <a:rPr lang="en-US" sz="2800" dirty="0"/>
              <a:t>developmental needs of the </a:t>
            </a:r>
            <a:r>
              <a:rPr lang="en-US" sz="2800" dirty="0" smtClean="0"/>
              <a:t>clients.</a:t>
            </a:r>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35</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01975260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304800"/>
            <a:ext cx="8229600" cy="1143000"/>
          </a:xfrm>
        </p:spPr>
        <p:txBody>
          <a:bodyPr>
            <a:normAutofit fontScale="90000"/>
          </a:bodyPr>
          <a:lstStyle/>
          <a:p>
            <a:pPr lvl="0">
              <a:spcBef>
                <a:spcPct val="20000"/>
              </a:spcBef>
            </a:pPr>
            <a:r>
              <a:rPr lang="en-US" dirty="0" smtClean="0">
                <a:solidFill>
                  <a:srgbClr val="006892"/>
                </a:solidFill>
                <a:latin typeface="Arial" pitchFamily="34" charset="0"/>
                <a:cs typeface="Arial" pitchFamily="34" charset="0"/>
              </a:rPr>
              <a:t>Modified Therapeutic Community</a:t>
            </a:r>
            <a:r>
              <a:rPr lang="en-US" sz="3200" dirty="0">
                <a:solidFill>
                  <a:prstClr val="black"/>
                </a:solidFill>
                <a:ea typeface="+mn-ea"/>
                <a:cs typeface="+mn-cs"/>
              </a:rPr>
              <a:t/>
            </a:r>
            <a:br>
              <a:rPr lang="en-US" sz="3200" dirty="0">
                <a:solidFill>
                  <a:prstClr val="black"/>
                </a:solidFill>
                <a:ea typeface="+mn-ea"/>
                <a:cs typeface="+mn-cs"/>
              </a:rPr>
            </a:b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524000"/>
            <a:ext cx="8229600" cy="4209146"/>
          </a:xfrm>
        </p:spPr>
        <p:txBody>
          <a:bodyPr>
            <a:noAutofit/>
          </a:bodyPr>
          <a:lstStyle/>
          <a:p>
            <a:pPr marL="0" lvl="0" indent="0">
              <a:buClr>
                <a:srgbClr val="BE854C"/>
              </a:buClr>
              <a:buSzPct val="65000"/>
              <a:buNone/>
            </a:pPr>
            <a:r>
              <a:rPr lang="en-US" dirty="0" smtClean="0"/>
              <a:t>TCs are very applicable to people with CODs: </a:t>
            </a:r>
          </a:p>
          <a:p>
            <a:pPr lvl="0">
              <a:buClr>
                <a:srgbClr val="BE854C"/>
              </a:buClr>
              <a:buSzPct val="65000"/>
              <a:buFont typeface="Arial" pitchFamily="34" charset="0"/>
              <a:buChar char="►"/>
            </a:pPr>
            <a:r>
              <a:rPr lang="en-US" sz="2800" dirty="0" smtClean="0"/>
              <a:t>Highly </a:t>
            </a:r>
            <a:r>
              <a:rPr lang="en-US" sz="2800" dirty="0"/>
              <a:t>structured daily </a:t>
            </a:r>
            <a:r>
              <a:rPr lang="en-US" sz="2800" dirty="0" smtClean="0"/>
              <a:t>regimen </a:t>
            </a:r>
            <a:endParaRPr lang="en-US" sz="2800" dirty="0"/>
          </a:p>
          <a:p>
            <a:pPr>
              <a:buClr>
                <a:srgbClr val="BE854C"/>
              </a:buClr>
              <a:buSzPct val="65000"/>
              <a:buFont typeface="Arial" pitchFamily="34" charset="0"/>
              <a:buChar char="►"/>
            </a:pPr>
            <a:r>
              <a:rPr lang="en-US" sz="2800" dirty="0" smtClean="0"/>
              <a:t>fosters </a:t>
            </a:r>
            <a:r>
              <a:rPr lang="en-US" sz="2800" dirty="0"/>
              <a:t>personal responsibility and </a:t>
            </a:r>
            <a:r>
              <a:rPr lang="en-US" sz="2800" dirty="0" smtClean="0"/>
              <a:t>self-reliance</a:t>
            </a:r>
            <a:endParaRPr lang="en-US" sz="2800" dirty="0"/>
          </a:p>
          <a:p>
            <a:pPr lvl="0">
              <a:buClr>
                <a:srgbClr val="BE854C"/>
              </a:buClr>
              <a:buSzPct val="65000"/>
              <a:buFont typeface="Arial" pitchFamily="34" charset="0"/>
              <a:buChar char="►"/>
            </a:pPr>
            <a:r>
              <a:rPr lang="en-US" sz="2800" dirty="0" smtClean="0"/>
              <a:t>Self help culture</a:t>
            </a:r>
          </a:p>
          <a:p>
            <a:pPr>
              <a:buClr>
                <a:srgbClr val="BE854C"/>
              </a:buClr>
              <a:buSzPct val="65000"/>
              <a:buFont typeface="Arial" pitchFamily="34" charset="0"/>
              <a:buChar char="►"/>
            </a:pPr>
            <a:r>
              <a:rPr lang="en-US" sz="2800" dirty="0" smtClean="0"/>
              <a:t>Peers </a:t>
            </a:r>
            <a:r>
              <a:rPr lang="en-US" sz="2800" dirty="0"/>
              <a:t>as role </a:t>
            </a:r>
            <a:r>
              <a:rPr lang="en-US" sz="2800" dirty="0" smtClean="0"/>
              <a:t>models; community </a:t>
            </a:r>
            <a:r>
              <a:rPr lang="en-US" sz="2800" dirty="0"/>
              <a:t>as healing agent </a:t>
            </a:r>
            <a:endParaRPr lang="en-US" sz="2800" dirty="0" smtClean="0"/>
          </a:p>
          <a:p>
            <a:pPr lvl="0">
              <a:buClr>
                <a:srgbClr val="BE854C"/>
              </a:buClr>
              <a:buSzPct val="65000"/>
              <a:buFont typeface="Arial" pitchFamily="34" charset="0"/>
              <a:buChar char="►"/>
            </a:pPr>
            <a:r>
              <a:rPr lang="en-US" sz="2800" dirty="0" smtClean="0"/>
              <a:t>Regards </a:t>
            </a:r>
            <a:r>
              <a:rPr lang="en-US" sz="2800" dirty="0"/>
              <a:t>change as </a:t>
            </a:r>
            <a:r>
              <a:rPr lang="en-US" sz="2800" dirty="0" smtClean="0"/>
              <a:t>gradual</a:t>
            </a:r>
          </a:p>
          <a:p>
            <a:pPr>
              <a:buClr>
                <a:srgbClr val="BE854C"/>
              </a:buClr>
              <a:buSzPct val="65000"/>
              <a:buFont typeface="Arial" pitchFamily="34" charset="0"/>
              <a:buChar char="►"/>
            </a:pPr>
            <a:r>
              <a:rPr lang="en-US" sz="2800" dirty="0"/>
              <a:t>Specific focus on linking persons with CODs </a:t>
            </a:r>
            <a:r>
              <a:rPr lang="en-US" sz="2800" dirty="0" smtClean="0"/>
              <a:t>to peer recovery support  </a:t>
            </a:r>
            <a:r>
              <a:rPr lang="en-US" sz="2800" dirty="0"/>
              <a:t>community services. </a:t>
            </a:r>
          </a:p>
          <a:p>
            <a:pPr lvl="0">
              <a:buClr>
                <a:srgbClr val="BE854C"/>
              </a:buClr>
              <a:buSzPct val="65000"/>
              <a:buFont typeface="Arial" pitchFamily="34" charset="0"/>
              <a:buChar char="►"/>
            </a:pPr>
            <a:endParaRPr lang="en-US" sz="2800" dirty="0" smtClean="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36</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22350383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dirty="0" smtClean="0">
                <a:solidFill>
                  <a:srgbClr val="006892"/>
                </a:solidFill>
                <a:latin typeface="Arial" pitchFamily="34" charset="0"/>
                <a:cs typeface="Arial" pitchFamily="34" charset="0"/>
              </a:rPr>
              <a:t>Integrated Treatment</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81000" y="1158240"/>
            <a:ext cx="8534400" cy="4209146"/>
          </a:xfrm>
        </p:spPr>
        <p:txBody>
          <a:bodyPr>
            <a:noAutofit/>
          </a:bodyPr>
          <a:lstStyle/>
          <a:p>
            <a:pPr marL="0" indent="0">
              <a:buNone/>
            </a:pPr>
            <a:r>
              <a:rPr lang="en-US" dirty="0" smtClean="0"/>
              <a:t>How have people with CODs been treated:</a:t>
            </a:r>
          </a:p>
          <a:p>
            <a:pPr lvl="0">
              <a:buClr>
                <a:srgbClr val="BE854C"/>
              </a:buClr>
              <a:buSzPct val="65000"/>
              <a:buFont typeface="Arial" pitchFamily="34" charset="0"/>
              <a:buChar char="►"/>
            </a:pPr>
            <a:r>
              <a:rPr lang="en-US" sz="2800" dirty="0" smtClean="0"/>
              <a:t>separate </a:t>
            </a:r>
            <a:r>
              <a:rPr lang="en-US" sz="2800" dirty="0"/>
              <a:t>funding </a:t>
            </a:r>
            <a:r>
              <a:rPr lang="en-US" sz="2800" dirty="0" smtClean="0"/>
              <a:t>streams</a:t>
            </a:r>
            <a:endParaRPr lang="en-US" sz="2800" dirty="0"/>
          </a:p>
          <a:p>
            <a:pPr lvl="0">
              <a:buClr>
                <a:srgbClr val="BE854C"/>
              </a:buClr>
              <a:buSzPct val="65000"/>
              <a:buFont typeface="Arial" pitchFamily="34" charset="0"/>
              <a:buChar char="►"/>
            </a:pPr>
            <a:r>
              <a:rPr lang="en-US" sz="2800" dirty="0" smtClean="0"/>
              <a:t>SUD funding required </a:t>
            </a:r>
            <a:r>
              <a:rPr lang="en-US" sz="2800" dirty="0"/>
              <a:t>abstinence-based programming</a:t>
            </a:r>
          </a:p>
          <a:p>
            <a:pPr lvl="0">
              <a:buClr>
                <a:srgbClr val="BE854C"/>
              </a:buClr>
              <a:buSzPct val="65000"/>
              <a:buFont typeface="Arial" pitchFamily="34" charset="0"/>
              <a:buChar char="►"/>
            </a:pPr>
            <a:r>
              <a:rPr lang="en-US" sz="2800" dirty="0" smtClean="0"/>
              <a:t>different licensing </a:t>
            </a:r>
            <a:r>
              <a:rPr lang="en-US" sz="2800" dirty="0"/>
              <a:t>and credentialing of providers and </a:t>
            </a:r>
            <a:r>
              <a:rPr lang="en-US" sz="2800" dirty="0" smtClean="0"/>
              <a:t>clinicians</a:t>
            </a:r>
            <a:endParaRPr lang="en-US" sz="2800" dirty="0"/>
          </a:p>
          <a:p>
            <a:pPr lvl="0">
              <a:buClr>
                <a:srgbClr val="BE854C"/>
              </a:buClr>
              <a:buSzPct val="65000"/>
              <a:buFont typeface="Arial" pitchFamily="34" charset="0"/>
              <a:buChar char="►"/>
            </a:pPr>
            <a:r>
              <a:rPr lang="en-US" sz="2800" dirty="0" smtClean="0"/>
              <a:t>different </a:t>
            </a:r>
            <a:r>
              <a:rPr lang="en-US" sz="2800" dirty="0"/>
              <a:t>eligibility </a:t>
            </a:r>
            <a:r>
              <a:rPr lang="en-US" sz="2800" dirty="0" smtClean="0"/>
              <a:t>guidelines and coverage for services</a:t>
            </a:r>
            <a:endParaRPr lang="en-US" sz="2800" dirty="0"/>
          </a:p>
          <a:p>
            <a:pPr lvl="0">
              <a:buClr>
                <a:srgbClr val="BE854C"/>
              </a:buClr>
              <a:buSzPct val="65000"/>
              <a:buFont typeface="Arial" pitchFamily="34" charset="0"/>
              <a:buChar char="►"/>
            </a:pPr>
            <a:r>
              <a:rPr lang="en-US" sz="2800" dirty="0" smtClean="0"/>
              <a:t>different </a:t>
            </a:r>
            <a:r>
              <a:rPr lang="en-US" sz="2800" dirty="0"/>
              <a:t>treatment </a:t>
            </a:r>
            <a:r>
              <a:rPr lang="en-US" sz="2800" dirty="0" smtClean="0"/>
              <a:t>philosophies/practices </a:t>
            </a:r>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37</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8243722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dirty="0" smtClean="0">
                <a:solidFill>
                  <a:srgbClr val="006892"/>
                </a:solidFill>
                <a:latin typeface="Arial" pitchFamily="34" charset="0"/>
                <a:cs typeface="Arial" pitchFamily="34" charset="0"/>
              </a:rPr>
              <a:t>Integrated Treatment</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81000" y="1371600"/>
            <a:ext cx="8229600" cy="4209146"/>
          </a:xfrm>
        </p:spPr>
        <p:txBody>
          <a:bodyPr>
            <a:noAutofit/>
          </a:bodyPr>
          <a:lstStyle/>
          <a:p>
            <a:pPr marL="0" indent="0">
              <a:buNone/>
            </a:pPr>
            <a:r>
              <a:rPr lang="en-US" dirty="0" smtClean="0"/>
              <a:t>Mental health and substance </a:t>
            </a:r>
            <a:r>
              <a:rPr lang="en-US" dirty="0"/>
              <a:t>abuse treatment </a:t>
            </a:r>
            <a:r>
              <a:rPr lang="en-US" dirty="0" smtClean="0"/>
              <a:t>mixed messages: </a:t>
            </a:r>
          </a:p>
          <a:p>
            <a:pPr lvl="0">
              <a:buClr>
                <a:srgbClr val="BE854C"/>
              </a:buClr>
              <a:buSzPct val="65000"/>
              <a:buFont typeface="Arial" pitchFamily="34" charset="0"/>
              <a:buChar char="►"/>
            </a:pPr>
            <a:r>
              <a:rPr lang="en-US" sz="2800" dirty="0" smtClean="0"/>
              <a:t>abstinence-based vs. harm reduction</a:t>
            </a:r>
          </a:p>
          <a:p>
            <a:pPr lvl="0">
              <a:buClr>
                <a:srgbClr val="BE854C"/>
              </a:buClr>
              <a:buSzPct val="65000"/>
              <a:buFont typeface="Arial" pitchFamily="34" charset="0"/>
              <a:buChar char="►"/>
            </a:pPr>
            <a:r>
              <a:rPr lang="en-US" sz="2800" dirty="0" smtClean="0"/>
              <a:t>confrontational vs. motivation</a:t>
            </a:r>
          </a:p>
          <a:p>
            <a:pPr lvl="0">
              <a:buClr>
                <a:srgbClr val="BE854C"/>
              </a:buClr>
              <a:buSzPct val="65000"/>
              <a:buFont typeface="Arial" pitchFamily="34" charset="0"/>
              <a:buChar char="►"/>
            </a:pPr>
            <a:r>
              <a:rPr lang="en-US" sz="2800" dirty="0"/>
              <a:t>n</a:t>
            </a:r>
            <a:r>
              <a:rPr lang="en-US" sz="2800" dirty="0" smtClean="0"/>
              <a:t>o medication vs. medicate everyone </a:t>
            </a:r>
            <a:endParaRPr lang="en-US" sz="2800" dirty="0"/>
          </a:p>
          <a:p>
            <a:pPr marL="0" lvl="0" indent="0">
              <a:buClr>
                <a:srgbClr val="BE854C"/>
              </a:buClr>
              <a:buSzPct val="65000"/>
              <a:buNone/>
            </a:pPr>
            <a:r>
              <a:rPr lang="en-US" sz="2800" dirty="0" smtClean="0"/>
              <a:t>The last decade both fields have begun to move toward strengths-based, client-centered, recovery oriented care.</a:t>
            </a:r>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38</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1807376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28353" y="2286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dirty="0" smtClean="0">
                <a:solidFill>
                  <a:srgbClr val="006892"/>
                </a:solidFill>
                <a:latin typeface="Arial" pitchFamily="34" charset="0"/>
                <a:cs typeface="Arial" pitchFamily="34" charset="0"/>
              </a:rPr>
              <a:t>Exercise</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81000" y="1447800"/>
            <a:ext cx="8229600" cy="4724400"/>
          </a:xfrm>
        </p:spPr>
        <p:txBody>
          <a:bodyPr>
            <a:noAutofit/>
          </a:bodyPr>
          <a:lstStyle/>
          <a:p>
            <a:pPr marL="0" marR="0" indent="0">
              <a:lnSpc>
                <a:spcPct val="115000"/>
              </a:lnSpc>
              <a:spcBef>
                <a:spcPts val="0"/>
              </a:spcBef>
              <a:spcAft>
                <a:spcPts val="0"/>
              </a:spcAft>
              <a:buNone/>
            </a:pPr>
            <a:r>
              <a:rPr lang="en-US" b="1" dirty="0" smtClean="0">
                <a:ea typeface="Times New Roman"/>
                <a:cs typeface="Times New Roman"/>
              </a:rPr>
              <a:t>Exercise: </a:t>
            </a:r>
            <a:r>
              <a:rPr lang="en-US" b="1" i="1" dirty="0">
                <a:ea typeface="Times New Roman"/>
                <a:cs typeface="Times New Roman"/>
              </a:rPr>
              <a:t>Myths, Misconceptions and Facts about CODs</a:t>
            </a:r>
            <a:endParaRPr lang="en-US" dirty="0">
              <a:ea typeface="Times New Roman"/>
              <a:cs typeface="Times New Roman"/>
            </a:endParaRPr>
          </a:p>
          <a:p>
            <a:pPr marL="0" marR="0" indent="0">
              <a:lnSpc>
                <a:spcPct val="115000"/>
              </a:lnSpc>
              <a:spcBef>
                <a:spcPts val="0"/>
              </a:spcBef>
              <a:spcAft>
                <a:spcPts val="0"/>
              </a:spcAft>
              <a:buNone/>
            </a:pPr>
            <a:endParaRPr lang="en-US" sz="2000" dirty="0" smtClean="0">
              <a:ea typeface="Times New Roman"/>
              <a:cs typeface="Times New Roman"/>
            </a:endParaRPr>
          </a:p>
          <a:p>
            <a:pPr marL="0" marR="0" indent="0">
              <a:lnSpc>
                <a:spcPct val="115000"/>
              </a:lnSpc>
              <a:spcBef>
                <a:spcPts val="0"/>
              </a:spcBef>
              <a:spcAft>
                <a:spcPts val="0"/>
              </a:spcAft>
              <a:buNone/>
            </a:pPr>
            <a:r>
              <a:rPr lang="en-US" sz="2400" dirty="0" smtClean="0">
                <a:ea typeface="Times New Roman"/>
                <a:cs typeface="Times New Roman"/>
              </a:rPr>
              <a:t>Take </a:t>
            </a:r>
            <a:r>
              <a:rPr lang="en-US" sz="2400" dirty="0">
                <a:ea typeface="Times New Roman"/>
                <a:cs typeface="Times New Roman"/>
              </a:rPr>
              <a:t>a look at these common myths about people </a:t>
            </a:r>
            <a:r>
              <a:rPr lang="en-US" sz="2400" dirty="0" smtClean="0">
                <a:ea typeface="Times New Roman"/>
                <a:cs typeface="Times New Roman"/>
              </a:rPr>
              <a:t>with </a:t>
            </a:r>
            <a:r>
              <a:rPr lang="en-US" sz="2400" dirty="0">
                <a:ea typeface="Times New Roman"/>
                <a:cs typeface="Times New Roman"/>
              </a:rPr>
              <a:t>CODs.  Have any of these myths ever influenced your thinking?   </a:t>
            </a:r>
            <a:endParaRPr lang="en-US" sz="2400" dirty="0" smtClean="0">
              <a:ea typeface="Times New Roman"/>
              <a:cs typeface="Times New Roman"/>
            </a:endParaRPr>
          </a:p>
          <a:p>
            <a:pPr marL="0" marR="0" indent="0">
              <a:lnSpc>
                <a:spcPct val="115000"/>
              </a:lnSpc>
              <a:spcBef>
                <a:spcPts val="0"/>
              </a:spcBef>
              <a:spcAft>
                <a:spcPts val="0"/>
              </a:spcAft>
              <a:buNone/>
            </a:pPr>
            <a:endParaRPr lang="en-US" sz="2400" dirty="0" smtClean="0">
              <a:ea typeface="Times New Roman"/>
              <a:cs typeface="Times New Roman"/>
            </a:endParaRPr>
          </a:p>
          <a:p>
            <a:pPr marR="0">
              <a:lnSpc>
                <a:spcPct val="115000"/>
              </a:lnSpc>
              <a:spcBef>
                <a:spcPts val="0"/>
              </a:spcBef>
              <a:spcAft>
                <a:spcPts val="0"/>
              </a:spcAft>
            </a:pPr>
            <a:r>
              <a:rPr lang="en-US" sz="2400" b="1" dirty="0" smtClean="0">
                <a:ea typeface="Times New Roman"/>
                <a:cs typeface="Times New Roman"/>
              </a:rPr>
              <a:t>Which </a:t>
            </a:r>
            <a:r>
              <a:rPr lang="en-US" sz="2400" b="1" dirty="0">
                <a:ea typeface="Times New Roman"/>
                <a:cs typeface="Times New Roman"/>
              </a:rPr>
              <a:t>ones may have influenced others in various service </a:t>
            </a:r>
            <a:r>
              <a:rPr lang="en-US" sz="2400" b="1" dirty="0" smtClean="0">
                <a:ea typeface="Times New Roman"/>
                <a:cs typeface="Times New Roman"/>
              </a:rPr>
              <a:t>systems you deal with?  </a:t>
            </a:r>
          </a:p>
          <a:p>
            <a:pPr>
              <a:lnSpc>
                <a:spcPct val="115000"/>
              </a:lnSpc>
              <a:spcBef>
                <a:spcPts val="0"/>
              </a:spcBef>
            </a:pPr>
            <a:r>
              <a:rPr lang="en-US" sz="2400" b="1" dirty="0" smtClean="0">
                <a:ea typeface="Times New Roman"/>
                <a:cs typeface="Times New Roman"/>
              </a:rPr>
              <a:t>Which have </a:t>
            </a:r>
            <a:r>
              <a:rPr lang="en-US" sz="2400" b="1" dirty="0">
                <a:ea typeface="Times New Roman"/>
                <a:cs typeface="Times New Roman"/>
              </a:rPr>
              <a:t>the most influence on clients’ perceptions of themselves as persons in co-occurring recovery?</a:t>
            </a:r>
          </a:p>
          <a:p>
            <a:pPr marL="0" marR="0" indent="0">
              <a:lnSpc>
                <a:spcPct val="115000"/>
              </a:lnSpc>
              <a:spcBef>
                <a:spcPts val="0"/>
              </a:spcBef>
              <a:spcAft>
                <a:spcPts val="0"/>
              </a:spcAft>
              <a:buNone/>
            </a:pPr>
            <a:endParaRPr lang="en-US" sz="1800" dirty="0">
              <a:ea typeface="Times New Roman"/>
              <a:cs typeface="Times New Roman"/>
            </a:endParaRPr>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39</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0264207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dirty="0" smtClean="0">
                <a:solidFill>
                  <a:srgbClr val="006892"/>
                </a:solidFill>
                <a:latin typeface="Arial" pitchFamily="34" charset="0"/>
                <a:cs typeface="Arial" pitchFamily="34" charset="0"/>
              </a:rPr>
              <a:t>Prevalence in Corrections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295400"/>
            <a:ext cx="8229600" cy="5181600"/>
          </a:xfrm>
        </p:spPr>
        <p:txBody>
          <a:bodyPr>
            <a:noAutofit/>
          </a:bodyPr>
          <a:lstStyle/>
          <a:p>
            <a:pPr marL="0" indent="0" algn="ctr">
              <a:buNone/>
            </a:pPr>
            <a:r>
              <a:rPr lang="en-US" b="1" dirty="0"/>
              <a:t>Approximately 8.9 </a:t>
            </a:r>
            <a:r>
              <a:rPr lang="en-US" b="1" dirty="0" smtClean="0"/>
              <a:t>(4%) million </a:t>
            </a:r>
            <a:r>
              <a:rPr lang="en-US" b="1" dirty="0"/>
              <a:t>adults in the U.S. have </a:t>
            </a:r>
            <a:r>
              <a:rPr lang="en-US" b="1" dirty="0" smtClean="0"/>
              <a:t>co-occurring disorders </a:t>
            </a:r>
          </a:p>
          <a:p>
            <a:pPr marL="0" indent="0" algn="ctr">
              <a:buNone/>
            </a:pPr>
            <a:endParaRPr lang="en-US" sz="1400" b="1" dirty="0" smtClean="0"/>
          </a:p>
          <a:p>
            <a:pPr lvl="1">
              <a:buClr>
                <a:srgbClr val="BE854C"/>
              </a:buClr>
              <a:buSzPct val="65000"/>
              <a:buFont typeface="Arial" pitchFamily="34" charset="0"/>
              <a:buChar char="►"/>
            </a:pPr>
            <a:r>
              <a:rPr lang="en-US" dirty="0" smtClean="0"/>
              <a:t>people in substance abuse treatment that have a mental health problem = 50%</a:t>
            </a:r>
          </a:p>
          <a:p>
            <a:pPr lvl="1">
              <a:buClr>
                <a:srgbClr val="BE854C"/>
              </a:buClr>
              <a:buSzPct val="65000"/>
              <a:buFont typeface="Arial" pitchFamily="34" charset="0"/>
              <a:buChar char="►"/>
            </a:pPr>
            <a:r>
              <a:rPr lang="en-US" dirty="0" smtClean="0"/>
              <a:t>People in jails and prisons with substance problems = 65% ↑</a:t>
            </a:r>
          </a:p>
          <a:p>
            <a:pPr lvl="1">
              <a:buClr>
                <a:srgbClr val="BE854C"/>
              </a:buClr>
              <a:buSzPct val="65000"/>
              <a:buFont typeface="Arial" pitchFamily="34" charset="0"/>
              <a:buChar char="►"/>
            </a:pPr>
            <a:r>
              <a:rPr lang="en-US" dirty="0" smtClean="0"/>
              <a:t>people </a:t>
            </a:r>
            <a:r>
              <a:rPr lang="en-US" dirty="0"/>
              <a:t>in prison who use substances </a:t>
            </a:r>
            <a:r>
              <a:rPr lang="en-US" dirty="0" smtClean="0"/>
              <a:t>also </a:t>
            </a:r>
            <a:r>
              <a:rPr lang="en-US" dirty="0"/>
              <a:t>report a mental health problem </a:t>
            </a:r>
            <a:r>
              <a:rPr lang="en-US" dirty="0" smtClean="0"/>
              <a:t>= 74%</a:t>
            </a:r>
          </a:p>
          <a:p>
            <a:pPr lvl="1">
              <a:buClr>
                <a:srgbClr val="BE854C"/>
              </a:buClr>
              <a:buSzPct val="65000"/>
              <a:buFont typeface="Arial" pitchFamily="34" charset="0"/>
              <a:buChar char="►"/>
            </a:pPr>
            <a:r>
              <a:rPr lang="en-US" dirty="0" smtClean="0">
                <a:solidFill>
                  <a:prstClr val="black"/>
                </a:solidFill>
              </a:rPr>
              <a:t>people </a:t>
            </a:r>
            <a:r>
              <a:rPr lang="en-US" dirty="0">
                <a:solidFill>
                  <a:prstClr val="black"/>
                </a:solidFill>
              </a:rPr>
              <a:t>in </a:t>
            </a:r>
            <a:r>
              <a:rPr lang="en-US" dirty="0" smtClean="0">
                <a:solidFill>
                  <a:prstClr val="black"/>
                </a:solidFill>
              </a:rPr>
              <a:t>jail with mental </a:t>
            </a:r>
            <a:r>
              <a:rPr lang="en-US" dirty="0">
                <a:solidFill>
                  <a:prstClr val="black"/>
                </a:solidFill>
              </a:rPr>
              <a:t>health </a:t>
            </a:r>
            <a:r>
              <a:rPr lang="en-US" dirty="0" smtClean="0">
                <a:solidFill>
                  <a:prstClr val="black"/>
                </a:solidFill>
              </a:rPr>
              <a:t>disorders that  also have a substance use problem= 76%</a:t>
            </a:r>
            <a:endParaRPr lang="en-US" dirty="0">
              <a:solidFill>
                <a:prstClr val="black"/>
              </a:solidFill>
            </a:endParaRPr>
          </a:p>
          <a:p>
            <a:pPr marL="0" indent="0">
              <a:buNone/>
            </a:pPr>
            <a:endParaRPr lang="en-US" sz="2400" dirty="0"/>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4</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5392938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dirty="0" smtClean="0">
                <a:solidFill>
                  <a:srgbClr val="006892"/>
                </a:solidFill>
                <a:latin typeface="Arial" pitchFamily="34" charset="0"/>
                <a:cs typeface="Arial" pitchFamily="34" charset="0"/>
              </a:rPr>
              <a:t>Myths and Facts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81000" y="990600"/>
            <a:ext cx="8229600" cy="5410200"/>
          </a:xfrm>
        </p:spPr>
        <p:txBody>
          <a:bodyPr>
            <a:noAutofit/>
          </a:bodyPr>
          <a:lstStyle/>
          <a:p>
            <a:pPr marL="0" indent="0">
              <a:buNone/>
            </a:pPr>
            <a:r>
              <a:rPr lang="en-US" b="1" dirty="0"/>
              <a:t>Myth:</a:t>
            </a:r>
            <a:r>
              <a:rPr lang="en-US" dirty="0"/>
              <a:t> </a:t>
            </a:r>
            <a:r>
              <a:rPr lang="en-US" sz="2800" dirty="0"/>
              <a:t>Just get to the root of your depression, then you won’t drink anymore. </a:t>
            </a:r>
          </a:p>
          <a:p>
            <a:pPr marL="0" lvl="0" indent="0">
              <a:buClr>
                <a:srgbClr val="BE854C"/>
              </a:buClr>
              <a:buSzPct val="65000"/>
              <a:buNone/>
            </a:pPr>
            <a:r>
              <a:rPr lang="en-US" b="1" dirty="0" smtClean="0"/>
              <a:t>Fact</a:t>
            </a:r>
            <a:r>
              <a:rPr lang="en-US" b="1" dirty="0"/>
              <a:t>:</a:t>
            </a:r>
            <a:r>
              <a:rPr lang="en-US" dirty="0"/>
              <a:t> </a:t>
            </a:r>
            <a:r>
              <a:rPr lang="en-US" sz="2800" dirty="0"/>
              <a:t>Experience and research </a:t>
            </a:r>
            <a:r>
              <a:rPr lang="en-US" sz="2800" dirty="0" smtClean="0"/>
              <a:t>show </a:t>
            </a:r>
            <a:r>
              <a:rPr lang="en-US" sz="2800" dirty="0"/>
              <a:t>individuals with co-occurring disorders (COD) are at higher risk for: </a:t>
            </a:r>
            <a:endParaRPr lang="en-US" sz="2800" dirty="0" smtClean="0"/>
          </a:p>
          <a:p>
            <a:pPr lvl="1">
              <a:buClr>
                <a:srgbClr val="BE854C"/>
              </a:buClr>
              <a:buSzPct val="65000"/>
              <a:buFont typeface="Arial" pitchFamily="34" charset="0"/>
              <a:buChar char="►"/>
            </a:pPr>
            <a:r>
              <a:rPr lang="en-US" dirty="0" smtClean="0"/>
              <a:t>Relapsing</a:t>
            </a:r>
          </a:p>
          <a:p>
            <a:pPr lvl="1">
              <a:buClr>
                <a:srgbClr val="BE854C"/>
              </a:buClr>
              <a:buSzPct val="65000"/>
              <a:buFont typeface="Arial" pitchFamily="34" charset="0"/>
              <a:buChar char="►"/>
            </a:pPr>
            <a:r>
              <a:rPr lang="en-US" dirty="0" smtClean="0"/>
              <a:t>Reoffending</a:t>
            </a:r>
            <a:endParaRPr lang="en-US" dirty="0"/>
          </a:p>
          <a:p>
            <a:pPr lvl="1">
              <a:buClr>
                <a:srgbClr val="BE854C"/>
              </a:buClr>
              <a:buSzPct val="65000"/>
              <a:buFont typeface="Arial" pitchFamily="34" charset="0"/>
              <a:buChar char="►"/>
            </a:pPr>
            <a:r>
              <a:rPr lang="en-US" dirty="0" smtClean="0"/>
              <a:t>Homelessness</a:t>
            </a:r>
            <a:endParaRPr lang="en-US" dirty="0"/>
          </a:p>
          <a:p>
            <a:pPr lvl="1">
              <a:buClr>
                <a:srgbClr val="BE854C"/>
              </a:buClr>
              <a:buSzPct val="65000"/>
              <a:buFont typeface="Arial" pitchFamily="34" charset="0"/>
              <a:buChar char="►"/>
            </a:pPr>
            <a:r>
              <a:rPr lang="en-US" dirty="0" smtClean="0"/>
              <a:t>Victimization</a:t>
            </a:r>
          </a:p>
          <a:p>
            <a:pPr marL="57150" indent="0">
              <a:buClr>
                <a:srgbClr val="BE854C"/>
              </a:buClr>
              <a:buSzPct val="65000"/>
              <a:buNone/>
            </a:pPr>
            <a:r>
              <a:rPr lang="en-US" sz="2800" dirty="0" smtClean="0"/>
              <a:t>Often MH problems precede SUDs in women and follow SUDs in men</a:t>
            </a:r>
            <a:endParaRPr lang="en-US" sz="2800" dirty="0"/>
          </a:p>
          <a:p>
            <a:pPr lvl="1">
              <a:buClr>
                <a:srgbClr val="BE854C"/>
              </a:buClr>
              <a:buSzPct val="65000"/>
              <a:buFont typeface="Arial" pitchFamily="34" charset="0"/>
              <a:buChar char="►"/>
            </a:pPr>
            <a:endParaRPr lang="en-US" dirty="0"/>
          </a:p>
          <a:p>
            <a:pPr marL="0" indent="0">
              <a:buNone/>
            </a:pPr>
            <a:endParaRPr lang="en-US"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40</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945798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dirty="0" smtClean="0">
                <a:solidFill>
                  <a:srgbClr val="006892"/>
                </a:solidFill>
                <a:latin typeface="Arial" pitchFamily="34" charset="0"/>
                <a:cs typeface="Arial" pitchFamily="34" charset="0"/>
              </a:rPr>
              <a:t>Myths and Facts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81000" y="1371600"/>
            <a:ext cx="8229600" cy="4209146"/>
          </a:xfrm>
        </p:spPr>
        <p:txBody>
          <a:bodyPr>
            <a:noAutofit/>
          </a:bodyPr>
          <a:lstStyle/>
          <a:p>
            <a:pPr marL="0" indent="0">
              <a:buNone/>
            </a:pPr>
            <a:r>
              <a:rPr lang="en-US" sz="2800" b="1" dirty="0"/>
              <a:t>Myth:</a:t>
            </a:r>
            <a:r>
              <a:rPr lang="en-US" sz="2800" dirty="0"/>
              <a:t> Just </a:t>
            </a:r>
            <a:r>
              <a:rPr lang="en-US" sz="2800" dirty="0" smtClean="0"/>
              <a:t>stop using drugs </a:t>
            </a:r>
            <a:r>
              <a:rPr lang="en-US" sz="2800" dirty="0"/>
              <a:t>and your psychological problems will take care of themselves</a:t>
            </a:r>
            <a:r>
              <a:rPr lang="en-US" sz="2800" dirty="0" smtClean="0"/>
              <a:t>.</a:t>
            </a:r>
          </a:p>
          <a:p>
            <a:pPr marL="0" indent="0">
              <a:buNone/>
            </a:pPr>
            <a:endParaRPr lang="en-US" sz="2800" dirty="0"/>
          </a:p>
          <a:p>
            <a:pPr marL="0" lvl="0" indent="0">
              <a:buClr>
                <a:srgbClr val="BE854C"/>
              </a:buClr>
              <a:buSzPct val="65000"/>
              <a:buNone/>
            </a:pPr>
            <a:r>
              <a:rPr lang="en-US" sz="2800" b="1" dirty="0" smtClean="0"/>
              <a:t>Fact</a:t>
            </a:r>
            <a:r>
              <a:rPr lang="en-US" sz="2800" b="1" dirty="0"/>
              <a:t>:</a:t>
            </a:r>
            <a:r>
              <a:rPr lang="en-US" sz="2800" dirty="0"/>
              <a:t> </a:t>
            </a:r>
            <a:r>
              <a:rPr lang="en-US" sz="2800" dirty="0" smtClean="0"/>
              <a:t>People </a:t>
            </a:r>
            <a:r>
              <a:rPr lang="en-US" sz="2800" dirty="0"/>
              <a:t>with COD’s progress more rapidly from initial use to </a:t>
            </a:r>
            <a:r>
              <a:rPr lang="en-US" sz="2800" dirty="0" smtClean="0"/>
              <a:t>dependence, </a:t>
            </a:r>
            <a:r>
              <a:rPr lang="en-US" sz="2800" dirty="0"/>
              <a:t>are less </a:t>
            </a:r>
            <a:r>
              <a:rPr lang="en-US" sz="2800" dirty="0" smtClean="0"/>
              <a:t>likely </a:t>
            </a:r>
            <a:r>
              <a:rPr lang="en-US" sz="2800" dirty="0"/>
              <a:t>to complete treatment and adhere to medication regimes than those with only one disorder</a:t>
            </a:r>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41</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316740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dirty="0" smtClean="0">
                <a:solidFill>
                  <a:srgbClr val="006892"/>
                </a:solidFill>
                <a:latin typeface="Arial" pitchFamily="34" charset="0"/>
                <a:cs typeface="Arial" pitchFamily="34" charset="0"/>
              </a:rPr>
              <a:t>Myths and Facts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81000" y="1371600"/>
            <a:ext cx="8229600" cy="4209146"/>
          </a:xfrm>
        </p:spPr>
        <p:txBody>
          <a:bodyPr>
            <a:noAutofit/>
          </a:bodyPr>
          <a:lstStyle/>
          <a:p>
            <a:pPr marL="0" indent="0">
              <a:buNone/>
            </a:pPr>
            <a:r>
              <a:rPr lang="en-US" b="1" dirty="0"/>
              <a:t>Myth:</a:t>
            </a:r>
            <a:r>
              <a:rPr lang="en-US" dirty="0"/>
              <a:t> People with co-occuring disorders are high-end consumers of </a:t>
            </a:r>
            <a:r>
              <a:rPr lang="en-US" dirty="0" smtClean="0"/>
              <a:t>services</a:t>
            </a:r>
            <a:r>
              <a:rPr lang="en-US" dirty="0"/>
              <a:t>.</a:t>
            </a:r>
            <a:endParaRPr lang="en-US" dirty="0" smtClean="0"/>
          </a:p>
          <a:p>
            <a:pPr marL="0" indent="0">
              <a:buNone/>
            </a:pPr>
            <a:r>
              <a:rPr lang="en-US" b="1" dirty="0" smtClean="0"/>
              <a:t>Fact</a:t>
            </a:r>
            <a:r>
              <a:rPr lang="en-US" b="1" dirty="0"/>
              <a:t>:</a:t>
            </a:r>
            <a:r>
              <a:rPr lang="en-US" dirty="0"/>
              <a:t> The vast majority of people with </a:t>
            </a:r>
            <a:r>
              <a:rPr lang="en-US" dirty="0" smtClean="0"/>
              <a:t>CODs </a:t>
            </a:r>
            <a:r>
              <a:rPr lang="en-US" dirty="0"/>
              <a:t>do not get any treatment. </a:t>
            </a:r>
            <a:r>
              <a:rPr lang="en-US" dirty="0" smtClean="0"/>
              <a:t>In fact, only 10</a:t>
            </a:r>
            <a:r>
              <a:rPr lang="en-US" dirty="0"/>
              <a:t>% </a:t>
            </a:r>
            <a:r>
              <a:rPr lang="en-US" dirty="0" smtClean="0"/>
              <a:t>receive </a:t>
            </a:r>
            <a:r>
              <a:rPr lang="en-US" dirty="0"/>
              <a:t>any </a:t>
            </a:r>
            <a:r>
              <a:rPr lang="en-US" dirty="0" smtClean="0"/>
              <a:t>treatment and 4</a:t>
            </a:r>
            <a:r>
              <a:rPr lang="en-US" dirty="0"/>
              <a:t>% receive integrated </a:t>
            </a:r>
            <a:r>
              <a:rPr lang="en-US" dirty="0" smtClean="0"/>
              <a:t>treatment. </a:t>
            </a:r>
            <a:endParaRPr lang="en-US"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42</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9178707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dirty="0" smtClean="0">
                <a:solidFill>
                  <a:srgbClr val="006892"/>
                </a:solidFill>
                <a:latin typeface="Arial" pitchFamily="34" charset="0"/>
                <a:cs typeface="Arial" pitchFamily="34" charset="0"/>
              </a:rPr>
              <a:t>Myths and Facts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81000" y="1371600"/>
            <a:ext cx="8229600" cy="4209146"/>
          </a:xfrm>
        </p:spPr>
        <p:txBody>
          <a:bodyPr>
            <a:noAutofit/>
          </a:bodyPr>
          <a:lstStyle/>
          <a:p>
            <a:pPr marL="0" indent="0">
              <a:buNone/>
            </a:pPr>
            <a:r>
              <a:rPr lang="en-US" sz="2800" b="1" dirty="0"/>
              <a:t>Myth:</a:t>
            </a:r>
            <a:r>
              <a:rPr lang="en-US" sz="2800" dirty="0"/>
              <a:t> People with </a:t>
            </a:r>
            <a:r>
              <a:rPr lang="en-US" sz="2800" dirty="0" smtClean="0"/>
              <a:t>co-occurring </a:t>
            </a:r>
            <a:r>
              <a:rPr lang="en-US" sz="2800" dirty="0"/>
              <a:t>disorders are very difficult to treat and require highly skilled staff with specialized training</a:t>
            </a:r>
            <a:r>
              <a:rPr lang="en-US" dirty="0" smtClean="0"/>
              <a:t>.</a:t>
            </a:r>
          </a:p>
          <a:p>
            <a:pPr marL="0" indent="0">
              <a:buNone/>
            </a:pPr>
            <a:endParaRPr lang="en-US" sz="2800" b="1" dirty="0"/>
          </a:p>
          <a:p>
            <a:pPr marL="0" indent="0">
              <a:buNone/>
            </a:pPr>
            <a:r>
              <a:rPr lang="en-US" sz="2800" b="1" dirty="0" smtClean="0"/>
              <a:t>Fact</a:t>
            </a:r>
            <a:r>
              <a:rPr lang="en-US" sz="2800" b="1" dirty="0"/>
              <a:t>:</a:t>
            </a:r>
            <a:r>
              <a:rPr lang="en-US" sz="2800" dirty="0"/>
              <a:t> </a:t>
            </a:r>
            <a:r>
              <a:rPr lang="en-US" sz="2800" dirty="0" smtClean="0"/>
              <a:t>Many </a:t>
            </a:r>
            <a:r>
              <a:rPr lang="en-US" sz="2800" dirty="0"/>
              <a:t>practices </a:t>
            </a:r>
            <a:r>
              <a:rPr lang="en-US" sz="2800" dirty="0" smtClean="0"/>
              <a:t>are effective that </a:t>
            </a:r>
            <a:r>
              <a:rPr lang="en-US" sz="2800" dirty="0"/>
              <a:t>do not require extensive </a:t>
            </a:r>
            <a:r>
              <a:rPr lang="en-US" sz="2800" dirty="0" smtClean="0"/>
              <a:t>training, such as</a:t>
            </a:r>
            <a:r>
              <a:rPr lang="en-US" sz="2800" b="1" dirty="0" smtClean="0"/>
              <a:t>: case </a:t>
            </a:r>
            <a:r>
              <a:rPr lang="en-US" sz="2800" b="1" dirty="0"/>
              <a:t>management, supported employment, contingency management</a:t>
            </a:r>
            <a:r>
              <a:rPr lang="en-US" sz="2800" b="1" dirty="0" smtClean="0"/>
              <a:t>, r housing first programs </a:t>
            </a:r>
            <a:r>
              <a:rPr lang="en-US" sz="2800" b="1" dirty="0"/>
              <a:t>and peer </a:t>
            </a:r>
            <a:r>
              <a:rPr lang="en-US" sz="2800" b="1" dirty="0" smtClean="0"/>
              <a:t>support/ recovery self-</a:t>
            </a:r>
            <a:r>
              <a:rPr lang="en-US" sz="2800" b="1" dirty="0" err="1" smtClean="0"/>
              <a:t>managment</a:t>
            </a:r>
            <a:r>
              <a:rPr lang="en-US" sz="2800" b="1" dirty="0" smtClean="0"/>
              <a:t>.  </a:t>
            </a:r>
            <a:endParaRPr lang="en-US" sz="2800" b="1"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43</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1309382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dirty="0" smtClean="0">
                <a:solidFill>
                  <a:srgbClr val="006892"/>
                </a:solidFill>
                <a:latin typeface="Arial" pitchFamily="34" charset="0"/>
                <a:cs typeface="Arial" pitchFamily="34" charset="0"/>
              </a:rPr>
              <a:t>Myths and Facts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81000" y="1371600"/>
            <a:ext cx="8229600" cy="4209146"/>
          </a:xfrm>
        </p:spPr>
        <p:txBody>
          <a:bodyPr>
            <a:noAutofit/>
          </a:bodyPr>
          <a:lstStyle/>
          <a:p>
            <a:pPr marL="0" indent="0">
              <a:buNone/>
            </a:pPr>
            <a:r>
              <a:rPr lang="en-US" sz="2800" b="1" dirty="0"/>
              <a:t>Myth:</a:t>
            </a:r>
            <a:r>
              <a:rPr lang="en-US" sz="2800" dirty="0"/>
              <a:t> Offenders with co-occurring mental health disorders are violent and dangerous</a:t>
            </a:r>
            <a:r>
              <a:rPr lang="en-US" sz="2800" dirty="0" smtClean="0"/>
              <a:t>.</a:t>
            </a:r>
          </a:p>
          <a:p>
            <a:pPr marL="0" indent="0">
              <a:buNone/>
            </a:pPr>
            <a:endParaRPr lang="en-US" sz="2800" dirty="0" smtClean="0"/>
          </a:p>
          <a:p>
            <a:pPr marL="0" indent="0">
              <a:buNone/>
            </a:pPr>
            <a:r>
              <a:rPr lang="en-US" sz="2800" b="1" dirty="0" smtClean="0"/>
              <a:t>Fact:</a:t>
            </a:r>
            <a:r>
              <a:rPr lang="en-US" sz="2800" dirty="0"/>
              <a:t> According to the Bureau of Justice Assistance the rate of violent crimes among offenders with mental disorders is the same as for other offenders (2008). People with mental health disorders, however, are far more likely to be victims of violence. </a:t>
            </a:r>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44</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8468205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228600" y="76200"/>
            <a:ext cx="8686800" cy="1143000"/>
          </a:xfrm>
        </p:spPr>
        <p:txBody>
          <a:bodyPr>
            <a:noAutofit/>
          </a:bodyPr>
          <a:lstStyle/>
          <a:p>
            <a:r>
              <a:rPr lang="en-US" dirty="0">
                <a:solidFill>
                  <a:srgbClr val="006892"/>
                </a:solidFill>
                <a:latin typeface="Arial" pitchFamily="34" charset="0"/>
                <a:cs typeface="Arial" pitchFamily="34" charset="0"/>
              </a:rPr>
              <a:t>Selecting an Intervention Strategy </a:t>
            </a:r>
          </a:p>
        </p:txBody>
      </p:sp>
      <p:sp>
        <p:nvSpPr>
          <p:cNvPr id="3" name="Content Placeholder 2"/>
          <p:cNvSpPr>
            <a:spLocks noGrp="1"/>
          </p:cNvSpPr>
          <p:nvPr>
            <p:ph idx="1"/>
          </p:nvPr>
        </p:nvSpPr>
        <p:spPr>
          <a:xfrm>
            <a:off x="304800" y="1360967"/>
            <a:ext cx="8229600" cy="4209146"/>
          </a:xfrm>
        </p:spPr>
        <p:txBody>
          <a:bodyPr>
            <a:noAutofit/>
          </a:bodyPr>
          <a:lstStyle/>
          <a:p>
            <a:pPr marL="0" indent="0">
              <a:buNone/>
            </a:pPr>
            <a:endParaRPr lang="en-US" sz="2000" dirty="0"/>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45</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381000" y="1524000"/>
            <a:ext cx="8229600" cy="5016758"/>
          </a:xfrm>
          <a:prstGeom prst="rect">
            <a:avLst/>
          </a:prstGeom>
        </p:spPr>
        <p:txBody>
          <a:bodyPr wrap="square">
            <a:spAutoFit/>
          </a:bodyPr>
          <a:lstStyle/>
          <a:p>
            <a:pPr lvl="0">
              <a:buClr>
                <a:srgbClr val="BE854C"/>
              </a:buClr>
              <a:buSzPct val="65000"/>
            </a:pPr>
            <a:r>
              <a:rPr lang="en-US" sz="3200" dirty="0" smtClean="0"/>
              <a:t>Examples of effective  </a:t>
            </a:r>
            <a:r>
              <a:rPr lang="en-US" sz="3200" dirty="0"/>
              <a:t>CODs </a:t>
            </a:r>
            <a:r>
              <a:rPr lang="en-US" sz="3200" dirty="0" smtClean="0"/>
              <a:t>treatment approaches for RSAT  programs: </a:t>
            </a:r>
          </a:p>
          <a:p>
            <a:pPr lvl="0">
              <a:buClr>
                <a:srgbClr val="BE854C"/>
              </a:buClr>
              <a:buSzPct val="65000"/>
            </a:pPr>
            <a:endParaRPr lang="en-US" sz="3200" dirty="0" smtClean="0"/>
          </a:p>
          <a:p>
            <a:pPr lvl="0">
              <a:buClr>
                <a:srgbClr val="BE854C"/>
              </a:buClr>
              <a:buSzPct val="65000"/>
              <a:buFont typeface="Arial" pitchFamily="34" charset="0"/>
              <a:buChar char="►"/>
            </a:pPr>
            <a:r>
              <a:rPr lang="en-US" sz="3200" dirty="0" smtClean="0"/>
              <a:t>Cognitive Behavioral Therapy</a:t>
            </a:r>
          </a:p>
          <a:p>
            <a:pPr lvl="0">
              <a:buClr>
                <a:srgbClr val="BE854C"/>
              </a:buClr>
              <a:buSzPct val="65000"/>
              <a:buFont typeface="Arial" pitchFamily="34" charset="0"/>
              <a:buChar char="►"/>
            </a:pPr>
            <a:r>
              <a:rPr lang="en-US" sz="3200" dirty="0" smtClean="0"/>
              <a:t>Psychiatric Medications</a:t>
            </a:r>
          </a:p>
          <a:p>
            <a:pPr lvl="0">
              <a:buClr>
                <a:srgbClr val="BE854C"/>
              </a:buClr>
              <a:buSzPct val="65000"/>
              <a:buFont typeface="Arial" pitchFamily="34" charset="0"/>
              <a:buChar char="►"/>
            </a:pPr>
            <a:r>
              <a:rPr lang="en-US" sz="3200" dirty="0" smtClean="0"/>
              <a:t>Motivational Strategies</a:t>
            </a:r>
          </a:p>
          <a:p>
            <a:pPr lvl="0">
              <a:buClr>
                <a:srgbClr val="BE854C"/>
              </a:buClr>
              <a:buSzPct val="65000"/>
              <a:buFont typeface="Arial" pitchFamily="34" charset="0"/>
              <a:buChar char="►"/>
            </a:pPr>
            <a:r>
              <a:rPr lang="en-US" sz="3200" dirty="0" smtClean="0"/>
              <a:t>Integrated Trauma CBT</a:t>
            </a:r>
          </a:p>
          <a:p>
            <a:pPr lvl="0">
              <a:buClr>
                <a:srgbClr val="BE854C"/>
              </a:buClr>
              <a:buSzPct val="65000"/>
              <a:buFont typeface="Arial" pitchFamily="34" charset="0"/>
              <a:buChar char="►"/>
            </a:pPr>
            <a:r>
              <a:rPr lang="en-US" sz="3200" dirty="0" smtClean="0"/>
              <a:t>Illness Management and Recovery</a:t>
            </a:r>
          </a:p>
          <a:p>
            <a:pPr>
              <a:buClr>
                <a:srgbClr val="BE854C"/>
              </a:buClr>
              <a:buSzPct val="65000"/>
              <a:buFont typeface="Arial" pitchFamily="34" charset="0"/>
              <a:buChar char="►"/>
            </a:pPr>
            <a:r>
              <a:rPr lang="en-US" sz="3200" dirty="0"/>
              <a:t>Assertive Community Treatment Teams</a:t>
            </a:r>
          </a:p>
          <a:p>
            <a:pPr lvl="0">
              <a:buClr>
                <a:srgbClr val="BE854C"/>
              </a:buClr>
              <a:buSzPct val="65000"/>
              <a:buFont typeface="Arial" pitchFamily="34" charset="0"/>
              <a:buChar char="►"/>
            </a:pPr>
            <a:endParaRPr lang="en-US" sz="3200" dirty="0" smtClean="0"/>
          </a:p>
        </p:txBody>
      </p:sp>
    </p:spTree>
    <p:extLst>
      <p:ext uri="{BB962C8B-B14F-4D97-AF65-F5344CB8AC3E}">
        <p14:creationId xmlns:p14="http://schemas.microsoft.com/office/powerpoint/2010/main" val="177693438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228600" y="76200"/>
            <a:ext cx="8686800" cy="1143000"/>
          </a:xfrm>
        </p:spPr>
        <p:txBody>
          <a:bodyPr>
            <a:noAutofit/>
          </a:bodyPr>
          <a:lstStyle/>
          <a:p>
            <a:r>
              <a:rPr lang="en-US" dirty="0" smtClean="0">
                <a:solidFill>
                  <a:srgbClr val="006892"/>
                </a:solidFill>
                <a:latin typeface="Arial" pitchFamily="34" charset="0"/>
                <a:cs typeface="Arial" pitchFamily="34" charset="0"/>
              </a:rPr>
              <a:t>Community Strategies </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04800" y="1360967"/>
            <a:ext cx="8229600" cy="4209146"/>
          </a:xfrm>
        </p:spPr>
        <p:txBody>
          <a:bodyPr>
            <a:noAutofit/>
          </a:bodyPr>
          <a:lstStyle/>
          <a:p>
            <a:pPr marL="0" indent="0">
              <a:buNone/>
            </a:pPr>
            <a:endParaRPr lang="en-US" sz="2000" dirty="0"/>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46</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381000" y="1524000"/>
            <a:ext cx="8534400" cy="4524315"/>
          </a:xfrm>
          <a:prstGeom prst="rect">
            <a:avLst/>
          </a:prstGeom>
        </p:spPr>
        <p:txBody>
          <a:bodyPr wrap="square">
            <a:spAutoFit/>
          </a:bodyPr>
          <a:lstStyle/>
          <a:p>
            <a:pPr lvl="0">
              <a:buClr>
                <a:srgbClr val="BE854C"/>
              </a:buClr>
              <a:buSzPct val="65000"/>
            </a:pPr>
            <a:r>
              <a:rPr lang="en-US" sz="3200" dirty="0" smtClean="0"/>
              <a:t>Examples of effective community approaches for RSAT clients with CODs: </a:t>
            </a:r>
          </a:p>
          <a:p>
            <a:pPr lvl="0">
              <a:buClr>
                <a:srgbClr val="BE854C"/>
              </a:buClr>
              <a:buSzPct val="65000"/>
            </a:pPr>
            <a:endParaRPr lang="en-US" sz="3200" dirty="0" smtClean="0"/>
          </a:p>
          <a:p>
            <a:pPr lvl="0">
              <a:buClr>
                <a:srgbClr val="BE854C"/>
              </a:buClr>
              <a:buSzPct val="65000"/>
              <a:buFont typeface="Arial" pitchFamily="34" charset="0"/>
              <a:buChar char="►"/>
            </a:pPr>
            <a:r>
              <a:rPr lang="en-US" sz="3200" dirty="0" smtClean="0"/>
              <a:t>Psychiatric Medication Management </a:t>
            </a:r>
          </a:p>
          <a:p>
            <a:pPr>
              <a:buClr>
                <a:srgbClr val="BE854C"/>
              </a:buClr>
              <a:buSzPct val="65000"/>
              <a:buFont typeface="Arial" pitchFamily="34" charset="0"/>
              <a:buChar char="►"/>
            </a:pPr>
            <a:r>
              <a:rPr lang="en-US" sz="3200" dirty="0"/>
              <a:t>Assertive Community Treatment Teams</a:t>
            </a:r>
          </a:p>
          <a:p>
            <a:pPr>
              <a:buClr>
                <a:srgbClr val="BE854C"/>
              </a:buClr>
              <a:buSzPct val="65000"/>
              <a:buFont typeface="Arial" pitchFamily="34" charset="0"/>
              <a:buChar char="►"/>
            </a:pPr>
            <a:r>
              <a:rPr lang="en-US" sz="3200" dirty="0" smtClean="0"/>
              <a:t>Recovery Self Management/Peer Support</a:t>
            </a:r>
          </a:p>
          <a:p>
            <a:pPr>
              <a:buClr>
                <a:srgbClr val="BE854C"/>
              </a:buClr>
              <a:buSzPct val="65000"/>
              <a:buFont typeface="Arial" pitchFamily="34" charset="0"/>
              <a:buChar char="►"/>
            </a:pPr>
            <a:r>
              <a:rPr lang="en-US" sz="3200" dirty="0" smtClean="0"/>
              <a:t>Housing First</a:t>
            </a:r>
          </a:p>
          <a:p>
            <a:pPr>
              <a:buClr>
                <a:srgbClr val="BE854C"/>
              </a:buClr>
              <a:buSzPct val="65000"/>
              <a:buFont typeface="Arial" pitchFamily="34" charset="0"/>
              <a:buChar char="►"/>
            </a:pPr>
            <a:r>
              <a:rPr lang="en-US" sz="3200" dirty="0" smtClean="0"/>
              <a:t>Supported Employment</a:t>
            </a:r>
            <a:endParaRPr lang="en-US" sz="3200" dirty="0"/>
          </a:p>
          <a:p>
            <a:pPr lvl="0">
              <a:buClr>
                <a:srgbClr val="BE854C"/>
              </a:buClr>
              <a:buSzPct val="65000"/>
              <a:buFont typeface="Arial" pitchFamily="34" charset="0"/>
              <a:buChar char="►"/>
            </a:pPr>
            <a:endParaRPr lang="en-US" sz="3200" dirty="0" smtClean="0"/>
          </a:p>
        </p:txBody>
      </p:sp>
    </p:spTree>
    <p:extLst>
      <p:ext uri="{BB962C8B-B14F-4D97-AF65-F5344CB8AC3E}">
        <p14:creationId xmlns:p14="http://schemas.microsoft.com/office/powerpoint/2010/main" val="180726670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228600" y="76200"/>
            <a:ext cx="8686800" cy="1143000"/>
          </a:xfrm>
        </p:spPr>
        <p:txBody>
          <a:bodyPr>
            <a:noAutofit/>
          </a:bodyPr>
          <a:lstStyle/>
          <a:p>
            <a:r>
              <a:rPr lang="en-US" dirty="0" smtClean="0">
                <a:solidFill>
                  <a:srgbClr val="006892"/>
                </a:solidFill>
                <a:latin typeface="Arial" pitchFamily="34" charset="0"/>
                <a:cs typeface="Arial" pitchFamily="34" charset="0"/>
              </a:rPr>
              <a:t>Cognitive Behavioral Therapy</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81000" y="1371600"/>
            <a:ext cx="8229600" cy="4209146"/>
          </a:xfrm>
        </p:spPr>
        <p:txBody>
          <a:bodyPr>
            <a:noAutofit/>
          </a:bodyPr>
          <a:lstStyle/>
          <a:p>
            <a:pPr>
              <a:buClr>
                <a:srgbClr val="BE854C"/>
              </a:buClr>
              <a:buSzPct val="65000"/>
              <a:buFont typeface="Arial" pitchFamily="34" charset="0"/>
              <a:buChar char="►"/>
            </a:pPr>
            <a:r>
              <a:rPr lang="en-US" sz="2400" dirty="0"/>
              <a:t>Effective </a:t>
            </a:r>
            <a:r>
              <a:rPr lang="en-US" sz="2400" dirty="0" smtClean="0"/>
              <a:t>on substance use and </a:t>
            </a:r>
            <a:r>
              <a:rPr lang="en-US" sz="2400" dirty="0"/>
              <a:t>mental health problems </a:t>
            </a:r>
            <a:r>
              <a:rPr lang="en-US" sz="2400" dirty="0" smtClean="0"/>
              <a:t>and on criminal thinking</a:t>
            </a:r>
            <a:endParaRPr lang="en-US" sz="2400" dirty="0"/>
          </a:p>
          <a:p>
            <a:pPr>
              <a:buClr>
                <a:srgbClr val="BE854C"/>
              </a:buClr>
              <a:buSzPct val="65000"/>
              <a:buFont typeface="Arial" pitchFamily="34" charset="0"/>
              <a:buChar char="►"/>
            </a:pPr>
            <a:r>
              <a:rPr lang="en-US" sz="2400" dirty="0" smtClean="0"/>
              <a:t>Target attitudes </a:t>
            </a:r>
            <a:r>
              <a:rPr lang="en-US" sz="2400" dirty="0"/>
              <a:t>and </a:t>
            </a:r>
            <a:r>
              <a:rPr lang="en-US" sz="2400" dirty="0" smtClean="0"/>
              <a:t>behaviors; recognition </a:t>
            </a:r>
            <a:r>
              <a:rPr lang="en-US" sz="2400" dirty="0"/>
              <a:t>and replacement of thinking </a:t>
            </a:r>
            <a:r>
              <a:rPr lang="en-US" sz="2400" dirty="0" smtClean="0"/>
              <a:t>errors &amp; </a:t>
            </a:r>
            <a:r>
              <a:rPr lang="en-US" sz="2400" dirty="0"/>
              <a:t>irrational and criminal thoughts</a:t>
            </a:r>
          </a:p>
          <a:p>
            <a:pPr lvl="0">
              <a:buClr>
                <a:srgbClr val="BE854C"/>
              </a:buClr>
              <a:buSzPct val="65000"/>
              <a:buFont typeface="Arial" pitchFamily="34" charset="0"/>
              <a:buChar char="►"/>
            </a:pPr>
            <a:r>
              <a:rPr lang="en-US" sz="2400" dirty="0" smtClean="0"/>
              <a:t>Uses role </a:t>
            </a:r>
            <a:r>
              <a:rPr lang="en-US" sz="2400" dirty="0"/>
              <a:t>plays, skill rehearsal and reinforcement </a:t>
            </a:r>
          </a:p>
          <a:p>
            <a:pPr>
              <a:buClr>
                <a:srgbClr val="BE854C"/>
              </a:buClr>
              <a:buSzPct val="65000"/>
              <a:buFont typeface="Arial" pitchFamily="34" charset="0"/>
              <a:buChar char="►"/>
            </a:pPr>
            <a:r>
              <a:rPr lang="en-US" sz="2400" dirty="0"/>
              <a:t>Emphasizes personal responsibility</a:t>
            </a:r>
          </a:p>
          <a:p>
            <a:pPr>
              <a:buClr>
                <a:srgbClr val="BE854C"/>
              </a:buClr>
              <a:buSzPct val="65000"/>
              <a:buFont typeface="Arial" pitchFamily="34" charset="0"/>
              <a:buChar char="►"/>
            </a:pPr>
            <a:r>
              <a:rPr lang="en-US" sz="2400" dirty="0" smtClean="0"/>
              <a:t>Targets </a:t>
            </a:r>
            <a:r>
              <a:rPr lang="en-US" sz="2400" dirty="0"/>
              <a:t>observable </a:t>
            </a:r>
            <a:r>
              <a:rPr lang="en-US" sz="2400" dirty="0" smtClean="0"/>
              <a:t>behaviors (e.g.: following jail/prison rules; using verbal skills vs. physical behaviors</a:t>
            </a:r>
            <a:r>
              <a:rPr lang="en-US" sz="2400" dirty="0"/>
              <a:t>) </a:t>
            </a:r>
            <a:endParaRPr lang="en-US" sz="2400" dirty="0" smtClean="0"/>
          </a:p>
          <a:p>
            <a:pPr>
              <a:buClr>
                <a:srgbClr val="BE854C"/>
              </a:buClr>
              <a:buSzPct val="65000"/>
              <a:buFont typeface="Arial" pitchFamily="34" charset="0"/>
              <a:buChar char="►"/>
            </a:pPr>
            <a:r>
              <a:rPr lang="en-US" sz="2400" dirty="0" smtClean="0"/>
              <a:t>May </a:t>
            </a:r>
            <a:r>
              <a:rPr lang="en-US" sz="2400" dirty="0"/>
              <a:t>be facilitated by correctional </a:t>
            </a:r>
            <a:r>
              <a:rPr lang="en-US" sz="2400" dirty="0" smtClean="0"/>
              <a:t>program staff </a:t>
            </a:r>
            <a:endParaRPr lang="en-US" sz="2400" dirty="0"/>
          </a:p>
          <a:p>
            <a:pPr lvl="0">
              <a:buClr>
                <a:srgbClr val="BE854C"/>
              </a:buClr>
              <a:buSzPct val="65000"/>
              <a:buFont typeface="Arial" pitchFamily="34" charset="0"/>
              <a:buChar char="►"/>
            </a:pPr>
            <a:endParaRPr lang="en-US" sz="2400" dirty="0" smtClean="0"/>
          </a:p>
          <a:p>
            <a:pPr lvl="0">
              <a:buClr>
                <a:srgbClr val="BE854C"/>
              </a:buClr>
              <a:buSzPct val="65000"/>
              <a:buFont typeface="Arial" pitchFamily="34" charset="0"/>
              <a:buChar char="►"/>
            </a:pPr>
            <a:endParaRPr lang="en-US" sz="2400" dirty="0"/>
          </a:p>
          <a:p>
            <a:pPr marL="0" indent="0">
              <a:buNone/>
            </a:pPr>
            <a:endParaRPr lang="en-US" dirty="0"/>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47</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87331591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228600" y="76200"/>
            <a:ext cx="8686800" cy="1143000"/>
          </a:xfrm>
        </p:spPr>
        <p:txBody>
          <a:bodyPr>
            <a:noAutofit/>
          </a:bodyPr>
          <a:lstStyle/>
          <a:p>
            <a:r>
              <a:rPr lang="en-US" dirty="0">
                <a:solidFill>
                  <a:srgbClr val="006892"/>
                </a:solidFill>
                <a:latin typeface="Arial" pitchFamily="34" charset="0"/>
                <a:cs typeface="Arial" pitchFamily="34" charset="0"/>
              </a:rPr>
              <a:t>Medication Assisted Treatment</a:t>
            </a:r>
          </a:p>
        </p:txBody>
      </p:sp>
      <p:sp>
        <p:nvSpPr>
          <p:cNvPr id="3" name="Content Placeholder 2"/>
          <p:cNvSpPr>
            <a:spLocks noGrp="1"/>
          </p:cNvSpPr>
          <p:nvPr>
            <p:ph idx="1"/>
          </p:nvPr>
        </p:nvSpPr>
        <p:spPr>
          <a:xfrm>
            <a:off x="381000" y="1371600"/>
            <a:ext cx="8229600" cy="4209146"/>
          </a:xfrm>
        </p:spPr>
        <p:txBody>
          <a:bodyPr>
            <a:noAutofit/>
          </a:bodyPr>
          <a:lstStyle/>
          <a:p>
            <a:pPr marL="0" indent="0">
              <a:buNone/>
            </a:pPr>
            <a:endParaRPr lang="en-US" dirty="0" smtClean="0">
              <a:latin typeface="Arial" pitchFamily="34" charset="0"/>
              <a:cs typeface="Arial" pitchFamily="34" charset="0"/>
            </a:endParaRPr>
          </a:p>
          <a:p>
            <a:pPr marL="0" indent="0">
              <a:buNone/>
            </a:pPr>
            <a:endParaRPr lang="en-US" dirty="0">
              <a:latin typeface="Arial" pitchFamily="34" charset="0"/>
              <a:cs typeface="Arial" pitchFamily="34" charset="0"/>
            </a:endParaRPr>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48</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381000" y="1371600"/>
            <a:ext cx="8305800" cy="4278094"/>
          </a:xfrm>
          <a:prstGeom prst="rect">
            <a:avLst/>
          </a:prstGeom>
        </p:spPr>
        <p:txBody>
          <a:bodyPr wrap="square">
            <a:spAutoFit/>
          </a:bodyPr>
          <a:lstStyle/>
          <a:p>
            <a:pPr marL="0" lvl="1">
              <a:spcBef>
                <a:spcPct val="20000"/>
              </a:spcBef>
              <a:buClr>
                <a:srgbClr val="BE854C"/>
              </a:buClr>
              <a:buSzPct val="65000"/>
            </a:pPr>
            <a:r>
              <a:rPr lang="en-US" sz="3600" b="1" i="1" dirty="0">
                <a:solidFill>
                  <a:prstClr val="black"/>
                </a:solidFill>
                <a:ea typeface="Times New Roman"/>
              </a:rPr>
              <a:t>Psychiatric Medication Management </a:t>
            </a:r>
          </a:p>
          <a:p>
            <a:pPr marL="342900" indent="-342900">
              <a:spcBef>
                <a:spcPct val="20000"/>
              </a:spcBef>
              <a:buClr>
                <a:srgbClr val="BE854C"/>
              </a:buClr>
              <a:buSzPct val="65000"/>
              <a:buFont typeface="Arial" pitchFamily="34" charset="0"/>
              <a:buChar char="►"/>
            </a:pPr>
            <a:r>
              <a:rPr lang="en-US" sz="2800" dirty="0" smtClean="0">
                <a:solidFill>
                  <a:prstClr val="black"/>
                </a:solidFill>
                <a:cs typeface="Arial" pitchFamily="34" charset="0"/>
              </a:rPr>
              <a:t>Benefits: S</a:t>
            </a:r>
            <a:r>
              <a:rPr lang="en-US" sz="2800" dirty="0" smtClean="0">
                <a:solidFill>
                  <a:prstClr val="black"/>
                </a:solidFill>
                <a:ea typeface="Times New Roman"/>
                <a:cs typeface="Arial" pitchFamily="34" charset="0"/>
              </a:rPr>
              <a:t>tabilizes psychiatric symptoms</a:t>
            </a:r>
            <a:r>
              <a:rPr lang="en-US" sz="2800" dirty="0">
                <a:solidFill>
                  <a:prstClr val="black"/>
                </a:solidFill>
                <a:ea typeface="Times New Roman"/>
                <a:cs typeface="Arial" pitchFamily="34" charset="0"/>
              </a:rPr>
              <a:t>, </a:t>
            </a:r>
            <a:r>
              <a:rPr lang="en-US" sz="2800" dirty="0" smtClean="0">
                <a:solidFill>
                  <a:prstClr val="black"/>
                </a:solidFill>
                <a:ea typeface="Times New Roman"/>
                <a:cs typeface="Arial" pitchFamily="34" charset="0"/>
              </a:rPr>
              <a:t>provides relief to clients and can increase treatment engagement. </a:t>
            </a:r>
          </a:p>
          <a:p>
            <a:pPr lvl="1">
              <a:spcBef>
                <a:spcPct val="20000"/>
              </a:spcBef>
              <a:buClr>
                <a:srgbClr val="BE854C"/>
              </a:buClr>
              <a:buSzPct val="65000"/>
            </a:pPr>
            <a:endParaRPr lang="en-US" sz="2400" i="1" dirty="0">
              <a:solidFill>
                <a:prstClr val="black"/>
              </a:solidFill>
              <a:latin typeface="Arial"/>
              <a:cs typeface="Arial" pitchFamily="34" charset="0"/>
            </a:endParaRPr>
          </a:p>
          <a:p>
            <a:pPr marL="342900" indent="-342900">
              <a:spcBef>
                <a:spcPct val="20000"/>
              </a:spcBef>
              <a:buClr>
                <a:srgbClr val="BE854C"/>
              </a:buClr>
              <a:buSzPct val="65000"/>
              <a:buFont typeface="Arial" pitchFamily="34" charset="0"/>
              <a:buChar char="►"/>
            </a:pPr>
            <a:r>
              <a:rPr lang="en-US" sz="2800" dirty="0" smtClean="0">
                <a:solidFill>
                  <a:prstClr val="black"/>
                </a:solidFill>
                <a:cs typeface="Arial" pitchFamily="34" charset="0"/>
              </a:rPr>
              <a:t>Risks: Lack of continuity of care upon release, side effects, inmate refusal (forced medication by court order is ethically problematic) and </a:t>
            </a:r>
            <a:r>
              <a:rPr lang="en-US" sz="2800" dirty="0" err="1" smtClean="0">
                <a:solidFill>
                  <a:prstClr val="black"/>
                </a:solidFill>
                <a:cs typeface="Arial" pitchFamily="34" charset="0"/>
              </a:rPr>
              <a:t>mis</a:t>
            </a:r>
            <a:r>
              <a:rPr lang="en-US" sz="2800" dirty="0" smtClean="0">
                <a:solidFill>
                  <a:prstClr val="black"/>
                </a:solidFill>
                <a:cs typeface="Arial" pitchFamily="34" charset="0"/>
              </a:rPr>
              <a:t>-medication or overmedication.</a:t>
            </a:r>
            <a:endParaRPr lang="en-US" sz="2800" dirty="0">
              <a:solidFill>
                <a:prstClr val="black"/>
              </a:solidFill>
              <a:cs typeface="Arial" pitchFamily="34" charset="0"/>
            </a:endParaRPr>
          </a:p>
        </p:txBody>
      </p:sp>
    </p:spTree>
    <p:extLst>
      <p:ext uri="{BB962C8B-B14F-4D97-AF65-F5344CB8AC3E}">
        <p14:creationId xmlns:p14="http://schemas.microsoft.com/office/powerpoint/2010/main" val="278104380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228600" y="76200"/>
            <a:ext cx="8686800" cy="1143000"/>
          </a:xfrm>
        </p:spPr>
        <p:txBody>
          <a:bodyPr>
            <a:noAutofit/>
          </a:bodyPr>
          <a:lstStyle/>
          <a:p>
            <a:r>
              <a:rPr lang="en-US" dirty="0">
                <a:solidFill>
                  <a:srgbClr val="006892"/>
                </a:solidFill>
                <a:latin typeface="Arial" pitchFamily="34" charset="0"/>
                <a:cs typeface="Arial" pitchFamily="34" charset="0"/>
              </a:rPr>
              <a:t>Medication Assisted Treatment</a:t>
            </a:r>
          </a:p>
        </p:txBody>
      </p:sp>
      <p:sp>
        <p:nvSpPr>
          <p:cNvPr id="3" name="Content Placeholder 2"/>
          <p:cNvSpPr>
            <a:spLocks noGrp="1"/>
          </p:cNvSpPr>
          <p:nvPr>
            <p:ph idx="1"/>
          </p:nvPr>
        </p:nvSpPr>
        <p:spPr>
          <a:xfrm>
            <a:off x="381000" y="1371600"/>
            <a:ext cx="8229600" cy="4209146"/>
          </a:xfrm>
        </p:spPr>
        <p:txBody>
          <a:bodyPr>
            <a:noAutofit/>
          </a:bodyPr>
          <a:lstStyle/>
          <a:p>
            <a:pPr marL="0" indent="0">
              <a:buNone/>
            </a:pPr>
            <a:endParaRPr lang="en-US" dirty="0" smtClean="0">
              <a:latin typeface="Arial" pitchFamily="34" charset="0"/>
              <a:cs typeface="Arial" pitchFamily="34" charset="0"/>
            </a:endParaRPr>
          </a:p>
          <a:p>
            <a:pPr marL="0" indent="0">
              <a:buNone/>
            </a:pPr>
            <a:endParaRPr lang="en-US" dirty="0">
              <a:latin typeface="Arial" pitchFamily="34" charset="0"/>
              <a:cs typeface="Arial" pitchFamily="34" charset="0"/>
            </a:endParaRPr>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49</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381000" y="1371600"/>
            <a:ext cx="8305800" cy="4782848"/>
          </a:xfrm>
          <a:prstGeom prst="rect">
            <a:avLst/>
          </a:prstGeom>
        </p:spPr>
        <p:txBody>
          <a:bodyPr wrap="square">
            <a:spAutoFit/>
          </a:bodyPr>
          <a:lstStyle/>
          <a:p>
            <a:pPr marL="0" lvl="1">
              <a:spcBef>
                <a:spcPct val="20000"/>
              </a:spcBef>
              <a:buClr>
                <a:srgbClr val="BE854C"/>
              </a:buClr>
              <a:buSzPct val="65000"/>
            </a:pPr>
            <a:r>
              <a:rPr lang="en-US" sz="3600" b="1" i="1" dirty="0" smtClean="0">
                <a:solidFill>
                  <a:prstClr val="black"/>
                </a:solidFill>
                <a:ea typeface="Times New Roman"/>
              </a:rPr>
              <a:t>Opiate Replacement Therapy </a:t>
            </a:r>
            <a:endParaRPr lang="en-US" sz="3600" b="1" i="1" dirty="0">
              <a:solidFill>
                <a:prstClr val="black"/>
              </a:solidFill>
              <a:ea typeface="Times New Roman"/>
            </a:endParaRPr>
          </a:p>
          <a:p>
            <a:pPr marL="342900" indent="-342900">
              <a:spcBef>
                <a:spcPct val="20000"/>
              </a:spcBef>
              <a:buClr>
                <a:srgbClr val="BE854C"/>
              </a:buClr>
              <a:buSzPct val="65000"/>
              <a:buFont typeface="Arial" pitchFamily="34" charset="0"/>
              <a:buChar char="►"/>
            </a:pPr>
            <a:r>
              <a:rPr lang="en-US" sz="2800" dirty="0" smtClean="0">
                <a:solidFill>
                  <a:prstClr val="black"/>
                </a:solidFill>
                <a:cs typeface="Arial" pitchFamily="34" charset="0"/>
              </a:rPr>
              <a:t>Benefits: S</a:t>
            </a:r>
            <a:r>
              <a:rPr lang="en-US" sz="2800" dirty="0" smtClean="0">
                <a:solidFill>
                  <a:prstClr val="black"/>
                </a:solidFill>
                <a:ea typeface="Times New Roman"/>
                <a:cs typeface="Arial" pitchFamily="34" charset="0"/>
              </a:rPr>
              <a:t>tabilizes </a:t>
            </a:r>
            <a:r>
              <a:rPr lang="en-US" sz="2800" dirty="0">
                <a:solidFill>
                  <a:prstClr val="black"/>
                </a:solidFill>
                <a:ea typeface="Times New Roman"/>
                <a:cs typeface="Arial" pitchFamily="34" charset="0"/>
              </a:rPr>
              <a:t>and </a:t>
            </a:r>
            <a:r>
              <a:rPr lang="en-US" sz="2800" dirty="0" smtClean="0">
                <a:solidFill>
                  <a:prstClr val="black"/>
                </a:solidFill>
                <a:ea typeface="Times New Roman"/>
                <a:cs typeface="Arial" pitchFamily="34" charset="0"/>
              </a:rPr>
              <a:t>manages withdrawal </a:t>
            </a:r>
            <a:r>
              <a:rPr lang="en-US" sz="2800" dirty="0">
                <a:solidFill>
                  <a:prstClr val="black"/>
                </a:solidFill>
                <a:ea typeface="Times New Roman"/>
                <a:cs typeface="Arial" pitchFamily="34" charset="0"/>
              </a:rPr>
              <a:t>symptoms, </a:t>
            </a:r>
            <a:r>
              <a:rPr lang="en-US" sz="2800" dirty="0" smtClean="0">
                <a:solidFill>
                  <a:prstClr val="black"/>
                </a:solidFill>
                <a:ea typeface="Times New Roman"/>
                <a:cs typeface="Arial" pitchFamily="34" charset="0"/>
              </a:rPr>
              <a:t>reduces </a:t>
            </a:r>
            <a:r>
              <a:rPr lang="en-US" sz="2800" dirty="0">
                <a:solidFill>
                  <a:prstClr val="black"/>
                </a:solidFill>
                <a:ea typeface="Times New Roman"/>
                <a:cs typeface="Arial" pitchFamily="34" charset="0"/>
              </a:rPr>
              <a:t>cravings, </a:t>
            </a:r>
            <a:r>
              <a:rPr lang="en-US" sz="2800" dirty="0" smtClean="0">
                <a:solidFill>
                  <a:prstClr val="black"/>
                </a:solidFill>
                <a:ea typeface="Times New Roman"/>
                <a:cs typeface="Arial" pitchFamily="34" charset="0"/>
              </a:rPr>
              <a:t>decreases potential </a:t>
            </a:r>
            <a:r>
              <a:rPr lang="en-US" sz="2800" dirty="0">
                <a:solidFill>
                  <a:prstClr val="black"/>
                </a:solidFill>
                <a:ea typeface="Times New Roman"/>
                <a:cs typeface="Arial" pitchFamily="34" charset="0"/>
              </a:rPr>
              <a:t>for </a:t>
            </a:r>
            <a:r>
              <a:rPr lang="en-US" sz="2800" dirty="0" smtClean="0">
                <a:solidFill>
                  <a:prstClr val="black"/>
                </a:solidFill>
                <a:ea typeface="Times New Roman"/>
                <a:cs typeface="Arial" pitchFamily="34" charset="0"/>
              </a:rPr>
              <a:t>relapse and risks associated with IV drug use (HIV </a:t>
            </a:r>
            <a:r>
              <a:rPr lang="en-US" sz="2800" dirty="0" err="1" smtClean="0">
                <a:solidFill>
                  <a:prstClr val="black"/>
                </a:solidFill>
                <a:ea typeface="Times New Roman"/>
                <a:cs typeface="Arial" pitchFamily="34" charset="0"/>
              </a:rPr>
              <a:t>etc</a:t>
            </a:r>
            <a:r>
              <a:rPr lang="en-US" sz="2800" dirty="0" smtClean="0">
                <a:solidFill>
                  <a:prstClr val="black"/>
                </a:solidFill>
                <a:ea typeface="Times New Roman"/>
                <a:cs typeface="Arial" pitchFamily="34" charset="0"/>
              </a:rPr>
              <a:t>), increases medication adherence and treatment compliance. </a:t>
            </a:r>
          </a:p>
          <a:p>
            <a:pPr lvl="1">
              <a:spcBef>
                <a:spcPct val="20000"/>
              </a:spcBef>
              <a:buClr>
                <a:srgbClr val="BE854C"/>
              </a:buClr>
              <a:buSzPct val="65000"/>
            </a:pPr>
            <a:endParaRPr lang="en-US" sz="2800" i="1" dirty="0">
              <a:solidFill>
                <a:prstClr val="black"/>
              </a:solidFill>
              <a:latin typeface="Arial"/>
              <a:cs typeface="Arial" pitchFamily="34" charset="0"/>
            </a:endParaRPr>
          </a:p>
          <a:p>
            <a:pPr marL="342900" indent="-342900">
              <a:spcBef>
                <a:spcPct val="20000"/>
              </a:spcBef>
              <a:buClr>
                <a:srgbClr val="BE854C"/>
              </a:buClr>
              <a:buSzPct val="65000"/>
              <a:buFont typeface="Arial" pitchFamily="34" charset="0"/>
              <a:buChar char="►"/>
            </a:pPr>
            <a:r>
              <a:rPr lang="en-US" sz="2800" dirty="0" smtClean="0">
                <a:solidFill>
                  <a:prstClr val="black"/>
                </a:solidFill>
                <a:cs typeface="Arial" pitchFamily="34" charset="0"/>
              </a:rPr>
              <a:t>Risks: Lack of availability within facilities, costs, medication interactions, over reliance on meds rather than recovery supports, stigma.</a:t>
            </a:r>
            <a:endParaRPr lang="en-US" sz="2800" dirty="0">
              <a:solidFill>
                <a:prstClr val="black"/>
              </a:solidFill>
              <a:cs typeface="Arial" pitchFamily="34" charset="0"/>
            </a:endParaRPr>
          </a:p>
        </p:txBody>
      </p:sp>
    </p:spTree>
    <p:extLst>
      <p:ext uri="{BB962C8B-B14F-4D97-AF65-F5344CB8AC3E}">
        <p14:creationId xmlns:p14="http://schemas.microsoft.com/office/powerpoint/2010/main" val="33744577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dirty="0" smtClean="0">
                <a:solidFill>
                  <a:srgbClr val="006892"/>
                </a:solidFill>
                <a:latin typeface="Arial" pitchFamily="34" charset="0"/>
                <a:cs typeface="Arial" pitchFamily="34" charset="0"/>
              </a:rPr>
              <a:t>Relevance to RSAT Programs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447800"/>
            <a:ext cx="8305800" cy="4132946"/>
          </a:xfrm>
        </p:spPr>
        <p:txBody>
          <a:bodyPr>
            <a:noAutofit/>
          </a:bodyPr>
          <a:lstStyle/>
          <a:p>
            <a:endParaRPr lang="en-US" sz="2400" dirty="0"/>
          </a:p>
          <a:p>
            <a:pPr marL="0" indent="0">
              <a:buNone/>
            </a:pPr>
            <a:endParaRPr lang="en-US" sz="2400" dirty="0"/>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5</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a:off x="800100" y="1905000"/>
            <a:ext cx="7543800" cy="2062103"/>
          </a:xfrm>
          <a:prstGeom prst="rect">
            <a:avLst/>
          </a:prstGeom>
        </p:spPr>
        <p:txBody>
          <a:bodyPr wrap="square">
            <a:spAutoFit/>
          </a:bodyPr>
          <a:lstStyle/>
          <a:p>
            <a:r>
              <a:rPr lang="en-US" sz="3200" dirty="0">
                <a:latin typeface="Arial"/>
                <a:ea typeface="Times New Roman"/>
              </a:rPr>
              <a:t>RSAT staff should expect that co-occurring mental health problems will be the expectation and not the exception for offenders in substance abuse </a:t>
            </a:r>
            <a:r>
              <a:rPr lang="en-US" sz="3200" dirty="0" smtClean="0">
                <a:latin typeface="Arial"/>
                <a:ea typeface="Times New Roman"/>
              </a:rPr>
              <a:t>treatment.</a:t>
            </a:r>
            <a:endParaRPr lang="en-US" sz="3200" b="1" dirty="0"/>
          </a:p>
        </p:txBody>
      </p:sp>
    </p:spTree>
    <p:extLst>
      <p:ext uri="{BB962C8B-B14F-4D97-AF65-F5344CB8AC3E}">
        <p14:creationId xmlns:p14="http://schemas.microsoft.com/office/powerpoint/2010/main" val="224311474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228600" y="76200"/>
            <a:ext cx="8686800" cy="1143000"/>
          </a:xfrm>
        </p:spPr>
        <p:txBody>
          <a:bodyPr>
            <a:noAutofit/>
          </a:bodyPr>
          <a:lstStyle/>
          <a:p>
            <a:r>
              <a:rPr lang="en-US" dirty="0" smtClean="0">
                <a:solidFill>
                  <a:srgbClr val="006892"/>
                </a:solidFill>
                <a:latin typeface="Arial" pitchFamily="34" charset="0"/>
                <a:cs typeface="Arial" pitchFamily="34" charset="0"/>
              </a:rPr>
              <a:t>Motivational Strategies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81000" y="1371600"/>
            <a:ext cx="8229600" cy="4209146"/>
          </a:xfrm>
        </p:spPr>
        <p:txBody>
          <a:bodyPr>
            <a:noAutofit/>
          </a:bodyPr>
          <a:lstStyle/>
          <a:p>
            <a:pPr marL="0" indent="0">
              <a:buNone/>
            </a:pPr>
            <a:endParaRPr lang="en-US" dirty="0" smtClean="0">
              <a:latin typeface="Arial" pitchFamily="34" charset="0"/>
              <a:cs typeface="Arial" pitchFamily="34" charset="0"/>
            </a:endParaRPr>
          </a:p>
          <a:p>
            <a:pPr marL="0" indent="0">
              <a:buNone/>
            </a:pPr>
            <a:endParaRPr lang="en-US" dirty="0">
              <a:latin typeface="Arial" pitchFamily="34" charset="0"/>
              <a:cs typeface="Arial" pitchFamily="34" charset="0"/>
            </a:endParaRPr>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50</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152400" y="1295400"/>
            <a:ext cx="8534400" cy="5429179"/>
          </a:xfrm>
          <a:prstGeom prst="rect">
            <a:avLst/>
          </a:prstGeom>
        </p:spPr>
        <p:txBody>
          <a:bodyPr wrap="square">
            <a:spAutoFit/>
          </a:bodyPr>
          <a:lstStyle/>
          <a:p>
            <a:pPr marL="342900" indent="-342900">
              <a:spcBef>
                <a:spcPct val="20000"/>
              </a:spcBef>
              <a:buClr>
                <a:srgbClr val="BE854C"/>
              </a:buClr>
              <a:buSzPct val="65000"/>
              <a:buFont typeface="Arial" pitchFamily="34" charset="0"/>
              <a:buChar char="►"/>
            </a:pPr>
            <a:r>
              <a:rPr lang="en-US" sz="2800" dirty="0" smtClean="0">
                <a:solidFill>
                  <a:prstClr val="black"/>
                </a:solidFill>
                <a:ea typeface="Times New Roman"/>
              </a:rPr>
              <a:t>Goal is to motivate </a:t>
            </a:r>
            <a:r>
              <a:rPr lang="en-US" sz="2800" dirty="0">
                <a:solidFill>
                  <a:prstClr val="black"/>
                </a:solidFill>
                <a:ea typeface="Times New Roman"/>
              </a:rPr>
              <a:t>offenders in treatment to </a:t>
            </a:r>
            <a:r>
              <a:rPr lang="en-US" sz="2800" dirty="0" smtClean="0">
                <a:solidFill>
                  <a:prstClr val="black"/>
                </a:solidFill>
                <a:ea typeface="Times New Roman"/>
              </a:rPr>
              <a:t>engage in </a:t>
            </a:r>
            <a:r>
              <a:rPr lang="en-US" sz="2800" dirty="0">
                <a:solidFill>
                  <a:prstClr val="black"/>
                </a:solidFill>
                <a:ea typeface="Times New Roman"/>
              </a:rPr>
              <a:t>treatment and </a:t>
            </a:r>
            <a:r>
              <a:rPr lang="en-US" sz="2800" dirty="0" smtClean="0">
                <a:solidFill>
                  <a:prstClr val="black"/>
                </a:solidFill>
                <a:ea typeface="Times New Roman"/>
              </a:rPr>
              <a:t> comply with supervision requirements</a:t>
            </a:r>
            <a:r>
              <a:rPr lang="en-US" sz="3200" dirty="0" smtClean="0">
                <a:solidFill>
                  <a:prstClr val="black"/>
                </a:solidFill>
                <a:ea typeface="Times New Roman"/>
              </a:rPr>
              <a:t>: </a:t>
            </a:r>
          </a:p>
          <a:p>
            <a:pPr marL="800100" lvl="1" indent="-342900">
              <a:spcBef>
                <a:spcPct val="20000"/>
              </a:spcBef>
              <a:buClr>
                <a:srgbClr val="BE854C"/>
              </a:buClr>
              <a:buSzPct val="65000"/>
              <a:buFont typeface="Arial" pitchFamily="34" charset="0"/>
              <a:buChar char="►"/>
            </a:pPr>
            <a:r>
              <a:rPr lang="en-US" sz="2200" dirty="0">
                <a:solidFill>
                  <a:prstClr val="black"/>
                </a:solidFill>
                <a:ea typeface="Times New Roman"/>
              </a:rPr>
              <a:t>Motivational </a:t>
            </a:r>
            <a:r>
              <a:rPr lang="en-US" sz="2200" dirty="0" smtClean="0">
                <a:solidFill>
                  <a:prstClr val="black"/>
                </a:solidFill>
                <a:ea typeface="Times New Roman"/>
              </a:rPr>
              <a:t>Interviewing (MI): </a:t>
            </a:r>
            <a:r>
              <a:rPr lang="en-US" sz="2200" dirty="0">
                <a:solidFill>
                  <a:prstClr val="black"/>
                </a:solidFill>
                <a:ea typeface="Times New Roman"/>
              </a:rPr>
              <a:t>expansion of client </a:t>
            </a:r>
            <a:r>
              <a:rPr lang="en-US" sz="2200" dirty="0" smtClean="0">
                <a:solidFill>
                  <a:prstClr val="black"/>
                </a:solidFill>
                <a:ea typeface="Times New Roman"/>
              </a:rPr>
              <a:t>intrinsic motivation, reinforces and encouragement target behavior</a:t>
            </a:r>
          </a:p>
          <a:p>
            <a:pPr marL="800100" lvl="1" indent="-342900">
              <a:spcBef>
                <a:spcPct val="20000"/>
              </a:spcBef>
              <a:buClr>
                <a:srgbClr val="BE854C"/>
              </a:buClr>
              <a:buSzPct val="65000"/>
              <a:buFont typeface="Arial" pitchFamily="34" charset="0"/>
              <a:buChar char="►"/>
            </a:pPr>
            <a:r>
              <a:rPr lang="en-US" sz="2200" dirty="0" smtClean="0">
                <a:solidFill>
                  <a:prstClr val="black"/>
                </a:solidFill>
                <a:ea typeface="Times New Roman"/>
              </a:rPr>
              <a:t> </a:t>
            </a:r>
            <a:r>
              <a:rPr lang="en-US" sz="2200" i="1" dirty="0" smtClean="0">
                <a:solidFill>
                  <a:prstClr val="black"/>
                </a:solidFill>
                <a:ea typeface="Times New Roman"/>
              </a:rPr>
              <a:t>Motivational </a:t>
            </a:r>
            <a:r>
              <a:rPr lang="en-US" sz="2200" i="1" dirty="0">
                <a:solidFill>
                  <a:prstClr val="black"/>
                </a:solidFill>
                <a:ea typeface="Times New Roman"/>
              </a:rPr>
              <a:t>Enhancement </a:t>
            </a:r>
            <a:r>
              <a:rPr lang="en-US" sz="2200" i="1" dirty="0" smtClean="0">
                <a:solidFill>
                  <a:prstClr val="black"/>
                </a:solidFill>
                <a:ea typeface="Times New Roman"/>
              </a:rPr>
              <a:t>Therapy: </a:t>
            </a:r>
            <a:r>
              <a:rPr lang="en-US" sz="2200" dirty="0">
                <a:solidFill>
                  <a:prstClr val="black"/>
                </a:solidFill>
                <a:ea typeface="Times New Roman"/>
              </a:rPr>
              <a:t>combines </a:t>
            </a:r>
            <a:r>
              <a:rPr lang="en-US" sz="2200" dirty="0" smtClean="0">
                <a:solidFill>
                  <a:prstClr val="black"/>
                </a:solidFill>
                <a:ea typeface="Times New Roman"/>
              </a:rPr>
              <a:t>MI, a </a:t>
            </a:r>
            <a:r>
              <a:rPr lang="en-US" sz="2200" dirty="0">
                <a:solidFill>
                  <a:prstClr val="black"/>
                </a:solidFill>
                <a:ea typeface="Times New Roman"/>
              </a:rPr>
              <a:t>review of assessment </a:t>
            </a:r>
            <a:r>
              <a:rPr lang="en-US" sz="2200" dirty="0" smtClean="0">
                <a:solidFill>
                  <a:prstClr val="black"/>
                </a:solidFill>
                <a:ea typeface="Times New Roman"/>
              </a:rPr>
              <a:t>information, and 2-3 individual </a:t>
            </a:r>
            <a:r>
              <a:rPr lang="en-US" sz="2200" dirty="0">
                <a:solidFill>
                  <a:prstClr val="black"/>
                </a:solidFill>
                <a:ea typeface="Times New Roman"/>
              </a:rPr>
              <a:t>counseling sessions to build motivation and prepare clients for group </a:t>
            </a:r>
            <a:r>
              <a:rPr lang="en-US" sz="2200" dirty="0" smtClean="0">
                <a:solidFill>
                  <a:prstClr val="black"/>
                </a:solidFill>
                <a:ea typeface="Times New Roman"/>
              </a:rPr>
              <a:t>counseling</a:t>
            </a:r>
          </a:p>
          <a:p>
            <a:pPr marL="800100" lvl="1" indent="-342900">
              <a:spcBef>
                <a:spcPct val="20000"/>
              </a:spcBef>
              <a:buClr>
                <a:srgbClr val="BE854C"/>
              </a:buClr>
              <a:buSzPct val="65000"/>
              <a:buFont typeface="Arial" pitchFamily="34" charset="0"/>
              <a:buChar char="►"/>
            </a:pPr>
            <a:endParaRPr lang="en-US" sz="800" dirty="0" smtClean="0">
              <a:solidFill>
                <a:prstClr val="black"/>
              </a:solidFill>
              <a:ea typeface="Times New Roman"/>
            </a:endParaRPr>
          </a:p>
          <a:p>
            <a:pPr marL="800100" lvl="1" indent="-342900">
              <a:spcBef>
                <a:spcPct val="20000"/>
              </a:spcBef>
              <a:buClr>
                <a:srgbClr val="BE854C"/>
              </a:buClr>
              <a:buSzPct val="65000"/>
              <a:buFont typeface="Arial" pitchFamily="34" charset="0"/>
              <a:buChar char="►"/>
            </a:pPr>
            <a:r>
              <a:rPr lang="en-US" sz="2200" i="1" dirty="0">
                <a:solidFill>
                  <a:prstClr val="black"/>
                </a:solidFill>
                <a:ea typeface="Times New Roman"/>
              </a:rPr>
              <a:t>Contingency </a:t>
            </a:r>
            <a:r>
              <a:rPr lang="en-US" sz="2200" i="1" dirty="0" smtClean="0">
                <a:solidFill>
                  <a:prstClr val="black"/>
                </a:solidFill>
                <a:ea typeface="Times New Roman"/>
              </a:rPr>
              <a:t>Management</a:t>
            </a:r>
            <a:r>
              <a:rPr lang="en-US" sz="2200" dirty="0" smtClean="0">
                <a:solidFill>
                  <a:prstClr val="black"/>
                </a:solidFill>
                <a:ea typeface="Times New Roman"/>
              </a:rPr>
              <a:t>: system </a:t>
            </a:r>
            <a:r>
              <a:rPr lang="en-US" sz="2200" dirty="0">
                <a:solidFill>
                  <a:prstClr val="black"/>
                </a:solidFill>
                <a:ea typeface="Times New Roman"/>
              </a:rPr>
              <a:t>of pre-determined rewards used to acknowledge and reinforce target </a:t>
            </a:r>
            <a:r>
              <a:rPr lang="en-US" sz="2200" dirty="0" smtClean="0">
                <a:solidFill>
                  <a:prstClr val="black"/>
                </a:solidFill>
                <a:ea typeface="Times New Roman"/>
              </a:rPr>
              <a:t>behavior (behavioral contracting; “</a:t>
            </a:r>
            <a:r>
              <a:rPr lang="en-US" sz="2200" b="1" dirty="0" smtClean="0">
                <a:solidFill>
                  <a:prstClr val="black"/>
                </a:solidFill>
                <a:ea typeface="Times New Roman"/>
              </a:rPr>
              <a:t>carrot</a:t>
            </a:r>
            <a:r>
              <a:rPr lang="en-US" sz="2200" dirty="0" smtClean="0">
                <a:solidFill>
                  <a:prstClr val="black"/>
                </a:solidFill>
                <a:ea typeface="Times New Roman"/>
              </a:rPr>
              <a:t> and stick”)</a:t>
            </a:r>
          </a:p>
          <a:p>
            <a:pPr marL="800100" lvl="1" indent="-342900">
              <a:spcBef>
                <a:spcPct val="20000"/>
              </a:spcBef>
              <a:buClr>
                <a:srgbClr val="BE854C"/>
              </a:buClr>
              <a:buSzPct val="65000"/>
              <a:buFont typeface="Arial" pitchFamily="34" charset="0"/>
              <a:buChar char="►"/>
            </a:pPr>
            <a:r>
              <a:rPr lang="en-US" sz="2200" i="1" dirty="0" smtClean="0">
                <a:solidFill>
                  <a:prstClr val="black"/>
                </a:solidFill>
                <a:ea typeface="Times New Roman"/>
              </a:rPr>
              <a:t>Graduated Sanctions: </a:t>
            </a:r>
            <a:r>
              <a:rPr lang="en-US" sz="2200" dirty="0" smtClean="0">
                <a:solidFill>
                  <a:prstClr val="black"/>
                </a:solidFill>
                <a:ea typeface="Times New Roman"/>
              </a:rPr>
              <a:t>swift and certain, on a continuum, with dismissal from program or return to custody as the end point</a:t>
            </a:r>
            <a:endParaRPr lang="en-US" sz="2200" i="1" dirty="0" smtClean="0">
              <a:solidFill>
                <a:prstClr val="black"/>
              </a:solidFill>
              <a:ea typeface="Times New Roman"/>
            </a:endParaRPr>
          </a:p>
          <a:p>
            <a:pPr marL="800100" lvl="1" indent="-342900">
              <a:spcBef>
                <a:spcPct val="20000"/>
              </a:spcBef>
              <a:buClr>
                <a:srgbClr val="BE854C"/>
              </a:buClr>
              <a:buSzPct val="65000"/>
              <a:buFont typeface="Arial" pitchFamily="34" charset="0"/>
              <a:buChar char="►"/>
            </a:pPr>
            <a:endParaRPr lang="en-US" dirty="0" smtClean="0">
              <a:solidFill>
                <a:prstClr val="black"/>
              </a:solidFill>
              <a:latin typeface="Arial"/>
              <a:ea typeface="Times New Roman"/>
            </a:endParaRPr>
          </a:p>
          <a:p>
            <a:endParaRPr lang="en-US" dirty="0">
              <a:solidFill>
                <a:prstClr val="black"/>
              </a:solidFill>
            </a:endParaRPr>
          </a:p>
        </p:txBody>
      </p:sp>
    </p:spTree>
    <p:extLst>
      <p:ext uri="{BB962C8B-B14F-4D97-AF65-F5344CB8AC3E}">
        <p14:creationId xmlns:p14="http://schemas.microsoft.com/office/powerpoint/2010/main" val="182597759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30126"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228600" y="76200"/>
            <a:ext cx="8686800" cy="1143000"/>
          </a:xfrm>
        </p:spPr>
        <p:txBody>
          <a:bodyPr>
            <a:noAutofit/>
          </a:bodyPr>
          <a:lstStyle/>
          <a:p>
            <a:r>
              <a:rPr lang="en-US" dirty="0" smtClean="0">
                <a:solidFill>
                  <a:srgbClr val="006892"/>
                </a:solidFill>
                <a:latin typeface="Arial" pitchFamily="34" charset="0"/>
                <a:cs typeface="Arial" pitchFamily="34" charset="0"/>
              </a:rPr>
              <a:t>Integrated Trauma CBT</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81000" y="1371600"/>
            <a:ext cx="8229600" cy="4209146"/>
          </a:xfrm>
        </p:spPr>
        <p:txBody>
          <a:bodyPr>
            <a:noAutofit/>
          </a:bodyPr>
          <a:lstStyle/>
          <a:p>
            <a:pPr marL="0" indent="0">
              <a:buNone/>
            </a:pPr>
            <a:endParaRPr lang="en-US" dirty="0" smtClean="0">
              <a:latin typeface="Arial" pitchFamily="34" charset="0"/>
              <a:cs typeface="Arial" pitchFamily="34" charset="0"/>
            </a:endParaRPr>
          </a:p>
          <a:p>
            <a:pPr marL="0" indent="0">
              <a:buNone/>
            </a:pPr>
            <a:endParaRPr lang="en-US" dirty="0">
              <a:latin typeface="Arial" pitchFamily="34" charset="0"/>
              <a:cs typeface="Arial" pitchFamily="34" charset="0"/>
            </a:endParaRPr>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51</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152400" y="1295400"/>
            <a:ext cx="8534400" cy="4321183"/>
          </a:xfrm>
          <a:prstGeom prst="rect">
            <a:avLst/>
          </a:prstGeom>
        </p:spPr>
        <p:txBody>
          <a:bodyPr wrap="square">
            <a:spAutoFit/>
          </a:bodyPr>
          <a:lstStyle/>
          <a:p>
            <a:pPr marL="342900" indent="-342900">
              <a:spcBef>
                <a:spcPct val="20000"/>
              </a:spcBef>
              <a:buClr>
                <a:srgbClr val="BE854C"/>
              </a:buClr>
              <a:buSzPct val="65000"/>
              <a:buFont typeface="Arial" pitchFamily="34" charset="0"/>
              <a:buChar char="►"/>
            </a:pPr>
            <a:r>
              <a:rPr lang="en-US" sz="2800" dirty="0" smtClean="0">
                <a:solidFill>
                  <a:prstClr val="black"/>
                </a:solidFill>
                <a:ea typeface="Times New Roman"/>
              </a:rPr>
              <a:t>Teaches </a:t>
            </a:r>
            <a:r>
              <a:rPr lang="en-US" sz="2800" dirty="0">
                <a:solidFill>
                  <a:prstClr val="black"/>
                </a:solidFill>
                <a:ea typeface="Times New Roman"/>
              </a:rPr>
              <a:t>people with </a:t>
            </a:r>
            <a:r>
              <a:rPr lang="en-US" sz="2800" dirty="0" smtClean="0">
                <a:solidFill>
                  <a:prstClr val="black"/>
                </a:solidFill>
                <a:ea typeface="Times New Roman"/>
              </a:rPr>
              <a:t>how </a:t>
            </a:r>
            <a:r>
              <a:rPr lang="en-US" sz="2800" dirty="0">
                <a:solidFill>
                  <a:prstClr val="black"/>
                </a:solidFill>
                <a:ea typeface="Times New Roman"/>
              </a:rPr>
              <a:t>to manage their </a:t>
            </a:r>
            <a:r>
              <a:rPr lang="en-US" sz="2800" dirty="0" smtClean="0">
                <a:solidFill>
                  <a:prstClr val="black"/>
                </a:solidFill>
                <a:ea typeface="Times New Roman"/>
              </a:rPr>
              <a:t>triggers, new coping skills and about the connection between PSTD and SUDs </a:t>
            </a:r>
          </a:p>
          <a:p>
            <a:pPr marL="800100" lvl="1" indent="-342900">
              <a:spcBef>
                <a:spcPct val="20000"/>
              </a:spcBef>
              <a:buClr>
                <a:srgbClr val="BE854C"/>
              </a:buClr>
              <a:buSzPct val="65000"/>
              <a:buFont typeface="Arial" pitchFamily="34" charset="0"/>
              <a:buChar char="►"/>
            </a:pPr>
            <a:r>
              <a:rPr lang="en-US" sz="2400" dirty="0" smtClean="0">
                <a:solidFill>
                  <a:prstClr val="black"/>
                </a:solidFill>
                <a:ea typeface="Times New Roman"/>
              </a:rPr>
              <a:t>Psycho-education on trauma</a:t>
            </a:r>
          </a:p>
          <a:p>
            <a:pPr marL="800100" lvl="1" indent="-342900">
              <a:spcBef>
                <a:spcPct val="20000"/>
              </a:spcBef>
              <a:buClr>
                <a:srgbClr val="BE854C"/>
              </a:buClr>
              <a:buSzPct val="65000"/>
              <a:buFont typeface="Arial" pitchFamily="34" charset="0"/>
              <a:buChar char="►"/>
            </a:pPr>
            <a:r>
              <a:rPr lang="en-US" sz="2400" dirty="0" smtClean="0">
                <a:solidFill>
                  <a:prstClr val="black"/>
                </a:solidFill>
                <a:ea typeface="Times New Roman"/>
              </a:rPr>
              <a:t>Present day approach to PTSD symptom relief </a:t>
            </a:r>
          </a:p>
          <a:p>
            <a:pPr marL="800100" lvl="1" indent="-342900">
              <a:spcBef>
                <a:spcPct val="20000"/>
              </a:spcBef>
              <a:buClr>
                <a:srgbClr val="BE854C"/>
              </a:buClr>
              <a:buSzPct val="65000"/>
              <a:buFont typeface="Arial" pitchFamily="34" charset="0"/>
              <a:buChar char="►"/>
            </a:pPr>
            <a:r>
              <a:rPr lang="en-US" sz="2400" dirty="0" smtClean="0">
                <a:solidFill>
                  <a:prstClr val="black"/>
                </a:solidFill>
                <a:ea typeface="Times New Roman"/>
              </a:rPr>
              <a:t>Especially effective component for women offenders</a:t>
            </a:r>
          </a:p>
          <a:p>
            <a:pPr marL="800100" lvl="1" indent="-342900">
              <a:spcBef>
                <a:spcPct val="20000"/>
              </a:spcBef>
              <a:buClr>
                <a:srgbClr val="BE854C"/>
              </a:buClr>
              <a:buSzPct val="65000"/>
              <a:buFont typeface="Arial" pitchFamily="34" charset="0"/>
              <a:buChar char="►"/>
            </a:pPr>
            <a:r>
              <a:rPr lang="en-US" sz="2400" dirty="0" smtClean="0">
                <a:solidFill>
                  <a:prstClr val="black"/>
                </a:solidFill>
                <a:ea typeface="Times New Roman"/>
              </a:rPr>
              <a:t>Increases safety and self care; decreases unsafe behavior</a:t>
            </a:r>
          </a:p>
          <a:p>
            <a:pPr marL="342900" indent="-342900">
              <a:spcBef>
                <a:spcPct val="20000"/>
              </a:spcBef>
              <a:buClr>
                <a:srgbClr val="BE854C"/>
              </a:buClr>
              <a:buSzPct val="65000"/>
              <a:buFont typeface="Arial" pitchFamily="34" charset="0"/>
              <a:buChar char="►"/>
            </a:pPr>
            <a:endParaRPr lang="en-US" sz="2400" dirty="0">
              <a:solidFill>
                <a:prstClr val="black"/>
              </a:solidFill>
              <a:latin typeface="Arial"/>
              <a:ea typeface="Times New Roman"/>
            </a:endParaRPr>
          </a:p>
          <a:p>
            <a:pPr marL="342900" indent="-342900">
              <a:spcBef>
                <a:spcPct val="20000"/>
              </a:spcBef>
              <a:buClr>
                <a:srgbClr val="BE854C"/>
              </a:buClr>
              <a:buSzPct val="65000"/>
              <a:buFont typeface="Arial" pitchFamily="34" charset="0"/>
              <a:buChar char="►"/>
            </a:pPr>
            <a:endParaRPr lang="en-US" sz="2400" dirty="0" smtClean="0">
              <a:solidFill>
                <a:prstClr val="black"/>
              </a:solidFill>
              <a:latin typeface="Arial"/>
              <a:ea typeface="Times New Roman"/>
            </a:endParaRPr>
          </a:p>
          <a:p>
            <a:endParaRPr lang="en-US" dirty="0">
              <a:solidFill>
                <a:prstClr val="black"/>
              </a:solidFill>
            </a:endParaRPr>
          </a:p>
        </p:txBody>
      </p:sp>
    </p:spTree>
    <p:extLst>
      <p:ext uri="{BB962C8B-B14F-4D97-AF65-F5344CB8AC3E}">
        <p14:creationId xmlns:p14="http://schemas.microsoft.com/office/powerpoint/2010/main" val="413598623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30126"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70121" y="163032"/>
            <a:ext cx="8686800" cy="1143000"/>
          </a:xfrm>
        </p:spPr>
        <p:txBody>
          <a:bodyPr>
            <a:noAutofit/>
          </a:bodyPr>
          <a:lstStyle/>
          <a:p>
            <a:r>
              <a:rPr lang="en-US" dirty="0" smtClean="0">
                <a:solidFill>
                  <a:srgbClr val="006892"/>
                </a:solidFill>
                <a:latin typeface="Arial" pitchFamily="34" charset="0"/>
                <a:cs typeface="Arial" pitchFamily="34" charset="0"/>
              </a:rPr>
              <a:t>Assertive Community Treatment</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81000" y="1371600"/>
            <a:ext cx="8229600" cy="4209146"/>
          </a:xfrm>
        </p:spPr>
        <p:txBody>
          <a:bodyPr>
            <a:noAutofit/>
          </a:bodyPr>
          <a:lstStyle/>
          <a:p>
            <a:pPr marL="0" indent="0">
              <a:buNone/>
            </a:pPr>
            <a:endParaRPr lang="en-US" dirty="0" smtClean="0">
              <a:latin typeface="Arial" pitchFamily="34" charset="0"/>
              <a:cs typeface="Arial" pitchFamily="34" charset="0"/>
            </a:endParaRPr>
          </a:p>
          <a:p>
            <a:pPr marL="0" indent="0">
              <a:buNone/>
            </a:pPr>
            <a:endParaRPr lang="en-US" dirty="0">
              <a:latin typeface="Arial" pitchFamily="34" charset="0"/>
              <a:cs typeface="Arial" pitchFamily="34" charset="0"/>
            </a:endParaRPr>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52</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152400" y="1295400"/>
            <a:ext cx="8534400" cy="4930581"/>
          </a:xfrm>
          <a:prstGeom prst="rect">
            <a:avLst/>
          </a:prstGeom>
        </p:spPr>
        <p:txBody>
          <a:bodyPr wrap="square">
            <a:spAutoFit/>
          </a:bodyPr>
          <a:lstStyle/>
          <a:p>
            <a:r>
              <a:rPr lang="en-US" sz="2800" b="1" dirty="0"/>
              <a:t>Assertive Community </a:t>
            </a:r>
            <a:r>
              <a:rPr lang="en-US" sz="2800" b="1" dirty="0" smtClean="0"/>
              <a:t>Treatment (ACT, FACT &amp; IFCM) </a:t>
            </a:r>
            <a:r>
              <a:rPr lang="en-US" sz="2800" dirty="0" smtClean="0"/>
              <a:t>Customized</a:t>
            </a:r>
            <a:r>
              <a:rPr lang="en-US" sz="2800" dirty="0"/>
              <a:t>, community-based services for people with </a:t>
            </a:r>
            <a:r>
              <a:rPr lang="en-US" sz="2800" dirty="0" smtClean="0"/>
              <a:t>CODs. Team approach to expanded access to services.</a:t>
            </a:r>
            <a:r>
              <a:rPr lang="en-US" sz="2800" dirty="0" smtClean="0">
                <a:solidFill>
                  <a:prstClr val="black"/>
                </a:solidFill>
                <a:ea typeface="Times New Roman"/>
              </a:rPr>
              <a:t> </a:t>
            </a:r>
          </a:p>
          <a:p>
            <a:pPr marL="800100" lvl="1" indent="-342900">
              <a:spcBef>
                <a:spcPct val="20000"/>
              </a:spcBef>
              <a:buClr>
                <a:srgbClr val="BE854C"/>
              </a:buClr>
              <a:buSzPct val="65000"/>
              <a:buFont typeface="Arial" pitchFamily="34" charset="0"/>
              <a:buChar char="►"/>
            </a:pPr>
            <a:r>
              <a:rPr lang="en-US" sz="2400" dirty="0" smtClean="0">
                <a:solidFill>
                  <a:prstClr val="black"/>
                </a:solidFill>
                <a:ea typeface="Times New Roman"/>
              </a:rPr>
              <a:t>Tailored to client’s current level of need</a:t>
            </a:r>
          </a:p>
          <a:p>
            <a:pPr marL="800100" lvl="1" indent="-342900">
              <a:spcBef>
                <a:spcPct val="20000"/>
              </a:spcBef>
              <a:buClr>
                <a:srgbClr val="BE854C"/>
              </a:buClr>
              <a:buSzPct val="65000"/>
              <a:buFont typeface="Arial" pitchFamily="34" charset="0"/>
              <a:buChar char="►"/>
            </a:pPr>
            <a:r>
              <a:rPr lang="en-US" sz="2400" dirty="0" smtClean="0">
                <a:solidFill>
                  <a:prstClr val="black"/>
                </a:solidFill>
                <a:ea typeface="Times New Roman"/>
              </a:rPr>
              <a:t>Intensive case management</a:t>
            </a:r>
          </a:p>
          <a:p>
            <a:pPr marL="800100" lvl="1" indent="-342900">
              <a:spcBef>
                <a:spcPct val="20000"/>
              </a:spcBef>
              <a:buClr>
                <a:srgbClr val="BE854C"/>
              </a:buClr>
              <a:buSzPct val="65000"/>
              <a:buFont typeface="Arial" pitchFamily="34" charset="0"/>
              <a:buChar char="►"/>
            </a:pPr>
            <a:r>
              <a:rPr lang="en-US" sz="2400" dirty="0" smtClean="0">
                <a:solidFill>
                  <a:prstClr val="black"/>
                </a:solidFill>
                <a:ea typeface="Times New Roman"/>
              </a:rPr>
              <a:t>24 hours access to community supports </a:t>
            </a:r>
          </a:p>
          <a:p>
            <a:pPr marL="800100" lvl="1" indent="-342900">
              <a:spcBef>
                <a:spcPct val="20000"/>
              </a:spcBef>
              <a:buClr>
                <a:srgbClr val="BE854C"/>
              </a:buClr>
              <a:buSzPct val="65000"/>
              <a:buFont typeface="Arial" pitchFamily="34" charset="0"/>
              <a:buChar char="►"/>
            </a:pPr>
            <a:r>
              <a:rPr lang="en-US" sz="2400" dirty="0" smtClean="0">
                <a:solidFill>
                  <a:prstClr val="black"/>
                </a:solidFill>
                <a:ea typeface="Times New Roman"/>
              </a:rPr>
              <a:t>The </a:t>
            </a:r>
            <a:r>
              <a:rPr lang="en-US" sz="2400" dirty="0">
                <a:solidFill>
                  <a:prstClr val="black"/>
                </a:solidFill>
                <a:ea typeface="Times New Roman"/>
              </a:rPr>
              <a:t>Social and Independent Living Skills (SILS) </a:t>
            </a:r>
            <a:endParaRPr lang="en-US" sz="2400" dirty="0" smtClean="0">
              <a:solidFill>
                <a:prstClr val="black"/>
              </a:solidFill>
              <a:ea typeface="Times New Roman"/>
            </a:endParaRPr>
          </a:p>
          <a:p>
            <a:pPr marL="800100" lvl="1" indent="-342900">
              <a:spcBef>
                <a:spcPct val="20000"/>
              </a:spcBef>
              <a:buClr>
                <a:srgbClr val="BE854C"/>
              </a:buClr>
              <a:buSzPct val="65000"/>
              <a:buFont typeface="Arial" pitchFamily="34" charset="0"/>
              <a:buChar char="►"/>
            </a:pPr>
            <a:r>
              <a:rPr lang="en-US" sz="2400" dirty="0" smtClean="0">
                <a:solidFill>
                  <a:prstClr val="black"/>
                </a:solidFill>
                <a:ea typeface="Times New Roman"/>
              </a:rPr>
              <a:t>Friends and family enlisted to sustaining recovery</a:t>
            </a:r>
          </a:p>
          <a:p>
            <a:pPr marL="800100" lvl="1" indent="-342900">
              <a:spcBef>
                <a:spcPct val="20000"/>
              </a:spcBef>
              <a:buClr>
                <a:srgbClr val="BE854C"/>
              </a:buClr>
              <a:buSzPct val="65000"/>
              <a:buFont typeface="Arial" pitchFamily="34" charset="0"/>
              <a:buChar char="►"/>
            </a:pPr>
            <a:r>
              <a:rPr lang="en-US" sz="2400" dirty="0" smtClean="0">
                <a:solidFill>
                  <a:prstClr val="black"/>
                </a:solidFill>
                <a:ea typeface="Times New Roman"/>
              </a:rPr>
              <a:t>Single point of contact for client</a:t>
            </a:r>
          </a:p>
          <a:p>
            <a:pPr lvl="1">
              <a:spcBef>
                <a:spcPct val="20000"/>
              </a:spcBef>
              <a:buClr>
                <a:srgbClr val="BE854C"/>
              </a:buClr>
              <a:buSzPct val="65000"/>
            </a:pPr>
            <a:endParaRPr lang="en-US" sz="2400" dirty="0" smtClean="0">
              <a:solidFill>
                <a:prstClr val="black"/>
              </a:solidFill>
              <a:ea typeface="Times New Roman"/>
            </a:endParaRPr>
          </a:p>
          <a:p>
            <a:pPr>
              <a:spcBef>
                <a:spcPct val="20000"/>
              </a:spcBef>
              <a:buClr>
                <a:srgbClr val="BE854C"/>
              </a:buClr>
              <a:buSzPct val="65000"/>
            </a:pPr>
            <a:r>
              <a:rPr lang="en-US" sz="2400" dirty="0" smtClean="0">
                <a:solidFill>
                  <a:prstClr val="black"/>
                </a:solidFill>
                <a:latin typeface="Arial"/>
                <a:ea typeface="Times New Roman"/>
              </a:rPr>
              <a:t>IFCM is less expensive and equally effective option</a:t>
            </a:r>
            <a:endParaRPr lang="en-US" dirty="0">
              <a:solidFill>
                <a:prstClr val="black"/>
              </a:solidFill>
            </a:endParaRPr>
          </a:p>
        </p:txBody>
      </p:sp>
    </p:spTree>
    <p:extLst>
      <p:ext uri="{BB962C8B-B14F-4D97-AF65-F5344CB8AC3E}">
        <p14:creationId xmlns:p14="http://schemas.microsoft.com/office/powerpoint/2010/main" val="413598623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30126"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228600" y="76200"/>
            <a:ext cx="8686800" cy="1143000"/>
          </a:xfrm>
        </p:spPr>
        <p:txBody>
          <a:bodyPr>
            <a:noAutofit/>
          </a:bodyPr>
          <a:lstStyle/>
          <a:p>
            <a:r>
              <a:rPr lang="en-US" dirty="0">
                <a:solidFill>
                  <a:srgbClr val="006892"/>
                </a:solidFill>
                <a:latin typeface="Arial" pitchFamily="34" charset="0"/>
                <a:cs typeface="Arial" pitchFamily="34" charset="0"/>
              </a:rPr>
              <a:t>Illness Management &amp; Recovery</a:t>
            </a:r>
          </a:p>
        </p:txBody>
      </p:sp>
      <p:sp>
        <p:nvSpPr>
          <p:cNvPr id="3" name="Content Placeholder 2"/>
          <p:cNvSpPr>
            <a:spLocks noGrp="1"/>
          </p:cNvSpPr>
          <p:nvPr>
            <p:ph idx="1"/>
          </p:nvPr>
        </p:nvSpPr>
        <p:spPr>
          <a:xfrm>
            <a:off x="381000" y="1371600"/>
            <a:ext cx="8229600" cy="4209146"/>
          </a:xfrm>
        </p:spPr>
        <p:txBody>
          <a:bodyPr>
            <a:noAutofit/>
          </a:bodyPr>
          <a:lstStyle/>
          <a:p>
            <a:pPr marL="0" indent="0">
              <a:buNone/>
            </a:pPr>
            <a:endParaRPr lang="en-US" dirty="0" smtClean="0">
              <a:latin typeface="Arial" pitchFamily="34" charset="0"/>
              <a:cs typeface="Arial" pitchFamily="34" charset="0"/>
            </a:endParaRPr>
          </a:p>
          <a:p>
            <a:pPr marL="0" indent="0">
              <a:buNone/>
            </a:pPr>
            <a:endParaRPr lang="en-US" dirty="0">
              <a:latin typeface="Arial" pitchFamily="34" charset="0"/>
              <a:cs typeface="Arial" pitchFamily="34" charset="0"/>
            </a:endParaRPr>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53</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152400" y="1295400"/>
            <a:ext cx="8534400" cy="5195268"/>
          </a:xfrm>
          <a:prstGeom prst="rect">
            <a:avLst/>
          </a:prstGeom>
        </p:spPr>
        <p:txBody>
          <a:bodyPr wrap="square">
            <a:spAutoFit/>
          </a:bodyPr>
          <a:lstStyle/>
          <a:p>
            <a:pPr marL="342900" indent="-342900">
              <a:spcBef>
                <a:spcPct val="20000"/>
              </a:spcBef>
              <a:buClr>
                <a:srgbClr val="BE854C"/>
              </a:buClr>
              <a:buSzPct val="65000"/>
              <a:buFont typeface="Arial" pitchFamily="34" charset="0"/>
              <a:buChar char="►"/>
            </a:pPr>
            <a:r>
              <a:rPr lang="en-US" sz="2800" dirty="0" smtClean="0">
                <a:solidFill>
                  <a:prstClr val="black"/>
                </a:solidFill>
                <a:ea typeface="Times New Roman"/>
              </a:rPr>
              <a:t>Teaches </a:t>
            </a:r>
            <a:r>
              <a:rPr lang="en-US" sz="2800" dirty="0">
                <a:solidFill>
                  <a:prstClr val="black"/>
                </a:solidFill>
                <a:ea typeface="Times New Roman"/>
              </a:rPr>
              <a:t>people with severe mental illness how to manage their </a:t>
            </a:r>
            <a:r>
              <a:rPr lang="en-US" sz="2800" dirty="0" smtClean="0">
                <a:solidFill>
                  <a:prstClr val="black"/>
                </a:solidFill>
                <a:ea typeface="Times New Roman"/>
              </a:rPr>
              <a:t>disorder </a:t>
            </a:r>
            <a:r>
              <a:rPr lang="en-US" sz="2800" dirty="0">
                <a:solidFill>
                  <a:prstClr val="black"/>
                </a:solidFill>
                <a:ea typeface="Times New Roman"/>
              </a:rPr>
              <a:t>and how to work with treatment providers, </a:t>
            </a:r>
            <a:r>
              <a:rPr lang="en-US" sz="2800" dirty="0" smtClean="0">
                <a:solidFill>
                  <a:prstClr val="black"/>
                </a:solidFill>
                <a:ea typeface="Times New Roman"/>
              </a:rPr>
              <a:t>friends, </a:t>
            </a:r>
            <a:r>
              <a:rPr lang="en-US" sz="2800" dirty="0">
                <a:solidFill>
                  <a:prstClr val="black"/>
                </a:solidFill>
                <a:ea typeface="Times New Roman"/>
              </a:rPr>
              <a:t>and family in achieving and sustaining recovery. </a:t>
            </a:r>
            <a:endParaRPr lang="en-US" sz="2800" dirty="0" smtClean="0">
              <a:solidFill>
                <a:prstClr val="black"/>
              </a:solidFill>
              <a:ea typeface="Times New Roman"/>
            </a:endParaRPr>
          </a:p>
          <a:p>
            <a:pPr marL="800100" lvl="1" indent="-342900">
              <a:spcBef>
                <a:spcPct val="20000"/>
              </a:spcBef>
              <a:buClr>
                <a:srgbClr val="BE854C"/>
              </a:buClr>
              <a:buSzPct val="65000"/>
              <a:buFont typeface="Arial" pitchFamily="34" charset="0"/>
              <a:buChar char="►"/>
            </a:pPr>
            <a:r>
              <a:rPr lang="en-US" sz="2400" dirty="0" smtClean="0">
                <a:solidFill>
                  <a:prstClr val="black"/>
                </a:solidFill>
                <a:ea typeface="Times New Roman"/>
              </a:rPr>
              <a:t>Psychoeducation </a:t>
            </a:r>
          </a:p>
          <a:p>
            <a:pPr marL="800100" lvl="1" indent="-342900">
              <a:spcBef>
                <a:spcPct val="20000"/>
              </a:spcBef>
              <a:buClr>
                <a:srgbClr val="BE854C"/>
              </a:buClr>
              <a:buSzPct val="65000"/>
              <a:buFont typeface="Arial" pitchFamily="34" charset="0"/>
              <a:buChar char="►"/>
            </a:pPr>
            <a:r>
              <a:rPr lang="en-US" sz="2400" dirty="0" smtClean="0">
                <a:solidFill>
                  <a:prstClr val="black"/>
                </a:solidFill>
                <a:ea typeface="Times New Roman"/>
              </a:rPr>
              <a:t>Behavioral </a:t>
            </a:r>
            <a:r>
              <a:rPr lang="en-US" sz="2400" dirty="0">
                <a:solidFill>
                  <a:prstClr val="black"/>
                </a:solidFill>
                <a:ea typeface="Times New Roman"/>
              </a:rPr>
              <a:t>tailoring </a:t>
            </a:r>
            <a:endParaRPr lang="en-US" sz="2400" dirty="0" smtClean="0">
              <a:solidFill>
                <a:prstClr val="black"/>
              </a:solidFill>
              <a:ea typeface="Times New Roman"/>
            </a:endParaRPr>
          </a:p>
          <a:p>
            <a:pPr marL="800100" lvl="1" indent="-342900">
              <a:spcBef>
                <a:spcPct val="20000"/>
              </a:spcBef>
              <a:buClr>
                <a:srgbClr val="BE854C"/>
              </a:buClr>
              <a:buSzPct val="65000"/>
              <a:buFont typeface="Arial" pitchFamily="34" charset="0"/>
              <a:buChar char="►"/>
            </a:pPr>
            <a:r>
              <a:rPr lang="en-US" sz="2400" dirty="0" smtClean="0">
                <a:solidFill>
                  <a:prstClr val="black"/>
                </a:solidFill>
                <a:ea typeface="Times New Roman"/>
              </a:rPr>
              <a:t>The </a:t>
            </a:r>
            <a:r>
              <a:rPr lang="en-US" sz="2400" dirty="0">
                <a:solidFill>
                  <a:prstClr val="black"/>
                </a:solidFill>
                <a:ea typeface="Times New Roman"/>
              </a:rPr>
              <a:t>Social and Independent Living Skills (SILS) </a:t>
            </a:r>
            <a:endParaRPr lang="en-US" sz="2400" dirty="0" smtClean="0">
              <a:solidFill>
                <a:prstClr val="black"/>
              </a:solidFill>
              <a:ea typeface="Times New Roman"/>
            </a:endParaRPr>
          </a:p>
          <a:p>
            <a:pPr marL="800100" lvl="1" indent="-342900">
              <a:spcBef>
                <a:spcPct val="20000"/>
              </a:spcBef>
              <a:buClr>
                <a:srgbClr val="BE854C"/>
              </a:buClr>
              <a:buSzPct val="65000"/>
              <a:buFont typeface="Arial" pitchFamily="34" charset="0"/>
              <a:buChar char="►"/>
            </a:pPr>
            <a:r>
              <a:rPr lang="en-US" sz="2400" dirty="0" smtClean="0">
                <a:solidFill>
                  <a:prstClr val="black"/>
                </a:solidFill>
                <a:ea typeface="Times New Roman"/>
              </a:rPr>
              <a:t>Wellness </a:t>
            </a:r>
            <a:r>
              <a:rPr lang="en-US" sz="2400" dirty="0">
                <a:solidFill>
                  <a:prstClr val="black"/>
                </a:solidFill>
                <a:ea typeface="Times New Roman"/>
              </a:rPr>
              <a:t>Recovery and Action Plan (WRAP</a:t>
            </a:r>
            <a:r>
              <a:rPr lang="en-US" sz="2400" dirty="0" smtClean="0">
                <a:solidFill>
                  <a:prstClr val="black"/>
                </a:solidFill>
                <a:ea typeface="Times New Roman"/>
              </a:rPr>
              <a:t>)</a:t>
            </a:r>
          </a:p>
          <a:p>
            <a:pPr marL="800100" lvl="1" indent="-342900">
              <a:spcBef>
                <a:spcPct val="20000"/>
              </a:spcBef>
              <a:buClr>
                <a:srgbClr val="BE854C"/>
              </a:buClr>
              <a:buSzPct val="65000"/>
              <a:buFont typeface="Arial" pitchFamily="34" charset="0"/>
              <a:buChar char="►"/>
            </a:pPr>
            <a:r>
              <a:rPr lang="en-US" sz="2400" dirty="0" smtClean="0">
                <a:solidFill>
                  <a:prstClr val="black"/>
                </a:solidFill>
                <a:ea typeface="Times New Roman"/>
              </a:rPr>
              <a:t>Peer support</a:t>
            </a:r>
            <a:endParaRPr lang="en-US" sz="2400" dirty="0">
              <a:solidFill>
                <a:prstClr val="black"/>
              </a:solidFill>
              <a:ea typeface="Times New Roman"/>
            </a:endParaRPr>
          </a:p>
          <a:p>
            <a:pPr marL="342900" indent="-342900">
              <a:spcBef>
                <a:spcPct val="20000"/>
              </a:spcBef>
              <a:buClr>
                <a:srgbClr val="BE854C"/>
              </a:buClr>
              <a:buSzPct val="65000"/>
              <a:buFont typeface="Arial" pitchFamily="34" charset="0"/>
              <a:buChar char="►"/>
            </a:pPr>
            <a:endParaRPr lang="en-US" sz="2400" dirty="0">
              <a:solidFill>
                <a:prstClr val="black"/>
              </a:solidFill>
              <a:latin typeface="Arial"/>
              <a:ea typeface="Times New Roman"/>
            </a:endParaRPr>
          </a:p>
          <a:p>
            <a:pPr marL="342900" indent="-342900">
              <a:spcBef>
                <a:spcPct val="20000"/>
              </a:spcBef>
              <a:buClr>
                <a:srgbClr val="BE854C"/>
              </a:buClr>
              <a:buSzPct val="65000"/>
              <a:buFont typeface="Arial" pitchFamily="34" charset="0"/>
              <a:buChar char="►"/>
            </a:pPr>
            <a:endParaRPr lang="en-US" sz="2400" dirty="0" smtClean="0">
              <a:solidFill>
                <a:prstClr val="black"/>
              </a:solidFill>
              <a:latin typeface="Arial"/>
              <a:ea typeface="Times New Roman"/>
            </a:endParaRPr>
          </a:p>
          <a:p>
            <a:endParaRPr lang="en-US" dirty="0">
              <a:solidFill>
                <a:prstClr val="black"/>
              </a:solidFill>
            </a:endParaRPr>
          </a:p>
        </p:txBody>
      </p:sp>
    </p:spTree>
    <p:extLst>
      <p:ext uri="{BB962C8B-B14F-4D97-AF65-F5344CB8AC3E}">
        <p14:creationId xmlns:p14="http://schemas.microsoft.com/office/powerpoint/2010/main" val="328626603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304800"/>
            <a:ext cx="8229600" cy="1143000"/>
          </a:xfrm>
        </p:spPr>
        <p:txBody>
          <a:bodyPr>
            <a:normAutofit fontScale="90000"/>
          </a:bodyPr>
          <a:lstStyle/>
          <a:p>
            <a:pPr lvl="0">
              <a:spcBef>
                <a:spcPct val="20000"/>
              </a:spcBef>
            </a:pPr>
            <a:r>
              <a:rPr lang="en-US" dirty="0" smtClean="0">
                <a:solidFill>
                  <a:srgbClr val="006892"/>
                </a:solidFill>
                <a:latin typeface="Arial" pitchFamily="34" charset="0"/>
                <a:cs typeface="Arial" pitchFamily="34" charset="0"/>
              </a:rPr>
              <a:t>Implementing Integrated Treatment</a:t>
            </a:r>
            <a:r>
              <a:rPr lang="en-US" sz="3200" dirty="0">
                <a:solidFill>
                  <a:prstClr val="black"/>
                </a:solidFill>
                <a:ea typeface="+mn-ea"/>
                <a:cs typeface="+mn-cs"/>
              </a:rPr>
              <a:t/>
            </a:r>
            <a:br>
              <a:rPr lang="en-US" sz="3200" dirty="0">
                <a:solidFill>
                  <a:prstClr val="black"/>
                </a:solidFill>
                <a:ea typeface="+mn-ea"/>
                <a:cs typeface="+mn-cs"/>
              </a:rPr>
            </a:b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295399"/>
            <a:ext cx="8229600" cy="5048953"/>
          </a:xfrm>
        </p:spPr>
        <p:txBody>
          <a:bodyPr>
            <a:noAutofit/>
          </a:bodyPr>
          <a:lstStyle/>
          <a:p>
            <a:pPr marL="0" lvl="0" indent="0">
              <a:buClr>
                <a:srgbClr val="BE854C"/>
              </a:buClr>
              <a:buSzPct val="65000"/>
              <a:buNone/>
            </a:pPr>
            <a:r>
              <a:rPr lang="en-US" sz="2800" dirty="0" smtClean="0">
                <a:latin typeface="Arial" pitchFamily="34" charset="0"/>
                <a:cs typeface="Arial" pitchFamily="34" charset="0"/>
              </a:rPr>
              <a:t>Treatment </a:t>
            </a:r>
            <a:r>
              <a:rPr lang="en-US" sz="2800" dirty="0">
                <a:latin typeface="Arial" pitchFamily="34" charset="0"/>
                <a:cs typeface="Arial" pitchFamily="34" charset="0"/>
              </a:rPr>
              <a:t>models are not mutually exclusive. </a:t>
            </a:r>
            <a:r>
              <a:rPr lang="en-US" sz="2800" dirty="0" smtClean="0">
                <a:latin typeface="Arial" pitchFamily="34" charset="0"/>
                <a:cs typeface="Arial" pitchFamily="34" charset="0"/>
              </a:rPr>
              <a:t>Comprehensive </a:t>
            </a:r>
            <a:r>
              <a:rPr lang="en-US" sz="2800" dirty="0">
                <a:latin typeface="Arial" pitchFamily="34" charset="0"/>
                <a:cs typeface="Arial" pitchFamily="34" charset="0"/>
              </a:rPr>
              <a:t>treatment </a:t>
            </a:r>
            <a:r>
              <a:rPr lang="en-US" sz="2800" dirty="0" smtClean="0">
                <a:latin typeface="Arial" pitchFamily="34" charset="0"/>
                <a:cs typeface="Arial" pitchFamily="34" charset="0"/>
              </a:rPr>
              <a:t>plans for RSAT clients with CODs may include several. </a:t>
            </a:r>
          </a:p>
          <a:p>
            <a:pPr marL="0" lvl="0" indent="0">
              <a:buClr>
                <a:srgbClr val="BE854C"/>
              </a:buClr>
              <a:buSzPct val="65000"/>
              <a:buNone/>
            </a:pPr>
            <a:endParaRPr lang="en-US" sz="2800" dirty="0" smtClean="0">
              <a:latin typeface="Arial" pitchFamily="34" charset="0"/>
              <a:cs typeface="Arial" pitchFamily="34" charset="0"/>
            </a:endParaRPr>
          </a:p>
          <a:p>
            <a:pPr marL="0" lvl="0" indent="0">
              <a:buClr>
                <a:srgbClr val="BE854C"/>
              </a:buClr>
              <a:buSzPct val="65000"/>
              <a:buNone/>
            </a:pPr>
            <a:r>
              <a:rPr lang="en-US" sz="2800" dirty="0" smtClean="0">
                <a:latin typeface="Arial" pitchFamily="34" charset="0"/>
                <a:cs typeface="Arial" pitchFamily="34" charset="0"/>
              </a:rPr>
              <a:t>Release planning approach:</a:t>
            </a:r>
          </a:p>
          <a:p>
            <a:pPr>
              <a:buClr>
                <a:srgbClr val="BE854C"/>
              </a:buClr>
              <a:buSzPct val="65000"/>
            </a:pPr>
            <a:r>
              <a:rPr lang="en-US" sz="2800" i="1" dirty="0" smtClean="0">
                <a:latin typeface="Arial" pitchFamily="34" charset="0"/>
                <a:cs typeface="Arial" pitchFamily="34" charset="0"/>
              </a:rPr>
              <a:t>What addition services does the client’s COD help them qualify for?</a:t>
            </a:r>
          </a:p>
          <a:p>
            <a:pPr>
              <a:buClr>
                <a:srgbClr val="BE854C"/>
              </a:buClr>
              <a:buSzPct val="65000"/>
            </a:pPr>
            <a:r>
              <a:rPr lang="en-US" sz="2800" i="1" dirty="0" smtClean="0">
                <a:latin typeface="Arial" pitchFamily="34" charset="0"/>
                <a:cs typeface="Arial" pitchFamily="34" charset="0"/>
              </a:rPr>
              <a:t>What benefit applications can be completed now?</a:t>
            </a:r>
            <a:r>
              <a:rPr lang="en-US" sz="2800" dirty="0" smtClean="0">
                <a:latin typeface="Arial" pitchFamily="34" charset="0"/>
                <a:cs typeface="Arial" pitchFamily="34" charset="0"/>
              </a:rPr>
              <a:t> </a:t>
            </a:r>
            <a:endParaRPr lang="en-US" sz="2800" dirty="0">
              <a:latin typeface="Arial" pitchFamily="34" charset="0"/>
              <a:cs typeface="Arial" pitchFamily="34" charset="0"/>
            </a:endParaRPr>
          </a:p>
          <a:p>
            <a:pPr marL="0" lvl="0" indent="0">
              <a:buClr>
                <a:srgbClr val="BE854C"/>
              </a:buClr>
              <a:buSzPct val="65000"/>
              <a:buNone/>
            </a:pPr>
            <a:endParaRPr lang="en-US" dirty="0"/>
          </a:p>
          <a:p>
            <a:pPr lvl="0">
              <a:buClr>
                <a:srgbClr val="BE854C"/>
              </a:buClr>
              <a:buSzPct val="65000"/>
              <a:buFont typeface="Arial" pitchFamily="34" charset="0"/>
              <a:buChar char="►"/>
            </a:pPr>
            <a:endParaRPr lang="en-US" dirty="0" smtClean="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54</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429139409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228600" y="76200"/>
            <a:ext cx="8686800" cy="1143000"/>
          </a:xfrm>
        </p:spPr>
        <p:txBody>
          <a:bodyPr>
            <a:noAutofit/>
          </a:bodyPr>
          <a:lstStyle/>
          <a:p>
            <a:r>
              <a:rPr lang="en-US" dirty="0" smtClean="0">
                <a:solidFill>
                  <a:srgbClr val="006892"/>
                </a:solidFill>
                <a:latin typeface="Arial" pitchFamily="34" charset="0"/>
                <a:cs typeface="Arial" pitchFamily="34" charset="0"/>
              </a:rPr>
              <a:t>Community Strategies </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04800" y="1360967"/>
            <a:ext cx="8229600" cy="4209146"/>
          </a:xfrm>
        </p:spPr>
        <p:txBody>
          <a:bodyPr>
            <a:noAutofit/>
          </a:bodyPr>
          <a:lstStyle/>
          <a:p>
            <a:pPr marL="0" indent="0">
              <a:buNone/>
            </a:pPr>
            <a:endParaRPr lang="en-US" sz="2000" dirty="0"/>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55</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396949" y="1184543"/>
            <a:ext cx="8229600" cy="5078313"/>
          </a:xfrm>
          <a:prstGeom prst="rect">
            <a:avLst/>
          </a:prstGeom>
        </p:spPr>
        <p:txBody>
          <a:bodyPr wrap="square">
            <a:spAutoFit/>
          </a:bodyPr>
          <a:lstStyle/>
          <a:p>
            <a:pPr lvl="0">
              <a:buClr>
                <a:srgbClr val="BE854C"/>
              </a:buClr>
              <a:buSzPct val="65000"/>
            </a:pPr>
            <a:r>
              <a:rPr lang="en-US" sz="2800" dirty="0" smtClean="0"/>
              <a:t>Release planning includes:</a:t>
            </a:r>
          </a:p>
          <a:p>
            <a:pPr lvl="0">
              <a:buClr>
                <a:srgbClr val="BE854C"/>
              </a:buClr>
              <a:buSzPct val="65000"/>
              <a:buFont typeface="Arial" pitchFamily="34" charset="0"/>
              <a:buChar char="►"/>
            </a:pPr>
            <a:r>
              <a:rPr lang="en-US" sz="2400" dirty="0" smtClean="0"/>
              <a:t>Medication Management – 30 day supply, appointment with</a:t>
            </a:r>
          </a:p>
          <a:p>
            <a:pPr lvl="0">
              <a:buClr>
                <a:srgbClr val="BE854C"/>
              </a:buClr>
              <a:buSzPct val="65000"/>
            </a:pPr>
            <a:r>
              <a:rPr lang="en-US" sz="2400" dirty="0"/>
              <a:t> </a:t>
            </a:r>
            <a:r>
              <a:rPr lang="en-US" sz="2400" dirty="0" smtClean="0"/>
              <a:t>  provider and source for payment</a:t>
            </a:r>
          </a:p>
          <a:p>
            <a:pPr>
              <a:buClr>
                <a:srgbClr val="BE854C"/>
              </a:buClr>
              <a:buSzPct val="65000"/>
              <a:buFont typeface="Arial" pitchFamily="34" charset="0"/>
              <a:buChar char="►"/>
            </a:pPr>
            <a:r>
              <a:rPr lang="en-US" sz="2400" dirty="0" smtClean="0"/>
              <a:t>Recovery Self Management training completed;</a:t>
            </a:r>
          </a:p>
          <a:p>
            <a:pPr>
              <a:buClr>
                <a:srgbClr val="BE854C"/>
              </a:buClr>
              <a:buSzPct val="65000"/>
            </a:pPr>
            <a:r>
              <a:rPr lang="en-US" sz="2400" dirty="0"/>
              <a:t> </a:t>
            </a:r>
            <a:r>
              <a:rPr lang="en-US" sz="2400" dirty="0" smtClean="0"/>
              <a:t>  connections to both AA/NA sponsor and MH peer program</a:t>
            </a:r>
          </a:p>
          <a:p>
            <a:pPr>
              <a:buClr>
                <a:srgbClr val="BE854C"/>
              </a:buClr>
              <a:buSzPct val="65000"/>
              <a:buFont typeface="Arial" pitchFamily="34" charset="0"/>
              <a:buChar char="►"/>
            </a:pPr>
            <a:r>
              <a:rPr lang="en-US" sz="2400" dirty="0" smtClean="0"/>
              <a:t>ACT Teams or Intensive Forensic Case Management in place</a:t>
            </a:r>
          </a:p>
          <a:p>
            <a:pPr>
              <a:buClr>
                <a:srgbClr val="BE854C"/>
              </a:buClr>
              <a:buSzPct val="65000"/>
              <a:buFont typeface="Arial" pitchFamily="34" charset="0"/>
              <a:buChar char="►"/>
            </a:pPr>
            <a:r>
              <a:rPr lang="en-US" sz="2400" dirty="0" smtClean="0"/>
              <a:t>Housing First programs or subsidized housing for people w/</a:t>
            </a:r>
          </a:p>
          <a:p>
            <a:pPr>
              <a:buClr>
                <a:srgbClr val="BE854C"/>
              </a:buClr>
              <a:buSzPct val="65000"/>
            </a:pPr>
            <a:r>
              <a:rPr lang="en-US" sz="2400" dirty="0"/>
              <a:t> </a:t>
            </a:r>
            <a:r>
              <a:rPr lang="en-US" sz="2400" dirty="0" smtClean="0"/>
              <a:t>  CODs contacted</a:t>
            </a:r>
          </a:p>
          <a:p>
            <a:pPr>
              <a:buClr>
                <a:srgbClr val="BE854C"/>
              </a:buClr>
              <a:buSzPct val="65000"/>
              <a:buFont typeface="Arial" pitchFamily="34" charset="0"/>
              <a:buChar char="►"/>
            </a:pPr>
            <a:r>
              <a:rPr lang="en-US" sz="2400" dirty="0" smtClean="0"/>
              <a:t>Supported Employment programs; Goodwill, at Community MH</a:t>
            </a:r>
          </a:p>
          <a:p>
            <a:pPr>
              <a:buClr>
                <a:srgbClr val="BE854C"/>
              </a:buClr>
              <a:buSzPct val="65000"/>
            </a:pPr>
            <a:r>
              <a:rPr lang="en-US" sz="2400" dirty="0"/>
              <a:t> </a:t>
            </a:r>
            <a:r>
              <a:rPr lang="en-US" sz="2400" dirty="0" smtClean="0"/>
              <a:t>  Centers</a:t>
            </a:r>
          </a:p>
          <a:p>
            <a:pPr>
              <a:buClr>
                <a:srgbClr val="BE854C"/>
              </a:buClr>
              <a:buSzPct val="65000"/>
              <a:buFont typeface="Arial" pitchFamily="34" charset="0"/>
              <a:buChar char="►"/>
            </a:pPr>
            <a:r>
              <a:rPr lang="en-US" sz="2400" dirty="0" smtClean="0"/>
              <a:t>Providers identified, introduced and first post release </a:t>
            </a:r>
          </a:p>
          <a:p>
            <a:pPr>
              <a:buClr>
                <a:srgbClr val="BE854C"/>
              </a:buClr>
              <a:buSzPct val="65000"/>
            </a:pPr>
            <a:r>
              <a:rPr lang="en-US" sz="2400" dirty="0" smtClean="0"/>
              <a:t>  appointment in place</a:t>
            </a:r>
            <a:endParaRPr lang="en-US" sz="2400" dirty="0"/>
          </a:p>
          <a:p>
            <a:pPr lvl="0">
              <a:buClr>
                <a:srgbClr val="BE854C"/>
              </a:buClr>
              <a:buSzPct val="65000"/>
              <a:buFont typeface="Arial" pitchFamily="34" charset="0"/>
              <a:buChar char="►"/>
            </a:pPr>
            <a:endParaRPr lang="en-US" sz="3200" dirty="0" smtClean="0"/>
          </a:p>
        </p:txBody>
      </p:sp>
    </p:spTree>
    <p:extLst>
      <p:ext uri="{BB962C8B-B14F-4D97-AF65-F5344CB8AC3E}">
        <p14:creationId xmlns:p14="http://schemas.microsoft.com/office/powerpoint/2010/main" val="252556360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3" name="Content Placeholder 2"/>
          <p:cNvSpPr>
            <a:spLocks noGrp="1"/>
          </p:cNvSpPr>
          <p:nvPr>
            <p:ph idx="1"/>
          </p:nvPr>
        </p:nvSpPr>
        <p:spPr>
          <a:xfrm>
            <a:off x="457200" y="1524000"/>
            <a:ext cx="8229600" cy="4209146"/>
          </a:xfrm>
        </p:spPr>
        <p:txBody>
          <a:bodyPr>
            <a:noAutofit/>
          </a:bodyPr>
          <a:lstStyle/>
          <a:p>
            <a:pPr marL="0" lvl="0" indent="0" algn="ctr">
              <a:buClr>
                <a:srgbClr val="BE854C"/>
              </a:buClr>
              <a:buSzPct val="65000"/>
              <a:buNone/>
            </a:pPr>
            <a:endParaRPr lang="en-US" i="1" dirty="0" smtClean="0"/>
          </a:p>
          <a:p>
            <a:pPr marL="0" lvl="0" indent="0" algn="ctr">
              <a:buClr>
                <a:srgbClr val="BE854C"/>
              </a:buClr>
              <a:buSzPct val="65000"/>
              <a:buNone/>
            </a:pPr>
            <a:r>
              <a:rPr lang="en-US" i="1" dirty="0" smtClean="0"/>
              <a:t>For more information on RSAT training and technical assistance visit: </a:t>
            </a:r>
          </a:p>
          <a:p>
            <a:pPr marL="0" lvl="0" indent="0" algn="ctr">
              <a:buClr>
                <a:srgbClr val="BE854C"/>
              </a:buClr>
              <a:buSzPct val="65000"/>
              <a:buNone/>
            </a:pPr>
            <a:r>
              <a:rPr lang="en-US" i="1" dirty="0"/>
              <a:t>http://</a:t>
            </a:r>
            <a:r>
              <a:rPr lang="en-US" i="1" dirty="0" smtClean="0"/>
              <a:t>www.rsat-tta.com/Home</a:t>
            </a:r>
          </a:p>
          <a:p>
            <a:pPr marL="0" lvl="0" indent="0" algn="ctr">
              <a:buClr>
                <a:srgbClr val="BE854C"/>
              </a:buClr>
              <a:buSzPct val="65000"/>
              <a:buNone/>
            </a:pPr>
            <a:endParaRPr lang="en-US" i="1" dirty="0"/>
          </a:p>
          <a:p>
            <a:pPr marL="0" lvl="0" indent="0" algn="ctr">
              <a:buClr>
                <a:srgbClr val="BE854C"/>
              </a:buClr>
              <a:buSzPct val="65000"/>
              <a:buNone/>
            </a:pPr>
            <a:r>
              <a:rPr lang="en-US" i="1" dirty="0" smtClean="0"/>
              <a:t>or email Jon Grand, RSAT TA Coordinator at </a:t>
            </a:r>
          </a:p>
          <a:p>
            <a:pPr marL="0" lvl="0" indent="0" algn="ctr">
              <a:buClr>
                <a:srgbClr val="BE854C"/>
              </a:buClr>
              <a:buSzPct val="65000"/>
              <a:buNone/>
            </a:pPr>
            <a:r>
              <a:rPr lang="en-US" i="1" dirty="0"/>
              <a:t>jgrand@ahpnet.com</a:t>
            </a:r>
          </a:p>
          <a:p>
            <a:pPr lvl="0">
              <a:buClr>
                <a:srgbClr val="BE854C"/>
              </a:buClr>
              <a:buSzPct val="65000"/>
              <a:buFont typeface="Arial" pitchFamily="34" charset="0"/>
              <a:buChar char="►"/>
            </a:pPr>
            <a:endParaRPr lang="en-US" dirty="0" smtClean="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56</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43169604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57</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1" name="Rectangle 10"/>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14"/>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6" name="Rectangle 15"/>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7" name="Rectangle 16"/>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itle 1"/>
          <p:cNvSpPr>
            <a:spLocks noGrp="1"/>
          </p:cNvSpPr>
          <p:nvPr>
            <p:ph type="title" idx="4294967295"/>
          </p:nvPr>
        </p:nvSpPr>
        <p:spPr>
          <a:xfrm>
            <a:off x="0" y="152400"/>
            <a:ext cx="9144000" cy="1143000"/>
          </a:xfrm>
        </p:spPr>
        <p:txBody>
          <a:bodyPr vert="horz" lIns="91440" tIns="45720" rIns="91440" bIns="45720" rtlCol="0" anchor="ctr">
            <a:noAutofit/>
          </a:bodyPr>
          <a:lstStyle/>
          <a:p>
            <a:r>
              <a:rPr lang="en-US" dirty="0">
                <a:solidFill>
                  <a:srgbClr val="006892"/>
                </a:solidFill>
                <a:latin typeface="Arial" pitchFamily="34" charset="0"/>
                <a:cs typeface="Arial" pitchFamily="34" charset="0"/>
              </a:rPr>
              <a:t>Next Presentation</a:t>
            </a:r>
          </a:p>
        </p:txBody>
      </p:sp>
      <p:sp>
        <p:nvSpPr>
          <p:cNvPr id="19" name="Rectangle 18"/>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Rectangle 19"/>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Rectangle 20"/>
          <p:cNvSpPr/>
          <p:nvPr/>
        </p:nvSpPr>
        <p:spPr>
          <a:xfrm>
            <a:off x="634625" y="1609183"/>
            <a:ext cx="7747374" cy="523220"/>
          </a:xfrm>
          <a:prstGeom prst="rect">
            <a:avLst/>
          </a:prstGeom>
        </p:spPr>
        <p:txBody>
          <a:bodyPr wrap="square">
            <a:spAutoFit/>
          </a:bodyPr>
          <a:lstStyle/>
          <a:p>
            <a:pPr algn="ctr"/>
            <a:r>
              <a:rPr lang="en-US" sz="2800" dirty="0"/>
              <a:t>Running </a:t>
            </a:r>
            <a:r>
              <a:rPr lang="en-US" sz="2800" i="1" dirty="0"/>
              <a:t>Much</a:t>
            </a:r>
            <a:r>
              <a:rPr lang="en-US" sz="2800" dirty="0"/>
              <a:t> Better Treatment Groups</a:t>
            </a:r>
          </a:p>
        </p:txBody>
      </p:sp>
      <p:sp>
        <p:nvSpPr>
          <p:cNvPr id="22" name="Rectangle 21"/>
          <p:cNvSpPr/>
          <p:nvPr/>
        </p:nvSpPr>
        <p:spPr>
          <a:xfrm>
            <a:off x="533400" y="2990433"/>
            <a:ext cx="8382000" cy="2308324"/>
          </a:xfrm>
          <a:prstGeom prst="rect">
            <a:avLst/>
          </a:prstGeom>
        </p:spPr>
        <p:txBody>
          <a:bodyPr wrap="square">
            <a:spAutoFit/>
          </a:bodyPr>
          <a:lstStyle/>
          <a:p>
            <a:r>
              <a:rPr lang="en-US" sz="1600" dirty="0"/>
              <a:t>If a car’s not built right, the driver’s skills are secondary.  The same goes for treatment groups and their clinicians.  This webinar is about structural and operational fundamentals that largely determine the serviceability of any given treatment group, be it evidence-based and </a:t>
            </a:r>
            <a:r>
              <a:rPr lang="en-US" sz="1600" dirty="0"/>
              <a:t>manualized</a:t>
            </a:r>
            <a:r>
              <a:rPr lang="en-US" sz="1600" dirty="0"/>
              <a:t>, or TC-bred or home-made.  Specifically, these fundamentals are the group’s </a:t>
            </a:r>
            <a:r>
              <a:rPr lang="en-US" sz="1600" i="1" dirty="0"/>
              <a:t>membership criteria</a:t>
            </a:r>
            <a:r>
              <a:rPr lang="en-US" sz="1600" dirty="0"/>
              <a:t>, </a:t>
            </a:r>
            <a:r>
              <a:rPr lang="en-US" sz="1600" i="1" dirty="0"/>
              <a:t>operating structure</a:t>
            </a:r>
            <a:r>
              <a:rPr lang="en-US" sz="1600" dirty="0"/>
              <a:t>, and </a:t>
            </a:r>
            <a:r>
              <a:rPr lang="en-US" sz="1600" i="1" dirty="0"/>
              <a:t>learning content</a:t>
            </a:r>
            <a:r>
              <a:rPr lang="en-US" sz="1600" dirty="0"/>
              <a:t>.  At issue is why treatment staff must, and how they can, attend to these variables in order to avoid problems that even the best group therapists face too often and that many group therapists face all the time.</a:t>
            </a:r>
            <a:r>
              <a:rPr lang="en-US" sz="1600" dirty="0">
                <a:latin typeface="+mn-lt"/>
              </a:rPr>
              <a:t> </a:t>
            </a:r>
          </a:p>
          <a:p>
            <a:endParaRPr lang="en-US" sz="1600" dirty="0" smtClean="0">
              <a:latin typeface="+mn-lt"/>
            </a:endParaRPr>
          </a:p>
          <a:p>
            <a:r>
              <a:rPr lang="en-US" sz="1600" dirty="0" smtClean="0">
                <a:latin typeface="+mn-lt"/>
              </a:rPr>
              <a:t>Presenter</a:t>
            </a:r>
            <a:r>
              <a:rPr lang="en-US" sz="1600" dirty="0">
                <a:latin typeface="+mn-lt"/>
              </a:rPr>
              <a:t>: </a:t>
            </a:r>
            <a:r>
              <a:rPr lang="en-US" sz="1600" dirty="0"/>
              <a:t>Fred </a:t>
            </a:r>
            <a:r>
              <a:rPr lang="en-US" sz="1600" dirty="0"/>
              <a:t>Zackon</a:t>
            </a:r>
            <a:endParaRPr lang="en-US" sz="1600" dirty="0">
              <a:latin typeface="+mn-lt"/>
            </a:endParaRPr>
          </a:p>
        </p:txBody>
      </p:sp>
      <p:sp>
        <p:nvSpPr>
          <p:cNvPr id="23" name="Rectangle 22"/>
          <p:cNvSpPr/>
          <p:nvPr/>
        </p:nvSpPr>
        <p:spPr>
          <a:xfrm>
            <a:off x="3111616" y="2433383"/>
            <a:ext cx="2793393" cy="369332"/>
          </a:xfrm>
          <a:prstGeom prst="rect">
            <a:avLst/>
          </a:prstGeom>
        </p:spPr>
        <p:txBody>
          <a:bodyPr wrap="none">
            <a:spAutoFit/>
          </a:bodyPr>
          <a:lstStyle/>
          <a:p>
            <a:r>
              <a:rPr lang="en-US" b="1" dirty="0"/>
              <a:t>June 20, 2012, 2:00 PM EDT</a:t>
            </a:r>
          </a:p>
        </p:txBody>
      </p:sp>
    </p:spTree>
    <p:extLst>
      <p:ext uri="{BB962C8B-B14F-4D97-AF65-F5344CB8AC3E}">
        <p14:creationId xmlns:p14="http://schemas.microsoft.com/office/powerpoint/2010/main" val="40006291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dirty="0">
                <a:solidFill>
                  <a:srgbClr val="006892"/>
                </a:solidFill>
                <a:latin typeface="Arial" pitchFamily="34" charset="0"/>
                <a:cs typeface="Arial" pitchFamily="34" charset="0"/>
              </a:rPr>
              <a:t>Practices and Principles </a:t>
            </a:r>
          </a:p>
        </p:txBody>
      </p:sp>
      <p:sp>
        <p:nvSpPr>
          <p:cNvPr id="3" name="Content Placeholder 2"/>
          <p:cNvSpPr>
            <a:spLocks noGrp="1"/>
          </p:cNvSpPr>
          <p:nvPr>
            <p:ph idx="1"/>
          </p:nvPr>
        </p:nvSpPr>
        <p:spPr>
          <a:xfrm>
            <a:off x="457200" y="1600200"/>
            <a:ext cx="8229600" cy="4572000"/>
          </a:xfrm>
        </p:spPr>
        <p:txBody>
          <a:bodyPr>
            <a:noAutofit/>
          </a:bodyPr>
          <a:lstStyle/>
          <a:p>
            <a:pPr marL="0" indent="0" algn="ctr">
              <a:buNone/>
            </a:pPr>
            <a:r>
              <a:rPr lang="en-US" b="1" dirty="0" smtClean="0"/>
              <a:t>Inmates </a:t>
            </a:r>
            <a:r>
              <a:rPr lang="en-US" b="1" dirty="0"/>
              <a:t>have a legal right to treatment </a:t>
            </a:r>
            <a:r>
              <a:rPr lang="en-US" b="1" dirty="0" smtClean="0"/>
              <a:t>for medical </a:t>
            </a:r>
            <a:r>
              <a:rPr lang="en-US" b="1" dirty="0"/>
              <a:t>conditions—including </a:t>
            </a:r>
            <a:r>
              <a:rPr lang="en-US" b="1" dirty="0" smtClean="0"/>
              <a:t>mental </a:t>
            </a:r>
            <a:r>
              <a:rPr lang="en-US" b="1" dirty="0"/>
              <a:t>health </a:t>
            </a:r>
            <a:r>
              <a:rPr lang="en-US" b="1" dirty="0" smtClean="0"/>
              <a:t>disorder.   Facilities are required to screen for mental health disorders </a:t>
            </a:r>
            <a:r>
              <a:rPr lang="en-US" b="1" dirty="0"/>
              <a:t>and </a:t>
            </a:r>
            <a:r>
              <a:rPr lang="en-US" b="1" dirty="0" smtClean="0"/>
              <a:t>suicide risk and offer treatment to stabilize offenders who attempt suicide or have acute psychiatric symptoms. </a:t>
            </a:r>
            <a:r>
              <a:rPr lang="en-US" dirty="0" smtClean="0"/>
              <a:t>However, that legal right does not extend to treatment for substance use disorders.</a:t>
            </a: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6</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110807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dirty="0" smtClean="0">
                <a:solidFill>
                  <a:srgbClr val="006892"/>
                </a:solidFill>
                <a:latin typeface="Arial" pitchFamily="34" charset="0"/>
                <a:cs typeface="Arial" pitchFamily="34" charset="0"/>
              </a:rPr>
              <a:t>Relevance to RSAT Programs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159042"/>
            <a:ext cx="8229600" cy="4209146"/>
          </a:xfrm>
        </p:spPr>
        <p:txBody>
          <a:bodyPr>
            <a:noAutofit/>
          </a:bodyPr>
          <a:lstStyle/>
          <a:p>
            <a:pPr marL="0" indent="0">
              <a:buNone/>
            </a:pPr>
            <a:endParaRPr lang="en-US" sz="2000" b="1" i="1" dirty="0" smtClean="0"/>
          </a:p>
          <a:p>
            <a:pPr marL="0" indent="0">
              <a:buNone/>
            </a:pPr>
            <a:endParaRPr lang="en-US" sz="2000" b="1" i="1" dirty="0"/>
          </a:p>
          <a:p>
            <a:pPr marL="0" indent="0">
              <a:buNone/>
            </a:pPr>
            <a:endParaRPr lang="en-US" sz="2000" dirty="0" smtClean="0"/>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7</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228600" y="1371600"/>
            <a:ext cx="8686800" cy="5293757"/>
          </a:xfrm>
          <a:prstGeom prst="rect">
            <a:avLst/>
          </a:prstGeom>
        </p:spPr>
        <p:txBody>
          <a:bodyPr wrap="square">
            <a:spAutoFit/>
          </a:bodyPr>
          <a:lstStyle/>
          <a:p>
            <a:pPr algn="ctr"/>
            <a:r>
              <a:rPr lang="en-US" sz="3200" b="1" dirty="0" smtClean="0"/>
              <a:t>RSAT clients with CODs:</a:t>
            </a:r>
          </a:p>
          <a:p>
            <a:pPr algn="ctr"/>
            <a:endParaRPr lang="en-US" sz="3200" b="1" dirty="0" smtClean="0"/>
          </a:p>
          <a:p>
            <a:pPr marL="457200" indent="-457200">
              <a:buFont typeface="Arial" pitchFamily="34" charset="0"/>
              <a:buChar char="•"/>
            </a:pPr>
            <a:r>
              <a:rPr lang="en-US" sz="3000" dirty="0" smtClean="0"/>
              <a:t>May already be diagnosed with a mental health disorder</a:t>
            </a:r>
          </a:p>
          <a:p>
            <a:pPr marL="457200" indent="-457200">
              <a:buFont typeface="Arial" pitchFamily="34" charset="0"/>
              <a:buChar char="•"/>
            </a:pPr>
            <a:r>
              <a:rPr lang="en-US" sz="3000" dirty="0" smtClean="0"/>
              <a:t>May develop symptoms of a mental health disorder over time</a:t>
            </a:r>
          </a:p>
          <a:p>
            <a:pPr marL="457200" indent="-457200">
              <a:buFont typeface="Arial" pitchFamily="34" charset="0"/>
              <a:buChar char="•"/>
            </a:pPr>
            <a:r>
              <a:rPr lang="en-US" sz="3000" dirty="0" smtClean="0"/>
              <a:t>May have symptoms that become more severe or improve over time</a:t>
            </a:r>
          </a:p>
          <a:p>
            <a:pPr marL="457200" indent="-457200">
              <a:buFont typeface="Arial" pitchFamily="34" charset="0"/>
              <a:buChar char="•"/>
            </a:pPr>
            <a:r>
              <a:rPr lang="en-US" sz="3000" dirty="0" smtClean="0"/>
              <a:t>May have disorders that have gone undetected</a:t>
            </a:r>
          </a:p>
          <a:p>
            <a:endParaRPr lang="en-US" sz="3200" b="1" dirty="0"/>
          </a:p>
          <a:p>
            <a:endParaRPr lang="en-US" sz="3200" b="1" dirty="0"/>
          </a:p>
        </p:txBody>
      </p:sp>
    </p:spTree>
    <p:extLst>
      <p:ext uri="{BB962C8B-B14F-4D97-AF65-F5344CB8AC3E}">
        <p14:creationId xmlns:p14="http://schemas.microsoft.com/office/powerpoint/2010/main" val="13096038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dirty="0" smtClean="0">
                <a:solidFill>
                  <a:srgbClr val="006892"/>
                </a:solidFill>
                <a:latin typeface="Arial" pitchFamily="34" charset="0"/>
                <a:cs typeface="Arial" pitchFamily="34" charset="0"/>
              </a:rPr>
              <a:t>Relevance to RSAT Programs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159042"/>
            <a:ext cx="8229600" cy="4209146"/>
          </a:xfrm>
        </p:spPr>
        <p:txBody>
          <a:bodyPr>
            <a:noAutofit/>
          </a:bodyPr>
          <a:lstStyle/>
          <a:p>
            <a:pPr marL="0" indent="0">
              <a:buNone/>
            </a:pPr>
            <a:endParaRPr lang="en-US" sz="2000" b="1" i="1" dirty="0" smtClean="0"/>
          </a:p>
          <a:p>
            <a:pPr marL="0" indent="0">
              <a:buNone/>
            </a:pPr>
            <a:endParaRPr lang="en-US" sz="2000" b="1" i="1" dirty="0"/>
          </a:p>
          <a:p>
            <a:pPr marL="0" indent="0">
              <a:buNone/>
            </a:pPr>
            <a:endParaRPr lang="en-US" sz="2000" dirty="0" smtClean="0"/>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5/14/2012</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8</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12651" y="1447800"/>
            <a:ext cx="8686800" cy="6124754"/>
          </a:xfrm>
          <a:prstGeom prst="rect">
            <a:avLst/>
          </a:prstGeom>
        </p:spPr>
        <p:txBody>
          <a:bodyPr wrap="square">
            <a:spAutoFit/>
          </a:bodyPr>
          <a:lstStyle/>
          <a:p>
            <a:r>
              <a:rPr lang="en-US" sz="3200" b="1" dirty="0" smtClean="0"/>
              <a:t>Signs </a:t>
            </a:r>
            <a:r>
              <a:rPr lang="en-US" sz="3200" b="1" dirty="0"/>
              <a:t>of a co-occurring </a:t>
            </a:r>
            <a:r>
              <a:rPr lang="en-US" sz="3200" b="1" dirty="0" smtClean="0"/>
              <a:t>disorder </a:t>
            </a:r>
            <a:r>
              <a:rPr lang="en-US" sz="3200" b="1" dirty="0"/>
              <a:t>that a correctional officer may </a:t>
            </a:r>
            <a:r>
              <a:rPr lang="en-US" sz="3200" b="1" dirty="0" smtClean="0"/>
              <a:t>notice:</a:t>
            </a:r>
          </a:p>
          <a:p>
            <a:pPr algn="ctr"/>
            <a:r>
              <a:rPr lang="en-US" sz="3200" b="1" i="1" dirty="0" smtClean="0"/>
              <a:t> </a:t>
            </a:r>
          </a:p>
          <a:p>
            <a:pPr marL="457200" indent="-457200">
              <a:buFont typeface="Arial" pitchFamily="34" charset="0"/>
              <a:buChar char="•"/>
            </a:pPr>
            <a:r>
              <a:rPr lang="en-US" sz="2800" dirty="0" smtClean="0"/>
              <a:t>Seemingly intentional verbal disruptive outbursts</a:t>
            </a:r>
            <a:endParaRPr lang="en-US" sz="2800" dirty="0"/>
          </a:p>
          <a:p>
            <a:pPr marL="457200" indent="-457200">
              <a:buFont typeface="Arial" pitchFamily="34" charset="0"/>
              <a:buChar char="•"/>
            </a:pPr>
            <a:r>
              <a:rPr lang="en-US" sz="2800" dirty="0" smtClean="0"/>
              <a:t>Changes in inmate behavior over time</a:t>
            </a:r>
          </a:p>
          <a:p>
            <a:pPr marL="457200" indent="-457200">
              <a:buFont typeface="Arial" pitchFamily="34" charset="0"/>
              <a:buChar char="•"/>
            </a:pPr>
            <a:r>
              <a:rPr lang="en-US" sz="2800" dirty="0" smtClean="0"/>
              <a:t>The inmate may be an easy target for others </a:t>
            </a:r>
            <a:endParaRPr lang="en-US" sz="2800" dirty="0"/>
          </a:p>
          <a:p>
            <a:pPr marL="457200" indent="-457200">
              <a:buFont typeface="Arial" pitchFamily="34" charset="0"/>
              <a:buChar char="•"/>
            </a:pPr>
            <a:r>
              <a:rPr lang="en-US" sz="2800" dirty="0" smtClean="0"/>
              <a:t>Behavior may seem </a:t>
            </a:r>
            <a:r>
              <a:rPr lang="en-US" sz="2800" dirty="0"/>
              <a:t>bazaar or out of the </a:t>
            </a:r>
            <a:r>
              <a:rPr lang="en-US" sz="2800" dirty="0" smtClean="0"/>
              <a:t>ordinary</a:t>
            </a:r>
          </a:p>
          <a:p>
            <a:pPr marL="457200" indent="-457200">
              <a:buFont typeface="Arial" pitchFamily="34" charset="0"/>
              <a:buChar char="•"/>
            </a:pPr>
            <a:r>
              <a:rPr lang="en-US" sz="2800" dirty="0" smtClean="0"/>
              <a:t>Withdrawing, self injury and internalizing</a:t>
            </a:r>
          </a:p>
          <a:p>
            <a:pPr marL="457200" indent="-457200">
              <a:buFont typeface="Arial" pitchFamily="34" charset="0"/>
              <a:buChar char="•"/>
            </a:pPr>
            <a:r>
              <a:rPr lang="en-US" sz="2800" dirty="0"/>
              <a:t>Aggression or defensiveness resulting in restraint or seclusion </a:t>
            </a:r>
          </a:p>
          <a:p>
            <a:r>
              <a:rPr lang="en-US" sz="2800" dirty="0" smtClean="0"/>
              <a:t> </a:t>
            </a:r>
            <a:endParaRPr lang="en-US" sz="3200" dirty="0"/>
          </a:p>
          <a:p>
            <a:endParaRPr lang="en-US" sz="3200" b="1" dirty="0"/>
          </a:p>
          <a:p>
            <a:endParaRPr lang="en-US" sz="3200" b="1" dirty="0"/>
          </a:p>
        </p:txBody>
      </p:sp>
    </p:spTree>
    <p:extLst>
      <p:ext uri="{BB962C8B-B14F-4D97-AF65-F5344CB8AC3E}">
        <p14:creationId xmlns:p14="http://schemas.microsoft.com/office/powerpoint/2010/main" val="13096038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228600" y="76200"/>
            <a:ext cx="8686800" cy="1143000"/>
          </a:xfrm>
        </p:spPr>
        <p:txBody>
          <a:bodyPr>
            <a:noAutofit/>
          </a:bodyPr>
          <a:lstStyle/>
          <a:p>
            <a:r>
              <a:rPr lang="en-US" sz="4000" dirty="0" smtClean="0">
                <a:solidFill>
                  <a:srgbClr val="006892"/>
                </a:solidFill>
                <a:latin typeface="Arial" pitchFamily="34" charset="0"/>
                <a:cs typeface="Arial" pitchFamily="34" charset="0"/>
              </a:rPr>
              <a:t>Practices and Principles </a:t>
            </a:r>
            <a:endParaRPr lang="en-US" sz="4000"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295400"/>
            <a:ext cx="8229600" cy="4209146"/>
          </a:xfrm>
        </p:spPr>
        <p:txBody>
          <a:bodyPr>
            <a:noAutofit/>
          </a:bodyPr>
          <a:lstStyle/>
          <a:p>
            <a:pPr marL="0" indent="0">
              <a:buNone/>
            </a:pPr>
            <a:r>
              <a:rPr lang="en-US" b="1" dirty="0" smtClean="0">
                <a:latin typeface="+mj-lt"/>
                <a:cs typeface="Arial" pitchFamily="34" charset="0"/>
              </a:rPr>
              <a:t>Basic competencies to deliver integrated RSAT treatment: </a:t>
            </a:r>
            <a:endParaRPr lang="en-US" b="1" dirty="0">
              <a:latin typeface="+mj-lt"/>
              <a:cs typeface="Arial" pitchFamily="34" charset="0"/>
            </a:endParaRPr>
          </a:p>
          <a:p>
            <a:pPr lvl="0">
              <a:buClr>
                <a:srgbClr val="BE854C"/>
              </a:buClr>
              <a:buSzPct val="65000"/>
              <a:buFont typeface="Arial" pitchFamily="34" charset="0"/>
              <a:buChar char="►"/>
            </a:pPr>
            <a:r>
              <a:rPr lang="en-US" sz="2800" dirty="0" smtClean="0">
                <a:latin typeface="+mj-lt"/>
                <a:cs typeface="Arial" pitchFamily="34" charset="0"/>
              </a:rPr>
              <a:t>Prevalence, </a:t>
            </a:r>
            <a:r>
              <a:rPr lang="en-US" sz="2800" dirty="0">
                <a:latin typeface="+mj-lt"/>
                <a:cs typeface="Arial" pitchFamily="34" charset="0"/>
              </a:rPr>
              <a:t>signs, and symptoms of co-occurring </a:t>
            </a:r>
            <a:r>
              <a:rPr lang="en-US" sz="2800" dirty="0" smtClean="0">
                <a:latin typeface="+mj-lt"/>
                <a:cs typeface="Arial" pitchFamily="34" charset="0"/>
              </a:rPr>
              <a:t>disorders and ongoing screening </a:t>
            </a:r>
            <a:r>
              <a:rPr lang="en-US" sz="2800" dirty="0">
                <a:latin typeface="+mj-lt"/>
                <a:cs typeface="Arial" pitchFamily="34" charset="0"/>
              </a:rPr>
              <a:t>and assessment </a:t>
            </a:r>
            <a:endParaRPr lang="en-US" sz="2800" dirty="0" smtClean="0">
              <a:latin typeface="+mj-lt"/>
              <a:cs typeface="Arial" pitchFamily="34" charset="0"/>
            </a:endParaRPr>
          </a:p>
          <a:p>
            <a:pPr lvl="0">
              <a:buClr>
                <a:srgbClr val="BE854C"/>
              </a:buClr>
              <a:buSzPct val="65000"/>
              <a:buFont typeface="Arial" pitchFamily="34" charset="0"/>
              <a:buChar char="►"/>
            </a:pPr>
            <a:r>
              <a:rPr lang="en-US" sz="2800" dirty="0" smtClean="0">
                <a:latin typeface="+mj-lt"/>
                <a:cs typeface="Arial" pitchFamily="34" charset="0"/>
              </a:rPr>
              <a:t>Focus on interactions between mental </a:t>
            </a:r>
            <a:r>
              <a:rPr lang="en-US" sz="2800" dirty="0">
                <a:latin typeface="+mj-lt"/>
                <a:cs typeface="Arial" pitchFamily="34" charset="0"/>
              </a:rPr>
              <a:t>and substance use </a:t>
            </a:r>
            <a:r>
              <a:rPr lang="en-US" sz="2800" dirty="0" smtClean="0">
                <a:latin typeface="+mj-lt"/>
                <a:cs typeface="Arial" pitchFamily="34" charset="0"/>
              </a:rPr>
              <a:t>disorders and how they affect recovery</a:t>
            </a:r>
          </a:p>
          <a:p>
            <a:pPr>
              <a:buClr>
                <a:srgbClr val="BE854C"/>
              </a:buClr>
              <a:buSzPct val="65000"/>
              <a:buFont typeface="Arial" pitchFamily="34" charset="0"/>
              <a:buChar char="►"/>
            </a:pPr>
            <a:r>
              <a:rPr lang="en-US" sz="2800" dirty="0" smtClean="0">
                <a:cs typeface="Arial" pitchFamily="34" charset="0"/>
              </a:rPr>
              <a:t>Integrated evidence-based interventions, </a:t>
            </a:r>
            <a:r>
              <a:rPr lang="en-US" sz="2800" dirty="0">
                <a:cs typeface="Arial" pitchFamily="34" charset="0"/>
              </a:rPr>
              <a:t>team </a:t>
            </a:r>
            <a:r>
              <a:rPr lang="en-US" sz="2800" dirty="0" smtClean="0">
                <a:cs typeface="Arial" pitchFamily="34" charset="0"/>
              </a:rPr>
              <a:t>treatment approaches </a:t>
            </a:r>
            <a:r>
              <a:rPr lang="en-US" sz="2800" dirty="0">
                <a:cs typeface="Arial" pitchFamily="34" charset="0"/>
              </a:rPr>
              <a:t>and </a:t>
            </a:r>
            <a:r>
              <a:rPr lang="en-US" sz="2800" dirty="0" smtClean="0">
                <a:cs typeface="Arial" pitchFamily="34" charset="0"/>
              </a:rPr>
              <a:t>community collaboration</a:t>
            </a: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5/14/2012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9</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483189844"/>
      </p:ext>
    </p:extLst>
  </p:cSld>
  <p:clrMapOvr>
    <a:masterClrMapping/>
  </p:clrMapOvr>
  <p:timing>
    <p:tnLst>
      <p:par>
        <p:cTn id="1" dur="indefinite" restart="never" nodeType="tmRoot"/>
      </p:par>
    </p:tnLst>
  </p:timing>
</p:sld>
</file>

<file path=ppt/theme/theme1.xml><?xml version="1.0" encoding="utf-8"?>
<a:theme xmlns:a="http://schemas.openxmlformats.org/drawingml/2006/main" name="RSAT_CO-OCCURR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RSAT_CO-OCCURRING</Template>
  <TotalTime>3480</TotalTime>
  <Words>5048</Words>
  <Application>Microsoft Office PowerPoint</Application>
  <PresentationFormat>On-screen Show (4:3)</PresentationFormat>
  <Paragraphs>600</Paragraphs>
  <Slides>57</Slides>
  <Notes>57</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RSAT_CO-OCCURRING</vt:lpstr>
      <vt:lpstr>RSAT Training Tool:  Co-occurring Disorders and Integrated Treatment Strategies</vt:lpstr>
      <vt:lpstr>Lisa Braude, PhD  Niki Miller, M.S. CPS</vt:lpstr>
      <vt:lpstr>Objectives</vt:lpstr>
      <vt:lpstr>Prevalence in Corrections</vt:lpstr>
      <vt:lpstr>Relevance to RSAT Programs</vt:lpstr>
      <vt:lpstr>Practices and Principles </vt:lpstr>
      <vt:lpstr>Relevance to RSAT Programs</vt:lpstr>
      <vt:lpstr>Relevance to RSAT Programs</vt:lpstr>
      <vt:lpstr>Practices and Principles </vt:lpstr>
      <vt:lpstr>Relevance to RSAT Programs</vt:lpstr>
      <vt:lpstr>Module I: Signs and Symptoms</vt:lpstr>
      <vt:lpstr>Signs and Symptoms</vt:lpstr>
      <vt:lpstr>Signs and Symptoms</vt:lpstr>
      <vt:lpstr>Who Has a Co-Occuring Disorder? </vt:lpstr>
      <vt:lpstr>Who Has a Co-Occuring Disorder? </vt:lpstr>
      <vt:lpstr>Who Has a Co-Occuring Disorder? </vt:lpstr>
      <vt:lpstr>Screening Assessment for CODs</vt:lpstr>
      <vt:lpstr>Screening </vt:lpstr>
      <vt:lpstr>Evidence-based Mental Health Screening Tools</vt:lpstr>
      <vt:lpstr>Evidence-based Substance Use Screening Tools</vt:lpstr>
      <vt:lpstr>Screening</vt:lpstr>
      <vt:lpstr>Risk and Need Assessment</vt:lpstr>
      <vt:lpstr>Clinical Assessment</vt:lpstr>
      <vt:lpstr>Evidence-based Clinical Assessment</vt:lpstr>
      <vt:lpstr>Assessments</vt:lpstr>
      <vt:lpstr>Exercise </vt:lpstr>
      <vt:lpstr>Who Has a Co-Occuring Disorder? </vt:lpstr>
      <vt:lpstr>Who Has a Co-Occuring Disorder? </vt:lpstr>
      <vt:lpstr>Who Has a Co-Occuring Disorder? </vt:lpstr>
      <vt:lpstr>Module II: Best Practices for CODs </vt:lpstr>
      <vt:lpstr>Integrated Treatment</vt:lpstr>
      <vt:lpstr>Integrated Treatment</vt:lpstr>
      <vt:lpstr>Integrated Treatment</vt:lpstr>
      <vt:lpstr>Integrated Treatment</vt:lpstr>
      <vt:lpstr>Modified Therapeutic Community </vt:lpstr>
      <vt:lpstr>Modified Therapeutic Community </vt:lpstr>
      <vt:lpstr>Integrated Treatment</vt:lpstr>
      <vt:lpstr>Integrated Treatment</vt:lpstr>
      <vt:lpstr>Exercise</vt:lpstr>
      <vt:lpstr>Myths and Facts</vt:lpstr>
      <vt:lpstr>Myths and Facts</vt:lpstr>
      <vt:lpstr>Myths and Facts</vt:lpstr>
      <vt:lpstr>Myths and Facts</vt:lpstr>
      <vt:lpstr>Myths and Facts</vt:lpstr>
      <vt:lpstr>Selecting an Intervention Strategy </vt:lpstr>
      <vt:lpstr>Community Strategies </vt:lpstr>
      <vt:lpstr>Cognitive Behavioral Therapy</vt:lpstr>
      <vt:lpstr>Medication Assisted Treatment</vt:lpstr>
      <vt:lpstr>Medication Assisted Treatment</vt:lpstr>
      <vt:lpstr>Motivational Strategies</vt:lpstr>
      <vt:lpstr>Integrated Trauma CBT</vt:lpstr>
      <vt:lpstr>Assertive Community Treatment</vt:lpstr>
      <vt:lpstr>Illness Management &amp; Recovery</vt:lpstr>
      <vt:lpstr>Implementing Integrated Treatment </vt:lpstr>
      <vt:lpstr>Community Strategies </vt:lpstr>
      <vt:lpstr>PowerPoint Presentation</vt:lpstr>
      <vt:lpstr>Next Presentation</vt:lpstr>
    </vt:vector>
  </TitlesOfParts>
  <Company>Advocates for Human Potential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RSAT Training Tool:  Co-occurring Disorders and Integrated Treatment Strategies</dc:title>
  <dc:creator>Lisa Braude</dc:creator>
  <cp:lastModifiedBy>Emily Eagle</cp:lastModifiedBy>
  <cp:revision>151</cp:revision>
  <dcterms:created xsi:type="dcterms:W3CDTF">2011-10-26T19:44:04Z</dcterms:created>
  <dcterms:modified xsi:type="dcterms:W3CDTF">2012-05-14T20:44:20Z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