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6" r:id="rId3"/>
    <p:sldId id="268" r:id="rId4"/>
    <p:sldId id="271" r:id="rId5"/>
    <p:sldId id="267" r:id="rId6"/>
    <p:sldId id="262" r:id="rId7"/>
    <p:sldId id="264" r:id="rId8"/>
    <p:sldId id="265" r:id="rId9"/>
    <p:sldId id="259" r:id="rId10"/>
    <p:sldId id="260" r:id="rId11"/>
    <p:sldId id="261" r:id="rId12"/>
    <p:sldId id="266" r:id="rId13"/>
    <p:sldId id="272" r:id="rId14"/>
    <p:sldId id="263" r:id="rId15"/>
    <p:sldId id="258"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08" y="-2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355767-666C-40B4-8333-06DB303521BC}" type="datetimeFigureOut">
              <a:rPr lang="en-US" smtClean="0"/>
              <a:t>11/18/2013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8279EC-03CE-458A-AE78-538AEE1DAE66}" type="slidenum">
              <a:rPr lang="en-US" smtClean="0"/>
              <a:t>‹#›</a:t>
            </a:fld>
            <a:endParaRPr lang="en-US"/>
          </a:p>
        </p:txBody>
      </p:sp>
    </p:spTree>
    <p:extLst>
      <p:ext uri="{BB962C8B-B14F-4D97-AF65-F5344CB8AC3E}">
        <p14:creationId xmlns:p14="http://schemas.microsoft.com/office/powerpoint/2010/main" val="1607356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hard as we try to mitigate these needs pre-release, we don’t have the ability to do a lot of hand-holding post-release. We know that housing plans fall through, jobs are hard to come by, issues around child custody, reinstating a driver’s license, child support, and medical insurance, can be overwhelming obstacles to encounter.</a:t>
            </a:r>
          </a:p>
          <a:p>
            <a:r>
              <a:rPr lang="en-US" dirty="0" smtClean="0"/>
              <a:t>If we could provide you with a reentry and</a:t>
            </a:r>
            <a:r>
              <a:rPr lang="en-US" baseline="0" dirty="0" smtClean="0"/>
              <a:t> aftercare model that would engage offenders pre-release, assist them with prioritizing their needs, provide them access to treatment programs post-release, reduce recidivism, and is inexpensive, would you be interested?</a:t>
            </a:r>
            <a:endParaRPr lang="en-US" dirty="0"/>
          </a:p>
        </p:txBody>
      </p:sp>
      <p:sp>
        <p:nvSpPr>
          <p:cNvPr id="4" name="Slide Number Placeholder 3"/>
          <p:cNvSpPr>
            <a:spLocks noGrp="1"/>
          </p:cNvSpPr>
          <p:nvPr>
            <p:ph type="sldNum" sz="quarter" idx="10"/>
          </p:nvPr>
        </p:nvSpPr>
        <p:spPr/>
        <p:txBody>
          <a:bodyPr/>
          <a:lstStyle/>
          <a:p>
            <a:fld id="{E98279EC-03CE-458A-AE78-538AEE1DAE66}" type="slidenum">
              <a:rPr lang="en-US" smtClean="0"/>
              <a:t>4</a:t>
            </a:fld>
            <a:endParaRPr lang="en-US"/>
          </a:p>
        </p:txBody>
      </p:sp>
    </p:spTree>
    <p:extLst>
      <p:ext uri="{BB962C8B-B14F-4D97-AF65-F5344CB8AC3E}">
        <p14:creationId xmlns:p14="http://schemas.microsoft.com/office/powerpoint/2010/main" val="1182572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categorize all of the immediate post-release needs in SAMSHA’s four major domains. </a:t>
            </a:r>
          </a:p>
          <a:p>
            <a:r>
              <a:rPr lang="en-US" b="1" u="sng" baseline="0" dirty="0" smtClean="0"/>
              <a:t>Health</a:t>
            </a:r>
            <a:r>
              <a:rPr lang="en-US" b="0" u="none" baseline="0" dirty="0" smtClean="0"/>
              <a:t> – managing one’s diseases or symptoms, ex. Abstinence if one is addicted, and making informed, health choices that support physical and emotional wellbeing.</a:t>
            </a:r>
          </a:p>
          <a:p>
            <a:r>
              <a:rPr lang="en-US" b="1" u="sng" baseline="0" dirty="0" smtClean="0"/>
              <a:t>Home</a:t>
            </a:r>
            <a:r>
              <a:rPr lang="en-US" b="0" u="none" baseline="0" dirty="0" smtClean="0"/>
              <a:t> – a stable and safe place to live.</a:t>
            </a:r>
          </a:p>
          <a:p>
            <a:r>
              <a:rPr lang="en-US" b="1" u="sng" baseline="0" dirty="0" smtClean="0"/>
              <a:t>Purpose</a:t>
            </a:r>
            <a:r>
              <a:rPr lang="en-US" b="0" u="none" baseline="0" dirty="0" smtClean="0"/>
              <a:t> – meaningful daily activities such as job, school, volunteerism and the independence, income, and resources to participate in society.</a:t>
            </a:r>
          </a:p>
          <a:p>
            <a:r>
              <a:rPr lang="en-US" b="1" u="sng" baseline="0" dirty="0" smtClean="0"/>
              <a:t>Community</a:t>
            </a:r>
            <a:r>
              <a:rPr lang="en-US" b="0" u="none" baseline="0" dirty="0" smtClean="0"/>
              <a:t> – relationships and social networks that provide support, friendship, love, and hope.</a:t>
            </a:r>
          </a:p>
          <a:p>
            <a:r>
              <a:rPr lang="en-US" b="0" u="none" baseline="0" dirty="0" smtClean="0"/>
              <a:t>A peer mentoring model is designed to prioritize and address these needs while providing necessary social support to the ex-offender.</a:t>
            </a:r>
            <a:endParaRPr lang="en-US" b="1" u="sng" dirty="0"/>
          </a:p>
        </p:txBody>
      </p:sp>
      <p:sp>
        <p:nvSpPr>
          <p:cNvPr id="4" name="Slide Number Placeholder 3"/>
          <p:cNvSpPr>
            <a:spLocks noGrp="1"/>
          </p:cNvSpPr>
          <p:nvPr>
            <p:ph type="sldNum" sz="quarter" idx="10"/>
          </p:nvPr>
        </p:nvSpPr>
        <p:spPr/>
        <p:txBody>
          <a:bodyPr/>
          <a:lstStyle/>
          <a:p>
            <a:fld id="{E98279EC-03CE-458A-AE78-538AEE1DAE66}" type="slidenum">
              <a:rPr lang="en-US" smtClean="0"/>
              <a:t>5</a:t>
            </a:fld>
            <a:endParaRPr lang="en-US"/>
          </a:p>
        </p:txBody>
      </p:sp>
    </p:spTree>
    <p:extLst>
      <p:ext uri="{BB962C8B-B14F-4D97-AF65-F5344CB8AC3E}">
        <p14:creationId xmlns:p14="http://schemas.microsoft.com/office/powerpoint/2010/main" val="2999775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2"/>
                </a:solidFill>
                <a:latin typeface="Times New Roman" pitchFamily="18" charset="0"/>
              </a:defRPr>
            </a:lvl1pPr>
            <a:lvl2pPr marL="729057" indent="-280406" eaLnBrk="0" hangingPunct="0">
              <a:defRPr sz="2400" b="1">
                <a:solidFill>
                  <a:schemeClr val="tx2"/>
                </a:solidFill>
                <a:latin typeface="Times New Roman" pitchFamily="18" charset="0"/>
              </a:defRPr>
            </a:lvl2pPr>
            <a:lvl3pPr marL="1121626" indent="-224325" eaLnBrk="0" hangingPunct="0">
              <a:defRPr sz="2400" b="1">
                <a:solidFill>
                  <a:schemeClr val="tx2"/>
                </a:solidFill>
                <a:latin typeface="Times New Roman" pitchFamily="18" charset="0"/>
              </a:defRPr>
            </a:lvl3pPr>
            <a:lvl4pPr marL="1570276" indent="-224325" eaLnBrk="0" hangingPunct="0">
              <a:defRPr sz="2400" b="1">
                <a:solidFill>
                  <a:schemeClr val="tx2"/>
                </a:solidFill>
                <a:latin typeface="Times New Roman" pitchFamily="18" charset="0"/>
              </a:defRPr>
            </a:lvl4pPr>
            <a:lvl5pPr marL="2018927" indent="-224325" eaLnBrk="0" hangingPunct="0">
              <a:defRPr sz="2400" b="1">
                <a:solidFill>
                  <a:schemeClr val="tx2"/>
                </a:solidFill>
                <a:latin typeface="Times New Roman" pitchFamily="18" charset="0"/>
              </a:defRPr>
            </a:lvl5pPr>
            <a:lvl6pPr marL="2467577" indent="-224325" eaLnBrk="0" fontAlgn="base" hangingPunct="0">
              <a:spcBef>
                <a:spcPct val="0"/>
              </a:spcBef>
              <a:spcAft>
                <a:spcPct val="0"/>
              </a:spcAft>
              <a:defRPr sz="2400" b="1">
                <a:solidFill>
                  <a:schemeClr val="tx2"/>
                </a:solidFill>
                <a:latin typeface="Times New Roman" pitchFamily="18" charset="0"/>
              </a:defRPr>
            </a:lvl6pPr>
            <a:lvl7pPr marL="2916227" indent="-224325" eaLnBrk="0" fontAlgn="base" hangingPunct="0">
              <a:spcBef>
                <a:spcPct val="0"/>
              </a:spcBef>
              <a:spcAft>
                <a:spcPct val="0"/>
              </a:spcAft>
              <a:defRPr sz="2400" b="1">
                <a:solidFill>
                  <a:schemeClr val="tx2"/>
                </a:solidFill>
                <a:latin typeface="Times New Roman" pitchFamily="18" charset="0"/>
              </a:defRPr>
            </a:lvl7pPr>
            <a:lvl8pPr marL="3364878" indent="-224325" eaLnBrk="0" fontAlgn="base" hangingPunct="0">
              <a:spcBef>
                <a:spcPct val="0"/>
              </a:spcBef>
              <a:spcAft>
                <a:spcPct val="0"/>
              </a:spcAft>
              <a:defRPr sz="2400" b="1">
                <a:solidFill>
                  <a:schemeClr val="tx2"/>
                </a:solidFill>
                <a:latin typeface="Times New Roman" pitchFamily="18" charset="0"/>
              </a:defRPr>
            </a:lvl8pPr>
            <a:lvl9pPr marL="3813528" indent="-224325" eaLnBrk="0" fontAlgn="base" hangingPunct="0">
              <a:spcBef>
                <a:spcPct val="0"/>
              </a:spcBef>
              <a:spcAft>
                <a:spcPct val="0"/>
              </a:spcAft>
              <a:defRPr sz="2400" b="1">
                <a:solidFill>
                  <a:schemeClr val="tx2"/>
                </a:solidFill>
                <a:latin typeface="Times New Roman" pitchFamily="18" charset="0"/>
              </a:defRPr>
            </a:lvl9pPr>
          </a:lstStyle>
          <a:p>
            <a:pPr eaLnBrk="1" hangingPunct="1"/>
            <a:fld id="{B00D2C78-BCCC-4BBC-85C5-0BFF68685C4D}" type="slidenum">
              <a:rPr lang="en-US" sz="1200" b="0">
                <a:solidFill>
                  <a:schemeClr val="tx1"/>
                </a:solidFill>
                <a:latin typeface="Arial" charset="0"/>
              </a:rPr>
              <a:pPr eaLnBrk="1" hangingPunct="1"/>
              <a:t>9</a:t>
            </a:fld>
            <a:endParaRPr lang="en-US" sz="1200" b="0">
              <a:solidFill>
                <a:schemeClr val="tx1"/>
              </a:solidFill>
              <a:latin typeface="Arial" charset="0"/>
            </a:endParaRPr>
          </a:p>
        </p:txBody>
      </p:sp>
      <p:sp>
        <p:nvSpPr>
          <p:cNvPr id="49155" name="Rectangle 2"/>
          <p:cNvSpPr>
            <a:spLocks noGrp="1" noRot="1" noChangeAspect="1" noChangeArrowheads="1" noTextEdit="1"/>
          </p:cNvSpPr>
          <p:nvPr>
            <p:ph type="sldImg"/>
          </p:nvPr>
        </p:nvSpPr>
        <p:spPr>
          <a:xfrm>
            <a:off x="1147763" y="685800"/>
            <a:ext cx="4568825" cy="3427413"/>
          </a:xfrm>
          <a:ln/>
        </p:spPr>
      </p:sp>
      <p:sp>
        <p:nvSpPr>
          <p:cNvPr id="49156" name="Rectangle 3"/>
          <p:cNvSpPr>
            <a:spLocks noGrp="1" noChangeArrowheads="1"/>
          </p:cNvSpPr>
          <p:nvPr>
            <p:ph type="body" idx="1"/>
          </p:nvPr>
        </p:nvSpPr>
        <p:spPr>
          <a:xfrm>
            <a:off x="914711" y="4344025"/>
            <a:ext cx="5028579" cy="4114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Because the illness is persistent and recurring and the interventions of the treatment system tend to be in play only during the acute phase the so-called negative symptoms aren’t being addressed.  Despite the fact that the illness is persistent with different symptoms at different points in time, treatment lacks continuity, not only temporal continuity, but also continuity of care giver, and is crisis oriented.  </a:t>
            </a:r>
          </a:p>
          <a:p>
            <a:pPr eaLnBrk="1" hangingPunct="1"/>
            <a:r>
              <a:rPr lang="en-US" dirty="0" smtClean="0"/>
              <a:t>Again, symptoms occurring during the quiescent phase that can be extremely disabling are not addressed.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2"/>
                </a:solidFill>
                <a:latin typeface="Times New Roman" pitchFamily="18" charset="0"/>
              </a:defRPr>
            </a:lvl1pPr>
            <a:lvl2pPr marL="729057" indent="-280406" eaLnBrk="0" hangingPunct="0">
              <a:defRPr sz="2400" b="1">
                <a:solidFill>
                  <a:schemeClr val="tx2"/>
                </a:solidFill>
                <a:latin typeface="Times New Roman" pitchFamily="18" charset="0"/>
              </a:defRPr>
            </a:lvl2pPr>
            <a:lvl3pPr marL="1121626" indent="-224325" eaLnBrk="0" hangingPunct="0">
              <a:defRPr sz="2400" b="1">
                <a:solidFill>
                  <a:schemeClr val="tx2"/>
                </a:solidFill>
                <a:latin typeface="Times New Roman" pitchFamily="18" charset="0"/>
              </a:defRPr>
            </a:lvl3pPr>
            <a:lvl4pPr marL="1570276" indent="-224325" eaLnBrk="0" hangingPunct="0">
              <a:defRPr sz="2400" b="1">
                <a:solidFill>
                  <a:schemeClr val="tx2"/>
                </a:solidFill>
                <a:latin typeface="Times New Roman" pitchFamily="18" charset="0"/>
              </a:defRPr>
            </a:lvl4pPr>
            <a:lvl5pPr marL="2018927" indent="-224325" eaLnBrk="0" hangingPunct="0">
              <a:defRPr sz="2400" b="1">
                <a:solidFill>
                  <a:schemeClr val="tx2"/>
                </a:solidFill>
                <a:latin typeface="Times New Roman" pitchFamily="18" charset="0"/>
              </a:defRPr>
            </a:lvl5pPr>
            <a:lvl6pPr marL="2467577" indent="-224325" eaLnBrk="0" fontAlgn="base" hangingPunct="0">
              <a:spcBef>
                <a:spcPct val="0"/>
              </a:spcBef>
              <a:spcAft>
                <a:spcPct val="0"/>
              </a:spcAft>
              <a:defRPr sz="2400" b="1">
                <a:solidFill>
                  <a:schemeClr val="tx2"/>
                </a:solidFill>
                <a:latin typeface="Times New Roman" pitchFamily="18" charset="0"/>
              </a:defRPr>
            </a:lvl6pPr>
            <a:lvl7pPr marL="2916227" indent="-224325" eaLnBrk="0" fontAlgn="base" hangingPunct="0">
              <a:spcBef>
                <a:spcPct val="0"/>
              </a:spcBef>
              <a:spcAft>
                <a:spcPct val="0"/>
              </a:spcAft>
              <a:defRPr sz="2400" b="1">
                <a:solidFill>
                  <a:schemeClr val="tx2"/>
                </a:solidFill>
                <a:latin typeface="Times New Roman" pitchFamily="18" charset="0"/>
              </a:defRPr>
            </a:lvl7pPr>
            <a:lvl8pPr marL="3364878" indent="-224325" eaLnBrk="0" fontAlgn="base" hangingPunct="0">
              <a:spcBef>
                <a:spcPct val="0"/>
              </a:spcBef>
              <a:spcAft>
                <a:spcPct val="0"/>
              </a:spcAft>
              <a:defRPr sz="2400" b="1">
                <a:solidFill>
                  <a:schemeClr val="tx2"/>
                </a:solidFill>
                <a:latin typeface="Times New Roman" pitchFamily="18" charset="0"/>
              </a:defRPr>
            </a:lvl8pPr>
            <a:lvl9pPr marL="3813528" indent="-224325" eaLnBrk="0" fontAlgn="base" hangingPunct="0">
              <a:spcBef>
                <a:spcPct val="0"/>
              </a:spcBef>
              <a:spcAft>
                <a:spcPct val="0"/>
              </a:spcAft>
              <a:defRPr sz="2400" b="1">
                <a:solidFill>
                  <a:schemeClr val="tx2"/>
                </a:solidFill>
                <a:latin typeface="Times New Roman" pitchFamily="18" charset="0"/>
              </a:defRPr>
            </a:lvl9pPr>
          </a:lstStyle>
          <a:p>
            <a:pPr eaLnBrk="1" hangingPunct="1"/>
            <a:fld id="{971478A8-13E1-4DA9-A578-EE63E500CAD0}" type="slidenum">
              <a:rPr lang="en-US" sz="1200" b="0">
                <a:solidFill>
                  <a:schemeClr val="tx1"/>
                </a:solidFill>
                <a:latin typeface="Arial" charset="0"/>
              </a:rPr>
              <a:pPr eaLnBrk="1" hangingPunct="1"/>
              <a:t>10</a:t>
            </a:fld>
            <a:endParaRPr lang="en-US" sz="1200" b="0">
              <a:solidFill>
                <a:schemeClr val="tx1"/>
              </a:solidFill>
              <a:latin typeface="Arial" charset="0"/>
            </a:endParaRPr>
          </a:p>
        </p:txBody>
      </p:sp>
      <p:sp>
        <p:nvSpPr>
          <p:cNvPr id="50179" name="Rectangle 2"/>
          <p:cNvSpPr>
            <a:spLocks noGrp="1" noRot="1" noChangeAspect="1" noChangeArrowheads="1" noTextEdit="1"/>
          </p:cNvSpPr>
          <p:nvPr>
            <p:ph type="sldImg"/>
          </p:nvPr>
        </p:nvSpPr>
        <p:spPr>
          <a:xfrm>
            <a:off x="1147763" y="685800"/>
            <a:ext cx="4568825" cy="3427413"/>
          </a:xfrm>
          <a:ln/>
        </p:spPr>
      </p:sp>
      <p:sp>
        <p:nvSpPr>
          <p:cNvPr id="50180" name="Rectangle 3"/>
          <p:cNvSpPr>
            <a:spLocks noGrp="1" noChangeArrowheads="1"/>
          </p:cNvSpPr>
          <p:nvPr>
            <p:ph type="body" idx="1"/>
          </p:nvPr>
        </p:nvSpPr>
        <p:spPr>
          <a:xfrm>
            <a:off x="914711" y="4344025"/>
            <a:ext cx="5028579" cy="4114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a:t>How should the system respond to minimize crises &amp; enhance recovery?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2"/>
                </a:solidFill>
                <a:latin typeface="Times New Roman" pitchFamily="18" charset="0"/>
              </a:defRPr>
            </a:lvl1pPr>
            <a:lvl2pPr marL="729057" indent="-280406" eaLnBrk="0" hangingPunct="0">
              <a:defRPr sz="2400" b="1">
                <a:solidFill>
                  <a:schemeClr val="tx2"/>
                </a:solidFill>
                <a:latin typeface="Times New Roman" pitchFamily="18" charset="0"/>
              </a:defRPr>
            </a:lvl2pPr>
            <a:lvl3pPr marL="1121626" indent="-224325" eaLnBrk="0" hangingPunct="0">
              <a:defRPr sz="2400" b="1">
                <a:solidFill>
                  <a:schemeClr val="tx2"/>
                </a:solidFill>
                <a:latin typeface="Times New Roman" pitchFamily="18" charset="0"/>
              </a:defRPr>
            </a:lvl3pPr>
            <a:lvl4pPr marL="1570276" indent="-224325" eaLnBrk="0" hangingPunct="0">
              <a:defRPr sz="2400" b="1">
                <a:solidFill>
                  <a:schemeClr val="tx2"/>
                </a:solidFill>
                <a:latin typeface="Times New Roman" pitchFamily="18" charset="0"/>
              </a:defRPr>
            </a:lvl4pPr>
            <a:lvl5pPr marL="2018927" indent="-224325" eaLnBrk="0" hangingPunct="0">
              <a:defRPr sz="2400" b="1">
                <a:solidFill>
                  <a:schemeClr val="tx2"/>
                </a:solidFill>
                <a:latin typeface="Times New Roman" pitchFamily="18" charset="0"/>
              </a:defRPr>
            </a:lvl5pPr>
            <a:lvl6pPr marL="2467577" indent="-224325" eaLnBrk="0" fontAlgn="base" hangingPunct="0">
              <a:spcBef>
                <a:spcPct val="0"/>
              </a:spcBef>
              <a:spcAft>
                <a:spcPct val="0"/>
              </a:spcAft>
              <a:defRPr sz="2400" b="1">
                <a:solidFill>
                  <a:schemeClr val="tx2"/>
                </a:solidFill>
                <a:latin typeface="Times New Roman" pitchFamily="18" charset="0"/>
              </a:defRPr>
            </a:lvl6pPr>
            <a:lvl7pPr marL="2916227" indent="-224325" eaLnBrk="0" fontAlgn="base" hangingPunct="0">
              <a:spcBef>
                <a:spcPct val="0"/>
              </a:spcBef>
              <a:spcAft>
                <a:spcPct val="0"/>
              </a:spcAft>
              <a:defRPr sz="2400" b="1">
                <a:solidFill>
                  <a:schemeClr val="tx2"/>
                </a:solidFill>
                <a:latin typeface="Times New Roman" pitchFamily="18" charset="0"/>
              </a:defRPr>
            </a:lvl7pPr>
            <a:lvl8pPr marL="3364878" indent="-224325" eaLnBrk="0" fontAlgn="base" hangingPunct="0">
              <a:spcBef>
                <a:spcPct val="0"/>
              </a:spcBef>
              <a:spcAft>
                <a:spcPct val="0"/>
              </a:spcAft>
              <a:defRPr sz="2400" b="1">
                <a:solidFill>
                  <a:schemeClr val="tx2"/>
                </a:solidFill>
                <a:latin typeface="Times New Roman" pitchFamily="18" charset="0"/>
              </a:defRPr>
            </a:lvl8pPr>
            <a:lvl9pPr marL="3813528" indent="-224325" eaLnBrk="0" fontAlgn="base" hangingPunct="0">
              <a:spcBef>
                <a:spcPct val="0"/>
              </a:spcBef>
              <a:spcAft>
                <a:spcPct val="0"/>
              </a:spcAft>
              <a:defRPr sz="2400" b="1">
                <a:solidFill>
                  <a:schemeClr val="tx2"/>
                </a:solidFill>
                <a:latin typeface="Times New Roman" pitchFamily="18" charset="0"/>
              </a:defRPr>
            </a:lvl9pPr>
          </a:lstStyle>
          <a:p>
            <a:pPr eaLnBrk="1" hangingPunct="1"/>
            <a:fld id="{4B111F51-2BF9-404A-B55F-6E9E7E287277}" type="slidenum">
              <a:rPr lang="en-US" sz="1200" b="0">
                <a:solidFill>
                  <a:schemeClr val="tx1"/>
                </a:solidFill>
                <a:latin typeface="Arial" charset="0"/>
              </a:rPr>
              <a:pPr eaLnBrk="1" hangingPunct="1"/>
              <a:t>11</a:t>
            </a:fld>
            <a:endParaRPr lang="en-US" sz="1200" b="0">
              <a:solidFill>
                <a:schemeClr val="tx1"/>
              </a:solidFill>
              <a:latin typeface="Arial" charset="0"/>
            </a:endParaRPr>
          </a:p>
        </p:txBody>
      </p:sp>
      <p:sp>
        <p:nvSpPr>
          <p:cNvPr id="51203" name="Rectangle 2"/>
          <p:cNvSpPr>
            <a:spLocks noGrp="1" noRot="1" noChangeAspect="1" noChangeArrowheads="1" noTextEdit="1"/>
          </p:cNvSpPr>
          <p:nvPr>
            <p:ph type="sldImg"/>
          </p:nvPr>
        </p:nvSpPr>
        <p:spPr>
          <a:xfrm>
            <a:off x="1147763" y="685800"/>
            <a:ext cx="4568825" cy="3427413"/>
          </a:xfrm>
          <a:ln/>
        </p:spPr>
      </p:sp>
      <p:sp>
        <p:nvSpPr>
          <p:cNvPr id="51204" name="Rectangle 3"/>
          <p:cNvSpPr>
            <a:spLocks noGrp="1" noChangeArrowheads="1"/>
          </p:cNvSpPr>
          <p:nvPr>
            <p:ph type="body" idx="1"/>
          </p:nvPr>
        </p:nvSpPr>
        <p:spPr>
          <a:xfrm>
            <a:off x="914711" y="4344025"/>
            <a:ext cx="5028579" cy="4114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recovery zone is the entire light blue area and encompasses the entire spectrum of the time/symptom continuum.</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a two-year grant that targeted</a:t>
            </a:r>
            <a:r>
              <a:rPr lang="en-US" baseline="0" dirty="0" smtClean="0"/>
              <a:t> high-risk substance abusers returning to a specific geographic location. The only other criteria for inclusion was that they must have participated in some sort of SA </a:t>
            </a:r>
            <a:r>
              <a:rPr lang="en-US" baseline="0" dirty="0" err="1" smtClean="0"/>
              <a:t>tx</a:t>
            </a:r>
            <a:r>
              <a:rPr lang="en-US" baseline="0" dirty="0" smtClean="0"/>
              <a:t> while incarcerated. There wasn’t any exclusion criteria.</a:t>
            </a:r>
            <a:endParaRPr lang="en-US" dirty="0"/>
          </a:p>
        </p:txBody>
      </p:sp>
      <p:sp>
        <p:nvSpPr>
          <p:cNvPr id="4" name="Slide Number Placeholder 3"/>
          <p:cNvSpPr>
            <a:spLocks noGrp="1"/>
          </p:cNvSpPr>
          <p:nvPr>
            <p:ph type="sldNum" sz="quarter" idx="10"/>
          </p:nvPr>
        </p:nvSpPr>
        <p:spPr/>
        <p:txBody>
          <a:bodyPr/>
          <a:lstStyle/>
          <a:p>
            <a:fld id="{E98279EC-03CE-458A-AE78-538AEE1DAE66}" type="slidenum">
              <a:rPr lang="en-US" smtClean="0"/>
              <a:t>12</a:t>
            </a:fld>
            <a:endParaRPr lang="en-US"/>
          </a:p>
        </p:txBody>
      </p:sp>
    </p:spTree>
    <p:extLst>
      <p:ext uri="{BB962C8B-B14F-4D97-AF65-F5344CB8AC3E}">
        <p14:creationId xmlns:p14="http://schemas.microsoft.com/office/powerpoint/2010/main" val="3893904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beauty</a:t>
            </a:r>
            <a:r>
              <a:rPr lang="en-US" baseline="0" dirty="0" smtClean="0"/>
              <a:t> of this design is its simplicity. It does not require a large commitment of resources. Paid employees are responsible only for recruitment, training, and oversight of volunteers who do most of the “heavy lifting”. Most jurisdictions already use volunteers and have recruitment processes in place. With some creative management techniques, existing reentry and reintegration workers could take on the training and volunteer oversight responsibilities.</a:t>
            </a:r>
            <a:endParaRPr lang="en-US" dirty="0"/>
          </a:p>
        </p:txBody>
      </p:sp>
      <p:sp>
        <p:nvSpPr>
          <p:cNvPr id="4" name="Slide Number Placeholder 3"/>
          <p:cNvSpPr>
            <a:spLocks noGrp="1"/>
          </p:cNvSpPr>
          <p:nvPr>
            <p:ph type="sldNum" sz="quarter" idx="10"/>
          </p:nvPr>
        </p:nvSpPr>
        <p:spPr/>
        <p:txBody>
          <a:bodyPr/>
          <a:lstStyle/>
          <a:p>
            <a:fld id="{E98279EC-03CE-458A-AE78-538AEE1DAE66}" type="slidenum">
              <a:rPr lang="en-US" smtClean="0"/>
              <a:t>13</a:t>
            </a:fld>
            <a:endParaRPr lang="en-US"/>
          </a:p>
        </p:txBody>
      </p:sp>
    </p:spTree>
    <p:extLst>
      <p:ext uri="{BB962C8B-B14F-4D97-AF65-F5344CB8AC3E}">
        <p14:creationId xmlns:p14="http://schemas.microsoft.com/office/powerpoint/2010/main" val="3969169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7E65002-C5A9-4EE2-AE93-C0F4F34FBDB3}" type="datetimeFigureOut">
              <a:rPr lang="en-US" smtClean="0"/>
              <a:t>11/18/2013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8CA8AEE-4DFD-44CE-A5DA-5BFF9249D70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CA8AEE-4DFD-44CE-A5DA-5BFF9249D70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CA8AEE-4DFD-44CE-A5DA-5BFF9249D70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CA8AEE-4DFD-44CE-A5DA-5BFF9249D704}"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CA8AEE-4DFD-44CE-A5DA-5BFF9249D704}"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8CA8AEE-4DFD-44CE-A5DA-5BFF9249D704}"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8CA8AEE-4DFD-44CE-A5DA-5BFF9249D70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8CA8AEE-4DFD-44CE-A5DA-5BFF9249D704}"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7E65002-C5A9-4EE2-AE93-C0F4F34FBDB3}" type="datetimeFigureOut">
              <a:rPr lang="en-US" smtClean="0"/>
              <a:t>11/18/2013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8CA8AEE-4DFD-44CE-A5DA-5BFF9249D70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7E65002-C5A9-4EE2-AE93-C0F4F34FBDB3}" type="datetimeFigureOut">
              <a:rPr lang="en-US" smtClean="0"/>
              <a:t>11/18/2013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8CA8AEE-4DFD-44CE-A5DA-5BFF9249D70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7E65002-C5A9-4EE2-AE93-C0F4F34FBDB3}" type="datetimeFigureOut">
              <a:rPr lang="en-US" smtClean="0"/>
              <a:t>11/18/2013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8CA8AEE-4DFD-44CE-A5DA-5BFF9249D704}"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7E65002-C5A9-4EE2-AE93-C0F4F34FBDB3}" type="datetimeFigureOut">
              <a:rPr lang="en-US" smtClean="0"/>
              <a:t>11/18/2013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8CA8AEE-4DFD-44CE-A5DA-5BFF9249D70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Microsoft_Excel_97-2003_Worksheet1.xls"/><Relationship Id="rId5" Type="http://schemas.openxmlformats.org/officeDocument/2006/relationships/image" Target="../media/image4.e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jacqueline.chowaniec@state.ma.us" TargetMode="External"/><Relationship Id="rId2" Type="http://schemas.openxmlformats.org/officeDocument/2006/relationships/hyperlink" Target="mailto:Earl.warren@spectrumsy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eaLnBrk="1" fontAlgn="auto" hangingPunct="1">
              <a:spcAft>
                <a:spcPts val="0"/>
              </a:spcAft>
              <a:defRPr/>
            </a:pPr>
            <a:r>
              <a:rPr lang="en-US" dirty="0" smtClean="0"/>
              <a:t>Mentoring for Success: </a:t>
            </a:r>
            <a:r>
              <a:rPr lang="en-US" sz="3600" dirty="0" smtClean="0"/>
              <a:t>Completing the RSAT Continuum of Care</a:t>
            </a:r>
            <a:endParaRPr lang="en-US" sz="3600" dirty="0"/>
          </a:p>
        </p:txBody>
      </p:sp>
      <p:sp>
        <p:nvSpPr>
          <p:cNvPr id="9219" name="Subtitle 2"/>
          <p:cNvSpPr>
            <a:spLocks noGrp="1"/>
          </p:cNvSpPr>
          <p:nvPr>
            <p:ph type="subTitle" idx="1"/>
          </p:nvPr>
        </p:nvSpPr>
        <p:spPr/>
        <p:txBody>
          <a:bodyPr>
            <a:normAutofit fontScale="77500" lnSpcReduction="20000"/>
          </a:bodyPr>
          <a:lstStyle/>
          <a:p>
            <a:pPr marR="0" algn="ctr" eaLnBrk="1" hangingPunct="1">
              <a:lnSpc>
                <a:spcPct val="80000"/>
              </a:lnSpc>
            </a:pPr>
            <a:r>
              <a:rPr lang="en-US" sz="2500" dirty="0" smtClean="0"/>
              <a:t>Earl F. Warren, MBA, LADC1</a:t>
            </a:r>
          </a:p>
          <a:p>
            <a:pPr marR="0" algn="ctr" eaLnBrk="1" hangingPunct="1">
              <a:lnSpc>
                <a:spcPct val="80000"/>
              </a:lnSpc>
            </a:pPr>
            <a:r>
              <a:rPr lang="en-US" sz="2500" dirty="0" smtClean="0"/>
              <a:t>Spectrum Health Systems, Inc.</a:t>
            </a:r>
          </a:p>
          <a:p>
            <a:pPr marR="0" algn="ctr" eaLnBrk="1" hangingPunct="1">
              <a:lnSpc>
                <a:spcPct val="80000"/>
              </a:lnSpc>
            </a:pPr>
            <a:endParaRPr lang="en-US" sz="2500" dirty="0" smtClean="0"/>
          </a:p>
          <a:p>
            <a:pPr marR="0" algn="ctr" eaLnBrk="1" hangingPunct="1">
              <a:lnSpc>
                <a:spcPct val="80000"/>
              </a:lnSpc>
            </a:pPr>
            <a:r>
              <a:rPr lang="en-US" sz="2500" dirty="0" smtClean="0"/>
              <a:t>Jackie Chowaniec, MS</a:t>
            </a:r>
          </a:p>
          <a:p>
            <a:pPr marR="0" algn="ctr" eaLnBrk="1" hangingPunct="1">
              <a:lnSpc>
                <a:spcPct val="80000"/>
              </a:lnSpc>
            </a:pPr>
            <a:r>
              <a:rPr lang="en-US" sz="2500" dirty="0" smtClean="0"/>
              <a:t>Massachusetts Department of Correction</a:t>
            </a:r>
          </a:p>
        </p:txBody>
      </p:sp>
    </p:spTree>
    <p:extLst>
      <p:ext uri="{BB962C8B-B14F-4D97-AF65-F5344CB8AC3E}">
        <p14:creationId xmlns:p14="http://schemas.microsoft.com/office/powerpoint/2010/main" val="877841099"/>
      </p:ext>
    </p:extLst>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762000" y="685800"/>
            <a:ext cx="7620000" cy="685800"/>
          </a:xfrm>
          <a:prstGeom prst="rect">
            <a:avLst/>
          </a:prstGeom>
          <a:gradFill rotWithShape="1">
            <a:gsLst>
              <a:gs pos="0">
                <a:srgbClr val="333399">
                  <a:gamma/>
                  <a:shade val="56078"/>
                  <a:invGamma/>
                </a:srgbClr>
              </a:gs>
              <a:gs pos="50000">
                <a:srgbClr val="333399">
                  <a:alpha val="22000"/>
                </a:srgbClr>
              </a:gs>
              <a:gs pos="100000">
                <a:srgbClr val="333399">
                  <a:gamma/>
                  <a:shade val="56078"/>
                  <a:invGamma/>
                </a:srgbClr>
              </a:gs>
            </a:gsLst>
            <a:lin ang="0" scaled="1"/>
          </a:gradFill>
          <a:ln w="9525">
            <a:noFill/>
            <a:miter lim="800000"/>
            <a:headEnd/>
            <a:tailEnd/>
          </a:ln>
          <a:effectLst/>
        </p:spPr>
        <p:txBody>
          <a:bodyPr anchor="b"/>
          <a:lstStyle/>
          <a:p>
            <a:pPr algn="ctr">
              <a:lnSpc>
                <a:spcPct val="80000"/>
              </a:lnSpc>
              <a:defRPr/>
            </a:pPr>
            <a:r>
              <a:rPr lang="en-US" sz="3900">
                <a:solidFill>
                  <a:schemeClr val="folHlink"/>
                </a:solidFill>
                <a:effectLst>
                  <a:outerShdw blurRad="38100" dist="38100" dir="2700000" algn="tl">
                    <a:srgbClr val="000000"/>
                  </a:outerShdw>
                </a:effectLst>
                <a:latin typeface="Arial" charset="0"/>
              </a:rPr>
              <a:t>Recovery-oriented response</a:t>
            </a:r>
          </a:p>
        </p:txBody>
      </p:sp>
      <p:grpSp>
        <p:nvGrpSpPr>
          <p:cNvPr id="17413" name="Group 3"/>
          <p:cNvGrpSpPr>
            <a:grpSpLocks/>
          </p:cNvGrpSpPr>
          <p:nvPr/>
        </p:nvGrpSpPr>
        <p:grpSpPr bwMode="auto">
          <a:xfrm>
            <a:off x="304800" y="1524000"/>
            <a:ext cx="7848600" cy="5029200"/>
            <a:chOff x="192" y="912"/>
            <a:chExt cx="4944" cy="3168"/>
          </a:xfrm>
        </p:grpSpPr>
        <p:grpSp>
          <p:nvGrpSpPr>
            <p:cNvPr id="17416" name="Group 4"/>
            <p:cNvGrpSpPr>
              <a:grpSpLocks/>
            </p:cNvGrpSpPr>
            <p:nvPr/>
          </p:nvGrpSpPr>
          <p:grpSpPr bwMode="auto">
            <a:xfrm>
              <a:off x="192" y="912"/>
              <a:ext cx="4944" cy="3168"/>
              <a:chOff x="240" y="768"/>
              <a:chExt cx="4944" cy="3168"/>
            </a:xfrm>
          </p:grpSpPr>
          <p:graphicFrame>
            <p:nvGraphicFramePr>
              <p:cNvPr id="17418" name="Object 5"/>
              <p:cNvGraphicFramePr>
                <a:graphicFrameLocks noChangeAspect="1"/>
              </p:cNvGraphicFramePr>
              <p:nvPr/>
            </p:nvGraphicFramePr>
            <p:xfrm>
              <a:off x="240" y="768"/>
              <a:ext cx="4944" cy="3168"/>
            </p:xfrm>
            <a:graphic>
              <a:graphicData uri="http://schemas.openxmlformats.org/presentationml/2006/ole">
                <mc:AlternateContent xmlns:mc="http://schemas.openxmlformats.org/markup-compatibility/2006">
                  <mc:Choice xmlns:v="urn:schemas-microsoft-com:vml" Requires="v">
                    <p:oleObj spid="_x0000_s2058" name="Chart" r:id="rId4" imgW="6010200" imgH="3981360" progId="MSGraph.Chart.8">
                      <p:embed followColorScheme="full"/>
                    </p:oleObj>
                  </mc:Choice>
                  <mc:Fallback>
                    <p:oleObj name="Chart" r:id="rId4" imgW="6010200" imgH="3981360" progId="MSGraph.Chart.8">
                      <p:embed followColorScheme="full"/>
                      <p:pic>
                        <p:nvPicPr>
                          <p:cNvPr id="0" name=""/>
                          <p:cNvPicPr>
                            <a:picLocks noChangeAspect="1" noChangeArrowheads="1"/>
                          </p:cNvPicPr>
                          <p:nvPr/>
                        </p:nvPicPr>
                        <p:blipFill>
                          <a:blip r:embed="rId5"/>
                          <a:srcRect/>
                          <a:stretch>
                            <a:fillRect/>
                          </a:stretch>
                        </p:blipFill>
                        <p:spPr bwMode="auto">
                          <a:xfrm>
                            <a:off x="240" y="768"/>
                            <a:ext cx="4944" cy="3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9" name="Freeform 6"/>
              <p:cNvSpPr>
                <a:spLocks/>
              </p:cNvSpPr>
              <p:nvPr/>
            </p:nvSpPr>
            <p:spPr bwMode="auto">
              <a:xfrm>
                <a:off x="1296" y="1296"/>
                <a:ext cx="3456" cy="960"/>
              </a:xfrm>
              <a:custGeom>
                <a:avLst/>
                <a:gdLst>
                  <a:gd name="T0" fmla="*/ 0 w 3408"/>
                  <a:gd name="T1" fmla="*/ 2728726 h 584"/>
                  <a:gd name="T2" fmla="*/ 670 w 3408"/>
                  <a:gd name="T3" fmla="*/ 36917 h 584"/>
                  <a:gd name="T4" fmla="*/ 1340 w 3408"/>
                  <a:gd name="T5" fmla="*/ 2503825 h 584"/>
                  <a:gd name="T6" fmla="*/ 2131 w 3408"/>
                  <a:gd name="T7" fmla="*/ 261199 h 584"/>
                  <a:gd name="T8" fmla="*/ 2921 w 3408"/>
                  <a:gd name="T9" fmla="*/ 2503825 h 584"/>
                  <a:gd name="T10" fmla="*/ 3654 w 3408"/>
                  <a:gd name="T11" fmla="*/ 261199 h 584"/>
                  <a:gd name="T12" fmla="*/ 4322 w 3408"/>
                  <a:gd name="T13" fmla="*/ 2728726 h 584"/>
                  <a:gd name="T14" fmla="*/ 0 60000 65536"/>
                  <a:gd name="T15" fmla="*/ 0 60000 65536"/>
                  <a:gd name="T16" fmla="*/ 0 60000 65536"/>
                  <a:gd name="T17" fmla="*/ 0 60000 65536"/>
                  <a:gd name="T18" fmla="*/ 0 60000 65536"/>
                  <a:gd name="T19" fmla="*/ 0 60000 65536"/>
                  <a:gd name="T20" fmla="*/ 0 60000 65536"/>
                  <a:gd name="T21" fmla="*/ 0 w 3408"/>
                  <a:gd name="T22" fmla="*/ 0 h 584"/>
                  <a:gd name="T23" fmla="*/ 3408 w 3408"/>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408" h="584">
                    <a:moveTo>
                      <a:pt x="0" y="584"/>
                    </a:moveTo>
                    <a:cubicBezTo>
                      <a:pt x="176" y="300"/>
                      <a:pt x="352" y="16"/>
                      <a:pt x="528" y="8"/>
                    </a:cubicBezTo>
                    <a:cubicBezTo>
                      <a:pt x="704" y="0"/>
                      <a:pt x="864" y="528"/>
                      <a:pt x="1056" y="536"/>
                    </a:cubicBezTo>
                    <a:cubicBezTo>
                      <a:pt x="1248" y="544"/>
                      <a:pt x="1472" y="56"/>
                      <a:pt x="1680" y="56"/>
                    </a:cubicBezTo>
                    <a:cubicBezTo>
                      <a:pt x="1888" y="56"/>
                      <a:pt x="2104" y="536"/>
                      <a:pt x="2304" y="536"/>
                    </a:cubicBezTo>
                    <a:cubicBezTo>
                      <a:pt x="2504" y="536"/>
                      <a:pt x="2696" y="48"/>
                      <a:pt x="2880" y="56"/>
                    </a:cubicBezTo>
                    <a:cubicBezTo>
                      <a:pt x="3064" y="64"/>
                      <a:pt x="3320" y="496"/>
                      <a:pt x="3408" y="584"/>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0" name="Line 7"/>
              <p:cNvSpPr>
                <a:spLocks noChangeShapeType="1"/>
              </p:cNvSpPr>
              <p:nvPr/>
            </p:nvSpPr>
            <p:spPr bwMode="auto">
              <a:xfrm>
                <a:off x="1824"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1" name="Line 8"/>
              <p:cNvSpPr>
                <a:spLocks noChangeShapeType="1"/>
              </p:cNvSpPr>
              <p:nvPr/>
            </p:nvSpPr>
            <p:spPr bwMode="auto">
              <a:xfrm>
                <a:off x="1824"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2" name="Line 9"/>
              <p:cNvSpPr>
                <a:spLocks noChangeShapeType="1"/>
              </p:cNvSpPr>
              <p:nvPr/>
            </p:nvSpPr>
            <p:spPr bwMode="auto">
              <a:xfrm>
                <a:off x="2160" y="2208"/>
                <a:ext cx="912"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3" name="Line 10"/>
              <p:cNvSpPr>
                <a:spLocks noChangeShapeType="1"/>
              </p:cNvSpPr>
              <p:nvPr/>
            </p:nvSpPr>
            <p:spPr bwMode="auto">
              <a:xfrm>
                <a:off x="3360" y="2208"/>
                <a:ext cx="86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4" name="Line 11"/>
              <p:cNvSpPr>
                <a:spLocks noChangeShapeType="1"/>
              </p:cNvSpPr>
              <p:nvPr/>
            </p:nvSpPr>
            <p:spPr bwMode="auto">
              <a:xfrm>
                <a:off x="2256"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5" name="Line 12"/>
              <p:cNvSpPr>
                <a:spLocks noChangeShapeType="1"/>
              </p:cNvSpPr>
              <p:nvPr/>
            </p:nvSpPr>
            <p:spPr bwMode="auto">
              <a:xfrm>
                <a:off x="3072"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6" name="Line 13"/>
              <p:cNvSpPr>
                <a:spLocks noChangeShapeType="1"/>
              </p:cNvSpPr>
              <p:nvPr/>
            </p:nvSpPr>
            <p:spPr bwMode="auto">
              <a:xfrm>
                <a:off x="3504"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7" name="Line 14"/>
              <p:cNvSpPr>
                <a:spLocks noChangeShapeType="1"/>
              </p:cNvSpPr>
              <p:nvPr/>
            </p:nvSpPr>
            <p:spPr bwMode="auto">
              <a:xfrm>
                <a:off x="4224"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8" name="Line 15"/>
              <p:cNvSpPr>
                <a:spLocks noChangeShapeType="1"/>
              </p:cNvSpPr>
              <p:nvPr/>
            </p:nvSpPr>
            <p:spPr bwMode="auto">
              <a:xfrm>
                <a:off x="4656"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9" name="Line 16"/>
              <p:cNvSpPr>
                <a:spLocks noChangeShapeType="1"/>
              </p:cNvSpPr>
              <p:nvPr/>
            </p:nvSpPr>
            <p:spPr bwMode="auto">
              <a:xfrm>
                <a:off x="3072"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0" name="Line 17"/>
              <p:cNvSpPr>
                <a:spLocks noChangeShapeType="1"/>
              </p:cNvSpPr>
              <p:nvPr/>
            </p:nvSpPr>
            <p:spPr bwMode="auto">
              <a:xfrm>
                <a:off x="4224"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1" name="Line 18"/>
              <p:cNvSpPr>
                <a:spLocks noChangeShapeType="1"/>
              </p:cNvSpPr>
              <p:nvPr/>
            </p:nvSpPr>
            <p:spPr bwMode="auto">
              <a:xfrm>
                <a:off x="4560" y="2208"/>
                <a:ext cx="384"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2" name="Line 19"/>
              <p:cNvSpPr>
                <a:spLocks noChangeShapeType="1"/>
              </p:cNvSpPr>
              <p:nvPr/>
            </p:nvSpPr>
            <p:spPr bwMode="auto">
              <a:xfrm flipV="1">
                <a:off x="3264" y="2256"/>
                <a:ext cx="528" cy="1200"/>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33" name="Line 20"/>
              <p:cNvSpPr>
                <a:spLocks noChangeShapeType="1"/>
              </p:cNvSpPr>
              <p:nvPr/>
            </p:nvSpPr>
            <p:spPr bwMode="auto">
              <a:xfrm flipH="1" flipV="1">
                <a:off x="2592" y="2256"/>
                <a:ext cx="720" cy="1200"/>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34" name="Line 21"/>
              <p:cNvSpPr>
                <a:spLocks noChangeShapeType="1"/>
              </p:cNvSpPr>
              <p:nvPr/>
            </p:nvSpPr>
            <p:spPr bwMode="auto">
              <a:xfrm flipV="1">
                <a:off x="3264" y="2208"/>
                <a:ext cx="1440" cy="1248"/>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35" name="Text Box 22"/>
              <p:cNvSpPr txBox="1">
                <a:spLocks noChangeArrowheads="1"/>
              </p:cNvSpPr>
              <p:nvPr/>
            </p:nvSpPr>
            <p:spPr bwMode="auto">
              <a:xfrm>
                <a:off x="1392" y="2544"/>
                <a:ext cx="158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lnSpc>
                    <a:spcPct val="90000"/>
                  </a:lnSpc>
                  <a:spcBef>
                    <a:spcPct val="50000"/>
                  </a:spcBef>
                  <a:buClr>
                    <a:schemeClr val="folHlink"/>
                  </a:buClr>
                  <a:buSzPct val="60000"/>
                  <a:buFont typeface="Wingdings" pitchFamily="2" charset="2"/>
                  <a:buNone/>
                </a:pPr>
                <a:r>
                  <a:rPr lang="en-US" b="0">
                    <a:solidFill>
                      <a:schemeClr val="tx1"/>
                    </a:solidFill>
                    <a:latin typeface="Tahoma" pitchFamily="34" charset="0"/>
                  </a:rPr>
                  <a:t>Continuous treatment response</a:t>
                </a:r>
              </a:p>
            </p:txBody>
          </p:sp>
        </p:grpSp>
        <p:sp>
          <p:nvSpPr>
            <p:cNvPr id="17417" name="Text Box 23"/>
            <p:cNvSpPr txBox="1">
              <a:spLocks noChangeArrowheads="1"/>
            </p:cNvSpPr>
            <p:nvPr/>
          </p:nvSpPr>
          <p:spPr bwMode="auto">
            <a:xfrm>
              <a:off x="336" y="3696"/>
              <a:ext cx="4800" cy="3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algn="ctr" eaLnBrk="1" hangingPunct="1">
                <a:lnSpc>
                  <a:spcPct val="110000"/>
                </a:lnSpc>
                <a:spcBef>
                  <a:spcPct val="50000"/>
                </a:spcBef>
              </a:pPr>
              <a:r>
                <a:rPr lang="en-US" b="0">
                  <a:solidFill>
                    <a:schemeClr val="tx1"/>
                  </a:solidFill>
                  <a:latin typeface="Arial" charset="0"/>
                </a:rPr>
                <a:t>Promote Peer Supports, Self Care, Rehabilitation</a:t>
              </a:r>
            </a:p>
          </p:txBody>
        </p:sp>
      </p:grpSp>
      <p:sp>
        <p:nvSpPr>
          <p:cNvPr id="17414" name="Text Box 24"/>
          <p:cNvSpPr txBox="1">
            <a:spLocks noChangeArrowheads="1"/>
          </p:cNvSpPr>
          <p:nvPr/>
        </p:nvSpPr>
        <p:spPr bwMode="auto">
          <a:xfrm>
            <a:off x="762000" y="1676400"/>
            <a:ext cx="10668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Severe</a:t>
            </a:r>
          </a:p>
        </p:txBody>
      </p:sp>
      <p:sp>
        <p:nvSpPr>
          <p:cNvPr id="17415" name="Text Box 25"/>
          <p:cNvSpPr txBox="1">
            <a:spLocks noChangeArrowheads="1"/>
          </p:cNvSpPr>
          <p:nvPr/>
        </p:nvSpPr>
        <p:spPr bwMode="auto">
          <a:xfrm>
            <a:off x="304800" y="5334000"/>
            <a:ext cx="152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Remission</a:t>
            </a:r>
          </a:p>
        </p:txBody>
      </p:sp>
    </p:spTree>
    <p:extLst>
      <p:ext uri="{BB962C8B-B14F-4D97-AF65-F5344CB8AC3E}">
        <p14:creationId xmlns:p14="http://schemas.microsoft.com/office/powerpoint/2010/main" val="3645112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2"/>
          <p:cNvGraphicFramePr>
            <a:graphicFrameLocks noChangeAspect="1"/>
          </p:cNvGraphicFramePr>
          <p:nvPr/>
        </p:nvGraphicFramePr>
        <p:xfrm>
          <a:off x="1905000" y="1295400"/>
          <a:ext cx="6096000" cy="4067175"/>
        </p:xfrm>
        <a:graphic>
          <a:graphicData uri="http://schemas.openxmlformats.org/presentationml/2006/ole">
            <mc:AlternateContent xmlns:mc="http://schemas.openxmlformats.org/markup-compatibility/2006">
              <mc:Choice xmlns:v="urn:schemas-microsoft-com:vml" Requires="v">
                <p:oleObj spid="_x0000_s3090" name="Chart" r:id="rId4" imgW="6096060" imgH="4067085" progId="MSGraph.Chart.8">
                  <p:embed followColorScheme="full"/>
                </p:oleObj>
              </mc:Choice>
              <mc:Fallback>
                <p:oleObj name="Chart" r:id="rId4" imgW="6096060" imgH="4067085" progId="MSGraph.Chart.8">
                  <p:embed followColorScheme="full"/>
                  <p:pic>
                    <p:nvPicPr>
                      <p:cNvPr id="0" name=""/>
                      <p:cNvPicPr>
                        <a:picLocks noChangeAspect="1" noChangeArrowheads="1"/>
                      </p:cNvPicPr>
                      <p:nvPr/>
                    </p:nvPicPr>
                    <p:blipFill>
                      <a:blip r:embed="rId5"/>
                      <a:srcRect/>
                      <a:stretch>
                        <a:fillRect/>
                      </a:stretch>
                    </p:blipFill>
                    <p:spPr bwMode="auto">
                      <a:xfrm>
                        <a:off x="1905000" y="1295400"/>
                        <a:ext cx="6096000" cy="406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35" name="Line 3"/>
          <p:cNvSpPr>
            <a:spLocks noChangeShapeType="1"/>
          </p:cNvSpPr>
          <p:nvPr/>
        </p:nvSpPr>
        <p:spPr bwMode="auto">
          <a:xfrm>
            <a:off x="2514600" y="3810000"/>
            <a:ext cx="6858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36" name="Line 4"/>
          <p:cNvSpPr>
            <a:spLocks noChangeShapeType="1"/>
          </p:cNvSpPr>
          <p:nvPr/>
        </p:nvSpPr>
        <p:spPr bwMode="auto">
          <a:xfrm>
            <a:off x="2514600" y="36576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37" name="Line 5"/>
          <p:cNvSpPr>
            <a:spLocks noChangeShapeType="1"/>
          </p:cNvSpPr>
          <p:nvPr/>
        </p:nvSpPr>
        <p:spPr bwMode="auto">
          <a:xfrm>
            <a:off x="3200400" y="3810000"/>
            <a:ext cx="182880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38" name="Line 6"/>
          <p:cNvSpPr>
            <a:spLocks noChangeShapeType="1"/>
          </p:cNvSpPr>
          <p:nvPr/>
        </p:nvSpPr>
        <p:spPr bwMode="auto">
          <a:xfrm flipV="1">
            <a:off x="5638800" y="3810000"/>
            <a:ext cx="2209800" cy="0"/>
          </a:xfrm>
          <a:prstGeom prst="line">
            <a:avLst/>
          </a:prstGeom>
          <a:noFill/>
          <a:ln w="38100">
            <a:solidFill>
              <a:schemeClr val="accent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39" name="Line 7"/>
          <p:cNvSpPr>
            <a:spLocks noChangeShapeType="1"/>
          </p:cNvSpPr>
          <p:nvPr/>
        </p:nvSpPr>
        <p:spPr bwMode="auto">
          <a:xfrm>
            <a:off x="3200400" y="36576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0" name="Line 8"/>
          <p:cNvSpPr>
            <a:spLocks noChangeShapeType="1"/>
          </p:cNvSpPr>
          <p:nvPr/>
        </p:nvSpPr>
        <p:spPr bwMode="auto">
          <a:xfrm>
            <a:off x="5029200" y="36576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1" name="Line 9"/>
          <p:cNvSpPr>
            <a:spLocks noChangeShapeType="1"/>
          </p:cNvSpPr>
          <p:nvPr/>
        </p:nvSpPr>
        <p:spPr bwMode="auto">
          <a:xfrm>
            <a:off x="5715000" y="36576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2" name="Line 10"/>
          <p:cNvSpPr>
            <a:spLocks noChangeShapeType="1"/>
          </p:cNvSpPr>
          <p:nvPr/>
        </p:nvSpPr>
        <p:spPr bwMode="auto">
          <a:xfrm>
            <a:off x="5029200" y="3810000"/>
            <a:ext cx="68580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Freeform 11"/>
          <p:cNvSpPr>
            <a:spLocks/>
          </p:cNvSpPr>
          <p:nvPr/>
        </p:nvSpPr>
        <p:spPr bwMode="auto">
          <a:xfrm>
            <a:off x="2209800" y="2209800"/>
            <a:ext cx="5638800" cy="1993900"/>
          </a:xfrm>
          <a:custGeom>
            <a:avLst/>
            <a:gdLst>
              <a:gd name="T0" fmla="*/ 0 w 3888"/>
              <a:gd name="T1" fmla="*/ 2147483647 h 1832"/>
              <a:gd name="T2" fmla="*/ 2147483647 w 3888"/>
              <a:gd name="T3" fmla="*/ 0 h 1832"/>
              <a:gd name="T4" fmla="*/ 2147483647 w 3888"/>
              <a:gd name="T5" fmla="*/ 2147483647 h 1832"/>
              <a:gd name="T6" fmla="*/ 2147483647 w 3888"/>
              <a:gd name="T7" fmla="*/ 2147483647 h 1832"/>
              <a:gd name="T8" fmla="*/ 2147483647 w 3888"/>
              <a:gd name="T9" fmla="*/ 2147483647 h 1832"/>
              <a:gd name="T10" fmla="*/ 2147483647 w 3888"/>
              <a:gd name="T11" fmla="*/ 2147483647 h 1832"/>
              <a:gd name="T12" fmla="*/ 0 60000 65536"/>
              <a:gd name="T13" fmla="*/ 0 60000 65536"/>
              <a:gd name="T14" fmla="*/ 0 60000 65536"/>
              <a:gd name="T15" fmla="*/ 0 60000 65536"/>
              <a:gd name="T16" fmla="*/ 0 60000 65536"/>
              <a:gd name="T17" fmla="*/ 0 60000 65536"/>
              <a:gd name="T18" fmla="*/ 0 w 3888"/>
              <a:gd name="T19" fmla="*/ 0 h 1832"/>
              <a:gd name="T20" fmla="*/ 3888 w 3888"/>
              <a:gd name="T21" fmla="*/ 1832 h 1832"/>
            </a:gdLst>
            <a:ahLst/>
            <a:cxnLst>
              <a:cxn ang="T12">
                <a:pos x="T0" y="T1"/>
              </a:cxn>
              <a:cxn ang="T13">
                <a:pos x="T2" y="T3"/>
              </a:cxn>
              <a:cxn ang="T14">
                <a:pos x="T4" y="T5"/>
              </a:cxn>
              <a:cxn ang="T15">
                <a:pos x="T6" y="T7"/>
              </a:cxn>
              <a:cxn ang="T16">
                <a:pos x="T8" y="T9"/>
              </a:cxn>
              <a:cxn ang="T17">
                <a:pos x="T10" y="T11"/>
              </a:cxn>
            </a:cxnLst>
            <a:rect l="T18" t="T19" r="T20" b="T21"/>
            <a:pathLst>
              <a:path w="3888" h="1832">
                <a:moveTo>
                  <a:pt x="0" y="1680"/>
                </a:moveTo>
                <a:cubicBezTo>
                  <a:pt x="144" y="840"/>
                  <a:pt x="288" y="0"/>
                  <a:pt x="480" y="0"/>
                </a:cubicBezTo>
                <a:cubicBezTo>
                  <a:pt x="672" y="0"/>
                  <a:pt x="872" y="1528"/>
                  <a:pt x="1152" y="1680"/>
                </a:cubicBezTo>
                <a:cubicBezTo>
                  <a:pt x="1432" y="1832"/>
                  <a:pt x="1888" y="928"/>
                  <a:pt x="2160" y="912"/>
                </a:cubicBezTo>
                <a:cubicBezTo>
                  <a:pt x="2432" y="896"/>
                  <a:pt x="2496" y="1504"/>
                  <a:pt x="2784" y="1584"/>
                </a:cubicBezTo>
                <a:cubicBezTo>
                  <a:pt x="3072" y="1664"/>
                  <a:pt x="3704" y="1424"/>
                  <a:pt x="3888" y="1392"/>
                </a:cubicBezTo>
              </a:path>
            </a:pathLst>
          </a:custGeom>
          <a:noFill/>
          <a:ln w="603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4940" name="Rectangle 12"/>
          <p:cNvSpPr>
            <a:spLocks noChangeArrowheads="1"/>
          </p:cNvSpPr>
          <p:nvPr/>
        </p:nvSpPr>
        <p:spPr bwMode="auto">
          <a:xfrm>
            <a:off x="457200" y="304800"/>
            <a:ext cx="8382000" cy="1143000"/>
          </a:xfrm>
          <a:prstGeom prst="rect">
            <a:avLst/>
          </a:prstGeom>
          <a:gradFill rotWithShape="1">
            <a:gsLst>
              <a:gs pos="0">
                <a:srgbClr val="333399">
                  <a:gamma/>
                  <a:shade val="46275"/>
                  <a:invGamma/>
                </a:srgbClr>
              </a:gs>
              <a:gs pos="50000">
                <a:srgbClr val="333399">
                  <a:alpha val="20000"/>
                </a:srgbClr>
              </a:gs>
              <a:gs pos="100000">
                <a:srgbClr val="333399">
                  <a:gamma/>
                  <a:shade val="46275"/>
                  <a:invGamma/>
                </a:srgbClr>
              </a:gs>
            </a:gsLst>
            <a:lin ang="0" scaled="1"/>
          </a:gradFill>
          <a:ln w="9525">
            <a:noFill/>
            <a:miter lim="800000"/>
            <a:headEnd/>
            <a:tailEnd/>
          </a:ln>
          <a:effectLst/>
        </p:spPr>
        <p:txBody>
          <a:bodyPr anchor="b"/>
          <a:lstStyle/>
          <a:p>
            <a:pPr algn="ctr">
              <a:lnSpc>
                <a:spcPct val="80000"/>
              </a:lnSpc>
              <a:defRPr/>
            </a:pPr>
            <a:r>
              <a:rPr lang="en-US" sz="4000">
                <a:solidFill>
                  <a:schemeClr val="folHlink"/>
                </a:solidFill>
                <a:effectLst>
                  <a:outerShdw blurRad="38100" dist="38100" dir="2700000" algn="tl">
                    <a:srgbClr val="000000"/>
                  </a:outerShdw>
                </a:effectLst>
                <a:latin typeface="Arial" charset="0"/>
              </a:rPr>
              <a:t>Helping People Move into </a:t>
            </a:r>
            <a:br>
              <a:rPr lang="en-US" sz="4000">
                <a:solidFill>
                  <a:schemeClr val="folHlink"/>
                </a:solidFill>
                <a:effectLst>
                  <a:outerShdw blurRad="38100" dist="38100" dir="2700000" algn="tl">
                    <a:srgbClr val="000000"/>
                  </a:outerShdw>
                </a:effectLst>
                <a:latin typeface="Arial" charset="0"/>
              </a:rPr>
            </a:br>
            <a:r>
              <a:rPr lang="en-US" sz="4000">
                <a:solidFill>
                  <a:schemeClr val="folHlink"/>
                </a:solidFill>
                <a:effectLst>
                  <a:outerShdw blurRad="38100" dist="38100" dir="2700000" algn="tl">
                    <a:srgbClr val="000000"/>
                  </a:outerShdw>
                </a:effectLst>
                <a:latin typeface="Arial" charset="0"/>
              </a:rPr>
              <a:t>Recovery Zone </a:t>
            </a:r>
          </a:p>
        </p:txBody>
      </p:sp>
      <p:sp>
        <p:nvSpPr>
          <p:cNvPr id="18447" name="Text Box 13"/>
          <p:cNvSpPr txBox="1">
            <a:spLocks noChangeArrowheads="1"/>
          </p:cNvSpPr>
          <p:nvPr/>
        </p:nvSpPr>
        <p:spPr bwMode="auto">
          <a:xfrm>
            <a:off x="3276600" y="4191000"/>
            <a:ext cx="32766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lnSpc>
                <a:spcPct val="90000"/>
              </a:lnSpc>
              <a:spcBef>
                <a:spcPct val="50000"/>
              </a:spcBef>
              <a:buClr>
                <a:schemeClr val="folHlink"/>
              </a:buClr>
              <a:buSzPct val="60000"/>
              <a:buFont typeface="Wingdings" pitchFamily="2" charset="2"/>
              <a:buNone/>
            </a:pPr>
            <a:r>
              <a:rPr lang="en-US" b="0">
                <a:solidFill>
                  <a:schemeClr val="tx1"/>
                </a:solidFill>
                <a:latin typeface="Tahoma" pitchFamily="34" charset="0"/>
              </a:rPr>
              <a:t>Improved client outcomes</a:t>
            </a:r>
          </a:p>
        </p:txBody>
      </p:sp>
      <p:graphicFrame>
        <p:nvGraphicFramePr>
          <p:cNvPr id="18448" name="Object 14"/>
          <p:cNvGraphicFramePr>
            <a:graphicFrameLocks noChangeAspect="1"/>
          </p:cNvGraphicFramePr>
          <p:nvPr/>
        </p:nvGraphicFramePr>
        <p:xfrm>
          <a:off x="533400" y="1447800"/>
          <a:ext cx="7848600" cy="5029200"/>
        </p:xfrm>
        <a:graphic>
          <a:graphicData uri="http://schemas.openxmlformats.org/presentationml/2006/ole">
            <mc:AlternateContent xmlns:mc="http://schemas.openxmlformats.org/markup-compatibility/2006">
              <mc:Choice xmlns:v="urn:schemas-microsoft-com:vml" Requires="v">
                <p:oleObj spid="_x0000_s3091" r:id="rId6" imgW="7846232" imgH="5029636" progId="Excel.Sheet.8">
                  <p:embed/>
                </p:oleObj>
              </mc:Choice>
              <mc:Fallback>
                <p:oleObj r:id="rId6" imgW="7846232" imgH="5029636" progId="Excel.Sheet.8">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447800"/>
                        <a:ext cx="7848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9" name="Text Box 15"/>
          <p:cNvSpPr txBox="1">
            <a:spLocks noChangeArrowheads="1"/>
          </p:cNvSpPr>
          <p:nvPr/>
        </p:nvSpPr>
        <p:spPr bwMode="auto">
          <a:xfrm>
            <a:off x="838200" y="1600200"/>
            <a:ext cx="1143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Severe</a:t>
            </a:r>
          </a:p>
        </p:txBody>
      </p:sp>
      <p:sp>
        <p:nvSpPr>
          <p:cNvPr id="18450" name="Text Box 16"/>
          <p:cNvSpPr txBox="1">
            <a:spLocks noChangeArrowheads="1"/>
          </p:cNvSpPr>
          <p:nvPr/>
        </p:nvSpPr>
        <p:spPr bwMode="auto">
          <a:xfrm>
            <a:off x="457200" y="5257800"/>
            <a:ext cx="16002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Remission</a:t>
            </a:r>
          </a:p>
        </p:txBody>
      </p:sp>
      <p:sp>
        <p:nvSpPr>
          <p:cNvPr id="124945" name="Rectangle 17"/>
          <p:cNvSpPr>
            <a:spLocks noChangeArrowheads="1"/>
          </p:cNvSpPr>
          <p:nvPr/>
        </p:nvSpPr>
        <p:spPr bwMode="auto">
          <a:xfrm>
            <a:off x="2286000" y="3505200"/>
            <a:ext cx="5562600" cy="685800"/>
          </a:xfrm>
          <a:prstGeom prst="rect">
            <a:avLst/>
          </a:prstGeom>
          <a:solidFill>
            <a:schemeClr val="accent1">
              <a:alpha val="50195"/>
            </a:schemeClr>
          </a:solidFill>
          <a:ln w="9525">
            <a:solidFill>
              <a:schemeClr val="tx1"/>
            </a:solidFill>
            <a:miter lim="800000"/>
            <a:headEnd/>
            <a:tailEnd/>
          </a:ln>
        </p:spPr>
        <p:txBody>
          <a:bodyPr wrap="none" anchor="ctr"/>
          <a:lstStyle/>
          <a:p>
            <a:pPr algn="ctr"/>
            <a:endParaRPr lang="en-US"/>
          </a:p>
        </p:txBody>
      </p:sp>
      <p:grpSp>
        <p:nvGrpSpPr>
          <p:cNvPr id="2" name="Group 18"/>
          <p:cNvGrpSpPr>
            <a:grpSpLocks/>
          </p:cNvGrpSpPr>
          <p:nvPr/>
        </p:nvGrpSpPr>
        <p:grpSpPr bwMode="auto">
          <a:xfrm>
            <a:off x="5334000" y="2438400"/>
            <a:ext cx="2819400" cy="1219200"/>
            <a:chOff x="3360" y="1536"/>
            <a:chExt cx="1776" cy="768"/>
          </a:xfrm>
        </p:grpSpPr>
        <p:sp>
          <p:nvSpPr>
            <p:cNvPr id="124947" name="Oval 19"/>
            <p:cNvSpPr>
              <a:spLocks noChangeArrowheads="1"/>
            </p:cNvSpPr>
            <p:nvPr/>
          </p:nvSpPr>
          <p:spPr bwMode="auto">
            <a:xfrm>
              <a:off x="3360" y="1536"/>
              <a:ext cx="1776" cy="432"/>
            </a:xfrm>
            <a:prstGeom prst="ellipse">
              <a:avLst/>
            </a:prstGeom>
            <a:gradFill rotWithShape="0">
              <a:gsLst>
                <a:gs pos="0">
                  <a:srgbClr val="FF0066"/>
                </a:gs>
                <a:gs pos="100000">
                  <a:srgbClr val="FF0066">
                    <a:gamma/>
                    <a:shade val="46275"/>
                    <a:invGamma/>
                  </a:srgbClr>
                </a:gs>
              </a:gsLst>
              <a:path path="shape">
                <a:fillToRect l="50000" t="50000" r="50000" b="50000"/>
              </a:path>
            </a:gradFill>
            <a:ln w="12700">
              <a:solidFill>
                <a:srgbClr val="800000"/>
              </a:solidFill>
              <a:round/>
              <a:headEnd/>
              <a:tailEnd/>
            </a:ln>
            <a:effectLst>
              <a:outerShdw dist="74053" dir="3542175" algn="ctr" rotWithShape="0">
                <a:schemeClr val="folHlink"/>
              </a:outerShdw>
            </a:effectLst>
          </p:spPr>
          <p:txBody>
            <a:bodyPr wrap="none" anchor="ctr"/>
            <a:lstStyle/>
            <a:p>
              <a:pPr algn="ctr">
                <a:lnSpc>
                  <a:spcPct val="90000"/>
                </a:lnSpc>
                <a:defRPr/>
              </a:pPr>
              <a:r>
                <a:rPr lang="en-US" sz="1600">
                  <a:solidFill>
                    <a:schemeClr val="tx1"/>
                  </a:solidFill>
                  <a:effectLst>
                    <a:outerShdw blurRad="38100" dist="38100" dir="2700000" algn="tl">
                      <a:srgbClr val="000000"/>
                    </a:outerShdw>
                  </a:effectLst>
                  <a:latin typeface="Arial" charset="0"/>
                </a:rPr>
                <a:t>Recovery Zone </a:t>
              </a:r>
            </a:p>
          </p:txBody>
        </p:sp>
        <p:sp>
          <p:nvSpPr>
            <p:cNvPr id="18454" name="Line 20"/>
            <p:cNvSpPr>
              <a:spLocks noChangeShapeType="1"/>
            </p:cNvSpPr>
            <p:nvPr/>
          </p:nvSpPr>
          <p:spPr bwMode="auto">
            <a:xfrm>
              <a:off x="4272" y="1968"/>
              <a:ext cx="0" cy="336"/>
            </a:xfrm>
            <a:prstGeom prst="line">
              <a:avLst/>
            </a:prstGeom>
            <a:noFill/>
            <a:ln w="3492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grpSp>
    </p:spTree>
    <p:extLst>
      <p:ext uri="{BB962C8B-B14F-4D97-AF65-F5344CB8AC3E}">
        <p14:creationId xmlns:p14="http://schemas.microsoft.com/office/powerpoint/2010/main" val="2840088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4945"/>
                                        </p:tgtEl>
                                        <p:attrNameLst>
                                          <p:attrName>style.visibility</p:attrName>
                                        </p:attrNameLst>
                                      </p:cBhvr>
                                      <p:to>
                                        <p:strVal val="visible"/>
                                      </p:to>
                                    </p:set>
                                    <p:animEffect transition="in" filter="dissolve">
                                      <p:cBhvr>
                                        <p:cTn id="7" dur="500"/>
                                        <p:tgtEl>
                                          <p:spTgt spid="124945"/>
                                        </p:tgtEl>
                                      </p:cBhvr>
                                    </p:animEffect>
                                  </p:childTnLst>
                                </p:cTn>
                              </p:par>
                            </p:childTnLst>
                          </p:cTn>
                        </p:par>
                        <p:par>
                          <p:cTn id="8" fill="hold" nodeType="afterGroup">
                            <p:stCondLst>
                              <p:cond delay="500"/>
                            </p:stCondLst>
                            <p:childTnLst>
                              <p:par>
                                <p:cTn id="9" presetID="9" presetClass="entr" presetSubtype="0"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Second Chance Act Prisoner Reentry grant</a:t>
            </a:r>
          </a:p>
          <a:p>
            <a:endParaRPr lang="en-US" dirty="0"/>
          </a:p>
          <a:p>
            <a:r>
              <a:rPr lang="en-US" dirty="0" smtClean="0"/>
              <a:t>High risk substance abusers returning to Worcester County</a:t>
            </a:r>
          </a:p>
          <a:p>
            <a:endParaRPr lang="en-US" dirty="0"/>
          </a:p>
          <a:p>
            <a:r>
              <a:rPr lang="en-US" dirty="0" smtClean="0"/>
              <a:t>Participated in SA </a:t>
            </a:r>
            <a:r>
              <a:rPr lang="en-US" dirty="0" err="1" smtClean="0"/>
              <a:t>Tx</a:t>
            </a:r>
            <a:r>
              <a:rPr lang="en-US" dirty="0" smtClean="0"/>
              <a:t> while incarcerated</a:t>
            </a:r>
            <a:endParaRPr lang="en-US" dirty="0"/>
          </a:p>
        </p:txBody>
      </p:sp>
      <p:sp>
        <p:nvSpPr>
          <p:cNvPr id="3" name="Title 2"/>
          <p:cNvSpPr>
            <a:spLocks noGrp="1"/>
          </p:cNvSpPr>
          <p:nvPr>
            <p:ph type="title"/>
          </p:nvPr>
        </p:nvSpPr>
        <p:spPr/>
        <p:txBody>
          <a:bodyPr/>
          <a:lstStyle/>
          <a:p>
            <a:r>
              <a:rPr lang="en-US" dirty="0" smtClean="0"/>
              <a:t>Peer Mentoring Project</a:t>
            </a:r>
            <a:endParaRPr lang="en-US" dirty="0"/>
          </a:p>
        </p:txBody>
      </p:sp>
    </p:spTree>
    <p:extLst>
      <p:ext uri="{BB962C8B-B14F-4D97-AF65-F5344CB8AC3E}">
        <p14:creationId xmlns:p14="http://schemas.microsoft.com/office/powerpoint/2010/main" val="3530299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2 FTE Program Coordinators</a:t>
            </a:r>
          </a:p>
          <a:p>
            <a:endParaRPr lang="en-US" dirty="0"/>
          </a:p>
          <a:p>
            <a:r>
              <a:rPr lang="en-US" dirty="0" smtClean="0"/>
              <a:t>44 active volunteer mentors</a:t>
            </a:r>
          </a:p>
          <a:p>
            <a:endParaRPr lang="en-US" dirty="0"/>
          </a:p>
          <a:p>
            <a:r>
              <a:rPr lang="en-US" dirty="0" smtClean="0"/>
              <a:t>82 participants released between January 2011 and April 2013</a:t>
            </a:r>
            <a:endParaRPr lang="en-US" dirty="0"/>
          </a:p>
        </p:txBody>
      </p:sp>
      <p:sp>
        <p:nvSpPr>
          <p:cNvPr id="3" name="Title 2"/>
          <p:cNvSpPr>
            <a:spLocks noGrp="1"/>
          </p:cNvSpPr>
          <p:nvPr>
            <p:ph type="title"/>
          </p:nvPr>
        </p:nvSpPr>
        <p:spPr/>
        <p:txBody>
          <a:bodyPr/>
          <a:lstStyle/>
          <a:p>
            <a:r>
              <a:rPr lang="en-US" dirty="0" smtClean="0"/>
              <a:t>Design</a:t>
            </a:r>
            <a:endParaRPr lang="en-US" dirty="0"/>
          </a:p>
        </p:txBody>
      </p:sp>
    </p:spTree>
    <p:extLst>
      <p:ext uri="{BB962C8B-B14F-4D97-AF65-F5344CB8AC3E}">
        <p14:creationId xmlns:p14="http://schemas.microsoft.com/office/powerpoint/2010/main" val="48161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3-6 months prior to release:</a:t>
            </a:r>
          </a:p>
          <a:p>
            <a:pPr lvl="1"/>
            <a:r>
              <a:rPr lang="en-US" dirty="0" smtClean="0"/>
              <a:t>Reentry Coordinator matches offender with mentor</a:t>
            </a:r>
          </a:p>
          <a:p>
            <a:pPr lvl="1"/>
            <a:r>
              <a:rPr lang="en-US" dirty="0" smtClean="0"/>
              <a:t>3-6 pre-release meetings between offender and mentor (rapport building, needs assessment)</a:t>
            </a:r>
          </a:p>
          <a:p>
            <a:r>
              <a:rPr lang="en-US" dirty="0" smtClean="0"/>
              <a:t>At release:</a:t>
            </a:r>
          </a:p>
          <a:p>
            <a:pPr lvl="1"/>
            <a:r>
              <a:rPr lang="en-US" dirty="0" smtClean="0"/>
              <a:t>Mentor/offender meeting in community</a:t>
            </a:r>
          </a:p>
          <a:p>
            <a:r>
              <a:rPr lang="en-US" dirty="0" smtClean="0"/>
              <a:t>Post-release</a:t>
            </a:r>
          </a:p>
          <a:p>
            <a:pPr lvl="1"/>
            <a:r>
              <a:rPr lang="en-US" dirty="0" smtClean="0"/>
              <a:t>Community Coordinator makes referrals, provides support for mentors</a:t>
            </a:r>
          </a:p>
          <a:p>
            <a:pPr lvl="1"/>
            <a:r>
              <a:rPr lang="en-US" dirty="0" smtClean="0"/>
              <a:t>Frequency of meetings depends on ex-offenders level of need</a:t>
            </a:r>
            <a:endParaRPr lang="en-US" dirty="0"/>
          </a:p>
        </p:txBody>
      </p:sp>
      <p:sp>
        <p:nvSpPr>
          <p:cNvPr id="3" name="Title 2"/>
          <p:cNvSpPr>
            <a:spLocks noGrp="1"/>
          </p:cNvSpPr>
          <p:nvPr>
            <p:ph type="title"/>
          </p:nvPr>
        </p:nvSpPr>
        <p:spPr/>
        <p:txBody>
          <a:bodyPr/>
          <a:lstStyle/>
          <a:p>
            <a:r>
              <a:rPr lang="en-US" dirty="0" smtClean="0"/>
              <a:t>How It Works</a:t>
            </a:r>
            <a:endParaRPr lang="en-US" dirty="0"/>
          </a:p>
        </p:txBody>
      </p:sp>
    </p:spTree>
    <p:extLst>
      <p:ext uri="{BB962C8B-B14F-4D97-AF65-F5344CB8AC3E}">
        <p14:creationId xmlns:p14="http://schemas.microsoft.com/office/powerpoint/2010/main" val="723827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63% completed program goals</a:t>
            </a:r>
          </a:p>
          <a:p>
            <a:r>
              <a:rPr lang="en-US" dirty="0" smtClean="0"/>
              <a:t>96% engaged in substance use treatment</a:t>
            </a:r>
          </a:p>
          <a:p>
            <a:r>
              <a:rPr lang="en-US" dirty="0" smtClean="0"/>
              <a:t>98% needing housing were placed </a:t>
            </a:r>
          </a:p>
          <a:p>
            <a:r>
              <a:rPr lang="en-US" dirty="0" smtClean="0"/>
              <a:t>32% received education (GED, OJT, etc.)</a:t>
            </a:r>
          </a:p>
          <a:p>
            <a:r>
              <a:rPr lang="en-US" dirty="0" smtClean="0"/>
              <a:t>95% needing mental health counseling received treatment.</a:t>
            </a:r>
            <a:endParaRPr lang="en-US" dirty="0"/>
          </a:p>
        </p:txBody>
      </p:sp>
      <p:sp>
        <p:nvSpPr>
          <p:cNvPr id="3" name="Title 2"/>
          <p:cNvSpPr>
            <a:spLocks noGrp="1"/>
          </p:cNvSpPr>
          <p:nvPr>
            <p:ph type="title"/>
          </p:nvPr>
        </p:nvSpPr>
        <p:spPr/>
        <p:txBody>
          <a:bodyPr/>
          <a:lstStyle/>
          <a:p>
            <a:r>
              <a:rPr lang="en-US" dirty="0" smtClean="0"/>
              <a:t>Outcomes</a:t>
            </a:r>
            <a:endParaRPr lang="en-US" dirty="0"/>
          </a:p>
        </p:txBody>
      </p:sp>
    </p:spTree>
    <p:extLst>
      <p:ext uri="{BB962C8B-B14F-4D97-AF65-F5344CB8AC3E}">
        <p14:creationId xmlns:p14="http://schemas.microsoft.com/office/powerpoint/2010/main" val="903092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For this project, recidivism defined as re-arrest and/or return to custody.</a:t>
            </a:r>
          </a:p>
          <a:p>
            <a:endParaRPr lang="en-US" dirty="0"/>
          </a:p>
          <a:p>
            <a:r>
              <a:rPr lang="en-US" dirty="0" smtClean="0"/>
              <a:t>MADOC one-year recidivism rate is 25%</a:t>
            </a:r>
          </a:p>
          <a:p>
            <a:endParaRPr lang="en-US" dirty="0"/>
          </a:p>
          <a:p>
            <a:r>
              <a:rPr lang="en-US" dirty="0" smtClean="0"/>
              <a:t>Peer mentoring project participants released for one or more years is 17%.</a:t>
            </a:r>
            <a:endParaRPr lang="en-US" dirty="0"/>
          </a:p>
        </p:txBody>
      </p:sp>
      <p:sp>
        <p:nvSpPr>
          <p:cNvPr id="3" name="Title 2"/>
          <p:cNvSpPr>
            <a:spLocks noGrp="1"/>
          </p:cNvSpPr>
          <p:nvPr>
            <p:ph type="title"/>
          </p:nvPr>
        </p:nvSpPr>
        <p:spPr/>
        <p:txBody>
          <a:bodyPr/>
          <a:lstStyle/>
          <a:p>
            <a:r>
              <a:rPr lang="en-US" dirty="0" smtClean="0"/>
              <a:t>Recidivism</a:t>
            </a:r>
            <a:endParaRPr lang="en-US" dirty="0"/>
          </a:p>
        </p:txBody>
      </p:sp>
    </p:spTree>
    <p:extLst>
      <p:ext uri="{BB962C8B-B14F-4D97-AF65-F5344CB8AC3E}">
        <p14:creationId xmlns:p14="http://schemas.microsoft.com/office/powerpoint/2010/main" val="1535685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Clear risk/need criteria for program eligibility</a:t>
            </a:r>
          </a:p>
          <a:p>
            <a:pPr lvl="1"/>
            <a:r>
              <a:rPr lang="en-US" dirty="0" smtClean="0"/>
              <a:t>Prioritize based on risk and need</a:t>
            </a:r>
          </a:p>
          <a:p>
            <a:pPr lvl="1"/>
            <a:r>
              <a:rPr lang="en-US" dirty="0" smtClean="0"/>
              <a:t>Program engagement strategies</a:t>
            </a:r>
          </a:p>
          <a:p>
            <a:pPr marL="393192" lvl="1" indent="0">
              <a:buNone/>
            </a:pPr>
            <a:endParaRPr lang="en-US" dirty="0" smtClean="0"/>
          </a:p>
          <a:p>
            <a:r>
              <a:rPr lang="en-US" dirty="0" smtClean="0"/>
              <a:t>Use of standardized training curricula that incorporate cognitive-based approaches</a:t>
            </a:r>
          </a:p>
          <a:p>
            <a:pPr marL="109728" indent="0">
              <a:buNone/>
            </a:pPr>
            <a:endParaRPr lang="en-US" dirty="0" smtClean="0"/>
          </a:p>
          <a:p>
            <a:r>
              <a:rPr lang="en-US" dirty="0" smtClean="0"/>
              <a:t>Emphasis on Continuity of Care</a:t>
            </a:r>
          </a:p>
          <a:p>
            <a:pPr lvl="1"/>
            <a:r>
              <a:rPr lang="en-US" dirty="0" smtClean="0"/>
              <a:t>Engage pre-release</a:t>
            </a:r>
          </a:p>
          <a:p>
            <a:pPr lvl="1"/>
            <a:r>
              <a:rPr lang="en-US" dirty="0" smtClean="0"/>
              <a:t>Develop continuing care plan</a:t>
            </a:r>
          </a:p>
          <a:p>
            <a:pPr lvl="1"/>
            <a:r>
              <a:rPr lang="en-US" dirty="0" smtClean="0"/>
              <a:t>Bridge “inside-out” service delivery</a:t>
            </a:r>
            <a:endParaRPr lang="en-US" dirty="0"/>
          </a:p>
        </p:txBody>
      </p:sp>
      <p:sp>
        <p:nvSpPr>
          <p:cNvPr id="3" name="Title 2"/>
          <p:cNvSpPr>
            <a:spLocks noGrp="1"/>
          </p:cNvSpPr>
          <p:nvPr>
            <p:ph type="title"/>
          </p:nvPr>
        </p:nvSpPr>
        <p:spPr/>
        <p:txBody>
          <a:bodyPr/>
          <a:lstStyle/>
          <a:p>
            <a:r>
              <a:rPr lang="en-US" dirty="0" smtClean="0"/>
              <a:t>Lessons Learned</a:t>
            </a:r>
            <a:endParaRPr lang="en-US" dirty="0"/>
          </a:p>
        </p:txBody>
      </p:sp>
    </p:spTree>
    <p:extLst>
      <p:ext uri="{BB962C8B-B14F-4D97-AF65-F5344CB8AC3E}">
        <p14:creationId xmlns:p14="http://schemas.microsoft.com/office/powerpoint/2010/main" val="623787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Innovative use of EBP’s</a:t>
            </a:r>
          </a:p>
          <a:p>
            <a:pPr lvl="1"/>
            <a:r>
              <a:rPr lang="en-US" dirty="0" smtClean="0"/>
              <a:t>Family engagement</a:t>
            </a:r>
          </a:p>
          <a:p>
            <a:pPr lvl="1"/>
            <a:r>
              <a:rPr lang="en-US" dirty="0" smtClean="0"/>
              <a:t>Co-occurring capacity</a:t>
            </a:r>
          </a:p>
          <a:p>
            <a:pPr lvl="1"/>
            <a:r>
              <a:rPr lang="en-US" dirty="0" smtClean="0"/>
              <a:t>MAT access</a:t>
            </a:r>
          </a:p>
          <a:p>
            <a:pPr lvl="1"/>
            <a:r>
              <a:rPr lang="en-US" dirty="0" smtClean="0"/>
              <a:t>Cell phones/</a:t>
            </a:r>
            <a:r>
              <a:rPr lang="en-US" dirty="0"/>
              <a:t>S</a:t>
            </a:r>
            <a:r>
              <a:rPr lang="en-US" dirty="0" smtClean="0"/>
              <a:t>kype</a:t>
            </a:r>
          </a:p>
          <a:p>
            <a:pPr marL="393192" lvl="1" indent="0">
              <a:buNone/>
            </a:pPr>
            <a:endParaRPr lang="en-US" dirty="0" smtClean="0"/>
          </a:p>
          <a:p>
            <a:r>
              <a:rPr lang="en-US" dirty="0" smtClean="0"/>
              <a:t>Opportunity to strengthen and leverage RSAT funding</a:t>
            </a:r>
            <a:endParaRPr lang="en-US" dirty="0"/>
          </a:p>
        </p:txBody>
      </p:sp>
      <p:sp>
        <p:nvSpPr>
          <p:cNvPr id="3" name="Title 2"/>
          <p:cNvSpPr>
            <a:spLocks noGrp="1"/>
          </p:cNvSpPr>
          <p:nvPr>
            <p:ph type="title"/>
          </p:nvPr>
        </p:nvSpPr>
        <p:spPr/>
        <p:txBody>
          <a:bodyPr/>
          <a:lstStyle/>
          <a:p>
            <a:r>
              <a:rPr lang="en-US" dirty="0" smtClean="0"/>
              <a:t>Lessons Learned</a:t>
            </a:r>
            <a:endParaRPr lang="en-US" dirty="0"/>
          </a:p>
        </p:txBody>
      </p:sp>
    </p:spTree>
    <p:extLst>
      <p:ext uri="{BB962C8B-B14F-4D97-AF65-F5344CB8AC3E}">
        <p14:creationId xmlns:p14="http://schemas.microsoft.com/office/powerpoint/2010/main" val="939323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ctr">
              <a:buNone/>
            </a:pPr>
            <a:r>
              <a:rPr lang="en-US" sz="4000" i="1" dirty="0" smtClean="0"/>
              <a:t>Thank You</a:t>
            </a:r>
          </a:p>
          <a:p>
            <a:pPr marL="109728" indent="0" algn="ctr">
              <a:buNone/>
            </a:pPr>
            <a:endParaRPr lang="en-US" sz="4000" i="1" dirty="0"/>
          </a:p>
          <a:p>
            <a:pPr marL="109728" indent="0" algn="ctr">
              <a:buNone/>
            </a:pPr>
            <a:r>
              <a:rPr lang="en-US" sz="2800" i="1" dirty="0" smtClean="0"/>
              <a:t>Earl Warren</a:t>
            </a:r>
          </a:p>
          <a:p>
            <a:pPr marL="109728" indent="0" algn="ctr">
              <a:buNone/>
            </a:pPr>
            <a:r>
              <a:rPr lang="en-US" sz="2800" i="1" dirty="0" smtClean="0">
                <a:hlinkClick r:id="rId2"/>
              </a:rPr>
              <a:t>Earl.warren@spectrumsys.org</a:t>
            </a:r>
            <a:endParaRPr lang="en-US" sz="2800" i="1" dirty="0" smtClean="0"/>
          </a:p>
          <a:p>
            <a:pPr marL="109728" indent="0" algn="ctr">
              <a:buNone/>
            </a:pPr>
            <a:endParaRPr lang="en-US" sz="2800" i="1" dirty="0"/>
          </a:p>
          <a:p>
            <a:pPr marL="109728" indent="0" algn="ctr">
              <a:buNone/>
            </a:pPr>
            <a:r>
              <a:rPr lang="en-US" sz="2800" i="1" dirty="0" smtClean="0"/>
              <a:t>Jackie Chowaniec</a:t>
            </a:r>
          </a:p>
          <a:p>
            <a:pPr marL="109728" indent="0" algn="ctr">
              <a:buNone/>
            </a:pPr>
            <a:r>
              <a:rPr lang="en-US" sz="2800" i="1" dirty="0" smtClean="0">
                <a:hlinkClick r:id="rId3"/>
              </a:rPr>
              <a:t>jacqueline.chowaniec@doc.state.ma.us</a:t>
            </a:r>
            <a:r>
              <a:rPr lang="en-US" sz="2800" i="1" dirty="0" smtClean="0"/>
              <a:t> </a:t>
            </a:r>
            <a:endParaRPr lang="en-US" sz="2800" i="1" dirty="0"/>
          </a:p>
        </p:txBody>
      </p:sp>
    </p:spTree>
    <p:extLst>
      <p:ext uri="{BB962C8B-B14F-4D97-AF65-F5344CB8AC3E}">
        <p14:creationId xmlns:p14="http://schemas.microsoft.com/office/powerpoint/2010/main" val="45025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US" dirty="0" smtClean="0"/>
              <a:t>Relevance of Mentoring for RSAT</a:t>
            </a:r>
          </a:p>
          <a:p>
            <a:endParaRPr lang="en-US" dirty="0"/>
          </a:p>
          <a:p>
            <a:r>
              <a:rPr lang="en-US" dirty="0" smtClean="0"/>
              <a:t>Major Domains for Successful Reentry</a:t>
            </a:r>
          </a:p>
          <a:p>
            <a:pPr marL="109728" indent="0">
              <a:buNone/>
            </a:pPr>
            <a:endParaRPr lang="en-US" dirty="0" smtClean="0"/>
          </a:p>
          <a:p>
            <a:r>
              <a:rPr lang="en-US" dirty="0" smtClean="0"/>
              <a:t>Peer Mentoring Model</a:t>
            </a:r>
          </a:p>
          <a:p>
            <a:endParaRPr lang="en-US" dirty="0"/>
          </a:p>
          <a:p>
            <a:r>
              <a:rPr lang="en-US" dirty="0" smtClean="0"/>
              <a:t>How Does Mentoring Fit With RSAT?</a:t>
            </a:r>
          </a:p>
          <a:p>
            <a:endParaRPr lang="en-US" dirty="0"/>
          </a:p>
          <a:p>
            <a:r>
              <a:rPr lang="en-US" dirty="0" smtClean="0"/>
              <a:t>Evidence-Based, Best Practice</a:t>
            </a:r>
            <a:endParaRPr lang="en-US" dirty="0"/>
          </a:p>
        </p:txBody>
      </p:sp>
      <p:sp>
        <p:nvSpPr>
          <p:cNvPr id="4" name="Title 3"/>
          <p:cNvSpPr>
            <a:spLocks noGrp="1"/>
          </p:cNvSpPr>
          <p:nvPr>
            <p:ph type="title"/>
          </p:nvPr>
        </p:nvSpPr>
        <p:spPr/>
        <p:txBody>
          <a:bodyPr/>
          <a:lstStyle/>
          <a:p>
            <a:r>
              <a:rPr lang="en-US" dirty="0" smtClean="0"/>
              <a:t>Objectives</a:t>
            </a:r>
            <a:endParaRPr lang="en-US" dirty="0"/>
          </a:p>
        </p:txBody>
      </p:sp>
    </p:spTree>
    <p:extLst>
      <p:ext uri="{BB962C8B-B14F-4D97-AF65-F5344CB8AC3E}">
        <p14:creationId xmlns:p14="http://schemas.microsoft.com/office/powerpoint/2010/main" val="19923077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071872"/>
          </a:xfrm>
        </p:spPr>
        <p:txBody>
          <a:bodyPr>
            <a:normAutofit fontScale="55000" lnSpcReduction="20000"/>
          </a:bodyPr>
          <a:lstStyle/>
          <a:p>
            <a:pPr marL="109728" indent="0" algn="ctr">
              <a:buNone/>
            </a:pPr>
            <a:r>
              <a:rPr lang="en-US" sz="5100" b="1" dirty="0"/>
              <a:t>What is Trauma and Why Must We Address it</a:t>
            </a:r>
            <a:endParaRPr lang="en-US" sz="5100" b="1" dirty="0" smtClean="0"/>
          </a:p>
          <a:p>
            <a:pPr marL="109728" indent="0" algn="ctr">
              <a:buNone/>
            </a:pPr>
            <a:endParaRPr lang="en-US" sz="3100" b="1" dirty="0"/>
          </a:p>
          <a:p>
            <a:pPr marL="109728" indent="0" algn="ctr">
              <a:buNone/>
            </a:pPr>
            <a:r>
              <a:rPr lang="en-US" sz="3600" b="1" dirty="0" smtClean="0"/>
              <a:t>December </a:t>
            </a:r>
            <a:r>
              <a:rPr lang="en-US" sz="3600" b="1" dirty="0"/>
              <a:t>18, 2013</a:t>
            </a:r>
          </a:p>
          <a:p>
            <a:pPr marL="109728" indent="0" algn="ctr">
              <a:buNone/>
            </a:pPr>
            <a:r>
              <a:rPr lang="en-US" sz="3600" b="1" dirty="0"/>
              <a:t>2:00 – 3:00 p.m. EST </a:t>
            </a:r>
          </a:p>
          <a:p>
            <a:endParaRPr lang="en-US" dirty="0"/>
          </a:p>
          <a:p>
            <a:pPr marL="109728" indent="0">
              <a:lnSpc>
                <a:spcPct val="120000"/>
              </a:lnSpc>
              <a:buNone/>
            </a:pPr>
            <a:r>
              <a:rPr lang="en-US" sz="3300" dirty="0"/>
              <a:t>SAMSHA’s Promoting Alternatives to Seclusion and Restraint through Trauma-Informed Practices promotes trauma-informed practices in the delivery of services to people who have experienced violence and trauma and are seeking support for recovery and healing.  This presentation will address the prevalence of trauma and suggest techniques to reduce the likelihood of re-traumatization. Participants will learn what trauma is, how it affects individuals – psychologically, developmentally, and neurobiological. Self-regulation strategies will be explored.  </a:t>
            </a:r>
          </a:p>
          <a:p>
            <a:pPr>
              <a:lnSpc>
                <a:spcPct val="120000"/>
              </a:lnSpc>
            </a:pPr>
            <a:endParaRPr lang="en-US" sz="3300" dirty="0"/>
          </a:p>
          <a:p>
            <a:pPr marL="109728" indent="0">
              <a:lnSpc>
                <a:spcPct val="120000"/>
              </a:lnSpc>
              <a:buNone/>
            </a:pPr>
            <a:r>
              <a:rPr lang="en-US" sz="3300" b="1" dirty="0"/>
              <a:t>Presenter: </a:t>
            </a:r>
            <a:r>
              <a:rPr lang="en-US" sz="3300" dirty="0"/>
              <a:t>	Joan </a:t>
            </a:r>
            <a:r>
              <a:rPr lang="en-US" sz="3300" dirty="0" err="1"/>
              <a:t>Gillece</a:t>
            </a:r>
            <a:endParaRPr lang="en-US" sz="3300" dirty="0"/>
          </a:p>
        </p:txBody>
      </p:sp>
      <p:sp>
        <p:nvSpPr>
          <p:cNvPr id="3" name="Title 2"/>
          <p:cNvSpPr>
            <a:spLocks noGrp="1"/>
          </p:cNvSpPr>
          <p:nvPr>
            <p:ph type="title"/>
          </p:nvPr>
        </p:nvSpPr>
        <p:spPr/>
        <p:txBody>
          <a:bodyPr/>
          <a:lstStyle/>
          <a:p>
            <a:r>
              <a:rPr lang="en-US" dirty="0" smtClean="0"/>
              <a:t>Next Presentation</a:t>
            </a:r>
            <a:endParaRPr lang="en-US" dirty="0"/>
          </a:p>
        </p:txBody>
      </p:sp>
    </p:spTree>
    <p:extLst>
      <p:ext uri="{BB962C8B-B14F-4D97-AF65-F5344CB8AC3E}">
        <p14:creationId xmlns:p14="http://schemas.microsoft.com/office/powerpoint/2010/main" val="244050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dirty="0" smtClean="0"/>
              <a:t>RSAT programs are </a:t>
            </a:r>
            <a:r>
              <a:rPr lang="en-US" i="1" dirty="0" smtClean="0"/>
              <a:t>required</a:t>
            </a:r>
            <a:r>
              <a:rPr lang="en-US" dirty="0" smtClean="0"/>
              <a:t> to give preference to programs that provide aftercare and services with AOD treatment.</a:t>
            </a:r>
          </a:p>
          <a:p>
            <a:pPr marL="109728" indent="0">
              <a:buNone/>
            </a:pPr>
            <a:endParaRPr lang="en-US" dirty="0"/>
          </a:p>
          <a:p>
            <a:pPr marL="109728" indent="0">
              <a:buNone/>
            </a:pPr>
            <a:r>
              <a:rPr lang="en-US" i="1" dirty="0" smtClean="0"/>
              <a:t>However:</a:t>
            </a:r>
            <a:endParaRPr lang="en-US" dirty="0" smtClean="0"/>
          </a:p>
          <a:p>
            <a:r>
              <a:rPr lang="en-US" dirty="0" smtClean="0"/>
              <a:t>Only 10% of RSAT funding is used for post-release programming because…</a:t>
            </a:r>
          </a:p>
          <a:p>
            <a:r>
              <a:rPr lang="en-US" dirty="0" smtClean="0"/>
              <a:t>Restriction on how community-based </a:t>
            </a:r>
            <a:r>
              <a:rPr lang="en-US" dirty="0" err="1" smtClean="0"/>
              <a:t>Tx</a:t>
            </a:r>
            <a:r>
              <a:rPr lang="en-US" dirty="0" smtClean="0"/>
              <a:t> funds are used for pre-release inmates… SO</a:t>
            </a:r>
          </a:p>
          <a:p>
            <a:r>
              <a:rPr lang="en-US" dirty="0" smtClean="0"/>
              <a:t>Use of volunteer mentors is a cost effective  pre-release program engagement strategy.</a:t>
            </a:r>
            <a:endParaRPr lang="en-US" dirty="0"/>
          </a:p>
        </p:txBody>
      </p:sp>
      <p:sp>
        <p:nvSpPr>
          <p:cNvPr id="3" name="Title 2"/>
          <p:cNvSpPr>
            <a:spLocks noGrp="1"/>
          </p:cNvSpPr>
          <p:nvPr>
            <p:ph type="title"/>
          </p:nvPr>
        </p:nvSpPr>
        <p:spPr/>
        <p:txBody>
          <a:bodyPr>
            <a:normAutofit fontScale="90000"/>
          </a:bodyPr>
          <a:lstStyle/>
          <a:p>
            <a:r>
              <a:rPr lang="en-US" dirty="0" smtClean="0"/>
              <a:t>Relevance of Mentoring Programs in the RSAT Continuum</a:t>
            </a:r>
            <a:endParaRPr lang="en-US" dirty="0"/>
          </a:p>
        </p:txBody>
      </p:sp>
    </p:spTree>
    <p:extLst>
      <p:ext uri="{BB962C8B-B14F-4D97-AF65-F5344CB8AC3E}">
        <p14:creationId xmlns:p14="http://schemas.microsoft.com/office/powerpoint/2010/main" val="3183355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Housing</a:t>
            </a:r>
          </a:p>
          <a:p>
            <a:r>
              <a:rPr lang="en-US" dirty="0"/>
              <a:t>Employment </a:t>
            </a:r>
          </a:p>
          <a:p>
            <a:r>
              <a:rPr lang="en-US" dirty="0"/>
              <a:t>Legal </a:t>
            </a:r>
          </a:p>
          <a:p>
            <a:r>
              <a:rPr lang="en-US" dirty="0"/>
              <a:t>Medical</a:t>
            </a:r>
          </a:p>
          <a:p>
            <a:r>
              <a:rPr lang="en-US" dirty="0"/>
              <a:t>SA/MH Treatment</a:t>
            </a:r>
          </a:p>
          <a:p>
            <a:r>
              <a:rPr lang="en-US" dirty="0"/>
              <a:t>Social networks</a:t>
            </a:r>
          </a:p>
          <a:p>
            <a:r>
              <a:rPr lang="en-US" dirty="0"/>
              <a:t>Transportation</a:t>
            </a:r>
          </a:p>
          <a:p>
            <a:r>
              <a:rPr lang="en-US" dirty="0"/>
              <a:t>Child care</a:t>
            </a:r>
          </a:p>
          <a:p>
            <a:endParaRPr lang="en-US" dirty="0"/>
          </a:p>
        </p:txBody>
      </p:sp>
      <p:sp>
        <p:nvSpPr>
          <p:cNvPr id="3" name="Title 2"/>
          <p:cNvSpPr>
            <a:spLocks noGrp="1"/>
          </p:cNvSpPr>
          <p:nvPr>
            <p:ph type="title"/>
          </p:nvPr>
        </p:nvSpPr>
        <p:spPr/>
        <p:txBody>
          <a:bodyPr/>
          <a:lstStyle/>
          <a:p>
            <a:r>
              <a:rPr lang="en-US" dirty="0"/>
              <a:t>Immediate Post-Release Needs</a:t>
            </a:r>
          </a:p>
        </p:txBody>
      </p:sp>
    </p:spTree>
    <p:extLst>
      <p:ext uri="{BB962C8B-B14F-4D97-AF65-F5344CB8AC3E}">
        <p14:creationId xmlns:p14="http://schemas.microsoft.com/office/powerpoint/2010/main" val="575970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defRPr/>
            </a:pPr>
            <a:r>
              <a:rPr lang="en-US" sz="2800" dirty="0"/>
              <a:t>Through the Recovery Support Strategic Initiative, SAMHSA has delineated </a:t>
            </a:r>
            <a:r>
              <a:rPr lang="en-US" sz="2800" i="1" dirty="0"/>
              <a:t>four</a:t>
            </a:r>
            <a:r>
              <a:rPr lang="en-US" sz="2800" dirty="0"/>
              <a:t> major dimensions that support a life in recovery</a:t>
            </a:r>
            <a:r>
              <a:rPr lang="en-US" sz="2800" dirty="0" smtClean="0"/>
              <a:t>:</a:t>
            </a:r>
          </a:p>
          <a:p>
            <a:pPr marL="624078" indent="-514350">
              <a:buFont typeface="+mj-lt"/>
              <a:buAutoNum type="arabicPeriod"/>
              <a:defRPr/>
            </a:pPr>
            <a:endParaRPr lang="en-US" sz="2800" i="1" u="sng" dirty="0" smtClean="0">
              <a:latin typeface="Arial" pitchFamily="34" charset="0"/>
              <a:cs typeface="Arial" pitchFamily="34" charset="0"/>
            </a:endParaRPr>
          </a:p>
          <a:p>
            <a:pPr marL="624078" indent="-514350">
              <a:buFont typeface="+mj-lt"/>
              <a:buAutoNum type="arabicPeriod"/>
              <a:defRPr/>
            </a:pPr>
            <a:r>
              <a:rPr lang="en-US" sz="2800" i="1" u="sng" dirty="0" smtClean="0">
                <a:latin typeface="Arial" pitchFamily="34" charset="0"/>
                <a:cs typeface="Arial" pitchFamily="34" charset="0"/>
              </a:rPr>
              <a:t>Health</a:t>
            </a:r>
            <a:r>
              <a:rPr lang="en-US" sz="2800" dirty="0">
                <a:latin typeface="Arial" pitchFamily="34" charset="0"/>
                <a:cs typeface="Arial" pitchFamily="34" charset="0"/>
              </a:rPr>
              <a:t> </a:t>
            </a:r>
            <a:endParaRPr lang="en-US" sz="2800" dirty="0" smtClean="0">
              <a:latin typeface="Arial" pitchFamily="34" charset="0"/>
              <a:cs typeface="Arial" pitchFamily="34" charset="0"/>
            </a:endParaRPr>
          </a:p>
          <a:p>
            <a:pPr marL="624078" indent="-514350">
              <a:buFont typeface="+mj-lt"/>
              <a:buAutoNum type="arabicPeriod"/>
              <a:defRPr/>
            </a:pPr>
            <a:r>
              <a:rPr lang="en-US" sz="2800" i="1" u="sng" dirty="0" smtClean="0">
                <a:latin typeface="Arial" pitchFamily="34" charset="0"/>
                <a:cs typeface="Arial" pitchFamily="34" charset="0"/>
              </a:rPr>
              <a:t>Home</a:t>
            </a:r>
            <a:endParaRPr lang="en-US" sz="2800" dirty="0" smtClean="0">
              <a:latin typeface="Arial" pitchFamily="34" charset="0"/>
              <a:cs typeface="Arial" pitchFamily="34" charset="0"/>
            </a:endParaRPr>
          </a:p>
          <a:p>
            <a:pPr marL="624078" indent="-514350">
              <a:buFont typeface="+mj-lt"/>
              <a:buAutoNum type="arabicPeriod"/>
              <a:defRPr/>
            </a:pPr>
            <a:r>
              <a:rPr lang="en-US" sz="2800" i="1" u="sng" dirty="0" smtClean="0">
                <a:latin typeface="Arial" pitchFamily="34" charset="0"/>
                <a:cs typeface="Arial" pitchFamily="34" charset="0"/>
              </a:rPr>
              <a:t>Purpose</a:t>
            </a:r>
            <a:endParaRPr lang="en-US" sz="2800" dirty="0" smtClean="0">
              <a:latin typeface="Arial" pitchFamily="34" charset="0"/>
              <a:cs typeface="Arial" pitchFamily="34" charset="0"/>
            </a:endParaRPr>
          </a:p>
          <a:p>
            <a:pPr marL="624078" indent="-514350">
              <a:buFont typeface="+mj-lt"/>
              <a:buAutoNum type="arabicPeriod"/>
              <a:defRPr/>
            </a:pPr>
            <a:r>
              <a:rPr lang="en-US" sz="2800" i="1" u="sng" dirty="0" smtClean="0">
                <a:latin typeface="Arial" pitchFamily="34" charset="0"/>
                <a:cs typeface="Arial" pitchFamily="34" charset="0"/>
              </a:rPr>
              <a:t>Community</a:t>
            </a:r>
            <a:r>
              <a:rPr lang="en-US" sz="2800" u="sng" dirty="0">
                <a:latin typeface="Arial" pitchFamily="34" charset="0"/>
                <a:cs typeface="Arial" pitchFamily="34" charset="0"/>
              </a:rPr>
              <a:t>:</a:t>
            </a:r>
            <a:r>
              <a:rPr lang="en-US" sz="2800" dirty="0">
                <a:latin typeface="Arial" pitchFamily="34" charset="0"/>
                <a:cs typeface="Arial" pitchFamily="34" charset="0"/>
              </a:rPr>
              <a:t>  </a:t>
            </a:r>
            <a:endParaRPr lang="en-US" dirty="0"/>
          </a:p>
        </p:txBody>
      </p:sp>
      <p:sp>
        <p:nvSpPr>
          <p:cNvPr id="3" name="Title 2"/>
          <p:cNvSpPr>
            <a:spLocks noGrp="1"/>
          </p:cNvSpPr>
          <p:nvPr>
            <p:ph type="title"/>
          </p:nvPr>
        </p:nvSpPr>
        <p:spPr/>
        <p:txBody>
          <a:bodyPr>
            <a:normAutofit fontScale="90000"/>
          </a:bodyPr>
          <a:lstStyle/>
          <a:p>
            <a:r>
              <a:rPr lang="en-US" dirty="0" smtClean="0"/>
              <a:t>A Recovery-Oriented Continuum for Aftercare and RSAT</a:t>
            </a:r>
            <a:endParaRPr lang="en-US" dirty="0"/>
          </a:p>
        </p:txBody>
      </p:sp>
    </p:spTree>
    <p:extLst>
      <p:ext uri="{BB962C8B-B14F-4D97-AF65-F5344CB8AC3E}">
        <p14:creationId xmlns:p14="http://schemas.microsoft.com/office/powerpoint/2010/main" val="3105565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Bridges in-prison RSAT programs with community-based aftercare services</a:t>
            </a:r>
          </a:p>
          <a:p>
            <a:endParaRPr lang="en-US" dirty="0" smtClean="0"/>
          </a:p>
          <a:p>
            <a:r>
              <a:rPr lang="en-US" dirty="0" smtClean="0"/>
              <a:t>Takes advantage of a volunteer workforce</a:t>
            </a:r>
          </a:p>
          <a:p>
            <a:endParaRPr lang="en-US" dirty="0" smtClean="0"/>
          </a:p>
          <a:p>
            <a:r>
              <a:rPr lang="en-US" dirty="0" smtClean="0"/>
              <a:t>Minimal impact on personnel</a:t>
            </a:r>
          </a:p>
          <a:p>
            <a:endParaRPr lang="en-US" dirty="0" smtClean="0"/>
          </a:p>
          <a:p>
            <a:r>
              <a:rPr lang="en-US" dirty="0" smtClean="0"/>
              <a:t>Simple, efficient, effective</a:t>
            </a:r>
            <a:endParaRPr lang="en-US" dirty="0"/>
          </a:p>
        </p:txBody>
      </p:sp>
      <p:sp>
        <p:nvSpPr>
          <p:cNvPr id="3" name="Title 2"/>
          <p:cNvSpPr>
            <a:spLocks noGrp="1"/>
          </p:cNvSpPr>
          <p:nvPr>
            <p:ph type="title"/>
          </p:nvPr>
        </p:nvSpPr>
        <p:spPr/>
        <p:txBody>
          <a:bodyPr/>
          <a:lstStyle/>
          <a:p>
            <a:r>
              <a:rPr lang="en-US" dirty="0" smtClean="0"/>
              <a:t>Model Design	</a:t>
            </a:r>
            <a:endParaRPr lang="en-US" dirty="0"/>
          </a:p>
        </p:txBody>
      </p:sp>
    </p:spTree>
    <p:extLst>
      <p:ext uri="{BB962C8B-B14F-4D97-AF65-F5344CB8AC3E}">
        <p14:creationId xmlns:p14="http://schemas.microsoft.com/office/powerpoint/2010/main" val="3018413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Mentors provide social support, assist with problem solving, encouragement, pro-social associations.</a:t>
            </a:r>
          </a:p>
          <a:p>
            <a:endParaRPr lang="en-US" dirty="0"/>
          </a:p>
          <a:p>
            <a:r>
              <a:rPr lang="en-US" dirty="0" smtClean="0"/>
              <a:t>Mentors ARE NOT counselors, case managers, social workers, AA sponsors.</a:t>
            </a:r>
            <a:endParaRPr lang="en-US" dirty="0"/>
          </a:p>
        </p:txBody>
      </p:sp>
      <p:sp>
        <p:nvSpPr>
          <p:cNvPr id="3" name="Title 2"/>
          <p:cNvSpPr>
            <a:spLocks noGrp="1"/>
          </p:cNvSpPr>
          <p:nvPr>
            <p:ph type="title"/>
          </p:nvPr>
        </p:nvSpPr>
        <p:spPr/>
        <p:txBody>
          <a:bodyPr/>
          <a:lstStyle/>
          <a:p>
            <a:r>
              <a:rPr lang="en-US" dirty="0" smtClean="0"/>
              <a:t>Volunteer Mentors</a:t>
            </a:r>
            <a:endParaRPr lang="en-US" dirty="0"/>
          </a:p>
        </p:txBody>
      </p:sp>
    </p:spTree>
    <p:extLst>
      <p:ext uri="{BB962C8B-B14F-4D97-AF65-F5344CB8AC3E}">
        <p14:creationId xmlns:p14="http://schemas.microsoft.com/office/powerpoint/2010/main" val="1456486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smtClean="0"/>
          </a:p>
          <a:p>
            <a:pPr marL="109728" indent="0">
              <a:buNone/>
            </a:pPr>
            <a:endParaRPr lang="en-US" dirty="0"/>
          </a:p>
          <a:p>
            <a:pPr marL="109728" indent="0">
              <a:buNone/>
            </a:pPr>
            <a:r>
              <a:rPr lang="en-US" dirty="0" smtClean="0"/>
              <a:t>Volunteer mentors provide the social support and experience of successfully living in society necessary for the ex-offender to stabilize him or herself in the community.</a:t>
            </a:r>
            <a:endParaRPr lang="en-US" dirty="0"/>
          </a:p>
        </p:txBody>
      </p:sp>
      <p:sp>
        <p:nvSpPr>
          <p:cNvPr id="3" name="Title 2"/>
          <p:cNvSpPr>
            <a:spLocks noGrp="1"/>
          </p:cNvSpPr>
          <p:nvPr>
            <p:ph type="title"/>
          </p:nvPr>
        </p:nvSpPr>
        <p:spPr/>
        <p:txBody>
          <a:bodyPr/>
          <a:lstStyle/>
          <a:p>
            <a:r>
              <a:rPr lang="en-US" dirty="0" smtClean="0"/>
              <a:t>How does it work?</a:t>
            </a:r>
            <a:endParaRPr lang="en-US" dirty="0"/>
          </a:p>
        </p:txBody>
      </p:sp>
    </p:spTree>
    <p:extLst>
      <p:ext uri="{BB962C8B-B14F-4D97-AF65-F5344CB8AC3E}">
        <p14:creationId xmlns:p14="http://schemas.microsoft.com/office/powerpoint/2010/main" val="2160334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762000" y="457200"/>
            <a:ext cx="7391400" cy="685800"/>
          </a:xfrm>
          <a:prstGeom prst="rect">
            <a:avLst/>
          </a:prstGeom>
          <a:gradFill rotWithShape="1">
            <a:gsLst>
              <a:gs pos="0">
                <a:srgbClr val="333399">
                  <a:gamma/>
                  <a:shade val="46275"/>
                  <a:invGamma/>
                </a:srgbClr>
              </a:gs>
              <a:gs pos="50000">
                <a:srgbClr val="333399">
                  <a:alpha val="22000"/>
                </a:srgbClr>
              </a:gs>
              <a:gs pos="100000">
                <a:srgbClr val="333399">
                  <a:gamma/>
                  <a:shade val="46275"/>
                  <a:invGamma/>
                </a:srgbClr>
              </a:gs>
            </a:gsLst>
            <a:lin ang="0" scaled="1"/>
          </a:gradFill>
          <a:ln w="9525">
            <a:noFill/>
            <a:miter lim="800000"/>
            <a:headEnd/>
            <a:tailEnd/>
          </a:ln>
          <a:effectLst/>
        </p:spPr>
        <p:txBody>
          <a:bodyPr anchor="b"/>
          <a:lstStyle/>
          <a:p>
            <a:pPr algn="ctr">
              <a:lnSpc>
                <a:spcPct val="80000"/>
              </a:lnSpc>
              <a:defRPr/>
            </a:pPr>
            <a:r>
              <a:rPr lang="en-US" sz="4000" dirty="0">
                <a:solidFill>
                  <a:schemeClr val="folHlink"/>
                </a:solidFill>
                <a:effectLst>
                  <a:outerShdw blurRad="38100" dist="38100" dir="2700000" algn="tl">
                    <a:srgbClr val="000000"/>
                  </a:outerShdw>
                </a:effectLst>
                <a:latin typeface="Arial" charset="0"/>
              </a:rPr>
              <a:t>Acute Treatment Model</a:t>
            </a:r>
          </a:p>
        </p:txBody>
      </p:sp>
      <p:grpSp>
        <p:nvGrpSpPr>
          <p:cNvPr id="16389" name="Group 3"/>
          <p:cNvGrpSpPr>
            <a:grpSpLocks/>
          </p:cNvGrpSpPr>
          <p:nvPr/>
        </p:nvGrpSpPr>
        <p:grpSpPr bwMode="auto">
          <a:xfrm>
            <a:off x="381000" y="1295400"/>
            <a:ext cx="7848600" cy="5029200"/>
            <a:chOff x="288" y="624"/>
            <a:chExt cx="4944" cy="3168"/>
          </a:xfrm>
        </p:grpSpPr>
        <p:graphicFrame>
          <p:nvGraphicFramePr>
            <p:cNvPr id="16393" name="Object 4"/>
            <p:cNvGraphicFramePr>
              <a:graphicFrameLocks noChangeAspect="1"/>
            </p:cNvGraphicFramePr>
            <p:nvPr/>
          </p:nvGraphicFramePr>
          <p:xfrm>
            <a:off x="288" y="624"/>
            <a:ext cx="4944" cy="3168"/>
          </p:xfrm>
          <a:graphic>
            <a:graphicData uri="http://schemas.openxmlformats.org/presentationml/2006/ole">
              <mc:AlternateContent xmlns:mc="http://schemas.openxmlformats.org/markup-compatibility/2006">
                <mc:Choice xmlns:v="urn:schemas-microsoft-com:vml" Requires="v">
                  <p:oleObj spid="_x0000_s1034" name="Chart" r:id="rId4" imgW="6010200" imgH="3981360" progId="MSGraph.Chart.8">
                    <p:embed followColorScheme="full"/>
                  </p:oleObj>
                </mc:Choice>
                <mc:Fallback>
                  <p:oleObj name="Chart" r:id="rId4" imgW="6010200" imgH="3981360" progId="MSGraph.Chart.8">
                    <p:embed followColorScheme="full"/>
                    <p:pic>
                      <p:nvPicPr>
                        <p:cNvPr id="0" name=""/>
                        <p:cNvPicPr>
                          <a:picLocks noChangeAspect="1" noChangeArrowheads="1"/>
                        </p:cNvPicPr>
                        <p:nvPr/>
                      </p:nvPicPr>
                      <p:blipFill>
                        <a:blip r:embed="rId5"/>
                        <a:srcRect/>
                        <a:stretch>
                          <a:fillRect/>
                        </a:stretch>
                      </p:blipFill>
                      <p:spPr bwMode="auto">
                        <a:xfrm>
                          <a:off x="288" y="624"/>
                          <a:ext cx="4944" cy="3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4" name="Freeform 5"/>
            <p:cNvSpPr>
              <a:spLocks/>
            </p:cNvSpPr>
            <p:nvPr/>
          </p:nvSpPr>
          <p:spPr bwMode="auto">
            <a:xfrm>
              <a:off x="1296" y="1296"/>
              <a:ext cx="3456" cy="960"/>
            </a:xfrm>
            <a:custGeom>
              <a:avLst/>
              <a:gdLst>
                <a:gd name="T0" fmla="*/ 0 w 3408"/>
                <a:gd name="T1" fmla="*/ 2728726 h 584"/>
                <a:gd name="T2" fmla="*/ 670 w 3408"/>
                <a:gd name="T3" fmla="*/ 36917 h 584"/>
                <a:gd name="T4" fmla="*/ 1340 w 3408"/>
                <a:gd name="T5" fmla="*/ 2503825 h 584"/>
                <a:gd name="T6" fmla="*/ 2131 w 3408"/>
                <a:gd name="T7" fmla="*/ 261199 h 584"/>
                <a:gd name="T8" fmla="*/ 2921 w 3408"/>
                <a:gd name="T9" fmla="*/ 2503825 h 584"/>
                <a:gd name="T10" fmla="*/ 3654 w 3408"/>
                <a:gd name="T11" fmla="*/ 261199 h 584"/>
                <a:gd name="T12" fmla="*/ 4322 w 3408"/>
                <a:gd name="T13" fmla="*/ 2728726 h 584"/>
                <a:gd name="T14" fmla="*/ 0 60000 65536"/>
                <a:gd name="T15" fmla="*/ 0 60000 65536"/>
                <a:gd name="T16" fmla="*/ 0 60000 65536"/>
                <a:gd name="T17" fmla="*/ 0 60000 65536"/>
                <a:gd name="T18" fmla="*/ 0 60000 65536"/>
                <a:gd name="T19" fmla="*/ 0 60000 65536"/>
                <a:gd name="T20" fmla="*/ 0 60000 65536"/>
                <a:gd name="T21" fmla="*/ 0 w 3408"/>
                <a:gd name="T22" fmla="*/ 0 h 584"/>
                <a:gd name="T23" fmla="*/ 3408 w 3408"/>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408" h="584">
                  <a:moveTo>
                    <a:pt x="0" y="584"/>
                  </a:moveTo>
                  <a:cubicBezTo>
                    <a:pt x="176" y="300"/>
                    <a:pt x="352" y="16"/>
                    <a:pt x="528" y="8"/>
                  </a:cubicBezTo>
                  <a:cubicBezTo>
                    <a:pt x="704" y="0"/>
                    <a:pt x="864" y="528"/>
                    <a:pt x="1056" y="536"/>
                  </a:cubicBezTo>
                  <a:cubicBezTo>
                    <a:pt x="1248" y="544"/>
                    <a:pt x="1472" y="56"/>
                    <a:pt x="1680" y="56"/>
                  </a:cubicBezTo>
                  <a:cubicBezTo>
                    <a:pt x="1888" y="56"/>
                    <a:pt x="2104" y="536"/>
                    <a:pt x="2304" y="536"/>
                  </a:cubicBezTo>
                  <a:cubicBezTo>
                    <a:pt x="2504" y="536"/>
                    <a:pt x="2696" y="48"/>
                    <a:pt x="2880" y="56"/>
                  </a:cubicBezTo>
                  <a:cubicBezTo>
                    <a:pt x="3064" y="64"/>
                    <a:pt x="3320" y="496"/>
                    <a:pt x="3408" y="584"/>
                  </a:cubicBezTo>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395" name="Line 6"/>
            <p:cNvSpPr>
              <a:spLocks noChangeShapeType="1"/>
            </p:cNvSpPr>
            <p:nvPr/>
          </p:nvSpPr>
          <p:spPr bwMode="auto">
            <a:xfrm>
              <a:off x="1776"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6" name="Line 7"/>
            <p:cNvSpPr>
              <a:spLocks noChangeShapeType="1"/>
            </p:cNvSpPr>
            <p:nvPr/>
          </p:nvSpPr>
          <p:spPr bwMode="auto">
            <a:xfrm>
              <a:off x="1776"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7" name="Line 8"/>
            <p:cNvSpPr>
              <a:spLocks noChangeShapeType="1"/>
            </p:cNvSpPr>
            <p:nvPr/>
          </p:nvSpPr>
          <p:spPr bwMode="auto">
            <a:xfrm>
              <a:off x="2208"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8" name="Line 9"/>
            <p:cNvSpPr>
              <a:spLocks noChangeShapeType="1"/>
            </p:cNvSpPr>
            <p:nvPr/>
          </p:nvSpPr>
          <p:spPr bwMode="auto">
            <a:xfrm>
              <a:off x="3024"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9" name="Line 10"/>
            <p:cNvSpPr>
              <a:spLocks noChangeShapeType="1"/>
            </p:cNvSpPr>
            <p:nvPr/>
          </p:nvSpPr>
          <p:spPr bwMode="auto">
            <a:xfrm>
              <a:off x="3456"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00" name="Line 11"/>
            <p:cNvSpPr>
              <a:spLocks noChangeShapeType="1"/>
            </p:cNvSpPr>
            <p:nvPr/>
          </p:nvSpPr>
          <p:spPr bwMode="auto">
            <a:xfrm>
              <a:off x="4224"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01" name="Line 12"/>
            <p:cNvSpPr>
              <a:spLocks noChangeShapeType="1"/>
            </p:cNvSpPr>
            <p:nvPr/>
          </p:nvSpPr>
          <p:spPr bwMode="auto">
            <a:xfrm>
              <a:off x="4656" y="2112"/>
              <a:ext cx="0" cy="19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02" name="Line 13"/>
            <p:cNvSpPr>
              <a:spLocks noChangeShapeType="1"/>
            </p:cNvSpPr>
            <p:nvPr/>
          </p:nvSpPr>
          <p:spPr bwMode="auto">
            <a:xfrm>
              <a:off x="3024"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03" name="Line 14"/>
            <p:cNvSpPr>
              <a:spLocks noChangeShapeType="1"/>
            </p:cNvSpPr>
            <p:nvPr/>
          </p:nvSpPr>
          <p:spPr bwMode="auto">
            <a:xfrm>
              <a:off x="4224" y="2208"/>
              <a:ext cx="43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404" name="Line 15"/>
            <p:cNvSpPr>
              <a:spLocks noChangeShapeType="1"/>
            </p:cNvSpPr>
            <p:nvPr/>
          </p:nvSpPr>
          <p:spPr bwMode="auto">
            <a:xfrm flipV="1">
              <a:off x="3120" y="2256"/>
              <a:ext cx="96" cy="1104"/>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05" name="Line 16"/>
            <p:cNvSpPr>
              <a:spLocks noChangeShapeType="1"/>
            </p:cNvSpPr>
            <p:nvPr/>
          </p:nvSpPr>
          <p:spPr bwMode="auto">
            <a:xfrm flipH="1" flipV="1">
              <a:off x="2016" y="2256"/>
              <a:ext cx="1104" cy="1104"/>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06" name="Line 17"/>
            <p:cNvSpPr>
              <a:spLocks noChangeShapeType="1"/>
            </p:cNvSpPr>
            <p:nvPr/>
          </p:nvSpPr>
          <p:spPr bwMode="auto">
            <a:xfrm flipV="1">
              <a:off x="3120" y="2256"/>
              <a:ext cx="1344" cy="1104"/>
            </a:xfrm>
            <a:prstGeom prst="line">
              <a:avLst/>
            </a:prstGeom>
            <a:noFill/>
            <a:ln w="349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16390" name="Text Box 18"/>
          <p:cNvSpPr txBox="1">
            <a:spLocks noChangeArrowheads="1"/>
          </p:cNvSpPr>
          <p:nvPr/>
        </p:nvSpPr>
        <p:spPr bwMode="auto">
          <a:xfrm>
            <a:off x="2209800" y="5562600"/>
            <a:ext cx="5029200" cy="1260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algn="ctr" eaLnBrk="1" hangingPunct="1">
              <a:lnSpc>
                <a:spcPct val="80000"/>
              </a:lnSpc>
              <a:spcBef>
                <a:spcPct val="50000"/>
              </a:spcBef>
            </a:pPr>
            <a:r>
              <a:rPr lang="en-US" b="0">
                <a:solidFill>
                  <a:schemeClr val="tx1"/>
                </a:solidFill>
                <a:latin typeface="Arial" charset="0"/>
              </a:rPr>
              <a:t>Acute symptoms</a:t>
            </a:r>
          </a:p>
          <a:p>
            <a:pPr algn="ctr" eaLnBrk="1" hangingPunct="1">
              <a:lnSpc>
                <a:spcPct val="70000"/>
              </a:lnSpc>
              <a:spcBef>
                <a:spcPct val="50000"/>
              </a:spcBef>
            </a:pPr>
            <a:r>
              <a:rPr lang="en-US" b="0">
                <a:solidFill>
                  <a:schemeClr val="tx1"/>
                </a:solidFill>
                <a:latin typeface="Tahoma" pitchFamily="34" charset="0"/>
              </a:rPr>
              <a:t>Discontinuous treatment</a:t>
            </a:r>
          </a:p>
          <a:p>
            <a:pPr algn="ctr" eaLnBrk="1" hangingPunct="1">
              <a:lnSpc>
                <a:spcPct val="70000"/>
              </a:lnSpc>
              <a:spcBef>
                <a:spcPct val="50000"/>
              </a:spcBef>
            </a:pPr>
            <a:r>
              <a:rPr lang="en-US" b="0">
                <a:solidFill>
                  <a:schemeClr val="tx1"/>
                </a:solidFill>
                <a:latin typeface="Arial" charset="0"/>
              </a:rPr>
              <a:t>Crisis management</a:t>
            </a:r>
          </a:p>
        </p:txBody>
      </p:sp>
      <p:sp>
        <p:nvSpPr>
          <p:cNvPr id="16391" name="Text Box 19"/>
          <p:cNvSpPr txBox="1">
            <a:spLocks noChangeArrowheads="1"/>
          </p:cNvSpPr>
          <p:nvPr/>
        </p:nvSpPr>
        <p:spPr bwMode="auto">
          <a:xfrm>
            <a:off x="838200" y="1600200"/>
            <a:ext cx="10668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Severe</a:t>
            </a:r>
          </a:p>
        </p:txBody>
      </p:sp>
      <p:sp>
        <p:nvSpPr>
          <p:cNvPr id="16392" name="Text Box 20"/>
          <p:cNvSpPr txBox="1">
            <a:spLocks noChangeArrowheads="1"/>
          </p:cNvSpPr>
          <p:nvPr/>
        </p:nvSpPr>
        <p:spPr bwMode="auto">
          <a:xfrm>
            <a:off x="381000" y="5181600"/>
            <a:ext cx="1524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2"/>
                </a:solidFill>
                <a:latin typeface="Times New Roman" pitchFamily="18" charset="0"/>
              </a:defRPr>
            </a:lvl1pPr>
            <a:lvl2pPr marL="742950" indent="-285750" eaLnBrk="0" hangingPunct="0">
              <a:defRPr sz="2400" b="1">
                <a:solidFill>
                  <a:schemeClr val="tx2"/>
                </a:solidFill>
                <a:latin typeface="Times New Roman" pitchFamily="18" charset="0"/>
              </a:defRPr>
            </a:lvl2pPr>
            <a:lvl3pPr marL="1143000" indent="-228600" eaLnBrk="0" hangingPunct="0">
              <a:defRPr sz="2400" b="1">
                <a:solidFill>
                  <a:schemeClr val="tx2"/>
                </a:solidFill>
                <a:latin typeface="Times New Roman" pitchFamily="18" charset="0"/>
              </a:defRPr>
            </a:lvl3pPr>
            <a:lvl4pPr marL="1600200" indent="-228600" eaLnBrk="0" hangingPunct="0">
              <a:defRPr sz="2400" b="1">
                <a:solidFill>
                  <a:schemeClr val="tx2"/>
                </a:solidFill>
                <a:latin typeface="Times New Roman" pitchFamily="18" charset="0"/>
              </a:defRPr>
            </a:lvl4pPr>
            <a:lvl5pPr marL="2057400" indent="-228600" eaLnBrk="0" hangingPunct="0">
              <a:defRPr sz="2400" b="1">
                <a:solidFill>
                  <a:schemeClr val="tx2"/>
                </a:solidFill>
                <a:latin typeface="Times New Roman" pitchFamily="18" charset="0"/>
              </a:defRPr>
            </a:lvl5pPr>
            <a:lvl6pPr marL="2514600" indent="-228600" eaLnBrk="0" fontAlgn="base" hangingPunct="0">
              <a:spcBef>
                <a:spcPct val="0"/>
              </a:spcBef>
              <a:spcAft>
                <a:spcPct val="0"/>
              </a:spcAft>
              <a:defRPr sz="2400" b="1">
                <a:solidFill>
                  <a:schemeClr val="tx2"/>
                </a:solidFill>
                <a:latin typeface="Times New Roman" pitchFamily="18" charset="0"/>
              </a:defRPr>
            </a:lvl6pPr>
            <a:lvl7pPr marL="2971800" indent="-228600" eaLnBrk="0" fontAlgn="base" hangingPunct="0">
              <a:spcBef>
                <a:spcPct val="0"/>
              </a:spcBef>
              <a:spcAft>
                <a:spcPct val="0"/>
              </a:spcAft>
              <a:defRPr sz="2400" b="1">
                <a:solidFill>
                  <a:schemeClr val="tx2"/>
                </a:solidFill>
                <a:latin typeface="Times New Roman" pitchFamily="18" charset="0"/>
              </a:defRPr>
            </a:lvl7pPr>
            <a:lvl8pPr marL="3429000" indent="-228600" eaLnBrk="0" fontAlgn="base" hangingPunct="0">
              <a:spcBef>
                <a:spcPct val="0"/>
              </a:spcBef>
              <a:spcAft>
                <a:spcPct val="0"/>
              </a:spcAft>
              <a:defRPr sz="2400" b="1">
                <a:solidFill>
                  <a:schemeClr val="tx2"/>
                </a:solidFill>
                <a:latin typeface="Times New Roman" pitchFamily="18" charset="0"/>
              </a:defRPr>
            </a:lvl8pPr>
            <a:lvl9pPr marL="3886200" indent="-228600" eaLnBrk="0" fontAlgn="base" hangingPunct="0">
              <a:spcBef>
                <a:spcPct val="0"/>
              </a:spcBef>
              <a:spcAft>
                <a:spcPct val="0"/>
              </a:spcAft>
              <a:defRPr sz="2400" b="1">
                <a:solidFill>
                  <a:schemeClr val="tx2"/>
                </a:solidFill>
                <a:latin typeface="Times New Roman" pitchFamily="18" charset="0"/>
              </a:defRPr>
            </a:lvl9pPr>
          </a:lstStyle>
          <a:p>
            <a:pPr eaLnBrk="1" hangingPunct="1">
              <a:spcBef>
                <a:spcPct val="50000"/>
              </a:spcBef>
            </a:pPr>
            <a:r>
              <a:rPr lang="en-US">
                <a:solidFill>
                  <a:schemeClr val="tx1"/>
                </a:solidFill>
              </a:rPr>
              <a:t>Remission</a:t>
            </a:r>
          </a:p>
        </p:txBody>
      </p:sp>
    </p:spTree>
    <p:extLst>
      <p:ext uri="{BB962C8B-B14F-4D97-AF65-F5344CB8AC3E}">
        <p14:creationId xmlns:p14="http://schemas.microsoft.com/office/powerpoint/2010/main" val="3756313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340</TotalTime>
  <Words>1100</Words>
  <Application>Microsoft Office PowerPoint</Application>
  <PresentationFormat>On-screen Show (4:3)</PresentationFormat>
  <Paragraphs>165</Paragraphs>
  <Slides>20</Slides>
  <Notes>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3" baseType="lpstr">
      <vt:lpstr>Concourse</vt:lpstr>
      <vt:lpstr>Chart</vt:lpstr>
      <vt:lpstr>Microsoft Excel 97-2003 Worksheet</vt:lpstr>
      <vt:lpstr>Mentoring for Success: Completing the RSAT Continuum of Care</vt:lpstr>
      <vt:lpstr>Objectives</vt:lpstr>
      <vt:lpstr>Relevance of Mentoring Programs in the RSAT Continuum</vt:lpstr>
      <vt:lpstr>Immediate Post-Release Needs</vt:lpstr>
      <vt:lpstr>A Recovery-Oriented Continuum for Aftercare and RSAT</vt:lpstr>
      <vt:lpstr>Model Design </vt:lpstr>
      <vt:lpstr>Volunteer Mentors</vt:lpstr>
      <vt:lpstr>How does it work?</vt:lpstr>
      <vt:lpstr>PowerPoint Presentation</vt:lpstr>
      <vt:lpstr>PowerPoint Presentation</vt:lpstr>
      <vt:lpstr>PowerPoint Presentation</vt:lpstr>
      <vt:lpstr>Peer Mentoring Project</vt:lpstr>
      <vt:lpstr>Design</vt:lpstr>
      <vt:lpstr>How It Works</vt:lpstr>
      <vt:lpstr>Outcomes</vt:lpstr>
      <vt:lpstr>Recidivism</vt:lpstr>
      <vt:lpstr>Lessons Learned</vt:lpstr>
      <vt:lpstr>Lessons Learned</vt:lpstr>
      <vt:lpstr>PowerPoint Presentation</vt:lpstr>
      <vt:lpstr>Next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Prisoner Reentry: Mentoring for Success</dc:title>
  <dc:creator>Earl Warren</dc:creator>
  <cp:lastModifiedBy>Noah M. Shifman</cp:lastModifiedBy>
  <cp:revision>23</cp:revision>
  <dcterms:created xsi:type="dcterms:W3CDTF">2013-09-03T12:55:00Z</dcterms:created>
  <dcterms:modified xsi:type="dcterms:W3CDTF">2013-11-18T22:13:19Z</dcterms:modified>
</cp:coreProperties>
</file>