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9" r:id="rId1"/>
  </p:sldMasterIdLst>
  <p:notesMasterIdLst>
    <p:notesMasterId r:id="rId43"/>
  </p:notesMasterIdLst>
  <p:sldIdLst>
    <p:sldId id="256" r:id="rId2"/>
    <p:sldId id="366" r:id="rId3"/>
    <p:sldId id="365" r:id="rId4"/>
    <p:sldId id="257" r:id="rId5"/>
    <p:sldId id="330" r:id="rId6"/>
    <p:sldId id="331" r:id="rId7"/>
    <p:sldId id="332" r:id="rId8"/>
    <p:sldId id="333" r:id="rId9"/>
    <p:sldId id="334" r:id="rId10"/>
    <p:sldId id="335" r:id="rId11"/>
    <p:sldId id="336" r:id="rId12"/>
    <p:sldId id="337" r:id="rId13"/>
    <p:sldId id="338" r:id="rId14"/>
    <p:sldId id="339" r:id="rId15"/>
    <p:sldId id="340" r:id="rId16"/>
    <p:sldId id="341" r:id="rId17"/>
    <p:sldId id="342" r:id="rId18"/>
    <p:sldId id="343" r:id="rId19"/>
    <p:sldId id="344" r:id="rId20"/>
    <p:sldId id="345" r:id="rId21"/>
    <p:sldId id="346" r:id="rId22"/>
    <p:sldId id="347" r:id="rId23"/>
    <p:sldId id="348" r:id="rId24"/>
    <p:sldId id="349" r:id="rId25"/>
    <p:sldId id="350" r:id="rId26"/>
    <p:sldId id="351" r:id="rId27"/>
    <p:sldId id="352" r:id="rId28"/>
    <p:sldId id="353" r:id="rId29"/>
    <p:sldId id="354" r:id="rId30"/>
    <p:sldId id="355" r:id="rId31"/>
    <p:sldId id="356" r:id="rId32"/>
    <p:sldId id="357" r:id="rId33"/>
    <p:sldId id="358" r:id="rId34"/>
    <p:sldId id="359" r:id="rId35"/>
    <p:sldId id="360" r:id="rId36"/>
    <p:sldId id="361" r:id="rId37"/>
    <p:sldId id="362" r:id="rId38"/>
    <p:sldId id="363" r:id="rId39"/>
    <p:sldId id="364" r:id="rId40"/>
    <p:sldId id="296" r:id="rId41"/>
    <p:sldId id="329" r:id="rId4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0" autoAdjust="0"/>
    <p:restoredTop sz="65751" autoAdjust="0"/>
  </p:normalViewPr>
  <p:slideViewPr>
    <p:cSldViewPr>
      <p:cViewPr varScale="1">
        <p:scale>
          <a:sx n="50" d="100"/>
          <a:sy n="50" d="100"/>
        </p:scale>
        <p:origin x="-171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08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1ACF78E4-2BCC-425B-B7E8-0292AAC543CB}" type="datetimeFigureOut">
              <a:rPr lang="en-US"/>
              <a:pPr>
                <a:defRPr/>
              </a:pPr>
              <a:t>7/20/2011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1EAFB0E3-0235-4BF4-96E4-12C8A47E159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EA6D74-6AD3-4B6D-B1B0-EEE1A8F980A9}" type="slidenum">
              <a:rPr lang="en-US" smtClean="0"/>
              <a:pPr/>
              <a:t>4</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40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dirty="0" smtClean="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41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lgn="l">
              <a:defRPr>
                <a:solidFill>
                  <a:srgbClr val="FFFFFF"/>
                </a:solidFill>
              </a:defRPr>
            </a:lvl1pPr>
            <a:extLst/>
          </a:lstStyle>
          <a:p>
            <a:pPr>
              <a:defRPr/>
            </a:pPr>
            <a:fld id="{63AB06CD-8300-467F-B956-2F4C625B5E51}" type="datetimeFigureOut">
              <a:rPr lang="en-US"/>
              <a:pPr>
                <a:defRPr/>
              </a:pPr>
              <a:t>7/20/2011</a:t>
            </a:fld>
            <a:endParaRPr lang="en-US"/>
          </a:p>
        </p:txBody>
      </p:sp>
      <p:sp>
        <p:nvSpPr>
          <p:cNvPr id="12" name="Footer Placeholder 18"/>
          <p:cNvSpPr>
            <a:spLocks noGrp="1"/>
          </p:cNvSpPr>
          <p:nvPr>
            <p:ph type="ftr" sz="quarter" idx="11"/>
          </p:nvPr>
        </p:nvSpPr>
        <p:spPr/>
        <p:txBody>
          <a:bodyPr/>
          <a:lstStyle>
            <a:lvl1pPr>
              <a:defRPr sz="1000">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lgn="r">
              <a:defRPr>
                <a:solidFill>
                  <a:srgbClr val="FFFFFF"/>
                </a:solidFill>
              </a:defRPr>
            </a:lvl1pPr>
            <a:extLst/>
          </a:lstStyle>
          <a:p>
            <a:pPr>
              <a:defRPr/>
            </a:pPr>
            <a:fld id="{80DB91D0-D36F-4304-A1CE-73A197329E75}" type="slidenum">
              <a:rPr lang="en-US"/>
              <a:pPr>
                <a:defRPr/>
              </a:pPr>
              <a:t>‹#›</a:t>
            </a:fld>
            <a:endParaRPr lang="en-US" sz="1400"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extLst/>
          </a:lstStyle>
          <a:p>
            <a:pPr>
              <a:defRPr/>
            </a:pPr>
            <a:fld id="{BA34DD88-6A8F-4571-952B-D5FE5D524181}" type="datetimeFigureOut">
              <a:rPr lang="en-US"/>
              <a:pPr>
                <a:defRPr/>
              </a:pPr>
              <a:t>7/20/2011</a:t>
            </a:fld>
            <a:endParaRPr lang="en-US"/>
          </a:p>
        </p:txBody>
      </p:sp>
      <p:sp>
        <p:nvSpPr>
          <p:cNvPr id="5"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lgn="r">
              <a:defRPr/>
            </a:lvl1pPr>
            <a:extLst/>
          </a:lstStyle>
          <a:p>
            <a:pPr>
              <a:defRPr/>
            </a:pPr>
            <a:fld id="{5E9E8EF2-0FA2-4AD7-878F-32A5A1E37FA3}"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extLst/>
          </a:lstStyle>
          <a:p>
            <a:pPr>
              <a:defRPr/>
            </a:pPr>
            <a:fld id="{789C6067-39DF-41DC-BF1A-5D0B6A8EDD72}" type="datetimeFigureOut">
              <a:rPr lang="en-US"/>
              <a:pPr>
                <a:defRPr/>
              </a:pPr>
              <a:t>7/20/2011</a:t>
            </a:fld>
            <a:endParaRPr lang="en-US"/>
          </a:p>
        </p:txBody>
      </p:sp>
      <p:sp>
        <p:nvSpPr>
          <p:cNvPr id="5"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lgn="r">
              <a:defRPr/>
            </a:lvl1pPr>
            <a:extLst/>
          </a:lstStyle>
          <a:p>
            <a:pPr>
              <a:defRPr/>
            </a:pPr>
            <a:fld id="{B908B9E3-6858-48AF-A1D3-7DD01DED616A}"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lgn="l">
              <a:defRPr/>
            </a:lvl1pPr>
            <a:extLst/>
          </a:lstStyle>
          <a:p>
            <a:pPr>
              <a:defRPr/>
            </a:pPr>
            <a:fld id="{47912060-253C-42D5-B450-B7ADF66A1599}" type="datetimeFigureOut">
              <a:rPr lang="en-US"/>
              <a:pPr>
                <a:defRPr/>
              </a:pPr>
              <a:t>7/20/2011</a:t>
            </a:fld>
            <a:endParaRPr lang="en-US"/>
          </a:p>
        </p:txBody>
      </p:sp>
      <p:sp>
        <p:nvSpPr>
          <p:cNvPr id="5"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lgn="r">
              <a:defRPr/>
            </a:lvl1pPr>
            <a:extLst/>
          </a:lstStyle>
          <a:p>
            <a:pPr>
              <a:defRPr/>
            </a:pPr>
            <a:fld id="{3A1995EB-C801-45B7-953F-22F2AF177E14}"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lgn="l">
              <a:defRPr/>
            </a:lvl1pPr>
            <a:extLst/>
          </a:lstStyle>
          <a:p>
            <a:pPr>
              <a:defRPr/>
            </a:pPr>
            <a:fld id="{58E94552-0645-443A-B9E4-17C95D6E6097}" type="datetimeFigureOut">
              <a:rPr lang="en-US"/>
              <a:pPr>
                <a:defRPr/>
              </a:pPr>
              <a:t>7/20/2011</a:t>
            </a:fld>
            <a:endParaRPr lang="en-US"/>
          </a:p>
        </p:txBody>
      </p:sp>
      <p:sp>
        <p:nvSpPr>
          <p:cNvPr id="7"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8" name="Slide Number Placeholder 5"/>
          <p:cNvSpPr>
            <a:spLocks noGrp="1"/>
          </p:cNvSpPr>
          <p:nvPr>
            <p:ph type="sldNum" sz="quarter" idx="12"/>
          </p:nvPr>
        </p:nvSpPr>
        <p:spPr/>
        <p:txBody>
          <a:bodyPr/>
          <a:lstStyle>
            <a:lvl1pPr algn="r">
              <a:defRPr/>
            </a:lvl1pPr>
            <a:extLst/>
          </a:lstStyle>
          <a:p>
            <a:pPr>
              <a:defRPr/>
            </a:pPr>
            <a:fld id="{5AC60A13-8E6D-4853-BA7E-2F085568419F}"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lgn="l">
              <a:defRPr/>
            </a:lvl1pPr>
            <a:extLst/>
          </a:lstStyle>
          <a:p>
            <a:pPr>
              <a:defRPr/>
            </a:pPr>
            <a:fld id="{DCEF389B-8503-4EEA-9A75-A22EBB2D0F30}" type="datetimeFigureOut">
              <a:rPr lang="en-US"/>
              <a:pPr>
                <a:defRPr/>
              </a:pPr>
              <a:t>7/20/2011</a:t>
            </a:fld>
            <a:endParaRPr lang="en-US"/>
          </a:p>
        </p:txBody>
      </p:sp>
      <p:sp>
        <p:nvSpPr>
          <p:cNvPr id="6"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lgn="r">
              <a:defRPr/>
            </a:lvl1pPr>
            <a:extLst/>
          </a:lstStyle>
          <a:p>
            <a:pPr>
              <a:defRPr/>
            </a:pPr>
            <a:fld id="{B4DD5112-F77B-42EA-8880-14C81F757EE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l">
              <a:defRPr/>
            </a:lvl1pPr>
            <a:extLst/>
          </a:lstStyle>
          <a:p>
            <a:pPr>
              <a:defRPr/>
            </a:pPr>
            <a:fld id="{3ACAF65E-2302-4B8A-8DAC-E73369C0E718}" type="datetimeFigureOut">
              <a:rPr lang="en-US"/>
              <a:pPr>
                <a:defRPr/>
              </a:pPr>
              <a:t>7/20/2011</a:t>
            </a:fld>
            <a:endParaRPr lang="en-US"/>
          </a:p>
        </p:txBody>
      </p:sp>
      <p:sp>
        <p:nvSpPr>
          <p:cNvPr id="8" name="Footer Placeholder 7"/>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9" name="Slide Number Placeholder 8"/>
          <p:cNvSpPr>
            <a:spLocks noGrp="1"/>
          </p:cNvSpPr>
          <p:nvPr>
            <p:ph type="sldNum" sz="quarter" idx="12"/>
          </p:nvPr>
        </p:nvSpPr>
        <p:spPr/>
        <p:txBody>
          <a:bodyPr/>
          <a:lstStyle>
            <a:lvl1pPr algn="r">
              <a:defRPr/>
            </a:lvl1pPr>
            <a:extLst/>
          </a:lstStyle>
          <a:p>
            <a:pPr>
              <a:defRPr/>
            </a:pPr>
            <a:fld id="{A1104725-8E58-40D2-AFAB-90A631EA96A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extLst/>
          </a:lstStyle>
          <a:p>
            <a:pPr>
              <a:defRPr/>
            </a:pPr>
            <a:fld id="{409D09A6-A14C-4D48-BA6E-A54A5076C9ED}" type="datetimeFigureOut">
              <a:rPr lang="en-US"/>
              <a:pPr>
                <a:defRPr/>
              </a:pPr>
              <a:t>7/20/2011</a:t>
            </a:fld>
            <a:endParaRPr lang="en-US"/>
          </a:p>
        </p:txBody>
      </p:sp>
      <p:sp>
        <p:nvSpPr>
          <p:cNvPr id="4" name="Footer Placeholder 3"/>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5" name="Slide Number Placeholder 4"/>
          <p:cNvSpPr>
            <a:spLocks noGrp="1"/>
          </p:cNvSpPr>
          <p:nvPr>
            <p:ph type="sldNum" sz="quarter" idx="12"/>
          </p:nvPr>
        </p:nvSpPr>
        <p:spPr/>
        <p:txBody>
          <a:bodyPr/>
          <a:lstStyle>
            <a:lvl1pPr algn="r">
              <a:defRPr/>
            </a:lvl1pPr>
            <a:extLst/>
          </a:lstStyle>
          <a:p>
            <a:pPr>
              <a:defRPr/>
            </a:pPr>
            <a:fld id="{734986B9-05FC-469F-949C-21483062910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extLst/>
          </a:lstStyle>
          <a:p>
            <a:pPr>
              <a:defRPr/>
            </a:pPr>
            <a:fld id="{9E6EE348-00C5-47A1-BBED-E12173A421A3}" type="datetimeFigureOut">
              <a:rPr lang="en-US"/>
              <a:pPr>
                <a:defRPr/>
              </a:pPr>
              <a:t>7/20/2011</a:t>
            </a:fld>
            <a:endParaRPr lang="en-US"/>
          </a:p>
        </p:txBody>
      </p:sp>
      <p:sp>
        <p:nvSpPr>
          <p:cNvPr id="3" name="Footer Placeholder 2"/>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4" name="Slide Number Placeholder 3"/>
          <p:cNvSpPr>
            <a:spLocks noGrp="1"/>
          </p:cNvSpPr>
          <p:nvPr>
            <p:ph type="sldNum" sz="quarter" idx="12"/>
          </p:nvPr>
        </p:nvSpPr>
        <p:spPr/>
        <p:txBody>
          <a:bodyPr/>
          <a:lstStyle>
            <a:lvl1pPr algn="r">
              <a:defRPr/>
            </a:lvl1pPr>
            <a:extLst/>
          </a:lstStyle>
          <a:p>
            <a:pPr>
              <a:defRPr/>
            </a:pPr>
            <a:fld id="{74318EA0-6C6D-4750-AE4D-EC62A8E08AE1}"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lgn="l">
              <a:defRPr/>
            </a:lvl1pPr>
            <a:extLst/>
          </a:lstStyle>
          <a:p>
            <a:pPr>
              <a:defRPr/>
            </a:pPr>
            <a:fld id="{A469A451-BC33-48C3-A7FC-4E924B3ADDFA}" type="datetimeFigureOut">
              <a:rPr lang="en-US"/>
              <a:pPr>
                <a:defRPr/>
              </a:pPr>
              <a:t>7/20/2011</a:t>
            </a:fld>
            <a:endParaRPr lang="en-US"/>
          </a:p>
        </p:txBody>
      </p:sp>
      <p:sp>
        <p:nvSpPr>
          <p:cNvPr id="6"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lgn="r">
              <a:defRPr/>
            </a:lvl1pPr>
            <a:extLst/>
          </a:lstStyle>
          <a:p>
            <a:pPr>
              <a:defRPr/>
            </a:pPr>
            <a:fld id="{ED49A5C8-DEEA-4F3A-95AD-8BCB01F3BA9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lgn="l">
              <a:defRPr>
                <a:solidFill>
                  <a:schemeClr val="tx1"/>
                </a:solidFill>
              </a:defRPr>
            </a:lvl1pPr>
            <a:extLst/>
          </a:lstStyle>
          <a:p>
            <a:pPr>
              <a:defRPr/>
            </a:pPr>
            <a:fld id="{1A086D85-165F-4C12-925A-A8BDBDE30576}" type="datetimeFigureOut">
              <a:rPr lang="en-US"/>
              <a:pPr>
                <a:defRPr/>
              </a:pPr>
              <a:t>7/20/2011</a:t>
            </a:fld>
            <a:endParaRPr lang="en-US"/>
          </a:p>
        </p:txBody>
      </p:sp>
      <p:sp>
        <p:nvSpPr>
          <p:cNvPr id="12"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lgn="r">
              <a:defRPr>
                <a:solidFill>
                  <a:schemeClr val="tx1"/>
                </a:solidFill>
              </a:defRPr>
            </a:lvl1pPr>
            <a:extLst/>
          </a:lstStyle>
          <a:p>
            <a:pPr>
              <a:defRPr/>
            </a:pPr>
            <a:fld id="{B8AC04C0-212F-46CA-97F5-B389FBF64F46}"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r" eaLnBrk="1" latinLnBrk="0" hangingPunct="1">
              <a:defRPr kumimoji="0" sz="1000">
                <a:solidFill>
                  <a:schemeClr val="tx1"/>
                </a:solidFill>
              </a:defRPr>
            </a:lvl1pPr>
            <a:extLst/>
          </a:lstStyle>
          <a:p>
            <a:pPr>
              <a:defRPr/>
            </a:pPr>
            <a:fld id="{9124624E-8228-44E8-A4B6-7C51D1C31D25}" type="datetimeFigureOut">
              <a:rPr lang="en-US"/>
              <a:pPr>
                <a:defRPr/>
              </a:pPr>
              <a:t>7/20/2011</a:t>
            </a:fld>
            <a:endParaRPr lang="en-US" sz="1400" dirty="0">
              <a:solidFill>
                <a:schemeClr val="tx2"/>
              </a:solidFill>
            </a:endParaRPr>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400">
                <a:solidFill>
                  <a:schemeClr val="tx2"/>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ctr" eaLnBrk="1" latinLnBrk="0" hangingPunct="1">
              <a:defRPr kumimoji="0" sz="1000" b="0">
                <a:solidFill>
                  <a:schemeClr val="tx1"/>
                </a:solidFill>
              </a:defRPr>
            </a:lvl1pPr>
            <a:extLst/>
          </a:lstStyle>
          <a:p>
            <a:pPr>
              <a:defRPr/>
            </a:pPr>
            <a:fld id="{72490482-8C5E-4855-B7CA-F8628D7FDC3B}" type="slidenum">
              <a:rPr lang="en-US"/>
              <a:pPr>
                <a:defRPr/>
              </a:pPr>
              <a:t>‹#›</a:t>
            </a:fld>
            <a:endParaRPr lang="en-US" sz="1400" dirty="0">
              <a:solidFill>
                <a:srgbClr val="FFFFFF"/>
              </a:solidFill>
              <a:latin typeface="+mj-lt"/>
              <a:ea typeface="+mj-ea"/>
              <a:cs typeface="+mj-cs"/>
            </a:endParaRPr>
          </a:p>
        </p:txBody>
      </p:sp>
    </p:spTree>
  </p:cSld>
  <p:clrMap bg1="lt1" tx1="dk1" bg2="lt2" tx2="dk2" accent1="accent1" accent2="accent2" accent3="accent3" accent4="accent4" accent5="accent5" accent6="accent6" hlink="hlink" folHlink="folHlink"/>
  <p:sldLayoutIdLst>
    <p:sldLayoutId id="214748395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Lst>
  <p:transition/>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Lucida Sans Unicode" pitchFamily="34" charset="0"/>
        </a:defRPr>
      </a:lvl2pPr>
      <a:lvl3pPr algn="l" rtl="0" eaLnBrk="1" fontAlgn="base" hangingPunct="1">
        <a:spcBef>
          <a:spcPct val="0"/>
        </a:spcBef>
        <a:spcAft>
          <a:spcPct val="0"/>
        </a:spcAft>
        <a:defRPr sz="4100" b="1">
          <a:solidFill>
            <a:schemeClr val="tx2"/>
          </a:solidFill>
          <a:latin typeface="Lucida Sans Unicode" pitchFamily="34" charset="0"/>
        </a:defRPr>
      </a:lvl3pPr>
      <a:lvl4pPr algn="l" rtl="0" eaLnBrk="1" fontAlgn="base" hangingPunct="1">
        <a:spcBef>
          <a:spcPct val="0"/>
        </a:spcBef>
        <a:spcAft>
          <a:spcPct val="0"/>
        </a:spcAft>
        <a:defRPr sz="4100" b="1">
          <a:solidFill>
            <a:schemeClr val="tx2"/>
          </a:solidFill>
          <a:latin typeface="Lucida Sans Unicode" pitchFamily="34" charset="0"/>
        </a:defRPr>
      </a:lvl4pPr>
      <a:lvl5pPr algn="l" rtl="0" eaLnBrk="1" fontAlgn="base" hangingPunct="1">
        <a:spcBef>
          <a:spcPct val="0"/>
        </a:spcBef>
        <a:spcAft>
          <a:spcPct val="0"/>
        </a:spcAft>
        <a:defRPr sz="4100" b="1">
          <a:solidFill>
            <a:schemeClr val="tx2"/>
          </a:solidFill>
          <a:latin typeface="Lucida Sans Unicode" pitchFamily="34"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barbour\Pictures\Microsoft Clip Organizer\j0387196.jpg"/>
          <p:cNvPicPr>
            <a:picLocks noChangeAspect="1" noChangeArrowheads="1"/>
          </p:cNvPicPr>
          <p:nvPr/>
        </p:nvPicPr>
        <p:blipFill>
          <a:blip r:embed="rId3" cstate="print"/>
          <a:srcRect/>
          <a:stretch>
            <a:fillRect/>
          </a:stretch>
        </p:blipFill>
        <p:spPr bwMode="auto">
          <a:xfrm>
            <a:off x="1447801" y="2587752"/>
            <a:ext cx="2743200" cy="2441448"/>
          </a:xfrm>
          <a:prstGeom prst="rect">
            <a:avLst/>
          </a:prstGeom>
          <a:noFill/>
        </p:spPr>
      </p:pic>
      <p:sp>
        <p:nvSpPr>
          <p:cNvPr id="2050" name="Rectangle 2"/>
          <p:cNvSpPr>
            <a:spLocks noGrp="1" noChangeArrowheads="1"/>
          </p:cNvSpPr>
          <p:nvPr>
            <p:ph type="ctrTitle"/>
          </p:nvPr>
        </p:nvSpPr>
        <p:spPr>
          <a:xfrm>
            <a:off x="0" y="533400"/>
            <a:ext cx="8534400" cy="1851025"/>
          </a:xfrm>
        </p:spPr>
        <p:txBody>
          <a:bodyPr>
            <a:normAutofit fontScale="90000"/>
          </a:bodyPr>
          <a:lstStyle/>
          <a:p>
            <a:pPr fontAlgn="auto">
              <a:spcAft>
                <a:spcPts val="0"/>
              </a:spcAft>
              <a:defRPr/>
            </a:pPr>
            <a:r>
              <a:rPr lang="en-US" dirty="0" smtClean="0"/>
              <a:t>Community as Change Agent:</a:t>
            </a:r>
            <a:br>
              <a:rPr lang="en-US" dirty="0" smtClean="0"/>
            </a:br>
            <a:endParaRPr lang="en-US" cap="small" dirty="0" smtClean="0"/>
          </a:p>
        </p:txBody>
      </p:sp>
      <p:sp>
        <p:nvSpPr>
          <p:cNvPr id="13315" name="Rectangle 3"/>
          <p:cNvSpPr>
            <a:spLocks noGrp="1" noChangeArrowheads="1"/>
          </p:cNvSpPr>
          <p:nvPr>
            <p:ph type="subTitle" idx="1"/>
          </p:nvPr>
        </p:nvSpPr>
        <p:spPr>
          <a:xfrm>
            <a:off x="1828800" y="1981200"/>
            <a:ext cx="7010400" cy="1447800"/>
          </a:xfrm>
        </p:spPr>
        <p:txBody>
          <a:bodyPr/>
          <a:lstStyle/>
          <a:p>
            <a:r>
              <a:rPr lang="en-US" sz="2800" dirty="0" smtClean="0">
                <a:solidFill>
                  <a:srgbClr val="FF0000"/>
                </a:solidFill>
              </a:rPr>
              <a:t> Incorporating Peer-to-Peer Learning in RSAT Programs </a:t>
            </a:r>
            <a:r>
              <a:rPr lang="en-US" dirty="0" smtClean="0"/>
              <a:t> </a:t>
            </a:r>
            <a:endParaRPr lang="en-US" dirty="0"/>
          </a:p>
        </p:txBody>
      </p:sp>
      <p:sp>
        <p:nvSpPr>
          <p:cNvPr id="4" name="Rectangle 3"/>
          <p:cNvSpPr txBox="1">
            <a:spLocks noChangeArrowheads="1"/>
          </p:cNvSpPr>
          <p:nvPr/>
        </p:nvSpPr>
        <p:spPr bwMode="auto">
          <a:xfrm>
            <a:off x="4800600" y="3124200"/>
            <a:ext cx="3429000" cy="1752600"/>
          </a:xfrm>
          <a:prstGeom prst="rect">
            <a:avLst/>
          </a:prstGeom>
          <a:noFill/>
          <a:ln w="9525">
            <a:noFill/>
            <a:miter lim="800000"/>
            <a:headEnd/>
            <a:tailEnd/>
          </a:ln>
        </p:spPr>
        <p:txBody>
          <a:bodyPr/>
          <a:lstStyle/>
          <a:p>
            <a:pPr algn="ctr">
              <a:spcBef>
                <a:spcPct val="20000"/>
              </a:spcBef>
              <a:defRPr/>
            </a:pPr>
            <a:r>
              <a:rPr lang="en-US" sz="1600" b="1" i="1" kern="0" dirty="0">
                <a:solidFill>
                  <a:schemeClr val="tx2"/>
                </a:solidFill>
                <a:latin typeface="+mn-lt"/>
              </a:rPr>
              <a:t>A web presentation for </a:t>
            </a:r>
          </a:p>
          <a:p>
            <a:pPr algn="ctr">
              <a:spcBef>
                <a:spcPct val="20000"/>
              </a:spcBef>
              <a:defRPr/>
            </a:pPr>
            <a:r>
              <a:rPr lang="en-US" sz="1600" b="1" i="1" kern="0" dirty="0">
                <a:solidFill>
                  <a:schemeClr val="tx2"/>
                </a:solidFill>
                <a:latin typeface="+mn-lt"/>
              </a:rPr>
              <a:t>RSAT - T&amp;TA</a:t>
            </a:r>
          </a:p>
          <a:p>
            <a:pPr algn="ctr">
              <a:spcBef>
                <a:spcPct val="20000"/>
              </a:spcBef>
              <a:defRPr/>
            </a:pPr>
            <a:r>
              <a:rPr lang="en-US" sz="1600" b="1" i="1" kern="0" dirty="0">
                <a:solidFill>
                  <a:schemeClr val="tx2"/>
                </a:solidFill>
                <a:latin typeface="+mn-lt"/>
              </a:rPr>
              <a:t>by </a:t>
            </a:r>
            <a:r>
              <a:rPr lang="en-US" sz="1600" b="1" i="1" dirty="0" smtClean="0">
                <a:latin typeface="Lucida Console" pitchFamily="49" charset="0"/>
              </a:rPr>
              <a:t>Linda </a:t>
            </a:r>
            <a:r>
              <a:rPr lang="en-US" sz="1600" b="1" i="1" dirty="0" err="1" smtClean="0">
                <a:latin typeface="Lucida Console" pitchFamily="49" charset="0"/>
              </a:rPr>
              <a:t>Gatson</a:t>
            </a:r>
            <a:r>
              <a:rPr lang="en-US" sz="1600" b="1" i="1" dirty="0" smtClean="0">
                <a:latin typeface="Lucida Console" pitchFamily="49" charset="0"/>
              </a:rPr>
              <a:t>-Rowe, Correction Transitional Programs Administrator</a:t>
            </a:r>
            <a:endParaRPr lang="en-US" sz="1600" i="1" kern="0" dirty="0">
              <a:latin typeface="Lucida Console" pitchFamily="49" charset="0"/>
            </a:endParaRPr>
          </a:p>
        </p:txBody>
      </p:sp>
      <p:pic>
        <p:nvPicPr>
          <p:cNvPr id="13318" name="Picture 6" descr="RSAT_Welcome.jpg"/>
          <p:cNvPicPr>
            <a:picLocks noChangeAspect="1"/>
          </p:cNvPicPr>
          <p:nvPr/>
        </p:nvPicPr>
        <p:blipFill>
          <a:blip r:embed="rId4" cstate="print"/>
          <a:srcRect/>
          <a:stretch>
            <a:fillRect/>
          </a:stretch>
        </p:blipFill>
        <p:spPr bwMode="auto">
          <a:xfrm>
            <a:off x="0" y="0"/>
            <a:ext cx="9144000" cy="9429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View of “Right Living”</a:t>
            </a:r>
            <a:endParaRPr lang="en-US" dirty="0"/>
          </a:p>
        </p:txBody>
      </p:sp>
      <p:sp>
        <p:nvSpPr>
          <p:cNvPr id="4" name="Rectangle 3"/>
          <p:cNvSpPr>
            <a:spLocks noGrp="1" noChangeArrowheads="1"/>
          </p:cNvSpPr>
          <p:nvPr>
            <p:ph idx="1"/>
          </p:nvPr>
        </p:nvSpPr>
        <p:spPr/>
        <p:txBody>
          <a:bodyPr/>
          <a:lstStyle/>
          <a:p>
            <a:pPr eaLnBrk="1" hangingPunct="1"/>
            <a:r>
              <a:rPr lang="en-US" dirty="0" smtClean="0"/>
              <a:t> Core values include:</a:t>
            </a:r>
          </a:p>
          <a:p>
            <a:pPr lvl="1" eaLnBrk="1" hangingPunct="1">
              <a:lnSpc>
                <a:spcPct val="90000"/>
              </a:lnSpc>
            </a:pPr>
            <a:r>
              <a:rPr lang="en-US" dirty="0" smtClean="0"/>
              <a:t>Self-disclosure, truth, honesty</a:t>
            </a:r>
          </a:p>
          <a:p>
            <a:pPr lvl="1" eaLnBrk="1" hangingPunct="1">
              <a:lnSpc>
                <a:spcPct val="90000"/>
              </a:lnSpc>
            </a:pPr>
            <a:r>
              <a:rPr lang="en-US" dirty="0" smtClean="0"/>
              <a:t>Personal responsibility for behavior</a:t>
            </a:r>
          </a:p>
          <a:p>
            <a:pPr lvl="1" eaLnBrk="1" hangingPunct="1">
              <a:lnSpc>
                <a:spcPct val="90000"/>
              </a:lnSpc>
            </a:pPr>
            <a:r>
              <a:rPr lang="en-US" dirty="0" smtClean="0"/>
              <a:t>Social responsibility</a:t>
            </a:r>
          </a:p>
          <a:p>
            <a:pPr lvl="1" eaLnBrk="1" hangingPunct="1">
              <a:lnSpc>
                <a:spcPct val="90000"/>
              </a:lnSpc>
            </a:pPr>
            <a:r>
              <a:rPr lang="en-US" dirty="0" smtClean="0"/>
              <a:t>Work ethic</a:t>
            </a:r>
          </a:p>
          <a:p>
            <a:pPr lvl="1" eaLnBrk="1" hangingPunct="1">
              <a:lnSpc>
                <a:spcPct val="90000"/>
              </a:lnSpc>
            </a:pPr>
            <a:r>
              <a:rPr lang="en-US" dirty="0" smtClean="0"/>
              <a:t>Duality (inner person can be good, while behavior is bad)</a:t>
            </a:r>
          </a:p>
          <a:p>
            <a:pPr lvl="1" eaLnBrk="1" hangingPunct="1">
              <a:lnSpc>
                <a:spcPct val="90000"/>
              </a:lnSpc>
            </a:pPr>
            <a:r>
              <a:rPr lang="en-US" dirty="0" smtClean="0"/>
              <a:t>Economic Self-reliance</a:t>
            </a:r>
          </a:p>
          <a:p>
            <a:pPr lvl="1" eaLnBrk="1" hangingPunct="1">
              <a:lnSpc>
                <a:spcPct val="90000"/>
              </a:lnSpc>
            </a:pPr>
            <a:r>
              <a:rPr lang="en-US" dirty="0" smtClean="0"/>
              <a:t>Community involvement &amp; “giving back”</a:t>
            </a:r>
          </a:p>
          <a:p>
            <a:pPr lvl="1" eaLnBrk="1" hangingPunct="1"/>
            <a:endParaRPr lang="en-US"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The TC Approach: Essential Concepts </a:t>
            </a:r>
            <a:endParaRPr lang="en-US" dirty="0"/>
          </a:p>
        </p:txBody>
      </p:sp>
      <p:sp>
        <p:nvSpPr>
          <p:cNvPr id="4" name="Rectangle 3"/>
          <p:cNvSpPr>
            <a:spLocks noGrp="1" noChangeArrowheads="1"/>
          </p:cNvSpPr>
          <p:nvPr>
            <p:ph idx="1"/>
          </p:nvPr>
        </p:nvSpPr>
        <p:spPr/>
        <p:txBody>
          <a:bodyPr/>
          <a:lstStyle/>
          <a:p>
            <a:pPr eaLnBrk="1" hangingPunct="1"/>
            <a:r>
              <a:rPr lang="en-US" dirty="0" smtClean="0"/>
              <a:t>The core element of the TC approach may be termed “</a:t>
            </a:r>
            <a:r>
              <a:rPr lang="en-US" b="1" dirty="0" smtClean="0"/>
              <a:t>COMMUNITY AS METHOD</a:t>
            </a:r>
            <a:r>
              <a:rPr lang="en-US" dirty="0" smtClean="0"/>
              <a:t>.”  The TC purposely use the peer community to facilitate social and psychological change in individuals.  All activities are designed to produce therapeutic and educational change in the individual participants, and all participants are mediators of this change.</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Essential Concepts (1)</a:t>
            </a:r>
            <a:endParaRPr lang="en-US" dirty="0"/>
          </a:p>
        </p:txBody>
      </p:sp>
      <p:sp>
        <p:nvSpPr>
          <p:cNvPr id="4" name="Rectangle 3"/>
          <p:cNvSpPr>
            <a:spLocks noGrp="1" noChangeArrowheads="1"/>
          </p:cNvSpPr>
          <p:nvPr>
            <p:ph idx="1"/>
          </p:nvPr>
        </p:nvSpPr>
        <p:spPr/>
        <p:txBody>
          <a:bodyPr/>
          <a:lstStyle/>
          <a:p>
            <a:pPr eaLnBrk="1" hangingPunct="1"/>
            <a:r>
              <a:rPr lang="en-US" dirty="0" smtClean="0"/>
              <a:t> Use of Participant Roles:</a:t>
            </a:r>
          </a:p>
          <a:p>
            <a:pPr lvl="1" eaLnBrk="1" hangingPunct="1">
              <a:lnSpc>
                <a:spcPct val="90000"/>
              </a:lnSpc>
            </a:pPr>
            <a:r>
              <a:rPr lang="en-US" dirty="0" smtClean="0"/>
              <a:t>Individuals contribute directly to all activities of daily life in the TC, which provides learning opportunities through engaging in a variety of social roles (peer, friend, teacher, co-worker, “boss”, surrogate family member, etc.)</a:t>
            </a:r>
          </a:p>
          <a:p>
            <a:pPr lvl="1" eaLnBrk="1" hangingPunct="1">
              <a:lnSpc>
                <a:spcPct val="90000"/>
              </a:lnSpc>
            </a:pPr>
            <a:r>
              <a:rPr lang="en-US" dirty="0" smtClean="0"/>
              <a:t>Individuals are not spectators, but active participants in the process of changing themselves and others</a:t>
            </a:r>
          </a:p>
          <a:p>
            <a:pPr lvl="1" eaLnBrk="1" hangingPunct="1">
              <a:lnSpc>
                <a:spcPct val="90000"/>
              </a:lnSpc>
            </a:pPr>
            <a:r>
              <a:rPr lang="en-US" dirty="0" smtClean="0"/>
              <a:t>Role play fosters social understanding, “walking in someone’s shoes.”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Essential Concepts (2)</a:t>
            </a:r>
            <a:endParaRPr lang="en-US" dirty="0"/>
          </a:p>
        </p:txBody>
      </p:sp>
      <p:sp>
        <p:nvSpPr>
          <p:cNvPr id="4" name="Rectangle 3"/>
          <p:cNvSpPr>
            <a:spLocks noGrp="1" noChangeArrowheads="1"/>
          </p:cNvSpPr>
          <p:nvPr>
            <p:ph idx="1"/>
          </p:nvPr>
        </p:nvSpPr>
        <p:spPr/>
        <p:txBody>
          <a:bodyPr/>
          <a:lstStyle/>
          <a:p>
            <a:pPr eaLnBrk="1" hangingPunct="1"/>
            <a:r>
              <a:rPr lang="en-US" dirty="0" smtClean="0"/>
              <a:t>Use of Membership Feedback</a:t>
            </a:r>
          </a:p>
          <a:p>
            <a:pPr lvl="1" eaLnBrk="1" hangingPunct="1"/>
            <a:r>
              <a:rPr lang="en-US" dirty="0" smtClean="0"/>
              <a:t>The </a:t>
            </a:r>
            <a:r>
              <a:rPr lang="en-US" u="sng" dirty="0" smtClean="0"/>
              <a:t>primary</a:t>
            </a:r>
            <a:r>
              <a:rPr lang="en-US" dirty="0" smtClean="0"/>
              <a:t> source of instruction and support for individual change is peer membership in the community.  All participants are expected to provide constructive feedback, support, and authentic reactions to individuals in the community.</a:t>
            </a:r>
          </a:p>
          <a:p>
            <a:pPr lvl="1" eaLnBrk="1" hangingPunct="1"/>
            <a:r>
              <a:rPr lang="en-US" dirty="0" smtClean="0"/>
              <a:t>It is assumed that participants don’t “hear” feedback about their negative behaviors well.  So when feedback by the group is consistent “when everyone calls you a horse, it’s time to buy a </a:t>
            </a:r>
            <a:r>
              <a:rPr lang="en-US" dirty="0" err="1" smtClean="0"/>
              <a:t>a</a:t>
            </a:r>
            <a:r>
              <a:rPr lang="en-US" dirty="0" smtClean="0"/>
              <a:t> saddle.” It helps break through denial.</a:t>
            </a:r>
          </a:p>
          <a:p>
            <a:pPr lvl="1" eaLnBrk="1" hangingPunct="1"/>
            <a:endParaRPr lang="en-US" dirty="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Essential Concepts (3)</a:t>
            </a:r>
            <a:endParaRPr lang="en-US" dirty="0"/>
          </a:p>
        </p:txBody>
      </p:sp>
      <p:sp>
        <p:nvSpPr>
          <p:cNvPr id="4" name="Rectangle 3"/>
          <p:cNvSpPr>
            <a:spLocks noGrp="1" noChangeArrowheads="1"/>
          </p:cNvSpPr>
          <p:nvPr>
            <p:ph idx="1"/>
          </p:nvPr>
        </p:nvSpPr>
        <p:spPr/>
        <p:txBody>
          <a:bodyPr/>
          <a:lstStyle/>
          <a:p>
            <a:pPr eaLnBrk="1" hangingPunct="1"/>
            <a:r>
              <a:rPr lang="en-US" dirty="0" smtClean="0"/>
              <a:t> Use of Membership as Role Models:</a:t>
            </a:r>
          </a:p>
          <a:p>
            <a:pPr lvl="1" eaLnBrk="1" hangingPunct="1"/>
            <a:r>
              <a:rPr lang="en-US" dirty="0" smtClean="0"/>
              <a:t>Each participant strives to be a role model of the change process.  </a:t>
            </a:r>
          </a:p>
          <a:p>
            <a:pPr lvl="1" eaLnBrk="1" hangingPunct="1"/>
            <a:r>
              <a:rPr lang="en-US" dirty="0" smtClean="0"/>
              <a:t>Along with the responsibility to provide feedback to others as to what they must change, members have the responsibility to </a:t>
            </a:r>
            <a:r>
              <a:rPr lang="en-US" b="1" dirty="0" smtClean="0"/>
              <a:t>demonstrate</a:t>
            </a:r>
            <a:r>
              <a:rPr lang="en-US" dirty="0" smtClean="0"/>
              <a:t> to others in what direction to change by being role models.</a:t>
            </a:r>
          </a:p>
          <a:p>
            <a:pPr lvl="1" eaLnBrk="1" hangingPunct="1"/>
            <a:r>
              <a:rPr lang="en-US" dirty="0" smtClean="0"/>
              <a:t>Staff also have role model responsibility</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n-US" smtClean="0"/>
              <a:t>Essential Concepts (4)</a:t>
            </a:r>
          </a:p>
        </p:txBody>
      </p:sp>
      <p:sp>
        <p:nvSpPr>
          <p:cNvPr id="16387" name="Rectangle 3"/>
          <p:cNvSpPr>
            <a:spLocks noGrp="1" noChangeArrowheads="1"/>
          </p:cNvSpPr>
          <p:nvPr>
            <p:ph type="body" idx="1"/>
          </p:nvPr>
        </p:nvSpPr>
        <p:spPr>
          <a:xfrm>
            <a:off x="533400" y="1600200"/>
            <a:ext cx="8077200" cy="4354513"/>
          </a:xfrm>
        </p:spPr>
        <p:txBody>
          <a:bodyPr/>
          <a:lstStyle/>
          <a:p>
            <a:pPr eaLnBrk="1" hangingPunct="1"/>
            <a:r>
              <a:rPr lang="en-US" smtClean="0"/>
              <a:t> Use of  Multiple Therapeutic Activities for Guiding Individual Change</a:t>
            </a:r>
          </a:p>
          <a:p>
            <a:pPr lvl="1" eaLnBrk="1" hangingPunct="1"/>
            <a:r>
              <a:rPr lang="en-US" smtClean="0"/>
              <a:t>The individual engages in the process of change primarily with peers. </a:t>
            </a:r>
          </a:p>
          <a:p>
            <a:pPr lvl="1" eaLnBrk="1" hangingPunct="1"/>
            <a:r>
              <a:rPr lang="en-US" smtClean="0"/>
              <a:t>Education, training, and therapeutic activities occur in groups, meetings, seminars, job functions, recreation and school.  </a:t>
            </a:r>
          </a:p>
          <a:p>
            <a:pPr lvl="1" eaLnBrk="1" hangingPunct="1"/>
            <a:r>
              <a:rPr lang="en-US" smtClean="0"/>
              <a:t>Learning and healing experiences necessary for recovery unfold in a social context.</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US" smtClean="0"/>
              <a:t>Essential Concepts (5)</a:t>
            </a:r>
          </a:p>
        </p:txBody>
      </p:sp>
      <p:sp>
        <p:nvSpPr>
          <p:cNvPr id="17411" name="Rectangle 3"/>
          <p:cNvSpPr>
            <a:spLocks noGrp="1" noChangeArrowheads="1"/>
          </p:cNvSpPr>
          <p:nvPr>
            <p:ph type="body" idx="1"/>
          </p:nvPr>
        </p:nvSpPr>
        <p:spPr>
          <a:xfrm>
            <a:off x="533400" y="1600200"/>
            <a:ext cx="8077200" cy="4354513"/>
          </a:xfrm>
        </p:spPr>
        <p:txBody>
          <a:bodyPr/>
          <a:lstStyle/>
          <a:p>
            <a:pPr eaLnBrk="1" hangingPunct="1"/>
            <a:r>
              <a:rPr lang="en-US" smtClean="0"/>
              <a:t> Use of Shared Norms and Values:</a:t>
            </a:r>
          </a:p>
          <a:p>
            <a:pPr lvl="1" eaLnBrk="1" hangingPunct="1"/>
            <a:r>
              <a:rPr lang="en-US" smtClean="0"/>
              <a:t>Rules, regulations, and social norms protect the physical and psychological safety of the TC.</a:t>
            </a:r>
          </a:p>
          <a:p>
            <a:pPr lvl="1" eaLnBrk="1" hangingPunct="1"/>
            <a:r>
              <a:rPr lang="en-US" smtClean="0"/>
              <a:t>There are beliefs and values that serve as explicit guidelines for self-help recovery and teaching “right living.” These values are expressed in many ways in individual TCs and are reinforced by the entire membership.</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smtClean="0"/>
              <a:t>Essential Concepts (6)</a:t>
            </a:r>
          </a:p>
        </p:txBody>
      </p:sp>
      <p:sp>
        <p:nvSpPr>
          <p:cNvPr id="18435" name="Rectangle 3"/>
          <p:cNvSpPr>
            <a:spLocks noGrp="1" noChangeArrowheads="1"/>
          </p:cNvSpPr>
          <p:nvPr>
            <p:ph type="body" idx="1"/>
          </p:nvPr>
        </p:nvSpPr>
        <p:spPr>
          <a:xfrm>
            <a:off x="533400" y="1600200"/>
            <a:ext cx="8077200" cy="4354513"/>
          </a:xfrm>
        </p:spPr>
        <p:txBody>
          <a:bodyPr/>
          <a:lstStyle/>
          <a:p>
            <a:pPr eaLnBrk="1" hangingPunct="1"/>
            <a:r>
              <a:rPr lang="en-US" smtClean="0"/>
              <a:t> Use of Structure and Systems:</a:t>
            </a:r>
          </a:p>
          <a:p>
            <a:pPr lvl="1" eaLnBrk="1" hangingPunct="1"/>
            <a:r>
              <a:rPr lang="en-US" smtClean="0"/>
              <a:t>The organization of work (needed functions to maintain the TC environment) is a primary tool for teaching personal responsibility and accountability</a:t>
            </a:r>
          </a:p>
          <a:p>
            <a:pPr lvl="1" eaLnBrk="1" hangingPunct="1"/>
            <a:r>
              <a:rPr lang="en-US" smtClean="0"/>
              <a:t>Learning takes place in acquiring skills and in adhering to the orderliness of procedures and systems, in accepting and respecting supervision, and on being dependable</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smtClean="0"/>
              <a:t>Essential Concepts (7) </a:t>
            </a:r>
          </a:p>
        </p:txBody>
      </p:sp>
      <p:sp>
        <p:nvSpPr>
          <p:cNvPr id="19459" name="Rectangle 3"/>
          <p:cNvSpPr>
            <a:spLocks noGrp="1" noChangeArrowheads="1"/>
          </p:cNvSpPr>
          <p:nvPr>
            <p:ph type="body" idx="1"/>
          </p:nvPr>
        </p:nvSpPr>
        <p:spPr>
          <a:xfrm>
            <a:off x="304800" y="1447800"/>
            <a:ext cx="8667750" cy="3344863"/>
          </a:xfrm>
        </p:spPr>
        <p:txBody>
          <a:bodyPr/>
          <a:lstStyle/>
          <a:p>
            <a:pPr eaLnBrk="1" hangingPunct="1"/>
            <a:r>
              <a:rPr lang="en-US" smtClean="0"/>
              <a:t> Use of Open Communication</a:t>
            </a:r>
          </a:p>
          <a:p>
            <a:pPr lvl="1" eaLnBrk="1" hangingPunct="1"/>
            <a:r>
              <a:rPr lang="en-US" smtClean="0"/>
              <a:t>Personal disclosure is expected, not only does it help the individual in his or her process of recovery and change, but is seen as essential for other members recovery and change.</a:t>
            </a:r>
          </a:p>
          <a:p>
            <a:pPr lvl="1" eaLnBrk="1" hangingPunct="1"/>
            <a:r>
              <a:rPr lang="en-US" smtClean="0"/>
              <a:t>There must be an emphasis on creating psychological safety within the TC so that disclosures can be made with confidence about how they will be handled by members and outside the community</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en-US" smtClean="0"/>
              <a:t>Essential Concepts (8)</a:t>
            </a:r>
          </a:p>
        </p:txBody>
      </p:sp>
      <p:sp>
        <p:nvSpPr>
          <p:cNvPr id="20483" name="Rectangle 3"/>
          <p:cNvSpPr>
            <a:spLocks noGrp="1" noChangeArrowheads="1"/>
          </p:cNvSpPr>
          <p:nvPr>
            <p:ph type="body" idx="1"/>
          </p:nvPr>
        </p:nvSpPr>
        <p:spPr>
          <a:xfrm>
            <a:off x="533400" y="1600200"/>
            <a:ext cx="8077200" cy="4354513"/>
          </a:xfrm>
        </p:spPr>
        <p:txBody>
          <a:bodyPr/>
          <a:lstStyle/>
          <a:p>
            <a:pPr eaLnBrk="1" hangingPunct="1"/>
            <a:r>
              <a:rPr lang="en-US" smtClean="0"/>
              <a:t>Use of Relationships</a:t>
            </a:r>
          </a:p>
          <a:p>
            <a:pPr lvl="1" eaLnBrk="1" hangingPunct="1">
              <a:lnSpc>
                <a:spcPct val="110000"/>
              </a:lnSpc>
            </a:pPr>
            <a:r>
              <a:rPr lang="en-US" smtClean="0"/>
              <a:t>Friendships with individuals within the community, including staff, are essential to encourage the individual to engage and remain in the change process.</a:t>
            </a:r>
          </a:p>
          <a:p>
            <a:pPr lvl="1" eaLnBrk="1" hangingPunct="1">
              <a:lnSpc>
                <a:spcPct val="110000"/>
              </a:lnSpc>
            </a:pPr>
            <a:r>
              <a:rPr lang="en-US" smtClean="0"/>
              <a:t>Relationships formed within the community are the basis for the social network needed to sustain recovery beyond the TC.</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138"/>
            <a:ext cx="8229600" cy="3014662"/>
          </a:xfrm>
        </p:spPr>
        <p:txBody>
          <a:bodyPr/>
          <a:lstStyle/>
          <a:p>
            <a:r>
              <a:rPr lang="en-US" dirty="0" smtClean="0"/>
              <a:t>Therapeutic Community</a:t>
            </a:r>
          </a:p>
          <a:p>
            <a:r>
              <a:rPr lang="en-US" dirty="0" smtClean="0"/>
              <a:t>Student is the best teacher</a:t>
            </a:r>
          </a:p>
          <a:p>
            <a:r>
              <a:rPr lang="en-US" dirty="0" smtClean="0"/>
              <a:t>Therapeutic value – one helping another</a:t>
            </a:r>
          </a:p>
          <a:p>
            <a:r>
              <a:rPr lang="en-US" dirty="0" smtClean="0"/>
              <a:t>Self help and mutual help</a:t>
            </a:r>
          </a:p>
          <a:p>
            <a:endParaRPr lang="en-US" dirty="0"/>
          </a:p>
        </p:txBody>
      </p:sp>
      <p:sp>
        <p:nvSpPr>
          <p:cNvPr id="3" name="Title 2"/>
          <p:cNvSpPr>
            <a:spLocks noGrp="1"/>
          </p:cNvSpPr>
          <p:nvPr>
            <p:ph type="title"/>
          </p:nvPr>
        </p:nvSpPr>
        <p:spPr/>
        <p:txBody>
          <a:bodyPr/>
          <a:lstStyle/>
          <a:p>
            <a:r>
              <a:rPr lang="en-US" dirty="0" smtClean="0"/>
              <a:t>What’s Peer-to-Peer Learning?</a:t>
            </a:r>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en-US" smtClean="0"/>
              <a:t>Essential Concepts (9)</a:t>
            </a:r>
          </a:p>
        </p:txBody>
      </p:sp>
      <p:sp>
        <p:nvSpPr>
          <p:cNvPr id="21507" name="Rectangle 3"/>
          <p:cNvSpPr>
            <a:spLocks noGrp="1" noChangeArrowheads="1"/>
          </p:cNvSpPr>
          <p:nvPr>
            <p:ph type="body" idx="1"/>
          </p:nvPr>
        </p:nvSpPr>
        <p:spPr>
          <a:xfrm>
            <a:off x="533400" y="1600200"/>
            <a:ext cx="8077200" cy="4354513"/>
          </a:xfrm>
        </p:spPr>
        <p:txBody>
          <a:bodyPr/>
          <a:lstStyle/>
          <a:p>
            <a:pPr eaLnBrk="1" hangingPunct="1"/>
            <a:r>
              <a:rPr lang="en-US" smtClean="0"/>
              <a:t> Use of Language</a:t>
            </a:r>
          </a:p>
          <a:p>
            <a:pPr lvl="1" eaLnBrk="1" hangingPunct="1"/>
            <a:r>
              <a:rPr lang="en-US" smtClean="0"/>
              <a:t>Each TC develops a special vocabulary and unique descriptors that are used to articulate what individuals were like before they joined the TC; what membership in the TC consists of, and the process of change itself.</a:t>
            </a:r>
          </a:p>
          <a:p>
            <a:pPr lvl="1" eaLnBrk="1" hangingPunct="1"/>
            <a:r>
              <a:rPr lang="en-US" smtClean="0"/>
              <a:t>The use of this special vocabulary can be used to measure integration into the TC and affiliation with the new values taught in the TC.</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mtClean="0"/>
              <a:t>TC Program Model (1)</a:t>
            </a:r>
          </a:p>
        </p:txBody>
      </p:sp>
      <p:sp>
        <p:nvSpPr>
          <p:cNvPr id="22531" name="Rectangle 3"/>
          <p:cNvSpPr>
            <a:spLocks noGrp="1" noChangeArrowheads="1"/>
          </p:cNvSpPr>
          <p:nvPr>
            <p:ph type="body" idx="1"/>
          </p:nvPr>
        </p:nvSpPr>
        <p:spPr>
          <a:xfrm>
            <a:off x="533400" y="1600200"/>
            <a:ext cx="8077200" cy="4354513"/>
          </a:xfrm>
        </p:spPr>
        <p:txBody>
          <a:bodyPr/>
          <a:lstStyle/>
          <a:p>
            <a:pPr eaLnBrk="1" hangingPunct="1"/>
            <a:r>
              <a:rPr lang="en-US" smtClean="0"/>
              <a:t> Community Environment</a:t>
            </a:r>
          </a:p>
          <a:p>
            <a:pPr lvl="1" eaLnBrk="1" hangingPunct="1"/>
            <a:r>
              <a:rPr lang="en-US" smtClean="0"/>
              <a:t>Includes communal space to promote a sense of commonality and to be used for collective activities (morning meetings, etc.)</a:t>
            </a:r>
          </a:p>
          <a:p>
            <a:pPr lvl="1" eaLnBrk="1" hangingPunct="1"/>
            <a:r>
              <a:rPr lang="en-US" smtClean="0"/>
              <a:t>Environments are set up to promote the methods and goals of the TC</a:t>
            </a:r>
          </a:p>
          <a:p>
            <a:pPr lvl="1" eaLnBrk="1" hangingPunct="1"/>
            <a:r>
              <a:rPr lang="en-US" smtClean="0"/>
              <a:t>Displays of signs, posters, photographs, charts, and displays of activities promote the TC and its values.  (e.g.. structure boards, letters, photographs of graduates).</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smtClean="0"/>
              <a:t>TC Program Model (2)</a:t>
            </a:r>
          </a:p>
        </p:txBody>
      </p:sp>
      <p:sp>
        <p:nvSpPr>
          <p:cNvPr id="23555" name="Rectangle 3"/>
          <p:cNvSpPr>
            <a:spLocks noGrp="1" noChangeArrowheads="1"/>
          </p:cNvSpPr>
          <p:nvPr>
            <p:ph type="body" idx="1"/>
          </p:nvPr>
        </p:nvSpPr>
        <p:spPr>
          <a:xfrm>
            <a:off x="533400" y="1600200"/>
            <a:ext cx="8229600" cy="5029200"/>
          </a:xfrm>
        </p:spPr>
        <p:txBody>
          <a:bodyPr/>
          <a:lstStyle/>
          <a:p>
            <a:pPr eaLnBrk="1" hangingPunct="1"/>
            <a:r>
              <a:rPr lang="en-US" smtClean="0"/>
              <a:t> Community Activities</a:t>
            </a:r>
          </a:p>
          <a:p>
            <a:pPr lvl="1" eaLnBrk="1" hangingPunct="1"/>
            <a:r>
              <a:rPr lang="en-US" smtClean="0"/>
              <a:t>Almost all activities are provided and structured to draw on the entire peer community</a:t>
            </a:r>
          </a:p>
          <a:p>
            <a:pPr lvl="1" eaLnBrk="1" hangingPunct="1"/>
            <a:r>
              <a:rPr lang="en-US" smtClean="0"/>
              <a:t>Meals are shared </a:t>
            </a:r>
          </a:p>
          <a:p>
            <a:pPr lvl="1" eaLnBrk="1" hangingPunct="1"/>
            <a:r>
              <a:rPr lang="en-US" smtClean="0"/>
              <a:t>Groups, meetings, seminars, organized recreational time, ceremonies and rituals that reinforce and acknowledge individuals and the community itself (birthdays, changes in phase, community affirmations, regular and ethnically relevant holidays, etc.)</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smtClean="0"/>
              <a:t>TC Program Model (3)</a:t>
            </a:r>
          </a:p>
        </p:txBody>
      </p:sp>
      <p:sp>
        <p:nvSpPr>
          <p:cNvPr id="24579" name="Rectangle 3"/>
          <p:cNvSpPr>
            <a:spLocks noGrp="1" noChangeArrowheads="1"/>
          </p:cNvSpPr>
          <p:nvPr>
            <p:ph type="body" idx="1"/>
          </p:nvPr>
        </p:nvSpPr>
        <p:spPr>
          <a:xfrm>
            <a:off x="1511300" y="1524000"/>
            <a:ext cx="7632700" cy="3986213"/>
          </a:xfrm>
        </p:spPr>
        <p:txBody>
          <a:bodyPr/>
          <a:lstStyle/>
          <a:p>
            <a:pPr eaLnBrk="1" hangingPunct="1"/>
            <a:r>
              <a:rPr lang="en-US" smtClean="0"/>
              <a:t> Peers as Community Members</a:t>
            </a:r>
          </a:p>
          <a:p>
            <a:pPr lvl="1" eaLnBrk="1" hangingPunct="1"/>
            <a:r>
              <a:rPr lang="en-US" smtClean="0"/>
              <a:t>Members who demonstrate the expected behaviors and reflect the values of the TC are viewed as role models </a:t>
            </a:r>
          </a:p>
          <a:p>
            <a:pPr lvl="1" eaLnBrk="1" hangingPunct="1"/>
            <a:r>
              <a:rPr lang="en-US" smtClean="0"/>
              <a:t>All members of the TC are </a:t>
            </a:r>
            <a:r>
              <a:rPr lang="en-US" b="1" smtClean="0"/>
              <a:t>expected </a:t>
            </a:r>
            <a:r>
              <a:rPr lang="en-US" smtClean="0"/>
              <a:t>to be role models --including staff</a:t>
            </a:r>
          </a:p>
          <a:p>
            <a:pPr lvl="1" eaLnBrk="1" hangingPunct="1"/>
            <a:r>
              <a:rPr lang="en-US" smtClean="0"/>
              <a:t>A ladder of responsible role models at each level of the community is crucial to maintaining the integrity of the community and assuring maximum social learning in the TC.</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smtClean="0"/>
              <a:t>TC Program Model (4)</a:t>
            </a:r>
          </a:p>
        </p:txBody>
      </p:sp>
      <p:sp>
        <p:nvSpPr>
          <p:cNvPr id="25603" name="Rectangle 3"/>
          <p:cNvSpPr>
            <a:spLocks noGrp="1" noChangeArrowheads="1"/>
          </p:cNvSpPr>
          <p:nvPr>
            <p:ph type="body" idx="1"/>
          </p:nvPr>
        </p:nvSpPr>
        <p:spPr>
          <a:xfrm>
            <a:off x="533400" y="1600200"/>
            <a:ext cx="8077200" cy="4354513"/>
          </a:xfrm>
        </p:spPr>
        <p:txBody>
          <a:bodyPr/>
          <a:lstStyle/>
          <a:p>
            <a:pPr eaLnBrk="1" hangingPunct="1"/>
            <a:r>
              <a:rPr lang="en-US" smtClean="0"/>
              <a:t>Staff as Community Members</a:t>
            </a:r>
          </a:p>
          <a:p>
            <a:pPr lvl="1" eaLnBrk="1" hangingPunct="1"/>
            <a:r>
              <a:rPr lang="en-US" smtClean="0"/>
              <a:t>TC staff are usually a mixture of academically trained and experience trained professionals </a:t>
            </a:r>
          </a:p>
          <a:p>
            <a:pPr lvl="1" eaLnBrk="1" hangingPunct="1">
              <a:buFontTx/>
              <a:buNone/>
            </a:pPr>
            <a:endParaRPr lang="en-US" smtClean="0"/>
          </a:p>
          <a:p>
            <a:pPr lvl="1" eaLnBrk="1" hangingPunct="1"/>
            <a:r>
              <a:rPr lang="en-US" smtClean="0"/>
              <a:t>Regardless of background the generic role of all staff is that of community member who are role models, catalysts for change, facilitators who understand that the community is the “therapist.” </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smtClean="0"/>
              <a:t>TC Program Model (5)</a:t>
            </a:r>
          </a:p>
        </p:txBody>
      </p:sp>
      <p:sp>
        <p:nvSpPr>
          <p:cNvPr id="26627" name="Rectangle 3"/>
          <p:cNvSpPr>
            <a:spLocks noGrp="1" noChangeArrowheads="1"/>
          </p:cNvSpPr>
          <p:nvPr>
            <p:ph type="body" idx="1"/>
          </p:nvPr>
        </p:nvSpPr>
        <p:spPr>
          <a:xfrm>
            <a:off x="533400" y="1600200"/>
            <a:ext cx="8077200" cy="4354513"/>
          </a:xfrm>
        </p:spPr>
        <p:txBody>
          <a:bodyPr/>
          <a:lstStyle/>
          <a:p>
            <a:pPr eaLnBrk="1" hangingPunct="1"/>
            <a:r>
              <a:rPr lang="en-US" smtClean="0"/>
              <a:t>Structure</a:t>
            </a:r>
          </a:p>
          <a:p>
            <a:pPr lvl="1" eaLnBrk="1" hangingPunct="1"/>
            <a:r>
              <a:rPr lang="en-US" smtClean="0"/>
              <a:t>Days and weeks are structured so as to provide ordered and routine activities (in contrast to the disorder and lack of structure most addicts live).</a:t>
            </a:r>
          </a:p>
          <a:p>
            <a:pPr lvl="1" eaLnBrk="1" hangingPunct="1"/>
            <a:r>
              <a:rPr lang="en-US" smtClean="0"/>
              <a:t>Structure helps participants learn self-structure and self-discipline and  provides accountability for individuals and the community as a whole.</a:t>
            </a:r>
          </a:p>
          <a:p>
            <a:pPr lvl="1" eaLnBrk="1" hangingPunct="1"/>
            <a:endParaRPr lang="en-US" smtClean="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smtClean="0"/>
              <a:t>TC Program Model (6)</a:t>
            </a:r>
          </a:p>
        </p:txBody>
      </p:sp>
      <p:sp>
        <p:nvSpPr>
          <p:cNvPr id="27651" name="Rectangle 3"/>
          <p:cNvSpPr>
            <a:spLocks noGrp="1" noChangeArrowheads="1"/>
          </p:cNvSpPr>
          <p:nvPr>
            <p:ph type="body" idx="1"/>
          </p:nvPr>
        </p:nvSpPr>
        <p:spPr>
          <a:xfrm>
            <a:off x="533400" y="1600200"/>
            <a:ext cx="8077200" cy="4354513"/>
          </a:xfrm>
        </p:spPr>
        <p:txBody>
          <a:bodyPr/>
          <a:lstStyle/>
          <a:p>
            <a:pPr eaLnBrk="1" hangingPunct="1"/>
            <a:r>
              <a:rPr lang="en-US" smtClean="0"/>
              <a:t> Phases</a:t>
            </a:r>
          </a:p>
          <a:p>
            <a:pPr lvl="1" eaLnBrk="1" hangingPunct="1"/>
            <a:r>
              <a:rPr lang="en-US" smtClean="0"/>
              <a:t>The plan of therapeutic and educational activities is organized into phases that reflect a developmental view of the change process that occurs within the TC</a:t>
            </a:r>
          </a:p>
          <a:p>
            <a:pPr lvl="1" eaLnBrk="1" hangingPunct="1"/>
            <a:r>
              <a:rPr lang="en-US" smtClean="0"/>
              <a:t>Emphasis is upon concrete and incremental learning at each phase and upon increasing maturation as measured by beginning to care about self and others and towards responsible participation in the community.</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smtClean="0"/>
              <a:t>TC Program Model (7)</a:t>
            </a:r>
          </a:p>
        </p:txBody>
      </p:sp>
      <p:sp>
        <p:nvSpPr>
          <p:cNvPr id="28675" name="Rectangle 3"/>
          <p:cNvSpPr>
            <a:spLocks noGrp="1" noChangeArrowheads="1"/>
          </p:cNvSpPr>
          <p:nvPr>
            <p:ph type="body" idx="1"/>
          </p:nvPr>
        </p:nvSpPr>
        <p:spPr>
          <a:xfrm>
            <a:off x="1905000" y="1371600"/>
            <a:ext cx="6867525" cy="3167063"/>
          </a:xfrm>
        </p:spPr>
        <p:txBody>
          <a:bodyPr/>
          <a:lstStyle/>
          <a:p>
            <a:pPr eaLnBrk="1" hangingPunct="1">
              <a:lnSpc>
                <a:spcPct val="90000"/>
              </a:lnSpc>
            </a:pPr>
            <a:r>
              <a:rPr lang="en-US" smtClean="0"/>
              <a:t>Work as Therapy and Education</a:t>
            </a:r>
          </a:p>
          <a:p>
            <a:pPr lvl="1" eaLnBrk="1" hangingPunct="1">
              <a:lnSpc>
                <a:spcPct val="90000"/>
              </a:lnSpc>
            </a:pPr>
            <a:r>
              <a:rPr lang="en-US" smtClean="0"/>
              <a:t>All participants are expected to help in the daily management of the TC environment</a:t>
            </a:r>
          </a:p>
          <a:p>
            <a:pPr lvl="1" eaLnBrk="1" hangingPunct="1">
              <a:lnSpc>
                <a:spcPct val="90000"/>
              </a:lnSpc>
            </a:pPr>
            <a:r>
              <a:rPr lang="en-US" smtClean="0"/>
              <a:t>Job functions strengthen affiliation with the TC by taking responsibility for it;  fostering self-examination and growth by providing opportunities for constructive feedback on performance and attitude.</a:t>
            </a:r>
          </a:p>
          <a:p>
            <a:pPr lvl="1" eaLnBrk="1" hangingPunct="1">
              <a:lnSpc>
                <a:spcPct val="90000"/>
              </a:lnSpc>
            </a:pPr>
            <a:r>
              <a:rPr lang="en-US" smtClean="0"/>
              <a:t>Jobs make the TC “real world” and generalize to skills and attitudes needed to be successful.</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US" smtClean="0"/>
              <a:t>TC Program Model </a:t>
            </a:r>
            <a:r>
              <a:rPr lang="en-US" smtClean="0">
                <a:effectLst/>
              </a:rPr>
              <a:t>(8)</a:t>
            </a:r>
          </a:p>
        </p:txBody>
      </p:sp>
      <p:sp>
        <p:nvSpPr>
          <p:cNvPr id="29699" name="Rectangle 3"/>
          <p:cNvSpPr>
            <a:spLocks noGrp="1" noChangeArrowheads="1"/>
          </p:cNvSpPr>
          <p:nvPr>
            <p:ph type="body" idx="1"/>
          </p:nvPr>
        </p:nvSpPr>
        <p:spPr>
          <a:xfrm>
            <a:off x="533400" y="1600200"/>
            <a:ext cx="8077200" cy="4354513"/>
          </a:xfrm>
        </p:spPr>
        <p:txBody>
          <a:bodyPr/>
          <a:lstStyle/>
          <a:p>
            <a:pPr eaLnBrk="1" hangingPunct="1"/>
            <a:r>
              <a:rPr lang="en-US" smtClean="0"/>
              <a:t> TC Curriculum </a:t>
            </a:r>
          </a:p>
          <a:p>
            <a:pPr lvl="1" eaLnBrk="1" hangingPunct="1"/>
            <a:r>
              <a:rPr lang="en-US" smtClean="0"/>
              <a:t>The conceptual base of the TC is organized into a curriculum which focuses on teaching the TC perspective on self-help recovery and its view of “right living.”</a:t>
            </a:r>
          </a:p>
          <a:p>
            <a:pPr lvl="1" eaLnBrk="1" hangingPunct="1"/>
            <a:r>
              <a:rPr lang="en-US" smtClean="0"/>
              <a:t>The curriculum can draw on sources (books, videotapes, television shows, pamphlets, posters, music) outside the TC which reinforce and expand on the core curriculum.</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smtClean="0"/>
              <a:t>TC Program Model (9)</a:t>
            </a:r>
          </a:p>
        </p:txBody>
      </p:sp>
      <p:sp>
        <p:nvSpPr>
          <p:cNvPr id="30723" name="Rectangle 3"/>
          <p:cNvSpPr>
            <a:spLocks noGrp="1" noChangeArrowheads="1"/>
          </p:cNvSpPr>
          <p:nvPr>
            <p:ph type="body" idx="1"/>
          </p:nvPr>
        </p:nvSpPr>
        <p:spPr>
          <a:xfrm>
            <a:off x="228600" y="1447800"/>
            <a:ext cx="8915400" cy="4062413"/>
          </a:xfrm>
        </p:spPr>
        <p:txBody>
          <a:bodyPr/>
          <a:lstStyle/>
          <a:p>
            <a:pPr eaLnBrk="1" hangingPunct="1"/>
            <a:r>
              <a:rPr lang="en-US" smtClean="0"/>
              <a:t>Peer Encounter Groups</a:t>
            </a:r>
          </a:p>
          <a:p>
            <a:pPr lvl="1" eaLnBrk="1" hangingPunct="1"/>
            <a:r>
              <a:rPr lang="en-US" smtClean="0"/>
              <a:t>This is the main “engine” of recovery and change in the TC.</a:t>
            </a:r>
          </a:p>
          <a:p>
            <a:pPr lvl="1" eaLnBrk="1" hangingPunct="1"/>
            <a:r>
              <a:rPr lang="en-US" smtClean="0"/>
              <a:t>Minimally, the encounter group heightens individual awareness of specific attitudes or behavioral patterns that need modification.</a:t>
            </a:r>
          </a:p>
          <a:p>
            <a:pPr lvl="1" eaLnBrk="1" hangingPunct="1"/>
            <a:r>
              <a:rPr lang="en-US" smtClean="0"/>
              <a:t>Maximally, the group becomes a sanctuary where the most painful and shameful of an individual can be exposed which facilitate movement away from self-destructive behaviors</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138"/>
            <a:ext cx="8229600" cy="5376862"/>
          </a:xfrm>
        </p:spPr>
        <p:txBody>
          <a:bodyPr/>
          <a:lstStyle/>
          <a:p>
            <a:pPr lvl="1"/>
            <a:endParaRPr lang="en-US" dirty="0" smtClean="0"/>
          </a:p>
          <a:p>
            <a:pPr lvl="1"/>
            <a:r>
              <a:rPr lang="en-US" sz="3200" dirty="0" smtClean="0"/>
              <a:t>Identify what the TC Model consist of;</a:t>
            </a:r>
          </a:p>
          <a:p>
            <a:pPr lvl="1"/>
            <a:r>
              <a:rPr lang="en-US" sz="3200" dirty="0" smtClean="0"/>
              <a:t>Identify  and describe 4 perspectives of a TC Model;</a:t>
            </a:r>
          </a:p>
          <a:p>
            <a:pPr lvl="1"/>
            <a:r>
              <a:rPr lang="en-US" sz="3200" dirty="0" smtClean="0"/>
              <a:t>Describe 3 essential concepts of a TC Model; and</a:t>
            </a:r>
          </a:p>
          <a:p>
            <a:pPr lvl="1"/>
            <a:r>
              <a:rPr lang="en-US" sz="3200" dirty="0" smtClean="0"/>
              <a:t>Define Stages of Change within a TC Model.</a:t>
            </a:r>
          </a:p>
          <a:p>
            <a:pPr lvl="1"/>
            <a:endParaRPr lang="en-US" dirty="0" smtClean="0"/>
          </a:p>
          <a:p>
            <a:pPr lvl="1"/>
            <a:endParaRPr lang="en-US" dirty="0"/>
          </a:p>
        </p:txBody>
      </p:sp>
      <p:sp>
        <p:nvSpPr>
          <p:cNvPr id="3" name="Title 2"/>
          <p:cNvSpPr>
            <a:spLocks noGrp="1"/>
          </p:cNvSpPr>
          <p:nvPr>
            <p:ph type="title"/>
          </p:nvPr>
        </p:nvSpPr>
        <p:spPr>
          <a:xfrm>
            <a:off x="457200" y="685800"/>
            <a:ext cx="8229600" cy="990600"/>
          </a:xfrm>
        </p:spPr>
        <p:txBody>
          <a:bodyPr>
            <a:normAutofit fontScale="90000"/>
          </a:bodyPr>
          <a:lstStyle/>
          <a:p>
            <a:r>
              <a:rPr lang="en-US" dirty="0" smtClean="0"/>
              <a:t>After completing this webinar participants will be able to: </a:t>
            </a:r>
            <a:br>
              <a:rPr lang="en-US" dirty="0" smtClean="0"/>
            </a:br>
            <a:endParaRPr lang="en-US" i="1"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en-US" dirty="0" smtClean="0"/>
              <a:t>TC Program Model (</a:t>
            </a:r>
            <a:r>
              <a:rPr lang="en-US" dirty="0" smtClean="0"/>
              <a:t>10)</a:t>
            </a:r>
            <a:endParaRPr lang="en-US" dirty="0" smtClean="0"/>
          </a:p>
        </p:txBody>
      </p:sp>
      <p:sp>
        <p:nvSpPr>
          <p:cNvPr id="31747" name="Rectangle 3"/>
          <p:cNvSpPr>
            <a:spLocks noGrp="1" noChangeArrowheads="1"/>
          </p:cNvSpPr>
          <p:nvPr>
            <p:ph type="body" idx="1"/>
          </p:nvPr>
        </p:nvSpPr>
        <p:spPr>
          <a:xfrm>
            <a:off x="533400" y="1600200"/>
            <a:ext cx="8077200" cy="4354513"/>
          </a:xfrm>
        </p:spPr>
        <p:txBody>
          <a:bodyPr/>
          <a:lstStyle/>
          <a:p>
            <a:pPr eaLnBrk="1" hangingPunct="1"/>
            <a:r>
              <a:rPr lang="en-US" smtClean="0"/>
              <a:t>Emotional Growth &amp; Maturation</a:t>
            </a:r>
          </a:p>
          <a:p>
            <a:pPr eaLnBrk="1" hangingPunct="1">
              <a:buFontTx/>
              <a:buNone/>
            </a:pPr>
            <a:endParaRPr lang="en-US" smtClean="0"/>
          </a:p>
          <a:p>
            <a:pPr lvl="1" eaLnBrk="1" hangingPunct="1"/>
            <a:r>
              <a:rPr lang="en-US" smtClean="0"/>
              <a:t>Participation in the TC aims at the emotional life of the individual; it teaches individuals how to identify feelings, express them appropriately, and manage them.</a:t>
            </a:r>
          </a:p>
          <a:p>
            <a:pPr lvl="1" eaLnBrk="1" hangingPunct="1">
              <a:buFontTx/>
              <a:buNone/>
            </a:pPr>
            <a:endParaRPr lang="en-US" smtClean="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dirty="0" smtClean="0"/>
              <a:t>TC Program Model (</a:t>
            </a:r>
            <a:r>
              <a:rPr lang="en-US" dirty="0" smtClean="0"/>
              <a:t>11)</a:t>
            </a:r>
            <a:endParaRPr lang="en-US" dirty="0" smtClean="0"/>
          </a:p>
        </p:txBody>
      </p:sp>
      <p:sp>
        <p:nvSpPr>
          <p:cNvPr id="32771" name="Rectangle 3"/>
          <p:cNvSpPr>
            <a:spLocks noGrp="1" noChangeArrowheads="1"/>
          </p:cNvSpPr>
          <p:nvPr>
            <p:ph type="body" idx="1"/>
          </p:nvPr>
        </p:nvSpPr>
        <p:spPr>
          <a:xfrm>
            <a:off x="1511300" y="1524000"/>
            <a:ext cx="7632700" cy="3986213"/>
          </a:xfrm>
        </p:spPr>
        <p:txBody>
          <a:bodyPr/>
          <a:lstStyle/>
          <a:p>
            <a:pPr eaLnBrk="1" hangingPunct="1"/>
            <a:r>
              <a:rPr lang="en-US" smtClean="0"/>
              <a:t>Planned Duration of Treatment</a:t>
            </a:r>
          </a:p>
          <a:p>
            <a:pPr lvl="1" eaLnBrk="1" hangingPunct="1"/>
            <a:r>
              <a:rPr lang="en-US" smtClean="0"/>
              <a:t>The individual is completed when socialization to and internalization of a new lifestyle has occurred.</a:t>
            </a:r>
          </a:p>
          <a:p>
            <a:pPr lvl="1" eaLnBrk="1" hangingPunct="1">
              <a:buFontTx/>
              <a:buNone/>
            </a:pPr>
            <a:endParaRPr lang="en-US" smtClean="0"/>
          </a:p>
          <a:p>
            <a:pPr lvl="1" eaLnBrk="1" hangingPunct="1"/>
            <a:r>
              <a:rPr lang="en-US" smtClean="0"/>
              <a:t>The length of stay is predicated upon the developmental view of individual change within the community.</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dirty="0" smtClean="0"/>
              <a:t>TC Program Model (</a:t>
            </a:r>
            <a:r>
              <a:rPr lang="en-US" dirty="0" smtClean="0"/>
              <a:t>12)</a:t>
            </a:r>
            <a:endParaRPr lang="en-US" dirty="0" smtClean="0"/>
          </a:p>
        </p:txBody>
      </p:sp>
      <p:sp>
        <p:nvSpPr>
          <p:cNvPr id="33795" name="Rectangle 3"/>
          <p:cNvSpPr>
            <a:spLocks noGrp="1" noChangeArrowheads="1"/>
          </p:cNvSpPr>
          <p:nvPr>
            <p:ph type="body" idx="1"/>
          </p:nvPr>
        </p:nvSpPr>
        <p:spPr>
          <a:xfrm>
            <a:off x="533400" y="1524000"/>
            <a:ext cx="8440738" cy="3192463"/>
          </a:xfrm>
        </p:spPr>
        <p:txBody>
          <a:bodyPr/>
          <a:lstStyle/>
          <a:p>
            <a:pPr eaLnBrk="1" hangingPunct="1"/>
            <a:r>
              <a:rPr lang="en-US" smtClean="0"/>
              <a:t>Continuance</a:t>
            </a:r>
          </a:p>
          <a:p>
            <a:pPr lvl="1" eaLnBrk="1" hangingPunct="1"/>
            <a:r>
              <a:rPr lang="en-US" smtClean="0"/>
              <a:t>Completion of “primary treatment” (the intensive TC process) is necessary but not sufficient to maintain recovery.  It is a key stage in the process….</a:t>
            </a:r>
          </a:p>
          <a:p>
            <a:pPr lvl="1" eaLnBrk="1" hangingPunct="1"/>
            <a:r>
              <a:rPr lang="en-US" smtClean="0"/>
              <a:t>Participation in additional treatment activities, the development of a supportive peer network, and the appropriate use of other services and/or self-help groups that reinforce and support the lessons learned in the TC is essential.</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eaLnBrk="1" hangingPunct="1">
              <a:defRPr/>
            </a:pPr>
            <a:r>
              <a:rPr lang="en-US" smtClean="0"/>
              <a:t>Essential Perceptions: </a:t>
            </a:r>
            <a:br>
              <a:rPr lang="en-US" smtClean="0"/>
            </a:br>
            <a:r>
              <a:rPr lang="en-US" smtClean="0"/>
              <a:t>Healing Experiences</a:t>
            </a:r>
          </a:p>
        </p:txBody>
      </p:sp>
      <p:sp>
        <p:nvSpPr>
          <p:cNvPr id="34819" name="Rectangle 3"/>
          <p:cNvSpPr>
            <a:spLocks noGrp="1" noChangeArrowheads="1"/>
          </p:cNvSpPr>
          <p:nvPr>
            <p:ph type="body" idx="1"/>
          </p:nvPr>
        </p:nvSpPr>
        <p:spPr>
          <a:xfrm>
            <a:off x="533400" y="1600200"/>
            <a:ext cx="8077200" cy="4354513"/>
          </a:xfrm>
        </p:spPr>
        <p:txBody>
          <a:bodyPr/>
          <a:lstStyle/>
          <a:p>
            <a:pPr eaLnBrk="1" hangingPunct="1"/>
            <a:r>
              <a:rPr lang="en-US" smtClean="0"/>
              <a:t>These lessen the feelings of emotional pain---fear, anger, guilt, confusion, despair, hopelessness, isolation, etc.</a:t>
            </a:r>
          </a:p>
          <a:p>
            <a:pPr eaLnBrk="1" hangingPunct="1"/>
            <a:r>
              <a:rPr lang="en-US" smtClean="0"/>
              <a:t>TCs must provide experiences that are:</a:t>
            </a:r>
          </a:p>
          <a:p>
            <a:pPr lvl="1" eaLnBrk="1" hangingPunct="1"/>
            <a:r>
              <a:rPr lang="en-US" smtClean="0"/>
              <a:t>physically and psychologically safe</a:t>
            </a:r>
          </a:p>
          <a:p>
            <a:pPr lvl="1" eaLnBrk="1" hangingPunct="1"/>
            <a:r>
              <a:rPr lang="en-US" smtClean="0"/>
              <a:t>social relatedness</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pPr eaLnBrk="1" hangingPunct="1">
              <a:defRPr/>
            </a:pPr>
            <a:r>
              <a:rPr lang="en-US" smtClean="0"/>
              <a:t/>
            </a:r>
            <a:br>
              <a:rPr lang="en-US" smtClean="0"/>
            </a:br>
            <a:r>
              <a:rPr lang="en-US" smtClean="0"/>
              <a:t>Essential Perceptions:</a:t>
            </a:r>
            <a:br>
              <a:rPr lang="en-US" smtClean="0"/>
            </a:br>
            <a:endParaRPr lang="en-US" smtClean="0"/>
          </a:p>
        </p:txBody>
      </p:sp>
      <p:sp>
        <p:nvSpPr>
          <p:cNvPr id="35843" name="Rectangle 3"/>
          <p:cNvSpPr>
            <a:spLocks noGrp="1" noChangeArrowheads="1"/>
          </p:cNvSpPr>
          <p:nvPr>
            <p:ph type="body" idx="1"/>
          </p:nvPr>
        </p:nvSpPr>
        <p:spPr>
          <a:xfrm>
            <a:off x="581025" y="1900238"/>
            <a:ext cx="8027988" cy="4089400"/>
          </a:xfrm>
        </p:spPr>
        <p:txBody>
          <a:bodyPr/>
          <a:lstStyle/>
          <a:p>
            <a:pPr eaLnBrk="1" hangingPunct="1">
              <a:lnSpc>
                <a:spcPct val="90000"/>
              </a:lnSpc>
              <a:buFontTx/>
              <a:buNone/>
            </a:pPr>
            <a:endParaRPr lang="en-US" smtClean="0"/>
          </a:p>
          <a:p>
            <a:pPr eaLnBrk="1" hangingPunct="1">
              <a:lnSpc>
                <a:spcPct val="90000"/>
              </a:lnSpc>
            </a:pPr>
            <a:r>
              <a:rPr lang="en-US" smtClean="0"/>
              <a:t>Clients </a:t>
            </a:r>
            <a:r>
              <a:rPr lang="en-US" i="1" smtClean="0"/>
              <a:t>feel</a:t>
            </a:r>
            <a:r>
              <a:rPr lang="en-US" smtClean="0"/>
              <a:t> as well as </a:t>
            </a:r>
            <a:r>
              <a:rPr lang="en-US" i="1" smtClean="0"/>
              <a:t>think </a:t>
            </a:r>
            <a:r>
              <a:rPr lang="en-US" smtClean="0"/>
              <a:t>about consequences that follow from undesirable behaviors and those rewards that follow from positive behaviors.</a:t>
            </a:r>
          </a:p>
          <a:p>
            <a:pPr eaLnBrk="1" hangingPunct="1">
              <a:lnSpc>
                <a:spcPct val="90000"/>
              </a:lnSpc>
            </a:pPr>
            <a:r>
              <a:rPr lang="en-US" smtClean="0"/>
              <a:t>This promotes internalized learning--behavior change that requires less external controls</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smtClean="0"/>
              <a:t>Stages of Change</a:t>
            </a:r>
          </a:p>
        </p:txBody>
      </p:sp>
      <p:sp>
        <p:nvSpPr>
          <p:cNvPr id="36867" name="Rectangle 3"/>
          <p:cNvSpPr>
            <a:spLocks noGrp="1" noChangeArrowheads="1"/>
          </p:cNvSpPr>
          <p:nvPr>
            <p:ph type="body" idx="1"/>
          </p:nvPr>
        </p:nvSpPr>
        <p:spPr>
          <a:xfrm>
            <a:off x="533400" y="1600200"/>
            <a:ext cx="8077200" cy="4354513"/>
          </a:xfrm>
        </p:spPr>
        <p:txBody>
          <a:bodyPr/>
          <a:lstStyle/>
          <a:p>
            <a:pPr eaLnBrk="1" hangingPunct="1"/>
            <a:r>
              <a:rPr lang="en-US" smtClean="0"/>
              <a:t>Stage I  (Induction).</a:t>
            </a:r>
          </a:p>
          <a:p>
            <a:pPr lvl="1" eaLnBrk="1" hangingPunct="1"/>
            <a:r>
              <a:rPr lang="en-US" smtClean="0"/>
              <a:t>Assessment and orientation to the TC treatment program</a:t>
            </a:r>
          </a:p>
          <a:p>
            <a:pPr lvl="1" eaLnBrk="1" hangingPunct="1"/>
            <a:r>
              <a:rPr lang="en-US" smtClean="0"/>
              <a:t>Clarification of individual history and needs</a:t>
            </a:r>
          </a:p>
          <a:p>
            <a:pPr lvl="1" eaLnBrk="1" hangingPunct="1"/>
            <a:r>
              <a:rPr lang="en-US" smtClean="0"/>
              <a:t>Suitability </a:t>
            </a:r>
          </a:p>
          <a:p>
            <a:pPr lvl="1" eaLnBrk="1" hangingPunct="1"/>
            <a:r>
              <a:rPr lang="en-US" smtClean="0"/>
              <a:t>Assimilation into the community</a:t>
            </a:r>
          </a:p>
          <a:p>
            <a:pPr lvl="1" eaLnBrk="1" hangingPunct="1"/>
            <a:r>
              <a:rPr lang="en-US" smtClean="0"/>
              <a:t>Participation in the daily regime of the TC</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smtClean="0"/>
              <a:t>Stages of Change</a:t>
            </a:r>
          </a:p>
        </p:txBody>
      </p:sp>
      <p:sp>
        <p:nvSpPr>
          <p:cNvPr id="37891" name="Rectangle 3"/>
          <p:cNvSpPr>
            <a:spLocks noGrp="1" noChangeArrowheads="1"/>
          </p:cNvSpPr>
          <p:nvPr>
            <p:ph type="body" idx="1"/>
          </p:nvPr>
        </p:nvSpPr>
        <p:spPr>
          <a:xfrm>
            <a:off x="533400" y="1600200"/>
            <a:ext cx="8153400" cy="4800600"/>
          </a:xfrm>
        </p:spPr>
        <p:txBody>
          <a:bodyPr/>
          <a:lstStyle/>
          <a:p>
            <a:pPr eaLnBrk="1" hangingPunct="1"/>
            <a:r>
              <a:rPr lang="en-US" smtClean="0"/>
              <a:t>Stage II  (Primary Treatment)</a:t>
            </a:r>
          </a:p>
          <a:p>
            <a:pPr lvl="1" eaLnBrk="1" hangingPunct="1"/>
            <a:r>
              <a:rPr lang="en-US" smtClean="0"/>
              <a:t>Focus on the main social and psychological goals of the TC.</a:t>
            </a:r>
          </a:p>
          <a:p>
            <a:pPr lvl="1" eaLnBrk="1" hangingPunct="1"/>
            <a:r>
              <a:rPr lang="en-US" smtClean="0"/>
              <a:t>Changes in status and expectations of the participant based upon both their length of time in the TC, their performance, and their maturity.</a:t>
            </a:r>
          </a:p>
          <a:p>
            <a:pPr lvl="1" eaLnBrk="1" hangingPunct="1"/>
            <a:r>
              <a:rPr lang="en-US" smtClean="0"/>
              <a:t>Assumption of increasing responsibility for the entire community, specific job functions, and role-modelmanship</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smtClean="0"/>
              <a:t>Stages of Change</a:t>
            </a:r>
          </a:p>
        </p:txBody>
      </p:sp>
      <p:sp>
        <p:nvSpPr>
          <p:cNvPr id="38915" name="Rectangle 3"/>
          <p:cNvSpPr>
            <a:spLocks noGrp="1" noChangeArrowheads="1"/>
          </p:cNvSpPr>
          <p:nvPr>
            <p:ph type="body" idx="1"/>
          </p:nvPr>
        </p:nvSpPr>
        <p:spPr>
          <a:xfrm>
            <a:off x="533400" y="1600200"/>
            <a:ext cx="8077200" cy="4354513"/>
          </a:xfrm>
        </p:spPr>
        <p:txBody>
          <a:bodyPr/>
          <a:lstStyle/>
          <a:p>
            <a:pPr eaLnBrk="1" hangingPunct="1"/>
            <a:r>
              <a:rPr lang="en-US" dirty="0" smtClean="0"/>
              <a:t>Stage III:  Re-entry</a:t>
            </a:r>
          </a:p>
          <a:p>
            <a:pPr lvl="1" eaLnBrk="1" hangingPunct="1"/>
            <a:r>
              <a:rPr lang="en-US" dirty="0" smtClean="0"/>
              <a:t>Preparation for healthy separation from the TC, beginning of activities and responsibilities outside the TC</a:t>
            </a:r>
          </a:p>
          <a:p>
            <a:pPr lvl="1" eaLnBrk="1" hangingPunct="1"/>
            <a:r>
              <a:rPr lang="en-US" dirty="0" smtClean="0"/>
              <a:t>Completion of successful separation, including developing supportive networks, employment or education, participation in “continuance” activities through other agencies or self-help groups.</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mtClean="0"/>
              <a:t>Stages of Change</a:t>
            </a:r>
          </a:p>
        </p:txBody>
      </p:sp>
      <p:sp>
        <p:nvSpPr>
          <p:cNvPr id="39939" name="Rectangle 3"/>
          <p:cNvSpPr>
            <a:spLocks noGrp="1" noChangeArrowheads="1"/>
          </p:cNvSpPr>
          <p:nvPr>
            <p:ph type="body" idx="1"/>
          </p:nvPr>
        </p:nvSpPr>
        <p:spPr>
          <a:xfrm>
            <a:off x="1204913" y="1600200"/>
            <a:ext cx="6996112" cy="3411538"/>
          </a:xfrm>
        </p:spPr>
        <p:txBody>
          <a:bodyPr/>
          <a:lstStyle/>
          <a:p>
            <a:pPr eaLnBrk="1" hangingPunct="1">
              <a:lnSpc>
                <a:spcPct val="80000"/>
              </a:lnSpc>
            </a:pPr>
            <a:r>
              <a:rPr lang="en-US" smtClean="0"/>
              <a:t>Compliance</a:t>
            </a:r>
          </a:p>
          <a:p>
            <a:pPr lvl="1" eaLnBrk="1" hangingPunct="1">
              <a:lnSpc>
                <a:spcPct val="80000"/>
              </a:lnSpc>
            </a:pPr>
            <a:r>
              <a:rPr lang="en-US" smtClean="0"/>
              <a:t>No evidence of internalization</a:t>
            </a:r>
          </a:p>
          <a:p>
            <a:pPr lvl="1" eaLnBrk="1" hangingPunct="1">
              <a:lnSpc>
                <a:spcPct val="80000"/>
              </a:lnSpc>
            </a:pPr>
            <a:r>
              <a:rPr lang="en-US" smtClean="0"/>
              <a:t>Adherence to norms of the TC only to avoid negative consequences</a:t>
            </a:r>
          </a:p>
          <a:p>
            <a:pPr eaLnBrk="1" hangingPunct="1">
              <a:lnSpc>
                <a:spcPct val="80000"/>
              </a:lnSpc>
            </a:pPr>
            <a:r>
              <a:rPr lang="en-US" smtClean="0"/>
              <a:t>Conformance</a:t>
            </a:r>
          </a:p>
          <a:p>
            <a:pPr lvl="1" eaLnBrk="1" hangingPunct="1">
              <a:lnSpc>
                <a:spcPct val="80000"/>
              </a:lnSpc>
            </a:pPr>
            <a:r>
              <a:rPr lang="en-US" smtClean="0"/>
              <a:t>Adherence to TC norms to maintain affiliation, little internalization</a:t>
            </a:r>
          </a:p>
          <a:p>
            <a:pPr eaLnBrk="1" hangingPunct="1">
              <a:lnSpc>
                <a:spcPct val="80000"/>
              </a:lnSpc>
            </a:pPr>
            <a:r>
              <a:rPr lang="en-US" smtClean="0"/>
              <a:t>Commitment</a:t>
            </a:r>
          </a:p>
          <a:p>
            <a:pPr lvl="1" eaLnBrk="1" hangingPunct="1">
              <a:lnSpc>
                <a:spcPct val="80000"/>
              </a:lnSpc>
            </a:pPr>
            <a:r>
              <a:rPr lang="en-US" smtClean="0"/>
              <a:t>Values and behaviors are internalized and the participant sees their behavior as conforming to </a:t>
            </a:r>
            <a:r>
              <a:rPr lang="en-US" i="1" smtClean="0"/>
              <a:t>their own values and desires.</a:t>
            </a:r>
            <a:endParaRPr lang="en-US" smtClean="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a:xfrm>
            <a:off x="2057400" y="228600"/>
            <a:ext cx="7086600" cy="1276350"/>
          </a:xfrm>
        </p:spPr>
        <p:txBody>
          <a:bodyPr/>
          <a:lstStyle/>
          <a:p>
            <a:pPr eaLnBrk="1" hangingPunct="1">
              <a:defRPr/>
            </a:pPr>
            <a:r>
              <a:rPr lang="en-US" smtClean="0"/>
              <a:t>Stages of Change</a:t>
            </a:r>
          </a:p>
        </p:txBody>
      </p:sp>
      <p:sp>
        <p:nvSpPr>
          <p:cNvPr id="40963" name="Rectangle 3"/>
          <p:cNvSpPr>
            <a:spLocks noGrp="1" noChangeArrowheads="1"/>
          </p:cNvSpPr>
          <p:nvPr>
            <p:ph type="body" idx="4294967295"/>
          </p:nvPr>
        </p:nvSpPr>
        <p:spPr>
          <a:xfrm>
            <a:off x="609600" y="1600200"/>
            <a:ext cx="8077200" cy="4354513"/>
          </a:xfrm>
        </p:spPr>
        <p:txBody>
          <a:bodyPr/>
          <a:lstStyle/>
          <a:p>
            <a:pPr eaLnBrk="1" hangingPunct="1"/>
            <a:r>
              <a:rPr lang="en-US" smtClean="0"/>
              <a:t>Integration</a:t>
            </a:r>
          </a:p>
          <a:p>
            <a:pPr lvl="1" eaLnBrk="1" hangingPunct="1"/>
            <a:r>
              <a:rPr lang="en-US" smtClean="0"/>
              <a:t>This may happen in the latter stages of the TC, or after the individual has left the community</a:t>
            </a:r>
          </a:p>
          <a:p>
            <a:pPr lvl="1" eaLnBrk="1" hangingPunct="1"/>
            <a:r>
              <a:rPr lang="en-US" smtClean="0"/>
              <a:t>Participant integrates the norms, values, and behaviors learned in the TC into the experiences of the larger community through generalization, and through experiences that confirm that TC teachings have broad applicability in daily life.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43010"/>
                                        </p:tgtEl>
                                        <p:attrNameLst>
                                          <p:attrName>style.visibility</p:attrName>
                                        </p:attrNameLst>
                                      </p:cBhvr>
                                      <p:to>
                                        <p:strVal val="visible"/>
                                      </p:to>
                                    </p:set>
                                    <p:anim calcmode="lin" valueType="num">
                                      <p:cBhvr>
                                        <p:cTn id="7" dur="1000" fill="hold"/>
                                        <p:tgtEl>
                                          <p:spTgt spid="43010"/>
                                        </p:tgtEl>
                                        <p:attrNameLst>
                                          <p:attrName>ppt_w</p:attrName>
                                        </p:attrNameLst>
                                      </p:cBhvr>
                                      <p:tavLst>
                                        <p:tav tm="0">
                                          <p:val>
                                            <p:strVal val="#ppt_w+.3"/>
                                          </p:val>
                                        </p:tav>
                                        <p:tav tm="100000">
                                          <p:val>
                                            <p:strVal val="#ppt_w"/>
                                          </p:val>
                                        </p:tav>
                                      </p:tavLst>
                                    </p:anim>
                                    <p:anim calcmode="lin" valueType="num">
                                      <p:cBhvr>
                                        <p:cTn id="8" dur="1000" fill="hold"/>
                                        <p:tgtEl>
                                          <p:spTgt spid="43010"/>
                                        </p:tgtEl>
                                        <p:attrNameLst>
                                          <p:attrName>ppt_h</p:attrName>
                                        </p:attrNameLst>
                                      </p:cBhvr>
                                      <p:tavLst>
                                        <p:tav tm="0">
                                          <p:val>
                                            <p:strVal val="#ppt_h"/>
                                          </p:val>
                                        </p:tav>
                                        <p:tav tm="100000">
                                          <p:val>
                                            <p:strVal val="#ppt_h"/>
                                          </p:val>
                                        </p:tav>
                                      </p:tavLst>
                                    </p:anim>
                                    <p:animEffect transition="in" filter="fade">
                                      <p:cBhvr>
                                        <p:cTn id="9" dur="1000"/>
                                        <p:tgtEl>
                                          <p:spTgt spid="43010"/>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40963">
                                            <p:txEl>
                                              <p:pRg st="0" end="0"/>
                                            </p:txEl>
                                          </p:spTgt>
                                        </p:tgtEl>
                                        <p:attrNameLst>
                                          <p:attrName>style.visibility</p:attrName>
                                        </p:attrNameLst>
                                      </p:cBhvr>
                                      <p:to>
                                        <p:strVal val="visible"/>
                                      </p:to>
                                    </p:set>
                                    <p:anim calcmode="lin" valueType="num">
                                      <p:cBhvr>
                                        <p:cTn id="14" dur="1000" fill="hold"/>
                                        <p:tgtEl>
                                          <p:spTgt spid="4096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4096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40963">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40963">
                                            <p:txEl>
                                              <p:pRg st="1" end="1"/>
                                            </p:txEl>
                                          </p:spTgt>
                                        </p:tgtEl>
                                        <p:attrNameLst>
                                          <p:attrName>style.visibility</p:attrName>
                                        </p:attrNameLst>
                                      </p:cBhvr>
                                      <p:to>
                                        <p:strVal val="visible"/>
                                      </p:to>
                                    </p:set>
                                    <p:anim calcmode="lin" valueType="num">
                                      <p:cBhvr>
                                        <p:cTn id="19" dur="1000" fill="hold"/>
                                        <p:tgtEl>
                                          <p:spTgt spid="40963">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40963">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40963">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40963">
                                            <p:txEl>
                                              <p:pRg st="2" end="2"/>
                                            </p:txEl>
                                          </p:spTgt>
                                        </p:tgtEl>
                                        <p:attrNameLst>
                                          <p:attrName>style.visibility</p:attrName>
                                        </p:attrNameLst>
                                      </p:cBhvr>
                                      <p:to>
                                        <p:strVal val="visible"/>
                                      </p:to>
                                    </p:set>
                                    <p:anim calcmode="lin" valueType="num">
                                      <p:cBhvr>
                                        <p:cTn id="24" dur="1000" fill="hold"/>
                                        <p:tgtEl>
                                          <p:spTgt spid="40963">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40963">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409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096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533400" y="1371600"/>
            <a:ext cx="7924800" cy="5059363"/>
          </a:xfrm>
        </p:spPr>
        <p:txBody>
          <a:bodyPr>
            <a:normAutofit/>
          </a:bodyPr>
          <a:lstStyle/>
          <a:p>
            <a:pPr marL="623887" lvl="0" indent="-514350">
              <a:buFont typeface="+mj-lt"/>
              <a:buAutoNum type="arabicPeriod"/>
            </a:pPr>
            <a:endParaRPr lang="en-US" dirty="0" smtClean="0"/>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normAutofit fontScale="90000"/>
          </a:bodyPr>
          <a:lstStyle/>
          <a:p>
            <a:pPr fontAlgn="auto">
              <a:spcAft>
                <a:spcPts val="0"/>
              </a:spcAft>
              <a:defRPr/>
            </a:pPr>
            <a:r>
              <a:rPr lang="en-US" sz="4400" dirty="0" smtClean="0"/>
              <a:t>Definition of The Therapeutic Community</a:t>
            </a:r>
            <a:endParaRPr lang="en-US" cap="small" dirty="0" smtClean="0"/>
          </a:p>
        </p:txBody>
      </p:sp>
      <p:sp>
        <p:nvSpPr>
          <p:cNvPr id="4" name="Rectangle 3"/>
          <p:cNvSpPr txBox="1">
            <a:spLocks noChangeArrowheads="1"/>
          </p:cNvSpPr>
          <p:nvPr/>
        </p:nvSpPr>
        <p:spPr bwMode="auto">
          <a:xfrm>
            <a:off x="457200" y="1600200"/>
            <a:ext cx="83820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65125" marR="0" lvl="0" indent="-255588" algn="l" defTabSz="914400" rtl="0" eaLnBrk="1" fontAlgn="base" latinLnBrk="0" hangingPunct="1">
              <a:lnSpc>
                <a:spcPct val="100000"/>
              </a:lnSpc>
              <a:spcBef>
                <a:spcPts val="400"/>
              </a:spcBef>
              <a:spcAft>
                <a:spcPct val="0"/>
              </a:spcAft>
              <a:buClr>
                <a:schemeClr val="accent1"/>
              </a:buClr>
              <a:buSzPct val="68000"/>
              <a:buFont typeface="Wingdings 3" pitchFamily="18" charset="2"/>
              <a:buChar char=""/>
              <a:tabLst/>
              <a:defRPr/>
            </a:pPr>
            <a:r>
              <a:rPr kumimoji="0" lang="en-US" sz="2700" b="0" i="0" u="none" strike="noStrike" kern="1200" cap="none" spc="0" normalizeH="0" baseline="0" noProof="0" smtClean="0">
                <a:ln>
                  <a:noFill/>
                </a:ln>
                <a:solidFill>
                  <a:schemeClr val="tx1"/>
                </a:solidFill>
                <a:effectLst/>
                <a:uLnTx/>
                <a:uFillTx/>
                <a:latin typeface="+mn-lt"/>
                <a:ea typeface="+mn-ea"/>
                <a:cs typeface="+mn-cs"/>
              </a:rPr>
              <a:t>A Social learning environment that provides moral and ethical boundaries and expectations for personal development.</a:t>
            </a:r>
          </a:p>
          <a:p>
            <a:pPr marL="365125" marR="0" lvl="0" indent="-255588" algn="l" defTabSz="914400" rtl="0" eaLnBrk="1" fontAlgn="base" latinLnBrk="0" hangingPunct="1">
              <a:lnSpc>
                <a:spcPct val="100000"/>
              </a:lnSpc>
              <a:spcBef>
                <a:spcPts val="400"/>
              </a:spcBef>
              <a:spcAft>
                <a:spcPct val="0"/>
              </a:spcAft>
              <a:buClr>
                <a:schemeClr val="accent1"/>
              </a:buClr>
              <a:buSzPct val="68000"/>
              <a:buFont typeface="Wingdings 3" pitchFamily="18" charset="2"/>
              <a:buChar char=""/>
              <a:tabLst/>
              <a:defRPr/>
            </a:pPr>
            <a:r>
              <a:rPr kumimoji="0" lang="en-US" sz="2700" b="0" i="0" u="none" strike="noStrike" kern="1200" cap="none" spc="0" normalizeH="0" baseline="0" noProof="0" smtClean="0">
                <a:ln>
                  <a:noFill/>
                </a:ln>
                <a:solidFill>
                  <a:schemeClr val="tx1"/>
                </a:solidFill>
                <a:effectLst/>
                <a:uLnTx/>
                <a:uFillTx/>
                <a:latin typeface="+mn-lt"/>
                <a:ea typeface="+mn-ea"/>
                <a:cs typeface="+mn-cs"/>
              </a:rPr>
              <a:t>It employs positive reinforcement and encourages disclosure of past shame and guilt. “You’re as sick as your secrets”</a:t>
            </a:r>
          </a:p>
          <a:p>
            <a:pPr marL="365125" marR="0" lvl="0" indent="-255588" algn="l" defTabSz="914400" rtl="0" eaLnBrk="1" fontAlgn="base" latinLnBrk="0" hangingPunct="1">
              <a:lnSpc>
                <a:spcPct val="100000"/>
              </a:lnSpc>
              <a:spcBef>
                <a:spcPts val="400"/>
              </a:spcBef>
              <a:spcAft>
                <a:spcPct val="0"/>
              </a:spcAft>
              <a:buClr>
                <a:schemeClr val="accent1"/>
              </a:buClr>
              <a:buSzPct val="68000"/>
              <a:buFont typeface="Wingdings 3" pitchFamily="18" charset="2"/>
              <a:buChar char=""/>
              <a:tabLst/>
              <a:defRPr/>
            </a:pPr>
            <a:r>
              <a:rPr kumimoji="0" lang="en-US" sz="2700" b="0" i="0" u="none" strike="noStrike" kern="1200" cap="none" spc="0" normalizeH="0" baseline="0" noProof="0" smtClean="0">
                <a:ln>
                  <a:noFill/>
                </a:ln>
                <a:solidFill>
                  <a:schemeClr val="tx1"/>
                </a:solidFill>
                <a:effectLst/>
                <a:uLnTx/>
                <a:uFillTx/>
                <a:latin typeface="+mn-lt"/>
                <a:ea typeface="+mn-ea"/>
                <a:cs typeface="+mn-cs"/>
              </a:rPr>
              <a:t>It also employs examples and role modeling to encourage personal responsibility &amp; accountability.</a:t>
            </a: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228600"/>
            <a:ext cx="7772400" cy="1829761"/>
          </a:xfrm>
        </p:spPr>
        <p:txBody>
          <a:bodyPr/>
          <a:lstStyle/>
          <a:p>
            <a:pPr algn="ctr" eaLnBrk="1" hangingPunct="1">
              <a:defRPr/>
            </a:pPr>
            <a:r>
              <a:rPr lang="en-US" dirty="0" smtClean="0"/>
              <a:t>The End</a:t>
            </a:r>
            <a:endParaRPr lang="en-US" dirty="0"/>
          </a:p>
        </p:txBody>
      </p:sp>
      <p:sp>
        <p:nvSpPr>
          <p:cNvPr id="63491" name="Content Placeholder 1"/>
          <p:cNvSpPr>
            <a:spLocks noGrp="1"/>
          </p:cNvSpPr>
          <p:nvPr>
            <p:ph type="subTitle" idx="1"/>
          </p:nvPr>
        </p:nvSpPr>
        <p:spPr>
          <a:xfrm>
            <a:off x="609600" y="1905000"/>
            <a:ext cx="7772400" cy="1200150"/>
          </a:xfrm>
        </p:spPr>
        <p:txBody>
          <a:bodyPr/>
          <a:lstStyle/>
          <a:p>
            <a:pPr marR="0" algn="ctr" eaLnBrk="1" hangingPunct="1"/>
            <a:r>
              <a:rPr lang="en-US" dirty="0" smtClean="0"/>
              <a:t>Q&amp;A</a:t>
            </a:r>
          </a:p>
        </p:txBody>
      </p:sp>
      <p:sp>
        <p:nvSpPr>
          <p:cNvPr id="4" name="TextBox 3"/>
          <p:cNvSpPr txBox="1"/>
          <p:nvPr/>
        </p:nvSpPr>
        <p:spPr>
          <a:xfrm>
            <a:off x="381000" y="2514600"/>
            <a:ext cx="8534400" cy="2308324"/>
          </a:xfrm>
          <a:prstGeom prst="rect">
            <a:avLst/>
          </a:prstGeom>
          <a:noFill/>
        </p:spPr>
        <p:txBody>
          <a:bodyPr wrap="square" rtlCol="0">
            <a:spAutoFit/>
          </a:bodyPr>
          <a:lstStyle/>
          <a:p>
            <a:r>
              <a:rPr lang="en-US" sz="1800" dirty="0" smtClean="0">
                <a:latin typeface="+mj-lt"/>
              </a:rPr>
              <a:t>This project was supported by grant No. 2010-RT-BX-K001 awarded by the Bureau of Justice Assistance. The Bureau of Justice Assistance is a component of the Office of Justice Programs, which also includes the Bureau of Justice Statistics, the National Institute of Justice, the Office of Juvenile Justice and Delinquency Prevention, the SMART Office, and the Office for Victims of Crime. Point of view or opinions in this document are those of the author and do not represent the official position or policies of the United States Department of Justice.</a:t>
            </a:r>
            <a:endParaRPr lang="en-US" sz="1800" dirty="0">
              <a:latin typeface="+mj-lt"/>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838200" y="5638800"/>
            <a:ext cx="7772400" cy="914400"/>
          </a:xfrm>
        </p:spPr>
        <p:txBody>
          <a:bodyPr/>
          <a:lstStyle/>
          <a:p>
            <a:pPr algn="ctr"/>
            <a:r>
              <a:rPr lang="en-US" sz="4000" dirty="0" smtClean="0">
                <a:solidFill>
                  <a:schemeClr val="bg1"/>
                </a:solidFill>
              </a:rPr>
              <a:t>http://www.rsat-tta.com</a:t>
            </a:r>
            <a:endParaRPr lang="en-US" sz="4000" dirty="0">
              <a:solidFill>
                <a:schemeClr val="bg1"/>
              </a:solidFill>
            </a:endParaRPr>
          </a:p>
        </p:txBody>
      </p:sp>
      <p:sp>
        <p:nvSpPr>
          <p:cNvPr id="8" name="Rectangle 7"/>
          <p:cNvSpPr>
            <a:spLocks noChangeArrowheads="1"/>
          </p:cNvSpPr>
          <p:nvPr/>
        </p:nvSpPr>
        <p:spPr bwMode="auto">
          <a:xfrm>
            <a:off x="381000" y="0"/>
            <a:ext cx="8382000" cy="5678478"/>
          </a:xfrm>
          <a:prstGeom prst="rect">
            <a:avLst/>
          </a:prstGeom>
          <a:noFill/>
          <a:ln w="38100">
            <a:noFill/>
            <a:miter lim="800000"/>
            <a:headEnd/>
            <a:tailEnd/>
          </a:ln>
        </p:spPr>
        <p:txBody>
          <a:bodyPr wrap="square" lIns="182880" tIns="137160" rIns="182880" bIns="137160">
            <a:spAutoFit/>
          </a:bodyPr>
          <a:lstStyle/>
          <a:p>
            <a:pPr algn="l"/>
            <a:r>
              <a:rPr lang="en-US" sz="1300" dirty="0">
                <a:solidFill>
                  <a:srgbClr val="B1A4F6"/>
                </a:solidFill>
                <a:latin typeface="Arial" charset="0"/>
              </a:rPr>
              <a:t> </a:t>
            </a:r>
            <a:endParaRPr lang="en-US" sz="1600" dirty="0">
              <a:solidFill>
                <a:srgbClr val="000000"/>
              </a:solidFill>
              <a:latin typeface="Times New Roman" charset="0"/>
            </a:endParaRPr>
          </a:p>
          <a:p>
            <a:pPr algn="l"/>
            <a:r>
              <a:rPr lang="en-US" sz="1600" dirty="0">
                <a:solidFill>
                  <a:srgbClr val="000000"/>
                </a:solidFill>
                <a:latin typeface="Arial Bold" charset="0"/>
              </a:rPr>
              <a:t>OUR NEXT WEBINAR</a:t>
            </a:r>
          </a:p>
          <a:p>
            <a:pPr algn="l"/>
            <a:endParaRPr lang="en-US" sz="1600" dirty="0">
              <a:solidFill>
                <a:srgbClr val="000000"/>
              </a:solidFill>
              <a:latin typeface="Arial Bold" charset="0"/>
            </a:endParaRPr>
          </a:p>
          <a:p>
            <a:pPr algn="l"/>
            <a:r>
              <a:rPr lang="en-US" sz="1600" dirty="0">
                <a:solidFill>
                  <a:srgbClr val="000000"/>
                </a:solidFill>
                <a:latin typeface="Arial Bold" charset="0"/>
              </a:rPr>
              <a:t>Wednesday, </a:t>
            </a:r>
            <a:r>
              <a:rPr lang="en-US" sz="1600" dirty="0" smtClean="0">
                <a:solidFill>
                  <a:srgbClr val="000000"/>
                </a:solidFill>
                <a:latin typeface="Arial Bold" charset="0"/>
              </a:rPr>
              <a:t>August 17</a:t>
            </a:r>
            <a:r>
              <a:rPr lang="en-US" sz="1600" baseline="30000" dirty="0" smtClean="0">
                <a:solidFill>
                  <a:srgbClr val="000000"/>
                </a:solidFill>
                <a:latin typeface="Arial Bold" charset="0"/>
              </a:rPr>
              <a:t>th</a:t>
            </a:r>
            <a:r>
              <a:rPr lang="en-US" sz="1600" dirty="0" smtClean="0">
                <a:solidFill>
                  <a:srgbClr val="000000"/>
                </a:solidFill>
                <a:latin typeface="Arial Bold" charset="0"/>
              </a:rPr>
              <a:t> , </a:t>
            </a:r>
            <a:r>
              <a:rPr lang="en-US" sz="1600" dirty="0">
                <a:solidFill>
                  <a:srgbClr val="000000"/>
                </a:solidFill>
                <a:latin typeface="Arial Bold" charset="0"/>
              </a:rPr>
              <a:t>2011, 2:00 p.m. EDT</a:t>
            </a:r>
            <a:endParaRPr lang="en-US" sz="1600" dirty="0">
              <a:solidFill>
                <a:srgbClr val="000000"/>
              </a:solidFill>
              <a:latin typeface="Times New Roman" charset="0"/>
            </a:endParaRPr>
          </a:p>
          <a:p>
            <a:pPr algn="l"/>
            <a:r>
              <a:rPr lang="en-US" sz="1600" dirty="0">
                <a:solidFill>
                  <a:srgbClr val="000000"/>
                </a:solidFill>
                <a:latin typeface="Arial Bold" charset="0"/>
              </a:rPr>
              <a:t> </a:t>
            </a:r>
            <a:endParaRPr lang="en-US" sz="1600" dirty="0">
              <a:solidFill>
                <a:srgbClr val="000000"/>
              </a:solidFill>
              <a:latin typeface="Times New Roman" charset="0"/>
            </a:endParaRPr>
          </a:p>
          <a:p>
            <a:r>
              <a:rPr lang="en-US" sz="1600" b="1" u="sng" dirty="0" smtClean="0"/>
              <a:t>Gender Responsiveness in Correctional Systems for the Substance Use Offender</a:t>
            </a:r>
            <a:endParaRPr lang="en-US" sz="1600" dirty="0" smtClean="0"/>
          </a:p>
          <a:p>
            <a:pPr algn="l"/>
            <a:r>
              <a:rPr lang="en-US" sz="1600" dirty="0" smtClean="0">
                <a:solidFill>
                  <a:srgbClr val="000000"/>
                </a:solidFill>
                <a:latin typeface="Arial Bold" charset="0"/>
              </a:rPr>
              <a:t> </a:t>
            </a:r>
            <a:endParaRPr lang="en-US" sz="1600" dirty="0">
              <a:solidFill>
                <a:srgbClr val="000000"/>
              </a:solidFill>
              <a:latin typeface="Arial Bold" charset="0"/>
            </a:endParaRPr>
          </a:p>
          <a:p>
            <a:r>
              <a:rPr lang="en-US" sz="1600" b="1" dirty="0" smtClean="0">
                <a:latin typeface="Arial" pitchFamily="34" charset="0"/>
                <a:cs typeface="Arial" pitchFamily="34" charset="0"/>
              </a:rPr>
              <a:t>Over the years, correctional systems have studied the behavior of male offenders and slowly developed approaches geared towards the male population.  While male offenders make up 82% of the adult jail/prison population, incarceration rates of women has tripled in the last 30 years.  The needs of the female offender differ from males, yet the system has been slow to alter their approach in working with females.  By being gender responsive, and using appropriate strategies for working with female offenders, this will increase safety and can have profound effects on the well-being of families, communities and our society as a whole.  This webinar is designed to increase awareness about female offenders in the correctional setting and provide insight on how best to work with this ever-growing population. </a:t>
            </a:r>
            <a:br>
              <a:rPr lang="en-US" sz="1600" b="1" dirty="0" smtClean="0">
                <a:latin typeface="Arial" pitchFamily="34" charset="0"/>
                <a:cs typeface="Arial" pitchFamily="34" charset="0"/>
              </a:rPr>
            </a:br>
            <a:r>
              <a:rPr lang="en-US" sz="1600" b="1" dirty="0" smtClean="0">
                <a:latin typeface="Arial" pitchFamily="34" charset="0"/>
                <a:cs typeface="Arial" pitchFamily="34" charset="0"/>
              </a:rPr>
              <a:t/>
            </a:r>
            <a:br>
              <a:rPr lang="en-US" sz="1600" b="1" dirty="0" smtClean="0">
                <a:latin typeface="Arial" pitchFamily="34" charset="0"/>
                <a:cs typeface="Arial" pitchFamily="34" charset="0"/>
              </a:rPr>
            </a:br>
            <a:r>
              <a:rPr lang="en-US" sz="1300" b="1" dirty="0" smtClean="0">
                <a:solidFill>
                  <a:srgbClr val="000000"/>
                </a:solidFill>
                <a:latin typeface="Arial" pitchFamily="34" charset="0"/>
                <a:cs typeface="Arial" pitchFamily="34" charset="0"/>
              </a:rPr>
              <a:t>Presenter: </a:t>
            </a:r>
            <a:r>
              <a:rPr lang="en-US" sz="1400" b="1" dirty="0" smtClean="0">
                <a:latin typeface="Arial" pitchFamily="34" charset="0"/>
                <a:cs typeface="Arial" pitchFamily="34" charset="0"/>
              </a:rPr>
              <a:t>Deana Evens, M.A.CJAP, CARS</a:t>
            </a:r>
            <a:r>
              <a:rPr lang="en-US" sz="1400" b="1" dirty="0" smtClean="0"/>
              <a:t/>
            </a:r>
            <a:br>
              <a:rPr lang="en-US" sz="1400" b="1" dirty="0" smtClean="0"/>
            </a:br>
            <a:endParaRPr lang="en-US" sz="1300" b="1" dirty="0" smtClean="0">
              <a:solidFill>
                <a:srgbClr val="000000"/>
              </a:solidFill>
              <a:latin typeface="Arial" pitchFamily="34" charset="0"/>
              <a:cs typeface="Arial" pitchFamily="34" charset="0"/>
            </a:endParaRPr>
          </a:p>
          <a:p>
            <a:endParaRPr lang="en-US" sz="1300" dirty="0">
              <a:solidFill>
                <a:srgbClr val="000000"/>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The TC Model Consists of... </a:t>
            </a:r>
            <a:endParaRPr lang="en-US" dirty="0"/>
          </a:p>
        </p:txBody>
      </p:sp>
      <p:sp>
        <p:nvSpPr>
          <p:cNvPr id="4" name="Rectangle 3"/>
          <p:cNvSpPr>
            <a:spLocks noGrp="1" noChangeArrowheads="1"/>
          </p:cNvSpPr>
          <p:nvPr>
            <p:ph idx="1"/>
          </p:nvPr>
        </p:nvSpPr>
        <p:spPr/>
        <p:txBody>
          <a:bodyPr/>
          <a:lstStyle/>
          <a:p>
            <a:pPr eaLnBrk="1" hangingPunct="1">
              <a:defRPr/>
            </a:pPr>
            <a:r>
              <a:rPr lang="en-US" dirty="0" smtClean="0"/>
              <a:t> The TC Perspective</a:t>
            </a:r>
          </a:p>
          <a:p>
            <a:pPr eaLnBrk="1" hangingPunct="1">
              <a:defRPr/>
            </a:pPr>
            <a:r>
              <a:rPr lang="en-US" dirty="0" smtClean="0"/>
              <a:t> The TC Approach</a:t>
            </a:r>
          </a:p>
          <a:p>
            <a:pPr eaLnBrk="1" hangingPunct="1">
              <a:defRPr/>
            </a:pPr>
            <a:r>
              <a:rPr lang="en-US" dirty="0" smtClean="0"/>
              <a:t> The TC Model</a:t>
            </a:r>
          </a:p>
          <a:p>
            <a:pPr eaLnBrk="1" hangingPunct="1">
              <a:defRPr/>
            </a:pPr>
            <a:r>
              <a:rPr lang="en-US" dirty="0" smtClean="0"/>
              <a:t> Essential Perceptions in the Change    </a:t>
            </a:r>
          </a:p>
          <a:p>
            <a:pPr marL="0" indent="0" eaLnBrk="1" hangingPunct="1">
              <a:buFontTx/>
              <a:buNone/>
              <a:defRPr/>
            </a:pPr>
            <a:r>
              <a:rPr lang="en-US" dirty="0" smtClean="0"/>
              <a:t>    Process</a:t>
            </a:r>
          </a:p>
          <a:p>
            <a:pPr eaLnBrk="1" hangingPunct="1">
              <a:defRPr/>
            </a:pPr>
            <a:r>
              <a:rPr lang="en-US" dirty="0" smtClean="0"/>
              <a:t> Stages of Change</a:t>
            </a:r>
          </a:p>
          <a:p>
            <a:pPr lvl="2" eaLnBrk="1" hangingPunct="1">
              <a:buFontTx/>
              <a:buNone/>
              <a:defRPr/>
            </a:pPr>
            <a:r>
              <a:rPr lang="en-US" dirty="0" smtClean="0"/>
              <a:t> </a:t>
            </a:r>
          </a:p>
          <a:p>
            <a:pPr lvl="2" eaLnBrk="1" hangingPunct="1">
              <a:buFontTx/>
              <a:buNone/>
              <a:defRPr/>
            </a:pPr>
            <a:r>
              <a:rPr lang="en-US" sz="1800" b="1" dirty="0" smtClean="0"/>
              <a:t>From George </a:t>
            </a:r>
            <a:r>
              <a:rPr lang="en-US" sz="1800" b="1" dirty="0" err="1" smtClean="0"/>
              <a:t>DeLeon</a:t>
            </a:r>
            <a:r>
              <a:rPr lang="en-US" sz="1800" b="1" dirty="0" smtClean="0"/>
              <a:t> “Therapeutic Communities for Addictions, A Theoretical Framework.” (1995) International Journal of the Addictions, 30 (12), 1603-1645</a:t>
            </a:r>
            <a:r>
              <a:rPr lang="en-US" sz="1800" dirty="0" smtClean="0"/>
              <a:t>.</a:t>
            </a:r>
            <a:endParaRPr lang="en-US"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TC Perspective: 4 views</a:t>
            </a:r>
            <a:endParaRPr lang="en-US" dirty="0"/>
          </a:p>
        </p:txBody>
      </p:sp>
      <p:sp>
        <p:nvSpPr>
          <p:cNvPr id="4" name="Rectangle 5"/>
          <p:cNvSpPr>
            <a:spLocks noGrp="1" noChangeArrowheads="1"/>
          </p:cNvSpPr>
          <p:nvPr>
            <p:ph idx="1"/>
          </p:nvPr>
        </p:nvSpPr>
        <p:spPr/>
        <p:txBody>
          <a:bodyPr/>
          <a:lstStyle/>
          <a:p>
            <a:pPr eaLnBrk="1" hangingPunct="1"/>
            <a:r>
              <a:rPr lang="en-US" sz="4500" dirty="0" smtClean="0"/>
              <a:t>View of the Disorder</a:t>
            </a:r>
          </a:p>
          <a:p>
            <a:pPr eaLnBrk="1" hangingPunct="1"/>
            <a:r>
              <a:rPr lang="en-US" sz="4500" dirty="0" smtClean="0"/>
              <a:t>View of the Person</a:t>
            </a:r>
          </a:p>
          <a:p>
            <a:pPr eaLnBrk="1" hangingPunct="1"/>
            <a:r>
              <a:rPr lang="en-US" sz="4500" dirty="0" smtClean="0"/>
              <a:t>View of Recovery</a:t>
            </a:r>
          </a:p>
          <a:p>
            <a:pPr eaLnBrk="1" hangingPunct="1"/>
            <a:r>
              <a:rPr lang="en-US" sz="4500" dirty="0" smtClean="0"/>
              <a:t>View of Right Living</a:t>
            </a:r>
            <a:endParaRPr lang="en-US"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smtClean="0"/>
              <a:t>View of the Disorder</a:t>
            </a:r>
            <a:endParaRPr lang="en-US" dirty="0"/>
          </a:p>
        </p:txBody>
      </p:sp>
      <p:sp>
        <p:nvSpPr>
          <p:cNvPr id="4" name="Content Placeholder 2"/>
          <p:cNvSpPr>
            <a:spLocks noGrp="1"/>
          </p:cNvSpPr>
          <p:nvPr>
            <p:ph idx="1"/>
          </p:nvPr>
        </p:nvSpPr>
        <p:spPr/>
        <p:txBody>
          <a:bodyPr/>
          <a:lstStyle/>
          <a:p>
            <a:pPr marL="0" indent="0" eaLnBrk="1" hangingPunct="1">
              <a:buFontTx/>
              <a:buNone/>
              <a:defRPr/>
            </a:pPr>
            <a:r>
              <a:rPr lang="en-US" dirty="0" smtClean="0"/>
              <a:t>The problem is the person, not the drug; drug abuse is a disorder of the whole person involving some or all of:</a:t>
            </a:r>
          </a:p>
          <a:p>
            <a:pPr eaLnBrk="1" hangingPunct="1">
              <a:defRPr/>
            </a:pPr>
            <a:r>
              <a:rPr lang="en-US" dirty="0" smtClean="0"/>
              <a:t>Cognitive (how we think)</a:t>
            </a:r>
          </a:p>
          <a:p>
            <a:pPr eaLnBrk="1" hangingPunct="1">
              <a:defRPr/>
            </a:pPr>
            <a:r>
              <a:rPr lang="en-US" dirty="0" smtClean="0"/>
              <a:t>Behavioral (how we act)</a:t>
            </a:r>
          </a:p>
          <a:p>
            <a:pPr eaLnBrk="1" hangingPunct="1">
              <a:defRPr/>
            </a:pPr>
            <a:r>
              <a:rPr lang="en-US" dirty="0" smtClean="0"/>
              <a:t>Emotional (how we feel)</a:t>
            </a:r>
          </a:p>
          <a:p>
            <a:pPr eaLnBrk="1" hangingPunct="1">
              <a:defRPr/>
            </a:pPr>
            <a:r>
              <a:rPr lang="en-US" dirty="0" smtClean="0"/>
              <a:t>Social Learning -Learning and healing experiences necessary for recovery unfold in a social context.</a:t>
            </a:r>
          </a:p>
          <a:p>
            <a:pPr eaLnBrk="1" hangingPunct="1">
              <a:defRPr/>
            </a:pPr>
            <a:r>
              <a:rPr lang="en-US" dirty="0" smtClean="0"/>
              <a:t>Medical/mental health – Care for self </a:t>
            </a:r>
          </a:p>
          <a:p>
            <a:pPr eaLnBrk="1" hangingPunct="1">
              <a:defRPr/>
            </a:pPr>
            <a:endParaRPr lang="en-US"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View of the Person</a:t>
            </a:r>
            <a:endParaRPr lang="en-US" dirty="0"/>
          </a:p>
        </p:txBody>
      </p:sp>
      <p:sp>
        <p:nvSpPr>
          <p:cNvPr id="4" name="Rectangle 3"/>
          <p:cNvSpPr>
            <a:spLocks noGrp="1" noChangeArrowheads="1"/>
          </p:cNvSpPr>
          <p:nvPr>
            <p:ph idx="1"/>
          </p:nvPr>
        </p:nvSpPr>
        <p:spPr/>
        <p:txBody>
          <a:bodyPr/>
          <a:lstStyle/>
          <a:p>
            <a:pPr eaLnBrk="1" hangingPunct="1"/>
            <a:r>
              <a:rPr lang="en-US" dirty="0" smtClean="0"/>
              <a:t> Shared characteristics of drug abusers:</a:t>
            </a:r>
          </a:p>
          <a:p>
            <a:pPr lvl="1" eaLnBrk="1" hangingPunct="1">
              <a:lnSpc>
                <a:spcPct val="90000"/>
              </a:lnSpc>
            </a:pPr>
            <a:r>
              <a:rPr lang="en-US" dirty="0" smtClean="0"/>
              <a:t>Low self-esteem</a:t>
            </a:r>
          </a:p>
          <a:p>
            <a:pPr lvl="1" eaLnBrk="1" hangingPunct="1">
              <a:lnSpc>
                <a:spcPct val="90000"/>
              </a:lnSpc>
            </a:pPr>
            <a:r>
              <a:rPr lang="en-US" dirty="0" smtClean="0"/>
              <a:t>Problems with authority</a:t>
            </a:r>
          </a:p>
          <a:p>
            <a:pPr lvl="1" eaLnBrk="1" hangingPunct="1">
              <a:lnSpc>
                <a:spcPct val="90000"/>
              </a:lnSpc>
            </a:pPr>
            <a:r>
              <a:rPr lang="en-US" dirty="0" smtClean="0"/>
              <a:t>Problems with responsibility</a:t>
            </a:r>
          </a:p>
          <a:p>
            <a:pPr lvl="1" eaLnBrk="1" hangingPunct="1">
              <a:lnSpc>
                <a:spcPct val="90000"/>
              </a:lnSpc>
            </a:pPr>
            <a:r>
              <a:rPr lang="en-US" dirty="0" smtClean="0"/>
              <a:t>Poor impulse control</a:t>
            </a:r>
          </a:p>
          <a:p>
            <a:pPr lvl="1" eaLnBrk="1" hangingPunct="1">
              <a:lnSpc>
                <a:spcPct val="90000"/>
              </a:lnSpc>
            </a:pPr>
            <a:r>
              <a:rPr lang="en-US" dirty="0" smtClean="0"/>
              <a:t>Unrealistic expectations</a:t>
            </a:r>
          </a:p>
          <a:p>
            <a:pPr lvl="1" eaLnBrk="1" hangingPunct="1">
              <a:lnSpc>
                <a:spcPct val="90000"/>
              </a:lnSpc>
            </a:pPr>
            <a:r>
              <a:rPr lang="en-US" dirty="0" smtClean="0"/>
              <a:t>Difficulty coping with feelings &amp; frustrations</a:t>
            </a:r>
          </a:p>
          <a:p>
            <a:pPr lvl="1" eaLnBrk="1" hangingPunct="1">
              <a:lnSpc>
                <a:spcPct val="90000"/>
              </a:lnSpc>
            </a:pPr>
            <a:r>
              <a:rPr lang="en-US" dirty="0" smtClean="0"/>
              <a:t>Dishonesty/Self-deception</a:t>
            </a:r>
          </a:p>
          <a:p>
            <a:pPr lvl="1" eaLnBrk="1" hangingPunct="1">
              <a:lnSpc>
                <a:spcPct val="90000"/>
              </a:lnSpc>
            </a:pPr>
            <a:r>
              <a:rPr lang="en-US" dirty="0" smtClean="0"/>
              <a:t>Guilt (self, others, community)</a:t>
            </a:r>
          </a:p>
          <a:p>
            <a:pPr lvl="1" eaLnBrk="1" hangingPunct="1">
              <a:lnSpc>
                <a:spcPct val="90000"/>
              </a:lnSpc>
            </a:pPr>
            <a:r>
              <a:rPr lang="en-US" dirty="0" smtClean="0"/>
              <a:t>Deficits (education, attention)</a:t>
            </a:r>
          </a:p>
          <a:p>
            <a:pPr lvl="1" eaLnBrk="1" hangingPunct="1"/>
            <a:endParaRPr lang="en-US" dirty="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View of Recovery</a:t>
            </a:r>
            <a:endParaRPr lang="en-US" dirty="0"/>
          </a:p>
        </p:txBody>
      </p:sp>
      <p:sp>
        <p:nvSpPr>
          <p:cNvPr id="4" name="Rectangle 3"/>
          <p:cNvSpPr>
            <a:spLocks noGrp="1" noChangeArrowheads="1"/>
          </p:cNvSpPr>
          <p:nvPr>
            <p:ph idx="1"/>
          </p:nvPr>
        </p:nvSpPr>
        <p:spPr/>
        <p:txBody>
          <a:bodyPr/>
          <a:lstStyle/>
          <a:p>
            <a:pPr eaLnBrk="1" hangingPunct="1"/>
            <a:r>
              <a:rPr lang="en-US" dirty="0" smtClean="0"/>
              <a:t> The goals of the TC process are </a:t>
            </a:r>
            <a:r>
              <a:rPr lang="en-US" u="sng" dirty="0" smtClean="0"/>
              <a:t>global</a:t>
            </a:r>
            <a:r>
              <a:rPr lang="en-US" dirty="0" smtClean="0"/>
              <a:t> changes in lifestyle and identity.  Some assumptions include:</a:t>
            </a:r>
          </a:p>
          <a:p>
            <a:pPr lvl="1" eaLnBrk="1" hangingPunct="1"/>
            <a:r>
              <a:rPr lang="en-US" dirty="0" smtClean="0"/>
              <a:t>Recovery is a developmental learning process that unfolds over time </a:t>
            </a:r>
          </a:p>
          <a:p>
            <a:pPr lvl="1" eaLnBrk="1" hangingPunct="1"/>
            <a:r>
              <a:rPr lang="en-US" dirty="0" smtClean="0"/>
              <a:t>Self-help and mutual self-help are essential components</a:t>
            </a: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SAT">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RSAT</Template>
  <TotalTime>267</TotalTime>
  <Words>2373</Words>
  <Application>Microsoft Office PowerPoint</Application>
  <PresentationFormat>On-screen Show (4:3)</PresentationFormat>
  <Paragraphs>215</Paragraphs>
  <Slides>41</Slides>
  <Notes>4</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RSAT</vt:lpstr>
      <vt:lpstr>Community as Change Agent: </vt:lpstr>
      <vt:lpstr>What’s Peer-to-Peer Learning?</vt:lpstr>
      <vt:lpstr>After completing this webinar participants will be able to:  </vt:lpstr>
      <vt:lpstr>Definition of The Therapeutic Community</vt:lpstr>
      <vt:lpstr>The TC Model Consists of... </vt:lpstr>
      <vt:lpstr>TC Perspective: 4 views</vt:lpstr>
      <vt:lpstr>View of the Disorder</vt:lpstr>
      <vt:lpstr>View of the Person</vt:lpstr>
      <vt:lpstr>View of Recovery</vt:lpstr>
      <vt:lpstr>View of “Right Living”</vt:lpstr>
      <vt:lpstr>The TC Approach: Essential Concepts </vt:lpstr>
      <vt:lpstr>Essential Concepts (1)</vt:lpstr>
      <vt:lpstr>Essential Concepts (2)</vt:lpstr>
      <vt:lpstr>Essential Concepts (3)</vt:lpstr>
      <vt:lpstr>Essential Concepts (4)</vt:lpstr>
      <vt:lpstr>Essential Concepts (5)</vt:lpstr>
      <vt:lpstr>Essential Concepts (6)</vt:lpstr>
      <vt:lpstr>Essential Concepts (7) </vt:lpstr>
      <vt:lpstr>Essential Concepts (8)</vt:lpstr>
      <vt:lpstr>Essential Concepts (9)</vt:lpstr>
      <vt:lpstr>TC Program Model (1)</vt:lpstr>
      <vt:lpstr>TC Program Model (2)</vt:lpstr>
      <vt:lpstr>TC Program Model (3)</vt:lpstr>
      <vt:lpstr>TC Program Model (4)</vt:lpstr>
      <vt:lpstr>TC Program Model (5)</vt:lpstr>
      <vt:lpstr>TC Program Model (6)</vt:lpstr>
      <vt:lpstr>TC Program Model (7)</vt:lpstr>
      <vt:lpstr>TC Program Model (8)</vt:lpstr>
      <vt:lpstr>TC Program Model (9)</vt:lpstr>
      <vt:lpstr>TC Program Model (10)</vt:lpstr>
      <vt:lpstr>TC Program Model (11)</vt:lpstr>
      <vt:lpstr>TC Program Model (12)</vt:lpstr>
      <vt:lpstr>Essential Perceptions:  Healing Experiences</vt:lpstr>
      <vt:lpstr> Essential Perceptions: </vt:lpstr>
      <vt:lpstr>Stages of Change</vt:lpstr>
      <vt:lpstr>Stages of Change</vt:lpstr>
      <vt:lpstr>Stages of Change</vt:lpstr>
      <vt:lpstr>Stages of Change</vt:lpstr>
      <vt:lpstr>Stages of Change</vt:lpstr>
      <vt:lpstr>The End</vt:lpstr>
      <vt:lpstr>Slide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Therapeutic Community</dc:title>
  <dc:creator>Philip Barbour</dc:creator>
  <cp:lastModifiedBy>Philip Barbour</cp:lastModifiedBy>
  <cp:revision>19</cp:revision>
  <dcterms:created xsi:type="dcterms:W3CDTF">2011-07-06T16:22:28Z</dcterms:created>
  <dcterms:modified xsi:type="dcterms:W3CDTF">2011-07-20T19:19:12Z</dcterms:modified>
</cp:coreProperties>
</file>