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9" r:id="rId2"/>
  </p:sldMasterIdLst>
  <p:notesMasterIdLst>
    <p:notesMasterId r:id="rId47"/>
  </p:notesMasterIdLst>
  <p:sldIdLst>
    <p:sldId id="273" r:id="rId3"/>
    <p:sldId id="274" r:id="rId4"/>
    <p:sldId id="275" r:id="rId5"/>
    <p:sldId id="343" r:id="rId6"/>
    <p:sldId id="278" r:id="rId7"/>
    <p:sldId id="344" r:id="rId8"/>
    <p:sldId id="282" r:id="rId9"/>
    <p:sldId id="346" r:id="rId10"/>
    <p:sldId id="348" r:id="rId11"/>
    <p:sldId id="371" r:id="rId12"/>
    <p:sldId id="288" r:id="rId13"/>
    <p:sldId id="350" r:id="rId14"/>
    <p:sldId id="410" r:id="rId15"/>
    <p:sldId id="413" r:id="rId16"/>
    <p:sldId id="352" r:id="rId17"/>
    <p:sldId id="354" r:id="rId18"/>
    <p:sldId id="412" r:id="rId19"/>
    <p:sldId id="356" r:id="rId20"/>
    <p:sldId id="358" r:id="rId21"/>
    <p:sldId id="362" r:id="rId22"/>
    <p:sldId id="364" r:id="rId23"/>
    <p:sldId id="367" r:id="rId24"/>
    <p:sldId id="418" r:id="rId25"/>
    <p:sldId id="373" r:id="rId26"/>
    <p:sldId id="375" r:id="rId27"/>
    <p:sldId id="377" r:id="rId28"/>
    <p:sldId id="379" r:id="rId29"/>
    <p:sldId id="381" r:id="rId30"/>
    <p:sldId id="383" r:id="rId31"/>
    <p:sldId id="387" r:id="rId32"/>
    <p:sldId id="389" r:id="rId33"/>
    <p:sldId id="390" r:id="rId34"/>
    <p:sldId id="407" r:id="rId35"/>
    <p:sldId id="409" r:id="rId36"/>
    <p:sldId id="408" r:id="rId37"/>
    <p:sldId id="394" r:id="rId38"/>
    <p:sldId id="398" r:id="rId39"/>
    <p:sldId id="400" r:id="rId40"/>
    <p:sldId id="402" r:id="rId41"/>
    <p:sldId id="404" r:id="rId42"/>
    <p:sldId id="396" r:id="rId43"/>
    <p:sldId id="406" r:id="rId44"/>
    <p:sldId id="414" r:id="rId45"/>
    <p:sldId id="415"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581"/>
    <a:srgbClr val="E7D4AF"/>
    <a:srgbClr val="FFFFFF"/>
    <a:srgbClr val="85B5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570" autoAdjust="0"/>
  </p:normalViewPr>
  <p:slideViewPr>
    <p:cSldViewPr showGuides="1">
      <p:cViewPr>
        <p:scale>
          <a:sx n="79" d="100"/>
          <a:sy n="79" d="100"/>
        </p:scale>
        <p:origin x="-1550" y="-178"/>
      </p:cViewPr>
      <p:guideLst>
        <p:guide orient="horz" pos="390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930" tIns="46465" rIns="92930" bIns="46465" rtlCol="0"/>
          <a:lstStyle>
            <a:lvl1pPr algn="r">
              <a:defRPr sz="1200"/>
            </a:lvl1pPr>
          </a:lstStyle>
          <a:p>
            <a:fld id="{94528E02-A0ED-4796-BAB4-8E6D3395DD2D}" type="datetimeFigureOut">
              <a:rPr lang="en-US" smtClean="0"/>
              <a:t>10/21/2013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930" tIns="46465" rIns="92930" bIns="46465" rtlCol="0" anchor="b"/>
          <a:lstStyle>
            <a:lvl1pPr algn="r">
              <a:defRPr sz="1200"/>
            </a:lvl1pPr>
          </a:lstStyle>
          <a:p>
            <a:fld id="{AEA73C24-4246-4CC2-AD93-CF80252C6A7D}" type="slidenum">
              <a:rPr lang="en-US" smtClean="0"/>
              <a:t>‹#›</a:t>
            </a:fld>
            <a:endParaRPr lang="en-US" dirty="0"/>
          </a:p>
        </p:txBody>
      </p:sp>
    </p:spTree>
    <p:extLst>
      <p:ext uri="{BB962C8B-B14F-4D97-AF65-F5344CB8AC3E}">
        <p14:creationId xmlns:p14="http://schemas.microsoft.com/office/powerpoint/2010/main" val="117943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37</a:t>
            </a:fld>
            <a:endParaRPr lang="en-US" dirty="0"/>
          </a:p>
        </p:txBody>
      </p:sp>
    </p:spTree>
    <p:extLst>
      <p:ext uri="{BB962C8B-B14F-4D97-AF65-F5344CB8AC3E}">
        <p14:creationId xmlns:p14="http://schemas.microsoft.com/office/powerpoint/2010/main" val="8797887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lIns="0" tIns="0" rIns="0" bIns="0">
            <a:noAutofit/>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0" y="914400"/>
            <a:ext cx="2735986" cy="1524300"/>
          </a:xfrm>
          <a:prstGeom prst="rect">
            <a:avLst/>
          </a:prstGeom>
        </p:spPr>
      </p:pic>
    </p:spTree>
    <p:extLst>
      <p:ext uri="{BB962C8B-B14F-4D97-AF65-F5344CB8AC3E}">
        <p14:creationId xmlns:p14="http://schemas.microsoft.com/office/powerpoint/2010/main" val="25447152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0146"/>
          </a:xfrm>
        </p:spPr>
        <p:txBody>
          <a:bodyPr/>
          <a:lstStyle/>
          <a:p>
            <a:r>
              <a:rPr lang="en-US" smtClean="0"/>
              <a:t>Click to edit Master title style</a:t>
            </a:r>
            <a:endParaRPr lang="en-US" dirty="0"/>
          </a:p>
        </p:txBody>
      </p:sp>
      <p:cxnSp>
        <p:nvCxnSpPr>
          <p:cNvPr id="6" name="Straight Connector 5"/>
          <p:cNvCxnSpPr/>
          <p:nvPr userDrawn="1"/>
        </p:nvCxnSpPr>
        <p:spPr>
          <a:xfrm>
            <a:off x="575556" y="833772"/>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9" name="TextBox 8"/>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70963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lIns="0" tIns="0" rIns="0" bIns="0">
            <a:noAutofit/>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0" y="914400"/>
            <a:ext cx="2735986" cy="1524300"/>
          </a:xfrm>
          <a:prstGeom prst="rect">
            <a:avLst/>
          </a:prstGeom>
        </p:spPr>
      </p:pic>
    </p:spTree>
    <p:extLst>
      <p:ext uri="{BB962C8B-B14F-4D97-AF65-F5344CB8AC3E}">
        <p14:creationId xmlns:p14="http://schemas.microsoft.com/office/powerpoint/2010/main" val="200050157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685800" y="1417637"/>
            <a:ext cx="7812868" cy="4525963"/>
          </a:xfrm>
        </p:spPr>
        <p:txBody>
          <a:bodyPr/>
          <a:lstStyle>
            <a:lvl1pPr>
              <a:lnSpc>
                <a:spcPts val="2800"/>
              </a:lnSpc>
              <a:defRPr sz="2400"/>
            </a:lvl1pPr>
            <a:lvl2pPr>
              <a:lnSpc>
                <a:spcPts val="2800"/>
              </a:lnSpc>
              <a:defRPr sz="2200"/>
            </a:lvl2pPr>
            <a:lvl3pPr>
              <a:lnSpc>
                <a:spcPts val="2800"/>
              </a:lnSpc>
              <a:defRPr sz="2200"/>
            </a:lvl3pPr>
            <a:lvl4pPr>
              <a:lnSpc>
                <a:spcPts val="2800"/>
              </a:lnSpc>
              <a:defRPr sz="2200"/>
            </a:lvl4pPr>
            <a:lvl5pPr>
              <a:lnSpc>
                <a:spcPts val="2800"/>
              </a:lnSpc>
              <a:defRPr sz="2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5" name="TextBox 4"/>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cxnSp>
        <p:nvCxnSpPr>
          <p:cNvPr id="10" name="Straight Connector 9"/>
          <p:cNvCxnSpPr/>
          <p:nvPr userDrawn="1"/>
        </p:nvCxnSpPr>
        <p:spPr>
          <a:xfrm>
            <a:off x="575556" y="61722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7680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799768"/>
            <a:ext cx="7772400" cy="1362075"/>
          </a:xfrm>
        </p:spPr>
        <p:txBody>
          <a:bodyPr lIns="0" tIns="0" rIns="0" bIns="0" anchor="t">
            <a:noAutofit/>
          </a:bodyPr>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209800"/>
            <a:ext cx="7772400" cy="1500187"/>
          </a:xfrm>
        </p:spPr>
        <p:txBody>
          <a:bodyPr anchor="b"/>
          <a:lstStyle>
            <a:lvl1pPr marL="0" indent="0">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10" name="TextBox 9"/>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cxnSp>
        <p:nvCxnSpPr>
          <p:cNvPr id="11" name="Straight Connector 10"/>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7782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sz="half" idx="1"/>
          </p:nvPr>
        </p:nvSpPr>
        <p:spPr>
          <a:xfrm>
            <a:off x="685800" y="1447800"/>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Content Placeholder 3"/>
          <p:cNvSpPr>
            <a:spLocks noGrp="1"/>
          </p:cNvSpPr>
          <p:nvPr>
            <p:ph sz="half" idx="2"/>
          </p:nvPr>
        </p:nvSpPr>
        <p:spPr>
          <a:xfrm>
            <a:off x="4648201" y="1447800"/>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9" name="TextBox 8"/>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cxnSp>
        <p:nvCxnSpPr>
          <p:cNvPr id="13" name="Straight Connector 12"/>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663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52946"/>
          </a:xfrm>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909972"/>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Content Placeholder 3"/>
          <p:cNvSpPr>
            <a:spLocks noGrp="1"/>
          </p:cNvSpPr>
          <p:nvPr>
            <p:ph sz="half" idx="2"/>
          </p:nvPr>
        </p:nvSpPr>
        <p:spPr>
          <a:xfrm>
            <a:off x="4648201" y="909972"/>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293276"/>
            <a:ext cx="947059" cy="411480"/>
          </a:xfrm>
          <a:prstGeom prst="rect">
            <a:avLst/>
          </a:prstGeom>
        </p:spPr>
      </p:pic>
      <p:sp>
        <p:nvSpPr>
          <p:cNvPr id="9" name="TextBox 8"/>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cxnSp>
        <p:nvCxnSpPr>
          <p:cNvPr id="13" name="Straight Connector 12"/>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2216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575556" y="1447800"/>
            <a:ext cx="3778188" cy="639762"/>
          </a:xfrm>
        </p:spPr>
        <p:txBody>
          <a:bodyPr anchor="t" anchorCtr="0"/>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styles</a:t>
            </a:r>
          </a:p>
        </p:txBody>
      </p:sp>
      <p:sp>
        <p:nvSpPr>
          <p:cNvPr id="4" name="Content Placeholder 3"/>
          <p:cNvSpPr>
            <a:spLocks noGrp="1"/>
          </p:cNvSpPr>
          <p:nvPr>
            <p:ph sz="half" idx="2"/>
          </p:nvPr>
        </p:nvSpPr>
        <p:spPr>
          <a:xfrm>
            <a:off x="685800" y="1905000"/>
            <a:ext cx="3778188"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Text Placeholder 4"/>
          <p:cNvSpPr>
            <a:spLocks noGrp="1"/>
          </p:cNvSpPr>
          <p:nvPr>
            <p:ph type="body" sz="quarter" idx="3" hasCustomPrompt="1"/>
          </p:nvPr>
        </p:nvSpPr>
        <p:spPr>
          <a:xfrm>
            <a:off x="4427984" y="1447800"/>
            <a:ext cx="4032448" cy="639762"/>
          </a:xfrm>
        </p:spPr>
        <p:txBody>
          <a:bodyPr anchor="t" anchorCtr="0"/>
          <a:lstStyle>
            <a:lvl1pPr marL="0" indent="0">
              <a:buNone/>
              <a:defRPr sz="2400" b="1">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styles</a:t>
            </a:r>
          </a:p>
        </p:txBody>
      </p:sp>
      <p:sp>
        <p:nvSpPr>
          <p:cNvPr id="6" name="Content Placeholder 5"/>
          <p:cNvSpPr>
            <a:spLocks noGrp="1"/>
          </p:cNvSpPr>
          <p:nvPr>
            <p:ph sz="quarter" idx="4"/>
          </p:nvPr>
        </p:nvSpPr>
        <p:spPr>
          <a:xfrm>
            <a:off x="4535996" y="1905000"/>
            <a:ext cx="3934374"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pic>
        <p:nvPicPr>
          <p:cNvPr id="12" name="Picture 11"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10" name="Straight Connector 9"/>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spTree>
    <p:extLst>
      <p:ext uri="{BB962C8B-B14F-4D97-AF65-F5344CB8AC3E}">
        <p14:creationId xmlns:p14="http://schemas.microsoft.com/office/powerpoint/2010/main" val="3483649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64601" y="1447800"/>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1905000"/>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3"/>
            <a:endParaRPr lang="en-US" dirty="0" smtClean="0"/>
          </a:p>
        </p:txBody>
      </p: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8" name="Straight Connector 7"/>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spTree>
    <p:extLst>
      <p:ext uri="{BB962C8B-B14F-4D97-AF65-F5344CB8AC3E}">
        <p14:creationId xmlns:p14="http://schemas.microsoft.com/office/powerpoint/2010/main" val="2072721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313130"/>
            <a:ext cx="947059" cy="411480"/>
          </a:xfrm>
          <a:prstGeom prst="rect">
            <a:avLst/>
          </a:prstGeom>
        </p:spPr>
      </p:pic>
      <p:cxnSp>
        <p:nvCxnSpPr>
          <p:cNvPr id="6" name="Straight Connector 5"/>
          <p:cNvCxnSpPr/>
          <p:nvPr userDrawn="1"/>
        </p:nvCxnSpPr>
        <p:spPr>
          <a:xfrm>
            <a:off x="575556" y="6172200"/>
            <a:ext cx="8001000" cy="0"/>
          </a:xfrm>
          <a:prstGeom prst="line">
            <a:avLst/>
          </a:prstGeom>
          <a:ln w="19050">
            <a:solidFill>
              <a:srgbClr val="97B5D2"/>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a:xfrm>
            <a:off x="575556" y="6293276"/>
            <a:ext cx="972108" cy="384721"/>
          </a:xfrm>
          <a:prstGeom prst="rect">
            <a:avLst/>
          </a:prstGeom>
          <a:noFill/>
        </p:spPr>
        <p:txBody>
          <a:bodyPr wrap="square" tIns="0" bIns="0" rtlCol="0">
            <a:spAutoFit/>
          </a:bodyPr>
          <a:lstStyle/>
          <a:p>
            <a:pPr>
              <a:spcAft>
                <a:spcPts val="600"/>
              </a:spcAft>
            </a:pPr>
            <a:r>
              <a:rPr lang="en-US" sz="1000" dirty="0" smtClean="0">
                <a:solidFill>
                  <a:srgbClr val="005581"/>
                </a:solidFill>
                <a:latin typeface="Arial" pitchFamily="34" charset="0"/>
              </a:rPr>
              <a:t>PAGE </a:t>
            </a:r>
            <a:fld id="{A6E82ED3-9C98-45BC-9BAD-25D9D3E7D28B}" type="slidenum">
              <a:rPr lang="en-US" sz="1000" smtClean="0">
                <a:solidFill>
                  <a:srgbClr val="005581"/>
                </a:solidFill>
                <a:latin typeface="Arial" pitchFamily="34" charset="0"/>
              </a:rPr>
              <a:pPr>
                <a:spcAft>
                  <a:spcPts val="600"/>
                </a:spcAft>
              </a:pPr>
              <a:t>‹#›</a:t>
            </a:fld>
            <a:endParaRPr lang="en-US" sz="1000" dirty="0" smtClean="0">
              <a:solidFill>
                <a:srgbClr val="005581"/>
              </a:solidFill>
              <a:latin typeface="Arial" pitchFamily="34" charset="0"/>
            </a:endParaRPr>
          </a:p>
          <a:p>
            <a:endParaRPr lang="en-US" sz="1000" dirty="0">
              <a:solidFill>
                <a:prstClr val="black"/>
              </a:solidFill>
              <a:latin typeface="Arial" pitchFamily="34" charset="0"/>
            </a:endParaRPr>
          </a:p>
        </p:txBody>
      </p:sp>
    </p:spTree>
    <p:extLst>
      <p:ext uri="{BB962C8B-B14F-4D97-AF65-F5344CB8AC3E}">
        <p14:creationId xmlns:p14="http://schemas.microsoft.com/office/powerpoint/2010/main" val="65474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683568" y="1554480"/>
            <a:ext cx="7812868" cy="4525963"/>
          </a:xfrm>
        </p:spPr>
        <p:txBody>
          <a:bodyPr/>
          <a:lstStyle>
            <a:lvl1pPr>
              <a:lnSpc>
                <a:spcPts val="2800"/>
              </a:lnSpc>
              <a:defRPr sz="2400"/>
            </a:lvl1pPr>
            <a:lvl2pPr>
              <a:lnSpc>
                <a:spcPts val="2800"/>
              </a:lnSpc>
              <a:defRPr sz="2200"/>
            </a:lvl2pPr>
            <a:lvl3pPr>
              <a:lnSpc>
                <a:spcPts val="2800"/>
              </a:lnSpc>
              <a:defRPr sz="2200"/>
            </a:lvl3pPr>
            <a:lvl4pPr>
              <a:lnSpc>
                <a:spcPts val="2800"/>
              </a:lnSpc>
              <a:defRPr sz="2200"/>
            </a:lvl4pPr>
            <a:lvl5pPr>
              <a:lnSpc>
                <a:spcPts val="2800"/>
              </a:lnSpc>
              <a:defRPr sz="2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5" name="TextBox 4"/>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lIns="0" tIns="0" rIns="0" bIns="0" anchor="t">
            <a:noAutofit/>
          </a:bodyPr>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816932"/>
            <a:ext cx="7772400" cy="1500187"/>
          </a:xfrm>
        </p:spPr>
        <p:txBody>
          <a:bodyPr anchor="b"/>
          <a:lstStyle>
            <a:lvl1pPr marL="0" indent="0">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5"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7" name="TextBox 6"/>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921172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1554480"/>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1" y="1554480"/>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11" name="TextBox 10"/>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256543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37215"/>
            <a:ext cx="8229600" cy="121014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1036637"/>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1" y="1036637"/>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cxnSp>
        <p:nvCxnSpPr>
          <p:cNvPr id="8" name="Straight Connector 7"/>
          <p:cNvCxnSpPr/>
          <p:nvPr userDrawn="1"/>
        </p:nvCxnSpPr>
        <p:spPr>
          <a:xfrm>
            <a:off x="575556" y="853757"/>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11" name="TextBox 10"/>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707995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575556" y="1554480"/>
            <a:ext cx="3778188" cy="639762"/>
          </a:xfrm>
        </p:spPr>
        <p:txBody>
          <a:bodyPr anchor="t" anchorCtr="0"/>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styles</a:t>
            </a:r>
          </a:p>
        </p:txBody>
      </p:sp>
      <p:sp>
        <p:nvSpPr>
          <p:cNvPr id="4" name="Content Placeholder 3"/>
          <p:cNvSpPr>
            <a:spLocks noGrp="1"/>
          </p:cNvSpPr>
          <p:nvPr>
            <p:ph sz="half" idx="2"/>
          </p:nvPr>
        </p:nvSpPr>
        <p:spPr>
          <a:xfrm>
            <a:off x="685800" y="2011680"/>
            <a:ext cx="3778188"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Text Placeholder 4"/>
          <p:cNvSpPr>
            <a:spLocks noGrp="1"/>
          </p:cNvSpPr>
          <p:nvPr>
            <p:ph type="body" sz="quarter" idx="3" hasCustomPrompt="1"/>
          </p:nvPr>
        </p:nvSpPr>
        <p:spPr>
          <a:xfrm>
            <a:off x="4427984" y="1554480"/>
            <a:ext cx="4032448" cy="639762"/>
          </a:xfrm>
        </p:spPr>
        <p:txBody>
          <a:bodyPr anchor="t" anchorCtr="0"/>
          <a:lstStyle>
            <a:lvl1pPr marL="0" indent="0">
              <a:buNone/>
              <a:defRPr sz="2400" b="1">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styles</a:t>
            </a:r>
          </a:p>
        </p:txBody>
      </p:sp>
      <p:sp>
        <p:nvSpPr>
          <p:cNvPr id="6" name="Content Placeholder 5"/>
          <p:cNvSpPr>
            <a:spLocks noGrp="1"/>
          </p:cNvSpPr>
          <p:nvPr>
            <p:ph sz="quarter" idx="4"/>
          </p:nvPr>
        </p:nvSpPr>
        <p:spPr>
          <a:xfrm>
            <a:off x="4535996" y="2011680"/>
            <a:ext cx="3934374" cy="3885295"/>
          </a:xfrm>
        </p:spPr>
        <p:txBody>
          <a:bodyPr/>
          <a:lstStyle>
            <a:lvl1pPr>
              <a:defRPr sz="24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cxnSp>
        <p:nvCxnSpPr>
          <p:cNvPr id="10" name="Straight Connector 9"/>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12" name="Picture 11"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13" name="TextBox 12"/>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3778884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64601" y="1554480"/>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11680"/>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cxnSp>
        <p:nvCxnSpPr>
          <p:cNvPr id="9" name="Straight Connector 8"/>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11" name="TextBox 10"/>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89471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0146"/>
          </a:xfrm>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64601" y="1016652"/>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1473852"/>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cxnSp>
        <p:nvCxnSpPr>
          <p:cNvPr id="9" name="Straight Connector 8"/>
          <p:cNvCxnSpPr/>
          <p:nvPr userDrawn="1"/>
        </p:nvCxnSpPr>
        <p:spPr>
          <a:xfrm>
            <a:off x="575556" y="833772"/>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10" name="Picture 9"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11" name="TextBox 10"/>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67187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cxnSp>
        <p:nvCxnSpPr>
          <p:cNvPr id="6" name="Straight Connector 5"/>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48600" y="5754428"/>
            <a:ext cx="947059" cy="411480"/>
          </a:xfrm>
          <a:prstGeom prst="rect">
            <a:avLst/>
          </a:prstGeom>
        </p:spPr>
      </p:pic>
      <p:sp>
        <p:nvSpPr>
          <p:cNvPr id="9" name="TextBox 8"/>
          <p:cNvSpPr txBox="1"/>
          <p:nvPr userDrawn="1"/>
        </p:nvSpPr>
        <p:spPr>
          <a:xfrm>
            <a:off x="575556" y="6304746"/>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spTree>
    <p:extLst>
      <p:ext uri="{BB962C8B-B14F-4D97-AF65-F5344CB8AC3E}">
        <p14:creationId xmlns:p14="http://schemas.microsoft.com/office/powerpoint/2010/main" val="1319894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image" Target="../media/image4.jpg"/><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0628"/>
            <a:ext cx="8229600" cy="1210146"/>
          </a:xfrm>
          <a:prstGeom prst="rect">
            <a:avLst/>
          </a:prstGeom>
        </p:spPr>
        <p:txBody>
          <a:bodyPr vert="horz" lIns="0" tIns="0" rIns="0" bIns="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554480"/>
            <a:ext cx="7810636"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26369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8" r:id="rId5"/>
    <p:sldLayoutId id="2147483653" r:id="rId6"/>
    <p:sldLayoutId id="2147483658" r:id="rId7"/>
    <p:sldLayoutId id="2147483669" r:id="rId8"/>
    <p:sldLayoutId id="2147483654" r:id="rId9"/>
    <p:sldLayoutId id="2147483670" r:id="rId10"/>
  </p:sldLayoutIdLst>
  <p:hf sldNum="0" hdr="0" ftr="0"/>
  <p:txStyles>
    <p:titleStyle>
      <a:lvl1pPr algn="ctr" defTabSz="914400" rtl="0" eaLnBrk="1" latinLnBrk="0" hangingPunct="1">
        <a:spcBef>
          <a:spcPct val="0"/>
        </a:spcBef>
        <a:buNone/>
        <a:defRPr sz="3400" u="none" kern="1200" baseline="0">
          <a:solidFill>
            <a:srgbClr val="005581"/>
          </a:solidFill>
          <a:latin typeface="Arial" pitchFamily="34" charset="0"/>
          <a:ea typeface="+mj-ea"/>
          <a:cs typeface="Arial" pitchFamily="34" charset="0"/>
        </a:defRPr>
      </a:lvl1pPr>
    </p:titleStyle>
    <p:bodyStyle>
      <a:lvl1pPr marL="342900" indent="-342900" algn="l" defTabSz="914400" rtl="0" eaLnBrk="1" latinLnBrk="0" hangingPunct="1">
        <a:lnSpc>
          <a:spcPts val="2800"/>
        </a:lnSpc>
        <a:spcBef>
          <a:spcPts val="0"/>
        </a:spcBef>
        <a:spcAft>
          <a:spcPts val="600"/>
        </a:spcAft>
        <a:buClr>
          <a:srgbClr val="005581"/>
        </a:buClr>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lnSpc>
          <a:spcPts val="28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2pPr>
      <a:lvl3pPr marL="1143000" indent="-228600" algn="l" defTabSz="914400" rtl="0" eaLnBrk="1" latinLnBrk="0" hangingPunct="1">
        <a:lnSpc>
          <a:spcPts val="28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lnSpc>
          <a:spcPts val="2800"/>
        </a:lnSpc>
        <a:spcBef>
          <a:spcPts val="0"/>
        </a:spcBef>
        <a:spcAft>
          <a:spcPts val="12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0628"/>
            <a:ext cx="8229600" cy="1210146"/>
          </a:xfrm>
          <a:prstGeom prst="rect">
            <a:avLst/>
          </a:prstGeom>
        </p:spPr>
        <p:txBody>
          <a:bodyPr vert="horz" lIns="0" tIns="0" rIns="0" bIns="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417320"/>
            <a:ext cx="7810636"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1773647932"/>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sldNum="0" hdr="0" ftr="0"/>
  <p:txStyles>
    <p:titleStyle>
      <a:lvl1pPr algn="ctr" defTabSz="914400" rtl="0" eaLnBrk="1" latinLnBrk="0" hangingPunct="1">
        <a:spcBef>
          <a:spcPct val="0"/>
        </a:spcBef>
        <a:buNone/>
        <a:defRPr sz="3400" u="none" kern="1200" baseline="0">
          <a:solidFill>
            <a:srgbClr val="005581"/>
          </a:solidFill>
          <a:latin typeface="Arial" pitchFamily="34" charset="0"/>
          <a:ea typeface="+mj-ea"/>
          <a:cs typeface="Arial" pitchFamily="34" charset="0"/>
        </a:defRPr>
      </a:lvl1pPr>
    </p:titleStyle>
    <p:bodyStyle>
      <a:lvl1pPr marL="342900" indent="-342900" algn="l" defTabSz="914400" rtl="0" eaLnBrk="1" latinLnBrk="0" hangingPunct="1">
        <a:lnSpc>
          <a:spcPts val="2700"/>
        </a:lnSpc>
        <a:spcBef>
          <a:spcPts val="0"/>
        </a:spcBef>
        <a:spcAft>
          <a:spcPts val="600"/>
        </a:spcAft>
        <a:buClr>
          <a:srgbClr val="005581"/>
        </a:buClr>
        <a:buFont typeface="Arial" pitchFamily="34" charset="0"/>
        <a:buChar char="•"/>
        <a:defRPr sz="2400" kern="1200">
          <a:solidFill>
            <a:schemeClr val="tx1"/>
          </a:solidFill>
          <a:latin typeface="Arial" pitchFamily="34" charset="0"/>
          <a:ea typeface="+mn-ea"/>
          <a:cs typeface="Arial" pitchFamily="34" charset="0"/>
        </a:defRPr>
      </a:lvl1pPr>
      <a:lvl2pPr marL="742950" indent="-28575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2pPr>
      <a:lvl3pPr marL="1143000" indent="-22860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lnSpc>
          <a:spcPts val="2500"/>
        </a:lnSpc>
        <a:spcBef>
          <a:spcPts val="0"/>
        </a:spcBef>
        <a:spcAft>
          <a:spcPts val="600"/>
        </a:spcAft>
        <a:buClr>
          <a:srgbClr val="005581"/>
        </a:buClr>
        <a:buFont typeface="Arial" pitchFamily="34" charset="0"/>
        <a:buChar char="–"/>
        <a:defRPr sz="22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hyperlink" Target="http://www.cdc.gov/nchs/data/databriefs/db22_fig2.png"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www.cdc.gov/nchs/data/factsheets/factsheet_drug_poisoning_fig1.png" TargetMode="Externa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dc.gov/HomeandRecreationalSafety/rxbrief/states.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http://www.cdc.gov/nchs/data/factsheets/factsheet_drug_poisoning_fig3.png"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hyperlink" Target="http://www.cdc.gov/nchs/data/factsheets/factsheet_drug_poisoning_fig2.png"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sz="3200" b="1" dirty="0" smtClean="0"/>
          </a:p>
          <a:p>
            <a:r>
              <a:rPr lang="en-US" sz="3200" b="1" dirty="0" smtClean="0"/>
              <a:t>Prevalence of Drug Overdose Deaths upon Release from Prisons and Jails</a:t>
            </a:r>
          </a:p>
          <a:p>
            <a:r>
              <a:rPr lang="en-US" sz="2000" dirty="0" smtClean="0"/>
              <a:t>Andrew Klein &amp; Jon Grand</a:t>
            </a:r>
            <a:endParaRPr lang="en-US" sz="2000" dirty="0"/>
          </a:p>
        </p:txBody>
      </p:sp>
    </p:spTree>
    <p:extLst>
      <p:ext uri="{BB962C8B-B14F-4D97-AF65-F5344CB8AC3E}">
        <p14:creationId xmlns:p14="http://schemas.microsoft.com/office/powerpoint/2010/main" val="108814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Drug Overdoses</a:t>
            </a:r>
            <a:endParaRPr lang="en-US" dirty="0"/>
          </a:p>
        </p:txBody>
      </p:sp>
      <p:sp>
        <p:nvSpPr>
          <p:cNvPr id="3" name="Content Placeholder 2"/>
          <p:cNvSpPr>
            <a:spLocks noGrp="1"/>
          </p:cNvSpPr>
          <p:nvPr>
            <p:ph idx="1"/>
          </p:nvPr>
        </p:nvSpPr>
        <p:spPr>
          <a:xfrm>
            <a:off x="683568" y="1447800"/>
            <a:ext cx="7812868" cy="4525963"/>
          </a:xfrm>
        </p:spPr>
        <p:txBody>
          <a:bodyPr/>
          <a:lstStyle/>
          <a:p>
            <a:pPr marL="0" indent="0">
              <a:buNone/>
            </a:pPr>
            <a:r>
              <a:rPr lang="en-US" b="1" dirty="0" smtClean="0"/>
              <a:t>Risk Factors for Overdose Death: Women</a:t>
            </a:r>
            <a:endParaRPr lang="en-US" sz="2000" dirty="0" smtClean="0"/>
          </a:p>
          <a:p>
            <a:pPr marL="0" indent="0">
              <a:buNone/>
            </a:pPr>
            <a:r>
              <a:rPr lang="en-US" sz="2000" b="1" dirty="0" smtClean="0"/>
              <a:t>21st Century:</a:t>
            </a:r>
            <a:endParaRPr lang="en-US" sz="2000" dirty="0" smtClean="0"/>
          </a:p>
          <a:p>
            <a:pPr>
              <a:lnSpc>
                <a:spcPct val="100000"/>
              </a:lnSpc>
              <a:buClrTx/>
              <a:buFont typeface="Wingdings" pitchFamily="2" charset="2"/>
              <a:buChar char="§"/>
            </a:pPr>
            <a:r>
              <a:rPr lang="en-US" sz="2000" dirty="0" smtClean="0"/>
              <a:t>Nearly 48,000 women died of prescription (opioid or narcotic) painkiller overdose between 1999 and 2010</a:t>
            </a:r>
          </a:p>
          <a:p>
            <a:pPr>
              <a:lnSpc>
                <a:spcPct val="100000"/>
              </a:lnSpc>
              <a:buClrTx/>
              <a:buFont typeface="Wingdings" pitchFamily="2" charset="2"/>
              <a:buChar char="§"/>
            </a:pPr>
            <a:r>
              <a:rPr lang="en-US" sz="2000" dirty="0" smtClean="0"/>
              <a:t>Prescription painkiller overdose deaths increased about fivefold from the year 1999 to 2010 </a:t>
            </a:r>
          </a:p>
          <a:p>
            <a:pPr>
              <a:lnSpc>
                <a:spcPct val="100000"/>
              </a:lnSpc>
              <a:buClrTx/>
              <a:buFont typeface="Wingdings" pitchFamily="2" charset="2"/>
              <a:buChar char="§"/>
            </a:pPr>
            <a:r>
              <a:rPr lang="en-US" sz="2000" dirty="0" smtClean="0"/>
              <a:t>Overdose rates highest among women ages 45-54</a:t>
            </a:r>
          </a:p>
          <a:p>
            <a:pPr>
              <a:lnSpc>
                <a:spcPct val="100000"/>
              </a:lnSpc>
              <a:buClrTx/>
              <a:buFont typeface="Wingdings" pitchFamily="2" charset="2"/>
              <a:buChar char="§"/>
            </a:pPr>
            <a:r>
              <a:rPr lang="en-US" sz="2000" dirty="0" smtClean="0"/>
              <a:t>Prescription painkillers are involved in 1 of every 10 suicides</a:t>
            </a:r>
          </a:p>
          <a:p>
            <a:pPr>
              <a:lnSpc>
                <a:spcPct val="100000"/>
              </a:lnSpc>
              <a:buClrTx/>
              <a:buFont typeface="Wingdings" pitchFamily="2" charset="2"/>
              <a:buChar char="§"/>
            </a:pPr>
            <a:r>
              <a:rPr lang="en-US" sz="2000" dirty="0" smtClean="0"/>
              <a:t>Overdose death rates now 60% men, 40% women)</a:t>
            </a:r>
          </a:p>
          <a:p>
            <a:pPr marL="0" indent="0">
              <a:lnSpc>
                <a:spcPct val="100000"/>
              </a:lnSpc>
              <a:buNone/>
            </a:pPr>
            <a:r>
              <a:rPr lang="en-US" sz="1600" i="1" dirty="0" smtClean="0"/>
              <a:t>	</a:t>
            </a:r>
          </a:p>
          <a:p>
            <a:pPr marL="0" indent="0">
              <a:lnSpc>
                <a:spcPct val="100000"/>
              </a:lnSpc>
              <a:buNone/>
            </a:pPr>
            <a:endParaRPr lang="en-US" sz="1600" i="1" dirty="0"/>
          </a:p>
          <a:p>
            <a:pPr marL="0" indent="0">
              <a:lnSpc>
                <a:spcPct val="100000"/>
              </a:lnSpc>
              <a:buNone/>
            </a:pPr>
            <a:r>
              <a:rPr lang="en-US" sz="1600" i="1" dirty="0" smtClean="0"/>
              <a:t>	- CDC Vital Signs (July 2013)</a:t>
            </a:r>
          </a:p>
        </p:txBody>
      </p:sp>
    </p:spTree>
    <p:extLst>
      <p:ext uri="{BB962C8B-B14F-4D97-AF65-F5344CB8AC3E}">
        <p14:creationId xmlns:p14="http://schemas.microsoft.com/office/powerpoint/2010/main" val="1879631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447800"/>
          </a:xfrm>
        </p:spPr>
        <p:txBody>
          <a:bodyPr/>
          <a:lstStyle/>
          <a:p>
            <a:r>
              <a:rPr lang="en-US" dirty="0" smtClean="0"/>
              <a:t>I. Drug Overdoses</a:t>
            </a:r>
            <a:endParaRPr lang="en-US" dirty="0"/>
          </a:p>
        </p:txBody>
      </p:sp>
      <p:sp>
        <p:nvSpPr>
          <p:cNvPr id="3" name="Content Placeholder 2"/>
          <p:cNvSpPr>
            <a:spLocks noGrp="1"/>
          </p:cNvSpPr>
          <p:nvPr>
            <p:ph idx="1"/>
          </p:nvPr>
        </p:nvSpPr>
        <p:spPr>
          <a:xfrm>
            <a:off x="762000" y="1447800"/>
            <a:ext cx="7812868" cy="5029200"/>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sz="1900" dirty="0" smtClean="0"/>
          </a:p>
          <a:p>
            <a:pPr marL="0" indent="0">
              <a:buNone/>
            </a:pPr>
            <a:endParaRPr lang="en-US" sz="1900" dirty="0"/>
          </a:p>
          <a:p>
            <a:pPr marL="0" indent="0">
              <a:buNone/>
            </a:pPr>
            <a:endParaRPr lang="en-US" sz="1900" dirty="0" smtClean="0"/>
          </a:p>
          <a:p>
            <a:pPr marL="0" indent="0">
              <a:lnSpc>
                <a:spcPts val="2000"/>
              </a:lnSpc>
              <a:spcAft>
                <a:spcPts val="0"/>
              </a:spcAft>
              <a:buNone/>
            </a:pPr>
            <a:endParaRPr lang="en-US" sz="1600" dirty="0" smtClean="0"/>
          </a:p>
          <a:p>
            <a:pPr marL="0" indent="0">
              <a:lnSpc>
                <a:spcPts val="2000"/>
              </a:lnSpc>
              <a:spcAft>
                <a:spcPts val="0"/>
              </a:spcAft>
              <a:buNone/>
            </a:pPr>
            <a:r>
              <a:rPr lang="en-US" sz="1600" dirty="0" smtClean="0"/>
              <a:t>Drugs not mutually exclusive.</a:t>
            </a:r>
          </a:p>
          <a:p>
            <a:pPr marL="0" indent="0">
              <a:lnSpc>
                <a:spcPts val="2000"/>
              </a:lnSpc>
              <a:spcAft>
                <a:spcPts val="0"/>
              </a:spcAft>
              <a:buNone/>
            </a:pPr>
            <a:r>
              <a:rPr lang="en-US" sz="1600" dirty="0" smtClean="0"/>
              <a:t>Source: CDC/NCHS, National Vital Statistics System</a:t>
            </a:r>
            <a:endParaRPr lang="en-US" sz="1600" dirty="0"/>
          </a:p>
        </p:txBody>
      </p:sp>
      <p:pic>
        <p:nvPicPr>
          <p:cNvPr id="4" name="Picture 3" descr="Figure 2 is a line graph showing poisoning deaths involving cocaine, other opioids, methadone, other synthetic narcotics, and heroin from 1999 through 2006.">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066800"/>
            <a:ext cx="7010400" cy="4343400"/>
          </a:xfrm>
          <a:prstGeom prst="rect">
            <a:avLst/>
          </a:prstGeom>
          <a:solidFill>
            <a:schemeClr val="bg1"/>
          </a:solidFill>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100690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Drug Overdoses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ED visits for drug overdoses for non-medical use of prescription </a:t>
            </a:r>
            <a:r>
              <a:rPr lang="en-US" dirty="0" smtClean="0"/>
              <a:t>drugs.</a:t>
            </a:r>
            <a:endParaRPr lang="en-US" dirty="0" smtClean="0"/>
          </a:p>
          <a:p>
            <a:pPr marL="0" indent="0">
              <a:buNone/>
            </a:pPr>
            <a:endParaRPr lang="en-US" dirty="0"/>
          </a:p>
          <a:p>
            <a:pPr marL="0" indent="0">
              <a:buNone/>
            </a:pPr>
            <a:r>
              <a:rPr lang="en-US" dirty="0" smtClean="0"/>
              <a:t>Between 2004-2008, ED visits up 111% to 305,900 per year, up 29% from 2007 to 2008.</a:t>
            </a:r>
          </a:p>
          <a:p>
            <a:pPr marL="0" indent="0">
              <a:buNone/>
            </a:pPr>
            <a:endParaRPr lang="en-US" dirty="0"/>
          </a:p>
          <a:p>
            <a:pPr marL="0" indent="0">
              <a:buNone/>
            </a:pPr>
            <a:r>
              <a:rPr lang="en-US" dirty="0" smtClean="0"/>
              <a:t>Greatest number for oxycodone, hydrocodone, and methadone. Benzodiazepines up 89%.</a:t>
            </a:r>
            <a:endParaRPr lang="en-US" dirty="0"/>
          </a:p>
        </p:txBody>
      </p:sp>
    </p:spTree>
    <p:extLst>
      <p:ext uri="{BB962C8B-B14F-4D97-AF65-F5344CB8AC3E}">
        <p14:creationId xmlns:p14="http://schemas.microsoft.com/office/powerpoint/2010/main" val="1753958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Drug Overdoses</a:t>
            </a:r>
            <a:endParaRPr lang="en-US" b="1" dirty="0"/>
          </a:p>
        </p:txBody>
      </p:sp>
      <p:sp>
        <p:nvSpPr>
          <p:cNvPr id="3" name="Content Placeholder 2"/>
          <p:cNvSpPr>
            <a:spLocks noGrp="1"/>
          </p:cNvSpPr>
          <p:nvPr>
            <p:ph idx="1"/>
          </p:nvPr>
        </p:nvSpPr>
        <p:spPr/>
        <p:txBody>
          <a:bodyPr/>
          <a:lstStyle/>
          <a:p>
            <a:pPr marL="0" indent="0">
              <a:buNone/>
            </a:pPr>
            <a:endParaRPr lang="en-US" b="1" dirty="0"/>
          </a:p>
          <a:p>
            <a:pPr marL="0" indent="0">
              <a:buNone/>
            </a:pPr>
            <a:r>
              <a:rPr lang="en-US" b="1" dirty="0" smtClean="0"/>
              <a:t>Buprenorphine</a:t>
            </a:r>
            <a:r>
              <a:rPr lang="en-US" b="1" dirty="0"/>
              <a:t>, </a:t>
            </a:r>
            <a:r>
              <a:rPr lang="en-US" dirty="0" smtClean="0"/>
              <a:t>(Suboxone), </a:t>
            </a:r>
            <a:r>
              <a:rPr lang="en-US" dirty="0"/>
              <a:t>was involved in 30,135 emergency room visits in 2010, up from 3,161 visits in </a:t>
            </a:r>
            <a:r>
              <a:rPr lang="en-US" dirty="0" smtClean="0"/>
              <a:t>2005. Over </a:t>
            </a:r>
            <a:r>
              <a:rPr lang="en-US" dirty="0"/>
              <a:t>half of the hospitalizations were for non-medical use of buprenorphine – with some users taking the drug to get </a:t>
            </a:r>
            <a:r>
              <a:rPr lang="en-US" dirty="0" smtClean="0"/>
              <a:t>high or ease pain of withdrawal when opioids are unavailable.</a:t>
            </a:r>
            <a:endParaRPr lang="en-US" dirty="0"/>
          </a:p>
          <a:p>
            <a:pPr marL="0" indent="0">
              <a:buNone/>
            </a:pPr>
            <a:endParaRPr lang="en-US" dirty="0" smtClean="0"/>
          </a:p>
          <a:p>
            <a:pPr marL="0" indent="0">
              <a:buNone/>
            </a:pPr>
            <a:r>
              <a:rPr lang="en-US" dirty="0"/>
              <a:t>Source: </a:t>
            </a:r>
            <a:r>
              <a:rPr lang="en-US" dirty="0" smtClean="0"/>
              <a:t>http</a:t>
            </a:r>
            <a:r>
              <a:rPr lang="en-US" dirty="0"/>
              <a:t>://www.samhsa.gov/data/2k13/DAWN106/sr106-buprenorphine.htm</a:t>
            </a:r>
          </a:p>
        </p:txBody>
      </p:sp>
    </p:spTree>
    <p:extLst>
      <p:ext uri="{BB962C8B-B14F-4D97-AF65-F5344CB8AC3E}">
        <p14:creationId xmlns:p14="http://schemas.microsoft.com/office/powerpoint/2010/main" val="899761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295400"/>
          </a:xfrm>
        </p:spPr>
        <p:txBody>
          <a:bodyPr/>
          <a:lstStyle/>
          <a:p>
            <a:r>
              <a:rPr lang="en-US" dirty="0"/>
              <a:t>I. Drug </a:t>
            </a:r>
            <a:r>
              <a:rPr lang="en-US" dirty="0" smtClean="0"/>
              <a:t>Overdoses</a:t>
            </a:r>
            <a:r>
              <a:rPr lang="en-US" dirty="0"/>
              <a:t/>
            </a:r>
            <a:br>
              <a:rPr lang="en-US" dirty="0"/>
            </a:br>
            <a:r>
              <a:rPr lang="en-US" sz="2000" dirty="0" smtClean="0">
                <a:solidFill>
                  <a:schemeClr val="tx1"/>
                </a:solidFill>
              </a:rPr>
              <a:t>ED Visits for Buprenorphine</a:t>
            </a:r>
            <a:endParaRPr lang="en-US" sz="2000" dirty="0">
              <a:solidFill>
                <a:schemeClr val="tx1"/>
              </a:solidFill>
            </a:endParaRPr>
          </a:p>
        </p:txBody>
      </p:sp>
      <p:sp>
        <p:nvSpPr>
          <p:cNvPr id="3" name="Content Placeholder 2"/>
          <p:cNvSpPr>
            <a:spLocks noGrp="1"/>
          </p:cNvSpPr>
          <p:nvPr>
            <p:ph idx="1"/>
          </p:nvPr>
        </p:nvSpPr>
        <p:spPr>
          <a:xfrm>
            <a:off x="685800" y="1417637"/>
            <a:ext cx="7812868" cy="4830763"/>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sz="1800" dirty="0" smtClean="0"/>
          </a:p>
          <a:p>
            <a:pPr marL="0" indent="0">
              <a:buNone/>
            </a:pPr>
            <a:endParaRPr lang="en-US" sz="1800" i="1" dirty="0" smtClean="0"/>
          </a:p>
          <a:p>
            <a:pPr marL="0" indent="0">
              <a:lnSpc>
                <a:spcPts val="2000"/>
              </a:lnSpc>
              <a:buNone/>
            </a:pPr>
            <a:endParaRPr lang="en-US" sz="1800" b="1" i="1" dirty="0" smtClean="0"/>
          </a:p>
        </p:txBody>
      </p:sp>
      <p:pic>
        <p:nvPicPr>
          <p:cNvPr id="1028" name="Picture 4" descr="This is a bar graph comparing emergency department (ED) visits involving Buprenorphine: 2005 to 2010. Accessible table located below this fig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676400"/>
            <a:ext cx="38100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5857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Drug Overdoses</a:t>
            </a:r>
            <a:endParaRPr lang="en-US" dirty="0"/>
          </a:p>
        </p:txBody>
      </p:sp>
      <p:sp>
        <p:nvSpPr>
          <p:cNvPr id="3" name="Content Placeholder 2"/>
          <p:cNvSpPr>
            <a:spLocks noGrp="1"/>
          </p:cNvSpPr>
          <p:nvPr>
            <p:ph idx="1"/>
          </p:nvPr>
        </p:nvSpPr>
        <p:spPr/>
        <p:txBody>
          <a:bodyPr>
            <a:normAutofit/>
          </a:bodyPr>
          <a:lstStyle/>
          <a:p>
            <a:pPr marL="0" indent="0">
              <a:buNone/>
            </a:pPr>
            <a:endParaRPr lang="en-US" b="1" dirty="0" smtClean="0"/>
          </a:p>
          <a:p>
            <a:pPr marL="0" indent="0">
              <a:buNone/>
            </a:pPr>
            <a:r>
              <a:rPr lang="en-US" b="1" i="1" dirty="0" smtClean="0"/>
              <a:t>We are not including Deaths as a result of excessive alcohol consumption.</a:t>
            </a:r>
          </a:p>
          <a:p>
            <a:pPr marL="0" indent="0">
              <a:buNone/>
            </a:pPr>
            <a:endParaRPr lang="en-US" dirty="0" smtClean="0"/>
          </a:p>
          <a:p>
            <a:pPr marL="0" indent="0">
              <a:buNone/>
            </a:pPr>
            <a:r>
              <a:rPr lang="en-US" dirty="0" smtClean="0"/>
              <a:t>The CDC reports: "From 2001–2005, there were approximately 79,000 deaths annually attributable to excessive alcohol use. </a:t>
            </a:r>
            <a:r>
              <a:rPr lang="en-US" dirty="0"/>
              <a:t>E</a:t>
            </a:r>
            <a:r>
              <a:rPr lang="en-US" dirty="0" smtClean="0"/>
              <a:t>xcessive alcohol use is the 3rd leading lifestyle-related cause of death for people in the United States each year.</a:t>
            </a:r>
          </a:p>
        </p:txBody>
      </p:sp>
    </p:spTree>
    <p:extLst>
      <p:ext uri="{BB962C8B-B14F-4D97-AF65-F5344CB8AC3E}">
        <p14:creationId xmlns:p14="http://schemas.microsoft.com/office/powerpoint/2010/main" val="3688264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Within </a:t>
            </a:r>
            <a:r>
              <a:rPr lang="en-US" b="1" i="1" dirty="0" smtClean="0"/>
              <a:t>2 weeks </a:t>
            </a:r>
            <a:r>
              <a:rPr lang="en-US" dirty="0" smtClean="0"/>
              <a:t>of release, former inmates are nearly  </a:t>
            </a:r>
            <a:r>
              <a:rPr lang="en-US" b="1" i="1" dirty="0" smtClean="0"/>
              <a:t>129 times </a:t>
            </a:r>
            <a:r>
              <a:rPr lang="en-US" dirty="0" smtClean="0"/>
              <a:t>at greater risk for drug overdose death than the general population of similar demographics.</a:t>
            </a:r>
          </a:p>
          <a:p>
            <a:pPr marL="0" indent="0">
              <a:buNone/>
            </a:pPr>
            <a:endParaRPr lang="en-US" dirty="0"/>
          </a:p>
          <a:p>
            <a:pPr marL="0" indent="0">
              <a:buNone/>
            </a:pPr>
            <a:endParaRPr lang="en-US" sz="2200" b="1" dirty="0" smtClean="0"/>
          </a:p>
          <a:p>
            <a:pPr marL="0" indent="0">
              <a:buNone/>
            </a:pPr>
            <a:endParaRPr lang="en-US" sz="2200" b="1" dirty="0"/>
          </a:p>
          <a:p>
            <a:pPr marL="0" indent="0">
              <a:buNone/>
            </a:pPr>
            <a:r>
              <a:rPr lang="en-US" sz="1800" b="1" dirty="0" smtClean="0"/>
              <a:t>Binswanger IA</a:t>
            </a:r>
            <a:r>
              <a:rPr lang="en-US" sz="1800" dirty="0" smtClean="0"/>
              <a:t>, Stern MF, Deyo RA, Heagerty PJ, Cheadle A, Elmore JG, Koepsell TD</a:t>
            </a:r>
            <a:r>
              <a:rPr lang="en-US" sz="1800" i="1" dirty="0" smtClean="0"/>
              <a:t>. Release from prison-a high risk of death for former inmates. </a:t>
            </a:r>
            <a:r>
              <a:rPr lang="en-US" sz="1800" dirty="0" smtClean="0"/>
              <a:t>N Engl J Med. 2007;356(2):157–165. </a:t>
            </a:r>
            <a:endParaRPr lang="en-US" sz="1800" dirty="0"/>
          </a:p>
        </p:txBody>
      </p:sp>
    </p:spTree>
    <p:extLst>
      <p:ext uri="{BB962C8B-B14F-4D97-AF65-F5344CB8AC3E}">
        <p14:creationId xmlns:p14="http://schemas.microsoft.com/office/powerpoint/2010/main" val="1886643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47800"/>
          </a:xfrm>
        </p:spPr>
        <p:txBody>
          <a:bodyPr/>
          <a:lstStyle/>
          <a:p>
            <a:r>
              <a:rPr lang="en-US" dirty="0" smtClean="0"/>
              <a:t>II. Reentry Drug Overdoses</a:t>
            </a:r>
            <a:endParaRPr lang="en-US" dirty="0"/>
          </a:p>
        </p:txBody>
      </p:sp>
      <p:sp>
        <p:nvSpPr>
          <p:cNvPr id="3" name="Content Placeholder 2"/>
          <p:cNvSpPr>
            <a:spLocks noGrp="1"/>
          </p:cNvSpPr>
          <p:nvPr>
            <p:ph idx="1"/>
          </p:nvPr>
        </p:nvSpPr>
        <p:spPr>
          <a:xfrm>
            <a:off x="685800" y="1417637"/>
            <a:ext cx="7812868" cy="4830763"/>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sz="1800" dirty="0" smtClean="0"/>
          </a:p>
          <a:p>
            <a:pPr marL="0" indent="0">
              <a:buNone/>
            </a:pPr>
            <a:endParaRPr lang="en-US" sz="1800" i="1" dirty="0" smtClean="0"/>
          </a:p>
          <a:p>
            <a:pPr marL="0" indent="0">
              <a:lnSpc>
                <a:spcPts val="2000"/>
              </a:lnSpc>
              <a:buNone/>
            </a:pPr>
            <a:endParaRPr lang="en-US" sz="1800" b="1" i="1" dirty="0" smtClean="0"/>
          </a:p>
          <a:p>
            <a:pPr marL="0" indent="0">
              <a:lnSpc>
                <a:spcPts val="2000"/>
              </a:lnSpc>
              <a:buNone/>
            </a:pPr>
            <a:r>
              <a:rPr lang="en-US" sz="1800" b="1" i="1" dirty="0" smtClean="0"/>
              <a:t>Risk of death greater in first two weeks than any later period.</a:t>
            </a:r>
            <a:endParaRPr lang="en-US" sz="1800" b="1" i="1" dirty="0"/>
          </a:p>
        </p:txBody>
      </p:sp>
      <p:pic>
        <p:nvPicPr>
          <p:cNvPr id="1026" name="Picture 2" descr="C:\Users\aklein\Desktop\Weeks after Releas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7239000" cy="4038600"/>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563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lstStyle/>
          <a:p>
            <a:pPr marL="0" indent="0">
              <a:buNone/>
            </a:pPr>
            <a:endParaRPr lang="en-US" b="1" dirty="0" smtClean="0"/>
          </a:p>
          <a:p>
            <a:pPr marL="0" indent="0">
              <a:buNone/>
            </a:pPr>
            <a:endParaRPr lang="en-US" b="1" dirty="0"/>
          </a:p>
          <a:p>
            <a:pPr marL="0" indent="0">
              <a:buNone/>
            </a:pPr>
            <a:endParaRPr lang="en-US" b="1" dirty="0" smtClean="0"/>
          </a:p>
          <a:p>
            <a:pPr marL="0" indent="0">
              <a:buNone/>
            </a:pPr>
            <a:r>
              <a:rPr lang="en-US" sz="4000" b="1" dirty="0" smtClean="0"/>
              <a:t>Reentry Overdose Deaths:</a:t>
            </a:r>
          </a:p>
          <a:p>
            <a:pPr marL="0" indent="0">
              <a:buNone/>
            </a:pPr>
            <a:endParaRPr lang="en-US" sz="4000" dirty="0" smtClean="0"/>
          </a:p>
          <a:p>
            <a:pPr marL="0" indent="0">
              <a:buNone/>
            </a:pPr>
            <a:r>
              <a:rPr lang="en-US" sz="4000" dirty="0" smtClean="0"/>
              <a:t>Accidental and suicide</a:t>
            </a:r>
            <a:endParaRPr lang="en-US" sz="4000" dirty="0"/>
          </a:p>
          <a:p>
            <a:pPr marL="0" indent="0">
              <a:buNone/>
            </a:pPr>
            <a:endParaRPr lang="en-US" dirty="0"/>
          </a:p>
        </p:txBody>
      </p:sp>
    </p:spTree>
    <p:extLst>
      <p:ext uri="{BB962C8B-B14F-4D97-AF65-F5344CB8AC3E}">
        <p14:creationId xmlns:p14="http://schemas.microsoft.com/office/powerpoint/2010/main" val="6774542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a:xfrm>
            <a:off x="533400" y="1752600"/>
            <a:ext cx="7812868" cy="4525963"/>
          </a:xfrm>
        </p:spPr>
        <p:txBody>
          <a:bodyPr/>
          <a:lstStyle/>
          <a:p>
            <a:pPr marL="0" indent="0">
              <a:buNone/>
            </a:pPr>
            <a:r>
              <a:rPr lang="en-US" sz="2800" b="1" dirty="0" smtClean="0"/>
              <a:t>Risk Factors for Overdose Death:</a:t>
            </a:r>
          </a:p>
          <a:p>
            <a:pPr>
              <a:buClrTx/>
              <a:buFont typeface="Wingdings" pitchFamily="2" charset="2"/>
              <a:buChar char="§"/>
            </a:pPr>
            <a:endParaRPr lang="en-US" b="1" dirty="0"/>
          </a:p>
          <a:p>
            <a:pPr>
              <a:buClrTx/>
              <a:buFont typeface="Wingdings" pitchFamily="2" charset="2"/>
              <a:buChar char="§"/>
            </a:pPr>
            <a:r>
              <a:rPr lang="en-US" dirty="0" smtClean="0"/>
              <a:t>Older than 25 (Extended SA careers)</a:t>
            </a:r>
          </a:p>
          <a:p>
            <a:pPr>
              <a:buClrTx/>
              <a:buFont typeface="Wingdings" pitchFamily="2" charset="2"/>
              <a:buChar char="§"/>
            </a:pPr>
            <a:r>
              <a:rPr lang="en-US" dirty="0" smtClean="0"/>
              <a:t> 72% between 25-39</a:t>
            </a:r>
          </a:p>
          <a:p>
            <a:pPr>
              <a:buClrTx/>
              <a:buFont typeface="Wingdings" pitchFamily="2" charset="2"/>
              <a:buChar char="§"/>
            </a:pPr>
            <a:r>
              <a:rPr lang="en-US" dirty="0" smtClean="0"/>
              <a:t>72% assessed as drug dependent in prior year</a:t>
            </a:r>
          </a:p>
          <a:p>
            <a:pPr>
              <a:buClrTx/>
              <a:buFont typeface="Wingdings" pitchFamily="2" charset="2"/>
              <a:buChar char="§"/>
            </a:pPr>
            <a:r>
              <a:rPr lang="en-US" dirty="0" smtClean="0"/>
              <a:t> 40% dependent on opiates &amp; stimulants</a:t>
            </a:r>
          </a:p>
          <a:p>
            <a:pPr>
              <a:buClrTx/>
              <a:buFont typeface="Wingdings" pitchFamily="2" charset="2"/>
              <a:buChar char="§"/>
            </a:pPr>
            <a:r>
              <a:rPr lang="en-US" dirty="0" smtClean="0"/>
              <a:t> 85% used drugs month before prison term</a:t>
            </a:r>
          </a:p>
          <a:p>
            <a:pPr>
              <a:buClrTx/>
              <a:buFont typeface="Wingdings" pitchFamily="2" charset="2"/>
              <a:buChar char="§"/>
            </a:pPr>
            <a:r>
              <a:rPr lang="en-US" dirty="0" smtClean="0"/>
              <a:t> 54% drug free while in prison</a:t>
            </a: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762614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752600"/>
          </a:xfrm>
        </p:spPr>
        <p:txBody>
          <a:bodyPr/>
          <a:lstStyle/>
          <a:p>
            <a:r>
              <a:rPr lang="en-US" dirty="0" smtClean="0"/>
              <a:t>I</a:t>
            </a:r>
            <a:r>
              <a:rPr lang="en-US" dirty="0"/>
              <a:t>.</a:t>
            </a:r>
            <a:r>
              <a:rPr lang="en-US" dirty="0" smtClean="0"/>
              <a:t> Drug Overdoses</a:t>
            </a:r>
            <a:endParaRPr lang="en-US" dirty="0"/>
          </a:p>
        </p:txBody>
      </p:sp>
      <p:sp>
        <p:nvSpPr>
          <p:cNvPr id="3" name="Content Placeholder 2"/>
          <p:cNvSpPr>
            <a:spLocks noGrp="1"/>
          </p:cNvSpPr>
          <p:nvPr>
            <p:ph idx="1"/>
          </p:nvPr>
        </p:nvSpPr>
        <p:spPr>
          <a:xfrm>
            <a:off x="609600" y="2057400"/>
            <a:ext cx="8229600" cy="4419600"/>
          </a:xfrm>
        </p:spPr>
        <p:txBody>
          <a:bodyPr/>
          <a:lstStyle/>
          <a:p>
            <a:pPr marL="0" indent="0">
              <a:buNone/>
            </a:pPr>
            <a:r>
              <a:rPr lang="en-US" dirty="0" smtClean="0"/>
              <a:t>Drug overdoses leading cause of injury-related death in US for people between 35-54 and the 2</a:t>
            </a:r>
            <a:r>
              <a:rPr lang="en-US" baseline="30000" dirty="0" smtClean="0"/>
              <a:t>nd</a:t>
            </a:r>
            <a:r>
              <a:rPr lang="en-US" dirty="0" smtClean="0"/>
              <a:t> leading cause for young people under age 35.</a:t>
            </a:r>
          </a:p>
          <a:p>
            <a:pPr marL="0" indent="0">
              <a:buNone/>
            </a:pPr>
            <a:endParaRPr lang="en-US" dirty="0"/>
          </a:p>
          <a:p>
            <a:pPr marL="0" indent="0">
              <a:buNone/>
            </a:pPr>
            <a:r>
              <a:rPr lang="en-US" dirty="0" smtClean="0"/>
              <a:t>Drug overdose deaths now exceed those from, firearms, homicides or </a:t>
            </a:r>
            <a:r>
              <a:rPr lang="en-US" dirty="0" smtClean="0"/>
              <a:t>HIV/AIDS.</a:t>
            </a:r>
            <a:endParaRPr lang="en-US" dirty="0"/>
          </a:p>
        </p:txBody>
      </p:sp>
    </p:spTree>
    <p:extLst>
      <p:ext uri="{BB962C8B-B14F-4D97-AF65-F5344CB8AC3E}">
        <p14:creationId xmlns:p14="http://schemas.microsoft.com/office/powerpoint/2010/main" val="1341275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normAutofit/>
          </a:bodyPr>
          <a:lstStyle/>
          <a:p>
            <a:pPr marL="0" indent="0">
              <a:buNone/>
            </a:pPr>
            <a:endParaRPr lang="en-US" sz="2800" b="1" dirty="0"/>
          </a:p>
          <a:p>
            <a:pPr marL="0" indent="0">
              <a:buNone/>
            </a:pPr>
            <a:r>
              <a:rPr lang="en-US" sz="2800" b="1" dirty="0" smtClean="0"/>
              <a:t>Risk Factors for Overdose Death:</a:t>
            </a:r>
          </a:p>
          <a:p>
            <a:pPr marL="0" indent="0">
              <a:buNone/>
            </a:pPr>
            <a:endParaRPr lang="en-US" dirty="0" smtClean="0"/>
          </a:p>
          <a:p>
            <a:pPr marL="0" indent="0">
              <a:buNone/>
            </a:pPr>
            <a:r>
              <a:rPr lang="en-US" dirty="0" smtClean="0"/>
              <a:t>Both </a:t>
            </a:r>
            <a:r>
              <a:rPr lang="en-US" b="1" dirty="0" smtClean="0"/>
              <a:t>drug use month prior</a:t>
            </a:r>
            <a:r>
              <a:rPr lang="en-US" dirty="0" smtClean="0"/>
              <a:t> to incarceration and </a:t>
            </a:r>
            <a:r>
              <a:rPr lang="en-US" b="1" dirty="0" smtClean="0"/>
              <a:t>in-prison drug abstinence </a:t>
            </a:r>
            <a:r>
              <a:rPr lang="en-US" i="1" dirty="0" smtClean="0"/>
              <a:t>independently</a:t>
            </a:r>
            <a:r>
              <a:rPr lang="en-US" dirty="0" smtClean="0"/>
              <a:t> associated with post release drug overdose deaths </a:t>
            </a:r>
            <a:r>
              <a:rPr lang="en-US" dirty="0"/>
              <a:t>(</a:t>
            </a:r>
            <a:r>
              <a:rPr lang="en-US" dirty="0" smtClean="0"/>
              <a:t>logistic regression model). Also re-offenders are at increased risk of post release death.</a:t>
            </a:r>
          </a:p>
          <a:p>
            <a:pPr marL="0" indent="0">
              <a:buNone/>
            </a:pPr>
            <a:endParaRPr lang="en-US" dirty="0"/>
          </a:p>
          <a:p>
            <a:pPr marL="0" indent="0">
              <a:buNone/>
            </a:pPr>
            <a:r>
              <a:rPr lang="en-US" sz="2400" dirty="0" smtClean="0"/>
              <a:t>Sources: Harding-Pink, 1990; Hobbs et al, 2006</a:t>
            </a:r>
            <a:endParaRPr lang="en-US" sz="2400" dirty="0"/>
          </a:p>
        </p:txBody>
      </p:sp>
    </p:spTree>
    <p:extLst>
      <p:ext uri="{BB962C8B-B14F-4D97-AF65-F5344CB8AC3E}">
        <p14:creationId xmlns:p14="http://schemas.microsoft.com/office/powerpoint/2010/main" val="12160992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Risk </a:t>
            </a:r>
            <a:r>
              <a:rPr lang="en-US" sz="2800" b="1" dirty="0" smtClean="0"/>
              <a:t>Factors for Overdose Death:</a:t>
            </a:r>
          </a:p>
          <a:p>
            <a:pPr marL="0" indent="0">
              <a:buNone/>
            </a:pPr>
            <a:endParaRPr lang="en-US" dirty="0" smtClean="0"/>
          </a:p>
          <a:p>
            <a:pPr marL="0" indent="0">
              <a:buNone/>
            </a:pPr>
            <a:r>
              <a:rPr lang="en-US" dirty="0" smtClean="0"/>
              <a:t>Cumulative detrimental effect of periods of reduced tolerance due </a:t>
            </a:r>
            <a:r>
              <a:rPr lang="en-US" dirty="0" smtClean="0"/>
              <a:t>to: </a:t>
            </a:r>
          </a:p>
          <a:p>
            <a:pPr>
              <a:buFont typeface="Wingdings" pitchFamily="2" charset="2"/>
              <a:buChar char="§"/>
            </a:pPr>
            <a:r>
              <a:rPr lang="en-US" dirty="0" smtClean="0"/>
              <a:t>S</a:t>
            </a:r>
            <a:r>
              <a:rPr lang="en-US" dirty="0" smtClean="0"/>
              <a:t>poradic disruption to drug or treatment habits</a:t>
            </a:r>
          </a:p>
          <a:p>
            <a:pPr>
              <a:buFont typeface="Wingdings" pitchFamily="2" charset="2"/>
              <a:buChar char="§"/>
            </a:pPr>
            <a:r>
              <a:rPr lang="en-US" dirty="0" smtClean="0"/>
              <a:t>P</a:t>
            </a:r>
            <a:r>
              <a:rPr lang="en-US" dirty="0" smtClean="0"/>
              <a:t>ost </a:t>
            </a:r>
            <a:r>
              <a:rPr lang="en-US" dirty="0" smtClean="0"/>
              <a:t>release inmates not currently receiving maintenance </a:t>
            </a:r>
            <a:r>
              <a:rPr lang="en-US" dirty="0" smtClean="0"/>
              <a:t>pharmacotherapy</a:t>
            </a:r>
          </a:p>
          <a:p>
            <a:pPr>
              <a:buFont typeface="Wingdings" pitchFamily="2" charset="2"/>
              <a:buChar char="§"/>
            </a:pPr>
            <a:r>
              <a:rPr lang="en-US" dirty="0" smtClean="0"/>
              <a:t>H</a:t>
            </a:r>
            <a:r>
              <a:rPr lang="en-US" dirty="0" smtClean="0"/>
              <a:t>aving experienced drug or treatment discontinuity as a consequence of incarceration</a:t>
            </a:r>
          </a:p>
          <a:p>
            <a:pPr marL="0" indent="0">
              <a:buNone/>
            </a:pPr>
            <a:endParaRPr lang="en-US" dirty="0"/>
          </a:p>
          <a:p>
            <a:pPr marL="0" indent="0">
              <a:buNone/>
            </a:pPr>
            <a:r>
              <a:rPr lang="en-US" sz="2000" dirty="0" smtClean="0"/>
              <a:t>Source: Kariminia et al, 2007.</a:t>
            </a:r>
            <a:endParaRPr lang="en-US" sz="2000" dirty="0"/>
          </a:p>
        </p:txBody>
      </p:sp>
    </p:spTree>
    <p:extLst>
      <p:ext uri="{BB962C8B-B14F-4D97-AF65-F5344CB8AC3E}">
        <p14:creationId xmlns:p14="http://schemas.microsoft.com/office/powerpoint/2010/main" val="1338465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a:xfrm>
            <a:off x="721532" y="1554480"/>
            <a:ext cx="7812868" cy="4525963"/>
          </a:xfrm>
        </p:spPr>
        <p:txBody>
          <a:bodyPr>
            <a:normAutofit/>
          </a:bodyPr>
          <a:lstStyle/>
          <a:p>
            <a:pPr marL="0" indent="0">
              <a:buNone/>
            </a:pPr>
            <a:endParaRPr lang="en-US" sz="2800" b="1" dirty="0" smtClean="0"/>
          </a:p>
          <a:p>
            <a:pPr marL="0" indent="0">
              <a:buNone/>
            </a:pPr>
            <a:r>
              <a:rPr lang="en-US" sz="2800" b="1" dirty="0" smtClean="0"/>
              <a:t>Mixing Drugs</a:t>
            </a:r>
          </a:p>
          <a:p>
            <a:pPr marL="0" indent="0">
              <a:buNone/>
            </a:pPr>
            <a:endParaRPr lang="en-US" b="1" dirty="0" smtClean="0"/>
          </a:p>
          <a:p>
            <a:pPr marL="0" indent="0">
              <a:buNone/>
            </a:pPr>
            <a:r>
              <a:rPr lang="en-US" dirty="0" smtClean="0"/>
              <a:t>Concurrent </a:t>
            </a:r>
            <a:r>
              <a:rPr lang="en-US" dirty="0"/>
              <a:t>use of multiple </a:t>
            </a:r>
            <a:r>
              <a:rPr lang="en-US" dirty="0" smtClean="0"/>
              <a:t>drugs, with </a:t>
            </a:r>
            <a:r>
              <a:rPr lang="en-US" dirty="0"/>
              <a:t>every additional illicit drug consumed in combination with opioids, nearly doubles the risk of death </a:t>
            </a:r>
            <a:r>
              <a:rPr lang="en-US" dirty="0" smtClean="0"/>
              <a:t>from </a:t>
            </a:r>
            <a:r>
              <a:rPr lang="en-US" dirty="0"/>
              <a:t>opioids</a:t>
            </a:r>
            <a:r>
              <a:rPr lang="en-US" dirty="0" smtClean="0"/>
              <a:t>.</a:t>
            </a:r>
          </a:p>
          <a:p>
            <a:pPr marL="0" indent="0">
              <a:buNone/>
            </a:pPr>
            <a:endParaRPr lang="en-US" dirty="0"/>
          </a:p>
          <a:p>
            <a:pPr marL="0" indent="0">
              <a:buNone/>
            </a:pPr>
            <a:endParaRPr lang="en-US" sz="2600" dirty="0" smtClean="0"/>
          </a:p>
          <a:p>
            <a:pPr marL="0" indent="0">
              <a:buNone/>
            </a:pPr>
            <a:r>
              <a:rPr lang="en-US" sz="2000" dirty="0" smtClean="0"/>
              <a:t>Source: L. Moller,</a:t>
            </a:r>
            <a:r>
              <a:rPr lang="en-US" sz="2000" baseline="30000" dirty="0" smtClean="0"/>
              <a:t> </a:t>
            </a:r>
            <a:r>
              <a:rPr lang="en-US" sz="2000" i="1" dirty="0" smtClean="0"/>
              <a:t>Acute drug-related mortality of people recently released from prisons</a:t>
            </a:r>
          </a:p>
          <a:p>
            <a:endParaRPr lang="en-US" dirty="0"/>
          </a:p>
        </p:txBody>
      </p:sp>
    </p:spTree>
    <p:extLst>
      <p:ext uri="{BB962C8B-B14F-4D97-AF65-F5344CB8AC3E}">
        <p14:creationId xmlns:p14="http://schemas.microsoft.com/office/powerpoint/2010/main" val="35457415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a:xfrm>
            <a:off x="683568" y="1447800"/>
            <a:ext cx="7812868" cy="4525963"/>
          </a:xfrm>
        </p:spPr>
        <p:txBody>
          <a:bodyPr/>
          <a:lstStyle/>
          <a:p>
            <a:pPr marL="0" indent="0">
              <a:buNone/>
            </a:pPr>
            <a:r>
              <a:rPr lang="en-US" b="1" dirty="0" smtClean="0"/>
              <a:t>Risk Factors for Overdose Death: Women</a:t>
            </a:r>
          </a:p>
          <a:p>
            <a:pPr marL="0" indent="0">
              <a:buNone/>
            </a:pPr>
            <a:endParaRPr lang="en-US" sz="2000" b="1" dirty="0" smtClean="0"/>
          </a:p>
          <a:p>
            <a:pPr marL="0" indent="0">
              <a:lnSpc>
                <a:spcPct val="100000"/>
              </a:lnSpc>
              <a:buNone/>
            </a:pPr>
            <a:r>
              <a:rPr lang="en-US" i="1" dirty="0" smtClean="0"/>
              <a:t>Higher risk </a:t>
            </a:r>
          </a:p>
          <a:p>
            <a:pPr>
              <a:lnSpc>
                <a:spcPct val="100000"/>
              </a:lnSpc>
              <a:buClrTx/>
              <a:buFont typeface="Wingdings" pitchFamily="2" charset="2"/>
              <a:buChar char="§"/>
            </a:pPr>
            <a:r>
              <a:rPr lang="en-US" dirty="0"/>
              <a:t>Y</a:t>
            </a:r>
            <a:r>
              <a:rPr lang="en-US" dirty="0" smtClean="0"/>
              <a:t>ounger age, 20-29 years (vs. males 25-39)</a:t>
            </a:r>
          </a:p>
          <a:p>
            <a:pPr>
              <a:lnSpc>
                <a:spcPct val="100000"/>
              </a:lnSpc>
              <a:buClrTx/>
              <a:buFont typeface="Wingdings" pitchFamily="2" charset="2"/>
              <a:buChar char="§"/>
            </a:pPr>
            <a:r>
              <a:rPr lang="en-US" dirty="0" smtClean="0"/>
              <a:t>Drug choice: benzodiazepines, cocaine, tricyclic antidepressants, multi-drug use</a:t>
            </a:r>
          </a:p>
          <a:p>
            <a:pPr marL="0" indent="0">
              <a:buNone/>
            </a:pPr>
            <a:endParaRPr lang="en-US" sz="2000" b="1" dirty="0" smtClean="0"/>
          </a:p>
        </p:txBody>
      </p:sp>
    </p:spTree>
    <p:extLst>
      <p:ext uri="{BB962C8B-B14F-4D97-AF65-F5344CB8AC3E}">
        <p14:creationId xmlns:p14="http://schemas.microsoft.com/office/powerpoint/2010/main" val="14193241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a:xfrm>
            <a:off x="533400" y="1524000"/>
            <a:ext cx="7963036" cy="4556443"/>
          </a:xfrm>
        </p:spPr>
        <p:txBody>
          <a:bodyPr>
            <a:normAutofit/>
          </a:bodyPr>
          <a:lstStyle/>
          <a:p>
            <a:pPr marL="0" indent="0">
              <a:buNone/>
            </a:pPr>
            <a:endParaRPr lang="en-US" b="1" dirty="0" smtClean="0"/>
          </a:p>
          <a:p>
            <a:pPr marL="0" indent="0">
              <a:buNone/>
            </a:pPr>
            <a:r>
              <a:rPr lang="en-US" b="1" dirty="0" smtClean="0"/>
              <a:t>Risk Factors for Overdose Death</a:t>
            </a:r>
          </a:p>
          <a:p>
            <a:pPr marL="0" indent="0">
              <a:buNone/>
            </a:pPr>
            <a:r>
              <a:rPr lang="en-US" b="1" dirty="0" smtClean="0"/>
              <a:t>For jail populations:</a:t>
            </a:r>
          </a:p>
          <a:p>
            <a:pPr marL="0" indent="0">
              <a:buNone/>
            </a:pPr>
            <a:endParaRPr lang="en-US" dirty="0"/>
          </a:p>
          <a:p>
            <a:pPr marL="0" indent="0">
              <a:buNone/>
            </a:pPr>
            <a:r>
              <a:rPr lang="en-US" dirty="0" smtClean="0"/>
              <a:t>▪ Histories </a:t>
            </a:r>
            <a:r>
              <a:rPr lang="en-US" dirty="0"/>
              <a:t>of homelessness </a:t>
            </a:r>
            <a:r>
              <a:rPr lang="en-US" dirty="0" smtClean="0"/>
              <a:t>(also for suicide) </a:t>
            </a:r>
          </a:p>
          <a:p>
            <a:pPr marL="0" indent="0">
              <a:buNone/>
            </a:pPr>
            <a:r>
              <a:rPr lang="en-US" dirty="0" smtClean="0"/>
              <a:t>▪ </a:t>
            </a:r>
            <a:r>
              <a:rPr lang="en-US" dirty="0" smtClean="0"/>
              <a:t>Longer </a:t>
            </a:r>
            <a:r>
              <a:rPr lang="en-US" dirty="0"/>
              <a:t>jail stays </a:t>
            </a:r>
            <a:r>
              <a:rPr lang="en-US" dirty="0" smtClean="0"/>
              <a:t>in jail associated </a:t>
            </a:r>
            <a:r>
              <a:rPr lang="en-US" dirty="0"/>
              <a:t>with </a:t>
            </a:r>
            <a:r>
              <a:rPr lang="en-US" dirty="0" smtClean="0"/>
              <a:t>shorter </a:t>
            </a:r>
            <a:r>
              <a:rPr lang="en-US" dirty="0"/>
              <a:t>time until death after </a:t>
            </a:r>
            <a:r>
              <a:rPr lang="en-US" dirty="0" smtClean="0"/>
              <a:t>release</a:t>
            </a:r>
            <a:endParaRPr lang="en-US" dirty="0" smtClean="0"/>
          </a:p>
          <a:p>
            <a:pPr marL="0" indent="0">
              <a:buNone/>
            </a:pPr>
            <a:endParaRPr lang="en-US" sz="2600" dirty="0"/>
          </a:p>
          <a:p>
            <a:pPr marL="0" indent="0">
              <a:buNone/>
            </a:pPr>
            <a:r>
              <a:rPr lang="en-US" sz="1600" b="1" dirty="0" smtClean="0"/>
              <a:t>S. Lim et al (2011). </a:t>
            </a:r>
            <a:r>
              <a:rPr lang="en-US" sz="1600" b="1" i="1" dirty="0"/>
              <a:t>Risks of Drug-Related Death, Suicide, and Homicide During the Immediate Post-Release Period Among People Released From New York City Jails, 2001–2005 </a:t>
            </a:r>
          </a:p>
          <a:p>
            <a:pPr marL="0" indent="0">
              <a:buNone/>
            </a:pPr>
            <a:endParaRPr lang="en-US" dirty="0"/>
          </a:p>
        </p:txBody>
      </p:sp>
    </p:spTree>
    <p:extLst>
      <p:ext uri="{BB962C8B-B14F-4D97-AF65-F5344CB8AC3E}">
        <p14:creationId xmlns:p14="http://schemas.microsoft.com/office/powerpoint/2010/main" val="26495628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a:xfrm>
            <a:off x="838200" y="1600200"/>
            <a:ext cx="7391400" cy="4191000"/>
          </a:xfrm>
        </p:spPr>
        <p:txBody>
          <a:bodyPr>
            <a:normAutofit fontScale="25000" lnSpcReduction="20000"/>
          </a:bodyPr>
          <a:lstStyle/>
          <a:p>
            <a:pPr marL="0" indent="0">
              <a:buNone/>
            </a:pPr>
            <a:r>
              <a:rPr lang="en-US" sz="9600" b="1" dirty="0" smtClean="0"/>
              <a:t>Risk Factors for Overdose Death</a:t>
            </a:r>
          </a:p>
          <a:p>
            <a:pPr marL="0" indent="0">
              <a:spcAft>
                <a:spcPts val="0"/>
              </a:spcAft>
              <a:buNone/>
            </a:pPr>
            <a:endParaRPr lang="en-US" sz="5100" dirty="0"/>
          </a:p>
          <a:p>
            <a:pPr marL="0" indent="0">
              <a:spcAft>
                <a:spcPts val="0"/>
              </a:spcAft>
              <a:buNone/>
            </a:pPr>
            <a:r>
              <a:rPr lang="en-US" sz="8000" dirty="0" smtClean="0"/>
              <a:t>Histories </a:t>
            </a:r>
            <a:r>
              <a:rPr lang="en-US" sz="8000" dirty="0"/>
              <a:t>of </a:t>
            </a:r>
            <a:r>
              <a:rPr lang="en-US" sz="8000" b="1" dirty="0"/>
              <a:t>mental </a:t>
            </a:r>
            <a:r>
              <a:rPr lang="en-US" sz="8000" b="1" dirty="0" smtClean="0"/>
              <a:t>illness (42.7%) </a:t>
            </a:r>
            <a:r>
              <a:rPr lang="en-US" sz="8000" dirty="0"/>
              <a:t>and </a:t>
            </a:r>
            <a:r>
              <a:rPr lang="en-US" sz="8000" b="1" dirty="0"/>
              <a:t>pain </a:t>
            </a:r>
            <a:r>
              <a:rPr lang="en-US" sz="8000" b="1" dirty="0" smtClean="0"/>
              <a:t>(56.6%) </a:t>
            </a:r>
            <a:r>
              <a:rPr lang="en-US" sz="8000" dirty="0" smtClean="0"/>
              <a:t>documented </a:t>
            </a:r>
            <a:r>
              <a:rPr lang="en-US" sz="8000" dirty="0"/>
              <a:t>in </a:t>
            </a:r>
            <a:r>
              <a:rPr lang="en-US" sz="8000" dirty="0" smtClean="0"/>
              <a:t>OD deaths.  Psychotropic </a:t>
            </a:r>
            <a:r>
              <a:rPr lang="en-US" sz="8000" dirty="0"/>
              <a:t>drugs contributed to 48.8% of the deaths, with benzodiazepines involved in 36.6%. </a:t>
            </a:r>
            <a:endParaRPr lang="en-US" sz="8000" dirty="0" smtClean="0"/>
          </a:p>
          <a:p>
            <a:pPr marL="0" indent="0">
              <a:buNone/>
            </a:pPr>
            <a:endParaRPr lang="en-US" sz="8000" dirty="0"/>
          </a:p>
          <a:p>
            <a:pPr marL="0" indent="0">
              <a:buNone/>
            </a:pPr>
            <a:r>
              <a:rPr lang="en-US" sz="8000" b="1" dirty="0" smtClean="0"/>
              <a:t>Benzodiazepines</a:t>
            </a:r>
            <a:r>
              <a:rPr lang="en-US" sz="8000" dirty="0" smtClean="0"/>
              <a:t> </a:t>
            </a:r>
            <a:r>
              <a:rPr lang="en-US" sz="8000" dirty="0"/>
              <a:t>contributing to death were not associated with mental </a:t>
            </a:r>
            <a:r>
              <a:rPr lang="en-US" sz="8000" dirty="0" smtClean="0"/>
              <a:t>illness, </a:t>
            </a:r>
            <a:r>
              <a:rPr lang="en-US" sz="8000" dirty="0"/>
              <a:t>while all other psychotropic drugs </a:t>
            </a:r>
            <a:r>
              <a:rPr lang="en-US" sz="8000" dirty="0" smtClean="0"/>
              <a:t>were. </a:t>
            </a:r>
            <a:endParaRPr lang="en-US" sz="8000" dirty="0"/>
          </a:p>
          <a:p>
            <a:pPr marL="0" indent="0">
              <a:buNone/>
            </a:pPr>
            <a:endParaRPr lang="en-US" sz="5600" b="1" dirty="0" smtClean="0"/>
          </a:p>
          <a:p>
            <a:pPr marL="0" indent="0">
              <a:buNone/>
            </a:pPr>
            <a:r>
              <a:rPr lang="en-US" sz="5600" b="1" dirty="0" smtClean="0"/>
              <a:t>Source: R. Toblin et al. (2010). </a:t>
            </a:r>
            <a:r>
              <a:rPr lang="en-US" sz="5600" b="1" i="1" dirty="0"/>
              <a:t>Mental Illness and Psychotropic Drug Use Among Prescription Drug Overdose Deaths: A Medical Examiner Chart Review</a:t>
            </a:r>
          </a:p>
          <a:p>
            <a:pPr marL="0" indent="0">
              <a:buNone/>
            </a:pPr>
            <a:endParaRPr lang="en-US" dirty="0"/>
          </a:p>
        </p:txBody>
      </p:sp>
    </p:spTree>
    <p:extLst>
      <p:ext uri="{BB962C8B-B14F-4D97-AF65-F5344CB8AC3E}">
        <p14:creationId xmlns:p14="http://schemas.microsoft.com/office/powerpoint/2010/main" val="22220748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Why Relapses?</a:t>
            </a:r>
          </a:p>
          <a:p>
            <a:pPr marL="0" indent="0">
              <a:buNone/>
            </a:pPr>
            <a:endParaRPr lang="en-US" sz="2800" b="1" dirty="0" smtClean="0"/>
          </a:p>
          <a:p>
            <a:pPr marL="514350" indent="-514350">
              <a:buClrTx/>
              <a:buAutoNum type="arabicParenR"/>
            </a:pPr>
            <a:r>
              <a:rPr lang="en-US" sz="2000" dirty="0"/>
              <a:t>P</a:t>
            </a:r>
            <a:r>
              <a:rPr lang="en-US" sz="2000" dirty="0" smtClean="0"/>
              <a:t>oor </a:t>
            </a:r>
            <a:r>
              <a:rPr lang="en-US" sz="2000" dirty="0"/>
              <a:t>social support, medical co-morbidity and inadequate economic </a:t>
            </a:r>
            <a:r>
              <a:rPr lang="en-US" sz="2000" dirty="0" smtClean="0"/>
              <a:t>resources;</a:t>
            </a:r>
            <a:endParaRPr lang="en-US" sz="2000" dirty="0" smtClean="0"/>
          </a:p>
          <a:p>
            <a:pPr marL="514350" indent="-514350">
              <a:buClrTx/>
              <a:buAutoNum type="arabicParenR"/>
            </a:pPr>
            <a:endParaRPr lang="en-US" sz="2000" dirty="0" smtClean="0"/>
          </a:p>
          <a:p>
            <a:pPr marL="514350" indent="-514350">
              <a:buClrTx/>
              <a:buAutoNum type="arabicParenR"/>
            </a:pPr>
            <a:r>
              <a:rPr lang="en-US" sz="2000" dirty="0"/>
              <a:t>U</a:t>
            </a:r>
            <a:r>
              <a:rPr lang="en-US" sz="2000" dirty="0" smtClean="0"/>
              <a:t>biquitous </a:t>
            </a:r>
            <a:r>
              <a:rPr lang="en-US" sz="2000" dirty="0"/>
              <a:t>exposure to drugs in their living environments; </a:t>
            </a:r>
            <a:endParaRPr lang="en-US" sz="2000" dirty="0" smtClean="0"/>
          </a:p>
          <a:p>
            <a:pPr marL="514350" indent="-514350">
              <a:buClrTx/>
              <a:buAutoNum type="arabicParenR"/>
            </a:pPr>
            <a:endParaRPr lang="en-US" sz="2000" dirty="0" smtClean="0"/>
          </a:p>
          <a:p>
            <a:pPr marL="514350" indent="-514350">
              <a:buClrTx/>
              <a:buAutoNum type="arabicParenR"/>
            </a:pPr>
            <a:r>
              <a:rPr lang="en-US" sz="2000" dirty="0"/>
              <a:t>I</a:t>
            </a:r>
            <a:r>
              <a:rPr lang="en-US" sz="2000" dirty="0" smtClean="0"/>
              <a:t>ntentional </a:t>
            </a:r>
            <a:r>
              <a:rPr lang="en-US" sz="2000" dirty="0" smtClean="0"/>
              <a:t>overdose, "a </a:t>
            </a:r>
            <a:r>
              <a:rPr lang="en-US" sz="2000" dirty="0"/>
              <a:t>way out" given situational </a:t>
            </a:r>
            <a:r>
              <a:rPr lang="en-US" sz="2000" dirty="0" smtClean="0"/>
              <a:t>stressors; </a:t>
            </a:r>
            <a:r>
              <a:rPr lang="en-US" sz="2000" dirty="0"/>
              <a:t>and accidental overdose </a:t>
            </a:r>
            <a:r>
              <a:rPr lang="en-US" sz="2000" dirty="0" smtClean="0"/>
              <a:t>related </a:t>
            </a:r>
            <a:r>
              <a:rPr lang="en-US" sz="2000" dirty="0"/>
              <a:t>to decreased </a:t>
            </a:r>
            <a:r>
              <a:rPr lang="en-US" sz="2000" dirty="0" smtClean="0"/>
              <a:t>tolerance.</a:t>
            </a:r>
            <a:endParaRPr lang="en-US" sz="2000" dirty="0" smtClean="0"/>
          </a:p>
        </p:txBody>
      </p:sp>
    </p:spTree>
    <p:extLst>
      <p:ext uri="{BB962C8B-B14F-4D97-AF65-F5344CB8AC3E}">
        <p14:creationId xmlns:p14="http://schemas.microsoft.com/office/powerpoint/2010/main" val="1723976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Reentry Drug Overdoses</a:t>
            </a:r>
            <a:endParaRPr lang="en-US" dirty="0"/>
          </a:p>
        </p:txBody>
      </p:sp>
      <p:sp>
        <p:nvSpPr>
          <p:cNvPr id="3" name="Content Placeholder 2"/>
          <p:cNvSpPr>
            <a:spLocks noGrp="1"/>
          </p:cNvSpPr>
          <p:nvPr>
            <p:ph idx="1"/>
          </p:nvPr>
        </p:nvSpPr>
        <p:spPr/>
        <p:txBody>
          <a:bodyPr>
            <a:noAutofit/>
          </a:bodyPr>
          <a:lstStyle/>
          <a:p>
            <a:pPr marL="0" indent="0">
              <a:buNone/>
            </a:pPr>
            <a:r>
              <a:rPr lang="en-US" b="1" dirty="0" smtClean="0"/>
              <a:t>Why (not) Relapses?</a:t>
            </a:r>
          </a:p>
          <a:p>
            <a:pPr marL="0" indent="0">
              <a:buNone/>
            </a:pPr>
            <a:endParaRPr lang="en-US" sz="1800" b="1" dirty="0" smtClean="0"/>
          </a:p>
          <a:p>
            <a:pPr marL="0" indent="0">
              <a:buNone/>
            </a:pPr>
            <a:r>
              <a:rPr lang="en-US" sz="2000" b="1" dirty="0" smtClean="0"/>
              <a:t>Protective </a:t>
            </a:r>
            <a:r>
              <a:rPr lang="en-US" sz="2000" b="1" dirty="0"/>
              <a:t>F</a:t>
            </a:r>
            <a:r>
              <a:rPr lang="en-US" sz="2000" b="1" dirty="0" smtClean="0"/>
              <a:t>actors:</a:t>
            </a:r>
          </a:p>
          <a:p>
            <a:pPr marL="0" indent="0">
              <a:buNone/>
            </a:pPr>
            <a:r>
              <a:rPr lang="en-US" sz="2000" dirty="0"/>
              <a:t>1</a:t>
            </a:r>
            <a:r>
              <a:rPr lang="en-US" sz="2000" dirty="0" smtClean="0"/>
              <a:t>) </a:t>
            </a:r>
            <a:r>
              <a:rPr lang="en-US" sz="2000" b="1" dirty="0">
                <a:solidFill>
                  <a:srgbClr val="FF0000"/>
                </a:solidFill>
              </a:rPr>
              <a:t>S</a:t>
            </a:r>
            <a:r>
              <a:rPr lang="en-US" sz="2000" b="1" dirty="0" smtClean="0">
                <a:solidFill>
                  <a:srgbClr val="FF0000"/>
                </a:solidFill>
              </a:rPr>
              <a:t>tructured </a:t>
            </a:r>
            <a:r>
              <a:rPr lang="en-US" sz="2000" b="1" dirty="0" smtClean="0">
                <a:solidFill>
                  <a:srgbClr val="FF0000"/>
                </a:solidFill>
              </a:rPr>
              <a:t>drug treatment programs (aftercare!), </a:t>
            </a:r>
          </a:p>
          <a:p>
            <a:pPr marL="0" indent="0">
              <a:buNone/>
            </a:pPr>
            <a:r>
              <a:rPr lang="en-US" sz="2000" dirty="0"/>
              <a:t>2</a:t>
            </a:r>
            <a:r>
              <a:rPr lang="en-US" sz="2000" dirty="0" smtClean="0"/>
              <a:t>) </a:t>
            </a:r>
            <a:r>
              <a:rPr lang="en-US" sz="2000" dirty="0" smtClean="0"/>
              <a:t>Spirituality/religion</a:t>
            </a:r>
            <a:r>
              <a:rPr lang="en-US" sz="2000" dirty="0" smtClean="0"/>
              <a:t>, </a:t>
            </a:r>
          </a:p>
          <a:p>
            <a:pPr marL="0" indent="0">
              <a:buNone/>
            </a:pPr>
            <a:r>
              <a:rPr lang="en-US" sz="2000" dirty="0"/>
              <a:t>3</a:t>
            </a:r>
            <a:r>
              <a:rPr lang="en-US" sz="2000" dirty="0" smtClean="0"/>
              <a:t>) </a:t>
            </a:r>
            <a:r>
              <a:rPr lang="en-US" sz="2000" dirty="0" smtClean="0"/>
              <a:t>Community-based </a:t>
            </a:r>
            <a:r>
              <a:rPr lang="en-US" sz="2000" dirty="0" smtClean="0"/>
              <a:t>resources (including self-help groups), and</a:t>
            </a:r>
          </a:p>
          <a:p>
            <a:pPr marL="0" indent="0">
              <a:buNone/>
            </a:pPr>
            <a:r>
              <a:rPr lang="en-US" sz="2000" dirty="0"/>
              <a:t>4</a:t>
            </a:r>
            <a:r>
              <a:rPr lang="en-US" sz="2000" dirty="0" smtClean="0"/>
              <a:t>) Family</a:t>
            </a:r>
          </a:p>
          <a:p>
            <a:pPr marL="0" indent="0">
              <a:buNone/>
            </a:pPr>
            <a:endParaRPr lang="en-US" sz="1800" dirty="0" smtClean="0"/>
          </a:p>
          <a:p>
            <a:pPr marL="0" indent="0">
              <a:buNone/>
            </a:pPr>
            <a:r>
              <a:rPr lang="en-US" sz="1800" dirty="0" smtClean="0"/>
              <a:t>Source: I. Binswanger, et al.(2012</a:t>
            </a:r>
            <a:r>
              <a:rPr lang="en-US" sz="1800" i="1" dirty="0" smtClean="0"/>
              <a:t>)</a:t>
            </a:r>
            <a:r>
              <a:rPr lang="en-US" sz="1800" i="1" dirty="0"/>
              <a:t> Return to drug use and overdose after release from prison: a qualitative study of risk and protective factors</a:t>
            </a:r>
          </a:p>
          <a:p>
            <a:pPr marL="0" indent="0">
              <a:buNone/>
            </a:pPr>
            <a:endParaRPr lang="en-US" sz="1800" dirty="0"/>
          </a:p>
        </p:txBody>
      </p:sp>
    </p:spTree>
    <p:extLst>
      <p:ext uri="{BB962C8B-B14F-4D97-AF65-F5344CB8AC3E}">
        <p14:creationId xmlns:p14="http://schemas.microsoft.com/office/powerpoint/2010/main" val="12428482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III. Reentry Challenges</a:t>
            </a:r>
            <a:endParaRPr lang="en-US" dirty="0"/>
          </a:p>
        </p:txBody>
      </p:sp>
      <p:sp>
        <p:nvSpPr>
          <p:cNvPr id="3" name="Content Placeholder 2"/>
          <p:cNvSpPr>
            <a:spLocks noGrp="1"/>
          </p:cNvSpPr>
          <p:nvPr>
            <p:ph idx="1"/>
          </p:nvPr>
        </p:nvSpPr>
        <p:spPr>
          <a:xfrm>
            <a:off x="609600" y="1600200"/>
            <a:ext cx="8153399" cy="4495800"/>
          </a:xfrm>
        </p:spPr>
        <p:txBody>
          <a:bodyPr>
            <a:normAutofit fontScale="32500" lnSpcReduction="20000"/>
          </a:bodyPr>
          <a:lstStyle/>
          <a:p>
            <a:pPr marL="0" indent="0">
              <a:buNone/>
            </a:pPr>
            <a:r>
              <a:rPr lang="en-US" sz="6400" b="1" dirty="0" smtClean="0"/>
              <a:t>The </a:t>
            </a:r>
            <a:r>
              <a:rPr lang="en-US" sz="6400" b="1" dirty="0"/>
              <a:t>re-entry context: social support, financial needs, and other re-entry </a:t>
            </a:r>
            <a:r>
              <a:rPr lang="en-US" sz="6400" b="1" dirty="0" smtClean="0"/>
              <a:t>challenges</a:t>
            </a:r>
          </a:p>
          <a:p>
            <a:pPr marL="0" indent="0">
              <a:buNone/>
            </a:pPr>
            <a:r>
              <a:rPr lang="en-US" sz="6400" b="1" i="1" dirty="0" smtClean="0"/>
              <a:t>Social isolation: </a:t>
            </a:r>
            <a:r>
              <a:rPr lang="en-US" sz="5600" dirty="0" smtClean="0"/>
              <a:t>"I </a:t>
            </a:r>
            <a:r>
              <a:rPr lang="en-US" sz="5600" dirty="0"/>
              <a:t>just don't go around nobody. It's kind of hard 'cause my whole family gets high."</a:t>
            </a:r>
          </a:p>
          <a:p>
            <a:endParaRPr lang="en-US" sz="5600" dirty="0" smtClean="0"/>
          </a:p>
          <a:p>
            <a:pPr marL="0" indent="0">
              <a:lnSpc>
                <a:spcPts val="2000"/>
              </a:lnSpc>
              <a:buNone/>
            </a:pPr>
            <a:r>
              <a:rPr lang="en-US" sz="5600" b="1" i="1" dirty="0" smtClean="0"/>
              <a:t>Finances: </a:t>
            </a:r>
            <a:r>
              <a:rPr lang="en-US" sz="5600" dirty="0" smtClean="0"/>
              <a:t>"Most </a:t>
            </a:r>
            <a:r>
              <a:rPr lang="en-US" sz="5600" dirty="0"/>
              <a:t>people relapse in the first six months because it's so stressful because they have no help. There's no financial help to even get housing or to... buy clothes for work or a bus pass to even try to look for a job</a:t>
            </a:r>
            <a:r>
              <a:rPr lang="en-US" sz="5600" dirty="0" smtClean="0"/>
              <a:t>.“</a:t>
            </a:r>
          </a:p>
          <a:p>
            <a:pPr marL="0" indent="0">
              <a:buNone/>
            </a:pPr>
            <a:endParaRPr lang="en-US" sz="5600" dirty="0" smtClean="0"/>
          </a:p>
          <a:p>
            <a:pPr marL="0" indent="0">
              <a:lnSpc>
                <a:spcPts val="2000"/>
              </a:lnSpc>
              <a:buNone/>
            </a:pPr>
            <a:r>
              <a:rPr lang="en-US" sz="5600" b="1" i="1" dirty="0" smtClean="0"/>
              <a:t>Temptation: </a:t>
            </a:r>
            <a:r>
              <a:rPr lang="en-US" sz="5600" dirty="0" smtClean="0"/>
              <a:t>"With </a:t>
            </a:r>
            <a:r>
              <a:rPr lang="en-US" sz="5600" dirty="0"/>
              <a:t>the mix of the people that have mental problems and the homeless, people that are, you know, doing drugs and it's just a mess down there [at the shelter].... They stand out there and sell drugs all day long on the corners and it's like a safe zone down there.... It's totally out of control</a:t>
            </a:r>
            <a:r>
              <a:rPr lang="en-US" sz="5600" dirty="0" smtClean="0"/>
              <a:t>.“</a:t>
            </a:r>
          </a:p>
          <a:p>
            <a:pPr marL="0" indent="0">
              <a:buNone/>
            </a:pPr>
            <a:endParaRPr lang="en-US" dirty="0"/>
          </a:p>
          <a:p>
            <a:endParaRPr lang="en-US" dirty="0"/>
          </a:p>
        </p:txBody>
      </p:sp>
    </p:spTree>
    <p:extLst>
      <p:ext uri="{BB962C8B-B14F-4D97-AF65-F5344CB8AC3E}">
        <p14:creationId xmlns:p14="http://schemas.microsoft.com/office/powerpoint/2010/main" val="38811917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II. Reentry Challenges</a:t>
            </a:r>
            <a:endParaRPr lang="en-US" i="1" dirty="0"/>
          </a:p>
        </p:txBody>
      </p:sp>
      <p:sp>
        <p:nvSpPr>
          <p:cNvPr id="3" name="Content Placeholder 2"/>
          <p:cNvSpPr>
            <a:spLocks noGrp="1"/>
          </p:cNvSpPr>
          <p:nvPr>
            <p:ph idx="1"/>
          </p:nvPr>
        </p:nvSpPr>
        <p:spPr>
          <a:xfrm>
            <a:off x="609600" y="1447800"/>
            <a:ext cx="7924800" cy="4800599"/>
          </a:xfrm>
        </p:spPr>
        <p:txBody>
          <a:bodyPr>
            <a:noAutofit/>
          </a:bodyPr>
          <a:lstStyle/>
          <a:p>
            <a:pPr marL="0" indent="0">
              <a:buNone/>
            </a:pPr>
            <a:r>
              <a:rPr lang="en-US" sz="2000" b="1" dirty="0"/>
              <a:t>Medical and mental health conditions among drug- and alcohol-involved former </a:t>
            </a:r>
            <a:r>
              <a:rPr lang="en-US" sz="2000" b="1" dirty="0" smtClean="0"/>
              <a:t>inmates</a:t>
            </a:r>
            <a:endParaRPr lang="en-US" sz="2000" dirty="0"/>
          </a:p>
          <a:p>
            <a:pPr marL="0" indent="0">
              <a:lnSpc>
                <a:spcPts val="2000"/>
              </a:lnSpc>
              <a:buNone/>
            </a:pPr>
            <a:endParaRPr lang="en-US" sz="2000" b="1" i="1" dirty="0" smtClean="0"/>
          </a:p>
          <a:p>
            <a:pPr marL="0" indent="0">
              <a:lnSpc>
                <a:spcPts val="2000"/>
              </a:lnSpc>
              <a:buNone/>
            </a:pPr>
            <a:r>
              <a:rPr lang="en-US" sz="2000" b="1" i="1" dirty="0" smtClean="0"/>
              <a:t>Health: </a:t>
            </a:r>
            <a:r>
              <a:rPr lang="en-US" sz="2000" dirty="0" smtClean="0"/>
              <a:t>"[</a:t>
            </a:r>
            <a:r>
              <a:rPr lang="en-US" sz="2000" dirty="0"/>
              <a:t>The biggest threat] to my health [after release]? Drinking like the way I did, 'cause I'm a </a:t>
            </a:r>
            <a:r>
              <a:rPr lang="en-US" sz="2000" dirty="0" smtClean="0"/>
              <a:t>diabetic…. </a:t>
            </a:r>
            <a:r>
              <a:rPr lang="en-US" sz="2000" dirty="0"/>
              <a:t>My sugar was so high 'cause... the Department of Corrections didn't release me with my insulin."</a:t>
            </a:r>
          </a:p>
          <a:p>
            <a:pPr marL="0" indent="0">
              <a:lnSpc>
                <a:spcPts val="2000"/>
              </a:lnSpc>
              <a:buNone/>
            </a:pPr>
            <a:endParaRPr lang="en-US" sz="2000" b="1" i="1" dirty="0" smtClean="0"/>
          </a:p>
          <a:p>
            <a:pPr marL="0" indent="0">
              <a:lnSpc>
                <a:spcPts val="2000"/>
              </a:lnSpc>
              <a:buNone/>
            </a:pPr>
            <a:r>
              <a:rPr lang="en-US" sz="2000" b="1" i="1" dirty="0" smtClean="0"/>
              <a:t>Medication: </a:t>
            </a:r>
            <a:r>
              <a:rPr lang="en-US" sz="2000" dirty="0" smtClean="0"/>
              <a:t>"The </a:t>
            </a:r>
            <a:r>
              <a:rPr lang="en-US" sz="2000" dirty="0"/>
              <a:t>biggest threat to my health is the issue of trying to get that </a:t>
            </a:r>
            <a:r>
              <a:rPr lang="en-US" sz="2000" dirty="0" smtClean="0"/>
              <a:t>medication… </a:t>
            </a:r>
            <a:r>
              <a:rPr lang="en-US" sz="2000" dirty="0"/>
              <a:t>I'm still without a psychiatrist at this point, you know? And I have a month worth of [mental health] medicine before that runs out...."</a:t>
            </a:r>
          </a:p>
          <a:p>
            <a:pPr marL="0" indent="0">
              <a:lnSpc>
                <a:spcPts val="2000"/>
              </a:lnSpc>
              <a:buNone/>
            </a:pPr>
            <a:endParaRPr lang="en-US" sz="2000" dirty="0"/>
          </a:p>
          <a:p>
            <a:pPr marL="0" indent="0">
              <a:lnSpc>
                <a:spcPts val="2000"/>
              </a:lnSpc>
              <a:buNone/>
            </a:pPr>
            <a:r>
              <a:rPr lang="en-US" sz="2000" b="1" i="1" dirty="0" smtClean="0"/>
              <a:t>Despair: </a:t>
            </a:r>
            <a:r>
              <a:rPr lang="en-US" sz="2000" dirty="0" smtClean="0"/>
              <a:t>"My </a:t>
            </a:r>
            <a:r>
              <a:rPr lang="en-US" sz="2000" dirty="0"/>
              <a:t>biggest challenge [after release] is to not use [drugs and alcohol] and not let... all of the frustration and stuff that you feel build up</a:t>
            </a:r>
            <a:r>
              <a:rPr lang="en-US" sz="2000" dirty="0" smtClean="0"/>
              <a:t>...."</a:t>
            </a:r>
            <a:endParaRPr lang="en-US" sz="2000" dirty="0"/>
          </a:p>
        </p:txBody>
      </p:sp>
    </p:spTree>
    <p:extLst>
      <p:ext uri="{BB962C8B-B14F-4D97-AF65-F5344CB8AC3E}">
        <p14:creationId xmlns:p14="http://schemas.microsoft.com/office/powerpoint/2010/main" val="3528454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lstStyle/>
          <a:p>
            <a:r>
              <a:rPr lang="en-US" dirty="0" smtClean="0"/>
              <a:t>I. Drug Overdoses</a:t>
            </a:r>
            <a:endParaRPr lang="en-US" dirty="0"/>
          </a:p>
        </p:txBody>
      </p:sp>
      <p:sp>
        <p:nvSpPr>
          <p:cNvPr id="3" name="Content Placeholder 2"/>
          <p:cNvSpPr>
            <a:spLocks noGrp="1"/>
          </p:cNvSpPr>
          <p:nvPr>
            <p:ph idx="1"/>
          </p:nvPr>
        </p:nvSpPr>
        <p:spPr>
          <a:xfrm>
            <a:off x="533400" y="1143001"/>
            <a:ext cx="7965268" cy="3809999"/>
          </a:xfrm>
        </p:spPr>
        <p:txBody>
          <a:bodyPr>
            <a:normAutofit fontScale="25000" lnSpcReduction="20000"/>
          </a:bodyPr>
          <a:lstStyle/>
          <a:p>
            <a:endParaRPr lang="en-US" dirty="0"/>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US" sz="1800" dirty="0" smtClean="0"/>
          </a:p>
          <a:p>
            <a:pPr marL="0" indent="0">
              <a:buNone/>
            </a:pPr>
            <a:endParaRPr lang="en-US" sz="1800" dirty="0" smtClean="0"/>
          </a:p>
          <a:p>
            <a:pPr marL="0" indent="0">
              <a:buNone/>
            </a:pPr>
            <a:endParaRPr lang="en-US" sz="1800" b="1" dirty="0"/>
          </a:p>
          <a:p>
            <a:pPr marL="0" indent="0">
              <a:buNone/>
            </a:pPr>
            <a:r>
              <a:rPr lang="en-US" sz="5600" b="1" dirty="0" smtClean="0"/>
              <a:t>Drug Poisoning includes unintentional, intentional and undetermined.                                                 Source: National Vital Statistics, 2000-2010</a:t>
            </a:r>
          </a:p>
          <a:p>
            <a:pPr marL="0" indent="0">
              <a:buNone/>
            </a:pPr>
            <a:endParaRPr lang="en-US" sz="5600" dirty="0"/>
          </a:p>
          <a:p>
            <a:pPr marL="0" indent="0">
              <a:buNone/>
            </a:pPr>
            <a:endParaRPr lang="en-US" sz="5600" dirty="0"/>
          </a:p>
        </p:txBody>
      </p:sp>
      <p:pic>
        <p:nvPicPr>
          <p:cNvPr id="4" name="Picture 3" descr="Figure 1 is a line graph that shows the deaths per 100,000 population for motor vehicle traffic, all poisoning, drug poisoning, and unintentional drug poisoni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219200"/>
            <a:ext cx="6705600" cy="41964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7342252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524000"/>
          </a:xfrm>
        </p:spPr>
        <p:txBody>
          <a:bodyPr/>
          <a:lstStyle/>
          <a:p>
            <a:r>
              <a:rPr lang="en-US" dirty="0" smtClean="0"/>
              <a:t>II</a:t>
            </a:r>
            <a:r>
              <a:rPr lang="en-US" dirty="0"/>
              <a:t>I</a:t>
            </a:r>
            <a:r>
              <a:rPr lang="en-US" dirty="0" smtClean="0"/>
              <a:t>. Reentry Challenges</a:t>
            </a:r>
            <a:endParaRPr lang="en-US" dirty="0"/>
          </a:p>
        </p:txBody>
      </p:sp>
      <p:sp>
        <p:nvSpPr>
          <p:cNvPr id="3" name="Content Placeholder 2"/>
          <p:cNvSpPr>
            <a:spLocks noGrp="1"/>
          </p:cNvSpPr>
          <p:nvPr>
            <p:ph idx="1"/>
          </p:nvPr>
        </p:nvSpPr>
        <p:spPr>
          <a:xfrm>
            <a:off x="457200" y="1143000"/>
            <a:ext cx="8077200" cy="5257800"/>
          </a:xfrm>
        </p:spPr>
        <p:txBody>
          <a:bodyPr>
            <a:noAutofit/>
          </a:bodyPr>
          <a:lstStyle/>
          <a:p>
            <a:pPr marL="0" indent="0">
              <a:buNone/>
            </a:pPr>
            <a:endParaRPr lang="en-US" sz="2000" b="1" dirty="0" smtClean="0"/>
          </a:p>
          <a:p>
            <a:pPr marL="0" indent="0">
              <a:buNone/>
            </a:pPr>
            <a:r>
              <a:rPr lang="en-US" sz="1400" b="1" dirty="0" smtClean="0"/>
              <a:t>Temptation: </a:t>
            </a:r>
            <a:r>
              <a:rPr lang="en-US" sz="1400" dirty="0" smtClean="0"/>
              <a:t>"You </a:t>
            </a:r>
            <a:r>
              <a:rPr lang="en-US" sz="1400" dirty="0"/>
              <a:t>get asked 50 times if you want some coke before you get into the [shelter] door</a:t>
            </a:r>
            <a:r>
              <a:rPr lang="en-US" sz="1400" dirty="0" smtClean="0"/>
              <a:t>.“</a:t>
            </a:r>
          </a:p>
          <a:p>
            <a:pPr marL="0" indent="0">
              <a:lnSpc>
                <a:spcPts val="2000"/>
              </a:lnSpc>
              <a:buNone/>
            </a:pPr>
            <a:r>
              <a:rPr lang="en-US" sz="1400" dirty="0" smtClean="0"/>
              <a:t>"</a:t>
            </a:r>
            <a:r>
              <a:rPr lang="en-US" sz="1400" dirty="0"/>
              <a:t>Well, when I first got out, peoples come </a:t>
            </a:r>
            <a:r>
              <a:rPr lang="en-US" sz="1400" dirty="0" smtClean="0"/>
              <a:t>around….Hey </a:t>
            </a:r>
            <a:r>
              <a:rPr lang="en-US" sz="1400" dirty="0"/>
              <a:t>man, I remember you, man you used to look out for me, here, here you go</a:t>
            </a:r>
            <a:r>
              <a:rPr lang="en-US" sz="1400" dirty="0" smtClean="0"/>
              <a:t>.”</a:t>
            </a:r>
          </a:p>
          <a:p>
            <a:pPr marL="0" indent="0">
              <a:buNone/>
            </a:pPr>
            <a:r>
              <a:rPr lang="en-US" sz="1400" dirty="0" smtClean="0"/>
              <a:t>“(P)eople </a:t>
            </a:r>
            <a:r>
              <a:rPr lang="en-US" sz="1400" dirty="0"/>
              <a:t>have offered to get me high for free, hey </a:t>
            </a:r>
            <a:r>
              <a:rPr lang="en-US" sz="1400" dirty="0" smtClean="0"/>
              <a:t>you </a:t>
            </a:r>
            <a:r>
              <a:rPr lang="en-US" sz="1400" dirty="0"/>
              <a:t>want to hit this pipe? </a:t>
            </a:r>
            <a:r>
              <a:rPr lang="en-US" sz="1400" dirty="0" smtClean="0"/>
              <a:t>…You </a:t>
            </a:r>
            <a:r>
              <a:rPr lang="en-US" sz="1400" dirty="0"/>
              <a:t>know, stuff like that and just avoiding it, trying to, you know, keep myself out of those situations is really the only way I've been, you know, I focus.... I think about my </a:t>
            </a:r>
            <a:r>
              <a:rPr lang="en-US" sz="1400" dirty="0" smtClean="0"/>
              <a:t>son…so </a:t>
            </a:r>
            <a:r>
              <a:rPr lang="en-US" sz="1400" dirty="0"/>
              <a:t>I don't want to use drugs 'cause they will probably take me back to prison, so I'm trying to stop myself from going in a circle</a:t>
            </a:r>
            <a:r>
              <a:rPr lang="en-US" sz="1400" dirty="0" smtClean="0"/>
              <a:t>.</a:t>
            </a:r>
          </a:p>
          <a:p>
            <a:pPr marL="0" indent="0">
              <a:buNone/>
            </a:pPr>
            <a:endParaRPr lang="en-US" sz="1400" b="1" i="1" dirty="0"/>
          </a:p>
          <a:p>
            <a:pPr marL="0" indent="0">
              <a:buNone/>
            </a:pPr>
            <a:r>
              <a:rPr lang="en-US" sz="1400" b="1" i="1" dirty="0" smtClean="0"/>
              <a:t>Peers in Community: </a:t>
            </a:r>
            <a:r>
              <a:rPr lang="en-US" sz="1400" b="1" dirty="0" smtClean="0"/>
              <a:t>“…</a:t>
            </a:r>
            <a:r>
              <a:rPr lang="en-US" sz="1400" dirty="0" smtClean="0"/>
              <a:t>it </a:t>
            </a:r>
            <a:r>
              <a:rPr lang="en-US" sz="1400" dirty="0"/>
              <a:t>was hard for me to just say, 'Hey, I can't not be your friend, but I just can't be around you at this time, because that's just too much of a trigger for me cause it's just one little slip up and I go back'.... [T]he hardest thing is not going back into the lifestyle that got me put in prison and finding a job</a:t>
            </a:r>
            <a:r>
              <a:rPr lang="en-US" sz="1400" dirty="0" smtClean="0"/>
              <a:t>.“</a:t>
            </a:r>
          </a:p>
        </p:txBody>
      </p:sp>
    </p:spTree>
    <p:extLst>
      <p:ext uri="{BB962C8B-B14F-4D97-AF65-F5344CB8AC3E}">
        <p14:creationId xmlns:p14="http://schemas.microsoft.com/office/powerpoint/2010/main" val="16373018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Reentry Challenges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i="1" dirty="0" smtClean="0"/>
              <a:t>Coping with Daily Stresses: </a:t>
            </a:r>
            <a:r>
              <a:rPr lang="en-US" dirty="0" smtClean="0"/>
              <a:t>Use drugs </a:t>
            </a:r>
            <a:r>
              <a:rPr lang="en-US" dirty="0"/>
              <a:t>and alcohol to </a:t>
            </a:r>
            <a:r>
              <a:rPr lang="en-US" dirty="0" smtClean="0"/>
              <a:t>"</a:t>
            </a:r>
            <a:r>
              <a:rPr lang="en-US" dirty="0"/>
              <a:t>numb out," and "forget about" the daily stresses of the transition period, </a:t>
            </a:r>
            <a:r>
              <a:rPr lang="en-US" dirty="0" smtClean="0"/>
              <a:t>combined with easy </a:t>
            </a:r>
            <a:r>
              <a:rPr lang="en-US" dirty="0"/>
              <a:t>availability </a:t>
            </a:r>
            <a:r>
              <a:rPr lang="en-US" dirty="0" smtClean="0"/>
              <a:t>and pressure </a:t>
            </a:r>
            <a:r>
              <a:rPr lang="en-US" dirty="0"/>
              <a:t>from old friends and new acquaintances to "party." </a:t>
            </a:r>
            <a:endParaRPr lang="en-US" dirty="0" smtClean="0"/>
          </a:p>
          <a:p>
            <a:pPr marL="0" indent="0">
              <a:buNone/>
            </a:pPr>
            <a:endParaRPr lang="en-US" dirty="0"/>
          </a:p>
          <a:p>
            <a:pPr marL="0" indent="0">
              <a:buNone/>
            </a:pPr>
            <a:r>
              <a:rPr lang="en-US" dirty="0" smtClean="0"/>
              <a:t>"</a:t>
            </a:r>
            <a:r>
              <a:rPr lang="en-US" dirty="0"/>
              <a:t>What led me to [use] this last time... was... frustration and wanting to feel released</a:t>
            </a:r>
            <a:r>
              <a:rPr lang="en-US" dirty="0" smtClean="0"/>
              <a:t>....”</a:t>
            </a:r>
          </a:p>
          <a:p>
            <a:pPr marL="0" indent="0">
              <a:buNone/>
            </a:pPr>
            <a:endParaRPr lang="en-US" dirty="0" smtClean="0"/>
          </a:p>
          <a:p>
            <a:pPr marL="0" indent="0">
              <a:buNone/>
            </a:pPr>
            <a:r>
              <a:rPr lang="en-US" b="1" i="1" dirty="0" smtClean="0"/>
              <a:t>No RSAT in prison/jail: </a:t>
            </a:r>
            <a:r>
              <a:rPr lang="en-US" dirty="0" smtClean="0"/>
              <a:t>"If </a:t>
            </a:r>
            <a:r>
              <a:rPr lang="en-US" dirty="0"/>
              <a:t>you don't go to [a therapeutic community] in prison, then you never really stopped using. You just stopped intaking it, so your body still wants it, your mind still wants it, and it's all you think about while you're in prison, but if you go to rehab and people show you a different way of life, then you start thinking maybe I don't want it. But most people who are in prison are just waiting for their next hit</a:t>
            </a:r>
            <a:r>
              <a:rPr lang="en-US" dirty="0" smtClean="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0704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0146"/>
          </a:xfrm>
        </p:spPr>
        <p:txBody>
          <a:bodyPr/>
          <a:lstStyle/>
          <a:p>
            <a:r>
              <a:rPr lang="en-US" dirty="0"/>
              <a:t>III. Reentry Challenges</a:t>
            </a:r>
          </a:p>
        </p:txBody>
      </p:sp>
      <p:sp>
        <p:nvSpPr>
          <p:cNvPr id="3" name="Content Placeholder 2"/>
          <p:cNvSpPr>
            <a:spLocks noGrp="1"/>
          </p:cNvSpPr>
          <p:nvPr>
            <p:ph idx="1"/>
          </p:nvPr>
        </p:nvSpPr>
        <p:spPr>
          <a:xfrm>
            <a:off x="762000" y="1524000"/>
            <a:ext cx="7848600" cy="3962400"/>
          </a:xfrm>
        </p:spPr>
        <p:txBody>
          <a:bodyPr/>
          <a:lstStyle/>
          <a:p>
            <a:pPr marL="0" indent="0">
              <a:lnSpc>
                <a:spcPct val="100000"/>
              </a:lnSpc>
              <a:buNone/>
            </a:pPr>
            <a:r>
              <a:rPr lang="en-US" sz="2800" b="1" dirty="0"/>
              <a:t>Why overdoses? </a:t>
            </a:r>
            <a:endParaRPr lang="en-US" sz="2800" b="1" dirty="0" smtClean="0"/>
          </a:p>
          <a:p>
            <a:pPr>
              <a:lnSpc>
                <a:spcPct val="100000"/>
              </a:lnSpc>
              <a:buClr>
                <a:srgbClr val="000000"/>
              </a:buClr>
              <a:buFont typeface="Wingdings" pitchFamily="2" charset="2"/>
              <a:buChar char="§"/>
            </a:pPr>
            <a:r>
              <a:rPr lang="en-US" sz="2800" b="1" dirty="0" smtClean="0"/>
              <a:t>Lack of knowledge about lowered tolerance levels after limited access to drugs during incarceration,  </a:t>
            </a:r>
            <a:endParaRPr lang="en-US" sz="2800" b="1" dirty="0"/>
          </a:p>
          <a:p>
            <a:pPr>
              <a:lnSpc>
                <a:spcPct val="100000"/>
              </a:lnSpc>
              <a:buClr>
                <a:srgbClr val="000000"/>
              </a:buClr>
              <a:buFont typeface="Wingdings" pitchFamily="2" charset="2"/>
              <a:buChar char="§"/>
            </a:pPr>
            <a:r>
              <a:rPr lang="en-US" sz="2800" b="1" dirty="0" smtClean="0"/>
              <a:t>Increase in potency level of street drugs over years of incarceration, and</a:t>
            </a:r>
          </a:p>
          <a:p>
            <a:pPr>
              <a:lnSpc>
                <a:spcPct val="100000"/>
              </a:lnSpc>
              <a:buClr>
                <a:srgbClr val="000000"/>
              </a:buClr>
              <a:buFont typeface="Wingdings" pitchFamily="2" charset="2"/>
              <a:buChar char="§"/>
            </a:pPr>
            <a:r>
              <a:rPr lang="en-US" sz="2800" b="1" dirty="0" smtClean="0"/>
              <a:t>Intentional overdose as a means of coping w/ stress and anxiety that seemed unbearable.</a:t>
            </a:r>
            <a:endParaRPr lang="en-US" sz="900" dirty="0"/>
          </a:p>
        </p:txBody>
      </p:sp>
    </p:spTree>
    <p:extLst>
      <p:ext uri="{BB962C8B-B14F-4D97-AF65-F5344CB8AC3E}">
        <p14:creationId xmlns:p14="http://schemas.microsoft.com/office/powerpoint/2010/main" val="13747772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Reentry Challenges</a:t>
            </a:r>
          </a:p>
        </p:txBody>
      </p:sp>
      <p:sp>
        <p:nvSpPr>
          <p:cNvPr id="3" name="Content Placeholder 2"/>
          <p:cNvSpPr>
            <a:spLocks noGrp="1"/>
          </p:cNvSpPr>
          <p:nvPr>
            <p:ph idx="1"/>
          </p:nvPr>
        </p:nvSpPr>
        <p:spPr>
          <a:xfrm>
            <a:off x="683568" y="1447800"/>
            <a:ext cx="7812868" cy="5105400"/>
          </a:xfrm>
        </p:spPr>
        <p:txBody>
          <a:bodyPr/>
          <a:lstStyle/>
          <a:p>
            <a:pPr marL="0" indent="0">
              <a:lnSpc>
                <a:spcPts val="1600"/>
              </a:lnSpc>
              <a:buNone/>
            </a:pPr>
            <a:r>
              <a:rPr lang="en-US" sz="1600" dirty="0" smtClean="0"/>
              <a:t>“</a:t>
            </a:r>
            <a:r>
              <a:rPr lang="en-US" sz="1600" b="1" i="1" dirty="0" smtClean="0"/>
              <a:t>Doses: </a:t>
            </a:r>
            <a:r>
              <a:rPr lang="en-US" sz="1600" dirty="0" smtClean="0"/>
              <a:t>The </a:t>
            </a:r>
            <a:r>
              <a:rPr lang="en-US" sz="1600" dirty="0"/>
              <a:t>last time I OD'd, I was on parole. I did too much. I went back to my normal dosage, what I was doing before I went in and that didn't work.... I wound up in intensive care three days later from a coma.... I know that when you come out of [the Department of Corrections] your body is clean so... you need to be careful and know what you're doing... and you never know what you get</a:t>
            </a:r>
            <a:r>
              <a:rPr lang="en-US" sz="1600" dirty="0" smtClean="0"/>
              <a:t>.“</a:t>
            </a:r>
            <a:endParaRPr lang="en-US" sz="1600" dirty="0"/>
          </a:p>
          <a:p>
            <a:pPr marL="0" indent="0">
              <a:lnSpc>
                <a:spcPts val="1600"/>
              </a:lnSpc>
              <a:buNone/>
            </a:pPr>
            <a:r>
              <a:rPr lang="en-US" sz="1600" dirty="0"/>
              <a:t>“I've lost quite a few friends that have came out and were very fresh to this street life, and they OD'd on heroin you know. Just a sad thing. Of course they had only been out a couple weeks</a:t>
            </a:r>
            <a:r>
              <a:rPr lang="en-US" sz="1600" dirty="0" smtClean="0"/>
              <a:t>.“</a:t>
            </a:r>
          </a:p>
          <a:p>
            <a:pPr marL="0" indent="0">
              <a:lnSpc>
                <a:spcPts val="1600"/>
              </a:lnSpc>
              <a:buNone/>
            </a:pPr>
            <a:endParaRPr lang="en-US" sz="1600" dirty="0"/>
          </a:p>
          <a:p>
            <a:pPr marL="0" indent="0">
              <a:lnSpc>
                <a:spcPts val="1600"/>
              </a:lnSpc>
              <a:buNone/>
            </a:pPr>
            <a:r>
              <a:rPr lang="en-US" sz="1600" b="1" i="1" dirty="0"/>
              <a:t>Suicide: </a:t>
            </a:r>
            <a:r>
              <a:rPr lang="en-US" sz="1600" dirty="0"/>
              <a:t>"It [overdose] would have to be on purpose, because parole makes it so difficult to make it.“</a:t>
            </a:r>
          </a:p>
          <a:p>
            <a:pPr marL="0" indent="0">
              <a:lnSpc>
                <a:spcPts val="1600"/>
              </a:lnSpc>
              <a:buNone/>
            </a:pPr>
            <a:r>
              <a:rPr lang="en-US" sz="1600" dirty="0"/>
              <a:t>It's like they purposely want you to screw up so you go back.... If I foul up, they're going to file escape charges on me... that's 48 years off the top. I'm going back for the rest of my life. I would... rather die than go back and give them 48 years of my life. So, it's like... you got a choice. Go back to prison for the rest of your life or die. They going to choose death.“                                                                                                                                                        </a:t>
            </a:r>
          </a:p>
          <a:p>
            <a:pPr marL="0" indent="0">
              <a:lnSpc>
                <a:spcPts val="1500"/>
              </a:lnSpc>
              <a:buNone/>
            </a:pPr>
            <a:endParaRPr lang="en-US" sz="1600" b="1" dirty="0"/>
          </a:p>
          <a:p>
            <a:pPr marL="0" indent="0">
              <a:lnSpc>
                <a:spcPts val="1500"/>
              </a:lnSpc>
              <a:buNone/>
            </a:pPr>
            <a:r>
              <a:rPr lang="en-US" sz="1600" b="1" dirty="0"/>
              <a:t>Thus, overdose was considered a physiologically driven phenomena--a coping mechanism (albeit poor) for the seemingly insurmountable challenges faced by former inmates and a "way out" if the challenges became too great.</a:t>
            </a:r>
          </a:p>
          <a:p>
            <a:endParaRPr lang="en-US" dirty="0"/>
          </a:p>
        </p:txBody>
      </p:sp>
    </p:spTree>
    <p:extLst>
      <p:ext uri="{BB962C8B-B14F-4D97-AF65-F5344CB8AC3E}">
        <p14:creationId xmlns:p14="http://schemas.microsoft.com/office/powerpoint/2010/main" val="42861999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Reentry Challenges</a:t>
            </a:r>
          </a:p>
        </p:txBody>
      </p:sp>
      <p:sp>
        <p:nvSpPr>
          <p:cNvPr id="3" name="Content Placeholder 2"/>
          <p:cNvSpPr>
            <a:spLocks noGrp="1"/>
          </p:cNvSpPr>
          <p:nvPr>
            <p:ph idx="1"/>
          </p:nvPr>
        </p:nvSpPr>
        <p:spPr>
          <a:xfrm>
            <a:off x="683568" y="1447800"/>
            <a:ext cx="7812868" cy="4525963"/>
          </a:xfrm>
        </p:spPr>
        <p:txBody>
          <a:bodyPr/>
          <a:lstStyle/>
          <a:p>
            <a:pPr marL="0" indent="0">
              <a:buNone/>
            </a:pPr>
            <a:r>
              <a:rPr lang="en-US" b="1" dirty="0" smtClean="0"/>
              <a:t>What Worked?</a:t>
            </a:r>
          </a:p>
          <a:p>
            <a:pPr marL="0" indent="0">
              <a:buNone/>
            </a:pPr>
            <a:r>
              <a:rPr lang="en-US" dirty="0" smtClean="0"/>
              <a:t>Staying in touch with my parole and with my TASC lady, staying in touch with her (treatment case manager)…</a:t>
            </a:r>
            <a:endParaRPr lang="en-US" dirty="0"/>
          </a:p>
          <a:p>
            <a:pPr marL="0" indent="0">
              <a:buNone/>
            </a:pPr>
            <a:r>
              <a:rPr lang="en-US" dirty="0" smtClean="0"/>
              <a:t>I got involved with Empowerment (community org), gone to church, been to some meetings like AA and NA, and talked to like my mom and stuff about it, been more open w/people and not hiding it, except from my parole officer, of course (laughing)..…you know.</a:t>
            </a:r>
          </a:p>
          <a:p>
            <a:pPr marL="0" indent="0">
              <a:buNone/>
            </a:pPr>
            <a:r>
              <a:rPr lang="en-US" b="1" dirty="0" smtClean="0"/>
              <a:t>Housing away from shelter</a:t>
            </a:r>
            <a:r>
              <a:rPr lang="en-US" dirty="0" smtClean="0"/>
              <a:t>: “There’s a lot of drugs, and…alcohol, and there should be some statute pertaining to people like myself on parole homeless to get housing somewhere upon release.”</a:t>
            </a:r>
          </a:p>
          <a:p>
            <a:pPr marL="0" indent="0">
              <a:buNone/>
            </a:pPr>
            <a:endParaRPr lang="en-US" dirty="0" smtClean="0"/>
          </a:p>
          <a:p>
            <a:pPr marL="0" indent="0">
              <a:buNone/>
            </a:pPr>
            <a:endParaRPr lang="en-US" dirty="0"/>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2529458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Reentry Challenges</a:t>
            </a:r>
          </a:p>
        </p:txBody>
      </p:sp>
      <p:sp>
        <p:nvSpPr>
          <p:cNvPr id="3" name="Content Placeholder 2"/>
          <p:cNvSpPr>
            <a:spLocks noGrp="1"/>
          </p:cNvSpPr>
          <p:nvPr>
            <p:ph idx="1"/>
          </p:nvPr>
        </p:nvSpPr>
        <p:spPr>
          <a:xfrm>
            <a:off x="683568" y="1570037"/>
            <a:ext cx="7812868" cy="4525963"/>
          </a:xfrm>
        </p:spPr>
        <p:txBody>
          <a:bodyPr/>
          <a:lstStyle/>
          <a:p>
            <a:pPr marL="0" indent="0">
              <a:lnSpc>
                <a:spcPts val="1600"/>
              </a:lnSpc>
              <a:buNone/>
            </a:pPr>
            <a:r>
              <a:rPr lang="en-US" b="1" dirty="0" smtClean="0"/>
              <a:t>What worked?</a:t>
            </a:r>
          </a:p>
          <a:p>
            <a:pPr marL="0" indent="0">
              <a:lnSpc>
                <a:spcPts val="1600"/>
              </a:lnSpc>
              <a:buNone/>
            </a:pPr>
            <a:endParaRPr lang="en-US" sz="1800" dirty="0"/>
          </a:p>
          <a:p>
            <a:pPr marL="0" indent="0">
              <a:lnSpc>
                <a:spcPts val="1600"/>
              </a:lnSpc>
              <a:buNone/>
            </a:pPr>
            <a:r>
              <a:rPr lang="en-US" sz="1800" dirty="0" smtClean="0"/>
              <a:t>"If </a:t>
            </a:r>
            <a:r>
              <a:rPr lang="en-US" sz="1800" dirty="0"/>
              <a:t>I'd been in the real world, I probably would have relapsed already, but being because I am in this structured environment [residential drug treatment facility] and I have the support I need, I haven't relapsed; but if anybody is an addict and they are out there without the support, it's a probably nine-to-one chance that they're going to relapse</a:t>
            </a:r>
            <a:r>
              <a:rPr lang="en-US" sz="1800" dirty="0" smtClean="0"/>
              <a:t>.“</a:t>
            </a:r>
          </a:p>
          <a:p>
            <a:pPr marL="0" indent="0">
              <a:lnSpc>
                <a:spcPts val="1600"/>
              </a:lnSpc>
              <a:buNone/>
            </a:pPr>
            <a:endParaRPr lang="en-US" sz="1800" dirty="0"/>
          </a:p>
          <a:p>
            <a:pPr marL="0" indent="0">
              <a:lnSpc>
                <a:spcPts val="1600"/>
              </a:lnSpc>
              <a:buNone/>
            </a:pPr>
            <a:r>
              <a:rPr lang="en-US" sz="1800" dirty="0"/>
              <a:t>"It's the way you act, the way you present yourself, [your] perception, you know? And it all has to be re-learned cause it's not... that you say one day, 'I want to be a dope dealer' (laughing), you know? It's something that happens with time, and everything has to be re-learned</a:t>
            </a:r>
            <a:r>
              <a:rPr lang="en-US" sz="1800" dirty="0" smtClean="0"/>
              <a:t>.“</a:t>
            </a:r>
          </a:p>
          <a:p>
            <a:pPr marL="0" indent="0">
              <a:lnSpc>
                <a:spcPts val="1600"/>
              </a:lnSpc>
              <a:buNone/>
            </a:pPr>
            <a:endParaRPr lang="en-US" sz="1800" dirty="0"/>
          </a:p>
          <a:p>
            <a:pPr marL="0" indent="0">
              <a:lnSpc>
                <a:spcPts val="1600"/>
              </a:lnSpc>
              <a:buNone/>
            </a:pPr>
            <a:r>
              <a:rPr lang="en-US" sz="1800" dirty="0"/>
              <a:t>"I haven't been sober this long for a long time, so now then I'm back out and re-integrating into the community, it's kind of weird, because I didn't know how to have sober fun. I didn't know how to communicate with people without being high on drugs or drunk or... so, it's a new experience and it's kind of hard, but then at the same time, it's just... it's another challenge that I'm willing to take on."</a:t>
            </a:r>
          </a:p>
          <a:p>
            <a:endParaRPr lang="en-US" dirty="0"/>
          </a:p>
        </p:txBody>
      </p:sp>
    </p:spTree>
    <p:extLst>
      <p:ext uri="{BB962C8B-B14F-4D97-AF65-F5344CB8AC3E}">
        <p14:creationId xmlns:p14="http://schemas.microsoft.com/office/powerpoint/2010/main" val="37870393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Reentry Challenges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dirty="0" smtClean="0"/>
              <a:t>Drug </a:t>
            </a:r>
            <a:r>
              <a:rPr lang="en-US" b="1" dirty="0"/>
              <a:t>Use After </a:t>
            </a:r>
            <a:r>
              <a:rPr lang="en-US" b="1" dirty="0" smtClean="0"/>
              <a:t>Release</a:t>
            </a:r>
          </a:p>
          <a:p>
            <a:pPr marL="0" indent="0">
              <a:buNone/>
            </a:pPr>
            <a:endParaRPr lang="en-US" dirty="0"/>
          </a:p>
          <a:p>
            <a:pPr>
              <a:buClrTx/>
            </a:pPr>
            <a:r>
              <a:rPr lang="en-US" b="1" i="1" dirty="0"/>
              <a:t>If not drug free immediately upon release, significantly more likely to return to prison for new criminal behavior.</a:t>
            </a:r>
            <a:endParaRPr lang="en-US" i="1" dirty="0"/>
          </a:p>
          <a:p>
            <a:pPr marL="0" indent="0">
              <a:buNone/>
            </a:pPr>
            <a:endParaRPr lang="en-US" dirty="0" smtClean="0"/>
          </a:p>
          <a:p>
            <a:pPr marL="0" indent="0">
              <a:buNone/>
            </a:pPr>
            <a:endParaRPr lang="en-US" sz="2600" dirty="0" smtClean="0"/>
          </a:p>
          <a:p>
            <a:pPr marL="0" indent="0">
              <a:buNone/>
            </a:pPr>
            <a:endParaRPr lang="en-US" sz="2600" dirty="0"/>
          </a:p>
          <a:p>
            <a:pPr marL="0" indent="0">
              <a:buNone/>
            </a:pPr>
            <a:r>
              <a:rPr lang="en-US" sz="2100" dirty="0" smtClean="0"/>
              <a:t>Martin</a:t>
            </a:r>
            <a:r>
              <a:rPr lang="en-US" sz="2100" dirty="0"/>
              <a:t>, S et. al. (1999). </a:t>
            </a:r>
            <a:r>
              <a:rPr lang="en-US" sz="2100" i="1" dirty="0"/>
              <a:t>Three year outcomes of therapeutic community treatment for drug-involved offenders in Delaware: From prison to work release to aftercare</a:t>
            </a:r>
            <a:r>
              <a:rPr lang="en-US" sz="2100" dirty="0"/>
              <a:t>, </a:t>
            </a:r>
            <a:r>
              <a:rPr lang="en-US" sz="2100" u="sng" dirty="0"/>
              <a:t>The Prison Journal, 79</a:t>
            </a:r>
            <a:r>
              <a:rPr lang="en-US" sz="2100" dirty="0"/>
              <a:t>, 294-320.</a:t>
            </a:r>
          </a:p>
          <a:p>
            <a:endParaRPr lang="en-US" dirty="0"/>
          </a:p>
        </p:txBody>
      </p:sp>
    </p:spTree>
    <p:extLst>
      <p:ext uri="{BB962C8B-B14F-4D97-AF65-F5344CB8AC3E}">
        <p14:creationId xmlns:p14="http://schemas.microsoft.com/office/powerpoint/2010/main" val="8822923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Preventing ODs</a:t>
            </a:r>
            <a:endParaRPr lang="en-US" dirty="0"/>
          </a:p>
        </p:txBody>
      </p:sp>
      <p:sp>
        <p:nvSpPr>
          <p:cNvPr id="3" name="Content Placeholder 2"/>
          <p:cNvSpPr>
            <a:spLocks noGrp="1"/>
          </p:cNvSpPr>
          <p:nvPr>
            <p:ph idx="1"/>
          </p:nvPr>
        </p:nvSpPr>
        <p:spPr>
          <a:xfrm>
            <a:off x="609600" y="1600200"/>
            <a:ext cx="7812868" cy="4525963"/>
          </a:xfrm>
        </p:spPr>
        <p:txBody>
          <a:bodyPr>
            <a:normAutofit/>
          </a:bodyPr>
          <a:lstStyle/>
          <a:p>
            <a:pPr marL="0" indent="0">
              <a:buNone/>
            </a:pPr>
            <a:r>
              <a:rPr lang="en-US" b="1" dirty="0" smtClean="0"/>
              <a:t>Naloxone </a:t>
            </a:r>
            <a:r>
              <a:rPr lang="en-US" b="1" dirty="0" smtClean="0"/>
              <a:t>Hydrochloride </a:t>
            </a:r>
            <a:r>
              <a:rPr lang="en-US" dirty="0"/>
              <a:t>(also known as Narcan™), a </a:t>
            </a:r>
            <a:r>
              <a:rPr lang="en-US" dirty="0" smtClean="0"/>
              <a:t>low-cost drug </a:t>
            </a:r>
            <a:r>
              <a:rPr lang="en-US" dirty="0"/>
              <a:t>available generically that was first approved </a:t>
            </a:r>
            <a:r>
              <a:rPr lang="en-US" dirty="0" smtClean="0"/>
              <a:t>by the </a:t>
            </a:r>
            <a:r>
              <a:rPr lang="en-US" dirty="0"/>
              <a:t>FDA in </a:t>
            </a:r>
            <a:r>
              <a:rPr lang="en-US" dirty="0" smtClean="0"/>
              <a:t>1971.</a:t>
            </a:r>
          </a:p>
          <a:p>
            <a:pPr marL="0" indent="0">
              <a:buNone/>
            </a:pPr>
            <a:endParaRPr lang="en-US" dirty="0"/>
          </a:p>
          <a:p>
            <a:pPr marL="0" indent="0">
              <a:buNone/>
            </a:pPr>
            <a:r>
              <a:rPr lang="en-US" sz="2600" dirty="0" smtClean="0"/>
              <a:t>Naloxone </a:t>
            </a:r>
            <a:r>
              <a:rPr lang="en-US" sz="2600" dirty="0"/>
              <a:t>is an opioid antagonist that blocks the </a:t>
            </a:r>
            <a:r>
              <a:rPr lang="en-US" sz="2600" dirty="0" smtClean="0"/>
              <a:t>brain cell </a:t>
            </a:r>
            <a:r>
              <a:rPr lang="en-US" sz="2600" dirty="0"/>
              <a:t>receptors activated by heroin and other </a:t>
            </a:r>
            <a:r>
              <a:rPr lang="en-US" sz="2600" dirty="0" smtClean="0"/>
              <a:t>opioids, temporarily </a:t>
            </a:r>
            <a:r>
              <a:rPr lang="en-US" sz="2600" dirty="0"/>
              <a:t>restoring normal breathing within two </a:t>
            </a:r>
            <a:r>
              <a:rPr lang="en-US" sz="2600" dirty="0" smtClean="0"/>
              <a:t>to three </a:t>
            </a:r>
            <a:r>
              <a:rPr lang="en-US" sz="2600" dirty="0"/>
              <a:t>minutes of administration. </a:t>
            </a:r>
            <a:r>
              <a:rPr lang="en-US" sz="2600" dirty="0" smtClean="0"/>
              <a:t>Lasts for </a:t>
            </a:r>
            <a:r>
              <a:rPr lang="en-US" sz="2600" dirty="0"/>
              <a:t>30 to </a:t>
            </a:r>
            <a:r>
              <a:rPr lang="en-US" sz="2600" dirty="0" smtClean="0"/>
              <a:t>75 minutes</a:t>
            </a:r>
            <a:r>
              <a:rPr lang="en-US" sz="2600" dirty="0"/>
              <a:t>, </a:t>
            </a:r>
            <a:r>
              <a:rPr lang="en-US" sz="2600" dirty="0" smtClean="0"/>
              <a:t>time </a:t>
            </a:r>
            <a:r>
              <a:rPr lang="en-US" sz="2600" dirty="0"/>
              <a:t>for </a:t>
            </a:r>
            <a:r>
              <a:rPr lang="en-US" sz="2600" dirty="0" smtClean="0"/>
              <a:t>EMTs….</a:t>
            </a:r>
            <a:endParaRPr lang="en-US" sz="2600" dirty="0"/>
          </a:p>
        </p:txBody>
      </p:sp>
    </p:spTree>
    <p:extLst>
      <p:ext uri="{BB962C8B-B14F-4D97-AF65-F5344CB8AC3E}">
        <p14:creationId xmlns:p14="http://schemas.microsoft.com/office/powerpoint/2010/main" val="19225009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Preventing ODs</a:t>
            </a:r>
            <a:endParaRPr lang="en-US" dirty="0"/>
          </a:p>
        </p:txBody>
      </p:sp>
      <p:sp>
        <p:nvSpPr>
          <p:cNvPr id="3" name="Content Placeholder 2"/>
          <p:cNvSpPr>
            <a:spLocks noGrp="1"/>
          </p:cNvSpPr>
          <p:nvPr>
            <p:ph idx="1"/>
          </p:nvPr>
        </p:nvSpPr>
        <p:spPr>
          <a:xfrm>
            <a:off x="609600" y="1600200"/>
            <a:ext cx="7812868" cy="4525963"/>
          </a:xfrm>
        </p:spPr>
        <p:txBody>
          <a:bodyPr>
            <a:normAutofit/>
          </a:bodyPr>
          <a:lstStyle/>
          <a:p>
            <a:pPr marL="0" indent="0">
              <a:buNone/>
            </a:pPr>
            <a:r>
              <a:rPr lang="en-US" dirty="0" smtClean="0"/>
              <a:t>Naloxone’s </a:t>
            </a:r>
            <a:r>
              <a:rPr lang="en-US" dirty="0"/>
              <a:t>only effects are to reverse respiratory</a:t>
            </a:r>
          </a:p>
          <a:p>
            <a:pPr marL="0" indent="0">
              <a:buNone/>
            </a:pPr>
            <a:r>
              <a:rPr lang="en-US" dirty="0"/>
              <a:t>failure resulting from an opioid overdose and to </a:t>
            </a:r>
            <a:r>
              <a:rPr lang="en-US" dirty="0" smtClean="0"/>
              <a:t>cause uncomfortable </a:t>
            </a:r>
            <a:r>
              <a:rPr lang="en-US" dirty="0"/>
              <a:t>withdrawal symptoms in the </a:t>
            </a:r>
            <a:r>
              <a:rPr lang="en-US" dirty="0" smtClean="0"/>
              <a:t>dependent user. </a:t>
            </a:r>
            <a:r>
              <a:rPr lang="en-US" dirty="0"/>
              <a:t>It has no pharmacological effect if </a:t>
            </a:r>
            <a:r>
              <a:rPr lang="en-US" dirty="0" smtClean="0"/>
              <a:t>administered to </a:t>
            </a:r>
            <a:r>
              <a:rPr lang="en-US" dirty="0"/>
              <a:t>a person who has not taken </a:t>
            </a:r>
            <a:r>
              <a:rPr lang="en-US" dirty="0" smtClean="0"/>
              <a:t>opioids </a:t>
            </a:r>
            <a:r>
              <a:rPr lang="en-US" dirty="0"/>
              <a:t>and has </a:t>
            </a:r>
            <a:r>
              <a:rPr lang="en-US" dirty="0" smtClean="0"/>
              <a:t>no potential </a:t>
            </a:r>
            <a:r>
              <a:rPr lang="en-US" dirty="0"/>
              <a:t>for </a:t>
            </a:r>
            <a:r>
              <a:rPr lang="en-US" dirty="0" smtClean="0"/>
              <a:t>abuse.</a:t>
            </a:r>
          </a:p>
          <a:p>
            <a:pPr marL="0" indent="0">
              <a:buNone/>
            </a:pPr>
            <a:endParaRPr lang="en-US" dirty="0" smtClean="0"/>
          </a:p>
          <a:p>
            <a:pPr marL="0" indent="0">
              <a:buNone/>
            </a:pPr>
            <a:r>
              <a:rPr lang="en-US" dirty="0" smtClean="0"/>
              <a:t>Injected or nasal mist</a:t>
            </a:r>
            <a:endParaRPr lang="en-US" dirty="0"/>
          </a:p>
          <a:p>
            <a:endParaRPr lang="en-US" dirty="0"/>
          </a:p>
        </p:txBody>
      </p:sp>
    </p:spTree>
    <p:extLst>
      <p:ext uri="{BB962C8B-B14F-4D97-AF65-F5344CB8AC3E}">
        <p14:creationId xmlns:p14="http://schemas.microsoft.com/office/powerpoint/2010/main" val="135438438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0146"/>
          </a:xfrm>
        </p:spPr>
        <p:txBody>
          <a:bodyPr/>
          <a:lstStyle/>
          <a:p>
            <a:r>
              <a:rPr lang="en-US" dirty="0" smtClean="0"/>
              <a:t>IV. Preventing ODs</a:t>
            </a:r>
            <a:endParaRPr lang="en-US" dirty="0"/>
          </a:p>
        </p:txBody>
      </p:sp>
      <p:sp>
        <p:nvSpPr>
          <p:cNvPr id="3" name="Content Placeholder 2"/>
          <p:cNvSpPr>
            <a:spLocks noGrp="1"/>
          </p:cNvSpPr>
          <p:nvPr>
            <p:ph idx="1"/>
          </p:nvPr>
        </p:nvSpPr>
        <p:spPr>
          <a:xfrm>
            <a:off x="609600" y="1570037"/>
            <a:ext cx="7812868" cy="4525963"/>
          </a:xfrm>
        </p:spPr>
        <p:txBody>
          <a:bodyPr>
            <a:normAutofit/>
          </a:bodyPr>
          <a:lstStyle/>
          <a:p>
            <a:pPr marL="0" indent="0">
              <a:buNone/>
            </a:pPr>
            <a:r>
              <a:rPr lang="en-US" b="1" dirty="0" smtClean="0"/>
              <a:t>Examples of Naloxone Use:</a:t>
            </a:r>
          </a:p>
          <a:p>
            <a:pPr>
              <a:buClrTx/>
              <a:buFont typeface="Wingdings" pitchFamily="2" charset="2"/>
              <a:buChar char="§"/>
            </a:pPr>
            <a:r>
              <a:rPr lang="en-US" dirty="0" smtClean="0"/>
              <a:t>San </a:t>
            </a:r>
            <a:r>
              <a:rPr lang="en-US" dirty="0"/>
              <a:t>Francisco reported 148 heroin </a:t>
            </a:r>
            <a:r>
              <a:rPr lang="en-US" dirty="0" smtClean="0"/>
              <a:t>overdose reversals </a:t>
            </a:r>
            <a:r>
              <a:rPr lang="en-US" dirty="0"/>
              <a:t>over three years (2004-06) </a:t>
            </a:r>
            <a:r>
              <a:rPr lang="en-US" dirty="0" smtClean="0"/>
              <a:t>with naloxone availability. Overdose </a:t>
            </a:r>
            <a:r>
              <a:rPr lang="en-US" dirty="0"/>
              <a:t>deaths in the city </a:t>
            </a:r>
            <a:r>
              <a:rPr lang="en-US" dirty="0" smtClean="0"/>
              <a:t>declined, while </a:t>
            </a:r>
            <a:r>
              <a:rPr lang="en-US" dirty="0"/>
              <a:t>overdoses in the rest of California </a:t>
            </a:r>
            <a:r>
              <a:rPr lang="en-US" dirty="0" smtClean="0"/>
              <a:t>increased by 42%.</a:t>
            </a:r>
          </a:p>
          <a:p>
            <a:pPr>
              <a:buClr>
                <a:schemeClr val="tx1"/>
              </a:buClr>
              <a:buFont typeface="Wingdings" pitchFamily="2" charset="2"/>
              <a:buChar char="§"/>
            </a:pPr>
            <a:r>
              <a:rPr lang="en-US" dirty="0" smtClean="0"/>
              <a:t>More </a:t>
            </a:r>
            <a:r>
              <a:rPr lang="en-US" dirty="0"/>
              <a:t>than 1,000 opiate overdoses have been reversed </a:t>
            </a:r>
            <a:r>
              <a:rPr lang="en-US" dirty="0" smtClean="0"/>
              <a:t>from 2007-2011 in Massachusetts. </a:t>
            </a:r>
          </a:p>
          <a:p>
            <a:pPr>
              <a:buClr>
                <a:schemeClr val="tx1"/>
              </a:buClr>
              <a:buFont typeface="Wingdings" pitchFamily="2" charset="2"/>
              <a:buChar char="§"/>
            </a:pPr>
            <a:r>
              <a:rPr lang="en-US" dirty="0" smtClean="0"/>
              <a:t>ODs down 20% in New Mexico since </a:t>
            </a:r>
            <a:r>
              <a:rPr lang="en-US" dirty="0"/>
              <a:t>the </a:t>
            </a:r>
            <a:r>
              <a:rPr lang="en-US" dirty="0" smtClean="0"/>
              <a:t>state’s Department </a:t>
            </a:r>
            <a:r>
              <a:rPr lang="en-US" dirty="0"/>
              <a:t>of Health began a </a:t>
            </a:r>
            <a:r>
              <a:rPr lang="en-US" dirty="0" smtClean="0"/>
              <a:t>naloxone distribution program </a:t>
            </a:r>
            <a:r>
              <a:rPr lang="en-US" dirty="0"/>
              <a:t>in 2001</a:t>
            </a:r>
          </a:p>
        </p:txBody>
      </p:sp>
    </p:spTree>
    <p:extLst>
      <p:ext uri="{BB962C8B-B14F-4D97-AF65-F5344CB8AC3E}">
        <p14:creationId xmlns:p14="http://schemas.microsoft.com/office/powerpoint/2010/main" val="3218119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628"/>
            <a:ext cx="8229600" cy="1214772"/>
          </a:xfrm>
        </p:spPr>
        <p:txBody>
          <a:bodyPr/>
          <a:lstStyle/>
          <a:p>
            <a:r>
              <a:rPr lang="en-US" dirty="0"/>
              <a:t>I. Drug Overdoses</a:t>
            </a:r>
          </a:p>
        </p:txBody>
      </p:sp>
      <p:sp>
        <p:nvSpPr>
          <p:cNvPr id="3" name="Content Placeholder 2"/>
          <p:cNvSpPr>
            <a:spLocks noGrp="1"/>
          </p:cNvSpPr>
          <p:nvPr>
            <p:ph idx="1"/>
          </p:nvPr>
        </p:nvSpPr>
        <p:spPr/>
        <p:txBody>
          <a:bodyPr/>
          <a:lstStyle/>
          <a:p>
            <a:pPr marL="0" indent="0">
              <a:buNone/>
            </a:pPr>
            <a:endParaRPr lang="en-US" b="1" dirty="0" smtClean="0"/>
          </a:p>
          <a:p>
            <a:pPr marL="0" indent="0">
              <a:buNone/>
            </a:pPr>
            <a:r>
              <a:rPr lang="en-US" b="1" dirty="0" smtClean="0"/>
              <a:t>Prescription Drug </a:t>
            </a:r>
            <a:r>
              <a:rPr lang="en-US" b="1" dirty="0"/>
              <a:t>Overdose Death Rates Vary</a:t>
            </a:r>
          </a:p>
          <a:p>
            <a:pPr marL="0" indent="0">
              <a:buNone/>
            </a:pPr>
            <a:r>
              <a:rPr lang="en-US" dirty="0"/>
              <a:t>from a high of 27 per 100,000 in New Mexico and 25.8 in </a:t>
            </a:r>
            <a:r>
              <a:rPr lang="en-US" dirty="0" smtClean="0"/>
              <a:t>West </a:t>
            </a:r>
            <a:r>
              <a:rPr lang="en-US" dirty="0"/>
              <a:t>Virginia to a low of </a:t>
            </a:r>
            <a:r>
              <a:rPr lang="en-US" dirty="0" smtClean="0"/>
              <a:t>5.5 in Nebraska, 7.1 in Iowa, and 7.2 </a:t>
            </a:r>
            <a:r>
              <a:rPr lang="en-US" dirty="0"/>
              <a:t>in </a:t>
            </a:r>
            <a:r>
              <a:rPr lang="en-US" dirty="0" smtClean="0"/>
              <a:t>Minnesota.</a:t>
            </a:r>
            <a:endParaRPr lang="en-US" dirty="0"/>
          </a:p>
          <a:p>
            <a:pPr marL="0" indent="0">
              <a:buNone/>
            </a:pPr>
            <a:endParaRPr lang="en-US" dirty="0"/>
          </a:p>
          <a:p>
            <a:pPr marL="0" indent="0">
              <a:buNone/>
            </a:pPr>
            <a:endParaRPr lang="en-US" dirty="0"/>
          </a:p>
          <a:p>
            <a:pPr marL="0" indent="0">
              <a:buNone/>
            </a:pPr>
            <a:r>
              <a:rPr lang="en-US" sz="2000" dirty="0">
                <a:hlinkClick r:id="rId2"/>
              </a:rPr>
              <a:t>http://www.cdc.gov/HomeandRecreationalSafety/rxbrief/states.html</a:t>
            </a:r>
            <a:endParaRPr lang="en-US" sz="2000" dirty="0"/>
          </a:p>
          <a:p>
            <a:endParaRPr lang="en-US" dirty="0"/>
          </a:p>
        </p:txBody>
      </p:sp>
    </p:spTree>
    <p:extLst>
      <p:ext uri="{BB962C8B-B14F-4D97-AF65-F5344CB8AC3E}">
        <p14:creationId xmlns:p14="http://schemas.microsoft.com/office/powerpoint/2010/main" val="27973206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Preventing ODs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Addicts as 1</a:t>
            </a:r>
            <a:r>
              <a:rPr lang="en-US" b="1" baseline="30000" dirty="0" smtClean="0"/>
              <a:t>st</a:t>
            </a:r>
            <a:r>
              <a:rPr lang="en-US" b="1" dirty="0" smtClean="0"/>
              <a:t> Line of Defense on the Streets:</a:t>
            </a:r>
          </a:p>
          <a:p>
            <a:pPr marL="0" indent="0">
              <a:buNone/>
            </a:pPr>
            <a:endParaRPr lang="en-US" dirty="0" smtClean="0"/>
          </a:p>
          <a:p>
            <a:pPr marL="0" indent="0">
              <a:buNone/>
            </a:pPr>
            <a:r>
              <a:rPr lang="en-US" dirty="0" smtClean="0"/>
              <a:t>A </a:t>
            </a:r>
            <a:r>
              <a:rPr lang="en-US" dirty="0"/>
              <a:t>2008 </a:t>
            </a:r>
            <a:r>
              <a:rPr lang="en-US" dirty="0" smtClean="0"/>
              <a:t>Yale U. study found </a:t>
            </a:r>
            <a:r>
              <a:rPr lang="en-US" dirty="0"/>
              <a:t>that people who</a:t>
            </a:r>
          </a:p>
          <a:p>
            <a:pPr marL="0" indent="0">
              <a:buNone/>
            </a:pPr>
            <a:r>
              <a:rPr lang="en-US" dirty="0"/>
              <a:t>use illegal drugs can learn to identify and respond </a:t>
            </a:r>
            <a:r>
              <a:rPr lang="en-US" dirty="0" smtClean="0"/>
              <a:t>to opioid </a:t>
            </a:r>
            <a:r>
              <a:rPr lang="en-US" dirty="0"/>
              <a:t>overdoses just as effectively as medical</a:t>
            </a:r>
          </a:p>
          <a:p>
            <a:pPr marL="0" indent="0">
              <a:buNone/>
            </a:pPr>
            <a:r>
              <a:rPr lang="en-US" dirty="0"/>
              <a:t>professionals. </a:t>
            </a:r>
            <a:r>
              <a:rPr lang="en-US" dirty="0" smtClean="0"/>
              <a:t>Funded by </a:t>
            </a:r>
            <a:r>
              <a:rPr lang="en-US" dirty="0"/>
              <a:t>the </a:t>
            </a:r>
            <a:r>
              <a:rPr lang="en-US" dirty="0" smtClean="0"/>
              <a:t>National Institute </a:t>
            </a:r>
            <a:r>
              <a:rPr lang="en-US" dirty="0"/>
              <a:t>of Mental Health, </a:t>
            </a:r>
            <a:r>
              <a:rPr lang="en-US" dirty="0" smtClean="0"/>
              <a:t>research found people </a:t>
            </a:r>
            <a:r>
              <a:rPr lang="en-US" dirty="0"/>
              <a:t>who </a:t>
            </a:r>
            <a:r>
              <a:rPr lang="en-US" dirty="0" smtClean="0"/>
              <a:t>use heroin </a:t>
            </a:r>
            <a:r>
              <a:rPr lang="en-US" dirty="0"/>
              <a:t>who receive training can recognize an </a:t>
            </a:r>
            <a:r>
              <a:rPr lang="en-US" dirty="0" smtClean="0"/>
              <a:t>overdose and </a:t>
            </a:r>
            <a:r>
              <a:rPr lang="en-US" dirty="0"/>
              <a:t>determine whether and when naloxone should </a:t>
            </a:r>
            <a:r>
              <a:rPr lang="en-US" dirty="0" smtClean="0"/>
              <a:t>be administered</a:t>
            </a:r>
            <a:r>
              <a:rPr lang="en-US" dirty="0"/>
              <a:t>.</a:t>
            </a:r>
          </a:p>
        </p:txBody>
      </p:sp>
    </p:spTree>
    <p:extLst>
      <p:ext uri="{BB962C8B-B14F-4D97-AF65-F5344CB8AC3E}">
        <p14:creationId xmlns:p14="http://schemas.microsoft.com/office/powerpoint/2010/main" val="1352874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Preventing ODs</a:t>
            </a:r>
            <a:endParaRPr lang="en-US" dirty="0"/>
          </a:p>
        </p:txBody>
      </p:sp>
      <p:sp>
        <p:nvSpPr>
          <p:cNvPr id="3" name="Content Placeholder 2"/>
          <p:cNvSpPr>
            <a:spLocks noGrp="1"/>
          </p:cNvSpPr>
          <p:nvPr>
            <p:ph idx="1"/>
          </p:nvPr>
        </p:nvSpPr>
        <p:spPr/>
        <p:txBody>
          <a:bodyPr/>
          <a:lstStyle/>
          <a:p>
            <a:pPr marL="0" indent="0">
              <a:buNone/>
            </a:pPr>
            <a:endParaRPr lang="en-US" b="1" dirty="0" smtClean="0"/>
          </a:p>
          <a:p>
            <a:pPr marL="0" indent="0">
              <a:buNone/>
            </a:pPr>
            <a:r>
              <a:rPr lang="en-US" b="1" dirty="0" smtClean="0"/>
              <a:t>911 Good </a:t>
            </a:r>
            <a:r>
              <a:rPr lang="en-US" b="1" dirty="0"/>
              <a:t>Samaritan </a:t>
            </a:r>
            <a:r>
              <a:rPr lang="en-US" b="1" dirty="0" smtClean="0"/>
              <a:t>laws </a:t>
            </a:r>
            <a:r>
              <a:rPr lang="en-US" dirty="0" smtClean="0"/>
              <a:t>(New Mexico, 2007, was first)</a:t>
            </a:r>
          </a:p>
          <a:p>
            <a:pPr marL="0" indent="0">
              <a:buNone/>
            </a:pPr>
            <a:endParaRPr lang="en-US" dirty="0" smtClean="0"/>
          </a:p>
          <a:p>
            <a:pPr marL="0" indent="0">
              <a:buNone/>
            </a:pPr>
            <a:r>
              <a:rPr lang="en-US" dirty="0" smtClean="0"/>
              <a:t>As of July, 2013, in 13 other states (California</a:t>
            </a:r>
            <a:r>
              <a:rPr lang="en-US" dirty="0"/>
              <a:t>, Colorado, </a:t>
            </a:r>
            <a:r>
              <a:rPr lang="en-US" dirty="0" smtClean="0"/>
              <a:t>Connecticut, Delaware, Florida</a:t>
            </a:r>
            <a:r>
              <a:rPr lang="en-US" dirty="0"/>
              <a:t>, Illinois, </a:t>
            </a:r>
            <a:r>
              <a:rPr lang="en-US" dirty="0" smtClean="0"/>
              <a:t>Massachusetts, New York, New Jersey, North Carolina, Rhode Island, Vermont, and Washington </a:t>
            </a:r>
            <a:r>
              <a:rPr lang="en-US" dirty="0"/>
              <a:t>– </a:t>
            </a:r>
            <a:r>
              <a:rPr lang="en-US" dirty="0" smtClean="0"/>
              <a:t>also District </a:t>
            </a:r>
            <a:r>
              <a:rPr lang="en-US" dirty="0"/>
              <a:t>of </a:t>
            </a:r>
            <a:r>
              <a:rPr lang="en-US" dirty="0" smtClean="0"/>
              <a:t>Columbia).</a:t>
            </a:r>
            <a:endParaRPr lang="en-US" dirty="0"/>
          </a:p>
          <a:p>
            <a:pPr marL="0" indent="0">
              <a:buNone/>
            </a:pPr>
            <a:endParaRPr lang="en-US" dirty="0"/>
          </a:p>
          <a:p>
            <a:pPr marL="0" indent="0">
              <a:buNone/>
            </a:pPr>
            <a:r>
              <a:rPr lang="en-US" dirty="0" smtClean="0"/>
              <a:t>The Network for Public </a:t>
            </a:r>
            <a:r>
              <a:rPr lang="en-US" dirty="0"/>
              <a:t>Health Law (http://</a:t>
            </a:r>
            <a:r>
              <a:rPr lang="en-US" dirty="0" smtClean="0"/>
              <a:t>www.networkforphl.org</a:t>
            </a:r>
            <a:r>
              <a:rPr lang="en-US" dirty="0"/>
              <a:t>)</a:t>
            </a:r>
          </a:p>
        </p:txBody>
      </p:sp>
    </p:spTree>
    <p:extLst>
      <p:ext uri="{BB962C8B-B14F-4D97-AF65-F5344CB8AC3E}">
        <p14:creationId xmlns:p14="http://schemas.microsoft.com/office/powerpoint/2010/main" val="37064152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Preventing ODs</a:t>
            </a:r>
            <a:endParaRPr lang="en-US" dirty="0"/>
          </a:p>
        </p:txBody>
      </p:sp>
      <p:sp>
        <p:nvSpPr>
          <p:cNvPr id="3" name="Content Placeholder 2"/>
          <p:cNvSpPr>
            <a:spLocks noGrp="1"/>
          </p:cNvSpPr>
          <p:nvPr>
            <p:ph idx="1"/>
          </p:nvPr>
        </p:nvSpPr>
        <p:spPr/>
        <p:txBody>
          <a:bodyPr/>
          <a:lstStyle/>
          <a:p>
            <a:pPr marL="0" indent="0">
              <a:buNone/>
            </a:pPr>
            <a:endParaRPr lang="en-US" sz="3200" b="1" dirty="0" smtClean="0"/>
          </a:p>
          <a:p>
            <a:pPr marL="0" indent="0">
              <a:buNone/>
            </a:pPr>
            <a:endParaRPr lang="en-US" sz="3200" b="1" dirty="0"/>
          </a:p>
          <a:p>
            <a:pPr marL="0" indent="0">
              <a:buNone/>
            </a:pPr>
            <a:r>
              <a:rPr lang="en-US" sz="3200" b="1" dirty="0" smtClean="0"/>
              <a:t>What RSAT Programs Can Do:</a:t>
            </a:r>
            <a:endParaRPr lang="en-US" sz="3200" b="1" dirty="0"/>
          </a:p>
          <a:p>
            <a:pPr marL="0" indent="0">
              <a:buNone/>
            </a:pPr>
            <a:endParaRPr lang="en-US" dirty="0" smtClean="0"/>
          </a:p>
          <a:p>
            <a:pPr marL="0" indent="0">
              <a:buNone/>
            </a:pPr>
            <a:r>
              <a:rPr lang="en-US" b="1" i="1" dirty="0" smtClean="0"/>
              <a:t>Plan, arrange, and facilitate Continuing </a:t>
            </a:r>
            <a:r>
              <a:rPr lang="en-US" b="1" i="1" dirty="0"/>
              <a:t>C</a:t>
            </a:r>
            <a:r>
              <a:rPr lang="en-US" b="1" i="1" dirty="0" smtClean="0"/>
              <a:t>are from  RSAT jails/prison programs to the community</a:t>
            </a:r>
            <a:endParaRPr lang="en-US" b="1" i="1" dirty="0"/>
          </a:p>
        </p:txBody>
      </p:sp>
    </p:spTree>
    <p:extLst>
      <p:ext uri="{BB962C8B-B14F-4D97-AF65-F5344CB8AC3E}">
        <p14:creationId xmlns:p14="http://schemas.microsoft.com/office/powerpoint/2010/main" val="13146746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Preventing ODs</a:t>
            </a:r>
          </a:p>
        </p:txBody>
      </p:sp>
      <p:sp>
        <p:nvSpPr>
          <p:cNvPr id="3" name="Content Placeholder 2"/>
          <p:cNvSpPr>
            <a:spLocks noGrp="1"/>
          </p:cNvSpPr>
          <p:nvPr>
            <p:ph idx="1"/>
          </p:nvPr>
        </p:nvSpPr>
        <p:spPr>
          <a:xfrm>
            <a:off x="683568" y="1524000"/>
            <a:ext cx="7812868" cy="4525963"/>
          </a:xfrm>
        </p:spPr>
        <p:txBody>
          <a:bodyPr/>
          <a:lstStyle/>
          <a:p>
            <a:pPr marL="0" indent="0">
              <a:buNone/>
            </a:pPr>
            <a:r>
              <a:rPr lang="en-US" dirty="0" smtClean="0"/>
              <a:t>e.g. From </a:t>
            </a:r>
            <a:r>
              <a:rPr lang="en-US" u="sng" dirty="0" smtClean="0"/>
              <a:t>Cincinnati Enquirer</a:t>
            </a:r>
            <a:endParaRPr lang="en-US" dirty="0"/>
          </a:p>
          <a:p>
            <a:pPr marL="0" indent="0">
              <a:buNone/>
            </a:pPr>
            <a:r>
              <a:rPr lang="en-US" dirty="0"/>
              <a:t>Judge Robert Peeler of Warren County, Ohio, had three defendants die of heroin overdoses after he released them from jail. “They died because I released them. It’s impossible to keep them all in </a:t>
            </a:r>
            <a:r>
              <a:rPr lang="en-US" dirty="0" smtClean="0"/>
              <a:t>jail</a:t>
            </a:r>
            <a:r>
              <a:rPr lang="en-US" dirty="0"/>
              <a:t>.</a:t>
            </a:r>
            <a:r>
              <a:rPr lang="en-US" dirty="0" smtClean="0"/>
              <a:t>”  As </a:t>
            </a:r>
            <a:r>
              <a:rPr lang="en-US" dirty="0"/>
              <a:t>a result, Peeler took the unprecedented act of ordering soon-to-be released defendants to undergo a series of nine to 12 injections of Vivitrol. He ordered some to receive the first injection while in jail</a:t>
            </a:r>
            <a:r>
              <a:rPr lang="en-US" dirty="0" smtClean="0"/>
              <a:t>.</a:t>
            </a:r>
          </a:p>
          <a:p>
            <a:pPr marL="0" indent="0">
              <a:buNone/>
            </a:pPr>
            <a:endParaRPr lang="en-US" dirty="0"/>
          </a:p>
          <a:p>
            <a:pPr marL="0" indent="0">
              <a:buNone/>
            </a:pPr>
            <a:r>
              <a:rPr lang="en-US" i="1" dirty="0" smtClean="0"/>
              <a:t>As described in past RSAT webinars, several county jail RSATs are doing the same.</a:t>
            </a:r>
          </a:p>
        </p:txBody>
      </p:sp>
    </p:spTree>
    <p:extLst>
      <p:ext uri="{BB962C8B-B14F-4D97-AF65-F5344CB8AC3E}">
        <p14:creationId xmlns:p14="http://schemas.microsoft.com/office/powerpoint/2010/main" val="41119103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Next Presentation</a:t>
            </a:r>
            <a:r>
              <a:rPr lang="en-US" sz="3200" dirty="0"/>
              <a:t>: Mentoring for Success: Completing the RSAT Continuum of Care</a:t>
            </a:r>
          </a:p>
        </p:txBody>
      </p:sp>
      <p:sp>
        <p:nvSpPr>
          <p:cNvPr id="3" name="Content Placeholder 2"/>
          <p:cNvSpPr>
            <a:spLocks noGrp="1"/>
          </p:cNvSpPr>
          <p:nvPr>
            <p:ph idx="1"/>
          </p:nvPr>
        </p:nvSpPr>
        <p:spPr>
          <a:xfrm>
            <a:off x="683568" y="1493837"/>
            <a:ext cx="7812868" cy="4525963"/>
          </a:xfrm>
        </p:spPr>
        <p:txBody>
          <a:bodyPr/>
          <a:lstStyle/>
          <a:p>
            <a:pPr marL="0" indent="0" algn="ctr" eaLnBrk="0" fontAlgn="base" hangingPunct="0">
              <a:lnSpc>
                <a:spcPct val="100000"/>
              </a:lnSpc>
              <a:buNone/>
            </a:pPr>
            <a:r>
              <a:rPr lang="en-US" sz="2000" b="1" dirty="0"/>
              <a:t>November 20, 2013</a:t>
            </a:r>
            <a:endParaRPr lang="en-US" sz="2000" dirty="0"/>
          </a:p>
          <a:p>
            <a:pPr marL="0" indent="0" algn="ctr" eaLnBrk="0" fontAlgn="base" hangingPunct="0">
              <a:lnSpc>
                <a:spcPct val="100000"/>
              </a:lnSpc>
              <a:buNone/>
            </a:pPr>
            <a:r>
              <a:rPr lang="en-US" sz="2000" b="1" dirty="0"/>
              <a:t>2:00 – 3:00 p.m. EST </a:t>
            </a:r>
            <a:endParaRPr lang="en-US" sz="2000" dirty="0"/>
          </a:p>
          <a:p>
            <a:pPr marL="0" indent="0">
              <a:lnSpc>
                <a:spcPct val="100000"/>
              </a:lnSpc>
              <a:buNone/>
            </a:pPr>
            <a:r>
              <a:rPr lang="en-US" sz="2000" dirty="0" smtClean="0"/>
              <a:t>This </a:t>
            </a:r>
            <a:r>
              <a:rPr lang="en-US" sz="2000" dirty="0"/>
              <a:t>presentation will provide participants with an inexpensive yet highly effective option for providing aftercare and post-release treatment for RSAT clients. It will describe the model developed by Spectrum Health Systems in partnership with the Massachusetts Department of Correction under a Second Chance Act grant program. It is designed to use volunteer peer mentors to bridge the gap between pre-release treatment and coordination of post release services to assist RSAT clients to quickly stabilize in the community. Finally, the webinar will provide outcomes for the peer-mentoring program demonstrating the high rate of client engagement and significant reduction in recidivism.</a:t>
            </a:r>
          </a:p>
          <a:p>
            <a:pPr marL="0" indent="0">
              <a:lnSpc>
                <a:spcPct val="100000"/>
              </a:lnSpc>
              <a:buNone/>
            </a:pPr>
            <a:r>
              <a:rPr lang="en-US" sz="2000" dirty="0" smtClean="0"/>
              <a:t>Presenters</a:t>
            </a:r>
            <a:r>
              <a:rPr lang="en-US" sz="2000" dirty="0"/>
              <a:t>: 	Earl Warren, Jacqueline Chowaniec</a:t>
            </a:r>
          </a:p>
          <a:p>
            <a:pPr marL="0" indent="0">
              <a:buNone/>
            </a:pPr>
            <a:endParaRPr lang="en-US" sz="1800" i="1" dirty="0" smtClean="0"/>
          </a:p>
        </p:txBody>
      </p:sp>
    </p:spTree>
    <p:extLst>
      <p:ext uri="{BB962C8B-B14F-4D97-AF65-F5344CB8AC3E}">
        <p14:creationId xmlns:p14="http://schemas.microsoft.com/office/powerpoint/2010/main" val="4123011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10146"/>
          </a:xfrm>
        </p:spPr>
        <p:txBody>
          <a:bodyPr/>
          <a:lstStyle/>
          <a:p>
            <a:r>
              <a:rPr lang="en-US" dirty="0" smtClean="0"/>
              <a:t>I. Drug Overdoses</a:t>
            </a:r>
            <a:endParaRPr lang="en-US" dirty="0"/>
          </a:p>
        </p:txBody>
      </p:sp>
      <p:pic>
        <p:nvPicPr>
          <p:cNvPr id="4" name="Content Placeholder 3" descr=" Figure 3 is a map that shows the age adjusted deaths per 100,000 standard population by stat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95400" y="1066800"/>
            <a:ext cx="6705600" cy="4419600"/>
          </a:xfrm>
          <a:prstGeom prst="rect">
            <a:avLst/>
          </a:prstGeom>
          <a:ln w="88900" cap="sq" cmpd="thickThin">
            <a:solidFill>
              <a:srgbClr val="000000"/>
            </a:solidFill>
            <a:prstDash val="solid"/>
            <a:miter lim="800000"/>
          </a:ln>
          <a:effectLst>
            <a:innerShdw blurRad="76200">
              <a:srgbClr val="000000"/>
            </a:innerShdw>
          </a:effectLst>
        </p:spPr>
      </p:pic>
      <p:sp>
        <p:nvSpPr>
          <p:cNvPr id="3" name="TextBox 2"/>
          <p:cNvSpPr txBox="1"/>
          <p:nvPr/>
        </p:nvSpPr>
        <p:spPr>
          <a:xfrm>
            <a:off x="1219200" y="5666601"/>
            <a:ext cx="6553200" cy="276999"/>
          </a:xfrm>
          <a:prstGeom prst="rect">
            <a:avLst/>
          </a:prstGeom>
          <a:noFill/>
        </p:spPr>
        <p:txBody>
          <a:bodyPr wrap="square" rtlCol="0">
            <a:spAutoFit/>
          </a:bodyPr>
          <a:lstStyle/>
          <a:p>
            <a:r>
              <a:rPr lang="en-US" sz="1200" dirty="0">
                <a:latin typeface="Arial" pitchFamily="34" charset="0"/>
                <a:cs typeface="Arial" pitchFamily="34" charset="0"/>
              </a:rPr>
              <a:t>http://www.cdc.gov/nchs/data/factsheets/factsheet_drug_poisoning.htm</a:t>
            </a:r>
            <a:endParaRPr lang="en-US" sz="1200" dirty="0" smtClean="0">
              <a:latin typeface="Arial" pitchFamily="34" charset="0"/>
              <a:cs typeface="Arial" pitchFamily="34" charset="0"/>
            </a:endParaRPr>
          </a:p>
        </p:txBody>
      </p:sp>
    </p:spTree>
    <p:extLst>
      <p:ext uri="{BB962C8B-B14F-4D97-AF65-F5344CB8AC3E}">
        <p14:creationId xmlns:p14="http://schemas.microsoft.com/office/powerpoint/2010/main" val="726753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Drug Overdoses</a:t>
            </a: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Drug </a:t>
            </a:r>
            <a:r>
              <a:rPr lang="en-US" dirty="0"/>
              <a:t>overdose deaths up for males and females, all race and ethnic </a:t>
            </a:r>
            <a:r>
              <a:rPr lang="en-US" dirty="0" smtClean="0"/>
              <a:t>groups, </a:t>
            </a:r>
            <a:r>
              <a:rPr lang="en-US" dirty="0"/>
              <a:t>and all ages.</a:t>
            </a:r>
          </a:p>
          <a:p>
            <a:pPr marL="0" indent="0">
              <a:buNone/>
            </a:pPr>
            <a:endParaRPr lang="en-US" dirty="0"/>
          </a:p>
          <a:p>
            <a:pPr marL="0" lvl="0" indent="0">
              <a:buNone/>
            </a:pPr>
            <a:r>
              <a:rPr lang="en-US" dirty="0"/>
              <a:t>78% of drug deaths were </a:t>
            </a:r>
            <a:r>
              <a:rPr lang="en-US" b="1" i="1" dirty="0"/>
              <a:t>unintentional</a:t>
            </a:r>
            <a:r>
              <a:rPr lang="en-US" dirty="0"/>
              <a:t>, </a:t>
            </a:r>
          </a:p>
          <a:p>
            <a:pPr marL="0" lvl="0" indent="0">
              <a:buNone/>
            </a:pPr>
            <a:r>
              <a:rPr lang="en-US" dirty="0"/>
              <a:t>14% were </a:t>
            </a:r>
            <a:r>
              <a:rPr lang="en-US" b="1" i="1" dirty="0"/>
              <a:t>suicides</a:t>
            </a:r>
            <a:r>
              <a:rPr lang="en-US" dirty="0"/>
              <a:t>, </a:t>
            </a:r>
          </a:p>
          <a:p>
            <a:pPr marL="0" lvl="0" indent="0">
              <a:buNone/>
            </a:pPr>
            <a:r>
              <a:rPr lang="en-US" dirty="0"/>
              <a:t>and 8% were of </a:t>
            </a:r>
            <a:r>
              <a:rPr lang="en-US" b="1" i="1" dirty="0"/>
              <a:t>undetermined</a:t>
            </a:r>
            <a:r>
              <a:rPr lang="en-US" dirty="0"/>
              <a:t> intent</a:t>
            </a:r>
          </a:p>
          <a:p>
            <a:pPr marL="0" lvl="0" indent="0">
              <a:buNone/>
            </a:pPr>
            <a:r>
              <a:rPr lang="en-US" dirty="0"/>
              <a:t>(2010)</a:t>
            </a:r>
          </a:p>
          <a:p>
            <a:endParaRPr lang="en-US" dirty="0"/>
          </a:p>
        </p:txBody>
      </p:sp>
    </p:spTree>
    <p:extLst>
      <p:ext uri="{BB962C8B-B14F-4D97-AF65-F5344CB8AC3E}">
        <p14:creationId xmlns:p14="http://schemas.microsoft.com/office/powerpoint/2010/main" val="3065004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628"/>
            <a:ext cx="8229600" cy="1443372"/>
          </a:xfrm>
        </p:spPr>
        <p:txBody>
          <a:bodyPr/>
          <a:lstStyle/>
          <a:p>
            <a:r>
              <a:rPr lang="en-US" dirty="0" smtClean="0"/>
              <a:t>I. Drug Overdoses</a:t>
            </a:r>
            <a:endParaRPr lang="en-US" dirty="0"/>
          </a:p>
        </p:txBody>
      </p:sp>
      <p:pic>
        <p:nvPicPr>
          <p:cNvPr id="4" name="Content Placeholder 3" descr="Figure 2 is a a bar chart that shows the drug poisoning death rates by age ranges of 15 to 24, 25 to 34, 35 to 44, 45 to 54, 55 to 64, and 65 and over.">
            <a:hlinkClick r:id="rId2"/>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1905000" y="1828800"/>
            <a:ext cx="5943600" cy="41910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008629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Drug Overdoses</a:t>
            </a:r>
            <a:endParaRPr lang="en-US" dirty="0"/>
          </a:p>
        </p:txBody>
      </p:sp>
      <p:sp>
        <p:nvSpPr>
          <p:cNvPr id="3" name="Content Placeholder 2"/>
          <p:cNvSpPr>
            <a:spLocks noGrp="1"/>
          </p:cNvSpPr>
          <p:nvPr>
            <p:ph idx="1"/>
          </p:nvPr>
        </p:nvSpPr>
        <p:spPr/>
        <p:txBody>
          <a:bodyPr/>
          <a:lstStyle/>
          <a:p>
            <a:pPr marL="0" indent="0">
              <a:buNone/>
            </a:pPr>
            <a:endParaRPr lang="en-US" b="1" dirty="0"/>
          </a:p>
          <a:p>
            <a:pPr marL="0" indent="0">
              <a:buNone/>
            </a:pPr>
            <a:r>
              <a:rPr lang="en-US" b="1" dirty="0" smtClean="0"/>
              <a:t>Drugs Overdosed</a:t>
            </a:r>
          </a:p>
          <a:p>
            <a:pPr marL="0" indent="0">
              <a:buNone/>
            </a:pPr>
            <a:endParaRPr lang="en-US" b="1" dirty="0"/>
          </a:p>
          <a:p>
            <a:pPr marL="0" indent="0">
              <a:buNone/>
            </a:pPr>
            <a:r>
              <a:rPr lang="en-US" dirty="0" smtClean="0"/>
              <a:t>e.g. Florida 2003-2009</a:t>
            </a:r>
          </a:p>
          <a:p>
            <a:pPr marL="0" indent="0">
              <a:buNone/>
            </a:pPr>
            <a:endParaRPr lang="en-US" dirty="0" smtClean="0"/>
          </a:p>
          <a:p>
            <a:pPr marL="0" indent="0">
              <a:buNone/>
            </a:pPr>
            <a:r>
              <a:rPr lang="en-US" dirty="0" smtClean="0"/>
              <a:t>76.1% prescription medication</a:t>
            </a:r>
          </a:p>
          <a:p>
            <a:pPr marL="0" indent="0">
              <a:buNone/>
            </a:pPr>
            <a:endParaRPr lang="en-US" dirty="0" smtClean="0"/>
          </a:p>
          <a:p>
            <a:pPr marL="0" indent="0">
              <a:buNone/>
            </a:pPr>
            <a:r>
              <a:rPr lang="en-US" dirty="0"/>
              <a:t>2</a:t>
            </a:r>
            <a:r>
              <a:rPr lang="en-US" dirty="0" smtClean="0"/>
              <a:t>3.9% illicit drugs</a:t>
            </a:r>
          </a:p>
          <a:p>
            <a:pPr marL="0" indent="0">
              <a:buNone/>
            </a:pPr>
            <a:endParaRPr lang="en-US" dirty="0"/>
          </a:p>
        </p:txBody>
      </p:sp>
    </p:spTree>
    <p:extLst>
      <p:ext uri="{BB962C8B-B14F-4D97-AF65-F5344CB8AC3E}">
        <p14:creationId xmlns:p14="http://schemas.microsoft.com/office/powerpoint/2010/main" val="541912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Drug Overdoses</a:t>
            </a:r>
            <a:endParaRPr lang="en-US" dirty="0"/>
          </a:p>
        </p:txBody>
      </p:sp>
      <p:sp>
        <p:nvSpPr>
          <p:cNvPr id="3" name="Content Placeholder 2"/>
          <p:cNvSpPr>
            <a:spLocks noGrp="1"/>
          </p:cNvSpPr>
          <p:nvPr>
            <p:ph idx="1"/>
          </p:nvPr>
        </p:nvSpPr>
        <p:spPr>
          <a:xfrm>
            <a:off x="838200" y="1447801"/>
            <a:ext cx="7772400" cy="4419599"/>
          </a:xfrm>
        </p:spPr>
        <p:txBody>
          <a:bodyPr>
            <a:normAutofit fontScale="77500" lnSpcReduction="20000"/>
          </a:bodyPr>
          <a:lstStyle/>
          <a:p>
            <a:pPr marL="0" indent="0">
              <a:buNone/>
            </a:pPr>
            <a:r>
              <a:rPr lang="en-US" b="1" dirty="0" smtClean="0"/>
              <a:t>Prescription Medication in overdose </a:t>
            </a:r>
            <a:r>
              <a:rPr lang="en-US" b="1" dirty="0"/>
              <a:t>d</a:t>
            </a:r>
            <a:r>
              <a:rPr lang="en-US" b="1" dirty="0" smtClean="0"/>
              <a:t>eaths up 84.2%:</a:t>
            </a:r>
          </a:p>
          <a:p>
            <a:pPr marL="0" indent="0">
              <a:buNone/>
            </a:pPr>
            <a:endParaRPr lang="en-US" dirty="0" smtClean="0"/>
          </a:p>
          <a:p>
            <a:pPr marL="0" indent="0">
              <a:buNone/>
            </a:pPr>
            <a:r>
              <a:rPr lang="en-US" b="1" dirty="0" smtClean="0"/>
              <a:t>Greatest increase:</a:t>
            </a:r>
          </a:p>
          <a:p>
            <a:pPr marL="0" indent="0" algn="ctr">
              <a:buNone/>
            </a:pPr>
            <a:r>
              <a:rPr lang="en-US" sz="2600" dirty="0" smtClean="0"/>
              <a:t> </a:t>
            </a:r>
            <a:r>
              <a:rPr lang="en-US" sz="2600" dirty="0" smtClean="0">
                <a:solidFill>
                  <a:srgbClr val="000000"/>
                </a:solidFill>
              </a:rPr>
              <a:t>oxycodone/oxycontin (264.6%), </a:t>
            </a:r>
          </a:p>
          <a:p>
            <a:pPr marL="0" indent="0" algn="ctr">
              <a:buNone/>
            </a:pPr>
            <a:r>
              <a:rPr lang="en-US" sz="2600" dirty="0" smtClean="0">
                <a:solidFill>
                  <a:srgbClr val="000000"/>
                </a:solidFill>
              </a:rPr>
              <a:t>Alprazolam/xanax (233.8%), </a:t>
            </a:r>
          </a:p>
          <a:p>
            <a:pPr marL="0" indent="0" algn="ctr">
              <a:buNone/>
            </a:pPr>
            <a:r>
              <a:rPr lang="en-US" sz="2600" dirty="0" smtClean="0">
                <a:solidFill>
                  <a:srgbClr val="000000"/>
                </a:solidFill>
              </a:rPr>
              <a:t>methadone (79.2%), </a:t>
            </a:r>
          </a:p>
          <a:p>
            <a:pPr marL="0" indent="0" algn="ctr">
              <a:buNone/>
            </a:pPr>
            <a:r>
              <a:rPr lang="en-US" sz="2600" dirty="0" smtClean="0">
                <a:solidFill>
                  <a:srgbClr val="000000"/>
                </a:solidFill>
              </a:rPr>
              <a:t>Hydrocodone/vicodin (34.9%) </a:t>
            </a:r>
          </a:p>
          <a:p>
            <a:pPr marL="0" indent="0" algn="ctr">
              <a:buNone/>
            </a:pPr>
            <a:r>
              <a:rPr lang="en-US" sz="2600" dirty="0" smtClean="0">
                <a:solidFill>
                  <a:srgbClr val="000000"/>
                </a:solidFill>
              </a:rPr>
              <a:t>morphine (26.2%)</a:t>
            </a:r>
          </a:p>
          <a:p>
            <a:pPr marL="0" indent="0">
              <a:buNone/>
            </a:pPr>
            <a:endParaRPr lang="en-US" dirty="0"/>
          </a:p>
          <a:p>
            <a:pPr marL="0" indent="0">
              <a:buNone/>
            </a:pPr>
            <a:r>
              <a:rPr lang="en-US" sz="2400" dirty="0" smtClean="0"/>
              <a:t>CDC Drug Overdose Deaths-Florida, 2003-2009, MMWR (July, 2011)</a:t>
            </a:r>
            <a:endParaRPr lang="en-US" sz="2400" dirty="0"/>
          </a:p>
        </p:txBody>
      </p:sp>
    </p:spTree>
    <p:extLst>
      <p:ext uri="{BB962C8B-B14F-4D97-AF65-F5344CB8AC3E}">
        <p14:creationId xmlns:p14="http://schemas.microsoft.com/office/powerpoint/2010/main" val="1813099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Andy PP">
  <a:themeElements>
    <a:clrScheme name="AHP_COLOR_template">
      <a:dk1>
        <a:sysClr val="windowText" lastClr="000000"/>
      </a:dk1>
      <a:lt1>
        <a:sysClr val="window" lastClr="FFFFFF"/>
      </a:lt1>
      <a:dk2>
        <a:srgbClr val="005581"/>
      </a:dk2>
      <a:lt2>
        <a:srgbClr val="EEECE1"/>
      </a:lt2>
      <a:accent1>
        <a:srgbClr val="4080A1"/>
      </a:accent1>
      <a:accent2>
        <a:srgbClr val="97B9D2"/>
      </a:accent2>
      <a:accent3>
        <a:srgbClr val="9BBB59"/>
      </a:accent3>
      <a:accent4>
        <a:srgbClr val="8064A2"/>
      </a:accent4>
      <a:accent5>
        <a:srgbClr val="E7D4AF"/>
      </a:accent5>
      <a:accent6>
        <a:srgbClr val="F9D2B5"/>
      </a:accent6>
      <a:hlink>
        <a:srgbClr val="005581"/>
      </a:hlink>
      <a:folHlink>
        <a:srgbClr val="4080A1"/>
      </a:folHlink>
    </a:clrScheme>
    <a:fontScheme name="AHP_Font_Template">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200" i="1"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1_AHP_Powerpoint_Template_FINAL">
  <a:themeElements>
    <a:clrScheme name="AHP_COLOR_template">
      <a:dk1>
        <a:sysClr val="windowText" lastClr="000000"/>
      </a:dk1>
      <a:lt1>
        <a:sysClr val="window" lastClr="FFFFFF"/>
      </a:lt1>
      <a:dk2>
        <a:srgbClr val="005581"/>
      </a:dk2>
      <a:lt2>
        <a:srgbClr val="EEECE1"/>
      </a:lt2>
      <a:accent1>
        <a:srgbClr val="4080A1"/>
      </a:accent1>
      <a:accent2>
        <a:srgbClr val="97B9D2"/>
      </a:accent2>
      <a:accent3>
        <a:srgbClr val="9BBB59"/>
      </a:accent3>
      <a:accent4>
        <a:srgbClr val="8064A2"/>
      </a:accent4>
      <a:accent5>
        <a:srgbClr val="E7D4AF"/>
      </a:accent5>
      <a:accent6>
        <a:srgbClr val="F9D2B5"/>
      </a:accent6>
      <a:hlink>
        <a:srgbClr val="005581"/>
      </a:hlink>
      <a:folHlink>
        <a:srgbClr val="4080A1"/>
      </a:folHlink>
    </a:clrScheme>
    <a:fontScheme name="AHP_Font_Template">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200" i="1" dirty="0" smtClean="0">
            <a:latin typeface="Arial" pitchFamily="34" charset="0"/>
            <a:cs typeface="Arial"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Andy PP</Template>
  <TotalTime>733</TotalTime>
  <Words>3209</Words>
  <Application>Microsoft Office PowerPoint</Application>
  <PresentationFormat>On-screen Show (4:3)</PresentationFormat>
  <Paragraphs>315</Paragraphs>
  <Slides>44</Slides>
  <Notes>1</Notes>
  <HiddenSlides>0</HiddenSlides>
  <MMClips>0</MMClips>
  <ScaleCrop>false</ScaleCrop>
  <HeadingPairs>
    <vt:vector size="4" baseType="variant">
      <vt:variant>
        <vt:lpstr>Theme</vt:lpstr>
      </vt:variant>
      <vt:variant>
        <vt:i4>2</vt:i4>
      </vt:variant>
      <vt:variant>
        <vt:lpstr>Slide Titles</vt:lpstr>
      </vt:variant>
      <vt:variant>
        <vt:i4>44</vt:i4>
      </vt:variant>
    </vt:vector>
  </HeadingPairs>
  <TitlesOfParts>
    <vt:vector size="46" baseType="lpstr">
      <vt:lpstr>Andy PP</vt:lpstr>
      <vt:lpstr>1_AHP_Powerpoint_Template_FINAL</vt:lpstr>
      <vt:lpstr>PowerPoint Presentation</vt:lpstr>
      <vt:lpstr>I. Drug Overdoses</vt:lpstr>
      <vt:lpstr>I. Drug Overdoses</vt:lpstr>
      <vt:lpstr>I. Drug Overdoses</vt:lpstr>
      <vt:lpstr>I. Drug Overdoses</vt:lpstr>
      <vt:lpstr>I. Drug Overdoses</vt:lpstr>
      <vt:lpstr>I. Drug Overdoses</vt:lpstr>
      <vt:lpstr>I. Drug Overdoses</vt:lpstr>
      <vt:lpstr>I. Drug Overdoses</vt:lpstr>
      <vt:lpstr>I. Drug Overdoses</vt:lpstr>
      <vt:lpstr>I. Drug Overdoses</vt:lpstr>
      <vt:lpstr>I. Drug Overdoses</vt:lpstr>
      <vt:lpstr>I. Drug Overdoses</vt:lpstr>
      <vt:lpstr>I. Drug Overdoses ED Visits for Buprenorphine</vt:lpstr>
      <vt:lpstr>I.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 Reentry Drug Overdoses</vt:lpstr>
      <vt:lpstr>III. Reentry Challenges</vt:lpstr>
      <vt:lpstr>III. Reentry Challenges</vt:lpstr>
      <vt:lpstr>III. Reentry Challenges</vt:lpstr>
      <vt:lpstr>III. Reentry Challenges</vt:lpstr>
      <vt:lpstr>III. Reentry Challenges</vt:lpstr>
      <vt:lpstr>III. Reentry Challenges</vt:lpstr>
      <vt:lpstr>III. Reentry Challenges</vt:lpstr>
      <vt:lpstr>III. Reentry Challenges</vt:lpstr>
      <vt:lpstr>III. Reentry Challenges</vt:lpstr>
      <vt:lpstr>IV. Preventing ODs</vt:lpstr>
      <vt:lpstr>IV. Preventing ODs</vt:lpstr>
      <vt:lpstr>IV. Preventing ODs</vt:lpstr>
      <vt:lpstr>IV. Preventing ODs</vt:lpstr>
      <vt:lpstr>IV. Preventing ODs</vt:lpstr>
      <vt:lpstr>IV. Preventing ODs</vt:lpstr>
      <vt:lpstr>IV. Preventing ODs</vt:lpstr>
      <vt:lpstr>Next Presentation: Mentoring for Success: Completing the RSAT Continuum of Care</vt:lpstr>
    </vt:vector>
  </TitlesOfParts>
  <Company>Advocates for Human Potential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the Can to the Coffin</dc:title>
  <dc:creator>Natasha Zaretskaya</dc:creator>
  <cp:lastModifiedBy>Jon Grand</cp:lastModifiedBy>
  <cp:revision>47</cp:revision>
  <cp:lastPrinted>2013-10-07T19:15:31Z</cp:lastPrinted>
  <dcterms:created xsi:type="dcterms:W3CDTF">2013-09-12T14:09:08Z</dcterms:created>
  <dcterms:modified xsi:type="dcterms:W3CDTF">2013-10-21T18:16:35Z</dcterms:modified>
</cp:coreProperties>
</file>