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15" r:id="rId3"/>
    <p:sldId id="320" r:id="rId4"/>
    <p:sldId id="323" r:id="rId5"/>
    <p:sldId id="325" r:id="rId6"/>
    <p:sldId id="258" r:id="rId7"/>
    <p:sldId id="289" r:id="rId8"/>
    <p:sldId id="260" r:id="rId9"/>
    <p:sldId id="275" r:id="rId10"/>
    <p:sldId id="261" r:id="rId11"/>
    <p:sldId id="271" r:id="rId12"/>
    <p:sldId id="263" r:id="rId13"/>
    <p:sldId id="268" r:id="rId14"/>
    <p:sldId id="326" r:id="rId15"/>
    <p:sldId id="328" r:id="rId16"/>
    <p:sldId id="331" r:id="rId17"/>
    <p:sldId id="332" r:id="rId18"/>
    <p:sldId id="329" r:id="rId19"/>
    <p:sldId id="291" r:id="rId20"/>
    <p:sldId id="266" r:id="rId21"/>
    <p:sldId id="277" r:id="rId22"/>
    <p:sldId id="272" r:id="rId23"/>
    <p:sldId id="273" r:id="rId24"/>
    <p:sldId id="274" r:id="rId25"/>
    <p:sldId id="281" r:id="rId26"/>
    <p:sldId id="283" r:id="rId27"/>
    <p:sldId id="327" r:id="rId28"/>
    <p:sldId id="267" r:id="rId29"/>
    <p:sldId id="276" r:id="rId30"/>
    <p:sldId id="288" r:id="rId31"/>
    <p:sldId id="324" r:id="rId32"/>
    <p:sldId id="284" r:id="rId33"/>
    <p:sldId id="285" r:id="rId34"/>
    <p:sldId id="286" r:id="rId35"/>
    <p:sldId id="287" r:id="rId36"/>
    <p:sldId id="290" r:id="rId37"/>
    <p:sldId id="292" r:id="rId38"/>
    <p:sldId id="316" r:id="rId39"/>
    <p:sldId id="318" r:id="rId40"/>
    <p:sldId id="293" r:id="rId41"/>
    <p:sldId id="294" r:id="rId42"/>
    <p:sldId id="295" r:id="rId43"/>
    <p:sldId id="296" r:id="rId44"/>
    <p:sldId id="297" r:id="rId45"/>
    <p:sldId id="298" r:id="rId46"/>
    <p:sldId id="299" r:id="rId47"/>
    <p:sldId id="300" r:id="rId48"/>
    <p:sldId id="302" r:id="rId49"/>
    <p:sldId id="303" r:id="rId50"/>
    <p:sldId id="304" r:id="rId51"/>
    <p:sldId id="305" r:id="rId52"/>
    <p:sldId id="306" r:id="rId53"/>
    <p:sldId id="307" r:id="rId54"/>
    <p:sldId id="308" r:id="rId55"/>
    <p:sldId id="309" r:id="rId56"/>
    <p:sldId id="314" r:id="rId57"/>
    <p:sldId id="310" r:id="rId58"/>
    <p:sldId id="330" r:id="rId59"/>
    <p:sldId id="33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D8446-A649-4ABE-A7E8-E5BB85F45E61}" type="datetimeFigureOut">
              <a:rPr lang="en-US" smtClean="0"/>
              <a:t>3/18/2015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678E8-1675-434F-B8AC-668F9EBA5973}" type="slidenum">
              <a:rPr lang="en-US" smtClean="0"/>
              <a:t>‹#›</a:t>
            </a:fld>
            <a:endParaRPr lang="en-US"/>
          </a:p>
        </p:txBody>
      </p:sp>
    </p:spTree>
    <p:extLst>
      <p:ext uri="{BB962C8B-B14F-4D97-AF65-F5344CB8AC3E}">
        <p14:creationId xmlns:p14="http://schemas.microsoft.com/office/powerpoint/2010/main" val="392176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678E8-1675-434F-B8AC-668F9EBA5973}" type="slidenum">
              <a:rPr lang="en-US" smtClean="0"/>
              <a:t>34</a:t>
            </a:fld>
            <a:endParaRPr lang="en-US"/>
          </a:p>
        </p:txBody>
      </p:sp>
    </p:spTree>
    <p:extLst>
      <p:ext uri="{BB962C8B-B14F-4D97-AF65-F5344CB8AC3E}">
        <p14:creationId xmlns:p14="http://schemas.microsoft.com/office/powerpoint/2010/main" val="1053885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044B020-0E9B-4FFC-A7F9-5E27DBAC686A}" type="datetimeFigureOut">
              <a:rPr lang="en-US" smtClean="0"/>
              <a:t>3/18/2015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2971A74-D4AD-4507-9119-F77981071D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71A74-D4AD-4507-9119-F77981071D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71A74-D4AD-4507-9119-F77981071D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71A74-D4AD-4507-9119-F77981071DF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71A74-D4AD-4507-9119-F77981071DF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971A74-D4AD-4507-9119-F77981071DF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2971A74-D4AD-4507-9119-F77981071D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2971A74-D4AD-4507-9119-F77981071DF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044B020-0E9B-4FFC-A7F9-5E27DBAC686A}" type="datetimeFigureOut">
              <a:rPr lang="en-US" smtClean="0"/>
              <a:t>3/18/2015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2971A74-D4AD-4507-9119-F77981071D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044B020-0E9B-4FFC-A7F9-5E27DBAC686A}" type="datetimeFigureOut">
              <a:rPr lang="en-US" smtClean="0"/>
              <a:t>3/18/2015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971A74-D4AD-4507-9119-F77981071D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44B020-0E9B-4FFC-A7F9-5E27DBAC686A}" type="datetimeFigureOut">
              <a:rPr lang="en-US" smtClean="0"/>
              <a:t>3/18/2015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2971A74-D4AD-4507-9119-F77981071DF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44B020-0E9B-4FFC-A7F9-5E27DBAC686A}" type="datetimeFigureOut">
              <a:rPr lang="en-US" smtClean="0"/>
              <a:t>3/18/2015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2971A74-D4AD-4507-9119-F77981071D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mmons.wikimedia.org/wiki/File:Challengedicon.svg"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pixabay.com/en/crutches-injured-injury-symbol-leg-29396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cdc.gov/nchs/data/factsheets/factsheet_drug_poisoning_fig1.p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cdc.gov/nchs/data/factsheets/factsheet_drug_poisoning_fig3.p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mmons.wikimedia.org/wiki/File:Beyond_Belief_live_ITV_hosted_by_BBC_broadcaster_Sir._David_Frost_3.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Medication Assisted Treatment &amp; Reentry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Andrew Klein</a:t>
            </a:r>
          </a:p>
          <a:p>
            <a:r>
              <a:rPr lang="en-US" dirty="0" smtClean="0">
                <a:solidFill>
                  <a:schemeClr val="tx1"/>
                </a:solidFill>
              </a:rPr>
              <a:t>Project Director</a:t>
            </a:r>
          </a:p>
          <a:p>
            <a:r>
              <a:rPr lang="en-US" dirty="0" smtClean="0">
                <a:solidFill>
                  <a:schemeClr val="tx1"/>
                </a:solidFill>
              </a:rPr>
              <a:t>RSAT TTA</a:t>
            </a:r>
          </a:p>
          <a:p>
            <a:r>
              <a:rPr lang="en-US" dirty="0" smtClean="0">
                <a:solidFill>
                  <a:schemeClr val="tx1"/>
                </a:solidFill>
              </a:rPr>
              <a:t>Advocates for Human Potential</a:t>
            </a:r>
          </a:p>
          <a:p>
            <a:endParaRPr lang="en-US" dirty="0"/>
          </a:p>
        </p:txBody>
      </p:sp>
    </p:spTree>
    <p:extLst>
      <p:ext uri="{BB962C8B-B14F-4D97-AF65-F5344CB8AC3E}">
        <p14:creationId xmlns:p14="http://schemas.microsoft.com/office/powerpoint/2010/main" val="215414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Being evidence-based means being driven by objective analyses of research.  If the data show that medication works to contribute to recovery and public safety, we must set aside personal opinions and bias.</a:t>
            </a:r>
            <a:endParaRPr lang="en-US" dirty="0"/>
          </a:p>
        </p:txBody>
      </p:sp>
      <p:sp>
        <p:nvSpPr>
          <p:cNvPr id="2" name="Title 1"/>
          <p:cNvSpPr>
            <a:spLocks noGrp="1"/>
          </p:cNvSpPr>
          <p:nvPr>
            <p:ph type="title"/>
          </p:nvPr>
        </p:nvSpPr>
        <p:spPr/>
        <p:txBody>
          <a:bodyPr/>
          <a:lstStyle/>
          <a:p>
            <a:r>
              <a:rPr lang="en-US" dirty="0" smtClean="0"/>
              <a:t>But….</a:t>
            </a:r>
            <a:endParaRPr lang="en-US" dirty="0"/>
          </a:p>
        </p:txBody>
      </p:sp>
    </p:spTree>
    <p:extLst>
      <p:ext uri="{BB962C8B-B14F-4D97-AF65-F5344CB8AC3E}">
        <p14:creationId xmlns:p14="http://schemas.microsoft.com/office/powerpoint/2010/main" val="105401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“When prescribed and monitored properly, medications … are safe and cost-effective components of opioid addiction treatment. These medications can improve lives and reduce the risk of overdose, yet medication-assisted therapies are markedly underutilized.”’</a:t>
            </a:r>
          </a:p>
          <a:p>
            <a:pPr marL="0" indent="0">
              <a:buNone/>
            </a:pPr>
            <a:endParaRPr lang="en-US" dirty="0"/>
          </a:p>
          <a:p>
            <a:pPr marL="0" indent="0">
              <a:buNone/>
            </a:pPr>
            <a:r>
              <a:rPr lang="en-US" sz="2800" dirty="0" smtClean="0"/>
              <a:t>NIDA Director, Nora </a:t>
            </a:r>
            <a:r>
              <a:rPr lang="en-US" sz="2800" dirty="0" err="1" smtClean="0"/>
              <a:t>Volkow</a:t>
            </a:r>
            <a:r>
              <a:rPr lang="en-US" sz="2800" dirty="0" smtClean="0"/>
              <a:t>, M.D. </a:t>
            </a:r>
            <a:endParaRPr lang="en-US" sz="2800" dirty="0"/>
          </a:p>
        </p:txBody>
      </p:sp>
      <p:sp>
        <p:nvSpPr>
          <p:cNvPr id="2" name="Title 1"/>
          <p:cNvSpPr>
            <a:spLocks noGrp="1"/>
          </p:cNvSpPr>
          <p:nvPr>
            <p:ph type="title"/>
          </p:nvPr>
        </p:nvSpPr>
        <p:spPr/>
        <p:txBody>
          <a:bodyPr/>
          <a:lstStyle/>
          <a:p>
            <a:r>
              <a:rPr lang="en-US" dirty="0" smtClean="0"/>
              <a:t>What the Experts Say</a:t>
            </a:r>
            <a:endParaRPr lang="en-US" dirty="0"/>
          </a:p>
        </p:txBody>
      </p:sp>
    </p:spTree>
    <p:extLst>
      <p:ext uri="{BB962C8B-B14F-4D97-AF65-F5344CB8AC3E}">
        <p14:creationId xmlns:p14="http://schemas.microsoft.com/office/powerpoint/2010/main" val="407936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a:bodyPr>
          <a:lstStyle/>
          <a:p>
            <a:pPr marL="0" indent="0">
              <a:buNone/>
            </a:pPr>
            <a:r>
              <a:rPr lang="en-US" dirty="0" smtClean="0"/>
              <a:t>When treatment for just</a:t>
            </a:r>
            <a:r>
              <a:rPr lang="en-US" b="1" dirty="0" smtClean="0"/>
              <a:t>i</a:t>
            </a:r>
            <a:r>
              <a:rPr lang="en-US" dirty="0" smtClean="0"/>
              <a:t>ce-involved opioid users combined prescribed medication, behavioral counseling and ongoing support, the effects are </a:t>
            </a:r>
            <a:r>
              <a:rPr lang="en-US" b="1" i="1" dirty="0" smtClean="0"/>
              <a:t>many times greater </a:t>
            </a:r>
            <a:r>
              <a:rPr lang="en-US" dirty="0" smtClean="0"/>
              <a:t>than treatment without medication.</a:t>
            </a:r>
            <a:endParaRPr lang="en-US" dirty="0"/>
          </a:p>
          <a:p>
            <a:pPr marL="0" indent="0">
              <a:buNone/>
            </a:pPr>
            <a:r>
              <a:rPr lang="en-US" sz="1800" dirty="0" smtClean="0"/>
              <a:t>Marlowe, 2003</a:t>
            </a:r>
          </a:p>
          <a:p>
            <a:pPr marL="0" indent="0">
              <a:buNone/>
            </a:pPr>
            <a:endParaRPr lang="en-US" sz="1800" dirty="0" smtClean="0"/>
          </a:p>
          <a:p>
            <a:pPr marL="0" indent="0">
              <a:buNone/>
            </a:pPr>
            <a:r>
              <a:rPr lang="en-US" dirty="0" smtClean="0"/>
              <a:t>We </a:t>
            </a:r>
            <a:r>
              <a:rPr lang="en-US" dirty="0"/>
              <a:t>have highly effective medications that, when combined with other behavioral supports, are </a:t>
            </a:r>
            <a:r>
              <a:rPr lang="en-US" i="1" dirty="0"/>
              <a:t>the standard of care </a:t>
            </a:r>
            <a:r>
              <a:rPr lang="en-US" dirty="0"/>
              <a:t>for the treatment of opioid use </a:t>
            </a:r>
            <a:r>
              <a:rPr lang="en-US" dirty="0" smtClean="0"/>
              <a:t>disorders.</a:t>
            </a:r>
          </a:p>
          <a:p>
            <a:pPr marL="0" indent="0">
              <a:buNone/>
            </a:pPr>
            <a:r>
              <a:rPr lang="en-US" sz="1800" dirty="0" smtClean="0"/>
              <a:t>ONDCP, 2015</a:t>
            </a:r>
            <a:endParaRPr lang="en-US" sz="1800" dirty="0"/>
          </a:p>
        </p:txBody>
      </p:sp>
      <p:sp>
        <p:nvSpPr>
          <p:cNvPr id="2" name="Title 1"/>
          <p:cNvSpPr>
            <a:spLocks noGrp="1"/>
          </p:cNvSpPr>
          <p:nvPr>
            <p:ph type="title"/>
          </p:nvPr>
        </p:nvSpPr>
        <p:spPr>
          <a:xfrm>
            <a:off x="457200" y="152400"/>
            <a:ext cx="8229600" cy="1265238"/>
          </a:xfrm>
        </p:spPr>
        <p:txBody>
          <a:bodyPr/>
          <a:lstStyle/>
          <a:p>
            <a:r>
              <a:rPr lang="en-US" dirty="0" smtClean="0"/>
              <a:t>MAT is Evidenced-Based</a:t>
            </a:r>
            <a:endParaRPr lang="en-US" dirty="0"/>
          </a:p>
        </p:txBody>
      </p:sp>
    </p:spTree>
    <p:extLst>
      <p:ext uri="{BB962C8B-B14F-4D97-AF65-F5344CB8AC3E}">
        <p14:creationId xmlns:p14="http://schemas.microsoft.com/office/powerpoint/2010/main" val="167924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“(I)T is crucial that providers in both primary and specialty care settings become trained in MAT…”</a:t>
            </a:r>
          </a:p>
          <a:p>
            <a:pPr marL="0" indent="0">
              <a:buNone/>
            </a:pPr>
            <a:endParaRPr lang="en-US" dirty="0" smtClean="0"/>
          </a:p>
          <a:p>
            <a:pPr marL="0" indent="0">
              <a:buNone/>
            </a:pPr>
            <a:r>
              <a:rPr lang="en-US" dirty="0" smtClean="0"/>
              <a:t>Because addiction is a chronic relapsing condition, a comprehensive approach to treatment should include assessment, diagnosis, treatment planning, psychosocial treatment, </a:t>
            </a:r>
            <a:r>
              <a:rPr lang="en-US" b="1" dirty="0" smtClean="0"/>
              <a:t>medication</a:t>
            </a:r>
            <a:r>
              <a:rPr lang="en-US" dirty="0" smtClean="0"/>
              <a:t> monitoring to promote adherence, and a host of social services to support patients…</a:t>
            </a:r>
            <a:endParaRPr lang="en-US" dirty="0"/>
          </a:p>
        </p:txBody>
      </p:sp>
      <p:sp>
        <p:nvSpPr>
          <p:cNvPr id="2" name="Title 1"/>
          <p:cNvSpPr>
            <a:spLocks noGrp="1"/>
          </p:cNvSpPr>
          <p:nvPr>
            <p:ph type="title"/>
          </p:nvPr>
        </p:nvSpPr>
        <p:spPr/>
        <p:txBody>
          <a:bodyPr/>
          <a:lstStyle/>
          <a:p>
            <a:r>
              <a:rPr lang="en-US" dirty="0" smtClean="0"/>
              <a:t>ONDCP Healthcare Brief</a:t>
            </a:r>
            <a:endParaRPr lang="en-US" dirty="0"/>
          </a:p>
        </p:txBody>
      </p:sp>
    </p:spTree>
    <p:extLst>
      <p:ext uri="{BB962C8B-B14F-4D97-AF65-F5344CB8AC3E}">
        <p14:creationId xmlns:p14="http://schemas.microsoft.com/office/powerpoint/2010/main" val="128242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sz="3000" dirty="0"/>
              <a:t>5-site pilot demonstrated </a:t>
            </a:r>
            <a:r>
              <a:rPr lang="en-US" sz="3000" dirty="0" smtClean="0"/>
              <a:t>the feasibility </a:t>
            </a:r>
            <a:r>
              <a:rPr lang="en-US" sz="3000" dirty="0"/>
              <a:t>of outpatient sustained-release naltrexone induction and </a:t>
            </a:r>
            <a:r>
              <a:rPr lang="en-US" sz="3000" dirty="0" smtClean="0"/>
              <a:t>monthly treatment </a:t>
            </a:r>
            <a:r>
              <a:rPr lang="en-US" sz="3000" dirty="0"/>
              <a:t>among parolees and probationers, and found significantly less </a:t>
            </a:r>
            <a:r>
              <a:rPr lang="en-US" sz="3000" dirty="0" smtClean="0"/>
              <a:t>opioid use </a:t>
            </a:r>
            <a:r>
              <a:rPr lang="en-US" sz="3000" dirty="0"/>
              <a:t>among participants retained in naltrexone treatment for 6 months.</a:t>
            </a:r>
            <a:endParaRPr lang="en-US" sz="3000" dirty="0" smtClean="0"/>
          </a:p>
          <a:p>
            <a:pPr marL="109728" indent="0">
              <a:buNone/>
            </a:pPr>
            <a:endParaRPr lang="en-US" sz="2000" dirty="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r>
              <a:rPr lang="en-US" sz="2000" dirty="0" err="1" smtClean="0"/>
              <a:t>Coviello</a:t>
            </a:r>
            <a:r>
              <a:rPr lang="en-US" sz="2000" dirty="0" smtClean="0"/>
              <a:t> </a:t>
            </a:r>
            <a:r>
              <a:rPr lang="en-US" sz="2000" dirty="0"/>
              <a:t>DM, Cornish JW, Lynch KG, Boney TY, Clark CA, Lee </a:t>
            </a:r>
            <a:r>
              <a:rPr lang="en-US" sz="2000" dirty="0" smtClean="0"/>
              <a:t>JD, </a:t>
            </a:r>
            <a:r>
              <a:rPr lang="en-US" sz="2000" dirty="0" err="1" smtClean="0"/>
              <a:t>Friedmann</a:t>
            </a:r>
            <a:r>
              <a:rPr lang="en-US" sz="2000" dirty="0" smtClean="0"/>
              <a:t> </a:t>
            </a:r>
            <a:r>
              <a:rPr lang="en-US" sz="2000" dirty="0"/>
              <a:t>PD, </a:t>
            </a:r>
            <a:r>
              <a:rPr lang="en-US" sz="2000" dirty="0" err="1"/>
              <a:t>Nunes</a:t>
            </a:r>
            <a:r>
              <a:rPr lang="en-US" sz="2000" dirty="0"/>
              <a:t> EV, </a:t>
            </a:r>
            <a:r>
              <a:rPr lang="en-US" sz="2000" dirty="0" err="1"/>
              <a:t>Kinlock</a:t>
            </a:r>
            <a:r>
              <a:rPr lang="en-US" sz="2000" dirty="0"/>
              <a:t> TW, Gordon MS, Schwartz RP, </a:t>
            </a:r>
            <a:r>
              <a:rPr lang="en-US" sz="2000" dirty="0" err="1" smtClean="0"/>
              <a:t>Nuwayser</a:t>
            </a:r>
            <a:r>
              <a:rPr lang="en-US" sz="2000" dirty="0"/>
              <a:t> </a:t>
            </a:r>
            <a:r>
              <a:rPr lang="en-US" sz="2000" dirty="0" smtClean="0"/>
              <a:t>ES</a:t>
            </a:r>
            <a:r>
              <a:rPr lang="en-US" sz="2000" dirty="0"/>
              <a:t>, O'Brien CP. </a:t>
            </a:r>
            <a:r>
              <a:rPr lang="en-US" sz="2000" b="1" i="1" dirty="0"/>
              <a:t>A multisite pilot study of extended-release injectable </a:t>
            </a:r>
            <a:r>
              <a:rPr lang="en-US" sz="2000" b="1" i="1" dirty="0" smtClean="0"/>
              <a:t>naltrexone treatment </a:t>
            </a:r>
            <a:r>
              <a:rPr lang="en-US" sz="2000" b="1" i="1" dirty="0"/>
              <a:t>for previously opioid-dependent parolees and probationers</a:t>
            </a:r>
            <a:r>
              <a:rPr lang="en-US" sz="2000" dirty="0"/>
              <a:t>. </a:t>
            </a:r>
            <a:r>
              <a:rPr lang="en-US" sz="2000" dirty="0" err="1" smtClean="0"/>
              <a:t>Subst</a:t>
            </a:r>
            <a:r>
              <a:rPr lang="en-US" sz="2000" dirty="0" err="1"/>
              <a:t>Abus</a:t>
            </a:r>
            <a:r>
              <a:rPr lang="en-US" sz="2000" dirty="0"/>
              <a:t> 2012;33(1):48-59</a:t>
            </a:r>
            <a:r>
              <a:rPr lang="en-US" dirty="0" smtClean="0"/>
              <a:t>.</a:t>
            </a:r>
            <a:endParaRPr lang="en-US" dirty="0"/>
          </a:p>
        </p:txBody>
      </p:sp>
      <p:sp>
        <p:nvSpPr>
          <p:cNvPr id="3" name="Title 2"/>
          <p:cNvSpPr>
            <a:spLocks noGrp="1"/>
          </p:cNvSpPr>
          <p:nvPr>
            <p:ph type="title"/>
          </p:nvPr>
        </p:nvSpPr>
        <p:spPr/>
        <p:txBody>
          <a:bodyPr/>
          <a:lstStyle/>
          <a:p>
            <a:r>
              <a:rPr lang="en-US" dirty="0" smtClean="0">
                <a:solidFill>
                  <a:schemeClr val="tx1"/>
                </a:solidFill>
              </a:rPr>
              <a:t>Most recent evidence:</a:t>
            </a:r>
            <a:endParaRPr lang="en-US" dirty="0">
              <a:solidFill>
                <a:schemeClr val="tx1"/>
              </a:solidFill>
            </a:endParaRPr>
          </a:p>
        </p:txBody>
      </p:sp>
    </p:spTree>
    <p:extLst>
      <p:ext uri="{BB962C8B-B14F-4D97-AF65-F5344CB8AC3E}">
        <p14:creationId xmlns:p14="http://schemas.microsoft.com/office/powerpoint/2010/main" val="101646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200" b="1" dirty="0">
                <a:latin typeface="Baskerville Old Face" pitchFamily="18" charset="0"/>
              </a:rPr>
              <a:t>Federal Government Set To Crack Down On Drug Courts That Fail </a:t>
            </a:r>
            <a:r>
              <a:rPr lang="en-US" sz="3200" b="1" dirty="0" smtClean="0">
                <a:latin typeface="Baskerville Old Face" pitchFamily="18" charset="0"/>
              </a:rPr>
              <a:t>Addicts</a:t>
            </a:r>
          </a:p>
          <a:p>
            <a:pPr marL="109728" indent="0">
              <a:buNone/>
            </a:pPr>
            <a:endParaRPr lang="en-US" sz="1800" dirty="0" smtClean="0"/>
          </a:p>
          <a:p>
            <a:pPr marL="109728" indent="0">
              <a:buNone/>
            </a:pPr>
            <a:r>
              <a:rPr lang="en-US" sz="1800" dirty="0" smtClean="0"/>
              <a:t>WASHINGTON </a:t>
            </a:r>
            <a:r>
              <a:rPr lang="en-US" sz="1800" dirty="0"/>
              <a:t>-- The federal government is cracking down on drug courts that refuse to let opioid addicts access medical treatments such as </a:t>
            </a:r>
            <a:r>
              <a:rPr lang="en-US" sz="1800" dirty="0" err="1"/>
              <a:t>Suboxone</a:t>
            </a:r>
            <a:r>
              <a:rPr lang="en-US" sz="1800" dirty="0"/>
              <a:t>, said Michael Botticelli, acting director of the White House’s Office of National Drug Control Policy, on Thursday.</a:t>
            </a:r>
          </a:p>
          <a:p>
            <a:pPr marL="109728" indent="0">
              <a:buNone/>
            </a:pPr>
            <a:r>
              <a:rPr lang="en-US" sz="1800" dirty="0"/>
              <a:t>Drug courts that receive federal dollars will no longer be allowed to ban the kinds of medication-assisted treatments that doctors and scientists view as the most effective care for opioid addicts, Botticelli announced in a conference call with </a:t>
            </a:r>
            <a:r>
              <a:rPr lang="en-US" sz="1800" dirty="0" smtClean="0"/>
              <a:t>reporters…</a:t>
            </a:r>
            <a:endParaRPr lang="en-US" sz="1800" dirty="0"/>
          </a:p>
          <a:p>
            <a:pPr marL="109728" indent="0">
              <a:buNone/>
            </a:pPr>
            <a:endParaRPr lang="en-US" sz="3200" b="1" dirty="0" smtClean="0">
              <a:latin typeface="Baskerville Old Face" pitchFamily="18" charset="0"/>
            </a:endParaRPr>
          </a:p>
          <a:p>
            <a:pPr marL="109728" indent="0">
              <a:buNone/>
            </a:pPr>
            <a:endParaRPr lang="en-US" sz="2000" b="1" dirty="0">
              <a:latin typeface="Baskerville Old Face" pitchFamily="18" charset="0"/>
            </a:endParaRPr>
          </a:p>
          <a:p>
            <a:pPr marL="109728" indent="0">
              <a:buNone/>
            </a:pPr>
            <a:endParaRPr lang="en-US" sz="2000" b="1" dirty="0">
              <a:latin typeface="Baskerville Old Face" pitchFamily="18" charset="0"/>
            </a:endParaRPr>
          </a:p>
        </p:txBody>
      </p:sp>
      <p:sp>
        <p:nvSpPr>
          <p:cNvPr id="3" name="Title 2"/>
          <p:cNvSpPr>
            <a:spLocks noGrp="1"/>
          </p:cNvSpPr>
          <p:nvPr>
            <p:ph type="title"/>
          </p:nvPr>
        </p:nvSpPr>
        <p:spPr/>
        <p:txBody>
          <a:bodyPr>
            <a:normAutofit fontScale="90000"/>
          </a:bodyPr>
          <a:lstStyle/>
          <a:p>
            <a:r>
              <a:rPr lang="en-US" sz="3100" dirty="0" smtClean="0">
                <a:latin typeface="Baskerville Old Face" pitchFamily="18" charset="0"/>
              </a:rPr>
              <a:t/>
            </a:r>
            <a:br>
              <a:rPr lang="en-US" sz="3100" dirty="0" smtClean="0">
                <a:latin typeface="Baskerville Old Face" pitchFamily="18" charset="0"/>
              </a:rPr>
            </a:br>
            <a:r>
              <a:rPr lang="en-US" sz="3100" dirty="0" smtClean="0">
                <a:latin typeface="Baskerville Old Face" pitchFamily="18" charset="0"/>
              </a:rPr>
              <a:t>Huffington </a:t>
            </a:r>
            <a:r>
              <a:rPr lang="en-US" sz="3100" dirty="0">
                <a:latin typeface="Baskerville Old Face" pitchFamily="18" charset="0"/>
              </a:rPr>
              <a:t>Post: Feb 6, 2015</a:t>
            </a:r>
            <a:r>
              <a:rPr lang="en-US" sz="4400" dirty="0">
                <a:latin typeface="Baskerville Old Face" pitchFamily="18" charset="0"/>
              </a:rPr>
              <a:t/>
            </a:r>
            <a:br>
              <a:rPr lang="en-US" sz="4400" dirty="0">
                <a:latin typeface="Baskerville Old Face" pitchFamily="18" charset="0"/>
              </a:rPr>
            </a:br>
            <a:endParaRPr lang="en-US" dirty="0"/>
          </a:p>
        </p:txBody>
      </p:sp>
    </p:spTree>
    <p:extLst>
      <p:ext uri="{BB962C8B-B14F-4D97-AF65-F5344CB8AC3E}">
        <p14:creationId xmlns:p14="http://schemas.microsoft.com/office/powerpoint/2010/main" val="399615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r>
            <a:r>
              <a:rPr lang="en-US" dirty="0"/>
              <a:t>Under no circumstances may a drug court judge, other judicial official, correctional supervision officer, or any other staff </a:t>
            </a:r>
            <a:r>
              <a:rPr lang="en-US" dirty="0" smtClean="0"/>
              <a:t>… deny </a:t>
            </a:r>
            <a:r>
              <a:rPr lang="en-US" dirty="0"/>
              <a:t>the use of these medications when made available to the client under the care of a properly authorized physician and pursuant to a valid </a:t>
            </a:r>
            <a:r>
              <a:rPr lang="en-US" dirty="0" smtClean="0"/>
              <a:t>prescription...”</a:t>
            </a:r>
            <a:endParaRPr lang="en-US" dirty="0"/>
          </a:p>
          <a:p>
            <a:endParaRPr lang="en-US" dirty="0"/>
          </a:p>
        </p:txBody>
      </p:sp>
      <p:sp>
        <p:nvSpPr>
          <p:cNvPr id="3" name="Title 2"/>
          <p:cNvSpPr>
            <a:spLocks noGrp="1"/>
          </p:cNvSpPr>
          <p:nvPr>
            <p:ph type="title"/>
          </p:nvPr>
        </p:nvSpPr>
        <p:spPr/>
        <p:txBody>
          <a:bodyPr>
            <a:normAutofit fontScale="90000"/>
          </a:bodyPr>
          <a:lstStyle/>
          <a:p>
            <a:r>
              <a:rPr lang="en-US" sz="3600" dirty="0" smtClean="0"/>
              <a:t>SAMHSA Drug Court Grant Instruction</a:t>
            </a:r>
            <a:endParaRPr lang="en-US" sz="3600" dirty="0"/>
          </a:p>
        </p:txBody>
      </p:sp>
    </p:spTree>
    <p:extLst>
      <p:ext uri="{BB962C8B-B14F-4D97-AF65-F5344CB8AC3E}">
        <p14:creationId xmlns:p14="http://schemas.microsoft.com/office/powerpoint/2010/main" val="280879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sz="2000" dirty="0" smtClean="0"/>
          </a:p>
          <a:p>
            <a:pPr marL="109728" indent="0">
              <a:buNone/>
            </a:pPr>
            <a:r>
              <a:rPr lang="en-US" sz="2000" dirty="0" smtClean="0"/>
              <a:t>Two </a:t>
            </a:r>
            <a:r>
              <a:rPr lang="en-US" sz="2000" dirty="0"/>
              <a:t>law firms have teamed up to file a federal lawsuit against the state of Kentucky for its practice of forbidding opiate addicts from receiving medical treatment while under the </a:t>
            </a:r>
            <a:r>
              <a:rPr lang="en-US" sz="2000" dirty="0" smtClean="0"/>
              <a:t>supervision of the criminal justice system.</a:t>
            </a:r>
          </a:p>
          <a:p>
            <a:pPr marL="109728" indent="0">
              <a:buNone/>
            </a:pPr>
            <a:endParaRPr lang="en-US" sz="2000" dirty="0"/>
          </a:p>
          <a:p>
            <a:pPr marL="109728" indent="0">
              <a:buNone/>
            </a:pPr>
            <a:r>
              <a:rPr lang="en-US" sz="2000" dirty="0"/>
              <a:t>A </a:t>
            </a:r>
            <a:r>
              <a:rPr lang="en-US" sz="2000" i="1" dirty="0" err="1"/>
              <a:t>HuffPos</a:t>
            </a:r>
            <a:r>
              <a:rPr lang="en-US" sz="2000" dirty="0" err="1"/>
              <a:t>t</a:t>
            </a:r>
            <a:r>
              <a:rPr lang="en-US" sz="2000" dirty="0"/>
              <a:t> analysis found that in Northern Kentucky in 2013, a majority of opioid addicts who died from overdoses lost their lives shortly after leaving jail or after having at least some experience with an abstinence-based program</a:t>
            </a:r>
            <a:r>
              <a:rPr lang="en-US" sz="2000" dirty="0" smtClean="0"/>
              <a:t>.</a:t>
            </a:r>
            <a:endParaRPr lang="en-US" sz="2000" dirty="0"/>
          </a:p>
          <a:p>
            <a:pPr marL="109728" indent="0">
              <a:buNone/>
            </a:pPr>
            <a:endParaRPr lang="en-US" sz="1400" dirty="0" smtClean="0"/>
          </a:p>
          <a:p>
            <a:pPr marL="109728" indent="0">
              <a:buNone/>
            </a:pPr>
            <a:r>
              <a:rPr lang="en-US" sz="1400" dirty="0"/>
              <a:t>\</a:t>
            </a:r>
            <a:r>
              <a:rPr lang="en-US" sz="1400" dirty="0" smtClean="0"/>
              <a:t>J. </a:t>
            </a:r>
            <a:r>
              <a:rPr lang="en-US" sz="1400" dirty="0" err="1" smtClean="0"/>
              <a:t>Cherkis</a:t>
            </a:r>
            <a:r>
              <a:rPr lang="en-US" sz="1400" dirty="0" smtClean="0"/>
              <a:t> &amp; R. Grim, 3/10/2015</a:t>
            </a:r>
            <a:endParaRPr lang="en-US" sz="1400" dirty="0"/>
          </a:p>
        </p:txBody>
      </p:sp>
      <p:sp>
        <p:nvSpPr>
          <p:cNvPr id="3" name="Title 2"/>
          <p:cNvSpPr>
            <a:spLocks noGrp="1"/>
          </p:cNvSpPr>
          <p:nvPr>
            <p:ph type="title"/>
          </p:nvPr>
        </p:nvSpPr>
        <p:spPr/>
        <p:txBody>
          <a:bodyPr>
            <a:normAutofit/>
          </a:bodyPr>
          <a:lstStyle/>
          <a:p>
            <a:r>
              <a:rPr lang="en-US" sz="3200" dirty="0">
                <a:solidFill>
                  <a:schemeClr val="tx1"/>
                </a:solidFill>
                <a:effectLst/>
                <a:latin typeface="Baskerville Old Face" pitchFamily="18" charset="0"/>
              </a:rPr>
              <a:t>Kentucky Sued In Federal Court Over Drug Treatment Practices</a:t>
            </a:r>
            <a:endParaRPr lang="en-US" sz="3200" dirty="0">
              <a:solidFill>
                <a:schemeClr val="tx1"/>
              </a:solidFill>
              <a:latin typeface="Baskerville Old Face" pitchFamily="18" charset="0"/>
            </a:endParaRPr>
          </a:p>
        </p:txBody>
      </p:sp>
    </p:spTree>
    <p:extLst>
      <p:ext uri="{BB962C8B-B14F-4D97-AF65-F5344CB8AC3E}">
        <p14:creationId xmlns:p14="http://schemas.microsoft.com/office/powerpoint/2010/main" val="408534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Two Crutches are Better than One</a:t>
            </a:r>
            <a:endParaRPr lang="en-US" dirty="0"/>
          </a:p>
        </p:txBody>
      </p:sp>
      <p:pic>
        <p:nvPicPr>
          <p:cNvPr id="12" name="Content Placeholder 9" descr="https://encrypted-tbn0.gstatic.com/images?q=tbn:ANd9GcS1O10cqkXXPd_x9MCP3A1zodlv-McpMLxnurcYJIBt_NnUPYwNGQ">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04937" y="2672556"/>
            <a:ext cx="2143125" cy="2143125"/>
          </a:xfrm>
          <a:prstGeom prst="rect">
            <a:avLst/>
          </a:prstGeom>
          <a:noFill/>
          <a:ln>
            <a:noFill/>
          </a:ln>
        </p:spPr>
      </p:pic>
      <p:pic>
        <p:nvPicPr>
          <p:cNvPr id="14" name="Content Placeholder 13" descr="http://pixabay.com/static/uploads/photo/2014/03/24/13/40/crutches-293962_640.png">
            <a:hlinkClick r:id="rId4"/>
          </p:cNvPr>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3124200" cy="5181600"/>
          </a:xfrm>
          <a:prstGeom prst="rect">
            <a:avLst/>
          </a:prstGeom>
          <a:noFill/>
          <a:ln>
            <a:noFill/>
          </a:ln>
        </p:spPr>
      </p:pic>
    </p:spTree>
    <p:extLst>
      <p:ext uri="{BB962C8B-B14F-4D97-AF65-F5344CB8AC3E}">
        <p14:creationId xmlns:p14="http://schemas.microsoft.com/office/powerpoint/2010/main" val="383112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Alcohol and drug addiction are major drivers of recidivism that affect up to 70% of inmates; 50% with substance/alcohol use disorders relapse within a month of release.</a:t>
            </a:r>
          </a:p>
          <a:p>
            <a:pPr marL="0" indent="0">
              <a:buNone/>
            </a:pPr>
            <a:endParaRPr lang="en-US" dirty="0"/>
          </a:p>
          <a:p>
            <a:pPr marL="0" indent="0">
              <a:buNone/>
            </a:pPr>
            <a:r>
              <a:rPr lang="en-US" dirty="0" smtClean="0"/>
              <a:t>Aftercare helps.</a:t>
            </a:r>
          </a:p>
          <a:p>
            <a:pPr marL="0" indent="0">
              <a:buNone/>
            </a:pPr>
            <a:r>
              <a:rPr lang="en-US" dirty="0" smtClean="0"/>
              <a:t>Aftercare with MAT helps more.</a:t>
            </a:r>
            <a:endParaRPr lang="en-US" dirty="0"/>
          </a:p>
        </p:txBody>
      </p:sp>
      <p:sp>
        <p:nvSpPr>
          <p:cNvPr id="2" name="Title 1"/>
          <p:cNvSpPr>
            <a:spLocks noGrp="1"/>
          </p:cNvSpPr>
          <p:nvPr>
            <p:ph type="title"/>
          </p:nvPr>
        </p:nvSpPr>
        <p:spPr/>
        <p:txBody>
          <a:bodyPr/>
          <a:lstStyle/>
          <a:p>
            <a:r>
              <a:rPr lang="en-US" dirty="0" smtClean="0"/>
              <a:t>Re-entry Challenge</a:t>
            </a:r>
            <a:endParaRPr lang="en-US" dirty="0"/>
          </a:p>
        </p:txBody>
      </p:sp>
    </p:spTree>
    <p:extLst>
      <p:ext uri="{BB962C8B-B14F-4D97-AF65-F5344CB8AC3E}">
        <p14:creationId xmlns:p14="http://schemas.microsoft.com/office/powerpoint/2010/main" val="96194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1</a:t>
            </a:r>
            <a:r>
              <a:rPr lang="en-US" sz="2400" dirty="0"/>
              <a:t>. </a:t>
            </a:r>
            <a:r>
              <a:rPr lang="en-US" sz="2400" dirty="0" smtClean="0"/>
              <a:t>Identify </a:t>
            </a:r>
            <a:r>
              <a:rPr lang="en-US" sz="2400" dirty="0"/>
              <a:t>the three </a:t>
            </a:r>
            <a:r>
              <a:rPr lang="en-US" sz="2400" dirty="0" smtClean="0"/>
              <a:t>FDA </a:t>
            </a:r>
            <a:r>
              <a:rPr lang="en-US" sz="2400" dirty="0"/>
              <a:t>approved medications for opioid use disorder and three for alcohol use disorder</a:t>
            </a:r>
            <a:r>
              <a:rPr lang="en-US" sz="2400" dirty="0" smtClean="0"/>
              <a:t>.</a:t>
            </a:r>
          </a:p>
          <a:p>
            <a:endParaRPr lang="en-US" sz="2400" dirty="0"/>
          </a:p>
          <a:p>
            <a:r>
              <a:rPr lang="en-US" sz="2400" dirty="0"/>
              <a:t>2. Identify the proven benefit of MAT as a supplement to other treatment modalities as well as specific challenge and risk posed by each medication</a:t>
            </a:r>
            <a:r>
              <a:rPr lang="en-US" sz="2400" dirty="0" smtClean="0"/>
              <a:t>.</a:t>
            </a:r>
          </a:p>
          <a:p>
            <a:endParaRPr lang="en-US" sz="2400" dirty="0"/>
          </a:p>
          <a:p>
            <a:r>
              <a:rPr lang="en-US" sz="2400" dirty="0"/>
              <a:t>3. Learn the </a:t>
            </a:r>
            <a:r>
              <a:rPr lang="en-US" sz="2400" dirty="0" smtClean="0"/>
              <a:t>3 basic </a:t>
            </a:r>
            <a:r>
              <a:rPr lang="en-US" sz="2400" dirty="0"/>
              <a:t>components of a correctional MAT program for re-entering inmates, including linkage to community aftercare.</a:t>
            </a:r>
          </a:p>
          <a:p>
            <a:endParaRPr lang="en-US" dirty="0"/>
          </a:p>
        </p:txBody>
      </p:sp>
      <p:sp>
        <p:nvSpPr>
          <p:cNvPr id="2" name="Title 1"/>
          <p:cNvSpPr>
            <a:spLocks noGrp="1"/>
          </p:cNvSpPr>
          <p:nvPr>
            <p:ph type="title"/>
          </p:nvPr>
        </p:nvSpPr>
        <p:spPr/>
        <p:txBody>
          <a:bodyPr>
            <a:normAutofit fontScale="90000"/>
          </a:bodyPr>
          <a:lstStyle/>
          <a:p>
            <a:r>
              <a:rPr lang="en-US" b="1" dirty="0"/>
              <a:t>Learning Objectives: </a:t>
            </a:r>
            <a:r>
              <a:rPr lang="en-US" dirty="0"/>
              <a:t/>
            </a:r>
            <a:br>
              <a:rPr lang="en-US" dirty="0"/>
            </a:br>
            <a:endParaRPr lang="en-US" dirty="0"/>
          </a:p>
        </p:txBody>
      </p:sp>
    </p:spTree>
    <p:extLst>
      <p:ext uri="{BB962C8B-B14F-4D97-AF65-F5344CB8AC3E}">
        <p14:creationId xmlns:p14="http://schemas.microsoft.com/office/powerpoint/2010/main" val="3294360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Better retention in treatment</a:t>
            </a:r>
          </a:p>
          <a:p>
            <a:r>
              <a:rPr lang="en-US" dirty="0" smtClean="0"/>
              <a:t>Reduced recidivism</a:t>
            </a:r>
          </a:p>
          <a:p>
            <a:r>
              <a:rPr lang="en-US" dirty="0" smtClean="0"/>
              <a:t>Increased employment</a:t>
            </a:r>
          </a:p>
          <a:p>
            <a:r>
              <a:rPr lang="en-US" dirty="0" smtClean="0"/>
              <a:t>Reduced risk of HIV/AIDS</a:t>
            </a:r>
          </a:p>
          <a:p>
            <a:r>
              <a:rPr lang="en-US" dirty="0" smtClean="0"/>
              <a:t>And, fewer overdose deaths</a:t>
            </a:r>
            <a:endParaRPr lang="en-US" dirty="0"/>
          </a:p>
        </p:txBody>
      </p:sp>
      <p:sp>
        <p:nvSpPr>
          <p:cNvPr id="2" name="Title 1"/>
          <p:cNvSpPr>
            <a:spLocks noGrp="1"/>
          </p:cNvSpPr>
          <p:nvPr>
            <p:ph type="title"/>
          </p:nvPr>
        </p:nvSpPr>
        <p:spPr/>
        <p:txBody>
          <a:bodyPr/>
          <a:lstStyle/>
          <a:p>
            <a:r>
              <a:rPr lang="en-US" dirty="0" smtClean="0"/>
              <a:t>Why MAT?</a:t>
            </a:r>
            <a:endParaRPr lang="en-US" dirty="0"/>
          </a:p>
        </p:txBody>
      </p:sp>
    </p:spTree>
    <p:extLst>
      <p:ext uri="{BB962C8B-B14F-4D97-AF65-F5344CB8AC3E}">
        <p14:creationId xmlns:p14="http://schemas.microsoft.com/office/powerpoint/2010/main" val="70370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 systematic review of studies of MAT programs for prisoners finds  consistent positive health outcomes, with 55 to 75% reduction in IV drug use, decreases HIV and hepatitis C infection, and increased retention in community-based treatment after release.</a:t>
            </a:r>
            <a:endParaRPr lang="en-US" dirty="0"/>
          </a:p>
        </p:txBody>
      </p:sp>
      <p:sp>
        <p:nvSpPr>
          <p:cNvPr id="2" name="Title 1"/>
          <p:cNvSpPr>
            <a:spLocks noGrp="1"/>
          </p:cNvSpPr>
          <p:nvPr>
            <p:ph type="title"/>
          </p:nvPr>
        </p:nvSpPr>
        <p:spPr/>
        <p:txBody>
          <a:bodyPr/>
          <a:lstStyle/>
          <a:p>
            <a:r>
              <a:rPr lang="en-US" dirty="0" smtClean="0"/>
              <a:t>MAT and Corrections</a:t>
            </a:r>
            <a:endParaRPr lang="en-US" dirty="0"/>
          </a:p>
        </p:txBody>
      </p:sp>
    </p:spTree>
    <p:extLst>
      <p:ext uri="{BB962C8B-B14F-4D97-AF65-F5344CB8AC3E}">
        <p14:creationId xmlns:p14="http://schemas.microsoft.com/office/powerpoint/2010/main" val="175713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1 is a line graph that shows the deaths per 100,000 population for motor vehicle traffic, all poisoning, drug poisoning, and unintentional drug poisonin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905000" y="1743869"/>
            <a:ext cx="5334000" cy="40005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normAutofit/>
          </a:bodyPr>
          <a:lstStyle/>
          <a:p>
            <a:r>
              <a:rPr lang="en-US" sz="3200" dirty="0" smtClean="0"/>
              <a:t>Drug Deaths Higher Than Motor Vehicle Accident Deaths</a:t>
            </a:r>
            <a:endParaRPr lang="en-US" sz="3200" dirty="0"/>
          </a:p>
        </p:txBody>
      </p:sp>
    </p:spTree>
    <p:extLst>
      <p:ext uri="{BB962C8B-B14F-4D97-AF65-F5344CB8AC3E}">
        <p14:creationId xmlns:p14="http://schemas.microsoft.com/office/powerpoint/2010/main" val="317295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Figure 3 is a map that shows the age adjusted deaths per 100,000 standard population by state.">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905000" y="1743869"/>
            <a:ext cx="5334000" cy="40005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normAutofit fontScale="90000"/>
          </a:bodyPr>
          <a:lstStyle/>
          <a:p>
            <a:r>
              <a:rPr lang="en-US" dirty="0" smtClean="0"/>
              <a:t>Alaska: 11.1--12.9 deaths/100,000</a:t>
            </a:r>
            <a:endParaRPr lang="en-US" dirty="0"/>
          </a:p>
        </p:txBody>
      </p:sp>
    </p:spTree>
    <p:extLst>
      <p:ext uri="{BB962C8B-B14F-4D97-AF65-F5344CB8AC3E}">
        <p14:creationId xmlns:p14="http://schemas.microsoft.com/office/powerpoint/2010/main" val="99528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92500" lnSpcReduction="20000"/>
          </a:bodyPr>
          <a:lstStyle/>
          <a:p>
            <a:pPr marL="0" indent="0">
              <a:buNone/>
            </a:pPr>
            <a:r>
              <a:rPr lang="en-US" sz="2400" dirty="0" smtClean="0"/>
              <a:t>Within </a:t>
            </a:r>
            <a:r>
              <a:rPr lang="en-US" sz="2400" b="1" dirty="0" smtClean="0"/>
              <a:t>2 weeks </a:t>
            </a:r>
            <a:r>
              <a:rPr lang="en-US" sz="2400" dirty="0" smtClean="0"/>
              <a:t>of release, ex-inmates nearly 129 times at greater risk for death by drug overdose than general population of same demographics.</a:t>
            </a:r>
          </a:p>
          <a:p>
            <a:pPr marL="0" indent="0">
              <a:buNone/>
            </a:pPr>
            <a:endParaRPr lang="en-US" dirty="0" smtClean="0"/>
          </a:p>
          <a:p>
            <a:pPr marL="0" indent="0">
              <a:buNone/>
            </a:pPr>
            <a:endParaRPr lang="en-US" sz="2400" dirty="0" smtClean="0"/>
          </a:p>
          <a:p>
            <a:pPr marL="0" indent="0">
              <a:buNone/>
            </a:pPr>
            <a:endParaRPr lang="en-US" sz="24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1900" dirty="0" smtClean="0"/>
              <a:t>Binswanger IA, Stern MF, </a:t>
            </a:r>
            <a:r>
              <a:rPr lang="en-US" sz="1900" dirty="0" err="1" smtClean="0"/>
              <a:t>Deyo</a:t>
            </a:r>
            <a:r>
              <a:rPr lang="en-US" sz="1900" dirty="0" smtClean="0"/>
              <a:t> RA, </a:t>
            </a:r>
            <a:r>
              <a:rPr lang="en-US" sz="1900" dirty="0" err="1" smtClean="0"/>
              <a:t>Heagerty</a:t>
            </a:r>
            <a:r>
              <a:rPr lang="en-US" sz="1900" dirty="0" smtClean="0"/>
              <a:t> PJ, Cheadle A, Elmore JG, </a:t>
            </a:r>
            <a:r>
              <a:rPr lang="en-US" sz="1900" dirty="0" err="1" smtClean="0"/>
              <a:t>Koepsell</a:t>
            </a:r>
            <a:r>
              <a:rPr lang="en-US" sz="1900" dirty="0" smtClean="0"/>
              <a:t> TD</a:t>
            </a:r>
            <a:r>
              <a:rPr lang="en-US" sz="1900" i="1" dirty="0" smtClean="0"/>
              <a:t>. Release from prison-a high risk of death for former inmates. </a:t>
            </a:r>
            <a:r>
              <a:rPr lang="en-US" sz="1900" dirty="0" smtClean="0"/>
              <a:t>N </a:t>
            </a:r>
            <a:r>
              <a:rPr lang="en-US" sz="1900" dirty="0" err="1" smtClean="0"/>
              <a:t>Engl</a:t>
            </a:r>
            <a:r>
              <a:rPr lang="en-US" sz="1900" dirty="0" smtClean="0"/>
              <a:t> J Med. 2007;356(2):157–165. </a:t>
            </a:r>
          </a:p>
          <a:p>
            <a:pPr marL="0" indent="0">
              <a:buNone/>
            </a:pPr>
            <a:endParaRPr lang="en-US" dirty="0"/>
          </a:p>
        </p:txBody>
      </p:sp>
      <p:sp>
        <p:nvSpPr>
          <p:cNvPr id="2" name="Title 1"/>
          <p:cNvSpPr>
            <a:spLocks noGrp="1"/>
          </p:cNvSpPr>
          <p:nvPr>
            <p:ph type="title"/>
          </p:nvPr>
        </p:nvSpPr>
        <p:spPr/>
        <p:txBody>
          <a:bodyPr>
            <a:normAutofit fontScale="90000"/>
          </a:bodyPr>
          <a:lstStyle/>
          <a:p>
            <a:r>
              <a:rPr lang="en-US" sz="3600" dirty="0" smtClean="0"/>
              <a:t>Reentry Death Rate from Dug Overdose</a:t>
            </a:r>
            <a:endParaRPr lang="en-US" sz="3600" dirty="0"/>
          </a:p>
        </p:txBody>
      </p:sp>
      <p:pic>
        <p:nvPicPr>
          <p:cNvPr id="4" name="Picture 3" descr="C:\Users\aklein\Desktop\Weeks after Rele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3927892"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9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Well implemented prison MAT programs can reduce contraband.</a:t>
            </a:r>
          </a:p>
          <a:p>
            <a:pPr marL="0" indent="0">
              <a:buNone/>
            </a:pPr>
            <a:endParaRPr lang="en-US" dirty="0" smtClean="0"/>
          </a:p>
          <a:p>
            <a:pPr marL="0" indent="0">
              <a:buNone/>
            </a:pPr>
            <a:r>
              <a:rPr lang="en-US" dirty="0" smtClean="0"/>
              <a:t>i.e. Riker’s Island methadone program since 1987; Prison programs in Pennsylvania, Maryland, Connecticut, New Mexico, Florida and more…..</a:t>
            </a:r>
            <a:endParaRPr lang="en-US" dirty="0"/>
          </a:p>
        </p:txBody>
      </p:sp>
      <p:sp>
        <p:nvSpPr>
          <p:cNvPr id="2" name="Title 1"/>
          <p:cNvSpPr>
            <a:spLocks noGrp="1"/>
          </p:cNvSpPr>
          <p:nvPr>
            <p:ph type="title"/>
          </p:nvPr>
        </p:nvSpPr>
        <p:spPr/>
        <p:txBody>
          <a:bodyPr/>
          <a:lstStyle/>
          <a:p>
            <a:r>
              <a:rPr lang="en-US" dirty="0" smtClean="0"/>
              <a:t>What About Contraband?</a:t>
            </a:r>
            <a:endParaRPr lang="en-US" dirty="0"/>
          </a:p>
        </p:txBody>
      </p:sp>
    </p:spTree>
    <p:extLst>
      <p:ext uri="{BB962C8B-B14F-4D97-AF65-F5344CB8AC3E}">
        <p14:creationId xmlns:p14="http://schemas.microsoft.com/office/powerpoint/2010/main" val="128966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California case: Drug Court judge ordered defendant to stop methadone maintenance treatment.  Subsequently died of heroin overdose. California legislature then enacted law prohibiting judges from banning MAT.</a:t>
            </a:r>
            <a:endParaRPr lang="en-US" dirty="0"/>
          </a:p>
        </p:txBody>
      </p:sp>
      <p:sp>
        <p:nvSpPr>
          <p:cNvPr id="2" name="Title 1"/>
          <p:cNvSpPr>
            <a:spLocks noGrp="1"/>
          </p:cNvSpPr>
          <p:nvPr>
            <p:ph type="title"/>
          </p:nvPr>
        </p:nvSpPr>
        <p:spPr/>
        <p:txBody>
          <a:bodyPr/>
          <a:lstStyle/>
          <a:p>
            <a:r>
              <a:rPr lang="en-US" dirty="0" smtClean="0"/>
              <a:t>Justice Involved Right to MAT</a:t>
            </a:r>
            <a:endParaRPr lang="en-US" dirty="0"/>
          </a:p>
        </p:txBody>
      </p:sp>
    </p:spTree>
    <p:extLst>
      <p:ext uri="{BB962C8B-B14F-4D97-AF65-F5344CB8AC3E}">
        <p14:creationId xmlns:p14="http://schemas.microsoft.com/office/powerpoint/2010/main" val="79566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a:t>People who receive or need MAT for opiate addiction are “individuals with a disability,” protected by the ADA and Rehabilitation </a:t>
            </a:r>
            <a:r>
              <a:rPr lang="en-US" b="1" dirty="0" smtClean="0"/>
              <a:t>Act.</a:t>
            </a:r>
          </a:p>
          <a:p>
            <a:pPr marL="109728" indent="0">
              <a:buNone/>
            </a:pPr>
            <a:endParaRPr lang="en-US" b="1" dirty="0" smtClean="0"/>
          </a:p>
          <a:p>
            <a:pPr marL="109728" indent="0">
              <a:buNone/>
            </a:pPr>
            <a:r>
              <a:rPr lang="en-US" b="1" dirty="0"/>
              <a:t>Denial of Access to MAT in prisons, jails, drug courts, alternative sentencing programs, probation and parole is discrimination “because of” </a:t>
            </a:r>
            <a:r>
              <a:rPr lang="en-US" b="1" dirty="0" smtClean="0"/>
              <a:t>disability.</a:t>
            </a:r>
            <a:endParaRPr lang="en-US" dirty="0"/>
          </a:p>
        </p:txBody>
      </p:sp>
      <p:sp>
        <p:nvSpPr>
          <p:cNvPr id="3" name="Title 2"/>
          <p:cNvSpPr>
            <a:spLocks noGrp="1"/>
          </p:cNvSpPr>
          <p:nvPr>
            <p:ph type="title"/>
          </p:nvPr>
        </p:nvSpPr>
        <p:spPr/>
        <p:txBody>
          <a:bodyPr/>
          <a:lstStyle/>
          <a:p>
            <a:r>
              <a:rPr lang="en-US" dirty="0" smtClean="0"/>
              <a:t>Right to MAT</a:t>
            </a:r>
            <a:endParaRPr lang="en-US" dirty="0"/>
          </a:p>
        </p:txBody>
      </p:sp>
    </p:spTree>
    <p:extLst>
      <p:ext uri="{BB962C8B-B14F-4D97-AF65-F5344CB8AC3E}">
        <p14:creationId xmlns:p14="http://schemas.microsoft.com/office/powerpoint/2010/main" val="321711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u="sng" dirty="0" smtClean="0"/>
              <a:t>Opioids</a:t>
            </a:r>
          </a:p>
          <a:p>
            <a:pPr marL="0" indent="0" algn="ctr">
              <a:buNone/>
            </a:pPr>
            <a:r>
              <a:rPr lang="en-US" dirty="0" smtClean="0"/>
              <a:t>Methadone</a:t>
            </a:r>
          </a:p>
          <a:p>
            <a:pPr marL="0" indent="0" algn="ctr">
              <a:buNone/>
            </a:pPr>
            <a:r>
              <a:rPr lang="en-US" dirty="0" smtClean="0"/>
              <a:t>Buprenorphine</a:t>
            </a:r>
          </a:p>
          <a:p>
            <a:pPr marL="0" indent="0" algn="ctr">
              <a:buNone/>
            </a:pPr>
            <a:r>
              <a:rPr lang="en-US" dirty="0" smtClean="0"/>
              <a:t>Naltrexone</a:t>
            </a:r>
          </a:p>
          <a:p>
            <a:pPr marL="0" indent="0" algn="ctr">
              <a:buNone/>
            </a:pPr>
            <a:endParaRPr lang="en-US" dirty="0" smtClean="0"/>
          </a:p>
          <a:p>
            <a:pPr marL="0" indent="0" algn="ctr">
              <a:buNone/>
            </a:pPr>
            <a:r>
              <a:rPr lang="en-US" b="1" u="sng" dirty="0" smtClean="0"/>
              <a:t>Alcohol</a:t>
            </a:r>
          </a:p>
          <a:p>
            <a:pPr marL="0" indent="0" algn="ctr">
              <a:buNone/>
            </a:pPr>
            <a:r>
              <a:rPr lang="en-US" dirty="0" err="1" smtClean="0"/>
              <a:t>Acamprosate</a:t>
            </a:r>
            <a:r>
              <a:rPr lang="en-US" dirty="0" smtClean="0"/>
              <a:t> Calcium</a:t>
            </a:r>
          </a:p>
          <a:p>
            <a:pPr marL="0" indent="0" algn="ctr">
              <a:buNone/>
            </a:pPr>
            <a:r>
              <a:rPr lang="en-US" dirty="0" err="1" smtClean="0"/>
              <a:t>Disulfiram</a:t>
            </a:r>
            <a:endParaRPr lang="en-US" dirty="0" smtClean="0"/>
          </a:p>
          <a:p>
            <a:pPr marL="0" indent="0" algn="ctr">
              <a:buNone/>
            </a:pPr>
            <a:r>
              <a:rPr lang="en-US" dirty="0" smtClean="0"/>
              <a:t>Naltrexone</a:t>
            </a:r>
            <a:endParaRPr lang="en-US" dirty="0"/>
          </a:p>
        </p:txBody>
      </p:sp>
      <p:sp>
        <p:nvSpPr>
          <p:cNvPr id="2" name="Title 1"/>
          <p:cNvSpPr>
            <a:spLocks noGrp="1"/>
          </p:cNvSpPr>
          <p:nvPr>
            <p:ph type="title"/>
          </p:nvPr>
        </p:nvSpPr>
        <p:spPr/>
        <p:txBody>
          <a:bodyPr/>
          <a:lstStyle/>
          <a:p>
            <a:r>
              <a:rPr lang="en-US" dirty="0" smtClean="0"/>
              <a:t>FDA Approved Medications</a:t>
            </a:r>
            <a:endParaRPr lang="en-US" dirty="0"/>
          </a:p>
        </p:txBody>
      </p:sp>
    </p:spTree>
    <p:extLst>
      <p:ext uri="{BB962C8B-B14F-4D97-AF65-F5344CB8AC3E}">
        <p14:creationId xmlns:p14="http://schemas.microsoft.com/office/powerpoint/2010/main" val="23176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Methadone</a:t>
            </a:r>
            <a:r>
              <a:rPr lang="en-US" dirty="0" smtClean="0"/>
              <a:t> and </a:t>
            </a:r>
            <a:r>
              <a:rPr lang="en-US" b="1" dirty="0" smtClean="0"/>
              <a:t>Buprenorphine</a:t>
            </a:r>
            <a:r>
              <a:rPr lang="en-US" dirty="0" smtClean="0"/>
              <a:t> are controlled substances for opioid replacement therapy (ORT). Both can be abused.  </a:t>
            </a:r>
            <a:r>
              <a:rPr lang="en-US" b="1" dirty="0" smtClean="0"/>
              <a:t>Methadone</a:t>
            </a:r>
            <a:r>
              <a:rPr lang="en-US" dirty="0" smtClean="0"/>
              <a:t>’s effects are strong, and can only be dispensed in daily doses at licenses treatment programs.</a:t>
            </a:r>
          </a:p>
          <a:p>
            <a:pPr marL="0" indent="0">
              <a:buNone/>
            </a:pPr>
            <a:r>
              <a:rPr lang="en-US" b="1" dirty="0" smtClean="0"/>
              <a:t>Buprenorphine</a:t>
            </a:r>
            <a:r>
              <a:rPr lang="en-US" dirty="0" smtClean="0"/>
              <a:t> can be prescribed by specially trained physicians. Comes as a pill or film (</a:t>
            </a:r>
            <a:r>
              <a:rPr lang="en-US" dirty="0" err="1" smtClean="0"/>
              <a:t>Suboxone</a:t>
            </a:r>
            <a:r>
              <a:rPr lang="en-US" dirty="0" smtClean="0"/>
              <a:t>) that dissolves under the tongue.  Easy to conceal under postage stamp!</a:t>
            </a:r>
            <a:endParaRPr lang="en-US" dirty="0"/>
          </a:p>
        </p:txBody>
      </p:sp>
      <p:sp>
        <p:nvSpPr>
          <p:cNvPr id="2" name="Title 1"/>
          <p:cNvSpPr>
            <a:spLocks noGrp="1"/>
          </p:cNvSpPr>
          <p:nvPr>
            <p:ph type="title"/>
          </p:nvPr>
        </p:nvSpPr>
        <p:spPr/>
        <p:txBody>
          <a:bodyPr>
            <a:normAutofit fontScale="90000"/>
          </a:bodyPr>
          <a:lstStyle/>
          <a:p>
            <a:r>
              <a:rPr lang="en-US" dirty="0" smtClean="0"/>
              <a:t>Opioid Replacement Therapy (ORT)</a:t>
            </a:r>
            <a:endParaRPr lang="en-US" dirty="0"/>
          </a:p>
        </p:txBody>
      </p:sp>
    </p:spTree>
    <p:extLst>
      <p:ext uri="{BB962C8B-B14F-4D97-AF65-F5344CB8AC3E}">
        <p14:creationId xmlns:p14="http://schemas.microsoft.com/office/powerpoint/2010/main" val="145360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153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841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smtClean="0"/>
              <a:t>Methadone: </a:t>
            </a:r>
            <a:r>
              <a:rPr lang="en-US" dirty="0" smtClean="0"/>
              <a:t>Black box warning for heart problems, high overdose risk during first phase of treatment or if combined with other drugs. Potentially fatal interaction with benzodiazepines.</a:t>
            </a:r>
          </a:p>
          <a:p>
            <a:pPr marL="0" indent="0">
              <a:buNone/>
            </a:pPr>
            <a:endParaRPr lang="en-US" dirty="0" smtClean="0"/>
          </a:p>
          <a:p>
            <a:pPr marL="0" indent="0">
              <a:buNone/>
            </a:pPr>
            <a:r>
              <a:rPr lang="en-US" b="1" dirty="0" smtClean="0"/>
              <a:t>Buprenorphine: </a:t>
            </a:r>
            <a:r>
              <a:rPr lang="en-US" dirty="0" smtClean="0"/>
              <a:t>Moderate to low overdose risk.</a:t>
            </a:r>
            <a:r>
              <a:rPr lang="en-US" dirty="0"/>
              <a:t> Potentially fatal interaction with </a:t>
            </a:r>
            <a:r>
              <a:rPr lang="en-US" dirty="0" smtClean="0"/>
              <a:t>benzodiazepines. Moderate to high risk of overdose when combined with other substances.</a:t>
            </a:r>
            <a:endParaRPr lang="en-US" dirty="0"/>
          </a:p>
        </p:txBody>
      </p:sp>
      <p:sp>
        <p:nvSpPr>
          <p:cNvPr id="2" name="Title 1"/>
          <p:cNvSpPr>
            <a:spLocks noGrp="1"/>
          </p:cNvSpPr>
          <p:nvPr>
            <p:ph type="title"/>
          </p:nvPr>
        </p:nvSpPr>
        <p:spPr/>
        <p:txBody>
          <a:bodyPr/>
          <a:lstStyle/>
          <a:p>
            <a:r>
              <a:rPr lang="en-US" dirty="0" smtClean="0"/>
              <a:t>ORT Medication Warnings</a:t>
            </a:r>
            <a:endParaRPr lang="en-US" dirty="0"/>
          </a:p>
        </p:txBody>
      </p:sp>
    </p:spTree>
    <p:extLst>
      <p:ext uri="{BB962C8B-B14F-4D97-AF65-F5344CB8AC3E}">
        <p14:creationId xmlns:p14="http://schemas.microsoft.com/office/powerpoint/2010/main" val="421974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err="1" smtClean="0"/>
              <a:t>Chlordiazepoxide</a:t>
            </a:r>
            <a:r>
              <a:rPr lang="en-US" dirty="0" smtClean="0"/>
              <a:t> (</a:t>
            </a:r>
            <a:r>
              <a:rPr lang="en-US" dirty="0" err="1" smtClean="0"/>
              <a:t>librium</a:t>
            </a:r>
            <a:r>
              <a:rPr lang="en-US" dirty="0" smtClean="0"/>
              <a:t>)</a:t>
            </a:r>
          </a:p>
          <a:p>
            <a:pPr marL="109728" indent="0">
              <a:buNone/>
            </a:pPr>
            <a:r>
              <a:rPr lang="en-US" dirty="0" smtClean="0"/>
              <a:t>Alprazolam (Xanax)</a:t>
            </a:r>
          </a:p>
          <a:p>
            <a:pPr marL="109728" indent="0">
              <a:buNone/>
            </a:pPr>
            <a:r>
              <a:rPr lang="en-US" dirty="0" smtClean="0"/>
              <a:t>Clonazepam</a:t>
            </a:r>
          </a:p>
          <a:p>
            <a:pPr marL="109728" indent="0">
              <a:buNone/>
            </a:pPr>
            <a:r>
              <a:rPr lang="en-US" dirty="0" smtClean="0"/>
              <a:t>Diazepam</a:t>
            </a:r>
          </a:p>
          <a:p>
            <a:pPr marL="109728" indent="0">
              <a:buNone/>
            </a:pPr>
            <a:r>
              <a:rPr lang="en-US" dirty="0" err="1" smtClean="0"/>
              <a:t>Lorazepam</a:t>
            </a:r>
            <a:endParaRPr lang="en-US" dirty="0" smtClean="0"/>
          </a:p>
          <a:p>
            <a:pPr marL="109728" indent="0">
              <a:buNone/>
            </a:pPr>
            <a:r>
              <a:rPr lang="en-US" dirty="0" err="1" smtClean="0"/>
              <a:t>Oxazepam</a:t>
            </a:r>
            <a:endParaRPr lang="en-US" dirty="0" smtClean="0"/>
          </a:p>
          <a:p>
            <a:pPr marL="109728" indent="0">
              <a:buNone/>
            </a:pPr>
            <a:r>
              <a:rPr lang="en-US" dirty="0" err="1" smtClean="0"/>
              <a:t>Prazepam</a:t>
            </a:r>
            <a:endParaRPr lang="en-US" dirty="0" smtClean="0"/>
          </a:p>
          <a:p>
            <a:pPr marL="109728" indent="0">
              <a:buNone/>
            </a:pPr>
            <a:endParaRPr lang="en-US" dirty="0"/>
          </a:p>
          <a:p>
            <a:pPr marL="109728" indent="0">
              <a:buNone/>
            </a:pPr>
            <a:r>
              <a:rPr lang="en-US" dirty="0" smtClean="0"/>
              <a:t>Used in alcohol withdrawal.</a:t>
            </a:r>
            <a:endParaRPr lang="en-US" dirty="0"/>
          </a:p>
        </p:txBody>
      </p:sp>
      <p:sp>
        <p:nvSpPr>
          <p:cNvPr id="3" name="Title 2"/>
          <p:cNvSpPr>
            <a:spLocks noGrp="1"/>
          </p:cNvSpPr>
          <p:nvPr>
            <p:ph type="title"/>
          </p:nvPr>
        </p:nvSpPr>
        <p:spPr/>
        <p:txBody>
          <a:bodyPr/>
          <a:lstStyle/>
          <a:p>
            <a:pPr algn="ctr"/>
            <a:r>
              <a:rPr lang="en-US" dirty="0" smtClean="0"/>
              <a:t>Benzodiazepines</a:t>
            </a:r>
            <a:endParaRPr lang="en-US" dirty="0"/>
          </a:p>
        </p:txBody>
      </p:sp>
    </p:spTree>
    <p:extLst>
      <p:ext uri="{BB962C8B-B14F-4D97-AF65-F5344CB8AC3E}">
        <p14:creationId xmlns:p14="http://schemas.microsoft.com/office/powerpoint/2010/main" val="65889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Naltrexone</a:t>
            </a:r>
            <a:r>
              <a:rPr lang="en-US" dirty="0" smtClean="0"/>
              <a:t> is not a controlled substance, no potential for abuse.  It blocks the actions of opioids, preventing euphoric and analgesic effects. May interact when opioids are in the system to cause withdrawal symptoms.</a:t>
            </a:r>
          </a:p>
          <a:p>
            <a:pPr marL="0" indent="0">
              <a:buNone/>
            </a:pPr>
            <a:r>
              <a:rPr lang="en-US" dirty="0" smtClean="0"/>
              <a:t>Administration: Pill, daily or</a:t>
            </a:r>
            <a:r>
              <a:rPr lang="en-US" dirty="0"/>
              <a:t> </a:t>
            </a:r>
            <a:r>
              <a:rPr lang="en-US" dirty="0" smtClean="0"/>
              <a:t>Injected (</a:t>
            </a:r>
            <a:r>
              <a:rPr lang="en-US" b="1" dirty="0" err="1" smtClean="0"/>
              <a:t>Vivitrol</a:t>
            </a:r>
            <a:r>
              <a:rPr lang="en-US" dirty="0" smtClean="0"/>
              <a:t>), lasts 30 days</a:t>
            </a:r>
          </a:p>
          <a:p>
            <a:pPr marL="0" indent="0">
              <a:buNone/>
            </a:pPr>
            <a:r>
              <a:rPr lang="en-US" dirty="0" smtClean="0"/>
              <a:t>Deterrent against relapse for re-entering offenders.</a:t>
            </a:r>
            <a:endParaRPr lang="en-US" dirty="0"/>
          </a:p>
        </p:txBody>
      </p:sp>
      <p:sp>
        <p:nvSpPr>
          <p:cNvPr id="2" name="Title 1"/>
          <p:cNvSpPr>
            <a:spLocks noGrp="1"/>
          </p:cNvSpPr>
          <p:nvPr>
            <p:ph type="title"/>
          </p:nvPr>
        </p:nvSpPr>
        <p:spPr/>
        <p:txBody>
          <a:bodyPr/>
          <a:lstStyle/>
          <a:p>
            <a:r>
              <a:rPr lang="en-US" dirty="0" smtClean="0"/>
              <a:t>Opioid Blocker</a:t>
            </a:r>
            <a:endParaRPr lang="en-US" dirty="0"/>
          </a:p>
        </p:txBody>
      </p:sp>
    </p:spTree>
    <p:extLst>
      <p:ext uri="{BB962C8B-B14F-4D97-AF65-F5344CB8AC3E}">
        <p14:creationId xmlns:p14="http://schemas.microsoft.com/office/powerpoint/2010/main" val="3011846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lstStyle/>
          <a:p>
            <a:pPr marL="0" indent="0">
              <a:buNone/>
            </a:pPr>
            <a:r>
              <a:rPr lang="en-US" dirty="0" smtClean="0"/>
              <a:t>Agonists</a:t>
            </a:r>
          </a:p>
          <a:p>
            <a:pPr marL="0" indent="0">
              <a:spcBef>
                <a:spcPts val="0"/>
              </a:spcBef>
              <a:buNone/>
            </a:pPr>
            <a:r>
              <a:rPr lang="en-US" sz="2000" dirty="0" smtClean="0"/>
              <a:t>Replaces drug of abuse to </a:t>
            </a:r>
          </a:p>
          <a:p>
            <a:pPr marL="0" indent="0">
              <a:spcBef>
                <a:spcPts val="0"/>
              </a:spcBef>
              <a:buNone/>
            </a:pPr>
            <a:r>
              <a:rPr lang="en-US" sz="2000" dirty="0" smtClean="0"/>
              <a:t>help regulate areas of brain </a:t>
            </a:r>
          </a:p>
          <a:p>
            <a:pPr marL="0" indent="0">
              <a:spcBef>
                <a:spcPts val="0"/>
              </a:spcBef>
              <a:buNone/>
            </a:pPr>
            <a:r>
              <a:rPr lang="en-US" sz="2000" dirty="0" smtClean="0"/>
              <a:t>that are affected.  Long </a:t>
            </a:r>
          </a:p>
          <a:p>
            <a:pPr marL="0" indent="0">
              <a:spcBef>
                <a:spcPts val="0"/>
              </a:spcBef>
              <a:buNone/>
            </a:pPr>
            <a:r>
              <a:rPr lang="en-US" sz="2000" dirty="0" smtClean="0"/>
              <a:t>acting, slow effects flatten </a:t>
            </a:r>
          </a:p>
          <a:p>
            <a:pPr marL="0" indent="0">
              <a:spcBef>
                <a:spcPts val="0"/>
              </a:spcBef>
              <a:buNone/>
            </a:pPr>
            <a:r>
              <a:rPr lang="en-US" sz="2000" dirty="0" smtClean="0"/>
              <a:t>out the highs and lows of </a:t>
            </a:r>
          </a:p>
          <a:p>
            <a:pPr marL="0" indent="0">
              <a:spcBef>
                <a:spcPts val="0"/>
              </a:spcBef>
              <a:buNone/>
            </a:pPr>
            <a:r>
              <a:rPr lang="en-US" sz="2000" dirty="0"/>
              <a:t>rapid acting opioid and leave the system slowly, staving off withdrawal symptoms and reducing cravings</a:t>
            </a:r>
            <a:r>
              <a:rPr lang="en-US" sz="2000" dirty="0" smtClean="0"/>
              <a:t>.</a:t>
            </a:r>
          </a:p>
          <a:p>
            <a:pPr marL="0" indent="0">
              <a:lnSpc>
                <a:spcPct val="150000"/>
              </a:lnSpc>
              <a:spcBef>
                <a:spcPts val="0"/>
              </a:spcBef>
              <a:buNone/>
            </a:pPr>
            <a:endParaRPr lang="en-US" sz="2000" dirty="0" smtClean="0"/>
          </a:p>
          <a:p>
            <a:pPr marL="0" indent="0">
              <a:lnSpc>
                <a:spcPct val="150000"/>
              </a:lnSpc>
              <a:spcBef>
                <a:spcPts val="0"/>
              </a:spcBef>
              <a:buNone/>
            </a:pPr>
            <a:endParaRPr lang="en-US" sz="2000" dirty="0"/>
          </a:p>
          <a:p>
            <a:pPr marL="0" indent="0">
              <a:buNone/>
            </a:pPr>
            <a:r>
              <a:rPr lang="en-US" dirty="0" smtClean="0"/>
              <a:t>Antagonists</a:t>
            </a:r>
          </a:p>
          <a:p>
            <a:pPr marL="0" indent="0">
              <a:spcBef>
                <a:spcPts val="0"/>
              </a:spcBef>
              <a:buNone/>
            </a:pPr>
            <a:r>
              <a:rPr lang="en-US" sz="2000" dirty="0"/>
              <a:t>Blocks the action of opioid. Helps avoid relapse by blocking the reinforcing and pain killing effects of opioids.  </a:t>
            </a:r>
          </a:p>
        </p:txBody>
      </p:sp>
      <p:sp>
        <p:nvSpPr>
          <p:cNvPr id="2" name="Title 1"/>
          <p:cNvSpPr>
            <a:spLocks noGrp="1"/>
          </p:cNvSpPr>
          <p:nvPr>
            <p:ph type="title"/>
          </p:nvPr>
        </p:nvSpPr>
        <p:spPr/>
        <p:txBody>
          <a:bodyPr/>
          <a:lstStyle/>
          <a:p>
            <a:pPr algn="ctr"/>
            <a:r>
              <a:rPr lang="en-US" dirty="0" smtClean="0"/>
              <a:t>Agonists v. Antagonists</a:t>
            </a:r>
            <a:endParaRPr lang="en-US" dirty="0"/>
          </a:p>
        </p:txBody>
      </p:sp>
    </p:spTree>
    <p:extLst>
      <p:ext uri="{BB962C8B-B14F-4D97-AF65-F5344CB8AC3E}">
        <p14:creationId xmlns:p14="http://schemas.microsoft.com/office/powerpoint/2010/main" val="425568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u="sng" dirty="0" err="1" smtClean="0"/>
              <a:t>Acamprosate</a:t>
            </a:r>
            <a:r>
              <a:rPr lang="en-US" b="1" u="sng" dirty="0" smtClean="0"/>
              <a:t> Calcium </a:t>
            </a:r>
            <a:r>
              <a:rPr lang="en-US" dirty="0" smtClean="0"/>
              <a:t>(</a:t>
            </a:r>
            <a:r>
              <a:rPr lang="en-US" dirty="0" err="1" smtClean="0"/>
              <a:t>Campral</a:t>
            </a:r>
            <a:r>
              <a:rPr lang="en-US" dirty="0" smtClean="0"/>
              <a:t>): Anti-craving, relieves symptoms of protracted alcohol withdrawal or post-acute withdrawal, pill 3X day</a:t>
            </a:r>
          </a:p>
          <a:p>
            <a:pPr marL="0" indent="0">
              <a:buNone/>
            </a:pPr>
            <a:r>
              <a:rPr lang="en-US" b="1" u="sng" dirty="0" err="1" smtClean="0"/>
              <a:t>Disulfiram</a:t>
            </a:r>
            <a:r>
              <a:rPr lang="en-US" u="sng" dirty="0" smtClean="0"/>
              <a:t> (</a:t>
            </a:r>
            <a:r>
              <a:rPr lang="en-US" u="sng" dirty="0" err="1" smtClean="0"/>
              <a:t>Antabuse</a:t>
            </a:r>
            <a:r>
              <a:rPr lang="en-US" u="sng" dirty="0" smtClean="0"/>
              <a:t>): </a:t>
            </a:r>
            <a:r>
              <a:rPr lang="en-US" dirty="0" smtClean="0"/>
              <a:t>Aversive, causes severe physical discomfort if patient consumes alcohol</a:t>
            </a:r>
            <a:r>
              <a:rPr lang="en-US" smtClean="0"/>
              <a:t>, including </a:t>
            </a:r>
            <a:r>
              <a:rPr lang="en-US" dirty="0" smtClean="0"/>
              <a:t>severe nausea, daily pill</a:t>
            </a:r>
          </a:p>
          <a:p>
            <a:pPr marL="0" indent="0">
              <a:buNone/>
            </a:pPr>
            <a:r>
              <a:rPr lang="en-US" b="1" u="sng" dirty="0" smtClean="0"/>
              <a:t>Naltrexone: </a:t>
            </a:r>
            <a:r>
              <a:rPr lang="en-US" u="sng" dirty="0" smtClean="0"/>
              <a:t>Antagonist</a:t>
            </a:r>
            <a:r>
              <a:rPr lang="en-US" dirty="0" smtClean="0"/>
              <a:t>:  Pill (</a:t>
            </a:r>
            <a:r>
              <a:rPr lang="en-US" b="1" dirty="0" err="1" smtClean="0"/>
              <a:t>Depade</a:t>
            </a:r>
            <a:r>
              <a:rPr lang="en-US" b="1" dirty="0" smtClean="0"/>
              <a:t>, </a:t>
            </a:r>
            <a:r>
              <a:rPr lang="en-US" b="1" dirty="0" err="1" smtClean="0"/>
              <a:t>ReVisa</a:t>
            </a:r>
            <a:r>
              <a:rPr lang="en-US" dirty="0" smtClean="0"/>
              <a:t>), daily; Injected (</a:t>
            </a:r>
            <a:r>
              <a:rPr lang="en-US" b="1" dirty="0" err="1" smtClean="0"/>
              <a:t>Vivitrol</a:t>
            </a:r>
            <a:r>
              <a:rPr lang="en-US" dirty="0" smtClean="0"/>
              <a:t>), monthly</a:t>
            </a:r>
          </a:p>
          <a:p>
            <a:pPr marL="0" indent="0">
              <a:buNone/>
            </a:pPr>
            <a:r>
              <a:rPr lang="en-US" dirty="0" smtClean="0"/>
              <a:t>None of above are controlled substances.</a:t>
            </a:r>
            <a:endParaRPr lang="en-US" dirty="0"/>
          </a:p>
        </p:txBody>
      </p:sp>
      <p:sp>
        <p:nvSpPr>
          <p:cNvPr id="2" name="Title 1"/>
          <p:cNvSpPr>
            <a:spLocks noGrp="1"/>
          </p:cNvSpPr>
          <p:nvPr>
            <p:ph type="title"/>
          </p:nvPr>
        </p:nvSpPr>
        <p:spPr/>
        <p:txBody>
          <a:bodyPr/>
          <a:lstStyle/>
          <a:p>
            <a:r>
              <a:rPr lang="en-US" dirty="0" smtClean="0"/>
              <a:t>Medications for Alcohol</a:t>
            </a:r>
            <a:endParaRPr lang="en-US" dirty="0"/>
          </a:p>
        </p:txBody>
      </p:sp>
    </p:spTree>
    <p:extLst>
      <p:ext uri="{BB962C8B-B14F-4D97-AF65-F5344CB8AC3E}">
        <p14:creationId xmlns:p14="http://schemas.microsoft.com/office/powerpoint/2010/main" val="317714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err="1" smtClean="0"/>
              <a:t>Acamprosate</a:t>
            </a:r>
            <a:r>
              <a:rPr lang="en-US" b="1" dirty="0" smtClean="0"/>
              <a:t>:  </a:t>
            </a:r>
            <a:r>
              <a:rPr lang="en-US" dirty="0" smtClean="0"/>
              <a:t>Increases suicidal thoughts and depression possible; maybe contraindicated for those with kidney problems</a:t>
            </a:r>
          </a:p>
          <a:p>
            <a:pPr marL="0" indent="0">
              <a:buNone/>
            </a:pPr>
            <a:r>
              <a:rPr lang="en-US" b="1" dirty="0" err="1" smtClean="0"/>
              <a:t>Disulfiram</a:t>
            </a:r>
            <a:r>
              <a:rPr lang="en-US" b="1" dirty="0" smtClean="0"/>
              <a:t>: </a:t>
            </a:r>
            <a:r>
              <a:rPr lang="en-US" dirty="0" smtClean="0"/>
              <a:t>Risk of liver damage, drug interactions and negative effects for people with certain mental disorders</a:t>
            </a:r>
          </a:p>
          <a:p>
            <a:pPr marL="0" indent="0">
              <a:buNone/>
            </a:pPr>
            <a:r>
              <a:rPr lang="en-US" b="1" dirty="0" smtClean="0"/>
              <a:t>Naltrexone: </a:t>
            </a:r>
            <a:r>
              <a:rPr lang="en-US" dirty="0" smtClean="0"/>
              <a:t>Black Box liver warning. Risk of overdose due to decreased tolerance or using large amounts of alcohol/opioids to override blocking effects.  Risk of drug interactions during medical emergency (i.e. painkillers)</a:t>
            </a:r>
            <a:endParaRPr lang="en-US" dirty="0"/>
          </a:p>
        </p:txBody>
      </p:sp>
      <p:sp>
        <p:nvSpPr>
          <p:cNvPr id="2" name="Title 1"/>
          <p:cNvSpPr>
            <a:spLocks noGrp="1"/>
          </p:cNvSpPr>
          <p:nvPr>
            <p:ph type="title"/>
          </p:nvPr>
        </p:nvSpPr>
        <p:spPr/>
        <p:txBody>
          <a:bodyPr/>
          <a:lstStyle/>
          <a:p>
            <a:r>
              <a:rPr lang="en-US" dirty="0" smtClean="0"/>
              <a:t>Alcohol Medications Warnings</a:t>
            </a:r>
            <a:endParaRPr lang="en-US" dirty="0"/>
          </a:p>
        </p:txBody>
      </p:sp>
    </p:spTree>
    <p:extLst>
      <p:ext uri="{BB962C8B-B14F-4D97-AF65-F5344CB8AC3E}">
        <p14:creationId xmlns:p14="http://schemas.microsoft.com/office/powerpoint/2010/main" val="229520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endParaRPr lang="en-US" b="1" dirty="0" smtClean="0"/>
          </a:p>
          <a:p>
            <a:pPr marL="514350" indent="-514350">
              <a:buAutoNum type="arabicPeriod"/>
            </a:pPr>
            <a:r>
              <a:rPr lang="en-US" b="1" dirty="0" smtClean="0"/>
              <a:t>Induction: </a:t>
            </a:r>
            <a:r>
              <a:rPr lang="en-US" dirty="0" smtClean="0"/>
              <a:t>assessment, individualized dosages, high risk for overdose</a:t>
            </a:r>
          </a:p>
          <a:p>
            <a:pPr marL="514350" indent="-514350">
              <a:buAutoNum type="arabicPeriod"/>
            </a:pPr>
            <a:r>
              <a:rPr lang="en-US" b="1" dirty="0" smtClean="0"/>
              <a:t>Stabilization: </a:t>
            </a:r>
            <a:r>
              <a:rPr lang="en-US" dirty="0" smtClean="0"/>
              <a:t>Adjustment to medication, withdrawal and cravings begin to recede</a:t>
            </a:r>
          </a:p>
          <a:p>
            <a:pPr marL="514350" indent="-514350">
              <a:buAutoNum type="arabicPeriod"/>
            </a:pPr>
            <a:r>
              <a:rPr lang="en-US" b="1" dirty="0" smtClean="0"/>
              <a:t>Maintenance: </a:t>
            </a:r>
            <a:r>
              <a:rPr lang="en-US" dirty="0" smtClean="0"/>
              <a:t>long-term, periodic reassessment</a:t>
            </a:r>
          </a:p>
          <a:p>
            <a:pPr marL="514350" indent="-514350">
              <a:buAutoNum type="arabicPeriod"/>
            </a:pPr>
            <a:r>
              <a:rPr lang="en-US" b="1" dirty="0" smtClean="0"/>
              <a:t>Tapering: </a:t>
            </a:r>
            <a:r>
              <a:rPr lang="en-US" dirty="0" smtClean="0"/>
              <a:t>medically managed withdrawal</a:t>
            </a:r>
            <a:endParaRPr lang="en-US" dirty="0"/>
          </a:p>
        </p:txBody>
      </p:sp>
      <p:sp>
        <p:nvSpPr>
          <p:cNvPr id="2" name="Title 1"/>
          <p:cNvSpPr>
            <a:spLocks noGrp="1"/>
          </p:cNvSpPr>
          <p:nvPr>
            <p:ph type="title"/>
          </p:nvPr>
        </p:nvSpPr>
        <p:spPr/>
        <p:txBody>
          <a:bodyPr/>
          <a:lstStyle/>
          <a:p>
            <a:pPr algn="ctr"/>
            <a:r>
              <a:rPr lang="en-US" dirty="0" smtClean="0"/>
              <a:t>MAT: Four steps</a:t>
            </a:r>
            <a:endParaRPr lang="en-US" dirty="0"/>
          </a:p>
        </p:txBody>
      </p:sp>
    </p:spTree>
    <p:extLst>
      <p:ext uri="{BB962C8B-B14F-4D97-AF65-F5344CB8AC3E}">
        <p14:creationId xmlns:p14="http://schemas.microsoft.com/office/powerpoint/2010/main" val="951876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b="1" dirty="0"/>
              <a:t>Model Re-entry MAT Program</a:t>
            </a:r>
          </a:p>
        </p:txBody>
      </p:sp>
      <p:sp>
        <p:nvSpPr>
          <p:cNvPr id="2" name="Title 1"/>
          <p:cNvSpPr>
            <a:spLocks noGrp="1"/>
          </p:cNvSpPr>
          <p:nvPr>
            <p:ph type="title"/>
          </p:nvPr>
        </p:nvSpPr>
        <p:spPr>
          <a:xfrm flipV="1">
            <a:off x="-76200" y="-1066799"/>
            <a:ext cx="76200" cy="838199"/>
          </a:xfrm>
        </p:spPr>
        <p:txBody>
          <a:bodyPr>
            <a:normAutofit/>
          </a:bodyPr>
          <a:lstStyle/>
          <a:p>
            <a:endParaRPr lang="en-US" dirty="0"/>
          </a:p>
        </p:txBody>
      </p:sp>
    </p:spTree>
    <p:extLst>
      <p:ext uri="{BB962C8B-B14F-4D97-AF65-F5344CB8AC3E}">
        <p14:creationId xmlns:p14="http://schemas.microsoft.com/office/powerpoint/2010/main" val="4158755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Barnstable House of Correction</a:t>
            </a:r>
            <a:endParaRPr lang="en-US" dirty="0"/>
          </a:p>
        </p:txBody>
      </p:sp>
      <p:pic>
        <p:nvPicPr>
          <p:cNvPr id="18434"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010400" cy="502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767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28969"/>
            <a:ext cx="811987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99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b="1" dirty="0" smtClean="0"/>
          </a:p>
          <a:p>
            <a:pPr marL="109728" indent="0">
              <a:buNone/>
            </a:pPr>
            <a:r>
              <a:rPr lang="en-US" dirty="0">
                <a:latin typeface="Arial"/>
                <a:cs typeface="Arial"/>
              </a:rPr>
              <a:t>► Co-occurring Disabilities</a:t>
            </a:r>
          </a:p>
          <a:p>
            <a:pPr marL="109728" indent="0">
              <a:buNone/>
            </a:pPr>
            <a:r>
              <a:rPr lang="en-US" dirty="0">
                <a:latin typeface="Arial"/>
                <a:cs typeface="Arial"/>
              </a:rPr>
              <a:t>►Alcohol and/or Substance Use Disorder</a:t>
            </a:r>
          </a:p>
          <a:p>
            <a:pPr marL="109728" indent="0">
              <a:buNone/>
            </a:pPr>
            <a:r>
              <a:rPr lang="en-US" dirty="0" smtClean="0">
                <a:latin typeface="Arial"/>
                <a:cs typeface="Arial"/>
              </a:rPr>
              <a:t>►</a:t>
            </a:r>
            <a:r>
              <a:rPr lang="en-US" dirty="0" err="1" smtClean="0">
                <a:latin typeface="Arial"/>
                <a:cs typeface="Arial"/>
              </a:rPr>
              <a:t>Criminogenic</a:t>
            </a:r>
            <a:r>
              <a:rPr lang="en-US" dirty="0" smtClean="0">
                <a:latin typeface="Arial"/>
                <a:cs typeface="Arial"/>
              </a:rPr>
              <a:t> Needs (crime producing factors that are strongly correlated with risk for recidivism &amp; relapse)</a:t>
            </a:r>
          </a:p>
          <a:p>
            <a:pPr marL="109728" indent="0">
              <a:buNone/>
            </a:pPr>
            <a:r>
              <a:rPr lang="en-US" dirty="0" smtClean="0">
                <a:latin typeface="Arial"/>
                <a:cs typeface="Arial"/>
              </a:rPr>
              <a:t>►Mental Illness (unresponsive to treatment)</a:t>
            </a:r>
          </a:p>
          <a:p>
            <a:pPr marL="109728" indent="0">
              <a:buNone/>
            </a:pPr>
            <a:r>
              <a:rPr lang="en-US" dirty="0" smtClean="0">
                <a:latin typeface="Arial"/>
                <a:cs typeface="Arial"/>
              </a:rPr>
              <a:t>►Medical: HIV/AIDS, Asthma, </a:t>
            </a:r>
            <a:r>
              <a:rPr lang="en-US" dirty="0" err="1">
                <a:latin typeface="Arial"/>
                <a:cs typeface="Arial"/>
              </a:rPr>
              <a:t>H</a:t>
            </a:r>
            <a:r>
              <a:rPr lang="en-US" dirty="0" err="1" smtClean="0">
                <a:latin typeface="Arial"/>
                <a:cs typeface="Arial"/>
              </a:rPr>
              <a:t>ep</a:t>
            </a:r>
            <a:r>
              <a:rPr lang="en-US" dirty="0" smtClean="0">
                <a:latin typeface="Arial"/>
                <a:cs typeface="Arial"/>
              </a:rPr>
              <a:t> B, </a:t>
            </a:r>
            <a:r>
              <a:rPr lang="en-US" dirty="0">
                <a:latin typeface="Arial"/>
                <a:cs typeface="Arial"/>
              </a:rPr>
              <a:t>D</a:t>
            </a:r>
            <a:r>
              <a:rPr lang="en-US" dirty="0" smtClean="0">
                <a:latin typeface="Arial"/>
                <a:cs typeface="Arial"/>
              </a:rPr>
              <a:t>iabetes, etc.</a:t>
            </a:r>
          </a:p>
          <a:p>
            <a:pPr marL="109728" indent="0">
              <a:buNone/>
            </a:pPr>
            <a:r>
              <a:rPr lang="en-US" dirty="0" smtClean="0">
                <a:latin typeface="Arial"/>
                <a:cs typeface="Arial"/>
              </a:rPr>
              <a:t>►Low rates of post incarceration aftercare</a:t>
            </a:r>
          </a:p>
          <a:p>
            <a:pPr marL="109728" indent="0">
              <a:buNone/>
            </a:pPr>
            <a:r>
              <a:rPr lang="en-US" dirty="0">
                <a:latin typeface="Arial"/>
                <a:cs typeface="Arial"/>
              </a:rPr>
              <a:t>► </a:t>
            </a:r>
            <a:r>
              <a:rPr lang="en-US" dirty="0" smtClean="0">
                <a:latin typeface="Arial"/>
                <a:cs typeface="Arial"/>
              </a:rPr>
              <a:t>High drop out rates from </a:t>
            </a:r>
            <a:r>
              <a:rPr lang="en-US" dirty="0" err="1" smtClean="0">
                <a:latin typeface="Arial"/>
                <a:cs typeface="Arial"/>
              </a:rPr>
              <a:t>pyschosocial</a:t>
            </a:r>
            <a:r>
              <a:rPr lang="en-US" dirty="0" smtClean="0">
                <a:latin typeface="Arial"/>
                <a:cs typeface="Arial"/>
              </a:rPr>
              <a:t> treatment</a:t>
            </a:r>
            <a:endParaRPr lang="en-US" dirty="0"/>
          </a:p>
        </p:txBody>
      </p:sp>
      <p:sp>
        <p:nvSpPr>
          <p:cNvPr id="3" name="Title 2"/>
          <p:cNvSpPr>
            <a:spLocks noGrp="1"/>
          </p:cNvSpPr>
          <p:nvPr>
            <p:ph type="title"/>
          </p:nvPr>
        </p:nvSpPr>
        <p:spPr/>
        <p:txBody>
          <a:bodyPr>
            <a:normAutofit fontScale="90000"/>
          </a:bodyPr>
          <a:lstStyle/>
          <a:p>
            <a:r>
              <a:rPr lang="en-US" dirty="0" smtClean="0"/>
              <a:t>Challenge: </a:t>
            </a:r>
            <a:br>
              <a:rPr lang="en-US" dirty="0" smtClean="0"/>
            </a:br>
            <a:r>
              <a:rPr lang="en-US" dirty="0" smtClean="0"/>
              <a:t>Treating Justice-Involved</a:t>
            </a:r>
            <a:endParaRPr lang="en-US" dirty="0"/>
          </a:p>
        </p:txBody>
      </p:sp>
    </p:spTree>
    <p:extLst>
      <p:ext uri="{BB962C8B-B14F-4D97-AF65-F5344CB8AC3E}">
        <p14:creationId xmlns:p14="http://schemas.microsoft.com/office/powerpoint/2010/main" val="34661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p:txBody>
          <a:bodyPr>
            <a:normAutofit/>
          </a:bodyPr>
          <a:lstStyle/>
          <a:p>
            <a:r>
              <a:rPr lang="en-US" sz="2800" b="1" dirty="0"/>
              <a:t>Barnstable County, Massachusetts Sheriff’s Office Inmate MAT Education Program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1371600"/>
            <a:ext cx="783771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180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4" y="228601"/>
            <a:ext cx="8541026" cy="63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870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74" y="228600"/>
            <a:ext cx="8532126" cy="640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298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0" y="304800"/>
            <a:ext cx="8430580" cy="632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590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526"/>
            <a:ext cx="8206743" cy="6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495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0" y="304800"/>
            <a:ext cx="8278180" cy="621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251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17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796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0" y="304800"/>
            <a:ext cx="8506780" cy="638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154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19" y="299884"/>
            <a:ext cx="8282943" cy="62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150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147"/>
            <a:ext cx="8382000" cy="628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63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Requires every edge we can provide.</a:t>
            </a:r>
          </a:p>
          <a:p>
            <a:pPr marL="109728" indent="0">
              <a:buNone/>
            </a:pPr>
            <a:endParaRPr lang="en-US" dirty="0" smtClean="0"/>
          </a:p>
          <a:p>
            <a:pPr marL="109728" indent="0">
              <a:buNone/>
            </a:pPr>
            <a:r>
              <a:rPr lang="en-US" dirty="0" smtClean="0"/>
              <a:t>Antisocial/</a:t>
            </a:r>
            <a:r>
              <a:rPr lang="en-US" dirty="0" err="1" smtClean="0"/>
              <a:t>procriminal</a:t>
            </a:r>
            <a:r>
              <a:rPr lang="en-US" dirty="0" smtClean="0"/>
              <a:t> attitudes, values, cognition, and beliefs; </a:t>
            </a:r>
            <a:r>
              <a:rPr lang="en-US" dirty="0" err="1" smtClean="0"/>
              <a:t>procriminal</a:t>
            </a:r>
            <a:r>
              <a:rPr lang="en-US" dirty="0" smtClean="0"/>
              <a:t> associates; temperament and personality factors; history of antisocial behavior; family factors, and low levels of educational, vocational or financial achievement</a:t>
            </a:r>
          </a:p>
          <a:p>
            <a:pPr marL="109728" indent="0">
              <a:buNone/>
            </a:pPr>
            <a:endParaRPr lang="en-US" dirty="0" smtClean="0"/>
          </a:p>
          <a:p>
            <a:pPr marL="109728" indent="0">
              <a:buNone/>
            </a:pPr>
            <a:r>
              <a:rPr lang="en-US" b="1" i="1" u="sng" dirty="0" smtClean="0"/>
              <a:t>Plus</a:t>
            </a:r>
            <a:r>
              <a:rPr lang="en-US" dirty="0" smtClean="0"/>
              <a:t> alcohol/substance use disorders</a:t>
            </a:r>
            <a:endParaRPr lang="en-US" dirty="0"/>
          </a:p>
        </p:txBody>
      </p:sp>
      <p:sp>
        <p:nvSpPr>
          <p:cNvPr id="3" name="Title 2"/>
          <p:cNvSpPr>
            <a:spLocks noGrp="1"/>
          </p:cNvSpPr>
          <p:nvPr>
            <p:ph type="title"/>
          </p:nvPr>
        </p:nvSpPr>
        <p:spPr/>
        <p:txBody>
          <a:bodyPr>
            <a:normAutofit fontScale="90000"/>
          </a:bodyPr>
          <a:lstStyle/>
          <a:p>
            <a:r>
              <a:rPr lang="en-US" dirty="0" smtClean="0"/>
              <a:t>Challenge: </a:t>
            </a:r>
            <a:br>
              <a:rPr lang="en-US" dirty="0" smtClean="0"/>
            </a:br>
            <a:r>
              <a:rPr lang="en-US" dirty="0" smtClean="0"/>
              <a:t>Treating Justice Involved</a:t>
            </a:r>
            <a:endParaRPr lang="en-US" dirty="0"/>
          </a:p>
        </p:txBody>
      </p:sp>
    </p:spTree>
    <p:extLst>
      <p:ext uri="{BB962C8B-B14F-4D97-AF65-F5344CB8AC3E}">
        <p14:creationId xmlns:p14="http://schemas.microsoft.com/office/powerpoint/2010/main" val="1822951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0" y="304800"/>
            <a:ext cx="8354380" cy="62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239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0" y="304800"/>
            <a:ext cx="8354380" cy="62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327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32" y="304801"/>
            <a:ext cx="8286868" cy="620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973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0" y="304800"/>
            <a:ext cx="8506780" cy="638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413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611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682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818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rial"/>
                <a:cs typeface="Arial"/>
              </a:rPr>
              <a:t>►</a:t>
            </a:r>
            <a:r>
              <a:rPr lang="en-US" dirty="0" smtClean="0"/>
              <a:t>Approved by Medical Staff.</a:t>
            </a:r>
          </a:p>
          <a:p>
            <a:pPr marL="0" indent="0">
              <a:buNone/>
            </a:pPr>
            <a:r>
              <a:rPr lang="en-US" dirty="0">
                <a:latin typeface="Arial"/>
                <a:cs typeface="Arial"/>
              </a:rPr>
              <a:t>► </a:t>
            </a:r>
            <a:r>
              <a:rPr lang="en-US" dirty="0" smtClean="0"/>
              <a:t>Appointment arranged at one of two community clinic/drug treatment programs.</a:t>
            </a:r>
          </a:p>
          <a:p>
            <a:pPr marL="0" indent="0">
              <a:buNone/>
            </a:pPr>
            <a:r>
              <a:rPr lang="en-US" dirty="0">
                <a:latin typeface="Arial"/>
                <a:cs typeface="Arial"/>
              </a:rPr>
              <a:t>► </a:t>
            </a:r>
            <a:r>
              <a:rPr lang="en-US" dirty="0" smtClean="0"/>
              <a:t>Must sign up for continued counseling.</a:t>
            </a:r>
          </a:p>
          <a:p>
            <a:pPr marL="0" indent="0">
              <a:buNone/>
            </a:pPr>
            <a:r>
              <a:rPr lang="en-US" dirty="0">
                <a:latin typeface="Arial"/>
                <a:cs typeface="Arial"/>
              </a:rPr>
              <a:t>► </a:t>
            </a:r>
            <a:r>
              <a:rPr lang="en-US" dirty="0" smtClean="0"/>
              <a:t>First injection three days before release.</a:t>
            </a:r>
            <a:endParaRPr lang="en-US" dirty="0"/>
          </a:p>
        </p:txBody>
      </p:sp>
      <p:sp>
        <p:nvSpPr>
          <p:cNvPr id="2" name="Title 1"/>
          <p:cNvSpPr>
            <a:spLocks noGrp="1"/>
          </p:cNvSpPr>
          <p:nvPr>
            <p:ph type="title"/>
          </p:nvPr>
        </p:nvSpPr>
        <p:spPr/>
        <p:txBody>
          <a:bodyPr/>
          <a:lstStyle/>
          <a:p>
            <a:r>
              <a:rPr lang="en-US" dirty="0" smtClean="0"/>
              <a:t>MAT </a:t>
            </a:r>
            <a:r>
              <a:rPr lang="en-US" dirty="0" err="1" smtClean="0"/>
              <a:t>Vivitrol</a:t>
            </a:r>
            <a:r>
              <a:rPr lang="en-US" dirty="0" smtClean="0"/>
              <a:t> Program</a:t>
            </a:r>
            <a:endParaRPr lang="en-US" dirty="0"/>
          </a:p>
        </p:txBody>
      </p:sp>
    </p:spTree>
    <p:extLst>
      <p:ext uri="{BB962C8B-B14F-4D97-AF65-F5344CB8AC3E}">
        <p14:creationId xmlns:p14="http://schemas.microsoft.com/office/powerpoint/2010/main" val="562148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i="1" dirty="0" smtClean="0"/>
              <a:t>Since April 2012, </a:t>
            </a:r>
          </a:p>
          <a:p>
            <a:pPr marL="0" indent="0">
              <a:buNone/>
            </a:pPr>
            <a:r>
              <a:rPr lang="en-US" b="1" dirty="0" smtClean="0"/>
              <a:t>114 </a:t>
            </a:r>
            <a:r>
              <a:rPr lang="en-US" dirty="0" smtClean="0"/>
              <a:t>Inmates released after </a:t>
            </a:r>
            <a:r>
              <a:rPr lang="en-US" dirty="0" err="1" smtClean="0"/>
              <a:t>Vivitrol</a:t>
            </a:r>
            <a:r>
              <a:rPr lang="en-US" dirty="0" smtClean="0"/>
              <a:t> Injection</a:t>
            </a:r>
          </a:p>
          <a:p>
            <a:pPr marL="0" indent="0">
              <a:buNone/>
            </a:pPr>
            <a:r>
              <a:rPr lang="en-US" b="1" dirty="0" smtClean="0"/>
              <a:t>78% </a:t>
            </a:r>
            <a:r>
              <a:rPr lang="en-US" dirty="0" smtClean="0"/>
              <a:t>showed up at community treatment provider</a:t>
            </a:r>
          </a:p>
          <a:p>
            <a:pPr marL="0" indent="0">
              <a:buNone/>
            </a:pPr>
            <a:r>
              <a:rPr lang="en-US" dirty="0" smtClean="0"/>
              <a:t>On Average: Stayed on </a:t>
            </a:r>
            <a:r>
              <a:rPr lang="en-US" dirty="0" err="1" smtClean="0"/>
              <a:t>Vivitrol</a:t>
            </a:r>
            <a:r>
              <a:rPr lang="en-US" dirty="0" smtClean="0"/>
              <a:t> for 5 months</a:t>
            </a:r>
          </a:p>
          <a:p>
            <a:pPr marL="0" indent="0">
              <a:buNone/>
            </a:pPr>
            <a:r>
              <a:rPr lang="en-US" b="1" dirty="0" smtClean="0"/>
              <a:t>Half </a:t>
            </a:r>
            <a:r>
              <a:rPr lang="en-US" dirty="0" smtClean="0"/>
              <a:t>completed or remained in treatment or continued abstinent in community up to 3 years.</a:t>
            </a:r>
          </a:p>
          <a:p>
            <a:pPr marL="0" indent="0">
              <a:buNone/>
            </a:pPr>
            <a:r>
              <a:rPr lang="en-US" b="1" dirty="0" smtClean="0"/>
              <a:t>18% </a:t>
            </a:r>
            <a:r>
              <a:rPr lang="en-US" dirty="0" err="1" smtClean="0"/>
              <a:t>reincarcerated</a:t>
            </a:r>
            <a:endParaRPr lang="en-US" dirty="0" smtClean="0"/>
          </a:p>
          <a:p>
            <a:pPr marL="0" indent="0">
              <a:buNone/>
            </a:pPr>
            <a:r>
              <a:rPr lang="en-US" b="1" dirty="0" smtClean="0"/>
              <a:t>5</a:t>
            </a:r>
            <a:r>
              <a:rPr lang="en-US" dirty="0" smtClean="0"/>
              <a:t> deaths (3 overdoses, 1 suicide &amp;1 murder)</a:t>
            </a:r>
            <a:endParaRPr lang="en-US" dirty="0"/>
          </a:p>
        </p:txBody>
      </p:sp>
      <p:sp>
        <p:nvSpPr>
          <p:cNvPr id="2" name="Title 1"/>
          <p:cNvSpPr>
            <a:spLocks noGrp="1"/>
          </p:cNvSpPr>
          <p:nvPr>
            <p:ph type="title"/>
          </p:nvPr>
        </p:nvSpPr>
        <p:spPr/>
        <p:txBody>
          <a:bodyPr/>
          <a:lstStyle/>
          <a:p>
            <a:pPr algn="ctr"/>
            <a:r>
              <a:rPr lang="en-US" dirty="0" smtClean="0"/>
              <a:t>Barnstable MAT Results</a:t>
            </a:r>
            <a:endParaRPr lang="en-US" dirty="0"/>
          </a:p>
        </p:txBody>
      </p:sp>
    </p:spTree>
    <p:extLst>
      <p:ext uri="{BB962C8B-B14F-4D97-AF65-F5344CB8AC3E}">
        <p14:creationId xmlns:p14="http://schemas.microsoft.com/office/powerpoint/2010/main" val="25036945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96" y="1066800"/>
            <a:ext cx="86487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62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53000"/>
          </a:xfrm>
        </p:spPr>
        <p:txBody>
          <a:bodyPr>
            <a:noAutofit/>
          </a:bodyPr>
          <a:lstStyle/>
          <a:p>
            <a:pPr marL="109728" indent="0" algn="ctr">
              <a:spcBef>
                <a:spcPts val="0"/>
              </a:spcBef>
              <a:buNone/>
            </a:pPr>
            <a:r>
              <a:rPr lang="en-US" sz="2800" b="1" dirty="0"/>
              <a:t>The Benefits of Computer Tablets in Corrections Settings</a:t>
            </a:r>
            <a:endParaRPr lang="en-US" sz="2800" dirty="0"/>
          </a:p>
          <a:p>
            <a:pPr marL="109728" indent="0">
              <a:spcBef>
                <a:spcPts val="0"/>
              </a:spcBef>
              <a:buNone/>
            </a:pPr>
            <a:r>
              <a:rPr lang="en-US" sz="2200" b="1" dirty="0"/>
              <a:t> </a:t>
            </a:r>
            <a:endParaRPr lang="en-US" sz="2000" dirty="0" smtClean="0"/>
          </a:p>
          <a:p>
            <a:pPr marL="109728" indent="0" algn="ctr" eaLnBrk="0" fontAlgn="base" hangingPunct="0">
              <a:spcBef>
                <a:spcPts val="0"/>
              </a:spcBef>
              <a:buNone/>
            </a:pPr>
            <a:r>
              <a:rPr lang="en-US" sz="2000" b="1" dirty="0" smtClean="0"/>
              <a:t>April 15, 2015</a:t>
            </a:r>
            <a:endParaRPr lang="en-US" sz="2000" dirty="0" smtClean="0"/>
          </a:p>
          <a:p>
            <a:pPr marL="109728" indent="0" algn="ctr" eaLnBrk="0" fontAlgn="base" hangingPunct="0">
              <a:spcBef>
                <a:spcPts val="0"/>
              </a:spcBef>
              <a:buNone/>
            </a:pPr>
            <a:r>
              <a:rPr lang="en-US" sz="2000" b="1" dirty="0" smtClean="0"/>
              <a:t>2:00 </a:t>
            </a:r>
            <a:r>
              <a:rPr lang="en-US" sz="2000" b="1" dirty="0"/>
              <a:t>– 3:00 p.m. ET </a:t>
            </a:r>
            <a:endParaRPr lang="en-US" sz="2000" dirty="0"/>
          </a:p>
          <a:p>
            <a:pPr marL="109728" indent="0">
              <a:spcBef>
                <a:spcPts val="0"/>
              </a:spcBef>
              <a:buNone/>
            </a:pPr>
            <a:r>
              <a:rPr lang="en-US" sz="2200" dirty="0"/>
              <a:t> </a:t>
            </a:r>
          </a:p>
          <a:p>
            <a:pPr marL="109728" indent="0">
              <a:spcBef>
                <a:spcPts val="0"/>
              </a:spcBef>
              <a:buNone/>
            </a:pPr>
            <a:r>
              <a:rPr lang="en-US" sz="2000" dirty="0"/>
              <a:t>Description:  This webinar will describe cutting edge technology that is now being utilized at jails and prisons as an aid to counselors.  The computer tablets have been specially configured, both physically and technologically, to ensure inmates have access only to secure websites.  It enables them to complete homework assignments as well as have entry to a secure repository of educational curriculum.</a:t>
            </a:r>
          </a:p>
          <a:p>
            <a:pPr marL="109728" indent="0">
              <a:spcBef>
                <a:spcPts val="0"/>
              </a:spcBef>
              <a:buNone/>
            </a:pPr>
            <a:endParaRPr lang="en-US" sz="2000" dirty="0" smtClean="0"/>
          </a:p>
          <a:p>
            <a:pPr marL="109728" indent="0">
              <a:spcBef>
                <a:spcPts val="0"/>
              </a:spcBef>
              <a:buNone/>
            </a:pPr>
            <a:r>
              <a:rPr lang="en-US" sz="2000" dirty="0" smtClean="0"/>
              <a:t>Presenter</a:t>
            </a:r>
            <a:r>
              <a:rPr lang="en-US" sz="2000" dirty="0"/>
              <a:t>: 	</a:t>
            </a:r>
            <a:r>
              <a:rPr lang="en-US" sz="2000" dirty="0" smtClean="0"/>
              <a:t>Warden </a:t>
            </a:r>
            <a:r>
              <a:rPr lang="en-US" sz="2000" dirty="0"/>
              <a:t>Robert L. Green</a:t>
            </a:r>
          </a:p>
        </p:txBody>
      </p:sp>
      <p:sp>
        <p:nvSpPr>
          <p:cNvPr id="2" name="Title 1"/>
          <p:cNvSpPr>
            <a:spLocks noGrp="1"/>
          </p:cNvSpPr>
          <p:nvPr>
            <p:ph type="title"/>
          </p:nvPr>
        </p:nvSpPr>
        <p:spPr>
          <a:xfrm>
            <a:off x="457200" y="76200"/>
            <a:ext cx="8229600" cy="1143000"/>
          </a:xfrm>
        </p:spPr>
        <p:txBody>
          <a:bodyPr/>
          <a:lstStyle/>
          <a:p>
            <a:pPr algn="ctr"/>
            <a:r>
              <a:rPr lang="en-US" dirty="0" smtClean="0"/>
              <a:t>Nex</a:t>
            </a:r>
            <a:r>
              <a:rPr lang="en-US" dirty="0" smtClean="0"/>
              <a:t>t Presentation</a:t>
            </a:r>
            <a:endParaRPr lang="en-US" dirty="0"/>
          </a:p>
        </p:txBody>
      </p:sp>
    </p:spTree>
    <p:extLst>
      <p:ext uri="{BB962C8B-B14F-4D97-AF65-F5344CB8AC3E}">
        <p14:creationId xmlns:p14="http://schemas.microsoft.com/office/powerpoint/2010/main" val="160465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Medicated Assisted Treatment (MAT) combines medications with counseling and behavioral therapies, monitoring, community-based services, and recovery support to treat the bio-psychosocial aspects of alcohol and opioid use disorders.</a:t>
            </a:r>
          </a:p>
          <a:p>
            <a:pPr marL="0" indent="0">
              <a:buNone/>
            </a:pPr>
            <a:endParaRPr lang="en-US" dirty="0"/>
          </a:p>
          <a:p>
            <a:pPr marL="0" indent="0">
              <a:buNone/>
            </a:pPr>
            <a:r>
              <a:rPr lang="en-US" dirty="0" smtClean="0"/>
              <a:t>MAT </a:t>
            </a:r>
            <a:r>
              <a:rPr lang="en-US" b="1" i="1" dirty="0" smtClean="0"/>
              <a:t>assists</a:t>
            </a:r>
            <a:r>
              <a:rPr lang="en-US" dirty="0" smtClean="0"/>
              <a:t>, not replaces, other treatment &amp; recovery efforts.</a:t>
            </a:r>
            <a:endParaRPr lang="en-US" dirty="0"/>
          </a:p>
        </p:txBody>
      </p:sp>
      <p:sp>
        <p:nvSpPr>
          <p:cNvPr id="2" name="Title 1"/>
          <p:cNvSpPr>
            <a:spLocks noGrp="1"/>
          </p:cNvSpPr>
          <p:nvPr>
            <p:ph type="title"/>
          </p:nvPr>
        </p:nvSpPr>
        <p:spPr/>
        <p:txBody>
          <a:bodyPr/>
          <a:lstStyle/>
          <a:p>
            <a:r>
              <a:rPr lang="en-US" dirty="0" smtClean="0"/>
              <a:t>What is MAT?</a:t>
            </a:r>
            <a:endParaRPr lang="en-US" dirty="0"/>
          </a:p>
        </p:txBody>
      </p:sp>
    </p:spTree>
    <p:extLst>
      <p:ext uri="{BB962C8B-B14F-4D97-AF65-F5344CB8AC3E}">
        <p14:creationId xmlns:p14="http://schemas.microsoft.com/office/powerpoint/2010/main" val="3332845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Detox</a:t>
            </a:r>
            <a:r>
              <a:rPr lang="en-US" dirty="0" smtClean="0"/>
              <a:t> is quick and technically easy, but preventing relapse is extremely difficult. Short term MAT to counter withdrawal rarely results in long term abstinence.</a:t>
            </a:r>
          </a:p>
          <a:p>
            <a:pPr marL="0" indent="0">
              <a:buNone/>
            </a:pPr>
            <a:endParaRPr lang="en-US" dirty="0"/>
          </a:p>
          <a:p>
            <a:pPr marL="0" indent="0">
              <a:buNone/>
            </a:pPr>
            <a:r>
              <a:rPr lang="en-US" b="1" dirty="0"/>
              <a:t>Treatment</a:t>
            </a:r>
            <a:r>
              <a:rPr lang="en-US" dirty="0"/>
              <a:t> w/medication for a period of 12 months or more required if brain is to repair its ability to regulate stress, pain and </a:t>
            </a:r>
            <a:r>
              <a:rPr lang="en-US" dirty="0" smtClean="0"/>
              <a:t>mood for sustained abstinence.</a:t>
            </a:r>
            <a:endParaRPr lang="en-US" dirty="0"/>
          </a:p>
        </p:txBody>
      </p:sp>
      <p:sp>
        <p:nvSpPr>
          <p:cNvPr id="2" name="Title 1"/>
          <p:cNvSpPr>
            <a:spLocks noGrp="1"/>
          </p:cNvSpPr>
          <p:nvPr>
            <p:ph type="title"/>
          </p:nvPr>
        </p:nvSpPr>
        <p:spPr/>
        <p:txBody>
          <a:bodyPr/>
          <a:lstStyle/>
          <a:p>
            <a:r>
              <a:rPr lang="en-US" dirty="0" smtClean="0"/>
              <a:t>MAT vs. Detox</a:t>
            </a:r>
            <a:endParaRPr lang="en-US" dirty="0"/>
          </a:p>
        </p:txBody>
      </p:sp>
    </p:spTree>
    <p:extLst>
      <p:ext uri="{BB962C8B-B14F-4D97-AF65-F5344CB8AC3E}">
        <p14:creationId xmlns:p14="http://schemas.microsoft.com/office/powerpoint/2010/main" val="292832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MAT severely under utilized, including in correctional treatment programs, for practical and philosophical reasons. Prisons/Jails are concerned with contraband and some have found buprenorphine (FDA approved medication) to be a drug of abuse, not promised cure. Believe inmate detoxed and clean in prison/jail, why encourage him/her to put drugs back into his/her body?!</a:t>
            </a:r>
            <a:endParaRPr lang="en-US" dirty="0"/>
          </a:p>
        </p:txBody>
      </p:sp>
      <p:sp>
        <p:nvSpPr>
          <p:cNvPr id="2" name="Title 1"/>
          <p:cNvSpPr>
            <a:spLocks noGrp="1"/>
          </p:cNvSpPr>
          <p:nvPr>
            <p:ph type="title"/>
          </p:nvPr>
        </p:nvSpPr>
        <p:spPr/>
        <p:txBody>
          <a:bodyPr/>
          <a:lstStyle/>
          <a:p>
            <a:r>
              <a:rPr lang="en-US" dirty="0" smtClean="0"/>
              <a:t>Evidence-Based vs. Belief</a:t>
            </a:r>
            <a:endParaRPr lang="en-US" dirty="0"/>
          </a:p>
        </p:txBody>
      </p:sp>
    </p:spTree>
    <p:extLst>
      <p:ext uri="{BB962C8B-B14F-4D97-AF65-F5344CB8AC3E}">
        <p14:creationId xmlns:p14="http://schemas.microsoft.com/office/powerpoint/2010/main" val="130843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I got sober without medication….</a:t>
            </a:r>
          </a:p>
          <a:p>
            <a:pPr marL="0" indent="0">
              <a:buNone/>
            </a:pPr>
            <a:r>
              <a:rPr lang="en-US" dirty="0" smtClean="0"/>
              <a:t>What worked for me, good for all.</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Evidence-Based vs. Belief</a:t>
            </a:r>
            <a:endParaRPr lang="en-US" dirty="0"/>
          </a:p>
        </p:txBody>
      </p:sp>
      <p:pic>
        <p:nvPicPr>
          <p:cNvPr id="5" name="Picture 4" descr="http://upload.wikimedia.org/wikipedia/commons/0/08/Beyond_Belief_live_ITV_hosted_by_BBC_broadcaster_Sir._David_Frost_3.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486" y="3200400"/>
            <a:ext cx="3820160" cy="2867025"/>
          </a:xfrm>
          <a:prstGeom prst="rect">
            <a:avLst/>
          </a:prstGeom>
          <a:noFill/>
          <a:ln>
            <a:noFill/>
          </a:ln>
        </p:spPr>
      </p:pic>
    </p:spTree>
    <p:extLst>
      <p:ext uri="{BB962C8B-B14F-4D97-AF65-F5344CB8AC3E}">
        <p14:creationId xmlns:p14="http://schemas.microsoft.com/office/powerpoint/2010/main" val="1015061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8693</TotalTime>
  <Words>1881</Words>
  <Application>Microsoft Office PowerPoint</Application>
  <PresentationFormat>On-screen Show (4:3)</PresentationFormat>
  <Paragraphs>210</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Concourse</vt:lpstr>
      <vt:lpstr>Medication Assisted Treatment &amp; Reentry</vt:lpstr>
      <vt:lpstr>Learning Objectives:  </vt:lpstr>
      <vt:lpstr>PowerPoint Presentation</vt:lpstr>
      <vt:lpstr>Challenge:  Treating Justice-Involved</vt:lpstr>
      <vt:lpstr>Challenge:  Treating Justice Involved</vt:lpstr>
      <vt:lpstr>What is MAT?</vt:lpstr>
      <vt:lpstr>MAT vs. Detox</vt:lpstr>
      <vt:lpstr>Evidence-Based vs. Belief</vt:lpstr>
      <vt:lpstr>Evidence-Based vs. Belief</vt:lpstr>
      <vt:lpstr>But….</vt:lpstr>
      <vt:lpstr>What the Experts Say</vt:lpstr>
      <vt:lpstr>MAT is Evidenced-Based</vt:lpstr>
      <vt:lpstr>ONDCP Healthcare Brief</vt:lpstr>
      <vt:lpstr>Most recent evidence:</vt:lpstr>
      <vt:lpstr> Huffington Post: Feb 6, 2015 </vt:lpstr>
      <vt:lpstr>SAMHSA Drug Court Grant Instruction</vt:lpstr>
      <vt:lpstr>Kentucky Sued In Federal Court Over Drug Treatment Practices</vt:lpstr>
      <vt:lpstr>Two Crutches are Better than One</vt:lpstr>
      <vt:lpstr>Re-entry Challenge</vt:lpstr>
      <vt:lpstr>Why MAT?</vt:lpstr>
      <vt:lpstr>MAT and Corrections</vt:lpstr>
      <vt:lpstr>Drug Deaths Higher Than Motor Vehicle Accident Deaths</vt:lpstr>
      <vt:lpstr>Alaska: 11.1--12.9 deaths/100,000</vt:lpstr>
      <vt:lpstr>Reentry Death Rate from Dug Overdose</vt:lpstr>
      <vt:lpstr>What About Contraband?</vt:lpstr>
      <vt:lpstr>Justice Involved Right to MAT</vt:lpstr>
      <vt:lpstr>Right to MAT</vt:lpstr>
      <vt:lpstr>FDA Approved Medications</vt:lpstr>
      <vt:lpstr>Opioid Replacement Therapy (ORT)</vt:lpstr>
      <vt:lpstr>ORT Medication Warnings</vt:lpstr>
      <vt:lpstr>Benzodiazepines</vt:lpstr>
      <vt:lpstr>Opioid Blocker</vt:lpstr>
      <vt:lpstr>Agonists v. Antagonists</vt:lpstr>
      <vt:lpstr>Medications for Alcohol</vt:lpstr>
      <vt:lpstr>Alcohol Medications Warnings</vt:lpstr>
      <vt:lpstr>MAT: Four steps</vt:lpstr>
      <vt:lpstr>PowerPoint Presentation</vt:lpstr>
      <vt:lpstr>Barnstable House of Correction</vt:lpstr>
      <vt:lpstr>PowerPoint Presentation</vt:lpstr>
      <vt:lpstr>Barnstable County, Massachusetts Sheriff’s Office Inmate MAT Education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 Vivitrol Program</vt:lpstr>
      <vt:lpstr>Barnstable MAT Results</vt:lpstr>
      <vt:lpstr>PowerPoint Presentation</vt:lpstr>
      <vt:lpstr>Next Presentation</vt:lpstr>
    </vt:vector>
  </TitlesOfParts>
  <Company>Advocates for Human Potential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Medicated Assisted Treatment &amp; Reentry</dc:title>
  <dc:creator>Andy Klein</dc:creator>
  <cp:lastModifiedBy>Noah M. Shifman</cp:lastModifiedBy>
  <cp:revision>54</cp:revision>
  <dcterms:created xsi:type="dcterms:W3CDTF">2015-01-16T20:03:02Z</dcterms:created>
  <dcterms:modified xsi:type="dcterms:W3CDTF">2015-03-18T15:53:18Z</dcterms:modified>
</cp:coreProperties>
</file>