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317" r:id="rId2"/>
    <p:sldId id="258" r:id="rId3"/>
    <p:sldId id="299" r:id="rId4"/>
    <p:sldId id="345" r:id="rId5"/>
    <p:sldId id="351" r:id="rId6"/>
    <p:sldId id="352" r:id="rId7"/>
    <p:sldId id="353" r:id="rId8"/>
    <p:sldId id="354" r:id="rId9"/>
    <p:sldId id="357" r:id="rId10"/>
    <p:sldId id="358" r:id="rId11"/>
    <p:sldId id="359" r:id="rId12"/>
    <p:sldId id="360" r:id="rId13"/>
    <p:sldId id="361" r:id="rId14"/>
    <p:sldId id="362" r:id="rId15"/>
    <p:sldId id="363" r:id="rId16"/>
    <p:sldId id="364" r:id="rId17"/>
    <p:sldId id="365" r:id="rId18"/>
    <p:sldId id="366" r:id="rId19"/>
    <p:sldId id="367" r:id="rId20"/>
    <p:sldId id="368" r:id="rId21"/>
    <p:sldId id="369" r:id="rId22"/>
    <p:sldId id="370" r:id="rId23"/>
    <p:sldId id="371" r:id="rId24"/>
    <p:sldId id="355" r:id="rId25"/>
    <p:sldId id="349" r:id="rId26"/>
    <p:sldId id="346" r:id="rId27"/>
    <p:sldId id="347" r:id="rId28"/>
    <p:sldId id="348" r:id="rId29"/>
    <p:sldId id="356" r:id="rId30"/>
    <p:sldId id="350" r:id="rId31"/>
    <p:sldId id="344" r:id="rId32"/>
    <p:sldId id="372" r:id="rId33"/>
    <p:sldId id="373" r:id="rId34"/>
    <p:sldId id="374" r:id="rId35"/>
    <p:sldId id="376" r:id="rId36"/>
    <p:sldId id="377" r:id="rId37"/>
    <p:sldId id="378" r:id="rId38"/>
    <p:sldId id="379" r:id="rId39"/>
    <p:sldId id="300" r:id="rId40"/>
    <p:sldId id="380" r:id="rId41"/>
    <p:sldId id="381" r:id="rId42"/>
  </p:sldIdLst>
  <p:sldSz cx="9144000" cy="6858000" type="screen4x3"/>
  <p:notesSz cx="7010400" cy="9296400"/>
  <p:custDataLst>
    <p:tags r:id="rId44"/>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892"/>
    <a:srgbClr val="BE854C"/>
    <a:srgbClr val="D1A779"/>
    <a:srgbClr val="E0C3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44" autoAdjust="0"/>
    <p:restoredTop sz="86410" autoAdjust="0"/>
  </p:normalViewPr>
  <p:slideViewPr>
    <p:cSldViewPr>
      <p:cViewPr varScale="1">
        <p:scale>
          <a:sx n="85" d="100"/>
          <a:sy n="85" d="100"/>
        </p:scale>
        <p:origin x="-552"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65" tIns="46583" rIns="93165" bIns="46583" rtlCol="0"/>
          <a:lstStyle>
            <a:lvl1pPr algn="l" fontAlgn="auto">
              <a:spcBef>
                <a:spcPts val="0"/>
              </a:spcBef>
              <a:spcAft>
                <a:spcPts val="0"/>
              </a:spcAft>
              <a:defRPr sz="1300">
                <a:latin typeface="+mn-lt"/>
              </a:defRPr>
            </a:lvl1pPr>
          </a:lstStyle>
          <a:p>
            <a:pPr>
              <a:defRPr/>
            </a:pPr>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65" tIns="46583" rIns="93165" bIns="46583" rtlCol="0"/>
          <a:lstStyle>
            <a:lvl1pPr algn="r" fontAlgn="auto">
              <a:spcBef>
                <a:spcPts val="0"/>
              </a:spcBef>
              <a:spcAft>
                <a:spcPts val="0"/>
              </a:spcAft>
              <a:defRPr sz="1300">
                <a:latin typeface="+mn-lt"/>
              </a:defRPr>
            </a:lvl1pPr>
          </a:lstStyle>
          <a:p>
            <a:pPr>
              <a:defRPr/>
            </a:pPr>
            <a:fld id="{53AD6BD1-699F-4AF1-AD8C-7AF4063E429C}" type="datetimeFigureOut">
              <a:rPr lang="en-US"/>
              <a:pPr>
                <a:defRPr/>
              </a:pPr>
              <a:t>8/15/2012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65" tIns="46583" rIns="93165" bIns="46583" rtlCol="0" anchor="ctr"/>
          <a:lstStyle/>
          <a:p>
            <a:pPr lvl="0"/>
            <a:endParaRPr lang="en-US" noProof="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65" tIns="46583" rIns="93165" bIns="46583"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966"/>
            <a:ext cx="3037840" cy="464820"/>
          </a:xfrm>
          <a:prstGeom prst="rect">
            <a:avLst/>
          </a:prstGeom>
        </p:spPr>
        <p:txBody>
          <a:bodyPr vert="horz" lIns="93165" tIns="46583" rIns="93165" bIns="46583" rtlCol="0" anchor="b"/>
          <a:lstStyle>
            <a:lvl1pPr algn="l" fontAlgn="auto">
              <a:spcBef>
                <a:spcPts val="0"/>
              </a:spcBef>
              <a:spcAft>
                <a:spcPts val="0"/>
              </a:spcAft>
              <a:defRPr sz="1300">
                <a:latin typeface="+mn-lt"/>
              </a:defRPr>
            </a:lvl1pPr>
          </a:lstStyle>
          <a:p>
            <a:pPr>
              <a:defRPr/>
            </a:pPr>
            <a:endParaRPr lang="en-US"/>
          </a:p>
        </p:txBody>
      </p:sp>
      <p:sp>
        <p:nvSpPr>
          <p:cNvPr id="7" name="Slide Number Placeholder 6"/>
          <p:cNvSpPr>
            <a:spLocks noGrp="1"/>
          </p:cNvSpPr>
          <p:nvPr>
            <p:ph type="sldNum" sz="quarter" idx="5"/>
          </p:nvPr>
        </p:nvSpPr>
        <p:spPr>
          <a:xfrm>
            <a:off x="3970938" y="8829966"/>
            <a:ext cx="3037840" cy="464820"/>
          </a:xfrm>
          <a:prstGeom prst="rect">
            <a:avLst/>
          </a:prstGeom>
        </p:spPr>
        <p:txBody>
          <a:bodyPr vert="horz" lIns="93165" tIns="46583" rIns="93165" bIns="46583" rtlCol="0" anchor="b"/>
          <a:lstStyle>
            <a:lvl1pPr algn="r" fontAlgn="auto">
              <a:spcBef>
                <a:spcPts val="0"/>
              </a:spcBef>
              <a:spcAft>
                <a:spcPts val="0"/>
              </a:spcAft>
              <a:defRPr sz="1300">
                <a:latin typeface="+mn-lt"/>
              </a:defRPr>
            </a:lvl1pPr>
          </a:lstStyle>
          <a:p>
            <a:pPr>
              <a:defRPr/>
            </a:pPr>
            <a:fld id="{FA66C8C9-5D1B-4E35-8453-642DB2F667D4}" type="slidenum">
              <a:rPr lang="en-US"/>
              <a:pPr>
                <a:defRPr/>
              </a:pPr>
              <a:t>‹#›</a:t>
            </a:fld>
            <a:endParaRPr lang="en-US"/>
          </a:p>
        </p:txBody>
      </p:sp>
    </p:spTree>
    <p:extLst>
      <p:ext uri="{BB962C8B-B14F-4D97-AF65-F5344CB8AC3E}">
        <p14:creationId xmlns:p14="http://schemas.microsoft.com/office/powerpoint/2010/main" val="39293457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Rot="1" noChangeAspect="1" noTextEdit="1"/>
          </p:cNvSpPr>
          <p:nvPr>
            <p:ph type="sldImg"/>
          </p:nvPr>
        </p:nvSpPr>
        <p:spPr bwMode="auto">
          <a:noFill/>
          <a:ln>
            <a:solidFill>
              <a:srgbClr val="000000"/>
            </a:solidFill>
            <a:miter lim="800000"/>
            <a:headEnd/>
            <a:tailEnd/>
          </a:ln>
        </p:spPr>
      </p:sp>
      <p:sp>
        <p:nvSpPr>
          <p:cNvPr id="15362"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10</a:t>
            </a:fld>
            <a:endParaRPr lang="en-US" sz="1300">
              <a:latin typeface="Calibri"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11</a:t>
            </a:fld>
            <a:endParaRPr lang="en-US" sz="1300">
              <a:latin typeface="Calibri"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12</a:t>
            </a:fld>
            <a:endParaRPr lang="en-US" sz="1300">
              <a:latin typeface="Calibri"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13</a:t>
            </a:fld>
            <a:endParaRPr lang="en-US" sz="1300">
              <a:latin typeface="Calibri"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14</a:t>
            </a:fld>
            <a:endParaRPr lang="en-US" sz="1300">
              <a:latin typeface="Calibri"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15</a:t>
            </a:fld>
            <a:endParaRPr lang="en-US" sz="1300">
              <a:latin typeface="Calibri"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16</a:t>
            </a:fld>
            <a:endParaRPr lang="en-US" sz="1300">
              <a:latin typeface="Calibri"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17</a:t>
            </a:fld>
            <a:endParaRPr lang="en-US" sz="1300">
              <a:latin typeface="Calibri"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18</a:t>
            </a:fld>
            <a:endParaRPr lang="en-US" sz="1300">
              <a:latin typeface="Calibri"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19</a:t>
            </a:fld>
            <a:endParaRPr lang="en-US" sz="1300">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5BE9381-5D9E-4881-843C-052A12E5DD42}" type="slidenum">
              <a:rPr lang="en-US"/>
              <a:pPr fontAlgn="base">
                <a:spcBef>
                  <a:spcPct val="0"/>
                </a:spcBef>
                <a:spcAft>
                  <a:spcPct val="0"/>
                </a:spcAft>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20</a:t>
            </a:fld>
            <a:endParaRPr lang="en-US" sz="1300">
              <a:latin typeface="Calibri"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21</a:t>
            </a:fld>
            <a:endParaRPr lang="en-US" sz="1300">
              <a:latin typeface="Calibri"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22</a:t>
            </a:fld>
            <a:endParaRPr lang="en-US" sz="1300">
              <a:latin typeface="Calibri"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23</a:t>
            </a:fld>
            <a:endParaRPr lang="en-US" sz="1300">
              <a:latin typeface="Calibri"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5BE9381-5D9E-4881-843C-052A12E5DD42}" type="slidenum">
              <a:rPr lang="en-US"/>
              <a:pPr fontAlgn="base">
                <a:spcBef>
                  <a:spcPct val="0"/>
                </a:spcBef>
                <a:spcAft>
                  <a:spcPct val="0"/>
                </a:spcAft>
                <a:defRPr/>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5BE9381-5D9E-4881-843C-052A12E5DD42}" type="slidenum">
              <a:rPr lang="en-US"/>
              <a:pPr fontAlgn="base">
                <a:spcBef>
                  <a:spcPct val="0"/>
                </a:spcBef>
                <a:spcAft>
                  <a:spcPct val="0"/>
                </a:spcAft>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5BE9381-5D9E-4881-843C-052A12E5DD42}" type="slidenum">
              <a:rPr lang="en-US"/>
              <a:pPr fontAlgn="base">
                <a:spcBef>
                  <a:spcPct val="0"/>
                </a:spcBef>
                <a:spcAft>
                  <a:spcPct val="0"/>
                </a:spcAft>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5BE9381-5D9E-4881-843C-052A12E5DD42}" type="slidenum">
              <a:rPr lang="en-US"/>
              <a:pPr fontAlgn="base">
                <a:spcBef>
                  <a:spcPct val="0"/>
                </a:spcBef>
                <a:spcAft>
                  <a:spcPct val="0"/>
                </a:spcAft>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5BE9381-5D9E-4881-843C-052A12E5DD42}" type="slidenum">
              <a:rPr lang="en-US"/>
              <a:pPr fontAlgn="base">
                <a:spcBef>
                  <a:spcPct val="0"/>
                </a:spcBef>
                <a:spcAft>
                  <a:spcPct val="0"/>
                </a:spcAft>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5BE9381-5D9E-4881-843C-052A12E5DD42}" type="slidenum">
              <a:rPr lang="en-US"/>
              <a:pPr fontAlgn="base">
                <a:spcBef>
                  <a:spcPct val="0"/>
                </a:spcBef>
                <a:spcAft>
                  <a:spcPct val="0"/>
                </a:spcAft>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noTextEdi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3555"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930BD9B0-4E63-4687-82B6-58DD0BDEAE27}" type="slidenum">
              <a:rPr lang="en-US" sz="1300">
                <a:latin typeface="Calibri" pitchFamily="34" charset="0"/>
              </a:rPr>
              <a:pPr algn="r"/>
              <a:t>3</a:t>
            </a:fld>
            <a:endParaRPr lang="en-US" sz="1300">
              <a:latin typeface="Calibri"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5BE9381-5D9E-4881-843C-052A12E5DD42}" type="slidenum">
              <a:rPr lang="en-US"/>
              <a:pPr fontAlgn="base">
                <a:spcBef>
                  <a:spcPct val="0"/>
                </a:spcBef>
                <a:spcAft>
                  <a:spcPct val="0"/>
                </a:spcAft>
                <a:defRPr/>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31</a:t>
            </a:fld>
            <a:endParaRPr lang="en-US" sz="1300">
              <a:latin typeface="Calibri"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32</a:t>
            </a:fld>
            <a:endParaRPr lang="en-US" sz="1300">
              <a:latin typeface="Calibri"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33</a:t>
            </a:fld>
            <a:endParaRPr lang="en-US" sz="1300">
              <a:latin typeface="Calibri"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34</a:t>
            </a:fld>
            <a:endParaRPr lang="en-US" sz="1300">
              <a:latin typeface="Calibri"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35</a:t>
            </a:fld>
            <a:endParaRPr lang="en-US" sz="1300">
              <a:latin typeface="Calibri"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36</a:t>
            </a:fld>
            <a:endParaRPr lang="en-US" sz="1300">
              <a:latin typeface="Calibri"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37</a:t>
            </a:fld>
            <a:endParaRPr lang="en-US" sz="1300">
              <a:latin typeface="Calibri"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38</a:t>
            </a:fld>
            <a:endParaRPr lang="en-US" sz="1300">
              <a:latin typeface="Calibri"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39</a:t>
            </a:fld>
            <a:endParaRPr lang="en-US" sz="1300">
              <a:latin typeface="Calibri"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5BE9381-5D9E-4881-843C-052A12E5DD42}" type="slidenum">
              <a:rPr lang="en-US"/>
              <a:pPr fontAlgn="base">
                <a:spcBef>
                  <a:spcPct val="0"/>
                </a:spcBef>
                <a:spcAft>
                  <a:spcPct val="0"/>
                </a:spcAft>
                <a:defRPr/>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40</a:t>
            </a:fld>
            <a:endParaRPr lang="en-US" sz="1300">
              <a:latin typeface="Calibri"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Slide Image Placeholder 1"/>
          <p:cNvSpPr>
            <a:spLocks noGrp="1" noRot="1" noChangeAspect="1" noTextEdit="1"/>
          </p:cNvSpPr>
          <p:nvPr>
            <p:ph type="sldImg"/>
          </p:nvPr>
        </p:nvSpPr>
        <p:spPr bwMode="auto">
          <a:noFill/>
          <a:ln>
            <a:solidFill>
              <a:srgbClr val="000000"/>
            </a:solidFill>
            <a:miter lim="800000"/>
            <a:headEnd/>
            <a:tailEnd/>
          </a:ln>
        </p:spPr>
      </p:sp>
      <p:sp>
        <p:nvSpPr>
          <p:cNvPr id="6041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60419" name="Slide Number Placeholder 3"/>
          <p:cNvSpPr txBox="1">
            <a:spLocks noGrp="1"/>
          </p:cNvSpPr>
          <p:nvPr/>
        </p:nvSpPr>
        <p:spPr bwMode="auto">
          <a:xfrm>
            <a:off x="3970939" y="8829966"/>
            <a:ext cx="3037840" cy="464820"/>
          </a:xfrm>
          <a:prstGeom prst="rect">
            <a:avLst/>
          </a:prstGeom>
          <a:noFill/>
          <a:ln w="9525">
            <a:noFill/>
            <a:miter lim="800000"/>
            <a:headEnd/>
            <a:tailEnd/>
          </a:ln>
        </p:spPr>
        <p:txBody>
          <a:bodyPr lIns="93147" tIns="46574" rIns="93147" bIns="46574" anchor="b"/>
          <a:lstStyle/>
          <a:p>
            <a:pPr algn="r"/>
            <a:fld id="{0115CCE8-659A-4F94-AD4C-B39204744736}" type="slidenum">
              <a:rPr lang="en-US" sz="1300">
                <a:latin typeface="Calibri" pitchFamily="34" charset="0"/>
              </a:rPr>
              <a:pPr algn="r"/>
              <a:t>41</a:t>
            </a:fld>
            <a:endParaRPr lang="en-US" sz="1300" dirty="0">
              <a:latin typeface="Calibri"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5BE9381-5D9E-4881-843C-052A12E5DD42}" type="slidenum">
              <a:rPr lang="en-US"/>
              <a:pPr fontAlgn="base">
                <a:spcBef>
                  <a:spcPct val="0"/>
                </a:spcBef>
                <a:spcAft>
                  <a:spcPct val="0"/>
                </a:spcAft>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5BE9381-5D9E-4881-843C-052A12E5DD42}" type="slidenum">
              <a:rPr lang="en-US"/>
              <a:pPr fontAlgn="base">
                <a:spcBef>
                  <a:spcPct val="0"/>
                </a:spcBef>
                <a:spcAft>
                  <a:spcPct val="0"/>
                </a:spcAft>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5BE9381-5D9E-4881-843C-052A12E5DD42}" type="slidenum">
              <a:rPr lang="en-US"/>
              <a:pPr fontAlgn="base">
                <a:spcBef>
                  <a:spcPct val="0"/>
                </a:spcBef>
                <a:spcAft>
                  <a:spcPct val="0"/>
                </a:spcAft>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74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5BE9381-5D9E-4881-843C-052A12E5DD42}" type="slidenum">
              <a:rPr lang="en-US"/>
              <a:pPr fontAlgn="base">
                <a:spcBef>
                  <a:spcPct val="0"/>
                </a:spcBef>
                <a:spcAft>
                  <a:spcPct val="0"/>
                </a:spcAft>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Slide Image Placeholder 1"/>
          <p:cNvSpPr>
            <a:spLocks noGrp="1" noRot="1" noChangeAspect="1" noTextEdit="1"/>
          </p:cNvSpPr>
          <p:nvPr>
            <p:ph type="sldImg"/>
          </p:nvPr>
        </p:nvSpPr>
        <p:spPr bwMode="auto">
          <a:noFill/>
          <a:ln>
            <a:solidFill>
              <a:srgbClr val="000000"/>
            </a:solidFill>
            <a:miter lim="800000"/>
            <a:headEnd/>
            <a:tailEnd/>
          </a:ln>
        </p:spPr>
      </p:sp>
      <p:sp>
        <p:nvSpPr>
          <p:cNvPr id="2560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3" name="Slide Number Placeholder 3"/>
          <p:cNvSpPr txBox="1">
            <a:spLocks noGrp="1"/>
          </p:cNvSpPr>
          <p:nvPr/>
        </p:nvSpPr>
        <p:spPr bwMode="auto">
          <a:xfrm>
            <a:off x="3970938" y="8829966"/>
            <a:ext cx="3037840" cy="464820"/>
          </a:xfrm>
          <a:prstGeom prst="rect">
            <a:avLst/>
          </a:prstGeom>
          <a:noFill/>
          <a:ln w="9525">
            <a:noFill/>
            <a:miter lim="800000"/>
            <a:headEnd/>
            <a:tailEnd/>
          </a:ln>
        </p:spPr>
        <p:txBody>
          <a:bodyPr lIns="93165" tIns="46583" rIns="93165" bIns="46583" anchor="b"/>
          <a:lstStyle/>
          <a:p>
            <a:pPr algn="r"/>
            <a:fld id="{F7391443-CFC3-4E62-84FF-F84C79FF6433}" type="slidenum">
              <a:rPr lang="en-US" sz="1300">
                <a:latin typeface="Calibri" pitchFamily="34" charset="0"/>
              </a:rPr>
              <a:pPr algn="r"/>
              <a:t>9</a:t>
            </a:fld>
            <a:endParaRPr lang="en-US" sz="130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2B7CD46C-CB22-4353-9FE2-8D31495D9344}" type="datetime1">
              <a:rPr lang="en-US"/>
              <a:pPr>
                <a:defRPr/>
              </a:pPr>
              <a:t>8/15/2012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F9EE50E-0C32-439E-ACC7-79C0E914637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ED39425-58E6-4094-9340-ACDDFBADA45F}" type="datetime1">
              <a:rPr lang="en-US"/>
              <a:pPr>
                <a:defRPr/>
              </a:pPr>
              <a:t>8/15/2012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1964852-9B30-4CE5-A8AC-649B404619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9159C54-4C6D-448F-9228-C9C0A48D54D5}" type="datetime1">
              <a:rPr lang="en-US"/>
              <a:pPr>
                <a:defRPr/>
              </a:pPr>
              <a:t>8/15/2012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4F60F4B-CFAA-4BFD-A12F-E3344ECBBE3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F26AE46-DC7D-4AE2-B678-F89CF68902EF}" type="datetime1">
              <a:rPr lang="en-US"/>
              <a:pPr>
                <a:defRPr/>
              </a:pPr>
              <a:t>8/15/2012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C898987-AE95-430E-9CFB-9F6A3B6BC65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42F02A4-69CE-45D1-8165-228A35EB7E89}" type="datetime1">
              <a:rPr lang="en-US"/>
              <a:pPr>
                <a:defRPr/>
              </a:pPr>
              <a:t>8/15/2012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1780A4E-8C36-4FAA-B9F0-D0FF99A2D3C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B90BDC9-BFFF-4EC4-8763-C45458E07889}" type="datetime1">
              <a:rPr lang="en-US"/>
              <a:pPr>
                <a:defRPr/>
              </a:pPr>
              <a:t>8/15/2012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B79FA66-1AE8-4929-A197-1BCC2505F67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4DB478EF-4125-462F-934E-0D3B8210DB75}" type="datetime1">
              <a:rPr lang="en-US"/>
              <a:pPr>
                <a:defRPr/>
              </a:pPr>
              <a:t>8/15/2012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CADF149-2774-4CD7-AF6A-94F1B478583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3328BF2-5657-4C9B-870A-759DE953FE68}" type="datetime1">
              <a:rPr lang="en-US"/>
              <a:pPr>
                <a:defRPr/>
              </a:pPr>
              <a:t>8/15/2012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03006F0-D7DC-423D-9094-B2415E77D88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CAC6D84-1C5C-4872-9571-2D268648E193}" type="datetime1">
              <a:rPr lang="en-US"/>
              <a:pPr>
                <a:defRPr/>
              </a:pPr>
              <a:t>8/15/2012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C8DA61D4-D9A8-4965-908F-B95A32A978A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F84FE9D-A3AF-4DD3-A55F-37D27370543D}" type="datetime1">
              <a:rPr lang="en-US"/>
              <a:pPr>
                <a:defRPr/>
              </a:pPr>
              <a:t>8/15/2012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B222F9C-CBD1-47AC-B9BB-3FF58F2A61A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7421AE3-FCA9-4396-9A54-FCC0C8B575D7}" type="datetime1">
              <a:rPr lang="en-US"/>
              <a:pPr>
                <a:defRPr/>
              </a:pPr>
              <a:t>8/15/2012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623F80F-2918-4E5B-8EEB-A42170D15B9F}"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87992080-25D9-4AC2-983A-ADD29F2273FE}" type="datetime1">
              <a:rPr lang="en-US"/>
              <a:pPr>
                <a:defRPr/>
              </a:pPr>
              <a:t>8/15/2012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89A0C3BD-6399-4066-BCB9-C95700E385E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5.xml"/><Relationship Id="rId1" Type="http://schemas.openxmlformats.org/officeDocument/2006/relationships/slideLayout" Target="../slideLayouts/slideLayout2.xml"/><Relationship Id="rId5" Type="http://schemas.openxmlformats.org/officeDocument/2006/relationships/hyperlink" Target="http://www.nlm.nih.gov/" TargetMode="External"/><Relationship Id="rId4" Type="http://schemas.openxmlformats.org/officeDocument/2006/relationships/hyperlink" Target="http://www.ncbi.nlm.nih.gov/"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hyperlink" Target="http://www.nlm.nih.gov/" TargetMode="External"/><Relationship Id="rId4" Type="http://schemas.openxmlformats.org/officeDocument/2006/relationships/hyperlink" Target="http://www.ncbi.nlm.nih.gov/"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7.xml"/><Relationship Id="rId1" Type="http://schemas.openxmlformats.org/officeDocument/2006/relationships/slideLayout" Target="../slideLayouts/slideLayout2.xml"/><Relationship Id="rId5" Type="http://schemas.openxmlformats.org/officeDocument/2006/relationships/hyperlink" Target="http://www.nlm.nih.gov/" TargetMode="External"/><Relationship Id="rId4" Type="http://schemas.openxmlformats.org/officeDocument/2006/relationships/hyperlink" Target="http://www.ncbi.nlm.nih.gov/" TargetMode="External"/></Relationships>
</file>

<file path=ppt/slides/_rels/slide2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8.xml"/><Relationship Id="rId1" Type="http://schemas.openxmlformats.org/officeDocument/2006/relationships/slideLayout" Target="../slideLayouts/slideLayout2.xml"/><Relationship Id="rId5" Type="http://schemas.openxmlformats.org/officeDocument/2006/relationships/hyperlink" Target="http://www.nlm.nih.gov/" TargetMode="External"/><Relationship Id="rId4" Type="http://schemas.openxmlformats.org/officeDocument/2006/relationships/hyperlink" Target="http://www.ncbi.nlm.nih.gov/"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0.xml"/><Relationship Id="rId1" Type="http://schemas.openxmlformats.org/officeDocument/2006/relationships/slideLayout" Target="../slideLayouts/slideLayout2.xml"/><Relationship Id="rId5" Type="http://schemas.openxmlformats.org/officeDocument/2006/relationships/hyperlink" Target="http://www.nlm.nih.gov/" TargetMode="External"/><Relationship Id="rId4" Type="http://schemas.openxmlformats.org/officeDocument/2006/relationships/hyperlink" Target="http://www.ncbi.nlm.nih.gov/" TargetMode="External"/></Relationships>
</file>

<file path=ppt/slides/_rels/slide3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ChangeArrowheads="1"/>
          </p:cNvSpPr>
          <p:nvPr/>
        </p:nvSpPr>
        <p:spPr bwMode="auto">
          <a:xfrm>
            <a:off x="457200" y="5105400"/>
            <a:ext cx="8229600" cy="990600"/>
          </a:xfrm>
          <a:prstGeom prst="rect">
            <a:avLst/>
          </a:prstGeom>
          <a:solidFill>
            <a:schemeClr val="bg1"/>
          </a:solidFill>
          <a:ln w="9525">
            <a:solidFill>
              <a:schemeClr val="bg1"/>
            </a:solidFill>
            <a:miter lim="800000"/>
            <a:headEnd/>
            <a:tailEnd/>
          </a:ln>
        </p:spPr>
        <p:txBody>
          <a:bodyPr wrap="none" anchor="ctr"/>
          <a:lstStyle/>
          <a:p>
            <a:pPr algn="ctr"/>
            <a:endParaRPr lang="en-US">
              <a:solidFill>
                <a:schemeClr val="bg1"/>
              </a:solidFill>
            </a:endParaRPr>
          </a:p>
        </p:txBody>
      </p:sp>
      <p:sp>
        <p:nvSpPr>
          <p:cNvPr id="14338" name="Title 1"/>
          <p:cNvSpPr>
            <a:spLocks noGrp="1"/>
          </p:cNvSpPr>
          <p:nvPr>
            <p:ph type="ctrTitle" idx="4294967295"/>
          </p:nvPr>
        </p:nvSpPr>
        <p:spPr>
          <a:xfrm>
            <a:off x="1447800" y="1676400"/>
            <a:ext cx="6324600" cy="1470025"/>
          </a:xfrm>
        </p:spPr>
        <p:txBody>
          <a:bodyPr/>
          <a:lstStyle/>
          <a:p>
            <a:pPr eaLnBrk="1" hangingPunct="1"/>
            <a:r>
              <a:rPr lang="en-US" b="1" dirty="0" smtClean="0">
                <a:solidFill>
                  <a:srgbClr val="006892"/>
                </a:solidFill>
                <a:latin typeface="Arial" charset="0"/>
                <a:cs typeface="Arial" charset="0"/>
              </a:rPr>
              <a:t>Medication Assisted Treatment (MAT)</a:t>
            </a:r>
          </a:p>
        </p:txBody>
      </p:sp>
      <p:sp>
        <p:nvSpPr>
          <p:cNvPr id="14339" name="Subtitle 2"/>
          <p:cNvSpPr>
            <a:spLocks noGrp="1"/>
          </p:cNvSpPr>
          <p:nvPr>
            <p:ph type="subTitle" idx="4294967295"/>
          </p:nvPr>
        </p:nvSpPr>
        <p:spPr>
          <a:xfrm>
            <a:off x="914400" y="3124200"/>
            <a:ext cx="7315200" cy="2362200"/>
          </a:xfrm>
        </p:spPr>
        <p:txBody>
          <a:bodyPr/>
          <a:lstStyle/>
          <a:p>
            <a:pPr marL="0" indent="0" algn="ctr" eaLnBrk="1" hangingPunct="1">
              <a:buSzPct val="60000"/>
              <a:buFont typeface="Wingdings" pitchFamily="2" charset="2"/>
              <a:buNone/>
            </a:pPr>
            <a:r>
              <a:rPr lang="en-US" sz="2400" b="1" dirty="0" smtClean="0">
                <a:solidFill>
                  <a:srgbClr val="BE854C"/>
                </a:solidFill>
                <a:latin typeface="Arial" charset="0"/>
                <a:cs typeface="Arial" charset="0"/>
              </a:rPr>
              <a:t>An Effective Treatment Approach </a:t>
            </a:r>
          </a:p>
          <a:p>
            <a:pPr marL="0" indent="0" algn="ctr" eaLnBrk="1" hangingPunct="1">
              <a:buSzPct val="60000"/>
              <a:buFont typeface="Wingdings" pitchFamily="2" charset="2"/>
              <a:buNone/>
            </a:pPr>
            <a:r>
              <a:rPr lang="en-US" sz="2400" b="1" dirty="0" smtClean="0">
                <a:solidFill>
                  <a:srgbClr val="BE854C"/>
                </a:solidFill>
                <a:latin typeface="Arial" charset="0"/>
                <a:cs typeface="Arial" charset="0"/>
              </a:rPr>
              <a:t>for Opioid Addiction</a:t>
            </a:r>
          </a:p>
          <a:p>
            <a:pPr marL="0" indent="0" algn="ctr" eaLnBrk="1" hangingPunct="1">
              <a:buSzPct val="60000"/>
              <a:buFont typeface="Wingdings" pitchFamily="2" charset="2"/>
              <a:buNone/>
            </a:pPr>
            <a:r>
              <a:rPr lang="en-US" sz="2400" b="1" dirty="0" smtClean="0">
                <a:solidFill>
                  <a:srgbClr val="BE854C"/>
                </a:solidFill>
                <a:latin typeface="Arial" charset="0"/>
                <a:cs typeface="Arial" charset="0"/>
              </a:rPr>
              <a:t>and Alcohol Dependence</a:t>
            </a:r>
          </a:p>
          <a:p>
            <a:pPr marL="0" indent="0" algn="ctr" eaLnBrk="1" hangingPunct="1">
              <a:buSzPct val="60000"/>
              <a:buFont typeface="Wingdings" pitchFamily="2" charset="2"/>
              <a:buNone/>
            </a:pPr>
            <a:r>
              <a:rPr lang="en-US" sz="2400" b="1" dirty="0" smtClean="0">
                <a:solidFill>
                  <a:srgbClr val="006892"/>
                </a:solidFill>
                <a:latin typeface="Arial" charset="0"/>
                <a:cs typeface="Arial" charset="0"/>
              </a:rPr>
              <a:t>August 15,2012</a:t>
            </a:r>
          </a:p>
        </p:txBody>
      </p:sp>
      <p:cxnSp>
        <p:nvCxnSpPr>
          <p:cNvPr id="9" name="Straight Connector 8"/>
          <p:cNvCxnSpPr/>
          <p:nvPr/>
        </p:nvCxnSpPr>
        <p:spPr>
          <a:xfrm>
            <a:off x="1447800" y="3108325"/>
            <a:ext cx="6248400" cy="15875"/>
          </a:xfrm>
          <a:prstGeom prst="line">
            <a:avLst/>
          </a:prstGeom>
          <a:ln w="22225">
            <a:solidFill>
              <a:srgbClr val="BE854C"/>
            </a:solidFill>
          </a:ln>
        </p:spPr>
        <p:style>
          <a:lnRef idx="1">
            <a:schemeClr val="accent1"/>
          </a:lnRef>
          <a:fillRef idx="0">
            <a:schemeClr val="accent1"/>
          </a:fillRef>
          <a:effectRef idx="0">
            <a:schemeClr val="accent1"/>
          </a:effectRef>
          <a:fontRef idx="minor">
            <a:schemeClr val="tx1"/>
          </a:fontRef>
        </p:style>
      </p:cxnSp>
      <p:pic>
        <p:nvPicPr>
          <p:cNvPr id="14341" name="Picture 12"/>
          <p:cNvPicPr>
            <a:picLocks noChangeAspect="1"/>
          </p:cNvPicPr>
          <p:nvPr/>
        </p:nvPicPr>
        <p:blipFill>
          <a:blip r:embed="rId3" cstate="print"/>
          <a:srcRect/>
          <a:stretch>
            <a:fillRect/>
          </a:stretch>
        </p:blipFill>
        <p:spPr bwMode="auto">
          <a:xfrm>
            <a:off x="0" y="5140325"/>
            <a:ext cx="9144000" cy="1717675"/>
          </a:xfrm>
          <a:prstGeom prst="rect">
            <a:avLst/>
          </a:prstGeom>
          <a:noFill/>
          <a:ln w="9525">
            <a:noFill/>
            <a:miter lim="800000"/>
            <a:headEnd/>
            <a:tailEnd/>
          </a:ln>
        </p:spPr>
      </p:pic>
      <p:pic>
        <p:nvPicPr>
          <p:cNvPr id="14342" name="Picture 13"/>
          <p:cNvPicPr>
            <a:picLocks noChangeAspect="1"/>
          </p:cNvPicPr>
          <p:nvPr/>
        </p:nvPicPr>
        <p:blipFill>
          <a:blip r:embed="rId4" cstate="print"/>
          <a:srcRect/>
          <a:stretch>
            <a:fillRect/>
          </a:stretch>
        </p:blipFill>
        <p:spPr bwMode="auto">
          <a:xfrm>
            <a:off x="0" y="0"/>
            <a:ext cx="9144000" cy="1138238"/>
          </a:xfrm>
          <a:prstGeom prst="rect">
            <a:avLst/>
          </a:prstGeom>
          <a:noFill/>
          <a:ln w="9525">
            <a:noFill/>
            <a:miter lim="800000"/>
            <a:headEnd/>
            <a:tailEnd/>
          </a:ln>
        </p:spPr>
      </p:pic>
      <p:sp>
        <p:nvSpPr>
          <p:cNvPr id="14343" name="Rectangle 8"/>
          <p:cNvSpPr>
            <a:spLocks noChangeArrowheads="1"/>
          </p:cNvSpPr>
          <p:nvPr/>
        </p:nvSpPr>
        <p:spPr bwMode="auto">
          <a:xfrm>
            <a:off x="152400" y="5105400"/>
            <a:ext cx="8763000" cy="990600"/>
          </a:xfrm>
          <a:prstGeom prst="rect">
            <a:avLst/>
          </a:prstGeom>
          <a:solidFill>
            <a:schemeClr val="bg1"/>
          </a:solidFill>
          <a:ln w="9525">
            <a:solidFill>
              <a:schemeClr val="bg1"/>
            </a:solidFill>
            <a:miter lim="800000"/>
            <a:headEnd/>
            <a:tailEnd/>
          </a:ln>
        </p:spPr>
        <p:txBody>
          <a:bodyPr wrap="none" anchor="ctr"/>
          <a:lstStyle/>
          <a:p>
            <a:endParaRPr lang="en-US"/>
          </a:p>
        </p:txBody>
      </p:sp>
      <p:pic>
        <p:nvPicPr>
          <p:cNvPr id="14344" name="Picture 9"/>
          <p:cNvPicPr>
            <a:picLocks noChangeAspect="1" noChangeArrowheads="1"/>
          </p:cNvPicPr>
          <p:nvPr/>
        </p:nvPicPr>
        <p:blipFill>
          <a:blip r:embed="rId5" cstate="print"/>
          <a:srcRect/>
          <a:stretch>
            <a:fillRect/>
          </a:stretch>
        </p:blipFill>
        <p:spPr bwMode="auto">
          <a:xfrm>
            <a:off x="1066800" y="4953000"/>
            <a:ext cx="6400800" cy="10318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12192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228600"/>
            <a:ext cx="9144000" cy="914400"/>
          </a:xfrm>
        </p:spPr>
        <p:txBody>
          <a:bodyPr/>
          <a:lstStyle/>
          <a:p>
            <a:pPr eaLnBrk="1" hangingPunct="1"/>
            <a:r>
              <a:rPr lang="en-US" sz="4000" dirty="0" smtClean="0">
                <a:solidFill>
                  <a:srgbClr val="006892"/>
                </a:solidFill>
                <a:effectLst>
                  <a:outerShdw blurRad="38100" dist="38100" dir="2700000" algn="tl">
                    <a:srgbClr val="000000">
                      <a:alpha val="43137"/>
                    </a:srgbClr>
                  </a:outerShdw>
                </a:effectLst>
              </a:rPr>
              <a:t>When MAT is part of a comprehensive treatment program, IT WORKS!</a:t>
            </a:r>
            <a:endParaRPr lang="en-US" sz="4000" dirty="0" smtClean="0">
              <a:solidFill>
                <a:srgbClr val="006892"/>
              </a:solidFill>
              <a:cs typeface="Arial" charset="0"/>
            </a:endParaRP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10</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3716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Title 3"/>
          <p:cNvSpPr txBox="1">
            <a:spLocks/>
          </p:cNvSpPr>
          <p:nvPr/>
        </p:nvSpPr>
        <p:spPr>
          <a:xfrm>
            <a:off x="592667" y="2720976"/>
            <a:ext cx="7772400" cy="1470025"/>
          </a:xfrm>
          <a:prstGeom prst="rect">
            <a:avLst/>
          </a:prstGeom>
        </p:spPr>
        <p:txBody>
          <a:bodyPr/>
          <a:lstStyle/>
          <a:p>
            <a:pPr marL="762000" marR="0" lvl="0" indent="-762000" algn="ctr" defTabSz="914400" rtl="0" eaLnBrk="0" fontAlgn="base" latinLnBrk="0" hangingPunct="0">
              <a:lnSpc>
                <a:spcPct val="100000"/>
              </a:lnSpc>
              <a:spcBef>
                <a:spcPct val="0"/>
              </a:spcBef>
              <a:spcAft>
                <a:spcPct val="0"/>
              </a:spcAft>
              <a:buClrTx/>
              <a:buSzTx/>
              <a:buFontTx/>
              <a:buNone/>
              <a:tabLst/>
              <a:defRPr/>
            </a:pPr>
            <a:r>
              <a:rPr kumimoji="0" lang="en-US" sz="6000" b="0" i="0" u="none" strike="noStrike" kern="1200" cap="none" spc="0" normalizeH="0" baseline="0" noProof="0" dirty="0" smtClean="0">
                <a:ln>
                  <a:noFill/>
                </a:ln>
                <a:solidFill>
                  <a:srgbClr val="FFFF00"/>
                </a:solidFill>
                <a:effectLst/>
                <a:uLnTx/>
                <a:uFillTx/>
                <a:latin typeface="+mj-lt"/>
                <a:ea typeface="+mj-ea"/>
                <a:cs typeface="+mj-cs"/>
              </a:rPr>
              <a:t/>
            </a:r>
            <a:br>
              <a:rPr kumimoji="0" lang="en-US" sz="6000" b="0" i="0" u="none" strike="noStrike" kern="1200" cap="none" spc="0" normalizeH="0" baseline="0" noProof="0" dirty="0" smtClean="0">
                <a:ln>
                  <a:noFill/>
                </a:ln>
                <a:solidFill>
                  <a:srgbClr val="FFFF00"/>
                </a:solidFill>
                <a:effectLst/>
                <a:uLnTx/>
                <a:uFillTx/>
                <a:latin typeface="+mj-lt"/>
                <a:ea typeface="+mj-ea"/>
                <a:cs typeface="+mj-cs"/>
              </a:rPr>
            </a:br>
            <a:r>
              <a:rPr kumimoji="0" lang="en-US" sz="6000" b="0" i="0" u="none" strike="noStrike" kern="1200" cap="none" spc="0" normalizeH="0" baseline="0" noProof="0" dirty="0" smtClean="0">
                <a:ln>
                  <a:noFill/>
                </a:ln>
                <a:solidFill>
                  <a:srgbClr val="FFFF00"/>
                </a:solidFill>
                <a:effectLst/>
                <a:uLnTx/>
                <a:uFillTx/>
                <a:latin typeface="+mj-lt"/>
                <a:ea typeface="+mj-ea"/>
                <a:cs typeface="+mj-cs"/>
              </a:rPr>
              <a:t/>
            </a:r>
            <a:br>
              <a:rPr kumimoji="0" lang="en-US" sz="6000" b="0" i="0" u="none" strike="noStrike" kern="1200" cap="none" spc="0" normalizeH="0" baseline="0" noProof="0" dirty="0" smtClean="0">
                <a:ln>
                  <a:noFill/>
                </a:ln>
                <a:solidFill>
                  <a:srgbClr val="FFFF00"/>
                </a:solidFill>
                <a:effectLst/>
                <a:uLnTx/>
                <a:uFillTx/>
                <a:latin typeface="+mj-lt"/>
                <a:ea typeface="+mj-ea"/>
                <a:cs typeface="+mj-cs"/>
              </a:rPr>
            </a:br>
            <a:r>
              <a:rPr kumimoji="0" lang="en-US" sz="6000" b="0" i="0" u="none" strike="noStrike" kern="1200" cap="none" spc="0" normalizeH="0" baseline="0" noProof="0" dirty="0" smtClean="0">
                <a:ln>
                  <a:noFill/>
                </a:ln>
                <a:solidFill>
                  <a:srgbClr val="FFFF00"/>
                </a:solidFill>
                <a:effectLst/>
                <a:uLnTx/>
                <a:uFillTx/>
                <a:latin typeface="+mj-lt"/>
                <a:ea typeface="+mj-ea"/>
                <a:cs typeface="+mj-cs"/>
              </a:rPr>
              <a:t/>
            </a:r>
            <a:br>
              <a:rPr kumimoji="0" lang="en-US" sz="6000" b="0" i="0" u="none" strike="noStrike" kern="1200" cap="none" spc="0" normalizeH="0" baseline="0" noProof="0" dirty="0" smtClean="0">
                <a:ln>
                  <a:noFill/>
                </a:ln>
                <a:solidFill>
                  <a:srgbClr val="FFFF00"/>
                </a:solidFill>
                <a:effectLst/>
                <a:uLnTx/>
                <a:uFillTx/>
                <a:latin typeface="+mj-lt"/>
                <a:ea typeface="+mj-ea"/>
                <a:cs typeface="+mj-cs"/>
              </a:rPr>
            </a:br>
            <a:endParaRPr kumimoji="0" lang="en-US" sz="6000" b="0" i="0" u="none" strike="noStrike" kern="1200" cap="none" spc="0" normalizeH="0" baseline="0" noProof="0" dirty="0" smtClean="0">
              <a:ln>
                <a:noFill/>
              </a:ln>
              <a:solidFill>
                <a:srgbClr val="FFFF00"/>
              </a:solidFill>
              <a:effectLst/>
              <a:uLnTx/>
              <a:uFillTx/>
              <a:latin typeface="+mj-lt"/>
              <a:ea typeface="+mj-ea"/>
              <a:cs typeface="+mj-cs"/>
            </a:endParaRPr>
          </a:p>
        </p:txBody>
      </p:sp>
      <p:sp>
        <p:nvSpPr>
          <p:cNvPr id="10" name="Rectangle 9"/>
          <p:cNvSpPr/>
          <p:nvPr/>
        </p:nvSpPr>
        <p:spPr>
          <a:xfrm>
            <a:off x="990600" y="3105835"/>
            <a:ext cx="7467600" cy="2554545"/>
          </a:xfrm>
          <a:prstGeom prst="rect">
            <a:avLst/>
          </a:prstGeom>
        </p:spPr>
        <p:txBody>
          <a:bodyPr wrap="square">
            <a:spAutoFit/>
          </a:bodyPr>
          <a:lstStyle/>
          <a:p>
            <a:pPr algn="ctr"/>
            <a:r>
              <a:rPr lang="en-US" sz="4000" b="1" dirty="0" smtClean="0">
                <a:solidFill>
                  <a:srgbClr val="C00000"/>
                </a:solidFill>
                <a:effectLst>
                  <a:outerShdw blurRad="38100" dist="38100" dir="2700000" algn="tl">
                    <a:srgbClr val="000000">
                      <a:alpha val="43137"/>
                    </a:srgbClr>
                  </a:outerShdw>
                </a:effectLst>
              </a:rPr>
              <a:t>Opioid Agonists </a:t>
            </a:r>
          </a:p>
          <a:p>
            <a:pPr algn="ctr"/>
            <a:r>
              <a:rPr lang="en-US" sz="4000" b="1" dirty="0" smtClean="0">
                <a:solidFill>
                  <a:srgbClr val="C00000"/>
                </a:solidFill>
                <a:effectLst>
                  <a:outerShdw blurRad="38100" dist="38100" dir="2700000" algn="tl">
                    <a:srgbClr val="000000">
                      <a:alpha val="43137"/>
                    </a:srgbClr>
                  </a:outerShdw>
                </a:effectLst>
              </a:rPr>
              <a:t>vs. </a:t>
            </a:r>
          </a:p>
          <a:p>
            <a:pPr algn="ctr"/>
            <a:r>
              <a:rPr lang="en-US" sz="4000" b="1" dirty="0" smtClean="0">
                <a:solidFill>
                  <a:srgbClr val="C00000"/>
                </a:solidFill>
                <a:effectLst>
                  <a:outerShdw blurRad="38100" dist="38100" dir="2700000" algn="tl">
                    <a:srgbClr val="000000">
                      <a:alpha val="43137"/>
                    </a:srgbClr>
                  </a:outerShdw>
                </a:effectLst>
              </a:rPr>
              <a:t>Opioid Antagonist </a:t>
            </a:r>
            <a:r>
              <a:rPr lang="en-US" sz="4000" dirty="0" smtClean="0">
                <a:solidFill>
                  <a:srgbClr val="C00000"/>
                </a:solidFill>
                <a:effectLst>
                  <a:outerShdw blurRad="38100" dist="38100" dir="2700000" algn="tl">
                    <a:srgbClr val="000000">
                      <a:alpha val="43137"/>
                    </a:srgbClr>
                  </a:outerShdw>
                </a:effectLst>
              </a:rPr>
              <a:t/>
            </a:r>
            <a:br>
              <a:rPr lang="en-US" sz="4000" dirty="0" smtClean="0">
                <a:solidFill>
                  <a:srgbClr val="C00000"/>
                </a:solidFill>
                <a:effectLst>
                  <a:outerShdw blurRad="38100" dist="38100" dir="2700000" algn="tl">
                    <a:srgbClr val="000000">
                      <a:alpha val="43137"/>
                    </a:srgbClr>
                  </a:outerShdw>
                </a:effectLst>
              </a:rPr>
            </a:br>
            <a:endParaRPr lang="en-US" sz="4000"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152400"/>
            <a:ext cx="9144000" cy="1143000"/>
          </a:xfrm>
        </p:spPr>
        <p:txBody>
          <a:bodyPr/>
          <a:lstStyle/>
          <a:p>
            <a:pPr eaLnBrk="1" hangingPunct="1"/>
            <a:r>
              <a:rPr lang="en-US" sz="4000" dirty="0" smtClean="0">
                <a:solidFill>
                  <a:srgbClr val="006892"/>
                </a:solidFill>
                <a:effectLst>
                  <a:outerShdw blurRad="38100" dist="38100" dir="2700000" algn="tl">
                    <a:srgbClr val="000000"/>
                  </a:outerShdw>
                </a:effectLst>
              </a:rPr>
              <a:t>Opioid Agonists/Antagonist</a:t>
            </a:r>
            <a:endParaRPr lang="en-US" sz="4000" dirty="0" smtClean="0">
              <a:solidFill>
                <a:srgbClr val="006892"/>
              </a:solidFill>
              <a:cs typeface="Arial" charset="0"/>
            </a:endParaRP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11</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3"/>
          <p:cNvSpPr txBox="1">
            <a:spLocks noChangeArrowheads="1"/>
          </p:cNvSpPr>
          <p:nvPr/>
        </p:nvSpPr>
        <p:spPr>
          <a:xfrm>
            <a:off x="685800" y="2057400"/>
            <a:ext cx="8229600" cy="3581400"/>
          </a:xfrm>
          <a:prstGeom prst="rect">
            <a:avLst/>
          </a:prstGeom>
        </p:spPr>
        <p:txBody>
          <a:bodyPr/>
          <a:lstStyle/>
          <a:p>
            <a:pPr marL="342900" lvl="0" indent="-342900" eaLnBrk="0" hangingPunct="0">
              <a:spcBef>
                <a:spcPct val="20000"/>
              </a:spcBef>
              <a:buClr>
                <a:srgbClr val="FF0000"/>
              </a:buClr>
              <a:buFontTx/>
              <a:buChar char="•"/>
              <a:defRPr/>
            </a:pPr>
            <a:r>
              <a:rPr lang="en-US" sz="2800" dirty="0" smtClean="0">
                <a:latin typeface="+mj-lt"/>
              </a:rPr>
              <a:t>Both methadone and </a:t>
            </a:r>
            <a:r>
              <a:rPr lang="en-US" sz="2800" dirty="0" err="1" smtClean="0">
                <a:latin typeface="+mj-lt"/>
              </a:rPr>
              <a:t>buprenorphine</a:t>
            </a:r>
            <a:r>
              <a:rPr lang="en-US" sz="2800" dirty="0" smtClean="0">
                <a:latin typeface="+mj-lt"/>
              </a:rPr>
              <a:t> are controlled sub­stances, whereas </a:t>
            </a:r>
            <a:r>
              <a:rPr lang="en-US" sz="2800" dirty="0" err="1" smtClean="0">
                <a:latin typeface="+mj-lt"/>
              </a:rPr>
              <a:t>naltrexone</a:t>
            </a:r>
            <a:r>
              <a:rPr lang="en-US" sz="2800" dirty="0" smtClean="0">
                <a:latin typeface="+mj-lt"/>
              </a:rPr>
              <a:t> is not. Methadone is an opioid agonist, </a:t>
            </a:r>
            <a:r>
              <a:rPr lang="en-US" sz="2800" dirty="0" err="1" smtClean="0">
                <a:latin typeface="+mj-lt"/>
              </a:rPr>
              <a:t>buprenorphine</a:t>
            </a:r>
            <a:r>
              <a:rPr lang="en-US" sz="2800" dirty="0" smtClean="0">
                <a:latin typeface="+mj-lt"/>
              </a:rPr>
              <a:t> is a partial opioid agonist, and </a:t>
            </a:r>
            <a:r>
              <a:rPr lang="en-US" sz="2800" dirty="0" err="1" smtClean="0">
                <a:latin typeface="+mj-lt"/>
              </a:rPr>
              <a:t>nal­trexone</a:t>
            </a:r>
            <a:r>
              <a:rPr lang="en-US" sz="2800" dirty="0" smtClean="0">
                <a:latin typeface="+mj-lt"/>
              </a:rPr>
              <a:t> is an opioid antagonist.</a:t>
            </a:r>
            <a:endParaRPr kumimoji="0" lang="en-US" sz="2800" u="none" strike="noStrike" kern="1200" cap="none" spc="0" normalizeH="0" baseline="0" noProof="0" dirty="0" smtClean="0">
              <a:ln>
                <a:noFill/>
              </a:ln>
              <a:solidFill>
                <a:schemeClr val="tx1"/>
              </a:solidFill>
              <a:effectLst/>
              <a:uLnTx/>
              <a:uFillTx/>
              <a:latin typeface="+mj-lt"/>
              <a:ea typeface="+mn-ea"/>
              <a:cs typeface="+mn-cs"/>
            </a:endParaRPr>
          </a:p>
        </p:txBody>
      </p:sp>
      <p:sp>
        <p:nvSpPr>
          <p:cNvPr id="11" name="Rectangle 2"/>
          <p:cNvSpPr txBox="1">
            <a:spLocks noChangeArrowheads="1"/>
          </p:cNvSpPr>
          <p:nvPr/>
        </p:nvSpPr>
        <p:spPr>
          <a:xfrm>
            <a:off x="0" y="1295400"/>
            <a:ext cx="8500533" cy="1371600"/>
          </a:xfrm>
          <a:prstGeom prst="rect">
            <a:avLst/>
          </a:prstGeom>
        </p:spPr>
        <p:txBody>
          <a:bodyPr/>
          <a:lstStyle/>
          <a:p>
            <a:pPr lvl="0" algn="ctr" eaLnBrk="0" hangingPunct="0">
              <a:defRPr/>
            </a:pPr>
            <a:r>
              <a:rPr lang="en-US" sz="3600" b="1" dirty="0" smtClean="0">
                <a:solidFill>
                  <a:srgbClr val="006892"/>
                </a:solidFill>
                <a:effectLst>
                  <a:outerShdw blurRad="38100" dist="38100" dir="2700000" algn="tl">
                    <a:srgbClr val="000000">
                      <a:alpha val="43137"/>
                    </a:srgbClr>
                  </a:outerShdw>
                </a:effectLst>
                <a:latin typeface="+mj-lt"/>
              </a:rPr>
              <a:t>What is the difference?</a:t>
            </a:r>
            <a:endParaRPr kumimoji="0" lang="en-US" sz="3600" b="1" i="0" u="none" strike="noStrike" kern="1200" cap="none" spc="0" normalizeH="0" baseline="0" noProof="0" dirty="0" smtClean="0">
              <a:ln>
                <a:noFill/>
              </a:ln>
              <a:solidFill>
                <a:srgbClr val="006892"/>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152400"/>
            <a:ext cx="9144000" cy="1143000"/>
          </a:xfrm>
        </p:spPr>
        <p:txBody>
          <a:bodyPr/>
          <a:lstStyle/>
          <a:p>
            <a:pPr eaLnBrk="1" hangingPunct="1"/>
            <a:r>
              <a:rPr lang="en-US" sz="4000" dirty="0" smtClean="0">
                <a:solidFill>
                  <a:srgbClr val="006892"/>
                </a:solidFill>
                <a:effectLst>
                  <a:outerShdw blurRad="38100" dist="38100" dir="2700000" algn="tl">
                    <a:srgbClr val="000000"/>
                  </a:outerShdw>
                </a:effectLst>
              </a:rPr>
              <a:t>Opioid Agonists/Antagonist</a:t>
            </a:r>
            <a:endParaRPr lang="en-US" sz="4000" dirty="0" smtClean="0">
              <a:solidFill>
                <a:srgbClr val="006892"/>
              </a:solidFill>
              <a:cs typeface="Arial" charset="0"/>
            </a:endParaRP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12</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3"/>
          <p:cNvSpPr txBox="1">
            <a:spLocks noChangeArrowheads="1"/>
          </p:cNvSpPr>
          <p:nvPr/>
        </p:nvSpPr>
        <p:spPr>
          <a:xfrm>
            <a:off x="685800" y="2057400"/>
            <a:ext cx="8229600" cy="3581400"/>
          </a:xfrm>
          <a:prstGeom prst="rect">
            <a:avLst/>
          </a:prstGeom>
        </p:spPr>
        <p:txBody>
          <a:bodyPr/>
          <a:lstStyle/>
          <a:p>
            <a:pPr marL="342900" lvl="0" indent="-342900" eaLnBrk="0" hangingPunct="0">
              <a:spcBef>
                <a:spcPct val="20000"/>
              </a:spcBef>
              <a:buClr>
                <a:srgbClr val="FF0000"/>
              </a:buClr>
              <a:buFontTx/>
              <a:buChar char="•"/>
              <a:defRPr/>
            </a:pPr>
            <a:r>
              <a:rPr lang="en-US" sz="2800" dirty="0" smtClean="0">
                <a:latin typeface="+mj-lt"/>
              </a:rPr>
              <a:t>Drugs that are agonists essentially mimic the action of the endogenous (naturally occurring) neurotransmitters, typically with the same or a stronger affinity than the neurotransmitter itself.</a:t>
            </a:r>
          </a:p>
          <a:p>
            <a:pPr marL="342900" lvl="0" indent="-342900" eaLnBrk="0" hangingPunct="0">
              <a:spcBef>
                <a:spcPct val="20000"/>
              </a:spcBef>
              <a:buClr>
                <a:srgbClr val="FF0000"/>
              </a:buClr>
              <a:buFontTx/>
              <a:buChar char="•"/>
              <a:defRPr/>
            </a:pPr>
            <a:r>
              <a:rPr lang="en-US" sz="2800" dirty="0" smtClean="0">
                <a:latin typeface="+mj-lt"/>
              </a:rPr>
              <a:t>An antagonist is an agent that binds to a receptor but </a:t>
            </a:r>
            <a:r>
              <a:rPr lang="en-US" sz="2800" b="1" u="sng" dirty="0" smtClean="0">
                <a:latin typeface="+mj-lt"/>
              </a:rPr>
              <a:t>does not</a:t>
            </a:r>
            <a:r>
              <a:rPr lang="en-US" sz="2800" dirty="0" smtClean="0">
                <a:latin typeface="+mj-lt"/>
              </a:rPr>
              <a:t> elicit the response that the neurotransmitter or an agonist would cause. The antagonist blocks the receptor and prevents activation by neurotransmitters or other drugs.</a:t>
            </a:r>
            <a:endParaRPr kumimoji="0" lang="en-US" sz="2800" u="none" strike="noStrike" kern="1200" cap="none" spc="0" normalizeH="0" baseline="0" noProof="0" dirty="0" smtClean="0">
              <a:ln>
                <a:noFill/>
              </a:ln>
              <a:solidFill>
                <a:schemeClr val="tx1"/>
              </a:solidFill>
              <a:effectLst/>
              <a:uLnTx/>
              <a:uFillTx/>
              <a:latin typeface="+mj-lt"/>
              <a:ea typeface="+mn-ea"/>
              <a:cs typeface="+mn-cs"/>
            </a:endParaRPr>
          </a:p>
        </p:txBody>
      </p:sp>
      <p:sp>
        <p:nvSpPr>
          <p:cNvPr id="11" name="Rectangle 2"/>
          <p:cNvSpPr txBox="1">
            <a:spLocks noChangeArrowheads="1"/>
          </p:cNvSpPr>
          <p:nvPr/>
        </p:nvSpPr>
        <p:spPr>
          <a:xfrm>
            <a:off x="0" y="1295400"/>
            <a:ext cx="8500533" cy="1371600"/>
          </a:xfrm>
          <a:prstGeom prst="rect">
            <a:avLst/>
          </a:prstGeom>
        </p:spPr>
        <p:txBody>
          <a:bodyPr/>
          <a:lstStyle/>
          <a:p>
            <a:pPr lvl="0" algn="ctr" eaLnBrk="0" hangingPunct="0">
              <a:defRPr/>
            </a:pPr>
            <a:r>
              <a:rPr lang="en-US" sz="3600" b="1" dirty="0" smtClean="0">
                <a:solidFill>
                  <a:srgbClr val="006892"/>
                </a:solidFill>
                <a:effectLst>
                  <a:outerShdw blurRad="38100" dist="38100" dir="2700000" algn="tl">
                    <a:srgbClr val="000000">
                      <a:alpha val="43137"/>
                    </a:srgbClr>
                  </a:outerShdw>
                </a:effectLst>
                <a:latin typeface="+mj-lt"/>
              </a:rPr>
              <a:t>What does it all mean?</a:t>
            </a:r>
            <a:endParaRPr kumimoji="0" lang="en-US" sz="3600" b="1" i="0" u="none" strike="noStrike" kern="1200" cap="none" spc="0" normalizeH="0" baseline="0" noProof="0" dirty="0" smtClean="0">
              <a:ln>
                <a:noFill/>
              </a:ln>
              <a:solidFill>
                <a:srgbClr val="006892"/>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12192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228600"/>
            <a:ext cx="9144000" cy="914400"/>
          </a:xfrm>
        </p:spPr>
        <p:txBody>
          <a:bodyPr/>
          <a:lstStyle/>
          <a:p>
            <a:pPr eaLnBrk="1" hangingPunct="1"/>
            <a:r>
              <a:rPr lang="en-US" sz="4000" dirty="0" smtClean="0">
                <a:solidFill>
                  <a:srgbClr val="006892"/>
                </a:solidFill>
                <a:effectLst>
                  <a:outerShdw blurRad="38100" dist="38100" dir="2700000" algn="tl">
                    <a:srgbClr val="000000"/>
                  </a:outerShdw>
                </a:effectLst>
              </a:rPr>
              <a:t>Opioid Agonists/Antagonist</a:t>
            </a:r>
            <a:endParaRPr lang="en-US" sz="4000" dirty="0" smtClean="0">
              <a:solidFill>
                <a:srgbClr val="006892"/>
              </a:solidFill>
              <a:cs typeface="Arial" charset="0"/>
            </a:endParaRP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13</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3716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Title 3"/>
          <p:cNvSpPr txBox="1">
            <a:spLocks/>
          </p:cNvSpPr>
          <p:nvPr/>
        </p:nvSpPr>
        <p:spPr>
          <a:xfrm>
            <a:off x="592667" y="2720976"/>
            <a:ext cx="7772400" cy="1470025"/>
          </a:xfrm>
          <a:prstGeom prst="rect">
            <a:avLst/>
          </a:prstGeom>
        </p:spPr>
        <p:txBody>
          <a:bodyPr/>
          <a:lstStyle/>
          <a:p>
            <a:pPr marL="762000" marR="0" lvl="0" indent="-762000" algn="ctr" defTabSz="914400" rtl="0" eaLnBrk="0" fontAlgn="base" latinLnBrk="0" hangingPunct="0">
              <a:lnSpc>
                <a:spcPct val="100000"/>
              </a:lnSpc>
              <a:spcBef>
                <a:spcPct val="0"/>
              </a:spcBef>
              <a:spcAft>
                <a:spcPct val="0"/>
              </a:spcAft>
              <a:buClrTx/>
              <a:buSzTx/>
              <a:buFontTx/>
              <a:buNone/>
              <a:tabLst/>
              <a:defRPr/>
            </a:pPr>
            <a:r>
              <a:rPr kumimoji="0" lang="en-US" sz="6000" b="0" i="0" u="none" strike="noStrike" kern="1200" cap="none" spc="0" normalizeH="0" baseline="0" noProof="0" dirty="0" smtClean="0">
                <a:ln>
                  <a:noFill/>
                </a:ln>
                <a:solidFill>
                  <a:srgbClr val="FFFF00"/>
                </a:solidFill>
                <a:effectLst/>
                <a:uLnTx/>
                <a:uFillTx/>
                <a:latin typeface="+mj-lt"/>
                <a:ea typeface="+mj-ea"/>
                <a:cs typeface="+mj-cs"/>
              </a:rPr>
              <a:t/>
            </a:r>
            <a:br>
              <a:rPr kumimoji="0" lang="en-US" sz="6000" b="0" i="0" u="none" strike="noStrike" kern="1200" cap="none" spc="0" normalizeH="0" baseline="0" noProof="0" dirty="0" smtClean="0">
                <a:ln>
                  <a:noFill/>
                </a:ln>
                <a:solidFill>
                  <a:srgbClr val="FFFF00"/>
                </a:solidFill>
                <a:effectLst/>
                <a:uLnTx/>
                <a:uFillTx/>
                <a:latin typeface="+mj-lt"/>
                <a:ea typeface="+mj-ea"/>
                <a:cs typeface="+mj-cs"/>
              </a:rPr>
            </a:br>
            <a:r>
              <a:rPr kumimoji="0" lang="en-US" sz="6000" b="0" i="0" u="none" strike="noStrike" kern="1200" cap="none" spc="0" normalizeH="0" baseline="0" noProof="0" dirty="0" smtClean="0">
                <a:ln>
                  <a:noFill/>
                </a:ln>
                <a:solidFill>
                  <a:srgbClr val="FFFF00"/>
                </a:solidFill>
                <a:effectLst/>
                <a:uLnTx/>
                <a:uFillTx/>
                <a:latin typeface="+mj-lt"/>
                <a:ea typeface="+mj-ea"/>
                <a:cs typeface="+mj-cs"/>
              </a:rPr>
              <a:t/>
            </a:r>
            <a:br>
              <a:rPr kumimoji="0" lang="en-US" sz="6000" b="0" i="0" u="none" strike="noStrike" kern="1200" cap="none" spc="0" normalizeH="0" baseline="0" noProof="0" dirty="0" smtClean="0">
                <a:ln>
                  <a:noFill/>
                </a:ln>
                <a:solidFill>
                  <a:srgbClr val="FFFF00"/>
                </a:solidFill>
                <a:effectLst/>
                <a:uLnTx/>
                <a:uFillTx/>
                <a:latin typeface="+mj-lt"/>
                <a:ea typeface="+mj-ea"/>
                <a:cs typeface="+mj-cs"/>
              </a:rPr>
            </a:br>
            <a:r>
              <a:rPr kumimoji="0" lang="en-US" sz="6000" b="0" i="0" u="none" strike="noStrike" kern="1200" cap="none" spc="0" normalizeH="0" baseline="0" noProof="0" dirty="0" smtClean="0">
                <a:ln>
                  <a:noFill/>
                </a:ln>
                <a:solidFill>
                  <a:srgbClr val="FFFF00"/>
                </a:solidFill>
                <a:effectLst/>
                <a:uLnTx/>
                <a:uFillTx/>
                <a:latin typeface="+mj-lt"/>
                <a:ea typeface="+mj-ea"/>
                <a:cs typeface="+mj-cs"/>
              </a:rPr>
              <a:t/>
            </a:r>
            <a:br>
              <a:rPr kumimoji="0" lang="en-US" sz="6000" b="0" i="0" u="none" strike="noStrike" kern="1200" cap="none" spc="0" normalizeH="0" baseline="0" noProof="0" dirty="0" smtClean="0">
                <a:ln>
                  <a:noFill/>
                </a:ln>
                <a:solidFill>
                  <a:srgbClr val="FFFF00"/>
                </a:solidFill>
                <a:effectLst/>
                <a:uLnTx/>
                <a:uFillTx/>
                <a:latin typeface="+mj-lt"/>
                <a:ea typeface="+mj-ea"/>
                <a:cs typeface="+mj-cs"/>
              </a:rPr>
            </a:br>
            <a:endParaRPr kumimoji="0" lang="en-US" sz="6000" b="0" i="0" u="none" strike="noStrike" kern="1200" cap="none" spc="0" normalizeH="0" baseline="0" noProof="0" dirty="0" smtClean="0">
              <a:ln>
                <a:noFill/>
              </a:ln>
              <a:solidFill>
                <a:srgbClr val="FFFF00"/>
              </a:solidFill>
              <a:effectLst/>
              <a:uLnTx/>
              <a:uFillTx/>
              <a:latin typeface="+mj-lt"/>
              <a:ea typeface="+mj-ea"/>
              <a:cs typeface="+mj-cs"/>
            </a:endParaRPr>
          </a:p>
        </p:txBody>
      </p:sp>
      <p:sp>
        <p:nvSpPr>
          <p:cNvPr id="10" name="Rectangle 9"/>
          <p:cNvSpPr/>
          <p:nvPr/>
        </p:nvSpPr>
        <p:spPr>
          <a:xfrm>
            <a:off x="2286000" y="3105835"/>
            <a:ext cx="4572000" cy="1323439"/>
          </a:xfrm>
          <a:prstGeom prst="rect">
            <a:avLst/>
          </a:prstGeom>
        </p:spPr>
        <p:txBody>
          <a:bodyPr>
            <a:spAutoFit/>
          </a:bodyPr>
          <a:lstStyle/>
          <a:p>
            <a:r>
              <a:rPr lang="en-US" sz="4000" b="1" dirty="0" smtClean="0">
                <a:solidFill>
                  <a:srgbClr val="C00000"/>
                </a:solidFill>
                <a:effectLst>
                  <a:outerShdw blurRad="38100" dist="38100" dir="2700000" algn="tl">
                    <a:srgbClr val="000000">
                      <a:alpha val="43137"/>
                    </a:srgbClr>
                  </a:outerShdw>
                </a:effectLst>
              </a:rPr>
              <a:t>I. Opioid Agonists</a:t>
            </a:r>
            <a:r>
              <a:rPr lang="en-US" sz="4000" dirty="0" smtClean="0">
                <a:solidFill>
                  <a:srgbClr val="C00000"/>
                </a:solidFill>
                <a:effectLst>
                  <a:outerShdw blurRad="38100" dist="38100" dir="2700000" algn="tl">
                    <a:srgbClr val="000000">
                      <a:alpha val="43137"/>
                    </a:srgbClr>
                  </a:outerShdw>
                </a:effectLst>
              </a:rPr>
              <a:t/>
            </a:r>
            <a:br>
              <a:rPr lang="en-US" sz="4000" dirty="0" smtClean="0">
                <a:solidFill>
                  <a:srgbClr val="C00000"/>
                </a:solidFill>
                <a:effectLst>
                  <a:outerShdw blurRad="38100" dist="38100" dir="2700000" algn="tl">
                    <a:srgbClr val="000000">
                      <a:alpha val="43137"/>
                    </a:srgbClr>
                  </a:outerShdw>
                </a:effectLst>
              </a:rPr>
            </a:br>
            <a:endParaRPr lang="en-US" sz="4000"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152400"/>
            <a:ext cx="9144000" cy="1143000"/>
          </a:xfrm>
        </p:spPr>
        <p:txBody>
          <a:bodyPr/>
          <a:lstStyle/>
          <a:p>
            <a:pPr eaLnBrk="1" hangingPunct="1"/>
            <a:r>
              <a:rPr lang="en-US" sz="4000" dirty="0" smtClean="0">
                <a:solidFill>
                  <a:srgbClr val="006892"/>
                </a:solidFill>
                <a:effectLst>
                  <a:outerShdw blurRad="38100" dist="38100" dir="2700000" algn="tl">
                    <a:srgbClr val="000000"/>
                  </a:outerShdw>
                </a:effectLst>
              </a:rPr>
              <a:t>Opioid Agonists</a:t>
            </a:r>
            <a:endParaRPr lang="en-US" sz="4000" dirty="0" smtClean="0">
              <a:solidFill>
                <a:srgbClr val="006892"/>
              </a:solidFill>
              <a:cs typeface="Arial" charset="0"/>
            </a:endParaRP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14</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3"/>
          <p:cNvSpPr txBox="1">
            <a:spLocks noChangeArrowheads="1"/>
          </p:cNvSpPr>
          <p:nvPr/>
        </p:nvSpPr>
        <p:spPr>
          <a:xfrm>
            <a:off x="762000" y="2362200"/>
            <a:ext cx="7315200" cy="3581400"/>
          </a:xfrm>
          <a:prstGeom prst="rect">
            <a:avLst/>
          </a:prstGeom>
        </p:spPr>
        <p:txBody>
          <a:bodyPr/>
          <a:lstStyle/>
          <a:p>
            <a:pPr marL="342900" marR="0" lvl="0" indent="-342900" algn="l" defTabSz="914400" rtl="0" eaLnBrk="0" fontAlgn="base" latinLnBrk="0" hangingPunct="0">
              <a:lnSpc>
                <a:spcPct val="100000"/>
              </a:lnSpc>
              <a:spcBef>
                <a:spcPct val="20000"/>
              </a:spcBef>
              <a:spcAft>
                <a:spcPct val="0"/>
              </a:spcAft>
              <a:buClr>
                <a:srgbClr val="FF0000"/>
              </a:buClr>
              <a:buSzTx/>
              <a:buFontTx/>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Activate the opioid receptors</a:t>
            </a:r>
          </a:p>
          <a:p>
            <a:pPr marL="234950" indent="-292100" eaLnBrk="0" hangingPunct="0">
              <a:spcBef>
                <a:spcPct val="20000"/>
              </a:spcBef>
              <a:buClr>
                <a:srgbClr val="FF0000"/>
              </a:buClr>
              <a:buFontTx/>
              <a:buChar cha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Although </a:t>
            </a:r>
            <a:r>
              <a:rPr kumimoji="0" lang="en-US" sz="2800" b="0" i="0" u="none" strike="noStrike" kern="1200" cap="none" spc="0" normalizeH="0" baseline="0" noProof="0" dirty="0" err="1" smtClean="0">
                <a:ln>
                  <a:noFill/>
                </a:ln>
                <a:solidFill>
                  <a:schemeClr val="tx1"/>
                </a:solidFill>
                <a:effectLst/>
                <a:uLnTx/>
                <a:uFillTx/>
                <a:latin typeface="+mn-lt"/>
                <a:ea typeface="+mn-ea"/>
                <a:cs typeface="+mn-cs"/>
              </a:rPr>
              <a:t>buprenorphine</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is weaker than methadone at higher doses and therefore has better safety profile</a:t>
            </a:r>
          </a:p>
          <a:p>
            <a:pPr marL="342900" marR="0" lvl="0" indent="-342900" algn="l" defTabSz="914400" rtl="0" eaLnBrk="0" fontAlgn="base" latinLnBrk="0" hangingPunct="0">
              <a:lnSpc>
                <a:spcPct val="100000"/>
              </a:lnSpc>
              <a:spcBef>
                <a:spcPct val="20000"/>
              </a:spcBef>
              <a:spcAft>
                <a:spcPct val="0"/>
              </a:spcAft>
              <a:buClr>
                <a:srgbClr val="FF0000"/>
              </a:buClr>
              <a:buSzTx/>
              <a:buFontTx/>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Reduce heroin craving</a:t>
            </a:r>
          </a:p>
          <a:p>
            <a:pPr marL="342900" marR="0" lvl="0" indent="-342900" algn="l" defTabSz="914400" rtl="0" eaLnBrk="0" fontAlgn="base" latinLnBrk="0" hangingPunct="0">
              <a:lnSpc>
                <a:spcPct val="100000"/>
              </a:lnSpc>
              <a:spcBef>
                <a:spcPct val="20000"/>
              </a:spcBef>
              <a:spcAft>
                <a:spcPct val="0"/>
              </a:spcAft>
              <a:buClr>
                <a:srgbClr val="FF0000"/>
              </a:buClr>
              <a:buSzTx/>
              <a:buFontTx/>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Alleviate withdrawal</a:t>
            </a:r>
          </a:p>
          <a:p>
            <a:pPr marL="342900" indent="-342900" eaLnBrk="0" hangingPunct="0">
              <a:spcBef>
                <a:spcPct val="20000"/>
              </a:spcBef>
              <a:buClr>
                <a:srgbClr val="FF0000"/>
              </a:buClr>
              <a:buFontTx/>
              <a:buChar cha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Block heroin’s euphoric effects</a:t>
            </a:r>
          </a:p>
          <a:p>
            <a:pPr marL="342900" marR="0" lvl="0" indent="-342900" algn="l" defTabSz="914400" rtl="0" eaLnBrk="0" fontAlgn="base" latinLnBrk="0" hangingPunct="0">
              <a:lnSpc>
                <a:spcPct val="100000"/>
              </a:lnSpc>
              <a:spcBef>
                <a:spcPct val="20000"/>
              </a:spcBef>
              <a:spcAft>
                <a:spcPct val="0"/>
              </a:spcAft>
              <a:buClrTx/>
              <a:buSzTx/>
              <a:buFont typeface="Arial" charset="0"/>
              <a:buNone/>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1" name="Rectangle 2"/>
          <p:cNvSpPr txBox="1">
            <a:spLocks noChangeArrowheads="1"/>
          </p:cNvSpPr>
          <p:nvPr/>
        </p:nvSpPr>
        <p:spPr>
          <a:xfrm>
            <a:off x="152400" y="1447800"/>
            <a:ext cx="8500533" cy="1371600"/>
          </a:xfrm>
          <a:prstGeom prst="rect">
            <a:avLst/>
          </a:prstGeom>
        </p:spPr>
        <p: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3600" b="1" i="0" u="none" strike="noStrike" kern="1200" cap="none" spc="0" normalizeH="0" baseline="0" noProof="0" dirty="0" smtClean="0">
                <a:ln>
                  <a:noFill/>
                </a:ln>
                <a:solidFill>
                  <a:srgbClr val="006892"/>
                </a:solidFill>
                <a:effectLst>
                  <a:outerShdw blurRad="38100" dist="38100" dir="2700000" algn="tl">
                    <a:srgbClr val="000000">
                      <a:alpha val="43137"/>
                    </a:srgbClr>
                  </a:outerShdw>
                </a:effectLst>
                <a:uLnTx/>
                <a:uFillTx/>
                <a:latin typeface="+mj-lt"/>
                <a:ea typeface="+mj-ea"/>
                <a:cs typeface="+mj-cs"/>
              </a:rPr>
              <a:t>Methadone and </a:t>
            </a:r>
            <a:r>
              <a:rPr kumimoji="0" lang="en-US" sz="3600" b="1" i="0" u="none" strike="noStrike" kern="1200" cap="none" spc="0" normalizeH="0" baseline="0" noProof="0" dirty="0" err="1" smtClean="0">
                <a:ln>
                  <a:noFill/>
                </a:ln>
                <a:solidFill>
                  <a:srgbClr val="006892"/>
                </a:solidFill>
                <a:effectLst>
                  <a:outerShdw blurRad="38100" dist="38100" dir="2700000" algn="tl">
                    <a:srgbClr val="000000">
                      <a:alpha val="43137"/>
                    </a:srgbClr>
                  </a:outerShdw>
                </a:effectLst>
                <a:uLnTx/>
                <a:uFillTx/>
                <a:latin typeface="+mj-lt"/>
                <a:ea typeface="+mj-ea"/>
                <a:cs typeface="+mj-cs"/>
              </a:rPr>
              <a:t>Buprenorphine</a:t>
            </a:r>
            <a:endParaRPr kumimoji="0" lang="en-US" sz="3600" b="1" i="0" u="none" strike="noStrike" kern="1200" cap="none" spc="0" normalizeH="0" baseline="0" noProof="0" dirty="0" smtClean="0">
              <a:ln>
                <a:noFill/>
              </a:ln>
              <a:solidFill>
                <a:srgbClr val="006892"/>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152400"/>
            <a:ext cx="9144000" cy="1143000"/>
          </a:xfrm>
        </p:spPr>
        <p:txBody>
          <a:bodyPr/>
          <a:lstStyle/>
          <a:p>
            <a:pPr eaLnBrk="1" hangingPunct="1"/>
            <a:r>
              <a:rPr lang="en-US" sz="4000" dirty="0" smtClean="0">
                <a:solidFill>
                  <a:srgbClr val="006892"/>
                </a:solidFill>
                <a:effectLst>
                  <a:outerShdw blurRad="38100" dist="38100" dir="2700000" algn="tl">
                    <a:srgbClr val="000000"/>
                  </a:outerShdw>
                </a:effectLst>
              </a:rPr>
              <a:t>Opioid Agonists</a:t>
            </a:r>
            <a:endParaRPr lang="en-US" sz="4000" dirty="0" smtClean="0">
              <a:solidFill>
                <a:srgbClr val="006892"/>
              </a:solidFill>
              <a:cs typeface="Arial" charset="0"/>
            </a:endParaRP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15</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3"/>
          <p:cNvSpPr txBox="1">
            <a:spLocks noChangeArrowheads="1"/>
          </p:cNvSpPr>
          <p:nvPr/>
        </p:nvSpPr>
        <p:spPr>
          <a:xfrm>
            <a:off x="762000" y="1905000"/>
            <a:ext cx="7315200" cy="3581400"/>
          </a:xfrm>
          <a:prstGeom prst="rect">
            <a:avLst/>
          </a:prstGeom>
        </p:spPr>
        <p:txBody>
          <a:bodyPr/>
          <a:lstStyle/>
          <a:p>
            <a:pPr marL="342900" lvl="0" indent="-342900" eaLnBrk="0" hangingPunct="0">
              <a:spcBef>
                <a:spcPct val="20000"/>
              </a:spcBef>
              <a:buClr>
                <a:srgbClr val="FF0000"/>
              </a:buClr>
              <a:buFontTx/>
              <a:buChar char="•"/>
              <a:defRPr/>
            </a:pPr>
            <a:r>
              <a:rPr lang="en-US" sz="2800" dirty="0" err="1" smtClean="0">
                <a:latin typeface="+mj-lt"/>
              </a:rPr>
              <a:t>Buprenorphine's</a:t>
            </a:r>
            <a:r>
              <a:rPr lang="en-US" sz="2800" dirty="0" smtClean="0">
                <a:latin typeface="+mj-lt"/>
              </a:rPr>
              <a:t> high-dose sublingual tablet (is a mixed agonist/antagonist)</a:t>
            </a:r>
          </a:p>
          <a:p>
            <a:pPr marL="342900" lvl="0" indent="-342900" eaLnBrk="0" hangingPunct="0">
              <a:spcBef>
                <a:spcPct val="20000"/>
              </a:spcBef>
              <a:buClr>
                <a:srgbClr val="FF0000"/>
              </a:buClr>
              <a:buFontTx/>
              <a:buChar char="•"/>
              <a:defRPr/>
            </a:pPr>
            <a:r>
              <a:rPr lang="en-US" sz="2800" dirty="0" smtClean="0">
                <a:latin typeface="+mj-lt"/>
              </a:rPr>
              <a:t>Indicated for detoxification and long-term replacement therapy in opioid dependency</a:t>
            </a:r>
          </a:p>
          <a:p>
            <a:pPr marL="342900" lvl="0" indent="-342900" eaLnBrk="0" hangingPunct="0">
              <a:spcBef>
                <a:spcPct val="20000"/>
              </a:spcBef>
              <a:buClr>
                <a:srgbClr val="FF0000"/>
              </a:buClr>
              <a:buFontTx/>
              <a:buChar char="•"/>
              <a:defRPr/>
            </a:pPr>
            <a:r>
              <a:rPr lang="en-US" sz="2800" dirty="0" err="1" smtClean="0">
                <a:latin typeface="+mj-lt"/>
              </a:rPr>
              <a:t>Buprenorphine</a:t>
            </a:r>
            <a:r>
              <a:rPr lang="en-US" sz="2800" dirty="0" smtClean="0">
                <a:latin typeface="+mj-lt"/>
              </a:rPr>
              <a:t> blocks the activity of other opiates and induces withdrawal</a:t>
            </a:r>
          </a:p>
          <a:p>
            <a:pPr marL="342900" lvl="0" indent="-342900" eaLnBrk="0" hangingPunct="0">
              <a:spcBef>
                <a:spcPct val="20000"/>
              </a:spcBef>
              <a:buClr>
                <a:srgbClr val="FF0000"/>
              </a:buClr>
              <a:buFontTx/>
              <a:buChar char="•"/>
              <a:defRPr/>
            </a:pPr>
            <a:r>
              <a:rPr lang="en-US" sz="2800" dirty="0" smtClean="0">
                <a:latin typeface="+mj-lt"/>
              </a:rPr>
              <a:t>Wait until withdrawal symptoms begin before starting </a:t>
            </a:r>
            <a:r>
              <a:rPr lang="en-US" sz="2800" dirty="0" err="1" smtClean="0">
                <a:latin typeface="+mj-lt"/>
              </a:rPr>
              <a:t>Suboxone</a:t>
            </a:r>
            <a:endParaRPr kumimoji="0" lang="en-US" sz="2800" b="0" i="0" u="none" strike="noStrike" kern="1200" cap="none" spc="0" normalizeH="0" baseline="0" noProof="0" dirty="0" smtClean="0">
              <a:ln>
                <a:noFill/>
              </a:ln>
              <a:solidFill>
                <a:schemeClr val="tx1"/>
              </a:solidFill>
              <a:effectLst/>
              <a:uLnTx/>
              <a:uFillTx/>
              <a:latin typeface="+mj-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 typeface="Arial" charset="0"/>
              <a:buNone/>
              <a:tabLst/>
              <a:defRPr/>
            </a:pPr>
            <a:endParaRPr kumimoji="0" lang="en-US" sz="32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11" name="Rectangle 2"/>
          <p:cNvSpPr txBox="1">
            <a:spLocks noChangeArrowheads="1"/>
          </p:cNvSpPr>
          <p:nvPr/>
        </p:nvSpPr>
        <p:spPr>
          <a:xfrm>
            <a:off x="0" y="1143000"/>
            <a:ext cx="8500533" cy="1371600"/>
          </a:xfrm>
          <a:prstGeom prst="rect">
            <a:avLst/>
          </a:prstGeom>
        </p:spPr>
        <p:txBody>
          <a:bodyPr/>
          <a:lstStyle/>
          <a:p>
            <a:pPr lvl="0" algn="ctr" eaLnBrk="0" hangingPunct="0">
              <a:defRPr/>
            </a:pPr>
            <a:r>
              <a:rPr lang="en-US" sz="3600" b="1" dirty="0" err="1" smtClean="0">
                <a:solidFill>
                  <a:srgbClr val="006892"/>
                </a:solidFill>
                <a:effectLst>
                  <a:outerShdw blurRad="38100" dist="38100" dir="2700000" algn="tl">
                    <a:srgbClr val="000000">
                      <a:alpha val="43137"/>
                    </a:srgbClr>
                  </a:outerShdw>
                </a:effectLst>
                <a:latin typeface="+mj-lt"/>
              </a:rPr>
              <a:t>Subutex</a:t>
            </a:r>
            <a:r>
              <a:rPr lang="en-US" sz="3600" dirty="0" smtClean="0">
                <a:solidFill>
                  <a:srgbClr val="006892"/>
                </a:solidFill>
                <a:effectLst>
                  <a:outerShdw blurRad="38100" dist="38100" dir="2700000" algn="tl">
                    <a:srgbClr val="000000">
                      <a:alpha val="43137"/>
                    </a:srgbClr>
                  </a:outerShdw>
                </a:effectLst>
                <a:latin typeface="+mj-lt"/>
              </a:rPr>
              <a:t>, </a:t>
            </a:r>
            <a:r>
              <a:rPr lang="en-US" sz="3600" b="1" dirty="0" err="1" smtClean="0">
                <a:solidFill>
                  <a:srgbClr val="006892"/>
                </a:solidFill>
                <a:effectLst>
                  <a:outerShdw blurRad="38100" dist="38100" dir="2700000" algn="tl">
                    <a:srgbClr val="000000">
                      <a:alpha val="43137"/>
                    </a:srgbClr>
                  </a:outerShdw>
                </a:effectLst>
                <a:latin typeface="+mj-lt"/>
              </a:rPr>
              <a:t>Suboxone</a:t>
            </a:r>
            <a:endParaRPr kumimoji="0" lang="en-US" sz="3600" b="1" i="0" u="none" strike="noStrike" kern="1200" cap="none" spc="0" normalizeH="0" baseline="0" noProof="0" dirty="0" smtClean="0">
              <a:ln>
                <a:noFill/>
              </a:ln>
              <a:solidFill>
                <a:srgbClr val="006892"/>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152400"/>
            <a:ext cx="9144000" cy="1143000"/>
          </a:xfrm>
        </p:spPr>
        <p:txBody>
          <a:bodyPr/>
          <a:lstStyle/>
          <a:p>
            <a:pPr eaLnBrk="1" hangingPunct="1"/>
            <a:r>
              <a:rPr lang="en-US" sz="4000" dirty="0" smtClean="0">
                <a:solidFill>
                  <a:srgbClr val="006892"/>
                </a:solidFill>
                <a:effectLst>
                  <a:outerShdw blurRad="38100" dist="38100" dir="2700000" algn="tl">
                    <a:srgbClr val="000000"/>
                  </a:outerShdw>
                </a:effectLst>
              </a:rPr>
              <a:t>Opioid Agonists</a:t>
            </a:r>
            <a:endParaRPr lang="en-US" sz="4000" dirty="0" smtClean="0">
              <a:solidFill>
                <a:srgbClr val="006892"/>
              </a:solidFill>
              <a:cs typeface="Arial" charset="0"/>
            </a:endParaRP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16</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3"/>
          <p:cNvSpPr txBox="1">
            <a:spLocks noChangeArrowheads="1"/>
          </p:cNvSpPr>
          <p:nvPr/>
        </p:nvSpPr>
        <p:spPr>
          <a:xfrm>
            <a:off x="685800" y="2057400"/>
            <a:ext cx="7315200" cy="3581400"/>
          </a:xfrm>
          <a:prstGeom prst="rect">
            <a:avLst/>
          </a:prstGeom>
        </p:spPr>
        <p:txBody>
          <a:bodyPr/>
          <a:lstStyle/>
          <a:p>
            <a:pPr marL="342900" lvl="0" indent="-342900" eaLnBrk="0" hangingPunct="0">
              <a:spcBef>
                <a:spcPct val="20000"/>
              </a:spcBef>
              <a:buClr>
                <a:srgbClr val="FF0000"/>
              </a:buClr>
              <a:buFontTx/>
              <a:buChar char="•"/>
              <a:defRPr/>
            </a:pPr>
            <a:r>
              <a:rPr lang="en-US" sz="2800" dirty="0" err="1" smtClean="0">
                <a:latin typeface="+mj-lt"/>
              </a:rPr>
              <a:t>Buprenorphine</a:t>
            </a:r>
            <a:r>
              <a:rPr lang="en-US" sz="2800" dirty="0" smtClean="0">
                <a:latin typeface="+mj-lt"/>
              </a:rPr>
              <a:t> itself binds more strongly to receptors in the brain than do other </a:t>
            </a:r>
            <a:r>
              <a:rPr lang="en-US" sz="2800" dirty="0" err="1" smtClean="0">
                <a:latin typeface="+mj-lt"/>
              </a:rPr>
              <a:t>opioids</a:t>
            </a:r>
            <a:r>
              <a:rPr lang="en-US" sz="2800" dirty="0" smtClean="0">
                <a:latin typeface="+mj-lt"/>
              </a:rPr>
              <a:t>, making it more difficult, regardless of the presence of the </a:t>
            </a:r>
            <a:r>
              <a:rPr lang="en-US" sz="2800" dirty="0" err="1" smtClean="0">
                <a:latin typeface="+mj-lt"/>
              </a:rPr>
              <a:t>naloxone</a:t>
            </a:r>
            <a:r>
              <a:rPr lang="en-US" sz="2800" dirty="0" smtClean="0">
                <a:latin typeface="+mj-lt"/>
              </a:rPr>
              <a:t> </a:t>
            </a:r>
            <a:r>
              <a:rPr lang="en-US" sz="2800" dirty="0" smtClean="0">
                <a:latin typeface="+mn-lt"/>
              </a:rPr>
              <a:t>(</a:t>
            </a:r>
            <a:r>
              <a:rPr lang="en-US" sz="2800" i="1" dirty="0" smtClean="0">
                <a:latin typeface="+mn-lt"/>
              </a:rPr>
              <a:t>an opiate antagonist</a:t>
            </a:r>
            <a:r>
              <a:rPr lang="en-US" sz="2800" dirty="0" smtClean="0">
                <a:latin typeface="+mn-lt"/>
              </a:rPr>
              <a:t>), </a:t>
            </a:r>
            <a:r>
              <a:rPr lang="en-US" sz="2800" dirty="0" smtClean="0">
                <a:latin typeface="+mj-lt"/>
              </a:rPr>
              <a:t>to become intoxicated via other </a:t>
            </a:r>
            <a:r>
              <a:rPr lang="en-US" sz="2800" dirty="0" err="1" smtClean="0">
                <a:latin typeface="+mj-lt"/>
              </a:rPr>
              <a:t>opioids</a:t>
            </a:r>
            <a:r>
              <a:rPr lang="en-US" sz="2800" dirty="0" smtClean="0">
                <a:latin typeface="+mj-lt"/>
              </a:rPr>
              <a:t> when </a:t>
            </a:r>
            <a:r>
              <a:rPr lang="en-US" sz="2800" dirty="0" err="1" smtClean="0">
                <a:latin typeface="+mj-lt"/>
              </a:rPr>
              <a:t>buprenorphine</a:t>
            </a:r>
            <a:r>
              <a:rPr lang="en-US" sz="2800" dirty="0" smtClean="0">
                <a:latin typeface="+mj-lt"/>
              </a:rPr>
              <a:t> is in the system.</a:t>
            </a:r>
            <a:endParaRPr kumimoji="0" lang="en-US" sz="3200" b="0" i="0" u="none" strike="noStrike" kern="1200" cap="none" spc="0" normalizeH="0" baseline="0" noProof="0" dirty="0" smtClean="0">
              <a:ln>
                <a:noFill/>
              </a:ln>
              <a:solidFill>
                <a:schemeClr val="tx1"/>
              </a:solidFill>
              <a:effectLst/>
              <a:uLnTx/>
              <a:uFillTx/>
              <a:latin typeface="+mj-lt"/>
              <a:ea typeface="+mn-ea"/>
              <a:cs typeface="+mn-cs"/>
            </a:endParaRPr>
          </a:p>
        </p:txBody>
      </p:sp>
      <p:sp>
        <p:nvSpPr>
          <p:cNvPr id="11" name="Rectangle 2"/>
          <p:cNvSpPr txBox="1">
            <a:spLocks noChangeArrowheads="1"/>
          </p:cNvSpPr>
          <p:nvPr/>
        </p:nvSpPr>
        <p:spPr>
          <a:xfrm>
            <a:off x="0" y="1295400"/>
            <a:ext cx="8500533" cy="1371600"/>
          </a:xfrm>
          <a:prstGeom prst="rect">
            <a:avLst/>
          </a:prstGeom>
        </p:spPr>
        <p:txBody>
          <a:bodyPr/>
          <a:lstStyle/>
          <a:p>
            <a:pPr lvl="0" algn="ctr" eaLnBrk="0" hangingPunct="0">
              <a:defRPr/>
            </a:pPr>
            <a:r>
              <a:rPr lang="en-US" sz="3600" b="1" dirty="0" smtClean="0">
                <a:solidFill>
                  <a:srgbClr val="006892"/>
                </a:solidFill>
                <a:effectLst>
                  <a:outerShdw blurRad="38100" dist="38100" dir="2700000" algn="tl">
                    <a:srgbClr val="000000">
                      <a:alpha val="43137"/>
                    </a:srgbClr>
                  </a:outerShdw>
                </a:effectLst>
                <a:latin typeface="+mj-lt"/>
              </a:rPr>
              <a:t>The blockade effect</a:t>
            </a:r>
            <a:endParaRPr kumimoji="0" lang="en-US" sz="3600" b="1" i="0" u="none" strike="noStrike" kern="1200" cap="none" spc="0" normalizeH="0" baseline="0" noProof="0" dirty="0" smtClean="0">
              <a:ln>
                <a:noFill/>
              </a:ln>
              <a:solidFill>
                <a:srgbClr val="006892"/>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0"/>
            <a:ext cx="9144000" cy="1143000"/>
          </a:xfrm>
        </p:spPr>
        <p:txBody>
          <a:bodyPr/>
          <a:lstStyle/>
          <a:p>
            <a:pPr eaLnBrk="1" hangingPunct="1"/>
            <a:r>
              <a:rPr lang="en-US" sz="3600" dirty="0" smtClean="0">
                <a:solidFill>
                  <a:srgbClr val="006892"/>
                </a:solidFill>
                <a:effectLst>
                  <a:outerShdw blurRad="38100" dist="38100" dir="2700000" algn="tl">
                    <a:srgbClr val="000000">
                      <a:alpha val="43137"/>
                    </a:srgbClr>
                  </a:outerShdw>
                </a:effectLst>
              </a:rPr>
              <a:t>What is the difference between heroin addiction and opioid agonist treatment?</a:t>
            </a:r>
            <a:endParaRPr lang="en-US" sz="3600" dirty="0" smtClean="0">
              <a:solidFill>
                <a:srgbClr val="006892"/>
              </a:solidFill>
              <a:effectLst>
                <a:outerShdw blurRad="38100" dist="38100" dir="2700000" algn="tl">
                  <a:srgbClr val="000000">
                    <a:alpha val="43137"/>
                  </a:srgbClr>
                </a:outerShdw>
              </a:effectLst>
              <a:cs typeface="Arial" charset="0"/>
            </a:endParaRP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17</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aphicFrame>
        <p:nvGraphicFramePr>
          <p:cNvPr id="10" name="Group 45"/>
          <p:cNvGraphicFramePr>
            <a:graphicFrameLocks/>
          </p:cNvGraphicFramePr>
          <p:nvPr/>
        </p:nvGraphicFramePr>
        <p:xfrm>
          <a:off x="474133" y="1252865"/>
          <a:ext cx="8128000" cy="5242276"/>
        </p:xfrm>
        <a:graphic>
          <a:graphicData uri="http://schemas.openxmlformats.org/drawingml/2006/table">
            <a:tbl>
              <a:tblPr/>
              <a:tblGrid>
                <a:gridCol w="1524000"/>
                <a:gridCol w="2954867"/>
                <a:gridCol w="3649133"/>
              </a:tblGrid>
              <a:tr h="911655">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endParaRPr kumimoji="0" lang="en-US" sz="2400" b="0" i="0" u="none" strike="noStrike" cap="none" normalizeH="0" baseline="0" dirty="0" smtClean="0">
                        <a:ln>
                          <a:noFill/>
                        </a:ln>
                        <a:solidFill>
                          <a:srgbClr val="006892"/>
                        </a:solidFill>
                        <a:effectLst/>
                        <a:latin typeface="Arial" pitchFamily="34" charset="0"/>
                      </a:endParaRP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0000"/>
                        </a:lnSpc>
                        <a:spcBef>
                          <a:spcPct val="50000"/>
                        </a:spcBef>
                        <a:spcAft>
                          <a:spcPct val="0"/>
                        </a:spcAft>
                        <a:buClrTx/>
                        <a:buSzTx/>
                        <a:buFontTx/>
                        <a:buNone/>
                        <a:tabLst/>
                      </a:pPr>
                      <a:r>
                        <a:rPr kumimoji="0" lang="en-US" sz="2400" b="1" i="1" u="sng" strike="noStrike" cap="none" normalizeH="0" baseline="0" dirty="0" smtClean="0">
                          <a:ln>
                            <a:noFill/>
                          </a:ln>
                          <a:solidFill>
                            <a:srgbClr val="006892"/>
                          </a:solidFill>
                          <a:effectLst/>
                          <a:latin typeface="Arial" pitchFamily="34" charset="0"/>
                        </a:rPr>
                        <a:t>Heroin Addiction</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0000"/>
                        </a:lnSpc>
                        <a:spcBef>
                          <a:spcPct val="50000"/>
                        </a:spcBef>
                        <a:spcAft>
                          <a:spcPct val="0"/>
                        </a:spcAft>
                        <a:buClrTx/>
                        <a:buSzTx/>
                        <a:buFontTx/>
                        <a:buNone/>
                        <a:tabLst/>
                      </a:pPr>
                      <a:r>
                        <a:rPr kumimoji="0" lang="en-US" sz="2400" b="1" i="1" u="sng" strike="noStrike" cap="none" normalizeH="0" baseline="0" dirty="0" smtClean="0">
                          <a:ln>
                            <a:noFill/>
                          </a:ln>
                          <a:solidFill>
                            <a:srgbClr val="006892"/>
                          </a:solidFill>
                          <a:effectLst/>
                          <a:latin typeface="Arial" pitchFamily="34" charset="0"/>
                        </a:rPr>
                        <a:t>Opioid Agonist Treatment</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8830">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Route</a:t>
                      </a: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Injected/Oral</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Oral or Sublingual</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8830">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Onset</a:t>
                      </a: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Immediate</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Slow</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8830">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Euphoria</a:t>
                      </a: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Yes</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Little to None</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8830">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Dose</a:t>
                      </a: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smtClean="0">
                          <a:ln>
                            <a:noFill/>
                          </a:ln>
                          <a:solidFill>
                            <a:srgbClr val="006892"/>
                          </a:solidFill>
                          <a:effectLst/>
                          <a:latin typeface="Arial" pitchFamily="34" charset="0"/>
                        </a:rPr>
                        <a:t>Unknown</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Known</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8830">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Cost</a:t>
                      </a: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smtClean="0">
                          <a:ln>
                            <a:noFill/>
                          </a:ln>
                          <a:solidFill>
                            <a:srgbClr val="006892"/>
                          </a:solidFill>
                          <a:effectLst/>
                          <a:latin typeface="Arial" pitchFamily="34" charset="0"/>
                        </a:rPr>
                        <a:t>High</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Low</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8830">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Duration</a:t>
                      </a: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4 hours</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24 hours</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5450">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Legal</a:t>
                      </a: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smtClean="0">
                          <a:ln>
                            <a:noFill/>
                          </a:ln>
                          <a:solidFill>
                            <a:srgbClr val="006892"/>
                          </a:solidFill>
                          <a:effectLst/>
                          <a:latin typeface="Arial" pitchFamily="34" charset="0"/>
                        </a:rPr>
                        <a:t>No</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Yes</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5450">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Lifestyle</a:t>
                      </a: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smtClean="0">
                          <a:ln>
                            <a:noFill/>
                          </a:ln>
                          <a:solidFill>
                            <a:srgbClr val="006892"/>
                          </a:solidFill>
                          <a:effectLst/>
                          <a:latin typeface="Arial" pitchFamily="34" charset="0"/>
                        </a:rPr>
                        <a:t>Chaotic</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Normal</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12192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228600"/>
            <a:ext cx="9144000" cy="914400"/>
          </a:xfrm>
        </p:spPr>
        <p:txBody>
          <a:bodyPr/>
          <a:lstStyle/>
          <a:p>
            <a:pPr eaLnBrk="1" hangingPunct="1"/>
            <a:r>
              <a:rPr lang="en-US" sz="4000" dirty="0" smtClean="0">
                <a:solidFill>
                  <a:srgbClr val="006892"/>
                </a:solidFill>
                <a:effectLst>
                  <a:outerShdw blurRad="38100" dist="38100" dir="2700000" algn="tl">
                    <a:srgbClr val="000000"/>
                  </a:outerShdw>
                </a:effectLst>
              </a:rPr>
              <a:t>Opioid Agonists/Antagonist</a:t>
            </a:r>
            <a:endParaRPr lang="en-US" sz="4000" dirty="0" smtClean="0">
              <a:solidFill>
                <a:srgbClr val="006892"/>
              </a:solidFill>
              <a:cs typeface="Arial" charset="0"/>
            </a:endParaRP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18</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3716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Title 3"/>
          <p:cNvSpPr txBox="1">
            <a:spLocks/>
          </p:cNvSpPr>
          <p:nvPr/>
        </p:nvSpPr>
        <p:spPr>
          <a:xfrm>
            <a:off x="592667" y="2720976"/>
            <a:ext cx="7772400" cy="1470025"/>
          </a:xfrm>
          <a:prstGeom prst="rect">
            <a:avLst/>
          </a:prstGeom>
        </p:spPr>
        <p:txBody>
          <a:bodyPr/>
          <a:lstStyle/>
          <a:p>
            <a:pPr marL="762000" marR="0" lvl="0" indent="-762000" algn="ctr" defTabSz="914400" rtl="0" eaLnBrk="0" fontAlgn="base" latinLnBrk="0" hangingPunct="0">
              <a:lnSpc>
                <a:spcPct val="100000"/>
              </a:lnSpc>
              <a:spcBef>
                <a:spcPct val="0"/>
              </a:spcBef>
              <a:spcAft>
                <a:spcPct val="0"/>
              </a:spcAft>
              <a:buClrTx/>
              <a:buSzTx/>
              <a:buFontTx/>
              <a:buNone/>
              <a:tabLst/>
              <a:defRPr/>
            </a:pPr>
            <a:r>
              <a:rPr kumimoji="0" lang="en-US" sz="6000" b="0" i="0" u="none" strike="noStrike" kern="1200" cap="none" spc="0" normalizeH="0" baseline="0" noProof="0" dirty="0" smtClean="0">
                <a:ln>
                  <a:noFill/>
                </a:ln>
                <a:solidFill>
                  <a:srgbClr val="FFFF00"/>
                </a:solidFill>
                <a:effectLst/>
                <a:uLnTx/>
                <a:uFillTx/>
                <a:latin typeface="+mj-lt"/>
                <a:ea typeface="+mj-ea"/>
                <a:cs typeface="+mj-cs"/>
              </a:rPr>
              <a:t/>
            </a:r>
            <a:br>
              <a:rPr kumimoji="0" lang="en-US" sz="6000" b="0" i="0" u="none" strike="noStrike" kern="1200" cap="none" spc="0" normalizeH="0" baseline="0" noProof="0" dirty="0" smtClean="0">
                <a:ln>
                  <a:noFill/>
                </a:ln>
                <a:solidFill>
                  <a:srgbClr val="FFFF00"/>
                </a:solidFill>
                <a:effectLst/>
                <a:uLnTx/>
                <a:uFillTx/>
                <a:latin typeface="+mj-lt"/>
                <a:ea typeface="+mj-ea"/>
                <a:cs typeface="+mj-cs"/>
              </a:rPr>
            </a:br>
            <a:r>
              <a:rPr kumimoji="0" lang="en-US" sz="6000" b="0" i="0" u="none" strike="noStrike" kern="1200" cap="none" spc="0" normalizeH="0" baseline="0" noProof="0" dirty="0" smtClean="0">
                <a:ln>
                  <a:noFill/>
                </a:ln>
                <a:solidFill>
                  <a:srgbClr val="FFFF00"/>
                </a:solidFill>
                <a:effectLst/>
                <a:uLnTx/>
                <a:uFillTx/>
                <a:latin typeface="+mj-lt"/>
                <a:ea typeface="+mj-ea"/>
                <a:cs typeface="+mj-cs"/>
              </a:rPr>
              <a:t/>
            </a:r>
            <a:br>
              <a:rPr kumimoji="0" lang="en-US" sz="6000" b="0" i="0" u="none" strike="noStrike" kern="1200" cap="none" spc="0" normalizeH="0" baseline="0" noProof="0" dirty="0" smtClean="0">
                <a:ln>
                  <a:noFill/>
                </a:ln>
                <a:solidFill>
                  <a:srgbClr val="FFFF00"/>
                </a:solidFill>
                <a:effectLst/>
                <a:uLnTx/>
                <a:uFillTx/>
                <a:latin typeface="+mj-lt"/>
                <a:ea typeface="+mj-ea"/>
                <a:cs typeface="+mj-cs"/>
              </a:rPr>
            </a:br>
            <a:r>
              <a:rPr kumimoji="0" lang="en-US" sz="6000" b="0" i="0" u="none" strike="noStrike" kern="1200" cap="none" spc="0" normalizeH="0" baseline="0" noProof="0" dirty="0" smtClean="0">
                <a:ln>
                  <a:noFill/>
                </a:ln>
                <a:solidFill>
                  <a:srgbClr val="FFFF00"/>
                </a:solidFill>
                <a:effectLst/>
                <a:uLnTx/>
                <a:uFillTx/>
                <a:latin typeface="+mj-lt"/>
                <a:ea typeface="+mj-ea"/>
                <a:cs typeface="+mj-cs"/>
              </a:rPr>
              <a:t/>
            </a:r>
            <a:br>
              <a:rPr kumimoji="0" lang="en-US" sz="6000" b="0" i="0" u="none" strike="noStrike" kern="1200" cap="none" spc="0" normalizeH="0" baseline="0" noProof="0" dirty="0" smtClean="0">
                <a:ln>
                  <a:noFill/>
                </a:ln>
                <a:solidFill>
                  <a:srgbClr val="FFFF00"/>
                </a:solidFill>
                <a:effectLst/>
                <a:uLnTx/>
                <a:uFillTx/>
                <a:latin typeface="+mj-lt"/>
                <a:ea typeface="+mj-ea"/>
                <a:cs typeface="+mj-cs"/>
              </a:rPr>
            </a:br>
            <a:endParaRPr kumimoji="0" lang="en-US" sz="6000" b="0" i="0" u="none" strike="noStrike" kern="1200" cap="none" spc="0" normalizeH="0" baseline="0" noProof="0" dirty="0" smtClean="0">
              <a:ln>
                <a:noFill/>
              </a:ln>
              <a:solidFill>
                <a:srgbClr val="FFFF00"/>
              </a:solidFill>
              <a:effectLst/>
              <a:uLnTx/>
              <a:uFillTx/>
              <a:latin typeface="+mj-lt"/>
              <a:ea typeface="+mj-ea"/>
              <a:cs typeface="+mj-cs"/>
            </a:endParaRPr>
          </a:p>
        </p:txBody>
      </p:sp>
      <p:sp>
        <p:nvSpPr>
          <p:cNvPr id="10" name="Rectangle 9"/>
          <p:cNvSpPr/>
          <p:nvPr/>
        </p:nvSpPr>
        <p:spPr>
          <a:xfrm>
            <a:off x="2286000" y="3105835"/>
            <a:ext cx="5486400" cy="707886"/>
          </a:xfrm>
          <a:prstGeom prst="rect">
            <a:avLst/>
          </a:prstGeom>
        </p:spPr>
        <p:txBody>
          <a:bodyPr wrap="square">
            <a:spAutoFit/>
          </a:bodyPr>
          <a:lstStyle/>
          <a:p>
            <a:r>
              <a:rPr lang="en-US" sz="4000" b="1" dirty="0" smtClean="0">
                <a:solidFill>
                  <a:srgbClr val="C00000"/>
                </a:solidFill>
                <a:effectLst>
                  <a:outerShdw blurRad="38100" dist="38100" dir="2700000" algn="tl">
                    <a:srgbClr val="000000">
                      <a:alpha val="43137"/>
                    </a:srgbClr>
                  </a:outerShdw>
                </a:effectLst>
              </a:rPr>
              <a:t>II. Opioid Antagonist</a:t>
            </a:r>
            <a:endParaRPr lang="en-US" sz="4000" dirty="0">
              <a:solidFill>
                <a:srgbClr val="C0000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152400"/>
            <a:ext cx="9144000" cy="1143000"/>
          </a:xfrm>
        </p:spPr>
        <p:txBody>
          <a:bodyPr/>
          <a:lstStyle/>
          <a:p>
            <a:pPr eaLnBrk="1" hangingPunct="1"/>
            <a:r>
              <a:rPr lang="en-US" sz="4000" dirty="0" smtClean="0">
                <a:solidFill>
                  <a:srgbClr val="006892"/>
                </a:solidFill>
                <a:effectLst>
                  <a:outerShdw blurRad="38100" dist="38100" dir="2700000" algn="tl">
                    <a:srgbClr val="000000"/>
                  </a:outerShdw>
                </a:effectLst>
              </a:rPr>
              <a:t>Opioid </a:t>
            </a:r>
            <a:r>
              <a:rPr lang="en-US" sz="4000" b="1" dirty="0" smtClean="0">
                <a:solidFill>
                  <a:srgbClr val="006892"/>
                </a:solidFill>
                <a:effectLst>
                  <a:outerShdw blurRad="38100" dist="38100" dir="2700000" algn="tl">
                    <a:srgbClr val="000000">
                      <a:alpha val="43137"/>
                    </a:srgbClr>
                  </a:outerShdw>
                </a:effectLst>
              </a:rPr>
              <a:t>Antagonist</a:t>
            </a:r>
            <a:endParaRPr lang="en-US" sz="4000" dirty="0" smtClean="0">
              <a:solidFill>
                <a:srgbClr val="006892"/>
              </a:solidFill>
              <a:effectLst>
                <a:outerShdw blurRad="38100" dist="38100" dir="2700000" algn="tl">
                  <a:srgbClr val="000000">
                    <a:alpha val="43137"/>
                  </a:srgbClr>
                </a:outerShdw>
              </a:effectLst>
              <a:cs typeface="Arial" charset="0"/>
            </a:endParaRP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19</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3"/>
          <p:cNvSpPr txBox="1">
            <a:spLocks noChangeArrowheads="1"/>
          </p:cNvSpPr>
          <p:nvPr/>
        </p:nvSpPr>
        <p:spPr>
          <a:xfrm>
            <a:off x="762000" y="1828800"/>
            <a:ext cx="7315200" cy="3581400"/>
          </a:xfrm>
          <a:prstGeom prst="rect">
            <a:avLst/>
          </a:prstGeom>
        </p:spPr>
        <p:txBody>
          <a:bodyPr/>
          <a:lstStyle/>
          <a:p>
            <a:pPr marL="342900" lvl="0" indent="-342900" eaLnBrk="0" hangingPunct="0">
              <a:spcBef>
                <a:spcPct val="20000"/>
              </a:spcBef>
              <a:buClr>
                <a:srgbClr val="FF0000"/>
              </a:buClr>
              <a:buFontTx/>
              <a:buChar char="•"/>
              <a:defRPr/>
            </a:pPr>
            <a:r>
              <a:rPr lang="en-US" sz="2800" dirty="0" smtClean="0">
                <a:latin typeface="+mj-lt"/>
              </a:rPr>
              <a:t>Bind to the opioid receptors with higher affinity than agonists but do not activate the receptors.</a:t>
            </a:r>
          </a:p>
          <a:p>
            <a:pPr marL="342900" lvl="0" indent="-342900" eaLnBrk="0" hangingPunct="0">
              <a:spcBef>
                <a:spcPct val="20000"/>
              </a:spcBef>
              <a:buClr>
                <a:srgbClr val="FF0000"/>
              </a:buClr>
              <a:buFontTx/>
              <a:buChar char="•"/>
              <a:defRPr/>
            </a:pPr>
            <a:r>
              <a:rPr lang="en-US" sz="2800" dirty="0" smtClean="0">
                <a:latin typeface="+mj-lt"/>
              </a:rPr>
              <a:t>This effectively blocks the receptor, preventing the body from responding to opiates and endorphins.</a:t>
            </a:r>
          </a:p>
          <a:p>
            <a:pPr marL="342900" lvl="0" indent="-342900" eaLnBrk="0" hangingPunct="0">
              <a:spcBef>
                <a:spcPct val="20000"/>
              </a:spcBef>
              <a:buClr>
                <a:srgbClr val="FF0000"/>
              </a:buClr>
              <a:buFontTx/>
              <a:buChar char="•"/>
              <a:defRPr/>
            </a:pPr>
            <a:r>
              <a:rPr lang="en-US" sz="2800" dirty="0" smtClean="0">
                <a:latin typeface="+mj-lt"/>
              </a:rPr>
              <a:t>This is the only treatment available which can reverse the long-term after effects of opioid addiction known as post acute withdrawal syndrome.</a:t>
            </a:r>
            <a:endParaRPr kumimoji="0" lang="en-US" sz="2800" b="0" i="0" u="none" strike="noStrike" kern="1200" cap="none" spc="0" normalizeH="0" baseline="0" noProof="0" dirty="0" smtClean="0">
              <a:ln>
                <a:noFill/>
              </a:ln>
              <a:solidFill>
                <a:schemeClr val="tx1"/>
              </a:solidFill>
              <a:effectLst/>
              <a:uLnTx/>
              <a:uFillTx/>
              <a:latin typeface="+mj-lt"/>
              <a:ea typeface="+mn-ea"/>
              <a:cs typeface="+mn-cs"/>
            </a:endParaRPr>
          </a:p>
        </p:txBody>
      </p:sp>
      <p:sp>
        <p:nvSpPr>
          <p:cNvPr id="11" name="Rectangle 2"/>
          <p:cNvSpPr txBox="1">
            <a:spLocks noChangeArrowheads="1"/>
          </p:cNvSpPr>
          <p:nvPr/>
        </p:nvSpPr>
        <p:spPr>
          <a:xfrm>
            <a:off x="152400" y="1143000"/>
            <a:ext cx="8500533" cy="1371600"/>
          </a:xfrm>
          <a:prstGeom prst="rect">
            <a:avLst/>
          </a:prstGeom>
        </p:spPr>
        <p:txBody>
          <a:bodyPr/>
          <a:lstStyle/>
          <a:p>
            <a:pPr lvl="0" algn="ctr" eaLnBrk="0" hangingPunct="0">
              <a:defRPr/>
            </a:pPr>
            <a:r>
              <a:rPr lang="en-US" sz="3600" b="1" dirty="0" err="1" smtClean="0">
                <a:solidFill>
                  <a:srgbClr val="006892"/>
                </a:solidFill>
                <a:effectLst>
                  <a:outerShdw blurRad="38100" dist="38100" dir="2700000" algn="tl">
                    <a:srgbClr val="000000">
                      <a:alpha val="43137"/>
                    </a:srgbClr>
                  </a:outerShdw>
                </a:effectLst>
                <a:latin typeface="+mj-lt"/>
              </a:rPr>
              <a:t>Naltrexone</a:t>
            </a:r>
            <a:endParaRPr kumimoji="0" lang="en-US" sz="3600" b="1" i="0" u="none" strike="noStrike" kern="1200" cap="none" spc="0" normalizeH="0" baseline="0" noProof="0" dirty="0" smtClean="0">
              <a:ln>
                <a:noFill/>
              </a:ln>
              <a:solidFill>
                <a:srgbClr val="006892"/>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8434"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18435" name="Title 1"/>
          <p:cNvSpPr>
            <a:spLocks noGrp="1"/>
          </p:cNvSpPr>
          <p:nvPr>
            <p:ph type="title"/>
          </p:nvPr>
        </p:nvSpPr>
        <p:spPr>
          <a:xfrm>
            <a:off x="457200" y="152400"/>
            <a:ext cx="8229600" cy="1143000"/>
          </a:xfrm>
        </p:spPr>
        <p:txBody>
          <a:bodyPr/>
          <a:lstStyle/>
          <a:p>
            <a:pPr eaLnBrk="1" hangingPunct="1"/>
            <a:r>
              <a:rPr lang="en-US" smtClean="0">
                <a:solidFill>
                  <a:srgbClr val="006892"/>
                </a:solidFill>
              </a:rPr>
              <a:t>About the Presentation</a:t>
            </a:r>
          </a:p>
        </p:txBody>
      </p:sp>
      <p:sp>
        <p:nvSpPr>
          <p:cNvPr id="18436" name="Content Placeholder 2"/>
          <p:cNvSpPr>
            <a:spLocks noGrp="1"/>
          </p:cNvSpPr>
          <p:nvPr>
            <p:ph idx="1"/>
          </p:nvPr>
        </p:nvSpPr>
        <p:spPr>
          <a:xfrm>
            <a:off x="381000" y="1371600"/>
            <a:ext cx="8229600" cy="4208463"/>
          </a:xfrm>
        </p:spPr>
        <p:txBody>
          <a:bodyPr/>
          <a:lstStyle/>
          <a:p>
            <a:pPr>
              <a:buNone/>
            </a:pPr>
            <a:r>
              <a:rPr lang="en-US" sz="1800" dirty="0" smtClean="0">
                <a:effectLst>
                  <a:outerShdw blurRad="38100" dist="38100" dir="2700000" algn="tl">
                    <a:srgbClr val="000000">
                      <a:alpha val="43137"/>
                    </a:srgbClr>
                  </a:outerShdw>
                </a:effectLst>
              </a:rPr>
              <a:t>	</a:t>
            </a:r>
            <a:r>
              <a:rPr lang="en-US" sz="2400" dirty="0" smtClean="0">
                <a:effectLst>
                  <a:outerShdw blurRad="38100" dist="38100" dir="2700000" algn="tl">
                    <a:srgbClr val="000000">
                      <a:alpha val="43137"/>
                    </a:srgbClr>
                  </a:outerShdw>
                </a:effectLst>
              </a:rPr>
              <a:t>There has been much published in the past 10 years on the advantages of using Medication Assisted Treatment (MAT) for certain substance use disorders, most notably for opiate and alcohol dependency. Research has shown the benefits of using a combination of medication and psychotherapy out way the negative aspects, which have long prevented MAT from being used consistently. This presentation will look at the different types of medication being used in Opioid Replacement Therapy (ORT) and alcohol treatment, their efficacy as an intervention and several studies being conducted by the federally funded CJ-DATS II project. </a:t>
            </a:r>
          </a:p>
          <a:p>
            <a:pPr>
              <a:buNone/>
            </a:pPr>
            <a:r>
              <a:rPr lang="en-US" sz="2400" dirty="0" smtClean="0">
                <a:effectLst>
                  <a:outerShdw blurRad="38100" dist="38100" dir="2700000" algn="tl">
                    <a:srgbClr val="000000">
                      <a:alpha val="43137"/>
                    </a:srgbClr>
                  </a:outerShdw>
                </a:effectLst>
              </a:rPr>
              <a:t>	</a:t>
            </a:r>
          </a:p>
          <a:p>
            <a:pPr eaLnBrk="1" hangingPunct="1">
              <a:buClr>
                <a:srgbClr val="BE854C"/>
              </a:buClr>
              <a:buSzPct val="65000"/>
              <a:buFont typeface="Arial" charset="0"/>
              <a:buNone/>
            </a:pPr>
            <a:r>
              <a:rPr lang="en-US" sz="1800" dirty="0" smtClean="0">
                <a:effectLst>
                  <a:outerShdw blurRad="38100" dist="38100" dir="2700000" algn="tl">
                    <a:srgbClr val="000000">
                      <a:alpha val="43137"/>
                    </a:srgbClr>
                  </a:outerShdw>
                </a:effectLst>
              </a:rPr>
              <a:t>	</a:t>
            </a:r>
            <a:endParaRPr lang="en-US" sz="1800" dirty="0" smtClean="0">
              <a:solidFill>
                <a:srgbClr val="262626"/>
              </a:solidFill>
              <a:effectLst>
                <a:outerShdw blurRad="38100" dist="38100" dir="2700000" algn="tl">
                  <a:srgbClr val="000000">
                    <a:alpha val="43137"/>
                  </a:srgbClr>
                </a:outerShdw>
              </a:effectLst>
              <a:cs typeface="Arial" charset="0"/>
            </a:endParaRPr>
          </a:p>
        </p:txBody>
      </p:sp>
      <p:sp>
        <p:nvSpPr>
          <p:cNvPr id="18437" name="Slide Number Placeholder 8"/>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BCC29F3-7DFA-460E-85DC-6AE86714285C}" type="slidenum">
              <a:rPr lang="en-US" smtClean="0">
                <a:solidFill>
                  <a:schemeClr val="bg1"/>
                </a:solidFill>
                <a:latin typeface="Arial" charset="0"/>
                <a:cs typeface="Arial" charset="0"/>
              </a:rPr>
              <a:pPr fontAlgn="base">
                <a:spcBef>
                  <a:spcPct val="0"/>
                </a:spcBef>
                <a:spcAft>
                  <a:spcPct val="0"/>
                </a:spcAft>
              </a:pPr>
              <a:t>2</a:t>
            </a:fld>
            <a:endParaRPr lang="en-US" smtClean="0">
              <a:solidFill>
                <a:schemeClr val="bg1"/>
              </a:solidFill>
              <a:latin typeface="Arial" charset="0"/>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152400"/>
            <a:ext cx="9144000" cy="1143000"/>
          </a:xfrm>
        </p:spPr>
        <p:txBody>
          <a:bodyPr/>
          <a:lstStyle/>
          <a:p>
            <a:pPr eaLnBrk="1" hangingPunct="1"/>
            <a:r>
              <a:rPr lang="en-US" sz="4000" dirty="0" smtClean="0">
                <a:solidFill>
                  <a:srgbClr val="006892"/>
                </a:solidFill>
                <a:effectLst>
                  <a:outerShdw blurRad="38100" dist="38100" dir="2700000" algn="tl">
                    <a:srgbClr val="000000"/>
                  </a:outerShdw>
                </a:effectLst>
              </a:rPr>
              <a:t>Opioid </a:t>
            </a:r>
            <a:r>
              <a:rPr lang="en-US" sz="4000" b="1" dirty="0" smtClean="0">
                <a:solidFill>
                  <a:srgbClr val="006892"/>
                </a:solidFill>
                <a:effectLst>
                  <a:outerShdw blurRad="38100" dist="38100" dir="2700000" algn="tl">
                    <a:srgbClr val="000000">
                      <a:alpha val="43137"/>
                    </a:srgbClr>
                  </a:outerShdw>
                </a:effectLst>
              </a:rPr>
              <a:t>Antagonist</a:t>
            </a:r>
            <a:endParaRPr lang="en-US" sz="4000" dirty="0" smtClean="0">
              <a:solidFill>
                <a:srgbClr val="006892"/>
              </a:solidFill>
              <a:effectLst>
                <a:outerShdw blurRad="38100" dist="38100" dir="2700000" algn="tl">
                  <a:srgbClr val="000000">
                    <a:alpha val="43137"/>
                  </a:srgbClr>
                </a:outerShdw>
              </a:effectLst>
              <a:cs typeface="Arial" charset="0"/>
            </a:endParaRP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20</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3"/>
          <p:cNvSpPr txBox="1">
            <a:spLocks noChangeArrowheads="1"/>
          </p:cNvSpPr>
          <p:nvPr/>
        </p:nvSpPr>
        <p:spPr>
          <a:xfrm>
            <a:off x="762000" y="1828800"/>
            <a:ext cx="7315200" cy="3581400"/>
          </a:xfrm>
          <a:prstGeom prst="rect">
            <a:avLst/>
          </a:prstGeom>
        </p:spPr>
        <p:txBody>
          <a:bodyPr/>
          <a:lstStyle/>
          <a:p>
            <a:pPr marL="342900" lvl="0" indent="-342900" eaLnBrk="0" hangingPunct="0">
              <a:spcBef>
                <a:spcPct val="20000"/>
              </a:spcBef>
              <a:buClr>
                <a:srgbClr val="FF0000"/>
              </a:buClr>
              <a:buFontTx/>
              <a:buChar char="•"/>
              <a:defRPr/>
            </a:pPr>
            <a:r>
              <a:rPr lang="en-US" sz="2800" dirty="0" err="1" smtClean="0">
                <a:latin typeface="+mj-lt"/>
              </a:rPr>
              <a:t>Naltrexone</a:t>
            </a:r>
            <a:r>
              <a:rPr lang="en-US" sz="2800" dirty="0" smtClean="0">
                <a:latin typeface="+mj-lt"/>
              </a:rPr>
              <a:t> has no abuse potential, whereas methadone and </a:t>
            </a:r>
            <a:r>
              <a:rPr lang="en-US" sz="2800" dirty="0" err="1" smtClean="0">
                <a:latin typeface="+mj-lt"/>
              </a:rPr>
              <a:t>buprenorphine</a:t>
            </a:r>
            <a:r>
              <a:rPr lang="en-US" sz="2800" dirty="0" smtClean="0">
                <a:latin typeface="+mj-lt"/>
              </a:rPr>
              <a:t> do.</a:t>
            </a:r>
          </a:p>
          <a:p>
            <a:pPr marL="342900" lvl="0" indent="-342900" eaLnBrk="0" hangingPunct="0">
              <a:spcBef>
                <a:spcPct val="20000"/>
              </a:spcBef>
              <a:buClr>
                <a:srgbClr val="FF0000"/>
              </a:buClr>
              <a:buFontTx/>
              <a:buChar char="•"/>
              <a:defRPr/>
            </a:pPr>
            <a:r>
              <a:rPr lang="en-US" sz="2800" dirty="0" err="1" smtClean="0">
                <a:latin typeface="+mj-lt"/>
              </a:rPr>
              <a:t>Naltrexone</a:t>
            </a:r>
            <a:r>
              <a:rPr lang="en-US" sz="2800" dirty="0" smtClean="0">
                <a:latin typeface="+mj-lt"/>
              </a:rPr>
              <a:t> can be prescribed by any healthcare provider who is licensed to prescribe medications.</a:t>
            </a:r>
          </a:p>
          <a:p>
            <a:pPr marL="342900" lvl="0" indent="-342900" eaLnBrk="0" hangingPunct="0">
              <a:spcBef>
                <a:spcPct val="20000"/>
              </a:spcBef>
              <a:buClr>
                <a:srgbClr val="FF0000"/>
              </a:buClr>
              <a:buFontTx/>
              <a:buChar char="•"/>
              <a:defRPr/>
            </a:pPr>
            <a:r>
              <a:rPr lang="en-US" sz="2800" dirty="0" smtClean="0">
                <a:latin typeface="+mj-lt"/>
              </a:rPr>
              <a:t>Practitioners in community health centers or private office settings can also prescribe it for purchase at the pharmacy.</a:t>
            </a:r>
          </a:p>
          <a:p>
            <a:pPr marL="342900" lvl="0" indent="-342900" eaLnBrk="0" hangingPunct="0">
              <a:spcBef>
                <a:spcPct val="20000"/>
              </a:spcBef>
              <a:buClr>
                <a:srgbClr val="FF0000"/>
              </a:buClr>
              <a:buFontTx/>
              <a:buChar char="•"/>
              <a:defRPr/>
            </a:pPr>
            <a:r>
              <a:rPr lang="en-US" sz="2800" dirty="0" smtClean="0">
                <a:latin typeface="+mj-lt"/>
              </a:rPr>
              <a:t>These factors may improve access to treatment for opioid dependence.</a:t>
            </a:r>
            <a:endParaRPr kumimoji="0" lang="en-US" sz="2800" b="0" i="0" u="none" strike="noStrike" kern="1200" cap="none" spc="0" normalizeH="0" baseline="0" noProof="0" dirty="0" smtClean="0">
              <a:ln>
                <a:noFill/>
              </a:ln>
              <a:solidFill>
                <a:schemeClr val="tx1"/>
              </a:solidFill>
              <a:effectLst/>
              <a:uLnTx/>
              <a:uFillTx/>
              <a:latin typeface="+mj-lt"/>
              <a:ea typeface="+mn-ea"/>
              <a:cs typeface="+mn-cs"/>
            </a:endParaRPr>
          </a:p>
        </p:txBody>
      </p:sp>
      <p:sp>
        <p:nvSpPr>
          <p:cNvPr id="11" name="Rectangle 2"/>
          <p:cNvSpPr txBox="1">
            <a:spLocks noChangeArrowheads="1"/>
          </p:cNvSpPr>
          <p:nvPr/>
        </p:nvSpPr>
        <p:spPr>
          <a:xfrm>
            <a:off x="152400" y="1143000"/>
            <a:ext cx="8500533" cy="1371600"/>
          </a:xfrm>
          <a:prstGeom prst="rect">
            <a:avLst/>
          </a:prstGeom>
        </p:spPr>
        <p:txBody>
          <a:bodyPr/>
          <a:lstStyle/>
          <a:p>
            <a:pPr lvl="0" algn="ctr" eaLnBrk="0" hangingPunct="0">
              <a:defRPr/>
            </a:pPr>
            <a:r>
              <a:rPr lang="en-US" sz="3600" b="1" dirty="0" err="1" smtClean="0">
                <a:solidFill>
                  <a:srgbClr val="006892"/>
                </a:solidFill>
                <a:effectLst>
                  <a:outerShdw blurRad="38100" dist="38100" dir="2700000" algn="tl">
                    <a:srgbClr val="000000">
                      <a:alpha val="43137"/>
                    </a:srgbClr>
                  </a:outerShdw>
                </a:effectLst>
                <a:latin typeface="+mj-lt"/>
              </a:rPr>
              <a:t>Naltrexone</a:t>
            </a:r>
            <a:endParaRPr kumimoji="0" lang="en-US" sz="3600" b="1" i="0" u="none" strike="noStrike" kern="1200" cap="none" spc="0" normalizeH="0" baseline="0" noProof="0" dirty="0" smtClean="0">
              <a:ln>
                <a:noFill/>
              </a:ln>
              <a:solidFill>
                <a:srgbClr val="006892"/>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152400"/>
            <a:ext cx="9144000" cy="1143000"/>
          </a:xfrm>
        </p:spPr>
        <p:txBody>
          <a:bodyPr/>
          <a:lstStyle/>
          <a:p>
            <a:pPr eaLnBrk="1" hangingPunct="1"/>
            <a:r>
              <a:rPr lang="en-US" sz="4000" dirty="0" smtClean="0">
                <a:solidFill>
                  <a:srgbClr val="006892"/>
                </a:solidFill>
                <a:effectLst>
                  <a:outerShdw blurRad="38100" dist="38100" dir="2700000" algn="tl">
                    <a:srgbClr val="000000"/>
                  </a:outerShdw>
                </a:effectLst>
              </a:rPr>
              <a:t>Opioid </a:t>
            </a:r>
            <a:r>
              <a:rPr lang="en-US" sz="4000" b="1" dirty="0" smtClean="0">
                <a:solidFill>
                  <a:srgbClr val="006892"/>
                </a:solidFill>
                <a:effectLst>
                  <a:outerShdw blurRad="38100" dist="38100" dir="2700000" algn="tl">
                    <a:srgbClr val="000000">
                      <a:alpha val="43137"/>
                    </a:srgbClr>
                  </a:outerShdw>
                </a:effectLst>
              </a:rPr>
              <a:t>Antagonist</a:t>
            </a:r>
            <a:endParaRPr lang="en-US" sz="4000" dirty="0" smtClean="0">
              <a:solidFill>
                <a:srgbClr val="006892"/>
              </a:solidFill>
              <a:effectLst>
                <a:outerShdw blurRad="38100" dist="38100" dir="2700000" algn="tl">
                  <a:srgbClr val="000000">
                    <a:alpha val="43137"/>
                  </a:srgbClr>
                </a:outerShdw>
              </a:effectLst>
              <a:cs typeface="Arial" charset="0"/>
            </a:endParaRP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21</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3"/>
          <p:cNvSpPr txBox="1">
            <a:spLocks noChangeArrowheads="1"/>
          </p:cNvSpPr>
          <p:nvPr/>
        </p:nvSpPr>
        <p:spPr>
          <a:xfrm>
            <a:off x="762000" y="1828800"/>
            <a:ext cx="7315200" cy="3581400"/>
          </a:xfrm>
          <a:prstGeom prst="rect">
            <a:avLst/>
          </a:prstGeom>
        </p:spPr>
        <p:txBody>
          <a:bodyPr/>
          <a:lstStyle/>
          <a:p>
            <a:pPr marL="342900" lvl="0" indent="-342900" eaLnBrk="0" hangingPunct="0">
              <a:spcBef>
                <a:spcPct val="20000"/>
              </a:spcBef>
              <a:buClr>
                <a:srgbClr val="FF0000"/>
              </a:buClr>
              <a:buFontTx/>
              <a:buChar char="•"/>
              <a:defRPr/>
            </a:pPr>
            <a:r>
              <a:rPr lang="en-US" sz="2800" dirty="0" smtClean="0">
                <a:latin typeface="+mj-lt"/>
              </a:rPr>
              <a:t>It does not have addictive properties or produce physical dependence, and tolerance does not develop. </a:t>
            </a:r>
          </a:p>
          <a:p>
            <a:pPr marL="342900" lvl="0" indent="-342900" eaLnBrk="0" hangingPunct="0">
              <a:spcBef>
                <a:spcPct val="20000"/>
              </a:spcBef>
              <a:buClr>
                <a:srgbClr val="FF0000"/>
              </a:buClr>
              <a:buFontTx/>
              <a:buChar char="•"/>
              <a:defRPr/>
            </a:pPr>
            <a:r>
              <a:rPr lang="en-US" sz="2800" dirty="0" smtClean="0">
                <a:latin typeface="+mj-lt"/>
              </a:rPr>
              <a:t>It has a long half -life, and its therapeutic effects can last up to 3 days. </a:t>
            </a:r>
          </a:p>
          <a:p>
            <a:pPr marL="342900" lvl="0" indent="-342900" eaLnBrk="0" hangingPunct="0">
              <a:spcBef>
                <a:spcPct val="20000"/>
              </a:spcBef>
              <a:buClr>
                <a:srgbClr val="FF0000"/>
              </a:buClr>
              <a:buFontTx/>
              <a:buChar char="•"/>
              <a:defRPr/>
            </a:pPr>
            <a:r>
              <a:rPr lang="en-US" sz="2800" dirty="0" err="1" smtClean="0">
                <a:latin typeface="+mj-lt"/>
              </a:rPr>
              <a:t>Naltrexone</a:t>
            </a:r>
            <a:r>
              <a:rPr lang="en-US" sz="2800" dirty="0" smtClean="0">
                <a:latin typeface="+mj-lt"/>
              </a:rPr>
              <a:t> is not a stigmatized treatment. </a:t>
            </a:r>
          </a:p>
          <a:p>
            <a:pPr marL="342900" lvl="0" indent="-342900" eaLnBrk="0" hangingPunct="0">
              <a:spcBef>
                <a:spcPct val="20000"/>
              </a:spcBef>
              <a:buClr>
                <a:srgbClr val="FF0000"/>
              </a:buClr>
              <a:buFontTx/>
              <a:buChar char="•"/>
              <a:defRPr/>
            </a:pPr>
            <a:r>
              <a:rPr lang="en-US" sz="2800" dirty="0" smtClean="0">
                <a:latin typeface="+mj-lt"/>
              </a:rPr>
              <a:t>It also decreases the likelihood of alcohol relapse when used to treat alcohol dependence.</a:t>
            </a:r>
            <a:endParaRPr kumimoji="0" lang="en-US" sz="2800" u="none" strike="noStrike" kern="1200" cap="none" spc="0" normalizeH="0" baseline="0" noProof="0" dirty="0" smtClean="0">
              <a:ln>
                <a:noFill/>
              </a:ln>
              <a:solidFill>
                <a:schemeClr val="tx1"/>
              </a:solidFill>
              <a:effectLst/>
              <a:uLnTx/>
              <a:uFillTx/>
              <a:latin typeface="+mj-lt"/>
              <a:ea typeface="+mn-ea"/>
              <a:cs typeface="+mn-cs"/>
            </a:endParaRPr>
          </a:p>
        </p:txBody>
      </p:sp>
      <p:sp>
        <p:nvSpPr>
          <p:cNvPr id="11" name="Rectangle 2"/>
          <p:cNvSpPr txBox="1">
            <a:spLocks noChangeArrowheads="1"/>
          </p:cNvSpPr>
          <p:nvPr/>
        </p:nvSpPr>
        <p:spPr>
          <a:xfrm>
            <a:off x="152400" y="1143000"/>
            <a:ext cx="8500533" cy="1371600"/>
          </a:xfrm>
          <a:prstGeom prst="rect">
            <a:avLst/>
          </a:prstGeom>
        </p:spPr>
        <p:txBody>
          <a:bodyPr/>
          <a:lstStyle/>
          <a:p>
            <a:pPr lvl="0" algn="ctr" eaLnBrk="0" hangingPunct="0">
              <a:defRPr/>
            </a:pPr>
            <a:r>
              <a:rPr lang="en-US" sz="3600" b="1" dirty="0" err="1" smtClean="0">
                <a:solidFill>
                  <a:srgbClr val="006892"/>
                </a:solidFill>
                <a:effectLst>
                  <a:outerShdw blurRad="38100" dist="38100" dir="2700000" algn="tl">
                    <a:srgbClr val="000000">
                      <a:alpha val="43137"/>
                    </a:srgbClr>
                  </a:outerShdw>
                </a:effectLst>
                <a:latin typeface="+mj-lt"/>
              </a:rPr>
              <a:t>Naltrexone</a:t>
            </a:r>
            <a:endParaRPr kumimoji="0" lang="en-US" sz="3600" b="1" i="0" u="none" strike="noStrike" kern="1200" cap="none" spc="0" normalizeH="0" baseline="0" noProof="0" dirty="0" smtClean="0">
              <a:ln>
                <a:noFill/>
              </a:ln>
              <a:solidFill>
                <a:srgbClr val="006892"/>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0"/>
            <a:ext cx="9144000" cy="1143000"/>
          </a:xfrm>
        </p:spPr>
        <p:txBody>
          <a:bodyPr/>
          <a:lstStyle/>
          <a:p>
            <a:pPr eaLnBrk="1" hangingPunct="1"/>
            <a:r>
              <a:rPr lang="en-US" sz="3600" dirty="0" smtClean="0">
                <a:solidFill>
                  <a:srgbClr val="006892"/>
                </a:solidFill>
                <a:effectLst>
                  <a:outerShdw blurRad="38100" dist="38100" dir="2700000" algn="tl">
                    <a:srgbClr val="000000">
                      <a:alpha val="43137"/>
                    </a:srgbClr>
                  </a:outerShdw>
                </a:effectLst>
              </a:rPr>
              <a:t>What is the difference between heroin addiction and opioid antagonist treatment?</a:t>
            </a:r>
            <a:endParaRPr lang="en-US" sz="3600" dirty="0" smtClean="0">
              <a:solidFill>
                <a:srgbClr val="006892"/>
              </a:solidFill>
              <a:effectLst>
                <a:outerShdw blurRad="38100" dist="38100" dir="2700000" algn="tl">
                  <a:srgbClr val="000000">
                    <a:alpha val="43137"/>
                  </a:srgbClr>
                </a:outerShdw>
              </a:effectLst>
              <a:cs typeface="Arial" charset="0"/>
            </a:endParaRP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22</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aphicFrame>
        <p:nvGraphicFramePr>
          <p:cNvPr id="10" name="Group 45"/>
          <p:cNvGraphicFramePr>
            <a:graphicFrameLocks/>
          </p:cNvGraphicFramePr>
          <p:nvPr/>
        </p:nvGraphicFramePr>
        <p:xfrm>
          <a:off x="474133" y="1252865"/>
          <a:ext cx="8128000" cy="5242276"/>
        </p:xfrm>
        <a:graphic>
          <a:graphicData uri="http://schemas.openxmlformats.org/drawingml/2006/table">
            <a:tbl>
              <a:tblPr/>
              <a:tblGrid>
                <a:gridCol w="1524000"/>
                <a:gridCol w="2954867"/>
                <a:gridCol w="3649133"/>
              </a:tblGrid>
              <a:tr h="911655">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endParaRPr kumimoji="0" lang="en-US" sz="2400" b="0" i="0" u="none" strike="noStrike" cap="none" normalizeH="0" baseline="0" dirty="0" smtClean="0">
                        <a:ln>
                          <a:noFill/>
                        </a:ln>
                        <a:solidFill>
                          <a:srgbClr val="006892"/>
                        </a:solidFill>
                        <a:effectLst/>
                        <a:latin typeface="Arial" pitchFamily="34" charset="0"/>
                      </a:endParaRP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0000"/>
                        </a:lnSpc>
                        <a:spcBef>
                          <a:spcPct val="50000"/>
                        </a:spcBef>
                        <a:spcAft>
                          <a:spcPct val="0"/>
                        </a:spcAft>
                        <a:buClrTx/>
                        <a:buSzTx/>
                        <a:buFontTx/>
                        <a:buNone/>
                        <a:tabLst/>
                      </a:pPr>
                      <a:r>
                        <a:rPr kumimoji="0" lang="en-US" sz="2400" b="1" i="1" u="sng" strike="noStrike" cap="none" normalizeH="0" baseline="0" dirty="0" smtClean="0">
                          <a:ln>
                            <a:noFill/>
                          </a:ln>
                          <a:solidFill>
                            <a:srgbClr val="006892"/>
                          </a:solidFill>
                          <a:effectLst/>
                          <a:latin typeface="Arial" pitchFamily="34" charset="0"/>
                        </a:rPr>
                        <a:t>Heroin Addiction</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20000"/>
                        </a:lnSpc>
                        <a:spcBef>
                          <a:spcPct val="50000"/>
                        </a:spcBef>
                        <a:spcAft>
                          <a:spcPct val="0"/>
                        </a:spcAft>
                        <a:buClrTx/>
                        <a:buSzTx/>
                        <a:buFontTx/>
                        <a:buNone/>
                        <a:tabLst/>
                      </a:pPr>
                      <a:r>
                        <a:rPr kumimoji="0" lang="en-US" sz="2400" b="1" i="1" u="sng" strike="noStrike" cap="none" normalizeH="0" baseline="0" dirty="0" smtClean="0">
                          <a:ln>
                            <a:noFill/>
                          </a:ln>
                          <a:solidFill>
                            <a:srgbClr val="006892"/>
                          </a:solidFill>
                          <a:effectLst/>
                          <a:latin typeface="Arial" pitchFamily="34" charset="0"/>
                        </a:rPr>
                        <a:t>Opioid Antagonist Treatment</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8830">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Route</a:t>
                      </a: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Injected/Oral</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Oral or Sublingual</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8830">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Onset</a:t>
                      </a: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Immediate</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Slow</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8830">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Euphoria</a:t>
                      </a: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Yes</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None</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8830">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Dose</a:t>
                      </a: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smtClean="0">
                          <a:ln>
                            <a:noFill/>
                          </a:ln>
                          <a:solidFill>
                            <a:srgbClr val="006892"/>
                          </a:solidFill>
                          <a:effectLst/>
                          <a:latin typeface="Arial" pitchFamily="34" charset="0"/>
                        </a:rPr>
                        <a:t>Unknown</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Known</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8830">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Cost</a:t>
                      </a: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smtClean="0">
                          <a:ln>
                            <a:noFill/>
                          </a:ln>
                          <a:solidFill>
                            <a:srgbClr val="006892"/>
                          </a:solidFill>
                          <a:effectLst/>
                          <a:latin typeface="Arial" pitchFamily="34" charset="0"/>
                        </a:rPr>
                        <a:t>High</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Low</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8830">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Duration</a:t>
                      </a: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4 hours</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72 hours</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5450">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Legal</a:t>
                      </a: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smtClean="0">
                          <a:ln>
                            <a:noFill/>
                          </a:ln>
                          <a:solidFill>
                            <a:srgbClr val="006892"/>
                          </a:solidFill>
                          <a:effectLst/>
                          <a:latin typeface="Arial" pitchFamily="34" charset="0"/>
                        </a:rPr>
                        <a:t>No</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Yes</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5450">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Lifestyle</a:t>
                      </a:r>
                    </a:p>
                  </a:txBody>
                  <a:tcPr marL="81280" marR="8128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smtClean="0">
                          <a:ln>
                            <a:noFill/>
                          </a:ln>
                          <a:solidFill>
                            <a:srgbClr val="006892"/>
                          </a:solidFill>
                          <a:effectLst/>
                          <a:latin typeface="Arial" pitchFamily="34" charset="0"/>
                        </a:rPr>
                        <a:t>Chaotic</a:t>
                      </a:r>
                    </a:p>
                  </a:txBody>
                  <a:tcPr marL="81280" marR="812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20000"/>
                        </a:lnSpc>
                        <a:spcBef>
                          <a:spcPct val="50000"/>
                        </a:spcBef>
                        <a:spcAft>
                          <a:spcPct val="0"/>
                        </a:spcAft>
                        <a:buClrTx/>
                        <a:buSzTx/>
                        <a:buFontTx/>
                        <a:buNone/>
                        <a:tabLst/>
                      </a:pPr>
                      <a:r>
                        <a:rPr kumimoji="0" lang="en-US" sz="2400" b="1" i="0" u="none" strike="noStrike" cap="none" normalizeH="0" baseline="0" dirty="0" smtClean="0">
                          <a:ln>
                            <a:noFill/>
                          </a:ln>
                          <a:solidFill>
                            <a:srgbClr val="006892"/>
                          </a:solidFill>
                          <a:effectLst/>
                          <a:latin typeface="Arial" pitchFamily="34" charset="0"/>
                        </a:rPr>
                        <a:t>Normal</a:t>
                      </a:r>
                    </a:p>
                  </a:txBody>
                  <a:tcPr marL="81280" marR="8128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152400"/>
            <a:ext cx="9144000" cy="1143000"/>
          </a:xfrm>
        </p:spPr>
        <p:txBody>
          <a:bodyPr/>
          <a:lstStyle/>
          <a:p>
            <a:pPr eaLnBrk="1" hangingPunct="1"/>
            <a:r>
              <a:rPr lang="en-US" sz="4000" dirty="0" smtClean="0">
                <a:solidFill>
                  <a:srgbClr val="006892"/>
                </a:solidFill>
                <a:effectLst>
                  <a:outerShdw blurRad="38100" dist="38100" dir="2700000" algn="tl">
                    <a:srgbClr val="000000"/>
                  </a:outerShdw>
                </a:effectLst>
              </a:rPr>
              <a:t>Opioid </a:t>
            </a:r>
            <a:r>
              <a:rPr lang="en-US" sz="4000" b="1" dirty="0" smtClean="0">
                <a:solidFill>
                  <a:srgbClr val="006892"/>
                </a:solidFill>
                <a:effectLst>
                  <a:outerShdw blurRad="38100" dist="38100" dir="2700000" algn="tl">
                    <a:srgbClr val="000000">
                      <a:alpha val="43137"/>
                    </a:srgbClr>
                  </a:outerShdw>
                </a:effectLst>
              </a:rPr>
              <a:t>Antagonist</a:t>
            </a:r>
            <a:endParaRPr lang="en-US" sz="4000" dirty="0" smtClean="0">
              <a:solidFill>
                <a:srgbClr val="006892"/>
              </a:solidFill>
              <a:effectLst>
                <a:outerShdw blurRad="38100" dist="38100" dir="2700000" algn="tl">
                  <a:srgbClr val="000000">
                    <a:alpha val="43137"/>
                  </a:srgbClr>
                </a:outerShdw>
              </a:effectLst>
              <a:cs typeface="Arial" charset="0"/>
            </a:endParaRP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23</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Rectangle 3"/>
          <p:cNvSpPr txBox="1">
            <a:spLocks noChangeArrowheads="1"/>
          </p:cNvSpPr>
          <p:nvPr/>
        </p:nvSpPr>
        <p:spPr>
          <a:xfrm>
            <a:off x="762000" y="1828800"/>
            <a:ext cx="8229600" cy="3581400"/>
          </a:xfrm>
          <a:prstGeom prst="rect">
            <a:avLst/>
          </a:prstGeom>
        </p:spPr>
        <p:txBody>
          <a:bodyPr/>
          <a:lstStyle/>
          <a:p>
            <a:pPr marL="342900" lvl="0" indent="-342900" eaLnBrk="0" hangingPunct="0">
              <a:spcBef>
                <a:spcPct val="20000"/>
              </a:spcBef>
              <a:buClr>
                <a:srgbClr val="FF0000"/>
              </a:buClr>
              <a:buFontTx/>
              <a:buChar char="•"/>
              <a:defRPr/>
            </a:pPr>
            <a:r>
              <a:rPr lang="en-US" sz="2800" dirty="0" smtClean="0">
                <a:latin typeface="+mj-lt"/>
              </a:rPr>
              <a:t>First, many addicted patients are not interested in taking </a:t>
            </a:r>
            <a:r>
              <a:rPr lang="en-US" sz="2800" dirty="0" err="1" smtClean="0">
                <a:latin typeface="+mj-lt"/>
              </a:rPr>
              <a:t>naltrexone</a:t>
            </a:r>
            <a:r>
              <a:rPr lang="en-US" sz="2800" dirty="0" smtClean="0">
                <a:latin typeface="+mj-lt"/>
              </a:rPr>
              <a:t> because, unlike methadone, it has no opioid agonist effects</a:t>
            </a:r>
            <a:endParaRPr lang="en-US" sz="2800" b="1" i="1" dirty="0" smtClean="0">
              <a:latin typeface="+mj-lt"/>
            </a:endParaRPr>
          </a:p>
          <a:p>
            <a:pPr marL="342900" lvl="0" indent="-342900" eaLnBrk="0" hangingPunct="0">
              <a:spcBef>
                <a:spcPct val="20000"/>
              </a:spcBef>
              <a:buClr>
                <a:srgbClr val="FF0000"/>
              </a:buClr>
              <a:buFontTx/>
              <a:buChar char="•"/>
              <a:defRPr/>
            </a:pPr>
            <a:r>
              <a:rPr lang="en-US" sz="2800" dirty="0" smtClean="0">
                <a:latin typeface="+mj-lt"/>
              </a:rPr>
              <a:t>Patients continue to experience cravings and are thereby not motivated to maintain adherence to the medication regimen.</a:t>
            </a:r>
          </a:p>
          <a:p>
            <a:pPr marL="342900" lvl="0" indent="-342900" eaLnBrk="0" hangingPunct="0">
              <a:spcBef>
                <a:spcPct val="20000"/>
              </a:spcBef>
              <a:buClr>
                <a:srgbClr val="FF0000"/>
              </a:buClr>
              <a:buFontTx/>
              <a:buChar char="•"/>
              <a:defRPr/>
            </a:pPr>
            <a:r>
              <a:rPr lang="en-US" sz="2800" dirty="0" smtClean="0">
                <a:latin typeface="+mj-lt"/>
              </a:rPr>
              <a:t>A patient addicted to </a:t>
            </a:r>
            <a:r>
              <a:rPr lang="en-US" sz="2800" dirty="0" err="1" smtClean="0">
                <a:latin typeface="+mj-lt"/>
              </a:rPr>
              <a:t>opioids</a:t>
            </a:r>
            <a:r>
              <a:rPr lang="en-US" sz="2800" dirty="0" smtClean="0">
                <a:latin typeface="+mj-lt"/>
              </a:rPr>
              <a:t> must be fully withdrawn for up to 2 weeks from all </a:t>
            </a:r>
            <a:r>
              <a:rPr lang="en-US" sz="2800" dirty="0" err="1" smtClean="0">
                <a:latin typeface="+mj-lt"/>
              </a:rPr>
              <a:t>opioids</a:t>
            </a:r>
            <a:r>
              <a:rPr lang="en-US" sz="2800" dirty="0" smtClean="0">
                <a:latin typeface="+mj-lt"/>
              </a:rPr>
              <a:t> before beginning </a:t>
            </a:r>
            <a:r>
              <a:rPr lang="en-US" sz="2800" dirty="0" err="1" smtClean="0">
                <a:latin typeface="+mj-lt"/>
              </a:rPr>
              <a:t>naltrexone</a:t>
            </a:r>
            <a:r>
              <a:rPr lang="en-US" sz="2800" dirty="0" smtClean="0">
                <a:latin typeface="+mj-lt"/>
              </a:rPr>
              <a:t> treatment.</a:t>
            </a:r>
          </a:p>
          <a:p>
            <a:pPr marL="342900" lvl="0" indent="-342900" eaLnBrk="0" hangingPunct="0">
              <a:spcBef>
                <a:spcPct val="20000"/>
              </a:spcBef>
              <a:buClr>
                <a:srgbClr val="FF0000"/>
              </a:buClr>
              <a:buFontTx/>
              <a:buChar char="•"/>
              <a:defRPr/>
            </a:pPr>
            <a:r>
              <a:rPr lang="en-US" sz="2800" dirty="0" smtClean="0">
                <a:latin typeface="+mj-lt"/>
              </a:rPr>
              <a:t>It may increase the risk for overdose death if relapse does occur.</a:t>
            </a:r>
            <a:endParaRPr kumimoji="0" lang="en-US" sz="2800" u="none" strike="noStrike" kern="1200" cap="none" spc="0" normalizeH="0" baseline="0" noProof="0" dirty="0" smtClean="0">
              <a:ln>
                <a:noFill/>
              </a:ln>
              <a:solidFill>
                <a:schemeClr val="tx1"/>
              </a:solidFill>
              <a:effectLst/>
              <a:uLnTx/>
              <a:uFillTx/>
              <a:latin typeface="+mj-lt"/>
              <a:ea typeface="+mn-ea"/>
              <a:cs typeface="+mn-cs"/>
            </a:endParaRPr>
          </a:p>
        </p:txBody>
      </p:sp>
      <p:sp>
        <p:nvSpPr>
          <p:cNvPr id="11" name="Rectangle 2"/>
          <p:cNvSpPr txBox="1">
            <a:spLocks noChangeArrowheads="1"/>
          </p:cNvSpPr>
          <p:nvPr/>
        </p:nvSpPr>
        <p:spPr>
          <a:xfrm>
            <a:off x="152400" y="1143000"/>
            <a:ext cx="8500533" cy="1371600"/>
          </a:xfrm>
          <a:prstGeom prst="rect">
            <a:avLst/>
          </a:prstGeom>
        </p:spPr>
        <p:txBody>
          <a:bodyPr/>
          <a:lstStyle/>
          <a:p>
            <a:pPr lvl="0" algn="ctr" eaLnBrk="0" hangingPunct="0">
              <a:defRPr/>
            </a:pPr>
            <a:r>
              <a:rPr lang="en-US" sz="3600" b="1" dirty="0" smtClean="0">
                <a:solidFill>
                  <a:srgbClr val="006892"/>
                </a:solidFill>
                <a:effectLst>
                  <a:outerShdw blurRad="38100" dist="38100" dir="2700000" algn="tl">
                    <a:srgbClr val="000000">
                      <a:alpha val="43137"/>
                    </a:srgbClr>
                  </a:outerShdw>
                </a:effectLst>
                <a:latin typeface="+mj-lt"/>
              </a:rPr>
              <a:t>So, why isn’t being used more?</a:t>
            </a:r>
            <a:endParaRPr kumimoji="0" lang="en-US" sz="3600" b="1" i="0" u="none" strike="noStrike" kern="1200" cap="none" spc="0" normalizeH="0" baseline="0" noProof="0" dirty="0" smtClean="0">
              <a:ln>
                <a:noFill/>
              </a:ln>
              <a:solidFill>
                <a:srgbClr val="006892"/>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8434"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18435" name="Title 1"/>
          <p:cNvSpPr>
            <a:spLocks noGrp="1"/>
          </p:cNvSpPr>
          <p:nvPr>
            <p:ph type="title"/>
          </p:nvPr>
        </p:nvSpPr>
        <p:spPr>
          <a:xfrm>
            <a:off x="457200" y="152400"/>
            <a:ext cx="8229600" cy="1143000"/>
          </a:xfrm>
        </p:spPr>
        <p:txBody>
          <a:bodyPr/>
          <a:lstStyle/>
          <a:p>
            <a:pPr eaLnBrk="1" hangingPunct="1"/>
            <a:r>
              <a:rPr lang="en-US" dirty="0" smtClean="0">
                <a:solidFill>
                  <a:srgbClr val="006892"/>
                </a:solidFill>
                <a:effectLst>
                  <a:outerShdw blurRad="38100" dist="38100" dir="2700000" algn="tl">
                    <a:srgbClr val="000000">
                      <a:alpha val="43137"/>
                    </a:srgbClr>
                  </a:outerShdw>
                </a:effectLst>
              </a:rPr>
              <a:t>We’re Not There Yet</a:t>
            </a:r>
          </a:p>
        </p:txBody>
      </p:sp>
      <p:sp>
        <p:nvSpPr>
          <p:cNvPr id="18437" name="Slide Number Placeholder 8"/>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BCC29F3-7DFA-460E-85DC-6AE86714285C}" type="slidenum">
              <a:rPr lang="en-US" smtClean="0">
                <a:solidFill>
                  <a:schemeClr val="bg1"/>
                </a:solidFill>
                <a:latin typeface="Arial" charset="0"/>
                <a:cs typeface="Arial" charset="0"/>
              </a:rPr>
              <a:pPr fontAlgn="base">
                <a:spcBef>
                  <a:spcPct val="0"/>
                </a:spcBef>
                <a:spcAft>
                  <a:spcPct val="0"/>
                </a:spcAft>
              </a:pPr>
              <a:t>24</a:t>
            </a:fld>
            <a:endParaRPr lang="en-US" smtClean="0">
              <a:solidFill>
                <a:schemeClr val="bg1"/>
              </a:solidFill>
              <a:latin typeface="Arial" charset="0"/>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p:nvPr/>
        </p:nvSpPr>
        <p:spPr>
          <a:xfrm>
            <a:off x="881881" y="1600200"/>
            <a:ext cx="7032694"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i="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a:t>
            </a:r>
            <a:r>
              <a:rPr lang="en-US" sz="5400" b="1" i="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here is a proble</a:t>
            </a:r>
            <a:r>
              <a:rPr lang="en-US" sz="5400" b="1" i="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m…</a:t>
            </a:r>
            <a:endParaRPr lang="en-US" sz="5400" b="1" i="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6" name="Rectangle 15"/>
          <p:cNvSpPr/>
          <p:nvPr/>
        </p:nvSpPr>
        <p:spPr>
          <a:xfrm>
            <a:off x="238677" y="2819400"/>
            <a:ext cx="8905323"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i="1" cap="none" spc="0" dirty="0" smtClean="0">
                <a:ln w="11430"/>
                <a:solidFill>
                  <a:srgbClr val="00B050"/>
                </a:solidFill>
                <a:effectLst>
                  <a:outerShdw blurRad="50800" dist="39000" dir="5460000" algn="tl">
                    <a:srgbClr val="000000">
                      <a:alpha val="38000"/>
                    </a:srgbClr>
                  </a:outerShdw>
                </a:effectLst>
              </a:rPr>
              <a:t>And it’s not with the drugs</a:t>
            </a:r>
            <a:endParaRPr lang="en-US" sz="5400" b="1" i="1" cap="none" spc="0" dirty="0">
              <a:ln w="11430"/>
              <a:solidFill>
                <a:srgbClr val="00B050"/>
              </a:solidFill>
              <a:effectLst>
                <a:outerShdw blurRad="50800" dist="39000" dir="5460000" algn="tl">
                  <a:srgbClr val="000000">
                    <a:alpha val="38000"/>
                  </a:srgbClr>
                </a:outerShdw>
              </a:effectLst>
            </a:endParaRPr>
          </a:p>
        </p:txBody>
      </p:sp>
      <p:sp>
        <p:nvSpPr>
          <p:cNvPr id="17" name="Rectangle 16"/>
          <p:cNvSpPr/>
          <p:nvPr/>
        </p:nvSpPr>
        <p:spPr>
          <a:xfrm>
            <a:off x="228600" y="4114800"/>
            <a:ext cx="8458201" cy="175432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i="1" cap="none" spc="0" dirty="0" smtClean="0">
                <a:ln w="11430"/>
                <a:solidFill>
                  <a:srgbClr val="7030A0"/>
                </a:solidFill>
                <a:effectLst>
                  <a:outerShdw blurRad="50800" dist="39000" dir="5460000" algn="tl">
                    <a:srgbClr val="000000">
                      <a:alpha val="38000"/>
                    </a:srgbClr>
                  </a:outerShdw>
                </a:effectLst>
              </a:rPr>
              <a:t>It’s the attitude many have about MAT</a:t>
            </a:r>
            <a:endParaRPr lang="en-US" sz="5400" b="1" i="1" cap="none" spc="0" dirty="0">
              <a:ln w="11430"/>
              <a:solidFill>
                <a:srgbClr val="7030A0"/>
              </a:soli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animEffect transition="in" filter="fade">
                                      <p:cBhvr>
                                        <p:cTn id="7" dur="2000"/>
                                        <p:tgtEl>
                                          <p:spTgt spid="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xEl>
                                              <p:pRg st="0" end="0"/>
                                            </p:txEl>
                                          </p:spTgt>
                                        </p:tgtEl>
                                        <p:attrNameLst>
                                          <p:attrName>style.visibility</p:attrName>
                                        </p:attrNameLst>
                                      </p:cBhvr>
                                      <p:to>
                                        <p:strVal val="visible"/>
                                      </p:to>
                                    </p:set>
                                    <p:animEffect transition="in" filter="fade">
                                      <p:cBhvr>
                                        <p:cTn id="12" dur="2000"/>
                                        <p:tgtEl>
                                          <p:spTgt spid="1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xEl>
                                              <p:pRg st="0" end="0"/>
                                            </p:txEl>
                                          </p:spTgt>
                                        </p:tgtEl>
                                        <p:attrNameLst>
                                          <p:attrName>style.visibility</p:attrName>
                                        </p:attrNameLst>
                                      </p:cBhvr>
                                      <p:to>
                                        <p:strVal val="visible"/>
                                      </p:to>
                                    </p:set>
                                    <p:animEffect transition="in" filter="fade">
                                      <p:cBhvr>
                                        <p:cTn id="17" dur="2000"/>
                                        <p:tgtEl>
                                          <p:spTgt spid="1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p"/>
      <p:bldP spid="16" grpId="0" build="allAtOnce"/>
      <p:bldP spid="17" grpId="0" build="allAtOnce"/>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8434"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18435" name="Title 1"/>
          <p:cNvSpPr>
            <a:spLocks noGrp="1"/>
          </p:cNvSpPr>
          <p:nvPr>
            <p:ph type="title"/>
          </p:nvPr>
        </p:nvSpPr>
        <p:spPr>
          <a:xfrm>
            <a:off x="457200" y="152400"/>
            <a:ext cx="8229600" cy="1143000"/>
          </a:xfrm>
        </p:spPr>
        <p:txBody>
          <a:bodyPr/>
          <a:lstStyle/>
          <a:p>
            <a:pPr eaLnBrk="1" hangingPunct="1"/>
            <a:r>
              <a:rPr lang="en-US" dirty="0" smtClean="0">
                <a:solidFill>
                  <a:srgbClr val="006892"/>
                </a:solidFill>
                <a:effectLst>
                  <a:outerShdw blurRad="38100" dist="38100" dir="2700000" algn="tl">
                    <a:srgbClr val="000000">
                      <a:alpha val="43137"/>
                    </a:srgbClr>
                  </a:outerShdw>
                </a:effectLst>
              </a:rPr>
              <a:t>Brown University Study 2011</a:t>
            </a:r>
          </a:p>
        </p:txBody>
      </p:sp>
      <p:sp>
        <p:nvSpPr>
          <p:cNvPr id="18436" name="Content Placeholder 2"/>
          <p:cNvSpPr>
            <a:spLocks noGrp="1"/>
          </p:cNvSpPr>
          <p:nvPr>
            <p:ph idx="1"/>
          </p:nvPr>
        </p:nvSpPr>
        <p:spPr>
          <a:xfrm>
            <a:off x="381000" y="1752600"/>
            <a:ext cx="8229600" cy="3581400"/>
          </a:xfrm>
        </p:spPr>
        <p:txBody>
          <a:bodyPr/>
          <a:lstStyle/>
          <a:p>
            <a:pPr>
              <a:buNone/>
            </a:pPr>
            <a:r>
              <a:rPr lang="en-US" sz="18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Alpert Medical School of Brown University surveyed the 50 state; Washington, District of Columbia (DC); and Federal Department of Corrections' medical directors or their equivalents about their facilities' ORT prescribing policies and referral programs for inmates leaving prison.</a:t>
            </a:r>
          </a:p>
          <a:p>
            <a:pPr>
              <a:buNone/>
            </a:pPr>
            <a:r>
              <a:rPr lang="en-US" sz="2400" dirty="0" smtClean="0">
                <a:effectLst>
                  <a:outerShdw blurRad="38100" dist="38100" dir="2700000" algn="tl">
                    <a:srgbClr val="000000">
                      <a:alpha val="43137"/>
                    </a:srgbClr>
                  </a:outerShdw>
                </a:effectLst>
              </a:rPr>
              <a:t>	</a:t>
            </a:r>
          </a:p>
          <a:p>
            <a:pPr eaLnBrk="1" hangingPunct="1">
              <a:buClr>
                <a:srgbClr val="BE854C"/>
              </a:buClr>
              <a:buSzPct val="65000"/>
              <a:buFont typeface="Arial" charset="0"/>
              <a:buNone/>
            </a:pPr>
            <a:r>
              <a:rPr lang="en-US" sz="1800" dirty="0" smtClean="0">
                <a:effectLst>
                  <a:outerShdw blurRad="38100" dist="38100" dir="2700000" algn="tl">
                    <a:srgbClr val="000000">
                      <a:alpha val="43137"/>
                    </a:srgbClr>
                  </a:outerShdw>
                </a:effectLst>
              </a:rPr>
              <a:t>	</a:t>
            </a:r>
            <a:endParaRPr lang="en-US" sz="1800" dirty="0" smtClean="0">
              <a:solidFill>
                <a:srgbClr val="262626"/>
              </a:solidFill>
              <a:effectLst>
                <a:outerShdw blurRad="38100" dist="38100" dir="2700000" algn="tl">
                  <a:srgbClr val="000000">
                    <a:alpha val="43137"/>
                  </a:srgbClr>
                </a:outerShdw>
              </a:effectLst>
              <a:cs typeface="Arial" charset="0"/>
            </a:endParaRPr>
          </a:p>
        </p:txBody>
      </p:sp>
      <p:sp>
        <p:nvSpPr>
          <p:cNvPr id="18437" name="Slide Number Placeholder 8"/>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BCC29F3-7DFA-460E-85DC-6AE86714285C}" type="slidenum">
              <a:rPr lang="en-US" smtClean="0">
                <a:solidFill>
                  <a:schemeClr val="bg1"/>
                </a:solidFill>
                <a:latin typeface="Arial" charset="0"/>
                <a:cs typeface="Arial" charset="0"/>
              </a:rPr>
              <a:pPr fontAlgn="base">
                <a:spcBef>
                  <a:spcPct val="0"/>
                </a:spcBef>
                <a:spcAft>
                  <a:spcPct val="0"/>
                </a:spcAft>
              </a:pPr>
              <a:t>25</a:t>
            </a:fld>
            <a:endParaRPr lang="en-US" smtClean="0">
              <a:solidFill>
                <a:schemeClr val="bg1"/>
              </a:solidFill>
              <a:latin typeface="Arial" charset="0"/>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1219200" y="5867400"/>
            <a:ext cx="7620000" cy="369332"/>
          </a:xfrm>
          <a:prstGeom prst="rect">
            <a:avLst/>
          </a:prstGeom>
        </p:spPr>
        <p:txBody>
          <a:bodyPr wrap="square">
            <a:spAutoFit/>
          </a:bodyPr>
          <a:lstStyle/>
          <a:p>
            <a:pPr algn="r"/>
            <a:r>
              <a:rPr lang="da-DK" dirty="0" smtClean="0"/>
              <a:t>Drug Alcohol Depend. 2009 Nov 1;105(1-2):83-8. Epub 2009 Jul 21.</a:t>
            </a:r>
            <a:endParaRPr lang="en-US" dirty="0"/>
          </a:p>
        </p:txBody>
      </p:sp>
      <p:sp>
        <p:nvSpPr>
          <p:cNvPr id="10" name="Rectangle 9"/>
          <p:cNvSpPr/>
          <p:nvPr/>
        </p:nvSpPr>
        <p:spPr>
          <a:xfrm>
            <a:off x="4038600" y="4876800"/>
            <a:ext cx="4572000" cy="923330"/>
          </a:xfrm>
          <a:prstGeom prst="rect">
            <a:avLst/>
          </a:prstGeom>
        </p:spPr>
        <p:txBody>
          <a:bodyPr>
            <a:spAutoFit/>
          </a:bodyPr>
          <a:lstStyle/>
          <a:p>
            <a:pPr algn="r"/>
            <a:r>
              <a:rPr lang="en-US" dirty="0" smtClean="0"/>
              <a:t>National Center for Biotechnology Information (</a:t>
            </a:r>
            <a:r>
              <a:rPr lang="en-US" dirty="0" smtClean="0">
                <a:hlinkClick r:id="rId4"/>
              </a:rPr>
              <a:t>NCBI</a:t>
            </a:r>
            <a:r>
              <a:rPr lang="en-US" dirty="0" smtClean="0"/>
              <a:t>) at the U.S. National Library of Medicine (</a:t>
            </a:r>
            <a:r>
              <a:rPr lang="en-US" dirty="0" smtClean="0">
                <a:hlinkClick r:id="rId5"/>
              </a:rPr>
              <a:t>NLM</a:t>
            </a:r>
            <a:r>
              <a:rPr lang="en-US" dirty="0" smtClean="0"/>
              <a:t>)</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8434"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18435" name="Title 1"/>
          <p:cNvSpPr>
            <a:spLocks noGrp="1"/>
          </p:cNvSpPr>
          <p:nvPr>
            <p:ph type="title"/>
          </p:nvPr>
        </p:nvSpPr>
        <p:spPr>
          <a:xfrm>
            <a:off x="457200" y="152400"/>
            <a:ext cx="8229600" cy="1143000"/>
          </a:xfrm>
        </p:spPr>
        <p:txBody>
          <a:bodyPr/>
          <a:lstStyle/>
          <a:p>
            <a:pPr eaLnBrk="1" hangingPunct="1"/>
            <a:r>
              <a:rPr lang="en-US" dirty="0" smtClean="0">
                <a:solidFill>
                  <a:srgbClr val="006892"/>
                </a:solidFill>
                <a:effectLst>
                  <a:outerShdw blurRad="38100" dist="38100" dir="2700000" algn="tl">
                    <a:srgbClr val="000000">
                      <a:alpha val="43137"/>
                    </a:srgbClr>
                  </a:outerShdw>
                </a:effectLst>
              </a:rPr>
              <a:t>Brown University Study 2011</a:t>
            </a:r>
          </a:p>
        </p:txBody>
      </p:sp>
      <p:sp>
        <p:nvSpPr>
          <p:cNvPr id="18436" name="Content Placeholder 2"/>
          <p:cNvSpPr>
            <a:spLocks noGrp="1"/>
          </p:cNvSpPr>
          <p:nvPr>
            <p:ph idx="1"/>
          </p:nvPr>
        </p:nvSpPr>
        <p:spPr>
          <a:xfrm>
            <a:off x="457200" y="2133600"/>
            <a:ext cx="8229600" cy="3200400"/>
          </a:xfrm>
        </p:spPr>
        <p:txBody>
          <a:bodyPr/>
          <a:lstStyle/>
          <a:p>
            <a:pPr>
              <a:buNone/>
            </a:pPr>
            <a:r>
              <a:rPr lang="en-US" sz="18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Responses from 51 of 52 prison systems nationwide. Twenty-eight prison systems (55%) offer methadone to inmates in some situations. Methadone use varies widely across states: over 50% of correctional facilities that offer methadone do so exclusively for pregnant women or for chronic pain management. </a:t>
            </a:r>
          </a:p>
          <a:p>
            <a:pPr>
              <a:buNone/>
            </a:pPr>
            <a:r>
              <a:rPr lang="en-US" sz="2400" dirty="0" smtClean="0">
                <a:effectLst>
                  <a:outerShdw blurRad="38100" dist="38100" dir="2700000" algn="tl">
                    <a:srgbClr val="000000">
                      <a:alpha val="43137"/>
                    </a:srgbClr>
                  </a:outerShdw>
                </a:effectLst>
              </a:rPr>
              <a:t>	</a:t>
            </a:r>
          </a:p>
          <a:p>
            <a:pPr eaLnBrk="1" hangingPunct="1">
              <a:buClr>
                <a:srgbClr val="BE854C"/>
              </a:buClr>
              <a:buSzPct val="65000"/>
              <a:buFont typeface="Arial" charset="0"/>
              <a:buNone/>
            </a:pPr>
            <a:r>
              <a:rPr lang="en-US" sz="1800" dirty="0" smtClean="0">
                <a:effectLst>
                  <a:outerShdw blurRad="38100" dist="38100" dir="2700000" algn="tl">
                    <a:srgbClr val="000000">
                      <a:alpha val="43137"/>
                    </a:srgbClr>
                  </a:outerShdw>
                </a:effectLst>
              </a:rPr>
              <a:t>	</a:t>
            </a:r>
            <a:endParaRPr lang="en-US" sz="1800" dirty="0" smtClean="0">
              <a:solidFill>
                <a:srgbClr val="262626"/>
              </a:solidFill>
              <a:effectLst>
                <a:outerShdw blurRad="38100" dist="38100" dir="2700000" algn="tl">
                  <a:srgbClr val="000000">
                    <a:alpha val="43137"/>
                  </a:srgbClr>
                </a:outerShdw>
              </a:effectLst>
              <a:cs typeface="Arial" charset="0"/>
            </a:endParaRPr>
          </a:p>
        </p:txBody>
      </p:sp>
      <p:sp>
        <p:nvSpPr>
          <p:cNvPr id="18437" name="Slide Number Placeholder 8"/>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BCC29F3-7DFA-460E-85DC-6AE86714285C}" type="slidenum">
              <a:rPr lang="en-US" smtClean="0">
                <a:solidFill>
                  <a:schemeClr val="bg1"/>
                </a:solidFill>
                <a:latin typeface="Arial" charset="0"/>
                <a:cs typeface="Arial" charset="0"/>
              </a:rPr>
              <a:pPr fontAlgn="base">
                <a:spcBef>
                  <a:spcPct val="0"/>
                </a:spcBef>
                <a:spcAft>
                  <a:spcPct val="0"/>
                </a:spcAft>
              </a:pPr>
              <a:t>26</a:t>
            </a:fld>
            <a:endParaRPr lang="en-US" smtClean="0">
              <a:solidFill>
                <a:schemeClr val="bg1"/>
              </a:solidFill>
              <a:latin typeface="Arial" charset="0"/>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1219200" y="5867400"/>
            <a:ext cx="7620000" cy="369332"/>
          </a:xfrm>
          <a:prstGeom prst="rect">
            <a:avLst/>
          </a:prstGeom>
        </p:spPr>
        <p:txBody>
          <a:bodyPr wrap="square">
            <a:spAutoFit/>
          </a:bodyPr>
          <a:lstStyle/>
          <a:p>
            <a:pPr algn="r"/>
            <a:r>
              <a:rPr lang="en-US" dirty="0" smtClean="0"/>
              <a:t>Drug Alcohol Depend. 2011 Jan 15;113(2-3):252.</a:t>
            </a:r>
            <a:endParaRPr lang="en-US" dirty="0"/>
          </a:p>
        </p:txBody>
      </p:sp>
      <p:sp>
        <p:nvSpPr>
          <p:cNvPr id="10" name="Rectangle 9"/>
          <p:cNvSpPr/>
          <p:nvPr/>
        </p:nvSpPr>
        <p:spPr>
          <a:xfrm>
            <a:off x="4038600" y="4876800"/>
            <a:ext cx="4572000" cy="923330"/>
          </a:xfrm>
          <a:prstGeom prst="rect">
            <a:avLst/>
          </a:prstGeom>
        </p:spPr>
        <p:txBody>
          <a:bodyPr>
            <a:spAutoFit/>
          </a:bodyPr>
          <a:lstStyle/>
          <a:p>
            <a:pPr algn="r"/>
            <a:r>
              <a:rPr lang="en-US" dirty="0" smtClean="0"/>
              <a:t>National Center for Biotechnology Information (</a:t>
            </a:r>
            <a:r>
              <a:rPr lang="en-US" dirty="0" smtClean="0">
                <a:hlinkClick r:id="rId4"/>
              </a:rPr>
              <a:t>NCBI</a:t>
            </a:r>
            <a:r>
              <a:rPr lang="en-US" dirty="0" smtClean="0"/>
              <a:t>) at the U.S. National Library of Medicine (</a:t>
            </a:r>
            <a:r>
              <a:rPr lang="en-US" dirty="0" smtClean="0">
                <a:hlinkClick r:id="rId5"/>
              </a:rPr>
              <a:t>NLM</a:t>
            </a:r>
            <a:r>
              <a:rPr lang="en-US" dirty="0" smtClean="0"/>
              <a:t>)</a:t>
            </a:r>
            <a:endParaRPr lang="en-US" dirty="0"/>
          </a:p>
        </p:txBody>
      </p:sp>
      <p:sp>
        <p:nvSpPr>
          <p:cNvPr id="15" name="Rectangle 14"/>
          <p:cNvSpPr/>
          <p:nvPr/>
        </p:nvSpPr>
        <p:spPr>
          <a:xfrm>
            <a:off x="762000" y="1219200"/>
            <a:ext cx="7609777"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i="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And the survey says…</a:t>
            </a:r>
            <a:endParaRPr lang="en-US" sz="5400" b="1" i="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animEffect transition="in" filter="fade">
                                      <p:cBhvr>
                                        <p:cTn id="7" dur="2000"/>
                                        <p:tgtEl>
                                          <p:spTgt spid="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8436">
                                            <p:txEl>
                                              <p:pRg st="0" end="0"/>
                                            </p:txEl>
                                          </p:spTgt>
                                        </p:tgtEl>
                                        <p:attrNameLst>
                                          <p:attrName>style.visibility</p:attrName>
                                        </p:attrNameLst>
                                      </p:cBhvr>
                                      <p:to>
                                        <p:strVal val="visible"/>
                                      </p:to>
                                    </p:set>
                                    <p:animEffect transition="in" filter="wipe(down)">
                                      <p:cBhvr>
                                        <p:cTn id="12" dur="500"/>
                                        <p:tgtEl>
                                          <p:spTgt spid="1843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8436">
                                            <p:txEl>
                                              <p:pRg st="2" end="2"/>
                                            </p:txEl>
                                          </p:spTgt>
                                        </p:tgtEl>
                                        <p:attrNameLst>
                                          <p:attrName>style.visibility</p:attrName>
                                        </p:attrNameLst>
                                      </p:cBhvr>
                                      <p:to>
                                        <p:strVal val="visible"/>
                                      </p:to>
                                    </p:set>
                                    <p:animEffect transition="in" filter="wipe(down)">
                                      <p:cBhvr>
                                        <p:cTn id="17" dur="500"/>
                                        <p:tgtEl>
                                          <p:spTgt spid="18436">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2000"/>
                                        <p:tgtEl>
                                          <p:spTgt spid="10"/>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uiExpand="1" build="p"/>
      <p:bldP spid="9" grpId="0"/>
      <p:bldP spid="10" grpId="0"/>
      <p:bldP spid="15" grpId="0" build="allAtOnce"/>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8434"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18435" name="Title 1"/>
          <p:cNvSpPr>
            <a:spLocks noGrp="1"/>
          </p:cNvSpPr>
          <p:nvPr>
            <p:ph type="title"/>
          </p:nvPr>
        </p:nvSpPr>
        <p:spPr>
          <a:xfrm>
            <a:off x="457200" y="152400"/>
            <a:ext cx="8229600" cy="1143000"/>
          </a:xfrm>
        </p:spPr>
        <p:txBody>
          <a:bodyPr/>
          <a:lstStyle/>
          <a:p>
            <a:pPr eaLnBrk="1" hangingPunct="1"/>
            <a:r>
              <a:rPr lang="en-US" dirty="0" smtClean="0">
                <a:solidFill>
                  <a:srgbClr val="006892"/>
                </a:solidFill>
                <a:effectLst>
                  <a:outerShdw blurRad="38100" dist="38100" dir="2700000" algn="tl">
                    <a:srgbClr val="000000">
                      <a:alpha val="43137"/>
                    </a:srgbClr>
                  </a:outerShdw>
                </a:effectLst>
              </a:rPr>
              <a:t>Brown University Study</a:t>
            </a:r>
          </a:p>
        </p:txBody>
      </p:sp>
      <p:sp>
        <p:nvSpPr>
          <p:cNvPr id="18436" name="Content Placeholder 2"/>
          <p:cNvSpPr>
            <a:spLocks noGrp="1"/>
          </p:cNvSpPr>
          <p:nvPr>
            <p:ph idx="1"/>
          </p:nvPr>
        </p:nvSpPr>
        <p:spPr>
          <a:xfrm>
            <a:off x="381000" y="1371600"/>
            <a:ext cx="8229600" cy="4208463"/>
          </a:xfrm>
        </p:spPr>
        <p:txBody>
          <a:bodyPr/>
          <a:lstStyle/>
          <a:p>
            <a:pPr>
              <a:buNone/>
            </a:pPr>
            <a:r>
              <a:rPr lang="en-US" sz="18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Seven states' prison systems (14%) offer </a:t>
            </a:r>
            <a:r>
              <a:rPr lang="en-US" sz="2800" dirty="0" err="1" smtClean="0">
                <a:effectLst>
                  <a:outerShdw blurRad="38100" dist="38100" dir="2700000" algn="tl">
                    <a:srgbClr val="000000">
                      <a:alpha val="43137"/>
                    </a:srgbClr>
                  </a:outerShdw>
                </a:effectLst>
              </a:rPr>
              <a:t>buprenorphine</a:t>
            </a:r>
            <a:r>
              <a:rPr lang="en-US" sz="2800" dirty="0" smtClean="0">
                <a:effectLst>
                  <a:outerShdw blurRad="38100" dist="38100" dir="2700000" algn="tl">
                    <a:srgbClr val="000000">
                      <a:alpha val="43137"/>
                    </a:srgbClr>
                  </a:outerShdw>
                </a:effectLst>
              </a:rPr>
              <a:t> to some inmates. Twenty-three states' prison systems (45%) provide referrals for some inmates to methadone maintenance programs after release, which increased from 8% in 2003; 15 states' prison systems (29%) provide some referrals to community </a:t>
            </a:r>
            <a:r>
              <a:rPr lang="en-US" sz="2800" dirty="0" err="1" smtClean="0">
                <a:effectLst>
                  <a:outerShdw blurRad="38100" dist="38100" dir="2700000" algn="tl">
                    <a:srgbClr val="000000">
                      <a:alpha val="43137"/>
                    </a:srgbClr>
                  </a:outerShdw>
                </a:effectLst>
              </a:rPr>
              <a:t>buprenorphine</a:t>
            </a:r>
            <a:r>
              <a:rPr lang="en-US" sz="2800" dirty="0" smtClean="0">
                <a:effectLst>
                  <a:outerShdw blurRad="38100" dist="38100" dir="2700000" algn="tl">
                    <a:srgbClr val="000000">
                      <a:alpha val="43137"/>
                    </a:srgbClr>
                  </a:outerShdw>
                </a:effectLst>
              </a:rPr>
              <a:t> providers.</a:t>
            </a:r>
          </a:p>
          <a:p>
            <a:pPr>
              <a:buNone/>
            </a:pPr>
            <a:r>
              <a:rPr lang="en-US" sz="2400" dirty="0" smtClean="0">
                <a:effectLst>
                  <a:outerShdw blurRad="38100" dist="38100" dir="2700000" algn="tl">
                    <a:srgbClr val="000000">
                      <a:alpha val="43137"/>
                    </a:srgbClr>
                  </a:outerShdw>
                </a:effectLst>
              </a:rPr>
              <a:t>	</a:t>
            </a:r>
          </a:p>
          <a:p>
            <a:pPr eaLnBrk="1" hangingPunct="1">
              <a:buClr>
                <a:srgbClr val="BE854C"/>
              </a:buClr>
              <a:buSzPct val="65000"/>
              <a:buFont typeface="Arial" charset="0"/>
              <a:buNone/>
            </a:pPr>
            <a:r>
              <a:rPr lang="en-US" sz="1800" dirty="0" smtClean="0">
                <a:effectLst>
                  <a:outerShdw blurRad="38100" dist="38100" dir="2700000" algn="tl">
                    <a:srgbClr val="000000">
                      <a:alpha val="43137"/>
                    </a:srgbClr>
                  </a:outerShdw>
                </a:effectLst>
              </a:rPr>
              <a:t>	</a:t>
            </a:r>
            <a:endParaRPr lang="en-US" sz="1800" dirty="0" smtClean="0">
              <a:solidFill>
                <a:srgbClr val="262626"/>
              </a:solidFill>
              <a:effectLst>
                <a:outerShdw blurRad="38100" dist="38100" dir="2700000" algn="tl">
                  <a:srgbClr val="000000">
                    <a:alpha val="43137"/>
                  </a:srgbClr>
                </a:outerShdw>
              </a:effectLst>
              <a:cs typeface="Arial" charset="0"/>
            </a:endParaRPr>
          </a:p>
        </p:txBody>
      </p:sp>
      <p:sp>
        <p:nvSpPr>
          <p:cNvPr id="18437" name="Slide Number Placeholder 8"/>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BCC29F3-7DFA-460E-85DC-6AE86714285C}" type="slidenum">
              <a:rPr lang="en-US" smtClean="0">
                <a:solidFill>
                  <a:schemeClr val="bg1"/>
                </a:solidFill>
                <a:latin typeface="Arial" charset="0"/>
                <a:cs typeface="Arial" charset="0"/>
              </a:rPr>
              <a:pPr fontAlgn="base">
                <a:spcBef>
                  <a:spcPct val="0"/>
                </a:spcBef>
                <a:spcAft>
                  <a:spcPct val="0"/>
                </a:spcAft>
              </a:pPr>
              <a:t>27</a:t>
            </a:fld>
            <a:endParaRPr lang="en-US" smtClean="0">
              <a:solidFill>
                <a:schemeClr val="bg1"/>
              </a:solidFill>
              <a:latin typeface="Arial" charset="0"/>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1219200" y="5867400"/>
            <a:ext cx="7620000" cy="369332"/>
          </a:xfrm>
          <a:prstGeom prst="rect">
            <a:avLst/>
          </a:prstGeom>
        </p:spPr>
        <p:txBody>
          <a:bodyPr wrap="square">
            <a:spAutoFit/>
          </a:bodyPr>
          <a:lstStyle/>
          <a:p>
            <a:pPr algn="r"/>
            <a:r>
              <a:rPr lang="en-US" dirty="0" smtClean="0"/>
              <a:t>Drug Alcohol Depend. 2011 Jan 15;113(2-3):252.</a:t>
            </a:r>
            <a:endParaRPr lang="en-US" dirty="0"/>
          </a:p>
        </p:txBody>
      </p:sp>
      <p:sp>
        <p:nvSpPr>
          <p:cNvPr id="10" name="Rectangle 9"/>
          <p:cNvSpPr/>
          <p:nvPr/>
        </p:nvSpPr>
        <p:spPr>
          <a:xfrm>
            <a:off x="4114800" y="4876800"/>
            <a:ext cx="4572000" cy="923330"/>
          </a:xfrm>
          <a:prstGeom prst="rect">
            <a:avLst/>
          </a:prstGeom>
        </p:spPr>
        <p:txBody>
          <a:bodyPr>
            <a:spAutoFit/>
          </a:bodyPr>
          <a:lstStyle/>
          <a:p>
            <a:pPr algn="r"/>
            <a:r>
              <a:rPr lang="en-US" dirty="0" smtClean="0"/>
              <a:t>National Center for Biotechnology Information (</a:t>
            </a:r>
            <a:r>
              <a:rPr lang="en-US" dirty="0" smtClean="0">
                <a:hlinkClick r:id="rId4"/>
              </a:rPr>
              <a:t>NCBI</a:t>
            </a:r>
            <a:r>
              <a:rPr lang="en-US" dirty="0" smtClean="0"/>
              <a:t>) at the U.S. National Library of Medicine (</a:t>
            </a:r>
            <a:r>
              <a:rPr lang="en-US" dirty="0" smtClean="0">
                <a:hlinkClick r:id="rId5"/>
              </a:rPr>
              <a:t>NLM</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436">
                                            <p:txEl>
                                              <p:pRg st="0" end="0"/>
                                            </p:txEl>
                                          </p:spTgt>
                                        </p:tgtEl>
                                        <p:attrNameLst>
                                          <p:attrName>style.visibility</p:attrName>
                                        </p:attrNameLst>
                                      </p:cBhvr>
                                      <p:to>
                                        <p:strVal val="visible"/>
                                      </p:to>
                                    </p:set>
                                    <p:animEffect transition="in" filter="fade">
                                      <p:cBhvr>
                                        <p:cTn id="7" dur="2000"/>
                                        <p:tgtEl>
                                          <p:spTgt spid="18436">
                                            <p:txEl>
                                              <p:pRg st="0" end="0"/>
                                            </p:txEl>
                                          </p:spTgt>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10">
                                            <p:txEl>
                                              <p:pRg st="0" end="0"/>
                                            </p:txEl>
                                          </p:spTgt>
                                        </p:tgtEl>
                                        <p:attrNameLst>
                                          <p:attrName>style.visibility</p:attrName>
                                        </p:attrNameLst>
                                      </p:cBhvr>
                                      <p:to>
                                        <p:strVal val="visible"/>
                                      </p:to>
                                    </p:set>
                                    <p:animEffect transition="in" filter="wipe(down)">
                                      <p:cBhvr>
                                        <p:cTn id="10" dur="500"/>
                                        <p:tgtEl>
                                          <p:spTgt spid="10">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animEffect transition="in" filter="fade">
                                      <p:cBhvr>
                                        <p:cTn id="13" dur="2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uiExpand="1" build="p"/>
      <p:bldP spid="9" grpId="0" build="p"/>
      <p:bldP spid="10"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8434"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18435" name="Title 1"/>
          <p:cNvSpPr>
            <a:spLocks noGrp="1"/>
          </p:cNvSpPr>
          <p:nvPr>
            <p:ph type="title"/>
          </p:nvPr>
        </p:nvSpPr>
        <p:spPr>
          <a:xfrm>
            <a:off x="457200" y="152400"/>
            <a:ext cx="8229600" cy="1143000"/>
          </a:xfrm>
        </p:spPr>
        <p:txBody>
          <a:bodyPr/>
          <a:lstStyle/>
          <a:p>
            <a:pPr eaLnBrk="1" hangingPunct="1"/>
            <a:r>
              <a:rPr lang="en-US" dirty="0" smtClean="0">
                <a:solidFill>
                  <a:srgbClr val="006892"/>
                </a:solidFill>
                <a:effectLst>
                  <a:outerShdw blurRad="38100" dist="38100" dir="2700000" algn="tl">
                    <a:srgbClr val="000000">
                      <a:alpha val="43137"/>
                    </a:srgbClr>
                  </a:outerShdw>
                </a:effectLst>
              </a:rPr>
              <a:t>Brown University Study</a:t>
            </a:r>
          </a:p>
        </p:txBody>
      </p:sp>
      <p:sp>
        <p:nvSpPr>
          <p:cNvPr id="18436" name="Content Placeholder 2"/>
          <p:cNvSpPr>
            <a:spLocks noGrp="1"/>
          </p:cNvSpPr>
          <p:nvPr>
            <p:ph idx="1"/>
          </p:nvPr>
        </p:nvSpPr>
        <p:spPr>
          <a:xfrm>
            <a:off x="457200" y="2819400"/>
            <a:ext cx="8229600" cy="2590800"/>
          </a:xfrm>
        </p:spPr>
        <p:txBody>
          <a:bodyPr/>
          <a:lstStyle/>
          <a:p>
            <a:pPr>
              <a:buNone/>
            </a:pPr>
            <a:r>
              <a:rPr lang="en-US" dirty="0" smtClean="0">
                <a:effectLst>
                  <a:outerShdw blurRad="38100" dist="38100" dir="2700000" algn="tl">
                    <a:srgbClr val="000000">
                      <a:alpha val="43137"/>
                    </a:srgbClr>
                  </a:outerShdw>
                </a:effectLst>
              </a:rPr>
              <a:t>	The most common reason cited for not offering Opioid Replacement Therapy was that facilities "prefer drug-free detoxification over providing methadone or </a:t>
            </a:r>
            <a:r>
              <a:rPr lang="en-US" dirty="0" err="1" smtClean="0">
                <a:effectLst>
                  <a:outerShdw blurRad="38100" dist="38100" dir="2700000" algn="tl">
                    <a:srgbClr val="000000">
                      <a:alpha val="43137"/>
                    </a:srgbClr>
                  </a:outerShdw>
                </a:effectLst>
              </a:rPr>
              <a:t>buprenorphine</a:t>
            </a:r>
            <a:r>
              <a:rPr lang="en-US" dirty="0" smtClean="0">
                <a:effectLst>
                  <a:outerShdw blurRad="38100" dist="38100" dir="2700000" algn="tl">
                    <a:srgbClr val="000000">
                      <a:alpha val="43137"/>
                    </a:srgbClr>
                  </a:outerShdw>
                </a:effectLst>
              </a:rPr>
              <a:t>.”</a:t>
            </a:r>
          </a:p>
          <a:p>
            <a:pPr>
              <a:buNone/>
            </a:pPr>
            <a:r>
              <a:rPr lang="en-US" dirty="0" smtClean="0">
                <a:effectLst>
                  <a:outerShdw blurRad="38100" dist="38100" dir="2700000" algn="tl">
                    <a:srgbClr val="000000">
                      <a:alpha val="43137"/>
                    </a:srgbClr>
                  </a:outerShdw>
                </a:effectLst>
              </a:rPr>
              <a:t>	</a:t>
            </a:r>
          </a:p>
          <a:p>
            <a:pPr eaLnBrk="1" hangingPunct="1">
              <a:buClr>
                <a:srgbClr val="BE854C"/>
              </a:buClr>
              <a:buSzPct val="65000"/>
              <a:buFont typeface="Arial" charset="0"/>
              <a:buNone/>
            </a:pPr>
            <a:r>
              <a:rPr lang="en-US" dirty="0" smtClean="0">
                <a:effectLst>
                  <a:outerShdw blurRad="38100" dist="38100" dir="2700000" algn="tl">
                    <a:srgbClr val="000000">
                      <a:alpha val="43137"/>
                    </a:srgbClr>
                  </a:outerShdw>
                </a:effectLst>
              </a:rPr>
              <a:t>	</a:t>
            </a:r>
            <a:endParaRPr lang="en-US" dirty="0" smtClean="0">
              <a:solidFill>
                <a:srgbClr val="262626"/>
              </a:solidFill>
              <a:effectLst>
                <a:outerShdw blurRad="38100" dist="38100" dir="2700000" algn="tl">
                  <a:srgbClr val="000000">
                    <a:alpha val="43137"/>
                  </a:srgbClr>
                </a:outerShdw>
              </a:effectLst>
              <a:cs typeface="Arial" charset="0"/>
            </a:endParaRPr>
          </a:p>
        </p:txBody>
      </p:sp>
      <p:sp>
        <p:nvSpPr>
          <p:cNvPr id="18437" name="Slide Number Placeholder 8"/>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BCC29F3-7DFA-460E-85DC-6AE86714285C}" type="slidenum">
              <a:rPr lang="en-US" smtClean="0">
                <a:solidFill>
                  <a:schemeClr val="bg1"/>
                </a:solidFill>
                <a:latin typeface="Arial" charset="0"/>
                <a:cs typeface="Arial" charset="0"/>
              </a:rPr>
              <a:pPr fontAlgn="base">
                <a:spcBef>
                  <a:spcPct val="0"/>
                </a:spcBef>
                <a:spcAft>
                  <a:spcPct val="0"/>
                </a:spcAft>
              </a:pPr>
              <a:t>28</a:t>
            </a:fld>
            <a:endParaRPr lang="en-US" smtClean="0">
              <a:solidFill>
                <a:schemeClr val="bg1"/>
              </a:solidFill>
              <a:latin typeface="Arial" charset="0"/>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1219200" y="5867400"/>
            <a:ext cx="7620000" cy="369332"/>
          </a:xfrm>
          <a:prstGeom prst="rect">
            <a:avLst/>
          </a:prstGeom>
        </p:spPr>
        <p:txBody>
          <a:bodyPr wrap="square">
            <a:spAutoFit/>
          </a:bodyPr>
          <a:lstStyle/>
          <a:p>
            <a:pPr algn="r"/>
            <a:r>
              <a:rPr lang="en-US" dirty="0" smtClean="0"/>
              <a:t>Drug Alcohol Depend. 2011 Jan 15;113(2-3):252.</a:t>
            </a:r>
            <a:endParaRPr lang="en-US" dirty="0"/>
          </a:p>
        </p:txBody>
      </p:sp>
      <p:sp>
        <p:nvSpPr>
          <p:cNvPr id="11" name="Rectangle 10"/>
          <p:cNvSpPr/>
          <p:nvPr/>
        </p:nvSpPr>
        <p:spPr>
          <a:xfrm>
            <a:off x="4038600" y="4876800"/>
            <a:ext cx="4572000" cy="923330"/>
          </a:xfrm>
          <a:prstGeom prst="rect">
            <a:avLst/>
          </a:prstGeom>
        </p:spPr>
        <p:txBody>
          <a:bodyPr>
            <a:spAutoFit/>
          </a:bodyPr>
          <a:lstStyle/>
          <a:p>
            <a:pPr algn="r"/>
            <a:r>
              <a:rPr lang="en-US" dirty="0" smtClean="0"/>
              <a:t>National Center for Biotechnology Information (</a:t>
            </a:r>
            <a:r>
              <a:rPr lang="en-US" dirty="0" smtClean="0">
                <a:hlinkClick r:id="rId4"/>
              </a:rPr>
              <a:t>NCBI</a:t>
            </a:r>
            <a:r>
              <a:rPr lang="en-US" dirty="0" smtClean="0"/>
              <a:t>) at the U.S. National Library of Medicine (</a:t>
            </a:r>
            <a:r>
              <a:rPr lang="en-US" dirty="0" smtClean="0">
                <a:hlinkClick r:id="rId5"/>
              </a:rPr>
              <a:t>NLM</a:t>
            </a:r>
            <a:r>
              <a:rPr lang="en-US" dirty="0" smtClean="0"/>
              <a:t>)</a:t>
            </a:r>
            <a:endParaRPr lang="en-US" dirty="0"/>
          </a:p>
        </p:txBody>
      </p:sp>
      <p:sp>
        <p:nvSpPr>
          <p:cNvPr id="16" name="Rectangle 15"/>
          <p:cNvSpPr/>
          <p:nvPr/>
        </p:nvSpPr>
        <p:spPr>
          <a:xfrm>
            <a:off x="609600" y="1524000"/>
            <a:ext cx="7519879"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i="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So, why not use MAT?</a:t>
            </a:r>
            <a:endParaRPr lang="en-US" sz="5400" b="1" i="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436">
                                            <p:txEl>
                                              <p:pRg st="0" end="0"/>
                                            </p:txEl>
                                          </p:spTgt>
                                        </p:tgtEl>
                                        <p:attrNameLst>
                                          <p:attrName>style.visibility</p:attrName>
                                        </p:attrNameLst>
                                      </p:cBhvr>
                                      <p:to>
                                        <p:strVal val="visible"/>
                                      </p:to>
                                    </p:set>
                                    <p:animEffect transition="in" filter="fade">
                                      <p:cBhvr>
                                        <p:cTn id="7" dur="2000"/>
                                        <p:tgtEl>
                                          <p:spTgt spid="18436">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8436">
                                            <p:txEl>
                                              <p:pRg st="1" end="1"/>
                                            </p:txEl>
                                          </p:spTgt>
                                        </p:tgtEl>
                                        <p:attrNameLst>
                                          <p:attrName>style.visibility</p:attrName>
                                        </p:attrNameLst>
                                      </p:cBhvr>
                                      <p:to>
                                        <p:strVal val="visible"/>
                                      </p:to>
                                    </p:set>
                                    <p:animEffect transition="in" filter="fade">
                                      <p:cBhvr>
                                        <p:cTn id="10" dur="2000"/>
                                        <p:tgtEl>
                                          <p:spTgt spid="18436">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8436">
                                            <p:txEl>
                                              <p:pRg st="2" end="2"/>
                                            </p:txEl>
                                          </p:spTgt>
                                        </p:tgtEl>
                                        <p:attrNameLst>
                                          <p:attrName>style.visibility</p:attrName>
                                        </p:attrNameLst>
                                      </p:cBhvr>
                                      <p:to>
                                        <p:strVal val="visible"/>
                                      </p:to>
                                    </p:set>
                                    <p:animEffect transition="in" filter="fade">
                                      <p:cBhvr>
                                        <p:cTn id="13" dur="2000"/>
                                        <p:tgtEl>
                                          <p:spTgt spid="18436">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1">
                                            <p:txEl>
                                              <p:pRg st="0" end="0"/>
                                            </p:txEl>
                                          </p:spTgt>
                                        </p:tgtEl>
                                        <p:attrNameLst>
                                          <p:attrName>style.visibility</p:attrName>
                                        </p:attrNameLst>
                                      </p:cBhvr>
                                      <p:to>
                                        <p:strVal val="visible"/>
                                      </p:to>
                                    </p:set>
                                    <p:animEffect transition="in" filter="fade">
                                      <p:cBhvr>
                                        <p:cTn id="16" dur="2000"/>
                                        <p:tgtEl>
                                          <p:spTgt spid="11">
                                            <p:txEl>
                                              <p:pRg st="0" end="0"/>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animEffect transition="in" filter="fade">
                                      <p:cBhvr>
                                        <p:cTn id="19" dur="2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build="allAtOnce"/>
      <p:bldP spid="9" grpId="0" build="allAtOnce"/>
      <p:bldP spid="11" grpId="0" build="allAtOnce"/>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8434"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18435" name="Title 1"/>
          <p:cNvSpPr>
            <a:spLocks noGrp="1"/>
          </p:cNvSpPr>
          <p:nvPr>
            <p:ph type="title"/>
          </p:nvPr>
        </p:nvSpPr>
        <p:spPr>
          <a:xfrm>
            <a:off x="457200" y="152400"/>
            <a:ext cx="8229600" cy="1143000"/>
          </a:xfrm>
        </p:spPr>
        <p:txBody>
          <a:bodyPr/>
          <a:lstStyle/>
          <a:p>
            <a:pPr eaLnBrk="1" hangingPunct="1"/>
            <a:r>
              <a:rPr lang="en-US" dirty="0" smtClean="0">
                <a:solidFill>
                  <a:srgbClr val="006892"/>
                </a:solidFill>
                <a:effectLst>
                  <a:outerShdw blurRad="38100" dist="38100" dir="2700000" algn="tl">
                    <a:srgbClr val="000000">
                      <a:alpha val="43137"/>
                    </a:srgbClr>
                  </a:outerShdw>
                </a:effectLst>
              </a:rPr>
              <a:t>Brown University Study</a:t>
            </a:r>
          </a:p>
        </p:txBody>
      </p:sp>
      <p:sp>
        <p:nvSpPr>
          <p:cNvPr id="18436" name="Content Placeholder 2"/>
          <p:cNvSpPr>
            <a:spLocks noGrp="1"/>
          </p:cNvSpPr>
          <p:nvPr>
            <p:ph idx="1"/>
          </p:nvPr>
        </p:nvSpPr>
        <p:spPr>
          <a:xfrm>
            <a:off x="457200" y="2819400"/>
            <a:ext cx="8229600" cy="2590800"/>
          </a:xfrm>
        </p:spPr>
        <p:txBody>
          <a:bodyPr/>
          <a:lstStyle/>
          <a:p>
            <a:pPr>
              <a:buNone/>
            </a:pPr>
            <a:r>
              <a:rPr lang="en-US" dirty="0" smtClean="0">
                <a:effectLst>
                  <a:outerShdw blurRad="38100" dist="38100" dir="2700000" algn="tl">
                    <a:srgbClr val="000000">
                      <a:alpha val="43137"/>
                    </a:srgbClr>
                  </a:outerShdw>
                </a:effectLst>
              </a:rPr>
              <a:t>	 Many working in the alcoholism treatment industry scoff at the idea of treating alcoholism with drugs and tend to relegate 12-step recovery. The perception is prescribed drugs do not equal total abstinence, therefore one is not in recovery. </a:t>
            </a:r>
          </a:p>
          <a:p>
            <a:pPr>
              <a:buNone/>
            </a:pPr>
            <a:r>
              <a:rPr lang="en-US" dirty="0" smtClean="0">
                <a:effectLst>
                  <a:outerShdw blurRad="38100" dist="38100" dir="2700000" algn="tl">
                    <a:srgbClr val="000000">
                      <a:alpha val="43137"/>
                    </a:srgbClr>
                  </a:outerShdw>
                </a:effectLst>
              </a:rPr>
              <a:t>	</a:t>
            </a:r>
          </a:p>
          <a:p>
            <a:pPr eaLnBrk="1" hangingPunct="1">
              <a:buClr>
                <a:srgbClr val="BE854C"/>
              </a:buClr>
              <a:buSzPct val="65000"/>
              <a:buFont typeface="Arial" charset="0"/>
              <a:buNone/>
            </a:pPr>
            <a:r>
              <a:rPr lang="en-US" dirty="0" smtClean="0">
                <a:effectLst>
                  <a:outerShdw blurRad="38100" dist="38100" dir="2700000" algn="tl">
                    <a:srgbClr val="000000">
                      <a:alpha val="43137"/>
                    </a:srgbClr>
                  </a:outerShdw>
                </a:effectLst>
              </a:rPr>
              <a:t>	</a:t>
            </a:r>
            <a:endParaRPr lang="en-US" dirty="0" smtClean="0">
              <a:solidFill>
                <a:srgbClr val="262626"/>
              </a:solidFill>
              <a:effectLst>
                <a:outerShdw blurRad="38100" dist="38100" dir="2700000" algn="tl">
                  <a:srgbClr val="000000">
                    <a:alpha val="43137"/>
                  </a:srgbClr>
                </a:outerShdw>
              </a:effectLst>
              <a:cs typeface="Arial" charset="0"/>
            </a:endParaRPr>
          </a:p>
        </p:txBody>
      </p:sp>
      <p:sp>
        <p:nvSpPr>
          <p:cNvPr id="18437" name="Slide Number Placeholder 8"/>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BCC29F3-7DFA-460E-85DC-6AE86714285C}" type="slidenum">
              <a:rPr lang="en-US" smtClean="0">
                <a:solidFill>
                  <a:schemeClr val="bg1"/>
                </a:solidFill>
                <a:latin typeface="Arial" charset="0"/>
                <a:cs typeface="Arial" charset="0"/>
              </a:rPr>
              <a:pPr fontAlgn="base">
                <a:spcBef>
                  <a:spcPct val="0"/>
                </a:spcBef>
                <a:spcAft>
                  <a:spcPct val="0"/>
                </a:spcAft>
              </a:pPr>
              <a:t>29</a:t>
            </a:fld>
            <a:endParaRPr lang="en-US" smtClean="0">
              <a:solidFill>
                <a:schemeClr val="bg1"/>
              </a:solidFill>
              <a:latin typeface="Arial" charset="0"/>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 name="Rectangle 15"/>
          <p:cNvSpPr/>
          <p:nvPr/>
        </p:nvSpPr>
        <p:spPr>
          <a:xfrm>
            <a:off x="295352" y="1524000"/>
            <a:ext cx="8148384"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i="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So, what about alcohol?</a:t>
            </a:r>
            <a:endParaRPr lang="en-US" sz="5400" b="1" i="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436">
                                            <p:txEl>
                                              <p:pRg st="0" end="0"/>
                                            </p:txEl>
                                          </p:spTgt>
                                        </p:tgtEl>
                                        <p:attrNameLst>
                                          <p:attrName>style.visibility</p:attrName>
                                        </p:attrNameLst>
                                      </p:cBhvr>
                                      <p:to>
                                        <p:strVal val="visible"/>
                                      </p:to>
                                    </p:set>
                                    <p:animEffect transition="in" filter="fade">
                                      <p:cBhvr>
                                        <p:cTn id="7" dur="2000"/>
                                        <p:tgtEl>
                                          <p:spTgt spid="18436">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8436">
                                            <p:txEl>
                                              <p:pRg st="1" end="1"/>
                                            </p:txEl>
                                          </p:spTgt>
                                        </p:tgtEl>
                                        <p:attrNameLst>
                                          <p:attrName>style.visibility</p:attrName>
                                        </p:attrNameLst>
                                      </p:cBhvr>
                                      <p:to>
                                        <p:strVal val="visible"/>
                                      </p:to>
                                    </p:set>
                                    <p:animEffect transition="in" filter="fade">
                                      <p:cBhvr>
                                        <p:cTn id="10" dur="2000"/>
                                        <p:tgtEl>
                                          <p:spTgt spid="18436">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8436">
                                            <p:txEl>
                                              <p:pRg st="2" end="2"/>
                                            </p:txEl>
                                          </p:spTgt>
                                        </p:tgtEl>
                                        <p:attrNameLst>
                                          <p:attrName>style.visibility</p:attrName>
                                        </p:attrNameLst>
                                      </p:cBhvr>
                                      <p:to>
                                        <p:strVal val="visible"/>
                                      </p:to>
                                    </p:set>
                                    <p:animEffect transition="in" filter="fade">
                                      <p:cBhvr>
                                        <p:cTn id="13" dur="2000"/>
                                        <p:tgtEl>
                                          <p:spTgt spid="1843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2530"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2531" name="Title 1"/>
          <p:cNvSpPr>
            <a:spLocks noGrp="1"/>
          </p:cNvSpPr>
          <p:nvPr>
            <p:ph type="title" idx="4294967295"/>
          </p:nvPr>
        </p:nvSpPr>
        <p:spPr>
          <a:xfrm>
            <a:off x="0" y="152400"/>
            <a:ext cx="9144000" cy="1143000"/>
          </a:xfrm>
        </p:spPr>
        <p:txBody>
          <a:bodyPr/>
          <a:lstStyle/>
          <a:p>
            <a:pPr eaLnBrk="1" hangingPunct="1"/>
            <a:r>
              <a:rPr lang="en-US" sz="4000" dirty="0" smtClean="0">
                <a:solidFill>
                  <a:srgbClr val="006892"/>
                </a:solidFill>
                <a:cs typeface="Arial" charset="0"/>
              </a:rPr>
              <a:t>Learning Objectives</a:t>
            </a:r>
          </a:p>
        </p:txBody>
      </p:sp>
      <p:sp>
        <p:nvSpPr>
          <p:cNvPr id="22532"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D051BFF-6EC3-439E-A866-844AABF8FB8A}" type="slidenum">
              <a:rPr lang="en-US" sz="1200">
                <a:solidFill>
                  <a:schemeClr val="bg1"/>
                </a:solidFill>
                <a:cs typeface="Arial" charset="0"/>
              </a:rPr>
              <a:pPr algn="r"/>
              <a:t>3</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535" name="Content Placeholder 2"/>
          <p:cNvSpPr>
            <a:spLocks/>
          </p:cNvSpPr>
          <p:nvPr/>
        </p:nvSpPr>
        <p:spPr bwMode="auto">
          <a:xfrm>
            <a:off x="381000" y="1905000"/>
            <a:ext cx="8229600" cy="42672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effectLst>
                <a:outerShdw blurRad="38100" dist="38100" dir="2700000" algn="tl">
                  <a:srgbClr val="000000">
                    <a:alpha val="43137"/>
                  </a:srgbClr>
                </a:outerShdw>
              </a:effectLst>
              <a:latin typeface="Calibri" pitchFamily="34" charset="0"/>
            </a:endParaRPr>
          </a:p>
          <a:p>
            <a:pPr marL="514350" lvl="0" indent="-514350">
              <a:buClr>
                <a:srgbClr val="006892"/>
              </a:buClr>
              <a:buFont typeface="Wingdings" pitchFamily="2" charset="2"/>
              <a:buChar char="Ø"/>
            </a:pPr>
            <a:r>
              <a:rPr lang="en-US" sz="2400" dirty="0" smtClean="0">
                <a:effectLst>
                  <a:outerShdw blurRad="38100" dist="38100" dir="2700000" algn="tl">
                    <a:srgbClr val="000000">
                      <a:alpha val="43137"/>
                    </a:srgbClr>
                  </a:outerShdw>
                </a:effectLst>
              </a:rPr>
              <a:t>Which medications are being utilized in Medication Assisted Therapy (MAT) for opioid and alcohol addiction and how these drugs work</a:t>
            </a:r>
          </a:p>
          <a:p>
            <a:pPr marL="514350" lvl="0" indent="-514350">
              <a:buClr>
                <a:srgbClr val="006892"/>
              </a:buClr>
              <a:buFont typeface="Wingdings" pitchFamily="2" charset="2"/>
              <a:buChar char="Ø"/>
            </a:pPr>
            <a:r>
              <a:rPr lang="en-US" sz="2400" dirty="0" smtClean="0">
                <a:effectLst>
                  <a:outerShdw blurRad="38100" dist="38100" dir="2700000" algn="tl">
                    <a:srgbClr val="000000">
                      <a:alpha val="43137"/>
                    </a:srgbClr>
                  </a:outerShdw>
                </a:effectLst>
              </a:rPr>
              <a:t>The basic pharmacology behind MAT for opioid and alcohol addiction</a:t>
            </a:r>
          </a:p>
          <a:p>
            <a:pPr marL="514350" lvl="0" indent="-514350">
              <a:buClr>
                <a:srgbClr val="006892"/>
              </a:buClr>
              <a:buFont typeface="Wingdings" pitchFamily="2" charset="2"/>
              <a:buChar char="Ø"/>
            </a:pPr>
            <a:r>
              <a:rPr lang="en-US" sz="2400" dirty="0" smtClean="0">
                <a:effectLst>
                  <a:outerShdw blurRad="38100" dist="38100" dir="2700000" algn="tl">
                    <a:srgbClr val="000000">
                      <a:alpha val="43137"/>
                    </a:srgbClr>
                  </a:outerShdw>
                </a:effectLst>
              </a:rPr>
              <a:t>What some research has shown about the effectiveness of MAT</a:t>
            </a:r>
          </a:p>
          <a:p>
            <a:pPr marL="514350" lvl="0" indent="-514350">
              <a:buClr>
                <a:srgbClr val="006892"/>
              </a:buClr>
              <a:buFont typeface="Wingdings" pitchFamily="2" charset="2"/>
              <a:buChar char="Ø"/>
            </a:pPr>
            <a:r>
              <a:rPr lang="en-US" sz="2400" dirty="0" smtClean="0">
                <a:effectLst>
                  <a:outerShdw blurRad="38100" dist="38100" dir="2700000" algn="tl">
                    <a:srgbClr val="000000">
                      <a:alpha val="43137"/>
                    </a:srgbClr>
                  </a:outerShdw>
                </a:effectLst>
              </a:rPr>
              <a:t>How to confront the myths about MAT for opioid dependence (e.g. substituting one addiction with another, or one is not in recovery if taking methadone).  </a:t>
            </a:r>
          </a:p>
        </p:txBody>
      </p:sp>
      <p:sp>
        <p:nvSpPr>
          <p:cNvPr id="9" name="TextBox 8"/>
          <p:cNvSpPr txBox="1"/>
          <p:nvPr/>
        </p:nvSpPr>
        <p:spPr>
          <a:xfrm>
            <a:off x="533400" y="1295400"/>
            <a:ext cx="7543800" cy="461665"/>
          </a:xfrm>
          <a:prstGeom prst="rect">
            <a:avLst/>
          </a:prstGeom>
          <a:noFill/>
        </p:spPr>
        <p:txBody>
          <a:bodyPr wrap="square" rtlCol="0">
            <a:spAutoFit/>
          </a:bodyPr>
          <a:lstStyle/>
          <a:p>
            <a:r>
              <a:rPr lang="en-US" sz="2400" dirty="0" smtClean="0">
                <a:effectLst>
                  <a:outerShdw blurRad="38100" dist="38100" dir="2700000" algn="tl">
                    <a:srgbClr val="000000">
                      <a:alpha val="43137"/>
                    </a:srgbClr>
                  </a:outerShdw>
                </a:effectLst>
              </a:rPr>
              <a:t>Upon completion of this webinar participant will know:</a:t>
            </a:r>
            <a:endParaRPr lang="en-US" sz="24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8434"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18435" name="Title 1"/>
          <p:cNvSpPr>
            <a:spLocks noGrp="1"/>
          </p:cNvSpPr>
          <p:nvPr>
            <p:ph type="title"/>
          </p:nvPr>
        </p:nvSpPr>
        <p:spPr>
          <a:xfrm>
            <a:off x="457200" y="152400"/>
            <a:ext cx="8229600" cy="1143000"/>
          </a:xfrm>
        </p:spPr>
        <p:txBody>
          <a:bodyPr/>
          <a:lstStyle/>
          <a:p>
            <a:pPr eaLnBrk="1" hangingPunct="1"/>
            <a:r>
              <a:rPr lang="en-US" dirty="0" smtClean="0">
                <a:solidFill>
                  <a:srgbClr val="006892"/>
                </a:solidFill>
                <a:effectLst>
                  <a:outerShdw blurRad="38100" dist="38100" dir="2700000" algn="tl">
                    <a:srgbClr val="000000">
                      <a:alpha val="43137"/>
                    </a:srgbClr>
                  </a:outerShdw>
                </a:effectLst>
              </a:rPr>
              <a:t>Brown University Study</a:t>
            </a:r>
          </a:p>
        </p:txBody>
      </p:sp>
      <p:sp>
        <p:nvSpPr>
          <p:cNvPr id="18436" name="Content Placeholder 2"/>
          <p:cNvSpPr>
            <a:spLocks noGrp="1"/>
          </p:cNvSpPr>
          <p:nvPr>
            <p:ph idx="1"/>
          </p:nvPr>
        </p:nvSpPr>
        <p:spPr>
          <a:xfrm>
            <a:off x="457200" y="2209800"/>
            <a:ext cx="8229600" cy="2590800"/>
          </a:xfrm>
        </p:spPr>
        <p:txBody>
          <a:bodyPr/>
          <a:lstStyle/>
          <a:p>
            <a:pPr>
              <a:buNone/>
            </a:pPr>
            <a:r>
              <a:rPr lang="en-US" sz="2800" dirty="0" smtClean="0">
                <a:effectLst>
                  <a:outerShdw blurRad="38100" dist="38100" dir="2700000" algn="tl">
                    <a:srgbClr val="000000">
                      <a:alpha val="43137"/>
                    </a:srgbClr>
                  </a:outerShdw>
                </a:effectLst>
              </a:rPr>
              <a:t>	Despite demonstrated social, medical, and economic benefits of providing MAT to inmates during incarceration and linkage to MAT upon release, many prison systems nationwide still do not offer pharmacological treatment for opiate addiction or referrals for MAT upon release. The same is true for alcohol.</a:t>
            </a:r>
          </a:p>
          <a:p>
            <a:pPr>
              <a:buNone/>
            </a:pPr>
            <a:r>
              <a:rPr lang="en-US" sz="2800" dirty="0" smtClean="0">
                <a:effectLst>
                  <a:outerShdw blurRad="38100" dist="38100" dir="2700000" algn="tl">
                    <a:srgbClr val="000000">
                      <a:alpha val="43137"/>
                    </a:srgbClr>
                  </a:outerShdw>
                </a:effectLst>
              </a:rPr>
              <a:t>	</a:t>
            </a:r>
          </a:p>
          <a:p>
            <a:pPr eaLnBrk="1" hangingPunct="1">
              <a:buClr>
                <a:srgbClr val="BE854C"/>
              </a:buClr>
              <a:buSzPct val="65000"/>
              <a:buFont typeface="Arial" charset="0"/>
              <a:buNone/>
            </a:pPr>
            <a:r>
              <a:rPr lang="en-US" sz="2800" dirty="0" smtClean="0">
                <a:effectLst>
                  <a:outerShdw blurRad="38100" dist="38100" dir="2700000" algn="tl">
                    <a:srgbClr val="000000">
                      <a:alpha val="43137"/>
                    </a:srgbClr>
                  </a:outerShdw>
                </a:effectLst>
              </a:rPr>
              <a:t>	</a:t>
            </a:r>
            <a:endParaRPr lang="en-US" sz="2800" dirty="0" smtClean="0">
              <a:solidFill>
                <a:srgbClr val="262626"/>
              </a:solidFill>
              <a:effectLst>
                <a:outerShdw blurRad="38100" dist="38100" dir="2700000" algn="tl">
                  <a:srgbClr val="000000">
                    <a:alpha val="43137"/>
                  </a:srgbClr>
                </a:outerShdw>
              </a:effectLst>
              <a:cs typeface="Arial" charset="0"/>
            </a:endParaRPr>
          </a:p>
        </p:txBody>
      </p:sp>
      <p:sp>
        <p:nvSpPr>
          <p:cNvPr id="18437" name="Slide Number Placeholder 8"/>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BCC29F3-7DFA-460E-85DC-6AE86714285C}" type="slidenum">
              <a:rPr lang="en-US" smtClean="0">
                <a:solidFill>
                  <a:schemeClr val="bg1"/>
                </a:solidFill>
                <a:latin typeface="Arial" charset="0"/>
                <a:cs typeface="Arial" charset="0"/>
              </a:rPr>
              <a:pPr fontAlgn="base">
                <a:spcBef>
                  <a:spcPct val="0"/>
                </a:spcBef>
                <a:spcAft>
                  <a:spcPct val="0"/>
                </a:spcAft>
              </a:pPr>
              <a:t>30</a:t>
            </a:fld>
            <a:endParaRPr lang="en-US" smtClean="0">
              <a:solidFill>
                <a:schemeClr val="bg1"/>
              </a:solidFill>
              <a:latin typeface="Arial" charset="0"/>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1219200" y="5867400"/>
            <a:ext cx="7620000" cy="369332"/>
          </a:xfrm>
          <a:prstGeom prst="rect">
            <a:avLst/>
          </a:prstGeom>
        </p:spPr>
        <p:txBody>
          <a:bodyPr wrap="square">
            <a:spAutoFit/>
          </a:bodyPr>
          <a:lstStyle/>
          <a:p>
            <a:pPr algn="r"/>
            <a:r>
              <a:rPr lang="en-US" dirty="0" smtClean="0"/>
              <a:t>Drug Alcohol Depend. 2011 Jan 15;113(2-3):252.</a:t>
            </a:r>
            <a:endParaRPr lang="en-US" dirty="0"/>
          </a:p>
        </p:txBody>
      </p:sp>
      <p:sp>
        <p:nvSpPr>
          <p:cNvPr id="11" name="Rectangle 10"/>
          <p:cNvSpPr/>
          <p:nvPr/>
        </p:nvSpPr>
        <p:spPr>
          <a:xfrm>
            <a:off x="4038600" y="4876800"/>
            <a:ext cx="4572000" cy="923330"/>
          </a:xfrm>
          <a:prstGeom prst="rect">
            <a:avLst/>
          </a:prstGeom>
        </p:spPr>
        <p:txBody>
          <a:bodyPr>
            <a:spAutoFit/>
          </a:bodyPr>
          <a:lstStyle/>
          <a:p>
            <a:pPr algn="r"/>
            <a:r>
              <a:rPr lang="en-US" dirty="0" smtClean="0"/>
              <a:t>National Center for Biotechnology Information (</a:t>
            </a:r>
            <a:r>
              <a:rPr lang="en-US" dirty="0" smtClean="0">
                <a:hlinkClick r:id="rId4"/>
              </a:rPr>
              <a:t>NCBI</a:t>
            </a:r>
            <a:r>
              <a:rPr lang="en-US" dirty="0" smtClean="0"/>
              <a:t>) at the U.S. National Library of Medicine (</a:t>
            </a:r>
            <a:r>
              <a:rPr lang="en-US" dirty="0" smtClean="0">
                <a:hlinkClick r:id="rId5"/>
              </a:rPr>
              <a:t>NLM</a:t>
            </a:r>
            <a:r>
              <a:rPr lang="en-US" dirty="0" smtClean="0"/>
              <a:t>)</a:t>
            </a:r>
            <a:endParaRPr lang="en-US" dirty="0"/>
          </a:p>
        </p:txBody>
      </p:sp>
      <p:sp>
        <p:nvSpPr>
          <p:cNvPr id="16" name="Rectangle 15"/>
          <p:cNvSpPr/>
          <p:nvPr/>
        </p:nvSpPr>
        <p:spPr>
          <a:xfrm>
            <a:off x="914400" y="1295400"/>
            <a:ext cx="5378395" cy="923330"/>
          </a:xfrm>
          <a:prstGeom prst="rect">
            <a:avLst/>
          </a:prstGeom>
          <a:noFill/>
        </p:spPr>
        <p:txBody>
          <a:bodyPr wrap="non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i="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The Conclusion</a:t>
            </a:r>
            <a:endParaRPr lang="en-US" sz="5400" b="1" i="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436">
                                            <p:txEl>
                                              <p:pRg st="0" end="0"/>
                                            </p:txEl>
                                          </p:spTgt>
                                        </p:tgtEl>
                                        <p:attrNameLst>
                                          <p:attrName>style.visibility</p:attrName>
                                        </p:attrNameLst>
                                      </p:cBhvr>
                                      <p:to>
                                        <p:strVal val="visible"/>
                                      </p:to>
                                    </p:set>
                                    <p:animEffect transition="in" filter="fade">
                                      <p:cBhvr>
                                        <p:cTn id="7" dur="2000"/>
                                        <p:tgtEl>
                                          <p:spTgt spid="18436">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8436">
                                            <p:txEl>
                                              <p:pRg st="1" end="1"/>
                                            </p:txEl>
                                          </p:spTgt>
                                        </p:tgtEl>
                                        <p:attrNameLst>
                                          <p:attrName>style.visibility</p:attrName>
                                        </p:attrNameLst>
                                      </p:cBhvr>
                                      <p:to>
                                        <p:strVal val="visible"/>
                                      </p:to>
                                    </p:set>
                                    <p:animEffect transition="in" filter="fade">
                                      <p:cBhvr>
                                        <p:cTn id="10" dur="2000"/>
                                        <p:tgtEl>
                                          <p:spTgt spid="18436">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8436">
                                            <p:txEl>
                                              <p:pRg st="2" end="2"/>
                                            </p:txEl>
                                          </p:spTgt>
                                        </p:tgtEl>
                                        <p:attrNameLst>
                                          <p:attrName>style.visibility</p:attrName>
                                        </p:attrNameLst>
                                      </p:cBhvr>
                                      <p:to>
                                        <p:strVal val="visible"/>
                                      </p:to>
                                    </p:set>
                                    <p:animEffect transition="in" filter="fade">
                                      <p:cBhvr>
                                        <p:cTn id="13" dur="2000"/>
                                        <p:tgtEl>
                                          <p:spTgt spid="18436">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1">
                                            <p:txEl>
                                              <p:pRg st="0" end="0"/>
                                            </p:txEl>
                                          </p:spTgt>
                                        </p:tgtEl>
                                        <p:attrNameLst>
                                          <p:attrName>style.visibility</p:attrName>
                                        </p:attrNameLst>
                                      </p:cBhvr>
                                      <p:to>
                                        <p:strVal val="visible"/>
                                      </p:to>
                                    </p:set>
                                    <p:animEffect transition="in" filter="fade">
                                      <p:cBhvr>
                                        <p:cTn id="16" dur="2000"/>
                                        <p:tgtEl>
                                          <p:spTgt spid="11">
                                            <p:txEl>
                                              <p:pRg st="0" end="0"/>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animEffect transition="in" filter="fade">
                                      <p:cBhvr>
                                        <p:cTn id="19" dur="2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build="allAtOnce"/>
      <p:bldP spid="9" grpId="0" build="allAtOnce"/>
      <p:bldP spid="11" grpId="0" build="allAtOnce"/>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12192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rgbClr val="006892"/>
              </a:solidFill>
            </a:endParaRPr>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228600"/>
            <a:ext cx="9144000" cy="914400"/>
          </a:xfrm>
        </p:spPr>
        <p:txBody>
          <a:bodyPr/>
          <a:lstStyle/>
          <a:p>
            <a:pPr eaLnBrk="1" hangingPunct="1"/>
            <a:r>
              <a:rPr lang="en-US" sz="4000" dirty="0" smtClean="0">
                <a:solidFill>
                  <a:srgbClr val="006892"/>
                </a:solidFill>
                <a:effectLst>
                  <a:outerShdw blurRad="38100" dist="38100" dir="2700000" algn="tl">
                    <a:srgbClr val="000000">
                      <a:alpha val="43137"/>
                    </a:srgbClr>
                  </a:outerShdw>
                </a:effectLst>
              </a:rPr>
              <a:t>When MAT is part of a comprehensive treatment program, IT WORKS!</a:t>
            </a:r>
            <a:endParaRPr lang="en-US" sz="4000" dirty="0" smtClean="0">
              <a:solidFill>
                <a:srgbClr val="006892"/>
              </a:solidFill>
              <a:cs typeface="Arial" charset="0"/>
            </a:endParaRP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31</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3716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3" name="Content Placeholder 2"/>
          <p:cNvSpPr>
            <a:spLocks/>
          </p:cNvSpPr>
          <p:nvPr/>
        </p:nvSpPr>
        <p:spPr bwMode="auto">
          <a:xfrm>
            <a:off x="0" y="1600200"/>
            <a:ext cx="8839200" cy="46482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lvl="1">
              <a:buClr>
                <a:srgbClr val="006892"/>
              </a:buClr>
            </a:pPr>
            <a:r>
              <a:rPr lang="en-US" sz="2800" dirty="0" smtClean="0">
                <a:effectLst>
                  <a:outerShdw blurRad="38100" dist="38100" dir="2700000" algn="tl">
                    <a:srgbClr val="000000">
                      <a:alpha val="43137"/>
                    </a:srgbClr>
                  </a:outerShdw>
                </a:effectLst>
              </a:rPr>
              <a:t>Medication-assisted treatment is one way to help those with alcohol and opioid addiction recover their lives. There are three, equally important parts to this form of treatment: </a:t>
            </a:r>
          </a:p>
          <a:p>
            <a:pPr lvl="1">
              <a:buClr>
                <a:srgbClr val="006892"/>
              </a:buClr>
            </a:pPr>
            <a:endParaRPr lang="en-US" sz="2400" dirty="0" smtClean="0">
              <a:effectLst>
                <a:outerShdw blurRad="38100" dist="38100" dir="2700000" algn="tl">
                  <a:srgbClr val="000000">
                    <a:alpha val="43137"/>
                  </a:srgbClr>
                </a:outerShdw>
              </a:effectLst>
            </a:endParaRPr>
          </a:p>
          <a:p>
            <a:pPr lvl="1">
              <a:lnSpc>
                <a:spcPct val="150000"/>
              </a:lnSpc>
              <a:buClr>
                <a:srgbClr val="006892"/>
              </a:buClr>
              <a:buFont typeface="Wingdings" pitchFamily="2" charset="2"/>
              <a:buChar char="Ø"/>
            </a:pPr>
            <a:r>
              <a:rPr lang="en-US" sz="24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Medication </a:t>
            </a:r>
          </a:p>
          <a:p>
            <a:pPr lvl="1">
              <a:lnSpc>
                <a:spcPct val="150000"/>
              </a:lnSpc>
              <a:buClr>
                <a:srgbClr val="006892"/>
              </a:buClr>
              <a:buFont typeface="Wingdings" pitchFamily="2" charset="2"/>
              <a:buChar char="Ø"/>
            </a:pPr>
            <a:r>
              <a:rPr lang="en-US" sz="2800" dirty="0" smtClean="0">
                <a:effectLst>
                  <a:outerShdw blurRad="38100" dist="38100" dir="2700000" algn="tl">
                    <a:srgbClr val="000000">
                      <a:alpha val="43137"/>
                    </a:srgbClr>
                  </a:outerShdw>
                </a:effectLst>
              </a:rPr>
              <a:t>Counseling </a:t>
            </a:r>
          </a:p>
          <a:p>
            <a:pPr lvl="1">
              <a:lnSpc>
                <a:spcPct val="150000"/>
              </a:lnSpc>
              <a:buClr>
                <a:srgbClr val="006892"/>
              </a:buClr>
              <a:buFont typeface="Wingdings" pitchFamily="2" charset="2"/>
              <a:buChar char="Ø"/>
            </a:pPr>
            <a:r>
              <a:rPr lang="en-US" sz="2800" dirty="0" smtClean="0">
                <a:effectLst>
                  <a:outerShdw blurRad="38100" dist="38100" dir="2700000" algn="tl">
                    <a:srgbClr val="000000">
                      <a:alpha val="43137"/>
                    </a:srgbClr>
                  </a:outerShdw>
                </a:effectLst>
              </a:rPr>
              <a:t>Support from family and friends. </a:t>
            </a:r>
            <a:endParaRPr lang="en-US" sz="2800" dirty="0">
              <a:solidFill>
                <a:srgbClr val="262626"/>
              </a:solidFill>
              <a:latin typeface="Calibri" pitchFamily="34" charset="0"/>
              <a:cs typeface="Arial" charset="0"/>
            </a:endParaRPr>
          </a:p>
        </p:txBody>
      </p:sp>
      <p:sp>
        <p:nvSpPr>
          <p:cNvPr id="9" name="TextBox 8"/>
          <p:cNvSpPr txBox="1"/>
          <p:nvPr/>
        </p:nvSpPr>
        <p:spPr>
          <a:xfrm>
            <a:off x="5638800" y="2590800"/>
            <a:ext cx="152400" cy="369332"/>
          </a:xfrm>
          <a:prstGeom prst="rect">
            <a:avLst/>
          </a:prstGeom>
          <a:noFill/>
        </p:spPr>
        <p:txBody>
          <a:bodyPr wrap="square" rtlCol="0">
            <a:spAutoFit/>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583">
                                            <p:txEl>
                                              <p:pRg st="3" end="3"/>
                                            </p:txEl>
                                          </p:spTgt>
                                        </p:tgtEl>
                                        <p:attrNameLst>
                                          <p:attrName>style.visibility</p:attrName>
                                        </p:attrNameLst>
                                      </p:cBhvr>
                                      <p:to>
                                        <p:strVal val="visible"/>
                                      </p:to>
                                    </p:set>
                                    <p:animEffect transition="in" filter="fade">
                                      <p:cBhvr>
                                        <p:cTn id="7" dur="2000"/>
                                        <p:tgtEl>
                                          <p:spTgt spid="2458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4583">
                                            <p:txEl>
                                              <p:pRg st="4" end="4"/>
                                            </p:txEl>
                                          </p:spTgt>
                                        </p:tgtEl>
                                        <p:attrNameLst>
                                          <p:attrName>style.visibility</p:attrName>
                                        </p:attrNameLst>
                                      </p:cBhvr>
                                      <p:to>
                                        <p:strVal val="visible"/>
                                      </p:to>
                                    </p:set>
                                    <p:animEffect transition="in" filter="fade">
                                      <p:cBhvr>
                                        <p:cTn id="12" dur="2000"/>
                                        <p:tgtEl>
                                          <p:spTgt spid="2458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4583">
                                            <p:txEl>
                                              <p:pRg st="5" end="5"/>
                                            </p:txEl>
                                          </p:spTgt>
                                        </p:tgtEl>
                                        <p:attrNameLst>
                                          <p:attrName>style.visibility</p:attrName>
                                        </p:attrNameLst>
                                      </p:cBhvr>
                                      <p:to>
                                        <p:strVal val="visible"/>
                                      </p:to>
                                    </p:set>
                                    <p:animEffect transition="in" filter="fade">
                                      <p:cBhvr>
                                        <p:cTn id="17" dur="2000"/>
                                        <p:tgtEl>
                                          <p:spTgt spid="2458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12192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228600"/>
            <a:ext cx="9144000" cy="914400"/>
          </a:xfrm>
        </p:spPr>
        <p:txBody>
          <a:bodyPr/>
          <a:lstStyle/>
          <a:p>
            <a:pPr eaLnBrk="1" hangingPunct="1"/>
            <a:r>
              <a:rPr lang="en-US" sz="4000" dirty="0" smtClean="0">
                <a:solidFill>
                  <a:srgbClr val="006892"/>
                </a:solidFill>
                <a:effectLst>
                  <a:outerShdw blurRad="38100" dist="38100" dir="2700000" algn="tl">
                    <a:srgbClr val="000000">
                      <a:alpha val="43137"/>
                    </a:srgbClr>
                  </a:outerShdw>
                </a:effectLst>
              </a:rPr>
              <a:t>Some common myths and questions</a:t>
            </a:r>
            <a:endParaRPr lang="en-US" sz="4000" dirty="0" smtClean="0">
              <a:solidFill>
                <a:srgbClr val="006892"/>
              </a:solidFill>
              <a:cs typeface="Arial" charset="0"/>
            </a:endParaRP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32</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3716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3" name="Content Placeholder 2"/>
          <p:cNvSpPr>
            <a:spLocks/>
          </p:cNvSpPr>
          <p:nvPr/>
        </p:nvSpPr>
        <p:spPr bwMode="auto">
          <a:xfrm>
            <a:off x="0" y="1600200"/>
            <a:ext cx="8839200" cy="46482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marL="914400" lvl="1" indent="-457200">
              <a:lnSpc>
                <a:spcPct val="150000"/>
              </a:lnSpc>
              <a:buAutoNum type="arabicPeriod"/>
            </a:pPr>
            <a:r>
              <a:rPr lang="en-US" sz="2400" b="1" dirty="0" smtClean="0">
                <a:latin typeface="+mj-lt"/>
              </a:rPr>
              <a:t>IS METHADONE MAINTENANCE TRADING ONE ADDICTION FOR ANOTHER? TRUE  OR   FALSE</a:t>
            </a:r>
          </a:p>
          <a:p>
            <a:pPr marL="914400" lvl="1" indent="-457200">
              <a:lnSpc>
                <a:spcPct val="150000"/>
              </a:lnSpc>
              <a:buClr>
                <a:srgbClr val="006892"/>
              </a:buClr>
            </a:pPr>
            <a:r>
              <a:rPr lang="en-US" sz="2400" dirty="0" smtClean="0"/>
              <a:t>	Methadone is prescribed as in maintenance therapy, acts as a </a:t>
            </a:r>
            <a:r>
              <a:rPr lang="en-US" sz="2400" dirty="0" err="1" smtClean="0"/>
              <a:t>normalizer</a:t>
            </a:r>
            <a:r>
              <a:rPr lang="en-US" sz="2400" dirty="0" smtClean="0"/>
              <a:t> rather than a narcotic. The patient is able to function in every physical, emotional, and intellectual capacity without impairment.</a:t>
            </a:r>
            <a:endParaRPr lang="en-US" sz="2400" dirty="0">
              <a:solidFill>
                <a:srgbClr val="262626"/>
              </a:solidFill>
              <a:latin typeface="Calibri" pitchFamily="34"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4583">
                                            <p:txEl>
                                              <p:pRg st="1" end="1"/>
                                            </p:txEl>
                                          </p:spTgt>
                                        </p:tgtEl>
                                        <p:attrNameLst>
                                          <p:attrName>style.visibility</p:attrName>
                                        </p:attrNameLst>
                                      </p:cBhvr>
                                      <p:to>
                                        <p:strVal val="visible"/>
                                      </p:to>
                                    </p:set>
                                    <p:animEffect transition="in" filter="wipe(down)">
                                      <p:cBhvr>
                                        <p:cTn id="7" dur="500"/>
                                        <p:tgtEl>
                                          <p:spTgt spid="2458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4583">
                                            <p:txEl>
                                              <p:pRg st="2" end="2"/>
                                            </p:txEl>
                                          </p:spTgt>
                                        </p:tgtEl>
                                        <p:attrNameLst>
                                          <p:attrName>style.visibility</p:attrName>
                                        </p:attrNameLst>
                                      </p:cBhvr>
                                      <p:to>
                                        <p:strVal val="visible"/>
                                      </p:to>
                                    </p:set>
                                    <p:animEffect transition="in" filter="wipe(down)">
                                      <p:cBhvr>
                                        <p:cTn id="12" dur="500"/>
                                        <p:tgtEl>
                                          <p:spTgt spid="2458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12192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228600"/>
            <a:ext cx="9144000" cy="914400"/>
          </a:xfrm>
        </p:spPr>
        <p:txBody>
          <a:bodyPr/>
          <a:lstStyle/>
          <a:p>
            <a:pPr eaLnBrk="1" hangingPunct="1"/>
            <a:r>
              <a:rPr lang="en-US" sz="4000" dirty="0" smtClean="0">
                <a:solidFill>
                  <a:srgbClr val="006892"/>
                </a:solidFill>
                <a:effectLst>
                  <a:outerShdw blurRad="38100" dist="38100" dir="2700000" algn="tl">
                    <a:srgbClr val="000000">
                      <a:alpha val="43137"/>
                    </a:srgbClr>
                  </a:outerShdw>
                </a:effectLst>
              </a:rPr>
              <a:t>Some common myths and questions</a:t>
            </a:r>
            <a:endParaRPr lang="en-US" sz="4000" dirty="0" smtClean="0">
              <a:solidFill>
                <a:srgbClr val="006892"/>
              </a:solidFill>
              <a:cs typeface="Arial" charset="0"/>
            </a:endParaRP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33</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3716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3" name="Content Placeholder 2"/>
          <p:cNvSpPr>
            <a:spLocks/>
          </p:cNvSpPr>
          <p:nvPr/>
        </p:nvSpPr>
        <p:spPr bwMode="auto">
          <a:xfrm>
            <a:off x="0" y="1600200"/>
            <a:ext cx="8839200" cy="46482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marL="914400" lvl="1" indent="-457200">
              <a:lnSpc>
                <a:spcPct val="150000"/>
              </a:lnSpc>
              <a:buClr>
                <a:srgbClr val="006892"/>
              </a:buClr>
            </a:pPr>
            <a:r>
              <a:rPr lang="en-US" sz="2400" b="1" dirty="0" smtClean="0">
                <a:latin typeface="+mj-lt"/>
              </a:rPr>
              <a:t>2.  PREGNANT WOMEN SHOULD WITHDRAW OR AT LEAST LOWER THEIR DOSE OF METHADONE SO THAT THE BABY IS NOT BORN DEPENDENT.      TRUE OR FALSE</a:t>
            </a:r>
            <a:r>
              <a:rPr lang="en-US" sz="2400" dirty="0" smtClean="0"/>
              <a:t>	</a:t>
            </a:r>
          </a:p>
          <a:p>
            <a:pPr marL="914400" lvl="1" indent="-457200">
              <a:lnSpc>
                <a:spcPct val="150000"/>
              </a:lnSpc>
              <a:buClr>
                <a:srgbClr val="006892"/>
              </a:buClr>
            </a:pPr>
            <a:r>
              <a:rPr lang="en-US" sz="2400" dirty="0" smtClean="0"/>
              <a:t>	</a:t>
            </a:r>
            <a:r>
              <a:rPr lang="en-US" sz="2400" dirty="0" smtClean="0">
                <a:latin typeface="+mj-lt"/>
              </a:rPr>
              <a:t>A pregnant woman who abuses opioid drugs may seriously damage both herself and her unborn child.  While methadone itself does not eliminate all potential problems, participation in methadone maintenance treatment greatly reduces the risks of illness or even the death in mother or child.</a:t>
            </a:r>
            <a:endParaRPr lang="en-US" sz="2400" dirty="0">
              <a:solidFill>
                <a:srgbClr val="262626"/>
              </a:solidFill>
              <a:latin typeface="+mj-lt"/>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4583">
                                            <p:txEl>
                                              <p:pRg st="1" end="1"/>
                                            </p:txEl>
                                          </p:spTgt>
                                        </p:tgtEl>
                                        <p:attrNameLst>
                                          <p:attrName>style.visibility</p:attrName>
                                        </p:attrNameLst>
                                      </p:cBhvr>
                                      <p:to>
                                        <p:strVal val="visible"/>
                                      </p:to>
                                    </p:set>
                                    <p:animEffect transition="in" filter="wipe(down)">
                                      <p:cBhvr>
                                        <p:cTn id="7" dur="500"/>
                                        <p:tgtEl>
                                          <p:spTgt spid="2458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4583">
                                            <p:txEl>
                                              <p:pRg st="2" end="2"/>
                                            </p:txEl>
                                          </p:spTgt>
                                        </p:tgtEl>
                                        <p:attrNameLst>
                                          <p:attrName>style.visibility</p:attrName>
                                        </p:attrNameLst>
                                      </p:cBhvr>
                                      <p:to>
                                        <p:strVal val="visible"/>
                                      </p:to>
                                    </p:set>
                                    <p:animEffect transition="in" filter="wipe(down)">
                                      <p:cBhvr>
                                        <p:cTn id="12" dur="500"/>
                                        <p:tgtEl>
                                          <p:spTgt spid="2458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12192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228600"/>
            <a:ext cx="9144000" cy="914400"/>
          </a:xfrm>
        </p:spPr>
        <p:txBody>
          <a:bodyPr/>
          <a:lstStyle/>
          <a:p>
            <a:pPr eaLnBrk="1" hangingPunct="1"/>
            <a:r>
              <a:rPr lang="en-US" sz="4000" dirty="0" smtClean="0">
                <a:solidFill>
                  <a:srgbClr val="006892"/>
                </a:solidFill>
                <a:effectLst>
                  <a:outerShdw blurRad="38100" dist="38100" dir="2700000" algn="tl">
                    <a:srgbClr val="000000">
                      <a:alpha val="43137"/>
                    </a:srgbClr>
                  </a:outerShdw>
                </a:effectLst>
              </a:rPr>
              <a:t>Some common myths and questions</a:t>
            </a:r>
            <a:endParaRPr lang="en-US" sz="4000" dirty="0" smtClean="0">
              <a:solidFill>
                <a:srgbClr val="006892"/>
              </a:solidFill>
              <a:cs typeface="Arial" charset="0"/>
            </a:endParaRP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34</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3716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3" name="Content Placeholder 2"/>
          <p:cNvSpPr>
            <a:spLocks/>
          </p:cNvSpPr>
          <p:nvPr/>
        </p:nvSpPr>
        <p:spPr bwMode="auto">
          <a:xfrm>
            <a:off x="0" y="1600200"/>
            <a:ext cx="8839200" cy="46482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marL="914400" lvl="1" indent="-457200">
              <a:lnSpc>
                <a:spcPct val="150000"/>
              </a:lnSpc>
              <a:buClr>
                <a:srgbClr val="006892"/>
              </a:buClr>
            </a:pPr>
            <a:r>
              <a:rPr lang="en-US" sz="2400" b="1" dirty="0" smtClean="0">
                <a:latin typeface="+mj-lt"/>
              </a:rPr>
              <a:t>3.  </a:t>
            </a:r>
            <a:r>
              <a:rPr lang="en-US" sz="2400" b="1" dirty="0" smtClean="0"/>
              <a:t> METHADONE GETS INTO THE BONE MARROW, ROTS THE TEETH, AND DEPLETES CALCIUM.       TRUE OR FALSE</a:t>
            </a:r>
            <a:endParaRPr lang="en-US" sz="2400" dirty="0" smtClean="0"/>
          </a:p>
          <a:p>
            <a:pPr marL="914400" lvl="1" indent="-457200">
              <a:lnSpc>
                <a:spcPct val="150000"/>
              </a:lnSpc>
              <a:buClr>
                <a:srgbClr val="006892"/>
              </a:buClr>
            </a:pPr>
            <a:r>
              <a:rPr lang="en-US" sz="2400" dirty="0" smtClean="0"/>
              <a:t>	</a:t>
            </a:r>
            <a:r>
              <a:rPr lang="en-US" sz="2400" dirty="0" smtClean="0">
                <a:latin typeface="+mj-lt"/>
              </a:rPr>
              <a:t>That is absolutely false.  Methadone has been used for the of  treatment of opioid-dependency for more than thirty-five years and millions of patients. Once the person starts generally feeling better in recovery, those aches and pains may be more noticeable, but they are not due to methadone.</a:t>
            </a:r>
            <a:endParaRPr lang="en-US" sz="2400" dirty="0">
              <a:solidFill>
                <a:srgbClr val="262626"/>
              </a:solidFill>
              <a:latin typeface="+mj-lt"/>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4583">
                                            <p:txEl>
                                              <p:pRg st="1" end="1"/>
                                            </p:txEl>
                                          </p:spTgt>
                                        </p:tgtEl>
                                        <p:attrNameLst>
                                          <p:attrName>style.visibility</p:attrName>
                                        </p:attrNameLst>
                                      </p:cBhvr>
                                      <p:to>
                                        <p:strVal val="visible"/>
                                      </p:to>
                                    </p:set>
                                    <p:animEffect transition="in" filter="wipe(down)">
                                      <p:cBhvr>
                                        <p:cTn id="7" dur="500"/>
                                        <p:tgtEl>
                                          <p:spTgt spid="2458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4583">
                                            <p:txEl>
                                              <p:pRg st="2" end="2"/>
                                            </p:txEl>
                                          </p:spTgt>
                                        </p:tgtEl>
                                        <p:attrNameLst>
                                          <p:attrName>style.visibility</p:attrName>
                                        </p:attrNameLst>
                                      </p:cBhvr>
                                      <p:to>
                                        <p:strVal val="visible"/>
                                      </p:to>
                                    </p:set>
                                    <p:animEffect transition="in" filter="wipe(down)">
                                      <p:cBhvr>
                                        <p:cTn id="12" dur="500"/>
                                        <p:tgtEl>
                                          <p:spTgt spid="2458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12192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228600"/>
            <a:ext cx="9144000" cy="914400"/>
          </a:xfrm>
        </p:spPr>
        <p:txBody>
          <a:bodyPr/>
          <a:lstStyle/>
          <a:p>
            <a:pPr eaLnBrk="1" hangingPunct="1"/>
            <a:r>
              <a:rPr lang="en-US" sz="4000" dirty="0" smtClean="0">
                <a:solidFill>
                  <a:srgbClr val="006892"/>
                </a:solidFill>
                <a:effectLst>
                  <a:outerShdw blurRad="38100" dist="38100" dir="2700000" algn="tl">
                    <a:srgbClr val="000000">
                      <a:alpha val="43137"/>
                    </a:srgbClr>
                  </a:outerShdw>
                </a:effectLst>
              </a:rPr>
              <a:t>Medication-Assisted Treatment Myths</a:t>
            </a:r>
            <a:endParaRPr lang="en-US" sz="4000" dirty="0" smtClean="0">
              <a:solidFill>
                <a:srgbClr val="006892"/>
              </a:solidFill>
              <a:effectLst>
                <a:outerShdw blurRad="38100" dist="38100" dir="2700000" algn="tl">
                  <a:srgbClr val="000000">
                    <a:alpha val="43137"/>
                  </a:srgbClr>
                </a:outerShdw>
              </a:effectLst>
              <a:cs typeface="Arial" charset="0"/>
            </a:endParaRP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35</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3716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3"/>
          <p:cNvSpPr txBox="1">
            <a:spLocks noChangeArrowheads="1"/>
          </p:cNvSpPr>
          <p:nvPr/>
        </p:nvSpPr>
        <p:spPr bwMode="auto">
          <a:xfrm>
            <a:off x="0" y="1600200"/>
            <a:ext cx="9144000" cy="60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0" lang="en-US" sz="3100" b="1" i="1" u="sng" strike="noStrike" kern="1200" cap="none" spc="0" normalizeH="0" baseline="0" noProof="0" dirty="0" smtClean="0">
                <a:ln>
                  <a:noFill/>
                </a:ln>
                <a:solidFill>
                  <a:srgbClr val="006892"/>
                </a:solidFill>
                <a:effectLst>
                  <a:outerShdw blurRad="38100" dist="38100" dir="2700000" algn="tl">
                    <a:srgbClr val="000000">
                      <a:alpha val="43137"/>
                    </a:srgbClr>
                  </a:outerShdw>
                </a:effectLst>
                <a:uLnTx/>
                <a:uFillTx/>
                <a:latin typeface="+mn-lt"/>
                <a:ea typeface="+mn-ea"/>
                <a:cs typeface="+mn-cs"/>
              </a:rPr>
              <a:t>Myth #1:</a:t>
            </a:r>
            <a:r>
              <a:rPr kumimoji="0" lang="en-US" sz="3100" b="0" i="0" u="none" strike="noStrike" kern="1200" cap="none" spc="0" normalizeH="0" baseline="0" noProof="0" dirty="0" smtClean="0">
                <a:ln>
                  <a:noFill/>
                </a:ln>
                <a:solidFill>
                  <a:srgbClr val="006892"/>
                </a:solidFill>
                <a:effectLst>
                  <a:outerShdw blurRad="38100" dist="38100" dir="2700000" algn="tl">
                    <a:srgbClr val="000000">
                      <a:alpha val="43137"/>
                    </a:srgbClr>
                  </a:outerShdw>
                </a:effectLst>
                <a:uLnTx/>
                <a:uFillTx/>
                <a:latin typeface="+mn-lt"/>
                <a:ea typeface="+mn-ea"/>
                <a:cs typeface="+mn-cs"/>
              </a:rPr>
              <a:t> Medications are not a part of treatment.</a:t>
            </a:r>
          </a:p>
        </p:txBody>
      </p:sp>
      <p:sp>
        <p:nvSpPr>
          <p:cNvPr id="10" name="Text Box 4"/>
          <p:cNvSpPr txBox="1">
            <a:spLocks noChangeArrowheads="1"/>
          </p:cNvSpPr>
          <p:nvPr/>
        </p:nvSpPr>
        <p:spPr bwMode="auto">
          <a:xfrm>
            <a:off x="0" y="2667000"/>
            <a:ext cx="8763000" cy="3323987"/>
          </a:xfrm>
          <a:prstGeom prst="rect">
            <a:avLst/>
          </a:prstGeom>
          <a:noFill/>
          <a:ln w="9525">
            <a:noFill/>
            <a:miter lim="800000"/>
            <a:headEnd/>
            <a:tailEnd/>
          </a:ln>
        </p:spPr>
        <p:txBody>
          <a:bodyPr anchor="ctr">
            <a:spAutoFit/>
          </a:bodyPr>
          <a:lstStyle/>
          <a:p>
            <a:pPr marL="292100" indent="-292100" algn="l" eaLnBrk="1" hangingPunct="1">
              <a:lnSpc>
                <a:spcPct val="100000"/>
              </a:lnSpc>
              <a:spcBef>
                <a:spcPct val="50000"/>
              </a:spcBef>
              <a:buClr>
                <a:schemeClr val="bg1"/>
              </a:buClr>
              <a:buSzPct val="125000"/>
              <a:buFont typeface="Wingdings" pitchFamily="2" charset="2"/>
              <a:buChar char="§"/>
            </a:pPr>
            <a:r>
              <a:rPr lang="en-US" sz="2800" dirty="0">
                <a:latin typeface="+mn-lt"/>
              </a:rPr>
              <a:t>The </a:t>
            </a:r>
            <a:r>
              <a:rPr lang="en-US" sz="2800" dirty="0" err="1">
                <a:latin typeface="+mn-lt"/>
              </a:rPr>
              <a:t>pharmacotherapies</a:t>
            </a:r>
            <a:r>
              <a:rPr lang="en-US" sz="2800" dirty="0">
                <a:latin typeface="+mn-lt"/>
              </a:rPr>
              <a:t> that are FDA-approved for treatment of addiction should be used in conjunction with psycho-social-educational-spiritual therapy. Therefore, medications can be used as a part of treatment, but only one part.</a:t>
            </a:r>
          </a:p>
          <a:p>
            <a:pPr marL="292100" indent="-292100" algn="l" eaLnBrk="1" hangingPunct="1">
              <a:lnSpc>
                <a:spcPct val="100000"/>
              </a:lnSpc>
              <a:spcBef>
                <a:spcPct val="50000"/>
              </a:spcBef>
              <a:buClr>
                <a:schemeClr val="bg1"/>
              </a:buClr>
              <a:buSzPct val="125000"/>
              <a:buFont typeface="Wingdings" pitchFamily="2" charset="2"/>
              <a:buChar char="§"/>
            </a:pPr>
            <a:r>
              <a:rPr lang="en-US" sz="2800" dirty="0">
                <a:latin typeface="+mn-lt"/>
              </a:rPr>
              <a:t>Medications are used in the treatment of many diseases, including addiction.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12192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228600"/>
            <a:ext cx="9144000" cy="914400"/>
          </a:xfrm>
        </p:spPr>
        <p:txBody>
          <a:bodyPr/>
          <a:lstStyle/>
          <a:p>
            <a:pPr eaLnBrk="1" hangingPunct="1"/>
            <a:r>
              <a:rPr lang="en-US" sz="4000" dirty="0" smtClean="0">
                <a:solidFill>
                  <a:srgbClr val="006892"/>
                </a:solidFill>
                <a:effectLst>
                  <a:outerShdw blurRad="38100" dist="38100" dir="2700000" algn="tl">
                    <a:srgbClr val="000000">
                      <a:alpha val="43137"/>
                    </a:srgbClr>
                  </a:outerShdw>
                </a:effectLst>
              </a:rPr>
              <a:t>Medication-Assisted Treatment Myths</a:t>
            </a:r>
            <a:endParaRPr lang="en-US" sz="4000" dirty="0" smtClean="0">
              <a:solidFill>
                <a:srgbClr val="006892"/>
              </a:solidFill>
              <a:effectLst>
                <a:outerShdw blurRad="38100" dist="38100" dir="2700000" algn="tl">
                  <a:srgbClr val="000000">
                    <a:alpha val="43137"/>
                  </a:srgbClr>
                </a:outerShdw>
              </a:effectLst>
              <a:cs typeface="Arial" charset="0"/>
            </a:endParaRP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36</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3716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3"/>
          <p:cNvSpPr txBox="1">
            <a:spLocks noChangeArrowheads="1"/>
          </p:cNvSpPr>
          <p:nvPr/>
        </p:nvSpPr>
        <p:spPr bwMode="auto">
          <a:xfrm>
            <a:off x="0" y="1600200"/>
            <a:ext cx="9144000" cy="60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spcBef>
                <a:spcPct val="20000"/>
              </a:spcBef>
              <a:buClr>
                <a:schemeClr val="hlink"/>
              </a:buClr>
              <a:buSzPct val="70000"/>
              <a:buFont typeface="Wingdings" pitchFamily="2" charset="2"/>
              <a:buNone/>
            </a:pPr>
            <a:r>
              <a:rPr lang="en-US" sz="2800" b="1" i="1" u="sng" dirty="0" smtClean="0">
                <a:solidFill>
                  <a:srgbClr val="006892"/>
                </a:solidFill>
                <a:latin typeface="+mj-lt"/>
              </a:rPr>
              <a:t>Myth #2:</a:t>
            </a:r>
            <a:r>
              <a:rPr lang="en-US" sz="2800" dirty="0" smtClean="0">
                <a:solidFill>
                  <a:srgbClr val="006892"/>
                </a:solidFill>
                <a:latin typeface="+mj-lt"/>
              </a:rPr>
              <a:t>  Medications are drugs, and you cannot be clean if you are taking anything.</a:t>
            </a:r>
            <a:endParaRPr lang="en-US" sz="2800" dirty="0">
              <a:solidFill>
                <a:srgbClr val="006892"/>
              </a:solidFill>
              <a:latin typeface="+mj-lt"/>
            </a:endParaRPr>
          </a:p>
        </p:txBody>
      </p:sp>
      <p:sp>
        <p:nvSpPr>
          <p:cNvPr id="15" name="Text Box 3"/>
          <p:cNvSpPr txBox="1">
            <a:spLocks noChangeArrowheads="1"/>
          </p:cNvSpPr>
          <p:nvPr/>
        </p:nvSpPr>
        <p:spPr bwMode="auto">
          <a:xfrm>
            <a:off x="0" y="2895600"/>
            <a:ext cx="9144000" cy="3416320"/>
          </a:xfrm>
          <a:prstGeom prst="rect">
            <a:avLst/>
          </a:prstGeom>
          <a:noFill/>
          <a:ln w="9525">
            <a:noFill/>
            <a:miter lim="800000"/>
            <a:headEnd/>
            <a:tailEnd/>
          </a:ln>
        </p:spPr>
        <p:txBody>
          <a:bodyPr anchor="ctr">
            <a:spAutoFit/>
          </a:bodyPr>
          <a:lstStyle/>
          <a:p>
            <a:pPr marL="279400" indent="-279400" algn="l" eaLnBrk="1" hangingPunct="1">
              <a:lnSpc>
                <a:spcPct val="100000"/>
              </a:lnSpc>
              <a:spcBef>
                <a:spcPct val="50000"/>
              </a:spcBef>
              <a:buClr>
                <a:schemeClr val="bg1"/>
              </a:buClr>
              <a:buSzPct val="125000"/>
              <a:buFont typeface="Wingdings" pitchFamily="2" charset="2"/>
              <a:buChar char="§"/>
            </a:pPr>
            <a:r>
              <a:rPr kumimoji="1" lang="en-US" sz="2400" dirty="0">
                <a:latin typeface="+mn-lt"/>
              </a:rPr>
              <a:t>The field needs to change terminology to reflect current trends.  “Drugs” are illicit psychoactive substances that are used to achieve a “high.” “Medications” are available by prescription and are used to treat an illness, disorder or disease. </a:t>
            </a:r>
            <a:endParaRPr kumimoji="1" lang="en-US" sz="2400" dirty="0" smtClean="0">
              <a:latin typeface="+mn-lt"/>
            </a:endParaRPr>
          </a:p>
          <a:p>
            <a:pPr marL="279400" indent="-279400" algn="l" eaLnBrk="1" hangingPunct="1">
              <a:lnSpc>
                <a:spcPct val="100000"/>
              </a:lnSpc>
              <a:spcBef>
                <a:spcPct val="50000"/>
              </a:spcBef>
              <a:buClr>
                <a:schemeClr val="bg1"/>
              </a:buClr>
              <a:buSzPct val="125000"/>
              <a:buFont typeface="Wingdings" pitchFamily="2" charset="2"/>
              <a:buChar char="§"/>
            </a:pPr>
            <a:r>
              <a:rPr kumimoji="1" lang="en-US" sz="2400" dirty="0" smtClean="0">
                <a:latin typeface="+mn-lt"/>
              </a:rPr>
              <a:t>Physical </a:t>
            </a:r>
            <a:r>
              <a:rPr kumimoji="1" lang="en-US" sz="2400" dirty="0">
                <a:latin typeface="+mn-lt"/>
              </a:rPr>
              <a:t>dependence and addiction are not the same thing.  </a:t>
            </a:r>
          </a:p>
          <a:p>
            <a:pPr marL="279400" indent="-279400" algn="l" eaLnBrk="1" hangingPunct="1">
              <a:lnSpc>
                <a:spcPct val="100000"/>
              </a:lnSpc>
              <a:spcBef>
                <a:spcPct val="50000"/>
              </a:spcBef>
              <a:buClr>
                <a:schemeClr val="bg1"/>
              </a:buClr>
              <a:buSzPct val="125000"/>
              <a:buFont typeface="Wingdings" pitchFamily="2" charset="2"/>
              <a:buChar char="§"/>
            </a:pPr>
            <a:r>
              <a:rPr kumimoji="1" lang="en-US" sz="2400" dirty="0">
                <a:latin typeface="+mn-lt"/>
              </a:rPr>
              <a:t>The goal of addiction treatment is to assist a client in stopping his or her compulsive use of drugs or alcohol and </a:t>
            </a:r>
            <a:r>
              <a:rPr kumimoji="1" lang="en-US" sz="2400" dirty="0" smtClean="0">
                <a:latin typeface="+mn-lt"/>
              </a:rPr>
              <a:t>live </a:t>
            </a:r>
            <a:r>
              <a:rPr kumimoji="1" lang="en-US" sz="2400" dirty="0">
                <a:latin typeface="+mn-lt"/>
              </a:rPr>
              <a:t>a normal, functional life.  </a:t>
            </a:r>
            <a:endParaRPr lang="en-US" sz="2400"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12192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228600"/>
            <a:ext cx="9144000" cy="914400"/>
          </a:xfrm>
        </p:spPr>
        <p:txBody>
          <a:bodyPr/>
          <a:lstStyle/>
          <a:p>
            <a:pPr eaLnBrk="1" hangingPunct="1"/>
            <a:r>
              <a:rPr lang="en-US" sz="4000" dirty="0" smtClean="0">
                <a:solidFill>
                  <a:srgbClr val="006892"/>
                </a:solidFill>
                <a:effectLst>
                  <a:outerShdw blurRad="38100" dist="38100" dir="2700000" algn="tl">
                    <a:srgbClr val="000000">
                      <a:alpha val="43137"/>
                    </a:srgbClr>
                  </a:outerShdw>
                </a:effectLst>
              </a:rPr>
              <a:t>Medication-Assisted Treatment Myths</a:t>
            </a:r>
            <a:endParaRPr lang="en-US" sz="4000" dirty="0" smtClean="0">
              <a:solidFill>
                <a:srgbClr val="006892"/>
              </a:solidFill>
              <a:effectLst>
                <a:outerShdw blurRad="38100" dist="38100" dir="2700000" algn="tl">
                  <a:srgbClr val="000000">
                    <a:alpha val="43137"/>
                  </a:srgbClr>
                </a:outerShdw>
              </a:effectLst>
              <a:cs typeface="Arial" charset="0"/>
            </a:endParaRP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37</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3716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3"/>
          <p:cNvSpPr txBox="1">
            <a:spLocks noChangeArrowheads="1"/>
          </p:cNvSpPr>
          <p:nvPr/>
        </p:nvSpPr>
        <p:spPr bwMode="auto">
          <a:xfrm>
            <a:off x="0" y="1600200"/>
            <a:ext cx="9144000" cy="60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spcBef>
                <a:spcPct val="20000"/>
              </a:spcBef>
              <a:buClr>
                <a:schemeClr val="hlink"/>
              </a:buClr>
              <a:buSzPct val="70000"/>
              <a:buFont typeface="Wingdings" pitchFamily="2" charset="2"/>
              <a:buNone/>
            </a:pPr>
            <a:r>
              <a:rPr lang="en-US" sz="2800" b="1" i="1" u="sng" dirty="0" smtClean="0">
                <a:solidFill>
                  <a:srgbClr val="006892"/>
                </a:solidFill>
              </a:rPr>
              <a:t>Myth #3</a:t>
            </a:r>
            <a:r>
              <a:rPr lang="en-US" sz="2800" u="sng" dirty="0" smtClean="0">
                <a:solidFill>
                  <a:srgbClr val="006892"/>
                </a:solidFill>
              </a:rPr>
              <a:t>:</a:t>
            </a:r>
            <a:r>
              <a:rPr lang="en-US" sz="2800" dirty="0" smtClean="0">
                <a:solidFill>
                  <a:srgbClr val="006892"/>
                </a:solidFill>
              </a:rPr>
              <a:t>  Alcoholics Anonymous (AA) and Narcotics Anonymous (NA) does not support the use of medications.</a:t>
            </a:r>
            <a:endParaRPr lang="en-US" sz="2800" dirty="0">
              <a:solidFill>
                <a:srgbClr val="006892"/>
              </a:solidFill>
            </a:endParaRPr>
          </a:p>
        </p:txBody>
      </p:sp>
      <p:sp>
        <p:nvSpPr>
          <p:cNvPr id="10" name="Text Box 4"/>
          <p:cNvSpPr txBox="1">
            <a:spLocks noChangeArrowheads="1"/>
          </p:cNvSpPr>
          <p:nvPr/>
        </p:nvSpPr>
        <p:spPr bwMode="auto">
          <a:xfrm>
            <a:off x="0" y="2876550"/>
            <a:ext cx="9144000" cy="3295650"/>
          </a:xfrm>
          <a:prstGeom prst="rect">
            <a:avLst/>
          </a:prstGeom>
          <a:noFill/>
          <a:ln w="9525" algn="ctr">
            <a:noFill/>
            <a:miter lim="800000"/>
            <a:headEnd/>
            <a:tailEnd/>
          </a:ln>
        </p:spPr>
        <p:txBody>
          <a:bodyPr anchor="ctr">
            <a:spAutoFit/>
          </a:bodyPr>
          <a:lstStyle/>
          <a:p>
            <a:pPr marL="279400" indent="-279400" algn="l" eaLnBrk="1" hangingPunct="1">
              <a:lnSpc>
                <a:spcPct val="100000"/>
              </a:lnSpc>
              <a:spcBef>
                <a:spcPct val="50000"/>
              </a:spcBef>
              <a:buClr>
                <a:schemeClr val="bg1"/>
              </a:buClr>
              <a:buSzPct val="125000"/>
              <a:buFont typeface="Wingdings" pitchFamily="2" charset="2"/>
              <a:buChar char="§"/>
            </a:pPr>
            <a:r>
              <a:rPr kumimoji="1" lang="en-US" sz="2800" dirty="0">
                <a:latin typeface="+mn-lt"/>
              </a:rPr>
              <a:t>Neither Alcoholics Anonymous (AA)/Narcotics Anonymous (NA) literature nor its founding members spoke or wrote against using medications.  </a:t>
            </a:r>
          </a:p>
          <a:p>
            <a:pPr marL="279400" indent="-279400" algn="l" eaLnBrk="1" hangingPunct="1">
              <a:lnSpc>
                <a:spcPct val="100000"/>
              </a:lnSpc>
              <a:spcBef>
                <a:spcPct val="50000"/>
              </a:spcBef>
              <a:buClr>
                <a:schemeClr val="bg1"/>
              </a:buClr>
              <a:buSzPct val="125000"/>
              <a:buFont typeface="Wingdings" pitchFamily="2" charset="2"/>
              <a:buChar char="§"/>
            </a:pPr>
            <a:r>
              <a:rPr kumimoji="1" lang="en-US" sz="2800" dirty="0">
                <a:latin typeface="+mn-lt"/>
              </a:rPr>
              <a:t>Even today, AA/NA does not endorse encouraging AA/NA participants to not use prescribed medications or to discontinue taking prescribed medications for the treatment of addiction.  </a:t>
            </a:r>
            <a:r>
              <a:rPr kumimoji="1" lang="en-US" sz="2800" dirty="0" smtClean="0">
                <a:latin typeface="+mn-lt"/>
              </a:rPr>
              <a:t>Read Chapter 9 in </a:t>
            </a:r>
            <a:endParaRPr kumimoji="1" lang="en-US" sz="2800"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12192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228600"/>
            <a:ext cx="9144000" cy="914400"/>
          </a:xfrm>
        </p:spPr>
        <p:txBody>
          <a:bodyPr/>
          <a:lstStyle/>
          <a:p>
            <a:pPr eaLnBrk="1" hangingPunct="1"/>
            <a:r>
              <a:rPr lang="en-US" sz="4000" dirty="0" smtClean="0">
                <a:solidFill>
                  <a:srgbClr val="006892"/>
                </a:solidFill>
                <a:effectLst>
                  <a:outerShdw blurRad="38100" dist="38100" dir="2700000" algn="tl">
                    <a:srgbClr val="000000">
                      <a:alpha val="43137"/>
                    </a:srgbClr>
                  </a:outerShdw>
                </a:effectLst>
              </a:rPr>
              <a:t>Medication-Assisted Treatment Myths</a:t>
            </a:r>
            <a:endParaRPr lang="en-US" sz="4000" dirty="0" smtClean="0">
              <a:solidFill>
                <a:srgbClr val="006892"/>
              </a:solidFill>
              <a:effectLst>
                <a:outerShdw blurRad="38100" dist="38100" dir="2700000" algn="tl">
                  <a:srgbClr val="000000">
                    <a:alpha val="43137"/>
                  </a:srgbClr>
                </a:outerShdw>
              </a:effectLst>
              <a:cs typeface="Arial" charset="0"/>
            </a:endParaRP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38</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3716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3"/>
          <p:cNvSpPr txBox="1">
            <a:spLocks noChangeArrowheads="1"/>
          </p:cNvSpPr>
          <p:nvPr/>
        </p:nvSpPr>
        <p:spPr bwMode="auto">
          <a:xfrm>
            <a:off x="0" y="1447800"/>
            <a:ext cx="9144000" cy="60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ctr" eaLnBrk="1" hangingPunct="1">
              <a:lnSpc>
                <a:spcPct val="100000"/>
              </a:lnSpc>
              <a:spcBef>
                <a:spcPct val="20000"/>
              </a:spcBef>
              <a:buClr>
                <a:schemeClr val="hlink"/>
              </a:buClr>
              <a:buSzPct val="70000"/>
              <a:buFont typeface="Wingdings" pitchFamily="2" charset="2"/>
              <a:buNone/>
            </a:pPr>
            <a:r>
              <a:rPr lang="en-US" sz="2800" b="1" i="1" u="sng" dirty="0" smtClean="0">
                <a:solidFill>
                  <a:srgbClr val="006892"/>
                </a:solidFill>
              </a:rPr>
              <a:t>Chapter 9 </a:t>
            </a:r>
            <a:endParaRPr lang="en-US" sz="2800" dirty="0">
              <a:solidFill>
                <a:srgbClr val="006892"/>
              </a:solidFill>
            </a:endParaRPr>
          </a:p>
        </p:txBody>
      </p:sp>
      <p:sp>
        <p:nvSpPr>
          <p:cNvPr id="15" name="Rectangle 2"/>
          <p:cNvSpPr txBox="1">
            <a:spLocks noChangeArrowheads="1"/>
          </p:cNvSpPr>
          <p:nvPr/>
        </p:nvSpPr>
        <p:spPr bwMode="auto">
          <a:xfrm>
            <a:off x="0" y="2209800"/>
            <a:ext cx="9144000" cy="29702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914400" rtl="0" eaLnBrk="0" fontAlgn="base" latinLnBrk="0" hangingPunct="0">
              <a:lnSpc>
                <a:spcPct val="100000"/>
              </a:lnSpc>
              <a:spcBef>
                <a:spcPct val="20000"/>
              </a:spcBef>
              <a:spcAft>
                <a:spcPct val="0"/>
              </a:spcAft>
              <a:buClrTx/>
              <a:buSzTx/>
              <a:buFont typeface="Arial" charset="0"/>
              <a:buChar char="•"/>
              <a:tabLst/>
              <a:defRPr/>
            </a:pPr>
            <a:r>
              <a:rPr kumimoji="0" lang="en-US" sz="2800" b="0" i="1" u="none" strike="noStrike" kern="1200" cap="none" spc="0" normalizeH="0" baseline="0" noProof="0" dirty="0" smtClean="0">
                <a:ln>
                  <a:noFill/>
                </a:ln>
                <a:solidFill>
                  <a:schemeClr val="tx1"/>
                </a:solidFill>
                <a:effectLst/>
                <a:uLnTx/>
                <a:uFillTx/>
                <a:latin typeface="+mn-lt"/>
                <a:ea typeface="+mn-ea"/>
                <a:cs typeface="+mn-cs"/>
              </a:rPr>
              <a:t>The</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a:t>
            </a:r>
            <a:r>
              <a:rPr kumimoji="0" lang="en-US" sz="2800" b="0" i="1" u="none" strike="noStrike" kern="1200" cap="none" spc="0" normalizeH="0" baseline="0" noProof="0" dirty="0" smtClean="0">
                <a:ln>
                  <a:noFill/>
                </a:ln>
                <a:solidFill>
                  <a:schemeClr val="tx1"/>
                </a:solidFill>
                <a:effectLst/>
                <a:uLnTx/>
                <a:uFillTx/>
                <a:latin typeface="+mn-lt"/>
                <a:ea typeface="+mn-ea"/>
                <a:cs typeface="+mn-cs"/>
              </a:rPr>
              <a:t>Big Book</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 states, “God has abundantly supplied this world with fine doctors, psychologists, and practitioners of various kinds. </a:t>
            </a:r>
            <a:r>
              <a:rPr kumimoji="0" lang="en-US" sz="2800" b="1" i="0" u="none" strike="noStrike" kern="1200" cap="none" spc="0" normalizeH="0" baseline="0" noProof="0" dirty="0" smtClean="0">
                <a:ln>
                  <a:noFill/>
                </a:ln>
                <a:solidFill>
                  <a:srgbClr val="006892"/>
                </a:solidFill>
                <a:effectLst/>
                <a:uLnTx/>
                <a:uFillTx/>
                <a:latin typeface="+mn-lt"/>
                <a:ea typeface="+mn-ea"/>
                <a:cs typeface="+mn-cs"/>
              </a:rPr>
              <a:t>Do not hesitated to take your health problems to such persons. </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Most of them give freely of themselves, that their fellows may enjoy sound minds and bodies. Try to remember that though God has wrought miracles among us, </a:t>
            </a:r>
            <a:r>
              <a:rPr kumimoji="0" lang="en-US" sz="2800" b="1" i="0" u="none" strike="noStrike" kern="1200" cap="none" spc="0" normalizeH="0" baseline="0" noProof="0" dirty="0" smtClean="0">
                <a:ln>
                  <a:noFill/>
                </a:ln>
                <a:solidFill>
                  <a:srgbClr val="006892"/>
                </a:solidFill>
                <a:effectLst/>
                <a:uLnTx/>
                <a:uFillTx/>
                <a:latin typeface="+mn-lt"/>
                <a:ea typeface="+mn-ea"/>
                <a:cs typeface="+mn-cs"/>
              </a:rPr>
              <a:t>we should never belittle a good doctor or psychiatrist. Their services are often indispen</a:t>
            </a:r>
            <a:r>
              <a:rPr kumimoji="0" lang="en-US" sz="2800" b="0" i="0" u="none" strike="noStrike" kern="1200" cap="none" spc="0" normalizeH="0" baseline="0" noProof="0" dirty="0" smtClean="0">
                <a:ln>
                  <a:noFill/>
                </a:ln>
                <a:solidFill>
                  <a:srgbClr val="006892"/>
                </a:solidFill>
                <a:effectLst/>
                <a:uLnTx/>
                <a:uFillTx/>
                <a:latin typeface="+mn-lt"/>
                <a:ea typeface="+mn-ea"/>
                <a:cs typeface="+mn-cs"/>
              </a:rPr>
              <a:t>sable </a:t>
            </a:r>
            <a:r>
              <a:rPr kumimoji="0" lang="en-US" sz="2800" b="0" i="0" u="none" strike="noStrike" kern="1200" cap="none" spc="0" normalizeH="0" baseline="0" noProof="0" dirty="0" smtClean="0">
                <a:ln>
                  <a:noFill/>
                </a:ln>
                <a:solidFill>
                  <a:schemeClr val="tx1"/>
                </a:solidFill>
                <a:effectLst/>
                <a:uLnTx/>
                <a:uFillTx/>
                <a:latin typeface="+mn-lt"/>
                <a:ea typeface="+mn-ea"/>
                <a:cs typeface="+mn-cs"/>
              </a:rPr>
              <a:t>in treating a newcomer and in following his case afterward.”  </a:t>
            </a:r>
            <a:r>
              <a:rPr kumimoji="0" lang="en-US" sz="1800" b="0" i="1" u="none" strike="noStrike" kern="1200" cap="none" spc="0" normalizeH="0" baseline="0" noProof="0" dirty="0" smtClean="0">
                <a:ln>
                  <a:noFill/>
                </a:ln>
                <a:solidFill>
                  <a:schemeClr val="tx1"/>
                </a:solidFill>
                <a:effectLst/>
                <a:uLnTx/>
                <a:uFillTx/>
                <a:latin typeface="+mn-lt"/>
                <a:ea typeface="+mn-ea"/>
                <a:cs typeface="+mn-cs"/>
              </a:rPr>
              <a:t>(Chapter 9, Emphasis added)</a:t>
            </a:r>
            <a:endParaRPr kumimoji="0" lang="en-US" sz="1800" b="0" i="1" u="none" strike="noStrike" kern="1200" cap="none" spc="0" normalizeH="0" baseline="3000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12192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228600"/>
            <a:ext cx="9144000" cy="914400"/>
          </a:xfrm>
        </p:spPr>
        <p:txBody>
          <a:bodyPr/>
          <a:lstStyle/>
          <a:p>
            <a:pPr eaLnBrk="1" hangingPunct="1"/>
            <a:r>
              <a:rPr lang="en-US" sz="4000" dirty="0" smtClean="0">
                <a:solidFill>
                  <a:srgbClr val="006892"/>
                </a:solidFill>
                <a:effectLst>
                  <a:outerShdw blurRad="38100" dist="38100" dir="2700000" algn="tl">
                    <a:srgbClr val="000000">
                      <a:alpha val="43137"/>
                    </a:srgbClr>
                  </a:outerShdw>
                </a:effectLst>
              </a:rPr>
              <a:t>When MAT is part of a comprehensive treatment program, IT WORKS!</a:t>
            </a:r>
            <a:endParaRPr lang="en-US" sz="4000" dirty="0" smtClean="0">
              <a:solidFill>
                <a:srgbClr val="006892"/>
              </a:solidFill>
              <a:cs typeface="Arial" charset="0"/>
            </a:endParaRP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39</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3716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3" name="Content Placeholder 2"/>
          <p:cNvSpPr>
            <a:spLocks/>
          </p:cNvSpPr>
          <p:nvPr/>
        </p:nvSpPr>
        <p:spPr bwMode="auto">
          <a:xfrm>
            <a:off x="0" y="1600200"/>
            <a:ext cx="8839200" cy="4648200"/>
          </a:xfrm>
          <a:prstGeom prst="rect">
            <a:avLst/>
          </a:prstGeom>
          <a:noFill/>
          <a:ln w="9525">
            <a:noFill/>
            <a:miter lim="800000"/>
            <a:headEnd/>
            <a:tailEnd/>
          </a:ln>
        </p:spPr>
        <p:txBody>
          <a:bodyPr/>
          <a:lstStyle/>
          <a:p>
            <a:pPr marL="342900" indent="-342900">
              <a:spcBef>
                <a:spcPct val="20000"/>
              </a:spcBef>
              <a:buClr>
                <a:srgbClr val="BE854C"/>
              </a:buClr>
              <a:buSzPct val="65000"/>
              <a:buFont typeface="Arial" charset="0"/>
              <a:buNone/>
            </a:pPr>
            <a:endParaRPr lang="en-US" sz="1200" dirty="0">
              <a:latin typeface="Calibri" pitchFamily="34" charset="0"/>
            </a:endParaRPr>
          </a:p>
          <a:p>
            <a:pPr lvl="1">
              <a:lnSpc>
                <a:spcPct val="150000"/>
              </a:lnSpc>
              <a:buClr>
                <a:srgbClr val="006892"/>
              </a:buClr>
            </a:pPr>
            <a:r>
              <a:rPr lang="en-US" sz="2400" dirty="0" smtClean="0">
                <a:effectLst>
                  <a:outerShdw blurRad="38100" dist="38100" dir="2700000" algn="tl">
                    <a:srgbClr val="000000">
                      <a:alpha val="43137"/>
                    </a:srgbClr>
                  </a:outerShdw>
                </a:effectLst>
              </a:rPr>
              <a:t>General expectations from using MAT</a:t>
            </a:r>
          </a:p>
          <a:p>
            <a:pPr lvl="1">
              <a:lnSpc>
                <a:spcPct val="150000"/>
              </a:lnSpc>
              <a:buClr>
                <a:srgbClr val="006892"/>
              </a:buClr>
              <a:buFont typeface="Wingdings" pitchFamily="2" charset="2"/>
              <a:buChar char="Ø"/>
            </a:pPr>
            <a:r>
              <a:rPr lang="en-US" sz="2400" dirty="0" smtClean="0">
                <a:effectLst>
                  <a:outerShdw blurRad="38100" dist="38100" dir="2700000" algn="tl">
                    <a:srgbClr val="000000">
                      <a:alpha val="43137"/>
                    </a:srgbClr>
                  </a:outerShdw>
                </a:effectLst>
              </a:rPr>
              <a:t>Improve outcomes</a:t>
            </a:r>
          </a:p>
          <a:p>
            <a:pPr lvl="1">
              <a:lnSpc>
                <a:spcPct val="150000"/>
              </a:lnSpc>
              <a:buClr>
                <a:srgbClr val="006892"/>
              </a:buClr>
              <a:buFont typeface="Wingdings" pitchFamily="2" charset="2"/>
              <a:buChar char="Ø"/>
            </a:pPr>
            <a:r>
              <a:rPr lang="en-US" sz="2400" dirty="0" smtClean="0">
                <a:effectLst>
                  <a:outerShdw blurRad="38100" dist="38100" dir="2700000" algn="tl">
                    <a:srgbClr val="000000">
                      <a:alpha val="43137"/>
                    </a:srgbClr>
                  </a:outerShdw>
                </a:effectLst>
              </a:rPr>
              <a:t>Increase retention in treatment</a:t>
            </a:r>
          </a:p>
          <a:p>
            <a:pPr lvl="1">
              <a:lnSpc>
                <a:spcPct val="150000"/>
              </a:lnSpc>
              <a:buClr>
                <a:srgbClr val="006892"/>
              </a:buClr>
              <a:buFont typeface="Wingdings" pitchFamily="2" charset="2"/>
              <a:buChar char="Ø"/>
            </a:pPr>
            <a:r>
              <a:rPr lang="en-US" sz="2400" dirty="0" smtClean="0">
                <a:effectLst>
                  <a:outerShdw blurRad="38100" dist="38100" dir="2700000" algn="tl">
                    <a:srgbClr val="000000">
                      <a:alpha val="43137"/>
                    </a:srgbClr>
                  </a:outerShdw>
                </a:effectLst>
              </a:rPr>
              <a:t>Decrease or eliminate illicit opiate use and alcohol abuse</a:t>
            </a:r>
          </a:p>
          <a:p>
            <a:pPr lvl="1">
              <a:lnSpc>
                <a:spcPct val="150000"/>
              </a:lnSpc>
              <a:buClr>
                <a:srgbClr val="006892"/>
              </a:buClr>
              <a:buFont typeface="Wingdings" pitchFamily="2" charset="2"/>
              <a:buChar char="Ø"/>
            </a:pPr>
            <a:r>
              <a:rPr lang="en-US" sz="2400" dirty="0" smtClean="0">
                <a:effectLst>
                  <a:outerShdw blurRad="38100" dist="38100" dir="2700000" algn="tl">
                    <a:srgbClr val="000000">
                      <a:alpha val="43137"/>
                    </a:srgbClr>
                  </a:outerShdw>
                </a:effectLst>
              </a:rPr>
              <a:t>Decrease hepatitis and HIV infections</a:t>
            </a:r>
          </a:p>
          <a:p>
            <a:pPr lvl="1">
              <a:lnSpc>
                <a:spcPct val="150000"/>
              </a:lnSpc>
              <a:buClr>
                <a:srgbClr val="006892"/>
              </a:buClr>
              <a:buFont typeface="Wingdings" pitchFamily="2" charset="2"/>
              <a:buChar char="Ø"/>
            </a:pPr>
            <a:r>
              <a:rPr lang="en-US" sz="2400" dirty="0" smtClean="0">
                <a:effectLst>
                  <a:outerShdw blurRad="38100" dist="38100" dir="2700000" algn="tl">
                    <a:srgbClr val="000000">
                      <a:alpha val="43137"/>
                    </a:srgbClr>
                  </a:outerShdw>
                </a:effectLst>
              </a:rPr>
              <a:t>Decrease criminal activities</a:t>
            </a:r>
          </a:p>
          <a:p>
            <a:pPr lvl="1">
              <a:lnSpc>
                <a:spcPct val="150000"/>
              </a:lnSpc>
              <a:buClr>
                <a:srgbClr val="006892"/>
              </a:buClr>
              <a:buFont typeface="Wingdings" pitchFamily="2" charset="2"/>
              <a:buChar char="Ø"/>
            </a:pPr>
            <a:r>
              <a:rPr lang="en-US" sz="2400" dirty="0" smtClean="0">
                <a:effectLst>
                  <a:outerShdw blurRad="38100" dist="38100" dir="2700000" algn="tl">
                    <a:srgbClr val="000000">
                      <a:alpha val="43137"/>
                    </a:srgbClr>
                  </a:outerShdw>
                </a:effectLst>
              </a:rPr>
              <a:t>Increase employment</a:t>
            </a:r>
          </a:p>
          <a:p>
            <a:pPr lvl="1">
              <a:buClr>
                <a:srgbClr val="006892"/>
              </a:buClr>
              <a:buFont typeface="Wingdings" pitchFamily="2" charset="2"/>
              <a:buChar char="Ø"/>
            </a:pPr>
            <a:r>
              <a:rPr lang="en-US" sz="2400" dirty="0" smtClean="0">
                <a:effectLst>
                  <a:outerShdw blurRad="38100" dist="38100" dir="2700000" algn="tl">
                    <a:srgbClr val="000000">
                      <a:alpha val="43137"/>
                    </a:srgbClr>
                  </a:outerShdw>
                </a:effectLst>
              </a:rPr>
              <a:t>Decrease in other biomedical complications </a:t>
            </a:r>
            <a:endParaRPr lang="en-US" sz="2400" dirty="0">
              <a:solidFill>
                <a:srgbClr val="262626"/>
              </a:solidFill>
              <a:latin typeface="Calibri" pitchFamily="34" charset="0"/>
              <a:cs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8434"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18435" name="Title 1"/>
          <p:cNvSpPr>
            <a:spLocks noGrp="1"/>
          </p:cNvSpPr>
          <p:nvPr>
            <p:ph type="title"/>
          </p:nvPr>
        </p:nvSpPr>
        <p:spPr>
          <a:xfrm>
            <a:off x="457200" y="152400"/>
            <a:ext cx="8229600" cy="1143000"/>
          </a:xfrm>
        </p:spPr>
        <p:txBody>
          <a:bodyPr/>
          <a:lstStyle/>
          <a:p>
            <a:pPr eaLnBrk="1" hangingPunct="1"/>
            <a:r>
              <a:rPr lang="en-US" dirty="0" smtClean="0">
                <a:solidFill>
                  <a:srgbClr val="006892"/>
                </a:solidFill>
                <a:effectLst>
                  <a:outerShdw blurRad="38100" dist="38100" dir="2700000" algn="tl">
                    <a:srgbClr val="000000">
                      <a:alpha val="43137"/>
                    </a:srgbClr>
                  </a:outerShdw>
                </a:effectLst>
              </a:rPr>
              <a:t>Background for CJS</a:t>
            </a:r>
          </a:p>
        </p:txBody>
      </p:sp>
      <p:sp>
        <p:nvSpPr>
          <p:cNvPr id="18436" name="Content Placeholder 2"/>
          <p:cNvSpPr>
            <a:spLocks noGrp="1"/>
          </p:cNvSpPr>
          <p:nvPr>
            <p:ph idx="1"/>
          </p:nvPr>
        </p:nvSpPr>
        <p:spPr>
          <a:xfrm>
            <a:off x="381000" y="1219200"/>
            <a:ext cx="8229600" cy="4208463"/>
          </a:xfrm>
        </p:spPr>
        <p:txBody>
          <a:bodyPr/>
          <a:lstStyle/>
          <a:p>
            <a:pPr>
              <a:buNone/>
            </a:pPr>
            <a:r>
              <a:rPr lang="en-US" sz="18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In 2005 an estimated 2 million people in the United States were behind bars while another 4 million were on probation. Of those involved in our criminal justice system, it is estimated that 75 percent have diagnosable alcohol and drug disorders.</a:t>
            </a:r>
          </a:p>
          <a:p>
            <a:pPr>
              <a:buNone/>
            </a:pPr>
            <a:r>
              <a:rPr lang="en-US" sz="2800" dirty="0" smtClean="0">
                <a:effectLst>
                  <a:outerShdw blurRad="38100" dist="38100" dir="2700000" algn="tl">
                    <a:srgbClr val="000000">
                      <a:alpha val="43137"/>
                    </a:srgbClr>
                  </a:outerShdw>
                </a:effectLst>
              </a:rPr>
              <a:t>	Despite the large population behind bars in need of help, less than a third receive any kind of addiction treatment while doing time. However, the criminal justice system dominates referrals into community-based drug treatment programs – accounting for about half of all patients in treatment.</a:t>
            </a:r>
          </a:p>
          <a:p>
            <a:pPr>
              <a:buNone/>
            </a:pPr>
            <a:r>
              <a:rPr lang="en-US" sz="2400" dirty="0" smtClean="0">
                <a:effectLst>
                  <a:outerShdw blurRad="38100" dist="38100" dir="2700000" algn="tl">
                    <a:srgbClr val="000000">
                      <a:alpha val="43137"/>
                    </a:srgbClr>
                  </a:outerShdw>
                </a:effectLst>
              </a:rPr>
              <a:t>	</a:t>
            </a:r>
          </a:p>
          <a:p>
            <a:pPr eaLnBrk="1" hangingPunct="1">
              <a:buClr>
                <a:srgbClr val="BE854C"/>
              </a:buClr>
              <a:buSzPct val="65000"/>
              <a:buFont typeface="Arial" charset="0"/>
              <a:buNone/>
            </a:pPr>
            <a:r>
              <a:rPr lang="en-US" sz="1800" dirty="0" smtClean="0">
                <a:effectLst>
                  <a:outerShdw blurRad="38100" dist="38100" dir="2700000" algn="tl">
                    <a:srgbClr val="000000">
                      <a:alpha val="43137"/>
                    </a:srgbClr>
                  </a:outerShdw>
                </a:effectLst>
              </a:rPr>
              <a:t>	</a:t>
            </a:r>
            <a:endParaRPr lang="en-US" sz="1800" dirty="0" smtClean="0">
              <a:solidFill>
                <a:srgbClr val="262626"/>
              </a:solidFill>
              <a:effectLst>
                <a:outerShdw blurRad="38100" dist="38100" dir="2700000" algn="tl">
                  <a:srgbClr val="000000">
                    <a:alpha val="43137"/>
                  </a:srgbClr>
                </a:outerShdw>
              </a:effectLst>
              <a:cs typeface="Arial" charset="0"/>
            </a:endParaRPr>
          </a:p>
        </p:txBody>
      </p:sp>
      <p:sp>
        <p:nvSpPr>
          <p:cNvPr id="18437" name="Slide Number Placeholder 8"/>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BCC29F3-7DFA-460E-85DC-6AE86714285C}" type="slidenum">
              <a:rPr lang="en-US" smtClean="0">
                <a:solidFill>
                  <a:schemeClr val="bg1"/>
                </a:solidFill>
                <a:latin typeface="Arial" charset="0"/>
                <a:cs typeface="Arial" charset="0"/>
              </a:rPr>
              <a:pPr fontAlgn="base">
                <a:spcBef>
                  <a:spcPct val="0"/>
                </a:spcBef>
                <a:spcAft>
                  <a:spcPct val="0"/>
                </a:spcAft>
              </a:pPr>
              <a:t>4</a:t>
            </a:fld>
            <a:endParaRPr lang="en-US" smtClean="0">
              <a:solidFill>
                <a:schemeClr val="bg1"/>
              </a:solidFill>
              <a:latin typeface="Arial" charset="0"/>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1219200" y="6019800"/>
            <a:ext cx="7620000" cy="369332"/>
          </a:xfrm>
          <a:prstGeom prst="rect">
            <a:avLst/>
          </a:prstGeom>
        </p:spPr>
        <p:txBody>
          <a:bodyPr wrap="square">
            <a:spAutoFit/>
          </a:bodyPr>
          <a:lstStyle/>
          <a:p>
            <a:pPr algn="r"/>
            <a:r>
              <a:rPr lang="da-DK" dirty="0" smtClean="0"/>
              <a:t>National Institue on Drug Addition 2006</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12192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228600"/>
            <a:ext cx="9144000" cy="914400"/>
          </a:xfrm>
        </p:spPr>
        <p:txBody>
          <a:bodyPr/>
          <a:lstStyle/>
          <a:p>
            <a:pPr eaLnBrk="1" hangingPunct="1"/>
            <a:r>
              <a:rPr lang="en-US" sz="4000" dirty="0" smtClean="0">
                <a:solidFill>
                  <a:srgbClr val="006892"/>
                </a:solidFill>
                <a:effectLst>
                  <a:outerShdw blurRad="38100" dist="38100" dir="2700000" algn="tl">
                    <a:srgbClr val="000000">
                      <a:alpha val="43137"/>
                    </a:srgbClr>
                  </a:outerShdw>
                </a:effectLst>
              </a:rPr>
              <a:t>Medication Assisted Treatment</a:t>
            </a:r>
            <a:endParaRPr lang="en-US" sz="4000" dirty="0" smtClean="0">
              <a:solidFill>
                <a:srgbClr val="006892"/>
              </a:solidFill>
              <a:cs typeface="Arial" charset="0"/>
            </a:endParaRP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40</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3716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4583" name="Content Placeholder 2"/>
          <p:cNvSpPr>
            <a:spLocks/>
          </p:cNvSpPr>
          <p:nvPr/>
        </p:nvSpPr>
        <p:spPr bwMode="auto">
          <a:xfrm>
            <a:off x="0" y="1600200"/>
            <a:ext cx="8839200" cy="4648200"/>
          </a:xfrm>
          <a:prstGeom prst="rect">
            <a:avLst/>
          </a:prstGeom>
          <a:noFill/>
          <a:ln w="9525">
            <a:noFill/>
            <a:miter lim="800000"/>
            <a:headEnd/>
            <a:tailEnd/>
          </a:ln>
        </p:spPr>
        <p:txBody>
          <a:bodyPr/>
          <a:lstStyle/>
          <a:p>
            <a:pPr marL="342900" indent="-342900" algn="ctr">
              <a:spcBef>
                <a:spcPct val="20000"/>
              </a:spcBef>
              <a:buClr>
                <a:srgbClr val="BE854C"/>
              </a:buClr>
              <a:buSzPct val="65000"/>
              <a:buFont typeface="Arial" charset="0"/>
              <a:buNone/>
            </a:pPr>
            <a:endParaRPr lang="en-US" sz="4800" b="1" dirty="0">
              <a:solidFill>
                <a:srgbClr val="C00000"/>
              </a:solidFill>
              <a:latin typeface="Calibri" pitchFamily="34" charset="0"/>
            </a:endParaRPr>
          </a:p>
          <a:p>
            <a:pPr lvl="1" algn="ctr">
              <a:lnSpc>
                <a:spcPct val="150000"/>
              </a:lnSpc>
              <a:buClr>
                <a:srgbClr val="006892"/>
              </a:buClr>
            </a:pPr>
            <a:r>
              <a:rPr lang="en-US" sz="4800" b="1" dirty="0" smtClean="0">
                <a:solidFill>
                  <a:srgbClr val="C00000"/>
                </a:solidFill>
                <a:effectLst>
                  <a:outerShdw blurRad="38100" dist="38100" dir="2700000" algn="tl">
                    <a:srgbClr val="000000">
                      <a:alpha val="43137"/>
                    </a:srgbClr>
                  </a:outerShdw>
                </a:effectLst>
              </a:rPr>
              <a:t>Questions and Comments</a:t>
            </a:r>
            <a:endParaRPr lang="en-US" sz="4800" b="1" dirty="0">
              <a:solidFill>
                <a:srgbClr val="C00000"/>
              </a:solidFill>
              <a:latin typeface="Calibri" pitchFamily="34" charset="0"/>
              <a:cs typeface="Arial"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59394"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59395" name="Title 1"/>
          <p:cNvSpPr>
            <a:spLocks noGrp="1"/>
          </p:cNvSpPr>
          <p:nvPr>
            <p:ph type="title" idx="4294967295"/>
          </p:nvPr>
        </p:nvSpPr>
        <p:spPr>
          <a:xfrm>
            <a:off x="0" y="152400"/>
            <a:ext cx="9144000" cy="1143000"/>
          </a:xfrm>
        </p:spPr>
        <p:txBody>
          <a:bodyPr/>
          <a:lstStyle/>
          <a:p>
            <a:pPr eaLnBrk="1" hangingPunct="1"/>
            <a:r>
              <a:rPr lang="en-US" dirty="0" smtClean="0">
                <a:solidFill>
                  <a:srgbClr val="006892"/>
                </a:solidFill>
                <a:cs typeface="Arial" charset="0"/>
              </a:rPr>
              <a:t>Next Presentation</a:t>
            </a:r>
          </a:p>
        </p:txBody>
      </p:sp>
      <p:sp>
        <p:nvSpPr>
          <p:cNvPr id="59396"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656D457F-6126-49DD-BB30-C7E774EDD6D4}" type="slidenum">
              <a:rPr lang="en-US" sz="1200">
                <a:solidFill>
                  <a:schemeClr val="bg1"/>
                </a:solidFill>
                <a:cs typeface="Arial" charset="0"/>
              </a:rPr>
              <a:pPr algn="r"/>
              <a:t>41</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Rectangle 1"/>
          <p:cNvSpPr/>
          <p:nvPr/>
        </p:nvSpPr>
        <p:spPr>
          <a:xfrm>
            <a:off x="1143000" y="1280160"/>
            <a:ext cx="6957060" cy="954107"/>
          </a:xfrm>
          <a:prstGeom prst="rect">
            <a:avLst/>
          </a:prstGeom>
        </p:spPr>
        <p:txBody>
          <a:bodyPr wrap="square">
            <a:spAutoFit/>
          </a:bodyPr>
          <a:lstStyle/>
          <a:p>
            <a:r>
              <a:rPr lang="en-US" sz="2800" b="1" dirty="0"/>
              <a:t>RSAT Correctional Policy and Planning: Preparing for National Health Reform</a:t>
            </a:r>
          </a:p>
        </p:txBody>
      </p:sp>
      <p:sp>
        <p:nvSpPr>
          <p:cNvPr id="11" name="Rectangle 10"/>
          <p:cNvSpPr/>
          <p:nvPr/>
        </p:nvSpPr>
        <p:spPr>
          <a:xfrm>
            <a:off x="2516276" y="2324576"/>
            <a:ext cx="4111447" cy="369332"/>
          </a:xfrm>
          <a:prstGeom prst="rect">
            <a:avLst/>
          </a:prstGeom>
        </p:spPr>
        <p:txBody>
          <a:bodyPr wrap="none">
            <a:spAutoFit/>
          </a:bodyPr>
          <a:lstStyle/>
          <a:p>
            <a:r>
              <a:rPr lang="en-US" b="1" dirty="0"/>
              <a:t>September 19, 2012 2:00 – 3:00 p.m. EDT</a:t>
            </a:r>
          </a:p>
        </p:txBody>
      </p:sp>
      <p:sp>
        <p:nvSpPr>
          <p:cNvPr id="10" name="Rectangle 9"/>
          <p:cNvSpPr/>
          <p:nvPr/>
        </p:nvSpPr>
        <p:spPr>
          <a:xfrm>
            <a:off x="388620" y="2887166"/>
            <a:ext cx="8366760" cy="3416320"/>
          </a:xfrm>
          <a:prstGeom prst="rect">
            <a:avLst/>
          </a:prstGeom>
        </p:spPr>
        <p:txBody>
          <a:bodyPr wrap="square">
            <a:spAutoFit/>
          </a:bodyPr>
          <a:lstStyle/>
          <a:p>
            <a:r>
              <a:rPr lang="en-US" dirty="0"/>
              <a:t>Although many criminal justice programs across the country, especially RSAT programs, do a good job of identifying and developing partnerships with existing treatment and recovery support resources for inmates after release, many of these programs are underfunded, time-limited and stretched to capacity, reaching only a tiny proportion of the population in need. Fortunately, healthcare reform creates an opportunity for RSAT inmates to access primary care and behavioral health services upon release. This webinar discusses reentry from RSAT treatment within the context of health reform and discusses strategies to connect participants with essential treatment to preserve the gains made in RSAT treatment programs</a:t>
            </a:r>
          </a:p>
          <a:p>
            <a:endParaRPr lang="en-US" dirty="0"/>
          </a:p>
          <a:p>
            <a:r>
              <a:rPr lang="en-US" b="1" dirty="0"/>
              <a:t>Presenter: </a:t>
            </a:r>
            <a:r>
              <a:rPr lang="en-US" dirty="0"/>
              <a:t>Lisa Braude</a:t>
            </a:r>
          </a:p>
        </p:txBody>
      </p:sp>
    </p:spTree>
    <p:extLst>
      <p:ext uri="{BB962C8B-B14F-4D97-AF65-F5344CB8AC3E}">
        <p14:creationId xmlns:p14="http://schemas.microsoft.com/office/powerpoint/2010/main" val="22856723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8434"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18435" name="Title 1"/>
          <p:cNvSpPr>
            <a:spLocks noGrp="1"/>
          </p:cNvSpPr>
          <p:nvPr>
            <p:ph type="title"/>
          </p:nvPr>
        </p:nvSpPr>
        <p:spPr>
          <a:xfrm>
            <a:off x="457200" y="152400"/>
            <a:ext cx="8229600" cy="1143000"/>
          </a:xfrm>
        </p:spPr>
        <p:txBody>
          <a:bodyPr/>
          <a:lstStyle/>
          <a:p>
            <a:pPr eaLnBrk="1" hangingPunct="1"/>
            <a:r>
              <a:rPr lang="en-US" dirty="0" smtClean="0">
                <a:solidFill>
                  <a:srgbClr val="006892"/>
                </a:solidFill>
                <a:effectLst>
                  <a:outerShdw blurRad="38100" dist="38100" dir="2700000" algn="tl">
                    <a:srgbClr val="000000">
                      <a:alpha val="43137"/>
                    </a:srgbClr>
                  </a:outerShdw>
                </a:effectLst>
              </a:rPr>
              <a:t>The Experts Concur</a:t>
            </a:r>
          </a:p>
        </p:txBody>
      </p:sp>
      <p:sp>
        <p:nvSpPr>
          <p:cNvPr id="18436" name="Content Placeholder 2"/>
          <p:cNvSpPr>
            <a:spLocks noGrp="1"/>
          </p:cNvSpPr>
          <p:nvPr>
            <p:ph idx="1"/>
          </p:nvPr>
        </p:nvSpPr>
        <p:spPr>
          <a:xfrm>
            <a:off x="381000" y="1219200"/>
            <a:ext cx="8229600" cy="4208463"/>
          </a:xfrm>
        </p:spPr>
        <p:txBody>
          <a:bodyPr/>
          <a:lstStyle/>
          <a:p>
            <a:pPr>
              <a:buNone/>
            </a:pPr>
            <a:r>
              <a:rPr lang="en-US" sz="18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Scientific research has firmly established that treatment of opiate dependence with medications (MAT) reduces addiction and related criminal activity more effectively and at far less cost than incarceration. MAT uses medications, such as methadone or </a:t>
            </a:r>
            <a:r>
              <a:rPr lang="en-US" sz="2800" dirty="0" err="1" smtClean="0">
                <a:effectLst>
                  <a:outerShdw blurRad="38100" dist="38100" dir="2700000" algn="tl">
                    <a:srgbClr val="000000">
                      <a:alpha val="43137"/>
                    </a:srgbClr>
                  </a:outerShdw>
                </a:effectLst>
              </a:rPr>
              <a:t>buprenorphine</a:t>
            </a:r>
            <a:r>
              <a:rPr lang="en-US" sz="2800" dirty="0" smtClean="0">
                <a:effectLst>
                  <a:outerShdw blurRad="38100" dist="38100" dir="2700000" algn="tl">
                    <a:srgbClr val="000000">
                      <a:alpha val="43137"/>
                    </a:srgbClr>
                  </a:outerShdw>
                </a:effectLst>
              </a:rPr>
              <a:t>, to normalize brain chemistry, block the euphoric effects of </a:t>
            </a:r>
            <a:r>
              <a:rPr lang="en-US" sz="2800" dirty="0" err="1" smtClean="0">
                <a:effectLst>
                  <a:outerShdw blurRad="38100" dist="38100" dir="2700000" algn="tl">
                    <a:srgbClr val="000000">
                      <a:alpha val="43137"/>
                    </a:srgbClr>
                  </a:outerShdw>
                </a:effectLst>
              </a:rPr>
              <a:t>opioids</a:t>
            </a:r>
            <a:r>
              <a:rPr lang="en-US" sz="2800" dirty="0" smtClean="0">
                <a:effectLst>
                  <a:outerShdw blurRad="38100" dist="38100" dir="2700000" algn="tl">
                    <a:srgbClr val="000000">
                      <a:alpha val="43137"/>
                    </a:srgbClr>
                  </a:outerShdw>
                </a:effectLst>
              </a:rPr>
              <a:t>, relieve physiological cravings, and normalize  body functions without the negative effects of short-acting drugs of abuse.</a:t>
            </a:r>
            <a:r>
              <a:rPr lang="en-US" sz="2400" dirty="0" smtClean="0">
                <a:effectLst>
                  <a:outerShdw blurRad="38100" dist="38100" dir="2700000" algn="tl">
                    <a:srgbClr val="000000">
                      <a:alpha val="43137"/>
                    </a:srgbClr>
                  </a:outerShdw>
                </a:effectLst>
              </a:rPr>
              <a:t>	</a:t>
            </a:r>
          </a:p>
          <a:p>
            <a:pPr eaLnBrk="1" hangingPunct="1">
              <a:buClr>
                <a:srgbClr val="BE854C"/>
              </a:buClr>
              <a:buSzPct val="65000"/>
              <a:buFont typeface="Arial" charset="0"/>
              <a:buNone/>
            </a:pPr>
            <a:r>
              <a:rPr lang="en-US" sz="1800" dirty="0" smtClean="0">
                <a:effectLst>
                  <a:outerShdw blurRad="38100" dist="38100" dir="2700000" algn="tl">
                    <a:srgbClr val="000000">
                      <a:alpha val="43137"/>
                    </a:srgbClr>
                  </a:outerShdw>
                </a:effectLst>
              </a:rPr>
              <a:t>	</a:t>
            </a:r>
            <a:endParaRPr lang="en-US" sz="1800" dirty="0" smtClean="0">
              <a:solidFill>
                <a:srgbClr val="262626"/>
              </a:solidFill>
              <a:effectLst>
                <a:outerShdw blurRad="38100" dist="38100" dir="2700000" algn="tl">
                  <a:srgbClr val="000000">
                    <a:alpha val="43137"/>
                  </a:srgbClr>
                </a:outerShdw>
              </a:effectLst>
              <a:cs typeface="Arial" charset="0"/>
            </a:endParaRPr>
          </a:p>
        </p:txBody>
      </p:sp>
      <p:sp>
        <p:nvSpPr>
          <p:cNvPr id="18437" name="Slide Number Placeholder 8"/>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BCC29F3-7DFA-460E-85DC-6AE86714285C}" type="slidenum">
              <a:rPr lang="en-US" smtClean="0">
                <a:solidFill>
                  <a:schemeClr val="bg1"/>
                </a:solidFill>
                <a:latin typeface="Arial" charset="0"/>
                <a:cs typeface="Arial" charset="0"/>
              </a:rPr>
              <a:pPr fontAlgn="base">
                <a:spcBef>
                  <a:spcPct val="0"/>
                </a:spcBef>
                <a:spcAft>
                  <a:spcPct val="0"/>
                </a:spcAft>
              </a:pPr>
              <a:t>5</a:t>
            </a:fld>
            <a:endParaRPr lang="en-US" smtClean="0">
              <a:solidFill>
                <a:schemeClr val="bg1"/>
              </a:solidFill>
              <a:latin typeface="Arial" charset="0"/>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1219200" y="6019800"/>
            <a:ext cx="7620000" cy="369332"/>
          </a:xfrm>
          <a:prstGeom prst="rect">
            <a:avLst/>
          </a:prstGeom>
        </p:spPr>
        <p:txBody>
          <a:bodyPr wrap="square">
            <a:spAutoFit/>
          </a:bodyPr>
          <a:lstStyle/>
          <a:p>
            <a:pPr algn="r"/>
            <a:r>
              <a:rPr lang="da-DK" dirty="0" smtClean="0"/>
              <a:t>National Institue on Drug Addition 2006</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8434"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18435" name="Title 1"/>
          <p:cNvSpPr>
            <a:spLocks noGrp="1"/>
          </p:cNvSpPr>
          <p:nvPr>
            <p:ph type="title"/>
          </p:nvPr>
        </p:nvSpPr>
        <p:spPr>
          <a:xfrm>
            <a:off x="457200" y="152400"/>
            <a:ext cx="8229600" cy="1143000"/>
          </a:xfrm>
        </p:spPr>
        <p:txBody>
          <a:bodyPr/>
          <a:lstStyle/>
          <a:p>
            <a:pPr eaLnBrk="1" hangingPunct="1"/>
            <a:r>
              <a:rPr lang="en-US" dirty="0" smtClean="0">
                <a:solidFill>
                  <a:srgbClr val="006892"/>
                </a:solidFill>
                <a:effectLst>
                  <a:outerShdw blurRad="38100" dist="38100" dir="2700000" algn="tl">
                    <a:srgbClr val="000000">
                      <a:alpha val="43137"/>
                    </a:srgbClr>
                  </a:outerShdw>
                </a:effectLst>
              </a:rPr>
              <a:t>MMT is an “Effective Intervention”</a:t>
            </a:r>
          </a:p>
        </p:txBody>
      </p:sp>
      <p:sp>
        <p:nvSpPr>
          <p:cNvPr id="18436" name="Content Placeholder 2"/>
          <p:cNvSpPr>
            <a:spLocks noGrp="1"/>
          </p:cNvSpPr>
          <p:nvPr>
            <p:ph idx="1"/>
          </p:nvPr>
        </p:nvSpPr>
        <p:spPr>
          <a:xfrm>
            <a:off x="381000" y="1219200"/>
            <a:ext cx="8229600" cy="4208463"/>
          </a:xfrm>
        </p:spPr>
        <p:txBody>
          <a:bodyPr/>
          <a:lstStyle/>
          <a:p>
            <a:pPr>
              <a:buNone/>
            </a:pPr>
            <a:r>
              <a:rPr lang="en-US" sz="18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The U.S. Department of Health and Human Services’ National Institutes of Health (“NIH”) Consensus Panel reported that Methadone Maintenance Therapy  (MMT) has “the highest probability of being effective” when combined with attention to medical, psychiatric and socio-economic issues, as well as drug counseling, and recommended that </a:t>
            </a:r>
          </a:p>
          <a:p>
            <a:pPr>
              <a:buNone/>
            </a:pPr>
            <a:r>
              <a:rPr lang="en-US" sz="2800" dirty="0" smtClean="0">
                <a:effectLst>
                  <a:outerShdw blurRad="38100" dist="38100" dir="2700000" algn="tl">
                    <a:srgbClr val="000000">
                      <a:alpha val="43137"/>
                    </a:srgbClr>
                  </a:outerShdw>
                </a:effectLst>
              </a:rPr>
              <a:t>	“all opiate-dependent persons under legal supervision have access to [MMT] . . . .”</a:t>
            </a:r>
            <a:endParaRPr lang="en-US" sz="2400" dirty="0" smtClean="0">
              <a:effectLst>
                <a:outerShdw blurRad="38100" dist="38100" dir="2700000" algn="tl">
                  <a:srgbClr val="000000">
                    <a:alpha val="43137"/>
                  </a:srgbClr>
                </a:outerShdw>
              </a:effectLst>
            </a:endParaRPr>
          </a:p>
          <a:p>
            <a:pPr eaLnBrk="1" hangingPunct="1">
              <a:buClr>
                <a:srgbClr val="BE854C"/>
              </a:buClr>
              <a:buSzPct val="65000"/>
              <a:buFont typeface="Arial" charset="0"/>
              <a:buNone/>
            </a:pPr>
            <a:r>
              <a:rPr lang="en-US" sz="1800" dirty="0" smtClean="0">
                <a:effectLst>
                  <a:outerShdw blurRad="38100" dist="38100" dir="2700000" algn="tl">
                    <a:srgbClr val="000000">
                      <a:alpha val="43137"/>
                    </a:srgbClr>
                  </a:outerShdw>
                </a:effectLst>
              </a:rPr>
              <a:t>	</a:t>
            </a:r>
            <a:endParaRPr lang="en-US" sz="1800" dirty="0" smtClean="0">
              <a:solidFill>
                <a:srgbClr val="262626"/>
              </a:solidFill>
              <a:effectLst>
                <a:outerShdw blurRad="38100" dist="38100" dir="2700000" algn="tl">
                  <a:srgbClr val="000000">
                    <a:alpha val="43137"/>
                  </a:srgbClr>
                </a:outerShdw>
              </a:effectLst>
              <a:cs typeface="Arial" charset="0"/>
            </a:endParaRPr>
          </a:p>
        </p:txBody>
      </p:sp>
      <p:sp>
        <p:nvSpPr>
          <p:cNvPr id="18437" name="Slide Number Placeholder 8"/>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BCC29F3-7DFA-460E-85DC-6AE86714285C}" type="slidenum">
              <a:rPr lang="en-US" smtClean="0">
                <a:solidFill>
                  <a:schemeClr val="bg1"/>
                </a:solidFill>
                <a:latin typeface="Arial" charset="0"/>
                <a:cs typeface="Arial" charset="0"/>
              </a:rPr>
              <a:pPr fontAlgn="base">
                <a:spcBef>
                  <a:spcPct val="0"/>
                </a:spcBef>
                <a:spcAft>
                  <a:spcPct val="0"/>
                </a:spcAft>
              </a:pPr>
              <a:t>6</a:t>
            </a:fld>
            <a:endParaRPr lang="en-US" smtClean="0">
              <a:solidFill>
                <a:schemeClr val="bg1"/>
              </a:solidFill>
              <a:latin typeface="Arial" charset="0"/>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1219200" y="6019800"/>
            <a:ext cx="7620000" cy="369332"/>
          </a:xfrm>
          <a:prstGeom prst="rect">
            <a:avLst/>
          </a:prstGeom>
        </p:spPr>
        <p:txBody>
          <a:bodyPr wrap="square">
            <a:spAutoFit/>
          </a:bodyPr>
          <a:lstStyle/>
          <a:p>
            <a:pPr algn="r"/>
            <a:r>
              <a:rPr lang="da-DK" dirty="0" smtClean="0"/>
              <a:t>U.S. Department of Health and Human Services 2009</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8434"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18435" name="Title 1"/>
          <p:cNvSpPr>
            <a:spLocks noGrp="1"/>
          </p:cNvSpPr>
          <p:nvPr>
            <p:ph type="title"/>
          </p:nvPr>
        </p:nvSpPr>
        <p:spPr>
          <a:xfrm>
            <a:off x="0" y="152400"/>
            <a:ext cx="9144000" cy="1143000"/>
          </a:xfrm>
        </p:spPr>
        <p:txBody>
          <a:bodyPr/>
          <a:lstStyle/>
          <a:p>
            <a:pPr eaLnBrk="1" hangingPunct="1"/>
            <a:r>
              <a:rPr lang="en-US" dirty="0" smtClean="0">
                <a:solidFill>
                  <a:srgbClr val="006892"/>
                </a:solidFill>
                <a:effectLst>
                  <a:outerShdw blurRad="38100" dist="38100" dir="2700000" algn="tl">
                    <a:srgbClr val="000000">
                      <a:alpha val="43137"/>
                    </a:srgbClr>
                  </a:outerShdw>
                </a:effectLst>
              </a:rPr>
              <a:t>MAT works for “Alcohol Dependence”</a:t>
            </a:r>
          </a:p>
        </p:txBody>
      </p:sp>
      <p:sp>
        <p:nvSpPr>
          <p:cNvPr id="18436" name="Content Placeholder 2"/>
          <p:cNvSpPr>
            <a:spLocks noGrp="1"/>
          </p:cNvSpPr>
          <p:nvPr>
            <p:ph idx="1"/>
          </p:nvPr>
        </p:nvSpPr>
        <p:spPr>
          <a:xfrm>
            <a:off x="457200" y="1524000"/>
            <a:ext cx="8229600" cy="4267200"/>
          </a:xfrm>
        </p:spPr>
        <p:txBody>
          <a:bodyPr/>
          <a:lstStyle/>
          <a:p>
            <a:pPr>
              <a:buNone/>
            </a:pPr>
            <a:r>
              <a:rPr lang="en-US" sz="1800"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The newest medication treatment option for alcohol dependence is VIVITROL® which was FDA approved in 2006. </a:t>
            </a:r>
            <a:r>
              <a:rPr lang="en-US" sz="2800" dirty="0" err="1" smtClean="0">
                <a:effectLst>
                  <a:outerShdw blurRad="38100" dist="38100" dir="2700000" algn="tl">
                    <a:srgbClr val="000000">
                      <a:alpha val="43137"/>
                    </a:srgbClr>
                  </a:outerShdw>
                </a:effectLst>
              </a:rPr>
              <a:t>Naltrexone</a:t>
            </a:r>
            <a:r>
              <a:rPr lang="en-US" sz="2800" dirty="0" smtClean="0">
                <a:effectLst>
                  <a:outerShdw blurRad="38100" dist="38100" dir="2700000" algn="tl">
                    <a:srgbClr val="000000">
                      <a:alpha val="43137"/>
                    </a:srgbClr>
                  </a:outerShdw>
                </a:effectLst>
              </a:rPr>
              <a:t> itself has been used in oral form since 1994 for alcohol dependence (1985 for opioid addiction), VIVITROL is a long-acting formulation administered as a once-monthly IM injection.</a:t>
            </a:r>
            <a:r>
              <a:rPr lang="en-US" sz="1800" dirty="0" smtClean="0">
                <a:effectLst>
                  <a:outerShdw blurRad="38100" dist="38100" dir="2700000" algn="tl">
                    <a:srgbClr val="000000">
                      <a:alpha val="43137"/>
                    </a:srgbClr>
                  </a:outerShdw>
                </a:effectLst>
              </a:rPr>
              <a:t>	</a:t>
            </a:r>
          </a:p>
          <a:p>
            <a:pPr>
              <a:buNone/>
            </a:pPr>
            <a:r>
              <a:rPr lang="en-US" sz="1800" dirty="0" smtClean="0"/>
              <a:t>	</a:t>
            </a:r>
            <a:endParaRPr lang="en-US" sz="2400" i="1" dirty="0" smtClean="0">
              <a:solidFill>
                <a:srgbClr val="262626"/>
              </a:solidFill>
              <a:effectLst>
                <a:outerShdw blurRad="38100" dist="38100" dir="2700000" algn="tl">
                  <a:srgbClr val="000000">
                    <a:alpha val="43137"/>
                  </a:srgbClr>
                </a:outerShdw>
              </a:effectLst>
              <a:cs typeface="Arial" charset="0"/>
            </a:endParaRPr>
          </a:p>
        </p:txBody>
      </p:sp>
      <p:sp>
        <p:nvSpPr>
          <p:cNvPr id="18437" name="Slide Number Placeholder 8"/>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BCC29F3-7DFA-460E-85DC-6AE86714285C}" type="slidenum">
              <a:rPr lang="en-US" smtClean="0">
                <a:solidFill>
                  <a:schemeClr val="bg1"/>
                </a:solidFill>
                <a:latin typeface="Arial" charset="0"/>
                <a:cs typeface="Arial" charset="0"/>
              </a:rPr>
              <a:pPr fontAlgn="base">
                <a:spcBef>
                  <a:spcPct val="0"/>
                </a:spcBef>
                <a:spcAft>
                  <a:spcPct val="0"/>
                </a:spcAft>
              </a:pPr>
              <a:t>7</a:t>
            </a:fld>
            <a:endParaRPr lang="en-US" smtClean="0">
              <a:solidFill>
                <a:schemeClr val="bg1"/>
              </a:solidFill>
              <a:latin typeface="Arial" charset="0"/>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18434"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18435" name="Title 1"/>
          <p:cNvSpPr>
            <a:spLocks noGrp="1"/>
          </p:cNvSpPr>
          <p:nvPr>
            <p:ph type="title"/>
          </p:nvPr>
        </p:nvSpPr>
        <p:spPr>
          <a:xfrm>
            <a:off x="457200" y="152400"/>
            <a:ext cx="8229600" cy="1143000"/>
          </a:xfrm>
        </p:spPr>
        <p:txBody>
          <a:bodyPr/>
          <a:lstStyle/>
          <a:p>
            <a:pPr eaLnBrk="1" hangingPunct="1"/>
            <a:r>
              <a:rPr lang="en-US" dirty="0" smtClean="0">
                <a:solidFill>
                  <a:srgbClr val="006892"/>
                </a:solidFill>
                <a:effectLst>
                  <a:outerShdw blurRad="38100" dist="38100" dir="2700000" algn="tl">
                    <a:srgbClr val="000000">
                      <a:alpha val="43137"/>
                    </a:srgbClr>
                  </a:outerShdw>
                </a:effectLst>
              </a:rPr>
              <a:t>MAT is an “Effective Intervention”</a:t>
            </a:r>
          </a:p>
        </p:txBody>
      </p:sp>
      <p:sp>
        <p:nvSpPr>
          <p:cNvPr id="18436" name="Content Placeholder 2"/>
          <p:cNvSpPr>
            <a:spLocks noGrp="1"/>
          </p:cNvSpPr>
          <p:nvPr>
            <p:ph idx="1"/>
          </p:nvPr>
        </p:nvSpPr>
        <p:spPr>
          <a:xfrm>
            <a:off x="457200" y="1524000"/>
            <a:ext cx="8229600" cy="4267200"/>
          </a:xfrm>
        </p:spPr>
        <p:txBody>
          <a:bodyPr/>
          <a:lstStyle/>
          <a:p>
            <a:pPr>
              <a:buNone/>
            </a:pPr>
            <a:r>
              <a:rPr lang="en-US" sz="1800" dirty="0" smtClean="0">
                <a:effectLst>
                  <a:outerShdw blurRad="38100" dist="38100" dir="2700000" algn="tl">
                    <a:srgbClr val="000000">
                      <a:alpha val="43137"/>
                    </a:srgbClr>
                  </a:outerShdw>
                </a:effectLst>
              </a:rPr>
              <a:t>	</a:t>
            </a:r>
          </a:p>
          <a:p>
            <a:pPr>
              <a:buNone/>
            </a:pPr>
            <a:r>
              <a:rPr lang="en-US" sz="1800" dirty="0" smtClean="0"/>
              <a:t>	</a:t>
            </a:r>
            <a:r>
              <a:rPr lang="en-US" sz="2800" i="1" dirty="0" smtClean="0">
                <a:effectLst>
                  <a:outerShdw blurRad="38100" dist="38100" dir="2700000" algn="tl">
                    <a:srgbClr val="000000">
                      <a:alpha val="43137"/>
                    </a:srgbClr>
                  </a:outerShdw>
                </a:effectLst>
              </a:rPr>
              <a:t>“Studies have shown that when combined with proper psychosocial therapy, VIVITROL is much more effective than support alone.”</a:t>
            </a:r>
            <a:endParaRPr lang="en-US" sz="2800" i="1" dirty="0" smtClean="0">
              <a:solidFill>
                <a:srgbClr val="262626"/>
              </a:solidFill>
              <a:effectLst>
                <a:outerShdw blurRad="38100" dist="38100" dir="2700000" algn="tl">
                  <a:srgbClr val="000000">
                    <a:alpha val="43137"/>
                  </a:srgbClr>
                </a:outerShdw>
              </a:effectLst>
              <a:cs typeface="Arial" charset="0"/>
            </a:endParaRPr>
          </a:p>
        </p:txBody>
      </p:sp>
      <p:sp>
        <p:nvSpPr>
          <p:cNvPr id="18437" name="Slide Number Placeholder 8"/>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1BCC29F3-7DFA-460E-85DC-6AE86714285C}" type="slidenum">
              <a:rPr lang="en-US" smtClean="0">
                <a:solidFill>
                  <a:schemeClr val="bg1"/>
                </a:solidFill>
                <a:latin typeface="Arial" charset="0"/>
                <a:cs typeface="Arial" charset="0"/>
              </a:rPr>
              <a:pPr fontAlgn="base">
                <a:spcBef>
                  <a:spcPct val="0"/>
                </a:spcBef>
                <a:spcAft>
                  <a:spcPct val="0"/>
                </a:spcAft>
              </a:pPr>
              <a:t>8</a:t>
            </a:fld>
            <a:endParaRPr lang="en-US" smtClean="0">
              <a:solidFill>
                <a:schemeClr val="bg1"/>
              </a:solidFill>
              <a:latin typeface="Arial" charset="0"/>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8"/>
          <p:cNvSpPr/>
          <p:nvPr/>
        </p:nvSpPr>
        <p:spPr>
          <a:xfrm>
            <a:off x="1295400" y="4419600"/>
            <a:ext cx="7620000" cy="1754326"/>
          </a:xfrm>
          <a:prstGeom prst="rect">
            <a:avLst/>
          </a:prstGeom>
        </p:spPr>
        <p:txBody>
          <a:bodyPr wrap="square">
            <a:spAutoFit/>
          </a:bodyPr>
          <a:lstStyle/>
          <a:p>
            <a:pPr algn="r"/>
            <a:r>
              <a:rPr lang="en-US" dirty="0" smtClean="0"/>
              <a:t>"Efficacy and Tolerability of Long-Acting </a:t>
            </a:r>
            <a:r>
              <a:rPr lang="en-US" dirty="0" err="1" smtClean="0"/>
              <a:t>Injectable</a:t>
            </a:r>
            <a:r>
              <a:rPr lang="en-US" dirty="0" smtClean="0"/>
              <a:t> </a:t>
            </a:r>
            <a:r>
              <a:rPr lang="en-US" dirty="0" err="1" smtClean="0"/>
              <a:t>Naltrexone</a:t>
            </a:r>
            <a:r>
              <a:rPr lang="en-US" dirty="0" smtClean="0"/>
              <a:t> for Alcohol Dependence. A Randomized Controlled Trial." James C </a:t>
            </a:r>
            <a:r>
              <a:rPr lang="en-US" dirty="0" err="1" smtClean="0"/>
              <a:t>Garbutt</a:t>
            </a:r>
            <a:r>
              <a:rPr lang="en-US" dirty="0" smtClean="0"/>
              <a:t>, MD, Henry R. </a:t>
            </a:r>
            <a:r>
              <a:rPr lang="en-US" dirty="0" err="1" smtClean="0"/>
              <a:t>Kranzler</a:t>
            </a:r>
            <a:r>
              <a:rPr lang="en-US" dirty="0" smtClean="0"/>
              <a:t>, MD, Stephanie S. O'Malley, </a:t>
            </a:r>
            <a:r>
              <a:rPr lang="en-US" dirty="0" err="1" smtClean="0"/>
              <a:t>Ph.D</a:t>
            </a:r>
            <a:r>
              <a:rPr lang="en-US" dirty="0" smtClean="0"/>
              <a:t>, David R. </a:t>
            </a:r>
            <a:r>
              <a:rPr lang="en-US" dirty="0" err="1" smtClean="0"/>
              <a:t>Gastfriend</a:t>
            </a:r>
            <a:r>
              <a:rPr lang="en-US" dirty="0" smtClean="0"/>
              <a:t>, MD, Helen M. </a:t>
            </a:r>
            <a:r>
              <a:rPr lang="en-US" dirty="0" err="1" smtClean="0"/>
              <a:t>Pettinati</a:t>
            </a:r>
            <a:r>
              <a:rPr lang="en-US" dirty="0" smtClean="0"/>
              <a:t>, </a:t>
            </a:r>
            <a:r>
              <a:rPr lang="en-US" dirty="0" err="1" smtClean="0"/>
              <a:t>Ph.D</a:t>
            </a:r>
            <a:r>
              <a:rPr lang="en-US" dirty="0" smtClean="0"/>
              <a:t>, Bernard L. Silverman, MD, John W. Loewy, </a:t>
            </a:r>
            <a:r>
              <a:rPr lang="en-US" dirty="0" err="1" smtClean="0"/>
              <a:t>Ph.D</a:t>
            </a:r>
            <a:r>
              <a:rPr lang="en-US" dirty="0" smtClean="0"/>
              <a:t>, Elliot W. </a:t>
            </a:r>
            <a:r>
              <a:rPr lang="en-US" dirty="0" err="1" smtClean="0"/>
              <a:t>Ehrich</a:t>
            </a:r>
            <a:r>
              <a:rPr lang="en-US" dirty="0" smtClean="0"/>
              <a:t>, MD for the </a:t>
            </a:r>
            <a:r>
              <a:rPr lang="en-US" dirty="0" err="1" smtClean="0"/>
              <a:t>Vivitrex</a:t>
            </a:r>
            <a:r>
              <a:rPr lang="en-US" dirty="0" smtClean="0"/>
              <a:t> Study Group. JAMA, April 6, 2005–Vol 293, No. 13 pp 1617-1625 </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0" y="152400"/>
            <a:ext cx="9144000" cy="990600"/>
          </a:xfrm>
          <a:prstGeom prst="rect">
            <a:avLst/>
          </a:prstGeom>
          <a:solidFill>
            <a:srgbClr val="E0C3A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pic>
        <p:nvPicPr>
          <p:cNvPr id="24578" name="Picture 9"/>
          <p:cNvPicPr>
            <a:picLocks noChangeAspect="1"/>
          </p:cNvPicPr>
          <p:nvPr/>
        </p:nvPicPr>
        <p:blipFill>
          <a:blip r:embed="rId3" cstate="print"/>
          <a:srcRect/>
          <a:stretch>
            <a:fillRect/>
          </a:stretch>
        </p:blipFill>
        <p:spPr bwMode="auto">
          <a:xfrm>
            <a:off x="0" y="6343650"/>
            <a:ext cx="9144000" cy="590550"/>
          </a:xfrm>
          <a:prstGeom prst="rect">
            <a:avLst/>
          </a:prstGeom>
          <a:noFill/>
          <a:ln w="9525">
            <a:noFill/>
            <a:miter lim="800000"/>
            <a:headEnd/>
            <a:tailEnd/>
          </a:ln>
        </p:spPr>
      </p:pic>
      <p:sp>
        <p:nvSpPr>
          <p:cNvPr id="24579" name="Title 1"/>
          <p:cNvSpPr>
            <a:spLocks noGrp="1"/>
          </p:cNvSpPr>
          <p:nvPr>
            <p:ph type="title" idx="4294967295"/>
          </p:nvPr>
        </p:nvSpPr>
        <p:spPr>
          <a:xfrm>
            <a:off x="0" y="152400"/>
            <a:ext cx="9144000" cy="1143000"/>
          </a:xfrm>
        </p:spPr>
        <p:txBody>
          <a:bodyPr/>
          <a:lstStyle/>
          <a:p>
            <a:pPr eaLnBrk="1" hangingPunct="1"/>
            <a:r>
              <a:rPr lang="en-US" sz="4000" i="1" dirty="0" smtClean="0">
                <a:solidFill>
                  <a:srgbClr val="006892"/>
                </a:solidFill>
                <a:effectLst>
                  <a:outerShdw blurRad="38100" dist="38100" dir="2700000" algn="tl">
                    <a:srgbClr val="000000"/>
                  </a:outerShdw>
                </a:effectLst>
              </a:rPr>
              <a:t>The Medications</a:t>
            </a:r>
            <a:endParaRPr lang="en-US" sz="4000" dirty="0" smtClean="0">
              <a:solidFill>
                <a:srgbClr val="006892"/>
              </a:solidFill>
              <a:cs typeface="Arial" charset="0"/>
            </a:endParaRPr>
          </a:p>
        </p:txBody>
      </p:sp>
      <p:sp>
        <p:nvSpPr>
          <p:cNvPr id="24580" name="Slide Number Placeholder 8"/>
          <p:cNvSpPr txBox="1">
            <a:spLocks noGrp="1"/>
          </p:cNvSpPr>
          <p:nvPr/>
        </p:nvSpPr>
        <p:spPr bwMode="auto">
          <a:xfrm>
            <a:off x="6553200" y="6356350"/>
            <a:ext cx="2133600" cy="365125"/>
          </a:xfrm>
          <a:prstGeom prst="rect">
            <a:avLst/>
          </a:prstGeom>
          <a:noFill/>
          <a:ln w="9525">
            <a:noFill/>
            <a:miter lim="800000"/>
            <a:headEnd/>
            <a:tailEnd/>
          </a:ln>
        </p:spPr>
        <p:txBody>
          <a:bodyPr anchor="ctr"/>
          <a:lstStyle/>
          <a:p>
            <a:pPr algn="r"/>
            <a:fld id="{7F18B353-AA5C-4752-883F-B9320D46CF41}" type="slidenum">
              <a:rPr lang="en-US" sz="1200">
                <a:solidFill>
                  <a:schemeClr val="bg1"/>
                </a:solidFill>
                <a:cs typeface="Arial" charset="0"/>
              </a:rPr>
              <a:pPr algn="r"/>
              <a:t>9</a:t>
            </a:fld>
            <a:endParaRPr lang="en-US" sz="1200">
              <a:solidFill>
                <a:schemeClr val="bg1"/>
              </a:solidFill>
              <a:cs typeface="Arial" charset="0"/>
            </a:endParaRPr>
          </a:p>
        </p:txBody>
      </p:sp>
      <p:sp>
        <p:nvSpPr>
          <p:cNvPr id="12" name="Rectangle 11"/>
          <p:cNvSpPr/>
          <p:nvPr/>
        </p:nvSpPr>
        <p:spPr>
          <a:xfrm>
            <a:off x="0" y="0"/>
            <a:ext cx="9144000" cy="152400"/>
          </a:xfrm>
          <a:prstGeom prst="rect">
            <a:avLst/>
          </a:prstGeom>
          <a:solidFill>
            <a:srgbClr val="BE854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Rectangle 13"/>
          <p:cNvSpPr/>
          <p:nvPr/>
        </p:nvSpPr>
        <p:spPr>
          <a:xfrm>
            <a:off x="0" y="1066800"/>
            <a:ext cx="9144000" cy="76200"/>
          </a:xfrm>
          <a:prstGeom prst="rect">
            <a:avLst/>
          </a:prstGeom>
          <a:solidFill>
            <a:srgbClr val="00689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Rectangle 4"/>
          <p:cNvSpPr txBox="1">
            <a:spLocks noChangeArrowheads="1"/>
          </p:cNvSpPr>
          <p:nvPr/>
        </p:nvSpPr>
        <p:spPr bwMode="auto">
          <a:xfrm>
            <a:off x="0" y="1600200"/>
            <a:ext cx="4419600" cy="4038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693738" marR="0" lvl="0" indent="-693738" algn="l" defTabSz="914400" rtl="0" eaLnBrk="0" fontAlgn="base" latinLnBrk="0" hangingPunct="0">
              <a:lnSpc>
                <a:spcPct val="100000"/>
              </a:lnSpc>
              <a:spcBef>
                <a:spcPct val="20000"/>
              </a:spcBef>
              <a:spcAft>
                <a:spcPct val="0"/>
              </a:spcAft>
              <a:buClrTx/>
              <a:buSzTx/>
              <a:buFontTx/>
              <a:buNone/>
              <a:tabLst/>
              <a:defRPr/>
            </a:pPr>
            <a:r>
              <a:rPr kumimoji="0" lang="en-US" sz="3200" b="1" i="0" u="sng" strike="noStrike" kern="1200" cap="none" spc="0" normalizeH="0" baseline="0" noProof="0" dirty="0" smtClean="0">
                <a:ln>
                  <a:noFill/>
                </a:ln>
                <a:solidFill>
                  <a:srgbClr val="006892"/>
                </a:solidFill>
                <a:effectLst>
                  <a:outerShdw blurRad="38100" dist="38100" dir="2700000" algn="tl">
                    <a:srgbClr val="000000"/>
                  </a:outerShdw>
                </a:effectLst>
                <a:uLnTx/>
                <a:uFillTx/>
                <a:latin typeface="+mn-lt"/>
                <a:ea typeface="+mn-ea"/>
                <a:cs typeface="+mn-cs"/>
              </a:rPr>
              <a:t>For Opioid Addiction:</a:t>
            </a:r>
          </a:p>
          <a:p>
            <a:pPr marL="693738" marR="0" lvl="0" indent="-693738" algn="l" defTabSz="914400" rtl="0" eaLnBrk="0" fontAlgn="base" latinLnBrk="0" hangingPunct="0">
              <a:lnSpc>
                <a:spcPct val="100000"/>
              </a:lnSpc>
              <a:spcBef>
                <a:spcPct val="20000"/>
              </a:spcBef>
              <a:spcAft>
                <a:spcPct val="0"/>
              </a:spcAft>
              <a:buClrTx/>
              <a:buSzTx/>
              <a:buFont typeface="Arial" charset="0"/>
              <a:buChar char="•"/>
              <a:tabLst/>
              <a:defRPr/>
            </a:pPr>
            <a:r>
              <a:rPr kumimoji="0" lang="en-US" sz="2800" b="1" i="0" u="none" strike="noStrike" kern="1200" cap="none" spc="0" normalizeH="0" baseline="0" noProof="0" dirty="0" smtClean="0">
                <a:ln>
                  <a:noFill/>
                </a:ln>
                <a:solidFill>
                  <a:srgbClr val="006892"/>
                </a:solidFill>
                <a:effectLst>
                  <a:outerShdw blurRad="38100" dist="38100" dir="2700000" algn="tl">
                    <a:srgbClr val="000000"/>
                  </a:outerShdw>
                </a:effectLst>
                <a:uLnTx/>
                <a:uFillTx/>
                <a:latin typeface="+mn-lt"/>
                <a:ea typeface="+mn-ea"/>
                <a:cs typeface="+mn-cs"/>
              </a:rPr>
              <a:t>Methadone</a:t>
            </a:r>
          </a:p>
          <a:p>
            <a:pPr marL="693738" marR="0" lvl="0" indent="-693738" algn="l" defTabSz="914400" rtl="0" eaLnBrk="0" fontAlgn="base" latinLnBrk="0" hangingPunct="0">
              <a:lnSpc>
                <a:spcPct val="100000"/>
              </a:lnSpc>
              <a:spcBef>
                <a:spcPct val="20000"/>
              </a:spcBef>
              <a:spcAft>
                <a:spcPct val="0"/>
              </a:spcAft>
              <a:buClrTx/>
              <a:buSzTx/>
              <a:buFont typeface="Arial" charset="0"/>
              <a:buChar char="•"/>
              <a:tabLst/>
              <a:defRPr/>
            </a:pPr>
            <a:r>
              <a:rPr kumimoji="0" lang="en-US" sz="2800" b="1" i="0" u="none" strike="noStrike" kern="1200" cap="none" spc="0" normalizeH="0" baseline="0" noProof="0" dirty="0" err="1" smtClean="0">
                <a:ln>
                  <a:noFill/>
                </a:ln>
                <a:solidFill>
                  <a:srgbClr val="006892"/>
                </a:solidFill>
                <a:effectLst>
                  <a:outerShdw blurRad="38100" dist="38100" dir="2700000" algn="tl">
                    <a:srgbClr val="000000"/>
                  </a:outerShdw>
                </a:effectLst>
                <a:uLnTx/>
                <a:uFillTx/>
                <a:latin typeface="+mn-lt"/>
                <a:ea typeface="+mn-ea"/>
                <a:cs typeface="+mn-cs"/>
              </a:rPr>
              <a:t>Buprenorphine</a:t>
            </a:r>
            <a:endParaRPr kumimoji="0" lang="en-US" sz="2800" b="1" i="0" u="none" strike="noStrike" kern="1200" cap="none" spc="0" normalizeH="0" baseline="0" noProof="0" dirty="0" smtClean="0">
              <a:ln>
                <a:noFill/>
              </a:ln>
              <a:solidFill>
                <a:srgbClr val="006892"/>
              </a:solidFill>
              <a:effectLst>
                <a:outerShdw blurRad="38100" dist="38100" dir="2700000" algn="tl">
                  <a:srgbClr val="000000"/>
                </a:outerShdw>
              </a:effectLst>
              <a:uLnTx/>
              <a:uFillTx/>
              <a:latin typeface="+mn-lt"/>
              <a:ea typeface="+mn-ea"/>
              <a:cs typeface="+mn-cs"/>
            </a:endParaRPr>
          </a:p>
          <a:p>
            <a:pPr marL="693738" marR="0" lvl="0" indent="-693738" algn="l" defTabSz="914400" rtl="0" eaLnBrk="0" fontAlgn="base" latinLnBrk="0" hangingPunct="0">
              <a:lnSpc>
                <a:spcPct val="100000"/>
              </a:lnSpc>
              <a:spcBef>
                <a:spcPct val="20000"/>
              </a:spcBef>
              <a:spcAft>
                <a:spcPct val="0"/>
              </a:spcAft>
              <a:buClrTx/>
              <a:buSzTx/>
              <a:buFont typeface="Arial" charset="0"/>
              <a:buChar char="•"/>
              <a:tabLst/>
              <a:defRPr/>
            </a:pPr>
            <a:r>
              <a:rPr kumimoji="0" lang="en-US" sz="2800" b="1" i="0" u="none" strike="noStrike" kern="1200" cap="none" spc="0" normalizeH="0" baseline="0" noProof="0" dirty="0" err="1" smtClean="0">
                <a:ln>
                  <a:noFill/>
                </a:ln>
                <a:solidFill>
                  <a:srgbClr val="006892"/>
                </a:solidFill>
                <a:effectLst>
                  <a:outerShdw blurRad="38100" dist="38100" dir="2700000" algn="tl">
                    <a:srgbClr val="000000"/>
                  </a:outerShdw>
                </a:effectLst>
                <a:uLnTx/>
                <a:uFillTx/>
                <a:latin typeface="+mn-lt"/>
                <a:ea typeface="+mn-ea"/>
                <a:cs typeface="+mn-cs"/>
              </a:rPr>
              <a:t>Naltrexone</a:t>
            </a:r>
            <a:endParaRPr kumimoji="0" lang="en-US" sz="2800" b="1" i="0" u="none" strike="noStrike" kern="1200" cap="none" spc="0" normalizeH="0" baseline="0" noProof="0" dirty="0" smtClean="0">
              <a:ln>
                <a:noFill/>
              </a:ln>
              <a:solidFill>
                <a:srgbClr val="006892"/>
              </a:solidFill>
              <a:effectLst>
                <a:outerShdw blurRad="38100" dist="38100" dir="2700000" algn="tl">
                  <a:srgbClr val="000000"/>
                </a:outerShdw>
              </a:effectLst>
              <a:uLnTx/>
              <a:uFillTx/>
              <a:latin typeface="+mn-lt"/>
              <a:ea typeface="+mn-ea"/>
              <a:cs typeface="+mn-cs"/>
            </a:endParaRPr>
          </a:p>
          <a:p>
            <a:pPr marL="693738" marR="0" lvl="0" indent="-693738" algn="l" defTabSz="914400" rtl="0" eaLnBrk="0" fontAlgn="base" latinLnBrk="0" hangingPunct="0">
              <a:lnSpc>
                <a:spcPct val="100000"/>
              </a:lnSpc>
              <a:spcBef>
                <a:spcPct val="20000"/>
              </a:spcBef>
              <a:spcAft>
                <a:spcPct val="0"/>
              </a:spcAft>
              <a:buClrTx/>
              <a:buSzTx/>
              <a:buFont typeface="Arial" charset="0"/>
              <a:buChar char="•"/>
              <a:tabLst/>
              <a:defRPr/>
            </a:pPr>
            <a:r>
              <a:rPr lang="en-US" sz="2800" b="1" dirty="0" err="1" smtClean="0">
                <a:solidFill>
                  <a:srgbClr val="006892"/>
                </a:solidFill>
                <a:effectLst>
                  <a:outerShdw blurRad="38100" dist="38100" dir="2700000" algn="tl">
                    <a:srgbClr val="000000"/>
                  </a:outerShdw>
                </a:effectLst>
                <a:latin typeface="+mn-lt"/>
              </a:rPr>
              <a:t>Suboxone</a:t>
            </a:r>
            <a:endParaRPr kumimoji="0" lang="en-US" sz="2800" b="1" i="0" u="none" strike="noStrike" kern="1200" cap="none" spc="0" normalizeH="0" baseline="0" noProof="0" dirty="0" smtClean="0">
              <a:ln>
                <a:noFill/>
              </a:ln>
              <a:solidFill>
                <a:srgbClr val="006892"/>
              </a:solidFill>
              <a:effectLst>
                <a:outerShdw blurRad="38100" dist="38100" dir="2700000" algn="tl">
                  <a:srgbClr val="000000"/>
                </a:outerShdw>
              </a:effectLst>
              <a:uLnTx/>
              <a:uFillTx/>
              <a:latin typeface="+mn-lt"/>
              <a:ea typeface="+mn-ea"/>
              <a:cs typeface="+mn-cs"/>
            </a:endParaRPr>
          </a:p>
        </p:txBody>
      </p:sp>
      <p:sp>
        <p:nvSpPr>
          <p:cNvPr id="10" name="Text Box 4"/>
          <p:cNvSpPr txBox="1">
            <a:spLocks noChangeArrowheads="1"/>
          </p:cNvSpPr>
          <p:nvPr/>
        </p:nvSpPr>
        <p:spPr bwMode="auto">
          <a:xfrm>
            <a:off x="4419600" y="1600200"/>
            <a:ext cx="4724400" cy="5552289"/>
          </a:xfrm>
          <a:prstGeom prst="rect">
            <a:avLst/>
          </a:prstGeom>
          <a:noFill/>
          <a:ln w="38100" algn="ctr">
            <a:noFill/>
            <a:miter lim="800000"/>
            <a:headEnd/>
            <a:tailEnd/>
          </a:ln>
          <a:effectLst>
            <a:prstShdw prst="shdw17" dist="17961" dir="2700000">
              <a:schemeClr val="accent1">
                <a:gamma/>
                <a:shade val="60000"/>
                <a:invGamma/>
              </a:schemeClr>
            </a:prstShdw>
          </a:effectLst>
        </p:spPr>
        <p:txBody>
          <a:bodyPr>
            <a:spAutoFit/>
          </a:bodyPr>
          <a:lstStyle/>
          <a:p>
            <a:pPr marL="965200" indent="-965200">
              <a:spcBef>
                <a:spcPct val="50000"/>
              </a:spcBef>
              <a:defRPr/>
            </a:pPr>
            <a:r>
              <a:rPr lang="en-US" sz="3200" u="sng" dirty="0">
                <a:solidFill>
                  <a:schemeClr val="accent2"/>
                </a:solidFill>
                <a:effectLst>
                  <a:outerShdw blurRad="38100" dist="38100" dir="2700000" algn="tl">
                    <a:srgbClr val="000000"/>
                  </a:outerShdw>
                </a:effectLst>
              </a:rPr>
              <a:t>For Alcohol Addiction:</a:t>
            </a:r>
          </a:p>
          <a:p>
            <a:pPr marL="965200" indent="-965200" algn="l">
              <a:lnSpc>
                <a:spcPct val="70000"/>
              </a:lnSpc>
              <a:spcBef>
                <a:spcPct val="50000"/>
              </a:spcBef>
              <a:buFontTx/>
              <a:buChar char="•"/>
              <a:defRPr/>
            </a:pPr>
            <a:r>
              <a:rPr lang="en-US" sz="2800" dirty="0" err="1" smtClean="0">
                <a:solidFill>
                  <a:schemeClr val="accent2"/>
                </a:solidFill>
                <a:effectLst>
                  <a:outerShdw blurRad="38100" dist="38100" dir="2700000" algn="tl">
                    <a:srgbClr val="000000"/>
                  </a:outerShdw>
                </a:effectLst>
              </a:rPr>
              <a:t>Naltrexone</a:t>
            </a:r>
            <a:r>
              <a:rPr lang="en-US" sz="2800" dirty="0" smtClean="0">
                <a:solidFill>
                  <a:schemeClr val="accent2"/>
                </a:solidFill>
                <a:effectLst>
                  <a:outerShdw blurRad="38100" dist="38100" dir="2700000" algn="tl">
                    <a:srgbClr val="000000"/>
                  </a:outerShdw>
                </a:effectLst>
              </a:rPr>
              <a:t> (</a:t>
            </a:r>
            <a:r>
              <a:rPr lang="en-US" sz="2800" dirty="0" err="1" smtClean="0">
                <a:solidFill>
                  <a:schemeClr val="accent2"/>
                </a:solidFill>
                <a:effectLst>
                  <a:outerShdw blurRad="38100" dist="38100" dir="2700000" algn="tl">
                    <a:srgbClr val="000000"/>
                  </a:outerShdw>
                </a:effectLst>
              </a:rPr>
              <a:t>Vivitrol</a:t>
            </a:r>
            <a:r>
              <a:rPr lang="en-US" sz="2800" dirty="0" smtClean="0">
                <a:solidFill>
                  <a:schemeClr val="accent2"/>
                </a:solidFill>
                <a:effectLst>
                  <a:outerShdw blurRad="38100" dist="38100" dir="2700000" algn="tl">
                    <a:srgbClr val="000000"/>
                  </a:outerShdw>
                </a:effectLst>
              </a:rPr>
              <a:t>)</a:t>
            </a:r>
            <a:endParaRPr lang="en-US" sz="2800" dirty="0">
              <a:solidFill>
                <a:schemeClr val="accent2"/>
              </a:solidFill>
              <a:effectLst>
                <a:outerShdw blurRad="38100" dist="38100" dir="2700000" algn="tl">
                  <a:srgbClr val="000000"/>
                </a:outerShdw>
              </a:effectLst>
            </a:endParaRPr>
          </a:p>
          <a:p>
            <a:pPr marL="965200" indent="-965200" algn="l">
              <a:lnSpc>
                <a:spcPct val="70000"/>
              </a:lnSpc>
              <a:spcBef>
                <a:spcPct val="50000"/>
              </a:spcBef>
              <a:buFontTx/>
              <a:buChar char="•"/>
              <a:defRPr/>
            </a:pPr>
            <a:r>
              <a:rPr lang="en-US" sz="2800" dirty="0" err="1" smtClean="0">
                <a:solidFill>
                  <a:schemeClr val="accent2"/>
                </a:solidFill>
                <a:effectLst>
                  <a:outerShdw blurRad="38100" dist="38100" dir="2700000" algn="tl">
                    <a:srgbClr val="000000"/>
                  </a:outerShdw>
                </a:effectLst>
              </a:rPr>
              <a:t>Acamprosate</a:t>
            </a:r>
            <a:r>
              <a:rPr lang="en-US" sz="2800" dirty="0" smtClean="0">
                <a:solidFill>
                  <a:schemeClr val="accent2"/>
                </a:solidFill>
                <a:effectLst>
                  <a:outerShdw blurRad="38100" dist="38100" dir="2700000" algn="tl">
                    <a:srgbClr val="000000"/>
                  </a:outerShdw>
                </a:effectLst>
              </a:rPr>
              <a:t> (</a:t>
            </a:r>
            <a:r>
              <a:rPr lang="en-US" sz="2800" dirty="0" err="1" smtClean="0">
                <a:solidFill>
                  <a:schemeClr val="accent2"/>
                </a:solidFill>
                <a:effectLst>
                  <a:outerShdw blurRad="38100" dist="38100" dir="2700000" algn="tl">
                    <a:srgbClr val="000000"/>
                  </a:outerShdw>
                </a:effectLst>
              </a:rPr>
              <a:t>Campral</a:t>
            </a:r>
            <a:r>
              <a:rPr lang="en-US" sz="2800" dirty="0" smtClean="0">
                <a:solidFill>
                  <a:schemeClr val="accent2"/>
                </a:solidFill>
                <a:effectLst>
                  <a:outerShdw blurRad="38100" dist="38100" dir="2700000" algn="tl">
                    <a:srgbClr val="000000"/>
                  </a:outerShdw>
                </a:effectLst>
              </a:rPr>
              <a:t>)</a:t>
            </a:r>
            <a:endParaRPr lang="en-US" sz="2800" dirty="0">
              <a:solidFill>
                <a:schemeClr val="accent2"/>
              </a:solidFill>
              <a:effectLst>
                <a:outerShdw blurRad="38100" dist="38100" dir="2700000" algn="tl">
                  <a:srgbClr val="000000"/>
                </a:outerShdw>
              </a:effectLst>
            </a:endParaRPr>
          </a:p>
          <a:p>
            <a:pPr marL="965200" indent="-965200" algn="l">
              <a:lnSpc>
                <a:spcPct val="70000"/>
              </a:lnSpc>
              <a:spcBef>
                <a:spcPct val="50000"/>
              </a:spcBef>
              <a:buFontTx/>
              <a:buChar char="•"/>
              <a:defRPr/>
            </a:pPr>
            <a:r>
              <a:rPr lang="en-US" sz="2800" dirty="0" err="1" smtClean="0">
                <a:solidFill>
                  <a:schemeClr val="accent2"/>
                </a:solidFill>
                <a:effectLst>
                  <a:outerShdw blurRad="38100" dist="38100" dir="2700000" algn="tl">
                    <a:srgbClr val="000000"/>
                  </a:outerShdw>
                </a:effectLst>
              </a:rPr>
              <a:t>Disulfiram</a:t>
            </a:r>
            <a:r>
              <a:rPr lang="en-US" sz="2800" dirty="0" smtClean="0">
                <a:solidFill>
                  <a:schemeClr val="accent2"/>
                </a:solidFill>
                <a:effectLst>
                  <a:outerShdw blurRad="38100" dist="38100" dir="2700000" algn="tl">
                    <a:srgbClr val="000000"/>
                  </a:outerShdw>
                </a:effectLst>
              </a:rPr>
              <a:t> (</a:t>
            </a:r>
            <a:r>
              <a:rPr lang="en-US" sz="2800" dirty="0" err="1" smtClean="0">
                <a:solidFill>
                  <a:schemeClr val="accent2"/>
                </a:solidFill>
                <a:effectLst>
                  <a:outerShdw blurRad="38100" dist="38100" dir="2700000" algn="tl">
                    <a:srgbClr val="000000"/>
                  </a:outerShdw>
                </a:effectLst>
              </a:rPr>
              <a:t>Anabuse</a:t>
            </a:r>
            <a:r>
              <a:rPr lang="en-US" sz="2800" dirty="0" smtClean="0">
                <a:solidFill>
                  <a:schemeClr val="accent2"/>
                </a:solidFill>
                <a:effectLst>
                  <a:outerShdw blurRad="38100" dist="38100" dir="2700000" algn="tl">
                    <a:srgbClr val="000000"/>
                  </a:outerShdw>
                </a:effectLst>
              </a:rPr>
              <a:t>)</a:t>
            </a:r>
          </a:p>
          <a:p>
            <a:pPr marL="965200" indent="-965200" algn="l">
              <a:lnSpc>
                <a:spcPct val="70000"/>
              </a:lnSpc>
              <a:spcBef>
                <a:spcPct val="50000"/>
              </a:spcBef>
              <a:buFontTx/>
              <a:buChar char="•"/>
              <a:defRPr/>
            </a:pPr>
            <a:r>
              <a:rPr lang="en-US" sz="2800" dirty="0" smtClean="0">
                <a:solidFill>
                  <a:schemeClr val="accent2"/>
                </a:solidFill>
                <a:effectLst>
                  <a:outerShdw blurRad="38100" dist="38100" dir="2700000" algn="tl">
                    <a:srgbClr val="000000"/>
                  </a:outerShdw>
                </a:effectLst>
              </a:rPr>
              <a:t>Alcohol Withdrawal (</a:t>
            </a:r>
            <a:r>
              <a:rPr lang="en-US" sz="2800" dirty="0" err="1" smtClean="0">
                <a:solidFill>
                  <a:schemeClr val="accent2"/>
                </a:solidFill>
                <a:effectLst>
                  <a:outerShdw blurRad="38100" dist="38100" dir="2700000" algn="tl">
                    <a:srgbClr val="000000"/>
                  </a:outerShdw>
                </a:effectLst>
              </a:rPr>
              <a:t>bensodiazopines</a:t>
            </a:r>
            <a:r>
              <a:rPr lang="en-US" sz="2800" dirty="0" smtClean="0">
                <a:solidFill>
                  <a:schemeClr val="accent2"/>
                </a:solidFill>
                <a:effectLst>
                  <a:outerShdw blurRad="38100" dist="38100" dir="2700000" algn="tl">
                    <a:srgbClr val="000000"/>
                  </a:outerShdw>
                </a:effectLst>
              </a:rPr>
              <a:t>; Valium, Librium)</a:t>
            </a:r>
          </a:p>
          <a:p>
            <a:pPr marL="965200" indent="-965200" algn="l">
              <a:lnSpc>
                <a:spcPct val="70000"/>
              </a:lnSpc>
              <a:spcBef>
                <a:spcPct val="50000"/>
              </a:spcBef>
              <a:buFontTx/>
              <a:buChar char="•"/>
              <a:defRPr/>
            </a:pPr>
            <a:endParaRPr lang="en-US" sz="3600" dirty="0" smtClean="0">
              <a:solidFill>
                <a:schemeClr val="accent2"/>
              </a:solidFill>
              <a:effectLst>
                <a:outerShdw blurRad="38100" dist="38100" dir="2700000" algn="tl">
                  <a:srgbClr val="000000"/>
                </a:outerShdw>
              </a:effectLst>
            </a:endParaRPr>
          </a:p>
          <a:p>
            <a:pPr marL="965200" indent="-965200" algn="l">
              <a:lnSpc>
                <a:spcPct val="70000"/>
              </a:lnSpc>
              <a:spcBef>
                <a:spcPct val="50000"/>
              </a:spcBef>
              <a:buFontTx/>
              <a:buChar char="•"/>
              <a:defRPr/>
            </a:pPr>
            <a:endParaRPr lang="en-US" sz="3600" dirty="0">
              <a:solidFill>
                <a:schemeClr val="accent2"/>
              </a:solidFill>
              <a:effectLst>
                <a:outerShdw blurRad="38100" dist="38100" dir="2700000" algn="tl">
                  <a:srgbClr val="000000"/>
                </a:outerShdw>
              </a:effectLst>
            </a:endParaRPr>
          </a:p>
          <a:p>
            <a:pPr marL="965200" indent="-965200" algn="l">
              <a:lnSpc>
                <a:spcPct val="70000"/>
              </a:lnSpc>
              <a:spcBef>
                <a:spcPct val="50000"/>
              </a:spcBef>
              <a:buFontTx/>
              <a:buChar char="•"/>
              <a:defRPr/>
            </a:pPr>
            <a:endParaRPr lang="en-US" sz="3600" dirty="0">
              <a:effectLst>
                <a:outerShdw blurRad="38100" dist="38100" dir="2700000" algn="tl">
                  <a:srgbClr val="000000"/>
                </a:outerShdw>
              </a:effectLst>
            </a:endParaRPr>
          </a:p>
        </p:txBody>
      </p:sp>
      <p:sp>
        <p:nvSpPr>
          <p:cNvPr id="11" name="Line 5"/>
          <p:cNvSpPr>
            <a:spLocks noChangeShapeType="1"/>
          </p:cNvSpPr>
          <p:nvPr/>
        </p:nvSpPr>
        <p:spPr bwMode="auto">
          <a:xfrm>
            <a:off x="4114800" y="1600200"/>
            <a:ext cx="0" cy="3962400"/>
          </a:xfrm>
          <a:prstGeom prst="line">
            <a:avLst/>
          </a:prstGeom>
          <a:noFill/>
          <a:ln w="69850">
            <a:solidFill>
              <a:srgbClr val="FFCC00"/>
            </a:solidFill>
            <a:round/>
            <a:headEnd/>
            <a:tailEnd/>
          </a:ln>
          <a:effectLst>
            <a:prstShdw prst="shdw17" dist="17961" dir="2700000">
              <a:srgbClr val="997A00"/>
            </a:prstShdw>
          </a:effectLst>
        </p:spPr>
        <p:txBody>
          <a:bodyPr wrap="none">
            <a:spAutoFit/>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blinds(horizontal)">
                                      <p:cBhvr>
                                        <p:cTn id="7" dur="500"/>
                                        <p:tgtEl>
                                          <p:spTgt spid="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xEl>
                                              <p:pRg st="1" end="1"/>
                                            </p:txEl>
                                          </p:spTgt>
                                        </p:tgtEl>
                                        <p:attrNameLst>
                                          <p:attrName>style.visibility</p:attrName>
                                        </p:attrNameLst>
                                      </p:cBhvr>
                                      <p:to>
                                        <p:strVal val="visible"/>
                                      </p:to>
                                    </p:set>
                                    <p:animEffect transition="in" filter="blinds(horizontal)">
                                      <p:cBhvr>
                                        <p:cTn id="12" dur="500"/>
                                        <p:tgtEl>
                                          <p:spTgt spid="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xEl>
                                              <p:pRg st="2" end="2"/>
                                            </p:txEl>
                                          </p:spTgt>
                                        </p:tgtEl>
                                        <p:attrNameLst>
                                          <p:attrName>style.visibility</p:attrName>
                                        </p:attrNameLst>
                                      </p:cBhvr>
                                      <p:to>
                                        <p:strVal val="visible"/>
                                      </p:to>
                                    </p:set>
                                    <p:animEffect transition="in" filter="blinds(horizontal)">
                                      <p:cBhvr>
                                        <p:cTn id="17" dur="500"/>
                                        <p:tgtEl>
                                          <p:spTgt spid="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xEl>
                                              <p:pRg st="3" end="3"/>
                                            </p:txEl>
                                          </p:spTgt>
                                        </p:tgtEl>
                                        <p:attrNameLst>
                                          <p:attrName>style.visibility</p:attrName>
                                        </p:attrNameLst>
                                      </p:cBhvr>
                                      <p:to>
                                        <p:strVal val="visible"/>
                                      </p:to>
                                    </p:set>
                                    <p:animEffect transition="in" filter="blinds(horizontal)">
                                      <p:cBhvr>
                                        <p:cTn id="22" dur="500"/>
                                        <p:tgtEl>
                                          <p:spTgt spid="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xEl>
                                              <p:pRg st="4" end="4"/>
                                            </p:txEl>
                                          </p:spTgt>
                                        </p:tgtEl>
                                        <p:attrNameLst>
                                          <p:attrName>style.visibility</p:attrName>
                                        </p:attrNameLst>
                                      </p:cBhvr>
                                      <p:to>
                                        <p:strVal val="visible"/>
                                      </p:to>
                                    </p:set>
                                    <p:animEffect transition="in" filter="blinds(horizontal)">
                                      <p:cBhvr>
                                        <p:cTn id="27" dur="500"/>
                                        <p:tgtEl>
                                          <p:spTgt spid="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0">
                                            <p:txEl>
                                              <p:pRg st="0" end="0"/>
                                            </p:txEl>
                                          </p:spTgt>
                                        </p:tgtEl>
                                        <p:attrNameLst>
                                          <p:attrName>style.visibility</p:attrName>
                                        </p:attrNameLst>
                                      </p:cBhvr>
                                      <p:to>
                                        <p:strVal val="visible"/>
                                      </p:to>
                                    </p:set>
                                    <p:animEffect transition="in" filter="blinds(horizontal)">
                                      <p:cBhvr>
                                        <p:cTn id="32" dur="500"/>
                                        <p:tgtEl>
                                          <p:spTgt spid="10">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0">
                                            <p:txEl>
                                              <p:pRg st="1" end="1"/>
                                            </p:txEl>
                                          </p:spTgt>
                                        </p:tgtEl>
                                        <p:attrNameLst>
                                          <p:attrName>style.visibility</p:attrName>
                                        </p:attrNameLst>
                                      </p:cBhvr>
                                      <p:to>
                                        <p:strVal val="visible"/>
                                      </p:to>
                                    </p:set>
                                    <p:animEffect transition="in" filter="blinds(horizontal)">
                                      <p:cBhvr>
                                        <p:cTn id="37" dur="500"/>
                                        <p:tgtEl>
                                          <p:spTgt spid="10">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0">
                                            <p:txEl>
                                              <p:pRg st="2" end="2"/>
                                            </p:txEl>
                                          </p:spTgt>
                                        </p:tgtEl>
                                        <p:attrNameLst>
                                          <p:attrName>style.visibility</p:attrName>
                                        </p:attrNameLst>
                                      </p:cBhvr>
                                      <p:to>
                                        <p:strVal val="visible"/>
                                      </p:to>
                                    </p:set>
                                    <p:animEffect transition="in" filter="blinds(horizontal)">
                                      <p:cBhvr>
                                        <p:cTn id="42" dur="500"/>
                                        <p:tgtEl>
                                          <p:spTgt spid="10">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0">
                                            <p:txEl>
                                              <p:pRg st="3" end="3"/>
                                            </p:txEl>
                                          </p:spTgt>
                                        </p:tgtEl>
                                        <p:attrNameLst>
                                          <p:attrName>style.visibility</p:attrName>
                                        </p:attrNameLst>
                                      </p:cBhvr>
                                      <p:to>
                                        <p:strVal val="visible"/>
                                      </p:to>
                                    </p:set>
                                    <p:animEffect transition="in" filter="blinds(horizontal)">
                                      <p:cBhvr>
                                        <p:cTn id="47" dur="500"/>
                                        <p:tgtEl>
                                          <p:spTgt spid="10">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0">
                                            <p:txEl>
                                              <p:pRg st="4" end="4"/>
                                            </p:txEl>
                                          </p:spTgt>
                                        </p:tgtEl>
                                        <p:attrNameLst>
                                          <p:attrName>style.visibility</p:attrName>
                                        </p:attrNameLst>
                                      </p:cBhvr>
                                      <p:to>
                                        <p:strVal val="visible"/>
                                      </p:to>
                                    </p:set>
                                    <p:animEffect transition="in" filter="blinds(horizontal)">
                                      <p:cBhvr>
                                        <p:cTn id="52" dur="500"/>
                                        <p:tgtEl>
                                          <p:spTgt spid="10">
                                            <p:txEl>
                                              <p:pRg st="4" end="4"/>
                                            </p:txEl>
                                          </p:spTgt>
                                        </p:tgtEl>
                                      </p:cBhvr>
                                    </p:animEffect>
                                  </p:childTnLst>
                                </p:cTn>
                              </p:par>
                              <p:par>
                                <p:cTn id="53" presetID="2" presetClass="entr" presetSubtype="9" fill="hold" grpId="0" nodeType="with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additive="base">
                                        <p:cTn id="55" dur="500" fill="hold"/>
                                        <p:tgtEl>
                                          <p:spTgt spid="11"/>
                                        </p:tgtEl>
                                        <p:attrNameLst>
                                          <p:attrName>ppt_x</p:attrName>
                                        </p:attrNameLst>
                                      </p:cBhvr>
                                      <p:tavLst>
                                        <p:tav tm="0">
                                          <p:val>
                                            <p:strVal val="0-#ppt_w/2"/>
                                          </p:val>
                                        </p:tav>
                                        <p:tav tm="100000">
                                          <p:val>
                                            <p:strVal val="#ppt_x"/>
                                          </p:val>
                                        </p:tav>
                                      </p:tavLst>
                                    </p:anim>
                                    <p:anim calcmode="lin" valueType="num">
                                      <p:cBhvr additive="base">
                                        <p:cTn id="56" dur="500" fill="hold"/>
                                        <p:tgtEl>
                                          <p:spTgt spid="11"/>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10" grpId="0" build="p"/>
      <p:bldP spid="11"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Medication Assisted Treatment (MAT)&amp;quot;&quot;/&gt;&lt;property id=&quot;20307&quot; value=&quot;317&quot;/&gt;&lt;/object&gt;&lt;object type=&quot;3&quot; unique_id=&quot;10005&quot;&gt;&lt;property id=&quot;20148&quot; value=&quot;5&quot;/&gt;&lt;property id=&quot;20300&quot; value=&quot;Slide 2 - &amp;quot;About the Presentation&amp;quot;&quot;/&gt;&lt;property id=&quot;20307&quot; value=&quot;258&quot;/&gt;&lt;/object&gt;&lt;object type=&quot;3&quot; unique_id=&quot;10006&quot;&gt;&lt;property id=&quot;20148&quot; value=&quot;5&quot;/&gt;&lt;property id=&quot;20300&quot; value=&quot;Slide 3 - &amp;quot;Learning Objectives&amp;quot;&quot;/&gt;&lt;property id=&quot;20307&quot; value=&quot;299&quot;/&gt;&lt;/object&gt;&lt;object type=&quot;3&quot; unique_id=&quot;10007&quot;&gt;&lt;property id=&quot;20148&quot; value=&quot;5&quot;/&gt;&lt;property id=&quot;20300&quot; value=&quot;Slide 39 - &amp;quot;When MAT is part of a comprehensive treatment program, IT WORKS!&amp;quot;&quot;/&gt;&lt;property id=&quot;20307&quot; value=&quot;300&quot;/&gt;&lt;/object&gt;&lt;object type=&quot;3&quot; unique_id=&quot;10031&quot;&gt;&lt;property id=&quot;20148&quot; value=&quot;5&quot;/&gt;&lt;property id=&quot;20300&quot; value=&quot;Slide 41 - &amp;quot;Next Presentation&amp;quot;&quot;/&gt;&lt;property id=&quot;20307&quot; value=&quot;343&quot;/&gt;&lt;/object&gt;&lt;object type=&quot;3&quot; unique_id=&quot;10302&quot;&gt;&lt;property id=&quot;20148&quot; value=&quot;5&quot;/&gt;&lt;property id=&quot;20300&quot; value=&quot;Slide 31 - &amp;quot;When MAT is part of a comprehensive treatment program, IT WORKS!&amp;quot;&quot;/&gt;&lt;property id=&quot;20307&quot; value=&quot;344&quot;/&gt;&lt;/object&gt;&lt;object type=&quot;3&quot; unique_id=&quot;10582&quot;&gt;&lt;property id=&quot;20148&quot; value=&quot;5&quot;/&gt;&lt;property id=&quot;20300&quot; value=&quot;Slide 4 - &amp;quot;Background for CJS&amp;quot;&quot;/&gt;&lt;property id=&quot;20307&quot; value=&quot;345&quot;/&gt;&lt;/object&gt;&lt;object type=&quot;3&quot; unique_id=&quot;10583&quot;&gt;&lt;property id=&quot;20148&quot; value=&quot;5&quot;/&gt;&lt;property id=&quot;20300&quot; value=&quot;Slide 25 - &amp;quot;Brown University Study 2011&amp;quot;&quot;/&gt;&lt;property id=&quot;20307&quot; value=&quot;349&quot;/&gt;&lt;/object&gt;&lt;object type=&quot;3&quot; unique_id=&quot;10584&quot;&gt;&lt;property id=&quot;20148&quot; value=&quot;5&quot;/&gt;&lt;property id=&quot;20300&quot; value=&quot;Slide 26 - &amp;quot;Brown University Study 2011&amp;quot;&quot;/&gt;&lt;property id=&quot;20307&quot; value=&quot;346&quot;/&gt;&lt;/object&gt;&lt;object type=&quot;3&quot; unique_id=&quot;10585&quot;&gt;&lt;property id=&quot;20148&quot; value=&quot;5&quot;/&gt;&lt;property id=&quot;20300&quot; value=&quot;Slide 27 - &amp;quot;Brown University Study&amp;quot;&quot;/&gt;&lt;property id=&quot;20307&quot; value=&quot;347&quot;/&gt;&lt;/object&gt;&lt;object type=&quot;3&quot; unique_id=&quot;10586&quot;&gt;&lt;property id=&quot;20148&quot; value=&quot;5&quot;/&gt;&lt;property id=&quot;20300&quot; value=&quot;Slide 28 - &amp;quot;Brown University Study&amp;quot;&quot;/&gt;&lt;property id=&quot;20307&quot; value=&quot;348&quot;/&gt;&lt;/object&gt;&lt;object type=&quot;3&quot; unique_id=&quot;10587&quot;&gt;&lt;property id=&quot;20148&quot; value=&quot;5&quot;/&gt;&lt;property id=&quot;20300&quot; value=&quot;Slide 30 - &amp;quot;Brown University Study&amp;quot;&quot;/&gt;&lt;property id=&quot;20307&quot; value=&quot;350&quot;/&gt;&lt;/object&gt;&lt;object type=&quot;3&quot; unique_id=&quot;10810&quot;&gt;&lt;property id=&quot;20148&quot; value=&quot;5&quot;/&gt;&lt;property id=&quot;20300&quot; value=&quot;Slide 5 - &amp;quot;The Experts Concur&amp;quot;&quot;/&gt;&lt;property id=&quot;20307&quot; value=&quot;351&quot;/&gt;&lt;/object&gt;&lt;object type=&quot;3&quot; unique_id=&quot;10811&quot;&gt;&lt;property id=&quot;20148&quot; value=&quot;5&quot;/&gt;&lt;property id=&quot;20300&quot; value=&quot;Slide 6 - &amp;quot;MMT is an “Effective Intervention”&amp;quot;&quot;/&gt;&lt;property id=&quot;20307&quot; value=&quot;352&quot;/&gt;&lt;/object&gt;&lt;object type=&quot;3&quot; unique_id=&quot;10812&quot;&gt;&lt;property id=&quot;20148&quot; value=&quot;5&quot;/&gt;&lt;property id=&quot;20300&quot; value=&quot;Slide 7 - &amp;quot;MAT works for “Alcohol Dependence”&amp;quot;&quot;/&gt;&lt;property id=&quot;20307&quot; value=&quot;353&quot;/&gt;&lt;/object&gt;&lt;object type=&quot;3&quot; unique_id=&quot;10813&quot;&gt;&lt;property id=&quot;20148&quot; value=&quot;5&quot;/&gt;&lt;property id=&quot;20300&quot; value=&quot;Slide 8 - &amp;quot;MAT is an “Effective Intervention”&amp;quot;&quot;/&gt;&lt;property id=&quot;20307&quot; value=&quot;354&quot;/&gt;&lt;/object&gt;&lt;object type=&quot;3&quot; unique_id=&quot;10814&quot;&gt;&lt;property id=&quot;20148&quot; value=&quot;5&quot;/&gt;&lt;property id=&quot;20300&quot; value=&quot;Slide 24 - &amp;quot;We’re Not There Yet&amp;quot;&quot;/&gt;&lt;property id=&quot;20307&quot; value=&quot;355&quot;/&gt;&lt;/object&gt;&lt;object type=&quot;3&quot; unique_id=&quot;10815&quot;&gt;&lt;property id=&quot;20148&quot; value=&quot;5&quot;/&gt;&lt;property id=&quot;20300&quot; value=&quot;Slide 29 - &amp;quot;Brown University Study&amp;quot;&quot;/&gt;&lt;property id=&quot;20307&quot; value=&quot;356&quot;/&gt;&lt;/object&gt;&lt;object type=&quot;3&quot; unique_id=&quot;12023&quot;&gt;&lt;property id=&quot;20148&quot; value=&quot;5&quot;/&gt;&lt;property id=&quot;20300&quot; value=&quot;Slide 9 - &amp;quot;The Medications&amp;quot;&quot;/&gt;&lt;property id=&quot;20307&quot; value=&quot;357&quot;/&gt;&lt;/object&gt;&lt;object type=&quot;3&quot; unique_id=&quot;12024&quot;&gt;&lt;property id=&quot;20148&quot; value=&quot;5&quot;/&gt;&lt;property id=&quot;20300&quot; value=&quot;Slide 10 - &amp;quot;When MAT is part of a comprehensive treatment program, IT WORKS!&amp;quot;&quot;/&gt;&lt;property id=&quot;20307&quot; value=&quot;358&quot;/&gt;&lt;/object&gt;&lt;object type=&quot;3&quot; unique_id=&quot;12025&quot;&gt;&lt;property id=&quot;20148&quot; value=&quot;5&quot;/&gt;&lt;property id=&quot;20300&quot; value=&quot;Slide 11 - &amp;quot;Opioid Agonists/Antagonist&amp;quot;&quot;/&gt;&lt;property id=&quot;20307&quot; value=&quot;359&quot;/&gt;&lt;/object&gt;&lt;object type=&quot;3&quot; unique_id=&quot;12026&quot;&gt;&lt;property id=&quot;20148&quot; value=&quot;5&quot;/&gt;&lt;property id=&quot;20300&quot; value=&quot;Slide 12 - &amp;quot;Opioid Agonists/Antagonist&amp;quot;&quot;/&gt;&lt;property id=&quot;20307&quot; value=&quot;360&quot;/&gt;&lt;/object&gt;&lt;object type=&quot;3&quot; unique_id=&quot;12027&quot;&gt;&lt;property id=&quot;20148&quot; value=&quot;5&quot;/&gt;&lt;property id=&quot;20300&quot; value=&quot;Slide 13 - &amp;quot;Opioid Agonists/Antagonist&amp;quot;&quot;/&gt;&lt;property id=&quot;20307&quot; value=&quot;361&quot;/&gt;&lt;/object&gt;&lt;object type=&quot;3&quot; unique_id=&quot;12028&quot;&gt;&lt;property id=&quot;20148&quot; value=&quot;5&quot;/&gt;&lt;property id=&quot;20300&quot; value=&quot;Slide 14 - &amp;quot;Opioid Agonists&amp;quot;&quot;/&gt;&lt;property id=&quot;20307&quot; value=&quot;362&quot;/&gt;&lt;/object&gt;&lt;object type=&quot;3&quot; unique_id=&quot;12029&quot;&gt;&lt;property id=&quot;20148&quot; value=&quot;5&quot;/&gt;&lt;property id=&quot;20300&quot; value=&quot;Slide 15 - &amp;quot;Opioid Agonists&amp;quot;&quot;/&gt;&lt;property id=&quot;20307&quot; value=&quot;363&quot;/&gt;&lt;/object&gt;&lt;object type=&quot;3&quot; unique_id=&quot;12030&quot;&gt;&lt;property id=&quot;20148&quot; value=&quot;5&quot;/&gt;&lt;property id=&quot;20300&quot; value=&quot;Slide 16 - &amp;quot;Opioid Agonists&amp;quot;&quot;/&gt;&lt;property id=&quot;20307&quot; value=&quot;364&quot;/&gt;&lt;/object&gt;&lt;object type=&quot;3&quot; unique_id=&quot;12031&quot;&gt;&lt;property id=&quot;20148&quot; value=&quot;5&quot;/&gt;&lt;property id=&quot;20300&quot; value=&quot;Slide 17 - &amp;quot;What is the difference between heroin addiction and opioid agonist treatment?&amp;quot;&quot;/&gt;&lt;property id=&quot;20307&quot; value=&quot;365&quot;/&gt;&lt;/object&gt;&lt;object type=&quot;3&quot; unique_id=&quot;12032&quot;&gt;&lt;property id=&quot;20148&quot; value=&quot;5&quot;/&gt;&lt;property id=&quot;20300&quot; value=&quot;Slide 18 - &amp;quot;Opioid Agonists/Antagonist&amp;quot;&quot;/&gt;&lt;property id=&quot;20307&quot; value=&quot;366&quot;/&gt;&lt;/object&gt;&lt;object type=&quot;3&quot; unique_id=&quot;12033&quot;&gt;&lt;property id=&quot;20148&quot; value=&quot;5&quot;/&gt;&lt;property id=&quot;20300&quot; value=&quot;Slide 19 - &amp;quot;Opioid Antagonist&amp;quot;&quot;/&gt;&lt;property id=&quot;20307&quot; value=&quot;367&quot;/&gt;&lt;/object&gt;&lt;object type=&quot;3&quot; unique_id=&quot;12034&quot;&gt;&lt;property id=&quot;20148&quot; value=&quot;5&quot;/&gt;&lt;property id=&quot;20300&quot; value=&quot;Slide 20 - &amp;quot;Opioid Antagonist&amp;quot;&quot;/&gt;&lt;property id=&quot;20307&quot; value=&quot;368&quot;/&gt;&lt;/object&gt;&lt;object type=&quot;3&quot; unique_id=&quot;12035&quot;&gt;&lt;property id=&quot;20148&quot; value=&quot;5&quot;/&gt;&lt;property id=&quot;20300&quot; value=&quot;Slide 21 - &amp;quot;Opioid Antagonist&amp;quot;&quot;/&gt;&lt;property id=&quot;20307&quot; value=&quot;369&quot;/&gt;&lt;/object&gt;&lt;object type=&quot;3&quot; unique_id=&quot;12036&quot;&gt;&lt;property id=&quot;20148&quot; value=&quot;5&quot;/&gt;&lt;property id=&quot;20300&quot; value=&quot;Slide 22 - &amp;quot;What is the difference between heroin addiction and opioid antagonist treatment?&amp;quot;&quot;/&gt;&lt;property id=&quot;20307&quot; value=&quot;370&quot;/&gt;&lt;/object&gt;&lt;object type=&quot;3&quot; unique_id=&quot;12037&quot;&gt;&lt;property id=&quot;20148&quot; value=&quot;5&quot;/&gt;&lt;property id=&quot;20300&quot; value=&quot;Slide 23 - &amp;quot;Opioid Antagonist&amp;quot;&quot;/&gt;&lt;property id=&quot;20307&quot; value=&quot;371&quot;/&gt;&lt;/object&gt;&lt;object type=&quot;3&quot; unique_id=&quot;12038&quot;&gt;&lt;property id=&quot;20148&quot; value=&quot;5&quot;/&gt;&lt;property id=&quot;20300&quot; value=&quot;Slide 32 - &amp;quot;Some common myths and questions&amp;quot;&quot;/&gt;&lt;property id=&quot;20307&quot; value=&quot;372&quot;/&gt;&lt;/object&gt;&lt;object type=&quot;3&quot; unique_id=&quot;12039&quot;&gt;&lt;property id=&quot;20148&quot; value=&quot;5&quot;/&gt;&lt;property id=&quot;20300&quot; value=&quot;Slide 33 - &amp;quot;Some common myths and questions&amp;quot;&quot;/&gt;&lt;property id=&quot;20307&quot; value=&quot;373&quot;/&gt;&lt;/object&gt;&lt;object type=&quot;3&quot; unique_id=&quot;12040&quot;&gt;&lt;property id=&quot;20148&quot; value=&quot;5&quot;/&gt;&lt;property id=&quot;20300&quot; value=&quot;Slide 34 - &amp;quot;Some common myths and questions&amp;quot;&quot;/&gt;&lt;property id=&quot;20307&quot; value=&quot;374&quot;/&gt;&lt;/object&gt;&lt;object type=&quot;3&quot; unique_id=&quot;12041&quot;&gt;&lt;property id=&quot;20148&quot; value=&quot;5&quot;/&gt;&lt;property id=&quot;20300&quot; value=&quot;Slide 35 - &amp;quot;Medication-Assisted Treatment Myths&amp;quot;&quot;/&gt;&lt;property id=&quot;20307&quot; value=&quot;376&quot;/&gt;&lt;/object&gt;&lt;object type=&quot;3&quot; unique_id=&quot;12042&quot;&gt;&lt;property id=&quot;20148&quot; value=&quot;5&quot;/&gt;&lt;property id=&quot;20300&quot; value=&quot;Slide 36 - &amp;quot;Medication-Assisted Treatment Myths&amp;quot;&quot;/&gt;&lt;property id=&quot;20307&quot; value=&quot;377&quot;/&gt;&lt;/object&gt;&lt;object type=&quot;3&quot; unique_id=&quot;12043&quot;&gt;&lt;property id=&quot;20148&quot; value=&quot;5&quot;/&gt;&lt;property id=&quot;20300&quot; value=&quot;Slide 37 - &amp;quot;Medication-Assisted Treatment Myths&amp;quot;&quot;/&gt;&lt;property id=&quot;20307&quot; value=&quot;378&quot;/&gt;&lt;/object&gt;&lt;object type=&quot;3&quot; unique_id=&quot;12044&quot;&gt;&lt;property id=&quot;20148&quot; value=&quot;5&quot;/&gt;&lt;property id=&quot;20300&quot; value=&quot;Slide 38 - &amp;quot;Medication-Assisted Treatment Myths&amp;quot;&quot;/&gt;&lt;property id=&quot;20307&quot; value=&quot;379&quot;/&gt;&lt;/object&gt;&lt;object type=&quot;3&quot; unique_id=&quot;12045&quot;&gt;&lt;property id=&quot;20148&quot; value=&quot;5&quot;/&gt;&lt;property id=&quot;20300&quot; value=&quot;Slide 40 - &amp;quot;Medication Assisted Treatment&amp;quot;&quot;/&gt;&lt;property id=&quot;20307&quot; value=&quot;380&quot;/&gt;&lt;/object&gt;&lt;/object&gt;&lt;/object&gt;&lt;/database&gt;"/>
  <p:tag name="SECTOMILLISECCONVERTED" val="1"/>
</p:tagLst>
</file>

<file path=ppt/theme/theme1.xml><?xml version="1.0" encoding="utf-8"?>
<a:theme xmlns:a="http://schemas.openxmlformats.org/drawingml/2006/main" name="RSAT_POWER_POINT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RSAT_POWER_POINT_TEMPLATE</Template>
  <TotalTime>6585</TotalTime>
  <Words>1719</Words>
  <Application>Microsoft Office PowerPoint</Application>
  <PresentationFormat>On-screen Show (4:3)</PresentationFormat>
  <Paragraphs>337</Paragraphs>
  <Slides>41</Slides>
  <Notes>41</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RSAT_POWER_POINT_TEMPLATE</vt:lpstr>
      <vt:lpstr>Medication Assisted Treatment (MAT)</vt:lpstr>
      <vt:lpstr>About the Presentation</vt:lpstr>
      <vt:lpstr>Learning Objectives</vt:lpstr>
      <vt:lpstr>Background for CJS</vt:lpstr>
      <vt:lpstr>The Experts Concur</vt:lpstr>
      <vt:lpstr>MMT is an “Effective Intervention”</vt:lpstr>
      <vt:lpstr>MAT works for “Alcohol Dependence”</vt:lpstr>
      <vt:lpstr>MAT is an “Effective Intervention”</vt:lpstr>
      <vt:lpstr>The Medications</vt:lpstr>
      <vt:lpstr>When MAT is part of a comprehensive treatment program, IT WORKS!</vt:lpstr>
      <vt:lpstr>Opioid Agonists/Antagonist</vt:lpstr>
      <vt:lpstr>Opioid Agonists/Antagonist</vt:lpstr>
      <vt:lpstr>Opioid Agonists/Antagonist</vt:lpstr>
      <vt:lpstr>Opioid Agonists</vt:lpstr>
      <vt:lpstr>Opioid Agonists</vt:lpstr>
      <vt:lpstr>Opioid Agonists</vt:lpstr>
      <vt:lpstr>What is the difference between heroin addiction and opioid agonist treatment?</vt:lpstr>
      <vt:lpstr>Opioid Agonists/Antagonist</vt:lpstr>
      <vt:lpstr>Opioid Antagonist</vt:lpstr>
      <vt:lpstr>Opioid Antagonist</vt:lpstr>
      <vt:lpstr>Opioid Antagonist</vt:lpstr>
      <vt:lpstr>What is the difference between heroin addiction and opioid antagonist treatment?</vt:lpstr>
      <vt:lpstr>Opioid Antagonist</vt:lpstr>
      <vt:lpstr>We’re Not There Yet</vt:lpstr>
      <vt:lpstr>Brown University Study 2011</vt:lpstr>
      <vt:lpstr>Brown University Study 2011</vt:lpstr>
      <vt:lpstr>Brown University Study</vt:lpstr>
      <vt:lpstr>Brown University Study</vt:lpstr>
      <vt:lpstr>Brown University Study</vt:lpstr>
      <vt:lpstr>Brown University Study</vt:lpstr>
      <vt:lpstr>When MAT is part of a comprehensive treatment program, IT WORKS!</vt:lpstr>
      <vt:lpstr>Some common myths and questions</vt:lpstr>
      <vt:lpstr>Some common myths and questions</vt:lpstr>
      <vt:lpstr>Some common myths and questions</vt:lpstr>
      <vt:lpstr>Medication-Assisted Treatment Myths</vt:lpstr>
      <vt:lpstr>Medication-Assisted Treatment Myths</vt:lpstr>
      <vt:lpstr>Medication-Assisted Treatment Myths</vt:lpstr>
      <vt:lpstr>Medication-Assisted Treatment Myths</vt:lpstr>
      <vt:lpstr>When MAT is part of a comprehensive treatment program, IT WORKS!</vt:lpstr>
      <vt:lpstr>Medication Assisted Treatment</vt:lpstr>
      <vt:lpstr>Next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Header Here  and Here in Initial Caps</dc:title>
  <dc:creator>RBartlett</dc:creator>
  <cp:lastModifiedBy>Noah M. Shifman</cp:lastModifiedBy>
  <cp:revision>136</cp:revision>
  <cp:lastPrinted>2011-12-21T16:32:59Z</cp:lastPrinted>
  <dcterms:created xsi:type="dcterms:W3CDTF">2011-11-07T18:54:38Z</dcterms:created>
  <dcterms:modified xsi:type="dcterms:W3CDTF">2012-08-15T19:07:53Z</dcterms:modified>
</cp:coreProperties>
</file>