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39"/>
  </p:notesMasterIdLst>
  <p:handoutMasterIdLst>
    <p:handoutMasterId r:id="rId40"/>
  </p:handoutMasterIdLst>
  <p:sldIdLst>
    <p:sldId id="256" r:id="rId2"/>
    <p:sldId id="437" r:id="rId3"/>
    <p:sldId id="259" r:id="rId4"/>
    <p:sldId id="441" r:id="rId5"/>
    <p:sldId id="291" r:id="rId6"/>
    <p:sldId id="442" r:id="rId7"/>
    <p:sldId id="405" r:id="rId8"/>
    <p:sldId id="439" r:id="rId9"/>
    <p:sldId id="440" r:id="rId10"/>
    <p:sldId id="447" r:id="rId11"/>
    <p:sldId id="328" r:id="rId12"/>
    <p:sldId id="332" r:id="rId13"/>
    <p:sldId id="333" r:id="rId14"/>
    <p:sldId id="334" r:id="rId15"/>
    <p:sldId id="398" r:id="rId16"/>
    <p:sldId id="335" r:id="rId17"/>
    <p:sldId id="336" r:id="rId18"/>
    <p:sldId id="406" r:id="rId19"/>
    <p:sldId id="410" r:id="rId20"/>
    <p:sldId id="413" r:id="rId21"/>
    <p:sldId id="414" r:id="rId22"/>
    <p:sldId id="436" r:id="rId23"/>
    <p:sldId id="415" r:id="rId24"/>
    <p:sldId id="416" r:id="rId25"/>
    <p:sldId id="358" r:id="rId26"/>
    <p:sldId id="438" r:id="rId27"/>
    <p:sldId id="427" r:id="rId28"/>
    <p:sldId id="444" r:id="rId29"/>
    <p:sldId id="443" r:id="rId30"/>
    <p:sldId id="445" r:id="rId31"/>
    <p:sldId id="431" r:id="rId32"/>
    <p:sldId id="432" r:id="rId33"/>
    <p:sldId id="433" r:id="rId34"/>
    <p:sldId id="434" r:id="rId35"/>
    <p:sldId id="435" r:id="rId36"/>
    <p:sldId id="446" r:id="rId37"/>
    <p:sldId id="404" r:id="rId3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1" autoAdjust="0"/>
    <p:restoredTop sz="86243" autoAdjust="0"/>
  </p:normalViewPr>
  <p:slideViewPr>
    <p:cSldViewPr>
      <p:cViewPr>
        <p:scale>
          <a:sx n="70" d="100"/>
          <a:sy n="70" d="100"/>
        </p:scale>
        <p:origin x="-2184" y="-6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7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291843"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91844"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291845"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558DA8D9-49EB-4B5C-8DD9-A4D1467EB4AF}" type="slidenum">
              <a:rPr lang="en-US"/>
              <a:pPr>
                <a:defRPr/>
              </a:pPr>
              <a:t>‹#›</a:t>
            </a:fld>
            <a:endParaRPr lang="en-US"/>
          </a:p>
        </p:txBody>
      </p:sp>
    </p:spTree>
    <p:extLst>
      <p:ext uri="{BB962C8B-B14F-4D97-AF65-F5344CB8AC3E}">
        <p14:creationId xmlns:p14="http://schemas.microsoft.com/office/powerpoint/2010/main" val="2665997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44035"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4038"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44039"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79DABA11-FE7A-46EA-AFB2-49BD464D8F06}" type="slidenum">
              <a:rPr lang="en-US"/>
              <a:pPr>
                <a:defRPr/>
              </a:pPr>
              <a:t>‹#›</a:t>
            </a:fld>
            <a:endParaRPr lang="en-US"/>
          </a:p>
        </p:txBody>
      </p:sp>
    </p:spTree>
    <p:extLst>
      <p:ext uri="{BB962C8B-B14F-4D97-AF65-F5344CB8AC3E}">
        <p14:creationId xmlns:p14="http://schemas.microsoft.com/office/powerpoint/2010/main" val="20877551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F26C86C-A0E9-4BB5-915A-ACED585D7636}" type="slidenum">
              <a:rPr lang="en-US"/>
              <a:pPr/>
              <a:t>1</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ADCE1E09-BEB9-41D7-B970-5F3FF1787E15}" type="slidenum">
              <a:rPr lang="en-US"/>
              <a:pPr/>
              <a:t>15</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74BA9DD-FF97-48B2-8159-CCE8D27E0550}" type="slidenum">
              <a:rPr lang="en-US"/>
              <a:pPr/>
              <a:t>16</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A6FAD5C-189A-46E6-A8E1-BB3720200CC2}" type="slidenum">
              <a:rPr lang="en-US"/>
              <a:pPr/>
              <a:t>17</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35B951A8-8483-419F-AC0C-BC2B8ADABA07}" type="slidenum">
              <a:rPr lang="en-US"/>
              <a:pPr/>
              <a:t>18</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n-US" dirty="0" smtClean="0">
                <a:latin typeface="Arial" charset="0"/>
              </a:rPr>
              <a:t>Kim </a:t>
            </a:r>
            <a:r>
              <a:rPr lang="en-US" dirty="0" err="1" smtClean="0">
                <a:latin typeface="Arial" charset="0"/>
              </a:rPr>
              <a:t>Mueser</a:t>
            </a:r>
            <a:r>
              <a:rPr lang="en-US" dirty="0" smtClean="0">
                <a:latin typeface="Arial" charset="0"/>
              </a:rPr>
              <a:t> and his colleagues from Dartmouth University in NH have done a good deal of research on people in the public mental health system and found that 90% of individuals in the systems they studied have been exposed to trauma.</a:t>
            </a:r>
          </a:p>
          <a:p>
            <a:pPr eaLnBrk="1" hangingPunct="1"/>
            <a:endParaRPr lang="en-US" dirty="0" smtClean="0">
              <a:latin typeface="Arial" charset="0"/>
            </a:endParaRPr>
          </a:p>
          <a:p>
            <a:pPr eaLnBrk="1" hangingPunct="1"/>
            <a:r>
              <a:rPr lang="en-US" dirty="0" smtClean="0">
                <a:latin typeface="Arial" charset="0"/>
              </a:rPr>
              <a:t>In a separate study, Goodman found that 51-98% of public-sector clients were exposed to trauma.</a:t>
            </a:r>
          </a:p>
          <a:p>
            <a:pPr eaLnBrk="1" hangingPunct="1"/>
            <a:endParaRPr lang="en-US" dirty="0" smtClean="0">
              <a:latin typeface="Arial" charset="0"/>
            </a:endParaRPr>
          </a:p>
          <a:p>
            <a:pPr eaLnBrk="1" hangingPunct="1"/>
            <a:r>
              <a:rPr lang="en-US" dirty="0" smtClean="0">
                <a:latin typeface="Arial" charset="0"/>
              </a:rPr>
              <a:t>Additional trauma research by colleagues in SC indicates that 91% of public sector clients served had histories of trauma.  SC has contributed much to the literature about trauma – particularly ‘</a:t>
            </a:r>
            <a:r>
              <a:rPr lang="en-US" i="1" dirty="0" smtClean="0">
                <a:latin typeface="Arial" charset="0"/>
              </a:rPr>
              <a:t>sanctuary trauma</a:t>
            </a:r>
            <a:r>
              <a:rPr lang="en-US" dirty="0" smtClean="0">
                <a:latin typeface="Arial" charset="0"/>
              </a:rPr>
              <a:t>’ – the trauma that occurs in treatment settings, such as when seclusion or restraint are used.</a:t>
            </a:r>
          </a:p>
          <a:p>
            <a:pPr eaLnBrk="1" hangingPunct="1"/>
            <a:endParaRPr lang="en-US" dirty="0" smtClean="0">
              <a:latin typeface="Arial" charset="0"/>
            </a:endParaRPr>
          </a:p>
          <a:p>
            <a:pPr eaLnBrk="1" hangingPunct="1"/>
            <a:r>
              <a:rPr lang="en-US" dirty="0" smtClean="0">
                <a:latin typeface="Arial" charset="0"/>
              </a:rPr>
              <a:t>Homeless women with SMI have not only previous trauma histories but their current circumstance magnifies the potential for trauma exposure as well – this information is absolutely horrific.</a:t>
            </a:r>
          </a:p>
          <a:p>
            <a:pPr eaLnBrk="1" hangingPunct="1"/>
            <a:endParaRPr lang="en-US" dirty="0" smtClean="0">
              <a:latin typeface="Arial" charset="0"/>
            </a:endParaRPr>
          </a:p>
          <a:p>
            <a:pPr eaLnBrk="1" hangingPunct="1"/>
            <a:endParaRPr lang="en-US" dirty="0" smtClean="0">
              <a:latin typeface="Arial" charset="0"/>
            </a:endParaRPr>
          </a:p>
          <a:p>
            <a:pPr eaLnBrk="1" hangingPunct="1"/>
            <a:endParaRPr lang="en-US" dirty="0"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8AA7A23-611A-4589-AD37-126D13F5755B}" type="slidenum">
              <a:rPr lang="en-US"/>
              <a:pPr/>
              <a:t>19</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smtClean="0">
                <a:latin typeface="Arial" charset="0"/>
              </a:rPr>
              <a:t>Youth in juvenile justice settings also appear to have significant histories of trauma - although the data varies widely ... (read slide) ....</a:t>
            </a:r>
          </a:p>
          <a:p>
            <a:pPr eaLnBrk="1" hangingPunct="1"/>
            <a:endParaRPr lang="en-US" dirty="0" smtClean="0">
              <a:latin typeface="Arial" charset="0"/>
            </a:endParaRPr>
          </a:p>
          <a:p>
            <a:pPr eaLnBrk="1" hangingPunct="1"/>
            <a:r>
              <a:rPr lang="en-US" dirty="0" smtClean="0">
                <a:latin typeface="Arial" charset="0"/>
              </a:rPr>
              <a:t>The last bullet here identifies rates of trauma exposure with girls who are incarcerated: 70 – 92%.  </a:t>
            </a:r>
            <a:r>
              <a:rPr lang="en-US" u="sng" dirty="0" smtClean="0">
                <a:latin typeface="Arial" charset="0"/>
              </a:rPr>
              <a:t>This rate is no different than the rates reported by psychiatric inpatient facilities</a:t>
            </a:r>
            <a:r>
              <a:rPr lang="en-US" dirty="0" smtClean="0">
                <a:latin typeface="Arial" charset="0"/>
              </a:rPr>
              <a:t>.  This population, too, is equally impacted by trauma.</a:t>
            </a:r>
          </a:p>
          <a:p>
            <a:pPr eaLnBrk="1" hangingPunct="1"/>
            <a:endParaRPr lang="en-US" dirty="0"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F4E112A5-26BE-44D1-986B-9E00A676B5A5}" type="slidenum">
              <a:rPr lang="en-US"/>
              <a:pPr/>
              <a:t>20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lnSpc>
                <a:spcPct val="90000"/>
              </a:lnSpc>
            </a:pPr>
            <a:r>
              <a:rPr lang="en-US" smtClean="0">
                <a:latin typeface="Arial" charset="0"/>
              </a:rPr>
              <a:t>Adopting health risk behaviors can be a coping response to trauma – such as drinking alcohol to manage flashbacks.  This can put the person at greater risk and perpetuate the cycle of trauma and adversely impact their physical health and mortality.</a:t>
            </a:r>
          </a:p>
          <a:p>
            <a:pPr eaLnBrk="1" hangingPunct="1">
              <a:lnSpc>
                <a:spcPct val="90000"/>
              </a:lnSpc>
            </a:pPr>
            <a:endParaRPr lang="en-US" smtClean="0">
              <a:latin typeface="Arial" charset="0"/>
            </a:endParaRPr>
          </a:p>
          <a:p>
            <a:pPr eaLnBrk="1" hangingPunct="1">
              <a:lnSpc>
                <a:spcPct val="90000"/>
              </a:lnSpc>
            </a:pPr>
            <a:r>
              <a:rPr lang="en-US" smtClean="0">
                <a:latin typeface="Arial" charset="0"/>
              </a:rPr>
              <a:t>Perhaps one of the largest, if not </a:t>
            </a:r>
            <a:r>
              <a:rPr lang="en-US" u="sng" smtClean="0">
                <a:latin typeface="Arial" charset="0"/>
              </a:rPr>
              <a:t>the</a:t>
            </a:r>
            <a:r>
              <a:rPr lang="en-US" smtClean="0">
                <a:latin typeface="Arial" charset="0"/>
              </a:rPr>
              <a:t> largest ongoing health risk studies that established this relationship between trauma exposure and physical health is the ACES study which was organized by the CDC and Kaiser Permanente in San Diego, CA in which &gt;17,000 insured individuals were administered a survey from 1995-1997 about their history of ACEs.  </a:t>
            </a:r>
          </a:p>
          <a:p>
            <a:pPr eaLnBrk="1" hangingPunct="1">
              <a:lnSpc>
                <a:spcPct val="90000"/>
              </a:lnSpc>
            </a:pPr>
            <a:endParaRPr lang="en-US" smtClean="0">
              <a:latin typeface="Arial" charset="0"/>
            </a:endParaRPr>
          </a:p>
          <a:p>
            <a:pPr eaLnBrk="1" hangingPunct="1">
              <a:lnSpc>
                <a:spcPct val="90000"/>
              </a:lnSpc>
            </a:pPr>
            <a:r>
              <a:rPr lang="en-US" smtClean="0">
                <a:latin typeface="Arial" charset="0"/>
              </a:rPr>
              <a:t>What the researchers found: </a:t>
            </a:r>
            <a:r>
              <a:rPr lang="en-US" b="1" smtClean="0">
                <a:latin typeface="Arial" charset="0"/>
              </a:rPr>
              <a:t>(taken from the CDC web-site:)</a:t>
            </a:r>
          </a:p>
          <a:p>
            <a:pPr eaLnBrk="1" hangingPunct="1">
              <a:lnSpc>
                <a:spcPct val="90000"/>
              </a:lnSpc>
            </a:pPr>
            <a:r>
              <a:rPr lang="en-US" smtClean="0">
                <a:latin typeface="Arial" charset="0"/>
              </a:rPr>
              <a:t>Childhood abuse, neglect, and exposure to other traumatic stressors (ACEs) are common. Almost </a:t>
            </a:r>
            <a:r>
              <a:rPr lang="en-US" u="sng" smtClean="0">
                <a:latin typeface="Arial" charset="0"/>
              </a:rPr>
              <a:t>two-thirds of our study participants reported at least one ACE, and more than one in five reported three or more ACE.</a:t>
            </a:r>
            <a:r>
              <a:rPr lang="en-US" smtClean="0">
                <a:latin typeface="Arial" charset="0"/>
              </a:rPr>
              <a:t> The short- and long-term outcomes of these childhood exposures include a multitude of health and social problems. The ACE Study uses the ACE Score, which is a count of the total number of ACE respondents reported. </a:t>
            </a:r>
            <a:r>
              <a:rPr lang="en-US" u="sng" smtClean="0">
                <a:latin typeface="Arial" charset="0"/>
              </a:rPr>
              <a:t>The ACE Score</a:t>
            </a:r>
            <a:r>
              <a:rPr lang="en-US" smtClean="0">
                <a:latin typeface="Arial" charset="0"/>
              </a:rPr>
              <a:t> is used to assess the total amount of stress during childhood and has </a:t>
            </a:r>
            <a:r>
              <a:rPr lang="en-US" u="sng" smtClean="0">
                <a:latin typeface="Arial" charset="0"/>
              </a:rPr>
              <a:t>demonstrated that as the number of ACE increase, the risk for the following health problems increases in a strong and graded fashion</a:t>
            </a:r>
            <a:r>
              <a:rPr lang="en-US" smtClean="0">
                <a:latin typeface="Arial" charset="0"/>
              </a:rPr>
              <a:t> and with that a direct, negative impact on mortality and longevity.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EED8E7C-8ECE-4A3D-9E3D-2D90D3F2A8D0}" type="slidenum">
              <a:rPr lang="en-US"/>
              <a:pPr/>
              <a:t>21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9DABA11-FE7A-46EA-AFB2-49BD464D8F06}" type="slidenum">
              <a:rPr lang="en-US" smtClean="0"/>
              <a:pPr>
                <a:defRPr/>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C68C974-941D-4578-ABF9-0454DF46216B}" type="slidenum">
              <a:rPr lang="en-US"/>
              <a:pPr/>
              <a:t>23</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1780F2BF-9DA4-4441-B8C0-CD2CCC13B053}" type="slidenum">
              <a:rPr lang="en-US"/>
              <a:pPr/>
              <a:t>24</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9DABA11-FE7A-46EA-AFB2-49BD464D8F06}"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C75BA0F5-CEC2-4100-BC6D-1BE3B9C5602B}" type="slidenum">
              <a:rPr lang="en-US"/>
              <a:pPr/>
              <a:t>25</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34720" y="4415790"/>
            <a:ext cx="5140960" cy="4183380"/>
          </a:xfrm>
          <a:noFill/>
          <a:ln/>
        </p:spPr>
        <p:txBody>
          <a:bodyPr/>
          <a:lstStyle/>
          <a:p>
            <a:pPr eaLnBrk="1" hangingPunct="1"/>
            <a:r>
              <a:rPr lang="en-US" i="1" smtClean="0"/>
              <a:t>Read slide…</a:t>
            </a:r>
          </a:p>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484B9D-617B-49AE-BD65-AA8214A56DC8}" type="slidenum">
              <a:rPr lang="en-US" smtClean="0"/>
              <a:pPr>
                <a:defRPr/>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00D1A1-4421-492F-A4F7-389225E48980}" type="slidenum">
              <a:rPr lang="en-US" smtClean="0"/>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00D1A1-4421-492F-A4F7-389225E48980}" type="slidenum">
              <a:rPr lang="en-US" smtClean="0"/>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00D1A1-4421-492F-A4F7-389225E48980}" type="slidenum">
              <a:rPr lang="en-US" smtClean="0"/>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00D1A1-4421-492F-A4F7-389225E48980}" type="slidenum">
              <a:rPr lang="en-US" smtClean="0"/>
              <a:pPr/>
              <a:t>34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00D1A1-4421-492F-A4F7-389225E48980}" type="slidenum">
              <a:rPr lang="en-US" smtClean="0"/>
              <a:pPr/>
              <a:t>35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4E3361D-3B12-4F92-9F51-AF9925AA6F7A}" type="slidenum">
              <a:rPr lang="en-US"/>
              <a:pPr/>
              <a:t>37</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F1912EB-61C4-4E36-B8AE-C5A048FD903C}" type="slidenum">
              <a:rPr lang="en-US"/>
              <a:pPr/>
              <a:t>3</a:t>
            </a:fld>
            <a:endParaRPr lang="en-US"/>
          </a:p>
        </p:txBody>
      </p:sp>
      <p:sp>
        <p:nvSpPr>
          <p:cNvPr id="43011" name="Rectangle 2"/>
          <p:cNvSpPr>
            <a:spLocks noGrp="1" noRot="1" noChangeAspect="1" noChangeArrowheads="1" noTextEdit="1"/>
          </p:cNvSpPr>
          <p:nvPr>
            <p:ph type="sldImg"/>
          </p:nvPr>
        </p:nvSpPr>
        <p:spPr>
          <a:xfrm>
            <a:off x="1182688" y="696913"/>
            <a:ext cx="4648200" cy="3486150"/>
          </a:xfrm>
          <a:ln/>
        </p:spPr>
      </p:sp>
      <p:sp>
        <p:nvSpPr>
          <p:cNvPr id="43012" name="Rectangle 3"/>
          <p:cNvSpPr>
            <a:spLocks noGrp="1" noChangeArrowheads="1"/>
          </p:cNvSpPr>
          <p:nvPr>
            <p:ph type="body" idx="1"/>
          </p:nvPr>
        </p:nvSpPr>
        <p:spPr>
          <a:noFill/>
          <a:ln/>
        </p:spPr>
        <p:txBody>
          <a:bodyPr/>
          <a:lstStyle/>
          <a:p>
            <a:pPr eaLnBrk="1" hangingPunct="1"/>
            <a:r>
              <a:rPr lang="en-US" smtClean="0"/>
              <a:t>In trauma informed care systems, we want to integrate these principles into all our clinical interventions. We want to include the survivor’s perspective.  That’s so important as we move from our controlling environments, to collaborative supported environments.  We recognize that coercive interventions are contraindicated for people who have been abused. It is re-traumatizing and recapitulates victimization.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7208B63A-A881-4428-85AF-5E27FBF5471D}" type="slidenum">
              <a:rPr lang="en-US"/>
              <a:pPr/>
              <a:t>5</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40D37C3-EDA7-4503-9E32-07F463E8D353}" type="slidenum">
              <a:rPr lang="en-US"/>
              <a:pPr/>
              <a:t>7</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en-US" smtClean="0">
                <a:latin typeface="Arial" charset="0"/>
              </a:rPr>
              <a:t>This slide identifies the types of trauma that are typically considered </a:t>
            </a:r>
            <a:r>
              <a:rPr lang="en-US" u="sng" smtClean="0">
                <a:latin typeface="Arial" charset="0"/>
              </a:rPr>
              <a:t>most</a:t>
            </a:r>
            <a:r>
              <a:rPr lang="en-US" smtClean="0">
                <a:latin typeface="Arial" charset="0"/>
              </a:rPr>
              <a:t> problematic and leads to serious mental health problems.  Generally speaking the most harmful trauma experiences tend to be those that were:</a:t>
            </a:r>
          </a:p>
          <a:p>
            <a:pPr eaLnBrk="1" hangingPunct="1">
              <a:buFontTx/>
              <a:buChar char="•"/>
            </a:pPr>
            <a:r>
              <a:rPr lang="en-US" smtClean="0">
                <a:latin typeface="Arial" charset="0"/>
              </a:rPr>
              <a:t>Perpetrated by someone close – someone well known to the victim</a:t>
            </a:r>
          </a:p>
          <a:p>
            <a:pPr eaLnBrk="1" hangingPunct="1">
              <a:buFontTx/>
              <a:buChar char="•"/>
            </a:pPr>
            <a:r>
              <a:rPr lang="en-US" smtClean="0">
                <a:latin typeface="Arial" charset="0"/>
              </a:rPr>
              <a:t>Intentional</a:t>
            </a:r>
          </a:p>
          <a:p>
            <a:pPr eaLnBrk="1" hangingPunct="1">
              <a:buFontTx/>
              <a:buChar char="•"/>
            </a:pPr>
            <a:r>
              <a:rPr lang="en-US" smtClean="0">
                <a:latin typeface="Arial" charset="0"/>
              </a:rPr>
              <a:t>Repeated</a:t>
            </a:r>
          </a:p>
          <a:p>
            <a:pPr eaLnBrk="1" hangingPunct="1">
              <a:buFontTx/>
              <a:buChar char="•"/>
            </a:pPr>
            <a:r>
              <a:rPr lang="en-US" smtClean="0">
                <a:latin typeface="Arial" charset="0"/>
              </a:rPr>
              <a:t>Prolonged</a:t>
            </a:r>
          </a:p>
          <a:p>
            <a:pPr eaLnBrk="1" hangingPunct="1">
              <a:buFontTx/>
              <a:buChar char="•"/>
            </a:pPr>
            <a:r>
              <a:rPr lang="en-US" smtClean="0">
                <a:latin typeface="Arial" charset="0"/>
              </a:rPr>
              <a:t>And the earlier this happened, the more profound the impact on development as we already reviewed in the Neurobiology of Trauma module.</a:t>
            </a:r>
          </a:p>
          <a:p>
            <a:pPr eaLnBrk="1" hangingPunct="1"/>
            <a:endParaRPr lang="en-US" smtClean="0">
              <a:latin typeface="Arial" charset="0"/>
            </a:endParaRPr>
          </a:p>
          <a:p>
            <a:pPr eaLnBrk="1" hangingPunct="1"/>
            <a:r>
              <a:rPr lang="en-US" smtClean="0">
                <a:latin typeface="Arial" charset="0"/>
              </a:rPr>
              <a:t>Obviously, 1-time events can also be equally traumatic – we do not want to minimize single occurrences like a rape, a serious automobile accident, or being involved in a natural disaster, like Hurricane Katrina.  Obviously these types of events can be just as devastating and impactful.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DC457F39-7EE2-4ADF-9338-12B81BE63C8A}" type="slidenum">
              <a:rPr lang="en-US"/>
              <a:pPr/>
              <a:t>11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3B48C94E-190C-45DE-B7DE-B65B9DAC5079}" type="slidenum">
              <a:rPr lang="en-US"/>
              <a:pPr/>
              <a:t>12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9D1C2570-06E0-4E10-8A43-AE749CAD5FD2}" type="slidenum">
              <a:rPr lang="en-US"/>
              <a:pPr/>
              <a:t>13</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1C651B80-32A8-4799-B61D-8BA9F3FBB013}" type="slidenum">
              <a:rPr lang="en-US"/>
              <a:pPr/>
              <a:t>14</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PPT Template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905000" y="2435225"/>
            <a:ext cx="67818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590800" y="4191000"/>
            <a:ext cx="6096000" cy="1371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a:xfrm>
            <a:off x="1801813" y="6356350"/>
            <a:ext cx="914400" cy="365125"/>
          </a:xfrm>
        </p:spPr>
        <p:txBody>
          <a:bodyPr/>
          <a:lstStyle>
            <a:lvl1pPr>
              <a:defRPr/>
            </a:lvl1pPr>
          </a:lstStyle>
          <a:p>
            <a:pPr>
              <a:defRPr/>
            </a:pPr>
            <a:endParaRPr lang="en-US"/>
          </a:p>
        </p:txBody>
      </p:sp>
      <p:sp>
        <p:nvSpPr>
          <p:cNvPr id="6" name="Footer Placeholder 4"/>
          <p:cNvSpPr>
            <a:spLocks noGrp="1"/>
          </p:cNvSpPr>
          <p:nvPr>
            <p:ph type="ftr" sz="quarter" idx="11"/>
          </p:nvPr>
        </p:nvSpPr>
        <p:spPr>
          <a:xfrm>
            <a:off x="2944813" y="6356350"/>
            <a:ext cx="2133600" cy="365125"/>
          </a:xfrm>
          <a:prstGeom prst="rect">
            <a:avLst/>
          </a:prstGeom>
        </p:spPr>
        <p:txBody>
          <a:bodyPr/>
          <a:lstStyle>
            <a:lvl1pPr fontAlgn="auto">
              <a:spcBef>
                <a:spcPts val="0"/>
              </a:spcBef>
              <a:spcAft>
                <a:spcPts val="0"/>
              </a:spcAft>
              <a:defRPr lang="en-US">
                <a:latin typeface="+mn-lt"/>
                <a:cs typeface="+mn-cs"/>
              </a:defRPr>
            </a:lvl1pPr>
          </a:lstStyle>
          <a:p>
            <a:pPr>
              <a:defRPr/>
            </a:pPr>
            <a:endParaRPr lang="en-US"/>
          </a:p>
        </p:txBody>
      </p:sp>
      <p:sp>
        <p:nvSpPr>
          <p:cNvPr id="7" name="Slide Number Placeholder 5"/>
          <p:cNvSpPr>
            <a:spLocks noGrp="1"/>
          </p:cNvSpPr>
          <p:nvPr>
            <p:ph type="sldNum" sz="quarter" idx="12"/>
          </p:nvPr>
        </p:nvSpPr>
        <p:spPr>
          <a:xfrm>
            <a:off x="5307013" y="6356350"/>
            <a:ext cx="685800" cy="365125"/>
          </a:xfrm>
        </p:spPr>
        <p:txBody>
          <a:bodyPr/>
          <a:lstStyle>
            <a:lvl1pPr>
              <a:defRPr/>
            </a:lvl1pPr>
          </a:lstStyle>
          <a:p>
            <a:pPr>
              <a:defRPr/>
            </a:pPr>
            <a:fld id="{019CF4FA-9FCB-41AC-BFA7-A657AB0A2C9E}"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3F03AA-D12C-4112-90F2-CD0E30829536}"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599BD6-819D-4BE3-9FF0-112EA2949671}"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A3700-F7E3-4236-BABF-AD7A3773B0C4}" type="datetimeFigureOut">
              <a:rPr lang="en-US" smtClean="0"/>
              <a:pPr/>
              <a:t>12/16/2013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B2DF297-055B-4746-8DD5-EA3ECEADFB7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443B5B-715C-4044-A85B-6FE527AA6B3D}"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456FFA-AA31-41BD-86D1-968ACB587AC3}"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AC98650-C0EC-4B6E-9290-51331AF5984B}"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52F826F6-BAFB-46F6-B31F-F3BD3B4BA221}"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2" name="Picture 6" descr="PPT Templat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6" descr="PPT Template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Title 1"/>
          <p:cNvSpPr>
            <a:spLocks noGrp="1"/>
          </p:cNvSpPr>
          <p:nvPr>
            <p:ph type="title"/>
          </p:nvPr>
        </p:nvSpPr>
        <p:spPr>
          <a:xfrm>
            <a:off x="457200" y="274320"/>
            <a:ext cx="8229600" cy="1020762"/>
          </a:xfrm>
        </p:spPr>
        <p:txBody>
          <a:bodyPr/>
          <a:lstStyle>
            <a:lvl1pPr algn="l">
              <a:defRPr/>
            </a:lvl1pPr>
          </a:lstStyle>
          <a:p>
            <a:r>
              <a:rPr lang="en-US" smtClean="0"/>
              <a:t>Click to edit Master title style</a:t>
            </a:r>
            <a:endParaRPr lang="en-US"/>
          </a:p>
        </p:txBody>
      </p:sp>
      <p:sp>
        <p:nvSpPr>
          <p:cNvPr id="9" name="Content Placeholder 2"/>
          <p:cNvSpPr>
            <a:spLocks noGrp="1"/>
          </p:cNvSpPr>
          <p:nvPr>
            <p:ph idx="1"/>
          </p:nvPr>
        </p:nvSpPr>
        <p:spPr>
          <a:xfrm>
            <a:off x="457200" y="1828800"/>
            <a:ext cx="82296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1"/>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3"/>
          <p:cNvSpPr>
            <a:spLocks noGrp="1"/>
          </p:cNvSpPr>
          <p:nvPr>
            <p:ph type="sldNum" sz="quarter" idx="12"/>
          </p:nvPr>
        </p:nvSpPr>
        <p:spPr/>
        <p:txBody>
          <a:bodyPr/>
          <a:lstStyle>
            <a:lvl1pPr>
              <a:defRPr/>
            </a:lvl1pPr>
          </a:lstStyle>
          <a:p>
            <a:pPr>
              <a:defRPr/>
            </a:pPr>
            <a:fld id="{4B91232D-1971-450E-A45F-6B19454377B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86E663E-9986-4F1A-8174-CD028F3E74E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6908CB5-B7B6-4CB7-B0BA-3CE4F6DB1635}"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8" descr="PPT Template3.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828800"/>
            <a:ext cx="8229600" cy="429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8194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B91232D-1971-450E-A45F-6B19454377B9}"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mailto:Joan.gillece@nasmhpd.org"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452562" y="1981200"/>
            <a:ext cx="7691438" cy="1897063"/>
          </a:xfrm>
        </p:spPr>
        <p:txBody>
          <a:bodyPr/>
          <a:lstStyle/>
          <a:p>
            <a:pPr algn="ctr" eaLnBrk="1" hangingPunct="1"/>
            <a:r>
              <a:rPr lang="en-US" sz="2800" b="1" dirty="0" smtClean="0">
                <a:latin typeface="Arial" pitchFamily="34" charset="0"/>
                <a:cs typeface="Arial" pitchFamily="34" charset="0"/>
              </a:rPr>
              <a:t>Understanding and addressing trauma in the lives of those we serve…..</a:t>
            </a:r>
          </a:p>
        </p:txBody>
      </p:sp>
      <p:sp>
        <p:nvSpPr>
          <p:cNvPr id="4099" name="Rectangle 3"/>
          <p:cNvSpPr>
            <a:spLocks noGrp="1" noChangeArrowheads="1"/>
          </p:cNvSpPr>
          <p:nvPr>
            <p:ph type="subTitle" idx="1"/>
          </p:nvPr>
        </p:nvSpPr>
        <p:spPr>
          <a:xfrm>
            <a:off x="1905000" y="3886200"/>
            <a:ext cx="6400800" cy="1219200"/>
          </a:xfrm>
        </p:spPr>
        <p:txBody>
          <a:bodyPr/>
          <a:lstStyle/>
          <a:p>
            <a:pPr algn="ctr" eaLnBrk="1" hangingPunct="1"/>
            <a:r>
              <a:rPr lang="en-US" sz="1800" dirty="0" smtClean="0">
                <a:solidFill>
                  <a:schemeClr val="tx1"/>
                </a:solidFill>
                <a:latin typeface="Arial" pitchFamily="34" charset="0"/>
                <a:cs typeface="Arial" pitchFamily="34" charset="0"/>
              </a:rPr>
              <a:t>Presented By: Joan Gillece, Ph.D.</a:t>
            </a:r>
          </a:p>
          <a:p>
            <a:r>
              <a:rPr lang="en-US" sz="1800" dirty="0" smtClean="0">
                <a:solidFill>
                  <a:schemeClr val="tx1"/>
                </a:solidFill>
                <a:latin typeface="Arial" pitchFamily="34" charset="0"/>
                <a:cs typeface="Arial" pitchFamily="34" charset="0"/>
              </a:rPr>
              <a:t>SAMHSA Promoting Alternatives to Seclusion and Restraint through Trauma-Informed Practices</a:t>
            </a:r>
          </a:p>
          <a:p>
            <a:pPr algn="ctr" eaLnBrk="1" hangingPunct="1"/>
            <a:r>
              <a:rPr lang="en-US" sz="3000" dirty="0" smtClean="0">
                <a:latin typeface="Times New Roman" pitchFamily="18" charset="0"/>
              </a:rPr>
              <a:t> </a:t>
            </a:r>
          </a:p>
          <a:p>
            <a:pPr algn="ctr" eaLnBrk="1" hangingPunct="1"/>
            <a:r>
              <a:rPr lang="en-US" dirty="0" smtClean="0">
                <a:latin typeface="Times New Roman" pitchFamily="18" charset="0"/>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20762"/>
          </a:xfrm>
        </p:spPr>
        <p:txBody>
          <a:bodyPr/>
          <a:lstStyle/>
          <a:p>
            <a:r>
              <a:rPr lang="en-US" sz="4000" dirty="0" smtClean="0"/>
              <a:t>What are the Key Principles of a Trauma-informed Approach? (</a:t>
            </a:r>
            <a:r>
              <a:rPr lang="en-US" sz="4000" dirty="0" err="1" smtClean="0"/>
              <a:t>Con’t</a:t>
            </a:r>
            <a:r>
              <a:rPr lang="en-US" sz="4000" dirty="0" smtClean="0"/>
              <a:t>)</a:t>
            </a:r>
            <a:endParaRPr lang="en-US" sz="4000" dirty="0"/>
          </a:p>
        </p:txBody>
      </p:sp>
      <p:sp>
        <p:nvSpPr>
          <p:cNvPr id="3" name="Content Placeholder 2"/>
          <p:cNvSpPr>
            <a:spLocks noGrp="1"/>
          </p:cNvSpPr>
          <p:nvPr>
            <p:ph idx="1"/>
          </p:nvPr>
        </p:nvSpPr>
        <p:spPr/>
        <p:txBody>
          <a:bodyPr/>
          <a:lstStyle/>
          <a:p>
            <a:pPr lvl="0"/>
            <a:r>
              <a:rPr lang="en-US" sz="2100" b="1" dirty="0"/>
              <a:t>Cultural, historical and gender issues:  </a:t>
            </a:r>
            <a:r>
              <a:rPr lang="en-US" sz="2100" dirty="0"/>
              <a:t>are addressed; the organization actively moves past cultural stereotypes and biases, offers gender responsive services, leverages the healing value of traditional cultural connections, and recognizes and addresses historical trauma</a:t>
            </a:r>
            <a:r>
              <a:rPr lang="en-US" sz="2100" dirty="0" smtClean="0"/>
              <a:t>.</a:t>
            </a:r>
          </a:p>
          <a:p>
            <a:pPr marL="0" lvl="0" indent="0">
              <a:buNone/>
            </a:pPr>
            <a:endParaRPr lang="en-GB" sz="2100" dirty="0"/>
          </a:p>
          <a:p>
            <a:pPr lvl="0"/>
            <a:r>
              <a:rPr lang="en-US" sz="2100" b="1" dirty="0"/>
              <a:t>Change process:  </a:t>
            </a:r>
            <a:r>
              <a:rPr lang="en-US" sz="2100" dirty="0"/>
              <a:t>is conscious, intentional and ongoing; the organization strives to become a learning community, constantly responding to new knowledge and developments</a:t>
            </a:r>
            <a:endParaRPr lang="en-GB" sz="2100" dirty="0"/>
          </a:p>
          <a:p>
            <a:endParaRPr lang="en-US" dirty="0"/>
          </a:p>
        </p:txBody>
      </p:sp>
    </p:spTree>
    <p:extLst>
      <p:ext uri="{BB962C8B-B14F-4D97-AF65-F5344CB8AC3E}">
        <p14:creationId xmlns:p14="http://schemas.microsoft.com/office/powerpoint/2010/main" val="221835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70013" y="301625"/>
            <a:ext cx="7313612" cy="612775"/>
          </a:xfrm>
        </p:spPr>
        <p:txBody>
          <a:bodyPr/>
          <a:lstStyle/>
          <a:p>
            <a:pPr eaLnBrk="1" hangingPunct="1"/>
            <a:r>
              <a:rPr lang="en-US" sz="2800" b="1" dirty="0" smtClean="0">
                <a:latin typeface="Arial" pitchFamily="34" charset="0"/>
                <a:cs typeface="Arial" pitchFamily="34" charset="0"/>
              </a:rPr>
              <a:t>Self Inflicted Injuries</a:t>
            </a:r>
            <a:r>
              <a:rPr lang="en-US" sz="2800" dirty="0" smtClean="0">
                <a:latin typeface="Arial" pitchFamily="34" charset="0"/>
                <a:cs typeface="Arial" pitchFamily="34" charset="0"/>
              </a:rPr>
              <a:t> </a:t>
            </a:r>
          </a:p>
        </p:txBody>
      </p:sp>
      <p:sp>
        <p:nvSpPr>
          <p:cNvPr id="10243" name="Rectangle 3"/>
          <p:cNvSpPr>
            <a:spLocks noGrp="1" noChangeArrowheads="1"/>
          </p:cNvSpPr>
          <p:nvPr>
            <p:ph idx="1"/>
          </p:nvPr>
        </p:nvSpPr>
        <p:spPr>
          <a:xfrm>
            <a:off x="533400" y="1828800"/>
            <a:ext cx="8229600" cy="5183188"/>
          </a:xfrm>
        </p:spPr>
        <p:txBody>
          <a:bodyPr/>
          <a:lstStyle/>
          <a:p>
            <a:pPr eaLnBrk="1" hangingPunct="1">
              <a:lnSpc>
                <a:spcPct val="80000"/>
              </a:lnSpc>
            </a:pPr>
            <a:r>
              <a:rPr lang="en-US" sz="2500" dirty="0" smtClean="0">
                <a:latin typeface="Arial" pitchFamily="34" charset="0"/>
                <a:cs typeface="Arial" pitchFamily="34" charset="0"/>
              </a:rPr>
              <a:t>People use self-harm because it helps them manage what feels unbearable in the moment. There is a great deal of intensity behind the acts of self-injury.  </a:t>
            </a:r>
          </a:p>
          <a:p>
            <a:pPr eaLnBrk="1" hangingPunct="1">
              <a:lnSpc>
                <a:spcPct val="80000"/>
              </a:lnSpc>
              <a:buNone/>
            </a:pPr>
            <a:endParaRPr lang="en-US" sz="2500" dirty="0" smtClean="0">
              <a:latin typeface="Arial" pitchFamily="34" charset="0"/>
              <a:cs typeface="Arial" pitchFamily="34" charset="0"/>
            </a:endParaRPr>
          </a:p>
          <a:p>
            <a:pPr eaLnBrk="1" hangingPunct="1">
              <a:lnSpc>
                <a:spcPct val="80000"/>
              </a:lnSpc>
            </a:pPr>
            <a:r>
              <a:rPr lang="en-US" sz="2500" dirty="0" smtClean="0">
                <a:latin typeface="Arial" pitchFamily="34" charset="0"/>
                <a:cs typeface="Arial" pitchFamily="34" charset="0"/>
              </a:rPr>
              <a:t>Feeling states such as profound despair, anguish, rage or terror, or a fear of losing oneself or being swallowed by traumatic flashbacks or re-enactments are just some of the stressors leading to self-inflicted violence (SIV). </a:t>
            </a:r>
          </a:p>
          <a:p>
            <a:pPr eaLnBrk="1" hangingPunct="1">
              <a:lnSpc>
                <a:spcPct val="80000"/>
              </a:lnSpc>
              <a:buFont typeface="Wingdings" pitchFamily="2" charset="2"/>
              <a:buNone/>
            </a:pPr>
            <a:endParaRPr lang="en-US" sz="2500" dirty="0" smtClean="0">
              <a:latin typeface="Arial" pitchFamily="34" charset="0"/>
              <a:cs typeface="Arial" pitchFamily="34" charset="0"/>
            </a:endParaRPr>
          </a:p>
          <a:p>
            <a:pPr eaLnBrk="1" hangingPunct="1">
              <a:lnSpc>
                <a:spcPct val="80000"/>
              </a:lnSpc>
              <a:buFont typeface="Wingdings" pitchFamily="2" charset="2"/>
              <a:buNone/>
            </a:pPr>
            <a:r>
              <a:rPr lang="en-US" sz="2500" i="1" dirty="0" smtClean="0">
                <a:latin typeface="Arial" pitchFamily="34" charset="0"/>
                <a:cs typeface="Arial" pitchFamily="34" charset="0"/>
              </a:rPr>
              <a:t>                            				(</a:t>
            </a:r>
            <a:r>
              <a:rPr lang="en-US" sz="2500" i="1" dirty="0" err="1" smtClean="0">
                <a:latin typeface="Arial" pitchFamily="34" charset="0"/>
                <a:cs typeface="Arial" pitchFamily="34" charset="0"/>
              </a:rPr>
              <a:t>Mazelis</a:t>
            </a:r>
            <a:r>
              <a:rPr lang="en-US" sz="2500" i="1" dirty="0" smtClean="0">
                <a:latin typeface="Arial" pitchFamily="34" charset="0"/>
                <a:cs typeface="Arial" pitchFamily="34" charset="0"/>
              </a:rPr>
              <a:t>, </a:t>
            </a:r>
            <a:r>
              <a:rPr lang="en-US" sz="2500" i="1" dirty="0" err="1" smtClean="0">
                <a:latin typeface="Arial" pitchFamily="34" charset="0"/>
                <a:cs typeface="Arial" pitchFamily="34" charset="0"/>
              </a:rPr>
              <a:t>n.d.</a:t>
            </a:r>
            <a:r>
              <a:rPr lang="en-US" sz="2500" i="1" dirty="0" smtClean="0">
                <a:latin typeface="Arial" pitchFamily="34" charset="0"/>
                <a:cs typeface="Arial" pitchFamily="3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2800" dirty="0" smtClean="0">
                <a:latin typeface="Arial" pitchFamily="34" charset="0"/>
                <a:cs typeface="Arial" pitchFamily="34" charset="0"/>
              </a:rPr>
              <a:t>Dissociation</a:t>
            </a:r>
          </a:p>
        </p:txBody>
      </p:sp>
      <p:sp>
        <p:nvSpPr>
          <p:cNvPr id="15363" name="Rectangle 3"/>
          <p:cNvSpPr>
            <a:spLocks noGrp="1" noChangeArrowheads="1"/>
          </p:cNvSpPr>
          <p:nvPr>
            <p:ph idx="1"/>
          </p:nvPr>
        </p:nvSpPr>
        <p:spPr>
          <a:xfrm>
            <a:off x="762000" y="1676400"/>
            <a:ext cx="7921625" cy="4800600"/>
          </a:xfrm>
        </p:spPr>
        <p:txBody>
          <a:bodyPr/>
          <a:lstStyle/>
          <a:p>
            <a:pPr lvl="1">
              <a:lnSpc>
                <a:spcPct val="80000"/>
              </a:lnSpc>
            </a:pPr>
            <a:r>
              <a:rPr lang="en-US" sz="1800" dirty="0" smtClean="0">
                <a:latin typeface="Arial" pitchFamily="34" charset="0"/>
                <a:cs typeface="Arial" pitchFamily="34" charset="0"/>
              </a:rPr>
              <a:t>A mental process which produces a lack of connection in a person’s thoughts, memories, feelings, actions, or sense identity.  </a:t>
            </a:r>
          </a:p>
          <a:p>
            <a:pPr lvl="1">
              <a:lnSpc>
                <a:spcPct val="80000"/>
              </a:lnSpc>
              <a:buNone/>
            </a:pPr>
            <a:endParaRPr lang="en-US" sz="1800" dirty="0" smtClean="0">
              <a:latin typeface="Arial" pitchFamily="34" charset="0"/>
              <a:cs typeface="Arial" pitchFamily="34" charset="0"/>
            </a:endParaRPr>
          </a:p>
          <a:p>
            <a:pPr lvl="1">
              <a:lnSpc>
                <a:spcPct val="80000"/>
              </a:lnSpc>
            </a:pPr>
            <a:r>
              <a:rPr lang="en-US" sz="1800" dirty="0" smtClean="0">
                <a:latin typeface="Arial" pitchFamily="34" charset="0"/>
                <a:cs typeface="Arial" pitchFamily="34" charset="0"/>
              </a:rPr>
              <a:t>During dissociation certain information is not associated with other information as it normally would be.</a:t>
            </a:r>
          </a:p>
          <a:p>
            <a:pPr lvl="1">
              <a:lnSpc>
                <a:spcPct val="80000"/>
              </a:lnSpc>
              <a:buNone/>
            </a:pPr>
            <a:endParaRPr lang="en-US" sz="1800" dirty="0" smtClean="0">
              <a:latin typeface="Arial" pitchFamily="34" charset="0"/>
              <a:cs typeface="Arial" pitchFamily="34" charset="0"/>
            </a:endParaRPr>
          </a:p>
          <a:p>
            <a:pPr lvl="1">
              <a:lnSpc>
                <a:spcPct val="80000"/>
              </a:lnSpc>
            </a:pPr>
            <a:r>
              <a:rPr lang="en-US" sz="1800" dirty="0" smtClean="0">
                <a:latin typeface="Arial" pitchFamily="34" charset="0"/>
                <a:cs typeface="Arial" pitchFamily="34" charset="0"/>
              </a:rPr>
              <a:t>For example: during a traumatic experience, a person may dissociate the memory of the place and circumstances of the trauma from his ongoing memory, resulting in a temporary mental escape from the fear and pain of the trauma and, in some cases, a memory gap surrounds the experience.        </a:t>
            </a:r>
          </a:p>
          <a:p>
            <a:pPr lvl="1">
              <a:lnSpc>
                <a:spcPct val="80000"/>
              </a:lnSpc>
              <a:buFont typeface="Wingdings" pitchFamily="2" charset="2"/>
              <a:buNone/>
            </a:pPr>
            <a:endParaRPr lang="en-US" sz="1800" dirty="0" smtClean="0">
              <a:latin typeface="Arial" pitchFamily="34" charset="0"/>
              <a:cs typeface="Arial" pitchFamily="34" charset="0"/>
            </a:endParaRPr>
          </a:p>
          <a:p>
            <a:pPr lvl="1">
              <a:lnSpc>
                <a:spcPct val="80000"/>
              </a:lnSpc>
              <a:buFont typeface="Wingdings" pitchFamily="2" charset="2"/>
              <a:buNone/>
            </a:pPr>
            <a:r>
              <a:rPr lang="en-US" sz="1800" dirty="0" smtClean="0">
                <a:latin typeface="Arial" pitchFamily="34" charset="0"/>
                <a:cs typeface="Arial" pitchFamily="34" charset="0"/>
              </a:rPr>
              <a:t> 						</a:t>
            </a:r>
            <a:r>
              <a:rPr lang="en-US" sz="1800" i="1" dirty="0" smtClean="0">
                <a:latin typeface="Arial" pitchFamily="34" charset="0"/>
                <a:cs typeface="Arial" pitchFamily="34" charset="0"/>
              </a:rPr>
              <a:t>(</a:t>
            </a:r>
            <a:r>
              <a:rPr lang="en-US" sz="1800" i="1" dirty="0" err="1" smtClean="0">
                <a:latin typeface="Arial" pitchFamily="34" charset="0"/>
                <a:cs typeface="Arial" pitchFamily="34" charset="0"/>
              </a:rPr>
              <a:t>Sidran</a:t>
            </a:r>
            <a:r>
              <a:rPr lang="en-US" sz="1800" i="1" dirty="0" smtClean="0">
                <a:latin typeface="Arial" pitchFamily="34" charset="0"/>
                <a:cs typeface="Arial" pitchFamily="34" charset="0"/>
              </a:rPr>
              <a:t> Institute, 1999</a:t>
            </a:r>
            <a:r>
              <a:rPr lang="en-US" sz="1800" dirty="0" smtClean="0">
                <a:latin typeface="Arial" pitchFamily="34" charset="0"/>
                <a:cs typeface="Arial" pitchFamily="34" charset="0"/>
              </a:rPr>
              <a:t> </a:t>
            </a:r>
            <a:r>
              <a:rPr lang="en-US" sz="1800" i="1" dirty="0" smtClean="0">
                <a:latin typeface="Arial" pitchFamily="34" charset="0"/>
                <a:cs typeface="Arial" pitchFamily="34"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62000" y="0"/>
            <a:ext cx="7845425" cy="1143000"/>
          </a:xfrm>
        </p:spPr>
        <p:txBody>
          <a:bodyPr/>
          <a:lstStyle/>
          <a:p>
            <a:pPr algn="ctr" eaLnBrk="1" hangingPunct="1"/>
            <a:r>
              <a:rPr lang="en-US" sz="2800" dirty="0" smtClean="0">
                <a:latin typeface="Arial" pitchFamily="34" charset="0"/>
                <a:cs typeface="Arial" pitchFamily="34" charset="0"/>
              </a:rPr>
              <a:t>Post-Traumatic Stress Disorder (PTSD)</a:t>
            </a:r>
          </a:p>
        </p:txBody>
      </p:sp>
      <p:sp>
        <p:nvSpPr>
          <p:cNvPr id="16387" name="Rectangle 3"/>
          <p:cNvSpPr>
            <a:spLocks noGrp="1" noChangeArrowheads="1"/>
          </p:cNvSpPr>
          <p:nvPr>
            <p:ph idx="1"/>
          </p:nvPr>
        </p:nvSpPr>
        <p:spPr/>
        <p:txBody>
          <a:bodyPr/>
          <a:lstStyle/>
          <a:p>
            <a:pPr eaLnBrk="1" hangingPunct="1"/>
            <a:r>
              <a:rPr lang="en-US" sz="1800" dirty="0" smtClean="0">
                <a:latin typeface="Arial" pitchFamily="34" charset="0"/>
                <a:cs typeface="Arial" pitchFamily="34" charset="0"/>
              </a:rPr>
              <a:t>Symptoms of PTSD</a:t>
            </a:r>
          </a:p>
          <a:p>
            <a:pPr lvl="1" eaLnBrk="1" hangingPunct="1"/>
            <a:r>
              <a:rPr lang="en-US" sz="1800" dirty="0" smtClean="0">
                <a:latin typeface="Arial" pitchFamily="34" charset="0"/>
                <a:cs typeface="Arial" pitchFamily="34" charset="0"/>
              </a:rPr>
              <a:t>Intrusive Re-experiencing</a:t>
            </a:r>
          </a:p>
          <a:p>
            <a:pPr lvl="1" eaLnBrk="1" hangingPunct="1"/>
            <a:r>
              <a:rPr lang="en-US" sz="1800" dirty="0" smtClean="0">
                <a:latin typeface="Arial" pitchFamily="34" charset="0"/>
                <a:cs typeface="Arial" pitchFamily="34" charset="0"/>
              </a:rPr>
              <a:t>Avoidance</a:t>
            </a:r>
          </a:p>
          <a:p>
            <a:pPr lvl="1" eaLnBrk="1" hangingPunct="1"/>
            <a:r>
              <a:rPr lang="en-US" sz="1800" dirty="0" smtClean="0">
                <a:latin typeface="Arial" pitchFamily="34" charset="0"/>
                <a:cs typeface="Arial" pitchFamily="34" charset="0"/>
              </a:rPr>
              <a:t>Arousal</a:t>
            </a:r>
          </a:p>
          <a:p>
            <a:pPr lvl="1" eaLnBrk="1" hangingPunct="1"/>
            <a:endParaRPr lang="en-US" sz="1800" dirty="0" smtClean="0">
              <a:latin typeface="Arial" pitchFamily="34" charset="0"/>
              <a:cs typeface="Arial" pitchFamily="34" charset="0"/>
            </a:endParaRPr>
          </a:p>
          <a:p>
            <a:pPr lvl="4" eaLnBrk="1" hangingPunct="1">
              <a:buFont typeface="Wingdings" pitchFamily="2" charset="2"/>
              <a:buNone/>
            </a:pPr>
            <a:r>
              <a:rPr lang="en-US" sz="1800" i="1" dirty="0" smtClean="0">
                <a:latin typeface="Arial" pitchFamily="34" charset="0"/>
                <a:cs typeface="Arial" pitchFamily="34" charset="0"/>
              </a:rPr>
              <a:t>	</a:t>
            </a:r>
            <a:r>
              <a:rPr lang="en-US" sz="1800" dirty="0" smtClean="0">
                <a:latin typeface="Arial" pitchFamily="34" charset="0"/>
                <a:cs typeface="Arial" pitchFamily="34" charset="0"/>
              </a:rPr>
              <a:t>(</a:t>
            </a:r>
            <a:r>
              <a:rPr lang="en-US" sz="1800" i="1" dirty="0" err="1" smtClean="0">
                <a:latin typeface="Arial" pitchFamily="34" charset="0"/>
                <a:cs typeface="Arial" pitchFamily="34" charset="0"/>
              </a:rPr>
              <a:t>Sidran</a:t>
            </a:r>
            <a:r>
              <a:rPr lang="en-US" sz="1800" i="1" dirty="0" smtClean="0">
                <a:latin typeface="Arial" pitchFamily="34" charset="0"/>
                <a:cs typeface="Arial" pitchFamily="34" charset="0"/>
              </a:rPr>
              <a:t> Institute, 2000</a:t>
            </a:r>
            <a:r>
              <a:rPr lang="en-US" sz="1800" dirty="0" smtClean="0">
                <a:latin typeface="Arial" pitchFamily="34" charset="0"/>
                <a:cs typeface="Arial" pitchFamily="34" charset="0"/>
              </a:rPr>
              <a:t>)</a:t>
            </a:r>
          </a:p>
          <a:p>
            <a:pPr lvl="1" eaLnBrk="1" hangingPunct="1">
              <a:buFont typeface="Wingdings" pitchFamily="2" charset="2"/>
              <a:buNone/>
            </a:pPr>
            <a:endParaRPr lang="en-US" sz="1800" dirty="0" smtClean="0">
              <a:latin typeface="Times New Roman" pitchFamily="18" charset="0"/>
            </a:endParaRPr>
          </a:p>
          <a:p>
            <a:pPr lvl="1" eaLnBrk="1" hangingPunct="1"/>
            <a:endParaRPr lang="en-US" dirty="0" smtClean="0">
              <a:latin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371600" y="457200"/>
            <a:ext cx="7313613" cy="758825"/>
          </a:xfrm>
        </p:spPr>
        <p:txBody>
          <a:bodyPr/>
          <a:lstStyle/>
          <a:p>
            <a:pPr eaLnBrk="1" hangingPunct="1"/>
            <a:r>
              <a:rPr lang="en-US" sz="2800" dirty="0" smtClean="0">
                <a:latin typeface="Arial" pitchFamily="34" charset="0"/>
                <a:cs typeface="Arial" pitchFamily="34" charset="0"/>
              </a:rPr>
              <a:t>Intrusive Re-experiencing</a:t>
            </a:r>
          </a:p>
        </p:txBody>
      </p:sp>
      <p:sp>
        <p:nvSpPr>
          <p:cNvPr id="17411" name="Rectangle 3"/>
          <p:cNvSpPr>
            <a:spLocks noGrp="1" noChangeArrowheads="1"/>
          </p:cNvSpPr>
          <p:nvPr>
            <p:ph idx="1"/>
          </p:nvPr>
        </p:nvSpPr>
        <p:spPr>
          <a:xfrm>
            <a:off x="762000" y="1600200"/>
            <a:ext cx="8153400" cy="5029200"/>
          </a:xfrm>
        </p:spPr>
        <p:txBody>
          <a:bodyPr/>
          <a:lstStyle/>
          <a:p>
            <a:pPr eaLnBrk="1" hangingPunct="1">
              <a:lnSpc>
                <a:spcPct val="90000"/>
              </a:lnSpc>
            </a:pPr>
            <a:endParaRPr lang="en-US" sz="2500" dirty="0" smtClean="0">
              <a:latin typeface="Arial" pitchFamily="34" charset="0"/>
              <a:cs typeface="Arial" pitchFamily="34" charset="0"/>
            </a:endParaRPr>
          </a:p>
          <a:p>
            <a:pPr eaLnBrk="1" hangingPunct="1">
              <a:lnSpc>
                <a:spcPct val="90000"/>
              </a:lnSpc>
            </a:pPr>
            <a:r>
              <a:rPr lang="en-US" sz="2500" dirty="0" smtClean="0">
                <a:latin typeface="Arial" pitchFamily="34" charset="0"/>
                <a:cs typeface="Arial" pitchFamily="34" charset="0"/>
              </a:rPr>
              <a:t>People with PTSD frequently feel as if the trauma is happening again. This is may be called a flashback, reliving experience, or abreaction. The person may have intrusive pictures in his/her head about the trauma, have recurrent nightmares, or may even experience hallucinations about the trauma. </a:t>
            </a:r>
          </a:p>
          <a:p>
            <a:pPr eaLnBrk="1" hangingPunct="1">
              <a:lnSpc>
                <a:spcPct val="90000"/>
              </a:lnSpc>
            </a:pPr>
            <a:endParaRPr lang="en-US" sz="2500" dirty="0" smtClean="0">
              <a:latin typeface="Arial" pitchFamily="34" charset="0"/>
              <a:cs typeface="Arial" pitchFamily="34" charset="0"/>
            </a:endParaRPr>
          </a:p>
          <a:p>
            <a:pPr eaLnBrk="1" hangingPunct="1">
              <a:lnSpc>
                <a:spcPct val="90000"/>
              </a:lnSpc>
              <a:buFont typeface="Wingdings" pitchFamily="2" charset="2"/>
              <a:buNone/>
            </a:pPr>
            <a:r>
              <a:rPr lang="en-US" sz="2500" i="1" dirty="0" smtClean="0">
                <a:latin typeface="Arial" pitchFamily="34" charset="0"/>
                <a:cs typeface="Arial" pitchFamily="34" charset="0"/>
              </a:rPr>
              <a:t>                                    		 </a:t>
            </a:r>
            <a:r>
              <a:rPr lang="en-US" sz="2500" dirty="0" smtClean="0">
                <a:latin typeface="Arial" pitchFamily="34" charset="0"/>
                <a:cs typeface="Arial" pitchFamily="34" charset="0"/>
              </a:rPr>
              <a:t>(</a:t>
            </a:r>
            <a:r>
              <a:rPr lang="en-US" sz="2500" i="1" dirty="0" err="1" smtClean="0">
                <a:latin typeface="Arial" pitchFamily="34" charset="0"/>
                <a:cs typeface="Arial" pitchFamily="34" charset="0"/>
              </a:rPr>
              <a:t>Sidran</a:t>
            </a:r>
            <a:r>
              <a:rPr lang="en-US" sz="2500" i="1" dirty="0" smtClean="0">
                <a:latin typeface="Arial" pitchFamily="34" charset="0"/>
                <a:cs typeface="Arial" pitchFamily="34" charset="0"/>
              </a:rPr>
              <a:t> Institute, 2000</a:t>
            </a:r>
            <a:r>
              <a:rPr lang="en-US" sz="2500" dirty="0" smtClean="0">
                <a:latin typeface="Arial" pitchFamily="34" charset="0"/>
                <a:cs typeface="Arial"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2800" dirty="0" smtClean="0">
                <a:latin typeface="Arial" pitchFamily="34" charset="0"/>
                <a:cs typeface="Arial" pitchFamily="34" charset="0"/>
              </a:rPr>
              <a:t>Intrusive Re-experiencing</a:t>
            </a:r>
          </a:p>
        </p:txBody>
      </p:sp>
      <p:sp>
        <p:nvSpPr>
          <p:cNvPr id="18435" name="Rectangle 3"/>
          <p:cNvSpPr>
            <a:spLocks noGrp="1" noChangeArrowheads="1"/>
          </p:cNvSpPr>
          <p:nvPr>
            <p:ph idx="1"/>
          </p:nvPr>
        </p:nvSpPr>
        <p:spPr>
          <a:xfrm>
            <a:off x="914400" y="1827213"/>
            <a:ext cx="7769225" cy="4802187"/>
          </a:xfrm>
        </p:spPr>
        <p:txBody>
          <a:bodyPr/>
          <a:lstStyle/>
          <a:p>
            <a:pPr eaLnBrk="1" hangingPunct="1"/>
            <a:r>
              <a:rPr lang="en-US" sz="2500" dirty="0" smtClean="0">
                <a:latin typeface="Arial" pitchFamily="34" charset="0"/>
                <a:cs typeface="Arial" pitchFamily="34" charset="0"/>
              </a:rPr>
              <a:t>Intrusive symptoms sometimes cause people to lose touch with the "here and now" and react in ways that they did when the trauma originally occurred. </a:t>
            </a:r>
          </a:p>
          <a:p>
            <a:pPr eaLnBrk="1" hangingPunct="1">
              <a:buNone/>
            </a:pPr>
            <a:endParaRPr lang="en-US" sz="2500" dirty="0" smtClean="0">
              <a:latin typeface="Arial" pitchFamily="34" charset="0"/>
              <a:cs typeface="Arial" pitchFamily="34" charset="0"/>
            </a:endParaRPr>
          </a:p>
          <a:p>
            <a:pPr eaLnBrk="1" hangingPunct="1"/>
            <a:r>
              <a:rPr lang="en-US" sz="2500" dirty="0" smtClean="0">
                <a:latin typeface="Arial" pitchFamily="34" charset="0"/>
                <a:cs typeface="Arial" pitchFamily="34" charset="0"/>
              </a:rPr>
              <a:t>For example, many years later a victim of child abuse may hide trembling in a closet when feeling threatened, even if the perceived threat is not abuse-related.</a:t>
            </a:r>
          </a:p>
          <a:p>
            <a:pPr eaLnBrk="1" hangingPunct="1">
              <a:buFont typeface="Wingdings" pitchFamily="2" charset="2"/>
              <a:buNone/>
            </a:pPr>
            <a:r>
              <a:rPr lang="en-US" sz="2500" i="1" dirty="0" smtClean="0">
                <a:latin typeface="Arial" pitchFamily="34" charset="0"/>
                <a:cs typeface="Arial" pitchFamily="34" charset="0"/>
              </a:rPr>
              <a:t>                                           </a:t>
            </a:r>
            <a:r>
              <a:rPr lang="en-US" sz="2500" dirty="0" smtClean="0">
                <a:latin typeface="Arial" pitchFamily="34" charset="0"/>
                <a:cs typeface="Arial" pitchFamily="34" charset="0"/>
              </a:rPr>
              <a:t>(</a:t>
            </a:r>
            <a:r>
              <a:rPr lang="en-US" sz="2500" i="1" dirty="0" err="1" smtClean="0">
                <a:latin typeface="Arial" pitchFamily="34" charset="0"/>
                <a:cs typeface="Arial" pitchFamily="34" charset="0"/>
              </a:rPr>
              <a:t>Sidran</a:t>
            </a:r>
            <a:r>
              <a:rPr lang="en-US" sz="2500" i="1" dirty="0" smtClean="0">
                <a:latin typeface="Arial" pitchFamily="34" charset="0"/>
                <a:cs typeface="Arial" pitchFamily="34" charset="0"/>
              </a:rPr>
              <a:t> Institute, 2000</a:t>
            </a:r>
            <a:r>
              <a:rPr lang="en-US" sz="2500" dirty="0" smtClean="0">
                <a:latin typeface="Arial" pitchFamily="34" charset="0"/>
                <a:cs typeface="Arial" pitchFamily="3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2800" dirty="0" smtClean="0">
                <a:latin typeface="Arial" pitchFamily="34" charset="0"/>
                <a:cs typeface="Arial" pitchFamily="34" charset="0"/>
              </a:rPr>
              <a:t>Avoidance</a:t>
            </a:r>
          </a:p>
        </p:txBody>
      </p:sp>
      <p:sp>
        <p:nvSpPr>
          <p:cNvPr id="19459" name="Rectangle 3"/>
          <p:cNvSpPr>
            <a:spLocks noGrp="1" noChangeArrowheads="1"/>
          </p:cNvSpPr>
          <p:nvPr>
            <p:ph idx="1"/>
          </p:nvPr>
        </p:nvSpPr>
        <p:spPr>
          <a:xfrm>
            <a:off x="914400" y="1600200"/>
            <a:ext cx="8001000" cy="5029200"/>
          </a:xfrm>
        </p:spPr>
        <p:txBody>
          <a:bodyPr/>
          <a:lstStyle/>
          <a:p>
            <a:pPr eaLnBrk="1" hangingPunct="1"/>
            <a:endParaRPr lang="en-US" sz="1800" dirty="0" smtClean="0">
              <a:latin typeface="Arial" pitchFamily="34" charset="0"/>
              <a:cs typeface="Arial" pitchFamily="34" charset="0"/>
            </a:endParaRPr>
          </a:p>
          <a:p>
            <a:pPr eaLnBrk="1" hangingPunct="1"/>
            <a:r>
              <a:rPr lang="en-US" sz="1800" dirty="0" smtClean="0">
                <a:latin typeface="Arial" pitchFamily="34" charset="0"/>
                <a:cs typeface="Arial" pitchFamily="34" charset="0"/>
              </a:rPr>
              <a:t>People with PTSD work hard to avoid anything that might remind them of the traumatic experience. They may try to avoid people, places or things that are reminders, as well as numbing out emotions to avoid painful, overwhelming feelings. Numbing of thoughts and feelings in response to trauma is known as "dissociation" and is a hallmark of PTSD. Frequently, people with PTSD use drugs or alcohol to avoid trauma-related feelings and memories. </a:t>
            </a:r>
          </a:p>
          <a:p>
            <a:pPr eaLnBrk="1" hangingPunct="1">
              <a:buFont typeface="Wingdings" pitchFamily="2" charset="2"/>
              <a:buNone/>
            </a:pPr>
            <a:r>
              <a:rPr lang="en-US" sz="1800" i="1" dirty="0" smtClean="0">
                <a:latin typeface="Arial" pitchFamily="34" charset="0"/>
                <a:cs typeface="Arial" pitchFamily="34" charset="0"/>
              </a:rPr>
              <a:t>                                              		 </a:t>
            </a:r>
            <a:r>
              <a:rPr lang="en-US" sz="1800" dirty="0" smtClean="0">
                <a:latin typeface="Arial" pitchFamily="34" charset="0"/>
                <a:cs typeface="Arial" pitchFamily="34" charset="0"/>
              </a:rPr>
              <a:t>(</a:t>
            </a:r>
            <a:r>
              <a:rPr lang="en-US" sz="1800" i="1" dirty="0" err="1" smtClean="0">
                <a:latin typeface="Arial" pitchFamily="34" charset="0"/>
                <a:cs typeface="Arial" pitchFamily="34" charset="0"/>
              </a:rPr>
              <a:t>Sidran</a:t>
            </a:r>
            <a:r>
              <a:rPr lang="en-US" sz="1800" i="1" dirty="0" smtClean="0">
                <a:latin typeface="Arial" pitchFamily="34" charset="0"/>
                <a:cs typeface="Arial" pitchFamily="34" charset="0"/>
              </a:rPr>
              <a:t> Institute, 2000</a:t>
            </a:r>
            <a:r>
              <a:rPr lang="en-US" sz="1800" dirty="0" smtClean="0">
                <a:latin typeface="Arial" pitchFamily="34" charset="0"/>
                <a:cs typeface="Arial"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2800" dirty="0" smtClean="0">
                <a:latin typeface="Arial" pitchFamily="34" charset="0"/>
                <a:cs typeface="Arial" pitchFamily="34" charset="0"/>
              </a:rPr>
              <a:t>Arousal</a:t>
            </a:r>
          </a:p>
        </p:txBody>
      </p:sp>
      <p:sp>
        <p:nvSpPr>
          <p:cNvPr id="20483" name="Rectangle 3"/>
          <p:cNvSpPr>
            <a:spLocks noGrp="1" noChangeArrowheads="1"/>
          </p:cNvSpPr>
          <p:nvPr>
            <p:ph idx="1"/>
          </p:nvPr>
        </p:nvSpPr>
        <p:spPr>
          <a:xfrm>
            <a:off x="838200" y="1827213"/>
            <a:ext cx="8001000" cy="4802187"/>
          </a:xfrm>
        </p:spPr>
        <p:txBody>
          <a:bodyPr/>
          <a:lstStyle/>
          <a:p>
            <a:pPr eaLnBrk="1" hangingPunct="1"/>
            <a:r>
              <a:rPr lang="en-US" sz="2500" dirty="0" smtClean="0">
                <a:latin typeface="Arial" pitchFamily="34" charset="0"/>
                <a:cs typeface="Arial" pitchFamily="34" charset="0"/>
              </a:rPr>
              <a:t>Symptoms of psychological and physiological arousal are very distinctive in people with PTSD. They may be very jumpy, easily startled, irritable and may have sleep disturbances like insomnia or nightmares. They may seem constantly on guard and may find it difficult to concentrate. Sometimes persons with PTSD will have panic attacks accompanied by shortness of breath and chest pain. </a:t>
            </a:r>
          </a:p>
          <a:p>
            <a:pPr eaLnBrk="1" hangingPunct="1">
              <a:buFont typeface="Wingdings" pitchFamily="2" charset="2"/>
              <a:buNone/>
            </a:pPr>
            <a:r>
              <a:rPr lang="en-US" sz="2500" dirty="0" smtClean="0">
                <a:latin typeface="Arial" pitchFamily="34" charset="0"/>
                <a:cs typeface="Arial" pitchFamily="34" charset="0"/>
              </a:rPr>
              <a:t>						</a:t>
            </a:r>
          </a:p>
          <a:p>
            <a:pPr eaLnBrk="1" hangingPunct="1">
              <a:buFont typeface="Wingdings" pitchFamily="2" charset="2"/>
              <a:buNone/>
            </a:pPr>
            <a:r>
              <a:rPr lang="en-US" sz="2500" i="1" dirty="0" smtClean="0">
                <a:latin typeface="Arial" pitchFamily="34" charset="0"/>
                <a:cs typeface="Arial" pitchFamily="34" charset="0"/>
              </a:rPr>
              <a:t>					</a:t>
            </a:r>
            <a:r>
              <a:rPr lang="en-US" sz="2500" dirty="0" smtClean="0">
                <a:latin typeface="Arial" pitchFamily="34" charset="0"/>
                <a:cs typeface="Arial" pitchFamily="34" charset="0"/>
              </a:rPr>
              <a:t>(</a:t>
            </a:r>
            <a:r>
              <a:rPr lang="en-US" sz="2500" i="1" dirty="0" err="1" smtClean="0">
                <a:latin typeface="Arial" pitchFamily="34" charset="0"/>
                <a:cs typeface="Arial" pitchFamily="34" charset="0"/>
              </a:rPr>
              <a:t>Sidran</a:t>
            </a:r>
            <a:r>
              <a:rPr lang="en-US" sz="2500" i="1" dirty="0" smtClean="0">
                <a:latin typeface="Arial" pitchFamily="34" charset="0"/>
                <a:cs typeface="Arial" pitchFamily="34" charset="0"/>
              </a:rPr>
              <a:t> Institute, 2000</a:t>
            </a:r>
            <a:r>
              <a:rPr lang="en-US" sz="2500" dirty="0" smtClean="0">
                <a:latin typeface="Arial" pitchFamily="34" charset="0"/>
                <a:cs typeface="Arial" pitchFamily="34" charset="0"/>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85800" y="0"/>
            <a:ext cx="7921625" cy="1143000"/>
          </a:xfrm>
        </p:spPr>
        <p:txBody>
          <a:bodyPr/>
          <a:lstStyle/>
          <a:p>
            <a:pPr eaLnBrk="1" hangingPunct="1"/>
            <a:r>
              <a:rPr lang="en-US" sz="2800" b="0" dirty="0" smtClean="0">
                <a:latin typeface="Arial" charset="0"/>
              </a:rPr>
              <a:t>Prevalence of Trauma:</a:t>
            </a:r>
            <a:br>
              <a:rPr lang="en-US" sz="2800" b="0" dirty="0" smtClean="0">
                <a:latin typeface="Arial" charset="0"/>
              </a:rPr>
            </a:br>
            <a:r>
              <a:rPr lang="en-US" sz="2800" b="0" dirty="0" smtClean="0">
                <a:latin typeface="Arial" charset="0"/>
              </a:rPr>
              <a:t>Adults in Mental Health Settings</a:t>
            </a:r>
          </a:p>
        </p:txBody>
      </p:sp>
      <p:sp>
        <p:nvSpPr>
          <p:cNvPr id="263171" name="Rectangle 3"/>
          <p:cNvSpPr>
            <a:spLocks noGrp="1" noChangeArrowheads="1"/>
          </p:cNvSpPr>
          <p:nvPr>
            <p:ph idx="1"/>
          </p:nvPr>
        </p:nvSpPr>
        <p:spPr>
          <a:xfrm>
            <a:off x="685800" y="1676400"/>
            <a:ext cx="8229600" cy="5181600"/>
          </a:xfrm>
        </p:spPr>
        <p:txBody>
          <a:bodyPr/>
          <a:lstStyle/>
          <a:p>
            <a:pPr eaLnBrk="1" hangingPunct="1">
              <a:lnSpc>
                <a:spcPct val="90000"/>
              </a:lnSpc>
              <a:defRPr/>
            </a:pPr>
            <a:r>
              <a:rPr lang="en-US" sz="2100" dirty="0">
                <a:effectLst/>
                <a:latin typeface="Arial" pitchFamily="34" charset="0"/>
                <a:cs typeface="Arial" pitchFamily="34" charset="0"/>
              </a:rPr>
              <a:t>90% of public mental health clients have been exposed to </a:t>
            </a:r>
            <a:r>
              <a:rPr lang="en-US" sz="2100" dirty="0" smtClean="0">
                <a:effectLst/>
                <a:latin typeface="Arial" pitchFamily="34" charset="0"/>
                <a:cs typeface="Arial" pitchFamily="34" charset="0"/>
              </a:rPr>
              <a:t>trauma </a:t>
            </a:r>
          </a:p>
          <a:p>
            <a:pPr eaLnBrk="1" hangingPunct="1">
              <a:lnSpc>
                <a:spcPct val="90000"/>
              </a:lnSpc>
              <a:buNone/>
              <a:defRPr/>
            </a:pPr>
            <a:r>
              <a:rPr lang="en-US" sz="2100" i="1" dirty="0" smtClean="0">
                <a:effectLst/>
                <a:latin typeface="Arial" pitchFamily="34" charset="0"/>
                <a:ea typeface="Times New Roman" pitchFamily="26" charset="0"/>
                <a:cs typeface="Arial" pitchFamily="34" charset="0"/>
              </a:rPr>
              <a:t>				(</a:t>
            </a:r>
            <a:r>
              <a:rPr lang="en-US" sz="2100" i="1" dirty="0" err="1" smtClean="0">
                <a:effectLst/>
                <a:latin typeface="Arial" pitchFamily="34" charset="0"/>
                <a:ea typeface="Times New Roman" pitchFamily="26" charset="0"/>
                <a:cs typeface="Arial" pitchFamily="34" charset="0"/>
              </a:rPr>
              <a:t>Mueser</a:t>
            </a:r>
            <a:r>
              <a:rPr lang="en-US" sz="2100" i="1" dirty="0" smtClean="0">
                <a:effectLst/>
                <a:latin typeface="Arial" pitchFamily="34" charset="0"/>
                <a:ea typeface="Times New Roman" pitchFamily="26" charset="0"/>
                <a:cs typeface="Arial" pitchFamily="34" charset="0"/>
              </a:rPr>
              <a:t> </a:t>
            </a:r>
            <a:r>
              <a:rPr lang="en-US" sz="2100" i="1" dirty="0">
                <a:effectLst/>
                <a:latin typeface="Arial" pitchFamily="34" charset="0"/>
                <a:ea typeface="Times New Roman" pitchFamily="26" charset="0"/>
                <a:cs typeface="Arial" pitchFamily="34" charset="0"/>
              </a:rPr>
              <a:t>et al, 2004; </a:t>
            </a:r>
            <a:r>
              <a:rPr lang="en-US" sz="2100" i="1" dirty="0" err="1">
                <a:effectLst/>
                <a:latin typeface="Arial" pitchFamily="34" charset="0"/>
                <a:ea typeface="Times New Roman" pitchFamily="26" charset="0"/>
                <a:cs typeface="Arial" pitchFamily="34" charset="0"/>
              </a:rPr>
              <a:t>Mueser</a:t>
            </a:r>
            <a:r>
              <a:rPr lang="en-US" sz="2100" i="1" dirty="0">
                <a:effectLst/>
                <a:latin typeface="Arial" pitchFamily="34" charset="0"/>
                <a:ea typeface="Times New Roman" pitchFamily="26" charset="0"/>
                <a:cs typeface="Arial" pitchFamily="34" charset="0"/>
              </a:rPr>
              <a:t> et al, 1998</a:t>
            </a:r>
            <a:r>
              <a:rPr lang="en-US" sz="2100" i="1" dirty="0" smtClean="0">
                <a:effectLst/>
                <a:latin typeface="Arial" pitchFamily="34" charset="0"/>
                <a:ea typeface="Times New Roman" pitchFamily="26" charset="0"/>
                <a:cs typeface="Arial" pitchFamily="34" charset="0"/>
              </a:rPr>
              <a:t>)</a:t>
            </a:r>
          </a:p>
          <a:p>
            <a:pPr eaLnBrk="1" hangingPunct="1">
              <a:lnSpc>
                <a:spcPct val="90000"/>
              </a:lnSpc>
              <a:buNone/>
              <a:defRPr/>
            </a:pPr>
            <a:endParaRPr lang="en-US" sz="2100" i="1" dirty="0">
              <a:effectLst/>
              <a:latin typeface="Arial" pitchFamily="34" charset="0"/>
              <a:ea typeface="Times New Roman" pitchFamily="26" charset="0"/>
              <a:cs typeface="Arial" pitchFamily="34" charset="0"/>
            </a:endParaRPr>
          </a:p>
          <a:p>
            <a:pPr marL="342900" lvl="4" indent="-342900" eaLnBrk="1" hangingPunct="1">
              <a:lnSpc>
                <a:spcPct val="90000"/>
              </a:lnSpc>
              <a:buSzPct val="70000"/>
              <a:defRPr/>
            </a:pPr>
            <a:r>
              <a:rPr lang="en-US" sz="2100" dirty="0" smtClean="0">
                <a:latin typeface="Arial" pitchFamily="34" charset="0"/>
                <a:ea typeface="Times New Roman" pitchFamily="26" charset="0"/>
                <a:cs typeface="Arial" pitchFamily="34" charset="0"/>
              </a:rPr>
              <a:t>51-98% of public mental health clients have been exposed to trauma 		</a:t>
            </a:r>
            <a:r>
              <a:rPr lang="en-US" sz="2100" i="1" dirty="0" smtClean="0">
                <a:latin typeface="Arial" pitchFamily="34" charset="0"/>
                <a:ea typeface="Times New Roman" pitchFamily="26" charset="0"/>
                <a:cs typeface="Arial" pitchFamily="34" charset="0"/>
              </a:rPr>
              <a:t>(Goodman et al, 1997; </a:t>
            </a:r>
            <a:r>
              <a:rPr lang="en-US" sz="2100" i="1" dirty="0" err="1" smtClean="0">
                <a:latin typeface="Arial" pitchFamily="34" charset="0"/>
                <a:ea typeface="Times New Roman" pitchFamily="26" charset="0"/>
                <a:cs typeface="Arial" pitchFamily="34" charset="0"/>
              </a:rPr>
              <a:t>Mueser</a:t>
            </a:r>
            <a:r>
              <a:rPr lang="en-US" sz="2100" i="1" dirty="0" smtClean="0">
                <a:latin typeface="Arial" pitchFamily="34" charset="0"/>
                <a:ea typeface="Times New Roman" pitchFamily="26" charset="0"/>
                <a:cs typeface="Arial" pitchFamily="34" charset="0"/>
              </a:rPr>
              <a:t> et al, 1998)</a:t>
            </a:r>
          </a:p>
          <a:p>
            <a:pPr marL="342900" lvl="4" indent="-342900" eaLnBrk="1" hangingPunct="1">
              <a:lnSpc>
                <a:spcPct val="90000"/>
              </a:lnSpc>
              <a:buSzPct val="70000"/>
              <a:buNone/>
              <a:defRPr/>
            </a:pPr>
            <a:endParaRPr lang="en-US" sz="2100" dirty="0" smtClean="0">
              <a:latin typeface="Arial" pitchFamily="34" charset="0"/>
              <a:ea typeface="Times New Roman" pitchFamily="26" charset="0"/>
              <a:cs typeface="Arial" pitchFamily="34" charset="0"/>
            </a:endParaRPr>
          </a:p>
          <a:p>
            <a:pPr marL="342900" lvl="4" indent="-342900" eaLnBrk="1" hangingPunct="1">
              <a:lnSpc>
                <a:spcPct val="90000"/>
              </a:lnSpc>
              <a:buSzPct val="70000"/>
              <a:defRPr/>
            </a:pPr>
            <a:r>
              <a:rPr lang="en-US" sz="2100" dirty="0" smtClean="0">
                <a:latin typeface="Arial" pitchFamily="34" charset="0"/>
                <a:cs typeface="Arial" pitchFamily="34" charset="0"/>
              </a:rPr>
              <a:t>97% of homeless women with SMI have experienced severe physical &amp; sexual abuse – 87% experience this abuse both in childhood and adulthood 		(</a:t>
            </a:r>
            <a:r>
              <a:rPr lang="en-US" sz="2100" i="1" dirty="0" smtClean="0">
                <a:latin typeface="Arial" pitchFamily="34" charset="0"/>
                <a:cs typeface="Arial" pitchFamily="34" charset="0"/>
              </a:rPr>
              <a:t>Goodman et al, 1997)</a:t>
            </a:r>
          </a:p>
          <a:p>
            <a:pPr marL="342900" lvl="4" indent="-342900" eaLnBrk="1" hangingPunct="1">
              <a:lnSpc>
                <a:spcPct val="90000"/>
              </a:lnSpc>
              <a:buSzPct val="70000"/>
              <a:buNone/>
              <a:defRPr/>
            </a:pPr>
            <a:endParaRPr lang="en-US" sz="2100" i="1" dirty="0" smtClean="0">
              <a:latin typeface="Arial" pitchFamily="34" charset="0"/>
              <a:cs typeface="Arial" pitchFamily="34" charset="0"/>
            </a:endParaRPr>
          </a:p>
          <a:p>
            <a:pPr marL="342900" lvl="4" indent="-342900" eaLnBrk="1" hangingPunct="1">
              <a:lnSpc>
                <a:spcPct val="90000"/>
              </a:lnSpc>
              <a:buSzPct val="70000"/>
              <a:defRPr/>
            </a:pPr>
            <a:r>
              <a:rPr lang="en-US" sz="2100" dirty="0" smtClean="0">
                <a:latin typeface="Arial" pitchFamily="34" charset="0"/>
                <a:ea typeface="Times New Roman" pitchFamily="26" charset="0"/>
                <a:cs typeface="Arial" pitchFamily="34" charset="0"/>
              </a:rPr>
              <a:t>Most have multiple experiences of trauma</a:t>
            </a:r>
          </a:p>
          <a:p>
            <a:pPr lvl="4" eaLnBrk="1" hangingPunct="1">
              <a:lnSpc>
                <a:spcPct val="90000"/>
              </a:lnSpc>
              <a:buFont typeface="Wingdings" pitchFamily="26" charset="2"/>
              <a:buNone/>
              <a:defRPr/>
            </a:pPr>
            <a:r>
              <a:rPr lang="en-US" sz="2100" i="1" dirty="0" smtClean="0">
                <a:latin typeface="Arial" pitchFamily="34" charset="0"/>
                <a:ea typeface="Times New Roman" pitchFamily="26" charset="0"/>
                <a:cs typeface="Arial" pitchFamily="34" charset="0"/>
              </a:rPr>
              <a:t>		(</a:t>
            </a:r>
            <a:r>
              <a:rPr lang="en-US" sz="2100" i="1" dirty="0" err="1" smtClean="0">
                <a:latin typeface="Arial" pitchFamily="34" charset="0"/>
                <a:ea typeface="Times New Roman" pitchFamily="26" charset="0"/>
                <a:cs typeface="Arial" pitchFamily="34" charset="0"/>
              </a:rPr>
              <a:t>Mueser</a:t>
            </a:r>
            <a:r>
              <a:rPr lang="en-US" sz="2100" i="1" dirty="0" smtClean="0">
                <a:latin typeface="Arial" pitchFamily="34" charset="0"/>
                <a:ea typeface="Times New Roman" pitchFamily="26" charset="0"/>
                <a:cs typeface="Arial" pitchFamily="34" charset="0"/>
              </a:rPr>
              <a:t> et al, 2004; </a:t>
            </a:r>
            <a:r>
              <a:rPr lang="en-US" sz="2100" i="1" dirty="0" err="1" smtClean="0">
                <a:latin typeface="Arial" pitchFamily="34" charset="0"/>
                <a:ea typeface="Times New Roman" pitchFamily="26" charset="0"/>
                <a:cs typeface="Arial" pitchFamily="34" charset="0"/>
              </a:rPr>
              <a:t>Mueser</a:t>
            </a:r>
            <a:r>
              <a:rPr lang="en-US" sz="2100" i="1" dirty="0" smtClean="0">
                <a:latin typeface="Arial" pitchFamily="34" charset="0"/>
                <a:ea typeface="Times New Roman" pitchFamily="26" charset="0"/>
                <a:cs typeface="Arial" pitchFamily="34" charset="0"/>
              </a:rPr>
              <a:t> et al, 1998)</a:t>
            </a:r>
            <a:endParaRPr lang="en-US" sz="2100" i="1" dirty="0" smtClean="0">
              <a:latin typeface="Arial" pitchFamily="34" charset="0"/>
              <a:cs typeface="Arial" pitchFamily="34" charset="0"/>
            </a:endParaRPr>
          </a:p>
          <a:p>
            <a:pPr lvl="4" eaLnBrk="1" hangingPunct="1">
              <a:lnSpc>
                <a:spcPct val="90000"/>
              </a:lnSpc>
              <a:buFont typeface="Wingdings" pitchFamily="26" charset="2"/>
              <a:buNone/>
              <a:defRPr/>
            </a:pPr>
            <a:endParaRPr lang="en-US" sz="1800" dirty="0" smtClean="0">
              <a:effectLst/>
              <a:latin typeface="Times New Roman" pitchFamily="26" charset="0"/>
              <a:ea typeface="Times New Roman" pitchFamily="26" charset="0"/>
              <a:cs typeface="Times New Roman" pitchFamily="26" charset="0"/>
            </a:endParaRPr>
          </a:p>
          <a:p>
            <a:pPr lvl="4" eaLnBrk="1" hangingPunct="1">
              <a:lnSpc>
                <a:spcPct val="90000"/>
              </a:lnSpc>
              <a:buFont typeface="Wingdings" pitchFamily="26" charset="2"/>
              <a:buNone/>
              <a:defRPr/>
            </a:pPr>
            <a:endParaRPr lang="en-US" sz="1800" dirty="0" smtClean="0">
              <a:latin typeface="Times New Roman" pitchFamily="26" charset="0"/>
              <a:ea typeface="Times New Roman" pitchFamily="26" charset="0"/>
              <a:cs typeface="Times New Roman" pitchFamily="26" charset="0"/>
            </a:endParaRPr>
          </a:p>
          <a:p>
            <a:pPr eaLnBrk="1" hangingPunct="1">
              <a:lnSpc>
                <a:spcPct val="90000"/>
              </a:lnSpc>
              <a:defRPr/>
            </a:pPr>
            <a:endParaRPr lang="en-US" sz="300" dirty="0">
              <a:effectLst/>
              <a:latin typeface="Times New Roman" pitchFamily="26" charset="0"/>
              <a:ea typeface="+mn-ea"/>
            </a:endParaRPr>
          </a:p>
          <a:p>
            <a:pPr eaLnBrk="1" hangingPunct="1">
              <a:lnSpc>
                <a:spcPct val="90000"/>
              </a:lnSpc>
              <a:defRPr/>
            </a:pPr>
            <a:endParaRPr lang="en-US" sz="300" dirty="0">
              <a:effectLst/>
              <a:latin typeface="Times New Roman" pitchFamily="26" charset="0"/>
              <a:ea typeface="+mn-ea"/>
            </a:endParaRPr>
          </a:p>
          <a:p>
            <a:pPr eaLnBrk="1" hangingPunct="1">
              <a:lnSpc>
                <a:spcPct val="90000"/>
              </a:lnSpc>
              <a:defRPr/>
            </a:pPr>
            <a:endParaRPr lang="en-US" sz="300" dirty="0">
              <a:effectLst/>
              <a:latin typeface="Times New Roman" pitchFamily="26" charset="0"/>
              <a:ea typeface="+mn-ea"/>
            </a:endParaRPr>
          </a:p>
          <a:p>
            <a:pPr eaLnBrk="1" hangingPunct="1">
              <a:lnSpc>
                <a:spcPct val="90000"/>
              </a:lnSpc>
              <a:buFont typeface="Wingdings" pitchFamily="26" charset="2"/>
              <a:buNone/>
              <a:defRPr/>
            </a:pPr>
            <a:r>
              <a:rPr lang="en-US" sz="400" dirty="0">
                <a:effectLst/>
                <a:latin typeface="Times New Roman" pitchFamily="26" charset="0"/>
                <a:ea typeface="+mn-ea"/>
              </a:rPr>
              <a:t>				</a:t>
            </a:r>
          </a:p>
        </p:txBody>
      </p:sp>
      <p:sp>
        <p:nvSpPr>
          <p:cNvPr id="4" name="Slide Number Placeholder 5"/>
          <p:cNvSpPr>
            <a:spLocks noGrp="1"/>
          </p:cNvSpPr>
          <p:nvPr>
            <p:ph type="sldNum" sz="quarter" idx="12"/>
          </p:nvPr>
        </p:nvSpPr>
        <p:spPr/>
        <p:txBody>
          <a:bodyPr/>
          <a:lstStyle/>
          <a:p>
            <a:fld id="{09295C8C-3153-4D71-96C2-D83174C2B78C}" type="slidenum">
              <a:rPr lang="en-US"/>
              <a:pPr/>
              <a:t>18</a:t>
            </a:fld>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1066800" y="-228600"/>
            <a:ext cx="7543800" cy="1736725"/>
          </a:xfrm>
        </p:spPr>
        <p:txBody>
          <a:bodyPr/>
          <a:lstStyle/>
          <a:p>
            <a:pPr eaLnBrk="1" hangingPunct="1">
              <a:defRPr/>
            </a:pPr>
            <a:r>
              <a:rPr lang="en-US" sz="2800" b="0" dirty="0">
                <a:latin typeface="Arial" pitchFamily="26" charset="0"/>
                <a:ea typeface="+mj-ea"/>
              </a:rPr>
              <a:t>Prevalence of </a:t>
            </a:r>
            <a:r>
              <a:rPr lang="en-US" sz="2800" b="0" dirty="0" smtClean="0">
                <a:latin typeface="Arial" pitchFamily="26" charset="0"/>
                <a:ea typeface="+mj-ea"/>
              </a:rPr>
              <a:t>Trauma:</a:t>
            </a:r>
            <a:r>
              <a:rPr lang="en-US" sz="2800" b="0" dirty="0">
                <a:latin typeface="Arial" pitchFamily="26" charset="0"/>
                <a:ea typeface="+mj-ea"/>
              </a:rPr>
              <a:t/>
            </a:r>
            <a:br>
              <a:rPr lang="en-US" sz="2800" b="0" dirty="0">
                <a:latin typeface="Arial" pitchFamily="26" charset="0"/>
                <a:ea typeface="+mj-ea"/>
              </a:rPr>
            </a:br>
            <a:r>
              <a:rPr lang="en-US" sz="2800" b="0" dirty="0">
                <a:latin typeface="Arial" pitchFamily="26" charset="0"/>
                <a:ea typeface="+mj-ea"/>
              </a:rPr>
              <a:t>Children and Adolescents - Juvenile Justice Settings</a:t>
            </a:r>
          </a:p>
        </p:txBody>
      </p:sp>
      <p:sp>
        <p:nvSpPr>
          <p:cNvPr id="273411" name="Rectangle 3"/>
          <p:cNvSpPr>
            <a:spLocks noGrp="1" noChangeArrowheads="1"/>
          </p:cNvSpPr>
          <p:nvPr>
            <p:ph idx="1"/>
          </p:nvPr>
        </p:nvSpPr>
        <p:spPr>
          <a:xfrm>
            <a:off x="152400" y="1447800"/>
            <a:ext cx="8077200" cy="5181600"/>
          </a:xfrm>
        </p:spPr>
        <p:txBody>
          <a:bodyPr/>
          <a:lstStyle/>
          <a:p>
            <a:pPr eaLnBrk="1" hangingPunct="1">
              <a:lnSpc>
                <a:spcPct val="90000"/>
              </a:lnSpc>
              <a:buFont typeface="Wingdings" pitchFamily="26" charset="2"/>
              <a:buNone/>
            </a:pPr>
            <a:endParaRPr lang="en-US" sz="500" b="1" dirty="0" smtClean="0">
              <a:effectLst/>
              <a:latin typeface="Times New Roman" pitchFamily="26" charset="0"/>
              <a:cs typeface="Times New Roman" pitchFamily="26" charset="0"/>
            </a:endParaRPr>
          </a:p>
          <a:p>
            <a:pPr eaLnBrk="1" hangingPunct="1">
              <a:lnSpc>
                <a:spcPct val="90000"/>
              </a:lnSpc>
            </a:pPr>
            <a:r>
              <a:rPr lang="en-US" sz="1900" dirty="0" smtClean="0">
                <a:effectLst/>
                <a:latin typeface="Arial" pitchFamily="34" charset="0"/>
                <a:cs typeface="Arial" pitchFamily="34" charset="0"/>
              </a:rPr>
              <a:t>Being abused or neglected as a child increases the likelihood of arrest as a juvenile by 59%</a:t>
            </a:r>
            <a:r>
              <a:rPr lang="en-US" sz="1900" dirty="0" smtClean="0">
                <a:latin typeface="Arial" pitchFamily="34" charset="0"/>
                <a:cs typeface="Arial" pitchFamily="34" charset="0"/>
              </a:rPr>
              <a:t>  	</a:t>
            </a:r>
            <a:r>
              <a:rPr lang="en-US" sz="1900" i="1" dirty="0" smtClean="0">
                <a:effectLst/>
                <a:latin typeface="Arial" pitchFamily="34" charset="0"/>
                <a:cs typeface="Arial" pitchFamily="34" charset="0"/>
              </a:rPr>
              <a:t>			(</a:t>
            </a:r>
            <a:r>
              <a:rPr lang="en-US" sz="1900" i="1" dirty="0" err="1" smtClean="0">
                <a:effectLst/>
                <a:latin typeface="Arial" pitchFamily="34" charset="0"/>
                <a:cs typeface="Arial" pitchFamily="34" charset="0"/>
              </a:rPr>
              <a:t>Widom</a:t>
            </a:r>
            <a:r>
              <a:rPr lang="en-US" sz="1900" i="1" dirty="0" smtClean="0">
                <a:effectLst/>
                <a:latin typeface="Arial" pitchFamily="34" charset="0"/>
                <a:cs typeface="Arial" pitchFamily="34" charset="0"/>
              </a:rPr>
              <a:t>, 1995)</a:t>
            </a:r>
          </a:p>
          <a:p>
            <a:pPr eaLnBrk="1" hangingPunct="1">
              <a:lnSpc>
                <a:spcPct val="90000"/>
              </a:lnSpc>
              <a:buNone/>
            </a:pPr>
            <a:endParaRPr lang="en-US" sz="1900" i="1" dirty="0" smtClean="0">
              <a:effectLst/>
              <a:latin typeface="Arial" pitchFamily="34" charset="0"/>
              <a:cs typeface="Arial" pitchFamily="34" charset="0"/>
            </a:endParaRPr>
          </a:p>
          <a:p>
            <a:pPr eaLnBrk="1" hangingPunct="1">
              <a:lnSpc>
                <a:spcPct val="90000"/>
              </a:lnSpc>
            </a:pPr>
            <a:r>
              <a:rPr lang="en-US" sz="1900" dirty="0" smtClean="0">
                <a:effectLst/>
                <a:latin typeface="Arial" pitchFamily="34" charset="0"/>
                <a:cs typeface="Arial" pitchFamily="34" charset="0"/>
              </a:rPr>
              <a:t>Arrest rates of trauma-exposed youth are up to 8 times higher than community samples of same-age peers 						(</a:t>
            </a:r>
            <a:r>
              <a:rPr lang="en-US" sz="1900" i="1" dirty="0" err="1" smtClean="0">
                <a:effectLst/>
                <a:latin typeface="Arial" pitchFamily="34" charset="0"/>
                <a:cs typeface="Arial" pitchFamily="34" charset="0"/>
              </a:rPr>
              <a:t>Saigh</a:t>
            </a:r>
            <a:r>
              <a:rPr lang="en-US" sz="1900" i="1" dirty="0" smtClean="0">
                <a:effectLst/>
                <a:latin typeface="Arial" pitchFamily="34" charset="0"/>
                <a:cs typeface="Arial" pitchFamily="34" charset="0"/>
              </a:rPr>
              <a:t> et al, 1999; Saltzman et al, 2001)</a:t>
            </a:r>
          </a:p>
          <a:p>
            <a:pPr eaLnBrk="1" hangingPunct="1">
              <a:lnSpc>
                <a:spcPct val="90000"/>
              </a:lnSpc>
              <a:buNone/>
            </a:pPr>
            <a:endParaRPr lang="en-US" sz="1900" i="1" dirty="0" smtClean="0">
              <a:effectLst/>
              <a:latin typeface="Arial" pitchFamily="34" charset="0"/>
              <a:cs typeface="Arial" pitchFamily="34" charset="0"/>
            </a:endParaRPr>
          </a:p>
          <a:p>
            <a:pPr eaLnBrk="1" hangingPunct="1">
              <a:lnSpc>
                <a:spcPct val="90000"/>
              </a:lnSpc>
            </a:pPr>
            <a:r>
              <a:rPr lang="en-US" sz="1900" dirty="0" smtClean="0">
                <a:latin typeface="Arial" pitchFamily="34" charset="0"/>
                <a:cs typeface="Arial" pitchFamily="34" charset="0"/>
              </a:rPr>
              <a:t>70% - 92% of incarcerated girls reported sexual, physical, or severe emotional abuse in childhood  </a:t>
            </a:r>
            <a:br>
              <a:rPr lang="en-US" sz="1900" dirty="0" smtClean="0">
                <a:latin typeface="Arial" pitchFamily="34" charset="0"/>
                <a:cs typeface="Arial" pitchFamily="34" charset="0"/>
              </a:rPr>
            </a:br>
            <a:r>
              <a:rPr lang="en-US" sz="1900" dirty="0" smtClean="0">
                <a:latin typeface="Arial" pitchFamily="34" charset="0"/>
                <a:cs typeface="Arial" pitchFamily="34" charset="0"/>
              </a:rPr>
              <a:t>			</a:t>
            </a:r>
            <a:r>
              <a:rPr lang="en-US" sz="1900" i="1" dirty="0" smtClean="0">
                <a:latin typeface="Arial" pitchFamily="34" charset="0"/>
                <a:cs typeface="Arial" pitchFamily="34" charset="0"/>
              </a:rPr>
              <a:t>(DOC, 1998; Chesney &amp; Sheldon, 1997)</a:t>
            </a:r>
          </a:p>
          <a:p>
            <a:pPr eaLnBrk="1" hangingPunct="1">
              <a:lnSpc>
                <a:spcPct val="90000"/>
              </a:lnSpc>
              <a:buNone/>
            </a:pPr>
            <a:endParaRPr lang="en-US" sz="1900" i="1" dirty="0" smtClean="0">
              <a:latin typeface="Arial" pitchFamily="34" charset="0"/>
              <a:cs typeface="Arial" pitchFamily="34" charset="0"/>
            </a:endParaRPr>
          </a:p>
          <a:p>
            <a:pPr eaLnBrk="1" hangingPunct="1">
              <a:lnSpc>
                <a:spcPct val="90000"/>
              </a:lnSpc>
            </a:pPr>
            <a:r>
              <a:rPr lang="en-US" sz="1900" i="1" dirty="0" smtClean="0">
                <a:latin typeface="Arial" pitchFamily="34" charset="0"/>
                <a:cs typeface="Arial" pitchFamily="34" charset="0"/>
              </a:rPr>
              <a:t>A 2003 OJJDP survey of youth in residential placement found that 70% had  some type of past traumatic experience, with 30% having experience frequent and/or injurious physical and/or sexual abuse.</a:t>
            </a:r>
          </a:p>
          <a:p>
            <a:pPr eaLnBrk="1" hangingPunct="1">
              <a:lnSpc>
                <a:spcPct val="90000"/>
              </a:lnSpc>
              <a:buNone/>
            </a:pPr>
            <a:r>
              <a:rPr lang="en-US" sz="1900" i="1" dirty="0" smtClean="0">
                <a:latin typeface="Arial" pitchFamily="34" charset="0"/>
                <a:cs typeface="Arial" pitchFamily="34" charset="0"/>
              </a:rPr>
              <a:t>						 (</a:t>
            </a:r>
            <a:r>
              <a:rPr lang="en-US" sz="1900" i="1" dirty="0" err="1" smtClean="0">
                <a:latin typeface="Arial" pitchFamily="34" charset="0"/>
                <a:cs typeface="Arial" pitchFamily="34" charset="0"/>
              </a:rPr>
              <a:t>Sedlak</a:t>
            </a:r>
            <a:r>
              <a:rPr lang="en-US" sz="1900" i="1" dirty="0" smtClean="0">
                <a:latin typeface="Arial" pitchFamily="34" charset="0"/>
                <a:cs typeface="Arial" pitchFamily="34" charset="0"/>
              </a:rPr>
              <a:t> &amp; McPherson, 2010)</a:t>
            </a:r>
          </a:p>
          <a:p>
            <a:pPr eaLnBrk="1" hangingPunct="1">
              <a:lnSpc>
                <a:spcPct val="90000"/>
              </a:lnSpc>
              <a:buFont typeface="Wingdings" pitchFamily="26" charset="2"/>
              <a:buNone/>
            </a:pPr>
            <a:endParaRPr lang="en-US" sz="1800" i="1" dirty="0" smtClean="0">
              <a:latin typeface="Times New Roman" pitchFamily="26" charset="0"/>
              <a:cs typeface="Times New Roman" pitchFamily="26" charset="0"/>
            </a:endParaRPr>
          </a:p>
        </p:txBody>
      </p:sp>
      <p:sp>
        <p:nvSpPr>
          <p:cNvPr id="4" name="Slide Number Placeholder 5"/>
          <p:cNvSpPr>
            <a:spLocks noGrp="1"/>
          </p:cNvSpPr>
          <p:nvPr>
            <p:ph type="sldNum" sz="quarter" idx="12"/>
          </p:nvPr>
        </p:nvSpPr>
        <p:spPr/>
        <p:txBody>
          <a:bodyPr/>
          <a:lstStyle/>
          <a:p>
            <a:fld id="{A6BDA078-2BB3-47B3-BADC-41FC94189FEC}" type="slidenum">
              <a:rPr lang="en-US"/>
              <a:pPr/>
              <a:t>19</a:t>
            </a:fld>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latin typeface="Arial" pitchFamily="34" charset="0"/>
                <a:cs typeface="Arial" pitchFamily="34" charset="0"/>
              </a:rPr>
              <a:t>Important Things to Remember</a:t>
            </a:r>
            <a:endParaRPr lang="en-US" sz="3200"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n-US" sz="3000" b="1" i="1" dirty="0" smtClean="0">
                <a:latin typeface="Arial" pitchFamily="34" charset="0"/>
                <a:cs typeface="Arial" pitchFamily="34" charset="0"/>
              </a:rPr>
              <a:t>Not what’s wrong with you but what happened to you.</a:t>
            </a:r>
          </a:p>
          <a:p>
            <a:pPr>
              <a:buNone/>
            </a:pPr>
            <a:endParaRPr lang="en-US" sz="3000" b="1" i="1" dirty="0" smtClean="0">
              <a:latin typeface="Arial" pitchFamily="34" charset="0"/>
              <a:cs typeface="Arial" pitchFamily="34" charset="0"/>
            </a:endParaRPr>
          </a:p>
          <a:p>
            <a:r>
              <a:rPr lang="en-US" sz="3000" b="1" i="1" dirty="0" smtClean="0">
                <a:latin typeface="Arial" pitchFamily="34" charset="0"/>
                <a:cs typeface="Arial" pitchFamily="34" charset="0"/>
              </a:rPr>
              <a:t>Symptoms are adaptations.</a:t>
            </a:r>
          </a:p>
          <a:p>
            <a:pPr>
              <a:buNone/>
            </a:pPr>
            <a:endParaRPr lang="en-US" sz="3000" b="1" i="1" dirty="0" smtClean="0">
              <a:latin typeface="Arial" pitchFamily="34" charset="0"/>
              <a:cs typeface="Arial" pitchFamily="34" charset="0"/>
            </a:endParaRPr>
          </a:p>
          <a:p>
            <a:r>
              <a:rPr lang="en-US" sz="3000" b="1" i="1" dirty="0" smtClean="0">
                <a:latin typeface="Arial" pitchFamily="34" charset="0"/>
                <a:cs typeface="Arial" pitchFamily="34" charset="0"/>
              </a:rPr>
              <a:t>Violence causes trauma and…trauma causes violence.</a:t>
            </a:r>
            <a:endParaRPr lang="en-US" sz="3000" b="1" i="1" dirty="0">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762000" y="0"/>
            <a:ext cx="8382000" cy="1239837"/>
          </a:xfrm>
        </p:spPr>
        <p:txBody>
          <a:bodyPr/>
          <a:lstStyle/>
          <a:p>
            <a:pPr eaLnBrk="1" hangingPunct="1">
              <a:defRPr/>
            </a:pPr>
            <a:r>
              <a:rPr lang="en-US" sz="3400" b="0" dirty="0">
                <a:latin typeface="Arial" pitchFamily="26" charset="0"/>
                <a:ea typeface="+mj-ea"/>
              </a:rPr>
              <a:t>Other </a:t>
            </a:r>
            <a:r>
              <a:rPr lang="en-US" sz="3400" b="0" dirty="0" smtClean="0">
                <a:latin typeface="Arial" pitchFamily="26" charset="0"/>
                <a:ea typeface="+mj-ea"/>
              </a:rPr>
              <a:t>Key Trauma Findings</a:t>
            </a:r>
            <a:r>
              <a:rPr lang="en-US" sz="4000" b="0" dirty="0" smtClean="0">
                <a:latin typeface="Arial" pitchFamily="26" charset="0"/>
                <a:ea typeface="+mj-ea"/>
              </a:rPr>
              <a:t>:</a:t>
            </a:r>
            <a:r>
              <a:rPr lang="en-US" sz="4000" b="0" dirty="0">
                <a:latin typeface="Arial" pitchFamily="26" charset="0"/>
                <a:ea typeface="+mj-ea"/>
              </a:rPr>
              <a:t/>
            </a:r>
            <a:br>
              <a:rPr lang="en-US" sz="4000" b="0" dirty="0">
                <a:latin typeface="Arial" pitchFamily="26" charset="0"/>
                <a:ea typeface="+mj-ea"/>
              </a:rPr>
            </a:br>
            <a:r>
              <a:rPr lang="en-US" sz="2800" b="0" dirty="0">
                <a:latin typeface="Arial" pitchFamily="26" charset="0"/>
                <a:ea typeface="+mj-ea"/>
              </a:rPr>
              <a:t>Relationship of Childhood Trauma to Adult Health</a:t>
            </a:r>
          </a:p>
        </p:txBody>
      </p:sp>
      <p:sp>
        <p:nvSpPr>
          <p:cNvPr id="337923" name="Rectangle 3"/>
          <p:cNvSpPr>
            <a:spLocks noGrp="1" noChangeArrowheads="1"/>
          </p:cNvSpPr>
          <p:nvPr>
            <p:ph idx="1"/>
          </p:nvPr>
        </p:nvSpPr>
        <p:spPr>
          <a:xfrm>
            <a:off x="457200" y="1447800"/>
            <a:ext cx="8229600" cy="5867400"/>
          </a:xfrm>
        </p:spPr>
        <p:txBody>
          <a:bodyPr/>
          <a:lstStyle/>
          <a:p>
            <a:pPr eaLnBrk="1" hangingPunct="1">
              <a:lnSpc>
                <a:spcPct val="90000"/>
              </a:lnSpc>
              <a:buFont typeface="Wingdings" pitchFamily="26" charset="2"/>
              <a:buNone/>
              <a:defRPr/>
            </a:pPr>
            <a:endParaRPr lang="en-US" sz="2100" dirty="0">
              <a:latin typeface="Arial" pitchFamily="34" charset="0"/>
              <a:cs typeface="Arial" pitchFamily="34" charset="0"/>
            </a:endParaRPr>
          </a:p>
          <a:p>
            <a:pPr eaLnBrk="1" hangingPunct="1">
              <a:lnSpc>
                <a:spcPct val="90000"/>
              </a:lnSpc>
              <a:buFont typeface="Wingdings" pitchFamily="26" charset="2"/>
              <a:buNone/>
              <a:defRPr/>
            </a:pPr>
            <a:r>
              <a:rPr lang="en-US" sz="2100" dirty="0">
                <a:latin typeface="Arial" pitchFamily="34" charset="0"/>
                <a:cs typeface="Arial" pitchFamily="34" charset="0"/>
              </a:rPr>
              <a:t>Adverse Childhood Experiences (ACE) have serious health consequences </a:t>
            </a:r>
            <a:endParaRPr lang="en-US" sz="2100" dirty="0" smtClean="0">
              <a:latin typeface="Arial" pitchFamily="34" charset="0"/>
              <a:cs typeface="Arial" pitchFamily="34" charset="0"/>
            </a:endParaRPr>
          </a:p>
          <a:p>
            <a:pPr eaLnBrk="1" hangingPunct="1">
              <a:lnSpc>
                <a:spcPct val="90000"/>
              </a:lnSpc>
              <a:buFont typeface="Wingdings" pitchFamily="26" charset="2"/>
              <a:buNone/>
              <a:defRPr/>
            </a:pPr>
            <a:endParaRPr lang="en-US" sz="2100" dirty="0">
              <a:latin typeface="Arial" pitchFamily="34" charset="0"/>
              <a:cs typeface="Arial" pitchFamily="34" charset="0"/>
            </a:endParaRPr>
          </a:p>
          <a:p>
            <a:pPr eaLnBrk="1" hangingPunct="1">
              <a:lnSpc>
                <a:spcPct val="90000"/>
              </a:lnSpc>
              <a:defRPr/>
            </a:pPr>
            <a:r>
              <a:rPr lang="en-US" sz="2100" dirty="0">
                <a:latin typeface="Arial" pitchFamily="34" charset="0"/>
                <a:cs typeface="Arial" pitchFamily="34" charset="0"/>
              </a:rPr>
              <a:t>Adoption of health risk behaviors as coping mechanisms</a:t>
            </a:r>
          </a:p>
          <a:p>
            <a:pPr lvl="1" eaLnBrk="1" hangingPunct="1">
              <a:lnSpc>
                <a:spcPct val="90000"/>
              </a:lnSpc>
              <a:defRPr/>
            </a:pPr>
            <a:r>
              <a:rPr lang="en-US" sz="2100" dirty="0">
                <a:latin typeface="Arial" pitchFamily="34" charset="0"/>
                <a:cs typeface="Arial" pitchFamily="34" charset="0"/>
              </a:rPr>
              <a:t>eating disorders, smoking, substance abuse, self harm, sexual </a:t>
            </a:r>
            <a:r>
              <a:rPr lang="en-US" sz="2100" dirty="0" smtClean="0">
                <a:latin typeface="Arial" pitchFamily="34" charset="0"/>
                <a:cs typeface="Arial" pitchFamily="34" charset="0"/>
              </a:rPr>
              <a:t>promiscuity</a:t>
            </a:r>
          </a:p>
          <a:p>
            <a:pPr lvl="1" eaLnBrk="1" hangingPunct="1">
              <a:lnSpc>
                <a:spcPct val="90000"/>
              </a:lnSpc>
              <a:buNone/>
              <a:defRPr/>
            </a:pPr>
            <a:endParaRPr lang="en-US" sz="2100" dirty="0">
              <a:latin typeface="Arial" pitchFamily="34" charset="0"/>
              <a:cs typeface="Arial" pitchFamily="34" charset="0"/>
            </a:endParaRPr>
          </a:p>
          <a:p>
            <a:pPr eaLnBrk="1" hangingPunct="1">
              <a:lnSpc>
                <a:spcPct val="90000"/>
              </a:lnSpc>
              <a:defRPr/>
            </a:pPr>
            <a:r>
              <a:rPr lang="en-US" sz="2100" dirty="0">
                <a:latin typeface="Arial" pitchFamily="34" charset="0"/>
                <a:cs typeface="Arial" pitchFamily="34" charset="0"/>
              </a:rPr>
              <a:t>Severe medical conditions: heart disease, pulmonary disease, liver disease, STDs, GYN </a:t>
            </a:r>
            <a:r>
              <a:rPr lang="en-US" sz="2100" dirty="0" smtClean="0">
                <a:latin typeface="Arial" pitchFamily="34" charset="0"/>
                <a:cs typeface="Arial" pitchFamily="34" charset="0"/>
              </a:rPr>
              <a:t>cancer</a:t>
            </a:r>
          </a:p>
          <a:p>
            <a:pPr eaLnBrk="1" hangingPunct="1">
              <a:lnSpc>
                <a:spcPct val="90000"/>
              </a:lnSpc>
              <a:buNone/>
              <a:defRPr/>
            </a:pPr>
            <a:endParaRPr lang="en-US" sz="2100" dirty="0">
              <a:latin typeface="Arial" pitchFamily="34" charset="0"/>
              <a:cs typeface="Arial" pitchFamily="34" charset="0"/>
            </a:endParaRPr>
          </a:p>
          <a:p>
            <a:pPr eaLnBrk="1" hangingPunct="1">
              <a:lnSpc>
                <a:spcPct val="90000"/>
              </a:lnSpc>
              <a:defRPr/>
            </a:pPr>
            <a:r>
              <a:rPr lang="en-US" sz="2100" dirty="0">
                <a:latin typeface="Arial" pitchFamily="34" charset="0"/>
                <a:cs typeface="Arial" pitchFamily="34" charset="0"/>
              </a:rPr>
              <a:t>Early Death		 </a:t>
            </a:r>
            <a:r>
              <a:rPr lang="en-US" sz="2100" dirty="0" smtClean="0">
                <a:latin typeface="Arial" pitchFamily="34" charset="0"/>
                <a:cs typeface="Arial" pitchFamily="34" charset="0"/>
              </a:rPr>
              <a:t>		</a:t>
            </a:r>
          </a:p>
          <a:p>
            <a:pPr eaLnBrk="1" hangingPunct="1">
              <a:lnSpc>
                <a:spcPct val="90000"/>
              </a:lnSpc>
              <a:buNone/>
              <a:defRPr/>
            </a:pPr>
            <a:r>
              <a:rPr lang="en-US" sz="2100" dirty="0" smtClean="0">
                <a:latin typeface="Arial" pitchFamily="34" charset="0"/>
                <a:cs typeface="Arial" pitchFamily="34" charset="0"/>
              </a:rPr>
              <a:t>							</a:t>
            </a:r>
          </a:p>
          <a:p>
            <a:pPr eaLnBrk="1" hangingPunct="1">
              <a:lnSpc>
                <a:spcPct val="90000"/>
              </a:lnSpc>
              <a:buNone/>
              <a:defRPr/>
            </a:pPr>
            <a:r>
              <a:rPr lang="en-US" sz="2100" dirty="0" smtClean="0">
                <a:latin typeface="Arial" pitchFamily="34" charset="0"/>
                <a:cs typeface="Arial" pitchFamily="34" charset="0"/>
              </a:rPr>
              <a:t>							  </a:t>
            </a:r>
            <a:r>
              <a:rPr lang="en-US" sz="2100" i="1" dirty="0">
                <a:effectLst/>
                <a:latin typeface="Arial" pitchFamily="34" charset="0"/>
                <a:cs typeface="Arial" pitchFamily="34" charset="0"/>
              </a:rPr>
              <a:t>(</a:t>
            </a:r>
            <a:r>
              <a:rPr lang="en-US" sz="2100" i="1" dirty="0" err="1">
                <a:effectLst/>
                <a:latin typeface="Arial" pitchFamily="34" charset="0"/>
                <a:cs typeface="Arial" pitchFamily="34" charset="0"/>
              </a:rPr>
              <a:t>Felitti</a:t>
            </a:r>
            <a:r>
              <a:rPr lang="en-US" sz="2100" i="1" dirty="0">
                <a:effectLst/>
                <a:latin typeface="Arial" pitchFamily="34" charset="0"/>
                <a:cs typeface="Arial" pitchFamily="34" charset="0"/>
              </a:rPr>
              <a:t> et al, 1998)</a:t>
            </a:r>
          </a:p>
        </p:txBody>
      </p:sp>
      <p:sp>
        <p:nvSpPr>
          <p:cNvPr id="4" name="Slide Number Placeholder 5"/>
          <p:cNvSpPr>
            <a:spLocks noGrp="1"/>
          </p:cNvSpPr>
          <p:nvPr>
            <p:ph type="sldNum" sz="quarter" idx="12"/>
          </p:nvPr>
        </p:nvSpPr>
        <p:spPr/>
        <p:txBody>
          <a:bodyPr/>
          <a:lstStyle/>
          <a:p>
            <a:fld id="{DD13A3A3-5DD5-4D56-8126-0770672555F9}" type="slidenum">
              <a:rPr lang="en-US"/>
              <a:pPr/>
              <a:t>20</a:t>
            </a:fld>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457200" y="152400"/>
            <a:ext cx="8229600" cy="1020762"/>
          </a:xfrm>
        </p:spPr>
        <p:txBody>
          <a:bodyPr/>
          <a:lstStyle/>
          <a:p>
            <a:r>
              <a:rPr lang="en-US" sz="2800" dirty="0" smtClean="0">
                <a:latin typeface="Arial" pitchFamily="34" charset="0"/>
                <a:cs typeface="Arial" pitchFamily="34" charset="0"/>
              </a:rPr>
              <a:t>ACE Questions:  </a:t>
            </a:r>
            <a:endParaRPr lang="en-US" sz="2800" dirty="0">
              <a:latin typeface="Arial" pitchFamily="34" charset="0"/>
              <a:cs typeface="Arial" pitchFamily="34" charset="0"/>
            </a:endParaRPr>
          </a:p>
        </p:txBody>
      </p:sp>
      <p:sp>
        <p:nvSpPr>
          <p:cNvPr id="4" name="Slide Number Placeholder 5"/>
          <p:cNvSpPr>
            <a:spLocks noGrp="1"/>
          </p:cNvSpPr>
          <p:nvPr>
            <p:ph type="sldNum" sz="quarter" idx="12"/>
          </p:nvPr>
        </p:nvSpPr>
        <p:spPr/>
        <p:txBody>
          <a:bodyPr/>
          <a:lstStyle/>
          <a:p>
            <a:fld id="{BCF322B9-07CC-43C9-A8EF-5A4D31A5376D}" type="slidenum">
              <a:rPr lang="en-US"/>
              <a:pPr/>
              <a:t>21</a:t>
            </a:fld>
            <a:endParaRPr lang="en-US"/>
          </a:p>
        </p:txBody>
      </p:sp>
      <p:sp>
        <p:nvSpPr>
          <p:cNvPr id="5" name="Content Placeholder 4"/>
          <p:cNvSpPr>
            <a:spLocks noGrp="1"/>
          </p:cNvSpPr>
          <p:nvPr>
            <p:ph idx="1"/>
          </p:nvPr>
        </p:nvSpPr>
        <p:spPr/>
        <p:txBody>
          <a:bodyPr/>
          <a:lstStyle/>
          <a:p>
            <a:pPr>
              <a:buNone/>
            </a:pPr>
            <a:r>
              <a:rPr lang="en-US" sz="1800" dirty="0" smtClean="0">
                <a:latin typeface="Arial" pitchFamily="34" charset="0"/>
                <a:cs typeface="Arial" pitchFamily="34" charset="0"/>
              </a:rPr>
              <a:t>While you were growing up, during your first 18 years of life: </a:t>
            </a:r>
          </a:p>
          <a:p>
            <a:pPr>
              <a:buNone/>
            </a:pPr>
            <a:endParaRPr lang="en-US" sz="1800" dirty="0" smtClean="0">
              <a:latin typeface="Arial" pitchFamily="34" charset="0"/>
              <a:cs typeface="Arial" pitchFamily="34" charset="0"/>
            </a:endParaRPr>
          </a:p>
          <a:p>
            <a:pPr>
              <a:buNone/>
            </a:pPr>
            <a:r>
              <a:rPr lang="en-US" sz="1800" dirty="0" smtClean="0">
                <a:latin typeface="Arial" pitchFamily="34" charset="0"/>
                <a:cs typeface="Arial" pitchFamily="34" charset="0"/>
              </a:rPr>
              <a:t>1. Did a parent or other adult in the household </a:t>
            </a:r>
            <a:r>
              <a:rPr lang="en-US" sz="1800" b="1" dirty="0" smtClean="0">
                <a:latin typeface="Arial" pitchFamily="34" charset="0"/>
                <a:cs typeface="Arial" pitchFamily="34" charset="0"/>
              </a:rPr>
              <a:t>often or very often</a:t>
            </a:r>
            <a:r>
              <a:rPr lang="en-US" sz="1800" dirty="0" smtClean="0">
                <a:latin typeface="Arial" pitchFamily="34" charset="0"/>
                <a:cs typeface="Arial" pitchFamily="34" charset="0"/>
              </a:rPr>
              <a:t>… Swear at you, insult you, put you down, or humiliate you? </a:t>
            </a:r>
            <a:r>
              <a:rPr lang="en-US" sz="1800" b="1" dirty="0" smtClean="0">
                <a:latin typeface="Arial" pitchFamily="34" charset="0"/>
                <a:cs typeface="Arial" pitchFamily="34" charset="0"/>
              </a:rPr>
              <a:t>Or </a:t>
            </a:r>
            <a:r>
              <a:rPr lang="en-US" sz="1800" dirty="0" smtClean="0">
                <a:latin typeface="Arial" pitchFamily="34" charset="0"/>
                <a:cs typeface="Arial" pitchFamily="34" charset="0"/>
              </a:rPr>
              <a:t>Act in a way that made you afraid that you might be physically hurt?</a:t>
            </a:r>
          </a:p>
          <a:p>
            <a:pPr>
              <a:buNone/>
            </a:pPr>
            <a:r>
              <a:rPr lang="en-US" sz="1800" dirty="0" smtClean="0">
                <a:latin typeface="Arial" pitchFamily="34" charset="0"/>
                <a:cs typeface="Arial" pitchFamily="34" charset="0"/>
              </a:rPr>
              <a:t>2. Did a parent or other adult in the household </a:t>
            </a:r>
            <a:r>
              <a:rPr lang="en-US" sz="1800" b="1" dirty="0" smtClean="0">
                <a:latin typeface="Arial" pitchFamily="34" charset="0"/>
                <a:cs typeface="Arial" pitchFamily="34" charset="0"/>
              </a:rPr>
              <a:t>often or very often</a:t>
            </a:r>
            <a:r>
              <a:rPr lang="en-US" sz="1800" dirty="0" smtClean="0">
                <a:latin typeface="Arial" pitchFamily="34" charset="0"/>
                <a:cs typeface="Arial" pitchFamily="34" charset="0"/>
              </a:rPr>
              <a:t>… Push, grab, slap, or throw something at you? </a:t>
            </a:r>
            <a:r>
              <a:rPr lang="en-US" sz="1800" b="1" dirty="0" smtClean="0">
                <a:latin typeface="Arial" pitchFamily="34" charset="0"/>
                <a:cs typeface="Arial" pitchFamily="34" charset="0"/>
              </a:rPr>
              <a:t>Or Ever </a:t>
            </a:r>
            <a:r>
              <a:rPr lang="en-US" sz="1800" dirty="0" smtClean="0">
                <a:latin typeface="Arial" pitchFamily="34" charset="0"/>
                <a:cs typeface="Arial" pitchFamily="34" charset="0"/>
              </a:rPr>
              <a:t>hit you so hard that you had marks or were injured? </a:t>
            </a:r>
          </a:p>
          <a:p>
            <a:pPr>
              <a:buNone/>
            </a:pPr>
            <a:r>
              <a:rPr lang="en-US" sz="1800" dirty="0" smtClean="0">
                <a:latin typeface="Arial" pitchFamily="34" charset="0"/>
                <a:cs typeface="Arial" pitchFamily="34" charset="0"/>
              </a:rPr>
              <a:t>3. Did an adult or person at least 5 years older than you </a:t>
            </a:r>
            <a:r>
              <a:rPr lang="en-US" sz="1800" b="1" dirty="0" smtClean="0">
                <a:latin typeface="Arial" pitchFamily="34" charset="0"/>
                <a:cs typeface="Arial" pitchFamily="34" charset="0"/>
              </a:rPr>
              <a:t>ever</a:t>
            </a:r>
            <a:r>
              <a:rPr lang="en-US" sz="1800" dirty="0" smtClean="0">
                <a:latin typeface="Arial" pitchFamily="34" charset="0"/>
                <a:cs typeface="Arial" pitchFamily="34" charset="0"/>
              </a:rPr>
              <a:t>… Touch or fondle you or have you touch their body in a sexual way? </a:t>
            </a:r>
            <a:r>
              <a:rPr lang="en-US" sz="1800" b="1" dirty="0" smtClean="0">
                <a:latin typeface="Arial" pitchFamily="34" charset="0"/>
                <a:cs typeface="Arial" pitchFamily="34" charset="0"/>
              </a:rPr>
              <a:t>Or </a:t>
            </a:r>
            <a:r>
              <a:rPr lang="en-US" sz="1800" dirty="0" smtClean="0">
                <a:latin typeface="Arial" pitchFamily="34" charset="0"/>
                <a:cs typeface="Arial" pitchFamily="34" charset="0"/>
              </a:rPr>
              <a:t>Attempt or actually have oral, anal, or vaginal intercourse with you?</a:t>
            </a:r>
          </a:p>
          <a:p>
            <a:pPr>
              <a:buNone/>
            </a:pPr>
            <a:r>
              <a:rPr lang="en-US" sz="1800" dirty="0" smtClean="0">
                <a:latin typeface="Arial" pitchFamily="34" charset="0"/>
                <a:cs typeface="Arial" pitchFamily="34" charset="0"/>
              </a:rPr>
              <a:t>4. Did you </a:t>
            </a:r>
            <a:r>
              <a:rPr lang="en-US" sz="1800" b="1" dirty="0" smtClean="0">
                <a:latin typeface="Arial" pitchFamily="34" charset="0"/>
                <a:cs typeface="Arial" pitchFamily="34" charset="0"/>
              </a:rPr>
              <a:t>often or very often </a:t>
            </a:r>
            <a:r>
              <a:rPr lang="en-US" sz="1800" dirty="0" smtClean="0">
                <a:latin typeface="Arial" pitchFamily="34" charset="0"/>
                <a:cs typeface="Arial" pitchFamily="34" charset="0"/>
              </a:rPr>
              <a:t>feel that … No one in your family loved you or thought you were important or special? </a:t>
            </a:r>
            <a:r>
              <a:rPr lang="en-US" sz="1800" b="1" dirty="0" smtClean="0">
                <a:latin typeface="Arial" pitchFamily="34" charset="0"/>
                <a:cs typeface="Arial" pitchFamily="34" charset="0"/>
              </a:rPr>
              <a:t>Or </a:t>
            </a:r>
            <a:r>
              <a:rPr lang="en-US" sz="1800" dirty="0" smtClean="0">
                <a:latin typeface="Arial" pitchFamily="34" charset="0"/>
                <a:cs typeface="Arial" pitchFamily="34" charset="0"/>
              </a:rPr>
              <a:t>Your family didn’t look out for each other, feel close to each other, or support each other?</a:t>
            </a:r>
          </a:p>
          <a:p>
            <a:pPr>
              <a:buNone/>
            </a:pPr>
            <a:r>
              <a:rPr lang="en-US" sz="1800" dirty="0" smtClean="0">
                <a:latin typeface="Arial" pitchFamily="34" charset="0"/>
                <a:cs typeface="Arial" pitchFamily="34" charset="0"/>
              </a:rPr>
              <a:t> </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ACE Questions:  </a:t>
            </a:r>
            <a:r>
              <a:rPr lang="en-US" sz="1800" dirty="0" err="1" smtClean="0">
                <a:latin typeface="Arial" pitchFamily="34" charset="0"/>
                <a:cs typeface="Arial" pitchFamily="34" charset="0"/>
              </a:rPr>
              <a:t>Con’t</a:t>
            </a:r>
            <a:endParaRPr lang="en-US" sz="1800" dirty="0"/>
          </a:p>
        </p:txBody>
      </p:sp>
      <p:sp>
        <p:nvSpPr>
          <p:cNvPr id="3" name="Content Placeholder 2"/>
          <p:cNvSpPr>
            <a:spLocks noGrp="1"/>
          </p:cNvSpPr>
          <p:nvPr>
            <p:ph idx="1"/>
          </p:nvPr>
        </p:nvSpPr>
        <p:spPr/>
        <p:txBody>
          <a:bodyPr/>
          <a:lstStyle/>
          <a:p>
            <a:pPr>
              <a:buNone/>
            </a:pPr>
            <a:r>
              <a:rPr lang="en-US" sz="1800" dirty="0" smtClean="0">
                <a:latin typeface="Arial" pitchFamily="34" charset="0"/>
                <a:cs typeface="Arial" pitchFamily="34" charset="0"/>
              </a:rPr>
              <a:t>5. Did you </a:t>
            </a:r>
            <a:r>
              <a:rPr lang="en-US" sz="1800" b="1" dirty="0" smtClean="0">
                <a:latin typeface="Arial" pitchFamily="34" charset="0"/>
                <a:cs typeface="Arial" pitchFamily="34" charset="0"/>
              </a:rPr>
              <a:t>often or very often </a:t>
            </a:r>
            <a:r>
              <a:rPr lang="en-US" sz="1800" dirty="0" smtClean="0">
                <a:latin typeface="Arial" pitchFamily="34" charset="0"/>
                <a:cs typeface="Arial" pitchFamily="34" charset="0"/>
              </a:rPr>
              <a:t>feel that … You didn’t have enough to eat, had to wear dirty clothes, and had no one to protect you? </a:t>
            </a:r>
            <a:r>
              <a:rPr lang="en-US" sz="1800" b="1" dirty="0" smtClean="0">
                <a:latin typeface="Arial" pitchFamily="34" charset="0"/>
                <a:cs typeface="Arial" pitchFamily="34" charset="0"/>
              </a:rPr>
              <a:t>Or </a:t>
            </a:r>
            <a:r>
              <a:rPr lang="en-US" sz="1800" dirty="0" smtClean="0">
                <a:latin typeface="Arial" pitchFamily="34" charset="0"/>
                <a:cs typeface="Arial" pitchFamily="34" charset="0"/>
              </a:rPr>
              <a:t>Your parents were too drunk or high to take care of you or take you to the doctor if you needed it?</a:t>
            </a:r>
          </a:p>
          <a:p>
            <a:pPr>
              <a:buNone/>
            </a:pPr>
            <a:r>
              <a:rPr lang="en-US" sz="1800" dirty="0" smtClean="0">
                <a:latin typeface="Arial" pitchFamily="34" charset="0"/>
                <a:cs typeface="Arial" pitchFamily="34" charset="0"/>
              </a:rPr>
              <a:t>6. Were your parents </a:t>
            </a:r>
            <a:r>
              <a:rPr lang="en-US" sz="1800" b="1" dirty="0" smtClean="0">
                <a:latin typeface="Arial" pitchFamily="34" charset="0"/>
                <a:cs typeface="Arial" pitchFamily="34" charset="0"/>
              </a:rPr>
              <a:t>ever </a:t>
            </a:r>
            <a:r>
              <a:rPr lang="en-US" sz="1800" dirty="0" smtClean="0">
                <a:latin typeface="Arial" pitchFamily="34" charset="0"/>
                <a:cs typeface="Arial" pitchFamily="34" charset="0"/>
              </a:rPr>
              <a:t>separated or divorced?</a:t>
            </a:r>
          </a:p>
          <a:p>
            <a:pPr>
              <a:buNone/>
            </a:pPr>
            <a:r>
              <a:rPr lang="en-US" sz="1800" dirty="0" smtClean="0">
                <a:latin typeface="Arial" pitchFamily="34" charset="0"/>
                <a:cs typeface="Arial" pitchFamily="34" charset="0"/>
              </a:rPr>
              <a:t>7. Was your mother or stepmother: </a:t>
            </a:r>
            <a:r>
              <a:rPr lang="en-US" sz="1800" b="1" dirty="0" smtClean="0">
                <a:latin typeface="Arial" pitchFamily="34" charset="0"/>
                <a:cs typeface="Arial" pitchFamily="34" charset="0"/>
              </a:rPr>
              <a:t>Often or very often </a:t>
            </a:r>
            <a:r>
              <a:rPr lang="en-US" sz="1800" dirty="0" smtClean="0">
                <a:latin typeface="Arial" pitchFamily="34" charset="0"/>
                <a:cs typeface="Arial" pitchFamily="34" charset="0"/>
              </a:rPr>
              <a:t>pushed, grabbed, slapped, or had something thrown at her? </a:t>
            </a:r>
            <a:r>
              <a:rPr lang="en-US" sz="1800" b="1" dirty="0" smtClean="0">
                <a:latin typeface="Arial" pitchFamily="34" charset="0"/>
                <a:cs typeface="Arial" pitchFamily="34" charset="0"/>
              </a:rPr>
              <a:t>Or Sometimes, often, or very often </a:t>
            </a:r>
            <a:r>
              <a:rPr lang="en-US" sz="1800" dirty="0" smtClean="0">
                <a:latin typeface="Arial" pitchFamily="34" charset="0"/>
                <a:cs typeface="Arial" pitchFamily="34" charset="0"/>
              </a:rPr>
              <a:t>kicked, bitten, hit with a fist, or hit with something hard? </a:t>
            </a:r>
            <a:r>
              <a:rPr lang="en-US" sz="1800" b="1" dirty="0" smtClean="0">
                <a:latin typeface="Arial" pitchFamily="34" charset="0"/>
                <a:cs typeface="Arial" pitchFamily="34" charset="0"/>
              </a:rPr>
              <a:t>Or Ever </a:t>
            </a:r>
            <a:r>
              <a:rPr lang="en-US" sz="1800" dirty="0" smtClean="0">
                <a:latin typeface="Arial" pitchFamily="34" charset="0"/>
                <a:cs typeface="Arial" pitchFamily="34" charset="0"/>
              </a:rPr>
              <a:t>repeatedly hit at least a few minutes or threatened with a gun or knife?</a:t>
            </a:r>
          </a:p>
          <a:p>
            <a:pPr>
              <a:buNone/>
            </a:pPr>
            <a:r>
              <a:rPr lang="en-US" sz="1800" dirty="0" smtClean="0">
                <a:latin typeface="Arial" pitchFamily="34" charset="0"/>
                <a:cs typeface="Arial" pitchFamily="34" charset="0"/>
              </a:rPr>
              <a:t>8. Did you live with anyone who was a problem drinker or alcoholic or who used street drugs?</a:t>
            </a:r>
          </a:p>
          <a:p>
            <a:pPr>
              <a:buNone/>
            </a:pPr>
            <a:r>
              <a:rPr lang="en-US" sz="1800" dirty="0" smtClean="0">
                <a:latin typeface="Arial" pitchFamily="34" charset="0"/>
                <a:cs typeface="Arial" pitchFamily="34" charset="0"/>
              </a:rPr>
              <a:t>9. Was a household member depressed or mentally ill, or did a household member attempt suicide?</a:t>
            </a:r>
          </a:p>
          <a:p>
            <a:pPr>
              <a:buNone/>
            </a:pPr>
            <a:r>
              <a:rPr lang="en-US" sz="1800" dirty="0" smtClean="0">
                <a:latin typeface="Arial" pitchFamily="34" charset="0"/>
                <a:cs typeface="Arial" pitchFamily="34" charset="0"/>
              </a:rPr>
              <a:t>10. Did a household member go to prison?</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pPr eaLnBrk="1" hangingPunct="1">
              <a:defRPr/>
            </a:pPr>
            <a:r>
              <a:rPr lang="en-US" sz="2800" dirty="0">
                <a:latin typeface="Arial" pitchFamily="34" charset="0"/>
                <a:cs typeface="Arial" pitchFamily="34" charset="0"/>
              </a:rPr>
              <a:t>ACE Study</a:t>
            </a:r>
          </a:p>
        </p:txBody>
      </p:sp>
      <p:sp>
        <p:nvSpPr>
          <p:cNvPr id="346115" name="Rectangle 3"/>
          <p:cNvSpPr>
            <a:spLocks noGrp="1" noChangeArrowheads="1"/>
          </p:cNvSpPr>
          <p:nvPr>
            <p:ph idx="1"/>
          </p:nvPr>
        </p:nvSpPr>
        <p:spPr>
          <a:xfrm>
            <a:off x="1066800" y="1981200"/>
            <a:ext cx="7543800" cy="4267200"/>
          </a:xfrm>
        </p:spPr>
        <p:txBody>
          <a:bodyPr/>
          <a:lstStyle/>
          <a:p>
            <a:pPr eaLnBrk="1" hangingPunct="1">
              <a:lnSpc>
                <a:spcPct val="90000"/>
              </a:lnSpc>
            </a:pPr>
            <a:r>
              <a:rPr lang="en-US" sz="2500" dirty="0" smtClean="0">
                <a:latin typeface="Arial" pitchFamily="34" charset="0"/>
                <a:cs typeface="Arial" pitchFamily="34" charset="0"/>
              </a:rPr>
              <a:t>“Male child with an ACE score of 6 has a 4600% increase in likelihood of later becoming an IV drug user when compared to a male child with an ACE score of 0.  Might heroin be used for the relief of profound anguish dating back to childhood experiences? Might it be the best coping device that an individual can find?”</a:t>
            </a:r>
            <a:br>
              <a:rPr lang="en-US" sz="2500" dirty="0" smtClean="0">
                <a:latin typeface="Arial" pitchFamily="34" charset="0"/>
                <a:cs typeface="Arial" pitchFamily="34" charset="0"/>
              </a:rPr>
            </a:br>
            <a:r>
              <a:rPr lang="en-US" sz="2500" dirty="0" smtClean="0">
                <a:latin typeface="Arial" pitchFamily="34" charset="0"/>
                <a:cs typeface="Arial" pitchFamily="34" charset="0"/>
              </a:rPr>
              <a:t>					(</a:t>
            </a:r>
            <a:r>
              <a:rPr lang="en-US" sz="2500" i="1" dirty="0" err="1" smtClean="0">
                <a:latin typeface="Arial" pitchFamily="34" charset="0"/>
                <a:cs typeface="Arial" pitchFamily="34" charset="0"/>
              </a:rPr>
              <a:t>Felitti</a:t>
            </a:r>
            <a:r>
              <a:rPr lang="en-US" sz="2500" i="1" dirty="0" smtClean="0">
                <a:latin typeface="Arial" pitchFamily="34" charset="0"/>
                <a:cs typeface="Arial" pitchFamily="34" charset="0"/>
              </a:rPr>
              <a:t> et al,</a:t>
            </a:r>
            <a:r>
              <a:rPr lang="en-US" sz="2500" dirty="0" smtClean="0">
                <a:latin typeface="Arial" pitchFamily="34" charset="0"/>
                <a:cs typeface="Arial" pitchFamily="34" charset="0"/>
              </a:rPr>
              <a:t> 1998)</a:t>
            </a:r>
          </a:p>
        </p:txBody>
      </p:sp>
      <p:sp>
        <p:nvSpPr>
          <p:cNvPr id="4" name="Slide Number Placeholder 5"/>
          <p:cNvSpPr>
            <a:spLocks noGrp="1"/>
          </p:cNvSpPr>
          <p:nvPr>
            <p:ph type="sldNum" sz="quarter" idx="12"/>
          </p:nvPr>
        </p:nvSpPr>
        <p:spPr/>
        <p:txBody>
          <a:bodyPr/>
          <a:lstStyle/>
          <a:p>
            <a:fld id="{5B8C8194-4CD5-4A3C-9362-88940514D433}" type="slidenum">
              <a:rPr lang="en-US"/>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pPr eaLnBrk="1" hangingPunct="1">
              <a:defRPr/>
            </a:pPr>
            <a:r>
              <a:rPr lang="en-US" sz="2800" dirty="0">
                <a:latin typeface="Arial" pitchFamily="34" charset="0"/>
                <a:cs typeface="Arial" pitchFamily="34" charset="0"/>
              </a:rPr>
              <a:t>ACE Study</a:t>
            </a:r>
          </a:p>
        </p:txBody>
      </p:sp>
      <p:sp>
        <p:nvSpPr>
          <p:cNvPr id="348163" name="Rectangle 3"/>
          <p:cNvSpPr>
            <a:spLocks noGrp="1" noChangeArrowheads="1"/>
          </p:cNvSpPr>
          <p:nvPr>
            <p:ph idx="1"/>
          </p:nvPr>
        </p:nvSpPr>
        <p:spPr/>
        <p:txBody>
          <a:bodyPr/>
          <a:lstStyle/>
          <a:p>
            <a:pPr eaLnBrk="1" hangingPunct="1"/>
            <a:r>
              <a:rPr lang="en-US" sz="2500" dirty="0" smtClean="0">
                <a:latin typeface="Arial" pitchFamily="34" charset="0"/>
                <a:cs typeface="Arial" pitchFamily="34" charset="0"/>
              </a:rPr>
              <a:t>Is drug abuse self-destructive or is it a desperate attempt at self-healing, albeit while accepting a significant future risk?”</a:t>
            </a:r>
            <a:br>
              <a:rPr lang="en-US" sz="2500" dirty="0" smtClean="0">
                <a:latin typeface="Arial" pitchFamily="34" charset="0"/>
                <a:cs typeface="Arial" pitchFamily="34" charset="0"/>
              </a:rPr>
            </a:br>
            <a:r>
              <a:rPr lang="en-US" sz="2500" dirty="0" smtClean="0">
                <a:latin typeface="Arial" pitchFamily="34" charset="0"/>
                <a:cs typeface="Arial" pitchFamily="34" charset="0"/>
              </a:rPr>
              <a:t>					</a:t>
            </a:r>
          </a:p>
          <a:p>
            <a:pPr eaLnBrk="1" hangingPunct="1">
              <a:buNone/>
            </a:pPr>
            <a:r>
              <a:rPr lang="en-US" sz="2500" i="1" dirty="0" smtClean="0">
                <a:latin typeface="Arial" pitchFamily="34" charset="0"/>
                <a:cs typeface="Arial" pitchFamily="34" charset="0"/>
              </a:rPr>
              <a:t>						(</a:t>
            </a:r>
            <a:r>
              <a:rPr lang="en-US" sz="2500" i="1" dirty="0" err="1" smtClean="0">
                <a:latin typeface="Arial" pitchFamily="34" charset="0"/>
                <a:cs typeface="Arial" pitchFamily="34" charset="0"/>
              </a:rPr>
              <a:t>Felitti</a:t>
            </a:r>
            <a:r>
              <a:rPr lang="en-US" sz="2500" i="1" dirty="0" smtClean="0">
                <a:latin typeface="Arial" pitchFamily="34" charset="0"/>
                <a:cs typeface="Arial" pitchFamily="34" charset="0"/>
              </a:rPr>
              <a:t>, et al, 1998)</a:t>
            </a:r>
          </a:p>
        </p:txBody>
      </p:sp>
      <p:sp>
        <p:nvSpPr>
          <p:cNvPr id="4" name="Slide Number Placeholder 5"/>
          <p:cNvSpPr>
            <a:spLocks noGrp="1"/>
          </p:cNvSpPr>
          <p:nvPr>
            <p:ph type="sldNum" sz="quarter" idx="12"/>
          </p:nvPr>
        </p:nvSpPr>
        <p:spPr/>
        <p:txBody>
          <a:bodyPr/>
          <a:lstStyle/>
          <a:p>
            <a:fld id="{419880E6-24B9-4AAC-895F-32B28EDBDE05}" type="slidenum">
              <a:rPr lang="en-US"/>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0"/>
            <a:ext cx="7543800" cy="941388"/>
          </a:xfrm>
        </p:spPr>
        <p:txBody>
          <a:bodyPr/>
          <a:lstStyle/>
          <a:p>
            <a:pPr eaLnBrk="1" hangingPunct="1"/>
            <a:r>
              <a:rPr lang="en-US" sz="2800" b="1" dirty="0" smtClean="0">
                <a:solidFill>
                  <a:srgbClr val="FFFF00"/>
                </a:solidFill>
                <a:latin typeface="Arial" pitchFamily="34" charset="0"/>
                <a:cs typeface="Arial" pitchFamily="34" charset="0"/>
              </a:rPr>
              <a:t/>
            </a:r>
            <a:br>
              <a:rPr lang="en-US" sz="2800" b="1" dirty="0" smtClean="0">
                <a:solidFill>
                  <a:srgbClr val="FFFF00"/>
                </a:solidFill>
                <a:latin typeface="Arial" pitchFamily="34" charset="0"/>
                <a:cs typeface="Arial" pitchFamily="34" charset="0"/>
              </a:rPr>
            </a:br>
            <a:r>
              <a:rPr lang="en-US" sz="2800" b="1" dirty="0" smtClean="0">
                <a:latin typeface="Arial" pitchFamily="34" charset="0"/>
                <a:cs typeface="Arial" pitchFamily="34" charset="0"/>
              </a:rPr>
              <a:t>Essential Components</a:t>
            </a:r>
          </a:p>
        </p:txBody>
      </p:sp>
      <p:sp>
        <p:nvSpPr>
          <p:cNvPr id="30723" name="Rectangle 3"/>
          <p:cNvSpPr>
            <a:spLocks noGrp="1" noChangeArrowheads="1"/>
          </p:cNvSpPr>
          <p:nvPr>
            <p:ph idx="1"/>
          </p:nvPr>
        </p:nvSpPr>
        <p:spPr>
          <a:xfrm>
            <a:off x="1219200" y="1752600"/>
            <a:ext cx="6704013" cy="3778250"/>
          </a:xfrm>
        </p:spPr>
        <p:txBody>
          <a:bodyPr/>
          <a:lstStyle/>
          <a:p>
            <a:pPr marL="533400" indent="-533400" eaLnBrk="1" hangingPunct="1">
              <a:buClr>
                <a:srgbClr val="FFFF99"/>
              </a:buClr>
              <a:buFont typeface="Wingdings" pitchFamily="2" charset="2"/>
              <a:buNone/>
            </a:pPr>
            <a:r>
              <a:rPr lang="en-US" sz="2500" dirty="0" smtClean="0">
                <a:latin typeface="Arial" pitchFamily="34" charset="0"/>
                <a:cs typeface="Arial" pitchFamily="34" charset="0"/>
              </a:rPr>
              <a:t>1.</a:t>
            </a:r>
            <a:r>
              <a:rPr lang="en-US" sz="2500" dirty="0" smtClean="0">
                <a:solidFill>
                  <a:srgbClr val="FFFF99"/>
                </a:solidFill>
                <a:latin typeface="Arial" pitchFamily="34" charset="0"/>
                <a:cs typeface="Arial" pitchFamily="34" charset="0"/>
              </a:rPr>
              <a:t>  </a:t>
            </a:r>
            <a:r>
              <a:rPr lang="en-US" sz="2500" dirty="0" smtClean="0">
                <a:latin typeface="Arial" pitchFamily="34" charset="0"/>
                <a:cs typeface="Arial" pitchFamily="34" charset="0"/>
              </a:rPr>
              <a:t>Triggers</a:t>
            </a:r>
          </a:p>
          <a:p>
            <a:pPr marL="533400" indent="-533400" eaLnBrk="1" hangingPunct="1">
              <a:buClr>
                <a:srgbClr val="FFFF99"/>
              </a:buClr>
              <a:buFont typeface="Wingdings" pitchFamily="2" charset="2"/>
              <a:buNone/>
            </a:pPr>
            <a:endParaRPr lang="en-US" sz="2500" dirty="0" smtClean="0">
              <a:latin typeface="Arial" pitchFamily="34" charset="0"/>
              <a:cs typeface="Arial" pitchFamily="34" charset="0"/>
            </a:endParaRPr>
          </a:p>
          <a:p>
            <a:pPr marL="533400" indent="-533400" eaLnBrk="1" hangingPunct="1">
              <a:buClr>
                <a:srgbClr val="FFFF99"/>
              </a:buClr>
              <a:buFont typeface="Wingdings" pitchFamily="2" charset="2"/>
              <a:buNone/>
            </a:pPr>
            <a:r>
              <a:rPr lang="en-US" sz="2500" dirty="0" smtClean="0">
                <a:latin typeface="Arial" pitchFamily="34" charset="0"/>
                <a:cs typeface="Arial" pitchFamily="34" charset="0"/>
              </a:rPr>
              <a:t>2.   Early Warning Signs </a:t>
            </a:r>
          </a:p>
          <a:p>
            <a:pPr marL="533400" indent="-533400" eaLnBrk="1" hangingPunct="1">
              <a:buClr>
                <a:srgbClr val="FFFF99"/>
              </a:buClr>
              <a:buFont typeface="Wingdings" pitchFamily="2" charset="2"/>
              <a:buNone/>
            </a:pPr>
            <a:endParaRPr lang="en-US" sz="2500" dirty="0" smtClean="0">
              <a:latin typeface="Arial" pitchFamily="34" charset="0"/>
              <a:cs typeface="Arial" pitchFamily="34" charset="0"/>
            </a:endParaRPr>
          </a:p>
          <a:p>
            <a:pPr marL="533400" indent="-533400" eaLnBrk="1" hangingPunct="1">
              <a:buClr>
                <a:srgbClr val="FFFF99"/>
              </a:buClr>
              <a:buFont typeface="Wingdings" pitchFamily="2" charset="2"/>
              <a:buNone/>
            </a:pPr>
            <a:r>
              <a:rPr lang="en-US" sz="2500" dirty="0" smtClean="0">
                <a:latin typeface="Arial" pitchFamily="34" charset="0"/>
                <a:cs typeface="Arial" pitchFamily="34" charset="0"/>
              </a:rPr>
              <a:t>3.	 Strategies</a:t>
            </a:r>
          </a:p>
          <a:p>
            <a:pPr marL="533400" indent="-533400" eaLnBrk="1" hangingPunct="1">
              <a:buClr>
                <a:srgbClr val="FFFF99"/>
              </a:buClr>
              <a:buFont typeface="Wingdings" pitchFamily="2" charset="2"/>
              <a:buNone/>
            </a:pPr>
            <a:endParaRPr lang="en-US" dirty="0" smtClean="0">
              <a:latin typeface="Times New Roman" pitchFamily="18" charset="0"/>
            </a:endParaRPr>
          </a:p>
          <a:p>
            <a:pPr marL="533400" indent="-533400" algn="ctr" eaLnBrk="1" hangingPunct="1">
              <a:buFont typeface="Wingdings" pitchFamily="2" charset="2"/>
              <a:buNone/>
            </a:pPr>
            <a:endParaRPr lang="en-US" dirty="0" smtClean="0"/>
          </a:p>
          <a:p>
            <a:pPr marL="533400" indent="-533400" algn="ctr" eaLnBrk="1" hangingPunct="1">
              <a:buFont typeface="Wingdings" pitchFamily="2" charset="2"/>
              <a:buNone/>
            </a:pPr>
            <a:endParaRPr lang="en-US" sz="2500" dirty="0" smtClean="0"/>
          </a:p>
          <a:p>
            <a:pPr marL="533400" indent="-533400" algn="ctr" eaLnBrk="1" hangingPunct="1">
              <a:buFont typeface="Wingdings" pitchFamily="2" charset="2"/>
              <a:buNone/>
            </a:pPr>
            <a:endParaRPr lang="en-US" sz="2500" dirty="0" smtClean="0"/>
          </a:p>
          <a:p>
            <a:pPr marL="533400" indent="-533400" algn="ctr" eaLnBrk="1" hangingPunct="1">
              <a:buFont typeface="Wingdings" pitchFamily="2" charset="2"/>
              <a:buNone/>
            </a:pPr>
            <a:endParaRPr lang="en-US" sz="2500"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81000"/>
            <a:ext cx="4572000" cy="6096000"/>
          </a:xfrm>
          <a:prstGeom prst="rect">
            <a:avLst/>
          </a:prstGeom>
        </p:spPr>
      </p:pic>
    </p:spTree>
    <p:extLst>
      <p:ext uri="{BB962C8B-B14F-4D97-AF65-F5344CB8AC3E}">
        <p14:creationId xmlns:p14="http://schemas.microsoft.com/office/powerpoint/2010/main" val="3971083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38200" y="152400"/>
            <a:ext cx="6629400" cy="60198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K:\NASMHPD\NTAC\CTIP\Larkin Pictures\NCTIC Staf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 y="152400"/>
            <a:ext cx="877824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280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K:\NASMHPD\NTAC\CTIP\Larkin Pictures\100_04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 y="152400"/>
            <a:ext cx="877824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23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416050" y="301625"/>
            <a:ext cx="7267575" cy="1009650"/>
          </a:xfrm>
        </p:spPr>
        <p:txBody>
          <a:bodyPr/>
          <a:lstStyle/>
          <a:p>
            <a:pPr eaLnBrk="1" hangingPunct="1"/>
            <a:r>
              <a:rPr lang="en-US" sz="3200" b="1" dirty="0" smtClean="0">
                <a:latin typeface="Arial" pitchFamily="34" charset="0"/>
                <a:cs typeface="Arial" pitchFamily="34" charset="0"/>
              </a:rPr>
              <a:t>What is Trauma Informed Care?</a:t>
            </a:r>
          </a:p>
        </p:txBody>
      </p:sp>
      <p:sp>
        <p:nvSpPr>
          <p:cNvPr id="5123" name="Rectangle 3"/>
          <p:cNvSpPr>
            <a:spLocks noGrp="1" noChangeArrowheads="1"/>
          </p:cNvSpPr>
          <p:nvPr>
            <p:ph idx="1"/>
          </p:nvPr>
        </p:nvSpPr>
        <p:spPr>
          <a:xfrm>
            <a:off x="685800" y="1905000"/>
            <a:ext cx="7924800" cy="4953000"/>
          </a:xfrm>
        </p:spPr>
        <p:txBody>
          <a:bodyPr/>
          <a:lstStyle/>
          <a:p>
            <a:r>
              <a:rPr lang="en-US" i="1" dirty="0" smtClean="0"/>
              <a:t>Individual </a:t>
            </a:r>
            <a:r>
              <a:rPr lang="en-US" i="1" dirty="0"/>
              <a:t>trauma results from an event, series of events, or set of circumstances that is experienced by an individual as physically and emotionally harmful or threatening and that has lasting adverse effects on the individual’s physical, social, emotional, or spiritual well-being. </a:t>
            </a:r>
            <a:endParaRPr lang="en-GB" dirty="0"/>
          </a:p>
          <a:p>
            <a:pPr lvl="2"/>
            <a:endParaRPr lang="en-US" sz="1800" dirty="0" smtClean="0">
              <a:latin typeface="Arial" pitchFamily="34" charset="0"/>
              <a:cs typeface="Arial" pitchFamily="34" charset="0"/>
            </a:endParaRPr>
          </a:p>
          <a:p>
            <a:pPr lvl="8">
              <a:buFont typeface="Wingdings" pitchFamily="2" charset="2"/>
              <a:buChar char="Ø"/>
            </a:pPr>
            <a:r>
              <a:rPr lang="en-US" dirty="0">
                <a:latin typeface="Arial" pitchFamily="34" charset="0"/>
                <a:cs typeface="Arial" pitchFamily="34" charset="0"/>
              </a:rPr>
              <a:t>Draft Definition (</a:t>
            </a:r>
            <a:r>
              <a:rPr lang="en-US" i="1" dirty="0">
                <a:latin typeface="Arial" pitchFamily="34" charset="0"/>
                <a:cs typeface="Arial" pitchFamily="34" charset="0"/>
              </a:rPr>
              <a:t>SAMSHA, 2012</a:t>
            </a:r>
            <a:r>
              <a:rPr lang="en-US" dirty="0" smtClean="0">
                <a:latin typeface="Arial" pitchFamily="34" charset="0"/>
                <a:cs typeface="Arial" pitchFamily="34" charset="0"/>
              </a:rPr>
              <a:t>)</a:t>
            </a:r>
            <a:endParaRPr lang="en-US" dirty="0">
              <a:latin typeface="Arial" pitchFamily="34" charset="0"/>
              <a:cs typeface="Arial" pitchFamily="34" charset="0"/>
            </a:endParaRPr>
          </a:p>
          <a:p>
            <a:pPr lvl="8"/>
            <a:endParaRPr lang="en-US" sz="1400" dirty="0" smtClean="0">
              <a:latin typeface="Arial" pitchFamily="34" charset="0"/>
              <a:cs typeface="Arial" pitchFamily="34" charset="0"/>
            </a:endParaRPr>
          </a:p>
          <a:p>
            <a:pPr eaLnBrk="1" hangingPunct="1">
              <a:buFont typeface="Wingdings" pitchFamily="2" charset="2"/>
              <a:buNone/>
            </a:pPr>
            <a:r>
              <a:rPr lang="en-US" sz="2800" dirty="0" smtClean="0"/>
              <a:t>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C:\Users\msutherland\Pictures\self care k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 y="152400"/>
            <a:ext cx="877824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278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060450" y="795338"/>
            <a:ext cx="7023100" cy="526732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060450" y="795338"/>
            <a:ext cx="7023100" cy="52673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0450" y="795338"/>
            <a:ext cx="7023100" cy="52673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060450" y="795338"/>
            <a:ext cx="7023100" cy="526732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95021"/>
            <a:ext cx="7772400" cy="5816977"/>
          </a:xfrm>
          <a:prstGeom prst="rect">
            <a:avLst/>
          </a:prstGeom>
        </p:spPr>
        <p:txBody>
          <a:bodyPr wrap="square">
            <a:spAutoFit/>
          </a:bodyPr>
          <a:lstStyle/>
          <a:p>
            <a:r>
              <a:rPr lang="en-US" sz="3600" dirty="0" smtClean="0"/>
              <a:t>I've learned that people will forget what you said, people will forget what you did, but people will never forget how you made them feel.</a:t>
            </a:r>
            <a:br>
              <a:rPr lang="en-US" sz="3600" dirty="0" smtClean="0"/>
            </a:br>
            <a:endParaRPr lang="en-US" sz="3600" dirty="0" smtClean="0"/>
          </a:p>
          <a:p>
            <a:endParaRPr lang="en-US" sz="3600" dirty="0" smtClean="0"/>
          </a:p>
          <a:p>
            <a:r>
              <a:rPr lang="en-US" sz="3600" dirty="0" smtClean="0"/>
              <a:t>				~ Maya Angelou </a:t>
            </a:r>
            <a:br>
              <a:rPr lang="en-US" sz="3600" dirty="0" smtClean="0"/>
            </a:br>
            <a:r>
              <a:rPr lang="en-US" sz="3000" dirty="0" smtClean="0"/>
              <a:t/>
            </a:r>
            <a:br>
              <a:rPr lang="en-US" sz="3000" dirty="0" smtClean="0"/>
            </a:br>
            <a:r>
              <a:rPr lang="en-US" dirty="0" smtClean="0"/>
              <a:t/>
            </a:r>
            <a:br>
              <a:rPr lang="en-US" dirty="0" smtClean="0"/>
            </a:br>
            <a:r>
              <a:rPr lang="en-US" dirty="0" smtClean="0"/>
              <a:t/>
            </a:r>
            <a:br>
              <a:rPr lang="en-US" dirty="0" smtClean="0"/>
            </a:b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900" y="1213370"/>
            <a:ext cx="6913457" cy="488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997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a:xfrm>
            <a:off x="1905000" y="1828800"/>
            <a:ext cx="6781800" cy="1470025"/>
          </a:xfrm>
        </p:spPr>
        <p:txBody>
          <a:bodyPr/>
          <a:lstStyle/>
          <a:p>
            <a:pPr eaLnBrk="1" hangingPunct="1"/>
            <a:r>
              <a:rPr lang="en-US" sz="2800" dirty="0" smtClean="0">
                <a:latin typeface="Arial" pitchFamily="34" charset="0"/>
                <a:cs typeface="Arial" pitchFamily="34" charset="0"/>
              </a:rPr>
              <a:t>Contact Information</a:t>
            </a:r>
          </a:p>
        </p:txBody>
      </p:sp>
      <p:sp>
        <p:nvSpPr>
          <p:cNvPr id="39939" name="Rectangle 5"/>
          <p:cNvSpPr>
            <a:spLocks noGrp="1" noChangeArrowheads="1"/>
          </p:cNvSpPr>
          <p:nvPr>
            <p:ph type="subTitle" idx="1"/>
          </p:nvPr>
        </p:nvSpPr>
        <p:spPr>
          <a:xfrm>
            <a:off x="1524000" y="2895600"/>
            <a:ext cx="7239000" cy="3429000"/>
          </a:xfrm>
        </p:spPr>
        <p:txBody>
          <a:bodyPr/>
          <a:lstStyle/>
          <a:p>
            <a:pPr eaLnBrk="1" hangingPunct="1">
              <a:lnSpc>
                <a:spcPct val="90000"/>
              </a:lnSpc>
            </a:pPr>
            <a:r>
              <a:rPr lang="en-US" sz="1800" dirty="0" smtClean="0">
                <a:solidFill>
                  <a:schemeClr val="tx1"/>
                </a:solidFill>
                <a:latin typeface="Arial" pitchFamily="34" charset="0"/>
                <a:cs typeface="Arial" pitchFamily="34" charset="0"/>
              </a:rPr>
              <a:t>Joan Gillece, PhD</a:t>
            </a:r>
          </a:p>
          <a:p>
            <a:pPr eaLnBrk="1" hangingPunct="1">
              <a:lnSpc>
                <a:spcPct val="90000"/>
              </a:lnSpc>
            </a:pPr>
            <a:endParaRPr lang="en-US" sz="1800" dirty="0" smtClean="0">
              <a:solidFill>
                <a:schemeClr val="tx1"/>
              </a:solidFill>
              <a:latin typeface="Arial" pitchFamily="34" charset="0"/>
              <a:cs typeface="Arial" pitchFamily="34" charset="0"/>
            </a:endParaRPr>
          </a:p>
          <a:p>
            <a:pPr>
              <a:lnSpc>
                <a:spcPct val="90000"/>
              </a:lnSpc>
            </a:pPr>
            <a:r>
              <a:rPr lang="en-US" sz="1800" dirty="0" smtClean="0">
                <a:solidFill>
                  <a:schemeClr val="tx1"/>
                </a:solidFill>
                <a:latin typeface="Arial" pitchFamily="34" charset="0"/>
                <a:cs typeface="Arial" pitchFamily="34" charset="0"/>
              </a:rPr>
              <a:t>SAMHSA National Center for Trauma Informed Care</a:t>
            </a:r>
          </a:p>
          <a:p>
            <a:pPr eaLnBrk="1" hangingPunct="1">
              <a:lnSpc>
                <a:spcPct val="90000"/>
              </a:lnSpc>
            </a:pPr>
            <a:r>
              <a:rPr lang="en-US" sz="1800" dirty="0" smtClean="0">
                <a:solidFill>
                  <a:schemeClr val="tx1"/>
                </a:solidFill>
                <a:latin typeface="Arial" pitchFamily="34" charset="0"/>
                <a:cs typeface="Arial" pitchFamily="34" charset="0"/>
                <a:hlinkClick r:id="rId3"/>
              </a:rPr>
              <a:t>Joan.gillece@nasmhpd.org</a:t>
            </a:r>
            <a:r>
              <a:rPr lang="en-US" sz="1800" dirty="0" smtClean="0">
                <a:solidFill>
                  <a:schemeClr val="tx1"/>
                </a:solidFill>
                <a:latin typeface="Arial" pitchFamily="34" charset="0"/>
                <a:cs typeface="Arial" pitchFamily="34" charset="0"/>
              </a:rPr>
              <a:t> </a:t>
            </a:r>
          </a:p>
          <a:p>
            <a:pPr eaLnBrk="1" hangingPunct="1">
              <a:lnSpc>
                <a:spcPct val="90000"/>
              </a:lnSpc>
            </a:pPr>
            <a:r>
              <a:rPr lang="en-US" sz="1800" dirty="0" smtClean="0">
                <a:solidFill>
                  <a:schemeClr val="tx1"/>
                </a:solidFill>
                <a:latin typeface="Arial" pitchFamily="34" charset="0"/>
                <a:cs typeface="Arial" pitchFamily="34" charset="0"/>
              </a:rPr>
              <a:t/>
            </a:r>
            <a:br>
              <a:rPr lang="en-US" sz="1800" dirty="0" smtClean="0">
                <a:solidFill>
                  <a:schemeClr val="tx1"/>
                </a:solidFill>
                <a:latin typeface="Arial" pitchFamily="34" charset="0"/>
                <a:cs typeface="Arial" pitchFamily="34" charset="0"/>
              </a:rPr>
            </a:br>
            <a:r>
              <a:rPr lang="en-US" sz="1800" dirty="0" smtClean="0">
                <a:solidFill>
                  <a:schemeClr val="tx1"/>
                </a:solidFill>
                <a:latin typeface="Arial" pitchFamily="34" charset="0"/>
                <a:cs typeface="Arial" pitchFamily="34" charset="0"/>
              </a:rPr>
              <a:t>703-682-5195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E’s</a:t>
            </a:r>
            <a:endParaRPr lang="en-US" dirty="0"/>
          </a:p>
        </p:txBody>
      </p:sp>
      <p:sp>
        <p:nvSpPr>
          <p:cNvPr id="3" name="Content Placeholder 2"/>
          <p:cNvSpPr>
            <a:spLocks noGrp="1"/>
          </p:cNvSpPr>
          <p:nvPr>
            <p:ph idx="1"/>
          </p:nvPr>
        </p:nvSpPr>
        <p:spPr/>
        <p:txBody>
          <a:bodyPr/>
          <a:lstStyle/>
          <a:p>
            <a:r>
              <a:rPr lang="en-US" i="1" dirty="0" smtClean="0"/>
              <a:t>Events</a:t>
            </a:r>
            <a:r>
              <a:rPr lang="en-US" dirty="0" smtClean="0"/>
              <a:t> and Circumstances</a:t>
            </a:r>
          </a:p>
          <a:p>
            <a:r>
              <a:rPr lang="en-US" dirty="0"/>
              <a:t>The individual’s</a:t>
            </a:r>
            <a:r>
              <a:rPr lang="en-US" i="1" dirty="0"/>
              <a:t> experience</a:t>
            </a:r>
            <a:r>
              <a:rPr lang="en-US" dirty="0"/>
              <a:t> of these events or circumstances helps to determine whether it is a traumatic event. </a:t>
            </a:r>
            <a:endParaRPr lang="en-US" dirty="0" smtClean="0"/>
          </a:p>
          <a:p>
            <a:r>
              <a:rPr lang="en-US" dirty="0"/>
              <a:t>The long-lasting adverse </a:t>
            </a:r>
            <a:r>
              <a:rPr lang="en-US" i="1" dirty="0"/>
              <a:t>effects </a:t>
            </a:r>
            <a:r>
              <a:rPr lang="en-US" dirty="0"/>
              <a:t>on an individual are the result of the individual’s experience of the event or circumstance. </a:t>
            </a:r>
            <a:endParaRPr lang="en-US" dirty="0" smtClean="0"/>
          </a:p>
          <a:p>
            <a:pPr lvl="8" algn="r">
              <a:buFont typeface="Wingdings" pitchFamily="2" charset="2"/>
              <a:buChar char="Ø"/>
            </a:pPr>
            <a:r>
              <a:rPr lang="en-US" sz="2500" dirty="0"/>
              <a:t>Griffin, 2012</a:t>
            </a:r>
          </a:p>
          <a:p>
            <a:pPr lvl="8"/>
            <a:endParaRPr lang="en-US" dirty="0" smtClean="0"/>
          </a:p>
          <a:p>
            <a:pPr lvl="8"/>
            <a:endParaRPr lang="en-US" dirty="0"/>
          </a:p>
        </p:txBody>
      </p:sp>
    </p:spTree>
    <p:extLst>
      <p:ext uri="{BB962C8B-B14F-4D97-AF65-F5344CB8AC3E}">
        <p14:creationId xmlns:p14="http://schemas.microsoft.com/office/powerpoint/2010/main" val="2048791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4000" dirty="0" smtClean="0">
                <a:latin typeface="Arial" pitchFamily="34" charset="0"/>
                <a:cs typeface="Arial" pitchFamily="34" charset="0"/>
              </a:rPr>
              <a:t>What is trauma informed?</a:t>
            </a:r>
          </a:p>
        </p:txBody>
      </p:sp>
      <p:sp>
        <p:nvSpPr>
          <p:cNvPr id="6147" name="Rectangle 3"/>
          <p:cNvSpPr>
            <a:spLocks noGrp="1" noChangeArrowheads="1"/>
          </p:cNvSpPr>
          <p:nvPr>
            <p:ph idx="1"/>
          </p:nvPr>
        </p:nvSpPr>
        <p:spPr/>
        <p:txBody>
          <a:bodyPr/>
          <a:lstStyle/>
          <a:p>
            <a:pPr>
              <a:buNone/>
            </a:pPr>
            <a:r>
              <a:rPr lang="en-GB" sz="1800" dirty="0"/>
              <a:t> </a:t>
            </a:r>
            <a:r>
              <a:rPr lang="en-US" sz="3000" dirty="0"/>
              <a:t>A program, organization or system that is trauma-informed realizes the widespread impact of trauma and understands potential paths for healing; recognizes the signs and symptoms of trauma in staff, clients, and others involved with the system; and responds by fully integrating knowledge about trauma into policies, procedures, practices, and settings.</a:t>
            </a:r>
            <a:endParaRPr lang="en-GB" sz="3000" dirty="0"/>
          </a:p>
          <a:p>
            <a:pPr eaLnBrk="1" hangingPunct="1">
              <a:buFont typeface="Wingdings" pitchFamily="2" charset="2"/>
              <a:buNone/>
            </a:pPr>
            <a:endParaRPr lang="en-US" sz="1800" dirty="0"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R’s</a:t>
            </a:r>
            <a:endParaRPr lang="en-US" dirty="0"/>
          </a:p>
        </p:txBody>
      </p:sp>
      <p:sp>
        <p:nvSpPr>
          <p:cNvPr id="3" name="Content Placeholder 2"/>
          <p:cNvSpPr>
            <a:spLocks noGrp="1"/>
          </p:cNvSpPr>
          <p:nvPr>
            <p:ph idx="1"/>
          </p:nvPr>
        </p:nvSpPr>
        <p:spPr/>
        <p:txBody>
          <a:bodyPr/>
          <a:lstStyle/>
          <a:p>
            <a:r>
              <a:rPr lang="en-US" dirty="0"/>
              <a:t>A definition of trauma-informed incorporates three key elements: </a:t>
            </a:r>
            <a:r>
              <a:rPr lang="en-US" dirty="0" smtClean="0"/>
              <a:t/>
            </a:r>
            <a:br>
              <a:rPr lang="en-US" dirty="0" smtClean="0"/>
            </a:br>
            <a:r>
              <a:rPr lang="en-US" dirty="0" smtClean="0"/>
              <a:t>(</a:t>
            </a:r>
            <a:r>
              <a:rPr lang="en-US" dirty="0"/>
              <a:t>1) </a:t>
            </a:r>
            <a:r>
              <a:rPr lang="en-US" i="1" dirty="0"/>
              <a:t>realizing</a:t>
            </a:r>
            <a:r>
              <a:rPr lang="en-US" dirty="0"/>
              <a:t> the prevalence of trauma</a:t>
            </a:r>
            <a:r>
              <a:rPr lang="en-US" dirty="0" smtClean="0"/>
              <a:t>;</a:t>
            </a:r>
            <a:br>
              <a:rPr lang="en-US" dirty="0" smtClean="0"/>
            </a:br>
            <a:r>
              <a:rPr lang="en-US" dirty="0" smtClean="0"/>
              <a:t>(</a:t>
            </a:r>
            <a:r>
              <a:rPr lang="en-US" dirty="0"/>
              <a:t>2) </a:t>
            </a:r>
            <a:r>
              <a:rPr lang="en-US" i="1" dirty="0"/>
              <a:t>recognizing</a:t>
            </a:r>
            <a:r>
              <a:rPr lang="en-US" dirty="0"/>
              <a:t> how trauma affects all individuals involved with the program, organization, or system, including its own workforce; and </a:t>
            </a:r>
            <a:r>
              <a:rPr lang="en-US" dirty="0" smtClean="0"/>
              <a:t/>
            </a:r>
            <a:br>
              <a:rPr lang="en-US" dirty="0" smtClean="0"/>
            </a:br>
            <a:r>
              <a:rPr lang="en-US" dirty="0" smtClean="0"/>
              <a:t>(</a:t>
            </a:r>
            <a:r>
              <a:rPr lang="en-US" dirty="0"/>
              <a:t>3</a:t>
            </a:r>
            <a:r>
              <a:rPr lang="en-US" i="1" dirty="0"/>
              <a:t>) responding</a:t>
            </a:r>
            <a:r>
              <a:rPr lang="en-US" dirty="0"/>
              <a:t> by putting this knowledge into practice.</a:t>
            </a:r>
            <a:endParaRPr lang="en-GB" dirty="0"/>
          </a:p>
          <a:p>
            <a:endParaRPr lang="en-US" dirty="0"/>
          </a:p>
        </p:txBody>
      </p:sp>
    </p:spTree>
    <p:extLst>
      <p:ext uri="{BB962C8B-B14F-4D97-AF65-F5344CB8AC3E}">
        <p14:creationId xmlns:p14="http://schemas.microsoft.com/office/powerpoint/2010/main" val="3736825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685800" y="0"/>
            <a:ext cx="8458200" cy="1444625"/>
          </a:xfrm>
        </p:spPr>
        <p:txBody>
          <a:bodyPr/>
          <a:lstStyle/>
          <a:p>
            <a:r>
              <a:rPr lang="en-US" sz="3000" dirty="0"/>
              <a:t>What are the Key Principles of a Trauma-informed Approach?</a:t>
            </a:r>
            <a:endParaRPr lang="en-GB" sz="3000" dirty="0"/>
          </a:p>
        </p:txBody>
      </p:sp>
      <p:sp>
        <p:nvSpPr>
          <p:cNvPr id="226307" name="Rectangle 3"/>
          <p:cNvSpPr>
            <a:spLocks noGrp="1" noChangeArrowheads="1"/>
          </p:cNvSpPr>
          <p:nvPr>
            <p:ph idx="1"/>
          </p:nvPr>
        </p:nvSpPr>
        <p:spPr>
          <a:xfrm>
            <a:off x="228600" y="1905000"/>
            <a:ext cx="8763000" cy="4419600"/>
          </a:xfrm>
        </p:spPr>
        <p:txBody>
          <a:bodyPr/>
          <a:lstStyle/>
          <a:p>
            <a:pPr lvl="0"/>
            <a:r>
              <a:rPr lang="en-US" sz="3000" dirty="0" smtClean="0"/>
              <a:t>Safety</a:t>
            </a:r>
            <a:r>
              <a:rPr lang="en-US" sz="3000" dirty="0"/>
              <a:t>: throughout the organization, staff and the people they serve feel physically and psychologically safe; the physical setting is safe and interpersonal interactions promote a sense of safety</a:t>
            </a:r>
            <a:r>
              <a:rPr lang="en-US" sz="3000" dirty="0" smtClean="0"/>
              <a:t>.</a:t>
            </a:r>
            <a:endParaRPr lang="en-GB" sz="3000" dirty="0"/>
          </a:p>
          <a:p>
            <a:pPr lvl="0"/>
            <a:r>
              <a:rPr lang="en-US" sz="3000" dirty="0"/>
              <a:t>Trustworthiness and transparency:  organizational operations and decisions are conducted with transparency and the goal of building and maintaining trust among staff, clients, and family members of people being served by the organization</a:t>
            </a:r>
            <a:r>
              <a:rPr lang="en-US" sz="3000" dirty="0" smtClean="0"/>
              <a:t>.</a:t>
            </a:r>
            <a:endParaRPr lang="en-GB" sz="3000" dirty="0"/>
          </a:p>
        </p:txBody>
      </p:sp>
      <p:sp>
        <p:nvSpPr>
          <p:cNvPr id="5" name="Slide Number Placeholder 5"/>
          <p:cNvSpPr>
            <a:spLocks noGrp="1"/>
          </p:cNvSpPr>
          <p:nvPr>
            <p:ph type="sldNum" sz="quarter" idx="12"/>
          </p:nvPr>
        </p:nvSpPr>
        <p:spPr/>
        <p:txBody>
          <a:bodyPr/>
          <a:lstStyle/>
          <a:p>
            <a:fld id="{C91CE3EF-2194-49AE-B788-20D4C6F9B465}" type="slidenum">
              <a:rPr lang="en-US"/>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20762"/>
          </a:xfrm>
        </p:spPr>
        <p:txBody>
          <a:bodyPr/>
          <a:lstStyle/>
          <a:p>
            <a:r>
              <a:rPr lang="en-US" sz="4000" dirty="0"/>
              <a:t>What are the Key Principles of a Trauma-informed Approach</a:t>
            </a:r>
            <a:r>
              <a:rPr lang="en-US" sz="4000" dirty="0" smtClean="0"/>
              <a:t>? (</a:t>
            </a:r>
            <a:r>
              <a:rPr lang="en-US" sz="4000" dirty="0" err="1" smtClean="0"/>
              <a:t>Con’t</a:t>
            </a:r>
            <a:r>
              <a:rPr lang="en-US" sz="4000" dirty="0" smtClean="0"/>
              <a:t>)</a:t>
            </a:r>
            <a:endParaRPr lang="en-US" sz="4000" dirty="0"/>
          </a:p>
        </p:txBody>
      </p:sp>
      <p:sp>
        <p:nvSpPr>
          <p:cNvPr id="3" name="Content Placeholder 2"/>
          <p:cNvSpPr>
            <a:spLocks noGrp="1"/>
          </p:cNvSpPr>
          <p:nvPr>
            <p:ph idx="1"/>
          </p:nvPr>
        </p:nvSpPr>
        <p:spPr/>
        <p:txBody>
          <a:bodyPr/>
          <a:lstStyle/>
          <a:p>
            <a:pPr lvl="0"/>
            <a:r>
              <a:rPr lang="en-US" sz="2100" b="1" dirty="0"/>
              <a:t>Collaboration and mutuality:  </a:t>
            </a:r>
            <a:r>
              <a:rPr lang="en-US" sz="2100" dirty="0"/>
              <a:t>there is true partnering and leveling of power differences between staff and clients and among organizational staff from direct care staff to administrators; there is recognition that healing happens in relationships and in the meaningful sharing of power and decision-making. </a:t>
            </a:r>
            <a:r>
              <a:rPr lang="en-US" sz="2100" dirty="0" smtClean="0"/>
              <a:t/>
            </a:r>
            <a:br>
              <a:rPr lang="en-US" sz="2100" dirty="0" smtClean="0"/>
            </a:br>
            <a:endParaRPr lang="en-US" sz="800" dirty="0" smtClean="0"/>
          </a:p>
          <a:p>
            <a:r>
              <a:rPr lang="en-US" sz="2100" b="1" dirty="0" smtClean="0"/>
              <a:t>Empowerment</a:t>
            </a:r>
            <a:r>
              <a:rPr lang="en-US" sz="2100" b="1" dirty="0"/>
              <a:t>:  </a:t>
            </a:r>
            <a:r>
              <a:rPr lang="en-US" sz="2100" dirty="0"/>
              <a:t>throughout the organization and among the clients served, individuals’ strengths are recognized and validated and new skills developed as necessary.  </a:t>
            </a:r>
            <a:r>
              <a:rPr lang="en-US" sz="2100" dirty="0" smtClean="0"/>
              <a:t/>
            </a:r>
            <a:br>
              <a:rPr lang="en-US" sz="2100" dirty="0" smtClean="0"/>
            </a:br>
            <a:endParaRPr lang="en-GB" sz="800" dirty="0"/>
          </a:p>
          <a:p>
            <a:pPr lvl="0"/>
            <a:r>
              <a:rPr lang="en-US" sz="2100" b="1" dirty="0" smtClean="0"/>
              <a:t>Voice </a:t>
            </a:r>
            <a:r>
              <a:rPr lang="en-US" sz="2100" b="1" dirty="0"/>
              <a:t>and choice: </a:t>
            </a:r>
            <a:r>
              <a:rPr lang="en-US" sz="2100" dirty="0"/>
              <a:t>the organization aims to strengthen the clients’ and family members’ experience of choice and recognize that every person’s experience is unique and requires an individualized approach.  </a:t>
            </a:r>
            <a:endParaRPr lang="en-GB" sz="2100" dirty="0"/>
          </a:p>
          <a:p>
            <a:endParaRPr lang="en-US" dirty="0"/>
          </a:p>
        </p:txBody>
      </p:sp>
    </p:spTree>
    <p:extLst>
      <p:ext uri="{BB962C8B-B14F-4D97-AF65-F5344CB8AC3E}">
        <p14:creationId xmlns:p14="http://schemas.microsoft.com/office/powerpoint/2010/main" val="2925685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20762"/>
          </a:xfrm>
        </p:spPr>
        <p:txBody>
          <a:bodyPr/>
          <a:lstStyle/>
          <a:p>
            <a:r>
              <a:rPr lang="en-US" sz="4000" dirty="0"/>
              <a:t>What are the Key Principles of a Trauma-informed Approach? (</a:t>
            </a:r>
            <a:r>
              <a:rPr lang="en-US" sz="4000" dirty="0" err="1"/>
              <a:t>Con’t</a:t>
            </a:r>
            <a:r>
              <a:rPr lang="en-US" sz="4000" dirty="0"/>
              <a:t>)</a:t>
            </a:r>
          </a:p>
        </p:txBody>
      </p:sp>
      <p:sp>
        <p:nvSpPr>
          <p:cNvPr id="3" name="Content Placeholder 2"/>
          <p:cNvSpPr>
            <a:spLocks noGrp="1"/>
          </p:cNvSpPr>
          <p:nvPr>
            <p:ph idx="1"/>
          </p:nvPr>
        </p:nvSpPr>
        <p:spPr>
          <a:xfrm>
            <a:off x="457200" y="1828800"/>
            <a:ext cx="8229600" cy="4297363"/>
          </a:xfrm>
        </p:spPr>
        <p:txBody>
          <a:bodyPr/>
          <a:lstStyle/>
          <a:p>
            <a:pPr lvl="0"/>
            <a:r>
              <a:rPr lang="en-US" sz="2100" b="1" dirty="0" smtClean="0"/>
              <a:t>Peer </a:t>
            </a:r>
            <a:r>
              <a:rPr lang="en-US" sz="2100" b="1" dirty="0"/>
              <a:t>support and mutual self-help: </a:t>
            </a:r>
            <a:r>
              <a:rPr lang="en-US" sz="2100" dirty="0"/>
              <a:t>are integral to the organizational and service delivery approach and are understood as a key vehicle for building trust, establishing safety and empowerment. </a:t>
            </a:r>
            <a:r>
              <a:rPr lang="en-US" sz="2100" dirty="0" smtClean="0"/>
              <a:t/>
            </a:r>
            <a:br>
              <a:rPr lang="en-US" sz="2100" dirty="0" smtClean="0"/>
            </a:br>
            <a:r>
              <a:rPr lang="en-US" sz="2100" dirty="0" smtClean="0"/>
              <a:t> </a:t>
            </a:r>
            <a:endParaRPr lang="en-GB" sz="2100" dirty="0"/>
          </a:p>
          <a:p>
            <a:pPr lvl="0"/>
            <a:r>
              <a:rPr lang="en-US" sz="2100" b="1" dirty="0"/>
              <a:t>Resilience and strengths based: </a:t>
            </a:r>
            <a:r>
              <a:rPr lang="en-US" sz="2100" dirty="0"/>
              <a:t>a belief in resilience and in the ability of individuals, organizations, and communities to heal and promote recovery from trauma; builds on what clients, staff and communities have to offer rather than responding to their perceived deficits</a:t>
            </a:r>
            <a:r>
              <a:rPr lang="en-US" sz="2100" dirty="0" smtClean="0"/>
              <a:t>.</a:t>
            </a:r>
            <a:br>
              <a:rPr lang="en-US" sz="2100" dirty="0" smtClean="0"/>
            </a:br>
            <a:endParaRPr lang="en-GB" sz="2100" dirty="0"/>
          </a:p>
          <a:p>
            <a:pPr lvl="0"/>
            <a:r>
              <a:rPr lang="en-US" sz="2100" b="1" dirty="0"/>
              <a:t>Inclusiveness and shared purpose:</a:t>
            </a:r>
            <a:r>
              <a:rPr lang="en-US" sz="2100" dirty="0"/>
              <a:t>  the organization recognizes that everyone has a role to play in a trauma-informed approach; one does not have to be a therapist to be therapeutic.</a:t>
            </a:r>
            <a:endParaRPr lang="en-GB" sz="2100" dirty="0"/>
          </a:p>
          <a:p>
            <a:pPr marL="0" lvl="0" indent="0">
              <a:buNone/>
            </a:pPr>
            <a:endParaRPr lang="en-GB" sz="2000" dirty="0"/>
          </a:p>
          <a:p>
            <a:endParaRPr lang="en-US" dirty="0"/>
          </a:p>
        </p:txBody>
      </p:sp>
    </p:spTree>
    <p:extLst>
      <p:ext uri="{BB962C8B-B14F-4D97-AF65-F5344CB8AC3E}">
        <p14:creationId xmlns:p14="http://schemas.microsoft.com/office/powerpoint/2010/main" val="3889290303"/>
      </p:ext>
    </p:extLst>
  </p:cSld>
  <p:clrMapOvr>
    <a:masterClrMapping/>
  </p:clrMapOvr>
</p:sld>
</file>

<file path=ppt/theme/theme1.xml><?xml version="1.0" encoding="utf-8"?>
<a:theme xmlns:a="http://schemas.openxmlformats.org/drawingml/2006/main" name="SAMHSA_PPT_Template_50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SAMHSA_PPT_Template_508</Template>
  <TotalTime>2874</TotalTime>
  <Words>2167</Words>
  <Application>Microsoft Office PowerPoint</Application>
  <PresentationFormat>On-screen Show (4:3)</PresentationFormat>
  <Paragraphs>217</Paragraphs>
  <Slides>37</Slides>
  <Notes>27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SAMHSA_PPT_Template_508</vt:lpstr>
      <vt:lpstr>Understanding and addressing trauma in the lives of those we serve…..</vt:lpstr>
      <vt:lpstr>Important Things to Remember</vt:lpstr>
      <vt:lpstr>What is Trauma Informed Care?</vt:lpstr>
      <vt:lpstr>The Three E’s</vt:lpstr>
      <vt:lpstr>What is trauma informed?</vt:lpstr>
      <vt:lpstr>The Three R’s</vt:lpstr>
      <vt:lpstr>What are the Key Principles of a Trauma-informed Approach?</vt:lpstr>
      <vt:lpstr>What are the Key Principles of a Trauma-informed Approach? (Con’t)</vt:lpstr>
      <vt:lpstr>What are the Key Principles of a Trauma-informed Approach? (Con’t)</vt:lpstr>
      <vt:lpstr>What are the Key Principles of a Trauma-informed Approach? (Con’t)</vt:lpstr>
      <vt:lpstr>Self Inflicted Injuries </vt:lpstr>
      <vt:lpstr>Dissociation</vt:lpstr>
      <vt:lpstr>Post-Traumatic Stress Disorder (PTSD)</vt:lpstr>
      <vt:lpstr>Intrusive Re-experiencing</vt:lpstr>
      <vt:lpstr>Intrusive Re-experiencing</vt:lpstr>
      <vt:lpstr>Avoidance</vt:lpstr>
      <vt:lpstr>Arousal</vt:lpstr>
      <vt:lpstr>Prevalence of Trauma: Adults in Mental Health Settings</vt:lpstr>
      <vt:lpstr>Prevalence of Trauma: Children and Adolescents - Juvenile Justice Settings</vt:lpstr>
      <vt:lpstr>Other Key Trauma Findings: Relationship of Childhood Trauma to Adult Health</vt:lpstr>
      <vt:lpstr>ACE Questions:  </vt:lpstr>
      <vt:lpstr>ACE Questions:  Con’t</vt:lpstr>
      <vt:lpstr>ACE Study</vt:lpstr>
      <vt:lpstr>ACE Study</vt:lpstr>
      <vt:lpstr> Essential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Company>MHA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Jenny Howes</dc:creator>
  <cp:lastModifiedBy>Noah M. Shifman</cp:lastModifiedBy>
  <cp:revision>351</cp:revision>
  <cp:lastPrinted>2011-10-14T14:33:05Z</cp:lastPrinted>
  <dcterms:created xsi:type="dcterms:W3CDTF">2006-02-10T15:40:14Z</dcterms:created>
  <dcterms:modified xsi:type="dcterms:W3CDTF">2013-12-16T15:49:33Z</dcterms:modified>
</cp:coreProperties>
</file>