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0"/>
  </p:notesMasterIdLst>
  <p:handoutMasterIdLst>
    <p:handoutMasterId r:id="rId51"/>
  </p:handoutMasterIdLst>
  <p:sldIdLst>
    <p:sldId id="256" r:id="rId2"/>
    <p:sldId id="289" r:id="rId3"/>
    <p:sldId id="304" r:id="rId4"/>
    <p:sldId id="326" r:id="rId5"/>
    <p:sldId id="311" r:id="rId6"/>
    <p:sldId id="290" r:id="rId7"/>
    <p:sldId id="330" r:id="rId8"/>
    <p:sldId id="297" r:id="rId9"/>
    <p:sldId id="302" r:id="rId10"/>
    <p:sldId id="327" r:id="rId11"/>
    <p:sldId id="354" r:id="rId12"/>
    <p:sldId id="321" r:id="rId13"/>
    <p:sldId id="329" r:id="rId14"/>
    <p:sldId id="277" r:id="rId15"/>
    <p:sldId id="359" r:id="rId16"/>
    <p:sldId id="360" r:id="rId17"/>
    <p:sldId id="279" r:id="rId18"/>
    <p:sldId id="353" r:id="rId19"/>
    <p:sldId id="280" r:id="rId20"/>
    <p:sldId id="343" r:id="rId21"/>
    <p:sldId id="361" r:id="rId22"/>
    <p:sldId id="366" r:id="rId23"/>
    <p:sldId id="348" r:id="rId24"/>
    <p:sldId id="356" r:id="rId25"/>
    <p:sldId id="364" r:id="rId26"/>
    <p:sldId id="362" r:id="rId27"/>
    <p:sldId id="365" r:id="rId28"/>
    <p:sldId id="363" r:id="rId29"/>
    <p:sldId id="346" r:id="rId30"/>
    <p:sldId id="260" r:id="rId31"/>
    <p:sldId id="374" r:id="rId32"/>
    <p:sldId id="372" r:id="rId33"/>
    <p:sldId id="373" r:id="rId34"/>
    <p:sldId id="371" r:id="rId35"/>
    <p:sldId id="271" r:id="rId36"/>
    <p:sldId id="273" r:id="rId37"/>
    <p:sldId id="341" r:id="rId38"/>
    <p:sldId id="369" r:id="rId39"/>
    <p:sldId id="370" r:id="rId40"/>
    <p:sldId id="269" r:id="rId41"/>
    <p:sldId id="342" r:id="rId42"/>
    <p:sldId id="349" r:id="rId43"/>
    <p:sldId id="377" r:id="rId44"/>
    <p:sldId id="259" r:id="rId45"/>
    <p:sldId id="344" r:id="rId46"/>
    <p:sldId id="350" r:id="rId47"/>
    <p:sldId id="331" r:id="rId48"/>
    <p:sldId id="378" r:id="rId49"/>
  </p:sldIdLst>
  <p:sldSz cx="9144000" cy="6858000" type="screen4x3"/>
  <p:notesSz cx="697388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30" autoAdjust="0"/>
  </p:normalViewPr>
  <p:slideViewPr>
    <p:cSldViewPr>
      <p:cViewPr>
        <p:scale>
          <a:sx n="79" d="100"/>
          <a:sy n="79" d="100"/>
        </p:scale>
        <p:origin x="-1908" y="-4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200" dirty="0" smtClean="0"/>
              <a:t>NDOC Comparison </a:t>
            </a:r>
          </a:p>
          <a:p>
            <a:pPr>
              <a:defRPr/>
            </a:pPr>
            <a:r>
              <a:rPr lang="en-US" sz="2200" dirty="0" smtClean="0"/>
              <a:t>to National Average</a:t>
            </a:r>
            <a:endParaRPr lang="en-US" sz="2200" dirty="0"/>
          </a:p>
        </c:rich>
      </c:tx>
      <c:layout>
        <c:manualLayout>
          <c:xMode val="edge"/>
          <c:yMode val="edge"/>
          <c:x val="0.36195982666956805"/>
          <c:y val="2.4875574763680856E-2"/>
        </c:manualLayout>
      </c:layout>
      <c:overlay val="0"/>
    </c:title>
    <c:autoTitleDeleted val="0"/>
    <c:plotArea>
      <c:layout>
        <c:manualLayout>
          <c:layoutTarget val="inner"/>
          <c:xMode val="edge"/>
          <c:yMode val="edge"/>
          <c:x val="0.10930253413644296"/>
          <c:y val="2.1833045832013172E-2"/>
          <c:w val="0.8674838278512248"/>
          <c:h val="0.64271119612283933"/>
        </c:manualLayout>
      </c:layout>
      <c:barChart>
        <c:barDir val="col"/>
        <c:grouping val="clustered"/>
        <c:varyColors val="0"/>
        <c:ser>
          <c:idx val="0"/>
          <c:order val="0"/>
          <c:tx>
            <c:strRef>
              <c:f>Sheet1!$B$1</c:f>
              <c:strCache>
                <c:ptCount val="1"/>
                <c:pt idx="0">
                  <c:v>TRUST</c:v>
                </c:pt>
              </c:strCache>
            </c:strRef>
          </c:tx>
          <c:spPr>
            <a:solidFill>
              <a:schemeClr val="bg2"/>
            </a:solidFill>
            <a:scene3d>
              <a:camera prst="orthographicFront"/>
              <a:lightRig rig="threePt" dir="t"/>
            </a:scene3d>
            <a:sp3d>
              <a:bevelT/>
            </a:sp3d>
          </c:spPr>
          <c:invertIfNegative val="0"/>
          <c:cat>
            <c:strRef>
              <c:f>Sheet1!$A$2:$A$4</c:f>
              <c:strCache>
                <c:ptCount val="3"/>
                <c:pt idx="0">
                  <c:v>Overall Capacity</c:v>
                </c:pt>
                <c:pt idx="1">
                  <c:v>Overall Content</c:v>
                </c:pt>
                <c:pt idx="2">
                  <c:v>Overall Score</c:v>
                </c:pt>
              </c:strCache>
            </c:strRef>
          </c:cat>
          <c:val>
            <c:numRef>
              <c:f>Sheet1!$B$2:$B$4</c:f>
              <c:numCache>
                <c:formatCode>0%</c:formatCode>
                <c:ptCount val="3"/>
                <c:pt idx="0">
                  <c:v>0.71</c:v>
                </c:pt>
                <c:pt idx="1">
                  <c:v>0.52</c:v>
                </c:pt>
                <c:pt idx="2" formatCode="0.00%">
                  <c:v>0.59499999999999997</c:v>
                </c:pt>
              </c:numCache>
            </c:numRef>
          </c:val>
        </c:ser>
        <c:ser>
          <c:idx val="1"/>
          <c:order val="1"/>
          <c:tx>
            <c:strRef>
              <c:f>Sheet1!$C$1</c:f>
              <c:strCache>
                <c:ptCount val="1"/>
                <c:pt idx="0">
                  <c:v>STARS</c:v>
                </c:pt>
              </c:strCache>
            </c:strRef>
          </c:tx>
          <c:spPr>
            <a:solidFill>
              <a:schemeClr val="accent6">
                <a:lumMod val="75000"/>
              </a:schemeClr>
            </a:solidFill>
            <a:scene3d>
              <a:camera prst="orthographicFront"/>
              <a:lightRig rig="threePt" dir="t"/>
            </a:scene3d>
            <a:sp3d>
              <a:bevelT/>
            </a:sp3d>
          </c:spPr>
          <c:invertIfNegative val="0"/>
          <c:cat>
            <c:strRef>
              <c:f>Sheet1!$A$2:$A$4</c:f>
              <c:strCache>
                <c:ptCount val="3"/>
                <c:pt idx="0">
                  <c:v>Overall Capacity</c:v>
                </c:pt>
                <c:pt idx="1">
                  <c:v>Overall Content</c:v>
                </c:pt>
                <c:pt idx="2">
                  <c:v>Overall Score</c:v>
                </c:pt>
              </c:strCache>
            </c:strRef>
          </c:cat>
          <c:val>
            <c:numRef>
              <c:f>Sheet1!$C$2:$C$4</c:f>
              <c:numCache>
                <c:formatCode>0.00%</c:formatCode>
                <c:ptCount val="3"/>
                <c:pt idx="0">
                  <c:v>0.70499999999999996</c:v>
                </c:pt>
                <c:pt idx="1">
                  <c:v>0.54100000000000004</c:v>
                </c:pt>
                <c:pt idx="2">
                  <c:v>0.60699999999999998</c:v>
                </c:pt>
              </c:numCache>
            </c:numRef>
          </c:val>
        </c:ser>
        <c:ser>
          <c:idx val="2"/>
          <c:order val="2"/>
          <c:tx>
            <c:strRef>
              <c:f>Sheet1!$D$1</c:f>
              <c:strCache>
                <c:ptCount val="1"/>
                <c:pt idx="0">
                  <c:v>Phoenix</c:v>
                </c:pt>
              </c:strCache>
            </c:strRef>
          </c:tx>
          <c:spPr>
            <a:solidFill>
              <a:schemeClr val="accent5">
                <a:lumMod val="75000"/>
              </a:schemeClr>
            </a:solidFill>
            <a:scene3d>
              <a:camera prst="orthographicFront"/>
              <a:lightRig rig="threePt" dir="t"/>
            </a:scene3d>
            <a:sp3d>
              <a:bevelT/>
            </a:sp3d>
          </c:spPr>
          <c:invertIfNegative val="0"/>
          <c:cat>
            <c:strRef>
              <c:f>Sheet1!$A$2:$A$4</c:f>
              <c:strCache>
                <c:ptCount val="3"/>
                <c:pt idx="0">
                  <c:v>Overall Capacity</c:v>
                </c:pt>
                <c:pt idx="1">
                  <c:v>Overall Content</c:v>
                </c:pt>
                <c:pt idx="2">
                  <c:v>Overall Score</c:v>
                </c:pt>
              </c:strCache>
            </c:strRef>
          </c:cat>
          <c:val>
            <c:numRef>
              <c:f>Sheet1!$D$2:$D$4</c:f>
              <c:numCache>
                <c:formatCode>0.00%</c:formatCode>
                <c:ptCount val="3"/>
                <c:pt idx="0">
                  <c:v>0.66700000000000004</c:v>
                </c:pt>
                <c:pt idx="1">
                  <c:v>0.51100000000000001</c:v>
                </c:pt>
                <c:pt idx="2">
                  <c:v>0.57099999999999995</c:v>
                </c:pt>
              </c:numCache>
            </c:numRef>
          </c:val>
        </c:ser>
        <c:ser>
          <c:idx val="3"/>
          <c:order val="3"/>
          <c:tx>
            <c:strRef>
              <c:f>Sheet1!$E$1</c:f>
              <c:strCache>
                <c:ptCount val="1"/>
                <c:pt idx="0">
                  <c:v>National Avg.</c:v>
                </c:pt>
              </c:strCache>
            </c:strRef>
          </c:tx>
          <c:spPr>
            <a:scene3d>
              <a:camera prst="orthographicFront"/>
              <a:lightRig rig="threePt" dir="t"/>
            </a:scene3d>
            <a:sp3d>
              <a:bevelT/>
            </a:sp3d>
          </c:spPr>
          <c:invertIfNegative val="0"/>
          <c:cat>
            <c:strRef>
              <c:f>Sheet1!$A$2:$A$4</c:f>
              <c:strCache>
                <c:ptCount val="3"/>
                <c:pt idx="0">
                  <c:v>Overall Capacity</c:v>
                </c:pt>
                <c:pt idx="1">
                  <c:v>Overall Content</c:v>
                </c:pt>
                <c:pt idx="2">
                  <c:v>Overall Score</c:v>
                </c:pt>
              </c:strCache>
            </c:strRef>
          </c:cat>
          <c:val>
            <c:numRef>
              <c:f>Sheet1!$E$2:$E$4</c:f>
              <c:numCache>
                <c:formatCode>0%</c:formatCode>
                <c:ptCount val="3"/>
                <c:pt idx="0">
                  <c:v>0.53</c:v>
                </c:pt>
                <c:pt idx="1">
                  <c:v>0.4</c:v>
                </c:pt>
                <c:pt idx="2">
                  <c:v>0.47</c:v>
                </c:pt>
              </c:numCache>
            </c:numRef>
          </c:val>
        </c:ser>
        <c:dLbls>
          <c:showLegendKey val="0"/>
          <c:showVal val="0"/>
          <c:showCatName val="0"/>
          <c:showSerName val="0"/>
          <c:showPercent val="0"/>
          <c:showBubbleSize val="0"/>
        </c:dLbls>
        <c:gapWidth val="150"/>
        <c:axId val="103835904"/>
        <c:axId val="103837696"/>
      </c:barChart>
      <c:catAx>
        <c:axId val="103835904"/>
        <c:scaling>
          <c:orientation val="minMax"/>
        </c:scaling>
        <c:delete val="0"/>
        <c:axPos val="b"/>
        <c:numFmt formatCode="General" sourceLinked="1"/>
        <c:majorTickMark val="none"/>
        <c:minorTickMark val="none"/>
        <c:tickLblPos val="nextTo"/>
        <c:crossAx val="103837696"/>
        <c:crosses val="autoZero"/>
        <c:auto val="1"/>
        <c:lblAlgn val="ctr"/>
        <c:lblOffset val="100"/>
        <c:noMultiLvlLbl val="0"/>
      </c:catAx>
      <c:valAx>
        <c:axId val="103837696"/>
        <c:scaling>
          <c:orientation val="minMax"/>
          <c:max val="1"/>
        </c:scaling>
        <c:delete val="0"/>
        <c:axPos val="l"/>
        <c:numFmt formatCode="0%" sourceLinked="0"/>
        <c:majorTickMark val="none"/>
        <c:minorTickMark val="none"/>
        <c:tickLblPos val="nextTo"/>
        <c:spPr>
          <a:noFill/>
        </c:spPr>
        <c:crossAx val="103835904"/>
        <c:crosses val="autoZero"/>
        <c:crossBetween val="between"/>
      </c:valAx>
      <c:dTable>
        <c:showHorzBorder val="1"/>
        <c:showVertBorder val="1"/>
        <c:showOutline val="1"/>
        <c:showKeys val="1"/>
        <c:txPr>
          <a:bodyPr/>
          <a:lstStyle/>
          <a:p>
            <a:pPr rtl="0">
              <a:defRPr sz="900" b="1"/>
            </a:pPr>
            <a:endParaRPr lang="en-US"/>
          </a:p>
        </c:txPr>
      </c:dTable>
      <c:spPr>
        <a:gradFill>
          <a:gsLst>
            <a:gs pos="0">
              <a:srgbClr val="FF0000">
                <a:alpha val="75000"/>
              </a:srgbClr>
            </a:gs>
            <a:gs pos="65000">
              <a:srgbClr val="99CCFF">
                <a:alpha val="75000"/>
              </a:srgbClr>
            </a:gs>
            <a:gs pos="64000">
              <a:srgbClr val="00B050">
                <a:alpha val="75000"/>
              </a:srgbClr>
            </a:gs>
            <a:gs pos="55000">
              <a:srgbClr val="00B050">
                <a:alpha val="75000"/>
              </a:srgbClr>
            </a:gs>
            <a:gs pos="54000">
              <a:srgbClr val="FFFF00">
                <a:alpha val="75000"/>
              </a:srgbClr>
            </a:gs>
            <a:gs pos="46000">
              <a:srgbClr val="FFFF00">
                <a:alpha val="75000"/>
              </a:srgbClr>
            </a:gs>
            <a:gs pos="45000">
              <a:srgbClr val="FF0000">
                <a:alpha val="75000"/>
              </a:srgbClr>
            </a:gs>
          </a:gsLst>
          <a:lin ang="16200000" scaled="0"/>
        </a:gradFill>
      </c:spPr>
    </c:plotArea>
    <c:plotVisOnly val="1"/>
    <c:dispBlanksAs val="gap"/>
    <c:showDLblsOverMax val="0"/>
  </c:chart>
  <c:spPr>
    <a:ln>
      <a:noFill/>
    </a:ln>
  </c:spPr>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0.01001</cdr:x>
      <cdr:y>0.22313</cdr:y>
    </cdr:from>
    <cdr:to>
      <cdr:x>0.12962</cdr:x>
      <cdr:y>0.37213</cdr:y>
    </cdr:to>
    <cdr:sp macro="" textlink="">
      <cdr:nvSpPr>
        <cdr:cNvPr id="2" name="TextBox 1"/>
        <cdr:cNvSpPr txBox="1"/>
      </cdr:nvSpPr>
      <cdr:spPr>
        <a:xfrm xmlns:a="http://schemas.openxmlformats.org/drawingml/2006/main">
          <a:off x="76200" y="1371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dirty="0"/>
        </a:p>
      </cdr:txBody>
    </cdr:sp>
  </cdr:relSizeAnchor>
  <cdr:relSizeAnchor xmlns:cdr="http://schemas.openxmlformats.org/drawingml/2006/chartDrawing">
    <cdr:from>
      <cdr:x>0.48698</cdr:x>
      <cdr:y>0.43432</cdr:y>
    </cdr:from>
    <cdr:to>
      <cdr:x>0.59684</cdr:x>
      <cdr:y>0.58333</cdr:y>
    </cdr:to>
    <cdr:sp macro="" textlink="">
      <cdr:nvSpPr>
        <cdr:cNvPr id="5" name="TextBox 4"/>
        <cdr:cNvSpPr txBox="1"/>
      </cdr:nvSpPr>
      <cdr:spPr>
        <a:xfrm xmlns:a="http://schemas.openxmlformats.org/drawingml/2006/main">
          <a:off x="3962400" y="26670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dirty="0"/>
        </a:p>
      </cdr:txBody>
    </cdr:sp>
  </cdr:relSizeAnchor>
  <cdr:relSizeAnchor xmlns:cdr="http://schemas.openxmlformats.org/drawingml/2006/chartDrawing">
    <cdr:from>
      <cdr:x>0.6654</cdr:x>
      <cdr:y>0.14232</cdr:y>
    </cdr:from>
    <cdr:to>
      <cdr:x>0.96745</cdr:x>
      <cdr:y>0.29132</cdr:y>
    </cdr:to>
    <cdr:sp macro="" textlink="">
      <cdr:nvSpPr>
        <cdr:cNvPr id="10" name="TextBox 9"/>
        <cdr:cNvSpPr txBox="1"/>
      </cdr:nvSpPr>
      <cdr:spPr>
        <a:xfrm xmlns:a="http://schemas.openxmlformats.org/drawingml/2006/main">
          <a:off x="5824537" y="909637"/>
          <a:ext cx="2643987" cy="9523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Highly Effective = 65% or higher</a:t>
          </a:r>
        </a:p>
        <a:p xmlns:a="http://schemas.openxmlformats.org/drawingml/2006/main">
          <a:r>
            <a:rPr lang="en-US" dirty="0" smtClean="0"/>
            <a:t>Effective = 55 - 64%</a:t>
          </a:r>
        </a:p>
        <a:p xmlns:a="http://schemas.openxmlformats.org/drawingml/2006/main">
          <a:r>
            <a:rPr lang="en-US" sz="1100" dirty="0" smtClean="0"/>
            <a:t>Needs Improvement =  46 - 54%</a:t>
          </a:r>
        </a:p>
        <a:p xmlns:a="http://schemas.openxmlformats.org/drawingml/2006/main">
          <a:r>
            <a:rPr lang="en-US" dirty="0" smtClean="0"/>
            <a:t>Ineffective = 45% or less</a:t>
          </a:r>
          <a:endParaRPr lang="en-US" sz="1100" dirty="0" smtClean="0"/>
        </a:p>
        <a:p xmlns:a="http://schemas.openxmlformats.org/drawingml/2006/main">
          <a:endParaRPr lang="en-US" sz="1100" dirty="0" smtClean="0"/>
        </a:p>
        <a:p xmlns:a="http://schemas.openxmlformats.org/drawingml/2006/main">
          <a:endParaRPr lang="en-US" sz="1100" dirty="0" smtClean="0"/>
        </a:p>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600" cy="461963"/>
          </a:xfrm>
          <a:prstGeom prst="rect">
            <a:avLst/>
          </a:prstGeom>
        </p:spPr>
        <p:txBody>
          <a:bodyPr vert="horz" lIns="90781" tIns="45390" rIns="90781" bIns="45390" rtlCol="0"/>
          <a:lstStyle>
            <a:lvl1pPr algn="l">
              <a:defRPr sz="1200"/>
            </a:lvl1pPr>
          </a:lstStyle>
          <a:p>
            <a:endParaRPr lang="en-US"/>
          </a:p>
        </p:txBody>
      </p:sp>
      <p:sp>
        <p:nvSpPr>
          <p:cNvPr id="3" name="Date Placeholder 2"/>
          <p:cNvSpPr>
            <a:spLocks noGrp="1"/>
          </p:cNvSpPr>
          <p:nvPr>
            <p:ph type="dt" sz="quarter" idx="1"/>
          </p:nvPr>
        </p:nvSpPr>
        <p:spPr>
          <a:xfrm>
            <a:off x="3949701" y="0"/>
            <a:ext cx="3022600" cy="461963"/>
          </a:xfrm>
          <a:prstGeom prst="rect">
            <a:avLst/>
          </a:prstGeom>
        </p:spPr>
        <p:txBody>
          <a:bodyPr vert="horz" lIns="90781" tIns="45390" rIns="90781" bIns="45390" rtlCol="0"/>
          <a:lstStyle>
            <a:lvl1pPr algn="r">
              <a:defRPr sz="1200"/>
            </a:lvl1pPr>
          </a:lstStyle>
          <a:p>
            <a:fld id="{87471391-833C-4E7D-8675-1912E5BDFDFE}" type="datetimeFigureOut">
              <a:rPr lang="en-US" smtClean="0"/>
              <a:t>11/19/2014</a:t>
            </a:fld>
            <a:endParaRPr lang="en-US"/>
          </a:p>
        </p:txBody>
      </p:sp>
      <p:sp>
        <p:nvSpPr>
          <p:cNvPr id="4" name="Footer Placeholder 3"/>
          <p:cNvSpPr>
            <a:spLocks noGrp="1"/>
          </p:cNvSpPr>
          <p:nvPr>
            <p:ph type="ftr" sz="quarter" idx="2"/>
          </p:nvPr>
        </p:nvSpPr>
        <p:spPr>
          <a:xfrm>
            <a:off x="0" y="8772526"/>
            <a:ext cx="3022600" cy="461963"/>
          </a:xfrm>
          <a:prstGeom prst="rect">
            <a:avLst/>
          </a:prstGeom>
        </p:spPr>
        <p:txBody>
          <a:bodyPr vert="horz" lIns="90781" tIns="45390" rIns="90781" bIns="45390" rtlCol="0" anchor="b"/>
          <a:lstStyle>
            <a:lvl1pPr algn="l">
              <a:defRPr sz="1200"/>
            </a:lvl1pPr>
          </a:lstStyle>
          <a:p>
            <a:endParaRPr lang="en-US"/>
          </a:p>
        </p:txBody>
      </p:sp>
      <p:sp>
        <p:nvSpPr>
          <p:cNvPr id="5" name="Slide Number Placeholder 4"/>
          <p:cNvSpPr>
            <a:spLocks noGrp="1"/>
          </p:cNvSpPr>
          <p:nvPr>
            <p:ph type="sldNum" sz="quarter" idx="3"/>
          </p:nvPr>
        </p:nvSpPr>
        <p:spPr>
          <a:xfrm>
            <a:off x="3949701" y="8772526"/>
            <a:ext cx="3022600" cy="461963"/>
          </a:xfrm>
          <a:prstGeom prst="rect">
            <a:avLst/>
          </a:prstGeom>
        </p:spPr>
        <p:txBody>
          <a:bodyPr vert="horz" lIns="90781" tIns="45390" rIns="90781" bIns="45390" rtlCol="0" anchor="b"/>
          <a:lstStyle>
            <a:lvl1pPr algn="r">
              <a:defRPr sz="1200"/>
            </a:lvl1pPr>
          </a:lstStyle>
          <a:p>
            <a:fld id="{2CA3D31B-DEB9-4393-8DA4-898D4C723766}" type="slidenum">
              <a:rPr lang="en-US" smtClean="0"/>
              <a:t>‹#›</a:t>
            </a:fld>
            <a:endParaRPr lang="en-US"/>
          </a:p>
        </p:txBody>
      </p:sp>
    </p:spTree>
    <p:extLst>
      <p:ext uri="{BB962C8B-B14F-4D97-AF65-F5344CB8AC3E}">
        <p14:creationId xmlns:p14="http://schemas.microsoft.com/office/powerpoint/2010/main" val="2839151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600" cy="461963"/>
          </a:xfrm>
          <a:prstGeom prst="rect">
            <a:avLst/>
          </a:prstGeom>
        </p:spPr>
        <p:txBody>
          <a:bodyPr vert="horz" lIns="90781" tIns="45390" rIns="90781" bIns="45390" rtlCol="0"/>
          <a:lstStyle>
            <a:lvl1pPr algn="l">
              <a:defRPr sz="1200"/>
            </a:lvl1pPr>
          </a:lstStyle>
          <a:p>
            <a:endParaRPr lang="en-US"/>
          </a:p>
        </p:txBody>
      </p:sp>
      <p:sp>
        <p:nvSpPr>
          <p:cNvPr id="3" name="Date Placeholder 2"/>
          <p:cNvSpPr>
            <a:spLocks noGrp="1"/>
          </p:cNvSpPr>
          <p:nvPr>
            <p:ph type="dt" idx="1"/>
          </p:nvPr>
        </p:nvSpPr>
        <p:spPr>
          <a:xfrm>
            <a:off x="3949701" y="0"/>
            <a:ext cx="3022600" cy="461963"/>
          </a:xfrm>
          <a:prstGeom prst="rect">
            <a:avLst/>
          </a:prstGeom>
        </p:spPr>
        <p:txBody>
          <a:bodyPr vert="horz" lIns="90781" tIns="45390" rIns="90781" bIns="45390" rtlCol="0"/>
          <a:lstStyle>
            <a:lvl1pPr algn="r">
              <a:defRPr sz="1200"/>
            </a:lvl1pPr>
          </a:lstStyle>
          <a:p>
            <a:fld id="{9FE3528A-1417-4E21-AAF2-74D4C5B89FEB}" type="datetimeFigureOut">
              <a:rPr lang="en-US" smtClean="0"/>
              <a:t>11/19/2014</a:t>
            </a:fld>
            <a:endParaRPr lang="en-US"/>
          </a:p>
        </p:txBody>
      </p:sp>
      <p:sp>
        <p:nvSpPr>
          <p:cNvPr id="4" name="Slide Image Placeholder 3"/>
          <p:cNvSpPr>
            <a:spLocks noGrp="1" noRot="1" noChangeAspect="1"/>
          </p:cNvSpPr>
          <p:nvPr>
            <p:ph type="sldImg" idx="2"/>
          </p:nvPr>
        </p:nvSpPr>
        <p:spPr>
          <a:xfrm>
            <a:off x="1177925" y="692150"/>
            <a:ext cx="4618038" cy="3463925"/>
          </a:xfrm>
          <a:prstGeom prst="rect">
            <a:avLst/>
          </a:prstGeom>
          <a:noFill/>
          <a:ln w="12700">
            <a:solidFill>
              <a:prstClr val="black"/>
            </a:solidFill>
          </a:ln>
        </p:spPr>
        <p:txBody>
          <a:bodyPr vert="horz" lIns="90781" tIns="45390" rIns="90781" bIns="45390" rtlCol="0" anchor="ctr"/>
          <a:lstStyle/>
          <a:p>
            <a:endParaRPr lang="en-US"/>
          </a:p>
        </p:txBody>
      </p:sp>
      <p:sp>
        <p:nvSpPr>
          <p:cNvPr id="5" name="Notes Placeholder 4"/>
          <p:cNvSpPr>
            <a:spLocks noGrp="1"/>
          </p:cNvSpPr>
          <p:nvPr>
            <p:ph type="body" sz="quarter" idx="3"/>
          </p:nvPr>
        </p:nvSpPr>
        <p:spPr>
          <a:xfrm>
            <a:off x="696915" y="4387852"/>
            <a:ext cx="5580061" cy="4156075"/>
          </a:xfrm>
          <a:prstGeom prst="rect">
            <a:avLst/>
          </a:prstGeom>
        </p:spPr>
        <p:txBody>
          <a:bodyPr vert="horz" lIns="90781" tIns="45390" rIns="90781" bIns="4539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6"/>
            <a:ext cx="3022600" cy="461963"/>
          </a:xfrm>
          <a:prstGeom prst="rect">
            <a:avLst/>
          </a:prstGeom>
        </p:spPr>
        <p:txBody>
          <a:bodyPr vert="horz" lIns="90781" tIns="45390" rIns="90781" bIns="45390" rtlCol="0" anchor="b"/>
          <a:lstStyle>
            <a:lvl1pPr algn="l">
              <a:defRPr sz="1200"/>
            </a:lvl1pPr>
          </a:lstStyle>
          <a:p>
            <a:endParaRPr lang="en-US"/>
          </a:p>
        </p:txBody>
      </p:sp>
      <p:sp>
        <p:nvSpPr>
          <p:cNvPr id="7" name="Slide Number Placeholder 6"/>
          <p:cNvSpPr>
            <a:spLocks noGrp="1"/>
          </p:cNvSpPr>
          <p:nvPr>
            <p:ph type="sldNum" sz="quarter" idx="5"/>
          </p:nvPr>
        </p:nvSpPr>
        <p:spPr>
          <a:xfrm>
            <a:off x="3949701" y="8772526"/>
            <a:ext cx="3022600" cy="461963"/>
          </a:xfrm>
          <a:prstGeom prst="rect">
            <a:avLst/>
          </a:prstGeom>
        </p:spPr>
        <p:txBody>
          <a:bodyPr vert="horz" lIns="90781" tIns="45390" rIns="90781" bIns="45390" rtlCol="0" anchor="b"/>
          <a:lstStyle>
            <a:lvl1pPr algn="r">
              <a:defRPr sz="1200"/>
            </a:lvl1pPr>
          </a:lstStyle>
          <a:p>
            <a:fld id="{4CCEC049-EC53-4869-92AE-45903AF40637}" type="slidenum">
              <a:rPr lang="en-US" smtClean="0"/>
              <a:t>‹#›</a:t>
            </a:fld>
            <a:endParaRPr lang="en-US"/>
          </a:p>
        </p:txBody>
      </p:sp>
    </p:spTree>
    <p:extLst>
      <p:ext uri="{BB962C8B-B14F-4D97-AF65-F5344CB8AC3E}">
        <p14:creationId xmlns:p14="http://schemas.microsoft.com/office/powerpoint/2010/main" val="346994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Darcy talk about Oregon CPC experience</a:t>
            </a:r>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a:t>
            </a:fld>
            <a:endParaRPr lang="en-US"/>
          </a:p>
        </p:txBody>
      </p:sp>
    </p:spTree>
    <p:extLst>
      <p:ext uri="{BB962C8B-B14F-4D97-AF65-F5344CB8AC3E}">
        <p14:creationId xmlns:p14="http://schemas.microsoft.com/office/powerpoint/2010/main" val="1471313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18</a:t>
            </a:fld>
            <a:endParaRPr lang="en-US"/>
          </a:p>
        </p:txBody>
      </p:sp>
    </p:spTree>
    <p:extLst>
      <p:ext uri="{BB962C8B-B14F-4D97-AF65-F5344CB8AC3E}">
        <p14:creationId xmlns:p14="http://schemas.microsoft.com/office/powerpoint/2010/main" val="2882542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19</a:t>
            </a:fld>
            <a:endParaRPr lang="en-US"/>
          </a:p>
        </p:txBody>
      </p:sp>
    </p:spTree>
    <p:extLst>
      <p:ext uri="{BB962C8B-B14F-4D97-AF65-F5344CB8AC3E}">
        <p14:creationId xmlns:p14="http://schemas.microsoft.com/office/powerpoint/2010/main" val="679936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20</a:t>
            </a:fld>
            <a:endParaRPr lang="en-US"/>
          </a:p>
        </p:txBody>
      </p:sp>
    </p:spTree>
    <p:extLst>
      <p:ext uri="{BB962C8B-B14F-4D97-AF65-F5344CB8AC3E}">
        <p14:creationId xmlns:p14="http://schemas.microsoft.com/office/powerpoint/2010/main" val="808811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21</a:t>
            </a:fld>
            <a:endParaRPr lang="en-US"/>
          </a:p>
        </p:txBody>
      </p:sp>
    </p:spTree>
    <p:extLst>
      <p:ext uri="{BB962C8B-B14F-4D97-AF65-F5344CB8AC3E}">
        <p14:creationId xmlns:p14="http://schemas.microsoft.com/office/powerpoint/2010/main" val="1166038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22</a:t>
            </a:fld>
            <a:endParaRPr lang="en-US"/>
          </a:p>
        </p:txBody>
      </p:sp>
    </p:spTree>
    <p:extLst>
      <p:ext uri="{BB962C8B-B14F-4D97-AF65-F5344CB8AC3E}">
        <p14:creationId xmlns:p14="http://schemas.microsoft.com/office/powerpoint/2010/main" val="1713325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23</a:t>
            </a:fld>
            <a:endParaRPr lang="en-US"/>
          </a:p>
        </p:txBody>
      </p:sp>
    </p:spTree>
    <p:extLst>
      <p:ext uri="{BB962C8B-B14F-4D97-AF65-F5344CB8AC3E}">
        <p14:creationId xmlns:p14="http://schemas.microsoft.com/office/powerpoint/2010/main" val="947074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24</a:t>
            </a:fld>
            <a:endParaRPr lang="en-US"/>
          </a:p>
        </p:txBody>
      </p:sp>
    </p:spTree>
    <p:extLst>
      <p:ext uri="{BB962C8B-B14F-4D97-AF65-F5344CB8AC3E}">
        <p14:creationId xmlns:p14="http://schemas.microsoft.com/office/powerpoint/2010/main" val="2854088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25</a:t>
            </a:fld>
            <a:endParaRPr lang="en-US"/>
          </a:p>
        </p:txBody>
      </p:sp>
    </p:spTree>
    <p:extLst>
      <p:ext uri="{BB962C8B-B14F-4D97-AF65-F5344CB8AC3E}">
        <p14:creationId xmlns:p14="http://schemas.microsoft.com/office/powerpoint/2010/main" val="4869479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27</a:t>
            </a:fld>
            <a:endParaRPr lang="en-US"/>
          </a:p>
        </p:txBody>
      </p:sp>
    </p:spTree>
    <p:extLst>
      <p:ext uri="{BB962C8B-B14F-4D97-AF65-F5344CB8AC3E}">
        <p14:creationId xmlns:p14="http://schemas.microsoft.com/office/powerpoint/2010/main" val="35053944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28</a:t>
            </a:fld>
            <a:endParaRPr lang="en-US"/>
          </a:p>
        </p:txBody>
      </p:sp>
    </p:spTree>
    <p:extLst>
      <p:ext uri="{BB962C8B-B14F-4D97-AF65-F5344CB8AC3E}">
        <p14:creationId xmlns:p14="http://schemas.microsoft.com/office/powerpoint/2010/main" val="2211970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6</a:t>
            </a:fld>
            <a:endParaRPr lang="en-US"/>
          </a:p>
        </p:txBody>
      </p:sp>
    </p:spTree>
    <p:extLst>
      <p:ext uri="{BB962C8B-B14F-4D97-AF65-F5344CB8AC3E}">
        <p14:creationId xmlns:p14="http://schemas.microsoft.com/office/powerpoint/2010/main" val="23163168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29</a:t>
            </a:fld>
            <a:endParaRPr lang="en-US"/>
          </a:p>
        </p:txBody>
      </p:sp>
    </p:spTree>
    <p:extLst>
      <p:ext uri="{BB962C8B-B14F-4D97-AF65-F5344CB8AC3E}">
        <p14:creationId xmlns:p14="http://schemas.microsoft.com/office/powerpoint/2010/main" val="3897210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31</a:t>
            </a:fld>
            <a:endParaRPr lang="en-US"/>
          </a:p>
        </p:txBody>
      </p:sp>
    </p:spTree>
    <p:extLst>
      <p:ext uri="{BB962C8B-B14F-4D97-AF65-F5344CB8AC3E}">
        <p14:creationId xmlns:p14="http://schemas.microsoft.com/office/powerpoint/2010/main" val="3005167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32</a:t>
            </a:fld>
            <a:endParaRPr lang="en-US"/>
          </a:p>
        </p:txBody>
      </p:sp>
    </p:spTree>
    <p:extLst>
      <p:ext uri="{BB962C8B-B14F-4D97-AF65-F5344CB8AC3E}">
        <p14:creationId xmlns:p14="http://schemas.microsoft.com/office/powerpoint/2010/main" val="2056719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33</a:t>
            </a:fld>
            <a:endParaRPr lang="en-US"/>
          </a:p>
        </p:txBody>
      </p:sp>
    </p:spTree>
    <p:extLst>
      <p:ext uri="{BB962C8B-B14F-4D97-AF65-F5344CB8AC3E}">
        <p14:creationId xmlns:p14="http://schemas.microsoft.com/office/powerpoint/2010/main" val="3979322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34</a:t>
            </a:fld>
            <a:endParaRPr lang="en-US"/>
          </a:p>
        </p:txBody>
      </p:sp>
    </p:spTree>
    <p:extLst>
      <p:ext uri="{BB962C8B-B14F-4D97-AF65-F5344CB8AC3E}">
        <p14:creationId xmlns:p14="http://schemas.microsoft.com/office/powerpoint/2010/main" val="10041025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35</a:t>
            </a:fld>
            <a:endParaRPr lang="en-US"/>
          </a:p>
        </p:txBody>
      </p:sp>
    </p:spTree>
    <p:extLst>
      <p:ext uri="{BB962C8B-B14F-4D97-AF65-F5344CB8AC3E}">
        <p14:creationId xmlns:p14="http://schemas.microsoft.com/office/powerpoint/2010/main" val="20926956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36</a:t>
            </a:fld>
            <a:endParaRPr lang="en-US"/>
          </a:p>
        </p:txBody>
      </p:sp>
    </p:spTree>
    <p:extLst>
      <p:ext uri="{BB962C8B-B14F-4D97-AF65-F5344CB8AC3E}">
        <p14:creationId xmlns:p14="http://schemas.microsoft.com/office/powerpoint/2010/main" val="30814437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37</a:t>
            </a:fld>
            <a:endParaRPr lang="en-US"/>
          </a:p>
        </p:txBody>
      </p:sp>
    </p:spTree>
    <p:extLst>
      <p:ext uri="{BB962C8B-B14F-4D97-AF65-F5344CB8AC3E}">
        <p14:creationId xmlns:p14="http://schemas.microsoft.com/office/powerpoint/2010/main" val="2991274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Robyn</a:t>
            </a:r>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38</a:t>
            </a:fld>
            <a:endParaRPr lang="en-US"/>
          </a:p>
        </p:txBody>
      </p:sp>
    </p:spTree>
    <p:extLst>
      <p:ext uri="{BB962C8B-B14F-4D97-AF65-F5344CB8AC3E}">
        <p14:creationId xmlns:p14="http://schemas.microsoft.com/office/powerpoint/2010/main" val="35838327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39</a:t>
            </a:fld>
            <a:endParaRPr lang="en-US"/>
          </a:p>
        </p:txBody>
      </p:sp>
    </p:spTree>
    <p:extLst>
      <p:ext uri="{BB962C8B-B14F-4D97-AF65-F5344CB8AC3E}">
        <p14:creationId xmlns:p14="http://schemas.microsoft.com/office/powerpoint/2010/main" val="3852731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11</a:t>
            </a:fld>
            <a:endParaRPr lang="en-US"/>
          </a:p>
        </p:txBody>
      </p:sp>
    </p:spTree>
    <p:extLst>
      <p:ext uri="{BB962C8B-B14F-4D97-AF65-F5344CB8AC3E}">
        <p14:creationId xmlns:p14="http://schemas.microsoft.com/office/powerpoint/2010/main" val="6512142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40</a:t>
            </a:fld>
            <a:endParaRPr lang="en-US"/>
          </a:p>
        </p:txBody>
      </p:sp>
    </p:spTree>
    <p:extLst>
      <p:ext uri="{BB962C8B-B14F-4D97-AF65-F5344CB8AC3E}">
        <p14:creationId xmlns:p14="http://schemas.microsoft.com/office/powerpoint/2010/main" val="4094538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41</a:t>
            </a:fld>
            <a:endParaRPr lang="en-US"/>
          </a:p>
        </p:txBody>
      </p:sp>
    </p:spTree>
    <p:extLst>
      <p:ext uri="{BB962C8B-B14F-4D97-AF65-F5344CB8AC3E}">
        <p14:creationId xmlns:p14="http://schemas.microsoft.com/office/powerpoint/2010/main" val="40586715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44</a:t>
            </a:fld>
            <a:endParaRPr lang="en-US"/>
          </a:p>
        </p:txBody>
      </p:sp>
    </p:spTree>
    <p:extLst>
      <p:ext uri="{BB962C8B-B14F-4D97-AF65-F5344CB8AC3E}">
        <p14:creationId xmlns:p14="http://schemas.microsoft.com/office/powerpoint/2010/main" val="11256979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46</a:t>
            </a:fld>
            <a:endParaRPr lang="en-US"/>
          </a:p>
        </p:txBody>
      </p:sp>
    </p:spTree>
    <p:extLst>
      <p:ext uri="{BB962C8B-B14F-4D97-AF65-F5344CB8AC3E}">
        <p14:creationId xmlns:p14="http://schemas.microsoft.com/office/powerpoint/2010/main" val="20122708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47</a:t>
            </a:fld>
            <a:endParaRPr lang="en-US"/>
          </a:p>
        </p:txBody>
      </p:sp>
    </p:spTree>
    <p:extLst>
      <p:ext uri="{BB962C8B-B14F-4D97-AF65-F5344CB8AC3E}">
        <p14:creationId xmlns:p14="http://schemas.microsoft.com/office/powerpoint/2010/main" val="8284452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48</a:t>
            </a:fld>
            <a:endParaRPr lang="en-US"/>
          </a:p>
        </p:txBody>
      </p:sp>
    </p:spTree>
    <p:extLst>
      <p:ext uri="{BB962C8B-B14F-4D97-AF65-F5344CB8AC3E}">
        <p14:creationId xmlns:p14="http://schemas.microsoft.com/office/powerpoint/2010/main" val="828445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12</a:t>
            </a:fld>
            <a:endParaRPr lang="en-US"/>
          </a:p>
        </p:txBody>
      </p:sp>
    </p:spTree>
    <p:extLst>
      <p:ext uri="{BB962C8B-B14F-4D97-AF65-F5344CB8AC3E}">
        <p14:creationId xmlns:p14="http://schemas.microsoft.com/office/powerpoint/2010/main" val="3479317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13</a:t>
            </a:fld>
            <a:endParaRPr lang="en-US"/>
          </a:p>
        </p:txBody>
      </p:sp>
    </p:spTree>
    <p:extLst>
      <p:ext uri="{BB962C8B-B14F-4D97-AF65-F5344CB8AC3E}">
        <p14:creationId xmlns:p14="http://schemas.microsoft.com/office/powerpoint/2010/main" val="2600718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14</a:t>
            </a:fld>
            <a:endParaRPr lang="en-US"/>
          </a:p>
        </p:txBody>
      </p:sp>
    </p:spTree>
    <p:extLst>
      <p:ext uri="{BB962C8B-B14F-4D97-AF65-F5344CB8AC3E}">
        <p14:creationId xmlns:p14="http://schemas.microsoft.com/office/powerpoint/2010/main" val="715785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15</a:t>
            </a:fld>
            <a:endParaRPr lang="en-US"/>
          </a:p>
        </p:txBody>
      </p:sp>
    </p:spTree>
    <p:extLst>
      <p:ext uri="{BB962C8B-B14F-4D97-AF65-F5344CB8AC3E}">
        <p14:creationId xmlns:p14="http://schemas.microsoft.com/office/powerpoint/2010/main" val="2187157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16</a:t>
            </a:fld>
            <a:endParaRPr lang="en-US"/>
          </a:p>
        </p:txBody>
      </p:sp>
    </p:spTree>
    <p:extLst>
      <p:ext uri="{BB962C8B-B14F-4D97-AF65-F5344CB8AC3E}">
        <p14:creationId xmlns:p14="http://schemas.microsoft.com/office/powerpoint/2010/main" val="1676031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CEC049-EC53-4869-92AE-45903AF40637}" type="slidenum">
              <a:rPr lang="en-US" smtClean="0"/>
              <a:t>17</a:t>
            </a:fld>
            <a:endParaRPr lang="en-US"/>
          </a:p>
        </p:txBody>
      </p:sp>
    </p:spTree>
    <p:extLst>
      <p:ext uri="{BB962C8B-B14F-4D97-AF65-F5344CB8AC3E}">
        <p14:creationId xmlns:p14="http://schemas.microsoft.com/office/powerpoint/2010/main" val="1878749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4B86CDD-5CBB-480D-B2FD-0CA58CCF980D}" type="datetime8">
              <a:rPr lang="en-US" smtClean="0"/>
              <a:t>11/19/2014 10:50 AM</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94D22EA-D64A-40A9-9AB3-F83A19EFF68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070005-8717-42ED-9C78-C190D0E78BF0}" type="datetime8">
              <a:rPr lang="en-US" smtClean="0"/>
              <a:t>11/19/2014 10:50 AM</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4D22EA-D64A-40A9-9AB3-F83A19EFF6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7CE6871-16F9-4816-A520-1E6D2E9C9A22}" type="datetime8">
              <a:rPr lang="en-US" smtClean="0"/>
              <a:t>11/19/2014 10:50 AM</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4D22EA-D64A-40A9-9AB3-F83A19EFF6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D8AB79D-23DA-4FAF-B620-A9CF90A4F935}" type="datetime8">
              <a:rPr lang="en-US" smtClean="0"/>
              <a:t>11/19/2014 10:50 AM</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4D22EA-D64A-40A9-9AB3-F83A19EFF68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146BB47-CF7A-4197-BA09-5A105ED7D647}" type="datetime8">
              <a:rPr lang="en-US" smtClean="0"/>
              <a:t>11/19/2014 10:50 AM</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4D22EA-D64A-40A9-9AB3-F83A19EFF68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296D184-31E3-490C-A85D-C7CC31983098}" type="datetime8">
              <a:rPr lang="en-US" smtClean="0"/>
              <a:t>11/19/2014 10:50 AM</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94D22EA-D64A-40A9-9AB3-F83A19EFF68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EB8165E-75B7-4BED-A477-EBB48120261F}" type="datetime8">
              <a:rPr lang="en-US" smtClean="0"/>
              <a:t>11/19/2014 10:50 AM</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94D22EA-D64A-40A9-9AB3-F83A19EFF68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666FD53-D805-49E0-BC63-1F6828A15B14}" type="datetime8">
              <a:rPr lang="en-US" smtClean="0"/>
              <a:t>11/19/2014 10:50 AM</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94D22EA-D64A-40A9-9AB3-F83A19EFF68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38AA697-8D1A-40B9-A89A-B15339C59E14}" type="datetime8">
              <a:rPr lang="en-US" smtClean="0"/>
              <a:t>11/19/2014 10:50 AM</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94D22EA-D64A-40A9-9AB3-F83A19EFF6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13EBF97-CD8B-4C6B-A93D-C1F41090E0D2}" type="datetime8">
              <a:rPr lang="en-US" smtClean="0"/>
              <a:t>11/19/2014 10:50 AM</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94D22EA-D64A-40A9-9AB3-F83A19EFF68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FCA3C7F-2E90-4EF0-961C-17859E6A9DCC}" type="datetime8">
              <a:rPr lang="en-US" smtClean="0"/>
              <a:t>11/19/2014 10:50 AM</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94D22EA-D64A-40A9-9AB3-F83A19EFF68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C87EB34-74B6-48A3-A3CE-707146402A74}" type="datetime8">
              <a:rPr lang="en-US" smtClean="0"/>
              <a:t>11/19/2014 10:50 AM</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94D22EA-D64A-40A9-9AB3-F83A19EFF6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ibr.tcu.edu/wp-content/uploads/sites/2/2013/09/TMA05Dec-CM.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ibr.tcu.edu/wpcontent/uploads/sites/2/2013/10/09SFMOTFORM.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2.xml"/><Relationship Id="rId1" Type="http://schemas.openxmlformats.org/officeDocument/2006/relationships/slideLayout" Target="../slideLayouts/slideLayout5.xml"/><Relationship Id="rId4" Type="http://schemas.openxmlformats.org/officeDocument/2006/relationships/image" Target="../media/image5.e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3.xml"/><Relationship Id="rId1" Type="http://schemas.openxmlformats.org/officeDocument/2006/relationships/slideLayout" Target="../slideLayouts/slideLayout5.xml"/><Relationship Id="rId4" Type="http://schemas.openxmlformats.org/officeDocument/2006/relationships/image" Target="../media/image7.emf"/></Relationships>
</file>

<file path=ppt/slides/_rels/slide47.xml.rels><?xml version="1.0" encoding="UTF-8" standalone="yes"?>
<Relationships xmlns="http://schemas.openxmlformats.org/package/2006/relationships"><Relationship Id="rId3" Type="http://schemas.openxmlformats.org/officeDocument/2006/relationships/hyperlink" Target="mailto:dmedwards@doc.nv.go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mailto:rfeese@doc.nv.gov" TargetMode="Externa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143000"/>
          </a:xfrm>
        </p:spPr>
        <p:txBody>
          <a:bodyPr>
            <a:normAutofit/>
          </a:bodyPr>
          <a:lstStyle/>
          <a:p>
            <a:pPr algn="ctr"/>
            <a:r>
              <a:rPr lang="en-US" sz="3200" i="1" dirty="0" smtClean="0">
                <a:solidFill>
                  <a:srgbClr val="0033CC"/>
                </a:solidFill>
              </a:rPr>
              <a:t>Implementing Evidence-Based Practices for RSAT Programs</a:t>
            </a:r>
            <a:endParaRPr lang="en-US" sz="3200" b="1" dirty="0">
              <a:solidFill>
                <a:srgbClr val="0033CC"/>
              </a:solidFill>
            </a:endParaRPr>
          </a:p>
        </p:txBody>
      </p:sp>
      <p:sp>
        <p:nvSpPr>
          <p:cNvPr id="3" name="Subtitle 2"/>
          <p:cNvSpPr>
            <a:spLocks noGrp="1"/>
          </p:cNvSpPr>
          <p:nvPr>
            <p:ph type="subTitle" idx="1"/>
          </p:nvPr>
        </p:nvSpPr>
        <p:spPr>
          <a:xfrm>
            <a:off x="685800" y="1828800"/>
            <a:ext cx="7772400" cy="2982511"/>
          </a:xfrm>
        </p:spPr>
        <p:txBody>
          <a:bodyPr>
            <a:normAutofit fontScale="92500" lnSpcReduction="10000"/>
          </a:bodyPr>
          <a:lstStyle/>
          <a:p>
            <a:pPr algn="ctr"/>
            <a:endParaRPr lang="en-US" sz="3900" dirty="0" smtClean="0"/>
          </a:p>
          <a:p>
            <a:pPr algn="ctr"/>
            <a:r>
              <a:rPr lang="en-US" sz="2800" dirty="0"/>
              <a:t>Presented by </a:t>
            </a:r>
          </a:p>
          <a:p>
            <a:pPr algn="ctr"/>
            <a:r>
              <a:rPr lang="en-US" sz="2800" dirty="0"/>
              <a:t>Darcy Edwards, PhD &amp;</a:t>
            </a:r>
          </a:p>
          <a:p>
            <a:pPr algn="ctr"/>
            <a:r>
              <a:rPr lang="en-US" sz="2800" dirty="0"/>
              <a:t>Robyn Feese, </a:t>
            </a:r>
            <a:r>
              <a:rPr lang="en-US" sz="2800" dirty="0" smtClean="0"/>
              <a:t>LCADC</a:t>
            </a:r>
          </a:p>
          <a:p>
            <a:pPr algn="ctr"/>
            <a:r>
              <a:rPr lang="en-US" sz="2800" dirty="0" smtClean="0"/>
              <a:t>Nevada Department of Corrections</a:t>
            </a:r>
            <a:endParaRPr lang="en-US" sz="2800" dirty="0"/>
          </a:p>
          <a:p>
            <a:pPr algn="ctr"/>
            <a:r>
              <a:rPr lang="en-US" sz="2600" dirty="0" smtClean="0"/>
              <a:t>November 19, 2014 </a:t>
            </a:r>
            <a:br>
              <a:rPr lang="en-US" sz="2600" dirty="0" smtClean="0"/>
            </a:br>
            <a:endParaRPr lang="en-US" sz="2600" dirty="0" smtClean="0"/>
          </a:p>
        </p:txBody>
      </p:sp>
    </p:spTree>
    <p:extLst>
      <p:ext uri="{BB962C8B-B14F-4D97-AF65-F5344CB8AC3E}">
        <p14:creationId xmlns:p14="http://schemas.microsoft.com/office/powerpoint/2010/main" val="3145000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fontScale="92500" lnSpcReduction="10000"/>
          </a:bodyPr>
          <a:lstStyle/>
          <a:p>
            <a:endParaRPr lang="en-US" altLang="en-US" sz="2800" dirty="0" smtClean="0"/>
          </a:p>
          <a:p>
            <a:pPr marL="109728" indent="0">
              <a:buNone/>
            </a:pPr>
            <a:r>
              <a:rPr lang="en-US" altLang="en-US" sz="2800" b="1" dirty="0" smtClean="0">
                <a:solidFill>
                  <a:srgbClr val="0033CC"/>
                </a:solidFill>
              </a:rPr>
              <a:t>RSAT</a:t>
            </a:r>
            <a:r>
              <a:rPr lang="en-US" altLang="en-US" sz="2800" dirty="0" smtClean="0"/>
              <a:t> funded:</a:t>
            </a:r>
          </a:p>
          <a:p>
            <a:endParaRPr lang="en-US" altLang="en-US" sz="2800" dirty="0" smtClean="0"/>
          </a:p>
          <a:p>
            <a:r>
              <a:rPr lang="en-US" altLang="en-US" sz="2800" dirty="0" smtClean="0"/>
              <a:t>3 rounds of assessments for 3 programs</a:t>
            </a:r>
          </a:p>
          <a:p>
            <a:endParaRPr lang="en-US" altLang="en-US" sz="2800" dirty="0" smtClean="0"/>
          </a:p>
          <a:p>
            <a:r>
              <a:rPr lang="en-US" altLang="en-US" sz="2800" dirty="0" smtClean="0"/>
              <a:t>1 three hour report-out to stakeholders</a:t>
            </a:r>
          </a:p>
          <a:p>
            <a:endParaRPr lang="en-US" dirty="0" smtClean="0"/>
          </a:p>
          <a:p>
            <a:r>
              <a:rPr lang="en-US" dirty="0" smtClean="0"/>
              <a:t>Without </a:t>
            </a:r>
            <a:r>
              <a:rPr lang="en-US" b="1" dirty="0" smtClean="0">
                <a:solidFill>
                  <a:srgbClr val="0033CC"/>
                </a:solidFill>
              </a:rPr>
              <a:t>RSAT</a:t>
            </a:r>
            <a:r>
              <a:rPr lang="en-US" dirty="0" smtClean="0">
                <a:solidFill>
                  <a:srgbClr val="0033CC"/>
                </a:solidFill>
              </a:rPr>
              <a:t> </a:t>
            </a:r>
            <a:r>
              <a:rPr lang="en-US" dirty="0" smtClean="0"/>
              <a:t>funding, NDOC would not have been able to assess, redesign, or improve our programs</a:t>
            </a:r>
          </a:p>
          <a:p>
            <a:pPr marL="109728" indent="0">
              <a:buNone/>
            </a:pPr>
            <a:r>
              <a:rPr lang="en-US" dirty="0" smtClean="0"/>
              <a:t> </a:t>
            </a:r>
          </a:p>
          <a:p>
            <a:pPr marL="109728" indent="0">
              <a:buNone/>
            </a:pPr>
            <a:r>
              <a:rPr lang="en-US" dirty="0" smtClean="0"/>
              <a:t> </a:t>
            </a:r>
          </a:p>
        </p:txBody>
      </p:sp>
      <p:sp>
        <p:nvSpPr>
          <p:cNvPr id="3" name="Slide Number Placeholder 2"/>
          <p:cNvSpPr>
            <a:spLocks noGrp="1"/>
          </p:cNvSpPr>
          <p:nvPr>
            <p:ph type="sldNum" sz="quarter" idx="12"/>
          </p:nvPr>
        </p:nvSpPr>
        <p:spPr/>
        <p:txBody>
          <a:bodyPr/>
          <a:lstStyle/>
          <a:p>
            <a:fld id="{494D22EA-D64A-40A9-9AB3-F83A19EFF681}" type="slidenum">
              <a:rPr lang="en-US" smtClean="0"/>
              <a:t>10</a:t>
            </a:fld>
            <a:endParaRPr lang="en-US" dirty="0"/>
          </a:p>
        </p:txBody>
      </p:sp>
      <p:sp>
        <p:nvSpPr>
          <p:cNvPr id="4" name="Title 3"/>
          <p:cNvSpPr>
            <a:spLocks noGrp="1"/>
          </p:cNvSpPr>
          <p:nvPr>
            <p:ph type="title"/>
          </p:nvPr>
        </p:nvSpPr>
        <p:spPr/>
        <p:txBody>
          <a:bodyPr>
            <a:normAutofit/>
          </a:bodyPr>
          <a:lstStyle/>
          <a:p>
            <a:pPr algn="ctr"/>
            <a:r>
              <a:rPr lang="en-US" sz="2800" dirty="0" smtClean="0">
                <a:solidFill>
                  <a:srgbClr val="0000FF"/>
                </a:solidFill>
              </a:rPr>
              <a:t>How Were the Assessments Funded??</a:t>
            </a:r>
            <a:endParaRPr lang="en-US" sz="2800" dirty="0">
              <a:solidFill>
                <a:srgbClr val="0000FF"/>
              </a:solidFill>
            </a:endParaRPr>
          </a:p>
        </p:txBody>
      </p:sp>
    </p:spTree>
    <p:extLst>
      <p:ext uri="{BB962C8B-B14F-4D97-AF65-F5344CB8AC3E}">
        <p14:creationId xmlns:p14="http://schemas.microsoft.com/office/powerpoint/2010/main" val="3932483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382000" cy="4648200"/>
          </a:xfrm>
        </p:spPr>
        <p:txBody>
          <a:bodyPr>
            <a:normAutofit/>
          </a:bodyPr>
          <a:lstStyle/>
          <a:p>
            <a:r>
              <a:rPr lang="en-US" dirty="0" smtClean="0"/>
              <a:t>Gave us a place to start</a:t>
            </a:r>
          </a:p>
          <a:p>
            <a:r>
              <a:rPr lang="en-US" dirty="0" smtClean="0"/>
              <a:t>Broke the change process down into bite sized chunks that were manageable</a:t>
            </a:r>
          </a:p>
          <a:p>
            <a:r>
              <a:rPr lang="en-US" dirty="0" smtClean="0"/>
              <a:t>Helped us understand how 1 or 2 system changes could improve our entire treatment process</a:t>
            </a:r>
            <a:endParaRPr lang="en-US" dirty="0"/>
          </a:p>
          <a:p>
            <a:r>
              <a:rPr lang="en-US" dirty="0" smtClean="0"/>
              <a:t>Helped </a:t>
            </a:r>
            <a:r>
              <a:rPr lang="en-US" dirty="0"/>
              <a:t>us to identify things we were already doing that were in alignment with the 8 </a:t>
            </a:r>
            <a:r>
              <a:rPr lang="en-US" dirty="0" smtClean="0"/>
              <a:t>EBPs</a:t>
            </a:r>
          </a:p>
          <a:p>
            <a:r>
              <a:rPr lang="en-US" dirty="0" smtClean="0"/>
              <a:t>Helped us understand how to prioritize &amp; operationalize the principles</a:t>
            </a:r>
            <a:endParaRPr lang="en-US" dirty="0"/>
          </a:p>
          <a:p>
            <a:pPr marL="109728" indent="0">
              <a:buNone/>
            </a:pPr>
            <a:endParaRPr lang="en-US" dirty="0" smtClean="0"/>
          </a:p>
          <a:p>
            <a:endParaRPr lang="en-US" dirty="0"/>
          </a:p>
          <a:p>
            <a:endParaRPr lang="en-US" dirty="0" smtClean="0"/>
          </a:p>
        </p:txBody>
      </p:sp>
      <p:sp>
        <p:nvSpPr>
          <p:cNvPr id="3" name="Slide Number Placeholder 2"/>
          <p:cNvSpPr>
            <a:spLocks noGrp="1"/>
          </p:cNvSpPr>
          <p:nvPr>
            <p:ph type="sldNum" sz="quarter" idx="12"/>
          </p:nvPr>
        </p:nvSpPr>
        <p:spPr/>
        <p:txBody>
          <a:bodyPr/>
          <a:lstStyle/>
          <a:p>
            <a:fld id="{494D22EA-D64A-40A9-9AB3-F83A19EFF681}" type="slidenum">
              <a:rPr lang="en-US" smtClean="0"/>
              <a:t>11</a:t>
            </a:fld>
            <a:endParaRPr lang="en-US"/>
          </a:p>
        </p:txBody>
      </p:sp>
      <p:sp>
        <p:nvSpPr>
          <p:cNvPr id="4" name="Title 3"/>
          <p:cNvSpPr>
            <a:spLocks noGrp="1"/>
          </p:cNvSpPr>
          <p:nvPr>
            <p:ph type="title"/>
          </p:nvPr>
        </p:nvSpPr>
        <p:spPr/>
        <p:txBody>
          <a:bodyPr>
            <a:normAutofit fontScale="90000"/>
          </a:bodyPr>
          <a:lstStyle/>
          <a:p>
            <a:pPr algn="ctr"/>
            <a:r>
              <a:rPr lang="en-US" sz="4000" dirty="0" smtClean="0">
                <a:solidFill>
                  <a:srgbClr val="0000FF"/>
                </a:solidFill>
              </a:rPr>
              <a:t>How Did the CPCs Benefit NDOC?</a:t>
            </a:r>
            <a:endParaRPr lang="en-US" sz="4000" dirty="0">
              <a:solidFill>
                <a:srgbClr val="0000FF"/>
              </a:solidFill>
            </a:endParaRPr>
          </a:p>
        </p:txBody>
      </p:sp>
    </p:spTree>
    <p:extLst>
      <p:ext uri="{BB962C8B-B14F-4D97-AF65-F5344CB8AC3E}">
        <p14:creationId xmlns:p14="http://schemas.microsoft.com/office/powerpoint/2010/main" val="1424636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buAutoNum type="arabicPeriod"/>
            </a:pPr>
            <a:r>
              <a:rPr lang="en-US" i="1" dirty="0" smtClean="0">
                <a:solidFill>
                  <a:srgbClr val="0000FF"/>
                </a:solidFill>
              </a:rPr>
              <a:t>Assess Actuarial risk/needs</a:t>
            </a:r>
          </a:p>
          <a:p>
            <a:pPr marL="624078" indent="-514350">
              <a:buAutoNum type="arabicPeriod"/>
            </a:pPr>
            <a:r>
              <a:rPr lang="en-US" i="1" dirty="0" smtClean="0">
                <a:solidFill>
                  <a:srgbClr val="0000FF"/>
                </a:solidFill>
              </a:rPr>
              <a:t>Enhance intrinsic </a:t>
            </a:r>
            <a:r>
              <a:rPr lang="en-US" i="1" dirty="0">
                <a:solidFill>
                  <a:srgbClr val="0000FF"/>
                </a:solidFill>
              </a:rPr>
              <a:t>m</a:t>
            </a:r>
            <a:r>
              <a:rPr lang="en-US" i="1" dirty="0" smtClean="0">
                <a:solidFill>
                  <a:srgbClr val="0000FF"/>
                </a:solidFill>
              </a:rPr>
              <a:t>otivation</a:t>
            </a:r>
          </a:p>
          <a:p>
            <a:pPr marL="624078" indent="-514350">
              <a:buAutoNum type="arabicPeriod"/>
            </a:pPr>
            <a:r>
              <a:rPr lang="en-US" i="1" dirty="0" smtClean="0">
                <a:solidFill>
                  <a:srgbClr val="0000FF"/>
                </a:solidFill>
              </a:rPr>
              <a:t>Specifically target the interventions</a:t>
            </a:r>
          </a:p>
          <a:p>
            <a:pPr marL="624078" indent="-514350">
              <a:buAutoNum type="arabicPeriod" startAt="4"/>
            </a:pPr>
            <a:r>
              <a:rPr lang="en-US" i="1" dirty="0">
                <a:solidFill>
                  <a:srgbClr val="0000FF"/>
                </a:solidFill>
              </a:rPr>
              <a:t>Skill train/directed practice</a:t>
            </a:r>
          </a:p>
          <a:p>
            <a:pPr marL="624078" indent="-514350">
              <a:buAutoNum type="arabicPeriod" startAt="4"/>
            </a:pPr>
            <a:r>
              <a:rPr lang="en-US" dirty="0"/>
              <a:t>Increase positive reinforcement</a:t>
            </a:r>
          </a:p>
          <a:p>
            <a:pPr marL="624078" indent="-514350">
              <a:buAutoNum type="arabicPeriod" startAt="4"/>
            </a:pPr>
            <a:r>
              <a:rPr lang="en-US" dirty="0"/>
              <a:t>On-going support from natural communities </a:t>
            </a:r>
          </a:p>
          <a:p>
            <a:pPr marL="624078" indent="-514350">
              <a:buAutoNum type="arabicPeriod" startAt="4"/>
            </a:pPr>
            <a:r>
              <a:rPr lang="en-US" dirty="0"/>
              <a:t>Measure relevant processes/practices</a:t>
            </a:r>
          </a:p>
          <a:p>
            <a:pPr marL="624078" indent="-514350">
              <a:buAutoNum type="arabicPeriod" startAt="4"/>
            </a:pPr>
            <a:r>
              <a:rPr lang="en-US" dirty="0"/>
              <a:t>Provide measurement feedback</a:t>
            </a:r>
          </a:p>
          <a:p>
            <a:pPr marL="624078" indent="-514350">
              <a:buAutoNum type="arabicPeriod"/>
            </a:pPr>
            <a:endParaRPr lang="en-US" dirty="0" smtClean="0"/>
          </a:p>
          <a:p>
            <a:pPr marL="880110" lvl="1" indent="-514350">
              <a:buAutoNum type="arabicPeriod"/>
            </a:pPr>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12</a:t>
            </a:fld>
            <a:endParaRPr lang="en-US" dirty="0"/>
          </a:p>
        </p:txBody>
      </p:sp>
      <p:sp>
        <p:nvSpPr>
          <p:cNvPr id="4" name="Title 3"/>
          <p:cNvSpPr>
            <a:spLocks noGrp="1"/>
          </p:cNvSpPr>
          <p:nvPr>
            <p:ph type="title"/>
          </p:nvPr>
        </p:nvSpPr>
        <p:spPr/>
        <p:txBody>
          <a:bodyPr>
            <a:normAutofit/>
          </a:bodyPr>
          <a:lstStyle/>
          <a:p>
            <a:pPr algn="ctr"/>
            <a:r>
              <a:rPr lang="en-US" sz="3200" b="0" dirty="0" smtClean="0">
                <a:solidFill>
                  <a:srgbClr val="0000FF"/>
                </a:solidFill>
              </a:rPr>
              <a:t>8 Evidence-Based Principles</a:t>
            </a:r>
            <a:br>
              <a:rPr lang="en-US" sz="3200" b="0" dirty="0" smtClean="0">
                <a:solidFill>
                  <a:srgbClr val="0000FF"/>
                </a:solidFill>
              </a:rPr>
            </a:br>
            <a:r>
              <a:rPr lang="en-US" sz="3200" b="0" dirty="0" smtClean="0">
                <a:solidFill>
                  <a:srgbClr val="0000FF"/>
                </a:solidFill>
              </a:rPr>
              <a:t>Developmental  </a:t>
            </a:r>
            <a:endParaRPr lang="en-US" sz="3200" b="0" dirty="0">
              <a:solidFill>
                <a:srgbClr val="0000FF"/>
              </a:solidFill>
            </a:endParaRPr>
          </a:p>
        </p:txBody>
      </p:sp>
    </p:spTree>
    <p:extLst>
      <p:ext uri="{BB962C8B-B14F-4D97-AF65-F5344CB8AC3E}">
        <p14:creationId xmlns:p14="http://schemas.microsoft.com/office/powerpoint/2010/main" val="146668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lnSpcReduction="10000"/>
          </a:bodyPr>
          <a:lstStyle/>
          <a:p>
            <a:r>
              <a:rPr lang="en-US" dirty="0" smtClean="0"/>
              <a:t>Principle 1: Risk/Needs Assessment</a:t>
            </a:r>
          </a:p>
          <a:p>
            <a:endParaRPr lang="en-US" dirty="0" smtClean="0"/>
          </a:p>
          <a:p>
            <a:r>
              <a:rPr lang="en-US" dirty="0" smtClean="0"/>
              <a:t>Principle 2: Enhance Intrinsic Motivation</a:t>
            </a:r>
          </a:p>
          <a:p>
            <a:endParaRPr lang="en-US" dirty="0" smtClean="0"/>
          </a:p>
          <a:p>
            <a:r>
              <a:rPr lang="en-US" dirty="0"/>
              <a:t>Principle 3: Target Interventions:</a:t>
            </a:r>
          </a:p>
          <a:p>
            <a:pPr marL="1088136" lvl="2" indent="-457200">
              <a:buFont typeface="+mj-lt"/>
              <a:buAutoNum type="arabicPeriod"/>
            </a:pPr>
            <a:r>
              <a:rPr lang="en-US" dirty="0" smtClean="0"/>
              <a:t>Risk</a:t>
            </a:r>
            <a:endParaRPr lang="en-US" dirty="0"/>
          </a:p>
          <a:p>
            <a:pPr marL="1088136" lvl="2" indent="-457200">
              <a:buFont typeface="+mj-lt"/>
              <a:buAutoNum type="arabicPeriod"/>
            </a:pPr>
            <a:r>
              <a:rPr lang="en-US" dirty="0" smtClean="0"/>
              <a:t>Need</a:t>
            </a:r>
            <a:endParaRPr lang="en-US" dirty="0"/>
          </a:p>
          <a:p>
            <a:pPr marL="1088136" lvl="2" indent="-457200">
              <a:buFont typeface="+mj-lt"/>
              <a:buAutoNum type="arabicPeriod"/>
            </a:pPr>
            <a:r>
              <a:rPr lang="en-US" dirty="0" smtClean="0"/>
              <a:t>Responsivity</a:t>
            </a:r>
          </a:p>
          <a:p>
            <a:pPr marL="630936" lvl="2" indent="0">
              <a:buNone/>
            </a:pPr>
            <a:endParaRPr lang="en-US" dirty="0"/>
          </a:p>
          <a:p>
            <a:r>
              <a:rPr lang="en-US" dirty="0" smtClean="0"/>
              <a:t>Principle </a:t>
            </a:r>
            <a:r>
              <a:rPr lang="en-US" dirty="0"/>
              <a:t>4: Skill T</a:t>
            </a:r>
            <a:r>
              <a:rPr lang="en-US" dirty="0" smtClean="0"/>
              <a:t>rain/Directed Practice (using cognitive behavioral methods in a social learning environment)</a:t>
            </a:r>
          </a:p>
          <a:p>
            <a:endParaRPr lang="en-US" dirty="0" smtClean="0"/>
          </a:p>
          <a:p>
            <a:endParaRPr lang="en-US" dirty="0" smtClean="0"/>
          </a:p>
          <a:p>
            <a:pPr lvl="1"/>
            <a:endParaRPr lang="en-US" dirty="0" smtClean="0"/>
          </a:p>
          <a:p>
            <a:pPr lvl="1"/>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13</a:t>
            </a:fld>
            <a:endParaRPr lang="en-US" dirty="0"/>
          </a:p>
        </p:txBody>
      </p:sp>
      <p:sp>
        <p:nvSpPr>
          <p:cNvPr id="4" name="Title 3"/>
          <p:cNvSpPr>
            <a:spLocks noGrp="1"/>
          </p:cNvSpPr>
          <p:nvPr>
            <p:ph type="title"/>
          </p:nvPr>
        </p:nvSpPr>
        <p:spPr>
          <a:xfrm>
            <a:off x="457200" y="274638"/>
            <a:ext cx="8229600" cy="792162"/>
          </a:xfrm>
        </p:spPr>
        <p:txBody>
          <a:bodyPr>
            <a:normAutofit/>
          </a:bodyPr>
          <a:lstStyle/>
          <a:p>
            <a:pPr algn="ctr"/>
            <a:r>
              <a:rPr lang="en-US" sz="3200" dirty="0" smtClean="0">
                <a:solidFill>
                  <a:srgbClr val="0000FF"/>
                </a:solidFill>
              </a:rPr>
              <a:t>Prioritizing the Principles</a:t>
            </a:r>
            <a:endParaRPr lang="en-US" sz="3200" dirty="0">
              <a:solidFill>
                <a:srgbClr val="0000FF"/>
              </a:solidFill>
            </a:endParaRPr>
          </a:p>
        </p:txBody>
      </p:sp>
    </p:spTree>
    <p:extLst>
      <p:ext uri="{BB962C8B-B14F-4D97-AF65-F5344CB8AC3E}">
        <p14:creationId xmlns:p14="http://schemas.microsoft.com/office/powerpoint/2010/main" val="1591204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32500" lnSpcReduction="20000"/>
          </a:bodyPr>
          <a:lstStyle/>
          <a:p>
            <a:pPr marL="400050" lvl="1" indent="0">
              <a:buNone/>
            </a:pPr>
            <a:endParaRPr lang="en-US" sz="3000" dirty="0" smtClean="0">
              <a:solidFill>
                <a:srgbClr val="FF0000"/>
              </a:solidFill>
            </a:endParaRPr>
          </a:p>
          <a:p>
            <a:pPr marL="0" indent="0">
              <a:buNone/>
            </a:pPr>
            <a:r>
              <a:rPr lang="en-US" sz="9600" dirty="0" smtClean="0"/>
              <a:t>To address this principle, we adopted the Ohio Risk Assessment System (ORAS)</a:t>
            </a:r>
          </a:p>
          <a:p>
            <a:pPr marL="0" indent="0">
              <a:buNone/>
            </a:pPr>
            <a:endParaRPr lang="en-US" sz="9600" dirty="0" smtClean="0"/>
          </a:p>
          <a:p>
            <a:pPr marL="0" indent="0">
              <a:buNone/>
            </a:pPr>
            <a:r>
              <a:rPr lang="en-US" sz="9600" dirty="0" smtClean="0"/>
              <a:t>Dynamic </a:t>
            </a:r>
            <a:r>
              <a:rPr lang="en-US" sz="9600" dirty="0"/>
              <a:t>risk/needs assessment that can be used with offenders at any point in the criminal justice system</a:t>
            </a:r>
            <a:r>
              <a:rPr lang="en-US" sz="9600" dirty="0" smtClean="0"/>
              <a:t>:</a:t>
            </a:r>
          </a:p>
          <a:p>
            <a:pPr marL="0" indent="0">
              <a:buNone/>
            </a:pPr>
            <a:endParaRPr lang="en-US" sz="9600" dirty="0" smtClean="0"/>
          </a:p>
          <a:p>
            <a:pPr marL="2057400" lvl="8" indent="0">
              <a:buNone/>
            </a:pPr>
            <a:r>
              <a:rPr lang="en-US" sz="8500" dirty="0" smtClean="0"/>
              <a:t>Pre-trial</a:t>
            </a:r>
            <a:endParaRPr lang="en-US" sz="8500" dirty="0"/>
          </a:p>
          <a:p>
            <a:pPr marL="2057400" lvl="8" indent="0">
              <a:buNone/>
            </a:pPr>
            <a:r>
              <a:rPr lang="en-US" sz="8500" dirty="0"/>
              <a:t>Community Supervision</a:t>
            </a:r>
          </a:p>
          <a:p>
            <a:pPr marL="2057400" lvl="8" indent="0">
              <a:buNone/>
            </a:pPr>
            <a:r>
              <a:rPr lang="en-US" sz="8500" dirty="0"/>
              <a:t>Prison Intake </a:t>
            </a:r>
          </a:p>
          <a:p>
            <a:pPr marL="2057400" lvl="8" indent="0">
              <a:buNone/>
            </a:pPr>
            <a:r>
              <a:rPr lang="en-US" sz="8500" dirty="0"/>
              <a:t>Prison Re-Entry </a:t>
            </a:r>
            <a:endParaRPr lang="en-US" sz="8500" dirty="0" smtClean="0"/>
          </a:p>
          <a:p>
            <a:pPr marL="109728" indent="0">
              <a:buNone/>
            </a:pPr>
            <a:endParaRPr lang="en-US" sz="9600" dirty="0" smtClean="0"/>
          </a:p>
          <a:p>
            <a:pPr marL="109728" indent="0">
              <a:buNone/>
            </a:pPr>
            <a:endParaRPr lang="en-US" sz="9600" dirty="0" smtClean="0"/>
          </a:p>
          <a:p>
            <a:pPr marL="109728" indent="0">
              <a:buNone/>
            </a:pPr>
            <a:endParaRPr lang="en-US" dirty="0" smtClean="0"/>
          </a:p>
        </p:txBody>
      </p:sp>
      <p:sp>
        <p:nvSpPr>
          <p:cNvPr id="2" name="Title 1"/>
          <p:cNvSpPr>
            <a:spLocks noGrp="1"/>
          </p:cNvSpPr>
          <p:nvPr>
            <p:ph type="title"/>
          </p:nvPr>
        </p:nvSpPr>
        <p:spPr>
          <a:xfrm>
            <a:off x="457200" y="274638"/>
            <a:ext cx="8229600" cy="944562"/>
          </a:xfrm>
        </p:spPr>
        <p:txBody>
          <a:bodyPr>
            <a:normAutofit/>
          </a:bodyPr>
          <a:lstStyle/>
          <a:p>
            <a:pPr algn="ctr"/>
            <a:r>
              <a:rPr lang="en-US" sz="3600" dirty="0" smtClean="0">
                <a:solidFill>
                  <a:srgbClr val="0000FF"/>
                </a:solidFill>
              </a:rPr>
              <a:t>Principle 1: Risk/Needs Assessment</a:t>
            </a:r>
            <a:endParaRPr lang="en-US" sz="360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14</a:t>
            </a:fld>
            <a:endParaRPr lang="en-US" dirty="0"/>
          </a:p>
        </p:txBody>
      </p:sp>
    </p:spTree>
    <p:extLst>
      <p:ext uri="{BB962C8B-B14F-4D97-AF65-F5344CB8AC3E}">
        <p14:creationId xmlns:p14="http://schemas.microsoft.com/office/powerpoint/2010/main" val="300234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Provides </a:t>
            </a:r>
            <a:r>
              <a:rPr lang="en-US" dirty="0"/>
              <a:t>reliable </a:t>
            </a:r>
            <a:r>
              <a:rPr lang="en-US" dirty="0" smtClean="0"/>
              <a:t>instruments </a:t>
            </a:r>
            <a:r>
              <a:rPr lang="en-US" dirty="0"/>
              <a:t>with consistent </a:t>
            </a:r>
            <a:r>
              <a:rPr lang="en-US" dirty="0" smtClean="0"/>
              <a:t>meaning </a:t>
            </a:r>
            <a:r>
              <a:rPr lang="en-US" dirty="0" smtClean="0">
                <a:solidFill>
                  <a:srgbClr val="0000FF"/>
                </a:solidFill>
              </a:rPr>
              <a:t>(Quality assurance, inter-rater reliability)</a:t>
            </a:r>
          </a:p>
          <a:p>
            <a:endParaRPr lang="en-US" dirty="0">
              <a:solidFill>
                <a:srgbClr val="0000FF"/>
              </a:solidFill>
            </a:endParaRPr>
          </a:p>
          <a:p>
            <a:r>
              <a:rPr lang="en-US" sz="2800" dirty="0"/>
              <a:t>Allows for professional discretion &amp; overrides without losing the integrity of the </a:t>
            </a:r>
            <a:r>
              <a:rPr lang="en-US" sz="2800" dirty="0" smtClean="0"/>
              <a:t>instrument </a:t>
            </a:r>
            <a:r>
              <a:rPr lang="en-US" sz="2800" dirty="0" smtClean="0">
                <a:solidFill>
                  <a:srgbClr val="0000FF"/>
                </a:solidFill>
              </a:rPr>
              <a:t>(Quality assurance)</a:t>
            </a:r>
            <a:endParaRPr lang="en-US" dirty="0" smtClean="0">
              <a:solidFill>
                <a:srgbClr val="0000FF"/>
              </a:solidFill>
            </a:endParaRPr>
          </a:p>
          <a:p>
            <a:endParaRPr lang="en-US" dirty="0">
              <a:solidFill>
                <a:srgbClr val="0000FF"/>
              </a:solidFill>
            </a:endParaRPr>
          </a:p>
          <a:p>
            <a:endParaRPr lang="en-US" dirty="0" smtClean="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15</a:t>
            </a:fld>
            <a:endParaRPr lang="en-US"/>
          </a:p>
        </p:txBody>
      </p:sp>
      <p:sp>
        <p:nvSpPr>
          <p:cNvPr id="4" name="Title 3"/>
          <p:cNvSpPr>
            <a:spLocks noGrp="1"/>
          </p:cNvSpPr>
          <p:nvPr>
            <p:ph type="title"/>
          </p:nvPr>
        </p:nvSpPr>
        <p:spPr/>
        <p:txBody>
          <a:bodyPr/>
          <a:lstStyle/>
          <a:p>
            <a:pPr algn="ctr"/>
            <a:r>
              <a:rPr lang="en-US" dirty="0" smtClean="0">
                <a:solidFill>
                  <a:srgbClr val="0000FF"/>
                </a:solidFill>
              </a:rPr>
              <a:t>ORAS Benefits</a:t>
            </a:r>
            <a:endParaRPr lang="en-US" dirty="0">
              <a:solidFill>
                <a:srgbClr val="0000FF"/>
              </a:solidFill>
            </a:endParaRPr>
          </a:p>
        </p:txBody>
      </p:sp>
    </p:spTree>
    <p:extLst>
      <p:ext uri="{BB962C8B-B14F-4D97-AF65-F5344CB8AC3E}">
        <p14:creationId xmlns:p14="http://schemas.microsoft.com/office/powerpoint/2010/main" val="2565377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00600"/>
          </a:xfrm>
        </p:spPr>
        <p:txBody>
          <a:bodyPr>
            <a:normAutofit fontScale="92500" lnSpcReduction="10000"/>
          </a:bodyPr>
          <a:lstStyle/>
          <a:p>
            <a:r>
              <a:rPr lang="en-US" sz="2800" dirty="0" smtClean="0"/>
              <a:t>The system can generate </a:t>
            </a:r>
            <a:r>
              <a:rPr lang="en-US" sz="2800" dirty="0"/>
              <a:t>case plans that identify &amp; prioritize </a:t>
            </a:r>
            <a:r>
              <a:rPr lang="en-US" sz="2800" dirty="0" smtClean="0"/>
              <a:t>the offender’s dynamic criminogenic needs </a:t>
            </a:r>
            <a:r>
              <a:rPr lang="en-US" sz="2800" dirty="0"/>
              <a:t>&amp; </a:t>
            </a:r>
            <a:r>
              <a:rPr lang="en-US" sz="2800" dirty="0" smtClean="0"/>
              <a:t>aid in treatment planning &amp; service delivery. The case plan can follow the offender as he or she moves through the criminal justice system</a:t>
            </a:r>
            <a:r>
              <a:rPr lang="en-US" sz="2800" dirty="0" smtClean="0">
                <a:solidFill>
                  <a:srgbClr val="0000FF"/>
                </a:solidFill>
              </a:rPr>
              <a:t>$$$</a:t>
            </a:r>
          </a:p>
          <a:p>
            <a:endParaRPr lang="en-US" sz="2800" dirty="0" smtClean="0"/>
          </a:p>
          <a:p>
            <a:r>
              <a:rPr lang="en-US" sz="2800" dirty="0" smtClean="0"/>
              <a:t>Since ORAS is designed as a set of “cross-system” tools, it has the potential to reduce </a:t>
            </a:r>
            <a:r>
              <a:rPr lang="en-US" sz="2800" dirty="0"/>
              <a:t>duplication </a:t>
            </a:r>
            <a:r>
              <a:rPr lang="en-US" sz="2800" dirty="0" smtClean="0"/>
              <a:t>of efforts &amp; it can enhance </a:t>
            </a:r>
            <a:r>
              <a:rPr lang="en-US" sz="2800" dirty="0"/>
              <a:t>communication &amp; sharing of information across the criminal justice </a:t>
            </a:r>
            <a:r>
              <a:rPr lang="en-US" sz="2800" dirty="0" smtClean="0"/>
              <a:t>system</a:t>
            </a:r>
            <a:r>
              <a:rPr lang="en-US" sz="2800" dirty="0" smtClean="0">
                <a:solidFill>
                  <a:srgbClr val="0000FF"/>
                </a:solidFill>
              </a:rPr>
              <a:t>$$$</a:t>
            </a:r>
            <a:endParaRPr lang="en-US" sz="2800" dirty="0">
              <a:solidFill>
                <a:srgbClr val="0000FF"/>
              </a:solidFill>
            </a:endParaRPr>
          </a:p>
          <a:p>
            <a:endParaRPr lang="en-US" sz="2400"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16</a:t>
            </a:fld>
            <a:endParaRPr lang="en-US"/>
          </a:p>
        </p:txBody>
      </p:sp>
      <p:sp>
        <p:nvSpPr>
          <p:cNvPr id="4" name="Title 3"/>
          <p:cNvSpPr>
            <a:spLocks noGrp="1"/>
          </p:cNvSpPr>
          <p:nvPr>
            <p:ph type="title"/>
          </p:nvPr>
        </p:nvSpPr>
        <p:spPr/>
        <p:txBody>
          <a:bodyPr/>
          <a:lstStyle/>
          <a:p>
            <a:pPr algn="ctr"/>
            <a:r>
              <a:rPr lang="en-US" dirty="0" smtClean="0">
                <a:solidFill>
                  <a:srgbClr val="0000FF"/>
                </a:solidFill>
              </a:rPr>
              <a:t>ORAS Benefits (continued)</a:t>
            </a:r>
            <a:endParaRPr lang="en-US" dirty="0">
              <a:solidFill>
                <a:srgbClr val="0000FF"/>
              </a:solidFill>
            </a:endParaRPr>
          </a:p>
        </p:txBody>
      </p:sp>
    </p:spTree>
    <p:extLst>
      <p:ext uri="{BB962C8B-B14F-4D97-AF65-F5344CB8AC3E}">
        <p14:creationId xmlns:p14="http://schemas.microsoft.com/office/powerpoint/2010/main" val="3631412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382000" cy="5029200"/>
          </a:xfrm>
        </p:spPr>
        <p:txBody>
          <a:bodyPr>
            <a:normAutofit/>
          </a:bodyPr>
          <a:lstStyle/>
          <a:p>
            <a:r>
              <a:rPr lang="en-US" sz="3100" dirty="0" smtClean="0"/>
              <a:t>ORAS is fully </a:t>
            </a:r>
            <a:r>
              <a:rPr lang="en-US" sz="3100" dirty="0"/>
              <a:t>automated </a:t>
            </a:r>
            <a:r>
              <a:rPr lang="en-US" sz="3100" dirty="0" smtClean="0"/>
              <a:t>with </a:t>
            </a:r>
            <a:r>
              <a:rPr lang="en-US" sz="3100" dirty="0"/>
              <a:t>potential for auto-population to other </a:t>
            </a:r>
            <a:r>
              <a:rPr lang="en-US" sz="3100" dirty="0" smtClean="0"/>
              <a:t>criminal justice IT systems </a:t>
            </a:r>
            <a:r>
              <a:rPr lang="en-US" sz="3100" dirty="0" smtClean="0">
                <a:solidFill>
                  <a:srgbClr val="0000FF"/>
                </a:solidFill>
              </a:rPr>
              <a:t>$$$</a:t>
            </a:r>
          </a:p>
          <a:p>
            <a:endParaRPr lang="en-US" sz="3100" dirty="0" smtClean="0"/>
          </a:p>
          <a:p>
            <a:r>
              <a:rPr lang="en-US" sz="3100" dirty="0" smtClean="0"/>
              <a:t>Provides </a:t>
            </a:r>
            <a:r>
              <a:rPr lang="en-US" sz="3100" dirty="0"/>
              <a:t>more efficient allocation of supervision &amp; treatment </a:t>
            </a:r>
            <a:r>
              <a:rPr lang="en-US" sz="3100" dirty="0" smtClean="0"/>
              <a:t>resources </a:t>
            </a:r>
            <a:r>
              <a:rPr lang="en-US" sz="3100" dirty="0" smtClean="0">
                <a:solidFill>
                  <a:srgbClr val="0000FF"/>
                </a:solidFill>
              </a:rPr>
              <a:t>$$$</a:t>
            </a:r>
          </a:p>
          <a:p>
            <a:endParaRPr lang="en-US" sz="3100" dirty="0" smtClean="0">
              <a:solidFill>
                <a:srgbClr val="0000FF"/>
              </a:solidFill>
            </a:endParaRPr>
          </a:p>
          <a:p>
            <a:pPr marL="365760" lvl="2" indent="-256032">
              <a:spcBef>
                <a:spcPts val="400"/>
              </a:spcBef>
              <a:buClr>
                <a:schemeClr val="accent1"/>
              </a:buClr>
              <a:buSzPct val="68000"/>
              <a:buFont typeface="Wingdings 3"/>
              <a:buChar char=""/>
            </a:pPr>
            <a:r>
              <a:rPr lang="en-US" sz="2800" dirty="0" smtClean="0"/>
              <a:t>Predicts </a:t>
            </a:r>
            <a:r>
              <a:rPr lang="en-US" sz="2800" dirty="0"/>
              <a:t>likelihood of re-arrest &amp; recidivism at different points in the criminal justice system </a:t>
            </a:r>
            <a:r>
              <a:rPr lang="en-US" sz="2800" dirty="0" smtClean="0">
                <a:solidFill>
                  <a:srgbClr val="0000FF"/>
                </a:solidFill>
              </a:rPr>
              <a:t>$$$</a:t>
            </a:r>
          </a:p>
          <a:p>
            <a:pPr marL="365760" lvl="2" indent="-256032">
              <a:spcBef>
                <a:spcPts val="400"/>
              </a:spcBef>
              <a:buClr>
                <a:schemeClr val="accent1"/>
              </a:buClr>
              <a:buSzPct val="68000"/>
              <a:buFont typeface="Wingdings 3"/>
              <a:buChar char=""/>
            </a:pPr>
            <a:endParaRPr lang="en-US" sz="2800" dirty="0">
              <a:solidFill>
                <a:srgbClr val="0000FF"/>
              </a:solidFill>
            </a:endParaRPr>
          </a:p>
          <a:p>
            <a:pPr marL="365760" lvl="2" indent="-256032">
              <a:spcBef>
                <a:spcPts val="400"/>
              </a:spcBef>
              <a:buClr>
                <a:schemeClr val="accent1"/>
              </a:buClr>
              <a:buSzPct val="68000"/>
              <a:buFont typeface="Wingdings 3"/>
              <a:buChar char=""/>
            </a:pPr>
            <a:endParaRPr lang="en-US" sz="2800" dirty="0" smtClean="0">
              <a:solidFill>
                <a:srgbClr val="0000FF"/>
              </a:solidFill>
            </a:endParaRPr>
          </a:p>
          <a:p>
            <a:pPr marL="365760" lvl="2" indent="-256032">
              <a:spcBef>
                <a:spcPts val="400"/>
              </a:spcBef>
              <a:buClr>
                <a:schemeClr val="accent1"/>
              </a:buClr>
              <a:buSzPct val="68000"/>
              <a:buFont typeface="Wingdings 3"/>
              <a:buChar char=""/>
            </a:pPr>
            <a:endParaRPr lang="en-US" sz="2800" dirty="0">
              <a:solidFill>
                <a:srgbClr val="0000FF"/>
              </a:solidFill>
            </a:endParaRPr>
          </a:p>
          <a:p>
            <a:endParaRPr lang="en-US" sz="3100" dirty="0" smtClean="0">
              <a:solidFill>
                <a:srgbClr val="0000FF"/>
              </a:solidFill>
            </a:endParaRPr>
          </a:p>
          <a:p>
            <a:endParaRPr lang="en-US" sz="3100" dirty="0" smtClean="0">
              <a:solidFill>
                <a:srgbClr val="0000FF"/>
              </a:solidFill>
            </a:endParaRPr>
          </a:p>
          <a:p>
            <a:endParaRPr lang="en-US" sz="3100" dirty="0">
              <a:solidFill>
                <a:srgbClr val="0000FF"/>
              </a:solidFill>
            </a:endParaRPr>
          </a:p>
          <a:p>
            <a:endParaRPr lang="en-US" sz="3100" dirty="0">
              <a:solidFill>
                <a:srgbClr val="0000FF"/>
              </a:solidFill>
            </a:endParaRPr>
          </a:p>
          <a:p>
            <a:endParaRPr lang="en-US" sz="3100" dirty="0" smtClean="0"/>
          </a:p>
          <a:p>
            <a:endParaRPr lang="en-US" sz="3100" dirty="0" smtClean="0"/>
          </a:p>
          <a:p>
            <a:pPr marL="0" lvl="2" indent="0">
              <a:buNone/>
            </a:pPr>
            <a:endParaRPr lang="en-US" sz="3100" dirty="0" smtClean="0"/>
          </a:p>
          <a:p>
            <a:pPr marL="0" lvl="2" indent="0">
              <a:buNone/>
            </a:pPr>
            <a:endParaRPr lang="en-US" sz="2800" dirty="0" smtClean="0"/>
          </a:p>
        </p:txBody>
      </p:sp>
      <p:sp>
        <p:nvSpPr>
          <p:cNvPr id="2" name="Title 1"/>
          <p:cNvSpPr>
            <a:spLocks noGrp="1"/>
          </p:cNvSpPr>
          <p:nvPr>
            <p:ph type="title"/>
          </p:nvPr>
        </p:nvSpPr>
        <p:spPr>
          <a:xfrm>
            <a:off x="457200" y="274638"/>
            <a:ext cx="8229600" cy="868362"/>
          </a:xfrm>
        </p:spPr>
        <p:txBody>
          <a:bodyPr>
            <a:normAutofit/>
          </a:bodyPr>
          <a:lstStyle/>
          <a:p>
            <a:r>
              <a:rPr lang="en-US" sz="3600" dirty="0" smtClean="0"/>
              <a:t>	</a:t>
            </a:r>
            <a:r>
              <a:rPr lang="en-US" sz="3600" dirty="0"/>
              <a:t> </a:t>
            </a:r>
            <a:r>
              <a:rPr lang="en-US" sz="3600" dirty="0" smtClean="0"/>
              <a:t> </a:t>
            </a:r>
            <a:r>
              <a:rPr lang="en-US" sz="3600" b="0" dirty="0" smtClean="0">
                <a:solidFill>
                  <a:srgbClr val="0000FF"/>
                </a:solidFill>
              </a:rPr>
              <a:t>ORAS Benefits (continued)</a:t>
            </a:r>
            <a:endParaRPr lang="en-US" sz="3100" b="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17</a:t>
            </a:fld>
            <a:endParaRPr lang="en-US" dirty="0"/>
          </a:p>
        </p:txBody>
      </p:sp>
    </p:spTree>
    <p:extLst>
      <p:ext uri="{BB962C8B-B14F-4D97-AF65-F5344CB8AC3E}">
        <p14:creationId xmlns:p14="http://schemas.microsoft.com/office/powerpoint/2010/main" val="863004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334000"/>
          </a:xfrm>
        </p:spPr>
        <p:txBody>
          <a:bodyPr>
            <a:normAutofit lnSpcReduction="10000"/>
          </a:bodyPr>
          <a:lstStyle/>
          <a:p>
            <a:r>
              <a:rPr lang="en-US" sz="2800" dirty="0" smtClean="0"/>
              <a:t>In order to use ORAS, </a:t>
            </a:r>
            <a:r>
              <a:rPr lang="en-US" sz="2800" dirty="0" smtClean="0">
                <a:solidFill>
                  <a:srgbClr val="0000FF"/>
                </a:solidFill>
              </a:rPr>
              <a:t>users</a:t>
            </a:r>
            <a:r>
              <a:rPr lang="en-US" sz="2800" dirty="0" smtClean="0"/>
              <a:t> must be trained by certified trainers  </a:t>
            </a:r>
            <a:r>
              <a:rPr lang="en-US" sz="2800" dirty="0" smtClean="0">
                <a:solidFill>
                  <a:srgbClr val="0000FF"/>
                </a:solidFill>
              </a:rPr>
              <a:t>(quality assurance)</a:t>
            </a:r>
          </a:p>
          <a:p>
            <a:endParaRPr lang="en-US" sz="2800" dirty="0">
              <a:solidFill>
                <a:srgbClr val="0000FF"/>
              </a:solidFill>
            </a:endParaRPr>
          </a:p>
          <a:p>
            <a:r>
              <a:rPr lang="en-US" sz="2800" dirty="0" smtClean="0"/>
              <a:t>We used </a:t>
            </a:r>
            <a:r>
              <a:rPr lang="en-US" sz="2800" dirty="0" smtClean="0">
                <a:solidFill>
                  <a:srgbClr val="0000FF"/>
                </a:solidFill>
              </a:rPr>
              <a:t>RSAT</a:t>
            </a:r>
            <a:r>
              <a:rPr lang="en-US" sz="2800" dirty="0" smtClean="0"/>
              <a:t> funds to train users across the criminal justice system</a:t>
            </a:r>
          </a:p>
          <a:p>
            <a:endParaRPr lang="en-US" sz="2800" dirty="0" smtClean="0"/>
          </a:p>
          <a:p>
            <a:r>
              <a:rPr lang="en-US" sz="2800" dirty="0"/>
              <a:t>O</a:t>
            </a:r>
            <a:r>
              <a:rPr lang="en-US" sz="2800" dirty="0" smtClean="0"/>
              <a:t>nce trained, users have unrestricted use of the tools </a:t>
            </a:r>
            <a:r>
              <a:rPr lang="en-US" sz="2800" dirty="0" smtClean="0">
                <a:solidFill>
                  <a:srgbClr val="0000FF"/>
                </a:solidFill>
              </a:rPr>
              <a:t>$$$</a:t>
            </a:r>
          </a:p>
          <a:p>
            <a:endParaRPr lang="en-US" sz="2800" dirty="0" smtClean="0">
              <a:solidFill>
                <a:srgbClr val="0000FF"/>
              </a:solidFill>
            </a:endParaRPr>
          </a:p>
          <a:p>
            <a:r>
              <a:rPr lang="en-US" sz="2800" dirty="0"/>
              <a:t>To make the practice sustainable, we used additional </a:t>
            </a:r>
            <a:r>
              <a:rPr lang="en-US" sz="2800" b="1" dirty="0">
                <a:solidFill>
                  <a:srgbClr val="0000FF"/>
                </a:solidFill>
              </a:rPr>
              <a:t>RSAT</a:t>
            </a:r>
            <a:r>
              <a:rPr lang="en-US" sz="2800" dirty="0"/>
              <a:t> funds to send a staff to UC to become a </a:t>
            </a:r>
            <a:r>
              <a:rPr lang="en-US" sz="2800" dirty="0">
                <a:solidFill>
                  <a:srgbClr val="0000FF"/>
                </a:solidFill>
              </a:rPr>
              <a:t>certified trainer  </a:t>
            </a:r>
          </a:p>
          <a:p>
            <a:endParaRPr lang="en-US" sz="2800" dirty="0" smtClean="0">
              <a:solidFill>
                <a:srgbClr val="0000FF"/>
              </a:solidFill>
            </a:endParaRPr>
          </a:p>
          <a:p>
            <a:endParaRPr lang="en-US" sz="2800"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18</a:t>
            </a:fld>
            <a:endParaRPr lang="en-US" dirty="0"/>
          </a:p>
        </p:txBody>
      </p:sp>
      <p:sp>
        <p:nvSpPr>
          <p:cNvPr id="4" name="Title 3"/>
          <p:cNvSpPr>
            <a:spLocks noGrp="1"/>
          </p:cNvSpPr>
          <p:nvPr>
            <p:ph type="title"/>
          </p:nvPr>
        </p:nvSpPr>
        <p:spPr>
          <a:xfrm>
            <a:off x="457200" y="274638"/>
            <a:ext cx="8229600" cy="792162"/>
          </a:xfrm>
        </p:spPr>
        <p:txBody>
          <a:bodyPr>
            <a:normAutofit/>
          </a:bodyPr>
          <a:lstStyle/>
          <a:p>
            <a:pPr algn="ctr"/>
            <a:r>
              <a:rPr lang="en-US" sz="3600" b="0" dirty="0" smtClean="0">
                <a:solidFill>
                  <a:srgbClr val="0000FF"/>
                </a:solidFill>
              </a:rPr>
              <a:t>ORAS User Training</a:t>
            </a:r>
            <a:endParaRPr lang="en-US" sz="3600" b="0" dirty="0">
              <a:solidFill>
                <a:srgbClr val="0000FF"/>
              </a:solidFill>
            </a:endParaRPr>
          </a:p>
        </p:txBody>
      </p:sp>
    </p:spTree>
    <p:extLst>
      <p:ext uri="{BB962C8B-B14F-4D97-AF65-F5344CB8AC3E}">
        <p14:creationId xmlns:p14="http://schemas.microsoft.com/office/powerpoint/2010/main" val="397901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382000" cy="5135563"/>
          </a:xfrm>
        </p:spPr>
        <p:txBody>
          <a:bodyPr>
            <a:normAutofit lnSpcReduction="10000"/>
          </a:bodyPr>
          <a:lstStyle/>
          <a:p>
            <a:pPr marL="109728" indent="0">
              <a:buNone/>
            </a:pPr>
            <a:r>
              <a:rPr lang="en-US" sz="2400" dirty="0" smtClean="0"/>
              <a:t>To date, we have used </a:t>
            </a:r>
            <a:r>
              <a:rPr lang="en-US" sz="2400" b="1" dirty="0" smtClean="0">
                <a:solidFill>
                  <a:srgbClr val="0000FF"/>
                </a:solidFill>
              </a:rPr>
              <a:t>RSAT</a:t>
            </a:r>
            <a:r>
              <a:rPr lang="en-US" sz="2400" dirty="0" smtClean="0">
                <a:solidFill>
                  <a:srgbClr val="0000FF"/>
                </a:solidFill>
              </a:rPr>
              <a:t> </a:t>
            </a:r>
            <a:r>
              <a:rPr lang="en-US" sz="2400" dirty="0" smtClean="0"/>
              <a:t>funds to train </a:t>
            </a:r>
            <a:r>
              <a:rPr lang="en-US" sz="2400" dirty="0"/>
              <a:t>&amp;</a:t>
            </a:r>
            <a:r>
              <a:rPr lang="en-US" sz="2400" dirty="0" smtClean="0"/>
              <a:t> certify over 100 users across the criminal justice system &amp; we have more trainings scheduled:</a:t>
            </a:r>
            <a:endParaRPr lang="en-US" dirty="0" smtClean="0"/>
          </a:p>
          <a:p>
            <a:pPr lvl="1"/>
            <a:endParaRPr lang="en-US" dirty="0" smtClean="0"/>
          </a:p>
          <a:p>
            <a:pPr lvl="1"/>
            <a:r>
              <a:rPr lang="en-US" dirty="0" smtClean="0"/>
              <a:t>Prison</a:t>
            </a:r>
          </a:p>
          <a:p>
            <a:pPr lvl="2"/>
            <a:r>
              <a:rPr lang="en-US" dirty="0" smtClean="0"/>
              <a:t>Substance Abuse Treatment Team</a:t>
            </a:r>
            <a:endParaRPr lang="en-US" dirty="0"/>
          </a:p>
          <a:p>
            <a:pPr lvl="2"/>
            <a:r>
              <a:rPr lang="en-US" dirty="0"/>
              <a:t>Associate Wardens</a:t>
            </a:r>
          </a:p>
          <a:p>
            <a:pPr lvl="2"/>
            <a:r>
              <a:rPr lang="en-US" dirty="0" smtClean="0"/>
              <a:t>Intake</a:t>
            </a:r>
            <a:endParaRPr lang="en-US" dirty="0"/>
          </a:p>
          <a:p>
            <a:pPr lvl="2"/>
            <a:r>
              <a:rPr lang="en-US" dirty="0" smtClean="0"/>
              <a:t>Case Managers</a:t>
            </a:r>
          </a:p>
          <a:p>
            <a:pPr lvl="2"/>
            <a:r>
              <a:rPr lang="en-US" dirty="0" smtClean="0"/>
              <a:t>Mental Health </a:t>
            </a:r>
          </a:p>
          <a:p>
            <a:pPr lvl="2"/>
            <a:r>
              <a:rPr lang="en-US" dirty="0" smtClean="0"/>
              <a:t>Re-entry</a:t>
            </a:r>
          </a:p>
          <a:p>
            <a:pPr lvl="1"/>
            <a:r>
              <a:rPr lang="en-US" dirty="0" smtClean="0"/>
              <a:t>Parole Board</a:t>
            </a:r>
          </a:p>
          <a:p>
            <a:pPr lvl="1"/>
            <a:r>
              <a:rPr lang="en-US" dirty="0" smtClean="0"/>
              <a:t>Parole </a:t>
            </a:r>
            <a:r>
              <a:rPr lang="en-US" dirty="0"/>
              <a:t>&amp;</a:t>
            </a:r>
            <a:r>
              <a:rPr lang="en-US" dirty="0" smtClean="0"/>
              <a:t> Probation</a:t>
            </a:r>
          </a:p>
          <a:p>
            <a:pPr lvl="1"/>
            <a:r>
              <a:rPr lang="en-US" dirty="0" smtClean="0"/>
              <a:t>County Re-Entry Court</a:t>
            </a:r>
          </a:p>
          <a:p>
            <a:pPr lvl="1"/>
            <a:endParaRPr lang="en-US" dirty="0" smtClean="0"/>
          </a:p>
          <a:p>
            <a:pPr lvl="1"/>
            <a:endParaRPr lang="en-US" dirty="0"/>
          </a:p>
        </p:txBody>
      </p:sp>
      <p:sp>
        <p:nvSpPr>
          <p:cNvPr id="2" name="Title 1"/>
          <p:cNvSpPr>
            <a:spLocks noGrp="1"/>
          </p:cNvSpPr>
          <p:nvPr>
            <p:ph type="title"/>
          </p:nvPr>
        </p:nvSpPr>
        <p:spPr>
          <a:xfrm>
            <a:off x="457200" y="274638"/>
            <a:ext cx="8229600" cy="639762"/>
          </a:xfrm>
        </p:spPr>
        <p:txBody>
          <a:bodyPr>
            <a:normAutofit/>
          </a:bodyPr>
          <a:lstStyle/>
          <a:p>
            <a:pPr algn="ctr"/>
            <a:r>
              <a:rPr lang="en-US" sz="3200" b="0" dirty="0" smtClean="0">
                <a:solidFill>
                  <a:srgbClr val="0000FF"/>
                </a:solidFill>
                <a:effectLst>
                  <a:outerShdw blurRad="38100" dist="38100" dir="2700000" algn="tl">
                    <a:srgbClr val="000000">
                      <a:alpha val="43137"/>
                    </a:srgbClr>
                  </a:outerShdw>
                </a:effectLst>
              </a:rPr>
              <a:t>ORAS Who Has Been Trained? </a:t>
            </a:r>
            <a:endParaRPr lang="en-US" sz="3200" b="0" dirty="0">
              <a:solidFill>
                <a:srgbClr val="0000FF"/>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19</a:t>
            </a:fld>
            <a:endParaRPr lang="en-US" dirty="0"/>
          </a:p>
        </p:txBody>
      </p:sp>
    </p:spTree>
    <p:extLst>
      <p:ext uri="{BB962C8B-B14F-4D97-AF65-F5344CB8AC3E}">
        <p14:creationId xmlns:p14="http://schemas.microsoft.com/office/powerpoint/2010/main" val="2481141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109728" indent="0">
              <a:buNone/>
            </a:pPr>
            <a:r>
              <a:rPr lang="en-US" dirty="0" smtClean="0"/>
              <a:t>In 2011, Nevada Department of Corrections (NDOC) made a commitment to adopt evidence-based practices (EBP) for all its substance abuse programs</a:t>
            </a:r>
          </a:p>
          <a:p>
            <a:pPr marL="109728" indent="0">
              <a:buNone/>
            </a:pPr>
            <a:endParaRPr lang="en-US" dirty="0" smtClean="0"/>
          </a:p>
          <a:p>
            <a:pPr marL="109728" indent="0">
              <a:buNone/>
            </a:pPr>
            <a:r>
              <a:rPr lang="en-US" dirty="0" smtClean="0"/>
              <a:t>With that system change &amp; with RSAT funding, we were given an opportunity to redesign our treatment programs by operationalizing the principles of </a:t>
            </a:r>
            <a:r>
              <a:rPr lang="en-US" dirty="0"/>
              <a:t>E</a:t>
            </a:r>
            <a:r>
              <a:rPr lang="en-US" dirty="0" smtClean="0"/>
              <a:t>BP for corrections clients </a:t>
            </a:r>
          </a:p>
          <a:p>
            <a:pPr marL="109728" indent="0" algn="ctr">
              <a:buNone/>
            </a:pPr>
            <a:endParaRPr lang="en-US" dirty="0" smtClean="0"/>
          </a:p>
          <a:p>
            <a:endParaRPr lang="en-US" dirty="0" smtClean="0"/>
          </a:p>
          <a:p>
            <a:endParaRPr lang="en-US" dirty="0"/>
          </a:p>
        </p:txBody>
      </p:sp>
      <p:sp>
        <p:nvSpPr>
          <p:cNvPr id="2" name="Title 1"/>
          <p:cNvSpPr>
            <a:spLocks noGrp="1"/>
          </p:cNvSpPr>
          <p:nvPr>
            <p:ph type="title"/>
          </p:nvPr>
        </p:nvSpPr>
        <p:spPr>
          <a:xfrm>
            <a:off x="457200" y="274638"/>
            <a:ext cx="8229600" cy="1020762"/>
          </a:xfrm>
        </p:spPr>
        <p:txBody>
          <a:bodyPr>
            <a:normAutofit fontScale="90000"/>
          </a:bodyPr>
          <a:lstStyle/>
          <a:p>
            <a:pPr algn="ctr"/>
            <a:r>
              <a:rPr lang="en-US" dirty="0" smtClean="0"/>
              <a:t/>
            </a:r>
            <a:br>
              <a:rPr lang="en-US" dirty="0" smtClean="0"/>
            </a:br>
            <a:endParaRPr lang="en-US" sz="4900" b="0" dirty="0">
              <a:solidFill>
                <a:srgbClr val="0000FF"/>
              </a:solidFill>
            </a:endParaRPr>
          </a:p>
        </p:txBody>
      </p:sp>
      <p:sp>
        <p:nvSpPr>
          <p:cNvPr id="5" name="Slide Number Placeholder 4"/>
          <p:cNvSpPr>
            <a:spLocks noGrp="1"/>
          </p:cNvSpPr>
          <p:nvPr>
            <p:ph type="sldNum" sz="quarter" idx="12"/>
          </p:nvPr>
        </p:nvSpPr>
        <p:spPr/>
        <p:txBody>
          <a:bodyPr/>
          <a:lstStyle/>
          <a:p>
            <a:fld id="{494D22EA-D64A-40A9-9AB3-F83A19EFF681}" type="slidenum">
              <a:rPr lang="en-US" smtClean="0"/>
              <a:t>2</a:t>
            </a:fld>
            <a:endParaRPr lang="en-US" dirty="0"/>
          </a:p>
        </p:txBody>
      </p:sp>
    </p:spTree>
    <p:extLst>
      <p:ext uri="{BB962C8B-B14F-4D97-AF65-F5344CB8AC3E}">
        <p14:creationId xmlns:p14="http://schemas.microsoft.com/office/powerpoint/2010/main" val="3825931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lnSpcReduction="10000"/>
          </a:bodyPr>
          <a:lstStyle/>
          <a:p>
            <a:pPr marL="109728" indent="0">
              <a:buNone/>
            </a:pPr>
            <a:endParaRPr lang="en-US" sz="2400" dirty="0" smtClean="0"/>
          </a:p>
          <a:p>
            <a:pPr marL="109728" indent="0">
              <a:buNone/>
            </a:pPr>
            <a:r>
              <a:rPr lang="en-US" sz="2800" dirty="0" smtClean="0"/>
              <a:t>Intrinsic motivation for behavioral change is dynamic &amp; generated from within one’s self. It’s influenced by one’s values, thoughts, beliefs, &amp; </a:t>
            </a:r>
            <a:r>
              <a:rPr lang="en-US" sz="2800" i="1" dirty="0" smtClean="0">
                <a:solidFill>
                  <a:srgbClr val="0000FF"/>
                </a:solidFill>
              </a:rPr>
              <a:t>experiences</a:t>
            </a:r>
          </a:p>
          <a:p>
            <a:pPr marL="109728" indent="0">
              <a:buNone/>
            </a:pPr>
            <a:endParaRPr lang="en-US" sz="1800" dirty="0" smtClean="0">
              <a:solidFill>
                <a:srgbClr val="0000FF"/>
              </a:solidFill>
            </a:endParaRPr>
          </a:p>
          <a:p>
            <a:pPr marL="109728" indent="0">
              <a:buNone/>
            </a:pPr>
            <a:endParaRPr lang="en-US" sz="1800" dirty="0" smtClean="0">
              <a:solidFill>
                <a:srgbClr val="0000FF"/>
              </a:solidFill>
            </a:endParaRPr>
          </a:p>
          <a:p>
            <a:pPr marL="109728" indent="0">
              <a:buNone/>
            </a:pPr>
            <a:r>
              <a:rPr lang="en-US" sz="2800" dirty="0" smtClean="0"/>
              <a:t>While change is an “inside job,” the counselor can use motivational strategies &amp; social learning techniques to provide the offender with new </a:t>
            </a:r>
            <a:r>
              <a:rPr lang="en-US" sz="2800" i="1" dirty="0" smtClean="0">
                <a:solidFill>
                  <a:srgbClr val="0000FF"/>
                </a:solidFill>
              </a:rPr>
              <a:t>experiences</a:t>
            </a:r>
            <a:r>
              <a:rPr lang="en-US" sz="2800" dirty="0" smtClean="0"/>
              <a:t> &amp; help her or him to make that internal shift</a:t>
            </a:r>
            <a:endParaRPr lang="en-US" sz="2800" i="1" dirty="0">
              <a:solidFill>
                <a:srgbClr val="0000FF"/>
              </a:solidFill>
            </a:endParaRPr>
          </a:p>
          <a:p>
            <a:endParaRPr lang="en-US" dirty="0"/>
          </a:p>
          <a:p>
            <a:pPr marL="109728" indent="0">
              <a:buNone/>
            </a:pPr>
            <a:endParaRPr lang="en-US" sz="1800" i="1" dirty="0" smtClean="0">
              <a:solidFill>
                <a:srgbClr val="0000FF"/>
              </a:solidFill>
            </a:endParaRPr>
          </a:p>
        </p:txBody>
      </p:sp>
      <p:sp>
        <p:nvSpPr>
          <p:cNvPr id="3" name="Slide Number Placeholder 2"/>
          <p:cNvSpPr>
            <a:spLocks noGrp="1"/>
          </p:cNvSpPr>
          <p:nvPr>
            <p:ph type="sldNum" sz="quarter" idx="12"/>
          </p:nvPr>
        </p:nvSpPr>
        <p:spPr/>
        <p:txBody>
          <a:bodyPr/>
          <a:lstStyle/>
          <a:p>
            <a:fld id="{494D22EA-D64A-40A9-9AB3-F83A19EFF681}" type="slidenum">
              <a:rPr lang="en-US" smtClean="0"/>
              <a:t>20</a:t>
            </a:fld>
            <a:endParaRPr lang="en-US" dirty="0"/>
          </a:p>
        </p:txBody>
      </p:sp>
      <p:sp>
        <p:nvSpPr>
          <p:cNvPr id="4" name="Title 3"/>
          <p:cNvSpPr>
            <a:spLocks noGrp="1"/>
          </p:cNvSpPr>
          <p:nvPr>
            <p:ph type="title"/>
          </p:nvPr>
        </p:nvSpPr>
        <p:spPr/>
        <p:txBody>
          <a:bodyPr>
            <a:noAutofit/>
          </a:bodyPr>
          <a:lstStyle/>
          <a:p>
            <a:pPr algn="ctr"/>
            <a:r>
              <a:rPr lang="en-US" sz="3600" b="0" dirty="0" smtClean="0">
                <a:solidFill>
                  <a:srgbClr val="0000FF"/>
                </a:solidFill>
              </a:rPr>
              <a:t>Principle 2- Enhance Intrinsic Motivation </a:t>
            </a:r>
            <a:endParaRPr lang="en-US" sz="3600" b="0" dirty="0">
              <a:solidFill>
                <a:srgbClr val="0000FF"/>
              </a:solidFill>
            </a:endParaRPr>
          </a:p>
        </p:txBody>
      </p:sp>
    </p:spTree>
    <p:extLst>
      <p:ext uri="{BB962C8B-B14F-4D97-AF65-F5344CB8AC3E}">
        <p14:creationId xmlns:p14="http://schemas.microsoft.com/office/powerpoint/2010/main" val="4032842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458200" cy="5257800"/>
          </a:xfrm>
        </p:spPr>
        <p:txBody>
          <a:bodyPr>
            <a:normAutofit/>
          </a:bodyPr>
          <a:lstStyle/>
          <a:p>
            <a:pPr marL="109728" indent="0">
              <a:buNone/>
            </a:pPr>
            <a:endParaRPr lang="en-US" sz="2800" dirty="0" smtClean="0"/>
          </a:p>
          <a:p>
            <a:r>
              <a:rPr lang="en-US" sz="2600" b="1" dirty="0" smtClean="0">
                <a:solidFill>
                  <a:srgbClr val="0000FF"/>
                </a:solidFill>
              </a:rPr>
              <a:t>Relational: </a:t>
            </a:r>
            <a:r>
              <a:rPr lang="en-US" sz="2600" dirty="0" smtClean="0"/>
              <a:t>Assumes people change through relationships</a:t>
            </a:r>
          </a:p>
          <a:p>
            <a:endParaRPr lang="en-US" sz="2600" dirty="0" smtClean="0"/>
          </a:p>
          <a:p>
            <a:r>
              <a:rPr lang="en-US" sz="2600" b="1" dirty="0" smtClean="0">
                <a:solidFill>
                  <a:srgbClr val="0000FF"/>
                </a:solidFill>
              </a:rPr>
              <a:t>Social learning: </a:t>
            </a:r>
            <a:r>
              <a:rPr lang="en-US" sz="2600" dirty="0" smtClean="0"/>
              <a:t>Assumes our behaviors &amp; </a:t>
            </a:r>
            <a:r>
              <a:rPr lang="en-US" sz="2600" dirty="0"/>
              <a:t>attitudes develop in response to reinforcement </a:t>
            </a:r>
            <a:r>
              <a:rPr lang="en-US" sz="2600" dirty="0" smtClean="0"/>
              <a:t>&amp; encouragement </a:t>
            </a:r>
            <a:r>
              <a:rPr lang="en-US" sz="2600" dirty="0"/>
              <a:t>from the people around </a:t>
            </a:r>
            <a:r>
              <a:rPr lang="en-US" sz="2600" dirty="0" smtClean="0"/>
              <a:t>us </a:t>
            </a:r>
          </a:p>
          <a:p>
            <a:endParaRPr lang="en-US" sz="2600" b="1" dirty="0">
              <a:solidFill>
                <a:srgbClr val="0000FF"/>
              </a:solidFill>
            </a:endParaRPr>
          </a:p>
          <a:p>
            <a:r>
              <a:rPr lang="en-US" sz="2600" dirty="0" smtClean="0"/>
              <a:t>Good or bad, offenders are just like we are, they seek</a:t>
            </a:r>
            <a:r>
              <a:rPr lang="en-US" sz="2600" dirty="0" smtClean="0">
                <a:solidFill>
                  <a:srgbClr val="0000FF"/>
                </a:solidFill>
              </a:rPr>
              <a:t> relationships </a:t>
            </a:r>
            <a:r>
              <a:rPr lang="en-US" sz="2600" dirty="0" smtClean="0"/>
              <a:t>&amp; they </a:t>
            </a:r>
            <a:r>
              <a:rPr lang="en-US" sz="2600" dirty="0" smtClean="0">
                <a:solidFill>
                  <a:srgbClr val="0000FF"/>
                </a:solidFill>
              </a:rPr>
              <a:t>learn</a:t>
            </a:r>
            <a:r>
              <a:rPr lang="en-US" sz="2600" dirty="0" smtClean="0"/>
              <a:t> from those around them</a:t>
            </a:r>
            <a:endParaRPr lang="en-US" sz="2600" dirty="0"/>
          </a:p>
          <a:p>
            <a:endParaRPr lang="en-US" dirty="0" smtClean="0"/>
          </a:p>
          <a:p>
            <a:endParaRPr lang="en-US" dirty="0" smtClean="0"/>
          </a:p>
        </p:txBody>
      </p:sp>
      <p:sp>
        <p:nvSpPr>
          <p:cNvPr id="3" name="Slide Number Placeholder 2"/>
          <p:cNvSpPr>
            <a:spLocks noGrp="1"/>
          </p:cNvSpPr>
          <p:nvPr>
            <p:ph type="sldNum" sz="quarter" idx="12"/>
          </p:nvPr>
        </p:nvSpPr>
        <p:spPr/>
        <p:txBody>
          <a:bodyPr/>
          <a:lstStyle/>
          <a:p>
            <a:fld id="{494D22EA-D64A-40A9-9AB3-F83A19EFF681}" type="slidenum">
              <a:rPr lang="en-US" smtClean="0"/>
              <a:t>21</a:t>
            </a:fld>
            <a:endParaRPr lang="en-US"/>
          </a:p>
        </p:txBody>
      </p:sp>
      <p:sp>
        <p:nvSpPr>
          <p:cNvPr id="4" name="Title 3"/>
          <p:cNvSpPr>
            <a:spLocks noGrp="1"/>
          </p:cNvSpPr>
          <p:nvPr>
            <p:ph type="title"/>
          </p:nvPr>
        </p:nvSpPr>
        <p:spPr>
          <a:xfrm>
            <a:off x="457200" y="274638"/>
            <a:ext cx="8229600" cy="1096962"/>
          </a:xfrm>
        </p:spPr>
        <p:txBody>
          <a:bodyPr>
            <a:normAutofit fontScale="90000"/>
          </a:bodyPr>
          <a:lstStyle/>
          <a:p>
            <a:pPr algn="ctr"/>
            <a:r>
              <a:rPr lang="en-US" sz="3600" b="0" dirty="0" smtClean="0">
                <a:solidFill>
                  <a:srgbClr val="0000FF"/>
                </a:solidFill>
              </a:rPr>
              <a:t>Enhance Intrinsic Motivation (continued)</a:t>
            </a:r>
            <a:endParaRPr lang="en-US" sz="3600" b="0" dirty="0">
              <a:solidFill>
                <a:srgbClr val="0000FF"/>
              </a:solidFill>
            </a:endParaRPr>
          </a:p>
        </p:txBody>
      </p:sp>
    </p:spTree>
    <p:extLst>
      <p:ext uri="{BB962C8B-B14F-4D97-AF65-F5344CB8AC3E}">
        <p14:creationId xmlns:p14="http://schemas.microsoft.com/office/powerpoint/2010/main" val="492348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lstStyle/>
          <a:p>
            <a:pPr marL="109728" indent="0">
              <a:buNone/>
            </a:pPr>
            <a:r>
              <a:rPr lang="en-US" dirty="0"/>
              <a:t>H</a:t>
            </a:r>
            <a:r>
              <a:rPr lang="en-US" dirty="0" smtClean="0"/>
              <a:t>ire </a:t>
            </a:r>
            <a:r>
              <a:rPr lang="en-US" dirty="0"/>
              <a:t>the right </a:t>
            </a:r>
            <a:r>
              <a:rPr lang="en-US" dirty="0" smtClean="0"/>
              <a:t>staff. You want those who:</a:t>
            </a:r>
          </a:p>
          <a:p>
            <a:pPr marL="109728" indent="0">
              <a:buNone/>
            </a:pPr>
            <a:endParaRPr lang="en-US" dirty="0"/>
          </a:p>
          <a:p>
            <a:r>
              <a:rPr lang="en-US" dirty="0" smtClean="0"/>
              <a:t>Have good </a:t>
            </a:r>
            <a:r>
              <a:rPr lang="en-US" dirty="0"/>
              <a:t>interpersonal skills</a:t>
            </a:r>
          </a:p>
          <a:p>
            <a:r>
              <a:rPr lang="en-US" dirty="0"/>
              <a:t>Believe people can change</a:t>
            </a:r>
          </a:p>
          <a:p>
            <a:r>
              <a:rPr lang="en-US" dirty="0" smtClean="0"/>
              <a:t>Have confidence </a:t>
            </a:r>
            <a:r>
              <a:rPr lang="en-US" dirty="0"/>
              <a:t>in the therapeutic process</a:t>
            </a:r>
          </a:p>
          <a:p>
            <a:r>
              <a:rPr lang="en-US" dirty="0" smtClean="0"/>
              <a:t>Are willing to meet </a:t>
            </a:r>
            <a:r>
              <a:rPr lang="en-US" dirty="0"/>
              <a:t>the offender where </a:t>
            </a:r>
            <a:r>
              <a:rPr lang="en-US" dirty="0" smtClean="0"/>
              <a:t>he or she </a:t>
            </a:r>
            <a:r>
              <a:rPr lang="en-US" dirty="0"/>
              <a:t>happens to be in the change </a:t>
            </a:r>
            <a:r>
              <a:rPr lang="en-US" dirty="0" smtClean="0"/>
              <a:t>process</a:t>
            </a:r>
          </a:p>
          <a:p>
            <a:r>
              <a:rPr lang="en-US" dirty="0" smtClean="0"/>
              <a:t>Are willing to be trained on the model, as needed</a:t>
            </a:r>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22</a:t>
            </a:fld>
            <a:endParaRPr lang="en-US"/>
          </a:p>
        </p:txBody>
      </p:sp>
      <p:sp>
        <p:nvSpPr>
          <p:cNvPr id="4" name="Title 3"/>
          <p:cNvSpPr>
            <a:spLocks noGrp="1"/>
          </p:cNvSpPr>
          <p:nvPr>
            <p:ph type="title"/>
          </p:nvPr>
        </p:nvSpPr>
        <p:spPr/>
        <p:txBody>
          <a:bodyPr>
            <a:normAutofit/>
          </a:bodyPr>
          <a:lstStyle/>
          <a:p>
            <a:r>
              <a:rPr lang="en-US" sz="3200" b="0" dirty="0" smtClean="0">
                <a:solidFill>
                  <a:srgbClr val="0000FF"/>
                </a:solidFill>
              </a:rPr>
              <a:t>Enhance Intrinsic Motivation (continued)</a:t>
            </a:r>
            <a:endParaRPr lang="en-US" sz="3200" dirty="0"/>
          </a:p>
        </p:txBody>
      </p:sp>
    </p:spTree>
    <p:extLst>
      <p:ext uri="{BB962C8B-B14F-4D97-AF65-F5344CB8AC3E}">
        <p14:creationId xmlns:p14="http://schemas.microsoft.com/office/powerpoint/2010/main" val="1108962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953000"/>
          </a:xfrm>
        </p:spPr>
        <p:txBody>
          <a:bodyPr>
            <a:normAutofit fontScale="92500"/>
          </a:bodyPr>
          <a:lstStyle/>
          <a:p>
            <a:pPr marL="109728" indent="0">
              <a:buNone/>
            </a:pPr>
            <a:r>
              <a:rPr lang="en-US" sz="3000" dirty="0" smtClean="0"/>
              <a:t>Training Resources :</a:t>
            </a:r>
          </a:p>
          <a:p>
            <a:endParaRPr lang="en-US" dirty="0" smtClean="0"/>
          </a:p>
          <a:p>
            <a:r>
              <a:rPr lang="en-US" dirty="0" smtClean="0"/>
              <a:t>TCU Contingency Management Strategies &amp; Ideas </a:t>
            </a:r>
            <a:r>
              <a:rPr lang="en-US" dirty="0" smtClean="0">
                <a:solidFill>
                  <a:srgbClr val="0000FF"/>
                </a:solidFill>
              </a:rPr>
              <a:t> </a:t>
            </a:r>
          </a:p>
          <a:p>
            <a:pPr marL="109728" indent="0">
              <a:buNone/>
            </a:pPr>
            <a:r>
              <a:rPr lang="en-US" sz="1600" dirty="0"/>
              <a:t>http://ibr.tcu.edu/wp-content/uploads/sites/2/2013/09/TMA05Dec-CM.pdf</a:t>
            </a:r>
            <a:endParaRPr lang="en-US" sz="1600" dirty="0" smtClean="0"/>
          </a:p>
          <a:p>
            <a:endParaRPr lang="en-US" dirty="0" smtClean="0">
              <a:solidFill>
                <a:srgbClr val="00B0F0"/>
              </a:solidFill>
            </a:endParaRPr>
          </a:p>
          <a:p>
            <a:r>
              <a:rPr lang="en-US" dirty="0" smtClean="0"/>
              <a:t>Motivational </a:t>
            </a:r>
            <a:r>
              <a:rPr lang="en-US" dirty="0"/>
              <a:t>Incentives: positive </a:t>
            </a:r>
            <a:r>
              <a:rPr lang="en-US" dirty="0" smtClean="0"/>
              <a:t>reinforcement </a:t>
            </a:r>
            <a:endParaRPr lang="en-US" dirty="0" smtClean="0">
              <a:solidFill>
                <a:srgbClr val="0000FF"/>
              </a:solidFill>
            </a:endParaRPr>
          </a:p>
          <a:p>
            <a:pPr marL="109728" indent="0">
              <a:buNone/>
            </a:pPr>
            <a:r>
              <a:rPr lang="en-US" sz="1600" dirty="0">
                <a:hlinkClick r:id="rId3"/>
              </a:rPr>
              <a:t>http://</a:t>
            </a:r>
            <a:r>
              <a:rPr lang="en-US" sz="1600" dirty="0" smtClean="0">
                <a:hlinkClick r:id="rId3"/>
              </a:rPr>
              <a:t>ibr.tcu.edu/wp-content/uploads/sites/2/2013/09/TMA05Dec-CM.pdf</a:t>
            </a:r>
            <a:endParaRPr lang="en-US" sz="1600" dirty="0" smtClean="0"/>
          </a:p>
          <a:p>
            <a:pPr marL="109728" indent="0">
              <a:buNone/>
            </a:pPr>
            <a:endParaRPr lang="en-US" sz="1600" dirty="0"/>
          </a:p>
          <a:p>
            <a:r>
              <a:rPr lang="en-US" sz="2800" dirty="0" smtClean="0"/>
              <a:t>Enhancing Motivation for Change in Substance Abuse Treatment </a:t>
            </a:r>
            <a:r>
              <a:rPr lang="en-US" sz="2000" dirty="0" smtClean="0"/>
              <a:t>(open domain)</a:t>
            </a:r>
          </a:p>
          <a:p>
            <a:pPr marL="109728" indent="0">
              <a:buNone/>
            </a:pPr>
            <a:r>
              <a:rPr lang="en-US" sz="1600" dirty="0"/>
              <a:t>http://store.samhsa.gov/product/TIP-35-Enhancing-Motivation-for-Change-in-Substance-Abuse-Treatment/SMA13-4212</a:t>
            </a:r>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23</a:t>
            </a:fld>
            <a:endParaRPr lang="en-US" dirty="0"/>
          </a:p>
        </p:txBody>
      </p:sp>
      <p:sp>
        <p:nvSpPr>
          <p:cNvPr id="4" name="Title 3"/>
          <p:cNvSpPr>
            <a:spLocks noGrp="1"/>
          </p:cNvSpPr>
          <p:nvPr>
            <p:ph type="title"/>
          </p:nvPr>
        </p:nvSpPr>
        <p:spPr>
          <a:xfrm>
            <a:off x="457200" y="274638"/>
            <a:ext cx="8229600" cy="792162"/>
          </a:xfrm>
        </p:spPr>
        <p:txBody>
          <a:bodyPr>
            <a:normAutofit/>
          </a:bodyPr>
          <a:lstStyle/>
          <a:p>
            <a:r>
              <a:rPr lang="en-US" sz="3200" b="0" dirty="0">
                <a:solidFill>
                  <a:srgbClr val="0000FF"/>
                </a:solidFill>
              </a:rPr>
              <a:t>Enhance Intrinsic Motivation (continued)</a:t>
            </a:r>
          </a:p>
        </p:txBody>
      </p:sp>
    </p:spTree>
    <p:extLst>
      <p:ext uri="{BB962C8B-B14F-4D97-AF65-F5344CB8AC3E}">
        <p14:creationId xmlns:p14="http://schemas.microsoft.com/office/powerpoint/2010/main" val="1652658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534400" cy="4940491"/>
          </a:xfrm>
        </p:spPr>
        <p:txBody>
          <a:bodyPr>
            <a:normAutofit fontScale="92500" lnSpcReduction="10000"/>
          </a:bodyPr>
          <a:lstStyle/>
          <a:p>
            <a:r>
              <a:rPr lang="en-US" dirty="0" smtClean="0"/>
              <a:t>Catch them doing something good </a:t>
            </a:r>
            <a:r>
              <a:rPr lang="en-US" i="1" dirty="0" smtClean="0">
                <a:solidFill>
                  <a:srgbClr val="0000FF"/>
                </a:solidFill>
              </a:rPr>
              <a:t>(give them a positive experience )</a:t>
            </a:r>
            <a:r>
              <a:rPr lang="en-US" dirty="0" smtClean="0"/>
              <a:t> &amp; give concrete, measurable feedback. (Sometimes this is a hard one for those of us who have been trained to “catch them doing something wrong”)</a:t>
            </a:r>
          </a:p>
          <a:p>
            <a:endParaRPr lang="en-US" dirty="0" smtClean="0"/>
          </a:p>
          <a:p>
            <a:r>
              <a:rPr lang="en-US" dirty="0" smtClean="0"/>
              <a:t>Ratio of good to bad should be 4:1 </a:t>
            </a:r>
            <a:r>
              <a:rPr lang="en-US" dirty="0" smtClean="0">
                <a:solidFill>
                  <a:srgbClr val="0000FF"/>
                </a:solidFill>
              </a:rPr>
              <a:t>(quality assurance)</a:t>
            </a:r>
          </a:p>
          <a:p>
            <a:endParaRPr lang="en-US" dirty="0" smtClean="0"/>
          </a:p>
          <a:p>
            <a:r>
              <a:rPr lang="en-US" dirty="0" smtClean="0"/>
              <a:t>Praise (especially praise that is in the moment):</a:t>
            </a:r>
            <a:endParaRPr lang="en-US" dirty="0"/>
          </a:p>
          <a:p>
            <a:pPr lvl="1"/>
            <a:r>
              <a:rPr lang="en-US" dirty="0"/>
              <a:t>Verbal</a:t>
            </a:r>
          </a:p>
          <a:p>
            <a:pPr lvl="1"/>
            <a:r>
              <a:rPr lang="en-US" dirty="0" smtClean="0"/>
              <a:t>“Thumbs </a:t>
            </a:r>
            <a:r>
              <a:rPr lang="en-US" dirty="0"/>
              <a:t>up” </a:t>
            </a:r>
          </a:p>
          <a:p>
            <a:pPr lvl="1"/>
            <a:r>
              <a:rPr lang="en-US" dirty="0"/>
              <a:t>Written </a:t>
            </a:r>
          </a:p>
          <a:p>
            <a:pPr marL="109728" indent="0">
              <a:buNone/>
            </a:pPr>
            <a:endParaRPr lang="en-US" dirty="0" smtClean="0">
              <a:solidFill>
                <a:srgbClr val="FF0000"/>
              </a:solidFill>
            </a:endParaRPr>
          </a:p>
          <a:p>
            <a:pPr marL="109728" indent="0">
              <a:buNone/>
            </a:pPr>
            <a:endParaRPr lang="en-US" dirty="0" smtClean="0">
              <a:solidFill>
                <a:srgbClr val="FF0000"/>
              </a:solidFill>
            </a:endParaRPr>
          </a:p>
          <a:p>
            <a:pPr marL="109728" indent="0">
              <a:buNone/>
            </a:pPr>
            <a:endParaRPr lang="en-US" dirty="0" smtClean="0"/>
          </a:p>
        </p:txBody>
      </p:sp>
      <p:sp>
        <p:nvSpPr>
          <p:cNvPr id="3" name="Slide Number Placeholder 2"/>
          <p:cNvSpPr>
            <a:spLocks noGrp="1"/>
          </p:cNvSpPr>
          <p:nvPr>
            <p:ph type="sldNum" sz="quarter" idx="12"/>
          </p:nvPr>
        </p:nvSpPr>
        <p:spPr/>
        <p:txBody>
          <a:bodyPr/>
          <a:lstStyle/>
          <a:p>
            <a:fld id="{494D22EA-D64A-40A9-9AB3-F83A19EFF681}" type="slidenum">
              <a:rPr lang="en-US" smtClean="0"/>
              <a:t>24</a:t>
            </a:fld>
            <a:endParaRPr lang="en-US"/>
          </a:p>
        </p:txBody>
      </p:sp>
      <p:sp>
        <p:nvSpPr>
          <p:cNvPr id="4" name="Title 3"/>
          <p:cNvSpPr>
            <a:spLocks noGrp="1"/>
          </p:cNvSpPr>
          <p:nvPr>
            <p:ph type="title"/>
          </p:nvPr>
        </p:nvSpPr>
        <p:spPr>
          <a:xfrm>
            <a:off x="457200" y="274638"/>
            <a:ext cx="8229600" cy="639762"/>
          </a:xfrm>
        </p:spPr>
        <p:txBody>
          <a:bodyPr>
            <a:normAutofit/>
          </a:bodyPr>
          <a:lstStyle/>
          <a:p>
            <a:pPr algn="ctr"/>
            <a:r>
              <a:rPr lang="en-US" sz="3200" b="0" dirty="0" smtClean="0">
                <a:solidFill>
                  <a:srgbClr val="0000FF"/>
                </a:solidFill>
              </a:rPr>
              <a:t>Practical Ways to Enhance Motivation</a:t>
            </a:r>
            <a:endParaRPr lang="en-US" sz="3200" b="0" dirty="0">
              <a:solidFill>
                <a:srgbClr val="0000FF"/>
              </a:solidFill>
            </a:endParaRPr>
          </a:p>
        </p:txBody>
      </p:sp>
    </p:spTree>
    <p:extLst>
      <p:ext uri="{BB962C8B-B14F-4D97-AF65-F5344CB8AC3E}">
        <p14:creationId xmlns:p14="http://schemas.microsoft.com/office/powerpoint/2010/main" val="3301328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Certificates:</a:t>
            </a:r>
          </a:p>
          <a:p>
            <a:pPr marL="109728" indent="0">
              <a:buNone/>
            </a:pPr>
            <a:endParaRPr lang="en-US" dirty="0" smtClean="0"/>
          </a:p>
          <a:p>
            <a:pPr lvl="1"/>
            <a:r>
              <a:rPr lang="en-US" dirty="0" smtClean="0"/>
              <a:t>Super Star </a:t>
            </a:r>
          </a:p>
          <a:p>
            <a:pPr lvl="1"/>
            <a:r>
              <a:rPr lang="en-US" dirty="0" smtClean="0"/>
              <a:t>Crew Lead </a:t>
            </a:r>
          </a:p>
          <a:p>
            <a:pPr lvl="1"/>
            <a:r>
              <a:rPr lang="en-US" dirty="0" smtClean="0"/>
              <a:t>Most Improved </a:t>
            </a:r>
          </a:p>
          <a:p>
            <a:pPr lvl="1"/>
            <a:r>
              <a:rPr lang="en-US" dirty="0" smtClean="0"/>
              <a:t>Active Participant </a:t>
            </a:r>
          </a:p>
          <a:p>
            <a:pPr lvl="1"/>
            <a:r>
              <a:rPr lang="en-US" dirty="0" smtClean="0"/>
              <a:t>Active Leadership </a:t>
            </a:r>
          </a:p>
          <a:p>
            <a:pPr lvl="1"/>
            <a:r>
              <a:rPr lang="en-US" dirty="0" smtClean="0"/>
              <a:t>Peer Support</a:t>
            </a:r>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25</a:t>
            </a:fld>
            <a:endParaRPr lang="en-US"/>
          </a:p>
        </p:txBody>
      </p:sp>
      <p:sp>
        <p:nvSpPr>
          <p:cNvPr id="4" name="Title 3"/>
          <p:cNvSpPr>
            <a:spLocks noGrp="1"/>
          </p:cNvSpPr>
          <p:nvPr>
            <p:ph type="title"/>
          </p:nvPr>
        </p:nvSpPr>
        <p:spPr/>
        <p:txBody>
          <a:bodyPr>
            <a:normAutofit/>
          </a:bodyPr>
          <a:lstStyle/>
          <a:p>
            <a:pPr algn="ctr"/>
            <a:r>
              <a:rPr lang="en-US" sz="3200" b="0" dirty="0">
                <a:solidFill>
                  <a:srgbClr val="0000FF"/>
                </a:solidFill>
              </a:rPr>
              <a:t>Practical Ways to Enhance </a:t>
            </a:r>
            <a:r>
              <a:rPr lang="en-US" sz="3200" b="0" dirty="0" smtClean="0">
                <a:solidFill>
                  <a:srgbClr val="0000FF"/>
                </a:solidFill>
              </a:rPr>
              <a:t>Motivation (continued)</a:t>
            </a:r>
            <a:endParaRPr lang="en-US" sz="3200" dirty="0"/>
          </a:p>
        </p:txBody>
      </p:sp>
    </p:spTree>
    <p:extLst>
      <p:ext uri="{BB962C8B-B14F-4D97-AF65-F5344CB8AC3E}">
        <p14:creationId xmlns:p14="http://schemas.microsoft.com/office/powerpoint/2010/main" val="205732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2800" dirty="0" smtClean="0"/>
              <a:t>Ask </a:t>
            </a:r>
            <a:r>
              <a:rPr lang="en-US" sz="2800" dirty="0"/>
              <a:t>the group what they value &amp; incorporate those values whenever possible:</a:t>
            </a:r>
          </a:p>
          <a:p>
            <a:pPr marL="109728" indent="0">
              <a:buNone/>
            </a:pPr>
            <a:endParaRPr lang="en-US" sz="2800" dirty="0"/>
          </a:p>
          <a:p>
            <a:pPr lvl="1"/>
            <a:r>
              <a:rPr lang="en-US" sz="2800" dirty="0"/>
              <a:t>Prime real estate on the housing units </a:t>
            </a:r>
          </a:p>
          <a:p>
            <a:pPr lvl="1"/>
            <a:r>
              <a:rPr lang="en-US" sz="2800" dirty="0"/>
              <a:t>First in chow line</a:t>
            </a:r>
          </a:p>
          <a:p>
            <a:pPr lvl="1"/>
            <a:r>
              <a:rPr lang="en-US" sz="2800" dirty="0"/>
              <a:t>First to the weight pile</a:t>
            </a:r>
          </a:p>
          <a:p>
            <a:pPr lvl="1"/>
            <a:r>
              <a:rPr lang="en-US" sz="2800" dirty="0"/>
              <a:t>First to the phones</a:t>
            </a:r>
          </a:p>
          <a:p>
            <a:pPr marL="109728" indent="0">
              <a:buNone/>
            </a:pPr>
            <a:endParaRPr lang="en-US" sz="2800" dirty="0" smtClean="0"/>
          </a:p>
          <a:p>
            <a:r>
              <a:rPr lang="en-US" sz="2800" dirty="0" smtClean="0"/>
              <a:t>Role plays ~ instant opportunity to have a positive experience </a:t>
            </a:r>
            <a:r>
              <a:rPr lang="en-US" sz="2800" dirty="0" smtClean="0">
                <a:solidFill>
                  <a:srgbClr val="0000FF"/>
                </a:solidFill>
              </a:rPr>
              <a:t>~ Role playing is a fine art &amp; staff need to be trained on how to do it correctly (Quality assurance)</a:t>
            </a:r>
          </a:p>
          <a:p>
            <a:pPr marL="109728" indent="0">
              <a:buNone/>
            </a:pPr>
            <a:endParaRPr lang="en-US" sz="2800" dirty="0">
              <a:solidFill>
                <a:srgbClr val="FF0000"/>
              </a:solidFill>
            </a:endParaRPr>
          </a:p>
          <a:p>
            <a:pPr marL="109728" indent="0">
              <a:buNone/>
            </a:pPr>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26</a:t>
            </a:fld>
            <a:endParaRPr lang="en-US"/>
          </a:p>
        </p:txBody>
      </p:sp>
      <p:sp>
        <p:nvSpPr>
          <p:cNvPr id="4" name="Title 3"/>
          <p:cNvSpPr>
            <a:spLocks noGrp="1"/>
          </p:cNvSpPr>
          <p:nvPr>
            <p:ph type="title"/>
          </p:nvPr>
        </p:nvSpPr>
        <p:spPr/>
        <p:txBody>
          <a:bodyPr>
            <a:normAutofit/>
          </a:bodyPr>
          <a:lstStyle/>
          <a:p>
            <a:r>
              <a:rPr lang="en-US" sz="3200" b="0" dirty="0">
                <a:solidFill>
                  <a:srgbClr val="0000FF"/>
                </a:solidFill>
              </a:rPr>
              <a:t>Practical Ways to Enhance </a:t>
            </a:r>
            <a:r>
              <a:rPr lang="en-US" sz="3200" b="0" dirty="0" smtClean="0">
                <a:solidFill>
                  <a:srgbClr val="0000FF"/>
                </a:solidFill>
              </a:rPr>
              <a:t>Motivation (continued)</a:t>
            </a:r>
            <a:endParaRPr lang="en-US" sz="3200" b="0" dirty="0">
              <a:solidFill>
                <a:srgbClr val="0000FF"/>
              </a:solidFill>
            </a:endParaRPr>
          </a:p>
        </p:txBody>
      </p:sp>
    </p:spTree>
    <p:extLst>
      <p:ext uri="{BB962C8B-B14F-4D97-AF65-F5344CB8AC3E}">
        <p14:creationId xmlns:p14="http://schemas.microsoft.com/office/powerpoint/2010/main" val="3014017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81600"/>
          </a:xfrm>
        </p:spPr>
        <p:txBody>
          <a:bodyPr>
            <a:normAutofit lnSpcReduction="10000"/>
          </a:bodyPr>
          <a:lstStyle/>
          <a:p>
            <a:r>
              <a:rPr lang="en-US" sz="2400" dirty="0" smtClean="0"/>
              <a:t>Include offenders </a:t>
            </a:r>
            <a:r>
              <a:rPr lang="en-US" sz="2400" dirty="0"/>
              <a:t>in </a:t>
            </a:r>
            <a:r>
              <a:rPr lang="en-US" sz="2400" dirty="0">
                <a:solidFill>
                  <a:srgbClr val="0000FF"/>
                </a:solidFill>
              </a:rPr>
              <a:t>quality assurance </a:t>
            </a:r>
            <a:r>
              <a:rPr lang="en-US" sz="2400" dirty="0"/>
              <a:t>surveys </a:t>
            </a:r>
            <a:r>
              <a:rPr lang="en-US" sz="2400" dirty="0" smtClean="0"/>
              <a:t>&amp; debrief the results with them:</a:t>
            </a:r>
          </a:p>
          <a:p>
            <a:pPr marL="109728" indent="0">
              <a:buNone/>
            </a:pPr>
            <a:r>
              <a:rPr lang="en-US" sz="2000" dirty="0" smtClean="0"/>
              <a:t>   TCU, Engagement Scale:</a:t>
            </a:r>
          </a:p>
          <a:p>
            <a:pPr marL="109728" lvl="1" indent="0">
              <a:spcBef>
                <a:spcPts val="400"/>
              </a:spcBef>
              <a:buSzPct val="68000"/>
              <a:buNone/>
            </a:pPr>
            <a:r>
              <a:rPr lang="en-US" sz="1600" b="1" dirty="0" smtClean="0"/>
              <a:t>    </a:t>
            </a:r>
            <a:r>
              <a:rPr lang="en-US" sz="1400" b="1" dirty="0" smtClean="0"/>
              <a:t>ibr</a:t>
            </a:r>
            <a:r>
              <a:rPr lang="en-US" sz="1400" dirty="0" smtClean="0"/>
              <a:t>.</a:t>
            </a:r>
            <a:r>
              <a:rPr lang="en-US" sz="1400" b="1" dirty="0" smtClean="0"/>
              <a:t>tcu</a:t>
            </a:r>
            <a:r>
              <a:rPr lang="en-US" sz="1400" dirty="0" smtClean="0"/>
              <a:t>.edu/</a:t>
            </a:r>
            <a:r>
              <a:rPr lang="en-US" sz="1400" dirty="0" err="1" smtClean="0"/>
              <a:t>wp</a:t>
            </a:r>
            <a:r>
              <a:rPr lang="en-US" sz="1400" dirty="0" smtClean="0"/>
              <a:t>-content/uploads/sites/2/2014/08/</a:t>
            </a:r>
            <a:r>
              <a:rPr lang="en-US" sz="1400" b="1" dirty="0" smtClean="0"/>
              <a:t>TCU</a:t>
            </a:r>
            <a:r>
              <a:rPr lang="en-US" sz="1400" dirty="0" smtClean="0"/>
              <a:t>-</a:t>
            </a:r>
            <a:r>
              <a:rPr lang="en-US" sz="1400" b="1" dirty="0" smtClean="0"/>
              <a:t>ENGFORM</a:t>
            </a:r>
            <a:r>
              <a:rPr lang="en-US" sz="1400" dirty="0" smtClean="0"/>
              <a:t>-Rev.pdf</a:t>
            </a:r>
          </a:p>
          <a:p>
            <a:pPr marL="850392" lvl="1" indent="-457200">
              <a:buFont typeface="+mj-lt"/>
              <a:buAutoNum type="arabicPeriod"/>
            </a:pPr>
            <a:endParaRPr lang="en-US" dirty="0" smtClean="0">
              <a:solidFill>
                <a:srgbClr val="0000FF"/>
              </a:solidFill>
            </a:endParaRPr>
          </a:p>
          <a:p>
            <a:pPr marL="850392" lvl="1" indent="-457200">
              <a:buFont typeface="+mj-lt"/>
              <a:buAutoNum type="arabicPeriod"/>
            </a:pPr>
            <a:r>
              <a:rPr lang="en-US" dirty="0" smtClean="0">
                <a:solidFill>
                  <a:srgbClr val="0000FF"/>
                </a:solidFill>
              </a:rPr>
              <a:t>Treatment Participation</a:t>
            </a:r>
          </a:p>
          <a:p>
            <a:pPr lvl="2"/>
            <a:r>
              <a:rPr lang="en-US" sz="1800" dirty="0" smtClean="0"/>
              <a:t>Sample statement: </a:t>
            </a:r>
            <a:r>
              <a:rPr lang="en-US" sz="1800" b="1" dirty="0" smtClean="0"/>
              <a:t>You</a:t>
            </a:r>
            <a:r>
              <a:rPr lang="en-US" sz="1800" dirty="0" smtClean="0"/>
              <a:t> have learned ways to analyze &amp; plan ways to solve your problems</a:t>
            </a:r>
          </a:p>
          <a:p>
            <a:pPr marL="850392" lvl="1" indent="-457200">
              <a:buFont typeface="+mj-lt"/>
              <a:buAutoNum type="arabicPeriod"/>
            </a:pPr>
            <a:r>
              <a:rPr lang="en-US" dirty="0" smtClean="0">
                <a:solidFill>
                  <a:srgbClr val="0000FF"/>
                </a:solidFill>
              </a:rPr>
              <a:t>Treatment Satisfaction</a:t>
            </a:r>
          </a:p>
          <a:p>
            <a:pPr lvl="2"/>
            <a:r>
              <a:rPr lang="en-US" sz="1800" dirty="0" smtClean="0"/>
              <a:t>Sample statement: This </a:t>
            </a:r>
            <a:r>
              <a:rPr lang="en-US" sz="1800" b="1" dirty="0" smtClean="0"/>
              <a:t>program</a:t>
            </a:r>
            <a:r>
              <a:rPr lang="en-US" sz="1800" dirty="0" smtClean="0"/>
              <a:t> is well organized &amp; well run</a:t>
            </a:r>
          </a:p>
          <a:p>
            <a:pPr marL="850392" lvl="1" indent="-457200">
              <a:buFont typeface="+mj-lt"/>
              <a:buAutoNum type="arabicPeriod"/>
            </a:pPr>
            <a:r>
              <a:rPr lang="en-US" dirty="0" smtClean="0">
                <a:solidFill>
                  <a:srgbClr val="0000FF"/>
                </a:solidFill>
              </a:rPr>
              <a:t>Counseling Rapport </a:t>
            </a:r>
          </a:p>
          <a:p>
            <a:pPr lvl="2"/>
            <a:r>
              <a:rPr lang="en-US" sz="1800" dirty="0" smtClean="0"/>
              <a:t>Sample statement: Your </a:t>
            </a:r>
            <a:r>
              <a:rPr lang="en-US" sz="1800" b="1" dirty="0" smtClean="0"/>
              <a:t>counselor</a:t>
            </a:r>
            <a:r>
              <a:rPr lang="en-US" sz="1800" dirty="0" smtClean="0"/>
              <a:t> helps you develop confidence in yourself</a:t>
            </a:r>
          </a:p>
          <a:p>
            <a:pPr marL="850392" lvl="1" indent="-457200">
              <a:buFont typeface="+mj-lt"/>
              <a:buAutoNum type="arabicPeriod"/>
            </a:pPr>
            <a:r>
              <a:rPr lang="en-US" dirty="0" smtClean="0">
                <a:solidFill>
                  <a:srgbClr val="0000FF"/>
                </a:solidFill>
              </a:rPr>
              <a:t>Peer Support  </a:t>
            </a:r>
          </a:p>
          <a:p>
            <a:pPr lvl="2"/>
            <a:r>
              <a:rPr lang="en-US" sz="1800" dirty="0" smtClean="0"/>
              <a:t>Sample statement: You are similar to other </a:t>
            </a:r>
            <a:r>
              <a:rPr lang="en-US" sz="1800" b="1" dirty="0" smtClean="0"/>
              <a:t>clients</a:t>
            </a:r>
            <a:r>
              <a:rPr lang="en-US" sz="1800" dirty="0" smtClean="0"/>
              <a:t> of this program</a:t>
            </a:r>
          </a:p>
        </p:txBody>
      </p:sp>
      <p:sp>
        <p:nvSpPr>
          <p:cNvPr id="3" name="Slide Number Placeholder 2"/>
          <p:cNvSpPr>
            <a:spLocks noGrp="1"/>
          </p:cNvSpPr>
          <p:nvPr>
            <p:ph type="sldNum" sz="quarter" idx="12"/>
          </p:nvPr>
        </p:nvSpPr>
        <p:spPr/>
        <p:txBody>
          <a:bodyPr/>
          <a:lstStyle/>
          <a:p>
            <a:fld id="{494D22EA-D64A-40A9-9AB3-F83A19EFF681}" type="slidenum">
              <a:rPr lang="en-US" smtClean="0"/>
              <a:t>27</a:t>
            </a:fld>
            <a:endParaRPr lang="en-US"/>
          </a:p>
        </p:txBody>
      </p:sp>
      <p:sp>
        <p:nvSpPr>
          <p:cNvPr id="4" name="Title 3"/>
          <p:cNvSpPr>
            <a:spLocks noGrp="1"/>
          </p:cNvSpPr>
          <p:nvPr>
            <p:ph type="title"/>
          </p:nvPr>
        </p:nvSpPr>
        <p:spPr>
          <a:xfrm>
            <a:off x="457200" y="228600"/>
            <a:ext cx="8229600" cy="685800"/>
          </a:xfrm>
        </p:spPr>
        <p:txBody>
          <a:bodyPr>
            <a:noAutofit/>
          </a:bodyPr>
          <a:lstStyle/>
          <a:p>
            <a:pPr algn="ctr"/>
            <a:r>
              <a:rPr lang="en-US" sz="2800" b="0" dirty="0">
                <a:solidFill>
                  <a:srgbClr val="0000FF"/>
                </a:solidFill>
              </a:rPr>
              <a:t>Practical Ways to Enhance </a:t>
            </a:r>
            <a:r>
              <a:rPr lang="en-US" sz="2800" b="0" dirty="0" smtClean="0">
                <a:solidFill>
                  <a:srgbClr val="0000FF"/>
                </a:solidFill>
              </a:rPr>
              <a:t>Motivation (continued) </a:t>
            </a:r>
            <a:endParaRPr lang="en-US" sz="2800" dirty="0"/>
          </a:p>
        </p:txBody>
      </p:sp>
    </p:spTree>
    <p:extLst>
      <p:ext uri="{BB962C8B-B14F-4D97-AF65-F5344CB8AC3E}">
        <p14:creationId xmlns:p14="http://schemas.microsoft.com/office/powerpoint/2010/main" val="2554679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Have a suggestion box &amp; respond </a:t>
            </a:r>
            <a:endParaRPr lang="en-US" dirty="0" smtClean="0"/>
          </a:p>
          <a:p>
            <a:pPr marL="109728" indent="0">
              <a:buNone/>
            </a:pPr>
            <a:endParaRPr lang="en-US" dirty="0"/>
          </a:p>
          <a:p>
            <a:r>
              <a:rPr lang="en-US" dirty="0" smtClean="0"/>
              <a:t>Have </a:t>
            </a:r>
            <a:r>
              <a:rPr lang="en-US" dirty="0"/>
              <a:t>them </a:t>
            </a:r>
            <a:r>
              <a:rPr lang="en-US" dirty="0" smtClean="0"/>
              <a:t>measure their change across time </a:t>
            </a:r>
          </a:p>
          <a:p>
            <a:pPr marL="109728" indent="0">
              <a:buNone/>
            </a:pPr>
            <a:r>
              <a:rPr lang="en-US" sz="2000" dirty="0" smtClean="0"/>
              <a:t>   TCU </a:t>
            </a:r>
            <a:r>
              <a:rPr lang="en-US" sz="2000" dirty="0"/>
              <a:t>IBR: Motivation Scale </a:t>
            </a:r>
          </a:p>
          <a:p>
            <a:pPr marL="109728" indent="0">
              <a:buNone/>
            </a:pPr>
            <a:r>
              <a:rPr lang="en-US" sz="1600" dirty="0">
                <a:hlinkClick r:id="rId3"/>
              </a:rPr>
              <a:t>http://</a:t>
            </a:r>
            <a:r>
              <a:rPr lang="en-US" sz="1600" dirty="0" smtClean="0">
                <a:hlinkClick r:id="rId3"/>
              </a:rPr>
              <a:t>ibr.tcu.edu/wpcontent/uploads/sites/2/2013/10/09SFMOTFORM.pdf</a:t>
            </a:r>
            <a:endParaRPr lang="en-US" sz="1600" dirty="0" smtClean="0"/>
          </a:p>
          <a:p>
            <a:pPr marL="109728" indent="0">
              <a:buNone/>
            </a:pPr>
            <a:endParaRPr lang="en-US" sz="1600" dirty="0"/>
          </a:p>
          <a:p>
            <a:r>
              <a:rPr lang="en-US" sz="2800" dirty="0"/>
              <a:t>Give them individualized time &amp; go over the instruments with </a:t>
            </a:r>
            <a:r>
              <a:rPr lang="en-US" sz="2800" dirty="0" smtClean="0"/>
              <a:t>them (4:1)</a:t>
            </a:r>
            <a:endParaRPr lang="en-US" sz="2800" dirty="0"/>
          </a:p>
          <a:p>
            <a:pPr marL="109728" indent="0">
              <a:buNone/>
            </a:pPr>
            <a:endParaRPr lang="en-US" sz="1600" dirty="0"/>
          </a:p>
          <a:p>
            <a:pPr marL="109728" indent="0">
              <a:buNone/>
            </a:pPr>
            <a:endParaRPr lang="en-US" dirty="0"/>
          </a:p>
          <a:p>
            <a:pPr marL="109728" indent="0">
              <a:buNone/>
            </a:pPr>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28</a:t>
            </a:fld>
            <a:endParaRPr lang="en-US"/>
          </a:p>
        </p:txBody>
      </p:sp>
      <p:sp>
        <p:nvSpPr>
          <p:cNvPr id="4" name="Title 3"/>
          <p:cNvSpPr>
            <a:spLocks noGrp="1"/>
          </p:cNvSpPr>
          <p:nvPr>
            <p:ph type="title"/>
          </p:nvPr>
        </p:nvSpPr>
        <p:spPr/>
        <p:txBody>
          <a:bodyPr>
            <a:normAutofit/>
          </a:bodyPr>
          <a:lstStyle/>
          <a:p>
            <a:r>
              <a:rPr lang="en-US" sz="3200" b="0" dirty="0">
                <a:solidFill>
                  <a:srgbClr val="0000FF"/>
                </a:solidFill>
              </a:rPr>
              <a:t>Practical Ways to Enhance </a:t>
            </a:r>
            <a:r>
              <a:rPr lang="en-US" sz="3200" b="0" dirty="0" smtClean="0">
                <a:solidFill>
                  <a:srgbClr val="0000FF"/>
                </a:solidFill>
              </a:rPr>
              <a:t>Motivation (continued)</a:t>
            </a:r>
            <a:endParaRPr lang="en-US" sz="3200" dirty="0"/>
          </a:p>
        </p:txBody>
      </p:sp>
    </p:spTree>
    <p:extLst>
      <p:ext uri="{BB962C8B-B14F-4D97-AF65-F5344CB8AC3E}">
        <p14:creationId xmlns:p14="http://schemas.microsoft.com/office/powerpoint/2010/main" val="7274505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0" dirty="0" smtClean="0">
                <a:solidFill>
                  <a:srgbClr val="0000FF"/>
                </a:solidFill>
              </a:rPr>
              <a:t>TCU </a:t>
            </a:r>
            <a:r>
              <a:rPr lang="en-US" b="0" dirty="0" err="1" smtClean="0">
                <a:solidFill>
                  <a:srgbClr val="0000FF"/>
                </a:solidFill>
              </a:rPr>
              <a:t>MOTform</a:t>
            </a:r>
            <a:r>
              <a:rPr lang="en-US" b="0" dirty="0" smtClean="0">
                <a:solidFill>
                  <a:srgbClr val="0000FF"/>
                </a:solidFill>
              </a:rPr>
              <a:t> Graph</a:t>
            </a:r>
            <a:endParaRPr lang="en-US" b="0" dirty="0">
              <a:solidFill>
                <a:srgbClr val="0000FF"/>
              </a:solidFill>
            </a:endParaRPr>
          </a:p>
        </p:txBody>
      </p:sp>
      <p:sp>
        <p:nvSpPr>
          <p:cNvPr id="5" name="Text Placeholder 4"/>
          <p:cNvSpPr>
            <a:spLocks noGrp="1"/>
          </p:cNvSpPr>
          <p:nvPr>
            <p:ph type="body" idx="1"/>
          </p:nvPr>
        </p:nvSpPr>
        <p:spPr/>
        <p:txBody>
          <a:bodyPr/>
          <a:lstStyle/>
          <a:p>
            <a:r>
              <a:rPr lang="en-US" dirty="0" smtClean="0"/>
              <a:t>Intake</a:t>
            </a:r>
            <a:endParaRPr lang="en-US" dirty="0"/>
          </a:p>
        </p:txBody>
      </p:sp>
      <p:sp>
        <p:nvSpPr>
          <p:cNvPr id="6" name="Text Placeholder 5"/>
          <p:cNvSpPr>
            <a:spLocks noGrp="1"/>
          </p:cNvSpPr>
          <p:nvPr>
            <p:ph type="body" sz="half" idx="3"/>
          </p:nvPr>
        </p:nvSpPr>
        <p:spPr/>
        <p:txBody>
          <a:bodyPr/>
          <a:lstStyle/>
          <a:p>
            <a:r>
              <a:rPr lang="en-US" dirty="0" smtClean="0"/>
              <a:t>Discharge</a:t>
            </a:r>
            <a:endParaRPr lang="en-US" dirty="0"/>
          </a:p>
        </p:txBody>
      </p:sp>
      <p:sp>
        <p:nvSpPr>
          <p:cNvPr id="2" name="Content Placeholder 1"/>
          <p:cNvSpPr>
            <a:spLocks noGrp="1"/>
          </p:cNvSpPr>
          <p:nvPr>
            <p:ph sz="quarter" idx="2"/>
          </p:nvPr>
        </p:nvSpPr>
        <p:spPr/>
        <p:txBody>
          <a:bodyPr/>
          <a:lstStyle/>
          <a:p>
            <a:r>
              <a:rPr lang="en-US" dirty="0"/>
              <a:t>TCU </a:t>
            </a:r>
            <a:r>
              <a:rPr lang="en-US" dirty="0" err="1" smtClean="0"/>
              <a:t>MOTform</a:t>
            </a:r>
            <a:r>
              <a:rPr lang="en-US" dirty="0" smtClean="0"/>
              <a:t> Intake Graph</a:t>
            </a:r>
            <a:endParaRPr lang="en-US" dirty="0"/>
          </a:p>
          <a:p>
            <a:pPr marL="109728" indent="0">
              <a:buNone/>
            </a:pPr>
            <a:endParaRPr lang="en-US" dirty="0"/>
          </a:p>
        </p:txBody>
      </p:sp>
      <p:sp>
        <p:nvSpPr>
          <p:cNvPr id="7" name="Content Placeholder 6"/>
          <p:cNvSpPr>
            <a:spLocks noGrp="1"/>
          </p:cNvSpPr>
          <p:nvPr>
            <p:ph sz="quarter" idx="4"/>
          </p:nvPr>
        </p:nvSpPr>
        <p:spPr/>
        <p:txBody>
          <a:bodyPr/>
          <a:lstStyle/>
          <a:p>
            <a:r>
              <a:rPr lang="en-US" dirty="0" smtClean="0"/>
              <a:t>TCU </a:t>
            </a:r>
            <a:r>
              <a:rPr lang="en-US" dirty="0" err="1" smtClean="0"/>
              <a:t>MOTform</a:t>
            </a:r>
            <a:r>
              <a:rPr lang="en-US" dirty="0" smtClean="0"/>
              <a:t> Discharge Graph</a:t>
            </a:r>
          </a:p>
          <a:p>
            <a:pPr marL="109728" indent="0">
              <a:buNone/>
            </a:pPr>
            <a:endParaRPr lang="en-US" dirty="0"/>
          </a:p>
          <a:p>
            <a:pPr marL="109728" indent="0">
              <a:buNone/>
            </a:pPr>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29</a:t>
            </a:fld>
            <a:endParaRPr lang="en-US"/>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09800"/>
            <a:ext cx="4114800"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5642" y="2209800"/>
            <a:ext cx="3717758"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7932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638800"/>
          </a:xfrm>
        </p:spPr>
        <p:txBody>
          <a:bodyPr>
            <a:normAutofit fontScale="25000" lnSpcReduction="20000"/>
          </a:bodyPr>
          <a:lstStyle/>
          <a:p>
            <a:pPr>
              <a:buNone/>
            </a:pPr>
            <a:r>
              <a:rPr lang="en-US" altLang="en-US" sz="12800" dirty="0" smtClean="0">
                <a:solidFill>
                  <a:srgbClr val="FF0000"/>
                </a:solidFill>
              </a:rPr>
              <a:t>	</a:t>
            </a:r>
          </a:p>
          <a:p>
            <a:r>
              <a:rPr lang="en-US" altLang="en-US" sz="8000" dirty="0" smtClean="0"/>
              <a:t>The first thing we wanted to do was to get baseline assessments for all of our programs</a:t>
            </a:r>
            <a:r>
              <a:rPr lang="en-US" altLang="en-US" sz="8000" b="1" dirty="0" smtClean="0"/>
              <a:t> </a:t>
            </a:r>
            <a:endParaRPr lang="en-US" altLang="en-US" sz="2400" dirty="0" smtClean="0"/>
          </a:p>
          <a:p>
            <a:pPr>
              <a:buNone/>
            </a:pPr>
            <a:endParaRPr lang="en-US" altLang="en-US" sz="2400" dirty="0" smtClean="0"/>
          </a:p>
          <a:p>
            <a:pPr>
              <a:buNone/>
            </a:pPr>
            <a:endParaRPr lang="en-US" altLang="en-US" sz="2400" dirty="0"/>
          </a:p>
          <a:p>
            <a:r>
              <a:rPr lang="en-US" altLang="en-US" sz="8000" dirty="0" smtClean="0"/>
              <a:t>We wanted credibility &amp; the ability of our findings to stand up to scrutiny, so we wanted our programs to be assessed by </a:t>
            </a:r>
            <a:r>
              <a:rPr lang="en-US" altLang="en-US" sz="8000" dirty="0" smtClean="0">
                <a:solidFill>
                  <a:srgbClr val="0000FF"/>
                </a:solidFill>
              </a:rPr>
              <a:t>independent, objective reviewers</a:t>
            </a:r>
          </a:p>
          <a:p>
            <a:pPr marL="109728" indent="0">
              <a:buNone/>
            </a:pPr>
            <a:endParaRPr lang="en-US" altLang="en-US" sz="5000" dirty="0" smtClean="0"/>
          </a:p>
          <a:p>
            <a:r>
              <a:rPr lang="en-US" altLang="en-US" sz="8000" dirty="0" smtClean="0"/>
              <a:t>We wanted the reviewers to use a </a:t>
            </a:r>
            <a:r>
              <a:rPr lang="en-US" altLang="en-US" sz="8000" dirty="0" smtClean="0">
                <a:solidFill>
                  <a:srgbClr val="0000FF"/>
                </a:solidFill>
              </a:rPr>
              <a:t>standardized, evidence-based instrument </a:t>
            </a:r>
            <a:r>
              <a:rPr lang="en-US" altLang="en-US" sz="8000" dirty="0" smtClean="0"/>
              <a:t>that was designed specifically to evaluate </a:t>
            </a:r>
            <a:r>
              <a:rPr lang="en-US" altLang="en-US" sz="8000" dirty="0" smtClean="0">
                <a:solidFill>
                  <a:srgbClr val="0000FF"/>
                </a:solidFill>
              </a:rPr>
              <a:t>corrections</a:t>
            </a:r>
            <a:r>
              <a:rPr lang="en-US" altLang="en-US" sz="8000" dirty="0" smtClean="0"/>
              <a:t> programs</a:t>
            </a:r>
          </a:p>
          <a:p>
            <a:endParaRPr lang="en-US" altLang="en-US" sz="8000" dirty="0" smtClean="0"/>
          </a:p>
          <a:p>
            <a:r>
              <a:rPr lang="en-US" altLang="en-US" sz="8000" dirty="0" smtClean="0"/>
              <a:t>We </a:t>
            </a:r>
            <a:r>
              <a:rPr lang="en-US" altLang="en-US" sz="8000" dirty="0"/>
              <a:t>wanted the reviewers to be </a:t>
            </a:r>
            <a:r>
              <a:rPr lang="en-US" altLang="en-US" sz="8000" dirty="0">
                <a:solidFill>
                  <a:srgbClr val="0000FF"/>
                </a:solidFill>
              </a:rPr>
              <a:t>certified</a:t>
            </a:r>
            <a:r>
              <a:rPr lang="en-US" altLang="en-US" sz="8000" dirty="0"/>
              <a:t> to use the instrument</a:t>
            </a:r>
          </a:p>
          <a:p>
            <a:endParaRPr lang="en-US" altLang="en-US" sz="5000" dirty="0"/>
          </a:p>
          <a:p>
            <a:r>
              <a:rPr lang="en-US" altLang="en-US" sz="8000" dirty="0" smtClean="0"/>
              <a:t>For us, the evidence-based instrument &amp; the reviewers’ certifications were the foundation of our commitment to </a:t>
            </a:r>
            <a:r>
              <a:rPr lang="en-US" altLang="en-US" sz="8000" dirty="0" smtClean="0">
                <a:solidFill>
                  <a:srgbClr val="0000FF"/>
                </a:solidFill>
              </a:rPr>
              <a:t>quality</a:t>
            </a:r>
            <a:r>
              <a:rPr lang="en-US" altLang="en-US" sz="8000" dirty="0" smtClean="0"/>
              <a:t> assurance  </a:t>
            </a:r>
            <a:endParaRPr lang="en-US" altLang="en-US" sz="8000" dirty="0"/>
          </a:p>
          <a:p>
            <a:pPr marL="109728" indent="0">
              <a:buNone/>
            </a:pPr>
            <a:endParaRPr lang="en-US" altLang="en-US" sz="5000" dirty="0" smtClean="0"/>
          </a:p>
          <a:p>
            <a:endParaRPr lang="en-US" altLang="en-US" sz="2400" dirty="0" smtClean="0"/>
          </a:p>
          <a:p>
            <a:endParaRPr lang="en-US" altLang="en-US" sz="2400" dirty="0"/>
          </a:p>
          <a:p>
            <a:pPr>
              <a:buNone/>
            </a:pPr>
            <a:r>
              <a:rPr lang="en-US" altLang="en-US" sz="2400" dirty="0" smtClean="0"/>
              <a:t>	</a:t>
            </a:r>
            <a:endParaRPr lang="en-US" altLang="en-US" sz="2400" dirty="0"/>
          </a:p>
          <a:p>
            <a:pPr>
              <a:buNone/>
            </a:pPr>
            <a:endParaRPr lang="en-US" altLang="en-US" sz="6000" dirty="0">
              <a:solidFill>
                <a:schemeClr val="accent1"/>
              </a:solidFill>
            </a:endParaRPr>
          </a:p>
          <a:p>
            <a:endParaRPr lang="en-US" dirty="0"/>
          </a:p>
        </p:txBody>
      </p:sp>
      <p:sp>
        <p:nvSpPr>
          <p:cNvPr id="3" name="Title 2"/>
          <p:cNvSpPr>
            <a:spLocks noGrp="1"/>
          </p:cNvSpPr>
          <p:nvPr>
            <p:ph type="title"/>
          </p:nvPr>
        </p:nvSpPr>
        <p:spPr>
          <a:xfrm>
            <a:off x="457200" y="274638"/>
            <a:ext cx="8229600" cy="639762"/>
          </a:xfrm>
        </p:spPr>
        <p:txBody>
          <a:bodyPr>
            <a:noAutofit/>
          </a:bodyPr>
          <a:lstStyle/>
          <a:p>
            <a:pPr algn="ctr"/>
            <a:r>
              <a:rPr lang="en-US" sz="2800" dirty="0" smtClean="0">
                <a:solidFill>
                  <a:srgbClr val="0000FF"/>
                </a:solidFill>
              </a:rPr>
              <a:t/>
            </a:r>
            <a:br>
              <a:rPr lang="en-US" sz="2800" dirty="0" smtClean="0">
                <a:solidFill>
                  <a:srgbClr val="0000FF"/>
                </a:solidFill>
              </a:rPr>
            </a:br>
            <a:r>
              <a:rPr lang="en-US" sz="2800" dirty="0" smtClean="0">
                <a:solidFill>
                  <a:srgbClr val="0000FF"/>
                </a:solidFill>
              </a:rPr>
              <a:t>Operationalizing the Principles </a:t>
            </a:r>
            <a:br>
              <a:rPr lang="en-US" sz="2800" dirty="0" smtClean="0">
                <a:solidFill>
                  <a:srgbClr val="0000FF"/>
                </a:solidFill>
              </a:rPr>
            </a:br>
            <a:endParaRPr lang="en-US" sz="280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3</a:t>
            </a:fld>
            <a:endParaRPr lang="en-US" dirty="0"/>
          </a:p>
        </p:txBody>
      </p:sp>
    </p:spTree>
    <p:extLst>
      <p:ext uri="{BB962C8B-B14F-4D97-AF65-F5344CB8AC3E}">
        <p14:creationId xmlns:p14="http://schemas.microsoft.com/office/powerpoint/2010/main" val="799301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92500" lnSpcReduction="10000"/>
          </a:bodyPr>
          <a:lstStyle/>
          <a:p>
            <a:pPr marL="393192" lvl="1" indent="0" algn="ctr">
              <a:buNone/>
            </a:pPr>
            <a:endParaRPr lang="en-US" dirty="0" smtClean="0"/>
          </a:p>
          <a:p>
            <a:pPr marL="393192" lvl="1" indent="0" algn="ctr">
              <a:buNone/>
            </a:pPr>
            <a:endParaRPr lang="en-US" dirty="0"/>
          </a:p>
          <a:p>
            <a:pPr marL="393192" lvl="1" indent="0">
              <a:buNone/>
            </a:pPr>
            <a:r>
              <a:rPr lang="en-US" sz="3600" dirty="0" smtClean="0"/>
              <a:t>			Risk Principle</a:t>
            </a:r>
          </a:p>
          <a:p>
            <a:pPr marL="393192" lvl="1" indent="0">
              <a:buNone/>
            </a:pPr>
            <a:endParaRPr lang="en-US" sz="3600" dirty="0" smtClean="0"/>
          </a:p>
          <a:p>
            <a:pPr marL="393192" lvl="1" indent="0">
              <a:buNone/>
            </a:pPr>
            <a:r>
              <a:rPr lang="en-US" sz="3600" dirty="0" smtClean="0"/>
              <a:t>		      Need Principle</a:t>
            </a:r>
          </a:p>
          <a:p>
            <a:pPr marL="393192" lvl="1" indent="0">
              <a:buNone/>
            </a:pPr>
            <a:endParaRPr lang="en-US" sz="3600" dirty="0" smtClean="0"/>
          </a:p>
          <a:p>
            <a:pPr marL="393192" lvl="1" indent="0">
              <a:buNone/>
            </a:pPr>
            <a:r>
              <a:rPr lang="en-US" sz="3600" dirty="0" smtClean="0"/>
              <a:t>		 Responsivity Principle</a:t>
            </a:r>
          </a:p>
          <a:p>
            <a:pPr marL="393192" lvl="1" indent="0">
              <a:buNone/>
            </a:pPr>
            <a:endParaRPr lang="en-US" sz="3600" dirty="0" smtClean="0"/>
          </a:p>
          <a:p>
            <a:pPr marL="393192" lvl="1" indent="0">
              <a:buNone/>
            </a:pPr>
            <a:r>
              <a:rPr lang="en-US" sz="3600" dirty="0" smtClean="0"/>
              <a:t>		  Treatment Principle</a:t>
            </a:r>
          </a:p>
          <a:p>
            <a:r>
              <a:rPr lang="en-US" dirty="0" smtClean="0"/>
              <a:t>   </a:t>
            </a:r>
            <a:endParaRPr lang="en-US" dirty="0"/>
          </a:p>
          <a:p>
            <a:pPr marL="0" indent="0">
              <a:buNone/>
            </a:pPr>
            <a:endParaRPr lang="en-US" dirty="0" smtClean="0"/>
          </a:p>
        </p:txBody>
      </p:sp>
      <p:sp>
        <p:nvSpPr>
          <p:cNvPr id="2" name="Title 1"/>
          <p:cNvSpPr>
            <a:spLocks noGrp="1"/>
          </p:cNvSpPr>
          <p:nvPr>
            <p:ph type="title"/>
          </p:nvPr>
        </p:nvSpPr>
        <p:spPr>
          <a:xfrm>
            <a:off x="457200" y="457200"/>
            <a:ext cx="8229600" cy="762000"/>
          </a:xfrm>
        </p:spPr>
        <p:txBody>
          <a:bodyPr>
            <a:normAutofit fontScale="90000"/>
          </a:bodyPr>
          <a:lstStyle/>
          <a:p>
            <a:pPr algn="ctr"/>
            <a:r>
              <a:rPr lang="en-US" sz="3600" dirty="0" smtClean="0">
                <a:solidFill>
                  <a:srgbClr val="0000FF"/>
                </a:solidFill>
              </a:rPr>
              <a:t/>
            </a:r>
            <a:br>
              <a:rPr lang="en-US" sz="3600" dirty="0" smtClean="0">
                <a:solidFill>
                  <a:srgbClr val="0000FF"/>
                </a:solidFill>
              </a:rPr>
            </a:br>
            <a:r>
              <a:rPr lang="en-US" sz="3600" dirty="0">
                <a:solidFill>
                  <a:srgbClr val="0000FF"/>
                </a:solidFill>
              </a:rPr>
              <a:t/>
            </a:r>
            <a:br>
              <a:rPr lang="en-US" sz="3600" dirty="0">
                <a:solidFill>
                  <a:srgbClr val="0000FF"/>
                </a:solidFill>
              </a:rPr>
            </a:br>
            <a:r>
              <a:rPr lang="en-US" sz="4400" b="0" dirty="0" smtClean="0">
                <a:solidFill>
                  <a:srgbClr val="0000FF"/>
                </a:solidFill>
              </a:rPr>
              <a:t>Principle </a:t>
            </a:r>
            <a:r>
              <a:rPr lang="en-US" sz="4400" b="0" dirty="0">
                <a:solidFill>
                  <a:srgbClr val="0000FF"/>
                </a:solidFill>
              </a:rPr>
              <a:t>3: </a:t>
            </a:r>
            <a:r>
              <a:rPr lang="en-US" sz="4400" b="0" dirty="0" smtClean="0">
                <a:solidFill>
                  <a:srgbClr val="0000FF"/>
                </a:solidFill>
              </a:rPr>
              <a:t>Target Interventions</a:t>
            </a:r>
            <a:r>
              <a:rPr lang="en-US" sz="3600" dirty="0" smtClean="0">
                <a:solidFill>
                  <a:srgbClr val="0000FF"/>
                </a:solidFill>
              </a:rPr>
              <a:t/>
            </a:r>
            <a:br>
              <a:rPr lang="en-US" sz="3600" dirty="0" smtClean="0">
                <a:solidFill>
                  <a:srgbClr val="0000FF"/>
                </a:solidFill>
              </a:rPr>
            </a:br>
            <a:r>
              <a:rPr lang="en-US" sz="3600" dirty="0">
                <a:solidFill>
                  <a:srgbClr val="0000FF"/>
                </a:solidFill>
              </a:rPr>
              <a:t/>
            </a:r>
            <a:br>
              <a:rPr lang="en-US" sz="3600" dirty="0">
                <a:solidFill>
                  <a:srgbClr val="0000FF"/>
                </a:solidFill>
              </a:rPr>
            </a:br>
            <a:endParaRPr lang="en-US" sz="3600" dirty="0">
              <a:solidFill>
                <a:srgbClr val="FF0000"/>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30</a:t>
            </a:fld>
            <a:endParaRPr lang="en-US"/>
          </a:p>
        </p:txBody>
      </p:sp>
    </p:spTree>
    <p:extLst>
      <p:ext uri="{BB962C8B-B14F-4D97-AF65-F5344CB8AC3E}">
        <p14:creationId xmlns:p14="http://schemas.microsoft.com/office/powerpoint/2010/main" val="16392024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953000"/>
          </a:xfrm>
        </p:spPr>
        <p:txBody>
          <a:bodyPr>
            <a:normAutofit/>
          </a:bodyPr>
          <a:lstStyle/>
          <a:p>
            <a:r>
              <a:rPr lang="en-US" sz="2400" dirty="0" smtClean="0"/>
              <a:t>Use your risk/needs assessment (ORAS) to determine the offenders’ risk levels</a:t>
            </a:r>
          </a:p>
          <a:p>
            <a:endParaRPr lang="en-US" sz="2400" dirty="0" smtClean="0"/>
          </a:p>
          <a:p>
            <a:r>
              <a:rPr lang="en-US" sz="2400" dirty="0" smtClean="0"/>
              <a:t>Target those </a:t>
            </a:r>
            <a:r>
              <a:rPr lang="en-US" sz="2400" dirty="0" smtClean="0">
                <a:solidFill>
                  <a:srgbClr val="0000FF"/>
                </a:solidFill>
              </a:rPr>
              <a:t>who</a:t>
            </a:r>
            <a:r>
              <a:rPr lang="en-US" sz="2400" dirty="0" smtClean="0"/>
              <a:t> are most at risk to recidivate </a:t>
            </a:r>
          </a:p>
          <a:p>
            <a:endParaRPr lang="en-US" sz="2400" dirty="0" smtClean="0"/>
          </a:p>
          <a:p>
            <a:r>
              <a:rPr lang="en-US" sz="2400" dirty="0" smtClean="0"/>
              <a:t>Provide </a:t>
            </a:r>
            <a:r>
              <a:rPr lang="en-US" sz="2400" dirty="0"/>
              <a:t>more intense services to higher-risk </a:t>
            </a:r>
            <a:r>
              <a:rPr lang="en-US" sz="2400" dirty="0" smtClean="0"/>
              <a:t>offenders (High risk ~ 200+ hours) (Moderate risk ~ 100 hours)</a:t>
            </a:r>
          </a:p>
          <a:p>
            <a:endParaRPr lang="en-US" sz="2400" dirty="0" smtClean="0"/>
          </a:p>
          <a:p>
            <a:r>
              <a:rPr lang="en-US" sz="2400" dirty="0" smtClean="0"/>
              <a:t>Intensive treatment for lower risk offenders has been shown to actually increase recidivism</a:t>
            </a:r>
            <a:endParaRPr lang="en-US" sz="2400" dirty="0"/>
          </a:p>
        </p:txBody>
      </p:sp>
      <p:sp>
        <p:nvSpPr>
          <p:cNvPr id="3" name="Slide Number Placeholder 2"/>
          <p:cNvSpPr>
            <a:spLocks noGrp="1"/>
          </p:cNvSpPr>
          <p:nvPr>
            <p:ph type="sldNum" sz="quarter" idx="12"/>
          </p:nvPr>
        </p:nvSpPr>
        <p:spPr/>
        <p:txBody>
          <a:bodyPr/>
          <a:lstStyle/>
          <a:p>
            <a:fld id="{494D22EA-D64A-40A9-9AB3-F83A19EFF681}" type="slidenum">
              <a:rPr lang="en-US" smtClean="0"/>
              <a:t>31</a:t>
            </a:fld>
            <a:endParaRPr lang="en-US"/>
          </a:p>
        </p:txBody>
      </p:sp>
      <p:sp>
        <p:nvSpPr>
          <p:cNvPr id="4" name="Title 3"/>
          <p:cNvSpPr>
            <a:spLocks noGrp="1"/>
          </p:cNvSpPr>
          <p:nvPr>
            <p:ph type="title"/>
          </p:nvPr>
        </p:nvSpPr>
        <p:spPr/>
        <p:txBody>
          <a:bodyPr>
            <a:normAutofit fontScale="90000"/>
          </a:bodyPr>
          <a:lstStyle/>
          <a:p>
            <a:pPr algn="ctr"/>
            <a:r>
              <a:rPr lang="en-US" b="0" dirty="0" smtClean="0">
                <a:solidFill>
                  <a:srgbClr val="0000FF"/>
                </a:solidFill>
              </a:rPr>
              <a:t/>
            </a:r>
            <a:br>
              <a:rPr lang="en-US" b="0" dirty="0" smtClean="0">
                <a:solidFill>
                  <a:srgbClr val="0000FF"/>
                </a:solidFill>
              </a:rPr>
            </a:br>
            <a:r>
              <a:rPr lang="en-US" b="0" dirty="0">
                <a:solidFill>
                  <a:srgbClr val="0000FF"/>
                </a:solidFill>
              </a:rPr>
              <a:t/>
            </a:r>
            <a:br>
              <a:rPr lang="en-US" b="0" dirty="0">
                <a:solidFill>
                  <a:srgbClr val="0000FF"/>
                </a:solidFill>
              </a:rPr>
            </a:br>
            <a:r>
              <a:rPr lang="en-US" b="0" dirty="0" smtClean="0">
                <a:solidFill>
                  <a:srgbClr val="0000FF"/>
                </a:solidFill>
              </a:rPr>
              <a:t>Risk </a:t>
            </a:r>
            <a:r>
              <a:rPr lang="en-US" b="0" dirty="0">
                <a:solidFill>
                  <a:srgbClr val="0000FF"/>
                </a:solidFill>
              </a:rPr>
              <a:t>Principle</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809158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305800" cy="4864291"/>
          </a:xfrm>
        </p:spPr>
        <p:txBody>
          <a:bodyPr>
            <a:normAutofit fontScale="85000" lnSpcReduction="20000"/>
          </a:bodyPr>
          <a:lstStyle/>
          <a:p>
            <a:pPr marL="109728" indent="0">
              <a:buNone/>
            </a:pPr>
            <a:r>
              <a:rPr lang="en-US" sz="3100" dirty="0" smtClean="0"/>
              <a:t>Tells you to </a:t>
            </a:r>
            <a:r>
              <a:rPr lang="en-US" sz="3100" dirty="0" smtClean="0">
                <a:solidFill>
                  <a:srgbClr val="0000FF"/>
                </a:solidFill>
              </a:rPr>
              <a:t>target</a:t>
            </a:r>
            <a:r>
              <a:rPr lang="en-US" sz="3100" dirty="0" smtClean="0"/>
              <a:t> the factors that correlate with future crime:</a:t>
            </a:r>
            <a:endParaRPr lang="en-US" sz="3100" dirty="0"/>
          </a:p>
          <a:p>
            <a:pPr marL="109728" indent="0">
              <a:buNone/>
            </a:pPr>
            <a:endParaRPr lang="en-US" dirty="0"/>
          </a:p>
          <a:p>
            <a:r>
              <a:rPr lang="en-US" sz="2900" dirty="0" smtClean="0"/>
              <a:t>Antisocial </a:t>
            </a:r>
            <a:r>
              <a:rPr lang="en-US" sz="2900" dirty="0"/>
              <a:t>attitudes</a:t>
            </a:r>
          </a:p>
          <a:p>
            <a:r>
              <a:rPr lang="en-US" sz="2900" dirty="0" smtClean="0"/>
              <a:t>Antisocial associates</a:t>
            </a:r>
          </a:p>
          <a:p>
            <a:r>
              <a:rPr lang="en-US" sz="2900" dirty="0" smtClean="0"/>
              <a:t>Antisocial personality patterns</a:t>
            </a:r>
            <a:endParaRPr lang="en-US" sz="2900" dirty="0"/>
          </a:p>
          <a:p>
            <a:r>
              <a:rPr lang="en-US" sz="2900" dirty="0" smtClean="0"/>
              <a:t>History of antisocial behavior (early, continued)</a:t>
            </a:r>
          </a:p>
          <a:p>
            <a:r>
              <a:rPr lang="en-US" sz="2900" dirty="0" smtClean="0"/>
              <a:t>Family (criminal, dysfunctional)</a:t>
            </a:r>
            <a:endParaRPr lang="en-US" sz="2900" dirty="0"/>
          </a:p>
          <a:p>
            <a:r>
              <a:rPr lang="en-US" sz="2900" dirty="0" smtClean="0"/>
              <a:t>Substance </a:t>
            </a:r>
            <a:r>
              <a:rPr lang="en-US" sz="2900" dirty="0"/>
              <a:t>abuse</a:t>
            </a:r>
          </a:p>
          <a:p>
            <a:r>
              <a:rPr lang="en-US" sz="2900" dirty="0" smtClean="0"/>
              <a:t>Lack of education, vocation</a:t>
            </a:r>
          </a:p>
          <a:p>
            <a:r>
              <a:rPr lang="en-US" sz="2900" dirty="0" smtClean="0"/>
              <a:t>Lack of prosocial activities</a:t>
            </a:r>
            <a:endParaRPr lang="en-US" sz="2900" dirty="0"/>
          </a:p>
          <a:p>
            <a:endParaRPr lang="en-US" dirty="0"/>
          </a:p>
          <a:p>
            <a:endParaRPr lang="en-US" dirty="0"/>
          </a:p>
          <a:p>
            <a:pPr marL="109728" indent="0">
              <a:buNone/>
            </a:pPr>
            <a:r>
              <a:rPr lang="en-US" sz="1500" dirty="0" smtClean="0"/>
              <a:t>http</a:t>
            </a:r>
            <a:r>
              <a:rPr lang="en-US" sz="1500" dirty="0"/>
              <a:t>://www.the-slammer.org/carousel/cutting-recidivism-what-works-what-doesn%e2%80%99t</a:t>
            </a:r>
          </a:p>
        </p:txBody>
      </p:sp>
      <p:sp>
        <p:nvSpPr>
          <p:cNvPr id="3" name="Slide Number Placeholder 2"/>
          <p:cNvSpPr>
            <a:spLocks noGrp="1"/>
          </p:cNvSpPr>
          <p:nvPr>
            <p:ph type="sldNum" sz="quarter" idx="12"/>
          </p:nvPr>
        </p:nvSpPr>
        <p:spPr/>
        <p:txBody>
          <a:bodyPr/>
          <a:lstStyle/>
          <a:p>
            <a:fld id="{494D22EA-D64A-40A9-9AB3-F83A19EFF681}" type="slidenum">
              <a:rPr lang="en-US" smtClean="0"/>
              <a:t>32</a:t>
            </a:fld>
            <a:endParaRPr lang="en-US"/>
          </a:p>
        </p:txBody>
      </p:sp>
      <p:sp>
        <p:nvSpPr>
          <p:cNvPr id="4" name="Title 3"/>
          <p:cNvSpPr>
            <a:spLocks noGrp="1"/>
          </p:cNvSpPr>
          <p:nvPr>
            <p:ph type="title"/>
          </p:nvPr>
        </p:nvSpPr>
        <p:spPr>
          <a:xfrm>
            <a:off x="457200" y="274638"/>
            <a:ext cx="8229600" cy="868362"/>
          </a:xfrm>
        </p:spPr>
        <p:txBody>
          <a:bodyPr>
            <a:normAutofit fontScale="90000"/>
          </a:bodyPr>
          <a:lstStyle/>
          <a:p>
            <a:pPr algn="ctr"/>
            <a:r>
              <a:rPr lang="en-US" b="0" dirty="0" smtClean="0">
                <a:solidFill>
                  <a:srgbClr val="0000FF"/>
                </a:solidFill>
              </a:rPr>
              <a:t/>
            </a:r>
            <a:br>
              <a:rPr lang="en-US" b="0" dirty="0" smtClean="0">
                <a:solidFill>
                  <a:srgbClr val="0000FF"/>
                </a:solidFill>
              </a:rPr>
            </a:br>
            <a:r>
              <a:rPr lang="en-US" b="0" dirty="0" smtClean="0">
                <a:solidFill>
                  <a:srgbClr val="0000FF"/>
                </a:solidFill>
              </a:rPr>
              <a:t>Need </a:t>
            </a:r>
            <a:r>
              <a:rPr lang="en-US" b="0" dirty="0">
                <a:solidFill>
                  <a:srgbClr val="0000FF"/>
                </a:solidFill>
              </a:rPr>
              <a:t>Principle</a:t>
            </a:r>
            <a:r>
              <a:rPr lang="en-US" dirty="0"/>
              <a:t/>
            </a:r>
            <a:br>
              <a:rPr lang="en-US" dirty="0"/>
            </a:br>
            <a:endParaRPr lang="en-US" dirty="0"/>
          </a:p>
        </p:txBody>
      </p:sp>
    </p:spTree>
    <p:extLst>
      <p:ext uri="{BB962C8B-B14F-4D97-AF65-F5344CB8AC3E}">
        <p14:creationId xmlns:p14="http://schemas.microsoft.com/office/powerpoint/2010/main" val="28618440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a:bodyPr>
          <a:lstStyle/>
          <a:p>
            <a:pPr marL="109728" indent="0">
              <a:buNone/>
            </a:pPr>
            <a:endParaRPr lang="en-US" dirty="0" smtClean="0"/>
          </a:p>
          <a:p>
            <a:pPr marL="109728" indent="0">
              <a:buNone/>
            </a:pPr>
            <a:endParaRPr lang="en-US" sz="3200" dirty="0" smtClean="0"/>
          </a:p>
          <a:p>
            <a:pPr marL="109728" indent="0">
              <a:buNone/>
            </a:pPr>
            <a:r>
              <a:rPr lang="en-US" sz="3200" dirty="0" smtClean="0"/>
              <a:t>Studies </a:t>
            </a:r>
            <a:r>
              <a:rPr lang="en-US" sz="3200" dirty="0"/>
              <a:t>indicate </a:t>
            </a:r>
            <a:r>
              <a:rPr lang="en-US" sz="3200" dirty="0" smtClean="0"/>
              <a:t>that </a:t>
            </a:r>
            <a:r>
              <a:rPr lang="en-US" sz="3200" dirty="0" smtClean="0">
                <a:solidFill>
                  <a:srgbClr val="0000FF"/>
                </a:solidFill>
              </a:rPr>
              <a:t>cognitive-behavioral therapy (CBT) </a:t>
            </a:r>
            <a:r>
              <a:rPr lang="en-US" sz="3200" dirty="0" smtClean="0"/>
              <a:t>based on a </a:t>
            </a:r>
            <a:r>
              <a:rPr lang="en-US" sz="3200" dirty="0" smtClean="0">
                <a:solidFill>
                  <a:srgbClr val="0000FF"/>
                </a:solidFill>
              </a:rPr>
              <a:t>social learning </a:t>
            </a:r>
            <a:r>
              <a:rPr lang="en-US" sz="3200" dirty="0" smtClean="0"/>
              <a:t>model is the most </a:t>
            </a:r>
            <a:r>
              <a:rPr lang="en-US" sz="3200" dirty="0"/>
              <a:t>effective </a:t>
            </a:r>
            <a:r>
              <a:rPr lang="en-US" sz="3200" dirty="0" smtClean="0"/>
              <a:t>intervention for offenders </a:t>
            </a:r>
          </a:p>
          <a:p>
            <a:pPr marL="109728" indent="0">
              <a:buNone/>
            </a:pPr>
            <a:endParaRPr lang="en-US" sz="3200" dirty="0"/>
          </a:p>
          <a:p>
            <a:pPr marL="109728" indent="0">
              <a:buNone/>
            </a:pPr>
            <a:endParaRPr lang="en-US" sz="3200" dirty="0" smtClean="0"/>
          </a:p>
          <a:p>
            <a:pPr marL="109728" indent="0">
              <a:buNone/>
            </a:pPr>
            <a:endParaRPr lang="en-US" sz="1600" dirty="0" smtClean="0"/>
          </a:p>
          <a:p>
            <a:pPr marL="109728" indent="0">
              <a:buNone/>
            </a:pPr>
            <a:r>
              <a:rPr lang="en-US" sz="1400" dirty="0" smtClean="0"/>
              <a:t>Milkman &amp; Wanberg:	http</a:t>
            </a:r>
            <a:r>
              <a:rPr lang="en-US" sz="1400" dirty="0"/>
              <a:t>://static.nicic.gov/Library/021657.pdf</a:t>
            </a:r>
          </a:p>
          <a:p>
            <a:pPr marL="109728" indent="0">
              <a:buNone/>
            </a:pPr>
            <a:endParaRPr lang="en-US" dirty="0"/>
          </a:p>
          <a:p>
            <a:pPr marL="109728" indent="0">
              <a:buNone/>
            </a:pPr>
            <a:endParaRPr lang="en-US" dirty="0"/>
          </a:p>
          <a:p>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33</a:t>
            </a:fld>
            <a:endParaRPr lang="en-US"/>
          </a:p>
        </p:txBody>
      </p:sp>
      <p:sp>
        <p:nvSpPr>
          <p:cNvPr id="4" name="Title 3"/>
          <p:cNvSpPr>
            <a:spLocks noGrp="1"/>
          </p:cNvSpPr>
          <p:nvPr>
            <p:ph type="title"/>
          </p:nvPr>
        </p:nvSpPr>
        <p:spPr/>
        <p:txBody>
          <a:bodyPr>
            <a:normAutofit/>
          </a:bodyPr>
          <a:lstStyle/>
          <a:p>
            <a:pPr algn="ctr"/>
            <a:r>
              <a:rPr lang="en-US" b="0" dirty="0" smtClean="0">
                <a:solidFill>
                  <a:srgbClr val="0000FF"/>
                </a:solidFill>
              </a:rPr>
              <a:t>Treatment Principle </a:t>
            </a:r>
            <a:endParaRPr lang="en-US" b="0" dirty="0">
              <a:solidFill>
                <a:srgbClr val="0000FF"/>
              </a:solidFill>
            </a:endParaRPr>
          </a:p>
        </p:txBody>
      </p:sp>
    </p:spTree>
    <p:extLst>
      <p:ext uri="{BB962C8B-B14F-4D97-AF65-F5344CB8AC3E}">
        <p14:creationId xmlns:p14="http://schemas.microsoft.com/office/powerpoint/2010/main" val="32769542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a:bodyPr>
          <a:lstStyle/>
          <a:p>
            <a:pPr marL="109728" indent="0">
              <a:buNone/>
            </a:pPr>
            <a:r>
              <a:rPr lang="en-US" sz="2400" dirty="0" smtClean="0"/>
              <a:t>CBT/Social Learning approach: </a:t>
            </a:r>
          </a:p>
          <a:p>
            <a:endParaRPr lang="en-US" sz="2400" dirty="0" smtClean="0"/>
          </a:p>
          <a:p>
            <a:r>
              <a:rPr lang="en-US" sz="2400" dirty="0" smtClean="0"/>
              <a:t>Focus </a:t>
            </a:r>
            <a:r>
              <a:rPr lang="en-US" sz="2400" dirty="0"/>
              <a:t>is on the </a:t>
            </a:r>
            <a:r>
              <a:rPr lang="en-US" sz="2400" b="1" dirty="0"/>
              <a:t>“here &amp; now” </a:t>
            </a:r>
            <a:r>
              <a:rPr lang="en-US" sz="2400" dirty="0">
                <a:solidFill>
                  <a:srgbClr val="0000FF"/>
                </a:solidFill>
              </a:rPr>
              <a:t>(quality assurance</a:t>
            </a:r>
            <a:r>
              <a:rPr lang="en-US" sz="2400" dirty="0" smtClean="0">
                <a:solidFill>
                  <a:srgbClr val="0000FF"/>
                </a:solidFill>
              </a:rPr>
              <a:t>)</a:t>
            </a:r>
          </a:p>
          <a:p>
            <a:endParaRPr lang="en-US" sz="2400" dirty="0"/>
          </a:p>
          <a:p>
            <a:r>
              <a:rPr lang="en-US" sz="2400" dirty="0" smtClean="0"/>
              <a:t>Strategies </a:t>
            </a:r>
            <a:r>
              <a:rPr lang="en-US" sz="2400" dirty="0"/>
              <a:t>are aimed at addressing the </a:t>
            </a:r>
            <a:r>
              <a:rPr lang="en-US" sz="2400" b="1" dirty="0"/>
              <a:t>dynamic </a:t>
            </a:r>
            <a:r>
              <a:rPr lang="en-US" sz="2400" dirty="0"/>
              <a:t>risk factors that contribute to &amp; drive </a:t>
            </a:r>
            <a:r>
              <a:rPr lang="en-US" sz="2400" b="1" dirty="0"/>
              <a:t>criminal </a:t>
            </a:r>
            <a:r>
              <a:rPr lang="en-US" sz="2400" b="1" dirty="0" smtClean="0"/>
              <a:t>behavior</a:t>
            </a:r>
          </a:p>
          <a:p>
            <a:endParaRPr lang="en-US" sz="2400" b="1" dirty="0" smtClean="0"/>
          </a:p>
          <a:p>
            <a:r>
              <a:rPr lang="en-US" sz="2400" dirty="0" smtClean="0"/>
              <a:t>Action </a:t>
            </a:r>
            <a:r>
              <a:rPr lang="en-US" sz="2400" dirty="0"/>
              <a:t>Oriented ~ participants are required to </a:t>
            </a:r>
            <a:r>
              <a:rPr lang="en-US" sz="2400" b="1" dirty="0"/>
              <a:t>role play</a:t>
            </a:r>
            <a:r>
              <a:rPr lang="en-US" sz="2400" dirty="0"/>
              <a:t> high-risk scenarios in increasingly difficult situations </a:t>
            </a:r>
            <a:r>
              <a:rPr lang="en-US" sz="2400" dirty="0">
                <a:solidFill>
                  <a:srgbClr val="0000FF"/>
                </a:solidFill>
              </a:rPr>
              <a:t>(quality </a:t>
            </a:r>
            <a:r>
              <a:rPr lang="en-US" sz="2400" dirty="0" smtClean="0">
                <a:solidFill>
                  <a:srgbClr val="0000FF"/>
                </a:solidFill>
              </a:rPr>
              <a:t>assurance)</a:t>
            </a:r>
          </a:p>
          <a:p>
            <a:endParaRPr lang="en-US" sz="2400" dirty="0" smtClean="0">
              <a:solidFill>
                <a:srgbClr val="0000FF"/>
              </a:solidFill>
            </a:endParaRPr>
          </a:p>
          <a:p>
            <a:r>
              <a:rPr lang="en-US" sz="2400" dirty="0" smtClean="0"/>
              <a:t>Completion based on acquisition of prosocial skills</a:t>
            </a:r>
          </a:p>
          <a:p>
            <a:endParaRPr lang="en-US" sz="3000" dirty="0" smtClean="0">
              <a:solidFill>
                <a:srgbClr val="0000FF"/>
              </a:solidFill>
            </a:endParaRPr>
          </a:p>
          <a:p>
            <a:pPr lvl="1"/>
            <a:endParaRPr lang="en-US" sz="2600" dirty="0" smtClean="0">
              <a:solidFill>
                <a:srgbClr val="0000FF"/>
              </a:solidFill>
            </a:endParaRPr>
          </a:p>
          <a:p>
            <a:endParaRPr lang="en-US" sz="3400" dirty="0">
              <a:solidFill>
                <a:srgbClr val="0000FF"/>
              </a:solidFill>
            </a:endParaRPr>
          </a:p>
          <a:p>
            <a:pPr lvl="1"/>
            <a:endParaRPr lang="en-US" dirty="0">
              <a:solidFill>
                <a:srgbClr val="00B050"/>
              </a:solidFill>
            </a:endParaRPr>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34</a:t>
            </a:fld>
            <a:endParaRPr lang="en-US"/>
          </a:p>
        </p:txBody>
      </p:sp>
      <p:sp>
        <p:nvSpPr>
          <p:cNvPr id="4" name="Title 3"/>
          <p:cNvSpPr>
            <a:spLocks noGrp="1"/>
          </p:cNvSpPr>
          <p:nvPr>
            <p:ph type="title"/>
          </p:nvPr>
        </p:nvSpPr>
        <p:spPr>
          <a:xfrm>
            <a:off x="457200" y="274638"/>
            <a:ext cx="8229600" cy="715962"/>
          </a:xfrm>
        </p:spPr>
        <p:txBody>
          <a:bodyPr>
            <a:normAutofit/>
          </a:bodyPr>
          <a:lstStyle/>
          <a:p>
            <a:pPr algn="ctr"/>
            <a:r>
              <a:rPr lang="en-US" sz="2800" b="0" dirty="0" smtClean="0">
                <a:solidFill>
                  <a:srgbClr val="0000FF"/>
                </a:solidFill>
              </a:rPr>
              <a:t>Treatment Principle (continued)</a:t>
            </a:r>
            <a:endParaRPr lang="en-US" sz="2800" dirty="0"/>
          </a:p>
        </p:txBody>
      </p:sp>
    </p:spTree>
    <p:extLst>
      <p:ext uri="{BB962C8B-B14F-4D97-AF65-F5344CB8AC3E}">
        <p14:creationId xmlns:p14="http://schemas.microsoft.com/office/powerpoint/2010/main" val="1712318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534400" cy="4983163"/>
          </a:xfrm>
        </p:spPr>
        <p:txBody>
          <a:bodyPr>
            <a:normAutofit/>
          </a:bodyPr>
          <a:lstStyle/>
          <a:p>
            <a:r>
              <a:rPr lang="en-US" sz="2400" dirty="0" smtClean="0"/>
              <a:t>Counselors need to:</a:t>
            </a:r>
          </a:p>
          <a:p>
            <a:pPr lvl="1"/>
            <a:endParaRPr lang="en-US" dirty="0" smtClean="0"/>
          </a:p>
          <a:p>
            <a:pPr lvl="1"/>
            <a:r>
              <a:rPr lang="en-US" dirty="0" smtClean="0"/>
              <a:t>Be trained on criminogenics (Risk/Need/Responsivity)</a:t>
            </a:r>
          </a:p>
          <a:p>
            <a:pPr lvl="1"/>
            <a:r>
              <a:rPr lang="en-US" dirty="0" smtClean="0"/>
              <a:t>Be trained on the CBT model (action-oriented, here </a:t>
            </a:r>
            <a:r>
              <a:rPr lang="en-US" dirty="0"/>
              <a:t>&amp;</a:t>
            </a:r>
            <a:r>
              <a:rPr lang="en-US" dirty="0" smtClean="0"/>
              <a:t> now, participant accountability)</a:t>
            </a:r>
          </a:p>
          <a:p>
            <a:pPr lvl="1"/>
            <a:r>
              <a:rPr lang="en-US" dirty="0"/>
              <a:t>B</a:t>
            </a:r>
            <a:r>
              <a:rPr lang="en-US" dirty="0" smtClean="0"/>
              <a:t>e trained on the curriculum </a:t>
            </a:r>
          </a:p>
          <a:p>
            <a:pPr lvl="1"/>
            <a:r>
              <a:rPr lang="en-US" dirty="0"/>
              <a:t>Maintain fidelity to the curriculum </a:t>
            </a:r>
          </a:p>
          <a:p>
            <a:pPr lvl="1"/>
            <a:r>
              <a:rPr lang="en-US" b="1" dirty="0" smtClean="0">
                <a:solidFill>
                  <a:srgbClr val="0000FF"/>
                </a:solidFill>
              </a:rPr>
              <a:t>Be trained on how to do role plays </a:t>
            </a:r>
          </a:p>
          <a:p>
            <a:pPr lvl="1"/>
            <a:r>
              <a:rPr lang="en-US" dirty="0" smtClean="0"/>
              <a:t>Receive regular supervision, 2x/month</a:t>
            </a:r>
            <a:endParaRPr lang="en-US" dirty="0" smtClean="0">
              <a:solidFill>
                <a:srgbClr val="0000FF"/>
              </a:solidFill>
            </a:endParaRPr>
          </a:p>
          <a:p>
            <a:endParaRPr lang="en-US" dirty="0" smtClean="0"/>
          </a:p>
          <a:p>
            <a:r>
              <a:rPr lang="en-US" sz="2400" dirty="0" smtClean="0"/>
              <a:t>All of the above are </a:t>
            </a:r>
            <a:r>
              <a:rPr lang="en-US" sz="2400" dirty="0" smtClean="0">
                <a:solidFill>
                  <a:srgbClr val="0000FF"/>
                </a:solidFill>
              </a:rPr>
              <a:t>critical quality assurance </a:t>
            </a:r>
            <a:r>
              <a:rPr lang="en-US" sz="2400" dirty="0" smtClean="0"/>
              <a:t>issues</a:t>
            </a:r>
            <a:endParaRPr lang="en-US" sz="2400" dirty="0"/>
          </a:p>
        </p:txBody>
      </p:sp>
      <p:sp>
        <p:nvSpPr>
          <p:cNvPr id="2" name="Title 1"/>
          <p:cNvSpPr>
            <a:spLocks noGrp="1"/>
          </p:cNvSpPr>
          <p:nvPr>
            <p:ph type="title"/>
          </p:nvPr>
        </p:nvSpPr>
        <p:spPr>
          <a:xfrm>
            <a:off x="457200" y="274638"/>
            <a:ext cx="8229600" cy="792162"/>
          </a:xfrm>
        </p:spPr>
        <p:txBody>
          <a:bodyPr>
            <a:normAutofit/>
          </a:bodyPr>
          <a:lstStyle/>
          <a:p>
            <a:pPr algn="ctr"/>
            <a:r>
              <a:rPr lang="en-US" sz="3200" b="0" dirty="0" smtClean="0">
                <a:solidFill>
                  <a:srgbClr val="0000FF"/>
                </a:solidFill>
              </a:rPr>
              <a:t>Issues Critical to Any CBT Curriculum</a:t>
            </a:r>
            <a:endParaRPr lang="en-US" sz="3200" b="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35</a:t>
            </a:fld>
            <a:endParaRPr lang="en-US"/>
          </a:p>
        </p:txBody>
      </p:sp>
    </p:spTree>
    <p:extLst>
      <p:ext uri="{BB962C8B-B14F-4D97-AF65-F5344CB8AC3E}">
        <p14:creationId xmlns:p14="http://schemas.microsoft.com/office/powerpoint/2010/main" val="1580842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Curriculum should include homework:</a:t>
            </a:r>
          </a:p>
          <a:p>
            <a:pPr lvl="1"/>
            <a:r>
              <a:rPr lang="en-US" dirty="0" smtClean="0"/>
              <a:t>Counselors need to allow group time to review homework but also need to know how to keep the review from becoming the sole purpose of the session </a:t>
            </a:r>
          </a:p>
          <a:p>
            <a:endParaRPr lang="en-US" dirty="0"/>
          </a:p>
          <a:p>
            <a:r>
              <a:rPr lang="en-US" dirty="0" smtClean="0"/>
              <a:t>Group </a:t>
            </a:r>
            <a:r>
              <a:rPr lang="en-US" dirty="0"/>
              <a:t>size needs to be small enough to allow time for all the participants to practice the </a:t>
            </a:r>
            <a:r>
              <a:rPr lang="en-US" dirty="0" smtClean="0"/>
              <a:t>skills ~ 1:10</a:t>
            </a:r>
          </a:p>
          <a:p>
            <a:endParaRPr lang="en-US" dirty="0"/>
          </a:p>
        </p:txBody>
      </p:sp>
      <p:sp>
        <p:nvSpPr>
          <p:cNvPr id="2" name="Title 1"/>
          <p:cNvSpPr>
            <a:spLocks noGrp="1"/>
          </p:cNvSpPr>
          <p:nvPr>
            <p:ph type="title"/>
          </p:nvPr>
        </p:nvSpPr>
        <p:spPr/>
        <p:txBody>
          <a:bodyPr/>
          <a:lstStyle/>
          <a:p>
            <a:pPr algn="ctr"/>
            <a:r>
              <a:rPr lang="en-US" b="0" dirty="0" smtClean="0">
                <a:solidFill>
                  <a:srgbClr val="0033CC"/>
                </a:solidFill>
              </a:rPr>
              <a:t>Critical Issues (continued)</a:t>
            </a:r>
            <a:endParaRPr lang="en-US" b="0" dirty="0">
              <a:solidFill>
                <a:srgbClr val="0033CC"/>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36</a:t>
            </a:fld>
            <a:endParaRPr lang="en-US"/>
          </a:p>
        </p:txBody>
      </p:sp>
    </p:spTree>
    <p:extLst>
      <p:ext uri="{BB962C8B-B14F-4D97-AF65-F5344CB8AC3E}">
        <p14:creationId xmlns:p14="http://schemas.microsoft.com/office/powerpoint/2010/main" val="2606775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026091"/>
          </a:xfrm>
        </p:spPr>
        <p:txBody>
          <a:bodyPr>
            <a:normAutofit lnSpcReduction="10000"/>
          </a:bodyPr>
          <a:lstStyle/>
          <a:p>
            <a:pPr marL="457200" indent="-457200"/>
            <a:r>
              <a:rPr lang="en-US" dirty="0" smtClean="0"/>
              <a:t>Integrates </a:t>
            </a:r>
            <a:r>
              <a:rPr lang="en-US" dirty="0"/>
              <a:t>the core components of cognitive behavioral treatment with a focus specific to  substance </a:t>
            </a:r>
            <a:r>
              <a:rPr lang="en-US" dirty="0" smtClean="0"/>
              <a:t>abuse</a:t>
            </a:r>
          </a:p>
          <a:p>
            <a:pPr marL="457200" indent="-457200"/>
            <a:endParaRPr lang="en-US" dirty="0"/>
          </a:p>
          <a:p>
            <a:pPr marL="457200" indent="-457200"/>
            <a:r>
              <a:rPr lang="en-US" dirty="0"/>
              <a:t>Designed for offenders who have  moderate to high criminogenic needs in the substance abuse </a:t>
            </a:r>
            <a:r>
              <a:rPr lang="en-US" dirty="0" smtClean="0"/>
              <a:t>domain</a:t>
            </a:r>
          </a:p>
          <a:p>
            <a:pPr marL="457200" indent="-457200"/>
            <a:endParaRPr lang="en-US" dirty="0"/>
          </a:p>
          <a:p>
            <a:pPr marL="457200" indent="-457200"/>
            <a:r>
              <a:rPr lang="en-US" dirty="0"/>
              <a:t>Designed to change the cognitions that influence maladaptive </a:t>
            </a:r>
            <a:r>
              <a:rPr lang="en-US" dirty="0" smtClean="0"/>
              <a:t>behavior</a:t>
            </a:r>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37</a:t>
            </a:fld>
            <a:endParaRPr lang="en-US"/>
          </a:p>
        </p:txBody>
      </p:sp>
      <p:sp>
        <p:nvSpPr>
          <p:cNvPr id="4" name="Title 3"/>
          <p:cNvSpPr>
            <a:spLocks noGrp="1"/>
          </p:cNvSpPr>
          <p:nvPr>
            <p:ph type="title"/>
          </p:nvPr>
        </p:nvSpPr>
        <p:spPr>
          <a:xfrm>
            <a:off x="457200" y="228600"/>
            <a:ext cx="8229600" cy="1600200"/>
          </a:xfrm>
        </p:spPr>
        <p:txBody>
          <a:bodyPr>
            <a:noAutofit/>
          </a:bodyPr>
          <a:lstStyle/>
          <a:p>
            <a:pPr algn="ctr"/>
            <a:r>
              <a:rPr lang="en-US" sz="2800" dirty="0" smtClean="0">
                <a:solidFill>
                  <a:srgbClr val="0033CC"/>
                </a:solidFill>
              </a:rPr>
              <a:t/>
            </a:r>
            <a:br>
              <a:rPr lang="en-US" sz="2800" dirty="0" smtClean="0">
                <a:solidFill>
                  <a:srgbClr val="0033CC"/>
                </a:solidFill>
              </a:rPr>
            </a:br>
            <a:r>
              <a:rPr lang="en-US" sz="2800" b="0" dirty="0" smtClean="0">
                <a:solidFill>
                  <a:srgbClr val="0000FF"/>
                </a:solidFill>
              </a:rPr>
              <a:t>University of Cincinnati</a:t>
            </a:r>
            <a:br>
              <a:rPr lang="en-US" sz="2800" b="0" dirty="0" smtClean="0">
                <a:solidFill>
                  <a:srgbClr val="0000FF"/>
                </a:solidFill>
              </a:rPr>
            </a:br>
            <a:r>
              <a:rPr lang="en-US" sz="2800" b="0" dirty="0" smtClean="0">
                <a:solidFill>
                  <a:srgbClr val="0000FF"/>
                </a:solidFill>
              </a:rPr>
              <a:t>Cognitive-Behavioral </a:t>
            </a:r>
            <a:r>
              <a:rPr lang="en-US" sz="2800" b="0" dirty="0">
                <a:solidFill>
                  <a:srgbClr val="0000FF"/>
                </a:solidFill>
              </a:rPr>
              <a:t>Interventions (CBI) Treatment for Substance Misuse Curriculum</a:t>
            </a:r>
            <a:r>
              <a:rPr lang="en-US" sz="2800" dirty="0"/>
              <a:t/>
            </a:r>
            <a:br>
              <a:rPr lang="en-US" sz="2800" dirty="0"/>
            </a:br>
            <a:endParaRPr lang="en-US" sz="2800" dirty="0">
              <a:solidFill>
                <a:srgbClr val="FF0000"/>
              </a:solidFill>
            </a:endParaRPr>
          </a:p>
        </p:txBody>
      </p:sp>
    </p:spTree>
    <p:extLst>
      <p:ext uri="{BB962C8B-B14F-4D97-AF65-F5344CB8AC3E}">
        <p14:creationId xmlns:p14="http://schemas.microsoft.com/office/powerpoint/2010/main" val="3086780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105400"/>
          </a:xfrm>
        </p:spPr>
        <p:txBody>
          <a:bodyPr>
            <a:normAutofit lnSpcReduction="10000"/>
          </a:bodyPr>
          <a:lstStyle/>
          <a:p>
            <a:pPr marL="0" indent="0">
              <a:buNone/>
            </a:pPr>
            <a:r>
              <a:rPr lang="en-US" dirty="0">
                <a:solidFill>
                  <a:srgbClr val="0000FF"/>
                </a:solidFill>
              </a:rPr>
              <a:t>1. Motivational Enhancement</a:t>
            </a:r>
          </a:p>
          <a:p>
            <a:pPr marL="0" indent="0">
              <a:buNone/>
            </a:pPr>
            <a:r>
              <a:rPr lang="en-US" dirty="0"/>
              <a:t>Explores personal values, goals, &amp; stage of change</a:t>
            </a:r>
          </a:p>
          <a:p>
            <a:pPr marL="0" indent="0">
              <a:buNone/>
            </a:pPr>
            <a:endParaRPr lang="en-US" sz="2000" dirty="0">
              <a:solidFill>
                <a:srgbClr val="0000FF"/>
              </a:solidFill>
            </a:endParaRPr>
          </a:p>
          <a:p>
            <a:pPr marL="0" indent="0">
              <a:buNone/>
            </a:pPr>
            <a:r>
              <a:rPr lang="en-US" dirty="0">
                <a:solidFill>
                  <a:srgbClr val="0000FF"/>
                </a:solidFill>
              </a:rPr>
              <a:t>2. Cognitive Restructuring</a:t>
            </a:r>
          </a:p>
          <a:p>
            <a:pPr marL="0" indent="0">
              <a:buNone/>
            </a:pPr>
            <a:r>
              <a:rPr lang="en-US" dirty="0"/>
              <a:t>Teaches the connection between thoughts, feelings, actions, &amp; consequences </a:t>
            </a:r>
          </a:p>
          <a:p>
            <a:pPr marL="0" indent="0">
              <a:buNone/>
            </a:pPr>
            <a:endParaRPr lang="en-US" sz="2000" dirty="0">
              <a:solidFill>
                <a:srgbClr val="0000FF"/>
              </a:solidFill>
            </a:endParaRPr>
          </a:p>
          <a:p>
            <a:pPr marL="0" indent="0">
              <a:buNone/>
            </a:pPr>
            <a:r>
              <a:rPr lang="en-US" dirty="0">
                <a:solidFill>
                  <a:srgbClr val="0000FF"/>
                </a:solidFill>
              </a:rPr>
              <a:t>3. Emotion Regulation</a:t>
            </a:r>
          </a:p>
          <a:p>
            <a:pPr marL="0" indent="0">
              <a:buNone/>
            </a:pPr>
            <a:r>
              <a:rPr lang="en-US" sz="2800" dirty="0"/>
              <a:t>Teaches understanding, managing, &amp; controlling feelings associated with cravings &amp; urges</a:t>
            </a:r>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38</a:t>
            </a:fld>
            <a:endParaRPr lang="en-US"/>
          </a:p>
        </p:txBody>
      </p:sp>
      <p:sp>
        <p:nvSpPr>
          <p:cNvPr id="4" name="Title 3"/>
          <p:cNvSpPr>
            <a:spLocks noGrp="1"/>
          </p:cNvSpPr>
          <p:nvPr>
            <p:ph type="title"/>
          </p:nvPr>
        </p:nvSpPr>
        <p:spPr>
          <a:xfrm>
            <a:off x="457200" y="274638"/>
            <a:ext cx="8229600" cy="715962"/>
          </a:xfrm>
        </p:spPr>
        <p:txBody>
          <a:bodyPr>
            <a:normAutofit fontScale="90000"/>
          </a:bodyPr>
          <a:lstStyle/>
          <a:p>
            <a:pPr algn="ctr"/>
            <a:r>
              <a:rPr lang="en-US" b="0" dirty="0" smtClean="0">
                <a:solidFill>
                  <a:srgbClr val="0000FF"/>
                </a:solidFill>
              </a:rPr>
              <a:t>CBI Modules</a:t>
            </a:r>
            <a:endParaRPr lang="en-US" b="0" dirty="0">
              <a:solidFill>
                <a:srgbClr val="0000FF"/>
              </a:solidFill>
            </a:endParaRPr>
          </a:p>
        </p:txBody>
      </p:sp>
    </p:spTree>
    <p:extLst>
      <p:ext uri="{BB962C8B-B14F-4D97-AF65-F5344CB8AC3E}">
        <p14:creationId xmlns:p14="http://schemas.microsoft.com/office/powerpoint/2010/main" val="31155430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05400"/>
          </a:xfrm>
        </p:spPr>
        <p:txBody>
          <a:bodyPr>
            <a:normAutofit fontScale="70000" lnSpcReduction="20000"/>
          </a:bodyPr>
          <a:lstStyle/>
          <a:p>
            <a:pPr marL="0" indent="0">
              <a:buNone/>
            </a:pPr>
            <a:r>
              <a:rPr lang="en-US" sz="4000" dirty="0">
                <a:solidFill>
                  <a:srgbClr val="0000FF"/>
                </a:solidFill>
              </a:rPr>
              <a:t>4. Social </a:t>
            </a:r>
            <a:r>
              <a:rPr lang="en-US" sz="4000" dirty="0" smtClean="0">
                <a:solidFill>
                  <a:srgbClr val="0000FF"/>
                </a:solidFill>
              </a:rPr>
              <a:t>Skills</a:t>
            </a:r>
          </a:p>
          <a:p>
            <a:pPr marL="0" indent="0">
              <a:buNone/>
            </a:pPr>
            <a:endParaRPr lang="en-US" sz="4000" dirty="0">
              <a:solidFill>
                <a:srgbClr val="0000FF"/>
              </a:solidFill>
            </a:endParaRPr>
          </a:p>
          <a:p>
            <a:pPr marL="457200" indent="-457200"/>
            <a:r>
              <a:rPr lang="en-US" sz="3300" dirty="0" smtClean="0"/>
              <a:t>Counselor </a:t>
            </a:r>
            <a:r>
              <a:rPr lang="en-US" sz="3300" dirty="0"/>
              <a:t>is a role model &amp; demonstrates the skill </a:t>
            </a:r>
          </a:p>
          <a:p>
            <a:pPr marL="457200" indent="-457200"/>
            <a:endParaRPr lang="en-US" sz="3300" dirty="0"/>
          </a:p>
          <a:p>
            <a:pPr marL="457200" indent="-457200"/>
            <a:r>
              <a:rPr lang="en-US" sz="3300" dirty="0"/>
              <a:t>Participant sees skill modeled </a:t>
            </a:r>
          </a:p>
          <a:p>
            <a:pPr marL="457200" indent="-457200"/>
            <a:endParaRPr lang="en-US" sz="3300" dirty="0"/>
          </a:p>
          <a:p>
            <a:pPr marL="457200" indent="-457200"/>
            <a:r>
              <a:rPr lang="en-US" sz="3300" dirty="0"/>
              <a:t>Participant role plays the skill at his or her stage of change</a:t>
            </a:r>
          </a:p>
          <a:p>
            <a:pPr marL="457200" indent="-457200"/>
            <a:endParaRPr lang="en-US" sz="3300" dirty="0"/>
          </a:p>
          <a:p>
            <a:pPr marL="457200" indent="-457200"/>
            <a:r>
              <a:rPr lang="en-US" sz="3300" dirty="0"/>
              <a:t>Group gives the participant feedback</a:t>
            </a:r>
          </a:p>
          <a:p>
            <a:pPr marL="457200" indent="-457200"/>
            <a:endParaRPr lang="en-US" sz="3300" dirty="0"/>
          </a:p>
          <a:p>
            <a:pPr marL="457200" indent="-457200"/>
            <a:r>
              <a:rPr lang="en-US" sz="3300" dirty="0"/>
              <a:t>By learning new skills &amp; having a positive </a:t>
            </a:r>
            <a:r>
              <a:rPr lang="en-US" sz="3300" i="1" dirty="0">
                <a:solidFill>
                  <a:srgbClr val="0000FF"/>
                </a:solidFill>
              </a:rPr>
              <a:t>experience</a:t>
            </a:r>
            <a:r>
              <a:rPr lang="en-US" sz="3300" dirty="0"/>
              <a:t>, the participant gains a heightened sense of self-efficacy</a:t>
            </a:r>
          </a:p>
          <a:p>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39</a:t>
            </a:fld>
            <a:endParaRPr lang="en-US"/>
          </a:p>
        </p:txBody>
      </p:sp>
      <p:sp>
        <p:nvSpPr>
          <p:cNvPr id="4" name="Title 3"/>
          <p:cNvSpPr>
            <a:spLocks noGrp="1"/>
          </p:cNvSpPr>
          <p:nvPr>
            <p:ph type="title"/>
          </p:nvPr>
        </p:nvSpPr>
        <p:spPr>
          <a:xfrm>
            <a:off x="457200" y="228600"/>
            <a:ext cx="8229600" cy="685800"/>
          </a:xfrm>
        </p:spPr>
        <p:txBody>
          <a:bodyPr>
            <a:normAutofit/>
          </a:bodyPr>
          <a:lstStyle/>
          <a:p>
            <a:pPr algn="ctr"/>
            <a:r>
              <a:rPr lang="en-US" sz="3200" b="0" dirty="0" smtClean="0">
                <a:solidFill>
                  <a:srgbClr val="0000FF"/>
                </a:solidFill>
              </a:rPr>
              <a:t>CBI Modules (continued)</a:t>
            </a:r>
            <a:endParaRPr lang="en-US" sz="3200" b="0" dirty="0">
              <a:solidFill>
                <a:srgbClr val="0000FF"/>
              </a:solidFill>
            </a:endParaRPr>
          </a:p>
        </p:txBody>
      </p:sp>
    </p:spTree>
    <p:extLst>
      <p:ext uri="{BB962C8B-B14F-4D97-AF65-F5344CB8AC3E}">
        <p14:creationId xmlns:p14="http://schemas.microsoft.com/office/powerpoint/2010/main" val="285092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105400"/>
          </a:xfrm>
        </p:spPr>
        <p:txBody>
          <a:bodyPr>
            <a:normAutofit fontScale="25000" lnSpcReduction="20000"/>
          </a:bodyPr>
          <a:lstStyle/>
          <a:p>
            <a:endParaRPr lang="en-US" altLang="en-US" sz="2800" dirty="0" smtClean="0"/>
          </a:p>
          <a:p>
            <a:r>
              <a:rPr lang="en-US" altLang="en-US" sz="9600" dirty="0" smtClean="0"/>
              <a:t>To assess the programs, we chose the Correctional </a:t>
            </a:r>
            <a:r>
              <a:rPr lang="en-US" altLang="en-US" sz="9600" dirty="0"/>
              <a:t>Program Checklist (</a:t>
            </a:r>
            <a:r>
              <a:rPr lang="en-US" altLang="en-US" sz="9600" dirty="0" smtClean="0"/>
              <a:t>CPC)</a:t>
            </a:r>
          </a:p>
          <a:p>
            <a:endParaRPr lang="en-US" altLang="en-US" sz="9600" dirty="0"/>
          </a:p>
          <a:p>
            <a:r>
              <a:rPr lang="en-US" altLang="en-US" sz="9600" dirty="0"/>
              <a:t>The CPC is a standardized instrument that was developed </a:t>
            </a:r>
            <a:r>
              <a:rPr lang="en-US" altLang="en-US" sz="9600" dirty="0" smtClean="0"/>
              <a:t>by </a:t>
            </a:r>
            <a:r>
              <a:rPr lang="en-US" altLang="en-US" sz="9600" dirty="0"/>
              <a:t>Dr. Ed Latessa &amp; Team ~ University of </a:t>
            </a:r>
            <a:r>
              <a:rPr lang="en-US" altLang="en-US" sz="9600" dirty="0" smtClean="0"/>
              <a:t>Cincinnati (UC), School </a:t>
            </a:r>
            <a:r>
              <a:rPr lang="en-US" altLang="en-US" sz="9600" dirty="0"/>
              <a:t>of Criminal </a:t>
            </a:r>
            <a:r>
              <a:rPr lang="en-US" altLang="en-US" sz="9600" dirty="0" smtClean="0"/>
              <a:t>Justice</a:t>
            </a:r>
          </a:p>
          <a:p>
            <a:endParaRPr lang="en-US" altLang="en-US" sz="9600" dirty="0" smtClean="0"/>
          </a:p>
          <a:p>
            <a:r>
              <a:rPr lang="en-US" altLang="en-US" sz="9600" dirty="0" smtClean="0"/>
              <a:t>The CPC is used to assess </a:t>
            </a:r>
            <a:r>
              <a:rPr lang="en-US" altLang="en-US" sz="9600" dirty="0"/>
              <a:t>how well </a:t>
            </a:r>
            <a:r>
              <a:rPr lang="en-US" altLang="en-US" sz="9600" dirty="0" smtClean="0"/>
              <a:t>programs </a:t>
            </a:r>
            <a:r>
              <a:rPr lang="en-US" altLang="en-US" sz="9600" dirty="0"/>
              <a:t>adhere to the known </a:t>
            </a:r>
            <a:r>
              <a:rPr lang="en-US" altLang="en-US" sz="9600" b="1" dirty="0">
                <a:solidFill>
                  <a:srgbClr val="0033CC"/>
                </a:solidFill>
              </a:rPr>
              <a:t>principles</a:t>
            </a:r>
            <a:r>
              <a:rPr lang="en-US" altLang="en-US" sz="9600" dirty="0"/>
              <a:t> of effective </a:t>
            </a:r>
            <a:r>
              <a:rPr lang="en-US" altLang="en-US" sz="9600" dirty="0" smtClean="0"/>
              <a:t>interventions for </a:t>
            </a:r>
            <a:r>
              <a:rPr lang="en-US" altLang="en-US" sz="9600" b="1" dirty="0" smtClean="0">
                <a:solidFill>
                  <a:srgbClr val="0000FF"/>
                </a:solidFill>
              </a:rPr>
              <a:t>offenders</a:t>
            </a:r>
            <a:endParaRPr lang="en-US" altLang="en-US" sz="9600" b="1" dirty="0">
              <a:solidFill>
                <a:srgbClr val="0000FF"/>
              </a:solidFill>
            </a:endParaRPr>
          </a:p>
          <a:p>
            <a:endParaRPr lang="en-US" altLang="en-US" sz="3200" dirty="0" smtClean="0"/>
          </a:p>
          <a:p>
            <a:endParaRPr lang="en-US" altLang="en-US" sz="2800" dirty="0" smtClean="0"/>
          </a:p>
          <a:p>
            <a:endParaRPr lang="en-US" altLang="en-US" sz="2800" dirty="0" smtClean="0"/>
          </a:p>
          <a:p>
            <a:endParaRPr lang="en-US" altLang="en-US" sz="2800" dirty="0"/>
          </a:p>
          <a:p>
            <a:endParaRPr lang="en-US" altLang="en-US" sz="2800" smtClean="0"/>
          </a:p>
          <a:p>
            <a:endParaRPr lang="en-US" altLang="en-US" sz="2800" dirty="0"/>
          </a:p>
          <a:p>
            <a:endParaRPr lang="en-US" altLang="en-US" sz="2800" dirty="0" smtClean="0"/>
          </a:p>
          <a:p>
            <a:pPr marL="109728" indent="0">
              <a:buNone/>
            </a:pPr>
            <a:r>
              <a:rPr lang="en-US" sz="1500" dirty="0" smtClean="0"/>
              <a:t>	</a:t>
            </a:r>
            <a:r>
              <a:rPr lang="en-US" sz="2500" dirty="0" smtClean="0"/>
              <a:t>				</a:t>
            </a:r>
          </a:p>
          <a:p>
            <a:pPr marL="109728" indent="0">
              <a:buNone/>
            </a:pPr>
            <a:r>
              <a:rPr lang="en-US" sz="4800" dirty="0" smtClean="0"/>
              <a:t>http</a:t>
            </a:r>
            <a:r>
              <a:rPr lang="en-US" sz="4800" dirty="0"/>
              <a:t>://www.uc.edu/corrections/services/trainings.html</a:t>
            </a:r>
          </a:p>
        </p:txBody>
      </p:sp>
      <p:sp>
        <p:nvSpPr>
          <p:cNvPr id="3" name="Slide Number Placeholder 2"/>
          <p:cNvSpPr>
            <a:spLocks noGrp="1"/>
          </p:cNvSpPr>
          <p:nvPr>
            <p:ph type="sldNum" sz="quarter" idx="12"/>
          </p:nvPr>
        </p:nvSpPr>
        <p:spPr/>
        <p:txBody>
          <a:bodyPr/>
          <a:lstStyle/>
          <a:p>
            <a:fld id="{494D22EA-D64A-40A9-9AB3-F83A19EFF681}" type="slidenum">
              <a:rPr lang="en-US" smtClean="0"/>
              <a:t>4</a:t>
            </a:fld>
            <a:endParaRPr lang="en-US" dirty="0"/>
          </a:p>
        </p:txBody>
      </p:sp>
      <p:sp>
        <p:nvSpPr>
          <p:cNvPr id="4" name="Title 3"/>
          <p:cNvSpPr>
            <a:spLocks noGrp="1"/>
          </p:cNvSpPr>
          <p:nvPr>
            <p:ph type="title"/>
          </p:nvPr>
        </p:nvSpPr>
        <p:spPr>
          <a:xfrm>
            <a:off x="457200" y="274638"/>
            <a:ext cx="8229600" cy="792162"/>
          </a:xfrm>
        </p:spPr>
        <p:txBody>
          <a:bodyPr>
            <a:normAutofit/>
          </a:bodyPr>
          <a:lstStyle/>
          <a:p>
            <a:pPr algn="ctr"/>
            <a:r>
              <a:rPr lang="en-US" sz="2800" b="0" dirty="0" smtClean="0">
                <a:solidFill>
                  <a:srgbClr val="0000FF"/>
                </a:solidFill>
              </a:rPr>
              <a:t>Evidence-Based Assessment Instrument</a:t>
            </a:r>
            <a:endParaRPr lang="en-US" sz="2800" b="0" dirty="0">
              <a:solidFill>
                <a:srgbClr val="0000FF"/>
              </a:solidFill>
            </a:endParaRPr>
          </a:p>
        </p:txBody>
      </p:sp>
    </p:spTree>
    <p:extLst>
      <p:ext uri="{BB962C8B-B14F-4D97-AF65-F5344CB8AC3E}">
        <p14:creationId xmlns:p14="http://schemas.microsoft.com/office/powerpoint/2010/main" val="36195761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lstStyle/>
          <a:p>
            <a:pPr marL="0" indent="0">
              <a:buNone/>
            </a:pPr>
            <a:r>
              <a:rPr lang="en-US" dirty="0" smtClean="0">
                <a:solidFill>
                  <a:srgbClr val="0000FF"/>
                </a:solidFill>
              </a:rPr>
              <a:t>5.  Problem Solving</a:t>
            </a:r>
          </a:p>
          <a:p>
            <a:pPr marL="393192" lvl="1" indent="0">
              <a:buNone/>
            </a:pPr>
            <a:r>
              <a:rPr lang="en-US" dirty="0" smtClean="0"/>
              <a:t>Participants learn </a:t>
            </a:r>
            <a:r>
              <a:rPr lang="en-US" dirty="0"/>
              <a:t>&amp;</a:t>
            </a:r>
            <a:r>
              <a:rPr lang="en-US" dirty="0" smtClean="0"/>
              <a:t> practice steps to effective problem solving </a:t>
            </a:r>
          </a:p>
          <a:p>
            <a:pPr lvl="1"/>
            <a:endParaRPr lang="en-US" dirty="0" smtClean="0"/>
          </a:p>
          <a:p>
            <a:pPr marL="0" indent="0">
              <a:buNone/>
            </a:pPr>
            <a:r>
              <a:rPr lang="en-US" dirty="0" smtClean="0">
                <a:solidFill>
                  <a:srgbClr val="0000FF"/>
                </a:solidFill>
              </a:rPr>
              <a:t>6.  Success planning (relapse prevention)</a:t>
            </a:r>
          </a:p>
          <a:p>
            <a:pPr marL="393192" lvl="1" indent="0">
              <a:buNone/>
            </a:pPr>
            <a:r>
              <a:rPr lang="en-US" dirty="0" smtClean="0"/>
              <a:t>Participants create individualized success plans based on their self-identified risk situations</a:t>
            </a:r>
            <a:endParaRPr lang="en-US" dirty="0"/>
          </a:p>
        </p:txBody>
      </p:sp>
      <p:sp>
        <p:nvSpPr>
          <p:cNvPr id="2" name="Title 1"/>
          <p:cNvSpPr>
            <a:spLocks noGrp="1"/>
          </p:cNvSpPr>
          <p:nvPr>
            <p:ph type="title"/>
          </p:nvPr>
        </p:nvSpPr>
        <p:spPr/>
        <p:txBody>
          <a:bodyPr>
            <a:normAutofit/>
          </a:bodyPr>
          <a:lstStyle/>
          <a:p>
            <a:pPr algn="ctr"/>
            <a:r>
              <a:rPr lang="en-US" sz="3600" b="0" dirty="0" smtClean="0">
                <a:solidFill>
                  <a:srgbClr val="0000FF"/>
                </a:solidFill>
              </a:rPr>
              <a:t>CBI Modules (continued)</a:t>
            </a:r>
            <a:endParaRPr lang="en-US" sz="3600" b="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40</a:t>
            </a:fld>
            <a:endParaRPr lang="en-US"/>
          </a:p>
        </p:txBody>
      </p:sp>
    </p:spTree>
    <p:extLst>
      <p:ext uri="{BB962C8B-B14F-4D97-AF65-F5344CB8AC3E}">
        <p14:creationId xmlns:p14="http://schemas.microsoft.com/office/powerpoint/2010/main" val="4056471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678363"/>
          </a:xfrm>
        </p:spPr>
        <p:txBody>
          <a:bodyPr>
            <a:normAutofit lnSpcReduction="10000"/>
          </a:bodyPr>
          <a:lstStyle/>
          <a:p>
            <a:r>
              <a:rPr lang="en-US" dirty="0" smtClean="0"/>
              <a:t>In order to facilitate the curriculum, staff need to be trained &amp; certified by a certified trainer. We used </a:t>
            </a:r>
            <a:r>
              <a:rPr lang="en-US" b="1" dirty="0" smtClean="0">
                <a:solidFill>
                  <a:srgbClr val="0000FF"/>
                </a:solidFill>
              </a:rPr>
              <a:t>RSAT</a:t>
            </a:r>
            <a:r>
              <a:rPr lang="en-US" dirty="0" smtClean="0"/>
              <a:t> </a:t>
            </a:r>
            <a:r>
              <a:rPr lang="en-US" dirty="0"/>
              <a:t>funds </a:t>
            </a:r>
            <a:r>
              <a:rPr lang="en-US" dirty="0" smtClean="0"/>
              <a:t>to </a:t>
            </a:r>
            <a:r>
              <a:rPr lang="en-US" dirty="0"/>
              <a:t>train </a:t>
            </a:r>
            <a:r>
              <a:rPr lang="en-US" dirty="0" smtClean="0"/>
              <a:t>&amp; certify all substance abuse treatment staff </a:t>
            </a:r>
          </a:p>
          <a:p>
            <a:pPr marL="109728" indent="0">
              <a:buNone/>
            </a:pPr>
            <a:endParaRPr lang="en-US" dirty="0" smtClean="0">
              <a:solidFill>
                <a:srgbClr val="00B050"/>
              </a:solidFill>
            </a:endParaRPr>
          </a:p>
          <a:p>
            <a:r>
              <a:rPr lang="en-US" dirty="0" smtClean="0"/>
              <a:t>Since only certified trainers can train facilitators, we used additional </a:t>
            </a:r>
            <a:r>
              <a:rPr lang="en-US" dirty="0" smtClean="0">
                <a:solidFill>
                  <a:srgbClr val="0000FF"/>
                </a:solidFill>
              </a:rPr>
              <a:t>RSAT</a:t>
            </a:r>
            <a:r>
              <a:rPr lang="en-US" dirty="0" smtClean="0"/>
              <a:t> monies to </a:t>
            </a:r>
            <a:r>
              <a:rPr lang="en-US" dirty="0"/>
              <a:t>send </a:t>
            </a:r>
            <a:r>
              <a:rPr lang="en-US" dirty="0" smtClean="0"/>
              <a:t>a </a:t>
            </a:r>
            <a:r>
              <a:rPr lang="en-US" dirty="0"/>
              <a:t>staff </a:t>
            </a:r>
            <a:r>
              <a:rPr lang="en-US" dirty="0" smtClean="0"/>
              <a:t>to UC </a:t>
            </a:r>
            <a:r>
              <a:rPr lang="en-US" dirty="0"/>
              <a:t>to become a certified </a:t>
            </a:r>
            <a:r>
              <a:rPr lang="en-US" dirty="0" smtClean="0"/>
              <a:t>trainer. With that, we now have the capacity to sustain programming when the funding ends </a:t>
            </a:r>
            <a:endParaRPr lang="en-US"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41</a:t>
            </a:fld>
            <a:endParaRPr lang="en-US"/>
          </a:p>
        </p:txBody>
      </p:sp>
      <p:sp>
        <p:nvSpPr>
          <p:cNvPr id="4" name="Title 3"/>
          <p:cNvSpPr>
            <a:spLocks noGrp="1"/>
          </p:cNvSpPr>
          <p:nvPr>
            <p:ph type="title"/>
          </p:nvPr>
        </p:nvSpPr>
        <p:spPr>
          <a:xfrm>
            <a:off x="457200" y="274638"/>
            <a:ext cx="8229600" cy="944562"/>
          </a:xfrm>
        </p:spPr>
        <p:txBody>
          <a:bodyPr>
            <a:normAutofit/>
          </a:bodyPr>
          <a:lstStyle/>
          <a:p>
            <a:pPr algn="ctr"/>
            <a:r>
              <a:rPr lang="en-US" b="0" dirty="0" smtClean="0">
                <a:solidFill>
                  <a:srgbClr val="0000FF"/>
                </a:solidFill>
              </a:rPr>
              <a:t>Training &amp; Funding</a:t>
            </a:r>
            <a:endParaRPr lang="en-US" b="0" dirty="0">
              <a:solidFill>
                <a:srgbClr val="0000FF"/>
              </a:solidFill>
            </a:endParaRPr>
          </a:p>
        </p:txBody>
      </p:sp>
    </p:spTree>
    <p:extLst>
      <p:ext uri="{BB962C8B-B14F-4D97-AF65-F5344CB8AC3E}">
        <p14:creationId xmlns:p14="http://schemas.microsoft.com/office/powerpoint/2010/main" val="13114744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953000"/>
          </a:xfrm>
        </p:spPr>
        <p:txBody>
          <a:bodyPr>
            <a:normAutofit fontScale="77500" lnSpcReduction="20000"/>
          </a:bodyPr>
          <a:lstStyle/>
          <a:p>
            <a:pPr marL="109728" indent="0">
              <a:buNone/>
            </a:pPr>
            <a:r>
              <a:rPr lang="en-US" altLang="en-US" sz="2800" dirty="0" smtClean="0"/>
              <a:t>Refers to the individual characteristics </a:t>
            </a:r>
            <a:r>
              <a:rPr lang="en-US" altLang="en-US" sz="2800" dirty="0"/>
              <a:t>of the </a:t>
            </a:r>
            <a:r>
              <a:rPr lang="en-US" altLang="en-US" sz="2800" dirty="0" smtClean="0"/>
              <a:t>offender that can </a:t>
            </a:r>
            <a:r>
              <a:rPr lang="en-US" altLang="en-US" sz="2800" dirty="0"/>
              <a:t>effect </a:t>
            </a:r>
            <a:r>
              <a:rPr lang="en-US" altLang="en-US" sz="2800" dirty="0" smtClean="0"/>
              <a:t>her or his engagement </a:t>
            </a:r>
            <a:r>
              <a:rPr lang="en-US" altLang="en-US" sz="2800" dirty="0"/>
              <a:t>in treatment</a:t>
            </a:r>
            <a:endParaRPr lang="en-US" dirty="0"/>
          </a:p>
          <a:p>
            <a:endParaRPr lang="en-US" dirty="0" smtClean="0">
              <a:solidFill>
                <a:srgbClr val="FF0000"/>
              </a:solidFill>
            </a:endParaRPr>
          </a:p>
          <a:p>
            <a:pPr>
              <a:buClr>
                <a:schemeClr val="accent2"/>
              </a:buClr>
            </a:pPr>
            <a:r>
              <a:rPr lang="en-US" altLang="en-US" sz="2800" dirty="0" smtClean="0"/>
              <a:t>Age</a:t>
            </a:r>
          </a:p>
          <a:p>
            <a:pPr>
              <a:buClr>
                <a:schemeClr val="accent2"/>
              </a:buClr>
            </a:pPr>
            <a:r>
              <a:rPr lang="en-US" altLang="en-US" sz="2800" dirty="0" smtClean="0"/>
              <a:t>Anxiety/psychopathy</a:t>
            </a:r>
            <a:endParaRPr lang="en-US" altLang="en-US" sz="2800" dirty="0"/>
          </a:p>
          <a:p>
            <a:pPr>
              <a:buClr>
                <a:schemeClr val="accent2"/>
              </a:buClr>
            </a:pPr>
            <a:r>
              <a:rPr lang="en-US" altLang="en-US" sz="2800" dirty="0" smtClean="0"/>
              <a:t>Cognitive deficits/functioning</a:t>
            </a:r>
            <a:endParaRPr lang="en-US" altLang="en-US" sz="2800" dirty="0"/>
          </a:p>
          <a:p>
            <a:pPr>
              <a:buClr>
                <a:schemeClr val="accent2"/>
              </a:buClr>
            </a:pPr>
            <a:r>
              <a:rPr lang="en-US" altLang="en-US" sz="2800" dirty="0" smtClean="0"/>
              <a:t>Co-occurring </a:t>
            </a:r>
            <a:r>
              <a:rPr lang="en-US" altLang="en-US" sz="2800" dirty="0"/>
              <a:t>disorders</a:t>
            </a:r>
          </a:p>
          <a:p>
            <a:pPr>
              <a:buClr>
                <a:schemeClr val="accent2"/>
              </a:buClr>
            </a:pPr>
            <a:r>
              <a:rPr lang="en-US" altLang="en-US" sz="2800" dirty="0" smtClean="0">
                <a:solidFill>
                  <a:srgbClr val="0000FF"/>
                </a:solidFill>
              </a:rPr>
              <a:t>Criminal thing</a:t>
            </a:r>
          </a:p>
          <a:p>
            <a:pPr>
              <a:buClr>
                <a:schemeClr val="accent2"/>
              </a:buClr>
            </a:pPr>
            <a:r>
              <a:rPr lang="en-US" altLang="en-US" sz="2800" dirty="0" smtClean="0"/>
              <a:t>Culture</a:t>
            </a:r>
            <a:endParaRPr lang="en-US" altLang="en-US" sz="2800" dirty="0"/>
          </a:p>
          <a:p>
            <a:pPr>
              <a:buClr>
                <a:schemeClr val="accent2"/>
              </a:buClr>
            </a:pPr>
            <a:r>
              <a:rPr lang="en-US" altLang="en-US" sz="2800" dirty="0"/>
              <a:t>Gender</a:t>
            </a:r>
          </a:p>
          <a:p>
            <a:pPr>
              <a:buClr>
                <a:schemeClr val="accent2"/>
              </a:buClr>
            </a:pPr>
            <a:r>
              <a:rPr lang="en-US" altLang="en-US" sz="2800" dirty="0"/>
              <a:t>Learning style</a:t>
            </a:r>
          </a:p>
          <a:p>
            <a:pPr>
              <a:buClr>
                <a:schemeClr val="accent2"/>
              </a:buClr>
            </a:pPr>
            <a:r>
              <a:rPr lang="en-US" altLang="en-US" sz="2800" dirty="0" smtClean="0">
                <a:solidFill>
                  <a:srgbClr val="0000FF"/>
                </a:solidFill>
              </a:rPr>
              <a:t>Psychological functioning</a:t>
            </a:r>
            <a:endParaRPr lang="en-US" altLang="en-US" sz="2800" dirty="0">
              <a:solidFill>
                <a:srgbClr val="0000FF"/>
              </a:solidFill>
            </a:endParaRPr>
          </a:p>
          <a:p>
            <a:pPr>
              <a:buClr>
                <a:schemeClr val="accent2"/>
              </a:buClr>
            </a:pPr>
            <a:r>
              <a:rPr lang="en-US" altLang="en-US" sz="2800" dirty="0"/>
              <a:t>Maturity</a:t>
            </a:r>
          </a:p>
          <a:p>
            <a:pPr>
              <a:buClr>
                <a:schemeClr val="accent2"/>
              </a:buClr>
            </a:pPr>
            <a:r>
              <a:rPr lang="en-US" altLang="en-US" sz="2800" dirty="0" smtClean="0">
                <a:solidFill>
                  <a:srgbClr val="0000FF"/>
                </a:solidFill>
              </a:rPr>
              <a:t>Motivation </a:t>
            </a:r>
            <a:r>
              <a:rPr lang="en-US" altLang="en-US" sz="2800" dirty="0">
                <a:solidFill>
                  <a:srgbClr val="0000FF"/>
                </a:solidFill>
              </a:rPr>
              <a:t>to </a:t>
            </a:r>
            <a:r>
              <a:rPr lang="en-US" altLang="en-US" sz="2800" dirty="0" smtClean="0">
                <a:solidFill>
                  <a:srgbClr val="0000FF"/>
                </a:solidFill>
              </a:rPr>
              <a:t>change</a:t>
            </a:r>
          </a:p>
          <a:p>
            <a:pPr>
              <a:buClr>
                <a:schemeClr val="accent2"/>
              </a:buClr>
            </a:pPr>
            <a:r>
              <a:rPr lang="en-US" altLang="en-US" sz="2800" dirty="0" smtClean="0">
                <a:solidFill>
                  <a:srgbClr val="0000FF"/>
                </a:solidFill>
              </a:rPr>
              <a:t>Social functioning</a:t>
            </a:r>
          </a:p>
          <a:p>
            <a:endParaRPr lang="en-US" dirty="0">
              <a:solidFill>
                <a:srgbClr val="FF0000"/>
              </a:solidFill>
            </a:endParaRPr>
          </a:p>
          <a:p>
            <a:endParaRPr lang="en-US" dirty="0" smtClean="0">
              <a:solidFill>
                <a:srgbClr val="FF0000"/>
              </a:solidFill>
            </a:endParaRPr>
          </a:p>
          <a:p>
            <a:endParaRPr lang="en-US" sz="2400" dirty="0">
              <a:solidFill>
                <a:srgbClr val="00B050"/>
              </a:solidFill>
            </a:endParaRPr>
          </a:p>
          <a:p>
            <a:endParaRPr lang="en-US" dirty="0">
              <a:solidFill>
                <a:srgbClr val="FF0000"/>
              </a:solidFill>
            </a:endParaRPr>
          </a:p>
        </p:txBody>
      </p:sp>
      <p:sp>
        <p:nvSpPr>
          <p:cNvPr id="3" name="Slide Number Placeholder 2"/>
          <p:cNvSpPr>
            <a:spLocks noGrp="1"/>
          </p:cNvSpPr>
          <p:nvPr>
            <p:ph type="sldNum" sz="quarter" idx="12"/>
          </p:nvPr>
        </p:nvSpPr>
        <p:spPr/>
        <p:txBody>
          <a:bodyPr/>
          <a:lstStyle/>
          <a:p>
            <a:fld id="{494D22EA-D64A-40A9-9AB3-F83A19EFF681}" type="slidenum">
              <a:rPr lang="en-US" smtClean="0"/>
              <a:t>42</a:t>
            </a:fld>
            <a:endParaRPr lang="en-US"/>
          </a:p>
        </p:txBody>
      </p:sp>
      <p:sp>
        <p:nvSpPr>
          <p:cNvPr id="4" name="Title 3"/>
          <p:cNvSpPr>
            <a:spLocks noGrp="1"/>
          </p:cNvSpPr>
          <p:nvPr>
            <p:ph type="title"/>
          </p:nvPr>
        </p:nvSpPr>
        <p:spPr>
          <a:xfrm>
            <a:off x="457200" y="274638"/>
            <a:ext cx="8229600" cy="715962"/>
          </a:xfrm>
        </p:spPr>
        <p:txBody>
          <a:bodyPr>
            <a:normAutofit fontScale="90000"/>
          </a:bodyPr>
          <a:lstStyle/>
          <a:p>
            <a:pPr algn="ctr"/>
            <a:r>
              <a:rPr lang="en-US" b="0" dirty="0" smtClean="0">
                <a:solidFill>
                  <a:srgbClr val="0000FF"/>
                </a:solidFill>
              </a:rPr>
              <a:t>Responsivity</a:t>
            </a:r>
            <a:endParaRPr lang="en-US" b="0" dirty="0">
              <a:solidFill>
                <a:srgbClr val="0000FF"/>
              </a:solidFill>
            </a:endParaRPr>
          </a:p>
        </p:txBody>
      </p:sp>
    </p:spTree>
    <p:extLst>
      <p:ext uri="{BB962C8B-B14F-4D97-AF65-F5344CB8AC3E}">
        <p14:creationId xmlns:p14="http://schemas.microsoft.com/office/powerpoint/2010/main" val="40495748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US" b="0" dirty="0">
                <a:solidFill>
                  <a:srgbClr val="0000FF"/>
                </a:solidFill>
              </a:rPr>
              <a:t>TCU Responsivity Tools</a:t>
            </a:r>
            <a:br>
              <a:rPr lang="en-US" b="0" dirty="0">
                <a:solidFill>
                  <a:srgbClr val="0000FF"/>
                </a:solidFill>
              </a:rPr>
            </a:br>
            <a:r>
              <a:rPr lang="en-US" sz="1300" b="0" dirty="0">
                <a:solidFill>
                  <a:srgbClr val="0000FF"/>
                </a:solidFill>
              </a:rPr>
              <a:t>http://ibr.tcu.edu/</a:t>
            </a:r>
          </a:p>
        </p:txBody>
      </p:sp>
      <p:sp>
        <p:nvSpPr>
          <p:cNvPr id="10" name="Content Placeholder 9"/>
          <p:cNvSpPr>
            <a:spLocks noGrp="1"/>
          </p:cNvSpPr>
          <p:nvPr>
            <p:ph sz="quarter" idx="2"/>
          </p:nvPr>
        </p:nvSpPr>
        <p:spPr>
          <a:xfrm>
            <a:off x="457200" y="1444294"/>
            <a:ext cx="4040188" cy="4880306"/>
          </a:xfrm>
        </p:spPr>
        <p:txBody>
          <a:bodyPr>
            <a:normAutofit/>
          </a:bodyPr>
          <a:lstStyle/>
          <a:p>
            <a:r>
              <a:rPr lang="en-US" sz="2600" dirty="0">
                <a:solidFill>
                  <a:srgbClr val="0000FF"/>
                </a:solidFill>
              </a:rPr>
              <a:t>Criminal Thinking (CTSform)</a:t>
            </a:r>
          </a:p>
          <a:p>
            <a:pPr lvl="1"/>
            <a:r>
              <a:rPr lang="en-US" dirty="0"/>
              <a:t>Entitlement</a:t>
            </a:r>
          </a:p>
          <a:p>
            <a:pPr lvl="1"/>
            <a:r>
              <a:rPr lang="en-US" dirty="0"/>
              <a:t>Justification </a:t>
            </a:r>
          </a:p>
          <a:p>
            <a:pPr lvl="1"/>
            <a:r>
              <a:rPr lang="en-US" dirty="0"/>
              <a:t>Irresponsibility</a:t>
            </a:r>
          </a:p>
          <a:p>
            <a:pPr lvl="1"/>
            <a:r>
              <a:rPr lang="en-US" dirty="0"/>
              <a:t>Power Orientation </a:t>
            </a:r>
          </a:p>
          <a:p>
            <a:pPr lvl="1"/>
            <a:r>
              <a:rPr lang="en-US" dirty="0"/>
              <a:t>Cold Heartedness Rationalization</a:t>
            </a:r>
          </a:p>
          <a:p>
            <a:r>
              <a:rPr lang="en-US" sz="2600" dirty="0">
                <a:solidFill>
                  <a:srgbClr val="0000FF"/>
                </a:solidFill>
              </a:rPr>
              <a:t>Motivation </a:t>
            </a:r>
            <a:r>
              <a:rPr lang="en-US" sz="2600" dirty="0" smtClean="0">
                <a:solidFill>
                  <a:srgbClr val="0000FF"/>
                </a:solidFill>
              </a:rPr>
              <a:t>(Motform)</a:t>
            </a:r>
            <a:endParaRPr lang="en-US" sz="2600" dirty="0">
              <a:solidFill>
                <a:srgbClr val="0000FF"/>
              </a:solidFill>
            </a:endParaRPr>
          </a:p>
          <a:p>
            <a:pPr lvl="1"/>
            <a:r>
              <a:rPr lang="en-US" dirty="0"/>
              <a:t>Problems</a:t>
            </a:r>
          </a:p>
          <a:p>
            <a:pPr lvl="1"/>
            <a:r>
              <a:rPr lang="en-US" dirty="0"/>
              <a:t>Desire for Help</a:t>
            </a:r>
          </a:p>
          <a:p>
            <a:pPr lvl="1"/>
            <a:r>
              <a:rPr lang="en-US" dirty="0"/>
              <a:t>TX Readiness</a:t>
            </a:r>
          </a:p>
          <a:p>
            <a:pPr lvl="1"/>
            <a:r>
              <a:rPr lang="en-US" dirty="0"/>
              <a:t>Needs/Pressures</a:t>
            </a:r>
          </a:p>
          <a:p>
            <a:endParaRPr lang="en-US" sz="2800" dirty="0" smtClean="0">
              <a:solidFill>
                <a:srgbClr val="0000FF"/>
              </a:solidFill>
            </a:endParaRPr>
          </a:p>
          <a:p>
            <a:endParaRPr lang="en-US" dirty="0"/>
          </a:p>
        </p:txBody>
      </p:sp>
      <p:sp>
        <p:nvSpPr>
          <p:cNvPr id="12" name="Content Placeholder 11"/>
          <p:cNvSpPr>
            <a:spLocks noGrp="1"/>
          </p:cNvSpPr>
          <p:nvPr>
            <p:ph sz="quarter" idx="4"/>
          </p:nvPr>
        </p:nvSpPr>
        <p:spPr>
          <a:xfrm>
            <a:off x="4419601" y="1447800"/>
            <a:ext cx="4267200" cy="4724400"/>
          </a:xfrm>
        </p:spPr>
        <p:txBody>
          <a:bodyPr>
            <a:normAutofit fontScale="92500" lnSpcReduction="10000"/>
          </a:bodyPr>
          <a:lstStyle/>
          <a:p>
            <a:r>
              <a:rPr lang="en-US" sz="2600" dirty="0" smtClean="0">
                <a:solidFill>
                  <a:srgbClr val="0000FF"/>
                </a:solidFill>
              </a:rPr>
              <a:t>Psychological </a:t>
            </a:r>
            <a:r>
              <a:rPr lang="en-US" sz="2600" dirty="0">
                <a:solidFill>
                  <a:srgbClr val="0000FF"/>
                </a:solidFill>
              </a:rPr>
              <a:t>Functioning (</a:t>
            </a:r>
            <a:r>
              <a:rPr lang="en-US" sz="2600" dirty="0" smtClean="0">
                <a:solidFill>
                  <a:srgbClr val="0000FF"/>
                </a:solidFill>
              </a:rPr>
              <a:t>Psyform)</a:t>
            </a:r>
          </a:p>
          <a:p>
            <a:pPr lvl="1"/>
            <a:r>
              <a:rPr lang="en-US" sz="2200" dirty="0" smtClean="0"/>
              <a:t>Self-esteem</a:t>
            </a:r>
          </a:p>
          <a:p>
            <a:pPr lvl="1"/>
            <a:r>
              <a:rPr lang="en-US" sz="2200" dirty="0" smtClean="0"/>
              <a:t>Depression/Anxiety</a:t>
            </a:r>
          </a:p>
          <a:p>
            <a:pPr lvl="1"/>
            <a:r>
              <a:rPr lang="en-US" sz="2200" dirty="0" smtClean="0"/>
              <a:t>Decision Making</a:t>
            </a:r>
          </a:p>
          <a:p>
            <a:pPr lvl="1"/>
            <a:r>
              <a:rPr lang="en-US" sz="2200" dirty="0" smtClean="0"/>
              <a:t>Expectancy</a:t>
            </a:r>
          </a:p>
          <a:p>
            <a:pPr marL="109728" indent="0">
              <a:buNone/>
            </a:pPr>
            <a:endParaRPr lang="en-US" dirty="0">
              <a:solidFill>
                <a:srgbClr val="0000FF"/>
              </a:solidFill>
            </a:endParaRPr>
          </a:p>
          <a:p>
            <a:r>
              <a:rPr lang="en-US" sz="2600" dirty="0" smtClean="0">
                <a:solidFill>
                  <a:srgbClr val="0000FF"/>
                </a:solidFill>
              </a:rPr>
              <a:t>Social Functioning (Socform)</a:t>
            </a:r>
          </a:p>
          <a:p>
            <a:pPr lvl="1"/>
            <a:r>
              <a:rPr lang="en-US" sz="2200" dirty="0" smtClean="0"/>
              <a:t>Hostility</a:t>
            </a:r>
          </a:p>
          <a:p>
            <a:pPr lvl="1"/>
            <a:r>
              <a:rPr lang="en-US" sz="2200" dirty="0" smtClean="0"/>
              <a:t>Risk Taking Social Support</a:t>
            </a:r>
          </a:p>
          <a:p>
            <a:pPr lvl="1"/>
            <a:r>
              <a:rPr lang="en-US" sz="2200" dirty="0" smtClean="0"/>
              <a:t>Decision Making</a:t>
            </a:r>
          </a:p>
          <a:p>
            <a:pPr lvl="1"/>
            <a:r>
              <a:rPr lang="en-US" sz="2200" dirty="0" smtClean="0"/>
              <a:t>Expectancy</a:t>
            </a:r>
          </a:p>
          <a:p>
            <a:pPr marL="393192" lvl="1" indent="0">
              <a:buNone/>
            </a:pPr>
            <a:r>
              <a:rPr lang="en-US" dirty="0"/>
              <a:t>	</a:t>
            </a:r>
            <a:endParaRPr lang="en-US" dirty="0" smtClean="0"/>
          </a:p>
        </p:txBody>
      </p:sp>
      <p:sp>
        <p:nvSpPr>
          <p:cNvPr id="3" name="Slide Number Placeholder 2"/>
          <p:cNvSpPr>
            <a:spLocks noGrp="1"/>
          </p:cNvSpPr>
          <p:nvPr>
            <p:ph type="sldNum" sz="quarter" idx="12"/>
          </p:nvPr>
        </p:nvSpPr>
        <p:spPr/>
        <p:txBody>
          <a:bodyPr/>
          <a:lstStyle/>
          <a:p>
            <a:fld id="{494D22EA-D64A-40A9-9AB3-F83A19EFF681}" type="slidenum">
              <a:rPr lang="en-US" smtClean="0"/>
              <a:t>43</a:t>
            </a:fld>
            <a:endParaRPr lang="en-US"/>
          </a:p>
        </p:txBody>
      </p:sp>
    </p:spTree>
    <p:extLst>
      <p:ext uri="{BB962C8B-B14F-4D97-AF65-F5344CB8AC3E}">
        <p14:creationId xmlns:p14="http://schemas.microsoft.com/office/powerpoint/2010/main" val="9239709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0" dirty="0" smtClean="0">
                <a:solidFill>
                  <a:srgbClr val="0000FF"/>
                </a:solidFill>
              </a:rPr>
              <a:t>TCU </a:t>
            </a:r>
            <a:endParaRPr lang="en-US" b="0" dirty="0">
              <a:solidFill>
                <a:srgbClr val="0000FF"/>
              </a:solidFill>
            </a:endParaRPr>
          </a:p>
        </p:txBody>
      </p:sp>
      <p:sp>
        <p:nvSpPr>
          <p:cNvPr id="5" name="Text Placeholder 4"/>
          <p:cNvSpPr>
            <a:spLocks noGrp="1"/>
          </p:cNvSpPr>
          <p:nvPr>
            <p:ph type="body" idx="1"/>
          </p:nvPr>
        </p:nvSpPr>
        <p:spPr/>
        <p:txBody>
          <a:bodyPr/>
          <a:lstStyle/>
          <a:p>
            <a:pPr algn="ctr"/>
            <a:r>
              <a:rPr lang="en-US" dirty="0" smtClean="0"/>
              <a:t>Criminal Thinking</a:t>
            </a:r>
            <a:endParaRPr lang="en-US" dirty="0"/>
          </a:p>
        </p:txBody>
      </p:sp>
      <p:sp>
        <p:nvSpPr>
          <p:cNvPr id="6" name="Text Placeholder 5"/>
          <p:cNvSpPr>
            <a:spLocks noGrp="1"/>
          </p:cNvSpPr>
          <p:nvPr>
            <p:ph type="body" sz="half" idx="3"/>
          </p:nvPr>
        </p:nvSpPr>
        <p:spPr/>
        <p:txBody>
          <a:bodyPr/>
          <a:lstStyle/>
          <a:p>
            <a:pPr algn="ctr"/>
            <a:r>
              <a:rPr lang="en-US" dirty="0" smtClean="0"/>
              <a:t>Social Functioning</a:t>
            </a:r>
            <a:endParaRPr lang="en-US" dirty="0"/>
          </a:p>
        </p:txBody>
      </p:sp>
      <p:sp>
        <p:nvSpPr>
          <p:cNvPr id="4" name="Slide Number Placeholder 3"/>
          <p:cNvSpPr>
            <a:spLocks noGrp="1"/>
          </p:cNvSpPr>
          <p:nvPr>
            <p:ph type="sldNum" sz="quarter" idx="12"/>
          </p:nvPr>
        </p:nvSpPr>
        <p:spPr/>
        <p:txBody>
          <a:bodyPr/>
          <a:lstStyle/>
          <a:p>
            <a:fld id="{494D22EA-D64A-40A9-9AB3-F83A19EFF681}" type="slidenum">
              <a:rPr lang="en-US" smtClean="0"/>
              <a:t>44</a:t>
            </a:fld>
            <a:endParaRPr lang="en-US"/>
          </a:p>
        </p:txBody>
      </p:sp>
      <p:pic>
        <p:nvPicPr>
          <p:cNvPr id="2050" name="Picture 2"/>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1828800"/>
            <a:ext cx="50292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Grp="1" noChangeAspect="1" noChangeArrowheads="1"/>
          </p:cNvPicPr>
          <p:nvPr>
            <p:ph sz="quarter" idx="4"/>
          </p:nvPr>
        </p:nvPicPr>
        <p:blipFill>
          <a:blip r:embed="rId4" cstate="print">
            <a:extLst>
              <a:ext uri="{28A0092B-C50C-407E-A947-70E740481C1C}">
                <a14:useLocalDpi xmlns:a14="http://schemas.microsoft.com/office/drawing/2010/main" val="0"/>
              </a:ext>
            </a:extLst>
          </a:blip>
          <a:srcRect/>
          <a:stretch>
            <a:fillRect/>
          </a:stretch>
        </p:blipFill>
        <p:spPr bwMode="auto">
          <a:xfrm>
            <a:off x="4645025" y="1600200"/>
            <a:ext cx="4117975"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18681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257800"/>
          </a:xfrm>
        </p:spPr>
        <p:txBody>
          <a:bodyPr>
            <a:normAutofit fontScale="77500" lnSpcReduction="20000"/>
          </a:bodyPr>
          <a:lstStyle/>
          <a:p>
            <a:pPr marL="109728" indent="0">
              <a:buNone/>
            </a:pPr>
            <a:r>
              <a:rPr lang="en-US" sz="2600" dirty="0" smtClean="0"/>
              <a:t>Staff train offenders to anticipate high risk situations &amp; teach pro-social ways to respond. (Good place to focus on motivational enhancement)</a:t>
            </a:r>
          </a:p>
          <a:p>
            <a:pPr marL="109728" indent="0">
              <a:buNone/>
            </a:pPr>
            <a:endParaRPr lang="en-US" dirty="0"/>
          </a:p>
          <a:p>
            <a:pPr marL="109728" indent="0">
              <a:buNone/>
            </a:pPr>
            <a:r>
              <a:rPr lang="en-US" sz="2600" dirty="0" smtClean="0"/>
              <a:t>Offenders identify their high risk situations then rehearse &amp; practice prosocial responses. (Role plays &amp; practice in natural situations). They practice each scenario until staff are satisfied they have the skills to get out of the situation. </a:t>
            </a:r>
          </a:p>
          <a:p>
            <a:pPr marL="109728" indent="0">
              <a:buNone/>
            </a:pPr>
            <a:endParaRPr lang="en-US" dirty="0" smtClean="0"/>
          </a:p>
          <a:p>
            <a:pPr marL="109728" indent="0">
              <a:buNone/>
            </a:pPr>
            <a:r>
              <a:rPr lang="en-US" sz="2600" dirty="0" smtClean="0"/>
              <a:t>Offenders practice new behaviors in increasingly difficult situations or through more difficult role-plays</a:t>
            </a:r>
          </a:p>
          <a:p>
            <a:pPr marL="109728" indent="0">
              <a:buNone/>
            </a:pPr>
            <a:endParaRPr lang="en-US" dirty="0">
              <a:solidFill>
                <a:srgbClr val="FF0000"/>
              </a:solidFill>
            </a:endParaRPr>
          </a:p>
          <a:p>
            <a:pPr marL="109728" indent="0">
              <a:buNone/>
            </a:pPr>
            <a:r>
              <a:rPr lang="en-US" dirty="0" smtClean="0"/>
              <a:t>Train staff well. They must:</a:t>
            </a:r>
          </a:p>
          <a:p>
            <a:pPr lvl="1"/>
            <a:r>
              <a:rPr lang="en-US" sz="2600" dirty="0" smtClean="0"/>
              <a:t>Understand antisocial thinking</a:t>
            </a:r>
          </a:p>
          <a:p>
            <a:pPr lvl="1"/>
            <a:r>
              <a:rPr lang="en-US" sz="2600" dirty="0"/>
              <a:t>U</a:t>
            </a:r>
            <a:r>
              <a:rPr lang="en-US" sz="2600" dirty="0" smtClean="0"/>
              <a:t>nderstand how social learning theory works in practice</a:t>
            </a:r>
          </a:p>
          <a:p>
            <a:pPr lvl="1"/>
            <a:r>
              <a:rPr lang="en-US" sz="2600" dirty="0" smtClean="0"/>
              <a:t>Know how to do role plays</a:t>
            </a:r>
          </a:p>
          <a:p>
            <a:pPr lvl="2"/>
            <a:r>
              <a:rPr lang="en-US" sz="2600" dirty="0" smtClean="0"/>
              <a:t>Must be willing to do role plays</a:t>
            </a:r>
          </a:p>
          <a:p>
            <a:pPr lvl="1"/>
            <a:endParaRPr lang="en-US" dirty="0" smtClean="0">
              <a:solidFill>
                <a:srgbClr val="FF0000"/>
              </a:solidFill>
            </a:endParaRPr>
          </a:p>
        </p:txBody>
      </p:sp>
      <p:sp>
        <p:nvSpPr>
          <p:cNvPr id="3" name="Slide Number Placeholder 2"/>
          <p:cNvSpPr>
            <a:spLocks noGrp="1"/>
          </p:cNvSpPr>
          <p:nvPr>
            <p:ph type="sldNum" sz="quarter" idx="12"/>
          </p:nvPr>
        </p:nvSpPr>
        <p:spPr/>
        <p:txBody>
          <a:bodyPr/>
          <a:lstStyle/>
          <a:p>
            <a:fld id="{494D22EA-D64A-40A9-9AB3-F83A19EFF681}" type="slidenum">
              <a:rPr lang="en-US" smtClean="0"/>
              <a:t>45</a:t>
            </a:fld>
            <a:endParaRPr lang="en-US"/>
          </a:p>
        </p:txBody>
      </p:sp>
      <p:sp>
        <p:nvSpPr>
          <p:cNvPr id="4" name="Title 3"/>
          <p:cNvSpPr>
            <a:spLocks noGrp="1"/>
          </p:cNvSpPr>
          <p:nvPr>
            <p:ph type="title"/>
          </p:nvPr>
        </p:nvSpPr>
        <p:spPr>
          <a:xfrm>
            <a:off x="457200" y="274638"/>
            <a:ext cx="8229600" cy="792162"/>
          </a:xfrm>
        </p:spPr>
        <p:txBody>
          <a:bodyPr>
            <a:normAutofit fontScale="90000"/>
          </a:bodyPr>
          <a:lstStyle/>
          <a:p>
            <a:pPr algn="ctr"/>
            <a:r>
              <a:rPr lang="en-US" b="0" dirty="0" smtClean="0">
                <a:solidFill>
                  <a:srgbClr val="0000FF"/>
                </a:solidFill>
              </a:rPr>
              <a:t>P</a:t>
            </a:r>
            <a:r>
              <a:rPr lang="en-US" sz="3600" b="0" dirty="0" smtClean="0">
                <a:solidFill>
                  <a:srgbClr val="0000FF"/>
                </a:solidFill>
              </a:rPr>
              <a:t>rinciple 4: Skill Train/Directed Practice </a:t>
            </a:r>
            <a:endParaRPr lang="en-US" sz="3600" b="0" dirty="0">
              <a:solidFill>
                <a:srgbClr val="0000FF"/>
              </a:solidFill>
            </a:endParaRPr>
          </a:p>
        </p:txBody>
      </p:sp>
    </p:spTree>
    <p:extLst>
      <p:ext uri="{BB962C8B-B14F-4D97-AF65-F5344CB8AC3E}">
        <p14:creationId xmlns:p14="http://schemas.microsoft.com/office/powerpoint/2010/main" val="32245718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0" dirty="0" smtClean="0">
                <a:solidFill>
                  <a:srgbClr val="0000FF"/>
                </a:solidFill>
              </a:rPr>
              <a:t>Ensuring Staff Maintain Fidelity</a:t>
            </a:r>
            <a:endParaRPr lang="en-US" b="0" dirty="0">
              <a:solidFill>
                <a:srgbClr val="0000FF"/>
              </a:solidFill>
            </a:endParaRPr>
          </a:p>
        </p:txBody>
      </p:sp>
      <p:sp>
        <p:nvSpPr>
          <p:cNvPr id="6" name="Text Placeholder 5"/>
          <p:cNvSpPr>
            <a:spLocks noGrp="1"/>
          </p:cNvSpPr>
          <p:nvPr>
            <p:ph type="body" idx="1"/>
          </p:nvPr>
        </p:nvSpPr>
        <p:spPr/>
        <p:txBody>
          <a:bodyPr/>
          <a:lstStyle/>
          <a:p>
            <a:endParaRPr lang="en-US"/>
          </a:p>
        </p:txBody>
      </p:sp>
      <p:sp>
        <p:nvSpPr>
          <p:cNvPr id="8" name="Text Placeholder 7"/>
          <p:cNvSpPr>
            <a:spLocks noGrp="1"/>
          </p:cNvSpPr>
          <p:nvPr>
            <p:ph type="body" sz="half" idx="3"/>
          </p:nvPr>
        </p:nvSpPr>
        <p:spPr/>
        <p:txBody>
          <a:bodyPr/>
          <a:lstStyle/>
          <a:p>
            <a:endParaRPr lang="en-US"/>
          </a:p>
        </p:txBody>
      </p:sp>
      <p:sp>
        <p:nvSpPr>
          <p:cNvPr id="7" name="Content Placeholder 6"/>
          <p:cNvSpPr>
            <a:spLocks noGrp="1"/>
          </p:cNvSpPr>
          <p:nvPr>
            <p:ph sz="quarter" idx="2"/>
          </p:nvPr>
        </p:nvSpPr>
        <p:spPr/>
        <p:txBody>
          <a:bodyPr/>
          <a:lstStyle/>
          <a:p>
            <a:r>
              <a:rPr lang="en-US" dirty="0" smtClean="0"/>
              <a:t>CBI Fidelity Form</a:t>
            </a:r>
          </a:p>
          <a:p>
            <a:endParaRPr lang="en-US" dirty="0"/>
          </a:p>
          <a:p>
            <a:endParaRPr lang="en-US" dirty="0"/>
          </a:p>
        </p:txBody>
      </p:sp>
      <p:sp>
        <p:nvSpPr>
          <p:cNvPr id="9" name="Content Placeholder 8"/>
          <p:cNvSpPr>
            <a:spLocks noGrp="1"/>
          </p:cNvSpPr>
          <p:nvPr>
            <p:ph sz="quarter" idx="4"/>
          </p:nvPr>
        </p:nvSpPr>
        <p:spPr/>
        <p:txBody>
          <a:bodyPr>
            <a:normAutofit/>
          </a:bodyPr>
          <a:lstStyle/>
          <a:p>
            <a:r>
              <a:rPr lang="en-US" sz="2000" dirty="0" smtClean="0"/>
              <a:t>SKILLS Group Fidelity Form</a:t>
            </a:r>
          </a:p>
          <a:p>
            <a:endParaRPr lang="en-US" sz="2000" dirty="0"/>
          </a:p>
        </p:txBody>
      </p:sp>
      <p:sp>
        <p:nvSpPr>
          <p:cNvPr id="3" name="Slide Number Placeholder 2"/>
          <p:cNvSpPr>
            <a:spLocks noGrp="1"/>
          </p:cNvSpPr>
          <p:nvPr>
            <p:ph type="sldNum" sz="quarter" idx="12"/>
          </p:nvPr>
        </p:nvSpPr>
        <p:spPr/>
        <p:txBody>
          <a:bodyPr/>
          <a:lstStyle/>
          <a:p>
            <a:fld id="{494D22EA-D64A-40A9-9AB3-F83A19EFF681}" type="slidenum">
              <a:rPr lang="en-US" smtClean="0"/>
              <a:t>46</a:t>
            </a:fld>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860884"/>
            <a:ext cx="3924300" cy="3323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1" y="1860884"/>
            <a:ext cx="3962399" cy="3396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35865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fontScale="92500" lnSpcReduction="10000"/>
          </a:bodyPr>
          <a:lstStyle/>
          <a:p>
            <a:pPr marL="109728" indent="0">
              <a:buNone/>
            </a:pPr>
            <a:endParaRPr lang="en-US" dirty="0" smtClean="0"/>
          </a:p>
          <a:p>
            <a:pPr marL="109728" indent="0">
              <a:buNone/>
            </a:pPr>
            <a:r>
              <a:rPr lang="en-US" dirty="0" smtClean="0"/>
              <a:t>We are really interested in sharing what we have learned by going through this process, so if anyone is interested in a mentoring relationship with us, please contact us:</a:t>
            </a:r>
          </a:p>
          <a:p>
            <a:pPr marL="109728" indent="0">
              <a:buNone/>
            </a:pPr>
            <a:endParaRPr lang="en-US" dirty="0" smtClean="0">
              <a:solidFill>
                <a:srgbClr val="0000FF"/>
              </a:solidFill>
            </a:endParaRPr>
          </a:p>
          <a:p>
            <a:pPr marL="109728" indent="0" algn="ctr">
              <a:buNone/>
            </a:pPr>
            <a:r>
              <a:rPr lang="en-US" sz="2400" b="1" dirty="0" smtClean="0">
                <a:solidFill>
                  <a:srgbClr val="0000FF"/>
                </a:solidFill>
              </a:rPr>
              <a:t>Darcy </a:t>
            </a:r>
            <a:r>
              <a:rPr lang="en-US" sz="2400" b="1" dirty="0">
                <a:solidFill>
                  <a:srgbClr val="0000FF"/>
                </a:solidFill>
              </a:rPr>
              <a:t>Edwards, PhD</a:t>
            </a:r>
          </a:p>
          <a:p>
            <a:pPr marL="109728" indent="0" algn="ctr">
              <a:buNone/>
            </a:pPr>
            <a:r>
              <a:rPr lang="en-US" sz="2400" b="1" dirty="0">
                <a:solidFill>
                  <a:srgbClr val="0000FF"/>
                </a:solidFill>
                <a:hlinkClick r:id="rId3"/>
              </a:rPr>
              <a:t>dmedwards@doc.nv.gov</a:t>
            </a:r>
            <a:endParaRPr lang="en-US" sz="2400" b="1" dirty="0">
              <a:solidFill>
                <a:srgbClr val="0000FF"/>
              </a:solidFill>
            </a:endParaRPr>
          </a:p>
          <a:p>
            <a:pPr marL="109728" indent="0" algn="ctr">
              <a:buNone/>
            </a:pPr>
            <a:r>
              <a:rPr lang="en-US" sz="2400" b="1" dirty="0">
                <a:solidFill>
                  <a:srgbClr val="0000FF"/>
                </a:solidFill>
              </a:rPr>
              <a:t>775-887-9337</a:t>
            </a:r>
          </a:p>
          <a:p>
            <a:pPr marL="109728" indent="0" algn="ctr">
              <a:buNone/>
            </a:pPr>
            <a:endParaRPr lang="en-US" sz="2400" b="1" dirty="0">
              <a:solidFill>
                <a:srgbClr val="0000FF"/>
              </a:solidFill>
            </a:endParaRPr>
          </a:p>
          <a:p>
            <a:pPr marL="109728" indent="0" algn="ctr">
              <a:buNone/>
            </a:pPr>
            <a:r>
              <a:rPr lang="en-US" sz="2400" b="1" dirty="0">
                <a:solidFill>
                  <a:srgbClr val="0000FF"/>
                </a:solidFill>
              </a:rPr>
              <a:t>Robyn Feese, LCADC</a:t>
            </a:r>
          </a:p>
          <a:p>
            <a:pPr marL="109728" indent="0" algn="ctr">
              <a:buNone/>
            </a:pPr>
            <a:r>
              <a:rPr lang="en-US" sz="2400" b="1" dirty="0">
                <a:solidFill>
                  <a:srgbClr val="0000FF"/>
                </a:solidFill>
                <a:hlinkClick r:id="rId4"/>
              </a:rPr>
              <a:t>rfeese@doc.nv.gov</a:t>
            </a:r>
            <a:endParaRPr lang="en-US" sz="2400" b="1" dirty="0">
              <a:solidFill>
                <a:srgbClr val="0000FF"/>
              </a:solidFill>
            </a:endParaRPr>
          </a:p>
          <a:p>
            <a:pPr marL="109728" indent="0" algn="ctr">
              <a:buNone/>
            </a:pPr>
            <a:r>
              <a:rPr lang="en-US" sz="2400" b="1" dirty="0">
                <a:solidFill>
                  <a:srgbClr val="0000FF"/>
                </a:solidFill>
              </a:rPr>
              <a:t>702-879-6606</a:t>
            </a:r>
          </a:p>
          <a:p>
            <a:endParaRPr lang="en-US" dirty="0" smtClean="0"/>
          </a:p>
          <a:p>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47</a:t>
            </a:fld>
            <a:endParaRPr lang="en-US"/>
          </a:p>
        </p:txBody>
      </p:sp>
      <p:sp>
        <p:nvSpPr>
          <p:cNvPr id="4" name="Title 3"/>
          <p:cNvSpPr>
            <a:spLocks noGrp="1"/>
          </p:cNvSpPr>
          <p:nvPr>
            <p:ph type="title"/>
          </p:nvPr>
        </p:nvSpPr>
        <p:spPr>
          <a:xfrm>
            <a:off x="457200" y="274638"/>
            <a:ext cx="8229600" cy="715962"/>
          </a:xfrm>
        </p:spPr>
        <p:txBody>
          <a:bodyPr>
            <a:normAutofit fontScale="90000"/>
          </a:bodyPr>
          <a:lstStyle/>
          <a:p>
            <a:pPr algn="ctr"/>
            <a:r>
              <a:rPr lang="en-US" b="0" dirty="0" smtClean="0">
                <a:solidFill>
                  <a:srgbClr val="0000FF"/>
                </a:solidFill>
              </a:rPr>
              <a:t>Program Mentoring</a:t>
            </a:r>
            <a:endParaRPr lang="en-US" b="0" dirty="0">
              <a:solidFill>
                <a:srgbClr val="0000FF"/>
              </a:solidFill>
            </a:endParaRPr>
          </a:p>
        </p:txBody>
      </p:sp>
    </p:spTree>
    <p:extLst>
      <p:ext uri="{BB962C8B-B14F-4D97-AF65-F5344CB8AC3E}">
        <p14:creationId xmlns:p14="http://schemas.microsoft.com/office/powerpoint/2010/main" val="20354536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fontScale="70000" lnSpcReduction="20000"/>
          </a:bodyPr>
          <a:lstStyle/>
          <a:p>
            <a:pPr marL="109728" indent="0">
              <a:buNone/>
            </a:pPr>
            <a:endParaRPr lang="en-US" b="1" dirty="0" smtClean="0"/>
          </a:p>
          <a:p>
            <a:pPr marL="109728" indent="0" algn="ctr">
              <a:buNone/>
            </a:pPr>
            <a:r>
              <a:rPr lang="en-US" sz="4000" b="1" dirty="0"/>
              <a:t>Problem Gambling: The Hidden Addiction</a:t>
            </a:r>
          </a:p>
          <a:p>
            <a:pPr marL="109728" indent="0">
              <a:buNone/>
            </a:pPr>
            <a:endParaRPr lang="en-US" dirty="0"/>
          </a:p>
          <a:p>
            <a:pPr marL="109728" indent="0" algn="ctr">
              <a:buNone/>
            </a:pPr>
            <a:r>
              <a:rPr lang="en-US" sz="2900" b="1" dirty="0"/>
              <a:t>December 17, 2014</a:t>
            </a:r>
          </a:p>
          <a:p>
            <a:pPr marL="109728" indent="0" algn="ctr">
              <a:buNone/>
            </a:pPr>
            <a:r>
              <a:rPr lang="en-US" sz="2900" b="1" dirty="0"/>
              <a:t>2:00 – 3:00 p.m. ET </a:t>
            </a:r>
          </a:p>
          <a:p>
            <a:pPr marL="109728" indent="0">
              <a:buNone/>
            </a:pPr>
            <a:endParaRPr lang="en-US" dirty="0"/>
          </a:p>
          <a:p>
            <a:pPr marL="109728" indent="0">
              <a:buNone/>
            </a:pPr>
            <a:r>
              <a:rPr lang="en-US" sz="3100" dirty="0"/>
              <a:t>This webinar is aimed at identifying the relationship of problem gambling and addiction, as well as effective strategies in integrating problem gambling services. The training is aimed at exploring the new diagnostic criteria of Gambling Disorders, as well as explore the challenges and opportunities within the correctional system. This webinar will identify strategies for managing treatment barriers, as well as explore best practices. </a:t>
            </a:r>
          </a:p>
          <a:p>
            <a:pPr marL="109728" indent="0">
              <a:buNone/>
            </a:pPr>
            <a:endParaRPr lang="en-US" sz="3100" dirty="0"/>
          </a:p>
          <a:p>
            <a:pPr marL="109728" indent="0">
              <a:buNone/>
            </a:pPr>
            <a:r>
              <a:rPr lang="en-US" sz="3100" dirty="0"/>
              <a:t>Presenter: 	Victor Ortiz, MSW</a:t>
            </a:r>
          </a:p>
          <a:p>
            <a:pPr marL="109728" indent="0">
              <a:buNone/>
            </a:pPr>
            <a:endParaRPr lang="en-US" dirty="0" smtClean="0">
              <a:solidFill>
                <a:srgbClr val="0000FF"/>
              </a:solidFill>
            </a:endParaRPr>
          </a:p>
          <a:p>
            <a:endParaRPr lang="en-US" dirty="0" smtClean="0"/>
          </a:p>
          <a:p>
            <a:endParaRPr lang="en-US" dirty="0"/>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48</a:t>
            </a:fld>
            <a:endParaRPr lang="en-US"/>
          </a:p>
        </p:txBody>
      </p:sp>
      <p:sp>
        <p:nvSpPr>
          <p:cNvPr id="4" name="Title 3"/>
          <p:cNvSpPr>
            <a:spLocks noGrp="1"/>
          </p:cNvSpPr>
          <p:nvPr>
            <p:ph type="title"/>
          </p:nvPr>
        </p:nvSpPr>
        <p:spPr>
          <a:xfrm>
            <a:off x="457200" y="274638"/>
            <a:ext cx="8229600" cy="715962"/>
          </a:xfrm>
        </p:spPr>
        <p:txBody>
          <a:bodyPr>
            <a:normAutofit fontScale="90000"/>
          </a:bodyPr>
          <a:lstStyle/>
          <a:p>
            <a:pPr algn="ctr"/>
            <a:r>
              <a:rPr lang="en-US" b="0" dirty="0" smtClean="0">
                <a:solidFill>
                  <a:srgbClr val="0000FF"/>
                </a:solidFill>
              </a:rPr>
              <a:t>Next Presentation</a:t>
            </a:r>
            <a:endParaRPr lang="en-US" b="0" dirty="0">
              <a:solidFill>
                <a:srgbClr val="0000FF"/>
              </a:solidFill>
            </a:endParaRPr>
          </a:p>
        </p:txBody>
      </p:sp>
    </p:spTree>
    <p:extLst>
      <p:ext uri="{BB962C8B-B14F-4D97-AF65-F5344CB8AC3E}">
        <p14:creationId xmlns:p14="http://schemas.microsoft.com/office/powerpoint/2010/main" val="161022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19200"/>
            <a:ext cx="8229600" cy="4788091"/>
          </a:xfrm>
        </p:spPr>
        <p:txBody>
          <a:bodyPr>
            <a:normAutofit fontScale="25000" lnSpcReduction="20000"/>
          </a:bodyPr>
          <a:lstStyle/>
          <a:p>
            <a:pPr marL="274320" indent="-274320">
              <a:lnSpc>
                <a:spcPct val="90000"/>
              </a:lnSpc>
              <a:buNone/>
              <a:defRPr/>
            </a:pPr>
            <a:endParaRPr lang="en-US" sz="2800" dirty="0" smtClean="0"/>
          </a:p>
          <a:p>
            <a:pPr marL="274320" indent="-274320">
              <a:lnSpc>
                <a:spcPct val="90000"/>
              </a:lnSpc>
              <a:buNone/>
              <a:defRPr/>
            </a:pPr>
            <a:endParaRPr lang="en-US" sz="2800" dirty="0" smtClean="0"/>
          </a:p>
          <a:p>
            <a:pPr marL="274320" indent="-274320">
              <a:lnSpc>
                <a:spcPct val="90000"/>
              </a:lnSpc>
              <a:buNone/>
              <a:defRPr/>
            </a:pPr>
            <a:endParaRPr lang="en-US" sz="2800" dirty="0"/>
          </a:p>
          <a:p>
            <a:pPr marL="274320" indent="-274320">
              <a:lnSpc>
                <a:spcPct val="90000"/>
              </a:lnSpc>
              <a:buNone/>
              <a:defRPr/>
            </a:pPr>
            <a:endParaRPr lang="en-US" sz="2800" dirty="0" smtClean="0"/>
          </a:p>
          <a:p>
            <a:pPr marL="274320" indent="-274320">
              <a:lnSpc>
                <a:spcPct val="90000"/>
              </a:lnSpc>
              <a:buNone/>
              <a:defRPr/>
            </a:pPr>
            <a:endParaRPr lang="en-US" sz="2800" dirty="0"/>
          </a:p>
          <a:p>
            <a:pPr marL="274320" indent="-274320">
              <a:lnSpc>
                <a:spcPct val="90000"/>
              </a:lnSpc>
              <a:buNone/>
              <a:defRPr/>
            </a:pPr>
            <a:r>
              <a:rPr lang="en-US" sz="2800" dirty="0" smtClean="0"/>
              <a:t>	</a:t>
            </a:r>
            <a:endParaRPr lang="en-US" sz="9600" dirty="0" smtClean="0"/>
          </a:p>
          <a:p>
            <a:pPr marL="274320" indent="-274320">
              <a:lnSpc>
                <a:spcPct val="90000"/>
              </a:lnSpc>
              <a:buNone/>
              <a:defRPr/>
            </a:pPr>
            <a:r>
              <a:rPr lang="en-US" sz="9600" dirty="0"/>
              <a:t>	</a:t>
            </a:r>
            <a:r>
              <a:rPr lang="en-US" sz="9600" dirty="0" smtClean="0"/>
              <a:t>According to the research, adhering to the principles can significantly reduce recidivism:</a:t>
            </a:r>
          </a:p>
          <a:p>
            <a:pPr marL="274320" indent="-274320">
              <a:lnSpc>
                <a:spcPct val="90000"/>
              </a:lnSpc>
              <a:buNone/>
              <a:defRPr/>
            </a:pPr>
            <a:endParaRPr lang="en-US" sz="9600" dirty="0"/>
          </a:p>
          <a:p>
            <a:pPr marL="274320" indent="-274320">
              <a:lnSpc>
                <a:spcPct val="90000"/>
              </a:lnSpc>
              <a:buNone/>
              <a:defRPr/>
            </a:pPr>
            <a:endParaRPr lang="en-US" sz="9600" i="1" dirty="0" smtClean="0"/>
          </a:p>
          <a:p>
            <a:pPr marL="274320" indent="-274320">
              <a:lnSpc>
                <a:spcPct val="90000"/>
              </a:lnSpc>
              <a:buNone/>
              <a:defRPr/>
            </a:pPr>
            <a:r>
              <a:rPr lang="en-US" sz="9600" dirty="0" smtClean="0"/>
              <a:t>       </a:t>
            </a:r>
            <a:r>
              <a:rPr lang="en-US" sz="9600" dirty="0" smtClean="0">
                <a:solidFill>
                  <a:srgbClr val="0000FF"/>
                </a:solidFill>
              </a:rPr>
              <a:t>Meta-analyses </a:t>
            </a:r>
            <a:r>
              <a:rPr lang="en-US" sz="9600" dirty="0">
                <a:solidFill>
                  <a:srgbClr val="0000FF"/>
                </a:solidFill>
              </a:rPr>
              <a:t>of correctional interventions have  </a:t>
            </a:r>
            <a:r>
              <a:rPr lang="en-US" sz="9600" dirty="0" smtClean="0">
                <a:solidFill>
                  <a:srgbClr val="0000FF"/>
                </a:solidFill>
              </a:rPr>
              <a:t>  found </a:t>
            </a:r>
            <a:r>
              <a:rPr lang="en-US" sz="9600" dirty="0">
                <a:solidFill>
                  <a:srgbClr val="0000FF"/>
                </a:solidFill>
              </a:rPr>
              <a:t>that programs that meet these </a:t>
            </a:r>
            <a:r>
              <a:rPr lang="en-US" sz="9600" b="1" dirty="0">
                <a:solidFill>
                  <a:srgbClr val="0000FF"/>
                </a:solidFill>
              </a:rPr>
              <a:t>principles</a:t>
            </a:r>
            <a:r>
              <a:rPr lang="en-US" sz="9600" dirty="0">
                <a:solidFill>
                  <a:srgbClr val="0000FF"/>
                </a:solidFill>
              </a:rPr>
              <a:t> are achieving</a:t>
            </a:r>
            <a:r>
              <a:rPr lang="en-US" sz="9600" b="1" dirty="0">
                <a:solidFill>
                  <a:srgbClr val="0000FF"/>
                </a:solidFill>
              </a:rPr>
              <a:t> </a:t>
            </a:r>
            <a:r>
              <a:rPr lang="en-US" sz="9600" dirty="0">
                <a:solidFill>
                  <a:srgbClr val="0000FF"/>
                </a:solidFill>
              </a:rPr>
              <a:t>on average a </a:t>
            </a:r>
            <a:r>
              <a:rPr lang="en-US" sz="9600" b="1" dirty="0">
                <a:solidFill>
                  <a:srgbClr val="0000FF"/>
                </a:solidFill>
              </a:rPr>
              <a:t>recidivism reduction </a:t>
            </a:r>
            <a:r>
              <a:rPr lang="en-US" sz="9600" dirty="0">
                <a:solidFill>
                  <a:srgbClr val="0000FF"/>
                </a:solidFill>
              </a:rPr>
              <a:t>of </a:t>
            </a:r>
            <a:r>
              <a:rPr lang="en-US" sz="9600" b="1" dirty="0">
                <a:solidFill>
                  <a:srgbClr val="0000FF"/>
                </a:solidFill>
              </a:rPr>
              <a:t>30% to 50% </a:t>
            </a:r>
            <a:r>
              <a:rPr lang="en-US" sz="9600" dirty="0" smtClean="0">
                <a:solidFill>
                  <a:srgbClr val="0000FF"/>
                </a:solidFill>
              </a:rPr>
              <a:t>(</a:t>
            </a:r>
            <a:r>
              <a:rPr lang="en-US" sz="9600" dirty="0">
                <a:solidFill>
                  <a:srgbClr val="0000FF"/>
                </a:solidFill>
              </a:rPr>
              <a:t>Andrews, Zinger, et al, 1990</a:t>
            </a:r>
            <a:r>
              <a:rPr lang="en-US" sz="9600" dirty="0" smtClean="0">
                <a:solidFill>
                  <a:srgbClr val="0000FF"/>
                </a:solidFill>
              </a:rPr>
              <a:t>)</a:t>
            </a:r>
            <a:endParaRPr lang="en-US" sz="9600" dirty="0">
              <a:solidFill>
                <a:srgbClr val="0000FF"/>
              </a:solidFill>
            </a:endParaRPr>
          </a:p>
          <a:p>
            <a:pPr marL="274320" indent="-274320">
              <a:lnSpc>
                <a:spcPct val="90000"/>
              </a:lnSpc>
              <a:buNone/>
              <a:defRPr/>
            </a:pPr>
            <a:endParaRPr lang="en-US" sz="4000" i="1" dirty="0"/>
          </a:p>
          <a:p>
            <a:pPr marL="274320" indent="-274320">
              <a:lnSpc>
                <a:spcPct val="90000"/>
              </a:lnSpc>
              <a:buNone/>
              <a:defRPr/>
            </a:pPr>
            <a:endParaRPr lang="en-US" sz="4000" i="1" dirty="0"/>
          </a:p>
          <a:p>
            <a:pPr marL="274320" indent="-274320">
              <a:lnSpc>
                <a:spcPct val="90000"/>
              </a:lnSpc>
              <a:buNone/>
              <a:defRPr/>
            </a:pPr>
            <a:r>
              <a:rPr lang="en-US" sz="1400" i="1" dirty="0"/>
              <a:t>	</a:t>
            </a:r>
          </a:p>
          <a:p>
            <a:pPr marL="530352" lvl="1" indent="-274320">
              <a:lnSpc>
                <a:spcPct val="90000"/>
              </a:lnSpc>
              <a:buNone/>
              <a:defRPr/>
            </a:pPr>
            <a:endParaRPr lang="en-US" sz="1600" i="1" dirty="0" smtClean="0"/>
          </a:p>
          <a:p>
            <a:pPr marL="530352" lvl="1" indent="-274320">
              <a:lnSpc>
                <a:spcPct val="90000"/>
              </a:lnSpc>
              <a:buNone/>
              <a:defRPr/>
            </a:pPr>
            <a:endParaRPr lang="en-US" sz="1600" i="1" dirty="0"/>
          </a:p>
          <a:p>
            <a:pPr marL="530352" lvl="1" indent="-274320">
              <a:lnSpc>
                <a:spcPct val="90000"/>
              </a:lnSpc>
              <a:buNone/>
              <a:defRPr/>
            </a:pPr>
            <a:endParaRPr lang="en-US" sz="1600" i="1" dirty="0" smtClean="0"/>
          </a:p>
          <a:p>
            <a:pPr marL="530352" lvl="1" indent="-274320">
              <a:lnSpc>
                <a:spcPct val="90000"/>
              </a:lnSpc>
              <a:buNone/>
              <a:defRPr/>
            </a:pPr>
            <a:endParaRPr lang="en-US" sz="1600" i="1" dirty="0" smtClean="0"/>
          </a:p>
          <a:p>
            <a:pPr marL="530352" lvl="1" indent="-274320">
              <a:lnSpc>
                <a:spcPct val="90000"/>
              </a:lnSpc>
              <a:buNone/>
              <a:defRPr/>
            </a:pPr>
            <a:r>
              <a:rPr lang="en-US" sz="1600" i="1" dirty="0" smtClean="0"/>
              <a:t>		</a:t>
            </a:r>
          </a:p>
          <a:p>
            <a:pPr marL="530352" lvl="1" indent="-274320">
              <a:lnSpc>
                <a:spcPct val="90000"/>
              </a:lnSpc>
              <a:buNone/>
              <a:defRPr/>
            </a:pPr>
            <a:endParaRPr lang="en-US" sz="1600" i="1" dirty="0"/>
          </a:p>
          <a:p>
            <a:pPr marL="530352" lvl="1" indent="-274320">
              <a:lnSpc>
                <a:spcPct val="90000"/>
              </a:lnSpc>
              <a:buNone/>
              <a:defRPr/>
            </a:pPr>
            <a:endParaRPr lang="en-US" sz="1600" i="1" dirty="0" smtClean="0"/>
          </a:p>
          <a:p>
            <a:pPr marL="530352" lvl="1" indent="-274320">
              <a:lnSpc>
                <a:spcPct val="90000"/>
              </a:lnSpc>
              <a:buNone/>
              <a:defRPr/>
            </a:pPr>
            <a:endParaRPr lang="en-US" sz="1600" i="1" dirty="0"/>
          </a:p>
          <a:p>
            <a:pPr marL="530352" lvl="1" indent="-274320">
              <a:lnSpc>
                <a:spcPct val="90000"/>
              </a:lnSpc>
              <a:buNone/>
              <a:defRPr/>
            </a:pPr>
            <a:endParaRPr lang="en-US" sz="1600" i="1" dirty="0" smtClean="0"/>
          </a:p>
          <a:p>
            <a:pPr marL="530352" lvl="1" indent="-274320">
              <a:lnSpc>
                <a:spcPct val="90000"/>
              </a:lnSpc>
              <a:buNone/>
              <a:defRPr/>
            </a:pPr>
            <a:endParaRPr lang="en-US" sz="1600" i="1" dirty="0"/>
          </a:p>
          <a:p>
            <a:pPr marL="530352" lvl="1" indent="-274320">
              <a:lnSpc>
                <a:spcPct val="90000"/>
              </a:lnSpc>
              <a:buNone/>
              <a:defRPr/>
            </a:pPr>
            <a:r>
              <a:rPr lang="en-US" sz="4300" dirty="0" smtClean="0"/>
              <a:t>Source</a:t>
            </a:r>
            <a:r>
              <a:rPr lang="en-US" sz="4300" dirty="0"/>
              <a:t>: </a:t>
            </a:r>
            <a:r>
              <a:rPr lang="en-US" sz="4300" dirty="0" smtClean="0"/>
              <a:t>Matthews</a:t>
            </a:r>
            <a:r>
              <a:rPr lang="en-US" sz="4300" dirty="0"/>
              <a:t>, Hubbard, Latessa (2001) </a:t>
            </a:r>
            <a:r>
              <a:rPr lang="en-US" sz="4300" dirty="0" smtClean="0"/>
              <a:t>Making </a:t>
            </a:r>
            <a:r>
              <a:rPr lang="en-US" sz="4300" dirty="0"/>
              <a:t>the next step: Using evaluability assessment </a:t>
            </a:r>
            <a:r>
              <a:rPr lang="en-US" sz="4300" dirty="0" smtClean="0"/>
              <a:t>to improve </a:t>
            </a:r>
            <a:r>
              <a:rPr lang="en-US" sz="4300" dirty="0"/>
              <a:t>correctional </a:t>
            </a:r>
            <a:r>
              <a:rPr lang="en-US" sz="4300" dirty="0" smtClean="0"/>
              <a:t>Programming, The </a:t>
            </a:r>
            <a:r>
              <a:rPr lang="en-US" sz="4300" dirty="0"/>
              <a:t>Prison Journal, 81(4), pp. </a:t>
            </a:r>
            <a:r>
              <a:rPr lang="en-US" sz="4300" dirty="0" smtClean="0"/>
              <a:t>454-472</a:t>
            </a:r>
            <a:endParaRPr lang="en-US" sz="4300" dirty="0"/>
          </a:p>
          <a:p>
            <a:endParaRPr lang="en-US" dirty="0"/>
          </a:p>
        </p:txBody>
      </p:sp>
      <p:sp>
        <p:nvSpPr>
          <p:cNvPr id="4" name="Title 3"/>
          <p:cNvSpPr>
            <a:spLocks noGrp="1"/>
          </p:cNvSpPr>
          <p:nvPr>
            <p:ph type="title"/>
          </p:nvPr>
        </p:nvSpPr>
        <p:spPr>
          <a:xfrm>
            <a:off x="381000" y="228600"/>
            <a:ext cx="8229600" cy="1143000"/>
          </a:xfrm>
        </p:spPr>
        <p:txBody>
          <a:bodyPr>
            <a:normAutofit fontScale="90000"/>
          </a:bodyPr>
          <a:lstStyle/>
          <a:p>
            <a:pPr algn="ctr"/>
            <a:r>
              <a:rPr lang="en-US" sz="2700" dirty="0" smtClean="0">
                <a:solidFill>
                  <a:srgbClr val="0033CC"/>
                </a:solidFill>
              </a:rPr>
              <a:t/>
            </a:r>
            <a:br>
              <a:rPr lang="en-US" sz="2700" dirty="0" smtClean="0">
                <a:solidFill>
                  <a:srgbClr val="0033CC"/>
                </a:solidFill>
              </a:rPr>
            </a:br>
            <a:r>
              <a:rPr lang="en-US" sz="2700" dirty="0" smtClean="0">
                <a:solidFill>
                  <a:srgbClr val="0033CC"/>
                </a:solidFill>
              </a:rPr>
              <a:t/>
            </a:r>
            <a:br>
              <a:rPr lang="en-US" sz="2700" dirty="0" smtClean="0">
                <a:solidFill>
                  <a:srgbClr val="0033CC"/>
                </a:solidFill>
              </a:rPr>
            </a:br>
            <a:r>
              <a:rPr lang="en-US" sz="3100" b="0" dirty="0" smtClean="0">
                <a:solidFill>
                  <a:srgbClr val="0000FF"/>
                </a:solidFill>
              </a:rPr>
              <a:t>Why Does the CPC Focus on the Principles?</a:t>
            </a:r>
            <a:r>
              <a:rPr lang="en-US" sz="4400" b="0" dirty="0">
                <a:solidFill>
                  <a:srgbClr val="0000FF"/>
                </a:solidFill>
              </a:rPr>
              <a:t/>
            </a:r>
            <a:br>
              <a:rPr lang="en-US" sz="4400" b="0" dirty="0">
                <a:solidFill>
                  <a:srgbClr val="0000FF"/>
                </a:solidFill>
              </a:rPr>
            </a:br>
            <a:endParaRPr lang="en-US" b="0" dirty="0">
              <a:solidFill>
                <a:srgbClr val="0000FF"/>
              </a:solidFill>
            </a:endParaRPr>
          </a:p>
        </p:txBody>
      </p:sp>
      <p:sp>
        <p:nvSpPr>
          <p:cNvPr id="6" name="Slide Number Placeholder 5"/>
          <p:cNvSpPr>
            <a:spLocks noGrp="1"/>
          </p:cNvSpPr>
          <p:nvPr>
            <p:ph type="sldNum" sz="quarter" idx="12"/>
          </p:nvPr>
        </p:nvSpPr>
        <p:spPr/>
        <p:txBody>
          <a:bodyPr/>
          <a:lstStyle/>
          <a:p>
            <a:fld id="{494D22EA-D64A-40A9-9AB3-F83A19EFF681}" type="slidenum">
              <a:rPr lang="en-US" smtClean="0"/>
              <a:t>5</a:t>
            </a:fld>
            <a:endParaRPr lang="en-US" dirty="0"/>
          </a:p>
        </p:txBody>
      </p:sp>
    </p:spTree>
    <p:extLst>
      <p:ext uri="{BB962C8B-B14F-4D97-AF65-F5344CB8AC3E}">
        <p14:creationId xmlns:p14="http://schemas.microsoft.com/office/powerpoint/2010/main" val="1781047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11891"/>
          </a:xfrm>
        </p:spPr>
        <p:txBody>
          <a:bodyPr>
            <a:normAutofit/>
          </a:bodyPr>
          <a:lstStyle/>
          <a:p>
            <a:r>
              <a:rPr lang="en-US" dirty="0" smtClean="0"/>
              <a:t>1.Capacity - measures </a:t>
            </a:r>
            <a:r>
              <a:rPr lang="en-US" dirty="0"/>
              <a:t>whether </a:t>
            </a:r>
            <a:r>
              <a:rPr lang="en-US" dirty="0" smtClean="0"/>
              <a:t>the  </a:t>
            </a:r>
            <a:r>
              <a:rPr lang="en-US" dirty="0"/>
              <a:t>program </a:t>
            </a:r>
            <a:r>
              <a:rPr lang="en-US" dirty="0" smtClean="0"/>
              <a:t>has </a:t>
            </a:r>
            <a:r>
              <a:rPr lang="en-US" dirty="0"/>
              <a:t>the </a:t>
            </a:r>
            <a:r>
              <a:rPr lang="en-US" dirty="0" smtClean="0"/>
              <a:t>infrastructure </a:t>
            </a:r>
            <a:r>
              <a:rPr lang="en-US" dirty="0"/>
              <a:t>to deliver evidence-based </a:t>
            </a:r>
            <a:r>
              <a:rPr lang="en-US" dirty="0" smtClean="0"/>
              <a:t>interventions. Includes:  </a:t>
            </a:r>
          </a:p>
          <a:p>
            <a:pPr lvl="1"/>
            <a:r>
              <a:rPr lang="en-US" dirty="0" smtClean="0"/>
              <a:t>Leadership &amp; program development </a:t>
            </a:r>
          </a:p>
          <a:p>
            <a:pPr lvl="1"/>
            <a:r>
              <a:rPr lang="en-US" dirty="0" smtClean="0"/>
              <a:t>Staff characteristics </a:t>
            </a:r>
          </a:p>
          <a:p>
            <a:pPr lvl="1"/>
            <a:r>
              <a:rPr lang="en-US" dirty="0" smtClean="0">
                <a:solidFill>
                  <a:srgbClr val="0000FF"/>
                </a:solidFill>
              </a:rPr>
              <a:t>Quality assurance </a:t>
            </a:r>
            <a:r>
              <a:rPr lang="en-US" dirty="0" smtClean="0"/>
              <a:t>(Staff: initial &amp; on-going training &amp; regular clinical supervision)</a:t>
            </a:r>
          </a:p>
          <a:p>
            <a:pPr marL="393192" lvl="1" indent="0">
              <a:buNone/>
            </a:pPr>
            <a:endParaRPr lang="en-US" dirty="0">
              <a:solidFill>
                <a:srgbClr val="0033CC"/>
              </a:solidFill>
            </a:endParaRPr>
          </a:p>
          <a:p>
            <a:r>
              <a:rPr lang="en-US" dirty="0" smtClean="0"/>
              <a:t>2.Content - focuses on offender </a:t>
            </a:r>
            <a:r>
              <a:rPr lang="en-US" dirty="0"/>
              <a:t>assessment </a:t>
            </a:r>
            <a:r>
              <a:rPr lang="en-US" dirty="0" smtClean="0"/>
              <a:t>&amp; treatment </a:t>
            </a:r>
          </a:p>
        </p:txBody>
      </p:sp>
      <p:sp>
        <p:nvSpPr>
          <p:cNvPr id="2" name="Title 1"/>
          <p:cNvSpPr>
            <a:spLocks noGrp="1"/>
          </p:cNvSpPr>
          <p:nvPr>
            <p:ph type="title"/>
          </p:nvPr>
        </p:nvSpPr>
        <p:spPr/>
        <p:txBody>
          <a:bodyPr>
            <a:normAutofit/>
          </a:bodyPr>
          <a:lstStyle/>
          <a:p>
            <a:pPr algn="ctr"/>
            <a:r>
              <a:rPr lang="en-US" sz="3200" b="0" dirty="0" smtClean="0">
                <a:solidFill>
                  <a:srgbClr val="0000FF"/>
                </a:solidFill>
              </a:rPr>
              <a:t>What Areas </a:t>
            </a:r>
            <a:r>
              <a:rPr lang="en-US" sz="3200" b="0" dirty="0">
                <a:solidFill>
                  <a:srgbClr val="0000FF"/>
                </a:solidFill>
              </a:rPr>
              <a:t>D</a:t>
            </a:r>
            <a:r>
              <a:rPr lang="en-US" sz="3200" b="0" dirty="0" smtClean="0">
                <a:solidFill>
                  <a:srgbClr val="0000FF"/>
                </a:solidFill>
              </a:rPr>
              <a:t>oes the CPC Measure?</a:t>
            </a:r>
            <a:endParaRPr lang="en-US" sz="3200" b="0" dirty="0">
              <a:solidFill>
                <a:srgbClr val="0000FF"/>
              </a:solidFill>
            </a:endParaRPr>
          </a:p>
        </p:txBody>
      </p:sp>
      <p:sp>
        <p:nvSpPr>
          <p:cNvPr id="4" name="Slide Number Placeholder 3"/>
          <p:cNvSpPr>
            <a:spLocks noGrp="1"/>
          </p:cNvSpPr>
          <p:nvPr>
            <p:ph type="sldNum" sz="quarter" idx="12"/>
          </p:nvPr>
        </p:nvSpPr>
        <p:spPr/>
        <p:txBody>
          <a:bodyPr/>
          <a:lstStyle/>
          <a:p>
            <a:fld id="{494D22EA-D64A-40A9-9AB3-F83A19EFF681}" type="slidenum">
              <a:rPr lang="en-US" smtClean="0"/>
              <a:t>6</a:t>
            </a:fld>
            <a:endParaRPr lang="en-US" dirty="0"/>
          </a:p>
        </p:txBody>
      </p:sp>
    </p:spTree>
    <p:extLst>
      <p:ext uri="{BB962C8B-B14F-4D97-AF65-F5344CB8AC3E}">
        <p14:creationId xmlns:p14="http://schemas.microsoft.com/office/powerpoint/2010/main" val="147282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81600"/>
          </a:xfrm>
        </p:spPr>
        <p:txBody>
          <a:bodyPr>
            <a:normAutofit/>
          </a:bodyPr>
          <a:lstStyle/>
          <a:p>
            <a:r>
              <a:rPr lang="en-US" dirty="0"/>
              <a:t>The CPC </a:t>
            </a:r>
            <a:r>
              <a:rPr lang="en-US" dirty="0" smtClean="0"/>
              <a:t>has 5 areas &amp; includes </a:t>
            </a:r>
            <a:r>
              <a:rPr lang="en-US" dirty="0"/>
              <a:t>77 items for a total of 83 points </a:t>
            </a:r>
          </a:p>
          <a:p>
            <a:endParaRPr lang="en-US" dirty="0" smtClean="0"/>
          </a:p>
          <a:p>
            <a:r>
              <a:rPr lang="en-US" dirty="0" smtClean="0"/>
              <a:t>Each area &amp; all domains are rated separately &amp; then combined for an </a:t>
            </a:r>
            <a:r>
              <a:rPr lang="en-US" dirty="0" smtClean="0">
                <a:solidFill>
                  <a:srgbClr val="0000FF"/>
                </a:solidFill>
              </a:rPr>
              <a:t>overall</a:t>
            </a:r>
            <a:r>
              <a:rPr lang="en-US" dirty="0" smtClean="0"/>
              <a:t> rating: </a:t>
            </a:r>
          </a:p>
          <a:p>
            <a:pPr marL="109728" indent="0">
              <a:buNone/>
            </a:pPr>
            <a:r>
              <a:rPr lang="en-US" dirty="0" smtClean="0"/>
              <a:t>	</a:t>
            </a:r>
          </a:p>
          <a:p>
            <a:pPr marL="109728" indent="0">
              <a:buNone/>
            </a:pPr>
            <a:r>
              <a:rPr lang="en-US" dirty="0">
                <a:solidFill>
                  <a:srgbClr val="0033CC"/>
                </a:solidFill>
              </a:rPr>
              <a:t>	</a:t>
            </a:r>
            <a:r>
              <a:rPr lang="en-US" dirty="0" smtClean="0">
                <a:solidFill>
                  <a:srgbClr val="0000FF"/>
                </a:solidFill>
              </a:rPr>
              <a:t>Highly effective - 65</a:t>
            </a:r>
            <a:r>
              <a:rPr lang="en-US" dirty="0">
                <a:solidFill>
                  <a:srgbClr val="0000FF"/>
                </a:solidFill>
              </a:rPr>
              <a:t>% to 100</a:t>
            </a:r>
            <a:r>
              <a:rPr lang="en-US" dirty="0" smtClean="0">
                <a:solidFill>
                  <a:srgbClr val="0000FF"/>
                </a:solidFill>
              </a:rPr>
              <a:t>%</a:t>
            </a:r>
          </a:p>
          <a:p>
            <a:pPr marL="109728" indent="0">
              <a:buNone/>
            </a:pPr>
            <a:r>
              <a:rPr lang="en-US" dirty="0" smtClean="0">
                <a:solidFill>
                  <a:srgbClr val="0000FF"/>
                </a:solidFill>
              </a:rPr>
              <a:t>	Effective - 55</a:t>
            </a:r>
            <a:r>
              <a:rPr lang="en-US" dirty="0">
                <a:solidFill>
                  <a:srgbClr val="0000FF"/>
                </a:solidFill>
              </a:rPr>
              <a:t>% to 64</a:t>
            </a:r>
            <a:r>
              <a:rPr lang="en-US" dirty="0" smtClean="0">
                <a:solidFill>
                  <a:srgbClr val="0000FF"/>
                </a:solidFill>
              </a:rPr>
              <a:t>% </a:t>
            </a:r>
          </a:p>
          <a:p>
            <a:pPr marL="109728" indent="0">
              <a:buNone/>
            </a:pPr>
            <a:r>
              <a:rPr lang="en-US" dirty="0" smtClean="0">
                <a:solidFill>
                  <a:srgbClr val="0000FF"/>
                </a:solidFill>
              </a:rPr>
              <a:t>	Needs Improvement - 46</a:t>
            </a:r>
            <a:r>
              <a:rPr lang="en-US" dirty="0">
                <a:solidFill>
                  <a:srgbClr val="0000FF"/>
                </a:solidFill>
              </a:rPr>
              <a:t>% to </a:t>
            </a:r>
            <a:r>
              <a:rPr lang="en-US" dirty="0" smtClean="0">
                <a:solidFill>
                  <a:srgbClr val="0000FF"/>
                </a:solidFill>
              </a:rPr>
              <a:t>54%</a:t>
            </a:r>
          </a:p>
          <a:p>
            <a:pPr marL="109728" indent="0">
              <a:buNone/>
            </a:pPr>
            <a:r>
              <a:rPr lang="en-US" dirty="0" smtClean="0">
                <a:solidFill>
                  <a:srgbClr val="0000FF"/>
                </a:solidFill>
              </a:rPr>
              <a:t>	Ineffective - less </a:t>
            </a:r>
            <a:r>
              <a:rPr lang="en-US" dirty="0">
                <a:solidFill>
                  <a:srgbClr val="0000FF"/>
                </a:solidFill>
              </a:rPr>
              <a:t>than </a:t>
            </a:r>
            <a:r>
              <a:rPr lang="en-US" dirty="0" smtClean="0">
                <a:solidFill>
                  <a:srgbClr val="0000FF"/>
                </a:solidFill>
              </a:rPr>
              <a:t>46% </a:t>
            </a:r>
            <a:endParaRPr lang="en-US" dirty="0">
              <a:solidFill>
                <a:srgbClr val="0000FF"/>
              </a:solidFill>
            </a:endParaRPr>
          </a:p>
          <a:p>
            <a:endParaRPr lang="en-US" dirty="0"/>
          </a:p>
        </p:txBody>
      </p:sp>
      <p:sp>
        <p:nvSpPr>
          <p:cNvPr id="3" name="Slide Number Placeholder 2"/>
          <p:cNvSpPr>
            <a:spLocks noGrp="1"/>
          </p:cNvSpPr>
          <p:nvPr>
            <p:ph type="sldNum" sz="quarter" idx="12"/>
          </p:nvPr>
        </p:nvSpPr>
        <p:spPr/>
        <p:txBody>
          <a:bodyPr/>
          <a:lstStyle/>
          <a:p>
            <a:fld id="{494D22EA-D64A-40A9-9AB3-F83A19EFF681}" type="slidenum">
              <a:rPr lang="en-US" smtClean="0"/>
              <a:t>7</a:t>
            </a:fld>
            <a:endParaRPr lang="en-US" dirty="0"/>
          </a:p>
        </p:txBody>
      </p:sp>
      <p:sp>
        <p:nvSpPr>
          <p:cNvPr id="4" name="Title 3"/>
          <p:cNvSpPr>
            <a:spLocks noGrp="1"/>
          </p:cNvSpPr>
          <p:nvPr>
            <p:ph type="title"/>
          </p:nvPr>
        </p:nvSpPr>
        <p:spPr>
          <a:xfrm>
            <a:off x="457200" y="0"/>
            <a:ext cx="8229600" cy="1143000"/>
          </a:xfrm>
        </p:spPr>
        <p:txBody>
          <a:bodyPr>
            <a:normAutofit/>
          </a:bodyPr>
          <a:lstStyle/>
          <a:p>
            <a:pPr algn="ctr"/>
            <a:r>
              <a:rPr lang="en-US" sz="3600" b="0" dirty="0" smtClean="0">
                <a:solidFill>
                  <a:srgbClr val="0000FF"/>
                </a:solidFill>
              </a:rPr>
              <a:t>CPC Scoring</a:t>
            </a:r>
            <a:endParaRPr lang="en-US" sz="3600" b="0" dirty="0">
              <a:solidFill>
                <a:srgbClr val="0000FF"/>
              </a:solidFill>
            </a:endParaRPr>
          </a:p>
        </p:txBody>
      </p:sp>
    </p:spTree>
    <p:extLst>
      <p:ext uri="{BB962C8B-B14F-4D97-AF65-F5344CB8AC3E}">
        <p14:creationId xmlns:p14="http://schemas.microsoft.com/office/powerpoint/2010/main" val="2040185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lnSpc>
                <a:spcPct val="90000"/>
              </a:lnSpc>
              <a:buNone/>
              <a:defRPr/>
            </a:pPr>
            <a:r>
              <a:rPr lang="en-US" altLang="en-US" sz="2400" dirty="0" smtClean="0"/>
              <a:t>2012 baseline ratings: </a:t>
            </a:r>
            <a:r>
              <a:rPr lang="en-US" altLang="en-US" sz="2400" b="1" dirty="0" smtClean="0">
                <a:solidFill>
                  <a:srgbClr val="FF0000"/>
                </a:solidFill>
              </a:rPr>
              <a:t>Ineffective</a:t>
            </a:r>
          </a:p>
          <a:p>
            <a:pPr marL="0" indent="0">
              <a:lnSpc>
                <a:spcPct val="90000"/>
              </a:lnSpc>
              <a:buNone/>
              <a:defRPr/>
            </a:pPr>
            <a:endParaRPr lang="en-US" altLang="en-US" sz="2400" dirty="0">
              <a:solidFill>
                <a:srgbClr val="0000FF"/>
              </a:solidFill>
            </a:endParaRPr>
          </a:p>
          <a:p>
            <a:pPr marL="0" indent="0">
              <a:lnSpc>
                <a:spcPct val="90000"/>
              </a:lnSpc>
              <a:buNone/>
              <a:defRPr/>
            </a:pPr>
            <a:r>
              <a:rPr lang="en-US" altLang="en-US" sz="2400" dirty="0" smtClean="0"/>
              <a:t>2013 intermediate ratings: </a:t>
            </a:r>
            <a:r>
              <a:rPr lang="en-US" altLang="en-US" sz="2400" b="1" dirty="0" smtClean="0"/>
              <a:t>Needs </a:t>
            </a:r>
            <a:r>
              <a:rPr lang="en-US" altLang="en-US" sz="2400" b="1" dirty="0"/>
              <a:t>Improvement    </a:t>
            </a:r>
            <a:endParaRPr lang="en-US" altLang="en-US" sz="2400" b="1" dirty="0" smtClean="0"/>
          </a:p>
          <a:p>
            <a:pPr marL="0" indent="0">
              <a:lnSpc>
                <a:spcPct val="90000"/>
              </a:lnSpc>
              <a:buNone/>
              <a:defRPr/>
            </a:pPr>
            <a:endParaRPr lang="en-US" altLang="en-US" sz="2400" dirty="0">
              <a:solidFill>
                <a:srgbClr val="0000FF"/>
              </a:solidFill>
            </a:endParaRPr>
          </a:p>
          <a:p>
            <a:pPr marL="0" indent="0">
              <a:lnSpc>
                <a:spcPct val="90000"/>
              </a:lnSpc>
              <a:buNone/>
              <a:defRPr/>
            </a:pPr>
            <a:r>
              <a:rPr lang="en-US" altLang="en-US" sz="2400" dirty="0" smtClean="0"/>
              <a:t>2014 final ratings: </a:t>
            </a:r>
            <a:r>
              <a:rPr lang="en-US" altLang="en-US" sz="2400" b="1" dirty="0" smtClean="0">
                <a:solidFill>
                  <a:srgbClr val="0000FF"/>
                </a:solidFill>
              </a:rPr>
              <a:t>Effective</a:t>
            </a:r>
          </a:p>
          <a:p>
            <a:pPr marL="0" indent="0">
              <a:lnSpc>
                <a:spcPct val="90000"/>
              </a:lnSpc>
              <a:buNone/>
              <a:defRPr/>
            </a:pPr>
            <a:endParaRPr lang="en-US" altLang="en-US" sz="2400" dirty="0" smtClean="0">
              <a:solidFill>
                <a:srgbClr val="0000FF"/>
              </a:solidFill>
            </a:endParaRPr>
          </a:p>
          <a:p>
            <a:pPr marL="0" indent="0">
              <a:lnSpc>
                <a:spcPct val="90000"/>
              </a:lnSpc>
              <a:buNone/>
              <a:defRPr/>
            </a:pPr>
            <a:r>
              <a:rPr lang="en-US" altLang="en-US" sz="2400" dirty="0" smtClean="0">
                <a:solidFill>
                  <a:srgbClr val="0000FF"/>
                </a:solidFill>
              </a:rPr>
              <a:t>Note: We did 3 assessments in 3 years ~ Most programs take up to 2 years between assessments because that is generally how long it takes to make improvements. </a:t>
            </a:r>
            <a:endParaRPr lang="en-US" altLang="en-US" sz="2400" dirty="0">
              <a:solidFill>
                <a:srgbClr val="0000FF"/>
              </a:solidFill>
            </a:endParaRPr>
          </a:p>
          <a:p>
            <a:pPr marL="0" indent="0">
              <a:lnSpc>
                <a:spcPct val="90000"/>
              </a:lnSpc>
              <a:buNone/>
              <a:defRPr/>
            </a:pPr>
            <a:endParaRPr lang="en-US" altLang="en-US" sz="2400" dirty="0" smtClean="0">
              <a:solidFill>
                <a:srgbClr val="0000FF"/>
              </a:solidFill>
            </a:endParaRPr>
          </a:p>
          <a:p>
            <a:pPr marL="0" indent="0">
              <a:lnSpc>
                <a:spcPct val="90000"/>
              </a:lnSpc>
              <a:buNone/>
              <a:defRPr/>
            </a:pPr>
            <a:endParaRPr lang="en-US" altLang="en-US" sz="2400" dirty="0">
              <a:solidFill>
                <a:srgbClr val="0000FF"/>
              </a:solidFill>
            </a:endParaRPr>
          </a:p>
          <a:p>
            <a:pPr marL="0" indent="0">
              <a:lnSpc>
                <a:spcPct val="90000"/>
              </a:lnSpc>
              <a:buNone/>
              <a:defRPr/>
            </a:pPr>
            <a:endParaRPr lang="en-US" altLang="en-US" sz="2400" dirty="0">
              <a:solidFill>
                <a:srgbClr val="0000FF"/>
              </a:solidFill>
            </a:endParaRPr>
          </a:p>
          <a:p>
            <a:pPr marL="0" indent="0">
              <a:lnSpc>
                <a:spcPct val="90000"/>
              </a:lnSpc>
              <a:buNone/>
              <a:defRPr/>
            </a:pPr>
            <a:endParaRPr lang="en-US" altLang="en-US" sz="2400" dirty="0" smtClean="0">
              <a:solidFill>
                <a:srgbClr val="0000FF"/>
              </a:solidFill>
            </a:endParaRPr>
          </a:p>
          <a:p>
            <a:pPr marL="0" indent="0">
              <a:lnSpc>
                <a:spcPct val="90000"/>
              </a:lnSpc>
              <a:buNone/>
              <a:defRPr/>
            </a:pPr>
            <a:endParaRPr lang="en-US" altLang="en-US" sz="2400" dirty="0">
              <a:solidFill>
                <a:srgbClr val="0000FF"/>
              </a:solidFill>
            </a:endParaRPr>
          </a:p>
          <a:p>
            <a:pPr marL="0" indent="0">
              <a:lnSpc>
                <a:spcPct val="90000"/>
              </a:lnSpc>
              <a:buNone/>
              <a:defRPr/>
            </a:pPr>
            <a:endParaRPr lang="en-US" altLang="en-US" sz="2400" dirty="0">
              <a:solidFill>
                <a:srgbClr val="0000FF"/>
              </a:solidFill>
            </a:endParaRPr>
          </a:p>
          <a:p>
            <a:pPr>
              <a:lnSpc>
                <a:spcPct val="90000"/>
              </a:lnSpc>
              <a:defRPr/>
            </a:pPr>
            <a:endParaRPr lang="en-US" altLang="en-US" sz="2400" dirty="0"/>
          </a:p>
          <a:p>
            <a:pPr>
              <a:lnSpc>
                <a:spcPct val="90000"/>
              </a:lnSpc>
              <a:defRPr/>
            </a:pPr>
            <a:endParaRPr lang="en-US" altLang="en-US" sz="2000" dirty="0"/>
          </a:p>
        </p:txBody>
      </p:sp>
      <p:sp>
        <p:nvSpPr>
          <p:cNvPr id="3" name="Title 2"/>
          <p:cNvSpPr>
            <a:spLocks noGrp="1"/>
          </p:cNvSpPr>
          <p:nvPr>
            <p:ph type="title"/>
          </p:nvPr>
        </p:nvSpPr>
        <p:spPr/>
        <p:txBody>
          <a:bodyPr>
            <a:normAutofit/>
          </a:bodyPr>
          <a:lstStyle/>
          <a:p>
            <a:pPr algn="ctr"/>
            <a:r>
              <a:rPr lang="en-US" altLang="en-US" sz="2800" dirty="0" smtClean="0">
                <a:solidFill>
                  <a:srgbClr val="0000FF"/>
                </a:solidFill>
              </a:rPr>
              <a:t>NDOC Assessment Ratings</a:t>
            </a:r>
            <a:endParaRPr lang="en-US" sz="2800" dirty="0">
              <a:solidFill>
                <a:srgbClr val="0000FF"/>
              </a:solidFill>
            </a:endParaRPr>
          </a:p>
        </p:txBody>
      </p:sp>
      <p:sp>
        <p:nvSpPr>
          <p:cNvPr id="5" name="Slide Number Placeholder 4"/>
          <p:cNvSpPr>
            <a:spLocks noGrp="1"/>
          </p:cNvSpPr>
          <p:nvPr>
            <p:ph type="sldNum" sz="quarter" idx="12"/>
          </p:nvPr>
        </p:nvSpPr>
        <p:spPr/>
        <p:txBody>
          <a:bodyPr/>
          <a:lstStyle/>
          <a:p>
            <a:fld id="{494D22EA-D64A-40A9-9AB3-F83A19EFF681}" type="slidenum">
              <a:rPr lang="en-US" smtClean="0"/>
              <a:t>8</a:t>
            </a:fld>
            <a:endParaRPr lang="en-US" dirty="0"/>
          </a:p>
        </p:txBody>
      </p:sp>
    </p:spTree>
    <p:extLst>
      <p:ext uri="{BB962C8B-B14F-4D97-AF65-F5344CB8AC3E}">
        <p14:creationId xmlns:p14="http://schemas.microsoft.com/office/powerpoint/2010/main" val="3754443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94D22EA-D64A-40A9-9AB3-F83A19EFF681}" type="slidenum">
              <a:rPr lang="en-US" smtClean="0"/>
              <a:t>9</a:t>
            </a:fld>
            <a:endParaRPr lang="en-US" dirty="0"/>
          </a:p>
        </p:txBody>
      </p:sp>
      <p:graphicFrame>
        <p:nvGraphicFramePr>
          <p:cNvPr id="7" name="Chart 6"/>
          <p:cNvGraphicFramePr>
            <a:graphicFrameLocks/>
          </p:cNvGraphicFramePr>
          <p:nvPr>
            <p:extLst>
              <p:ext uri="{D42A27DB-BD31-4B8C-83A1-F6EECF244321}">
                <p14:modId xmlns:p14="http://schemas.microsoft.com/office/powerpoint/2010/main" val="3783635566"/>
              </p:ext>
            </p:extLst>
          </p:nvPr>
        </p:nvGraphicFramePr>
        <p:xfrm>
          <a:off x="195263" y="233363"/>
          <a:ext cx="8753475" cy="63912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3107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3835</TotalTime>
  <Words>2360</Words>
  <Application>Microsoft Office PowerPoint</Application>
  <PresentationFormat>On-screen Show (4:3)</PresentationFormat>
  <Paragraphs>568</Paragraphs>
  <Slides>48</Slides>
  <Notes>35</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Concourse</vt:lpstr>
      <vt:lpstr>Implementing Evidence-Based Practices for RSAT Programs</vt:lpstr>
      <vt:lpstr> </vt:lpstr>
      <vt:lpstr> Operationalizing the Principles  </vt:lpstr>
      <vt:lpstr>Evidence-Based Assessment Instrument</vt:lpstr>
      <vt:lpstr>  Why Does the CPC Focus on the Principles? </vt:lpstr>
      <vt:lpstr>What Areas Does the CPC Measure?</vt:lpstr>
      <vt:lpstr>CPC Scoring</vt:lpstr>
      <vt:lpstr>NDOC Assessment Ratings</vt:lpstr>
      <vt:lpstr>PowerPoint Presentation</vt:lpstr>
      <vt:lpstr>How Were the Assessments Funded??</vt:lpstr>
      <vt:lpstr>How Did the CPCs Benefit NDOC?</vt:lpstr>
      <vt:lpstr>8 Evidence-Based Principles Developmental  </vt:lpstr>
      <vt:lpstr>Prioritizing the Principles</vt:lpstr>
      <vt:lpstr>Principle 1: Risk/Needs Assessment</vt:lpstr>
      <vt:lpstr>ORAS Benefits</vt:lpstr>
      <vt:lpstr>ORAS Benefits (continued)</vt:lpstr>
      <vt:lpstr>   ORAS Benefits (continued)</vt:lpstr>
      <vt:lpstr>ORAS User Training</vt:lpstr>
      <vt:lpstr>ORAS Who Has Been Trained? </vt:lpstr>
      <vt:lpstr>Principle 2- Enhance Intrinsic Motivation </vt:lpstr>
      <vt:lpstr>Enhance Intrinsic Motivation (continued)</vt:lpstr>
      <vt:lpstr>Enhance Intrinsic Motivation (continued)</vt:lpstr>
      <vt:lpstr>Enhance Intrinsic Motivation (continued)</vt:lpstr>
      <vt:lpstr>Practical Ways to Enhance Motivation</vt:lpstr>
      <vt:lpstr>Practical Ways to Enhance Motivation (continued)</vt:lpstr>
      <vt:lpstr>Practical Ways to Enhance Motivation (continued)</vt:lpstr>
      <vt:lpstr>Practical Ways to Enhance Motivation (continued) </vt:lpstr>
      <vt:lpstr>Practical Ways to Enhance Motivation (continued)</vt:lpstr>
      <vt:lpstr>TCU MOTform Graph</vt:lpstr>
      <vt:lpstr>  Principle 3: Target Interventions  </vt:lpstr>
      <vt:lpstr>  Risk Principle  </vt:lpstr>
      <vt:lpstr> Need Principle </vt:lpstr>
      <vt:lpstr>Treatment Principle </vt:lpstr>
      <vt:lpstr>Treatment Principle (continued)</vt:lpstr>
      <vt:lpstr>Issues Critical to Any CBT Curriculum</vt:lpstr>
      <vt:lpstr>Critical Issues (continued)</vt:lpstr>
      <vt:lpstr> University of Cincinnati Cognitive-Behavioral Interventions (CBI) Treatment for Substance Misuse Curriculum </vt:lpstr>
      <vt:lpstr>CBI Modules</vt:lpstr>
      <vt:lpstr>CBI Modules (continued)</vt:lpstr>
      <vt:lpstr>CBI Modules (continued)</vt:lpstr>
      <vt:lpstr>Training &amp; Funding</vt:lpstr>
      <vt:lpstr>Responsivity</vt:lpstr>
      <vt:lpstr>TCU Responsivity Tools http://ibr.tcu.edu/</vt:lpstr>
      <vt:lpstr>TCU </vt:lpstr>
      <vt:lpstr>Principle 4: Skill Train/Directed Practice </vt:lpstr>
      <vt:lpstr>Ensuring Staff Maintain Fidelity</vt:lpstr>
      <vt:lpstr>Program Mentoring</vt:lpstr>
      <vt:lpstr>Next Presentation</vt:lpstr>
    </vt:vector>
  </TitlesOfParts>
  <Company>State Of Nevada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Nevada Department of Corrections</dc:title>
  <dc:creator>Darcy M Edwards</dc:creator>
  <cp:lastModifiedBy>Noah M. Shifman</cp:lastModifiedBy>
  <cp:revision>320</cp:revision>
  <cp:lastPrinted>2014-11-10T17:26:41Z</cp:lastPrinted>
  <dcterms:created xsi:type="dcterms:W3CDTF">2014-10-08T14:47:10Z</dcterms:created>
  <dcterms:modified xsi:type="dcterms:W3CDTF">2014-11-19T15:52:07Z</dcterms:modified>
</cp:coreProperties>
</file>