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610" r:id="rId2"/>
    <p:sldId id="611" r:id="rId3"/>
    <p:sldId id="572" r:id="rId4"/>
    <p:sldId id="617" r:id="rId5"/>
    <p:sldId id="614" r:id="rId6"/>
    <p:sldId id="271" r:id="rId7"/>
    <p:sldId id="579" r:id="rId8"/>
    <p:sldId id="546" r:id="rId9"/>
    <p:sldId id="581" r:id="rId10"/>
    <p:sldId id="588" r:id="rId11"/>
    <p:sldId id="580" r:id="rId12"/>
    <p:sldId id="582" r:id="rId13"/>
    <p:sldId id="589" r:id="rId14"/>
    <p:sldId id="619" r:id="rId15"/>
    <p:sldId id="583" r:id="rId16"/>
    <p:sldId id="590" r:id="rId17"/>
    <p:sldId id="568" r:id="rId18"/>
    <p:sldId id="620" r:id="rId19"/>
    <p:sldId id="561" r:id="rId20"/>
    <p:sldId id="562" r:id="rId21"/>
    <p:sldId id="594" r:id="rId22"/>
    <p:sldId id="609" r:id="rId23"/>
    <p:sldId id="596" r:id="rId24"/>
    <p:sldId id="606" r:id="rId25"/>
    <p:sldId id="618" r:id="rId26"/>
    <p:sldId id="540" r:id="rId27"/>
    <p:sldId id="608" r:id="rId28"/>
    <p:sldId id="62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JS Roberta" initials="A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306" autoAdjust="0"/>
    <p:restoredTop sz="84941" autoAdjust="0"/>
  </p:normalViewPr>
  <p:slideViewPr>
    <p:cSldViewPr>
      <p:cViewPr>
        <p:scale>
          <a:sx n="62" d="100"/>
          <a:sy n="62" d="100"/>
        </p:scale>
        <p:origin x="-1104" y="-738"/>
      </p:cViewPr>
      <p:guideLst>
        <p:guide orient="horz" pos="2160"/>
        <p:guide pos="2880"/>
      </p:guideLst>
    </p:cSldViewPr>
  </p:slideViewPr>
  <p:notesTextViewPr>
    <p:cViewPr>
      <p:scale>
        <a:sx n="100" d="100"/>
        <a:sy n="100" d="100"/>
      </p:scale>
      <p:origin x="0" y="0"/>
    </p:cViewPr>
  </p:notesTextViewPr>
  <p:sorterViewPr>
    <p:cViewPr>
      <p:scale>
        <a:sx n="89" d="100"/>
        <a:sy n="89" d="100"/>
      </p:scale>
      <p:origin x="0" y="0"/>
    </p:cViewPr>
  </p:sorterViewPr>
  <p:notesViewPr>
    <p:cSldViewPr>
      <p:cViewPr>
        <p:scale>
          <a:sx n="100" d="100"/>
          <a:sy n="100" d="100"/>
        </p:scale>
        <p:origin x="-35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2A56E6-0AEA-44EE-9B0F-7F5DD4A73F67}"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F3841853-7B7C-48C5-98F7-057537A1C74C}">
      <dgm:prSet phldrT="[Text]"/>
      <dgm:spPr/>
      <dgm:t>
        <a:bodyPr/>
        <a:lstStyle/>
        <a:p>
          <a:r>
            <a:rPr lang="en-US" b="1" dirty="0" smtClean="0"/>
            <a:t>Program Staff</a:t>
          </a:r>
          <a:endParaRPr lang="en-US" b="1" dirty="0"/>
        </a:p>
      </dgm:t>
    </dgm:pt>
    <dgm:pt modelId="{CA48F6C5-A2D5-4A26-A5F1-18A59195369A}" type="parTrans" cxnId="{2CC8131E-7FDF-4DB6-8266-1B4DEB811A53}">
      <dgm:prSet/>
      <dgm:spPr/>
      <dgm:t>
        <a:bodyPr/>
        <a:lstStyle/>
        <a:p>
          <a:endParaRPr lang="en-US"/>
        </a:p>
      </dgm:t>
    </dgm:pt>
    <dgm:pt modelId="{71DEF38B-E348-489B-8162-90D623B4DE9B}" type="sibTrans" cxnId="{2CC8131E-7FDF-4DB6-8266-1B4DEB811A53}">
      <dgm:prSet/>
      <dgm:spPr/>
      <dgm:t>
        <a:bodyPr/>
        <a:lstStyle/>
        <a:p>
          <a:endParaRPr lang="en-US"/>
        </a:p>
      </dgm:t>
    </dgm:pt>
    <dgm:pt modelId="{4A27B797-4BC9-4A01-8314-D48BEA592840}">
      <dgm:prSet phldrT="[Text]"/>
      <dgm:spPr/>
      <dgm:t>
        <a:bodyPr/>
        <a:lstStyle/>
        <a:p>
          <a:r>
            <a:rPr lang="en-US" b="1" dirty="0" smtClean="0"/>
            <a:t>Addiction Professionals</a:t>
          </a:r>
        </a:p>
        <a:p>
          <a:r>
            <a:rPr lang="en-US" b="1" dirty="0" smtClean="0"/>
            <a:t>Case Managers  </a:t>
          </a:r>
          <a:endParaRPr lang="en-US" b="1" dirty="0"/>
        </a:p>
      </dgm:t>
    </dgm:pt>
    <dgm:pt modelId="{374EBEE6-0005-4541-9CA0-07B333E83763}" type="parTrans" cxnId="{74D56F05-DD3D-48B6-A8CE-765A8F8080A7}">
      <dgm:prSet/>
      <dgm:spPr/>
      <dgm:t>
        <a:bodyPr/>
        <a:lstStyle/>
        <a:p>
          <a:endParaRPr lang="en-US"/>
        </a:p>
      </dgm:t>
    </dgm:pt>
    <dgm:pt modelId="{B12E9F30-8300-485A-80CE-C561B1B87408}" type="sibTrans" cxnId="{74D56F05-DD3D-48B6-A8CE-765A8F8080A7}">
      <dgm:prSet/>
      <dgm:spPr/>
      <dgm:t>
        <a:bodyPr/>
        <a:lstStyle/>
        <a:p>
          <a:endParaRPr lang="en-US"/>
        </a:p>
      </dgm:t>
    </dgm:pt>
    <dgm:pt modelId="{B7471E13-A7B3-4FDD-8961-B52A9D0A60A4}">
      <dgm:prSet phldrT="[Text]" phldr="1"/>
      <dgm:spPr/>
      <dgm:t>
        <a:bodyPr/>
        <a:lstStyle/>
        <a:p>
          <a:endParaRPr lang="en-US"/>
        </a:p>
      </dgm:t>
    </dgm:pt>
    <dgm:pt modelId="{706F3FAC-203C-4A37-8239-F9E160DCE8F5}" type="parTrans" cxnId="{A1205B63-6D68-4C1A-AFC4-E4EB17CA94C7}">
      <dgm:prSet/>
      <dgm:spPr/>
      <dgm:t>
        <a:bodyPr/>
        <a:lstStyle/>
        <a:p>
          <a:endParaRPr lang="en-US"/>
        </a:p>
      </dgm:t>
    </dgm:pt>
    <dgm:pt modelId="{6DC50260-1355-4FD0-877F-63329838B58F}" type="sibTrans" cxnId="{A1205B63-6D68-4C1A-AFC4-E4EB17CA94C7}">
      <dgm:prSet/>
      <dgm:spPr/>
      <dgm:t>
        <a:bodyPr/>
        <a:lstStyle/>
        <a:p>
          <a:endParaRPr lang="en-US"/>
        </a:p>
      </dgm:t>
    </dgm:pt>
    <dgm:pt modelId="{86829DFC-582B-4376-9F51-FD456315E4E2}">
      <dgm:prSet phldrT="[Text]" phldr="1"/>
      <dgm:spPr/>
      <dgm:t>
        <a:bodyPr/>
        <a:lstStyle/>
        <a:p>
          <a:endParaRPr lang="en-US"/>
        </a:p>
      </dgm:t>
    </dgm:pt>
    <dgm:pt modelId="{30AC570F-FD19-45F5-9443-B4549C2B8E23}" type="parTrans" cxnId="{677E72B1-177C-4F03-BA25-06C3619259D1}">
      <dgm:prSet/>
      <dgm:spPr/>
      <dgm:t>
        <a:bodyPr/>
        <a:lstStyle/>
        <a:p>
          <a:endParaRPr lang="en-US"/>
        </a:p>
      </dgm:t>
    </dgm:pt>
    <dgm:pt modelId="{F95DB6CC-FAEA-47A1-8D3F-EEE9C0282868}" type="sibTrans" cxnId="{677E72B1-177C-4F03-BA25-06C3619259D1}">
      <dgm:prSet/>
      <dgm:spPr/>
      <dgm:t>
        <a:bodyPr/>
        <a:lstStyle/>
        <a:p>
          <a:endParaRPr lang="en-US"/>
        </a:p>
      </dgm:t>
    </dgm:pt>
    <dgm:pt modelId="{44DAEC78-72A4-435F-B6DE-31577B25F046}">
      <dgm:prSet phldrT="[Text]" phldr="1"/>
      <dgm:spPr/>
      <dgm:t>
        <a:bodyPr/>
        <a:lstStyle/>
        <a:p>
          <a:endParaRPr lang="en-US"/>
        </a:p>
      </dgm:t>
    </dgm:pt>
    <dgm:pt modelId="{9A525F1A-B5FB-4977-8A29-DE7AA1823CFC}" type="parTrans" cxnId="{832B60A3-EAC9-4144-8F5E-E8AB8E67448E}">
      <dgm:prSet/>
      <dgm:spPr/>
      <dgm:t>
        <a:bodyPr/>
        <a:lstStyle/>
        <a:p>
          <a:endParaRPr lang="en-US"/>
        </a:p>
      </dgm:t>
    </dgm:pt>
    <dgm:pt modelId="{A314CDE6-15F7-446B-AE5C-7A22D2BB3281}" type="sibTrans" cxnId="{832B60A3-EAC9-4144-8F5E-E8AB8E67448E}">
      <dgm:prSet/>
      <dgm:spPr/>
      <dgm:t>
        <a:bodyPr/>
        <a:lstStyle/>
        <a:p>
          <a:endParaRPr lang="en-US"/>
        </a:p>
      </dgm:t>
    </dgm:pt>
    <dgm:pt modelId="{C1B66D31-8007-4937-A563-AB603EE161FE}">
      <dgm:prSet phldrT="[Text]"/>
      <dgm:spPr/>
      <dgm:t>
        <a:bodyPr/>
        <a:lstStyle/>
        <a:p>
          <a:endParaRPr lang="en-US" dirty="0"/>
        </a:p>
      </dgm:t>
    </dgm:pt>
    <dgm:pt modelId="{8EF80ECC-5346-41AA-BC3B-B5DF7DFF5126}" type="parTrans" cxnId="{4F148204-FFC2-4CE1-AA9B-0302E8E307A7}">
      <dgm:prSet/>
      <dgm:spPr/>
      <dgm:t>
        <a:bodyPr/>
        <a:lstStyle/>
        <a:p>
          <a:endParaRPr lang="en-US"/>
        </a:p>
      </dgm:t>
    </dgm:pt>
    <dgm:pt modelId="{673FD36B-1DF1-49FF-8D18-7D429918C019}" type="sibTrans" cxnId="{4F148204-FFC2-4CE1-AA9B-0302E8E307A7}">
      <dgm:prSet/>
      <dgm:spPr/>
      <dgm:t>
        <a:bodyPr/>
        <a:lstStyle/>
        <a:p>
          <a:endParaRPr lang="en-US"/>
        </a:p>
      </dgm:t>
    </dgm:pt>
    <dgm:pt modelId="{2790A6E1-1119-4479-9F81-398A3294FD22}">
      <dgm:prSet phldrT="[Text]"/>
      <dgm:spPr/>
      <dgm:t>
        <a:bodyPr/>
        <a:lstStyle/>
        <a:p>
          <a:r>
            <a:rPr lang="en-US" b="1" dirty="0" smtClean="0"/>
            <a:t>Mental Health Counselors </a:t>
          </a:r>
        </a:p>
        <a:p>
          <a:r>
            <a:rPr lang="en-US" b="1" dirty="0" smtClean="0"/>
            <a:t>Volunteers</a:t>
          </a:r>
          <a:endParaRPr lang="en-US" b="1" dirty="0"/>
        </a:p>
      </dgm:t>
    </dgm:pt>
    <dgm:pt modelId="{36448CA5-AAF8-45CD-981A-0C365695A287}" type="parTrans" cxnId="{D6C930E0-53C9-4875-994C-8943C9210006}">
      <dgm:prSet/>
      <dgm:spPr/>
      <dgm:t>
        <a:bodyPr/>
        <a:lstStyle/>
        <a:p>
          <a:endParaRPr lang="en-US"/>
        </a:p>
      </dgm:t>
    </dgm:pt>
    <dgm:pt modelId="{595757D3-2594-4C95-8786-DF27B94C9FE1}" type="sibTrans" cxnId="{D6C930E0-53C9-4875-994C-8943C9210006}">
      <dgm:prSet/>
      <dgm:spPr/>
      <dgm:t>
        <a:bodyPr/>
        <a:lstStyle/>
        <a:p>
          <a:endParaRPr lang="en-US"/>
        </a:p>
      </dgm:t>
    </dgm:pt>
    <dgm:pt modelId="{F809A330-A899-49FF-97CB-0A794C5F2D85}">
      <dgm:prSet phldrT="[Text]"/>
      <dgm:spPr/>
      <dgm:t>
        <a:bodyPr/>
        <a:lstStyle/>
        <a:p>
          <a:r>
            <a:rPr lang="en-US" b="1" dirty="0" smtClean="0"/>
            <a:t>Administrators </a:t>
          </a:r>
        </a:p>
        <a:p>
          <a:r>
            <a:rPr lang="en-US" b="1" dirty="0" smtClean="0"/>
            <a:t>Healthcare Staff         </a:t>
          </a:r>
          <a:endParaRPr lang="en-US" b="1" dirty="0"/>
        </a:p>
      </dgm:t>
    </dgm:pt>
    <dgm:pt modelId="{2E2EE97F-CD68-4EA0-8CEB-6BDED8808B48}" type="parTrans" cxnId="{9B2B4B67-1977-45BC-B59A-51BF0B16690C}">
      <dgm:prSet/>
      <dgm:spPr/>
      <dgm:t>
        <a:bodyPr/>
        <a:lstStyle/>
        <a:p>
          <a:endParaRPr lang="en-US"/>
        </a:p>
      </dgm:t>
    </dgm:pt>
    <dgm:pt modelId="{DFBFF258-AD5D-47D4-8A37-4321BACB7337}" type="sibTrans" cxnId="{9B2B4B67-1977-45BC-B59A-51BF0B16690C}">
      <dgm:prSet/>
      <dgm:spPr/>
      <dgm:t>
        <a:bodyPr/>
        <a:lstStyle/>
        <a:p>
          <a:endParaRPr lang="en-US"/>
        </a:p>
      </dgm:t>
    </dgm:pt>
    <dgm:pt modelId="{D4F2C131-A280-4176-AFCE-D4F2C039AB87}">
      <dgm:prSet phldrT="[Text]"/>
      <dgm:spPr/>
      <dgm:t>
        <a:bodyPr/>
        <a:lstStyle/>
        <a:p>
          <a:r>
            <a:rPr lang="en-US" b="1" dirty="0" smtClean="0"/>
            <a:t>Security Staff  </a:t>
          </a:r>
        </a:p>
        <a:p>
          <a:r>
            <a:rPr lang="en-US" b="1" dirty="0" smtClean="0"/>
            <a:t> Chaplains  </a:t>
          </a:r>
        </a:p>
        <a:p>
          <a:r>
            <a:rPr lang="en-US" b="1" dirty="0" smtClean="0"/>
            <a:t> Community Corrections</a:t>
          </a:r>
          <a:endParaRPr lang="en-US" b="1" dirty="0"/>
        </a:p>
      </dgm:t>
    </dgm:pt>
    <dgm:pt modelId="{8B0BFFF9-42C2-4BCB-81E3-2977D385C06A}" type="parTrans" cxnId="{9A29DC39-797E-4EA6-B948-1A6CB2A56847}">
      <dgm:prSet/>
      <dgm:spPr/>
      <dgm:t>
        <a:bodyPr/>
        <a:lstStyle/>
        <a:p>
          <a:endParaRPr lang="en-US"/>
        </a:p>
      </dgm:t>
    </dgm:pt>
    <dgm:pt modelId="{DF99E61F-5152-4AE2-A680-E54204B8983B}" type="sibTrans" cxnId="{9A29DC39-797E-4EA6-B948-1A6CB2A56847}">
      <dgm:prSet/>
      <dgm:spPr/>
      <dgm:t>
        <a:bodyPr/>
        <a:lstStyle/>
        <a:p>
          <a:endParaRPr lang="en-US"/>
        </a:p>
      </dgm:t>
    </dgm:pt>
    <dgm:pt modelId="{8A638A75-3436-4C16-9E09-883E058BDBC6}">
      <dgm:prSet phldrT="[Text]"/>
      <dgm:spPr/>
      <dgm:t>
        <a:bodyPr/>
        <a:lstStyle/>
        <a:p>
          <a:endParaRPr lang="en-US" dirty="0"/>
        </a:p>
      </dgm:t>
    </dgm:pt>
    <dgm:pt modelId="{35EC5021-05BA-4D59-BDE6-AC33AD97504A}" type="parTrans" cxnId="{BF5B7966-FFEF-4234-A65C-EC648DADE7C7}">
      <dgm:prSet/>
      <dgm:spPr/>
      <dgm:t>
        <a:bodyPr/>
        <a:lstStyle/>
        <a:p>
          <a:endParaRPr lang="en-US"/>
        </a:p>
      </dgm:t>
    </dgm:pt>
    <dgm:pt modelId="{B9AE06F7-C65E-4712-912B-28E4CB6E8B9D}" type="sibTrans" cxnId="{BF5B7966-FFEF-4234-A65C-EC648DADE7C7}">
      <dgm:prSet/>
      <dgm:spPr/>
      <dgm:t>
        <a:bodyPr/>
        <a:lstStyle/>
        <a:p>
          <a:endParaRPr lang="en-US"/>
        </a:p>
      </dgm:t>
    </dgm:pt>
    <dgm:pt modelId="{66C243E5-EA77-47BA-81BB-BD655CA03848}" type="pres">
      <dgm:prSet presAssocID="{572A56E6-0AEA-44EE-9B0F-7F5DD4A73F67}" presName="diagram" presStyleCnt="0">
        <dgm:presLayoutVars>
          <dgm:chMax val="1"/>
          <dgm:dir/>
          <dgm:animLvl val="ctr"/>
          <dgm:resizeHandles val="exact"/>
        </dgm:presLayoutVars>
      </dgm:prSet>
      <dgm:spPr/>
      <dgm:t>
        <a:bodyPr/>
        <a:lstStyle/>
        <a:p>
          <a:endParaRPr lang="en-US"/>
        </a:p>
      </dgm:t>
    </dgm:pt>
    <dgm:pt modelId="{A1517E3B-43F6-4613-BB86-307A351ADE5C}" type="pres">
      <dgm:prSet presAssocID="{572A56E6-0AEA-44EE-9B0F-7F5DD4A73F67}" presName="matrix" presStyleCnt="0"/>
      <dgm:spPr/>
    </dgm:pt>
    <dgm:pt modelId="{14384396-7809-4FF1-84B7-58AC4F8F478B}" type="pres">
      <dgm:prSet presAssocID="{572A56E6-0AEA-44EE-9B0F-7F5DD4A73F67}" presName="tile1" presStyleLbl="node1" presStyleIdx="0" presStyleCnt="4"/>
      <dgm:spPr/>
      <dgm:t>
        <a:bodyPr/>
        <a:lstStyle/>
        <a:p>
          <a:endParaRPr lang="en-US"/>
        </a:p>
      </dgm:t>
    </dgm:pt>
    <dgm:pt modelId="{829CBC01-3CA0-46B0-AA78-F04231284CA6}" type="pres">
      <dgm:prSet presAssocID="{572A56E6-0AEA-44EE-9B0F-7F5DD4A73F67}" presName="tile1text" presStyleLbl="node1" presStyleIdx="0" presStyleCnt="4">
        <dgm:presLayoutVars>
          <dgm:chMax val="0"/>
          <dgm:chPref val="0"/>
          <dgm:bulletEnabled val="1"/>
        </dgm:presLayoutVars>
      </dgm:prSet>
      <dgm:spPr/>
      <dgm:t>
        <a:bodyPr/>
        <a:lstStyle/>
        <a:p>
          <a:endParaRPr lang="en-US"/>
        </a:p>
      </dgm:t>
    </dgm:pt>
    <dgm:pt modelId="{63D658E9-F555-4C14-8CAF-04A030597DEC}" type="pres">
      <dgm:prSet presAssocID="{572A56E6-0AEA-44EE-9B0F-7F5DD4A73F67}" presName="tile2" presStyleLbl="node1" presStyleIdx="1" presStyleCnt="4" custLinFactNeighborY="-1250"/>
      <dgm:spPr/>
      <dgm:t>
        <a:bodyPr/>
        <a:lstStyle/>
        <a:p>
          <a:endParaRPr lang="en-US"/>
        </a:p>
      </dgm:t>
    </dgm:pt>
    <dgm:pt modelId="{60E6F0A4-3262-4779-8556-7F6C61049B3D}" type="pres">
      <dgm:prSet presAssocID="{572A56E6-0AEA-44EE-9B0F-7F5DD4A73F67}" presName="tile2text" presStyleLbl="node1" presStyleIdx="1" presStyleCnt="4">
        <dgm:presLayoutVars>
          <dgm:chMax val="0"/>
          <dgm:chPref val="0"/>
          <dgm:bulletEnabled val="1"/>
        </dgm:presLayoutVars>
      </dgm:prSet>
      <dgm:spPr/>
      <dgm:t>
        <a:bodyPr/>
        <a:lstStyle/>
        <a:p>
          <a:endParaRPr lang="en-US"/>
        </a:p>
      </dgm:t>
    </dgm:pt>
    <dgm:pt modelId="{35F7EAC8-4410-4C45-BB96-AF2A10DB3ABA}" type="pres">
      <dgm:prSet presAssocID="{572A56E6-0AEA-44EE-9B0F-7F5DD4A73F67}" presName="tile3" presStyleLbl="node1" presStyleIdx="2" presStyleCnt="4"/>
      <dgm:spPr/>
      <dgm:t>
        <a:bodyPr/>
        <a:lstStyle/>
        <a:p>
          <a:endParaRPr lang="en-US"/>
        </a:p>
      </dgm:t>
    </dgm:pt>
    <dgm:pt modelId="{E9AA17E7-92A0-4554-9C5F-FD417D1CA937}" type="pres">
      <dgm:prSet presAssocID="{572A56E6-0AEA-44EE-9B0F-7F5DD4A73F67}" presName="tile3text" presStyleLbl="node1" presStyleIdx="2" presStyleCnt="4">
        <dgm:presLayoutVars>
          <dgm:chMax val="0"/>
          <dgm:chPref val="0"/>
          <dgm:bulletEnabled val="1"/>
        </dgm:presLayoutVars>
      </dgm:prSet>
      <dgm:spPr/>
      <dgm:t>
        <a:bodyPr/>
        <a:lstStyle/>
        <a:p>
          <a:endParaRPr lang="en-US"/>
        </a:p>
      </dgm:t>
    </dgm:pt>
    <dgm:pt modelId="{871FA801-ABBB-48D5-9E4A-04143C377CDD}" type="pres">
      <dgm:prSet presAssocID="{572A56E6-0AEA-44EE-9B0F-7F5DD4A73F67}" presName="tile4" presStyleLbl="node1" presStyleIdx="3" presStyleCnt="4"/>
      <dgm:spPr/>
      <dgm:t>
        <a:bodyPr/>
        <a:lstStyle/>
        <a:p>
          <a:endParaRPr lang="en-US"/>
        </a:p>
      </dgm:t>
    </dgm:pt>
    <dgm:pt modelId="{8B2F1B16-8DAB-4414-8BC9-C11F4A2A8F78}" type="pres">
      <dgm:prSet presAssocID="{572A56E6-0AEA-44EE-9B0F-7F5DD4A73F67}" presName="tile4text" presStyleLbl="node1" presStyleIdx="3" presStyleCnt="4">
        <dgm:presLayoutVars>
          <dgm:chMax val="0"/>
          <dgm:chPref val="0"/>
          <dgm:bulletEnabled val="1"/>
        </dgm:presLayoutVars>
      </dgm:prSet>
      <dgm:spPr/>
      <dgm:t>
        <a:bodyPr/>
        <a:lstStyle/>
        <a:p>
          <a:endParaRPr lang="en-US"/>
        </a:p>
      </dgm:t>
    </dgm:pt>
    <dgm:pt modelId="{478263E3-507B-45DC-B5CC-3921758AFFC7}" type="pres">
      <dgm:prSet presAssocID="{572A56E6-0AEA-44EE-9B0F-7F5DD4A73F67}" presName="centerTile" presStyleLbl="fgShp" presStyleIdx="0" presStyleCnt="1">
        <dgm:presLayoutVars>
          <dgm:chMax val="0"/>
          <dgm:chPref val="0"/>
        </dgm:presLayoutVars>
      </dgm:prSet>
      <dgm:spPr/>
      <dgm:t>
        <a:bodyPr/>
        <a:lstStyle/>
        <a:p>
          <a:endParaRPr lang="en-US"/>
        </a:p>
      </dgm:t>
    </dgm:pt>
  </dgm:ptLst>
  <dgm:cxnLst>
    <dgm:cxn modelId="{D47EEA9D-5744-47EB-BD0C-CD3D5E9A50F5}" type="presOf" srcId="{4A27B797-4BC9-4A01-8314-D48BEA592840}" destId="{14384396-7809-4FF1-84B7-58AC4F8F478B}" srcOrd="0" destOrd="0" presId="urn:microsoft.com/office/officeart/2005/8/layout/matrix1"/>
    <dgm:cxn modelId="{00E9A630-4A02-47FA-A8DA-370343757717}" type="presOf" srcId="{F3841853-7B7C-48C5-98F7-057537A1C74C}" destId="{478263E3-507B-45DC-B5CC-3921758AFFC7}" srcOrd="0" destOrd="0" presId="urn:microsoft.com/office/officeart/2005/8/layout/matrix1"/>
    <dgm:cxn modelId="{9B2B4B67-1977-45BC-B59A-51BF0B16690C}" srcId="{F3841853-7B7C-48C5-98F7-057537A1C74C}" destId="{F809A330-A899-49FF-97CB-0A794C5F2D85}" srcOrd="2" destOrd="0" parTransId="{2E2EE97F-CD68-4EA0-8CEB-6BDED8808B48}" sibTransId="{DFBFF258-AD5D-47D4-8A37-4321BACB7337}"/>
    <dgm:cxn modelId="{A1205B63-6D68-4C1A-AFC4-E4EB17CA94C7}" srcId="{8A638A75-3436-4C16-9E09-883E058BDBC6}" destId="{B7471E13-A7B3-4FDD-8961-B52A9D0A60A4}" srcOrd="1" destOrd="0" parTransId="{706F3FAC-203C-4A37-8239-F9E160DCE8F5}" sibTransId="{6DC50260-1355-4FD0-877F-63329838B58F}"/>
    <dgm:cxn modelId="{3F462252-E4F6-424E-89D8-05C1B5C72BB4}" type="presOf" srcId="{572A56E6-0AEA-44EE-9B0F-7F5DD4A73F67}" destId="{66C243E5-EA77-47BA-81BB-BD655CA03848}" srcOrd="0" destOrd="0" presId="urn:microsoft.com/office/officeart/2005/8/layout/matrix1"/>
    <dgm:cxn modelId="{74D56F05-DD3D-48B6-A8CE-765A8F8080A7}" srcId="{F3841853-7B7C-48C5-98F7-057537A1C74C}" destId="{4A27B797-4BC9-4A01-8314-D48BEA592840}" srcOrd="0" destOrd="0" parTransId="{374EBEE6-0005-4541-9CA0-07B333E83763}" sibTransId="{B12E9F30-8300-485A-80CE-C561B1B87408}"/>
    <dgm:cxn modelId="{4F148204-FFC2-4CE1-AA9B-0302E8E307A7}" srcId="{8A638A75-3436-4C16-9E09-883E058BDBC6}" destId="{C1B66D31-8007-4937-A563-AB603EE161FE}" srcOrd="0" destOrd="0" parTransId="{8EF80ECC-5346-41AA-BC3B-B5DF7DFF5126}" sibTransId="{673FD36B-1DF1-49FF-8D18-7D429918C019}"/>
    <dgm:cxn modelId="{83EB8802-1FDC-4A8F-B6A1-E259385F1625}" type="presOf" srcId="{2790A6E1-1119-4479-9F81-398A3294FD22}" destId="{63D658E9-F555-4C14-8CAF-04A030597DEC}" srcOrd="0" destOrd="0" presId="urn:microsoft.com/office/officeart/2005/8/layout/matrix1"/>
    <dgm:cxn modelId="{2CC8131E-7FDF-4DB6-8266-1B4DEB811A53}" srcId="{572A56E6-0AEA-44EE-9B0F-7F5DD4A73F67}" destId="{F3841853-7B7C-48C5-98F7-057537A1C74C}" srcOrd="0" destOrd="0" parTransId="{CA48F6C5-A2D5-4A26-A5F1-18A59195369A}" sibTransId="{71DEF38B-E348-489B-8162-90D623B4DE9B}"/>
    <dgm:cxn modelId="{9A29DC39-797E-4EA6-B948-1A6CB2A56847}" srcId="{F3841853-7B7C-48C5-98F7-057537A1C74C}" destId="{D4F2C131-A280-4176-AFCE-D4F2C039AB87}" srcOrd="3" destOrd="0" parTransId="{8B0BFFF9-42C2-4BCB-81E3-2977D385C06A}" sibTransId="{DF99E61F-5152-4AE2-A680-E54204B8983B}"/>
    <dgm:cxn modelId="{F8BB346A-99C3-482D-84B9-8FBD4AAF69AD}" type="presOf" srcId="{F809A330-A899-49FF-97CB-0A794C5F2D85}" destId="{35F7EAC8-4410-4C45-BB96-AF2A10DB3ABA}" srcOrd="0" destOrd="0" presId="urn:microsoft.com/office/officeart/2005/8/layout/matrix1"/>
    <dgm:cxn modelId="{8C1D14F2-909F-46CA-94F0-BFE8BD740397}" type="presOf" srcId="{D4F2C131-A280-4176-AFCE-D4F2C039AB87}" destId="{871FA801-ABBB-48D5-9E4A-04143C377CDD}" srcOrd="0" destOrd="0" presId="urn:microsoft.com/office/officeart/2005/8/layout/matrix1"/>
    <dgm:cxn modelId="{677E72B1-177C-4F03-BA25-06C3619259D1}" srcId="{8A638A75-3436-4C16-9E09-883E058BDBC6}" destId="{86829DFC-582B-4376-9F51-FD456315E4E2}" srcOrd="2" destOrd="0" parTransId="{30AC570F-FD19-45F5-9443-B4549C2B8E23}" sibTransId="{F95DB6CC-FAEA-47A1-8D3F-EEE9C0282868}"/>
    <dgm:cxn modelId="{7B5134B4-E0AF-49F0-B67E-05AB51ACAF0C}" type="presOf" srcId="{2790A6E1-1119-4479-9F81-398A3294FD22}" destId="{60E6F0A4-3262-4779-8556-7F6C61049B3D}" srcOrd="1" destOrd="0" presId="urn:microsoft.com/office/officeart/2005/8/layout/matrix1"/>
    <dgm:cxn modelId="{BF5B7966-FFEF-4234-A65C-EC648DADE7C7}" srcId="{572A56E6-0AEA-44EE-9B0F-7F5DD4A73F67}" destId="{8A638A75-3436-4C16-9E09-883E058BDBC6}" srcOrd="1" destOrd="0" parTransId="{35EC5021-05BA-4D59-BDE6-AC33AD97504A}" sibTransId="{B9AE06F7-C65E-4712-912B-28E4CB6E8B9D}"/>
    <dgm:cxn modelId="{D0DB56DB-1042-4844-8156-1F733B52E811}" type="presOf" srcId="{F809A330-A899-49FF-97CB-0A794C5F2D85}" destId="{E9AA17E7-92A0-4554-9C5F-FD417D1CA937}" srcOrd="1" destOrd="0" presId="urn:microsoft.com/office/officeart/2005/8/layout/matrix1"/>
    <dgm:cxn modelId="{C5EACB88-FBEC-4179-AF83-467685F6CAD2}" type="presOf" srcId="{4A27B797-4BC9-4A01-8314-D48BEA592840}" destId="{829CBC01-3CA0-46B0-AA78-F04231284CA6}" srcOrd="1" destOrd="0" presId="urn:microsoft.com/office/officeart/2005/8/layout/matrix1"/>
    <dgm:cxn modelId="{D6C930E0-53C9-4875-994C-8943C9210006}" srcId="{F3841853-7B7C-48C5-98F7-057537A1C74C}" destId="{2790A6E1-1119-4479-9F81-398A3294FD22}" srcOrd="1" destOrd="0" parTransId="{36448CA5-AAF8-45CD-981A-0C365695A287}" sibTransId="{595757D3-2594-4C95-8786-DF27B94C9FE1}"/>
    <dgm:cxn modelId="{A13ABCE1-95CA-4088-8591-860EA082130A}" type="presOf" srcId="{D4F2C131-A280-4176-AFCE-D4F2C039AB87}" destId="{8B2F1B16-8DAB-4414-8BC9-C11F4A2A8F78}" srcOrd="1" destOrd="0" presId="urn:microsoft.com/office/officeart/2005/8/layout/matrix1"/>
    <dgm:cxn modelId="{832B60A3-EAC9-4144-8F5E-E8AB8E67448E}" srcId="{8A638A75-3436-4C16-9E09-883E058BDBC6}" destId="{44DAEC78-72A4-435F-B6DE-31577B25F046}" srcOrd="3" destOrd="0" parTransId="{9A525F1A-B5FB-4977-8A29-DE7AA1823CFC}" sibTransId="{A314CDE6-15F7-446B-AE5C-7A22D2BB3281}"/>
    <dgm:cxn modelId="{311C85A2-C96D-4C44-9EEC-B5C3DF0D8F4E}" type="presParOf" srcId="{66C243E5-EA77-47BA-81BB-BD655CA03848}" destId="{A1517E3B-43F6-4613-BB86-307A351ADE5C}" srcOrd="0" destOrd="0" presId="urn:microsoft.com/office/officeart/2005/8/layout/matrix1"/>
    <dgm:cxn modelId="{AAB40912-16F0-425B-9574-927F6B917DC3}" type="presParOf" srcId="{A1517E3B-43F6-4613-BB86-307A351ADE5C}" destId="{14384396-7809-4FF1-84B7-58AC4F8F478B}" srcOrd="0" destOrd="0" presId="urn:microsoft.com/office/officeart/2005/8/layout/matrix1"/>
    <dgm:cxn modelId="{45A43F41-D9B1-4266-A594-6C8575DEB46C}" type="presParOf" srcId="{A1517E3B-43F6-4613-BB86-307A351ADE5C}" destId="{829CBC01-3CA0-46B0-AA78-F04231284CA6}" srcOrd="1" destOrd="0" presId="urn:microsoft.com/office/officeart/2005/8/layout/matrix1"/>
    <dgm:cxn modelId="{BB856996-DBA0-4465-8D7F-4DF94BB22709}" type="presParOf" srcId="{A1517E3B-43F6-4613-BB86-307A351ADE5C}" destId="{63D658E9-F555-4C14-8CAF-04A030597DEC}" srcOrd="2" destOrd="0" presId="urn:microsoft.com/office/officeart/2005/8/layout/matrix1"/>
    <dgm:cxn modelId="{E4002E72-BC36-402B-8009-330C9D708721}" type="presParOf" srcId="{A1517E3B-43F6-4613-BB86-307A351ADE5C}" destId="{60E6F0A4-3262-4779-8556-7F6C61049B3D}" srcOrd="3" destOrd="0" presId="urn:microsoft.com/office/officeart/2005/8/layout/matrix1"/>
    <dgm:cxn modelId="{BABCC76B-64B4-4C55-9F87-FF8795CA915E}" type="presParOf" srcId="{A1517E3B-43F6-4613-BB86-307A351ADE5C}" destId="{35F7EAC8-4410-4C45-BB96-AF2A10DB3ABA}" srcOrd="4" destOrd="0" presId="urn:microsoft.com/office/officeart/2005/8/layout/matrix1"/>
    <dgm:cxn modelId="{65ADD701-1F0A-414A-9B09-E6EBE38BEB6D}" type="presParOf" srcId="{A1517E3B-43F6-4613-BB86-307A351ADE5C}" destId="{E9AA17E7-92A0-4554-9C5F-FD417D1CA937}" srcOrd="5" destOrd="0" presId="urn:microsoft.com/office/officeart/2005/8/layout/matrix1"/>
    <dgm:cxn modelId="{C481A9D1-1F02-401D-B737-C92DC3783FD3}" type="presParOf" srcId="{A1517E3B-43F6-4613-BB86-307A351ADE5C}" destId="{871FA801-ABBB-48D5-9E4A-04143C377CDD}" srcOrd="6" destOrd="0" presId="urn:microsoft.com/office/officeart/2005/8/layout/matrix1"/>
    <dgm:cxn modelId="{183DA049-093D-4A25-9868-8D3550ABD7AD}" type="presParOf" srcId="{A1517E3B-43F6-4613-BB86-307A351ADE5C}" destId="{8B2F1B16-8DAB-4414-8BC9-C11F4A2A8F78}" srcOrd="7" destOrd="0" presId="urn:microsoft.com/office/officeart/2005/8/layout/matrix1"/>
    <dgm:cxn modelId="{51C3F80D-10D7-4A10-8C22-AF8C60207F80}" type="presParOf" srcId="{66C243E5-EA77-47BA-81BB-BD655CA03848}" destId="{478263E3-507B-45DC-B5CC-3921758AFFC7}" srcOrd="1" destOrd="0" presId="urn:microsoft.com/office/officeart/2005/8/layout/matrix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FE132B-0414-4C0C-AD25-F5CB41FB5D33}"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EF356E1B-0D1A-4E7D-8BAE-1724527D421F}">
      <dgm:prSet phldrT="[Text]"/>
      <dgm:spPr/>
      <dgm:t>
        <a:bodyPr/>
        <a:lstStyle/>
        <a:p>
          <a:r>
            <a:rPr lang="en-US" dirty="0" smtClean="0"/>
            <a:t>HIV+ Inmate</a:t>
          </a:r>
          <a:endParaRPr lang="en-US" dirty="0"/>
        </a:p>
      </dgm:t>
    </dgm:pt>
    <dgm:pt modelId="{DA6493BA-87C9-4801-B9A7-5F2F78B755C9}" type="parTrans" cxnId="{8CD9AE4F-1B3C-41B9-8336-B30CA41AB3FA}">
      <dgm:prSet/>
      <dgm:spPr/>
      <dgm:t>
        <a:bodyPr/>
        <a:lstStyle/>
        <a:p>
          <a:endParaRPr lang="en-US"/>
        </a:p>
      </dgm:t>
    </dgm:pt>
    <dgm:pt modelId="{23E55D78-C868-46BE-803E-AE0E2A106791}" type="sibTrans" cxnId="{8CD9AE4F-1B3C-41B9-8336-B30CA41AB3FA}">
      <dgm:prSet/>
      <dgm:spPr/>
      <dgm:t>
        <a:bodyPr/>
        <a:lstStyle/>
        <a:p>
          <a:endParaRPr lang="en-US"/>
        </a:p>
      </dgm:t>
    </dgm:pt>
    <dgm:pt modelId="{743C4B35-5B2A-449E-BC3A-B177FF5A6D3A}">
      <dgm:prSet phldrT="[Text]"/>
      <dgm:spPr/>
      <dgm:t>
        <a:bodyPr/>
        <a:lstStyle/>
        <a:p>
          <a:r>
            <a:rPr lang="en-US" b="1" dirty="0" smtClean="0"/>
            <a:t>Medical Care</a:t>
          </a:r>
          <a:endParaRPr lang="en-US" b="1" dirty="0"/>
        </a:p>
      </dgm:t>
    </dgm:pt>
    <dgm:pt modelId="{F96E03DA-D1D3-4E1A-8A75-3AADF7DD1281}" type="parTrans" cxnId="{B60B0DB8-7420-4CD9-B570-B8C243DD25B8}">
      <dgm:prSet/>
      <dgm:spPr/>
      <dgm:t>
        <a:bodyPr/>
        <a:lstStyle/>
        <a:p>
          <a:endParaRPr lang="en-US"/>
        </a:p>
      </dgm:t>
    </dgm:pt>
    <dgm:pt modelId="{3B0DB1D4-1B6B-441A-A58F-44F2B4C53A77}" type="sibTrans" cxnId="{B60B0DB8-7420-4CD9-B570-B8C243DD25B8}">
      <dgm:prSet/>
      <dgm:spPr/>
      <dgm:t>
        <a:bodyPr/>
        <a:lstStyle/>
        <a:p>
          <a:endParaRPr lang="en-US"/>
        </a:p>
      </dgm:t>
    </dgm:pt>
    <dgm:pt modelId="{27F0351D-3AEF-468A-A590-1F416502130A}">
      <dgm:prSet phldrT="[Text]"/>
      <dgm:spPr/>
      <dgm:t>
        <a:bodyPr/>
        <a:lstStyle/>
        <a:p>
          <a:r>
            <a:rPr lang="en-US" b="1" dirty="0" smtClean="0"/>
            <a:t>Addiction Treatment</a:t>
          </a:r>
          <a:endParaRPr lang="en-US" b="1" dirty="0"/>
        </a:p>
      </dgm:t>
    </dgm:pt>
    <dgm:pt modelId="{1F14A0BE-2B65-418F-9E25-E22F1281D0F5}" type="parTrans" cxnId="{CD0B61EF-BC16-45FA-BD4E-664D63189A30}">
      <dgm:prSet/>
      <dgm:spPr/>
      <dgm:t>
        <a:bodyPr/>
        <a:lstStyle/>
        <a:p>
          <a:endParaRPr lang="en-US"/>
        </a:p>
      </dgm:t>
    </dgm:pt>
    <dgm:pt modelId="{82D805DF-B660-4D0A-94F1-C6A2AE5A7696}" type="sibTrans" cxnId="{CD0B61EF-BC16-45FA-BD4E-664D63189A30}">
      <dgm:prSet/>
      <dgm:spPr/>
      <dgm:t>
        <a:bodyPr/>
        <a:lstStyle/>
        <a:p>
          <a:endParaRPr lang="en-US"/>
        </a:p>
      </dgm:t>
    </dgm:pt>
    <dgm:pt modelId="{918DCDA3-4F0B-4C84-B1CD-895041B27361}">
      <dgm:prSet phldrT="[Text]"/>
      <dgm:spPr/>
      <dgm:t>
        <a:bodyPr/>
        <a:lstStyle/>
        <a:p>
          <a:r>
            <a:rPr lang="en-US" b="1" dirty="0" smtClean="0"/>
            <a:t>Case Management</a:t>
          </a:r>
          <a:endParaRPr lang="en-US" b="1" dirty="0"/>
        </a:p>
      </dgm:t>
    </dgm:pt>
    <dgm:pt modelId="{82ACC227-0670-4BEA-8A49-9E764144479C}" type="parTrans" cxnId="{26DA39BC-9811-495A-A473-C2A6A0972087}">
      <dgm:prSet/>
      <dgm:spPr/>
      <dgm:t>
        <a:bodyPr/>
        <a:lstStyle/>
        <a:p>
          <a:endParaRPr lang="en-US"/>
        </a:p>
      </dgm:t>
    </dgm:pt>
    <dgm:pt modelId="{DAD3D879-A6C4-41BF-91BC-476D1A2DF878}" type="sibTrans" cxnId="{26DA39BC-9811-495A-A473-C2A6A0972087}">
      <dgm:prSet/>
      <dgm:spPr/>
      <dgm:t>
        <a:bodyPr/>
        <a:lstStyle/>
        <a:p>
          <a:endParaRPr lang="en-US"/>
        </a:p>
      </dgm:t>
    </dgm:pt>
    <dgm:pt modelId="{025E7C06-40B6-45D0-8D93-9FBB9FEC0BF2}">
      <dgm:prSet phldrT="[Text]"/>
      <dgm:spPr/>
      <dgm:t>
        <a:bodyPr/>
        <a:lstStyle/>
        <a:p>
          <a:endParaRPr lang="en-US"/>
        </a:p>
      </dgm:t>
    </dgm:pt>
    <dgm:pt modelId="{4054737E-4393-404B-9B64-7DCD1AEB916D}" type="parTrans" cxnId="{236E50DF-3EA4-4A81-B27A-6FE2F0FFED28}">
      <dgm:prSet/>
      <dgm:spPr/>
      <dgm:t>
        <a:bodyPr/>
        <a:lstStyle/>
        <a:p>
          <a:endParaRPr lang="en-US"/>
        </a:p>
      </dgm:t>
    </dgm:pt>
    <dgm:pt modelId="{CB3A89AB-9709-4E78-AE90-B3C32819E529}" type="sibTrans" cxnId="{236E50DF-3EA4-4A81-B27A-6FE2F0FFED28}">
      <dgm:prSet/>
      <dgm:spPr/>
      <dgm:t>
        <a:bodyPr/>
        <a:lstStyle/>
        <a:p>
          <a:endParaRPr lang="en-US"/>
        </a:p>
      </dgm:t>
    </dgm:pt>
    <dgm:pt modelId="{CF535E0C-3846-4425-B4E1-97E7B9F7EC91}">
      <dgm:prSet phldrT="[Text]"/>
      <dgm:spPr/>
      <dgm:t>
        <a:bodyPr/>
        <a:lstStyle/>
        <a:p>
          <a:r>
            <a:rPr lang="en-US" b="1" dirty="0" smtClean="0"/>
            <a:t>Mental Health Treatment</a:t>
          </a:r>
          <a:endParaRPr lang="en-US" b="1" dirty="0"/>
        </a:p>
      </dgm:t>
    </dgm:pt>
    <dgm:pt modelId="{184FA36B-5F31-4577-8330-CD04AD8E79F8}" type="parTrans" cxnId="{54F2E523-849C-4B4A-9443-895C8DD2A573}">
      <dgm:prSet/>
      <dgm:spPr/>
      <dgm:t>
        <a:bodyPr/>
        <a:lstStyle/>
        <a:p>
          <a:endParaRPr lang="en-US"/>
        </a:p>
      </dgm:t>
    </dgm:pt>
    <dgm:pt modelId="{43F1557D-DA83-4B19-9BCC-7660EDF89D0F}" type="sibTrans" cxnId="{54F2E523-849C-4B4A-9443-895C8DD2A573}">
      <dgm:prSet/>
      <dgm:spPr/>
      <dgm:t>
        <a:bodyPr/>
        <a:lstStyle/>
        <a:p>
          <a:endParaRPr lang="en-US"/>
        </a:p>
      </dgm:t>
    </dgm:pt>
    <dgm:pt modelId="{57EC419E-353A-4F2A-B247-923E6530079E}">
      <dgm:prSet phldrT="[Text]"/>
      <dgm:spPr/>
      <dgm:t>
        <a:bodyPr/>
        <a:lstStyle/>
        <a:p>
          <a:r>
            <a:rPr lang="en-US" b="1" dirty="0" smtClean="0"/>
            <a:t>Cognitive-Behavioral Treatment</a:t>
          </a:r>
          <a:endParaRPr lang="en-US" b="1" dirty="0"/>
        </a:p>
      </dgm:t>
    </dgm:pt>
    <dgm:pt modelId="{900746DB-DB20-4485-9C11-21F6964ECEB0}" type="parTrans" cxnId="{1E84030C-7030-4EE8-BB15-A85966B63072}">
      <dgm:prSet/>
      <dgm:spPr/>
      <dgm:t>
        <a:bodyPr/>
        <a:lstStyle/>
        <a:p>
          <a:endParaRPr lang="en-US"/>
        </a:p>
      </dgm:t>
    </dgm:pt>
    <dgm:pt modelId="{9A0F6950-E454-471D-A70C-473656000FDB}" type="sibTrans" cxnId="{1E84030C-7030-4EE8-BB15-A85966B63072}">
      <dgm:prSet/>
      <dgm:spPr/>
      <dgm:t>
        <a:bodyPr/>
        <a:lstStyle/>
        <a:p>
          <a:endParaRPr lang="en-US"/>
        </a:p>
      </dgm:t>
    </dgm:pt>
    <dgm:pt modelId="{5BE8ED8D-12E7-4759-9F2F-2A18A6BD9396}">
      <dgm:prSet phldrT="[Text]"/>
      <dgm:spPr/>
      <dgm:t>
        <a:bodyPr/>
        <a:lstStyle/>
        <a:p>
          <a:r>
            <a:rPr lang="en-US" b="1" dirty="0" smtClean="0"/>
            <a:t>Social Skills Training</a:t>
          </a:r>
          <a:endParaRPr lang="en-US" b="1" dirty="0"/>
        </a:p>
      </dgm:t>
    </dgm:pt>
    <dgm:pt modelId="{CDAAFE8D-B5B6-4FB3-A792-135221B60A54}" type="parTrans" cxnId="{B21710F1-5286-4F23-84D9-B14EF342D590}">
      <dgm:prSet/>
      <dgm:spPr/>
      <dgm:t>
        <a:bodyPr/>
        <a:lstStyle/>
        <a:p>
          <a:endParaRPr lang="en-US"/>
        </a:p>
      </dgm:t>
    </dgm:pt>
    <dgm:pt modelId="{22B729A7-80F3-4F6F-BD0D-1A2FA928D436}" type="sibTrans" cxnId="{B21710F1-5286-4F23-84D9-B14EF342D590}">
      <dgm:prSet/>
      <dgm:spPr/>
      <dgm:t>
        <a:bodyPr/>
        <a:lstStyle/>
        <a:p>
          <a:endParaRPr lang="en-US"/>
        </a:p>
      </dgm:t>
    </dgm:pt>
    <dgm:pt modelId="{F4C89BA6-9F59-44EB-BFC2-65643A72DC48}">
      <dgm:prSet phldrT="[Text]"/>
      <dgm:spPr/>
      <dgm:t>
        <a:bodyPr/>
        <a:lstStyle/>
        <a:p>
          <a:r>
            <a:rPr lang="en-US" b="1" dirty="0" smtClean="0"/>
            <a:t>Housing</a:t>
          </a:r>
          <a:endParaRPr lang="en-US" b="1" dirty="0"/>
        </a:p>
      </dgm:t>
    </dgm:pt>
    <dgm:pt modelId="{607F7436-025C-4364-8516-6771229D9676}" type="parTrans" cxnId="{325DEB21-A9D4-441C-B7BA-4ABB8671B9CF}">
      <dgm:prSet/>
      <dgm:spPr/>
      <dgm:t>
        <a:bodyPr/>
        <a:lstStyle/>
        <a:p>
          <a:endParaRPr lang="en-US"/>
        </a:p>
      </dgm:t>
    </dgm:pt>
    <dgm:pt modelId="{14056541-F975-42B4-B8E6-33132B4D2AB8}" type="sibTrans" cxnId="{325DEB21-A9D4-441C-B7BA-4ABB8671B9CF}">
      <dgm:prSet/>
      <dgm:spPr/>
      <dgm:t>
        <a:bodyPr/>
        <a:lstStyle/>
        <a:p>
          <a:endParaRPr lang="en-US"/>
        </a:p>
      </dgm:t>
    </dgm:pt>
    <dgm:pt modelId="{5B366EBA-34B3-4CBA-AAF8-51E4FABEAB2B}">
      <dgm:prSet phldrT="[Text]"/>
      <dgm:spPr/>
      <dgm:t>
        <a:bodyPr/>
        <a:lstStyle/>
        <a:p>
          <a:r>
            <a:rPr lang="en-US" b="1" dirty="0" smtClean="0"/>
            <a:t>Re-Entry Support</a:t>
          </a:r>
          <a:endParaRPr lang="en-US" b="1" dirty="0"/>
        </a:p>
      </dgm:t>
    </dgm:pt>
    <dgm:pt modelId="{0CB15C1D-AF40-45D3-A60A-EA12E1FD31D1}" type="parTrans" cxnId="{6DE632A5-B7B9-4EDE-8C62-8164292A2F01}">
      <dgm:prSet/>
      <dgm:spPr/>
      <dgm:t>
        <a:bodyPr/>
        <a:lstStyle/>
        <a:p>
          <a:endParaRPr lang="en-US"/>
        </a:p>
      </dgm:t>
    </dgm:pt>
    <dgm:pt modelId="{47ED1B84-1758-47E0-BAEB-4E38EFFF34D4}" type="sibTrans" cxnId="{6DE632A5-B7B9-4EDE-8C62-8164292A2F01}">
      <dgm:prSet/>
      <dgm:spPr/>
      <dgm:t>
        <a:bodyPr/>
        <a:lstStyle/>
        <a:p>
          <a:endParaRPr lang="en-US"/>
        </a:p>
      </dgm:t>
    </dgm:pt>
    <dgm:pt modelId="{7619D351-2123-4A1E-B2DC-E0F81790702E}" type="pres">
      <dgm:prSet presAssocID="{CBFE132B-0414-4C0C-AD25-F5CB41FB5D33}" presName="cycle" presStyleCnt="0">
        <dgm:presLayoutVars>
          <dgm:chMax val="1"/>
          <dgm:dir/>
          <dgm:animLvl val="ctr"/>
          <dgm:resizeHandles val="exact"/>
        </dgm:presLayoutVars>
      </dgm:prSet>
      <dgm:spPr/>
      <dgm:t>
        <a:bodyPr/>
        <a:lstStyle/>
        <a:p>
          <a:endParaRPr lang="en-US"/>
        </a:p>
      </dgm:t>
    </dgm:pt>
    <dgm:pt modelId="{A75DCFD3-532E-4063-AF02-835BD2B3267D}" type="pres">
      <dgm:prSet presAssocID="{EF356E1B-0D1A-4E7D-8BAE-1724527D421F}" presName="centerShape" presStyleLbl="node0" presStyleIdx="0" presStyleCnt="1" custLinFactNeighborX="0" custLinFactNeighborY="-13793"/>
      <dgm:spPr/>
      <dgm:t>
        <a:bodyPr/>
        <a:lstStyle/>
        <a:p>
          <a:endParaRPr lang="en-US"/>
        </a:p>
      </dgm:t>
    </dgm:pt>
    <dgm:pt modelId="{FF17D5A3-8054-4BE1-86BC-9EEDCAAE5777}" type="pres">
      <dgm:prSet presAssocID="{F96E03DA-D1D3-4E1A-8A75-3AADF7DD1281}" presName="parTrans" presStyleLbl="bgSibTrans2D1" presStyleIdx="0" presStyleCnt="8" custScaleX="51002" custLinFactNeighborX="25492" custLinFactNeighborY="8348"/>
      <dgm:spPr/>
      <dgm:t>
        <a:bodyPr/>
        <a:lstStyle/>
        <a:p>
          <a:endParaRPr lang="en-US"/>
        </a:p>
      </dgm:t>
    </dgm:pt>
    <dgm:pt modelId="{D0B94A01-3503-4DBB-8675-0D0C8AD93FC9}" type="pres">
      <dgm:prSet presAssocID="{743C4B35-5B2A-449E-BC3A-B177FF5A6D3A}" presName="node" presStyleLbl="node1" presStyleIdx="0" presStyleCnt="8" custScaleX="148893" custScaleY="143177" custRadScaleRad="91875" custRadScaleInc="-32772">
        <dgm:presLayoutVars>
          <dgm:bulletEnabled val="1"/>
        </dgm:presLayoutVars>
      </dgm:prSet>
      <dgm:spPr/>
      <dgm:t>
        <a:bodyPr/>
        <a:lstStyle/>
        <a:p>
          <a:endParaRPr lang="en-US"/>
        </a:p>
      </dgm:t>
    </dgm:pt>
    <dgm:pt modelId="{F5E17CB7-016D-46E7-84E0-393E2E2DBE90}" type="pres">
      <dgm:prSet presAssocID="{1F14A0BE-2B65-418F-9E25-E22F1281D0F5}" presName="parTrans" presStyleLbl="bgSibTrans2D1" presStyleIdx="1" presStyleCnt="8" custScaleX="51326" custLinFactNeighborX="23994" custLinFactNeighborY="15566"/>
      <dgm:spPr/>
      <dgm:t>
        <a:bodyPr/>
        <a:lstStyle/>
        <a:p>
          <a:endParaRPr lang="en-US"/>
        </a:p>
      </dgm:t>
    </dgm:pt>
    <dgm:pt modelId="{2668EACE-F4F1-4B38-8476-51E4267164C3}" type="pres">
      <dgm:prSet presAssocID="{27F0351D-3AEF-468A-A590-1F416502130A}" presName="node" presStyleLbl="node1" presStyleIdx="1" presStyleCnt="8" custScaleX="148893" custScaleY="143177" custRadScaleRad="104475" custRadScaleInc="-17628">
        <dgm:presLayoutVars>
          <dgm:bulletEnabled val="1"/>
        </dgm:presLayoutVars>
      </dgm:prSet>
      <dgm:spPr/>
      <dgm:t>
        <a:bodyPr/>
        <a:lstStyle/>
        <a:p>
          <a:endParaRPr lang="en-US"/>
        </a:p>
      </dgm:t>
    </dgm:pt>
    <dgm:pt modelId="{BF85F24C-9B76-4C2B-9683-732F64BD3838}" type="pres">
      <dgm:prSet presAssocID="{82ACC227-0670-4BEA-8A49-9E764144479C}" presName="parTrans" presStyleLbl="bgSibTrans2D1" presStyleIdx="2" presStyleCnt="8" custScaleX="48511" custLinFactNeighborX="18274" custLinFactNeighborY="82197"/>
      <dgm:spPr/>
      <dgm:t>
        <a:bodyPr/>
        <a:lstStyle/>
        <a:p>
          <a:endParaRPr lang="en-US"/>
        </a:p>
      </dgm:t>
    </dgm:pt>
    <dgm:pt modelId="{CC0FC399-0C6A-44B2-AC7C-3FDA0FE37518}" type="pres">
      <dgm:prSet presAssocID="{918DCDA3-4F0B-4C84-B1CD-895041B27361}" presName="node" presStyleLbl="node1" presStyleIdx="2" presStyleCnt="8" custScaleX="148893" custScaleY="143177" custRadScaleRad="125308" custRadScaleInc="-27275">
        <dgm:presLayoutVars>
          <dgm:bulletEnabled val="1"/>
        </dgm:presLayoutVars>
      </dgm:prSet>
      <dgm:spPr/>
      <dgm:t>
        <a:bodyPr/>
        <a:lstStyle/>
        <a:p>
          <a:endParaRPr lang="en-US"/>
        </a:p>
      </dgm:t>
    </dgm:pt>
    <dgm:pt modelId="{6FA3E387-7616-4C41-B50E-1BDBA2E52D08}" type="pres">
      <dgm:prSet presAssocID="{184FA36B-5F31-4577-8330-CD04AD8E79F8}" presName="parTrans" presStyleLbl="bgSibTrans2D1" presStyleIdx="3" presStyleCnt="8" custScaleX="50966" custLinFactNeighborX="5511" custLinFactNeighborY="97956"/>
      <dgm:spPr/>
      <dgm:t>
        <a:bodyPr/>
        <a:lstStyle/>
        <a:p>
          <a:endParaRPr lang="en-US"/>
        </a:p>
      </dgm:t>
    </dgm:pt>
    <dgm:pt modelId="{D427F499-B6C7-46DB-B3F3-5F0954AF8DDB}" type="pres">
      <dgm:prSet presAssocID="{CF535E0C-3846-4425-B4E1-97E7B9F7EC91}" presName="node" presStyleLbl="node1" presStyleIdx="3" presStyleCnt="8" custScaleX="148893" custScaleY="143177" custRadScaleRad="104288" custRadScaleInc="-7924">
        <dgm:presLayoutVars>
          <dgm:bulletEnabled val="1"/>
        </dgm:presLayoutVars>
      </dgm:prSet>
      <dgm:spPr/>
      <dgm:t>
        <a:bodyPr/>
        <a:lstStyle/>
        <a:p>
          <a:endParaRPr lang="en-US"/>
        </a:p>
      </dgm:t>
    </dgm:pt>
    <dgm:pt modelId="{3C6ECA8A-931B-4F2C-AD6A-B259D4B6C2CA}" type="pres">
      <dgm:prSet presAssocID="{900746DB-DB20-4485-9C11-21F6964ECEB0}" presName="parTrans" presStyleLbl="bgSibTrans2D1" presStyleIdx="4" presStyleCnt="8" custScaleX="50966" custLinFactY="470" custLinFactNeighborX="-8850" custLinFactNeighborY="100000"/>
      <dgm:spPr/>
      <dgm:t>
        <a:bodyPr/>
        <a:lstStyle/>
        <a:p>
          <a:endParaRPr lang="en-US"/>
        </a:p>
      </dgm:t>
    </dgm:pt>
    <dgm:pt modelId="{FFB31616-300C-457C-8711-301D669A700F}" type="pres">
      <dgm:prSet presAssocID="{57EC419E-353A-4F2A-B247-923E6530079E}" presName="node" presStyleLbl="node1" presStyleIdx="4" presStyleCnt="8" custScaleX="148893" custScaleY="143177" custRadScaleRad="106246" custRadScaleInc="23960">
        <dgm:presLayoutVars>
          <dgm:bulletEnabled val="1"/>
        </dgm:presLayoutVars>
      </dgm:prSet>
      <dgm:spPr/>
      <dgm:t>
        <a:bodyPr/>
        <a:lstStyle/>
        <a:p>
          <a:endParaRPr lang="en-US"/>
        </a:p>
      </dgm:t>
    </dgm:pt>
    <dgm:pt modelId="{662C48AC-2E3F-4EE7-9129-B5AB79A6BEFF}" type="pres">
      <dgm:prSet presAssocID="{CDAAFE8D-B5B6-4FB3-A792-135221B60A54}" presName="parTrans" presStyleLbl="bgSibTrans2D1" presStyleIdx="5" presStyleCnt="8" custScaleX="50966" custLinFactNeighborX="-16925" custLinFactNeighborY="65964"/>
      <dgm:spPr/>
      <dgm:t>
        <a:bodyPr/>
        <a:lstStyle/>
        <a:p>
          <a:endParaRPr lang="en-US"/>
        </a:p>
      </dgm:t>
    </dgm:pt>
    <dgm:pt modelId="{FCA5EF2F-83BE-4CC2-B531-D66D6E6E451F}" type="pres">
      <dgm:prSet presAssocID="{5BE8ED8D-12E7-4759-9F2F-2A18A6BD9396}" presName="node" presStyleLbl="node1" presStyleIdx="5" presStyleCnt="8" custScaleX="148893" custScaleY="143177" custRadScaleRad="126286" custRadScaleInc="29258">
        <dgm:presLayoutVars>
          <dgm:bulletEnabled val="1"/>
        </dgm:presLayoutVars>
      </dgm:prSet>
      <dgm:spPr/>
      <dgm:t>
        <a:bodyPr/>
        <a:lstStyle/>
        <a:p>
          <a:endParaRPr lang="en-US"/>
        </a:p>
      </dgm:t>
    </dgm:pt>
    <dgm:pt modelId="{966E8F71-A466-41E7-87C4-A4D342E18A45}" type="pres">
      <dgm:prSet presAssocID="{607F7436-025C-4364-8516-6771229D9676}" presName="parTrans" presStyleLbl="bgSibTrans2D1" presStyleIdx="6" presStyleCnt="8" custScaleX="50966" custLinFactNeighborX="-26986" custLinFactNeighborY="31755"/>
      <dgm:spPr/>
      <dgm:t>
        <a:bodyPr/>
        <a:lstStyle/>
        <a:p>
          <a:endParaRPr lang="en-US"/>
        </a:p>
      </dgm:t>
    </dgm:pt>
    <dgm:pt modelId="{F4F152CC-F1E9-4530-A55B-0910D7C326A8}" type="pres">
      <dgm:prSet presAssocID="{F4C89BA6-9F59-44EB-BFC2-65643A72DC48}" presName="node" presStyleLbl="node1" presStyleIdx="6" presStyleCnt="8" custScaleX="148893" custScaleY="143177" custRadScaleRad="101453" custRadScaleInc="6499">
        <dgm:presLayoutVars>
          <dgm:bulletEnabled val="1"/>
        </dgm:presLayoutVars>
      </dgm:prSet>
      <dgm:spPr/>
      <dgm:t>
        <a:bodyPr/>
        <a:lstStyle/>
        <a:p>
          <a:endParaRPr lang="en-US"/>
        </a:p>
      </dgm:t>
    </dgm:pt>
    <dgm:pt modelId="{14A7234A-2431-4DD8-9C23-7FDB12DE6FCC}" type="pres">
      <dgm:prSet presAssocID="{0CB15C1D-AF40-45D3-A60A-EA12E1FD31D1}" presName="parTrans" presStyleLbl="bgSibTrans2D1" presStyleIdx="7" presStyleCnt="8" custScaleX="50966" custLinFactNeighborX="-20832" custLinFactNeighborY="5008"/>
      <dgm:spPr/>
      <dgm:t>
        <a:bodyPr/>
        <a:lstStyle/>
        <a:p>
          <a:endParaRPr lang="en-US"/>
        </a:p>
      </dgm:t>
    </dgm:pt>
    <dgm:pt modelId="{81D04510-DA83-4C35-8001-1D6E7080CBB1}" type="pres">
      <dgm:prSet presAssocID="{5B366EBA-34B3-4CBA-AAF8-51E4FABEAB2B}" presName="node" presStyleLbl="node1" presStyleIdx="7" presStyleCnt="8" custScaleX="148893" custScaleY="143177" custRadScaleRad="93072" custRadScaleInc="28267">
        <dgm:presLayoutVars>
          <dgm:bulletEnabled val="1"/>
        </dgm:presLayoutVars>
      </dgm:prSet>
      <dgm:spPr/>
      <dgm:t>
        <a:bodyPr/>
        <a:lstStyle/>
        <a:p>
          <a:endParaRPr lang="en-US"/>
        </a:p>
      </dgm:t>
    </dgm:pt>
  </dgm:ptLst>
  <dgm:cxnLst>
    <dgm:cxn modelId="{4832170B-BE8B-4391-94BC-41FBC73A3CE3}" type="presOf" srcId="{57EC419E-353A-4F2A-B247-923E6530079E}" destId="{FFB31616-300C-457C-8711-301D669A700F}" srcOrd="0" destOrd="0" presId="urn:microsoft.com/office/officeart/2005/8/layout/radial4"/>
    <dgm:cxn modelId="{54F2E523-849C-4B4A-9443-895C8DD2A573}" srcId="{EF356E1B-0D1A-4E7D-8BAE-1724527D421F}" destId="{CF535E0C-3846-4425-B4E1-97E7B9F7EC91}" srcOrd="3" destOrd="0" parTransId="{184FA36B-5F31-4577-8330-CD04AD8E79F8}" sibTransId="{43F1557D-DA83-4B19-9BCC-7660EDF89D0F}"/>
    <dgm:cxn modelId="{8CD9AE4F-1B3C-41B9-8336-B30CA41AB3FA}" srcId="{CBFE132B-0414-4C0C-AD25-F5CB41FB5D33}" destId="{EF356E1B-0D1A-4E7D-8BAE-1724527D421F}" srcOrd="0" destOrd="0" parTransId="{DA6493BA-87C9-4801-B9A7-5F2F78B755C9}" sibTransId="{23E55D78-C868-46BE-803E-AE0E2A106791}"/>
    <dgm:cxn modelId="{CD0B61EF-BC16-45FA-BD4E-664D63189A30}" srcId="{EF356E1B-0D1A-4E7D-8BAE-1724527D421F}" destId="{27F0351D-3AEF-468A-A590-1F416502130A}" srcOrd="1" destOrd="0" parTransId="{1F14A0BE-2B65-418F-9E25-E22F1281D0F5}" sibTransId="{82D805DF-B660-4D0A-94F1-C6A2AE5A7696}"/>
    <dgm:cxn modelId="{1E84030C-7030-4EE8-BB15-A85966B63072}" srcId="{EF356E1B-0D1A-4E7D-8BAE-1724527D421F}" destId="{57EC419E-353A-4F2A-B247-923E6530079E}" srcOrd="4" destOrd="0" parTransId="{900746DB-DB20-4485-9C11-21F6964ECEB0}" sibTransId="{9A0F6950-E454-471D-A70C-473656000FDB}"/>
    <dgm:cxn modelId="{2B01C149-A3E0-4E24-ABFC-26EA84C5D4B6}" type="presOf" srcId="{EF356E1B-0D1A-4E7D-8BAE-1724527D421F}" destId="{A75DCFD3-532E-4063-AF02-835BD2B3267D}" srcOrd="0" destOrd="0" presId="urn:microsoft.com/office/officeart/2005/8/layout/radial4"/>
    <dgm:cxn modelId="{D7BE2556-A93C-4311-AA97-591B274A0A57}" type="presOf" srcId="{CBFE132B-0414-4C0C-AD25-F5CB41FB5D33}" destId="{7619D351-2123-4A1E-B2DC-E0F81790702E}" srcOrd="0" destOrd="0" presId="urn:microsoft.com/office/officeart/2005/8/layout/radial4"/>
    <dgm:cxn modelId="{85920A20-5311-47A8-8F08-05F7E8FF28DC}" type="presOf" srcId="{CF535E0C-3846-4425-B4E1-97E7B9F7EC91}" destId="{D427F499-B6C7-46DB-B3F3-5F0954AF8DDB}" srcOrd="0" destOrd="0" presId="urn:microsoft.com/office/officeart/2005/8/layout/radial4"/>
    <dgm:cxn modelId="{F6A62428-F305-4481-BA2C-F9A291DC7888}" type="presOf" srcId="{0CB15C1D-AF40-45D3-A60A-EA12E1FD31D1}" destId="{14A7234A-2431-4DD8-9C23-7FDB12DE6FCC}" srcOrd="0" destOrd="0" presId="urn:microsoft.com/office/officeart/2005/8/layout/radial4"/>
    <dgm:cxn modelId="{6DE632A5-B7B9-4EDE-8C62-8164292A2F01}" srcId="{EF356E1B-0D1A-4E7D-8BAE-1724527D421F}" destId="{5B366EBA-34B3-4CBA-AAF8-51E4FABEAB2B}" srcOrd="7" destOrd="0" parTransId="{0CB15C1D-AF40-45D3-A60A-EA12E1FD31D1}" sibTransId="{47ED1B84-1758-47E0-BAEB-4E38EFFF34D4}"/>
    <dgm:cxn modelId="{D365EAD9-7B86-49F4-8BA6-DD6719B9B248}" type="presOf" srcId="{5BE8ED8D-12E7-4759-9F2F-2A18A6BD9396}" destId="{FCA5EF2F-83BE-4CC2-B531-D66D6E6E451F}" srcOrd="0" destOrd="0" presId="urn:microsoft.com/office/officeart/2005/8/layout/radial4"/>
    <dgm:cxn modelId="{26DA39BC-9811-495A-A473-C2A6A0972087}" srcId="{EF356E1B-0D1A-4E7D-8BAE-1724527D421F}" destId="{918DCDA3-4F0B-4C84-B1CD-895041B27361}" srcOrd="2" destOrd="0" parTransId="{82ACC227-0670-4BEA-8A49-9E764144479C}" sibTransId="{DAD3D879-A6C4-41BF-91BC-476D1A2DF878}"/>
    <dgm:cxn modelId="{B21710F1-5286-4F23-84D9-B14EF342D590}" srcId="{EF356E1B-0D1A-4E7D-8BAE-1724527D421F}" destId="{5BE8ED8D-12E7-4759-9F2F-2A18A6BD9396}" srcOrd="5" destOrd="0" parTransId="{CDAAFE8D-B5B6-4FB3-A792-135221B60A54}" sibTransId="{22B729A7-80F3-4F6F-BD0D-1A2FA928D436}"/>
    <dgm:cxn modelId="{F4453671-6EF6-4D32-A3DB-0DF3138AD752}" type="presOf" srcId="{743C4B35-5B2A-449E-BC3A-B177FF5A6D3A}" destId="{D0B94A01-3503-4DBB-8675-0D0C8AD93FC9}" srcOrd="0" destOrd="0" presId="urn:microsoft.com/office/officeart/2005/8/layout/radial4"/>
    <dgm:cxn modelId="{2A6234B9-3FE6-4675-8F0F-14D4063CBEB1}" type="presOf" srcId="{1F14A0BE-2B65-418F-9E25-E22F1281D0F5}" destId="{F5E17CB7-016D-46E7-84E0-393E2E2DBE90}" srcOrd="0" destOrd="0" presId="urn:microsoft.com/office/officeart/2005/8/layout/radial4"/>
    <dgm:cxn modelId="{325DEB21-A9D4-441C-B7BA-4ABB8671B9CF}" srcId="{EF356E1B-0D1A-4E7D-8BAE-1724527D421F}" destId="{F4C89BA6-9F59-44EB-BFC2-65643A72DC48}" srcOrd="6" destOrd="0" parTransId="{607F7436-025C-4364-8516-6771229D9676}" sibTransId="{14056541-F975-42B4-B8E6-33132B4D2AB8}"/>
    <dgm:cxn modelId="{F37152BA-7850-4A2B-9837-14A99C741AE5}" type="presOf" srcId="{5B366EBA-34B3-4CBA-AAF8-51E4FABEAB2B}" destId="{81D04510-DA83-4C35-8001-1D6E7080CBB1}" srcOrd="0" destOrd="0" presId="urn:microsoft.com/office/officeart/2005/8/layout/radial4"/>
    <dgm:cxn modelId="{2FBC1A24-21A6-4C0A-85A8-23E8F7287557}" type="presOf" srcId="{607F7436-025C-4364-8516-6771229D9676}" destId="{966E8F71-A466-41E7-87C4-A4D342E18A45}" srcOrd="0" destOrd="0" presId="urn:microsoft.com/office/officeart/2005/8/layout/radial4"/>
    <dgm:cxn modelId="{B76DEE19-3965-4469-9C6E-EEEE34273D5C}" type="presOf" srcId="{CDAAFE8D-B5B6-4FB3-A792-135221B60A54}" destId="{662C48AC-2E3F-4EE7-9129-B5AB79A6BEFF}" srcOrd="0" destOrd="0" presId="urn:microsoft.com/office/officeart/2005/8/layout/radial4"/>
    <dgm:cxn modelId="{B60B0DB8-7420-4CD9-B570-B8C243DD25B8}" srcId="{EF356E1B-0D1A-4E7D-8BAE-1724527D421F}" destId="{743C4B35-5B2A-449E-BC3A-B177FF5A6D3A}" srcOrd="0" destOrd="0" parTransId="{F96E03DA-D1D3-4E1A-8A75-3AADF7DD1281}" sibTransId="{3B0DB1D4-1B6B-441A-A58F-44F2B4C53A77}"/>
    <dgm:cxn modelId="{BF3F870D-E351-47BD-BEB2-783AD0C4F06E}" type="presOf" srcId="{184FA36B-5F31-4577-8330-CD04AD8E79F8}" destId="{6FA3E387-7616-4C41-B50E-1BDBA2E52D08}" srcOrd="0" destOrd="0" presId="urn:microsoft.com/office/officeart/2005/8/layout/radial4"/>
    <dgm:cxn modelId="{5B6B586A-A661-4911-921E-F55325F35D5A}" type="presOf" srcId="{900746DB-DB20-4485-9C11-21F6964ECEB0}" destId="{3C6ECA8A-931B-4F2C-AD6A-B259D4B6C2CA}" srcOrd="0" destOrd="0" presId="urn:microsoft.com/office/officeart/2005/8/layout/radial4"/>
    <dgm:cxn modelId="{8D6DD4B2-049C-4097-A53A-B544149D9E15}" type="presOf" srcId="{82ACC227-0670-4BEA-8A49-9E764144479C}" destId="{BF85F24C-9B76-4C2B-9683-732F64BD3838}" srcOrd="0" destOrd="0" presId="urn:microsoft.com/office/officeart/2005/8/layout/radial4"/>
    <dgm:cxn modelId="{7C919FD6-3536-4778-B656-54233DC17353}" type="presOf" srcId="{F4C89BA6-9F59-44EB-BFC2-65643A72DC48}" destId="{F4F152CC-F1E9-4530-A55B-0910D7C326A8}" srcOrd="0" destOrd="0" presId="urn:microsoft.com/office/officeart/2005/8/layout/radial4"/>
    <dgm:cxn modelId="{236E50DF-3EA4-4A81-B27A-6FE2F0FFED28}" srcId="{CBFE132B-0414-4C0C-AD25-F5CB41FB5D33}" destId="{025E7C06-40B6-45D0-8D93-9FBB9FEC0BF2}" srcOrd="1" destOrd="0" parTransId="{4054737E-4393-404B-9B64-7DCD1AEB916D}" sibTransId="{CB3A89AB-9709-4E78-AE90-B3C32819E529}"/>
    <dgm:cxn modelId="{17BC4A18-DCBF-4810-B395-81B58279B3CE}" type="presOf" srcId="{27F0351D-3AEF-468A-A590-1F416502130A}" destId="{2668EACE-F4F1-4B38-8476-51E4267164C3}" srcOrd="0" destOrd="0" presId="urn:microsoft.com/office/officeart/2005/8/layout/radial4"/>
    <dgm:cxn modelId="{DF6E0096-BF5D-42A6-BD97-C4142E511A5C}" type="presOf" srcId="{918DCDA3-4F0B-4C84-B1CD-895041B27361}" destId="{CC0FC399-0C6A-44B2-AC7C-3FDA0FE37518}" srcOrd="0" destOrd="0" presId="urn:microsoft.com/office/officeart/2005/8/layout/radial4"/>
    <dgm:cxn modelId="{3CFAD98C-39FA-4F8B-8A5C-F95E7D2AB37B}" type="presOf" srcId="{F96E03DA-D1D3-4E1A-8A75-3AADF7DD1281}" destId="{FF17D5A3-8054-4BE1-86BC-9EEDCAAE5777}" srcOrd="0" destOrd="0" presId="urn:microsoft.com/office/officeart/2005/8/layout/radial4"/>
    <dgm:cxn modelId="{14FADC12-4440-478B-B76C-6FECA38C81B7}" type="presParOf" srcId="{7619D351-2123-4A1E-B2DC-E0F81790702E}" destId="{A75DCFD3-532E-4063-AF02-835BD2B3267D}" srcOrd="0" destOrd="0" presId="urn:microsoft.com/office/officeart/2005/8/layout/radial4"/>
    <dgm:cxn modelId="{89A9F772-A2BF-4D77-8392-96DA2C612FFD}" type="presParOf" srcId="{7619D351-2123-4A1E-B2DC-E0F81790702E}" destId="{FF17D5A3-8054-4BE1-86BC-9EEDCAAE5777}" srcOrd="1" destOrd="0" presId="urn:microsoft.com/office/officeart/2005/8/layout/radial4"/>
    <dgm:cxn modelId="{DECF9F80-2377-461E-851E-37BEB687B18B}" type="presParOf" srcId="{7619D351-2123-4A1E-B2DC-E0F81790702E}" destId="{D0B94A01-3503-4DBB-8675-0D0C8AD93FC9}" srcOrd="2" destOrd="0" presId="urn:microsoft.com/office/officeart/2005/8/layout/radial4"/>
    <dgm:cxn modelId="{DFEA7074-42D2-4334-98E3-E8E3C15DC1AE}" type="presParOf" srcId="{7619D351-2123-4A1E-B2DC-E0F81790702E}" destId="{F5E17CB7-016D-46E7-84E0-393E2E2DBE90}" srcOrd="3" destOrd="0" presId="urn:microsoft.com/office/officeart/2005/8/layout/radial4"/>
    <dgm:cxn modelId="{539271B9-EE13-41AD-A115-547C70816C55}" type="presParOf" srcId="{7619D351-2123-4A1E-B2DC-E0F81790702E}" destId="{2668EACE-F4F1-4B38-8476-51E4267164C3}" srcOrd="4" destOrd="0" presId="urn:microsoft.com/office/officeart/2005/8/layout/radial4"/>
    <dgm:cxn modelId="{E66E6214-15D0-45C9-A4C5-AF9265F9D799}" type="presParOf" srcId="{7619D351-2123-4A1E-B2DC-E0F81790702E}" destId="{BF85F24C-9B76-4C2B-9683-732F64BD3838}" srcOrd="5" destOrd="0" presId="urn:microsoft.com/office/officeart/2005/8/layout/radial4"/>
    <dgm:cxn modelId="{B9A3D21C-CDAE-417A-9698-7080DA55F2A7}" type="presParOf" srcId="{7619D351-2123-4A1E-B2DC-E0F81790702E}" destId="{CC0FC399-0C6A-44B2-AC7C-3FDA0FE37518}" srcOrd="6" destOrd="0" presId="urn:microsoft.com/office/officeart/2005/8/layout/radial4"/>
    <dgm:cxn modelId="{B27EC862-4284-4709-8300-789DFDC3107C}" type="presParOf" srcId="{7619D351-2123-4A1E-B2DC-E0F81790702E}" destId="{6FA3E387-7616-4C41-B50E-1BDBA2E52D08}" srcOrd="7" destOrd="0" presId="urn:microsoft.com/office/officeart/2005/8/layout/radial4"/>
    <dgm:cxn modelId="{23C45DC9-E7B2-4100-AFF7-54773431A88F}" type="presParOf" srcId="{7619D351-2123-4A1E-B2DC-E0F81790702E}" destId="{D427F499-B6C7-46DB-B3F3-5F0954AF8DDB}" srcOrd="8" destOrd="0" presId="urn:microsoft.com/office/officeart/2005/8/layout/radial4"/>
    <dgm:cxn modelId="{0F5D9B88-0E89-49A6-B0AC-7619A51EA391}" type="presParOf" srcId="{7619D351-2123-4A1E-B2DC-E0F81790702E}" destId="{3C6ECA8A-931B-4F2C-AD6A-B259D4B6C2CA}" srcOrd="9" destOrd="0" presId="urn:microsoft.com/office/officeart/2005/8/layout/radial4"/>
    <dgm:cxn modelId="{8EE7444B-F7CC-4366-92FD-E6E302056DFD}" type="presParOf" srcId="{7619D351-2123-4A1E-B2DC-E0F81790702E}" destId="{FFB31616-300C-457C-8711-301D669A700F}" srcOrd="10" destOrd="0" presId="urn:microsoft.com/office/officeart/2005/8/layout/radial4"/>
    <dgm:cxn modelId="{F8FF0D8D-AD38-4AE9-939F-81B82143C365}" type="presParOf" srcId="{7619D351-2123-4A1E-B2DC-E0F81790702E}" destId="{662C48AC-2E3F-4EE7-9129-B5AB79A6BEFF}" srcOrd="11" destOrd="0" presId="urn:microsoft.com/office/officeart/2005/8/layout/radial4"/>
    <dgm:cxn modelId="{587CE51C-9C29-46C7-B910-86106503CEFA}" type="presParOf" srcId="{7619D351-2123-4A1E-B2DC-E0F81790702E}" destId="{FCA5EF2F-83BE-4CC2-B531-D66D6E6E451F}" srcOrd="12" destOrd="0" presId="urn:microsoft.com/office/officeart/2005/8/layout/radial4"/>
    <dgm:cxn modelId="{04534FE8-2027-4149-AE62-7D84EAB913DF}" type="presParOf" srcId="{7619D351-2123-4A1E-B2DC-E0F81790702E}" destId="{966E8F71-A466-41E7-87C4-A4D342E18A45}" srcOrd="13" destOrd="0" presId="urn:microsoft.com/office/officeart/2005/8/layout/radial4"/>
    <dgm:cxn modelId="{14DB66AF-69A6-435E-B7E9-F59676E7DFB5}" type="presParOf" srcId="{7619D351-2123-4A1E-B2DC-E0F81790702E}" destId="{F4F152CC-F1E9-4530-A55B-0910D7C326A8}" srcOrd="14" destOrd="0" presId="urn:microsoft.com/office/officeart/2005/8/layout/radial4"/>
    <dgm:cxn modelId="{86481C51-23B3-4C97-9FEC-1FA0E21F5325}" type="presParOf" srcId="{7619D351-2123-4A1E-B2DC-E0F81790702E}" destId="{14A7234A-2431-4DD8-9C23-7FDB12DE6FCC}" srcOrd="15" destOrd="0" presId="urn:microsoft.com/office/officeart/2005/8/layout/radial4"/>
    <dgm:cxn modelId="{141EC828-AD02-4D8D-A334-1418F55224B8}" type="presParOf" srcId="{7619D351-2123-4A1E-B2DC-E0F81790702E}" destId="{81D04510-DA83-4C35-8001-1D6E7080CBB1}" srcOrd="16"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F6D605-47F9-43D7-BBA2-D521703814C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6D06BA4-5925-4D42-BEBA-7BF21AB5D865}">
      <dgm:prSet phldrT="[Text]"/>
      <dgm:spPr>
        <a:solidFill>
          <a:schemeClr val="accent1">
            <a:lumMod val="40000"/>
            <a:lumOff val="60000"/>
          </a:schemeClr>
        </a:solidFill>
        <a:ln>
          <a:solidFill>
            <a:schemeClr val="tx2">
              <a:lumMod val="20000"/>
              <a:lumOff val="80000"/>
            </a:schemeClr>
          </a:solidFill>
        </a:ln>
      </dgm:spPr>
      <dgm:t>
        <a:bodyPr/>
        <a:lstStyle/>
        <a:p>
          <a:r>
            <a:rPr lang="en-US" dirty="0" smtClean="0"/>
            <a:t>Good</a:t>
          </a:r>
          <a:endParaRPr lang="en-US" dirty="0"/>
        </a:p>
      </dgm:t>
    </dgm:pt>
    <dgm:pt modelId="{F893AA8D-B77D-4739-B478-E4D31DDDD5A2}" type="parTrans" cxnId="{9CF81064-13BC-4B28-B7E9-4E24A4CC3093}">
      <dgm:prSet/>
      <dgm:spPr/>
      <dgm:t>
        <a:bodyPr/>
        <a:lstStyle/>
        <a:p>
          <a:endParaRPr lang="en-US"/>
        </a:p>
      </dgm:t>
    </dgm:pt>
    <dgm:pt modelId="{DC4A6AFE-D16A-49C9-AF32-1BFA7B4914BB}" type="sibTrans" cxnId="{9CF81064-13BC-4B28-B7E9-4E24A4CC3093}">
      <dgm:prSet/>
      <dgm:spPr/>
      <dgm:t>
        <a:bodyPr/>
        <a:lstStyle/>
        <a:p>
          <a:endParaRPr lang="en-US"/>
        </a:p>
      </dgm:t>
    </dgm:pt>
    <dgm:pt modelId="{B74E019E-1540-4980-B966-089A496CC9EB}">
      <dgm:prSet phldrT="[Text]"/>
      <dgm:spPr/>
      <dgm:t>
        <a:bodyPr/>
        <a:lstStyle/>
        <a:p>
          <a:endParaRPr lang="en-US" sz="2100" dirty="0"/>
        </a:p>
      </dgm:t>
    </dgm:pt>
    <dgm:pt modelId="{2A6C5150-6507-4669-A84B-214CDCC583FF}" type="parTrans" cxnId="{396881B4-E2EE-480D-8444-455CF148FABE}">
      <dgm:prSet/>
      <dgm:spPr/>
      <dgm:t>
        <a:bodyPr/>
        <a:lstStyle/>
        <a:p>
          <a:endParaRPr lang="en-US"/>
        </a:p>
      </dgm:t>
    </dgm:pt>
    <dgm:pt modelId="{63F0C76C-AA74-4E9E-A248-52CFD487721E}" type="sibTrans" cxnId="{396881B4-E2EE-480D-8444-455CF148FABE}">
      <dgm:prSet/>
      <dgm:spPr/>
      <dgm:t>
        <a:bodyPr/>
        <a:lstStyle/>
        <a:p>
          <a:endParaRPr lang="en-US"/>
        </a:p>
      </dgm:t>
    </dgm:pt>
    <dgm:pt modelId="{69790B49-71BF-41D6-8B10-9F60FC0B00BF}">
      <dgm:prSet phldrT="[Text]"/>
      <dgm:spPr>
        <a:solidFill>
          <a:schemeClr val="tx2">
            <a:lumMod val="40000"/>
            <a:lumOff val="60000"/>
          </a:schemeClr>
        </a:solidFill>
      </dgm:spPr>
      <dgm:t>
        <a:bodyPr/>
        <a:lstStyle/>
        <a:p>
          <a:r>
            <a:rPr lang="en-US" dirty="0" smtClean="0"/>
            <a:t>Better</a:t>
          </a:r>
        </a:p>
      </dgm:t>
    </dgm:pt>
    <dgm:pt modelId="{38D7278A-3644-47E1-8F6B-0EA26AE39A0B}" type="parTrans" cxnId="{B9331A3F-A165-481E-BA46-7464BE05B2D2}">
      <dgm:prSet/>
      <dgm:spPr/>
      <dgm:t>
        <a:bodyPr/>
        <a:lstStyle/>
        <a:p>
          <a:endParaRPr lang="en-US"/>
        </a:p>
      </dgm:t>
    </dgm:pt>
    <dgm:pt modelId="{7E135CEF-F2A3-4DA1-9659-65F1807DA78C}" type="sibTrans" cxnId="{B9331A3F-A165-481E-BA46-7464BE05B2D2}">
      <dgm:prSet/>
      <dgm:spPr/>
      <dgm:t>
        <a:bodyPr/>
        <a:lstStyle/>
        <a:p>
          <a:endParaRPr lang="en-US"/>
        </a:p>
      </dgm:t>
    </dgm:pt>
    <dgm:pt modelId="{EE0F2E80-3A87-4AF2-A47C-A074CCD380E9}">
      <dgm:prSet phldrT="[Text]" custT="1"/>
      <dgm:spPr/>
      <dgm:t>
        <a:bodyPr/>
        <a:lstStyle/>
        <a:p>
          <a:r>
            <a:rPr lang="en-US" sz="2400" dirty="0" smtClean="0"/>
            <a:t>AIDS Service Organizations or culturally specific community groups deliver these to offenders</a:t>
          </a:r>
          <a:endParaRPr lang="en-US" sz="2400" dirty="0"/>
        </a:p>
      </dgm:t>
    </dgm:pt>
    <dgm:pt modelId="{0E0C066C-7FF5-4AEF-90F2-E74F21CA5724}" type="parTrans" cxnId="{102C8537-48A2-4494-BED6-460216FB65F3}">
      <dgm:prSet/>
      <dgm:spPr/>
      <dgm:t>
        <a:bodyPr/>
        <a:lstStyle/>
        <a:p>
          <a:endParaRPr lang="en-US"/>
        </a:p>
      </dgm:t>
    </dgm:pt>
    <dgm:pt modelId="{05816C0C-DB0F-4E43-A8A7-0BED98A24162}" type="sibTrans" cxnId="{102C8537-48A2-4494-BED6-460216FB65F3}">
      <dgm:prSet/>
      <dgm:spPr/>
      <dgm:t>
        <a:bodyPr/>
        <a:lstStyle/>
        <a:p>
          <a:endParaRPr lang="en-US"/>
        </a:p>
      </dgm:t>
    </dgm:pt>
    <dgm:pt modelId="{824A086E-1FB7-4917-8C7B-633F37207EB2}">
      <dgm:prSet phldrT="[Text]"/>
      <dgm:spPr/>
      <dgm:t>
        <a:bodyPr/>
        <a:lstStyle/>
        <a:p>
          <a:r>
            <a:rPr lang="en-US" dirty="0" smtClean="0"/>
            <a:t>Best</a:t>
          </a:r>
          <a:endParaRPr lang="en-US" dirty="0"/>
        </a:p>
      </dgm:t>
    </dgm:pt>
    <dgm:pt modelId="{895DE950-FE5A-49F4-A825-02073FD1F434}" type="parTrans" cxnId="{1C7DC860-4052-4B8C-988F-290037CDF853}">
      <dgm:prSet/>
      <dgm:spPr/>
      <dgm:t>
        <a:bodyPr/>
        <a:lstStyle/>
        <a:p>
          <a:endParaRPr lang="en-US"/>
        </a:p>
      </dgm:t>
    </dgm:pt>
    <dgm:pt modelId="{9C1584AE-2638-4E0C-8D64-08DCAA7CEF38}" type="sibTrans" cxnId="{1C7DC860-4052-4B8C-988F-290037CDF853}">
      <dgm:prSet/>
      <dgm:spPr/>
      <dgm:t>
        <a:bodyPr/>
        <a:lstStyle/>
        <a:p>
          <a:endParaRPr lang="en-US"/>
        </a:p>
      </dgm:t>
    </dgm:pt>
    <dgm:pt modelId="{725ADDD7-BC10-4751-B4FB-63E4A3B077E8}">
      <dgm:prSet phldrT="[Text]"/>
      <dgm:spPr/>
      <dgm:t>
        <a:bodyPr/>
        <a:lstStyle/>
        <a:p>
          <a:r>
            <a:rPr lang="en-US" dirty="0" smtClean="0"/>
            <a:t>Have these groups train Latino, African American, females etc. to deliver peer-led groups</a:t>
          </a:r>
          <a:endParaRPr lang="en-US" dirty="0"/>
        </a:p>
      </dgm:t>
    </dgm:pt>
    <dgm:pt modelId="{0593FE57-A642-4731-8E8D-BF1BED7C5A0A}" type="parTrans" cxnId="{8E0E1957-3ABB-404B-8158-B1B624548069}">
      <dgm:prSet/>
      <dgm:spPr/>
      <dgm:t>
        <a:bodyPr/>
        <a:lstStyle/>
        <a:p>
          <a:endParaRPr lang="en-US"/>
        </a:p>
      </dgm:t>
    </dgm:pt>
    <dgm:pt modelId="{FA52C31B-84C2-4088-80F5-90F6052ED002}" type="sibTrans" cxnId="{8E0E1957-3ABB-404B-8158-B1B624548069}">
      <dgm:prSet/>
      <dgm:spPr/>
      <dgm:t>
        <a:bodyPr/>
        <a:lstStyle/>
        <a:p>
          <a:endParaRPr lang="en-US"/>
        </a:p>
      </dgm:t>
    </dgm:pt>
    <dgm:pt modelId="{8407BD69-D80A-4D87-985B-C32EB3CDCC47}">
      <dgm:prSet custT="1"/>
      <dgm:spPr/>
      <dgm:t>
        <a:bodyPr/>
        <a:lstStyle/>
        <a:p>
          <a:r>
            <a:rPr lang="en-US" sz="2400" dirty="0" smtClean="0"/>
            <a:t>Use of culturally specific risk reduction</a:t>
          </a:r>
          <a:r>
            <a:rPr lang="en-US" sz="2400" b="1" dirty="0" smtClean="0"/>
            <a:t> </a:t>
          </a:r>
          <a:r>
            <a:rPr lang="en-US" sz="2400" dirty="0" smtClean="0"/>
            <a:t>interventions from the CDC </a:t>
          </a:r>
        </a:p>
      </dgm:t>
    </dgm:pt>
    <dgm:pt modelId="{5C03468F-7305-4AFC-84EE-A7C0130B7415}" type="parTrans" cxnId="{A95B97F6-2FEF-4444-8F68-5D78A2A10943}">
      <dgm:prSet/>
      <dgm:spPr/>
      <dgm:t>
        <a:bodyPr/>
        <a:lstStyle/>
        <a:p>
          <a:endParaRPr lang="en-US"/>
        </a:p>
      </dgm:t>
    </dgm:pt>
    <dgm:pt modelId="{16E08F86-1D6B-4625-BD8F-4F2E8D1505AE}" type="sibTrans" cxnId="{A95B97F6-2FEF-4444-8F68-5D78A2A10943}">
      <dgm:prSet/>
      <dgm:spPr/>
      <dgm:t>
        <a:bodyPr/>
        <a:lstStyle/>
        <a:p>
          <a:endParaRPr lang="en-US"/>
        </a:p>
      </dgm:t>
    </dgm:pt>
    <dgm:pt modelId="{5FAEA9AA-A1F3-4570-9621-C734D6278B9F}" type="pres">
      <dgm:prSet presAssocID="{59F6D605-47F9-43D7-BBA2-D521703814C3}" presName="Name0" presStyleCnt="0">
        <dgm:presLayoutVars>
          <dgm:dir/>
          <dgm:animLvl val="lvl"/>
          <dgm:resizeHandles val="exact"/>
        </dgm:presLayoutVars>
      </dgm:prSet>
      <dgm:spPr/>
      <dgm:t>
        <a:bodyPr/>
        <a:lstStyle/>
        <a:p>
          <a:endParaRPr lang="en-US"/>
        </a:p>
      </dgm:t>
    </dgm:pt>
    <dgm:pt modelId="{7361C1AF-CE05-4DE0-A831-B37EA1F4A788}" type="pres">
      <dgm:prSet presAssocID="{56D06BA4-5925-4D42-BEBA-7BF21AB5D865}" presName="linNode" presStyleCnt="0"/>
      <dgm:spPr/>
    </dgm:pt>
    <dgm:pt modelId="{6F71EEBD-9D07-4DD6-BBB8-FEC3667755BC}" type="pres">
      <dgm:prSet presAssocID="{56D06BA4-5925-4D42-BEBA-7BF21AB5D865}" presName="parentText" presStyleLbl="node1" presStyleIdx="0" presStyleCnt="3" custScaleX="58002">
        <dgm:presLayoutVars>
          <dgm:chMax val="1"/>
          <dgm:bulletEnabled val="1"/>
        </dgm:presLayoutVars>
      </dgm:prSet>
      <dgm:spPr/>
      <dgm:t>
        <a:bodyPr/>
        <a:lstStyle/>
        <a:p>
          <a:endParaRPr lang="en-US"/>
        </a:p>
      </dgm:t>
    </dgm:pt>
    <dgm:pt modelId="{43217DFD-8BEF-4DD3-970D-B0EABE459EA7}" type="pres">
      <dgm:prSet presAssocID="{56D06BA4-5925-4D42-BEBA-7BF21AB5D865}" presName="descendantText" presStyleLbl="alignAccFollowNode1" presStyleIdx="0" presStyleCnt="3" custScaleX="115023">
        <dgm:presLayoutVars>
          <dgm:bulletEnabled val="1"/>
        </dgm:presLayoutVars>
      </dgm:prSet>
      <dgm:spPr/>
      <dgm:t>
        <a:bodyPr/>
        <a:lstStyle/>
        <a:p>
          <a:endParaRPr lang="en-US"/>
        </a:p>
      </dgm:t>
    </dgm:pt>
    <dgm:pt modelId="{ABA67442-3330-4A22-A534-73309CAF8783}" type="pres">
      <dgm:prSet presAssocID="{DC4A6AFE-D16A-49C9-AF32-1BFA7B4914BB}" presName="sp" presStyleCnt="0"/>
      <dgm:spPr/>
    </dgm:pt>
    <dgm:pt modelId="{ECB2A32F-D7CC-41F1-85ED-BE4E209FEFD4}" type="pres">
      <dgm:prSet presAssocID="{69790B49-71BF-41D6-8B10-9F60FC0B00BF}" presName="linNode" presStyleCnt="0"/>
      <dgm:spPr/>
    </dgm:pt>
    <dgm:pt modelId="{412816E5-48BE-4644-B740-AA22C4521376}" type="pres">
      <dgm:prSet presAssocID="{69790B49-71BF-41D6-8B10-9F60FC0B00BF}" presName="parentText" presStyleLbl="node1" presStyleIdx="1" presStyleCnt="3" custScaleX="58002">
        <dgm:presLayoutVars>
          <dgm:chMax val="1"/>
          <dgm:bulletEnabled val="1"/>
        </dgm:presLayoutVars>
      </dgm:prSet>
      <dgm:spPr/>
      <dgm:t>
        <a:bodyPr/>
        <a:lstStyle/>
        <a:p>
          <a:endParaRPr lang="en-US"/>
        </a:p>
      </dgm:t>
    </dgm:pt>
    <dgm:pt modelId="{96378C4E-96D8-42BF-9EF0-C184F5CBFE16}" type="pres">
      <dgm:prSet presAssocID="{69790B49-71BF-41D6-8B10-9F60FC0B00BF}" presName="descendantText" presStyleLbl="alignAccFollowNode1" presStyleIdx="1" presStyleCnt="3" custScaleX="115023">
        <dgm:presLayoutVars>
          <dgm:bulletEnabled val="1"/>
        </dgm:presLayoutVars>
      </dgm:prSet>
      <dgm:spPr/>
      <dgm:t>
        <a:bodyPr/>
        <a:lstStyle/>
        <a:p>
          <a:endParaRPr lang="en-US"/>
        </a:p>
      </dgm:t>
    </dgm:pt>
    <dgm:pt modelId="{08BB35AE-201B-4ADF-8AAC-6B71CC7D375D}" type="pres">
      <dgm:prSet presAssocID="{7E135CEF-F2A3-4DA1-9659-65F1807DA78C}" presName="sp" presStyleCnt="0"/>
      <dgm:spPr/>
    </dgm:pt>
    <dgm:pt modelId="{603DD1E6-B432-42DB-8E3E-C14E56D1BA22}" type="pres">
      <dgm:prSet presAssocID="{824A086E-1FB7-4917-8C7B-633F37207EB2}" presName="linNode" presStyleCnt="0"/>
      <dgm:spPr/>
    </dgm:pt>
    <dgm:pt modelId="{97FF4417-F99B-4B7D-A63B-9B1F240DCEDB}" type="pres">
      <dgm:prSet presAssocID="{824A086E-1FB7-4917-8C7B-633F37207EB2}" presName="parentText" presStyleLbl="node1" presStyleIdx="2" presStyleCnt="3" custScaleX="58002">
        <dgm:presLayoutVars>
          <dgm:chMax val="1"/>
          <dgm:bulletEnabled val="1"/>
        </dgm:presLayoutVars>
      </dgm:prSet>
      <dgm:spPr/>
      <dgm:t>
        <a:bodyPr/>
        <a:lstStyle/>
        <a:p>
          <a:endParaRPr lang="en-US"/>
        </a:p>
      </dgm:t>
    </dgm:pt>
    <dgm:pt modelId="{67857146-5E04-4E3E-84A4-2311F01206AE}" type="pres">
      <dgm:prSet presAssocID="{824A086E-1FB7-4917-8C7B-633F37207EB2}" presName="descendantText" presStyleLbl="alignAccFollowNode1" presStyleIdx="2" presStyleCnt="3" custScaleX="115023">
        <dgm:presLayoutVars>
          <dgm:bulletEnabled val="1"/>
        </dgm:presLayoutVars>
      </dgm:prSet>
      <dgm:spPr/>
      <dgm:t>
        <a:bodyPr/>
        <a:lstStyle/>
        <a:p>
          <a:endParaRPr lang="en-US"/>
        </a:p>
      </dgm:t>
    </dgm:pt>
  </dgm:ptLst>
  <dgm:cxnLst>
    <dgm:cxn modelId="{0ADD525D-557B-44F7-99DC-E9D232C571FD}" type="presOf" srcId="{725ADDD7-BC10-4751-B4FB-63E4A3B077E8}" destId="{67857146-5E04-4E3E-84A4-2311F01206AE}" srcOrd="0" destOrd="0" presId="urn:microsoft.com/office/officeart/2005/8/layout/vList5"/>
    <dgm:cxn modelId="{E407F891-3647-4872-BDFF-E63F5FDD68DE}" type="presOf" srcId="{B74E019E-1540-4980-B966-089A496CC9EB}" destId="{43217DFD-8BEF-4DD3-970D-B0EABE459EA7}" srcOrd="0" destOrd="0" presId="urn:microsoft.com/office/officeart/2005/8/layout/vList5"/>
    <dgm:cxn modelId="{62B39921-3932-42EA-B2B3-5256FD0F2808}" type="presOf" srcId="{56D06BA4-5925-4D42-BEBA-7BF21AB5D865}" destId="{6F71EEBD-9D07-4DD6-BBB8-FEC3667755BC}" srcOrd="0" destOrd="0" presId="urn:microsoft.com/office/officeart/2005/8/layout/vList5"/>
    <dgm:cxn modelId="{102C8537-48A2-4494-BED6-460216FB65F3}" srcId="{69790B49-71BF-41D6-8B10-9F60FC0B00BF}" destId="{EE0F2E80-3A87-4AF2-A47C-A074CCD380E9}" srcOrd="0" destOrd="0" parTransId="{0E0C066C-7FF5-4AEF-90F2-E74F21CA5724}" sibTransId="{05816C0C-DB0F-4E43-A8A7-0BED98A24162}"/>
    <dgm:cxn modelId="{396881B4-E2EE-480D-8444-455CF148FABE}" srcId="{56D06BA4-5925-4D42-BEBA-7BF21AB5D865}" destId="{B74E019E-1540-4980-B966-089A496CC9EB}" srcOrd="0" destOrd="0" parTransId="{2A6C5150-6507-4669-A84B-214CDCC583FF}" sibTransId="{63F0C76C-AA74-4E9E-A248-52CFD487721E}"/>
    <dgm:cxn modelId="{B9D78DB9-23D4-4C2F-BB1B-091071722B7A}" type="presOf" srcId="{59F6D605-47F9-43D7-BBA2-D521703814C3}" destId="{5FAEA9AA-A1F3-4570-9621-C734D6278B9F}" srcOrd="0" destOrd="0" presId="urn:microsoft.com/office/officeart/2005/8/layout/vList5"/>
    <dgm:cxn modelId="{1C7DC860-4052-4B8C-988F-290037CDF853}" srcId="{59F6D605-47F9-43D7-BBA2-D521703814C3}" destId="{824A086E-1FB7-4917-8C7B-633F37207EB2}" srcOrd="2" destOrd="0" parTransId="{895DE950-FE5A-49F4-A825-02073FD1F434}" sibTransId="{9C1584AE-2638-4E0C-8D64-08DCAA7CEF38}"/>
    <dgm:cxn modelId="{A20D23A9-E2BE-473F-96C4-48701F755429}" type="presOf" srcId="{69790B49-71BF-41D6-8B10-9F60FC0B00BF}" destId="{412816E5-48BE-4644-B740-AA22C4521376}" srcOrd="0" destOrd="0" presId="urn:microsoft.com/office/officeart/2005/8/layout/vList5"/>
    <dgm:cxn modelId="{7023282C-7727-4F37-82EF-9D2045ADE916}" type="presOf" srcId="{824A086E-1FB7-4917-8C7B-633F37207EB2}" destId="{97FF4417-F99B-4B7D-A63B-9B1F240DCEDB}" srcOrd="0" destOrd="0" presId="urn:microsoft.com/office/officeart/2005/8/layout/vList5"/>
    <dgm:cxn modelId="{B9331A3F-A165-481E-BA46-7464BE05B2D2}" srcId="{59F6D605-47F9-43D7-BBA2-D521703814C3}" destId="{69790B49-71BF-41D6-8B10-9F60FC0B00BF}" srcOrd="1" destOrd="0" parTransId="{38D7278A-3644-47E1-8F6B-0EA26AE39A0B}" sibTransId="{7E135CEF-F2A3-4DA1-9659-65F1807DA78C}"/>
    <dgm:cxn modelId="{9CF81064-13BC-4B28-B7E9-4E24A4CC3093}" srcId="{59F6D605-47F9-43D7-BBA2-D521703814C3}" destId="{56D06BA4-5925-4D42-BEBA-7BF21AB5D865}" srcOrd="0" destOrd="0" parTransId="{F893AA8D-B77D-4739-B478-E4D31DDDD5A2}" sibTransId="{DC4A6AFE-D16A-49C9-AF32-1BFA7B4914BB}"/>
    <dgm:cxn modelId="{A95B97F6-2FEF-4444-8F68-5D78A2A10943}" srcId="{56D06BA4-5925-4D42-BEBA-7BF21AB5D865}" destId="{8407BD69-D80A-4D87-985B-C32EB3CDCC47}" srcOrd="1" destOrd="0" parTransId="{5C03468F-7305-4AFC-84EE-A7C0130B7415}" sibTransId="{16E08F86-1D6B-4625-BD8F-4F2E8D1505AE}"/>
    <dgm:cxn modelId="{8E0E1957-3ABB-404B-8158-B1B624548069}" srcId="{824A086E-1FB7-4917-8C7B-633F37207EB2}" destId="{725ADDD7-BC10-4751-B4FB-63E4A3B077E8}" srcOrd="0" destOrd="0" parTransId="{0593FE57-A642-4731-8E8D-BF1BED7C5A0A}" sibTransId="{FA52C31B-84C2-4088-80F5-90F6052ED002}"/>
    <dgm:cxn modelId="{B4573069-BB22-4007-B4BC-B03CAA6AF2B9}" type="presOf" srcId="{EE0F2E80-3A87-4AF2-A47C-A074CCD380E9}" destId="{96378C4E-96D8-42BF-9EF0-C184F5CBFE16}" srcOrd="0" destOrd="0" presId="urn:microsoft.com/office/officeart/2005/8/layout/vList5"/>
    <dgm:cxn modelId="{014DE214-7C05-4545-9FCE-12FCBB6251DB}" type="presOf" srcId="{8407BD69-D80A-4D87-985B-C32EB3CDCC47}" destId="{43217DFD-8BEF-4DD3-970D-B0EABE459EA7}" srcOrd="0" destOrd="1" presId="urn:microsoft.com/office/officeart/2005/8/layout/vList5"/>
    <dgm:cxn modelId="{6C4E63EB-31EB-4292-90E3-E325DD22A84F}" type="presParOf" srcId="{5FAEA9AA-A1F3-4570-9621-C734D6278B9F}" destId="{7361C1AF-CE05-4DE0-A831-B37EA1F4A788}" srcOrd="0" destOrd="0" presId="urn:microsoft.com/office/officeart/2005/8/layout/vList5"/>
    <dgm:cxn modelId="{748E76D6-B394-41E9-BFB0-55E31783FCC0}" type="presParOf" srcId="{7361C1AF-CE05-4DE0-A831-B37EA1F4A788}" destId="{6F71EEBD-9D07-4DD6-BBB8-FEC3667755BC}" srcOrd="0" destOrd="0" presId="urn:microsoft.com/office/officeart/2005/8/layout/vList5"/>
    <dgm:cxn modelId="{2CE62CA5-962E-4011-A576-7B4F4DB95AAB}" type="presParOf" srcId="{7361C1AF-CE05-4DE0-A831-B37EA1F4A788}" destId="{43217DFD-8BEF-4DD3-970D-B0EABE459EA7}" srcOrd="1" destOrd="0" presId="urn:microsoft.com/office/officeart/2005/8/layout/vList5"/>
    <dgm:cxn modelId="{D422450E-4D92-41E5-96EE-F679BFEE87F3}" type="presParOf" srcId="{5FAEA9AA-A1F3-4570-9621-C734D6278B9F}" destId="{ABA67442-3330-4A22-A534-73309CAF8783}" srcOrd="1" destOrd="0" presId="urn:microsoft.com/office/officeart/2005/8/layout/vList5"/>
    <dgm:cxn modelId="{55AA22A0-AA1E-4DF0-B77C-02BF0C375E15}" type="presParOf" srcId="{5FAEA9AA-A1F3-4570-9621-C734D6278B9F}" destId="{ECB2A32F-D7CC-41F1-85ED-BE4E209FEFD4}" srcOrd="2" destOrd="0" presId="urn:microsoft.com/office/officeart/2005/8/layout/vList5"/>
    <dgm:cxn modelId="{BD94CAD6-F81F-4029-A234-4BB0B6862E65}" type="presParOf" srcId="{ECB2A32F-D7CC-41F1-85ED-BE4E209FEFD4}" destId="{412816E5-48BE-4644-B740-AA22C4521376}" srcOrd="0" destOrd="0" presId="urn:microsoft.com/office/officeart/2005/8/layout/vList5"/>
    <dgm:cxn modelId="{7989ECE1-FB6F-47B2-BDDD-3E8D0F4FBAE1}" type="presParOf" srcId="{ECB2A32F-D7CC-41F1-85ED-BE4E209FEFD4}" destId="{96378C4E-96D8-42BF-9EF0-C184F5CBFE16}" srcOrd="1" destOrd="0" presId="urn:microsoft.com/office/officeart/2005/8/layout/vList5"/>
    <dgm:cxn modelId="{D0EFD4BE-EFBC-4A7F-9891-FD956954B0BC}" type="presParOf" srcId="{5FAEA9AA-A1F3-4570-9621-C734D6278B9F}" destId="{08BB35AE-201B-4ADF-8AAC-6B71CC7D375D}" srcOrd="3" destOrd="0" presId="urn:microsoft.com/office/officeart/2005/8/layout/vList5"/>
    <dgm:cxn modelId="{5CA8FFF0-C4E0-4B33-95F4-469B3AC91793}" type="presParOf" srcId="{5FAEA9AA-A1F3-4570-9621-C734D6278B9F}" destId="{603DD1E6-B432-42DB-8E3E-C14E56D1BA22}" srcOrd="4" destOrd="0" presId="urn:microsoft.com/office/officeart/2005/8/layout/vList5"/>
    <dgm:cxn modelId="{D86E269E-3FE8-4DFA-8B3C-2FB8AF1C3AAD}" type="presParOf" srcId="{603DD1E6-B432-42DB-8E3E-C14E56D1BA22}" destId="{97FF4417-F99B-4B7D-A63B-9B1F240DCEDB}" srcOrd="0" destOrd="0" presId="urn:microsoft.com/office/officeart/2005/8/layout/vList5"/>
    <dgm:cxn modelId="{BD447FB3-841F-4668-99A6-CC1EB1A8F516}" type="presParOf" srcId="{603DD1E6-B432-42DB-8E3E-C14E56D1BA22}" destId="{67857146-5E04-4E3E-84A4-2311F01206AE}"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F6D605-47F9-43D7-BBA2-D521703814C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50EBCDE-E869-4337-96F3-7D4FA2FC0A44}">
      <dgm:prSet custT="1"/>
      <dgm:spPr>
        <a:solidFill>
          <a:schemeClr val="accent1">
            <a:lumMod val="20000"/>
            <a:lumOff val="80000"/>
          </a:schemeClr>
        </a:solidFill>
      </dgm:spPr>
      <dgm:t>
        <a:bodyPr/>
        <a:lstStyle/>
        <a:p>
          <a:pPr algn="l"/>
          <a:r>
            <a:rPr lang="en-US" sz="4100" b="1" dirty="0" smtClean="0">
              <a:solidFill>
                <a:schemeClr val="tx1"/>
              </a:solidFill>
            </a:rPr>
            <a:t>Project Start</a:t>
          </a:r>
          <a:r>
            <a:rPr lang="en-US" sz="4100" dirty="0" smtClean="0">
              <a:solidFill>
                <a:schemeClr val="tx1"/>
              </a:solidFill>
            </a:rPr>
            <a:t>–</a:t>
          </a:r>
          <a:r>
            <a:rPr lang="en-US" sz="3600" dirty="0" smtClean="0">
              <a:solidFill>
                <a:schemeClr val="tx1"/>
              </a:solidFill>
            </a:rPr>
            <a:t>Young men leaving prisons </a:t>
          </a:r>
          <a:endParaRPr lang="en-US" sz="3600" dirty="0">
            <a:solidFill>
              <a:schemeClr val="tx1"/>
            </a:solidFill>
          </a:endParaRPr>
        </a:p>
      </dgm:t>
    </dgm:pt>
    <dgm:pt modelId="{67921DAD-D46F-447A-A18A-956B86A485B2}" type="parTrans" cxnId="{7D2F5DC9-6A07-4E7C-86C4-E5404BB29DAA}">
      <dgm:prSet/>
      <dgm:spPr/>
      <dgm:t>
        <a:bodyPr/>
        <a:lstStyle/>
        <a:p>
          <a:endParaRPr lang="en-US"/>
        </a:p>
      </dgm:t>
    </dgm:pt>
    <dgm:pt modelId="{908A950E-E18F-4A22-81B2-38C1DF0D0AD4}" type="sibTrans" cxnId="{7D2F5DC9-6A07-4E7C-86C4-E5404BB29DAA}">
      <dgm:prSet/>
      <dgm:spPr/>
      <dgm:t>
        <a:bodyPr/>
        <a:lstStyle/>
        <a:p>
          <a:endParaRPr lang="en-US"/>
        </a:p>
      </dgm:t>
    </dgm:pt>
    <dgm:pt modelId="{20027BC1-17E1-4B7A-89AE-804A2E9327FB}">
      <dgm:prSet custT="1"/>
      <dgm:spPr>
        <a:solidFill>
          <a:schemeClr val="accent1">
            <a:lumMod val="20000"/>
            <a:lumOff val="80000"/>
          </a:schemeClr>
        </a:solidFill>
      </dgm:spPr>
      <dgm:t>
        <a:bodyPr/>
        <a:lstStyle/>
        <a:p>
          <a:pPr algn="l"/>
          <a:r>
            <a:rPr lang="en-US" sz="4100" b="1" dirty="0" smtClean="0">
              <a:solidFill>
                <a:schemeClr val="tx1"/>
              </a:solidFill>
            </a:rPr>
            <a:t>Safer Sex Skills Building</a:t>
          </a:r>
          <a:r>
            <a:rPr lang="en-US" sz="4100" dirty="0" smtClean="0">
              <a:solidFill>
                <a:schemeClr val="tx1"/>
              </a:solidFill>
            </a:rPr>
            <a:t>-</a:t>
          </a:r>
          <a:r>
            <a:rPr lang="en-US" sz="3600" dirty="0" smtClean="0">
              <a:solidFill>
                <a:schemeClr val="tx1"/>
              </a:solidFill>
            </a:rPr>
            <a:t>Sexually active women in drug treatment</a:t>
          </a:r>
          <a:endParaRPr lang="en-US" sz="3600" dirty="0">
            <a:solidFill>
              <a:schemeClr val="tx1"/>
            </a:solidFill>
          </a:endParaRPr>
        </a:p>
      </dgm:t>
    </dgm:pt>
    <dgm:pt modelId="{C082390A-9D36-49AE-AC35-C8902110CC8E}" type="parTrans" cxnId="{B3E1A3CB-B94F-47F9-B883-EC7FA8B42E5F}">
      <dgm:prSet/>
      <dgm:spPr/>
      <dgm:t>
        <a:bodyPr/>
        <a:lstStyle/>
        <a:p>
          <a:endParaRPr lang="en-US"/>
        </a:p>
      </dgm:t>
    </dgm:pt>
    <dgm:pt modelId="{E976590C-4D7D-4D7E-9EEB-F81250D76426}" type="sibTrans" cxnId="{B3E1A3CB-B94F-47F9-B883-EC7FA8B42E5F}">
      <dgm:prSet/>
      <dgm:spPr/>
      <dgm:t>
        <a:bodyPr/>
        <a:lstStyle/>
        <a:p>
          <a:endParaRPr lang="en-US"/>
        </a:p>
      </dgm:t>
    </dgm:pt>
    <dgm:pt modelId="{266723A9-5C42-48D3-88E7-84F781E321AA}">
      <dgm:prSet custT="1"/>
      <dgm:spPr>
        <a:solidFill>
          <a:schemeClr val="accent1">
            <a:lumMod val="20000"/>
            <a:lumOff val="80000"/>
          </a:schemeClr>
        </a:solidFill>
      </dgm:spPr>
      <dgm:t>
        <a:bodyPr/>
        <a:lstStyle/>
        <a:p>
          <a:pPr algn="l"/>
          <a:r>
            <a:rPr lang="en-US" sz="4100" b="1" dirty="0" smtClean="0">
              <a:solidFill>
                <a:schemeClr val="tx1"/>
              </a:solidFill>
            </a:rPr>
            <a:t>Safe on the Outs</a:t>
          </a:r>
          <a:r>
            <a:rPr lang="en-US" sz="4100" dirty="0" smtClean="0">
              <a:solidFill>
                <a:schemeClr val="tx1"/>
              </a:solidFill>
            </a:rPr>
            <a:t>–</a:t>
          </a:r>
          <a:r>
            <a:rPr lang="en-US" sz="3600" dirty="0" smtClean="0">
              <a:solidFill>
                <a:schemeClr val="tx1"/>
              </a:solidFill>
            </a:rPr>
            <a:t>Juvenile detention facilities</a:t>
          </a:r>
          <a:endParaRPr lang="en-US" sz="3600" dirty="0">
            <a:solidFill>
              <a:schemeClr val="tx1"/>
            </a:solidFill>
          </a:endParaRPr>
        </a:p>
      </dgm:t>
    </dgm:pt>
    <dgm:pt modelId="{31744665-E3A7-432E-87B5-C0A37EC8EF02}" type="parTrans" cxnId="{FE94E7FC-1B3B-467C-8054-4464DB9F46C7}">
      <dgm:prSet/>
      <dgm:spPr/>
      <dgm:t>
        <a:bodyPr/>
        <a:lstStyle/>
        <a:p>
          <a:endParaRPr lang="en-US"/>
        </a:p>
      </dgm:t>
    </dgm:pt>
    <dgm:pt modelId="{37D4E9A7-DA5D-4263-AD3C-1A85670AE42F}" type="sibTrans" cxnId="{FE94E7FC-1B3B-467C-8054-4464DB9F46C7}">
      <dgm:prSet/>
      <dgm:spPr/>
      <dgm:t>
        <a:bodyPr/>
        <a:lstStyle/>
        <a:p>
          <a:endParaRPr lang="en-US"/>
        </a:p>
      </dgm:t>
    </dgm:pt>
    <dgm:pt modelId="{5FAEA9AA-A1F3-4570-9621-C734D6278B9F}" type="pres">
      <dgm:prSet presAssocID="{59F6D605-47F9-43D7-BBA2-D521703814C3}" presName="Name0" presStyleCnt="0">
        <dgm:presLayoutVars>
          <dgm:dir/>
          <dgm:animLvl val="lvl"/>
          <dgm:resizeHandles val="exact"/>
        </dgm:presLayoutVars>
      </dgm:prSet>
      <dgm:spPr/>
      <dgm:t>
        <a:bodyPr/>
        <a:lstStyle/>
        <a:p>
          <a:endParaRPr lang="en-US"/>
        </a:p>
      </dgm:t>
    </dgm:pt>
    <dgm:pt modelId="{073718AF-1EA6-4E88-9E64-33CB9ABC0248}" type="pres">
      <dgm:prSet presAssocID="{B50EBCDE-E869-4337-96F3-7D4FA2FC0A44}" presName="linNode" presStyleCnt="0"/>
      <dgm:spPr/>
    </dgm:pt>
    <dgm:pt modelId="{DEBC05E9-59A6-410A-9FBC-1068F5978E2F}" type="pres">
      <dgm:prSet presAssocID="{B50EBCDE-E869-4337-96F3-7D4FA2FC0A44}" presName="parentText" presStyleLbl="node1" presStyleIdx="0" presStyleCnt="3" custScaleX="277778">
        <dgm:presLayoutVars>
          <dgm:chMax val="1"/>
          <dgm:bulletEnabled val="1"/>
        </dgm:presLayoutVars>
      </dgm:prSet>
      <dgm:spPr/>
      <dgm:t>
        <a:bodyPr/>
        <a:lstStyle/>
        <a:p>
          <a:endParaRPr lang="en-US"/>
        </a:p>
      </dgm:t>
    </dgm:pt>
    <dgm:pt modelId="{F21DEA0A-1271-4D40-A1FE-78CC7996D5D7}" type="pres">
      <dgm:prSet presAssocID="{908A950E-E18F-4A22-81B2-38C1DF0D0AD4}" presName="sp" presStyleCnt="0"/>
      <dgm:spPr/>
    </dgm:pt>
    <dgm:pt modelId="{01356513-BD1C-46EB-899A-EDD08CA9D1BC}" type="pres">
      <dgm:prSet presAssocID="{20027BC1-17E1-4B7A-89AE-804A2E9327FB}" presName="linNode" presStyleCnt="0"/>
      <dgm:spPr/>
    </dgm:pt>
    <dgm:pt modelId="{44BE9AE4-9E8F-4A8F-8D8F-7B2183401F0E}" type="pres">
      <dgm:prSet presAssocID="{20027BC1-17E1-4B7A-89AE-804A2E9327FB}" presName="parentText" presStyleLbl="node1" presStyleIdx="1" presStyleCnt="3" custScaleX="277778">
        <dgm:presLayoutVars>
          <dgm:chMax val="1"/>
          <dgm:bulletEnabled val="1"/>
        </dgm:presLayoutVars>
      </dgm:prSet>
      <dgm:spPr/>
      <dgm:t>
        <a:bodyPr/>
        <a:lstStyle/>
        <a:p>
          <a:endParaRPr lang="en-US"/>
        </a:p>
      </dgm:t>
    </dgm:pt>
    <dgm:pt modelId="{1BA8FBDC-CF7D-46B0-ABAA-51278BA16794}" type="pres">
      <dgm:prSet presAssocID="{E976590C-4D7D-4D7E-9EEB-F81250D76426}" presName="sp" presStyleCnt="0"/>
      <dgm:spPr/>
    </dgm:pt>
    <dgm:pt modelId="{AFADA566-563B-4AB8-BA63-2178243A6B97}" type="pres">
      <dgm:prSet presAssocID="{266723A9-5C42-48D3-88E7-84F781E321AA}" presName="linNode" presStyleCnt="0"/>
      <dgm:spPr/>
    </dgm:pt>
    <dgm:pt modelId="{23287191-243F-443B-BC4A-8914D072D01C}" type="pres">
      <dgm:prSet presAssocID="{266723A9-5C42-48D3-88E7-84F781E321AA}" presName="parentText" presStyleLbl="node1" presStyleIdx="2" presStyleCnt="3" custScaleX="277778">
        <dgm:presLayoutVars>
          <dgm:chMax val="1"/>
          <dgm:bulletEnabled val="1"/>
        </dgm:presLayoutVars>
      </dgm:prSet>
      <dgm:spPr/>
      <dgm:t>
        <a:bodyPr/>
        <a:lstStyle/>
        <a:p>
          <a:endParaRPr lang="en-US"/>
        </a:p>
      </dgm:t>
    </dgm:pt>
  </dgm:ptLst>
  <dgm:cxnLst>
    <dgm:cxn modelId="{0178B953-B82F-4B51-99DC-A1A0F9C49049}" type="presOf" srcId="{20027BC1-17E1-4B7A-89AE-804A2E9327FB}" destId="{44BE9AE4-9E8F-4A8F-8D8F-7B2183401F0E}" srcOrd="0" destOrd="0" presId="urn:microsoft.com/office/officeart/2005/8/layout/vList5"/>
    <dgm:cxn modelId="{B3E1A3CB-B94F-47F9-B883-EC7FA8B42E5F}" srcId="{59F6D605-47F9-43D7-BBA2-D521703814C3}" destId="{20027BC1-17E1-4B7A-89AE-804A2E9327FB}" srcOrd="1" destOrd="0" parTransId="{C082390A-9D36-49AE-AC35-C8902110CC8E}" sibTransId="{E976590C-4D7D-4D7E-9EEB-F81250D76426}"/>
    <dgm:cxn modelId="{BC52EE23-AEAE-4083-A312-9E50DA15C8FD}" type="presOf" srcId="{266723A9-5C42-48D3-88E7-84F781E321AA}" destId="{23287191-243F-443B-BC4A-8914D072D01C}" srcOrd="0" destOrd="0" presId="urn:microsoft.com/office/officeart/2005/8/layout/vList5"/>
    <dgm:cxn modelId="{7D2F5DC9-6A07-4E7C-86C4-E5404BB29DAA}" srcId="{59F6D605-47F9-43D7-BBA2-D521703814C3}" destId="{B50EBCDE-E869-4337-96F3-7D4FA2FC0A44}" srcOrd="0" destOrd="0" parTransId="{67921DAD-D46F-447A-A18A-956B86A485B2}" sibTransId="{908A950E-E18F-4A22-81B2-38C1DF0D0AD4}"/>
    <dgm:cxn modelId="{FE94E7FC-1B3B-467C-8054-4464DB9F46C7}" srcId="{59F6D605-47F9-43D7-BBA2-D521703814C3}" destId="{266723A9-5C42-48D3-88E7-84F781E321AA}" srcOrd="2" destOrd="0" parTransId="{31744665-E3A7-432E-87B5-C0A37EC8EF02}" sibTransId="{37D4E9A7-DA5D-4263-AD3C-1A85670AE42F}"/>
    <dgm:cxn modelId="{58BEC6B9-3C28-4C8A-8CDF-04C4BAE91080}" type="presOf" srcId="{B50EBCDE-E869-4337-96F3-7D4FA2FC0A44}" destId="{DEBC05E9-59A6-410A-9FBC-1068F5978E2F}" srcOrd="0" destOrd="0" presId="urn:microsoft.com/office/officeart/2005/8/layout/vList5"/>
    <dgm:cxn modelId="{AAE0E20E-9BCC-437F-8BBC-4E452FE4983D}" type="presOf" srcId="{59F6D605-47F9-43D7-BBA2-D521703814C3}" destId="{5FAEA9AA-A1F3-4570-9621-C734D6278B9F}" srcOrd="0" destOrd="0" presId="urn:microsoft.com/office/officeart/2005/8/layout/vList5"/>
    <dgm:cxn modelId="{4B03AE60-88A1-4CB2-8B07-EF764F4F79C4}" type="presParOf" srcId="{5FAEA9AA-A1F3-4570-9621-C734D6278B9F}" destId="{073718AF-1EA6-4E88-9E64-33CB9ABC0248}" srcOrd="0" destOrd="0" presId="urn:microsoft.com/office/officeart/2005/8/layout/vList5"/>
    <dgm:cxn modelId="{EE77CB8C-A418-460D-B0A5-A2EDCD817BBA}" type="presParOf" srcId="{073718AF-1EA6-4E88-9E64-33CB9ABC0248}" destId="{DEBC05E9-59A6-410A-9FBC-1068F5978E2F}" srcOrd="0" destOrd="0" presId="urn:microsoft.com/office/officeart/2005/8/layout/vList5"/>
    <dgm:cxn modelId="{DB65847E-090C-497A-8047-8956733B8AA7}" type="presParOf" srcId="{5FAEA9AA-A1F3-4570-9621-C734D6278B9F}" destId="{F21DEA0A-1271-4D40-A1FE-78CC7996D5D7}" srcOrd="1" destOrd="0" presId="urn:microsoft.com/office/officeart/2005/8/layout/vList5"/>
    <dgm:cxn modelId="{9A43950B-CF32-446F-AC15-03C555FCFC25}" type="presParOf" srcId="{5FAEA9AA-A1F3-4570-9621-C734D6278B9F}" destId="{01356513-BD1C-46EB-899A-EDD08CA9D1BC}" srcOrd="2" destOrd="0" presId="urn:microsoft.com/office/officeart/2005/8/layout/vList5"/>
    <dgm:cxn modelId="{B49AD92A-E2AF-499D-A908-63EB90D7C856}" type="presParOf" srcId="{01356513-BD1C-46EB-899A-EDD08CA9D1BC}" destId="{44BE9AE4-9E8F-4A8F-8D8F-7B2183401F0E}" srcOrd="0" destOrd="0" presId="urn:microsoft.com/office/officeart/2005/8/layout/vList5"/>
    <dgm:cxn modelId="{9173D371-1927-4D5C-BD61-A138D6C888ED}" type="presParOf" srcId="{5FAEA9AA-A1F3-4570-9621-C734D6278B9F}" destId="{1BA8FBDC-CF7D-46B0-ABAA-51278BA16794}" srcOrd="3" destOrd="0" presId="urn:microsoft.com/office/officeart/2005/8/layout/vList5"/>
    <dgm:cxn modelId="{AF3C2814-17FE-4E38-B6B6-D84B8C488139}" type="presParOf" srcId="{5FAEA9AA-A1F3-4570-9621-C734D6278B9F}" destId="{AFADA566-563B-4AB8-BA63-2178243A6B97}" srcOrd="4" destOrd="0" presId="urn:microsoft.com/office/officeart/2005/8/layout/vList5"/>
    <dgm:cxn modelId="{434B095F-EFF3-4BE4-BE5B-092A9D06D299}" type="presParOf" srcId="{AFADA566-563B-4AB8-BA63-2178243A6B97}" destId="{23287191-243F-443B-BC4A-8914D072D01C}" srcOrd="0"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84396-7809-4FF1-84B7-58AC4F8F478B}">
      <dsp:nvSpPr>
        <dsp:cNvPr id="0" name=""/>
        <dsp:cNvSpPr/>
      </dsp:nvSpPr>
      <dsp:spPr>
        <a:xfrm rot="16200000">
          <a:off x="508000" y="-508000"/>
          <a:ext cx="2032000" cy="3048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Addiction Professionals</a:t>
          </a:r>
        </a:p>
        <a:p>
          <a:pPr lvl="0" algn="ctr" defTabSz="933450">
            <a:lnSpc>
              <a:spcPct val="90000"/>
            </a:lnSpc>
            <a:spcBef>
              <a:spcPct val="0"/>
            </a:spcBef>
            <a:spcAft>
              <a:spcPct val="35000"/>
            </a:spcAft>
          </a:pPr>
          <a:r>
            <a:rPr lang="en-US" sz="2100" b="1" kern="1200" dirty="0" smtClean="0"/>
            <a:t>Case Managers  </a:t>
          </a:r>
          <a:endParaRPr lang="en-US" sz="2100" b="1" kern="1200" dirty="0"/>
        </a:p>
      </dsp:txBody>
      <dsp:txXfrm rot="5400000">
        <a:off x="0" y="0"/>
        <a:ext cx="3048000" cy="1524000"/>
      </dsp:txXfrm>
    </dsp:sp>
    <dsp:sp modelId="{63D658E9-F555-4C14-8CAF-04A030597DEC}">
      <dsp:nvSpPr>
        <dsp:cNvPr id="0" name=""/>
        <dsp:cNvSpPr/>
      </dsp:nvSpPr>
      <dsp:spPr>
        <a:xfrm>
          <a:off x="3048000" y="0"/>
          <a:ext cx="3048000"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Mental Health Counselors </a:t>
          </a:r>
        </a:p>
        <a:p>
          <a:pPr lvl="0" algn="ctr" defTabSz="933450">
            <a:lnSpc>
              <a:spcPct val="90000"/>
            </a:lnSpc>
            <a:spcBef>
              <a:spcPct val="0"/>
            </a:spcBef>
            <a:spcAft>
              <a:spcPct val="35000"/>
            </a:spcAft>
          </a:pPr>
          <a:r>
            <a:rPr lang="en-US" sz="2100" b="1" kern="1200" dirty="0" smtClean="0"/>
            <a:t>Volunteers</a:t>
          </a:r>
          <a:endParaRPr lang="en-US" sz="2100" b="1" kern="1200" dirty="0"/>
        </a:p>
      </dsp:txBody>
      <dsp:txXfrm>
        <a:off x="3048000" y="0"/>
        <a:ext cx="3048000" cy="1524000"/>
      </dsp:txXfrm>
    </dsp:sp>
    <dsp:sp modelId="{35F7EAC8-4410-4C45-BB96-AF2A10DB3ABA}">
      <dsp:nvSpPr>
        <dsp:cNvPr id="0" name=""/>
        <dsp:cNvSpPr/>
      </dsp:nvSpPr>
      <dsp:spPr>
        <a:xfrm rot="10800000">
          <a:off x="0" y="2032000"/>
          <a:ext cx="3048000"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Administrators </a:t>
          </a:r>
        </a:p>
        <a:p>
          <a:pPr lvl="0" algn="ctr" defTabSz="933450">
            <a:lnSpc>
              <a:spcPct val="90000"/>
            </a:lnSpc>
            <a:spcBef>
              <a:spcPct val="0"/>
            </a:spcBef>
            <a:spcAft>
              <a:spcPct val="35000"/>
            </a:spcAft>
          </a:pPr>
          <a:r>
            <a:rPr lang="en-US" sz="2100" b="1" kern="1200" dirty="0" smtClean="0"/>
            <a:t>Healthcare Staff         </a:t>
          </a:r>
          <a:endParaRPr lang="en-US" sz="2100" b="1" kern="1200" dirty="0"/>
        </a:p>
      </dsp:txBody>
      <dsp:txXfrm rot="10800000">
        <a:off x="0" y="2539999"/>
        <a:ext cx="3048000" cy="1524000"/>
      </dsp:txXfrm>
    </dsp:sp>
    <dsp:sp modelId="{871FA801-ABBB-48D5-9E4A-04143C377CDD}">
      <dsp:nvSpPr>
        <dsp:cNvPr id="0" name=""/>
        <dsp:cNvSpPr/>
      </dsp:nvSpPr>
      <dsp:spPr>
        <a:xfrm rot="5400000">
          <a:off x="3556000" y="1523999"/>
          <a:ext cx="2032000" cy="3048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Security Staff  </a:t>
          </a:r>
        </a:p>
        <a:p>
          <a:pPr lvl="0" algn="ctr" defTabSz="933450">
            <a:lnSpc>
              <a:spcPct val="90000"/>
            </a:lnSpc>
            <a:spcBef>
              <a:spcPct val="0"/>
            </a:spcBef>
            <a:spcAft>
              <a:spcPct val="35000"/>
            </a:spcAft>
          </a:pPr>
          <a:r>
            <a:rPr lang="en-US" sz="2100" b="1" kern="1200" dirty="0" smtClean="0"/>
            <a:t> Chaplains  </a:t>
          </a:r>
        </a:p>
        <a:p>
          <a:pPr lvl="0" algn="ctr" defTabSz="933450">
            <a:lnSpc>
              <a:spcPct val="90000"/>
            </a:lnSpc>
            <a:spcBef>
              <a:spcPct val="0"/>
            </a:spcBef>
            <a:spcAft>
              <a:spcPct val="35000"/>
            </a:spcAft>
          </a:pPr>
          <a:r>
            <a:rPr lang="en-US" sz="2100" b="1" kern="1200" dirty="0" smtClean="0"/>
            <a:t> Community Corrections</a:t>
          </a:r>
          <a:endParaRPr lang="en-US" sz="2100" b="1" kern="1200" dirty="0"/>
        </a:p>
      </dsp:txBody>
      <dsp:txXfrm rot="-5400000">
        <a:off x="3048000" y="2539999"/>
        <a:ext cx="3048000" cy="1524000"/>
      </dsp:txXfrm>
    </dsp:sp>
    <dsp:sp modelId="{478263E3-507B-45DC-B5CC-3921758AFFC7}">
      <dsp:nvSpPr>
        <dsp:cNvPr id="0" name=""/>
        <dsp:cNvSpPr/>
      </dsp:nvSpPr>
      <dsp:spPr>
        <a:xfrm>
          <a:off x="2133600" y="1523999"/>
          <a:ext cx="1828800" cy="101600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dirty="0" smtClean="0"/>
            <a:t>Program Staff</a:t>
          </a:r>
          <a:endParaRPr lang="en-US" sz="2100" b="1" kern="1200" dirty="0"/>
        </a:p>
      </dsp:txBody>
      <dsp:txXfrm>
        <a:off x="2183197" y="1573596"/>
        <a:ext cx="1729606" cy="9168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5DCFD3-532E-4063-AF02-835BD2B3267D}">
      <dsp:nvSpPr>
        <dsp:cNvPr id="0" name=""/>
        <dsp:cNvSpPr/>
      </dsp:nvSpPr>
      <dsp:spPr>
        <a:xfrm>
          <a:off x="2372915" y="1694626"/>
          <a:ext cx="1350168" cy="135016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HIV+ Inmate</a:t>
          </a:r>
          <a:endParaRPr lang="en-US" sz="2500" kern="1200" dirty="0"/>
        </a:p>
      </dsp:txBody>
      <dsp:txXfrm>
        <a:off x="2570643" y="1892354"/>
        <a:ext cx="954712" cy="954712"/>
      </dsp:txXfrm>
    </dsp:sp>
    <dsp:sp modelId="{FF17D5A3-8054-4BE1-86BC-9EEDCAAE5777}">
      <dsp:nvSpPr>
        <dsp:cNvPr id="0" name=""/>
        <dsp:cNvSpPr/>
      </dsp:nvSpPr>
      <dsp:spPr>
        <a:xfrm rot="9574121">
          <a:off x="1512268" y="2781465"/>
          <a:ext cx="880406"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0B94A01-3503-4DBB-8675-0D0C8AD93FC9}">
      <dsp:nvSpPr>
        <dsp:cNvPr id="0" name=""/>
        <dsp:cNvSpPr/>
      </dsp:nvSpPr>
      <dsp:spPr>
        <a:xfrm>
          <a:off x="3" y="2701763"/>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Medical Care</a:t>
          </a:r>
          <a:endParaRPr lang="en-US" sz="1800" b="1" kern="1200" dirty="0"/>
        </a:p>
      </dsp:txBody>
      <dsp:txXfrm>
        <a:off x="31710" y="2733470"/>
        <a:ext cx="1343800" cy="1019139"/>
      </dsp:txXfrm>
    </dsp:sp>
    <dsp:sp modelId="{F5E17CB7-016D-46E7-84E0-393E2E2DBE90}">
      <dsp:nvSpPr>
        <dsp:cNvPr id="0" name=""/>
        <dsp:cNvSpPr/>
      </dsp:nvSpPr>
      <dsp:spPr>
        <a:xfrm rot="11217659">
          <a:off x="1468103" y="2047562"/>
          <a:ext cx="818109"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668EACE-F4F1-4B38-8476-51E4267164C3}">
      <dsp:nvSpPr>
        <dsp:cNvPr id="0" name=""/>
        <dsp:cNvSpPr/>
      </dsp:nvSpPr>
      <dsp:spPr>
        <a:xfrm>
          <a:off x="0" y="1542199"/>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Addiction Treatment</a:t>
          </a:r>
          <a:endParaRPr lang="en-US" sz="1800" b="1" kern="1200" dirty="0"/>
        </a:p>
      </dsp:txBody>
      <dsp:txXfrm>
        <a:off x="31707" y="1573906"/>
        <a:ext cx="1343800" cy="1019139"/>
      </dsp:txXfrm>
    </dsp:sp>
    <dsp:sp modelId="{BF85F24C-9B76-4C2B-9683-732F64BD3838}">
      <dsp:nvSpPr>
        <dsp:cNvPr id="0" name=""/>
        <dsp:cNvSpPr/>
      </dsp:nvSpPr>
      <dsp:spPr>
        <a:xfrm rot="12893294">
          <a:off x="1471736" y="1476850"/>
          <a:ext cx="958161"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0FC399-0C6A-44B2-AC7C-3FDA0FE37518}">
      <dsp:nvSpPr>
        <dsp:cNvPr id="0" name=""/>
        <dsp:cNvSpPr/>
      </dsp:nvSpPr>
      <dsp:spPr>
        <a:xfrm>
          <a:off x="76197" y="246811"/>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Case Management</a:t>
          </a:r>
          <a:endParaRPr lang="en-US" sz="1800" b="1" kern="1200" dirty="0"/>
        </a:p>
      </dsp:txBody>
      <dsp:txXfrm>
        <a:off x="107904" y="278518"/>
        <a:ext cx="1343800" cy="1019139"/>
      </dsp:txXfrm>
    </dsp:sp>
    <dsp:sp modelId="{6FA3E387-7616-4C41-B50E-1BDBA2E52D08}">
      <dsp:nvSpPr>
        <dsp:cNvPr id="0" name=""/>
        <dsp:cNvSpPr/>
      </dsp:nvSpPr>
      <dsp:spPr>
        <a:xfrm rot="14978957">
          <a:off x="2338669" y="1290678"/>
          <a:ext cx="614112"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27F499-B6C7-46DB-B3F3-5F0954AF8DDB}">
      <dsp:nvSpPr>
        <dsp:cNvPr id="0" name=""/>
        <dsp:cNvSpPr/>
      </dsp:nvSpPr>
      <dsp:spPr>
        <a:xfrm>
          <a:off x="1666194" y="0"/>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Mental Health Treatment</a:t>
          </a:r>
          <a:endParaRPr lang="en-US" sz="1800" b="1" kern="1200" dirty="0"/>
        </a:p>
      </dsp:txBody>
      <dsp:txXfrm>
        <a:off x="1697901" y="31707"/>
        <a:ext cx="1343800" cy="1019139"/>
      </dsp:txXfrm>
    </dsp:sp>
    <dsp:sp modelId="{3C6ECA8A-931B-4F2C-AD6A-B259D4B6C2CA}">
      <dsp:nvSpPr>
        <dsp:cNvPr id="0" name=""/>
        <dsp:cNvSpPr/>
      </dsp:nvSpPr>
      <dsp:spPr>
        <a:xfrm rot="17705247">
          <a:off x="3198799" y="1310533"/>
          <a:ext cx="647216"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FB31616-300C-457C-8711-301D669A700F}">
      <dsp:nvSpPr>
        <dsp:cNvPr id="0" name=""/>
        <dsp:cNvSpPr/>
      </dsp:nvSpPr>
      <dsp:spPr>
        <a:xfrm>
          <a:off x="3200405" y="0"/>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Cognitive-Behavioral Treatment</a:t>
          </a:r>
          <a:endParaRPr lang="en-US" sz="1800" b="1" kern="1200" dirty="0"/>
        </a:p>
      </dsp:txBody>
      <dsp:txXfrm>
        <a:off x="3232112" y="31707"/>
        <a:ext cx="1343800" cy="1019139"/>
      </dsp:txXfrm>
    </dsp:sp>
    <dsp:sp modelId="{662C48AC-2E3F-4EE7-9129-B5AB79A6BEFF}">
      <dsp:nvSpPr>
        <dsp:cNvPr id="0" name=""/>
        <dsp:cNvSpPr/>
      </dsp:nvSpPr>
      <dsp:spPr>
        <a:xfrm rot="19531754">
          <a:off x="3676870" y="1416290"/>
          <a:ext cx="1020761"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CA5EF2F-83BE-4CC2-B531-D66D6E6E451F}">
      <dsp:nvSpPr>
        <dsp:cNvPr id="0" name=""/>
        <dsp:cNvSpPr/>
      </dsp:nvSpPr>
      <dsp:spPr>
        <a:xfrm>
          <a:off x="4648203" y="246798"/>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Social Skills Training</a:t>
          </a:r>
          <a:endParaRPr lang="en-US" sz="1800" b="1" kern="1200" dirty="0"/>
        </a:p>
      </dsp:txBody>
      <dsp:txXfrm>
        <a:off x="4679910" y="278505"/>
        <a:ext cx="1343800" cy="1019139"/>
      </dsp:txXfrm>
    </dsp:sp>
    <dsp:sp modelId="{966E8F71-A466-41E7-87C4-A4D342E18A45}">
      <dsp:nvSpPr>
        <dsp:cNvPr id="0" name=""/>
        <dsp:cNvSpPr/>
      </dsp:nvSpPr>
      <dsp:spPr>
        <a:xfrm rot="21072718">
          <a:off x="3758394" y="2059589"/>
          <a:ext cx="817399"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4F152CC-F1E9-4530-A55B-0910D7C326A8}">
      <dsp:nvSpPr>
        <dsp:cNvPr id="0" name=""/>
        <dsp:cNvSpPr/>
      </dsp:nvSpPr>
      <dsp:spPr>
        <a:xfrm>
          <a:off x="4688785" y="1466004"/>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Housing</a:t>
          </a:r>
          <a:endParaRPr lang="en-US" sz="1800" b="1" kern="1200" dirty="0"/>
        </a:p>
      </dsp:txBody>
      <dsp:txXfrm>
        <a:off x="4720492" y="1497711"/>
        <a:ext cx="1343800" cy="1019139"/>
      </dsp:txXfrm>
    </dsp:sp>
    <dsp:sp modelId="{14A7234A-2431-4DD8-9C23-7FDB12DE6FCC}">
      <dsp:nvSpPr>
        <dsp:cNvPr id="0" name=""/>
        <dsp:cNvSpPr/>
      </dsp:nvSpPr>
      <dsp:spPr>
        <a:xfrm rot="1209023">
          <a:off x="3788785" y="2767146"/>
          <a:ext cx="895871" cy="3847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D04510-DA83-4C35-8001-1D6E7080CBB1}">
      <dsp:nvSpPr>
        <dsp:cNvPr id="0" name=""/>
        <dsp:cNvSpPr/>
      </dsp:nvSpPr>
      <dsp:spPr>
        <a:xfrm>
          <a:off x="4724391" y="2701763"/>
          <a:ext cx="1407214" cy="10825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Re-Entry Support</a:t>
          </a:r>
          <a:endParaRPr lang="en-US" sz="1800" b="1" kern="1200" dirty="0"/>
        </a:p>
      </dsp:txBody>
      <dsp:txXfrm>
        <a:off x="4756098" y="2733470"/>
        <a:ext cx="1343800" cy="10191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217DFD-8BEF-4DD3-970D-B0EABE459EA7}">
      <dsp:nvSpPr>
        <dsp:cNvPr id="0" name=""/>
        <dsp:cNvSpPr/>
      </dsp:nvSpPr>
      <dsp:spPr>
        <a:xfrm rot="5400000">
          <a:off x="4943241" y="-2634173"/>
          <a:ext cx="1166849" cy="67313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933450">
            <a:lnSpc>
              <a:spcPct val="90000"/>
            </a:lnSpc>
            <a:spcBef>
              <a:spcPct val="0"/>
            </a:spcBef>
            <a:spcAft>
              <a:spcPct val="15000"/>
            </a:spcAft>
            <a:buChar char="••"/>
          </a:pPr>
          <a:endParaRPr lang="en-US" sz="2100" kern="1200" dirty="0"/>
        </a:p>
        <a:p>
          <a:pPr marL="228600" lvl="1" indent="-228600" algn="l" defTabSz="1066800">
            <a:lnSpc>
              <a:spcPct val="90000"/>
            </a:lnSpc>
            <a:spcBef>
              <a:spcPct val="0"/>
            </a:spcBef>
            <a:spcAft>
              <a:spcPct val="15000"/>
            </a:spcAft>
            <a:buChar char="••"/>
          </a:pPr>
          <a:r>
            <a:rPr lang="en-US" sz="2400" kern="1200" dirty="0" smtClean="0"/>
            <a:t>Use of culturally specific risk reduction</a:t>
          </a:r>
          <a:r>
            <a:rPr lang="en-US" sz="2400" b="1" kern="1200" dirty="0" smtClean="0"/>
            <a:t> </a:t>
          </a:r>
          <a:r>
            <a:rPr lang="en-US" sz="2400" kern="1200" dirty="0" smtClean="0"/>
            <a:t>interventions from the CDC </a:t>
          </a:r>
        </a:p>
      </dsp:txBody>
      <dsp:txXfrm rot="-5400000">
        <a:off x="2161002" y="205027"/>
        <a:ext cx="6674368" cy="1052927"/>
      </dsp:txXfrm>
    </dsp:sp>
    <dsp:sp modelId="{6F71EEBD-9D07-4DD6-BBB8-FEC3667755BC}">
      <dsp:nvSpPr>
        <dsp:cNvPr id="0" name=""/>
        <dsp:cNvSpPr/>
      </dsp:nvSpPr>
      <dsp:spPr>
        <a:xfrm>
          <a:off x="251668" y="2209"/>
          <a:ext cx="1909333" cy="1458562"/>
        </a:xfrm>
        <a:prstGeom prst="roundRect">
          <a:avLst/>
        </a:prstGeom>
        <a:solidFill>
          <a:schemeClr val="accent1">
            <a:lumMod val="40000"/>
            <a:lumOff val="60000"/>
          </a:schemeClr>
        </a:solidFill>
        <a:ln w="25400" cap="flat" cmpd="sng" algn="ctr">
          <a:solidFill>
            <a:schemeClr val="tx2">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en-US" sz="4300" kern="1200" dirty="0" smtClean="0"/>
            <a:t>Good</a:t>
          </a:r>
          <a:endParaRPr lang="en-US" sz="4300" kern="1200" dirty="0"/>
        </a:p>
      </dsp:txBody>
      <dsp:txXfrm>
        <a:off x="322869" y="73410"/>
        <a:ext cx="1766931" cy="1316160"/>
      </dsp:txXfrm>
    </dsp:sp>
    <dsp:sp modelId="{96378C4E-96D8-42BF-9EF0-C184F5CBFE16}">
      <dsp:nvSpPr>
        <dsp:cNvPr id="0" name=""/>
        <dsp:cNvSpPr/>
      </dsp:nvSpPr>
      <dsp:spPr>
        <a:xfrm rot="5400000">
          <a:off x="4943241" y="-1102683"/>
          <a:ext cx="1166849" cy="67313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0" tIns="85725" rIns="171450" bIns="857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AIDS Service Organizations or culturally specific community groups deliver these to offenders</a:t>
          </a:r>
          <a:endParaRPr lang="en-US" sz="2400" kern="1200" dirty="0"/>
        </a:p>
      </dsp:txBody>
      <dsp:txXfrm rot="-5400000">
        <a:off x="2161002" y="1736517"/>
        <a:ext cx="6674368" cy="1052927"/>
      </dsp:txXfrm>
    </dsp:sp>
    <dsp:sp modelId="{412816E5-48BE-4644-B740-AA22C4521376}">
      <dsp:nvSpPr>
        <dsp:cNvPr id="0" name=""/>
        <dsp:cNvSpPr/>
      </dsp:nvSpPr>
      <dsp:spPr>
        <a:xfrm>
          <a:off x="251668" y="1533700"/>
          <a:ext cx="1909333" cy="1458562"/>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en-US" sz="4300" kern="1200" dirty="0" smtClean="0"/>
            <a:t>Better</a:t>
          </a:r>
        </a:p>
      </dsp:txBody>
      <dsp:txXfrm>
        <a:off x="322869" y="1604901"/>
        <a:ext cx="1766931" cy="1316160"/>
      </dsp:txXfrm>
    </dsp:sp>
    <dsp:sp modelId="{67857146-5E04-4E3E-84A4-2311F01206AE}">
      <dsp:nvSpPr>
        <dsp:cNvPr id="0" name=""/>
        <dsp:cNvSpPr/>
      </dsp:nvSpPr>
      <dsp:spPr>
        <a:xfrm rot="5400000">
          <a:off x="4943241" y="428806"/>
          <a:ext cx="1166849" cy="673132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smtClean="0"/>
            <a:t>Have these groups train Latino, African American, females etc. to deliver peer-led groups</a:t>
          </a:r>
          <a:endParaRPr lang="en-US" sz="2400" kern="1200" dirty="0"/>
        </a:p>
      </dsp:txBody>
      <dsp:txXfrm rot="-5400000">
        <a:off x="2161002" y="3268007"/>
        <a:ext cx="6674368" cy="1052927"/>
      </dsp:txXfrm>
    </dsp:sp>
    <dsp:sp modelId="{97FF4417-F99B-4B7D-A63B-9B1F240DCEDB}">
      <dsp:nvSpPr>
        <dsp:cNvPr id="0" name=""/>
        <dsp:cNvSpPr/>
      </dsp:nvSpPr>
      <dsp:spPr>
        <a:xfrm>
          <a:off x="251668" y="3065190"/>
          <a:ext cx="1909333"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en-US" sz="4300" kern="1200" dirty="0" smtClean="0"/>
            <a:t>Best</a:t>
          </a:r>
          <a:endParaRPr lang="en-US" sz="4300" kern="1200" dirty="0"/>
        </a:p>
      </dsp:txBody>
      <dsp:txXfrm>
        <a:off x="322869" y="3136391"/>
        <a:ext cx="1766931" cy="13161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BC05E9-59A6-410A-9FBC-1068F5978E2F}">
      <dsp:nvSpPr>
        <dsp:cNvPr id="0" name=""/>
        <dsp:cNvSpPr/>
      </dsp:nvSpPr>
      <dsp:spPr>
        <a:xfrm>
          <a:off x="4461" y="2209"/>
          <a:ext cx="9135077" cy="1458562"/>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l" defTabSz="1822450">
            <a:lnSpc>
              <a:spcPct val="90000"/>
            </a:lnSpc>
            <a:spcBef>
              <a:spcPct val="0"/>
            </a:spcBef>
            <a:spcAft>
              <a:spcPct val="35000"/>
            </a:spcAft>
          </a:pPr>
          <a:r>
            <a:rPr lang="en-US" sz="4100" b="1" kern="1200" dirty="0" smtClean="0">
              <a:solidFill>
                <a:schemeClr val="tx1"/>
              </a:solidFill>
            </a:rPr>
            <a:t>Project Start</a:t>
          </a:r>
          <a:r>
            <a:rPr lang="en-US" sz="4100" kern="1200" dirty="0" smtClean="0">
              <a:solidFill>
                <a:schemeClr val="tx1"/>
              </a:solidFill>
            </a:rPr>
            <a:t>–</a:t>
          </a:r>
          <a:r>
            <a:rPr lang="en-US" sz="3600" kern="1200" dirty="0" smtClean="0">
              <a:solidFill>
                <a:schemeClr val="tx1"/>
              </a:solidFill>
            </a:rPr>
            <a:t>Young men leaving prisons </a:t>
          </a:r>
          <a:endParaRPr lang="en-US" sz="3600" kern="1200" dirty="0">
            <a:solidFill>
              <a:schemeClr val="tx1"/>
            </a:solidFill>
          </a:endParaRPr>
        </a:p>
      </dsp:txBody>
      <dsp:txXfrm>
        <a:off x="75662" y="73410"/>
        <a:ext cx="8992675" cy="1316160"/>
      </dsp:txXfrm>
    </dsp:sp>
    <dsp:sp modelId="{44BE9AE4-9E8F-4A8F-8D8F-7B2183401F0E}">
      <dsp:nvSpPr>
        <dsp:cNvPr id="0" name=""/>
        <dsp:cNvSpPr/>
      </dsp:nvSpPr>
      <dsp:spPr>
        <a:xfrm>
          <a:off x="4461" y="1533700"/>
          <a:ext cx="9135077" cy="1458562"/>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l" defTabSz="1822450">
            <a:lnSpc>
              <a:spcPct val="90000"/>
            </a:lnSpc>
            <a:spcBef>
              <a:spcPct val="0"/>
            </a:spcBef>
            <a:spcAft>
              <a:spcPct val="35000"/>
            </a:spcAft>
          </a:pPr>
          <a:r>
            <a:rPr lang="en-US" sz="4100" b="1" kern="1200" dirty="0" smtClean="0">
              <a:solidFill>
                <a:schemeClr val="tx1"/>
              </a:solidFill>
            </a:rPr>
            <a:t>Safer Sex Skills Building</a:t>
          </a:r>
          <a:r>
            <a:rPr lang="en-US" sz="4100" kern="1200" dirty="0" smtClean="0">
              <a:solidFill>
                <a:schemeClr val="tx1"/>
              </a:solidFill>
            </a:rPr>
            <a:t>-</a:t>
          </a:r>
          <a:r>
            <a:rPr lang="en-US" sz="3600" kern="1200" dirty="0" smtClean="0">
              <a:solidFill>
                <a:schemeClr val="tx1"/>
              </a:solidFill>
            </a:rPr>
            <a:t>Sexually active women in drug treatment</a:t>
          </a:r>
          <a:endParaRPr lang="en-US" sz="3600" kern="1200" dirty="0">
            <a:solidFill>
              <a:schemeClr val="tx1"/>
            </a:solidFill>
          </a:endParaRPr>
        </a:p>
      </dsp:txBody>
      <dsp:txXfrm>
        <a:off x="75662" y="1604901"/>
        <a:ext cx="8992675" cy="1316160"/>
      </dsp:txXfrm>
    </dsp:sp>
    <dsp:sp modelId="{23287191-243F-443B-BC4A-8914D072D01C}">
      <dsp:nvSpPr>
        <dsp:cNvPr id="0" name=""/>
        <dsp:cNvSpPr/>
      </dsp:nvSpPr>
      <dsp:spPr>
        <a:xfrm>
          <a:off x="4461" y="3065190"/>
          <a:ext cx="9135077" cy="1458562"/>
        </a:xfrm>
        <a:prstGeom prst="round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l" defTabSz="1822450">
            <a:lnSpc>
              <a:spcPct val="90000"/>
            </a:lnSpc>
            <a:spcBef>
              <a:spcPct val="0"/>
            </a:spcBef>
            <a:spcAft>
              <a:spcPct val="35000"/>
            </a:spcAft>
          </a:pPr>
          <a:r>
            <a:rPr lang="en-US" sz="4100" b="1" kern="1200" dirty="0" smtClean="0">
              <a:solidFill>
                <a:schemeClr val="tx1"/>
              </a:solidFill>
            </a:rPr>
            <a:t>Safe on the Outs</a:t>
          </a:r>
          <a:r>
            <a:rPr lang="en-US" sz="4100" kern="1200" dirty="0" smtClean="0">
              <a:solidFill>
                <a:schemeClr val="tx1"/>
              </a:solidFill>
            </a:rPr>
            <a:t>–</a:t>
          </a:r>
          <a:r>
            <a:rPr lang="en-US" sz="3600" kern="1200" dirty="0" smtClean="0">
              <a:solidFill>
                <a:schemeClr val="tx1"/>
              </a:solidFill>
            </a:rPr>
            <a:t>Juvenile detention facilities</a:t>
          </a:r>
          <a:endParaRPr lang="en-US" sz="3600" kern="1200" dirty="0">
            <a:solidFill>
              <a:schemeClr val="tx1"/>
            </a:solidFill>
          </a:endParaRPr>
        </a:p>
      </dsp:txBody>
      <dsp:txXfrm>
        <a:off x="75662" y="3136391"/>
        <a:ext cx="8992675" cy="1316160"/>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49785F-AEC9-4CAF-8147-E59A22856DC5}" type="datetimeFigureOut">
              <a:rPr lang="en-US" smtClean="0"/>
              <a:t>1/10/2013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7AFB4-6AE2-405B-84EC-60E187CE7000}" type="slidenum">
              <a:rPr lang="en-US" smtClean="0"/>
              <a:t>‹#›</a:t>
            </a:fld>
            <a:endParaRPr lang="en-US"/>
          </a:p>
        </p:txBody>
      </p:sp>
    </p:spTree>
    <p:extLst>
      <p:ext uri="{BB962C8B-B14F-4D97-AF65-F5344CB8AC3E}">
        <p14:creationId xmlns:p14="http://schemas.microsoft.com/office/powerpoint/2010/main" val="536755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a:t>
            </a:fld>
            <a:endParaRPr lang="en-US"/>
          </a:p>
        </p:txBody>
      </p:sp>
    </p:spTree>
    <p:extLst>
      <p:ext uri="{BB962C8B-B14F-4D97-AF65-F5344CB8AC3E}">
        <p14:creationId xmlns:p14="http://schemas.microsoft.com/office/powerpoint/2010/main" val="3592835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sz="1200" b="1" kern="1200" dirty="0" smtClean="0">
                <a:solidFill>
                  <a:schemeClr val="tx1"/>
                </a:solidFill>
                <a:effectLst/>
                <a:latin typeface="+mn-lt"/>
                <a:ea typeface="+mn-ea"/>
                <a:cs typeface="+mn-cs"/>
              </a:rPr>
              <a:t>State laws may differ in the type of consent they require (verbal versus written), their implementation of opt-out testing, pre-test and post-test counseling requirements and reporting requirements.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HIV risk behaviors involve many private, personal issues and things they'd never before discussed. They found it easier to discuss these experiences with one person, rather than a group.</a:t>
            </a:r>
            <a:endParaRPr lang="en-US" sz="1200" b="1" kern="1200" dirty="0" smtClean="0">
              <a:solidFill>
                <a:schemeClr val="tx1"/>
              </a:solidFill>
              <a:effectLst/>
              <a:latin typeface="+mn-lt"/>
              <a:ea typeface="+mn-ea"/>
              <a:cs typeface="+mn-cs"/>
            </a:endParaRPr>
          </a:p>
          <a:p>
            <a:r>
              <a:rPr lang="en-US" dirty="0" smtClean="0"/>
              <a:t>Interventions that help with safety, food, shelter, clothing and assistance in preparing for job interviews are more likely to be successful at reducing high-risk sexual contact. </a:t>
            </a:r>
          </a:p>
          <a:p>
            <a:pPr lvl="0"/>
            <a:r>
              <a:rPr lang="en-US" sz="1200" b="0" kern="1200" dirty="0" smtClean="0">
                <a:solidFill>
                  <a:schemeClr val="tx1"/>
                </a:solidFill>
                <a:effectLst/>
                <a:latin typeface="+mn-lt"/>
                <a:ea typeface="+mn-ea"/>
                <a:cs typeface="+mn-cs"/>
              </a:rPr>
              <a:t>Research subjects didn’t want to be labeled simply as drug users. Instead, they wanted the social context of their daily lives to be addressed, including their family roles.</a:t>
            </a:r>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12</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sz="1200" b="0" kern="1200" dirty="0" smtClean="0">
                <a:solidFill>
                  <a:schemeClr val="tx1"/>
                </a:solidFill>
                <a:effectLst/>
                <a:latin typeface="+mn-lt"/>
                <a:ea typeface="+mn-ea"/>
                <a:cs typeface="+mn-cs"/>
              </a:rPr>
              <a:t>With the battery of tests involved in prison or even jail intake, questions may not come up until offenders settle in or find someone they feel they can trust. Individuals in substance treatment who find out they are HIV+ will need support from counselors and confidential information. A Series of 12 Fact Sheets for Clients and Family Members is available for downloading and printing. These are listed on the resources pages at the end of the module (</a:t>
            </a:r>
            <a:r>
              <a:rPr lang="en-US" sz="1200" b="0" kern="1200" dirty="0" err="1" smtClean="0">
                <a:solidFill>
                  <a:schemeClr val="tx1"/>
                </a:solidFill>
                <a:effectLst/>
                <a:latin typeface="+mn-lt"/>
                <a:ea typeface="+mn-ea"/>
                <a:cs typeface="+mn-cs"/>
              </a:rPr>
              <a:t>pg</a:t>
            </a:r>
            <a:r>
              <a:rPr lang="en-US" sz="1200" b="0" kern="1200" baseline="0" dirty="0" smtClean="0">
                <a:solidFill>
                  <a:schemeClr val="tx1"/>
                </a:solidFill>
                <a:effectLst/>
                <a:latin typeface="+mn-lt"/>
                <a:ea typeface="+mn-ea"/>
                <a:cs typeface="+mn-cs"/>
              </a:rPr>
              <a:t> 42 of manual)</a:t>
            </a:r>
          </a:p>
          <a:p>
            <a:endParaRPr lang="en-US" sz="1200" b="1"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sz="1200" b="0" kern="1200" dirty="0" smtClean="0">
                <a:solidFill>
                  <a:schemeClr val="tx1"/>
                </a:solidFill>
                <a:effectLst/>
                <a:latin typeface="+mn-lt"/>
                <a:ea typeface="+mn-ea"/>
                <a:cs typeface="+mn-cs"/>
              </a:rPr>
              <a:t>With the battery of tests involved in prison or even jail intake, questions may not come up until offenders settle in or find someone they feel they can trust. Individuals in substance treatment who find out they are HIV+ will need support from counselors and confidential information. A Series of 12 Fact Sheets for Clients and Family Members is available for downloading and printing. These are listed on the resources pages at the end of the module (</a:t>
            </a:r>
            <a:r>
              <a:rPr lang="en-US" sz="1200" b="0" kern="1200" dirty="0" err="1" smtClean="0">
                <a:solidFill>
                  <a:schemeClr val="tx1"/>
                </a:solidFill>
                <a:effectLst/>
                <a:latin typeface="+mn-lt"/>
                <a:ea typeface="+mn-ea"/>
                <a:cs typeface="+mn-cs"/>
              </a:rPr>
              <a:t>pg</a:t>
            </a:r>
            <a:r>
              <a:rPr lang="en-US" sz="1200" b="0" kern="1200" baseline="0" dirty="0" smtClean="0">
                <a:solidFill>
                  <a:schemeClr val="tx1"/>
                </a:solidFill>
                <a:effectLst/>
                <a:latin typeface="+mn-lt"/>
                <a:ea typeface="+mn-ea"/>
                <a:cs typeface="+mn-cs"/>
              </a:rPr>
              <a:t> 42 of manual)</a:t>
            </a:r>
          </a:p>
          <a:p>
            <a:endParaRPr lang="en-US" sz="1200" b="1"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Inmates should be tested, assessed for liver damage and treated as appropriate. HIV testing should be offered and encouraged to any inmate diagnosed with any communicable disease or STI.</a:t>
            </a:r>
          </a:p>
          <a:p>
            <a:r>
              <a:rPr lang="en-US" sz="1200" kern="1200" dirty="0" smtClean="0">
                <a:solidFill>
                  <a:schemeClr val="tx1"/>
                </a:solidFill>
                <a:effectLst/>
                <a:latin typeface="+mn-lt"/>
                <a:ea typeface="+mn-ea"/>
                <a:cs typeface="+mn-cs"/>
              </a:rPr>
              <a:t>Co-infection refers to HIV+ individuals who also have another infectious disease. Hepatitis co-infection is fairly common among HIV+ injection drug users. Liver disease due to HCV infection is a leading cause of non-AIDS-related morbidity and mortality in HIV-infected patients.</a:t>
            </a: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learned in Module II, most incarcerated people who have HIV are infected before they enter correctional institutions (CDC, 2006), but many of them may be unaware of it. Others may enter prisons or jail knowing their HIV status; some of them may be undergoing treatment for HIV/AIDS in the community prior to intake. Continuity of care for persons undergoing treatment for HIV/AIDS is of critical importance upon entry into facilities; transfers between facilities and upon re-entry into the community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However, RSAT staff will be better equipped to support HIV+ offenders in substance treatment when they understand the emotional and physical toll of coping with HIV/AIDS in early recovery. It is helpful for staff to understand client care needs at each stage of the progression of the disease, treatment options and the issues that emerge at various phases of the correctional system.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Behavioral change is possible, but there is nearly always ambivalence. Whether an offender is grappling with the decision to get tested, a commitment to safer sexual behavior, abstinence from substances or adherence to complex medication regimes, motivational counseling approaches that help clients resolve their ambivalence are useful. Empathy, authenticity and peer support has also been very useful with HIV+ inmates. Peer HIV educators have been evaluated systematically and demonstrated a high degree of influence of over behavior (Spector, 2007). Change is possible.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RSAT staff and substance treatment professionals are part of a team approach to care coordination and release planning; they cannot and should not function outside the scope of their knowledge, training.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learned in Module II, most incarcerated people who have HIV are infected before they enter correctional institutions (CDC, 2006), but many of them may be unaware of it. Others may enter prisons or jail knowing their HIV status; some of them may be undergoing treatment for HIV/AIDS in the community prior to intake. Continuity of care for persons undergoing treatment for HIV/AIDS is of critical importance upon entry into facilities; transfers between facilities and upon re-entry into the community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However, RSAT staff will be better equipped to support HIV+ offenders in substance treatment when they understand the emotional and physical toll of coping with HIV/AIDS in early recovery. It is helpful for staff to understand client care needs at each stage of the progression of the disease, treatment options and the issues that emerge at various phases of the correctional system.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Behavioral change is possible, but there is nearly always ambivalence. Whether an offender is grappling with the decision to get tested, a commitment to safer sexual behavior, abstinence from substances or adherence to complex medication regimes, motivational counseling approaches that help clients resolve their ambivalence are useful. Empathy, authenticity and peer support has also been very useful with HIV+ inmates. Peer HIV educators have been evaluated systematically and demonstrated a high degree of influence of over behavior (Spector, 2007). Change is possible.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RSAT staff and substance treatment professionals are part of a team approach to care coordination and release planning; they cannot and should not function outside the scope of their knowledge, training.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1992, AZT was first prescribed to help block the replication of the HIV virus; by 1997 AZT was conclusively shown to reduce mother to child transmission of HIV  and a new class of drugs called protease inhibitors was being prescribed in combination therapies. By 2000, the medical community was aware that HAART had the potential to significantly extend the lives of people with HIV/AIDS. New combined anti-retroviral drugs that simplify medication regimes were approved as recently as last year (AIDS info, 2012).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quality of correctional healthcare for a person living with HIV varies widely among facilities and states. With the exception of the New York State system, and a few others with large numbers of HIV+ inmates that have an improved response, better care may be available in the community. Adherence levels of 95% are required for best results. Depression makes clients seven times more likely not to adhere to HAART regimes; the majority of HIV-infected intravenous drug users report less than optimal adherence (Battaglio-DeNero, 2007). Some studies show that methadone and other opiate replacement therapies improve treatment adherence significantly, (plus or minus 20%) especially among re-entering offenders (Springer, Chen, Altice, 2010; Ullman et al., 2010). Although methadone dosages usually need to be adjusted or increased while undergoing HAART.</a:t>
            </a:r>
          </a:p>
          <a:p>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2</a:t>
            </a:fld>
            <a:endParaRPr lang="en-US"/>
          </a:p>
        </p:txBody>
      </p:sp>
    </p:spTree>
    <p:extLst>
      <p:ext uri="{BB962C8B-B14F-4D97-AF65-F5344CB8AC3E}">
        <p14:creationId xmlns:p14="http://schemas.microsoft.com/office/powerpoint/2010/main" val="36689607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Linking HIV+ individuals to care prior to re-entry has recently become a priority area for federally funded initiatives that support people living with HIV/AIDS. Several pilot projects and workforce development efforts have been funded to enhance these connections. Laws and regulations have changed so that most HIV related services and benefits no longer deny formerly incarcerated individuals. </a:t>
            </a: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Ryan White pays for medical care for offenders on work release or re-entering from correctional facilities, provided those facilities are no longer responsible for their care.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history of unethical research performed on Black Americans has deterred many HIV+ African Americans from participation (El-</a:t>
            </a:r>
            <a:r>
              <a:rPr lang="en-US" sz="1200" kern="1200" dirty="0" err="1" smtClean="0">
                <a:solidFill>
                  <a:schemeClr val="tx1"/>
                </a:solidFill>
                <a:effectLst/>
                <a:latin typeface="+mn-lt"/>
                <a:ea typeface="+mn-ea"/>
                <a:cs typeface="+mn-cs"/>
              </a:rPr>
              <a:t>Bassel</a:t>
            </a:r>
            <a:r>
              <a:rPr lang="en-US" sz="1200" kern="1200" dirty="0" smtClean="0">
                <a:solidFill>
                  <a:schemeClr val="tx1"/>
                </a:solidFill>
                <a:effectLst/>
                <a:latin typeface="+mn-lt"/>
                <a:ea typeface="+mn-ea"/>
                <a:cs typeface="+mn-cs"/>
              </a:rPr>
              <a:t> et al., 2010). Recently, pharmaceutical companies have purposed that they be allowed to recruit research subjects for clinical trials of new HIV medications from prison populations (De Groot, Bick, Thomas and Stubblefield, 2001). Research on prisoners has been restricted and monitored more carefully, also due to past abuses and the vulnerability of the prison population.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RSAT staff should be able to make clients aware of the potential advantage of participating, while respecting the cultural perspective of diverse clients.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3</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adverse impact of untreated substance use disorders on the criminal justice system and the prevalence of HIV among incarcerated populations make it critical to integrate knowledge about HIV detection and prevention into RSAT programs.  </a:t>
            </a:r>
            <a:r>
              <a:rPr lang="en-US" sz="1200" dirty="0" smtClean="0"/>
              <a:t>HIV testing in correctional and in substance treatment settings has the potential to reach populations at risk for HIV/AIDS that might not otherwise learn of their HIV status, giving them an opportunity to access care.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Of the million </a:t>
            </a:r>
            <a:r>
              <a:rPr lang="en-US" sz="1200" b="1" kern="1200" dirty="0" smtClean="0">
                <a:solidFill>
                  <a:schemeClr val="tx1"/>
                </a:solidFill>
                <a:effectLst/>
                <a:latin typeface="+mn-lt"/>
                <a:ea typeface="+mn-ea"/>
                <a:cs typeface="+mn-cs"/>
              </a:rPr>
              <a:t>people infected with HIV about a quarter of them do not know it</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prstClr val="black"/>
                </a:solidFill>
              </a:rPr>
              <a:t>Transmission</a:t>
            </a:r>
            <a:r>
              <a:rPr lang="en-US" sz="1200" baseline="0" dirty="0" smtClean="0">
                <a:solidFill>
                  <a:prstClr val="black"/>
                </a:solidFill>
              </a:rPr>
              <a:t> rates are </a:t>
            </a:r>
            <a:r>
              <a:rPr lang="en-US" sz="1200" b="1" dirty="0" smtClean="0">
                <a:solidFill>
                  <a:prstClr val="black"/>
                </a:solidFill>
              </a:rPr>
              <a:t>3.5 times higher for people</a:t>
            </a:r>
            <a:r>
              <a:rPr lang="en-US" sz="1200" b="1" baseline="0" dirty="0" smtClean="0">
                <a:solidFill>
                  <a:prstClr val="black"/>
                </a:solidFill>
              </a:rPr>
              <a:t> who do not know </a:t>
            </a:r>
            <a:r>
              <a:rPr lang="en-US" sz="1200" dirty="0" smtClean="0">
                <a:solidFill>
                  <a:prstClr val="black"/>
                </a:solidFill>
              </a:rPr>
              <a:t>than for people who know about their HIV infection.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Each year, about 1 in 5 HIV+ individuals or between</a:t>
            </a:r>
            <a:r>
              <a:rPr lang="en-US" sz="1200" baseline="0" dirty="0" smtClean="0"/>
              <a:t> </a:t>
            </a:r>
            <a:r>
              <a:rPr lang="en-US" sz="1200" b="1" baseline="0" dirty="0" smtClean="0"/>
              <a:t>20-25% of the people with HIV in the US pass thru a correctional facility.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Substance abuse negatively impacts HIV/AIDS outcomes and </a:t>
            </a:r>
            <a:r>
              <a:rPr lang="en-US" sz="1200" b="1" kern="1200" dirty="0" smtClean="0">
                <a:solidFill>
                  <a:schemeClr val="tx1"/>
                </a:solidFill>
                <a:effectLst/>
                <a:latin typeface="+mn-lt"/>
                <a:ea typeface="+mn-ea"/>
                <a:cs typeface="+mn-cs"/>
              </a:rPr>
              <a:t>multiplies a person’s risk for HIV infection nearly 12 times (CSAT, 2000).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About</a:t>
            </a:r>
            <a:r>
              <a:rPr lang="en-US" sz="1200" b="1" kern="1200" baseline="0" dirty="0" smtClean="0">
                <a:solidFill>
                  <a:schemeClr val="tx1"/>
                </a:solidFill>
                <a:effectLst/>
                <a:latin typeface="+mn-lt"/>
                <a:ea typeface="+mn-ea"/>
                <a:cs typeface="+mn-cs"/>
              </a:rPr>
              <a:t> 4 out of 10 AIDS deaths are attributed to drug use.</a:t>
            </a:r>
            <a:endParaRPr lang="en-US"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baseline="0" dirty="0" smtClean="0"/>
              <a:t>About half of those with HIV find out about late in the game…..and develop AIDS within a year of being diagnosed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prstClr val="black"/>
              </a:solidFill>
            </a:endParaRPr>
          </a:p>
          <a:p>
            <a:pPr lvl="1">
              <a:buClr>
                <a:srgbClr val="BE854C"/>
              </a:buClr>
              <a:buSzPct val="65000"/>
              <a:buFont typeface="Wingdings" pitchFamily="2" charset="2"/>
              <a:buChar char="Ø"/>
            </a:pPr>
            <a:r>
              <a:rPr lang="en-US" sz="2300" dirty="0" smtClean="0"/>
              <a:t>Known full-blown AIDS cases between 2.7 and 4.8 times higher than general population </a:t>
            </a:r>
          </a:p>
          <a:p>
            <a:pPr lvl="1">
              <a:buClr>
                <a:srgbClr val="BE854C"/>
              </a:buClr>
              <a:buSzPct val="65000"/>
              <a:buFont typeface="Wingdings" pitchFamily="2" charset="2"/>
              <a:buChar char="Ø"/>
            </a:pPr>
            <a:r>
              <a:rPr lang="en-US" sz="2300" dirty="0" smtClean="0"/>
              <a:t>Known HIV infection among incarcerated people is estimated at more than 5x the rate of the general population</a:t>
            </a:r>
          </a:p>
          <a:p>
            <a:pPr lvl="1">
              <a:buClr>
                <a:srgbClr val="BE854C"/>
              </a:buClr>
              <a:buSzPct val="65000"/>
              <a:buFont typeface="Wingdings" pitchFamily="2" charset="2"/>
              <a:buChar char="Ø"/>
            </a:pPr>
            <a:r>
              <a:rPr lang="en-US" sz="2300" b="1" dirty="0" smtClean="0"/>
              <a:t>Some studies have found rates up to 10-14 times higher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2D24EFB-9AAE-4E7D-8EBD-69E13AFA1BA2}" type="slidenum">
              <a:rPr lang="en-US" smtClean="0"/>
              <a:t>4</a:t>
            </a:fld>
            <a:endParaRPr lang="en-US" dirty="0"/>
          </a:p>
        </p:txBody>
      </p:sp>
    </p:spTree>
    <p:extLst>
      <p:ext uri="{BB962C8B-B14F-4D97-AF65-F5344CB8AC3E}">
        <p14:creationId xmlns:p14="http://schemas.microsoft.com/office/powerpoint/2010/main" val="1019277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Clr>
                <a:srgbClr val="BE854C"/>
              </a:buClr>
              <a:buSzPct val="65000"/>
              <a:buFont typeface="Wingdings" pitchFamily="2" charset="2"/>
              <a:buChar char="Ø"/>
            </a:pPr>
            <a:endParaRPr lang="en-US" sz="2400" dirty="0" smtClean="0"/>
          </a:p>
          <a:p>
            <a:pPr lvl="1">
              <a:buClr>
                <a:srgbClr val="BE854C"/>
              </a:buClr>
              <a:buSzPct val="65000"/>
              <a:buFont typeface="Wingdings" pitchFamily="2" charset="2"/>
              <a:buNone/>
            </a:pPr>
            <a:r>
              <a:rPr lang="en-US" sz="2400" b="1" dirty="0" smtClean="0"/>
              <a:t>*Explain</a:t>
            </a:r>
            <a:r>
              <a:rPr lang="en-US" sz="2400" b="1" baseline="0" dirty="0" smtClean="0"/>
              <a:t> approach and structure of curriculum. </a:t>
            </a:r>
          </a:p>
          <a:p>
            <a:pPr lvl="1">
              <a:buClr>
                <a:srgbClr val="BE854C"/>
              </a:buClr>
              <a:buSzPct val="65000"/>
              <a:buFont typeface="Wingdings" pitchFamily="2" charset="2"/>
              <a:buNone/>
            </a:pPr>
            <a:endParaRPr lang="en-US" sz="2400" baseline="0" dirty="0" smtClean="0"/>
          </a:p>
          <a:p>
            <a:pPr lvl="1">
              <a:buClr>
                <a:srgbClr val="BE854C"/>
              </a:buClr>
              <a:buSzPct val="65000"/>
              <a:buFont typeface="Wingdings" pitchFamily="2" charset="2"/>
              <a:buNone/>
            </a:pPr>
            <a:endParaRPr lang="en-US" sz="2400" baseline="0" dirty="0" smtClean="0"/>
          </a:p>
          <a:p>
            <a:pPr lvl="1">
              <a:buClr>
                <a:srgbClr val="BE854C"/>
              </a:buClr>
              <a:buSzPct val="65000"/>
              <a:buFont typeface="Wingdings" pitchFamily="2" charset="2"/>
              <a:buNone/>
            </a:pPr>
            <a:endParaRPr lang="en-US" sz="2400" dirty="0" smtClean="0"/>
          </a:p>
          <a:p>
            <a:pPr lvl="1">
              <a:buClr>
                <a:srgbClr val="BE854C"/>
              </a:buClr>
              <a:buSzPct val="65000"/>
              <a:buFont typeface="Wingdings" pitchFamily="2" charset="2"/>
              <a:buChar char="Ø"/>
            </a:pPr>
            <a:endParaRPr lang="en-US" sz="2400" dirty="0" smtClean="0"/>
          </a:p>
          <a:p>
            <a:pPr lvl="1">
              <a:buClr>
                <a:srgbClr val="BE854C"/>
              </a:buClr>
              <a:buSzPct val="65000"/>
              <a:buFont typeface="Wingdings" pitchFamily="2" charset="2"/>
              <a:buChar char="Ø"/>
            </a:pPr>
            <a:r>
              <a:rPr lang="en-US" sz="2400" dirty="0" smtClean="0"/>
              <a:t>If inmates fear stigma and even violence from other inmates or staff, and institutional discriminatory practices:</a:t>
            </a:r>
          </a:p>
          <a:p>
            <a:pPr lvl="1">
              <a:buClr>
                <a:srgbClr val="BE854C"/>
              </a:buClr>
              <a:buSzPct val="65000"/>
              <a:buFont typeface="Arial" pitchFamily="34" charset="0"/>
              <a:buChar char="•"/>
            </a:pPr>
            <a:r>
              <a:rPr lang="en-US" sz="2300" dirty="0" smtClean="0"/>
              <a:t>Deny or hide their HIV status</a:t>
            </a:r>
          </a:p>
          <a:p>
            <a:pPr lvl="1">
              <a:buClr>
                <a:srgbClr val="BE854C"/>
              </a:buClr>
              <a:buSzPct val="65000"/>
              <a:buFont typeface="Arial" pitchFamily="34" charset="0"/>
              <a:buChar char="•"/>
            </a:pPr>
            <a:r>
              <a:rPr lang="en-US" sz="2300" dirty="0" smtClean="0"/>
              <a:t>Fail to disclose medical needs upon intake</a:t>
            </a:r>
          </a:p>
          <a:p>
            <a:pPr lvl="1">
              <a:buClr>
                <a:srgbClr val="BE854C"/>
              </a:buClr>
              <a:buSzPct val="65000"/>
              <a:buFont typeface="Arial" pitchFamily="34" charset="0"/>
              <a:buChar char="•"/>
            </a:pPr>
            <a:r>
              <a:rPr lang="en-US" sz="2300" dirty="0" smtClean="0"/>
              <a:t>Discontinue medications</a:t>
            </a:r>
          </a:p>
          <a:p>
            <a:pPr lvl="1">
              <a:buClr>
                <a:srgbClr val="BE854C"/>
              </a:buClr>
              <a:buSzPct val="65000"/>
              <a:buFont typeface="Arial" pitchFamily="34" charset="0"/>
              <a:buChar char="•"/>
            </a:pPr>
            <a:r>
              <a:rPr lang="en-US" sz="2300" dirty="0" smtClean="0"/>
              <a:t>Avoid testing </a:t>
            </a:r>
          </a:p>
          <a:p>
            <a:pPr lvl="1">
              <a:buClr>
                <a:srgbClr val="BE854C"/>
              </a:buClr>
              <a:buSzPct val="65000"/>
              <a:buFont typeface="Arial" pitchFamily="34" charset="0"/>
              <a:buChar char="•"/>
            </a:pPr>
            <a:r>
              <a:rPr lang="en-US" sz="2300" dirty="0" smtClean="0"/>
              <a:t>Avoid accessing mental health and substance abuse treatment</a:t>
            </a:r>
          </a:p>
          <a:p>
            <a:pPr lvl="1">
              <a:buClr>
                <a:srgbClr val="BE854C"/>
              </a:buClr>
              <a:buSzPct val="65000"/>
              <a:buFont typeface="Arial" pitchFamily="34" charset="0"/>
              <a:buChar char="•"/>
            </a:pPr>
            <a:r>
              <a:rPr lang="en-US" sz="2300" dirty="0" smtClean="0"/>
              <a:t>Avoid accessing healthcare</a:t>
            </a:r>
          </a:p>
          <a:p>
            <a:pPr>
              <a:buClr>
                <a:srgbClr val="BE854C"/>
              </a:buClr>
              <a:buSzPct val="65000"/>
              <a:buFont typeface="Wingdings" pitchFamily="2" charset="2"/>
              <a:buNone/>
            </a:pPr>
            <a:endParaRPr lang="en-US" dirty="0" smtClean="0"/>
          </a:p>
        </p:txBody>
      </p:sp>
      <p:sp>
        <p:nvSpPr>
          <p:cNvPr id="4" name="Slide Number Placeholder 3"/>
          <p:cNvSpPr>
            <a:spLocks noGrp="1"/>
          </p:cNvSpPr>
          <p:nvPr>
            <p:ph type="sldNum" sz="quarter" idx="10"/>
          </p:nvPr>
        </p:nvSpPr>
        <p:spPr/>
        <p:txBody>
          <a:bodyPr/>
          <a:lstStyle/>
          <a:p>
            <a:fld id="{22D24EFB-9AAE-4E7D-8EBD-69E13AFA1BA2}" type="slidenum">
              <a:rPr lang="en-US" smtClean="0"/>
              <a:t>5</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rgbClr val="BE854C"/>
              </a:buClr>
              <a:buSzPct val="65000"/>
              <a:buFont typeface="+mj-lt"/>
              <a:buNone/>
            </a:pPr>
            <a:r>
              <a:rPr lang="en-US" sz="1200" dirty="0" smtClean="0"/>
              <a:t>Number 2 is very important-to</a:t>
            </a:r>
            <a:r>
              <a:rPr lang="en-US" sz="1200" baseline="0" dirty="0" smtClean="0"/>
              <a:t> reduce staff exposures, altercations, ostracism-stigma….take needed precautions not unneeded….reduces violence –increases institutional safety….for example….</a:t>
            </a:r>
            <a:endParaRPr lang="en-US" sz="1200" dirty="0" smtClean="0"/>
          </a:p>
          <a:p>
            <a:pPr marL="171450" indent="-171450">
              <a:buClr>
                <a:srgbClr val="BE854C"/>
              </a:buClr>
              <a:buSzPct val="65000"/>
              <a:buFont typeface="Arial" pitchFamily="34" charset="0"/>
              <a:buChar char="•"/>
            </a:pPr>
            <a:r>
              <a:rPr lang="en-US" sz="1200" dirty="0" smtClean="0"/>
              <a:t>If a HIV positive inmate spits on a staff member and saliva comes in contact with intact, unbroken skin, it is not considered exposure and there is no risk of HIV infection and no need to for staff to have a protective dose of medication to prevent HIV transmission. </a:t>
            </a:r>
          </a:p>
          <a:p>
            <a:pPr marL="0" indent="0">
              <a:buClr>
                <a:srgbClr val="BE854C"/>
              </a:buClr>
              <a:buSzPct val="65000"/>
              <a:buFont typeface="Arial" pitchFamily="34" charset="0"/>
              <a:buNone/>
            </a:pPr>
            <a:endParaRPr lang="en-US" sz="1200" dirty="0" smtClean="0"/>
          </a:p>
          <a:p>
            <a:pPr marL="457200" indent="-457200">
              <a:buClr>
                <a:srgbClr val="BE854C"/>
              </a:buClr>
              <a:buSzPct val="65000"/>
              <a:buFont typeface="Arial" pitchFamily="34" charset="0"/>
              <a:buChar char="•"/>
            </a:pPr>
            <a:r>
              <a:rPr lang="en-US" sz="1200" dirty="0" smtClean="0"/>
              <a:t>Last point reduces</a:t>
            </a:r>
            <a:r>
              <a:rPr lang="en-US" sz="1200" baseline="0" dirty="0" smtClean="0"/>
              <a:t> recidivism---- if positive find out while in SUD </a:t>
            </a:r>
            <a:r>
              <a:rPr lang="en-US" sz="1200" baseline="0" dirty="0" err="1" smtClean="0"/>
              <a:t>tx</a:t>
            </a:r>
            <a:r>
              <a:rPr lang="en-US" sz="1200" baseline="0" dirty="0" smtClean="0"/>
              <a:t>—and while in custody not upon release.  If negative---become a motivator to remain negative.</a:t>
            </a:r>
          </a:p>
          <a:p>
            <a:pPr marL="457200" marR="0" indent="-457200" algn="l" defTabSz="914400" rtl="0" eaLnBrk="1" fontAlgn="auto" latinLnBrk="0" hangingPunct="1">
              <a:lnSpc>
                <a:spcPct val="100000"/>
              </a:lnSpc>
              <a:spcBef>
                <a:spcPts val="0"/>
              </a:spcBef>
              <a:spcAft>
                <a:spcPts val="0"/>
              </a:spcAft>
              <a:buClr>
                <a:srgbClr val="BE854C"/>
              </a:buClr>
              <a:buSzPct val="65000"/>
              <a:buFont typeface="Arial" pitchFamily="34" charset="0"/>
              <a:buChar char="•"/>
              <a:tabLst/>
              <a:defRPr/>
            </a:pPr>
            <a:r>
              <a:rPr lang="en-US" sz="1400" dirty="0" smtClean="0"/>
              <a:t>Last point- Early detection is critically important!  </a:t>
            </a:r>
            <a:r>
              <a:rPr lang="en-US" sz="1200" dirty="0" smtClean="0"/>
              <a:t>New antiretroviral therapies can extend life and delay the onset of AIDS related health problems</a:t>
            </a:r>
          </a:p>
          <a:p>
            <a:pPr marL="457200" marR="0" indent="-457200" algn="l" defTabSz="914400" rtl="0" eaLnBrk="1" fontAlgn="auto" latinLnBrk="0" hangingPunct="1">
              <a:lnSpc>
                <a:spcPct val="100000"/>
              </a:lnSpc>
              <a:spcBef>
                <a:spcPts val="0"/>
              </a:spcBef>
              <a:spcAft>
                <a:spcPts val="0"/>
              </a:spcAft>
              <a:buClr>
                <a:srgbClr val="BE854C"/>
              </a:buClr>
              <a:buSzPct val="65000"/>
              <a:buFont typeface="Arial" pitchFamily="34" charset="0"/>
              <a:buChar char="•"/>
              <a:tabLst/>
              <a:defRPr/>
            </a:pPr>
            <a:r>
              <a:rPr lang="en-US" sz="1200" dirty="0" smtClean="0"/>
              <a:t>Last point is a cost effective-cost</a:t>
            </a:r>
            <a:r>
              <a:rPr lang="en-US" sz="1200" baseline="0" dirty="0" smtClean="0"/>
              <a:t> cutting measure…..not many of the younger people who are infected need to progress to AIDS ever, but certainly not while they are in your custody</a:t>
            </a:r>
            <a:endParaRPr lang="en-US" sz="1200" dirty="0" smtClean="0"/>
          </a:p>
          <a:p>
            <a:pPr marL="457200" indent="-457200">
              <a:buClr>
                <a:srgbClr val="BE854C"/>
              </a:buClr>
              <a:buSzPct val="65000"/>
              <a:buFont typeface="+mj-lt"/>
              <a:buAutoNum type="arabicPeriod"/>
            </a:pPr>
            <a:endParaRPr lang="en-US" sz="1200" dirty="0" smtClean="0"/>
          </a:p>
          <a:p>
            <a:pPr lvl="1">
              <a:buClr>
                <a:schemeClr val="accent6"/>
              </a:buClr>
              <a:buFont typeface="Wingdings" pitchFamily="2" charset="2"/>
              <a:buChar char="Ø"/>
            </a:pPr>
            <a:r>
              <a:rPr lang="en-US" sz="2300" dirty="0" smtClean="0"/>
              <a:t>Once individuals learn about their HIV infection, they substantially reduce their high-risk sexual behaviors. </a:t>
            </a:r>
          </a:p>
          <a:p>
            <a:pPr lvl="1">
              <a:buClr>
                <a:schemeClr val="accent6"/>
              </a:buClr>
              <a:buFont typeface="Wingdings" pitchFamily="2" charset="2"/>
              <a:buChar char="Ø"/>
            </a:pPr>
            <a:r>
              <a:rPr lang="en-US" sz="2300" dirty="0" smtClean="0"/>
              <a:t>When re-entering offenders know their HIV status and what to do to prevent the spread of HIV the result is increased public safety and public health and decreased healthcare costs.</a:t>
            </a:r>
          </a:p>
          <a:p>
            <a:pPr marL="0" indent="0">
              <a:buClr>
                <a:srgbClr val="BE854C"/>
              </a:buClr>
              <a:buSzPct val="65000"/>
              <a:buFont typeface="+mj-lt"/>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6</a:t>
            </a:fld>
            <a:endParaRPr lang="en-US"/>
          </a:p>
        </p:txBody>
      </p:sp>
    </p:spTree>
    <p:extLst>
      <p:ext uri="{BB962C8B-B14F-4D97-AF65-F5344CB8AC3E}">
        <p14:creationId xmlns:p14="http://schemas.microsoft.com/office/powerpoint/2010/main" val="1019277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see page 16 of manual for more</a:t>
            </a:r>
            <a:r>
              <a:rPr lang="en-US" baseline="0" dirty="0" smtClean="0"/>
              <a:t> in depth information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Most people that have HIV in prisons and jails are infected while they are incarcerated</a:t>
            </a:r>
          </a:p>
          <a:p>
            <a:endParaRPr lang="en-US" baseline="0" dirty="0" smtClean="0"/>
          </a:p>
          <a:p>
            <a:r>
              <a:rPr lang="en-US" sz="1200" kern="1200" dirty="0" smtClean="0">
                <a:solidFill>
                  <a:schemeClr val="tx1"/>
                </a:solidFill>
                <a:effectLst/>
                <a:latin typeface="+mn-lt"/>
                <a:ea typeface="+mn-ea"/>
                <a:cs typeface="+mn-cs"/>
              </a:rPr>
              <a:t>By the mid-1990’s doctors were providing certain anti-retroviral drugs to pregnant women who were HIV+ to reduce the transmission of the virus from mother to child.</a:t>
            </a:r>
          </a:p>
          <a:p>
            <a:r>
              <a:rPr lang="en-US" sz="1200" kern="1200" dirty="0" smtClean="0">
                <a:solidFill>
                  <a:schemeClr val="tx1"/>
                </a:solidFill>
                <a:effectLst/>
                <a:latin typeface="+mn-lt"/>
                <a:ea typeface="+mn-ea"/>
                <a:cs typeface="+mn-cs"/>
              </a:rPr>
              <a:t>Women can still opt out of testing but they no longer have to “opt in.” as a result the reported number of </a:t>
            </a:r>
            <a:r>
              <a:rPr lang="en-US" sz="1200" kern="1200" dirty="0" err="1" smtClean="0">
                <a:solidFill>
                  <a:schemeClr val="tx1"/>
                </a:solidFill>
                <a:effectLst/>
                <a:latin typeface="+mn-lt"/>
                <a:ea typeface="+mn-ea"/>
                <a:cs typeface="+mn-cs"/>
              </a:rPr>
              <a:t>peri-natally</a:t>
            </a:r>
            <a:r>
              <a:rPr lang="en-US" sz="1200" kern="1200" dirty="0" smtClean="0">
                <a:solidFill>
                  <a:schemeClr val="tx1"/>
                </a:solidFill>
                <a:effectLst/>
                <a:latin typeface="+mn-lt"/>
                <a:ea typeface="+mn-ea"/>
                <a:cs typeface="+mn-cs"/>
              </a:rPr>
              <a:t> infected infants dropped by 74% from 1994 to 2003 </a:t>
            </a:r>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Modified behavior regarding drug use and sexual contact can reduce the chance of HIV infection for clients who are not infected and prevent HIV+ clients from transmitting the virus to others. Education can dispel irrational fears and contribute to personal and institutional safety.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Once a person knows their status, they can take steps that will improve the quality and length of their life and protect the health of those they are close to. Inmates who learn they do not have HIV may also be more motivated to adopt preventative behaviors.</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where they have resources and support. The information can strengthen motivation to recover; conversely, finding out after leaving treatment can contribute to relapse unless an adequate support system is in place.</a:t>
            </a: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 study of post-release deaths of re-entering prisoners in Washington State, the first 2 weeks after release, the risk of death among former inmates was more than 12 times the risk for other state residents, with a markedly elevated relative risk of death from drug overdose. The leading causes of death among former inmates were drug overdose, cardiovascular disease, homicide, and suicide.</a:t>
            </a:r>
          </a:p>
          <a:p>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Connections to immediate re-entry support for ongoing recovery from addiction is a crucial need for RSAT clients to prevent a return to often fatal drug use patterns and unsafe sex.</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r>
              <a:rPr lang="en-US" sz="9600" b="1" dirty="0" smtClean="0"/>
              <a:t>Refer to “Exercise 4” on page 29 of the Manual.</a:t>
            </a:r>
          </a:p>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01927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jpeg"/><Relationship Id="rId7" Type="http://schemas.openxmlformats.org/officeDocument/2006/relationships/diagramColors" Target="../diagrams/colors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3" Type="http://schemas.openxmlformats.org/officeDocument/2006/relationships/hyperlink" Target="mailto:nmiller@ahpnet.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jpeg"/><Relationship Id="rId7" Type="http://schemas.openxmlformats.org/officeDocument/2006/relationships/diagramColors" Target="../diagrams/colors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jpeg"/><Relationship Id="rId7" Type="http://schemas.openxmlformats.org/officeDocument/2006/relationships/diagramColors" Target="../diagrams/colors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hyperlink" Target="mailto:jgrand@ahpnet.com"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rsat-tta.com/Home" TargetMode="External"/><Relationship Id="rId5" Type="http://schemas.openxmlformats.org/officeDocument/2006/relationships/hyperlink" Target="http://www.rsat-tta.com/Curricula" TargetMode="External"/><Relationship Id="rId4" Type="http://schemas.openxmlformats.org/officeDocument/2006/relationships/hyperlink" Target="mailto:nmiller@ahpnet.com"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jpe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1676400"/>
            <a:ext cx="7086600" cy="2689225"/>
          </a:xfrm>
        </p:spPr>
        <p:txBody>
          <a:bodyPr>
            <a:normAutofit fontScale="90000"/>
          </a:bodyPr>
          <a:lstStyle/>
          <a:p>
            <a:r>
              <a:rPr lang="en-US" b="1" dirty="0" smtClean="0">
                <a:solidFill>
                  <a:srgbClr val="006892"/>
                </a:solidFill>
                <a:latin typeface="Arial" pitchFamily="34" charset="0"/>
                <a:cs typeface="Arial" pitchFamily="34" charset="0"/>
              </a:rPr>
              <a:t/>
            </a:r>
            <a:br>
              <a:rPr lang="en-US" b="1" dirty="0" smtClean="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Prevention and Treatment Needs </a:t>
            </a:r>
            <a:br>
              <a:rPr lang="en-US" sz="3600" b="1" i="1" dirty="0" smtClean="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of  RSAT Clients at </a:t>
            </a:r>
            <a:br>
              <a:rPr lang="en-US" sz="3600" b="1" i="1" dirty="0" smtClean="0">
                <a:solidFill>
                  <a:srgbClr val="006892"/>
                </a:solidFill>
                <a:latin typeface="Arial" pitchFamily="34" charset="0"/>
                <a:cs typeface="Arial" pitchFamily="34" charset="0"/>
              </a:rPr>
            </a:br>
            <a:r>
              <a:rPr lang="en-US" sz="3600" b="1" i="1" dirty="0" smtClean="0">
                <a:solidFill>
                  <a:srgbClr val="006892"/>
                </a:solidFill>
                <a:latin typeface="Arial" pitchFamily="34" charset="0"/>
                <a:cs typeface="Arial" pitchFamily="34" charset="0"/>
              </a:rPr>
              <a:t>Risk for or Living with HIV/AIDS</a:t>
            </a:r>
            <a:r>
              <a:rPr lang="en-US" sz="2000" b="1" i="1" dirty="0">
                <a:solidFill>
                  <a:srgbClr val="006892"/>
                </a:solidFill>
                <a:latin typeface="Arial" pitchFamily="34" charset="0"/>
                <a:cs typeface="Arial" pitchFamily="34" charset="0"/>
              </a:rPr>
              <a:t/>
            </a:r>
            <a:br>
              <a:rPr lang="en-US" sz="2000" b="1" i="1" dirty="0">
                <a:solidFill>
                  <a:srgbClr val="006892"/>
                </a:solidFill>
                <a:latin typeface="Arial" pitchFamily="34" charset="0"/>
                <a:cs typeface="Arial" pitchFamily="34" charset="0"/>
              </a:rPr>
            </a:br>
            <a:r>
              <a:rPr lang="en-US" sz="3600" b="1" i="1" dirty="0">
                <a:solidFill>
                  <a:srgbClr val="006892"/>
                </a:solidFill>
                <a:latin typeface="Arial" pitchFamily="34" charset="0"/>
                <a:cs typeface="Arial" pitchFamily="34" charset="0"/>
              </a:rPr>
              <a:t/>
            </a:r>
            <a:br>
              <a:rPr lang="en-US" sz="3600" b="1" i="1" dirty="0">
                <a:solidFill>
                  <a:srgbClr val="006892"/>
                </a:solidFill>
                <a:latin typeface="Arial" pitchFamily="34" charset="0"/>
                <a:cs typeface="Arial" pitchFamily="34" charset="0"/>
              </a:rPr>
            </a:br>
            <a:r>
              <a:rPr lang="en-US" sz="3600" b="1" dirty="0" smtClean="0">
                <a:solidFill>
                  <a:srgbClr val="006892"/>
                </a:solidFill>
                <a:latin typeface="Arial" pitchFamily="34" charset="0"/>
                <a:cs typeface="Arial" pitchFamily="34" charset="0"/>
              </a:rPr>
              <a:t>RSAT</a:t>
            </a:r>
            <a:r>
              <a:rPr lang="en-US" sz="4000" b="1" dirty="0" smtClean="0">
                <a:solidFill>
                  <a:srgbClr val="006892"/>
                </a:solidFill>
                <a:latin typeface="Arial" pitchFamily="34" charset="0"/>
                <a:cs typeface="Arial" pitchFamily="34" charset="0"/>
              </a:rPr>
              <a:t> Webinar</a:t>
            </a:r>
            <a:endParaRPr lang="en-US" sz="3600" b="1" dirty="0">
              <a:solidFill>
                <a:srgbClr val="006892"/>
              </a:solidFill>
              <a:latin typeface="Arial" pitchFamily="34" charset="0"/>
              <a:cs typeface="Arial"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3815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3" y="6081989"/>
            <a:ext cx="9144000" cy="776011"/>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47800" y="5023104"/>
            <a:ext cx="5888736" cy="917448"/>
          </a:xfrm>
          <a:prstGeom prst="rect">
            <a:avLst/>
          </a:prstGeom>
        </p:spPr>
      </p:pic>
    </p:spTree>
    <p:extLst>
      <p:ext uri="{BB962C8B-B14F-4D97-AF65-F5344CB8AC3E}">
        <p14:creationId xmlns:p14="http://schemas.microsoft.com/office/powerpoint/2010/main" val="3648849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4525963"/>
          </a:xfrm>
        </p:spPr>
        <p:txBody>
          <a:bodyPr>
            <a:noAutofit/>
          </a:bodyPr>
          <a:lstStyle/>
          <a:p>
            <a:pPr>
              <a:buClr>
                <a:srgbClr val="BE854C"/>
              </a:buClr>
              <a:buSzPct val="65000"/>
              <a:buFont typeface="Wingdings" pitchFamily="2" charset="2"/>
              <a:buChar char="Ø"/>
            </a:pPr>
            <a:r>
              <a:rPr lang="en-US" sz="3000" dirty="0" smtClean="0"/>
              <a:t>HIV </a:t>
            </a:r>
            <a:r>
              <a:rPr lang="en-US" sz="3000" dirty="0"/>
              <a:t>Testing laws </a:t>
            </a:r>
            <a:r>
              <a:rPr lang="en-US" sz="3000" dirty="0" smtClean="0"/>
              <a:t>for each state </a:t>
            </a:r>
          </a:p>
          <a:p>
            <a:pPr>
              <a:buClr>
                <a:srgbClr val="BE854C"/>
              </a:buClr>
              <a:buSzPct val="65000"/>
              <a:buFont typeface="Wingdings" pitchFamily="2" charset="2"/>
              <a:buChar char="Ø"/>
            </a:pPr>
            <a:r>
              <a:rPr lang="en-US" sz="3000" dirty="0" smtClean="0"/>
              <a:t>State </a:t>
            </a:r>
            <a:r>
              <a:rPr lang="en-US" sz="3000" dirty="0"/>
              <a:t>laws </a:t>
            </a:r>
            <a:r>
              <a:rPr lang="en-US" sz="3000" dirty="0" smtClean="0"/>
              <a:t>specific to testing prison &amp; jail inmates</a:t>
            </a:r>
          </a:p>
          <a:p>
            <a:pPr marL="0" indent="0">
              <a:buClr>
                <a:srgbClr val="BE854C"/>
              </a:buClr>
              <a:buSzPct val="65000"/>
              <a:buNone/>
            </a:pPr>
            <a:endParaRPr lang="en-US" sz="800" dirty="0" smtClean="0"/>
          </a:p>
          <a:p>
            <a:pPr>
              <a:buClr>
                <a:srgbClr val="BE854C"/>
              </a:buClr>
              <a:buSzPct val="65000"/>
              <a:buFont typeface="Wingdings" pitchFamily="2" charset="2"/>
              <a:buChar char="Ø"/>
            </a:pPr>
            <a:r>
              <a:rPr lang="en-US" sz="3000" dirty="0" smtClean="0"/>
              <a:t>Federal BOP testing guidelines – mandates for high </a:t>
            </a:r>
            <a:r>
              <a:rPr lang="en-US" sz="3000" dirty="0"/>
              <a:t>risk inmates </a:t>
            </a:r>
            <a:endParaRPr lang="en-US" sz="3000" dirty="0" smtClean="0"/>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3000" dirty="0" smtClean="0"/>
              <a:t>National </a:t>
            </a:r>
            <a:r>
              <a:rPr lang="en-US" sz="3000" dirty="0"/>
              <a:t>HIV/AIDS Consultation Center: </a:t>
            </a:r>
            <a:r>
              <a:rPr lang="en-US" sz="3000" dirty="0" smtClean="0"/>
              <a:t>info </a:t>
            </a:r>
            <a:r>
              <a:rPr lang="en-US" sz="3000" dirty="0"/>
              <a:t>on state laws; hotline for </a:t>
            </a:r>
            <a:r>
              <a:rPr lang="en-US" sz="3000" dirty="0" smtClean="0"/>
              <a:t>questions</a:t>
            </a:r>
          </a:p>
          <a:p>
            <a:pPr>
              <a:buClr>
                <a:srgbClr val="BE854C"/>
              </a:buClr>
              <a:buSzPct val="65000"/>
              <a:buFont typeface="Wingdings" pitchFamily="2" charset="2"/>
              <a:buChar char="Ø"/>
            </a:pPr>
            <a:endParaRPr lang="en-US" sz="800" b="1" dirty="0" smtClean="0"/>
          </a:p>
          <a:p>
            <a:pPr marL="0" indent="0">
              <a:buClr>
                <a:srgbClr val="BE854C"/>
              </a:buClr>
              <a:buSzPct val="65000"/>
              <a:buNone/>
            </a:pPr>
            <a:r>
              <a:rPr lang="en-US" sz="3000" dirty="0" smtClean="0"/>
              <a:t>Familiarize staff </a:t>
            </a:r>
            <a:r>
              <a:rPr lang="en-US" sz="3000" dirty="0"/>
              <a:t>with </a:t>
            </a:r>
            <a:r>
              <a:rPr lang="en-US" sz="3000" dirty="0" smtClean="0"/>
              <a:t>facility &amp; </a:t>
            </a:r>
            <a:r>
              <a:rPr lang="en-US" sz="3000" dirty="0"/>
              <a:t>state </a:t>
            </a:r>
            <a:r>
              <a:rPr lang="en-US" sz="3000" dirty="0" smtClean="0"/>
              <a:t>guidelines; align </a:t>
            </a:r>
            <a:r>
              <a:rPr lang="en-US" sz="3000" dirty="0"/>
              <a:t>practices </a:t>
            </a:r>
            <a:r>
              <a:rPr lang="en-US" sz="3000" dirty="0" smtClean="0"/>
              <a:t>accordingly…</a:t>
            </a:r>
            <a:endParaRPr lang="en-US" sz="3000" dirty="0"/>
          </a:p>
          <a:p>
            <a:pPr lvl="1">
              <a:buClr>
                <a:srgbClr val="BE854C"/>
              </a:buClr>
              <a:buSzPct val="65000"/>
              <a:buFont typeface="Wingdings" pitchFamily="2" charset="2"/>
              <a:buChar char="Ø"/>
            </a:pPr>
            <a:endParaRPr lang="en-US" sz="2300" dirty="0"/>
          </a:p>
          <a:p>
            <a:pPr lvl="1">
              <a:buClr>
                <a:srgbClr val="BE854C"/>
              </a:buClr>
              <a:buSzPct val="65000"/>
              <a:buFont typeface="Wingdings" pitchFamily="2" charset="2"/>
              <a:buChar char="Ø"/>
            </a:pPr>
            <a:endParaRPr lang="en-US" sz="23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spcBef>
                <a:spcPct val="20000"/>
              </a:spcBef>
              <a:buClr>
                <a:srgbClr val="BE854C"/>
              </a:buClr>
              <a:buSzPct val="65000"/>
              <a:buFont typeface="Wingdings" pitchFamily="2" charset="2"/>
              <a:buChar char="Ø"/>
            </a:pPr>
            <a:r>
              <a:rPr lang="en-US" sz="2800" dirty="0">
                <a:solidFill>
                  <a:srgbClr val="006892"/>
                </a:solidFill>
                <a:latin typeface="Arial" pitchFamily="34" charset="0"/>
                <a:cs typeface="Arial" pitchFamily="34" charset="0"/>
              </a:rPr>
              <a:t>Module </a:t>
            </a:r>
            <a:r>
              <a:rPr lang="en-US" sz="2800" dirty="0" smtClean="0">
                <a:solidFill>
                  <a:srgbClr val="006892"/>
                </a:solidFill>
                <a:latin typeface="Arial" pitchFamily="34" charset="0"/>
                <a:cs typeface="Arial" pitchFamily="34" charset="0"/>
              </a:rPr>
              <a:t>I: </a:t>
            </a:r>
            <a:r>
              <a:rPr lang="en-US" sz="2800" dirty="0">
                <a:solidFill>
                  <a:srgbClr val="006892"/>
                </a:solidFill>
                <a:latin typeface="Arial" pitchFamily="34" charset="0"/>
                <a:cs typeface="Arial" pitchFamily="34" charset="0"/>
              </a:rPr>
              <a:t>Legal </a:t>
            </a:r>
            <a:r>
              <a:rPr lang="en-US" sz="2800" dirty="0" smtClean="0">
                <a:solidFill>
                  <a:srgbClr val="006892"/>
                </a:solidFill>
                <a:latin typeface="Arial" pitchFamily="34" charset="0"/>
                <a:cs typeface="Arial" pitchFamily="34" charset="0"/>
              </a:rPr>
              <a:t>Issues in HIV Testing </a:t>
            </a:r>
            <a:r>
              <a:rPr lang="en-US" sz="2800" dirty="0">
                <a:solidFill>
                  <a:prstClr val="black"/>
                </a:solidFill>
              </a:rPr>
              <a:t>pg. 22 </a:t>
            </a:r>
            <a:r>
              <a:rPr lang="en-US" sz="2800" dirty="0" smtClean="0">
                <a:solidFill>
                  <a:prstClr val="black"/>
                </a:solidFill>
              </a:rPr>
              <a:t>in manual</a:t>
            </a:r>
            <a:endParaRPr lang="en-US" sz="2800" dirty="0">
              <a:solidFill>
                <a:prstClr val="black"/>
              </a:solidFill>
            </a:endParaRPr>
          </a:p>
          <a:p>
            <a:endParaRPr lang="en-US" sz="2800" dirty="0">
              <a:solidFill>
                <a:prstClr val="white"/>
              </a:solidFill>
            </a:endParaRPr>
          </a:p>
        </p:txBody>
      </p:sp>
    </p:spTree>
    <p:extLst>
      <p:ext uri="{BB962C8B-B14F-4D97-AF65-F5344CB8AC3E}">
        <p14:creationId xmlns:p14="http://schemas.microsoft.com/office/powerpoint/2010/main" val="1480725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2509059"/>
            <a:ext cx="9144000" cy="3581400"/>
          </a:xfrm>
        </p:spPr>
        <p:txBody>
          <a:bodyPr numCol="2">
            <a:noAutofit/>
          </a:bodyPr>
          <a:lstStyle/>
          <a:p>
            <a:pPr lvl="0">
              <a:buClr>
                <a:schemeClr val="accent6">
                  <a:lumMod val="75000"/>
                </a:schemeClr>
              </a:buClr>
            </a:pPr>
            <a:r>
              <a:rPr lang="en-US" sz="2400" dirty="0" smtClean="0"/>
              <a:t>State laws on </a:t>
            </a:r>
            <a:r>
              <a:rPr lang="en-US" sz="2400" dirty="0"/>
              <a:t>notification </a:t>
            </a:r>
            <a:endParaRPr lang="en-US" sz="2400" dirty="0" smtClean="0"/>
          </a:p>
          <a:p>
            <a:pPr lvl="0">
              <a:buClr>
                <a:schemeClr val="accent6">
                  <a:lumMod val="75000"/>
                </a:schemeClr>
              </a:buClr>
            </a:pPr>
            <a:r>
              <a:rPr lang="en-US" sz="2400" dirty="0" smtClean="0"/>
              <a:t>Testing &amp; </a:t>
            </a:r>
            <a:r>
              <a:rPr lang="en-US" sz="2400" dirty="0"/>
              <a:t>clinical </a:t>
            </a:r>
            <a:r>
              <a:rPr lang="en-US" sz="2400" dirty="0" smtClean="0"/>
              <a:t> </a:t>
            </a:r>
            <a:r>
              <a:rPr lang="en-US" sz="2400" dirty="0"/>
              <a:t>guidelines for </a:t>
            </a:r>
            <a:r>
              <a:rPr lang="en-US" sz="2400" dirty="0" smtClean="0"/>
              <a:t>corrections</a:t>
            </a:r>
            <a:endParaRPr lang="en-US" sz="2400" dirty="0"/>
          </a:p>
          <a:p>
            <a:pPr lvl="0">
              <a:buClr>
                <a:schemeClr val="accent6">
                  <a:lumMod val="75000"/>
                </a:schemeClr>
              </a:buClr>
            </a:pPr>
            <a:r>
              <a:rPr lang="en-US" sz="2400" dirty="0"/>
              <a:t>G</a:t>
            </a:r>
            <a:r>
              <a:rPr lang="en-US" sz="2400" dirty="0" smtClean="0"/>
              <a:t>uidelines </a:t>
            </a:r>
            <a:r>
              <a:rPr lang="en-US" sz="2400" dirty="0"/>
              <a:t>on </a:t>
            </a:r>
            <a:r>
              <a:rPr lang="en-US" sz="2400" dirty="0" smtClean="0"/>
              <a:t> </a:t>
            </a:r>
            <a:r>
              <a:rPr lang="en-US" sz="2400" dirty="0"/>
              <a:t>pregnancy</a:t>
            </a:r>
          </a:p>
          <a:p>
            <a:pPr lvl="0">
              <a:buClr>
                <a:schemeClr val="accent6">
                  <a:lumMod val="75000"/>
                </a:schemeClr>
              </a:buClr>
            </a:pPr>
            <a:r>
              <a:rPr lang="en-US" sz="2400" dirty="0"/>
              <a:t>Federal </a:t>
            </a:r>
            <a:r>
              <a:rPr lang="en-US" sz="2400" dirty="0" smtClean="0"/>
              <a:t>BOP HIV guidelines </a:t>
            </a:r>
          </a:p>
          <a:p>
            <a:pPr lvl="0">
              <a:buClr>
                <a:schemeClr val="accent6">
                  <a:lumMod val="75000"/>
                </a:schemeClr>
              </a:buClr>
            </a:pPr>
            <a:r>
              <a:rPr lang="en-US" sz="2400" dirty="0" smtClean="0"/>
              <a:t>Client and family fact sheets</a:t>
            </a:r>
            <a:endParaRPr lang="en-US" sz="2400" dirty="0"/>
          </a:p>
          <a:p>
            <a:pPr lvl="0">
              <a:buClr>
                <a:schemeClr val="accent6">
                  <a:lumMod val="75000"/>
                </a:schemeClr>
              </a:buClr>
            </a:pPr>
            <a:r>
              <a:rPr lang="en-US" sz="2400" dirty="0"/>
              <a:t>Training and </a:t>
            </a:r>
            <a:r>
              <a:rPr lang="en-US" sz="2400" dirty="0" smtClean="0"/>
              <a:t>consultation</a:t>
            </a:r>
            <a:endParaRPr lang="en-US" sz="2400" dirty="0"/>
          </a:p>
          <a:p>
            <a:pPr lvl="0">
              <a:buClr>
                <a:schemeClr val="accent6">
                  <a:lumMod val="75000"/>
                </a:schemeClr>
              </a:buClr>
            </a:pPr>
            <a:endParaRPr lang="en-US" sz="2400" dirty="0" smtClean="0"/>
          </a:p>
          <a:p>
            <a:pPr lvl="0">
              <a:buClr>
                <a:schemeClr val="accent6">
                  <a:lumMod val="75000"/>
                </a:schemeClr>
              </a:buClr>
            </a:pPr>
            <a:endParaRPr lang="en-US" sz="2400" dirty="0"/>
          </a:p>
          <a:p>
            <a:pPr lvl="0">
              <a:buClr>
                <a:schemeClr val="accent6">
                  <a:lumMod val="75000"/>
                </a:schemeClr>
              </a:buClr>
            </a:pPr>
            <a:r>
              <a:rPr lang="en-US" sz="2400" dirty="0" smtClean="0"/>
              <a:t>Hotline </a:t>
            </a:r>
            <a:r>
              <a:rPr lang="en-US" sz="2400" dirty="0"/>
              <a:t>number for </a:t>
            </a:r>
            <a:r>
              <a:rPr lang="en-US" sz="2400" dirty="0" smtClean="0"/>
              <a:t>questions</a:t>
            </a:r>
          </a:p>
          <a:p>
            <a:pPr lvl="0">
              <a:buClr>
                <a:schemeClr val="accent6">
                  <a:lumMod val="75000"/>
                </a:schemeClr>
              </a:buClr>
            </a:pPr>
            <a:r>
              <a:rPr lang="en-US" sz="2400" dirty="0"/>
              <a:t>HIV </a:t>
            </a:r>
            <a:r>
              <a:rPr lang="en-US" sz="2400" dirty="0" smtClean="0"/>
              <a:t>addiction </a:t>
            </a:r>
            <a:r>
              <a:rPr lang="en-US" sz="2400" dirty="0"/>
              <a:t>treatment </a:t>
            </a:r>
            <a:r>
              <a:rPr lang="en-US" sz="2400" dirty="0" smtClean="0"/>
              <a:t> best practices</a:t>
            </a:r>
          </a:p>
          <a:p>
            <a:pPr lvl="0">
              <a:buClr>
                <a:schemeClr val="accent6">
                  <a:lumMod val="75000"/>
                </a:schemeClr>
              </a:buClr>
            </a:pPr>
            <a:r>
              <a:rPr lang="en-US" sz="2400" dirty="0" smtClean="0"/>
              <a:t>HIV </a:t>
            </a:r>
            <a:r>
              <a:rPr lang="en-US" sz="2400" dirty="0"/>
              <a:t>e</a:t>
            </a:r>
            <a:r>
              <a:rPr lang="en-US" sz="2400" dirty="0" smtClean="0"/>
              <a:t>vidence-based intervention</a:t>
            </a:r>
            <a:endParaRPr lang="en-US" sz="2400" dirty="0"/>
          </a:p>
          <a:p>
            <a:pPr lvl="0">
              <a:buClr>
                <a:schemeClr val="accent6">
                  <a:lumMod val="75000"/>
                </a:schemeClr>
              </a:buClr>
            </a:pPr>
            <a:r>
              <a:rPr lang="en-US" sz="2400" dirty="0" smtClean="0"/>
              <a:t>HIV/AIDS re-entry resources</a:t>
            </a:r>
          </a:p>
          <a:p>
            <a:pPr lvl="0">
              <a:buClr>
                <a:schemeClr val="accent6">
                  <a:lumMod val="75000"/>
                </a:schemeClr>
              </a:buClr>
            </a:pPr>
            <a:r>
              <a:rPr lang="en-US" sz="2400" dirty="0" smtClean="0"/>
              <a:t>Advocacy </a:t>
            </a:r>
            <a:r>
              <a:rPr lang="en-US" sz="2400" dirty="0"/>
              <a:t>and legal information</a:t>
            </a:r>
          </a:p>
          <a:p>
            <a:pPr lvl="0">
              <a:buClr>
                <a:schemeClr val="accent6">
                  <a:lumMod val="75000"/>
                </a:schemeClr>
              </a:buClr>
            </a:pPr>
            <a:r>
              <a:rPr lang="en-US" sz="2400" dirty="0" smtClean="0"/>
              <a:t>Exposure </a:t>
            </a:r>
            <a:r>
              <a:rPr lang="en-US" sz="2400" dirty="0"/>
              <a:t>protocols for staff</a:t>
            </a:r>
          </a:p>
          <a:p>
            <a:pPr marL="0" indent="0">
              <a:buClr>
                <a:srgbClr val="BE854C"/>
              </a:buClr>
              <a:buSzPct val="65000"/>
              <a:buNone/>
            </a:pPr>
            <a:endParaRPr lang="en-US" sz="24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I</a:t>
            </a:r>
            <a:r>
              <a:rPr lang="en-US" sz="3500" dirty="0" smtClean="0">
                <a:solidFill>
                  <a:srgbClr val="006892"/>
                </a:solidFill>
                <a:latin typeface="Arial" pitchFamily="34" charset="0"/>
                <a:cs typeface="Arial" pitchFamily="34" charset="0"/>
              </a:rPr>
              <a:t>: Resource Pages</a:t>
            </a:r>
            <a:endParaRPr lang="en-US" sz="3500" dirty="0">
              <a:solidFill>
                <a:prstClr val="white"/>
              </a:solidFill>
            </a:endParaRPr>
          </a:p>
        </p:txBody>
      </p:sp>
      <p:sp>
        <p:nvSpPr>
          <p:cNvPr id="11" name="Content Placeholder 2"/>
          <p:cNvSpPr txBox="1">
            <a:spLocks/>
          </p:cNvSpPr>
          <p:nvPr/>
        </p:nvSpPr>
        <p:spPr>
          <a:xfrm>
            <a:off x="457200" y="2514600"/>
            <a:ext cx="8229600" cy="990600"/>
          </a:xfrm>
          <a:prstGeom prst="rect">
            <a:avLst/>
          </a:prstGeom>
        </p:spPr>
        <p:txBody>
          <a:bodyPr vert="horz" lIns="91440" tIns="45720" rIns="91440" bIns="45720" numCol="2"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BE854C"/>
              </a:buClr>
              <a:buSzPct val="65000"/>
              <a:buFont typeface="Wingdings" pitchFamily="2" charset="2"/>
              <a:buChar char="Ø"/>
            </a:pPr>
            <a:endParaRPr lang="en-US" sz="2700" dirty="0" smtClean="0"/>
          </a:p>
        </p:txBody>
      </p:sp>
      <p:sp>
        <p:nvSpPr>
          <p:cNvPr id="17" name="Content Placeholder 2"/>
          <p:cNvSpPr txBox="1">
            <a:spLocks/>
          </p:cNvSpPr>
          <p:nvPr/>
        </p:nvSpPr>
        <p:spPr>
          <a:xfrm>
            <a:off x="457200" y="2514600"/>
            <a:ext cx="8229600" cy="3276599"/>
          </a:xfrm>
          <a:prstGeom prst="rect">
            <a:avLst/>
          </a:prstGeom>
        </p:spPr>
        <p:txBody>
          <a:bodyPr vert="horz" lIns="91440" tIns="45720" rIns="91440" bIns="45720" numCol="2"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BE854C"/>
              </a:buClr>
              <a:buSzPct val="65000"/>
              <a:buNone/>
            </a:pPr>
            <a:endParaRPr lang="en-US" sz="2700" dirty="0" smtClean="0"/>
          </a:p>
        </p:txBody>
      </p:sp>
      <p:sp>
        <p:nvSpPr>
          <p:cNvPr id="18" name="Content Placeholder 2"/>
          <p:cNvSpPr txBox="1">
            <a:spLocks/>
          </p:cNvSpPr>
          <p:nvPr/>
        </p:nvSpPr>
        <p:spPr>
          <a:xfrm>
            <a:off x="266700" y="1524001"/>
            <a:ext cx="8610600" cy="990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BE854C"/>
              </a:buClr>
              <a:buSzPct val="65000"/>
              <a:buNone/>
            </a:pPr>
            <a:r>
              <a:rPr lang="en-US" sz="2800" b="1" dirty="0" smtClean="0"/>
              <a:t>Resource pages (</a:t>
            </a:r>
            <a:r>
              <a:rPr lang="en-US" sz="2800" dirty="0" smtClean="0"/>
              <a:t>pgs. 20, 40, 58 &amp; 75 </a:t>
            </a:r>
            <a:r>
              <a:rPr lang="en-US" sz="2800" b="1" dirty="0" smtClean="0"/>
              <a:t>) in the manual can help locate:</a:t>
            </a:r>
          </a:p>
          <a:p>
            <a:pPr>
              <a:buClr>
                <a:srgbClr val="BE854C"/>
              </a:buClr>
              <a:buSzPct val="65000"/>
              <a:buFont typeface="Wingdings" pitchFamily="2" charset="2"/>
              <a:buChar char="Ø"/>
            </a:pPr>
            <a:endParaRPr lang="en-US" sz="2800" b="1" dirty="0" smtClean="0"/>
          </a:p>
        </p:txBody>
      </p:sp>
    </p:spTree>
    <p:extLst>
      <p:ext uri="{BB962C8B-B14F-4D97-AF65-F5344CB8AC3E}">
        <p14:creationId xmlns:p14="http://schemas.microsoft.com/office/powerpoint/2010/main" val="1905560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38100" y="304800"/>
            <a:ext cx="9220200" cy="1143000"/>
          </a:xfrm>
        </p:spPr>
        <p:txBody>
          <a:bodyPr>
            <a:normAutofit fontScale="90000"/>
          </a:bodyPr>
          <a:lstStyle/>
          <a:p>
            <a:r>
              <a:rPr lang="en-US" dirty="0" smtClean="0"/>
              <a:t/>
            </a:r>
            <a:br>
              <a:rPr lang="en-US" dirty="0" smtClean="0"/>
            </a:br>
            <a:r>
              <a:rPr lang="en-US" sz="2700" dirty="0" smtClean="0">
                <a:solidFill>
                  <a:srgbClr val="006892"/>
                </a:solidFill>
                <a:latin typeface="Arial" pitchFamily="34" charset="0"/>
                <a:ea typeface="+mn-ea"/>
                <a:cs typeface="Arial" pitchFamily="34" charset="0"/>
              </a:rPr>
              <a:t>Module II:  </a:t>
            </a:r>
            <a:r>
              <a:rPr lang="en-US" sz="4900" dirty="0">
                <a:solidFill>
                  <a:srgbClr val="006892"/>
                </a:solidFill>
                <a:latin typeface="Arial" pitchFamily="34" charset="0"/>
                <a:ea typeface="+mn-ea"/>
                <a:cs typeface="Arial" pitchFamily="34" charset="0"/>
              </a:rPr>
              <a:t>HIV in Addiction Treatment</a:t>
            </a:r>
            <a:r>
              <a:rPr lang="en-US" sz="4000" dirty="0">
                <a:solidFill>
                  <a:srgbClr val="006892"/>
                </a:solidFill>
                <a:latin typeface="Arial" pitchFamily="34" charset="0"/>
                <a:ea typeface="+mn-ea"/>
                <a:cs typeface="Arial" pitchFamily="34" charset="0"/>
              </a:rPr>
              <a:t/>
            </a:r>
            <a:br>
              <a:rPr lang="en-US" sz="4000" dirty="0">
                <a:solidFill>
                  <a:srgbClr val="006892"/>
                </a:solidFill>
                <a:latin typeface="Arial" pitchFamily="34" charset="0"/>
                <a:ea typeface="+mn-ea"/>
                <a:cs typeface="Arial" pitchFamily="34" charset="0"/>
              </a:rPr>
            </a:br>
            <a:r>
              <a:rPr lang="en-US" sz="4000" dirty="0" smtClean="0">
                <a:solidFill>
                  <a:srgbClr val="006892"/>
                </a:solidFill>
                <a:latin typeface="Arial" pitchFamily="34" charset="0"/>
                <a:cs typeface="Arial" pitchFamily="34" charset="0"/>
              </a:rPr>
              <a:t/>
            </a:r>
            <a:br>
              <a:rPr lang="en-US" sz="4000" dirty="0" smtClean="0">
                <a:solidFill>
                  <a:srgbClr val="006892"/>
                </a:solidFill>
                <a:latin typeface="Arial" pitchFamily="34" charset="0"/>
                <a:cs typeface="Arial" pitchFamily="34" charset="0"/>
              </a:rPr>
            </a:br>
            <a:r>
              <a:rPr lang="en-US" dirty="0" smtClean="0"/>
              <a:t/>
            </a:r>
            <a:br>
              <a:rPr lang="en-US" dirty="0" smtClean="0"/>
            </a:b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600200"/>
            <a:ext cx="9144000" cy="4343400"/>
          </a:xfrm>
        </p:spPr>
        <p:txBody>
          <a:bodyPr>
            <a:noAutofit/>
          </a:bodyPr>
          <a:lstStyle/>
          <a:p>
            <a:pPr marL="0" lvl="0" indent="0">
              <a:buClr>
                <a:srgbClr val="BE854C"/>
              </a:buClr>
              <a:buSzPct val="65000"/>
              <a:buNone/>
            </a:pPr>
            <a:r>
              <a:rPr lang="en-US" b="1" dirty="0"/>
              <a:t>HIV in Addiction </a:t>
            </a:r>
            <a:r>
              <a:rPr lang="en-US" b="1" dirty="0" smtClean="0"/>
              <a:t>Treatment</a:t>
            </a:r>
          </a:p>
          <a:p>
            <a:pPr marL="0" lvl="0" indent="0">
              <a:buClr>
                <a:srgbClr val="BE854C"/>
              </a:buClr>
              <a:buSzPct val="65000"/>
              <a:buNone/>
            </a:pPr>
            <a:endParaRPr lang="en-US" sz="1800" dirty="0" smtClean="0"/>
          </a:p>
          <a:p>
            <a:pPr lvl="0">
              <a:buClr>
                <a:srgbClr val="BE854C"/>
              </a:buClr>
              <a:buSzPct val="65000"/>
              <a:buFont typeface="Wingdings" pitchFamily="2" charset="2"/>
              <a:buChar char="Ø"/>
            </a:pPr>
            <a:r>
              <a:rPr lang="en-US" dirty="0" smtClean="0"/>
              <a:t>Linked to </a:t>
            </a:r>
            <a:r>
              <a:rPr lang="en-US" dirty="0"/>
              <a:t>unsafe sexual </a:t>
            </a:r>
            <a:r>
              <a:rPr lang="en-US" dirty="0" smtClean="0"/>
              <a:t>behaviors; target </a:t>
            </a:r>
            <a:r>
              <a:rPr lang="en-US" dirty="0"/>
              <a:t>behaviors </a:t>
            </a:r>
            <a:r>
              <a:rPr lang="en-US" dirty="0" smtClean="0"/>
              <a:t>for clients</a:t>
            </a:r>
          </a:p>
          <a:p>
            <a:pPr marL="0" lvl="0" indent="0">
              <a:buClr>
                <a:srgbClr val="BE854C"/>
              </a:buClr>
              <a:buSzPct val="65000"/>
              <a:buNone/>
            </a:pPr>
            <a:endParaRPr lang="en-US" sz="1000" dirty="0" smtClean="0"/>
          </a:p>
          <a:p>
            <a:pPr lvl="0">
              <a:buClr>
                <a:srgbClr val="BE854C"/>
              </a:buClr>
              <a:buSzPct val="65000"/>
              <a:buFont typeface="Wingdings" pitchFamily="2" charset="2"/>
              <a:buChar char="Ø"/>
            </a:pPr>
            <a:r>
              <a:rPr lang="en-US" dirty="0" smtClean="0"/>
              <a:t>HIV testing procedures and types</a:t>
            </a:r>
          </a:p>
          <a:p>
            <a:pPr lvl="0">
              <a:buClr>
                <a:srgbClr val="BE854C"/>
              </a:buClr>
              <a:buSzPct val="65000"/>
              <a:buFont typeface="Wingdings" pitchFamily="2" charset="2"/>
              <a:buChar char="Ø"/>
            </a:pPr>
            <a:endParaRPr lang="en-US" sz="1000" dirty="0" smtClean="0"/>
          </a:p>
          <a:p>
            <a:pPr lvl="0">
              <a:buClr>
                <a:srgbClr val="BE854C"/>
              </a:buClr>
              <a:buSzPct val="65000"/>
              <a:buFont typeface="Wingdings" pitchFamily="2" charset="2"/>
              <a:buChar char="Ø"/>
            </a:pPr>
            <a:r>
              <a:rPr lang="en-US" dirty="0" smtClean="0"/>
              <a:t>Legal and ethical &amp; counseling practice issues</a:t>
            </a:r>
          </a:p>
          <a:p>
            <a:pPr lvl="0">
              <a:buClr>
                <a:srgbClr val="BE854C"/>
              </a:buClr>
              <a:buSzPct val="65000"/>
              <a:buFont typeface="Wingdings" pitchFamily="2" charset="2"/>
              <a:buChar char="Ø"/>
            </a:pPr>
            <a:endParaRPr lang="en-US"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1/10/2013</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12</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0679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 y="6320800"/>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5029200"/>
          </a:xfrm>
        </p:spPr>
        <p:txBody>
          <a:bodyPr>
            <a:noAutofit/>
          </a:bodyPr>
          <a:lstStyle/>
          <a:p>
            <a:pPr>
              <a:buClr>
                <a:srgbClr val="BE854C"/>
              </a:buClr>
              <a:buSzPct val="65000"/>
              <a:buFont typeface="Wingdings" pitchFamily="2" charset="2"/>
              <a:buChar char="Ø"/>
            </a:pPr>
            <a:r>
              <a:rPr lang="en-US" sz="3000" dirty="0" smtClean="0"/>
              <a:t>Working w/healthcare </a:t>
            </a:r>
            <a:r>
              <a:rPr lang="en-US" sz="3000" dirty="0"/>
              <a:t>professionals </a:t>
            </a:r>
            <a:r>
              <a:rPr lang="en-US" sz="3000" dirty="0" smtClean="0"/>
              <a:t>to provide pre and </a:t>
            </a:r>
            <a:r>
              <a:rPr lang="en-US" sz="3000" dirty="0"/>
              <a:t>post </a:t>
            </a:r>
            <a:r>
              <a:rPr lang="en-US" sz="3000" dirty="0" smtClean="0"/>
              <a:t>test information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3000" dirty="0" smtClean="0"/>
              <a:t>In correctional settings, inmates may seek pre </a:t>
            </a:r>
            <a:r>
              <a:rPr lang="en-US" sz="3000" dirty="0"/>
              <a:t>and posttest counseling </a:t>
            </a:r>
            <a:r>
              <a:rPr lang="en-US" sz="3000" dirty="0" smtClean="0"/>
              <a:t>from program staff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3000" dirty="0" smtClean="0"/>
              <a:t>Drug </a:t>
            </a:r>
            <a:r>
              <a:rPr lang="en-US" sz="3000" dirty="0"/>
              <a:t>and </a:t>
            </a:r>
            <a:r>
              <a:rPr lang="en-US" sz="3000" dirty="0" smtClean="0"/>
              <a:t>sex risk </a:t>
            </a:r>
            <a:r>
              <a:rPr lang="en-US" sz="3000" dirty="0"/>
              <a:t>reduction messages at each </a:t>
            </a:r>
            <a:r>
              <a:rPr lang="en-US" sz="3000" dirty="0" smtClean="0"/>
              <a:t>contact</a:t>
            </a:r>
          </a:p>
          <a:p>
            <a:pPr>
              <a:buClr>
                <a:srgbClr val="BE854C"/>
              </a:buClr>
              <a:buSzPct val="65000"/>
              <a:buFont typeface="Wingdings" pitchFamily="2" charset="2"/>
              <a:buChar char="Ø"/>
            </a:pPr>
            <a:endParaRPr lang="en-US" sz="800" dirty="0"/>
          </a:p>
          <a:p>
            <a:pPr>
              <a:buClr>
                <a:srgbClr val="BE854C"/>
              </a:buClr>
              <a:buSzPct val="65000"/>
              <a:buFont typeface="Wingdings" pitchFamily="2" charset="2"/>
              <a:buChar char="Ø"/>
            </a:pPr>
            <a:r>
              <a:rPr lang="en-US" sz="3000" dirty="0" smtClean="0"/>
              <a:t>Offer testing, info on risk reduction </a:t>
            </a:r>
            <a:r>
              <a:rPr lang="en-US" sz="2400" dirty="0" smtClean="0"/>
              <a:t>&amp;</a:t>
            </a:r>
            <a:r>
              <a:rPr lang="en-US" sz="3000" dirty="0" smtClean="0"/>
              <a:t> </a:t>
            </a:r>
            <a:r>
              <a:rPr lang="en-US" sz="3000" dirty="0"/>
              <a:t>preventing </a:t>
            </a:r>
            <a:r>
              <a:rPr lang="en-US" sz="3000" dirty="0" smtClean="0"/>
              <a:t>transmission </a:t>
            </a:r>
            <a:r>
              <a:rPr lang="en-US" sz="3000" dirty="0"/>
              <a:t>to </a:t>
            </a:r>
            <a:r>
              <a:rPr lang="en-US" sz="3000" dirty="0" smtClean="0"/>
              <a:t>others</a:t>
            </a:r>
            <a:endParaRPr lang="en-US" sz="3000" dirty="0"/>
          </a:p>
          <a:p>
            <a:pPr>
              <a:buClr>
                <a:srgbClr val="BE854C"/>
              </a:buClr>
              <a:buSzPct val="65000"/>
              <a:buFont typeface="Wingdings" pitchFamily="2" charset="2"/>
              <a:buChar char="Ø"/>
            </a:pPr>
            <a:r>
              <a:rPr lang="en-US" sz="3000" dirty="0"/>
              <a:t>Enable HIV+ persons to inform </a:t>
            </a:r>
            <a:r>
              <a:rPr lang="en-US" sz="3000" dirty="0" smtClean="0"/>
              <a:t>drug </a:t>
            </a:r>
            <a:r>
              <a:rPr lang="en-US" sz="2400" dirty="0" smtClean="0"/>
              <a:t>&amp;</a:t>
            </a:r>
            <a:r>
              <a:rPr lang="en-US" sz="3000" dirty="0" smtClean="0"/>
              <a:t> </a:t>
            </a:r>
            <a:r>
              <a:rPr lang="en-US" sz="3000" dirty="0"/>
              <a:t>sex </a:t>
            </a:r>
            <a:r>
              <a:rPr lang="en-US" sz="3000" dirty="0" smtClean="0"/>
              <a:t>partners</a:t>
            </a:r>
            <a:endParaRPr lang="en-US" sz="3000" dirty="0"/>
          </a:p>
          <a:p>
            <a:pPr lvl="1">
              <a:buClr>
                <a:srgbClr val="BE854C"/>
              </a:buClr>
              <a:buSzPct val="65000"/>
              <a:buFont typeface="Wingdings" pitchFamily="2" charset="2"/>
              <a:buChar char="Ø"/>
            </a:pPr>
            <a:endParaRPr lang="en-US" sz="2300" dirty="0" smtClean="0"/>
          </a:p>
          <a:p>
            <a:pPr>
              <a:buClr>
                <a:srgbClr val="BE854C"/>
              </a:buClr>
              <a:buSzPct val="65000"/>
              <a:buFont typeface="Wingdings" pitchFamily="2" charset="2"/>
              <a:buChar char="Ø"/>
            </a:pPr>
            <a:endParaRPr lang="en-US" sz="23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II</a:t>
            </a:r>
            <a:r>
              <a:rPr lang="en-US" sz="3500" dirty="0" smtClean="0">
                <a:solidFill>
                  <a:srgbClr val="006892"/>
                </a:solidFill>
                <a:latin typeface="Arial" pitchFamily="34" charset="0"/>
                <a:cs typeface="Arial" pitchFamily="34" charset="0"/>
              </a:rPr>
              <a:t>: Pre and Post-test Counseling</a:t>
            </a:r>
            <a:endParaRPr lang="en-US" sz="3500" dirty="0">
              <a:solidFill>
                <a:srgbClr val="006892"/>
              </a:solidFill>
              <a:latin typeface="Arial" pitchFamily="34" charset="0"/>
              <a:cs typeface="Arial" pitchFamily="34" charset="0"/>
            </a:endParaRPr>
          </a:p>
        </p:txBody>
      </p:sp>
    </p:spTree>
    <p:extLst>
      <p:ext uri="{BB962C8B-B14F-4D97-AF65-F5344CB8AC3E}">
        <p14:creationId xmlns:p14="http://schemas.microsoft.com/office/powerpoint/2010/main" val="3345637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 y="6320800"/>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5029200"/>
          </a:xfrm>
        </p:spPr>
        <p:txBody>
          <a:bodyPr>
            <a:noAutofit/>
          </a:bodyPr>
          <a:lstStyle/>
          <a:p>
            <a:pPr>
              <a:buClr>
                <a:srgbClr val="BE854C"/>
              </a:buClr>
              <a:buSzPct val="65000"/>
              <a:buFont typeface="Wingdings" pitchFamily="2" charset="2"/>
              <a:buChar char="Ø"/>
            </a:pPr>
            <a:r>
              <a:rPr lang="en-US" sz="3000" dirty="0" smtClean="0"/>
              <a:t>All HIV testing requires a second confirmation test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3000" dirty="0" smtClean="0"/>
              <a:t>Rapid test- results within an hour; often best approach to testing of jail inmates; best practice in addiction  treatment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3000" dirty="0" smtClean="0"/>
              <a:t>Conventional test- ELISA looks at antibodies in serum</a:t>
            </a:r>
          </a:p>
          <a:p>
            <a:pPr>
              <a:buClr>
                <a:srgbClr val="BE854C"/>
              </a:buClr>
              <a:buSzPct val="65000"/>
              <a:buFont typeface="Wingdings" pitchFamily="2" charset="2"/>
              <a:buChar char="Ø"/>
            </a:pPr>
            <a:endParaRPr lang="en-US" sz="800" dirty="0"/>
          </a:p>
          <a:p>
            <a:pPr>
              <a:buClr>
                <a:srgbClr val="BE854C"/>
              </a:buClr>
              <a:buSzPct val="65000"/>
              <a:buFont typeface="Wingdings" pitchFamily="2" charset="2"/>
              <a:buChar char="Ø"/>
            </a:pPr>
            <a:r>
              <a:rPr lang="en-US" sz="3000" dirty="0" smtClean="0"/>
              <a:t>Confirmatory test- usually use Western Blot </a:t>
            </a:r>
          </a:p>
          <a:p>
            <a:pPr>
              <a:buClr>
                <a:srgbClr val="BE854C"/>
              </a:buClr>
              <a:buSzPct val="65000"/>
              <a:buFont typeface="Wingdings" pitchFamily="2" charset="2"/>
              <a:buChar char="Ø"/>
            </a:pPr>
            <a:r>
              <a:rPr lang="en-US" sz="3000" dirty="0" smtClean="0"/>
              <a:t>High risk inmates may benefit from repeating the test in 3-6 months</a:t>
            </a:r>
            <a:endParaRPr lang="en-US" sz="3000" dirty="0"/>
          </a:p>
          <a:p>
            <a:pPr lvl="1">
              <a:buClr>
                <a:srgbClr val="BE854C"/>
              </a:buClr>
              <a:buSzPct val="65000"/>
              <a:buFont typeface="Wingdings" pitchFamily="2" charset="2"/>
              <a:buChar char="Ø"/>
            </a:pPr>
            <a:endParaRPr lang="en-US" sz="2300" dirty="0" smtClean="0"/>
          </a:p>
          <a:p>
            <a:pPr>
              <a:buClr>
                <a:srgbClr val="BE854C"/>
              </a:buClr>
              <a:buSzPct val="65000"/>
              <a:buFont typeface="Wingdings" pitchFamily="2" charset="2"/>
              <a:buChar char="Ø"/>
            </a:pPr>
            <a:endParaRPr lang="en-US" sz="23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II</a:t>
            </a:r>
            <a:r>
              <a:rPr lang="en-US" sz="3500" dirty="0" smtClean="0">
                <a:solidFill>
                  <a:srgbClr val="006892"/>
                </a:solidFill>
                <a:latin typeface="Arial" pitchFamily="34" charset="0"/>
                <a:cs typeface="Arial" pitchFamily="34" charset="0"/>
              </a:rPr>
              <a:t>: Types of Tests</a:t>
            </a:r>
            <a:endParaRPr lang="en-US" sz="3500" dirty="0">
              <a:solidFill>
                <a:srgbClr val="006892"/>
              </a:solidFill>
              <a:latin typeface="Arial" pitchFamily="34" charset="0"/>
              <a:cs typeface="Arial" pitchFamily="34" charset="0"/>
            </a:endParaRPr>
          </a:p>
        </p:txBody>
      </p:sp>
    </p:spTree>
    <p:extLst>
      <p:ext uri="{BB962C8B-B14F-4D97-AF65-F5344CB8AC3E}">
        <p14:creationId xmlns:p14="http://schemas.microsoft.com/office/powerpoint/2010/main" val="3916034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600200"/>
            <a:ext cx="9144000" cy="4525963"/>
          </a:xfrm>
        </p:spPr>
        <p:txBody>
          <a:bodyPr>
            <a:noAutofit/>
          </a:bodyPr>
          <a:lstStyle/>
          <a:p>
            <a:pPr lvl="1">
              <a:buClr>
                <a:srgbClr val="BE854C"/>
              </a:buClr>
              <a:buSzPct val="65000"/>
              <a:buFont typeface="Wingdings" pitchFamily="2" charset="2"/>
              <a:buChar char="Ø"/>
            </a:pPr>
            <a:r>
              <a:rPr lang="en-US" sz="3200" dirty="0"/>
              <a:t>HIV prevention </a:t>
            </a:r>
            <a:r>
              <a:rPr lang="en-US" sz="3200" dirty="0" smtClean="0"/>
              <a:t>can reduce </a:t>
            </a:r>
            <a:r>
              <a:rPr lang="en-US" sz="3200" dirty="0"/>
              <a:t>medical care costs </a:t>
            </a:r>
            <a:endParaRPr lang="en-US" sz="3200" dirty="0" smtClean="0"/>
          </a:p>
          <a:p>
            <a:pPr marL="457200" lvl="1" indent="0">
              <a:buClr>
                <a:srgbClr val="BE854C"/>
              </a:buClr>
              <a:buSzPct val="65000"/>
              <a:buNone/>
            </a:pPr>
            <a:endParaRPr lang="en-US" sz="1000" dirty="0"/>
          </a:p>
          <a:p>
            <a:pPr lvl="1">
              <a:buClr>
                <a:srgbClr val="BE854C"/>
              </a:buClr>
              <a:buSzPct val="65000"/>
              <a:buFont typeface="Wingdings" pitchFamily="2" charset="2"/>
              <a:buChar char="Ø"/>
            </a:pPr>
            <a:r>
              <a:rPr lang="en-US" sz="3200" dirty="0" smtClean="0"/>
              <a:t>Hepatitis </a:t>
            </a:r>
            <a:r>
              <a:rPr lang="en-US" sz="3200" dirty="0"/>
              <a:t>B virus (</a:t>
            </a:r>
            <a:r>
              <a:rPr lang="en-US" sz="3200" dirty="0" err="1"/>
              <a:t>HBV</a:t>
            </a:r>
            <a:r>
              <a:rPr lang="en-US" sz="3200" dirty="0" smtClean="0"/>
              <a:t>); </a:t>
            </a:r>
            <a:r>
              <a:rPr lang="en-US" sz="3200" dirty="0"/>
              <a:t>Hepatitis C virus (</a:t>
            </a:r>
            <a:r>
              <a:rPr lang="en-US" sz="3200" dirty="0" err="1" smtClean="0"/>
              <a:t>HCV</a:t>
            </a:r>
            <a:r>
              <a:rPr lang="en-US" sz="3200" dirty="0" smtClean="0"/>
              <a:t>) more easily transmitted; co-infection common.</a:t>
            </a:r>
          </a:p>
          <a:p>
            <a:pPr lvl="1">
              <a:buClr>
                <a:srgbClr val="BE854C"/>
              </a:buClr>
              <a:buSzPct val="65000"/>
              <a:buFont typeface="Wingdings" pitchFamily="2" charset="2"/>
              <a:buChar char="Ø"/>
            </a:pPr>
            <a:endParaRPr lang="en-US" sz="1000" dirty="0" smtClean="0"/>
          </a:p>
          <a:p>
            <a:pPr lvl="1">
              <a:buClr>
                <a:srgbClr val="BE854C"/>
              </a:buClr>
              <a:buSzPct val="65000"/>
              <a:buFont typeface="Wingdings" pitchFamily="2" charset="2"/>
              <a:buChar char="Ø"/>
            </a:pPr>
            <a:r>
              <a:rPr lang="en-US" sz="3200" dirty="0" smtClean="0"/>
              <a:t>Rates </a:t>
            </a:r>
            <a:r>
              <a:rPr lang="en-US" sz="3200" dirty="0"/>
              <a:t>of </a:t>
            </a:r>
            <a:r>
              <a:rPr lang="en-US" sz="3200" dirty="0" err="1"/>
              <a:t>HCV</a:t>
            </a:r>
            <a:r>
              <a:rPr lang="en-US" sz="3200" dirty="0"/>
              <a:t> </a:t>
            </a:r>
            <a:r>
              <a:rPr lang="en-US" sz="3200" dirty="0" smtClean="0"/>
              <a:t>are </a:t>
            </a:r>
            <a:r>
              <a:rPr lang="en-US" sz="3200" dirty="0"/>
              <a:t>epidemic </a:t>
            </a:r>
            <a:r>
              <a:rPr lang="en-US" sz="3200" dirty="0" smtClean="0"/>
              <a:t>= 10 x </a:t>
            </a:r>
            <a:r>
              <a:rPr lang="en-US" sz="3200" dirty="0"/>
              <a:t>the rate </a:t>
            </a:r>
            <a:r>
              <a:rPr lang="en-US" sz="3200" dirty="0" smtClean="0"/>
              <a:t>of </a:t>
            </a:r>
            <a:r>
              <a:rPr lang="en-US" sz="3200" dirty="0"/>
              <a:t>the general </a:t>
            </a:r>
            <a:r>
              <a:rPr lang="en-US" sz="3200" dirty="0" smtClean="0"/>
              <a:t>public; </a:t>
            </a:r>
            <a:r>
              <a:rPr lang="en-US" sz="3200" dirty="0"/>
              <a:t>33% higher for women offenders. </a:t>
            </a:r>
            <a:endParaRPr lang="en-US" sz="3200" dirty="0" smtClean="0"/>
          </a:p>
          <a:p>
            <a:pPr lvl="1">
              <a:buClr>
                <a:srgbClr val="BE854C"/>
              </a:buClr>
              <a:buSzPct val="65000"/>
              <a:buFont typeface="Wingdings" pitchFamily="2" charset="2"/>
              <a:buChar char="Ø"/>
            </a:pPr>
            <a:endParaRPr lang="en-US" sz="3200" dirty="0" smtClean="0"/>
          </a:p>
        </p:txBody>
      </p:sp>
      <p:sp>
        <p:nvSpPr>
          <p:cNvPr id="8" name="Date Placeholder 7"/>
          <p:cNvSpPr>
            <a:spLocks noGrp="1"/>
          </p:cNvSpPr>
          <p:nvPr>
            <p:ph type="dt" sz="half" idx="10"/>
          </p:nvPr>
        </p:nvSpPr>
        <p:spPr>
          <a:xfrm>
            <a:off x="533400" y="6344353"/>
            <a:ext cx="2133600" cy="365125"/>
          </a:xfrm>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rgbClr val="006892"/>
              </a:solidFill>
              <a:latin typeface="Arial" pitchFamily="34" charset="0"/>
              <a:cs typeface="Arial" pitchFamily="34" charset="0"/>
            </a:endParaRPr>
          </a:p>
          <a:p>
            <a:pPr algn="ctr"/>
            <a:endParaRPr lang="en-US" sz="2400" dirty="0">
              <a:solidFill>
                <a:srgbClr val="006892"/>
              </a:solidFill>
              <a:latin typeface="Arial" pitchFamily="34" charset="0"/>
              <a:cs typeface="Arial" pitchFamily="34" charset="0"/>
            </a:endParaRPr>
          </a:p>
          <a:p>
            <a:pPr algn="ctr"/>
            <a:r>
              <a:rPr lang="en-US" sz="2400" dirty="0" smtClean="0">
                <a:solidFill>
                  <a:srgbClr val="006892"/>
                </a:solidFill>
                <a:latin typeface="Arial" pitchFamily="34" charset="0"/>
                <a:cs typeface="Arial" pitchFamily="34" charset="0"/>
              </a:rPr>
              <a:t>Module II</a:t>
            </a:r>
            <a:r>
              <a:rPr lang="en-US" sz="3500" dirty="0" smtClean="0">
                <a:solidFill>
                  <a:srgbClr val="006892"/>
                </a:solidFill>
                <a:latin typeface="Arial" pitchFamily="34" charset="0"/>
                <a:cs typeface="Arial" pitchFamily="34" charset="0"/>
              </a:rPr>
              <a:t>: </a:t>
            </a:r>
            <a:r>
              <a:rPr lang="en-US" sz="3500" dirty="0">
                <a:solidFill>
                  <a:srgbClr val="006892"/>
                </a:solidFill>
                <a:latin typeface="Arial" pitchFamily="34" charset="0"/>
                <a:cs typeface="Arial" pitchFamily="34" charset="0"/>
              </a:rPr>
              <a:t>Hepatitis, HIV and IV Drug Use </a:t>
            </a:r>
          </a:p>
          <a:p>
            <a:pPr algn="ctr"/>
            <a:endParaRPr lang="en-US" sz="3500" dirty="0">
              <a:solidFill>
                <a:prstClr val="white"/>
              </a:solidFill>
            </a:endParaRPr>
          </a:p>
        </p:txBody>
      </p:sp>
    </p:spTree>
    <p:extLst>
      <p:ext uri="{BB962C8B-B14F-4D97-AF65-F5344CB8AC3E}">
        <p14:creationId xmlns:p14="http://schemas.microsoft.com/office/powerpoint/2010/main" val="1667482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68088"/>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54277"/>
            <a:ext cx="9144000" cy="1295400"/>
          </a:xfrm>
        </p:spPr>
        <p:txBody>
          <a:bodyPr>
            <a:normAutofit fontScale="90000"/>
          </a:bodyPr>
          <a:lstStyle/>
          <a:p>
            <a:pPr algn="l">
              <a:spcBef>
                <a:spcPct val="20000"/>
              </a:spcBef>
            </a:pPr>
            <a:r>
              <a:rPr lang="en-US" sz="3200" dirty="0" smtClean="0">
                <a:solidFill>
                  <a:srgbClr val="006892"/>
                </a:solidFill>
                <a:latin typeface="Arial" pitchFamily="34" charset="0"/>
                <a:ea typeface="+mn-ea"/>
                <a:cs typeface="Arial" pitchFamily="34" charset="0"/>
              </a:rPr>
              <a:t/>
            </a:r>
            <a:br>
              <a:rPr lang="en-US" sz="3200" dirty="0" smtClean="0">
                <a:solidFill>
                  <a:srgbClr val="006892"/>
                </a:solidFill>
                <a:latin typeface="Arial" pitchFamily="34" charset="0"/>
                <a:ea typeface="+mn-ea"/>
                <a:cs typeface="Arial" pitchFamily="34" charset="0"/>
              </a:rPr>
            </a:br>
            <a:r>
              <a:rPr lang="en-US" sz="3200" dirty="0">
                <a:solidFill>
                  <a:srgbClr val="006892"/>
                </a:solidFill>
                <a:latin typeface="Arial" pitchFamily="34" charset="0"/>
                <a:ea typeface="+mn-ea"/>
                <a:cs typeface="Arial" pitchFamily="34" charset="0"/>
              </a:rPr>
              <a:t/>
            </a:r>
            <a:br>
              <a:rPr lang="en-US" sz="3200" dirty="0">
                <a:solidFill>
                  <a:srgbClr val="006892"/>
                </a:solidFill>
                <a:latin typeface="Arial" pitchFamily="34" charset="0"/>
                <a:ea typeface="+mn-ea"/>
                <a:cs typeface="Arial" pitchFamily="34" charset="0"/>
              </a:rPr>
            </a:br>
            <a:r>
              <a:rPr lang="en-US" sz="2700" dirty="0" smtClean="0">
                <a:solidFill>
                  <a:srgbClr val="006892"/>
                </a:solidFill>
                <a:latin typeface="Arial" pitchFamily="34" charset="0"/>
                <a:ea typeface="+mn-ea"/>
                <a:cs typeface="Arial" pitchFamily="34" charset="0"/>
              </a:rPr>
              <a:t>Module III  </a:t>
            </a:r>
            <a:r>
              <a:rPr lang="en-US" sz="4000" dirty="0" smtClean="0">
                <a:solidFill>
                  <a:srgbClr val="006892"/>
                </a:solidFill>
                <a:latin typeface="Arial" pitchFamily="34" charset="0"/>
                <a:ea typeface="+mn-ea"/>
                <a:cs typeface="Arial" pitchFamily="34" charset="0"/>
              </a:rPr>
              <a:t>Meeting the </a:t>
            </a:r>
            <a:r>
              <a:rPr lang="en-US" sz="4000" dirty="0">
                <a:solidFill>
                  <a:srgbClr val="006892"/>
                </a:solidFill>
                <a:latin typeface="Arial" pitchFamily="34" charset="0"/>
                <a:ea typeface="+mn-ea"/>
                <a:cs typeface="Arial" pitchFamily="34" charset="0"/>
              </a:rPr>
              <a:t>Needs of HIV+ Clients</a:t>
            </a:r>
            <a:r>
              <a:rPr lang="en-US" sz="3200" dirty="0">
                <a:solidFill>
                  <a:srgbClr val="006892"/>
                </a:solidFill>
                <a:latin typeface="Arial" pitchFamily="34" charset="0"/>
                <a:ea typeface="+mn-ea"/>
                <a:cs typeface="Arial" pitchFamily="34" charset="0"/>
              </a:rPr>
              <a:t/>
            </a:r>
            <a:br>
              <a:rPr lang="en-US" sz="3200" dirty="0">
                <a:solidFill>
                  <a:srgbClr val="006892"/>
                </a:solidFill>
                <a:latin typeface="Arial" pitchFamily="34" charset="0"/>
                <a:ea typeface="+mn-ea"/>
                <a:cs typeface="Arial" pitchFamily="34" charset="0"/>
              </a:rPr>
            </a:br>
            <a:endParaRPr lang="en-US" sz="3200" dirty="0">
              <a:solidFill>
                <a:srgbClr val="006892"/>
              </a:solidFill>
              <a:latin typeface="Arial" pitchFamily="34" charset="0"/>
              <a:ea typeface="+mn-ea"/>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Content Placeholder 2"/>
          <p:cNvSpPr>
            <a:spLocks noGrp="1"/>
          </p:cNvSpPr>
          <p:nvPr>
            <p:ph idx="1"/>
          </p:nvPr>
        </p:nvSpPr>
        <p:spPr>
          <a:xfrm>
            <a:off x="0" y="1600200"/>
            <a:ext cx="9144000" cy="4525963"/>
          </a:xfrm>
          <a:ln>
            <a:noFill/>
          </a:ln>
        </p:spPr>
        <p:txBody>
          <a:bodyPr>
            <a:noAutofit/>
          </a:bodyPr>
          <a:lstStyle/>
          <a:p>
            <a:pPr marL="0" indent="0">
              <a:buClr>
                <a:srgbClr val="BE854C"/>
              </a:buClr>
              <a:buSzPct val="65000"/>
              <a:buNone/>
            </a:pPr>
            <a:r>
              <a:rPr lang="en-US" sz="2800" dirty="0" smtClean="0">
                <a:latin typeface="Arial" pitchFamily="34" charset="0"/>
                <a:cs typeface="Arial" pitchFamily="34" charset="0"/>
              </a:rPr>
              <a:t>Approaches </a:t>
            </a:r>
            <a:r>
              <a:rPr lang="en-US" sz="2400" dirty="0" smtClean="0">
                <a:latin typeface="Arial" pitchFamily="34" charset="0"/>
                <a:cs typeface="Arial" pitchFamily="34" charset="0"/>
              </a:rPr>
              <a:t>&amp;</a:t>
            </a:r>
            <a:r>
              <a:rPr lang="en-US" sz="2800" dirty="0" smtClean="0">
                <a:latin typeface="Arial" pitchFamily="34" charset="0"/>
                <a:cs typeface="Arial" pitchFamily="34" charset="0"/>
              </a:rPr>
              <a:t> treatment needs of HIV+ clients differ at each stage of disease: </a:t>
            </a:r>
          </a:p>
          <a:p>
            <a:pPr marL="0" indent="0">
              <a:buClr>
                <a:srgbClr val="BE854C"/>
              </a:buClr>
              <a:buSzPct val="65000"/>
              <a:buNone/>
            </a:pPr>
            <a:endParaRPr lang="en-US" sz="800" dirty="0" smtClean="0">
              <a:latin typeface="Arial" pitchFamily="34" charset="0"/>
              <a:cs typeface="Arial" pitchFamily="34" charset="0"/>
            </a:endParaRPr>
          </a:p>
          <a:p>
            <a:pPr>
              <a:buClr>
                <a:srgbClr val="BE854C"/>
              </a:buClr>
              <a:buSzPct val="65000"/>
              <a:buFont typeface="Wingdings" pitchFamily="2" charset="2"/>
              <a:buChar char="Ø"/>
            </a:pPr>
            <a:r>
              <a:rPr lang="en-US" sz="2800" dirty="0" smtClean="0">
                <a:latin typeface="Arial" pitchFamily="34" charset="0"/>
                <a:cs typeface="Arial" pitchFamily="34" charset="0"/>
              </a:rPr>
              <a:t>Anti-retroviral treatment adherence issues</a:t>
            </a:r>
          </a:p>
          <a:p>
            <a:pPr>
              <a:buClr>
                <a:srgbClr val="BE854C"/>
              </a:buClr>
              <a:buSzPct val="65000"/>
              <a:buFont typeface="Wingdings" pitchFamily="2" charset="2"/>
              <a:buChar char="Ø"/>
            </a:pPr>
            <a:endParaRPr lang="en-US" sz="800" dirty="0" smtClean="0">
              <a:latin typeface="Arial" pitchFamily="34" charset="0"/>
              <a:cs typeface="Arial" pitchFamily="34" charset="0"/>
            </a:endParaRPr>
          </a:p>
          <a:p>
            <a:pPr>
              <a:buClr>
                <a:srgbClr val="BE854C"/>
              </a:buClr>
              <a:buSzPct val="65000"/>
              <a:buFont typeface="Wingdings" pitchFamily="2" charset="2"/>
              <a:buChar char="Ø"/>
            </a:pPr>
            <a:r>
              <a:rPr lang="en-US" sz="2800" dirty="0" smtClean="0">
                <a:latin typeface="Arial" pitchFamily="34" charset="0"/>
                <a:cs typeface="Arial" pitchFamily="34" charset="0"/>
              </a:rPr>
              <a:t>Care transitions </a:t>
            </a:r>
            <a:r>
              <a:rPr lang="en-US" sz="2400" dirty="0" smtClean="0">
                <a:latin typeface="Arial" pitchFamily="34" charset="0"/>
                <a:cs typeface="Arial" pitchFamily="34" charset="0"/>
              </a:rPr>
              <a:t>&amp;</a:t>
            </a:r>
            <a:r>
              <a:rPr lang="en-US" sz="2800" dirty="0" smtClean="0">
                <a:latin typeface="Arial" pitchFamily="34" charset="0"/>
                <a:cs typeface="Arial" pitchFamily="34" charset="0"/>
              </a:rPr>
              <a:t> re-entry planning for HIV+ offenders</a:t>
            </a:r>
          </a:p>
          <a:p>
            <a:pPr>
              <a:buClr>
                <a:srgbClr val="BE854C"/>
              </a:buClr>
              <a:buSzPct val="65000"/>
              <a:buFont typeface="Wingdings" pitchFamily="2" charset="2"/>
              <a:buChar char="Ø"/>
            </a:pPr>
            <a:endParaRPr lang="en-US" sz="800" dirty="0" smtClean="0">
              <a:latin typeface="Arial" pitchFamily="34" charset="0"/>
              <a:cs typeface="Arial" pitchFamily="34" charset="0"/>
            </a:endParaRPr>
          </a:p>
          <a:p>
            <a:pPr>
              <a:buClr>
                <a:srgbClr val="BE854C"/>
              </a:buClr>
              <a:buSzPct val="65000"/>
              <a:buFont typeface="Wingdings" pitchFamily="2" charset="2"/>
              <a:buChar char="Ø"/>
            </a:pPr>
            <a:r>
              <a:rPr lang="en-US" sz="2800" dirty="0" smtClean="0">
                <a:latin typeface="Arial" pitchFamily="34" charset="0"/>
                <a:cs typeface="Arial" pitchFamily="34" charset="0"/>
              </a:rPr>
              <a:t>Resources for community-based care </a:t>
            </a:r>
            <a:r>
              <a:rPr lang="en-US" sz="2400" dirty="0" smtClean="0">
                <a:latin typeface="Arial" pitchFamily="34" charset="0"/>
                <a:cs typeface="Arial" pitchFamily="34" charset="0"/>
              </a:rPr>
              <a:t>&amp;</a:t>
            </a:r>
            <a:r>
              <a:rPr lang="en-US" sz="2800" dirty="0" smtClean="0">
                <a:latin typeface="Arial" pitchFamily="34" charset="0"/>
                <a:cs typeface="Arial" pitchFamily="34" charset="0"/>
              </a:rPr>
              <a:t>  housing</a:t>
            </a:r>
          </a:p>
          <a:p>
            <a:pPr marL="0" indent="0">
              <a:buClr>
                <a:srgbClr val="BE854C"/>
              </a:buClr>
              <a:buSzPct val="65000"/>
              <a:buNone/>
            </a:pPr>
            <a:endParaRPr lang="en-US" sz="1000" dirty="0" smtClean="0">
              <a:latin typeface="Arial" pitchFamily="34" charset="0"/>
              <a:cs typeface="Arial" pitchFamily="34" charset="0"/>
            </a:endParaRPr>
          </a:p>
          <a:p>
            <a:pPr>
              <a:buClr>
                <a:srgbClr val="BE854C"/>
              </a:buClr>
              <a:buSzPct val="65000"/>
              <a:buFont typeface="Wingdings" pitchFamily="2" charset="2"/>
              <a:buChar char="Ø"/>
            </a:pPr>
            <a:r>
              <a:rPr lang="en-US" sz="2800" dirty="0">
                <a:latin typeface="Arial" pitchFamily="34" charset="0"/>
                <a:cs typeface="Arial" pitchFamily="34" charset="0"/>
              </a:rPr>
              <a:t>C</a:t>
            </a:r>
            <a:r>
              <a:rPr lang="en-US" sz="2800" dirty="0" smtClean="0">
                <a:latin typeface="Arial" pitchFamily="34" charset="0"/>
                <a:cs typeface="Arial" pitchFamily="34" charset="0"/>
              </a:rPr>
              <a:t>omplicating </a:t>
            </a:r>
            <a:r>
              <a:rPr lang="en-US" sz="2800" dirty="0">
                <a:latin typeface="Arial" pitchFamily="34" charset="0"/>
                <a:cs typeface="Arial" pitchFamily="34" charset="0"/>
              </a:rPr>
              <a:t>medical conditions</a:t>
            </a:r>
          </a:p>
          <a:p>
            <a:pPr>
              <a:buClr>
                <a:srgbClr val="BE854C"/>
              </a:buClr>
              <a:buSzPct val="65000"/>
              <a:buFont typeface="Wingdings" pitchFamily="2" charset="2"/>
              <a:buChar char="Ø"/>
            </a:pPr>
            <a:endParaRPr lang="en-US" sz="2400" dirty="0" smtClean="0">
              <a:latin typeface="Arial" pitchFamily="34" charset="0"/>
              <a:cs typeface="Arial" pitchFamily="34" charset="0"/>
            </a:endParaRPr>
          </a:p>
          <a:p>
            <a:pPr marL="0" indent="0">
              <a:buClr>
                <a:srgbClr val="BE854C"/>
              </a:buClr>
              <a:buSzPct val="65000"/>
              <a:buNone/>
            </a:pPr>
            <a:endParaRPr lang="en-US" sz="2400" b="1" dirty="0" smtClean="0">
              <a:latin typeface="Arial" pitchFamily="34" charset="0"/>
              <a:cs typeface="Arial" pitchFamily="34" charset="0"/>
            </a:endParaRPr>
          </a:p>
        </p:txBody>
      </p:sp>
    </p:spTree>
    <p:extLst>
      <p:ext uri="{BB962C8B-B14F-4D97-AF65-F5344CB8AC3E}">
        <p14:creationId xmlns:p14="http://schemas.microsoft.com/office/powerpoint/2010/main" val="21541919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152400" y="1219200"/>
            <a:ext cx="8839200" cy="4678363"/>
          </a:xfrm>
        </p:spPr>
        <p:txBody>
          <a:bodyPr>
            <a:noAutofit/>
          </a:bodyPr>
          <a:lstStyle/>
          <a:p>
            <a:pPr marL="0" indent="0">
              <a:buClr>
                <a:srgbClr val="BE854C"/>
              </a:buClr>
              <a:buSzPct val="65000"/>
              <a:buNone/>
            </a:pPr>
            <a:r>
              <a:rPr lang="en-US" sz="2400" dirty="0"/>
              <a:t>Program staff is offender’s </a:t>
            </a:r>
            <a:r>
              <a:rPr lang="en-US" sz="2400" dirty="0" smtClean="0"/>
              <a:t> </a:t>
            </a:r>
            <a:r>
              <a:rPr lang="en-US" sz="2400" dirty="0"/>
              <a:t>source of addiction recovery treatment </a:t>
            </a:r>
            <a:r>
              <a:rPr lang="en-US" sz="2400" dirty="0" smtClean="0"/>
              <a:t>and support</a:t>
            </a:r>
            <a:r>
              <a:rPr lang="en-US" sz="2400" dirty="0"/>
              <a:t>. </a:t>
            </a:r>
            <a:r>
              <a:rPr lang="en-US" sz="2400" dirty="0" smtClean="0"/>
              <a:t> A </a:t>
            </a:r>
            <a:r>
              <a:rPr lang="en-US" sz="2400" dirty="0"/>
              <a:t>team </a:t>
            </a:r>
            <a:r>
              <a:rPr lang="en-US" sz="2400" dirty="0" smtClean="0"/>
              <a:t>approach </a:t>
            </a:r>
            <a:r>
              <a:rPr lang="en-US" sz="2400" dirty="0"/>
              <a:t>ensures they function within the scope of knowledge and </a:t>
            </a:r>
            <a:r>
              <a:rPr lang="en-US" sz="2400" dirty="0" smtClean="0"/>
              <a:t>training.</a:t>
            </a:r>
            <a:endParaRPr lang="en-US" sz="22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III</a:t>
            </a:r>
            <a:r>
              <a:rPr lang="en-US" sz="3500" dirty="0">
                <a:solidFill>
                  <a:srgbClr val="006892"/>
                </a:solidFill>
                <a:latin typeface="Arial" pitchFamily="34" charset="0"/>
                <a:cs typeface="Arial" pitchFamily="34" charset="0"/>
              </a:rPr>
              <a:t>: Challenges of Diverse Care Needs</a:t>
            </a:r>
            <a:endParaRPr lang="en-US" sz="3500" dirty="0">
              <a:solidFill>
                <a:prstClr val="white"/>
              </a:solidFill>
            </a:endParaRPr>
          </a:p>
        </p:txBody>
      </p:sp>
      <p:graphicFrame>
        <p:nvGraphicFramePr>
          <p:cNvPr id="4" name="Diagram 3"/>
          <p:cNvGraphicFramePr/>
          <p:nvPr>
            <p:extLst>
              <p:ext uri="{D42A27DB-BD31-4B8C-83A1-F6EECF244321}">
                <p14:modId xmlns:p14="http://schemas.microsoft.com/office/powerpoint/2010/main" val="2789936646"/>
              </p:ext>
            </p:extLst>
          </p:nvPr>
        </p:nvGraphicFramePr>
        <p:xfrm>
          <a:off x="1524000" y="2560036"/>
          <a:ext cx="6096000" cy="378431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60366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152400" y="1219200"/>
            <a:ext cx="8839200" cy="5257800"/>
          </a:xfrm>
        </p:spPr>
        <p:txBody>
          <a:bodyPr>
            <a:noAutofit/>
          </a:bodyPr>
          <a:lstStyle/>
          <a:p>
            <a:pPr marL="0" indent="0">
              <a:buClr>
                <a:srgbClr val="BE854C"/>
              </a:buClr>
              <a:buSzPct val="65000"/>
              <a:buNone/>
            </a:pPr>
            <a:r>
              <a:rPr lang="en-US" sz="2800" dirty="0" smtClean="0"/>
              <a:t>HIV+ offenders  have many of the same treatment needs as other RSAT clients: support for changing their behavior.  But, their circumstance may differ:</a:t>
            </a:r>
          </a:p>
          <a:p>
            <a:pPr marL="0" indent="0">
              <a:buClr>
                <a:srgbClr val="BE854C"/>
              </a:buClr>
              <a:buSzPct val="65000"/>
              <a:buNone/>
            </a:pPr>
            <a:endParaRPr lang="en-US" sz="1200" dirty="0" smtClean="0"/>
          </a:p>
          <a:p>
            <a:pPr>
              <a:buClr>
                <a:srgbClr val="BE854C"/>
              </a:buClr>
              <a:buSzPct val="65000"/>
            </a:pPr>
            <a:r>
              <a:rPr lang="en-US" sz="2800" dirty="0" smtClean="0"/>
              <a:t>Offenders who do not disclose their HIV+ status</a:t>
            </a:r>
          </a:p>
          <a:p>
            <a:pPr>
              <a:buClr>
                <a:srgbClr val="BE854C"/>
              </a:buClr>
              <a:buSzPct val="65000"/>
            </a:pPr>
            <a:r>
              <a:rPr lang="en-US" sz="2800" dirty="0" smtClean="0"/>
              <a:t>Offenders HIV+ with limited access to care</a:t>
            </a:r>
          </a:p>
          <a:p>
            <a:pPr>
              <a:buClr>
                <a:srgbClr val="BE854C"/>
              </a:buClr>
              <a:buSzPct val="65000"/>
            </a:pPr>
            <a:r>
              <a:rPr lang="en-US" sz="2800" dirty="0" smtClean="0"/>
              <a:t>Offenders not yet at the point of needing treatment</a:t>
            </a:r>
          </a:p>
          <a:p>
            <a:pPr>
              <a:buClr>
                <a:srgbClr val="BE854C"/>
              </a:buClr>
              <a:buSzPct val="65000"/>
            </a:pPr>
            <a:r>
              <a:rPr lang="en-US" sz="2800" dirty="0" smtClean="0"/>
              <a:t>Offenders for whom treatment is medically indicated </a:t>
            </a:r>
          </a:p>
          <a:p>
            <a:pPr>
              <a:buClr>
                <a:srgbClr val="BE854C"/>
              </a:buClr>
              <a:buSzPct val="65000"/>
            </a:pPr>
            <a:r>
              <a:rPr lang="en-US" sz="2800" dirty="0" smtClean="0"/>
              <a:t>Offenders undergoing treatment in the community</a:t>
            </a:r>
          </a:p>
          <a:p>
            <a:pPr>
              <a:buClr>
                <a:srgbClr val="BE854C"/>
              </a:buClr>
              <a:buSzPct val="65000"/>
            </a:pPr>
            <a:r>
              <a:rPr lang="en-US" sz="2800" dirty="0" smtClean="0"/>
              <a:t>Offenders with full blown AIDS</a:t>
            </a:r>
            <a:endParaRPr lang="en-US" sz="28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III</a:t>
            </a:r>
            <a:r>
              <a:rPr lang="en-US" sz="3500" dirty="0">
                <a:solidFill>
                  <a:srgbClr val="006892"/>
                </a:solidFill>
                <a:latin typeface="Arial" pitchFamily="34" charset="0"/>
                <a:cs typeface="Arial" pitchFamily="34" charset="0"/>
              </a:rPr>
              <a:t>: </a:t>
            </a:r>
            <a:r>
              <a:rPr lang="en-US" sz="3500" dirty="0" smtClean="0">
                <a:solidFill>
                  <a:srgbClr val="006892"/>
                </a:solidFill>
                <a:latin typeface="Arial" pitchFamily="34" charset="0"/>
                <a:cs typeface="Arial" pitchFamily="34" charset="0"/>
              </a:rPr>
              <a:t>Care Needs at Each Stage</a:t>
            </a:r>
            <a:endParaRPr lang="en-US" sz="3500" dirty="0">
              <a:solidFill>
                <a:prstClr val="white"/>
              </a:solidFill>
            </a:endParaRPr>
          </a:p>
        </p:txBody>
      </p:sp>
    </p:spTree>
    <p:extLst>
      <p:ext uri="{BB962C8B-B14F-4D97-AF65-F5344CB8AC3E}">
        <p14:creationId xmlns:p14="http://schemas.microsoft.com/office/powerpoint/2010/main" val="32880420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600200"/>
            <a:ext cx="9144000" cy="4525963"/>
          </a:xfrm>
        </p:spPr>
        <p:txBody>
          <a:bodyPr>
            <a:noAutofit/>
          </a:bodyPr>
          <a:lstStyle/>
          <a:p>
            <a:pPr marL="0" lvl="1" indent="0">
              <a:buClr>
                <a:srgbClr val="BE854C"/>
              </a:buClr>
              <a:buSzPct val="65000"/>
              <a:buNone/>
            </a:pPr>
            <a:r>
              <a:rPr lang="en-US" sz="3600" b="1" dirty="0" smtClean="0">
                <a:solidFill>
                  <a:schemeClr val="accent6">
                    <a:lumMod val="75000"/>
                  </a:schemeClr>
                </a:solidFill>
              </a:rPr>
              <a:t>H</a:t>
            </a:r>
            <a:r>
              <a:rPr lang="en-US" sz="3600" dirty="0" smtClean="0"/>
              <a:t>ighly </a:t>
            </a:r>
            <a:r>
              <a:rPr lang="en-US" sz="3600" b="1" dirty="0">
                <a:solidFill>
                  <a:schemeClr val="accent6">
                    <a:lumMod val="75000"/>
                  </a:schemeClr>
                </a:solidFill>
              </a:rPr>
              <a:t>A</a:t>
            </a:r>
            <a:r>
              <a:rPr lang="en-US" sz="3600" dirty="0"/>
              <a:t>ctive </a:t>
            </a:r>
            <a:r>
              <a:rPr lang="en-US" sz="3600" b="1" dirty="0">
                <a:solidFill>
                  <a:schemeClr val="accent6">
                    <a:lumMod val="75000"/>
                  </a:schemeClr>
                </a:solidFill>
              </a:rPr>
              <a:t>A</a:t>
            </a:r>
            <a:r>
              <a:rPr lang="en-US" sz="3600" dirty="0"/>
              <a:t>nti-</a:t>
            </a:r>
            <a:r>
              <a:rPr lang="en-US" sz="3600" b="1" dirty="0">
                <a:solidFill>
                  <a:schemeClr val="accent6">
                    <a:lumMod val="75000"/>
                  </a:schemeClr>
                </a:solidFill>
              </a:rPr>
              <a:t>r</a:t>
            </a:r>
            <a:r>
              <a:rPr lang="en-US" sz="3600" dirty="0"/>
              <a:t>etroviral </a:t>
            </a:r>
            <a:r>
              <a:rPr lang="en-US" sz="3600" b="1" dirty="0">
                <a:solidFill>
                  <a:schemeClr val="accent6">
                    <a:lumMod val="75000"/>
                  </a:schemeClr>
                </a:solidFill>
              </a:rPr>
              <a:t>T</a:t>
            </a:r>
            <a:r>
              <a:rPr lang="en-US" sz="3600" dirty="0"/>
              <a:t>herapy. </a:t>
            </a:r>
          </a:p>
          <a:p>
            <a:pPr marL="0" indent="0">
              <a:buClr>
                <a:srgbClr val="BE854C"/>
              </a:buClr>
              <a:buSzPct val="65000"/>
              <a:buNone/>
            </a:pPr>
            <a:endParaRPr lang="en-US" sz="1000" b="1" dirty="0" smtClean="0"/>
          </a:p>
          <a:p>
            <a:pPr>
              <a:buClr>
                <a:srgbClr val="BE854C"/>
              </a:buClr>
              <a:buSzPct val="65000"/>
              <a:buFont typeface="Wingdings" pitchFamily="2" charset="2"/>
              <a:buChar char="Ø"/>
            </a:pPr>
            <a:r>
              <a:rPr lang="en-US" sz="3000" dirty="0" smtClean="0"/>
              <a:t>Aggressive medication </a:t>
            </a:r>
            <a:r>
              <a:rPr lang="en-US" sz="3000" dirty="0"/>
              <a:t>treatment, consisting of a combination of at least three </a:t>
            </a:r>
            <a:r>
              <a:rPr lang="en-US" sz="3000" dirty="0" smtClean="0"/>
              <a:t>drugs.</a:t>
            </a:r>
          </a:p>
          <a:p>
            <a:pPr>
              <a:buClr>
                <a:srgbClr val="BE854C"/>
              </a:buClr>
              <a:buSzPct val="65000"/>
              <a:buFont typeface="Wingdings" pitchFamily="2" charset="2"/>
              <a:buChar char="Ø"/>
            </a:pPr>
            <a:endParaRPr lang="en-US" sz="1200" dirty="0" smtClean="0"/>
          </a:p>
          <a:p>
            <a:pPr>
              <a:buClr>
                <a:srgbClr val="BE854C"/>
              </a:buClr>
              <a:buSzPct val="65000"/>
              <a:buFont typeface="Wingdings" pitchFamily="2" charset="2"/>
              <a:buChar char="Ø"/>
            </a:pPr>
            <a:r>
              <a:rPr lang="en-US" sz="3000" dirty="0" smtClean="0"/>
              <a:t>Effective </a:t>
            </a:r>
            <a:r>
              <a:rPr lang="en-US" sz="3000" dirty="0"/>
              <a:t>for offenders in </a:t>
            </a:r>
            <a:r>
              <a:rPr lang="en-US" sz="3000" dirty="0" smtClean="0"/>
              <a:t>facilities but</a:t>
            </a:r>
            <a:r>
              <a:rPr lang="en-US" sz="3000" dirty="0"/>
              <a:t>, </a:t>
            </a:r>
            <a:r>
              <a:rPr lang="en-US" sz="3000" b="1" dirty="0"/>
              <a:t>transitions in and out of prisons and </a:t>
            </a:r>
            <a:r>
              <a:rPr lang="en-US" sz="3000" b="1" dirty="0" smtClean="0"/>
              <a:t>jails </a:t>
            </a:r>
            <a:r>
              <a:rPr lang="en-US" sz="3000" b="1" dirty="0"/>
              <a:t>result in </a:t>
            </a:r>
            <a:r>
              <a:rPr lang="en-US" sz="3000" b="1" dirty="0" smtClean="0"/>
              <a:t>interruption</a:t>
            </a:r>
            <a:endParaRPr lang="en-US" sz="3000" dirty="0" smtClean="0"/>
          </a:p>
          <a:p>
            <a:pPr>
              <a:buClr>
                <a:srgbClr val="BE854C"/>
              </a:buClr>
              <a:buSzPct val="65000"/>
              <a:buFont typeface="Wingdings" pitchFamily="2" charset="2"/>
              <a:buChar char="Ø"/>
            </a:pPr>
            <a:endParaRPr lang="en-US" sz="1200" dirty="0" smtClean="0"/>
          </a:p>
          <a:p>
            <a:pPr>
              <a:buClr>
                <a:srgbClr val="BE854C"/>
              </a:buClr>
              <a:buSzPct val="65000"/>
              <a:buFont typeface="Wingdings" pitchFamily="2" charset="2"/>
              <a:buChar char="Ø"/>
            </a:pPr>
            <a:r>
              <a:rPr lang="en-US" sz="3000" dirty="0"/>
              <a:t>Low adherence to HAART is associated with poor outcomes, including </a:t>
            </a:r>
            <a:r>
              <a:rPr lang="en-US" sz="3000" dirty="0" smtClean="0"/>
              <a:t>earlier death</a:t>
            </a:r>
            <a:endParaRPr lang="en-US" sz="2700" dirty="0"/>
          </a:p>
          <a:p>
            <a:pPr lvl="1">
              <a:buClr>
                <a:srgbClr val="BE854C"/>
              </a:buClr>
              <a:buSzPct val="65000"/>
              <a:buFont typeface="Wingdings" pitchFamily="2" charset="2"/>
              <a:buChar char="Ø"/>
            </a:pPr>
            <a:endParaRPr lang="en-US" sz="23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19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III</a:t>
            </a:r>
            <a:r>
              <a:rPr lang="en-US" sz="3500" dirty="0">
                <a:solidFill>
                  <a:srgbClr val="006892"/>
                </a:solidFill>
                <a:latin typeface="Arial" pitchFamily="34" charset="0"/>
                <a:cs typeface="Arial" pitchFamily="34" charset="0"/>
              </a:rPr>
              <a:t>: What is </a:t>
            </a:r>
            <a:r>
              <a:rPr lang="en-US" sz="3500" dirty="0" err="1">
                <a:solidFill>
                  <a:srgbClr val="006892"/>
                </a:solidFill>
                <a:latin typeface="Arial" pitchFamily="34" charset="0"/>
                <a:cs typeface="Arial" pitchFamily="34" charset="0"/>
              </a:rPr>
              <a:t>HAART</a:t>
            </a:r>
            <a:r>
              <a:rPr lang="en-US" sz="3500" dirty="0">
                <a:solidFill>
                  <a:srgbClr val="006892"/>
                </a:solidFill>
                <a:latin typeface="Arial" pitchFamily="34" charset="0"/>
                <a:cs typeface="Arial" pitchFamily="34" charset="0"/>
              </a:rPr>
              <a:t>? </a:t>
            </a:r>
            <a:endParaRPr lang="en-US" sz="3500" dirty="0">
              <a:solidFill>
                <a:prstClr val="white"/>
              </a:solidFill>
            </a:endParaRPr>
          </a:p>
        </p:txBody>
      </p:sp>
      <p:pic>
        <p:nvPicPr>
          <p:cNvPr id="2050" name="Picture 2" descr="C:\Users\ACJS Roberta\AppData\Local\Microsoft\Windows\Temporary Internet Files\Content.IE5\5WGFM0IX\MC90029095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9065" y="1828800"/>
            <a:ext cx="1114935" cy="1301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5796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8575"/>
            <a:ext cx="9144000" cy="694944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1000" y="1752600"/>
            <a:ext cx="8763000" cy="4419599"/>
          </a:xfrm>
        </p:spPr>
        <p:txBody>
          <a:bodyPr>
            <a:normAutofit/>
          </a:bodyPr>
          <a:lstStyle/>
          <a:p>
            <a:pPr algn="l"/>
            <a:r>
              <a:rPr lang="en-US" sz="3600" dirty="0" smtClean="0">
                <a:solidFill>
                  <a:srgbClr val="E0C3A3"/>
                </a:solidFill>
              </a:rPr>
              <a:t>Prevention and Treatment Needs of Offenders at risk for or living with HIV/AIDS</a:t>
            </a:r>
            <a:br>
              <a:rPr lang="en-US" sz="3600" dirty="0" smtClean="0">
                <a:solidFill>
                  <a:srgbClr val="E0C3A3"/>
                </a:solidFill>
              </a:rPr>
            </a:br>
            <a:r>
              <a:rPr lang="en-US" sz="3600" dirty="0">
                <a:solidFill>
                  <a:srgbClr val="E0C3A3"/>
                </a:solidFill>
              </a:rPr>
              <a:t/>
            </a:r>
            <a:br>
              <a:rPr lang="en-US" sz="3600" dirty="0">
                <a:solidFill>
                  <a:srgbClr val="E0C3A3"/>
                </a:solidFill>
              </a:rPr>
            </a:br>
            <a:r>
              <a:rPr lang="en-US" sz="2800" dirty="0">
                <a:solidFill>
                  <a:schemeClr val="bg1"/>
                </a:solidFill>
                <a:latin typeface="Arial" pitchFamily="34" charset="0"/>
                <a:cs typeface="Arial" pitchFamily="34" charset="0"/>
              </a:rPr>
              <a:t>Niki Miller, M.S. CPS</a:t>
            </a:r>
            <a:br>
              <a:rPr lang="en-US" sz="2800" dirty="0">
                <a:solidFill>
                  <a:schemeClr val="bg1"/>
                </a:solidFill>
                <a:latin typeface="Arial" pitchFamily="34" charset="0"/>
                <a:cs typeface="Arial" pitchFamily="34" charset="0"/>
              </a:rPr>
            </a:br>
            <a:r>
              <a:rPr lang="en-US" sz="3600" dirty="0">
                <a:solidFill>
                  <a:srgbClr val="E0C3A3"/>
                </a:solidFill>
              </a:rPr>
              <a:t>Advocates for Human Potential</a:t>
            </a:r>
            <a:br>
              <a:rPr lang="en-US" sz="3600" dirty="0">
                <a:solidFill>
                  <a:srgbClr val="E0C3A3"/>
                </a:solidFill>
              </a:rPr>
            </a:br>
            <a:r>
              <a:rPr lang="en-US" sz="3600" dirty="0">
                <a:solidFill>
                  <a:srgbClr val="E0C3A3"/>
                </a:solidFill>
                <a:hlinkClick r:id="rId3"/>
              </a:rPr>
              <a:t>nmiller@ahpnet.com</a:t>
            </a:r>
            <a:r>
              <a:rPr lang="en-US" sz="3600" dirty="0">
                <a:solidFill>
                  <a:srgbClr val="E0C3A3"/>
                </a:solidFill>
              </a:rPr>
              <a:t/>
            </a:r>
            <a:br>
              <a:rPr lang="en-US" sz="3600" dirty="0">
                <a:solidFill>
                  <a:srgbClr val="E0C3A3"/>
                </a:solidFill>
              </a:rPr>
            </a:br>
            <a:endParaRPr lang="en-US" sz="3600" dirty="0">
              <a:solidFill>
                <a:schemeClr val="bg1"/>
              </a:solidFill>
              <a:latin typeface="Arial" pitchFamily="34" charset="0"/>
              <a:cs typeface="Arial" pitchFamily="34" charset="0"/>
            </a:endParaRPr>
          </a:p>
        </p:txBody>
      </p:sp>
      <p:sp>
        <p:nvSpPr>
          <p:cNvPr id="4" name="Date Placeholder 3"/>
          <p:cNvSpPr>
            <a:spLocks noGrp="1"/>
          </p:cNvSpPr>
          <p:nvPr>
            <p:ph type="dt" sz="half" idx="10"/>
          </p:nvPr>
        </p:nvSpPr>
        <p:spPr/>
        <p:txBody>
          <a:bodyPr/>
          <a:lstStyle/>
          <a:p>
            <a:fld id="{82CDDF37-5BD3-4F17-BC7F-8515FF269729}" type="datetime1">
              <a:rPr lang="en-US" smtClean="0">
                <a:solidFill>
                  <a:schemeClr val="bg1"/>
                </a:solidFill>
                <a:latin typeface="Arial" pitchFamily="34" charset="0"/>
                <a:cs typeface="Arial" pitchFamily="34" charset="0"/>
              </a:rPr>
              <a:t>1/10/2013</a:t>
            </a:fld>
            <a:endParaRPr lang="en-US" dirty="0">
              <a:solidFill>
                <a:schemeClr val="bg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2</a:t>
            </a:fld>
            <a:endParaRPr lang="en-US" dirty="0">
              <a:solidFill>
                <a:schemeClr val="bg1"/>
              </a:solidFill>
              <a:latin typeface="Arial" pitchFamily="34" charset="0"/>
              <a:cs typeface="Arial" pitchFamily="34" charset="0"/>
            </a:endParaRPr>
          </a:p>
        </p:txBody>
      </p:sp>
      <p:cxnSp>
        <p:nvCxnSpPr>
          <p:cNvPr id="10" name="Straight Connector 9"/>
          <p:cNvCxnSpPr/>
          <p:nvPr/>
        </p:nvCxnSpPr>
        <p:spPr>
          <a:xfrm>
            <a:off x="419100" y="3430905"/>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1163233"/>
          </a:xfrm>
          <a:prstGeom prst="rect">
            <a:avLst/>
          </a:prstGeom>
        </p:spPr>
      </p:pic>
    </p:spTree>
    <p:extLst>
      <p:ext uri="{BB962C8B-B14F-4D97-AF65-F5344CB8AC3E}">
        <p14:creationId xmlns:p14="http://schemas.microsoft.com/office/powerpoint/2010/main" val="39061046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4525963"/>
          </a:xfrm>
        </p:spPr>
        <p:txBody>
          <a:bodyPr>
            <a:noAutofit/>
          </a:bodyPr>
          <a:lstStyle/>
          <a:p>
            <a:pPr marL="0" indent="0">
              <a:buClr>
                <a:srgbClr val="BE854C"/>
              </a:buClr>
              <a:buSzPct val="65000"/>
              <a:buNone/>
            </a:pPr>
            <a:endParaRPr lang="en-US" sz="1000" b="1" dirty="0"/>
          </a:p>
          <a:p>
            <a:pPr marL="0" indent="0">
              <a:buClr>
                <a:srgbClr val="BE854C"/>
              </a:buClr>
              <a:buSzPct val="65000"/>
              <a:buNone/>
            </a:pPr>
            <a:endParaRPr lang="en-US" sz="1000" dirty="0" smtClean="0"/>
          </a:p>
          <a:p>
            <a:pPr>
              <a:buClr>
                <a:srgbClr val="BE854C"/>
              </a:buClr>
              <a:buSzPct val="65000"/>
              <a:buFont typeface="Wingdings" pitchFamily="2" charset="2"/>
              <a:buChar char="Ø"/>
            </a:pPr>
            <a:r>
              <a:rPr lang="en-US" sz="2600" dirty="0" smtClean="0"/>
              <a:t>Long term </a:t>
            </a:r>
            <a:r>
              <a:rPr lang="en-US" sz="2600" dirty="0"/>
              <a:t>substance treatment </a:t>
            </a:r>
            <a:r>
              <a:rPr lang="en-US" sz="2600" dirty="0" smtClean="0"/>
              <a:t> in facilities </a:t>
            </a:r>
            <a:r>
              <a:rPr lang="en-US" sz="2600" dirty="0"/>
              <a:t>is significantly more </a:t>
            </a:r>
            <a:r>
              <a:rPr lang="en-US" sz="2600" dirty="0" smtClean="0"/>
              <a:t>effective when  followed up  </a:t>
            </a:r>
            <a:r>
              <a:rPr lang="en-US" sz="2600" dirty="0"/>
              <a:t>with </a:t>
            </a:r>
            <a:r>
              <a:rPr lang="en-US" sz="2600" dirty="0" smtClean="0"/>
              <a:t>community treatment</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2600" b="1" u="sng" dirty="0"/>
              <a:t>The same is </a:t>
            </a:r>
            <a:r>
              <a:rPr lang="en-US" sz="2600" b="1" u="sng" dirty="0" smtClean="0"/>
              <a:t>true </a:t>
            </a:r>
            <a:r>
              <a:rPr lang="en-US" sz="2600" b="1" u="sng" dirty="0"/>
              <a:t>of HIV </a:t>
            </a:r>
            <a:r>
              <a:rPr lang="en-US" sz="2600" b="1" u="sng" dirty="0" smtClean="0"/>
              <a:t>treatment</a:t>
            </a:r>
          </a:p>
          <a:p>
            <a:pPr marL="0" indent="0">
              <a:buClr>
                <a:srgbClr val="BE854C"/>
              </a:buClr>
              <a:buSzPct val="65000"/>
              <a:buNone/>
            </a:pPr>
            <a:endParaRPr lang="en-US" sz="1000" b="1" u="sng" dirty="0" smtClean="0"/>
          </a:p>
          <a:p>
            <a:pPr>
              <a:buClr>
                <a:srgbClr val="BE854C"/>
              </a:buClr>
              <a:buSzPct val="65000"/>
              <a:buFont typeface="Wingdings" pitchFamily="2" charset="2"/>
              <a:buChar char="Ø"/>
            </a:pPr>
            <a:r>
              <a:rPr lang="en-US" sz="2600" dirty="0"/>
              <a:t>Connections to community care, resources and a support system are critical needs</a:t>
            </a:r>
          </a:p>
          <a:p>
            <a:pPr marL="0" indent="0">
              <a:buClr>
                <a:srgbClr val="BE854C"/>
              </a:buClr>
              <a:buSzPct val="65000"/>
              <a:buNone/>
            </a:pPr>
            <a:endParaRPr lang="en-US" sz="1000" u="sng" dirty="0" smtClean="0"/>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2600" dirty="0"/>
              <a:t>Re-entering </a:t>
            </a:r>
            <a:r>
              <a:rPr lang="en-US" sz="2600" dirty="0" smtClean="0"/>
              <a:t> HIV+ offenders best </a:t>
            </a:r>
            <a:r>
              <a:rPr lang="en-US" sz="2600" dirty="0"/>
              <a:t>served by leaving </a:t>
            </a:r>
            <a:r>
              <a:rPr lang="en-US" sz="2600" dirty="0" smtClean="0"/>
              <a:t> with </a:t>
            </a:r>
            <a:r>
              <a:rPr lang="en-US" sz="2600" dirty="0"/>
              <a:t>a 30 day supply </a:t>
            </a:r>
            <a:r>
              <a:rPr lang="en-US" sz="2600" dirty="0" smtClean="0"/>
              <a:t>of meds and an appointment</a:t>
            </a:r>
            <a:endParaRPr lang="en-US" sz="2600" dirty="0"/>
          </a:p>
          <a:p>
            <a:pPr lvl="1">
              <a:buClr>
                <a:srgbClr val="BE854C"/>
              </a:buClr>
              <a:buSzPct val="65000"/>
              <a:buFont typeface="Wingdings" pitchFamily="2" charset="2"/>
              <a:buChar char="Ø"/>
            </a:pPr>
            <a:endParaRPr lang="en-US" sz="23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20</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III</a:t>
            </a:r>
            <a:r>
              <a:rPr lang="en-US" sz="3500" dirty="0" smtClean="0">
                <a:solidFill>
                  <a:srgbClr val="006892"/>
                </a:solidFill>
                <a:latin typeface="Arial" pitchFamily="34" charset="0"/>
                <a:cs typeface="Arial" pitchFamily="34" charset="0"/>
              </a:rPr>
              <a:t>: </a:t>
            </a:r>
            <a:r>
              <a:rPr lang="en-US" sz="3500" dirty="0">
                <a:solidFill>
                  <a:srgbClr val="006892"/>
                </a:solidFill>
                <a:latin typeface="Arial" pitchFamily="34" charset="0"/>
                <a:cs typeface="Arial" pitchFamily="34" charset="0"/>
              </a:rPr>
              <a:t>Re-entry and Continuity of Care</a:t>
            </a:r>
            <a:endParaRPr lang="en-US" sz="3500" dirty="0">
              <a:solidFill>
                <a:prstClr val="white"/>
              </a:solidFill>
            </a:endParaRPr>
          </a:p>
        </p:txBody>
      </p:sp>
    </p:spTree>
    <p:extLst>
      <p:ext uri="{BB962C8B-B14F-4D97-AF65-F5344CB8AC3E}">
        <p14:creationId xmlns:p14="http://schemas.microsoft.com/office/powerpoint/2010/main" val="170588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219200"/>
            <a:ext cx="9144000" cy="4972753"/>
          </a:xfrm>
        </p:spPr>
        <p:txBody>
          <a:bodyPr>
            <a:noAutofit/>
          </a:bodyPr>
          <a:lstStyle/>
          <a:p>
            <a:pPr>
              <a:buClr>
                <a:srgbClr val="BE854C"/>
              </a:buClr>
              <a:buSzPct val="65000"/>
              <a:buFont typeface="Wingdings" pitchFamily="2" charset="2"/>
              <a:buChar char="Ø"/>
            </a:pPr>
            <a:r>
              <a:rPr lang="en-US" sz="2600" dirty="0" smtClean="0"/>
              <a:t>Reauthorized in 2006-resources </a:t>
            </a:r>
            <a:r>
              <a:rPr lang="en-US" sz="2600" dirty="0"/>
              <a:t>directed toward </a:t>
            </a:r>
            <a:r>
              <a:rPr lang="en-US" sz="2600" dirty="0" smtClean="0"/>
              <a:t>incarcerated </a:t>
            </a:r>
            <a:r>
              <a:rPr lang="en-US" sz="2600" dirty="0"/>
              <a:t>and re-entering HIV+ </a:t>
            </a:r>
            <a:r>
              <a:rPr lang="en-US" sz="2600" dirty="0" smtClean="0"/>
              <a:t>individuals</a:t>
            </a:r>
          </a:p>
          <a:p>
            <a:pPr>
              <a:buClr>
                <a:srgbClr val="BE854C"/>
              </a:buClr>
              <a:buSzPct val="65000"/>
              <a:buFont typeface="Wingdings" pitchFamily="2" charset="2"/>
              <a:buChar char="Ø"/>
            </a:pPr>
            <a:endParaRPr lang="en-US" sz="800" dirty="0"/>
          </a:p>
          <a:p>
            <a:pPr>
              <a:buClr>
                <a:srgbClr val="BE854C"/>
              </a:buClr>
              <a:buSzPct val="65000"/>
              <a:buFont typeface="Wingdings" pitchFamily="2" charset="2"/>
              <a:buChar char="Ø"/>
            </a:pPr>
            <a:r>
              <a:rPr lang="en-US" sz="2600" dirty="0"/>
              <a:t>Housing Opportunities for People living With AIDS (</a:t>
            </a:r>
            <a:r>
              <a:rPr lang="en-US" sz="2600" dirty="0" err="1"/>
              <a:t>HOPWA</a:t>
            </a:r>
            <a:r>
              <a:rPr lang="en-US" sz="2600" dirty="0" smtClean="0"/>
              <a:t>)- </a:t>
            </a:r>
            <a:r>
              <a:rPr lang="en-US" sz="2600" dirty="0"/>
              <a:t>available to </a:t>
            </a:r>
            <a:r>
              <a:rPr lang="en-US" sz="2600" dirty="0" smtClean="0"/>
              <a:t>offenders if </a:t>
            </a:r>
            <a:r>
              <a:rPr lang="en-US" sz="2600" dirty="0"/>
              <a:t>they meet </a:t>
            </a:r>
            <a:r>
              <a:rPr lang="en-US" sz="2600" dirty="0" smtClean="0"/>
              <a:t>income </a:t>
            </a:r>
            <a:r>
              <a:rPr lang="en-US" sz="2600" dirty="0"/>
              <a:t>eligibility </a:t>
            </a:r>
            <a:r>
              <a:rPr lang="en-US" sz="2600" dirty="0" smtClean="0"/>
              <a:t>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2600" dirty="0" smtClean="0"/>
              <a:t>AIDS Drug Assistance Program (ADAP</a:t>
            </a:r>
            <a:r>
              <a:rPr lang="en-US" sz="2600" dirty="0"/>
              <a:t>)- </a:t>
            </a:r>
            <a:r>
              <a:rPr lang="en-US" sz="2600" dirty="0" smtClean="0"/>
              <a:t>Administered </a:t>
            </a:r>
            <a:r>
              <a:rPr lang="en-US" sz="2600" dirty="0"/>
              <a:t>by </a:t>
            </a:r>
            <a:r>
              <a:rPr lang="en-US" sz="2600" dirty="0" smtClean="0"/>
              <a:t>states</a:t>
            </a:r>
          </a:p>
          <a:p>
            <a:pPr lvl="2">
              <a:buClr>
                <a:srgbClr val="BE854C"/>
              </a:buClr>
              <a:buSzPct val="65000"/>
              <a:buFont typeface="Wingdings" pitchFamily="2" charset="2"/>
              <a:buChar char="Ø"/>
            </a:pPr>
            <a:r>
              <a:rPr lang="en-US" sz="2600" dirty="0"/>
              <a:t>Offenders who begin </a:t>
            </a:r>
            <a:r>
              <a:rPr lang="en-US" sz="2600" dirty="0" err="1"/>
              <a:t>HAART</a:t>
            </a:r>
            <a:r>
              <a:rPr lang="en-US" sz="2600" dirty="0"/>
              <a:t> in correctional tend not to continue once released </a:t>
            </a:r>
          </a:p>
          <a:p>
            <a:pPr lvl="2">
              <a:buClr>
                <a:srgbClr val="BE854C"/>
              </a:buClr>
              <a:buSzPct val="65000"/>
              <a:buFont typeface="Wingdings" pitchFamily="2" charset="2"/>
              <a:buChar char="Ø"/>
            </a:pPr>
            <a:r>
              <a:rPr lang="en-US" sz="2600" dirty="0"/>
              <a:t>Those that had help filing an </a:t>
            </a:r>
            <a:r>
              <a:rPr lang="en-US" sz="2600" dirty="0" err="1"/>
              <a:t>ADAP</a:t>
            </a:r>
            <a:r>
              <a:rPr lang="en-US" sz="2600" dirty="0"/>
              <a:t> application were more likely to have medications </a:t>
            </a:r>
          </a:p>
          <a:p>
            <a:pPr lvl="2">
              <a:buClr>
                <a:srgbClr val="BE854C"/>
              </a:buClr>
              <a:buSzPct val="65000"/>
              <a:buFont typeface="Wingdings" pitchFamily="2" charset="2"/>
              <a:buChar char="Ø"/>
            </a:pPr>
            <a:r>
              <a:rPr lang="en-US" sz="2600" dirty="0" smtClean="0"/>
              <a:t>Low </a:t>
            </a:r>
            <a:r>
              <a:rPr lang="en-US" sz="2600" dirty="0"/>
              <a:t>income </a:t>
            </a:r>
            <a:r>
              <a:rPr lang="en-US" sz="2600" dirty="0" smtClean="0"/>
              <a:t>offenders receive </a:t>
            </a:r>
            <a:r>
              <a:rPr lang="en-US" sz="2600" dirty="0"/>
              <a:t>HIV medications </a:t>
            </a:r>
          </a:p>
          <a:p>
            <a:pPr lvl="2">
              <a:buClr>
                <a:srgbClr val="BE854C"/>
              </a:buClr>
              <a:buSzPct val="65000"/>
              <a:buFont typeface="Wingdings" pitchFamily="2" charset="2"/>
              <a:buChar char="Ø"/>
            </a:pPr>
            <a:endParaRPr lang="en-US" sz="19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21</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III</a:t>
            </a:r>
            <a:r>
              <a:rPr lang="en-US" sz="3500" dirty="0" smtClean="0">
                <a:solidFill>
                  <a:srgbClr val="006892"/>
                </a:solidFill>
                <a:latin typeface="Arial" pitchFamily="34" charset="0"/>
                <a:cs typeface="Arial" pitchFamily="34" charset="0"/>
              </a:rPr>
              <a:t>: </a:t>
            </a:r>
            <a:r>
              <a:rPr lang="en-US" sz="3500" dirty="0">
                <a:solidFill>
                  <a:srgbClr val="006892"/>
                </a:solidFill>
                <a:latin typeface="Arial" pitchFamily="34" charset="0"/>
                <a:cs typeface="Arial" pitchFamily="34" charset="0"/>
              </a:rPr>
              <a:t>The Ryan White CARE </a:t>
            </a:r>
            <a:r>
              <a:rPr lang="en-US" sz="3500" dirty="0" smtClean="0">
                <a:solidFill>
                  <a:srgbClr val="006892"/>
                </a:solidFill>
                <a:latin typeface="Arial" pitchFamily="34" charset="0"/>
                <a:cs typeface="Arial" pitchFamily="34" charset="0"/>
              </a:rPr>
              <a:t>Act </a:t>
            </a:r>
            <a:r>
              <a:rPr lang="en-US" sz="2400" dirty="0" smtClean="0">
                <a:solidFill>
                  <a:schemeClr val="tx1"/>
                </a:solidFill>
                <a:latin typeface="Arial" pitchFamily="34" charset="0"/>
                <a:cs typeface="Arial" pitchFamily="34" charset="0"/>
              </a:rPr>
              <a:t>pg. 58 </a:t>
            </a:r>
            <a:endParaRPr lang="en-U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7849659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152400" y="152400"/>
            <a:ext cx="8839200" cy="1143000"/>
          </a:xfrm>
        </p:spPr>
        <p:txBody>
          <a:bodyPr>
            <a:normAutofit/>
          </a:bodyPr>
          <a:lstStyle/>
          <a:p>
            <a:r>
              <a:rPr lang="en-US" dirty="0">
                <a:solidFill>
                  <a:srgbClr val="006892"/>
                </a:solidFill>
                <a:latin typeface="Arial" pitchFamily="34" charset="0"/>
                <a:cs typeface="Arial" pitchFamily="34" charset="0"/>
              </a:rPr>
              <a:t>Module </a:t>
            </a:r>
            <a:r>
              <a:rPr lang="en-US" dirty="0" smtClean="0">
                <a:solidFill>
                  <a:srgbClr val="006892"/>
                </a:solidFill>
                <a:latin typeface="Arial" pitchFamily="34" charset="0"/>
                <a:cs typeface="Arial" pitchFamily="34" charset="0"/>
              </a:rPr>
              <a:t>IV</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600200"/>
            <a:ext cx="9144000" cy="4209146"/>
          </a:xfrm>
        </p:spPr>
        <p:txBody>
          <a:bodyPr>
            <a:noAutofit/>
          </a:bodyPr>
          <a:lstStyle/>
          <a:p>
            <a:pPr marL="0" lvl="0" indent="0">
              <a:buClr>
                <a:srgbClr val="BE854C"/>
              </a:buClr>
              <a:buSzPct val="65000"/>
              <a:buNone/>
            </a:pPr>
            <a:r>
              <a:rPr lang="en-US" b="1" dirty="0" smtClean="0"/>
              <a:t>Module IV: Case Histories &amp; HIV/AIDS Special Topics</a:t>
            </a:r>
          </a:p>
          <a:p>
            <a:pPr marL="0" lvl="0" indent="0">
              <a:buClr>
                <a:srgbClr val="BE854C"/>
              </a:buClr>
              <a:buSzPct val="65000"/>
              <a:buNone/>
            </a:pPr>
            <a:endParaRPr lang="en-US" sz="1000" b="1" dirty="0" smtClean="0"/>
          </a:p>
          <a:p>
            <a:pPr>
              <a:spcBef>
                <a:spcPts val="600"/>
              </a:spcBef>
              <a:buClr>
                <a:srgbClr val="BE854C"/>
              </a:buClr>
              <a:buSzPct val="65000"/>
              <a:buFont typeface="Wingdings" pitchFamily="2" charset="2"/>
              <a:buChar char="Ø"/>
            </a:pPr>
            <a:r>
              <a:rPr lang="en-US" sz="2800" dirty="0" smtClean="0"/>
              <a:t>Health literacy and cultural considerations in HIV prevention and treatment</a:t>
            </a:r>
          </a:p>
          <a:p>
            <a:pPr>
              <a:spcBef>
                <a:spcPts val="600"/>
              </a:spcBef>
              <a:buClr>
                <a:srgbClr val="BE854C"/>
              </a:buClr>
              <a:buSzPct val="65000"/>
              <a:buFont typeface="Wingdings" pitchFamily="2" charset="2"/>
              <a:buChar char="Ø"/>
            </a:pPr>
            <a:endParaRPr lang="en-US" sz="1000" dirty="0" smtClean="0"/>
          </a:p>
          <a:p>
            <a:pPr>
              <a:spcBef>
                <a:spcPts val="600"/>
              </a:spcBef>
              <a:buClr>
                <a:srgbClr val="BE854C"/>
              </a:buClr>
              <a:buSzPct val="65000"/>
              <a:buFont typeface="Wingdings" pitchFamily="2" charset="2"/>
              <a:buChar char="Ø"/>
            </a:pPr>
            <a:r>
              <a:rPr lang="en-US" sz="2800" dirty="0" smtClean="0"/>
              <a:t>Engaging groups </a:t>
            </a:r>
            <a:r>
              <a:rPr lang="en-US" sz="2800" dirty="0"/>
              <a:t>of </a:t>
            </a:r>
            <a:r>
              <a:rPr lang="en-US" sz="2800" dirty="0" smtClean="0"/>
              <a:t>at-risk offenders</a:t>
            </a:r>
          </a:p>
          <a:p>
            <a:pPr marL="0" indent="0">
              <a:spcBef>
                <a:spcPts val="600"/>
              </a:spcBef>
              <a:buClr>
                <a:srgbClr val="BE854C"/>
              </a:buClr>
              <a:buSzPct val="65000"/>
              <a:buNone/>
            </a:pPr>
            <a:endParaRPr lang="en-US" sz="1000" dirty="0" smtClean="0"/>
          </a:p>
          <a:p>
            <a:pPr>
              <a:spcBef>
                <a:spcPts val="600"/>
              </a:spcBef>
              <a:buClr>
                <a:srgbClr val="BE854C"/>
              </a:buClr>
              <a:buSzPct val="65000"/>
              <a:buFont typeface="Wingdings" pitchFamily="2" charset="2"/>
              <a:buChar char="Ø"/>
            </a:pPr>
            <a:r>
              <a:rPr lang="en-US" sz="2800" dirty="0" smtClean="0"/>
              <a:t>Issues </a:t>
            </a:r>
            <a:r>
              <a:rPr lang="en-US" sz="2800" dirty="0"/>
              <a:t>for </a:t>
            </a:r>
            <a:r>
              <a:rPr lang="en-US" sz="2800" dirty="0" smtClean="0"/>
              <a:t>underserved: Youth</a:t>
            </a:r>
            <a:r>
              <a:rPr lang="en-US" sz="2800" dirty="0"/>
              <a:t>, Women, African </a:t>
            </a:r>
            <a:r>
              <a:rPr lang="en-US" sz="2800" dirty="0" smtClean="0"/>
              <a:t>Americans, Latinos</a:t>
            </a: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22</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14240353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143000"/>
            <a:ext cx="9144000" cy="4906963"/>
          </a:xfrm>
        </p:spPr>
        <p:txBody>
          <a:bodyPr>
            <a:noAutofit/>
          </a:bodyPr>
          <a:lstStyle/>
          <a:p>
            <a:pPr>
              <a:buClr>
                <a:srgbClr val="BE854C"/>
              </a:buClr>
              <a:buSzPct val="65000"/>
              <a:buFont typeface="Wingdings" pitchFamily="2" charset="2"/>
              <a:buChar char="Ø"/>
            </a:pPr>
            <a:r>
              <a:rPr lang="en-US" sz="3000" dirty="0" smtClean="0"/>
              <a:t>Health </a:t>
            </a:r>
            <a:r>
              <a:rPr lang="en-US" sz="3000" dirty="0"/>
              <a:t>disparities </a:t>
            </a:r>
            <a:r>
              <a:rPr lang="en-US" sz="3000" dirty="0" smtClean="0"/>
              <a:t>profoundly </a:t>
            </a:r>
            <a:r>
              <a:rPr lang="en-US" sz="3000" dirty="0"/>
              <a:t>impact </a:t>
            </a:r>
            <a:r>
              <a:rPr lang="en-US" sz="3000" dirty="0" smtClean="0"/>
              <a:t>HIV outcomes</a:t>
            </a:r>
          </a:p>
          <a:p>
            <a:pPr>
              <a:buClr>
                <a:srgbClr val="BE854C"/>
              </a:buClr>
              <a:buSzPct val="65000"/>
              <a:buFont typeface="Wingdings" pitchFamily="2" charset="2"/>
              <a:buChar char="Ø"/>
            </a:pPr>
            <a:endParaRPr lang="en-US" sz="1000" dirty="0" smtClean="0"/>
          </a:p>
          <a:p>
            <a:pPr>
              <a:buClr>
                <a:srgbClr val="BE854C"/>
              </a:buClr>
              <a:buSzPct val="65000"/>
              <a:buFont typeface="Wingdings" pitchFamily="2" charset="2"/>
              <a:buChar char="Ø"/>
            </a:pPr>
            <a:r>
              <a:rPr lang="en-US" sz="3000" dirty="0" smtClean="0"/>
              <a:t>African Americans under </a:t>
            </a:r>
            <a:r>
              <a:rPr lang="en-US" sz="3000" dirty="0"/>
              <a:t>represented in </a:t>
            </a:r>
            <a:r>
              <a:rPr lang="en-US" sz="3000" dirty="0" smtClean="0"/>
              <a:t>research</a:t>
            </a:r>
          </a:p>
          <a:p>
            <a:pPr>
              <a:buClr>
                <a:srgbClr val="BE854C"/>
              </a:buClr>
              <a:buSzPct val="65000"/>
              <a:buFont typeface="Wingdings" pitchFamily="2" charset="2"/>
              <a:buChar char="Ø"/>
            </a:pPr>
            <a:endParaRPr lang="en-US" sz="1000" dirty="0" smtClean="0"/>
          </a:p>
          <a:p>
            <a:pPr>
              <a:buClr>
                <a:srgbClr val="BE854C"/>
              </a:buClr>
              <a:buSzPct val="65000"/>
              <a:buFont typeface="Wingdings" pitchFamily="2" charset="2"/>
              <a:buChar char="Ø"/>
            </a:pPr>
            <a:r>
              <a:rPr lang="en-US" sz="3000" dirty="0" smtClean="0"/>
              <a:t>Distrust </a:t>
            </a:r>
            <a:r>
              <a:rPr lang="en-US" sz="3000" dirty="0"/>
              <a:t>among </a:t>
            </a:r>
            <a:r>
              <a:rPr lang="en-US" sz="3000" dirty="0" smtClean="0"/>
              <a:t>much of the Black community regarding </a:t>
            </a:r>
            <a:r>
              <a:rPr lang="en-US" sz="3000" dirty="0"/>
              <a:t>HIV, behavioral health services and research. </a:t>
            </a:r>
            <a:endParaRPr lang="en-US" sz="3000" dirty="0" smtClean="0"/>
          </a:p>
          <a:p>
            <a:pPr>
              <a:buClr>
                <a:srgbClr val="BE854C"/>
              </a:buClr>
              <a:buSzPct val="65000"/>
              <a:buFont typeface="Wingdings" pitchFamily="2" charset="2"/>
              <a:buChar char="Ø"/>
            </a:pPr>
            <a:endParaRPr lang="en-US" sz="2000" dirty="0"/>
          </a:p>
          <a:p>
            <a:pPr marL="0" indent="0">
              <a:buClr>
                <a:srgbClr val="BE854C"/>
              </a:buClr>
              <a:buSzPct val="65000"/>
              <a:buNone/>
            </a:pPr>
            <a:r>
              <a:rPr lang="en-US" sz="3000" dirty="0" smtClean="0"/>
              <a:t>What works?  Connect </a:t>
            </a:r>
            <a:r>
              <a:rPr lang="en-US" sz="3000" dirty="0"/>
              <a:t>all HIV+ offenders with AIDS Service Organizations and culturally specific community </a:t>
            </a:r>
            <a:r>
              <a:rPr lang="en-US" sz="3000" dirty="0" smtClean="0"/>
              <a:t>agencies; peer-run education groups</a:t>
            </a:r>
            <a:endParaRPr lang="en-US" sz="3000"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23</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IV</a:t>
            </a:r>
            <a:r>
              <a:rPr lang="en-US" sz="3500" dirty="0" smtClean="0">
                <a:solidFill>
                  <a:srgbClr val="006892"/>
                </a:solidFill>
                <a:latin typeface="Arial" pitchFamily="34" charset="0"/>
                <a:cs typeface="Arial" pitchFamily="34" charset="0"/>
              </a:rPr>
              <a:t>: </a:t>
            </a:r>
            <a:r>
              <a:rPr lang="en-US" sz="3500" dirty="0">
                <a:solidFill>
                  <a:srgbClr val="006892"/>
                </a:solidFill>
                <a:latin typeface="Arial" pitchFamily="34" charset="0"/>
                <a:cs typeface="Arial" pitchFamily="34" charset="0"/>
              </a:rPr>
              <a:t>HIV </a:t>
            </a:r>
            <a:r>
              <a:rPr lang="en-US" sz="3500" dirty="0" smtClean="0">
                <a:solidFill>
                  <a:srgbClr val="006892"/>
                </a:solidFill>
                <a:latin typeface="Arial" pitchFamily="34" charset="0"/>
                <a:cs typeface="Arial" pitchFamily="34" charset="0"/>
              </a:rPr>
              <a:t>Issues for Underserved Groups</a:t>
            </a:r>
            <a:endParaRPr lang="en-US" sz="3500" dirty="0">
              <a:solidFill>
                <a:srgbClr val="006892"/>
              </a:solidFill>
              <a:latin typeface="Arial" pitchFamily="34" charset="0"/>
              <a:cs typeface="Arial" pitchFamily="34" charset="0"/>
            </a:endParaRPr>
          </a:p>
        </p:txBody>
      </p:sp>
    </p:spTree>
    <p:extLst>
      <p:ext uri="{BB962C8B-B14F-4D97-AF65-F5344CB8AC3E}">
        <p14:creationId xmlns:p14="http://schemas.microsoft.com/office/powerpoint/2010/main" val="857368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274638"/>
            <a:ext cx="9144000" cy="1143000"/>
          </a:xfrm>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24</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IV</a:t>
            </a:r>
            <a:r>
              <a:rPr lang="en-US" sz="3500" dirty="0" smtClean="0">
                <a:solidFill>
                  <a:srgbClr val="006892"/>
                </a:solidFill>
                <a:latin typeface="Arial" pitchFamily="34" charset="0"/>
                <a:cs typeface="Arial" pitchFamily="34" charset="0"/>
              </a:rPr>
              <a:t>: </a:t>
            </a:r>
            <a:r>
              <a:rPr lang="en-US" sz="3400" dirty="0" smtClean="0">
                <a:solidFill>
                  <a:srgbClr val="006892"/>
                </a:solidFill>
                <a:latin typeface="Arial" pitchFamily="34" charset="0"/>
                <a:cs typeface="Arial" pitchFamily="34" charset="0"/>
              </a:rPr>
              <a:t>Best Practices w/Underserved Groups</a:t>
            </a:r>
            <a:endParaRPr lang="en-US" sz="3400" dirty="0">
              <a:solidFill>
                <a:srgbClr val="006892"/>
              </a:solidFill>
              <a:latin typeface="Arial" pitchFamily="34" charset="0"/>
              <a:cs typeface="Arial" pitchFamily="34" charset="0"/>
            </a:endParaRPr>
          </a:p>
        </p:txBody>
      </p:sp>
      <p:graphicFrame>
        <p:nvGraphicFramePr>
          <p:cNvPr id="11" name="Content Placeholder 3"/>
          <p:cNvGraphicFramePr>
            <a:graphicFrameLocks noGrp="1"/>
          </p:cNvGraphicFramePr>
          <p:nvPr>
            <p:ph idx="1"/>
            <p:extLst>
              <p:ext uri="{D42A27DB-BD31-4B8C-83A1-F6EECF244321}">
                <p14:modId xmlns:p14="http://schemas.microsoft.com/office/powerpoint/2010/main" val="933409714"/>
              </p:ext>
            </p:extLst>
          </p:nvPr>
        </p:nvGraphicFramePr>
        <p:xfrm>
          <a:off x="0" y="1600200"/>
          <a:ext cx="91440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3243021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0" y="274638"/>
            <a:ext cx="9144000" cy="1143000"/>
          </a:xfrm>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25</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IV</a:t>
            </a:r>
            <a:r>
              <a:rPr lang="en-US" sz="3500" dirty="0" smtClean="0">
                <a:solidFill>
                  <a:srgbClr val="006892"/>
                </a:solidFill>
                <a:latin typeface="Arial" pitchFamily="34" charset="0"/>
                <a:cs typeface="Arial" pitchFamily="34" charset="0"/>
              </a:rPr>
              <a:t>: Examples of Interventions for</a:t>
            </a:r>
            <a:r>
              <a:rPr lang="en-US" sz="3400" dirty="0" smtClean="0">
                <a:solidFill>
                  <a:srgbClr val="006892"/>
                </a:solidFill>
                <a:latin typeface="Arial" pitchFamily="34" charset="0"/>
                <a:cs typeface="Arial" pitchFamily="34" charset="0"/>
              </a:rPr>
              <a:t> w/Underserved Groups</a:t>
            </a:r>
            <a:endParaRPr lang="en-US" sz="3400" dirty="0">
              <a:solidFill>
                <a:srgbClr val="006892"/>
              </a:solidFill>
              <a:latin typeface="Arial" pitchFamily="34" charset="0"/>
              <a:cs typeface="Arial" pitchFamily="34" charset="0"/>
            </a:endParaRPr>
          </a:p>
        </p:txBody>
      </p:sp>
      <p:graphicFrame>
        <p:nvGraphicFramePr>
          <p:cNvPr id="11" name="Content Placeholder 3"/>
          <p:cNvGraphicFramePr>
            <a:graphicFrameLocks noGrp="1"/>
          </p:cNvGraphicFramePr>
          <p:nvPr>
            <p:ph idx="1"/>
            <p:extLst>
              <p:ext uri="{D42A27DB-BD31-4B8C-83A1-F6EECF244321}">
                <p14:modId xmlns:p14="http://schemas.microsoft.com/office/powerpoint/2010/main" val="2296519239"/>
              </p:ext>
            </p:extLst>
          </p:nvPr>
        </p:nvGraphicFramePr>
        <p:xfrm>
          <a:off x="0" y="1600200"/>
          <a:ext cx="91440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612989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CJS Roberta\AppData\Local\Microsoft\Windows\Temporary Internet Files\Content.IE5\USLA2A89\MP900289433[1].jpg"/>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381000" y="1295400"/>
            <a:ext cx="8458200" cy="4800600"/>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525963"/>
          </a:xfrm>
        </p:spPr>
        <p:txBody>
          <a:bodyPr>
            <a:noAutofit/>
          </a:bodyPr>
          <a:lstStyle/>
          <a:p>
            <a:pPr>
              <a:lnSpc>
                <a:spcPct val="126000"/>
              </a:lnSpc>
              <a:spcBef>
                <a:spcPts val="600"/>
              </a:spcBef>
              <a:buClr>
                <a:srgbClr val="BE854C"/>
              </a:buClr>
              <a:buSzPct val="65000"/>
              <a:buFont typeface="Wingdings" pitchFamily="2" charset="2"/>
              <a:buChar char="Ø"/>
            </a:pPr>
            <a:r>
              <a:rPr lang="en-US" sz="2800" dirty="0" smtClean="0"/>
              <a:t>Questions, ideas, thoughts or comments?</a:t>
            </a:r>
          </a:p>
          <a:p>
            <a:pPr>
              <a:buClr>
                <a:srgbClr val="BE854C"/>
              </a:buClr>
              <a:buSzPct val="65000"/>
              <a:buFont typeface="Wingdings" pitchFamily="2" charset="2"/>
              <a:buChar char="Ø"/>
            </a:pPr>
            <a:endParaRPr lang="en-US" sz="2700" dirty="0"/>
          </a:p>
          <a:p>
            <a:pPr marL="0" indent="0" algn="ctr">
              <a:buClr>
                <a:srgbClr val="BE854C"/>
              </a:buClr>
              <a:buSzPct val="65000"/>
              <a:buNone/>
            </a:pPr>
            <a:r>
              <a:rPr lang="en-US" b="1" i="1" dirty="0" smtClean="0"/>
              <a:t>Sincerest thanks for your participation!</a:t>
            </a:r>
            <a:endParaRPr lang="en-US" b="1" i="1" dirty="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26</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dirty="0" smtClean="0">
                <a:solidFill>
                  <a:srgbClr val="006892"/>
                </a:solidFill>
                <a:latin typeface="Arial" pitchFamily="34" charset="0"/>
                <a:cs typeface="Arial" pitchFamily="34" charset="0"/>
              </a:rPr>
              <a:t>Questions</a:t>
            </a:r>
            <a:endParaRPr lang="en-US" sz="3500" dirty="0">
              <a:solidFill>
                <a:srgbClr val="006892"/>
              </a:solidFill>
              <a:latin typeface="Arial" pitchFamily="34" charset="0"/>
              <a:cs typeface="Arial" pitchFamily="34" charset="0"/>
            </a:endParaRPr>
          </a:p>
        </p:txBody>
      </p:sp>
    </p:spTree>
    <p:extLst>
      <p:ext uri="{BB962C8B-B14F-4D97-AF65-F5344CB8AC3E}">
        <p14:creationId xmlns:p14="http://schemas.microsoft.com/office/powerpoint/2010/main" val="23864115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87036"/>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006C92"/>
                </a:solidFill>
              </a:rPr>
              <a:t>RSAT  Technical Assistance and Training  Center</a:t>
            </a:r>
            <a:endParaRPr lang="en-US" sz="3600" dirty="0">
              <a:solidFill>
                <a:srgbClr val="006C92"/>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3" name="Content Placeholder 2"/>
          <p:cNvSpPr>
            <a:spLocks noGrp="1"/>
          </p:cNvSpPr>
          <p:nvPr>
            <p:ph idx="1"/>
          </p:nvPr>
        </p:nvSpPr>
        <p:spPr>
          <a:xfrm>
            <a:off x="457200" y="1371600"/>
            <a:ext cx="8229600" cy="4209146"/>
          </a:xfrm>
        </p:spPr>
        <p:txBody>
          <a:bodyPr>
            <a:noAutofit/>
          </a:bodyPr>
          <a:lstStyle/>
          <a:p>
            <a:pPr marL="0" lvl="0" indent="0" algn="ctr">
              <a:buClr>
                <a:srgbClr val="BE854C"/>
              </a:buClr>
              <a:buSzPct val="65000"/>
              <a:buNone/>
            </a:pPr>
            <a:endParaRPr lang="en-US" i="1" dirty="0" smtClean="0"/>
          </a:p>
          <a:p>
            <a:pPr marL="0" lvl="0" indent="0">
              <a:buClr>
                <a:srgbClr val="BE854C"/>
              </a:buClr>
              <a:buSzPct val="65000"/>
              <a:buNone/>
            </a:pPr>
            <a:endParaRPr lang="en-US" dirty="0" smtClean="0"/>
          </a:p>
          <a:p>
            <a:pPr lvl="0">
              <a:buClr>
                <a:srgbClr val="BE854C"/>
              </a:buClr>
              <a:buSzPct val="65000"/>
              <a:buFont typeface="Arial" pitchFamily="34" charset="0"/>
              <a:buChar char="►"/>
            </a:pPr>
            <a:endParaRPr lang="en-US"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Rectangle 1"/>
          <p:cNvSpPr/>
          <p:nvPr/>
        </p:nvSpPr>
        <p:spPr>
          <a:xfrm>
            <a:off x="0" y="1054579"/>
            <a:ext cx="9144000" cy="6001643"/>
          </a:xfrm>
          <a:prstGeom prst="rect">
            <a:avLst/>
          </a:prstGeom>
        </p:spPr>
        <p:txBody>
          <a:bodyPr wrap="square">
            <a:spAutoFit/>
          </a:bodyPr>
          <a:lstStyle/>
          <a:p>
            <a:pPr lvl="0" algn="ctr">
              <a:spcBef>
                <a:spcPct val="20000"/>
              </a:spcBef>
              <a:buClr>
                <a:srgbClr val="BE854C"/>
              </a:buClr>
              <a:buSzPct val="65000"/>
            </a:pPr>
            <a:endParaRPr lang="en-US" sz="3200" dirty="0" smtClean="0">
              <a:solidFill>
                <a:prstClr val="black"/>
              </a:solidFill>
            </a:endParaRPr>
          </a:p>
          <a:p>
            <a:pPr>
              <a:buNone/>
            </a:pPr>
            <a:r>
              <a:rPr lang="en-US" sz="3200" dirty="0"/>
              <a:t>Contact </a:t>
            </a:r>
            <a:r>
              <a:rPr lang="en-US" sz="3200" dirty="0" smtClean="0"/>
              <a:t> for Niki Miller :  508-361-5848</a:t>
            </a:r>
            <a:endParaRPr lang="en-US" sz="3200" dirty="0"/>
          </a:p>
          <a:p>
            <a:pPr>
              <a:buNone/>
            </a:pPr>
            <a:r>
              <a:rPr lang="en-US" sz="3200" dirty="0"/>
              <a:t>		</a:t>
            </a:r>
            <a:r>
              <a:rPr lang="en-US" sz="3200" dirty="0" smtClean="0"/>
              <a:t>                         </a:t>
            </a:r>
            <a:r>
              <a:rPr lang="en-US" sz="3200" dirty="0" smtClean="0">
                <a:hlinkClick r:id="rId4"/>
              </a:rPr>
              <a:t>nmiller@ahpnet.com</a:t>
            </a:r>
            <a:endParaRPr lang="en-US" sz="3200" dirty="0" smtClean="0"/>
          </a:p>
          <a:p>
            <a:pPr>
              <a:buNone/>
            </a:pPr>
            <a:r>
              <a:rPr lang="en-US" sz="3200" dirty="0" smtClean="0"/>
              <a:t>HIV Manual : </a:t>
            </a:r>
            <a:r>
              <a:rPr lang="en-US" sz="3200" dirty="0" smtClean="0">
                <a:hlinkClick r:id="rId5"/>
              </a:rPr>
              <a:t>www.rsat-tta.com/Curricula</a:t>
            </a:r>
            <a:r>
              <a:rPr lang="en-US" sz="3200" dirty="0" smtClean="0"/>
              <a:t> </a:t>
            </a:r>
          </a:p>
          <a:p>
            <a:pPr>
              <a:buNone/>
            </a:pPr>
            <a:endParaRPr lang="en-US" sz="3200" dirty="0"/>
          </a:p>
          <a:p>
            <a:pPr>
              <a:buNone/>
            </a:pPr>
            <a:r>
              <a:rPr lang="en-US" sz="3200" dirty="0" smtClean="0"/>
              <a:t>For more information on RSAT training and technical assistance visit: </a:t>
            </a:r>
            <a:r>
              <a:rPr lang="en-US" sz="3200" dirty="0" smtClean="0">
                <a:hlinkClick r:id="rId6"/>
              </a:rPr>
              <a:t>www.rsat-tta.com/Home</a:t>
            </a:r>
            <a:r>
              <a:rPr lang="en-US" sz="3200" dirty="0" smtClean="0"/>
              <a:t> </a:t>
            </a:r>
          </a:p>
          <a:p>
            <a:pPr>
              <a:buNone/>
            </a:pPr>
            <a:endParaRPr lang="en-US" sz="3200" dirty="0"/>
          </a:p>
          <a:p>
            <a:pPr>
              <a:buNone/>
            </a:pPr>
            <a:r>
              <a:rPr lang="en-US" sz="3200" dirty="0" smtClean="0"/>
              <a:t>Or email Jon Grand, RSAT TA Coordinator : </a:t>
            </a:r>
          </a:p>
          <a:p>
            <a:pPr>
              <a:buNone/>
            </a:pPr>
            <a:r>
              <a:rPr lang="en-US" sz="3200" dirty="0" smtClean="0">
                <a:hlinkClick r:id="rId7"/>
              </a:rPr>
              <a:t>jgrand@ahpnet.com</a:t>
            </a:r>
            <a:r>
              <a:rPr lang="en-US" sz="3200" dirty="0" smtClean="0"/>
              <a:t> </a:t>
            </a:r>
          </a:p>
          <a:p>
            <a:pPr>
              <a:buNone/>
            </a:pPr>
            <a:endParaRPr lang="en-US" sz="3200" dirty="0"/>
          </a:p>
          <a:p>
            <a:pPr>
              <a:buNone/>
            </a:pPr>
            <a:endParaRPr lang="en-US" sz="3200" dirty="0" smtClean="0"/>
          </a:p>
        </p:txBody>
      </p:sp>
    </p:spTree>
    <p:extLst>
      <p:ext uri="{BB962C8B-B14F-4D97-AF65-F5344CB8AC3E}">
        <p14:creationId xmlns:p14="http://schemas.microsoft.com/office/powerpoint/2010/main" val="3410810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87036"/>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006C92"/>
                </a:solidFill>
              </a:rPr>
              <a:t>Next Presentation</a:t>
            </a:r>
            <a:endParaRPr lang="en-US" sz="3600" dirty="0">
              <a:solidFill>
                <a:srgbClr val="006C92"/>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3" name="Content Placeholder 2"/>
          <p:cNvSpPr>
            <a:spLocks noGrp="1"/>
          </p:cNvSpPr>
          <p:nvPr>
            <p:ph idx="1"/>
          </p:nvPr>
        </p:nvSpPr>
        <p:spPr>
          <a:xfrm>
            <a:off x="457200" y="1371600"/>
            <a:ext cx="8229600" cy="4209146"/>
          </a:xfrm>
        </p:spPr>
        <p:txBody>
          <a:bodyPr>
            <a:noAutofit/>
          </a:bodyPr>
          <a:lstStyle/>
          <a:p>
            <a:pPr marL="0" lvl="0" indent="0" algn="ctr">
              <a:buClr>
                <a:srgbClr val="BE854C"/>
              </a:buClr>
              <a:buSzPct val="65000"/>
              <a:buNone/>
            </a:pPr>
            <a:endParaRPr lang="en-US" i="1" dirty="0" smtClean="0"/>
          </a:p>
          <a:p>
            <a:pPr marL="0" lvl="0" indent="0">
              <a:buClr>
                <a:srgbClr val="BE854C"/>
              </a:buClr>
              <a:buSzPct val="65000"/>
              <a:buNone/>
            </a:pPr>
            <a:endParaRPr lang="en-US" dirty="0" smtClean="0"/>
          </a:p>
          <a:p>
            <a:pPr lvl="0">
              <a:buClr>
                <a:srgbClr val="BE854C"/>
              </a:buClr>
              <a:buSzPct val="65000"/>
              <a:buFont typeface="Arial" pitchFamily="34" charset="0"/>
              <a:buChar char="►"/>
            </a:pPr>
            <a:endParaRPr lang="en-US"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28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Rectangle 1"/>
          <p:cNvSpPr/>
          <p:nvPr/>
        </p:nvSpPr>
        <p:spPr>
          <a:xfrm>
            <a:off x="0" y="609600"/>
            <a:ext cx="9144000" cy="6909584"/>
          </a:xfrm>
          <a:prstGeom prst="rect">
            <a:avLst/>
          </a:prstGeom>
        </p:spPr>
        <p:txBody>
          <a:bodyPr wrap="square">
            <a:spAutoFit/>
          </a:bodyPr>
          <a:lstStyle/>
          <a:p>
            <a:pPr lvl="0" algn="ctr">
              <a:spcBef>
                <a:spcPct val="20000"/>
              </a:spcBef>
              <a:buClr>
                <a:srgbClr val="BE854C"/>
              </a:buClr>
              <a:buSzPct val="65000"/>
            </a:pPr>
            <a:endParaRPr lang="en-US" sz="3200" dirty="0" smtClean="0">
              <a:solidFill>
                <a:prstClr val="black"/>
              </a:solidFill>
            </a:endParaRPr>
          </a:p>
          <a:p>
            <a:pPr algn="ctr"/>
            <a:r>
              <a:rPr lang="en-US" sz="2800" b="1" dirty="0"/>
              <a:t>Choosing and Using Evidence-Based Curricula</a:t>
            </a:r>
            <a:endParaRPr lang="en-US" sz="2800" dirty="0"/>
          </a:p>
          <a:p>
            <a:pPr algn="ctr" eaLnBrk="0" fontAlgn="base" hangingPunct="0"/>
            <a:endParaRPr lang="en-US" sz="500" dirty="0"/>
          </a:p>
          <a:p>
            <a:pPr algn="ctr" eaLnBrk="0" fontAlgn="base" hangingPunct="0"/>
            <a:r>
              <a:rPr lang="en-US" sz="2000" b="1" dirty="0" smtClean="0"/>
              <a:t>February </a:t>
            </a:r>
            <a:r>
              <a:rPr lang="en-US" sz="2000" b="1" dirty="0"/>
              <a:t>20, 2013</a:t>
            </a:r>
            <a:endParaRPr lang="en-US" sz="2000" dirty="0"/>
          </a:p>
          <a:p>
            <a:pPr algn="ctr" eaLnBrk="0" fontAlgn="base" hangingPunct="0"/>
            <a:r>
              <a:rPr lang="en-US" sz="2000" b="1" dirty="0"/>
              <a:t>2:00 – 3:00 p.m. EST </a:t>
            </a:r>
            <a:endParaRPr lang="en-US" sz="2000" b="1" dirty="0"/>
          </a:p>
          <a:p>
            <a:pPr algn="ctr" eaLnBrk="0" fontAlgn="base" hangingPunct="0"/>
            <a:endParaRPr lang="en-US" sz="1200" dirty="0"/>
          </a:p>
          <a:p>
            <a:r>
              <a:rPr lang="en-US" b="1" dirty="0"/>
              <a:t>This presentation grapples with two questions: </a:t>
            </a:r>
          </a:p>
          <a:p>
            <a:pPr marL="342900" lvl="0" indent="-342900">
              <a:buFont typeface="+mj-lt"/>
              <a:buAutoNum type="arabicPeriod"/>
            </a:pPr>
            <a:r>
              <a:rPr lang="en-US" sz="1600" dirty="0"/>
              <a:t>What treatment issues matter most in selecting evidence-based </a:t>
            </a:r>
            <a:r>
              <a:rPr lang="en-US" sz="1600" i="1" dirty="0"/>
              <a:t>curricula</a:t>
            </a:r>
            <a:r>
              <a:rPr lang="en-US" sz="1600" dirty="0"/>
              <a:t> (i.e., specific EB content and protocols) for one’s program?  </a:t>
            </a:r>
            <a:endParaRPr lang="en-US" sz="1600" dirty="0" smtClean="0"/>
          </a:p>
          <a:p>
            <a:pPr marL="342900" lvl="0" indent="-342900">
              <a:buFont typeface="+mj-lt"/>
              <a:buAutoNum type="arabicPeriod"/>
            </a:pPr>
            <a:r>
              <a:rPr lang="en-US" sz="1600" dirty="0" smtClean="0"/>
              <a:t>What </a:t>
            </a:r>
            <a:r>
              <a:rPr lang="en-US" sz="1600" dirty="0"/>
              <a:t>matters most for effective implementation of </a:t>
            </a:r>
            <a:r>
              <a:rPr lang="en-US" sz="1600" i="1" dirty="0"/>
              <a:t>any</a:t>
            </a:r>
            <a:r>
              <a:rPr lang="en-US" sz="1600" dirty="0"/>
              <a:t> curricula?  </a:t>
            </a:r>
          </a:p>
          <a:p>
            <a:endParaRPr lang="en-US" sz="1000" dirty="0" smtClean="0"/>
          </a:p>
          <a:p>
            <a:r>
              <a:rPr lang="en-US" b="1" dirty="0" smtClean="0"/>
              <a:t>These </a:t>
            </a:r>
            <a:r>
              <a:rPr lang="en-US" b="1" dirty="0"/>
              <a:t>questions loom larger as more EB interventions enter a growing market of tools available to RSAT programs.  Without critiquing or ranking specific products, we will focus on: </a:t>
            </a:r>
          </a:p>
          <a:p>
            <a:pPr marL="342900" lvl="0" indent="-342900">
              <a:buFont typeface="+mj-lt"/>
              <a:buAutoNum type="arabicPeriod"/>
            </a:pPr>
            <a:r>
              <a:rPr lang="en-US" sz="1600" dirty="0"/>
              <a:t>Deciding what your program wants a product to accomplish; </a:t>
            </a:r>
            <a:endParaRPr lang="en-US" sz="1600" dirty="0" smtClean="0"/>
          </a:p>
          <a:p>
            <a:pPr marL="342900" lvl="0" indent="-342900">
              <a:buFont typeface="+mj-lt"/>
              <a:buAutoNum type="arabicPeriod"/>
            </a:pPr>
            <a:r>
              <a:rPr lang="en-US" sz="1600" dirty="0" smtClean="0"/>
              <a:t>Selecting </a:t>
            </a:r>
            <a:r>
              <a:rPr lang="en-US" sz="1600" dirty="0"/>
              <a:t>a product with evident capacity to do the job that might also fit well into your program; and, </a:t>
            </a:r>
            <a:endParaRPr lang="en-US" sz="1600" dirty="0" smtClean="0"/>
          </a:p>
          <a:p>
            <a:pPr marL="342900" lvl="0" indent="-342900">
              <a:buFont typeface="+mj-lt"/>
              <a:buAutoNum type="arabicPeriod"/>
            </a:pPr>
            <a:r>
              <a:rPr lang="en-US" sz="1600" dirty="0" smtClean="0"/>
              <a:t>Implementing </a:t>
            </a:r>
            <a:r>
              <a:rPr lang="en-US" sz="1600" dirty="0"/>
              <a:t>the curriculum/intervention with both rigor and sensible adaptations.  </a:t>
            </a:r>
          </a:p>
          <a:p>
            <a:endParaRPr lang="en-US" sz="1000" dirty="0" smtClean="0"/>
          </a:p>
          <a:p>
            <a:r>
              <a:rPr lang="en-US" dirty="0" smtClean="0"/>
              <a:t>The </a:t>
            </a:r>
            <a:r>
              <a:rPr lang="en-US" dirty="0"/>
              <a:t>webinar is for program decision-makers who want to get the most treatment impact from any given EB curriculum.  And it’s for treatment staff who must deliver that curriculum and need to somehow make it their own.  </a:t>
            </a:r>
            <a:endParaRPr lang="en-US" dirty="0" smtClean="0"/>
          </a:p>
          <a:p>
            <a:endParaRPr lang="en-US" sz="1200" dirty="0"/>
          </a:p>
          <a:p>
            <a:r>
              <a:rPr lang="en-US" b="1" dirty="0"/>
              <a:t>Presenter:  </a:t>
            </a:r>
            <a:r>
              <a:rPr lang="en-US" dirty="0"/>
              <a:t>Fred </a:t>
            </a:r>
            <a:r>
              <a:rPr lang="en-US" dirty="0" err="1"/>
              <a:t>Zackon</a:t>
            </a:r>
            <a:endParaRPr lang="en-US" dirty="0"/>
          </a:p>
          <a:p>
            <a:pPr>
              <a:buNone/>
            </a:pPr>
            <a:endParaRPr lang="en-US" sz="3200" dirty="0"/>
          </a:p>
          <a:p>
            <a:pPr>
              <a:buNone/>
            </a:pPr>
            <a:endParaRPr lang="en-US" sz="3200" dirty="0" smtClean="0"/>
          </a:p>
        </p:txBody>
      </p:sp>
    </p:spTree>
    <p:extLst>
      <p:ext uri="{BB962C8B-B14F-4D97-AF65-F5344CB8AC3E}">
        <p14:creationId xmlns:p14="http://schemas.microsoft.com/office/powerpoint/2010/main" val="4191089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914400"/>
          </a:xfrm>
        </p:spPr>
        <p:txBody>
          <a:bodyPr>
            <a:normAutofit/>
          </a:bodyPr>
          <a:lstStyle/>
          <a:p>
            <a:r>
              <a:rPr lang="en-US" dirty="0" smtClean="0">
                <a:solidFill>
                  <a:srgbClr val="006892"/>
                </a:solidFill>
                <a:latin typeface="Arial" pitchFamily="34" charset="0"/>
                <a:cs typeface="Arial" pitchFamily="34" charset="0"/>
              </a:rPr>
              <a:t>Who Needs this Information?</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28600" y="1143000"/>
            <a:ext cx="8610600" cy="4800600"/>
          </a:xfrm>
        </p:spPr>
        <p:txBody>
          <a:bodyPr>
            <a:normAutofit/>
          </a:bodyPr>
          <a:lstStyle/>
          <a:p>
            <a:pPr marL="0" indent="0" algn="ctr">
              <a:buClr>
                <a:srgbClr val="BE854C"/>
              </a:buClr>
              <a:buSzPct val="65000"/>
              <a:buNone/>
            </a:pPr>
            <a:r>
              <a:rPr lang="en-US" sz="2200" b="1" dirty="0" smtClean="0"/>
              <a:t>A lack </a:t>
            </a:r>
            <a:r>
              <a:rPr lang="en-US" sz="2200" b="1" dirty="0"/>
              <a:t>of information and </a:t>
            </a:r>
            <a:r>
              <a:rPr lang="en-US" sz="2200" b="1" dirty="0" smtClean="0"/>
              <a:t>training, specifically within the correctional workforce, has been identified as a barrier to reducing the spread of HIV.</a:t>
            </a:r>
          </a:p>
          <a:p>
            <a:pPr marL="0" indent="0">
              <a:buClr>
                <a:srgbClr val="BE854C"/>
              </a:buClr>
              <a:buSzPct val="65000"/>
              <a:buNone/>
            </a:pPr>
            <a:endParaRPr lang="en-US" b="1" dirty="0" smtClean="0"/>
          </a:p>
          <a:p>
            <a:pPr lvl="1">
              <a:buClr>
                <a:srgbClr val="BE854C"/>
              </a:buClr>
              <a:buSzPct val="65000"/>
              <a:buFont typeface="Wingdings" pitchFamily="2" charset="2"/>
              <a:buChar char="Ø"/>
            </a:pPr>
            <a:endParaRPr lang="en-US" sz="32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1/10/2013</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3</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Diagram 5"/>
          <p:cNvGraphicFramePr/>
          <p:nvPr>
            <p:extLst>
              <p:ext uri="{D42A27DB-BD31-4B8C-83A1-F6EECF244321}">
                <p14:modId xmlns:p14="http://schemas.microsoft.com/office/powerpoint/2010/main" val="3939009678"/>
              </p:ext>
            </p:extLst>
          </p:nvPr>
        </p:nvGraphicFramePr>
        <p:xfrm>
          <a:off x="1524000" y="20574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43701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0"/>
            <a:ext cx="8229600" cy="1143000"/>
          </a:xfrm>
        </p:spPr>
        <p:txBody>
          <a:bodyPr>
            <a:normAutofit/>
          </a:bodyPr>
          <a:lstStyle/>
          <a:p>
            <a:r>
              <a:rPr lang="en-US" sz="3900" dirty="0" smtClean="0">
                <a:solidFill>
                  <a:srgbClr val="006892"/>
                </a:solidFill>
                <a:latin typeface="Arial" pitchFamily="34" charset="0"/>
                <a:cs typeface="Arial" pitchFamily="34" charset="0"/>
              </a:rPr>
              <a:t>Why is early detection so important? </a:t>
            </a:r>
            <a:endParaRPr lang="en-US" sz="3900"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600200"/>
            <a:ext cx="9144000" cy="4744153"/>
          </a:xfrm>
        </p:spPr>
        <p:txBody>
          <a:bodyPr numCol="2">
            <a:noAutofit/>
          </a:bodyPr>
          <a:lstStyle/>
          <a:p>
            <a:pPr>
              <a:spcBef>
                <a:spcPts val="0"/>
              </a:spcBef>
              <a:buClr>
                <a:srgbClr val="BE854C"/>
              </a:buClr>
              <a:buSzPct val="65000"/>
              <a:buFont typeface="Wingdings" pitchFamily="2" charset="2"/>
              <a:buChar char="Ø"/>
            </a:pPr>
            <a:endParaRPr lang="en-US" sz="2400" dirty="0" smtClean="0"/>
          </a:p>
          <a:p>
            <a:pPr>
              <a:spcBef>
                <a:spcPts val="0"/>
              </a:spcBef>
              <a:buClr>
                <a:srgbClr val="BE854C"/>
              </a:buClr>
              <a:buSzPct val="65000"/>
              <a:buFont typeface="Wingdings" pitchFamily="2" charset="2"/>
              <a:buChar char="Ø"/>
            </a:pPr>
            <a:r>
              <a:rPr lang="en-US" sz="2400" dirty="0" smtClean="0"/>
              <a:t>One million </a:t>
            </a:r>
            <a:r>
              <a:rPr lang="en-US" sz="2400" dirty="0"/>
              <a:t>people </a:t>
            </a:r>
            <a:r>
              <a:rPr lang="en-US" sz="2400" dirty="0" smtClean="0"/>
              <a:t>are infected with HIV in </a:t>
            </a:r>
            <a:r>
              <a:rPr lang="en-US" sz="2400" dirty="0"/>
              <a:t>the </a:t>
            </a:r>
            <a:r>
              <a:rPr lang="en-US" sz="2400" dirty="0" smtClean="0"/>
              <a:t>US; at least 25% do not know it.</a:t>
            </a:r>
          </a:p>
          <a:p>
            <a:pPr marL="0" indent="0">
              <a:spcBef>
                <a:spcPts val="0"/>
              </a:spcBef>
              <a:buClr>
                <a:srgbClr val="BE854C"/>
              </a:buClr>
              <a:buSzPct val="65000"/>
              <a:buNone/>
            </a:pPr>
            <a:endParaRPr lang="en-US" sz="800" dirty="0" smtClean="0"/>
          </a:p>
          <a:p>
            <a:pPr>
              <a:buClr>
                <a:srgbClr val="CC9900"/>
              </a:buClr>
              <a:buSzPct val="65000"/>
              <a:buFont typeface="Wingdings" pitchFamily="2" charset="2"/>
              <a:buChar char="Ø"/>
            </a:pPr>
            <a:r>
              <a:rPr lang="en-US" sz="2400" dirty="0">
                <a:solidFill>
                  <a:prstClr val="black"/>
                </a:solidFill>
              </a:rPr>
              <a:t>The transmission rate </a:t>
            </a:r>
            <a:r>
              <a:rPr lang="en-US" sz="2400" dirty="0" smtClean="0">
                <a:solidFill>
                  <a:prstClr val="black"/>
                </a:solidFill>
              </a:rPr>
              <a:t>is  3.5 times higher </a:t>
            </a:r>
            <a:r>
              <a:rPr lang="en-US" sz="2400" dirty="0">
                <a:solidFill>
                  <a:prstClr val="black"/>
                </a:solidFill>
              </a:rPr>
              <a:t>for those who don’t know they are HIV</a:t>
            </a:r>
            <a:r>
              <a:rPr lang="en-US" sz="2400" dirty="0" smtClean="0">
                <a:solidFill>
                  <a:prstClr val="black"/>
                </a:solidFill>
              </a:rPr>
              <a:t>+. </a:t>
            </a:r>
            <a:endParaRPr lang="en-US" sz="2400" dirty="0"/>
          </a:p>
          <a:p>
            <a:pPr marL="342900" lvl="1" indent="-342900">
              <a:buClr>
                <a:srgbClr val="BE854C"/>
              </a:buClr>
              <a:buSzPct val="65000"/>
              <a:buFont typeface="Wingdings" pitchFamily="2" charset="2"/>
              <a:buChar char="Ø"/>
            </a:pPr>
            <a:endParaRPr lang="en-US" sz="2400" dirty="0" smtClean="0"/>
          </a:p>
          <a:p>
            <a:pPr marL="342900" lvl="1" indent="-342900">
              <a:buClr>
                <a:srgbClr val="BE854C"/>
              </a:buClr>
              <a:buSzPct val="65000"/>
              <a:buFont typeface="Wingdings" pitchFamily="2" charset="2"/>
              <a:buChar char="Ø"/>
            </a:pPr>
            <a:endParaRPr lang="en-US" sz="2400" dirty="0" smtClean="0"/>
          </a:p>
          <a:p>
            <a:pPr marL="342900" lvl="1" indent="-342900">
              <a:buClr>
                <a:srgbClr val="BE854C"/>
              </a:buClr>
              <a:buSzPct val="65000"/>
              <a:buFont typeface="Wingdings" pitchFamily="2" charset="2"/>
              <a:buChar char="Ø"/>
            </a:pPr>
            <a:endParaRPr lang="en-US" sz="2400" dirty="0"/>
          </a:p>
          <a:p>
            <a:pPr marL="342900" lvl="1" indent="-342900">
              <a:buClr>
                <a:srgbClr val="BE854C"/>
              </a:buClr>
              <a:buSzPct val="65000"/>
              <a:buFont typeface="Wingdings" pitchFamily="2" charset="2"/>
              <a:buChar char="Ø"/>
            </a:pPr>
            <a:endParaRPr lang="en-US" sz="2400" dirty="0"/>
          </a:p>
          <a:p>
            <a:pPr marL="342900" lvl="1" indent="-342900">
              <a:buClr>
                <a:srgbClr val="BE854C"/>
              </a:buClr>
              <a:buSzPct val="65000"/>
              <a:buFont typeface="Wingdings" pitchFamily="2" charset="2"/>
              <a:buChar char="Ø"/>
            </a:pPr>
            <a:endParaRPr lang="en-US" sz="2400" dirty="0"/>
          </a:p>
          <a:p>
            <a:pPr marL="342900" lvl="1" indent="-342900">
              <a:buClr>
                <a:srgbClr val="BE854C"/>
              </a:buClr>
              <a:buSzPct val="65000"/>
              <a:buFont typeface="Wingdings" pitchFamily="2" charset="2"/>
              <a:buChar char="Ø"/>
            </a:pPr>
            <a:r>
              <a:rPr lang="en-US" sz="2400" dirty="0" smtClean="0"/>
              <a:t>Substance use multiplies the risk of HIV infection by  12. </a:t>
            </a:r>
          </a:p>
          <a:p>
            <a:pPr marL="342900" lvl="1" indent="-342900">
              <a:buClr>
                <a:srgbClr val="BE854C"/>
              </a:buClr>
              <a:buSzPct val="65000"/>
              <a:buFont typeface="Wingdings" pitchFamily="2" charset="2"/>
              <a:buChar char="Ø"/>
            </a:pPr>
            <a:endParaRPr lang="en-US" sz="2400" dirty="0" smtClean="0"/>
          </a:p>
          <a:p>
            <a:pPr marL="342900" lvl="1" indent="-342900">
              <a:buClr>
                <a:srgbClr val="BE854C"/>
              </a:buClr>
              <a:buSzPct val="65000"/>
              <a:buFont typeface="Wingdings" pitchFamily="2" charset="2"/>
              <a:buChar char="Ø"/>
            </a:pPr>
            <a:r>
              <a:rPr lang="en-US" sz="2400" dirty="0" smtClean="0"/>
              <a:t>About 40% of AIDS deaths are attributable to drug use.</a:t>
            </a:r>
          </a:p>
          <a:p>
            <a:pPr marL="342900" lvl="1" indent="-342900">
              <a:buClr>
                <a:srgbClr val="BE854C"/>
              </a:buClr>
              <a:buSzPct val="65000"/>
              <a:buFont typeface="Wingdings" pitchFamily="2" charset="2"/>
              <a:buChar char="Ø"/>
            </a:pPr>
            <a:endParaRPr lang="en-US" sz="2400" dirty="0" smtClean="0"/>
          </a:p>
          <a:p>
            <a:pPr marL="342900" lvl="1" indent="-342900">
              <a:buClr>
                <a:srgbClr val="BE854C"/>
              </a:buClr>
              <a:buSzPct val="65000"/>
              <a:buFont typeface="Wingdings" pitchFamily="2" charset="2"/>
              <a:buChar char="Ø"/>
            </a:pPr>
            <a:r>
              <a:rPr lang="en-US" sz="2400" dirty="0" smtClean="0"/>
              <a:t>1 in 5  </a:t>
            </a:r>
            <a:r>
              <a:rPr lang="en-US" sz="2400" dirty="0"/>
              <a:t>HIV+ individuals in the US pass through correctional facilities each </a:t>
            </a:r>
            <a:r>
              <a:rPr lang="en-US" sz="2400" dirty="0" smtClean="0"/>
              <a:t>year. </a:t>
            </a:r>
            <a:endParaRPr lang="en-US" sz="2400" dirty="0"/>
          </a:p>
          <a:p>
            <a:pPr marL="342900" lvl="1" indent="-342900">
              <a:buClr>
                <a:srgbClr val="BE854C"/>
              </a:buClr>
              <a:buSzPct val="65000"/>
              <a:buFont typeface="Wingdings" pitchFamily="2" charset="2"/>
              <a:buChar char="Ø"/>
            </a:pPr>
            <a:endParaRPr lang="en-US" sz="2400" dirty="0" smtClean="0"/>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4</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156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fade">
                                      <p:cBhvr>
                                        <p:cTn id="17" dur="500"/>
                                        <p:tgtEl>
                                          <p:spTgt spid="3">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fade">
                                      <p:cBhvr>
                                        <p:cTn id="22" dur="500"/>
                                        <p:tgtEl>
                                          <p:spTgt spid="3">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fade">
                                      <p:cBhvr>
                                        <p:cTn id="2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152400"/>
            <a:ext cx="8229600" cy="1143000"/>
          </a:xfrm>
        </p:spPr>
        <p:txBody>
          <a:bodyPr/>
          <a:lstStyle/>
          <a:p>
            <a:r>
              <a:rPr lang="en-US" dirty="0" smtClean="0">
                <a:solidFill>
                  <a:srgbClr val="006892"/>
                </a:solidFill>
                <a:latin typeface="Arial" pitchFamily="34" charset="0"/>
                <a:cs typeface="Arial" pitchFamily="34" charset="0"/>
              </a:rPr>
              <a:t>Course Objectives</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342900" y="1676400"/>
            <a:ext cx="8458200" cy="4800600"/>
          </a:xfrm>
        </p:spPr>
        <p:txBody>
          <a:bodyPr>
            <a:noAutofit/>
          </a:bodyPr>
          <a:lstStyle/>
          <a:p>
            <a:pPr>
              <a:buClr>
                <a:srgbClr val="BE854C"/>
              </a:buClr>
              <a:buSzPct val="65000"/>
              <a:buFont typeface="Wingdings" pitchFamily="2" charset="2"/>
              <a:buChar char="Ø"/>
            </a:pPr>
            <a:r>
              <a:rPr lang="en-US" sz="2400" dirty="0" smtClean="0"/>
              <a:t>Increase </a:t>
            </a:r>
            <a:r>
              <a:rPr lang="en-US" sz="2400" dirty="0"/>
              <a:t>knowledge </a:t>
            </a:r>
            <a:r>
              <a:rPr lang="en-US" sz="2400" dirty="0" smtClean="0"/>
              <a:t>of best practices </a:t>
            </a:r>
            <a:r>
              <a:rPr lang="en-US" sz="2400" dirty="0"/>
              <a:t>for </a:t>
            </a:r>
            <a:r>
              <a:rPr lang="en-US" sz="2400" dirty="0" smtClean="0"/>
              <a:t>preventing, detecting </a:t>
            </a:r>
            <a:r>
              <a:rPr lang="en-US" sz="2400" dirty="0"/>
              <a:t>and </a:t>
            </a:r>
            <a:r>
              <a:rPr lang="en-US" sz="2400" dirty="0" smtClean="0"/>
              <a:t>treating HIV/AIDS </a:t>
            </a:r>
            <a:r>
              <a:rPr lang="en-US" sz="2400" dirty="0"/>
              <a:t>in </a:t>
            </a:r>
            <a:r>
              <a:rPr lang="en-US" sz="2400" dirty="0" smtClean="0"/>
              <a:t>corrections.</a:t>
            </a:r>
          </a:p>
          <a:p>
            <a:pPr marL="0" indent="0">
              <a:buClr>
                <a:srgbClr val="BE854C"/>
              </a:buClr>
              <a:buSzPct val="65000"/>
              <a:buNone/>
            </a:pPr>
            <a:endParaRPr lang="en-US" sz="800" dirty="0" smtClean="0"/>
          </a:p>
          <a:p>
            <a:pPr>
              <a:buClr>
                <a:srgbClr val="BE854C"/>
              </a:buClr>
              <a:buSzPct val="65000"/>
              <a:buFont typeface="Wingdings" pitchFamily="2" charset="2"/>
              <a:buChar char="Ø"/>
            </a:pPr>
            <a:r>
              <a:rPr lang="en-US" sz="2400" dirty="0" smtClean="0"/>
              <a:t>Enable staff </a:t>
            </a:r>
            <a:r>
              <a:rPr lang="en-US" sz="2400" dirty="0"/>
              <a:t>to </a:t>
            </a:r>
            <a:r>
              <a:rPr lang="en-US" sz="2400" dirty="0" smtClean="0"/>
              <a:t>support HIV screening and meet </a:t>
            </a:r>
            <a:r>
              <a:rPr lang="en-US" sz="2400" dirty="0"/>
              <a:t>the </a:t>
            </a:r>
            <a:r>
              <a:rPr lang="en-US" sz="2400" dirty="0" smtClean="0"/>
              <a:t>SUD treatment </a:t>
            </a:r>
            <a:r>
              <a:rPr lang="en-US" sz="2400" dirty="0"/>
              <a:t>needs of </a:t>
            </a:r>
            <a:r>
              <a:rPr lang="en-US" sz="2400" dirty="0" smtClean="0"/>
              <a:t>at-risk and HIV+ offenders.</a:t>
            </a:r>
          </a:p>
          <a:p>
            <a:pPr marL="0" indent="0">
              <a:buClr>
                <a:srgbClr val="BE854C"/>
              </a:buClr>
              <a:buSzPct val="65000"/>
              <a:buNone/>
            </a:pPr>
            <a:endParaRPr lang="en-US" sz="800" dirty="0" smtClean="0"/>
          </a:p>
          <a:p>
            <a:pPr>
              <a:buClr>
                <a:srgbClr val="BE854C"/>
              </a:buClr>
              <a:buSzPct val="65000"/>
              <a:buFont typeface="Wingdings" pitchFamily="2" charset="2"/>
              <a:buChar char="Ø"/>
            </a:pPr>
            <a:r>
              <a:rPr lang="en-US" sz="2400" dirty="0" smtClean="0"/>
              <a:t>Increase staff’s ability to modify health risk behaviors, pre and </a:t>
            </a:r>
            <a:r>
              <a:rPr lang="en-US" sz="2400" dirty="0"/>
              <a:t>post </a:t>
            </a:r>
            <a:r>
              <a:rPr lang="en-US" sz="2400" dirty="0" smtClean="0"/>
              <a:t>release, and access re-entry resources. </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2400" dirty="0" smtClean="0"/>
              <a:t>Explain ethical </a:t>
            </a:r>
            <a:r>
              <a:rPr lang="en-US" sz="2400" dirty="0"/>
              <a:t>mandates </a:t>
            </a:r>
            <a:r>
              <a:rPr lang="en-US" sz="2400" dirty="0" smtClean="0"/>
              <a:t>for confidentiality and reporting new cases of HIV, and legal </a:t>
            </a:r>
            <a:r>
              <a:rPr lang="en-US" sz="2400" dirty="0"/>
              <a:t>challenges to discriminatory </a:t>
            </a:r>
            <a:r>
              <a:rPr lang="en-US" sz="2400" dirty="0" smtClean="0"/>
              <a:t>practices and segregation</a:t>
            </a:r>
            <a:r>
              <a:rPr lang="en-US" sz="2800" dirty="0" smtClean="0"/>
              <a:t>.</a:t>
            </a:r>
            <a:endParaRPr lang="en-US" sz="2800" dirty="0"/>
          </a:p>
          <a:p>
            <a:pPr>
              <a:buClr>
                <a:srgbClr val="BE854C"/>
              </a:buClr>
              <a:buSzPct val="65000"/>
              <a:buFont typeface="Wingdings" pitchFamily="2" charset="2"/>
              <a:buChar char="Ø"/>
            </a:pPr>
            <a:endParaRPr lang="en-US" sz="2800" dirty="0"/>
          </a:p>
          <a:p>
            <a:pPr>
              <a:buClr>
                <a:srgbClr val="BE854C"/>
              </a:buClr>
              <a:buSzPct val="65000"/>
              <a:buFont typeface="Wingdings" pitchFamily="2" charset="2"/>
              <a:buChar char="Ø"/>
            </a:pPr>
            <a:endParaRPr lang="en-US" sz="2800" dirty="0"/>
          </a:p>
          <a:p>
            <a:pPr marL="0" lvl="0" indent="0">
              <a:buClr>
                <a:srgbClr val="BE854C"/>
              </a:buClr>
              <a:buSzPct val="65000"/>
              <a:buNone/>
            </a:pPr>
            <a:r>
              <a:rPr lang="en-US" sz="2800" dirty="0" smtClean="0"/>
              <a:t> </a:t>
            </a:r>
          </a:p>
          <a:p>
            <a:pPr marL="0" lvl="0" indent="0">
              <a:buClr>
                <a:srgbClr val="BE854C"/>
              </a:buClr>
              <a:buSzPct val="65000"/>
              <a:buNone/>
            </a:pPr>
            <a:endParaRPr lang="en-US" sz="2800"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1/10/2013</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5</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4922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a:xfrm>
            <a:off x="457200" y="304800"/>
            <a:ext cx="8229600" cy="1143000"/>
          </a:xfrm>
        </p:spPr>
        <p:txBody>
          <a:bodyPr>
            <a:normAutofit/>
          </a:bodyPr>
          <a:lstStyle/>
          <a:p>
            <a:pPr lvl="0">
              <a:spcBef>
                <a:spcPct val="20000"/>
              </a:spcBef>
            </a:pPr>
            <a:r>
              <a:rPr lang="en-US" dirty="0" smtClean="0">
                <a:solidFill>
                  <a:srgbClr val="006892"/>
                </a:solidFill>
                <a:latin typeface="Arial" pitchFamily="34" charset="0"/>
                <a:cs typeface="Arial" pitchFamily="34" charset="0"/>
              </a:rPr>
              <a:t>Module I</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228600" y="1600200"/>
            <a:ext cx="8686800" cy="4209146"/>
          </a:xfrm>
        </p:spPr>
        <p:txBody>
          <a:bodyPr>
            <a:noAutofit/>
          </a:bodyPr>
          <a:lstStyle/>
          <a:p>
            <a:pPr marL="0" indent="0">
              <a:buClr>
                <a:srgbClr val="BE854C"/>
              </a:buClr>
              <a:buSzPct val="65000"/>
              <a:buNone/>
            </a:pPr>
            <a:r>
              <a:rPr lang="en-US" b="1" dirty="0" smtClean="0">
                <a:cs typeface="Arial" pitchFamily="34" charset="0"/>
              </a:rPr>
              <a:t>HIV/AIDS in Correctional Treatment Settings</a:t>
            </a:r>
          </a:p>
          <a:p>
            <a:pPr marL="0" indent="0">
              <a:buClr>
                <a:srgbClr val="BE854C"/>
              </a:buClr>
              <a:buSzPct val="65000"/>
              <a:buNone/>
            </a:pPr>
            <a:endParaRPr lang="en-US" sz="600" b="1" dirty="0" smtClean="0">
              <a:cs typeface="Arial" pitchFamily="34" charset="0"/>
            </a:endParaRPr>
          </a:p>
          <a:p>
            <a:pPr>
              <a:spcBef>
                <a:spcPts val="600"/>
              </a:spcBef>
              <a:buClr>
                <a:srgbClr val="BE854C"/>
              </a:buClr>
              <a:buSzPct val="65000"/>
              <a:buFont typeface="Wingdings" pitchFamily="2" charset="2"/>
              <a:buChar char="Ø"/>
            </a:pPr>
            <a:r>
              <a:rPr lang="en-US" sz="2800" dirty="0" smtClean="0">
                <a:cs typeface="Arial" pitchFamily="34" charset="0"/>
              </a:rPr>
              <a:t>Basic information on HIV/AIDS, modes of transmission and estimated rates among offenders</a:t>
            </a:r>
          </a:p>
          <a:p>
            <a:pPr>
              <a:spcBef>
                <a:spcPts val="600"/>
              </a:spcBef>
              <a:buClr>
                <a:srgbClr val="BE854C"/>
              </a:buClr>
              <a:buSzPct val="65000"/>
              <a:buFont typeface="Wingdings" pitchFamily="2" charset="2"/>
              <a:buChar char="Ø"/>
            </a:pPr>
            <a:endParaRPr lang="en-US" sz="1000" dirty="0" smtClean="0">
              <a:cs typeface="Arial" pitchFamily="34" charset="0"/>
            </a:endParaRPr>
          </a:p>
          <a:p>
            <a:pPr>
              <a:spcBef>
                <a:spcPts val="600"/>
              </a:spcBef>
              <a:buClr>
                <a:srgbClr val="BE854C"/>
              </a:buClr>
              <a:buSzPct val="65000"/>
              <a:buFont typeface="Wingdings" pitchFamily="2" charset="2"/>
              <a:buChar char="Ø"/>
            </a:pPr>
            <a:r>
              <a:rPr lang="en-US" sz="2800" dirty="0" smtClean="0">
                <a:cs typeface="Arial" pitchFamily="34" charset="0"/>
              </a:rPr>
              <a:t>HIV screening guidelines for corrections and for substance treatment settings</a:t>
            </a:r>
          </a:p>
          <a:p>
            <a:pPr>
              <a:spcBef>
                <a:spcPts val="600"/>
              </a:spcBef>
              <a:buClr>
                <a:srgbClr val="BE854C"/>
              </a:buClr>
              <a:buSzPct val="65000"/>
              <a:buFont typeface="Wingdings" pitchFamily="2" charset="2"/>
              <a:buChar char="Ø"/>
            </a:pPr>
            <a:endParaRPr lang="en-US" sz="1000" dirty="0" smtClean="0">
              <a:cs typeface="Arial" pitchFamily="34" charset="0"/>
            </a:endParaRPr>
          </a:p>
          <a:p>
            <a:pPr>
              <a:spcBef>
                <a:spcPts val="600"/>
              </a:spcBef>
              <a:buClr>
                <a:srgbClr val="BE854C"/>
              </a:buClr>
              <a:buSzPct val="65000"/>
              <a:buFont typeface="Wingdings" pitchFamily="2" charset="2"/>
              <a:buChar char="Ø"/>
            </a:pPr>
            <a:r>
              <a:rPr lang="en-US" sz="2800" dirty="0" smtClean="0">
                <a:cs typeface="Arial" pitchFamily="34" charset="0"/>
              </a:rPr>
              <a:t>Resources, links to training centers, inmate education materials and info on notification procedures</a:t>
            </a:r>
          </a:p>
          <a:p>
            <a:pPr marL="0" indent="0">
              <a:buClr>
                <a:srgbClr val="BE854C"/>
              </a:buClr>
              <a:buSzPct val="65000"/>
              <a:buNone/>
            </a:pPr>
            <a:endParaRPr lang="en-US" sz="2800" b="1" dirty="0"/>
          </a:p>
        </p:txBody>
      </p:sp>
      <p:sp>
        <p:nvSpPr>
          <p:cNvPr id="8" name="Date Placeholder 7"/>
          <p:cNvSpPr>
            <a:spLocks noGrp="1"/>
          </p:cNvSpPr>
          <p:nvPr>
            <p:ph type="dt" sz="half" idx="10"/>
          </p:nvPr>
        </p:nvSpPr>
        <p:spPr/>
        <p:txBody>
          <a:bodyPr/>
          <a:lstStyle/>
          <a:p>
            <a:fld id="{4410FC8A-A4D3-46E9-B4DA-8E4B63F345E6}" type="datetime1">
              <a:rPr lang="en-US" smtClean="0">
                <a:solidFill>
                  <a:schemeClr val="bg1"/>
                </a:solidFill>
                <a:latin typeface="Arial" pitchFamily="34" charset="0"/>
                <a:cs typeface="Arial" pitchFamily="34" charset="0"/>
              </a:rPr>
              <a:t>1/10/2013</a:t>
            </a:fld>
            <a:endParaRPr lang="en-US" dirty="0">
              <a:solidFill>
                <a:schemeClr val="bg1"/>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6</a:t>
            </a:fld>
            <a:endParaRPr lang="en-US" dirty="0">
              <a:solidFill>
                <a:schemeClr val="bg1"/>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2128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4972753"/>
          </a:xfrm>
        </p:spPr>
        <p:txBody>
          <a:bodyPr>
            <a:noAutofit/>
          </a:bodyPr>
          <a:lstStyle/>
          <a:p>
            <a:pPr>
              <a:buClr>
                <a:srgbClr val="BE854C"/>
              </a:buClr>
              <a:buSzPct val="65000"/>
              <a:buFont typeface="Wingdings" pitchFamily="2" charset="2"/>
              <a:buChar char="Ø"/>
            </a:pPr>
            <a:r>
              <a:rPr lang="en-US" sz="2800" b="1" dirty="0" smtClean="0"/>
              <a:t>Centers for Disease Control </a:t>
            </a:r>
            <a:r>
              <a:rPr lang="en-US" sz="2800" dirty="0" smtClean="0"/>
              <a:t>(CDC) - routine </a:t>
            </a:r>
            <a:r>
              <a:rPr lang="en-US" sz="2800" dirty="0"/>
              <a:t>“opt-out” HIV screening </a:t>
            </a:r>
            <a:r>
              <a:rPr lang="en-US" sz="2800" dirty="0" smtClean="0"/>
              <a:t>in primary care for all 13-64 years old</a:t>
            </a:r>
          </a:p>
          <a:p>
            <a:pPr marL="0" indent="0">
              <a:buClr>
                <a:srgbClr val="BE854C"/>
              </a:buClr>
              <a:buSzPct val="65000"/>
              <a:buNone/>
            </a:pPr>
            <a:endParaRPr lang="en-US" sz="800" b="1" dirty="0" smtClean="0"/>
          </a:p>
          <a:p>
            <a:pPr>
              <a:buClr>
                <a:srgbClr val="BE854C"/>
              </a:buClr>
              <a:buSzPct val="65000"/>
              <a:buFont typeface="Wingdings" pitchFamily="2" charset="2"/>
              <a:buChar char="Ø"/>
            </a:pPr>
            <a:r>
              <a:rPr lang="en-US" sz="2800" b="1" dirty="0" smtClean="0"/>
              <a:t>CDC</a:t>
            </a:r>
            <a:r>
              <a:rPr lang="en-US" sz="2800" dirty="0" smtClean="0"/>
              <a:t> guidelines for </a:t>
            </a:r>
            <a:r>
              <a:rPr lang="en-US" sz="2800" dirty="0"/>
              <a:t>pregnant </a:t>
            </a:r>
            <a:r>
              <a:rPr lang="en-US" sz="2800" dirty="0" smtClean="0"/>
              <a:t>women, prenatal care and prevention of mother-to-child </a:t>
            </a:r>
            <a:r>
              <a:rPr lang="en-US" sz="2800" dirty="0"/>
              <a:t>transmission.</a:t>
            </a:r>
            <a:endParaRPr lang="en-US" sz="2800" dirty="0" smtClean="0"/>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r>
              <a:rPr lang="en-US" sz="2800" b="1" dirty="0" smtClean="0"/>
              <a:t>The </a:t>
            </a:r>
            <a:r>
              <a:rPr lang="en-US" sz="2800" b="1" dirty="0"/>
              <a:t>National Commission on Correctional Health Care </a:t>
            </a:r>
            <a:r>
              <a:rPr lang="en-US" sz="2800" dirty="0" smtClean="0"/>
              <a:t> voluntary, routine, </a:t>
            </a:r>
            <a:r>
              <a:rPr lang="en-US" sz="2800" dirty="0"/>
              <a:t>universal </a:t>
            </a:r>
            <a:r>
              <a:rPr lang="en-US" sz="2800" dirty="0" smtClean="0"/>
              <a:t>screening, informed consent and opt out rights. </a:t>
            </a:r>
          </a:p>
          <a:p>
            <a:pPr>
              <a:buClr>
                <a:srgbClr val="BE854C"/>
              </a:buClr>
              <a:buSzPct val="65000"/>
              <a:buFont typeface="Wingdings" pitchFamily="2" charset="2"/>
              <a:buChar char="Ø"/>
            </a:pPr>
            <a:endParaRPr lang="en-US" sz="800" dirty="0" smtClean="0"/>
          </a:p>
          <a:p>
            <a:pPr marL="342900" lvl="1" indent="-342900">
              <a:buClr>
                <a:srgbClr val="BE854C"/>
              </a:buClr>
              <a:buSzPct val="65000"/>
              <a:buFont typeface="Wingdings" pitchFamily="2" charset="2"/>
              <a:buChar char="Ø"/>
            </a:pPr>
            <a:r>
              <a:rPr lang="en-US" b="1" dirty="0"/>
              <a:t>Center for Substance Abuse Treatment</a:t>
            </a:r>
            <a:r>
              <a:rPr lang="en-US" dirty="0"/>
              <a:t>: </a:t>
            </a:r>
            <a:r>
              <a:rPr lang="en-US" dirty="0" smtClean="0"/>
              <a:t>rapid-testing/ referral to treatment an evidence-based practice</a:t>
            </a:r>
            <a:endParaRPr lang="en-US" sz="23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7</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I</a:t>
            </a:r>
            <a:r>
              <a:rPr lang="en-US" sz="3500" dirty="0">
                <a:solidFill>
                  <a:srgbClr val="006892"/>
                </a:solidFill>
                <a:latin typeface="Arial" pitchFamily="34" charset="0"/>
                <a:cs typeface="Arial" pitchFamily="34" charset="0"/>
              </a:rPr>
              <a:t>: </a:t>
            </a:r>
            <a:r>
              <a:rPr lang="en-US" sz="4000" dirty="0" smtClean="0">
                <a:solidFill>
                  <a:srgbClr val="006892"/>
                </a:solidFill>
                <a:latin typeface="Arial" pitchFamily="34" charset="0"/>
                <a:cs typeface="Arial" pitchFamily="34" charset="0"/>
              </a:rPr>
              <a:t>New Guidelines</a:t>
            </a:r>
            <a:endParaRPr lang="en-US" sz="4000" dirty="0">
              <a:solidFill>
                <a:prstClr val="white"/>
              </a:solidFill>
            </a:endParaRPr>
          </a:p>
        </p:txBody>
      </p:sp>
    </p:spTree>
    <p:extLst>
      <p:ext uri="{BB962C8B-B14F-4D97-AF65-F5344CB8AC3E}">
        <p14:creationId xmlns:p14="http://schemas.microsoft.com/office/powerpoint/2010/main" val="4046291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76200" y="1143000"/>
            <a:ext cx="8991600" cy="5201353"/>
          </a:xfrm>
        </p:spPr>
        <p:txBody>
          <a:bodyPr>
            <a:noAutofit/>
          </a:bodyPr>
          <a:lstStyle/>
          <a:p>
            <a:pPr>
              <a:buClr>
                <a:srgbClr val="BE854C"/>
              </a:buClr>
              <a:buSzPct val="65000"/>
              <a:buFont typeface="Wingdings" pitchFamily="2" charset="2"/>
              <a:buChar char="Ø"/>
            </a:pPr>
            <a:endParaRPr lang="en-US" sz="600" b="1" dirty="0" smtClean="0"/>
          </a:p>
          <a:p>
            <a:pPr marL="0" indent="0">
              <a:buClr>
                <a:srgbClr val="BE854C"/>
              </a:buClr>
              <a:buSzPct val="65000"/>
              <a:buNone/>
            </a:pPr>
            <a:r>
              <a:rPr lang="en-US" sz="2600" b="1" dirty="0" smtClean="0"/>
              <a:t>Accurate information on preventing transmission </a:t>
            </a:r>
          </a:p>
          <a:p>
            <a:pPr>
              <a:buClr>
                <a:srgbClr val="BE854C"/>
              </a:buClr>
              <a:buSzPct val="65000"/>
              <a:buFont typeface="Wingdings" pitchFamily="2" charset="2"/>
              <a:buChar char="Ø"/>
            </a:pPr>
            <a:r>
              <a:rPr lang="en-US" sz="2600" dirty="0" smtClean="0"/>
              <a:t>Risk reduction interventions  modify sex  &amp; drug use</a:t>
            </a:r>
            <a:r>
              <a:rPr lang="en-US" sz="2600" dirty="0"/>
              <a:t> </a:t>
            </a:r>
            <a:r>
              <a:rPr lang="en-US" sz="2600" dirty="0" smtClean="0"/>
              <a:t>behavior</a:t>
            </a:r>
          </a:p>
          <a:p>
            <a:pPr>
              <a:buClr>
                <a:srgbClr val="BE854C"/>
              </a:buClr>
              <a:buSzPct val="65000"/>
              <a:buFont typeface="Wingdings" pitchFamily="2" charset="2"/>
              <a:buChar char="Ø"/>
            </a:pPr>
            <a:endParaRPr lang="en-US" sz="800" dirty="0" smtClean="0"/>
          </a:p>
          <a:p>
            <a:pPr marL="0" indent="0">
              <a:buClr>
                <a:srgbClr val="BE854C"/>
              </a:buClr>
              <a:buSzPct val="65000"/>
              <a:buNone/>
            </a:pPr>
            <a:endParaRPr lang="en-US" sz="800" dirty="0" smtClean="0"/>
          </a:p>
          <a:p>
            <a:pPr marL="0" indent="0">
              <a:buClr>
                <a:srgbClr val="BE854C"/>
              </a:buClr>
              <a:buSzPct val="65000"/>
              <a:buNone/>
            </a:pPr>
            <a:r>
              <a:rPr lang="en-US" sz="2600" b="1" dirty="0" smtClean="0"/>
              <a:t>Convey  benefits of knowing their status </a:t>
            </a:r>
            <a:endParaRPr lang="en-US" sz="2600" b="1" dirty="0"/>
          </a:p>
          <a:p>
            <a:pPr>
              <a:buClr>
                <a:srgbClr val="BE854C"/>
              </a:buClr>
              <a:buSzPct val="65000"/>
              <a:buFont typeface="Wingdings" pitchFamily="2" charset="2"/>
              <a:buChar char="Ø"/>
            </a:pPr>
            <a:r>
              <a:rPr lang="en-US" sz="2600" dirty="0" smtClean="0"/>
              <a:t>Today</a:t>
            </a:r>
            <a:r>
              <a:rPr lang="en-US" sz="2600" dirty="0"/>
              <a:t>, HIV+ status is far from the death sentence it once </a:t>
            </a:r>
            <a:r>
              <a:rPr lang="en-US" sz="2600" dirty="0" smtClean="0"/>
              <a:t>was</a:t>
            </a:r>
          </a:p>
          <a:p>
            <a:pPr>
              <a:buClr>
                <a:srgbClr val="BE854C"/>
              </a:buClr>
              <a:buSzPct val="65000"/>
              <a:buFont typeface="Wingdings" pitchFamily="2" charset="2"/>
              <a:buChar char="Ø"/>
            </a:pPr>
            <a:endParaRPr lang="en-US" sz="800" dirty="0" smtClean="0"/>
          </a:p>
          <a:p>
            <a:pPr>
              <a:buClr>
                <a:srgbClr val="BE854C"/>
              </a:buClr>
              <a:buSzPct val="65000"/>
              <a:buFont typeface="Wingdings" pitchFamily="2" charset="2"/>
              <a:buChar char="Ø"/>
            </a:pPr>
            <a:endParaRPr lang="en-US" sz="800" dirty="0" smtClean="0"/>
          </a:p>
          <a:p>
            <a:pPr marL="0" indent="0">
              <a:buClr>
                <a:srgbClr val="BE854C"/>
              </a:buClr>
              <a:buSzPct val="65000"/>
              <a:buNone/>
            </a:pPr>
            <a:r>
              <a:rPr lang="en-US" sz="2600" b="1" dirty="0" smtClean="0"/>
              <a:t>Emotional support</a:t>
            </a:r>
          </a:p>
          <a:p>
            <a:pPr>
              <a:buClr>
                <a:srgbClr val="BE854C"/>
              </a:buClr>
              <a:buSzPct val="65000"/>
              <a:buFont typeface="Wingdings" pitchFamily="2" charset="2"/>
              <a:buChar char="Ø"/>
            </a:pPr>
            <a:r>
              <a:rPr lang="en-US" sz="2600" dirty="0"/>
              <a:t>Better </a:t>
            </a:r>
            <a:r>
              <a:rPr lang="en-US" sz="2600" dirty="0" smtClean="0"/>
              <a:t> </a:t>
            </a:r>
            <a:r>
              <a:rPr lang="en-US" sz="2600" dirty="0"/>
              <a:t>clients </a:t>
            </a:r>
            <a:r>
              <a:rPr lang="en-US" sz="2600" dirty="0" smtClean="0"/>
              <a:t>face </a:t>
            </a:r>
            <a:r>
              <a:rPr lang="en-US" sz="2600" dirty="0"/>
              <a:t>a difficult diagnosis while </a:t>
            </a:r>
            <a:r>
              <a:rPr lang="en-US" sz="2600" dirty="0" smtClean="0"/>
              <a:t> </a:t>
            </a:r>
            <a:r>
              <a:rPr lang="en-US" sz="2600" dirty="0"/>
              <a:t>in </a:t>
            </a:r>
            <a:r>
              <a:rPr lang="en-US" sz="2600" dirty="0" smtClean="0"/>
              <a:t>treatment</a:t>
            </a:r>
          </a:p>
          <a:p>
            <a:pPr>
              <a:buClr>
                <a:srgbClr val="BE854C"/>
              </a:buClr>
              <a:buSzPct val="65000"/>
              <a:buFont typeface="Wingdings" pitchFamily="2" charset="2"/>
              <a:buChar char="Ø"/>
            </a:pPr>
            <a:endParaRPr lang="en-US" sz="800" dirty="0"/>
          </a:p>
          <a:p>
            <a:pPr marL="0" indent="0">
              <a:buClr>
                <a:srgbClr val="BE854C"/>
              </a:buClr>
              <a:buSzPct val="65000"/>
              <a:buNone/>
            </a:pPr>
            <a:endParaRPr lang="en-US" sz="800" dirty="0"/>
          </a:p>
          <a:p>
            <a:pPr marL="0" indent="0">
              <a:buClr>
                <a:srgbClr val="BE854C"/>
              </a:buClr>
              <a:buSzPct val="65000"/>
              <a:buNone/>
            </a:pPr>
            <a:r>
              <a:rPr lang="en-US" sz="2600" b="1" dirty="0" smtClean="0"/>
              <a:t>Effective substance use disorder </a:t>
            </a:r>
            <a:r>
              <a:rPr lang="en-US" sz="2800" dirty="0" smtClean="0"/>
              <a:t> </a:t>
            </a:r>
            <a:r>
              <a:rPr lang="en-US" sz="2800" b="1" dirty="0"/>
              <a:t>treatment </a:t>
            </a:r>
            <a:r>
              <a:rPr lang="en-US" sz="2600" b="1" dirty="0" smtClean="0"/>
              <a:t> </a:t>
            </a:r>
          </a:p>
          <a:p>
            <a:pPr>
              <a:buClr>
                <a:srgbClr val="BE854C"/>
              </a:buClr>
              <a:buSzPct val="65000"/>
              <a:buFont typeface="Wingdings" pitchFamily="2" charset="2"/>
              <a:buChar char="Ø"/>
            </a:pPr>
            <a:r>
              <a:rPr lang="en-US" sz="2600" dirty="0" smtClean="0"/>
              <a:t>Quality, fidelity and continuing care</a:t>
            </a:r>
            <a:endParaRPr lang="en-US" sz="2600" b="1"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8</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I</a:t>
            </a:r>
            <a:r>
              <a:rPr lang="en-US" sz="3500" dirty="0" smtClean="0">
                <a:solidFill>
                  <a:srgbClr val="006892"/>
                </a:solidFill>
                <a:latin typeface="Arial" pitchFamily="34" charset="0"/>
                <a:cs typeface="Arial" pitchFamily="34" charset="0"/>
              </a:rPr>
              <a:t>: Priorities for Program Staff</a:t>
            </a:r>
            <a:endParaRPr lang="en-US" sz="3500" dirty="0">
              <a:solidFill>
                <a:prstClr val="white"/>
              </a:solidFill>
            </a:endParaRPr>
          </a:p>
        </p:txBody>
      </p:sp>
    </p:spTree>
    <p:extLst>
      <p:ext uri="{BB962C8B-B14F-4D97-AF65-F5344CB8AC3E}">
        <p14:creationId xmlns:p14="http://schemas.microsoft.com/office/powerpoint/2010/main" val="2079262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344353"/>
            <a:ext cx="9144000" cy="589847"/>
          </a:xfrm>
          <a:prstGeom prst="rect">
            <a:avLst/>
          </a:prstGeom>
        </p:spPr>
      </p:pic>
      <p:sp>
        <p:nvSpPr>
          <p:cNvPr id="2" name="Title 1"/>
          <p:cNvSpPr>
            <a:spLocks noGrp="1"/>
          </p:cNvSpPr>
          <p:nvPr>
            <p:ph type="title"/>
          </p:nvPr>
        </p:nvSpPr>
        <p:spPr/>
        <p:txBody>
          <a:bodyPr>
            <a:normAutofit/>
          </a:bodyPr>
          <a:lstStyle/>
          <a:p>
            <a:r>
              <a:rPr lang="en-US" dirty="0" smtClean="0">
                <a:solidFill>
                  <a:srgbClr val="006892"/>
                </a:solidFill>
                <a:latin typeface="Arial" pitchFamily="34" charset="0"/>
                <a:cs typeface="Arial" pitchFamily="34" charset="0"/>
              </a:rPr>
              <a:t>Module I: Research</a:t>
            </a:r>
            <a:endParaRPr lang="en-US" dirty="0">
              <a:solidFill>
                <a:srgbClr val="006892"/>
              </a:solidFill>
              <a:latin typeface="Arial" pitchFamily="34" charset="0"/>
              <a:cs typeface="Arial" pitchFamily="34" charset="0"/>
            </a:endParaRPr>
          </a:p>
        </p:txBody>
      </p:sp>
      <p:sp>
        <p:nvSpPr>
          <p:cNvPr id="3" name="Content Placeholder 2"/>
          <p:cNvSpPr>
            <a:spLocks noGrp="1"/>
          </p:cNvSpPr>
          <p:nvPr>
            <p:ph idx="1"/>
          </p:nvPr>
        </p:nvSpPr>
        <p:spPr>
          <a:xfrm>
            <a:off x="0" y="1371600"/>
            <a:ext cx="9144000" cy="4525963"/>
          </a:xfrm>
        </p:spPr>
        <p:txBody>
          <a:bodyPr>
            <a:noAutofit/>
          </a:bodyPr>
          <a:lstStyle/>
          <a:p>
            <a:pPr marL="0" indent="0">
              <a:buClr>
                <a:srgbClr val="BE854C"/>
              </a:buClr>
              <a:buSzPct val="65000"/>
              <a:buNone/>
            </a:pPr>
            <a:r>
              <a:rPr lang="en-US" sz="2800" dirty="0" smtClean="0"/>
              <a:t>Majority are </a:t>
            </a:r>
            <a:r>
              <a:rPr lang="en-US" sz="2800" dirty="0"/>
              <a:t>infected </a:t>
            </a:r>
            <a:r>
              <a:rPr lang="en-US" sz="2800" dirty="0" smtClean="0"/>
              <a:t>before entering correctional systems; small numbers </a:t>
            </a:r>
            <a:r>
              <a:rPr lang="en-US" sz="2800" dirty="0"/>
              <a:t>contract HIV in correctional facilities </a:t>
            </a:r>
            <a:endParaRPr lang="en-US" sz="2800" dirty="0" smtClean="0"/>
          </a:p>
          <a:p>
            <a:pPr marL="0" indent="0">
              <a:buClr>
                <a:srgbClr val="BE854C"/>
              </a:buClr>
              <a:buSzPct val="65000"/>
              <a:buNone/>
            </a:pPr>
            <a:endParaRPr lang="en-US" sz="1000" dirty="0" smtClean="0"/>
          </a:p>
          <a:p>
            <a:pPr marL="0" indent="0">
              <a:buClr>
                <a:srgbClr val="BE854C"/>
              </a:buClr>
              <a:buSzPct val="65000"/>
              <a:buNone/>
            </a:pPr>
            <a:endParaRPr lang="en-US" sz="800" dirty="0" smtClean="0"/>
          </a:p>
          <a:p>
            <a:pPr>
              <a:buClr>
                <a:srgbClr val="BE854C"/>
              </a:buClr>
              <a:buSzPct val="65000"/>
              <a:buFont typeface="Wingdings" pitchFamily="2" charset="2"/>
              <a:buChar char="Ø"/>
            </a:pPr>
            <a:r>
              <a:rPr lang="en-US" sz="2600" dirty="0"/>
              <a:t>Substance use </a:t>
            </a:r>
            <a:r>
              <a:rPr lang="en-US" sz="2600" dirty="0" smtClean="0"/>
              <a:t>- </a:t>
            </a:r>
            <a:r>
              <a:rPr lang="en-US" sz="2600" dirty="0"/>
              <a:t>predictor of high risk sexual behavior </a:t>
            </a:r>
            <a:r>
              <a:rPr lang="en-US" sz="2600" dirty="0" smtClean="0"/>
              <a:t>at release</a:t>
            </a:r>
          </a:p>
          <a:p>
            <a:pPr>
              <a:buClr>
                <a:srgbClr val="BE854C"/>
              </a:buClr>
              <a:buSzPct val="65000"/>
              <a:buFont typeface="Wingdings" pitchFamily="2" charset="2"/>
              <a:buChar char="Ø"/>
            </a:pPr>
            <a:endParaRPr lang="en-US" sz="800" dirty="0"/>
          </a:p>
          <a:p>
            <a:pPr>
              <a:buClr>
                <a:srgbClr val="BE854C"/>
              </a:buClr>
              <a:buSzPct val="65000"/>
              <a:buFont typeface="Wingdings" pitchFamily="2" charset="2"/>
              <a:buChar char="Ø"/>
            </a:pPr>
            <a:r>
              <a:rPr lang="en-US" sz="2600" dirty="0"/>
              <a:t>Studies show some offenders have unprotected sex and use IV drugs within hours of </a:t>
            </a:r>
            <a:r>
              <a:rPr lang="en-US" sz="2600" dirty="0" smtClean="0"/>
              <a:t>release</a:t>
            </a:r>
          </a:p>
          <a:p>
            <a:pPr marL="0" indent="0">
              <a:buClr>
                <a:srgbClr val="BE854C"/>
              </a:buClr>
              <a:buSzPct val="65000"/>
              <a:buNone/>
            </a:pPr>
            <a:endParaRPr lang="en-US" sz="800" dirty="0"/>
          </a:p>
          <a:p>
            <a:pPr>
              <a:buClr>
                <a:srgbClr val="BE854C"/>
              </a:buClr>
              <a:buSzPct val="65000"/>
              <a:buFont typeface="Wingdings" pitchFamily="2" charset="2"/>
              <a:buChar char="Ø"/>
            </a:pPr>
            <a:r>
              <a:rPr lang="en-US" sz="2600" b="1" dirty="0" smtClean="0"/>
              <a:t>Goal:</a:t>
            </a:r>
            <a:r>
              <a:rPr lang="en-US" sz="2600" dirty="0" smtClean="0"/>
              <a:t> </a:t>
            </a:r>
            <a:r>
              <a:rPr lang="en-US" sz="2600" u="sng" dirty="0"/>
              <a:t>modify post-release </a:t>
            </a:r>
            <a:r>
              <a:rPr lang="en-US" sz="2600" u="sng" dirty="0" smtClean="0"/>
              <a:t>drug use and sex  high risk </a:t>
            </a:r>
            <a:r>
              <a:rPr lang="en-US" sz="2600" u="sng" dirty="0"/>
              <a:t>behaviors </a:t>
            </a:r>
            <a:endParaRPr lang="en-US" sz="2600" u="sng" dirty="0" smtClean="0"/>
          </a:p>
          <a:p>
            <a:pPr>
              <a:buClr>
                <a:srgbClr val="BE854C"/>
              </a:buClr>
              <a:buSzPct val="65000"/>
              <a:buFont typeface="Wingdings" pitchFamily="2" charset="2"/>
              <a:buChar char="Ø"/>
            </a:pPr>
            <a:endParaRPr lang="en-US" sz="800" dirty="0" smtClean="0"/>
          </a:p>
        </p:txBody>
      </p:sp>
      <p:sp>
        <p:nvSpPr>
          <p:cNvPr id="8" name="Date Placeholder 7"/>
          <p:cNvSpPr>
            <a:spLocks noGrp="1"/>
          </p:cNvSpPr>
          <p:nvPr>
            <p:ph type="dt" sz="half" idx="10"/>
          </p:nvPr>
        </p:nvSpPr>
        <p:spPr/>
        <p:txBody>
          <a:bodyPr/>
          <a:lstStyle/>
          <a:p>
            <a:fld id="{4410FC8A-A4D3-46E9-B4DA-8E4B63F345E6}" type="datetime1">
              <a:rPr lang="en-US" smtClean="0">
                <a:solidFill>
                  <a:prstClr val="white"/>
                </a:solidFill>
                <a:latin typeface="Arial" pitchFamily="34" charset="0"/>
                <a:cs typeface="Arial" pitchFamily="34" charset="0"/>
              </a:rPr>
              <a:pPr/>
              <a:t>1/10/2013</a:t>
            </a:fld>
            <a:endParaRPr lang="en-US" dirty="0">
              <a:solidFill>
                <a:prstClr val="white"/>
              </a:solidFill>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CCEFF8E3-EC8E-4FF1-9FB8-7EB9DE5DC726}" type="slidenum">
              <a:rPr lang="en-US" smtClean="0">
                <a:solidFill>
                  <a:prstClr val="white"/>
                </a:solidFill>
                <a:latin typeface="Arial" pitchFamily="34" charset="0"/>
                <a:cs typeface="Arial" pitchFamily="34" charset="0"/>
              </a:rPr>
              <a:pPr/>
              <a:t>9</a:t>
            </a:fld>
            <a:endParaRPr lang="en-US" dirty="0">
              <a:solidFill>
                <a:prstClr val="white"/>
              </a:solidFill>
              <a:latin typeface="Arial" pitchFamily="34" charset="0"/>
              <a:cs typeface="Arial" pitchFamily="34" charset="0"/>
            </a:endParaRPr>
          </a:p>
        </p:txBody>
      </p:sp>
      <p:sp>
        <p:nvSpPr>
          <p:cNvPr id="12" name="Rectangle 11"/>
          <p:cNvSpPr/>
          <p:nvPr/>
        </p:nvSpPr>
        <p:spPr>
          <a:xfrm>
            <a:off x="0" y="-1"/>
            <a:ext cx="9144000" cy="152401"/>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14"/>
          <p:cNvSpPr/>
          <p:nvPr/>
        </p:nvSpPr>
        <p:spPr>
          <a:xfrm>
            <a:off x="0" y="164841"/>
            <a:ext cx="9144000" cy="9144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06892"/>
                </a:solidFill>
                <a:latin typeface="Arial" pitchFamily="34" charset="0"/>
                <a:cs typeface="Arial" pitchFamily="34" charset="0"/>
              </a:rPr>
              <a:t>Module </a:t>
            </a:r>
            <a:r>
              <a:rPr lang="en-US" sz="2400" dirty="0" smtClean="0">
                <a:solidFill>
                  <a:srgbClr val="006892"/>
                </a:solidFill>
                <a:latin typeface="Arial" pitchFamily="34" charset="0"/>
                <a:cs typeface="Arial" pitchFamily="34" charset="0"/>
              </a:rPr>
              <a:t>I</a:t>
            </a:r>
            <a:r>
              <a:rPr lang="en-US" sz="3500" dirty="0" smtClean="0">
                <a:solidFill>
                  <a:srgbClr val="006892"/>
                </a:solidFill>
                <a:latin typeface="Arial" pitchFamily="34" charset="0"/>
                <a:cs typeface="Arial" pitchFamily="34" charset="0"/>
              </a:rPr>
              <a:t>: </a:t>
            </a:r>
            <a:r>
              <a:rPr lang="en-US" sz="3500" dirty="0">
                <a:solidFill>
                  <a:srgbClr val="006892"/>
                </a:solidFill>
                <a:latin typeface="Arial" pitchFamily="34" charset="0"/>
                <a:cs typeface="Arial" pitchFamily="34" charset="0"/>
              </a:rPr>
              <a:t>Abstinence Violation at </a:t>
            </a:r>
            <a:r>
              <a:rPr lang="en-US" sz="3500" dirty="0" smtClean="0">
                <a:solidFill>
                  <a:srgbClr val="006892"/>
                </a:solidFill>
                <a:latin typeface="Arial" pitchFamily="34" charset="0"/>
                <a:cs typeface="Arial" pitchFamily="34" charset="0"/>
              </a:rPr>
              <a:t>Release</a:t>
            </a:r>
            <a:endParaRPr lang="en-US" sz="3500" dirty="0">
              <a:solidFill>
                <a:prstClr val="white"/>
              </a:solidFill>
            </a:endParaRPr>
          </a:p>
        </p:txBody>
      </p:sp>
    </p:spTree>
    <p:extLst>
      <p:ext uri="{BB962C8B-B14F-4D97-AF65-F5344CB8AC3E}">
        <p14:creationId xmlns:p14="http://schemas.microsoft.com/office/powerpoint/2010/main" val="845006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7541</TotalTime>
  <Words>3836</Words>
  <Application>Microsoft Office PowerPoint</Application>
  <PresentationFormat>On-screen Show (4:3)</PresentationFormat>
  <Paragraphs>450</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 Prevention and Treatment Needs  of  RSAT Clients at  Risk for or Living with HIV/AIDS  RSAT Webinar</vt:lpstr>
      <vt:lpstr>Prevention and Treatment Needs of Offenders at risk for or living with HIV/AIDS  Niki Miller, M.S. CPS Advocates for Human Potential nmiller@ahpnet.com </vt:lpstr>
      <vt:lpstr>Who Needs this Information?</vt:lpstr>
      <vt:lpstr>Why is early detection so important? </vt:lpstr>
      <vt:lpstr>Course Objectives</vt:lpstr>
      <vt:lpstr>Module I</vt:lpstr>
      <vt:lpstr>Module I: Research</vt:lpstr>
      <vt:lpstr>Module I: Research</vt:lpstr>
      <vt:lpstr>Module I: Research</vt:lpstr>
      <vt:lpstr>Module I: Research</vt:lpstr>
      <vt:lpstr>Module I: Research</vt:lpstr>
      <vt:lpstr> Module II:  HIV in Addiction Treatment   </vt:lpstr>
      <vt:lpstr>Module I: Research</vt:lpstr>
      <vt:lpstr>Module I: Research</vt:lpstr>
      <vt:lpstr>Module I: Research</vt:lpstr>
      <vt:lpstr>  Module III  Meeting the Needs of HIV+ Clients </vt:lpstr>
      <vt:lpstr>Module I: Research</vt:lpstr>
      <vt:lpstr>Module I: Research</vt:lpstr>
      <vt:lpstr>Module I: Research</vt:lpstr>
      <vt:lpstr>Module I: Research</vt:lpstr>
      <vt:lpstr>Module I: Research</vt:lpstr>
      <vt:lpstr>Module IV</vt:lpstr>
      <vt:lpstr>Module I: Research</vt:lpstr>
      <vt:lpstr>Module I: Research</vt:lpstr>
      <vt:lpstr>Module I: Research</vt:lpstr>
      <vt:lpstr>Module I: Research</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RSAT Training Tool:  Trauma-Informed Correctional Care</dc:title>
  <dc:creator>Niki Miller</dc:creator>
  <cp:lastModifiedBy>Noah M. Shifman</cp:lastModifiedBy>
  <cp:revision>430</cp:revision>
  <dcterms:created xsi:type="dcterms:W3CDTF">2006-08-16T00:00:00Z</dcterms:created>
  <dcterms:modified xsi:type="dcterms:W3CDTF">2013-01-10T20:06:39Z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