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610" r:id="rId2"/>
    <p:sldId id="614" r:id="rId3"/>
    <p:sldId id="665" r:id="rId4"/>
    <p:sldId id="623" r:id="rId5"/>
    <p:sldId id="693" r:id="rId6"/>
    <p:sldId id="688" r:id="rId7"/>
    <p:sldId id="695" r:id="rId8"/>
    <p:sldId id="694" r:id="rId9"/>
    <p:sldId id="696" r:id="rId10"/>
    <p:sldId id="697" r:id="rId11"/>
    <p:sldId id="698" r:id="rId12"/>
    <p:sldId id="700" r:id="rId13"/>
    <p:sldId id="699" r:id="rId14"/>
    <p:sldId id="668" r:id="rId15"/>
    <p:sldId id="630" r:id="rId16"/>
    <p:sldId id="649" r:id="rId17"/>
    <p:sldId id="650" r:id="rId18"/>
    <p:sldId id="651" r:id="rId19"/>
    <p:sldId id="652" r:id="rId20"/>
    <p:sldId id="653" r:id="rId21"/>
    <p:sldId id="659" r:id="rId22"/>
    <p:sldId id="581" r:id="rId23"/>
    <p:sldId id="701" r:id="rId24"/>
    <p:sldId id="627" r:id="rId25"/>
    <p:sldId id="692" r:id="rId26"/>
    <p:sldId id="725" r:id="rId27"/>
    <p:sldId id="726" r:id="rId28"/>
    <p:sldId id="722" r:id="rId29"/>
    <p:sldId id="706" r:id="rId30"/>
    <p:sldId id="714" r:id="rId31"/>
    <p:sldId id="715" r:id="rId32"/>
    <p:sldId id="716" r:id="rId33"/>
    <p:sldId id="702" r:id="rId34"/>
    <p:sldId id="720" r:id="rId35"/>
    <p:sldId id="721" r:id="rId36"/>
    <p:sldId id="727" r:id="rId37"/>
    <p:sldId id="728" r:id="rId38"/>
    <p:sldId id="703" r:id="rId39"/>
    <p:sldId id="708" r:id="rId40"/>
    <p:sldId id="724" r:id="rId41"/>
    <p:sldId id="711" r:id="rId42"/>
    <p:sldId id="729" r:id="rId43"/>
    <p:sldId id="704" r:id="rId44"/>
    <p:sldId id="705" r:id="rId45"/>
    <p:sldId id="709" r:id="rId46"/>
    <p:sldId id="723" r:id="rId47"/>
    <p:sldId id="717" r:id="rId48"/>
    <p:sldId id="718" r:id="rId49"/>
    <p:sldId id="719" r:id="rId50"/>
    <p:sldId id="640" r:id="rId51"/>
    <p:sldId id="664" r:id="rId52"/>
    <p:sldId id="666" r:id="rId53"/>
    <p:sldId id="588" r:id="rId54"/>
    <p:sldId id="618" r:id="rId55"/>
    <p:sldId id="629" r:id="rId56"/>
    <p:sldId id="73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JS Roberta"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4" autoAdjust="0"/>
    <p:restoredTop sz="84844" autoAdjust="0"/>
  </p:normalViewPr>
  <p:slideViewPr>
    <p:cSldViewPr>
      <p:cViewPr>
        <p:scale>
          <a:sx n="46" d="100"/>
          <a:sy n="46" d="100"/>
        </p:scale>
        <p:origin x="-3504" y="-1236"/>
      </p:cViewPr>
      <p:guideLst>
        <p:guide orient="horz" pos="2160"/>
        <p:guide pos="2880"/>
      </p:guideLst>
    </p:cSldViewPr>
  </p:slideViewPr>
  <p:notesTextViewPr>
    <p:cViewPr>
      <p:scale>
        <a:sx n="100" d="100"/>
        <a:sy n="100" d="100"/>
      </p:scale>
      <p:origin x="0" y="0"/>
    </p:cViewPr>
  </p:notesTextViewPr>
  <p:sorterViewPr>
    <p:cViewPr>
      <p:scale>
        <a:sx n="85" d="100"/>
        <a:sy n="85" d="100"/>
      </p:scale>
      <p:origin x="0" y="3398"/>
    </p:cViewPr>
  </p:sorterViewPr>
  <p:notesViewPr>
    <p:cSldViewPr>
      <p:cViewPr>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47867-5C90-4668-8296-44B64FA1E03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3955AB17-3435-4ABB-8D8F-8C477D00A456}">
      <dgm:prSet phldrT="[Text]" custT="1"/>
      <dgm:spPr/>
      <dgm:t>
        <a:bodyPr/>
        <a:lstStyle/>
        <a:p>
          <a:r>
            <a:rPr lang="en-US" sz="2200" dirty="0" smtClean="0"/>
            <a:t>Applicable, and sometimes conflicting, values and moral principles (including those in professional codes of ethics</a:t>
          </a:r>
          <a:r>
            <a:rPr lang="en-US" sz="2000" dirty="0" smtClean="0"/>
            <a:t>)</a:t>
          </a:r>
          <a:endParaRPr lang="en-US" sz="2000" dirty="0"/>
        </a:p>
      </dgm:t>
    </dgm:pt>
    <dgm:pt modelId="{3D7FAB94-C3BE-4082-9DA0-734CB213809D}" type="parTrans" cxnId="{F28CA4E4-FAA3-4A7E-9904-4C2DB9AACA23}">
      <dgm:prSet/>
      <dgm:spPr/>
      <dgm:t>
        <a:bodyPr/>
        <a:lstStyle/>
        <a:p>
          <a:endParaRPr lang="en-US"/>
        </a:p>
      </dgm:t>
    </dgm:pt>
    <dgm:pt modelId="{393F7B2F-6776-401E-913E-B6B8847D70A1}" type="sibTrans" cxnId="{F28CA4E4-FAA3-4A7E-9904-4C2DB9AACA23}">
      <dgm:prSet/>
      <dgm:spPr/>
      <dgm:t>
        <a:bodyPr/>
        <a:lstStyle/>
        <a:p>
          <a:endParaRPr lang="en-US"/>
        </a:p>
      </dgm:t>
    </dgm:pt>
    <dgm:pt modelId="{40C3F85B-4479-45C9-9B8E-A0CA5E6DD6B9}">
      <dgm:prSet phldrT="[Text]"/>
      <dgm:spPr/>
      <dgm:t>
        <a:bodyPr/>
        <a:lstStyle/>
        <a:p>
          <a:r>
            <a:rPr lang="en-US" dirty="0" smtClean="0"/>
            <a:t>Applicable, and sometimes conflicting, regulations, polices and procedures.</a:t>
          </a:r>
          <a:endParaRPr lang="en-US" dirty="0"/>
        </a:p>
      </dgm:t>
    </dgm:pt>
    <dgm:pt modelId="{4A4DF397-B19B-4240-97F4-8FD121AFF4A3}" type="parTrans" cxnId="{A3E6A8CA-60A9-42B7-ADDC-B13DC849835A}">
      <dgm:prSet/>
      <dgm:spPr/>
      <dgm:t>
        <a:bodyPr/>
        <a:lstStyle/>
        <a:p>
          <a:endParaRPr lang="en-US"/>
        </a:p>
      </dgm:t>
    </dgm:pt>
    <dgm:pt modelId="{2E79810A-0E06-412C-A41E-4E791AAAE921}" type="sibTrans" cxnId="{A3E6A8CA-60A9-42B7-ADDC-B13DC849835A}">
      <dgm:prSet/>
      <dgm:spPr/>
      <dgm:t>
        <a:bodyPr/>
        <a:lstStyle/>
        <a:p>
          <a:endParaRPr lang="en-US"/>
        </a:p>
      </dgm:t>
    </dgm:pt>
    <dgm:pt modelId="{6482FFE1-1D90-4F2E-B54C-24EB0A8055EA}" type="pres">
      <dgm:prSet presAssocID="{F8B47867-5C90-4668-8296-44B64FA1E038}" presName="compositeShape" presStyleCnt="0">
        <dgm:presLayoutVars>
          <dgm:chMax val="2"/>
          <dgm:dir/>
          <dgm:resizeHandles val="exact"/>
        </dgm:presLayoutVars>
      </dgm:prSet>
      <dgm:spPr/>
      <dgm:t>
        <a:bodyPr/>
        <a:lstStyle/>
        <a:p>
          <a:endParaRPr lang="en-US"/>
        </a:p>
      </dgm:t>
    </dgm:pt>
    <dgm:pt modelId="{BAA5E656-258E-4660-8DD6-1CDD4E212A0F}" type="pres">
      <dgm:prSet presAssocID="{F8B47867-5C90-4668-8296-44B64FA1E038}" presName="divider" presStyleLbl="fgShp" presStyleIdx="0" presStyleCnt="1" custAng="21223199" custLinFactNeighborY="5102"/>
      <dgm:spPr/>
    </dgm:pt>
    <dgm:pt modelId="{ECADD3BF-FBC4-40DF-AC3F-6CFB917EA53C}" type="pres">
      <dgm:prSet presAssocID="{3955AB17-3435-4ABB-8D8F-8C477D00A456}" presName="downArrow" presStyleLbl="node1" presStyleIdx="0" presStyleCnt="2" custLinFactNeighborX="123" custLinFactNeighborY="12754"/>
      <dgm:spPr>
        <a:solidFill>
          <a:schemeClr val="accent2"/>
        </a:solidFill>
      </dgm:spPr>
    </dgm:pt>
    <dgm:pt modelId="{BD13E0F3-86FD-4BD2-B717-3197D91A6D61}" type="pres">
      <dgm:prSet presAssocID="{3955AB17-3435-4ABB-8D8F-8C477D00A456}" presName="downArrowText" presStyleLbl="revTx" presStyleIdx="0" presStyleCnt="2" custScaleX="118750" custScaleY="108017" custLinFactNeighborX="-8681" custLinFactNeighborY="-4009">
        <dgm:presLayoutVars>
          <dgm:bulletEnabled val="1"/>
        </dgm:presLayoutVars>
      </dgm:prSet>
      <dgm:spPr/>
      <dgm:t>
        <a:bodyPr/>
        <a:lstStyle/>
        <a:p>
          <a:endParaRPr lang="en-US"/>
        </a:p>
      </dgm:t>
    </dgm:pt>
    <dgm:pt modelId="{53EC184A-9FF9-458A-A493-DA3BEF34FD29}" type="pres">
      <dgm:prSet presAssocID="{40C3F85B-4479-45C9-9B8E-A0CA5E6DD6B9}" presName="upArrow" presStyleLbl="node1" presStyleIdx="1" presStyleCnt="2" custLinFactNeighborX="-1975" custLinFactNeighborY="-15438"/>
      <dgm:spPr/>
    </dgm:pt>
    <dgm:pt modelId="{C6D9ABA8-07FB-4112-BC9E-059346527983}" type="pres">
      <dgm:prSet presAssocID="{40C3F85B-4479-45C9-9B8E-A0CA5E6DD6B9}" presName="upArrowText" presStyleLbl="revTx" presStyleIdx="1" presStyleCnt="2" custScaleY="116034" custLinFactNeighborX="2315" custLinFactNeighborY="6965">
        <dgm:presLayoutVars>
          <dgm:bulletEnabled val="1"/>
        </dgm:presLayoutVars>
      </dgm:prSet>
      <dgm:spPr/>
      <dgm:t>
        <a:bodyPr/>
        <a:lstStyle/>
        <a:p>
          <a:endParaRPr lang="en-US"/>
        </a:p>
      </dgm:t>
    </dgm:pt>
  </dgm:ptLst>
  <dgm:cxnLst>
    <dgm:cxn modelId="{C45E11C7-9BF5-401F-9F6E-492C42A1EBA6}" type="presOf" srcId="{3955AB17-3435-4ABB-8D8F-8C477D00A456}" destId="{BD13E0F3-86FD-4BD2-B717-3197D91A6D61}" srcOrd="0" destOrd="0" presId="urn:microsoft.com/office/officeart/2005/8/layout/arrow3"/>
    <dgm:cxn modelId="{6BC1D00C-9FE7-4DC4-9044-BBCFFBB8C383}" type="presOf" srcId="{40C3F85B-4479-45C9-9B8E-A0CA5E6DD6B9}" destId="{C6D9ABA8-07FB-4112-BC9E-059346527983}" srcOrd="0" destOrd="0" presId="urn:microsoft.com/office/officeart/2005/8/layout/arrow3"/>
    <dgm:cxn modelId="{CCB9768E-23EA-408B-8E33-F675FC2ECD59}" type="presOf" srcId="{F8B47867-5C90-4668-8296-44B64FA1E038}" destId="{6482FFE1-1D90-4F2E-B54C-24EB0A8055EA}" srcOrd="0" destOrd="0" presId="urn:microsoft.com/office/officeart/2005/8/layout/arrow3"/>
    <dgm:cxn modelId="{F28CA4E4-FAA3-4A7E-9904-4C2DB9AACA23}" srcId="{F8B47867-5C90-4668-8296-44B64FA1E038}" destId="{3955AB17-3435-4ABB-8D8F-8C477D00A456}" srcOrd="0" destOrd="0" parTransId="{3D7FAB94-C3BE-4082-9DA0-734CB213809D}" sibTransId="{393F7B2F-6776-401E-913E-B6B8847D70A1}"/>
    <dgm:cxn modelId="{A3E6A8CA-60A9-42B7-ADDC-B13DC849835A}" srcId="{F8B47867-5C90-4668-8296-44B64FA1E038}" destId="{40C3F85B-4479-45C9-9B8E-A0CA5E6DD6B9}" srcOrd="1" destOrd="0" parTransId="{4A4DF397-B19B-4240-97F4-8FD121AFF4A3}" sibTransId="{2E79810A-0E06-412C-A41E-4E791AAAE921}"/>
    <dgm:cxn modelId="{142DB7AB-0BAE-450B-9F93-A5FB8217D651}" type="presParOf" srcId="{6482FFE1-1D90-4F2E-B54C-24EB0A8055EA}" destId="{BAA5E656-258E-4660-8DD6-1CDD4E212A0F}" srcOrd="0" destOrd="0" presId="urn:microsoft.com/office/officeart/2005/8/layout/arrow3"/>
    <dgm:cxn modelId="{A5B05DBB-948F-48A3-A6BD-DF1D35805270}" type="presParOf" srcId="{6482FFE1-1D90-4F2E-B54C-24EB0A8055EA}" destId="{ECADD3BF-FBC4-40DF-AC3F-6CFB917EA53C}" srcOrd="1" destOrd="0" presId="urn:microsoft.com/office/officeart/2005/8/layout/arrow3"/>
    <dgm:cxn modelId="{6D3EE2D3-9232-49D2-B843-CEB82146009C}" type="presParOf" srcId="{6482FFE1-1D90-4F2E-B54C-24EB0A8055EA}" destId="{BD13E0F3-86FD-4BD2-B717-3197D91A6D61}" srcOrd="2" destOrd="0" presId="urn:microsoft.com/office/officeart/2005/8/layout/arrow3"/>
    <dgm:cxn modelId="{75CF7F23-BEA8-4081-9D2B-F69126BFC24B}" type="presParOf" srcId="{6482FFE1-1D90-4F2E-B54C-24EB0A8055EA}" destId="{53EC184A-9FF9-458A-A493-DA3BEF34FD29}" srcOrd="3" destOrd="0" presId="urn:microsoft.com/office/officeart/2005/8/layout/arrow3"/>
    <dgm:cxn modelId="{6F1776C8-29AC-4747-B23E-4639AA6BDEC0}" type="presParOf" srcId="{6482FFE1-1D90-4F2E-B54C-24EB0A8055EA}" destId="{C6D9ABA8-07FB-4112-BC9E-059346527983}"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2DA97-B1E7-4FE0-B65C-DAD351DD4C7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62A37DB-41B9-4427-80CF-55B0B5CA1ACF}">
      <dgm:prSet custT="1"/>
      <dgm:spPr>
        <a:solidFill>
          <a:schemeClr val="accent1"/>
        </a:solidFill>
      </dgm:spPr>
      <dgm:t>
        <a:bodyPr/>
        <a:lstStyle/>
        <a:p>
          <a:r>
            <a:rPr lang="en-US" sz="2800" b="0" dirty="0" smtClean="0"/>
            <a:t>The responsibility to do good and to contribute to the welfare of the client.</a:t>
          </a:r>
          <a:endParaRPr lang="en-US" sz="2800" b="0" dirty="0"/>
        </a:p>
      </dgm:t>
    </dgm:pt>
    <dgm:pt modelId="{23B929B8-AAE2-4D50-9B18-1FA29CEE230E}" type="parTrans" cxnId="{83222930-2A06-4CF1-AC88-80C196F272F9}">
      <dgm:prSet/>
      <dgm:spPr/>
      <dgm:t>
        <a:bodyPr/>
        <a:lstStyle/>
        <a:p>
          <a:endParaRPr lang="en-US"/>
        </a:p>
      </dgm:t>
    </dgm:pt>
    <dgm:pt modelId="{1F036D89-30CC-4FCB-B6D1-618528F45038}" type="sibTrans" cxnId="{83222930-2A06-4CF1-AC88-80C196F272F9}">
      <dgm:prSet/>
      <dgm:spPr/>
      <dgm:t>
        <a:bodyPr/>
        <a:lstStyle/>
        <a:p>
          <a:endParaRPr lang="en-US"/>
        </a:p>
      </dgm:t>
    </dgm:pt>
    <dgm:pt modelId="{AED4CEAC-209C-4FAB-AB93-5144AC668305}">
      <dgm:prSet phldrT="[Text]" custT="1"/>
      <dgm:spPr/>
      <dgm:t>
        <a:bodyPr/>
        <a:lstStyle/>
        <a:p>
          <a:r>
            <a:rPr lang="en-US" sz="2800" dirty="0" smtClean="0"/>
            <a:t>Treatment staff are expected to do the best for the client and if unable to assist, to offer alternatives as appropriate.</a:t>
          </a:r>
          <a:r>
            <a:rPr lang="en-US" sz="2200" dirty="0" smtClean="0"/>
            <a:t>  </a:t>
          </a:r>
          <a:endParaRPr lang="en-US" sz="2200" dirty="0"/>
        </a:p>
      </dgm:t>
    </dgm:pt>
    <dgm:pt modelId="{2CC5227A-C4D6-496F-8F68-C4892EA10663}" type="parTrans" cxnId="{6834F8A5-83C0-4E7F-ABD7-D9F7A18E6DF1}">
      <dgm:prSet/>
      <dgm:spPr/>
      <dgm:t>
        <a:bodyPr/>
        <a:lstStyle/>
        <a:p>
          <a:endParaRPr lang="en-US"/>
        </a:p>
      </dgm:t>
    </dgm:pt>
    <dgm:pt modelId="{440E18DF-E6BC-4700-BDD7-C89049D01033}" type="sibTrans" cxnId="{6834F8A5-83C0-4E7F-ABD7-D9F7A18E6DF1}">
      <dgm:prSet/>
      <dgm:spPr/>
      <dgm:t>
        <a:bodyPr/>
        <a:lstStyle/>
        <a:p>
          <a:endParaRPr lang="en-US"/>
        </a:p>
      </dgm:t>
    </dgm:pt>
    <dgm:pt modelId="{69868FE9-11EE-44C7-984F-DA79DF678550}">
      <dgm:prSet phldrT="[Text]"/>
      <dgm:spPr/>
      <dgm:t>
        <a:bodyPr/>
        <a:lstStyle/>
        <a:p>
          <a:r>
            <a:rPr lang="en-US" dirty="0" smtClean="0"/>
            <a:t>Staff engage in professional activities that provide general benefit to the public.</a:t>
          </a:r>
          <a:endParaRPr lang="en-US" dirty="0"/>
        </a:p>
      </dgm:t>
    </dgm:pt>
    <dgm:pt modelId="{D847678B-9240-4518-886F-597EE8919EDD}" type="parTrans" cxnId="{C818A23F-167C-450A-9374-E5332DAE7E4D}">
      <dgm:prSet/>
      <dgm:spPr/>
      <dgm:t>
        <a:bodyPr/>
        <a:lstStyle/>
        <a:p>
          <a:endParaRPr lang="en-US"/>
        </a:p>
      </dgm:t>
    </dgm:pt>
    <dgm:pt modelId="{37380A4A-E4CB-4CD9-BC6E-468BE72B58C3}" type="sibTrans" cxnId="{C818A23F-167C-450A-9374-E5332DAE7E4D}">
      <dgm:prSet/>
      <dgm:spPr/>
      <dgm:t>
        <a:bodyPr/>
        <a:lstStyle/>
        <a:p>
          <a:endParaRPr lang="en-US"/>
        </a:p>
      </dgm:t>
    </dgm:pt>
    <dgm:pt modelId="{91390600-2931-4C53-9A8F-2B0D34283754}" type="pres">
      <dgm:prSet presAssocID="{1742DA97-B1E7-4FE0-B65C-DAD351DD4C7B}" presName="Name0" presStyleCnt="0">
        <dgm:presLayoutVars>
          <dgm:chMax val="7"/>
          <dgm:chPref val="7"/>
          <dgm:dir/>
        </dgm:presLayoutVars>
      </dgm:prSet>
      <dgm:spPr/>
      <dgm:t>
        <a:bodyPr/>
        <a:lstStyle/>
        <a:p>
          <a:endParaRPr lang="en-US"/>
        </a:p>
      </dgm:t>
    </dgm:pt>
    <dgm:pt modelId="{8DB87877-3CE1-4BF8-8861-EE98A6CABBF7}" type="pres">
      <dgm:prSet presAssocID="{1742DA97-B1E7-4FE0-B65C-DAD351DD4C7B}" presName="Name1" presStyleCnt="0"/>
      <dgm:spPr/>
    </dgm:pt>
    <dgm:pt modelId="{67DC3352-1CB4-4732-A9D2-89E26ABFF526}" type="pres">
      <dgm:prSet presAssocID="{1742DA97-B1E7-4FE0-B65C-DAD351DD4C7B}" presName="cycle" presStyleCnt="0"/>
      <dgm:spPr/>
    </dgm:pt>
    <dgm:pt modelId="{05598255-44BC-4198-B9BF-A09F642C51A0}" type="pres">
      <dgm:prSet presAssocID="{1742DA97-B1E7-4FE0-B65C-DAD351DD4C7B}" presName="srcNode" presStyleLbl="node1" presStyleIdx="0" presStyleCnt="3"/>
      <dgm:spPr/>
    </dgm:pt>
    <dgm:pt modelId="{3A97D580-E0FF-40E8-8455-FE54CAC3248A}" type="pres">
      <dgm:prSet presAssocID="{1742DA97-B1E7-4FE0-B65C-DAD351DD4C7B}" presName="conn" presStyleLbl="parChTrans1D2" presStyleIdx="0" presStyleCnt="1"/>
      <dgm:spPr/>
      <dgm:t>
        <a:bodyPr/>
        <a:lstStyle/>
        <a:p>
          <a:endParaRPr lang="en-US"/>
        </a:p>
      </dgm:t>
    </dgm:pt>
    <dgm:pt modelId="{636A0E8B-C039-4A1E-B18E-6BA726241032}" type="pres">
      <dgm:prSet presAssocID="{1742DA97-B1E7-4FE0-B65C-DAD351DD4C7B}" presName="extraNode" presStyleLbl="node1" presStyleIdx="0" presStyleCnt="3"/>
      <dgm:spPr/>
    </dgm:pt>
    <dgm:pt modelId="{200BB225-8EEC-45FC-85C3-E8BAD95CEEA4}" type="pres">
      <dgm:prSet presAssocID="{1742DA97-B1E7-4FE0-B65C-DAD351DD4C7B}" presName="dstNode" presStyleLbl="node1" presStyleIdx="0" presStyleCnt="3"/>
      <dgm:spPr/>
    </dgm:pt>
    <dgm:pt modelId="{F0D2A2F6-AF4B-41DC-9936-146B52E525F9}" type="pres">
      <dgm:prSet presAssocID="{A62A37DB-41B9-4427-80CF-55B0B5CA1ACF}" presName="text_1" presStyleLbl="node1" presStyleIdx="0" presStyleCnt="3">
        <dgm:presLayoutVars>
          <dgm:bulletEnabled val="1"/>
        </dgm:presLayoutVars>
      </dgm:prSet>
      <dgm:spPr/>
      <dgm:t>
        <a:bodyPr/>
        <a:lstStyle/>
        <a:p>
          <a:endParaRPr lang="en-US"/>
        </a:p>
      </dgm:t>
    </dgm:pt>
    <dgm:pt modelId="{7227BA17-7617-4BC4-A1EA-C979234875AB}" type="pres">
      <dgm:prSet presAssocID="{A62A37DB-41B9-4427-80CF-55B0B5CA1ACF}" presName="accent_1" presStyleCnt="0"/>
      <dgm:spPr/>
    </dgm:pt>
    <dgm:pt modelId="{389C7C9D-45FB-4375-AA14-12F1E323000D}" type="pres">
      <dgm:prSet presAssocID="{A62A37DB-41B9-4427-80CF-55B0B5CA1ACF}" presName="accentRepeatNode" presStyleLbl="solidFgAcc1" presStyleIdx="0" presStyleCnt="3" custScaleX="59452" custScaleY="55082"/>
      <dgm:spPr>
        <a:solidFill>
          <a:schemeClr val="bg1"/>
        </a:solidFill>
      </dgm:spPr>
    </dgm:pt>
    <dgm:pt modelId="{4E269CC4-9A7A-42A6-B0E1-FAAA30FDB56D}" type="pres">
      <dgm:prSet presAssocID="{AED4CEAC-209C-4FAB-AB93-5144AC668305}" presName="text_2" presStyleLbl="node1" presStyleIdx="1" presStyleCnt="3" custScaleY="139345">
        <dgm:presLayoutVars>
          <dgm:bulletEnabled val="1"/>
        </dgm:presLayoutVars>
      </dgm:prSet>
      <dgm:spPr/>
      <dgm:t>
        <a:bodyPr/>
        <a:lstStyle/>
        <a:p>
          <a:endParaRPr lang="en-US"/>
        </a:p>
      </dgm:t>
    </dgm:pt>
    <dgm:pt modelId="{C71D14F1-3CF1-44B4-BD18-02975CC12DC9}" type="pres">
      <dgm:prSet presAssocID="{AED4CEAC-209C-4FAB-AB93-5144AC668305}" presName="accent_2" presStyleCnt="0"/>
      <dgm:spPr/>
    </dgm:pt>
    <dgm:pt modelId="{6FAEAA30-58A7-403C-A068-AC6C86D5371E}" type="pres">
      <dgm:prSet presAssocID="{AED4CEAC-209C-4FAB-AB93-5144AC668305}" presName="accentRepeatNode" presStyleLbl="solidFgAcc1" presStyleIdx="1" presStyleCnt="3" custScaleX="59452" custScaleY="55082"/>
      <dgm:spPr/>
    </dgm:pt>
    <dgm:pt modelId="{78ABFE37-F435-4080-9A16-17C00D929F9C}" type="pres">
      <dgm:prSet presAssocID="{69868FE9-11EE-44C7-984F-DA79DF678550}" presName="text_3" presStyleLbl="node1" presStyleIdx="2" presStyleCnt="3">
        <dgm:presLayoutVars>
          <dgm:bulletEnabled val="1"/>
        </dgm:presLayoutVars>
      </dgm:prSet>
      <dgm:spPr/>
      <dgm:t>
        <a:bodyPr/>
        <a:lstStyle/>
        <a:p>
          <a:endParaRPr lang="en-US"/>
        </a:p>
      </dgm:t>
    </dgm:pt>
    <dgm:pt modelId="{CD09AB04-5BE2-4ECB-971C-1E648A937C9B}" type="pres">
      <dgm:prSet presAssocID="{69868FE9-11EE-44C7-984F-DA79DF678550}" presName="accent_3" presStyleCnt="0"/>
      <dgm:spPr/>
    </dgm:pt>
    <dgm:pt modelId="{BCB997F0-E449-4B9E-BC10-AED3121A0DBE}" type="pres">
      <dgm:prSet presAssocID="{69868FE9-11EE-44C7-984F-DA79DF678550}" presName="accentRepeatNode" presStyleLbl="solidFgAcc1" presStyleIdx="2" presStyleCnt="3" custScaleX="59452" custScaleY="55082"/>
      <dgm:spPr/>
    </dgm:pt>
  </dgm:ptLst>
  <dgm:cxnLst>
    <dgm:cxn modelId="{83222930-2A06-4CF1-AC88-80C196F272F9}" srcId="{1742DA97-B1E7-4FE0-B65C-DAD351DD4C7B}" destId="{A62A37DB-41B9-4427-80CF-55B0B5CA1ACF}" srcOrd="0" destOrd="0" parTransId="{23B929B8-AAE2-4D50-9B18-1FA29CEE230E}" sibTransId="{1F036D89-30CC-4FCB-B6D1-618528F45038}"/>
    <dgm:cxn modelId="{E9A6B46A-07AC-4072-863D-DE598B1B21CF}" type="presOf" srcId="{AED4CEAC-209C-4FAB-AB93-5144AC668305}" destId="{4E269CC4-9A7A-42A6-B0E1-FAAA30FDB56D}" srcOrd="0" destOrd="0" presId="urn:microsoft.com/office/officeart/2008/layout/VerticalCurvedList"/>
    <dgm:cxn modelId="{BD3DDE3D-7D90-4ECB-B13B-FF2B991D4C71}" type="presOf" srcId="{1742DA97-B1E7-4FE0-B65C-DAD351DD4C7B}" destId="{91390600-2931-4C53-9A8F-2B0D34283754}" srcOrd="0" destOrd="0" presId="urn:microsoft.com/office/officeart/2008/layout/VerticalCurvedList"/>
    <dgm:cxn modelId="{9BBCBB48-B621-4A52-9271-F5ACF6656566}" type="presOf" srcId="{69868FE9-11EE-44C7-984F-DA79DF678550}" destId="{78ABFE37-F435-4080-9A16-17C00D929F9C}" srcOrd="0" destOrd="0" presId="urn:microsoft.com/office/officeart/2008/layout/VerticalCurvedList"/>
    <dgm:cxn modelId="{B6846048-8AA9-4DB6-A76B-1FA932C627D0}" type="presOf" srcId="{1F036D89-30CC-4FCB-B6D1-618528F45038}" destId="{3A97D580-E0FF-40E8-8455-FE54CAC3248A}" srcOrd="0" destOrd="0" presId="urn:microsoft.com/office/officeart/2008/layout/VerticalCurvedList"/>
    <dgm:cxn modelId="{EC02B275-181D-45F1-924A-FD9277383D0F}" type="presOf" srcId="{A62A37DB-41B9-4427-80CF-55B0B5CA1ACF}" destId="{F0D2A2F6-AF4B-41DC-9936-146B52E525F9}" srcOrd="0" destOrd="0" presId="urn:microsoft.com/office/officeart/2008/layout/VerticalCurvedList"/>
    <dgm:cxn modelId="{6834F8A5-83C0-4E7F-ABD7-D9F7A18E6DF1}" srcId="{1742DA97-B1E7-4FE0-B65C-DAD351DD4C7B}" destId="{AED4CEAC-209C-4FAB-AB93-5144AC668305}" srcOrd="1" destOrd="0" parTransId="{2CC5227A-C4D6-496F-8F68-C4892EA10663}" sibTransId="{440E18DF-E6BC-4700-BDD7-C89049D01033}"/>
    <dgm:cxn modelId="{C818A23F-167C-450A-9374-E5332DAE7E4D}" srcId="{1742DA97-B1E7-4FE0-B65C-DAD351DD4C7B}" destId="{69868FE9-11EE-44C7-984F-DA79DF678550}" srcOrd="2" destOrd="0" parTransId="{D847678B-9240-4518-886F-597EE8919EDD}" sibTransId="{37380A4A-E4CB-4CD9-BC6E-468BE72B58C3}"/>
    <dgm:cxn modelId="{F0583DCF-4E20-4740-8FFD-E29F522F0A17}" type="presParOf" srcId="{91390600-2931-4C53-9A8F-2B0D34283754}" destId="{8DB87877-3CE1-4BF8-8861-EE98A6CABBF7}" srcOrd="0" destOrd="0" presId="urn:microsoft.com/office/officeart/2008/layout/VerticalCurvedList"/>
    <dgm:cxn modelId="{0805556D-D600-4129-B95B-E2A3718C7F18}" type="presParOf" srcId="{8DB87877-3CE1-4BF8-8861-EE98A6CABBF7}" destId="{67DC3352-1CB4-4732-A9D2-89E26ABFF526}" srcOrd="0" destOrd="0" presId="urn:microsoft.com/office/officeart/2008/layout/VerticalCurvedList"/>
    <dgm:cxn modelId="{70523F96-8D24-41DA-8E2B-0054FFDFE90F}" type="presParOf" srcId="{67DC3352-1CB4-4732-A9D2-89E26ABFF526}" destId="{05598255-44BC-4198-B9BF-A09F642C51A0}" srcOrd="0" destOrd="0" presId="urn:microsoft.com/office/officeart/2008/layout/VerticalCurvedList"/>
    <dgm:cxn modelId="{E8085B3F-5A88-48E7-920F-81E3C16D5509}" type="presParOf" srcId="{67DC3352-1CB4-4732-A9D2-89E26ABFF526}" destId="{3A97D580-E0FF-40E8-8455-FE54CAC3248A}" srcOrd="1" destOrd="0" presId="urn:microsoft.com/office/officeart/2008/layout/VerticalCurvedList"/>
    <dgm:cxn modelId="{48785893-D49D-4069-8EC4-7901668E954D}" type="presParOf" srcId="{67DC3352-1CB4-4732-A9D2-89E26ABFF526}" destId="{636A0E8B-C039-4A1E-B18E-6BA726241032}" srcOrd="2" destOrd="0" presId="urn:microsoft.com/office/officeart/2008/layout/VerticalCurvedList"/>
    <dgm:cxn modelId="{274B6057-A9DD-4D90-B4C2-B9BC41D22758}" type="presParOf" srcId="{67DC3352-1CB4-4732-A9D2-89E26ABFF526}" destId="{200BB225-8EEC-45FC-85C3-E8BAD95CEEA4}" srcOrd="3" destOrd="0" presId="urn:microsoft.com/office/officeart/2008/layout/VerticalCurvedList"/>
    <dgm:cxn modelId="{E59ADC35-C32B-4289-9184-5F86A25B87C3}" type="presParOf" srcId="{8DB87877-3CE1-4BF8-8861-EE98A6CABBF7}" destId="{F0D2A2F6-AF4B-41DC-9936-146B52E525F9}" srcOrd="1" destOrd="0" presId="urn:microsoft.com/office/officeart/2008/layout/VerticalCurvedList"/>
    <dgm:cxn modelId="{A2AB674C-A4C2-452A-AC64-8F569D43E8BA}" type="presParOf" srcId="{8DB87877-3CE1-4BF8-8861-EE98A6CABBF7}" destId="{7227BA17-7617-4BC4-A1EA-C979234875AB}" srcOrd="2" destOrd="0" presId="urn:microsoft.com/office/officeart/2008/layout/VerticalCurvedList"/>
    <dgm:cxn modelId="{123AB531-3FC4-44B4-8A75-4628137C9B85}" type="presParOf" srcId="{7227BA17-7617-4BC4-A1EA-C979234875AB}" destId="{389C7C9D-45FB-4375-AA14-12F1E323000D}" srcOrd="0" destOrd="0" presId="urn:microsoft.com/office/officeart/2008/layout/VerticalCurvedList"/>
    <dgm:cxn modelId="{2F6574C4-FE8B-4F9B-96E5-CB99E4C5C175}" type="presParOf" srcId="{8DB87877-3CE1-4BF8-8861-EE98A6CABBF7}" destId="{4E269CC4-9A7A-42A6-B0E1-FAAA30FDB56D}" srcOrd="3" destOrd="0" presId="urn:microsoft.com/office/officeart/2008/layout/VerticalCurvedList"/>
    <dgm:cxn modelId="{848006C9-D590-4161-94CC-A76841A678C1}" type="presParOf" srcId="{8DB87877-3CE1-4BF8-8861-EE98A6CABBF7}" destId="{C71D14F1-3CF1-44B4-BD18-02975CC12DC9}" srcOrd="4" destOrd="0" presId="urn:microsoft.com/office/officeart/2008/layout/VerticalCurvedList"/>
    <dgm:cxn modelId="{085913BC-506C-479D-92CF-AC1D9817F7E7}" type="presParOf" srcId="{C71D14F1-3CF1-44B4-BD18-02975CC12DC9}" destId="{6FAEAA30-58A7-403C-A068-AC6C86D5371E}" srcOrd="0" destOrd="0" presId="urn:microsoft.com/office/officeart/2008/layout/VerticalCurvedList"/>
    <dgm:cxn modelId="{54FFA050-9F8E-4A62-B801-394DA7DE7CB2}" type="presParOf" srcId="{8DB87877-3CE1-4BF8-8861-EE98A6CABBF7}" destId="{78ABFE37-F435-4080-9A16-17C00D929F9C}" srcOrd="5" destOrd="0" presId="urn:microsoft.com/office/officeart/2008/layout/VerticalCurvedList"/>
    <dgm:cxn modelId="{D4CA860E-AB35-4A24-9939-35CCB4676845}" type="presParOf" srcId="{8DB87877-3CE1-4BF8-8861-EE98A6CABBF7}" destId="{CD09AB04-5BE2-4ECB-971C-1E648A937C9B}" srcOrd="6" destOrd="0" presId="urn:microsoft.com/office/officeart/2008/layout/VerticalCurvedList"/>
    <dgm:cxn modelId="{FDE0FF3D-BF4C-456C-A7E3-3A8492C3DC7D}" type="presParOf" srcId="{CD09AB04-5BE2-4ECB-971C-1E648A937C9B}" destId="{BCB997F0-E449-4B9E-BC10-AED3121A0DB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4D4DC9-D6AB-4EB4-A6D5-DC8385C89F6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B6707A9-AB0E-4235-A1F3-8F9767E4FA88}">
      <dgm:prSet phldrT="[Text]" custT="1"/>
      <dgm:spPr>
        <a:solidFill>
          <a:schemeClr val="accent1"/>
        </a:solidFill>
      </dgm:spPr>
      <dgm:t>
        <a:bodyPr/>
        <a:lstStyle/>
        <a:p>
          <a:r>
            <a:rPr lang="en-US" sz="2800" b="0" dirty="0" smtClean="0"/>
            <a:t>Do no harm.</a:t>
          </a:r>
          <a:endParaRPr lang="en-US" sz="2800" b="0" dirty="0"/>
        </a:p>
      </dgm:t>
    </dgm:pt>
    <dgm:pt modelId="{E9DCFDF8-0C2B-4342-BC4F-38A18BFF5261}" type="parTrans" cxnId="{DC41FE8A-A203-46BD-8C61-EF439B10DE15}">
      <dgm:prSet/>
      <dgm:spPr/>
      <dgm:t>
        <a:bodyPr/>
        <a:lstStyle/>
        <a:p>
          <a:endParaRPr lang="en-US"/>
        </a:p>
      </dgm:t>
    </dgm:pt>
    <dgm:pt modelId="{6440F21B-2BCD-48AC-889B-D24F62BA098D}" type="sibTrans" cxnId="{DC41FE8A-A203-46BD-8C61-EF439B10DE15}">
      <dgm:prSet/>
      <dgm:spPr/>
      <dgm:t>
        <a:bodyPr/>
        <a:lstStyle/>
        <a:p>
          <a:endParaRPr lang="en-US"/>
        </a:p>
      </dgm:t>
    </dgm:pt>
    <dgm:pt modelId="{AC3A3F62-663D-4B48-8BF4-B77854036BD7}">
      <dgm:prSet phldrT="[Text]" custT="1"/>
      <dgm:spPr/>
      <dgm:t>
        <a:bodyPr/>
        <a:lstStyle/>
        <a:p>
          <a:r>
            <a:rPr lang="en-US" sz="2800" dirty="0" smtClean="0"/>
            <a:t>Treatment staff have a responsibility to avoid using interventions that could or have the potential to harm clients.</a:t>
          </a:r>
          <a:endParaRPr lang="en-US" sz="2800" dirty="0"/>
        </a:p>
      </dgm:t>
    </dgm:pt>
    <dgm:pt modelId="{32625E99-049B-48E8-B8F5-92873CEB470A}" type="parTrans" cxnId="{485B1483-9ADA-49E9-BBB5-F2C7154AA40C}">
      <dgm:prSet/>
      <dgm:spPr/>
      <dgm:t>
        <a:bodyPr/>
        <a:lstStyle/>
        <a:p>
          <a:endParaRPr lang="en-US"/>
        </a:p>
      </dgm:t>
    </dgm:pt>
    <dgm:pt modelId="{F5E0B76E-67DD-4C03-9B51-BD5AA52465D2}" type="sibTrans" cxnId="{485B1483-9ADA-49E9-BBB5-F2C7154AA40C}">
      <dgm:prSet/>
      <dgm:spPr/>
      <dgm:t>
        <a:bodyPr/>
        <a:lstStyle/>
        <a:p>
          <a:endParaRPr lang="en-US"/>
        </a:p>
      </dgm:t>
    </dgm:pt>
    <dgm:pt modelId="{7790CEBF-72DB-4C94-BD98-8649A5143307}">
      <dgm:prSet phldrT="[Text]" custT="1"/>
      <dgm:spPr/>
      <dgm:t>
        <a:bodyPr/>
        <a:lstStyle/>
        <a:p>
          <a:r>
            <a:rPr lang="en-US" sz="2800" dirty="0" smtClean="0"/>
            <a:t>Staff are expected to complete a thorough assessment of the client’s needs and apply appropriately determined and explained interventions.</a:t>
          </a:r>
          <a:endParaRPr lang="en-US" sz="2800" dirty="0"/>
        </a:p>
      </dgm:t>
    </dgm:pt>
    <dgm:pt modelId="{0B8FB3AD-018D-4F14-B605-E20449F73D12}" type="parTrans" cxnId="{B11DDC93-C804-4561-BFDA-F094D0F93846}">
      <dgm:prSet/>
      <dgm:spPr/>
      <dgm:t>
        <a:bodyPr/>
        <a:lstStyle/>
        <a:p>
          <a:endParaRPr lang="en-US"/>
        </a:p>
      </dgm:t>
    </dgm:pt>
    <dgm:pt modelId="{2DAAE350-5A90-4B46-A1EC-0C66FBCFF5B5}" type="sibTrans" cxnId="{B11DDC93-C804-4561-BFDA-F094D0F93846}">
      <dgm:prSet/>
      <dgm:spPr/>
      <dgm:t>
        <a:bodyPr/>
        <a:lstStyle/>
        <a:p>
          <a:endParaRPr lang="en-US"/>
        </a:p>
      </dgm:t>
    </dgm:pt>
    <dgm:pt modelId="{283542C1-C784-4860-8DAF-9AED1EFC4FFD}" type="pres">
      <dgm:prSet presAssocID="{A04D4DC9-D6AB-4EB4-A6D5-DC8385C89F6D}" presName="Name0" presStyleCnt="0">
        <dgm:presLayoutVars>
          <dgm:chMax val="7"/>
          <dgm:chPref val="7"/>
          <dgm:dir/>
        </dgm:presLayoutVars>
      </dgm:prSet>
      <dgm:spPr/>
      <dgm:t>
        <a:bodyPr/>
        <a:lstStyle/>
        <a:p>
          <a:endParaRPr lang="en-US"/>
        </a:p>
      </dgm:t>
    </dgm:pt>
    <dgm:pt modelId="{369C8E92-D93B-4D54-9ACA-9530E25518F4}" type="pres">
      <dgm:prSet presAssocID="{A04D4DC9-D6AB-4EB4-A6D5-DC8385C89F6D}" presName="Name1" presStyleCnt="0"/>
      <dgm:spPr/>
    </dgm:pt>
    <dgm:pt modelId="{F9E59791-70BC-4848-9DEC-69C9B14CC0D7}" type="pres">
      <dgm:prSet presAssocID="{A04D4DC9-D6AB-4EB4-A6D5-DC8385C89F6D}" presName="cycle" presStyleCnt="0"/>
      <dgm:spPr/>
    </dgm:pt>
    <dgm:pt modelId="{73ADE754-2FCB-4DD9-84F1-8C6A9CD33DDE}" type="pres">
      <dgm:prSet presAssocID="{A04D4DC9-D6AB-4EB4-A6D5-DC8385C89F6D}" presName="srcNode" presStyleLbl="node1" presStyleIdx="0" presStyleCnt="3"/>
      <dgm:spPr/>
    </dgm:pt>
    <dgm:pt modelId="{5644C330-7C24-4451-8D45-A17BF5D82908}" type="pres">
      <dgm:prSet presAssocID="{A04D4DC9-D6AB-4EB4-A6D5-DC8385C89F6D}" presName="conn" presStyleLbl="parChTrans1D2" presStyleIdx="0" presStyleCnt="1"/>
      <dgm:spPr/>
      <dgm:t>
        <a:bodyPr/>
        <a:lstStyle/>
        <a:p>
          <a:endParaRPr lang="en-US"/>
        </a:p>
      </dgm:t>
    </dgm:pt>
    <dgm:pt modelId="{66E78EF6-E438-434D-9982-F097464EC70F}" type="pres">
      <dgm:prSet presAssocID="{A04D4DC9-D6AB-4EB4-A6D5-DC8385C89F6D}" presName="extraNode" presStyleLbl="node1" presStyleIdx="0" presStyleCnt="3"/>
      <dgm:spPr/>
    </dgm:pt>
    <dgm:pt modelId="{142E1D99-246E-4D56-9B90-59F65DC51D96}" type="pres">
      <dgm:prSet presAssocID="{A04D4DC9-D6AB-4EB4-A6D5-DC8385C89F6D}" presName="dstNode" presStyleLbl="node1" presStyleIdx="0" presStyleCnt="3"/>
      <dgm:spPr/>
    </dgm:pt>
    <dgm:pt modelId="{5954B3EB-BEE1-4330-A202-36C69B1D7891}" type="pres">
      <dgm:prSet presAssocID="{0B6707A9-AB0E-4235-A1F3-8F9767E4FA88}" presName="text_1" presStyleLbl="node1" presStyleIdx="0" presStyleCnt="3">
        <dgm:presLayoutVars>
          <dgm:bulletEnabled val="1"/>
        </dgm:presLayoutVars>
      </dgm:prSet>
      <dgm:spPr/>
      <dgm:t>
        <a:bodyPr/>
        <a:lstStyle/>
        <a:p>
          <a:endParaRPr lang="en-US"/>
        </a:p>
      </dgm:t>
    </dgm:pt>
    <dgm:pt modelId="{2EDD1DFC-6C48-4F91-A40B-6706478EFE2D}" type="pres">
      <dgm:prSet presAssocID="{0B6707A9-AB0E-4235-A1F3-8F9767E4FA88}" presName="accent_1" presStyleCnt="0"/>
      <dgm:spPr/>
    </dgm:pt>
    <dgm:pt modelId="{D76E01B2-F125-4B34-92E2-2F961378A38E}" type="pres">
      <dgm:prSet presAssocID="{0B6707A9-AB0E-4235-A1F3-8F9767E4FA88}" presName="accentRepeatNode" presStyleLbl="solidFgAcc1" presStyleIdx="0" presStyleCnt="3" custScaleX="51460" custScaleY="47500"/>
      <dgm:spPr>
        <a:solidFill>
          <a:schemeClr val="bg1"/>
        </a:solidFill>
      </dgm:spPr>
    </dgm:pt>
    <dgm:pt modelId="{94031BD7-4619-471C-8E4C-D41C1028686F}" type="pres">
      <dgm:prSet presAssocID="{AC3A3F62-663D-4B48-8BF4-B77854036BD7}" presName="text_2" presStyleLbl="node1" presStyleIdx="1" presStyleCnt="3" custScaleY="140625" custLinFactNeighborX="-544" custLinFactNeighborY="-15625">
        <dgm:presLayoutVars>
          <dgm:bulletEnabled val="1"/>
        </dgm:presLayoutVars>
      </dgm:prSet>
      <dgm:spPr/>
      <dgm:t>
        <a:bodyPr/>
        <a:lstStyle/>
        <a:p>
          <a:endParaRPr lang="en-US"/>
        </a:p>
      </dgm:t>
    </dgm:pt>
    <dgm:pt modelId="{7CA28FE3-30ED-40B2-850B-862FA3F70BF2}" type="pres">
      <dgm:prSet presAssocID="{AC3A3F62-663D-4B48-8BF4-B77854036BD7}" presName="accent_2" presStyleCnt="0"/>
      <dgm:spPr/>
    </dgm:pt>
    <dgm:pt modelId="{9625F507-FBFC-4454-BAC0-29EDB444F5EB}" type="pres">
      <dgm:prSet presAssocID="{AC3A3F62-663D-4B48-8BF4-B77854036BD7}" presName="accentRepeatNode" presStyleLbl="solidFgAcc1" presStyleIdx="1" presStyleCnt="3" custScaleX="51460" custScaleY="47500"/>
      <dgm:spPr/>
    </dgm:pt>
    <dgm:pt modelId="{45B763CE-6472-4816-AFD6-A1903523CF45}" type="pres">
      <dgm:prSet presAssocID="{7790CEBF-72DB-4C94-BD98-8649A5143307}" presName="text_3" presStyleLbl="node1" presStyleIdx="2" presStyleCnt="3" custScaleY="159375">
        <dgm:presLayoutVars>
          <dgm:bulletEnabled val="1"/>
        </dgm:presLayoutVars>
      </dgm:prSet>
      <dgm:spPr/>
      <dgm:t>
        <a:bodyPr/>
        <a:lstStyle/>
        <a:p>
          <a:endParaRPr lang="en-US"/>
        </a:p>
      </dgm:t>
    </dgm:pt>
    <dgm:pt modelId="{B2EA299A-A6BD-4DF5-B246-E06F261A0E26}" type="pres">
      <dgm:prSet presAssocID="{7790CEBF-72DB-4C94-BD98-8649A5143307}" presName="accent_3" presStyleCnt="0"/>
      <dgm:spPr/>
    </dgm:pt>
    <dgm:pt modelId="{F183633A-4E34-4538-BC3B-CA410282861B}" type="pres">
      <dgm:prSet presAssocID="{7790CEBF-72DB-4C94-BD98-8649A5143307}" presName="accentRepeatNode" presStyleLbl="solidFgAcc1" presStyleIdx="2" presStyleCnt="3" custScaleX="51460" custScaleY="47500"/>
      <dgm:spPr/>
    </dgm:pt>
  </dgm:ptLst>
  <dgm:cxnLst>
    <dgm:cxn modelId="{8F642300-57E6-406F-A38D-FA886E3E9117}" type="presOf" srcId="{6440F21B-2BCD-48AC-889B-D24F62BA098D}" destId="{5644C330-7C24-4451-8D45-A17BF5D82908}" srcOrd="0" destOrd="0" presId="urn:microsoft.com/office/officeart/2008/layout/VerticalCurvedList"/>
    <dgm:cxn modelId="{485B1483-9ADA-49E9-BBB5-F2C7154AA40C}" srcId="{A04D4DC9-D6AB-4EB4-A6D5-DC8385C89F6D}" destId="{AC3A3F62-663D-4B48-8BF4-B77854036BD7}" srcOrd="1" destOrd="0" parTransId="{32625E99-049B-48E8-B8F5-92873CEB470A}" sibTransId="{F5E0B76E-67DD-4C03-9B51-BD5AA52465D2}"/>
    <dgm:cxn modelId="{8EF45E3B-73D5-43F5-8DCD-2A15E33CE8DB}" type="presOf" srcId="{7790CEBF-72DB-4C94-BD98-8649A5143307}" destId="{45B763CE-6472-4816-AFD6-A1903523CF45}" srcOrd="0" destOrd="0" presId="urn:microsoft.com/office/officeart/2008/layout/VerticalCurvedList"/>
    <dgm:cxn modelId="{FA54FFAB-1EBD-4366-ACEE-36B47A6A1ACA}" type="presOf" srcId="{AC3A3F62-663D-4B48-8BF4-B77854036BD7}" destId="{94031BD7-4619-471C-8E4C-D41C1028686F}" srcOrd="0" destOrd="0" presId="urn:microsoft.com/office/officeart/2008/layout/VerticalCurvedList"/>
    <dgm:cxn modelId="{DC41FE8A-A203-46BD-8C61-EF439B10DE15}" srcId="{A04D4DC9-D6AB-4EB4-A6D5-DC8385C89F6D}" destId="{0B6707A9-AB0E-4235-A1F3-8F9767E4FA88}" srcOrd="0" destOrd="0" parTransId="{E9DCFDF8-0C2B-4342-BC4F-38A18BFF5261}" sibTransId="{6440F21B-2BCD-48AC-889B-D24F62BA098D}"/>
    <dgm:cxn modelId="{99EBCCD8-729B-4617-B48D-6CE51F6475D9}" type="presOf" srcId="{A04D4DC9-D6AB-4EB4-A6D5-DC8385C89F6D}" destId="{283542C1-C784-4860-8DAF-9AED1EFC4FFD}" srcOrd="0" destOrd="0" presId="urn:microsoft.com/office/officeart/2008/layout/VerticalCurvedList"/>
    <dgm:cxn modelId="{B11DDC93-C804-4561-BFDA-F094D0F93846}" srcId="{A04D4DC9-D6AB-4EB4-A6D5-DC8385C89F6D}" destId="{7790CEBF-72DB-4C94-BD98-8649A5143307}" srcOrd="2" destOrd="0" parTransId="{0B8FB3AD-018D-4F14-B605-E20449F73D12}" sibTransId="{2DAAE350-5A90-4B46-A1EC-0C66FBCFF5B5}"/>
    <dgm:cxn modelId="{16A03445-DB38-42EB-AA1C-D2163072E5AC}" type="presOf" srcId="{0B6707A9-AB0E-4235-A1F3-8F9767E4FA88}" destId="{5954B3EB-BEE1-4330-A202-36C69B1D7891}" srcOrd="0" destOrd="0" presId="urn:microsoft.com/office/officeart/2008/layout/VerticalCurvedList"/>
    <dgm:cxn modelId="{19199A1E-8C38-4D9F-8F14-964055D04822}" type="presParOf" srcId="{283542C1-C784-4860-8DAF-9AED1EFC4FFD}" destId="{369C8E92-D93B-4D54-9ACA-9530E25518F4}" srcOrd="0" destOrd="0" presId="urn:microsoft.com/office/officeart/2008/layout/VerticalCurvedList"/>
    <dgm:cxn modelId="{E57FA525-21E9-4F71-BE44-D22E81411E6C}" type="presParOf" srcId="{369C8E92-D93B-4D54-9ACA-9530E25518F4}" destId="{F9E59791-70BC-4848-9DEC-69C9B14CC0D7}" srcOrd="0" destOrd="0" presId="urn:microsoft.com/office/officeart/2008/layout/VerticalCurvedList"/>
    <dgm:cxn modelId="{7FD6176F-57CB-46B4-8CE0-9F8FABB74BF4}" type="presParOf" srcId="{F9E59791-70BC-4848-9DEC-69C9B14CC0D7}" destId="{73ADE754-2FCB-4DD9-84F1-8C6A9CD33DDE}" srcOrd="0" destOrd="0" presId="urn:microsoft.com/office/officeart/2008/layout/VerticalCurvedList"/>
    <dgm:cxn modelId="{33C3415B-AD62-4921-A212-12FA36973DE7}" type="presParOf" srcId="{F9E59791-70BC-4848-9DEC-69C9B14CC0D7}" destId="{5644C330-7C24-4451-8D45-A17BF5D82908}" srcOrd="1" destOrd="0" presId="urn:microsoft.com/office/officeart/2008/layout/VerticalCurvedList"/>
    <dgm:cxn modelId="{90BE3B68-1B33-43AE-AB00-3C7C8C58BD86}" type="presParOf" srcId="{F9E59791-70BC-4848-9DEC-69C9B14CC0D7}" destId="{66E78EF6-E438-434D-9982-F097464EC70F}" srcOrd="2" destOrd="0" presId="urn:microsoft.com/office/officeart/2008/layout/VerticalCurvedList"/>
    <dgm:cxn modelId="{31E17D4C-5B81-4128-824E-0BA2A59C239F}" type="presParOf" srcId="{F9E59791-70BC-4848-9DEC-69C9B14CC0D7}" destId="{142E1D99-246E-4D56-9B90-59F65DC51D96}" srcOrd="3" destOrd="0" presId="urn:microsoft.com/office/officeart/2008/layout/VerticalCurvedList"/>
    <dgm:cxn modelId="{868BE09F-8B33-48BB-A95E-0A41AD3EA57D}" type="presParOf" srcId="{369C8E92-D93B-4D54-9ACA-9530E25518F4}" destId="{5954B3EB-BEE1-4330-A202-36C69B1D7891}" srcOrd="1" destOrd="0" presId="urn:microsoft.com/office/officeart/2008/layout/VerticalCurvedList"/>
    <dgm:cxn modelId="{6D03C97D-2833-48F6-8642-3D25D50A2906}" type="presParOf" srcId="{369C8E92-D93B-4D54-9ACA-9530E25518F4}" destId="{2EDD1DFC-6C48-4F91-A40B-6706478EFE2D}" srcOrd="2" destOrd="0" presId="urn:microsoft.com/office/officeart/2008/layout/VerticalCurvedList"/>
    <dgm:cxn modelId="{7FBD6785-5182-4C31-AE15-9AFFA90B0361}" type="presParOf" srcId="{2EDD1DFC-6C48-4F91-A40B-6706478EFE2D}" destId="{D76E01B2-F125-4B34-92E2-2F961378A38E}" srcOrd="0" destOrd="0" presId="urn:microsoft.com/office/officeart/2008/layout/VerticalCurvedList"/>
    <dgm:cxn modelId="{F55F49D6-17DE-44E6-A8C2-0D83F89C341E}" type="presParOf" srcId="{369C8E92-D93B-4D54-9ACA-9530E25518F4}" destId="{94031BD7-4619-471C-8E4C-D41C1028686F}" srcOrd="3" destOrd="0" presId="urn:microsoft.com/office/officeart/2008/layout/VerticalCurvedList"/>
    <dgm:cxn modelId="{72A83E72-D543-4769-A7B4-5F880E6C8D52}" type="presParOf" srcId="{369C8E92-D93B-4D54-9ACA-9530E25518F4}" destId="{7CA28FE3-30ED-40B2-850B-862FA3F70BF2}" srcOrd="4" destOrd="0" presId="urn:microsoft.com/office/officeart/2008/layout/VerticalCurvedList"/>
    <dgm:cxn modelId="{750EF116-45B1-4659-AA09-EC210F328269}" type="presParOf" srcId="{7CA28FE3-30ED-40B2-850B-862FA3F70BF2}" destId="{9625F507-FBFC-4454-BAC0-29EDB444F5EB}" srcOrd="0" destOrd="0" presId="urn:microsoft.com/office/officeart/2008/layout/VerticalCurvedList"/>
    <dgm:cxn modelId="{ABD6483A-59A0-4EBA-A313-9643B2124922}" type="presParOf" srcId="{369C8E92-D93B-4D54-9ACA-9530E25518F4}" destId="{45B763CE-6472-4816-AFD6-A1903523CF45}" srcOrd="5" destOrd="0" presId="urn:microsoft.com/office/officeart/2008/layout/VerticalCurvedList"/>
    <dgm:cxn modelId="{78EB4002-93AF-408D-9D95-A7D2707CE37A}" type="presParOf" srcId="{369C8E92-D93B-4D54-9ACA-9530E25518F4}" destId="{B2EA299A-A6BD-4DF5-B246-E06F261A0E26}" srcOrd="6" destOrd="0" presId="urn:microsoft.com/office/officeart/2008/layout/VerticalCurvedList"/>
    <dgm:cxn modelId="{C30D0CFB-2FDD-4B16-B581-63533E77A1A5}" type="presParOf" srcId="{B2EA299A-A6BD-4DF5-B246-E06F261A0E26}" destId="{F183633A-4E34-4538-BC3B-CA410282861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B22578-0CB9-406C-92AD-92C89119AB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F044B56-B683-4EB2-98F7-AB84A3ECD939}">
      <dgm:prSet phldrT="[Text]" custT="1"/>
      <dgm:spPr>
        <a:solidFill>
          <a:schemeClr val="accent1"/>
        </a:solidFill>
      </dgm:spPr>
      <dgm:t>
        <a:bodyPr/>
        <a:lstStyle/>
        <a:p>
          <a:r>
            <a:rPr lang="en-US" sz="2800" b="0" dirty="0" smtClean="0"/>
            <a:t>The freedom of clients to choose their own direction.</a:t>
          </a:r>
          <a:endParaRPr lang="en-US" sz="2800" b="0" dirty="0"/>
        </a:p>
      </dgm:t>
    </dgm:pt>
    <dgm:pt modelId="{76935FAC-57C0-4892-8B77-2CF9AB987FEE}" type="parTrans" cxnId="{42987A05-A6F3-46C6-926F-5450C27338B4}">
      <dgm:prSet/>
      <dgm:spPr/>
      <dgm:t>
        <a:bodyPr/>
        <a:lstStyle/>
        <a:p>
          <a:endParaRPr lang="en-US"/>
        </a:p>
      </dgm:t>
    </dgm:pt>
    <dgm:pt modelId="{4D750971-5718-41E8-8E2C-36EEC5491E0C}" type="sibTrans" cxnId="{42987A05-A6F3-46C6-926F-5450C27338B4}">
      <dgm:prSet/>
      <dgm:spPr/>
      <dgm:t>
        <a:bodyPr/>
        <a:lstStyle/>
        <a:p>
          <a:endParaRPr lang="en-US"/>
        </a:p>
      </dgm:t>
    </dgm:pt>
    <dgm:pt modelId="{474E1B9A-2515-46FD-929D-BD748CD3B249}">
      <dgm:prSet phldrT="[Text]" custT="1"/>
      <dgm:spPr/>
      <dgm:t>
        <a:bodyPr/>
        <a:lstStyle/>
        <a:p>
          <a:r>
            <a:rPr lang="en-US" sz="2800" dirty="0" smtClean="0"/>
            <a:t>The role of treatment staff is to acknowledge client autonomy and to respect this right.</a:t>
          </a:r>
          <a:endParaRPr lang="en-US" sz="2800" dirty="0"/>
        </a:p>
      </dgm:t>
    </dgm:pt>
    <dgm:pt modelId="{9CFC116E-CE9F-48B4-848D-81E9B9362525}" type="parTrans" cxnId="{DA526752-BDBD-433A-8796-8DBE0FFFFD3F}">
      <dgm:prSet/>
      <dgm:spPr/>
      <dgm:t>
        <a:bodyPr/>
        <a:lstStyle/>
        <a:p>
          <a:endParaRPr lang="en-US"/>
        </a:p>
      </dgm:t>
    </dgm:pt>
    <dgm:pt modelId="{6E1DDD08-130D-4C74-B89F-AF4519168BB1}" type="sibTrans" cxnId="{DA526752-BDBD-433A-8796-8DBE0FFFFD3F}">
      <dgm:prSet/>
      <dgm:spPr/>
      <dgm:t>
        <a:bodyPr/>
        <a:lstStyle/>
        <a:p>
          <a:endParaRPr lang="en-US"/>
        </a:p>
      </dgm:t>
    </dgm:pt>
    <dgm:pt modelId="{3AC3A015-01D8-408C-AA55-100C852BC73F}">
      <dgm:prSet phldrT="[Text]" custT="1"/>
      <dgm:spPr/>
      <dgm:t>
        <a:bodyPr/>
        <a:lstStyle/>
        <a:p>
          <a:r>
            <a:rPr lang="en-US" sz="2800" dirty="0" smtClean="0"/>
            <a:t>Clients are to be aware of the choice taken and the effect / consequences it has on others and themselves.</a:t>
          </a:r>
          <a:endParaRPr lang="en-US" sz="2800" dirty="0"/>
        </a:p>
      </dgm:t>
    </dgm:pt>
    <dgm:pt modelId="{D6231370-D643-4541-91C8-792240468E2C}" type="parTrans" cxnId="{5D51DEFA-4D6B-460E-83A8-84A84143D193}">
      <dgm:prSet/>
      <dgm:spPr/>
      <dgm:t>
        <a:bodyPr/>
        <a:lstStyle/>
        <a:p>
          <a:endParaRPr lang="en-US"/>
        </a:p>
      </dgm:t>
    </dgm:pt>
    <dgm:pt modelId="{4BE487EE-C3C0-4C96-B43A-7B60782D44A5}" type="sibTrans" cxnId="{5D51DEFA-4D6B-460E-83A8-84A84143D193}">
      <dgm:prSet/>
      <dgm:spPr/>
      <dgm:t>
        <a:bodyPr/>
        <a:lstStyle/>
        <a:p>
          <a:endParaRPr lang="en-US"/>
        </a:p>
      </dgm:t>
    </dgm:pt>
    <dgm:pt modelId="{522A8679-5677-4906-9B73-05D3ECE82C2B}" type="pres">
      <dgm:prSet presAssocID="{C8B22578-0CB9-406C-92AD-92C89119AB33}" presName="Name0" presStyleCnt="0">
        <dgm:presLayoutVars>
          <dgm:chMax val="7"/>
          <dgm:chPref val="7"/>
          <dgm:dir/>
        </dgm:presLayoutVars>
      </dgm:prSet>
      <dgm:spPr/>
      <dgm:t>
        <a:bodyPr/>
        <a:lstStyle/>
        <a:p>
          <a:endParaRPr lang="en-US"/>
        </a:p>
      </dgm:t>
    </dgm:pt>
    <dgm:pt modelId="{6F14381D-F3EE-4B97-B08C-26CB317A0911}" type="pres">
      <dgm:prSet presAssocID="{C8B22578-0CB9-406C-92AD-92C89119AB33}" presName="Name1" presStyleCnt="0"/>
      <dgm:spPr/>
    </dgm:pt>
    <dgm:pt modelId="{3C886A9F-9552-4610-A712-FDA225725594}" type="pres">
      <dgm:prSet presAssocID="{C8B22578-0CB9-406C-92AD-92C89119AB33}" presName="cycle" presStyleCnt="0"/>
      <dgm:spPr/>
    </dgm:pt>
    <dgm:pt modelId="{C4D7D557-C9E4-4B80-BA78-9450E3F4780F}" type="pres">
      <dgm:prSet presAssocID="{C8B22578-0CB9-406C-92AD-92C89119AB33}" presName="srcNode" presStyleLbl="node1" presStyleIdx="0" presStyleCnt="3"/>
      <dgm:spPr/>
    </dgm:pt>
    <dgm:pt modelId="{4A0A0806-BD4F-47FC-A9C7-86A18C0D6907}" type="pres">
      <dgm:prSet presAssocID="{C8B22578-0CB9-406C-92AD-92C89119AB33}" presName="conn" presStyleLbl="parChTrans1D2" presStyleIdx="0" presStyleCnt="1"/>
      <dgm:spPr/>
      <dgm:t>
        <a:bodyPr/>
        <a:lstStyle/>
        <a:p>
          <a:endParaRPr lang="en-US"/>
        </a:p>
      </dgm:t>
    </dgm:pt>
    <dgm:pt modelId="{BB819552-B397-4C68-85FD-B24C9848752F}" type="pres">
      <dgm:prSet presAssocID="{C8B22578-0CB9-406C-92AD-92C89119AB33}" presName="extraNode" presStyleLbl="node1" presStyleIdx="0" presStyleCnt="3"/>
      <dgm:spPr/>
    </dgm:pt>
    <dgm:pt modelId="{26BCA916-5AD9-42AF-BFEF-DFA965678E38}" type="pres">
      <dgm:prSet presAssocID="{C8B22578-0CB9-406C-92AD-92C89119AB33}" presName="dstNode" presStyleLbl="node1" presStyleIdx="0" presStyleCnt="3"/>
      <dgm:spPr/>
    </dgm:pt>
    <dgm:pt modelId="{3F4E5431-D787-4FF2-AEB5-3EAEDDB79432}" type="pres">
      <dgm:prSet presAssocID="{CF044B56-B683-4EB2-98F7-AB84A3ECD939}" presName="text_1" presStyleLbl="node1" presStyleIdx="0" presStyleCnt="3">
        <dgm:presLayoutVars>
          <dgm:bulletEnabled val="1"/>
        </dgm:presLayoutVars>
      </dgm:prSet>
      <dgm:spPr/>
      <dgm:t>
        <a:bodyPr/>
        <a:lstStyle/>
        <a:p>
          <a:endParaRPr lang="en-US"/>
        </a:p>
      </dgm:t>
    </dgm:pt>
    <dgm:pt modelId="{D6812605-67DD-44D1-B50D-6D7048689906}" type="pres">
      <dgm:prSet presAssocID="{CF044B56-B683-4EB2-98F7-AB84A3ECD939}" presName="accent_1" presStyleCnt="0"/>
      <dgm:spPr/>
    </dgm:pt>
    <dgm:pt modelId="{846D4665-0B49-46E9-AA3E-BB8B94AAB796}" type="pres">
      <dgm:prSet presAssocID="{CF044B56-B683-4EB2-98F7-AB84A3ECD939}" presName="accentRepeatNode" presStyleLbl="solidFgAcc1" presStyleIdx="0" presStyleCnt="3" custScaleX="54039" custScaleY="45714"/>
      <dgm:spPr>
        <a:solidFill>
          <a:schemeClr val="bg1"/>
        </a:solidFill>
      </dgm:spPr>
    </dgm:pt>
    <dgm:pt modelId="{0EC9EDCE-F7E4-4F50-963C-0C632F123003}" type="pres">
      <dgm:prSet presAssocID="{474E1B9A-2515-46FD-929D-BD748CD3B249}" presName="text_2" presStyleLbl="node1" presStyleIdx="1" presStyleCnt="3" custScaleY="150794">
        <dgm:presLayoutVars>
          <dgm:bulletEnabled val="1"/>
        </dgm:presLayoutVars>
      </dgm:prSet>
      <dgm:spPr/>
      <dgm:t>
        <a:bodyPr/>
        <a:lstStyle/>
        <a:p>
          <a:endParaRPr lang="en-US"/>
        </a:p>
      </dgm:t>
    </dgm:pt>
    <dgm:pt modelId="{1DC16D2F-C4C6-40C8-A402-F192702B5D2E}" type="pres">
      <dgm:prSet presAssocID="{474E1B9A-2515-46FD-929D-BD748CD3B249}" presName="accent_2" presStyleCnt="0"/>
      <dgm:spPr/>
    </dgm:pt>
    <dgm:pt modelId="{93332EC0-F057-48B3-8A68-00D632C8AB0A}" type="pres">
      <dgm:prSet presAssocID="{474E1B9A-2515-46FD-929D-BD748CD3B249}" presName="accentRepeatNode" presStyleLbl="solidFgAcc1" presStyleIdx="1" presStyleCnt="3" custScaleX="54039" custScaleY="45714"/>
      <dgm:spPr/>
    </dgm:pt>
    <dgm:pt modelId="{B1A0680B-47FD-4804-A249-ED5F0539AE07}" type="pres">
      <dgm:prSet presAssocID="{3AC3A015-01D8-408C-AA55-100C852BC73F}" presName="text_3" presStyleLbl="node1" presStyleIdx="2" presStyleCnt="3" custScaleY="136508">
        <dgm:presLayoutVars>
          <dgm:bulletEnabled val="1"/>
        </dgm:presLayoutVars>
      </dgm:prSet>
      <dgm:spPr/>
      <dgm:t>
        <a:bodyPr/>
        <a:lstStyle/>
        <a:p>
          <a:endParaRPr lang="en-US"/>
        </a:p>
      </dgm:t>
    </dgm:pt>
    <dgm:pt modelId="{22FA4281-3553-4642-BED6-61AE1D55E1DD}" type="pres">
      <dgm:prSet presAssocID="{3AC3A015-01D8-408C-AA55-100C852BC73F}" presName="accent_3" presStyleCnt="0"/>
      <dgm:spPr/>
    </dgm:pt>
    <dgm:pt modelId="{4A23E642-8D97-4838-93E3-FF6A0508E074}" type="pres">
      <dgm:prSet presAssocID="{3AC3A015-01D8-408C-AA55-100C852BC73F}" presName="accentRepeatNode" presStyleLbl="solidFgAcc1" presStyleIdx="2" presStyleCnt="3" custScaleX="54039" custScaleY="45714"/>
      <dgm:spPr/>
    </dgm:pt>
  </dgm:ptLst>
  <dgm:cxnLst>
    <dgm:cxn modelId="{DE5E5AA6-924B-44D4-BD95-509858525507}" type="presOf" srcId="{C8B22578-0CB9-406C-92AD-92C89119AB33}" destId="{522A8679-5677-4906-9B73-05D3ECE82C2B}" srcOrd="0" destOrd="0" presId="urn:microsoft.com/office/officeart/2008/layout/VerticalCurvedList"/>
    <dgm:cxn modelId="{DA526752-BDBD-433A-8796-8DBE0FFFFD3F}" srcId="{C8B22578-0CB9-406C-92AD-92C89119AB33}" destId="{474E1B9A-2515-46FD-929D-BD748CD3B249}" srcOrd="1" destOrd="0" parTransId="{9CFC116E-CE9F-48B4-848D-81E9B9362525}" sibTransId="{6E1DDD08-130D-4C74-B89F-AF4519168BB1}"/>
    <dgm:cxn modelId="{42987A05-A6F3-46C6-926F-5450C27338B4}" srcId="{C8B22578-0CB9-406C-92AD-92C89119AB33}" destId="{CF044B56-B683-4EB2-98F7-AB84A3ECD939}" srcOrd="0" destOrd="0" parTransId="{76935FAC-57C0-4892-8B77-2CF9AB987FEE}" sibTransId="{4D750971-5718-41E8-8E2C-36EEC5491E0C}"/>
    <dgm:cxn modelId="{09054B31-0466-492C-BAD8-E765B76F70F1}" type="presOf" srcId="{4D750971-5718-41E8-8E2C-36EEC5491E0C}" destId="{4A0A0806-BD4F-47FC-A9C7-86A18C0D6907}" srcOrd="0" destOrd="0" presId="urn:microsoft.com/office/officeart/2008/layout/VerticalCurvedList"/>
    <dgm:cxn modelId="{BAFB1B55-C9A7-410B-8A6C-8916D9B7498F}" type="presOf" srcId="{474E1B9A-2515-46FD-929D-BD748CD3B249}" destId="{0EC9EDCE-F7E4-4F50-963C-0C632F123003}" srcOrd="0" destOrd="0" presId="urn:microsoft.com/office/officeart/2008/layout/VerticalCurvedList"/>
    <dgm:cxn modelId="{02B01A4B-BA2F-42F5-8DB2-D9451AEFE7E5}" type="presOf" srcId="{3AC3A015-01D8-408C-AA55-100C852BC73F}" destId="{B1A0680B-47FD-4804-A249-ED5F0539AE07}" srcOrd="0" destOrd="0" presId="urn:microsoft.com/office/officeart/2008/layout/VerticalCurvedList"/>
    <dgm:cxn modelId="{5D51DEFA-4D6B-460E-83A8-84A84143D193}" srcId="{C8B22578-0CB9-406C-92AD-92C89119AB33}" destId="{3AC3A015-01D8-408C-AA55-100C852BC73F}" srcOrd="2" destOrd="0" parTransId="{D6231370-D643-4541-91C8-792240468E2C}" sibTransId="{4BE487EE-C3C0-4C96-B43A-7B60782D44A5}"/>
    <dgm:cxn modelId="{D0DDEF59-4CAA-4A40-93EF-C69120D2B803}" type="presOf" srcId="{CF044B56-B683-4EB2-98F7-AB84A3ECD939}" destId="{3F4E5431-D787-4FF2-AEB5-3EAEDDB79432}" srcOrd="0" destOrd="0" presId="urn:microsoft.com/office/officeart/2008/layout/VerticalCurvedList"/>
    <dgm:cxn modelId="{CCF82597-9C94-4154-958A-9FFF97661E60}" type="presParOf" srcId="{522A8679-5677-4906-9B73-05D3ECE82C2B}" destId="{6F14381D-F3EE-4B97-B08C-26CB317A0911}" srcOrd="0" destOrd="0" presId="urn:microsoft.com/office/officeart/2008/layout/VerticalCurvedList"/>
    <dgm:cxn modelId="{DF93C77F-C2BD-4BF3-95C7-E2A2DC8AB121}" type="presParOf" srcId="{6F14381D-F3EE-4B97-B08C-26CB317A0911}" destId="{3C886A9F-9552-4610-A712-FDA225725594}" srcOrd="0" destOrd="0" presId="urn:microsoft.com/office/officeart/2008/layout/VerticalCurvedList"/>
    <dgm:cxn modelId="{AF1B375C-3958-4B9A-8F58-89614B293826}" type="presParOf" srcId="{3C886A9F-9552-4610-A712-FDA225725594}" destId="{C4D7D557-C9E4-4B80-BA78-9450E3F4780F}" srcOrd="0" destOrd="0" presId="urn:microsoft.com/office/officeart/2008/layout/VerticalCurvedList"/>
    <dgm:cxn modelId="{DB501F00-AB4B-4E0D-8C1B-950A398EFAA1}" type="presParOf" srcId="{3C886A9F-9552-4610-A712-FDA225725594}" destId="{4A0A0806-BD4F-47FC-A9C7-86A18C0D6907}" srcOrd="1" destOrd="0" presId="urn:microsoft.com/office/officeart/2008/layout/VerticalCurvedList"/>
    <dgm:cxn modelId="{5EB7BD6A-6325-4A3B-A8B6-8F967993E519}" type="presParOf" srcId="{3C886A9F-9552-4610-A712-FDA225725594}" destId="{BB819552-B397-4C68-85FD-B24C9848752F}" srcOrd="2" destOrd="0" presId="urn:microsoft.com/office/officeart/2008/layout/VerticalCurvedList"/>
    <dgm:cxn modelId="{C8F4C9E3-B548-408C-8A47-357FB2CBFB69}" type="presParOf" srcId="{3C886A9F-9552-4610-A712-FDA225725594}" destId="{26BCA916-5AD9-42AF-BFEF-DFA965678E38}" srcOrd="3" destOrd="0" presId="urn:microsoft.com/office/officeart/2008/layout/VerticalCurvedList"/>
    <dgm:cxn modelId="{5ED87E5E-54D3-4C48-87C3-D1BD6E1729D7}" type="presParOf" srcId="{6F14381D-F3EE-4B97-B08C-26CB317A0911}" destId="{3F4E5431-D787-4FF2-AEB5-3EAEDDB79432}" srcOrd="1" destOrd="0" presId="urn:microsoft.com/office/officeart/2008/layout/VerticalCurvedList"/>
    <dgm:cxn modelId="{3D769D5F-FE5B-4E6D-9431-84D84A8E0C32}" type="presParOf" srcId="{6F14381D-F3EE-4B97-B08C-26CB317A0911}" destId="{D6812605-67DD-44D1-B50D-6D7048689906}" srcOrd="2" destOrd="0" presId="urn:microsoft.com/office/officeart/2008/layout/VerticalCurvedList"/>
    <dgm:cxn modelId="{5104A734-D721-4325-AEC3-D7809550ED77}" type="presParOf" srcId="{D6812605-67DD-44D1-B50D-6D7048689906}" destId="{846D4665-0B49-46E9-AA3E-BB8B94AAB796}" srcOrd="0" destOrd="0" presId="urn:microsoft.com/office/officeart/2008/layout/VerticalCurvedList"/>
    <dgm:cxn modelId="{1E71246A-DBE9-4AB0-8D38-47A84295A7F0}" type="presParOf" srcId="{6F14381D-F3EE-4B97-B08C-26CB317A0911}" destId="{0EC9EDCE-F7E4-4F50-963C-0C632F123003}" srcOrd="3" destOrd="0" presId="urn:microsoft.com/office/officeart/2008/layout/VerticalCurvedList"/>
    <dgm:cxn modelId="{EB1D2C6F-1A3C-4C7C-A28B-7AB4B3F44793}" type="presParOf" srcId="{6F14381D-F3EE-4B97-B08C-26CB317A0911}" destId="{1DC16D2F-C4C6-40C8-A402-F192702B5D2E}" srcOrd="4" destOrd="0" presId="urn:microsoft.com/office/officeart/2008/layout/VerticalCurvedList"/>
    <dgm:cxn modelId="{C5A19EB3-9B68-447E-9ED5-D2278C1B9A81}" type="presParOf" srcId="{1DC16D2F-C4C6-40C8-A402-F192702B5D2E}" destId="{93332EC0-F057-48B3-8A68-00D632C8AB0A}" srcOrd="0" destOrd="0" presId="urn:microsoft.com/office/officeart/2008/layout/VerticalCurvedList"/>
    <dgm:cxn modelId="{EAFE4DFF-89CC-4EFE-B372-90E9BA0BC868}" type="presParOf" srcId="{6F14381D-F3EE-4B97-B08C-26CB317A0911}" destId="{B1A0680B-47FD-4804-A249-ED5F0539AE07}" srcOrd="5" destOrd="0" presId="urn:microsoft.com/office/officeart/2008/layout/VerticalCurvedList"/>
    <dgm:cxn modelId="{6D297249-4E41-4F23-855F-C8443BDF7158}" type="presParOf" srcId="{6F14381D-F3EE-4B97-B08C-26CB317A0911}" destId="{22FA4281-3553-4642-BED6-61AE1D55E1DD}" srcOrd="6" destOrd="0" presId="urn:microsoft.com/office/officeart/2008/layout/VerticalCurvedList"/>
    <dgm:cxn modelId="{BF50F6E4-7589-4086-9B91-2042B25763C1}" type="presParOf" srcId="{22FA4281-3553-4642-BED6-61AE1D55E1DD}" destId="{4A23E642-8D97-4838-93E3-FF6A0508E0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291994-11EE-4F9F-BB13-477D6B9519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7008B09-0B15-46C2-9114-173865876545}">
      <dgm:prSet phldrT="[Text]" custT="1"/>
      <dgm:spPr>
        <a:solidFill>
          <a:schemeClr val="accent1"/>
        </a:solidFill>
      </dgm:spPr>
      <dgm:t>
        <a:bodyPr/>
        <a:lstStyle/>
        <a:p>
          <a:r>
            <a:rPr lang="en-US" sz="2800" b="0" dirty="0" smtClean="0"/>
            <a:t>To act in a fair and just manner.</a:t>
          </a:r>
          <a:endParaRPr lang="en-US" sz="2800" b="0" dirty="0"/>
        </a:p>
      </dgm:t>
    </dgm:pt>
    <dgm:pt modelId="{B98CB953-D8E5-4761-9D97-0C7771CC5BF2}" type="parTrans" cxnId="{D61B1AC0-BDAB-4221-AB04-53CE2A78565C}">
      <dgm:prSet/>
      <dgm:spPr/>
      <dgm:t>
        <a:bodyPr/>
        <a:lstStyle/>
        <a:p>
          <a:endParaRPr lang="en-US"/>
        </a:p>
      </dgm:t>
    </dgm:pt>
    <dgm:pt modelId="{BF98A512-6E25-4E26-A089-C9C69134242E}" type="sibTrans" cxnId="{D61B1AC0-BDAB-4221-AB04-53CE2A78565C}">
      <dgm:prSet/>
      <dgm:spPr/>
      <dgm:t>
        <a:bodyPr/>
        <a:lstStyle/>
        <a:p>
          <a:endParaRPr lang="en-US"/>
        </a:p>
      </dgm:t>
    </dgm:pt>
    <dgm:pt modelId="{50236F41-31F0-4AC8-9A81-B859D7E1533B}">
      <dgm:prSet phldrT="[Text]" custT="1"/>
      <dgm:spPr/>
      <dgm:t>
        <a:bodyPr/>
        <a:lstStyle/>
        <a:p>
          <a:r>
            <a:rPr lang="en-US" sz="2800" dirty="0" smtClean="0"/>
            <a:t>It is expected that staff will act in a non-discriminatory manner to individuals and groups</a:t>
          </a:r>
          <a:r>
            <a:rPr lang="en-US" sz="2600" dirty="0" smtClean="0"/>
            <a:t>.</a:t>
          </a:r>
          <a:endParaRPr lang="en-US" sz="2600" dirty="0"/>
        </a:p>
      </dgm:t>
    </dgm:pt>
    <dgm:pt modelId="{E972AE62-D62A-47F4-A692-6536A8D3430D}" type="parTrans" cxnId="{B876282B-8A35-4DC7-A94F-0DCC0C1D32FF}">
      <dgm:prSet/>
      <dgm:spPr/>
      <dgm:t>
        <a:bodyPr/>
        <a:lstStyle/>
        <a:p>
          <a:endParaRPr lang="en-US"/>
        </a:p>
      </dgm:t>
    </dgm:pt>
    <dgm:pt modelId="{85B70258-B42A-4B0D-98B3-8A26A369781C}" type="sibTrans" cxnId="{B876282B-8A35-4DC7-A94F-0DCC0C1D32FF}">
      <dgm:prSet/>
      <dgm:spPr/>
      <dgm:t>
        <a:bodyPr/>
        <a:lstStyle/>
        <a:p>
          <a:endParaRPr lang="en-US"/>
        </a:p>
      </dgm:t>
    </dgm:pt>
    <dgm:pt modelId="{69E0CF4E-EE20-4BDD-9B46-A2227F3B3730}">
      <dgm:prSet phldrT="[Text]" custT="1"/>
      <dgm:spPr/>
      <dgm:t>
        <a:bodyPr/>
        <a:lstStyle/>
        <a:p>
          <a:r>
            <a:rPr lang="en-US" sz="2800" dirty="0" smtClean="0"/>
            <a:t>It does not mean treating all individuals the same – rather it relates to equity.</a:t>
          </a:r>
          <a:endParaRPr lang="en-US" sz="2800" dirty="0"/>
        </a:p>
      </dgm:t>
    </dgm:pt>
    <dgm:pt modelId="{AB558337-C487-43B9-A8F1-D0E332E5BE66}" type="parTrans" cxnId="{CAB08D84-9F4C-411B-8953-6EF7F221D91F}">
      <dgm:prSet/>
      <dgm:spPr/>
      <dgm:t>
        <a:bodyPr/>
        <a:lstStyle/>
        <a:p>
          <a:endParaRPr lang="en-US"/>
        </a:p>
      </dgm:t>
    </dgm:pt>
    <dgm:pt modelId="{64565BBD-6627-40C6-B879-C24005050299}" type="sibTrans" cxnId="{CAB08D84-9F4C-411B-8953-6EF7F221D91F}">
      <dgm:prSet/>
      <dgm:spPr/>
      <dgm:t>
        <a:bodyPr/>
        <a:lstStyle/>
        <a:p>
          <a:endParaRPr lang="en-US"/>
        </a:p>
      </dgm:t>
    </dgm:pt>
    <dgm:pt modelId="{1DFA029F-9CA6-4542-9AEC-AC8F41BCBD48}" type="pres">
      <dgm:prSet presAssocID="{3E291994-11EE-4F9F-BB13-477D6B9519A9}" presName="Name0" presStyleCnt="0">
        <dgm:presLayoutVars>
          <dgm:chMax val="7"/>
          <dgm:chPref val="7"/>
          <dgm:dir/>
        </dgm:presLayoutVars>
      </dgm:prSet>
      <dgm:spPr/>
      <dgm:t>
        <a:bodyPr/>
        <a:lstStyle/>
        <a:p>
          <a:endParaRPr lang="en-US"/>
        </a:p>
      </dgm:t>
    </dgm:pt>
    <dgm:pt modelId="{944CA341-FEE7-4BD7-AEA4-49F9C6B68AD5}" type="pres">
      <dgm:prSet presAssocID="{3E291994-11EE-4F9F-BB13-477D6B9519A9}" presName="Name1" presStyleCnt="0"/>
      <dgm:spPr/>
    </dgm:pt>
    <dgm:pt modelId="{613C4AB2-9E39-4FEA-8C0E-8F3982C1F4FD}" type="pres">
      <dgm:prSet presAssocID="{3E291994-11EE-4F9F-BB13-477D6B9519A9}" presName="cycle" presStyleCnt="0"/>
      <dgm:spPr/>
    </dgm:pt>
    <dgm:pt modelId="{FB43C649-6DC8-4BE1-8D5D-48BDE023E19C}" type="pres">
      <dgm:prSet presAssocID="{3E291994-11EE-4F9F-BB13-477D6B9519A9}" presName="srcNode" presStyleLbl="node1" presStyleIdx="0" presStyleCnt="3"/>
      <dgm:spPr/>
    </dgm:pt>
    <dgm:pt modelId="{D0D242AE-5633-4EBA-A0C1-330D024FC569}" type="pres">
      <dgm:prSet presAssocID="{3E291994-11EE-4F9F-BB13-477D6B9519A9}" presName="conn" presStyleLbl="parChTrans1D2" presStyleIdx="0" presStyleCnt="1"/>
      <dgm:spPr/>
      <dgm:t>
        <a:bodyPr/>
        <a:lstStyle/>
        <a:p>
          <a:endParaRPr lang="en-US"/>
        </a:p>
      </dgm:t>
    </dgm:pt>
    <dgm:pt modelId="{40191590-4B60-4D72-B487-B39285E5FCB1}" type="pres">
      <dgm:prSet presAssocID="{3E291994-11EE-4F9F-BB13-477D6B9519A9}" presName="extraNode" presStyleLbl="node1" presStyleIdx="0" presStyleCnt="3"/>
      <dgm:spPr/>
    </dgm:pt>
    <dgm:pt modelId="{45EB3CBA-9625-42C7-9697-B501BBDA2A53}" type="pres">
      <dgm:prSet presAssocID="{3E291994-11EE-4F9F-BB13-477D6B9519A9}" presName="dstNode" presStyleLbl="node1" presStyleIdx="0" presStyleCnt="3"/>
      <dgm:spPr/>
    </dgm:pt>
    <dgm:pt modelId="{50318F89-3B21-46E4-A8FF-3735A0AEDFD5}" type="pres">
      <dgm:prSet presAssocID="{77008B09-0B15-46C2-9114-173865876545}" presName="text_1" presStyleLbl="node1" presStyleIdx="0" presStyleCnt="3" custScaleY="106557">
        <dgm:presLayoutVars>
          <dgm:bulletEnabled val="1"/>
        </dgm:presLayoutVars>
      </dgm:prSet>
      <dgm:spPr/>
      <dgm:t>
        <a:bodyPr/>
        <a:lstStyle/>
        <a:p>
          <a:endParaRPr lang="en-US"/>
        </a:p>
      </dgm:t>
    </dgm:pt>
    <dgm:pt modelId="{A6827F02-5A40-4000-8875-9EA03784362D}" type="pres">
      <dgm:prSet presAssocID="{77008B09-0B15-46C2-9114-173865876545}" presName="accent_1" presStyleCnt="0"/>
      <dgm:spPr/>
    </dgm:pt>
    <dgm:pt modelId="{2260F16A-8082-414F-AC6F-9C0E43977940}" type="pres">
      <dgm:prSet presAssocID="{77008B09-0B15-46C2-9114-173865876545}" presName="accentRepeatNode" presStyleLbl="solidFgAcc1" presStyleIdx="0" presStyleCnt="3" custScaleX="59452" custScaleY="55082"/>
      <dgm:spPr>
        <a:solidFill>
          <a:schemeClr val="bg1"/>
        </a:solidFill>
      </dgm:spPr>
    </dgm:pt>
    <dgm:pt modelId="{27E83B98-A64D-4427-BE0D-311AEDB5FAE7}" type="pres">
      <dgm:prSet presAssocID="{50236F41-31F0-4AC8-9A81-B859D7E1533B}" presName="text_2" presStyleLbl="node1" presStyleIdx="1" presStyleCnt="3" custScaleY="139344" custLinFactNeighborY="8197">
        <dgm:presLayoutVars>
          <dgm:bulletEnabled val="1"/>
        </dgm:presLayoutVars>
      </dgm:prSet>
      <dgm:spPr/>
      <dgm:t>
        <a:bodyPr/>
        <a:lstStyle/>
        <a:p>
          <a:endParaRPr lang="en-US"/>
        </a:p>
      </dgm:t>
    </dgm:pt>
    <dgm:pt modelId="{6D500B38-669E-4221-A3C5-80B7FB87AC2C}" type="pres">
      <dgm:prSet presAssocID="{50236F41-31F0-4AC8-9A81-B859D7E1533B}" presName="accent_2" presStyleCnt="0"/>
      <dgm:spPr/>
    </dgm:pt>
    <dgm:pt modelId="{BD209BBB-35C9-401F-B4FA-1B0DCF85646B}" type="pres">
      <dgm:prSet presAssocID="{50236F41-31F0-4AC8-9A81-B859D7E1533B}" presName="accentRepeatNode" presStyleLbl="solidFgAcc1" presStyleIdx="1" presStyleCnt="3" custScaleX="59452" custScaleY="55082"/>
      <dgm:spPr/>
    </dgm:pt>
    <dgm:pt modelId="{B9B1411D-0E94-4671-89D7-D9F3DFC100CF}" type="pres">
      <dgm:prSet presAssocID="{69E0CF4E-EE20-4BDD-9B46-A2227F3B3730}" presName="text_3" presStyleLbl="node1" presStyleIdx="2" presStyleCnt="3" custScaleY="106557">
        <dgm:presLayoutVars>
          <dgm:bulletEnabled val="1"/>
        </dgm:presLayoutVars>
      </dgm:prSet>
      <dgm:spPr/>
      <dgm:t>
        <a:bodyPr/>
        <a:lstStyle/>
        <a:p>
          <a:endParaRPr lang="en-US"/>
        </a:p>
      </dgm:t>
    </dgm:pt>
    <dgm:pt modelId="{EF51C153-2C0C-4A43-9347-9EBD6287CDD5}" type="pres">
      <dgm:prSet presAssocID="{69E0CF4E-EE20-4BDD-9B46-A2227F3B3730}" presName="accent_3" presStyleCnt="0"/>
      <dgm:spPr/>
    </dgm:pt>
    <dgm:pt modelId="{2330ADA6-1B5A-4F62-A4FF-C2010EA24683}" type="pres">
      <dgm:prSet presAssocID="{69E0CF4E-EE20-4BDD-9B46-A2227F3B3730}" presName="accentRepeatNode" presStyleLbl="solidFgAcc1" presStyleIdx="2" presStyleCnt="3" custScaleX="59452" custScaleY="55082"/>
      <dgm:spPr/>
    </dgm:pt>
  </dgm:ptLst>
  <dgm:cxnLst>
    <dgm:cxn modelId="{D61B1AC0-BDAB-4221-AB04-53CE2A78565C}" srcId="{3E291994-11EE-4F9F-BB13-477D6B9519A9}" destId="{77008B09-0B15-46C2-9114-173865876545}" srcOrd="0" destOrd="0" parTransId="{B98CB953-D8E5-4761-9D97-0C7771CC5BF2}" sibTransId="{BF98A512-6E25-4E26-A089-C9C69134242E}"/>
    <dgm:cxn modelId="{B876282B-8A35-4DC7-A94F-0DCC0C1D32FF}" srcId="{3E291994-11EE-4F9F-BB13-477D6B9519A9}" destId="{50236F41-31F0-4AC8-9A81-B859D7E1533B}" srcOrd="1" destOrd="0" parTransId="{E972AE62-D62A-47F4-A692-6536A8D3430D}" sibTransId="{85B70258-B42A-4B0D-98B3-8A26A369781C}"/>
    <dgm:cxn modelId="{339CB30C-D349-4A20-B714-1F6BD4AC0B6A}" type="presOf" srcId="{77008B09-0B15-46C2-9114-173865876545}" destId="{50318F89-3B21-46E4-A8FF-3735A0AEDFD5}" srcOrd="0" destOrd="0" presId="urn:microsoft.com/office/officeart/2008/layout/VerticalCurvedList"/>
    <dgm:cxn modelId="{5F2677F6-1886-420E-8AF9-EE93FCE325E2}" type="presOf" srcId="{50236F41-31F0-4AC8-9A81-B859D7E1533B}" destId="{27E83B98-A64D-4427-BE0D-311AEDB5FAE7}" srcOrd="0" destOrd="0" presId="urn:microsoft.com/office/officeart/2008/layout/VerticalCurvedList"/>
    <dgm:cxn modelId="{AFEF4E1D-5D5E-46D6-B513-9673567515B3}" type="presOf" srcId="{BF98A512-6E25-4E26-A089-C9C69134242E}" destId="{D0D242AE-5633-4EBA-A0C1-330D024FC569}" srcOrd="0" destOrd="0" presId="urn:microsoft.com/office/officeart/2008/layout/VerticalCurvedList"/>
    <dgm:cxn modelId="{CAB08D84-9F4C-411B-8953-6EF7F221D91F}" srcId="{3E291994-11EE-4F9F-BB13-477D6B9519A9}" destId="{69E0CF4E-EE20-4BDD-9B46-A2227F3B3730}" srcOrd="2" destOrd="0" parTransId="{AB558337-C487-43B9-A8F1-D0E332E5BE66}" sibTransId="{64565BBD-6627-40C6-B879-C24005050299}"/>
    <dgm:cxn modelId="{8E6B2E28-A8B9-4AF8-A2F1-942C9A755E53}" type="presOf" srcId="{69E0CF4E-EE20-4BDD-9B46-A2227F3B3730}" destId="{B9B1411D-0E94-4671-89D7-D9F3DFC100CF}" srcOrd="0" destOrd="0" presId="urn:microsoft.com/office/officeart/2008/layout/VerticalCurvedList"/>
    <dgm:cxn modelId="{70BB2F9D-3A18-48C2-876F-71D14D7D98AF}" type="presOf" srcId="{3E291994-11EE-4F9F-BB13-477D6B9519A9}" destId="{1DFA029F-9CA6-4542-9AEC-AC8F41BCBD48}" srcOrd="0" destOrd="0" presId="urn:microsoft.com/office/officeart/2008/layout/VerticalCurvedList"/>
    <dgm:cxn modelId="{0C0B7932-6723-4E97-A6F5-0153CA68ABAD}" type="presParOf" srcId="{1DFA029F-9CA6-4542-9AEC-AC8F41BCBD48}" destId="{944CA341-FEE7-4BD7-AEA4-49F9C6B68AD5}" srcOrd="0" destOrd="0" presId="urn:microsoft.com/office/officeart/2008/layout/VerticalCurvedList"/>
    <dgm:cxn modelId="{60C4D2A2-6708-4E6E-963B-380B5596565D}" type="presParOf" srcId="{944CA341-FEE7-4BD7-AEA4-49F9C6B68AD5}" destId="{613C4AB2-9E39-4FEA-8C0E-8F3982C1F4FD}" srcOrd="0" destOrd="0" presId="urn:microsoft.com/office/officeart/2008/layout/VerticalCurvedList"/>
    <dgm:cxn modelId="{2614F015-88CD-42C7-8793-D551A9D9A57E}" type="presParOf" srcId="{613C4AB2-9E39-4FEA-8C0E-8F3982C1F4FD}" destId="{FB43C649-6DC8-4BE1-8D5D-48BDE023E19C}" srcOrd="0" destOrd="0" presId="urn:microsoft.com/office/officeart/2008/layout/VerticalCurvedList"/>
    <dgm:cxn modelId="{0E94473D-ED3D-4B78-B6AA-8F10C31147A9}" type="presParOf" srcId="{613C4AB2-9E39-4FEA-8C0E-8F3982C1F4FD}" destId="{D0D242AE-5633-4EBA-A0C1-330D024FC569}" srcOrd="1" destOrd="0" presId="urn:microsoft.com/office/officeart/2008/layout/VerticalCurvedList"/>
    <dgm:cxn modelId="{D82C556A-2240-4CF7-8BF3-E3EABF04ECA7}" type="presParOf" srcId="{613C4AB2-9E39-4FEA-8C0E-8F3982C1F4FD}" destId="{40191590-4B60-4D72-B487-B39285E5FCB1}" srcOrd="2" destOrd="0" presId="urn:microsoft.com/office/officeart/2008/layout/VerticalCurvedList"/>
    <dgm:cxn modelId="{B67E4F9F-08AF-4ADE-9809-2B965E575D04}" type="presParOf" srcId="{613C4AB2-9E39-4FEA-8C0E-8F3982C1F4FD}" destId="{45EB3CBA-9625-42C7-9697-B501BBDA2A53}" srcOrd="3" destOrd="0" presId="urn:microsoft.com/office/officeart/2008/layout/VerticalCurvedList"/>
    <dgm:cxn modelId="{D3B17C47-A75D-48DF-9E88-F7E448E4052F}" type="presParOf" srcId="{944CA341-FEE7-4BD7-AEA4-49F9C6B68AD5}" destId="{50318F89-3B21-46E4-A8FF-3735A0AEDFD5}" srcOrd="1" destOrd="0" presId="urn:microsoft.com/office/officeart/2008/layout/VerticalCurvedList"/>
    <dgm:cxn modelId="{3C77557E-902F-47ED-B8B7-4DEA264916E9}" type="presParOf" srcId="{944CA341-FEE7-4BD7-AEA4-49F9C6B68AD5}" destId="{A6827F02-5A40-4000-8875-9EA03784362D}" srcOrd="2" destOrd="0" presId="urn:microsoft.com/office/officeart/2008/layout/VerticalCurvedList"/>
    <dgm:cxn modelId="{6994FF64-01FD-4B93-9DEB-74DA2B822BE8}" type="presParOf" srcId="{A6827F02-5A40-4000-8875-9EA03784362D}" destId="{2260F16A-8082-414F-AC6F-9C0E43977940}" srcOrd="0" destOrd="0" presId="urn:microsoft.com/office/officeart/2008/layout/VerticalCurvedList"/>
    <dgm:cxn modelId="{3BA466BB-1CE7-46CD-99E7-9990C5BBBE19}" type="presParOf" srcId="{944CA341-FEE7-4BD7-AEA4-49F9C6B68AD5}" destId="{27E83B98-A64D-4427-BE0D-311AEDB5FAE7}" srcOrd="3" destOrd="0" presId="urn:microsoft.com/office/officeart/2008/layout/VerticalCurvedList"/>
    <dgm:cxn modelId="{6386A05F-17AC-44BF-AB03-E28221915F27}" type="presParOf" srcId="{944CA341-FEE7-4BD7-AEA4-49F9C6B68AD5}" destId="{6D500B38-669E-4221-A3C5-80B7FB87AC2C}" srcOrd="4" destOrd="0" presId="urn:microsoft.com/office/officeart/2008/layout/VerticalCurvedList"/>
    <dgm:cxn modelId="{63DD19E3-522E-43B3-BA59-ED7BBC61749A}" type="presParOf" srcId="{6D500B38-669E-4221-A3C5-80B7FB87AC2C}" destId="{BD209BBB-35C9-401F-B4FA-1B0DCF85646B}" srcOrd="0" destOrd="0" presId="urn:microsoft.com/office/officeart/2008/layout/VerticalCurvedList"/>
    <dgm:cxn modelId="{14363A64-61FB-4F6B-B2D4-33A2C432152C}" type="presParOf" srcId="{944CA341-FEE7-4BD7-AEA4-49F9C6B68AD5}" destId="{B9B1411D-0E94-4671-89D7-D9F3DFC100CF}" srcOrd="5" destOrd="0" presId="urn:microsoft.com/office/officeart/2008/layout/VerticalCurvedList"/>
    <dgm:cxn modelId="{5901CBC9-2155-4838-A441-B87BB1CD1E86}" type="presParOf" srcId="{944CA341-FEE7-4BD7-AEA4-49F9C6B68AD5}" destId="{EF51C153-2C0C-4A43-9347-9EBD6287CDD5}" srcOrd="6" destOrd="0" presId="urn:microsoft.com/office/officeart/2008/layout/VerticalCurvedList"/>
    <dgm:cxn modelId="{9FA2262E-B74B-4D1F-9492-8153914591BF}" type="presParOf" srcId="{EF51C153-2C0C-4A43-9347-9EBD6287CDD5}" destId="{2330ADA6-1B5A-4F62-A4FF-C2010EA2468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C6AD9D-EF17-449E-8EDB-AB26A032E4F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E5BA1C6-8CA2-4EFC-AD39-852F6841CAD4}">
      <dgm:prSet phldrT="[Text]" custT="1"/>
      <dgm:spPr>
        <a:solidFill>
          <a:schemeClr val="accent1"/>
        </a:solidFill>
      </dgm:spPr>
      <dgm:t>
        <a:bodyPr/>
        <a:lstStyle/>
        <a:p>
          <a:r>
            <a:rPr lang="en-US" sz="2800" b="0" dirty="0" smtClean="0"/>
            <a:t>Refers to the trust relationship between staff and client.</a:t>
          </a:r>
          <a:endParaRPr lang="en-US" sz="2800" b="0" dirty="0"/>
        </a:p>
      </dgm:t>
    </dgm:pt>
    <dgm:pt modelId="{9B749570-39FF-4282-BC7D-58C04BCD8FC8}" type="parTrans" cxnId="{B7EFEF05-2C8D-42C3-B623-A25931DE32D2}">
      <dgm:prSet/>
      <dgm:spPr/>
      <dgm:t>
        <a:bodyPr/>
        <a:lstStyle/>
        <a:p>
          <a:endParaRPr lang="en-US"/>
        </a:p>
      </dgm:t>
    </dgm:pt>
    <dgm:pt modelId="{707E5E0B-295E-4515-8D80-77833C6C6303}" type="sibTrans" cxnId="{B7EFEF05-2C8D-42C3-B623-A25931DE32D2}">
      <dgm:prSet/>
      <dgm:spPr/>
      <dgm:t>
        <a:bodyPr/>
        <a:lstStyle/>
        <a:p>
          <a:endParaRPr lang="en-US"/>
        </a:p>
      </dgm:t>
    </dgm:pt>
    <dgm:pt modelId="{003E97AA-BD90-4611-A759-677B450F733C}">
      <dgm:prSet phldrT="[Text]" custT="1"/>
      <dgm:spPr/>
      <dgm:t>
        <a:bodyPr/>
        <a:lstStyle/>
        <a:p>
          <a:r>
            <a:rPr lang="en-US" sz="2800" dirty="0" smtClean="0"/>
            <a:t>The interests of the client are placed before those of the staff person even if such loyalty is inconvenient or uncomfortable.</a:t>
          </a:r>
          <a:endParaRPr lang="en-US" sz="2800" dirty="0"/>
        </a:p>
      </dgm:t>
    </dgm:pt>
    <dgm:pt modelId="{89DD5806-2DEB-44DD-AF0F-4A7681065E4B}" type="parTrans" cxnId="{45C3BD28-7F6C-4E31-9BB7-0CD944A8FCD8}">
      <dgm:prSet/>
      <dgm:spPr/>
      <dgm:t>
        <a:bodyPr/>
        <a:lstStyle/>
        <a:p>
          <a:endParaRPr lang="en-US"/>
        </a:p>
      </dgm:t>
    </dgm:pt>
    <dgm:pt modelId="{6E6AFD8F-0A54-41E7-933D-F12A1F7ECD5A}" type="sibTrans" cxnId="{45C3BD28-7F6C-4E31-9BB7-0CD944A8FCD8}">
      <dgm:prSet/>
      <dgm:spPr/>
      <dgm:t>
        <a:bodyPr/>
        <a:lstStyle/>
        <a:p>
          <a:endParaRPr lang="en-US"/>
        </a:p>
      </dgm:t>
    </dgm:pt>
    <dgm:pt modelId="{DB02FB92-0410-43CE-8D7B-F6F07B901D33}">
      <dgm:prSet phldrT="[Text]" custT="1"/>
      <dgm:spPr/>
      <dgm:t>
        <a:bodyPr/>
        <a:lstStyle/>
        <a:p>
          <a:r>
            <a:rPr lang="en-US" sz="2800" dirty="0" smtClean="0"/>
            <a:t>Clients need to be able to trust that the words and actions of staff are truthful and reliable.</a:t>
          </a:r>
          <a:endParaRPr lang="en-US" sz="2800" dirty="0"/>
        </a:p>
      </dgm:t>
    </dgm:pt>
    <dgm:pt modelId="{7C1311FE-B14D-4CC1-8507-EC72F48EBB88}" type="parTrans" cxnId="{0B182498-7CFA-436F-A248-288C1BBDDFA1}">
      <dgm:prSet/>
      <dgm:spPr/>
      <dgm:t>
        <a:bodyPr/>
        <a:lstStyle/>
        <a:p>
          <a:endParaRPr lang="en-US"/>
        </a:p>
      </dgm:t>
    </dgm:pt>
    <dgm:pt modelId="{5735F077-3AA0-45CA-99E0-864EB2A308D5}" type="sibTrans" cxnId="{0B182498-7CFA-436F-A248-288C1BBDDFA1}">
      <dgm:prSet/>
      <dgm:spPr/>
      <dgm:t>
        <a:bodyPr/>
        <a:lstStyle/>
        <a:p>
          <a:endParaRPr lang="en-US"/>
        </a:p>
      </dgm:t>
    </dgm:pt>
    <dgm:pt modelId="{A36BEF15-8B32-4419-A3D1-9A25ED473681}" type="pres">
      <dgm:prSet presAssocID="{6FC6AD9D-EF17-449E-8EDB-AB26A032E4FB}" presName="Name0" presStyleCnt="0">
        <dgm:presLayoutVars>
          <dgm:chMax val="7"/>
          <dgm:chPref val="7"/>
          <dgm:dir/>
        </dgm:presLayoutVars>
      </dgm:prSet>
      <dgm:spPr/>
      <dgm:t>
        <a:bodyPr/>
        <a:lstStyle/>
        <a:p>
          <a:endParaRPr lang="en-US"/>
        </a:p>
      </dgm:t>
    </dgm:pt>
    <dgm:pt modelId="{52C34AAB-5E4B-400E-9187-63C48E4FFBDF}" type="pres">
      <dgm:prSet presAssocID="{6FC6AD9D-EF17-449E-8EDB-AB26A032E4FB}" presName="Name1" presStyleCnt="0"/>
      <dgm:spPr/>
    </dgm:pt>
    <dgm:pt modelId="{5A5D64C0-A0B4-463D-84CF-B4BBB8C803C6}" type="pres">
      <dgm:prSet presAssocID="{6FC6AD9D-EF17-449E-8EDB-AB26A032E4FB}" presName="cycle" presStyleCnt="0"/>
      <dgm:spPr/>
    </dgm:pt>
    <dgm:pt modelId="{D9663D0F-C740-466F-A09A-71621128F48F}" type="pres">
      <dgm:prSet presAssocID="{6FC6AD9D-EF17-449E-8EDB-AB26A032E4FB}" presName="srcNode" presStyleLbl="node1" presStyleIdx="0" presStyleCnt="3"/>
      <dgm:spPr/>
    </dgm:pt>
    <dgm:pt modelId="{5158B38C-5686-4F22-981A-8BEA59B340EA}" type="pres">
      <dgm:prSet presAssocID="{6FC6AD9D-EF17-449E-8EDB-AB26A032E4FB}" presName="conn" presStyleLbl="parChTrans1D2" presStyleIdx="0" presStyleCnt="1"/>
      <dgm:spPr/>
      <dgm:t>
        <a:bodyPr/>
        <a:lstStyle/>
        <a:p>
          <a:endParaRPr lang="en-US"/>
        </a:p>
      </dgm:t>
    </dgm:pt>
    <dgm:pt modelId="{FB7E7F40-E1DA-4750-957A-956547CA2D1D}" type="pres">
      <dgm:prSet presAssocID="{6FC6AD9D-EF17-449E-8EDB-AB26A032E4FB}" presName="extraNode" presStyleLbl="node1" presStyleIdx="0" presStyleCnt="3"/>
      <dgm:spPr/>
    </dgm:pt>
    <dgm:pt modelId="{99C4C6F1-BB75-4057-B38C-4F970828118E}" type="pres">
      <dgm:prSet presAssocID="{6FC6AD9D-EF17-449E-8EDB-AB26A032E4FB}" presName="dstNode" presStyleLbl="node1" presStyleIdx="0" presStyleCnt="3"/>
      <dgm:spPr/>
    </dgm:pt>
    <dgm:pt modelId="{D73CFEFD-CB5B-4845-A8A1-D5AECBD07C3D}" type="pres">
      <dgm:prSet presAssocID="{7E5BA1C6-8CA2-4EFC-AD39-852F6841CAD4}" presName="text_1" presStyleLbl="node1" presStyleIdx="0" presStyleCnt="3">
        <dgm:presLayoutVars>
          <dgm:bulletEnabled val="1"/>
        </dgm:presLayoutVars>
      </dgm:prSet>
      <dgm:spPr/>
      <dgm:t>
        <a:bodyPr/>
        <a:lstStyle/>
        <a:p>
          <a:endParaRPr lang="en-US"/>
        </a:p>
      </dgm:t>
    </dgm:pt>
    <dgm:pt modelId="{8E41FC55-6BB3-467E-9C24-10D04AD693D1}" type="pres">
      <dgm:prSet presAssocID="{7E5BA1C6-8CA2-4EFC-AD39-852F6841CAD4}" presName="accent_1" presStyleCnt="0"/>
      <dgm:spPr/>
    </dgm:pt>
    <dgm:pt modelId="{DC62CC30-6F29-4EDB-8F1A-3008F84588B2}" type="pres">
      <dgm:prSet presAssocID="{7E5BA1C6-8CA2-4EFC-AD39-852F6841CAD4}" presName="accentRepeatNode" presStyleLbl="solidFgAcc1" presStyleIdx="0" presStyleCnt="3" custScaleX="48960" custScaleY="53333"/>
      <dgm:spPr>
        <a:solidFill>
          <a:schemeClr val="bg1"/>
        </a:solidFill>
      </dgm:spPr>
    </dgm:pt>
    <dgm:pt modelId="{03B2A77C-D9F6-4CB8-8CFC-7503F42C969A}" type="pres">
      <dgm:prSet presAssocID="{003E97AA-BD90-4611-A759-677B450F733C}" presName="text_2" presStyleLbl="node1" presStyleIdx="1" presStyleCnt="3" custScaleY="166667">
        <dgm:presLayoutVars>
          <dgm:bulletEnabled val="1"/>
        </dgm:presLayoutVars>
      </dgm:prSet>
      <dgm:spPr/>
      <dgm:t>
        <a:bodyPr/>
        <a:lstStyle/>
        <a:p>
          <a:endParaRPr lang="en-US"/>
        </a:p>
      </dgm:t>
    </dgm:pt>
    <dgm:pt modelId="{DCEAFD24-A52E-47A6-874D-B04AE53F24D1}" type="pres">
      <dgm:prSet presAssocID="{003E97AA-BD90-4611-A759-677B450F733C}" presName="accent_2" presStyleCnt="0"/>
      <dgm:spPr/>
    </dgm:pt>
    <dgm:pt modelId="{EAD1A25F-4FAB-4EB1-A735-E20BF4CEC2FC}" type="pres">
      <dgm:prSet presAssocID="{003E97AA-BD90-4611-A759-677B450F733C}" presName="accentRepeatNode" presStyleLbl="solidFgAcc1" presStyleIdx="1" presStyleCnt="3" custScaleX="48960" custScaleY="53333"/>
      <dgm:spPr/>
    </dgm:pt>
    <dgm:pt modelId="{EDCC71A5-696A-47A8-8507-EE697F4AE74C}" type="pres">
      <dgm:prSet presAssocID="{DB02FB92-0410-43CE-8D7B-F6F07B901D33}" presName="text_3" presStyleLbl="node1" presStyleIdx="2" presStyleCnt="3">
        <dgm:presLayoutVars>
          <dgm:bulletEnabled val="1"/>
        </dgm:presLayoutVars>
      </dgm:prSet>
      <dgm:spPr/>
      <dgm:t>
        <a:bodyPr/>
        <a:lstStyle/>
        <a:p>
          <a:endParaRPr lang="en-US"/>
        </a:p>
      </dgm:t>
    </dgm:pt>
    <dgm:pt modelId="{6FA09333-658A-474C-A1EF-BE6180FB6852}" type="pres">
      <dgm:prSet presAssocID="{DB02FB92-0410-43CE-8D7B-F6F07B901D33}" presName="accent_3" presStyleCnt="0"/>
      <dgm:spPr/>
    </dgm:pt>
    <dgm:pt modelId="{3B50C891-CD6C-419F-8BA8-D1AA2311BFE3}" type="pres">
      <dgm:prSet presAssocID="{DB02FB92-0410-43CE-8D7B-F6F07B901D33}" presName="accentRepeatNode" presStyleLbl="solidFgAcc1" presStyleIdx="2" presStyleCnt="3" custScaleX="48960" custScaleY="53333"/>
      <dgm:spPr/>
    </dgm:pt>
  </dgm:ptLst>
  <dgm:cxnLst>
    <dgm:cxn modelId="{17A956F1-29FA-4FE2-A7B8-BC5C1C0F3B32}" type="presOf" srcId="{DB02FB92-0410-43CE-8D7B-F6F07B901D33}" destId="{EDCC71A5-696A-47A8-8507-EE697F4AE74C}" srcOrd="0" destOrd="0" presId="urn:microsoft.com/office/officeart/2008/layout/VerticalCurvedList"/>
    <dgm:cxn modelId="{0B182498-7CFA-436F-A248-288C1BBDDFA1}" srcId="{6FC6AD9D-EF17-449E-8EDB-AB26A032E4FB}" destId="{DB02FB92-0410-43CE-8D7B-F6F07B901D33}" srcOrd="2" destOrd="0" parTransId="{7C1311FE-B14D-4CC1-8507-EC72F48EBB88}" sibTransId="{5735F077-3AA0-45CA-99E0-864EB2A308D5}"/>
    <dgm:cxn modelId="{E39F920E-E332-4AF5-8CA2-39834377710E}" type="presOf" srcId="{7E5BA1C6-8CA2-4EFC-AD39-852F6841CAD4}" destId="{D73CFEFD-CB5B-4845-A8A1-D5AECBD07C3D}" srcOrd="0" destOrd="0" presId="urn:microsoft.com/office/officeart/2008/layout/VerticalCurvedList"/>
    <dgm:cxn modelId="{B7EFEF05-2C8D-42C3-B623-A25931DE32D2}" srcId="{6FC6AD9D-EF17-449E-8EDB-AB26A032E4FB}" destId="{7E5BA1C6-8CA2-4EFC-AD39-852F6841CAD4}" srcOrd="0" destOrd="0" parTransId="{9B749570-39FF-4282-BC7D-58C04BCD8FC8}" sibTransId="{707E5E0B-295E-4515-8D80-77833C6C6303}"/>
    <dgm:cxn modelId="{1D0AE061-86C5-4CA2-B865-7F03317EBA25}" type="presOf" srcId="{6FC6AD9D-EF17-449E-8EDB-AB26A032E4FB}" destId="{A36BEF15-8B32-4419-A3D1-9A25ED473681}" srcOrd="0" destOrd="0" presId="urn:microsoft.com/office/officeart/2008/layout/VerticalCurvedList"/>
    <dgm:cxn modelId="{1E2573FC-FC08-4318-B185-386F4D0B6888}" type="presOf" srcId="{707E5E0B-295E-4515-8D80-77833C6C6303}" destId="{5158B38C-5686-4F22-981A-8BEA59B340EA}" srcOrd="0" destOrd="0" presId="urn:microsoft.com/office/officeart/2008/layout/VerticalCurvedList"/>
    <dgm:cxn modelId="{45C3BD28-7F6C-4E31-9BB7-0CD944A8FCD8}" srcId="{6FC6AD9D-EF17-449E-8EDB-AB26A032E4FB}" destId="{003E97AA-BD90-4611-A759-677B450F733C}" srcOrd="1" destOrd="0" parTransId="{89DD5806-2DEB-44DD-AF0F-4A7681065E4B}" sibTransId="{6E6AFD8F-0A54-41E7-933D-F12A1F7ECD5A}"/>
    <dgm:cxn modelId="{DCBFCD43-358C-4823-AB81-AD6574CDE8A4}" type="presOf" srcId="{003E97AA-BD90-4611-A759-677B450F733C}" destId="{03B2A77C-D9F6-4CB8-8CFC-7503F42C969A}" srcOrd="0" destOrd="0" presId="urn:microsoft.com/office/officeart/2008/layout/VerticalCurvedList"/>
    <dgm:cxn modelId="{DDF64006-E14C-49C7-BD94-8D287F872453}" type="presParOf" srcId="{A36BEF15-8B32-4419-A3D1-9A25ED473681}" destId="{52C34AAB-5E4B-400E-9187-63C48E4FFBDF}" srcOrd="0" destOrd="0" presId="urn:microsoft.com/office/officeart/2008/layout/VerticalCurvedList"/>
    <dgm:cxn modelId="{973C1A2A-EEF4-4454-881D-DAAFAC4793C7}" type="presParOf" srcId="{52C34AAB-5E4B-400E-9187-63C48E4FFBDF}" destId="{5A5D64C0-A0B4-463D-84CF-B4BBB8C803C6}" srcOrd="0" destOrd="0" presId="urn:microsoft.com/office/officeart/2008/layout/VerticalCurvedList"/>
    <dgm:cxn modelId="{A8089183-6FCD-4BB0-AD96-3E1D2DA8238C}" type="presParOf" srcId="{5A5D64C0-A0B4-463D-84CF-B4BBB8C803C6}" destId="{D9663D0F-C740-466F-A09A-71621128F48F}" srcOrd="0" destOrd="0" presId="urn:microsoft.com/office/officeart/2008/layout/VerticalCurvedList"/>
    <dgm:cxn modelId="{91D558DE-203B-4B92-9E0B-53C5CA27CAFB}" type="presParOf" srcId="{5A5D64C0-A0B4-463D-84CF-B4BBB8C803C6}" destId="{5158B38C-5686-4F22-981A-8BEA59B340EA}" srcOrd="1" destOrd="0" presId="urn:microsoft.com/office/officeart/2008/layout/VerticalCurvedList"/>
    <dgm:cxn modelId="{1FA509BF-0083-4AED-844F-880ACEDAF4FF}" type="presParOf" srcId="{5A5D64C0-A0B4-463D-84CF-B4BBB8C803C6}" destId="{FB7E7F40-E1DA-4750-957A-956547CA2D1D}" srcOrd="2" destOrd="0" presId="urn:microsoft.com/office/officeart/2008/layout/VerticalCurvedList"/>
    <dgm:cxn modelId="{E5D4282E-40D0-4911-AEA8-1651C2EB55B0}" type="presParOf" srcId="{5A5D64C0-A0B4-463D-84CF-B4BBB8C803C6}" destId="{99C4C6F1-BB75-4057-B38C-4F970828118E}" srcOrd="3" destOrd="0" presId="urn:microsoft.com/office/officeart/2008/layout/VerticalCurvedList"/>
    <dgm:cxn modelId="{28DEF6F1-6F8C-429C-8C1C-CDAFDAD85DF3}" type="presParOf" srcId="{52C34AAB-5E4B-400E-9187-63C48E4FFBDF}" destId="{D73CFEFD-CB5B-4845-A8A1-D5AECBD07C3D}" srcOrd="1" destOrd="0" presId="urn:microsoft.com/office/officeart/2008/layout/VerticalCurvedList"/>
    <dgm:cxn modelId="{C8825F70-A901-4F04-8DCC-81F757A0772B}" type="presParOf" srcId="{52C34AAB-5E4B-400E-9187-63C48E4FFBDF}" destId="{8E41FC55-6BB3-467E-9C24-10D04AD693D1}" srcOrd="2" destOrd="0" presId="urn:microsoft.com/office/officeart/2008/layout/VerticalCurvedList"/>
    <dgm:cxn modelId="{50E1F8C7-8E9B-46D8-8AAC-3A378FA900B6}" type="presParOf" srcId="{8E41FC55-6BB3-467E-9C24-10D04AD693D1}" destId="{DC62CC30-6F29-4EDB-8F1A-3008F84588B2}" srcOrd="0" destOrd="0" presId="urn:microsoft.com/office/officeart/2008/layout/VerticalCurvedList"/>
    <dgm:cxn modelId="{1CBDD90D-D764-496B-8CC0-B66F07ADC2F9}" type="presParOf" srcId="{52C34AAB-5E4B-400E-9187-63C48E4FFBDF}" destId="{03B2A77C-D9F6-4CB8-8CFC-7503F42C969A}" srcOrd="3" destOrd="0" presId="urn:microsoft.com/office/officeart/2008/layout/VerticalCurvedList"/>
    <dgm:cxn modelId="{8619A2CD-C38B-4F04-9E7F-76E4B4360DDD}" type="presParOf" srcId="{52C34AAB-5E4B-400E-9187-63C48E4FFBDF}" destId="{DCEAFD24-A52E-47A6-874D-B04AE53F24D1}" srcOrd="4" destOrd="0" presId="urn:microsoft.com/office/officeart/2008/layout/VerticalCurvedList"/>
    <dgm:cxn modelId="{FBE6462C-4558-4075-9649-88789D34D647}" type="presParOf" srcId="{DCEAFD24-A52E-47A6-874D-B04AE53F24D1}" destId="{EAD1A25F-4FAB-4EB1-A735-E20BF4CEC2FC}" srcOrd="0" destOrd="0" presId="urn:microsoft.com/office/officeart/2008/layout/VerticalCurvedList"/>
    <dgm:cxn modelId="{84228112-79C0-4517-B6D9-BD1EC63ADDCD}" type="presParOf" srcId="{52C34AAB-5E4B-400E-9187-63C48E4FFBDF}" destId="{EDCC71A5-696A-47A8-8507-EE697F4AE74C}" srcOrd="5" destOrd="0" presId="urn:microsoft.com/office/officeart/2008/layout/VerticalCurvedList"/>
    <dgm:cxn modelId="{E20009CC-A831-47A8-AE4F-01647B530B4E}" type="presParOf" srcId="{52C34AAB-5E4B-400E-9187-63C48E4FFBDF}" destId="{6FA09333-658A-474C-A1EF-BE6180FB6852}" srcOrd="6" destOrd="0" presId="urn:microsoft.com/office/officeart/2008/layout/VerticalCurvedList"/>
    <dgm:cxn modelId="{56666DE1-7A33-47EC-BD0F-4F7B60E7506B}" type="presParOf" srcId="{6FA09333-658A-474C-A1EF-BE6180FB6852}" destId="{3B50C891-CD6C-419F-8BA8-D1AA2311BFE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1BEB85-C922-43C9-960E-CAB2C495963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C13B9D3-0EFD-4CAA-AABF-24DFEB5D3415}">
      <dgm:prSet phldrT="[Text]" custT="1"/>
      <dgm:spPr>
        <a:solidFill>
          <a:schemeClr val="accent1"/>
        </a:solidFill>
      </dgm:spPr>
      <dgm:t>
        <a:bodyPr/>
        <a:lstStyle/>
        <a:p>
          <a:r>
            <a:rPr lang="en-US" sz="2800" b="0" dirty="0" smtClean="0"/>
            <a:t>The principle of truth telling.</a:t>
          </a:r>
          <a:endParaRPr lang="en-US" sz="2800" b="0" dirty="0"/>
        </a:p>
      </dgm:t>
    </dgm:pt>
    <dgm:pt modelId="{9AE07831-18CF-4DA9-8FFC-AB7BF3CAED0C}" type="parTrans" cxnId="{F68EE3BA-DC0C-4D1F-BB7B-7DA44F1697B7}">
      <dgm:prSet/>
      <dgm:spPr/>
      <dgm:t>
        <a:bodyPr/>
        <a:lstStyle/>
        <a:p>
          <a:endParaRPr lang="en-US"/>
        </a:p>
      </dgm:t>
    </dgm:pt>
    <dgm:pt modelId="{11E59DDA-4C35-44B4-96D9-FF7933F37E27}" type="sibTrans" cxnId="{F68EE3BA-DC0C-4D1F-BB7B-7DA44F1697B7}">
      <dgm:prSet/>
      <dgm:spPr/>
      <dgm:t>
        <a:bodyPr/>
        <a:lstStyle/>
        <a:p>
          <a:endParaRPr lang="en-US"/>
        </a:p>
      </dgm:t>
    </dgm:pt>
    <dgm:pt modelId="{299AEDC6-938D-4A01-8263-828DEF6B90AE}">
      <dgm:prSet phldrT="[Text]" custT="1"/>
      <dgm:spPr/>
      <dgm:t>
        <a:bodyPr/>
        <a:lstStyle/>
        <a:p>
          <a:r>
            <a:rPr lang="en-US" sz="2800" dirty="0" smtClean="0"/>
            <a:t>Staff are obligated to deal honestly with clients and others with whom they relate professionally.</a:t>
          </a:r>
          <a:endParaRPr lang="en-US" sz="2800" dirty="0"/>
        </a:p>
      </dgm:t>
    </dgm:pt>
    <dgm:pt modelId="{5577F307-DC6D-4F14-AFD5-942D334315B3}" type="parTrans" cxnId="{4F7BAF7D-BF3A-421C-B72C-C3198A0DD912}">
      <dgm:prSet/>
      <dgm:spPr/>
      <dgm:t>
        <a:bodyPr/>
        <a:lstStyle/>
        <a:p>
          <a:endParaRPr lang="en-US"/>
        </a:p>
      </dgm:t>
    </dgm:pt>
    <dgm:pt modelId="{7D5FD1F8-16DA-460D-9423-F3F5569957A2}" type="sibTrans" cxnId="{4F7BAF7D-BF3A-421C-B72C-C3198A0DD912}">
      <dgm:prSet/>
      <dgm:spPr/>
      <dgm:t>
        <a:bodyPr/>
        <a:lstStyle/>
        <a:p>
          <a:endParaRPr lang="en-US"/>
        </a:p>
      </dgm:t>
    </dgm:pt>
    <dgm:pt modelId="{CBD52681-A726-4F49-AA23-9F35759FFB24}">
      <dgm:prSet phldrT="[Text]" custT="1"/>
      <dgm:spPr/>
      <dgm:t>
        <a:bodyPr/>
        <a:lstStyle/>
        <a:p>
          <a:r>
            <a:rPr lang="en-US" sz="2800" dirty="0" smtClean="0"/>
            <a:t>This applies to a broad range of issues including documentation standards, community relations, regulatory reporting, and compliance. </a:t>
          </a:r>
          <a:endParaRPr lang="en-US" sz="2800" dirty="0"/>
        </a:p>
      </dgm:t>
    </dgm:pt>
    <dgm:pt modelId="{2FD0903B-5980-46D9-BB82-65AF27163C54}" type="parTrans" cxnId="{4F82D50D-32AE-47D5-8B73-8D634318B522}">
      <dgm:prSet/>
      <dgm:spPr/>
      <dgm:t>
        <a:bodyPr/>
        <a:lstStyle/>
        <a:p>
          <a:endParaRPr lang="en-US"/>
        </a:p>
      </dgm:t>
    </dgm:pt>
    <dgm:pt modelId="{9794518B-E28A-47F3-88BE-A645E03AADCA}" type="sibTrans" cxnId="{4F82D50D-32AE-47D5-8B73-8D634318B522}">
      <dgm:prSet/>
      <dgm:spPr/>
      <dgm:t>
        <a:bodyPr/>
        <a:lstStyle/>
        <a:p>
          <a:endParaRPr lang="en-US"/>
        </a:p>
      </dgm:t>
    </dgm:pt>
    <dgm:pt modelId="{1E0A843A-06E3-4E29-8ED5-ADC6B476F835}" type="pres">
      <dgm:prSet presAssocID="{191BEB85-C922-43C9-960E-CAB2C4959638}" presName="Name0" presStyleCnt="0">
        <dgm:presLayoutVars>
          <dgm:chMax val="7"/>
          <dgm:chPref val="7"/>
          <dgm:dir/>
        </dgm:presLayoutVars>
      </dgm:prSet>
      <dgm:spPr/>
      <dgm:t>
        <a:bodyPr/>
        <a:lstStyle/>
        <a:p>
          <a:endParaRPr lang="en-US"/>
        </a:p>
      </dgm:t>
    </dgm:pt>
    <dgm:pt modelId="{791CA225-BACD-4E7E-8337-11D9A39B843A}" type="pres">
      <dgm:prSet presAssocID="{191BEB85-C922-43C9-960E-CAB2C4959638}" presName="Name1" presStyleCnt="0"/>
      <dgm:spPr/>
    </dgm:pt>
    <dgm:pt modelId="{85C8E0AF-B8F4-4796-AF08-9DFA99E93A72}" type="pres">
      <dgm:prSet presAssocID="{191BEB85-C922-43C9-960E-CAB2C4959638}" presName="cycle" presStyleCnt="0"/>
      <dgm:spPr/>
    </dgm:pt>
    <dgm:pt modelId="{D6254226-E631-431C-A867-E9843BA70597}" type="pres">
      <dgm:prSet presAssocID="{191BEB85-C922-43C9-960E-CAB2C4959638}" presName="srcNode" presStyleLbl="node1" presStyleIdx="0" presStyleCnt="3"/>
      <dgm:spPr/>
    </dgm:pt>
    <dgm:pt modelId="{303E08B9-AE5B-4080-8BEE-041CE6BD5CD9}" type="pres">
      <dgm:prSet presAssocID="{191BEB85-C922-43C9-960E-CAB2C4959638}" presName="conn" presStyleLbl="parChTrans1D2" presStyleIdx="0" presStyleCnt="1"/>
      <dgm:spPr/>
      <dgm:t>
        <a:bodyPr/>
        <a:lstStyle/>
        <a:p>
          <a:endParaRPr lang="en-US"/>
        </a:p>
      </dgm:t>
    </dgm:pt>
    <dgm:pt modelId="{534A5884-9637-4BF4-AF09-248106E2230B}" type="pres">
      <dgm:prSet presAssocID="{191BEB85-C922-43C9-960E-CAB2C4959638}" presName="extraNode" presStyleLbl="node1" presStyleIdx="0" presStyleCnt="3"/>
      <dgm:spPr/>
    </dgm:pt>
    <dgm:pt modelId="{534D495E-E3C6-4A65-936A-7C110BD597A1}" type="pres">
      <dgm:prSet presAssocID="{191BEB85-C922-43C9-960E-CAB2C4959638}" presName="dstNode" presStyleLbl="node1" presStyleIdx="0" presStyleCnt="3"/>
      <dgm:spPr/>
    </dgm:pt>
    <dgm:pt modelId="{1BA9617A-1914-48C6-912E-E11F5C919B60}" type="pres">
      <dgm:prSet presAssocID="{BC13B9D3-0EFD-4CAA-AABF-24DFEB5D3415}" presName="text_1" presStyleLbl="node1" presStyleIdx="0" presStyleCnt="3">
        <dgm:presLayoutVars>
          <dgm:bulletEnabled val="1"/>
        </dgm:presLayoutVars>
      </dgm:prSet>
      <dgm:spPr/>
      <dgm:t>
        <a:bodyPr/>
        <a:lstStyle/>
        <a:p>
          <a:endParaRPr lang="en-US"/>
        </a:p>
      </dgm:t>
    </dgm:pt>
    <dgm:pt modelId="{0004296F-6C12-41AC-83E2-764EE6C89796}" type="pres">
      <dgm:prSet presAssocID="{BC13B9D3-0EFD-4CAA-AABF-24DFEB5D3415}" presName="accent_1" presStyleCnt="0"/>
      <dgm:spPr/>
    </dgm:pt>
    <dgm:pt modelId="{B9363B98-3DA2-4992-B864-59DAC1328E89}" type="pres">
      <dgm:prSet presAssocID="{BC13B9D3-0EFD-4CAA-AABF-24DFEB5D3415}" presName="accentRepeatNode" presStyleLbl="solidFgAcc1" presStyleIdx="0" presStyleCnt="3" custScaleX="51460" custScaleY="47500"/>
      <dgm:spPr>
        <a:solidFill>
          <a:schemeClr val="bg1"/>
        </a:solidFill>
      </dgm:spPr>
    </dgm:pt>
    <dgm:pt modelId="{DC203E02-C5C2-424E-8944-77D6ED90965E}" type="pres">
      <dgm:prSet presAssocID="{299AEDC6-938D-4A01-8263-828DEF6B90AE}" presName="text_2" presStyleLbl="node1" presStyleIdx="1" presStyleCnt="3" custScaleY="140625">
        <dgm:presLayoutVars>
          <dgm:bulletEnabled val="1"/>
        </dgm:presLayoutVars>
      </dgm:prSet>
      <dgm:spPr/>
      <dgm:t>
        <a:bodyPr/>
        <a:lstStyle/>
        <a:p>
          <a:endParaRPr lang="en-US"/>
        </a:p>
      </dgm:t>
    </dgm:pt>
    <dgm:pt modelId="{D826E2BC-86BA-4413-8380-C067776ECC9B}" type="pres">
      <dgm:prSet presAssocID="{299AEDC6-938D-4A01-8263-828DEF6B90AE}" presName="accent_2" presStyleCnt="0"/>
      <dgm:spPr/>
    </dgm:pt>
    <dgm:pt modelId="{AE7428BF-EBE5-4469-81B5-15173C8F13F1}" type="pres">
      <dgm:prSet presAssocID="{299AEDC6-938D-4A01-8263-828DEF6B90AE}" presName="accentRepeatNode" presStyleLbl="solidFgAcc1" presStyleIdx="1" presStyleCnt="3" custScaleX="51460" custScaleY="47500"/>
      <dgm:spPr/>
    </dgm:pt>
    <dgm:pt modelId="{007CE9E2-9D24-419C-AF4B-91C4BC521CA0}" type="pres">
      <dgm:prSet presAssocID="{CBD52681-A726-4F49-AA23-9F35759FFB24}" presName="text_3" presStyleLbl="node1" presStyleIdx="2" presStyleCnt="3" custScaleY="137500">
        <dgm:presLayoutVars>
          <dgm:bulletEnabled val="1"/>
        </dgm:presLayoutVars>
      </dgm:prSet>
      <dgm:spPr/>
      <dgm:t>
        <a:bodyPr/>
        <a:lstStyle/>
        <a:p>
          <a:endParaRPr lang="en-US"/>
        </a:p>
      </dgm:t>
    </dgm:pt>
    <dgm:pt modelId="{81F34DDA-B47A-423E-8607-0D9BE4959CEE}" type="pres">
      <dgm:prSet presAssocID="{CBD52681-A726-4F49-AA23-9F35759FFB24}" presName="accent_3" presStyleCnt="0"/>
      <dgm:spPr/>
    </dgm:pt>
    <dgm:pt modelId="{1DB9F9B6-0382-470D-B598-2FE4BA8A11D0}" type="pres">
      <dgm:prSet presAssocID="{CBD52681-A726-4F49-AA23-9F35759FFB24}" presName="accentRepeatNode" presStyleLbl="solidFgAcc1" presStyleIdx="2" presStyleCnt="3" custScaleX="51460" custScaleY="47500"/>
      <dgm:spPr/>
    </dgm:pt>
  </dgm:ptLst>
  <dgm:cxnLst>
    <dgm:cxn modelId="{F68EE3BA-DC0C-4D1F-BB7B-7DA44F1697B7}" srcId="{191BEB85-C922-43C9-960E-CAB2C4959638}" destId="{BC13B9D3-0EFD-4CAA-AABF-24DFEB5D3415}" srcOrd="0" destOrd="0" parTransId="{9AE07831-18CF-4DA9-8FFC-AB7BF3CAED0C}" sibTransId="{11E59DDA-4C35-44B4-96D9-FF7933F37E27}"/>
    <dgm:cxn modelId="{B87B692F-EC68-4EA6-915F-76A72D16529E}" type="presOf" srcId="{CBD52681-A726-4F49-AA23-9F35759FFB24}" destId="{007CE9E2-9D24-419C-AF4B-91C4BC521CA0}" srcOrd="0" destOrd="0" presId="urn:microsoft.com/office/officeart/2008/layout/VerticalCurvedList"/>
    <dgm:cxn modelId="{4F7BAF7D-BF3A-421C-B72C-C3198A0DD912}" srcId="{191BEB85-C922-43C9-960E-CAB2C4959638}" destId="{299AEDC6-938D-4A01-8263-828DEF6B90AE}" srcOrd="1" destOrd="0" parTransId="{5577F307-DC6D-4F14-AFD5-942D334315B3}" sibTransId="{7D5FD1F8-16DA-460D-9423-F3F5569957A2}"/>
    <dgm:cxn modelId="{80BE4EBB-8239-4222-93A4-C64F2C11F98D}" type="presOf" srcId="{191BEB85-C922-43C9-960E-CAB2C4959638}" destId="{1E0A843A-06E3-4E29-8ED5-ADC6B476F835}" srcOrd="0" destOrd="0" presId="urn:microsoft.com/office/officeart/2008/layout/VerticalCurvedList"/>
    <dgm:cxn modelId="{9A838FCA-9017-41F7-AC5E-DD11575B5D8B}" type="presOf" srcId="{299AEDC6-938D-4A01-8263-828DEF6B90AE}" destId="{DC203E02-C5C2-424E-8944-77D6ED90965E}" srcOrd="0" destOrd="0" presId="urn:microsoft.com/office/officeart/2008/layout/VerticalCurvedList"/>
    <dgm:cxn modelId="{4F82D50D-32AE-47D5-8B73-8D634318B522}" srcId="{191BEB85-C922-43C9-960E-CAB2C4959638}" destId="{CBD52681-A726-4F49-AA23-9F35759FFB24}" srcOrd="2" destOrd="0" parTransId="{2FD0903B-5980-46D9-BB82-65AF27163C54}" sibTransId="{9794518B-E28A-47F3-88BE-A645E03AADCA}"/>
    <dgm:cxn modelId="{68A2789F-B22D-40AB-BBFA-A4BC4F037448}" type="presOf" srcId="{11E59DDA-4C35-44B4-96D9-FF7933F37E27}" destId="{303E08B9-AE5B-4080-8BEE-041CE6BD5CD9}" srcOrd="0" destOrd="0" presId="urn:microsoft.com/office/officeart/2008/layout/VerticalCurvedList"/>
    <dgm:cxn modelId="{D8CC8FCD-6E96-4017-940D-30E046F7DAA5}" type="presOf" srcId="{BC13B9D3-0EFD-4CAA-AABF-24DFEB5D3415}" destId="{1BA9617A-1914-48C6-912E-E11F5C919B60}" srcOrd="0" destOrd="0" presId="urn:microsoft.com/office/officeart/2008/layout/VerticalCurvedList"/>
    <dgm:cxn modelId="{427C49E2-1309-4278-A044-8999FA92F7E2}" type="presParOf" srcId="{1E0A843A-06E3-4E29-8ED5-ADC6B476F835}" destId="{791CA225-BACD-4E7E-8337-11D9A39B843A}" srcOrd="0" destOrd="0" presId="urn:microsoft.com/office/officeart/2008/layout/VerticalCurvedList"/>
    <dgm:cxn modelId="{34C631F0-1C3B-4698-B607-EF5541CE86A8}" type="presParOf" srcId="{791CA225-BACD-4E7E-8337-11D9A39B843A}" destId="{85C8E0AF-B8F4-4796-AF08-9DFA99E93A72}" srcOrd="0" destOrd="0" presId="urn:microsoft.com/office/officeart/2008/layout/VerticalCurvedList"/>
    <dgm:cxn modelId="{7D4DBC3F-5257-43E5-879E-939AE0B38C39}" type="presParOf" srcId="{85C8E0AF-B8F4-4796-AF08-9DFA99E93A72}" destId="{D6254226-E631-431C-A867-E9843BA70597}" srcOrd="0" destOrd="0" presId="urn:microsoft.com/office/officeart/2008/layout/VerticalCurvedList"/>
    <dgm:cxn modelId="{043289CE-389C-416D-83B4-BD3007BD22E5}" type="presParOf" srcId="{85C8E0AF-B8F4-4796-AF08-9DFA99E93A72}" destId="{303E08B9-AE5B-4080-8BEE-041CE6BD5CD9}" srcOrd="1" destOrd="0" presId="urn:microsoft.com/office/officeart/2008/layout/VerticalCurvedList"/>
    <dgm:cxn modelId="{EA145E85-9139-475A-ACE8-8157C4EB7709}" type="presParOf" srcId="{85C8E0AF-B8F4-4796-AF08-9DFA99E93A72}" destId="{534A5884-9637-4BF4-AF09-248106E2230B}" srcOrd="2" destOrd="0" presId="urn:microsoft.com/office/officeart/2008/layout/VerticalCurvedList"/>
    <dgm:cxn modelId="{C7B24E1C-96B5-4603-B046-1DEFE8D9FF6D}" type="presParOf" srcId="{85C8E0AF-B8F4-4796-AF08-9DFA99E93A72}" destId="{534D495E-E3C6-4A65-936A-7C110BD597A1}" srcOrd="3" destOrd="0" presId="urn:microsoft.com/office/officeart/2008/layout/VerticalCurvedList"/>
    <dgm:cxn modelId="{912F663B-21E6-4DE2-A924-7A71C7D7C866}" type="presParOf" srcId="{791CA225-BACD-4E7E-8337-11D9A39B843A}" destId="{1BA9617A-1914-48C6-912E-E11F5C919B60}" srcOrd="1" destOrd="0" presId="urn:microsoft.com/office/officeart/2008/layout/VerticalCurvedList"/>
    <dgm:cxn modelId="{38C912C3-7109-4750-98BC-787BCCAAFCFC}" type="presParOf" srcId="{791CA225-BACD-4E7E-8337-11D9A39B843A}" destId="{0004296F-6C12-41AC-83E2-764EE6C89796}" srcOrd="2" destOrd="0" presId="urn:microsoft.com/office/officeart/2008/layout/VerticalCurvedList"/>
    <dgm:cxn modelId="{95C66E85-1554-44BF-9812-F5D55D3C3600}" type="presParOf" srcId="{0004296F-6C12-41AC-83E2-764EE6C89796}" destId="{B9363B98-3DA2-4992-B864-59DAC1328E89}" srcOrd="0" destOrd="0" presId="urn:microsoft.com/office/officeart/2008/layout/VerticalCurvedList"/>
    <dgm:cxn modelId="{0C4BE55F-A7B8-4413-B3AA-05ED3533B870}" type="presParOf" srcId="{791CA225-BACD-4E7E-8337-11D9A39B843A}" destId="{DC203E02-C5C2-424E-8944-77D6ED90965E}" srcOrd="3" destOrd="0" presId="urn:microsoft.com/office/officeart/2008/layout/VerticalCurvedList"/>
    <dgm:cxn modelId="{6EA65D57-BFC0-49E4-AC3E-5A8915A08832}" type="presParOf" srcId="{791CA225-BACD-4E7E-8337-11D9A39B843A}" destId="{D826E2BC-86BA-4413-8380-C067776ECC9B}" srcOrd="4" destOrd="0" presId="urn:microsoft.com/office/officeart/2008/layout/VerticalCurvedList"/>
    <dgm:cxn modelId="{E23DD627-714F-491C-AD2A-8150E7ABC437}" type="presParOf" srcId="{D826E2BC-86BA-4413-8380-C067776ECC9B}" destId="{AE7428BF-EBE5-4469-81B5-15173C8F13F1}" srcOrd="0" destOrd="0" presId="urn:microsoft.com/office/officeart/2008/layout/VerticalCurvedList"/>
    <dgm:cxn modelId="{7E1F394E-BB91-4C9A-99D6-8CF91B89671B}" type="presParOf" srcId="{791CA225-BACD-4E7E-8337-11D9A39B843A}" destId="{007CE9E2-9D24-419C-AF4B-91C4BC521CA0}" srcOrd="5" destOrd="0" presId="urn:microsoft.com/office/officeart/2008/layout/VerticalCurvedList"/>
    <dgm:cxn modelId="{BD593125-344E-4C98-80BD-5938328BF2C7}" type="presParOf" srcId="{791CA225-BACD-4E7E-8337-11D9A39B843A}" destId="{81F34DDA-B47A-423E-8607-0D9BE4959CEE}" srcOrd="6" destOrd="0" presId="urn:microsoft.com/office/officeart/2008/layout/VerticalCurvedList"/>
    <dgm:cxn modelId="{3E9548F6-E9DF-4C90-87EB-33F2EA75E44B}" type="presParOf" srcId="{81F34DDA-B47A-423E-8607-0D9BE4959CEE}" destId="{1DB9F9B6-0382-470D-B598-2FE4BA8A11D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9785F-AEC9-4CAF-8147-E59A22856DC5}" type="datetimeFigureOut">
              <a:rPr lang="en-US" smtClean="0"/>
              <a:t>6/17/2015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7AFB4-6AE2-405B-84EC-60E187CE7000}" type="slidenum">
              <a:rPr lang="en-US" smtClean="0"/>
              <a:t>‹#›</a:t>
            </a:fld>
            <a:endParaRPr lang="en-US" dirty="0"/>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dirty="0"/>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15</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16</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17</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18</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19</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BE854C"/>
              </a:buClr>
              <a:buSzPct val="65000"/>
              <a:buFont typeface="Wingdings" pitchFamily="2" charset="2"/>
              <a:buChar char="Ø"/>
            </a:pPr>
            <a:endParaRPr lang="en-US" sz="2400"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2</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20</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21</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924800" cy="2689225"/>
          </a:xfrm>
        </p:spPr>
        <p:txBody>
          <a:bodyPr>
            <a:normAutofit/>
          </a:bodyPr>
          <a:lstStyle/>
          <a:p>
            <a:pPr algn="r"/>
            <a:r>
              <a:rPr lang="en-US" sz="3600" b="1" i="1" dirty="0" smtClean="0">
                <a:solidFill>
                  <a:srgbClr val="006892"/>
                </a:solidFill>
                <a:latin typeface="+mn-lt"/>
                <a:cs typeface="Arial" pitchFamily="34" charset="0"/>
              </a:rPr>
              <a:t>Ethical Issues in Offender Treatment:  </a:t>
            </a:r>
            <a:br>
              <a:rPr lang="en-US" sz="3600" b="1" i="1" dirty="0" smtClean="0">
                <a:solidFill>
                  <a:srgbClr val="006892"/>
                </a:solidFill>
                <a:latin typeface="+mn-lt"/>
                <a:cs typeface="Arial" pitchFamily="34" charset="0"/>
              </a:rPr>
            </a:br>
            <a:r>
              <a:rPr lang="en-US" sz="3600" b="1" i="1" dirty="0" smtClean="0">
                <a:solidFill>
                  <a:srgbClr val="006892"/>
                </a:solidFill>
                <a:latin typeface="+mn-lt"/>
                <a:cs typeface="Arial" pitchFamily="34" charset="0"/>
              </a:rPr>
              <a:t>Ethical Dilemmas and </a:t>
            </a:r>
            <a:br>
              <a:rPr lang="en-US" sz="3600" b="1" i="1" dirty="0" smtClean="0">
                <a:solidFill>
                  <a:srgbClr val="006892"/>
                </a:solidFill>
                <a:latin typeface="+mn-lt"/>
                <a:cs typeface="Arial" pitchFamily="34" charset="0"/>
              </a:rPr>
            </a:br>
            <a:r>
              <a:rPr lang="en-US" sz="3600" b="1" i="1" dirty="0" smtClean="0">
                <a:solidFill>
                  <a:srgbClr val="006892"/>
                </a:solidFill>
                <a:latin typeface="+mn-lt"/>
                <a:cs typeface="Arial" pitchFamily="34" charset="0"/>
              </a:rPr>
              <a:t>Tools for </a:t>
            </a:r>
            <a:r>
              <a:rPr lang="en-US" sz="3600" b="1" i="1" dirty="0">
                <a:solidFill>
                  <a:srgbClr val="006892"/>
                </a:solidFill>
                <a:latin typeface="+mn-lt"/>
                <a:cs typeface="Arial" pitchFamily="34" charset="0"/>
              </a:rPr>
              <a:t>W</a:t>
            </a:r>
            <a:r>
              <a:rPr lang="en-US" sz="3600" b="1" i="1" dirty="0" smtClean="0">
                <a:solidFill>
                  <a:srgbClr val="006892"/>
                </a:solidFill>
                <a:latin typeface="+mn-lt"/>
                <a:cs typeface="Arial" pitchFamily="34" charset="0"/>
              </a:rPr>
              <a:t>orking </a:t>
            </a:r>
            <a:r>
              <a:rPr lang="en-US" sz="3600" b="1" i="1" dirty="0">
                <a:solidFill>
                  <a:srgbClr val="006892"/>
                </a:solidFill>
                <a:latin typeface="+mn-lt"/>
                <a:cs typeface="Arial" pitchFamily="34" charset="0"/>
              </a:rPr>
              <a:t>T</a:t>
            </a:r>
            <a:r>
              <a:rPr lang="en-US" sz="3600" b="1" i="1" dirty="0" smtClean="0">
                <a:solidFill>
                  <a:srgbClr val="006892"/>
                </a:solidFill>
                <a:latin typeface="+mn-lt"/>
                <a:cs typeface="Arial" pitchFamily="34" charset="0"/>
              </a:rPr>
              <a:t>hrough Them</a:t>
            </a:r>
            <a:r>
              <a:rPr lang="en-US" sz="3600" b="1" i="1" dirty="0" smtClean="0">
                <a:solidFill>
                  <a:srgbClr val="006892"/>
                </a:solidFill>
                <a:latin typeface="Arial" pitchFamily="34" charset="0"/>
                <a:cs typeface="Arial" pitchFamily="34" charset="0"/>
              </a:rPr>
              <a:t/>
            </a:r>
            <a:br>
              <a:rPr lang="en-US" sz="3600" b="1" i="1" dirty="0" smtClean="0">
                <a:solidFill>
                  <a:srgbClr val="006892"/>
                </a:solidFill>
                <a:latin typeface="Arial" pitchFamily="34" charset="0"/>
                <a:cs typeface="Arial" pitchFamily="34" charset="0"/>
              </a:rPr>
            </a:br>
            <a:r>
              <a:rPr lang="en-US" sz="2000" b="1" i="1" dirty="0">
                <a:solidFill>
                  <a:srgbClr val="006892"/>
                </a:solidFill>
                <a:latin typeface="Arial" pitchFamily="34" charset="0"/>
                <a:cs typeface="Arial" pitchFamily="34" charset="0"/>
              </a:rPr>
              <a:t/>
            </a:r>
            <a:br>
              <a:rPr lang="en-US" sz="2000" b="1" i="1" dirty="0">
                <a:solidFill>
                  <a:srgbClr val="006892"/>
                </a:solidFill>
                <a:latin typeface="Arial" pitchFamily="34" charset="0"/>
                <a:cs typeface="Arial" pitchFamily="34" charset="0"/>
              </a:rPr>
            </a:br>
            <a:endParaRPr lang="en-US" sz="3600" b="1"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pic>
        <p:nvPicPr>
          <p:cNvPr id="7" name="Picture 11" descr="Churchill-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965938"/>
            <a:ext cx="1353457" cy="1824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4228907"/>
            <a:ext cx="3276600" cy="646331"/>
          </a:xfrm>
          <a:prstGeom prst="rect">
            <a:avLst/>
          </a:prstGeom>
          <a:noFill/>
        </p:spPr>
        <p:txBody>
          <a:bodyPr wrap="square" rtlCol="0">
            <a:spAutoFit/>
          </a:bodyPr>
          <a:lstStyle/>
          <a:p>
            <a:pPr algn="r"/>
            <a:r>
              <a:rPr lang="en-US" b="1" i="1" dirty="0" smtClean="0">
                <a:solidFill>
                  <a:schemeClr val="tx2"/>
                </a:solidFill>
              </a:rPr>
              <a:t>Roberta C. Churchill M.A., LMHC</a:t>
            </a:r>
          </a:p>
          <a:p>
            <a:pPr algn="r"/>
            <a:r>
              <a:rPr lang="en-US" b="1" i="1" dirty="0" smtClean="0">
                <a:solidFill>
                  <a:schemeClr val="tx2"/>
                </a:solidFill>
              </a:rPr>
              <a:t>ACJS, Inc.</a:t>
            </a:r>
            <a:endParaRPr lang="en-US" b="1" i="1" dirty="0">
              <a:solidFill>
                <a:schemeClr val="tx2"/>
              </a:solidFill>
            </a:endParaRPr>
          </a:p>
        </p:txBody>
      </p:sp>
    </p:spTree>
    <p:extLst>
      <p:ext uri="{BB962C8B-B14F-4D97-AF65-F5344CB8AC3E}">
        <p14:creationId xmlns:p14="http://schemas.microsoft.com/office/powerpoint/2010/main" val="364884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The BIG Myth</a:t>
            </a:r>
            <a:endParaRPr lang="en-US" sz="4400" b="1" dirty="0">
              <a:solidFill>
                <a:schemeClr val="accent1">
                  <a:lumMod val="75000"/>
                </a:schemeClr>
              </a:solidFill>
            </a:endParaRPr>
          </a:p>
        </p:txBody>
      </p:sp>
      <p:sp>
        <p:nvSpPr>
          <p:cNvPr id="17" name="Content Placeholder 5"/>
          <p:cNvSpPr>
            <a:spLocks noGrp="1"/>
          </p:cNvSpPr>
          <p:nvPr>
            <p:ph idx="1"/>
          </p:nvPr>
        </p:nvSpPr>
        <p:spPr>
          <a:xfrm>
            <a:off x="495300" y="1676400"/>
            <a:ext cx="8153400" cy="3333047"/>
          </a:xfrm>
        </p:spPr>
        <p:txBody>
          <a:bodyPr>
            <a:normAutofit/>
          </a:bodyPr>
          <a:lstStyle/>
          <a:p>
            <a:pPr marL="0" indent="0">
              <a:buClr>
                <a:schemeClr val="accent1">
                  <a:lumMod val="75000"/>
                </a:schemeClr>
              </a:buClr>
              <a:buNone/>
            </a:pPr>
            <a:r>
              <a:rPr lang="en-US" sz="2800" dirty="0" smtClean="0"/>
              <a:t>Learning ethical standards, principles and guidelines – along with examples of how they have been applied – translates into ethical practice, as long as we:</a:t>
            </a:r>
          </a:p>
          <a:p>
            <a:pPr marL="0" indent="0">
              <a:buClr>
                <a:schemeClr val="accent1">
                  <a:lumMod val="75000"/>
                </a:schemeClr>
              </a:buClr>
              <a:buNone/>
            </a:pPr>
            <a:endParaRPr lang="en-US" sz="1200" dirty="0" smtClean="0"/>
          </a:p>
          <a:p>
            <a:pPr lvl="1">
              <a:spcBef>
                <a:spcPts val="0"/>
              </a:spcBef>
              <a:buClr>
                <a:srgbClr val="CC9900"/>
              </a:buClr>
              <a:buFont typeface="Wingdings" panose="05000000000000000000" pitchFamily="2" charset="2"/>
              <a:buChar char="Ø"/>
            </a:pPr>
            <a:r>
              <a:rPr lang="en-US" sz="2400" dirty="0"/>
              <a:t>	</a:t>
            </a:r>
            <a:r>
              <a:rPr lang="en-US" sz="2400" dirty="0" smtClean="0"/>
              <a:t>follow our professional codes of conduct</a:t>
            </a:r>
          </a:p>
          <a:p>
            <a:pPr marL="457200" lvl="1" indent="0">
              <a:spcBef>
                <a:spcPts val="0"/>
              </a:spcBef>
              <a:buClr>
                <a:srgbClr val="CC9900"/>
              </a:buClr>
              <a:buNone/>
            </a:pPr>
            <a:endParaRPr lang="en-US" sz="1000" dirty="0" smtClean="0"/>
          </a:p>
          <a:p>
            <a:pPr lvl="1">
              <a:spcBef>
                <a:spcPts val="0"/>
              </a:spcBef>
              <a:buClr>
                <a:srgbClr val="CC9900"/>
              </a:buClr>
              <a:buFont typeface="Wingdings" panose="05000000000000000000" pitchFamily="2" charset="2"/>
              <a:buChar char="Ø"/>
            </a:pPr>
            <a:r>
              <a:rPr lang="en-US" sz="2400" dirty="0"/>
              <a:t> </a:t>
            </a:r>
            <a:r>
              <a:rPr lang="en-US" sz="2400" dirty="0" smtClean="0"/>
              <a:t>  understand their relationship to pertinent legal statues  </a:t>
            </a:r>
          </a:p>
          <a:p>
            <a:pPr marL="457200" lvl="1" indent="0">
              <a:spcBef>
                <a:spcPts val="0"/>
              </a:spcBef>
              <a:buClr>
                <a:srgbClr val="CC9900"/>
              </a:buClr>
              <a:buNone/>
            </a:pPr>
            <a:r>
              <a:rPr lang="en-US" sz="2400" dirty="0"/>
              <a:t> </a:t>
            </a:r>
            <a:r>
              <a:rPr lang="en-US" sz="2400" dirty="0" smtClean="0"/>
              <a:t>      and agency regulations</a:t>
            </a:r>
            <a:endParaRPr lang="en-US" sz="2000" dirty="0" smtClean="0"/>
          </a:p>
          <a:p>
            <a:endParaRPr lang="en-US" dirty="0"/>
          </a:p>
          <a:p>
            <a:pPr marL="0" indent="0">
              <a:buNone/>
            </a:pPr>
            <a:endParaRPr lang="en-US" dirty="0"/>
          </a:p>
        </p:txBody>
      </p:sp>
    </p:spTree>
    <p:extLst>
      <p:ext uri="{BB962C8B-B14F-4D97-AF65-F5344CB8AC3E}">
        <p14:creationId xmlns:p14="http://schemas.microsoft.com/office/powerpoint/2010/main" val="582659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The BIG Myth</a:t>
            </a:r>
            <a:endParaRPr lang="en-US" sz="4400" b="1" dirty="0">
              <a:solidFill>
                <a:schemeClr val="accent1">
                  <a:lumMod val="75000"/>
                </a:schemeClr>
              </a:solidFill>
            </a:endParaRPr>
          </a:p>
        </p:txBody>
      </p:sp>
      <p:sp>
        <p:nvSpPr>
          <p:cNvPr id="17" name="Content Placeholder 5"/>
          <p:cNvSpPr>
            <a:spLocks noGrp="1"/>
          </p:cNvSpPr>
          <p:nvPr>
            <p:ph idx="1"/>
          </p:nvPr>
        </p:nvSpPr>
        <p:spPr>
          <a:xfrm>
            <a:off x="495300" y="1447800"/>
            <a:ext cx="8153400" cy="4800600"/>
          </a:xfrm>
        </p:spPr>
        <p:txBody>
          <a:bodyPr>
            <a:normAutofit fontScale="85000" lnSpcReduction="10000"/>
          </a:bodyPr>
          <a:lstStyle/>
          <a:p>
            <a:pPr marL="0" indent="0">
              <a:buClr>
                <a:schemeClr val="accent1">
                  <a:lumMod val="75000"/>
                </a:schemeClr>
              </a:buClr>
              <a:buNone/>
            </a:pPr>
            <a:r>
              <a:rPr lang="en-US" sz="2600" b="1" dirty="0" smtClean="0"/>
              <a:t>Strategies used to Justify Behavior as Ethical (whether it Is or Not!)</a:t>
            </a:r>
          </a:p>
          <a:p>
            <a:pPr marL="0" indent="0">
              <a:buClr>
                <a:schemeClr val="accent1">
                  <a:lumMod val="75000"/>
                </a:schemeClr>
              </a:buClr>
              <a:buNone/>
            </a:pPr>
            <a:endParaRPr lang="en-US" sz="1300" dirty="0" smtClean="0"/>
          </a:p>
          <a:p>
            <a:pPr marL="0" indent="0">
              <a:lnSpc>
                <a:spcPct val="120000"/>
              </a:lnSpc>
              <a:buClr>
                <a:schemeClr val="accent1">
                  <a:lumMod val="75000"/>
                </a:schemeClr>
              </a:buClr>
              <a:buNone/>
            </a:pPr>
            <a:r>
              <a:rPr lang="en-US" sz="2600" dirty="0" smtClean="0"/>
              <a:t>It’s Ethical …</a:t>
            </a:r>
          </a:p>
          <a:p>
            <a:pPr>
              <a:lnSpc>
                <a:spcPct val="120000"/>
              </a:lnSpc>
              <a:spcBef>
                <a:spcPts val="0"/>
              </a:spcBef>
              <a:buClr>
                <a:schemeClr val="accent1">
                  <a:lumMod val="75000"/>
                </a:schemeClr>
              </a:buClr>
            </a:pPr>
            <a:r>
              <a:rPr lang="en-US" sz="2600" dirty="0" smtClean="0"/>
              <a:t>If our agencies / facilities require it</a:t>
            </a:r>
          </a:p>
          <a:p>
            <a:pPr>
              <a:lnSpc>
                <a:spcPct val="120000"/>
              </a:lnSpc>
              <a:spcBef>
                <a:spcPts val="0"/>
              </a:spcBef>
              <a:buClr>
                <a:schemeClr val="accent1">
                  <a:lumMod val="75000"/>
                </a:schemeClr>
              </a:buClr>
            </a:pPr>
            <a:r>
              <a:rPr lang="en-US" sz="2600" dirty="0" smtClean="0"/>
              <a:t>If other people are doing it</a:t>
            </a:r>
          </a:p>
          <a:p>
            <a:pPr>
              <a:lnSpc>
                <a:spcPct val="120000"/>
              </a:lnSpc>
              <a:spcBef>
                <a:spcPts val="0"/>
              </a:spcBef>
              <a:buClr>
                <a:schemeClr val="accent1">
                  <a:lumMod val="75000"/>
                </a:schemeClr>
              </a:buClr>
            </a:pPr>
            <a:r>
              <a:rPr lang="en-US" sz="2600" dirty="0" smtClean="0"/>
              <a:t>As long as it’s legal</a:t>
            </a:r>
          </a:p>
          <a:p>
            <a:pPr>
              <a:lnSpc>
                <a:spcPct val="120000"/>
              </a:lnSpc>
              <a:spcBef>
                <a:spcPts val="0"/>
              </a:spcBef>
              <a:buClr>
                <a:schemeClr val="accent1">
                  <a:lumMod val="75000"/>
                </a:schemeClr>
              </a:buClr>
            </a:pPr>
            <a:r>
              <a:rPr lang="en-US" sz="2600" dirty="0" smtClean="0"/>
              <a:t>As long as our professional association’s code of conduct allows it</a:t>
            </a:r>
          </a:p>
          <a:p>
            <a:pPr>
              <a:lnSpc>
                <a:spcPct val="120000"/>
              </a:lnSpc>
              <a:spcBef>
                <a:spcPts val="0"/>
              </a:spcBef>
              <a:buClr>
                <a:schemeClr val="accent1">
                  <a:lumMod val="75000"/>
                </a:schemeClr>
              </a:buClr>
            </a:pPr>
            <a:r>
              <a:rPr lang="en-US" sz="2600" dirty="0" smtClean="0"/>
              <a:t>As long as we meant well</a:t>
            </a:r>
          </a:p>
          <a:p>
            <a:pPr>
              <a:lnSpc>
                <a:spcPct val="120000"/>
              </a:lnSpc>
              <a:spcBef>
                <a:spcPts val="0"/>
              </a:spcBef>
              <a:buClr>
                <a:schemeClr val="accent1">
                  <a:lumMod val="75000"/>
                </a:schemeClr>
              </a:buClr>
            </a:pPr>
            <a:r>
              <a:rPr lang="en-US" sz="2600" dirty="0" smtClean="0"/>
              <a:t>As long as no one complains about it</a:t>
            </a:r>
          </a:p>
          <a:p>
            <a:pPr>
              <a:lnSpc>
                <a:spcPct val="120000"/>
              </a:lnSpc>
              <a:spcBef>
                <a:spcPts val="0"/>
              </a:spcBef>
              <a:buClr>
                <a:schemeClr val="accent1">
                  <a:lumMod val="75000"/>
                </a:schemeClr>
              </a:buClr>
            </a:pPr>
            <a:r>
              <a:rPr lang="en-US" sz="2600" dirty="0" smtClean="0"/>
              <a:t>If we can find a consultant / trainer who say it’s OK</a:t>
            </a:r>
          </a:p>
          <a:p>
            <a:pPr>
              <a:lnSpc>
                <a:spcPct val="120000"/>
              </a:lnSpc>
              <a:spcBef>
                <a:spcPts val="0"/>
              </a:spcBef>
              <a:buClr>
                <a:schemeClr val="accent1">
                  <a:lumMod val="75000"/>
                </a:schemeClr>
              </a:buClr>
            </a:pPr>
            <a:r>
              <a:rPr lang="en-US" sz="2600" dirty="0" smtClean="0"/>
              <a:t>If  it came from the “heart” or “gut”</a:t>
            </a:r>
          </a:p>
          <a:p>
            <a:pPr>
              <a:lnSpc>
                <a:spcPct val="120000"/>
              </a:lnSpc>
              <a:spcBef>
                <a:spcPts val="0"/>
              </a:spcBef>
              <a:buClr>
                <a:schemeClr val="accent1">
                  <a:lumMod val="75000"/>
                </a:schemeClr>
              </a:buClr>
            </a:pPr>
            <a:r>
              <a:rPr lang="en-US" sz="2600" dirty="0" smtClean="0"/>
              <a:t>If “anyone else in the same situation” would have done the same thing</a:t>
            </a:r>
            <a:endParaRPr lang="en-US" sz="2600" dirty="0"/>
          </a:p>
          <a:p>
            <a:pPr marL="0" indent="0">
              <a:buClr>
                <a:schemeClr val="accent1">
                  <a:lumMod val="75000"/>
                </a:schemeClr>
              </a:buClr>
              <a:buNone/>
            </a:pPr>
            <a:endParaRPr lang="en-US" sz="24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24269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In Response</a:t>
            </a:r>
            <a:endParaRPr lang="en-US" sz="4400" b="1" dirty="0">
              <a:solidFill>
                <a:schemeClr val="accent1">
                  <a:lumMod val="75000"/>
                </a:schemeClr>
              </a:solidFill>
            </a:endParaRPr>
          </a:p>
        </p:txBody>
      </p:sp>
      <p:sp>
        <p:nvSpPr>
          <p:cNvPr id="17" name="Content Placeholder 5"/>
          <p:cNvSpPr>
            <a:spLocks noGrp="1"/>
          </p:cNvSpPr>
          <p:nvPr>
            <p:ph idx="1"/>
          </p:nvPr>
        </p:nvSpPr>
        <p:spPr>
          <a:xfrm>
            <a:off x="495300" y="1676400"/>
            <a:ext cx="8153400" cy="4495800"/>
          </a:xfrm>
        </p:spPr>
        <p:txBody>
          <a:bodyPr>
            <a:normAutofit/>
          </a:bodyPr>
          <a:lstStyle/>
          <a:p>
            <a:pPr marL="0" indent="0">
              <a:buClr>
                <a:schemeClr val="accent1">
                  <a:lumMod val="75000"/>
                </a:schemeClr>
              </a:buClr>
              <a:buNone/>
            </a:pPr>
            <a:endParaRPr lang="en-US" sz="1300" dirty="0" smtClean="0"/>
          </a:p>
          <a:p>
            <a:pPr>
              <a:spcBef>
                <a:spcPts val="600"/>
              </a:spcBef>
              <a:spcAft>
                <a:spcPts val="600"/>
              </a:spcAft>
              <a:buClr>
                <a:srgbClr val="CC9900"/>
              </a:buClr>
              <a:buFont typeface="Wingdings" panose="05000000000000000000" pitchFamily="2" charset="2"/>
              <a:buChar char="Ø"/>
            </a:pPr>
            <a:r>
              <a:rPr lang="en-US" sz="2600" b="1" dirty="0" smtClean="0">
                <a:solidFill>
                  <a:srgbClr val="C00000"/>
                </a:solidFill>
              </a:rPr>
              <a:t>Education</a:t>
            </a:r>
            <a:r>
              <a:rPr lang="en-US" sz="2600" dirty="0" smtClean="0"/>
              <a:t> – to raise awareness and knowledge to deal with ethical concerns</a:t>
            </a:r>
          </a:p>
          <a:p>
            <a:pPr>
              <a:spcBef>
                <a:spcPts val="600"/>
              </a:spcBef>
              <a:spcAft>
                <a:spcPts val="600"/>
              </a:spcAft>
              <a:buClr>
                <a:srgbClr val="CC9900"/>
              </a:buClr>
              <a:buFont typeface="Wingdings" panose="05000000000000000000" pitchFamily="2" charset="2"/>
              <a:buChar char="Ø"/>
            </a:pPr>
            <a:r>
              <a:rPr lang="en-US" sz="2600" b="1" dirty="0" smtClean="0">
                <a:solidFill>
                  <a:srgbClr val="C00000"/>
                </a:solidFill>
              </a:rPr>
              <a:t>Case Reviews </a:t>
            </a:r>
            <a:r>
              <a:rPr lang="en-US" sz="2600" dirty="0" smtClean="0"/>
              <a:t>– to identify and articulate                               ethical issues confronting staff</a:t>
            </a:r>
          </a:p>
          <a:p>
            <a:pPr>
              <a:spcBef>
                <a:spcPts val="600"/>
              </a:spcBef>
              <a:spcAft>
                <a:spcPts val="600"/>
              </a:spcAft>
              <a:buClr>
                <a:srgbClr val="CC9900"/>
              </a:buClr>
              <a:buFont typeface="Wingdings" panose="05000000000000000000" pitchFamily="2" charset="2"/>
              <a:buChar char="Ø"/>
            </a:pPr>
            <a:r>
              <a:rPr lang="en-US" sz="2600" b="1" dirty="0" smtClean="0">
                <a:solidFill>
                  <a:srgbClr val="C00000"/>
                </a:solidFill>
              </a:rPr>
              <a:t>Clinical Supervision </a:t>
            </a:r>
            <a:r>
              <a:rPr lang="en-US" sz="2600" dirty="0" smtClean="0"/>
              <a:t>– provide opportunity                                                                                                     for ethical reflection</a:t>
            </a:r>
          </a:p>
          <a:p>
            <a:pPr>
              <a:spcBef>
                <a:spcPts val="600"/>
              </a:spcBef>
              <a:spcAft>
                <a:spcPts val="600"/>
              </a:spcAft>
              <a:buClr>
                <a:srgbClr val="CC9900"/>
              </a:buClr>
              <a:buFont typeface="Wingdings" panose="05000000000000000000" pitchFamily="2" charset="2"/>
              <a:buChar char="Ø"/>
            </a:pPr>
            <a:r>
              <a:rPr lang="en-US" sz="2600" b="1" dirty="0" smtClean="0">
                <a:solidFill>
                  <a:srgbClr val="C00000"/>
                </a:solidFill>
              </a:rPr>
              <a:t>Policy Development </a:t>
            </a:r>
            <a:r>
              <a:rPr lang="en-US" sz="2600" dirty="0" smtClean="0"/>
              <a:t>– to help to develop guidelines for ethical practice</a:t>
            </a:r>
          </a:p>
          <a:p>
            <a:pPr>
              <a:lnSpc>
                <a:spcPct val="120000"/>
              </a:lnSpc>
              <a:spcBef>
                <a:spcPts val="0"/>
              </a:spcBef>
              <a:buClr>
                <a:srgbClr val="CC9900"/>
              </a:buClr>
              <a:buFont typeface="Wingdings" panose="05000000000000000000" pitchFamily="2" charset="2"/>
              <a:buChar char="Ø"/>
            </a:pPr>
            <a:endParaRPr lang="en-US" sz="2600" dirty="0"/>
          </a:p>
          <a:p>
            <a:pPr marL="0" indent="0">
              <a:buClr>
                <a:schemeClr val="accent1">
                  <a:lumMod val="75000"/>
                </a:schemeClr>
              </a:buClr>
              <a:buNone/>
            </a:pPr>
            <a:endParaRPr lang="en-US" sz="2400" dirty="0" smtClean="0"/>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7432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61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SIX ETHICAL PRINCIPLES</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13</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1828800" y="38100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000" dirty="0" smtClean="0">
                <a:solidFill>
                  <a:schemeClr val="bg1"/>
                </a:solidFill>
                <a:latin typeface="Lucida Sans Unicode" pitchFamily="34" charset="0"/>
              </a:rPr>
              <a:t>Remley and Herlihy (2007)</a:t>
            </a:r>
            <a:endParaRPr lang="en-US" sz="2000" dirty="0">
              <a:solidFill>
                <a:schemeClr val="bg1"/>
              </a:solidFill>
              <a:latin typeface="Lucida Sans Unicode" pitchFamily="34" charset="0"/>
            </a:endParaRPr>
          </a:p>
        </p:txBody>
      </p:sp>
    </p:spTree>
    <p:extLst>
      <p:ext uri="{BB962C8B-B14F-4D97-AF65-F5344CB8AC3E}">
        <p14:creationId xmlns:p14="http://schemas.microsoft.com/office/powerpoint/2010/main" val="2165261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71487" y="221991"/>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Beneficence</a:t>
            </a:r>
            <a:endParaRPr lang="en-US" sz="4400" b="1" dirty="0">
              <a:solidFill>
                <a:prstClr val="white"/>
              </a:solidFill>
            </a:endParaRPr>
          </a:p>
        </p:txBody>
      </p:sp>
      <p:sp>
        <p:nvSpPr>
          <p:cNvPr id="11" name="Content Placeholder 2"/>
          <p:cNvSpPr txBox="1">
            <a:spLocks/>
          </p:cNvSpPr>
          <p:nvPr/>
        </p:nvSpPr>
        <p:spPr>
          <a:xfrm>
            <a:off x="457200" y="2514600"/>
            <a:ext cx="8229600" cy="9906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BE854C"/>
              </a:buClr>
              <a:buSzPct val="65000"/>
              <a:buFont typeface="Wingdings" pitchFamily="2" charset="2"/>
              <a:buChar char="Ø"/>
            </a:pPr>
            <a:endParaRPr lang="en-US" sz="2700" dirty="0" smtClean="0"/>
          </a:p>
        </p:txBody>
      </p:sp>
      <p:sp>
        <p:nvSpPr>
          <p:cNvPr id="17" name="Content Placeholder 2"/>
          <p:cNvSpPr txBox="1">
            <a:spLocks/>
          </p:cNvSpPr>
          <p:nvPr/>
        </p:nvSpPr>
        <p:spPr>
          <a:xfrm>
            <a:off x="457200" y="2514600"/>
            <a:ext cx="8229600" cy="3276599"/>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E854C"/>
              </a:buClr>
              <a:buSzPct val="65000"/>
              <a:buNone/>
            </a:pPr>
            <a:endParaRPr lang="en-US" sz="2700" dirty="0" smtClean="0"/>
          </a:p>
        </p:txBody>
      </p:sp>
      <p:graphicFrame>
        <p:nvGraphicFramePr>
          <p:cNvPr id="3" name="Diagram 2"/>
          <p:cNvGraphicFramePr/>
          <p:nvPr>
            <p:extLst>
              <p:ext uri="{D42A27DB-BD31-4B8C-83A1-F6EECF244321}">
                <p14:modId xmlns:p14="http://schemas.microsoft.com/office/powerpoint/2010/main" val="312330849"/>
              </p:ext>
            </p:extLst>
          </p:nvPr>
        </p:nvGraphicFramePr>
        <p:xfrm>
          <a:off x="228600" y="1371600"/>
          <a:ext cx="8686800" cy="4648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7654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Non-Maleficence</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6/17/2015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p:cNvGraphicFramePr/>
          <p:nvPr>
            <p:extLst>
              <p:ext uri="{D42A27DB-BD31-4B8C-83A1-F6EECF244321}">
                <p14:modId xmlns:p14="http://schemas.microsoft.com/office/powerpoint/2010/main" val="1266831592"/>
              </p:ext>
            </p:extLst>
          </p:nvPr>
        </p:nvGraphicFramePr>
        <p:xfrm>
          <a:off x="304800" y="1295400"/>
          <a:ext cx="8610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183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Autonomy</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6/17/2015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1524452911"/>
              </p:ext>
            </p:extLst>
          </p:nvPr>
        </p:nvGraphicFramePr>
        <p:xfrm>
          <a:off x="381000" y="1295400"/>
          <a:ext cx="8382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6999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Justice</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6/17/2015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2066987367"/>
              </p:ext>
            </p:extLst>
          </p:nvPr>
        </p:nvGraphicFramePr>
        <p:xfrm>
          <a:off x="381000" y="1371600"/>
          <a:ext cx="8458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6999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Fidelity</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6/17/2015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255035866"/>
              </p:ext>
            </p:extLst>
          </p:nvPr>
        </p:nvGraphicFramePr>
        <p:xfrm>
          <a:off x="304800" y="1524000"/>
          <a:ext cx="8534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6999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Veracity</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6/17/2015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2915534838"/>
              </p:ext>
            </p:extLst>
          </p:nvPr>
        </p:nvGraphicFramePr>
        <p:xfrm>
          <a:off x="304800" y="1295400"/>
          <a:ext cx="8610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6999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lstStyle/>
          <a:p>
            <a:r>
              <a:rPr lang="en-US" b="1" dirty="0" smtClean="0">
                <a:solidFill>
                  <a:srgbClr val="006892"/>
                </a:solidFill>
                <a:latin typeface="+mn-lt"/>
                <a:cs typeface="Arial" pitchFamily="34" charset="0"/>
              </a:rPr>
              <a:t>Course Objectives</a:t>
            </a:r>
            <a:endParaRPr lang="en-US" b="1" dirty="0">
              <a:solidFill>
                <a:srgbClr val="006892"/>
              </a:solidFill>
              <a:latin typeface="+mn-lt"/>
              <a:cs typeface="Arial" pitchFamily="34" charset="0"/>
            </a:endParaRPr>
          </a:p>
        </p:txBody>
      </p:sp>
      <p:sp>
        <p:nvSpPr>
          <p:cNvPr id="3" name="Content Placeholder 2"/>
          <p:cNvSpPr>
            <a:spLocks noGrp="1"/>
          </p:cNvSpPr>
          <p:nvPr>
            <p:ph idx="1"/>
          </p:nvPr>
        </p:nvSpPr>
        <p:spPr>
          <a:xfrm>
            <a:off x="228600" y="1600200"/>
            <a:ext cx="8686800" cy="3733800"/>
          </a:xfrm>
        </p:spPr>
        <p:txBody>
          <a:bodyPr>
            <a:noAutofit/>
          </a:bodyPr>
          <a:lstStyle/>
          <a:p>
            <a:pPr>
              <a:buFont typeface="Arial" charset="0"/>
              <a:buNone/>
            </a:pPr>
            <a:r>
              <a:rPr lang="en-US" sz="2800" b="1" dirty="0">
                <a:solidFill>
                  <a:schemeClr val="accent1"/>
                </a:solidFill>
                <a:cs typeface="Calibri" pitchFamily="34" charset="0"/>
              </a:rPr>
              <a:t>Upon completion of this presentation, participants will be able to :</a:t>
            </a:r>
          </a:p>
          <a:p>
            <a:pPr>
              <a:buFont typeface="Arial" charset="0"/>
              <a:buNone/>
            </a:pPr>
            <a:endParaRPr lang="en-US" sz="1000" b="1" dirty="0">
              <a:solidFill>
                <a:sysClr val="windowText" lastClr="000000"/>
              </a:solidFill>
              <a:cs typeface="Calibri" pitchFamily="34" charset="0"/>
            </a:endParaRPr>
          </a:p>
          <a:p>
            <a:pPr>
              <a:spcBef>
                <a:spcPts val="0"/>
              </a:spcBef>
              <a:spcAft>
                <a:spcPts val="600"/>
              </a:spcAft>
              <a:buClr>
                <a:srgbClr val="CC9900"/>
              </a:buClr>
              <a:buSzPct val="75000"/>
              <a:buFont typeface="Wingdings" pitchFamily="2" charset="2"/>
              <a:buChar char="Ø"/>
            </a:pPr>
            <a:r>
              <a:rPr lang="en-US" sz="2800" dirty="0" smtClean="0">
                <a:solidFill>
                  <a:sysClr val="windowText" lastClr="000000"/>
                </a:solidFill>
                <a:cs typeface="Calibri" pitchFamily="34" charset="0"/>
              </a:rPr>
              <a:t>Provide the definition of “ethical dilemma”</a:t>
            </a:r>
            <a:endParaRPr lang="en-US" sz="2800" dirty="0">
              <a:solidFill>
                <a:sysClr val="windowText" lastClr="000000"/>
              </a:solidFill>
              <a:cs typeface="Calibri" pitchFamily="34" charset="0"/>
            </a:endParaRPr>
          </a:p>
          <a:p>
            <a:pPr>
              <a:spcBef>
                <a:spcPts val="0"/>
              </a:spcBef>
              <a:spcAft>
                <a:spcPts val="600"/>
              </a:spcAft>
              <a:buClr>
                <a:srgbClr val="CC9900"/>
              </a:buClr>
              <a:buSzPct val="75000"/>
              <a:buFont typeface="Wingdings" pitchFamily="2" charset="2"/>
              <a:buChar char="Ø"/>
            </a:pPr>
            <a:r>
              <a:rPr lang="en-US" sz="2800" dirty="0" smtClean="0">
                <a:solidFill>
                  <a:sysClr val="windowText" lastClr="000000"/>
                </a:solidFill>
                <a:cs typeface="Calibri" pitchFamily="34" charset="0"/>
              </a:rPr>
              <a:t>Describe the six ethical principles for treatment professionals</a:t>
            </a:r>
            <a:endParaRPr lang="en-US" sz="2800" dirty="0">
              <a:solidFill>
                <a:sysClr val="windowText" lastClr="000000"/>
              </a:solidFill>
              <a:cs typeface="Calibri" pitchFamily="34" charset="0"/>
            </a:endParaRPr>
          </a:p>
          <a:p>
            <a:pPr>
              <a:spcBef>
                <a:spcPts val="0"/>
              </a:spcBef>
              <a:spcAft>
                <a:spcPts val="600"/>
              </a:spcAft>
              <a:buClr>
                <a:srgbClr val="CC9900"/>
              </a:buClr>
              <a:buSzPct val="75000"/>
              <a:buFont typeface="Wingdings" pitchFamily="2" charset="2"/>
              <a:buChar char="Ø"/>
            </a:pPr>
            <a:r>
              <a:rPr lang="en-US" sz="2800" dirty="0" smtClean="0">
                <a:solidFill>
                  <a:sysClr val="windowText" lastClr="000000"/>
                </a:solidFill>
                <a:cs typeface="Calibri" pitchFamily="34" charset="0"/>
              </a:rPr>
              <a:t>Identify at least three tools of decision making to help with ethical dilemmas</a:t>
            </a:r>
          </a:p>
          <a:p>
            <a:pPr>
              <a:spcBef>
                <a:spcPts val="0"/>
              </a:spcBef>
              <a:spcAft>
                <a:spcPts val="600"/>
              </a:spcAft>
              <a:buClr>
                <a:srgbClr val="CC9900"/>
              </a:buClr>
              <a:buSzPct val="75000"/>
              <a:buFont typeface="Wingdings" pitchFamily="2" charset="2"/>
              <a:buChar char="Ø"/>
            </a:pPr>
            <a:r>
              <a:rPr lang="en-US" sz="2800" dirty="0" smtClean="0">
                <a:solidFill>
                  <a:sysClr val="windowText" lastClr="000000"/>
                </a:solidFill>
                <a:cs typeface="Calibri" pitchFamily="34" charset="0"/>
              </a:rPr>
              <a:t>Describe one tool of decision making in detail</a:t>
            </a:r>
            <a:endParaRPr lang="en-US" sz="2800" dirty="0">
              <a:solidFill>
                <a:sysClr val="windowText" lastClr="000000"/>
              </a:solidFill>
              <a:cs typeface="Calibri" pitchFamily="34" charset="0"/>
            </a:endParaRPr>
          </a:p>
          <a:p>
            <a:pPr>
              <a:buClr>
                <a:srgbClr val="BE854C"/>
              </a:buClr>
              <a:buSzPct val="65000"/>
              <a:buFont typeface="Wingdings" pitchFamily="2" charset="2"/>
              <a:buChar char="Ø"/>
            </a:pPr>
            <a:endParaRPr lang="en-US" sz="2800" dirty="0"/>
          </a:p>
          <a:p>
            <a:pPr>
              <a:buClr>
                <a:srgbClr val="BE854C"/>
              </a:buClr>
              <a:buSzPct val="65000"/>
              <a:buFont typeface="Wingdings" pitchFamily="2" charset="2"/>
              <a:buChar char="Ø"/>
            </a:pPr>
            <a:endParaRPr lang="en-US" sz="2800" dirty="0"/>
          </a:p>
          <a:p>
            <a:pPr marL="0" lvl="0" indent="0">
              <a:buClr>
                <a:srgbClr val="BE854C"/>
              </a:buClr>
              <a:buSzPct val="65000"/>
              <a:buNone/>
            </a:pPr>
            <a:r>
              <a:rPr lang="en-US" sz="2800" dirty="0" smtClean="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6/17/2015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92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Boundaries of Competence</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6/17/2015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533400" y="2205038"/>
            <a:ext cx="3733800" cy="2971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Provide only those services for which you are qualified</a:t>
            </a:r>
          </a:p>
          <a:p>
            <a:pPr marL="457200" indent="-457200" algn="l">
              <a:spcAft>
                <a:spcPts val="600"/>
              </a:spcAft>
              <a:buClr>
                <a:srgbClr val="CC9900"/>
              </a:buClr>
              <a:buSzPct val="85000"/>
              <a:buFont typeface="Wingdings" panose="05000000000000000000" pitchFamily="2" charset="2"/>
              <a:buChar char="Ø"/>
            </a:pPr>
            <a:r>
              <a:rPr lang="en-US" sz="2800" dirty="0" smtClean="0"/>
              <a:t>Represent accurately your professional qualifications</a:t>
            </a:r>
            <a:endParaRPr lang="en-US" sz="28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7" y="1985962"/>
            <a:ext cx="4576763" cy="334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997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Impairment</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6/17/2015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609600" y="1600199"/>
            <a:ext cx="8077200" cy="30880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Seek assistance in solving personal issues</a:t>
            </a:r>
          </a:p>
          <a:p>
            <a:pPr marL="457200" indent="-457200" algn="l">
              <a:spcAft>
                <a:spcPts val="600"/>
              </a:spcAft>
              <a:buClr>
                <a:srgbClr val="CC9900"/>
              </a:buClr>
              <a:buSzPct val="85000"/>
              <a:buFont typeface="Wingdings" panose="05000000000000000000" pitchFamily="2" charset="2"/>
              <a:buChar char="Ø"/>
            </a:pPr>
            <a:r>
              <a:rPr lang="en-US" sz="2800" dirty="0" smtClean="0"/>
              <a:t>Refrain from your professional                           services if a client may be                                   harmed by your physical,                                    mental, or emotional problems</a:t>
            </a:r>
            <a:endParaRPr lang="en-US" sz="2800" dirty="0"/>
          </a:p>
        </p:txBody>
      </p:sp>
      <p:pic>
        <p:nvPicPr>
          <p:cNvPr id="9218" name="Picture 2" descr="https://encrypted-tbn0.gstatic.com/images?q=tbn:ANd9GcSZgYUss7KhCmrswhUEpHh0L23tUjJyUSO5fIaVbQDr2UzkUddb"/>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019800" y="2667000"/>
            <a:ext cx="2362200" cy="297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97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dirty="0">
              <a:solidFill>
                <a:prstClr val="white"/>
              </a:solidFill>
            </a:endParaRPr>
          </a:p>
        </p:txBody>
      </p:sp>
      <p:sp>
        <p:nvSpPr>
          <p:cNvPr id="16" name="TextBox 15"/>
          <p:cNvSpPr txBox="1"/>
          <p:nvPr/>
        </p:nvSpPr>
        <p:spPr>
          <a:xfrm>
            <a:off x="704850" y="1340346"/>
            <a:ext cx="7734300" cy="3231654"/>
          </a:xfrm>
          <a:prstGeom prst="rect">
            <a:avLst/>
          </a:prstGeom>
          <a:noFill/>
        </p:spPr>
        <p:txBody>
          <a:bodyPr wrap="square" rtlCol="0">
            <a:spAutoFit/>
          </a:bodyPr>
          <a:lstStyle/>
          <a:p>
            <a:endParaRPr lang="en-US" sz="4400" dirty="0"/>
          </a:p>
          <a:p>
            <a:r>
              <a:rPr lang="en-US" sz="2800" i="1" dirty="0">
                <a:solidFill>
                  <a:srgbClr val="000000"/>
                </a:solidFill>
              </a:rPr>
              <a:t>"Because </a:t>
            </a:r>
            <a:r>
              <a:rPr lang="en-US" sz="2800" b="1" i="1" dirty="0">
                <a:solidFill>
                  <a:schemeClr val="accent1"/>
                </a:solidFill>
              </a:rPr>
              <a:t>a relationship begins with a power differential, </a:t>
            </a:r>
            <a:r>
              <a:rPr lang="en-US" sz="2800" i="1" dirty="0" smtClean="0">
                <a:solidFill>
                  <a:srgbClr val="000000"/>
                </a:solidFill>
              </a:rPr>
              <a:t>I</a:t>
            </a:r>
            <a:r>
              <a:rPr lang="en-US" sz="2800" b="1" i="1" dirty="0">
                <a:solidFill>
                  <a:srgbClr val="000000"/>
                </a:solidFill>
              </a:rPr>
              <a:t> </a:t>
            </a:r>
            <a:r>
              <a:rPr lang="en-US" sz="2800" i="1" dirty="0">
                <a:solidFill>
                  <a:srgbClr val="000000"/>
                </a:solidFill>
              </a:rPr>
              <a:t>shall not exploit relationships with current or former clients for personal gain, including social or business relationships." </a:t>
            </a:r>
            <a:endParaRPr lang="en-US" sz="2800" i="1" dirty="0" smtClean="0">
              <a:solidFill>
                <a:srgbClr val="000000"/>
              </a:solidFill>
            </a:endParaRPr>
          </a:p>
          <a:p>
            <a:endParaRPr lang="en-US" sz="2800" dirty="0">
              <a:solidFill>
                <a:srgbClr val="000000"/>
              </a:solidFill>
            </a:endParaRPr>
          </a:p>
          <a:p>
            <a:r>
              <a:rPr lang="en-US" sz="1600" dirty="0" smtClean="0"/>
              <a:t>(</a:t>
            </a:r>
            <a:r>
              <a:rPr lang="en-US" sz="1600" dirty="0"/>
              <a:t>National Association of Alcoholism and Drug Abuse Counselors, 2004)</a:t>
            </a:r>
          </a:p>
        </p:txBody>
      </p:sp>
    </p:spTree>
    <p:extLst>
      <p:ext uri="{BB962C8B-B14F-4D97-AF65-F5344CB8AC3E}">
        <p14:creationId xmlns:p14="http://schemas.microsoft.com/office/powerpoint/2010/main" val="84500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cs typeface="Arial" pitchFamily="34" charset="0"/>
              </a:rPr>
              <a:t>Dual Relationships</a:t>
            </a:r>
            <a:endParaRPr lang="en-US" sz="4400" b="1" dirty="0">
              <a:solidFill>
                <a:schemeClr val="accent1">
                  <a:lumMod val="75000"/>
                </a:schemeClr>
              </a:solidFill>
            </a:endParaRPr>
          </a:p>
        </p:txBody>
      </p:sp>
      <p:sp>
        <p:nvSpPr>
          <p:cNvPr id="17" name="Content Placeholder 5"/>
          <p:cNvSpPr>
            <a:spLocks noGrp="1"/>
          </p:cNvSpPr>
          <p:nvPr>
            <p:ph idx="1"/>
          </p:nvPr>
        </p:nvSpPr>
        <p:spPr>
          <a:xfrm>
            <a:off x="470470" y="1524000"/>
            <a:ext cx="8153400" cy="2209800"/>
          </a:xfrm>
        </p:spPr>
        <p:txBody>
          <a:bodyPr>
            <a:normAutofit/>
          </a:bodyPr>
          <a:lstStyle/>
          <a:p>
            <a:pPr marL="0" indent="0">
              <a:buClr>
                <a:schemeClr val="accent1">
                  <a:lumMod val="75000"/>
                </a:schemeClr>
              </a:buClr>
              <a:buNone/>
            </a:pPr>
            <a:endParaRPr lang="en-US" sz="900" b="1" dirty="0" smtClean="0">
              <a:solidFill>
                <a:schemeClr val="bg1"/>
              </a:solidFill>
            </a:endParaRPr>
          </a:p>
          <a:p>
            <a:pPr>
              <a:buClr>
                <a:srgbClr val="CC9900"/>
              </a:buClr>
              <a:buSzPct val="75000"/>
              <a:buFont typeface="Wingdings" pitchFamily="2" charset="2"/>
              <a:buChar char="Ø"/>
            </a:pPr>
            <a:r>
              <a:rPr lang="en-US" sz="2400" b="1" dirty="0" smtClean="0"/>
              <a:t>When staff </a:t>
            </a:r>
            <a:r>
              <a:rPr lang="en-US" sz="2400" b="1" dirty="0"/>
              <a:t>and client are engaged in relationships other than that of </a:t>
            </a:r>
            <a:r>
              <a:rPr lang="en-US" sz="2400" b="1" dirty="0" smtClean="0"/>
              <a:t>staff-client</a:t>
            </a:r>
            <a:endParaRPr lang="en-US" sz="2400" b="1" dirty="0" smtClean="0">
              <a:solidFill>
                <a:schemeClr val="bg1"/>
              </a:solidFill>
            </a:endParaRPr>
          </a:p>
          <a:p>
            <a:pPr lvl="1">
              <a:buClr>
                <a:schemeClr val="accent1">
                  <a:lumMod val="75000"/>
                </a:schemeClr>
              </a:buClr>
              <a:buSzPct val="75000"/>
              <a:buFont typeface="Arial" pitchFamily="34" charset="0"/>
              <a:buChar char="•"/>
            </a:pPr>
            <a:r>
              <a:rPr lang="en-US" sz="2400" dirty="0" smtClean="0">
                <a:solidFill>
                  <a:schemeClr val="tx1">
                    <a:lumMod val="95000"/>
                    <a:lumOff val="5000"/>
                  </a:schemeClr>
                </a:solidFill>
              </a:rPr>
              <a:t>Social, professional, </a:t>
            </a:r>
            <a:r>
              <a:rPr lang="en-US" sz="2400" dirty="0">
                <a:solidFill>
                  <a:schemeClr val="tx1">
                    <a:lumMod val="95000"/>
                    <a:lumOff val="5000"/>
                  </a:schemeClr>
                </a:solidFill>
              </a:rPr>
              <a:t>s</a:t>
            </a:r>
            <a:r>
              <a:rPr lang="en-US" sz="2400" dirty="0" smtClean="0">
                <a:solidFill>
                  <a:schemeClr val="tx1">
                    <a:lumMod val="95000"/>
                    <a:lumOff val="5000"/>
                  </a:schemeClr>
                </a:solidFill>
              </a:rPr>
              <a:t>exual / emotional</a:t>
            </a: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
        <p:nvSpPr>
          <p:cNvPr id="3" name="TextBox 2"/>
          <p:cNvSpPr txBox="1"/>
          <p:nvPr/>
        </p:nvSpPr>
        <p:spPr>
          <a:xfrm>
            <a:off x="2783413" y="5687690"/>
            <a:ext cx="6360587" cy="523220"/>
          </a:xfrm>
          <a:prstGeom prst="rect">
            <a:avLst/>
          </a:prstGeom>
          <a:noFill/>
        </p:spPr>
        <p:txBody>
          <a:bodyPr wrap="none" rtlCol="0">
            <a:spAutoFit/>
          </a:bodyPr>
          <a:lstStyle/>
          <a:p>
            <a:pPr algn="r"/>
            <a:r>
              <a:rPr lang="en-US" sz="1400" dirty="0"/>
              <a:t>Corey, G., Schneider-Corey, M., &amp; </a:t>
            </a:r>
            <a:r>
              <a:rPr lang="en-US" sz="1400" dirty="0" err="1"/>
              <a:t>Callanan</a:t>
            </a:r>
            <a:r>
              <a:rPr lang="en-US" sz="1400" dirty="0"/>
              <a:t>, P. (2011). </a:t>
            </a:r>
            <a:r>
              <a:rPr lang="en-US" sz="1400" i="1" dirty="0"/>
              <a:t>Issues and ethics in the helping </a:t>
            </a:r>
            <a:endParaRPr lang="en-US" sz="1400" dirty="0"/>
          </a:p>
          <a:p>
            <a:pPr algn="r"/>
            <a:r>
              <a:rPr lang="en-US" sz="1400" i="1" dirty="0"/>
              <a:t>	profession</a:t>
            </a:r>
            <a:r>
              <a:rPr lang="en-US" sz="1400" dirty="0"/>
              <a:t> (8</a:t>
            </a:r>
            <a:r>
              <a:rPr lang="en-US" sz="1400" baseline="30000" dirty="0"/>
              <a:t>th</a:t>
            </a:r>
            <a:r>
              <a:rPr lang="en-US" sz="1400" dirty="0"/>
              <a:t> ed.). Belmont, CA: Brooks &amp; Cole, </a:t>
            </a:r>
            <a:r>
              <a:rPr lang="en-US" sz="1400" dirty="0" err="1"/>
              <a:t>Cengage</a:t>
            </a:r>
            <a:r>
              <a:rPr lang="en-US" sz="1400" dirty="0"/>
              <a:t> Learning.</a:t>
            </a:r>
          </a:p>
        </p:txBody>
      </p:sp>
      <p:sp>
        <p:nvSpPr>
          <p:cNvPr id="5" name="TextBox 4"/>
          <p:cNvSpPr txBox="1"/>
          <p:nvPr/>
        </p:nvSpPr>
        <p:spPr>
          <a:xfrm>
            <a:off x="477503" y="3276600"/>
            <a:ext cx="8188993" cy="1938992"/>
          </a:xfrm>
          <a:prstGeom prst="rect">
            <a:avLst/>
          </a:prstGeom>
          <a:noFill/>
        </p:spPr>
        <p:txBody>
          <a:bodyPr wrap="square" rtlCol="0">
            <a:spAutoFit/>
          </a:bodyPr>
          <a:lstStyle/>
          <a:p>
            <a:pPr>
              <a:buClr>
                <a:srgbClr val="CC9900"/>
              </a:buClr>
              <a:buSzPct val="75000"/>
              <a:buFont typeface="Wingdings" pitchFamily="2" charset="2"/>
              <a:buChar char="Ø"/>
            </a:pPr>
            <a:r>
              <a:rPr lang="en-US" sz="2400" b="1" dirty="0" smtClean="0"/>
              <a:t>   Staff </a:t>
            </a:r>
            <a:r>
              <a:rPr lang="en-US" sz="2400" b="1" dirty="0"/>
              <a:t>should never engage in any role </a:t>
            </a:r>
            <a:r>
              <a:rPr lang="en-US" sz="2400" b="1" dirty="0" smtClean="0"/>
              <a:t>and/or relationship</a:t>
            </a:r>
          </a:p>
          <a:p>
            <a:pPr>
              <a:buClr>
                <a:srgbClr val="CC9900"/>
              </a:buClr>
              <a:buSzPct val="75000"/>
            </a:pPr>
            <a:r>
              <a:rPr lang="en-US" sz="2400" b="1" dirty="0"/>
              <a:t> </a:t>
            </a:r>
            <a:r>
              <a:rPr lang="en-US" sz="2400" b="1" dirty="0" smtClean="0"/>
              <a:t>     </a:t>
            </a:r>
            <a:r>
              <a:rPr lang="en-US" sz="2400" b="1" dirty="0"/>
              <a:t>that may:</a:t>
            </a:r>
            <a:endParaRPr lang="en-US" sz="2400" b="1" dirty="0">
              <a:solidFill>
                <a:schemeClr val="tx1">
                  <a:lumMod val="95000"/>
                  <a:lumOff val="5000"/>
                </a:schemeClr>
              </a:solidFill>
            </a:endParaRPr>
          </a:p>
          <a:p>
            <a:pPr lvl="1">
              <a:buClr>
                <a:schemeClr val="accent1">
                  <a:lumMod val="75000"/>
                </a:schemeClr>
              </a:buClr>
              <a:buSzPct val="75000"/>
              <a:buFont typeface="Arial" pitchFamily="34" charset="0"/>
              <a:buChar char="•"/>
            </a:pPr>
            <a:r>
              <a:rPr lang="en-US" sz="2400" b="1" dirty="0" smtClean="0"/>
              <a:t>   </a:t>
            </a:r>
            <a:r>
              <a:rPr lang="en-US" sz="2400" dirty="0" smtClean="0"/>
              <a:t>Impair </a:t>
            </a:r>
            <a:r>
              <a:rPr lang="en-US" sz="2400" dirty="0"/>
              <a:t>their judgment and objectivity</a:t>
            </a:r>
          </a:p>
          <a:p>
            <a:pPr lvl="1">
              <a:buClr>
                <a:schemeClr val="accent1">
                  <a:lumMod val="75000"/>
                </a:schemeClr>
              </a:buClr>
              <a:buSzPct val="75000"/>
              <a:buFont typeface="Arial" pitchFamily="34" charset="0"/>
              <a:buChar char="•"/>
            </a:pPr>
            <a:r>
              <a:rPr lang="en-US" sz="2400" dirty="0" smtClean="0"/>
              <a:t>   Affect </a:t>
            </a:r>
            <a:r>
              <a:rPr lang="en-US" sz="2400" dirty="0"/>
              <a:t>their ability to render </a:t>
            </a:r>
            <a:r>
              <a:rPr lang="en-US" sz="2400" dirty="0" smtClean="0"/>
              <a:t>effective </a:t>
            </a:r>
            <a:r>
              <a:rPr lang="en-US" sz="2400" dirty="0"/>
              <a:t>services</a:t>
            </a:r>
          </a:p>
          <a:p>
            <a:pPr lvl="1">
              <a:buClr>
                <a:schemeClr val="accent1">
                  <a:lumMod val="75000"/>
                </a:schemeClr>
              </a:buClr>
              <a:buSzPct val="75000"/>
              <a:buFont typeface="Arial" pitchFamily="34" charset="0"/>
              <a:buChar char="•"/>
            </a:pPr>
            <a:r>
              <a:rPr lang="en-US" sz="2400" dirty="0" smtClean="0"/>
              <a:t>   Result </a:t>
            </a:r>
            <a:r>
              <a:rPr lang="en-US" sz="2400" dirty="0"/>
              <a:t>in harm and/or exploitation </a:t>
            </a:r>
            <a:r>
              <a:rPr lang="en-US" sz="2400" dirty="0" smtClean="0"/>
              <a:t>to </a:t>
            </a:r>
            <a:r>
              <a:rPr lang="en-US" sz="2400" dirty="0"/>
              <a:t>clients </a:t>
            </a:r>
            <a:endParaRPr lang="en-US" sz="2400" dirty="0">
              <a:solidFill>
                <a:schemeClr val="bg1"/>
              </a:solidFill>
            </a:endParaRPr>
          </a:p>
        </p:txBody>
      </p:sp>
    </p:spTree>
    <p:extLst>
      <p:ext uri="{BB962C8B-B14F-4D97-AF65-F5344CB8AC3E}">
        <p14:creationId xmlns:p14="http://schemas.microsoft.com/office/powerpoint/2010/main" val="2499672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TOOLS FOR ETHICAL DECISION MAKING</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24</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990600" y="3810000"/>
            <a:ext cx="77724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	</a:t>
            </a:r>
          </a:p>
        </p:txBody>
      </p:sp>
      <p:sp>
        <p:nvSpPr>
          <p:cNvPr id="9" name="Subtitle 2"/>
          <p:cNvSpPr>
            <a:spLocks/>
          </p:cNvSpPr>
          <p:nvPr/>
        </p:nvSpPr>
        <p:spPr bwMode="auto">
          <a:xfrm>
            <a:off x="1752600" y="38100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1600" dirty="0" smtClean="0">
              <a:solidFill>
                <a:schemeClr val="bg1"/>
              </a:solidFill>
              <a:latin typeface="Lucida Sans Unicode" pitchFamily="34" charset="0"/>
            </a:endParaRPr>
          </a:p>
          <a:p>
            <a:pPr algn="r" eaLnBrk="0" hangingPunct="0">
              <a:spcBef>
                <a:spcPts val="400"/>
              </a:spcBef>
              <a:buClr>
                <a:schemeClr val="accent1"/>
              </a:buClr>
              <a:buSzPct val="68000"/>
              <a:buFont typeface="Wingdings 3" pitchFamily="18" charset="2"/>
              <a:buNone/>
            </a:pPr>
            <a:endParaRPr lang="en-US" sz="1600" dirty="0">
              <a:solidFill>
                <a:schemeClr val="bg1"/>
              </a:solidFill>
              <a:latin typeface="Lucida Sans Unicode" pitchFamily="34" charset="0"/>
            </a:endParaRPr>
          </a:p>
          <a:p>
            <a:pPr algn="r" eaLnBrk="0" hangingPunct="0">
              <a:spcBef>
                <a:spcPts val="400"/>
              </a:spcBef>
              <a:buClr>
                <a:schemeClr val="accent1"/>
              </a:buClr>
              <a:buSzPct val="68000"/>
              <a:buFont typeface="Wingdings 3" pitchFamily="18" charset="2"/>
              <a:buNone/>
            </a:pPr>
            <a:endParaRPr lang="en-US" sz="1600" dirty="0" smtClean="0">
              <a:solidFill>
                <a:schemeClr val="bg1"/>
              </a:solidFill>
              <a:latin typeface="Lucida Sans Unicode" pitchFamily="34" charset="0"/>
            </a:endParaRPr>
          </a:p>
          <a:p>
            <a:pPr algn="r" eaLnBrk="0" hangingPunct="0">
              <a:spcBef>
                <a:spcPts val="400"/>
              </a:spcBef>
              <a:buClr>
                <a:schemeClr val="accent1"/>
              </a:buClr>
              <a:buSzPct val="68000"/>
              <a:buFont typeface="Wingdings 3" pitchFamily="18" charset="2"/>
              <a:buNone/>
            </a:pPr>
            <a:endParaRPr lang="en-US" sz="1600" dirty="0">
              <a:solidFill>
                <a:schemeClr val="bg1"/>
              </a:solidFill>
              <a:latin typeface="Lucida Sans Unicode" pitchFamily="34" charset="0"/>
            </a:endParaRPr>
          </a:p>
          <a:p>
            <a:pPr algn="r" eaLnBrk="0" hangingPunct="0">
              <a:spcBef>
                <a:spcPts val="400"/>
              </a:spcBef>
              <a:buClr>
                <a:schemeClr val="accent1"/>
              </a:buClr>
              <a:buSzPct val="68000"/>
              <a:buFont typeface="Wingdings 3" pitchFamily="18" charset="2"/>
              <a:buNone/>
            </a:pPr>
            <a:endParaRPr lang="en-US" sz="1600" dirty="0" smtClean="0">
              <a:solidFill>
                <a:schemeClr val="bg1"/>
              </a:solidFill>
              <a:latin typeface="Lucida Sans Unicode" pitchFamily="34" charset="0"/>
            </a:endParaRPr>
          </a:p>
        </p:txBody>
      </p:sp>
    </p:spTree>
    <p:extLst>
      <p:ext uri="{BB962C8B-B14F-4D97-AF65-F5344CB8AC3E}">
        <p14:creationId xmlns:p14="http://schemas.microsoft.com/office/powerpoint/2010/main" val="3747971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Bell, Book and Candle</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724400"/>
          </a:xfrm>
        </p:spPr>
        <p:txBody>
          <a:bodyPr>
            <a:normAutofit/>
          </a:bodyPr>
          <a:lstStyle/>
          <a:p>
            <a:pPr marL="0" indent="0">
              <a:buClr>
                <a:schemeClr val="accent1">
                  <a:lumMod val="75000"/>
                </a:schemeClr>
              </a:buClr>
              <a:buNone/>
            </a:pPr>
            <a:r>
              <a:rPr lang="en-US" sz="2800" b="1" dirty="0" smtClean="0">
                <a:solidFill>
                  <a:schemeClr val="bg1"/>
                </a:solidFill>
              </a:rPr>
              <a:t>Al</a:t>
            </a:r>
            <a:endParaRPr lang="en-US" sz="600" b="1"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The Bell</a:t>
            </a:r>
          </a:p>
          <a:p>
            <a:pPr>
              <a:spcBef>
                <a:spcPts val="600"/>
              </a:spcBef>
              <a:buClr>
                <a:schemeClr val="accent1">
                  <a:lumMod val="75000"/>
                </a:schemeClr>
              </a:buClr>
            </a:pPr>
            <a:r>
              <a:rPr lang="en-US" sz="2400" dirty="0" smtClean="0">
                <a:solidFill>
                  <a:schemeClr val="tx1">
                    <a:lumMod val="95000"/>
                    <a:lumOff val="5000"/>
                  </a:schemeClr>
                </a:solidFill>
              </a:rPr>
              <a:t>Do any alarm </a:t>
            </a:r>
            <a:r>
              <a:rPr lang="en-US" sz="2400" b="1" dirty="0" smtClean="0">
                <a:solidFill>
                  <a:schemeClr val="tx1">
                    <a:lumMod val="95000"/>
                    <a:lumOff val="5000"/>
                  </a:schemeClr>
                </a:solidFill>
              </a:rPr>
              <a:t>bells</a:t>
            </a:r>
            <a:r>
              <a:rPr lang="en-US" sz="2400" dirty="0" smtClean="0">
                <a:solidFill>
                  <a:schemeClr val="tx1">
                    <a:lumMod val="95000"/>
                    <a:lumOff val="5000"/>
                  </a:schemeClr>
                </a:solidFill>
              </a:rPr>
              <a:t> go off in my head as I consider my choice of action?</a:t>
            </a:r>
          </a:p>
          <a:p>
            <a:pPr marL="0" indent="0">
              <a:spcBef>
                <a:spcPts val="600"/>
              </a:spcBef>
              <a:buClr>
                <a:schemeClr val="accent1">
                  <a:lumMod val="75000"/>
                </a:schemeClr>
              </a:buClr>
              <a:buNone/>
            </a:pPr>
            <a:endParaRPr lang="en-US" sz="1050"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The Book</a:t>
            </a:r>
          </a:p>
          <a:p>
            <a:pPr>
              <a:spcBef>
                <a:spcPts val="600"/>
              </a:spcBef>
              <a:buClr>
                <a:schemeClr val="accent1">
                  <a:lumMod val="75000"/>
                </a:schemeClr>
              </a:buClr>
            </a:pPr>
            <a:r>
              <a:rPr lang="en-US" sz="2400" dirty="0" smtClean="0">
                <a:solidFill>
                  <a:schemeClr val="tx1">
                    <a:lumMod val="95000"/>
                    <a:lumOff val="5000"/>
                  </a:schemeClr>
                </a:solidFill>
              </a:rPr>
              <a:t>Does my choice violate any laws, written policies, codes, etc.?</a:t>
            </a:r>
          </a:p>
          <a:p>
            <a:pPr marL="0" indent="0">
              <a:spcBef>
                <a:spcPts val="600"/>
              </a:spcBef>
              <a:buClr>
                <a:schemeClr val="accent1">
                  <a:lumMod val="75000"/>
                </a:schemeClr>
              </a:buClr>
              <a:buNone/>
            </a:pPr>
            <a:endParaRPr lang="en-US" sz="1050"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The Candle</a:t>
            </a:r>
          </a:p>
          <a:p>
            <a:pPr>
              <a:spcBef>
                <a:spcPts val="600"/>
              </a:spcBef>
              <a:buClr>
                <a:schemeClr val="accent1">
                  <a:lumMod val="75000"/>
                </a:schemeClr>
              </a:buClr>
            </a:pPr>
            <a:r>
              <a:rPr lang="en-US" sz="2400" dirty="0" smtClean="0">
                <a:solidFill>
                  <a:schemeClr val="tx1">
                    <a:lumMod val="95000"/>
                    <a:lumOff val="5000"/>
                  </a:schemeClr>
                </a:solidFill>
              </a:rPr>
              <a:t>Will my decision stand up in the light of day or media spotlight?</a:t>
            </a: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0" indent="0">
              <a:spcBef>
                <a:spcPts val="600"/>
              </a:spcBef>
              <a:buNone/>
            </a:pPr>
            <a:endParaRPr lang="en-US" dirty="0" smtClean="0"/>
          </a:p>
          <a:p>
            <a:pPr>
              <a:spcBef>
                <a:spcPts val="600"/>
              </a:spcBef>
            </a:pPr>
            <a:endParaRPr lang="en-US" dirty="0"/>
          </a:p>
          <a:p>
            <a:pPr marL="0" indent="0">
              <a:buNone/>
            </a:pPr>
            <a:endParaRPr lang="en-US" dirty="0"/>
          </a:p>
        </p:txBody>
      </p:sp>
      <p:pic>
        <p:nvPicPr>
          <p:cNvPr id="4098" name="Picture 2" descr="C:\Users\ACJS Roberta\AppData\Local\Microsoft\Windows\Temporary Internet Files\Content.IE5\L5NJ7SMJ\medium-Bell-0-1099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5357" y="1828800"/>
            <a:ext cx="637200" cy="65206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CJS Roberta\AppData\Local\Microsoft\Windows\Temporary Internet Files\Content.IE5\M6Y5PLJB\large-book-on-its-side-33.3-15421[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5357" y="3429000"/>
            <a:ext cx="1116246" cy="545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CJS Roberta\AppData\Local\Microsoft\Windows\Temporary Internet Files\Content.IE5\VTJPWI29\candle[1].jp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0899" y="4267200"/>
            <a:ext cx="662140" cy="7503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304800" y="1676400"/>
            <a:ext cx="8305800" cy="1447800"/>
          </a:xfrm>
          <a:prstGeom prst="frame">
            <a:avLst>
              <a:gd name="adj1" fmla="val 1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7372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Bell, Book and Candle</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724400"/>
          </a:xfrm>
        </p:spPr>
        <p:txBody>
          <a:bodyPr>
            <a:normAutofit/>
          </a:bodyPr>
          <a:lstStyle/>
          <a:p>
            <a:pPr marL="0" indent="0">
              <a:buClr>
                <a:schemeClr val="accent1">
                  <a:lumMod val="75000"/>
                </a:schemeClr>
              </a:buClr>
              <a:buNone/>
            </a:pPr>
            <a:r>
              <a:rPr lang="en-US" sz="2800" b="1" dirty="0" smtClean="0">
                <a:solidFill>
                  <a:schemeClr val="bg1"/>
                </a:solidFill>
              </a:rPr>
              <a:t>Al</a:t>
            </a:r>
            <a:endParaRPr lang="en-US" sz="600" b="1"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The Bell</a:t>
            </a:r>
          </a:p>
          <a:p>
            <a:pPr>
              <a:spcBef>
                <a:spcPts val="600"/>
              </a:spcBef>
              <a:buClr>
                <a:schemeClr val="accent1">
                  <a:lumMod val="75000"/>
                </a:schemeClr>
              </a:buClr>
            </a:pPr>
            <a:r>
              <a:rPr lang="en-US" sz="2400" dirty="0" smtClean="0">
                <a:solidFill>
                  <a:schemeClr val="tx1">
                    <a:lumMod val="95000"/>
                    <a:lumOff val="5000"/>
                  </a:schemeClr>
                </a:solidFill>
              </a:rPr>
              <a:t>Do any alarm </a:t>
            </a:r>
            <a:r>
              <a:rPr lang="en-US" sz="2400" b="1" dirty="0" smtClean="0">
                <a:solidFill>
                  <a:schemeClr val="tx1">
                    <a:lumMod val="95000"/>
                    <a:lumOff val="5000"/>
                  </a:schemeClr>
                </a:solidFill>
              </a:rPr>
              <a:t>bells</a:t>
            </a:r>
            <a:r>
              <a:rPr lang="en-US" sz="2400" dirty="0" smtClean="0">
                <a:solidFill>
                  <a:schemeClr val="tx1">
                    <a:lumMod val="95000"/>
                    <a:lumOff val="5000"/>
                  </a:schemeClr>
                </a:solidFill>
              </a:rPr>
              <a:t> go off in my head as I consider my choice of action?</a:t>
            </a:r>
          </a:p>
          <a:p>
            <a:pPr marL="0" indent="0">
              <a:spcBef>
                <a:spcPts val="600"/>
              </a:spcBef>
              <a:buClr>
                <a:schemeClr val="accent1">
                  <a:lumMod val="75000"/>
                </a:schemeClr>
              </a:buClr>
              <a:buNone/>
            </a:pPr>
            <a:endParaRPr lang="en-US" sz="1050"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The Book</a:t>
            </a:r>
          </a:p>
          <a:p>
            <a:pPr>
              <a:spcBef>
                <a:spcPts val="600"/>
              </a:spcBef>
              <a:buClr>
                <a:schemeClr val="accent1">
                  <a:lumMod val="75000"/>
                </a:schemeClr>
              </a:buClr>
            </a:pPr>
            <a:r>
              <a:rPr lang="en-US" sz="2400" dirty="0" smtClean="0">
                <a:solidFill>
                  <a:schemeClr val="tx1">
                    <a:lumMod val="95000"/>
                    <a:lumOff val="5000"/>
                  </a:schemeClr>
                </a:solidFill>
              </a:rPr>
              <a:t>Does my choice violate any laws, written policies, codes, etc.?</a:t>
            </a:r>
          </a:p>
          <a:p>
            <a:pPr marL="0" indent="0">
              <a:spcBef>
                <a:spcPts val="600"/>
              </a:spcBef>
              <a:buClr>
                <a:schemeClr val="accent1">
                  <a:lumMod val="75000"/>
                </a:schemeClr>
              </a:buClr>
              <a:buNone/>
            </a:pPr>
            <a:endParaRPr lang="en-US" sz="1050"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The Candle</a:t>
            </a:r>
          </a:p>
          <a:p>
            <a:pPr>
              <a:spcBef>
                <a:spcPts val="600"/>
              </a:spcBef>
              <a:buClr>
                <a:schemeClr val="accent1">
                  <a:lumMod val="75000"/>
                </a:schemeClr>
              </a:buClr>
            </a:pPr>
            <a:r>
              <a:rPr lang="en-US" sz="2400" dirty="0" smtClean="0">
                <a:solidFill>
                  <a:schemeClr val="tx1">
                    <a:lumMod val="95000"/>
                    <a:lumOff val="5000"/>
                  </a:schemeClr>
                </a:solidFill>
              </a:rPr>
              <a:t>Will my decision stand up in the light of day or media spotlight?</a:t>
            </a: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0" indent="0">
              <a:spcBef>
                <a:spcPts val="600"/>
              </a:spcBef>
              <a:buNone/>
            </a:pPr>
            <a:endParaRPr lang="en-US" dirty="0" smtClean="0"/>
          </a:p>
          <a:p>
            <a:pPr>
              <a:spcBef>
                <a:spcPts val="600"/>
              </a:spcBef>
            </a:pPr>
            <a:endParaRPr lang="en-US" dirty="0"/>
          </a:p>
          <a:p>
            <a:pPr marL="0" indent="0">
              <a:buNone/>
            </a:pPr>
            <a:endParaRPr lang="en-US" dirty="0"/>
          </a:p>
        </p:txBody>
      </p:sp>
      <p:pic>
        <p:nvPicPr>
          <p:cNvPr id="4098" name="Picture 2" descr="C:\Users\ACJS Roberta\AppData\Local\Microsoft\Windows\Temporary Internet Files\Content.IE5\L5NJ7SMJ\medium-Bell-0-1099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5357" y="1828800"/>
            <a:ext cx="637200" cy="65206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CJS Roberta\AppData\Local\Microsoft\Windows\Temporary Internet Files\Content.IE5\M6Y5PLJB\large-book-on-its-side-33.3-15421[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5357" y="3429000"/>
            <a:ext cx="1116246" cy="545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CJS Roberta\AppData\Local\Microsoft\Windows\Temporary Internet Files\Content.IE5\VTJPWI29\candle[1].jp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4059" y="4267200"/>
            <a:ext cx="662140" cy="7503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325582" y="3136796"/>
            <a:ext cx="8305800" cy="1129507"/>
          </a:xfrm>
          <a:prstGeom prst="frame">
            <a:avLst>
              <a:gd name="adj1" fmla="val 1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87340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Bell, Book and Candle</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724400"/>
          </a:xfrm>
        </p:spPr>
        <p:txBody>
          <a:bodyPr>
            <a:normAutofit/>
          </a:bodyPr>
          <a:lstStyle/>
          <a:p>
            <a:pPr marL="0" indent="0">
              <a:buClr>
                <a:schemeClr val="accent1">
                  <a:lumMod val="75000"/>
                </a:schemeClr>
              </a:buClr>
              <a:buNone/>
            </a:pPr>
            <a:r>
              <a:rPr lang="en-US" sz="2800" b="1" dirty="0" smtClean="0">
                <a:solidFill>
                  <a:schemeClr val="bg1"/>
                </a:solidFill>
              </a:rPr>
              <a:t>Al</a:t>
            </a:r>
            <a:endParaRPr lang="en-US" sz="600" b="1"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The Bell</a:t>
            </a:r>
          </a:p>
          <a:p>
            <a:pPr>
              <a:spcBef>
                <a:spcPts val="600"/>
              </a:spcBef>
              <a:buClr>
                <a:schemeClr val="accent1">
                  <a:lumMod val="75000"/>
                </a:schemeClr>
              </a:buClr>
            </a:pPr>
            <a:r>
              <a:rPr lang="en-US" sz="2400" dirty="0" smtClean="0">
                <a:solidFill>
                  <a:schemeClr val="tx1">
                    <a:lumMod val="95000"/>
                    <a:lumOff val="5000"/>
                  </a:schemeClr>
                </a:solidFill>
              </a:rPr>
              <a:t>Do any alarm </a:t>
            </a:r>
            <a:r>
              <a:rPr lang="en-US" sz="2400" b="1" dirty="0" smtClean="0">
                <a:solidFill>
                  <a:schemeClr val="tx1">
                    <a:lumMod val="95000"/>
                    <a:lumOff val="5000"/>
                  </a:schemeClr>
                </a:solidFill>
              </a:rPr>
              <a:t>bells</a:t>
            </a:r>
            <a:r>
              <a:rPr lang="en-US" sz="2400" dirty="0" smtClean="0">
                <a:solidFill>
                  <a:schemeClr val="tx1">
                    <a:lumMod val="95000"/>
                    <a:lumOff val="5000"/>
                  </a:schemeClr>
                </a:solidFill>
              </a:rPr>
              <a:t> go off in my head as I consider my choice of action?</a:t>
            </a:r>
          </a:p>
          <a:p>
            <a:pPr marL="0" indent="0">
              <a:spcBef>
                <a:spcPts val="600"/>
              </a:spcBef>
              <a:buClr>
                <a:schemeClr val="accent1">
                  <a:lumMod val="75000"/>
                </a:schemeClr>
              </a:buClr>
              <a:buNone/>
            </a:pPr>
            <a:endParaRPr lang="en-US" sz="1050"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The Book</a:t>
            </a:r>
          </a:p>
          <a:p>
            <a:pPr>
              <a:spcBef>
                <a:spcPts val="600"/>
              </a:spcBef>
              <a:buClr>
                <a:schemeClr val="accent1">
                  <a:lumMod val="75000"/>
                </a:schemeClr>
              </a:buClr>
            </a:pPr>
            <a:r>
              <a:rPr lang="en-US" sz="2400" dirty="0" smtClean="0">
                <a:solidFill>
                  <a:schemeClr val="tx1">
                    <a:lumMod val="95000"/>
                    <a:lumOff val="5000"/>
                  </a:schemeClr>
                </a:solidFill>
              </a:rPr>
              <a:t>Does my choice violate any laws, written policies, codes, etc.?</a:t>
            </a:r>
          </a:p>
          <a:p>
            <a:pPr marL="0" indent="0">
              <a:spcBef>
                <a:spcPts val="600"/>
              </a:spcBef>
              <a:buClr>
                <a:schemeClr val="accent1">
                  <a:lumMod val="75000"/>
                </a:schemeClr>
              </a:buClr>
              <a:buNone/>
            </a:pPr>
            <a:endParaRPr lang="en-US" sz="1050"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The Candle</a:t>
            </a:r>
          </a:p>
          <a:p>
            <a:pPr>
              <a:spcBef>
                <a:spcPts val="600"/>
              </a:spcBef>
              <a:buClr>
                <a:schemeClr val="accent1">
                  <a:lumMod val="75000"/>
                </a:schemeClr>
              </a:buClr>
            </a:pPr>
            <a:r>
              <a:rPr lang="en-US" sz="2400" dirty="0" smtClean="0">
                <a:solidFill>
                  <a:schemeClr val="tx1">
                    <a:lumMod val="95000"/>
                    <a:lumOff val="5000"/>
                  </a:schemeClr>
                </a:solidFill>
              </a:rPr>
              <a:t>Will my decision stand up in the light of day or media spotlight?</a:t>
            </a: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0" indent="0">
              <a:spcBef>
                <a:spcPts val="600"/>
              </a:spcBef>
              <a:buNone/>
            </a:pPr>
            <a:endParaRPr lang="en-US" dirty="0" smtClean="0"/>
          </a:p>
          <a:p>
            <a:pPr>
              <a:spcBef>
                <a:spcPts val="600"/>
              </a:spcBef>
            </a:pPr>
            <a:endParaRPr lang="en-US" dirty="0"/>
          </a:p>
          <a:p>
            <a:pPr marL="0" indent="0">
              <a:buNone/>
            </a:pPr>
            <a:endParaRPr lang="en-US" dirty="0"/>
          </a:p>
        </p:txBody>
      </p:sp>
      <p:pic>
        <p:nvPicPr>
          <p:cNvPr id="4098" name="Picture 2" descr="C:\Users\ACJS Roberta\AppData\Local\Microsoft\Windows\Temporary Internet Files\Content.IE5\L5NJ7SMJ\medium-Bell-0-1099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5357" y="1828800"/>
            <a:ext cx="637200" cy="65206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CJS Roberta\AppData\Local\Microsoft\Windows\Temporary Internet Files\Content.IE5\M6Y5PLJB\large-book-on-its-side-33.3-15421[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5357" y="3429000"/>
            <a:ext cx="1116246" cy="545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CJS Roberta\AppData\Local\Microsoft\Windows\Temporary Internet Files\Content.IE5\VTJPWI29\candle[1].jp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60346" y="4303813"/>
            <a:ext cx="662140" cy="7503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419100" y="4303813"/>
            <a:ext cx="8305800" cy="1540363"/>
          </a:xfrm>
          <a:prstGeom prst="frame">
            <a:avLst>
              <a:gd name="adj1" fmla="val 1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3882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9434"/>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p>
        </p:txBody>
      </p:sp>
      <p:sp>
        <p:nvSpPr>
          <p:cNvPr id="17" name="Content Placeholder 5"/>
          <p:cNvSpPr>
            <a:spLocks noGrp="1"/>
          </p:cNvSpPr>
          <p:nvPr>
            <p:ph idx="1"/>
          </p:nvPr>
        </p:nvSpPr>
        <p:spPr>
          <a:xfrm>
            <a:off x="381000" y="1295399"/>
            <a:ext cx="8382000" cy="5048954"/>
          </a:xfrm>
        </p:spPr>
        <p:txBody>
          <a:bodyPr>
            <a:normAutofit/>
          </a:bodyPr>
          <a:lstStyle/>
          <a:p>
            <a:pPr>
              <a:spcBef>
                <a:spcPts val="600"/>
              </a:spcBef>
              <a:spcAft>
                <a:spcPts val="600"/>
              </a:spcAft>
              <a:buClr>
                <a:srgbClr val="CC9900"/>
              </a:buClr>
              <a:buSzPct val="75000"/>
              <a:buFont typeface="Wingdings" pitchFamily="2" charset="2"/>
              <a:buChar char="Ø"/>
            </a:pPr>
            <a:r>
              <a:rPr lang="en-US" sz="2200" dirty="0" smtClean="0"/>
              <a:t>You’re a re-entry case manager working within a jail-based RSAT Program.  Your client interview went longer than expected and you’re leaving your shift later than usual.  </a:t>
            </a:r>
          </a:p>
          <a:p>
            <a:pPr>
              <a:spcBef>
                <a:spcPts val="600"/>
              </a:spcBef>
              <a:spcAft>
                <a:spcPts val="600"/>
              </a:spcAft>
              <a:buClr>
                <a:srgbClr val="CC9900"/>
              </a:buClr>
              <a:buSzPct val="75000"/>
              <a:buFont typeface="Wingdings" pitchFamily="2" charset="2"/>
              <a:buChar char="Ø"/>
            </a:pPr>
            <a:r>
              <a:rPr lang="en-US" sz="2200" dirty="0" smtClean="0"/>
              <a:t>You check to see if the RSAT Program Director is still in her office – she is also a Deputy Superintendent for the facility – and you are shocked by what you see.  </a:t>
            </a:r>
          </a:p>
          <a:p>
            <a:pPr>
              <a:spcBef>
                <a:spcPts val="600"/>
              </a:spcBef>
              <a:spcAft>
                <a:spcPts val="600"/>
              </a:spcAft>
              <a:buClr>
                <a:srgbClr val="CC9900"/>
              </a:buClr>
              <a:buSzPct val="75000"/>
              <a:buFont typeface="Wingdings" pitchFamily="2" charset="2"/>
              <a:buChar char="Ø"/>
            </a:pPr>
            <a:r>
              <a:rPr lang="en-US" sz="2200" dirty="0" smtClean="0"/>
              <a:t>The PD is in her office with a male RSAT Participant alone, sitting very close together, whispering and it looks as though they are holding hands on her desk.  </a:t>
            </a:r>
          </a:p>
          <a:p>
            <a:pPr>
              <a:spcBef>
                <a:spcPts val="600"/>
              </a:spcBef>
              <a:spcAft>
                <a:spcPts val="600"/>
              </a:spcAft>
              <a:buClr>
                <a:srgbClr val="CC9900"/>
              </a:buClr>
              <a:buSzPct val="75000"/>
              <a:buFont typeface="Wingdings" pitchFamily="2" charset="2"/>
              <a:buChar char="Ø"/>
            </a:pPr>
            <a:r>
              <a:rPr lang="en-US" sz="2200" dirty="0" smtClean="0"/>
              <a:t>You freeze outside the office door – watch for a few moments and observe their actions become more and more intimate. You rush back out of administrative hallway and punch out for the day.  You are sure they did not see you. </a:t>
            </a:r>
          </a:p>
          <a:p>
            <a:pPr marL="457200" lvl="1" indent="0">
              <a:spcBef>
                <a:spcPts val="0"/>
              </a:spcBef>
              <a:buClr>
                <a:schemeClr val="accent1">
                  <a:lumMod val="75000"/>
                </a:schemeClr>
              </a:buClr>
              <a:buSzPct val="75000"/>
              <a:buNone/>
            </a:pPr>
            <a:endParaRPr lang="en-US" sz="2600" b="1" dirty="0" smtClean="0">
              <a:solidFill>
                <a:schemeClr val="tx1">
                  <a:lumMod val="95000"/>
                  <a:lumOff val="5000"/>
                </a:schemeClr>
              </a:solidFill>
            </a:endParaRPr>
          </a:p>
          <a:p>
            <a:pPr>
              <a:spcBef>
                <a:spcPts val="0"/>
              </a:spcBef>
            </a:pPr>
            <a:endParaRPr lang="en-US" dirty="0" smtClean="0"/>
          </a:p>
          <a:p>
            <a:pPr>
              <a:spcBef>
                <a:spcPts val="0"/>
              </a:spcBef>
            </a:pPr>
            <a:endParaRPr lang="en-US" dirty="0"/>
          </a:p>
          <a:p>
            <a:pPr marL="0" indent="0">
              <a:spcBef>
                <a:spcPts val="0"/>
              </a:spcBef>
              <a:buNone/>
            </a:pPr>
            <a:endParaRPr lang="en-US" dirty="0"/>
          </a:p>
        </p:txBody>
      </p:sp>
    </p:spTree>
    <p:extLst>
      <p:ext uri="{BB962C8B-B14F-4D97-AF65-F5344CB8AC3E}">
        <p14:creationId xmlns:p14="http://schemas.microsoft.com/office/powerpoint/2010/main" val="72506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9434"/>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p>
        </p:txBody>
      </p:sp>
      <p:sp>
        <p:nvSpPr>
          <p:cNvPr id="3" name="TextBox 2"/>
          <p:cNvSpPr txBox="1"/>
          <p:nvPr/>
        </p:nvSpPr>
        <p:spPr>
          <a:xfrm>
            <a:off x="579705" y="1752600"/>
            <a:ext cx="7984587" cy="3262432"/>
          </a:xfrm>
          <a:prstGeom prst="rect">
            <a:avLst/>
          </a:prstGeom>
          <a:noFill/>
          <a:ln w="57150" cap="rnd" cmpd="thinThick">
            <a:solidFill>
              <a:srgbClr val="C00000"/>
            </a:solidFill>
            <a:bevel/>
          </a:ln>
        </p:spPr>
        <p:txBody>
          <a:bodyPr wrap="square" rtlCol="0">
            <a:spAutoFit/>
          </a:bodyPr>
          <a:lstStyle/>
          <a:p>
            <a:pPr algn="ctr">
              <a:spcBef>
                <a:spcPts val="0"/>
              </a:spcBef>
              <a:spcAft>
                <a:spcPts val="1200"/>
              </a:spcAft>
              <a:buClr>
                <a:srgbClr val="CC9900"/>
              </a:buClr>
              <a:buSzPct val="75000"/>
            </a:pPr>
            <a:r>
              <a:rPr lang="en-US" sz="2800" b="1" dirty="0">
                <a:solidFill>
                  <a:srgbClr val="C00000"/>
                </a:solidFill>
              </a:rPr>
              <a:t>Your dilemma: </a:t>
            </a:r>
            <a:endParaRPr lang="en-US" sz="2800" b="1" dirty="0" smtClean="0">
              <a:solidFill>
                <a:srgbClr val="C00000"/>
              </a:solidFill>
            </a:endParaRPr>
          </a:p>
          <a:p>
            <a:pPr algn="ctr">
              <a:spcBef>
                <a:spcPts val="0"/>
              </a:spcBef>
              <a:buClr>
                <a:srgbClr val="CC9900"/>
              </a:buClr>
              <a:buSzPct val="75000"/>
            </a:pPr>
            <a:r>
              <a:rPr lang="en-US" sz="2800" dirty="0" smtClean="0">
                <a:solidFill>
                  <a:srgbClr val="C00000"/>
                </a:solidFill>
              </a:rPr>
              <a:t>Do </a:t>
            </a:r>
            <a:r>
              <a:rPr lang="en-US" sz="2800" dirty="0">
                <a:solidFill>
                  <a:srgbClr val="C00000"/>
                </a:solidFill>
              </a:rPr>
              <a:t>you </a:t>
            </a:r>
            <a:r>
              <a:rPr lang="en-US" sz="2800" dirty="0" smtClean="0">
                <a:solidFill>
                  <a:srgbClr val="C00000"/>
                </a:solidFill>
              </a:rPr>
              <a:t>remain quiet since the RSAT client </a:t>
            </a:r>
          </a:p>
          <a:p>
            <a:pPr algn="ctr">
              <a:spcBef>
                <a:spcPts val="0"/>
              </a:spcBef>
              <a:buClr>
                <a:srgbClr val="CC9900"/>
              </a:buClr>
              <a:buSzPct val="75000"/>
            </a:pPr>
            <a:r>
              <a:rPr lang="en-US" sz="2800" dirty="0" smtClean="0">
                <a:solidFill>
                  <a:srgbClr val="C00000"/>
                </a:solidFill>
              </a:rPr>
              <a:t>is not on your caseload?  </a:t>
            </a:r>
          </a:p>
          <a:p>
            <a:pPr algn="ctr">
              <a:spcBef>
                <a:spcPts val="0"/>
              </a:spcBef>
              <a:buClr>
                <a:srgbClr val="CC9900"/>
              </a:buClr>
              <a:buSzPct val="75000"/>
            </a:pPr>
            <a:endParaRPr lang="en-US" sz="1100" dirty="0" smtClean="0">
              <a:solidFill>
                <a:srgbClr val="C00000"/>
              </a:solidFill>
            </a:endParaRPr>
          </a:p>
          <a:p>
            <a:pPr algn="ctr">
              <a:spcBef>
                <a:spcPts val="0"/>
              </a:spcBef>
              <a:spcAft>
                <a:spcPts val="1200"/>
              </a:spcAft>
              <a:buClr>
                <a:srgbClr val="CC9900"/>
              </a:buClr>
              <a:buSzPct val="75000"/>
            </a:pPr>
            <a:r>
              <a:rPr lang="en-US" sz="2800" dirty="0" smtClean="0">
                <a:solidFill>
                  <a:srgbClr val="C00000"/>
                </a:solidFill>
              </a:rPr>
              <a:t>Because it looked like a “consensual” situation? </a:t>
            </a:r>
          </a:p>
          <a:p>
            <a:pPr algn="ctr">
              <a:spcBef>
                <a:spcPts val="0"/>
              </a:spcBef>
              <a:spcAft>
                <a:spcPts val="1200"/>
              </a:spcAft>
              <a:buClr>
                <a:srgbClr val="CC9900"/>
              </a:buClr>
              <a:buSzPct val="75000"/>
            </a:pPr>
            <a:r>
              <a:rPr lang="en-US" sz="2800" dirty="0" smtClean="0">
                <a:solidFill>
                  <a:srgbClr val="C00000"/>
                </a:solidFill>
              </a:rPr>
              <a:t> Because she is your supervisor and you feel at a disadvantage within your system?</a:t>
            </a:r>
            <a:endParaRPr lang="en-US" sz="2800" dirty="0">
              <a:solidFill>
                <a:srgbClr val="C00000"/>
              </a:solidFill>
            </a:endParaRPr>
          </a:p>
        </p:txBody>
      </p:sp>
    </p:spTree>
    <p:extLst>
      <p:ext uri="{BB962C8B-B14F-4D97-AF65-F5344CB8AC3E}">
        <p14:creationId xmlns:p14="http://schemas.microsoft.com/office/powerpoint/2010/main" val="366127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35169" y="172915"/>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Ask Yourself</a:t>
            </a:r>
            <a:endParaRPr lang="en-US" sz="4400" b="1" dirty="0">
              <a:solidFill>
                <a:prstClr val="white"/>
              </a:solidFill>
            </a:endParaRPr>
          </a:p>
        </p:txBody>
      </p:sp>
      <p:sp>
        <p:nvSpPr>
          <p:cNvPr id="16" name="TextBox 15"/>
          <p:cNvSpPr txBox="1"/>
          <p:nvPr/>
        </p:nvSpPr>
        <p:spPr>
          <a:xfrm>
            <a:off x="704849" y="630115"/>
            <a:ext cx="7734300" cy="3600986"/>
          </a:xfrm>
          <a:prstGeom prst="rect">
            <a:avLst/>
          </a:prstGeom>
          <a:noFill/>
        </p:spPr>
        <p:txBody>
          <a:bodyPr wrap="square" rtlCol="0">
            <a:spAutoFit/>
          </a:bodyPr>
          <a:lstStyle/>
          <a:p>
            <a:endParaRPr lang="en-US" sz="4400" dirty="0" smtClean="0"/>
          </a:p>
          <a:p>
            <a:endParaRPr lang="en-US" sz="4400" dirty="0"/>
          </a:p>
          <a:p>
            <a:pPr algn="ctr"/>
            <a:r>
              <a:rPr lang="en-US" sz="2800" i="1" dirty="0" smtClean="0">
                <a:solidFill>
                  <a:srgbClr val="000000"/>
                </a:solidFill>
              </a:rPr>
              <a:t>What kind of ethical dilemmas have you experienced in the workplace?</a:t>
            </a:r>
          </a:p>
          <a:p>
            <a:pPr algn="ctr"/>
            <a:endParaRPr lang="en-US" sz="2800" i="1" dirty="0">
              <a:solidFill>
                <a:srgbClr val="000000"/>
              </a:solidFill>
            </a:endParaRPr>
          </a:p>
          <a:p>
            <a:pPr algn="ctr"/>
            <a:r>
              <a:rPr lang="en-US" sz="2800" i="1" dirty="0" smtClean="0">
                <a:solidFill>
                  <a:srgbClr val="000000"/>
                </a:solidFill>
              </a:rPr>
              <a:t>How have you addressed them?</a:t>
            </a:r>
          </a:p>
          <a:p>
            <a:endParaRPr lang="en-US" sz="2800" dirty="0">
              <a:solidFill>
                <a:srgbClr val="000000"/>
              </a:solidFill>
            </a:endParaRPr>
          </a:p>
        </p:txBody>
      </p:sp>
      <p:pic>
        <p:nvPicPr>
          <p:cNvPr id="2051" name="Picture 3" descr="C:\Users\ACJS Roberta\AppData\Local\Microsoft\Windows\Temporary Internet Files\Content.IE5\1WQATKTP\MC9000539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158" y="4079557"/>
            <a:ext cx="1573683" cy="154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880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lumMod val="75000"/>
                </a:schemeClr>
              </a:buClr>
            </a:pPr>
            <a:r>
              <a:rPr lang="en-US" sz="4400" b="1" dirty="0" smtClean="0">
                <a:solidFill>
                  <a:schemeClr val="accent1">
                    <a:lumMod val="75000"/>
                  </a:schemeClr>
                </a:solidFill>
              </a:rPr>
              <a:t>Bell</a:t>
            </a:r>
            <a:r>
              <a:rPr lang="en-US" sz="4400" b="1" dirty="0">
                <a:solidFill>
                  <a:schemeClr val="accent1">
                    <a:lumMod val="75000"/>
                  </a:schemeClr>
                </a:solidFill>
              </a:rPr>
              <a:t>, Book and Candle</a:t>
            </a:r>
          </a:p>
        </p:txBody>
      </p:sp>
      <p:sp>
        <p:nvSpPr>
          <p:cNvPr id="17" name="Content Placeholder 5"/>
          <p:cNvSpPr>
            <a:spLocks noGrp="1"/>
          </p:cNvSpPr>
          <p:nvPr>
            <p:ph idx="1"/>
          </p:nvPr>
        </p:nvSpPr>
        <p:spPr>
          <a:xfrm>
            <a:off x="513097" y="1295400"/>
            <a:ext cx="8153400" cy="914400"/>
          </a:xfrm>
        </p:spPr>
        <p:txBody>
          <a:bodyPr>
            <a:normAutofit/>
          </a:bodyPr>
          <a:lstStyle/>
          <a:p>
            <a:pPr marL="0" indent="0">
              <a:buClr>
                <a:schemeClr val="accent1">
                  <a:lumMod val="75000"/>
                </a:schemeClr>
              </a:buClr>
              <a:buNone/>
            </a:pPr>
            <a:r>
              <a:rPr lang="en-US" sz="2400" b="1" dirty="0" err="1" smtClean="0">
                <a:solidFill>
                  <a:schemeClr val="bg1"/>
                </a:solidFill>
              </a:rPr>
              <a:t>l</a:t>
            </a:r>
            <a:r>
              <a:rPr lang="en-US" sz="2400" b="1" dirty="0" err="1" smtClean="0">
                <a:solidFill>
                  <a:schemeClr val="tx1">
                    <a:lumMod val="95000"/>
                    <a:lumOff val="5000"/>
                  </a:schemeClr>
                </a:solidFill>
              </a:rPr>
              <a:t>The</a:t>
            </a:r>
            <a:r>
              <a:rPr lang="en-US" sz="2400" b="1" dirty="0" smtClean="0">
                <a:solidFill>
                  <a:schemeClr val="tx1">
                    <a:lumMod val="95000"/>
                    <a:lumOff val="5000"/>
                  </a:schemeClr>
                </a:solidFill>
              </a:rPr>
              <a:t> Bell</a:t>
            </a:r>
          </a:p>
          <a:p>
            <a:pPr>
              <a:spcBef>
                <a:spcPts val="600"/>
              </a:spcBef>
              <a:buClr>
                <a:schemeClr val="accent1">
                  <a:lumMod val="75000"/>
                </a:schemeClr>
              </a:buClr>
            </a:pPr>
            <a:r>
              <a:rPr lang="en-US" sz="2000" dirty="0" smtClean="0">
                <a:solidFill>
                  <a:schemeClr val="tx1">
                    <a:lumMod val="95000"/>
                    <a:lumOff val="5000"/>
                  </a:schemeClr>
                </a:solidFill>
              </a:rPr>
              <a:t>Do any alarm </a:t>
            </a:r>
            <a:r>
              <a:rPr lang="en-US" sz="2000" b="1" dirty="0" smtClean="0">
                <a:solidFill>
                  <a:schemeClr val="tx1">
                    <a:lumMod val="95000"/>
                    <a:lumOff val="5000"/>
                  </a:schemeClr>
                </a:solidFill>
              </a:rPr>
              <a:t>bells</a:t>
            </a:r>
            <a:r>
              <a:rPr lang="en-US" sz="2000" dirty="0" smtClean="0">
                <a:solidFill>
                  <a:schemeClr val="tx1">
                    <a:lumMod val="95000"/>
                    <a:lumOff val="5000"/>
                  </a:schemeClr>
                </a:solidFill>
              </a:rPr>
              <a:t> go off in my head as I consider my choice of action?</a:t>
            </a:r>
          </a:p>
          <a:p>
            <a:pPr marL="0" indent="0">
              <a:spcBef>
                <a:spcPts val="600"/>
              </a:spcBef>
              <a:buClr>
                <a:schemeClr val="accent1">
                  <a:lumMod val="75000"/>
                </a:schemeClr>
              </a:buClr>
              <a:buNone/>
            </a:pPr>
            <a:endParaRPr lang="en-US" sz="1050" dirty="0">
              <a:solidFill>
                <a:schemeClr val="tx1">
                  <a:lumMod val="95000"/>
                  <a:lumOff val="5000"/>
                </a:schemeClr>
              </a:solidFill>
            </a:endParaRP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sp>
        <p:nvSpPr>
          <p:cNvPr id="3" name="TextBox 2"/>
          <p:cNvSpPr txBox="1"/>
          <p:nvPr/>
        </p:nvSpPr>
        <p:spPr>
          <a:xfrm>
            <a:off x="374290" y="2189369"/>
            <a:ext cx="3962400" cy="4154984"/>
          </a:xfrm>
          <a:prstGeom prst="rect">
            <a:avLst/>
          </a:prstGeom>
          <a:noFill/>
        </p:spPr>
        <p:txBody>
          <a:bodyPr wrap="square" rtlCol="0">
            <a:spAutoFit/>
          </a:bodyPr>
          <a:lstStyle/>
          <a:p>
            <a:r>
              <a:rPr lang="en-US" sz="2200" b="1" dirty="0" smtClean="0"/>
              <a:t>If I remain silent:</a:t>
            </a:r>
          </a:p>
          <a:p>
            <a:pPr marL="285750" indent="-285750">
              <a:buClr>
                <a:srgbClr val="C00000"/>
              </a:buClr>
              <a:buFont typeface="Arial" panose="020B0604020202020204" pitchFamily="34" charset="0"/>
              <a:buChar char="•"/>
            </a:pPr>
            <a:r>
              <a:rPr lang="en-US" sz="2200" dirty="0"/>
              <a:t>I</a:t>
            </a:r>
            <a:r>
              <a:rPr lang="en-US" sz="2200" dirty="0" smtClean="0"/>
              <a:t> am allowing something I know is unethical and potentially dangerous to continue.</a:t>
            </a:r>
          </a:p>
          <a:p>
            <a:pPr marL="285750" indent="-285750">
              <a:buClr>
                <a:srgbClr val="C00000"/>
              </a:buClr>
              <a:buFont typeface="Arial" panose="020B0604020202020204" pitchFamily="34" charset="0"/>
              <a:buChar char="•"/>
            </a:pPr>
            <a:r>
              <a:rPr lang="en-US" sz="2200" dirty="0" smtClean="0"/>
              <a:t>Something could go dreadfully wrong in my Program Director’s life if I don’t say / do something!</a:t>
            </a:r>
          </a:p>
          <a:p>
            <a:pPr marL="285750" indent="-285750">
              <a:buClr>
                <a:srgbClr val="C00000"/>
              </a:buClr>
              <a:buFont typeface="Arial" panose="020B0604020202020204" pitchFamily="34" charset="0"/>
              <a:buChar char="•"/>
            </a:pPr>
            <a:r>
              <a:rPr lang="en-US" sz="2200" dirty="0" smtClean="0"/>
              <a:t>Who knows what is going on mentally, clinically with the RSAT client? </a:t>
            </a:r>
            <a:endParaRPr lang="en-US" sz="2200" dirty="0"/>
          </a:p>
        </p:txBody>
      </p:sp>
      <p:sp>
        <p:nvSpPr>
          <p:cNvPr id="16" name="TextBox 15"/>
          <p:cNvSpPr txBox="1"/>
          <p:nvPr/>
        </p:nvSpPr>
        <p:spPr>
          <a:xfrm>
            <a:off x="4602480" y="2392680"/>
            <a:ext cx="3962400" cy="3477875"/>
          </a:xfrm>
          <a:prstGeom prst="rect">
            <a:avLst/>
          </a:prstGeom>
          <a:noFill/>
        </p:spPr>
        <p:txBody>
          <a:bodyPr wrap="square" rtlCol="0">
            <a:spAutoFit/>
          </a:bodyPr>
          <a:lstStyle/>
          <a:p>
            <a:r>
              <a:rPr lang="en-US" sz="2200" b="1" dirty="0" smtClean="0"/>
              <a:t>If I say something to someone:</a:t>
            </a:r>
          </a:p>
          <a:p>
            <a:pPr marL="285750" indent="-285750">
              <a:buClr>
                <a:srgbClr val="C00000"/>
              </a:buClr>
              <a:buFont typeface="Arial" panose="020B0604020202020204" pitchFamily="34" charset="0"/>
              <a:buChar char="•"/>
            </a:pPr>
            <a:r>
              <a:rPr lang="en-US" sz="2200" dirty="0" smtClean="0"/>
              <a:t>I may face retaliation from my Program Director and/or higher-ups</a:t>
            </a:r>
          </a:p>
          <a:p>
            <a:pPr marL="285750" indent="-285750">
              <a:buClr>
                <a:srgbClr val="C00000"/>
              </a:buClr>
              <a:buFont typeface="Arial" panose="020B0604020202020204" pitchFamily="34" charset="0"/>
              <a:buChar char="•"/>
            </a:pPr>
            <a:r>
              <a:rPr lang="en-US" sz="2200" dirty="0" smtClean="0"/>
              <a:t>I may earn respect from higher-ups</a:t>
            </a:r>
          </a:p>
          <a:p>
            <a:pPr marL="285750" indent="-285750">
              <a:buClr>
                <a:srgbClr val="C00000"/>
              </a:buClr>
              <a:buFont typeface="Arial" panose="020B0604020202020204" pitchFamily="34" charset="0"/>
              <a:buChar char="•"/>
            </a:pPr>
            <a:r>
              <a:rPr lang="en-US" sz="2200" dirty="0" smtClean="0"/>
              <a:t>I may seen as a “snitch” by other RSAT participants</a:t>
            </a:r>
          </a:p>
          <a:p>
            <a:pPr marL="285750" indent="-285750">
              <a:buClr>
                <a:srgbClr val="C00000"/>
              </a:buClr>
              <a:buFont typeface="Arial" panose="020B0604020202020204" pitchFamily="34" charset="0"/>
              <a:buChar char="•"/>
            </a:pPr>
            <a:r>
              <a:rPr lang="en-US" sz="2200" dirty="0" smtClean="0"/>
              <a:t>It’s possible whomever I tell won’t believe me?</a:t>
            </a:r>
            <a:endParaRPr lang="en-US" sz="2200" dirty="0"/>
          </a:p>
        </p:txBody>
      </p:sp>
      <p:pic>
        <p:nvPicPr>
          <p:cNvPr id="18" name="Picture 2" descr="C:\Users\ACJS Roberta\AppData\Local\Microsoft\Windows\Temporary Internet Files\Content.IE5\L5NJ7SMJ\medium-Bell-0-1099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652" y="1295400"/>
            <a:ext cx="484838" cy="49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64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lumMod val="75000"/>
                </a:schemeClr>
              </a:buClr>
            </a:pPr>
            <a:r>
              <a:rPr lang="en-US" sz="4400" b="1" dirty="0" smtClean="0">
                <a:solidFill>
                  <a:schemeClr val="accent1">
                    <a:lumMod val="75000"/>
                  </a:schemeClr>
                </a:solidFill>
              </a:rPr>
              <a:t>Bell</a:t>
            </a:r>
            <a:r>
              <a:rPr lang="en-US" sz="4400" b="1" dirty="0">
                <a:solidFill>
                  <a:schemeClr val="accent1">
                    <a:lumMod val="75000"/>
                  </a:schemeClr>
                </a:solidFill>
              </a:rPr>
              <a:t>, Book and Candle</a:t>
            </a:r>
          </a:p>
        </p:txBody>
      </p:sp>
      <p:sp>
        <p:nvSpPr>
          <p:cNvPr id="17" name="Content Placeholder 5"/>
          <p:cNvSpPr>
            <a:spLocks noGrp="1"/>
          </p:cNvSpPr>
          <p:nvPr>
            <p:ph idx="1"/>
          </p:nvPr>
        </p:nvSpPr>
        <p:spPr>
          <a:xfrm>
            <a:off x="513097" y="1371600"/>
            <a:ext cx="8153400" cy="1828800"/>
          </a:xfrm>
        </p:spPr>
        <p:txBody>
          <a:bodyPr>
            <a:normAutofit/>
          </a:bodyPr>
          <a:lstStyle/>
          <a:p>
            <a:pPr marL="0" indent="0">
              <a:buClr>
                <a:schemeClr val="accent1">
                  <a:lumMod val="75000"/>
                </a:schemeClr>
              </a:buClr>
              <a:buNone/>
            </a:pPr>
            <a:endParaRPr lang="en-US" sz="600" b="1"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The Book</a:t>
            </a:r>
          </a:p>
          <a:p>
            <a:pPr>
              <a:spcBef>
                <a:spcPts val="600"/>
              </a:spcBef>
              <a:buClr>
                <a:schemeClr val="accent1">
                  <a:lumMod val="75000"/>
                </a:schemeClr>
              </a:buClr>
            </a:pPr>
            <a:r>
              <a:rPr lang="en-US" sz="2400" dirty="0">
                <a:solidFill>
                  <a:schemeClr val="tx1">
                    <a:lumMod val="95000"/>
                    <a:lumOff val="5000"/>
                  </a:schemeClr>
                </a:solidFill>
              </a:rPr>
              <a:t>Does my choice violate any laws, written policies, codes, etc</a:t>
            </a:r>
            <a:r>
              <a:rPr lang="en-US" sz="2400" dirty="0" smtClean="0">
                <a:solidFill>
                  <a:schemeClr val="tx1">
                    <a:lumMod val="95000"/>
                    <a:lumOff val="5000"/>
                  </a:schemeClr>
                </a:solidFill>
              </a:rPr>
              <a:t>.?</a:t>
            </a: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sp>
        <p:nvSpPr>
          <p:cNvPr id="3" name="TextBox 2"/>
          <p:cNvSpPr txBox="1"/>
          <p:nvPr/>
        </p:nvSpPr>
        <p:spPr>
          <a:xfrm>
            <a:off x="457200" y="2459503"/>
            <a:ext cx="3962400" cy="4093428"/>
          </a:xfrm>
          <a:prstGeom prst="rect">
            <a:avLst/>
          </a:prstGeom>
          <a:noFill/>
        </p:spPr>
        <p:txBody>
          <a:bodyPr wrap="square" rtlCol="0">
            <a:spAutoFit/>
          </a:bodyPr>
          <a:lstStyle/>
          <a:p>
            <a:r>
              <a:rPr lang="en-US" sz="2200" b="1" dirty="0" smtClean="0"/>
              <a:t>If I remain silent:</a:t>
            </a:r>
          </a:p>
          <a:p>
            <a:pPr marL="285750" indent="-285750">
              <a:buClr>
                <a:srgbClr val="C00000"/>
              </a:buClr>
              <a:buFont typeface="Arial" panose="020B0604020202020204" pitchFamily="34" charset="0"/>
              <a:buChar char="•"/>
            </a:pPr>
            <a:r>
              <a:rPr lang="en-US" sz="2200" dirty="0"/>
              <a:t>I</a:t>
            </a:r>
            <a:r>
              <a:rPr lang="en-US" sz="2200" dirty="0" smtClean="0"/>
              <a:t> am NOT adhering to our Department’s policy of going to your supervisor when you see other staff engaged in misconduct.  </a:t>
            </a:r>
          </a:p>
          <a:p>
            <a:pPr marL="285750" indent="-285750">
              <a:buClr>
                <a:srgbClr val="C00000"/>
              </a:buClr>
              <a:buFont typeface="Arial" panose="020B0604020202020204" pitchFamily="34" charset="0"/>
              <a:buChar char="•"/>
            </a:pPr>
            <a:r>
              <a:rPr lang="en-US" sz="2200" dirty="0" smtClean="0"/>
              <a:t>I am NOT adhering to our RSAT Program’s own Expectations of Conduct! </a:t>
            </a:r>
          </a:p>
          <a:p>
            <a:pPr marL="285750" indent="-285750">
              <a:buClr>
                <a:srgbClr val="C00000"/>
              </a:buClr>
              <a:buFont typeface="Arial" panose="020B0604020202020204" pitchFamily="34" charset="0"/>
              <a:buChar char="•"/>
            </a:pPr>
            <a:r>
              <a:rPr lang="en-US" sz="2200" dirty="0" smtClean="0"/>
              <a:t>Would I be “Aiding and Abetting” a sexual assault?  </a:t>
            </a:r>
          </a:p>
          <a:p>
            <a:pPr marL="285750" indent="-285750">
              <a:buClr>
                <a:srgbClr val="C00000"/>
              </a:buClr>
              <a:buFont typeface="Arial" panose="020B0604020202020204" pitchFamily="34" charset="0"/>
              <a:buChar char="•"/>
            </a:pPr>
            <a:endParaRPr lang="en-US" dirty="0"/>
          </a:p>
        </p:txBody>
      </p:sp>
      <p:sp>
        <p:nvSpPr>
          <p:cNvPr id="16" name="TextBox 15"/>
          <p:cNvSpPr txBox="1"/>
          <p:nvPr/>
        </p:nvSpPr>
        <p:spPr>
          <a:xfrm>
            <a:off x="4648200" y="2487304"/>
            <a:ext cx="3962400" cy="2123658"/>
          </a:xfrm>
          <a:prstGeom prst="rect">
            <a:avLst/>
          </a:prstGeom>
          <a:noFill/>
        </p:spPr>
        <p:txBody>
          <a:bodyPr wrap="square" rtlCol="0">
            <a:spAutoFit/>
          </a:bodyPr>
          <a:lstStyle/>
          <a:p>
            <a:r>
              <a:rPr lang="en-US" sz="2200" b="1" dirty="0" smtClean="0"/>
              <a:t>If I say something to someone:</a:t>
            </a:r>
          </a:p>
          <a:p>
            <a:pPr marL="285750" indent="-285750">
              <a:buClr>
                <a:srgbClr val="C00000"/>
              </a:buClr>
              <a:buFont typeface="Arial" panose="020B0604020202020204" pitchFamily="34" charset="0"/>
              <a:buChar char="•"/>
            </a:pPr>
            <a:r>
              <a:rPr lang="en-US" sz="2200" dirty="0" smtClean="0"/>
              <a:t>I can’t think of any codes or laws that I would break if I were to go to someone and let them know about my PD.  </a:t>
            </a:r>
          </a:p>
          <a:p>
            <a:pPr marL="285750" indent="-285750">
              <a:buClr>
                <a:srgbClr val="C00000"/>
              </a:buClr>
              <a:buFont typeface="Arial" panose="020B0604020202020204" pitchFamily="34" charset="0"/>
              <a:buChar char="•"/>
            </a:pPr>
            <a:r>
              <a:rPr lang="en-US" sz="2200" dirty="0" smtClean="0"/>
              <a:t>Except for the “snitch” code. </a:t>
            </a:r>
          </a:p>
        </p:txBody>
      </p:sp>
      <p:pic>
        <p:nvPicPr>
          <p:cNvPr id="18" name="Picture 3" descr="C:\Users\ACJS Roberta\AppData\Local\Microsoft\Windows\Temporary Internet Files\Content.IE5\M6Y5PLJB\large-book-on-its-side-33.3-1542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0277" y="1447800"/>
            <a:ext cx="1116246" cy="5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178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lumMod val="75000"/>
                </a:schemeClr>
              </a:buClr>
            </a:pPr>
            <a:r>
              <a:rPr lang="en-US" sz="4400" b="1" dirty="0" smtClean="0">
                <a:solidFill>
                  <a:schemeClr val="accent1">
                    <a:lumMod val="75000"/>
                  </a:schemeClr>
                </a:solidFill>
              </a:rPr>
              <a:t>Bell</a:t>
            </a:r>
            <a:r>
              <a:rPr lang="en-US" sz="4400" b="1" dirty="0">
                <a:solidFill>
                  <a:schemeClr val="accent1">
                    <a:lumMod val="75000"/>
                  </a:schemeClr>
                </a:solidFill>
              </a:rPr>
              <a:t>, Book and Candle</a:t>
            </a:r>
          </a:p>
        </p:txBody>
      </p:sp>
      <p:sp>
        <p:nvSpPr>
          <p:cNvPr id="17" name="Content Placeholder 5"/>
          <p:cNvSpPr>
            <a:spLocks noGrp="1"/>
          </p:cNvSpPr>
          <p:nvPr>
            <p:ph idx="1"/>
          </p:nvPr>
        </p:nvSpPr>
        <p:spPr>
          <a:xfrm>
            <a:off x="513097" y="1371600"/>
            <a:ext cx="8153400" cy="1371600"/>
          </a:xfrm>
        </p:spPr>
        <p:txBody>
          <a:bodyPr>
            <a:normAutofit/>
          </a:bodyPr>
          <a:lstStyle/>
          <a:p>
            <a:pPr marL="0" indent="0">
              <a:buClr>
                <a:schemeClr val="accent1">
                  <a:lumMod val="75000"/>
                </a:schemeClr>
              </a:buClr>
              <a:buNone/>
            </a:pPr>
            <a:r>
              <a:rPr lang="en-US" sz="2400" b="1" dirty="0" smtClean="0">
                <a:solidFill>
                  <a:schemeClr val="tx1">
                    <a:lumMod val="95000"/>
                    <a:lumOff val="5000"/>
                  </a:schemeClr>
                </a:solidFill>
              </a:rPr>
              <a:t>The </a:t>
            </a:r>
            <a:r>
              <a:rPr lang="en-US" sz="2400" b="1" dirty="0">
                <a:solidFill>
                  <a:schemeClr val="tx1">
                    <a:lumMod val="95000"/>
                    <a:lumOff val="5000"/>
                  </a:schemeClr>
                </a:solidFill>
              </a:rPr>
              <a:t>Candle</a:t>
            </a:r>
          </a:p>
          <a:p>
            <a:pPr>
              <a:spcBef>
                <a:spcPts val="600"/>
              </a:spcBef>
              <a:buClr>
                <a:schemeClr val="accent1">
                  <a:lumMod val="75000"/>
                </a:schemeClr>
              </a:buClr>
            </a:pPr>
            <a:r>
              <a:rPr lang="en-US" sz="2400" dirty="0">
                <a:solidFill>
                  <a:schemeClr val="tx1">
                    <a:lumMod val="95000"/>
                    <a:lumOff val="5000"/>
                  </a:schemeClr>
                </a:solidFill>
              </a:rPr>
              <a:t>Will my decision stand up in the light of day or media spotlight</a:t>
            </a:r>
            <a:r>
              <a:rPr lang="en-US" sz="2400" dirty="0" smtClean="0">
                <a:solidFill>
                  <a:schemeClr val="tx1">
                    <a:lumMod val="95000"/>
                    <a:lumOff val="5000"/>
                  </a:schemeClr>
                </a:solidFill>
              </a:rPr>
              <a:t>?</a:t>
            </a: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sp>
        <p:nvSpPr>
          <p:cNvPr id="3" name="TextBox 2"/>
          <p:cNvSpPr txBox="1"/>
          <p:nvPr/>
        </p:nvSpPr>
        <p:spPr>
          <a:xfrm>
            <a:off x="457200" y="2672476"/>
            <a:ext cx="3962400" cy="3754874"/>
          </a:xfrm>
          <a:prstGeom prst="rect">
            <a:avLst/>
          </a:prstGeom>
          <a:noFill/>
        </p:spPr>
        <p:txBody>
          <a:bodyPr wrap="square" rtlCol="0">
            <a:spAutoFit/>
          </a:bodyPr>
          <a:lstStyle/>
          <a:p>
            <a:r>
              <a:rPr lang="en-US" sz="2200" b="1" dirty="0" smtClean="0"/>
              <a:t>If I remain silent:</a:t>
            </a:r>
          </a:p>
          <a:p>
            <a:pPr marL="285750" indent="-285750">
              <a:buClr>
                <a:srgbClr val="C00000"/>
              </a:buClr>
              <a:buFont typeface="Arial" panose="020B0604020202020204" pitchFamily="34" charset="0"/>
              <a:buChar char="•"/>
            </a:pPr>
            <a:r>
              <a:rPr lang="en-US" sz="2200" dirty="0" smtClean="0"/>
              <a:t>I could not hold my head up to anyone … if it were to be known that I knew about this … and said / did nothing.  </a:t>
            </a:r>
          </a:p>
          <a:p>
            <a:pPr marL="285750" indent="-285750">
              <a:buClr>
                <a:srgbClr val="C00000"/>
              </a:buClr>
              <a:buFont typeface="Arial" panose="020B0604020202020204" pitchFamily="34" charset="0"/>
              <a:buChar char="•"/>
            </a:pPr>
            <a:r>
              <a:rPr lang="en-US" sz="2200" dirty="0" smtClean="0"/>
              <a:t>Maybe I should say something to my PD first – she would be the only person who might appreciate my decision to stay silent and addressing her first. </a:t>
            </a:r>
          </a:p>
          <a:p>
            <a:pPr marL="285750" indent="-285750">
              <a:buClr>
                <a:srgbClr val="C00000"/>
              </a:buClr>
              <a:buFont typeface="Arial" panose="020B0604020202020204" pitchFamily="34" charset="0"/>
              <a:buChar char="•"/>
            </a:pPr>
            <a:endParaRPr lang="en-US" dirty="0"/>
          </a:p>
        </p:txBody>
      </p:sp>
      <p:sp>
        <p:nvSpPr>
          <p:cNvPr id="16" name="TextBox 15"/>
          <p:cNvSpPr txBox="1"/>
          <p:nvPr/>
        </p:nvSpPr>
        <p:spPr>
          <a:xfrm>
            <a:off x="4648200" y="2698551"/>
            <a:ext cx="3962400" cy="2462213"/>
          </a:xfrm>
          <a:prstGeom prst="rect">
            <a:avLst/>
          </a:prstGeom>
          <a:noFill/>
        </p:spPr>
        <p:txBody>
          <a:bodyPr wrap="square" rtlCol="0">
            <a:spAutoFit/>
          </a:bodyPr>
          <a:lstStyle/>
          <a:p>
            <a:r>
              <a:rPr lang="en-US" sz="2200" b="1" dirty="0" smtClean="0"/>
              <a:t>If I say something to someone:</a:t>
            </a:r>
          </a:p>
          <a:p>
            <a:pPr marL="285750" indent="-285750">
              <a:buClr>
                <a:srgbClr val="C00000"/>
              </a:buClr>
              <a:buFont typeface="Arial" panose="020B0604020202020204" pitchFamily="34" charset="0"/>
              <a:buChar char="•"/>
            </a:pPr>
            <a:r>
              <a:rPr lang="en-US" sz="2200" dirty="0" smtClean="0"/>
              <a:t>I may face criticism by coming forward by some … but by those with integrity – my decision will be respected. </a:t>
            </a:r>
          </a:p>
          <a:p>
            <a:pPr marL="285750" indent="-285750">
              <a:buClr>
                <a:srgbClr val="C00000"/>
              </a:buClr>
              <a:buFont typeface="Arial" panose="020B0604020202020204" pitchFamily="34" charset="0"/>
              <a:buChar char="•"/>
            </a:pPr>
            <a:r>
              <a:rPr lang="en-US" sz="2200" dirty="0" smtClean="0"/>
              <a:t>I would have no integrity if I did not say / do something.  </a:t>
            </a:r>
          </a:p>
        </p:txBody>
      </p:sp>
      <p:pic>
        <p:nvPicPr>
          <p:cNvPr id="18" name="Picture 4" descr="C:\Users\ACJS Roberta\AppData\Local\Microsoft\Windows\Temporary Internet Files\Content.IE5\VTJPWI29\candle[1].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0899" y="1231701"/>
            <a:ext cx="556101" cy="63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18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Ethical Checklist</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4648200"/>
            <a:ext cx="8153400" cy="1447800"/>
          </a:xfrm>
        </p:spPr>
        <p:txBody>
          <a:bodyPr>
            <a:normAutofit fontScale="85000" lnSpcReduction="20000"/>
          </a:bodyPr>
          <a:lstStyle/>
          <a:p>
            <a:pPr marL="0" indent="0">
              <a:spcBef>
                <a:spcPts val="600"/>
              </a:spcBef>
              <a:buClr>
                <a:schemeClr val="accent1">
                  <a:lumMod val="75000"/>
                </a:schemeClr>
              </a:buClr>
              <a:buNone/>
            </a:pPr>
            <a:endParaRPr lang="en-US" sz="800" dirty="0">
              <a:solidFill>
                <a:schemeClr val="tx1">
                  <a:lumMod val="95000"/>
                  <a:lumOff val="5000"/>
                </a:schemeClr>
              </a:solidFill>
            </a:endParaRPr>
          </a:p>
          <a:p>
            <a:pPr marL="0" indent="0">
              <a:spcBef>
                <a:spcPts val="600"/>
              </a:spcBef>
              <a:buClr>
                <a:schemeClr val="accent1">
                  <a:lumMod val="75000"/>
                </a:schemeClr>
              </a:buClr>
              <a:buNone/>
            </a:pPr>
            <a:endParaRPr lang="en-US" sz="1050" dirty="0">
              <a:solidFill>
                <a:schemeClr val="tx1">
                  <a:lumMod val="95000"/>
                  <a:lumOff val="5000"/>
                </a:schemeClr>
              </a:solidFill>
            </a:endParaRPr>
          </a:p>
          <a:p>
            <a:pPr marL="0" indent="0">
              <a:spcBef>
                <a:spcPts val="600"/>
              </a:spcBef>
              <a:buClr>
                <a:schemeClr val="accent1">
                  <a:lumMod val="75000"/>
                </a:schemeClr>
              </a:buClr>
              <a:buNone/>
            </a:pPr>
            <a:r>
              <a:rPr lang="en-US" sz="1900" b="1" dirty="0" smtClean="0">
                <a:solidFill>
                  <a:schemeClr val="tx1">
                    <a:lumMod val="95000"/>
                    <a:lumOff val="5000"/>
                  </a:schemeClr>
                </a:solidFill>
              </a:rPr>
              <a:t>How will I feel afterwards?</a:t>
            </a:r>
          </a:p>
          <a:p>
            <a:pPr>
              <a:spcBef>
                <a:spcPts val="600"/>
              </a:spcBef>
              <a:buClr>
                <a:schemeClr val="accent1">
                  <a:lumMod val="75000"/>
                </a:schemeClr>
              </a:buClr>
            </a:pPr>
            <a:r>
              <a:rPr lang="en-US" sz="1900" dirty="0" smtClean="0">
                <a:solidFill>
                  <a:schemeClr val="tx1">
                    <a:lumMod val="95000"/>
                    <a:lumOff val="5000"/>
                  </a:schemeClr>
                </a:solidFill>
              </a:rPr>
              <a:t>Will I be able to explain my actions so that my family, agency, and others would be able to understand and support my decision?</a:t>
            </a:r>
          </a:p>
          <a:p>
            <a:pPr>
              <a:spcBef>
                <a:spcPts val="600"/>
              </a:spcBef>
              <a:buClr>
                <a:schemeClr val="accent1">
                  <a:lumMod val="75000"/>
                </a:schemeClr>
              </a:buClr>
            </a:pPr>
            <a:r>
              <a:rPr lang="en-US" sz="1900" dirty="0" smtClean="0">
                <a:solidFill>
                  <a:schemeClr val="tx1">
                    <a:lumMod val="95000"/>
                    <a:lumOff val="5000"/>
                  </a:schemeClr>
                </a:solidFill>
              </a:rPr>
              <a:t>Would the greater community understand and agree with my choice?</a:t>
            </a: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sp>
        <p:nvSpPr>
          <p:cNvPr id="3" name="TextBox 2"/>
          <p:cNvSpPr txBox="1"/>
          <p:nvPr/>
        </p:nvSpPr>
        <p:spPr>
          <a:xfrm>
            <a:off x="5029198" y="1905000"/>
            <a:ext cx="3553691" cy="2862322"/>
          </a:xfrm>
          <a:prstGeom prst="rect">
            <a:avLst/>
          </a:prstGeom>
          <a:noFill/>
        </p:spPr>
        <p:txBody>
          <a:bodyPr wrap="square" rtlCol="0">
            <a:spAutoFit/>
          </a:bodyPr>
          <a:lstStyle/>
          <a:p>
            <a:pPr>
              <a:spcBef>
                <a:spcPts val="600"/>
              </a:spcBef>
              <a:buClr>
                <a:schemeClr val="accent1">
                  <a:lumMod val="75000"/>
                </a:schemeClr>
              </a:buClr>
            </a:pPr>
            <a:r>
              <a:rPr lang="en-US" sz="1600" b="1" dirty="0">
                <a:solidFill>
                  <a:schemeClr val="tx1">
                    <a:lumMod val="95000"/>
                    <a:lumOff val="5000"/>
                  </a:schemeClr>
                </a:solidFill>
              </a:rPr>
              <a:t>Is it fair?</a:t>
            </a:r>
          </a:p>
          <a:p>
            <a:pPr marL="342900" indent="-342900">
              <a:spcBef>
                <a:spcPts val="600"/>
              </a:spcBef>
              <a:buClr>
                <a:schemeClr val="accent1">
                  <a:lumMod val="75000"/>
                </a:schemeClr>
              </a:buClr>
              <a:buFont typeface="Arial" panose="020B0604020202020204" pitchFamily="34" charset="0"/>
              <a:buChar char="•"/>
            </a:pPr>
            <a:r>
              <a:rPr lang="en-US" sz="1600" dirty="0">
                <a:solidFill>
                  <a:schemeClr val="tx1">
                    <a:lumMod val="95000"/>
                    <a:lumOff val="5000"/>
                  </a:schemeClr>
                </a:solidFill>
              </a:rPr>
              <a:t>Is my decision fair to all?</a:t>
            </a:r>
          </a:p>
          <a:p>
            <a:pPr marL="342900" indent="-342900">
              <a:spcBef>
                <a:spcPts val="600"/>
              </a:spcBef>
              <a:buClr>
                <a:schemeClr val="accent1">
                  <a:lumMod val="75000"/>
                </a:schemeClr>
              </a:buClr>
              <a:buFont typeface="Arial" panose="020B0604020202020204" pitchFamily="34" charset="0"/>
              <a:buChar char="•"/>
            </a:pPr>
            <a:r>
              <a:rPr lang="en-US" sz="1600" dirty="0">
                <a:solidFill>
                  <a:schemeClr val="tx1">
                    <a:lumMod val="95000"/>
                    <a:lumOff val="5000"/>
                  </a:schemeClr>
                </a:solidFill>
              </a:rPr>
              <a:t>Does it promote “win-win” outcomes with all stakeholders?</a:t>
            </a:r>
          </a:p>
          <a:p>
            <a:pPr marL="342900" indent="-342900">
              <a:spcBef>
                <a:spcPts val="600"/>
              </a:spcBef>
              <a:buClr>
                <a:schemeClr val="accent1">
                  <a:lumMod val="75000"/>
                </a:schemeClr>
              </a:buClr>
              <a:buFont typeface="Arial" panose="020B0604020202020204" pitchFamily="34" charset="0"/>
              <a:buChar char="•"/>
            </a:pPr>
            <a:r>
              <a:rPr lang="en-US" sz="1600" dirty="0">
                <a:solidFill>
                  <a:schemeClr val="tx1">
                    <a:lumMod val="95000"/>
                    <a:lumOff val="5000"/>
                  </a:schemeClr>
                </a:solidFill>
              </a:rPr>
              <a:t>Do I have special information, because of my job, which gives me an unfair advantage over others?</a:t>
            </a:r>
          </a:p>
          <a:p>
            <a:pPr marL="342900" indent="-342900">
              <a:spcBef>
                <a:spcPts val="600"/>
              </a:spcBef>
              <a:buClr>
                <a:schemeClr val="accent1">
                  <a:lumMod val="75000"/>
                </a:schemeClr>
              </a:buClr>
              <a:buFont typeface="Arial" panose="020B0604020202020204" pitchFamily="34" charset="0"/>
              <a:buChar char="•"/>
            </a:pPr>
            <a:r>
              <a:rPr lang="en-US" sz="1600" dirty="0">
                <a:solidFill>
                  <a:schemeClr val="tx1">
                    <a:lumMod val="95000"/>
                    <a:lumOff val="5000"/>
                  </a:schemeClr>
                </a:solidFill>
              </a:rPr>
              <a:t>Is there a conflict between serving my interests and those of my organization / the community?</a:t>
            </a:r>
          </a:p>
        </p:txBody>
      </p:sp>
      <p:sp>
        <p:nvSpPr>
          <p:cNvPr id="5" name="TextBox 4"/>
          <p:cNvSpPr txBox="1"/>
          <p:nvPr/>
        </p:nvSpPr>
        <p:spPr>
          <a:xfrm>
            <a:off x="401782" y="2085165"/>
            <a:ext cx="4398818" cy="2215991"/>
          </a:xfrm>
          <a:prstGeom prst="rect">
            <a:avLst/>
          </a:prstGeom>
          <a:noFill/>
        </p:spPr>
        <p:txBody>
          <a:bodyPr wrap="square" rtlCol="0">
            <a:spAutoFit/>
          </a:bodyPr>
          <a:lstStyle/>
          <a:p>
            <a:pPr>
              <a:buClr>
                <a:schemeClr val="accent1">
                  <a:lumMod val="75000"/>
                </a:schemeClr>
              </a:buClr>
            </a:pPr>
            <a:endParaRPr lang="en-US" sz="800" b="1" dirty="0">
              <a:solidFill>
                <a:schemeClr val="tx1">
                  <a:lumMod val="95000"/>
                  <a:lumOff val="5000"/>
                </a:schemeClr>
              </a:solidFill>
            </a:endParaRPr>
          </a:p>
          <a:p>
            <a:pPr>
              <a:spcBef>
                <a:spcPts val="600"/>
              </a:spcBef>
              <a:buClr>
                <a:schemeClr val="accent1">
                  <a:lumMod val="75000"/>
                </a:schemeClr>
              </a:buClr>
            </a:pPr>
            <a:r>
              <a:rPr lang="en-US" sz="2400" b="1" dirty="0">
                <a:solidFill>
                  <a:srgbClr val="C00000"/>
                </a:solidFill>
              </a:rPr>
              <a:t>Is it </a:t>
            </a:r>
            <a:r>
              <a:rPr lang="en-US" sz="2400" b="1" dirty="0" smtClean="0">
                <a:solidFill>
                  <a:srgbClr val="C00000"/>
                </a:solidFill>
              </a:rPr>
              <a:t>legal?</a:t>
            </a:r>
            <a:endParaRPr lang="en-US" sz="2400" b="1" dirty="0">
              <a:solidFill>
                <a:srgbClr val="C00000"/>
              </a:solidFill>
            </a:endParaRPr>
          </a:p>
          <a:p>
            <a:pPr marL="342900" indent="-342900">
              <a:spcBef>
                <a:spcPts val="600"/>
              </a:spcBef>
              <a:buClr>
                <a:schemeClr val="accent1">
                  <a:lumMod val="75000"/>
                </a:schemeClr>
              </a:buClr>
              <a:buFont typeface="Arial" panose="020B0604020202020204" pitchFamily="34" charset="0"/>
              <a:buChar char="•"/>
            </a:pPr>
            <a:r>
              <a:rPr lang="en-US" sz="2400" dirty="0">
                <a:solidFill>
                  <a:srgbClr val="C00000"/>
                </a:solidFill>
              </a:rPr>
              <a:t>Does my decision violate any laws, directives or policies?  Just because it is </a:t>
            </a:r>
            <a:r>
              <a:rPr lang="en-US" sz="2400" i="1" dirty="0">
                <a:solidFill>
                  <a:srgbClr val="C00000"/>
                </a:solidFill>
              </a:rPr>
              <a:t>legal </a:t>
            </a:r>
            <a:r>
              <a:rPr lang="en-US" sz="2400" dirty="0">
                <a:solidFill>
                  <a:srgbClr val="C00000"/>
                </a:solidFill>
              </a:rPr>
              <a:t>doesn’t mean it is ethical. </a:t>
            </a:r>
          </a:p>
        </p:txBody>
      </p:sp>
      <p:sp>
        <p:nvSpPr>
          <p:cNvPr id="6" name="TextBox 5"/>
          <p:cNvSpPr txBox="1"/>
          <p:nvPr/>
        </p:nvSpPr>
        <p:spPr>
          <a:xfrm>
            <a:off x="401782" y="1460212"/>
            <a:ext cx="2923942" cy="584775"/>
          </a:xfrm>
          <a:prstGeom prst="rect">
            <a:avLst/>
          </a:prstGeom>
          <a:noFill/>
        </p:spPr>
        <p:txBody>
          <a:bodyPr wrap="none" rtlCol="0">
            <a:spAutoFit/>
          </a:bodyPr>
          <a:lstStyle/>
          <a:p>
            <a:r>
              <a:rPr lang="en-US" sz="3200" b="1" dirty="0" smtClean="0"/>
              <a:t>Ethical Checklist</a:t>
            </a:r>
            <a:endParaRPr lang="en-US" sz="3200" b="1" dirty="0"/>
          </a:p>
        </p:txBody>
      </p:sp>
    </p:spTree>
    <p:extLst>
      <p:ext uri="{BB962C8B-B14F-4D97-AF65-F5344CB8AC3E}">
        <p14:creationId xmlns:p14="http://schemas.microsoft.com/office/powerpoint/2010/main" val="2665116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Ethical Checklist</a:t>
            </a:r>
            <a:endParaRPr lang="en-US" sz="4400" b="1" dirty="0">
              <a:solidFill>
                <a:schemeClr val="accent1">
                  <a:lumMod val="75000"/>
                </a:schemeClr>
              </a:solidFill>
            </a:endParaRPr>
          </a:p>
        </p:txBody>
      </p:sp>
      <p:sp>
        <p:nvSpPr>
          <p:cNvPr id="17" name="Content Placeholder 5"/>
          <p:cNvSpPr>
            <a:spLocks noGrp="1"/>
          </p:cNvSpPr>
          <p:nvPr>
            <p:ph idx="1"/>
          </p:nvPr>
        </p:nvSpPr>
        <p:spPr>
          <a:xfrm>
            <a:off x="401782" y="3599258"/>
            <a:ext cx="3220703" cy="2484705"/>
          </a:xfrm>
        </p:spPr>
        <p:txBody>
          <a:bodyPr>
            <a:normAutofit fontScale="92500" lnSpcReduction="10000"/>
          </a:bodyPr>
          <a:lstStyle/>
          <a:p>
            <a:pPr marL="0" indent="0">
              <a:spcBef>
                <a:spcPts val="600"/>
              </a:spcBef>
              <a:buClr>
                <a:schemeClr val="accent1">
                  <a:lumMod val="75000"/>
                </a:schemeClr>
              </a:buClr>
              <a:buNone/>
            </a:pPr>
            <a:endParaRPr lang="en-US" sz="800" dirty="0">
              <a:solidFill>
                <a:schemeClr val="tx1">
                  <a:lumMod val="95000"/>
                  <a:lumOff val="5000"/>
                </a:schemeClr>
              </a:solidFill>
            </a:endParaRPr>
          </a:p>
          <a:p>
            <a:pPr marL="0" indent="0">
              <a:spcBef>
                <a:spcPts val="600"/>
              </a:spcBef>
              <a:buClr>
                <a:schemeClr val="accent1">
                  <a:lumMod val="75000"/>
                </a:schemeClr>
              </a:buClr>
              <a:buNone/>
            </a:pPr>
            <a:endParaRPr lang="en-US" sz="100" dirty="0">
              <a:solidFill>
                <a:schemeClr val="tx1">
                  <a:lumMod val="95000"/>
                  <a:lumOff val="5000"/>
                </a:schemeClr>
              </a:solidFill>
            </a:endParaRPr>
          </a:p>
          <a:p>
            <a:pPr marL="0" indent="0">
              <a:spcBef>
                <a:spcPts val="600"/>
              </a:spcBef>
              <a:buClr>
                <a:schemeClr val="accent1">
                  <a:lumMod val="75000"/>
                </a:schemeClr>
              </a:buClr>
              <a:buNone/>
            </a:pPr>
            <a:r>
              <a:rPr lang="en-US" sz="1700" b="1" dirty="0" smtClean="0">
                <a:solidFill>
                  <a:schemeClr val="tx1">
                    <a:lumMod val="95000"/>
                    <a:lumOff val="5000"/>
                  </a:schemeClr>
                </a:solidFill>
              </a:rPr>
              <a:t>How will I feel afterwards?</a:t>
            </a:r>
          </a:p>
          <a:p>
            <a:pPr>
              <a:spcBef>
                <a:spcPts val="600"/>
              </a:spcBef>
              <a:buClr>
                <a:schemeClr val="accent1">
                  <a:lumMod val="75000"/>
                </a:schemeClr>
              </a:buClr>
            </a:pPr>
            <a:r>
              <a:rPr lang="en-US" sz="1700" dirty="0" smtClean="0">
                <a:solidFill>
                  <a:schemeClr val="tx1">
                    <a:lumMod val="95000"/>
                    <a:lumOff val="5000"/>
                  </a:schemeClr>
                </a:solidFill>
              </a:rPr>
              <a:t>Will I be able to explain my actions so that my family, agency, and others would be able to understand and support my decision?</a:t>
            </a:r>
          </a:p>
          <a:p>
            <a:pPr>
              <a:spcBef>
                <a:spcPts val="600"/>
              </a:spcBef>
              <a:buClr>
                <a:schemeClr val="accent1">
                  <a:lumMod val="75000"/>
                </a:schemeClr>
              </a:buClr>
            </a:pPr>
            <a:r>
              <a:rPr lang="en-US" sz="1700" dirty="0" smtClean="0">
                <a:solidFill>
                  <a:schemeClr val="tx1">
                    <a:lumMod val="95000"/>
                    <a:lumOff val="5000"/>
                  </a:schemeClr>
                </a:solidFill>
              </a:rPr>
              <a:t>Would the greater community understand and agree with my choice?</a:t>
            </a: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sp>
        <p:nvSpPr>
          <p:cNvPr id="3" name="TextBox 2"/>
          <p:cNvSpPr txBox="1"/>
          <p:nvPr/>
        </p:nvSpPr>
        <p:spPr>
          <a:xfrm>
            <a:off x="3899522" y="1422698"/>
            <a:ext cx="4648200" cy="4832092"/>
          </a:xfrm>
          <a:prstGeom prst="rect">
            <a:avLst/>
          </a:prstGeom>
          <a:noFill/>
        </p:spPr>
        <p:txBody>
          <a:bodyPr wrap="square" rtlCol="0">
            <a:spAutoFit/>
          </a:bodyPr>
          <a:lstStyle/>
          <a:p>
            <a:pPr>
              <a:spcBef>
                <a:spcPts val="600"/>
              </a:spcBef>
              <a:buClr>
                <a:schemeClr val="accent1">
                  <a:lumMod val="75000"/>
                </a:schemeClr>
              </a:buClr>
            </a:pPr>
            <a:r>
              <a:rPr lang="en-US" sz="2400" b="1" dirty="0">
                <a:solidFill>
                  <a:srgbClr val="C00000"/>
                </a:solidFill>
              </a:rPr>
              <a:t>Is it fair?</a:t>
            </a:r>
          </a:p>
          <a:p>
            <a:pPr marL="342900" indent="-342900">
              <a:spcBef>
                <a:spcPts val="600"/>
              </a:spcBef>
              <a:buClr>
                <a:schemeClr val="accent1">
                  <a:lumMod val="75000"/>
                </a:schemeClr>
              </a:buClr>
              <a:buFont typeface="Arial" panose="020B0604020202020204" pitchFamily="34" charset="0"/>
              <a:buChar char="•"/>
            </a:pPr>
            <a:r>
              <a:rPr lang="en-US" sz="2400" dirty="0">
                <a:solidFill>
                  <a:srgbClr val="C00000"/>
                </a:solidFill>
              </a:rPr>
              <a:t>Is my decision fair to all?</a:t>
            </a:r>
          </a:p>
          <a:p>
            <a:pPr marL="342900" indent="-342900">
              <a:spcBef>
                <a:spcPts val="600"/>
              </a:spcBef>
              <a:buClr>
                <a:schemeClr val="accent1">
                  <a:lumMod val="75000"/>
                </a:schemeClr>
              </a:buClr>
              <a:buFont typeface="Arial" panose="020B0604020202020204" pitchFamily="34" charset="0"/>
              <a:buChar char="•"/>
            </a:pPr>
            <a:r>
              <a:rPr lang="en-US" sz="2400" dirty="0">
                <a:solidFill>
                  <a:srgbClr val="C00000"/>
                </a:solidFill>
              </a:rPr>
              <a:t>Does it promote “win-win” outcomes with all stakeholders?</a:t>
            </a:r>
          </a:p>
          <a:p>
            <a:pPr marL="342900" indent="-342900">
              <a:spcBef>
                <a:spcPts val="600"/>
              </a:spcBef>
              <a:buClr>
                <a:schemeClr val="accent1">
                  <a:lumMod val="75000"/>
                </a:schemeClr>
              </a:buClr>
              <a:buFont typeface="Arial" panose="020B0604020202020204" pitchFamily="34" charset="0"/>
              <a:buChar char="•"/>
            </a:pPr>
            <a:r>
              <a:rPr lang="en-US" sz="2400" dirty="0">
                <a:solidFill>
                  <a:srgbClr val="C00000"/>
                </a:solidFill>
              </a:rPr>
              <a:t>Do I have special information, because of my job, which gives me an unfair advantage over others?</a:t>
            </a:r>
          </a:p>
          <a:p>
            <a:pPr marL="342900" indent="-342900">
              <a:spcBef>
                <a:spcPts val="600"/>
              </a:spcBef>
              <a:buClr>
                <a:schemeClr val="accent1">
                  <a:lumMod val="75000"/>
                </a:schemeClr>
              </a:buClr>
              <a:buFont typeface="Arial" panose="020B0604020202020204" pitchFamily="34" charset="0"/>
              <a:buChar char="•"/>
            </a:pPr>
            <a:r>
              <a:rPr lang="en-US" sz="2400" dirty="0">
                <a:solidFill>
                  <a:srgbClr val="C00000"/>
                </a:solidFill>
              </a:rPr>
              <a:t>Is there a conflict between serving my interests and those of my organization / the community?</a:t>
            </a:r>
          </a:p>
        </p:txBody>
      </p:sp>
      <p:sp>
        <p:nvSpPr>
          <p:cNvPr id="5" name="TextBox 4"/>
          <p:cNvSpPr txBox="1"/>
          <p:nvPr/>
        </p:nvSpPr>
        <p:spPr>
          <a:xfrm>
            <a:off x="401782" y="1752599"/>
            <a:ext cx="2570018" cy="1846659"/>
          </a:xfrm>
          <a:prstGeom prst="rect">
            <a:avLst/>
          </a:prstGeom>
          <a:noFill/>
        </p:spPr>
        <p:txBody>
          <a:bodyPr wrap="square" rtlCol="0">
            <a:spAutoFit/>
          </a:bodyPr>
          <a:lstStyle/>
          <a:p>
            <a:pPr>
              <a:buClr>
                <a:schemeClr val="accent1">
                  <a:lumMod val="75000"/>
                </a:schemeClr>
              </a:buClr>
            </a:pPr>
            <a:endParaRPr lang="en-US" sz="800" b="1" dirty="0">
              <a:solidFill>
                <a:schemeClr val="tx1">
                  <a:lumMod val="95000"/>
                  <a:lumOff val="5000"/>
                </a:schemeClr>
              </a:solidFill>
            </a:endParaRPr>
          </a:p>
          <a:p>
            <a:pPr>
              <a:spcBef>
                <a:spcPts val="600"/>
              </a:spcBef>
              <a:buClr>
                <a:schemeClr val="accent1">
                  <a:lumMod val="75000"/>
                </a:schemeClr>
              </a:buClr>
            </a:pPr>
            <a:r>
              <a:rPr lang="en-US" sz="1600" b="1" dirty="0">
                <a:solidFill>
                  <a:schemeClr val="tx1">
                    <a:lumMod val="95000"/>
                    <a:lumOff val="5000"/>
                  </a:schemeClr>
                </a:solidFill>
              </a:rPr>
              <a:t>Is it </a:t>
            </a:r>
            <a:r>
              <a:rPr lang="en-US" sz="1600" b="1" dirty="0" smtClean="0">
                <a:solidFill>
                  <a:schemeClr val="tx1">
                    <a:lumMod val="95000"/>
                    <a:lumOff val="5000"/>
                  </a:schemeClr>
                </a:solidFill>
              </a:rPr>
              <a:t>legal?</a:t>
            </a:r>
            <a:endParaRPr lang="en-US" sz="1600" b="1" dirty="0">
              <a:solidFill>
                <a:schemeClr val="tx1">
                  <a:lumMod val="95000"/>
                  <a:lumOff val="5000"/>
                </a:schemeClr>
              </a:solidFill>
            </a:endParaRPr>
          </a:p>
          <a:p>
            <a:pPr marL="342900" indent="-342900">
              <a:spcBef>
                <a:spcPts val="600"/>
              </a:spcBef>
              <a:buClr>
                <a:schemeClr val="accent1">
                  <a:lumMod val="75000"/>
                </a:schemeClr>
              </a:buClr>
              <a:buFont typeface="Arial" panose="020B0604020202020204" pitchFamily="34" charset="0"/>
              <a:buChar char="•"/>
            </a:pPr>
            <a:r>
              <a:rPr lang="en-US" sz="1600" dirty="0">
                <a:solidFill>
                  <a:schemeClr val="tx1">
                    <a:lumMod val="95000"/>
                    <a:lumOff val="5000"/>
                  </a:schemeClr>
                </a:solidFill>
              </a:rPr>
              <a:t>Does my decision violate any laws, directives or policies?  Just because it is </a:t>
            </a:r>
            <a:r>
              <a:rPr lang="en-US" sz="1600" i="1" dirty="0">
                <a:solidFill>
                  <a:schemeClr val="tx1">
                    <a:lumMod val="95000"/>
                    <a:lumOff val="5000"/>
                  </a:schemeClr>
                </a:solidFill>
              </a:rPr>
              <a:t>legal </a:t>
            </a:r>
            <a:r>
              <a:rPr lang="en-US" sz="1600" dirty="0">
                <a:solidFill>
                  <a:schemeClr val="tx1">
                    <a:lumMod val="95000"/>
                    <a:lumOff val="5000"/>
                  </a:schemeClr>
                </a:solidFill>
              </a:rPr>
              <a:t>doesn’t mean it is ethical. </a:t>
            </a:r>
          </a:p>
        </p:txBody>
      </p:sp>
      <p:sp>
        <p:nvSpPr>
          <p:cNvPr id="6" name="TextBox 5"/>
          <p:cNvSpPr txBox="1"/>
          <p:nvPr/>
        </p:nvSpPr>
        <p:spPr>
          <a:xfrm>
            <a:off x="401782" y="1460212"/>
            <a:ext cx="2923942" cy="584775"/>
          </a:xfrm>
          <a:prstGeom prst="rect">
            <a:avLst/>
          </a:prstGeom>
          <a:noFill/>
        </p:spPr>
        <p:txBody>
          <a:bodyPr wrap="none" rtlCol="0">
            <a:spAutoFit/>
          </a:bodyPr>
          <a:lstStyle/>
          <a:p>
            <a:r>
              <a:rPr lang="en-US" sz="3200" b="1" dirty="0" smtClean="0"/>
              <a:t>Ethical Checklist</a:t>
            </a:r>
            <a:endParaRPr lang="en-US" sz="3200" b="1" dirty="0"/>
          </a:p>
        </p:txBody>
      </p:sp>
    </p:spTree>
    <p:extLst>
      <p:ext uri="{BB962C8B-B14F-4D97-AF65-F5344CB8AC3E}">
        <p14:creationId xmlns:p14="http://schemas.microsoft.com/office/powerpoint/2010/main" val="359749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Ethical Checklist</a:t>
            </a:r>
            <a:endParaRPr lang="en-US" sz="4400" b="1" dirty="0">
              <a:solidFill>
                <a:schemeClr val="accent1">
                  <a:lumMod val="75000"/>
                </a:schemeClr>
              </a:solidFill>
            </a:endParaRPr>
          </a:p>
        </p:txBody>
      </p:sp>
      <p:sp>
        <p:nvSpPr>
          <p:cNvPr id="17" name="Content Placeholder 5"/>
          <p:cNvSpPr>
            <a:spLocks noGrp="1"/>
          </p:cNvSpPr>
          <p:nvPr>
            <p:ph idx="1"/>
          </p:nvPr>
        </p:nvSpPr>
        <p:spPr>
          <a:xfrm>
            <a:off x="495300" y="3962400"/>
            <a:ext cx="8153400" cy="2202120"/>
          </a:xfrm>
        </p:spPr>
        <p:txBody>
          <a:bodyPr>
            <a:normAutofit fontScale="77500" lnSpcReduction="20000"/>
          </a:bodyPr>
          <a:lstStyle/>
          <a:p>
            <a:pPr marL="0" indent="0">
              <a:spcBef>
                <a:spcPts val="600"/>
              </a:spcBef>
              <a:buClr>
                <a:schemeClr val="accent1">
                  <a:lumMod val="75000"/>
                </a:schemeClr>
              </a:buClr>
              <a:buNone/>
            </a:pPr>
            <a:endParaRPr lang="en-US" sz="100" dirty="0">
              <a:solidFill>
                <a:schemeClr val="tx1">
                  <a:lumMod val="95000"/>
                  <a:lumOff val="5000"/>
                </a:schemeClr>
              </a:solidFill>
            </a:endParaRPr>
          </a:p>
          <a:p>
            <a:pPr marL="0" indent="0">
              <a:spcBef>
                <a:spcPts val="600"/>
              </a:spcBef>
              <a:buClr>
                <a:schemeClr val="accent1">
                  <a:lumMod val="75000"/>
                </a:schemeClr>
              </a:buClr>
              <a:buNone/>
            </a:pPr>
            <a:r>
              <a:rPr lang="en-US" sz="3100" b="1" dirty="0" smtClean="0">
                <a:solidFill>
                  <a:srgbClr val="C00000"/>
                </a:solidFill>
              </a:rPr>
              <a:t>How will I feel afterwards?</a:t>
            </a:r>
          </a:p>
          <a:p>
            <a:pPr>
              <a:spcBef>
                <a:spcPts val="600"/>
              </a:spcBef>
              <a:buClr>
                <a:schemeClr val="accent1">
                  <a:lumMod val="75000"/>
                </a:schemeClr>
              </a:buClr>
            </a:pPr>
            <a:r>
              <a:rPr lang="en-US" sz="3100" dirty="0" smtClean="0">
                <a:solidFill>
                  <a:srgbClr val="C00000"/>
                </a:solidFill>
              </a:rPr>
              <a:t>Will I be able to explain my actions so that my family, agency, and others would be able to understand and support my decision?</a:t>
            </a:r>
          </a:p>
          <a:p>
            <a:pPr>
              <a:spcBef>
                <a:spcPts val="600"/>
              </a:spcBef>
              <a:buClr>
                <a:schemeClr val="accent1">
                  <a:lumMod val="75000"/>
                </a:schemeClr>
              </a:buClr>
            </a:pPr>
            <a:r>
              <a:rPr lang="en-US" sz="3100" dirty="0" smtClean="0">
                <a:solidFill>
                  <a:srgbClr val="C00000"/>
                </a:solidFill>
              </a:rPr>
              <a:t>Would the greater community understand and agree with my choice?</a:t>
            </a:r>
            <a:endParaRPr lang="en-US" sz="31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sp>
        <p:nvSpPr>
          <p:cNvPr id="3" name="TextBox 2"/>
          <p:cNvSpPr txBox="1"/>
          <p:nvPr/>
        </p:nvSpPr>
        <p:spPr>
          <a:xfrm>
            <a:off x="3934691" y="1524000"/>
            <a:ext cx="4648200" cy="2369880"/>
          </a:xfrm>
          <a:prstGeom prst="rect">
            <a:avLst/>
          </a:prstGeom>
          <a:noFill/>
        </p:spPr>
        <p:txBody>
          <a:bodyPr wrap="square" rtlCol="0">
            <a:spAutoFit/>
          </a:bodyPr>
          <a:lstStyle/>
          <a:p>
            <a:pPr>
              <a:spcBef>
                <a:spcPts val="600"/>
              </a:spcBef>
              <a:buClr>
                <a:schemeClr val="accent1">
                  <a:lumMod val="75000"/>
                </a:schemeClr>
              </a:buClr>
            </a:pPr>
            <a:r>
              <a:rPr lang="en-US" sz="1600" b="1" dirty="0">
                <a:solidFill>
                  <a:schemeClr val="tx1">
                    <a:lumMod val="95000"/>
                    <a:lumOff val="5000"/>
                  </a:schemeClr>
                </a:solidFill>
              </a:rPr>
              <a:t>Is it fair?</a:t>
            </a:r>
          </a:p>
          <a:p>
            <a:pPr marL="342900" indent="-342900">
              <a:spcBef>
                <a:spcPts val="600"/>
              </a:spcBef>
              <a:buClr>
                <a:schemeClr val="accent1">
                  <a:lumMod val="75000"/>
                </a:schemeClr>
              </a:buClr>
              <a:buFont typeface="Arial" panose="020B0604020202020204" pitchFamily="34" charset="0"/>
              <a:buChar char="•"/>
            </a:pPr>
            <a:r>
              <a:rPr lang="en-US" sz="1600" dirty="0">
                <a:solidFill>
                  <a:schemeClr val="tx1">
                    <a:lumMod val="95000"/>
                    <a:lumOff val="5000"/>
                  </a:schemeClr>
                </a:solidFill>
              </a:rPr>
              <a:t>Is my decision fair to all?</a:t>
            </a:r>
          </a:p>
          <a:p>
            <a:pPr marL="342900" indent="-342900">
              <a:spcBef>
                <a:spcPts val="600"/>
              </a:spcBef>
              <a:buClr>
                <a:schemeClr val="accent1">
                  <a:lumMod val="75000"/>
                </a:schemeClr>
              </a:buClr>
              <a:buFont typeface="Arial" panose="020B0604020202020204" pitchFamily="34" charset="0"/>
              <a:buChar char="•"/>
            </a:pPr>
            <a:r>
              <a:rPr lang="en-US" sz="1600" dirty="0">
                <a:solidFill>
                  <a:schemeClr val="tx1">
                    <a:lumMod val="95000"/>
                    <a:lumOff val="5000"/>
                  </a:schemeClr>
                </a:solidFill>
              </a:rPr>
              <a:t>Does it promote “win-win” outcomes with all stakeholders?</a:t>
            </a:r>
          </a:p>
          <a:p>
            <a:pPr marL="342900" indent="-342900">
              <a:spcBef>
                <a:spcPts val="600"/>
              </a:spcBef>
              <a:buClr>
                <a:schemeClr val="accent1">
                  <a:lumMod val="75000"/>
                </a:schemeClr>
              </a:buClr>
              <a:buFont typeface="Arial" panose="020B0604020202020204" pitchFamily="34" charset="0"/>
              <a:buChar char="•"/>
            </a:pPr>
            <a:r>
              <a:rPr lang="en-US" sz="1600" dirty="0">
                <a:solidFill>
                  <a:schemeClr val="tx1">
                    <a:lumMod val="95000"/>
                    <a:lumOff val="5000"/>
                  </a:schemeClr>
                </a:solidFill>
              </a:rPr>
              <a:t>Do I have special information, because of my job, which gives me an unfair advantage over others?</a:t>
            </a:r>
          </a:p>
          <a:p>
            <a:pPr marL="342900" indent="-342900">
              <a:spcBef>
                <a:spcPts val="600"/>
              </a:spcBef>
              <a:buClr>
                <a:schemeClr val="accent1">
                  <a:lumMod val="75000"/>
                </a:schemeClr>
              </a:buClr>
              <a:buFont typeface="Arial" panose="020B0604020202020204" pitchFamily="34" charset="0"/>
              <a:buChar char="•"/>
            </a:pPr>
            <a:r>
              <a:rPr lang="en-US" sz="1600" dirty="0">
                <a:solidFill>
                  <a:schemeClr val="tx1">
                    <a:lumMod val="95000"/>
                    <a:lumOff val="5000"/>
                  </a:schemeClr>
                </a:solidFill>
              </a:rPr>
              <a:t>Is there a conflict between serving my interests and those of my organization / the community?</a:t>
            </a:r>
          </a:p>
        </p:txBody>
      </p:sp>
      <p:sp>
        <p:nvSpPr>
          <p:cNvPr id="5" name="TextBox 4"/>
          <p:cNvSpPr txBox="1"/>
          <p:nvPr/>
        </p:nvSpPr>
        <p:spPr>
          <a:xfrm>
            <a:off x="401782" y="2085165"/>
            <a:ext cx="3200400" cy="1600438"/>
          </a:xfrm>
          <a:prstGeom prst="rect">
            <a:avLst/>
          </a:prstGeom>
          <a:noFill/>
        </p:spPr>
        <p:txBody>
          <a:bodyPr wrap="square" rtlCol="0">
            <a:spAutoFit/>
          </a:bodyPr>
          <a:lstStyle/>
          <a:p>
            <a:pPr>
              <a:buClr>
                <a:schemeClr val="accent1">
                  <a:lumMod val="75000"/>
                </a:schemeClr>
              </a:buClr>
            </a:pPr>
            <a:endParaRPr lang="en-US" sz="800" b="1" dirty="0">
              <a:solidFill>
                <a:schemeClr val="tx1">
                  <a:lumMod val="95000"/>
                  <a:lumOff val="5000"/>
                </a:schemeClr>
              </a:solidFill>
            </a:endParaRPr>
          </a:p>
          <a:p>
            <a:pPr>
              <a:spcBef>
                <a:spcPts val="600"/>
              </a:spcBef>
              <a:buClr>
                <a:schemeClr val="accent1">
                  <a:lumMod val="75000"/>
                </a:schemeClr>
              </a:buClr>
            </a:pPr>
            <a:r>
              <a:rPr lang="en-US" sz="1600" b="1" dirty="0">
                <a:solidFill>
                  <a:schemeClr val="tx1">
                    <a:lumMod val="95000"/>
                    <a:lumOff val="5000"/>
                  </a:schemeClr>
                </a:solidFill>
              </a:rPr>
              <a:t>Is it </a:t>
            </a:r>
            <a:r>
              <a:rPr lang="en-US" sz="1600" b="1" dirty="0" smtClean="0">
                <a:solidFill>
                  <a:schemeClr val="tx1">
                    <a:lumMod val="95000"/>
                    <a:lumOff val="5000"/>
                  </a:schemeClr>
                </a:solidFill>
              </a:rPr>
              <a:t>legal?</a:t>
            </a:r>
            <a:endParaRPr lang="en-US" sz="1600" b="1" dirty="0">
              <a:solidFill>
                <a:schemeClr val="tx1">
                  <a:lumMod val="95000"/>
                  <a:lumOff val="5000"/>
                </a:schemeClr>
              </a:solidFill>
            </a:endParaRPr>
          </a:p>
          <a:p>
            <a:pPr marL="342900" indent="-342900">
              <a:spcBef>
                <a:spcPts val="600"/>
              </a:spcBef>
              <a:buClr>
                <a:schemeClr val="accent1">
                  <a:lumMod val="75000"/>
                </a:schemeClr>
              </a:buClr>
              <a:buFont typeface="Arial" panose="020B0604020202020204" pitchFamily="34" charset="0"/>
              <a:buChar char="•"/>
            </a:pPr>
            <a:r>
              <a:rPr lang="en-US" sz="1600" dirty="0">
                <a:solidFill>
                  <a:schemeClr val="tx1">
                    <a:lumMod val="95000"/>
                    <a:lumOff val="5000"/>
                  </a:schemeClr>
                </a:solidFill>
              </a:rPr>
              <a:t>Does my decision violate any laws, directives or policies?  Just because it is </a:t>
            </a:r>
            <a:r>
              <a:rPr lang="en-US" sz="1600" i="1" dirty="0">
                <a:solidFill>
                  <a:schemeClr val="tx1">
                    <a:lumMod val="95000"/>
                    <a:lumOff val="5000"/>
                  </a:schemeClr>
                </a:solidFill>
              </a:rPr>
              <a:t>legal </a:t>
            </a:r>
            <a:r>
              <a:rPr lang="en-US" sz="1600" dirty="0">
                <a:solidFill>
                  <a:schemeClr val="tx1">
                    <a:lumMod val="95000"/>
                    <a:lumOff val="5000"/>
                  </a:schemeClr>
                </a:solidFill>
              </a:rPr>
              <a:t>doesn’t mean it is ethical. </a:t>
            </a:r>
          </a:p>
        </p:txBody>
      </p:sp>
      <p:sp>
        <p:nvSpPr>
          <p:cNvPr id="6" name="TextBox 5"/>
          <p:cNvSpPr txBox="1"/>
          <p:nvPr/>
        </p:nvSpPr>
        <p:spPr>
          <a:xfrm>
            <a:off x="401782" y="1460212"/>
            <a:ext cx="2923942" cy="584775"/>
          </a:xfrm>
          <a:prstGeom prst="rect">
            <a:avLst/>
          </a:prstGeom>
          <a:noFill/>
        </p:spPr>
        <p:txBody>
          <a:bodyPr wrap="none" rtlCol="0">
            <a:spAutoFit/>
          </a:bodyPr>
          <a:lstStyle/>
          <a:p>
            <a:r>
              <a:rPr lang="en-US" sz="3200" b="1" dirty="0" smtClean="0"/>
              <a:t>Ethical Checklist</a:t>
            </a:r>
            <a:endParaRPr lang="en-US" sz="3200" b="1" dirty="0"/>
          </a:p>
        </p:txBody>
      </p:sp>
    </p:spTree>
    <p:extLst>
      <p:ext uri="{BB962C8B-B14F-4D97-AF65-F5344CB8AC3E}">
        <p14:creationId xmlns:p14="http://schemas.microsoft.com/office/powerpoint/2010/main" val="746429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9434"/>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a:t>
            </a:r>
            <a:r>
              <a:rPr lang="en-US" sz="4400" b="1" dirty="0" smtClean="0">
                <a:solidFill>
                  <a:schemeClr val="accent1">
                    <a:lumMod val="75000"/>
                  </a:schemeClr>
                </a:solidFill>
              </a:rPr>
              <a:t>Scenarios</a:t>
            </a:r>
            <a:endParaRPr lang="en-US" sz="4400" b="1" dirty="0">
              <a:solidFill>
                <a:schemeClr val="accent1">
                  <a:lumMod val="75000"/>
                </a:schemeClr>
              </a:solidFill>
            </a:endParaRPr>
          </a:p>
        </p:txBody>
      </p:sp>
      <p:sp>
        <p:nvSpPr>
          <p:cNvPr id="17" name="Content Placeholder 5"/>
          <p:cNvSpPr>
            <a:spLocks noGrp="1"/>
          </p:cNvSpPr>
          <p:nvPr>
            <p:ph idx="1"/>
          </p:nvPr>
        </p:nvSpPr>
        <p:spPr>
          <a:xfrm>
            <a:off x="381000" y="1143000"/>
            <a:ext cx="8382000" cy="5339722"/>
          </a:xfrm>
        </p:spPr>
        <p:txBody>
          <a:bodyPr>
            <a:normAutofit fontScale="92500"/>
          </a:bodyPr>
          <a:lstStyle/>
          <a:p>
            <a:pPr>
              <a:lnSpc>
                <a:spcPct val="110000"/>
              </a:lnSpc>
              <a:spcBef>
                <a:spcPts val="600"/>
              </a:spcBef>
              <a:spcAft>
                <a:spcPts val="600"/>
              </a:spcAft>
              <a:buClr>
                <a:srgbClr val="CC9900"/>
              </a:buClr>
              <a:buSzPct val="75000"/>
              <a:buFont typeface="Wingdings" pitchFamily="2" charset="2"/>
              <a:buChar char="Ø"/>
            </a:pPr>
            <a:r>
              <a:rPr lang="en-US" sz="2200" dirty="0" smtClean="0"/>
              <a:t>You’re a Treatment Specialist in a RSAT program who also has a private counseling practice in the community.  You start giving out your business cards to RSAT inmates who are eligible for parole and begin spending more time with them individually to establish a more therapeutic relationship.</a:t>
            </a:r>
          </a:p>
          <a:p>
            <a:pPr>
              <a:lnSpc>
                <a:spcPct val="110000"/>
              </a:lnSpc>
              <a:spcBef>
                <a:spcPts val="600"/>
              </a:spcBef>
              <a:spcAft>
                <a:spcPts val="600"/>
              </a:spcAft>
              <a:buClr>
                <a:srgbClr val="CC9900"/>
              </a:buClr>
              <a:buSzPct val="75000"/>
              <a:buFont typeface="Wingdings" pitchFamily="2" charset="2"/>
              <a:buChar char="Ø"/>
            </a:pPr>
            <a:r>
              <a:rPr lang="en-US" sz="2200" dirty="0" smtClean="0"/>
              <a:t>Most of your private practice have become released RSAT inmates.  You believe it looks good for those inmates that they’re set up with individual counseling when they go up for parole.</a:t>
            </a:r>
          </a:p>
          <a:p>
            <a:pPr>
              <a:lnSpc>
                <a:spcPct val="110000"/>
              </a:lnSpc>
              <a:spcBef>
                <a:spcPts val="600"/>
              </a:spcBef>
              <a:spcAft>
                <a:spcPts val="600"/>
              </a:spcAft>
              <a:buClr>
                <a:srgbClr val="CC9900"/>
              </a:buClr>
              <a:buSzPct val="75000"/>
              <a:buFont typeface="Wingdings" pitchFamily="2" charset="2"/>
              <a:buChar char="Ø"/>
            </a:pPr>
            <a:r>
              <a:rPr lang="en-US" sz="2200" dirty="0" smtClean="0"/>
              <a:t>You also believe you provide the best services once they’re released because you understand them so well. You also have to admit you love the fact that you have a endless source of referrals for your practice.</a:t>
            </a:r>
          </a:p>
          <a:p>
            <a:pPr>
              <a:lnSpc>
                <a:spcPct val="110000"/>
              </a:lnSpc>
              <a:spcBef>
                <a:spcPts val="600"/>
              </a:spcBef>
              <a:spcAft>
                <a:spcPts val="600"/>
              </a:spcAft>
              <a:buClr>
                <a:srgbClr val="CC9900"/>
              </a:buClr>
              <a:buSzPct val="75000"/>
              <a:buFont typeface="Wingdings" pitchFamily="2" charset="2"/>
              <a:buChar char="Ø"/>
            </a:pPr>
            <a:r>
              <a:rPr lang="en-US" sz="2200" dirty="0" smtClean="0"/>
              <a:t>You’ve just found out about an open Re-Entry Case Manager position.  This would put you into touch with many more parole eligible inmates within the institution.  However, you realize that may have already stepped over some boundaries … </a:t>
            </a:r>
            <a:endParaRPr lang="en-US" dirty="0" smtClean="0"/>
          </a:p>
          <a:p>
            <a:pPr>
              <a:spcBef>
                <a:spcPts val="0"/>
              </a:spcBef>
            </a:pPr>
            <a:endParaRPr lang="en-US" dirty="0"/>
          </a:p>
          <a:p>
            <a:pPr marL="0" indent="0">
              <a:spcBef>
                <a:spcPts val="0"/>
              </a:spcBef>
              <a:buNone/>
            </a:pPr>
            <a:endParaRPr lang="en-US" dirty="0"/>
          </a:p>
        </p:txBody>
      </p:sp>
    </p:spTree>
    <p:extLst>
      <p:ext uri="{BB962C8B-B14F-4D97-AF65-F5344CB8AC3E}">
        <p14:creationId xmlns:p14="http://schemas.microsoft.com/office/powerpoint/2010/main" val="3676945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9434"/>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a:t>
            </a:r>
            <a:r>
              <a:rPr lang="en-US" sz="4400" b="1" dirty="0" smtClean="0">
                <a:solidFill>
                  <a:schemeClr val="accent1">
                    <a:lumMod val="75000"/>
                  </a:schemeClr>
                </a:solidFill>
              </a:rPr>
              <a:t>Scenarios</a:t>
            </a:r>
            <a:endParaRPr lang="en-US" sz="4400" b="1" dirty="0">
              <a:solidFill>
                <a:schemeClr val="accent1">
                  <a:lumMod val="75000"/>
                </a:schemeClr>
              </a:solidFill>
            </a:endParaRPr>
          </a:p>
        </p:txBody>
      </p:sp>
      <p:sp>
        <p:nvSpPr>
          <p:cNvPr id="3" name="TextBox 2"/>
          <p:cNvSpPr txBox="1"/>
          <p:nvPr/>
        </p:nvSpPr>
        <p:spPr>
          <a:xfrm>
            <a:off x="685800" y="1828800"/>
            <a:ext cx="7897836" cy="3693319"/>
          </a:xfrm>
          <a:prstGeom prst="rect">
            <a:avLst/>
          </a:prstGeom>
          <a:noFill/>
          <a:ln w="57150" cap="rnd" cmpd="thinThick">
            <a:solidFill>
              <a:srgbClr val="C00000"/>
            </a:solidFill>
            <a:bevel/>
          </a:ln>
        </p:spPr>
        <p:txBody>
          <a:bodyPr wrap="square" rtlCol="0">
            <a:spAutoFit/>
          </a:bodyPr>
          <a:lstStyle/>
          <a:p>
            <a:pPr algn="ctr">
              <a:spcBef>
                <a:spcPts val="0"/>
              </a:spcBef>
              <a:spcAft>
                <a:spcPts val="1200"/>
              </a:spcAft>
              <a:buClr>
                <a:srgbClr val="CC9900"/>
              </a:buClr>
              <a:buSzPct val="75000"/>
            </a:pPr>
            <a:r>
              <a:rPr lang="en-US" sz="2800" b="1" dirty="0">
                <a:solidFill>
                  <a:srgbClr val="C00000"/>
                </a:solidFill>
              </a:rPr>
              <a:t>Your dilemma:  </a:t>
            </a:r>
            <a:endParaRPr lang="en-US" sz="2800" b="1" dirty="0" smtClean="0">
              <a:solidFill>
                <a:srgbClr val="C00000"/>
              </a:solidFill>
            </a:endParaRPr>
          </a:p>
          <a:p>
            <a:pPr algn="ctr">
              <a:spcBef>
                <a:spcPts val="0"/>
              </a:spcBef>
              <a:buClr>
                <a:srgbClr val="CC9900"/>
              </a:buClr>
              <a:buSzPct val="75000"/>
            </a:pPr>
            <a:r>
              <a:rPr lang="en-US" sz="2800" dirty="0" smtClean="0">
                <a:solidFill>
                  <a:srgbClr val="C00000"/>
                </a:solidFill>
              </a:rPr>
              <a:t>Do you go for the Re-Entry Case Worker position where there are many potential referrals                  for your private practice?</a:t>
            </a:r>
          </a:p>
          <a:p>
            <a:pPr algn="ctr">
              <a:spcBef>
                <a:spcPts val="0"/>
              </a:spcBef>
              <a:buClr>
                <a:srgbClr val="CC9900"/>
              </a:buClr>
              <a:buSzPct val="75000"/>
            </a:pPr>
            <a:endParaRPr lang="en-US" sz="2800" dirty="0">
              <a:solidFill>
                <a:srgbClr val="C00000"/>
              </a:solidFill>
            </a:endParaRPr>
          </a:p>
          <a:p>
            <a:pPr algn="ctr">
              <a:spcBef>
                <a:spcPts val="0"/>
              </a:spcBef>
              <a:buClr>
                <a:srgbClr val="CC9900"/>
              </a:buClr>
              <a:buSzPct val="75000"/>
            </a:pPr>
            <a:r>
              <a:rPr lang="en-US" sz="2800" dirty="0" smtClean="0">
                <a:solidFill>
                  <a:srgbClr val="C00000"/>
                </a:solidFill>
              </a:rPr>
              <a:t>Do you re-think your behavior of drumming up referrals from the RSAT program even if you don’t go for the Re-Entry position?</a:t>
            </a:r>
            <a:endParaRPr lang="en-US" sz="2800" dirty="0">
              <a:solidFill>
                <a:srgbClr val="C00000"/>
              </a:solidFill>
            </a:endParaRPr>
          </a:p>
        </p:txBody>
      </p:sp>
    </p:spTree>
    <p:extLst>
      <p:ext uri="{BB962C8B-B14F-4D97-AF65-F5344CB8AC3E}">
        <p14:creationId xmlns:p14="http://schemas.microsoft.com/office/powerpoint/2010/main" val="2770463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ACT</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724400"/>
          </a:xfrm>
        </p:spPr>
        <p:txBody>
          <a:bodyPr>
            <a:normAutofit/>
          </a:bodyPr>
          <a:lstStyle/>
          <a:p>
            <a:pPr marL="0" indent="0">
              <a:buClr>
                <a:schemeClr val="accent1">
                  <a:lumMod val="75000"/>
                </a:schemeClr>
              </a:buClr>
              <a:buNone/>
            </a:pPr>
            <a:r>
              <a:rPr lang="en-US" b="1" dirty="0" smtClean="0">
                <a:solidFill>
                  <a:schemeClr val="bg1"/>
                </a:solidFill>
              </a:rPr>
              <a:t>                                      </a:t>
            </a:r>
            <a:r>
              <a:rPr lang="en-US" b="1" dirty="0" err="1" smtClean="0">
                <a:solidFill>
                  <a:schemeClr val="bg1"/>
                </a:solidFill>
              </a:rPr>
              <a:t>i</a:t>
            </a:r>
            <a:r>
              <a:rPr lang="en-US" b="1" dirty="0" err="1" smtClean="0">
                <a:solidFill>
                  <a:schemeClr val="tx1">
                    <a:lumMod val="95000"/>
                    <a:lumOff val="5000"/>
                  </a:schemeClr>
                </a:solidFill>
              </a:rPr>
              <a:t>ACT</a:t>
            </a:r>
            <a:endParaRPr lang="en-US" b="1" dirty="0" smtClean="0">
              <a:solidFill>
                <a:schemeClr val="tx1">
                  <a:lumMod val="95000"/>
                  <a:lumOff val="5000"/>
                </a:schemeClr>
              </a:solidFill>
            </a:endParaRPr>
          </a:p>
          <a:p>
            <a:pPr marL="0" indent="0">
              <a:buClr>
                <a:schemeClr val="accent1">
                  <a:lumMod val="75000"/>
                </a:schemeClr>
              </a:buClr>
              <a:buNone/>
            </a:pPr>
            <a:endParaRPr lang="en-US" sz="600" b="1" dirty="0">
              <a:solidFill>
                <a:schemeClr val="tx1">
                  <a:lumMod val="95000"/>
                  <a:lumOff val="5000"/>
                </a:schemeClr>
              </a:solidFill>
            </a:endParaRPr>
          </a:p>
          <a:p>
            <a:pPr marL="0" indent="0">
              <a:spcBef>
                <a:spcPts val="600"/>
              </a:spcBef>
              <a:buClr>
                <a:schemeClr val="accent1">
                  <a:lumMod val="75000"/>
                </a:schemeClr>
              </a:buClr>
              <a:buNone/>
            </a:pPr>
            <a:r>
              <a:rPr lang="en-US" sz="2400" b="1" dirty="0" smtClean="0">
                <a:solidFill>
                  <a:schemeClr val="tx1">
                    <a:lumMod val="95000"/>
                    <a:lumOff val="5000"/>
                  </a:schemeClr>
                </a:solidFill>
              </a:rPr>
              <a:t>A decision making grid</a:t>
            </a:r>
          </a:p>
          <a:p>
            <a:pPr marL="0" indent="0">
              <a:spcBef>
                <a:spcPts val="600"/>
              </a:spcBef>
              <a:buClr>
                <a:schemeClr val="accent1">
                  <a:lumMod val="75000"/>
                </a:schemeClr>
              </a:buClr>
              <a:buNone/>
            </a:pPr>
            <a:r>
              <a:rPr lang="en-US" sz="2400" dirty="0" smtClean="0">
                <a:solidFill>
                  <a:schemeClr val="tx1">
                    <a:lumMod val="95000"/>
                    <a:lumOff val="5000"/>
                  </a:schemeClr>
                </a:solidFill>
              </a:rPr>
              <a:t>A – Alternatives</a:t>
            </a:r>
          </a:p>
          <a:p>
            <a:pPr marL="0" indent="0">
              <a:spcBef>
                <a:spcPts val="600"/>
              </a:spcBef>
              <a:buClr>
                <a:schemeClr val="accent1">
                  <a:lumMod val="75000"/>
                </a:schemeClr>
              </a:buClr>
              <a:buNone/>
            </a:pPr>
            <a:r>
              <a:rPr lang="en-US" sz="2400" dirty="0" smtClean="0">
                <a:solidFill>
                  <a:schemeClr val="tx1">
                    <a:lumMod val="95000"/>
                    <a:lumOff val="5000"/>
                  </a:schemeClr>
                </a:solidFill>
              </a:rPr>
              <a:t>C – Consequence </a:t>
            </a:r>
          </a:p>
          <a:p>
            <a:pPr marL="0" indent="0">
              <a:spcBef>
                <a:spcPts val="600"/>
              </a:spcBef>
              <a:buClr>
                <a:schemeClr val="accent1">
                  <a:lumMod val="75000"/>
                </a:schemeClr>
              </a:buClr>
              <a:buNone/>
            </a:pPr>
            <a:r>
              <a:rPr lang="en-US" sz="2400" dirty="0" smtClean="0">
                <a:solidFill>
                  <a:schemeClr val="tx1">
                    <a:lumMod val="95000"/>
                    <a:lumOff val="5000"/>
                  </a:schemeClr>
                </a:solidFill>
              </a:rPr>
              <a:t>T – Tell your story</a:t>
            </a: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46665208"/>
              </p:ext>
            </p:extLst>
          </p:nvPr>
        </p:nvGraphicFramePr>
        <p:xfrm>
          <a:off x="3733800" y="2514600"/>
          <a:ext cx="4800600" cy="3352800"/>
        </p:xfrm>
        <a:graphic>
          <a:graphicData uri="http://schemas.openxmlformats.org/drawingml/2006/table">
            <a:tbl>
              <a:tblPr firstRow="1" bandRow="1">
                <a:tableStyleId>{5C22544A-7EE6-4342-B048-85BDC9FD1C3A}</a:tableStyleId>
              </a:tblPr>
              <a:tblGrid>
                <a:gridCol w="1600200"/>
                <a:gridCol w="1600200"/>
                <a:gridCol w="1600200"/>
              </a:tblGrid>
              <a:tr h="838200">
                <a:tc>
                  <a:txBody>
                    <a:bodyPr/>
                    <a:lstStyle/>
                    <a:p>
                      <a:pPr algn="ctr"/>
                      <a:r>
                        <a:rPr lang="en-US" dirty="0" smtClean="0"/>
                        <a:t>A</a:t>
                      </a:r>
                    </a:p>
                    <a:p>
                      <a:pPr algn="ctr"/>
                      <a:r>
                        <a:rPr lang="en-US" dirty="0" smtClean="0"/>
                        <a:t>Alternatives</a:t>
                      </a:r>
                      <a:endParaRPr lang="en-US" dirty="0"/>
                    </a:p>
                  </a:txBody>
                  <a:tcPr/>
                </a:tc>
                <a:tc>
                  <a:txBody>
                    <a:bodyPr/>
                    <a:lstStyle/>
                    <a:p>
                      <a:pPr algn="ctr"/>
                      <a:r>
                        <a:rPr lang="en-US" dirty="0" smtClean="0"/>
                        <a:t>C</a:t>
                      </a:r>
                    </a:p>
                    <a:p>
                      <a:pPr algn="ctr"/>
                      <a:r>
                        <a:rPr lang="en-US" dirty="0" smtClean="0"/>
                        <a:t>Consequences</a:t>
                      </a:r>
                      <a:endParaRPr lang="en-US" dirty="0"/>
                    </a:p>
                  </a:txBody>
                  <a:tcPr/>
                </a:tc>
                <a:tc>
                  <a:txBody>
                    <a:bodyPr/>
                    <a:lstStyle/>
                    <a:p>
                      <a:pPr algn="ctr"/>
                      <a:r>
                        <a:rPr lang="en-US" dirty="0" smtClean="0"/>
                        <a:t>T</a:t>
                      </a:r>
                    </a:p>
                    <a:p>
                      <a:pPr algn="ctr"/>
                      <a:r>
                        <a:rPr lang="en-US" dirty="0" smtClean="0"/>
                        <a:t>Tell your story</a:t>
                      </a:r>
                      <a:endParaRPr lang="en-US" dirty="0"/>
                    </a:p>
                  </a:txBody>
                  <a:tcPr/>
                </a:tc>
              </a:tr>
              <a:tr h="838200">
                <a:tc>
                  <a:txBody>
                    <a:bodyPr/>
                    <a:lstStyle/>
                    <a:p>
                      <a:endParaRPr lang="en-US"/>
                    </a:p>
                  </a:txBody>
                  <a:tcPr/>
                </a:tc>
                <a:tc>
                  <a:txBody>
                    <a:bodyPr/>
                    <a:lstStyle/>
                    <a:p>
                      <a:endParaRPr lang="en-US"/>
                    </a:p>
                  </a:txBody>
                  <a:tcPr/>
                </a:tc>
                <a:tc>
                  <a:txBody>
                    <a:bodyPr/>
                    <a:lstStyle/>
                    <a:p>
                      <a:endParaRPr lang="en-US"/>
                    </a:p>
                  </a:txBody>
                  <a:tcPr/>
                </a:tc>
              </a:tr>
              <a:tr h="838200">
                <a:tc>
                  <a:txBody>
                    <a:bodyPr/>
                    <a:lstStyle/>
                    <a:p>
                      <a:endParaRPr lang="en-US"/>
                    </a:p>
                  </a:txBody>
                  <a:tcPr/>
                </a:tc>
                <a:tc>
                  <a:txBody>
                    <a:bodyPr/>
                    <a:lstStyle/>
                    <a:p>
                      <a:endParaRPr lang="en-US"/>
                    </a:p>
                  </a:txBody>
                  <a:tcPr/>
                </a:tc>
                <a:tc>
                  <a:txBody>
                    <a:bodyPr/>
                    <a:lstStyle/>
                    <a:p>
                      <a:endParaRPr lang="en-US"/>
                    </a:p>
                  </a:txBody>
                  <a:tcPr/>
                </a:tc>
              </a:tr>
              <a:tr h="83820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070853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9434"/>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p>
        </p:txBody>
      </p:sp>
      <p:sp>
        <p:nvSpPr>
          <p:cNvPr id="17" name="Content Placeholder 5"/>
          <p:cNvSpPr>
            <a:spLocks noGrp="1"/>
          </p:cNvSpPr>
          <p:nvPr>
            <p:ph idx="1"/>
          </p:nvPr>
        </p:nvSpPr>
        <p:spPr>
          <a:xfrm>
            <a:off x="381000" y="1447800"/>
            <a:ext cx="8382000" cy="5048954"/>
          </a:xfrm>
        </p:spPr>
        <p:txBody>
          <a:bodyPr>
            <a:normAutofit fontScale="77500" lnSpcReduction="20000"/>
          </a:bodyPr>
          <a:lstStyle/>
          <a:p>
            <a:pPr>
              <a:lnSpc>
                <a:spcPct val="120000"/>
              </a:lnSpc>
              <a:spcBef>
                <a:spcPts val="0"/>
              </a:spcBef>
              <a:spcAft>
                <a:spcPts val="1200"/>
              </a:spcAft>
              <a:buClr>
                <a:srgbClr val="CC9900"/>
              </a:buClr>
              <a:buSzPct val="75000"/>
              <a:buFont typeface="Wingdings" pitchFamily="2" charset="2"/>
              <a:buChar char="Ø"/>
            </a:pPr>
            <a:r>
              <a:rPr lang="en-US" sz="2800" dirty="0" smtClean="0"/>
              <a:t>You’re a case manager in a RSAT Program within a DOC facility.  You work closely with Parole, and are on good terms with an Officer who is supervising a former successful RSAT Participant in the community.  </a:t>
            </a:r>
          </a:p>
          <a:p>
            <a:pPr>
              <a:lnSpc>
                <a:spcPct val="120000"/>
              </a:lnSpc>
              <a:spcBef>
                <a:spcPts val="0"/>
              </a:spcBef>
              <a:spcAft>
                <a:spcPts val="1200"/>
              </a:spcAft>
              <a:buClr>
                <a:srgbClr val="CC9900"/>
              </a:buClr>
              <a:buSzPct val="75000"/>
              <a:buFont typeface="Wingdings" pitchFamily="2" charset="2"/>
              <a:buChar char="Ø"/>
            </a:pPr>
            <a:r>
              <a:rPr lang="en-US" sz="2800" dirty="0" smtClean="0"/>
              <a:t>One day you see this former RSAT participant come out of the local convenience store as you walk by with your family.  He sees you and starts up a conversation that leads to his admitting that he’s relapsed  back to IV heroin use.  He is obviously under the influence but aware enough to ask you not to say anything - and walks away saying that he is on his way to a NA meeting right now.   </a:t>
            </a:r>
          </a:p>
          <a:p>
            <a:pPr>
              <a:lnSpc>
                <a:spcPct val="120000"/>
              </a:lnSpc>
              <a:spcBef>
                <a:spcPts val="0"/>
              </a:spcBef>
              <a:spcAft>
                <a:spcPts val="1200"/>
              </a:spcAft>
              <a:buClr>
                <a:srgbClr val="CC9900"/>
              </a:buClr>
              <a:buSzPct val="75000"/>
              <a:buFont typeface="Wingdings" pitchFamily="2" charset="2"/>
              <a:buChar char="Ø"/>
            </a:pPr>
            <a:r>
              <a:rPr lang="en-US" sz="2800" dirty="0" smtClean="0"/>
              <a:t>No one else know about this.  You happen to know that this former RSAT participant lives with his girlfriend and two young kids.  You’re worried that they may be at risk as well.  </a:t>
            </a: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390348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dirty="0" smtClean="0">
                <a:solidFill>
                  <a:schemeClr val="bg1"/>
                </a:solidFill>
                <a:latin typeface="Lucida Sans Unicode" pitchFamily="34" charset="0"/>
                <a:cs typeface="Arial" charset="0"/>
              </a:rPr>
              <a:t>WHAT IS AN </a:t>
            </a:r>
            <a:br>
              <a:rPr lang="en-US" dirty="0" smtClean="0">
                <a:solidFill>
                  <a:schemeClr val="bg1"/>
                </a:solidFill>
                <a:latin typeface="Lucida Sans Unicode" pitchFamily="34" charset="0"/>
                <a:cs typeface="Arial" charset="0"/>
              </a:rPr>
            </a:br>
            <a:r>
              <a:rPr lang="en-US" dirty="0" smtClean="0">
                <a:solidFill>
                  <a:schemeClr val="bg1"/>
                </a:solidFill>
                <a:latin typeface="Lucida Sans Unicode" pitchFamily="34" charset="0"/>
                <a:cs typeface="Arial" charset="0"/>
              </a:rPr>
              <a:t>ETHICAL DILEMMA?</a:t>
            </a:r>
            <a:endParaRPr lang="en-US" b="0" dirty="0" smtClean="0">
              <a:solidFill>
                <a:schemeClr val="bg1"/>
              </a:solidFill>
              <a:effectLst/>
              <a:latin typeface="Lucida Sans Unicode" pitchFamily="34" charset="0"/>
              <a:cs typeface="Arial" charset="0"/>
            </a:endParaRP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4</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1828800" y="38100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000" dirty="0">
              <a:solidFill>
                <a:schemeClr val="bg1"/>
              </a:solidFill>
              <a:latin typeface="Lucida Sans Unicode" pitchFamily="34" charset="0"/>
            </a:endParaRPr>
          </a:p>
        </p:txBody>
      </p:sp>
    </p:spTree>
    <p:extLst>
      <p:ext uri="{BB962C8B-B14F-4D97-AF65-F5344CB8AC3E}">
        <p14:creationId xmlns:p14="http://schemas.microsoft.com/office/powerpoint/2010/main" val="1583936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9434"/>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p>
        </p:txBody>
      </p:sp>
      <p:sp>
        <p:nvSpPr>
          <p:cNvPr id="3" name="TextBox 2"/>
          <p:cNvSpPr txBox="1"/>
          <p:nvPr/>
        </p:nvSpPr>
        <p:spPr>
          <a:xfrm>
            <a:off x="1028700" y="2209800"/>
            <a:ext cx="7086600" cy="2616101"/>
          </a:xfrm>
          <a:prstGeom prst="rect">
            <a:avLst/>
          </a:prstGeom>
          <a:noFill/>
          <a:ln w="57150" cap="rnd" cmpd="thinThick">
            <a:solidFill>
              <a:srgbClr val="C00000"/>
            </a:solidFill>
            <a:bevel/>
          </a:ln>
        </p:spPr>
        <p:txBody>
          <a:bodyPr wrap="square" rtlCol="0">
            <a:spAutoFit/>
          </a:bodyPr>
          <a:lstStyle/>
          <a:p>
            <a:pPr algn="ctr">
              <a:spcBef>
                <a:spcPts val="0"/>
              </a:spcBef>
              <a:spcAft>
                <a:spcPts val="1200"/>
              </a:spcAft>
              <a:buClr>
                <a:srgbClr val="CC9900"/>
              </a:buClr>
              <a:buSzPct val="75000"/>
            </a:pPr>
            <a:r>
              <a:rPr lang="en-US" sz="2400" b="1" dirty="0">
                <a:solidFill>
                  <a:srgbClr val="C00000"/>
                </a:solidFill>
              </a:rPr>
              <a:t>Your dilemma:  </a:t>
            </a:r>
            <a:endParaRPr lang="en-US" sz="2400" b="1" dirty="0" smtClean="0">
              <a:solidFill>
                <a:srgbClr val="C00000"/>
              </a:solidFill>
            </a:endParaRPr>
          </a:p>
          <a:p>
            <a:pPr algn="ctr">
              <a:spcBef>
                <a:spcPts val="0"/>
              </a:spcBef>
              <a:spcAft>
                <a:spcPts val="1200"/>
              </a:spcAft>
              <a:buClr>
                <a:srgbClr val="CC9900"/>
              </a:buClr>
              <a:buSzPct val="75000"/>
            </a:pPr>
            <a:r>
              <a:rPr lang="en-US" sz="2400" dirty="0" smtClean="0">
                <a:solidFill>
                  <a:srgbClr val="C00000"/>
                </a:solidFill>
              </a:rPr>
              <a:t>Do </a:t>
            </a:r>
            <a:r>
              <a:rPr lang="en-US" sz="2400" dirty="0">
                <a:solidFill>
                  <a:srgbClr val="C00000"/>
                </a:solidFill>
              </a:rPr>
              <a:t>you follow the absolute practice of confidentiality, </a:t>
            </a:r>
            <a:r>
              <a:rPr lang="en-US" sz="2400" dirty="0" smtClean="0">
                <a:solidFill>
                  <a:srgbClr val="C00000"/>
                </a:solidFill>
              </a:rPr>
              <a:t>                                  although he is no longer your client? </a:t>
            </a:r>
          </a:p>
          <a:p>
            <a:pPr algn="ctr">
              <a:spcBef>
                <a:spcPts val="0"/>
              </a:spcBef>
              <a:spcAft>
                <a:spcPts val="1200"/>
              </a:spcAft>
              <a:buClr>
                <a:srgbClr val="CC9900"/>
              </a:buClr>
              <a:buSzPct val="75000"/>
            </a:pPr>
            <a:r>
              <a:rPr lang="en-US" sz="2400" dirty="0" smtClean="0">
                <a:solidFill>
                  <a:srgbClr val="C00000"/>
                </a:solidFill>
              </a:rPr>
              <a:t>Or </a:t>
            </a:r>
            <a:r>
              <a:rPr lang="en-US" sz="2400" dirty="0">
                <a:solidFill>
                  <a:srgbClr val="C00000"/>
                </a:solidFill>
              </a:rPr>
              <a:t>do you do what you think is right and </a:t>
            </a:r>
            <a:r>
              <a:rPr lang="en-US" sz="2400" dirty="0" smtClean="0">
                <a:solidFill>
                  <a:srgbClr val="C00000"/>
                </a:solidFill>
              </a:rPr>
              <a:t>contact his Parole Officer to ensure </a:t>
            </a:r>
            <a:r>
              <a:rPr lang="en-US" sz="2400" dirty="0">
                <a:solidFill>
                  <a:srgbClr val="C00000"/>
                </a:solidFill>
              </a:rPr>
              <a:t>that the former RSAT participant and his children are safe?</a:t>
            </a:r>
          </a:p>
        </p:txBody>
      </p:sp>
    </p:spTree>
    <p:extLst>
      <p:ext uri="{BB962C8B-B14F-4D97-AF65-F5344CB8AC3E}">
        <p14:creationId xmlns:p14="http://schemas.microsoft.com/office/powerpoint/2010/main" val="3551641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ACT</a:t>
            </a:r>
            <a:endParaRPr lang="en-US" sz="4400" b="1" dirty="0">
              <a:solidFill>
                <a:schemeClr val="accent1">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35906531"/>
              </p:ext>
            </p:extLst>
          </p:nvPr>
        </p:nvGraphicFramePr>
        <p:xfrm>
          <a:off x="228600" y="1219200"/>
          <a:ext cx="8610600" cy="5029200"/>
        </p:xfrm>
        <a:graphic>
          <a:graphicData uri="http://schemas.openxmlformats.org/drawingml/2006/table">
            <a:tbl>
              <a:tblPr firstRow="1" bandRow="1">
                <a:tableStyleId>{5C22544A-7EE6-4342-B048-85BDC9FD1C3A}</a:tableStyleId>
              </a:tblPr>
              <a:tblGrid>
                <a:gridCol w="1722120"/>
                <a:gridCol w="5535386"/>
                <a:gridCol w="1353094"/>
              </a:tblGrid>
              <a:tr h="762000">
                <a:tc>
                  <a:txBody>
                    <a:bodyPr/>
                    <a:lstStyle/>
                    <a:p>
                      <a:pPr algn="ctr"/>
                      <a:r>
                        <a:rPr lang="en-US" sz="1600" dirty="0" smtClean="0"/>
                        <a:t>A</a:t>
                      </a:r>
                    </a:p>
                    <a:p>
                      <a:pPr algn="ctr"/>
                      <a:r>
                        <a:rPr lang="en-US" sz="1600" dirty="0" smtClean="0"/>
                        <a:t>Alternatives</a:t>
                      </a:r>
                      <a:endParaRPr lang="en-US" sz="1600" dirty="0"/>
                    </a:p>
                  </a:txBody>
                  <a:tcPr/>
                </a:tc>
                <a:tc>
                  <a:txBody>
                    <a:bodyPr/>
                    <a:lstStyle/>
                    <a:p>
                      <a:pPr algn="ctr"/>
                      <a:r>
                        <a:rPr lang="en-US" sz="1600" dirty="0" smtClean="0"/>
                        <a:t>C</a:t>
                      </a:r>
                    </a:p>
                    <a:p>
                      <a:pPr algn="ctr"/>
                      <a:r>
                        <a:rPr lang="en-US" sz="1600" dirty="0" smtClean="0"/>
                        <a:t>Consequences</a:t>
                      </a:r>
                      <a:endParaRPr lang="en-US" sz="1600" dirty="0"/>
                    </a:p>
                  </a:txBody>
                  <a:tcPr/>
                </a:tc>
                <a:tc>
                  <a:txBody>
                    <a:bodyPr/>
                    <a:lstStyle/>
                    <a:p>
                      <a:pPr algn="ctr"/>
                      <a:r>
                        <a:rPr lang="en-US" sz="1600" dirty="0" smtClean="0"/>
                        <a:t>T</a:t>
                      </a:r>
                    </a:p>
                    <a:p>
                      <a:pPr algn="ctr"/>
                      <a:r>
                        <a:rPr lang="en-US" sz="1600" dirty="0" smtClean="0"/>
                        <a:t>Tell your story</a:t>
                      </a:r>
                      <a:endParaRPr lang="en-US" sz="1600" dirty="0"/>
                    </a:p>
                  </a:txBody>
                  <a:tcPr/>
                </a:tc>
              </a:tr>
              <a:tr h="853440">
                <a:tc>
                  <a:txBody>
                    <a:bodyPr/>
                    <a:lstStyle/>
                    <a:p>
                      <a:r>
                        <a:rPr lang="en-US" dirty="0" smtClean="0"/>
                        <a:t>Tell the truth </a:t>
                      </a:r>
                      <a:endParaRPr lang="en-US" dirty="0"/>
                    </a:p>
                  </a:txBody>
                  <a:tcPr/>
                </a:tc>
                <a:tc>
                  <a:txBody>
                    <a:bodyPr/>
                    <a:lstStyle/>
                    <a:p>
                      <a:pPr marL="285750" indent="-285750">
                        <a:buFont typeface="Arial" panose="020B0604020202020204" pitchFamily="34" charset="0"/>
                        <a:buChar char="•"/>
                      </a:pPr>
                      <a:r>
                        <a:rPr lang="en-US" sz="1600" dirty="0" smtClean="0"/>
                        <a:t>May harm your relationship with the participant</a:t>
                      </a:r>
                      <a:r>
                        <a:rPr lang="en-US" sz="1600" baseline="0" dirty="0" smtClean="0"/>
                        <a:t> or other participants</a:t>
                      </a:r>
                    </a:p>
                    <a:p>
                      <a:pPr marL="285750" indent="-285750">
                        <a:buFont typeface="Arial" panose="020B0604020202020204" pitchFamily="34" charset="0"/>
                        <a:buChar char="•"/>
                      </a:pPr>
                      <a:r>
                        <a:rPr lang="en-US" sz="1600" baseline="0" dirty="0" smtClean="0"/>
                        <a:t>Could protect participant and his children from possible harm</a:t>
                      </a:r>
                      <a:endParaRPr lang="en-US" sz="1600" dirty="0"/>
                    </a:p>
                  </a:txBody>
                  <a:tcPr/>
                </a:tc>
                <a:tc>
                  <a:txBody>
                    <a:bodyPr/>
                    <a:lstStyle/>
                    <a:p>
                      <a:r>
                        <a:rPr lang="en-US" dirty="0" smtClean="0"/>
                        <a:t>You can tell your story</a:t>
                      </a:r>
                      <a:endParaRPr lang="en-US" dirty="0"/>
                    </a:p>
                  </a:txBody>
                  <a:tcPr/>
                </a:tc>
              </a:tr>
              <a:tr h="971550">
                <a:tc>
                  <a:txBody>
                    <a:bodyPr/>
                    <a:lstStyle/>
                    <a:p>
                      <a:r>
                        <a:rPr lang="en-US" dirty="0" smtClean="0"/>
                        <a:t>Remain silent</a:t>
                      </a:r>
                      <a:endParaRPr lang="en-US" dirty="0"/>
                    </a:p>
                  </a:txBody>
                  <a:tcPr/>
                </a:tc>
                <a:tc>
                  <a:txBody>
                    <a:bodyPr/>
                    <a:lstStyle/>
                    <a:p>
                      <a:pPr marL="285750" indent="-285750">
                        <a:buFont typeface="Arial" panose="020B0604020202020204" pitchFamily="34" charset="0"/>
                        <a:buChar char="•"/>
                      </a:pPr>
                      <a:r>
                        <a:rPr lang="en-US" sz="1600" dirty="0" smtClean="0"/>
                        <a:t>No impact on</a:t>
                      </a:r>
                      <a:r>
                        <a:rPr lang="en-US" sz="1600" baseline="0" dirty="0" smtClean="0"/>
                        <a:t> </a:t>
                      </a:r>
                      <a:r>
                        <a:rPr lang="en-US" sz="1600" dirty="0" smtClean="0"/>
                        <a:t>your relationship</a:t>
                      </a:r>
                      <a:r>
                        <a:rPr lang="en-US" sz="1600" baseline="0" dirty="0" smtClean="0"/>
                        <a:t> with participant or other participants</a:t>
                      </a:r>
                    </a:p>
                    <a:p>
                      <a:pPr marL="285750" indent="-285750">
                        <a:buFont typeface="Arial" panose="020B0604020202020204" pitchFamily="34" charset="0"/>
                        <a:buChar char="•"/>
                      </a:pPr>
                      <a:r>
                        <a:rPr lang="en-US" sz="1600" baseline="0" dirty="0" smtClean="0"/>
                        <a:t>Possible loss of respect from those higher-up if information becomes know</a:t>
                      </a:r>
                    </a:p>
                    <a:p>
                      <a:pPr marL="285750" indent="-285750">
                        <a:buFont typeface="Arial" panose="020B0604020202020204" pitchFamily="34" charset="0"/>
                        <a:buChar char="•"/>
                      </a:pPr>
                      <a:r>
                        <a:rPr lang="en-US" sz="1600" baseline="0" dirty="0" smtClean="0"/>
                        <a:t>You may be haunted for years if something happens to participant or his children</a:t>
                      </a:r>
                      <a:endParaRPr lang="en-US" sz="1600" dirty="0"/>
                    </a:p>
                  </a:txBody>
                  <a:tcPr/>
                </a:tc>
                <a:tc>
                  <a:txBody>
                    <a:bodyPr/>
                    <a:lstStyle/>
                    <a:p>
                      <a:r>
                        <a:rPr lang="en-US" dirty="0" smtClean="0"/>
                        <a:t>You cannot tell your story</a:t>
                      </a:r>
                      <a:endParaRPr lang="en-US" dirty="0"/>
                    </a:p>
                  </a:txBody>
                  <a:tcPr/>
                </a:tc>
              </a:tr>
              <a:tr h="971550">
                <a:tc>
                  <a:txBody>
                    <a:bodyPr/>
                    <a:lstStyle/>
                    <a:p>
                      <a:r>
                        <a:rPr lang="en-US" dirty="0" smtClean="0"/>
                        <a:t>Lie; pretend you never heard about</a:t>
                      </a:r>
                      <a:r>
                        <a:rPr lang="en-US" baseline="0" dirty="0" smtClean="0"/>
                        <a:t> it</a:t>
                      </a:r>
                      <a:endParaRPr lang="en-US" dirty="0"/>
                    </a:p>
                  </a:txBody>
                  <a:tcPr/>
                </a:tc>
                <a:tc>
                  <a:txBody>
                    <a:bodyPr/>
                    <a:lstStyle/>
                    <a:p>
                      <a:pPr marL="285750" indent="-285750">
                        <a:buFont typeface="Arial" panose="020B0604020202020204" pitchFamily="34" charset="0"/>
                        <a:buChar char="•"/>
                      </a:pPr>
                      <a:r>
                        <a:rPr lang="en-US" sz="1600" dirty="0" smtClean="0"/>
                        <a:t>No impact on</a:t>
                      </a:r>
                      <a:r>
                        <a:rPr lang="en-US" sz="1600" baseline="0" dirty="0" smtClean="0"/>
                        <a:t> </a:t>
                      </a:r>
                      <a:r>
                        <a:rPr lang="en-US" sz="1600" dirty="0" smtClean="0"/>
                        <a:t>your relationship</a:t>
                      </a:r>
                      <a:r>
                        <a:rPr lang="en-US" sz="1600" baseline="0" dirty="0" smtClean="0"/>
                        <a:t> with participant or other participants</a:t>
                      </a:r>
                    </a:p>
                    <a:p>
                      <a:pPr marL="285750" indent="-285750">
                        <a:buFont typeface="Arial" panose="020B0604020202020204" pitchFamily="34" charset="0"/>
                        <a:buChar char="•"/>
                      </a:pPr>
                      <a:r>
                        <a:rPr lang="en-US" sz="1600" baseline="0" dirty="0" smtClean="0"/>
                        <a:t>Possible loss of respect from those higher-up if information becomes know</a:t>
                      </a:r>
                    </a:p>
                    <a:p>
                      <a:pPr marL="285750" indent="-285750">
                        <a:buFont typeface="Arial" panose="020B0604020202020204" pitchFamily="34" charset="0"/>
                        <a:buChar char="•"/>
                      </a:pPr>
                      <a:r>
                        <a:rPr lang="en-US" sz="1600" baseline="0" dirty="0" smtClean="0"/>
                        <a:t>You may be haunted for years if something happens to participant or his children</a:t>
                      </a:r>
                      <a:endParaRPr lang="en-US" sz="1600" dirty="0" smtClean="0"/>
                    </a:p>
                    <a:p>
                      <a:pPr marL="285750" indent="-285750">
                        <a:buFont typeface="Arial" panose="020B0604020202020204" pitchFamily="34" charset="0"/>
                        <a:buChar char="•"/>
                      </a:pPr>
                      <a:r>
                        <a:rPr lang="en-US" sz="1600" dirty="0" smtClean="0"/>
                        <a:t>You are labelled as a liar</a:t>
                      </a:r>
                      <a:endParaRPr lang="en-US" sz="1600" dirty="0"/>
                    </a:p>
                  </a:txBody>
                  <a:tcPr/>
                </a:tc>
                <a:tc>
                  <a:txBody>
                    <a:bodyPr/>
                    <a:lstStyle/>
                    <a:p>
                      <a:r>
                        <a:rPr lang="en-US" dirty="0" smtClean="0"/>
                        <a:t>You cannot tell your story</a:t>
                      </a:r>
                      <a:endParaRPr lang="en-US" dirty="0"/>
                    </a:p>
                  </a:txBody>
                  <a:tcPr/>
                </a:tc>
              </a:tr>
            </a:tbl>
          </a:graphicData>
        </a:graphic>
      </p:graphicFrame>
    </p:spTree>
    <p:extLst>
      <p:ext uri="{BB962C8B-B14F-4D97-AF65-F5344CB8AC3E}">
        <p14:creationId xmlns:p14="http://schemas.microsoft.com/office/powerpoint/2010/main" val="1904605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ACT</a:t>
            </a:r>
            <a:endParaRPr lang="en-US" sz="4400" b="1" dirty="0">
              <a:solidFill>
                <a:schemeClr val="accent1">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7446559"/>
              </p:ext>
            </p:extLst>
          </p:nvPr>
        </p:nvGraphicFramePr>
        <p:xfrm>
          <a:off x="228600" y="1143000"/>
          <a:ext cx="8610600" cy="5299750"/>
        </p:xfrm>
        <a:graphic>
          <a:graphicData uri="http://schemas.openxmlformats.org/drawingml/2006/table">
            <a:tbl>
              <a:tblPr firstRow="1" bandRow="1">
                <a:tableStyleId>{5C22544A-7EE6-4342-B048-85BDC9FD1C3A}</a:tableStyleId>
              </a:tblPr>
              <a:tblGrid>
                <a:gridCol w="1295400"/>
                <a:gridCol w="2362200"/>
                <a:gridCol w="4953000"/>
              </a:tblGrid>
              <a:tr h="671738">
                <a:tc>
                  <a:txBody>
                    <a:bodyPr/>
                    <a:lstStyle/>
                    <a:p>
                      <a:pPr algn="ctr"/>
                      <a:r>
                        <a:rPr lang="en-US" sz="1600" dirty="0" smtClean="0"/>
                        <a:t>A</a:t>
                      </a:r>
                    </a:p>
                    <a:p>
                      <a:pPr algn="ctr"/>
                      <a:r>
                        <a:rPr lang="en-US" sz="1600" dirty="0" smtClean="0"/>
                        <a:t>Alternatives</a:t>
                      </a:r>
                      <a:endParaRPr lang="en-US" sz="1600" dirty="0"/>
                    </a:p>
                  </a:txBody>
                  <a:tcPr/>
                </a:tc>
                <a:tc>
                  <a:txBody>
                    <a:bodyPr/>
                    <a:lstStyle/>
                    <a:p>
                      <a:pPr algn="ctr"/>
                      <a:r>
                        <a:rPr lang="en-US" sz="1600" dirty="0" smtClean="0"/>
                        <a:t>C</a:t>
                      </a:r>
                    </a:p>
                    <a:p>
                      <a:pPr algn="ctr"/>
                      <a:r>
                        <a:rPr lang="en-US" sz="1600" dirty="0" smtClean="0"/>
                        <a:t>Consequences</a:t>
                      </a:r>
                      <a:endParaRPr lang="en-US" sz="1600" dirty="0"/>
                    </a:p>
                  </a:txBody>
                  <a:tcPr/>
                </a:tc>
                <a:tc>
                  <a:txBody>
                    <a:bodyPr/>
                    <a:lstStyle/>
                    <a:p>
                      <a:pPr algn="ctr"/>
                      <a:r>
                        <a:rPr lang="en-US" sz="1600" dirty="0" smtClean="0"/>
                        <a:t>T</a:t>
                      </a:r>
                    </a:p>
                    <a:p>
                      <a:pPr algn="ctr"/>
                      <a:r>
                        <a:rPr lang="en-US" sz="1600" dirty="0" smtClean="0"/>
                        <a:t>Tell your story</a:t>
                      </a:r>
                      <a:endParaRPr lang="en-US" sz="1600" dirty="0"/>
                    </a:p>
                  </a:txBody>
                  <a:tcPr/>
                </a:tc>
              </a:tr>
              <a:tr h="1146769">
                <a:tc>
                  <a:txBody>
                    <a:bodyPr/>
                    <a:lstStyle/>
                    <a:p>
                      <a:r>
                        <a:rPr lang="en-US" dirty="0" smtClean="0"/>
                        <a:t>Tell the truth </a:t>
                      </a:r>
                      <a:endParaRPr lang="en-US" dirty="0"/>
                    </a:p>
                  </a:txBody>
                  <a:tcPr/>
                </a:tc>
                <a:tc>
                  <a:txBody>
                    <a:bodyPr/>
                    <a:lstStyle/>
                    <a:p>
                      <a:pPr marL="285750" indent="-285750">
                        <a:buFont typeface="Arial" panose="020B0604020202020204" pitchFamily="34" charset="0"/>
                        <a:buChar char="•"/>
                      </a:pPr>
                      <a:r>
                        <a:rPr lang="en-US" sz="1050" dirty="0" smtClean="0"/>
                        <a:t>May harm your relationship with the participant</a:t>
                      </a:r>
                      <a:r>
                        <a:rPr lang="en-US" sz="1050" baseline="0" dirty="0" smtClean="0"/>
                        <a:t> or other participants</a:t>
                      </a:r>
                    </a:p>
                    <a:p>
                      <a:pPr marL="285750" indent="-285750">
                        <a:buFont typeface="Arial" panose="020B0604020202020204" pitchFamily="34" charset="0"/>
                        <a:buChar char="•"/>
                      </a:pPr>
                      <a:r>
                        <a:rPr lang="en-US" sz="1050" baseline="0" dirty="0" smtClean="0"/>
                        <a:t>Could protect participant and his children from possible harm</a:t>
                      </a:r>
                      <a:endParaRPr lang="en-US" sz="1050" dirty="0"/>
                    </a:p>
                  </a:txBody>
                  <a:tcPr/>
                </a:tc>
                <a:tc>
                  <a:txBody>
                    <a:bodyPr/>
                    <a:lstStyle/>
                    <a:p>
                      <a:r>
                        <a:rPr lang="en-US" dirty="0" smtClean="0"/>
                        <a:t>You can tell your story – although it would break</a:t>
                      </a:r>
                      <a:r>
                        <a:rPr lang="en-US" baseline="0" dirty="0" smtClean="0"/>
                        <a:t> codes of confidentiality, you feel you could defend it because it would ensure public safety which is in line with your core values.</a:t>
                      </a:r>
                      <a:endParaRPr lang="en-US" dirty="0"/>
                    </a:p>
                  </a:txBody>
                  <a:tcPr/>
                </a:tc>
              </a:tr>
              <a:tr h="1633664">
                <a:tc>
                  <a:txBody>
                    <a:bodyPr/>
                    <a:lstStyle/>
                    <a:p>
                      <a:r>
                        <a:rPr lang="en-US" dirty="0" smtClean="0"/>
                        <a:t>Remain silent</a:t>
                      </a:r>
                      <a:endParaRPr lang="en-US" dirty="0"/>
                    </a:p>
                  </a:txBody>
                  <a:tcPr/>
                </a:tc>
                <a:tc>
                  <a:txBody>
                    <a:bodyPr/>
                    <a:lstStyle/>
                    <a:p>
                      <a:pPr marL="285750" indent="-285750">
                        <a:buFont typeface="Arial" panose="020B0604020202020204" pitchFamily="34" charset="0"/>
                        <a:buChar char="•"/>
                      </a:pPr>
                      <a:r>
                        <a:rPr lang="en-US" sz="1050" dirty="0" smtClean="0"/>
                        <a:t>No impact on</a:t>
                      </a:r>
                      <a:r>
                        <a:rPr lang="en-US" sz="1050" baseline="0" dirty="0" smtClean="0"/>
                        <a:t> </a:t>
                      </a:r>
                      <a:r>
                        <a:rPr lang="en-US" sz="1050" dirty="0" smtClean="0"/>
                        <a:t>your relationship</a:t>
                      </a:r>
                      <a:r>
                        <a:rPr lang="en-US" sz="1050" baseline="0" dirty="0" smtClean="0"/>
                        <a:t> with participant or other participants</a:t>
                      </a:r>
                    </a:p>
                    <a:p>
                      <a:pPr marL="285750" indent="-285750">
                        <a:buFont typeface="Arial" panose="020B0604020202020204" pitchFamily="34" charset="0"/>
                        <a:buChar char="•"/>
                      </a:pPr>
                      <a:r>
                        <a:rPr lang="en-US" sz="1050" baseline="0" dirty="0" smtClean="0"/>
                        <a:t>Possible loss of respect from those higher-up if information becomes know</a:t>
                      </a:r>
                    </a:p>
                    <a:p>
                      <a:pPr marL="285750" indent="-285750">
                        <a:buFont typeface="Arial" panose="020B0604020202020204" pitchFamily="34" charset="0"/>
                        <a:buChar char="•"/>
                      </a:pPr>
                      <a:r>
                        <a:rPr lang="en-US" sz="1050" baseline="0" dirty="0" smtClean="0"/>
                        <a:t>You may be haunted for years if something happens to participant or his children</a:t>
                      </a:r>
                      <a:endParaRPr lang="en-US" sz="1050" dirty="0"/>
                    </a:p>
                  </a:txBody>
                  <a:tcPr/>
                </a:tc>
                <a:tc>
                  <a:txBody>
                    <a:bodyPr/>
                    <a:lstStyle/>
                    <a:p>
                      <a:r>
                        <a:rPr lang="en-US" dirty="0" smtClean="0"/>
                        <a:t>You cannot tell your story – you</a:t>
                      </a:r>
                      <a:r>
                        <a:rPr lang="en-US" baseline="0" dirty="0" smtClean="0"/>
                        <a:t> would be respecting confidentiality but would not feel good about staying true to your higher principles of protecting the public and those without a voice (children)</a:t>
                      </a:r>
                      <a:endParaRPr lang="en-US" dirty="0"/>
                    </a:p>
                  </a:txBody>
                  <a:tcPr/>
                </a:tc>
              </a:tr>
              <a:tr h="1805628">
                <a:tc>
                  <a:txBody>
                    <a:bodyPr/>
                    <a:lstStyle/>
                    <a:p>
                      <a:r>
                        <a:rPr lang="en-US" dirty="0" smtClean="0"/>
                        <a:t>Lie; pretend you never heard about</a:t>
                      </a:r>
                      <a:r>
                        <a:rPr lang="en-US" baseline="0" dirty="0" smtClean="0"/>
                        <a:t> it</a:t>
                      </a:r>
                      <a:endParaRPr lang="en-US" dirty="0"/>
                    </a:p>
                  </a:txBody>
                  <a:tcPr/>
                </a:tc>
                <a:tc>
                  <a:txBody>
                    <a:bodyPr/>
                    <a:lstStyle/>
                    <a:p>
                      <a:pPr marL="285750" indent="-285750">
                        <a:buFont typeface="Arial" panose="020B0604020202020204" pitchFamily="34" charset="0"/>
                        <a:buChar char="•"/>
                      </a:pPr>
                      <a:r>
                        <a:rPr lang="en-US" sz="1050" dirty="0" smtClean="0"/>
                        <a:t>No impact on</a:t>
                      </a:r>
                      <a:r>
                        <a:rPr lang="en-US" sz="1050" baseline="0" dirty="0" smtClean="0"/>
                        <a:t> </a:t>
                      </a:r>
                      <a:r>
                        <a:rPr lang="en-US" sz="1050" dirty="0" smtClean="0"/>
                        <a:t>your relationship</a:t>
                      </a:r>
                      <a:r>
                        <a:rPr lang="en-US" sz="1050" baseline="0" dirty="0" smtClean="0"/>
                        <a:t> with participant or other participants</a:t>
                      </a:r>
                    </a:p>
                    <a:p>
                      <a:pPr marL="285750" indent="-285750">
                        <a:buFont typeface="Arial" panose="020B0604020202020204" pitchFamily="34" charset="0"/>
                        <a:buChar char="•"/>
                      </a:pPr>
                      <a:r>
                        <a:rPr lang="en-US" sz="1050" baseline="0" dirty="0" smtClean="0"/>
                        <a:t>Possible loss of respect from those higher-up if information becomes know</a:t>
                      </a:r>
                    </a:p>
                    <a:p>
                      <a:pPr marL="285750" indent="-285750">
                        <a:buFont typeface="Arial" panose="020B0604020202020204" pitchFamily="34" charset="0"/>
                        <a:buChar char="•"/>
                      </a:pPr>
                      <a:r>
                        <a:rPr lang="en-US" sz="1050" baseline="0" dirty="0" smtClean="0"/>
                        <a:t>You may be haunted for years if something happens to participant or his children</a:t>
                      </a:r>
                      <a:endParaRPr lang="en-US" sz="1050" dirty="0" smtClean="0"/>
                    </a:p>
                    <a:p>
                      <a:pPr marL="285750" indent="-285750">
                        <a:buFont typeface="Arial" panose="020B0604020202020204" pitchFamily="34" charset="0"/>
                        <a:buChar char="•"/>
                      </a:pPr>
                      <a:r>
                        <a:rPr lang="en-US" sz="1050" dirty="0" smtClean="0"/>
                        <a:t>You are labelled as a liar</a:t>
                      </a:r>
                      <a:endParaRPr lang="en-US" sz="1050" dirty="0"/>
                    </a:p>
                  </a:txBody>
                  <a:tcPr/>
                </a:tc>
                <a:tc>
                  <a:txBody>
                    <a:bodyPr/>
                    <a:lstStyle/>
                    <a:p>
                      <a:r>
                        <a:rPr lang="en-US" dirty="0" smtClean="0"/>
                        <a:t>You cannot tell your story - you</a:t>
                      </a:r>
                      <a:r>
                        <a:rPr lang="en-US" baseline="0" dirty="0" smtClean="0"/>
                        <a:t> would be respecting confidentiality but would not feel good about staying true to your higher principles of protecting the public and those without a voice (children). You also could not be dishonest about such an important issue. </a:t>
                      </a:r>
                      <a:endParaRPr lang="en-US" dirty="0"/>
                    </a:p>
                  </a:txBody>
                  <a:tcPr/>
                </a:tc>
              </a:tr>
            </a:tbl>
          </a:graphicData>
        </a:graphic>
      </p:graphicFrame>
    </p:spTree>
    <p:extLst>
      <p:ext uri="{BB962C8B-B14F-4D97-AF65-F5344CB8AC3E}">
        <p14:creationId xmlns:p14="http://schemas.microsoft.com/office/powerpoint/2010/main" val="31809198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Process for Working out Ethical Issues</a:t>
            </a:r>
            <a:endParaRPr lang="en-US" sz="4400" b="1" dirty="0">
              <a:solidFill>
                <a:schemeClr val="accent1">
                  <a:lumMod val="75000"/>
                </a:schemeClr>
              </a:solidFill>
            </a:endParaRPr>
          </a:p>
        </p:txBody>
      </p:sp>
      <p:sp>
        <p:nvSpPr>
          <p:cNvPr id="17" name="Content Placeholder 5"/>
          <p:cNvSpPr>
            <a:spLocks noGrp="1"/>
          </p:cNvSpPr>
          <p:nvPr>
            <p:ph idx="1"/>
          </p:nvPr>
        </p:nvSpPr>
        <p:spPr>
          <a:xfrm>
            <a:off x="228600" y="1295401"/>
            <a:ext cx="8763000" cy="5048952"/>
          </a:xfrm>
        </p:spPr>
        <p:txBody>
          <a:bodyPr>
            <a:normAutofit fontScale="92500" lnSpcReduction="20000"/>
          </a:bodyPr>
          <a:lstStyle/>
          <a:p>
            <a:pPr marL="0" indent="0">
              <a:buClr>
                <a:schemeClr val="accent1">
                  <a:lumMod val="75000"/>
                </a:schemeClr>
              </a:buClr>
              <a:buNone/>
            </a:pPr>
            <a:r>
              <a:rPr lang="en-US" sz="2800" b="1" dirty="0">
                <a:solidFill>
                  <a:schemeClr val="bg1"/>
                </a:solidFill>
              </a:rPr>
              <a:t> </a:t>
            </a:r>
            <a:r>
              <a:rPr lang="en-US" sz="2800" b="1" dirty="0" smtClean="0">
                <a:solidFill>
                  <a:schemeClr val="bg1"/>
                </a:solidFill>
              </a:rPr>
              <a:t>      </a:t>
            </a:r>
            <a:r>
              <a:rPr lang="en-US" b="1" dirty="0" smtClean="0">
                <a:solidFill>
                  <a:schemeClr val="tx1">
                    <a:lumMod val="95000"/>
                    <a:lumOff val="5000"/>
                  </a:schemeClr>
                </a:solidFill>
              </a:rPr>
              <a:t>Process for Working out Ethical Issues - NASW</a:t>
            </a:r>
          </a:p>
          <a:p>
            <a:pPr marL="0" indent="0">
              <a:buClr>
                <a:schemeClr val="accent1">
                  <a:lumMod val="75000"/>
                </a:schemeClr>
              </a:buClr>
              <a:buNone/>
            </a:pPr>
            <a:endParaRPr lang="en-US" sz="1900" b="1" dirty="0">
              <a:solidFill>
                <a:schemeClr val="tx1">
                  <a:lumMod val="95000"/>
                  <a:lumOff val="5000"/>
                </a:schemeClr>
              </a:solidFill>
            </a:endParaRPr>
          </a:p>
          <a:p>
            <a:pPr marL="0" indent="0">
              <a:spcBef>
                <a:spcPts val="0"/>
              </a:spcBef>
              <a:buClr>
                <a:schemeClr val="accent1">
                  <a:lumMod val="75000"/>
                </a:schemeClr>
              </a:buClr>
              <a:buNone/>
            </a:pPr>
            <a:r>
              <a:rPr lang="en-US" sz="2400" b="1" dirty="0">
                <a:solidFill>
                  <a:schemeClr val="tx1">
                    <a:lumMod val="95000"/>
                    <a:lumOff val="5000"/>
                  </a:schemeClr>
                </a:solidFill>
              </a:rPr>
              <a:t>Identify the ethical issues</a:t>
            </a:r>
          </a:p>
          <a:p>
            <a:pPr marL="0" indent="0">
              <a:spcBef>
                <a:spcPts val="0"/>
              </a:spcBef>
              <a:buClr>
                <a:schemeClr val="accent1">
                  <a:lumMod val="75000"/>
                </a:schemeClr>
              </a:buClr>
              <a:buNone/>
            </a:pPr>
            <a:r>
              <a:rPr lang="en-US" sz="2400" dirty="0">
                <a:solidFill>
                  <a:schemeClr val="tx1">
                    <a:lumMod val="95000"/>
                    <a:lumOff val="5000"/>
                  </a:schemeClr>
                </a:solidFill>
              </a:rPr>
              <a:t>Ethical issues are often revealed when there is confusion, anxiety or uncertainty about what to do next with a client</a:t>
            </a:r>
          </a:p>
          <a:p>
            <a:pPr marL="0" indent="0">
              <a:spcBef>
                <a:spcPts val="0"/>
              </a:spcBef>
              <a:buClr>
                <a:schemeClr val="accent1">
                  <a:lumMod val="75000"/>
                </a:schemeClr>
              </a:buClr>
              <a:buNone/>
            </a:pPr>
            <a:endParaRPr lang="en-US" sz="1050" dirty="0">
              <a:solidFill>
                <a:schemeClr val="tx1">
                  <a:lumMod val="95000"/>
                  <a:lumOff val="5000"/>
                </a:schemeClr>
              </a:solidFill>
            </a:endParaRPr>
          </a:p>
          <a:p>
            <a:pPr marL="0" indent="0">
              <a:spcBef>
                <a:spcPts val="0"/>
              </a:spcBef>
              <a:buClr>
                <a:schemeClr val="accent1">
                  <a:lumMod val="75000"/>
                </a:schemeClr>
              </a:buClr>
              <a:buNone/>
            </a:pPr>
            <a:r>
              <a:rPr lang="en-US" sz="2400" b="1" dirty="0">
                <a:solidFill>
                  <a:schemeClr val="tx1">
                    <a:lumMod val="95000"/>
                    <a:lumOff val="5000"/>
                  </a:schemeClr>
                </a:solidFill>
              </a:rPr>
              <a:t>Review what principles are at </a:t>
            </a:r>
            <a:r>
              <a:rPr lang="en-US" sz="2400" b="1" dirty="0" smtClean="0">
                <a:solidFill>
                  <a:schemeClr val="tx1">
                    <a:lumMod val="95000"/>
                    <a:lumOff val="5000"/>
                  </a:schemeClr>
                </a:solidFill>
              </a:rPr>
              <a:t>stake</a:t>
            </a:r>
          </a:p>
          <a:p>
            <a:pPr marL="0" indent="0">
              <a:spcBef>
                <a:spcPts val="0"/>
              </a:spcBef>
              <a:buClr>
                <a:schemeClr val="accent1">
                  <a:lumMod val="75000"/>
                </a:schemeClr>
              </a:buClr>
              <a:buNone/>
            </a:pPr>
            <a:r>
              <a:rPr lang="en-US" sz="2400" dirty="0">
                <a:solidFill>
                  <a:schemeClr val="tx1">
                    <a:lumMod val="95000"/>
                    <a:lumOff val="5000"/>
                  </a:schemeClr>
                </a:solidFill>
              </a:rPr>
              <a:t>What is the true dilemma? Which basic ethical principle is at stake</a:t>
            </a:r>
            <a:r>
              <a:rPr lang="en-US" sz="2400" dirty="0" smtClean="0">
                <a:solidFill>
                  <a:schemeClr val="tx1">
                    <a:lumMod val="95000"/>
                    <a:lumOff val="5000"/>
                  </a:schemeClr>
                </a:solidFill>
              </a:rPr>
              <a:t>?</a:t>
            </a:r>
            <a:endParaRPr lang="en-US" sz="2400" b="1" dirty="0">
              <a:solidFill>
                <a:schemeClr val="tx1">
                  <a:lumMod val="95000"/>
                  <a:lumOff val="5000"/>
                </a:schemeClr>
              </a:solidFill>
            </a:endParaRPr>
          </a:p>
          <a:p>
            <a:pPr marL="0" indent="0">
              <a:spcBef>
                <a:spcPts val="0"/>
              </a:spcBef>
              <a:buClr>
                <a:schemeClr val="accent1">
                  <a:lumMod val="75000"/>
                </a:schemeClr>
              </a:buClr>
              <a:buNone/>
            </a:pPr>
            <a:endParaRPr lang="en-US" sz="500" dirty="0">
              <a:solidFill>
                <a:schemeClr val="tx1">
                  <a:lumMod val="95000"/>
                  <a:lumOff val="5000"/>
                </a:schemeClr>
              </a:solidFill>
            </a:endParaRPr>
          </a:p>
          <a:p>
            <a:pPr marL="0" indent="0">
              <a:spcBef>
                <a:spcPts val="0"/>
              </a:spcBef>
              <a:buClr>
                <a:schemeClr val="accent1">
                  <a:lumMod val="75000"/>
                </a:schemeClr>
              </a:buClr>
              <a:buNone/>
            </a:pPr>
            <a:endParaRPr lang="en-US" sz="1300" b="1" dirty="0">
              <a:solidFill>
                <a:schemeClr val="tx1">
                  <a:lumMod val="95000"/>
                  <a:lumOff val="5000"/>
                </a:schemeClr>
              </a:solidFill>
            </a:endParaRPr>
          </a:p>
          <a:p>
            <a:pPr marL="0" indent="0">
              <a:spcBef>
                <a:spcPts val="0"/>
              </a:spcBef>
              <a:buClr>
                <a:schemeClr val="accent1">
                  <a:lumMod val="75000"/>
                </a:schemeClr>
              </a:buClr>
              <a:buNone/>
            </a:pPr>
            <a:r>
              <a:rPr lang="en-US" sz="2400" b="1" dirty="0" smtClean="0">
                <a:solidFill>
                  <a:schemeClr val="tx1">
                    <a:lumMod val="95000"/>
                    <a:lumOff val="5000"/>
                  </a:schemeClr>
                </a:solidFill>
              </a:rPr>
              <a:t>Identify the clinical / treatment issues</a:t>
            </a:r>
          </a:p>
          <a:p>
            <a:pPr marL="0" indent="0">
              <a:spcBef>
                <a:spcPts val="0"/>
              </a:spcBef>
              <a:buClr>
                <a:schemeClr val="accent1">
                  <a:lumMod val="75000"/>
                </a:schemeClr>
              </a:buClr>
              <a:buNone/>
            </a:pPr>
            <a:r>
              <a:rPr lang="en-US" sz="2400" dirty="0">
                <a:solidFill>
                  <a:schemeClr val="tx1">
                    <a:lumMod val="95000"/>
                    <a:lumOff val="5000"/>
                  </a:schemeClr>
                </a:solidFill>
              </a:rPr>
              <a:t>How does the ethical dilemma relate to the clinical / treatment needs of the client?</a:t>
            </a:r>
          </a:p>
          <a:p>
            <a:pPr marL="0" indent="0">
              <a:spcBef>
                <a:spcPts val="0"/>
              </a:spcBef>
              <a:buClr>
                <a:schemeClr val="accent1">
                  <a:lumMod val="75000"/>
                </a:schemeClr>
              </a:buClr>
              <a:buNone/>
            </a:pPr>
            <a:endParaRPr lang="en-US" sz="1050" b="1" dirty="0" smtClean="0">
              <a:solidFill>
                <a:schemeClr val="tx1">
                  <a:lumMod val="95000"/>
                  <a:lumOff val="5000"/>
                </a:schemeClr>
              </a:solidFill>
            </a:endParaRPr>
          </a:p>
          <a:p>
            <a:pPr marL="0" indent="0">
              <a:spcBef>
                <a:spcPts val="0"/>
              </a:spcBef>
              <a:buClr>
                <a:schemeClr val="accent1">
                  <a:lumMod val="75000"/>
                </a:schemeClr>
              </a:buClr>
              <a:buNone/>
            </a:pPr>
            <a:r>
              <a:rPr lang="en-US" sz="2400" b="1" dirty="0" smtClean="0">
                <a:solidFill>
                  <a:schemeClr val="tx1">
                    <a:lumMod val="95000"/>
                    <a:lumOff val="5000"/>
                  </a:schemeClr>
                </a:solidFill>
              </a:rPr>
              <a:t>Identify the legal issues</a:t>
            </a:r>
          </a:p>
          <a:p>
            <a:pPr marL="0" indent="0">
              <a:spcBef>
                <a:spcPts val="0"/>
              </a:spcBef>
              <a:buClr>
                <a:schemeClr val="accent1">
                  <a:lumMod val="75000"/>
                </a:schemeClr>
              </a:buClr>
              <a:buNone/>
            </a:pPr>
            <a:r>
              <a:rPr lang="en-US" sz="2400" dirty="0" smtClean="0">
                <a:solidFill>
                  <a:schemeClr val="tx1">
                    <a:lumMod val="95000"/>
                    <a:lumOff val="5000"/>
                  </a:schemeClr>
                </a:solidFill>
              </a:rPr>
              <a:t>Have you reviewed state / local laws regarding the issue?</a:t>
            </a:r>
          </a:p>
          <a:p>
            <a:pPr marL="0" indent="0">
              <a:spcBef>
                <a:spcPts val="0"/>
              </a:spcBef>
              <a:buClr>
                <a:schemeClr val="accent1">
                  <a:lumMod val="75000"/>
                </a:schemeClr>
              </a:buClr>
              <a:buNone/>
            </a:pPr>
            <a:endParaRPr lang="en-US" sz="1050" dirty="0" smtClean="0">
              <a:solidFill>
                <a:schemeClr val="tx1">
                  <a:lumMod val="95000"/>
                  <a:lumOff val="5000"/>
                </a:schemeClr>
              </a:solidFill>
            </a:endParaRPr>
          </a:p>
          <a:p>
            <a:pPr marL="0" indent="0">
              <a:spcBef>
                <a:spcPts val="0"/>
              </a:spcBef>
              <a:buClr>
                <a:schemeClr val="accent1">
                  <a:lumMod val="75000"/>
                </a:schemeClr>
              </a:buClr>
              <a:buNone/>
            </a:pPr>
            <a:r>
              <a:rPr lang="en-US" sz="2400" b="1" dirty="0" smtClean="0">
                <a:solidFill>
                  <a:schemeClr val="tx1">
                    <a:lumMod val="95000"/>
                    <a:lumOff val="5000"/>
                  </a:schemeClr>
                </a:solidFill>
              </a:rPr>
              <a:t>Identify the system issues</a:t>
            </a:r>
          </a:p>
          <a:p>
            <a:pPr marL="0" indent="0">
              <a:spcBef>
                <a:spcPts val="0"/>
              </a:spcBef>
              <a:buClr>
                <a:schemeClr val="accent1">
                  <a:lumMod val="75000"/>
                </a:schemeClr>
              </a:buClr>
              <a:buNone/>
            </a:pPr>
            <a:r>
              <a:rPr lang="en-US" sz="2400" dirty="0" smtClean="0">
                <a:solidFill>
                  <a:schemeClr val="tx1">
                    <a:lumMod val="95000"/>
                    <a:lumOff val="5000"/>
                  </a:schemeClr>
                </a:solidFill>
              </a:rPr>
              <a:t>What are the policies / procedures / regulations of the agency or institution regarding the ethical question? </a:t>
            </a:r>
          </a:p>
          <a:p>
            <a:pPr marL="0" indent="0">
              <a:spcBef>
                <a:spcPts val="0"/>
              </a:spcBef>
              <a:buClr>
                <a:schemeClr val="accent1">
                  <a:lumMod val="75000"/>
                </a:schemeClr>
              </a:buClr>
              <a:buNone/>
            </a:pPr>
            <a:endParaRPr lang="en-US" sz="1050" dirty="0" smtClean="0">
              <a:solidFill>
                <a:schemeClr val="tx1">
                  <a:lumMod val="95000"/>
                  <a:lumOff val="5000"/>
                </a:schemeClr>
              </a:solidFill>
            </a:endParaRP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spTree>
    <p:extLst>
      <p:ext uri="{BB962C8B-B14F-4D97-AF65-F5344CB8AC3E}">
        <p14:creationId xmlns:p14="http://schemas.microsoft.com/office/powerpoint/2010/main" val="293775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Process for Working out Ethical Issues</a:t>
            </a:r>
            <a:endParaRPr lang="en-US" sz="4400" b="1" dirty="0">
              <a:solidFill>
                <a:schemeClr val="accent1">
                  <a:lumMod val="75000"/>
                </a:schemeClr>
              </a:solidFill>
            </a:endParaRPr>
          </a:p>
        </p:txBody>
      </p:sp>
      <p:sp>
        <p:nvSpPr>
          <p:cNvPr id="17" name="Content Placeholder 5"/>
          <p:cNvSpPr>
            <a:spLocks noGrp="1"/>
          </p:cNvSpPr>
          <p:nvPr>
            <p:ph idx="1"/>
          </p:nvPr>
        </p:nvSpPr>
        <p:spPr>
          <a:xfrm>
            <a:off x="190500" y="1219200"/>
            <a:ext cx="8763000" cy="5343876"/>
          </a:xfrm>
        </p:spPr>
        <p:txBody>
          <a:bodyPr>
            <a:normAutofit fontScale="77500" lnSpcReduction="20000"/>
          </a:bodyPr>
          <a:lstStyle/>
          <a:p>
            <a:pPr marL="0" indent="0">
              <a:buClr>
                <a:schemeClr val="accent1">
                  <a:lumMod val="75000"/>
                </a:schemeClr>
              </a:buClr>
              <a:buNone/>
            </a:pPr>
            <a:r>
              <a:rPr lang="en-US" sz="2800" b="1" dirty="0">
                <a:solidFill>
                  <a:schemeClr val="bg1"/>
                </a:solidFill>
              </a:rPr>
              <a:t> </a:t>
            </a:r>
            <a:r>
              <a:rPr lang="en-US" sz="2800" b="1" dirty="0" smtClean="0">
                <a:solidFill>
                  <a:schemeClr val="bg1"/>
                </a:solidFill>
              </a:rPr>
              <a:t>       </a:t>
            </a:r>
            <a:r>
              <a:rPr lang="en-US" sz="3900" b="1" dirty="0" smtClean="0">
                <a:solidFill>
                  <a:schemeClr val="tx1">
                    <a:lumMod val="95000"/>
                    <a:lumOff val="5000"/>
                  </a:schemeClr>
                </a:solidFill>
              </a:rPr>
              <a:t>Process for Working out Ethical Issues - NASW</a:t>
            </a:r>
          </a:p>
          <a:p>
            <a:pPr marL="0" indent="0">
              <a:buClr>
                <a:schemeClr val="accent1">
                  <a:lumMod val="75000"/>
                </a:schemeClr>
              </a:buClr>
              <a:buNone/>
            </a:pPr>
            <a:endParaRPr lang="en-US" sz="3100" b="1" dirty="0">
              <a:solidFill>
                <a:schemeClr val="tx1">
                  <a:lumMod val="95000"/>
                  <a:lumOff val="5000"/>
                </a:schemeClr>
              </a:solidFill>
            </a:endParaRPr>
          </a:p>
          <a:p>
            <a:pPr marL="0" indent="0">
              <a:spcBef>
                <a:spcPts val="0"/>
              </a:spcBef>
              <a:buClr>
                <a:schemeClr val="accent1">
                  <a:lumMod val="75000"/>
                </a:schemeClr>
              </a:buClr>
              <a:buNone/>
            </a:pPr>
            <a:r>
              <a:rPr lang="en-US" sz="2800" b="1" dirty="0">
                <a:solidFill>
                  <a:schemeClr val="tx1">
                    <a:lumMod val="95000"/>
                    <a:lumOff val="5000"/>
                  </a:schemeClr>
                </a:solidFill>
              </a:rPr>
              <a:t>Identify the cultural issues</a:t>
            </a:r>
          </a:p>
          <a:p>
            <a:pPr marL="0" indent="0">
              <a:spcBef>
                <a:spcPts val="0"/>
              </a:spcBef>
              <a:buClr>
                <a:schemeClr val="accent1">
                  <a:lumMod val="75000"/>
                </a:schemeClr>
              </a:buClr>
              <a:buNone/>
            </a:pPr>
            <a:r>
              <a:rPr lang="en-US" sz="2800" dirty="0">
                <a:solidFill>
                  <a:schemeClr val="tx1">
                    <a:lumMod val="95000"/>
                    <a:lumOff val="5000"/>
                  </a:schemeClr>
                </a:solidFill>
              </a:rPr>
              <a:t>Cultural issues are significant in understanding the client’s and /or other staff member’s motivation </a:t>
            </a:r>
          </a:p>
          <a:p>
            <a:pPr marL="0" indent="0">
              <a:spcBef>
                <a:spcPts val="0"/>
              </a:spcBef>
              <a:buClr>
                <a:schemeClr val="accent1">
                  <a:lumMod val="75000"/>
                </a:schemeClr>
              </a:buClr>
              <a:buNone/>
            </a:pPr>
            <a:endParaRPr lang="en-US" sz="2100" b="1" dirty="0" smtClean="0">
              <a:solidFill>
                <a:schemeClr val="tx1">
                  <a:lumMod val="95000"/>
                  <a:lumOff val="5000"/>
                </a:schemeClr>
              </a:solidFill>
            </a:endParaRPr>
          </a:p>
          <a:p>
            <a:pPr marL="0" indent="0">
              <a:spcBef>
                <a:spcPts val="0"/>
              </a:spcBef>
              <a:buClr>
                <a:schemeClr val="accent1">
                  <a:lumMod val="75000"/>
                </a:schemeClr>
              </a:buClr>
              <a:buNone/>
            </a:pPr>
            <a:r>
              <a:rPr lang="en-US" sz="2800" b="1" dirty="0" smtClean="0">
                <a:solidFill>
                  <a:schemeClr val="tx1">
                    <a:lumMod val="95000"/>
                    <a:lumOff val="5000"/>
                  </a:schemeClr>
                </a:solidFill>
              </a:rPr>
              <a:t>What are the possible options?</a:t>
            </a:r>
          </a:p>
          <a:p>
            <a:pPr marL="0" indent="0">
              <a:spcBef>
                <a:spcPts val="0"/>
              </a:spcBef>
              <a:buClr>
                <a:schemeClr val="accent1">
                  <a:lumMod val="75000"/>
                </a:schemeClr>
              </a:buClr>
              <a:buNone/>
            </a:pPr>
            <a:r>
              <a:rPr lang="en-US" sz="2800" dirty="0" smtClean="0">
                <a:solidFill>
                  <a:schemeClr val="tx1">
                    <a:lumMod val="95000"/>
                    <a:lumOff val="5000"/>
                  </a:schemeClr>
                </a:solidFill>
              </a:rPr>
              <a:t>It is useful to simply list all of the possible options and then examine them</a:t>
            </a:r>
          </a:p>
          <a:p>
            <a:pPr marL="0" indent="0">
              <a:spcBef>
                <a:spcPts val="0"/>
              </a:spcBef>
              <a:buClr>
                <a:schemeClr val="accent1">
                  <a:lumMod val="75000"/>
                </a:schemeClr>
              </a:buClr>
              <a:buNone/>
            </a:pPr>
            <a:endParaRPr lang="en-US" sz="2100" dirty="0" smtClean="0">
              <a:solidFill>
                <a:schemeClr val="tx1">
                  <a:lumMod val="95000"/>
                  <a:lumOff val="5000"/>
                </a:schemeClr>
              </a:solidFill>
            </a:endParaRPr>
          </a:p>
          <a:p>
            <a:pPr marL="0" indent="0">
              <a:spcBef>
                <a:spcPts val="0"/>
              </a:spcBef>
              <a:buClr>
                <a:schemeClr val="accent1">
                  <a:lumMod val="75000"/>
                </a:schemeClr>
              </a:buClr>
              <a:buNone/>
            </a:pPr>
            <a:r>
              <a:rPr lang="en-US" sz="2800" b="1" dirty="0" smtClean="0">
                <a:solidFill>
                  <a:schemeClr val="tx1">
                    <a:lumMod val="95000"/>
                    <a:lumOff val="5000"/>
                  </a:schemeClr>
                </a:solidFill>
              </a:rPr>
              <a:t>Review the pros and cons of each option</a:t>
            </a:r>
          </a:p>
          <a:p>
            <a:pPr marL="0" indent="0">
              <a:spcBef>
                <a:spcPts val="0"/>
              </a:spcBef>
              <a:buClr>
                <a:schemeClr val="accent1">
                  <a:lumMod val="75000"/>
                </a:schemeClr>
              </a:buClr>
              <a:buNone/>
            </a:pPr>
            <a:r>
              <a:rPr lang="en-US" sz="2800" dirty="0" smtClean="0">
                <a:solidFill>
                  <a:schemeClr val="tx1">
                    <a:lumMod val="95000"/>
                    <a:lumOff val="5000"/>
                  </a:schemeClr>
                </a:solidFill>
              </a:rPr>
              <a:t>Note the impact of options of the client, staff, agency and others</a:t>
            </a:r>
          </a:p>
          <a:p>
            <a:pPr marL="0" indent="0">
              <a:spcBef>
                <a:spcPts val="0"/>
              </a:spcBef>
              <a:buClr>
                <a:schemeClr val="accent1">
                  <a:lumMod val="75000"/>
                </a:schemeClr>
              </a:buClr>
              <a:buNone/>
            </a:pPr>
            <a:endParaRPr lang="en-US" sz="1800" dirty="0" smtClean="0">
              <a:solidFill>
                <a:schemeClr val="tx1">
                  <a:lumMod val="95000"/>
                  <a:lumOff val="5000"/>
                </a:schemeClr>
              </a:solidFill>
            </a:endParaRPr>
          </a:p>
          <a:p>
            <a:pPr marL="0" indent="0">
              <a:spcBef>
                <a:spcPts val="0"/>
              </a:spcBef>
              <a:buClr>
                <a:schemeClr val="accent1">
                  <a:lumMod val="75000"/>
                </a:schemeClr>
              </a:buClr>
              <a:buNone/>
            </a:pPr>
            <a:r>
              <a:rPr lang="en-US" sz="2800" b="1" dirty="0" smtClean="0">
                <a:solidFill>
                  <a:schemeClr val="tx1">
                    <a:lumMod val="95000"/>
                    <a:lumOff val="5000"/>
                  </a:schemeClr>
                </a:solidFill>
              </a:rPr>
              <a:t>Act</a:t>
            </a:r>
          </a:p>
          <a:p>
            <a:pPr marL="0" indent="0">
              <a:spcBef>
                <a:spcPts val="0"/>
              </a:spcBef>
              <a:buClr>
                <a:schemeClr val="accent1">
                  <a:lumMod val="75000"/>
                </a:schemeClr>
              </a:buClr>
              <a:buNone/>
            </a:pPr>
            <a:r>
              <a:rPr lang="en-US" sz="2800" dirty="0">
                <a:solidFill>
                  <a:schemeClr val="tx1">
                    <a:lumMod val="95000"/>
                    <a:lumOff val="5000"/>
                  </a:schemeClr>
                </a:solidFill>
              </a:rPr>
              <a:t>Sometimes the decision may not be one that everyone is comfortable with, but it may be the least objectionable plan</a:t>
            </a:r>
          </a:p>
          <a:p>
            <a:pPr marL="0" indent="0">
              <a:spcBef>
                <a:spcPts val="0"/>
              </a:spcBef>
              <a:buClr>
                <a:schemeClr val="accent1">
                  <a:lumMod val="75000"/>
                </a:schemeClr>
              </a:buClr>
              <a:buNone/>
            </a:pPr>
            <a:endParaRPr lang="en-US" sz="1800" b="1" dirty="0" smtClean="0">
              <a:solidFill>
                <a:schemeClr val="tx1">
                  <a:lumMod val="95000"/>
                  <a:lumOff val="5000"/>
                </a:schemeClr>
              </a:solidFill>
            </a:endParaRPr>
          </a:p>
          <a:p>
            <a:pPr marL="0" indent="0">
              <a:spcBef>
                <a:spcPts val="0"/>
              </a:spcBef>
              <a:buClr>
                <a:schemeClr val="accent1">
                  <a:lumMod val="75000"/>
                </a:schemeClr>
              </a:buClr>
              <a:buNone/>
            </a:pPr>
            <a:r>
              <a:rPr lang="en-US" sz="2800" b="1" dirty="0" smtClean="0">
                <a:solidFill>
                  <a:schemeClr val="tx1">
                    <a:lumMod val="95000"/>
                    <a:lumOff val="5000"/>
                  </a:schemeClr>
                </a:solidFill>
              </a:rPr>
              <a:t>Follow up and evaluate</a:t>
            </a:r>
          </a:p>
          <a:p>
            <a:pPr marL="0" indent="0">
              <a:spcBef>
                <a:spcPts val="0"/>
              </a:spcBef>
              <a:buClr>
                <a:schemeClr val="accent1">
                  <a:lumMod val="75000"/>
                </a:schemeClr>
              </a:buClr>
              <a:buNone/>
            </a:pPr>
            <a:r>
              <a:rPr lang="en-US" sz="2800" dirty="0" smtClean="0">
                <a:solidFill>
                  <a:schemeClr val="tx1">
                    <a:lumMod val="95000"/>
                    <a:lumOff val="5000"/>
                  </a:schemeClr>
                </a:solidFill>
              </a:rPr>
              <a:t>An ethical decision should be evaluated and the impact to the client monitored</a:t>
            </a: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spTree>
    <p:extLst>
      <p:ext uri="{BB962C8B-B14F-4D97-AF65-F5344CB8AC3E}">
        <p14:creationId xmlns:p14="http://schemas.microsoft.com/office/powerpoint/2010/main" val="4093915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9434"/>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p>
        </p:txBody>
      </p:sp>
      <p:sp>
        <p:nvSpPr>
          <p:cNvPr id="17" name="Content Placeholder 5"/>
          <p:cNvSpPr>
            <a:spLocks noGrp="1"/>
          </p:cNvSpPr>
          <p:nvPr>
            <p:ph idx="1"/>
          </p:nvPr>
        </p:nvSpPr>
        <p:spPr>
          <a:xfrm>
            <a:off x="304800" y="1295399"/>
            <a:ext cx="8610600" cy="5048954"/>
          </a:xfrm>
        </p:spPr>
        <p:txBody>
          <a:bodyPr>
            <a:normAutofit fontScale="92500" lnSpcReduction="10000"/>
          </a:bodyPr>
          <a:lstStyle/>
          <a:p>
            <a:pPr>
              <a:lnSpc>
                <a:spcPct val="110000"/>
              </a:lnSpc>
              <a:spcBef>
                <a:spcPts val="600"/>
              </a:spcBef>
              <a:spcAft>
                <a:spcPts val="600"/>
              </a:spcAft>
              <a:buClr>
                <a:srgbClr val="CC9900"/>
              </a:buClr>
              <a:buSzPct val="75000"/>
              <a:buFont typeface="Wingdings" pitchFamily="2" charset="2"/>
              <a:buChar char="Ø"/>
            </a:pPr>
            <a:r>
              <a:rPr lang="en-US" sz="2200" dirty="0" smtClean="0"/>
              <a:t>You’re a Treatment Manager at a Community-Based Re-Entry Center.  You are called to the front where you are informed that a Center participant has left the building without permission.  </a:t>
            </a:r>
          </a:p>
          <a:p>
            <a:pPr>
              <a:lnSpc>
                <a:spcPct val="110000"/>
              </a:lnSpc>
              <a:spcBef>
                <a:spcPts val="600"/>
              </a:spcBef>
              <a:spcAft>
                <a:spcPts val="600"/>
              </a:spcAft>
              <a:buClr>
                <a:srgbClr val="CC9900"/>
              </a:buClr>
              <a:buSzPct val="75000"/>
              <a:buFont typeface="Wingdings" pitchFamily="2" charset="2"/>
              <a:buChar char="Ø"/>
            </a:pPr>
            <a:r>
              <a:rPr lang="en-US" sz="2200" dirty="0" smtClean="0"/>
              <a:t>A Correctional Officer who provides supervision and security at the facility relates that Mr. Kareem was not told he could drug test nor could he join his “Co-Occurring Disorders” until he removed his head covering.  </a:t>
            </a:r>
          </a:p>
          <a:p>
            <a:pPr>
              <a:lnSpc>
                <a:spcPct val="110000"/>
              </a:lnSpc>
              <a:spcBef>
                <a:spcPts val="600"/>
              </a:spcBef>
              <a:spcAft>
                <a:spcPts val="600"/>
              </a:spcAft>
              <a:buClr>
                <a:srgbClr val="CC9900"/>
              </a:buClr>
              <a:buSzPct val="75000"/>
              <a:buFont typeface="Wingdings" pitchFamily="2" charset="2"/>
              <a:buChar char="Ø"/>
            </a:pPr>
            <a:r>
              <a:rPr lang="en-US" sz="2200" dirty="0" smtClean="0"/>
              <a:t>After a few minutes of verbal sparring, Mr. Kareem left the Center uttering expletives on his way out.  The CO is just about to contact Mr. Kareem’s supervising PO in order to get permission to contact local police.  </a:t>
            </a:r>
          </a:p>
          <a:p>
            <a:pPr>
              <a:lnSpc>
                <a:spcPct val="110000"/>
              </a:lnSpc>
              <a:spcBef>
                <a:spcPts val="600"/>
              </a:spcBef>
              <a:spcAft>
                <a:spcPts val="600"/>
              </a:spcAft>
              <a:buClr>
                <a:srgbClr val="CC9900"/>
              </a:buClr>
              <a:buSzPct val="75000"/>
              <a:buFont typeface="Wingdings" pitchFamily="2" charset="2"/>
              <a:buChar char="Ø"/>
            </a:pPr>
            <a:r>
              <a:rPr lang="en-US" sz="2200" dirty="0" smtClean="0"/>
              <a:t>The other Correctional Officer, however, provides additional information stating that Mr. Kareem refused to remove his </a:t>
            </a:r>
            <a:r>
              <a:rPr lang="en-US" sz="2200" dirty="0" err="1" smtClean="0"/>
              <a:t>tofi</a:t>
            </a:r>
            <a:r>
              <a:rPr lang="en-US" sz="2200" dirty="0" smtClean="0"/>
              <a:t> / </a:t>
            </a:r>
            <a:r>
              <a:rPr lang="en-US" sz="2200" dirty="0" err="1" smtClean="0"/>
              <a:t>tuki</a:t>
            </a:r>
            <a:r>
              <a:rPr lang="en-US" sz="2200" dirty="0" smtClean="0"/>
              <a:t> because it is a religious headdress worn especially during certain days of prayers.  While pondering this information, you see Mr. Kareem pacing back and forth in the Center parking lot.</a:t>
            </a:r>
          </a:p>
          <a:p>
            <a:pPr marL="457200" lvl="1" indent="0">
              <a:spcBef>
                <a:spcPts val="0"/>
              </a:spcBef>
              <a:buClr>
                <a:schemeClr val="accent1">
                  <a:lumMod val="75000"/>
                </a:schemeClr>
              </a:buClr>
              <a:buSzPct val="75000"/>
              <a:buNone/>
            </a:pPr>
            <a:endParaRPr lang="en-US" sz="2600" b="1" dirty="0" smtClean="0">
              <a:solidFill>
                <a:schemeClr val="tx1">
                  <a:lumMod val="95000"/>
                  <a:lumOff val="5000"/>
                </a:schemeClr>
              </a:solidFill>
            </a:endParaRPr>
          </a:p>
          <a:p>
            <a:pPr>
              <a:spcBef>
                <a:spcPts val="0"/>
              </a:spcBef>
            </a:pPr>
            <a:endParaRPr lang="en-US" dirty="0" smtClean="0"/>
          </a:p>
          <a:p>
            <a:pPr>
              <a:spcBef>
                <a:spcPts val="0"/>
              </a:spcBef>
            </a:pPr>
            <a:endParaRPr lang="en-US" dirty="0"/>
          </a:p>
          <a:p>
            <a:pPr marL="0" indent="0">
              <a:spcBef>
                <a:spcPts val="0"/>
              </a:spcBef>
              <a:buNone/>
            </a:pPr>
            <a:endParaRPr lang="en-US" dirty="0"/>
          </a:p>
        </p:txBody>
      </p:sp>
    </p:spTree>
    <p:extLst>
      <p:ext uri="{BB962C8B-B14F-4D97-AF65-F5344CB8AC3E}">
        <p14:creationId xmlns:p14="http://schemas.microsoft.com/office/powerpoint/2010/main" val="2112949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9434"/>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p>
        </p:txBody>
      </p:sp>
      <p:sp>
        <p:nvSpPr>
          <p:cNvPr id="3" name="TextBox 2"/>
          <p:cNvSpPr txBox="1"/>
          <p:nvPr/>
        </p:nvSpPr>
        <p:spPr>
          <a:xfrm>
            <a:off x="432581" y="2362200"/>
            <a:ext cx="8278837" cy="2246769"/>
          </a:xfrm>
          <a:prstGeom prst="rect">
            <a:avLst/>
          </a:prstGeom>
          <a:noFill/>
          <a:ln w="57150" cap="rnd" cmpd="thinThick">
            <a:solidFill>
              <a:srgbClr val="C00000"/>
            </a:solidFill>
            <a:bevel/>
          </a:ln>
        </p:spPr>
        <p:txBody>
          <a:bodyPr wrap="square" rtlCol="0">
            <a:spAutoFit/>
          </a:bodyPr>
          <a:lstStyle/>
          <a:p>
            <a:pPr algn="ctr">
              <a:spcBef>
                <a:spcPts val="0"/>
              </a:spcBef>
              <a:spcAft>
                <a:spcPts val="1200"/>
              </a:spcAft>
              <a:buClr>
                <a:srgbClr val="CC9900"/>
              </a:buClr>
              <a:buSzPct val="75000"/>
            </a:pPr>
            <a:r>
              <a:rPr lang="en-US" sz="2400" b="1" dirty="0">
                <a:solidFill>
                  <a:srgbClr val="C00000"/>
                </a:solidFill>
              </a:rPr>
              <a:t>Your dilemma:  </a:t>
            </a:r>
            <a:endParaRPr lang="en-US" sz="2400" b="1" dirty="0" smtClean="0">
              <a:solidFill>
                <a:srgbClr val="C00000"/>
              </a:solidFill>
            </a:endParaRPr>
          </a:p>
          <a:p>
            <a:pPr algn="ctr">
              <a:spcBef>
                <a:spcPts val="0"/>
              </a:spcBef>
              <a:spcAft>
                <a:spcPts val="1200"/>
              </a:spcAft>
              <a:buClr>
                <a:srgbClr val="CC9900"/>
              </a:buClr>
              <a:buSzPct val="75000"/>
            </a:pPr>
            <a:r>
              <a:rPr lang="en-US" sz="2400" dirty="0" smtClean="0">
                <a:solidFill>
                  <a:srgbClr val="C00000"/>
                </a:solidFill>
              </a:rPr>
              <a:t>Do </a:t>
            </a:r>
            <a:r>
              <a:rPr lang="en-US" sz="2400" dirty="0">
                <a:solidFill>
                  <a:srgbClr val="C00000"/>
                </a:solidFill>
              </a:rPr>
              <a:t>you follow the </a:t>
            </a:r>
            <a:r>
              <a:rPr lang="en-US" sz="2400" dirty="0" smtClean="0">
                <a:solidFill>
                  <a:srgbClr val="C00000"/>
                </a:solidFill>
              </a:rPr>
              <a:t>rules and regulations of agency policy and contact authorities?  </a:t>
            </a:r>
          </a:p>
          <a:p>
            <a:pPr algn="ctr">
              <a:spcBef>
                <a:spcPts val="0"/>
              </a:spcBef>
              <a:spcAft>
                <a:spcPts val="1200"/>
              </a:spcAft>
              <a:buClr>
                <a:srgbClr val="CC9900"/>
              </a:buClr>
              <a:buSzPct val="75000"/>
            </a:pPr>
            <a:r>
              <a:rPr lang="en-US" sz="2400" dirty="0" smtClean="0">
                <a:solidFill>
                  <a:srgbClr val="C00000"/>
                </a:solidFill>
              </a:rPr>
              <a:t>Or do you take other factors into account when considering                                             the “right way” to  handle the client / staff situation?</a:t>
            </a:r>
            <a:endParaRPr lang="en-US" sz="2400" dirty="0">
              <a:solidFill>
                <a:srgbClr val="C00000"/>
              </a:solidFill>
            </a:endParaRPr>
          </a:p>
        </p:txBody>
      </p:sp>
    </p:spTree>
    <p:extLst>
      <p:ext uri="{BB962C8B-B14F-4D97-AF65-F5344CB8AC3E}">
        <p14:creationId xmlns:p14="http://schemas.microsoft.com/office/powerpoint/2010/main" val="3344272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lumMod val="75000"/>
                </a:schemeClr>
              </a:buClr>
            </a:pPr>
            <a:r>
              <a:rPr lang="en-US" sz="3600" b="1" dirty="0" smtClean="0">
                <a:solidFill>
                  <a:schemeClr val="tx1">
                    <a:lumMod val="95000"/>
                    <a:lumOff val="5000"/>
                  </a:schemeClr>
                </a:solidFill>
              </a:rPr>
              <a:t> </a:t>
            </a:r>
            <a:r>
              <a:rPr lang="en-US" sz="3600" b="1" dirty="0" smtClean="0">
                <a:solidFill>
                  <a:schemeClr val="accent1">
                    <a:lumMod val="75000"/>
                  </a:schemeClr>
                </a:solidFill>
              </a:rPr>
              <a:t>Process </a:t>
            </a:r>
            <a:r>
              <a:rPr lang="en-US" sz="3600" b="1" dirty="0">
                <a:solidFill>
                  <a:schemeClr val="accent1">
                    <a:lumMod val="75000"/>
                  </a:schemeClr>
                </a:solidFill>
              </a:rPr>
              <a:t>for Working out Ethical Issues - NASW</a:t>
            </a:r>
          </a:p>
        </p:txBody>
      </p:sp>
      <p:sp>
        <p:nvSpPr>
          <p:cNvPr id="17" name="Content Placeholder 5"/>
          <p:cNvSpPr>
            <a:spLocks noGrp="1"/>
          </p:cNvSpPr>
          <p:nvPr>
            <p:ph idx="1"/>
          </p:nvPr>
        </p:nvSpPr>
        <p:spPr>
          <a:xfrm>
            <a:off x="228600" y="1295401"/>
            <a:ext cx="8763000" cy="4876799"/>
          </a:xfrm>
        </p:spPr>
        <p:txBody>
          <a:bodyPr>
            <a:normAutofit fontScale="92500" lnSpcReduction="10000"/>
          </a:bodyPr>
          <a:lstStyle/>
          <a:p>
            <a:pPr marL="0" indent="0">
              <a:buClr>
                <a:schemeClr val="accent1">
                  <a:lumMod val="75000"/>
                </a:schemeClr>
              </a:buClr>
              <a:buNone/>
            </a:pPr>
            <a:r>
              <a:rPr lang="en-US" sz="2800" b="1" dirty="0">
                <a:solidFill>
                  <a:schemeClr val="bg1"/>
                </a:solidFill>
              </a:rPr>
              <a:t> </a:t>
            </a:r>
            <a:r>
              <a:rPr lang="en-US" sz="2800" b="1" dirty="0" smtClean="0">
                <a:solidFill>
                  <a:schemeClr val="bg1"/>
                </a:solidFill>
              </a:rPr>
              <a:t>      </a:t>
            </a:r>
            <a:endParaRPr lang="en-US" sz="1900" b="1" dirty="0">
              <a:solidFill>
                <a:schemeClr val="tx1">
                  <a:lumMod val="95000"/>
                  <a:lumOff val="5000"/>
                </a:schemeClr>
              </a:solidFill>
            </a:endParaRPr>
          </a:p>
          <a:p>
            <a:pPr marL="0" indent="0">
              <a:spcBef>
                <a:spcPts val="0"/>
              </a:spcBef>
              <a:buClr>
                <a:schemeClr val="accent1">
                  <a:lumMod val="75000"/>
                </a:schemeClr>
              </a:buClr>
              <a:buNone/>
            </a:pPr>
            <a:r>
              <a:rPr lang="en-US" sz="2400" b="1" dirty="0">
                <a:solidFill>
                  <a:schemeClr val="tx1">
                    <a:lumMod val="95000"/>
                    <a:lumOff val="5000"/>
                  </a:schemeClr>
                </a:solidFill>
              </a:rPr>
              <a:t>Identify the ethical issues</a:t>
            </a:r>
          </a:p>
          <a:p>
            <a:pPr marL="0" indent="0">
              <a:spcBef>
                <a:spcPts val="0"/>
              </a:spcBef>
              <a:buClr>
                <a:schemeClr val="accent1">
                  <a:lumMod val="75000"/>
                </a:schemeClr>
              </a:buClr>
              <a:buNone/>
            </a:pPr>
            <a:r>
              <a:rPr lang="en-US" sz="2400" dirty="0" smtClean="0">
                <a:solidFill>
                  <a:schemeClr val="tx1">
                    <a:lumMod val="95000"/>
                    <a:lumOff val="5000"/>
                  </a:schemeClr>
                </a:solidFill>
              </a:rPr>
              <a:t>The issue is whether or not to discipline Mr. Kareem for leaving the Center without permission despite other contributing factors</a:t>
            </a:r>
            <a:endParaRPr lang="en-US" sz="2400" dirty="0">
              <a:solidFill>
                <a:schemeClr val="tx1">
                  <a:lumMod val="95000"/>
                  <a:lumOff val="5000"/>
                </a:schemeClr>
              </a:solidFill>
            </a:endParaRPr>
          </a:p>
          <a:p>
            <a:pPr marL="0" indent="0">
              <a:spcBef>
                <a:spcPts val="0"/>
              </a:spcBef>
              <a:buClr>
                <a:schemeClr val="accent1">
                  <a:lumMod val="75000"/>
                </a:schemeClr>
              </a:buClr>
              <a:buNone/>
            </a:pPr>
            <a:endParaRPr lang="en-US" sz="1050" dirty="0">
              <a:solidFill>
                <a:schemeClr val="tx1">
                  <a:lumMod val="95000"/>
                  <a:lumOff val="5000"/>
                </a:schemeClr>
              </a:solidFill>
            </a:endParaRPr>
          </a:p>
          <a:p>
            <a:pPr marL="0" indent="0">
              <a:spcBef>
                <a:spcPts val="0"/>
              </a:spcBef>
              <a:buClr>
                <a:schemeClr val="accent1">
                  <a:lumMod val="75000"/>
                </a:schemeClr>
              </a:buClr>
              <a:buNone/>
            </a:pPr>
            <a:r>
              <a:rPr lang="en-US" sz="2400" b="1" dirty="0">
                <a:solidFill>
                  <a:schemeClr val="tx1">
                    <a:lumMod val="95000"/>
                    <a:lumOff val="5000"/>
                  </a:schemeClr>
                </a:solidFill>
              </a:rPr>
              <a:t>Review what principles are at </a:t>
            </a:r>
            <a:r>
              <a:rPr lang="en-US" sz="2400" b="1" dirty="0" smtClean="0">
                <a:solidFill>
                  <a:schemeClr val="tx1">
                    <a:lumMod val="95000"/>
                    <a:lumOff val="5000"/>
                  </a:schemeClr>
                </a:solidFill>
              </a:rPr>
              <a:t>stake</a:t>
            </a:r>
          </a:p>
          <a:p>
            <a:pPr marL="0" lvl="0" indent="0">
              <a:spcBef>
                <a:spcPts val="0"/>
              </a:spcBef>
              <a:buClr>
                <a:schemeClr val="accent1">
                  <a:lumMod val="75000"/>
                </a:schemeClr>
              </a:buClr>
              <a:buNone/>
            </a:pPr>
            <a:r>
              <a:rPr lang="en-US" sz="2400" dirty="0">
                <a:solidFill>
                  <a:schemeClr val="tx1">
                    <a:lumMod val="95000"/>
                    <a:lumOff val="5000"/>
                  </a:schemeClr>
                </a:solidFill>
              </a:rPr>
              <a:t>The </a:t>
            </a:r>
            <a:r>
              <a:rPr lang="en-US" sz="2400" dirty="0" smtClean="0">
                <a:solidFill>
                  <a:schemeClr val="tx1">
                    <a:lumMod val="95000"/>
                    <a:lumOff val="5000"/>
                  </a:schemeClr>
                </a:solidFill>
              </a:rPr>
              <a:t>basic ethical </a:t>
            </a:r>
            <a:r>
              <a:rPr lang="en-US" sz="2400" dirty="0">
                <a:solidFill>
                  <a:schemeClr val="tx1">
                    <a:lumMod val="95000"/>
                    <a:lumOff val="5000"/>
                  </a:schemeClr>
                </a:solidFill>
              </a:rPr>
              <a:t>principle of Justice seems to be at stake. “</a:t>
            </a:r>
            <a:r>
              <a:rPr lang="en-US" sz="2400" dirty="0"/>
              <a:t>It is expected that staff will act in a non-discriminatory manner to individuals and groups</a:t>
            </a:r>
            <a:r>
              <a:rPr lang="en-US" sz="2400" dirty="0" smtClean="0"/>
              <a:t>.”</a:t>
            </a:r>
            <a:endParaRPr lang="en-US" sz="2400" b="1" dirty="0">
              <a:solidFill>
                <a:schemeClr val="tx1">
                  <a:lumMod val="95000"/>
                  <a:lumOff val="5000"/>
                </a:schemeClr>
              </a:solidFill>
            </a:endParaRPr>
          </a:p>
          <a:p>
            <a:pPr marL="0" indent="0">
              <a:spcBef>
                <a:spcPts val="0"/>
              </a:spcBef>
              <a:buClr>
                <a:schemeClr val="accent1">
                  <a:lumMod val="75000"/>
                </a:schemeClr>
              </a:buClr>
              <a:buNone/>
            </a:pPr>
            <a:endParaRPr lang="en-US" sz="1300" b="1" dirty="0">
              <a:solidFill>
                <a:schemeClr val="tx1">
                  <a:lumMod val="95000"/>
                  <a:lumOff val="5000"/>
                </a:schemeClr>
              </a:solidFill>
            </a:endParaRPr>
          </a:p>
          <a:p>
            <a:pPr marL="0" indent="0">
              <a:spcBef>
                <a:spcPts val="0"/>
              </a:spcBef>
              <a:buClr>
                <a:schemeClr val="accent1">
                  <a:lumMod val="75000"/>
                </a:schemeClr>
              </a:buClr>
              <a:buNone/>
            </a:pPr>
            <a:r>
              <a:rPr lang="en-US" sz="2400" b="1" dirty="0" smtClean="0">
                <a:solidFill>
                  <a:schemeClr val="tx1">
                    <a:lumMod val="95000"/>
                    <a:lumOff val="5000"/>
                  </a:schemeClr>
                </a:solidFill>
              </a:rPr>
              <a:t>Identify the clinical / treatment issues</a:t>
            </a:r>
          </a:p>
          <a:p>
            <a:pPr marL="0" indent="0">
              <a:spcBef>
                <a:spcPts val="0"/>
              </a:spcBef>
              <a:buClr>
                <a:schemeClr val="accent1">
                  <a:lumMod val="75000"/>
                </a:schemeClr>
              </a:buClr>
              <a:buNone/>
            </a:pPr>
            <a:r>
              <a:rPr lang="en-US" sz="2400" dirty="0" smtClean="0">
                <a:solidFill>
                  <a:schemeClr val="tx1">
                    <a:lumMod val="95000"/>
                    <a:lumOff val="5000"/>
                  </a:schemeClr>
                </a:solidFill>
              </a:rPr>
              <a:t>Mr. Kareem’s anger issues and possible psychotic episodes may have been triggered by his perceived unjust treatment by one of the Center’s </a:t>
            </a:r>
            <a:r>
              <a:rPr lang="en-US" sz="2400" dirty="0" err="1" smtClean="0">
                <a:solidFill>
                  <a:schemeClr val="tx1">
                    <a:lumMod val="95000"/>
                    <a:lumOff val="5000"/>
                  </a:schemeClr>
                </a:solidFill>
              </a:rPr>
              <a:t>COs.</a:t>
            </a:r>
            <a:r>
              <a:rPr lang="en-US" sz="2400" dirty="0" smtClean="0">
                <a:solidFill>
                  <a:schemeClr val="tx1">
                    <a:lumMod val="95000"/>
                    <a:lumOff val="5000"/>
                  </a:schemeClr>
                </a:solidFill>
              </a:rPr>
              <a:t> </a:t>
            </a:r>
            <a:endParaRPr lang="en-US" sz="2400" dirty="0">
              <a:solidFill>
                <a:schemeClr val="tx1">
                  <a:lumMod val="95000"/>
                  <a:lumOff val="5000"/>
                </a:schemeClr>
              </a:solidFill>
            </a:endParaRPr>
          </a:p>
          <a:p>
            <a:pPr marL="0" indent="0">
              <a:spcBef>
                <a:spcPts val="0"/>
              </a:spcBef>
              <a:buClr>
                <a:schemeClr val="accent1">
                  <a:lumMod val="75000"/>
                </a:schemeClr>
              </a:buClr>
              <a:buNone/>
            </a:pPr>
            <a:endParaRPr lang="en-US" sz="1050" b="1" dirty="0" smtClean="0">
              <a:solidFill>
                <a:schemeClr val="tx1">
                  <a:lumMod val="95000"/>
                  <a:lumOff val="5000"/>
                </a:schemeClr>
              </a:solidFill>
            </a:endParaRPr>
          </a:p>
          <a:p>
            <a:pPr marL="0" indent="0">
              <a:spcBef>
                <a:spcPts val="0"/>
              </a:spcBef>
              <a:buClr>
                <a:schemeClr val="accent1">
                  <a:lumMod val="75000"/>
                </a:schemeClr>
              </a:buClr>
              <a:buNone/>
            </a:pPr>
            <a:r>
              <a:rPr lang="en-US" sz="2400" b="1" dirty="0" smtClean="0">
                <a:solidFill>
                  <a:schemeClr val="tx1">
                    <a:lumMod val="95000"/>
                    <a:lumOff val="5000"/>
                  </a:schemeClr>
                </a:solidFill>
              </a:rPr>
              <a:t>Identify the legal issues</a:t>
            </a:r>
          </a:p>
          <a:p>
            <a:pPr marL="0" indent="0">
              <a:spcBef>
                <a:spcPts val="0"/>
              </a:spcBef>
              <a:buClr>
                <a:schemeClr val="accent1">
                  <a:lumMod val="75000"/>
                </a:schemeClr>
              </a:buClr>
              <a:buNone/>
            </a:pPr>
            <a:r>
              <a:rPr lang="en-US" sz="2400" dirty="0" smtClean="0">
                <a:solidFill>
                  <a:schemeClr val="tx1">
                    <a:lumMod val="95000"/>
                    <a:lumOff val="5000"/>
                  </a:schemeClr>
                </a:solidFill>
              </a:rPr>
              <a:t>There are religious freedom protection laws; anti-discrimination laws based on religious beliefs.  </a:t>
            </a:r>
          </a:p>
          <a:p>
            <a:pPr marL="0" indent="0">
              <a:spcBef>
                <a:spcPts val="0"/>
              </a:spcBef>
              <a:buClr>
                <a:schemeClr val="accent1">
                  <a:lumMod val="75000"/>
                </a:schemeClr>
              </a:buClr>
              <a:buNone/>
            </a:pPr>
            <a:endParaRPr lang="en-US" sz="1050" b="1" dirty="0" smtClean="0">
              <a:solidFill>
                <a:schemeClr val="tx1">
                  <a:lumMod val="95000"/>
                  <a:lumOff val="5000"/>
                </a:schemeClr>
              </a:solidFill>
            </a:endParaRPr>
          </a:p>
          <a:p>
            <a:pPr marL="0" indent="0">
              <a:spcBef>
                <a:spcPts val="0"/>
              </a:spcBef>
              <a:buClr>
                <a:schemeClr val="accent1">
                  <a:lumMod val="75000"/>
                </a:schemeClr>
              </a:buClr>
              <a:buNone/>
            </a:pPr>
            <a:endParaRPr lang="en-US" sz="1050" dirty="0" smtClean="0">
              <a:solidFill>
                <a:schemeClr val="tx1">
                  <a:lumMod val="95000"/>
                  <a:lumOff val="5000"/>
                </a:schemeClr>
              </a:solidFill>
            </a:endParaRP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spTree>
    <p:extLst>
      <p:ext uri="{BB962C8B-B14F-4D97-AF65-F5344CB8AC3E}">
        <p14:creationId xmlns:p14="http://schemas.microsoft.com/office/powerpoint/2010/main" val="271152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lumMod val="75000"/>
                </a:schemeClr>
              </a:buClr>
            </a:pPr>
            <a:r>
              <a:rPr lang="en-US" sz="3600" b="1" dirty="0" smtClean="0">
                <a:solidFill>
                  <a:schemeClr val="tx1">
                    <a:lumMod val="95000"/>
                    <a:lumOff val="5000"/>
                  </a:schemeClr>
                </a:solidFill>
              </a:rPr>
              <a:t> </a:t>
            </a:r>
            <a:r>
              <a:rPr lang="en-US" sz="3600" b="1" dirty="0" smtClean="0">
                <a:solidFill>
                  <a:schemeClr val="accent1">
                    <a:lumMod val="75000"/>
                  </a:schemeClr>
                </a:solidFill>
              </a:rPr>
              <a:t>Process </a:t>
            </a:r>
            <a:r>
              <a:rPr lang="en-US" sz="3600" b="1" dirty="0">
                <a:solidFill>
                  <a:schemeClr val="accent1">
                    <a:lumMod val="75000"/>
                  </a:schemeClr>
                </a:solidFill>
              </a:rPr>
              <a:t>for Working out Ethical Issues - NASW</a:t>
            </a:r>
          </a:p>
        </p:txBody>
      </p:sp>
      <p:sp>
        <p:nvSpPr>
          <p:cNvPr id="17" name="Content Placeholder 5"/>
          <p:cNvSpPr>
            <a:spLocks noGrp="1"/>
          </p:cNvSpPr>
          <p:nvPr>
            <p:ph idx="1"/>
          </p:nvPr>
        </p:nvSpPr>
        <p:spPr>
          <a:xfrm>
            <a:off x="3810000" y="1524000"/>
            <a:ext cx="4838700" cy="4419600"/>
          </a:xfrm>
        </p:spPr>
        <p:txBody>
          <a:bodyPr>
            <a:normAutofit fontScale="55000" lnSpcReduction="20000"/>
          </a:bodyPr>
          <a:lstStyle/>
          <a:p>
            <a:pPr marL="0" indent="0">
              <a:buClr>
                <a:schemeClr val="accent1">
                  <a:lumMod val="75000"/>
                </a:schemeClr>
              </a:buClr>
              <a:buNone/>
            </a:pPr>
            <a:r>
              <a:rPr lang="en-US" sz="2800" b="1" dirty="0">
                <a:solidFill>
                  <a:schemeClr val="bg1"/>
                </a:solidFill>
              </a:rPr>
              <a:t> </a:t>
            </a:r>
            <a:r>
              <a:rPr lang="en-US" sz="2800" b="1" dirty="0" smtClean="0">
                <a:solidFill>
                  <a:schemeClr val="bg1"/>
                </a:solidFill>
              </a:rPr>
              <a:t>       </a:t>
            </a:r>
            <a:endParaRPr lang="en-US" sz="1400" b="1" dirty="0">
              <a:solidFill>
                <a:schemeClr val="tx1">
                  <a:lumMod val="95000"/>
                  <a:lumOff val="5000"/>
                </a:schemeClr>
              </a:solidFill>
            </a:endParaRPr>
          </a:p>
          <a:p>
            <a:pPr marL="0" indent="0">
              <a:spcBef>
                <a:spcPts val="0"/>
              </a:spcBef>
              <a:buClr>
                <a:schemeClr val="accent1">
                  <a:lumMod val="75000"/>
                </a:schemeClr>
              </a:buClr>
              <a:buNone/>
            </a:pPr>
            <a:r>
              <a:rPr lang="en-US" sz="4400" b="1" dirty="0">
                <a:solidFill>
                  <a:schemeClr val="tx1">
                    <a:lumMod val="95000"/>
                    <a:lumOff val="5000"/>
                  </a:schemeClr>
                </a:solidFill>
              </a:rPr>
              <a:t>Identify the cultural issues</a:t>
            </a:r>
          </a:p>
          <a:p>
            <a:pPr marL="0" indent="0">
              <a:lnSpc>
                <a:spcPct val="120000"/>
              </a:lnSpc>
              <a:spcBef>
                <a:spcPts val="0"/>
              </a:spcBef>
              <a:buClr>
                <a:schemeClr val="accent1">
                  <a:lumMod val="75000"/>
                </a:schemeClr>
              </a:buClr>
              <a:buNone/>
            </a:pPr>
            <a:r>
              <a:rPr lang="en-US" sz="4400" dirty="0" smtClean="0">
                <a:solidFill>
                  <a:schemeClr val="tx1">
                    <a:lumMod val="95000"/>
                    <a:lumOff val="5000"/>
                  </a:schemeClr>
                </a:solidFill>
              </a:rPr>
              <a:t>Mr. Kareem is Muslim and has spoken about his beliefs on many occasions. He is one of the older clients who also talks openly about being a former “Black Panther” over 50 years ago.  Although compliant with drug testing, he is distrustful of authority figures, is argumentative, and has a penchant for telling stories from his activist days. </a:t>
            </a:r>
            <a:endParaRPr lang="en-US" sz="4400" dirty="0">
              <a:solidFill>
                <a:schemeClr val="tx1">
                  <a:lumMod val="95000"/>
                  <a:lumOff val="5000"/>
                </a:schemeClr>
              </a:solidFill>
            </a:endParaRPr>
          </a:p>
          <a:p>
            <a:pPr marL="0" indent="0">
              <a:spcBef>
                <a:spcPts val="0"/>
              </a:spcBef>
              <a:buClr>
                <a:schemeClr val="accent1">
                  <a:lumMod val="75000"/>
                </a:schemeClr>
              </a:buClr>
              <a:buNone/>
            </a:pPr>
            <a:endParaRPr lang="en-US" sz="2100" b="1" dirty="0" smtClean="0">
              <a:solidFill>
                <a:schemeClr val="tx1">
                  <a:lumMod val="95000"/>
                  <a:lumOff val="5000"/>
                </a:schemeClr>
              </a:solidFill>
            </a:endParaRPr>
          </a:p>
          <a:p>
            <a:pPr marL="0" indent="0">
              <a:spcBef>
                <a:spcPts val="600"/>
              </a:spcBef>
              <a:buClr>
                <a:schemeClr val="accent1">
                  <a:lumMod val="75000"/>
                </a:schemeClr>
              </a:buClr>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marL="57150" indent="0">
              <a:spcBef>
                <a:spcPts val="600"/>
              </a:spcBef>
              <a:buClr>
                <a:schemeClr val="accent1">
                  <a:lumMod val="75000"/>
                </a:schemeClr>
              </a:buClr>
              <a:buSzPct val="75000"/>
              <a:buNone/>
            </a:pPr>
            <a:endParaRPr lang="en-US" sz="2400" b="1" dirty="0" smtClean="0">
              <a:solidFill>
                <a:schemeClr val="tx1">
                  <a:lumMod val="95000"/>
                  <a:lumOff val="5000"/>
                </a:schemeClr>
              </a:solidFill>
            </a:endParaRPr>
          </a:p>
          <a:p>
            <a:pPr>
              <a:spcBef>
                <a:spcPts val="600"/>
              </a:spcBef>
            </a:pPr>
            <a:endParaRPr lang="en-US" dirty="0" smtClean="0"/>
          </a:p>
          <a:p>
            <a:pPr>
              <a:spcBef>
                <a:spcPts val="600"/>
              </a:spcBef>
            </a:pPr>
            <a:endParaRPr lang="en-US" dirty="0"/>
          </a:p>
          <a:p>
            <a:pPr marL="0" indent="0">
              <a:buNone/>
            </a:pPr>
            <a:endParaRPr lang="en-US" dirty="0"/>
          </a:p>
        </p:txBody>
      </p:sp>
      <p:sp>
        <p:nvSpPr>
          <p:cNvPr id="5" name="TextBox 4"/>
          <p:cNvSpPr txBox="1"/>
          <p:nvPr/>
        </p:nvSpPr>
        <p:spPr>
          <a:xfrm>
            <a:off x="533400" y="1600200"/>
            <a:ext cx="2819400" cy="4154984"/>
          </a:xfrm>
          <a:prstGeom prst="rect">
            <a:avLst/>
          </a:prstGeom>
          <a:noFill/>
        </p:spPr>
        <p:txBody>
          <a:bodyPr wrap="square" rtlCol="0">
            <a:spAutoFit/>
          </a:bodyPr>
          <a:lstStyle/>
          <a:p>
            <a:pPr>
              <a:buClr>
                <a:schemeClr val="accent1">
                  <a:lumMod val="75000"/>
                </a:schemeClr>
              </a:buClr>
            </a:pPr>
            <a:r>
              <a:rPr lang="en-US" sz="2400" b="1" dirty="0">
                <a:solidFill>
                  <a:schemeClr val="tx1">
                    <a:lumMod val="95000"/>
                    <a:lumOff val="5000"/>
                  </a:schemeClr>
                </a:solidFill>
              </a:rPr>
              <a:t>Identify the system issues</a:t>
            </a:r>
          </a:p>
          <a:p>
            <a:pPr>
              <a:buClr>
                <a:schemeClr val="accent1">
                  <a:lumMod val="75000"/>
                </a:schemeClr>
              </a:buClr>
            </a:pPr>
            <a:r>
              <a:rPr lang="en-US" sz="2400" dirty="0">
                <a:solidFill>
                  <a:schemeClr val="tx1">
                    <a:lumMod val="95000"/>
                    <a:lumOff val="5000"/>
                  </a:schemeClr>
                </a:solidFill>
              </a:rPr>
              <a:t>Center policy states that clients are not allowed to wear any hats or head covering inside the building.  The regulation is in place to discourage gang insignia / affiliation.</a:t>
            </a:r>
          </a:p>
        </p:txBody>
      </p:sp>
    </p:spTree>
    <p:extLst>
      <p:ext uri="{BB962C8B-B14F-4D97-AF65-F5344CB8AC3E}">
        <p14:creationId xmlns:p14="http://schemas.microsoft.com/office/powerpoint/2010/main" val="405447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lumMod val="75000"/>
                </a:schemeClr>
              </a:buClr>
            </a:pPr>
            <a:r>
              <a:rPr lang="en-US" sz="3600" b="1" dirty="0" smtClean="0">
                <a:solidFill>
                  <a:schemeClr val="accent1">
                    <a:lumMod val="75000"/>
                  </a:schemeClr>
                </a:solidFill>
              </a:rPr>
              <a:t> Process </a:t>
            </a:r>
            <a:r>
              <a:rPr lang="en-US" sz="3600" b="1" dirty="0">
                <a:solidFill>
                  <a:schemeClr val="accent1">
                    <a:lumMod val="75000"/>
                  </a:schemeClr>
                </a:solidFill>
              </a:rPr>
              <a:t>for Working out Ethical Issues - NASW</a:t>
            </a:r>
          </a:p>
        </p:txBody>
      </p:sp>
      <p:sp>
        <p:nvSpPr>
          <p:cNvPr id="3" name="TextBox 2"/>
          <p:cNvSpPr txBox="1"/>
          <p:nvPr/>
        </p:nvSpPr>
        <p:spPr>
          <a:xfrm>
            <a:off x="228600" y="1649343"/>
            <a:ext cx="4343400" cy="4308872"/>
          </a:xfrm>
          <a:prstGeom prst="rect">
            <a:avLst/>
          </a:prstGeom>
          <a:noFill/>
        </p:spPr>
        <p:txBody>
          <a:bodyPr wrap="square" rtlCol="0">
            <a:spAutoFit/>
          </a:bodyPr>
          <a:lstStyle/>
          <a:p>
            <a:pPr>
              <a:buClr>
                <a:schemeClr val="accent1">
                  <a:lumMod val="75000"/>
                </a:schemeClr>
              </a:buClr>
            </a:pPr>
            <a:r>
              <a:rPr lang="en-US" sz="2000" b="1" dirty="0">
                <a:solidFill>
                  <a:schemeClr val="tx1">
                    <a:lumMod val="95000"/>
                    <a:lumOff val="5000"/>
                  </a:schemeClr>
                </a:solidFill>
              </a:rPr>
              <a:t>What are the possible options?</a:t>
            </a:r>
          </a:p>
          <a:p>
            <a:pPr marL="285750" indent="-285750">
              <a:buClr>
                <a:schemeClr val="accent1">
                  <a:lumMod val="75000"/>
                </a:schemeClr>
              </a:buClr>
              <a:buFont typeface="Arial" panose="020B0604020202020204" pitchFamily="34" charset="0"/>
              <a:buChar char="•"/>
            </a:pPr>
            <a:r>
              <a:rPr lang="en-US" sz="2000" dirty="0">
                <a:solidFill>
                  <a:schemeClr val="tx1">
                    <a:lumMod val="95000"/>
                    <a:lumOff val="5000"/>
                  </a:schemeClr>
                </a:solidFill>
              </a:rPr>
              <a:t>Call his Parole Officer / local Police</a:t>
            </a:r>
          </a:p>
          <a:p>
            <a:pPr marL="285750" indent="-285750">
              <a:buClr>
                <a:schemeClr val="accent1">
                  <a:lumMod val="75000"/>
                </a:schemeClr>
              </a:buClr>
              <a:buFont typeface="Arial" panose="020B0604020202020204" pitchFamily="34" charset="0"/>
              <a:buChar char="•"/>
            </a:pPr>
            <a:r>
              <a:rPr lang="en-US" sz="2000" dirty="0" smtClean="0">
                <a:solidFill>
                  <a:schemeClr val="tx1">
                    <a:lumMod val="95000"/>
                    <a:lumOff val="5000"/>
                  </a:schemeClr>
                </a:solidFill>
              </a:rPr>
              <a:t>Consider this more of a crisis intervention – invite Mr. Kareem inside the Center using de-escalation techniques</a:t>
            </a:r>
          </a:p>
          <a:p>
            <a:pPr marL="285750" indent="-285750">
              <a:buClr>
                <a:schemeClr val="accent1">
                  <a:lumMod val="75000"/>
                </a:schemeClr>
              </a:buClr>
              <a:buFont typeface="Arial" panose="020B0604020202020204" pitchFamily="34" charset="0"/>
              <a:buChar char="•"/>
            </a:pPr>
            <a:r>
              <a:rPr lang="en-US" sz="2000" dirty="0" smtClean="0">
                <a:solidFill>
                  <a:schemeClr val="tx1">
                    <a:lumMod val="95000"/>
                    <a:lumOff val="5000"/>
                  </a:schemeClr>
                </a:solidFill>
              </a:rPr>
              <a:t>Call local EMT – consider this more of a medical emergency</a:t>
            </a:r>
          </a:p>
          <a:p>
            <a:pPr marL="285750" indent="-285750">
              <a:buClr>
                <a:schemeClr val="accent1">
                  <a:lumMod val="75000"/>
                </a:schemeClr>
              </a:buClr>
              <a:buFont typeface="Arial" panose="020B0604020202020204" pitchFamily="34" charset="0"/>
              <a:buChar char="•"/>
            </a:pPr>
            <a:r>
              <a:rPr lang="en-US" sz="2000" dirty="0" smtClean="0">
                <a:solidFill>
                  <a:schemeClr val="tx1">
                    <a:lumMod val="95000"/>
                    <a:lumOff val="5000"/>
                  </a:schemeClr>
                </a:solidFill>
              </a:rPr>
              <a:t>Consider this triage / crisis intervention - calmly approach Mr. Kareem in the parking lot and being a conversation</a:t>
            </a:r>
            <a:endParaRPr lang="en-US" sz="2000" dirty="0">
              <a:solidFill>
                <a:schemeClr val="tx1">
                  <a:lumMod val="95000"/>
                  <a:lumOff val="5000"/>
                </a:schemeClr>
              </a:solidFill>
            </a:endParaRPr>
          </a:p>
          <a:p>
            <a:pPr>
              <a:buClr>
                <a:schemeClr val="accent1">
                  <a:lumMod val="75000"/>
                </a:schemeClr>
              </a:buClr>
            </a:pPr>
            <a:endParaRPr lang="en-US" sz="1600" dirty="0">
              <a:solidFill>
                <a:schemeClr val="tx1">
                  <a:lumMod val="95000"/>
                  <a:lumOff val="5000"/>
                </a:schemeClr>
              </a:solidFill>
            </a:endParaRPr>
          </a:p>
          <a:p>
            <a:pPr>
              <a:buClr>
                <a:schemeClr val="accent1">
                  <a:lumMod val="75000"/>
                </a:schemeClr>
              </a:buClr>
            </a:pPr>
            <a:endParaRPr lang="en-US" dirty="0">
              <a:solidFill>
                <a:schemeClr val="tx1">
                  <a:lumMod val="95000"/>
                  <a:lumOff val="5000"/>
                </a:schemeClr>
              </a:solidFill>
            </a:endParaRPr>
          </a:p>
        </p:txBody>
      </p:sp>
      <p:sp>
        <p:nvSpPr>
          <p:cNvPr id="4" name="TextBox 3"/>
          <p:cNvSpPr txBox="1"/>
          <p:nvPr/>
        </p:nvSpPr>
        <p:spPr>
          <a:xfrm>
            <a:off x="4724400" y="1295400"/>
            <a:ext cx="3880338" cy="5016758"/>
          </a:xfrm>
          <a:prstGeom prst="rect">
            <a:avLst/>
          </a:prstGeom>
          <a:noFill/>
        </p:spPr>
        <p:txBody>
          <a:bodyPr wrap="square" rtlCol="0">
            <a:spAutoFit/>
          </a:bodyPr>
          <a:lstStyle/>
          <a:p>
            <a:pPr>
              <a:buClr>
                <a:schemeClr val="accent1">
                  <a:lumMod val="75000"/>
                </a:schemeClr>
              </a:buClr>
            </a:pPr>
            <a:r>
              <a:rPr lang="en-US" sz="2000" b="1" dirty="0">
                <a:solidFill>
                  <a:schemeClr val="tx1">
                    <a:lumMod val="95000"/>
                    <a:lumOff val="5000"/>
                  </a:schemeClr>
                </a:solidFill>
              </a:rPr>
              <a:t>Review the pros and cons of each option</a:t>
            </a:r>
          </a:p>
          <a:p>
            <a:pPr marL="285750" indent="-285750">
              <a:buClr>
                <a:schemeClr val="accent1">
                  <a:lumMod val="75000"/>
                </a:schemeClr>
              </a:buClr>
              <a:buFont typeface="Arial" panose="020B0604020202020204" pitchFamily="34" charset="0"/>
              <a:buChar char="•"/>
            </a:pPr>
            <a:r>
              <a:rPr lang="en-US" sz="2000" dirty="0" smtClean="0">
                <a:solidFill>
                  <a:schemeClr val="tx1">
                    <a:lumMod val="95000"/>
                    <a:lumOff val="5000"/>
                  </a:schemeClr>
                </a:solidFill>
              </a:rPr>
              <a:t>Calling Parole / Police would escalate situation; create more distrust between Mr. Kareem and Center staff; could result in violence, increased sanctions; fulfill CO expectations of “bad” offender.</a:t>
            </a:r>
          </a:p>
          <a:p>
            <a:pPr marL="285750" indent="-285750">
              <a:buClr>
                <a:schemeClr val="accent1">
                  <a:lumMod val="75000"/>
                </a:schemeClr>
              </a:buClr>
              <a:buFont typeface="Arial" panose="020B0604020202020204" pitchFamily="34" charset="0"/>
              <a:buChar char="•"/>
            </a:pPr>
            <a:r>
              <a:rPr lang="en-US" sz="2000" dirty="0" smtClean="0">
                <a:solidFill>
                  <a:schemeClr val="tx1">
                    <a:lumMod val="95000"/>
                    <a:lumOff val="5000"/>
                  </a:schemeClr>
                </a:solidFill>
              </a:rPr>
              <a:t>Working with Mr. Kareem from treatment / intervention standpoint provides opportunity for mutual respect, concern, genuine communication, role model apology.</a:t>
            </a:r>
            <a:endParaRPr lang="en-US" sz="2000" dirty="0">
              <a:solidFill>
                <a:schemeClr val="tx1">
                  <a:lumMod val="95000"/>
                  <a:lumOff val="5000"/>
                </a:schemeClr>
              </a:solidFill>
            </a:endParaRPr>
          </a:p>
          <a:p>
            <a:pPr>
              <a:buClr>
                <a:schemeClr val="accent1">
                  <a:lumMod val="75000"/>
                </a:schemeClr>
              </a:buClr>
            </a:pPr>
            <a:endParaRPr lang="en-US" sz="2000" b="1" dirty="0" smtClean="0">
              <a:solidFill>
                <a:schemeClr val="tx1">
                  <a:lumMod val="95000"/>
                  <a:lumOff val="5000"/>
                </a:schemeClr>
              </a:solidFill>
            </a:endParaRPr>
          </a:p>
        </p:txBody>
      </p:sp>
      <p:sp>
        <p:nvSpPr>
          <p:cNvPr id="6" name="TextBox 5"/>
          <p:cNvSpPr txBox="1"/>
          <p:nvPr/>
        </p:nvSpPr>
        <p:spPr>
          <a:xfrm>
            <a:off x="2819400" y="5867400"/>
            <a:ext cx="6324600" cy="369332"/>
          </a:xfrm>
          <a:prstGeom prst="rect">
            <a:avLst/>
          </a:prstGeom>
          <a:noFill/>
        </p:spPr>
        <p:txBody>
          <a:bodyPr wrap="square" rtlCol="0">
            <a:spAutoFit/>
          </a:bodyPr>
          <a:lstStyle/>
          <a:p>
            <a:pPr>
              <a:buClr>
                <a:schemeClr val="accent1">
                  <a:lumMod val="75000"/>
                </a:schemeClr>
              </a:buClr>
            </a:pPr>
            <a:r>
              <a:rPr lang="en-US" b="1" dirty="0" smtClean="0">
                <a:solidFill>
                  <a:schemeClr val="tx1">
                    <a:lumMod val="95000"/>
                    <a:lumOff val="5000"/>
                  </a:schemeClr>
                </a:solidFill>
              </a:rPr>
              <a:t>     Act  -  Follow </a:t>
            </a:r>
            <a:r>
              <a:rPr lang="en-US" b="1" dirty="0">
                <a:solidFill>
                  <a:schemeClr val="tx1">
                    <a:lumMod val="95000"/>
                    <a:lumOff val="5000"/>
                  </a:schemeClr>
                </a:solidFill>
              </a:rPr>
              <a:t>up and </a:t>
            </a:r>
            <a:r>
              <a:rPr lang="en-US" b="1" dirty="0" smtClean="0">
                <a:solidFill>
                  <a:schemeClr val="tx1">
                    <a:lumMod val="95000"/>
                    <a:lumOff val="5000"/>
                  </a:schemeClr>
                </a:solidFill>
              </a:rPr>
              <a:t>Evaluate</a:t>
            </a:r>
            <a:endParaRPr lang="en-US" b="1" dirty="0">
              <a:solidFill>
                <a:schemeClr val="tx1">
                  <a:lumMod val="95000"/>
                  <a:lumOff val="5000"/>
                </a:schemeClr>
              </a:solidFill>
            </a:endParaRPr>
          </a:p>
        </p:txBody>
      </p:sp>
    </p:spTree>
    <p:extLst>
      <p:ext uri="{BB962C8B-B14F-4D97-AF65-F5344CB8AC3E}">
        <p14:creationId xmlns:p14="http://schemas.microsoft.com/office/powerpoint/2010/main" val="30918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an Ethical Dilemma?</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600200"/>
            <a:ext cx="8153400" cy="4191000"/>
          </a:xfrm>
        </p:spPr>
        <p:txBody>
          <a:bodyPr>
            <a:normAutofit/>
          </a:bodyPr>
          <a:lstStyle/>
          <a:p>
            <a:pPr marL="0" indent="0">
              <a:buClr>
                <a:schemeClr val="accent1">
                  <a:lumMod val="75000"/>
                </a:schemeClr>
              </a:buClr>
              <a:buNone/>
            </a:pPr>
            <a:r>
              <a:rPr lang="en-US" sz="2800" b="1" dirty="0" smtClean="0"/>
              <a:t>The concept of </a:t>
            </a:r>
            <a:r>
              <a:rPr lang="en-US" sz="2800" b="1" dirty="0" err="1" smtClean="0"/>
              <a:t>ethics:</a:t>
            </a:r>
            <a:r>
              <a:rPr lang="en-US" sz="2800" b="1" dirty="0" err="1" smtClean="0">
                <a:solidFill>
                  <a:schemeClr val="bg1"/>
                </a:solidFill>
              </a:rPr>
              <a:t>Rel</a:t>
            </a:r>
            <a:endParaRPr lang="en-US" sz="2800" b="1" dirty="0" smtClean="0">
              <a:solidFill>
                <a:schemeClr val="bg1"/>
              </a:solidFill>
            </a:endParaRPr>
          </a:p>
          <a:p>
            <a:pPr marL="0" indent="0">
              <a:buClr>
                <a:schemeClr val="accent1">
                  <a:lumMod val="75000"/>
                </a:schemeClr>
              </a:buClr>
              <a:buNone/>
            </a:pPr>
            <a:endParaRPr lang="en-US" sz="900" b="1"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Assumes that there exists that dimension of human thought and behavior that is guided by …</a:t>
            </a:r>
          </a:p>
          <a:p>
            <a:pPr lvl="1">
              <a:spcBef>
                <a:spcPts val="0"/>
              </a:spcBef>
              <a:spcAft>
                <a:spcPts val="1200"/>
              </a:spcAft>
              <a:buClr>
                <a:srgbClr val="CC9900"/>
              </a:buClr>
              <a:buSzPct val="75000"/>
              <a:buFont typeface="Courier New" panose="02070309020205020404" pitchFamily="49" charset="0"/>
              <a:buChar char="o"/>
            </a:pPr>
            <a:r>
              <a:rPr lang="en-US" sz="2400" dirty="0" smtClean="0"/>
              <a:t>Standards</a:t>
            </a:r>
          </a:p>
          <a:p>
            <a:pPr lvl="1">
              <a:spcBef>
                <a:spcPts val="0"/>
              </a:spcBef>
              <a:spcAft>
                <a:spcPts val="1200"/>
              </a:spcAft>
              <a:buClr>
                <a:srgbClr val="CC9900"/>
              </a:buClr>
              <a:buSzPct val="75000"/>
              <a:buFont typeface="Courier New" panose="02070309020205020404" pitchFamily="49" charset="0"/>
              <a:buChar char="o"/>
            </a:pPr>
            <a:r>
              <a:rPr lang="en-US" sz="2400" dirty="0" smtClean="0"/>
              <a:t>Principles</a:t>
            </a:r>
          </a:p>
          <a:p>
            <a:pPr lvl="1">
              <a:spcBef>
                <a:spcPts val="0"/>
              </a:spcBef>
              <a:spcAft>
                <a:spcPts val="1200"/>
              </a:spcAft>
              <a:buClr>
                <a:srgbClr val="CC9900"/>
              </a:buClr>
              <a:buSzPct val="75000"/>
              <a:buFont typeface="Courier New" panose="02070309020205020404" pitchFamily="49" charset="0"/>
              <a:buChar char="o"/>
            </a:pPr>
            <a:r>
              <a:rPr lang="en-US" sz="2400" dirty="0" smtClean="0"/>
              <a:t>Values</a:t>
            </a:r>
          </a:p>
          <a:p>
            <a:pPr>
              <a:spcBef>
                <a:spcPts val="0"/>
              </a:spcBef>
              <a:spcAft>
                <a:spcPts val="1200"/>
              </a:spcAft>
              <a:buClr>
                <a:srgbClr val="CC9900"/>
              </a:buClr>
              <a:buSzPct val="75000"/>
              <a:buFont typeface="Wingdings" pitchFamily="2" charset="2"/>
              <a:buChar char="Ø"/>
            </a:pPr>
            <a:r>
              <a:rPr lang="en-US" sz="2400" dirty="0" smtClean="0"/>
              <a:t>…</a:t>
            </a:r>
            <a:r>
              <a:rPr lang="en-US" sz="2400" dirty="0"/>
              <a:t>of </a:t>
            </a:r>
            <a:r>
              <a:rPr lang="en-US" sz="2400" dirty="0" smtClean="0"/>
              <a:t>the </a:t>
            </a:r>
            <a:r>
              <a:rPr lang="en-US" sz="2400" dirty="0"/>
              <a:t>“right thing to do” </a:t>
            </a:r>
            <a:r>
              <a:rPr lang="en-US" sz="2400" dirty="0" smtClean="0"/>
              <a:t>and that have, are and always will provide the foundation for a good life.</a:t>
            </a: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8945769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304800" y="2362200"/>
            <a:ext cx="84582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FINAL CONSIDERATIONS</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50</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990600" y="3810000"/>
            <a:ext cx="77724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	</a:t>
            </a:r>
            <a:r>
              <a:rPr lang="en-US" sz="2700" dirty="0" smtClean="0">
                <a:solidFill>
                  <a:schemeClr val="bg1"/>
                </a:solidFill>
                <a:latin typeface="Lucida Sans Unicode" pitchFamily="34" charset="0"/>
              </a:rPr>
              <a:t>Ethical Decision Making</a:t>
            </a: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3473856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b="1" dirty="0" smtClean="0">
                <a:solidFill>
                  <a:srgbClr val="006892"/>
                </a:solidFill>
                <a:latin typeface="+mn-lt"/>
                <a:cs typeface="Arial" pitchFamily="34" charset="0"/>
              </a:rPr>
              <a:t>Consider This!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txBox="1">
            <a:spLocks/>
          </p:cNvSpPr>
          <p:nvPr/>
        </p:nvSpPr>
        <p:spPr bwMode="auto">
          <a:xfrm>
            <a:off x="457200" y="1219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600"/>
              </a:spcAft>
              <a:buClr>
                <a:srgbClr val="AD0101"/>
              </a:buClr>
              <a:buSzPts val="1000"/>
              <a:buNone/>
              <a:tabLst>
                <a:tab pos="457200" algn="l"/>
              </a:tabLst>
              <a:defRPr/>
            </a:pPr>
            <a:r>
              <a:rPr kumimoji="0" lang="en-US" sz="3200" b="1" i="0" u="none" strike="noStrike" kern="1200" cap="none" spc="0" normalizeH="0" baseline="0" noProof="0" dirty="0" smtClean="0">
                <a:ln>
                  <a:noFill/>
                </a:ln>
                <a:solidFill>
                  <a:srgbClr val="303030"/>
                </a:solidFill>
                <a:effectLst/>
                <a:uLnTx/>
                <a:uFillTx/>
                <a:ea typeface="Calibri"/>
                <a:cs typeface="Times New Roman"/>
              </a:rPr>
              <a:t>It is your Ethical Responsibility to:</a:t>
            </a:r>
          </a:p>
          <a:p>
            <a:pPr marL="0" marR="0" lvl="0" indent="0" algn="ctr" defTabSz="914400" rtl="0" eaLnBrk="0" fontAlgn="base" latinLnBrk="0" hangingPunct="0">
              <a:lnSpc>
                <a:spcPct val="100000"/>
              </a:lnSpc>
              <a:spcBef>
                <a:spcPts val="0"/>
              </a:spcBef>
              <a:spcAft>
                <a:spcPts val="600"/>
              </a:spcAft>
              <a:buClr>
                <a:srgbClr val="AD0101"/>
              </a:buClr>
              <a:buSzPts val="1000"/>
              <a:buNone/>
              <a:tabLst>
                <a:tab pos="457200" algn="l"/>
              </a:tabLst>
              <a:defRPr/>
            </a:pPr>
            <a:endParaRPr kumimoji="0" lang="en-US" sz="1600" b="0" i="0" u="none" strike="noStrike" kern="1200" cap="none" spc="0" normalizeH="0" baseline="0" noProof="0" dirty="0" smtClean="0">
              <a:ln>
                <a:noFill/>
              </a:ln>
              <a:solidFill>
                <a:srgbClr val="303030"/>
              </a:solidFill>
              <a:effectLst/>
              <a:uLnTx/>
              <a:uFillTx/>
              <a:ea typeface="Calibri"/>
              <a:cs typeface="Times New Roman"/>
            </a:endParaRPr>
          </a:p>
          <a:p>
            <a:pPr>
              <a:spcBef>
                <a:spcPts val="0"/>
              </a:spcBef>
              <a:spcAft>
                <a:spcPts val="600"/>
              </a:spcAft>
              <a:buClr>
                <a:srgbClr val="CC9900"/>
              </a:buClr>
              <a:buSzPct val="85000"/>
              <a:buFont typeface="Wingdings" panose="05000000000000000000" pitchFamily="2" charset="2"/>
              <a:buChar char="Ø"/>
              <a:tabLst>
                <a:tab pos="457200" algn="l"/>
              </a:tabLst>
              <a:defRPr/>
            </a:pPr>
            <a:r>
              <a:rPr kumimoji="0" lang="en-US" sz="2800" b="0" i="0" u="none" strike="noStrike" kern="1200" cap="none" spc="0" normalizeH="0" baseline="0" noProof="0" dirty="0" smtClean="0">
                <a:ln>
                  <a:noFill/>
                </a:ln>
                <a:solidFill>
                  <a:srgbClr val="303030"/>
                </a:solidFill>
                <a:effectLst/>
                <a:uLnTx/>
                <a:uFillTx/>
                <a:ea typeface="Calibri"/>
                <a:cs typeface="Times New Roman"/>
              </a:rPr>
              <a:t>Be as emotionally healthy as possible</a:t>
            </a:r>
          </a:p>
          <a:p>
            <a:pPr>
              <a:spcBef>
                <a:spcPts val="0"/>
              </a:spcBef>
              <a:spcAft>
                <a:spcPts val="600"/>
              </a:spcAft>
              <a:buClr>
                <a:srgbClr val="CC9900"/>
              </a:buClr>
              <a:buSzPct val="85000"/>
              <a:buFont typeface="Wingdings" panose="05000000000000000000" pitchFamily="2" charset="2"/>
              <a:buChar char="Ø"/>
              <a:tabLst>
                <a:tab pos="457200" algn="l"/>
              </a:tabLst>
              <a:defRPr/>
            </a:pPr>
            <a:r>
              <a:rPr lang="en-US" sz="2800" dirty="0" smtClean="0">
                <a:solidFill>
                  <a:srgbClr val="303030"/>
                </a:solidFill>
                <a:ea typeface="Calibri"/>
                <a:cs typeface="Times New Roman"/>
              </a:rPr>
              <a:t>Be aware of how your “unfinished business” could potentially influence your work with others</a:t>
            </a:r>
          </a:p>
          <a:p>
            <a:pPr>
              <a:spcBef>
                <a:spcPts val="0"/>
              </a:spcBef>
              <a:spcAft>
                <a:spcPts val="600"/>
              </a:spcAft>
              <a:buClr>
                <a:srgbClr val="CC9900"/>
              </a:buClr>
              <a:buSzPct val="85000"/>
              <a:buFont typeface="Wingdings" panose="05000000000000000000" pitchFamily="2" charset="2"/>
              <a:buChar char="Ø"/>
              <a:tabLst>
                <a:tab pos="457200" algn="l"/>
              </a:tabLst>
              <a:defRPr/>
            </a:pPr>
            <a:r>
              <a:rPr kumimoji="0" lang="en-US" sz="2800" b="0" i="0" u="none" strike="noStrike" kern="1200" cap="none" spc="0" normalizeH="0" baseline="0" noProof="0" dirty="0" smtClean="0">
                <a:ln>
                  <a:noFill/>
                </a:ln>
                <a:solidFill>
                  <a:srgbClr val="303030"/>
                </a:solidFill>
                <a:effectLst/>
                <a:uLnTx/>
                <a:uFillTx/>
                <a:ea typeface="Calibri"/>
                <a:cs typeface="Times New Roman"/>
              </a:rPr>
              <a:t>Seek professional help as soon as you are aware that some part of your life is infringing</a:t>
            </a:r>
            <a:r>
              <a:rPr kumimoji="0" lang="en-US" sz="2800" b="0" i="0" u="none" strike="noStrike" kern="1200" cap="none" spc="0" normalizeH="0" noProof="0" dirty="0" smtClean="0">
                <a:ln>
                  <a:noFill/>
                </a:ln>
                <a:solidFill>
                  <a:srgbClr val="303030"/>
                </a:solidFill>
                <a:effectLst/>
                <a:uLnTx/>
                <a:uFillTx/>
                <a:ea typeface="Calibri"/>
                <a:cs typeface="Times New Roman"/>
              </a:rPr>
              <a:t> on your work</a:t>
            </a:r>
            <a:endParaRPr kumimoji="0" lang="en-US" sz="2800" b="0" i="0" u="none" strike="noStrike" kern="1200" cap="none" spc="0" normalizeH="0" baseline="0" noProof="0" dirty="0">
              <a:ln>
                <a:noFill/>
              </a:ln>
              <a:solidFill>
                <a:srgbClr val="303030"/>
              </a:solidFill>
              <a:effectLst/>
              <a:uLnTx/>
              <a:uFillTx/>
              <a:ea typeface="Calibri"/>
              <a:cs typeface="Times New Roman"/>
            </a:endParaRPr>
          </a:p>
        </p:txBody>
      </p:sp>
    </p:spTree>
    <p:extLst>
      <p:ext uri="{BB962C8B-B14F-4D97-AF65-F5344CB8AC3E}">
        <p14:creationId xmlns:p14="http://schemas.microsoft.com/office/powerpoint/2010/main" val="21339443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Consider This …</a:t>
            </a:r>
            <a:endParaRPr lang="en-US" sz="4400" b="1" dirty="0">
              <a:solidFill>
                <a:prstClr val="white"/>
              </a:solidFill>
            </a:endParaRPr>
          </a:p>
        </p:txBody>
      </p:sp>
      <p:sp>
        <p:nvSpPr>
          <p:cNvPr id="16" name="TextBox 15"/>
          <p:cNvSpPr txBox="1"/>
          <p:nvPr/>
        </p:nvSpPr>
        <p:spPr>
          <a:xfrm>
            <a:off x="714375" y="1600200"/>
            <a:ext cx="7734300" cy="3231654"/>
          </a:xfrm>
          <a:prstGeom prst="rect">
            <a:avLst/>
          </a:prstGeom>
          <a:noFill/>
        </p:spPr>
        <p:txBody>
          <a:bodyPr wrap="square" rtlCol="0">
            <a:spAutoFit/>
          </a:bodyPr>
          <a:lstStyle/>
          <a:p>
            <a:endParaRPr lang="en-US" sz="4400" dirty="0"/>
          </a:p>
          <a:p>
            <a:r>
              <a:rPr lang="en-US" sz="2800" i="1" dirty="0" smtClean="0">
                <a:solidFill>
                  <a:srgbClr val="000000"/>
                </a:solidFill>
              </a:rPr>
              <a:t>It is unethical when treatment staff are primarily meeting their own needs and imposing their personal values in the treatment relationship.</a:t>
            </a:r>
          </a:p>
          <a:p>
            <a:endParaRPr lang="en-US" sz="2800" dirty="0">
              <a:solidFill>
                <a:srgbClr val="000000"/>
              </a:solidFill>
            </a:endParaRPr>
          </a:p>
          <a:p>
            <a:pPr algn="r"/>
            <a:r>
              <a:rPr lang="en-US" sz="1400" dirty="0" smtClean="0"/>
              <a:t>Adapted from </a:t>
            </a:r>
            <a:r>
              <a:rPr lang="en-US" sz="1400" dirty="0"/>
              <a:t>Robinson Kurpius, S. E., Dixon, S. K., &amp; Stauffer, M. D. (2008). </a:t>
            </a:r>
            <a:endParaRPr lang="en-US" sz="1400" dirty="0" smtClean="0"/>
          </a:p>
          <a:p>
            <a:pPr algn="r"/>
            <a:r>
              <a:rPr lang="en-US" sz="1400" dirty="0" smtClean="0"/>
              <a:t>Ethics </a:t>
            </a:r>
            <a:r>
              <a:rPr lang="en-US" sz="1400" dirty="0"/>
              <a:t>and the beginning counselor: Being </a:t>
            </a:r>
            <a:r>
              <a:rPr lang="en-US" sz="1400" dirty="0" smtClean="0"/>
              <a:t>ethical </a:t>
            </a:r>
            <a:r>
              <a:rPr lang="en-US" sz="1400" dirty="0"/>
              <a:t>right from the start. </a:t>
            </a:r>
            <a:endParaRPr lang="en-US" sz="1400" dirty="0" smtClean="0"/>
          </a:p>
          <a:p>
            <a:pPr algn="r"/>
            <a:r>
              <a:rPr lang="en-US" sz="1400" dirty="0" smtClean="0"/>
              <a:t>In </a:t>
            </a:r>
            <a:r>
              <a:rPr lang="en-US" sz="1400" dirty="0"/>
              <a:t>Capuzzi, D., &amp; Gross, D. R. (Eds.), </a:t>
            </a:r>
            <a:r>
              <a:rPr lang="en-US" sz="1400" i="1" dirty="0"/>
              <a:t>Introduction to the counseling </a:t>
            </a:r>
            <a:r>
              <a:rPr lang="en-US" sz="1400" i="1" dirty="0" smtClean="0"/>
              <a:t>profession</a:t>
            </a:r>
            <a:r>
              <a:rPr lang="en-US" sz="1400" dirty="0" smtClean="0"/>
              <a:t> </a:t>
            </a:r>
            <a:r>
              <a:rPr lang="en-US" sz="1400" dirty="0"/>
              <a:t>(5</a:t>
            </a:r>
            <a:r>
              <a:rPr lang="en-US" sz="1400" baseline="30000" dirty="0"/>
              <a:t>th</a:t>
            </a:r>
            <a:r>
              <a:rPr lang="en-US" sz="1400" dirty="0"/>
              <a:t> ed</a:t>
            </a:r>
            <a:r>
              <a:rPr lang="en-US" sz="1400" dirty="0" smtClean="0"/>
              <a:t>.)</a:t>
            </a:r>
            <a:endParaRPr lang="en-US" sz="1400" dirty="0"/>
          </a:p>
        </p:txBody>
      </p:sp>
    </p:spTree>
    <p:extLst>
      <p:ext uri="{BB962C8B-B14F-4D97-AF65-F5344CB8AC3E}">
        <p14:creationId xmlns:p14="http://schemas.microsoft.com/office/powerpoint/2010/main" val="28088802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Ask Yourself</a:t>
            </a:r>
            <a:endParaRPr lang="en-US" sz="4400" b="1" dirty="0">
              <a:solidFill>
                <a:prstClr val="white"/>
              </a:solidFill>
            </a:endParaRPr>
          </a:p>
        </p:txBody>
      </p:sp>
      <p:sp>
        <p:nvSpPr>
          <p:cNvPr id="16" name="TextBox 15"/>
          <p:cNvSpPr txBox="1"/>
          <p:nvPr/>
        </p:nvSpPr>
        <p:spPr>
          <a:xfrm>
            <a:off x="533400" y="1963119"/>
            <a:ext cx="7734300" cy="1323439"/>
          </a:xfrm>
          <a:prstGeom prst="rect">
            <a:avLst/>
          </a:prstGeom>
          <a:noFill/>
        </p:spPr>
        <p:txBody>
          <a:bodyPr wrap="square" rtlCol="0">
            <a:spAutoFit/>
          </a:bodyPr>
          <a:lstStyle/>
          <a:p>
            <a:pPr lvl="1" algn="ctr">
              <a:buClr>
                <a:schemeClr val="accent1"/>
              </a:buClr>
              <a:buSzPct val="65000"/>
            </a:pPr>
            <a:r>
              <a:rPr lang="en-US" sz="3200" i="1" dirty="0" smtClean="0">
                <a:solidFill>
                  <a:schemeClr val="accent1">
                    <a:lumMod val="75000"/>
                  </a:schemeClr>
                </a:solidFill>
              </a:rPr>
              <a:t>“Are my actions more about </a:t>
            </a:r>
            <a:r>
              <a:rPr lang="en-US" sz="3200" b="1" i="1" dirty="0" smtClean="0">
                <a:solidFill>
                  <a:schemeClr val="accent1">
                    <a:lumMod val="75000"/>
                  </a:schemeClr>
                </a:solidFill>
              </a:rPr>
              <a:t>my </a:t>
            </a:r>
            <a:r>
              <a:rPr lang="en-US" sz="3200" i="1" dirty="0" smtClean="0">
                <a:solidFill>
                  <a:schemeClr val="accent1">
                    <a:lumMod val="75000"/>
                  </a:schemeClr>
                </a:solidFill>
              </a:rPr>
              <a:t>needs </a:t>
            </a:r>
          </a:p>
          <a:p>
            <a:pPr lvl="1" algn="ctr">
              <a:buClr>
                <a:schemeClr val="accent1"/>
              </a:buClr>
              <a:buSzPct val="65000"/>
            </a:pPr>
            <a:r>
              <a:rPr lang="en-US" sz="3200" i="1" dirty="0" smtClean="0">
                <a:solidFill>
                  <a:schemeClr val="accent1">
                    <a:lumMod val="75000"/>
                  </a:schemeClr>
                </a:solidFill>
              </a:rPr>
              <a:t>than about the needs of the client?”</a:t>
            </a:r>
          </a:p>
          <a:p>
            <a:pPr marL="742950" lvl="1" indent="-285750">
              <a:buClr>
                <a:schemeClr val="accent1"/>
              </a:buClr>
              <a:buSzPct val="65000"/>
              <a:buFont typeface="Wingdings" pitchFamily="2" charset="2"/>
              <a:buChar char="Ø"/>
            </a:pPr>
            <a:endParaRPr lang="en-US" sz="1600" dirty="0"/>
          </a:p>
        </p:txBody>
      </p:sp>
      <p:pic>
        <p:nvPicPr>
          <p:cNvPr id="4098" name="Picture 2" descr="C:\Users\ACJS Roberta\AppData\Local\Microsoft\Windows\Temporary Internet Files\Content.IE5\43H6BSL0\MC900442002[1].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200572" y="3581743"/>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725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Accept, Admit, Acknowledge</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Content Placeholder 2"/>
          <p:cNvSpPr txBox="1">
            <a:spLocks/>
          </p:cNvSpPr>
          <p:nvPr/>
        </p:nvSpPr>
        <p:spPr bwMode="auto">
          <a:xfrm>
            <a:off x="954505" y="11430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spcBef>
                <a:spcPts val="0"/>
              </a:spcBef>
              <a:spcAft>
                <a:spcPts val="600"/>
              </a:spcAft>
              <a:buSzPts val="1000"/>
              <a:buFont typeface="Arial" charset="0"/>
              <a:buNone/>
              <a:tabLst>
                <a:tab pos="457200" algn="l"/>
              </a:tabLst>
            </a:pPr>
            <a:endParaRPr lang="en-US" sz="100" b="1" dirty="0" smtClean="0">
              <a:ea typeface="Calibri"/>
              <a:cs typeface="Times New Roman"/>
            </a:endParaRPr>
          </a:p>
          <a:p>
            <a:pPr>
              <a:spcBef>
                <a:spcPts val="0"/>
              </a:spcBef>
              <a:spcAft>
                <a:spcPts val="600"/>
              </a:spcAft>
              <a:buClr>
                <a:srgbClr val="CC9900"/>
              </a:buClr>
              <a:buSzPct val="75000"/>
              <a:buFont typeface="Wingdings" pitchFamily="2" charset="2"/>
              <a:buChar char="Ø"/>
              <a:tabLst>
                <a:tab pos="457200" algn="l"/>
              </a:tabLst>
            </a:pPr>
            <a:r>
              <a:rPr lang="en-US" sz="2800" dirty="0" smtClean="0">
                <a:solidFill>
                  <a:schemeClr val="tx1">
                    <a:lumMod val="85000"/>
                    <a:lumOff val="15000"/>
                  </a:schemeClr>
                </a:solidFill>
                <a:ea typeface="Calibri"/>
                <a:cs typeface="Times New Roman"/>
              </a:rPr>
              <a:t>Accept the complexity of ethical dilemmas</a:t>
            </a:r>
          </a:p>
          <a:p>
            <a:pPr>
              <a:spcBef>
                <a:spcPts val="0"/>
              </a:spcBef>
              <a:spcAft>
                <a:spcPts val="600"/>
              </a:spcAft>
              <a:buClr>
                <a:srgbClr val="CC9900"/>
              </a:buClr>
              <a:buSzPct val="75000"/>
              <a:buFont typeface="Wingdings" pitchFamily="2" charset="2"/>
              <a:buChar char="Ø"/>
              <a:tabLst>
                <a:tab pos="457200" algn="l"/>
              </a:tabLst>
            </a:pPr>
            <a:r>
              <a:rPr lang="en-US" sz="2800" dirty="0" smtClean="0">
                <a:solidFill>
                  <a:schemeClr val="tx1">
                    <a:lumMod val="85000"/>
                    <a:lumOff val="15000"/>
                  </a:schemeClr>
                </a:solidFill>
                <a:ea typeface="Calibri"/>
                <a:cs typeface="Times New Roman"/>
              </a:rPr>
              <a:t>Admit when you need help</a:t>
            </a:r>
          </a:p>
          <a:p>
            <a:pPr>
              <a:spcBef>
                <a:spcPts val="0"/>
              </a:spcBef>
              <a:spcAft>
                <a:spcPts val="600"/>
              </a:spcAft>
              <a:buClr>
                <a:srgbClr val="CC9900"/>
              </a:buClr>
              <a:buSzPct val="75000"/>
              <a:buFont typeface="Wingdings" pitchFamily="2" charset="2"/>
              <a:buChar char="Ø"/>
              <a:tabLst>
                <a:tab pos="457200" algn="l"/>
              </a:tabLst>
            </a:pPr>
            <a:r>
              <a:rPr lang="en-US" sz="2800" dirty="0" smtClean="0">
                <a:solidFill>
                  <a:schemeClr val="tx1">
                    <a:lumMod val="85000"/>
                    <a:lumOff val="15000"/>
                  </a:schemeClr>
                </a:solidFill>
                <a:ea typeface="Calibri"/>
                <a:cs typeface="Times New Roman"/>
              </a:rPr>
              <a:t>Acknowledge your professional limitations and discuss them with colleagues</a:t>
            </a:r>
          </a:p>
          <a:p>
            <a:pPr marL="0" indent="0">
              <a:spcBef>
                <a:spcPts val="0"/>
              </a:spcBef>
              <a:spcAft>
                <a:spcPts val="600"/>
              </a:spcAft>
              <a:buSzPts val="1000"/>
              <a:buFont typeface="Arial" charset="0"/>
              <a:buNone/>
              <a:tabLst>
                <a:tab pos="457200" algn="l"/>
              </a:tabLst>
            </a:pPr>
            <a:endParaRPr lang="en-US" sz="600" dirty="0" smtClean="0">
              <a:ea typeface="Calibri"/>
              <a:cs typeface="Times New Roman"/>
            </a:endParaRPr>
          </a:p>
          <a:p>
            <a:pPr marL="0" indent="0">
              <a:spcBef>
                <a:spcPts val="0"/>
              </a:spcBef>
              <a:spcAft>
                <a:spcPts val="0"/>
              </a:spcAft>
              <a:buSzPts val="1000"/>
              <a:buFont typeface="Arial" charset="0"/>
              <a:buNone/>
              <a:tabLst>
                <a:tab pos="457200" algn="l"/>
              </a:tabLst>
            </a:pPr>
            <a:r>
              <a:rPr lang="en-US" sz="2800" dirty="0" smtClean="0">
                <a:ea typeface="Calibri"/>
                <a:cs typeface="Times New Roman"/>
              </a:rPr>
              <a:t>    “Whose needs are 		 </a:t>
            </a:r>
          </a:p>
          <a:p>
            <a:pPr marL="0" indent="0">
              <a:spcBef>
                <a:spcPts val="0"/>
              </a:spcBef>
              <a:spcAft>
                <a:spcPts val="0"/>
              </a:spcAft>
              <a:buSzPts val="1000"/>
              <a:buNone/>
              <a:tabLst>
                <a:tab pos="457200" algn="l"/>
              </a:tabLst>
            </a:pPr>
            <a:r>
              <a:rPr lang="en-US" sz="2800" dirty="0">
                <a:ea typeface="Calibri"/>
                <a:cs typeface="Times New Roman"/>
              </a:rPr>
              <a:t> </a:t>
            </a:r>
            <a:r>
              <a:rPr lang="en-US" sz="2800" dirty="0" smtClean="0">
                <a:ea typeface="Calibri"/>
                <a:cs typeface="Times New Roman"/>
              </a:rPr>
              <a:t>          being met?”</a:t>
            </a:r>
            <a:r>
              <a:rPr lang="en-US" sz="2800" dirty="0">
                <a:ea typeface="Calibri"/>
                <a:cs typeface="Times New Roman"/>
              </a:rPr>
              <a:t> </a:t>
            </a:r>
            <a:r>
              <a:rPr lang="en-US" sz="2800" dirty="0" smtClean="0">
                <a:ea typeface="Calibri"/>
                <a:cs typeface="Times New Roman"/>
              </a:rPr>
              <a:t>                           “</a:t>
            </a:r>
            <a:r>
              <a:rPr lang="en-US" sz="2800" dirty="0">
                <a:ea typeface="Calibri"/>
                <a:cs typeface="Times New Roman"/>
              </a:rPr>
              <a:t>Do no harm.”</a:t>
            </a:r>
          </a:p>
          <a:p>
            <a:pPr marL="0" indent="0">
              <a:spcBef>
                <a:spcPts val="0"/>
              </a:spcBef>
              <a:spcAft>
                <a:spcPts val="0"/>
              </a:spcAft>
              <a:buSzPts val="1000"/>
              <a:buFont typeface="Arial" charset="0"/>
              <a:buNone/>
              <a:tabLst>
                <a:tab pos="457200" algn="l"/>
              </a:tabLst>
            </a:pPr>
            <a:r>
              <a:rPr lang="en-US" sz="2800" dirty="0" smtClean="0">
                <a:ea typeface="Calibri"/>
                <a:cs typeface="Times New Roman"/>
              </a:rPr>
              <a:t> </a:t>
            </a:r>
          </a:p>
          <a:p>
            <a:pPr marL="0" indent="0">
              <a:spcBef>
                <a:spcPts val="0"/>
              </a:spcBef>
              <a:spcAft>
                <a:spcPts val="600"/>
              </a:spcAft>
              <a:buSzPts val="1000"/>
              <a:buFont typeface="Arial" charset="0"/>
              <a:buNone/>
              <a:tabLst>
                <a:tab pos="457200" algn="l"/>
              </a:tabLst>
            </a:pPr>
            <a:endParaRPr lang="en-US" dirty="0" smtClean="0">
              <a:ea typeface="Calibri"/>
              <a:cs typeface="Times New Roman"/>
            </a:endParaRPr>
          </a:p>
        </p:txBody>
      </p:sp>
      <p:pic>
        <p:nvPicPr>
          <p:cNvPr id="17" name="Picture 4" descr="C:\Users\ACJS Roberta\AppData\Local\Microsoft\Windows\Temporary Internet Files\Content.IE5\TEE5UAXJ\MP90043933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9956" y="4572000"/>
            <a:ext cx="227624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CJS Roberta\AppData\Local\Microsoft\Windows\Temporary Internet Files\Content.IE5\Z3KZ6C2U\MP90044366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4572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989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References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ontent Placeholder 2"/>
          <p:cNvSpPr txBox="1">
            <a:spLocks/>
          </p:cNvSpPr>
          <p:nvPr/>
        </p:nvSpPr>
        <p:spPr bwMode="auto">
          <a:xfrm>
            <a:off x="228600" y="1371599"/>
            <a:ext cx="86106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
                <a:srgbClr val="AD0101"/>
              </a:buClr>
              <a:buSzPts val="1000"/>
              <a:buFont typeface="Arial" charset="0"/>
              <a:buNone/>
              <a:tabLst>
                <a:tab pos="457200" algn="l"/>
              </a:tabLst>
              <a:defRPr/>
            </a:pPr>
            <a:endParaRPr kumimoji="0" lang="en-US" sz="800" b="1" i="0" u="none" strike="noStrike" kern="1200" cap="none" spc="0" normalizeH="0" baseline="0" noProof="0" dirty="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0"/>
              </a:spcAft>
              <a:buClr>
                <a:srgbClr val="AD0101"/>
              </a:buClr>
              <a:buSzPts val="1000"/>
              <a:buFont typeface="Wingdings" pitchFamily="2" charset="2"/>
              <a:buChar char="§"/>
              <a:tabLst>
                <a:tab pos="457200" algn="l"/>
              </a:tabLst>
              <a:defRPr/>
            </a:pPr>
            <a:r>
              <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rPr>
              <a:t>American Counseling</a:t>
            </a:r>
            <a:r>
              <a:rPr kumimoji="0" lang="en-US" sz="1800" b="0" i="0" u="none" strike="noStrike" kern="1200" cap="none" spc="0" normalizeH="0" noProof="0" dirty="0" smtClean="0">
                <a:ln>
                  <a:noFill/>
                </a:ln>
                <a:solidFill>
                  <a:srgbClr val="303030"/>
                </a:solidFill>
                <a:effectLst/>
                <a:uLnTx/>
                <a:uFillTx/>
                <a:latin typeface="Corbel"/>
                <a:ea typeface="Calibri"/>
                <a:cs typeface="Times New Roman"/>
              </a:rPr>
              <a:t> Association. (2005). </a:t>
            </a:r>
            <a:r>
              <a:rPr kumimoji="0" lang="en-US" sz="1800" b="0" i="1" u="none" strike="noStrike" kern="1200" cap="none" spc="0" normalizeH="0" noProof="0" dirty="0" smtClean="0">
                <a:ln>
                  <a:noFill/>
                </a:ln>
                <a:solidFill>
                  <a:srgbClr val="303030"/>
                </a:solidFill>
                <a:effectLst/>
                <a:uLnTx/>
                <a:uFillTx/>
                <a:latin typeface="Corbel"/>
                <a:ea typeface="Calibri"/>
                <a:cs typeface="Times New Roman"/>
              </a:rPr>
              <a:t>Code of ethics and standards of practice. </a:t>
            </a:r>
            <a:r>
              <a:rPr kumimoji="0" lang="en-US" sz="1800" b="0" u="none" strike="noStrike" kern="1200" cap="none" spc="0" normalizeH="0" noProof="0" dirty="0" smtClean="0">
                <a:ln>
                  <a:noFill/>
                </a:ln>
                <a:solidFill>
                  <a:srgbClr val="303030"/>
                </a:solidFill>
                <a:effectLst/>
                <a:uLnTx/>
                <a:uFillTx/>
                <a:latin typeface="Corbel"/>
                <a:ea typeface="Calibri"/>
                <a:cs typeface="Times New Roman"/>
              </a:rPr>
              <a:t>Alexandria, VA: Kurpius.</a:t>
            </a:r>
            <a:endPar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dirty="0" smtClean="0">
                <a:ln>
                  <a:noFill/>
                </a:ln>
                <a:solidFill>
                  <a:srgbClr val="303030"/>
                </a:solidFill>
                <a:effectLst/>
                <a:uLnTx/>
                <a:uFillTx/>
                <a:latin typeface="Corbel"/>
                <a:ea typeface="+mn-ea"/>
                <a:cs typeface="+mn-cs"/>
              </a:rPr>
              <a:t>Bissell, L., Royce, J., (1994) Ethics for Addiction Professionals, Hazelden Educational Materials, Center City, Minnesota.</a:t>
            </a: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lang="en-US" sz="1800" dirty="0" smtClean="0">
                <a:solidFill>
                  <a:srgbClr val="303030"/>
                </a:solidFill>
                <a:latin typeface="Corbel"/>
              </a:rPr>
              <a:t>Corey, G., Corey, M.S., &amp; Callahan, P. (2007). </a:t>
            </a:r>
            <a:r>
              <a:rPr lang="en-US" sz="1800" i="1" dirty="0" smtClean="0">
                <a:solidFill>
                  <a:srgbClr val="303030"/>
                </a:solidFill>
                <a:latin typeface="Corbel"/>
              </a:rPr>
              <a:t>Issues and ethics in the helping professions (7</a:t>
            </a:r>
            <a:r>
              <a:rPr lang="en-US" sz="1800" i="1" baseline="30000" dirty="0" smtClean="0">
                <a:solidFill>
                  <a:srgbClr val="303030"/>
                </a:solidFill>
                <a:latin typeface="Corbel"/>
              </a:rPr>
              <a:t>th</a:t>
            </a:r>
            <a:r>
              <a:rPr lang="en-US" sz="1800" i="1" dirty="0" smtClean="0">
                <a:solidFill>
                  <a:srgbClr val="303030"/>
                </a:solidFill>
                <a:latin typeface="Corbel"/>
              </a:rPr>
              <a:t> ed.).</a:t>
            </a:r>
            <a:r>
              <a:rPr lang="en-US" sz="1800" dirty="0" smtClean="0">
                <a:solidFill>
                  <a:srgbClr val="303030"/>
                </a:solidFill>
                <a:latin typeface="Corbel"/>
              </a:rPr>
              <a:t>Belmont, CA: Brooks/Cole.</a:t>
            </a:r>
            <a:endParaRPr kumimoji="0" lang="en-US" sz="1800" b="0" i="0" u="none" strike="noStrike" kern="1200" cap="none" spc="0" normalizeH="0" baseline="0" noProof="0" dirty="0" smtClean="0">
              <a:ln>
                <a:noFill/>
              </a:ln>
              <a:solidFill>
                <a:srgbClr val="303030"/>
              </a:solidFill>
              <a:effectLst/>
              <a:uLnTx/>
              <a:uFillTx/>
              <a:latin typeface="Corbel"/>
              <a:ea typeface="+mn-ea"/>
              <a:cs typeface="+mn-cs"/>
            </a:endParaRP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dirty="0" smtClean="0">
                <a:ln>
                  <a:noFill/>
                </a:ln>
                <a:solidFill>
                  <a:srgbClr val="303030"/>
                </a:solidFill>
                <a:effectLst/>
                <a:uLnTx/>
                <a:uFillTx/>
                <a:latin typeface="Corbel"/>
                <a:ea typeface="+mn-ea"/>
                <a:cs typeface="+mn-cs"/>
              </a:rPr>
              <a:t>McGuire, S. (1996) Subtle Boundary Dilemmas: Ethical Decision Making for Helping Professionals, Hazelden Educational Materials, Center City, Minnesota.</a:t>
            </a: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lang="en-US" sz="1800" dirty="0" smtClean="0">
                <a:solidFill>
                  <a:schemeClr val="tx1">
                    <a:lumMod val="75000"/>
                    <a:lumOff val="25000"/>
                  </a:schemeClr>
                </a:solidFill>
              </a:rPr>
              <a:t>Capuzzi</a:t>
            </a:r>
            <a:r>
              <a:rPr lang="en-US" sz="1800" dirty="0">
                <a:solidFill>
                  <a:schemeClr val="tx1">
                    <a:lumMod val="75000"/>
                    <a:lumOff val="25000"/>
                  </a:schemeClr>
                </a:solidFill>
              </a:rPr>
              <a:t>, D., &amp; Gross, D. R. (Eds</a:t>
            </a:r>
            <a:r>
              <a:rPr lang="en-US" sz="1800" dirty="0" smtClean="0">
                <a:solidFill>
                  <a:schemeClr val="tx1">
                    <a:lumMod val="75000"/>
                    <a:lumOff val="25000"/>
                  </a:schemeClr>
                </a:solidFill>
              </a:rPr>
              <a:t>.),(2005) </a:t>
            </a:r>
            <a:r>
              <a:rPr lang="en-US" sz="1800" i="1" dirty="0">
                <a:solidFill>
                  <a:schemeClr val="tx1">
                    <a:lumMod val="75000"/>
                    <a:lumOff val="25000"/>
                  </a:schemeClr>
                </a:solidFill>
              </a:rPr>
              <a:t>Introduction to the </a:t>
            </a:r>
            <a:r>
              <a:rPr lang="en-US" sz="1800" i="1" dirty="0" smtClean="0">
                <a:solidFill>
                  <a:schemeClr val="tx1">
                    <a:lumMod val="75000"/>
                    <a:lumOff val="25000"/>
                  </a:schemeClr>
                </a:solidFill>
              </a:rPr>
              <a:t>Counseling Profession</a:t>
            </a:r>
            <a:r>
              <a:rPr lang="en-US" sz="1800" dirty="0" smtClean="0">
                <a:solidFill>
                  <a:schemeClr val="tx1">
                    <a:lumMod val="75000"/>
                    <a:lumOff val="25000"/>
                  </a:schemeClr>
                </a:solidFill>
              </a:rPr>
              <a:t> </a:t>
            </a:r>
            <a:r>
              <a:rPr lang="en-US" sz="1800" dirty="0">
                <a:solidFill>
                  <a:schemeClr val="tx1">
                    <a:lumMod val="75000"/>
                    <a:lumOff val="25000"/>
                  </a:schemeClr>
                </a:solidFill>
              </a:rPr>
              <a:t>(5</a:t>
            </a:r>
            <a:r>
              <a:rPr lang="en-US" sz="1800" baseline="30000" dirty="0">
                <a:solidFill>
                  <a:schemeClr val="tx1">
                    <a:lumMod val="75000"/>
                    <a:lumOff val="25000"/>
                  </a:schemeClr>
                </a:solidFill>
              </a:rPr>
              <a:t>th</a:t>
            </a:r>
            <a:r>
              <a:rPr lang="en-US" sz="1800" dirty="0">
                <a:solidFill>
                  <a:schemeClr val="tx1">
                    <a:lumMod val="75000"/>
                    <a:lumOff val="25000"/>
                  </a:schemeClr>
                </a:solidFill>
              </a:rPr>
              <a:t> ed</a:t>
            </a:r>
            <a:r>
              <a:rPr lang="en-US" sz="1800" dirty="0" smtClean="0">
                <a:solidFill>
                  <a:schemeClr val="tx1">
                    <a:lumMod val="75000"/>
                    <a:lumOff val="25000"/>
                  </a:schemeClr>
                </a:solidFill>
              </a:rPr>
              <a:t>.), Pearson Education, Inc., Upper Saddle River, New Jersey.</a:t>
            </a: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lang="en-US" sz="1800" dirty="0" smtClean="0">
                <a:solidFill>
                  <a:schemeClr val="tx1">
                    <a:lumMod val="75000"/>
                    <a:lumOff val="25000"/>
                  </a:schemeClr>
                </a:solidFill>
              </a:rPr>
              <a:t>Oliver, Carole Robinson  (modified 2013) Tools for Working Through Ethical Dilemmas. Let’s Talk, Vol.32 (No.2)  Correctional Service Canada.</a:t>
            </a:r>
            <a:endParaRPr lang="en-US" sz="1800" dirty="0">
              <a:solidFill>
                <a:schemeClr val="tx1">
                  <a:lumMod val="75000"/>
                  <a:lumOff val="25000"/>
                </a:schemeClr>
              </a:solidFill>
            </a:endParaRP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rPr>
              <a:t>Speck, Kate (2013) Resolving Ethical Dilemmas, UN Public Policy Center.</a:t>
            </a: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lang="en-US" sz="1800" dirty="0" smtClean="0">
                <a:solidFill>
                  <a:srgbClr val="303030"/>
                </a:solidFill>
                <a:latin typeface="Corbel"/>
                <a:ea typeface="Calibri"/>
                <a:cs typeface="Times New Roman"/>
              </a:rPr>
              <a:t>Treatment Improvement Protocol (TIP) Series No. 37. Center for Substance Abuse Treatment. Rockville (MD): SAMHSA (US): 2000.  </a:t>
            </a:r>
            <a:endPar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defRPr/>
            </a:pPr>
            <a:r>
              <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rPr>
              <a:t>White, William L. (2007) </a:t>
            </a:r>
            <a:r>
              <a:rPr kumimoji="0" lang="en-US" sz="1800" b="0" i="0" u="none" strike="noStrike" kern="1200" cap="none" spc="0" normalizeH="0" baseline="0" noProof="0" dirty="0" smtClean="0">
                <a:ln>
                  <a:noFill/>
                </a:ln>
                <a:solidFill>
                  <a:srgbClr val="303030"/>
                </a:solidFill>
                <a:effectLst/>
                <a:uLnTx/>
                <a:uFillTx/>
                <a:latin typeface="Corbel"/>
                <a:ea typeface="+mn-ea"/>
                <a:cs typeface="+mn-cs"/>
              </a:rPr>
              <a:t>Ethical Guidelines for the Delivery of Peer-based Recovery Support Services, ATTCC / SAMHSA</a:t>
            </a: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defRPr/>
            </a:pPr>
            <a:r>
              <a:rPr kumimoji="0" lang="en-US" sz="1800" b="0" i="0" u="none" strike="noStrike" kern="1200" cap="none" spc="0" normalizeH="0" baseline="0" noProof="0" dirty="0" smtClean="0">
                <a:ln>
                  <a:noFill/>
                </a:ln>
                <a:solidFill>
                  <a:srgbClr val="303030"/>
                </a:solidFill>
                <a:effectLst/>
                <a:uLnTx/>
                <a:uFillTx/>
                <a:latin typeface="Corbel"/>
                <a:ea typeface="+mn-ea"/>
                <a:cs typeface="+mn-cs"/>
              </a:rPr>
              <a:t>Zur, O. (2010) Power in Psychotherapy and Counseling, Online Publication by the Zur Institute.</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000" b="0" i="0" u="none" strike="noStrike" kern="1200" cap="none" spc="0" normalizeH="0" baseline="0" noProof="0" dirty="0" smtClean="0">
              <a:ln>
                <a:noFill/>
              </a:ln>
              <a:solidFill>
                <a:srgbClr val="303030"/>
              </a:solidFill>
              <a:effectLst/>
              <a:uLnTx/>
              <a:uFillTx/>
              <a:latin typeface="Corbel"/>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000" b="0" i="0" u="none" strike="noStrike" kern="1200" cap="none" spc="0" normalizeH="0" baseline="0" noProof="0" dirty="0" smtClean="0">
              <a:ln>
                <a:noFill/>
              </a:ln>
              <a:solidFill>
                <a:srgbClr val="303030"/>
              </a:solidFill>
              <a:effectLst/>
              <a:uLnTx/>
              <a:uFillTx/>
              <a:latin typeface="Corbel"/>
              <a:ea typeface="Calibri"/>
              <a:cs typeface="Times New Roman"/>
            </a:endParaRPr>
          </a:p>
        </p:txBody>
      </p:sp>
    </p:spTree>
    <p:extLst>
      <p:ext uri="{BB962C8B-B14F-4D97-AF65-F5344CB8AC3E}">
        <p14:creationId xmlns:p14="http://schemas.microsoft.com/office/powerpoint/2010/main" val="39483861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Next Presentation</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ontent Placeholder 2"/>
          <p:cNvSpPr txBox="1">
            <a:spLocks/>
          </p:cNvSpPr>
          <p:nvPr/>
        </p:nvSpPr>
        <p:spPr bwMode="auto">
          <a:xfrm>
            <a:off x="228600" y="12192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indent="0" algn="ctr">
              <a:lnSpc>
                <a:spcPct val="115000"/>
              </a:lnSpc>
              <a:spcBef>
                <a:spcPts val="0"/>
              </a:spcBef>
              <a:spcAft>
                <a:spcPts val="1000"/>
              </a:spcAft>
              <a:buNone/>
            </a:pPr>
            <a:r>
              <a:rPr lang="en-US" sz="2800" b="1" dirty="0">
                <a:solidFill>
                  <a:schemeClr val="tx1"/>
                </a:solidFill>
                <a:ea typeface="Calibri"/>
                <a:cs typeface="Times New Roman"/>
              </a:rPr>
              <a:t>Trauma-Informed Approaches to Substance Abuse Treatment in Criminal Justice Settings</a:t>
            </a:r>
            <a:endParaRPr lang="en-US" sz="2800" dirty="0">
              <a:solidFill>
                <a:schemeClr val="tx1"/>
              </a:solidFill>
              <a:ea typeface="Calibri"/>
              <a:cs typeface="Times New Roman"/>
            </a:endParaRPr>
          </a:p>
          <a:p>
            <a:pPr marL="0" indent="0" algn="ctr">
              <a:spcBef>
                <a:spcPts val="0"/>
              </a:spcBef>
              <a:spcAft>
                <a:spcPts val="0"/>
              </a:spcAft>
              <a:buNone/>
            </a:pPr>
            <a:r>
              <a:rPr lang="en-US" sz="1800" b="1" dirty="0">
                <a:solidFill>
                  <a:schemeClr val="tx1"/>
                </a:solidFill>
                <a:ea typeface="MS PGothic"/>
              </a:rPr>
              <a:t>July 8, 2015</a:t>
            </a:r>
            <a:endParaRPr lang="en-US" sz="1800" dirty="0">
              <a:solidFill>
                <a:schemeClr val="tx1"/>
              </a:solidFill>
              <a:ea typeface="Times New Roman"/>
            </a:endParaRPr>
          </a:p>
          <a:p>
            <a:pPr marL="0" indent="0" algn="ctr">
              <a:spcBef>
                <a:spcPts val="0"/>
              </a:spcBef>
              <a:spcAft>
                <a:spcPts val="0"/>
              </a:spcAft>
              <a:buNone/>
            </a:pPr>
            <a:r>
              <a:rPr lang="en-US" sz="1800" b="1" dirty="0">
                <a:solidFill>
                  <a:schemeClr val="tx1"/>
                </a:solidFill>
                <a:ea typeface="MS PGothic"/>
              </a:rPr>
              <a:t>(2</a:t>
            </a:r>
            <a:r>
              <a:rPr lang="en-US" sz="1800" b="1" baseline="30000" dirty="0">
                <a:solidFill>
                  <a:schemeClr val="tx1"/>
                </a:solidFill>
                <a:ea typeface="MS PGothic"/>
              </a:rPr>
              <a:t>nd</a:t>
            </a:r>
            <a:r>
              <a:rPr lang="en-US" sz="1800" b="1" dirty="0">
                <a:solidFill>
                  <a:schemeClr val="tx1"/>
                </a:solidFill>
                <a:ea typeface="MS PGothic"/>
              </a:rPr>
              <a:t> Wednesday of the month – one time only)</a:t>
            </a:r>
            <a:endParaRPr lang="en-US" sz="1800" dirty="0">
              <a:solidFill>
                <a:schemeClr val="tx1"/>
              </a:solidFill>
              <a:ea typeface="Times New Roman"/>
            </a:endParaRPr>
          </a:p>
          <a:p>
            <a:pPr marL="0" indent="0" algn="ctr">
              <a:spcBef>
                <a:spcPts val="0"/>
              </a:spcBef>
              <a:spcAft>
                <a:spcPts val="0"/>
              </a:spcAft>
              <a:buNone/>
            </a:pPr>
            <a:r>
              <a:rPr lang="en-US" sz="1800" b="1" dirty="0">
                <a:solidFill>
                  <a:schemeClr val="tx1"/>
                </a:solidFill>
                <a:ea typeface="MS PGothic"/>
              </a:rPr>
              <a:t>2:00 – 3:00 p.m. ET </a:t>
            </a:r>
            <a:endParaRPr lang="en-US" sz="1800" b="1" dirty="0" smtClean="0">
              <a:solidFill>
                <a:schemeClr val="tx1"/>
              </a:solidFill>
              <a:ea typeface="MS PGothic"/>
            </a:endParaRPr>
          </a:p>
          <a:p>
            <a:pPr marL="0" indent="0" algn="ctr">
              <a:spcBef>
                <a:spcPts val="0"/>
              </a:spcBef>
              <a:spcAft>
                <a:spcPts val="0"/>
              </a:spcAft>
              <a:buNone/>
            </a:pPr>
            <a:endParaRPr lang="en-US" sz="1800" dirty="0" smtClean="0">
              <a:solidFill>
                <a:schemeClr val="tx1"/>
              </a:solidFill>
              <a:ea typeface="MS PGothic"/>
            </a:endParaRPr>
          </a:p>
          <a:p>
            <a:pPr marL="0" indent="0">
              <a:spcBef>
                <a:spcPts val="0"/>
              </a:spcBef>
              <a:spcAft>
                <a:spcPts val="0"/>
              </a:spcAft>
              <a:buNone/>
            </a:pPr>
            <a:r>
              <a:rPr lang="en-US" sz="1700" dirty="0" smtClean="0">
                <a:solidFill>
                  <a:schemeClr val="tx1"/>
                </a:solidFill>
                <a:ea typeface="Calibri"/>
                <a:cs typeface="Times New Roman"/>
              </a:rPr>
              <a:t>While </a:t>
            </a:r>
            <a:r>
              <a:rPr lang="en-US" sz="1700" dirty="0">
                <a:solidFill>
                  <a:schemeClr val="tx1"/>
                </a:solidFill>
                <a:ea typeface="Calibri"/>
                <a:cs typeface="Times New Roman"/>
              </a:rPr>
              <a:t>the vast majority of people with substance abuse histories are trauma survivors, implementing trauma-informed approaches with inmates receiving services in criminal justice settings is extremely challenging.  For example, the ability to exercise control over one’s life is key to healing from trauma, but the realities of correctional institutions make this difficult.  This presentation will provide an overview of trauma and its impact, and will discuss the prevalence of trauma among people with substance abuse diagnoses and criminal justice involvement.  It will describe the hallmarks of trauma-informed approaches to service delivery, and examine ways that these practices can be adapted for implementation in criminal justice settings</a:t>
            </a:r>
            <a:r>
              <a:rPr lang="en-US" sz="1700" dirty="0" smtClean="0">
                <a:solidFill>
                  <a:schemeClr val="tx1"/>
                </a:solidFill>
                <a:ea typeface="Calibri"/>
                <a:cs typeface="Times New Roman"/>
              </a:rPr>
              <a:t>.</a:t>
            </a:r>
          </a:p>
          <a:p>
            <a:pPr marL="0" indent="0">
              <a:spcBef>
                <a:spcPts val="0"/>
              </a:spcBef>
              <a:spcAft>
                <a:spcPts val="0"/>
              </a:spcAft>
              <a:buNone/>
            </a:pPr>
            <a:endParaRPr lang="en-US" sz="1700" dirty="0">
              <a:solidFill>
                <a:schemeClr val="tx1"/>
              </a:solidFill>
              <a:ea typeface="Calibri"/>
              <a:cs typeface="Times New Roman"/>
            </a:endParaRPr>
          </a:p>
          <a:p>
            <a:pPr marL="0" marR="0" indent="0">
              <a:lnSpc>
                <a:spcPct val="115000"/>
              </a:lnSpc>
              <a:spcBef>
                <a:spcPts val="0"/>
              </a:spcBef>
              <a:spcAft>
                <a:spcPts val="1000"/>
              </a:spcAft>
              <a:buNone/>
            </a:pPr>
            <a:r>
              <a:rPr lang="en-US" sz="1700" b="1" dirty="0">
                <a:solidFill>
                  <a:schemeClr val="tx1"/>
                </a:solidFill>
                <a:ea typeface="Calibri"/>
                <a:cs typeface="Calibri"/>
              </a:rPr>
              <a:t>Presenter: </a:t>
            </a:r>
            <a:r>
              <a:rPr lang="en-US" sz="1700" dirty="0">
                <a:solidFill>
                  <a:schemeClr val="tx1"/>
                </a:solidFill>
                <a:ea typeface="Calibri"/>
                <a:cs typeface="Calibri"/>
              </a:rPr>
              <a:t>	Darby Penney</a:t>
            </a:r>
            <a:endParaRPr lang="en-US" sz="1700" dirty="0">
              <a:solidFill>
                <a:schemeClr val="tx1"/>
              </a:solidFill>
              <a:ea typeface="Calibri"/>
              <a:cs typeface="Times New Roman"/>
            </a:endParaRPr>
          </a:p>
        </p:txBody>
      </p:sp>
    </p:spTree>
    <p:extLst>
      <p:ext uri="{BB962C8B-B14F-4D97-AF65-F5344CB8AC3E}">
        <p14:creationId xmlns:p14="http://schemas.microsoft.com/office/powerpoint/2010/main" val="2833917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an Ethical Dilemma?</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600200"/>
            <a:ext cx="8153400" cy="4191000"/>
          </a:xfrm>
        </p:spPr>
        <p:txBody>
          <a:bodyPr>
            <a:normAutofit/>
          </a:bodyPr>
          <a:lstStyle/>
          <a:p>
            <a:pPr marL="0" indent="0">
              <a:buClr>
                <a:schemeClr val="accent1">
                  <a:lumMod val="75000"/>
                </a:schemeClr>
              </a:buClr>
              <a:buNone/>
            </a:pPr>
            <a:r>
              <a:rPr lang="en-US" sz="2800" b="1" dirty="0" smtClean="0"/>
              <a:t>Values: </a:t>
            </a:r>
            <a:endParaRPr lang="en-US" sz="2800" b="1" dirty="0" smtClean="0">
              <a:solidFill>
                <a:schemeClr val="bg1"/>
              </a:solidFill>
            </a:endParaRPr>
          </a:p>
          <a:p>
            <a:pPr marL="0" indent="0">
              <a:buClr>
                <a:schemeClr val="accent1">
                  <a:lumMod val="75000"/>
                </a:schemeClr>
              </a:buClr>
              <a:buNone/>
            </a:pPr>
            <a:endParaRPr lang="en-US" sz="900" b="1"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Enduring beliefs that influence our opinions, attitudes, thoughts, feelings , actions and the choices we make</a:t>
            </a: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637" y="3063943"/>
            <a:ext cx="3514725" cy="328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596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an Ethical Dilemma?</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600200"/>
            <a:ext cx="8153400" cy="4191000"/>
          </a:xfrm>
        </p:spPr>
        <p:txBody>
          <a:bodyPr>
            <a:normAutofit/>
          </a:bodyPr>
          <a:lstStyle/>
          <a:p>
            <a:pPr marL="0" indent="0">
              <a:buClr>
                <a:schemeClr val="accent1">
                  <a:lumMod val="75000"/>
                </a:schemeClr>
              </a:buClr>
              <a:buNone/>
            </a:pPr>
            <a:r>
              <a:rPr lang="en-US" sz="2800" b="1" dirty="0" smtClean="0"/>
              <a:t>Values: </a:t>
            </a:r>
            <a:endParaRPr lang="en-US" sz="2800" b="1" dirty="0" smtClean="0">
              <a:solidFill>
                <a:schemeClr val="bg1"/>
              </a:solidFill>
            </a:endParaRPr>
          </a:p>
          <a:p>
            <a:pPr marL="0" indent="0">
              <a:buClr>
                <a:schemeClr val="accent1">
                  <a:lumMod val="75000"/>
                </a:schemeClr>
              </a:buClr>
              <a:buNone/>
            </a:pPr>
            <a:endParaRPr lang="en-US" sz="900" b="1"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Enduring beliefs that influence our opinions, attitudes, thoughts, feelings , actions and the choices we make</a:t>
            </a:r>
            <a:endParaRPr lang="en-US" sz="2600" b="1" dirty="0" smtClean="0">
              <a:solidFill>
                <a:schemeClr val="tx1">
                  <a:lumMod val="95000"/>
                  <a:lumOff val="5000"/>
                </a:schemeClr>
              </a:solidFill>
            </a:endParaRPr>
          </a:p>
          <a:p>
            <a:endParaRPr lang="en-US" dirty="0" smtClean="0"/>
          </a:p>
          <a:p>
            <a:endParaRPr lang="en-US" dirty="0"/>
          </a:p>
          <a:p>
            <a:pPr marL="0" indent="0" algn="ctr">
              <a:buNone/>
            </a:pPr>
            <a:r>
              <a:rPr lang="en-US" i="1" dirty="0" smtClean="0">
                <a:solidFill>
                  <a:srgbClr val="C00000"/>
                </a:solidFill>
              </a:rPr>
              <a:t>What motivates your ethical practice?</a:t>
            </a:r>
            <a:endParaRPr lang="en-US" i="1" dirty="0">
              <a:solidFill>
                <a:srgbClr val="C00000"/>
              </a:solidFill>
            </a:endParaRPr>
          </a:p>
        </p:txBody>
      </p:sp>
    </p:spTree>
    <p:extLst>
      <p:ext uri="{BB962C8B-B14F-4D97-AF65-F5344CB8AC3E}">
        <p14:creationId xmlns:p14="http://schemas.microsoft.com/office/powerpoint/2010/main" val="2812960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an Ethical Dilemma?</a:t>
            </a:r>
            <a:endParaRPr lang="en-US" sz="4400" b="1" dirty="0">
              <a:solidFill>
                <a:schemeClr val="accent1">
                  <a:lumMod val="75000"/>
                </a:schemeClr>
              </a:solidFill>
            </a:endParaRPr>
          </a:p>
        </p:txBody>
      </p:sp>
      <p:sp>
        <p:nvSpPr>
          <p:cNvPr id="17" name="Content Placeholder 5"/>
          <p:cNvSpPr>
            <a:spLocks noGrp="1"/>
          </p:cNvSpPr>
          <p:nvPr>
            <p:ph idx="1"/>
          </p:nvPr>
        </p:nvSpPr>
        <p:spPr>
          <a:xfrm>
            <a:off x="304800" y="1828800"/>
            <a:ext cx="8305800" cy="3333047"/>
          </a:xfrm>
        </p:spPr>
        <p:txBody>
          <a:bodyPr>
            <a:normAutofit lnSpcReduction="10000"/>
          </a:bodyPr>
          <a:lstStyle/>
          <a:p>
            <a:pPr marL="0" indent="0">
              <a:buClr>
                <a:schemeClr val="accent1">
                  <a:lumMod val="75000"/>
                </a:schemeClr>
              </a:buClr>
              <a:buNone/>
            </a:pPr>
            <a:r>
              <a:rPr lang="en-US" sz="2800" b="1" dirty="0" smtClean="0"/>
              <a:t>What is an ethical dilemma? </a:t>
            </a:r>
            <a:endParaRPr lang="en-US" sz="2800" b="1" dirty="0" smtClean="0">
              <a:solidFill>
                <a:schemeClr val="bg1"/>
              </a:solidFill>
            </a:endParaRPr>
          </a:p>
          <a:p>
            <a:pPr marL="0" indent="0">
              <a:buClr>
                <a:schemeClr val="accent1">
                  <a:lumMod val="75000"/>
                </a:schemeClr>
              </a:buClr>
              <a:buNone/>
            </a:pPr>
            <a:endParaRPr lang="en-US" sz="900" b="1" dirty="0" smtClean="0">
              <a:solidFill>
                <a:schemeClr val="bg1"/>
              </a:solidFill>
            </a:endParaRPr>
          </a:p>
          <a:p>
            <a:pPr marL="0" indent="0">
              <a:buNone/>
            </a:pPr>
            <a:r>
              <a:rPr lang="en-US" sz="2400" dirty="0" smtClean="0"/>
              <a:t>It is a situation which:</a:t>
            </a:r>
          </a:p>
          <a:p>
            <a:pPr marL="0" indent="0">
              <a:buNone/>
            </a:pPr>
            <a:endParaRPr lang="en-US" sz="1100" dirty="0"/>
          </a:p>
          <a:p>
            <a:pPr>
              <a:buClr>
                <a:srgbClr val="CC9900"/>
              </a:buClr>
              <a:buSzPct val="85000"/>
              <a:buFont typeface="Wingdings" panose="05000000000000000000" pitchFamily="2" charset="2"/>
              <a:buChar char="Ø"/>
            </a:pPr>
            <a:r>
              <a:rPr lang="en-US" sz="2400" dirty="0" smtClean="0"/>
              <a:t>You are unsure of the right                                                                                                thing to do</a:t>
            </a:r>
          </a:p>
          <a:p>
            <a:pPr>
              <a:buClr>
                <a:srgbClr val="CC9900"/>
              </a:buClr>
              <a:buSzPct val="85000"/>
              <a:buFont typeface="Wingdings" panose="05000000000000000000" pitchFamily="2" charset="2"/>
              <a:buChar char="Ø"/>
            </a:pPr>
            <a:r>
              <a:rPr lang="en-US" sz="2400" dirty="0" smtClean="0"/>
              <a:t>Two or more of your values                                                                    may be in conflict</a:t>
            </a:r>
          </a:p>
          <a:p>
            <a:pPr>
              <a:buClr>
                <a:srgbClr val="CC9900"/>
              </a:buClr>
              <a:buSzPct val="85000"/>
              <a:buFont typeface="Wingdings" panose="05000000000000000000" pitchFamily="2" charset="2"/>
              <a:buChar char="Ø"/>
            </a:pPr>
            <a:r>
              <a:rPr lang="en-US" sz="2400" dirty="0" smtClean="0"/>
              <a:t>Some harm may be caused no matter what you do</a:t>
            </a:r>
          </a:p>
          <a:p>
            <a:endParaRPr lang="en-US" dirty="0"/>
          </a:p>
          <a:p>
            <a:pPr marL="0" indent="0">
              <a:buNone/>
            </a:pP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818" y="1828800"/>
            <a:ext cx="356110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964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6/17/2015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an Ethical Dilemma?</a:t>
            </a:r>
            <a:endParaRPr lang="en-US" sz="4400"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4923099"/>
              </p:ext>
            </p:extLst>
          </p:nvPr>
        </p:nvGraphicFramePr>
        <p:xfrm>
          <a:off x="457200" y="1371600"/>
          <a:ext cx="8229600" cy="4678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5810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44844</TotalTime>
  <Words>4325</Words>
  <Application>Microsoft Office PowerPoint</Application>
  <PresentationFormat>On-screen Show (4:3)</PresentationFormat>
  <Paragraphs>724</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Ethical Issues in Offender Treatment:   Ethical Dilemmas and  Tools for Working Through Them  </vt:lpstr>
      <vt:lpstr>Course Objectives</vt:lpstr>
      <vt:lpstr>Module I: Research</vt:lpstr>
      <vt:lpstr> WHAT IS AN  ETHICAL DILEMMA?</vt:lpstr>
      <vt:lpstr>Module I: Research</vt:lpstr>
      <vt:lpstr>Module I: Research</vt:lpstr>
      <vt:lpstr>Module I: Research</vt:lpstr>
      <vt:lpstr>Module I: Research</vt:lpstr>
      <vt:lpstr>Module I: Research</vt:lpstr>
      <vt:lpstr>Module I: Research</vt:lpstr>
      <vt:lpstr>Module I: Research</vt:lpstr>
      <vt:lpstr>Module I: Research</vt:lpstr>
      <vt:lpstr> SIX ETHICAL PRINCIPLES</vt:lpstr>
      <vt:lpstr>Module I: Research</vt:lpstr>
      <vt:lpstr> Non-Maleficence  </vt:lpstr>
      <vt:lpstr> Autonomy  </vt:lpstr>
      <vt:lpstr> Justice  </vt:lpstr>
      <vt:lpstr> Fidelity  </vt:lpstr>
      <vt:lpstr> Veracity  </vt:lpstr>
      <vt:lpstr> Boundaries of Competence  </vt:lpstr>
      <vt:lpstr> Impairment  </vt:lpstr>
      <vt:lpstr>Module I: Research</vt:lpstr>
      <vt:lpstr>Module I: Research</vt:lpstr>
      <vt:lpstr> TOOLS FOR ETHICAL DECISION MAKING</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 FINAL CONSIDERATIONS</vt:lpstr>
      <vt:lpstr>Consider This!</vt:lpstr>
      <vt:lpstr>Module I: Research</vt:lpstr>
      <vt:lpstr>Module I: Research</vt:lpstr>
      <vt:lpstr>Accept, Admit, Acknowledge</vt:lpstr>
      <vt:lpstr>References</vt:lpstr>
      <vt:lpstr>Next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Noah M. Shifman</cp:lastModifiedBy>
  <cp:revision>592</cp:revision>
  <dcterms:created xsi:type="dcterms:W3CDTF">2006-08-16T00:00:00Z</dcterms:created>
  <dcterms:modified xsi:type="dcterms:W3CDTF">2015-06-17T14:54:30Z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