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57" r:id="rId8"/>
    <p:sldId id="258" r:id="rId9"/>
    <p:sldId id="266" r:id="rId10"/>
    <p:sldId id="267" r:id="rId11"/>
    <p:sldId id="273" r:id="rId12"/>
    <p:sldId id="274" r:id="rId13"/>
    <p:sldId id="275" r:id="rId14"/>
    <p:sldId id="276" r:id="rId15"/>
    <p:sldId id="277" r:id="rId16"/>
    <p:sldId id="263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02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4BD74D1-26E1-4493-BEC1-A00DF9455ACD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7C4B365-8383-40F3-9F53-F3CC23FBB0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burgess@bsheriff.net" TargetMode="External"/><Relationship Id="rId2" Type="http://schemas.openxmlformats.org/officeDocument/2006/relationships/hyperlink" Target="mailto:rallen@bsheriff.net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9600" y="0"/>
            <a:ext cx="3962400" cy="2057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000" b="1" dirty="0" smtClean="0">
                <a:solidFill>
                  <a:schemeClr val="bg2"/>
                </a:solidFill>
                <a:latin typeface="Arial Narrow" pitchFamily="34" charset="0"/>
              </a:rPr>
              <a:t>Barnstable County Sheriff’s Office’s</a:t>
            </a:r>
            <a:br>
              <a:rPr lang="en-US" sz="2000" b="1" dirty="0" smtClean="0">
                <a:solidFill>
                  <a:schemeClr val="bg2"/>
                </a:solidFill>
                <a:latin typeface="Arial Narrow" pitchFamily="34" charset="0"/>
              </a:rPr>
            </a:b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3100" b="1" dirty="0" smtClean="0">
                <a:latin typeface="Arial Narrow" pitchFamily="34" charset="0"/>
              </a:rPr>
              <a:t/>
            </a:r>
            <a:br>
              <a:rPr lang="en-US" sz="3100" b="1" dirty="0" smtClean="0">
                <a:latin typeface="Arial Narrow" pitchFamily="34" charset="0"/>
              </a:rPr>
            </a:br>
            <a:r>
              <a:rPr lang="en-US" sz="2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 Narrow" pitchFamily="34" charset="0"/>
              </a:rPr>
              <a:t>Educating Inmates on Medication Assisted Recovery</a:t>
            </a:r>
            <a:br>
              <a:rPr lang="en-US" sz="2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 Narrow" pitchFamily="34" charset="0"/>
              </a:rPr>
            </a:br>
            <a:r>
              <a:rPr lang="en-US" sz="2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 Narrow" pitchFamily="34" charset="0"/>
              </a:rPr>
              <a:t>_________________</a:t>
            </a:r>
            <a:endParaRPr lang="en-US" sz="2200" b="1" dirty="0">
              <a:solidFill>
                <a:schemeClr val="accent3">
                  <a:lumMod val="60000"/>
                  <a:lumOff val="4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2514600"/>
            <a:ext cx="3496235" cy="3429000"/>
          </a:xfrm>
        </p:spPr>
        <p:txBody>
          <a:bodyPr>
            <a:normAutofit/>
          </a:bodyPr>
          <a:lstStyle/>
          <a:p>
            <a:endParaRPr lang="en-US" b="1" dirty="0" smtClean="0">
              <a:latin typeface="Arial Narrow" pitchFamily="34" charset="0"/>
            </a:endParaRPr>
          </a:p>
          <a:p>
            <a:endParaRPr lang="en-US" i="1" dirty="0">
              <a:latin typeface="Arial Narrow" pitchFamily="34" charset="0"/>
            </a:endParaRPr>
          </a:p>
          <a:p>
            <a:r>
              <a:rPr lang="en-US" b="1" i="1" dirty="0" smtClean="0">
                <a:latin typeface="Arial Narrow" pitchFamily="34" charset="0"/>
              </a:rPr>
              <a:t>Roger Allen LMHC</a:t>
            </a:r>
          </a:p>
          <a:p>
            <a:r>
              <a:rPr lang="en-US" i="1" dirty="0" smtClean="0">
                <a:latin typeface="Arial Narrow" pitchFamily="34" charset="0"/>
              </a:rPr>
              <a:t>Director of Inmate Services</a:t>
            </a:r>
          </a:p>
          <a:p>
            <a:endParaRPr lang="en-US" i="1" dirty="0">
              <a:latin typeface="Arial Narrow" pitchFamily="34" charset="0"/>
            </a:endParaRPr>
          </a:p>
          <a:p>
            <a:r>
              <a:rPr lang="en-US" b="1" dirty="0">
                <a:latin typeface="Arial Narrow" pitchFamily="34" charset="0"/>
              </a:rPr>
              <a:t>Jessica Burgess MSN, RN</a:t>
            </a:r>
          </a:p>
          <a:p>
            <a:r>
              <a:rPr lang="en-US" i="1" dirty="0">
                <a:latin typeface="Arial Narrow" pitchFamily="34" charset="0"/>
              </a:rPr>
              <a:t>Assistant Director of Health Services</a:t>
            </a:r>
          </a:p>
          <a:p>
            <a:endParaRPr lang="en-US" i="1" dirty="0">
              <a:latin typeface="Arial Narrow" pitchFamily="34" charset="0"/>
            </a:endParaRPr>
          </a:p>
        </p:txBody>
      </p:sp>
      <p:pic>
        <p:nvPicPr>
          <p:cNvPr id="1026" name="Picture 2" descr="C:\Documents and Settings\jbonavita\Local Settings\Temporary Internet Files\Content.IE5\4T00TACE\MC90041357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39624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589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Arial Narrow" pitchFamily="34" charset="0"/>
              </a:rPr>
              <a:t>The </a:t>
            </a:r>
            <a:r>
              <a:rPr lang="en-US" sz="3200" dirty="0" err="1" smtClean="0">
                <a:latin typeface="Arial Narrow" pitchFamily="34" charset="0"/>
              </a:rPr>
              <a:t>Vivitrol</a:t>
            </a:r>
            <a:r>
              <a:rPr lang="en-US" sz="3200" dirty="0" smtClean="0">
                <a:latin typeface="Arial Narrow" pitchFamily="34" charset="0"/>
              </a:rPr>
              <a:t> Program is a Medication </a:t>
            </a:r>
            <a:r>
              <a:rPr lang="en-US" sz="3200" b="1" dirty="0" smtClean="0">
                <a:latin typeface="Arial Narrow" pitchFamily="34" charset="0"/>
              </a:rPr>
              <a:t>ASSISTED</a:t>
            </a:r>
            <a:r>
              <a:rPr lang="en-US" sz="3200" dirty="0" smtClean="0">
                <a:latin typeface="Arial Narrow" pitchFamily="34" charset="0"/>
              </a:rPr>
              <a:t> Treatment</a:t>
            </a:r>
            <a:endParaRPr lang="en-US" sz="3200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>
                <a:latin typeface="Arial Narrow" pitchFamily="34" charset="0"/>
              </a:rPr>
              <a:t>The medication is only 1 aspect of treatment</a:t>
            </a:r>
          </a:p>
          <a:p>
            <a:endParaRPr lang="en-US" dirty="0" smtClean="0">
              <a:latin typeface="Arial Narrow" pitchFamily="34" charset="0"/>
            </a:endParaRPr>
          </a:p>
          <a:p>
            <a:r>
              <a:rPr lang="en-US" dirty="0" smtClean="0">
                <a:latin typeface="Arial Narrow" pitchFamily="34" charset="0"/>
              </a:rPr>
              <a:t>The medication is intended to help prevent relapse while the addicted individual works to make lasting behavioral changes</a:t>
            </a:r>
          </a:p>
          <a:p>
            <a:endParaRPr lang="en-US" dirty="0" smtClean="0">
              <a:latin typeface="Arial Narrow" pitchFamily="34" charset="0"/>
            </a:endParaRPr>
          </a:p>
          <a:p>
            <a:r>
              <a:rPr lang="en-US" dirty="0" smtClean="0">
                <a:latin typeface="Arial Narrow" pitchFamily="34" charset="0"/>
              </a:rPr>
              <a:t>Other treatments (counseling/meetings) are necessary for lasting recovery</a:t>
            </a:r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089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533400"/>
            <a:ext cx="7024744" cy="838200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>
                <a:latin typeface="Arial Narrow" pitchFamily="34" charset="0"/>
              </a:rPr>
              <a:t>Vivitrol</a:t>
            </a:r>
            <a:r>
              <a:rPr lang="en-US" b="1" dirty="0">
                <a:latin typeface="Arial Narrow" pitchFamily="34" charset="0"/>
              </a:rPr>
              <a:t> </a:t>
            </a:r>
            <a:r>
              <a:rPr lang="en-US" b="1" dirty="0" smtClean="0">
                <a:latin typeface="Arial Narrow" pitchFamily="34" charset="0"/>
              </a:rPr>
              <a:t>Program Outline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6934200" cy="5029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latin typeface="Arial Narrow" pitchFamily="34" charset="0"/>
                <a:cs typeface="Arial" pitchFamily="34" charset="0"/>
              </a:rPr>
              <a:t>Programs department presents information about Medication-Assisted Treatment to inmates in RSAT </a:t>
            </a:r>
          </a:p>
          <a:p>
            <a:pPr>
              <a:buFont typeface="Wingdings" pitchFamily="2" charset="2"/>
              <a:buChar char="Ø"/>
            </a:pPr>
            <a:endParaRPr lang="en-US" sz="2200" dirty="0" smtClean="0">
              <a:latin typeface="Arial Narrow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latin typeface="Arial Narrow" pitchFamily="34" charset="0"/>
                <a:cs typeface="Arial" pitchFamily="34" charset="0"/>
              </a:rPr>
              <a:t>Inmate requests treatment/information</a:t>
            </a:r>
          </a:p>
          <a:p>
            <a:pPr>
              <a:buFont typeface="Wingdings" pitchFamily="2" charset="2"/>
              <a:buChar char="Ø"/>
            </a:pPr>
            <a:endParaRPr lang="en-US" sz="2200" dirty="0" smtClean="0">
              <a:latin typeface="Arial Narrow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latin typeface="Arial Narrow" pitchFamily="34" charset="0"/>
                <a:cs typeface="Arial" pitchFamily="34" charset="0"/>
              </a:rPr>
              <a:t>Medical Director, Assistant Director, or Transitional Healthcare Coordinator meets </a:t>
            </a:r>
            <a:r>
              <a:rPr lang="en-US" sz="2200" dirty="0">
                <a:latin typeface="Arial Narrow" pitchFamily="34" charset="0"/>
                <a:cs typeface="Arial" pitchFamily="34" charset="0"/>
              </a:rPr>
              <a:t>o</a:t>
            </a:r>
            <a:r>
              <a:rPr lang="en-US" sz="2200" dirty="0" smtClean="0">
                <a:latin typeface="Arial Narrow" pitchFamily="34" charset="0"/>
                <a:cs typeface="Arial" pitchFamily="34" charset="0"/>
              </a:rPr>
              <a:t>ne on one with </a:t>
            </a:r>
            <a:r>
              <a:rPr lang="en-US" sz="2200" dirty="0">
                <a:latin typeface="Arial Narrow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 Narrow" pitchFamily="34" charset="0"/>
                <a:cs typeface="Arial" pitchFamily="34" charset="0"/>
              </a:rPr>
              <a:t>nmate to determine if appropriate treatment for individual</a:t>
            </a:r>
          </a:p>
          <a:p>
            <a:pPr>
              <a:buFont typeface="Wingdings" pitchFamily="2" charset="2"/>
              <a:buChar char="Ø"/>
            </a:pPr>
            <a:endParaRPr lang="en-US" sz="2200" dirty="0" smtClean="0">
              <a:latin typeface="Arial Narrow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latin typeface="Arial Narrow" pitchFamily="34" charset="0"/>
                <a:cs typeface="Arial" pitchFamily="34" charset="0"/>
              </a:rPr>
              <a:t>Medical Clearance obtained by Medical Director</a:t>
            </a:r>
          </a:p>
        </p:txBody>
      </p:sp>
    </p:spTree>
    <p:extLst>
      <p:ext uri="{BB962C8B-B14F-4D97-AF65-F5344CB8AC3E}">
        <p14:creationId xmlns:p14="http://schemas.microsoft.com/office/powerpoint/2010/main" val="335526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001000" cy="838200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>
                <a:latin typeface="Arial Narrow" pitchFamily="34" charset="0"/>
              </a:rPr>
              <a:t>Vivitrol</a:t>
            </a:r>
            <a:r>
              <a:rPr lang="en-US" b="1" dirty="0">
                <a:latin typeface="Arial Narrow" pitchFamily="34" charset="0"/>
              </a:rPr>
              <a:t> </a:t>
            </a:r>
            <a:r>
              <a:rPr lang="en-US" b="1" dirty="0" smtClean="0">
                <a:latin typeface="Arial Narrow" pitchFamily="34" charset="0"/>
              </a:rPr>
              <a:t>Program Outline(Cont.)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76400"/>
            <a:ext cx="6777317" cy="4724400"/>
          </a:xfrm>
        </p:spPr>
        <p:txBody>
          <a:bodyPr>
            <a:normAutofit fontScale="85000" lnSpcReduction="20000"/>
          </a:bodyPr>
          <a:lstStyle/>
          <a:p>
            <a:pPr>
              <a:buSzPct val="88000"/>
              <a:buFont typeface="Courier New" pitchFamily="49" charset="0"/>
              <a:buChar char="o"/>
            </a:pPr>
            <a:endParaRPr lang="en-US" sz="26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 smtClean="0">
                <a:latin typeface="Arial Narrow" pitchFamily="34" charset="0"/>
              </a:rPr>
              <a:t>Motivation Assessment (involvement in available programs)performed</a:t>
            </a:r>
          </a:p>
          <a:p>
            <a:pPr marL="68580" indent="0">
              <a:buNone/>
            </a:pPr>
            <a:endParaRPr lang="en-US" sz="2600" dirty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>
                <a:latin typeface="Arial Narrow" pitchFamily="34" charset="0"/>
              </a:rPr>
              <a:t>Risk Assessment (LS/CMI</a:t>
            </a:r>
            <a:r>
              <a:rPr lang="en-US" sz="2600" dirty="0" smtClean="0">
                <a:latin typeface="Arial Narrow" pitchFamily="34" charset="0"/>
              </a:rPr>
              <a:t>) performed</a:t>
            </a:r>
          </a:p>
          <a:p>
            <a:endParaRPr lang="en-US" sz="2600" dirty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>
                <a:latin typeface="Arial Narrow" pitchFamily="34" charset="0"/>
              </a:rPr>
              <a:t>Two counseling sessions with Mental Health </a:t>
            </a:r>
            <a:r>
              <a:rPr lang="en-US" sz="2600" dirty="0" smtClean="0">
                <a:latin typeface="Arial Narrow" pitchFamily="34" charset="0"/>
              </a:rPr>
              <a:t>Staff</a:t>
            </a:r>
          </a:p>
          <a:p>
            <a:endParaRPr lang="en-US" sz="26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 smtClean="0">
                <a:latin typeface="Arial Narrow" pitchFamily="34" charset="0"/>
              </a:rPr>
              <a:t>Oral Naltrexone trial for 3 days</a:t>
            </a:r>
          </a:p>
          <a:p>
            <a:endParaRPr lang="en-US" sz="2600" dirty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 err="1" smtClean="0">
                <a:latin typeface="Arial Narrow" pitchFamily="34" charset="0"/>
              </a:rPr>
              <a:t>Vivitrol</a:t>
            </a:r>
            <a:r>
              <a:rPr lang="en-US" sz="2600" dirty="0" smtClean="0">
                <a:latin typeface="Arial Narrow" pitchFamily="34" charset="0"/>
              </a:rPr>
              <a:t> </a:t>
            </a:r>
            <a:r>
              <a:rPr lang="en-US" sz="2600" dirty="0">
                <a:latin typeface="Arial Narrow" pitchFamily="34" charset="0"/>
              </a:rPr>
              <a:t>administered 1 week prior to </a:t>
            </a:r>
            <a:r>
              <a:rPr lang="en-US" sz="2600" dirty="0" smtClean="0">
                <a:latin typeface="Arial Narrow" pitchFamily="34" charset="0"/>
              </a:rPr>
              <a:t>release</a:t>
            </a:r>
          </a:p>
          <a:p>
            <a:endParaRPr lang="en-US" sz="2600" dirty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>
                <a:latin typeface="Arial Narrow" pitchFamily="34" charset="0"/>
              </a:rPr>
              <a:t>Mass Health Insurance initiated &amp; follow-up treatment at community clinic scheduled prior to release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52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>
                <a:latin typeface="Arial Narrow" pitchFamily="34" charset="0"/>
              </a:rPr>
              <a:t>Vivitrol</a:t>
            </a:r>
            <a:r>
              <a:rPr lang="en-US" b="1" dirty="0">
                <a:latin typeface="Arial Narrow" pitchFamily="34" charset="0"/>
              </a:rPr>
              <a:t> </a:t>
            </a:r>
            <a:r>
              <a:rPr lang="en-US" b="1" dirty="0" smtClean="0">
                <a:latin typeface="Arial Narrow" pitchFamily="34" charset="0"/>
              </a:rPr>
              <a:t>Program</a:t>
            </a:r>
            <a:r>
              <a:rPr lang="en-US" b="1" dirty="0">
                <a:latin typeface="Arial Narrow" pitchFamily="34" charset="0"/>
              </a:rPr>
              <a:t/>
            </a:r>
            <a:br>
              <a:rPr lang="en-US" b="1" dirty="0">
                <a:latin typeface="Arial Narrow" pitchFamily="34" charset="0"/>
              </a:rPr>
            </a:br>
            <a:r>
              <a:rPr lang="en-US" sz="2700" b="1" dirty="0" smtClean="0">
                <a:solidFill>
                  <a:schemeClr val="accent2"/>
                </a:solidFill>
                <a:latin typeface="Arial Narrow" pitchFamily="34" charset="0"/>
              </a:rPr>
              <a:t>Data Collection</a:t>
            </a:r>
            <a:endParaRPr lang="en-US" sz="2700" dirty="0">
              <a:solidFill>
                <a:schemeClr val="accent2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1200"/>
            <a:ext cx="7262308" cy="43434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Inmate self-reported and recorded data pre- and post- treatment compared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Validated assessment tool: LS/CMI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CORI reports run for 2 years after release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Inmate self-reports level of cravings to use substances before and after </a:t>
            </a:r>
            <a:r>
              <a:rPr lang="en-US" dirty="0" err="1" smtClean="0">
                <a:latin typeface="Arial Narrow" pitchFamily="34" charset="0"/>
              </a:rPr>
              <a:t>Vivitrol</a:t>
            </a:r>
            <a:r>
              <a:rPr lang="en-US" dirty="0" smtClean="0">
                <a:latin typeface="Arial Narrow" pitchFamily="34" charset="0"/>
              </a:rPr>
              <a:t> program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smtClean="0">
                <a:latin typeface="Arial Narrow" pitchFamily="34" charset="0"/>
              </a:rPr>
              <a:t>treatment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Release of Information signed by inmate to allow communication with follow-up treatment providers and personal contact. Allows for data collection of progress post-release</a:t>
            </a:r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27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57200"/>
            <a:ext cx="7024744" cy="12192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Arial Narrow" pitchFamily="34" charset="0"/>
              </a:rPr>
              <a:t>Data of Interest</a:t>
            </a:r>
            <a:endParaRPr lang="en-US" sz="4400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467600" cy="4419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 Narrow" pitchFamily="34" charset="0"/>
              </a:rPr>
              <a:t>Clean time history compared to current treatment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 Narrow" pitchFamily="34" charset="0"/>
              </a:rPr>
              <a:t>Compliance with appointments, counseling requirements, and monthly </a:t>
            </a:r>
            <a:r>
              <a:rPr lang="en-US" sz="2800" dirty="0" err="1" smtClean="0">
                <a:latin typeface="Arial Narrow" pitchFamily="34" charset="0"/>
              </a:rPr>
              <a:t>Vivitrol</a:t>
            </a:r>
            <a:r>
              <a:rPr lang="en-US" sz="2800" dirty="0" smtClean="0">
                <a:latin typeface="Arial Narrow" pitchFamily="34" charset="0"/>
              </a:rPr>
              <a:t> injections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 Narrow" pitchFamily="34" charset="0"/>
              </a:rPr>
              <a:t>Contributing to the work force?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 Narrow" pitchFamily="34" charset="0"/>
              </a:rPr>
              <a:t>Recidivism- Is treatment increasing time between incarcerations?</a:t>
            </a:r>
            <a:endParaRPr lang="en-US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38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 Narrow" pitchFamily="34" charset="0"/>
              </a:rPr>
              <a:t>Preliminary Results 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57400"/>
            <a:ext cx="6777317" cy="3775229"/>
          </a:xfrm>
        </p:spPr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37 Inmates treated since April 2012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Arial Narrow" pitchFamily="34" charset="0"/>
              </a:rPr>
              <a:t>20 remain in treatment in the community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Arial Narrow" pitchFamily="34" charset="0"/>
              </a:rPr>
              <a:t>2 are no longer being treated with </a:t>
            </a:r>
            <a:r>
              <a:rPr lang="en-US" dirty="0" err="1" smtClean="0">
                <a:latin typeface="Arial Narrow" pitchFamily="34" charset="0"/>
              </a:rPr>
              <a:t>Vivitrol</a:t>
            </a:r>
            <a:r>
              <a:rPr lang="en-US" dirty="0" smtClean="0">
                <a:latin typeface="Arial Narrow" pitchFamily="34" charset="0"/>
              </a:rPr>
              <a:t>, but remain in recovery in the community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3"/>
                </a:solidFill>
                <a:latin typeface="Arial Narrow" pitchFamily="34" charset="0"/>
              </a:rPr>
              <a:t>59% of inmates treated remain in recovery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Arial Narrow" pitchFamily="34" charset="0"/>
              </a:rPr>
              <a:t>31 of the 37 treated in the </a:t>
            </a:r>
            <a:r>
              <a:rPr lang="en-US" dirty="0" err="1" smtClean="0">
                <a:latin typeface="Arial Narrow" pitchFamily="34" charset="0"/>
              </a:rPr>
              <a:t>vivitrol</a:t>
            </a:r>
            <a:r>
              <a:rPr lang="en-US" dirty="0" smtClean="0">
                <a:latin typeface="Arial Narrow" pitchFamily="34" charset="0"/>
              </a:rPr>
              <a:t> program followed through with treatment at referral site in the community (Presented at first appointment) </a:t>
            </a:r>
            <a:r>
              <a:rPr lang="en-US" dirty="0" smtClean="0">
                <a:solidFill>
                  <a:schemeClr val="accent3"/>
                </a:solidFill>
                <a:latin typeface="Arial Narrow" pitchFamily="34" charset="0"/>
              </a:rPr>
              <a:t>84%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Arial Narrow" pitchFamily="34" charset="0"/>
              </a:rPr>
              <a:t>4 of the inmates treated have been re-incarcerated </a:t>
            </a:r>
            <a:r>
              <a:rPr lang="en-US" dirty="0" smtClean="0">
                <a:solidFill>
                  <a:schemeClr val="accent3"/>
                </a:solidFill>
                <a:latin typeface="Arial Narrow" pitchFamily="34" charset="0"/>
              </a:rPr>
              <a:t>11%</a:t>
            </a:r>
          </a:p>
          <a:p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1126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/>
              <a:t>Questions?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57400"/>
            <a:ext cx="6777317" cy="377522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 marL="68580" indent="0">
              <a:buNone/>
            </a:pPr>
            <a:r>
              <a:rPr lang="en-US" sz="1800" b="1" dirty="0" smtClean="0"/>
              <a:t>Roger Allen LMHC</a:t>
            </a:r>
          </a:p>
          <a:p>
            <a:pPr marL="68580" indent="0">
              <a:buNone/>
            </a:pPr>
            <a:r>
              <a:rPr lang="en-US" sz="1800" dirty="0" smtClean="0"/>
              <a:t>Director of Inmate Services</a:t>
            </a:r>
          </a:p>
          <a:p>
            <a:pPr marL="68580" indent="0">
              <a:buNone/>
            </a:pPr>
            <a:r>
              <a:rPr lang="en-US" sz="1800" dirty="0" smtClean="0"/>
              <a:t>Barnstable County Sheriff’s Office</a:t>
            </a:r>
          </a:p>
          <a:p>
            <a:pPr marL="68580" indent="0">
              <a:buNone/>
            </a:pPr>
            <a:r>
              <a:rPr lang="en-US" sz="1800" dirty="0" smtClean="0">
                <a:hlinkClick r:id="rId2"/>
              </a:rPr>
              <a:t>rallen@bsheriff.net</a:t>
            </a:r>
            <a:endParaRPr lang="en-US" sz="1800" dirty="0" smtClean="0"/>
          </a:p>
          <a:p>
            <a:pPr marL="68580" indent="0">
              <a:buNone/>
            </a:pPr>
            <a:endParaRPr lang="en-US" sz="1800" dirty="0"/>
          </a:p>
          <a:p>
            <a:pPr marL="68580" indent="0">
              <a:buNone/>
            </a:pPr>
            <a:r>
              <a:rPr lang="en-US" sz="1800" b="1" dirty="0" smtClean="0"/>
              <a:t>Jessica Burgess MSN, RN</a:t>
            </a:r>
          </a:p>
          <a:p>
            <a:pPr marL="68580" indent="0">
              <a:buNone/>
            </a:pPr>
            <a:r>
              <a:rPr lang="en-US" sz="1800" dirty="0" smtClean="0"/>
              <a:t>Assistant Director of Health Services</a:t>
            </a:r>
          </a:p>
          <a:p>
            <a:pPr marL="68580" indent="0">
              <a:buNone/>
            </a:pPr>
            <a:r>
              <a:rPr lang="en-US" sz="1800" dirty="0" smtClean="0"/>
              <a:t>Barnstable County Sheriff’s Office</a:t>
            </a:r>
          </a:p>
          <a:p>
            <a:pPr marL="68580" indent="0">
              <a:buNone/>
            </a:pPr>
            <a:r>
              <a:rPr lang="en-US" sz="1800" dirty="0" smtClean="0">
                <a:hlinkClick r:id="rId3"/>
              </a:rPr>
              <a:t>jburgess@bsheriff.net</a:t>
            </a:r>
            <a:endParaRPr lang="en-US" sz="1800" dirty="0" smtClean="0"/>
          </a:p>
          <a:p>
            <a:pPr marL="68580" indent="0">
              <a:buNone/>
            </a:pPr>
            <a:endParaRPr lang="en-US" sz="1800" dirty="0" smtClean="0"/>
          </a:p>
          <a:p>
            <a:pPr marL="6858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2518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456" y="533400"/>
            <a:ext cx="7024744" cy="16002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Arial Narrow" pitchFamily="34" charset="0"/>
              </a:rPr>
              <a:t>Next Presentation</a:t>
            </a:r>
            <a:r>
              <a:rPr lang="en-US" b="1" dirty="0" smtClean="0">
                <a:latin typeface="Arial Narrow" pitchFamily="34" charset="0"/>
              </a:rPr>
              <a:t/>
            </a:r>
            <a:br>
              <a:rPr lang="en-US" b="1" dirty="0" smtClean="0">
                <a:latin typeface="Arial Narrow" pitchFamily="34" charset="0"/>
              </a:rPr>
            </a:br>
            <a:r>
              <a:rPr lang="en-US" sz="1200" b="1" dirty="0">
                <a:latin typeface="Arial Narrow" pitchFamily="34" charset="0"/>
              </a:rPr>
              <a:t/>
            </a:r>
            <a:br>
              <a:rPr lang="en-US" sz="1200" b="1" dirty="0">
                <a:latin typeface="Arial Narrow" pitchFamily="34" charset="0"/>
              </a:rPr>
            </a:br>
            <a:r>
              <a:rPr lang="en-US" sz="3200" b="1" dirty="0">
                <a:solidFill>
                  <a:schemeClr val="accent2"/>
                </a:solidFill>
                <a:latin typeface="Arial Narrow" pitchFamily="34" charset="0"/>
              </a:rPr>
              <a:t>Domestic Violence and RSAT</a:t>
            </a:r>
            <a:endParaRPr lang="en-US" sz="2800" dirty="0">
              <a:solidFill>
                <a:schemeClr val="accent2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7719508" cy="4343400"/>
          </a:xfrm>
        </p:spPr>
        <p:txBody>
          <a:bodyPr>
            <a:normAutofit fontScale="62500" lnSpcReduction="20000"/>
          </a:bodyPr>
          <a:lstStyle/>
          <a:p>
            <a:pPr marL="68580" indent="0" algn="ctr">
              <a:buNone/>
            </a:pPr>
            <a:r>
              <a:rPr lang="en-US" sz="3800" dirty="0">
                <a:latin typeface="Arial Narrow" pitchFamily="34" charset="0"/>
              </a:rPr>
              <a:t>June 19, 2013</a:t>
            </a:r>
          </a:p>
          <a:p>
            <a:pPr marL="68580" indent="0" algn="ctr">
              <a:buNone/>
            </a:pPr>
            <a:r>
              <a:rPr lang="en-US" sz="3800" dirty="0">
                <a:latin typeface="Arial Narrow" pitchFamily="34" charset="0"/>
              </a:rPr>
              <a:t>2:00 – 3:00 p.m. EDT </a:t>
            </a:r>
          </a:p>
          <a:p>
            <a:pPr>
              <a:buFont typeface="Wingdings" pitchFamily="2" charset="2"/>
              <a:buChar char="Ø"/>
            </a:pPr>
            <a:endParaRPr lang="en-US" dirty="0">
              <a:latin typeface="Arial Narrow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latin typeface="Arial Narrow" pitchFamily="34" charset="0"/>
              </a:rPr>
              <a:t>Although substance abuse is the universal common denominator among RSAT inmates, many share another common challenge, domestic violence (DV).  Among RSAT populations are a high proportion of both domestic violence victims and perpetrators.  In fact, some RSAT inmates’ substance abuse may have been the result of self-medication to deal with the stress of domestic violence.  It also plays a major role in post-release recidivism.  Studies indicate that after release, the second largest number of rearrests for RSAT graduates after substance abuse crimes is domestic violence.  </a:t>
            </a:r>
          </a:p>
          <a:p>
            <a:pPr marL="0">
              <a:lnSpc>
                <a:spcPct val="120000"/>
              </a:lnSpc>
              <a:buFont typeface="Wingdings" pitchFamily="2" charset="2"/>
              <a:buChar char="Ø"/>
            </a:pPr>
            <a:endParaRPr lang="en-US" sz="2600" dirty="0">
              <a:latin typeface="Arial Narrow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latin typeface="Arial Narrow" pitchFamily="34" charset="0"/>
              </a:rPr>
              <a:t>Presenter: </a:t>
            </a:r>
            <a:r>
              <a:rPr lang="en-US" sz="3200" dirty="0" smtClean="0">
                <a:latin typeface="Arial Narrow" pitchFamily="34" charset="0"/>
              </a:rPr>
              <a:t>Andrew </a:t>
            </a:r>
            <a:r>
              <a:rPr lang="en-US" sz="3200" dirty="0">
                <a:latin typeface="Arial Narrow" pitchFamily="34" charset="0"/>
              </a:rPr>
              <a:t>Klein</a:t>
            </a:r>
          </a:p>
          <a:p>
            <a:pPr>
              <a:buFont typeface="Wingdings" pitchFamily="2" charset="2"/>
              <a:buChar char="Ø"/>
            </a:pPr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78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024744" cy="16002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 Narrow" pitchFamily="34" charset="0"/>
              </a:rPr>
              <a:t>Barnstable County Correctional Facility</a:t>
            </a:r>
            <a:br>
              <a:rPr lang="en-US" sz="3200" b="1" dirty="0" smtClean="0">
                <a:latin typeface="Arial Narrow" pitchFamily="34" charset="0"/>
              </a:rPr>
            </a:br>
            <a:r>
              <a:rPr lang="en-US" sz="3200" b="1" dirty="0" smtClean="0">
                <a:latin typeface="Arial Narrow" pitchFamily="34" charset="0"/>
              </a:rPr>
              <a:t>Bourne, Massachusetts </a:t>
            </a:r>
            <a:endParaRPr lang="en-US" sz="3200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6777317" cy="3581400"/>
          </a:xfrm>
        </p:spPr>
        <p:txBody>
          <a:bodyPr>
            <a:noAutofit/>
          </a:bodyPr>
          <a:lstStyle/>
          <a:p>
            <a:pPr marL="68580" indent="0">
              <a:buNone/>
            </a:pPr>
            <a:endParaRPr lang="en-US" sz="2000" dirty="0">
              <a:latin typeface="Arial Narrow" pitchFamily="34" charset="0"/>
            </a:endParaRPr>
          </a:p>
          <a:p>
            <a:r>
              <a:rPr lang="en-US" sz="2000" dirty="0" smtClean="0">
                <a:latin typeface="Arial Narrow" pitchFamily="34" charset="0"/>
              </a:rPr>
              <a:t>Maximum capacity:  588</a:t>
            </a:r>
          </a:p>
          <a:p>
            <a:pPr marL="68580" indent="0">
              <a:buNone/>
            </a:pPr>
            <a:endParaRPr lang="en-US" sz="2000" dirty="0" smtClean="0">
              <a:latin typeface="Arial Narrow" pitchFamily="34" charset="0"/>
            </a:endParaRPr>
          </a:p>
          <a:p>
            <a:r>
              <a:rPr lang="en-US" sz="2000" dirty="0" smtClean="0">
                <a:latin typeface="Arial Narrow" pitchFamily="34" charset="0"/>
              </a:rPr>
              <a:t>Head count in May, 2013:  350-400</a:t>
            </a:r>
          </a:p>
          <a:p>
            <a:pPr marL="68580" indent="0">
              <a:buNone/>
            </a:pPr>
            <a:endParaRPr lang="en-US" sz="2000" dirty="0" smtClean="0">
              <a:latin typeface="Arial Narrow" pitchFamily="34" charset="0"/>
            </a:endParaRPr>
          </a:p>
          <a:p>
            <a:r>
              <a:rPr lang="en-US" sz="2000" dirty="0" smtClean="0">
                <a:latin typeface="Arial Narrow" pitchFamily="34" charset="0"/>
              </a:rPr>
              <a:t>Highest head count was upper 400’s</a:t>
            </a:r>
          </a:p>
          <a:p>
            <a:pPr marL="68580" indent="0">
              <a:buNone/>
            </a:pPr>
            <a:endParaRPr lang="en-US" sz="2000" dirty="0" smtClean="0">
              <a:latin typeface="Arial Narrow" pitchFamily="34" charset="0"/>
            </a:endParaRPr>
          </a:p>
          <a:p>
            <a:r>
              <a:rPr lang="en-US" sz="2000" dirty="0" smtClean="0">
                <a:latin typeface="Arial Narrow" pitchFamily="34" charset="0"/>
              </a:rPr>
              <a:t>American Correctional Association Certified </a:t>
            </a:r>
          </a:p>
          <a:p>
            <a:endParaRPr lang="en-US" sz="2000" dirty="0">
              <a:latin typeface="Arial Narrow" pitchFamily="34" charset="0"/>
            </a:endParaRPr>
          </a:p>
          <a:p>
            <a:r>
              <a:rPr lang="en-US" sz="2000" dirty="0" smtClean="0">
                <a:latin typeface="Arial Narrow" pitchFamily="34" charset="0"/>
              </a:rPr>
              <a:t>Opened in October of 2004</a:t>
            </a:r>
          </a:p>
          <a:p>
            <a:endParaRPr lang="en-US" sz="20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145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7024744" cy="6096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latin typeface="Arial Narrow" pitchFamily="34" charset="0"/>
              </a:rPr>
              <a:t>Residential Substance Abuse Treatment Program (RSAT)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6830209" cy="4953000"/>
          </a:xfrm>
        </p:spPr>
        <p:txBody>
          <a:bodyPr>
            <a:noAutofit/>
          </a:bodyPr>
          <a:lstStyle/>
          <a:p>
            <a:r>
              <a:rPr lang="en-US" sz="1600" dirty="0" smtClean="0">
                <a:latin typeface="Arial Narrow" pitchFamily="34" charset="0"/>
              </a:rPr>
              <a:t>Therapeutic Community separate from general pop.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Six Month minimum requirement for participation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Structured curriculum based on Cognitive Behavioral Theory and Disease Model of Addiction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Military structure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Progressive phases of privileges 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Inmates assessed as high risk comprise most of participants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Participants assessed initially by LSI-R:SV when entering the jail. Assessed by LSCMI when entering RSAT.</a:t>
            </a:r>
          </a:p>
          <a:p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Peer leadership (Squad leaders and mentors)</a:t>
            </a:r>
          </a:p>
          <a:p>
            <a:pPr marL="68580" indent="0">
              <a:buNone/>
            </a:pPr>
            <a:endParaRPr lang="en-US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384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024744" cy="6858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Arial Narrow" pitchFamily="34" charset="0"/>
              </a:rPr>
              <a:t>Treatment for General Population</a:t>
            </a:r>
            <a:endParaRPr lang="en-US" sz="2800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6777317" cy="4114800"/>
          </a:xfrm>
        </p:spPr>
        <p:txBody>
          <a:bodyPr>
            <a:normAutofit fontScale="92500"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sz="2000" dirty="0" smtClean="0"/>
              <a:t>All units with sentenced inmates except segregation receive Substance Abuse Education and CBT skills with similar curriculum to RSAT</a:t>
            </a:r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Job Readiness classes</a:t>
            </a:r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Education classes</a:t>
            </a:r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AA/NA</a:t>
            </a:r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OUI Program</a:t>
            </a:r>
          </a:p>
          <a:p>
            <a:pPr marL="68580" indent="0">
              <a:buNone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Re-Entry Services</a:t>
            </a:r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US" sz="2000" dirty="0"/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95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024744" cy="6858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Arial Narrow" pitchFamily="34" charset="0"/>
              </a:rPr>
              <a:t>Re-Entry Program Begins on Person’s Entry to Jail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6777317" cy="4572000"/>
          </a:xfrm>
        </p:spPr>
        <p:txBody>
          <a:bodyPr>
            <a:normAutofit/>
          </a:bodyPr>
          <a:lstStyle/>
          <a:p>
            <a:r>
              <a:rPr lang="en-US" sz="1600" dirty="0" smtClean="0">
                <a:latin typeface="Arial Narrow" pitchFamily="34" charset="0"/>
              </a:rPr>
              <a:t>Comprehensive Re-entry Needs Assessment completed at beginning of sentence. LSI-R:SV administered. High Risk individuals recommended for intense treatment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Individualized re-entry goals established based on Risk/Needs Assessment and/or co-occurring medical and mental health needs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Individualized transition plan updated 60 days prior to release or as needed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Transition plan implemented through strategic collaboration of key team players and providers on staff and in community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Bi-monthly Re-entry Team meeting at the jail with community providers and probation officers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r>
              <a:rPr lang="en-US" sz="1600" dirty="0" smtClean="0">
                <a:latin typeface="Arial Narrow" pitchFamily="34" charset="0"/>
              </a:rPr>
              <a:t>Follow-up data collected to evaluate program effectiveness</a:t>
            </a:r>
          </a:p>
          <a:p>
            <a:pPr marL="68580" indent="0">
              <a:buNone/>
            </a:pPr>
            <a:endParaRPr lang="en-US" sz="1600" dirty="0" smtClean="0">
              <a:latin typeface="Arial Narrow" pitchFamily="34" charset="0"/>
            </a:endParaRPr>
          </a:p>
          <a:p>
            <a:endParaRPr lang="en-US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942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544336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Arial Narrow" pitchFamily="34" charset="0"/>
              </a:rPr>
              <a:t>Questions Regarding RSAT Program at Barnstable County Correctional Facility?</a:t>
            </a:r>
            <a:endParaRPr lang="en-US" sz="4800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5334000"/>
            <a:ext cx="6777317" cy="49862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161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914400"/>
            <a:ext cx="7024744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>
                <a:latin typeface="Arial Narrow" pitchFamily="34" charset="0"/>
              </a:rPr>
              <a:t>Indications for Pre-</a:t>
            </a:r>
            <a:r>
              <a:rPr lang="en-US" sz="3600" b="1" dirty="0">
                <a:latin typeface="Arial Narrow" pitchFamily="34" charset="0"/>
              </a:rPr>
              <a:t> </a:t>
            </a:r>
            <a:r>
              <a:rPr lang="en-US" sz="3600" b="1" dirty="0" smtClean="0">
                <a:latin typeface="Arial Narrow" pitchFamily="34" charset="0"/>
              </a:rPr>
              <a:t>and Post-Release Substance-Abuse Treatment </a:t>
            </a:r>
            <a:endParaRPr lang="en-US" sz="3600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76400"/>
            <a:ext cx="6777317" cy="43434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endParaRPr lang="en-US" b="1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Approximately 25% of new Intakes at BCCF require opioid detox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Approximately 35% of all inmates meet criteria for drug or alcohol dependence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Highest risk of death is in the first 2 weeks after release; i.e.; overdose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Recidivism is tightly linked to relapse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Expense of incarcerating non-violent offenders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Substance abuse is a causative factor for </a:t>
            </a:r>
            <a:r>
              <a:rPr lang="en-US" dirty="0" err="1" smtClean="0">
                <a:latin typeface="Arial Narrow" pitchFamily="34" charset="0"/>
              </a:rPr>
              <a:t>criminogenic</a:t>
            </a:r>
            <a:r>
              <a:rPr lang="en-US" dirty="0" smtClean="0">
                <a:latin typeface="Arial Narrow" pitchFamily="34" charset="0"/>
              </a:rPr>
              <a:t> behavior</a:t>
            </a:r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34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535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>
                <a:latin typeface="Arial Narrow" pitchFamily="34" charset="0"/>
              </a:rPr>
              <a:t>Current Options for Opioid/Alcohol Addicted Individuals After Release</a:t>
            </a:r>
            <a:endParaRPr lang="en-US" sz="3600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1200"/>
            <a:ext cx="6777317" cy="4191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>
                <a:latin typeface="Arial Narrow" pitchFamily="34" charset="0"/>
              </a:rPr>
              <a:t>Relapse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Abstinence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Counseling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12 Step Programs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 Narrow" pitchFamily="34" charset="0"/>
              </a:rPr>
              <a:t>Medication Assisted Treatment 		</a:t>
            </a:r>
          </a:p>
          <a:p>
            <a:pPr marL="365760" lvl="1" indent="0">
              <a:buNone/>
            </a:pPr>
            <a:r>
              <a:rPr lang="en-US" dirty="0" smtClean="0">
                <a:latin typeface="Arial Narrow" pitchFamily="34" charset="0"/>
              </a:rPr>
              <a:t>Opioids: 		</a:t>
            </a:r>
            <a:r>
              <a:rPr lang="en-US" sz="2000" i="1" dirty="0" smtClean="0">
                <a:latin typeface="Arial Narrow" pitchFamily="34" charset="0"/>
              </a:rPr>
              <a:t>*Methadone</a:t>
            </a:r>
          </a:p>
          <a:p>
            <a:pPr marL="685800" lvl="2" indent="0">
              <a:buNone/>
            </a:pPr>
            <a:r>
              <a:rPr lang="en-US" i="1" dirty="0" smtClean="0">
                <a:latin typeface="Arial Narrow" pitchFamily="34" charset="0"/>
              </a:rPr>
              <a:t>			*</a:t>
            </a:r>
            <a:r>
              <a:rPr lang="en-US" i="1" dirty="0" err="1" smtClean="0">
                <a:latin typeface="Arial Narrow" pitchFamily="34" charset="0"/>
              </a:rPr>
              <a:t>Suboxone</a:t>
            </a:r>
            <a:endParaRPr lang="en-US" i="1" dirty="0">
              <a:latin typeface="Arial Narrow" pitchFamily="34" charset="0"/>
            </a:endParaRPr>
          </a:p>
          <a:p>
            <a:pPr marL="411480" lvl="1" indent="0">
              <a:buNone/>
            </a:pPr>
            <a:endParaRPr lang="en-US" dirty="0" smtClean="0">
              <a:latin typeface="Arial Narrow" pitchFamily="34" charset="0"/>
            </a:endParaRPr>
          </a:p>
          <a:p>
            <a:pPr marL="411480" lvl="1" indent="0">
              <a:buNone/>
            </a:pPr>
            <a:r>
              <a:rPr lang="en-US" dirty="0" smtClean="0">
                <a:latin typeface="Arial Narrow" pitchFamily="34" charset="0"/>
              </a:rPr>
              <a:t>Opioids &amp; Alcohol:	</a:t>
            </a:r>
            <a:r>
              <a:rPr lang="en-US" i="1" dirty="0" smtClean="0">
                <a:latin typeface="Arial Narrow" pitchFamily="34" charset="0"/>
              </a:rPr>
              <a:t>*</a:t>
            </a:r>
            <a:r>
              <a:rPr lang="en-US" i="1" dirty="0" err="1" smtClean="0">
                <a:latin typeface="Arial Narrow" pitchFamily="34" charset="0"/>
              </a:rPr>
              <a:t>Vivitrol</a:t>
            </a:r>
            <a:r>
              <a:rPr lang="en-US" i="1" dirty="0" smtClean="0">
                <a:latin typeface="Arial Narrow" pitchFamily="34" charset="0"/>
              </a:rPr>
              <a:t> </a:t>
            </a:r>
            <a:endParaRPr lang="en-US" i="1" dirty="0">
              <a:latin typeface="Arial Narrow" pitchFamily="34" charset="0"/>
            </a:endParaRPr>
          </a:p>
          <a:p>
            <a:pPr marL="685800" lvl="2" indent="0">
              <a:buNone/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01186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latin typeface="Arial Narrow" pitchFamily="34" charset="0"/>
              </a:rPr>
              <a:t>Vivitrol</a:t>
            </a:r>
            <a:r>
              <a:rPr lang="en-US" dirty="0" smtClean="0">
                <a:latin typeface="Arial Narrow" pitchFamily="34" charset="0"/>
              </a:rPr>
              <a:t/>
            </a:r>
            <a:br>
              <a:rPr lang="en-US" dirty="0" smtClean="0">
                <a:latin typeface="Arial Narrow" pitchFamily="34" charset="0"/>
              </a:rPr>
            </a:br>
            <a:r>
              <a:rPr lang="en-US" dirty="0" smtClean="0">
                <a:latin typeface="Arial Narrow" pitchFamily="34" charset="0"/>
              </a:rPr>
              <a:t>(Extended-Release </a:t>
            </a:r>
            <a:r>
              <a:rPr lang="en-US" dirty="0" err="1" smtClean="0">
                <a:latin typeface="Arial Narrow" pitchFamily="34" charset="0"/>
              </a:rPr>
              <a:t>Naltexone</a:t>
            </a:r>
            <a:r>
              <a:rPr lang="en-US" dirty="0" smtClean="0">
                <a:latin typeface="Arial Narrow" pitchFamily="34" charset="0"/>
              </a:rPr>
              <a:t>)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 Narrow" pitchFamily="34" charset="0"/>
              </a:rPr>
              <a:t>An injectable form of the medication Naltrexone</a:t>
            </a:r>
          </a:p>
          <a:p>
            <a:r>
              <a:rPr lang="en-US" dirty="0" smtClean="0">
                <a:latin typeface="Arial Narrow" pitchFamily="34" charset="0"/>
              </a:rPr>
              <a:t>Each dose lasts 30 days</a:t>
            </a:r>
          </a:p>
          <a:p>
            <a:r>
              <a:rPr lang="en-US" dirty="0" smtClean="0">
                <a:latin typeface="Arial Narrow" pitchFamily="34" charset="0"/>
              </a:rPr>
              <a:t>For treatment of Alcohol and/or </a:t>
            </a:r>
            <a:r>
              <a:rPr lang="en-US" dirty="0">
                <a:latin typeface="Arial Narrow" pitchFamily="34" charset="0"/>
              </a:rPr>
              <a:t>O</a:t>
            </a:r>
            <a:r>
              <a:rPr lang="en-US" dirty="0" smtClean="0">
                <a:latin typeface="Arial Narrow" pitchFamily="34" charset="0"/>
              </a:rPr>
              <a:t>pioid dependence</a:t>
            </a:r>
          </a:p>
          <a:p>
            <a:r>
              <a:rPr lang="en-US" dirty="0" smtClean="0">
                <a:latin typeface="Arial Narrow" pitchFamily="34" charset="0"/>
              </a:rPr>
              <a:t>Reduces Cravings/Blocks positive effects of substances</a:t>
            </a:r>
          </a:p>
          <a:p>
            <a:r>
              <a:rPr lang="en-US" dirty="0" smtClean="0">
                <a:latin typeface="Arial Narrow" pitchFamily="34" charset="0"/>
              </a:rPr>
              <a:t>Recommended abstinence from opioids for 7-10 days before administration</a:t>
            </a:r>
          </a:p>
          <a:p>
            <a:r>
              <a:rPr lang="en-US" dirty="0" smtClean="0">
                <a:latin typeface="Arial Narrow" pitchFamily="34" charset="0"/>
              </a:rPr>
              <a:t>Non-Mood Altering/Non Addictive</a:t>
            </a:r>
          </a:p>
          <a:p>
            <a:r>
              <a:rPr lang="en-US" dirty="0" smtClean="0">
                <a:latin typeface="Arial Narrow" pitchFamily="34" charset="0"/>
              </a:rPr>
              <a:t>Not controlled/No Street Value</a:t>
            </a:r>
          </a:p>
          <a:p>
            <a:r>
              <a:rPr lang="en-US" dirty="0" smtClean="0">
                <a:latin typeface="Arial Narrow" pitchFamily="34" charset="0"/>
              </a:rPr>
              <a:t>No withdrawal</a:t>
            </a:r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568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344</TotalTime>
  <Words>826</Words>
  <Application>Microsoft Office PowerPoint</Application>
  <PresentationFormat>On-screen Show (4:3)</PresentationFormat>
  <Paragraphs>162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Austin</vt:lpstr>
      <vt:lpstr> Barnstable County Sheriff’s Office’s   Educating Inmates on Medication Assisted Recovery _________________</vt:lpstr>
      <vt:lpstr>Barnstable County Correctional Facility Bourne, Massachusetts </vt:lpstr>
      <vt:lpstr>Residential Substance Abuse Treatment Program (RSAT)</vt:lpstr>
      <vt:lpstr>Treatment for General Population</vt:lpstr>
      <vt:lpstr>Re-Entry Program Begins on Person’s Entry to Jail</vt:lpstr>
      <vt:lpstr>Questions Regarding RSAT Program at Barnstable County Correctional Facility?</vt:lpstr>
      <vt:lpstr> Indications for Pre- and Post-Release Substance-Abuse Treatment </vt:lpstr>
      <vt:lpstr> Current Options for Opioid/Alcohol Addicted Individuals After Release</vt:lpstr>
      <vt:lpstr>Vivitrol (Extended-Release Naltexone)</vt:lpstr>
      <vt:lpstr>The Vivitrol Program is a Medication ASSISTED Treatment</vt:lpstr>
      <vt:lpstr>Vivitrol Program Outline</vt:lpstr>
      <vt:lpstr>Vivitrol Program Outline(Cont.)</vt:lpstr>
      <vt:lpstr>Vivitrol Program Data Collection</vt:lpstr>
      <vt:lpstr>Data of Interest</vt:lpstr>
      <vt:lpstr>Preliminary Results </vt:lpstr>
      <vt:lpstr>Questions?</vt:lpstr>
      <vt:lpstr>Next Presentation  Domestic Violence and RSAT</vt:lpstr>
    </vt:vector>
  </TitlesOfParts>
  <Company>Barnstable County Sheriff's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Jeanne Bonavita</dc:creator>
  <cp:lastModifiedBy>Noah M. Shifman</cp:lastModifiedBy>
  <cp:revision>53</cp:revision>
  <dcterms:created xsi:type="dcterms:W3CDTF">2012-07-11T16:00:48Z</dcterms:created>
  <dcterms:modified xsi:type="dcterms:W3CDTF">2013-05-13T17:59:22Z</dcterms:modified>
</cp:coreProperties>
</file>