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85" r:id="rId2"/>
    <p:sldMasterId id="2147483673" r:id="rId3"/>
    <p:sldMasterId id="2147483660" r:id="rId4"/>
  </p:sldMasterIdLst>
  <p:notesMasterIdLst>
    <p:notesMasterId r:id="rId49"/>
  </p:notesMasterIdLst>
  <p:handoutMasterIdLst>
    <p:handoutMasterId r:id="rId50"/>
  </p:handoutMasterIdLst>
  <p:sldIdLst>
    <p:sldId id="429" r:id="rId5"/>
    <p:sldId id="332" r:id="rId6"/>
    <p:sldId id="414" r:id="rId7"/>
    <p:sldId id="391" r:id="rId8"/>
    <p:sldId id="417" r:id="rId9"/>
    <p:sldId id="411" r:id="rId10"/>
    <p:sldId id="394" r:id="rId11"/>
    <p:sldId id="443" r:id="rId12"/>
    <p:sldId id="433" r:id="rId13"/>
    <p:sldId id="423" r:id="rId14"/>
    <p:sldId id="434" r:id="rId15"/>
    <p:sldId id="334" r:id="rId16"/>
    <p:sldId id="350" r:id="rId17"/>
    <p:sldId id="338" r:id="rId18"/>
    <p:sldId id="346" r:id="rId19"/>
    <p:sldId id="427" r:id="rId20"/>
    <p:sldId id="349" r:id="rId21"/>
    <p:sldId id="400" r:id="rId22"/>
    <p:sldId id="425" r:id="rId23"/>
    <p:sldId id="339" r:id="rId24"/>
    <p:sldId id="352" r:id="rId25"/>
    <p:sldId id="439" r:id="rId26"/>
    <p:sldId id="419" r:id="rId27"/>
    <p:sldId id="401" r:id="rId28"/>
    <p:sldId id="353" r:id="rId29"/>
    <p:sldId id="359" r:id="rId30"/>
    <p:sldId id="402" r:id="rId31"/>
    <p:sldId id="441" r:id="rId32"/>
    <p:sldId id="406" r:id="rId33"/>
    <p:sldId id="410" r:id="rId34"/>
    <p:sldId id="328" r:id="rId35"/>
    <p:sldId id="384" r:id="rId36"/>
    <p:sldId id="385" r:id="rId37"/>
    <p:sldId id="319" r:id="rId38"/>
    <p:sldId id="317" r:id="rId39"/>
    <p:sldId id="318" r:id="rId40"/>
    <p:sldId id="435" r:id="rId41"/>
    <p:sldId id="392" r:id="rId42"/>
    <p:sldId id="438" r:id="rId43"/>
    <p:sldId id="431" r:id="rId44"/>
    <p:sldId id="351" r:id="rId45"/>
    <p:sldId id="409" r:id="rId46"/>
    <p:sldId id="442" r:id="rId47"/>
    <p:sldId id="444"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5689"/>
    <a:srgbClr val="2B5785"/>
    <a:srgbClr val="244D68"/>
    <a:srgbClr val="FFEA6D"/>
    <a:srgbClr val="FDB552"/>
    <a:srgbClr val="365886"/>
    <a:srgbClr val="7488BF"/>
    <a:srgbClr val="CB923D"/>
    <a:srgbClr val="E7C158"/>
    <a:srgbClr val="859DD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57" autoAdjust="0"/>
    <p:restoredTop sz="98928" autoAdjust="0"/>
  </p:normalViewPr>
  <p:slideViewPr>
    <p:cSldViewPr snapToObjects="1">
      <p:cViewPr>
        <p:scale>
          <a:sx n="75" d="100"/>
          <a:sy n="75" d="100"/>
        </p:scale>
        <p:origin x="-1140" y="-378"/>
      </p:cViewPr>
      <p:guideLst>
        <p:guide orient="horz" pos="2160"/>
        <p:guide pos="2880"/>
      </p:guideLst>
    </p:cSldViewPr>
  </p:slideViewPr>
  <p:outlineViewPr>
    <p:cViewPr>
      <p:scale>
        <a:sx n="33" d="100"/>
        <a:sy n="33" d="100"/>
      </p:scale>
      <p:origin x="0" y="6944"/>
    </p:cViewPr>
  </p:outlineViewPr>
  <p:notesTextViewPr>
    <p:cViewPr>
      <p:scale>
        <a:sx n="100" d="100"/>
        <a:sy n="100" d="100"/>
      </p:scale>
      <p:origin x="0" y="0"/>
    </p:cViewPr>
  </p:notesTextViewPr>
  <p:sorterViewPr>
    <p:cViewPr>
      <p:scale>
        <a:sx n="137" d="100"/>
        <a:sy n="137" d="100"/>
      </p:scale>
      <p:origin x="0" y="0"/>
    </p:cViewPr>
  </p:sorterViewPr>
  <p:notesViewPr>
    <p:cSldViewPr snapToGrid="0" snapToObjects="1">
      <p:cViewPr>
        <p:scale>
          <a:sx n="112" d="100"/>
          <a:sy n="112" d="100"/>
        </p:scale>
        <p:origin x="-2562" y="45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MILIEU MANAGEMENT (by enrichment)    Fred Zackon      TCA Annual Conference  June 12 2012</a:t>
            </a: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194B0D-36E3-BE46-B025-CF1505251A72}" type="datetime1">
              <a:rPr lang="en-US" smtClean="0"/>
              <a:t>2/20/2013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9988273-D229-754C-8BDE-1D33A0FEA6FC}" type="slidenum">
              <a:rPr lang="en-US" smtClean="0"/>
              <a:t>‹#›</a:t>
            </a:fld>
            <a:endParaRPr lang="en-US"/>
          </a:p>
        </p:txBody>
      </p:sp>
    </p:spTree>
    <p:extLst>
      <p:ext uri="{BB962C8B-B14F-4D97-AF65-F5344CB8AC3E}">
        <p14:creationId xmlns:p14="http://schemas.microsoft.com/office/powerpoint/2010/main" val="1165136686"/>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MILIEU MANAGEMENT (by enrichment)    Fred Zackon      TCA Annual Conference  June 12 2012</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8D1716-209C-BA45-82A7-9DBFA534E851}" type="datetime1">
              <a:rPr lang="en-US" smtClean="0"/>
              <a:t>2/20/2013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7ED132-81FF-C04E-A745-A618F7A354BE}" type="slidenum">
              <a:rPr lang="en-US" smtClean="0"/>
              <a:t>‹#›</a:t>
            </a:fld>
            <a:endParaRPr lang="en-US"/>
          </a:p>
        </p:txBody>
      </p:sp>
    </p:spTree>
    <p:extLst>
      <p:ext uri="{BB962C8B-B14F-4D97-AF65-F5344CB8AC3E}">
        <p14:creationId xmlns:p14="http://schemas.microsoft.com/office/powerpoint/2010/main" val="424488335"/>
      </p:ext>
    </p:extLst>
  </p:cSld>
  <p:clrMap bg1="lt1" tx1="dk1" bg2="lt2" tx2="dk2" accent1="accent1" accent2="accent2" accent3="accent3" accent4="accent4" accent5="accent5" accent6="accent6" hlink="hlink" folHlink="folHlink"/>
  <p:hf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64023"/>
            <a:ext cx="5486400" cy="4114800"/>
          </a:xfrm>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22D24EFB-9AAE-4E7D-8EBD-69E13AFA1BA2}" type="slidenum">
              <a:rPr lang="en-US" smtClean="0"/>
              <a:t>1</a:t>
            </a:fld>
            <a:endParaRPr lang="en-US"/>
          </a:p>
        </p:txBody>
      </p:sp>
    </p:spTree>
    <p:extLst>
      <p:ext uri="{BB962C8B-B14F-4D97-AF65-F5344CB8AC3E}">
        <p14:creationId xmlns:p14="http://schemas.microsoft.com/office/powerpoint/2010/main" val="3592835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p:spPr>
        <p:txBody>
          <a:bodyPr/>
          <a:lstStyle>
            <a:lvl1pPr>
              <a:defRPr sz="1000">
                <a:solidFill>
                  <a:schemeClr val="tx1"/>
                </a:solidFill>
                <a:latin typeface="Candara" charset="0"/>
                <a:ea typeface="ＭＳ Ｐゴシック" charset="0"/>
                <a:cs typeface="ＭＳ Ｐゴシック" charset="0"/>
              </a:defRPr>
            </a:lvl1pPr>
            <a:lvl2pPr marL="742950" indent="-285750">
              <a:defRPr sz="1000">
                <a:solidFill>
                  <a:schemeClr val="tx1"/>
                </a:solidFill>
                <a:latin typeface="Candara" charset="0"/>
                <a:ea typeface="ＭＳ Ｐゴシック" charset="0"/>
              </a:defRPr>
            </a:lvl2pPr>
            <a:lvl3pPr marL="1143000" indent="-228600">
              <a:defRPr sz="1000">
                <a:solidFill>
                  <a:schemeClr val="tx1"/>
                </a:solidFill>
                <a:latin typeface="Candara" charset="0"/>
                <a:ea typeface="ＭＳ Ｐゴシック" charset="0"/>
              </a:defRPr>
            </a:lvl3pPr>
            <a:lvl4pPr marL="1600200" indent="-228600">
              <a:defRPr sz="1000">
                <a:solidFill>
                  <a:schemeClr val="tx1"/>
                </a:solidFill>
                <a:latin typeface="Candara" charset="0"/>
                <a:ea typeface="ＭＳ Ｐゴシック" charset="0"/>
              </a:defRPr>
            </a:lvl4pPr>
            <a:lvl5pPr marL="2057400" indent="-228600">
              <a:defRPr sz="1000">
                <a:solidFill>
                  <a:schemeClr val="tx1"/>
                </a:solidFill>
                <a:latin typeface="Candara" charset="0"/>
                <a:ea typeface="ＭＳ Ｐゴシック" charset="0"/>
              </a:defRPr>
            </a:lvl5pPr>
            <a:lvl6pPr marL="2514600" indent="-228600" algn="ctr" eaLnBrk="0" fontAlgn="base" hangingPunct="0">
              <a:spcBef>
                <a:spcPct val="0"/>
              </a:spcBef>
              <a:spcAft>
                <a:spcPct val="0"/>
              </a:spcAft>
              <a:defRPr sz="1000">
                <a:solidFill>
                  <a:schemeClr val="tx1"/>
                </a:solidFill>
                <a:latin typeface="Candara" charset="0"/>
                <a:ea typeface="ＭＳ Ｐゴシック" charset="0"/>
              </a:defRPr>
            </a:lvl6pPr>
            <a:lvl7pPr marL="2971800" indent="-228600" algn="ctr" eaLnBrk="0" fontAlgn="base" hangingPunct="0">
              <a:spcBef>
                <a:spcPct val="0"/>
              </a:spcBef>
              <a:spcAft>
                <a:spcPct val="0"/>
              </a:spcAft>
              <a:defRPr sz="1000">
                <a:solidFill>
                  <a:schemeClr val="tx1"/>
                </a:solidFill>
                <a:latin typeface="Candara" charset="0"/>
                <a:ea typeface="ＭＳ Ｐゴシック" charset="0"/>
              </a:defRPr>
            </a:lvl7pPr>
            <a:lvl8pPr marL="3429000" indent="-228600" algn="ctr" eaLnBrk="0" fontAlgn="base" hangingPunct="0">
              <a:spcBef>
                <a:spcPct val="0"/>
              </a:spcBef>
              <a:spcAft>
                <a:spcPct val="0"/>
              </a:spcAft>
              <a:defRPr sz="1000">
                <a:solidFill>
                  <a:schemeClr val="tx1"/>
                </a:solidFill>
                <a:latin typeface="Candara" charset="0"/>
                <a:ea typeface="ＭＳ Ｐゴシック" charset="0"/>
              </a:defRPr>
            </a:lvl8pPr>
            <a:lvl9pPr marL="3886200" indent="-228600" algn="ctr" eaLnBrk="0" fontAlgn="base" hangingPunct="0">
              <a:spcBef>
                <a:spcPct val="0"/>
              </a:spcBef>
              <a:spcAft>
                <a:spcPct val="0"/>
              </a:spcAft>
              <a:defRPr sz="1000">
                <a:solidFill>
                  <a:schemeClr val="tx1"/>
                </a:solidFill>
                <a:latin typeface="Candara" charset="0"/>
                <a:ea typeface="ＭＳ Ｐゴシック" charset="0"/>
              </a:defRPr>
            </a:lvl9pPr>
          </a:lstStyle>
          <a:p>
            <a:fld id="{0478A6F8-5902-9246-B6F2-34DA5B4C44B5}" type="slidenum">
              <a:rPr lang="en-US" sz="1200"/>
              <a:pPr/>
              <a:t>10</a:t>
            </a:fld>
            <a:endParaRPr lang="en-US" sz="1200"/>
          </a:p>
        </p:txBody>
      </p:sp>
      <p:sp>
        <p:nvSpPr>
          <p:cNvPr id="15872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5427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dirty="0" smtClean="0"/>
              <a:t>Read these from bottom not </a:t>
            </a:r>
            <a:r>
              <a:rPr lang="en-US" dirty="0" err="1" smtClean="0"/>
              <a:t>nec</a:t>
            </a:r>
            <a:r>
              <a:rPr lang="en-US" dirty="0" smtClean="0"/>
              <a:t>. In sequence</a:t>
            </a:r>
          </a:p>
          <a:p>
            <a:pPr eaLnBrk="1" hangingPunct="1"/>
            <a:endParaRPr lang="en-US" dirty="0"/>
          </a:p>
          <a:p>
            <a:pPr eaLnBrk="1" hangingPunct="1"/>
            <a:r>
              <a:rPr lang="en-US" dirty="0" smtClean="0"/>
              <a:t>Core </a:t>
            </a:r>
            <a:r>
              <a:rPr lang="en-US" dirty="0" err="1" smtClean="0"/>
              <a:t>acheivements</a:t>
            </a:r>
            <a:r>
              <a:rPr lang="en-US" dirty="0" smtClean="0"/>
              <a:t>  Fantastic to accomplish much of this</a:t>
            </a:r>
          </a:p>
          <a:p>
            <a:pPr eaLnBrk="1" hangingPunct="1"/>
            <a:r>
              <a:rPr lang="en-US" dirty="0" smtClean="0"/>
              <a:t>(wish EBPs  for these in more dedicated manner)</a:t>
            </a:r>
            <a:endParaRPr lang="en-US" dirty="0"/>
          </a:p>
          <a:p>
            <a:pPr eaLnBrk="1" hangingPunct="1"/>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p:spPr>
        <p:txBody>
          <a:bodyPr/>
          <a:lstStyle>
            <a:lvl1pPr>
              <a:defRPr sz="1000">
                <a:solidFill>
                  <a:schemeClr val="tx1"/>
                </a:solidFill>
                <a:latin typeface="Candara" charset="0"/>
                <a:ea typeface="ＭＳ Ｐゴシック" charset="0"/>
                <a:cs typeface="ＭＳ Ｐゴシック" charset="0"/>
              </a:defRPr>
            </a:lvl1pPr>
            <a:lvl2pPr marL="742950" indent="-285750">
              <a:defRPr sz="1000">
                <a:solidFill>
                  <a:schemeClr val="tx1"/>
                </a:solidFill>
                <a:latin typeface="Candara" charset="0"/>
                <a:ea typeface="ＭＳ Ｐゴシック" charset="0"/>
              </a:defRPr>
            </a:lvl2pPr>
            <a:lvl3pPr marL="1143000" indent="-228600">
              <a:defRPr sz="1000">
                <a:solidFill>
                  <a:schemeClr val="tx1"/>
                </a:solidFill>
                <a:latin typeface="Candara" charset="0"/>
                <a:ea typeface="ＭＳ Ｐゴシック" charset="0"/>
              </a:defRPr>
            </a:lvl3pPr>
            <a:lvl4pPr marL="1600200" indent="-228600">
              <a:defRPr sz="1000">
                <a:solidFill>
                  <a:schemeClr val="tx1"/>
                </a:solidFill>
                <a:latin typeface="Candara" charset="0"/>
                <a:ea typeface="ＭＳ Ｐゴシック" charset="0"/>
              </a:defRPr>
            </a:lvl4pPr>
            <a:lvl5pPr marL="2057400" indent="-228600">
              <a:defRPr sz="1000">
                <a:solidFill>
                  <a:schemeClr val="tx1"/>
                </a:solidFill>
                <a:latin typeface="Candara" charset="0"/>
                <a:ea typeface="ＭＳ Ｐゴシック" charset="0"/>
              </a:defRPr>
            </a:lvl5pPr>
            <a:lvl6pPr marL="2514600" indent="-228600" algn="ctr" eaLnBrk="0" fontAlgn="base" hangingPunct="0">
              <a:spcBef>
                <a:spcPct val="0"/>
              </a:spcBef>
              <a:spcAft>
                <a:spcPct val="0"/>
              </a:spcAft>
              <a:defRPr sz="1000">
                <a:solidFill>
                  <a:schemeClr val="tx1"/>
                </a:solidFill>
                <a:latin typeface="Candara" charset="0"/>
                <a:ea typeface="ＭＳ Ｐゴシック" charset="0"/>
              </a:defRPr>
            </a:lvl6pPr>
            <a:lvl7pPr marL="2971800" indent="-228600" algn="ctr" eaLnBrk="0" fontAlgn="base" hangingPunct="0">
              <a:spcBef>
                <a:spcPct val="0"/>
              </a:spcBef>
              <a:spcAft>
                <a:spcPct val="0"/>
              </a:spcAft>
              <a:defRPr sz="1000">
                <a:solidFill>
                  <a:schemeClr val="tx1"/>
                </a:solidFill>
                <a:latin typeface="Candara" charset="0"/>
                <a:ea typeface="ＭＳ Ｐゴシック" charset="0"/>
              </a:defRPr>
            </a:lvl7pPr>
            <a:lvl8pPr marL="3429000" indent="-228600" algn="ctr" eaLnBrk="0" fontAlgn="base" hangingPunct="0">
              <a:spcBef>
                <a:spcPct val="0"/>
              </a:spcBef>
              <a:spcAft>
                <a:spcPct val="0"/>
              </a:spcAft>
              <a:defRPr sz="1000">
                <a:solidFill>
                  <a:schemeClr val="tx1"/>
                </a:solidFill>
                <a:latin typeface="Candara" charset="0"/>
                <a:ea typeface="ＭＳ Ｐゴシック" charset="0"/>
              </a:defRPr>
            </a:lvl8pPr>
            <a:lvl9pPr marL="3886200" indent="-228600" algn="ctr" eaLnBrk="0" fontAlgn="base" hangingPunct="0">
              <a:spcBef>
                <a:spcPct val="0"/>
              </a:spcBef>
              <a:spcAft>
                <a:spcPct val="0"/>
              </a:spcAft>
              <a:defRPr sz="1000">
                <a:solidFill>
                  <a:schemeClr val="tx1"/>
                </a:solidFill>
                <a:latin typeface="Candara" charset="0"/>
                <a:ea typeface="ＭＳ Ｐゴシック" charset="0"/>
              </a:defRPr>
            </a:lvl9pPr>
          </a:lstStyle>
          <a:p>
            <a:fld id="{331001E4-476F-694B-84BC-91512DF09011}" type="slidenum">
              <a:rPr lang="en-US" sz="1200"/>
              <a:pPr/>
              <a:t>11</a:t>
            </a:fld>
            <a:endParaRPr lang="en-US" sz="1200"/>
          </a:p>
        </p:txBody>
      </p:sp>
      <p:sp>
        <p:nvSpPr>
          <p:cNvPr id="15667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5222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dirty="0" smtClean="0"/>
              <a:t>These are for later and especially for the free world</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 </a:t>
            </a:r>
            <a:r>
              <a:rPr lang="en-US" dirty="0" err="1" smtClean="0"/>
              <a:t>Obj</a:t>
            </a:r>
            <a:r>
              <a:rPr lang="en-US" dirty="0" smtClean="0"/>
              <a:t>   rather like developmental</a:t>
            </a:r>
          </a:p>
          <a:p>
            <a:r>
              <a:rPr lang="en-US" dirty="0" smtClean="0"/>
              <a:t>+ Comfortable with</a:t>
            </a:r>
          </a:p>
          <a:p>
            <a:endParaRPr lang="en-US" dirty="0" smtClean="0"/>
          </a:p>
          <a:p>
            <a:endParaRPr lang="en-US" dirty="0"/>
          </a:p>
          <a:p>
            <a:r>
              <a:rPr lang="en-US" dirty="0" err="1" smtClean="0"/>
              <a:t>Suppoprtablility</a:t>
            </a:r>
            <a:r>
              <a:rPr lang="en-US" dirty="0" smtClean="0"/>
              <a:t>   Can it be reinforced in ongoing activities and venues in the program </a:t>
            </a:r>
            <a:endParaRPr lang="en-US" dirty="0"/>
          </a:p>
        </p:txBody>
      </p:sp>
      <p:sp>
        <p:nvSpPr>
          <p:cNvPr id="5" name="Slide Number Placeholder 4"/>
          <p:cNvSpPr>
            <a:spLocks noGrp="1"/>
          </p:cNvSpPr>
          <p:nvPr>
            <p:ph type="sldNum" sz="quarter" idx="11"/>
          </p:nvPr>
        </p:nvSpPr>
        <p:spPr/>
        <p:txBody>
          <a:bodyPr/>
          <a:lstStyle/>
          <a:p>
            <a:fld id="{BE7ED132-81FF-C04E-A745-A618F7A354BE}" type="slidenum">
              <a:rPr lang="en-US" smtClean="0"/>
              <a:t>12</a:t>
            </a:fld>
            <a:endParaRPr lang="en-US"/>
          </a:p>
        </p:txBody>
      </p:sp>
    </p:spTree>
    <p:extLst>
      <p:ext uri="{BB962C8B-B14F-4D97-AF65-F5344CB8AC3E}">
        <p14:creationId xmlns:p14="http://schemas.microsoft.com/office/powerpoint/2010/main" val="43748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you make your choice and get ready to implement</a:t>
            </a:r>
          </a:p>
          <a:p>
            <a:endParaRPr lang="en-US" dirty="0"/>
          </a:p>
          <a:p>
            <a:r>
              <a:rPr lang="en-US" dirty="0" smtClean="0"/>
              <a:t>+they did it pretty much by the book</a:t>
            </a:r>
          </a:p>
          <a:p>
            <a:endParaRPr lang="en-US" dirty="0"/>
          </a:p>
          <a:p>
            <a:r>
              <a:rPr lang="en-US" dirty="0" smtClean="0"/>
              <a:t>+But you’re in the real-world</a:t>
            </a:r>
          </a:p>
          <a:p>
            <a:endParaRPr lang="en-US" dirty="0"/>
          </a:p>
          <a:p>
            <a:r>
              <a:rPr lang="en-US" dirty="0" smtClean="0"/>
              <a:t>+  Big Q;  What really matters?   Not just for a given EBP</a:t>
            </a:r>
          </a:p>
          <a:p>
            <a:r>
              <a:rPr lang="en-US" dirty="0" smtClean="0"/>
              <a:t>But for ALL EBPs.  And neither standard </a:t>
            </a:r>
            <a:r>
              <a:rPr lang="en-US" dirty="0" err="1" smtClean="0"/>
              <a:t>trx</a:t>
            </a:r>
            <a:r>
              <a:rPr lang="en-US" dirty="0" smtClean="0"/>
              <a:t> or manuals will tell you.</a:t>
            </a:r>
            <a:endParaRPr lang="en-US" dirty="0"/>
          </a:p>
        </p:txBody>
      </p:sp>
      <p:sp>
        <p:nvSpPr>
          <p:cNvPr id="5" name="Slide Number Placeholder 4"/>
          <p:cNvSpPr>
            <a:spLocks noGrp="1"/>
          </p:cNvSpPr>
          <p:nvPr>
            <p:ph type="sldNum" sz="quarter" idx="11"/>
          </p:nvPr>
        </p:nvSpPr>
        <p:spPr/>
        <p:txBody>
          <a:bodyPr/>
          <a:lstStyle/>
          <a:p>
            <a:fld id="{BE7ED132-81FF-C04E-A745-A618F7A354BE}" type="slidenum">
              <a:rPr lang="en-US" smtClean="0"/>
              <a:t>13</a:t>
            </a:fld>
            <a:endParaRPr lang="en-US"/>
          </a:p>
        </p:txBody>
      </p:sp>
    </p:spTree>
    <p:extLst>
      <p:ext uri="{BB962C8B-B14F-4D97-AF65-F5344CB8AC3E}">
        <p14:creationId xmlns:p14="http://schemas.microsoft.com/office/powerpoint/2010/main" val="7783263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smtClean="0"/>
              <a:t>not </a:t>
            </a:r>
            <a:r>
              <a:rPr lang="en-US" dirty="0"/>
              <a:t>the criminogenic this or that or the </a:t>
            </a:r>
            <a:r>
              <a:rPr lang="en-US" dirty="0" err="1"/>
              <a:t>trantheoretical</a:t>
            </a:r>
            <a:r>
              <a:rPr lang="en-US" dirty="0"/>
              <a:t> model of something</a:t>
            </a:r>
          </a:p>
          <a:p>
            <a:r>
              <a:rPr lang="en-US" dirty="0"/>
              <a:t>or the way </a:t>
            </a:r>
            <a:r>
              <a:rPr lang="en-US" dirty="0" smtClean="0"/>
              <a:t>you explain cognitive distortions or conduct guided imagery or even handle confrontation</a:t>
            </a:r>
          </a:p>
          <a:p>
            <a:endParaRPr lang="en-US" dirty="0"/>
          </a:p>
          <a:p>
            <a:r>
              <a:rPr lang="en-US" dirty="0" smtClean="0"/>
              <a:t>These things vary:  some EBPs have this, some that, some something else.  But all seem to do better than TAU  (control conditions vary, hard to compare one EBP to another)</a:t>
            </a:r>
          </a:p>
          <a:p>
            <a:endParaRPr lang="en-US" dirty="0"/>
          </a:p>
          <a:p>
            <a:r>
              <a:rPr lang="en-US" dirty="0" smtClean="0"/>
              <a:t>step </a:t>
            </a:r>
            <a:r>
              <a:rPr lang="en-US" dirty="0"/>
              <a:t>back </a:t>
            </a:r>
            <a:r>
              <a:rPr lang="en-US" dirty="0" smtClean="0"/>
              <a:t>other </a:t>
            </a:r>
            <a:r>
              <a:rPr lang="en-US" dirty="0"/>
              <a:t>things become clear and would seem highly relevant.</a:t>
            </a:r>
          </a:p>
          <a:p>
            <a:endParaRPr lang="en-US" dirty="0"/>
          </a:p>
          <a:p>
            <a:r>
              <a:rPr lang="en-US" dirty="0" smtClean="0"/>
              <a:t>number </a:t>
            </a:r>
            <a:r>
              <a:rPr lang="en-US" dirty="0"/>
              <a:t>of ways to see </a:t>
            </a:r>
            <a:r>
              <a:rPr lang="en-US" dirty="0" smtClean="0"/>
              <a:t>commonalities</a:t>
            </a:r>
            <a:r>
              <a:rPr lang="en-US" dirty="0"/>
              <a:t>.  Here are a few.  I think </a:t>
            </a:r>
            <a:r>
              <a:rPr lang="en-US" dirty="0" smtClean="0"/>
              <a:t>are </a:t>
            </a:r>
            <a:r>
              <a:rPr lang="en-US" dirty="0"/>
              <a:t>instructive.</a:t>
            </a:r>
          </a:p>
        </p:txBody>
      </p:sp>
      <p:sp>
        <p:nvSpPr>
          <p:cNvPr id="5" name="Slide Number Placeholder 4"/>
          <p:cNvSpPr>
            <a:spLocks noGrp="1"/>
          </p:cNvSpPr>
          <p:nvPr>
            <p:ph type="sldNum" sz="quarter" idx="11"/>
          </p:nvPr>
        </p:nvSpPr>
        <p:spPr/>
        <p:txBody>
          <a:bodyPr/>
          <a:lstStyle/>
          <a:p>
            <a:fld id="{BE7ED132-81FF-C04E-A745-A618F7A354BE}" type="slidenum">
              <a:rPr lang="en-US" smtClean="0"/>
              <a:t>14</a:t>
            </a:fld>
            <a:endParaRPr lang="en-US"/>
          </a:p>
        </p:txBody>
      </p:sp>
    </p:spTree>
    <p:extLst>
      <p:ext uri="{BB962C8B-B14F-4D97-AF65-F5344CB8AC3E}">
        <p14:creationId xmlns:p14="http://schemas.microsoft.com/office/powerpoint/2010/main" val="33470535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MOST important GOT content!  Not nebulous bag of personal values or beliefs or stories</a:t>
            </a:r>
          </a:p>
          <a:p>
            <a:endParaRPr lang="en-US" dirty="0"/>
          </a:p>
          <a:p>
            <a:r>
              <a:rPr lang="en-US" dirty="0" smtClean="0"/>
              <a:t>Getting all this together matters, not at all guaranteed otherwise</a:t>
            </a:r>
          </a:p>
          <a:p>
            <a:endParaRPr lang="en-US" dirty="0"/>
          </a:p>
          <a:p>
            <a:r>
              <a:rPr lang="en-US" dirty="0" smtClean="0"/>
              <a:t> </a:t>
            </a:r>
            <a:endParaRPr lang="en-US" dirty="0"/>
          </a:p>
        </p:txBody>
      </p:sp>
      <p:sp>
        <p:nvSpPr>
          <p:cNvPr id="4" name="Header Placeholder 3"/>
          <p:cNvSpPr>
            <a:spLocks noGrp="1"/>
          </p:cNvSpPr>
          <p:nvPr>
            <p:ph type="hdr" sz="quarter" idx="10"/>
          </p:nvPr>
        </p:nvSpPr>
        <p:spPr/>
        <p:txBody>
          <a:bodyPr/>
          <a:lstStyle/>
          <a:p>
            <a:r>
              <a:rPr lang="en-US" smtClean="0"/>
              <a:t>MILIEU MANAGEMENT (by enrichment)    Fred Zackon      TCA Annual Conference  June 12 2012</a:t>
            </a:r>
            <a:endParaRPr lang="en-US"/>
          </a:p>
        </p:txBody>
      </p:sp>
      <p:sp>
        <p:nvSpPr>
          <p:cNvPr id="5" name="Slide Number Placeholder 4"/>
          <p:cNvSpPr>
            <a:spLocks noGrp="1"/>
          </p:cNvSpPr>
          <p:nvPr>
            <p:ph type="sldNum" sz="quarter" idx="11"/>
          </p:nvPr>
        </p:nvSpPr>
        <p:spPr/>
        <p:txBody>
          <a:bodyPr/>
          <a:lstStyle/>
          <a:p>
            <a:fld id="{BE7ED132-81FF-C04E-A745-A618F7A354BE}" type="slidenum">
              <a:rPr lang="en-US" smtClean="0"/>
              <a:t>15</a:t>
            </a:fld>
            <a:endParaRPr lang="en-US"/>
          </a:p>
        </p:txBody>
      </p:sp>
    </p:spTree>
    <p:extLst>
      <p:ext uri="{BB962C8B-B14F-4D97-AF65-F5344CB8AC3E}">
        <p14:creationId xmlns:p14="http://schemas.microsoft.com/office/powerpoint/2010/main" val="23582018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judging on discrediting  your program</a:t>
            </a:r>
          </a:p>
          <a:p>
            <a:r>
              <a:rPr lang="en-US" dirty="0" smtClean="0"/>
              <a:t>But these qualities don’t arise naturally.  </a:t>
            </a:r>
          </a:p>
          <a:p>
            <a:r>
              <a:rPr lang="en-US" dirty="0" smtClean="0"/>
              <a:t>overtime tend to decay   Law of entropy disorganization</a:t>
            </a:r>
          </a:p>
          <a:p>
            <a:endParaRPr lang="en-US" dirty="0"/>
          </a:p>
          <a:p>
            <a:r>
              <a:rPr lang="en-US" dirty="0" smtClean="0"/>
              <a:t>Focus on Focus  </a:t>
            </a:r>
          </a:p>
          <a:p>
            <a:r>
              <a:rPr lang="en-US" dirty="0" smtClean="0"/>
              <a:t>Discussion tangents are not the content</a:t>
            </a:r>
          </a:p>
          <a:p>
            <a:r>
              <a:rPr lang="en-US" dirty="0" smtClean="0"/>
              <a:t>How to handle, not how to allow</a:t>
            </a:r>
          </a:p>
          <a:p>
            <a:endParaRPr lang="en-US" dirty="0"/>
          </a:p>
        </p:txBody>
      </p:sp>
      <p:sp>
        <p:nvSpPr>
          <p:cNvPr id="5" name="Slide Number Placeholder 4"/>
          <p:cNvSpPr>
            <a:spLocks noGrp="1"/>
          </p:cNvSpPr>
          <p:nvPr>
            <p:ph type="sldNum" sz="quarter" idx="11"/>
          </p:nvPr>
        </p:nvSpPr>
        <p:spPr/>
        <p:txBody>
          <a:bodyPr/>
          <a:lstStyle/>
          <a:p>
            <a:fld id="{BE7ED132-81FF-C04E-A745-A618F7A354BE}" type="slidenum">
              <a:rPr lang="en-US" smtClean="0"/>
              <a:t>16</a:t>
            </a:fld>
            <a:endParaRPr lang="en-US"/>
          </a:p>
        </p:txBody>
      </p:sp>
    </p:spTree>
    <p:extLst>
      <p:ext uri="{BB962C8B-B14F-4D97-AF65-F5344CB8AC3E}">
        <p14:creationId xmlns:p14="http://schemas.microsoft.com/office/powerpoint/2010/main" val="38657399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here</a:t>
            </a:r>
            <a:r>
              <a:rPr lang="fr-FR" dirty="0" smtClean="0"/>
              <a:t>’</a:t>
            </a:r>
            <a:r>
              <a:rPr lang="en-US" dirty="0" smtClean="0"/>
              <a:t>s the skinny</a:t>
            </a:r>
          </a:p>
          <a:p>
            <a:endParaRPr lang="en-US" dirty="0"/>
          </a:p>
          <a:p>
            <a:r>
              <a:rPr lang="en-US" dirty="0" smtClean="0"/>
              <a:t>True for almost EVERY EBP</a:t>
            </a:r>
          </a:p>
          <a:p>
            <a:r>
              <a:rPr lang="en-US" dirty="0" smtClean="0"/>
              <a:t>And typically NOT REALLY  true for most actual programs</a:t>
            </a:r>
            <a:endParaRPr lang="en-US" dirty="0"/>
          </a:p>
        </p:txBody>
      </p:sp>
      <p:sp>
        <p:nvSpPr>
          <p:cNvPr id="5" name="Slide Number Placeholder 4"/>
          <p:cNvSpPr>
            <a:spLocks noGrp="1"/>
          </p:cNvSpPr>
          <p:nvPr>
            <p:ph type="sldNum" sz="quarter" idx="11"/>
          </p:nvPr>
        </p:nvSpPr>
        <p:spPr/>
        <p:txBody>
          <a:bodyPr/>
          <a:lstStyle/>
          <a:p>
            <a:fld id="{BE7ED132-81FF-C04E-A745-A618F7A354BE}" type="slidenum">
              <a:rPr lang="en-US" smtClean="0"/>
              <a:t>17</a:t>
            </a:fld>
            <a:endParaRPr lang="en-US"/>
          </a:p>
        </p:txBody>
      </p:sp>
    </p:spTree>
    <p:extLst>
      <p:ext uri="{BB962C8B-B14F-4D97-AF65-F5344CB8AC3E}">
        <p14:creationId xmlns:p14="http://schemas.microsoft.com/office/powerpoint/2010/main" val="12172632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Left out something, really BIG</a:t>
            </a:r>
          </a:p>
          <a:p>
            <a:r>
              <a:rPr lang="en-US" dirty="0" smtClean="0"/>
              <a:t>Think about it—it was a STUDY!</a:t>
            </a:r>
          </a:p>
          <a:p>
            <a:r>
              <a:rPr lang="en-US" dirty="0" smtClean="0"/>
              <a:t>A priority was doing it by the book. </a:t>
            </a:r>
          </a:p>
          <a:p>
            <a:r>
              <a:rPr lang="en-US" dirty="0" smtClean="0"/>
              <a:t>Not perfect, but big-time concern.</a:t>
            </a:r>
          </a:p>
          <a:p>
            <a:r>
              <a:rPr lang="en-US" dirty="0" smtClean="0"/>
              <a:t>Big shot looking over shoulders</a:t>
            </a:r>
            <a:endParaRPr lang="en-US" dirty="0"/>
          </a:p>
        </p:txBody>
      </p:sp>
      <p:sp>
        <p:nvSpPr>
          <p:cNvPr id="5" name="Slide Number Placeholder 4"/>
          <p:cNvSpPr>
            <a:spLocks noGrp="1"/>
          </p:cNvSpPr>
          <p:nvPr>
            <p:ph type="sldNum" sz="quarter" idx="11"/>
          </p:nvPr>
        </p:nvSpPr>
        <p:spPr/>
        <p:txBody>
          <a:bodyPr/>
          <a:lstStyle/>
          <a:p>
            <a:fld id="{BE7ED132-81FF-C04E-A745-A618F7A354BE}" type="slidenum">
              <a:rPr lang="en-US" smtClean="0"/>
              <a:t>18</a:t>
            </a:fld>
            <a:endParaRPr lang="en-US"/>
          </a:p>
        </p:txBody>
      </p:sp>
    </p:spTree>
    <p:extLst>
      <p:ext uri="{BB962C8B-B14F-4D97-AF65-F5344CB8AC3E}">
        <p14:creationId xmlns:p14="http://schemas.microsoft.com/office/powerpoint/2010/main" val="39761654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Ongoing real-world programs cant maintain research conditions.</a:t>
            </a:r>
          </a:p>
          <a:p>
            <a:endParaRPr lang="en-US" dirty="0"/>
          </a:p>
          <a:p>
            <a:r>
              <a:rPr lang="en-US" dirty="0" smtClean="0"/>
              <a:t>So once you’ve chosen an EBP –what then?</a:t>
            </a:r>
            <a:endParaRPr lang="en-US" dirty="0"/>
          </a:p>
        </p:txBody>
      </p:sp>
      <p:sp>
        <p:nvSpPr>
          <p:cNvPr id="5" name="Slide Number Placeholder 4"/>
          <p:cNvSpPr>
            <a:spLocks noGrp="1"/>
          </p:cNvSpPr>
          <p:nvPr>
            <p:ph type="sldNum" sz="quarter" idx="11"/>
          </p:nvPr>
        </p:nvSpPr>
        <p:spPr/>
        <p:txBody>
          <a:bodyPr/>
          <a:lstStyle/>
          <a:p>
            <a:fld id="{BE7ED132-81FF-C04E-A745-A618F7A354BE}" type="slidenum">
              <a:rPr lang="en-US" smtClean="0"/>
              <a:t>19</a:t>
            </a:fld>
            <a:endParaRPr lang="en-US"/>
          </a:p>
        </p:txBody>
      </p:sp>
    </p:spTree>
    <p:extLst>
      <p:ext uri="{BB962C8B-B14F-4D97-AF65-F5344CB8AC3E}">
        <p14:creationId xmlns:p14="http://schemas.microsoft.com/office/powerpoint/2010/main" val="565241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Asked to present on EBPs and their value etc.  Happy to do it</a:t>
            </a:r>
          </a:p>
          <a:p>
            <a:endParaRPr lang="en-US" dirty="0"/>
          </a:p>
          <a:p>
            <a:r>
              <a:rPr lang="en-US" dirty="0"/>
              <a:t>first thought about comparing, categorizing, </a:t>
            </a:r>
          </a:p>
          <a:p>
            <a:r>
              <a:rPr lang="en-US" dirty="0"/>
              <a:t>Kinda dumb  all kinds of trouble and confusion cause I DO have some </a:t>
            </a:r>
            <a:r>
              <a:rPr lang="en-US" dirty="0" err="1"/>
              <a:t>opinoions</a:t>
            </a:r>
            <a:r>
              <a:rPr lang="en-US" dirty="0"/>
              <a:t>.</a:t>
            </a:r>
          </a:p>
          <a:p>
            <a:endParaRPr lang="en-US" dirty="0"/>
          </a:p>
          <a:p>
            <a:r>
              <a:rPr lang="en-US" dirty="0"/>
              <a:t>So old philosopher’s </a:t>
            </a:r>
            <a:r>
              <a:rPr lang="en-US" dirty="0" smtClean="0"/>
              <a:t>hat long worn if not well worn</a:t>
            </a:r>
            <a:endParaRPr lang="en-US" dirty="0"/>
          </a:p>
        </p:txBody>
      </p:sp>
      <p:sp>
        <p:nvSpPr>
          <p:cNvPr id="5" name="Slide Number Placeholder 4"/>
          <p:cNvSpPr>
            <a:spLocks noGrp="1"/>
          </p:cNvSpPr>
          <p:nvPr>
            <p:ph type="sldNum" sz="quarter" idx="11"/>
          </p:nvPr>
        </p:nvSpPr>
        <p:spPr/>
        <p:txBody>
          <a:bodyPr/>
          <a:lstStyle/>
          <a:p>
            <a:fld id="{BE7ED132-81FF-C04E-A745-A618F7A354BE}" type="slidenum">
              <a:rPr lang="en-US" smtClean="0"/>
              <a:t>2</a:t>
            </a:fld>
            <a:endParaRPr lang="en-US"/>
          </a:p>
        </p:txBody>
      </p:sp>
    </p:spTree>
    <p:extLst>
      <p:ext uri="{BB962C8B-B14F-4D97-AF65-F5344CB8AC3E}">
        <p14:creationId xmlns:p14="http://schemas.microsoft.com/office/powerpoint/2010/main" val="2628183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DO need organized effort.  Not research environment, but </a:t>
            </a:r>
            <a:r>
              <a:rPr lang="en-US" dirty="0" err="1" smtClean="0"/>
              <a:t>detrmined</a:t>
            </a:r>
            <a:r>
              <a:rPr lang="en-US" dirty="0" smtClean="0"/>
              <a:t> organization</a:t>
            </a:r>
          </a:p>
          <a:p>
            <a:endParaRPr lang="en-US" dirty="0"/>
          </a:p>
          <a:p>
            <a:r>
              <a:rPr lang="en-US" b="1" dirty="0" smtClean="0"/>
              <a:t>Good standard advice.</a:t>
            </a:r>
          </a:p>
          <a:p>
            <a:endParaRPr lang="en-US" dirty="0"/>
          </a:p>
          <a:p>
            <a:r>
              <a:rPr lang="en-US" dirty="0" smtClean="0"/>
              <a:t>Tight knowledgeable sensitive</a:t>
            </a:r>
            <a:endParaRPr lang="en-US" dirty="0"/>
          </a:p>
        </p:txBody>
      </p:sp>
      <p:sp>
        <p:nvSpPr>
          <p:cNvPr id="5" name="Slide Number Placeholder 4"/>
          <p:cNvSpPr>
            <a:spLocks noGrp="1"/>
          </p:cNvSpPr>
          <p:nvPr>
            <p:ph type="sldNum" sz="quarter" idx="11"/>
          </p:nvPr>
        </p:nvSpPr>
        <p:spPr/>
        <p:txBody>
          <a:bodyPr/>
          <a:lstStyle/>
          <a:p>
            <a:fld id="{BE7ED132-81FF-C04E-A745-A618F7A354BE}" type="slidenum">
              <a:rPr lang="en-US" smtClean="0"/>
              <a:t>20</a:t>
            </a:fld>
            <a:endParaRPr lang="en-US"/>
          </a:p>
        </p:txBody>
      </p:sp>
    </p:spTree>
    <p:extLst>
      <p:ext uri="{BB962C8B-B14F-4D97-AF65-F5344CB8AC3E}">
        <p14:creationId xmlns:p14="http://schemas.microsoft.com/office/powerpoint/2010/main" val="22917480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any specific EBP nothing is more important.  If this is neglected virtually no chance of getting the P’s specific benefits.</a:t>
            </a:r>
          </a:p>
          <a:p>
            <a:endParaRPr lang="en-US" dirty="0" smtClean="0"/>
          </a:p>
          <a:p>
            <a:r>
              <a:rPr lang="en-US" dirty="0" err="1" smtClean="0"/>
              <a:t>e.g</a:t>
            </a:r>
            <a:r>
              <a:rPr lang="en-US" dirty="0" smtClean="0"/>
              <a:t>, for many CBT’s it has to do with sensitizing an offender to their own reactive episodes/tendencies and conditioning them to do critical thinking.</a:t>
            </a:r>
            <a:endParaRPr lang="en-US" dirty="0"/>
          </a:p>
        </p:txBody>
      </p:sp>
      <p:sp>
        <p:nvSpPr>
          <p:cNvPr id="5" name="Slide Number Placeholder 4"/>
          <p:cNvSpPr>
            <a:spLocks noGrp="1"/>
          </p:cNvSpPr>
          <p:nvPr>
            <p:ph type="sldNum" sz="quarter" idx="11"/>
          </p:nvPr>
        </p:nvSpPr>
        <p:spPr/>
        <p:txBody>
          <a:bodyPr/>
          <a:lstStyle/>
          <a:p>
            <a:fld id="{BE7ED132-81FF-C04E-A745-A618F7A354BE}" type="slidenum">
              <a:rPr lang="en-US" smtClean="0"/>
              <a:t>21</a:t>
            </a:fld>
            <a:endParaRPr lang="en-US"/>
          </a:p>
        </p:txBody>
      </p:sp>
    </p:spTree>
    <p:extLst>
      <p:ext uri="{BB962C8B-B14F-4D97-AF65-F5344CB8AC3E}">
        <p14:creationId xmlns:p14="http://schemas.microsoft.com/office/powerpoint/2010/main" val="13098456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everyone is responsible no one is resp.</a:t>
            </a:r>
            <a:endParaRPr lang="en-US" dirty="0"/>
          </a:p>
          <a:p>
            <a:r>
              <a:rPr lang="en-US" dirty="0" smtClean="0"/>
              <a:t>Don’t have to be a true-believer, not a fanatic.  But clear and determined.</a:t>
            </a:r>
          </a:p>
          <a:p>
            <a:endParaRPr lang="en-US" dirty="0"/>
          </a:p>
          <a:p>
            <a:r>
              <a:rPr lang="en-US" dirty="0" smtClean="0"/>
              <a:t>+And maybe be the coach or ensure the coaching</a:t>
            </a:r>
          </a:p>
          <a:p>
            <a:endParaRPr lang="en-US" dirty="0"/>
          </a:p>
        </p:txBody>
      </p:sp>
      <p:sp>
        <p:nvSpPr>
          <p:cNvPr id="5" name="Slide Number Placeholder 4"/>
          <p:cNvSpPr>
            <a:spLocks noGrp="1"/>
          </p:cNvSpPr>
          <p:nvPr>
            <p:ph type="sldNum" sz="quarter" idx="11"/>
          </p:nvPr>
        </p:nvSpPr>
        <p:spPr/>
        <p:txBody>
          <a:bodyPr/>
          <a:lstStyle/>
          <a:p>
            <a:fld id="{BE7ED132-81FF-C04E-A745-A618F7A354BE}" type="slidenum">
              <a:rPr lang="en-US" smtClean="0"/>
              <a:t>22</a:t>
            </a:fld>
            <a:endParaRPr lang="en-US"/>
          </a:p>
        </p:txBody>
      </p:sp>
    </p:spTree>
    <p:extLst>
      <p:ext uri="{BB962C8B-B14F-4D97-AF65-F5344CB8AC3E}">
        <p14:creationId xmlns:p14="http://schemas.microsoft.com/office/powerpoint/2010/main" val="20615223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Might typically start with workshop or training presentation</a:t>
            </a:r>
          </a:p>
          <a:p>
            <a:r>
              <a:rPr lang="en-US" dirty="0" smtClean="0"/>
              <a:t>But MUST have sustained training in the form of …</a:t>
            </a:r>
            <a:endParaRPr lang="en-US" dirty="0"/>
          </a:p>
        </p:txBody>
      </p:sp>
      <p:sp>
        <p:nvSpPr>
          <p:cNvPr id="5" name="Slide Number Placeholder 4"/>
          <p:cNvSpPr>
            <a:spLocks noGrp="1"/>
          </p:cNvSpPr>
          <p:nvPr>
            <p:ph type="sldNum" sz="quarter" idx="11"/>
          </p:nvPr>
        </p:nvSpPr>
        <p:spPr/>
        <p:txBody>
          <a:bodyPr/>
          <a:lstStyle/>
          <a:p>
            <a:fld id="{BE7ED132-81FF-C04E-A745-A618F7A354BE}" type="slidenum">
              <a:rPr lang="en-US" smtClean="0"/>
              <a:t>23</a:t>
            </a:fld>
            <a:endParaRPr lang="en-US"/>
          </a:p>
        </p:txBody>
      </p:sp>
    </p:spTree>
    <p:extLst>
      <p:ext uri="{BB962C8B-B14F-4D97-AF65-F5344CB8AC3E}">
        <p14:creationId xmlns:p14="http://schemas.microsoft.com/office/powerpoint/2010/main" val="37923556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more than skill or knowledge </a:t>
            </a:r>
          </a:p>
          <a:p>
            <a:r>
              <a:rPr lang="en-US" dirty="0" smtClean="0"/>
              <a:t>Don’t need to abandon other beliefs or even methods when appropriate</a:t>
            </a:r>
          </a:p>
          <a:p>
            <a:r>
              <a:rPr lang="en-US" dirty="0" smtClean="0"/>
              <a:t>Just honest determination to make something new work</a:t>
            </a:r>
          </a:p>
          <a:p>
            <a:endParaRPr lang="en-US" dirty="0"/>
          </a:p>
          <a:p>
            <a:r>
              <a:rPr lang="en-US" dirty="0" smtClean="0"/>
              <a:t>+But even when they do …</a:t>
            </a:r>
            <a:endParaRPr lang="en-US" dirty="0"/>
          </a:p>
        </p:txBody>
      </p:sp>
      <p:sp>
        <p:nvSpPr>
          <p:cNvPr id="5" name="Slide Number Placeholder 4"/>
          <p:cNvSpPr>
            <a:spLocks noGrp="1"/>
          </p:cNvSpPr>
          <p:nvPr>
            <p:ph type="sldNum" sz="quarter" idx="11"/>
          </p:nvPr>
        </p:nvSpPr>
        <p:spPr/>
        <p:txBody>
          <a:bodyPr/>
          <a:lstStyle/>
          <a:p>
            <a:fld id="{BE7ED132-81FF-C04E-A745-A618F7A354BE}" type="slidenum">
              <a:rPr lang="en-US" smtClean="0"/>
              <a:t>24</a:t>
            </a:fld>
            <a:endParaRPr lang="en-US"/>
          </a:p>
        </p:txBody>
      </p:sp>
    </p:spTree>
    <p:extLst>
      <p:ext uri="{BB962C8B-B14F-4D97-AF65-F5344CB8AC3E}">
        <p14:creationId xmlns:p14="http://schemas.microsoft.com/office/powerpoint/2010/main" val="10692341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NOTHING IS MORE DIFFICULT</a:t>
            </a:r>
            <a:endParaRPr lang="en-US" dirty="0"/>
          </a:p>
        </p:txBody>
      </p:sp>
      <p:sp>
        <p:nvSpPr>
          <p:cNvPr id="5" name="Slide Number Placeholder 4"/>
          <p:cNvSpPr>
            <a:spLocks noGrp="1"/>
          </p:cNvSpPr>
          <p:nvPr>
            <p:ph type="sldNum" sz="quarter" idx="11"/>
          </p:nvPr>
        </p:nvSpPr>
        <p:spPr/>
        <p:txBody>
          <a:bodyPr/>
          <a:lstStyle/>
          <a:p>
            <a:fld id="{BE7ED132-81FF-C04E-A745-A618F7A354BE}" type="slidenum">
              <a:rPr lang="en-US" smtClean="0"/>
              <a:t>25</a:t>
            </a:fld>
            <a:endParaRPr lang="en-US"/>
          </a:p>
        </p:txBody>
      </p:sp>
    </p:spTree>
    <p:extLst>
      <p:ext uri="{BB962C8B-B14F-4D97-AF65-F5344CB8AC3E}">
        <p14:creationId xmlns:p14="http://schemas.microsoft.com/office/powerpoint/2010/main" val="31825408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Acting out  </a:t>
            </a:r>
            <a:r>
              <a:rPr lang="en-US" dirty="0" err="1" smtClean="0"/>
              <a:t>angermanagement</a:t>
            </a:r>
            <a:r>
              <a:rPr lang="en-US" dirty="0" smtClean="0"/>
              <a:t> venting first</a:t>
            </a:r>
          </a:p>
          <a:p>
            <a:r>
              <a:rPr lang="en-US" dirty="0" err="1" smtClean="0"/>
              <a:t>Stinkin</a:t>
            </a:r>
            <a:r>
              <a:rPr lang="en-US" dirty="0" smtClean="0"/>
              <a:t> </a:t>
            </a:r>
            <a:r>
              <a:rPr lang="en-US" dirty="0" err="1" smtClean="0"/>
              <a:t>thinkin</a:t>
            </a:r>
            <a:r>
              <a:rPr lang="en-US" dirty="0"/>
              <a:t>/</a:t>
            </a:r>
            <a:r>
              <a:rPr lang="en-US" dirty="0" smtClean="0"/>
              <a:t>Criminal thinking simply rejected</a:t>
            </a:r>
          </a:p>
          <a:p>
            <a:endParaRPr lang="en-US" dirty="0"/>
          </a:p>
          <a:p>
            <a:r>
              <a:rPr lang="en-US" dirty="0" smtClean="0"/>
              <a:t>Favorite stories retold at every opportunity</a:t>
            </a:r>
          </a:p>
          <a:p>
            <a:endParaRPr lang="en-US" dirty="0"/>
          </a:p>
          <a:p>
            <a:r>
              <a:rPr lang="en-US" dirty="0" smtClean="0"/>
              <a:t>My core skills become courtesies</a:t>
            </a:r>
          </a:p>
          <a:p>
            <a:endParaRPr lang="en-US" dirty="0"/>
          </a:p>
          <a:p>
            <a:r>
              <a:rPr lang="en-US" dirty="0" smtClean="0"/>
              <a:t>This is how we all are, especially in the hum and engine of groups.</a:t>
            </a:r>
            <a:endParaRPr lang="en-US" dirty="0"/>
          </a:p>
        </p:txBody>
      </p:sp>
      <p:sp>
        <p:nvSpPr>
          <p:cNvPr id="5" name="Slide Number Placeholder 4"/>
          <p:cNvSpPr>
            <a:spLocks noGrp="1"/>
          </p:cNvSpPr>
          <p:nvPr>
            <p:ph type="sldNum" sz="quarter" idx="11"/>
          </p:nvPr>
        </p:nvSpPr>
        <p:spPr/>
        <p:txBody>
          <a:bodyPr/>
          <a:lstStyle/>
          <a:p>
            <a:fld id="{BE7ED132-81FF-C04E-A745-A618F7A354BE}" type="slidenum">
              <a:rPr lang="en-US" smtClean="0"/>
              <a:t>26</a:t>
            </a:fld>
            <a:endParaRPr lang="en-US"/>
          </a:p>
        </p:txBody>
      </p:sp>
    </p:spTree>
    <p:extLst>
      <p:ext uri="{BB962C8B-B14F-4D97-AF65-F5344CB8AC3E}">
        <p14:creationId xmlns:p14="http://schemas.microsoft.com/office/powerpoint/2010/main" val="29366158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adopt EBP  you must abandon any concern for autonomy  or even privacy in delivering your services.</a:t>
            </a:r>
          </a:p>
          <a:p>
            <a:endParaRPr lang="en-US" dirty="0"/>
          </a:p>
          <a:p>
            <a:r>
              <a:rPr lang="en-US" dirty="0" smtClean="0"/>
              <a:t>If you don’t think the EBP has truth to it, you can’t effectively adapt your stuff to it</a:t>
            </a:r>
          </a:p>
          <a:p>
            <a:endParaRPr lang="en-US" dirty="0"/>
          </a:p>
          <a:p>
            <a:r>
              <a:rPr lang="en-US" dirty="0" smtClean="0"/>
              <a:t>If you think it has truth, you can—maybe with help.</a:t>
            </a:r>
            <a:endParaRPr lang="en-US" dirty="0"/>
          </a:p>
        </p:txBody>
      </p:sp>
      <p:sp>
        <p:nvSpPr>
          <p:cNvPr id="5" name="Slide Number Placeholder 4"/>
          <p:cNvSpPr>
            <a:spLocks noGrp="1"/>
          </p:cNvSpPr>
          <p:nvPr>
            <p:ph type="sldNum" sz="quarter" idx="11"/>
          </p:nvPr>
        </p:nvSpPr>
        <p:spPr/>
        <p:txBody>
          <a:bodyPr/>
          <a:lstStyle/>
          <a:p>
            <a:fld id="{BE7ED132-81FF-C04E-A745-A618F7A354BE}" type="slidenum">
              <a:rPr lang="en-US" smtClean="0"/>
              <a:t>27</a:t>
            </a:fld>
            <a:endParaRPr lang="en-US"/>
          </a:p>
        </p:txBody>
      </p:sp>
    </p:spTree>
    <p:extLst>
      <p:ext uri="{BB962C8B-B14F-4D97-AF65-F5344CB8AC3E}">
        <p14:creationId xmlns:p14="http://schemas.microsoft.com/office/powerpoint/2010/main" val="11636066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Never forget. You are much more than a purveyor of skills or ideas.</a:t>
            </a:r>
          </a:p>
          <a:p>
            <a:r>
              <a:rPr lang="en-US" dirty="0" smtClean="0"/>
              <a:t>And actually it’s the CHANGE and LEARNING process that will impress</a:t>
            </a:r>
          </a:p>
        </p:txBody>
      </p:sp>
      <p:sp>
        <p:nvSpPr>
          <p:cNvPr id="4" name="Header Placeholder 3"/>
          <p:cNvSpPr>
            <a:spLocks noGrp="1"/>
          </p:cNvSpPr>
          <p:nvPr>
            <p:ph type="hdr" sz="quarter" idx="10"/>
          </p:nvPr>
        </p:nvSpPr>
        <p:spPr/>
        <p:txBody>
          <a:bodyPr/>
          <a:lstStyle/>
          <a:p>
            <a:r>
              <a:rPr lang="en-US" smtClean="0"/>
              <a:t>MILIEU MANAGEMENT (by enrichment)    Fred Zackon      TCA Annual Conference  June 12 2012</a:t>
            </a:r>
            <a:endParaRPr lang="en-US"/>
          </a:p>
        </p:txBody>
      </p:sp>
      <p:sp>
        <p:nvSpPr>
          <p:cNvPr id="5" name="Slide Number Placeholder 4"/>
          <p:cNvSpPr>
            <a:spLocks noGrp="1"/>
          </p:cNvSpPr>
          <p:nvPr>
            <p:ph type="sldNum" sz="quarter" idx="11"/>
          </p:nvPr>
        </p:nvSpPr>
        <p:spPr/>
        <p:txBody>
          <a:bodyPr/>
          <a:lstStyle/>
          <a:p>
            <a:fld id="{BE7ED132-81FF-C04E-A745-A618F7A354BE}" type="slidenum">
              <a:rPr lang="en-US" smtClean="0"/>
              <a:t>28</a:t>
            </a:fld>
            <a:endParaRPr lang="en-US"/>
          </a:p>
        </p:txBody>
      </p:sp>
    </p:spTree>
    <p:extLst>
      <p:ext uri="{BB962C8B-B14F-4D97-AF65-F5344CB8AC3E}">
        <p14:creationId xmlns:p14="http://schemas.microsoft.com/office/powerpoint/2010/main" val="41931018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BE7ED132-81FF-C04E-A745-A618F7A354BE}" type="slidenum">
              <a:rPr lang="en-US" smtClean="0"/>
              <a:t>29</a:t>
            </a:fld>
            <a:endParaRPr lang="en-US"/>
          </a:p>
        </p:txBody>
      </p:sp>
    </p:spTree>
    <p:extLst>
      <p:ext uri="{BB962C8B-B14F-4D97-AF65-F5344CB8AC3E}">
        <p14:creationId xmlns:p14="http://schemas.microsoft.com/office/powerpoint/2010/main" val="36557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a:t>
            </a:r>
            <a:r>
              <a:rPr lang="en-US" dirty="0"/>
              <a:t>instead of being a </a:t>
            </a:r>
            <a:r>
              <a:rPr lang="en-US" dirty="0" smtClean="0"/>
              <a:t>reviewer</a:t>
            </a:r>
            <a:endParaRPr lang="en-US" dirty="0"/>
          </a:p>
          <a:p>
            <a:r>
              <a:rPr lang="en-US" dirty="0" smtClean="0"/>
              <a:t>First part, call on my own perspectives on strategic programming</a:t>
            </a:r>
            <a:endParaRPr lang="en-US" dirty="0"/>
          </a:p>
          <a:p>
            <a:r>
              <a:rPr lang="en-US" dirty="0" smtClean="0"/>
              <a:t>Because </a:t>
            </a:r>
            <a:r>
              <a:rPr lang="en-US" dirty="0"/>
              <a:t>actually adopting an EBP is a big deal, affects lots of people.  </a:t>
            </a:r>
            <a:endParaRPr lang="en-US" dirty="0" smtClean="0"/>
          </a:p>
          <a:p>
            <a:r>
              <a:rPr lang="en-US" dirty="0" smtClean="0"/>
              <a:t>Published guidance </a:t>
            </a:r>
            <a:r>
              <a:rPr lang="en-US" dirty="0"/>
              <a:t>is too sparse and too </a:t>
            </a:r>
            <a:r>
              <a:rPr lang="en-US" dirty="0" smtClean="0"/>
              <a:t>general</a:t>
            </a:r>
          </a:p>
          <a:p>
            <a:r>
              <a:rPr lang="en-US" dirty="0" smtClean="0"/>
              <a:t>No short-cuts, especially for selecting, have to read and study EBPs</a:t>
            </a:r>
          </a:p>
          <a:p>
            <a:endParaRPr lang="en-US" dirty="0"/>
          </a:p>
          <a:p>
            <a:r>
              <a:rPr lang="en-US" dirty="0" smtClean="0"/>
              <a:t>+second part, my very direct experience in program implementation</a:t>
            </a:r>
            <a:endParaRPr lang="en-US" dirty="0"/>
          </a:p>
          <a:p>
            <a:endParaRPr lang="en-US" dirty="0"/>
          </a:p>
          <a:p>
            <a:endParaRPr lang="en-US" dirty="0"/>
          </a:p>
        </p:txBody>
      </p:sp>
      <p:sp>
        <p:nvSpPr>
          <p:cNvPr id="5" name="Slide Number Placeholder 4"/>
          <p:cNvSpPr>
            <a:spLocks noGrp="1"/>
          </p:cNvSpPr>
          <p:nvPr>
            <p:ph type="sldNum" sz="quarter" idx="11"/>
          </p:nvPr>
        </p:nvSpPr>
        <p:spPr/>
        <p:txBody>
          <a:bodyPr/>
          <a:lstStyle/>
          <a:p>
            <a:fld id="{BE7ED132-81FF-C04E-A745-A618F7A354BE}" type="slidenum">
              <a:rPr lang="en-US" smtClean="0"/>
              <a:t>3</a:t>
            </a:fld>
            <a:endParaRPr lang="en-US"/>
          </a:p>
        </p:txBody>
      </p:sp>
    </p:spTree>
    <p:extLst>
      <p:ext uri="{BB962C8B-B14F-4D97-AF65-F5344CB8AC3E}">
        <p14:creationId xmlns:p14="http://schemas.microsoft.com/office/powerpoint/2010/main" val="31989526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MILIEU MANAGEMENT (by enrichment)    Fred Zackon      TCA Annual Conference  June 12 2012</a:t>
            </a:r>
            <a:endParaRPr lang="en-US"/>
          </a:p>
        </p:txBody>
      </p:sp>
      <p:sp>
        <p:nvSpPr>
          <p:cNvPr id="5" name="Slide Number Placeholder 4"/>
          <p:cNvSpPr>
            <a:spLocks noGrp="1"/>
          </p:cNvSpPr>
          <p:nvPr>
            <p:ph type="sldNum" sz="quarter" idx="11"/>
          </p:nvPr>
        </p:nvSpPr>
        <p:spPr/>
        <p:txBody>
          <a:bodyPr/>
          <a:lstStyle/>
          <a:p>
            <a:fld id="{BE7ED132-81FF-C04E-A745-A618F7A354BE}" type="slidenum">
              <a:rPr lang="en-US" smtClean="0"/>
              <a:t>30</a:t>
            </a:fld>
            <a:endParaRPr lang="en-US"/>
          </a:p>
        </p:txBody>
      </p:sp>
    </p:spTree>
    <p:extLst>
      <p:ext uri="{BB962C8B-B14F-4D97-AF65-F5344CB8AC3E}">
        <p14:creationId xmlns:p14="http://schemas.microsoft.com/office/powerpoint/2010/main" val="28018696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 give you moment …</a:t>
            </a:r>
          </a:p>
          <a:p>
            <a:r>
              <a:rPr lang="en-US" dirty="0" smtClean="0"/>
              <a:t>Shout</a:t>
            </a:r>
            <a:r>
              <a:rPr lang="en-US" baseline="0" dirty="0" smtClean="0"/>
              <a:t> it out if you think you know. I’ll pretend I hear you.</a:t>
            </a:r>
          </a:p>
          <a:p>
            <a:r>
              <a:rPr lang="en-US" baseline="0" dirty="0" smtClean="0"/>
              <a:t>Yes!  It’s this!</a:t>
            </a:r>
          </a:p>
          <a:p>
            <a:r>
              <a:rPr lang="en-US" baseline="0" dirty="0" smtClean="0"/>
              <a:t>This is how we are.  This is the way it is.</a:t>
            </a:r>
            <a:endParaRPr lang="en-US" dirty="0"/>
          </a:p>
        </p:txBody>
      </p:sp>
      <p:sp>
        <p:nvSpPr>
          <p:cNvPr id="4" name="Slide Number Placeholder 3"/>
          <p:cNvSpPr>
            <a:spLocks noGrp="1"/>
          </p:cNvSpPr>
          <p:nvPr>
            <p:ph type="sldNum" sz="quarter" idx="10"/>
          </p:nvPr>
        </p:nvSpPr>
        <p:spPr/>
        <p:txBody>
          <a:bodyPr/>
          <a:lstStyle/>
          <a:p>
            <a:pPr>
              <a:defRPr/>
            </a:pPr>
            <a:fld id="{4135FB4A-2421-134E-B0F4-C8078F73A4D4}" type="slidenum">
              <a:rPr lang="en-US" smtClean="0"/>
              <a:pPr>
                <a:defRPr/>
              </a:pPr>
              <a:t>31</a:t>
            </a:fld>
            <a:endParaRPr lang="en-US"/>
          </a:p>
        </p:txBody>
      </p:sp>
    </p:spTree>
    <p:extLst>
      <p:ext uri="{BB962C8B-B14F-4D97-AF65-F5344CB8AC3E}">
        <p14:creationId xmlns:p14="http://schemas.microsoft.com/office/powerpoint/2010/main" val="39085871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5F87E4-B4DE-4B4D-A387-1C5FCDF64D7F}" type="slidenum">
              <a:rPr lang="en-US"/>
              <a:pPr/>
              <a:t>32</a:t>
            </a:fld>
            <a:endParaRPr lang="en-US"/>
          </a:p>
        </p:txBody>
      </p:sp>
      <p:sp>
        <p:nvSpPr>
          <p:cNvPr id="43315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43315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104E56-CE2E-1244-B856-6953644B5048}" type="slidenum">
              <a:rPr lang="en-US"/>
              <a:pPr/>
              <a:t>33</a:t>
            </a:fld>
            <a:endParaRPr lang="en-US"/>
          </a:p>
        </p:txBody>
      </p:sp>
      <p:sp>
        <p:nvSpPr>
          <p:cNvPr id="319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19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lvl1pPr>
              <a:defRPr sz="1000">
                <a:solidFill>
                  <a:schemeClr val="tx1"/>
                </a:solidFill>
                <a:latin typeface="Candara" charset="0"/>
                <a:ea typeface="ＭＳ Ｐゴシック" charset="0"/>
                <a:cs typeface="ＭＳ Ｐゴシック" charset="0"/>
              </a:defRPr>
            </a:lvl1pPr>
            <a:lvl2pPr marL="742950" indent="-285750">
              <a:defRPr sz="1000">
                <a:solidFill>
                  <a:schemeClr val="tx1"/>
                </a:solidFill>
                <a:latin typeface="Candara" charset="0"/>
                <a:ea typeface="ＭＳ Ｐゴシック" charset="0"/>
              </a:defRPr>
            </a:lvl2pPr>
            <a:lvl3pPr marL="1143000" indent="-228600">
              <a:defRPr sz="1000">
                <a:solidFill>
                  <a:schemeClr val="tx1"/>
                </a:solidFill>
                <a:latin typeface="Candara" charset="0"/>
                <a:ea typeface="ＭＳ Ｐゴシック" charset="0"/>
              </a:defRPr>
            </a:lvl3pPr>
            <a:lvl4pPr marL="1600200" indent="-228600">
              <a:defRPr sz="1000">
                <a:solidFill>
                  <a:schemeClr val="tx1"/>
                </a:solidFill>
                <a:latin typeface="Candara" charset="0"/>
                <a:ea typeface="ＭＳ Ｐゴシック" charset="0"/>
              </a:defRPr>
            </a:lvl4pPr>
            <a:lvl5pPr marL="2057400" indent="-228600">
              <a:defRPr sz="1000">
                <a:solidFill>
                  <a:schemeClr val="tx1"/>
                </a:solidFill>
                <a:latin typeface="Candara" charset="0"/>
                <a:ea typeface="ＭＳ Ｐゴシック" charset="0"/>
              </a:defRPr>
            </a:lvl5pPr>
            <a:lvl6pPr marL="2514600" indent="-228600" algn="ctr" eaLnBrk="0" fontAlgn="base" hangingPunct="0">
              <a:spcBef>
                <a:spcPct val="0"/>
              </a:spcBef>
              <a:spcAft>
                <a:spcPct val="0"/>
              </a:spcAft>
              <a:defRPr sz="1000">
                <a:solidFill>
                  <a:schemeClr val="tx1"/>
                </a:solidFill>
                <a:latin typeface="Candara" charset="0"/>
                <a:ea typeface="ＭＳ Ｐゴシック" charset="0"/>
              </a:defRPr>
            </a:lvl6pPr>
            <a:lvl7pPr marL="2971800" indent="-228600" algn="ctr" eaLnBrk="0" fontAlgn="base" hangingPunct="0">
              <a:spcBef>
                <a:spcPct val="0"/>
              </a:spcBef>
              <a:spcAft>
                <a:spcPct val="0"/>
              </a:spcAft>
              <a:defRPr sz="1000">
                <a:solidFill>
                  <a:schemeClr val="tx1"/>
                </a:solidFill>
                <a:latin typeface="Candara" charset="0"/>
                <a:ea typeface="ＭＳ Ｐゴシック" charset="0"/>
              </a:defRPr>
            </a:lvl7pPr>
            <a:lvl8pPr marL="3429000" indent="-228600" algn="ctr" eaLnBrk="0" fontAlgn="base" hangingPunct="0">
              <a:spcBef>
                <a:spcPct val="0"/>
              </a:spcBef>
              <a:spcAft>
                <a:spcPct val="0"/>
              </a:spcAft>
              <a:defRPr sz="1000">
                <a:solidFill>
                  <a:schemeClr val="tx1"/>
                </a:solidFill>
                <a:latin typeface="Candara" charset="0"/>
                <a:ea typeface="ＭＳ Ｐゴシック" charset="0"/>
              </a:defRPr>
            </a:lvl8pPr>
            <a:lvl9pPr marL="3886200" indent="-228600" algn="ctr" eaLnBrk="0" fontAlgn="base" hangingPunct="0">
              <a:spcBef>
                <a:spcPct val="0"/>
              </a:spcBef>
              <a:spcAft>
                <a:spcPct val="0"/>
              </a:spcAft>
              <a:defRPr sz="1000">
                <a:solidFill>
                  <a:schemeClr val="tx1"/>
                </a:solidFill>
                <a:latin typeface="Candara" charset="0"/>
                <a:ea typeface="ＭＳ Ｐゴシック" charset="0"/>
              </a:defRPr>
            </a:lvl9pPr>
          </a:lstStyle>
          <a:p>
            <a:fld id="{5C0A7D5B-6831-A244-A535-BFE48C5C06E7}" type="slidenum">
              <a:rPr lang="en-US" sz="1200"/>
              <a:pPr/>
              <a:t>34</a:t>
            </a:fld>
            <a:endParaRPr lang="en-US" sz="1200"/>
          </a:p>
        </p:txBody>
      </p:sp>
      <p:sp>
        <p:nvSpPr>
          <p:cNvPr id="911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84995" name="Rectangle 3"/>
          <p:cNvSpPr>
            <a:spLocks noGrp="1" noChangeArrowheads="1"/>
          </p:cNvSpPr>
          <p:nvPr>
            <p:ph type="body" idx="1"/>
          </p:nvPr>
        </p:nvSpPr>
        <p:spPr>
          <a:noFill/>
        </p:spPr>
        <p:txBody>
          <a:bodyPr/>
          <a:lstStyle/>
          <a:p>
            <a:pPr eaLnBrk="1" hangingPunct="1"/>
            <a:r>
              <a:rPr lang="en-US" dirty="0" smtClean="0"/>
              <a:t>From a prior Webinar</a:t>
            </a:r>
          </a:p>
          <a:p>
            <a:pPr eaLnBrk="1" hangingPunct="1"/>
            <a:r>
              <a:rPr lang="en-US" dirty="0" smtClean="0"/>
              <a:t>Aiming theoretical orientations at therapeutic categories</a:t>
            </a:r>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p:spPr>
        <p:txBody>
          <a:bodyPr/>
          <a:lstStyle>
            <a:lvl1pPr>
              <a:defRPr sz="1000">
                <a:solidFill>
                  <a:schemeClr val="tx1"/>
                </a:solidFill>
                <a:latin typeface="Candara" charset="0"/>
                <a:ea typeface="ＭＳ Ｐゴシック" charset="0"/>
                <a:cs typeface="ＭＳ Ｐゴシック" charset="0"/>
              </a:defRPr>
            </a:lvl1pPr>
            <a:lvl2pPr marL="742950" indent="-285750">
              <a:defRPr sz="1000">
                <a:solidFill>
                  <a:schemeClr val="tx1"/>
                </a:solidFill>
                <a:latin typeface="Candara" charset="0"/>
                <a:ea typeface="ＭＳ Ｐゴシック" charset="0"/>
              </a:defRPr>
            </a:lvl2pPr>
            <a:lvl3pPr marL="1143000" indent="-228600">
              <a:defRPr sz="1000">
                <a:solidFill>
                  <a:schemeClr val="tx1"/>
                </a:solidFill>
                <a:latin typeface="Candara" charset="0"/>
                <a:ea typeface="ＭＳ Ｐゴシック" charset="0"/>
              </a:defRPr>
            </a:lvl3pPr>
            <a:lvl4pPr marL="1600200" indent="-228600">
              <a:defRPr sz="1000">
                <a:solidFill>
                  <a:schemeClr val="tx1"/>
                </a:solidFill>
                <a:latin typeface="Candara" charset="0"/>
                <a:ea typeface="ＭＳ Ｐゴシック" charset="0"/>
              </a:defRPr>
            </a:lvl4pPr>
            <a:lvl5pPr marL="2057400" indent="-228600">
              <a:defRPr sz="1000">
                <a:solidFill>
                  <a:schemeClr val="tx1"/>
                </a:solidFill>
                <a:latin typeface="Candara" charset="0"/>
                <a:ea typeface="ＭＳ Ｐゴシック" charset="0"/>
              </a:defRPr>
            </a:lvl5pPr>
            <a:lvl6pPr marL="2514600" indent="-228600" algn="ctr" eaLnBrk="0" fontAlgn="base" hangingPunct="0">
              <a:spcBef>
                <a:spcPct val="0"/>
              </a:spcBef>
              <a:spcAft>
                <a:spcPct val="0"/>
              </a:spcAft>
              <a:defRPr sz="1000">
                <a:solidFill>
                  <a:schemeClr val="tx1"/>
                </a:solidFill>
                <a:latin typeface="Candara" charset="0"/>
                <a:ea typeface="ＭＳ Ｐゴシック" charset="0"/>
              </a:defRPr>
            </a:lvl6pPr>
            <a:lvl7pPr marL="2971800" indent="-228600" algn="ctr" eaLnBrk="0" fontAlgn="base" hangingPunct="0">
              <a:spcBef>
                <a:spcPct val="0"/>
              </a:spcBef>
              <a:spcAft>
                <a:spcPct val="0"/>
              </a:spcAft>
              <a:defRPr sz="1000">
                <a:solidFill>
                  <a:schemeClr val="tx1"/>
                </a:solidFill>
                <a:latin typeface="Candara" charset="0"/>
                <a:ea typeface="ＭＳ Ｐゴシック" charset="0"/>
              </a:defRPr>
            </a:lvl7pPr>
            <a:lvl8pPr marL="3429000" indent="-228600" algn="ctr" eaLnBrk="0" fontAlgn="base" hangingPunct="0">
              <a:spcBef>
                <a:spcPct val="0"/>
              </a:spcBef>
              <a:spcAft>
                <a:spcPct val="0"/>
              </a:spcAft>
              <a:defRPr sz="1000">
                <a:solidFill>
                  <a:schemeClr val="tx1"/>
                </a:solidFill>
                <a:latin typeface="Candara" charset="0"/>
                <a:ea typeface="ＭＳ Ｐゴシック" charset="0"/>
              </a:defRPr>
            </a:lvl8pPr>
            <a:lvl9pPr marL="3886200" indent="-228600" algn="ctr" eaLnBrk="0" fontAlgn="base" hangingPunct="0">
              <a:spcBef>
                <a:spcPct val="0"/>
              </a:spcBef>
              <a:spcAft>
                <a:spcPct val="0"/>
              </a:spcAft>
              <a:defRPr sz="1000">
                <a:solidFill>
                  <a:schemeClr val="tx1"/>
                </a:solidFill>
                <a:latin typeface="Candara" charset="0"/>
                <a:ea typeface="ＭＳ Ｐゴシック" charset="0"/>
              </a:defRPr>
            </a:lvl9pPr>
          </a:lstStyle>
          <a:p>
            <a:fld id="{34E845D8-6635-124A-A58C-F90F62334B2D}" type="slidenum">
              <a:rPr lang="en-US" sz="1200"/>
              <a:pPr/>
              <a:t>35</a:t>
            </a:fld>
            <a:endParaRPr lang="en-US" sz="1200"/>
          </a:p>
        </p:txBody>
      </p:sp>
      <p:sp>
        <p:nvSpPr>
          <p:cNvPr id="1290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2707"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p:spPr>
        <p:txBody>
          <a:bodyPr/>
          <a:lstStyle>
            <a:lvl1pPr>
              <a:defRPr sz="1000">
                <a:solidFill>
                  <a:schemeClr val="tx1"/>
                </a:solidFill>
                <a:latin typeface="Candara" charset="0"/>
                <a:ea typeface="ＭＳ Ｐゴシック" charset="0"/>
                <a:cs typeface="ＭＳ Ｐゴシック" charset="0"/>
              </a:defRPr>
            </a:lvl1pPr>
            <a:lvl2pPr marL="742950" indent="-285750">
              <a:defRPr sz="1000">
                <a:solidFill>
                  <a:schemeClr val="tx1"/>
                </a:solidFill>
                <a:latin typeface="Candara" charset="0"/>
                <a:ea typeface="ＭＳ Ｐゴシック" charset="0"/>
              </a:defRPr>
            </a:lvl2pPr>
            <a:lvl3pPr marL="1143000" indent="-228600">
              <a:defRPr sz="1000">
                <a:solidFill>
                  <a:schemeClr val="tx1"/>
                </a:solidFill>
                <a:latin typeface="Candara" charset="0"/>
                <a:ea typeface="ＭＳ Ｐゴシック" charset="0"/>
              </a:defRPr>
            </a:lvl3pPr>
            <a:lvl4pPr marL="1600200" indent="-228600">
              <a:defRPr sz="1000">
                <a:solidFill>
                  <a:schemeClr val="tx1"/>
                </a:solidFill>
                <a:latin typeface="Candara" charset="0"/>
                <a:ea typeface="ＭＳ Ｐゴシック" charset="0"/>
              </a:defRPr>
            </a:lvl4pPr>
            <a:lvl5pPr marL="2057400" indent="-228600">
              <a:defRPr sz="1000">
                <a:solidFill>
                  <a:schemeClr val="tx1"/>
                </a:solidFill>
                <a:latin typeface="Candara" charset="0"/>
                <a:ea typeface="ＭＳ Ｐゴシック" charset="0"/>
              </a:defRPr>
            </a:lvl5pPr>
            <a:lvl6pPr marL="2514600" indent="-228600" algn="ctr" eaLnBrk="0" fontAlgn="base" hangingPunct="0">
              <a:spcBef>
                <a:spcPct val="0"/>
              </a:spcBef>
              <a:spcAft>
                <a:spcPct val="0"/>
              </a:spcAft>
              <a:defRPr sz="1000">
                <a:solidFill>
                  <a:schemeClr val="tx1"/>
                </a:solidFill>
                <a:latin typeface="Candara" charset="0"/>
                <a:ea typeface="ＭＳ Ｐゴシック" charset="0"/>
              </a:defRPr>
            </a:lvl6pPr>
            <a:lvl7pPr marL="2971800" indent="-228600" algn="ctr" eaLnBrk="0" fontAlgn="base" hangingPunct="0">
              <a:spcBef>
                <a:spcPct val="0"/>
              </a:spcBef>
              <a:spcAft>
                <a:spcPct val="0"/>
              </a:spcAft>
              <a:defRPr sz="1000">
                <a:solidFill>
                  <a:schemeClr val="tx1"/>
                </a:solidFill>
                <a:latin typeface="Candara" charset="0"/>
                <a:ea typeface="ＭＳ Ｐゴシック" charset="0"/>
              </a:defRPr>
            </a:lvl7pPr>
            <a:lvl8pPr marL="3429000" indent="-228600" algn="ctr" eaLnBrk="0" fontAlgn="base" hangingPunct="0">
              <a:spcBef>
                <a:spcPct val="0"/>
              </a:spcBef>
              <a:spcAft>
                <a:spcPct val="0"/>
              </a:spcAft>
              <a:defRPr sz="1000">
                <a:solidFill>
                  <a:schemeClr val="tx1"/>
                </a:solidFill>
                <a:latin typeface="Candara" charset="0"/>
                <a:ea typeface="ＭＳ Ｐゴシック" charset="0"/>
              </a:defRPr>
            </a:lvl8pPr>
            <a:lvl9pPr marL="3886200" indent="-228600" algn="ctr" eaLnBrk="0" fontAlgn="base" hangingPunct="0">
              <a:spcBef>
                <a:spcPct val="0"/>
              </a:spcBef>
              <a:spcAft>
                <a:spcPct val="0"/>
              </a:spcAft>
              <a:defRPr sz="1000">
                <a:solidFill>
                  <a:schemeClr val="tx1"/>
                </a:solidFill>
                <a:latin typeface="Candara" charset="0"/>
                <a:ea typeface="ＭＳ Ｐゴシック" charset="0"/>
              </a:defRPr>
            </a:lvl9pPr>
          </a:lstStyle>
          <a:p>
            <a:fld id="{29E48B51-9A48-5B4C-80DC-8F252194A975}" type="slidenum">
              <a:rPr lang="en-US" sz="1200"/>
              <a:pPr/>
              <a:t>36</a:t>
            </a:fld>
            <a:endParaRPr lang="en-US" sz="1200"/>
          </a:p>
        </p:txBody>
      </p:sp>
      <p:sp>
        <p:nvSpPr>
          <p:cNvPr id="1300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4755"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Vanilla list of issues, but I think miss most of what I emphasized here.</a:t>
            </a:r>
            <a:endParaRPr lang="en-US" dirty="0"/>
          </a:p>
        </p:txBody>
      </p:sp>
      <p:sp>
        <p:nvSpPr>
          <p:cNvPr id="5" name="Slide Number Placeholder 4"/>
          <p:cNvSpPr>
            <a:spLocks noGrp="1"/>
          </p:cNvSpPr>
          <p:nvPr>
            <p:ph type="sldNum" sz="quarter" idx="11"/>
          </p:nvPr>
        </p:nvSpPr>
        <p:spPr/>
        <p:txBody>
          <a:bodyPr/>
          <a:lstStyle/>
          <a:p>
            <a:fld id="{BE7ED132-81FF-C04E-A745-A618F7A354BE}" type="slidenum">
              <a:rPr lang="en-US" smtClean="0"/>
              <a:t>37</a:t>
            </a:fld>
            <a:endParaRPr lang="en-US"/>
          </a:p>
        </p:txBody>
      </p:sp>
    </p:spTree>
    <p:extLst>
      <p:ext uri="{BB962C8B-B14F-4D97-AF65-F5344CB8AC3E}">
        <p14:creationId xmlns:p14="http://schemas.microsoft.com/office/powerpoint/2010/main" val="19706960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fld id="{BE7ED132-81FF-C04E-A745-A618F7A354BE}" type="slidenum">
              <a:rPr lang="en-US" smtClean="0"/>
              <a:t>38</a:t>
            </a:fld>
            <a:endParaRPr lang="en-US"/>
          </a:p>
        </p:txBody>
      </p:sp>
    </p:spTree>
    <p:extLst>
      <p:ext uri="{BB962C8B-B14F-4D97-AF65-F5344CB8AC3E}">
        <p14:creationId xmlns:p14="http://schemas.microsoft.com/office/powerpoint/2010/main" val="13212782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fld id="{BE7ED132-81FF-C04E-A745-A618F7A354BE}" type="slidenum">
              <a:rPr lang="en-US" smtClean="0"/>
              <a:t>39</a:t>
            </a:fld>
            <a:endParaRPr lang="en-US"/>
          </a:p>
        </p:txBody>
      </p:sp>
    </p:spTree>
    <p:extLst>
      <p:ext uri="{BB962C8B-B14F-4D97-AF65-F5344CB8AC3E}">
        <p14:creationId xmlns:p14="http://schemas.microsoft.com/office/powerpoint/2010/main" val="2162216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dirty="0" smtClean="0"/>
              <a:t>Choosing Using EPBs</a:t>
            </a:r>
          </a:p>
        </p:txBody>
      </p:sp>
      <p:sp>
        <p:nvSpPr>
          <p:cNvPr id="5" name="Slide Number Placeholder 4"/>
          <p:cNvSpPr>
            <a:spLocks noGrp="1"/>
          </p:cNvSpPr>
          <p:nvPr>
            <p:ph type="sldNum" sz="quarter" idx="11"/>
          </p:nvPr>
        </p:nvSpPr>
        <p:spPr/>
        <p:txBody>
          <a:bodyPr/>
          <a:lstStyle/>
          <a:p>
            <a:fld id="{BE7ED132-81FF-C04E-A745-A618F7A354BE}" type="slidenum">
              <a:rPr lang="en-US" smtClean="0"/>
              <a:t>4</a:t>
            </a:fld>
            <a:endParaRPr lang="en-US"/>
          </a:p>
        </p:txBody>
      </p:sp>
    </p:spTree>
    <p:extLst>
      <p:ext uri="{BB962C8B-B14F-4D97-AF65-F5344CB8AC3E}">
        <p14:creationId xmlns:p14="http://schemas.microsoft.com/office/powerpoint/2010/main" val="29345998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some damned good advice</a:t>
            </a:r>
            <a:endParaRPr lang="en-US" dirty="0"/>
          </a:p>
        </p:txBody>
      </p:sp>
      <p:sp>
        <p:nvSpPr>
          <p:cNvPr id="5" name="Slide Number Placeholder 4"/>
          <p:cNvSpPr>
            <a:spLocks noGrp="1"/>
          </p:cNvSpPr>
          <p:nvPr>
            <p:ph type="sldNum" sz="quarter" idx="11"/>
          </p:nvPr>
        </p:nvSpPr>
        <p:spPr/>
        <p:txBody>
          <a:bodyPr/>
          <a:lstStyle/>
          <a:p>
            <a:fld id="{BE7ED132-81FF-C04E-A745-A618F7A354BE}" type="slidenum">
              <a:rPr lang="en-US" smtClean="0"/>
              <a:t>40</a:t>
            </a:fld>
            <a:endParaRPr lang="en-US"/>
          </a:p>
        </p:txBody>
      </p:sp>
    </p:spTree>
    <p:extLst>
      <p:ext uri="{BB962C8B-B14F-4D97-AF65-F5344CB8AC3E}">
        <p14:creationId xmlns:p14="http://schemas.microsoft.com/office/powerpoint/2010/main" val="33759869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damned good advice</a:t>
            </a:r>
            <a:endParaRPr lang="en-US" dirty="0"/>
          </a:p>
        </p:txBody>
      </p:sp>
      <p:sp>
        <p:nvSpPr>
          <p:cNvPr id="4" name="Header Placeholder 3"/>
          <p:cNvSpPr>
            <a:spLocks noGrp="1"/>
          </p:cNvSpPr>
          <p:nvPr>
            <p:ph type="hdr" sz="quarter" idx="10"/>
          </p:nvPr>
        </p:nvSpPr>
        <p:spPr/>
        <p:txBody>
          <a:bodyPr/>
          <a:lstStyle/>
          <a:p>
            <a:r>
              <a:rPr lang="en-US" smtClean="0"/>
              <a:t>MILIEU MANAGEMENT (by enrichment)    Fred Zackon      TCA Annual Conference  June 12 2012</a:t>
            </a:r>
            <a:endParaRPr lang="en-US"/>
          </a:p>
        </p:txBody>
      </p:sp>
      <p:sp>
        <p:nvSpPr>
          <p:cNvPr id="5" name="Slide Number Placeholder 4"/>
          <p:cNvSpPr>
            <a:spLocks noGrp="1"/>
          </p:cNvSpPr>
          <p:nvPr>
            <p:ph type="sldNum" sz="quarter" idx="11"/>
          </p:nvPr>
        </p:nvSpPr>
        <p:spPr/>
        <p:txBody>
          <a:bodyPr/>
          <a:lstStyle/>
          <a:p>
            <a:fld id="{BE7ED132-81FF-C04E-A745-A618F7A354BE}" type="slidenum">
              <a:rPr lang="en-US" smtClean="0"/>
              <a:t>41</a:t>
            </a:fld>
            <a:endParaRPr lang="en-US"/>
          </a:p>
        </p:txBody>
      </p:sp>
    </p:spTree>
    <p:extLst>
      <p:ext uri="{BB962C8B-B14F-4D97-AF65-F5344CB8AC3E}">
        <p14:creationId xmlns:p14="http://schemas.microsoft.com/office/powerpoint/2010/main" val="8593527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finally something to remove any special pedestal for EBPs.  Was true in 2005 and not aware it is less true today.</a:t>
            </a:r>
            <a:endParaRPr lang="en-US" dirty="0"/>
          </a:p>
        </p:txBody>
      </p:sp>
      <p:sp>
        <p:nvSpPr>
          <p:cNvPr id="5" name="Slide Number Placeholder 4"/>
          <p:cNvSpPr>
            <a:spLocks noGrp="1"/>
          </p:cNvSpPr>
          <p:nvPr>
            <p:ph type="sldNum" sz="quarter" idx="11"/>
          </p:nvPr>
        </p:nvSpPr>
        <p:spPr/>
        <p:txBody>
          <a:bodyPr/>
          <a:lstStyle/>
          <a:p>
            <a:fld id="{BE7ED132-81FF-C04E-A745-A618F7A354BE}" type="slidenum">
              <a:rPr lang="en-US" smtClean="0"/>
              <a:t>42</a:t>
            </a:fld>
            <a:endParaRPr lang="en-US"/>
          </a:p>
        </p:txBody>
      </p:sp>
    </p:spTree>
    <p:extLst>
      <p:ext uri="{BB962C8B-B14F-4D97-AF65-F5344CB8AC3E}">
        <p14:creationId xmlns:p14="http://schemas.microsoft.com/office/powerpoint/2010/main" val="39559451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call or email</a:t>
            </a:r>
            <a:endParaRPr lang="en-US" dirty="0"/>
          </a:p>
        </p:txBody>
      </p:sp>
      <p:sp>
        <p:nvSpPr>
          <p:cNvPr id="5" name="Slide Number Placeholder 4"/>
          <p:cNvSpPr>
            <a:spLocks noGrp="1"/>
          </p:cNvSpPr>
          <p:nvPr>
            <p:ph type="sldNum" sz="quarter" idx="11"/>
          </p:nvPr>
        </p:nvSpPr>
        <p:spPr/>
        <p:txBody>
          <a:bodyPr/>
          <a:lstStyle/>
          <a:p>
            <a:fld id="{BE7ED132-81FF-C04E-A745-A618F7A354BE}" type="slidenum">
              <a:rPr lang="en-US" smtClean="0"/>
              <a:t>43</a:t>
            </a:fld>
            <a:endParaRPr lang="en-US"/>
          </a:p>
        </p:txBody>
      </p:sp>
    </p:spTree>
    <p:extLst>
      <p:ext uri="{BB962C8B-B14F-4D97-AF65-F5344CB8AC3E}">
        <p14:creationId xmlns:p14="http://schemas.microsoft.com/office/powerpoint/2010/main" val="540506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Perfectly fine way to do it, but big decision</a:t>
            </a:r>
          </a:p>
          <a:p>
            <a:endParaRPr lang="en-US" dirty="0"/>
          </a:p>
          <a:p>
            <a:endParaRPr lang="en-US" dirty="0"/>
          </a:p>
        </p:txBody>
      </p:sp>
      <p:sp>
        <p:nvSpPr>
          <p:cNvPr id="5" name="Slide Number Placeholder 4"/>
          <p:cNvSpPr>
            <a:spLocks noGrp="1"/>
          </p:cNvSpPr>
          <p:nvPr>
            <p:ph type="sldNum" sz="quarter" idx="11"/>
          </p:nvPr>
        </p:nvSpPr>
        <p:spPr/>
        <p:txBody>
          <a:bodyPr/>
          <a:lstStyle/>
          <a:p>
            <a:fld id="{BE7ED132-81FF-C04E-A745-A618F7A354BE}" type="slidenum">
              <a:rPr lang="en-US" smtClean="0"/>
              <a:t>5</a:t>
            </a:fld>
            <a:endParaRPr lang="en-US"/>
          </a:p>
        </p:txBody>
      </p:sp>
    </p:spTree>
    <p:extLst>
      <p:ext uri="{BB962C8B-B14F-4D97-AF65-F5344CB8AC3E}">
        <p14:creationId xmlns:p14="http://schemas.microsoft.com/office/powerpoint/2010/main" val="4163474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NREPP is organized </a:t>
            </a:r>
            <a:r>
              <a:rPr lang="en-US" dirty="0" err="1" smtClean="0"/>
              <a:t>llike</a:t>
            </a:r>
            <a:r>
              <a:rPr lang="en-US" dirty="0" smtClean="0"/>
              <a:t> so.  </a:t>
            </a:r>
          </a:p>
          <a:p>
            <a:endParaRPr lang="en-US" dirty="0"/>
          </a:p>
          <a:p>
            <a:r>
              <a:rPr lang="en-US" dirty="0" smtClean="0"/>
              <a:t>Call up any set of EBPs for quick comparison</a:t>
            </a:r>
          </a:p>
          <a:p>
            <a:endParaRPr lang="en-US" dirty="0"/>
          </a:p>
          <a:p>
            <a:r>
              <a:rPr lang="en-US" dirty="0" smtClean="0"/>
              <a:t>NOT a substitute for actually learning about the EBP</a:t>
            </a:r>
            <a:endParaRPr lang="en-US" dirty="0"/>
          </a:p>
        </p:txBody>
      </p:sp>
      <p:sp>
        <p:nvSpPr>
          <p:cNvPr id="5" name="Slide Number Placeholder 4"/>
          <p:cNvSpPr>
            <a:spLocks noGrp="1"/>
          </p:cNvSpPr>
          <p:nvPr>
            <p:ph type="sldNum" sz="quarter" idx="11"/>
          </p:nvPr>
        </p:nvSpPr>
        <p:spPr/>
        <p:txBody>
          <a:bodyPr/>
          <a:lstStyle/>
          <a:p>
            <a:fld id="{BE7ED132-81FF-C04E-A745-A618F7A354BE}" type="slidenum">
              <a:rPr lang="en-US" smtClean="0"/>
              <a:t>6</a:t>
            </a:fld>
            <a:endParaRPr lang="en-US"/>
          </a:p>
        </p:txBody>
      </p:sp>
    </p:spTree>
    <p:extLst>
      <p:ext uri="{BB962C8B-B14F-4D97-AF65-F5344CB8AC3E}">
        <p14:creationId xmlns:p14="http://schemas.microsoft.com/office/powerpoint/2010/main" val="3509842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Practical Improvement</a:t>
            </a:r>
          </a:p>
          <a:p>
            <a:r>
              <a:rPr lang="en-US" dirty="0"/>
              <a:t>	</a:t>
            </a:r>
            <a:r>
              <a:rPr lang="en-US" dirty="0" smtClean="0"/>
              <a:t>much </a:t>
            </a:r>
            <a:r>
              <a:rPr lang="en-US" dirty="0" err="1" smtClean="0"/>
              <a:t>resitance</a:t>
            </a:r>
            <a:r>
              <a:rPr lang="en-US" dirty="0" smtClean="0"/>
              <a:t> to </a:t>
            </a:r>
            <a:r>
              <a:rPr lang="en-US" dirty="0" err="1" smtClean="0"/>
              <a:t>Tsteps</a:t>
            </a:r>
            <a:r>
              <a:rPr lang="en-US" dirty="0" smtClean="0"/>
              <a:t> so TSF</a:t>
            </a:r>
          </a:p>
          <a:p>
            <a:r>
              <a:rPr lang="en-US" dirty="0"/>
              <a:t>	</a:t>
            </a:r>
            <a:r>
              <a:rPr lang="en-US" dirty="0" smtClean="0"/>
              <a:t>too much confrontation   so MI</a:t>
            </a:r>
          </a:p>
          <a:p>
            <a:r>
              <a:rPr lang="en-US" dirty="0"/>
              <a:t>	</a:t>
            </a:r>
            <a:r>
              <a:rPr lang="en-US" dirty="0" smtClean="0"/>
              <a:t>stinking </a:t>
            </a:r>
            <a:r>
              <a:rPr lang="en-US" dirty="0" err="1" smtClean="0"/>
              <a:t>thinkin</a:t>
            </a:r>
            <a:r>
              <a:rPr lang="en-US" dirty="0" smtClean="0"/>
              <a:t>  needs to become CBT</a:t>
            </a:r>
            <a:endParaRPr lang="en-US" dirty="0"/>
          </a:p>
          <a:p>
            <a:r>
              <a:rPr lang="en-US" dirty="0" smtClean="0"/>
              <a:t>+Upgrade per current “best Practices</a:t>
            </a:r>
          </a:p>
          <a:p>
            <a:r>
              <a:rPr lang="en-US" dirty="0" smtClean="0"/>
              <a:t>+Strategic enhancement</a:t>
            </a:r>
            <a:endParaRPr lang="en-US" dirty="0"/>
          </a:p>
        </p:txBody>
      </p:sp>
      <p:sp>
        <p:nvSpPr>
          <p:cNvPr id="5" name="Slide Number Placeholder 4"/>
          <p:cNvSpPr>
            <a:spLocks noGrp="1"/>
          </p:cNvSpPr>
          <p:nvPr>
            <p:ph type="sldNum" sz="quarter" idx="11"/>
          </p:nvPr>
        </p:nvSpPr>
        <p:spPr/>
        <p:txBody>
          <a:bodyPr/>
          <a:lstStyle/>
          <a:p>
            <a:fld id="{BE7ED132-81FF-C04E-A745-A618F7A354BE}" type="slidenum">
              <a:rPr lang="en-US" smtClean="0"/>
              <a:t>7</a:t>
            </a:fld>
            <a:endParaRPr lang="en-US"/>
          </a:p>
        </p:txBody>
      </p:sp>
    </p:spTree>
    <p:extLst>
      <p:ext uri="{BB962C8B-B14F-4D97-AF65-F5344CB8AC3E}">
        <p14:creationId xmlns:p14="http://schemas.microsoft.com/office/powerpoint/2010/main" val="371599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fld id="{BE7ED132-81FF-C04E-A745-A618F7A354BE}" type="slidenum">
              <a:rPr lang="en-US" smtClean="0"/>
              <a:t>8</a:t>
            </a:fld>
            <a:endParaRPr lang="en-US"/>
          </a:p>
        </p:txBody>
      </p:sp>
    </p:spTree>
    <p:extLst>
      <p:ext uri="{BB962C8B-B14F-4D97-AF65-F5344CB8AC3E}">
        <p14:creationId xmlns:p14="http://schemas.microsoft.com/office/powerpoint/2010/main" val="3731468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p:spPr>
        <p:txBody>
          <a:bodyPr/>
          <a:lstStyle>
            <a:lvl1pPr>
              <a:defRPr sz="1000">
                <a:solidFill>
                  <a:schemeClr val="tx1"/>
                </a:solidFill>
                <a:latin typeface="Candara" charset="0"/>
                <a:ea typeface="ＭＳ Ｐゴシック" charset="0"/>
                <a:cs typeface="ＭＳ Ｐゴシック" charset="0"/>
              </a:defRPr>
            </a:lvl1pPr>
            <a:lvl2pPr marL="742950" indent="-285750">
              <a:defRPr sz="1000">
                <a:solidFill>
                  <a:schemeClr val="tx1"/>
                </a:solidFill>
                <a:latin typeface="Candara" charset="0"/>
                <a:ea typeface="ＭＳ Ｐゴシック" charset="0"/>
              </a:defRPr>
            </a:lvl2pPr>
            <a:lvl3pPr marL="1143000" indent="-228600">
              <a:defRPr sz="1000">
                <a:solidFill>
                  <a:schemeClr val="tx1"/>
                </a:solidFill>
                <a:latin typeface="Candara" charset="0"/>
                <a:ea typeface="ＭＳ Ｐゴシック" charset="0"/>
              </a:defRPr>
            </a:lvl3pPr>
            <a:lvl4pPr marL="1600200" indent="-228600">
              <a:defRPr sz="1000">
                <a:solidFill>
                  <a:schemeClr val="tx1"/>
                </a:solidFill>
                <a:latin typeface="Candara" charset="0"/>
                <a:ea typeface="ＭＳ Ｐゴシック" charset="0"/>
              </a:defRPr>
            </a:lvl4pPr>
            <a:lvl5pPr marL="2057400" indent="-228600">
              <a:defRPr sz="1000">
                <a:solidFill>
                  <a:schemeClr val="tx1"/>
                </a:solidFill>
                <a:latin typeface="Candara" charset="0"/>
                <a:ea typeface="ＭＳ Ｐゴシック" charset="0"/>
              </a:defRPr>
            </a:lvl5pPr>
            <a:lvl6pPr marL="2514600" indent="-228600" algn="ctr" eaLnBrk="0" fontAlgn="base" hangingPunct="0">
              <a:spcBef>
                <a:spcPct val="0"/>
              </a:spcBef>
              <a:spcAft>
                <a:spcPct val="0"/>
              </a:spcAft>
              <a:defRPr sz="1000">
                <a:solidFill>
                  <a:schemeClr val="tx1"/>
                </a:solidFill>
                <a:latin typeface="Candara" charset="0"/>
                <a:ea typeface="ＭＳ Ｐゴシック" charset="0"/>
              </a:defRPr>
            </a:lvl6pPr>
            <a:lvl7pPr marL="2971800" indent="-228600" algn="ctr" eaLnBrk="0" fontAlgn="base" hangingPunct="0">
              <a:spcBef>
                <a:spcPct val="0"/>
              </a:spcBef>
              <a:spcAft>
                <a:spcPct val="0"/>
              </a:spcAft>
              <a:defRPr sz="1000">
                <a:solidFill>
                  <a:schemeClr val="tx1"/>
                </a:solidFill>
                <a:latin typeface="Candara" charset="0"/>
                <a:ea typeface="ＭＳ Ｐゴシック" charset="0"/>
              </a:defRPr>
            </a:lvl7pPr>
            <a:lvl8pPr marL="3429000" indent="-228600" algn="ctr" eaLnBrk="0" fontAlgn="base" hangingPunct="0">
              <a:spcBef>
                <a:spcPct val="0"/>
              </a:spcBef>
              <a:spcAft>
                <a:spcPct val="0"/>
              </a:spcAft>
              <a:defRPr sz="1000">
                <a:solidFill>
                  <a:schemeClr val="tx1"/>
                </a:solidFill>
                <a:latin typeface="Candara" charset="0"/>
                <a:ea typeface="ＭＳ Ｐゴシック" charset="0"/>
              </a:defRPr>
            </a:lvl8pPr>
            <a:lvl9pPr marL="3886200" indent="-228600" algn="ctr" eaLnBrk="0" fontAlgn="base" hangingPunct="0">
              <a:spcBef>
                <a:spcPct val="0"/>
              </a:spcBef>
              <a:spcAft>
                <a:spcPct val="0"/>
              </a:spcAft>
              <a:defRPr sz="1000">
                <a:solidFill>
                  <a:schemeClr val="tx1"/>
                </a:solidFill>
                <a:latin typeface="Candara" charset="0"/>
                <a:ea typeface="ＭＳ Ｐゴシック" charset="0"/>
              </a:defRPr>
            </a:lvl9pPr>
          </a:lstStyle>
          <a:p>
            <a:fld id="{516E513C-C936-A34D-B4E9-E872D6A5E749}" type="slidenum">
              <a:rPr lang="en-US" sz="1200"/>
              <a:pPr/>
              <a:t>9</a:t>
            </a:fld>
            <a:endParaRPr lang="en-US" sz="1200"/>
          </a:p>
        </p:txBody>
      </p:sp>
      <p:sp>
        <p:nvSpPr>
          <p:cNvPr id="15462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5017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dirty="0" smtClean="0"/>
              <a:t>Big Fan of learning from success Lots of success stories</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4697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135AEA5-8DB7-4A43-9A85-1D39C39634E5}" type="slidenum">
              <a:rPr lang="en-US" smtClean="0"/>
              <a:t>‹#›</a:t>
            </a:fld>
            <a:endParaRPr lang="en-US"/>
          </a:p>
        </p:txBody>
      </p:sp>
    </p:spTree>
    <p:extLst>
      <p:ext uri="{BB962C8B-B14F-4D97-AF65-F5344CB8AC3E}">
        <p14:creationId xmlns:p14="http://schemas.microsoft.com/office/powerpoint/2010/main" val="2937777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Tree>
    <p:extLst>
      <p:ext uri="{BB962C8B-B14F-4D97-AF65-F5344CB8AC3E}">
        <p14:creationId xmlns:p14="http://schemas.microsoft.com/office/powerpoint/2010/main" val="2370577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985853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AC5E4B-629D-5947-949D-A60B18A27E6A}" type="slidenum">
              <a:rPr lang="en-US" smtClean="0"/>
              <a:t>‹#›</a:t>
            </a:fld>
            <a:endParaRPr lang="en-US"/>
          </a:p>
        </p:txBody>
      </p:sp>
    </p:spTree>
    <p:extLst>
      <p:ext uri="{BB962C8B-B14F-4D97-AF65-F5344CB8AC3E}">
        <p14:creationId xmlns:p14="http://schemas.microsoft.com/office/powerpoint/2010/main" val="3579261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AC5E4B-629D-5947-949D-A60B18A27E6A}" type="slidenum">
              <a:rPr lang="en-US" smtClean="0"/>
              <a:t>‹#›</a:t>
            </a:fld>
            <a:endParaRPr lang="en-US"/>
          </a:p>
        </p:txBody>
      </p:sp>
    </p:spTree>
    <p:extLst>
      <p:ext uri="{BB962C8B-B14F-4D97-AF65-F5344CB8AC3E}">
        <p14:creationId xmlns:p14="http://schemas.microsoft.com/office/powerpoint/2010/main" val="15020857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AC5E4B-629D-5947-949D-A60B18A27E6A}" type="slidenum">
              <a:rPr lang="en-US" smtClean="0"/>
              <a:t>‹#›</a:t>
            </a:fld>
            <a:endParaRPr lang="en-US"/>
          </a:p>
        </p:txBody>
      </p:sp>
    </p:spTree>
    <p:extLst>
      <p:ext uri="{BB962C8B-B14F-4D97-AF65-F5344CB8AC3E}">
        <p14:creationId xmlns:p14="http://schemas.microsoft.com/office/powerpoint/2010/main" val="4330475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AC5E4B-629D-5947-949D-A60B18A27E6A}" type="slidenum">
              <a:rPr lang="en-US" smtClean="0"/>
              <a:t>‹#›</a:t>
            </a:fld>
            <a:endParaRPr lang="en-US"/>
          </a:p>
        </p:txBody>
      </p:sp>
    </p:spTree>
    <p:extLst>
      <p:ext uri="{BB962C8B-B14F-4D97-AF65-F5344CB8AC3E}">
        <p14:creationId xmlns:p14="http://schemas.microsoft.com/office/powerpoint/2010/main" val="40190250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AC5E4B-629D-5947-949D-A60B18A27E6A}" type="slidenum">
              <a:rPr lang="en-US" smtClean="0"/>
              <a:t>‹#›</a:t>
            </a:fld>
            <a:endParaRPr lang="en-US"/>
          </a:p>
        </p:txBody>
      </p:sp>
    </p:spTree>
    <p:extLst>
      <p:ext uri="{BB962C8B-B14F-4D97-AF65-F5344CB8AC3E}">
        <p14:creationId xmlns:p14="http://schemas.microsoft.com/office/powerpoint/2010/main" val="3430708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AC5E4B-629D-5947-949D-A60B18A27E6A}" type="slidenum">
              <a:rPr lang="en-US" smtClean="0"/>
              <a:t>‹#›</a:t>
            </a:fld>
            <a:endParaRPr lang="en-US"/>
          </a:p>
        </p:txBody>
      </p:sp>
    </p:spTree>
    <p:extLst>
      <p:ext uri="{BB962C8B-B14F-4D97-AF65-F5344CB8AC3E}">
        <p14:creationId xmlns:p14="http://schemas.microsoft.com/office/powerpoint/2010/main" val="28798170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AC5E4B-629D-5947-949D-A60B18A27E6A}" type="slidenum">
              <a:rPr lang="en-US" smtClean="0"/>
              <a:t>‹#›</a:t>
            </a:fld>
            <a:endParaRPr lang="en-US"/>
          </a:p>
        </p:txBody>
      </p:sp>
    </p:spTree>
    <p:extLst>
      <p:ext uri="{BB962C8B-B14F-4D97-AF65-F5344CB8AC3E}">
        <p14:creationId xmlns:p14="http://schemas.microsoft.com/office/powerpoint/2010/main" val="667132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8681520" y="6437843"/>
            <a:ext cx="503587" cy="283632"/>
          </a:xfrm>
          <a:prstGeom prst="rect">
            <a:avLst/>
          </a:prstGeom>
        </p:spPr>
        <p:txBody>
          <a:bodyPr/>
          <a:lstStyle>
            <a:lvl1pPr>
              <a:defRPr sz="1400"/>
            </a:lvl1pPr>
          </a:lstStyle>
          <a:p>
            <a:fld id="{A135AEA5-8DB7-4A43-9A85-1D39C39634E5}" type="slidenum">
              <a:rPr lang="en-US" smtClean="0"/>
              <a:pPr/>
              <a:t>‹#›</a:t>
            </a:fld>
            <a:endParaRPr lang="en-US"/>
          </a:p>
        </p:txBody>
      </p:sp>
    </p:spTree>
    <p:extLst>
      <p:ext uri="{BB962C8B-B14F-4D97-AF65-F5344CB8AC3E}">
        <p14:creationId xmlns:p14="http://schemas.microsoft.com/office/powerpoint/2010/main" val="23228422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AC5E4B-629D-5947-949D-A60B18A27E6A}" type="slidenum">
              <a:rPr lang="en-US" smtClean="0"/>
              <a:t>‹#›</a:t>
            </a:fld>
            <a:endParaRPr lang="en-US"/>
          </a:p>
        </p:txBody>
      </p:sp>
    </p:spTree>
    <p:extLst>
      <p:ext uri="{BB962C8B-B14F-4D97-AF65-F5344CB8AC3E}">
        <p14:creationId xmlns:p14="http://schemas.microsoft.com/office/powerpoint/2010/main" val="4258384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AC5E4B-629D-5947-949D-A60B18A27E6A}" type="slidenum">
              <a:rPr lang="en-US" smtClean="0"/>
              <a:t>‹#›</a:t>
            </a:fld>
            <a:endParaRPr lang="en-US"/>
          </a:p>
        </p:txBody>
      </p:sp>
    </p:spTree>
    <p:extLst>
      <p:ext uri="{BB962C8B-B14F-4D97-AF65-F5344CB8AC3E}">
        <p14:creationId xmlns:p14="http://schemas.microsoft.com/office/powerpoint/2010/main" val="14292545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AC5E4B-629D-5947-949D-A60B18A27E6A}" type="slidenum">
              <a:rPr lang="en-US" smtClean="0"/>
              <a:t>‹#›</a:t>
            </a:fld>
            <a:endParaRPr lang="en-US"/>
          </a:p>
        </p:txBody>
      </p:sp>
    </p:spTree>
    <p:extLst>
      <p:ext uri="{BB962C8B-B14F-4D97-AF65-F5344CB8AC3E}">
        <p14:creationId xmlns:p14="http://schemas.microsoft.com/office/powerpoint/2010/main" val="568471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AC5E4B-629D-5947-949D-A60B18A27E6A}" type="slidenum">
              <a:rPr lang="en-US" smtClean="0"/>
              <a:t>‹#›</a:t>
            </a:fld>
            <a:endParaRPr lang="en-US"/>
          </a:p>
        </p:txBody>
      </p:sp>
    </p:spTree>
    <p:extLst>
      <p:ext uri="{BB962C8B-B14F-4D97-AF65-F5344CB8AC3E}">
        <p14:creationId xmlns:p14="http://schemas.microsoft.com/office/powerpoint/2010/main" val="21494192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F7BF16-D182-D148-8982-0DF4FA362DDD}" type="slidenum">
              <a:rPr lang="en-US" smtClean="0"/>
              <a:t>‹#›</a:t>
            </a:fld>
            <a:endParaRPr lang="en-US"/>
          </a:p>
        </p:txBody>
      </p:sp>
    </p:spTree>
    <p:extLst>
      <p:ext uri="{BB962C8B-B14F-4D97-AF65-F5344CB8AC3E}">
        <p14:creationId xmlns:p14="http://schemas.microsoft.com/office/powerpoint/2010/main" val="33074581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F7BF16-D182-D148-8982-0DF4FA362DDD}" type="slidenum">
              <a:rPr lang="en-US" smtClean="0"/>
              <a:t>‹#›</a:t>
            </a:fld>
            <a:endParaRPr lang="en-US"/>
          </a:p>
        </p:txBody>
      </p:sp>
    </p:spTree>
    <p:extLst>
      <p:ext uri="{BB962C8B-B14F-4D97-AF65-F5344CB8AC3E}">
        <p14:creationId xmlns:p14="http://schemas.microsoft.com/office/powerpoint/2010/main" val="3452726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F7BF16-D182-D148-8982-0DF4FA362DDD}" type="slidenum">
              <a:rPr lang="en-US" smtClean="0"/>
              <a:t>‹#›</a:t>
            </a:fld>
            <a:endParaRPr lang="en-US"/>
          </a:p>
        </p:txBody>
      </p:sp>
    </p:spTree>
    <p:extLst>
      <p:ext uri="{BB962C8B-B14F-4D97-AF65-F5344CB8AC3E}">
        <p14:creationId xmlns:p14="http://schemas.microsoft.com/office/powerpoint/2010/main" val="32696865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F7BF16-D182-D148-8982-0DF4FA362DDD}" type="slidenum">
              <a:rPr lang="en-US" smtClean="0"/>
              <a:t>‹#›</a:t>
            </a:fld>
            <a:endParaRPr lang="en-US"/>
          </a:p>
        </p:txBody>
      </p:sp>
    </p:spTree>
    <p:extLst>
      <p:ext uri="{BB962C8B-B14F-4D97-AF65-F5344CB8AC3E}">
        <p14:creationId xmlns:p14="http://schemas.microsoft.com/office/powerpoint/2010/main" val="36581887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F7BF16-D182-D148-8982-0DF4FA362DDD}" type="slidenum">
              <a:rPr lang="en-US" smtClean="0"/>
              <a:t>‹#›</a:t>
            </a:fld>
            <a:endParaRPr lang="en-US"/>
          </a:p>
        </p:txBody>
      </p:sp>
    </p:spTree>
    <p:extLst>
      <p:ext uri="{BB962C8B-B14F-4D97-AF65-F5344CB8AC3E}">
        <p14:creationId xmlns:p14="http://schemas.microsoft.com/office/powerpoint/2010/main" val="2186149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F7BF16-D182-D148-8982-0DF4FA362DDD}" type="slidenum">
              <a:rPr lang="en-US" smtClean="0"/>
              <a:t>‹#›</a:t>
            </a:fld>
            <a:endParaRPr lang="en-US"/>
          </a:p>
        </p:txBody>
      </p:sp>
    </p:spTree>
    <p:extLst>
      <p:ext uri="{BB962C8B-B14F-4D97-AF65-F5344CB8AC3E}">
        <p14:creationId xmlns:p14="http://schemas.microsoft.com/office/powerpoint/2010/main" val="2513961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934200" y="6569075"/>
            <a:ext cx="2133600" cy="365125"/>
          </a:xfrm>
          <a:prstGeom prst="rect">
            <a:avLst/>
          </a:prstGeom>
        </p:spPr>
        <p:txBody>
          <a:bodyPr/>
          <a:lstStyle>
            <a:lvl1pPr algn="r">
              <a:defRPr/>
            </a:lvl1pPr>
          </a:lstStyle>
          <a:p>
            <a:fld id="{A135AEA5-8DB7-4A43-9A85-1D39C39634E5}" type="slidenum">
              <a:rPr lang="en-US" smtClean="0"/>
              <a:pPr/>
              <a:t>‹#›</a:t>
            </a:fld>
            <a:endParaRPr lang="en-US" dirty="0"/>
          </a:p>
        </p:txBody>
      </p:sp>
    </p:spTree>
    <p:extLst>
      <p:ext uri="{BB962C8B-B14F-4D97-AF65-F5344CB8AC3E}">
        <p14:creationId xmlns:p14="http://schemas.microsoft.com/office/powerpoint/2010/main" val="7011028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F7BF16-D182-D148-8982-0DF4FA362DDD}" type="slidenum">
              <a:rPr lang="en-US" smtClean="0"/>
              <a:t>‹#›</a:t>
            </a:fld>
            <a:endParaRPr lang="en-US"/>
          </a:p>
        </p:txBody>
      </p:sp>
    </p:spTree>
    <p:extLst>
      <p:ext uri="{BB962C8B-B14F-4D97-AF65-F5344CB8AC3E}">
        <p14:creationId xmlns:p14="http://schemas.microsoft.com/office/powerpoint/2010/main" val="33346448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F7BF16-D182-D148-8982-0DF4FA362DDD}" type="slidenum">
              <a:rPr lang="en-US" smtClean="0"/>
              <a:t>‹#›</a:t>
            </a:fld>
            <a:endParaRPr lang="en-US"/>
          </a:p>
        </p:txBody>
      </p:sp>
    </p:spTree>
    <p:extLst>
      <p:ext uri="{BB962C8B-B14F-4D97-AF65-F5344CB8AC3E}">
        <p14:creationId xmlns:p14="http://schemas.microsoft.com/office/powerpoint/2010/main" val="22041796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F7BF16-D182-D148-8982-0DF4FA362DDD}" type="slidenum">
              <a:rPr lang="en-US" smtClean="0"/>
              <a:t>‹#›</a:t>
            </a:fld>
            <a:endParaRPr lang="en-US"/>
          </a:p>
        </p:txBody>
      </p:sp>
    </p:spTree>
    <p:extLst>
      <p:ext uri="{BB962C8B-B14F-4D97-AF65-F5344CB8AC3E}">
        <p14:creationId xmlns:p14="http://schemas.microsoft.com/office/powerpoint/2010/main" val="29892109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F7BF16-D182-D148-8982-0DF4FA362DDD}" type="slidenum">
              <a:rPr lang="en-US" smtClean="0"/>
              <a:t>‹#›</a:t>
            </a:fld>
            <a:endParaRPr lang="en-US"/>
          </a:p>
        </p:txBody>
      </p:sp>
    </p:spTree>
    <p:extLst>
      <p:ext uri="{BB962C8B-B14F-4D97-AF65-F5344CB8AC3E}">
        <p14:creationId xmlns:p14="http://schemas.microsoft.com/office/powerpoint/2010/main" val="19567195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F7BF16-D182-D148-8982-0DF4FA362DDD}" type="slidenum">
              <a:rPr lang="en-US" smtClean="0"/>
              <a:t>‹#›</a:t>
            </a:fld>
            <a:endParaRPr lang="en-US"/>
          </a:p>
        </p:txBody>
      </p:sp>
    </p:spTree>
    <p:extLst>
      <p:ext uri="{BB962C8B-B14F-4D97-AF65-F5344CB8AC3E}">
        <p14:creationId xmlns:p14="http://schemas.microsoft.com/office/powerpoint/2010/main" val="7387052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3443670319"/>
      </p:ext>
    </p:extLst>
  </p:cSld>
  <p:clrMapOvr>
    <a:masterClrMapping/>
  </p:clrMapOvr>
  <p:transition spd="slow">
    <p:push/>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D9778F8-4E02-4C4F-8475-8B36451BD81D}" type="slidenum">
              <a:rPr lang="en-US"/>
              <a:pPr>
                <a:defRPr/>
              </a:pPr>
              <a:t>‹#›</a:t>
            </a:fld>
            <a:endParaRPr lang="en-US"/>
          </a:p>
        </p:txBody>
      </p:sp>
    </p:spTree>
    <p:extLst>
      <p:ext uri="{BB962C8B-B14F-4D97-AF65-F5344CB8AC3E}">
        <p14:creationId xmlns:p14="http://schemas.microsoft.com/office/powerpoint/2010/main" val="1882537919"/>
      </p:ext>
    </p:extLst>
  </p:cSld>
  <p:clrMapOvr>
    <a:masterClrMapping/>
  </p:clrMapOvr>
  <p:transition spd="slow">
    <p:push/>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95E9FDCD-E1E9-F24A-AA8E-131E7A0527AE}" type="slidenum">
              <a:rPr lang="en-US"/>
              <a:pPr>
                <a:defRPr/>
              </a:pPr>
              <a:t>‹#›</a:t>
            </a:fld>
            <a:endParaRPr lang="en-US"/>
          </a:p>
        </p:txBody>
      </p:sp>
    </p:spTree>
    <p:extLst>
      <p:ext uri="{BB962C8B-B14F-4D97-AF65-F5344CB8AC3E}">
        <p14:creationId xmlns:p14="http://schemas.microsoft.com/office/powerpoint/2010/main" val="1710408982"/>
      </p:ext>
    </p:extLst>
  </p:cSld>
  <p:clrMapOvr>
    <a:masterClrMapping/>
  </p:clrMapOvr>
  <p:transition spd="slow">
    <p:push/>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64E1D68-8E14-7B41-AE09-B53937E669FC}" type="slidenum">
              <a:rPr lang="en-US"/>
              <a:pPr>
                <a:defRPr/>
              </a:pPr>
              <a:t>‹#›</a:t>
            </a:fld>
            <a:endParaRPr lang="en-US"/>
          </a:p>
        </p:txBody>
      </p:sp>
    </p:spTree>
    <p:extLst>
      <p:ext uri="{BB962C8B-B14F-4D97-AF65-F5344CB8AC3E}">
        <p14:creationId xmlns:p14="http://schemas.microsoft.com/office/powerpoint/2010/main" val="2927941128"/>
      </p:ext>
    </p:extLst>
  </p:cSld>
  <p:clrMapOvr>
    <a:masterClrMapping/>
  </p:clrMapOvr>
  <p:transition spd="slow">
    <p:push/>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A3FEBAF-B6E5-7544-859A-EBCB5FFC238E}" type="slidenum">
              <a:rPr lang="en-US"/>
              <a:pPr>
                <a:defRPr/>
              </a:pPr>
              <a:t>‹#›</a:t>
            </a:fld>
            <a:endParaRPr lang="en-US"/>
          </a:p>
        </p:txBody>
      </p:sp>
    </p:spTree>
    <p:extLst>
      <p:ext uri="{BB962C8B-B14F-4D97-AF65-F5344CB8AC3E}">
        <p14:creationId xmlns:p14="http://schemas.microsoft.com/office/powerpoint/2010/main" val="2271034092"/>
      </p:ext>
    </p:extLst>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135AEA5-8DB7-4A43-9A85-1D39C39634E5}" type="slidenum">
              <a:rPr lang="en-US" smtClean="0"/>
              <a:t>‹#›</a:t>
            </a:fld>
            <a:endParaRPr lang="en-US"/>
          </a:p>
        </p:txBody>
      </p:sp>
    </p:spTree>
    <p:extLst>
      <p:ext uri="{BB962C8B-B14F-4D97-AF65-F5344CB8AC3E}">
        <p14:creationId xmlns:p14="http://schemas.microsoft.com/office/powerpoint/2010/main" val="6764250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880949"/>
      </p:ext>
    </p:extLst>
  </p:cSld>
  <p:clrMapOvr>
    <a:masterClrMapping/>
  </p:clrMapOvr>
  <p:transition spd="slow">
    <p:push/>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5AF49F4A-B912-0B45-A3E5-07A005F6E52D}" type="slidenum">
              <a:rPr lang="en-US"/>
              <a:pPr>
                <a:defRPr/>
              </a:pPr>
              <a:t>‹#›</a:t>
            </a:fld>
            <a:endParaRPr lang="en-US"/>
          </a:p>
        </p:txBody>
      </p:sp>
    </p:spTree>
    <p:extLst>
      <p:ext uri="{BB962C8B-B14F-4D97-AF65-F5344CB8AC3E}">
        <p14:creationId xmlns:p14="http://schemas.microsoft.com/office/powerpoint/2010/main" val="2189166985"/>
      </p:ext>
    </p:extLst>
  </p:cSld>
  <p:clrMapOvr>
    <a:masterClrMapping/>
  </p:clrMapOvr>
  <p:transition spd="slow">
    <p:push/>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2146AB7-2506-CC4A-BE70-699DC1015A7B}" type="slidenum">
              <a:rPr lang="en-US"/>
              <a:pPr>
                <a:defRPr/>
              </a:pPr>
              <a:t>‹#›</a:t>
            </a:fld>
            <a:endParaRPr lang="en-US"/>
          </a:p>
        </p:txBody>
      </p:sp>
    </p:spTree>
    <p:extLst>
      <p:ext uri="{BB962C8B-B14F-4D97-AF65-F5344CB8AC3E}">
        <p14:creationId xmlns:p14="http://schemas.microsoft.com/office/powerpoint/2010/main" val="1699655618"/>
      </p:ext>
    </p:extLst>
  </p:cSld>
  <p:clrMapOvr>
    <a:masterClrMapping/>
  </p:clrMapOvr>
  <p:transition spd="slow">
    <p:push/>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B9482DDA-1541-9D4A-A7A5-CC92F4F0AADA}" type="slidenum">
              <a:rPr lang="en-US"/>
              <a:pPr>
                <a:defRPr/>
              </a:pPr>
              <a:t>‹#›</a:t>
            </a:fld>
            <a:endParaRPr lang="en-US"/>
          </a:p>
        </p:txBody>
      </p:sp>
    </p:spTree>
    <p:extLst>
      <p:ext uri="{BB962C8B-B14F-4D97-AF65-F5344CB8AC3E}">
        <p14:creationId xmlns:p14="http://schemas.microsoft.com/office/powerpoint/2010/main" val="215479096"/>
      </p:ext>
    </p:extLst>
  </p:cSld>
  <p:clrMapOvr>
    <a:masterClrMapping/>
  </p:clrMapOvr>
  <p:transition spd="slow">
    <p:push/>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A89F660-A350-0B43-BCD1-1BF8AF35FCA5}" type="slidenum">
              <a:rPr lang="en-US"/>
              <a:pPr>
                <a:defRPr/>
              </a:pPr>
              <a:t>‹#›</a:t>
            </a:fld>
            <a:endParaRPr lang="en-US"/>
          </a:p>
        </p:txBody>
      </p:sp>
    </p:spTree>
    <p:extLst>
      <p:ext uri="{BB962C8B-B14F-4D97-AF65-F5344CB8AC3E}">
        <p14:creationId xmlns:p14="http://schemas.microsoft.com/office/powerpoint/2010/main" val="600481944"/>
      </p:ext>
    </p:extLst>
  </p:cSld>
  <p:clrMapOvr>
    <a:masterClrMapping/>
  </p:clrMapOvr>
  <p:transition spd="slow">
    <p:push/>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2644771"/>
      </p:ext>
    </p:extLst>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A135AEA5-8DB7-4A43-9A85-1D39C39634E5}" type="slidenum">
              <a:rPr lang="en-US" smtClean="0"/>
              <a:t>‹#›</a:t>
            </a:fld>
            <a:endParaRPr lang="en-US"/>
          </a:p>
        </p:txBody>
      </p:sp>
    </p:spTree>
    <p:extLst>
      <p:ext uri="{BB962C8B-B14F-4D97-AF65-F5344CB8AC3E}">
        <p14:creationId xmlns:p14="http://schemas.microsoft.com/office/powerpoint/2010/main" val="4079254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A135AEA5-8DB7-4A43-9A85-1D39C39634E5}" type="slidenum">
              <a:rPr lang="en-US" smtClean="0"/>
              <a:t>‹#›</a:t>
            </a:fld>
            <a:endParaRPr lang="en-US"/>
          </a:p>
        </p:txBody>
      </p:sp>
    </p:spTree>
    <p:extLst>
      <p:ext uri="{BB962C8B-B14F-4D97-AF65-F5344CB8AC3E}">
        <p14:creationId xmlns:p14="http://schemas.microsoft.com/office/powerpoint/2010/main" val="1581819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135AEA5-8DB7-4A43-9A85-1D39C39634E5}" type="slidenum">
              <a:rPr lang="en-US" smtClean="0"/>
              <a:t>‹#›</a:t>
            </a:fld>
            <a:endParaRPr lang="en-US"/>
          </a:p>
        </p:txBody>
      </p:sp>
    </p:spTree>
    <p:extLst>
      <p:ext uri="{BB962C8B-B14F-4D97-AF65-F5344CB8AC3E}">
        <p14:creationId xmlns:p14="http://schemas.microsoft.com/office/powerpoint/2010/main" val="2542897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135AEA5-8DB7-4A43-9A85-1D39C39634E5}" type="slidenum">
              <a:rPr lang="en-US" smtClean="0"/>
              <a:t>‹#›</a:t>
            </a:fld>
            <a:endParaRPr lang="en-US"/>
          </a:p>
        </p:txBody>
      </p:sp>
    </p:spTree>
    <p:extLst>
      <p:ext uri="{BB962C8B-B14F-4D97-AF65-F5344CB8AC3E}">
        <p14:creationId xmlns:p14="http://schemas.microsoft.com/office/powerpoint/2010/main" val="1207729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135AEA5-8DB7-4A43-9A85-1D39C39634E5}" type="slidenum">
              <a:rPr lang="en-US" smtClean="0"/>
              <a:t>‹#›</a:t>
            </a:fld>
            <a:endParaRPr lang="en-US"/>
          </a:p>
        </p:txBody>
      </p:sp>
    </p:spTree>
    <p:extLst>
      <p:ext uri="{BB962C8B-B14F-4D97-AF65-F5344CB8AC3E}">
        <p14:creationId xmlns:p14="http://schemas.microsoft.com/office/powerpoint/2010/main" val="542060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5EBFF">
            <a:alpha val="93000"/>
          </a:srgbClr>
        </a:solidFill>
        <a:effectLst/>
      </p:bgPr>
    </p:bg>
    <p:spTree>
      <p:nvGrpSpPr>
        <p:cNvPr id="1" name=""/>
        <p:cNvGrpSpPr/>
        <p:nvPr/>
      </p:nvGrpSpPr>
      <p:grpSpPr>
        <a:xfrm>
          <a:off x="0" y="0"/>
          <a:ext cx="0" cy="0"/>
          <a:chOff x="0" y="0"/>
          <a:chExt cx="0" cy="0"/>
        </a:xfrm>
      </p:grpSpPr>
      <p:sp>
        <p:nvSpPr>
          <p:cNvPr id="8" name="TextBox 7"/>
          <p:cNvSpPr txBox="1"/>
          <p:nvPr userDrawn="1"/>
        </p:nvSpPr>
        <p:spPr>
          <a:xfrm>
            <a:off x="0" y="6488668"/>
            <a:ext cx="9144000" cy="369332"/>
          </a:xfrm>
          <a:prstGeom prst="rect">
            <a:avLst/>
          </a:prstGeom>
          <a:solidFill>
            <a:srgbClr val="CB923D"/>
          </a:solidFill>
        </p:spPr>
        <p:txBody>
          <a:bodyPr wrap="square" rtlCol="0">
            <a:spAutoFit/>
          </a:bodyPr>
          <a:lstStyle/>
          <a:p>
            <a:endParaRPr lang="en-US" dirty="0"/>
          </a:p>
        </p:txBody>
      </p:sp>
      <p:sp>
        <p:nvSpPr>
          <p:cNvPr id="4" name="TextBox 1"/>
          <p:cNvSpPr txBox="1">
            <a:spLocks noChangeArrowheads="1"/>
          </p:cNvSpPr>
          <p:nvPr userDrawn="1"/>
        </p:nvSpPr>
        <p:spPr bwMode="auto">
          <a:xfrm>
            <a:off x="4267200" y="6551612"/>
            <a:ext cx="44196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Candara" charset="0"/>
                <a:ea typeface="ＭＳ Ｐゴシック" charset="0"/>
                <a:cs typeface="ＭＳ Ｐゴシック" charset="0"/>
              </a:defRPr>
            </a:lvl1pPr>
            <a:lvl2pPr marL="742950" indent="-285750">
              <a:defRPr sz="1000">
                <a:solidFill>
                  <a:schemeClr val="tx1"/>
                </a:solidFill>
                <a:latin typeface="Candara" charset="0"/>
                <a:ea typeface="ＭＳ Ｐゴシック" charset="0"/>
              </a:defRPr>
            </a:lvl2pPr>
            <a:lvl3pPr marL="1143000" indent="-228600">
              <a:defRPr sz="1000">
                <a:solidFill>
                  <a:schemeClr val="tx1"/>
                </a:solidFill>
                <a:latin typeface="Candara" charset="0"/>
                <a:ea typeface="ＭＳ Ｐゴシック" charset="0"/>
              </a:defRPr>
            </a:lvl3pPr>
            <a:lvl4pPr marL="1600200" indent="-228600">
              <a:defRPr sz="1000">
                <a:solidFill>
                  <a:schemeClr val="tx1"/>
                </a:solidFill>
                <a:latin typeface="Candara" charset="0"/>
                <a:ea typeface="ＭＳ Ｐゴシック" charset="0"/>
              </a:defRPr>
            </a:lvl4pPr>
            <a:lvl5pPr marL="2057400" indent="-228600">
              <a:defRPr sz="1000">
                <a:solidFill>
                  <a:schemeClr val="tx1"/>
                </a:solidFill>
                <a:latin typeface="Candara" charset="0"/>
                <a:ea typeface="ＭＳ Ｐゴシック" charset="0"/>
              </a:defRPr>
            </a:lvl5pPr>
            <a:lvl6pPr marL="2514600" indent="-228600" algn="ctr" eaLnBrk="0" fontAlgn="base" hangingPunct="0">
              <a:spcBef>
                <a:spcPct val="0"/>
              </a:spcBef>
              <a:spcAft>
                <a:spcPct val="0"/>
              </a:spcAft>
              <a:defRPr sz="1000">
                <a:solidFill>
                  <a:schemeClr val="tx1"/>
                </a:solidFill>
                <a:latin typeface="Candara" charset="0"/>
                <a:ea typeface="ＭＳ Ｐゴシック" charset="0"/>
              </a:defRPr>
            </a:lvl6pPr>
            <a:lvl7pPr marL="2971800" indent="-228600" algn="ctr" eaLnBrk="0" fontAlgn="base" hangingPunct="0">
              <a:spcBef>
                <a:spcPct val="0"/>
              </a:spcBef>
              <a:spcAft>
                <a:spcPct val="0"/>
              </a:spcAft>
              <a:defRPr sz="1000">
                <a:solidFill>
                  <a:schemeClr val="tx1"/>
                </a:solidFill>
                <a:latin typeface="Candara" charset="0"/>
                <a:ea typeface="ＭＳ Ｐゴシック" charset="0"/>
              </a:defRPr>
            </a:lvl7pPr>
            <a:lvl8pPr marL="3429000" indent="-228600" algn="ctr" eaLnBrk="0" fontAlgn="base" hangingPunct="0">
              <a:spcBef>
                <a:spcPct val="0"/>
              </a:spcBef>
              <a:spcAft>
                <a:spcPct val="0"/>
              </a:spcAft>
              <a:defRPr sz="1000">
                <a:solidFill>
                  <a:schemeClr val="tx1"/>
                </a:solidFill>
                <a:latin typeface="Candara" charset="0"/>
                <a:ea typeface="ＭＳ Ｐゴシック" charset="0"/>
              </a:defRPr>
            </a:lvl8pPr>
            <a:lvl9pPr marL="3886200" indent="-228600" algn="ctr" eaLnBrk="0" fontAlgn="base" hangingPunct="0">
              <a:spcBef>
                <a:spcPct val="0"/>
              </a:spcBef>
              <a:spcAft>
                <a:spcPct val="0"/>
              </a:spcAft>
              <a:defRPr sz="1000">
                <a:solidFill>
                  <a:schemeClr val="tx1"/>
                </a:solidFill>
                <a:latin typeface="Candara" charset="0"/>
                <a:ea typeface="ＭＳ Ｐゴシック" charset="0"/>
              </a:defRPr>
            </a:lvl9pPr>
          </a:lstStyle>
          <a:p>
            <a:pPr>
              <a:defRPr/>
            </a:pPr>
            <a:r>
              <a:rPr lang="en-US" sz="900" i="1" dirty="0" smtClean="0">
                <a:solidFill>
                  <a:schemeClr val="tx1"/>
                </a:solidFill>
                <a:latin typeface="Times New Roman" charset="0"/>
                <a:cs typeface="Times New Roman" charset="0"/>
              </a:rPr>
              <a:t>© 2013 Fred Zackon   Permission granted for use by BJA funded RSAT programs</a:t>
            </a:r>
          </a:p>
        </p:txBody>
      </p:sp>
      <p:pic>
        <p:nvPicPr>
          <p:cNvPr id="9" name="Picture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9144000" cy="914400"/>
          </a:xfrm>
          <a:prstGeom prst="rect">
            <a:avLst/>
          </a:prstGeom>
        </p:spPr>
      </p:pic>
      <p:sp>
        <p:nvSpPr>
          <p:cNvPr id="2" name="Slide Number Placeholder 1"/>
          <p:cNvSpPr>
            <a:spLocks noGrp="1"/>
          </p:cNvSpPr>
          <p:nvPr>
            <p:ph type="sldNum" sz="quarter" idx="4"/>
          </p:nvPr>
        </p:nvSpPr>
        <p:spPr>
          <a:xfrm>
            <a:off x="8153400" y="6416675"/>
            <a:ext cx="914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0646BA-A89C-6141-979F-ACF30F5739A9}" type="slidenum">
              <a:rPr lang="en-US" smtClean="0"/>
              <a:t>‹#›</a:t>
            </a:fld>
            <a:endParaRPr lang="en-US"/>
          </a:p>
        </p:txBody>
      </p:sp>
    </p:spTree>
    <p:extLst>
      <p:ext uri="{BB962C8B-B14F-4D97-AF65-F5344CB8AC3E}">
        <p14:creationId xmlns:p14="http://schemas.microsoft.com/office/powerpoint/2010/main" val="2375570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iming>
    <p:tnLst>
      <p:par>
        <p:cTn id="1" dur="indefinite" restart="never" nodeType="tmRoot"/>
      </p:par>
    </p:tnLst>
  </p:timing>
  <p:hf sldNum="0" hdr="0" ftr="0" dt="0"/>
  <p:txStyles>
    <p:titleStyle>
      <a:lvl1pPr algn="ctr" defTabSz="457200" rtl="0" eaLnBrk="1" latinLnBrk="0" hangingPunct="1">
        <a:spcBef>
          <a:spcPct val="0"/>
        </a:spcBef>
        <a:buNone/>
        <a:defRPr sz="3600" b="1" i="0" kern="1200">
          <a:solidFill>
            <a:schemeClr val="tx1"/>
          </a:solidFill>
          <a:latin typeface="Calisto MT"/>
          <a:ea typeface="+mj-ea"/>
          <a:cs typeface="Calisto MT"/>
        </a:defRPr>
      </a:lvl1pPr>
    </p:titleStyle>
    <p:bodyStyle>
      <a:lvl1pPr marL="0" indent="0" algn="l" defTabSz="457200" rtl="0" eaLnBrk="1" latinLnBrk="0" hangingPunct="1">
        <a:spcBef>
          <a:spcPct val="20000"/>
        </a:spcBef>
        <a:buFontTx/>
        <a:buNone/>
        <a:defRPr sz="3200" b="0" i="0" kern="1200">
          <a:solidFill>
            <a:schemeClr val="tx1"/>
          </a:solidFill>
          <a:latin typeface="Helvetica"/>
          <a:ea typeface="+mn-ea"/>
          <a:cs typeface="Helvetica"/>
        </a:defRPr>
      </a:lvl1pPr>
      <a:lvl2pPr marL="457200" indent="0" algn="l" defTabSz="457200" rtl="0" eaLnBrk="1" latinLnBrk="0" hangingPunct="1">
        <a:spcBef>
          <a:spcPct val="20000"/>
        </a:spcBef>
        <a:buFontTx/>
        <a:buNone/>
        <a:defRPr sz="2800" b="0" i="0" kern="1200">
          <a:solidFill>
            <a:schemeClr val="tx1"/>
          </a:solidFill>
          <a:latin typeface="Helvetica"/>
          <a:ea typeface="+mn-ea"/>
          <a:cs typeface="Helvetica"/>
        </a:defRPr>
      </a:lvl2pPr>
      <a:lvl3pPr marL="914400" indent="0" algn="l" defTabSz="457200" rtl="0" eaLnBrk="1" latinLnBrk="0" hangingPunct="1">
        <a:spcBef>
          <a:spcPct val="20000"/>
        </a:spcBef>
        <a:buFontTx/>
        <a:buNone/>
        <a:defRPr sz="2400" b="0" i="0" kern="1200">
          <a:solidFill>
            <a:schemeClr val="tx1"/>
          </a:solidFill>
          <a:latin typeface="Helvetica"/>
          <a:ea typeface="+mn-ea"/>
          <a:cs typeface="Helvetica"/>
        </a:defRPr>
      </a:lvl3pPr>
      <a:lvl4pPr marL="1371600" indent="0" algn="l" defTabSz="457200" rtl="0" eaLnBrk="1" latinLnBrk="0" hangingPunct="1">
        <a:spcBef>
          <a:spcPct val="20000"/>
        </a:spcBef>
        <a:buFontTx/>
        <a:buNone/>
        <a:defRPr sz="2000" b="0" i="0" kern="1200">
          <a:solidFill>
            <a:schemeClr val="tx1"/>
          </a:solidFill>
          <a:latin typeface="Helvetica"/>
          <a:ea typeface="+mn-ea"/>
          <a:cs typeface="Helvetica"/>
        </a:defRPr>
      </a:lvl4pPr>
      <a:lvl5pPr marL="1828800" indent="0" algn="l" defTabSz="457200" rtl="0" eaLnBrk="1" latinLnBrk="0" hangingPunct="1">
        <a:spcBef>
          <a:spcPct val="20000"/>
        </a:spcBef>
        <a:buFontTx/>
        <a:buNone/>
        <a:defRPr sz="2000" b="0" i="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458200" y="6416675"/>
            <a:ext cx="609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AC5E4B-629D-5947-949D-A60B18A27E6A}" type="slidenum">
              <a:rPr lang="en-US" smtClean="0"/>
              <a:t>‹#›</a:t>
            </a:fld>
            <a:endParaRPr lang="en-US"/>
          </a:p>
        </p:txBody>
      </p:sp>
    </p:spTree>
    <p:extLst>
      <p:ext uri="{BB962C8B-B14F-4D97-AF65-F5344CB8AC3E}">
        <p14:creationId xmlns:p14="http://schemas.microsoft.com/office/powerpoint/2010/main" val="428222695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F7BF16-D182-D148-8982-0DF4FA362DDD}" type="slidenum">
              <a:rPr lang="en-US" smtClean="0"/>
              <a:t>‹#›</a:t>
            </a:fld>
            <a:endParaRPr lang="en-US"/>
          </a:p>
        </p:txBody>
      </p:sp>
    </p:spTree>
    <p:extLst>
      <p:ext uri="{BB962C8B-B14F-4D97-AF65-F5344CB8AC3E}">
        <p14:creationId xmlns:p14="http://schemas.microsoft.com/office/powerpoint/2010/main" val="36271881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E5EBFF">
            <a:alpha val="93000"/>
          </a:srgbClr>
        </a:solidFill>
        <a:effectLst/>
      </p:bgPr>
    </p:bg>
    <p:spTree>
      <p:nvGrpSpPr>
        <p:cNvPr id="1" name=""/>
        <p:cNvGrpSpPr/>
        <p:nvPr/>
      </p:nvGrpSpPr>
      <p:grpSpPr>
        <a:xfrm>
          <a:off x="0" y="0"/>
          <a:ext cx="0" cy="0"/>
          <a:chOff x="0" y="0"/>
          <a:chExt cx="0" cy="0"/>
        </a:xfrm>
      </p:grpSpPr>
      <p:sp>
        <p:nvSpPr>
          <p:cNvPr id="1026" name="TextBox 1"/>
          <p:cNvSpPr txBox="1">
            <a:spLocks noChangeArrowheads="1"/>
          </p:cNvSpPr>
          <p:nvPr userDrawn="1"/>
        </p:nvSpPr>
        <p:spPr bwMode="auto">
          <a:xfrm>
            <a:off x="4724400" y="6553200"/>
            <a:ext cx="44196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Candara" charset="0"/>
                <a:ea typeface="ＭＳ Ｐゴシック" charset="0"/>
                <a:cs typeface="ＭＳ Ｐゴシック" charset="0"/>
              </a:defRPr>
            </a:lvl1pPr>
            <a:lvl2pPr marL="742950" indent="-285750">
              <a:defRPr sz="1000">
                <a:solidFill>
                  <a:schemeClr val="tx1"/>
                </a:solidFill>
                <a:latin typeface="Candara" charset="0"/>
                <a:ea typeface="ＭＳ Ｐゴシック" charset="0"/>
              </a:defRPr>
            </a:lvl2pPr>
            <a:lvl3pPr marL="1143000" indent="-228600">
              <a:defRPr sz="1000">
                <a:solidFill>
                  <a:schemeClr val="tx1"/>
                </a:solidFill>
                <a:latin typeface="Candara" charset="0"/>
                <a:ea typeface="ＭＳ Ｐゴシック" charset="0"/>
              </a:defRPr>
            </a:lvl3pPr>
            <a:lvl4pPr marL="1600200" indent="-228600">
              <a:defRPr sz="1000">
                <a:solidFill>
                  <a:schemeClr val="tx1"/>
                </a:solidFill>
                <a:latin typeface="Candara" charset="0"/>
                <a:ea typeface="ＭＳ Ｐゴシック" charset="0"/>
              </a:defRPr>
            </a:lvl4pPr>
            <a:lvl5pPr marL="2057400" indent="-228600">
              <a:defRPr sz="1000">
                <a:solidFill>
                  <a:schemeClr val="tx1"/>
                </a:solidFill>
                <a:latin typeface="Candara" charset="0"/>
                <a:ea typeface="ＭＳ Ｐゴシック" charset="0"/>
              </a:defRPr>
            </a:lvl5pPr>
            <a:lvl6pPr marL="2514600" indent="-228600" algn="ctr" eaLnBrk="0" fontAlgn="base" hangingPunct="0">
              <a:spcBef>
                <a:spcPct val="0"/>
              </a:spcBef>
              <a:spcAft>
                <a:spcPct val="0"/>
              </a:spcAft>
              <a:defRPr sz="1000">
                <a:solidFill>
                  <a:schemeClr val="tx1"/>
                </a:solidFill>
                <a:latin typeface="Candara" charset="0"/>
                <a:ea typeface="ＭＳ Ｐゴシック" charset="0"/>
              </a:defRPr>
            </a:lvl6pPr>
            <a:lvl7pPr marL="2971800" indent="-228600" algn="ctr" eaLnBrk="0" fontAlgn="base" hangingPunct="0">
              <a:spcBef>
                <a:spcPct val="0"/>
              </a:spcBef>
              <a:spcAft>
                <a:spcPct val="0"/>
              </a:spcAft>
              <a:defRPr sz="1000">
                <a:solidFill>
                  <a:schemeClr val="tx1"/>
                </a:solidFill>
                <a:latin typeface="Candara" charset="0"/>
                <a:ea typeface="ＭＳ Ｐゴシック" charset="0"/>
              </a:defRPr>
            </a:lvl7pPr>
            <a:lvl8pPr marL="3429000" indent="-228600" algn="ctr" eaLnBrk="0" fontAlgn="base" hangingPunct="0">
              <a:spcBef>
                <a:spcPct val="0"/>
              </a:spcBef>
              <a:spcAft>
                <a:spcPct val="0"/>
              </a:spcAft>
              <a:defRPr sz="1000">
                <a:solidFill>
                  <a:schemeClr val="tx1"/>
                </a:solidFill>
                <a:latin typeface="Candara" charset="0"/>
                <a:ea typeface="ＭＳ Ｐゴシック" charset="0"/>
              </a:defRPr>
            </a:lvl8pPr>
            <a:lvl9pPr marL="3886200" indent="-228600" algn="ctr" eaLnBrk="0" fontAlgn="base" hangingPunct="0">
              <a:spcBef>
                <a:spcPct val="0"/>
              </a:spcBef>
              <a:spcAft>
                <a:spcPct val="0"/>
              </a:spcAft>
              <a:defRPr sz="1000">
                <a:solidFill>
                  <a:schemeClr val="tx1"/>
                </a:solidFill>
                <a:latin typeface="Candara" charset="0"/>
                <a:ea typeface="ＭＳ Ｐゴシック" charset="0"/>
              </a:defRPr>
            </a:lvl9pPr>
          </a:lstStyle>
          <a:p>
            <a:pPr>
              <a:defRPr/>
            </a:pPr>
            <a:r>
              <a:rPr lang="en-US" sz="900" i="1" smtClean="0">
                <a:latin typeface="Times New Roman" charset="0"/>
                <a:cs typeface="Times New Roman" charset="0"/>
              </a:rPr>
              <a:t>© 2011 Fred Zackon  Permission granted for use by BJA funded RSAT programs</a:t>
            </a:r>
          </a:p>
        </p:txBody>
      </p:sp>
    </p:spTree>
    <p:extLst>
      <p:ext uri="{BB962C8B-B14F-4D97-AF65-F5344CB8AC3E}">
        <p14:creationId xmlns:p14="http://schemas.microsoft.com/office/powerpoint/2010/main" val="29972851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p:transition>
  <p:hf sldNum="0"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0.WMF"/><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hyperlink" Target="mailto:fredzackon@gmail.com"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3.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13815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3" y="6081989"/>
            <a:ext cx="9144000" cy="776011"/>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47800" y="5023104"/>
            <a:ext cx="5888736" cy="917448"/>
          </a:xfrm>
          <a:prstGeom prst="rect">
            <a:avLst/>
          </a:prstGeom>
        </p:spPr>
      </p:pic>
      <p:sp>
        <p:nvSpPr>
          <p:cNvPr id="3" name="Title 2"/>
          <p:cNvSpPr>
            <a:spLocks noGrp="1"/>
          </p:cNvSpPr>
          <p:nvPr>
            <p:ph type="ctrTitle"/>
          </p:nvPr>
        </p:nvSpPr>
        <p:spPr>
          <a:xfrm>
            <a:off x="1524000" y="2127409"/>
            <a:ext cx="4419600" cy="2215991"/>
          </a:xfrm>
          <a:solidFill>
            <a:schemeClr val="bg1"/>
          </a:solidFill>
        </p:spPr>
        <p:txBody>
          <a:bodyPr wrap="square" lIns="182880" tIns="182880" rIns="182880" bIns="182880">
            <a:spAutoFit/>
          </a:bodyPr>
          <a:lstStyle/>
          <a:p>
            <a:pPr algn="l"/>
            <a:r>
              <a:rPr lang="en-US" sz="4000" dirty="0">
                <a:solidFill>
                  <a:srgbClr val="2C5689"/>
                </a:solidFill>
                <a:latin typeface="Cambria"/>
                <a:cs typeface="Cambria"/>
              </a:rPr>
              <a:t>Choosing &amp; </a:t>
            </a:r>
            <a:r>
              <a:rPr lang="en-US" sz="4000" dirty="0" smtClean="0">
                <a:solidFill>
                  <a:srgbClr val="2C5689"/>
                </a:solidFill>
                <a:latin typeface="Cambria"/>
                <a:cs typeface="Cambria"/>
              </a:rPr>
              <a:t>Using</a:t>
            </a:r>
            <a:r>
              <a:rPr lang="en-US" sz="4000" dirty="0">
                <a:solidFill>
                  <a:srgbClr val="2C5689"/>
                </a:solidFill>
                <a:latin typeface="Cambria"/>
                <a:cs typeface="Cambria"/>
              </a:rPr>
              <a:t/>
            </a:r>
            <a:br>
              <a:rPr lang="en-US" sz="4000" dirty="0">
                <a:solidFill>
                  <a:srgbClr val="2C5689"/>
                </a:solidFill>
                <a:latin typeface="Cambria"/>
                <a:cs typeface="Cambria"/>
              </a:rPr>
            </a:br>
            <a:r>
              <a:rPr lang="en-US" sz="4000" dirty="0">
                <a:solidFill>
                  <a:srgbClr val="2C5689"/>
                </a:solidFill>
                <a:latin typeface="Cambria"/>
                <a:cs typeface="Cambria"/>
              </a:rPr>
              <a:t>Evidence-Based </a:t>
            </a:r>
            <a:br>
              <a:rPr lang="en-US" sz="4000" dirty="0">
                <a:solidFill>
                  <a:srgbClr val="2C5689"/>
                </a:solidFill>
                <a:latin typeface="Cambria"/>
                <a:cs typeface="Cambria"/>
              </a:rPr>
            </a:br>
            <a:r>
              <a:rPr lang="en-US" sz="4000" dirty="0" smtClean="0">
                <a:solidFill>
                  <a:srgbClr val="2C5689"/>
                </a:solidFill>
                <a:latin typeface="Cambria"/>
                <a:cs typeface="Cambria"/>
              </a:rPr>
              <a:t>Programming</a:t>
            </a:r>
            <a:endParaRPr lang="en-US" sz="4000" dirty="0">
              <a:solidFill>
                <a:srgbClr val="2C5689"/>
              </a:solidFill>
            </a:endParaRPr>
          </a:p>
        </p:txBody>
      </p:sp>
      <p:sp>
        <p:nvSpPr>
          <p:cNvPr id="9" name="TextBox 8"/>
          <p:cNvSpPr txBox="1"/>
          <p:nvPr/>
        </p:nvSpPr>
        <p:spPr>
          <a:xfrm>
            <a:off x="6133710" y="4038600"/>
            <a:ext cx="2095890" cy="507831"/>
          </a:xfrm>
          <a:prstGeom prst="rect">
            <a:avLst/>
          </a:prstGeom>
          <a:noFill/>
        </p:spPr>
        <p:txBody>
          <a:bodyPr wrap="none">
            <a:spAutoFit/>
          </a:bodyPr>
          <a:lstStyle/>
          <a:p>
            <a:pPr algn="r">
              <a:defRPr/>
            </a:pPr>
            <a:r>
              <a:rPr lang="en-US" sz="1800" b="1" dirty="0">
                <a:solidFill>
                  <a:srgbClr val="000000"/>
                </a:solidFill>
                <a:latin typeface="Cambria"/>
                <a:cs typeface="Cambria"/>
              </a:rPr>
              <a:t>Fred Zackon </a:t>
            </a:r>
            <a:r>
              <a:rPr lang="en-US" sz="1600" b="1" dirty="0">
                <a:solidFill>
                  <a:srgbClr val="000000"/>
                </a:solidFill>
                <a:latin typeface="Cambria"/>
                <a:cs typeface="Cambria"/>
              </a:rPr>
              <a:t>M.Ed.</a:t>
            </a:r>
            <a:endParaRPr lang="en-US" sz="1800" b="1" dirty="0">
              <a:solidFill>
                <a:srgbClr val="000000"/>
              </a:solidFill>
              <a:latin typeface="Cambria"/>
              <a:cs typeface="Cambria"/>
            </a:endParaRPr>
          </a:p>
          <a:p>
            <a:pPr algn="r">
              <a:defRPr/>
            </a:pPr>
            <a:endParaRPr lang="en-US" sz="900" b="1" dirty="0">
              <a:solidFill>
                <a:srgbClr val="2C7C9F"/>
              </a:solidFill>
              <a:latin typeface="+mn-lt"/>
            </a:endParaRPr>
          </a:p>
        </p:txBody>
      </p:sp>
      <p:sp>
        <p:nvSpPr>
          <p:cNvPr id="2" name="TextBox 1"/>
          <p:cNvSpPr txBox="1"/>
          <p:nvPr/>
        </p:nvSpPr>
        <p:spPr>
          <a:xfrm flipH="1">
            <a:off x="6165314" y="3632537"/>
            <a:ext cx="2342444" cy="369332"/>
          </a:xfrm>
          <a:prstGeom prst="rect">
            <a:avLst/>
          </a:prstGeom>
          <a:noFill/>
        </p:spPr>
        <p:txBody>
          <a:bodyPr wrap="square" rtlCol="0">
            <a:spAutoFit/>
          </a:bodyPr>
          <a:lstStyle/>
          <a:p>
            <a:r>
              <a:rPr lang="en-US" b="1" dirty="0">
                <a:latin typeface="Cambria"/>
                <a:cs typeface="Cambria"/>
              </a:rPr>
              <a:t>20 </a:t>
            </a:r>
            <a:r>
              <a:rPr lang="en-US" b="1" dirty="0" smtClean="0">
                <a:latin typeface="Cambria"/>
                <a:cs typeface="Cambria"/>
              </a:rPr>
              <a:t>February 2013</a:t>
            </a:r>
            <a:endParaRPr lang="en-US" b="1" dirty="0">
              <a:latin typeface="Cambria"/>
              <a:cs typeface="Cambria"/>
            </a:endParaRPr>
          </a:p>
        </p:txBody>
      </p:sp>
    </p:spTree>
    <p:extLst>
      <p:ext uri="{BB962C8B-B14F-4D97-AF65-F5344CB8AC3E}">
        <p14:creationId xmlns:p14="http://schemas.microsoft.com/office/powerpoint/2010/main" val="32783791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8" name="Picture 2"/>
          <p:cNvPicPr>
            <a:picLocks noChangeAspect="1" noChangeArrowheads="1"/>
          </p:cNvPicPr>
          <p:nvPr/>
        </p:nvPicPr>
        <p:blipFill>
          <a:blip r:embed="rId3">
            <a:lum bright="60000" contrast="-72000"/>
            <a:extLst>
              <a:ext uri="{28A0092B-C50C-407E-A947-70E740481C1C}">
                <a14:useLocalDpi xmlns:a14="http://schemas.microsoft.com/office/drawing/2010/main" val="0"/>
              </a:ext>
            </a:extLst>
          </a:blip>
          <a:srcRect/>
          <a:stretch>
            <a:fillRect/>
          </a:stretch>
        </p:blipFill>
        <p:spPr bwMode="auto">
          <a:xfrm>
            <a:off x="0" y="-7938"/>
            <a:ext cx="9144000" cy="686593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3250" name="Rectangle 3"/>
          <p:cNvSpPr>
            <a:spLocks noChangeArrowheads="1"/>
          </p:cNvSpPr>
          <p:nvPr/>
        </p:nvSpPr>
        <p:spPr bwMode="auto">
          <a:xfrm>
            <a:off x="76200" y="0"/>
            <a:ext cx="9144000" cy="6858000"/>
          </a:xfrm>
          <a:prstGeom prst="rect">
            <a:avLst/>
          </a:prstGeom>
          <a:solidFill>
            <a:srgbClr val="FFFFFF">
              <a:alpha val="47058"/>
            </a:srgbClr>
          </a:solidFill>
          <a:ln w="9525">
            <a:solidFill>
              <a:schemeClr val="tx1"/>
            </a:solidFill>
            <a:miter lim="800000"/>
            <a:headEnd/>
            <a:tailEnd/>
          </a:ln>
        </p:spPr>
        <p:txBody>
          <a:bodyPr wrap="none" anchor="ctr"/>
          <a:lstStyle/>
          <a:p>
            <a:endParaRPr lang="en-US"/>
          </a:p>
        </p:txBody>
      </p:sp>
      <p:sp>
        <p:nvSpPr>
          <p:cNvPr id="53251" name="Rectangle 4"/>
          <p:cNvSpPr>
            <a:spLocks/>
          </p:cNvSpPr>
          <p:nvPr/>
        </p:nvSpPr>
        <p:spPr bwMode="auto">
          <a:xfrm>
            <a:off x="914400" y="1025525"/>
            <a:ext cx="7543800" cy="552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33333"/>
                </a:solidFill>
                <a:round/>
                <a:headEnd/>
                <a:tailEnd/>
              </a14:hiddenLine>
            </a:ext>
          </a:extLst>
        </p:spPr>
        <p:txBody>
          <a:bodyPr lIns="0" tIns="0" rIns="0" bIns="0">
            <a:spAutoFit/>
          </a:bodyPr>
          <a:lstStyle/>
          <a:p>
            <a:pPr algn="l">
              <a:spcAft>
                <a:spcPts val="600"/>
              </a:spcAft>
            </a:pPr>
            <a:r>
              <a:rPr lang="en-US" sz="1400" dirty="0">
                <a:latin typeface="Helvetica" charset="0"/>
              </a:rPr>
              <a:t> </a:t>
            </a:r>
            <a:r>
              <a:rPr lang="en-US" sz="1400" dirty="0"/>
              <a:t>          </a:t>
            </a:r>
            <a:endParaRPr lang="en-US" dirty="0"/>
          </a:p>
          <a:p>
            <a:pPr algn="l">
              <a:lnSpc>
                <a:spcPct val="130000"/>
              </a:lnSpc>
              <a:spcAft>
                <a:spcPts val="1000"/>
              </a:spcAft>
            </a:pPr>
            <a:r>
              <a:rPr lang="en-US" sz="2000" b="1" dirty="0"/>
              <a:t>Achieves substantial abstinence</a:t>
            </a:r>
          </a:p>
          <a:p>
            <a:pPr algn="l">
              <a:lnSpc>
                <a:spcPct val="130000"/>
              </a:lnSpc>
              <a:spcAft>
                <a:spcPts val="1000"/>
              </a:spcAft>
            </a:pPr>
            <a:r>
              <a:rPr lang="en-US" sz="2000" b="1" dirty="0"/>
              <a:t>Acquires fundamental skill-set for </a:t>
            </a:r>
            <a:r>
              <a:rPr lang="en-US" sz="2000" b="1" dirty="0" smtClean="0"/>
              <a:t>abstinence</a:t>
            </a:r>
          </a:p>
          <a:p>
            <a:pPr algn="l">
              <a:lnSpc>
                <a:spcPct val="130000"/>
              </a:lnSpc>
              <a:spcAft>
                <a:spcPts val="1000"/>
              </a:spcAft>
            </a:pPr>
            <a:r>
              <a:rPr lang="en-US" sz="2000" b="1" dirty="0" smtClean="0"/>
              <a:t>Identifies with redemptive or uplifting spiritual or moral creed</a:t>
            </a:r>
          </a:p>
          <a:p>
            <a:pPr algn="l">
              <a:lnSpc>
                <a:spcPct val="130000"/>
              </a:lnSpc>
              <a:spcAft>
                <a:spcPts val="1000"/>
              </a:spcAft>
            </a:pPr>
            <a:r>
              <a:rPr lang="en-US" sz="2000" b="1" dirty="0" smtClean="0"/>
              <a:t>Fully </a:t>
            </a:r>
            <a:r>
              <a:rPr lang="en-US" sz="2000" b="1" dirty="0"/>
              <a:t>acknowledges addiction and its costs </a:t>
            </a:r>
          </a:p>
          <a:p>
            <a:pPr algn="l">
              <a:lnSpc>
                <a:spcPct val="130000"/>
              </a:lnSpc>
              <a:spcAft>
                <a:spcPts val="1000"/>
              </a:spcAft>
            </a:pPr>
            <a:r>
              <a:rPr lang="en-US" sz="2000" b="1" dirty="0"/>
              <a:t>Connects with a recovery-supportive group or community</a:t>
            </a:r>
          </a:p>
          <a:p>
            <a:pPr algn="l">
              <a:lnSpc>
                <a:spcPct val="130000"/>
              </a:lnSpc>
              <a:spcAft>
                <a:spcPts val="1000"/>
              </a:spcAft>
            </a:pPr>
            <a:r>
              <a:rPr lang="en-US" sz="2000" b="1" dirty="0"/>
              <a:t>Embraces the vision of a good life, drug-free</a:t>
            </a:r>
          </a:p>
          <a:p>
            <a:pPr algn="l">
              <a:lnSpc>
                <a:spcPct val="130000"/>
              </a:lnSpc>
              <a:spcAft>
                <a:spcPts val="1000"/>
              </a:spcAft>
            </a:pPr>
            <a:r>
              <a:rPr lang="en-US" sz="2000" b="1" dirty="0"/>
              <a:t>Identifies with a recovering role model                    </a:t>
            </a:r>
          </a:p>
          <a:p>
            <a:pPr algn="l">
              <a:lnSpc>
                <a:spcPct val="130000"/>
              </a:lnSpc>
              <a:spcAft>
                <a:spcPts val="1000"/>
              </a:spcAft>
            </a:pPr>
            <a:r>
              <a:rPr lang="en-US" sz="2000" b="1" dirty="0"/>
              <a:t>Connects with a helpful person </a:t>
            </a:r>
          </a:p>
          <a:p>
            <a:pPr algn="l">
              <a:lnSpc>
                <a:spcPct val="130000"/>
              </a:lnSpc>
              <a:spcAft>
                <a:spcPts val="1000"/>
              </a:spcAft>
            </a:pPr>
            <a:r>
              <a:rPr lang="en-US" sz="2000" b="1" dirty="0"/>
              <a:t>Endures withdrawal </a:t>
            </a:r>
          </a:p>
          <a:p>
            <a:pPr algn="l">
              <a:lnSpc>
                <a:spcPct val="130000"/>
              </a:lnSpc>
              <a:spcAft>
                <a:spcPts val="1000"/>
              </a:spcAft>
            </a:pPr>
            <a:r>
              <a:rPr lang="en-US" sz="2000" b="1" dirty="0"/>
              <a:t>Bottoms out</a:t>
            </a:r>
            <a:endParaRPr sz="2000" b="1" noProof="1"/>
          </a:p>
        </p:txBody>
      </p:sp>
      <p:sp>
        <p:nvSpPr>
          <p:cNvPr id="157701" name="Rectangle 5"/>
          <p:cNvSpPr>
            <a:spLocks noChangeArrowheads="1"/>
          </p:cNvSpPr>
          <p:nvPr/>
        </p:nvSpPr>
        <p:spPr bwMode="auto">
          <a:xfrm>
            <a:off x="304800" y="290513"/>
            <a:ext cx="7620000" cy="700087"/>
          </a:xfrm>
          <a:prstGeom prst="rect">
            <a:avLst/>
          </a:prstGeom>
          <a:solidFill>
            <a:srgbClr val="365886"/>
          </a:solidFill>
          <a:ln>
            <a:noFill/>
          </a:ln>
          <a:effectLst>
            <a:outerShdw blurRad="76200" dist="76200" dir="2700000" algn="ctr" rotWithShape="0">
              <a:srgbClr val="7488BF">
                <a:alpha val="50000"/>
              </a:srgbClr>
            </a:outerShdw>
          </a:effectLst>
          <a:extLst/>
        </p:spPr>
        <p:txBody>
          <a:bodyPr lIns="182880" tIns="137160" rIns="182880" bIns="137160">
            <a:spAutoFit/>
          </a:bodyPr>
          <a:lstStyle/>
          <a:p>
            <a:pPr algn="l">
              <a:defRPr/>
            </a:pPr>
            <a:r>
              <a:rPr lang="en-US" sz="2800" b="1" dirty="0">
                <a:solidFill>
                  <a:srgbClr val="FBFFF6"/>
                </a:solidFill>
                <a:latin typeface="Times New Roman" charset="0"/>
              </a:rPr>
              <a:t>Proposed Milestones of Foundational Recovery</a:t>
            </a:r>
            <a:endParaRPr lang="en-US" sz="2400" b="1" dirty="0">
              <a:solidFill>
                <a:schemeClr val="accent2"/>
              </a:solidFill>
              <a:latin typeface="Times New Roman" charset="0"/>
            </a:endParaRPr>
          </a:p>
        </p:txBody>
      </p:sp>
      <p:sp>
        <p:nvSpPr>
          <p:cNvPr id="53253" name="Text Box 6"/>
          <p:cNvSpPr txBox="1">
            <a:spLocks noChangeArrowheads="1"/>
          </p:cNvSpPr>
          <p:nvPr/>
        </p:nvSpPr>
        <p:spPr bwMode="auto">
          <a:xfrm>
            <a:off x="5105400" y="4570274"/>
            <a:ext cx="3505200" cy="1754326"/>
          </a:xfrm>
          <a:prstGeom prst="rect">
            <a:avLst/>
          </a:prstGeom>
          <a:solidFill>
            <a:srgbClr val="365886"/>
          </a:solidFill>
          <a:ln w="25400">
            <a:noFill/>
            <a:miter lim="800000"/>
            <a:headEnd/>
            <a:tailEnd/>
          </a:ln>
          <a:effectLst>
            <a:outerShdw blurRad="76200" dist="76200" dir="2700000" algn="tl" rotWithShape="0">
              <a:srgbClr val="7488BF">
                <a:alpha val="50000"/>
              </a:srgbClr>
            </a:outerShdw>
          </a:effectLst>
        </p:spPr>
        <p:txBody>
          <a:bodyPr wrap="square" lIns="182880" tIns="137160" rIns="182880" bIns="137160">
            <a:spAutoFit/>
          </a:bodyPr>
          <a:lstStyle>
            <a:lvl1pPr>
              <a:defRPr sz="1000">
                <a:solidFill>
                  <a:schemeClr val="tx1"/>
                </a:solidFill>
                <a:latin typeface="Candara" charset="0"/>
                <a:ea typeface="ＭＳ Ｐゴシック" charset="0"/>
                <a:cs typeface="ＭＳ Ｐゴシック" charset="0"/>
              </a:defRPr>
            </a:lvl1pPr>
            <a:lvl2pPr marL="742950" indent="-285750">
              <a:defRPr sz="1000">
                <a:solidFill>
                  <a:schemeClr val="tx1"/>
                </a:solidFill>
                <a:latin typeface="Candara" charset="0"/>
                <a:ea typeface="ＭＳ Ｐゴシック" charset="0"/>
              </a:defRPr>
            </a:lvl2pPr>
            <a:lvl3pPr marL="1143000" indent="-228600">
              <a:defRPr sz="1000">
                <a:solidFill>
                  <a:schemeClr val="tx1"/>
                </a:solidFill>
                <a:latin typeface="Candara" charset="0"/>
                <a:ea typeface="ＭＳ Ｐゴシック" charset="0"/>
              </a:defRPr>
            </a:lvl3pPr>
            <a:lvl4pPr marL="1600200" indent="-228600">
              <a:defRPr sz="1000">
                <a:solidFill>
                  <a:schemeClr val="tx1"/>
                </a:solidFill>
                <a:latin typeface="Candara" charset="0"/>
                <a:ea typeface="ＭＳ Ｐゴシック" charset="0"/>
              </a:defRPr>
            </a:lvl4pPr>
            <a:lvl5pPr marL="2057400" indent="-228600">
              <a:defRPr sz="1000">
                <a:solidFill>
                  <a:schemeClr val="tx1"/>
                </a:solidFill>
                <a:latin typeface="Candara" charset="0"/>
                <a:ea typeface="ＭＳ Ｐゴシック" charset="0"/>
              </a:defRPr>
            </a:lvl5pPr>
            <a:lvl6pPr marL="2514600" indent="-228600" algn="ctr" eaLnBrk="0" fontAlgn="base" hangingPunct="0">
              <a:spcBef>
                <a:spcPct val="0"/>
              </a:spcBef>
              <a:spcAft>
                <a:spcPct val="0"/>
              </a:spcAft>
              <a:defRPr sz="1000">
                <a:solidFill>
                  <a:schemeClr val="tx1"/>
                </a:solidFill>
                <a:latin typeface="Candara" charset="0"/>
                <a:ea typeface="ＭＳ Ｐゴシック" charset="0"/>
              </a:defRPr>
            </a:lvl6pPr>
            <a:lvl7pPr marL="2971800" indent="-228600" algn="ctr" eaLnBrk="0" fontAlgn="base" hangingPunct="0">
              <a:spcBef>
                <a:spcPct val="0"/>
              </a:spcBef>
              <a:spcAft>
                <a:spcPct val="0"/>
              </a:spcAft>
              <a:defRPr sz="1000">
                <a:solidFill>
                  <a:schemeClr val="tx1"/>
                </a:solidFill>
                <a:latin typeface="Candara" charset="0"/>
                <a:ea typeface="ＭＳ Ｐゴシック" charset="0"/>
              </a:defRPr>
            </a:lvl7pPr>
            <a:lvl8pPr marL="3429000" indent="-228600" algn="ctr" eaLnBrk="0" fontAlgn="base" hangingPunct="0">
              <a:spcBef>
                <a:spcPct val="0"/>
              </a:spcBef>
              <a:spcAft>
                <a:spcPct val="0"/>
              </a:spcAft>
              <a:defRPr sz="1000">
                <a:solidFill>
                  <a:schemeClr val="tx1"/>
                </a:solidFill>
                <a:latin typeface="Candara" charset="0"/>
                <a:ea typeface="ＭＳ Ｐゴシック" charset="0"/>
              </a:defRPr>
            </a:lvl8pPr>
            <a:lvl9pPr marL="3886200" indent="-228600" algn="ctr" eaLnBrk="0" fontAlgn="base" hangingPunct="0">
              <a:spcBef>
                <a:spcPct val="0"/>
              </a:spcBef>
              <a:spcAft>
                <a:spcPct val="0"/>
              </a:spcAft>
              <a:defRPr sz="1000">
                <a:solidFill>
                  <a:schemeClr val="tx1"/>
                </a:solidFill>
                <a:latin typeface="Candara" charset="0"/>
                <a:ea typeface="ＭＳ Ｐゴシック" charset="0"/>
              </a:defRPr>
            </a:lvl9pPr>
          </a:lstStyle>
          <a:p>
            <a:pPr algn="l"/>
            <a:r>
              <a:rPr lang="en-US" sz="2400" b="1" dirty="0">
                <a:solidFill>
                  <a:srgbClr val="FFFFFF"/>
                </a:solidFill>
                <a:effectLst>
                  <a:outerShdw blurRad="38100" dist="38100" dir="2700000" algn="tl">
                    <a:srgbClr val="000000">
                      <a:alpha val="43137"/>
                    </a:srgbClr>
                  </a:outerShdw>
                </a:effectLst>
                <a:latin typeface="Cambria"/>
                <a:cs typeface="Cambria"/>
              </a:rPr>
              <a:t>These achievements represent core recovery issues for RSAT programming</a:t>
            </a:r>
            <a:endParaRPr lang="en-US" sz="2000" dirty="0">
              <a:solidFill>
                <a:srgbClr val="FFFFFF"/>
              </a:solidFill>
              <a:effectLst>
                <a:outerShdw blurRad="38100" dist="38100" dir="2700000" algn="tl">
                  <a:srgbClr val="000000">
                    <a:alpha val="43137"/>
                  </a:srgbClr>
                </a:outerShdw>
              </a:effectLst>
              <a:latin typeface="Cambria"/>
              <a:cs typeface="Cambria"/>
            </a:endParaRPr>
          </a:p>
        </p:txBody>
      </p:sp>
      <p:sp>
        <p:nvSpPr>
          <p:cNvPr id="7" name="TextBox 1"/>
          <p:cNvSpPr txBox="1">
            <a:spLocks noChangeArrowheads="1"/>
          </p:cNvSpPr>
          <p:nvPr/>
        </p:nvSpPr>
        <p:spPr bwMode="auto">
          <a:xfrm>
            <a:off x="4724400" y="6553200"/>
            <a:ext cx="44196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Candara" charset="0"/>
                <a:ea typeface="ＭＳ Ｐゴシック" charset="0"/>
                <a:cs typeface="ＭＳ Ｐゴシック" charset="0"/>
              </a:defRPr>
            </a:lvl1pPr>
            <a:lvl2pPr marL="742950" indent="-285750">
              <a:defRPr sz="1000">
                <a:solidFill>
                  <a:schemeClr val="tx1"/>
                </a:solidFill>
                <a:latin typeface="Candara" charset="0"/>
                <a:ea typeface="ＭＳ Ｐゴシック" charset="0"/>
              </a:defRPr>
            </a:lvl2pPr>
            <a:lvl3pPr marL="1143000" indent="-228600">
              <a:defRPr sz="1000">
                <a:solidFill>
                  <a:schemeClr val="tx1"/>
                </a:solidFill>
                <a:latin typeface="Candara" charset="0"/>
                <a:ea typeface="ＭＳ Ｐゴシック" charset="0"/>
              </a:defRPr>
            </a:lvl3pPr>
            <a:lvl4pPr marL="1600200" indent="-228600">
              <a:defRPr sz="1000">
                <a:solidFill>
                  <a:schemeClr val="tx1"/>
                </a:solidFill>
                <a:latin typeface="Candara" charset="0"/>
                <a:ea typeface="ＭＳ Ｐゴシック" charset="0"/>
              </a:defRPr>
            </a:lvl4pPr>
            <a:lvl5pPr marL="2057400" indent="-228600">
              <a:defRPr sz="1000">
                <a:solidFill>
                  <a:schemeClr val="tx1"/>
                </a:solidFill>
                <a:latin typeface="Candara" charset="0"/>
                <a:ea typeface="ＭＳ Ｐゴシック" charset="0"/>
              </a:defRPr>
            </a:lvl5pPr>
            <a:lvl6pPr marL="2514600" indent="-228600" algn="ctr" eaLnBrk="0" fontAlgn="base" hangingPunct="0">
              <a:spcBef>
                <a:spcPct val="0"/>
              </a:spcBef>
              <a:spcAft>
                <a:spcPct val="0"/>
              </a:spcAft>
              <a:defRPr sz="1000">
                <a:solidFill>
                  <a:schemeClr val="tx1"/>
                </a:solidFill>
                <a:latin typeface="Candara" charset="0"/>
                <a:ea typeface="ＭＳ Ｐゴシック" charset="0"/>
              </a:defRPr>
            </a:lvl6pPr>
            <a:lvl7pPr marL="2971800" indent="-228600" algn="ctr" eaLnBrk="0" fontAlgn="base" hangingPunct="0">
              <a:spcBef>
                <a:spcPct val="0"/>
              </a:spcBef>
              <a:spcAft>
                <a:spcPct val="0"/>
              </a:spcAft>
              <a:defRPr sz="1000">
                <a:solidFill>
                  <a:schemeClr val="tx1"/>
                </a:solidFill>
                <a:latin typeface="Candara" charset="0"/>
                <a:ea typeface="ＭＳ Ｐゴシック" charset="0"/>
              </a:defRPr>
            </a:lvl7pPr>
            <a:lvl8pPr marL="3429000" indent="-228600" algn="ctr" eaLnBrk="0" fontAlgn="base" hangingPunct="0">
              <a:spcBef>
                <a:spcPct val="0"/>
              </a:spcBef>
              <a:spcAft>
                <a:spcPct val="0"/>
              </a:spcAft>
              <a:defRPr sz="1000">
                <a:solidFill>
                  <a:schemeClr val="tx1"/>
                </a:solidFill>
                <a:latin typeface="Candara" charset="0"/>
                <a:ea typeface="ＭＳ Ｐゴシック" charset="0"/>
              </a:defRPr>
            </a:lvl8pPr>
            <a:lvl9pPr marL="3886200" indent="-228600" algn="ctr" eaLnBrk="0" fontAlgn="base" hangingPunct="0">
              <a:spcBef>
                <a:spcPct val="0"/>
              </a:spcBef>
              <a:spcAft>
                <a:spcPct val="0"/>
              </a:spcAft>
              <a:defRPr sz="1000">
                <a:solidFill>
                  <a:schemeClr val="tx1"/>
                </a:solidFill>
                <a:latin typeface="Candara" charset="0"/>
                <a:ea typeface="ＭＳ Ｐゴシック" charset="0"/>
              </a:defRPr>
            </a:lvl9pPr>
          </a:lstStyle>
          <a:p>
            <a:pPr>
              <a:defRPr/>
            </a:pPr>
            <a:r>
              <a:rPr lang="en-US" sz="900" i="1" dirty="0" smtClean="0">
                <a:latin typeface="Times New Roman" charset="0"/>
                <a:cs typeface="Times New Roman" charset="0"/>
              </a:rPr>
              <a:t>© 2010 Fred Zackon   Permission granted for use by BJA funded RSAT programs</a:t>
            </a:r>
          </a:p>
        </p:txBody>
      </p:sp>
      <p:sp>
        <p:nvSpPr>
          <p:cNvPr id="9" name="TextBox 8"/>
          <p:cNvSpPr txBox="1"/>
          <p:nvPr/>
        </p:nvSpPr>
        <p:spPr>
          <a:xfrm>
            <a:off x="8763000" y="6477000"/>
            <a:ext cx="418654" cy="369332"/>
          </a:xfrm>
          <a:prstGeom prst="rect">
            <a:avLst/>
          </a:prstGeom>
          <a:noFill/>
        </p:spPr>
        <p:txBody>
          <a:bodyPr wrap="none" rtlCol="0">
            <a:spAutoFit/>
          </a:bodyPr>
          <a:lstStyle/>
          <a:p>
            <a:r>
              <a:rPr lang="en-US" dirty="0" smtClean="0"/>
              <a:t>10</a:t>
            </a:r>
            <a:endParaRPr lang="en-US" dirty="0"/>
          </a:p>
        </p:txBody>
      </p:sp>
    </p:spTree>
    <p:extLst>
      <p:ext uri="{BB962C8B-B14F-4D97-AF65-F5344CB8AC3E}">
        <p14:creationId xmlns:p14="http://schemas.microsoft.com/office/powerpoint/2010/main" val="1339659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3253"/>
                                        </p:tgtEl>
                                        <p:attrNameLst>
                                          <p:attrName>style.visibility</p:attrName>
                                        </p:attrNameLst>
                                      </p:cBhvr>
                                      <p:to>
                                        <p:strVal val="visible"/>
                                      </p:to>
                                    </p:set>
                                    <p:animEffect transition="in" filter="dissolve">
                                      <p:cBhvr>
                                        <p:cTn id="7" dur="500"/>
                                        <p:tgtEl>
                                          <p:spTgt spid="53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3"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5650" name="Picture 2"/>
          <p:cNvPicPr>
            <a:picLocks noChangeAspect="1" noChangeArrowheads="1"/>
          </p:cNvPicPr>
          <p:nvPr/>
        </p:nvPicPr>
        <p:blipFill>
          <a:blip r:embed="rId3">
            <a:lum bright="60000" contrast="-72000"/>
            <a:alphaModFix amt="49000"/>
            <a:extLst>
              <a:ext uri="{28A0092B-C50C-407E-A947-70E740481C1C}">
                <a14:useLocalDpi xmlns:a14="http://schemas.microsoft.com/office/drawing/2010/main" val="0"/>
              </a:ext>
            </a:extLst>
          </a:blip>
          <a:srcRect/>
          <a:stretch>
            <a:fillRect/>
          </a:stretch>
        </p:blipFill>
        <p:spPr bwMode="auto">
          <a:xfrm>
            <a:off x="0" y="-381000"/>
            <a:ext cx="9144000" cy="6865938"/>
          </a:xfrm>
          <a:prstGeom prst="rect">
            <a:avLst/>
          </a:prstGeom>
          <a:solidFill>
            <a:schemeClr val="bg1">
              <a:alpha val="49001"/>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55651" name="Text Box 3"/>
          <p:cNvSpPr txBox="1">
            <a:spLocks noChangeArrowheads="1"/>
          </p:cNvSpPr>
          <p:nvPr/>
        </p:nvSpPr>
        <p:spPr bwMode="auto">
          <a:xfrm>
            <a:off x="5562600" y="2525792"/>
            <a:ext cx="3429000" cy="3570208"/>
          </a:xfrm>
          <a:prstGeom prst="rect">
            <a:avLst/>
          </a:prstGeom>
          <a:solidFill>
            <a:srgbClr val="365886"/>
          </a:solidFill>
          <a:ln w="63500">
            <a:noFill/>
            <a:miter lim="800000"/>
            <a:headEnd/>
            <a:tailEnd/>
          </a:ln>
        </p:spPr>
        <p:txBody>
          <a:bodyPr wrap="square" lIns="182880" tIns="182880" rIns="182880" bIns="182880">
            <a:spAutoFit/>
          </a:bodyPr>
          <a:lstStyle>
            <a:lvl1pPr>
              <a:defRPr sz="1000">
                <a:solidFill>
                  <a:schemeClr val="tx1"/>
                </a:solidFill>
                <a:latin typeface="Candara" charset="0"/>
                <a:ea typeface="ＭＳ Ｐゴシック" charset="0"/>
                <a:cs typeface="ＭＳ Ｐゴシック" charset="0"/>
              </a:defRPr>
            </a:lvl1pPr>
            <a:lvl2pPr marL="742950" indent="-285750">
              <a:defRPr sz="1000">
                <a:solidFill>
                  <a:schemeClr val="tx1"/>
                </a:solidFill>
                <a:latin typeface="Candara" charset="0"/>
                <a:ea typeface="ＭＳ Ｐゴシック" charset="0"/>
              </a:defRPr>
            </a:lvl2pPr>
            <a:lvl3pPr marL="1143000" indent="-228600">
              <a:defRPr sz="1000">
                <a:solidFill>
                  <a:schemeClr val="tx1"/>
                </a:solidFill>
                <a:latin typeface="Candara" charset="0"/>
                <a:ea typeface="ＭＳ Ｐゴシック" charset="0"/>
              </a:defRPr>
            </a:lvl3pPr>
            <a:lvl4pPr marL="1600200" indent="-228600">
              <a:defRPr sz="1000">
                <a:solidFill>
                  <a:schemeClr val="tx1"/>
                </a:solidFill>
                <a:latin typeface="Candara" charset="0"/>
                <a:ea typeface="ＭＳ Ｐゴシック" charset="0"/>
              </a:defRPr>
            </a:lvl4pPr>
            <a:lvl5pPr marL="2057400" indent="-228600">
              <a:defRPr sz="1000">
                <a:solidFill>
                  <a:schemeClr val="tx1"/>
                </a:solidFill>
                <a:latin typeface="Candara" charset="0"/>
                <a:ea typeface="ＭＳ Ｐゴシック" charset="0"/>
              </a:defRPr>
            </a:lvl5pPr>
            <a:lvl6pPr marL="2514600" indent="-228600" algn="ctr" eaLnBrk="0" fontAlgn="base" hangingPunct="0">
              <a:spcBef>
                <a:spcPct val="0"/>
              </a:spcBef>
              <a:spcAft>
                <a:spcPct val="0"/>
              </a:spcAft>
              <a:defRPr sz="1000">
                <a:solidFill>
                  <a:schemeClr val="tx1"/>
                </a:solidFill>
                <a:latin typeface="Candara" charset="0"/>
                <a:ea typeface="ＭＳ Ｐゴシック" charset="0"/>
              </a:defRPr>
            </a:lvl6pPr>
            <a:lvl7pPr marL="2971800" indent="-228600" algn="ctr" eaLnBrk="0" fontAlgn="base" hangingPunct="0">
              <a:spcBef>
                <a:spcPct val="0"/>
              </a:spcBef>
              <a:spcAft>
                <a:spcPct val="0"/>
              </a:spcAft>
              <a:defRPr sz="1000">
                <a:solidFill>
                  <a:schemeClr val="tx1"/>
                </a:solidFill>
                <a:latin typeface="Candara" charset="0"/>
                <a:ea typeface="ＭＳ Ｐゴシック" charset="0"/>
              </a:defRPr>
            </a:lvl7pPr>
            <a:lvl8pPr marL="3429000" indent="-228600" algn="ctr" eaLnBrk="0" fontAlgn="base" hangingPunct="0">
              <a:spcBef>
                <a:spcPct val="0"/>
              </a:spcBef>
              <a:spcAft>
                <a:spcPct val="0"/>
              </a:spcAft>
              <a:defRPr sz="1000">
                <a:solidFill>
                  <a:schemeClr val="tx1"/>
                </a:solidFill>
                <a:latin typeface="Candara" charset="0"/>
                <a:ea typeface="ＭＳ Ｐゴシック" charset="0"/>
              </a:defRPr>
            </a:lvl8pPr>
            <a:lvl9pPr marL="3886200" indent="-228600" algn="ctr" eaLnBrk="0" fontAlgn="base" hangingPunct="0">
              <a:spcBef>
                <a:spcPct val="0"/>
              </a:spcBef>
              <a:spcAft>
                <a:spcPct val="0"/>
              </a:spcAft>
              <a:defRPr sz="1000">
                <a:solidFill>
                  <a:schemeClr val="tx1"/>
                </a:solidFill>
                <a:latin typeface="Candara" charset="0"/>
                <a:ea typeface="ＭＳ Ｐゴシック" charset="0"/>
              </a:defRPr>
            </a:lvl9pPr>
          </a:lstStyle>
          <a:p>
            <a:pPr algn="l"/>
            <a:r>
              <a:rPr lang="en-US" sz="2000" b="1" dirty="0">
                <a:solidFill>
                  <a:srgbClr val="FFFFFF"/>
                </a:solidFill>
                <a:effectLst>
                  <a:outerShdw blurRad="38100" dist="38100" dir="2700000" algn="tl">
                    <a:srgbClr val="000000">
                      <a:alpha val="43137"/>
                    </a:srgbClr>
                  </a:outerShdw>
                </a:effectLst>
                <a:latin typeface="Cambria"/>
                <a:cs typeface="Cambria"/>
              </a:rPr>
              <a:t>These usually require years of life in the free world.</a:t>
            </a:r>
          </a:p>
          <a:p>
            <a:pPr algn="l"/>
            <a:endParaRPr lang="en-US" sz="1400" dirty="0">
              <a:solidFill>
                <a:srgbClr val="FFFFFF"/>
              </a:solidFill>
              <a:effectLst>
                <a:outerShdw blurRad="38100" dist="38100" dir="2700000" algn="tl">
                  <a:srgbClr val="000000">
                    <a:alpha val="43137"/>
                  </a:srgbClr>
                </a:outerShdw>
              </a:effectLst>
              <a:latin typeface="Cambria"/>
              <a:cs typeface="Cambria"/>
            </a:endParaRPr>
          </a:p>
          <a:p>
            <a:pPr algn="l"/>
            <a:r>
              <a:rPr lang="en-US" sz="2000" b="1" dirty="0">
                <a:solidFill>
                  <a:srgbClr val="FFFFFF"/>
                </a:solidFill>
                <a:effectLst>
                  <a:outerShdw blurRad="38100" dist="38100" dir="2700000" algn="tl">
                    <a:srgbClr val="000000">
                      <a:alpha val="43137"/>
                    </a:srgbClr>
                  </a:outerShdw>
                </a:effectLst>
                <a:latin typeface="Cambria"/>
                <a:cs typeface="Cambria"/>
              </a:rPr>
              <a:t>Most can barely begin before the person returns to the community.</a:t>
            </a:r>
          </a:p>
          <a:p>
            <a:pPr algn="l"/>
            <a:endParaRPr lang="en-US" sz="1400" dirty="0">
              <a:solidFill>
                <a:srgbClr val="FFFFFF"/>
              </a:solidFill>
              <a:effectLst>
                <a:outerShdw blurRad="38100" dist="38100" dir="2700000" algn="tl">
                  <a:srgbClr val="000000">
                    <a:alpha val="43137"/>
                  </a:srgbClr>
                </a:outerShdw>
              </a:effectLst>
              <a:latin typeface="Cambria"/>
              <a:cs typeface="Cambria"/>
            </a:endParaRPr>
          </a:p>
          <a:p>
            <a:pPr algn="l"/>
            <a:r>
              <a:rPr lang="en-US" sz="2000" b="1" dirty="0">
                <a:solidFill>
                  <a:srgbClr val="FFFFFF"/>
                </a:solidFill>
                <a:effectLst>
                  <a:outerShdw blurRad="38100" dist="38100" dir="2700000" algn="tl">
                    <a:srgbClr val="000000">
                      <a:alpha val="43137"/>
                    </a:srgbClr>
                  </a:outerShdw>
                </a:effectLst>
                <a:latin typeface="Cambria"/>
                <a:cs typeface="Cambria"/>
              </a:rPr>
              <a:t>But </a:t>
            </a:r>
            <a:r>
              <a:rPr lang="en-US" sz="2000" b="1" dirty="0" smtClean="0">
                <a:solidFill>
                  <a:srgbClr val="FFFFFF"/>
                </a:solidFill>
                <a:effectLst>
                  <a:outerShdw blurRad="38100" dist="38100" dir="2700000" algn="tl">
                    <a:srgbClr val="000000">
                      <a:alpha val="43137"/>
                    </a:srgbClr>
                  </a:outerShdw>
                </a:effectLst>
                <a:latin typeface="Cambria"/>
                <a:cs typeface="Cambria"/>
              </a:rPr>
              <a:t>RSAT </a:t>
            </a:r>
            <a:r>
              <a:rPr lang="en-US" sz="2000" b="1" dirty="0">
                <a:solidFill>
                  <a:srgbClr val="FFFFFF"/>
                </a:solidFill>
                <a:effectLst>
                  <a:outerShdw blurRad="38100" dist="38100" dir="2700000" algn="tl">
                    <a:srgbClr val="000000">
                      <a:alpha val="43137"/>
                    </a:srgbClr>
                  </a:outerShdw>
                </a:effectLst>
                <a:latin typeface="Cambria"/>
                <a:cs typeface="Cambria"/>
              </a:rPr>
              <a:t>programs can make those achievements much more likely.</a:t>
            </a:r>
          </a:p>
        </p:txBody>
      </p:sp>
      <p:sp>
        <p:nvSpPr>
          <p:cNvPr id="51203" name="Rectangle 4"/>
          <p:cNvSpPr>
            <a:spLocks/>
          </p:cNvSpPr>
          <p:nvPr/>
        </p:nvSpPr>
        <p:spPr bwMode="auto">
          <a:xfrm>
            <a:off x="381000" y="762000"/>
            <a:ext cx="6400800" cy="5784850"/>
          </a:xfrm>
          <a:prstGeom prst="rect">
            <a:avLst/>
          </a:prstGeom>
          <a:noFill/>
          <a:ln>
            <a:noFill/>
          </a:ln>
          <a:extLst>
            <a:ext uri="{909E8E84-426E-40DD-AFC4-6F175D3DCCD1}">
              <a14:hiddenFill xmlns:a14="http://schemas.microsoft.com/office/drawing/2010/main">
                <a:solidFill>
                  <a:srgbClr val="FFFFFF">
                    <a:alpha val="49019"/>
                  </a:srgbClr>
                </a:solidFill>
              </a14:hiddenFill>
            </a:ext>
            <a:ext uri="{91240B29-F687-4F45-9708-019B960494DF}">
              <a14:hiddenLine xmlns:a14="http://schemas.microsoft.com/office/drawing/2010/main" w="19050">
                <a:solidFill>
                  <a:srgbClr val="333333"/>
                </a:solidFill>
                <a:round/>
                <a:headEnd/>
                <a:tailEnd/>
              </a14:hiddenLine>
            </a:ext>
          </a:extLst>
        </p:spPr>
        <p:txBody>
          <a:bodyPr tIns="91440" bIns="91440">
            <a:spAutoFit/>
          </a:bodyPr>
          <a:lstStyle/>
          <a:p>
            <a:pPr marL="342900" indent="-342900" algn="l">
              <a:lnSpc>
                <a:spcPct val="120000"/>
              </a:lnSpc>
              <a:spcAft>
                <a:spcPts val="800"/>
              </a:spcAft>
              <a:buFontTx/>
              <a:buChar char="•"/>
            </a:pPr>
            <a:r>
              <a:rPr lang="en-US" sz="2000" b="1" dirty="0">
                <a:latin typeface="+mj-lt"/>
              </a:rPr>
              <a:t>Resolves old shame &amp; guilt</a:t>
            </a:r>
          </a:p>
          <a:p>
            <a:pPr marL="342900" indent="-342900" algn="l">
              <a:lnSpc>
                <a:spcPct val="120000"/>
              </a:lnSpc>
              <a:spcAft>
                <a:spcPts val="800"/>
              </a:spcAft>
              <a:buFontTx/>
              <a:buChar char="•"/>
            </a:pPr>
            <a:r>
              <a:rPr lang="en-US" sz="2000" b="1" dirty="0">
                <a:latin typeface="+mj-lt"/>
              </a:rPr>
              <a:t>Embraces a re-defined &amp; honorable self-concept</a:t>
            </a:r>
          </a:p>
          <a:p>
            <a:pPr marL="342900" indent="-342900" algn="l">
              <a:lnSpc>
                <a:spcPct val="120000"/>
              </a:lnSpc>
              <a:spcAft>
                <a:spcPts val="800"/>
              </a:spcAft>
              <a:buFontTx/>
              <a:buChar char="•"/>
            </a:pPr>
            <a:r>
              <a:rPr lang="en-US" sz="2000" b="1" dirty="0">
                <a:latin typeface="+mj-lt"/>
              </a:rPr>
              <a:t>Pursues new self-determined horizons</a:t>
            </a:r>
          </a:p>
          <a:p>
            <a:pPr marL="342900" indent="-342900" algn="l">
              <a:lnSpc>
                <a:spcPct val="120000"/>
              </a:lnSpc>
              <a:spcAft>
                <a:spcPts val="800"/>
              </a:spcAft>
              <a:buFontTx/>
              <a:buChar char="•"/>
            </a:pPr>
            <a:r>
              <a:rPr lang="en-US" sz="2000" b="1" dirty="0">
                <a:latin typeface="+mj-lt"/>
              </a:rPr>
              <a:t>Disciplines attention &amp; energy as needed</a:t>
            </a:r>
          </a:p>
          <a:p>
            <a:pPr marL="342900" indent="-342900" algn="l">
              <a:lnSpc>
                <a:spcPct val="120000"/>
              </a:lnSpc>
              <a:spcAft>
                <a:spcPts val="800"/>
              </a:spcAft>
              <a:buFontTx/>
              <a:buChar char="•"/>
            </a:pPr>
            <a:r>
              <a:rPr lang="en-US" sz="2000" b="1" dirty="0">
                <a:latin typeface="+mj-lt"/>
              </a:rPr>
              <a:t>Fully enjoys regular drug-free recreation </a:t>
            </a:r>
          </a:p>
          <a:p>
            <a:pPr marL="342900" indent="-342900" algn="l">
              <a:lnSpc>
                <a:spcPct val="120000"/>
              </a:lnSpc>
              <a:spcAft>
                <a:spcPts val="800"/>
              </a:spcAft>
              <a:buFontTx/>
              <a:buChar char="•"/>
            </a:pPr>
            <a:r>
              <a:rPr lang="en-US" sz="2000" b="1" dirty="0">
                <a:latin typeface="+mj-lt"/>
              </a:rPr>
              <a:t>Achieves extinction of most triggers</a:t>
            </a:r>
          </a:p>
          <a:p>
            <a:pPr marL="342900" indent="-342900" algn="l">
              <a:lnSpc>
                <a:spcPct val="120000"/>
              </a:lnSpc>
              <a:spcAft>
                <a:spcPts val="800"/>
              </a:spcAft>
              <a:buFontTx/>
              <a:buChar char="•"/>
            </a:pPr>
            <a:r>
              <a:rPr lang="en-US" sz="2000" b="1" dirty="0">
                <a:latin typeface="+mj-lt"/>
              </a:rPr>
              <a:t>Maintains productive daily routines</a:t>
            </a:r>
          </a:p>
          <a:p>
            <a:pPr marL="342900" indent="-342900" algn="l">
              <a:lnSpc>
                <a:spcPct val="120000"/>
              </a:lnSpc>
              <a:spcAft>
                <a:spcPts val="800"/>
              </a:spcAft>
              <a:buFontTx/>
              <a:buChar char="•"/>
            </a:pPr>
            <a:r>
              <a:rPr lang="en-US" sz="2000" b="1" dirty="0">
                <a:latin typeface="+mj-lt"/>
              </a:rPr>
              <a:t>Adopts regular spiritual or moral practices</a:t>
            </a:r>
          </a:p>
          <a:p>
            <a:pPr marL="342900" indent="-342900" algn="l">
              <a:lnSpc>
                <a:spcPct val="120000"/>
              </a:lnSpc>
              <a:spcAft>
                <a:spcPts val="800"/>
              </a:spcAft>
              <a:buFontTx/>
              <a:buChar char="•"/>
            </a:pPr>
            <a:r>
              <a:rPr lang="en-US" sz="2000" b="1" dirty="0">
                <a:latin typeface="+mj-lt"/>
              </a:rPr>
              <a:t>Makes recovery practices central to lifestyle</a:t>
            </a:r>
          </a:p>
          <a:p>
            <a:pPr marL="342900" indent="-342900" algn="l">
              <a:lnSpc>
                <a:spcPct val="120000"/>
              </a:lnSpc>
              <a:spcAft>
                <a:spcPts val="800"/>
              </a:spcAft>
              <a:buFontTx/>
              <a:buChar char="•"/>
            </a:pPr>
            <a:r>
              <a:rPr lang="en-US" sz="2000" b="1" dirty="0">
                <a:latin typeface="+mj-lt"/>
              </a:rPr>
              <a:t>Makes recovery top personal priority </a:t>
            </a:r>
          </a:p>
          <a:p>
            <a:pPr marL="342900" indent="-342900" algn="l">
              <a:lnSpc>
                <a:spcPct val="120000"/>
              </a:lnSpc>
              <a:spcAft>
                <a:spcPts val="800"/>
              </a:spcAft>
              <a:buFontTx/>
              <a:buChar char="•"/>
            </a:pPr>
            <a:r>
              <a:rPr lang="en-US" sz="2000" b="1" dirty="0">
                <a:latin typeface="+mj-lt"/>
              </a:rPr>
              <a:t>Solidifies friendships &amp; community</a:t>
            </a:r>
          </a:p>
          <a:p>
            <a:pPr marL="342900" indent="-342900" algn="l">
              <a:lnSpc>
                <a:spcPct val="120000"/>
              </a:lnSpc>
              <a:spcAft>
                <a:spcPts val="800"/>
              </a:spcAft>
              <a:buFontTx/>
              <a:buChar char="•"/>
            </a:pPr>
            <a:r>
              <a:rPr lang="en-US" sz="2000" b="1" dirty="0">
                <a:latin typeface="+mj-lt"/>
              </a:rPr>
              <a:t>Experiences recovery self-efficacy</a:t>
            </a:r>
            <a:r>
              <a:rPr lang="en-US" b="1" dirty="0">
                <a:latin typeface="+mj-lt"/>
              </a:rPr>
              <a:t>  </a:t>
            </a:r>
            <a:endParaRPr b="1" noProof="1">
              <a:latin typeface="+mj-lt"/>
            </a:endParaRPr>
          </a:p>
        </p:txBody>
      </p:sp>
      <p:sp>
        <p:nvSpPr>
          <p:cNvPr id="155653" name="Rectangle 5"/>
          <p:cNvSpPr>
            <a:spLocks noChangeArrowheads="1"/>
          </p:cNvSpPr>
          <p:nvPr/>
        </p:nvSpPr>
        <p:spPr bwMode="auto">
          <a:xfrm>
            <a:off x="476250" y="0"/>
            <a:ext cx="6915150" cy="615553"/>
          </a:xfrm>
          <a:prstGeom prst="rect">
            <a:avLst/>
          </a:prstGeom>
          <a:solidFill>
            <a:srgbClr val="365886"/>
          </a:solidFill>
          <a:ln w="38100">
            <a:noFill/>
            <a:miter lim="800000"/>
            <a:headEnd/>
            <a:tailEnd/>
          </a:ln>
          <a:effectLst>
            <a:outerShdw blurRad="63500" dist="38099" dir="2700000" algn="ctr" rotWithShape="0">
              <a:srgbClr val="000000">
                <a:alpha val="74998"/>
              </a:srgbClr>
            </a:outerShdw>
          </a:effectLst>
        </p:spPr>
        <p:txBody>
          <a:bodyPr wrap="square" tIns="91440" rIns="91440" bIns="91440">
            <a:spAutoFit/>
          </a:bodyPr>
          <a:lstStyle/>
          <a:p>
            <a:pPr>
              <a:defRPr/>
            </a:pPr>
            <a:r>
              <a:rPr lang="en-US" sz="2800" b="1" dirty="0">
                <a:solidFill>
                  <a:srgbClr val="FFFFFF"/>
                </a:solidFill>
                <a:effectLst>
                  <a:outerShdw blurRad="38100" dist="38100" dir="2700000" algn="tl">
                    <a:srgbClr val="000000">
                      <a:alpha val="43137"/>
                    </a:srgbClr>
                  </a:outerShdw>
                </a:effectLst>
                <a:latin typeface="Cambria"/>
                <a:cs typeface="Cambria"/>
              </a:rPr>
              <a:t>Proposed Milestones of Mature Recovery</a:t>
            </a:r>
          </a:p>
        </p:txBody>
      </p:sp>
      <p:sp>
        <p:nvSpPr>
          <p:cNvPr id="8" name="TextBox 1"/>
          <p:cNvSpPr txBox="1">
            <a:spLocks noChangeArrowheads="1"/>
          </p:cNvSpPr>
          <p:nvPr/>
        </p:nvSpPr>
        <p:spPr bwMode="auto">
          <a:xfrm>
            <a:off x="4267200" y="6551612"/>
            <a:ext cx="44196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Candara" charset="0"/>
                <a:ea typeface="ＭＳ Ｐゴシック" charset="0"/>
                <a:cs typeface="ＭＳ Ｐゴシック" charset="0"/>
              </a:defRPr>
            </a:lvl1pPr>
            <a:lvl2pPr marL="742950" indent="-285750">
              <a:defRPr sz="1000">
                <a:solidFill>
                  <a:schemeClr val="tx1"/>
                </a:solidFill>
                <a:latin typeface="Candara" charset="0"/>
                <a:ea typeface="ＭＳ Ｐゴシック" charset="0"/>
              </a:defRPr>
            </a:lvl2pPr>
            <a:lvl3pPr marL="1143000" indent="-228600">
              <a:defRPr sz="1000">
                <a:solidFill>
                  <a:schemeClr val="tx1"/>
                </a:solidFill>
                <a:latin typeface="Candara" charset="0"/>
                <a:ea typeface="ＭＳ Ｐゴシック" charset="0"/>
              </a:defRPr>
            </a:lvl3pPr>
            <a:lvl4pPr marL="1600200" indent="-228600">
              <a:defRPr sz="1000">
                <a:solidFill>
                  <a:schemeClr val="tx1"/>
                </a:solidFill>
                <a:latin typeface="Candara" charset="0"/>
                <a:ea typeface="ＭＳ Ｐゴシック" charset="0"/>
              </a:defRPr>
            </a:lvl4pPr>
            <a:lvl5pPr marL="2057400" indent="-228600">
              <a:defRPr sz="1000">
                <a:solidFill>
                  <a:schemeClr val="tx1"/>
                </a:solidFill>
                <a:latin typeface="Candara" charset="0"/>
                <a:ea typeface="ＭＳ Ｐゴシック" charset="0"/>
              </a:defRPr>
            </a:lvl5pPr>
            <a:lvl6pPr marL="2514600" indent="-228600" algn="ctr" eaLnBrk="0" fontAlgn="base" hangingPunct="0">
              <a:spcBef>
                <a:spcPct val="0"/>
              </a:spcBef>
              <a:spcAft>
                <a:spcPct val="0"/>
              </a:spcAft>
              <a:defRPr sz="1000">
                <a:solidFill>
                  <a:schemeClr val="tx1"/>
                </a:solidFill>
                <a:latin typeface="Candara" charset="0"/>
                <a:ea typeface="ＭＳ Ｐゴシック" charset="0"/>
              </a:defRPr>
            </a:lvl6pPr>
            <a:lvl7pPr marL="2971800" indent="-228600" algn="ctr" eaLnBrk="0" fontAlgn="base" hangingPunct="0">
              <a:spcBef>
                <a:spcPct val="0"/>
              </a:spcBef>
              <a:spcAft>
                <a:spcPct val="0"/>
              </a:spcAft>
              <a:defRPr sz="1000">
                <a:solidFill>
                  <a:schemeClr val="tx1"/>
                </a:solidFill>
                <a:latin typeface="Candara" charset="0"/>
                <a:ea typeface="ＭＳ Ｐゴシック" charset="0"/>
              </a:defRPr>
            </a:lvl7pPr>
            <a:lvl8pPr marL="3429000" indent="-228600" algn="ctr" eaLnBrk="0" fontAlgn="base" hangingPunct="0">
              <a:spcBef>
                <a:spcPct val="0"/>
              </a:spcBef>
              <a:spcAft>
                <a:spcPct val="0"/>
              </a:spcAft>
              <a:defRPr sz="1000">
                <a:solidFill>
                  <a:schemeClr val="tx1"/>
                </a:solidFill>
                <a:latin typeface="Candara" charset="0"/>
                <a:ea typeface="ＭＳ Ｐゴシック" charset="0"/>
              </a:defRPr>
            </a:lvl8pPr>
            <a:lvl9pPr marL="3886200" indent="-228600" algn="ctr" eaLnBrk="0" fontAlgn="base" hangingPunct="0">
              <a:spcBef>
                <a:spcPct val="0"/>
              </a:spcBef>
              <a:spcAft>
                <a:spcPct val="0"/>
              </a:spcAft>
              <a:defRPr sz="1000">
                <a:solidFill>
                  <a:schemeClr val="tx1"/>
                </a:solidFill>
                <a:latin typeface="Candara" charset="0"/>
                <a:ea typeface="ＭＳ Ｐゴシック" charset="0"/>
              </a:defRPr>
            </a:lvl9pPr>
          </a:lstStyle>
          <a:p>
            <a:pPr>
              <a:defRPr/>
            </a:pPr>
            <a:r>
              <a:rPr lang="en-US" sz="900" i="1" dirty="0" smtClean="0">
                <a:solidFill>
                  <a:schemeClr val="tx1"/>
                </a:solidFill>
                <a:latin typeface="Times New Roman" charset="0"/>
                <a:cs typeface="Times New Roman" charset="0"/>
              </a:rPr>
              <a:t>© 2013 Fred Zackon   Permission granted for use by BJA funded RSAT programs</a:t>
            </a:r>
          </a:p>
        </p:txBody>
      </p:sp>
      <p:sp>
        <p:nvSpPr>
          <p:cNvPr id="9" name="TextBox 8"/>
          <p:cNvSpPr txBox="1"/>
          <p:nvPr/>
        </p:nvSpPr>
        <p:spPr>
          <a:xfrm>
            <a:off x="8763000" y="6477000"/>
            <a:ext cx="418654" cy="369332"/>
          </a:xfrm>
          <a:prstGeom prst="rect">
            <a:avLst/>
          </a:prstGeom>
          <a:noFill/>
        </p:spPr>
        <p:txBody>
          <a:bodyPr wrap="none" rtlCol="0">
            <a:spAutoFit/>
          </a:bodyPr>
          <a:lstStyle/>
          <a:p>
            <a:r>
              <a:rPr lang="en-US" dirty="0" smtClean="0"/>
              <a:t>11</a:t>
            </a:r>
            <a:endParaRPr lang="en-US" dirty="0"/>
          </a:p>
        </p:txBody>
      </p:sp>
    </p:spTree>
    <p:extLst>
      <p:ext uri="{BB962C8B-B14F-4D97-AF65-F5344CB8AC3E}">
        <p14:creationId xmlns:p14="http://schemas.microsoft.com/office/powerpoint/2010/main" val="29676330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5651"/>
                                        </p:tgtEl>
                                        <p:attrNameLst>
                                          <p:attrName>style.visibility</p:attrName>
                                        </p:attrNameLst>
                                      </p:cBhvr>
                                      <p:to>
                                        <p:strVal val="visible"/>
                                      </p:to>
                                    </p:set>
                                    <p:animEffect transition="in" filter="dissolve">
                                      <p:cBhvr>
                                        <p:cTn id="7" dur="1000"/>
                                        <p:tgtEl>
                                          <p:spTgt spid="155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57200" y="990600"/>
            <a:ext cx="8229600" cy="6032421"/>
          </a:xfrm>
          <a:prstGeom prst="rect">
            <a:avLst/>
          </a:prstGeom>
          <a:noFill/>
        </p:spPr>
        <p:txBody>
          <a:bodyPr wrap="square" rtlCol="0">
            <a:spAutoFit/>
          </a:bodyPr>
          <a:lstStyle/>
          <a:p>
            <a:pPr>
              <a:lnSpc>
                <a:spcPct val="90000"/>
              </a:lnSpc>
              <a:spcAft>
                <a:spcPts val="1800"/>
              </a:spcAft>
            </a:pPr>
            <a:r>
              <a:rPr lang="en-US" sz="2400" b="1" dirty="0" smtClean="0"/>
              <a:t>Therapeutic </a:t>
            </a:r>
            <a:r>
              <a:rPr lang="en-US" sz="2400" b="1" dirty="0"/>
              <a:t>O</a:t>
            </a:r>
            <a:r>
              <a:rPr lang="en-US" sz="2400" b="1" dirty="0" smtClean="0"/>
              <a:t>bjectives   	</a:t>
            </a:r>
            <a:r>
              <a:rPr lang="en-US" sz="2200" dirty="0" smtClean="0"/>
              <a:t>Insight?  Skills?  </a:t>
            </a:r>
            <a:r>
              <a:rPr lang="en-US" sz="2200" dirty="0"/>
              <a:t>Self</a:t>
            </a:r>
            <a:r>
              <a:rPr lang="en-US" sz="2200" dirty="0" smtClean="0"/>
              <a:t>-efficacy?  Relapse 							Prevention?  Etc.</a:t>
            </a:r>
          </a:p>
          <a:p>
            <a:pPr>
              <a:lnSpc>
                <a:spcPct val="90000"/>
              </a:lnSpc>
              <a:spcAft>
                <a:spcPts val="1800"/>
              </a:spcAft>
            </a:pPr>
            <a:r>
              <a:rPr lang="en-US" sz="2400" b="1" dirty="0" smtClean="0"/>
              <a:t>Theoretical Orientation   	</a:t>
            </a:r>
            <a:r>
              <a:rPr lang="en-US" sz="2200" dirty="0" smtClean="0"/>
              <a:t>Cog-</a:t>
            </a:r>
            <a:r>
              <a:rPr lang="en-US" sz="2200" dirty="0" err="1" smtClean="0"/>
              <a:t>beh</a:t>
            </a:r>
            <a:r>
              <a:rPr lang="en-US" sz="2200" dirty="0" smtClean="0"/>
              <a:t>?  Social Learning?  Contingency 							Management?  Twelve Step? Etc.</a:t>
            </a:r>
          </a:p>
          <a:p>
            <a:pPr>
              <a:lnSpc>
                <a:spcPct val="90000"/>
              </a:lnSpc>
              <a:spcAft>
                <a:spcPts val="1800"/>
              </a:spcAft>
            </a:pPr>
            <a:r>
              <a:rPr lang="en-US" sz="2400" b="1" dirty="0" smtClean="0"/>
              <a:t>Delivery Mode    			</a:t>
            </a:r>
            <a:r>
              <a:rPr lang="en-US" sz="2200" dirty="0" smtClean="0"/>
              <a:t>Group?  Individual?  Journal?  Multi-							Media?  Etc.</a:t>
            </a:r>
            <a:endParaRPr lang="en-US" sz="2200" b="1" dirty="0" smtClean="0"/>
          </a:p>
          <a:p>
            <a:pPr>
              <a:lnSpc>
                <a:spcPct val="90000"/>
              </a:lnSpc>
              <a:spcAft>
                <a:spcPts val="600"/>
              </a:spcAft>
            </a:pPr>
            <a:r>
              <a:rPr lang="en-US" sz="2400" b="1" dirty="0" smtClean="0"/>
              <a:t>Relevance &amp; Realism</a:t>
            </a:r>
          </a:p>
          <a:p>
            <a:pPr>
              <a:lnSpc>
                <a:spcPct val="90000"/>
              </a:lnSpc>
              <a:spcAft>
                <a:spcPts val="600"/>
              </a:spcAft>
            </a:pPr>
            <a:endParaRPr lang="en-US" sz="2200" b="1" dirty="0" smtClean="0"/>
          </a:p>
          <a:p>
            <a:pPr>
              <a:lnSpc>
                <a:spcPct val="90000"/>
              </a:lnSpc>
              <a:spcAft>
                <a:spcPts val="600"/>
              </a:spcAft>
            </a:pPr>
            <a:r>
              <a:rPr lang="en-US" sz="2400" b="1" dirty="0" smtClean="0"/>
              <a:t>Supportability Throughout The Program</a:t>
            </a:r>
          </a:p>
          <a:p>
            <a:pPr>
              <a:lnSpc>
                <a:spcPct val="90000"/>
              </a:lnSpc>
              <a:spcAft>
                <a:spcPts val="600"/>
              </a:spcAft>
            </a:pPr>
            <a:endParaRPr lang="en-US" sz="2200" b="1" dirty="0" smtClean="0"/>
          </a:p>
          <a:p>
            <a:pPr>
              <a:lnSpc>
                <a:spcPct val="90000"/>
              </a:lnSpc>
              <a:spcAft>
                <a:spcPts val="600"/>
              </a:spcAft>
            </a:pPr>
            <a:r>
              <a:rPr lang="en-US" sz="2400" b="1" dirty="0" smtClean="0"/>
              <a:t>Acceptability By Staff</a:t>
            </a:r>
          </a:p>
          <a:p>
            <a:pPr>
              <a:lnSpc>
                <a:spcPct val="90000"/>
              </a:lnSpc>
              <a:spcAft>
                <a:spcPts val="600"/>
              </a:spcAft>
            </a:pPr>
            <a:endParaRPr lang="en-US" sz="2200" b="1" dirty="0" smtClean="0"/>
          </a:p>
          <a:p>
            <a:pPr>
              <a:lnSpc>
                <a:spcPct val="90000"/>
              </a:lnSpc>
              <a:spcAft>
                <a:spcPts val="600"/>
              </a:spcAft>
            </a:pPr>
            <a:r>
              <a:rPr lang="en-US" sz="2400" b="1" dirty="0" smtClean="0"/>
              <a:t>Requisite Professional Skills &amp; Training</a:t>
            </a:r>
          </a:p>
          <a:p>
            <a:endParaRPr lang="en-US" b="1" dirty="0"/>
          </a:p>
          <a:p>
            <a:endParaRPr lang="en-US" dirty="0"/>
          </a:p>
        </p:txBody>
      </p:sp>
      <p:sp>
        <p:nvSpPr>
          <p:cNvPr id="15" name="TextBox 14"/>
          <p:cNvSpPr txBox="1"/>
          <p:nvPr/>
        </p:nvSpPr>
        <p:spPr>
          <a:xfrm>
            <a:off x="948267" y="4971871"/>
            <a:ext cx="184666" cy="646331"/>
          </a:xfrm>
          <a:prstGeom prst="rect">
            <a:avLst/>
          </a:prstGeom>
          <a:noFill/>
        </p:spPr>
        <p:txBody>
          <a:bodyPr wrap="none" rtlCol="0">
            <a:spAutoFit/>
          </a:bodyPr>
          <a:lstStyle/>
          <a:p>
            <a:endParaRPr lang="en-US" b="1" dirty="0" smtClean="0"/>
          </a:p>
          <a:p>
            <a:endParaRPr lang="en-US" dirty="0"/>
          </a:p>
        </p:txBody>
      </p:sp>
      <p:sp>
        <p:nvSpPr>
          <p:cNvPr id="4" name="TextBox 3"/>
          <p:cNvSpPr txBox="1"/>
          <p:nvPr/>
        </p:nvSpPr>
        <p:spPr>
          <a:xfrm>
            <a:off x="457200" y="182880"/>
            <a:ext cx="7772400" cy="646331"/>
          </a:xfrm>
          <a:prstGeom prst="rect">
            <a:avLst/>
          </a:prstGeom>
          <a:noFill/>
          <a:ln w="3175">
            <a:noFill/>
          </a:ln>
        </p:spPr>
        <p:txBody>
          <a:bodyPr wrap="square" rtlCol="0" anchor="t" anchorCtr="0">
            <a:spAutoFit/>
          </a:bodyPr>
          <a:lstStyle/>
          <a:p>
            <a:r>
              <a:rPr lang="en-US" sz="3600" b="1" dirty="0" smtClean="0">
                <a:solidFill>
                  <a:srgbClr val="FFFFFF"/>
                </a:solidFill>
                <a:effectLst>
                  <a:outerShdw blurRad="38100" dist="38100" dir="2700000" algn="tl">
                    <a:srgbClr val="000000">
                      <a:alpha val="43137"/>
                    </a:srgbClr>
                  </a:outerShdw>
                </a:effectLst>
                <a:latin typeface="Cambria"/>
                <a:cs typeface="Cambria"/>
              </a:rPr>
              <a:t>Other EBP Criteria and Categories</a:t>
            </a:r>
          </a:p>
        </p:txBody>
      </p:sp>
      <p:sp>
        <p:nvSpPr>
          <p:cNvPr id="5" name="TextBox 4"/>
          <p:cNvSpPr txBox="1"/>
          <p:nvPr/>
        </p:nvSpPr>
        <p:spPr>
          <a:xfrm>
            <a:off x="8763000" y="6477000"/>
            <a:ext cx="418654" cy="369332"/>
          </a:xfrm>
          <a:prstGeom prst="rect">
            <a:avLst/>
          </a:prstGeom>
          <a:noFill/>
        </p:spPr>
        <p:txBody>
          <a:bodyPr wrap="none" rtlCol="0">
            <a:spAutoFit/>
          </a:bodyPr>
          <a:lstStyle/>
          <a:p>
            <a:r>
              <a:rPr lang="en-US" dirty="0" smtClean="0"/>
              <a:t>12</a:t>
            </a:r>
            <a:endParaRPr lang="en-US" dirty="0"/>
          </a:p>
        </p:txBody>
      </p:sp>
    </p:spTree>
    <p:extLst>
      <p:ext uri="{BB962C8B-B14F-4D97-AF65-F5344CB8AC3E}">
        <p14:creationId xmlns:p14="http://schemas.microsoft.com/office/powerpoint/2010/main" val="2097977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82880"/>
            <a:ext cx="8686800" cy="646331"/>
          </a:xfrm>
          <a:prstGeom prst="rect">
            <a:avLst/>
          </a:prstGeom>
          <a:noFill/>
          <a:ln w="3175">
            <a:noFill/>
          </a:ln>
        </p:spPr>
        <p:txBody>
          <a:bodyPr wrap="square" rtlCol="0" anchor="t" anchorCtr="0">
            <a:spAutoFit/>
          </a:bodyPr>
          <a:lstStyle/>
          <a:p>
            <a:r>
              <a:rPr lang="en-US" sz="3600" b="1" spc="-40" dirty="0" smtClean="0">
                <a:solidFill>
                  <a:srgbClr val="FFFFFF"/>
                </a:solidFill>
                <a:effectLst>
                  <a:outerShdw blurRad="38100" dist="38100" dir="2700000" algn="tl">
                    <a:srgbClr val="000000">
                      <a:alpha val="43137"/>
                    </a:srgbClr>
                  </a:outerShdw>
                </a:effectLst>
                <a:latin typeface="Cambria"/>
                <a:cs typeface="Cambria"/>
              </a:rPr>
              <a:t>Will You Get Research-Level Results?</a:t>
            </a:r>
          </a:p>
        </p:txBody>
      </p:sp>
      <p:sp>
        <p:nvSpPr>
          <p:cNvPr id="6" name="TextBox 5"/>
          <p:cNvSpPr txBox="1"/>
          <p:nvPr/>
        </p:nvSpPr>
        <p:spPr>
          <a:xfrm>
            <a:off x="914400" y="1524000"/>
            <a:ext cx="7467600" cy="1600438"/>
          </a:xfrm>
          <a:prstGeom prst="rect">
            <a:avLst/>
          </a:prstGeom>
          <a:noFill/>
        </p:spPr>
        <p:txBody>
          <a:bodyPr wrap="square" rtlCol="0">
            <a:spAutoFit/>
          </a:bodyPr>
          <a:lstStyle/>
          <a:p>
            <a:r>
              <a:rPr lang="en-US" sz="3000" b="1" dirty="0" smtClean="0">
                <a:solidFill>
                  <a:srgbClr val="FF0000"/>
                </a:solidFill>
              </a:rPr>
              <a:t>Very likely!</a:t>
            </a:r>
            <a:endParaRPr lang="en-US" sz="3000" b="1" i="1" dirty="0" smtClean="0"/>
          </a:p>
          <a:p>
            <a:r>
              <a:rPr lang="en-US" sz="2400" b="1" i="1" dirty="0" smtClean="0"/>
              <a:t>IF</a:t>
            </a:r>
            <a:r>
              <a:rPr lang="en-US" sz="2400" b="1" dirty="0" smtClean="0"/>
              <a:t> you implement the EBP “by the book.”</a:t>
            </a:r>
          </a:p>
          <a:p>
            <a:endParaRPr lang="en-US" sz="2000" dirty="0"/>
          </a:p>
          <a:p>
            <a:r>
              <a:rPr lang="en-US" sz="2400" b="1" dirty="0" smtClean="0"/>
              <a:t>And </a:t>
            </a:r>
            <a:r>
              <a:rPr lang="en-US" sz="2400" b="1" dirty="0"/>
              <a:t>how likely is </a:t>
            </a:r>
            <a:r>
              <a:rPr lang="en-US" sz="2400" b="1" i="1" dirty="0"/>
              <a:t>that</a:t>
            </a:r>
            <a:r>
              <a:rPr lang="en-US" sz="2400" b="1" dirty="0" smtClean="0"/>
              <a:t>?</a:t>
            </a:r>
          </a:p>
        </p:txBody>
      </p:sp>
      <p:sp>
        <p:nvSpPr>
          <p:cNvPr id="13" name="TextBox 12"/>
          <p:cNvSpPr txBox="1"/>
          <p:nvPr/>
        </p:nvSpPr>
        <p:spPr>
          <a:xfrm>
            <a:off x="1981200" y="4038600"/>
            <a:ext cx="6477000" cy="1846659"/>
          </a:xfrm>
          <a:prstGeom prst="rect">
            <a:avLst/>
          </a:prstGeom>
          <a:solidFill>
            <a:srgbClr val="2C5689"/>
          </a:solidFill>
        </p:spPr>
        <p:txBody>
          <a:bodyPr wrap="square" lIns="182880" tIns="182880" rIns="182880" bIns="182880" rtlCol="0">
            <a:spAutoFit/>
          </a:bodyPr>
          <a:lstStyle/>
          <a:p>
            <a:r>
              <a:rPr lang="en-US" sz="2400" b="1" dirty="0" smtClean="0">
                <a:solidFill>
                  <a:schemeClr val="bg1"/>
                </a:solidFill>
                <a:effectLst>
                  <a:outerShdw blurRad="38100" dist="38100" dir="2700000" algn="tl">
                    <a:srgbClr val="000000">
                      <a:alpha val="43137"/>
                    </a:srgbClr>
                  </a:outerShdw>
                </a:effectLst>
                <a:latin typeface="Cambria"/>
                <a:cs typeface="Cambria"/>
              </a:rPr>
              <a:t>You can have an excellent implementation and get authentically good results if you know where to put your attention.   									   Consider …</a:t>
            </a:r>
            <a:endParaRPr lang="en-US" sz="2400" b="1" spc="-200" dirty="0">
              <a:solidFill>
                <a:schemeClr val="bg1"/>
              </a:solidFill>
              <a:effectLst>
                <a:outerShdw blurRad="38100" dist="38100" dir="2700000" algn="tl">
                  <a:srgbClr val="000000">
                    <a:alpha val="43137"/>
                  </a:srgbClr>
                </a:outerShdw>
              </a:effectLst>
              <a:latin typeface="Cambria"/>
              <a:cs typeface="Cambria"/>
            </a:endParaRPr>
          </a:p>
        </p:txBody>
      </p:sp>
      <p:sp>
        <p:nvSpPr>
          <p:cNvPr id="5" name="TextBox 4"/>
          <p:cNvSpPr txBox="1"/>
          <p:nvPr/>
        </p:nvSpPr>
        <p:spPr>
          <a:xfrm>
            <a:off x="8763000" y="6477000"/>
            <a:ext cx="418654" cy="369332"/>
          </a:xfrm>
          <a:prstGeom prst="rect">
            <a:avLst/>
          </a:prstGeom>
          <a:noFill/>
        </p:spPr>
        <p:txBody>
          <a:bodyPr wrap="none" rtlCol="0">
            <a:spAutoFit/>
          </a:bodyPr>
          <a:lstStyle/>
          <a:p>
            <a:r>
              <a:rPr lang="en-US" dirty="0" smtClean="0"/>
              <a:t>13</a:t>
            </a:r>
            <a:endParaRPr lang="en-US" dirty="0"/>
          </a:p>
        </p:txBody>
      </p:sp>
      <p:sp>
        <p:nvSpPr>
          <p:cNvPr id="2" name="TextBox 1"/>
          <p:cNvSpPr txBox="1"/>
          <p:nvPr/>
        </p:nvSpPr>
        <p:spPr>
          <a:xfrm>
            <a:off x="5715000" y="2706624"/>
            <a:ext cx="2181651" cy="369332"/>
          </a:xfrm>
          <a:prstGeom prst="rect">
            <a:avLst/>
          </a:prstGeom>
          <a:noFill/>
        </p:spPr>
        <p:txBody>
          <a:bodyPr wrap="square" lIns="0" tIns="0" rIns="0" bIns="0" rtlCol="0">
            <a:spAutoFit/>
          </a:bodyPr>
          <a:lstStyle/>
          <a:p>
            <a:r>
              <a:rPr lang="en-US" sz="2400" b="1" dirty="0"/>
              <a:t>But don’t worry</a:t>
            </a:r>
            <a:r>
              <a:rPr lang="en-US" sz="2400" b="1" dirty="0" smtClean="0"/>
              <a:t>.</a:t>
            </a:r>
            <a:endParaRPr lang="en-US" sz="2400" b="1" dirty="0"/>
          </a:p>
        </p:txBody>
      </p:sp>
      <p:sp>
        <p:nvSpPr>
          <p:cNvPr id="3" name="TextBox 2"/>
          <p:cNvSpPr txBox="1"/>
          <p:nvPr/>
        </p:nvSpPr>
        <p:spPr>
          <a:xfrm>
            <a:off x="4022119" y="2590800"/>
            <a:ext cx="1540481" cy="523220"/>
          </a:xfrm>
          <a:prstGeom prst="rect">
            <a:avLst/>
          </a:prstGeom>
          <a:noFill/>
        </p:spPr>
        <p:txBody>
          <a:bodyPr wrap="none" rtlCol="0">
            <a:spAutoFit/>
          </a:bodyPr>
          <a:lstStyle/>
          <a:p>
            <a:r>
              <a:rPr lang="en-US" sz="2800" b="1" dirty="0" smtClean="0">
                <a:solidFill>
                  <a:srgbClr val="FF0000"/>
                </a:solidFill>
              </a:rPr>
              <a:t>Not very.</a:t>
            </a:r>
            <a:endParaRPr lang="en-US" sz="2800" b="1" dirty="0">
              <a:solidFill>
                <a:srgbClr val="FF0000"/>
              </a:solidFill>
            </a:endParaRPr>
          </a:p>
        </p:txBody>
      </p:sp>
    </p:spTree>
    <p:extLst>
      <p:ext uri="{BB962C8B-B14F-4D97-AF65-F5344CB8AC3E}">
        <p14:creationId xmlns:p14="http://schemas.microsoft.com/office/powerpoint/2010/main" val="2188242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wipe(left)">
                                      <p:cBhvr>
                                        <p:cTn id="13" dur="3000"/>
                                        <p:tgtEl>
                                          <p:spTgt spid="6">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wipe(left)">
                                      <p:cBhvr>
                                        <p:cTn id="18" dur="2000"/>
                                        <p:tgtEl>
                                          <p:spTgt spid="6">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2000" fill="hold"/>
                                        <p:tgtEl>
                                          <p:spTgt spid="3"/>
                                        </p:tgtEl>
                                        <p:attrNameLst>
                                          <p:attrName>ppt_w</p:attrName>
                                        </p:attrNameLst>
                                      </p:cBhvr>
                                      <p:tavLst>
                                        <p:tav tm="0">
                                          <p:val>
                                            <p:strVal val="#ppt_w*0.70"/>
                                          </p:val>
                                        </p:tav>
                                        <p:tav tm="100000">
                                          <p:val>
                                            <p:strVal val="#ppt_w"/>
                                          </p:val>
                                        </p:tav>
                                      </p:tavLst>
                                    </p:anim>
                                    <p:anim calcmode="lin" valueType="num">
                                      <p:cBhvr>
                                        <p:cTn id="24" dur="2000" fill="hold"/>
                                        <p:tgtEl>
                                          <p:spTgt spid="3"/>
                                        </p:tgtEl>
                                        <p:attrNameLst>
                                          <p:attrName>ppt_h</p:attrName>
                                        </p:attrNameLst>
                                      </p:cBhvr>
                                      <p:tavLst>
                                        <p:tav tm="0">
                                          <p:val>
                                            <p:strVal val="#ppt_h"/>
                                          </p:val>
                                        </p:tav>
                                        <p:tav tm="100000">
                                          <p:val>
                                            <p:strVal val="#ppt_h"/>
                                          </p:val>
                                        </p:tav>
                                      </p:tavLst>
                                    </p:anim>
                                    <p:animEffect transition="in" filter="fade">
                                      <p:cBhvr>
                                        <p:cTn id="25" dur="20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49" presetClass="entr" presetSubtype="0" decel="10000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2000" fill="hold"/>
                                        <p:tgtEl>
                                          <p:spTgt spid="2"/>
                                        </p:tgtEl>
                                        <p:attrNameLst>
                                          <p:attrName>ppt_w</p:attrName>
                                        </p:attrNameLst>
                                      </p:cBhvr>
                                      <p:tavLst>
                                        <p:tav tm="0">
                                          <p:val>
                                            <p:fltVal val="0"/>
                                          </p:val>
                                        </p:tav>
                                        <p:tav tm="100000">
                                          <p:val>
                                            <p:strVal val="#ppt_w"/>
                                          </p:val>
                                        </p:tav>
                                      </p:tavLst>
                                    </p:anim>
                                    <p:anim calcmode="lin" valueType="num">
                                      <p:cBhvr>
                                        <p:cTn id="31" dur="2000" fill="hold"/>
                                        <p:tgtEl>
                                          <p:spTgt spid="2"/>
                                        </p:tgtEl>
                                        <p:attrNameLst>
                                          <p:attrName>ppt_h</p:attrName>
                                        </p:attrNameLst>
                                      </p:cBhvr>
                                      <p:tavLst>
                                        <p:tav tm="0">
                                          <p:val>
                                            <p:fltVal val="0"/>
                                          </p:val>
                                        </p:tav>
                                        <p:tav tm="100000">
                                          <p:val>
                                            <p:strVal val="#ppt_h"/>
                                          </p:val>
                                        </p:tav>
                                      </p:tavLst>
                                    </p:anim>
                                    <p:anim calcmode="lin" valueType="num">
                                      <p:cBhvr>
                                        <p:cTn id="32" dur="2000" fill="hold"/>
                                        <p:tgtEl>
                                          <p:spTgt spid="2"/>
                                        </p:tgtEl>
                                        <p:attrNameLst>
                                          <p:attrName>style.rotation</p:attrName>
                                        </p:attrNameLst>
                                      </p:cBhvr>
                                      <p:tavLst>
                                        <p:tav tm="0">
                                          <p:val>
                                            <p:fltVal val="360"/>
                                          </p:val>
                                        </p:tav>
                                        <p:tav tm="100000">
                                          <p:val>
                                            <p:fltVal val="0"/>
                                          </p:val>
                                        </p:tav>
                                      </p:tavLst>
                                    </p:anim>
                                    <p:animEffect transition="in" filter="fade">
                                      <p:cBhvr>
                                        <p:cTn id="33" dur="2000"/>
                                        <p:tgtEl>
                                          <p:spTgt spid="2"/>
                                        </p:tgtEl>
                                      </p:cBhvr>
                                    </p:animEffect>
                                  </p:childTnLst>
                                </p:cTn>
                              </p:par>
                            </p:childTnLst>
                          </p:cTn>
                        </p:par>
                        <p:par>
                          <p:cTn id="34" fill="hold">
                            <p:stCondLst>
                              <p:cond delay="2000"/>
                            </p:stCondLst>
                            <p:childTnLst>
                              <p:par>
                                <p:cTn id="35" presetID="9" presetClass="entr" presetSubtype="0"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dissolve">
                                      <p:cBhvr>
                                        <p:cTn id="37" dur="3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82880"/>
            <a:ext cx="7772400" cy="646331"/>
          </a:xfrm>
          <a:prstGeom prst="rect">
            <a:avLst/>
          </a:prstGeom>
          <a:noFill/>
          <a:ln w="3175">
            <a:noFill/>
          </a:ln>
        </p:spPr>
        <p:txBody>
          <a:bodyPr wrap="square" rtlCol="0" anchor="t" anchorCtr="0">
            <a:spAutoFit/>
          </a:bodyPr>
          <a:lstStyle/>
          <a:p>
            <a:r>
              <a:rPr lang="en-US" sz="3600" b="1" dirty="0" smtClean="0">
                <a:solidFill>
                  <a:srgbClr val="FFFFFF"/>
                </a:solidFill>
                <a:effectLst>
                  <a:outerShdw blurRad="38100" dist="38100" dir="2700000" algn="tl">
                    <a:srgbClr val="000000">
                      <a:alpha val="43137"/>
                    </a:srgbClr>
                  </a:outerShdw>
                </a:effectLst>
                <a:latin typeface="Cambria"/>
                <a:cs typeface="Cambria"/>
              </a:rPr>
              <a:t>What Made the EPB Effective?</a:t>
            </a:r>
          </a:p>
        </p:txBody>
      </p:sp>
      <p:sp>
        <p:nvSpPr>
          <p:cNvPr id="10" name="TextBox 9"/>
          <p:cNvSpPr txBox="1"/>
          <p:nvPr/>
        </p:nvSpPr>
        <p:spPr>
          <a:xfrm>
            <a:off x="533400" y="1412081"/>
            <a:ext cx="8153400" cy="3939540"/>
          </a:xfrm>
          <a:prstGeom prst="rect">
            <a:avLst/>
          </a:prstGeom>
          <a:solidFill>
            <a:schemeClr val="bg1"/>
          </a:solidFill>
        </p:spPr>
        <p:txBody>
          <a:bodyPr wrap="square" lIns="274320" tIns="182880" rIns="274320" bIns="182880" rtlCol="0">
            <a:spAutoFit/>
          </a:bodyPr>
          <a:lstStyle/>
          <a:p>
            <a:r>
              <a:rPr lang="en-US" sz="2400" b="1" dirty="0">
                <a:solidFill>
                  <a:srgbClr val="2C5689"/>
                </a:solidFill>
              </a:rPr>
              <a:t>No one mechanism, ingredient, or feature of any EBP is proven to make the difference.  </a:t>
            </a:r>
            <a:r>
              <a:rPr lang="en-US" sz="2400" b="1" dirty="0">
                <a:solidFill>
                  <a:srgbClr val="2C5689"/>
                </a:solidFill>
                <a:cs typeface="Cambria"/>
              </a:rPr>
              <a:t>But </a:t>
            </a:r>
            <a:r>
              <a:rPr lang="en-US" sz="2400" b="1" dirty="0" smtClean="0">
                <a:solidFill>
                  <a:srgbClr val="2C5689"/>
                </a:solidFill>
                <a:cs typeface="Cambria"/>
              </a:rPr>
              <a:t>effective treatment programs </a:t>
            </a:r>
            <a:r>
              <a:rPr lang="en-US" sz="2400" b="1" dirty="0">
                <a:solidFill>
                  <a:srgbClr val="2C5689"/>
                </a:solidFill>
                <a:cs typeface="Cambria"/>
              </a:rPr>
              <a:t>seem to have some common features. </a:t>
            </a:r>
          </a:p>
          <a:p>
            <a:endParaRPr lang="en-US" sz="2000" b="1" dirty="0">
              <a:solidFill>
                <a:srgbClr val="2C5689"/>
              </a:solidFill>
            </a:endParaRPr>
          </a:p>
          <a:p>
            <a:pPr>
              <a:spcAft>
                <a:spcPts val="600"/>
              </a:spcAft>
            </a:pPr>
            <a:r>
              <a:rPr lang="en-US" sz="2400" b="1" dirty="0" smtClean="0">
                <a:solidFill>
                  <a:srgbClr val="2C5689"/>
                </a:solidFill>
              </a:rPr>
              <a:t>Such as:</a:t>
            </a:r>
            <a:endParaRPr lang="en-US" sz="2400" b="1" dirty="0">
              <a:solidFill>
                <a:srgbClr val="2C5689"/>
              </a:solidFill>
            </a:endParaRPr>
          </a:p>
          <a:p>
            <a:pPr marL="342900" indent="-342900">
              <a:spcAft>
                <a:spcPts val="600"/>
              </a:spcAft>
              <a:buFont typeface="Arial"/>
              <a:buChar char="•"/>
            </a:pPr>
            <a:r>
              <a:rPr lang="en-US" sz="2400" b="1" dirty="0" smtClean="0">
                <a:solidFill>
                  <a:srgbClr val="2C5689"/>
                </a:solidFill>
              </a:rPr>
              <a:t>Support</a:t>
            </a:r>
            <a:r>
              <a:rPr lang="en-US" sz="2400" b="1" dirty="0">
                <a:solidFill>
                  <a:srgbClr val="2C5689"/>
                </a:solidFill>
              </a:rPr>
              <a:t>, structure, and goal direction</a:t>
            </a:r>
          </a:p>
          <a:p>
            <a:pPr marL="342900" indent="-342900">
              <a:spcAft>
                <a:spcPts val="600"/>
              </a:spcAft>
              <a:buFont typeface="Arial"/>
              <a:buChar char="•"/>
            </a:pPr>
            <a:r>
              <a:rPr lang="en-US" sz="2400" b="1" dirty="0" smtClean="0">
                <a:solidFill>
                  <a:srgbClr val="2C5689"/>
                </a:solidFill>
              </a:rPr>
              <a:t>Rewards </a:t>
            </a:r>
            <a:r>
              <a:rPr lang="en-US" sz="2400" b="1" dirty="0">
                <a:solidFill>
                  <a:srgbClr val="2C5689"/>
                </a:solidFill>
              </a:rPr>
              <a:t>for abstinence and </a:t>
            </a:r>
            <a:r>
              <a:rPr lang="en-US" sz="2400" b="1" dirty="0" smtClean="0">
                <a:solidFill>
                  <a:srgbClr val="2C5689"/>
                </a:solidFill>
              </a:rPr>
              <a:t>sober activities </a:t>
            </a:r>
          </a:p>
          <a:p>
            <a:pPr marL="342900" indent="-342900">
              <a:spcAft>
                <a:spcPts val="600"/>
              </a:spcAft>
              <a:buFont typeface="Arial"/>
              <a:buChar char="•"/>
            </a:pPr>
            <a:r>
              <a:rPr lang="en-US" sz="2400" b="1" dirty="0" smtClean="0">
                <a:solidFill>
                  <a:srgbClr val="2C5689"/>
                </a:solidFill>
              </a:rPr>
              <a:t>Abstinence-oriented norms and models</a:t>
            </a:r>
          </a:p>
          <a:p>
            <a:pPr marL="342900" indent="-342900">
              <a:spcAft>
                <a:spcPts val="600"/>
              </a:spcAft>
              <a:buFont typeface="Arial"/>
              <a:buChar char="•"/>
            </a:pPr>
            <a:r>
              <a:rPr lang="en-US" sz="2400" b="1" dirty="0" smtClean="0">
                <a:solidFill>
                  <a:srgbClr val="2C5689"/>
                </a:solidFill>
              </a:rPr>
              <a:t>Enhancement of self</a:t>
            </a:r>
            <a:r>
              <a:rPr lang="en-US" sz="2400" b="1" dirty="0">
                <a:solidFill>
                  <a:srgbClr val="2C5689"/>
                </a:solidFill>
              </a:rPr>
              <a:t>-efficacy and coping </a:t>
            </a:r>
            <a:r>
              <a:rPr lang="en-US" sz="2400" b="1" dirty="0" smtClean="0">
                <a:solidFill>
                  <a:srgbClr val="2C5689"/>
                </a:solidFill>
              </a:rPr>
              <a:t>skills</a:t>
            </a:r>
            <a:endParaRPr lang="en-US" sz="2400" b="1" dirty="0">
              <a:solidFill>
                <a:srgbClr val="2C5689"/>
              </a:solidFill>
            </a:endParaRPr>
          </a:p>
        </p:txBody>
      </p:sp>
      <p:sp>
        <p:nvSpPr>
          <p:cNvPr id="13" name="TextBox 12"/>
          <p:cNvSpPr txBox="1"/>
          <p:nvPr/>
        </p:nvSpPr>
        <p:spPr>
          <a:xfrm>
            <a:off x="2895600" y="5486400"/>
            <a:ext cx="5791200" cy="830997"/>
          </a:xfrm>
          <a:prstGeom prst="rect">
            <a:avLst/>
          </a:prstGeom>
          <a:noFill/>
        </p:spPr>
        <p:txBody>
          <a:bodyPr wrap="square" rtlCol="0">
            <a:spAutoFit/>
          </a:bodyPr>
          <a:lstStyle/>
          <a:p>
            <a:r>
              <a:rPr lang="en-US" sz="1600" dirty="0" smtClean="0">
                <a:cs typeface="Cambria"/>
              </a:rPr>
              <a:t>Adapted from </a:t>
            </a:r>
            <a:r>
              <a:rPr lang="en-US" sz="1600" i="1" dirty="0" smtClean="0">
                <a:latin typeface="Cambria"/>
                <a:cs typeface="Cambria"/>
              </a:rPr>
              <a:t>Theory</a:t>
            </a:r>
            <a:r>
              <a:rPr lang="en-US" sz="1600" i="1" dirty="0">
                <a:latin typeface="Cambria"/>
                <a:cs typeface="Cambria"/>
              </a:rPr>
              <a:t>-based active ingredients of effective treatments for substance use </a:t>
            </a:r>
            <a:r>
              <a:rPr lang="en-US" sz="1600" i="1" dirty="0" smtClean="0">
                <a:latin typeface="Cambria"/>
                <a:cs typeface="Cambria"/>
              </a:rPr>
              <a:t>disorders.   </a:t>
            </a:r>
            <a:r>
              <a:rPr lang="en-US" sz="1600" dirty="0" smtClean="0">
                <a:latin typeface="Cambria"/>
                <a:cs typeface="Cambria"/>
              </a:rPr>
              <a:t>Moos </a:t>
            </a:r>
            <a:r>
              <a:rPr lang="en-US" sz="1600" dirty="0">
                <a:latin typeface="Cambria"/>
                <a:cs typeface="Cambria"/>
              </a:rPr>
              <a:t>RH</a:t>
            </a:r>
            <a:r>
              <a:rPr lang="en-US" sz="1600" dirty="0" smtClean="0">
                <a:latin typeface="Cambria"/>
                <a:cs typeface="Cambria"/>
              </a:rPr>
              <a:t>. Drug </a:t>
            </a:r>
            <a:r>
              <a:rPr lang="en-US" sz="1600" dirty="0">
                <a:latin typeface="Cambria"/>
                <a:cs typeface="Cambria"/>
              </a:rPr>
              <a:t>Alcohol Depend. 2007 May 11; 88(2-3):109-</a:t>
            </a:r>
            <a:r>
              <a:rPr lang="en-US" sz="1600" dirty="0" smtClean="0">
                <a:latin typeface="Cambria"/>
                <a:cs typeface="Cambria"/>
              </a:rPr>
              <a:t>21.</a:t>
            </a:r>
            <a:endParaRPr lang="en-US" sz="1600" dirty="0">
              <a:latin typeface="Cambria"/>
              <a:cs typeface="Cambria"/>
            </a:endParaRPr>
          </a:p>
        </p:txBody>
      </p:sp>
      <p:sp>
        <p:nvSpPr>
          <p:cNvPr id="6" name="TextBox 5"/>
          <p:cNvSpPr txBox="1"/>
          <p:nvPr/>
        </p:nvSpPr>
        <p:spPr>
          <a:xfrm>
            <a:off x="8763000" y="6477000"/>
            <a:ext cx="418654" cy="369332"/>
          </a:xfrm>
          <a:prstGeom prst="rect">
            <a:avLst/>
          </a:prstGeom>
          <a:noFill/>
        </p:spPr>
        <p:txBody>
          <a:bodyPr wrap="none" rtlCol="0">
            <a:spAutoFit/>
          </a:bodyPr>
          <a:lstStyle/>
          <a:p>
            <a:r>
              <a:rPr lang="en-US" dirty="0" smtClean="0"/>
              <a:t>14</a:t>
            </a:r>
            <a:endParaRPr lang="en-US" dirty="0"/>
          </a:p>
        </p:txBody>
      </p:sp>
    </p:spTree>
    <p:extLst>
      <p:ext uri="{BB962C8B-B14F-4D97-AF65-F5344CB8AC3E}">
        <p14:creationId xmlns:p14="http://schemas.microsoft.com/office/powerpoint/2010/main" val="2097977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6" end="6"/>
                                            </p:txEl>
                                          </p:spTgt>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2000"/>
                                  </p:stCondLst>
                                  <p:childTnLst>
                                    <p:set>
                                      <p:cBhvr>
                                        <p:cTn id="27"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82880"/>
            <a:ext cx="8839200" cy="646331"/>
          </a:xfrm>
          <a:prstGeom prst="rect">
            <a:avLst/>
          </a:prstGeom>
          <a:noFill/>
          <a:ln w="3175">
            <a:noFill/>
          </a:ln>
        </p:spPr>
        <p:txBody>
          <a:bodyPr wrap="square" lIns="91440" rIns="91440" rtlCol="0" anchor="t" anchorCtr="0">
            <a:spAutoFit/>
          </a:bodyPr>
          <a:lstStyle/>
          <a:p>
            <a:r>
              <a:rPr lang="en-US" sz="3600" b="1" spc="-50" dirty="0" smtClean="0">
                <a:solidFill>
                  <a:schemeClr val="bg1"/>
                </a:solidFill>
                <a:effectLst>
                  <a:outerShdw blurRad="38100" dist="38100" dir="2700000" algn="tl">
                    <a:srgbClr val="000000">
                      <a:alpha val="43137"/>
                    </a:srgbClr>
                  </a:outerShdw>
                </a:effectLst>
                <a:latin typeface="Cambria"/>
                <a:cs typeface="Cambria"/>
              </a:rPr>
              <a:t>Other Things Most EBPs Have In Common</a:t>
            </a:r>
            <a:endParaRPr lang="en-US" sz="3600" spc="-50" dirty="0">
              <a:solidFill>
                <a:schemeClr val="bg1"/>
              </a:solidFill>
              <a:effectLst>
                <a:outerShdw blurRad="38100" dist="38100" dir="2700000" algn="tl">
                  <a:srgbClr val="000000">
                    <a:alpha val="43137"/>
                  </a:srgbClr>
                </a:outerShdw>
              </a:effectLst>
              <a:latin typeface="Cambria"/>
              <a:cs typeface="Cambria"/>
            </a:endParaRPr>
          </a:p>
        </p:txBody>
      </p:sp>
      <p:sp>
        <p:nvSpPr>
          <p:cNvPr id="3" name="TextBox 2"/>
          <p:cNvSpPr txBox="1"/>
          <p:nvPr/>
        </p:nvSpPr>
        <p:spPr>
          <a:xfrm>
            <a:off x="533400" y="1143000"/>
            <a:ext cx="8229600" cy="5350183"/>
          </a:xfrm>
          <a:prstGeom prst="rect">
            <a:avLst/>
          </a:prstGeom>
          <a:solidFill>
            <a:schemeClr val="bg1"/>
          </a:solidFill>
        </p:spPr>
        <p:txBody>
          <a:bodyPr wrap="square" lIns="274320" tIns="182880" rIns="274320" bIns="182880" rtlCol="0">
            <a:spAutoFit/>
          </a:bodyPr>
          <a:lstStyle/>
          <a:p>
            <a:r>
              <a:rPr lang="en-US" sz="3200" b="1" dirty="0"/>
              <a:t>Content</a:t>
            </a:r>
            <a:endParaRPr lang="en-US" sz="2800" dirty="0"/>
          </a:p>
          <a:p>
            <a:r>
              <a:rPr lang="en-US" sz="2400" dirty="0"/>
              <a:t> </a:t>
            </a:r>
            <a:endParaRPr lang="en-US" sz="2400" b="1" dirty="0"/>
          </a:p>
          <a:p>
            <a:pPr marL="342900" indent="-342900">
              <a:lnSpc>
                <a:spcPts val="3360"/>
              </a:lnSpc>
              <a:spcAft>
                <a:spcPts val="2400"/>
              </a:spcAft>
              <a:buFont typeface="Arial"/>
              <a:buChar char="•"/>
            </a:pPr>
            <a:r>
              <a:rPr lang="en-US" sz="2600" b="1" dirty="0" smtClean="0"/>
              <a:t>Sufficient </a:t>
            </a:r>
            <a:r>
              <a:rPr lang="en-US" sz="2600" b="1" dirty="0"/>
              <a:t>to </a:t>
            </a:r>
            <a:r>
              <a:rPr lang="en-US" sz="2600" b="1" dirty="0" smtClean="0"/>
              <a:t>fill time and minds</a:t>
            </a:r>
            <a:endParaRPr lang="en-US" sz="2600" b="1" i="1" dirty="0" smtClean="0"/>
          </a:p>
          <a:p>
            <a:pPr marL="285750" indent="-285750">
              <a:lnSpc>
                <a:spcPts val="3360"/>
              </a:lnSpc>
              <a:spcAft>
                <a:spcPts val="2400"/>
              </a:spcAft>
              <a:buFont typeface="Arial"/>
              <a:buChar char="•"/>
            </a:pPr>
            <a:r>
              <a:rPr lang="en-US" sz="2600" b="1" dirty="0" smtClean="0"/>
              <a:t>Sensitive to client realities </a:t>
            </a:r>
          </a:p>
          <a:p>
            <a:pPr marL="285750" indent="-285750">
              <a:lnSpc>
                <a:spcPts val="3360"/>
              </a:lnSpc>
              <a:spcAft>
                <a:spcPts val="2400"/>
              </a:spcAft>
              <a:buFont typeface="Arial"/>
              <a:buChar char="•"/>
            </a:pPr>
            <a:r>
              <a:rPr lang="en-US" sz="2600" b="1" dirty="0" smtClean="0"/>
              <a:t>Theoretically mainstream and non-exclusionary</a:t>
            </a:r>
            <a:endParaRPr lang="en-US" sz="2600" b="1" dirty="0"/>
          </a:p>
          <a:p>
            <a:pPr marL="285750" indent="-285750">
              <a:lnSpc>
                <a:spcPts val="3360"/>
              </a:lnSpc>
              <a:spcAft>
                <a:spcPts val="2400"/>
              </a:spcAft>
              <a:buFont typeface="Arial"/>
              <a:buChar char="•"/>
            </a:pPr>
            <a:r>
              <a:rPr lang="en-US" sz="2600" b="1" dirty="0"/>
              <a:t>Explicitly </a:t>
            </a:r>
            <a:r>
              <a:rPr lang="en-US" sz="2600" b="1" dirty="0" smtClean="0"/>
              <a:t>pro</a:t>
            </a:r>
            <a:r>
              <a:rPr lang="en-US" sz="2600" b="1" dirty="0"/>
              <a:t>-social, pro-sober </a:t>
            </a:r>
            <a:r>
              <a:rPr lang="en-US" sz="2600" b="1" dirty="0" smtClean="0"/>
              <a:t>in values</a:t>
            </a:r>
            <a:r>
              <a:rPr lang="en-US" sz="2600" b="1" dirty="0"/>
              <a:t> </a:t>
            </a:r>
            <a:r>
              <a:rPr lang="en-US" sz="2600" b="1" dirty="0" smtClean="0"/>
              <a:t>&amp; orientation</a:t>
            </a:r>
            <a:r>
              <a:rPr lang="en-US" sz="2600" b="1" dirty="0"/>
              <a:t> </a:t>
            </a:r>
          </a:p>
          <a:p>
            <a:pPr marL="285750" indent="-285750">
              <a:lnSpc>
                <a:spcPts val="3360"/>
              </a:lnSpc>
              <a:spcAft>
                <a:spcPts val="2400"/>
              </a:spcAft>
              <a:buFont typeface="Arial"/>
              <a:buChar char="•"/>
            </a:pPr>
            <a:r>
              <a:rPr lang="en-US" sz="2600" b="1" dirty="0"/>
              <a:t>Progressive and </a:t>
            </a:r>
            <a:r>
              <a:rPr lang="en-US" sz="2600" b="1" dirty="0" smtClean="0"/>
              <a:t>developmental</a:t>
            </a:r>
            <a:r>
              <a:rPr lang="en-US" sz="2600" b="1" dirty="0"/>
              <a:t> </a:t>
            </a:r>
          </a:p>
          <a:p>
            <a:pPr marL="285750" indent="-285750">
              <a:lnSpc>
                <a:spcPts val="3360"/>
              </a:lnSpc>
              <a:spcAft>
                <a:spcPts val="2400"/>
              </a:spcAft>
              <a:buFont typeface="Arial"/>
              <a:buChar char="•"/>
            </a:pPr>
            <a:r>
              <a:rPr lang="en-US" sz="2600" b="1" dirty="0" smtClean="0"/>
              <a:t>Explainable with clear </a:t>
            </a:r>
            <a:r>
              <a:rPr lang="en-US" sz="2600" b="1" dirty="0"/>
              <a:t>simple </a:t>
            </a:r>
            <a:r>
              <a:rPr lang="en-US" sz="2600" b="1" dirty="0" smtClean="0"/>
              <a:t>principles</a:t>
            </a:r>
            <a:endParaRPr lang="en-US" sz="2600" b="1" dirty="0"/>
          </a:p>
        </p:txBody>
      </p:sp>
      <p:sp>
        <p:nvSpPr>
          <p:cNvPr id="5" name="TextBox 4"/>
          <p:cNvSpPr txBox="1"/>
          <p:nvPr/>
        </p:nvSpPr>
        <p:spPr>
          <a:xfrm>
            <a:off x="8763000" y="6477000"/>
            <a:ext cx="418654" cy="369332"/>
          </a:xfrm>
          <a:prstGeom prst="rect">
            <a:avLst/>
          </a:prstGeom>
          <a:noFill/>
        </p:spPr>
        <p:txBody>
          <a:bodyPr wrap="none" rtlCol="0">
            <a:spAutoFit/>
          </a:bodyPr>
          <a:lstStyle/>
          <a:p>
            <a:r>
              <a:rPr lang="en-US" dirty="0" smtClean="0"/>
              <a:t>15</a:t>
            </a:r>
            <a:endParaRPr lang="en-US" dirty="0"/>
          </a:p>
        </p:txBody>
      </p:sp>
    </p:spTree>
    <p:extLst>
      <p:ext uri="{BB962C8B-B14F-4D97-AF65-F5344CB8AC3E}">
        <p14:creationId xmlns:p14="http://schemas.microsoft.com/office/powerpoint/2010/main" val="11712575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82880"/>
            <a:ext cx="8839200" cy="646331"/>
          </a:xfrm>
          <a:prstGeom prst="rect">
            <a:avLst/>
          </a:prstGeom>
          <a:noFill/>
          <a:ln w="3175">
            <a:noFill/>
          </a:ln>
        </p:spPr>
        <p:txBody>
          <a:bodyPr wrap="square" rtlCol="0" anchor="t" anchorCtr="0">
            <a:spAutoFit/>
          </a:bodyPr>
          <a:lstStyle/>
          <a:p>
            <a:r>
              <a:rPr lang="en-US" sz="3600" b="1" spc="-30" dirty="0" smtClean="0">
                <a:solidFill>
                  <a:srgbClr val="FFFFFF"/>
                </a:solidFill>
                <a:effectLst>
                  <a:outerShdw blurRad="38100" dist="38100" dir="2700000" algn="tl">
                    <a:srgbClr val="000000">
                      <a:alpha val="43137"/>
                    </a:srgbClr>
                  </a:outerShdw>
                </a:effectLst>
                <a:latin typeface="Cambria"/>
                <a:cs typeface="Cambria"/>
              </a:rPr>
              <a:t>More Things Most EBPs Have In Common</a:t>
            </a:r>
            <a:endParaRPr lang="en-US" sz="3600" spc="-30" dirty="0">
              <a:solidFill>
                <a:srgbClr val="FFFFFF"/>
              </a:solidFill>
              <a:effectLst>
                <a:outerShdw blurRad="38100" dist="38100" dir="2700000" algn="tl">
                  <a:srgbClr val="000000">
                    <a:alpha val="43137"/>
                  </a:srgbClr>
                </a:outerShdw>
              </a:effectLst>
              <a:latin typeface="Cambria"/>
              <a:cs typeface="Cambria"/>
            </a:endParaRPr>
          </a:p>
        </p:txBody>
      </p:sp>
      <p:sp>
        <p:nvSpPr>
          <p:cNvPr id="3" name="TextBox 2"/>
          <p:cNvSpPr txBox="1"/>
          <p:nvPr/>
        </p:nvSpPr>
        <p:spPr>
          <a:xfrm>
            <a:off x="533400" y="1143000"/>
            <a:ext cx="8229600" cy="4847481"/>
          </a:xfrm>
          <a:prstGeom prst="rect">
            <a:avLst/>
          </a:prstGeom>
          <a:solidFill>
            <a:schemeClr val="bg1"/>
          </a:solidFill>
        </p:spPr>
        <p:txBody>
          <a:bodyPr wrap="square" lIns="274320" tIns="182880" rIns="274320" bIns="182880" rtlCol="0">
            <a:spAutoFit/>
          </a:bodyPr>
          <a:lstStyle/>
          <a:p>
            <a:r>
              <a:rPr lang="en-US" sz="3200" b="1" dirty="0"/>
              <a:t>Delivery</a:t>
            </a:r>
            <a:endParaRPr lang="en-US" sz="3200" dirty="0"/>
          </a:p>
          <a:p>
            <a:r>
              <a:rPr lang="en-US" sz="2800" dirty="0"/>
              <a:t> </a:t>
            </a:r>
            <a:endParaRPr lang="en-US" sz="2600" b="1" dirty="0"/>
          </a:p>
          <a:p>
            <a:pPr marL="342900" indent="-342900">
              <a:buFont typeface="Arial"/>
              <a:buChar char="•"/>
            </a:pPr>
            <a:r>
              <a:rPr lang="en-US" sz="2600" b="1" dirty="0"/>
              <a:t>Standardized with specific recommended procedures</a:t>
            </a:r>
          </a:p>
          <a:p>
            <a:r>
              <a:rPr lang="en-US" sz="2600" b="1" dirty="0"/>
              <a:t> </a:t>
            </a:r>
          </a:p>
          <a:p>
            <a:pPr marL="342900" indent="-342900">
              <a:buFont typeface="Arial"/>
              <a:buChar char="•"/>
            </a:pPr>
            <a:r>
              <a:rPr lang="en-US" sz="2600" b="1" dirty="0"/>
              <a:t>Organized and systematic</a:t>
            </a:r>
          </a:p>
          <a:p>
            <a:r>
              <a:rPr lang="en-US" sz="2600" b="1" dirty="0"/>
              <a:t> </a:t>
            </a:r>
          </a:p>
          <a:p>
            <a:pPr marL="342900" indent="-342900">
              <a:buFont typeface="Arial"/>
              <a:buChar char="•"/>
            </a:pPr>
            <a:r>
              <a:rPr lang="en-US" sz="2600" b="1" dirty="0"/>
              <a:t>Strongly and steadily focused on the content</a:t>
            </a:r>
          </a:p>
          <a:p>
            <a:pPr marL="342900" indent="-342900">
              <a:buFont typeface="Arial"/>
              <a:buChar char="•"/>
            </a:pPr>
            <a:endParaRPr lang="en-US" sz="2600" b="1" dirty="0"/>
          </a:p>
          <a:p>
            <a:pPr marL="342900" indent="-342900">
              <a:buFont typeface="Arial"/>
              <a:buChar char="•"/>
            </a:pPr>
            <a:r>
              <a:rPr lang="en-US" sz="2600" b="1" dirty="0"/>
              <a:t>Sustained over a regular schedule</a:t>
            </a:r>
          </a:p>
          <a:p>
            <a:pPr marL="342900" indent="-342900">
              <a:buFont typeface="Arial"/>
              <a:buChar char="•"/>
            </a:pPr>
            <a:endParaRPr lang="en-US" sz="2600" b="1" dirty="0"/>
          </a:p>
          <a:p>
            <a:pPr marL="342900" indent="-342900">
              <a:buFont typeface="Arial"/>
              <a:buChar char="•"/>
            </a:pPr>
            <a:r>
              <a:rPr lang="en-US" sz="2600" b="1" dirty="0"/>
              <a:t>Tolerant of minor disruption </a:t>
            </a:r>
            <a:r>
              <a:rPr lang="en-US" sz="2600" b="1" dirty="0" smtClean="0"/>
              <a:t>and resistance</a:t>
            </a:r>
            <a:endParaRPr lang="en-US" sz="2600" b="1" dirty="0"/>
          </a:p>
        </p:txBody>
      </p:sp>
      <p:sp>
        <p:nvSpPr>
          <p:cNvPr id="5" name="TextBox 4"/>
          <p:cNvSpPr txBox="1"/>
          <p:nvPr/>
        </p:nvSpPr>
        <p:spPr>
          <a:xfrm>
            <a:off x="8763000" y="6477000"/>
            <a:ext cx="418654" cy="369332"/>
          </a:xfrm>
          <a:prstGeom prst="rect">
            <a:avLst/>
          </a:prstGeom>
          <a:noFill/>
        </p:spPr>
        <p:txBody>
          <a:bodyPr wrap="none" rtlCol="0">
            <a:spAutoFit/>
          </a:bodyPr>
          <a:lstStyle/>
          <a:p>
            <a:r>
              <a:rPr lang="en-US" dirty="0" smtClean="0"/>
              <a:t>16</a:t>
            </a:r>
            <a:endParaRPr lang="en-US" dirty="0"/>
          </a:p>
        </p:txBody>
      </p:sp>
    </p:spTree>
    <p:extLst>
      <p:ext uri="{BB962C8B-B14F-4D97-AF65-F5344CB8AC3E}">
        <p14:creationId xmlns:p14="http://schemas.microsoft.com/office/powerpoint/2010/main" val="37836255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880855" y="1844040"/>
            <a:ext cx="5281945" cy="4023360"/>
            <a:chOff x="1880855" y="1844040"/>
            <a:chExt cx="5281945" cy="4023360"/>
          </a:xfrm>
        </p:grpSpPr>
        <p:pic>
          <p:nvPicPr>
            <p:cNvPr id="8" name="Picture 7" descr="FD004860.png"/>
            <p:cNvPicPr>
              <a:picLocks noChangeAspect="1"/>
            </p:cNvPicPr>
            <p:nvPr/>
          </p:nvPicPr>
          <p:blipFill>
            <a:blip r:embed="rId3">
              <a:alphaModFix amt="66000"/>
              <a:extLst>
                <a:ext uri="{28A0092B-C50C-407E-A947-70E740481C1C}">
                  <a14:useLocalDpi xmlns:a14="http://schemas.microsoft.com/office/drawing/2010/main" val="0"/>
                </a:ext>
              </a:extLst>
            </a:blip>
            <a:stretch>
              <a:fillRect/>
            </a:stretch>
          </p:blipFill>
          <p:spPr>
            <a:xfrm>
              <a:off x="1880855" y="1844040"/>
              <a:ext cx="5281945" cy="4023360"/>
            </a:xfrm>
            <a:prstGeom prst="rect">
              <a:avLst/>
            </a:prstGeom>
          </p:spPr>
        </p:pic>
        <p:sp>
          <p:nvSpPr>
            <p:cNvPr id="5" name="Rectangle 4"/>
            <p:cNvSpPr/>
            <p:nvPr/>
          </p:nvSpPr>
          <p:spPr>
            <a:xfrm rot="20114131">
              <a:off x="3029832" y="2187862"/>
              <a:ext cx="1103135" cy="530311"/>
            </a:xfrm>
            <a:prstGeom prst="rect">
              <a:avLst/>
            </a:prstGeom>
            <a:noFill/>
            <a:effectLst>
              <a:innerShdw blurRad="63500" dist="50800" dir="13500000">
                <a:prstClr val="black">
                  <a:alpha val="50000"/>
                </a:prstClr>
              </a:innerShdw>
            </a:effectLst>
            <a:scene3d>
              <a:camera prst="orthographicFront"/>
              <a:lightRig rig="contrasting" dir="t"/>
            </a:scene3d>
            <a:sp3d extrusionH="76200" contourW="12700">
              <a:extrusionClr>
                <a:srgbClr val="800000"/>
              </a:extrusionClr>
              <a:contourClr>
                <a:srgbClr val="CB923D"/>
              </a:contourClr>
            </a:sp3d>
          </p:spPr>
          <p:txBody>
            <a:bodyPr wrap="none" lIns="91440" tIns="45720" rIns="91440" bIns="45720">
              <a:prstTxWarp prst="textChevron">
                <a:avLst>
                  <a:gd name="adj" fmla="val 25537"/>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EBP</a:t>
              </a:r>
              <a:endParaRPr lang="en-US" sz="1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sp>
        <p:nvSpPr>
          <p:cNvPr id="4" name="TextBox 3"/>
          <p:cNvSpPr txBox="1"/>
          <p:nvPr/>
        </p:nvSpPr>
        <p:spPr>
          <a:xfrm>
            <a:off x="457200" y="182880"/>
            <a:ext cx="7772400" cy="646331"/>
          </a:xfrm>
          <a:prstGeom prst="rect">
            <a:avLst/>
          </a:prstGeom>
          <a:noFill/>
          <a:ln w="3175">
            <a:noFill/>
          </a:ln>
        </p:spPr>
        <p:txBody>
          <a:bodyPr wrap="square" rtlCol="0" anchor="t" anchorCtr="0">
            <a:spAutoFit/>
          </a:bodyPr>
          <a:lstStyle/>
          <a:p>
            <a:r>
              <a:rPr lang="en-US" sz="3600" b="1" dirty="0" smtClean="0">
                <a:solidFill>
                  <a:srgbClr val="FFFFFF"/>
                </a:solidFill>
                <a:effectLst>
                  <a:outerShdw blurRad="38100" dist="38100" dir="2700000" algn="tl">
                    <a:srgbClr val="000000">
                      <a:alpha val="43137"/>
                    </a:srgbClr>
                  </a:outerShdw>
                </a:effectLst>
                <a:latin typeface="Cambria"/>
                <a:cs typeface="Cambria"/>
              </a:rPr>
              <a:t>Common EBP Qualities In A Nutshell</a:t>
            </a:r>
          </a:p>
        </p:txBody>
      </p:sp>
      <p:sp>
        <p:nvSpPr>
          <p:cNvPr id="7" name="TextBox 6"/>
          <p:cNvSpPr txBox="1"/>
          <p:nvPr/>
        </p:nvSpPr>
        <p:spPr>
          <a:xfrm>
            <a:off x="3912901" y="2385949"/>
            <a:ext cx="184666" cy="369332"/>
          </a:xfrm>
          <a:prstGeom prst="rect">
            <a:avLst/>
          </a:prstGeom>
          <a:noFill/>
        </p:spPr>
        <p:txBody>
          <a:bodyPr wrap="none" rtlCol="0">
            <a:spAutoFit/>
          </a:bodyPr>
          <a:lstStyle/>
          <a:p>
            <a:endParaRPr lang="en-US" dirty="0"/>
          </a:p>
        </p:txBody>
      </p:sp>
      <p:sp>
        <p:nvSpPr>
          <p:cNvPr id="2" name="Rectangle 1"/>
          <p:cNvSpPr/>
          <p:nvPr/>
        </p:nvSpPr>
        <p:spPr>
          <a:xfrm>
            <a:off x="1981200" y="2970073"/>
            <a:ext cx="5257800" cy="1754327"/>
          </a:xfrm>
          <a:prstGeom prst="rect">
            <a:avLst/>
          </a:prstGeom>
        </p:spPr>
        <p:txBody>
          <a:bodyPr wrap="square">
            <a:spAutoFit/>
          </a:bodyPr>
          <a:lstStyle/>
          <a:p>
            <a:pPr algn="ctr"/>
            <a:r>
              <a:rPr lang="en-US" sz="3600" b="1" dirty="0">
                <a:solidFill>
                  <a:schemeClr val="bg1"/>
                </a:solidFill>
                <a:effectLst>
                  <a:outerShdw blurRad="38100" dist="38100" dir="2700000" algn="tl">
                    <a:srgbClr val="000000">
                      <a:alpha val="43137"/>
                    </a:srgbClr>
                  </a:outerShdw>
                </a:effectLst>
              </a:rPr>
              <a:t>Sensible content</a:t>
            </a:r>
            <a:r>
              <a:rPr lang="en-US" sz="3600" b="1" dirty="0" smtClean="0">
                <a:solidFill>
                  <a:schemeClr val="bg1"/>
                </a:solidFill>
                <a:effectLst>
                  <a:outerShdw blurRad="38100" dist="38100" dir="2700000" algn="tl">
                    <a:srgbClr val="000000">
                      <a:alpha val="43137"/>
                    </a:srgbClr>
                  </a:outerShdw>
                </a:effectLst>
              </a:rPr>
              <a:t>, </a:t>
            </a:r>
          </a:p>
          <a:p>
            <a:pPr algn="ctr"/>
            <a:r>
              <a:rPr lang="en-US" sz="3600" b="1" dirty="0" smtClean="0">
                <a:solidFill>
                  <a:schemeClr val="bg1"/>
                </a:solidFill>
                <a:effectLst>
                  <a:outerShdw blurRad="38100" dist="38100" dir="2700000" algn="tl">
                    <a:srgbClr val="000000">
                      <a:alpha val="43137"/>
                    </a:srgbClr>
                  </a:outerShdw>
                </a:effectLst>
              </a:rPr>
              <a:t>delivered systematically, with a steady focus.</a:t>
            </a:r>
            <a:r>
              <a:rPr lang="en-US" sz="3600" dirty="0" smtClean="0">
                <a:solidFill>
                  <a:schemeClr val="bg1"/>
                </a:solidFill>
                <a:effectLst>
                  <a:outerShdw blurRad="38100" dist="38100" dir="2700000" algn="tl">
                    <a:srgbClr val="000000">
                      <a:alpha val="43137"/>
                    </a:srgbClr>
                  </a:outerShdw>
                </a:effectLst>
              </a:rPr>
              <a:t>  </a:t>
            </a:r>
            <a:endParaRPr lang="en-US" sz="3600" dirty="0">
              <a:solidFill>
                <a:schemeClr val="bg1"/>
              </a:solidFill>
              <a:effectLst>
                <a:outerShdw blurRad="38100" dist="38100" dir="2700000" algn="tl">
                  <a:srgbClr val="000000">
                    <a:alpha val="43137"/>
                  </a:srgbClr>
                </a:outerShdw>
              </a:effectLst>
            </a:endParaRPr>
          </a:p>
        </p:txBody>
      </p:sp>
      <p:sp>
        <p:nvSpPr>
          <p:cNvPr id="9" name="TextBox 8"/>
          <p:cNvSpPr txBox="1"/>
          <p:nvPr/>
        </p:nvSpPr>
        <p:spPr>
          <a:xfrm>
            <a:off x="8763000" y="6477000"/>
            <a:ext cx="418654" cy="369332"/>
          </a:xfrm>
          <a:prstGeom prst="rect">
            <a:avLst/>
          </a:prstGeom>
          <a:noFill/>
        </p:spPr>
        <p:txBody>
          <a:bodyPr wrap="none" rtlCol="0">
            <a:spAutoFit/>
          </a:bodyPr>
          <a:lstStyle/>
          <a:p>
            <a:r>
              <a:rPr lang="en-US" dirty="0" smtClean="0"/>
              <a:t>17</a:t>
            </a:r>
            <a:endParaRPr lang="en-US" dirty="0"/>
          </a:p>
        </p:txBody>
      </p:sp>
      <p:sp>
        <p:nvSpPr>
          <p:cNvPr id="10" name="TextBox 9"/>
          <p:cNvSpPr txBox="1"/>
          <p:nvPr/>
        </p:nvSpPr>
        <p:spPr>
          <a:xfrm>
            <a:off x="8763000" y="64770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173136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870">
                                          <p:stCondLst>
                                            <p:cond delay="0"/>
                                          </p:stCondLst>
                                        </p:cTn>
                                        <p:tgtEl>
                                          <p:spTgt spid="3"/>
                                        </p:tgtEl>
                                      </p:cBhvr>
                                    </p:animEffect>
                                    <p:anim calcmode="lin" valueType="num">
                                      <p:cBhvr>
                                        <p:cTn id="8" dur="2733"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996"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996" tmFilter="0, 0; 0.125,0.2665; 0.25,0.4; 0.375,0.465; 0.5,0.5;  0.625,0.535; 0.75,0.6; 0.875,0.7335; 1,1">
                                          <p:stCondLst>
                                            <p:cond delay="996"/>
                                          </p:stCondLst>
                                        </p:cTn>
                                        <p:tgtEl>
                                          <p:spTgt spid="3"/>
                                        </p:tgtEl>
                                        <p:attrNameLst>
                                          <p:attrName>ppt_y</p:attrName>
                                        </p:attrNameLst>
                                      </p:cBhvr>
                                      <p:tavLst>
                                        <p:tav tm="0" fmla="#ppt_y-sin(pi*$)/9">
                                          <p:val>
                                            <p:fltVal val="0"/>
                                          </p:val>
                                        </p:tav>
                                        <p:tav tm="100000">
                                          <p:val>
                                            <p:fltVal val="1"/>
                                          </p:val>
                                        </p:tav>
                                      </p:tavLst>
                                    </p:anim>
                                    <p:anim calcmode="lin" valueType="num">
                                      <p:cBhvr>
                                        <p:cTn id="11" dur="498" tmFilter="0, 0; 0.125,0.2665; 0.25,0.4; 0.375,0.465; 0.5,0.5;  0.625,0.535; 0.75,0.6; 0.875,0.7335; 1,1">
                                          <p:stCondLst>
                                            <p:cond delay="1986"/>
                                          </p:stCondLst>
                                        </p:cTn>
                                        <p:tgtEl>
                                          <p:spTgt spid="3"/>
                                        </p:tgtEl>
                                        <p:attrNameLst>
                                          <p:attrName>ppt_y</p:attrName>
                                        </p:attrNameLst>
                                      </p:cBhvr>
                                      <p:tavLst>
                                        <p:tav tm="0" fmla="#ppt_y-sin(pi*$)/27">
                                          <p:val>
                                            <p:fltVal val="0"/>
                                          </p:val>
                                        </p:tav>
                                        <p:tav tm="100000">
                                          <p:val>
                                            <p:fltVal val="1"/>
                                          </p:val>
                                        </p:tav>
                                      </p:tavLst>
                                    </p:anim>
                                    <p:anim calcmode="lin" valueType="num">
                                      <p:cBhvr>
                                        <p:cTn id="12" dur="246" tmFilter="0, 0; 0.125,0.2665; 0.25,0.4; 0.375,0.465; 0.5,0.5;  0.625,0.535; 0.75,0.6; 0.875,0.7335; 1,1">
                                          <p:stCondLst>
                                            <p:cond delay="2484"/>
                                          </p:stCondLst>
                                        </p:cTn>
                                        <p:tgtEl>
                                          <p:spTgt spid="3"/>
                                        </p:tgtEl>
                                        <p:attrNameLst>
                                          <p:attrName>ppt_y</p:attrName>
                                        </p:attrNameLst>
                                      </p:cBhvr>
                                      <p:tavLst>
                                        <p:tav tm="0" fmla="#ppt_y-sin(pi*$)/81">
                                          <p:val>
                                            <p:fltVal val="0"/>
                                          </p:val>
                                        </p:tav>
                                        <p:tav tm="100000">
                                          <p:val>
                                            <p:fltVal val="1"/>
                                          </p:val>
                                        </p:tav>
                                      </p:tavLst>
                                    </p:anim>
                                    <p:animScale>
                                      <p:cBhvr>
                                        <p:cTn id="13" dur="39">
                                          <p:stCondLst>
                                            <p:cond delay="975"/>
                                          </p:stCondLst>
                                        </p:cTn>
                                        <p:tgtEl>
                                          <p:spTgt spid="3"/>
                                        </p:tgtEl>
                                      </p:cBhvr>
                                      <p:to x="100000" y="60000"/>
                                    </p:animScale>
                                    <p:animScale>
                                      <p:cBhvr>
                                        <p:cTn id="14" dur="249" decel="50000">
                                          <p:stCondLst>
                                            <p:cond delay="1014"/>
                                          </p:stCondLst>
                                        </p:cTn>
                                        <p:tgtEl>
                                          <p:spTgt spid="3"/>
                                        </p:tgtEl>
                                      </p:cBhvr>
                                      <p:to x="100000" y="100000"/>
                                    </p:animScale>
                                    <p:animScale>
                                      <p:cBhvr>
                                        <p:cTn id="15" dur="39">
                                          <p:stCondLst>
                                            <p:cond delay="1968"/>
                                          </p:stCondLst>
                                        </p:cTn>
                                        <p:tgtEl>
                                          <p:spTgt spid="3"/>
                                        </p:tgtEl>
                                      </p:cBhvr>
                                      <p:to x="100000" y="80000"/>
                                    </p:animScale>
                                    <p:animScale>
                                      <p:cBhvr>
                                        <p:cTn id="16" dur="249" decel="50000">
                                          <p:stCondLst>
                                            <p:cond delay="2007"/>
                                          </p:stCondLst>
                                        </p:cTn>
                                        <p:tgtEl>
                                          <p:spTgt spid="3"/>
                                        </p:tgtEl>
                                      </p:cBhvr>
                                      <p:to x="100000" y="100000"/>
                                    </p:animScale>
                                    <p:animScale>
                                      <p:cBhvr>
                                        <p:cTn id="17" dur="39">
                                          <p:stCondLst>
                                            <p:cond delay="2463"/>
                                          </p:stCondLst>
                                        </p:cTn>
                                        <p:tgtEl>
                                          <p:spTgt spid="3"/>
                                        </p:tgtEl>
                                      </p:cBhvr>
                                      <p:to x="100000" y="90000"/>
                                    </p:animScale>
                                    <p:animScale>
                                      <p:cBhvr>
                                        <p:cTn id="18" dur="249" decel="50000">
                                          <p:stCondLst>
                                            <p:cond delay="2502"/>
                                          </p:stCondLst>
                                        </p:cTn>
                                        <p:tgtEl>
                                          <p:spTgt spid="3"/>
                                        </p:tgtEl>
                                      </p:cBhvr>
                                      <p:to x="100000" y="100000"/>
                                    </p:animScale>
                                    <p:animScale>
                                      <p:cBhvr>
                                        <p:cTn id="19" dur="39">
                                          <p:stCondLst>
                                            <p:cond delay="2712"/>
                                          </p:stCondLst>
                                        </p:cTn>
                                        <p:tgtEl>
                                          <p:spTgt spid="3"/>
                                        </p:tgtEl>
                                      </p:cBhvr>
                                      <p:to x="100000" y="95000"/>
                                    </p:animScale>
                                    <p:animScale>
                                      <p:cBhvr>
                                        <p:cTn id="20" dur="249" decel="50000">
                                          <p:stCondLst>
                                            <p:cond delay="2751"/>
                                          </p:stCondLst>
                                        </p:cTn>
                                        <p:tgtEl>
                                          <p:spTgt spid="3"/>
                                        </p:tgtEl>
                                      </p:cBhvr>
                                      <p:to x="100000" y="100000"/>
                                    </p:animScale>
                                  </p:childTnLst>
                                </p:cTn>
                              </p:par>
                            </p:childTnLst>
                          </p:cTn>
                        </p:par>
                        <p:par>
                          <p:cTn id="21" fill="hold">
                            <p:stCondLst>
                              <p:cond delay="3000"/>
                            </p:stCondLst>
                            <p:childTnLst>
                              <p:par>
                                <p:cTn id="22" presetID="9" presetClass="entr" presetSubtype="0" fill="hold" grpId="0" nodeType="afterEffect">
                                  <p:stCondLst>
                                    <p:cond delay="1000"/>
                                  </p:stCondLst>
                                  <p:childTnLst>
                                    <p:set>
                                      <p:cBhvr>
                                        <p:cTn id="23" dur="1" fill="hold">
                                          <p:stCondLst>
                                            <p:cond delay="0"/>
                                          </p:stCondLst>
                                        </p:cTn>
                                        <p:tgtEl>
                                          <p:spTgt spid="2"/>
                                        </p:tgtEl>
                                        <p:attrNameLst>
                                          <p:attrName>style.visibility</p:attrName>
                                        </p:attrNameLst>
                                      </p:cBhvr>
                                      <p:to>
                                        <p:strVal val="visible"/>
                                      </p:to>
                                    </p:set>
                                    <p:animEffect transition="in" filter="dissolve">
                                      <p:cBhvr>
                                        <p:cTn id="24"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82880"/>
            <a:ext cx="8382000" cy="646331"/>
          </a:xfrm>
          <a:prstGeom prst="rect">
            <a:avLst/>
          </a:prstGeom>
          <a:noFill/>
          <a:ln w="3175">
            <a:noFill/>
          </a:ln>
        </p:spPr>
        <p:txBody>
          <a:bodyPr wrap="square" rtlCol="0" anchor="t" anchorCtr="0">
            <a:spAutoFit/>
          </a:bodyPr>
          <a:lstStyle/>
          <a:p>
            <a:r>
              <a:rPr lang="en-US" sz="3600" b="1" dirty="0" smtClean="0">
                <a:solidFill>
                  <a:srgbClr val="FFFFFF"/>
                </a:solidFill>
                <a:effectLst>
                  <a:outerShdw blurRad="38100" dist="38100" dir="2700000" algn="tl">
                    <a:srgbClr val="000000">
                      <a:alpha val="43137"/>
                    </a:srgbClr>
                  </a:outerShdw>
                </a:effectLst>
                <a:latin typeface="Cambria"/>
                <a:cs typeface="Cambria"/>
              </a:rPr>
              <a:t>Something Else EVERY</a:t>
            </a:r>
            <a:r>
              <a:rPr lang="en-US" sz="3600" b="1" dirty="0">
                <a:solidFill>
                  <a:srgbClr val="FFFFFF"/>
                </a:solidFill>
                <a:effectLst>
                  <a:outerShdw blurRad="38100" dist="38100" dir="2700000" algn="tl">
                    <a:srgbClr val="000000">
                      <a:alpha val="43137"/>
                    </a:srgbClr>
                  </a:outerShdw>
                </a:effectLst>
                <a:latin typeface="Cambria"/>
                <a:cs typeface="Cambria"/>
              </a:rPr>
              <a:t> </a:t>
            </a:r>
            <a:r>
              <a:rPr lang="en-US" sz="3600" b="1" dirty="0" smtClean="0">
                <a:solidFill>
                  <a:srgbClr val="FFFFFF"/>
                </a:solidFill>
                <a:effectLst>
                  <a:outerShdw blurRad="38100" dist="38100" dir="2700000" algn="tl">
                    <a:srgbClr val="000000">
                      <a:alpha val="43137"/>
                    </a:srgbClr>
                  </a:outerShdw>
                </a:effectLst>
                <a:latin typeface="Cambria"/>
                <a:cs typeface="Cambria"/>
              </a:rPr>
              <a:t>EBP Had …</a:t>
            </a:r>
          </a:p>
        </p:txBody>
      </p:sp>
      <p:sp>
        <p:nvSpPr>
          <p:cNvPr id="10" name="TextBox 9"/>
          <p:cNvSpPr txBox="1"/>
          <p:nvPr/>
        </p:nvSpPr>
        <p:spPr>
          <a:xfrm>
            <a:off x="838200" y="2011680"/>
            <a:ext cx="7543800" cy="3202928"/>
          </a:xfrm>
          <a:prstGeom prst="rect">
            <a:avLst/>
          </a:prstGeom>
          <a:solidFill>
            <a:srgbClr val="365886"/>
          </a:solidFill>
          <a:scene3d>
            <a:camera prst="orthographicFront"/>
            <a:lightRig rig="threePt" dir="t"/>
          </a:scene3d>
          <a:sp3d extrusionH="146050" contourW="12700" prstMaterial="metal">
            <a:bevelT w="254000" h="127000" prst="cross"/>
            <a:bevelB w="254000" h="127000" prst="cross"/>
            <a:extrusionClr>
              <a:srgbClr val="FFE28B"/>
            </a:extrusionClr>
            <a:contourClr>
              <a:srgbClr val="EEF2FF"/>
            </a:contourClr>
          </a:sp3d>
        </p:spPr>
        <p:txBody>
          <a:bodyPr wrap="square" lIns="457200" tIns="457200" rIns="457200" bIns="457200" rtlCol="0">
            <a:spAutoFit/>
          </a:bodyPr>
          <a:lstStyle/>
          <a:p>
            <a:pPr>
              <a:lnSpc>
                <a:spcPct val="80000"/>
              </a:lnSpc>
            </a:pPr>
            <a:r>
              <a:rPr lang="en-US" sz="2400" b="1" dirty="0" smtClean="0">
                <a:solidFill>
                  <a:schemeClr val="bg1"/>
                </a:solidFill>
                <a:effectLst>
                  <a:outerShdw blurRad="38100" dist="38100" dir="2700000" algn="tl">
                    <a:srgbClr val="000000">
                      <a:alpha val="43137"/>
                    </a:srgbClr>
                  </a:outerShdw>
                </a:effectLst>
              </a:rPr>
              <a:t>A research-sensitive implementation,</a:t>
            </a:r>
          </a:p>
          <a:p>
            <a:pPr>
              <a:lnSpc>
                <a:spcPct val="80000"/>
              </a:lnSpc>
            </a:pPr>
            <a:endParaRPr lang="en-US" sz="1200" b="1" dirty="0">
              <a:solidFill>
                <a:schemeClr val="bg1"/>
              </a:solidFill>
              <a:effectLst>
                <a:outerShdw blurRad="38100" dist="38100" dir="2700000" algn="tl">
                  <a:srgbClr val="000000">
                    <a:alpha val="43137"/>
                  </a:srgbClr>
                </a:outerShdw>
              </a:effectLst>
            </a:endParaRPr>
          </a:p>
          <a:p>
            <a:pPr>
              <a:lnSpc>
                <a:spcPct val="80000"/>
              </a:lnSpc>
            </a:pPr>
            <a:r>
              <a:rPr lang="en-US" sz="2400" b="1" dirty="0" smtClean="0">
                <a:solidFill>
                  <a:schemeClr val="bg1"/>
                </a:solidFill>
                <a:effectLst>
                  <a:outerShdw blurRad="38100" dist="38100" dir="2700000" algn="tl">
                    <a:srgbClr val="000000">
                      <a:alpha val="43137"/>
                    </a:srgbClr>
                  </a:outerShdw>
                </a:effectLst>
              </a:rPr>
              <a:t>that was carefully</a:t>
            </a:r>
            <a:r>
              <a:rPr lang="en-US" sz="2400" b="1" i="1" dirty="0" smtClean="0">
                <a:solidFill>
                  <a:schemeClr val="bg1"/>
                </a:solidFill>
                <a:effectLst>
                  <a:outerShdw blurRad="38100" dist="38100" dir="2700000" algn="tl">
                    <a:srgbClr val="000000">
                      <a:alpha val="43137"/>
                    </a:srgbClr>
                  </a:outerShdw>
                </a:effectLst>
              </a:rPr>
              <a:t> </a:t>
            </a:r>
            <a:r>
              <a:rPr lang="en-US" sz="2800" b="1" i="1" dirty="0" smtClean="0">
                <a:solidFill>
                  <a:schemeClr val="bg1"/>
                </a:solidFill>
                <a:effectLst>
                  <a:outerShdw blurRad="38100" dist="38100" dir="2700000" algn="tl">
                    <a:srgbClr val="000000">
                      <a:alpha val="43137"/>
                    </a:srgbClr>
                  </a:outerShdw>
                </a:effectLst>
              </a:rPr>
              <a:t>observed</a:t>
            </a:r>
            <a:r>
              <a:rPr lang="en-US" sz="2400" b="1" dirty="0" smtClean="0">
                <a:solidFill>
                  <a:schemeClr val="bg1"/>
                </a:solidFill>
                <a:effectLst>
                  <a:outerShdw blurRad="38100" dist="38100" dir="2700000" algn="tl">
                    <a:srgbClr val="000000">
                      <a:alpha val="43137"/>
                    </a:srgbClr>
                  </a:outerShdw>
                </a:effectLst>
              </a:rPr>
              <a:t>, </a:t>
            </a:r>
          </a:p>
          <a:p>
            <a:pPr>
              <a:lnSpc>
                <a:spcPct val="80000"/>
              </a:lnSpc>
            </a:pPr>
            <a:endParaRPr lang="en-US" sz="1200" b="1" dirty="0" smtClean="0">
              <a:solidFill>
                <a:schemeClr val="bg1"/>
              </a:solidFill>
              <a:effectLst>
                <a:outerShdw blurRad="38100" dist="38100" dir="2700000" algn="tl">
                  <a:srgbClr val="000000">
                    <a:alpha val="43137"/>
                  </a:srgbClr>
                </a:outerShdw>
              </a:effectLst>
            </a:endParaRPr>
          </a:p>
          <a:p>
            <a:pPr>
              <a:lnSpc>
                <a:spcPct val="80000"/>
              </a:lnSpc>
            </a:pPr>
            <a:r>
              <a:rPr lang="en-US" sz="2400" b="1" dirty="0" smtClean="0">
                <a:solidFill>
                  <a:schemeClr val="bg1"/>
                </a:solidFill>
                <a:effectLst>
                  <a:outerShdw blurRad="38100" dist="38100" dir="2700000" algn="tl">
                    <a:srgbClr val="000000">
                      <a:alpha val="43137"/>
                    </a:srgbClr>
                  </a:outerShdw>
                </a:effectLst>
              </a:rPr>
              <a:t>to ensure all procedures were done as </a:t>
            </a:r>
            <a:r>
              <a:rPr lang="en-US" sz="2800" b="1" i="1" dirty="0" smtClean="0">
                <a:solidFill>
                  <a:schemeClr val="bg1"/>
                </a:solidFill>
                <a:effectLst>
                  <a:outerShdw blurRad="38100" dist="38100" dir="2700000" algn="tl">
                    <a:srgbClr val="000000">
                      <a:alpha val="43137"/>
                    </a:srgbClr>
                  </a:outerShdw>
                </a:effectLst>
              </a:rPr>
              <a:t>prescribed</a:t>
            </a:r>
            <a:r>
              <a:rPr lang="en-US" sz="2400" b="1" dirty="0" smtClean="0">
                <a:solidFill>
                  <a:schemeClr val="bg1"/>
                </a:solidFill>
                <a:effectLst>
                  <a:outerShdw blurRad="38100" dist="38100" dir="2700000" algn="tl">
                    <a:srgbClr val="000000">
                      <a:alpha val="43137"/>
                    </a:srgbClr>
                  </a:outerShdw>
                </a:effectLst>
              </a:rPr>
              <a:t>, </a:t>
            </a:r>
          </a:p>
          <a:p>
            <a:pPr>
              <a:lnSpc>
                <a:spcPct val="80000"/>
              </a:lnSpc>
            </a:pPr>
            <a:endParaRPr lang="en-US" sz="1200" b="1" dirty="0" smtClean="0">
              <a:solidFill>
                <a:schemeClr val="bg1"/>
              </a:solidFill>
              <a:effectLst>
                <a:outerShdw blurRad="38100" dist="38100" dir="2700000" algn="tl">
                  <a:srgbClr val="000000">
                    <a:alpha val="43137"/>
                  </a:srgbClr>
                </a:outerShdw>
              </a:effectLst>
            </a:endParaRPr>
          </a:p>
          <a:p>
            <a:pPr>
              <a:lnSpc>
                <a:spcPct val="80000"/>
              </a:lnSpc>
            </a:pPr>
            <a:r>
              <a:rPr lang="en-US" sz="2400" b="1" dirty="0">
                <a:solidFill>
                  <a:schemeClr val="bg1"/>
                </a:solidFill>
                <a:effectLst>
                  <a:outerShdw blurRad="38100" dist="38100" dir="2700000" algn="tl">
                    <a:srgbClr val="000000">
                      <a:alpha val="43137"/>
                    </a:srgbClr>
                  </a:outerShdw>
                </a:effectLst>
              </a:rPr>
              <a:t>f</a:t>
            </a:r>
            <a:r>
              <a:rPr lang="en-US" sz="2400" b="1" dirty="0" smtClean="0">
                <a:solidFill>
                  <a:schemeClr val="bg1"/>
                </a:solidFill>
                <a:effectLst>
                  <a:outerShdw blurRad="38100" dist="38100" dir="2700000" algn="tl">
                    <a:srgbClr val="000000">
                      <a:alpha val="43137"/>
                    </a:srgbClr>
                  </a:outerShdw>
                </a:effectLst>
              </a:rPr>
              <a:t>rom and about which much data was </a:t>
            </a:r>
            <a:r>
              <a:rPr lang="en-US" sz="2800" b="1" i="1" dirty="0" smtClean="0">
                <a:solidFill>
                  <a:schemeClr val="bg1"/>
                </a:solidFill>
                <a:effectLst>
                  <a:outerShdw blurRad="38100" dist="38100" dir="2700000" algn="tl">
                    <a:srgbClr val="000000">
                      <a:alpha val="43137"/>
                    </a:srgbClr>
                  </a:outerShdw>
                </a:effectLst>
              </a:rPr>
              <a:t>collected</a:t>
            </a:r>
            <a:r>
              <a:rPr lang="en-US" sz="2400" b="1" dirty="0" smtClean="0">
                <a:solidFill>
                  <a:schemeClr val="bg1"/>
                </a:solidFill>
                <a:effectLst>
                  <a:outerShdw blurRad="38100" dist="38100" dir="2700000" algn="tl">
                    <a:srgbClr val="000000">
                      <a:alpha val="43137"/>
                    </a:srgbClr>
                  </a:outerShdw>
                </a:effectLst>
              </a:rPr>
              <a:t>,</a:t>
            </a:r>
          </a:p>
          <a:p>
            <a:pPr>
              <a:lnSpc>
                <a:spcPct val="80000"/>
              </a:lnSpc>
            </a:pPr>
            <a:endParaRPr lang="en-US" sz="1200" b="1" dirty="0" smtClean="0">
              <a:solidFill>
                <a:schemeClr val="bg1"/>
              </a:solidFill>
              <a:effectLst>
                <a:outerShdw blurRad="38100" dist="38100" dir="2700000" algn="tl">
                  <a:srgbClr val="000000">
                    <a:alpha val="43137"/>
                  </a:srgbClr>
                </a:outerShdw>
              </a:effectLst>
            </a:endParaRPr>
          </a:p>
          <a:p>
            <a:pPr>
              <a:lnSpc>
                <a:spcPct val="80000"/>
              </a:lnSpc>
            </a:pPr>
            <a:r>
              <a:rPr lang="en-US" sz="2400" b="1" dirty="0" smtClean="0">
                <a:solidFill>
                  <a:schemeClr val="bg1"/>
                </a:solidFill>
                <a:effectLst>
                  <a:outerShdw blurRad="38100" dist="38100" dir="2700000" algn="tl">
                    <a:srgbClr val="000000">
                      <a:alpha val="43137"/>
                    </a:srgbClr>
                  </a:outerShdw>
                </a:effectLst>
              </a:rPr>
              <a:t>so that outcomes could be </a:t>
            </a:r>
            <a:r>
              <a:rPr lang="en-US" sz="2800" b="1" i="1" dirty="0" smtClean="0">
                <a:solidFill>
                  <a:schemeClr val="bg1"/>
                </a:solidFill>
                <a:effectLst>
                  <a:outerShdw blurRad="38100" dist="38100" dir="2700000" algn="tl">
                    <a:srgbClr val="000000">
                      <a:alpha val="43137"/>
                    </a:srgbClr>
                  </a:outerShdw>
                </a:effectLst>
              </a:rPr>
              <a:t>measured</a:t>
            </a:r>
            <a:r>
              <a:rPr lang="en-US" sz="2400" b="1" dirty="0" smtClean="0">
                <a:solidFill>
                  <a:schemeClr val="bg1"/>
                </a:solidFill>
                <a:effectLst>
                  <a:outerShdw blurRad="38100" dist="38100" dir="2700000" algn="tl">
                    <a:srgbClr val="000000">
                      <a:alpha val="43137"/>
                    </a:srgbClr>
                  </a:outerShdw>
                </a:effectLst>
              </a:rPr>
              <a:t>.</a:t>
            </a:r>
          </a:p>
        </p:txBody>
      </p:sp>
      <p:sp>
        <p:nvSpPr>
          <p:cNvPr id="5" name="TextBox 4"/>
          <p:cNvSpPr txBox="1"/>
          <p:nvPr/>
        </p:nvSpPr>
        <p:spPr>
          <a:xfrm>
            <a:off x="8763000" y="6477000"/>
            <a:ext cx="418654" cy="369332"/>
          </a:xfrm>
          <a:prstGeom prst="rect">
            <a:avLst/>
          </a:prstGeom>
          <a:noFill/>
        </p:spPr>
        <p:txBody>
          <a:bodyPr wrap="none" rtlCol="0">
            <a:spAutoFit/>
          </a:bodyPr>
          <a:lstStyle/>
          <a:p>
            <a:r>
              <a:rPr lang="en-US" dirty="0" smtClean="0"/>
              <a:t>18</a:t>
            </a:r>
            <a:endParaRPr lang="en-US" dirty="0"/>
          </a:p>
        </p:txBody>
      </p:sp>
    </p:spTree>
    <p:extLst>
      <p:ext uri="{BB962C8B-B14F-4D97-AF65-F5344CB8AC3E}">
        <p14:creationId xmlns:p14="http://schemas.microsoft.com/office/powerpoint/2010/main" val="305649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0"/>
                                        <p:tgtEl>
                                          <p:spTgt spid="10"/>
                                        </p:tgtEl>
                                      </p:cBhvr>
                                    </p:animEffect>
                                    <p:anim calcmode="lin" valueType="num">
                                      <p:cBhvr>
                                        <p:cTn id="8" dur="5000" fill="hold"/>
                                        <p:tgtEl>
                                          <p:spTgt spid="10"/>
                                        </p:tgtEl>
                                        <p:attrNameLst>
                                          <p:attrName>ppt_x</p:attrName>
                                        </p:attrNameLst>
                                      </p:cBhvr>
                                      <p:tavLst>
                                        <p:tav tm="0">
                                          <p:val>
                                            <p:strVal val="#ppt_x"/>
                                          </p:val>
                                        </p:tav>
                                        <p:tav tm="100000">
                                          <p:val>
                                            <p:strVal val="#ppt_x"/>
                                          </p:val>
                                        </p:tav>
                                      </p:tavLst>
                                    </p:anim>
                                    <p:anim calcmode="lin" valueType="num">
                                      <p:cBhvr>
                                        <p:cTn id="9" dur="5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82880"/>
            <a:ext cx="7162800" cy="646331"/>
          </a:xfrm>
          <a:prstGeom prst="rect">
            <a:avLst/>
          </a:prstGeom>
          <a:noFill/>
          <a:ln w="3175">
            <a:noFill/>
          </a:ln>
        </p:spPr>
        <p:txBody>
          <a:bodyPr wrap="square" rtlCol="0" anchor="t" anchorCtr="0">
            <a:spAutoFit/>
          </a:bodyPr>
          <a:lstStyle/>
          <a:p>
            <a:r>
              <a:rPr lang="en-US" sz="3600" b="1" dirty="0" smtClean="0">
                <a:solidFill>
                  <a:srgbClr val="FFFFFF"/>
                </a:solidFill>
                <a:effectLst>
                  <a:outerShdw blurRad="38100" dist="38100" dir="2700000" algn="tl">
                    <a:srgbClr val="000000">
                      <a:alpha val="43137"/>
                    </a:srgbClr>
                  </a:outerShdw>
                </a:effectLst>
                <a:latin typeface="Cambria"/>
                <a:cs typeface="Cambria"/>
              </a:rPr>
              <a:t>… But Your Programming WON’T </a:t>
            </a:r>
          </a:p>
        </p:txBody>
      </p:sp>
      <p:sp>
        <p:nvSpPr>
          <p:cNvPr id="5" name="TextBox 4"/>
          <p:cNvSpPr txBox="1"/>
          <p:nvPr/>
        </p:nvSpPr>
        <p:spPr>
          <a:xfrm>
            <a:off x="198909" y="4611469"/>
            <a:ext cx="6278091" cy="369332"/>
          </a:xfrm>
          <a:prstGeom prst="rect">
            <a:avLst/>
          </a:prstGeom>
          <a:noFill/>
        </p:spPr>
        <p:txBody>
          <a:bodyPr wrap="square" rtlCol="0">
            <a:spAutoFit/>
          </a:bodyPr>
          <a:lstStyle/>
          <a:p>
            <a:r>
              <a:rPr lang="en-US" dirty="0" smtClean="0"/>
              <a:t> </a:t>
            </a:r>
            <a:endParaRPr lang="en-US" dirty="0"/>
          </a:p>
        </p:txBody>
      </p:sp>
      <p:sp>
        <p:nvSpPr>
          <p:cNvPr id="7" name="TextBox 6"/>
          <p:cNvSpPr txBox="1"/>
          <p:nvPr/>
        </p:nvSpPr>
        <p:spPr>
          <a:xfrm>
            <a:off x="841248" y="2011679"/>
            <a:ext cx="7467600" cy="2825389"/>
          </a:xfrm>
          <a:prstGeom prst="rect">
            <a:avLst/>
          </a:prstGeom>
          <a:solidFill>
            <a:srgbClr val="2B5785"/>
          </a:solidFill>
          <a:scene3d>
            <a:camera prst="orthographicFront"/>
            <a:lightRig rig="threePt" dir="t"/>
          </a:scene3d>
          <a:sp3d extrusionH="146050" contourW="12700" prstMaterial="metal">
            <a:bevelT w="254000" h="127000" prst="cross"/>
            <a:bevelB w="254000" h="127000" prst="cross"/>
            <a:extrusionClr>
              <a:srgbClr val="FFE28B"/>
            </a:extrusionClr>
            <a:contourClr>
              <a:srgbClr val="EEF2FF"/>
            </a:contourClr>
          </a:sp3d>
        </p:spPr>
        <p:txBody>
          <a:bodyPr wrap="square" lIns="457200" tIns="411480" rIns="457200" bIns="502920" rtlCol="0">
            <a:spAutoFit/>
          </a:bodyPr>
          <a:lstStyle/>
          <a:p>
            <a:pPr>
              <a:lnSpc>
                <a:spcPct val="130000"/>
              </a:lnSpc>
            </a:pPr>
            <a:r>
              <a:rPr lang="en-US" sz="2400" b="1" dirty="0" smtClean="0">
                <a:solidFill>
                  <a:schemeClr val="bg1"/>
                </a:solidFill>
                <a:effectLst>
                  <a:outerShdw blurRad="38100" dist="38100" dir="2700000" algn="tl">
                    <a:srgbClr val="000000">
                      <a:alpha val="43137"/>
                    </a:srgbClr>
                  </a:outerShdw>
                </a:effectLst>
              </a:rPr>
              <a:t>Because, quite naturally, nobody will have the extra time or energy or resources to make that happen in your program.  Instead, the work of implementing the EBP will be extra work enough.</a:t>
            </a:r>
            <a:endParaRPr lang="en-US" sz="2400" b="1" dirty="0">
              <a:solidFill>
                <a:schemeClr val="bg1"/>
              </a:solidFill>
              <a:effectLst>
                <a:outerShdw blurRad="38100" dist="38100" dir="2700000" algn="tl">
                  <a:srgbClr val="000000">
                    <a:alpha val="43137"/>
                  </a:srgbClr>
                </a:outerShdw>
              </a:effectLst>
            </a:endParaRPr>
          </a:p>
        </p:txBody>
      </p:sp>
      <p:sp>
        <p:nvSpPr>
          <p:cNvPr id="2" name="TextBox 1"/>
          <p:cNvSpPr txBox="1"/>
          <p:nvPr/>
        </p:nvSpPr>
        <p:spPr>
          <a:xfrm>
            <a:off x="5080000" y="5446889"/>
            <a:ext cx="184666" cy="369332"/>
          </a:xfrm>
          <a:prstGeom prst="rect">
            <a:avLst/>
          </a:prstGeom>
          <a:noFill/>
        </p:spPr>
        <p:txBody>
          <a:bodyPr wrap="none" rtlCol="0">
            <a:spAutoFit/>
          </a:bodyPr>
          <a:lstStyle/>
          <a:p>
            <a:endParaRPr lang="en-US" dirty="0"/>
          </a:p>
        </p:txBody>
      </p:sp>
      <p:sp>
        <p:nvSpPr>
          <p:cNvPr id="9" name="TextBox 8"/>
          <p:cNvSpPr txBox="1"/>
          <p:nvPr/>
        </p:nvSpPr>
        <p:spPr>
          <a:xfrm>
            <a:off x="6324600" y="5334000"/>
            <a:ext cx="2029647" cy="523220"/>
          </a:xfrm>
          <a:prstGeom prst="rect">
            <a:avLst/>
          </a:prstGeom>
          <a:noFill/>
        </p:spPr>
        <p:txBody>
          <a:bodyPr wrap="none" rtlCol="0">
            <a:spAutoFit/>
          </a:bodyPr>
          <a:lstStyle/>
          <a:p>
            <a:r>
              <a:rPr lang="en-US" sz="2800" b="1" dirty="0" smtClean="0">
                <a:solidFill>
                  <a:srgbClr val="FF0000"/>
                </a:solidFill>
              </a:rPr>
              <a:t>What to do?</a:t>
            </a:r>
            <a:endParaRPr lang="en-US" sz="2800" b="1" dirty="0">
              <a:solidFill>
                <a:srgbClr val="FF0000"/>
              </a:solidFill>
            </a:endParaRPr>
          </a:p>
        </p:txBody>
      </p:sp>
      <p:sp>
        <p:nvSpPr>
          <p:cNvPr id="8" name="TextBox 7"/>
          <p:cNvSpPr txBox="1"/>
          <p:nvPr/>
        </p:nvSpPr>
        <p:spPr>
          <a:xfrm>
            <a:off x="8763000" y="6477000"/>
            <a:ext cx="418654" cy="369332"/>
          </a:xfrm>
          <a:prstGeom prst="rect">
            <a:avLst/>
          </a:prstGeom>
          <a:noFill/>
        </p:spPr>
        <p:txBody>
          <a:bodyPr wrap="none" rtlCol="0">
            <a:spAutoFit/>
          </a:bodyPr>
          <a:lstStyle/>
          <a:p>
            <a:r>
              <a:rPr lang="en-US" dirty="0" smtClean="0"/>
              <a:t>19</a:t>
            </a:r>
            <a:endParaRPr lang="en-US" dirty="0"/>
          </a:p>
        </p:txBody>
      </p:sp>
    </p:spTree>
    <p:extLst>
      <p:ext uri="{BB962C8B-B14F-4D97-AF65-F5344CB8AC3E}">
        <p14:creationId xmlns:p14="http://schemas.microsoft.com/office/powerpoint/2010/main" val="1910368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2000"/>
                                        <p:tgtEl>
                                          <p:spTgt spid="7"/>
                                        </p:tgtEl>
                                      </p:cBhvr>
                                    </p:animEffect>
                                  </p:childTnLst>
                                </p:cTn>
                              </p:par>
                            </p:childTnLst>
                          </p:cTn>
                        </p:par>
                        <p:par>
                          <p:cTn id="8" fill="hold">
                            <p:stCondLst>
                              <p:cond delay="3000"/>
                            </p:stCondLst>
                            <p:childTnLst>
                              <p:par>
                                <p:cTn id="9" presetID="42" presetClass="entr" presetSubtype="0" fill="hold" nodeType="afterEffect">
                                  <p:stCondLst>
                                    <p:cond delay="200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2000"/>
                                        <p:tgtEl>
                                          <p:spTgt spid="9">
                                            <p:txEl>
                                              <p:pRg st="0" end="0"/>
                                            </p:txEl>
                                          </p:spTgt>
                                        </p:tgtEl>
                                      </p:cBhvr>
                                    </p:animEffect>
                                    <p:anim calcmode="lin" valueType="num">
                                      <p:cBhvr>
                                        <p:cTn id="12" dur="2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2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1618595"/>
            <a:ext cx="8153400" cy="1877437"/>
          </a:xfrm>
          <a:prstGeom prst="rect">
            <a:avLst/>
          </a:prstGeom>
          <a:noFill/>
          <a:ln w="3175">
            <a:noFill/>
          </a:ln>
        </p:spPr>
        <p:txBody>
          <a:bodyPr wrap="square" rtlCol="0" anchor="t" anchorCtr="0">
            <a:spAutoFit/>
          </a:bodyPr>
          <a:lstStyle/>
          <a:p>
            <a:r>
              <a:rPr lang="en-US" sz="3200" b="1" dirty="0" smtClean="0"/>
              <a:t>E</a:t>
            </a:r>
            <a:r>
              <a:rPr lang="en-US" sz="2800" b="1" dirty="0" smtClean="0"/>
              <a:t>vidence-</a:t>
            </a:r>
            <a:r>
              <a:rPr lang="en-US" sz="3200" b="1" dirty="0" smtClean="0"/>
              <a:t>B</a:t>
            </a:r>
            <a:r>
              <a:rPr lang="en-US" sz="2800" b="1" dirty="0" smtClean="0"/>
              <a:t>ased </a:t>
            </a:r>
            <a:r>
              <a:rPr lang="en-US" sz="3200" b="1" dirty="0" smtClean="0"/>
              <a:t>P</a:t>
            </a:r>
            <a:r>
              <a:rPr lang="en-US" sz="2800" b="1" dirty="0" smtClean="0"/>
              <a:t>rograms (or Practices or Curricula)</a:t>
            </a:r>
          </a:p>
          <a:p>
            <a:endParaRPr lang="en-US" sz="1200" b="1" dirty="0" smtClean="0"/>
          </a:p>
          <a:p>
            <a:r>
              <a:rPr lang="en-US" sz="2400" dirty="0" smtClean="0"/>
              <a:t>Treatment methodologies and interventions of demonstrated effectiveness with specifically defined staff practices or protocols, typically manualized. </a:t>
            </a:r>
            <a:endParaRPr lang="en-US" sz="2400" b="1" dirty="0"/>
          </a:p>
        </p:txBody>
      </p:sp>
      <p:sp>
        <p:nvSpPr>
          <p:cNvPr id="8" name="TextBox 7"/>
          <p:cNvSpPr txBox="1"/>
          <p:nvPr/>
        </p:nvSpPr>
        <p:spPr>
          <a:xfrm>
            <a:off x="457200" y="182880"/>
            <a:ext cx="4711371" cy="646331"/>
          </a:xfrm>
          <a:prstGeom prst="rect">
            <a:avLst/>
          </a:prstGeom>
          <a:noFill/>
        </p:spPr>
        <p:txBody>
          <a:bodyPr wrap="square" rtlCol="0">
            <a:spAutoFit/>
          </a:bodyPr>
          <a:lstStyle/>
          <a:p>
            <a:r>
              <a:rPr lang="en-US" sz="3600" b="1" dirty="0">
                <a:solidFill>
                  <a:schemeClr val="bg1"/>
                </a:solidFill>
                <a:effectLst>
                  <a:outerShdw blurRad="38100" dist="38100" dir="2700000" algn="tl">
                    <a:srgbClr val="000000">
                      <a:alpha val="43137"/>
                    </a:srgbClr>
                  </a:outerShdw>
                </a:effectLst>
                <a:latin typeface="Cambria"/>
                <a:cs typeface="Cambria"/>
              </a:rPr>
              <a:t>What’s at Issue Here?</a:t>
            </a:r>
          </a:p>
        </p:txBody>
      </p:sp>
      <p:sp>
        <p:nvSpPr>
          <p:cNvPr id="6" name="TextBox 5"/>
          <p:cNvSpPr txBox="1"/>
          <p:nvPr/>
        </p:nvSpPr>
        <p:spPr>
          <a:xfrm>
            <a:off x="1066800" y="5879068"/>
            <a:ext cx="7650990" cy="369332"/>
          </a:xfrm>
          <a:prstGeom prst="rect">
            <a:avLst/>
          </a:prstGeom>
          <a:solidFill>
            <a:srgbClr val="FFFFFF"/>
          </a:solidFill>
        </p:spPr>
        <p:txBody>
          <a:bodyPr wrap="none" rtlCol="0">
            <a:spAutoFit/>
          </a:bodyPr>
          <a:lstStyle/>
          <a:p>
            <a:r>
              <a:rPr lang="en-US" b="1" dirty="0" smtClean="0"/>
              <a:t>ALSO:  nrepp.samhsa.gov</a:t>
            </a:r>
            <a:r>
              <a:rPr lang="en-US" b="1" dirty="0"/>
              <a:t>/Courses/Implementations/resources/registries.html</a:t>
            </a:r>
          </a:p>
        </p:txBody>
      </p:sp>
      <p:grpSp>
        <p:nvGrpSpPr>
          <p:cNvPr id="9" name="Group 8"/>
          <p:cNvGrpSpPr>
            <a:grpSpLocks noChangeAspect="1"/>
          </p:cNvGrpSpPr>
          <p:nvPr/>
        </p:nvGrpSpPr>
        <p:grpSpPr>
          <a:xfrm>
            <a:off x="2447545" y="4096512"/>
            <a:ext cx="5705855" cy="932688"/>
            <a:chOff x="533400" y="4191000"/>
            <a:chExt cx="7924800" cy="1295400"/>
          </a:xfrm>
        </p:grpSpPr>
        <p:sp>
          <p:nvSpPr>
            <p:cNvPr id="10" name="Rectangle 9"/>
            <p:cNvSpPr/>
            <p:nvPr/>
          </p:nvSpPr>
          <p:spPr>
            <a:xfrm>
              <a:off x="533400" y="4191000"/>
              <a:ext cx="7924800" cy="12954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stretch>
              <a:fillRect/>
            </a:stretch>
          </p:blipFill>
          <p:spPr>
            <a:xfrm>
              <a:off x="685800" y="4267200"/>
              <a:ext cx="7772400" cy="698500"/>
            </a:xfrm>
            <a:prstGeom prst="rect">
              <a:avLst/>
            </a:prstGeom>
          </p:spPr>
        </p:pic>
        <p:sp>
          <p:nvSpPr>
            <p:cNvPr id="12" name="TextBox 11"/>
            <p:cNvSpPr txBox="1"/>
            <p:nvPr/>
          </p:nvSpPr>
          <p:spPr>
            <a:xfrm>
              <a:off x="2514600" y="4888468"/>
              <a:ext cx="2527254" cy="461665"/>
            </a:xfrm>
            <a:prstGeom prst="rect">
              <a:avLst/>
            </a:prstGeom>
            <a:noFill/>
          </p:spPr>
          <p:txBody>
            <a:bodyPr wrap="none" rtlCol="0">
              <a:spAutoFit/>
            </a:bodyPr>
            <a:lstStyle/>
            <a:p>
              <a:r>
                <a:rPr lang="en-US" sz="2400" b="1" dirty="0" smtClean="0"/>
                <a:t>nrepp.samhsa.gov</a:t>
              </a:r>
              <a:endParaRPr lang="en-US" sz="2400" b="1" dirty="0"/>
            </a:p>
          </p:txBody>
        </p:sp>
      </p:grpSp>
      <p:sp>
        <p:nvSpPr>
          <p:cNvPr id="2" name="TextBox 1"/>
          <p:cNvSpPr txBox="1"/>
          <p:nvPr/>
        </p:nvSpPr>
        <p:spPr>
          <a:xfrm>
            <a:off x="8763000" y="6477000"/>
            <a:ext cx="301660" cy="369332"/>
          </a:xfrm>
          <a:prstGeom prst="rect">
            <a:avLst/>
          </a:prstGeom>
          <a:noFill/>
        </p:spPr>
        <p:txBody>
          <a:bodyPr wrap="none" rtlCol="0">
            <a:spAutoFit/>
          </a:bodyPr>
          <a:lstStyle/>
          <a:p>
            <a:r>
              <a:rPr lang="en-US" dirty="0"/>
              <a:t>2</a:t>
            </a:r>
          </a:p>
        </p:txBody>
      </p:sp>
    </p:spTree>
    <p:extLst>
      <p:ext uri="{BB962C8B-B14F-4D97-AF65-F5344CB8AC3E}">
        <p14:creationId xmlns:p14="http://schemas.microsoft.com/office/powerpoint/2010/main" val="42533686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82880"/>
            <a:ext cx="7772400" cy="646331"/>
          </a:xfrm>
          <a:prstGeom prst="rect">
            <a:avLst/>
          </a:prstGeom>
          <a:noFill/>
          <a:ln w="3175">
            <a:noFill/>
          </a:ln>
        </p:spPr>
        <p:txBody>
          <a:bodyPr wrap="square" rtlCol="0" anchor="t" anchorCtr="0">
            <a:spAutoFit/>
          </a:bodyPr>
          <a:lstStyle/>
          <a:p>
            <a:r>
              <a:rPr lang="en-US" sz="3600" b="1" dirty="0">
                <a:solidFill>
                  <a:srgbClr val="FFFFFF"/>
                </a:solidFill>
                <a:effectLst>
                  <a:outerShdw blurRad="38100" dist="38100" dir="2700000" algn="tl">
                    <a:srgbClr val="000000">
                      <a:alpha val="43137"/>
                    </a:srgbClr>
                  </a:outerShdw>
                </a:effectLst>
                <a:latin typeface="Cambria"/>
                <a:cs typeface="Cambria"/>
              </a:rPr>
              <a:t>Establish an Implementation </a:t>
            </a:r>
            <a:r>
              <a:rPr lang="en-US" sz="3600" b="1" dirty="0" smtClean="0">
                <a:solidFill>
                  <a:srgbClr val="FFFFFF"/>
                </a:solidFill>
                <a:effectLst>
                  <a:outerShdw blurRad="38100" dist="38100" dir="2700000" algn="tl">
                    <a:srgbClr val="000000">
                      <a:alpha val="43137"/>
                    </a:srgbClr>
                  </a:outerShdw>
                </a:effectLst>
                <a:latin typeface="Cambria"/>
                <a:cs typeface="Cambria"/>
              </a:rPr>
              <a:t>Team</a:t>
            </a:r>
          </a:p>
        </p:txBody>
      </p:sp>
      <p:sp>
        <p:nvSpPr>
          <p:cNvPr id="2" name="TextBox 1"/>
          <p:cNvSpPr txBox="1"/>
          <p:nvPr/>
        </p:nvSpPr>
        <p:spPr>
          <a:xfrm>
            <a:off x="1066800" y="2449830"/>
            <a:ext cx="6858000" cy="1969770"/>
          </a:xfrm>
          <a:prstGeom prst="rect">
            <a:avLst/>
          </a:prstGeom>
          <a:solidFill>
            <a:srgbClr val="2C5689"/>
          </a:solidFill>
        </p:spPr>
        <p:txBody>
          <a:bodyPr wrap="square" lIns="274320" tIns="182880" rIns="274320" bIns="182880" rtlCol="0">
            <a:spAutoFit/>
          </a:bodyPr>
          <a:lstStyle/>
          <a:p>
            <a:r>
              <a:rPr lang="en-US" sz="2600" b="1" dirty="0" smtClean="0">
                <a:solidFill>
                  <a:srgbClr val="FFFFFF"/>
                </a:solidFill>
                <a:effectLst>
                  <a:outerShdw blurRad="38100" dist="38100" dir="2700000" algn="tl">
                    <a:srgbClr val="000000">
                      <a:alpha val="43137"/>
                    </a:srgbClr>
                  </a:outerShdw>
                </a:effectLst>
              </a:rPr>
              <a:t>Keep it small and active, but representative of and sensitive to all personnel who will be delivering, overseeing, or helping to manage the EBP.  A strong voice for counselors is vital. </a:t>
            </a:r>
          </a:p>
        </p:txBody>
      </p:sp>
      <p:sp>
        <p:nvSpPr>
          <p:cNvPr id="5" name="TextBox 4"/>
          <p:cNvSpPr txBox="1"/>
          <p:nvPr/>
        </p:nvSpPr>
        <p:spPr>
          <a:xfrm>
            <a:off x="8763000" y="6477000"/>
            <a:ext cx="418654" cy="369332"/>
          </a:xfrm>
          <a:prstGeom prst="rect">
            <a:avLst/>
          </a:prstGeom>
          <a:noFill/>
        </p:spPr>
        <p:txBody>
          <a:bodyPr wrap="none" rtlCol="0">
            <a:spAutoFit/>
          </a:bodyPr>
          <a:lstStyle/>
          <a:p>
            <a:r>
              <a:rPr lang="en-US" dirty="0" smtClean="0"/>
              <a:t>20</a:t>
            </a:r>
            <a:endParaRPr lang="en-US" dirty="0"/>
          </a:p>
        </p:txBody>
      </p:sp>
    </p:spTree>
    <p:extLst>
      <p:ext uri="{BB962C8B-B14F-4D97-AF65-F5344CB8AC3E}">
        <p14:creationId xmlns:p14="http://schemas.microsoft.com/office/powerpoint/2010/main" val="20979778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82880"/>
            <a:ext cx="8305800" cy="646331"/>
          </a:xfrm>
          <a:prstGeom prst="rect">
            <a:avLst/>
          </a:prstGeom>
          <a:noFill/>
          <a:ln w="3175">
            <a:noFill/>
          </a:ln>
        </p:spPr>
        <p:txBody>
          <a:bodyPr wrap="square" rtlCol="0" anchor="t" anchorCtr="0">
            <a:spAutoFit/>
          </a:bodyPr>
          <a:lstStyle/>
          <a:p>
            <a:r>
              <a:rPr lang="en-US" sz="3600" b="1" dirty="0" smtClean="0">
                <a:solidFill>
                  <a:srgbClr val="FFFFFF"/>
                </a:solidFill>
                <a:effectLst>
                  <a:outerShdw blurRad="38100" dist="38100" dir="2700000" algn="tl">
                    <a:srgbClr val="000000">
                      <a:alpha val="43137"/>
                    </a:srgbClr>
                  </a:outerShdw>
                </a:effectLst>
                <a:latin typeface="Cambria"/>
                <a:cs typeface="Cambria"/>
              </a:rPr>
              <a:t>Identify the EBP’s Core Elements</a:t>
            </a:r>
          </a:p>
        </p:txBody>
      </p:sp>
      <p:sp>
        <p:nvSpPr>
          <p:cNvPr id="5" name="TextBox 4"/>
          <p:cNvSpPr txBox="1"/>
          <p:nvPr/>
        </p:nvSpPr>
        <p:spPr>
          <a:xfrm>
            <a:off x="1676400" y="2133600"/>
            <a:ext cx="5486400" cy="3508653"/>
          </a:xfrm>
          <a:prstGeom prst="rect">
            <a:avLst/>
          </a:prstGeom>
          <a:solidFill>
            <a:srgbClr val="FFFFFF">
              <a:alpha val="23000"/>
            </a:srgbClr>
          </a:solidFill>
        </p:spPr>
        <p:txBody>
          <a:bodyPr wrap="square" lIns="365760" tIns="274320" rIns="365760" bIns="274320" rtlCol="0">
            <a:spAutoFit/>
          </a:bodyPr>
          <a:lstStyle/>
          <a:p>
            <a:r>
              <a:rPr lang="en-US" sz="2400" b="1" dirty="0" smtClean="0">
                <a:solidFill>
                  <a:srgbClr val="2C5689"/>
                </a:solidFill>
              </a:rPr>
              <a:t>Read the developer’s program description </a:t>
            </a:r>
            <a:r>
              <a:rPr lang="en-US" sz="2400" b="1" i="1" dirty="0" smtClean="0">
                <a:solidFill>
                  <a:srgbClr val="2C5689"/>
                </a:solidFill>
              </a:rPr>
              <a:t>and</a:t>
            </a:r>
            <a:r>
              <a:rPr lang="en-US" sz="2400" b="1" dirty="0" smtClean="0">
                <a:solidFill>
                  <a:srgbClr val="2C5689"/>
                </a:solidFill>
              </a:rPr>
              <a:t> manual or protocols.</a:t>
            </a:r>
          </a:p>
          <a:p>
            <a:endParaRPr lang="en-US" sz="2400" b="1" dirty="0">
              <a:solidFill>
                <a:srgbClr val="2C5689"/>
              </a:solidFill>
            </a:endParaRPr>
          </a:p>
          <a:p>
            <a:r>
              <a:rPr lang="en-US" sz="2400" b="1" dirty="0" smtClean="0">
                <a:solidFill>
                  <a:srgbClr val="2C5689"/>
                </a:solidFill>
              </a:rPr>
              <a:t>Contact the developer and ask lots of questions.</a:t>
            </a:r>
          </a:p>
          <a:p>
            <a:endParaRPr lang="en-US" sz="2400" b="1" dirty="0">
              <a:solidFill>
                <a:srgbClr val="2C5689"/>
              </a:solidFill>
            </a:endParaRPr>
          </a:p>
          <a:p>
            <a:r>
              <a:rPr lang="en-US" sz="2400" b="1" dirty="0" smtClean="0">
                <a:solidFill>
                  <a:srgbClr val="2C5689"/>
                </a:solidFill>
              </a:rPr>
              <a:t>Discuss among colleagues and reach out or study as needed. </a:t>
            </a:r>
            <a:endParaRPr lang="en-US" sz="2400" b="1" dirty="0">
              <a:solidFill>
                <a:srgbClr val="2C5689"/>
              </a:solidFill>
            </a:endParaRPr>
          </a:p>
        </p:txBody>
      </p:sp>
      <p:sp>
        <p:nvSpPr>
          <p:cNvPr id="6" name="TextBox 5"/>
          <p:cNvSpPr txBox="1"/>
          <p:nvPr/>
        </p:nvSpPr>
        <p:spPr>
          <a:xfrm>
            <a:off x="8763000" y="6477000"/>
            <a:ext cx="418654" cy="369332"/>
          </a:xfrm>
          <a:prstGeom prst="rect">
            <a:avLst/>
          </a:prstGeom>
          <a:noFill/>
        </p:spPr>
        <p:txBody>
          <a:bodyPr wrap="none" rtlCol="0">
            <a:spAutoFit/>
          </a:bodyPr>
          <a:lstStyle/>
          <a:p>
            <a:r>
              <a:rPr lang="en-US" dirty="0" smtClean="0"/>
              <a:t>21</a:t>
            </a:r>
            <a:endParaRPr lang="en-US" dirty="0"/>
          </a:p>
        </p:txBody>
      </p:sp>
    </p:spTree>
    <p:extLst>
      <p:ext uri="{BB962C8B-B14F-4D97-AF65-F5344CB8AC3E}">
        <p14:creationId xmlns:p14="http://schemas.microsoft.com/office/powerpoint/2010/main" val="2188242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2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2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82880"/>
            <a:ext cx="7772400" cy="646331"/>
          </a:xfrm>
          <a:prstGeom prst="rect">
            <a:avLst/>
          </a:prstGeom>
          <a:noFill/>
          <a:ln w="3175">
            <a:noFill/>
          </a:ln>
        </p:spPr>
        <p:txBody>
          <a:bodyPr wrap="square" rtlCol="0" anchor="t" anchorCtr="0">
            <a:spAutoFit/>
          </a:bodyPr>
          <a:lstStyle/>
          <a:p>
            <a:r>
              <a:rPr lang="en-US" sz="3600" b="1" dirty="0" smtClean="0">
                <a:solidFill>
                  <a:srgbClr val="FFFFFF"/>
                </a:solidFill>
                <a:effectLst>
                  <a:outerShdw blurRad="38100" dist="38100" dir="2700000" algn="tl">
                    <a:srgbClr val="000000">
                      <a:alpha val="43137"/>
                    </a:srgbClr>
                  </a:outerShdw>
                </a:effectLst>
                <a:latin typeface="Cambria"/>
                <a:cs typeface="Cambria"/>
              </a:rPr>
              <a:t>Get a “Champion”</a:t>
            </a:r>
          </a:p>
        </p:txBody>
      </p:sp>
      <p:sp>
        <p:nvSpPr>
          <p:cNvPr id="2" name="TextBox 1"/>
          <p:cNvSpPr txBox="1"/>
          <p:nvPr/>
        </p:nvSpPr>
        <p:spPr>
          <a:xfrm>
            <a:off x="1371600" y="1752600"/>
            <a:ext cx="6400800" cy="3508653"/>
          </a:xfrm>
          <a:prstGeom prst="rect">
            <a:avLst/>
          </a:prstGeom>
          <a:noFill/>
        </p:spPr>
        <p:txBody>
          <a:bodyPr wrap="square" rtlCol="0">
            <a:spAutoFit/>
          </a:bodyPr>
          <a:lstStyle/>
          <a:p>
            <a:pPr>
              <a:spcAft>
                <a:spcPts val="1200"/>
              </a:spcAft>
            </a:pPr>
            <a:r>
              <a:rPr lang="en-US" sz="2800" b="1" dirty="0" smtClean="0">
                <a:solidFill>
                  <a:srgbClr val="2C5689"/>
                </a:solidFill>
              </a:rPr>
              <a:t>A respected staff person 			</a:t>
            </a:r>
          </a:p>
          <a:p>
            <a:pPr>
              <a:spcAft>
                <a:spcPts val="1200"/>
              </a:spcAft>
            </a:pPr>
            <a:r>
              <a:rPr lang="en-US" sz="2800" b="1" dirty="0" smtClean="0">
                <a:solidFill>
                  <a:srgbClr val="2C5689"/>
                </a:solidFill>
              </a:rPr>
              <a:t>  </a:t>
            </a:r>
            <a:r>
              <a:rPr lang="en-US" sz="2800" b="1" i="1" dirty="0" smtClean="0">
                <a:solidFill>
                  <a:srgbClr val="2C5689"/>
                </a:solidFill>
              </a:rPr>
              <a:t>who learns the EBP well</a:t>
            </a:r>
            <a:r>
              <a:rPr lang="en-US" sz="2800" b="1" dirty="0" smtClean="0">
                <a:solidFill>
                  <a:srgbClr val="2C5689"/>
                </a:solidFill>
              </a:rPr>
              <a:t>, </a:t>
            </a:r>
          </a:p>
          <a:p>
            <a:pPr>
              <a:spcAft>
                <a:spcPts val="1200"/>
              </a:spcAft>
            </a:pPr>
            <a:r>
              <a:rPr lang="en-US" sz="2800" b="1" dirty="0" smtClean="0">
                <a:solidFill>
                  <a:srgbClr val="2C5689"/>
                </a:solidFill>
              </a:rPr>
              <a:t>	especially its Core Elements, </a:t>
            </a:r>
          </a:p>
          <a:p>
            <a:pPr>
              <a:spcAft>
                <a:spcPts val="1200"/>
              </a:spcAft>
            </a:pPr>
            <a:r>
              <a:rPr lang="en-US" sz="2800" b="1" dirty="0" smtClean="0">
                <a:solidFill>
                  <a:srgbClr val="2C5689"/>
                </a:solidFill>
              </a:rPr>
              <a:t>	  to lead the implementation</a:t>
            </a:r>
          </a:p>
          <a:p>
            <a:pPr>
              <a:spcAft>
                <a:spcPts val="1200"/>
              </a:spcAft>
            </a:pPr>
            <a:r>
              <a:rPr lang="en-US" sz="2800" b="1" dirty="0" smtClean="0">
                <a:solidFill>
                  <a:srgbClr val="2C5689"/>
                </a:solidFill>
              </a:rPr>
              <a:t> 		and ensure sustained coaching –</a:t>
            </a:r>
          </a:p>
          <a:p>
            <a:r>
              <a:rPr lang="en-US" sz="2800" b="1" dirty="0" smtClean="0">
                <a:solidFill>
                  <a:srgbClr val="2C5689"/>
                </a:solidFill>
              </a:rPr>
              <a:t>			</a:t>
            </a:r>
            <a:r>
              <a:rPr lang="en-US" sz="3200" b="1" dirty="0" smtClean="0">
                <a:solidFill>
                  <a:srgbClr val="2C5689"/>
                </a:solidFill>
              </a:rPr>
              <a:t>lots and lots of coaching</a:t>
            </a:r>
            <a:r>
              <a:rPr lang="en-US" sz="2800" b="1" dirty="0" smtClean="0">
                <a:solidFill>
                  <a:srgbClr val="2C5689"/>
                </a:solidFill>
              </a:rPr>
              <a:t>. </a:t>
            </a:r>
            <a:endParaRPr lang="en-US" sz="2800" b="1" dirty="0">
              <a:solidFill>
                <a:srgbClr val="2C5689"/>
              </a:solidFill>
            </a:endParaRPr>
          </a:p>
        </p:txBody>
      </p:sp>
      <p:pic>
        <p:nvPicPr>
          <p:cNvPr id="3" name="Picture 2" descr="MP900302958.JPG"/>
          <p:cNvPicPr>
            <a:picLocks noChangeAspect="1"/>
          </p:cNvPicPr>
          <p:nvPr/>
        </p:nvPicPr>
        <p:blipFill>
          <a:blip r:embed="rId3">
            <a:alphaModFix amt="11000"/>
            <a:extLst>
              <a:ext uri="{BEBA8EAE-BF5A-486C-A8C5-ECC9F3942E4B}">
                <a14:imgProps xmlns:a14="http://schemas.microsoft.com/office/drawing/2010/main">
                  <a14:imgLayer r:embed="rId4">
                    <a14:imgEffect>
                      <a14:saturation sat="4000"/>
                    </a14:imgEffect>
                    <a14:imgEffect>
                      <a14:brightnessContrast bright="65000" contrast="61000"/>
                    </a14:imgEffect>
                  </a14:imgLayer>
                </a14:imgProps>
              </a:ext>
              <a:ext uri="{28A0092B-C50C-407E-A947-70E740481C1C}">
                <a14:useLocalDpi xmlns:a14="http://schemas.microsoft.com/office/drawing/2010/main" val="0"/>
              </a:ext>
            </a:extLst>
          </a:blip>
          <a:stretch>
            <a:fillRect/>
          </a:stretch>
        </p:blipFill>
        <p:spPr>
          <a:xfrm>
            <a:off x="2438400" y="1603653"/>
            <a:ext cx="2609088" cy="3657600"/>
          </a:xfrm>
          <a:prstGeom prst="rect">
            <a:avLst/>
          </a:prstGeom>
        </p:spPr>
      </p:pic>
      <p:pic>
        <p:nvPicPr>
          <p:cNvPr id="6" name="Picture 5" descr="MC900056811.WMF"/>
          <p:cNvPicPr>
            <a:picLocks noChangeAspect="1"/>
          </p:cNvPicPr>
          <p:nvPr/>
        </p:nvPicPr>
        <p:blipFill>
          <a:blip r:embed="rId5">
            <a:alphaModFix amt="62000"/>
            <a:extLst>
              <a:ext uri="{28A0092B-C50C-407E-A947-70E740481C1C}">
                <a14:useLocalDpi xmlns:a14="http://schemas.microsoft.com/office/drawing/2010/main" val="0"/>
              </a:ext>
            </a:extLst>
          </a:blip>
          <a:stretch>
            <a:fillRect/>
          </a:stretch>
        </p:blipFill>
        <p:spPr>
          <a:xfrm>
            <a:off x="7620001" y="4089400"/>
            <a:ext cx="694193" cy="1490472"/>
          </a:xfrm>
          <a:prstGeom prst="rect">
            <a:avLst/>
          </a:prstGeom>
        </p:spPr>
      </p:pic>
      <p:sp>
        <p:nvSpPr>
          <p:cNvPr id="7" name="TextBox 6"/>
          <p:cNvSpPr txBox="1"/>
          <p:nvPr/>
        </p:nvSpPr>
        <p:spPr>
          <a:xfrm>
            <a:off x="8763000" y="6477000"/>
            <a:ext cx="418654" cy="369332"/>
          </a:xfrm>
          <a:prstGeom prst="rect">
            <a:avLst/>
          </a:prstGeom>
          <a:noFill/>
        </p:spPr>
        <p:txBody>
          <a:bodyPr wrap="none" rtlCol="0">
            <a:spAutoFit/>
          </a:bodyPr>
          <a:lstStyle/>
          <a:p>
            <a:r>
              <a:rPr lang="en-US" dirty="0" smtClean="0"/>
              <a:t>22</a:t>
            </a:r>
            <a:endParaRPr lang="en-US" dirty="0"/>
          </a:p>
        </p:txBody>
      </p:sp>
    </p:spTree>
    <p:extLst>
      <p:ext uri="{BB962C8B-B14F-4D97-AF65-F5344CB8AC3E}">
        <p14:creationId xmlns:p14="http://schemas.microsoft.com/office/powerpoint/2010/main" val="1512552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p:cTn id="12" dur="1000" fill="hold"/>
                                        <p:tgtEl>
                                          <p:spTgt spid="2">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2">
                                            <p:txEl>
                                              <p:pRg st="1" end="1"/>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p:cTn id="17" dur="1000" fill="hold"/>
                                        <p:tgtEl>
                                          <p:spTgt spid="2">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2">
                                            <p:txEl>
                                              <p:pRg st="2" end="2"/>
                                            </p:txEl>
                                          </p:spTgt>
                                        </p:tgtEl>
                                      </p:cBhvr>
                                    </p:animEffect>
                                  </p:childTnLst>
                                </p:cTn>
                              </p:par>
                              <p:par>
                                <p:cTn id="20" presetID="55" presetClass="entr" presetSubtype="0"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 calcmode="lin" valueType="num">
                                      <p:cBhvr>
                                        <p:cTn id="22" dur="1000" fill="hold"/>
                                        <p:tgtEl>
                                          <p:spTgt spid="2">
                                            <p:txEl>
                                              <p:pRg st="3" end="3"/>
                                            </p:txEl>
                                          </p:spTgt>
                                        </p:tgtEl>
                                        <p:attrNameLst>
                                          <p:attrName>ppt_w</p:attrName>
                                        </p:attrNameLst>
                                      </p:cBhvr>
                                      <p:tavLst>
                                        <p:tav tm="0">
                                          <p:val>
                                            <p:strVal val="#ppt_w*0.70"/>
                                          </p:val>
                                        </p:tav>
                                        <p:tav tm="100000">
                                          <p:val>
                                            <p:strVal val="#ppt_w"/>
                                          </p:val>
                                        </p:tav>
                                      </p:tavLst>
                                    </p:anim>
                                    <p:anim calcmode="lin" valueType="num">
                                      <p:cBhvr>
                                        <p:cTn id="23" dur="1000" fill="hold"/>
                                        <p:tgtEl>
                                          <p:spTgt spid="2">
                                            <p:txEl>
                                              <p:pRg st="3" end="3"/>
                                            </p:txEl>
                                          </p:spTgt>
                                        </p:tgtEl>
                                        <p:attrNameLst>
                                          <p:attrName>ppt_h</p:attrName>
                                        </p:attrNameLst>
                                      </p:cBhvr>
                                      <p:tavLst>
                                        <p:tav tm="0">
                                          <p:val>
                                            <p:strVal val="#ppt_h"/>
                                          </p:val>
                                        </p:tav>
                                        <p:tav tm="100000">
                                          <p:val>
                                            <p:strVal val="#ppt_h"/>
                                          </p:val>
                                        </p:tav>
                                      </p:tavLst>
                                    </p:anim>
                                    <p:animEffect transition="in" filter="fade">
                                      <p:cBhvr>
                                        <p:cTn id="24" dur="1000"/>
                                        <p:tgtEl>
                                          <p:spTgt spid="2">
                                            <p:txEl>
                                              <p:pRg st="3" end="3"/>
                                            </p:txEl>
                                          </p:spTgt>
                                        </p:tgtEl>
                                      </p:cBhvr>
                                    </p:animEffect>
                                  </p:childTnLst>
                                </p:cTn>
                              </p:par>
                              <p:par>
                                <p:cTn id="25" presetID="55" presetClass="entr" presetSubtype="0"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p:cTn id="27" dur="1000" fill="hold"/>
                                        <p:tgtEl>
                                          <p:spTgt spid="2">
                                            <p:txEl>
                                              <p:pRg st="4" end="4"/>
                                            </p:txEl>
                                          </p:spTgt>
                                        </p:tgtEl>
                                        <p:attrNameLst>
                                          <p:attrName>ppt_w</p:attrName>
                                        </p:attrNameLst>
                                      </p:cBhvr>
                                      <p:tavLst>
                                        <p:tav tm="0">
                                          <p:val>
                                            <p:strVal val="#ppt_w*0.70"/>
                                          </p:val>
                                        </p:tav>
                                        <p:tav tm="100000">
                                          <p:val>
                                            <p:strVal val="#ppt_w"/>
                                          </p:val>
                                        </p:tav>
                                      </p:tavLst>
                                    </p:anim>
                                    <p:anim calcmode="lin" valueType="num">
                                      <p:cBhvr>
                                        <p:cTn id="28" dur="1000" fill="hold"/>
                                        <p:tgtEl>
                                          <p:spTgt spid="2">
                                            <p:txEl>
                                              <p:pRg st="4" end="4"/>
                                            </p:txEl>
                                          </p:spTgt>
                                        </p:tgtEl>
                                        <p:attrNameLst>
                                          <p:attrName>ppt_h</p:attrName>
                                        </p:attrNameLst>
                                      </p:cBhvr>
                                      <p:tavLst>
                                        <p:tav tm="0">
                                          <p:val>
                                            <p:strVal val="#ppt_h"/>
                                          </p:val>
                                        </p:tav>
                                        <p:tav tm="100000">
                                          <p:val>
                                            <p:strVal val="#ppt_h"/>
                                          </p:val>
                                        </p:tav>
                                      </p:tavLst>
                                    </p:anim>
                                    <p:animEffect transition="in" filter="fade">
                                      <p:cBhvr>
                                        <p:cTn id="29" dur="1000"/>
                                        <p:tgtEl>
                                          <p:spTgt spid="2">
                                            <p:txEl>
                                              <p:pRg st="4" end="4"/>
                                            </p:txEl>
                                          </p:spTgt>
                                        </p:tgtEl>
                                      </p:cBhvr>
                                    </p:animEffect>
                                  </p:childTnLst>
                                </p:cTn>
                              </p:par>
                            </p:childTnLst>
                          </p:cTn>
                        </p:par>
                        <p:par>
                          <p:cTn id="30" fill="hold">
                            <p:stCondLst>
                              <p:cond delay="1000"/>
                            </p:stCondLst>
                            <p:childTnLst>
                              <p:par>
                                <p:cTn id="31" presetID="9"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dissolve">
                                      <p:cBhvr>
                                        <p:cTn id="33" dur="3000"/>
                                        <p:tgtEl>
                                          <p:spTgt spid="3"/>
                                        </p:tgtEl>
                                      </p:cBhvr>
                                    </p:animEffect>
                                  </p:childTnLst>
                                </p:cTn>
                              </p:par>
                            </p:childTnLst>
                          </p:cTn>
                        </p:par>
                        <p:par>
                          <p:cTn id="34" fill="hold">
                            <p:stCondLst>
                              <p:cond delay="4000"/>
                            </p:stCondLst>
                            <p:childTnLst>
                              <p:par>
                                <p:cTn id="35" presetID="2" presetClass="entr" presetSubtype="8" fill="hold" nodeType="afterEffect">
                                  <p:stCondLst>
                                    <p:cond delay="200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20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38" dur="2000" fill="hold"/>
                                        <p:tgtEl>
                                          <p:spTgt spid="2">
                                            <p:txEl>
                                              <p:pRg st="5" end="5"/>
                                            </p:txEl>
                                          </p:spTgt>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200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2000" fill="hold"/>
                                        <p:tgtEl>
                                          <p:spTgt spid="6"/>
                                        </p:tgtEl>
                                        <p:attrNameLst>
                                          <p:attrName>ppt_x</p:attrName>
                                        </p:attrNameLst>
                                      </p:cBhvr>
                                      <p:tavLst>
                                        <p:tav tm="0">
                                          <p:val>
                                            <p:strVal val="1+#ppt_w/2"/>
                                          </p:val>
                                        </p:tav>
                                        <p:tav tm="100000">
                                          <p:val>
                                            <p:strVal val="#ppt_x"/>
                                          </p:val>
                                        </p:tav>
                                      </p:tavLst>
                                    </p:anim>
                                    <p:anim calcmode="lin" valueType="num">
                                      <p:cBhvr additive="base">
                                        <p:cTn id="42" dur="2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6800" y="1963102"/>
            <a:ext cx="7010400" cy="3942618"/>
          </a:xfrm>
          <a:prstGeom prst="rect">
            <a:avLst/>
          </a:prstGeom>
          <a:solidFill>
            <a:srgbClr val="2C5689"/>
          </a:solidFill>
        </p:spPr>
        <p:txBody>
          <a:bodyPr wrap="square" lIns="365760" tIns="274320" rIns="365760" bIns="274320" rtlCol="0">
            <a:spAutoFit/>
          </a:bodyPr>
          <a:lstStyle/>
          <a:p>
            <a:r>
              <a:rPr lang="en-US" sz="2400" b="1" dirty="0" smtClean="0">
                <a:solidFill>
                  <a:srgbClr val="FFFFFF"/>
                </a:solidFill>
                <a:effectLst>
                  <a:outerShdw blurRad="38100" dist="38100" dir="2700000" algn="tl">
                    <a:srgbClr val="000000">
                      <a:alpha val="43137"/>
                    </a:srgbClr>
                  </a:outerShdw>
                </a:effectLst>
              </a:rPr>
              <a:t>Effective staff training in new styles or procedures—and sometimes new ways of thinking—requires</a:t>
            </a:r>
          </a:p>
          <a:p>
            <a:endParaRPr lang="en-US" sz="2800" dirty="0" smtClean="0">
              <a:solidFill>
                <a:srgbClr val="FFFFFF"/>
              </a:solidFill>
              <a:effectLst>
                <a:outerShdw blurRad="38100" dist="38100" dir="2700000" algn="tl">
                  <a:srgbClr val="000000">
                    <a:alpha val="43137"/>
                  </a:srgbClr>
                </a:outerShdw>
              </a:effectLst>
            </a:endParaRPr>
          </a:p>
          <a:p>
            <a:pPr>
              <a:lnSpc>
                <a:spcPct val="130000"/>
              </a:lnSpc>
            </a:pPr>
            <a:r>
              <a:rPr lang="en-US" sz="2800" b="1" dirty="0" smtClean="0">
                <a:solidFill>
                  <a:srgbClr val="FFFFFF"/>
                </a:solidFill>
                <a:effectLst>
                  <a:outerShdw blurRad="38100" dist="38100" dir="2700000" algn="tl">
                    <a:srgbClr val="000000">
                      <a:alpha val="43137"/>
                    </a:srgbClr>
                  </a:outerShdw>
                </a:effectLst>
              </a:rPr>
              <a:t>Explanation</a:t>
            </a:r>
            <a:endParaRPr lang="en-US" sz="2800" b="1" dirty="0">
              <a:solidFill>
                <a:srgbClr val="FFFFFF"/>
              </a:solidFill>
              <a:effectLst>
                <a:outerShdw blurRad="38100" dist="38100" dir="2700000" algn="tl">
                  <a:srgbClr val="000000">
                    <a:alpha val="43137"/>
                  </a:srgbClr>
                </a:outerShdw>
              </a:effectLst>
            </a:endParaRPr>
          </a:p>
          <a:p>
            <a:pPr>
              <a:lnSpc>
                <a:spcPct val="130000"/>
              </a:lnSpc>
            </a:pPr>
            <a:r>
              <a:rPr lang="en-US" sz="2800" b="1" dirty="0" smtClean="0">
                <a:solidFill>
                  <a:srgbClr val="FFFFFF"/>
                </a:solidFill>
                <a:effectLst>
                  <a:outerShdw blurRad="38100" dist="38100" dir="2700000" algn="tl">
                    <a:srgbClr val="000000">
                      <a:alpha val="43137"/>
                    </a:srgbClr>
                  </a:outerShdw>
                </a:effectLst>
              </a:rPr>
              <a:t>Demonstration </a:t>
            </a:r>
            <a:endParaRPr lang="en-US" sz="2800" b="1" dirty="0">
              <a:solidFill>
                <a:srgbClr val="FFFFFF"/>
              </a:solidFill>
              <a:effectLst>
                <a:outerShdw blurRad="38100" dist="38100" dir="2700000" algn="tl">
                  <a:srgbClr val="000000">
                    <a:alpha val="43137"/>
                  </a:srgbClr>
                </a:outerShdw>
              </a:effectLst>
            </a:endParaRPr>
          </a:p>
          <a:p>
            <a:pPr>
              <a:lnSpc>
                <a:spcPct val="130000"/>
              </a:lnSpc>
            </a:pPr>
            <a:r>
              <a:rPr lang="en-US" sz="2800" b="1" dirty="0" smtClean="0">
                <a:solidFill>
                  <a:srgbClr val="FFFFFF"/>
                </a:solidFill>
                <a:effectLst>
                  <a:outerShdw blurRad="38100" dist="38100" dir="2700000" algn="tl">
                    <a:srgbClr val="000000">
                      <a:alpha val="43137"/>
                    </a:srgbClr>
                  </a:outerShdw>
                </a:effectLst>
              </a:rPr>
              <a:t>Observation</a:t>
            </a:r>
            <a:endParaRPr lang="en-US" sz="2800" b="1" dirty="0">
              <a:solidFill>
                <a:srgbClr val="FFFFFF"/>
              </a:solidFill>
              <a:effectLst>
                <a:outerShdw blurRad="38100" dist="38100" dir="2700000" algn="tl">
                  <a:srgbClr val="000000">
                    <a:alpha val="43137"/>
                  </a:srgbClr>
                </a:outerShdw>
              </a:effectLst>
            </a:endParaRPr>
          </a:p>
          <a:p>
            <a:pPr>
              <a:lnSpc>
                <a:spcPct val="130000"/>
              </a:lnSpc>
            </a:pPr>
            <a:r>
              <a:rPr lang="en-US" sz="2800" b="1" dirty="0" smtClean="0">
                <a:solidFill>
                  <a:srgbClr val="FFFFFF"/>
                </a:solidFill>
                <a:effectLst>
                  <a:outerShdw blurRad="38100" dist="38100" dir="2700000" algn="tl">
                    <a:srgbClr val="000000">
                      <a:alpha val="43137"/>
                    </a:srgbClr>
                  </a:outerShdw>
                </a:effectLst>
              </a:rPr>
              <a:t>Coaching—again, lots </a:t>
            </a:r>
            <a:r>
              <a:rPr lang="en-US" sz="2800" b="1" dirty="0">
                <a:solidFill>
                  <a:srgbClr val="FFFFFF"/>
                </a:solidFill>
                <a:effectLst>
                  <a:outerShdw blurRad="38100" dist="38100" dir="2700000" algn="tl">
                    <a:srgbClr val="000000">
                      <a:alpha val="43137"/>
                    </a:srgbClr>
                  </a:outerShdw>
                </a:effectLst>
              </a:rPr>
              <a:t>and </a:t>
            </a:r>
            <a:r>
              <a:rPr lang="en-US" sz="2800" b="1" dirty="0" smtClean="0">
                <a:solidFill>
                  <a:srgbClr val="FFFFFF"/>
                </a:solidFill>
                <a:effectLst>
                  <a:outerShdw blurRad="38100" dist="38100" dir="2700000" algn="tl">
                    <a:srgbClr val="000000">
                      <a:alpha val="43137"/>
                    </a:srgbClr>
                  </a:outerShdw>
                </a:effectLst>
              </a:rPr>
              <a:t>lots.</a:t>
            </a:r>
            <a:endParaRPr lang="en-US" sz="2800" dirty="0" smtClean="0">
              <a:solidFill>
                <a:srgbClr val="FFFFFF"/>
              </a:solidFill>
              <a:effectLst>
                <a:outerShdw blurRad="38100" dist="38100" dir="2700000" algn="tl">
                  <a:srgbClr val="000000">
                    <a:alpha val="43137"/>
                  </a:srgbClr>
                </a:outerShdw>
              </a:effectLst>
            </a:endParaRPr>
          </a:p>
        </p:txBody>
      </p:sp>
      <p:sp>
        <p:nvSpPr>
          <p:cNvPr id="3" name="TextBox 2"/>
          <p:cNvSpPr txBox="1"/>
          <p:nvPr/>
        </p:nvSpPr>
        <p:spPr>
          <a:xfrm>
            <a:off x="457200" y="182880"/>
            <a:ext cx="5162892" cy="646331"/>
          </a:xfrm>
          <a:prstGeom prst="rect">
            <a:avLst/>
          </a:prstGeom>
          <a:noFill/>
        </p:spPr>
        <p:txBody>
          <a:bodyPr wrap="none" rtlCol="0">
            <a:spAutoFit/>
          </a:bodyPr>
          <a:lstStyle/>
          <a:p>
            <a:r>
              <a:rPr lang="en-US" sz="3600" b="1" dirty="0" smtClean="0">
                <a:solidFill>
                  <a:schemeClr val="bg1"/>
                </a:solidFill>
                <a:effectLst>
                  <a:outerShdw blurRad="38100" dist="38100" dir="2700000" algn="tl">
                    <a:srgbClr val="000000">
                      <a:alpha val="43137"/>
                    </a:srgbClr>
                  </a:outerShdw>
                </a:effectLst>
                <a:latin typeface="Cambria"/>
                <a:cs typeface="Cambria"/>
              </a:rPr>
              <a:t>Doing It Right Isn’t Easy</a:t>
            </a:r>
            <a:endParaRPr lang="en-US" sz="3600" b="1" dirty="0">
              <a:solidFill>
                <a:schemeClr val="bg1"/>
              </a:solidFill>
              <a:effectLst>
                <a:outerShdw blurRad="38100" dist="38100" dir="2700000" algn="tl">
                  <a:srgbClr val="000000">
                    <a:alpha val="43137"/>
                  </a:srgbClr>
                </a:outerShdw>
              </a:effectLst>
              <a:latin typeface="Cambria"/>
              <a:cs typeface="Cambria"/>
            </a:endParaRPr>
          </a:p>
        </p:txBody>
      </p:sp>
      <p:sp>
        <p:nvSpPr>
          <p:cNvPr id="4" name="TextBox 3"/>
          <p:cNvSpPr txBox="1"/>
          <p:nvPr/>
        </p:nvSpPr>
        <p:spPr>
          <a:xfrm>
            <a:off x="8763000" y="6477000"/>
            <a:ext cx="418654" cy="369332"/>
          </a:xfrm>
          <a:prstGeom prst="rect">
            <a:avLst/>
          </a:prstGeom>
          <a:noFill/>
        </p:spPr>
        <p:txBody>
          <a:bodyPr wrap="none" rtlCol="0">
            <a:spAutoFit/>
          </a:bodyPr>
          <a:lstStyle/>
          <a:p>
            <a:r>
              <a:rPr lang="en-US" dirty="0" smtClean="0"/>
              <a:t>23</a:t>
            </a:r>
            <a:endParaRPr lang="en-US" dirty="0"/>
          </a:p>
        </p:txBody>
      </p:sp>
    </p:spTree>
    <p:extLst>
      <p:ext uri="{BB962C8B-B14F-4D97-AF65-F5344CB8AC3E}">
        <p14:creationId xmlns:p14="http://schemas.microsoft.com/office/powerpoint/2010/main" val="298185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0"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Effect transition="in" filter="fade">
                                      <p:cBhvr>
                                        <p:cTn id="19" dur="2400" decel="100000"/>
                                        <p:tgtEl>
                                          <p:spTgt spid="5">
                                            <p:txEl>
                                              <p:pRg st="5" end="5"/>
                                            </p:txEl>
                                          </p:spTgt>
                                        </p:tgtEl>
                                      </p:cBhvr>
                                    </p:animEffect>
                                    <p:anim calcmode="lin" valueType="num">
                                      <p:cBhvr>
                                        <p:cTn id="20" dur="2400" decel="100000" fill="hold"/>
                                        <p:tgtEl>
                                          <p:spTgt spid="5">
                                            <p:txEl>
                                              <p:pRg st="5" end="5"/>
                                            </p:txEl>
                                          </p:spTgt>
                                        </p:tgtEl>
                                        <p:attrNameLst>
                                          <p:attrName>style.rotation</p:attrName>
                                        </p:attrNameLst>
                                      </p:cBhvr>
                                      <p:tavLst>
                                        <p:tav tm="0">
                                          <p:val>
                                            <p:fltVal val="-90"/>
                                          </p:val>
                                        </p:tav>
                                        <p:tav tm="100000">
                                          <p:val>
                                            <p:fltVal val="0"/>
                                          </p:val>
                                        </p:tav>
                                      </p:tavLst>
                                    </p:anim>
                                    <p:anim calcmode="lin" valueType="num">
                                      <p:cBhvr>
                                        <p:cTn id="21" dur="2400" decel="100000" fill="hold"/>
                                        <p:tgtEl>
                                          <p:spTgt spid="5">
                                            <p:txEl>
                                              <p:pRg st="5" end="5"/>
                                            </p:txEl>
                                          </p:spTgt>
                                        </p:tgtEl>
                                        <p:attrNameLst>
                                          <p:attrName>ppt_x</p:attrName>
                                        </p:attrNameLst>
                                      </p:cBhvr>
                                      <p:tavLst>
                                        <p:tav tm="0">
                                          <p:val>
                                            <p:strVal val="#ppt_x+0.4"/>
                                          </p:val>
                                        </p:tav>
                                        <p:tav tm="100000">
                                          <p:val>
                                            <p:strVal val="#ppt_x-0.05"/>
                                          </p:val>
                                        </p:tav>
                                      </p:tavLst>
                                    </p:anim>
                                    <p:anim calcmode="lin" valueType="num">
                                      <p:cBhvr>
                                        <p:cTn id="22" dur="2400" decel="100000" fill="hold"/>
                                        <p:tgtEl>
                                          <p:spTgt spid="5">
                                            <p:txEl>
                                              <p:pRg st="5" end="5"/>
                                            </p:txEl>
                                          </p:spTgt>
                                        </p:tgtEl>
                                        <p:attrNameLst>
                                          <p:attrName>ppt_y</p:attrName>
                                        </p:attrNameLst>
                                      </p:cBhvr>
                                      <p:tavLst>
                                        <p:tav tm="0">
                                          <p:val>
                                            <p:strVal val="#ppt_y-0.4"/>
                                          </p:val>
                                        </p:tav>
                                        <p:tav tm="100000">
                                          <p:val>
                                            <p:strVal val="#ppt_y+0.1"/>
                                          </p:val>
                                        </p:tav>
                                      </p:tavLst>
                                    </p:anim>
                                    <p:anim calcmode="lin" valueType="num">
                                      <p:cBhvr>
                                        <p:cTn id="23" dur="600" accel="100000" fill="hold">
                                          <p:stCondLst>
                                            <p:cond delay="2400"/>
                                          </p:stCondLst>
                                        </p:cTn>
                                        <p:tgtEl>
                                          <p:spTgt spid="5">
                                            <p:txEl>
                                              <p:pRg st="5" end="5"/>
                                            </p:txEl>
                                          </p:spTgt>
                                        </p:tgtEl>
                                        <p:attrNameLst>
                                          <p:attrName>ppt_x</p:attrName>
                                        </p:attrNameLst>
                                      </p:cBhvr>
                                      <p:tavLst>
                                        <p:tav tm="0">
                                          <p:val>
                                            <p:strVal val="#ppt_x-0.05"/>
                                          </p:val>
                                        </p:tav>
                                        <p:tav tm="100000">
                                          <p:val>
                                            <p:strVal val="#ppt_x"/>
                                          </p:val>
                                        </p:tav>
                                      </p:tavLst>
                                    </p:anim>
                                    <p:anim calcmode="lin" valueType="num">
                                      <p:cBhvr>
                                        <p:cTn id="24" dur="600" accel="100000" fill="hold">
                                          <p:stCondLst>
                                            <p:cond delay="2400"/>
                                          </p:stCondLst>
                                        </p:cTn>
                                        <p:tgtEl>
                                          <p:spTgt spid="5">
                                            <p:txEl>
                                              <p:pRg st="5" end="5"/>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82880"/>
            <a:ext cx="7772400" cy="646331"/>
          </a:xfrm>
          <a:prstGeom prst="rect">
            <a:avLst/>
          </a:prstGeom>
          <a:noFill/>
          <a:ln w="3175">
            <a:noFill/>
          </a:ln>
        </p:spPr>
        <p:txBody>
          <a:bodyPr wrap="square" rtlCol="0" anchor="t" anchorCtr="0">
            <a:spAutoFit/>
          </a:bodyPr>
          <a:lstStyle/>
          <a:p>
            <a:r>
              <a:rPr lang="en-US" sz="3600" b="1" dirty="0" smtClean="0">
                <a:solidFill>
                  <a:srgbClr val="FFFFFF"/>
                </a:solidFill>
                <a:effectLst>
                  <a:outerShdw blurRad="38100" dist="38100" dir="2700000" algn="tl">
                    <a:srgbClr val="000000">
                      <a:alpha val="43137"/>
                    </a:srgbClr>
                  </a:outerShdw>
                </a:effectLst>
                <a:latin typeface="Cambria"/>
                <a:cs typeface="Cambria"/>
              </a:rPr>
              <a:t>How Important Is Staff Buy-in?</a:t>
            </a:r>
          </a:p>
        </p:txBody>
      </p:sp>
      <p:sp>
        <p:nvSpPr>
          <p:cNvPr id="3" name="TextBox 2"/>
          <p:cNvSpPr txBox="1"/>
          <p:nvPr/>
        </p:nvSpPr>
        <p:spPr>
          <a:xfrm>
            <a:off x="3733800" y="3378875"/>
            <a:ext cx="4724400" cy="2031325"/>
          </a:xfrm>
          <a:prstGeom prst="rect">
            <a:avLst/>
          </a:prstGeom>
          <a:solidFill>
            <a:srgbClr val="2C5689"/>
          </a:solidFill>
        </p:spPr>
        <p:txBody>
          <a:bodyPr wrap="square" lIns="365760" tIns="274320" rIns="365760" bIns="274320" rtlCol="0">
            <a:spAutoFit/>
          </a:bodyPr>
          <a:lstStyle/>
          <a:p>
            <a:r>
              <a:rPr lang="en-US" sz="2400" b="1" dirty="0" smtClean="0">
                <a:solidFill>
                  <a:schemeClr val="bg1"/>
                </a:solidFill>
                <a:effectLst>
                  <a:outerShdw blurRad="38100" dist="38100" dir="2700000" algn="tl">
                    <a:srgbClr val="000000">
                      <a:alpha val="43137"/>
                    </a:srgbClr>
                  </a:outerShdw>
                </a:effectLst>
                <a:latin typeface="Cambria"/>
                <a:cs typeface="Cambria"/>
              </a:rPr>
              <a:t>Staff who do not see the value of the new methods or content will not deliver it effectively.  Period.</a:t>
            </a:r>
            <a:endParaRPr lang="en-US" sz="2400" b="1" dirty="0">
              <a:solidFill>
                <a:schemeClr val="bg1"/>
              </a:solidFill>
              <a:effectLst>
                <a:outerShdw blurRad="38100" dist="38100" dir="2700000" algn="tl">
                  <a:srgbClr val="000000">
                    <a:alpha val="43137"/>
                  </a:srgbClr>
                </a:outerShdw>
              </a:effectLst>
              <a:latin typeface="Cambria"/>
              <a:cs typeface="Cambria"/>
            </a:endParaRPr>
          </a:p>
        </p:txBody>
      </p:sp>
      <p:sp>
        <p:nvSpPr>
          <p:cNvPr id="5" name="TextBox 4"/>
          <p:cNvSpPr txBox="1"/>
          <p:nvPr/>
        </p:nvSpPr>
        <p:spPr>
          <a:xfrm>
            <a:off x="6374140" y="5715000"/>
            <a:ext cx="2236460" cy="461665"/>
          </a:xfrm>
          <a:prstGeom prst="rect">
            <a:avLst/>
          </a:prstGeom>
          <a:noFill/>
        </p:spPr>
        <p:txBody>
          <a:bodyPr wrap="none" rtlCol="0">
            <a:spAutoFit/>
          </a:bodyPr>
          <a:lstStyle/>
          <a:p>
            <a:r>
              <a:rPr lang="en-US" sz="2400" b="1" dirty="0" smtClean="0">
                <a:solidFill>
                  <a:srgbClr val="FF0000"/>
                </a:solidFill>
              </a:rPr>
              <a:t> Not only that …</a:t>
            </a:r>
            <a:endParaRPr lang="en-US" sz="2400" b="1" dirty="0">
              <a:solidFill>
                <a:srgbClr val="FF0000"/>
              </a:solidFill>
            </a:endParaRPr>
          </a:p>
        </p:txBody>
      </p:sp>
      <p:pic>
        <p:nvPicPr>
          <p:cNvPr id="6" name="Picture 5" descr="MC900437073.PNG"/>
          <p:cNvPicPr>
            <a:picLocks noChangeAspect="1"/>
          </p:cNvPicPr>
          <p:nvPr/>
        </p:nvPicPr>
        <p:blipFill>
          <a:blip r:embed="rId3">
            <a:alphaModFix amt="55000"/>
            <a:extLst>
              <a:ext uri="{28A0092B-C50C-407E-A947-70E740481C1C}">
                <a14:useLocalDpi xmlns:a14="http://schemas.microsoft.com/office/drawing/2010/main" val="0"/>
              </a:ext>
            </a:extLst>
          </a:blip>
          <a:stretch>
            <a:fillRect/>
          </a:stretch>
        </p:blipFill>
        <p:spPr>
          <a:xfrm>
            <a:off x="685800" y="1066800"/>
            <a:ext cx="3200400" cy="3200400"/>
          </a:xfrm>
          <a:prstGeom prst="rect">
            <a:avLst/>
          </a:prstGeom>
        </p:spPr>
      </p:pic>
      <p:sp>
        <p:nvSpPr>
          <p:cNvPr id="2" name="TextBox 1"/>
          <p:cNvSpPr txBox="1"/>
          <p:nvPr/>
        </p:nvSpPr>
        <p:spPr>
          <a:xfrm>
            <a:off x="762000" y="1970782"/>
            <a:ext cx="3113953" cy="1077218"/>
          </a:xfrm>
          <a:prstGeom prst="rect">
            <a:avLst/>
          </a:prstGeom>
          <a:noFill/>
        </p:spPr>
        <p:txBody>
          <a:bodyPr wrap="none" rtlCol="0">
            <a:spAutoFit/>
          </a:bodyPr>
          <a:lstStyle/>
          <a:p>
            <a:r>
              <a:rPr lang="en-US" sz="3200" b="1" dirty="0" smtClean="0">
                <a:solidFill>
                  <a:srgbClr val="FF0000"/>
                </a:solidFill>
              </a:rPr>
              <a:t>It’s all important.</a:t>
            </a:r>
          </a:p>
          <a:p>
            <a:r>
              <a:rPr lang="en-US" sz="3200" b="1" dirty="0" smtClean="0">
                <a:solidFill>
                  <a:srgbClr val="FF0000"/>
                </a:solidFill>
              </a:rPr>
              <a:t>It’s the ballgame.</a:t>
            </a:r>
            <a:endParaRPr lang="en-US" sz="3200" b="1" dirty="0">
              <a:solidFill>
                <a:srgbClr val="FF0000"/>
              </a:solidFill>
            </a:endParaRPr>
          </a:p>
        </p:txBody>
      </p:sp>
      <p:sp>
        <p:nvSpPr>
          <p:cNvPr id="7" name="TextBox 6"/>
          <p:cNvSpPr txBox="1"/>
          <p:nvPr/>
        </p:nvSpPr>
        <p:spPr>
          <a:xfrm>
            <a:off x="8763000" y="6477000"/>
            <a:ext cx="418654" cy="369332"/>
          </a:xfrm>
          <a:prstGeom prst="rect">
            <a:avLst/>
          </a:prstGeom>
          <a:noFill/>
        </p:spPr>
        <p:txBody>
          <a:bodyPr wrap="none" rtlCol="0">
            <a:spAutoFit/>
          </a:bodyPr>
          <a:lstStyle/>
          <a:p>
            <a:r>
              <a:rPr lang="en-US" dirty="0" smtClean="0"/>
              <a:t>24</a:t>
            </a:r>
            <a:endParaRPr lang="en-US" dirty="0"/>
          </a:p>
        </p:txBody>
      </p:sp>
    </p:spTree>
    <p:extLst>
      <p:ext uri="{BB962C8B-B14F-4D97-AF65-F5344CB8AC3E}">
        <p14:creationId xmlns:p14="http://schemas.microsoft.com/office/powerpoint/2010/main" val="305649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dissolve">
                                      <p:cBhvr>
                                        <p:cTn id="11" dur="2000"/>
                                        <p:tgtEl>
                                          <p:spTgt spid="2">
                                            <p:txEl>
                                              <p:pRg st="1" end="1"/>
                                            </p:txEl>
                                          </p:spTgt>
                                        </p:tgtEl>
                                      </p:cBhvr>
                                    </p:animEffect>
                                  </p:childTnLst>
                                </p:cTn>
                              </p:par>
                            </p:childTnLst>
                          </p:cTn>
                        </p:par>
                        <p:par>
                          <p:cTn id="12" fill="hold">
                            <p:stCondLst>
                              <p:cond delay="2000"/>
                            </p:stCondLst>
                            <p:childTnLst>
                              <p:par>
                                <p:cTn id="13" presetID="26"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870">
                                          <p:stCondLst>
                                            <p:cond delay="0"/>
                                          </p:stCondLst>
                                        </p:cTn>
                                        <p:tgtEl>
                                          <p:spTgt spid="6"/>
                                        </p:tgtEl>
                                      </p:cBhvr>
                                    </p:animEffect>
                                    <p:anim calcmode="lin" valueType="num">
                                      <p:cBhvr>
                                        <p:cTn id="16" dur="2733"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7" dur="996"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8" dur="996" tmFilter="0, 0; 0.125,0.2665; 0.25,0.4; 0.375,0.465; 0.5,0.5;  0.625,0.535; 0.75,0.6; 0.875,0.7335; 1,1">
                                          <p:stCondLst>
                                            <p:cond delay="996"/>
                                          </p:stCondLst>
                                        </p:cTn>
                                        <p:tgtEl>
                                          <p:spTgt spid="6"/>
                                        </p:tgtEl>
                                        <p:attrNameLst>
                                          <p:attrName>ppt_y</p:attrName>
                                        </p:attrNameLst>
                                      </p:cBhvr>
                                      <p:tavLst>
                                        <p:tav tm="0" fmla="#ppt_y-sin(pi*$)/9">
                                          <p:val>
                                            <p:fltVal val="0"/>
                                          </p:val>
                                        </p:tav>
                                        <p:tav tm="100000">
                                          <p:val>
                                            <p:fltVal val="1"/>
                                          </p:val>
                                        </p:tav>
                                      </p:tavLst>
                                    </p:anim>
                                    <p:anim calcmode="lin" valueType="num">
                                      <p:cBhvr>
                                        <p:cTn id="19" dur="498" tmFilter="0, 0; 0.125,0.2665; 0.25,0.4; 0.375,0.465; 0.5,0.5;  0.625,0.535; 0.75,0.6; 0.875,0.7335; 1,1">
                                          <p:stCondLst>
                                            <p:cond delay="1986"/>
                                          </p:stCondLst>
                                        </p:cTn>
                                        <p:tgtEl>
                                          <p:spTgt spid="6"/>
                                        </p:tgtEl>
                                        <p:attrNameLst>
                                          <p:attrName>ppt_y</p:attrName>
                                        </p:attrNameLst>
                                      </p:cBhvr>
                                      <p:tavLst>
                                        <p:tav tm="0" fmla="#ppt_y-sin(pi*$)/27">
                                          <p:val>
                                            <p:fltVal val="0"/>
                                          </p:val>
                                        </p:tav>
                                        <p:tav tm="100000">
                                          <p:val>
                                            <p:fltVal val="1"/>
                                          </p:val>
                                        </p:tav>
                                      </p:tavLst>
                                    </p:anim>
                                    <p:anim calcmode="lin" valueType="num">
                                      <p:cBhvr>
                                        <p:cTn id="20" dur="246" tmFilter="0, 0; 0.125,0.2665; 0.25,0.4; 0.375,0.465; 0.5,0.5;  0.625,0.535; 0.75,0.6; 0.875,0.7335; 1,1">
                                          <p:stCondLst>
                                            <p:cond delay="2484"/>
                                          </p:stCondLst>
                                        </p:cTn>
                                        <p:tgtEl>
                                          <p:spTgt spid="6"/>
                                        </p:tgtEl>
                                        <p:attrNameLst>
                                          <p:attrName>ppt_y</p:attrName>
                                        </p:attrNameLst>
                                      </p:cBhvr>
                                      <p:tavLst>
                                        <p:tav tm="0" fmla="#ppt_y-sin(pi*$)/81">
                                          <p:val>
                                            <p:fltVal val="0"/>
                                          </p:val>
                                        </p:tav>
                                        <p:tav tm="100000">
                                          <p:val>
                                            <p:fltVal val="1"/>
                                          </p:val>
                                        </p:tav>
                                      </p:tavLst>
                                    </p:anim>
                                    <p:animScale>
                                      <p:cBhvr>
                                        <p:cTn id="21" dur="39">
                                          <p:stCondLst>
                                            <p:cond delay="975"/>
                                          </p:stCondLst>
                                        </p:cTn>
                                        <p:tgtEl>
                                          <p:spTgt spid="6"/>
                                        </p:tgtEl>
                                      </p:cBhvr>
                                      <p:to x="100000" y="60000"/>
                                    </p:animScale>
                                    <p:animScale>
                                      <p:cBhvr>
                                        <p:cTn id="22" dur="249" decel="50000">
                                          <p:stCondLst>
                                            <p:cond delay="1014"/>
                                          </p:stCondLst>
                                        </p:cTn>
                                        <p:tgtEl>
                                          <p:spTgt spid="6"/>
                                        </p:tgtEl>
                                      </p:cBhvr>
                                      <p:to x="100000" y="100000"/>
                                    </p:animScale>
                                    <p:animScale>
                                      <p:cBhvr>
                                        <p:cTn id="23" dur="39">
                                          <p:stCondLst>
                                            <p:cond delay="1968"/>
                                          </p:stCondLst>
                                        </p:cTn>
                                        <p:tgtEl>
                                          <p:spTgt spid="6"/>
                                        </p:tgtEl>
                                      </p:cBhvr>
                                      <p:to x="100000" y="80000"/>
                                    </p:animScale>
                                    <p:animScale>
                                      <p:cBhvr>
                                        <p:cTn id="24" dur="249" decel="50000">
                                          <p:stCondLst>
                                            <p:cond delay="2007"/>
                                          </p:stCondLst>
                                        </p:cTn>
                                        <p:tgtEl>
                                          <p:spTgt spid="6"/>
                                        </p:tgtEl>
                                      </p:cBhvr>
                                      <p:to x="100000" y="100000"/>
                                    </p:animScale>
                                    <p:animScale>
                                      <p:cBhvr>
                                        <p:cTn id="25" dur="39">
                                          <p:stCondLst>
                                            <p:cond delay="2463"/>
                                          </p:stCondLst>
                                        </p:cTn>
                                        <p:tgtEl>
                                          <p:spTgt spid="6"/>
                                        </p:tgtEl>
                                      </p:cBhvr>
                                      <p:to x="100000" y="90000"/>
                                    </p:animScale>
                                    <p:animScale>
                                      <p:cBhvr>
                                        <p:cTn id="26" dur="249" decel="50000">
                                          <p:stCondLst>
                                            <p:cond delay="2502"/>
                                          </p:stCondLst>
                                        </p:cTn>
                                        <p:tgtEl>
                                          <p:spTgt spid="6"/>
                                        </p:tgtEl>
                                      </p:cBhvr>
                                      <p:to x="100000" y="100000"/>
                                    </p:animScale>
                                    <p:animScale>
                                      <p:cBhvr>
                                        <p:cTn id="27" dur="39">
                                          <p:stCondLst>
                                            <p:cond delay="2712"/>
                                          </p:stCondLst>
                                        </p:cTn>
                                        <p:tgtEl>
                                          <p:spTgt spid="6"/>
                                        </p:tgtEl>
                                      </p:cBhvr>
                                      <p:to x="100000" y="95000"/>
                                    </p:animScale>
                                    <p:animScale>
                                      <p:cBhvr>
                                        <p:cTn id="28" dur="249" decel="50000">
                                          <p:stCondLst>
                                            <p:cond delay="2751"/>
                                          </p:stCondLst>
                                        </p:cTn>
                                        <p:tgtEl>
                                          <p:spTgt spid="6"/>
                                        </p:tgtEl>
                                      </p:cBhvr>
                                      <p:to x="100000" y="100000"/>
                                    </p:animScale>
                                  </p:childTnLst>
                                </p:cTn>
                              </p:par>
                            </p:childTnLst>
                          </p:cTn>
                        </p:par>
                        <p:par>
                          <p:cTn id="29" fill="hold">
                            <p:stCondLst>
                              <p:cond delay="5000"/>
                            </p:stCondLst>
                            <p:childTnLst>
                              <p:par>
                                <p:cTn id="30" presetID="2" presetClass="entr" presetSubtype="4" fill="hold" grpId="0" nodeType="after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3000" fill="hold"/>
                                        <p:tgtEl>
                                          <p:spTgt spid="3"/>
                                        </p:tgtEl>
                                        <p:attrNameLst>
                                          <p:attrName>ppt_x</p:attrName>
                                        </p:attrNameLst>
                                      </p:cBhvr>
                                      <p:tavLst>
                                        <p:tav tm="0">
                                          <p:val>
                                            <p:strVal val="#ppt_x"/>
                                          </p:val>
                                        </p:tav>
                                        <p:tav tm="100000">
                                          <p:val>
                                            <p:strVal val="#ppt_x"/>
                                          </p:val>
                                        </p:tav>
                                      </p:tavLst>
                                    </p:anim>
                                    <p:anim calcmode="lin" valueType="num">
                                      <p:cBhvr additive="base">
                                        <p:cTn id="33" dur="3000" fill="hold"/>
                                        <p:tgtEl>
                                          <p:spTgt spid="3"/>
                                        </p:tgtEl>
                                        <p:attrNameLst>
                                          <p:attrName>ppt_y</p:attrName>
                                        </p:attrNameLst>
                                      </p:cBhvr>
                                      <p:tavLst>
                                        <p:tav tm="0">
                                          <p:val>
                                            <p:strVal val="1+#ppt_h/2"/>
                                          </p:val>
                                        </p:tav>
                                        <p:tav tm="100000">
                                          <p:val>
                                            <p:strVal val="#ppt_y"/>
                                          </p:val>
                                        </p:tav>
                                      </p:tavLst>
                                    </p:anim>
                                  </p:childTnLst>
                                </p:cTn>
                              </p:par>
                            </p:childTnLst>
                          </p:cTn>
                        </p:par>
                        <p:par>
                          <p:cTn id="34" fill="hold">
                            <p:stCondLst>
                              <p:cond delay="8000"/>
                            </p:stCondLst>
                            <p:childTnLst>
                              <p:par>
                                <p:cTn id="35" presetID="12" presetClass="entr" presetSubtype="2" fill="hold" nodeType="after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 calcmode="lin" valueType="num">
                                      <p:cBhvr additive="base">
                                        <p:cTn id="37" dur="2000"/>
                                        <p:tgtEl>
                                          <p:spTgt spid="5">
                                            <p:txEl>
                                              <p:pRg st="0" end="0"/>
                                            </p:txEl>
                                          </p:spTgt>
                                        </p:tgtEl>
                                        <p:attrNameLst>
                                          <p:attrName>ppt_x</p:attrName>
                                        </p:attrNameLst>
                                      </p:cBhvr>
                                      <p:tavLst>
                                        <p:tav tm="0">
                                          <p:val>
                                            <p:strVal val="#ppt_x+#ppt_w*1.125000"/>
                                          </p:val>
                                        </p:tav>
                                        <p:tav tm="100000">
                                          <p:val>
                                            <p:strVal val="#ppt_x"/>
                                          </p:val>
                                        </p:tav>
                                      </p:tavLst>
                                    </p:anim>
                                    <p:animEffect transition="in" filter="wipe(left)">
                                      <p:cBhvr>
                                        <p:cTn id="38"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228600"/>
            <a:ext cx="7772400" cy="646331"/>
          </a:xfrm>
          <a:prstGeom prst="rect">
            <a:avLst/>
          </a:prstGeom>
          <a:noFill/>
          <a:ln w="3175">
            <a:noFill/>
          </a:ln>
        </p:spPr>
        <p:txBody>
          <a:bodyPr wrap="square" rtlCol="0" anchor="t" anchorCtr="0">
            <a:spAutoFit/>
          </a:bodyPr>
          <a:lstStyle/>
          <a:p>
            <a:r>
              <a:rPr lang="en-US" sz="3600" b="1" dirty="0" smtClean="0">
                <a:solidFill>
                  <a:srgbClr val="FFFFFF"/>
                </a:solidFill>
                <a:effectLst>
                  <a:outerShdw blurRad="38100" dist="38100" dir="2700000" algn="tl">
                    <a:srgbClr val="000000">
                      <a:alpha val="43137"/>
                    </a:srgbClr>
                  </a:outerShdw>
                </a:effectLst>
                <a:latin typeface="Cambria"/>
                <a:cs typeface="Cambria"/>
              </a:rPr>
              <a:t>The Challenge of Fidelity</a:t>
            </a:r>
          </a:p>
        </p:txBody>
      </p:sp>
      <p:sp>
        <p:nvSpPr>
          <p:cNvPr id="3" name="TextBox 2"/>
          <p:cNvSpPr txBox="1"/>
          <p:nvPr/>
        </p:nvSpPr>
        <p:spPr>
          <a:xfrm>
            <a:off x="4267200" y="5496580"/>
            <a:ext cx="3678611" cy="523220"/>
          </a:xfrm>
          <a:prstGeom prst="rect">
            <a:avLst/>
          </a:prstGeom>
          <a:noFill/>
        </p:spPr>
        <p:txBody>
          <a:bodyPr wrap="none" rtlCol="0">
            <a:spAutoFit/>
          </a:bodyPr>
          <a:lstStyle/>
          <a:p>
            <a:r>
              <a:rPr lang="en-US" sz="2800" b="1" dirty="0" smtClean="0">
                <a:solidFill>
                  <a:srgbClr val="FF0000"/>
                </a:solidFill>
                <a:latin typeface="Bangla MN"/>
                <a:cs typeface="Bangla MN"/>
              </a:rPr>
              <a:t>“Regression to Me”</a:t>
            </a:r>
            <a:endParaRPr lang="en-US" sz="2800" b="1" dirty="0">
              <a:solidFill>
                <a:srgbClr val="FF0000"/>
              </a:solidFill>
              <a:latin typeface="Bangla MN"/>
              <a:cs typeface="Bangla MN"/>
            </a:endParaRPr>
          </a:p>
        </p:txBody>
      </p:sp>
      <p:sp>
        <p:nvSpPr>
          <p:cNvPr id="7" name="Rectangle 6"/>
          <p:cNvSpPr>
            <a:spLocks noChangeArrowheads="1"/>
          </p:cNvSpPr>
          <p:nvPr/>
        </p:nvSpPr>
        <p:spPr bwMode="auto">
          <a:xfrm>
            <a:off x="990600" y="1676400"/>
            <a:ext cx="6477000" cy="2431435"/>
          </a:xfrm>
          <a:prstGeom prst="rect">
            <a:avLst/>
          </a:prstGeom>
          <a:solidFill>
            <a:srgbClr val="2C5689"/>
          </a:solidFill>
          <a:ln w="63500">
            <a:noFill/>
            <a:miter lim="800000"/>
            <a:headEnd/>
            <a:tailEnd/>
          </a:ln>
          <a:extLst/>
        </p:spPr>
        <p:txBody>
          <a:bodyPr wrap="square" lIns="365760" tIns="274320" rIns="365760" bIns="274320">
            <a:spAutoFit/>
          </a:bodyPr>
          <a:lstStyle/>
          <a:p>
            <a:r>
              <a:rPr lang="en-US" sz="2400" b="1" dirty="0" smtClean="0">
                <a:solidFill>
                  <a:srgbClr val="FFFFFF"/>
                </a:solidFill>
                <a:effectLst>
                  <a:outerShdw blurRad="38100" dist="38100" dir="2700000" algn="tl">
                    <a:srgbClr val="000000">
                      <a:alpha val="43137"/>
                    </a:srgbClr>
                  </a:outerShdw>
                </a:effectLst>
              </a:rPr>
              <a:t>Even for true believers, styles, habits, reactions, anecdotes are all stubborn things.</a:t>
            </a:r>
          </a:p>
          <a:p>
            <a:endParaRPr lang="en-US" sz="2400" b="1" dirty="0" smtClean="0">
              <a:solidFill>
                <a:srgbClr val="FFFFFF"/>
              </a:solidFill>
              <a:effectLst>
                <a:outerShdw blurRad="38100" dist="38100" dir="2700000" algn="tl">
                  <a:srgbClr val="000000">
                    <a:alpha val="43137"/>
                  </a:srgbClr>
                </a:outerShdw>
              </a:effectLst>
            </a:endParaRPr>
          </a:p>
          <a:p>
            <a:r>
              <a:rPr lang="en-US" sz="2400" b="1" dirty="0" smtClean="0">
                <a:solidFill>
                  <a:srgbClr val="FFFFFF"/>
                </a:solidFill>
                <a:effectLst>
                  <a:outerShdw blurRad="38100" dist="38100" dir="2700000" algn="tl">
                    <a:srgbClr val="000000">
                      <a:alpha val="43137"/>
                    </a:srgbClr>
                  </a:outerShdw>
                </a:effectLst>
              </a:rPr>
              <a:t>Over time specific EBP content can turn into </a:t>
            </a:r>
            <a:r>
              <a:rPr lang="en-US" sz="2600" b="1" i="1" spc="-60" dirty="0" smtClean="0">
                <a:solidFill>
                  <a:srgbClr val="FFFFFF"/>
                </a:solidFill>
                <a:effectLst/>
              </a:rPr>
              <a:t>advice</a:t>
            </a:r>
            <a:r>
              <a:rPr lang="en-US" sz="2600" b="1" spc="-60" dirty="0" smtClean="0">
                <a:solidFill>
                  <a:srgbClr val="FFFFFF"/>
                </a:solidFill>
                <a:effectLst/>
              </a:rPr>
              <a:t>, </a:t>
            </a:r>
            <a:r>
              <a:rPr lang="en-US" sz="2600" b="1" i="1" spc="-60" dirty="0" smtClean="0">
                <a:solidFill>
                  <a:srgbClr val="FFFFFF"/>
                </a:solidFill>
                <a:effectLst/>
              </a:rPr>
              <a:t>maxims</a:t>
            </a:r>
            <a:r>
              <a:rPr lang="en-US" sz="2600" b="1" spc="-60" dirty="0" smtClean="0">
                <a:solidFill>
                  <a:srgbClr val="FFFFFF"/>
                </a:solidFill>
                <a:effectLst/>
              </a:rPr>
              <a:t>, or </a:t>
            </a:r>
            <a:r>
              <a:rPr lang="en-US" sz="2600" b="1" i="1" spc="-60" dirty="0" smtClean="0">
                <a:solidFill>
                  <a:srgbClr val="FFFFFF"/>
                </a:solidFill>
                <a:effectLst/>
              </a:rPr>
              <a:t>comfort zone</a:t>
            </a:r>
            <a:r>
              <a:rPr lang="en-US" sz="2600" b="1" spc="-60" dirty="0" smtClean="0">
                <a:solidFill>
                  <a:srgbClr val="FFFFFF"/>
                </a:solidFill>
                <a:effectLst/>
              </a:rPr>
              <a:t> counseling.</a:t>
            </a:r>
            <a:endParaRPr lang="en-US" sz="2600" b="1" spc="-60" dirty="0">
              <a:solidFill>
                <a:srgbClr val="2C5689"/>
              </a:solidFill>
              <a:effectLst/>
            </a:endParaRPr>
          </a:p>
        </p:txBody>
      </p:sp>
      <p:sp>
        <p:nvSpPr>
          <p:cNvPr id="6" name="TextBox 5"/>
          <p:cNvSpPr txBox="1"/>
          <p:nvPr/>
        </p:nvSpPr>
        <p:spPr>
          <a:xfrm>
            <a:off x="609600" y="4648200"/>
            <a:ext cx="7683113" cy="461665"/>
          </a:xfrm>
          <a:prstGeom prst="rect">
            <a:avLst/>
          </a:prstGeom>
          <a:solidFill>
            <a:srgbClr val="FFFFFF"/>
          </a:solidFill>
        </p:spPr>
        <p:txBody>
          <a:bodyPr wrap="none" rtlCol="0">
            <a:spAutoFit/>
          </a:bodyPr>
          <a:lstStyle/>
          <a:p>
            <a:r>
              <a:rPr lang="en-US" sz="2400" b="1" dirty="0" smtClean="0">
                <a:solidFill>
                  <a:srgbClr val="2C5689"/>
                </a:solidFill>
              </a:rPr>
              <a:t>This is due to the almost universal and sometimes insidious  </a:t>
            </a:r>
            <a:endParaRPr lang="en-US" sz="2400" b="1" dirty="0">
              <a:solidFill>
                <a:srgbClr val="2C5689"/>
              </a:solidFill>
            </a:endParaRPr>
          </a:p>
        </p:txBody>
      </p:sp>
      <p:sp>
        <p:nvSpPr>
          <p:cNvPr id="8" name="TextBox 7"/>
          <p:cNvSpPr txBox="1"/>
          <p:nvPr/>
        </p:nvSpPr>
        <p:spPr>
          <a:xfrm>
            <a:off x="8763000" y="6477000"/>
            <a:ext cx="418654" cy="369332"/>
          </a:xfrm>
          <a:prstGeom prst="rect">
            <a:avLst/>
          </a:prstGeom>
          <a:noFill/>
        </p:spPr>
        <p:txBody>
          <a:bodyPr wrap="none" rtlCol="0">
            <a:spAutoFit/>
          </a:bodyPr>
          <a:lstStyle/>
          <a:p>
            <a:r>
              <a:rPr lang="en-US" dirty="0" smtClean="0"/>
              <a:t>25</a:t>
            </a:r>
            <a:endParaRPr lang="en-US" dirty="0"/>
          </a:p>
        </p:txBody>
      </p:sp>
    </p:spTree>
    <p:extLst>
      <p:ext uri="{BB962C8B-B14F-4D97-AF65-F5344CB8AC3E}">
        <p14:creationId xmlns:p14="http://schemas.microsoft.com/office/powerpoint/2010/main" val="2188242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0"/>
                                        <p:tgtEl>
                                          <p:spTgt spid="3"/>
                                        </p:tgtEl>
                                        <p:attrNameLst>
                                          <p:attrName>ppt_y</p:attrName>
                                        </p:attrNameLst>
                                      </p:cBhvr>
                                      <p:tavLst>
                                        <p:tav tm="0">
                                          <p:val>
                                            <p:strVal val="#ppt_y+#ppt_h*1.125000"/>
                                          </p:val>
                                        </p:tav>
                                        <p:tav tm="100000">
                                          <p:val>
                                            <p:strVal val="#ppt_y"/>
                                          </p:val>
                                        </p:tav>
                                      </p:tavLst>
                                    </p:anim>
                                    <p:animEffect transition="in" filter="wipe(up)">
                                      <p:cBhvr>
                                        <p:cTn id="17"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82880"/>
            <a:ext cx="7772400" cy="646331"/>
          </a:xfrm>
          <a:prstGeom prst="rect">
            <a:avLst/>
          </a:prstGeom>
          <a:noFill/>
          <a:ln w="3175">
            <a:noFill/>
          </a:ln>
        </p:spPr>
        <p:txBody>
          <a:bodyPr wrap="square" rtlCol="0" anchor="t" anchorCtr="0">
            <a:spAutoFit/>
          </a:bodyPr>
          <a:lstStyle/>
          <a:p>
            <a:r>
              <a:rPr lang="en-US" sz="3600" b="1" dirty="0" smtClean="0">
                <a:solidFill>
                  <a:srgbClr val="FFFFFF"/>
                </a:solidFill>
                <a:effectLst>
                  <a:outerShdw blurRad="38100" dist="38100" dir="2700000" algn="tl">
                    <a:srgbClr val="000000">
                      <a:alpha val="43137"/>
                    </a:srgbClr>
                  </a:outerShdw>
                </a:effectLst>
                <a:latin typeface="Cambria"/>
                <a:cs typeface="Cambria"/>
              </a:rPr>
              <a:t>Some Common Infidelities</a:t>
            </a:r>
          </a:p>
        </p:txBody>
      </p:sp>
      <p:sp>
        <p:nvSpPr>
          <p:cNvPr id="2" name="TextBox 1"/>
          <p:cNvSpPr txBox="1"/>
          <p:nvPr/>
        </p:nvSpPr>
        <p:spPr>
          <a:xfrm>
            <a:off x="609600" y="1299151"/>
            <a:ext cx="6705600" cy="4339649"/>
          </a:xfrm>
          <a:prstGeom prst="rect">
            <a:avLst/>
          </a:prstGeom>
          <a:solidFill>
            <a:schemeClr val="bg1"/>
          </a:solidFill>
        </p:spPr>
        <p:txBody>
          <a:bodyPr wrap="square" lIns="365760" tIns="182880" rIns="365760" bIns="182880" rtlCol="0">
            <a:spAutoFit/>
          </a:bodyPr>
          <a:lstStyle/>
          <a:p>
            <a:pPr>
              <a:spcAft>
                <a:spcPts val="1800"/>
              </a:spcAft>
            </a:pPr>
            <a:r>
              <a:rPr lang="en-US" sz="2400" b="1" dirty="0" smtClean="0">
                <a:solidFill>
                  <a:srgbClr val="FF0000"/>
                </a:solidFill>
              </a:rPr>
              <a:t>Sessions are rushed or not completed</a:t>
            </a:r>
            <a:endParaRPr lang="en-US" sz="2400" b="1" dirty="0">
              <a:solidFill>
                <a:srgbClr val="FF0000"/>
              </a:solidFill>
            </a:endParaRPr>
          </a:p>
          <a:p>
            <a:pPr>
              <a:spcAft>
                <a:spcPts val="1800"/>
              </a:spcAft>
            </a:pPr>
            <a:r>
              <a:rPr lang="en-US" sz="2400" b="1" dirty="0" smtClean="0">
                <a:solidFill>
                  <a:srgbClr val="FF0000"/>
                </a:solidFill>
              </a:rPr>
              <a:t>Discussion turns into debate or confrontation</a:t>
            </a:r>
            <a:endParaRPr lang="en-US" sz="2400" b="1" dirty="0">
              <a:solidFill>
                <a:srgbClr val="FF0000"/>
              </a:solidFill>
            </a:endParaRPr>
          </a:p>
          <a:p>
            <a:pPr>
              <a:spcAft>
                <a:spcPts val="1800"/>
              </a:spcAft>
            </a:pPr>
            <a:r>
              <a:rPr lang="en-US" sz="2400" b="1" dirty="0" smtClean="0">
                <a:solidFill>
                  <a:srgbClr val="FF0000"/>
                </a:solidFill>
              </a:rPr>
              <a:t>Acting out is indulged</a:t>
            </a:r>
          </a:p>
          <a:p>
            <a:pPr>
              <a:spcAft>
                <a:spcPts val="1800"/>
              </a:spcAft>
            </a:pPr>
            <a:r>
              <a:rPr lang="en-US" sz="2400" b="1" dirty="0">
                <a:solidFill>
                  <a:srgbClr val="FF0000"/>
                </a:solidFill>
              </a:rPr>
              <a:t>Personal </a:t>
            </a:r>
            <a:r>
              <a:rPr lang="en-US" sz="2400" b="1" dirty="0" smtClean="0">
                <a:solidFill>
                  <a:srgbClr val="FF0000"/>
                </a:solidFill>
              </a:rPr>
              <a:t>stories substitute </a:t>
            </a:r>
            <a:r>
              <a:rPr lang="en-US" sz="2400" b="1" dirty="0">
                <a:solidFill>
                  <a:srgbClr val="FF0000"/>
                </a:solidFill>
              </a:rPr>
              <a:t>for </a:t>
            </a:r>
            <a:r>
              <a:rPr lang="en-US" sz="2400" b="1" dirty="0" smtClean="0">
                <a:solidFill>
                  <a:srgbClr val="FF0000"/>
                </a:solidFill>
              </a:rPr>
              <a:t>content</a:t>
            </a:r>
          </a:p>
          <a:p>
            <a:pPr>
              <a:spcAft>
                <a:spcPts val="1800"/>
              </a:spcAft>
            </a:pPr>
            <a:r>
              <a:rPr lang="en-US" sz="2400" b="1" dirty="0" smtClean="0">
                <a:solidFill>
                  <a:srgbClr val="FF0000"/>
                </a:solidFill>
              </a:rPr>
              <a:t>Practice is short-changed or skipped</a:t>
            </a:r>
            <a:endParaRPr lang="en-US" sz="2400" b="1" dirty="0">
              <a:solidFill>
                <a:srgbClr val="FF0000"/>
              </a:solidFill>
            </a:endParaRPr>
          </a:p>
          <a:p>
            <a:pPr>
              <a:spcAft>
                <a:spcPts val="1800"/>
              </a:spcAft>
            </a:pPr>
            <a:r>
              <a:rPr lang="en-US" sz="2400" b="1" dirty="0" smtClean="0">
                <a:solidFill>
                  <a:srgbClr val="FF0000"/>
                </a:solidFill>
              </a:rPr>
              <a:t>Maxims substitute for clear explanation</a:t>
            </a:r>
            <a:endParaRPr lang="en-US" sz="2400" b="1" dirty="0">
              <a:solidFill>
                <a:srgbClr val="FF0000"/>
              </a:solidFill>
            </a:endParaRPr>
          </a:p>
          <a:p>
            <a:pPr>
              <a:spcAft>
                <a:spcPts val="3000"/>
              </a:spcAft>
            </a:pPr>
            <a:r>
              <a:rPr lang="en-US" sz="2400" b="1" dirty="0" smtClean="0">
                <a:solidFill>
                  <a:srgbClr val="FF0000"/>
                </a:solidFill>
              </a:rPr>
              <a:t>Specific ideas/skills become generalizations </a:t>
            </a:r>
            <a:endParaRPr lang="en-US" dirty="0">
              <a:solidFill>
                <a:srgbClr val="FF0000"/>
              </a:solidFill>
            </a:endParaRPr>
          </a:p>
        </p:txBody>
      </p:sp>
      <p:sp>
        <p:nvSpPr>
          <p:cNvPr id="3" name="TextBox 2"/>
          <p:cNvSpPr txBox="1"/>
          <p:nvPr/>
        </p:nvSpPr>
        <p:spPr>
          <a:xfrm>
            <a:off x="3276600" y="5791200"/>
            <a:ext cx="5410200" cy="738664"/>
          </a:xfrm>
          <a:prstGeom prst="rect">
            <a:avLst/>
          </a:prstGeom>
          <a:noFill/>
        </p:spPr>
        <p:txBody>
          <a:bodyPr wrap="square" rtlCol="0">
            <a:spAutoFit/>
          </a:bodyPr>
          <a:lstStyle/>
          <a:p>
            <a:r>
              <a:rPr lang="en-US" sz="2400" b="1" dirty="0" smtClean="0">
                <a:solidFill>
                  <a:srgbClr val="2C5689"/>
                </a:solidFill>
                <a:cs typeface="Bangla MN"/>
              </a:rPr>
              <a:t>And each </a:t>
            </a:r>
            <a:r>
              <a:rPr lang="en-US" sz="2400" b="1" dirty="0">
                <a:solidFill>
                  <a:srgbClr val="2C5689"/>
                </a:solidFill>
                <a:cs typeface="Bangla MN"/>
              </a:rPr>
              <a:t>of us could commit new ones.</a:t>
            </a:r>
          </a:p>
          <a:p>
            <a:endParaRPr lang="en-US" dirty="0"/>
          </a:p>
        </p:txBody>
      </p:sp>
      <p:sp>
        <p:nvSpPr>
          <p:cNvPr id="5" name="TextBox 4"/>
          <p:cNvSpPr txBox="1"/>
          <p:nvPr/>
        </p:nvSpPr>
        <p:spPr>
          <a:xfrm>
            <a:off x="8763000" y="6477000"/>
            <a:ext cx="418654" cy="369332"/>
          </a:xfrm>
          <a:prstGeom prst="rect">
            <a:avLst/>
          </a:prstGeom>
          <a:noFill/>
        </p:spPr>
        <p:txBody>
          <a:bodyPr wrap="none" rtlCol="0">
            <a:spAutoFit/>
          </a:bodyPr>
          <a:lstStyle/>
          <a:p>
            <a:r>
              <a:rPr lang="en-US" dirty="0" smtClean="0"/>
              <a:t>26</a:t>
            </a:r>
            <a:endParaRPr lang="en-US" dirty="0"/>
          </a:p>
        </p:txBody>
      </p:sp>
    </p:spTree>
    <p:extLst>
      <p:ext uri="{BB962C8B-B14F-4D97-AF65-F5344CB8AC3E}">
        <p14:creationId xmlns:p14="http://schemas.microsoft.com/office/powerpoint/2010/main" val="2188242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82880"/>
            <a:ext cx="8305800" cy="646331"/>
          </a:xfrm>
          <a:prstGeom prst="rect">
            <a:avLst/>
          </a:prstGeom>
          <a:noFill/>
          <a:ln w="3175">
            <a:noFill/>
          </a:ln>
        </p:spPr>
        <p:txBody>
          <a:bodyPr wrap="square" rtlCol="0" anchor="t" anchorCtr="0">
            <a:spAutoFit/>
          </a:bodyPr>
          <a:lstStyle/>
          <a:p>
            <a:r>
              <a:rPr lang="en-US" sz="3600" b="1" dirty="0" smtClean="0">
                <a:solidFill>
                  <a:schemeClr val="bg1"/>
                </a:solidFill>
                <a:effectLst>
                  <a:outerShdw blurRad="38100" dist="38100" dir="2700000" algn="tl">
                    <a:srgbClr val="000000">
                      <a:alpha val="43137"/>
                    </a:srgbClr>
                  </a:outerShdw>
                </a:effectLst>
                <a:latin typeface="Cambria"/>
                <a:cs typeface="Cambria"/>
              </a:rPr>
              <a:t>If You Can’t Be Pure … Be Open.</a:t>
            </a:r>
          </a:p>
        </p:txBody>
      </p:sp>
      <p:sp>
        <p:nvSpPr>
          <p:cNvPr id="6" name="TextBox 5"/>
          <p:cNvSpPr txBox="1"/>
          <p:nvPr/>
        </p:nvSpPr>
        <p:spPr>
          <a:xfrm>
            <a:off x="1822627" y="2292859"/>
            <a:ext cx="4572000" cy="646331"/>
          </a:xfrm>
          <a:prstGeom prst="rect">
            <a:avLst/>
          </a:prstGeom>
          <a:noFill/>
        </p:spPr>
        <p:txBody>
          <a:bodyPr wrap="square" rtlCol="0">
            <a:spAutoFit/>
          </a:bodyPr>
          <a:lstStyle/>
          <a:p>
            <a:endParaRPr lang="en-US" b="1" dirty="0">
              <a:solidFill>
                <a:srgbClr val="FF0000"/>
              </a:solidFill>
            </a:endParaRPr>
          </a:p>
          <a:p>
            <a:endParaRPr lang="en-US" b="1" dirty="0" smtClean="0">
              <a:solidFill>
                <a:srgbClr val="FF0000"/>
              </a:solidFill>
            </a:endParaRPr>
          </a:p>
        </p:txBody>
      </p:sp>
      <p:sp>
        <p:nvSpPr>
          <p:cNvPr id="8" name="TextBox 7"/>
          <p:cNvSpPr txBox="1"/>
          <p:nvPr/>
        </p:nvSpPr>
        <p:spPr>
          <a:xfrm>
            <a:off x="914400" y="1371600"/>
            <a:ext cx="7315200" cy="4616648"/>
          </a:xfrm>
          <a:prstGeom prst="rect">
            <a:avLst/>
          </a:prstGeom>
          <a:solidFill>
            <a:schemeClr val="bg1"/>
          </a:solidFill>
        </p:spPr>
        <p:txBody>
          <a:bodyPr wrap="square" lIns="365760" tIns="274320" rIns="365760" bIns="274320" rtlCol="0">
            <a:spAutoFit/>
          </a:bodyPr>
          <a:lstStyle/>
          <a:p>
            <a:r>
              <a:rPr lang="en-US" sz="2400" b="1" dirty="0" smtClean="0">
                <a:solidFill>
                  <a:srgbClr val="2C5689"/>
                </a:solidFill>
              </a:rPr>
              <a:t>Observe yourself.  Let others observe you.</a:t>
            </a:r>
          </a:p>
          <a:p>
            <a:endParaRPr lang="en-US" sz="2400" b="1" dirty="0" smtClean="0">
              <a:solidFill>
                <a:srgbClr val="2C5689"/>
              </a:solidFill>
            </a:endParaRPr>
          </a:p>
          <a:p>
            <a:r>
              <a:rPr lang="en-US" sz="2400" b="1" dirty="0" smtClean="0">
                <a:solidFill>
                  <a:srgbClr val="2C5689"/>
                </a:solidFill>
              </a:rPr>
              <a:t>Discuss with colleagues how to make your stuff EBP compatible</a:t>
            </a:r>
            <a:r>
              <a:rPr lang="en-US" sz="2400" b="1" dirty="0">
                <a:solidFill>
                  <a:srgbClr val="2C5689"/>
                </a:solidFill>
              </a:rPr>
              <a:t>. </a:t>
            </a:r>
            <a:r>
              <a:rPr lang="en-US" sz="2400" b="1" dirty="0" smtClean="0">
                <a:solidFill>
                  <a:srgbClr val="2C5689"/>
                </a:solidFill>
              </a:rPr>
              <a:t> Ask</a:t>
            </a:r>
            <a:r>
              <a:rPr lang="en-US" sz="2400" b="1" dirty="0">
                <a:solidFill>
                  <a:srgbClr val="2C5689"/>
                </a:solidFill>
              </a:rPr>
              <a:t>, compare, share. </a:t>
            </a:r>
            <a:r>
              <a:rPr lang="en-US" sz="2400" b="1" dirty="0" smtClean="0">
                <a:solidFill>
                  <a:srgbClr val="2C5689"/>
                </a:solidFill>
              </a:rPr>
              <a:t> Sharpen your stories, find new ways to see them, construct new ones.  Try out new grooves.  Let yourself feel awkward.  Joke at your own non-EBP habits</a:t>
            </a:r>
            <a:r>
              <a:rPr lang="en-US" sz="2400" b="1" dirty="0">
                <a:solidFill>
                  <a:srgbClr val="2C5689"/>
                </a:solidFill>
              </a:rPr>
              <a:t>. </a:t>
            </a:r>
            <a:endParaRPr lang="en-US" sz="2400" b="1" dirty="0" smtClean="0">
              <a:solidFill>
                <a:srgbClr val="2C5689"/>
              </a:solidFill>
            </a:endParaRPr>
          </a:p>
          <a:p>
            <a:endParaRPr lang="en-US" sz="2400" b="1" dirty="0">
              <a:solidFill>
                <a:srgbClr val="2C5689"/>
              </a:solidFill>
            </a:endParaRPr>
          </a:p>
          <a:p>
            <a:r>
              <a:rPr lang="en-US" sz="2400" b="1" dirty="0" smtClean="0">
                <a:solidFill>
                  <a:srgbClr val="2C5689"/>
                </a:solidFill>
              </a:rPr>
              <a:t>Above </a:t>
            </a:r>
            <a:r>
              <a:rPr lang="en-US" sz="2400" b="1" dirty="0">
                <a:solidFill>
                  <a:srgbClr val="2C5689"/>
                </a:solidFill>
              </a:rPr>
              <a:t>all know the EBP’s core elements and do your best to </a:t>
            </a:r>
            <a:r>
              <a:rPr lang="en-US" sz="2400" b="1" dirty="0" smtClean="0">
                <a:solidFill>
                  <a:srgbClr val="2C5689"/>
                </a:solidFill>
              </a:rPr>
              <a:t>maintain a good learning environment for everyone.</a:t>
            </a:r>
          </a:p>
        </p:txBody>
      </p:sp>
      <p:sp>
        <p:nvSpPr>
          <p:cNvPr id="5" name="TextBox 4"/>
          <p:cNvSpPr txBox="1"/>
          <p:nvPr/>
        </p:nvSpPr>
        <p:spPr>
          <a:xfrm>
            <a:off x="8763000" y="6477000"/>
            <a:ext cx="418654" cy="369332"/>
          </a:xfrm>
          <a:prstGeom prst="rect">
            <a:avLst/>
          </a:prstGeom>
          <a:noFill/>
        </p:spPr>
        <p:txBody>
          <a:bodyPr wrap="none" rtlCol="0">
            <a:spAutoFit/>
          </a:bodyPr>
          <a:lstStyle/>
          <a:p>
            <a:r>
              <a:rPr lang="en-US" dirty="0" smtClean="0"/>
              <a:t>27</a:t>
            </a:r>
            <a:endParaRPr lang="en-US" dirty="0"/>
          </a:p>
        </p:txBody>
      </p:sp>
    </p:spTree>
    <p:extLst>
      <p:ext uri="{BB962C8B-B14F-4D97-AF65-F5344CB8AC3E}">
        <p14:creationId xmlns:p14="http://schemas.microsoft.com/office/powerpoint/2010/main" val="3056498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82880"/>
            <a:ext cx="8686800" cy="646331"/>
          </a:xfrm>
          <a:prstGeom prst="rect">
            <a:avLst/>
          </a:prstGeom>
          <a:noFill/>
          <a:ln w="3175">
            <a:noFill/>
          </a:ln>
        </p:spPr>
        <p:txBody>
          <a:bodyPr wrap="square" rtlCol="0" anchor="t" anchorCtr="0">
            <a:spAutoFit/>
          </a:bodyPr>
          <a:lstStyle/>
          <a:p>
            <a:r>
              <a:rPr lang="en-US" sz="3600" b="1" spc="-40" dirty="0" smtClean="0">
                <a:solidFill>
                  <a:schemeClr val="bg1"/>
                </a:solidFill>
                <a:effectLst>
                  <a:outerShdw blurRad="38100" dist="38100" dir="2700000" algn="tl">
                    <a:srgbClr val="000000">
                      <a:alpha val="43137"/>
                    </a:srgbClr>
                  </a:outerShdw>
                </a:effectLst>
                <a:latin typeface="Cambria"/>
                <a:cs typeface="Cambria"/>
              </a:rPr>
              <a:t>You’re A Role Model For Learning, Right?</a:t>
            </a:r>
            <a:endParaRPr lang="en-US" sz="3600" spc="-40" dirty="0">
              <a:solidFill>
                <a:schemeClr val="bg1"/>
              </a:solidFill>
              <a:effectLst>
                <a:outerShdw blurRad="38100" dist="38100" dir="2700000" algn="tl">
                  <a:srgbClr val="000000">
                    <a:alpha val="43137"/>
                  </a:srgbClr>
                </a:outerShdw>
              </a:effectLst>
              <a:latin typeface="Cambria"/>
              <a:cs typeface="Cambria"/>
            </a:endParaRPr>
          </a:p>
        </p:txBody>
      </p:sp>
      <p:sp>
        <p:nvSpPr>
          <p:cNvPr id="6" name="TextBox 5"/>
          <p:cNvSpPr txBox="1"/>
          <p:nvPr/>
        </p:nvSpPr>
        <p:spPr>
          <a:xfrm>
            <a:off x="1295400" y="2294454"/>
            <a:ext cx="6705600" cy="2523768"/>
          </a:xfrm>
          <a:prstGeom prst="rect">
            <a:avLst/>
          </a:prstGeom>
          <a:solidFill>
            <a:srgbClr val="2C5689"/>
          </a:solidFill>
        </p:spPr>
        <p:txBody>
          <a:bodyPr wrap="square" lIns="365760" tIns="274320" rIns="365760" bIns="274320" rtlCol="0">
            <a:spAutoFit/>
          </a:bodyPr>
          <a:lstStyle/>
          <a:p>
            <a:r>
              <a:rPr lang="en-US" sz="3200" b="1" dirty="0" smtClean="0">
                <a:solidFill>
                  <a:srgbClr val="FFFFFF"/>
                </a:solidFill>
                <a:effectLst>
                  <a:outerShdw blurRad="38100" dist="38100" dir="2700000" algn="tl">
                    <a:srgbClr val="000000">
                      <a:alpha val="43137"/>
                    </a:srgbClr>
                  </a:outerShdw>
                </a:effectLst>
              </a:rPr>
              <a:t>Once you get inside a new way to think—you’ll think new things.  You can get good at it.  And make new sense of what you thought before.  </a:t>
            </a:r>
            <a:endParaRPr lang="en-US" sz="2000" b="1" dirty="0" smtClean="0">
              <a:solidFill>
                <a:srgbClr val="FF0000"/>
              </a:solidFill>
              <a:effectLst>
                <a:outerShdw blurRad="38100" dist="38100" dir="2700000" algn="tl">
                  <a:srgbClr val="000000">
                    <a:alpha val="43137"/>
                  </a:srgbClr>
                </a:outerShdw>
              </a:effectLst>
            </a:endParaRPr>
          </a:p>
        </p:txBody>
      </p:sp>
      <p:sp>
        <p:nvSpPr>
          <p:cNvPr id="5" name="TextBox 4"/>
          <p:cNvSpPr txBox="1"/>
          <p:nvPr/>
        </p:nvSpPr>
        <p:spPr>
          <a:xfrm>
            <a:off x="8763000" y="6477000"/>
            <a:ext cx="418654" cy="369332"/>
          </a:xfrm>
          <a:prstGeom prst="rect">
            <a:avLst/>
          </a:prstGeom>
          <a:noFill/>
        </p:spPr>
        <p:txBody>
          <a:bodyPr wrap="none" rtlCol="0">
            <a:spAutoFit/>
          </a:bodyPr>
          <a:lstStyle/>
          <a:p>
            <a:r>
              <a:rPr lang="en-US" dirty="0" smtClean="0"/>
              <a:t>28</a:t>
            </a:r>
            <a:endParaRPr lang="en-US" dirty="0"/>
          </a:p>
        </p:txBody>
      </p:sp>
    </p:spTree>
    <p:extLst>
      <p:ext uri="{BB962C8B-B14F-4D97-AF65-F5344CB8AC3E}">
        <p14:creationId xmlns:p14="http://schemas.microsoft.com/office/powerpoint/2010/main" val="15125528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228600"/>
            <a:ext cx="7772400" cy="646331"/>
          </a:xfrm>
          <a:prstGeom prst="rect">
            <a:avLst/>
          </a:prstGeom>
          <a:noFill/>
          <a:ln w="3175">
            <a:noFill/>
          </a:ln>
        </p:spPr>
        <p:txBody>
          <a:bodyPr wrap="square" rtlCol="0" anchor="t" anchorCtr="0">
            <a:spAutoFit/>
          </a:bodyPr>
          <a:lstStyle/>
          <a:p>
            <a:r>
              <a:rPr lang="en-US" sz="3600" b="1" dirty="0" smtClean="0">
                <a:solidFill>
                  <a:srgbClr val="FFFFFF"/>
                </a:solidFill>
                <a:effectLst>
                  <a:outerShdw blurRad="38100" dist="38100" dir="2700000" algn="tl">
                    <a:srgbClr val="000000">
                      <a:alpha val="43137"/>
                    </a:srgbClr>
                  </a:outerShdw>
                </a:effectLst>
                <a:latin typeface="Cambria"/>
                <a:cs typeface="Cambria"/>
              </a:rPr>
              <a:t>Your Real-World EBP Can Still Rock!</a:t>
            </a:r>
          </a:p>
        </p:txBody>
      </p:sp>
      <p:sp>
        <p:nvSpPr>
          <p:cNvPr id="2" name="Rectangle 1"/>
          <p:cNvSpPr/>
          <p:nvPr/>
        </p:nvSpPr>
        <p:spPr>
          <a:xfrm>
            <a:off x="304800" y="1403895"/>
            <a:ext cx="8534400" cy="4539705"/>
          </a:xfrm>
          <a:prstGeom prst="rect">
            <a:avLst/>
          </a:prstGeom>
          <a:solidFill>
            <a:schemeClr val="bg1"/>
          </a:solidFill>
        </p:spPr>
        <p:txBody>
          <a:bodyPr wrap="square" lIns="365760" tIns="274320" rIns="365760" bIns="274320">
            <a:spAutoFit/>
          </a:bodyPr>
          <a:lstStyle/>
          <a:p>
            <a:pPr>
              <a:spcAft>
                <a:spcPts val="1800"/>
              </a:spcAft>
            </a:pPr>
            <a:r>
              <a:rPr lang="en-US" sz="2800" b="1" dirty="0" smtClean="0">
                <a:solidFill>
                  <a:srgbClr val="2B5785"/>
                </a:solidFill>
              </a:rPr>
              <a:t>Boost its power by ensuring</a:t>
            </a:r>
            <a:endParaRPr lang="en-US" sz="2800" b="1" dirty="0">
              <a:solidFill>
                <a:srgbClr val="2B5785"/>
              </a:solidFill>
            </a:endParaRPr>
          </a:p>
          <a:p>
            <a:pPr marL="342900" lvl="0" indent="-342900">
              <a:spcAft>
                <a:spcPts val="1800"/>
              </a:spcAft>
              <a:buFont typeface="Arial"/>
              <a:buChar char="•"/>
            </a:pPr>
            <a:r>
              <a:rPr lang="en-US" sz="2600" b="1" dirty="0" smtClean="0">
                <a:solidFill>
                  <a:srgbClr val="2B5785"/>
                </a:solidFill>
              </a:rPr>
              <a:t>Frequent, regular sessions</a:t>
            </a:r>
            <a:endParaRPr lang="en-US" sz="2600" b="1" dirty="0">
              <a:solidFill>
                <a:srgbClr val="2B5785"/>
              </a:solidFill>
            </a:endParaRPr>
          </a:p>
          <a:p>
            <a:pPr marL="342900" lvl="0" indent="-342900">
              <a:spcAft>
                <a:spcPts val="1800"/>
              </a:spcAft>
              <a:buFont typeface="Arial"/>
              <a:buChar char="•"/>
            </a:pPr>
            <a:r>
              <a:rPr lang="en-US" sz="2600" b="1" dirty="0" smtClean="0">
                <a:solidFill>
                  <a:srgbClr val="2B5785"/>
                </a:solidFill>
              </a:rPr>
              <a:t>Skills or practices that are readily usable in </a:t>
            </a:r>
            <a:r>
              <a:rPr lang="en-US" sz="2600" b="1" dirty="0">
                <a:solidFill>
                  <a:srgbClr val="2B5785"/>
                </a:solidFill>
              </a:rPr>
              <a:t>daily </a:t>
            </a:r>
            <a:r>
              <a:rPr lang="en-US" sz="2600" b="1" dirty="0" smtClean="0">
                <a:solidFill>
                  <a:srgbClr val="2B5785"/>
                </a:solidFill>
              </a:rPr>
              <a:t>life</a:t>
            </a:r>
            <a:endParaRPr lang="en-US" sz="2600" b="1" dirty="0">
              <a:solidFill>
                <a:srgbClr val="2B5785"/>
              </a:solidFill>
            </a:endParaRPr>
          </a:p>
          <a:p>
            <a:pPr marL="342900" lvl="0" indent="-342900">
              <a:spcAft>
                <a:spcPts val="1800"/>
              </a:spcAft>
              <a:buFont typeface="Arial"/>
              <a:buChar char="•"/>
            </a:pPr>
            <a:r>
              <a:rPr lang="en-US" sz="2600" b="1" dirty="0" smtClean="0">
                <a:solidFill>
                  <a:srgbClr val="2B5785"/>
                </a:solidFill>
              </a:rPr>
              <a:t>Content that is </a:t>
            </a:r>
            <a:r>
              <a:rPr lang="en-US" sz="2600" b="1" dirty="0">
                <a:solidFill>
                  <a:srgbClr val="2B5785"/>
                </a:solidFill>
              </a:rPr>
              <a:t>naturalistic (i.e., not strange-seeming</a:t>
            </a:r>
            <a:r>
              <a:rPr lang="en-US" sz="2600" b="1" dirty="0" smtClean="0">
                <a:solidFill>
                  <a:srgbClr val="2B5785"/>
                </a:solidFill>
              </a:rPr>
              <a:t>)</a:t>
            </a:r>
            <a:endParaRPr lang="en-US" sz="2600" b="1" dirty="0">
              <a:solidFill>
                <a:srgbClr val="2B5785"/>
              </a:solidFill>
            </a:endParaRPr>
          </a:p>
          <a:p>
            <a:pPr marL="342900" lvl="0" indent="-342900">
              <a:spcAft>
                <a:spcPts val="1800"/>
              </a:spcAft>
              <a:buFont typeface="Arial"/>
              <a:buChar char="•"/>
            </a:pPr>
            <a:r>
              <a:rPr lang="en-US" sz="2600" b="1" dirty="0" smtClean="0">
                <a:solidFill>
                  <a:srgbClr val="2B5785"/>
                </a:solidFill>
              </a:rPr>
              <a:t>Knowledgeable </a:t>
            </a:r>
            <a:r>
              <a:rPr lang="en-US" sz="2600" b="1" dirty="0">
                <a:solidFill>
                  <a:srgbClr val="2B5785"/>
                </a:solidFill>
              </a:rPr>
              <a:t>and </a:t>
            </a:r>
            <a:r>
              <a:rPr lang="en-US" sz="2600" b="1" dirty="0" smtClean="0">
                <a:solidFill>
                  <a:srgbClr val="2B5785"/>
                </a:solidFill>
              </a:rPr>
              <a:t>respectful delivery</a:t>
            </a:r>
            <a:endParaRPr lang="en-US" sz="2600" b="1" dirty="0">
              <a:solidFill>
                <a:srgbClr val="2B5785"/>
              </a:solidFill>
            </a:endParaRPr>
          </a:p>
          <a:p>
            <a:pPr marL="342900" lvl="0" indent="-342900">
              <a:spcAft>
                <a:spcPts val="1800"/>
              </a:spcAft>
              <a:buFont typeface="Arial"/>
              <a:buChar char="•"/>
            </a:pPr>
            <a:r>
              <a:rPr lang="en-US" sz="2600" b="1" dirty="0" smtClean="0">
                <a:solidFill>
                  <a:srgbClr val="2B5785"/>
                </a:solidFill>
              </a:rPr>
              <a:t>Clearly and continually reinforcing the content in social learning opportunities throughout the program.</a:t>
            </a:r>
            <a:endParaRPr lang="en-US" sz="2600" b="1" dirty="0">
              <a:solidFill>
                <a:srgbClr val="2B5785"/>
              </a:solidFill>
            </a:endParaRPr>
          </a:p>
        </p:txBody>
      </p:sp>
      <p:sp>
        <p:nvSpPr>
          <p:cNvPr id="5" name="TextBox 4"/>
          <p:cNvSpPr txBox="1"/>
          <p:nvPr/>
        </p:nvSpPr>
        <p:spPr>
          <a:xfrm>
            <a:off x="8763000" y="6477000"/>
            <a:ext cx="418654" cy="369332"/>
          </a:xfrm>
          <a:prstGeom prst="rect">
            <a:avLst/>
          </a:prstGeom>
          <a:noFill/>
        </p:spPr>
        <p:txBody>
          <a:bodyPr wrap="none" rtlCol="0">
            <a:spAutoFit/>
          </a:bodyPr>
          <a:lstStyle/>
          <a:p>
            <a:r>
              <a:rPr lang="en-US" dirty="0" smtClean="0"/>
              <a:t>29</a:t>
            </a:r>
            <a:endParaRPr lang="en-US" dirty="0"/>
          </a:p>
        </p:txBody>
      </p:sp>
    </p:spTree>
    <p:extLst>
      <p:ext uri="{BB962C8B-B14F-4D97-AF65-F5344CB8AC3E}">
        <p14:creationId xmlns:p14="http://schemas.microsoft.com/office/powerpoint/2010/main" val="33362006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8229600" cy="1143000"/>
          </a:xfrm>
        </p:spPr>
        <p:txBody>
          <a:bodyPr/>
          <a:lstStyle/>
          <a:p>
            <a:pPr algn="l"/>
            <a:r>
              <a:rPr lang="en-US" dirty="0" smtClean="0">
                <a:solidFill>
                  <a:schemeClr val="bg1"/>
                </a:solidFill>
                <a:effectLst>
                  <a:outerShdw blurRad="38100" dist="38100" dir="2700000" algn="tl">
                    <a:srgbClr val="000000">
                      <a:alpha val="43137"/>
                    </a:srgbClr>
                  </a:outerShdw>
                </a:effectLst>
                <a:latin typeface="Cambria"/>
                <a:cs typeface="Cambria"/>
              </a:rPr>
              <a:t>This presentation has two parts</a:t>
            </a:r>
            <a:endParaRPr lang="en-US" dirty="0">
              <a:solidFill>
                <a:schemeClr val="bg1"/>
              </a:solidFill>
              <a:effectLst>
                <a:outerShdw blurRad="38100" dist="38100" dir="2700000" algn="tl">
                  <a:srgbClr val="000000">
                    <a:alpha val="43137"/>
                  </a:srgbClr>
                </a:outerShdw>
              </a:effectLst>
              <a:latin typeface="Cambria"/>
              <a:cs typeface="Cambria"/>
            </a:endParaRPr>
          </a:p>
        </p:txBody>
      </p:sp>
      <p:sp>
        <p:nvSpPr>
          <p:cNvPr id="3" name="Content Placeholder 2"/>
          <p:cNvSpPr>
            <a:spLocks noGrp="1"/>
          </p:cNvSpPr>
          <p:nvPr>
            <p:ph idx="1"/>
          </p:nvPr>
        </p:nvSpPr>
        <p:spPr>
          <a:xfrm>
            <a:off x="685800" y="1905001"/>
            <a:ext cx="7767120" cy="3048000"/>
          </a:xfrm>
          <a:solidFill>
            <a:schemeClr val="bg1"/>
          </a:solidFill>
        </p:spPr>
        <p:txBody>
          <a:bodyPr/>
          <a:lstStyle/>
          <a:p>
            <a:endParaRPr lang="en-US" sz="1400" b="1" dirty="0" smtClean="0">
              <a:latin typeface="+mn-lt"/>
            </a:endParaRPr>
          </a:p>
          <a:p>
            <a:r>
              <a:rPr lang="en-US" sz="2800" b="1" dirty="0" smtClean="0">
                <a:latin typeface="+mn-lt"/>
              </a:rPr>
              <a:t>What’s important to consider </a:t>
            </a:r>
            <a:r>
              <a:rPr lang="en-US" sz="2800" dirty="0" smtClean="0">
                <a:latin typeface="+mn-lt"/>
              </a:rPr>
              <a:t>that’s often neglected when selecting an EBP.</a:t>
            </a:r>
          </a:p>
          <a:p>
            <a:endParaRPr lang="en-US" sz="2800" dirty="0">
              <a:latin typeface="+mn-lt"/>
            </a:endParaRPr>
          </a:p>
          <a:p>
            <a:r>
              <a:rPr lang="en-US" sz="2800" b="1" dirty="0" smtClean="0">
                <a:latin typeface="+mn-lt"/>
              </a:rPr>
              <a:t>What matters most in implementing an EBP</a:t>
            </a:r>
            <a:r>
              <a:rPr lang="en-US" sz="2800" dirty="0" smtClean="0">
                <a:latin typeface="+mn-lt"/>
              </a:rPr>
              <a:t>, since it is almost impossible to get it exactly right.</a:t>
            </a:r>
          </a:p>
        </p:txBody>
      </p:sp>
      <p:sp>
        <p:nvSpPr>
          <p:cNvPr id="5" name="TextBox 4"/>
          <p:cNvSpPr txBox="1"/>
          <p:nvPr/>
        </p:nvSpPr>
        <p:spPr>
          <a:xfrm>
            <a:off x="8763000" y="6477000"/>
            <a:ext cx="301660" cy="369332"/>
          </a:xfrm>
          <a:prstGeom prst="rect">
            <a:avLst/>
          </a:prstGeom>
          <a:noFill/>
        </p:spPr>
        <p:txBody>
          <a:bodyPr wrap="none" rtlCol="0">
            <a:spAutoFit/>
          </a:bodyPr>
          <a:lstStyle/>
          <a:p>
            <a:r>
              <a:rPr lang="en-US" dirty="0"/>
              <a:t>3</a:t>
            </a:r>
          </a:p>
        </p:txBody>
      </p:sp>
    </p:spTree>
    <p:extLst>
      <p:ext uri="{BB962C8B-B14F-4D97-AF65-F5344CB8AC3E}">
        <p14:creationId xmlns:p14="http://schemas.microsoft.com/office/powerpoint/2010/main" val="133902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alpha val="14000"/>
          </a:schemeClr>
        </a:solidFill>
        <a:effectLst/>
      </p:bgPr>
    </p:bg>
    <p:spTree>
      <p:nvGrpSpPr>
        <p:cNvPr id="1" name=""/>
        <p:cNvGrpSpPr/>
        <p:nvPr/>
      </p:nvGrpSpPr>
      <p:grpSpPr>
        <a:xfrm>
          <a:off x="0" y="0"/>
          <a:ext cx="0" cy="0"/>
          <a:chOff x="0" y="0"/>
          <a:chExt cx="0" cy="0"/>
        </a:xfrm>
      </p:grpSpPr>
      <p:sp>
        <p:nvSpPr>
          <p:cNvPr id="5" name="Title 1"/>
          <p:cNvSpPr txBox="1">
            <a:spLocks/>
          </p:cNvSpPr>
          <p:nvPr/>
        </p:nvSpPr>
        <p:spPr>
          <a:xfrm>
            <a:off x="609600" y="70063"/>
            <a:ext cx="8132937" cy="844337"/>
          </a:xfrm>
          <a:prstGeom prst="rect">
            <a:avLst/>
          </a:prstGeom>
          <a:effectLst/>
          <a:scene3d>
            <a:camera prst="orthographicFront"/>
            <a:lightRig rig="balanced" dir="t"/>
          </a:scene3d>
          <a:sp3d>
            <a:bevelT w="165100" prst="coolSlant"/>
          </a:sp3d>
        </p:spPr>
        <p:txBody>
          <a:bodyPr lIns="91440" tIns="91440" rIns="91440" bIns="91440">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457200" rtl="0" eaLnBrk="1" latinLnBrk="0" hangingPunct="1">
              <a:spcBef>
                <a:spcPct val="0"/>
              </a:spcBef>
              <a:buNone/>
              <a:defRPr sz="3600" b="1" i="0" kern="1200">
                <a:solidFill>
                  <a:schemeClr val="tx1"/>
                </a:solidFill>
                <a:latin typeface="Calisto MT"/>
                <a:ea typeface="+mj-ea"/>
                <a:cs typeface="Calisto MT"/>
              </a:defRPr>
            </a:lvl1pPr>
          </a:lstStyle>
          <a:p>
            <a:pPr algn="l"/>
            <a:r>
              <a:rPr lang="en-US" sz="4400" dirty="0" smtClean="0">
                <a:ln w="11430"/>
                <a:solidFill>
                  <a:srgbClr val="FFFFFF"/>
                </a:solidFill>
                <a:effectLst>
                  <a:outerShdw blurRad="50800" dist="39000" dir="5460000" algn="tl">
                    <a:srgbClr val="000000">
                      <a:alpha val="38000"/>
                    </a:srgbClr>
                  </a:outerShdw>
                </a:effectLst>
                <a:latin typeface="Cambria"/>
                <a:cs typeface="Cambria"/>
              </a:rPr>
              <a:t>Four Agents of Social Learning</a:t>
            </a:r>
            <a:br>
              <a:rPr lang="en-US" sz="4400" dirty="0" smtClean="0">
                <a:ln w="11430"/>
                <a:solidFill>
                  <a:srgbClr val="FFFFFF"/>
                </a:solidFill>
                <a:effectLst>
                  <a:outerShdw blurRad="50800" dist="39000" dir="5460000" algn="tl">
                    <a:srgbClr val="000000">
                      <a:alpha val="38000"/>
                    </a:srgbClr>
                  </a:outerShdw>
                </a:effectLst>
                <a:latin typeface="Cambria"/>
                <a:cs typeface="Cambria"/>
              </a:rPr>
            </a:br>
            <a:r>
              <a:rPr lang="en-US" sz="4400" dirty="0" smtClean="0">
                <a:ln w="11430"/>
                <a:solidFill>
                  <a:srgbClr val="FFFFFF"/>
                </a:solidFill>
                <a:effectLst>
                  <a:outerShdw blurRad="50800" dist="39000" dir="5460000" algn="tl">
                    <a:srgbClr val="000000">
                      <a:alpha val="38000"/>
                    </a:srgbClr>
                  </a:outerShdw>
                </a:effectLst>
                <a:latin typeface="Cambria"/>
                <a:cs typeface="Cambria"/>
              </a:rPr>
              <a:t/>
            </a:r>
            <a:br>
              <a:rPr lang="en-US" sz="4400" dirty="0" smtClean="0">
                <a:ln w="11430"/>
                <a:solidFill>
                  <a:srgbClr val="FFFFFF"/>
                </a:solidFill>
                <a:effectLst>
                  <a:outerShdw blurRad="50800" dist="39000" dir="5460000" algn="tl">
                    <a:srgbClr val="000000">
                      <a:alpha val="38000"/>
                    </a:srgbClr>
                  </a:outerShdw>
                </a:effectLst>
                <a:latin typeface="Cambria"/>
                <a:cs typeface="Cambria"/>
              </a:rPr>
            </a:br>
            <a:r>
              <a:rPr lang="en-US" sz="4400" dirty="0" smtClean="0">
                <a:ln w="11430"/>
                <a:solidFill>
                  <a:srgbClr val="FFFFFF"/>
                </a:solidFill>
                <a:effectLst>
                  <a:outerShdw blurRad="50800" dist="39000" dir="5460000" algn="tl">
                    <a:srgbClr val="000000">
                      <a:alpha val="38000"/>
                    </a:srgbClr>
                  </a:outerShdw>
                </a:effectLst>
                <a:latin typeface="Cambria"/>
                <a:cs typeface="Cambria"/>
              </a:rPr>
              <a:t>		</a:t>
            </a:r>
            <a:br>
              <a:rPr lang="en-US" sz="4400" dirty="0" smtClean="0">
                <a:ln w="11430"/>
                <a:solidFill>
                  <a:srgbClr val="FFFFFF"/>
                </a:solidFill>
                <a:effectLst>
                  <a:outerShdw blurRad="50800" dist="39000" dir="5460000" algn="tl">
                    <a:srgbClr val="000000">
                      <a:alpha val="38000"/>
                    </a:srgbClr>
                  </a:outerShdw>
                </a:effectLst>
                <a:latin typeface="Cambria"/>
                <a:cs typeface="Cambria"/>
              </a:rPr>
            </a:br>
            <a:r>
              <a:rPr lang="en-US" sz="4400" dirty="0" smtClean="0">
                <a:ln w="11430"/>
                <a:solidFill>
                  <a:srgbClr val="FFFFFF"/>
                </a:solidFill>
                <a:effectLst>
                  <a:outerShdw blurRad="50800" dist="39000" dir="5460000" algn="tl">
                    <a:srgbClr val="000000">
                      <a:alpha val="38000"/>
                    </a:srgbClr>
                  </a:outerShdw>
                </a:effectLst>
                <a:latin typeface="Cambria"/>
                <a:cs typeface="Cambria"/>
              </a:rPr>
              <a:t/>
            </a:r>
            <a:br>
              <a:rPr lang="en-US" sz="4400" dirty="0" smtClean="0">
                <a:ln w="11430"/>
                <a:solidFill>
                  <a:srgbClr val="FFFFFF"/>
                </a:solidFill>
                <a:effectLst>
                  <a:outerShdw blurRad="50800" dist="39000" dir="5460000" algn="tl">
                    <a:srgbClr val="000000">
                      <a:alpha val="38000"/>
                    </a:srgbClr>
                  </a:outerShdw>
                </a:effectLst>
                <a:latin typeface="Cambria"/>
                <a:cs typeface="Cambria"/>
              </a:rPr>
            </a:br>
            <a:endParaRPr lang="en-US" sz="4400" dirty="0">
              <a:ln w="11430"/>
              <a:solidFill>
                <a:srgbClr val="FFFFFF"/>
              </a:solidFill>
              <a:effectLst>
                <a:outerShdw blurRad="50800" dist="39000" dir="5460000" algn="tl">
                  <a:srgbClr val="000000">
                    <a:alpha val="38000"/>
                  </a:srgbClr>
                </a:outerShdw>
              </a:effectLst>
              <a:latin typeface="Cambria"/>
              <a:cs typeface="Cambria"/>
            </a:endParaRPr>
          </a:p>
        </p:txBody>
      </p:sp>
      <p:sp>
        <p:nvSpPr>
          <p:cNvPr id="6" name="TextBox 5"/>
          <p:cNvSpPr txBox="1"/>
          <p:nvPr/>
        </p:nvSpPr>
        <p:spPr>
          <a:xfrm>
            <a:off x="352889" y="1705546"/>
            <a:ext cx="8486311" cy="3552254"/>
          </a:xfrm>
          <a:prstGeom prst="rect">
            <a:avLst/>
          </a:prstGeom>
          <a:solidFill>
            <a:srgbClr val="2C5689">
              <a:alpha val="93000"/>
            </a:srgbClr>
          </a:solidFill>
        </p:spPr>
        <p:txBody>
          <a:bodyPr wrap="square" rtlCol="0">
            <a:spAutoFit/>
            <a:scene3d>
              <a:camera prst="orthographicFront"/>
              <a:lightRig rig="threePt" dir="t">
                <a:rot lat="0" lon="0" rev="12600000"/>
              </a:lightRig>
            </a:scene3d>
            <a:sp3d contourW="12700">
              <a:contourClr>
                <a:schemeClr val="bg1"/>
              </a:contourClr>
            </a:sp3d>
          </a:bodyPr>
          <a:lstStyle/>
          <a:p>
            <a:pPr marL="854964" indent="-571500">
              <a:lnSpc>
                <a:spcPct val="150000"/>
              </a:lnSpc>
              <a:buFont typeface="Wingdings" charset="2"/>
              <a:buChar char="Ø"/>
            </a:pPr>
            <a:r>
              <a:rPr lang="en-US" sz="3800" b="1" spc="-50" dirty="0">
                <a:ln w="11430"/>
                <a:solidFill>
                  <a:schemeClr val="bg1"/>
                </a:solidFill>
                <a:effectLst>
                  <a:outerShdw blurRad="38100" dist="38100" dir="2700000" algn="tl">
                    <a:srgbClr val="000000">
                      <a:alpha val="43137"/>
                    </a:srgbClr>
                  </a:outerShdw>
                </a:effectLst>
                <a:cs typeface="Candara"/>
              </a:rPr>
              <a:t>Practical </a:t>
            </a:r>
            <a:r>
              <a:rPr lang="en-US" sz="3800" b="1" spc="-50" dirty="0" smtClean="0">
                <a:ln w="11430"/>
                <a:solidFill>
                  <a:schemeClr val="bg1"/>
                </a:solidFill>
                <a:effectLst>
                  <a:outerShdw blurRad="38100" dist="38100" dir="2700000" algn="tl">
                    <a:srgbClr val="000000">
                      <a:alpha val="43137"/>
                    </a:srgbClr>
                  </a:outerShdw>
                </a:effectLst>
                <a:cs typeface="Candara"/>
              </a:rPr>
              <a:t>Guidance</a:t>
            </a:r>
          </a:p>
          <a:p>
            <a:pPr marL="854964" indent="-571500">
              <a:lnSpc>
                <a:spcPct val="150000"/>
              </a:lnSpc>
              <a:buFont typeface="Wingdings" charset="2"/>
              <a:buChar char="Ø"/>
            </a:pPr>
            <a:r>
              <a:rPr lang="en-US" sz="3800" b="1" spc="-50" dirty="0" smtClean="0">
                <a:ln w="11430"/>
                <a:solidFill>
                  <a:schemeClr val="bg1"/>
                </a:solidFill>
                <a:effectLst>
                  <a:outerShdw blurRad="38100" dist="38100" dir="2700000" algn="tl">
                    <a:srgbClr val="000000">
                      <a:alpha val="43137"/>
                    </a:srgbClr>
                  </a:outerShdw>
                </a:effectLst>
                <a:cs typeface="Candara"/>
              </a:rPr>
              <a:t>Honest Encouragement</a:t>
            </a:r>
          </a:p>
          <a:p>
            <a:pPr marL="854964" indent="-571500">
              <a:lnSpc>
                <a:spcPct val="150000"/>
              </a:lnSpc>
              <a:buFont typeface="Wingdings" charset="2"/>
              <a:buChar char="Ø"/>
            </a:pPr>
            <a:r>
              <a:rPr lang="en-US" sz="3800" b="1" spc="-50" dirty="0" smtClean="0">
                <a:ln w="11430"/>
                <a:solidFill>
                  <a:schemeClr val="bg1"/>
                </a:solidFill>
                <a:effectLst>
                  <a:outerShdw blurRad="38100" dist="38100" dir="2700000" algn="tl">
                    <a:srgbClr val="000000">
                      <a:alpha val="43137"/>
                    </a:srgbClr>
                  </a:outerShdw>
                </a:effectLst>
                <a:cs typeface="Candara"/>
              </a:rPr>
              <a:t>Successful </a:t>
            </a:r>
            <a:r>
              <a:rPr lang="en-US" sz="3800" b="1" spc="-50" dirty="0">
                <a:ln w="11430"/>
                <a:solidFill>
                  <a:schemeClr val="bg1"/>
                </a:solidFill>
                <a:effectLst>
                  <a:outerShdw blurRad="38100" dist="38100" dir="2700000" algn="tl">
                    <a:srgbClr val="000000">
                      <a:alpha val="43137"/>
                    </a:srgbClr>
                  </a:outerShdw>
                </a:effectLst>
                <a:cs typeface="Candara"/>
              </a:rPr>
              <a:t>Role </a:t>
            </a:r>
            <a:r>
              <a:rPr lang="en-US" sz="3800" b="1" spc="-50" dirty="0" smtClean="0">
                <a:ln w="11430"/>
                <a:solidFill>
                  <a:schemeClr val="bg1"/>
                </a:solidFill>
                <a:effectLst>
                  <a:outerShdw blurRad="38100" dist="38100" dir="2700000" algn="tl">
                    <a:srgbClr val="000000">
                      <a:alpha val="43137"/>
                    </a:srgbClr>
                  </a:outerShdw>
                </a:effectLst>
                <a:cs typeface="Candara"/>
              </a:rPr>
              <a:t>Models</a:t>
            </a:r>
          </a:p>
          <a:p>
            <a:pPr marL="854964" indent="-571500">
              <a:lnSpc>
                <a:spcPct val="150000"/>
              </a:lnSpc>
              <a:buFont typeface="Wingdings" charset="2"/>
              <a:buChar char="Ø"/>
            </a:pPr>
            <a:r>
              <a:rPr lang="en-US" sz="3800" b="1" spc="-50" dirty="0" smtClean="0">
                <a:ln w="11430"/>
                <a:solidFill>
                  <a:schemeClr val="bg1"/>
                </a:solidFill>
                <a:effectLst>
                  <a:outerShdw blurRad="38100" dist="38100" dir="2700000" algn="tl">
                    <a:srgbClr val="000000">
                      <a:alpha val="43137"/>
                    </a:srgbClr>
                  </a:outerShdw>
                </a:effectLst>
                <a:cs typeface="Candara"/>
              </a:rPr>
              <a:t>Peers </a:t>
            </a:r>
            <a:r>
              <a:rPr lang="en-US" sz="3800" b="1" spc="-50" dirty="0">
                <a:ln w="11430"/>
                <a:solidFill>
                  <a:schemeClr val="bg1"/>
                </a:solidFill>
                <a:effectLst>
                  <a:outerShdw blurRad="38100" dist="38100" dir="2700000" algn="tl">
                    <a:srgbClr val="000000">
                      <a:alpha val="43137"/>
                    </a:srgbClr>
                  </a:outerShdw>
                </a:effectLst>
                <a:cs typeface="Candara"/>
              </a:rPr>
              <a:t>Engaged in the Same </a:t>
            </a:r>
            <a:r>
              <a:rPr lang="en-US" sz="3800" b="1" spc="-50" dirty="0" smtClean="0">
                <a:ln w="11430"/>
                <a:solidFill>
                  <a:schemeClr val="bg1"/>
                </a:solidFill>
                <a:effectLst>
                  <a:outerShdw blurRad="38100" dist="38100" dir="2700000" algn="tl">
                    <a:srgbClr val="000000">
                      <a:alpha val="43137"/>
                    </a:srgbClr>
                  </a:outerShdw>
                </a:effectLst>
                <a:cs typeface="Candara"/>
              </a:rPr>
              <a:t>Activity</a:t>
            </a:r>
          </a:p>
        </p:txBody>
      </p:sp>
      <p:sp>
        <p:nvSpPr>
          <p:cNvPr id="2" name="TextBox 1"/>
          <p:cNvSpPr txBox="1"/>
          <p:nvPr/>
        </p:nvSpPr>
        <p:spPr>
          <a:xfrm>
            <a:off x="3705928" y="5634335"/>
            <a:ext cx="5285672" cy="461665"/>
          </a:xfrm>
          <a:prstGeom prst="rect">
            <a:avLst/>
          </a:prstGeom>
          <a:noFill/>
        </p:spPr>
        <p:txBody>
          <a:bodyPr wrap="none" rtlCol="0">
            <a:spAutoFit/>
          </a:bodyPr>
          <a:lstStyle/>
          <a:p>
            <a:r>
              <a:rPr lang="en-US" sz="2400" b="1" dirty="0" smtClean="0">
                <a:solidFill>
                  <a:srgbClr val="FF0000"/>
                </a:solidFill>
              </a:rPr>
              <a:t>This is what makes real learning happen </a:t>
            </a:r>
            <a:endParaRPr lang="en-US" sz="2400" b="1" dirty="0">
              <a:solidFill>
                <a:srgbClr val="FF0000"/>
              </a:solidFill>
            </a:endParaRPr>
          </a:p>
        </p:txBody>
      </p:sp>
      <p:sp>
        <p:nvSpPr>
          <p:cNvPr id="7" name="TextBox 6"/>
          <p:cNvSpPr txBox="1"/>
          <p:nvPr/>
        </p:nvSpPr>
        <p:spPr>
          <a:xfrm>
            <a:off x="8763000" y="6477000"/>
            <a:ext cx="418654" cy="369332"/>
          </a:xfrm>
          <a:prstGeom prst="rect">
            <a:avLst/>
          </a:prstGeom>
          <a:noFill/>
        </p:spPr>
        <p:txBody>
          <a:bodyPr wrap="none" rtlCol="0">
            <a:spAutoFit/>
          </a:bodyPr>
          <a:lstStyle/>
          <a:p>
            <a:r>
              <a:rPr lang="en-US" dirty="0" smtClean="0"/>
              <a:t>30</a:t>
            </a:r>
            <a:endParaRPr lang="en-US" dirty="0"/>
          </a:p>
        </p:txBody>
      </p:sp>
    </p:spTree>
    <p:extLst>
      <p:ext uri="{BB962C8B-B14F-4D97-AF65-F5344CB8AC3E}">
        <p14:creationId xmlns:p14="http://schemas.microsoft.com/office/powerpoint/2010/main" val="1495584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2000"/>
                                        <p:tgtEl>
                                          <p:spTgt spid="6">
                                            <p:txEl>
                                              <p:pRg st="0" end="0"/>
                                            </p:txEl>
                                          </p:spTgt>
                                        </p:tgtEl>
                                        <p:attrNameLst>
                                          <p:attrName>ppt_y</p:attrName>
                                        </p:attrNameLst>
                                      </p:cBhvr>
                                      <p:tavLst>
                                        <p:tav tm="0">
                                          <p:val>
                                            <p:strVal val="#ppt_y+#ppt_h*1.125000"/>
                                          </p:val>
                                        </p:tav>
                                        <p:tav tm="100000">
                                          <p:val>
                                            <p:strVal val="#ppt_y"/>
                                          </p:val>
                                        </p:tav>
                                      </p:tavLst>
                                    </p:anim>
                                    <p:animEffect transition="in" filter="wipe(up)">
                                      <p:cBhvr>
                                        <p:cTn id="8" dur="2000"/>
                                        <p:tgtEl>
                                          <p:spTgt spid="6">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2000"/>
                                        <p:tgtEl>
                                          <p:spTgt spid="6">
                                            <p:txEl>
                                              <p:pRg st="1" end="1"/>
                                            </p:txEl>
                                          </p:spTgt>
                                        </p:tgtEl>
                                        <p:attrNameLst>
                                          <p:attrName>ppt_y</p:attrName>
                                        </p:attrNameLst>
                                      </p:cBhvr>
                                      <p:tavLst>
                                        <p:tav tm="0">
                                          <p:val>
                                            <p:strVal val="#ppt_y+#ppt_h*1.125000"/>
                                          </p:val>
                                        </p:tav>
                                        <p:tav tm="100000">
                                          <p:val>
                                            <p:strVal val="#ppt_y"/>
                                          </p:val>
                                        </p:tav>
                                      </p:tavLst>
                                    </p:anim>
                                    <p:animEffect transition="in" filter="wipe(up)">
                                      <p:cBhvr>
                                        <p:cTn id="14" dur="2000"/>
                                        <p:tgtEl>
                                          <p:spTgt spid="6">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2000"/>
                                        <p:tgtEl>
                                          <p:spTgt spid="6">
                                            <p:txEl>
                                              <p:pRg st="2" end="2"/>
                                            </p:txEl>
                                          </p:spTgt>
                                        </p:tgtEl>
                                        <p:attrNameLst>
                                          <p:attrName>ppt_y</p:attrName>
                                        </p:attrNameLst>
                                      </p:cBhvr>
                                      <p:tavLst>
                                        <p:tav tm="0">
                                          <p:val>
                                            <p:strVal val="#ppt_y+#ppt_h*1.125000"/>
                                          </p:val>
                                        </p:tav>
                                        <p:tav tm="100000">
                                          <p:val>
                                            <p:strVal val="#ppt_y"/>
                                          </p:val>
                                        </p:tav>
                                      </p:tavLst>
                                    </p:anim>
                                    <p:animEffect transition="in" filter="wipe(up)">
                                      <p:cBhvr>
                                        <p:cTn id="20" dur="20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2000"/>
                                        <p:tgtEl>
                                          <p:spTgt spid="6">
                                            <p:txEl>
                                              <p:pRg st="3" end="3"/>
                                            </p:txEl>
                                          </p:spTgt>
                                        </p:tgtEl>
                                        <p:attrNameLst>
                                          <p:attrName>ppt_y</p:attrName>
                                        </p:attrNameLst>
                                      </p:cBhvr>
                                      <p:tavLst>
                                        <p:tav tm="0">
                                          <p:val>
                                            <p:strVal val="#ppt_y+#ppt_h*1.125000"/>
                                          </p:val>
                                        </p:tav>
                                        <p:tav tm="100000">
                                          <p:val>
                                            <p:strVal val="#ppt_y"/>
                                          </p:val>
                                        </p:tav>
                                      </p:tavLst>
                                    </p:anim>
                                    <p:animEffect transition="in" filter="wipe(up)">
                                      <p:cBhvr>
                                        <p:cTn id="26" dur="2000"/>
                                        <p:tgtEl>
                                          <p:spTgt spid="6">
                                            <p:txEl>
                                              <p:pRg st="3" end="3"/>
                                            </p:txEl>
                                          </p:spTgt>
                                        </p:tgtEl>
                                      </p:cBhvr>
                                    </p:animEffect>
                                  </p:childTnLst>
                                </p:cTn>
                              </p:par>
                            </p:childTnLst>
                          </p:cTn>
                        </p:par>
                        <p:par>
                          <p:cTn id="27" fill="hold">
                            <p:stCondLst>
                              <p:cond delay="2000"/>
                            </p:stCondLst>
                            <p:childTnLst>
                              <p:par>
                                <p:cTn id="28" presetID="12" presetClass="entr" presetSubtype="4"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2000"/>
                                        <p:tgtEl>
                                          <p:spTgt spid="2"/>
                                        </p:tgtEl>
                                        <p:attrNameLst>
                                          <p:attrName>ppt_y</p:attrName>
                                        </p:attrNameLst>
                                      </p:cBhvr>
                                      <p:tavLst>
                                        <p:tav tm="0">
                                          <p:val>
                                            <p:strVal val="#ppt_y+#ppt_h*1.125000"/>
                                          </p:val>
                                        </p:tav>
                                        <p:tav tm="100000">
                                          <p:val>
                                            <p:strVal val="#ppt_y"/>
                                          </p:val>
                                        </p:tav>
                                      </p:tavLst>
                                    </p:anim>
                                    <p:animEffect transition="in" filter="wipe(up)">
                                      <p:cBhvr>
                                        <p:cTn id="3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ChangeArrowheads="1"/>
          </p:cNvSpPr>
          <p:nvPr/>
        </p:nvSpPr>
        <p:spPr bwMode="auto">
          <a:xfrm>
            <a:off x="838200" y="4419600"/>
            <a:ext cx="73152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p>
            <a:pPr algn="l">
              <a:defRPr/>
            </a:pPr>
            <a:r>
              <a:rPr lang="en-US" sz="2400" b="1" dirty="0">
                <a:solidFill>
                  <a:srgbClr val="000090"/>
                </a:solidFill>
                <a:latin typeface="+mj-lt"/>
                <a:cs typeface="Candara" charset="0"/>
              </a:rPr>
              <a:t>Without lots of practice and reinforcement we return to our </a:t>
            </a:r>
            <a:r>
              <a:rPr lang="en-US" sz="2400" b="1" dirty="0" smtClean="0">
                <a:solidFill>
                  <a:srgbClr val="000090"/>
                </a:solidFill>
                <a:latin typeface="+mj-lt"/>
                <a:cs typeface="Candara" charset="0"/>
              </a:rPr>
              <a:t>pre- or </a:t>
            </a:r>
            <a:r>
              <a:rPr lang="en-US" sz="2400" b="1" i="1" dirty="0" smtClean="0">
                <a:solidFill>
                  <a:srgbClr val="000090"/>
                </a:solidFill>
                <a:latin typeface="+mj-lt"/>
                <a:cs typeface="Candara" charset="0"/>
              </a:rPr>
              <a:t>un-learned</a:t>
            </a:r>
            <a:r>
              <a:rPr lang="en-US" sz="2400" b="1" dirty="0" smtClean="0">
                <a:solidFill>
                  <a:srgbClr val="000090"/>
                </a:solidFill>
                <a:latin typeface="+mj-lt"/>
                <a:cs typeface="Candara" charset="0"/>
              </a:rPr>
              <a:t> </a:t>
            </a:r>
            <a:r>
              <a:rPr lang="en-US" sz="2400" b="1" dirty="0">
                <a:solidFill>
                  <a:srgbClr val="000090"/>
                </a:solidFill>
                <a:latin typeface="+mj-lt"/>
                <a:cs typeface="Candara" charset="0"/>
              </a:rPr>
              <a:t>condition.  This is especially true of new behaviors intended to replace strong habits.</a:t>
            </a:r>
            <a:endParaRPr lang="en-US" sz="2400" b="1" dirty="0">
              <a:solidFill>
                <a:srgbClr val="000090"/>
              </a:solidFill>
              <a:latin typeface="+mj-lt"/>
            </a:endParaRPr>
          </a:p>
        </p:txBody>
      </p:sp>
      <p:sp>
        <p:nvSpPr>
          <p:cNvPr id="30723" name="TextBox 3"/>
          <p:cNvSpPr txBox="1">
            <a:spLocks noChangeArrowheads="1"/>
          </p:cNvSpPr>
          <p:nvPr/>
        </p:nvSpPr>
        <p:spPr bwMode="auto">
          <a:xfrm>
            <a:off x="457200" y="1457980"/>
            <a:ext cx="8382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Candara" charset="0"/>
                <a:ea typeface="ＭＳ Ｐゴシック" charset="0"/>
                <a:cs typeface="ＭＳ Ｐゴシック" charset="0"/>
              </a:defRPr>
            </a:lvl1pPr>
            <a:lvl2pPr marL="742950" indent="-285750">
              <a:defRPr sz="1000">
                <a:solidFill>
                  <a:schemeClr val="tx1"/>
                </a:solidFill>
                <a:latin typeface="Candara" charset="0"/>
                <a:ea typeface="ＭＳ Ｐゴシック" charset="0"/>
              </a:defRPr>
            </a:lvl2pPr>
            <a:lvl3pPr marL="1143000" indent="-228600">
              <a:defRPr sz="1000">
                <a:solidFill>
                  <a:schemeClr val="tx1"/>
                </a:solidFill>
                <a:latin typeface="Candara" charset="0"/>
                <a:ea typeface="ＭＳ Ｐゴシック" charset="0"/>
              </a:defRPr>
            </a:lvl3pPr>
            <a:lvl4pPr marL="1600200" indent="-228600">
              <a:defRPr sz="1000">
                <a:solidFill>
                  <a:schemeClr val="tx1"/>
                </a:solidFill>
                <a:latin typeface="Candara" charset="0"/>
                <a:ea typeface="ＭＳ Ｐゴシック" charset="0"/>
              </a:defRPr>
            </a:lvl4pPr>
            <a:lvl5pPr marL="2057400" indent="-228600">
              <a:defRPr sz="1000">
                <a:solidFill>
                  <a:schemeClr val="tx1"/>
                </a:solidFill>
                <a:latin typeface="Candara" charset="0"/>
                <a:ea typeface="ＭＳ Ｐゴシック" charset="0"/>
              </a:defRPr>
            </a:lvl5pPr>
            <a:lvl6pPr marL="2514600" indent="-228600" algn="ctr" eaLnBrk="0" fontAlgn="base" hangingPunct="0">
              <a:spcBef>
                <a:spcPct val="0"/>
              </a:spcBef>
              <a:spcAft>
                <a:spcPct val="0"/>
              </a:spcAft>
              <a:defRPr sz="1000">
                <a:solidFill>
                  <a:schemeClr val="tx1"/>
                </a:solidFill>
                <a:latin typeface="Candara" charset="0"/>
                <a:ea typeface="ＭＳ Ｐゴシック" charset="0"/>
              </a:defRPr>
            </a:lvl6pPr>
            <a:lvl7pPr marL="2971800" indent="-228600" algn="ctr" eaLnBrk="0" fontAlgn="base" hangingPunct="0">
              <a:spcBef>
                <a:spcPct val="0"/>
              </a:spcBef>
              <a:spcAft>
                <a:spcPct val="0"/>
              </a:spcAft>
              <a:defRPr sz="1000">
                <a:solidFill>
                  <a:schemeClr val="tx1"/>
                </a:solidFill>
                <a:latin typeface="Candara" charset="0"/>
                <a:ea typeface="ＭＳ Ｐゴシック" charset="0"/>
              </a:defRPr>
            </a:lvl7pPr>
            <a:lvl8pPr marL="3429000" indent="-228600" algn="ctr" eaLnBrk="0" fontAlgn="base" hangingPunct="0">
              <a:spcBef>
                <a:spcPct val="0"/>
              </a:spcBef>
              <a:spcAft>
                <a:spcPct val="0"/>
              </a:spcAft>
              <a:defRPr sz="1000">
                <a:solidFill>
                  <a:schemeClr val="tx1"/>
                </a:solidFill>
                <a:latin typeface="Candara" charset="0"/>
                <a:ea typeface="ＭＳ Ｐゴシック" charset="0"/>
              </a:defRPr>
            </a:lvl8pPr>
            <a:lvl9pPr marL="3886200" indent="-228600" algn="ctr" eaLnBrk="0" fontAlgn="base" hangingPunct="0">
              <a:spcBef>
                <a:spcPct val="0"/>
              </a:spcBef>
              <a:spcAft>
                <a:spcPct val="0"/>
              </a:spcAft>
              <a:defRPr sz="1000">
                <a:solidFill>
                  <a:schemeClr val="tx1"/>
                </a:solidFill>
                <a:latin typeface="Candara" charset="0"/>
                <a:ea typeface="ＭＳ Ｐゴシック" charset="0"/>
              </a:defRPr>
            </a:lvl9pPr>
          </a:lstStyle>
          <a:p>
            <a:pPr>
              <a:defRPr/>
            </a:pPr>
            <a:r>
              <a:rPr lang="en-US" sz="2800" b="1" dirty="0" smtClean="0">
                <a:solidFill>
                  <a:srgbClr val="000090"/>
                </a:solidFill>
                <a:latin typeface="+mn-lt"/>
                <a:cs typeface="Cambria"/>
              </a:rPr>
              <a:t>… ABOUT LEARNING </a:t>
            </a:r>
            <a:r>
              <a:rPr lang="en-US" sz="2800" b="1" dirty="0" smtClean="0">
                <a:solidFill>
                  <a:srgbClr val="000090"/>
                </a:solidFill>
                <a:latin typeface="+mn-lt"/>
              </a:rPr>
              <a:t>THAT WE SHOULD NOT FORGET:</a:t>
            </a:r>
          </a:p>
        </p:txBody>
      </p:sp>
      <p:sp>
        <p:nvSpPr>
          <p:cNvPr id="5" name="TextBox 4"/>
          <p:cNvSpPr txBox="1"/>
          <p:nvPr/>
        </p:nvSpPr>
        <p:spPr>
          <a:xfrm>
            <a:off x="1975614" y="2514600"/>
            <a:ext cx="4913980" cy="1292662"/>
          </a:xfrm>
          <a:prstGeom prst="rect">
            <a:avLst/>
          </a:prstGeom>
          <a:solidFill>
            <a:srgbClr val="FFF49C"/>
          </a:solidFill>
          <a:effectLst>
            <a:outerShdw blurRad="165100" dist="139700" dir="2100000" algn="tl" rotWithShape="0">
              <a:schemeClr val="tx1">
                <a:alpha val="43000"/>
              </a:schemeClr>
            </a:outerShdw>
          </a:effectLst>
        </p:spPr>
        <p:txBody>
          <a:bodyPr wrap="none" lIns="457200" tIns="228600" rIns="457200" bIns="228600">
            <a:spAutoFit/>
            <a:scene3d>
              <a:camera prst="orthographicFront"/>
              <a:lightRig rig="flat" dir="tl">
                <a:rot lat="0" lon="0" rev="6600000"/>
              </a:lightRig>
            </a:scene3d>
            <a:sp3d extrusionH="63500" contourW="12700" prstMaterial="metal">
              <a:bevelT w="38100" h="31750"/>
              <a:contourClr>
                <a:schemeClr val="bg1"/>
              </a:contourClr>
            </a:sp3d>
          </a:bodyPr>
          <a:lstStyle/>
          <a:p>
            <a:pPr>
              <a:defRPr/>
            </a:pPr>
            <a:r>
              <a:rPr lang="en-US" sz="5400" b="1" dirty="0">
                <a:ln w="11430"/>
                <a:solidFill>
                  <a:srgbClr val="FF0000"/>
                </a:solidFill>
                <a:effectLst>
                  <a:outerShdw blurRad="38100" dist="38100" dir="2700000" algn="tl">
                    <a:srgbClr val="000000">
                      <a:alpha val="43137"/>
                    </a:srgbClr>
                  </a:outerShdw>
                </a:effectLst>
                <a:latin typeface="Cambria"/>
                <a:cs typeface="Cambria"/>
              </a:rPr>
              <a:t>WE FORGET. </a:t>
            </a:r>
          </a:p>
        </p:txBody>
      </p:sp>
      <p:sp>
        <p:nvSpPr>
          <p:cNvPr id="3" name="TextBox 2"/>
          <p:cNvSpPr txBox="1"/>
          <p:nvPr/>
        </p:nvSpPr>
        <p:spPr>
          <a:xfrm>
            <a:off x="457200" y="182880"/>
            <a:ext cx="6978894" cy="646331"/>
          </a:xfrm>
          <a:prstGeom prst="rect">
            <a:avLst/>
          </a:prstGeom>
          <a:noFill/>
        </p:spPr>
        <p:txBody>
          <a:bodyPr wrap="none" rtlCol="0">
            <a:spAutoFit/>
          </a:bodyPr>
          <a:lstStyle/>
          <a:p>
            <a:r>
              <a:rPr lang="en-US" sz="3600" b="1" dirty="0">
                <a:solidFill>
                  <a:srgbClr val="FFFFFF"/>
                </a:solidFill>
                <a:effectLst>
                  <a:outerShdw blurRad="38100" dist="38100" dir="2700000" algn="tl">
                    <a:srgbClr val="000000">
                      <a:alpha val="43137"/>
                    </a:srgbClr>
                  </a:outerShdw>
                </a:effectLst>
                <a:latin typeface="Cambria"/>
                <a:cs typeface="Cambria"/>
              </a:rPr>
              <a:t>Something REALLY </a:t>
            </a:r>
            <a:r>
              <a:rPr lang="en-US" sz="3600" b="1" dirty="0" smtClean="0">
                <a:solidFill>
                  <a:srgbClr val="FFFFFF"/>
                </a:solidFill>
                <a:effectLst>
                  <a:outerShdw blurRad="38100" dist="38100" dir="2700000" algn="tl">
                    <a:srgbClr val="000000">
                      <a:alpha val="43137"/>
                    </a:srgbClr>
                  </a:outerShdw>
                </a:effectLst>
                <a:latin typeface="Cambria"/>
                <a:cs typeface="Cambria"/>
              </a:rPr>
              <a:t>IMPORTANT</a:t>
            </a:r>
            <a:endParaRPr lang="en-US" sz="3600" dirty="0">
              <a:solidFill>
                <a:srgbClr val="FFFFFF"/>
              </a:solidFill>
              <a:effectLst>
                <a:outerShdw blurRad="38100" dist="38100" dir="2700000" algn="tl">
                  <a:srgbClr val="000000">
                    <a:alpha val="43137"/>
                  </a:srgbClr>
                </a:outerShdw>
              </a:effectLst>
              <a:latin typeface="Cambria"/>
              <a:cs typeface="Cambria"/>
            </a:endParaRPr>
          </a:p>
        </p:txBody>
      </p:sp>
      <p:sp>
        <p:nvSpPr>
          <p:cNvPr id="2" name="TextBox 1"/>
          <p:cNvSpPr txBox="1"/>
          <p:nvPr/>
        </p:nvSpPr>
        <p:spPr>
          <a:xfrm>
            <a:off x="3048000" y="5943600"/>
            <a:ext cx="5901488" cy="369332"/>
          </a:xfrm>
          <a:prstGeom prst="rect">
            <a:avLst/>
          </a:prstGeom>
          <a:noFill/>
        </p:spPr>
        <p:txBody>
          <a:bodyPr wrap="none" rtlCol="0">
            <a:spAutoFit/>
          </a:bodyPr>
          <a:lstStyle/>
          <a:p>
            <a:r>
              <a:rPr lang="en-US" b="1" dirty="0" smtClean="0">
                <a:solidFill>
                  <a:srgbClr val="FF0000"/>
                </a:solidFill>
              </a:rPr>
              <a:t>True for offenders, true for counselors, true for you and me.</a:t>
            </a:r>
            <a:endParaRPr lang="en-US" b="1" dirty="0">
              <a:solidFill>
                <a:srgbClr val="FF0000"/>
              </a:solidFill>
            </a:endParaRPr>
          </a:p>
        </p:txBody>
      </p:sp>
      <p:sp>
        <p:nvSpPr>
          <p:cNvPr id="8" name="TextBox 7"/>
          <p:cNvSpPr txBox="1"/>
          <p:nvPr/>
        </p:nvSpPr>
        <p:spPr>
          <a:xfrm>
            <a:off x="8763000" y="6477000"/>
            <a:ext cx="418654" cy="369332"/>
          </a:xfrm>
          <a:prstGeom prst="rect">
            <a:avLst/>
          </a:prstGeom>
          <a:noFill/>
        </p:spPr>
        <p:txBody>
          <a:bodyPr wrap="none" rtlCol="0">
            <a:spAutoFit/>
          </a:bodyPr>
          <a:lstStyle/>
          <a:p>
            <a:r>
              <a:rPr lang="en-US" dirty="0" smtClean="0"/>
              <a:t>31</a:t>
            </a:r>
            <a:endParaRPr lang="en-US" dirty="0"/>
          </a:p>
        </p:txBody>
      </p:sp>
    </p:spTree>
    <p:extLst>
      <p:ext uri="{BB962C8B-B14F-4D97-AF65-F5344CB8AC3E}">
        <p14:creationId xmlns:p14="http://schemas.microsoft.com/office/powerpoint/2010/main" val="1517757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0"/>
                                        <p:tgtEl>
                                          <p:spTgt spid="5"/>
                                        </p:tgtEl>
                                      </p:cBhvr>
                                    </p:animEffect>
                                  </p:childTnLst>
                                </p:cTn>
                              </p:par>
                            </p:childTnLst>
                          </p:cTn>
                        </p:par>
                        <p:par>
                          <p:cTn id="8" fill="hold" nodeType="withGroup">
                            <p:stCondLst>
                              <p:cond delay="5000"/>
                            </p:stCondLst>
                            <p:childTnLst>
                              <p:par>
                                <p:cTn id="9" presetID="2" presetClass="entr" presetSubtype="4" fill="hold" grpId="0" nodeType="afterEffect">
                                  <p:stCondLst>
                                    <p:cond delay="0"/>
                                  </p:stCondLst>
                                  <p:childTnLst>
                                    <p:set>
                                      <p:cBhvr>
                                        <p:cTn id="10" dur="1" fill="hold">
                                          <p:stCondLst>
                                            <p:cond delay="0"/>
                                          </p:stCondLst>
                                        </p:cTn>
                                        <p:tgtEl>
                                          <p:spTgt spid="30722"/>
                                        </p:tgtEl>
                                        <p:attrNameLst>
                                          <p:attrName>style.visibility</p:attrName>
                                        </p:attrNameLst>
                                      </p:cBhvr>
                                      <p:to>
                                        <p:strVal val="visible"/>
                                      </p:to>
                                    </p:set>
                                    <p:anim calcmode="lin" valueType="num">
                                      <p:cBhvr additive="base">
                                        <p:cTn id="11" dur="3000" fill="hold"/>
                                        <p:tgtEl>
                                          <p:spTgt spid="30722"/>
                                        </p:tgtEl>
                                        <p:attrNameLst>
                                          <p:attrName>ppt_x</p:attrName>
                                        </p:attrNameLst>
                                      </p:cBhvr>
                                      <p:tavLst>
                                        <p:tav tm="0">
                                          <p:val>
                                            <p:strVal val="#ppt_x"/>
                                          </p:val>
                                        </p:tav>
                                        <p:tav tm="100000">
                                          <p:val>
                                            <p:strVal val="#ppt_x"/>
                                          </p:val>
                                        </p:tav>
                                      </p:tavLst>
                                    </p:anim>
                                    <p:anim calcmode="lin" valueType="num">
                                      <p:cBhvr additive="base">
                                        <p:cTn id="12" dur="3000" fill="hold"/>
                                        <p:tgtEl>
                                          <p:spTgt spid="30722"/>
                                        </p:tgtEl>
                                        <p:attrNameLst>
                                          <p:attrName>ppt_y</p:attrName>
                                        </p:attrNameLst>
                                      </p:cBhvr>
                                      <p:tavLst>
                                        <p:tav tm="0">
                                          <p:val>
                                            <p:strVal val="1+#ppt_h/2"/>
                                          </p:val>
                                        </p:tav>
                                        <p:tav tm="100000">
                                          <p:val>
                                            <p:strVal val="#ppt_y"/>
                                          </p:val>
                                        </p:tav>
                                      </p:tavLst>
                                    </p:anim>
                                  </p:childTnLst>
                                </p:cTn>
                              </p:par>
                            </p:childTnLst>
                          </p:cTn>
                        </p:par>
                        <p:par>
                          <p:cTn id="13" fill="hold">
                            <p:stCondLst>
                              <p:cond delay="8000"/>
                            </p:stCondLst>
                            <p:childTnLst>
                              <p:par>
                                <p:cTn id="14" presetID="2" presetClass="entr" presetSubtype="4" fill="hold" nodeType="after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 calcmode="lin" valueType="num">
                                      <p:cBhvr additive="base">
                                        <p:cTn id="16"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5" name="Rectangle 7"/>
          <p:cNvSpPr>
            <a:spLocks noChangeArrowheads="1"/>
          </p:cNvSpPr>
          <p:nvPr/>
        </p:nvSpPr>
        <p:spPr bwMode="auto">
          <a:xfrm>
            <a:off x="1360488" y="2165350"/>
            <a:ext cx="184150" cy="579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endParaRPr lang="en-US">
              <a:effectLst/>
            </a:endParaRPr>
          </a:p>
        </p:txBody>
      </p:sp>
      <p:sp>
        <p:nvSpPr>
          <p:cNvPr id="432137" name="Rectangle 9"/>
          <p:cNvSpPr>
            <a:spLocks noChangeArrowheads="1"/>
          </p:cNvSpPr>
          <p:nvPr/>
        </p:nvSpPr>
        <p:spPr bwMode="auto">
          <a:xfrm>
            <a:off x="5334000" y="620713"/>
            <a:ext cx="184150" cy="579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endParaRPr lang="en-US">
              <a:effectLst/>
            </a:endParaRPr>
          </a:p>
        </p:txBody>
      </p:sp>
      <p:sp>
        <p:nvSpPr>
          <p:cNvPr id="432138" name="Rectangle 10"/>
          <p:cNvSpPr>
            <a:spLocks noChangeArrowheads="1"/>
          </p:cNvSpPr>
          <p:nvPr/>
        </p:nvSpPr>
        <p:spPr bwMode="auto">
          <a:xfrm>
            <a:off x="304800" y="943178"/>
            <a:ext cx="8458200" cy="5472266"/>
          </a:xfrm>
          <a:prstGeom prst="rect">
            <a:avLst/>
          </a:prstGeom>
          <a:solidFill>
            <a:srgbClr val="FFFFFF"/>
          </a:solidFill>
          <a:ln>
            <a:noFill/>
          </a:ln>
          <a:extLst/>
        </p:spPr>
        <p:txBody>
          <a:bodyPr tIns="91440" bIns="91440">
            <a:spAutoFit/>
          </a:bodyPr>
          <a:lstStyle/>
          <a:p>
            <a:pPr marL="914400" lvl="1" indent="-457200">
              <a:buFont typeface="Arial" charset="0"/>
              <a:buNone/>
            </a:pPr>
            <a:endParaRPr sz="2200" noProof="1">
              <a:solidFill>
                <a:srgbClr val="1D0A82"/>
              </a:solidFill>
              <a:effectLst>
                <a:outerShdw blurRad="38100" dist="38100" dir="2700000" algn="tl">
                  <a:srgbClr val="DDDDDD"/>
                </a:outerShdw>
              </a:effectLst>
              <a:latin typeface="Cambria" charset="0"/>
            </a:endParaRPr>
          </a:p>
          <a:p>
            <a:pPr marL="914400" lvl="1" indent="-457200">
              <a:buFont typeface="Arial" charset="0"/>
              <a:buNone/>
            </a:pPr>
            <a:endParaRPr sz="2200" noProof="1">
              <a:solidFill>
                <a:srgbClr val="1D0A82"/>
              </a:solidFill>
              <a:effectLst>
                <a:outerShdw blurRad="38100" dist="38100" dir="2700000" algn="tl">
                  <a:srgbClr val="DDDDDD"/>
                </a:outerShdw>
              </a:effectLst>
              <a:latin typeface="Cambria" charset="0"/>
            </a:endParaRPr>
          </a:p>
          <a:p>
            <a:pPr marL="914400" lvl="1" indent="-457200">
              <a:buFont typeface="Arial" charset="0"/>
              <a:buNone/>
            </a:pPr>
            <a:endParaRPr sz="2200" noProof="1">
              <a:solidFill>
                <a:srgbClr val="1D0A82"/>
              </a:solidFill>
              <a:effectLst>
                <a:outerShdw blurRad="38100" dist="38100" dir="2700000" algn="tl">
                  <a:srgbClr val="DDDDDD"/>
                </a:outerShdw>
              </a:effectLst>
              <a:latin typeface="Cambria" charset="0"/>
            </a:endParaRPr>
          </a:p>
          <a:p>
            <a:pPr marL="914400" lvl="1" indent="-457200">
              <a:buFont typeface="Arial" charset="0"/>
              <a:buNone/>
            </a:pPr>
            <a:endParaRPr sz="2200" noProof="1">
              <a:solidFill>
                <a:srgbClr val="1D0A82"/>
              </a:solidFill>
              <a:effectLst>
                <a:outerShdw blurRad="38100" dist="38100" dir="2700000" algn="tl">
                  <a:srgbClr val="DDDDDD"/>
                </a:outerShdw>
              </a:effectLst>
              <a:latin typeface="Cambria" charset="0"/>
            </a:endParaRPr>
          </a:p>
          <a:p>
            <a:pPr marL="914400" lvl="1" indent="-457200">
              <a:buFont typeface="Arial" charset="0"/>
              <a:buNone/>
            </a:pPr>
            <a:endParaRPr sz="2200" noProof="1">
              <a:solidFill>
                <a:srgbClr val="1D0A82"/>
              </a:solidFill>
              <a:effectLst>
                <a:outerShdw blurRad="38100" dist="38100" dir="2700000" algn="tl">
                  <a:srgbClr val="DDDDDD"/>
                </a:outerShdw>
              </a:effectLst>
              <a:latin typeface="Cambria" charset="0"/>
            </a:endParaRPr>
          </a:p>
          <a:p>
            <a:pPr marL="914400" lvl="1" indent="-457200">
              <a:buFont typeface="Arial" charset="0"/>
              <a:buNone/>
            </a:pPr>
            <a:endParaRPr sz="2200" noProof="1">
              <a:solidFill>
                <a:srgbClr val="1D0A82"/>
              </a:solidFill>
              <a:effectLst>
                <a:outerShdw blurRad="38100" dist="38100" dir="2700000" algn="tl">
                  <a:srgbClr val="DDDDDD"/>
                </a:outerShdw>
              </a:effectLst>
              <a:latin typeface="Cambria" charset="0"/>
            </a:endParaRPr>
          </a:p>
          <a:p>
            <a:pPr marL="914400" lvl="1" indent="-457200">
              <a:lnSpc>
                <a:spcPct val="60000"/>
              </a:lnSpc>
              <a:buFont typeface="Arial" charset="0"/>
              <a:buNone/>
            </a:pPr>
            <a:endParaRPr sz="2200" noProof="1">
              <a:solidFill>
                <a:srgbClr val="1D0A82"/>
              </a:solidFill>
              <a:effectLst>
                <a:outerShdw blurRad="38100" dist="38100" dir="2700000" algn="tl">
                  <a:srgbClr val="DDDDDD"/>
                </a:outerShdw>
              </a:effectLst>
              <a:latin typeface="Cambria" charset="0"/>
            </a:endParaRPr>
          </a:p>
          <a:p>
            <a:pPr marL="914400" lvl="1" indent="-457200">
              <a:buFont typeface="Arial" charset="0"/>
              <a:buNone/>
            </a:pPr>
            <a:endParaRPr lang="en-US" noProof="1" smtClean="0">
              <a:solidFill>
                <a:srgbClr val="1D0A82"/>
              </a:solidFill>
              <a:effectLst/>
              <a:latin typeface="Cambria" charset="0"/>
            </a:endParaRPr>
          </a:p>
          <a:p>
            <a:pPr marL="914400" lvl="1" indent="-457200">
              <a:buFont typeface="Arial" charset="0"/>
              <a:buNone/>
            </a:pPr>
            <a:r>
              <a:rPr sz="2200" noProof="1" smtClean="0">
                <a:solidFill>
                  <a:srgbClr val="1D0A82"/>
                </a:solidFill>
                <a:effectLst/>
                <a:latin typeface="Cambria" charset="0"/>
              </a:rPr>
              <a:t>Do </a:t>
            </a:r>
            <a:r>
              <a:rPr sz="2200" noProof="1">
                <a:solidFill>
                  <a:srgbClr val="1D0A82"/>
                </a:solidFill>
                <a:effectLst/>
                <a:latin typeface="Cambria" charset="0"/>
              </a:rPr>
              <a:t>staff reinforce </a:t>
            </a:r>
            <a:r>
              <a:rPr lang="en-US" sz="2200" noProof="1" smtClean="0">
                <a:solidFill>
                  <a:srgbClr val="1D0A82"/>
                </a:solidFill>
                <a:effectLst/>
                <a:latin typeface="Cambria" charset="0"/>
              </a:rPr>
              <a:t>EBP </a:t>
            </a:r>
            <a:r>
              <a:rPr sz="2200" noProof="1" smtClean="0">
                <a:solidFill>
                  <a:srgbClr val="1D0A82"/>
                </a:solidFill>
                <a:effectLst/>
                <a:latin typeface="Cambria" charset="0"/>
              </a:rPr>
              <a:t>principles </a:t>
            </a:r>
            <a:r>
              <a:rPr sz="2200" noProof="1">
                <a:solidFill>
                  <a:srgbClr val="1D0A82"/>
                </a:solidFill>
                <a:effectLst/>
                <a:latin typeface="Cambria" charset="0"/>
              </a:rPr>
              <a:t>or skills outside of </a:t>
            </a:r>
            <a:r>
              <a:rPr sz="2200" noProof="1" smtClean="0">
                <a:solidFill>
                  <a:srgbClr val="1D0A82"/>
                </a:solidFill>
                <a:effectLst/>
                <a:latin typeface="Cambria" charset="0"/>
              </a:rPr>
              <a:t>sessions</a:t>
            </a:r>
            <a:r>
              <a:rPr sz="2200" noProof="1">
                <a:solidFill>
                  <a:srgbClr val="1D0A82"/>
                </a:solidFill>
                <a:effectLst/>
                <a:latin typeface="Cambria" charset="0"/>
              </a:rPr>
              <a:t>? </a:t>
            </a:r>
          </a:p>
          <a:p>
            <a:pPr marL="1371600" lvl="2" indent="-457200">
              <a:lnSpc>
                <a:spcPct val="70000"/>
              </a:lnSpc>
              <a:buFont typeface="Arial" charset="0"/>
              <a:buNone/>
            </a:pPr>
            <a:endParaRPr sz="2200" noProof="1">
              <a:solidFill>
                <a:srgbClr val="1D0A82"/>
              </a:solidFill>
              <a:effectLst/>
              <a:latin typeface="Cambria" charset="0"/>
            </a:endParaRPr>
          </a:p>
          <a:p>
            <a:pPr marL="457200" indent="-457200">
              <a:buFont typeface="Arial" charset="0"/>
              <a:buNone/>
            </a:pPr>
            <a:r>
              <a:rPr sz="2200" noProof="1">
                <a:solidFill>
                  <a:srgbClr val="1D0A82"/>
                </a:solidFill>
                <a:effectLst/>
                <a:latin typeface="Cambria" charset="0"/>
              </a:rPr>
              <a:t>	Are your other treatment tools and program rules consistent with your </a:t>
            </a:r>
            <a:r>
              <a:rPr lang="en-US" sz="2200" noProof="1" smtClean="0">
                <a:solidFill>
                  <a:srgbClr val="1D0A82"/>
                </a:solidFill>
                <a:effectLst/>
                <a:latin typeface="Cambria" charset="0"/>
              </a:rPr>
              <a:t>EBP’s </a:t>
            </a:r>
            <a:r>
              <a:rPr sz="2200" noProof="1" smtClean="0">
                <a:solidFill>
                  <a:srgbClr val="1D0A82"/>
                </a:solidFill>
                <a:effectLst/>
                <a:latin typeface="Cambria" charset="0"/>
              </a:rPr>
              <a:t>principles</a:t>
            </a:r>
            <a:r>
              <a:rPr sz="2200" noProof="1">
                <a:solidFill>
                  <a:srgbClr val="1D0A82"/>
                </a:solidFill>
                <a:effectLst/>
                <a:latin typeface="Cambria" charset="0"/>
              </a:rPr>
              <a:t>? </a:t>
            </a:r>
          </a:p>
          <a:p>
            <a:pPr marL="1371600" lvl="2" indent="-457200">
              <a:lnSpc>
                <a:spcPct val="70000"/>
              </a:lnSpc>
              <a:buFont typeface="Arial" charset="0"/>
              <a:buNone/>
            </a:pPr>
            <a:endParaRPr sz="2200" noProof="1">
              <a:solidFill>
                <a:srgbClr val="1D0A82"/>
              </a:solidFill>
              <a:effectLst/>
              <a:latin typeface="Cambria" charset="0"/>
            </a:endParaRPr>
          </a:p>
          <a:p>
            <a:pPr marL="457200" indent="-457200">
              <a:buFont typeface="Arial" charset="0"/>
              <a:buNone/>
            </a:pPr>
            <a:r>
              <a:rPr sz="2200" noProof="1">
                <a:solidFill>
                  <a:srgbClr val="1D0A82"/>
                </a:solidFill>
                <a:effectLst/>
                <a:latin typeface="Cambria" charset="0"/>
              </a:rPr>
              <a:t>	Are inmates accountable for </a:t>
            </a:r>
            <a:r>
              <a:rPr lang="en-US" sz="2200" noProof="1" smtClean="0">
                <a:solidFill>
                  <a:srgbClr val="1D0A82"/>
                </a:solidFill>
                <a:effectLst/>
                <a:latin typeface="Cambria" charset="0"/>
              </a:rPr>
              <a:t>EBP </a:t>
            </a:r>
            <a:r>
              <a:rPr sz="2200" noProof="1" smtClean="0">
                <a:solidFill>
                  <a:srgbClr val="1D0A82"/>
                </a:solidFill>
                <a:effectLst/>
                <a:latin typeface="Cambria" charset="0"/>
              </a:rPr>
              <a:t>homework </a:t>
            </a:r>
            <a:r>
              <a:rPr sz="2200" noProof="1">
                <a:solidFill>
                  <a:srgbClr val="1D0A82"/>
                </a:solidFill>
                <a:effectLst/>
                <a:latin typeface="Cambria" charset="0"/>
              </a:rPr>
              <a:t>and for applying </a:t>
            </a:r>
            <a:r>
              <a:rPr lang="en-US" sz="2200" noProof="1" smtClean="0">
                <a:solidFill>
                  <a:srgbClr val="1D0A82"/>
                </a:solidFill>
                <a:effectLst/>
                <a:latin typeface="Cambria" charset="0"/>
              </a:rPr>
              <a:t>the </a:t>
            </a:r>
            <a:r>
              <a:rPr sz="2200" noProof="1" smtClean="0">
                <a:solidFill>
                  <a:srgbClr val="1D0A82"/>
                </a:solidFill>
                <a:effectLst/>
                <a:latin typeface="Cambria" charset="0"/>
              </a:rPr>
              <a:t>skills </a:t>
            </a:r>
            <a:r>
              <a:rPr sz="2200" noProof="1">
                <a:solidFill>
                  <a:srgbClr val="1D0A82"/>
                </a:solidFill>
                <a:effectLst/>
                <a:latin typeface="Cambria" charset="0"/>
              </a:rPr>
              <a:t>or principles to their ongoing program activities? </a:t>
            </a:r>
          </a:p>
          <a:p>
            <a:pPr marL="1371600" lvl="2" indent="-457200">
              <a:lnSpc>
                <a:spcPct val="80000"/>
              </a:lnSpc>
              <a:buFont typeface="Arial" charset="0"/>
              <a:buNone/>
            </a:pPr>
            <a:endParaRPr sz="2200" noProof="1">
              <a:solidFill>
                <a:srgbClr val="1D0A82"/>
              </a:solidFill>
              <a:effectLst/>
              <a:latin typeface="Cambria" charset="0"/>
            </a:endParaRPr>
          </a:p>
          <a:p>
            <a:pPr marL="457200" indent="-457200">
              <a:buFont typeface="Arial" charset="0"/>
              <a:buNone/>
            </a:pPr>
            <a:r>
              <a:rPr sz="2200" noProof="1">
                <a:solidFill>
                  <a:srgbClr val="1D0A82"/>
                </a:solidFill>
                <a:effectLst/>
                <a:latin typeface="Cambria" charset="0"/>
              </a:rPr>
              <a:t>	Are staff behaviors on-site consistent with the </a:t>
            </a:r>
            <a:r>
              <a:rPr lang="en-US" sz="2200" noProof="1" smtClean="0">
                <a:solidFill>
                  <a:srgbClr val="1D0A82"/>
                </a:solidFill>
                <a:effectLst/>
                <a:latin typeface="Cambria" charset="0"/>
              </a:rPr>
              <a:t>EBP</a:t>
            </a:r>
            <a:r>
              <a:rPr sz="2200" noProof="1" smtClean="0">
                <a:solidFill>
                  <a:srgbClr val="1D0A82"/>
                </a:solidFill>
                <a:effectLst/>
                <a:latin typeface="Cambria" charset="0"/>
              </a:rPr>
              <a:t> </a:t>
            </a:r>
            <a:r>
              <a:rPr sz="2200" noProof="1">
                <a:solidFill>
                  <a:srgbClr val="1D0A82"/>
                </a:solidFill>
                <a:effectLst/>
                <a:latin typeface="Cambria" charset="0"/>
              </a:rPr>
              <a:t>principles</a:t>
            </a:r>
            <a:r>
              <a:rPr sz="2200" noProof="1" smtClean="0">
                <a:solidFill>
                  <a:srgbClr val="1D0A82"/>
                </a:solidFill>
                <a:effectLst/>
                <a:latin typeface="Cambria" charset="0"/>
              </a:rPr>
              <a:t>?</a:t>
            </a:r>
            <a:endParaRPr sz="2200" noProof="1">
              <a:solidFill>
                <a:srgbClr val="1D0A82"/>
              </a:solidFill>
              <a:effectLst/>
              <a:latin typeface="Cambria" charset="0"/>
            </a:endParaRPr>
          </a:p>
        </p:txBody>
      </p:sp>
      <p:sp>
        <p:nvSpPr>
          <p:cNvPr id="432139" name="Text Box 11"/>
          <p:cNvSpPr txBox="1">
            <a:spLocks noChangeArrowheads="1"/>
          </p:cNvSpPr>
          <p:nvPr/>
        </p:nvSpPr>
        <p:spPr bwMode="auto">
          <a:xfrm>
            <a:off x="4876800" y="1028827"/>
            <a:ext cx="3657600" cy="2400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buFont typeface="Arial" charset="0"/>
              <a:buNone/>
            </a:pPr>
            <a:r>
              <a:rPr sz="2200" noProof="1">
                <a:solidFill>
                  <a:srgbClr val="1D0A82"/>
                </a:solidFill>
                <a:effectLst/>
                <a:latin typeface="Cambria" charset="0"/>
              </a:rPr>
              <a:t>Do all RSAT staff understand the program’s basic </a:t>
            </a:r>
            <a:r>
              <a:rPr lang="en-US" sz="2200" noProof="1" smtClean="0">
                <a:solidFill>
                  <a:srgbClr val="1D0A82"/>
                </a:solidFill>
                <a:effectLst/>
                <a:latin typeface="Cambria" charset="0"/>
              </a:rPr>
              <a:t>EBP</a:t>
            </a:r>
            <a:r>
              <a:rPr sz="2200" noProof="1" smtClean="0">
                <a:solidFill>
                  <a:srgbClr val="1D0A82"/>
                </a:solidFill>
                <a:effectLst/>
                <a:latin typeface="Cambria" charset="0"/>
              </a:rPr>
              <a:t> </a:t>
            </a:r>
            <a:r>
              <a:rPr sz="2200" noProof="1">
                <a:solidFill>
                  <a:srgbClr val="1D0A82"/>
                </a:solidFill>
                <a:effectLst/>
                <a:latin typeface="Cambria" charset="0"/>
              </a:rPr>
              <a:t>approach and key terms?</a:t>
            </a:r>
          </a:p>
          <a:p>
            <a:pPr>
              <a:lnSpc>
                <a:spcPct val="80000"/>
              </a:lnSpc>
              <a:buFont typeface="Arial" charset="0"/>
              <a:buNone/>
            </a:pPr>
            <a:endParaRPr sz="2000" noProof="1">
              <a:solidFill>
                <a:srgbClr val="1D0A82"/>
              </a:solidFill>
              <a:effectLst/>
              <a:latin typeface="Cambria" charset="0"/>
            </a:endParaRPr>
          </a:p>
          <a:p>
            <a:pPr>
              <a:buFont typeface="Arial" charset="0"/>
              <a:buNone/>
            </a:pPr>
            <a:r>
              <a:rPr sz="2200" noProof="1">
                <a:solidFill>
                  <a:srgbClr val="1D0A82"/>
                </a:solidFill>
                <a:effectLst/>
                <a:latin typeface="Cambria" charset="0"/>
              </a:rPr>
              <a:t>Are </a:t>
            </a:r>
            <a:r>
              <a:rPr lang="en-US" sz="2200" noProof="1" smtClean="0">
                <a:solidFill>
                  <a:srgbClr val="1D0A82"/>
                </a:solidFill>
                <a:effectLst/>
                <a:latin typeface="Cambria" charset="0"/>
              </a:rPr>
              <a:t>EBP</a:t>
            </a:r>
            <a:r>
              <a:rPr sz="2200" noProof="1" smtClean="0">
                <a:solidFill>
                  <a:srgbClr val="1D0A82"/>
                </a:solidFill>
                <a:effectLst/>
                <a:latin typeface="Cambria" charset="0"/>
              </a:rPr>
              <a:t> </a:t>
            </a:r>
            <a:r>
              <a:rPr sz="2200" noProof="1">
                <a:solidFill>
                  <a:srgbClr val="1D0A82"/>
                </a:solidFill>
                <a:effectLst/>
                <a:latin typeface="Cambria" charset="0"/>
              </a:rPr>
              <a:t>sessions monitored to assure that proper techniques are used?</a:t>
            </a:r>
            <a:endParaRPr lang="en-US" dirty="0">
              <a:effectLst>
                <a:outerShdw blurRad="38100" dist="38100" dir="2700000" algn="tl">
                  <a:srgbClr val="FFFFFF"/>
                </a:outerShdw>
              </a:effectLst>
            </a:endParaRPr>
          </a:p>
        </p:txBody>
      </p:sp>
      <p:sp>
        <p:nvSpPr>
          <p:cNvPr id="432134" name="Rectangle 6"/>
          <p:cNvSpPr>
            <a:spLocks noChangeArrowheads="1"/>
          </p:cNvSpPr>
          <p:nvPr/>
        </p:nvSpPr>
        <p:spPr bwMode="auto">
          <a:xfrm>
            <a:off x="457200" y="1371600"/>
            <a:ext cx="4191000" cy="1785104"/>
          </a:xfrm>
          <a:prstGeom prst="rect">
            <a:avLst/>
          </a:prstGeom>
          <a:solidFill>
            <a:schemeClr val="accent2"/>
          </a:solidFill>
          <a:ln w="19050">
            <a:solidFill>
              <a:srgbClr val="FAFFBD"/>
            </a:solidFill>
            <a:miter lim="800000"/>
            <a:headEnd/>
            <a:tailEnd/>
          </a:ln>
        </p:spPr>
        <p:txBody>
          <a:bodyPr wrap="square" tIns="91440" bIns="91440">
            <a:spAutoFit/>
          </a:bodyPr>
          <a:lstStyle/>
          <a:p>
            <a:r>
              <a:rPr lang="en-US" sz="2600" b="1" dirty="0" smtClean="0">
                <a:solidFill>
                  <a:srgbClr val="FFF8FC"/>
                </a:solidFill>
                <a:effectLst>
                  <a:outerShdw blurRad="38100" dist="38100" dir="2700000" algn="tl">
                    <a:srgbClr val="000000"/>
                  </a:outerShdw>
                </a:effectLst>
              </a:rPr>
              <a:t>If you currently have </a:t>
            </a:r>
            <a:r>
              <a:rPr lang="en-US" sz="2600" b="1" dirty="0">
                <a:solidFill>
                  <a:srgbClr val="FFF8FC"/>
                </a:solidFill>
                <a:effectLst>
                  <a:outerShdw blurRad="38100" dist="38100" dir="2700000" algn="tl">
                    <a:srgbClr val="000000"/>
                  </a:outerShdw>
                </a:effectLst>
              </a:rPr>
              <a:t>an </a:t>
            </a:r>
            <a:r>
              <a:rPr lang="en-US" sz="2600" b="1" dirty="0" smtClean="0">
                <a:solidFill>
                  <a:srgbClr val="FFF8FC"/>
                </a:solidFill>
                <a:effectLst>
                  <a:outerShdw blurRad="38100" dist="38100" dir="2700000" algn="tl">
                    <a:srgbClr val="000000"/>
                  </a:outerShdw>
                </a:effectLst>
              </a:rPr>
              <a:t>EBP, here </a:t>
            </a:r>
            <a:r>
              <a:rPr lang="en-US" sz="2600" b="1" dirty="0">
                <a:solidFill>
                  <a:srgbClr val="FFF8FC"/>
                </a:solidFill>
                <a:effectLst>
                  <a:outerShdw blurRad="38100" dist="38100" dir="2700000" algn="tl">
                    <a:srgbClr val="000000"/>
                  </a:outerShdw>
                </a:effectLst>
              </a:rPr>
              <a:t>are a few questions that might be worth answering every so often</a:t>
            </a:r>
            <a:r>
              <a:rPr lang="en-US" sz="2600" b="1" dirty="0" smtClean="0">
                <a:solidFill>
                  <a:srgbClr val="FFF8FC"/>
                </a:solidFill>
                <a:effectLst>
                  <a:outerShdw blurRad="38100" dist="38100" dir="2700000" algn="tl">
                    <a:srgbClr val="000000"/>
                  </a:outerShdw>
                </a:effectLst>
              </a:rPr>
              <a:t>.</a:t>
            </a:r>
            <a:endParaRPr lang="en-US" sz="2600" b="1" dirty="0">
              <a:solidFill>
                <a:srgbClr val="FFF8FC"/>
              </a:solidFill>
              <a:effectLst>
                <a:outerShdw blurRad="38100" dist="38100" dir="2700000" algn="tl">
                  <a:srgbClr val="000000"/>
                </a:outerShdw>
              </a:effectLst>
            </a:endParaRPr>
          </a:p>
        </p:txBody>
      </p:sp>
      <p:sp>
        <p:nvSpPr>
          <p:cNvPr id="2" name="TextBox 1"/>
          <p:cNvSpPr txBox="1"/>
          <p:nvPr/>
        </p:nvSpPr>
        <p:spPr>
          <a:xfrm>
            <a:off x="457200" y="182880"/>
            <a:ext cx="5896416" cy="646331"/>
          </a:xfrm>
          <a:prstGeom prst="rect">
            <a:avLst/>
          </a:prstGeom>
          <a:noFill/>
        </p:spPr>
        <p:txBody>
          <a:bodyPr wrap="none" rtlCol="0">
            <a:spAutoFit/>
          </a:bodyPr>
          <a:lstStyle/>
          <a:p>
            <a:r>
              <a:rPr lang="en-US" sz="3600" b="1" dirty="0" smtClean="0">
                <a:solidFill>
                  <a:srgbClr val="FFFFFF"/>
                </a:solidFill>
                <a:effectLst>
                  <a:outerShdw blurRad="38100" dist="38100" dir="2700000" algn="tl">
                    <a:srgbClr val="000000">
                      <a:alpha val="43137"/>
                    </a:srgbClr>
                  </a:outerShdw>
                </a:effectLst>
                <a:latin typeface="Cambria"/>
                <a:cs typeface="Cambria"/>
              </a:rPr>
              <a:t>Got EBP?  So How </a:t>
            </a:r>
            <a:r>
              <a:rPr lang="en-US" sz="3600" b="1" dirty="0" err="1">
                <a:solidFill>
                  <a:srgbClr val="FFFFFF"/>
                </a:solidFill>
                <a:effectLst>
                  <a:outerShdw blurRad="38100" dist="38100" dir="2700000" algn="tl">
                    <a:srgbClr val="000000">
                      <a:alpha val="43137"/>
                    </a:srgbClr>
                  </a:outerShdw>
                </a:effectLst>
                <a:latin typeface="Cambria"/>
                <a:cs typeface="Cambria"/>
              </a:rPr>
              <a:t>Y</a:t>
            </a:r>
            <a:r>
              <a:rPr lang="en-US" sz="3600" b="1" dirty="0" err="1" smtClean="0">
                <a:solidFill>
                  <a:srgbClr val="FFFFFF"/>
                </a:solidFill>
                <a:effectLst>
                  <a:outerShdw blurRad="38100" dist="38100" dir="2700000" algn="tl">
                    <a:srgbClr val="000000">
                      <a:alpha val="43137"/>
                    </a:srgbClr>
                  </a:outerShdw>
                </a:effectLst>
                <a:latin typeface="Cambria"/>
                <a:cs typeface="Cambria"/>
              </a:rPr>
              <a:t>a</a:t>
            </a:r>
            <a:r>
              <a:rPr lang="en-US" sz="3600" b="1" dirty="0" smtClean="0">
                <a:solidFill>
                  <a:srgbClr val="FFFFFF"/>
                </a:solidFill>
                <a:effectLst>
                  <a:outerShdw blurRad="38100" dist="38100" dir="2700000" algn="tl">
                    <a:srgbClr val="000000">
                      <a:alpha val="43137"/>
                    </a:srgbClr>
                  </a:outerShdw>
                </a:effectLst>
                <a:latin typeface="Cambria"/>
                <a:cs typeface="Cambria"/>
              </a:rPr>
              <a:t> </a:t>
            </a:r>
            <a:r>
              <a:rPr lang="en-US" sz="3600" b="1" dirty="0" err="1">
                <a:solidFill>
                  <a:srgbClr val="FFFFFF"/>
                </a:solidFill>
                <a:effectLst>
                  <a:outerShdw blurRad="38100" dist="38100" dir="2700000" algn="tl">
                    <a:srgbClr val="000000">
                      <a:alpha val="43137"/>
                    </a:srgbClr>
                  </a:outerShdw>
                </a:effectLst>
                <a:latin typeface="Cambria"/>
                <a:cs typeface="Cambria"/>
              </a:rPr>
              <a:t>D</a:t>
            </a:r>
            <a:r>
              <a:rPr lang="en-US" sz="3600" b="1" dirty="0" err="1" smtClean="0">
                <a:solidFill>
                  <a:srgbClr val="FFFFFF"/>
                </a:solidFill>
                <a:effectLst>
                  <a:outerShdw blurRad="38100" dist="38100" dir="2700000" algn="tl">
                    <a:srgbClr val="000000">
                      <a:alpha val="43137"/>
                    </a:srgbClr>
                  </a:outerShdw>
                </a:effectLst>
                <a:latin typeface="Cambria"/>
                <a:cs typeface="Cambria"/>
              </a:rPr>
              <a:t>oin</a:t>
            </a:r>
            <a:r>
              <a:rPr lang="en-US" sz="3600" b="1" dirty="0" smtClean="0">
                <a:solidFill>
                  <a:srgbClr val="FFFFFF"/>
                </a:solidFill>
                <a:effectLst>
                  <a:outerShdw blurRad="38100" dist="38100" dir="2700000" algn="tl">
                    <a:srgbClr val="000000">
                      <a:alpha val="43137"/>
                    </a:srgbClr>
                  </a:outerShdw>
                </a:effectLst>
                <a:latin typeface="Cambria"/>
                <a:cs typeface="Cambria"/>
              </a:rPr>
              <a:t>?</a:t>
            </a:r>
            <a:endParaRPr lang="en-US" sz="3600" b="1" dirty="0">
              <a:solidFill>
                <a:srgbClr val="FFFFFF"/>
              </a:solidFill>
              <a:effectLst>
                <a:outerShdw blurRad="38100" dist="38100" dir="2700000" algn="tl">
                  <a:srgbClr val="000000">
                    <a:alpha val="43137"/>
                  </a:srgbClr>
                </a:outerShdw>
              </a:effectLst>
              <a:latin typeface="Cambria"/>
              <a:cs typeface="Cambria"/>
            </a:endParaRPr>
          </a:p>
        </p:txBody>
      </p:sp>
      <p:sp>
        <p:nvSpPr>
          <p:cNvPr id="9" name="TextBox 8"/>
          <p:cNvSpPr txBox="1"/>
          <p:nvPr/>
        </p:nvSpPr>
        <p:spPr>
          <a:xfrm>
            <a:off x="8763000" y="6477000"/>
            <a:ext cx="418654" cy="369332"/>
          </a:xfrm>
          <a:prstGeom prst="rect">
            <a:avLst/>
          </a:prstGeom>
          <a:noFill/>
        </p:spPr>
        <p:txBody>
          <a:bodyPr wrap="none" rtlCol="0">
            <a:spAutoFit/>
          </a:bodyPr>
          <a:lstStyle/>
          <a:p>
            <a:r>
              <a:rPr lang="en-US" dirty="0" smtClean="0"/>
              <a:t>32</a:t>
            </a:r>
            <a:endParaRPr lang="en-US" dirty="0"/>
          </a:p>
        </p:txBody>
      </p:sp>
    </p:spTree>
    <p:extLst>
      <p:ext uri="{BB962C8B-B14F-4D97-AF65-F5344CB8AC3E}">
        <p14:creationId xmlns:p14="http://schemas.microsoft.com/office/powerpoint/2010/main" val="15759940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32134"/>
                                        </p:tgtEl>
                                        <p:attrNameLst>
                                          <p:attrName>style.visibility</p:attrName>
                                        </p:attrNameLst>
                                      </p:cBhvr>
                                      <p:to>
                                        <p:strVal val="visible"/>
                                      </p:to>
                                    </p:set>
                                    <p:animEffect transition="in" filter="dissolve">
                                      <p:cBhvr>
                                        <p:cTn id="7" dur="2000"/>
                                        <p:tgtEl>
                                          <p:spTgt spid="432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213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21" name="Text Box 9"/>
          <p:cNvSpPr txBox="1">
            <a:spLocks noChangeArrowheads="1"/>
          </p:cNvSpPr>
          <p:nvPr/>
        </p:nvSpPr>
        <p:spPr bwMode="auto">
          <a:xfrm>
            <a:off x="381000" y="2328208"/>
            <a:ext cx="3581400" cy="1938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tIns="137160" bIns="137160">
            <a:spAutoFit/>
          </a:bodyPr>
          <a:lstStyle/>
          <a:p>
            <a:r>
              <a:rPr lang="en-US" b="1" dirty="0">
                <a:solidFill>
                  <a:srgbClr val="FF1521"/>
                </a:solidFill>
                <a:effectLst>
                  <a:outerShdw blurRad="38100" dist="38100" dir="2700000" algn="tl">
                    <a:srgbClr val="000000"/>
                  </a:outerShdw>
                </a:effectLst>
              </a:rPr>
              <a:t>Try this</a:t>
            </a:r>
            <a:r>
              <a:rPr lang="en-US" b="1" dirty="0" smtClean="0">
                <a:solidFill>
                  <a:srgbClr val="FF1521"/>
                </a:solidFill>
                <a:effectLst>
                  <a:outerShdw blurRad="38100" dist="38100" dir="2700000" algn="tl">
                    <a:srgbClr val="000000"/>
                  </a:outerShdw>
                </a:effectLst>
              </a:rPr>
              <a:t>:</a:t>
            </a:r>
            <a:endParaRPr lang="en-US" dirty="0" smtClean="0">
              <a:solidFill>
                <a:srgbClr val="1D0A82"/>
              </a:solidFill>
              <a:effectLst>
                <a:outerShdw blurRad="38100" dist="38100" dir="2700000" algn="tl">
                  <a:srgbClr val="DDDDDD"/>
                </a:outerShdw>
              </a:effectLst>
            </a:endParaRPr>
          </a:p>
          <a:p>
            <a:endParaRPr lang="en-US" dirty="0">
              <a:solidFill>
                <a:srgbClr val="1D0A82"/>
              </a:solidFill>
              <a:effectLst>
                <a:outerShdw blurRad="38100" dist="38100" dir="2700000" algn="tl">
                  <a:srgbClr val="DDDDDD"/>
                </a:outerShdw>
              </a:effectLst>
            </a:endParaRPr>
          </a:p>
          <a:p>
            <a:r>
              <a:rPr lang="en-US" dirty="0" smtClean="0">
                <a:solidFill>
                  <a:srgbClr val="1D0A82"/>
                </a:solidFill>
                <a:effectLst>
                  <a:outerShdw blurRad="38100" dist="38100" dir="2700000" algn="tl">
                    <a:srgbClr val="DDDDDD"/>
                  </a:outerShdw>
                </a:effectLst>
              </a:rPr>
              <a:t>This simple and brief </a:t>
            </a:r>
            <a:r>
              <a:rPr lang="en-US" dirty="0">
                <a:solidFill>
                  <a:srgbClr val="1D0A82"/>
                </a:solidFill>
                <a:effectLst>
                  <a:outerShdw blurRad="38100" dist="38100" dir="2700000" algn="tl">
                    <a:srgbClr val="DDDDDD"/>
                  </a:outerShdw>
                </a:effectLst>
              </a:rPr>
              <a:t>assessment instrument uses the questions on the prior </a:t>
            </a:r>
            <a:r>
              <a:rPr lang="en-US" dirty="0" smtClean="0">
                <a:solidFill>
                  <a:srgbClr val="1D0A82"/>
                </a:solidFill>
                <a:effectLst>
                  <a:outerShdw blurRad="38100" dist="38100" dir="2700000" algn="tl">
                    <a:srgbClr val="DDDDDD"/>
                  </a:outerShdw>
                </a:effectLst>
              </a:rPr>
              <a:t>slide.  You can download it from </a:t>
            </a:r>
            <a:r>
              <a:rPr lang="en-US" dirty="0">
                <a:solidFill>
                  <a:srgbClr val="1D0A82"/>
                </a:solidFill>
                <a:effectLst>
                  <a:outerShdw blurRad="38100" dist="38100" dir="2700000" algn="tl">
                    <a:srgbClr val="DDDDDD"/>
                  </a:outerShdw>
                </a:effectLst>
              </a:rPr>
              <a:t>the </a:t>
            </a:r>
            <a:r>
              <a:rPr lang="en-US" dirty="0" smtClean="0">
                <a:solidFill>
                  <a:srgbClr val="1D0A82"/>
                </a:solidFill>
                <a:effectLst>
                  <a:outerShdw blurRad="38100" dist="38100" dir="2700000" algn="tl">
                    <a:srgbClr val="DDDDDD"/>
                  </a:outerShdw>
                </a:effectLst>
              </a:rPr>
              <a:t>RSAT-TTA </a:t>
            </a:r>
            <a:r>
              <a:rPr lang="en-US" dirty="0">
                <a:solidFill>
                  <a:srgbClr val="1D0A82"/>
                </a:solidFill>
                <a:effectLst>
                  <a:outerShdw blurRad="38100" dist="38100" dir="2700000" algn="tl">
                    <a:srgbClr val="DDDDDD"/>
                  </a:outerShdw>
                </a:effectLst>
              </a:rPr>
              <a:t>website.</a:t>
            </a:r>
          </a:p>
        </p:txBody>
      </p:sp>
      <p:sp>
        <p:nvSpPr>
          <p:cNvPr id="269323" name="Rectangle 11"/>
          <p:cNvSpPr>
            <a:spLocks noChangeArrowheads="1"/>
          </p:cNvSpPr>
          <p:nvPr/>
        </p:nvSpPr>
        <p:spPr bwMode="auto">
          <a:xfrm>
            <a:off x="1168400" y="1789113"/>
            <a:ext cx="184150" cy="579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endParaRPr lang="en-US">
              <a:effectLst>
                <a:outerShdw blurRad="38100" dist="38100" dir="2700000" algn="tl">
                  <a:srgbClr val="FFFFFF"/>
                </a:outerShdw>
              </a:effectLst>
            </a:endParaRPr>
          </a:p>
        </p:txBody>
      </p:sp>
      <p:sp>
        <p:nvSpPr>
          <p:cNvPr id="8" name="Rectangle 7"/>
          <p:cNvSpPr>
            <a:spLocks noChangeAspect="1"/>
          </p:cNvSpPr>
          <p:nvPr/>
        </p:nvSpPr>
        <p:spPr>
          <a:xfrm>
            <a:off x="4056604" y="0"/>
            <a:ext cx="5087396" cy="6583680"/>
          </a:xfrm>
          <a:prstGeom prst="rect">
            <a:avLst/>
          </a:prstGeom>
          <a:solidFill>
            <a:schemeClr val="bg1">
              <a:alpha val="93000"/>
            </a:schemeClr>
          </a:solidFill>
        </p:spPr>
        <p:txBody>
          <a:bodyPr>
            <a:normAutofit fontScale="55000" lnSpcReduction="20000"/>
          </a:bodyPr>
          <a:lstStyle/>
          <a:p>
            <a:r>
              <a:rPr lang="en-US" b="1" dirty="0"/>
              <a:t> </a:t>
            </a:r>
            <a:endParaRPr lang="en-US" dirty="0"/>
          </a:p>
          <a:p>
            <a:r>
              <a:rPr lang="en-US" b="1" dirty="0"/>
              <a:t>Your Evidence-Based Program’s Fitness</a:t>
            </a:r>
            <a:endParaRPr lang="en-US" dirty="0"/>
          </a:p>
          <a:p>
            <a:r>
              <a:rPr lang="en-US" dirty="0"/>
              <a:t> </a:t>
            </a:r>
          </a:p>
          <a:p>
            <a:r>
              <a:rPr lang="en-US" dirty="0"/>
              <a:t>Here’s a way to assess how robustly you are implementing your chosen EBP.  Score your program on the </a:t>
            </a:r>
            <a:r>
              <a:rPr lang="en-US" i="1" dirty="0"/>
              <a:t>1 to 7</a:t>
            </a:r>
            <a:r>
              <a:rPr lang="en-US" dirty="0"/>
              <a:t> scales for each of the following questions.  Better yet, have more than one person perform the ratings and average out the scores.  If no question is rated lower than 4 and the total score is 35 or better, we would say you’re doing well!  If the program’s total is less than 30, look for where and how it might be strengthened.  We suggest assessing your program a few times a year.</a:t>
            </a:r>
          </a:p>
          <a:p>
            <a:r>
              <a:rPr lang="en-US" b="1" dirty="0"/>
              <a:t>	</a:t>
            </a:r>
            <a:endParaRPr lang="en-US" dirty="0"/>
          </a:p>
          <a:p>
            <a:r>
              <a:rPr lang="en-US" b="1" dirty="0"/>
              <a:t>Note:</a:t>
            </a:r>
            <a:r>
              <a:rPr lang="en-US" dirty="0"/>
              <a:t> The phrases under the numbers indicate relative values along the scale.</a:t>
            </a:r>
          </a:p>
          <a:p>
            <a:r>
              <a:rPr lang="en-US" dirty="0"/>
              <a:t> </a:t>
            </a:r>
          </a:p>
          <a:p>
            <a:pPr lvl="0"/>
            <a:r>
              <a:rPr lang="en-US" b="1" dirty="0"/>
              <a:t> Do all RSAT staff understand the EBP’s basic approach and key terms?</a:t>
            </a:r>
            <a:endParaRPr lang="en-US" dirty="0"/>
          </a:p>
          <a:p>
            <a:r>
              <a:rPr lang="en-US" dirty="0"/>
              <a:t> </a:t>
            </a:r>
          </a:p>
          <a:p>
            <a:r>
              <a:rPr lang="en-US" dirty="0"/>
              <a:t>	1                    2                  3                  4                   5                   6                  7</a:t>
            </a:r>
          </a:p>
          <a:p>
            <a:r>
              <a:rPr lang="en-US" dirty="0"/>
              <a:t>        very few                       </a:t>
            </a:r>
            <a:r>
              <a:rPr lang="en-US" dirty="0" smtClean="0"/>
              <a:t>most </a:t>
            </a:r>
            <a:r>
              <a:rPr lang="en-US" dirty="0"/>
              <a:t>counselors	  </a:t>
            </a:r>
            <a:r>
              <a:rPr lang="en-US" dirty="0" smtClean="0"/>
              <a:t>      </a:t>
            </a:r>
            <a:r>
              <a:rPr lang="en-US" dirty="0"/>
              <a:t>all treatment staff	  </a:t>
            </a:r>
            <a:r>
              <a:rPr lang="en-US" dirty="0" smtClean="0"/>
              <a:t>        </a:t>
            </a:r>
            <a:r>
              <a:rPr lang="en-US" dirty="0"/>
              <a:t>all staff</a:t>
            </a:r>
          </a:p>
          <a:p>
            <a:r>
              <a:rPr lang="en-US" dirty="0"/>
              <a:t> </a:t>
            </a:r>
          </a:p>
          <a:p>
            <a:r>
              <a:rPr lang="en-US" dirty="0"/>
              <a:t> </a:t>
            </a:r>
          </a:p>
          <a:p>
            <a:r>
              <a:rPr lang="en-US" dirty="0"/>
              <a:t> </a:t>
            </a:r>
          </a:p>
          <a:p>
            <a:pPr lvl="0"/>
            <a:r>
              <a:rPr lang="en-US" b="1" dirty="0"/>
              <a:t> Are EBP  sessions/groups monitored to assure that appropriate techniques are used?</a:t>
            </a:r>
            <a:endParaRPr lang="en-US" dirty="0"/>
          </a:p>
          <a:p>
            <a:r>
              <a:rPr lang="en-US" dirty="0"/>
              <a:t> </a:t>
            </a:r>
          </a:p>
          <a:p>
            <a:r>
              <a:rPr lang="en-US" dirty="0"/>
              <a:t>	1                    2                  3                  4                   5                   6                  7</a:t>
            </a:r>
          </a:p>
          <a:p>
            <a:r>
              <a:rPr lang="en-US" dirty="0"/>
              <a:t>     almost never 	            </a:t>
            </a:r>
            <a:r>
              <a:rPr lang="en-US" dirty="0" smtClean="0"/>
              <a:t> </a:t>
            </a:r>
            <a:r>
              <a:rPr lang="en-US" dirty="0"/>
              <a:t>seldom-casually 	 </a:t>
            </a:r>
            <a:r>
              <a:rPr lang="en-US" dirty="0" smtClean="0"/>
              <a:t>occasionally-carefully         regularly</a:t>
            </a:r>
            <a:r>
              <a:rPr lang="en-US" dirty="0"/>
              <a:t>-carefully		 </a:t>
            </a:r>
          </a:p>
          <a:p>
            <a:r>
              <a:rPr lang="en-US" dirty="0"/>
              <a:t> </a:t>
            </a:r>
          </a:p>
          <a:p>
            <a:r>
              <a:rPr lang="en-US" dirty="0"/>
              <a:t> </a:t>
            </a:r>
          </a:p>
          <a:p>
            <a:pPr lvl="0"/>
            <a:r>
              <a:rPr lang="en-US" b="1" dirty="0"/>
              <a:t> Do staff reinforce the EBP’s principles or skills outside of sessions? </a:t>
            </a:r>
            <a:endParaRPr lang="en-US" dirty="0"/>
          </a:p>
          <a:p>
            <a:r>
              <a:rPr lang="en-US" dirty="0"/>
              <a:t> </a:t>
            </a:r>
          </a:p>
          <a:p>
            <a:r>
              <a:rPr lang="en-US" dirty="0"/>
              <a:t>	1                    2                  3                  4                   5                   6                  7</a:t>
            </a:r>
          </a:p>
          <a:p>
            <a:r>
              <a:rPr lang="en-US" dirty="0"/>
              <a:t>     almost never 		 </a:t>
            </a:r>
            <a:r>
              <a:rPr lang="en-US" dirty="0" smtClean="0"/>
              <a:t>sometimes </a:t>
            </a:r>
            <a:r>
              <a:rPr lang="en-US" dirty="0"/>
              <a:t> </a:t>
            </a:r>
            <a:r>
              <a:rPr lang="en-US" dirty="0" smtClean="0"/>
              <a:t>                           often</a:t>
            </a:r>
            <a:r>
              <a:rPr lang="en-US" dirty="0"/>
              <a:t>	           </a:t>
            </a:r>
            <a:r>
              <a:rPr lang="en-US" dirty="0" smtClean="0"/>
              <a:t>       almost </a:t>
            </a:r>
            <a:r>
              <a:rPr lang="en-US" dirty="0"/>
              <a:t>always</a:t>
            </a:r>
          </a:p>
          <a:p>
            <a:r>
              <a:rPr lang="en-US" dirty="0"/>
              <a:t> </a:t>
            </a:r>
          </a:p>
          <a:p>
            <a:r>
              <a:rPr lang="en-US" dirty="0"/>
              <a:t> </a:t>
            </a:r>
          </a:p>
          <a:p>
            <a:r>
              <a:rPr lang="en-US" dirty="0"/>
              <a:t> </a:t>
            </a:r>
          </a:p>
          <a:p>
            <a:pPr lvl="0"/>
            <a:r>
              <a:rPr lang="en-US" b="1" dirty="0"/>
              <a:t> Are your other program tools and rules consistent with the EBP’s principles? </a:t>
            </a:r>
            <a:endParaRPr lang="en-US" dirty="0"/>
          </a:p>
          <a:p>
            <a:r>
              <a:rPr lang="en-US" dirty="0"/>
              <a:t> </a:t>
            </a:r>
          </a:p>
          <a:p>
            <a:r>
              <a:rPr lang="en-US" dirty="0"/>
              <a:t>	1                    2                  3                  4                   5                   6                  7</a:t>
            </a:r>
          </a:p>
          <a:p>
            <a:r>
              <a:rPr lang="en-US" dirty="0"/>
              <a:t>        not really 		 </a:t>
            </a:r>
            <a:r>
              <a:rPr lang="en-US" dirty="0" smtClean="0"/>
              <a:t>somewhat </a:t>
            </a:r>
            <a:r>
              <a:rPr lang="en-US" dirty="0"/>
              <a:t> </a:t>
            </a:r>
            <a:r>
              <a:rPr lang="en-US" dirty="0" smtClean="0"/>
              <a:t>                    pretty </a:t>
            </a:r>
            <a:r>
              <a:rPr lang="en-US" dirty="0"/>
              <a:t>much       	  </a:t>
            </a:r>
            <a:r>
              <a:rPr lang="en-US" dirty="0" smtClean="0"/>
              <a:t> very </a:t>
            </a:r>
            <a:r>
              <a:rPr lang="en-US" dirty="0"/>
              <a:t>much so</a:t>
            </a:r>
          </a:p>
          <a:p>
            <a:r>
              <a:rPr lang="en-US" dirty="0"/>
              <a:t> </a:t>
            </a:r>
          </a:p>
          <a:p>
            <a:r>
              <a:rPr lang="en-US" dirty="0"/>
              <a:t> </a:t>
            </a:r>
          </a:p>
          <a:p>
            <a:r>
              <a:rPr lang="en-US" dirty="0"/>
              <a:t> </a:t>
            </a:r>
          </a:p>
          <a:p>
            <a:pPr lvl="0"/>
            <a:r>
              <a:rPr lang="en-US" b="1" dirty="0"/>
              <a:t> Are offenders accountable for any EBP homework and for applying its skills or principles to their ongoing program activities? </a:t>
            </a:r>
            <a:endParaRPr lang="en-US" dirty="0"/>
          </a:p>
          <a:p>
            <a:r>
              <a:rPr lang="en-US" dirty="0"/>
              <a:t> </a:t>
            </a:r>
          </a:p>
          <a:p>
            <a:r>
              <a:rPr lang="en-US" dirty="0"/>
              <a:t>	1                    2                  3                  4                   5                   6                  7</a:t>
            </a:r>
          </a:p>
          <a:p>
            <a:r>
              <a:rPr lang="en-US" dirty="0"/>
              <a:t>        not really 		</a:t>
            </a:r>
            <a:r>
              <a:rPr lang="en-US" dirty="0" smtClean="0"/>
              <a:t>somewhat                       pretty </a:t>
            </a:r>
            <a:r>
              <a:rPr lang="en-US" dirty="0"/>
              <a:t>much 	</a:t>
            </a:r>
            <a:r>
              <a:rPr lang="en-US" dirty="0" smtClean="0"/>
              <a:t>   very </a:t>
            </a:r>
            <a:r>
              <a:rPr lang="en-US" dirty="0"/>
              <a:t>much so</a:t>
            </a:r>
          </a:p>
          <a:p>
            <a:r>
              <a:rPr lang="en-US" dirty="0"/>
              <a:t> </a:t>
            </a:r>
          </a:p>
          <a:p>
            <a:r>
              <a:rPr lang="en-US" dirty="0"/>
              <a:t> </a:t>
            </a:r>
          </a:p>
          <a:p>
            <a:r>
              <a:rPr lang="en-US" b="1" dirty="0"/>
              <a:t> </a:t>
            </a:r>
            <a:endParaRPr lang="en-US" dirty="0"/>
          </a:p>
          <a:p>
            <a:pPr lvl="0"/>
            <a:r>
              <a:rPr lang="en-US" b="1" dirty="0"/>
              <a:t> Are staff behaviors on-site consistent with the EBP’s skills and principles?</a:t>
            </a:r>
            <a:endParaRPr lang="en-US" dirty="0"/>
          </a:p>
          <a:p>
            <a:r>
              <a:rPr lang="en-US" dirty="0"/>
              <a:t> </a:t>
            </a:r>
          </a:p>
          <a:p>
            <a:r>
              <a:rPr lang="en-US" dirty="0"/>
              <a:t>	1                    2                  3                  4                   5                   6                  7</a:t>
            </a:r>
          </a:p>
          <a:p>
            <a:r>
              <a:rPr lang="en-US" dirty="0"/>
              <a:t>        not really		</a:t>
            </a:r>
            <a:r>
              <a:rPr lang="en-US" dirty="0" smtClean="0"/>
              <a:t>somewhat</a:t>
            </a:r>
            <a:r>
              <a:rPr lang="en-US" dirty="0"/>
              <a:t>	 </a:t>
            </a:r>
            <a:r>
              <a:rPr lang="en-US" dirty="0" smtClean="0"/>
              <a:t>         pretty much</a:t>
            </a:r>
            <a:r>
              <a:rPr lang="en-US" dirty="0"/>
              <a:t> </a:t>
            </a:r>
            <a:r>
              <a:rPr lang="en-US" dirty="0" smtClean="0"/>
              <a:t>                  very </a:t>
            </a:r>
            <a:r>
              <a:rPr lang="en-US" dirty="0"/>
              <a:t>much so</a:t>
            </a:r>
          </a:p>
        </p:txBody>
      </p:sp>
      <p:sp>
        <p:nvSpPr>
          <p:cNvPr id="9" name="TextBox 8"/>
          <p:cNvSpPr txBox="1"/>
          <p:nvPr/>
        </p:nvSpPr>
        <p:spPr>
          <a:xfrm>
            <a:off x="228600" y="0"/>
            <a:ext cx="3828004" cy="954107"/>
          </a:xfrm>
          <a:prstGeom prst="rect">
            <a:avLst/>
          </a:prstGeom>
          <a:noFill/>
        </p:spPr>
        <p:txBody>
          <a:bodyPr wrap="square" rtlCol="0">
            <a:spAutoFit/>
          </a:bodyPr>
          <a:lstStyle/>
          <a:p>
            <a:r>
              <a:rPr lang="en-US" sz="2800" dirty="0" smtClean="0">
                <a:solidFill>
                  <a:schemeClr val="bg1"/>
                </a:solidFill>
                <a:latin typeface="Cambria"/>
                <a:cs typeface="Cambria"/>
              </a:rPr>
              <a:t>A Simple Tool To </a:t>
            </a:r>
          </a:p>
          <a:p>
            <a:r>
              <a:rPr lang="en-US" sz="2800" dirty="0" smtClean="0">
                <a:solidFill>
                  <a:schemeClr val="bg1"/>
                </a:solidFill>
                <a:latin typeface="Cambria"/>
                <a:cs typeface="Cambria"/>
              </a:rPr>
              <a:t>Assess Your EBP</a:t>
            </a:r>
            <a:endParaRPr lang="en-US" sz="2800" dirty="0">
              <a:solidFill>
                <a:schemeClr val="bg1"/>
              </a:solidFill>
              <a:latin typeface="Cambria"/>
              <a:cs typeface="Cambria"/>
            </a:endParaRPr>
          </a:p>
        </p:txBody>
      </p:sp>
      <p:sp>
        <p:nvSpPr>
          <p:cNvPr id="7" name="TextBox 6"/>
          <p:cNvSpPr txBox="1"/>
          <p:nvPr/>
        </p:nvSpPr>
        <p:spPr>
          <a:xfrm>
            <a:off x="8763000" y="6477000"/>
            <a:ext cx="418654" cy="369332"/>
          </a:xfrm>
          <a:prstGeom prst="rect">
            <a:avLst/>
          </a:prstGeom>
          <a:noFill/>
        </p:spPr>
        <p:txBody>
          <a:bodyPr wrap="none" rtlCol="0">
            <a:spAutoFit/>
          </a:bodyPr>
          <a:lstStyle/>
          <a:p>
            <a:r>
              <a:rPr lang="en-US" dirty="0" smtClean="0"/>
              <a:t>33</a:t>
            </a:r>
            <a:endParaRPr lang="en-US" dirty="0"/>
          </a:p>
        </p:txBody>
      </p:sp>
    </p:spTree>
    <p:extLst>
      <p:ext uri="{BB962C8B-B14F-4D97-AF65-F5344CB8AC3E}">
        <p14:creationId xmlns:p14="http://schemas.microsoft.com/office/powerpoint/2010/main" val="27380072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ext Box 6"/>
          <p:cNvSpPr txBox="1">
            <a:spLocks noChangeArrowheads="1"/>
          </p:cNvSpPr>
          <p:nvPr/>
        </p:nvSpPr>
        <p:spPr bwMode="auto">
          <a:xfrm>
            <a:off x="457200" y="182880"/>
            <a:ext cx="8383587" cy="738664"/>
          </a:xfrm>
          <a:prstGeom prst="rect">
            <a:avLst/>
          </a:prstGeom>
          <a:noFill/>
          <a:ln w="25400">
            <a:noFill/>
            <a:miter lim="800000"/>
            <a:headEnd/>
            <a:tailEnd/>
          </a:ln>
        </p:spPr>
        <p:txBody>
          <a:bodyPr lIns="91440" tIns="91440" rIns="0" bIns="91440">
            <a:spAutoFit/>
          </a:bodyPr>
          <a:lstStyle>
            <a:lvl1pPr>
              <a:defRPr sz="1000">
                <a:solidFill>
                  <a:schemeClr val="tx1"/>
                </a:solidFill>
                <a:latin typeface="Candara" charset="0"/>
                <a:ea typeface="ＭＳ Ｐゴシック" charset="0"/>
                <a:cs typeface="ＭＳ Ｐゴシック" charset="0"/>
              </a:defRPr>
            </a:lvl1pPr>
            <a:lvl2pPr marL="742950" indent="-285750">
              <a:defRPr sz="1000">
                <a:solidFill>
                  <a:schemeClr val="tx1"/>
                </a:solidFill>
                <a:latin typeface="Candara" charset="0"/>
                <a:ea typeface="ＭＳ Ｐゴシック" charset="0"/>
              </a:defRPr>
            </a:lvl2pPr>
            <a:lvl3pPr marL="1143000" indent="-228600">
              <a:defRPr sz="1000">
                <a:solidFill>
                  <a:schemeClr val="tx1"/>
                </a:solidFill>
                <a:latin typeface="Candara" charset="0"/>
                <a:ea typeface="ＭＳ Ｐゴシック" charset="0"/>
              </a:defRPr>
            </a:lvl3pPr>
            <a:lvl4pPr marL="1600200" indent="-228600">
              <a:defRPr sz="1000">
                <a:solidFill>
                  <a:schemeClr val="tx1"/>
                </a:solidFill>
                <a:latin typeface="Candara" charset="0"/>
                <a:ea typeface="ＭＳ Ｐゴシック" charset="0"/>
              </a:defRPr>
            </a:lvl4pPr>
            <a:lvl5pPr marL="2057400" indent="-228600">
              <a:defRPr sz="1000">
                <a:solidFill>
                  <a:schemeClr val="tx1"/>
                </a:solidFill>
                <a:latin typeface="Candara" charset="0"/>
                <a:ea typeface="ＭＳ Ｐゴシック" charset="0"/>
              </a:defRPr>
            </a:lvl5pPr>
            <a:lvl6pPr marL="2514600" indent="-228600" algn="ctr" eaLnBrk="0" fontAlgn="base" hangingPunct="0">
              <a:spcBef>
                <a:spcPct val="0"/>
              </a:spcBef>
              <a:spcAft>
                <a:spcPct val="0"/>
              </a:spcAft>
              <a:defRPr sz="1000">
                <a:solidFill>
                  <a:schemeClr val="tx1"/>
                </a:solidFill>
                <a:latin typeface="Candara" charset="0"/>
                <a:ea typeface="ＭＳ Ｐゴシック" charset="0"/>
              </a:defRPr>
            </a:lvl6pPr>
            <a:lvl7pPr marL="2971800" indent="-228600" algn="ctr" eaLnBrk="0" fontAlgn="base" hangingPunct="0">
              <a:spcBef>
                <a:spcPct val="0"/>
              </a:spcBef>
              <a:spcAft>
                <a:spcPct val="0"/>
              </a:spcAft>
              <a:defRPr sz="1000">
                <a:solidFill>
                  <a:schemeClr val="tx1"/>
                </a:solidFill>
                <a:latin typeface="Candara" charset="0"/>
                <a:ea typeface="ＭＳ Ｐゴシック" charset="0"/>
              </a:defRPr>
            </a:lvl7pPr>
            <a:lvl8pPr marL="3429000" indent="-228600" algn="ctr" eaLnBrk="0" fontAlgn="base" hangingPunct="0">
              <a:spcBef>
                <a:spcPct val="0"/>
              </a:spcBef>
              <a:spcAft>
                <a:spcPct val="0"/>
              </a:spcAft>
              <a:defRPr sz="1000">
                <a:solidFill>
                  <a:schemeClr val="tx1"/>
                </a:solidFill>
                <a:latin typeface="Candara" charset="0"/>
                <a:ea typeface="ＭＳ Ｐゴシック" charset="0"/>
              </a:defRPr>
            </a:lvl8pPr>
            <a:lvl9pPr marL="3886200" indent="-228600" algn="ctr" eaLnBrk="0" fontAlgn="base" hangingPunct="0">
              <a:spcBef>
                <a:spcPct val="0"/>
              </a:spcBef>
              <a:spcAft>
                <a:spcPct val="0"/>
              </a:spcAft>
              <a:defRPr sz="1000">
                <a:solidFill>
                  <a:schemeClr val="tx1"/>
                </a:solidFill>
                <a:latin typeface="Candara" charset="0"/>
                <a:ea typeface="ＭＳ Ｐゴシック" charset="0"/>
              </a:defRPr>
            </a:lvl9pPr>
          </a:lstStyle>
          <a:p>
            <a:pPr algn="l"/>
            <a:r>
              <a:rPr lang="en-US" sz="3600" b="1" dirty="0" smtClean="0">
                <a:solidFill>
                  <a:srgbClr val="FFFFFF"/>
                </a:solidFill>
                <a:effectLst>
                  <a:outerShdw blurRad="38100" dist="38100" dir="2700000" algn="tl">
                    <a:srgbClr val="000000">
                      <a:alpha val="43137"/>
                    </a:srgbClr>
                  </a:outerShdw>
                </a:effectLst>
                <a:latin typeface="Cambria"/>
                <a:cs typeface="Cambria"/>
              </a:rPr>
              <a:t>Broad EBP Treatment Objectives</a:t>
            </a:r>
            <a:endParaRPr lang="en-US" sz="3600" b="1" dirty="0">
              <a:solidFill>
                <a:srgbClr val="FFFFFF"/>
              </a:solidFill>
              <a:effectLst>
                <a:outerShdw blurRad="38100" dist="38100" dir="2700000" algn="tl">
                  <a:srgbClr val="000000">
                    <a:alpha val="43137"/>
                  </a:srgbClr>
                </a:outerShdw>
              </a:effectLst>
              <a:latin typeface="Cambria"/>
              <a:cs typeface="Cambria"/>
            </a:endParaRPr>
          </a:p>
        </p:txBody>
      </p:sp>
      <p:sp>
        <p:nvSpPr>
          <p:cNvPr id="83970" name="Rectangle 7"/>
          <p:cNvSpPr>
            <a:spLocks noChangeArrowheads="1"/>
          </p:cNvSpPr>
          <p:nvPr/>
        </p:nvSpPr>
        <p:spPr bwMode="auto">
          <a:xfrm>
            <a:off x="1900238" y="1720850"/>
            <a:ext cx="5414962" cy="2495550"/>
          </a:xfrm>
          <a:prstGeom prst="rect">
            <a:avLst/>
          </a:prstGeom>
          <a:solidFill>
            <a:srgbClr val="FFFFFF"/>
          </a:solidFill>
          <a:ln w="25400">
            <a:solidFill>
              <a:srgbClr val="000080"/>
            </a:solidFill>
            <a:miter lim="800000"/>
            <a:headEnd/>
            <a:tailEnd/>
          </a:ln>
        </p:spPr>
        <p:txBody>
          <a:bodyPr lIns="182880" tIns="137160" rIns="182880" bIns="137160">
            <a:spAutoFit/>
          </a:bodyPr>
          <a:lstStyle/>
          <a:p>
            <a:pPr algn="l"/>
            <a:r>
              <a:rPr lang="en-US" sz="1800" dirty="0"/>
              <a:t>A well-managed </a:t>
            </a:r>
            <a:r>
              <a:rPr lang="en-US" sz="1800" b="1" dirty="0">
                <a:solidFill>
                  <a:srgbClr val="FF1215"/>
                </a:solidFill>
              </a:rPr>
              <a:t>Therapeutic Community</a:t>
            </a:r>
            <a:r>
              <a:rPr lang="en-US" sz="1800" dirty="0"/>
              <a:t> is a </a:t>
            </a:r>
            <a:r>
              <a:rPr lang="en-US" sz="1800" dirty="0" smtClean="0"/>
              <a:t>sturdy</a:t>
            </a:r>
            <a:r>
              <a:rPr lang="en-US" sz="1800" dirty="0"/>
              <a:t>, multi-functional, and goal-conducive vehicle for most of foundational recovery.  Clearly it can facilitate abstinence and compliance with communal rules.  A TC</a:t>
            </a:r>
            <a:r>
              <a:rPr lang="ja-JP" altLang="en-US" sz="1800" dirty="0"/>
              <a:t>’</a:t>
            </a:r>
            <a:r>
              <a:rPr lang="en-US" altLang="ja-JP" sz="1800" dirty="0"/>
              <a:t>s social-learning capacities are uniquely suited to fostering role modeling and early pro-sober, pro-social attitudes and behaviors that are at the heart of foundational recovery. </a:t>
            </a:r>
            <a:endParaRPr lang="en-US" sz="1800" dirty="0"/>
          </a:p>
        </p:txBody>
      </p:sp>
      <p:sp>
        <p:nvSpPr>
          <p:cNvPr id="83971" name="Rectangle 8"/>
          <p:cNvSpPr>
            <a:spLocks noChangeArrowheads="1"/>
          </p:cNvSpPr>
          <p:nvPr/>
        </p:nvSpPr>
        <p:spPr bwMode="auto">
          <a:xfrm>
            <a:off x="1905000" y="4546600"/>
            <a:ext cx="5414963" cy="1397000"/>
          </a:xfrm>
          <a:prstGeom prst="rect">
            <a:avLst/>
          </a:prstGeom>
          <a:solidFill>
            <a:srgbClr val="FFFFFF"/>
          </a:solidFill>
          <a:ln w="25400">
            <a:solidFill>
              <a:srgbClr val="000080"/>
            </a:solidFill>
            <a:miter lim="800000"/>
            <a:headEnd/>
            <a:tailEnd/>
          </a:ln>
        </p:spPr>
        <p:txBody>
          <a:bodyPr lIns="182880" tIns="137160" rIns="182880" bIns="137160">
            <a:spAutoFit/>
          </a:bodyPr>
          <a:lstStyle/>
          <a:p>
            <a:pPr algn="l"/>
            <a:r>
              <a:rPr lang="en-US" sz="1800"/>
              <a:t>Engaging and interactive </a:t>
            </a:r>
            <a:r>
              <a:rPr lang="en-US" sz="1800" b="1">
                <a:solidFill>
                  <a:srgbClr val="FF1215"/>
                </a:solidFill>
              </a:rPr>
              <a:t>psycho-education</a:t>
            </a:r>
            <a:r>
              <a:rPr lang="en-US" sz="1800"/>
              <a:t> that focuses strongly on select principles of addiction and recovery can ensure vital understanding that allows for informed self-awareness.</a:t>
            </a:r>
          </a:p>
        </p:txBody>
      </p:sp>
      <p:sp>
        <p:nvSpPr>
          <p:cNvPr id="6" name="TextBox 5"/>
          <p:cNvSpPr txBox="1"/>
          <p:nvPr/>
        </p:nvSpPr>
        <p:spPr>
          <a:xfrm>
            <a:off x="8763000" y="6477000"/>
            <a:ext cx="418654" cy="369332"/>
          </a:xfrm>
          <a:prstGeom prst="rect">
            <a:avLst/>
          </a:prstGeom>
          <a:noFill/>
        </p:spPr>
        <p:txBody>
          <a:bodyPr wrap="none" rtlCol="0">
            <a:spAutoFit/>
          </a:bodyPr>
          <a:lstStyle/>
          <a:p>
            <a:r>
              <a:rPr lang="en-US" dirty="0" smtClean="0"/>
              <a:t>34</a:t>
            </a:r>
            <a:endParaRPr lang="en-US" dirty="0"/>
          </a:p>
        </p:txBody>
      </p:sp>
    </p:spTree>
    <p:extLst>
      <p:ext uri="{BB962C8B-B14F-4D97-AF65-F5344CB8AC3E}">
        <p14:creationId xmlns:p14="http://schemas.microsoft.com/office/powerpoint/2010/main" val="13499083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ChangeArrowheads="1"/>
          </p:cNvSpPr>
          <p:nvPr/>
        </p:nvSpPr>
        <p:spPr bwMode="auto">
          <a:xfrm>
            <a:off x="1900238" y="1284288"/>
            <a:ext cx="5414962" cy="2220912"/>
          </a:xfrm>
          <a:prstGeom prst="rect">
            <a:avLst/>
          </a:prstGeom>
          <a:solidFill>
            <a:srgbClr val="FFFFFF"/>
          </a:solidFill>
          <a:ln w="25400">
            <a:solidFill>
              <a:srgbClr val="000080"/>
            </a:solidFill>
            <a:miter lim="800000"/>
            <a:headEnd/>
            <a:tailEnd/>
          </a:ln>
        </p:spPr>
        <p:txBody>
          <a:bodyPr lIns="182880" tIns="137160" rIns="182880" bIns="137160">
            <a:spAutoFit/>
          </a:bodyPr>
          <a:lstStyle/>
          <a:p>
            <a:pPr algn="l"/>
            <a:r>
              <a:rPr lang="en-US" sz="1800" b="1" dirty="0">
                <a:solidFill>
                  <a:srgbClr val="FF1215"/>
                </a:solidFill>
              </a:rPr>
              <a:t>Cognitive-behavioral skills training</a:t>
            </a:r>
            <a:r>
              <a:rPr lang="en-US" sz="1800" dirty="0"/>
              <a:t> can provide </a:t>
            </a:r>
            <a:r>
              <a:rPr lang="en-US" sz="1800" dirty="0" smtClean="0"/>
              <a:t>offenders </a:t>
            </a:r>
            <a:r>
              <a:rPr lang="en-US" sz="1800" dirty="0"/>
              <a:t>with a foundational skill-set.  Skill acquisition and use will be greatly enhanced if the program clearly identifies particular skills or competencies for goal achievement. Reinforcing use of select skills on a daily program-wide basis makes the skills more natural and robust.</a:t>
            </a:r>
          </a:p>
        </p:txBody>
      </p:sp>
      <p:sp>
        <p:nvSpPr>
          <p:cNvPr id="71682" name="Rectangle 3"/>
          <p:cNvSpPr>
            <a:spLocks noChangeArrowheads="1"/>
          </p:cNvSpPr>
          <p:nvPr/>
        </p:nvSpPr>
        <p:spPr bwMode="auto">
          <a:xfrm>
            <a:off x="1900238" y="3814763"/>
            <a:ext cx="5414962" cy="1671637"/>
          </a:xfrm>
          <a:prstGeom prst="rect">
            <a:avLst/>
          </a:prstGeom>
          <a:solidFill>
            <a:srgbClr val="FFFFFF"/>
          </a:solidFill>
          <a:ln w="25400">
            <a:solidFill>
              <a:srgbClr val="000080"/>
            </a:solidFill>
            <a:miter lim="800000"/>
            <a:headEnd/>
            <a:tailEnd/>
          </a:ln>
        </p:spPr>
        <p:txBody>
          <a:bodyPr lIns="182880" tIns="137160" rIns="182880" bIns="137160">
            <a:spAutoFit/>
          </a:bodyPr>
          <a:lstStyle/>
          <a:p>
            <a:pPr algn="l"/>
            <a:r>
              <a:rPr lang="en-US" sz="1800"/>
              <a:t>Within the TC environment especially, a counselor</a:t>
            </a:r>
            <a:r>
              <a:rPr lang="ja-JP" altLang="en-US" sz="1800">
                <a:latin typeface="Arial" charset="0"/>
              </a:rPr>
              <a:t>’</a:t>
            </a:r>
            <a:r>
              <a:rPr lang="en-US" altLang="ja-JP" sz="1800"/>
              <a:t>s deft use of </a:t>
            </a:r>
            <a:r>
              <a:rPr lang="en-US" altLang="ja-JP" sz="1800" b="1">
                <a:solidFill>
                  <a:srgbClr val="FF1215"/>
                </a:solidFill>
              </a:rPr>
              <a:t>Motivational Interviewing and Motivational Enhancement</a:t>
            </a:r>
            <a:r>
              <a:rPr lang="en-US" altLang="ja-JP" sz="1800"/>
              <a:t> methods can sensiively and effectively align an inmate with the recovery journey itself, as well as particular treatment goals. </a:t>
            </a:r>
            <a:endParaRPr lang="en-US" sz="1800"/>
          </a:p>
        </p:txBody>
      </p:sp>
      <p:sp>
        <p:nvSpPr>
          <p:cNvPr id="5" name="Text Box 6"/>
          <p:cNvSpPr txBox="1">
            <a:spLocks noChangeArrowheads="1"/>
          </p:cNvSpPr>
          <p:nvPr/>
        </p:nvSpPr>
        <p:spPr bwMode="auto">
          <a:xfrm>
            <a:off x="457200" y="182880"/>
            <a:ext cx="8383587" cy="738664"/>
          </a:xfrm>
          <a:prstGeom prst="rect">
            <a:avLst/>
          </a:prstGeom>
          <a:noFill/>
          <a:ln w="25400">
            <a:noFill/>
            <a:miter lim="800000"/>
            <a:headEnd/>
            <a:tailEnd/>
          </a:ln>
        </p:spPr>
        <p:txBody>
          <a:bodyPr lIns="91440" tIns="91440" rIns="0" bIns="91440">
            <a:spAutoFit/>
          </a:bodyPr>
          <a:lstStyle>
            <a:lvl1pPr>
              <a:defRPr sz="1000">
                <a:solidFill>
                  <a:schemeClr val="tx1"/>
                </a:solidFill>
                <a:latin typeface="Candara" charset="0"/>
                <a:ea typeface="ＭＳ Ｐゴシック" charset="0"/>
                <a:cs typeface="ＭＳ Ｐゴシック" charset="0"/>
              </a:defRPr>
            </a:lvl1pPr>
            <a:lvl2pPr marL="742950" indent="-285750">
              <a:defRPr sz="1000">
                <a:solidFill>
                  <a:schemeClr val="tx1"/>
                </a:solidFill>
                <a:latin typeface="Candara" charset="0"/>
                <a:ea typeface="ＭＳ Ｐゴシック" charset="0"/>
              </a:defRPr>
            </a:lvl2pPr>
            <a:lvl3pPr marL="1143000" indent="-228600">
              <a:defRPr sz="1000">
                <a:solidFill>
                  <a:schemeClr val="tx1"/>
                </a:solidFill>
                <a:latin typeface="Candara" charset="0"/>
                <a:ea typeface="ＭＳ Ｐゴシック" charset="0"/>
              </a:defRPr>
            </a:lvl3pPr>
            <a:lvl4pPr marL="1600200" indent="-228600">
              <a:defRPr sz="1000">
                <a:solidFill>
                  <a:schemeClr val="tx1"/>
                </a:solidFill>
                <a:latin typeface="Candara" charset="0"/>
                <a:ea typeface="ＭＳ Ｐゴシック" charset="0"/>
              </a:defRPr>
            </a:lvl4pPr>
            <a:lvl5pPr marL="2057400" indent="-228600">
              <a:defRPr sz="1000">
                <a:solidFill>
                  <a:schemeClr val="tx1"/>
                </a:solidFill>
                <a:latin typeface="Candara" charset="0"/>
                <a:ea typeface="ＭＳ Ｐゴシック" charset="0"/>
              </a:defRPr>
            </a:lvl5pPr>
            <a:lvl6pPr marL="2514600" indent="-228600" algn="ctr" eaLnBrk="0" fontAlgn="base" hangingPunct="0">
              <a:spcBef>
                <a:spcPct val="0"/>
              </a:spcBef>
              <a:spcAft>
                <a:spcPct val="0"/>
              </a:spcAft>
              <a:defRPr sz="1000">
                <a:solidFill>
                  <a:schemeClr val="tx1"/>
                </a:solidFill>
                <a:latin typeface="Candara" charset="0"/>
                <a:ea typeface="ＭＳ Ｐゴシック" charset="0"/>
              </a:defRPr>
            </a:lvl6pPr>
            <a:lvl7pPr marL="2971800" indent="-228600" algn="ctr" eaLnBrk="0" fontAlgn="base" hangingPunct="0">
              <a:spcBef>
                <a:spcPct val="0"/>
              </a:spcBef>
              <a:spcAft>
                <a:spcPct val="0"/>
              </a:spcAft>
              <a:defRPr sz="1000">
                <a:solidFill>
                  <a:schemeClr val="tx1"/>
                </a:solidFill>
                <a:latin typeface="Candara" charset="0"/>
                <a:ea typeface="ＭＳ Ｐゴシック" charset="0"/>
              </a:defRPr>
            </a:lvl7pPr>
            <a:lvl8pPr marL="3429000" indent="-228600" algn="ctr" eaLnBrk="0" fontAlgn="base" hangingPunct="0">
              <a:spcBef>
                <a:spcPct val="0"/>
              </a:spcBef>
              <a:spcAft>
                <a:spcPct val="0"/>
              </a:spcAft>
              <a:defRPr sz="1000">
                <a:solidFill>
                  <a:schemeClr val="tx1"/>
                </a:solidFill>
                <a:latin typeface="Candara" charset="0"/>
                <a:ea typeface="ＭＳ Ｐゴシック" charset="0"/>
              </a:defRPr>
            </a:lvl8pPr>
            <a:lvl9pPr marL="3886200" indent="-228600" algn="ctr" eaLnBrk="0" fontAlgn="base" hangingPunct="0">
              <a:spcBef>
                <a:spcPct val="0"/>
              </a:spcBef>
              <a:spcAft>
                <a:spcPct val="0"/>
              </a:spcAft>
              <a:defRPr sz="1000">
                <a:solidFill>
                  <a:schemeClr val="tx1"/>
                </a:solidFill>
                <a:latin typeface="Candara" charset="0"/>
                <a:ea typeface="ＭＳ Ｐゴシック" charset="0"/>
              </a:defRPr>
            </a:lvl9pPr>
          </a:lstStyle>
          <a:p>
            <a:pPr algn="l"/>
            <a:r>
              <a:rPr lang="en-US" sz="3600" b="1" dirty="0" smtClean="0">
                <a:solidFill>
                  <a:srgbClr val="FFFFFF"/>
                </a:solidFill>
                <a:effectLst>
                  <a:outerShdw blurRad="38100" dist="38100" dir="2700000" algn="tl">
                    <a:srgbClr val="000000">
                      <a:alpha val="43137"/>
                    </a:srgbClr>
                  </a:outerShdw>
                </a:effectLst>
                <a:latin typeface="Cambria"/>
                <a:cs typeface="Cambria"/>
              </a:rPr>
              <a:t>Broad EBP Treatment Objectives</a:t>
            </a:r>
            <a:endParaRPr lang="en-US" sz="3600" b="1" dirty="0">
              <a:solidFill>
                <a:srgbClr val="FFFFFF"/>
              </a:solidFill>
              <a:effectLst>
                <a:outerShdw blurRad="38100" dist="38100" dir="2700000" algn="tl">
                  <a:srgbClr val="000000">
                    <a:alpha val="43137"/>
                  </a:srgbClr>
                </a:outerShdw>
              </a:effectLst>
              <a:latin typeface="Cambria"/>
              <a:cs typeface="Cambria"/>
            </a:endParaRPr>
          </a:p>
        </p:txBody>
      </p:sp>
      <p:sp>
        <p:nvSpPr>
          <p:cNvPr id="6" name="TextBox 5"/>
          <p:cNvSpPr txBox="1"/>
          <p:nvPr/>
        </p:nvSpPr>
        <p:spPr>
          <a:xfrm>
            <a:off x="8763000" y="6477000"/>
            <a:ext cx="418654" cy="369332"/>
          </a:xfrm>
          <a:prstGeom prst="rect">
            <a:avLst/>
          </a:prstGeom>
          <a:noFill/>
        </p:spPr>
        <p:txBody>
          <a:bodyPr wrap="none" rtlCol="0">
            <a:spAutoFit/>
          </a:bodyPr>
          <a:lstStyle/>
          <a:p>
            <a:r>
              <a:rPr lang="en-US" dirty="0" smtClean="0"/>
              <a:t>35</a:t>
            </a:r>
            <a:endParaRPr lang="en-US" dirty="0"/>
          </a:p>
        </p:txBody>
      </p:sp>
    </p:spTree>
    <p:extLst>
      <p:ext uri="{BB962C8B-B14F-4D97-AF65-F5344CB8AC3E}">
        <p14:creationId xmlns:p14="http://schemas.microsoft.com/office/powerpoint/2010/main" val="12382613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ChangeArrowheads="1"/>
          </p:cNvSpPr>
          <p:nvPr/>
        </p:nvSpPr>
        <p:spPr bwMode="auto">
          <a:xfrm>
            <a:off x="1900237" y="1085850"/>
            <a:ext cx="5414963" cy="2495550"/>
          </a:xfrm>
          <a:prstGeom prst="rect">
            <a:avLst/>
          </a:prstGeom>
          <a:solidFill>
            <a:srgbClr val="FFFFFF"/>
          </a:solidFill>
          <a:ln w="25400">
            <a:solidFill>
              <a:srgbClr val="000080"/>
            </a:solidFill>
            <a:miter lim="800000"/>
            <a:headEnd/>
            <a:tailEnd/>
          </a:ln>
        </p:spPr>
        <p:txBody>
          <a:bodyPr lIns="182880" tIns="137160" rIns="182880" bIns="137160">
            <a:spAutoFit/>
          </a:bodyPr>
          <a:lstStyle/>
          <a:p>
            <a:pPr algn="l"/>
            <a:r>
              <a:rPr lang="en-US" sz="1800" dirty="0"/>
              <a:t>There is no substitute for close attention to one</a:t>
            </a:r>
            <a:r>
              <a:rPr lang="ja-JP" altLang="en-US" sz="1800" dirty="0">
                <a:latin typeface="Arial" charset="0"/>
              </a:rPr>
              <a:t>’</a:t>
            </a:r>
            <a:r>
              <a:rPr lang="en-US" altLang="ja-JP" sz="1800" dirty="0"/>
              <a:t>s own personal and particular situation.  </a:t>
            </a:r>
            <a:r>
              <a:rPr lang="en-US" altLang="ja-JP" sz="1800" b="1" dirty="0">
                <a:solidFill>
                  <a:srgbClr val="FF1215"/>
                </a:solidFill>
              </a:rPr>
              <a:t>Relapse Prevention</a:t>
            </a:r>
            <a:r>
              <a:rPr lang="en-US" altLang="ja-JP" sz="1800" dirty="0"/>
              <a:t> training (which itself usually relies heavily on cognitive-behavioral skills) needs to be fine-tuned to individual circumstance and style.  Most of all, an inmate needs rehearsal and practice for specific risks most likely to arise following discharge.</a:t>
            </a:r>
            <a:endParaRPr lang="en-US" sz="1800" dirty="0"/>
          </a:p>
        </p:txBody>
      </p:sp>
      <p:sp>
        <p:nvSpPr>
          <p:cNvPr id="73730" name="Rectangle 3"/>
          <p:cNvSpPr>
            <a:spLocks noChangeArrowheads="1"/>
          </p:cNvSpPr>
          <p:nvPr/>
        </p:nvSpPr>
        <p:spPr bwMode="auto">
          <a:xfrm>
            <a:off x="1900238" y="3829050"/>
            <a:ext cx="5414962" cy="2495550"/>
          </a:xfrm>
          <a:prstGeom prst="rect">
            <a:avLst/>
          </a:prstGeom>
          <a:solidFill>
            <a:srgbClr val="FFFFFF"/>
          </a:solidFill>
          <a:ln w="25400">
            <a:solidFill>
              <a:srgbClr val="000080"/>
            </a:solidFill>
            <a:miter lim="800000"/>
            <a:headEnd/>
            <a:tailEnd/>
          </a:ln>
        </p:spPr>
        <p:txBody>
          <a:bodyPr lIns="182880" tIns="137160" rIns="182880" bIns="137160">
            <a:spAutoFit/>
          </a:bodyPr>
          <a:lstStyle/>
          <a:p>
            <a:pPr algn="l"/>
            <a:r>
              <a:rPr lang="en-US" sz="1800" dirty="0"/>
              <a:t>Not least, every inmate should be fully acquainted with and if at all possible experience well-run </a:t>
            </a:r>
            <a:r>
              <a:rPr lang="en-US" sz="1800" b="1" dirty="0">
                <a:solidFill>
                  <a:srgbClr val="FF1215"/>
                </a:solidFill>
              </a:rPr>
              <a:t>Twelve Step</a:t>
            </a:r>
            <a:r>
              <a:rPr lang="en-US" sz="1800" dirty="0"/>
              <a:t> groups wherein solid role models can be found.  Even if the Steps and Fellowships are not to one</a:t>
            </a:r>
            <a:r>
              <a:rPr lang="ja-JP" altLang="en-US" sz="1800" dirty="0">
                <a:latin typeface="Arial" charset="0"/>
              </a:rPr>
              <a:t>’</a:t>
            </a:r>
            <a:r>
              <a:rPr lang="en-US" altLang="ja-JP" sz="1800" dirty="0"/>
              <a:t>s liking, hearing from others about how they came to accept a truth and power greater than themselves can lead to one</a:t>
            </a:r>
            <a:r>
              <a:rPr lang="ja-JP" altLang="en-US" sz="1800" dirty="0">
                <a:latin typeface="Arial" charset="0"/>
              </a:rPr>
              <a:t>’</a:t>
            </a:r>
            <a:r>
              <a:rPr lang="en-US" altLang="ja-JP" sz="1800" dirty="0"/>
              <a:t>s own community of support.  Even if not of the Twelve Steps.</a:t>
            </a:r>
            <a:endParaRPr lang="en-US" sz="1800" dirty="0"/>
          </a:p>
        </p:txBody>
      </p:sp>
      <p:sp>
        <p:nvSpPr>
          <p:cNvPr id="4" name="Text Box 6"/>
          <p:cNvSpPr txBox="1">
            <a:spLocks noChangeArrowheads="1"/>
          </p:cNvSpPr>
          <p:nvPr/>
        </p:nvSpPr>
        <p:spPr bwMode="auto">
          <a:xfrm>
            <a:off x="457200" y="182880"/>
            <a:ext cx="8383587" cy="738664"/>
          </a:xfrm>
          <a:prstGeom prst="rect">
            <a:avLst/>
          </a:prstGeom>
          <a:noFill/>
          <a:ln w="25400">
            <a:noFill/>
            <a:miter lim="800000"/>
            <a:headEnd/>
            <a:tailEnd/>
          </a:ln>
        </p:spPr>
        <p:txBody>
          <a:bodyPr lIns="91440" tIns="91440" rIns="0" bIns="91440">
            <a:spAutoFit/>
          </a:bodyPr>
          <a:lstStyle>
            <a:lvl1pPr>
              <a:defRPr sz="1000">
                <a:solidFill>
                  <a:schemeClr val="tx1"/>
                </a:solidFill>
                <a:latin typeface="Candara" charset="0"/>
                <a:ea typeface="ＭＳ Ｐゴシック" charset="0"/>
                <a:cs typeface="ＭＳ Ｐゴシック" charset="0"/>
              </a:defRPr>
            </a:lvl1pPr>
            <a:lvl2pPr marL="742950" indent="-285750">
              <a:defRPr sz="1000">
                <a:solidFill>
                  <a:schemeClr val="tx1"/>
                </a:solidFill>
                <a:latin typeface="Candara" charset="0"/>
                <a:ea typeface="ＭＳ Ｐゴシック" charset="0"/>
              </a:defRPr>
            </a:lvl2pPr>
            <a:lvl3pPr marL="1143000" indent="-228600">
              <a:defRPr sz="1000">
                <a:solidFill>
                  <a:schemeClr val="tx1"/>
                </a:solidFill>
                <a:latin typeface="Candara" charset="0"/>
                <a:ea typeface="ＭＳ Ｐゴシック" charset="0"/>
              </a:defRPr>
            </a:lvl3pPr>
            <a:lvl4pPr marL="1600200" indent="-228600">
              <a:defRPr sz="1000">
                <a:solidFill>
                  <a:schemeClr val="tx1"/>
                </a:solidFill>
                <a:latin typeface="Candara" charset="0"/>
                <a:ea typeface="ＭＳ Ｐゴシック" charset="0"/>
              </a:defRPr>
            </a:lvl4pPr>
            <a:lvl5pPr marL="2057400" indent="-228600">
              <a:defRPr sz="1000">
                <a:solidFill>
                  <a:schemeClr val="tx1"/>
                </a:solidFill>
                <a:latin typeface="Candara" charset="0"/>
                <a:ea typeface="ＭＳ Ｐゴシック" charset="0"/>
              </a:defRPr>
            </a:lvl5pPr>
            <a:lvl6pPr marL="2514600" indent="-228600" algn="ctr" eaLnBrk="0" fontAlgn="base" hangingPunct="0">
              <a:spcBef>
                <a:spcPct val="0"/>
              </a:spcBef>
              <a:spcAft>
                <a:spcPct val="0"/>
              </a:spcAft>
              <a:defRPr sz="1000">
                <a:solidFill>
                  <a:schemeClr val="tx1"/>
                </a:solidFill>
                <a:latin typeface="Candara" charset="0"/>
                <a:ea typeface="ＭＳ Ｐゴシック" charset="0"/>
              </a:defRPr>
            </a:lvl6pPr>
            <a:lvl7pPr marL="2971800" indent="-228600" algn="ctr" eaLnBrk="0" fontAlgn="base" hangingPunct="0">
              <a:spcBef>
                <a:spcPct val="0"/>
              </a:spcBef>
              <a:spcAft>
                <a:spcPct val="0"/>
              </a:spcAft>
              <a:defRPr sz="1000">
                <a:solidFill>
                  <a:schemeClr val="tx1"/>
                </a:solidFill>
                <a:latin typeface="Candara" charset="0"/>
                <a:ea typeface="ＭＳ Ｐゴシック" charset="0"/>
              </a:defRPr>
            </a:lvl7pPr>
            <a:lvl8pPr marL="3429000" indent="-228600" algn="ctr" eaLnBrk="0" fontAlgn="base" hangingPunct="0">
              <a:spcBef>
                <a:spcPct val="0"/>
              </a:spcBef>
              <a:spcAft>
                <a:spcPct val="0"/>
              </a:spcAft>
              <a:defRPr sz="1000">
                <a:solidFill>
                  <a:schemeClr val="tx1"/>
                </a:solidFill>
                <a:latin typeface="Candara" charset="0"/>
                <a:ea typeface="ＭＳ Ｐゴシック" charset="0"/>
              </a:defRPr>
            </a:lvl8pPr>
            <a:lvl9pPr marL="3886200" indent="-228600" algn="ctr" eaLnBrk="0" fontAlgn="base" hangingPunct="0">
              <a:spcBef>
                <a:spcPct val="0"/>
              </a:spcBef>
              <a:spcAft>
                <a:spcPct val="0"/>
              </a:spcAft>
              <a:defRPr sz="1000">
                <a:solidFill>
                  <a:schemeClr val="tx1"/>
                </a:solidFill>
                <a:latin typeface="Candara" charset="0"/>
                <a:ea typeface="ＭＳ Ｐゴシック" charset="0"/>
              </a:defRPr>
            </a:lvl9pPr>
          </a:lstStyle>
          <a:p>
            <a:pPr algn="l"/>
            <a:r>
              <a:rPr lang="en-US" sz="3600" b="1" dirty="0" smtClean="0">
                <a:solidFill>
                  <a:srgbClr val="FFFFFF"/>
                </a:solidFill>
                <a:effectLst>
                  <a:outerShdw blurRad="38100" dist="38100" dir="2700000" algn="tl">
                    <a:srgbClr val="000000">
                      <a:alpha val="43137"/>
                    </a:srgbClr>
                  </a:outerShdw>
                </a:effectLst>
                <a:latin typeface="Cambria"/>
                <a:cs typeface="Cambria"/>
              </a:rPr>
              <a:t>Broad EBP Treatment Objectives</a:t>
            </a:r>
            <a:endParaRPr lang="en-US" sz="3600" b="1" dirty="0">
              <a:solidFill>
                <a:srgbClr val="FFFFFF"/>
              </a:solidFill>
              <a:effectLst>
                <a:outerShdw blurRad="38100" dist="38100" dir="2700000" algn="tl">
                  <a:srgbClr val="000000">
                    <a:alpha val="43137"/>
                  </a:srgbClr>
                </a:outerShdw>
              </a:effectLst>
              <a:latin typeface="Cambria"/>
              <a:cs typeface="Cambria"/>
            </a:endParaRPr>
          </a:p>
        </p:txBody>
      </p:sp>
      <p:sp>
        <p:nvSpPr>
          <p:cNvPr id="6" name="TextBox 5"/>
          <p:cNvSpPr txBox="1"/>
          <p:nvPr/>
        </p:nvSpPr>
        <p:spPr>
          <a:xfrm>
            <a:off x="8763000" y="6477000"/>
            <a:ext cx="418654" cy="369332"/>
          </a:xfrm>
          <a:prstGeom prst="rect">
            <a:avLst/>
          </a:prstGeom>
          <a:noFill/>
        </p:spPr>
        <p:txBody>
          <a:bodyPr wrap="none" rtlCol="0">
            <a:spAutoFit/>
          </a:bodyPr>
          <a:lstStyle/>
          <a:p>
            <a:r>
              <a:rPr lang="en-US" dirty="0" smtClean="0"/>
              <a:t>36</a:t>
            </a:r>
            <a:endParaRPr lang="en-US" dirty="0"/>
          </a:p>
        </p:txBody>
      </p:sp>
    </p:spTree>
    <p:extLst>
      <p:ext uri="{BB962C8B-B14F-4D97-AF65-F5344CB8AC3E}">
        <p14:creationId xmlns:p14="http://schemas.microsoft.com/office/powerpoint/2010/main" val="2996532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838200" y="228600"/>
            <a:ext cx="6489700" cy="6108700"/>
          </a:xfrm>
          <a:prstGeom prst="rect">
            <a:avLst/>
          </a:prstGeom>
        </p:spPr>
      </p:pic>
      <p:sp>
        <p:nvSpPr>
          <p:cNvPr id="5" name="Rectangle 4"/>
          <p:cNvSpPr/>
          <p:nvPr/>
        </p:nvSpPr>
        <p:spPr>
          <a:xfrm>
            <a:off x="3657600" y="6400800"/>
            <a:ext cx="4698722" cy="492443"/>
          </a:xfrm>
          <a:prstGeom prst="rect">
            <a:avLst/>
          </a:prstGeom>
        </p:spPr>
        <p:txBody>
          <a:bodyPr wrap="none">
            <a:spAutoFit/>
          </a:bodyPr>
          <a:lstStyle/>
          <a:p>
            <a:r>
              <a:rPr lang="en-US" sz="1400" b="1" dirty="0"/>
              <a:t>nrepp.samhsa.gov/</a:t>
            </a:r>
            <a:r>
              <a:rPr lang="en-US" sz="1400" b="1" dirty="0" err="1"/>
              <a:t>pdfs</a:t>
            </a:r>
            <a:r>
              <a:rPr lang="en-US" sz="1400" b="1" dirty="0"/>
              <a:t>/</a:t>
            </a:r>
            <a:r>
              <a:rPr lang="en-US" sz="1400" b="1" dirty="0" err="1"/>
              <a:t>CSAP_checklist_on_program_fit.pdf</a:t>
            </a:r>
            <a:endParaRPr lang="en-US" sz="1400" b="1" dirty="0"/>
          </a:p>
          <a:p>
            <a:endParaRPr lang="en-US" baseline="30000" dirty="0"/>
          </a:p>
        </p:txBody>
      </p:sp>
      <p:sp>
        <p:nvSpPr>
          <p:cNvPr id="6" name="TextBox 5"/>
          <p:cNvSpPr txBox="1"/>
          <p:nvPr/>
        </p:nvSpPr>
        <p:spPr>
          <a:xfrm>
            <a:off x="8763000" y="6477000"/>
            <a:ext cx="418654" cy="369332"/>
          </a:xfrm>
          <a:prstGeom prst="rect">
            <a:avLst/>
          </a:prstGeom>
          <a:noFill/>
        </p:spPr>
        <p:txBody>
          <a:bodyPr wrap="none" rtlCol="0">
            <a:spAutoFit/>
          </a:bodyPr>
          <a:lstStyle/>
          <a:p>
            <a:r>
              <a:rPr lang="en-US" dirty="0" smtClean="0"/>
              <a:t>37</a:t>
            </a:r>
            <a:endParaRPr lang="en-US" dirty="0"/>
          </a:p>
        </p:txBody>
      </p:sp>
    </p:spTree>
    <p:extLst>
      <p:ext uri="{BB962C8B-B14F-4D97-AF65-F5344CB8AC3E}">
        <p14:creationId xmlns:p14="http://schemas.microsoft.com/office/powerpoint/2010/main" val="14305767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446342" y="2445716"/>
            <a:ext cx="184666" cy="369332"/>
          </a:xfrm>
          <a:prstGeom prst="rect">
            <a:avLst/>
          </a:prstGeom>
          <a:noFill/>
        </p:spPr>
        <p:txBody>
          <a:bodyPr wrap="none" rtlCol="0">
            <a:spAutoFit/>
          </a:bodyPr>
          <a:lstStyle/>
          <a:p>
            <a:endParaRPr lang="en-US" dirty="0"/>
          </a:p>
        </p:txBody>
      </p:sp>
      <p:sp>
        <p:nvSpPr>
          <p:cNvPr id="5" name="Rectangle 4"/>
          <p:cNvSpPr/>
          <p:nvPr/>
        </p:nvSpPr>
        <p:spPr>
          <a:xfrm>
            <a:off x="609600" y="317082"/>
            <a:ext cx="7848600" cy="6083718"/>
          </a:xfrm>
          <a:prstGeom prst="rect">
            <a:avLst/>
          </a:prstGeom>
        </p:spPr>
        <p:txBody>
          <a:bodyPr wrap="square">
            <a:spAutoFit/>
          </a:bodyPr>
          <a:lstStyle/>
          <a:p>
            <a:r>
              <a:rPr lang="en-US" sz="3200" b="1" baseline="30000" dirty="0" smtClean="0"/>
              <a:t>From SAMHSA:  </a:t>
            </a:r>
            <a:r>
              <a:rPr lang="en-US" sz="3200" b="1" baseline="30000" dirty="0" smtClean="0">
                <a:solidFill>
                  <a:srgbClr val="FF0000"/>
                </a:solidFill>
              </a:rPr>
              <a:t>Questions to ask the program developer</a:t>
            </a:r>
            <a:r>
              <a:rPr lang="en-US" sz="3200" b="1" dirty="0">
                <a:solidFill>
                  <a:srgbClr val="FF0000"/>
                </a:solidFill>
              </a:rPr>
              <a:t> </a:t>
            </a:r>
            <a:r>
              <a:rPr lang="en-US" sz="3200" b="1" baseline="30000" dirty="0" smtClean="0">
                <a:solidFill>
                  <a:srgbClr val="FF0000"/>
                </a:solidFill>
              </a:rPr>
              <a:t>as you explore the possible use of an intervention</a:t>
            </a:r>
          </a:p>
          <a:p>
            <a:endParaRPr lang="en-US" sz="2400" b="1" baseline="30000" dirty="0" smtClean="0"/>
          </a:p>
          <a:p>
            <a:r>
              <a:rPr lang="en-US" sz="2400" b="1" baseline="30000" dirty="0" smtClean="0">
                <a:solidFill>
                  <a:srgbClr val="FF0000"/>
                </a:solidFill>
              </a:rPr>
              <a:t>Implementations</a:t>
            </a:r>
            <a:endParaRPr lang="en-US" sz="2400" b="1" baseline="30000" dirty="0">
              <a:solidFill>
                <a:srgbClr val="FF0000"/>
              </a:solidFill>
            </a:endParaRPr>
          </a:p>
          <a:p>
            <a:r>
              <a:rPr lang="en-US" sz="2400" baseline="30000" dirty="0"/>
              <a:t>• Where has this intervention been implemented? In what settings? With what populations?</a:t>
            </a:r>
          </a:p>
          <a:p>
            <a:r>
              <a:rPr lang="en-US" sz="2400" baseline="30000" dirty="0"/>
              <a:t>• What are the particular challenges to effective implementation? How might these challenges </a:t>
            </a:r>
            <a:r>
              <a:rPr lang="en-US" sz="2400" baseline="30000" dirty="0" smtClean="0"/>
              <a:t>be overcome</a:t>
            </a:r>
            <a:r>
              <a:rPr lang="en-US" sz="2400" baseline="30000" dirty="0"/>
              <a:t>?</a:t>
            </a:r>
          </a:p>
          <a:p>
            <a:r>
              <a:rPr lang="en-US" sz="2400" baseline="30000" dirty="0"/>
              <a:t>• What common mistakes have been made, and how can we avoid them?</a:t>
            </a:r>
          </a:p>
          <a:p>
            <a:r>
              <a:rPr lang="en-US" sz="2400" baseline="30000" dirty="0"/>
              <a:t>• Can you provide contact information for two or three directors of implementation sites that are currently in the process of implementing the intervention</a:t>
            </a:r>
            <a:r>
              <a:rPr lang="en-US" sz="2400" baseline="30000" dirty="0" smtClean="0"/>
              <a:t>?</a:t>
            </a:r>
            <a:endParaRPr lang="en-US" sz="2400" baseline="30000" dirty="0"/>
          </a:p>
          <a:p>
            <a:r>
              <a:rPr lang="en-US" sz="2400" b="1" baseline="30000" dirty="0">
                <a:solidFill>
                  <a:srgbClr val="FF0000"/>
                </a:solidFill>
              </a:rPr>
              <a:t>Adaptations</a:t>
            </a:r>
          </a:p>
          <a:p>
            <a:r>
              <a:rPr lang="en-US" sz="2400" baseline="30000" dirty="0"/>
              <a:t>• Has your intervention been adapted in any ways that might be relevant to its implementation in a setting like mine (describe your setting) or with a population like mine (describe your population)?</a:t>
            </a:r>
          </a:p>
          <a:p>
            <a:r>
              <a:rPr lang="en-US" sz="2400" baseline="30000" dirty="0"/>
              <a:t>• Have you been able to identify whether there are any “core components” of the intervention— parts of the intervention that must be implemented and/or should not be adapted</a:t>
            </a:r>
            <a:r>
              <a:rPr lang="en-US" sz="2400" baseline="30000" dirty="0" smtClean="0"/>
              <a:t>?</a:t>
            </a:r>
            <a:endParaRPr lang="en-US" sz="2400" b="1" baseline="30000" dirty="0" smtClean="0"/>
          </a:p>
          <a:p>
            <a:r>
              <a:rPr lang="en-US" sz="2400" b="1" baseline="30000" dirty="0" smtClean="0">
                <a:solidFill>
                  <a:srgbClr val="FF0000"/>
                </a:solidFill>
              </a:rPr>
              <a:t>Staffing</a:t>
            </a:r>
            <a:endParaRPr lang="en-US" sz="2400" b="1" baseline="30000" dirty="0">
              <a:solidFill>
                <a:srgbClr val="FF0000"/>
              </a:solidFill>
            </a:endParaRPr>
          </a:p>
          <a:p>
            <a:r>
              <a:rPr lang="en-US" sz="2400" baseline="30000" dirty="0"/>
              <a:t>• What are the staffing requirements (number and type)?</a:t>
            </a:r>
          </a:p>
          <a:p>
            <a:r>
              <a:rPr lang="en-US" sz="2400" baseline="30000" dirty="0"/>
              <a:t>• What are the minimum staff qualifications (degree, experience)?</a:t>
            </a:r>
          </a:p>
          <a:p>
            <a:r>
              <a:rPr lang="en-US" sz="2400" baseline="30000" dirty="0"/>
              <a:t>• What methods are used to select the best candidates (philosophy, skills)?</a:t>
            </a:r>
          </a:p>
          <a:p>
            <a:r>
              <a:rPr lang="en-US" sz="2400" baseline="30000" dirty="0"/>
              <a:t>• Is there a recommended practitioner-to-client ratio?</a:t>
            </a:r>
          </a:p>
          <a:p>
            <a:r>
              <a:rPr lang="en-US" sz="2400" baseline="30000" dirty="0"/>
              <a:t>• Is there a recommended supervisor-to-practitioner ratio</a:t>
            </a:r>
            <a:r>
              <a:rPr lang="en-US" sz="2400" baseline="30000" dirty="0" smtClean="0"/>
              <a:t>?</a:t>
            </a:r>
            <a:r>
              <a:rPr lang="en-US" sz="2400" b="1" baseline="30000" dirty="0" smtClean="0"/>
              <a:t>				</a:t>
            </a:r>
            <a:endParaRPr lang="en-US" sz="2200" baseline="30000" dirty="0"/>
          </a:p>
        </p:txBody>
      </p:sp>
      <p:sp>
        <p:nvSpPr>
          <p:cNvPr id="3" name="TextBox 2"/>
          <p:cNvSpPr txBox="1"/>
          <p:nvPr/>
        </p:nvSpPr>
        <p:spPr>
          <a:xfrm>
            <a:off x="4572000" y="6400800"/>
            <a:ext cx="3852337" cy="276999"/>
          </a:xfrm>
          <a:prstGeom prst="rect">
            <a:avLst/>
          </a:prstGeom>
          <a:noFill/>
        </p:spPr>
        <p:txBody>
          <a:bodyPr wrap="none" rtlCol="0">
            <a:spAutoFit/>
          </a:bodyPr>
          <a:lstStyle/>
          <a:p>
            <a:r>
              <a:rPr lang="en-US" b="1" baseline="30000" dirty="0"/>
              <a:t>nrepp.samhsa.gov/</a:t>
            </a:r>
            <a:r>
              <a:rPr lang="en-US" b="1" baseline="30000" dirty="0" smtClean="0"/>
              <a:t>pdfsquestions_to_ask_developers.pdf</a:t>
            </a:r>
            <a:endParaRPr lang="en-US" baseline="30000" dirty="0"/>
          </a:p>
        </p:txBody>
      </p:sp>
      <p:sp>
        <p:nvSpPr>
          <p:cNvPr id="6" name="TextBox 5"/>
          <p:cNvSpPr txBox="1"/>
          <p:nvPr/>
        </p:nvSpPr>
        <p:spPr>
          <a:xfrm>
            <a:off x="8763000" y="6477000"/>
            <a:ext cx="418654" cy="369332"/>
          </a:xfrm>
          <a:prstGeom prst="rect">
            <a:avLst/>
          </a:prstGeom>
          <a:noFill/>
        </p:spPr>
        <p:txBody>
          <a:bodyPr wrap="none" rtlCol="0">
            <a:spAutoFit/>
          </a:bodyPr>
          <a:lstStyle/>
          <a:p>
            <a:r>
              <a:rPr lang="en-US" dirty="0" smtClean="0"/>
              <a:t>38</a:t>
            </a:r>
            <a:endParaRPr lang="en-US" dirty="0"/>
          </a:p>
        </p:txBody>
      </p:sp>
    </p:spTree>
    <p:extLst>
      <p:ext uri="{BB962C8B-B14F-4D97-AF65-F5344CB8AC3E}">
        <p14:creationId xmlns:p14="http://schemas.microsoft.com/office/powerpoint/2010/main" val="32205184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446342" y="2445716"/>
            <a:ext cx="184666" cy="369332"/>
          </a:xfrm>
          <a:prstGeom prst="rect">
            <a:avLst/>
          </a:prstGeom>
          <a:noFill/>
        </p:spPr>
        <p:txBody>
          <a:bodyPr wrap="none" rtlCol="0">
            <a:spAutoFit/>
          </a:bodyPr>
          <a:lstStyle/>
          <a:p>
            <a:endParaRPr lang="en-US" dirty="0"/>
          </a:p>
        </p:txBody>
      </p:sp>
      <p:sp>
        <p:nvSpPr>
          <p:cNvPr id="5" name="Rectangle 4"/>
          <p:cNvSpPr/>
          <p:nvPr/>
        </p:nvSpPr>
        <p:spPr>
          <a:xfrm>
            <a:off x="533400" y="304800"/>
            <a:ext cx="8153400" cy="6019800"/>
          </a:xfrm>
          <a:prstGeom prst="rect">
            <a:avLst/>
          </a:prstGeom>
        </p:spPr>
        <p:txBody>
          <a:bodyPr wrap="square">
            <a:noAutofit/>
          </a:bodyPr>
          <a:lstStyle/>
          <a:p>
            <a:r>
              <a:rPr lang="en-US" sz="2800" b="1" baseline="30000" dirty="0" smtClean="0"/>
              <a:t>From SAMHSA, Questions continued</a:t>
            </a:r>
          </a:p>
          <a:p>
            <a:r>
              <a:rPr lang="en-US" sz="1600" b="1" dirty="0">
                <a:solidFill>
                  <a:srgbClr val="FF0000"/>
                </a:solidFill>
              </a:rPr>
              <a:t>Quality Assurance Mechanisms </a:t>
            </a:r>
            <a:endParaRPr lang="en-US" sz="1600" b="1" dirty="0"/>
          </a:p>
          <a:p>
            <a:r>
              <a:rPr lang="en-US" sz="1600" dirty="0" smtClean="0"/>
              <a:t>•</a:t>
            </a:r>
            <a:r>
              <a:rPr lang="en-US" sz="1600" b="1" dirty="0" smtClean="0"/>
              <a:t>What </a:t>
            </a:r>
            <a:r>
              <a:rPr lang="en-US" sz="1600" b="1" dirty="0"/>
              <a:t>are the core components that define the essence of the intervention? </a:t>
            </a:r>
          </a:p>
          <a:p>
            <a:r>
              <a:rPr lang="en-US" sz="1600" dirty="0"/>
              <a:t>• How are supervisors prepared to provide effective support for practitioners?  </a:t>
            </a:r>
          </a:p>
          <a:p>
            <a:r>
              <a:rPr lang="en-US" sz="1600" dirty="0"/>
              <a:t>• What is the supervision protocol for providing effective support for practitioners? </a:t>
            </a:r>
          </a:p>
          <a:p>
            <a:r>
              <a:rPr lang="en-US" sz="1600" dirty="0" smtClean="0"/>
              <a:t>•What </a:t>
            </a:r>
            <a:r>
              <a:rPr lang="en-US" sz="1600" dirty="0"/>
              <a:t>practical instruments are available to assess adherence and competence of the practitioner’s </a:t>
            </a:r>
            <a:r>
              <a:rPr lang="en-US" sz="1600" dirty="0" smtClean="0"/>
              <a:t>use </a:t>
            </a:r>
            <a:r>
              <a:rPr lang="en-US" sz="1600" dirty="0"/>
              <a:t>of the intervention’s core components? </a:t>
            </a:r>
          </a:p>
          <a:p>
            <a:r>
              <a:rPr lang="en-US" sz="1600" dirty="0"/>
              <a:t>• What tests have been done to ensure the validity and reliability of the fidelity instruments?  </a:t>
            </a:r>
            <a:endParaRPr lang="en-US" sz="1100" dirty="0" smtClean="0"/>
          </a:p>
          <a:p>
            <a:r>
              <a:rPr lang="en-US" sz="1600" b="1" dirty="0" smtClean="0">
                <a:solidFill>
                  <a:srgbClr val="FF0000"/>
                </a:solidFill>
              </a:rPr>
              <a:t>Training </a:t>
            </a:r>
            <a:r>
              <a:rPr lang="en-US" sz="1600" b="1" dirty="0">
                <a:solidFill>
                  <a:srgbClr val="FF0000"/>
                </a:solidFill>
              </a:rPr>
              <a:t>and Technical Assistance </a:t>
            </a:r>
            <a:endParaRPr lang="en-US" sz="1600" b="1" dirty="0"/>
          </a:p>
          <a:p>
            <a:r>
              <a:rPr lang="en-US" sz="1600" dirty="0" smtClean="0"/>
              <a:t>•Is </a:t>
            </a:r>
            <a:r>
              <a:rPr lang="en-US" sz="1600" dirty="0"/>
              <a:t>training required before a site can implement this intervention? </a:t>
            </a:r>
          </a:p>
          <a:p>
            <a:r>
              <a:rPr lang="en-US" sz="1600" dirty="0"/>
              <a:t>• Who conducts the training, and where is it conducted? </a:t>
            </a:r>
          </a:p>
          <a:p>
            <a:r>
              <a:rPr lang="en-US" sz="1600" dirty="0"/>
              <a:t>• Can staff at implementation sites be certified to conduct the training</a:t>
            </a:r>
            <a:r>
              <a:rPr lang="en-US" sz="1600" dirty="0" smtClean="0"/>
              <a:t>?</a:t>
            </a:r>
            <a:endParaRPr lang="en-US" sz="1600" dirty="0"/>
          </a:p>
          <a:p>
            <a:r>
              <a:rPr lang="en-US" sz="1600" dirty="0"/>
              <a:t>• Who is typically trained (practitioners, staff selection interviewers, staff trainers, </a:t>
            </a:r>
            <a:r>
              <a:rPr lang="en-US" sz="1600" dirty="0" smtClean="0"/>
              <a:t>staff supervisors</a:t>
            </a:r>
            <a:r>
              <a:rPr lang="en-US" sz="1600" dirty="0"/>
              <a:t>/coaches, agency administrators)</a:t>
            </a:r>
            <a:r>
              <a:rPr lang="en-US" sz="1600" dirty="0" smtClean="0"/>
              <a:t>?</a:t>
            </a:r>
            <a:endParaRPr lang="en-US" sz="1600" dirty="0"/>
          </a:p>
          <a:p>
            <a:r>
              <a:rPr lang="en-US" sz="1600" dirty="0" smtClean="0"/>
              <a:t>•What </a:t>
            </a:r>
            <a:r>
              <a:rPr lang="en-US" sz="1600" dirty="0"/>
              <a:t>is the duration of the training (hours, days)? </a:t>
            </a:r>
          </a:p>
          <a:p>
            <a:r>
              <a:rPr lang="en-US" sz="1600" dirty="0"/>
              <a:t>• Is retraining required/available? </a:t>
            </a:r>
            <a:endParaRPr lang="en-US" sz="1600" dirty="0" smtClean="0"/>
          </a:p>
          <a:p>
            <a:r>
              <a:rPr lang="en-US" sz="1600" dirty="0" smtClean="0"/>
              <a:t>• </a:t>
            </a:r>
            <a:r>
              <a:rPr lang="en-US" sz="1600" dirty="0"/>
              <a:t>What on-site assistance is provided by the developer, if any? </a:t>
            </a:r>
          </a:p>
          <a:p>
            <a:r>
              <a:rPr lang="en-US" sz="1600" dirty="0" smtClean="0"/>
              <a:t>• </a:t>
            </a:r>
            <a:r>
              <a:rPr lang="en-US" sz="1600" dirty="0"/>
              <a:t>How long does it usually take for a new implementation site to become a high-fidelity user of the </a:t>
            </a:r>
            <a:r>
              <a:rPr lang="en-US" sz="1600" dirty="0" smtClean="0"/>
              <a:t>intervention</a:t>
            </a:r>
            <a:r>
              <a:rPr lang="en-US" sz="1600" dirty="0"/>
              <a:t>? </a:t>
            </a:r>
            <a:endParaRPr lang="en-US" sz="1600" dirty="0" smtClean="0"/>
          </a:p>
          <a:p>
            <a:r>
              <a:rPr lang="en-US" sz="1600" b="1" dirty="0" smtClean="0">
                <a:solidFill>
                  <a:srgbClr val="FF0000"/>
                </a:solidFill>
              </a:rPr>
              <a:t>Costs </a:t>
            </a:r>
            <a:endParaRPr lang="en-US" sz="1600" b="1" dirty="0">
              <a:solidFill>
                <a:srgbClr val="FF0000"/>
              </a:solidFill>
            </a:endParaRPr>
          </a:p>
          <a:p>
            <a:r>
              <a:rPr lang="en-US" sz="1600" dirty="0"/>
              <a:t>• How much does it cost to secure the services of the developer? What is included in that cost? </a:t>
            </a:r>
          </a:p>
          <a:p>
            <a:r>
              <a:rPr lang="en-US" sz="1600" dirty="0"/>
              <a:t>•If the intervention costs more than my budget allows, is there a way to implement only part of the intervention? </a:t>
            </a:r>
          </a:p>
          <a:p>
            <a:r>
              <a:rPr lang="en-US" sz="1600" dirty="0" smtClean="0"/>
              <a:t>• Do costs include salaried positions? In-kind costs? Special equipment?</a:t>
            </a:r>
            <a:endParaRPr lang="en-US" sz="2400" baseline="30000" dirty="0">
              <a:solidFill>
                <a:srgbClr val="000000"/>
              </a:solidFill>
            </a:endParaRPr>
          </a:p>
          <a:p>
            <a:endParaRPr lang="en-US" sz="1600" dirty="0" smtClean="0"/>
          </a:p>
          <a:p>
            <a:endParaRPr lang="en-US" sz="1600" dirty="0"/>
          </a:p>
          <a:p>
            <a:endParaRPr lang="en-US" sz="1600" baseline="30000" dirty="0"/>
          </a:p>
        </p:txBody>
      </p:sp>
      <p:sp>
        <p:nvSpPr>
          <p:cNvPr id="4" name="TextBox 3"/>
          <p:cNvSpPr txBox="1"/>
          <p:nvPr/>
        </p:nvSpPr>
        <p:spPr>
          <a:xfrm>
            <a:off x="4572000" y="6400800"/>
            <a:ext cx="3852337" cy="276999"/>
          </a:xfrm>
          <a:prstGeom prst="rect">
            <a:avLst/>
          </a:prstGeom>
          <a:noFill/>
        </p:spPr>
        <p:txBody>
          <a:bodyPr wrap="none" rtlCol="0">
            <a:spAutoFit/>
          </a:bodyPr>
          <a:lstStyle/>
          <a:p>
            <a:r>
              <a:rPr lang="en-US" b="1" baseline="30000" dirty="0"/>
              <a:t>nrepp.samhsa.gov/</a:t>
            </a:r>
            <a:r>
              <a:rPr lang="en-US" b="1" baseline="30000" dirty="0" smtClean="0"/>
              <a:t>pdfsquestions_to_ask_developers.pdf</a:t>
            </a:r>
            <a:endParaRPr lang="en-US" baseline="30000" dirty="0"/>
          </a:p>
        </p:txBody>
      </p:sp>
      <p:sp>
        <p:nvSpPr>
          <p:cNvPr id="6" name="TextBox 5"/>
          <p:cNvSpPr txBox="1"/>
          <p:nvPr/>
        </p:nvSpPr>
        <p:spPr>
          <a:xfrm>
            <a:off x="8763000" y="6477000"/>
            <a:ext cx="418654" cy="369332"/>
          </a:xfrm>
          <a:prstGeom prst="rect">
            <a:avLst/>
          </a:prstGeom>
          <a:noFill/>
        </p:spPr>
        <p:txBody>
          <a:bodyPr wrap="none" rtlCol="0">
            <a:spAutoFit/>
          </a:bodyPr>
          <a:lstStyle/>
          <a:p>
            <a:r>
              <a:rPr lang="en-US" dirty="0" smtClean="0"/>
              <a:t>39</a:t>
            </a:r>
            <a:endParaRPr lang="en-US" dirty="0"/>
          </a:p>
        </p:txBody>
      </p:sp>
    </p:spTree>
    <p:extLst>
      <p:ext uri="{BB962C8B-B14F-4D97-AF65-F5344CB8AC3E}">
        <p14:creationId xmlns:p14="http://schemas.microsoft.com/office/powerpoint/2010/main" val="20639921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447800"/>
            <a:ext cx="7696200" cy="4724370"/>
          </a:xfrm>
          <a:prstGeom prst="rect">
            <a:avLst/>
          </a:prstGeom>
          <a:noFill/>
        </p:spPr>
        <p:txBody>
          <a:bodyPr wrap="square" rtlCol="0">
            <a:spAutoFit/>
          </a:bodyPr>
          <a:lstStyle/>
          <a:p>
            <a:pPr>
              <a:spcAft>
                <a:spcPts val="600"/>
              </a:spcAft>
            </a:pPr>
            <a:r>
              <a:rPr lang="en-US" sz="2800" b="1" dirty="0"/>
              <a:t>All Personnel Want an Effective Program</a:t>
            </a:r>
          </a:p>
          <a:p>
            <a:pPr>
              <a:spcAft>
                <a:spcPts val="600"/>
              </a:spcAft>
            </a:pPr>
            <a:endParaRPr lang="en-US" sz="2800" b="1" dirty="0" smtClean="0"/>
          </a:p>
          <a:p>
            <a:pPr>
              <a:spcAft>
                <a:spcPts val="600"/>
              </a:spcAft>
            </a:pPr>
            <a:r>
              <a:rPr lang="en-US" sz="2800" b="1" dirty="0" smtClean="0"/>
              <a:t>Program Administrators</a:t>
            </a:r>
          </a:p>
          <a:p>
            <a:pPr marL="342900" indent="-342900">
              <a:spcAft>
                <a:spcPts val="600"/>
              </a:spcAft>
              <a:buFont typeface="Arial"/>
              <a:buChar char="•"/>
            </a:pPr>
            <a:r>
              <a:rPr lang="en-US" sz="2400" dirty="0" smtClean="0"/>
              <a:t>Determine EBP budget and resource parameters</a:t>
            </a:r>
          </a:p>
          <a:p>
            <a:pPr marL="342900" indent="-342900">
              <a:spcAft>
                <a:spcPts val="600"/>
              </a:spcAft>
              <a:buFont typeface="Arial"/>
              <a:buChar char="•"/>
            </a:pPr>
            <a:r>
              <a:rPr lang="en-US" sz="2400" dirty="0" smtClean="0"/>
              <a:t>Expect competent implementation to take a year or more</a:t>
            </a:r>
            <a:endParaRPr lang="en-US" sz="2400" dirty="0"/>
          </a:p>
          <a:p>
            <a:pPr>
              <a:spcAft>
                <a:spcPts val="600"/>
              </a:spcAft>
            </a:pPr>
            <a:endParaRPr lang="en-US" sz="2400" dirty="0"/>
          </a:p>
          <a:p>
            <a:pPr>
              <a:spcAft>
                <a:spcPts val="600"/>
              </a:spcAft>
            </a:pPr>
            <a:r>
              <a:rPr lang="en-US" sz="2800" b="1" dirty="0" smtClean="0"/>
              <a:t>Treatment Staff</a:t>
            </a:r>
          </a:p>
          <a:p>
            <a:pPr marL="342900" indent="-342900">
              <a:spcAft>
                <a:spcPts val="600"/>
              </a:spcAft>
              <a:buFont typeface="Arial"/>
              <a:buChar char="•"/>
            </a:pPr>
            <a:r>
              <a:rPr lang="en-US" sz="2400" dirty="0" smtClean="0"/>
              <a:t>Do not want additional work</a:t>
            </a:r>
          </a:p>
          <a:p>
            <a:pPr marL="342900" indent="-342900">
              <a:spcAft>
                <a:spcPts val="600"/>
              </a:spcAft>
              <a:buFont typeface="Arial"/>
              <a:buChar char="•"/>
            </a:pPr>
            <a:r>
              <a:rPr lang="en-US" sz="2400" dirty="0" smtClean="0"/>
              <a:t>Will not all readily </a:t>
            </a:r>
            <a:r>
              <a:rPr lang="en-US" sz="2400" i="1" dirty="0" smtClean="0"/>
              <a:t>adopt</a:t>
            </a:r>
            <a:r>
              <a:rPr lang="en-US" sz="2400" dirty="0" smtClean="0"/>
              <a:t> the EBP</a:t>
            </a:r>
          </a:p>
          <a:p>
            <a:pPr marL="342900" indent="-342900">
              <a:spcAft>
                <a:spcPts val="600"/>
              </a:spcAft>
              <a:buFont typeface="Arial"/>
              <a:buChar char="•"/>
            </a:pPr>
            <a:r>
              <a:rPr lang="en-US" sz="2400" dirty="0" smtClean="0"/>
              <a:t>Will all inevitably </a:t>
            </a:r>
            <a:r>
              <a:rPr lang="en-US" sz="2400" i="1" dirty="0" smtClean="0"/>
              <a:t>adapt</a:t>
            </a:r>
            <a:r>
              <a:rPr lang="en-US" sz="2400" dirty="0" smtClean="0"/>
              <a:t> the EBP to their own styles</a:t>
            </a:r>
          </a:p>
        </p:txBody>
      </p:sp>
      <p:sp>
        <p:nvSpPr>
          <p:cNvPr id="8" name="Title 1"/>
          <p:cNvSpPr txBox="1">
            <a:spLocks/>
          </p:cNvSpPr>
          <p:nvPr/>
        </p:nvSpPr>
        <p:spPr>
          <a:xfrm>
            <a:off x="457200" y="182880"/>
            <a:ext cx="8229600" cy="807720"/>
          </a:xfrm>
          <a:prstGeom prst="rect">
            <a:avLst/>
          </a:prstGeom>
        </p:spPr>
        <p:txBody>
          <a:bodyPr/>
          <a:lstStyle>
            <a:lvl1pPr algn="ctr" defTabSz="457200" rtl="0" eaLnBrk="1" latinLnBrk="0" hangingPunct="1">
              <a:spcBef>
                <a:spcPct val="0"/>
              </a:spcBef>
              <a:buNone/>
              <a:defRPr sz="3600" b="1" i="0" kern="1200">
                <a:solidFill>
                  <a:schemeClr val="tx1"/>
                </a:solidFill>
                <a:latin typeface="Calisto MT"/>
                <a:ea typeface="+mj-ea"/>
                <a:cs typeface="Calisto MT"/>
              </a:defRPr>
            </a:lvl1pPr>
          </a:lstStyle>
          <a:p>
            <a:pPr algn="l"/>
            <a:r>
              <a:rPr lang="en-US" dirty="0" smtClean="0">
                <a:solidFill>
                  <a:srgbClr val="FFFFFF"/>
                </a:solidFill>
                <a:effectLst>
                  <a:outerShdw blurRad="38100" dist="38100" dir="2700000" algn="tl">
                    <a:srgbClr val="000000">
                      <a:alpha val="43137"/>
                    </a:srgbClr>
                  </a:outerShdw>
                </a:effectLst>
                <a:latin typeface="Cambria"/>
                <a:cs typeface="Cambria"/>
              </a:rPr>
              <a:t>This presentation </a:t>
            </a:r>
            <a:r>
              <a:rPr lang="en-US" dirty="0">
                <a:solidFill>
                  <a:srgbClr val="FFFFFF"/>
                </a:solidFill>
                <a:effectLst>
                  <a:outerShdw blurRad="38100" dist="38100" dir="2700000" algn="tl">
                    <a:srgbClr val="000000">
                      <a:alpha val="43137"/>
                    </a:srgbClr>
                  </a:outerShdw>
                </a:effectLst>
                <a:latin typeface="Cambria"/>
                <a:cs typeface="Cambria"/>
              </a:rPr>
              <a:t>a</a:t>
            </a:r>
            <a:r>
              <a:rPr lang="en-US" dirty="0" smtClean="0">
                <a:solidFill>
                  <a:srgbClr val="FFFFFF"/>
                </a:solidFill>
                <a:effectLst>
                  <a:outerShdw blurRad="38100" dist="38100" dir="2700000" algn="tl">
                    <a:srgbClr val="000000">
                      <a:alpha val="43137"/>
                    </a:srgbClr>
                  </a:outerShdw>
                </a:effectLst>
                <a:latin typeface="Cambria"/>
                <a:cs typeface="Cambria"/>
              </a:rPr>
              <a:t>ssumes:</a:t>
            </a:r>
            <a:endParaRPr lang="en-US" dirty="0">
              <a:solidFill>
                <a:srgbClr val="FFFFFF"/>
              </a:solidFill>
              <a:effectLst>
                <a:outerShdw blurRad="38100" dist="38100" dir="2700000" algn="tl">
                  <a:srgbClr val="000000">
                    <a:alpha val="43137"/>
                  </a:srgbClr>
                </a:outerShdw>
              </a:effectLst>
              <a:latin typeface="Cambria"/>
              <a:cs typeface="Cambria"/>
            </a:endParaRPr>
          </a:p>
        </p:txBody>
      </p:sp>
      <p:sp>
        <p:nvSpPr>
          <p:cNvPr id="5" name="TextBox 4"/>
          <p:cNvSpPr txBox="1"/>
          <p:nvPr/>
        </p:nvSpPr>
        <p:spPr>
          <a:xfrm>
            <a:off x="8763000" y="6477000"/>
            <a:ext cx="301660" cy="369332"/>
          </a:xfrm>
          <a:prstGeom prst="rect">
            <a:avLst/>
          </a:prstGeom>
          <a:noFill/>
        </p:spPr>
        <p:txBody>
          <a:bodyPr wrap="none" rtlCol="0">
            <a:spAutoFit/>
          </a:bodyPr>
          <a:lstStyle/>
          <a:p>
            <a:r>
              <a:rPr lang="en-US" dirty="0"/>
              <a:t>4</a:t>
            </a:r>
          </a:p>
        </p:txBody>
      </p:sp>
    </p:spTree>
    <p:extLst>
      <p:ext uri="{BB962C8B-B14F-4D97-AF65-F5344CB8AC3E}">
        <p14:creationId xmlns:p14="http://schemas.microsoft.com/office/powerpoint/2010/main" val="4233692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 calcmode="lin" valueType="num">
                                      <p:cBhvr additive="base">
                                        <p:cTn id="11"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
                                            <p:txEl>
                                              <p:pRg st="3" end="3"/>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 calcmode="lin" valueType="num">
                                      <p:cBhvr additive="base">
                                        <p:cTn id="15"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Effect transition="in" filter="wipe(left)">
                                      <p:cBhvr>
                                        <p:cTn id="21" dur="500"/>
                                        <p:tgtEl>
                                          <p:spTgt spid="4">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4">
                                            <p:txEl>
                                              <p:pRg st="7" end="7"/>
                                            </p:txEl>
                                          </p:spTgt>
                                        </p:tgtEl>
                                        <p:attrNameLst>
                                          <p:attrName>style.visibility</p:attrName>
                                        </p:attrNameLst>
                                      </p:cBhvr>
                                      <p:to>
                                        <p:strVal val="visible"/>
                                      </p:to>
                                    </p:set>
                                    <p:animEffect transition="in" filter="wipe(left)">
                                      <p:cBhvr>
                                        <p:cTn id="26" dur="500"/>
                                        <p:tgtEl>
                                          <p:spTgt spid="4">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Effect transition="in" filter="wipe(left)">
                                      <p:cBhvr>
                                        <p:cTn id="31" dur="500"/>
                                        <p:tgtEl>
                                          <p:spTgt spid="4">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4">
                                            <p:txEl>
                                              <p:pRg st="9" end="9"/>
                                            </p:txEl>
                                          </p:spTgt>
                                        </p:tgtEl>
                                        <p:attrNameLst>
                                          <p:attrName>style.visibility</p:attrName>
                                        </p:attrNameLst>
                                      </p:cBhvr>
                                      <p:to>
                                        <p:strVal val="visible"/>
                                      </p:to>
                                    </p:set>
                                    <p:animEffect transition="in" filter="wipe(left)">
                                      <p:cBhvr>
                                        <p:cTn id="36"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pPr algn="l"/>
            <a:r>
              <a:rPr lang="en-US" dirty="0" smtClean="0">
                <a:latin typeface="Cambria"/>
                <a:cs typeface="Cambria"/>
              </a:rPr>
              <a:t>Training Staff in Treatment Strategies vs. Techniques</a:t>
            </a:r>
            <a:endParaRPr lang="en-US" dirty="0">
              <a:latin typeface="Cambria"/>
              <a:cs typeface="Cambria"/>
            </a:endParaRPr>
          </a:p>
        </p:txBody>
      </p:sp>
      <p:sp>
        <p:nvSpPr>
          <p:cNvPr id="3" name="Content Placeholder 2"/>
          <p:cNvSpPr>
            <a:spLocks noGrp="1"/>
          </p:cNvSpPr>
          <p:nvPr>
            <p:ph idx="1"/>
          </p:nvPr>
        </p:nvSpPr>
        <p:spPr>
          <a:xfrm>
            <a:off x="457200" y="1951037"/>
            <a:ext cx="8229600" cy="4525963"/>
          </a:xfrm>
        </p:spPr>
        <p:txBody>
          <a:bodyPr/>
          <a:lstStyle/>
          <a:p>
            <a:r>
              <a:rPr lang="en-US" sz="2400" dirty="0" smtClean="0"/>
              <a:t>“Rather </a:t>
            </a:r>
            <a:r>
              <a:rPr lang="en-US" sz="2400" dirty="0"/>
              <a:t>than focusing so heavily on understanding specific types or orientations of treatment, such as CBT or TSF, training should emphasize common treatment processes, such as promoting support, goal direction, and structure in treatment and patients’ life contexts, enhancing patients’ involvement in new rewarding activities, and building their self-efficacy and coping skills</a:t>
            </a:r>
            <a:r>
              <a:rPr lang="en-US" sz="2400" dirty="0" smtClean="0"/>
              <a:t>.” </a:t>
            </a:r>
            <a:endParaRPr lang="en-US" sz="2400" dirty="0"/>
          </a:p>
        </p:txBody>
      </p:sp>
      <p:sp>
        <p:nvSpPr>
          <p:cNvPr id="6" name="TextBox 5"/>
          <p:cNvSpPr txBox="1"/>
          <p:nvPr/>
        </p:nvSpPr>
        <p:spPr>
          <a:xfrm>
            <a:off x="609600" y="5221069"/>
            <a:ext cx="7924800" cy="646331"/>
          </a:xfrm>
          <a:prstGeom prst="rect">
            <a:avLst/>
          </a:prstGeom>
          <a:noFill/>
        </p:spPr>
        <p:txBody>
          <a:bodyPr wrap="square" rtlCol="0">
            <a:spAutoFit/>
          </a:bodyPr>
          <a:lstStyle/>
          <a:p>
            <a:r>
              <a:rPr lang="en-US" spc="-50" dirty="0" smtClean="0">
                <a:latin typeface="Cambria"/>
                <a:cs typeface="Cambria"/>
              </a:rPr>
              <a:t>Theory</a:t>
            </a:r>
            <a:r>
              <a:rPr lang="en-US" spc="-50" dirty="0">
                <a:latin typeface="Cambria"/>
                <a:cs typeface="Cambria"/>
              </a:rPr>
              <a:t>-based active ingredients of effective treatments for substance use </a:t>
            </a:r>
            <a:r>
              <a:rPr lang="en-US" spc="-50" dirty="0" smtClean="0">
                <a:latin typeface="Cambria"/>
                <a:cs typeface="Cambria"/>
              </a:rPr>
              <a:t>disorders.   </a:t>
            </a:r>
            <a:r>
              <a:rPr lang="en-US" dirty="0" smtClean="0">
                <a:latin typeface="Cambria"/>
                <a:cs typeface="Cambria"/>
              </a:rPr>
              <a:t>Moos </a:t>
            </a:r>
            <a:r>
              <a:rPr lang="en-US" dirty="0">
                <a:latin typeface="Cambria"/>
                <a:cs typeface="Cambria"/>
              </a:rPr>
              <a:t>RH</a:t>
            </a:r>
            <a:r>
              <a:rPr lang="en-US" dirty="0" smtClean="0">
                <a:latin typeface="Cambria"/>
                <a:cs typeface="Cambria"/>
              </a:rPr>
              <a:t>. </a:t>
            </a:r>
            <a:r>
              <a:rPr lang="en-US" i="1" dirty="0" smtClean="0">
                <a:latin typeface="Cambria"/>
                <a:cs typeface="Cambria"/>
              </a:rPr>
              <a:t>Drug </a:t>
            </a:r>
            <a:r>
              <a:rPr lang="en-US" i="1" dirty="0">
                <a:latin typeface="Cambria"/>
                <a:cs typeface="Cambria"/>
              </a:rPr>
              <a:t>Alcohol Depend</a:t>
            </a:r>
            <a:r>
              <a:rPr lang="en-US" dirty="0">
                <a:latin typeface="Cambria"/>
                <a:cs typeface="Cambria"/>
              </a:rPr>
              <a:t>. 2007 May 11; 88(2-3):109-</a:t>
            </a:r>
            <a:r>
              <a:rPr lang="en-US" dirty="0" smtClean="0">
                <a:latin typeface="Cambria"/>
                <a:cs typeface="Cambria"/>
              </a:rPr>
              <a:t>21.</a:t>
            </a:r>
            <a:endParaRPr lang="en-US" dirty="0">
              <a:latin typeface="Cambria"/>
              <a:cs typeface="Cambria"/>
            </a:endParaRPr>
          </a:p>
        </p:txBody>
      </p:sp>
      <p:sp>
        <p:nvSpPr>
          <p:cNvPr id="7" name="TextBox 6"/>
          <p:cNvSpPr txBox="1"/>
          <p:nvPr/>
        </p:nvSpPr>
        <p:spPr>
          <a:xfrm>
            <a:off x="8763000" y="6477000"/>
            <a:ext cx="418654" cy="369332"/>
          </a:xfrm>
          <a:prstGeom prst="rect">
            <a:avLst/>
          </a:prstGeom>
          <a:noFill/>
        </p:spPr>
        <p:txBody>
          <a:bodyPr wrap="none" rtlCol="0">
            <a:spAutoFit/>
          </a:bodyPr>
          <a:lstStyle/>
          <a:p>
            <a:r>
              <a:rPr lang="en-US" dirty="0" smtClean="0"/>
              <a:t>40</a:t>
            </a:r>
            <a:endParaRPr lang="en-US" dirty="0"/>
          </a:p>
        </p:txBody>
      </p:sp>
    </p:spTree>
    <p:extLst>
      <p:ext uri="{BB962C8B-B14F-4D97-AF65-F5344CB8AC3E}">
        <p14:creationId xmlns:p14="http://schemas.microsoft.com/office/powerpoint/2010/main" val="17533553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1371600" y="1219200"/>
            <a:ext cx="6400800" cy="4247317"/>
          </a:xfrm>
          <a:prstGeom prst="rect">
            <a:avLst/>
          </a:prstGeom>
          <a:noFill/>
        </p:spPr>
        <p:txBody>
          <a:bodyPr wrap="square" rtlCol="0">
            <a:spAutoFit/>
          </a:bodyPr>
          <a:lstStyle/>
          <a:p>
            <a:r>
              <a:rPr lang="en-US" dirty="0" smtClean="0"/>
              <a:t>“The </a:t>
            </a:r>
            <a:r>
              <a:rPr lang="en-US" dirty="0"/>
              <a:t>core elements of high-quality competency-based supervision are the same activities that have been used to train counselors in the clinical trials that established treatments as evidence-based: direct observation of counselors’ sessions and the use of performance feedback and individualized coaching </a:t>
            </a:r>
            <a:r>
              <a:rPr lang="en-US" dirty="0" smtClean="0"/>
              <a:t>… </a:t>
            </a:r>
            <a:r>
              <a:rPr lang="en-US" dirty="0"/>
              <a:t>Supervisors listen to audiotapes of counselors’ client sessions and rate the frequency with which the counselors use specific treatment strategies, their skill when implementing the strategies, and any intrusion of counseling strategies that are incompatible with the </a:t>
            </a:r>
            <a:r>
              <a:rPr lang="en-US" dirty="0" smtClean="0"/>
              <a:t>EBT ... </a:t>
            </a:r>
            <a:r>
              <a:rPr lang="en-US" dirty="0"/>
              <a:t>The supervisors review their observations with counselors, give advice for improvement, and sometimes suggest practice scenarios or exercises (e.g., role-play during supervision) or model or demonstrate skills. A typical clinical supervision schedule calls for biweekly discussions, some with individual counselors and some with groups of counselors, extending over several months</a:t>
            </a:r>
            <a:r>
              <a:rPr lang="en-US" dirty="0" smtClean="0"/>
              <a:t>.”</a:t>
            </a:r>
            <a:endParaRPr lang="en-US" dirty="0"/>
          </a:p>
        </p:txBody>
      </p:sp>
      <p:sp>
        <p:nvSpPr>
          <p:cNvPr id="2" name="TextBox 1"/>
          <p:cNvSpPr txBox="1"/>
          <p:nvPr/>
        </p:nvSpPr>
        <p:spPr>
          <a:xfrm>
            <a:off x="1371600" y="609600"/>
            <a:ext cx="6396102" cy="461665"/>
          </a:xfrm>
          <a:prstGeom prst="rect">
            <a:avLst/>
          </a:prstGeom>
          <a:noFill/>
        </p:spPr>
        <p:txBody>
          <a:bodyPr wrap="none" rtlCol="0">
            <a:spAutoFit/>
          </a:bodyPr>
          <a:lstStyle/>
          <a:p>
            <a:r>
              <a:rPr lang="en-US" sz="2400" b="1" dirty="0" smtClean="0">
                <a:latin typeface="Cambria"/>
                <a:cs typeface="Cambria"/>
              </a:rPr>
              <a:t>Supervising Staff Implementation Of An EBP</a:t>
            </a:r>
            <a:endParaRPr lang="en-US" sz="2400" b="1" dirty="0">
              <a:latin typeface="Cambria"/>
              <a:cs typeface="Cambria"/>
            </a:endParaRPr>
          </a:p>
        </p:txBody>
      </p:sp>
      <p:sp>
        <p:nvSpPr>
          <p:cNvPr id="6" name="Rectangle 5"/>
          <p:cNvSpPr/>
          <p:nvPr/>
        </p:nvSpPr>
        <p:spPr>
          <a:xfrm>
            <a:off x="1371600" y="5706070"/>
            <a:ext cx="7239000" cy="584776"/>
          </a:xfrm>
          <a:prstGeom prst="rect">
            <a:avLst/>
          </a:prstGeom>
        </p:spPr>
        <p:txBody>
          <a:bodyPr wrap="square">
            <a:spAutoFit/>
          </a:bodyPr>
          <a:lstStyle/>
          <a:p>
            <a:r>
              <a:rPr lang="en-US" sz="1600" b="1" dirty="0">
                <a:latin typeface="Cambria"/>
                <a:cs typeface="Cambria"/>
              </a:rPr>
              <a:t>Strategies for Training Counselors in Evidence-Based </a:t>
            </a:r>
            <a:r>
              <a:rPr lang="en-US" sz="1600" b="1" dirty="0" smtClean="0">
                <a:latin typeface="Cambria"/>
                <a:cs typeface="Cambria"/>
              </a:rPr>
              <a:t>Treatments. </a:t>
            </a:r>
            <a:r>
              <a:rPr lang="en-US" sz="1600" dirty="0"/>
              <a:t>Steve Martino, Ph.D</a:t>
            </a:r>
            <a:r>
              <a:rPr lang="en-US" sz="1600" dirty="0" smtClean="0"/>
              <a:t>. </a:t>
            </a:r>
            <a:r>
              <a:rPr lang="en-US" sz="1600" i="1" dirty="0" smtClean="0"/>
              <a:t>Addiction Science &amp; Clinical Practice</a:t>
            </a:r>
            <a:r>
              <a:rPr lang="en-US" sz="1600" dirty="0" smtClean="0"/>
              <a:t>.  2010.  December</a:t>
            </a:r>
            <a:r>
              <a:rPr lang="en-US" sz="1600" dirty="0"/>
              <a:t>; 5(2): 30–39</a:t>
            </a:r>
            <a:r>
              <a:rPr lang="en-US" sz="1600" dirty="0" smtClean="0"/>
              <a:t>.</a:t>
            </a:r>
            <a:endParaRPr lang="en-US" sz="1600" dirty="0"/>
          </a:p>
        </p:txBody>
      </p:sp>
      <p:sp>
        <p:nvSpPr>
          <p:cNvPr id="5" name="TextBox 4"/>
          <p:cNvSpPr txBox="1"/>
          <p:nvPr/>
        </p:nvSpPr>
        <p:spPr>
          <a:xfrm>
            <a:off x="8763000" y="6477000"/>
            <a:ext cx="418654" cy="369332"/>
          </a:xfrm>
          <a:prstGeom prst="rect">
            <a:avLst/>
          </a:prstGeom>
          <a:noFill/>
        </p:spPr>
        <p:txBody>
          <a:bodyPr wrap="none" rtlCol="0">
            <a:spAutoFit/>
          </a:bodyPr>
          <a:lstStyle/>
          <a:p>
            <a:r>
              <a:rPr lang="en-US" dirty="0" smtClean="0"/>
              <a:t>41</a:t>
            </a:r>
            <a:endParaRPr lang="en-US" dirty="0"/>
          </a:p>
        </p:txBody>
      </p:sp>
    </p:spTree>
    <p:extLst>
      <p:ext uri="{BB962C8B-B14F-4D97-AF65-F5344CB8AC3E}">
        <p14:creationId xmlns:p14="http://schemas.microsoft.com/office/powerpoint/2010/main" val="21882421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990600" y="2203450"/>
            <a:ext cx="6858000" cy="3282950"/>
          </a:xfrm>
          <a:prstGeom prst="rect">
            <a:avLst/>
          </a:prstGeom>
          <a:noFill/>
          <a:ln w="3175">
            <a:noFill/>
          </a:ln>
        </p:spPr>
        <p:txBody>
          <a:bodyPr wrap="square" lIns="182880" tIns="91440" rIns="182880" bIns="91440" rtlCol="0" anchor="t" anchorCtr="0">
            <a:spAutoFit/>
          </a:bodyPr>
          <a:lstStyle/>
          <a:p>
            <a:r>
              <a:rPr lang="en-US" sz="2000" dirty="0" smtClean="0"/>
              <a:t>Perhaps </a:t>
            </a:r>
            <a:r>
              <a:rPr lang="en-US" sz="2000" dirty="0"/>
              <a:t>the proper attitude toward </a:t>
            </a:r>
            <a:r>
              <a:rPr lang="en-US" sz="2000" dirty="0" smtClean="0"/>
              <a:t>EBTs </a:t>
            </a:r>
            <a:r>
              <a:rPr lang="en-US" sz="1600" dirty="0" smtClean="0"/>
              <a:t>[i.e., EBPs] </a:t>
            </a:r>
            <a:r>
              <a:rPr lang="en-US" sz="2000" dirty="0"/>
              <a:t>is one of respect but not reverence. Evaluating scientific evidence is a complex and evolving process. There is danger that funders and regulators will take action prematurely, </a:t>
            </a:r>
            <a:r>
              <a:rPr lang="en-US" sz="2000" dirty="0" smtClean="0"/>
              <a:t>with</a:t>
            </a:r>
            <a:r>
              <a:rPr lang="en-US" sz="2000" dirty="0"/>
              <a:t> </a:t>
            </a:r>
            <a:r>
              <a:rPr lang="en-US" sz="2000" dirty="0" smtClean="0"/>
              <a:t>out </a:t>
            </a:r>
            <a:r>
              <a:rPr lang="en-US" sz="2000" dirty="0"/>
              <a:t>good understanding of the state of the evidence and the practical constraints inherent in implementing worthy goals</a:t>
            </a:r>
            <a:r>
              <a:rPr lang="en-US" sz="2000" dirty="0" smtClean="0"/>
              <a:t>.”</a:t>
            </a:r>
          </a:p>
          <a:p>
            <a:endParaRPr lang="en-US" sz="1200" dirty="0"/>
          </a:p>
          <a:p>
            <a:endParaRPr lang="en-US" sz="2000" b="1" baseline="30000" dirty="0" smtClean="0">
              <a:latin typeface="Cambria"/>
              <a:cs typeface="Cambria"/>
            </a:endParaRPr>
          </a:p>
          <a:p>
            <a:endParaRPr lang="en-US" sz="2000" b="1" baseline="30000" dirty="0">
              <a:latin typeface="Cambria"/>
              <a:cs typeface="Cambria"/>
            </a:endParaRPr>
          </a:p>
          <a:p>
            <a:r>
              <a:rPr lang="en-US" sz="2400" b="1" baseline="30000" dirty="0" smtClean="0">
                <a:latin typeface="Cambria"/>
                <a:cs typeface="Cambria"/>
              </a:rPr>
              <a:t>Evidence</a:t>
            </a:r>
            <a:r>
              <a:rPr lang="en-US" sz="2400" b="1" baseline="30000" dirty="0">
                <a:latin typeface="Cambria"/>
                <a:cs typeface="Cambria"/>
              </a:rPr>
              <a:t>-based treatment: Why, what, where, when, and how? </a:t>
            </a:r>
            <a:r>
              <a:rPr lang="en-US" sz="2000" baseline="30000" dirty="0">
                <a:latin typeface="Cambria"/>
                <a:cs typeface="Cambria"/>
              </a:rPr>
              <a:t>William R. Miller, (Ph.D.</a:t>
            </a:r>
            <a:r>
              <a:rPr lang="en-US" sz="2000" baseline="30000" dirty="0" smtClean="0">
                <a:latin typeface="Cambria"/>
                <a:cs typeface="Cambria"/>
              </a:rPr>
              <a:t>) </a:t>
            </a:r>
            <a:r>
              <a:rPr lang="en-US" sz="2000" baseline="30000" dirty="0">
                <a:latin typeface="Cambria"/>
                <a:cs typeface="Cambria"/>
              </a:rPr>
              <a:t>Joan Zweben, (Ph.D.</a:t>
            </a:r>
            <a:r>
              <a:rPr lang="en-US" sz="2000" baseline="30000" dirty="0" smtClean="0">
                <a:latin typeface="Cambria"/>
                <a:cs typeface="Cambria"/>
              </a:rPr>
              <a:t>)</a:t>
            </a:r>
            <a:r>
              <a:rPr lang="en-US" sz="2000" baseline="30000" dirty="0">
                <a:latin typeface="Cambria"/>
                <a:cs typeface="Cambria"/>
              </a:rPr>
              <a:t> </a:t>
            </a:r>
            <a:r>
              <a:rPr lang="en-US" sz="2000" baseline="30000" dirty="0" smtClean="0">
                <a:latin typeface="Cambria"/>
                <a:cs typeface="Cambria"/>
              </a:rPr>
              <a:t>Wendy </a:t>
            </a:r>
            <a:r>
              <a:rPr lang="en-US" sz="2000" baseline="30000" dirty="0">
                <a:latin typeface="Cambria"/>
                <a:cs typeface="Cambria"/>
              </a:rPr>
              <a:t>R. Johnson, (M.S.</a:t>
            </a:r>
            <a:r>
              <a:rPr lang="en-US" sz="2000" baseline="30000" dirty="0" smtClean="0">
                <a:latin typeface="Cambria"/>
                <a:cs typeface="Cambria"/>
              </a:rPr>
              <a:t>) </a:t>
            </a:r>
            <a:r>
              <a:rPr lang="en-US" sz="2000" i="1" baseline="30000" dirty="0">
                <a:latin typeface="Cambria"/>
                <a:cs typeface="Cambria"/>
              </a:rPr>
              <a:t>Journal of Substance Abuse Treatment </a:t>
            </a:r>
            <a:r>
              <a:rPr lang="en-US" sz="2000" baseline="30000" dirty="0">
                <a:latin typeface="Cambria"/>
                <a:cs typeface="Cambria"/>
              </a:rPr>
              <a:t>29 (2005) 267–</a:t>
            </a:r>
            <a:r>
              <a:rPr lang="en-US" sz="2000" baseline="30000" dirty="0" smtClean="0">
                <a:latin typeface="Cambria"/>
                <a:cs typeface="Cambria"/>
              </a:rPr>
              <a:t>276</a:t>
            </a:r>
            <a:endParaRPr lang="en-US" sz="2000" b="1" dirty="0" smtClean="0">
              <a:latin typeface="Cambria"/>
              <a:cs typeface="Cambria"/>
            </a:endParaRPr>
          </a:p>
        </p:txBody>
      </p:sp>
      <p:sp>
        <p:nvSpPr>
          <p:cNvPr id="3" name="TextBox 2"/>
          <p:cNvSpPr txBox="1"/>
          <p:nvPr/>
        </p:nvSpPr>
        <p:spPr>
          <a:xfrm>
            <a:off x="1449698" y="1641943"/>
            <a:ext cx="184666" cy="369332"/>
          </a:xfrm>
          <a:prstGeom prst="rect">
            <a:avLst/>
          </a:prstGeom>
          <a:noFill/>
        </p:spPr>
        <p:txBody>
          <a:bodyPr wrap="none" rtlCol="0">
            <a:spAutoFit/>
          </a:bodyPr>
          <a:lstStyle/>
          <a:p>
            <a:endParaRPr lang="en-US" dirty="0"/>
          </a:p>
        </p:txBody>
      </p:sp>
      <p:sp>
        <p:nvSpPr>
          <p:cNvPr id="7" name="TextBox 6"/>
          <p:cNvSpPr txBox="1"/>
          <p:nvPr/>
        </p:nvSpPr>
        <p:spPr>
          <a:xfrm>
            <a:off x="993496" y="1015424"/>
            <a:ext cx="6931304" cy="892552"/>
          </a:xfrm>
          <a:prstGeom prst="rect">
            <a:avLst/>
          </a:prstGeom>
          <a:noFill/>
        </p:spPr>
        <p:txBody>
          <a:bodyPr wrap="none" rtlCol="0">
            <a:spAutoFit/>
          </a:bodyPr>
          <a:lstStyle/>
          <a:p>
            <a:r>
              <a:rPr lang="en-US" sz="3200" b="1" dirty="0" smtClean="0">
                <a:latin typeface="Cambria"/>
                <a:cs typeface="Cambria"/>
              </a:rPr>
              <a:t>Words of humility on behalf of EBPs</a:t>
            </a:r>
          </a:p>
          <a:p>
            <a:r>
              <a:rPr lang="en-US" sz="2000" dirty="0">
                <a:latin typeface="Cambria"/>
                <a:cs typeface="Cambria"/>
              </a:rPr>
              <a:t>f</a:t>
            </a:r>
            <a:r>
              <a:rPr lang="en-US" sz="2000" dirty="0" smtClean="0">
                <a:latin typeface="Cambria"/>
                <a:cs typeface="Cambria"/>
              </a:rPr>
              <a:t>rom a leader in the field</a:t>
            </a:r>
            <a:endParaRPr lang="en-US" sz="2000" dirty="0">
              <a:latin typeface="Cambria"/>
              <a:cs typeface="Cambria"/>
            </a:endParaRPr>
          </a:p>
        </p:txBody>
      </p:sp>
      <p:sp>
        <p:nvSpPr>
          <p:cNvPr id="5" name="TextBox 4"/>
          <p:cNvSpPr txBox="1"/>
          <p:nvPr/>
        </p:nvSpPr>
        <p:spPr>
          <a:xfrm>
            <a:off x="8763000" y="6477000"/>
            <a:ext cx="418654" cy="369332"/>
          </a:xfrm>
          <a:prstGeom prst="rect">
            <a:avLst/>
          </a:prstGeom>
          <a:noFill/>
        </p:spPr>
        <p:txBody>
          <a:bodyPr wrap="none" rtlCol="0">
            <a:spAutoFit/>
          </a:bodyPr>
          <a:lstStyle/>
          <a:p>
            <a:r>
              <a:rPr lang="en-US" dirty="0" smtClean="0"/>
              <a:t>42</a:t>
            </a:r>
            <a:endParaRPr lang="en-US" dirty="0"/>
          </a:p>
        </p:txBody>
      </p:sp>
    </p:spTree>
    <p:extLst>
      <p:ext uri="{BB962C8B-B14F-4D97-AF65-F5344CB8AC3E}">
        <p14:creationId xmlns:p14="http://schemas.microsoft.com/office/powerpoint/2010/main" val="14955844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8229600" cy="1143000"/>
          </a:xfrm>
        </p:spPr>
        <p:txBody>
          <a:bodyPr/>
          <a:lstStyle/>
          <a:p>
            <a:pPr algn="l"/>
            <a:r>
              <a:rPr lang="en-US" dirty="0" smtClean="0">
                <a:solidFill>
                  <a:srgbClr val="FFFFFF"/>
                </a:solidFill>
                <a:effectLst>
                  <a:outerShdw blurRad="38100" dist="38100" dir="2700000" algn="tl">
                    <a:srgbClr val="000000">
                      <a:alpha val="43137"/>
                    </a:srgbClr>
                  </a:outerShdw>
                </a:effectLst>
              </a:rPr>
              <a:t>Thanks for Joining Me Today</a:t>
            </a:r>
            <a:endParaRPr lang="en-US" dirty="0">
              <a:solidFill>
                <a:srgbClr val="FFFFFF"/>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33400" y="1600200"/>
            <a:ext cx="8229600" cy="4525963"/>
          </a:xfrm>
        </p:spPr>
        <p:txBody>
          <a:bodyPr/>
          <a:lstStyle/>
          <a:p>
            <a:r>
              <a:rPr lang="en-US" sz="2800" dirty="0" smtClean="0">
                <a:latin typeface="Cambria"/>
                <a:cs typeface="Cambria"/>
              </a:rPr>
              <a:t>Please feel free to get in touch to follow-up.</a:t>
            </a:r>
            <a:endParaRPr lang="en-US" sz="2800" dirty="0">
              <a:latin typeface="Cambria"/>
              <a:cs typeface="Cambria"/>
            </a:endParaRPr>
          </a:p>
          <a:p>
            <a:endParaRPr lang="en-US" sz="2400" b="1" dirty="0" smtClean="0">
              <a:latin typeface="Cambria"/>
              <a:cs typeface="Cambria"/>
            </a:endParaRPr>
          </a:p>
          <a:p>
            <a:r>
              <a:rPr lang="en-US" sz="2400" b="1" dirty="0" smtClean="0">
                <a:latin typeface="Cambria"/>
                <a:cs typeface="Cambria"/>
              </a:rPr>
              <a:t>Fred Zackon</a:t>
            </a:r>
          </a:p>
          <a:p>
            <a:r>
              <a:rPr lang="en-US" sz="2000" dirty="0" smtClean="0">
                <a:latin typeface="Cambria"/>
                <a:cs typeface="Cambria"/>
                <a:hlinkClick r:id="rId3"/>
              </a:rPr>
              <a:t>fredzackon@gmail.com</a:t>
            </a:r>
            <a:endParaRPr lang="en-US" sz="2000" dirty="0" smtClean="0">
              <a:latin typeface="Cambria"/>
              <a:cs typeface="Cambria"/>
            </a:endParaRPr>
          </a:p>
          <a:p>
            <a:r>
              <a:rPr lang="en-US" sz="2000" b="1" dirty="0" smtClean="0">
                <a:latin typeface="Cambria"/>
                <a:cs typeface="Cambria"/>
              </a:rPr>
              <a:t>978-766-0098</a:t>
            </a:r>
          </a:p>
          <a:p>
            <a:endParaRPr lang="en-US" dirty="0"/>
          </a:p>
        </p:txBody>
      </p:sp>
      <p:pic>
        <p:nvPicPr>
          <p:cNvPr id="5" name="Picture 18" descr="Zackon-Photo"/>
          <p:cNvPicPr>
            <a:picLocks noChangeAspect="1" noChangeArrowheads="1"/>
          </p:cNvPicPr>
          <p:nvPr/>
        </p:nvPicPr>
        <p:blipFill rotWithShape="1">
          <a:blip r:embed="rId4">
            <a:extLst>
              <a:ext uri="{BEBA8EAE-BF5A-486C-A8C5-ECC9F3942E4B}">
                <a14:imgProps xmlns:a14="http://schemas.microsoft.com/office/drawing/2010/main">
                  <a14:imgLayer r:embed="rId5">
                    <a14:imgEffect>
                      <a14:colorTemperature colorTemp="6580"/>
                    </a14:imgEffect>
                    <a14:imgEffect>
                      <a14:brightnessContrast bright="20000"/>
                    </a14:imgEffect>
                  </a14:imgLayer>
                </a14:imgProps>
              </a:ext>
              <a:ext uri="{28A0092B-C50C-407E-A947-70E740481C1C}">
                <a14:useLocalDpi xmlns:a14="http://schemas.microsoft.com/office/drawing/2010/main" val="0"/>
              </a:ext>
            </a:extLst>
          </a:blip>
          <a:srcRect/>
          <a:stretch/>
        </p:blipFill>
        <p:spPr bwMode="auto">
          <a:xfrm>
            <a:off x="758952" y="4191000"/>
            <a:ext cx="1828800" cy="1493838"/>
          </a:xfrm>
          <a:prstGeom prst="rect">
            <a:avLst/>
          </a:prstGeom>
          <a:noFill/>
          <a:ln w="38100">
            <a:solidFill>
              <a:srgbClr val="2C5689"/>
            </a:solidFill>
            <a:miter lim="800000"/>
            <a:headEnd/>
            <a:tailEnd/>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763000" y="6477000"/>
            <a:ext cx="418654" cy="369332"/>
          </a:xfrm>
          <a:prstGeom prst="rect">
            <a:avLst/>
          </a:prstGeom>
          <a:noFill/>
        </p:spPr>
        <p:txBody>
          <a:bodyPr wrap="none" rtlCol="0">
            <a:spAutoFit/>
          </a:bodyPr>
          <a:lstStyle/>
          <a:p>
            <a:r>
              <a:rPr lang="en-US" dirty="0" smtClean="0"/>
              <a:t>43</a:t>
            </a:r>
            <a:endParaRPr lang="en-US" dirty="0"/>
          </a:p>
        </p:txBody>
      </p:sp>
    </p:spTree>
    <p:extLst>
      <p:ext uri="{BB962C8B-B14F-4D97-AF65-F5344CB8AC3E}">
        <p14:creationId xmlns:p14="http://schemas.microsoft.com/office/powerpoint/2010/main" val="13539201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1828800"/>
            <a:ext cx="6858000" cy="4708981"/>
          </a:xfrm>
          <a:prstGeom prst="rect">
            <a:avLst/>
          </a:prstGeom>
          <a:noFill/>
          <a:ln w="3175">
            <a:noFill/>
          </a:ln>
        </p:spPr>
        <p:txBody>
          <a:bodyPr wrap="square" lIns="182880" tIns="91440" rIns="182880" bIns="91440" rtlCol="0" anchor="t" anchorCtr="0">
            <a:spAutoFit/>
          </a:bodyPr>
          <a:lstStyle/>
          <a:p>
            <a:r>
              <a:rPr lang="en-US" sz="1400" dirty="0" smtClean="0">
                <a:latin typeface="Cambria"/>
                <a:cs typeface="Cambria"/>
              </a:rPr>
              <a:t>Ethical </a:t>
            </a:r>
            <a:r>
              <a:rPr lang="en-US" sz="1400" dirty="0">
                <a:latin typeface="Cambria"/>
                <a:cs typeface="Cambria"/>
              </a:rPr>
              <a:t>issues related to professional boundaries are among the most problematic and challenging. Although some issues may seem cut-and-dried in a correctional setting, others may fall into the “gray area” depending on one’s role / job description.  This training will provide an awareness and understanding of professional boundaries – what they are and why they are important.  It will introduce participants to the concept of the Power Differential and how it impacts the relationships between all RSAT Program staff and community members.  It will review various slippery slope scenarios that highlight compromised boundaries and will provide participants with responses that they can call upon if they are in danger of crossing a professional boundary within their program. </a:t>
            </a:r>
          </a:p>
          <a:p>
            <a:endParaRPr lang="en-US" sz="1400" dirty="0">
              <a:latin typeface="Cambria"/>
              <a:cs typeface="Cambria"/>
            </a:endParaRPr>
          </a:p>
          <a:p>
            <a:r>
              <a:rPr lang="en-US" sz="1400" dirty="0">
                <a:latin typeface="Cambria"/>
                <a:cs typeface="Cambria"/>
              </a:rPr>
              <a:t>After completing this webinar, participants will be able to:</a:t>
            </a:r>
          </a:p>
          <a:p>
            <a:pPr marL="171450" indent="-171450">
              <a:buFont typeface="Arial" pitchFamily="34" charset="0"/>
              <a:buChar char="•"/>
            </a:pPr>
            <a:r>
              <a:rPr lang="en-US" sz="1400" dirty="0" smtClean="0">
                <a:latin typeface="Cambria"/>
                <a:cs typeface="Cambria"/>
              </a:rPr>
              <a:t>Define </a:t>
            </a:r>
            <a:r>
              <a:rPr lang="en-US" sz="1400" dirty="0">
                <a:latin typeface="Cambria"/>
                <a:cs typeface="Cambria"/>
              </a:rPr>
              <a:t>the concept of “power differential</a:t>
            </a:r>
            <a:r>
              <a:rPr lang="en-US" sz="1400" dirty="0" smtClean="0">
                <a:latin typeface="Cambria"/>
                <a:cs typeface="Cambria"/>
              </a:rPr>
              <a:t>”.</a:t>
            </a:r>
          </a:p>
          <a:p>
            <a:pPr marL="171450" indent="-171450">
              <a:buFont typeface="Arial" pitchFamily="34" charset="0"/>
              <a:buChar char="•"/>
            </a:pPr>
            <a:r>
              <a:rPr lang="en-US" sz="1400" dirty="0" smtClean="0">
                <a:latin typeface="Cambria"/>
                <a:cs typeface="Cambria"/>
              </a:rPr>
              <a:t>Identify </a:t>
            </a:r>
            <a:r>
              <a:rPr lang="en-US" sz="1400" dirty="0">
                <a:latin typeface="Cambria"/>
                <a:cs typeface="Cambria"/>
              </a:rPr>
              <a:t>three types of professional boundaries and their relevance to offender </a:t>
            </a:r>
            <a:r>
              <a:rPr lang="en-US" sz="1400" dirty="0" smtClean="0">
                <a:latin typeface="Cambria"/>
                <a:cs typeface="Cambria"/>
              </a:rPr>
              <a:t>treatment.</a:t>
            </a:r>
          </a:p>
          <a:p>
            <a:pPr marL="171450" indent="-171450">
              <a:buFont typeface="Arial" pitchFamily="34" charset="0"/>
              <a:buChar char="•"/>
            </a:pPr>
            <a:r>
              <a:rPr lang="en-US" sz="1400" dirty="0" smtClean="0">
                <a:latin typeface="Cambria"/>
                <a:cs typeface="Cambria"/>
              </a:rPr>
              <a:t>List </a:t>
            </a:r>
            <a:r>
              <a:rPr lang="en-US" sz="1400" dirty="0">
                <a:latin typeface="Cambria"/>
                <a:cs typeface="Cambria"/>
              </a:rPr>
              <a:t>at least three warning signs that boundaries may be at risk of being crossed / </a:t>
            </a:r>
            <a:r>
              <a:rPr lang="en-US" sz="1400" dirty="0" smtClean="0">
                <a:latin typeface="Cambria"/>
                <a:cs typeface="Cambria"/>
              </a:rPr>
              <a:t>compromised.</a:t>
            </a:r>
          </a:p>
          <a:p>
            <a:pPr marL="171450" indent="-171450">
              <a:buFont typeface="Arial" pitchFamily="34" charset="0"/>
              <a:buChar char="•"/>
            </a:pPr>
            <a:r>
              <a:rPr lang="en-US" sz="1400" dirty="0" smtClean="0">
                <a:latin typeface="Cambria"/>
                <a:cs typeface="Cambria"/>
              </a:rPr>
              <a:t>Develop </a:t>
            </a:r>
            <a:r>
              <a:rPr lang="en-US" sz="1400" dirty="0">
                <a:latin typeface="Cambria"/>
                <a:cs typeface="Cambria"/>
              </a:rPr>
              <a:t>a plan of action if boundaries are in danger of becoming unprofessional / boundaries have been crossed</a:t>
            </a:r>
            <a:r>
              <a:rPr lang="en-US" sz="1400" dirty="0" smtClean="0">
                <a:latin typeface="Cambria"/>
                <a:cs typeface="Cambria"/>
              </a:rPr>
              <a:t>.</a:t>
            </a:r>
          </a:p>
          <a:p>
            <a:pPr marL="171450" indent="-171450">
              <a:buFont typeface="Arial" pitchFamily="34" charset="0"/>
              <a:buChar char="•"/>
            </a:pPr>
            <a:endParaRPr lang="en-US" sz="1400" dirty="0">
              <a:latin typeface="Cambria"/>
              <a:cs typeface="Cambria"/>
            </a:endParaRPr>
          </a:p>
          <a:p>
            <a:r>
              <a:rPr lang="en-US" sz="1400" b="1" dirty="0" smtClean="0">
                <a:latin typeface="Cambria"/>
                <a:cs typeface="Cambria"/>
              </a:rPr>
              <a:t>Presenter: Roberta Churchill</a:t>
            </a:r>
          </a:p>
        </p:txBody>
      </p:sp>
      <p:sp>
        <p:nvSpPr>
          <p:cNvPr id="3" name="TextBox 2"/>
          <p:cNvSpPr txBox="1"/>
          <p:nvPr/>
        </p:nvSpPr>
        <p:spPr>
          <a:xfrm>
            <a:off x="1449698" y="1641943"/>
            <a:ext cx="184666" cy="369332"/>
          </a:xfrm>
          <a:prstGeom prst="rect">
            <a:avLst/>
          </a:prstGeom>
          <a:noFill/>
        </p:spPr>
        <p:txBody>
          <a:bodyPr wrap="none" rtlCol="0">
            <a:spAutoFit/>
          </a:bodyPr>
          <a:lstStyle/>
          <a:p>
            <a:endParaRPr lang="en-US" dirty="0"/>
          </a:p>
        </p:txBody>
      </p:sp>
      <p:sp>
        <p:nvSpPr>
          <p:cNvPr id="7" name="TextBox 6"/>
          <p:cNvSpPr txBox="1"/>
          <p:nvPr/>
        </p:nvSpPr>
        <p:spPr>
          <a:xfrm>
            <a:off x="540494" y="1066800"/>
            <a:ext cx="7841506" cy="769441"/>
          </a:xfrm>
          <a:prstGeom prst="rect">
            <a:avLst/>
          </a:prstGeom>
          <a:noFill/>
        </p:spPr>
        <p:txBody>
          <a:bodyPr wrap="none" rtlCol="0">
            <a:spAutoFit/>
          </a:bodyPr>
          <a:lstStyle/>
          <a:p>
            <a:r>
              <a:rPr lang="en-US" sz="2400" dirty="0"/>
              <a:t>Ethical Issues in Offender Treatment: Professional Boundaries</a:t>
            </a:r>
          </a:p>
          <a:p>
            <a:pPr algn="ctr"/>
            <a:r>
              <a:rPr lang="en-US" sz="2000" dirty="0"/>
              <a:t>March 20, 2013, 2:00 PM EDT </a:t>
            </a:r>
          </a:p>
        </p:txBody>
      </p:sp>
      <p:sp>
        <p:nvSpPr>
          <p:cNvPr id="5" name="TextBox 4"/>
          <p:cNvSpPr txBox="1"/>
          <p:nvPr/>
        </p:nvSpPr>
        <p:spPr>
          <a:xfrm>
            <a:off x="2371956" y="54114"/>
            <a:ext cx="4095288" cy="707886"/>
          </a:xfrm>
          <a:prstGeom prst="rect">
            <a:avLst/>
          </a:prstGeom>
          <a:noFill/>
        </p:spPr>
        <p:txBody>
          <a:bodyPr wrap="none" rtlCol="0">
            <a:spAutoFit/>
          </a:bodyPr>
          <a:lstStyle/>
          <a:p>
            <a:pPr algn="ctr"/>
            <a:r>
              <a:rPr lang="en-US" sz="4000" b="1" dirty="0" smtClean="0">
                <a:solidFill>
                  <a:srgbClr val="FFFFFF"/>
                </a:solidFill>
                <a:effectLst>
                  <a:outerShdw blurRad="38100" dist="38100" dir="2700000" algn="tl">
                    <a:srgbClr val="000000">
                      <a:alpha val="43137"/>
                    </a:srgbClr>
                  </a:outerShdw>
                </a:effectLst>
                <a:latin typeface="Cambria"/>
                <a:cs typeface="Cambria"/>
              </a:rPr>
              <a:t>Next</a:t>
            </a:r>
            <a:r>
              <a:rPr lang="en-US" sz="3600" b="1" dirty="0" smtClean="0">
                <a:solidFill>
                  <a:srgbClr val="FFFFFF"/>
                </a:solidFill>
                <a:effectLst>
                  <a:outerShdw blurRad="38100" dist="38100" dir="2700000" algn="tl">
                    <a:srgbClr val="000000">
                      <a:alpha val="43137"/>
                    </a:srgbClr>
                  </a:outerShdw>
                </a:effectLst>
                <a:latin typeface="Cambria"/>
                <a:cs typeface="Cambria"/>
              </a:rPr>
              <a:t> Presentation</a:t>
            </a:r>
            <a:endParaRPr lang="en-US" sz="3600" dirty="0">
              <a:solidFill>
                <a:srgbClr val="FFFFFF"/>
              </a:solidFill>
              <a:effectLst>
                <a:outerShdw blurRad="38100" dist="38100" dir="2700000" algn="tl">
                  <a:srgbClr val="000000">
                    <a:alpha val="43137"/>
                  </a:srgbClr>
                </a:outerShdw>
              </a:effectLst>
              <a:latin typeface="Cambria"/>
              <a:cs typeface="Cambria"/>
            </a:endParaRPr>
          </a:p>
        </p:txBody>
      </p:sp>
    </p:spTree>
    <p:extLst>
      <p:ext uri="{BB962C8B-B14F-4D97-AF65-F5344CB8AC3E}">
        <p14:creationId xmlns:p14="http://schemas.microsoft.com/office/powerpoint/2010/main" val="134610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2895600"/>
            <a:ext cx="7772400" cy="1200328"/>
          </a:xfrm>
          <a:prstGeom prst="rect">
            <a:avLst/>
          </a:prstGeom>
          <a:noFill/>
        </p:spPr>
        <p:txBody>
          <a:bodyPr wrap="square" rtlCol="0">
            <a:spAutoFit/>
          </a:bodyPr>
          <a:lstStyle/>
          <a:p>
            <a:r>
              <a:rPr lang="en-US" sz="2400" dirty="0" smtClean="0"/>
              <a:t>Then, consider the feasibility of implementing it given your treatment population </a:t>
            </a:r>
            <a:r>
              <a:rPr lang="en-US" sz="2400" dirty="0"/>
              <a:t>and </a:t>
            </a:r>
            <a:r>
              <a:rPr lang="en-US" sz="2400" dirty="0" smtClean="0"/>
              <a:t>culture, capacities and resources, institutional administration</a:t>
            </a:r>
            <a:r>
              <a:rPr lang="en-US" sz="2400" dirty="0"/>
              <a:t>, </a:t>
            </a:r>
            <a:r>
              <a:rPr lang="en-US" sz="2400" dirty="0" smtClean="0"/>
              <a:t>political </a:t>
            </a:r>
            <a:r>
              <a:rPr lang="en-US" sz="2400" dirty="0"/>
              <a:t>climate, finances, etc</a:t>
            </a:r>
            <a:r>
              <a:rPr lang="en-US" sz="2400" dirty="0" smtClean="0"/>
              <a:t>.</a:t>
            </a:r>
            <a:endParaRPr lang="en-US" dirty="0"/>
          </a:p>
        </p:txBody>
      </p:sp>
      <p:sp>
        <p:nvSpPr>
          <p:cNvPr id="7" name="TextBox 6"/>
          <p:cNvSpPr txBox="1"/>
          <p:nvPr/>
        </p:nvSpPr>
        <p:spPr>
          <a:xfrm>
            <a:off x="457200" y="182880"/>
            <a:ext cx="8001000"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Cambria"/>
                <a:cs typeface="Cambria"/>
              </a:rPr>
              <a:t>A Common Way To Choose An EBP </a:t>
            </a:r>
            <a:endParaRPr lang="en-US" sz="3600" dirty="0">
              <a:solidFill>
                <a:schemeClr val="bg1"/>
              </a:solidFill>
              <a:effectLst>
                <a:outerShdw blurRad="38100" dist="38100" dir="2700000" algn="tl">
                  <a:srgbClr val="000000">
                    <a:alpha val="43137"/>
                  </a:srgbClr>
                </a:outerShdw>
              </a:effectLst>
            </a:endParaRPr>
          </a:p>
        </p:txBody>
      </p:sp>
      <p:sp>
        <p:nvSpPr>
          <p:cNvPr id="9" name="TextBox 8"/>
          <p:cNvSpPr txBox="1"/>
          <p:nvPr/>
        </p:nvSpPr>
        <p:spPr>
          <a:xfrm>
            <a:off x="727305" y="1828800"/>
            <a:ext cx="7469112" cy="830997"/>
          </a:xfrm>
          <a:prstGeom prst="rect">
            <a:avLst/>
          </a:prstGeom>
          <a:noFill/>
        </p:spPr>
        <p:txBody>
          <a:bodyPr wrap="none" rtlCol="0">
            <a:spAutoFit/>
          </a:bodyPr>
          <a:lstStyle/>
          <a:p>
            <a:r>
              <a:rPr lang="en-US" sz="2400" dirty="0" smtClean="0"/>
              <a:t>First, review approved lists of EBPs and find one you like, </a:t>
            </a:r>
          </a:p>
          <a:p>
            <a:r>
              <a:rPr lang="en-US" sz="2400" dirty="0"/>
              <a:t>o</a:t>
            </a:r>
            <a:r>
              <a:rPr lang="en-US" sz="2400" dirty="0" smtClean="0"/>
              <a:t>r have heard </a:t>
            </a:r>
            <a:r>
              <a:rPr lang="en-US" sz="2400" dirty="0"/>
              <a:t>or read good </a:t>
            </a:r>
            <a:r>
              <a:rPr lang="en-US" sz="2400" dirty="0" smtClean="0"/>
              <a:t>things about.</a:t>
            </a:r>
          </a:p>
        </p:txBody>
      </p:sp>
      <p:sp>
        <p:nvSpPr>
          <p:cNvPr id="13" name="TextBox 12"/>
          <p:cNvSpPr txBox="1"/>
          <p:nvPr/>
        </p:nvSpPr>
        <p:spPr>
          <a:xfrm>
            <a:off x="2114420" y="4483150"/>
            <a:ext cx="6953380" cy="1308050"/>
          </a:xfrm>
          <a:prstGeom prst="rect">
            <a:avLst/>
          </a:prstGeom>
          <a:solidFill>
            <a:schemeClr val="accent1">
              <a:lumMod val="75000"/>
            </a:schemeClr>
          </a:solidFill>
        </p:spPr>
        <p:txBody>
          <a:bodyPr wrap="none" rtlCol="0">
            <a:spAutoFit/>
          </a:bodyPr>
          <a:lstStyle/>
          <a:p>
            <a:r>
              <a:rPr lang="en-US" dirty="0" smtClean="0">
                <a:solidFill>
                  <a:srgbClr val="FFFFFF"/>
                </a:solidFill>
              </a:rPr>
              <a:t>See for example:  </a:t>
            </a:r>
            <a:endParaRPr lang="en-US" i="1" dirty="0" smtClean="0">
              <a:solidFill>
                <a:srgbClr val="FFFFFF"/>
              </a:solidFill>
              <a:latin typeface="Cambria"/>
              <a:cs typeface="Cambria"/>
            </a:endParaRPr>
          </a:p>
          <a:p>
            <a:r>
              <a:rPr lang="en-US" i="1" dirty="0" smtClean="0">
                <a:solidFill>
                  <a:srgbClr val="FFFFFF"/>
                </a:solidFill>
                <a:latin typeface="Cambria"/>
                <a:cs typeface="Cambria"/>
              </a:rPr>
              <a:t>Implementation</a:t>
            </a:r>
            <a:r>
              <a:rPr lang="en-US" i="1" dirty="0">
                <a:solidFill>
                  <a:srgbClr val="FFFFFF"/>
                </a:solidFill>
                <a:latin typeface="Cambria"/>
                <a:cs typeface="Cambria"/>
              </a:rPr>
              <a:t>: Making an </a:t>
            </a:r>
            <a:r>
              <a:rPr lang="en-US" i="1" dirty="0" smtClean="0">
                <a:solidFill>
                  <a:srgbClr val="FFFFFF"/>
                </a:solidFill>
                <a:latin typeface="Cambria"/>
                <a:cs typeface="Cambria"/>
              </a:rPr>
              <a:t>Evidence Based </a:t>
            </a:r>
            <a:r>
              <a:rPr lang="en-US" i="1" dirty="0">
                <a:solidFill>
                  <a:srgbClr val="FFFFFF"/>
                </a:solidFill>
                <a:latin typeface="Cambria"/>
                <a:cs typeface="Cambria"/>
              </a:rPr>
              <a:t>Program Work for You</a:t>
            </a:r>
          </a:p>
          <a:p>
            <a:r>
              <a:rPr lang="en-US" i="1" dirty="0">
                <a:solidFill>
                  <a:srgbClr val="FFFFFF"/>
                </a:solidFill>
                <a:latin typeface="Cambria"/>
                <a:cs typeface="Cambria"/>
              </a:rPr>
              <a:t>A Guide to Selecting and Implementing a Program to Meet Your </a:t>
            </a:r>
            <a:r>
              <a:rPr lang="en-US" i="1" dirty="0" smtClean="0">
                <a:solidFill>
                  <a:srgbClr val="FFFFFF"/>
                </a:solidFill>
                <a:latin typeface="Cambria"/>
                <a:cs typeface="Cambria"/>
              </a:rPr>
              <a:t>Needs</a:t>
            </a:r>
          </a:p>
          <a:p>
            <a:endParaRPr lang="en-US" sz="600" i="1" dirty="0">
              <a:solidFill>
                <a:srgbClr val="FFFFFF"/>
              </a:solidFill>
              <a:latin typeface="Cambria"/>
              <a:cs typeface="Cambria"/>
            </a:endParaRPr>
          </a:p>
          <a:p>
            <a:pPr algn="ctr"/>
            <a:r>
              <a:rPr lang="en-US" dirty="0" smtClean="0">
                <a:solidFill>
                  <a:srgbClr val="FFFFFF"/>
                </a:solidFill>
              </a:rPr>
              <a:t>		nrepp.samhsa.gov</a:t>
            </a:r>
            <a:r>
              <a:rPr lang="en-US" dirty="0">
                <a:solidFill>
                  <a:srgbClr val="FFFFFF"/>
                </a:solidFill>
              </a:rPr>
              <a:t>/</a:t>
            </a:r>
            <a:r>
              <a:rPr lang="en-US" dirty="0" err="1">
                <a:solidFill>
                  <a:srgbClr val="FFFFFF"/>
                </a:solidFill>
              </a:rPr>
              <a:t>pdfs</a:t>
            </a:r>
            <a:r>
              <a:rPr lang="en-US" dirty="0">
                <a:solidFill>
                  <a:srgbClr val="FFFFFF"/>
                </a:solidFill>
              </a:rPr>
              <a:t>/</a:t>
            </a:r>
            <a:r>
              <a:rPr lang="en-US" dirty="0" smtClean="0">
                <a:solidFill>
                  <a:srgbClr val="FFFFFF"/>
                </a:solidFill>
              </a:rPr>
              <a:t>implementation_course.pdf </a:t>
            </a:r>
            <a:endParaRPr lang="en-US" dirty="0">
              <a:solidFill>
                <a:srgbClr val="FFFFFF"/>
              </a:solidFill>
            </a:endParaRPr>
          </a:p>
        </p:txBody>
      </p:sp>
      <p:sp>
        <p:nvSpPr>
          <p:cNvPr id="8" name="TextBox 7"/>
          <p:cNvSpPr txBox="1"/>
          <p:nvPr/>
        </p:nvSpPr>
        <p:spPr>
          <a:xfrm>
            <a:off x="8763000" y="6477000"/>
            <a:ext cx="301660" cy="369332"/>
          </a:xfrm>
          <a:prstGeom prst="rect">
            <a:avLst/>
          </a:prstGeom>
          <a:noFill/>
        </p:spPr>
        <p:txBody>
          <a:bodyPr wrap="none" rtlCol="0">
            <a:spAutoFit/>
          </a:bodyPr>
          <a:lstStyle/>
          <a:p>
            <a:r>
              <a:rPr lang="en-US" dirty="0" smtClean="0"/>
              <a:t>5</a:t>
            </a:r>
            <a:endParaRPr lang="en-US" dirty="0"/>
          </a:p>
        </p:txBody>
      </p:sp>
    </p:spTree>
    <p:extLst>
      <p:ext uri="{BB962C8B-B14F-4D97-AF65-F5344CB8AC3E}">
        <p14:creationId xmlns:p14="http://schemas.microsoft.com/office/powerpoint/2010/main" val="1957710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0"/>
                            </p:stCondLst>
                            <p:childTnLst>
                              <p:par>
                                <p:cTn id="12" presetID="22" presetClass="entr" presetSubtype="4" fill="hold" grpId="0" nodeType="afterEffect">
                                  <p:stCondLst>
                                    <p:cond delay="3000"/>
                                  </p:stCondLst>
                                  <p:childTnLst>
                                    <p:set>
                                      <p:cBhvr>
                                        <p:cTn id="13" dur="1" fill="hold">
                                          <p:stCondLst>
                                            <p:cond delay="0"/>
                                          </p:stCondLst>
                                        </p:cTn>
                                        <p:tgtEl>
                                          <p:spTgt spid="13"/>
                                        </p:tgtEl>
                                        <p:attrNameLst>
                                          <p:attrName>style.visibility</p:attrName>
                                        </p:attrNameLst>
                                      </p:cBhvr>
                                      <p:to>
                                        <p:strVal val="visible"/>
                                      </p:to>
                                    </p:set>
                                    <p:animEffect transition="in" filter="wipe(down)">
                                      <p:cBhvr>
                                        <p:cTn id="14"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365886"/>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2553" t="4563" r="2017" b="6194"/>
          <a:stretch/>
        </p:blipFill>
        <p:spPr>
          <a:xfrm>
            <a:off x="685800" y="609600"/>
            <a:ext cx="7869450" cy="6144768"/>
          </a:xfrm>
          <a:prstGeom prst="rect">
            <a:avLst/>
          </a:prstGeom>
          <a:ln w="57150" cmpd="sng">
            <a:solidFill>
              <a:schemeClr val="bg1"/>
            </a:solidFill>
          </a:ln>
        </p:spPr>
      </p:pic>
      <p:sp>
        <p:nvSpPr>
          <p:cNvPr id="9" name="TextBox 8"/>
          <p:cNvSpPr txBox="1"/>
          <p:nvPr/>
        </p:nvSpPr>
        <p:spPr>
          <a:xfrm>
            <a:off x="76200" y="76200"/>
            <a:ext cx="9032762" cy="461665"/>
          </a:xfrm>
          <a:prstGeom prst="rect">
            <a:avLst/>
          </a:prstGeom>
          <a:noFill/>
          <a:ln>
            <a:noFill/>
          </a:ln>
        </p:spPr>
        <p:txBody>
          <a:bodyPr wrap="square" rtlCol="0">
            <a:spAutoFit/>
          </a:bodyPr>
          <a:lstStyle/>
          <a:p>
            <a:r>
              <a:rPr lang="en-US" sz="2400" b="1" dirty="0" smtClean="0">
                <a:solidFill>
                  <a:schemeClr val="bg1"/>
                </a:solidFill>
                <a:effectLst>
                  <a:outerShdw blurRad="38100" dist="38100" dir="2700000" algn="tl">
                    <a:srgbClr val="000000">
                      <a:alpha val="43137"/>
                    </a:srgbClr>
                  </a:outerShdw>
                </a:effectLst>
                <a:latin typeface="Cambria"/>
                <a:cs typeface="Cambria"/>
              </a:rPr>
              <a:t>Sample EBP comparison </a:t>
            </a:r>
            <a:r>
              <a:rPr lang="en-US" sz="2400" b="1" dirty="0">
                <a:solidFill>
                  <a:schemeClr val="bg1"/>
                </a:solidFill>
                <a:effectLst>
                  <a:outerShdw blurRad="38100" dist="38100" dir="2700000" algn="tl">
                    <a:srgbClr val="000000">
                      <a:alpha val="43137"/>
                    </a:srgbClr>
                  </a:outerShdw>
                </a:effectLst>
                <a:latin typeface="Cambria"/>
                <a:cs typeface="Cambria"/>
              </a:rPr>
              <a:t>t</a:t>
            </a:r>
            <a:r>
              <a:rPr lang="en-US" sz="2400" b="1" dirty="0" smtClean="0">
                <a:solidFill>
                  <a:schemeClr val="bg1"/>
                </a:solidFill>
                <a:effectLst>
                  <a:outerShdw blurRad="38100" dist="38100" dir="2700000" algn="tl">
                    <a:srgbClr val="000000">
                      <a:alpha val="43137"/>
                    </a:srgbClr>
                  </a:outerShdw>
                </a:effectLst>
                <a:latin typeface="Cambria"/>
                <a:cs typeface="Cambria"/>
              </a:rPr>
              <a:t>able from SAMHSA’s NREPP data base</a:t>
            </a:r>
          </a:p>
        </p:txBody>
      </p:sp>
      <p:sp>
        <p:nvSpPr>
          <p:cNvPr id="4" name="TextBox 3"/>
          <p:cNvSpPr txBox="1"/>
          <p:nvPr/>
        </p:nvSpPr>
        <p:spPr>
          <a:xfrm>
            <a:off x="8763000" y="6477000"/>
            <a:ext cx="301660" cy="369332"/>
          </a:xfrm>
          <a:prstGeom prst="rect">
            <a:avLst/>
          </a:prstGeom>
          <a:noFill/>
        </p:spPr>
        <p:txBody>
          <a:bodyPr wrap="none" rtlCol="0">
            <a:spAutoFit/>
          </a:bodyPr>
          <a:lstStyle/>
          <a:p>
            <a:r>
              <a:rPr lang="en-US" dirty="0"/>
              <a:t>6</a:t>
            </a:r>
          </a:p>
        </p:txBody>
      </p:sp>
    </p:spTree>
    <p:extLst>
      <p:ext uri="{BB962C8B-B14F-4D97-AF65-F5344CB8AC3E}">
        <p14:creationId xmlns:p14="http://schemas.microsoft.com/office/powerpoint/2010/main" val="14955844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182880"/>
            <a:ext cx="8175978" cy="646331"/>
          </a:xfrm>
          <a:prstGeom prst="rect">
            <a:avLst/>
          </a:prstGeom>
          <a:noFill/>
        </p:spPr>
        <p:txBody>
          <a:bodyPr wrap="square" rtlCol="0">
            <a:spAutoFit/>
          </a:bodyPr>
          <a:lstStyle/>
          <a:p>
            <a:pPr lvl="0"/>
            <a:r>
              <a:rPr lang="en-US" sz="3600" b="1" dirty="0" smtClean="0">
                <a:solidFill>
                  <a:srgbClr val="FFFFFF"/>
                </a:solidFill>
                <a:effectLst>
                  <a:outerShdw blurRad="38100" dist="38100" dir="2700000" algn="tl">
                    <a:srgbClr val="000000">
                      <a:alpha val="43137"/>
                    </a:srgbClr>
                  </a:outerShdw>
                </a:effectLst>
                <a:latin typeface="Cambria"/>
                <a:cs typeface="Cambria"/>
              </a:rPr>
              <a:t>3 Other Ways to Assess EBP Needs</a:t>
            </a:r>
            <a:endParaRPr lang="en-US" sz="3200" b="1" dirty="0">
              <a:solidFill>
                <a:srgbClr val="FFFFFF"/>
              </a:solidFill>
              <a:effectLst>
                <a:outerShdw blurRad="38100" dist="38100" dir="2700000" algn="tl">
                  <a:srgbClr val="000000">
                    <a:alpha val="43137"/>
                  </a:srgbClr>
                </a:outerShdw>
              </a:effectLst>
              <a:latin typeface="Cambria"/>
              <a:cs typeface="Cambria"/>
            </a:endParaRPr>
          </a:p>
        </p:txBody>
      </p:sp>
      <p:sp>
        <p:nvSpPr>
          <p:cNvPr id="7" name="TextBox 6"/>
          <p:cNvSpPr txBox="1"/>
          <p:nvPr/>
        </p:nvSpPr>
        <p:spPr>
          <a:xfrm>
            <a:off x="685800" y="1600200"/>
            <a:ext cx="7620000" cy="4191000"/>
          </a:xfrm>
          <a:prstGeom prst="rect">
            <a:avLst/>
          </a:prstGeom>
          <a:noFill/>
        </p:spPr>
        <p:txBody>
          <a:bodyPr wrap="square" rtlCol="0">
            <a:noAutofit/>
          </a:bodyPr>
          <a:lstStyle/>
          <a:p>
            <a:pPr>
              <a:spcAft>
                <a:spcPts val="800"/>
              </a:spcAft>
            </a:pPr>
            <a:r>
              <a:rPr lang="en-US" sz="2800" b="1" dirty="0">
                <a:solidFill>
                  <a:srgbClr val="365886"/>
                </a:solidFill>
              </a:rPr>
              <a:t>Identify a current program component or staff practice that needs improvement</a:t>
            </a:r>
            <a:r>
              <a:rPr lang="en-US" sz="2800" b="1" dirty="0" smtClean="0">
                <a:solidFill>
                  <a:srgbClr val="365886"/>
                </a:solidFill>
              </a:rPr>
              <a:t>.</a:t>
            </a:r>
          </a:p>
          <a:p>
            <a:pPr>
              <a:spcAft>
                <a:spcPts val="200"/>
              </a:spcAft>
            </a:pPr>
            <a:endParaRPr lang="en-US" sz="2800" b="1" dirty="0">
              <a:solidFill>
                <a:srgbClr val="365886"/>
              </a:solidFill>
            </a:endParaRPr>
          </a:p>
          <a:p>
            <a:pPr>
              <a:spcAft>
                <a:spcPts val="800"/>
              </a:spcAft>
            </a:pPr>
            <a:r>
              <a:rPr lang="en-US" sz="2800" b="1" dirty="0" smtClean="0">
                <a:solidFill>
                  <a:srgbClr val="365886"/>
                </a:solidFill>
              </a:rPr>
              <a:t>Identify an area of need by reviewing the </a:t>
            </a:r>
            <a:r>
              <a:rPr lang="en-US" sz="2800" b="1" i="1" dirty="0" smtClean="0">
                <a:solidFill>
                  <a:srgbClr val="365886"/>
                </a:solidFill>
              </a:rPr>
              <a:t>principles of effective correctional treatment programs, </a:t>
            </a:r>
            <a:r>
              <a:rPr lang="en-US" sz="2800" b="1" dirty="0" smtClean="0">
                <a:solidFill>
                  <a:srgbClr val="365886"/>
                </a:solidFill>
              </a:rPr>
              <a:t>or similar.</a:t>
            </a:r>
          </a:p>
          <a:p>
            <a:pPr>
              <a:spcAft>
                <a:spcPts val="800"/>
              </a:spcAft>
            </a:pPr>
            <a:endParaRPr lang="en-US" sz="1600" b="1" dirty="0">
              <a:solidFill>
                <a:srgbClr val="365886"/>
              </a:solidFill>
            </a:endParaRPr>
          </a:p>
          <a:p>
            <a:pPr>
              <a:spcAft>
                <a:spcPts val="800"/>
              </a:spcAft>
            </a:pPr>
            <a:r>
              <a:rPr lang="en-US" sz="2800" b="1" dirty="0" smtClean="0">
                <a:solidFill>
                  <a:srgbClr val="365886"/>
                </a:solidFill>
              </a:rPr>
              <a:t>Identify a core recovery goal your program needs to better address.  </a:t>
            </a:r>
            <a:r>
              <a:rPr lang="en-US" sz="2400" dirty="0" smtClean="0">
                <a:solidFill>
                  <a:srgbClr val="FF0000"/>
                </a:solidFill>
              </a:rPr>
              <a:t>(Bonus points for this one.)</a:t>
            </a:r>
          </a:p>
        </p:txBody>
      </p:sp>
      <p:sp>
        <p:nvSpPr>
          <p:cNvPr id="4" name="TextBox 3"/>
          <p:cNvSpPr txBox="1"/>
          <p:nvPr/>
        </p:nvSpPr>
        <p:spPr>
          <a:xfrm>
            <a:off x="8763000" y="6477000"/>
            <a:ext cx="301660" cy="369332"/>
          </a:xfrm>
          <a:prstGeom prst="rect">
            <a:avLst/>
          </a:prstGeom>
          <a:noFill/>
        </p:spPr>
        <p:txBody>
          <a:bodyPr wrap="none" rtlCol="0">
            <a:spAutoFit/>
          </a:bodyPr>
          <a:lstStyle/>
          <a:p>
            <a:r>
              <a:rPr lang="en-US" dirty="0"/>
              <a:t>7</a:t>
            </a:r>
          </a:p>
        </p:txBody>
      </p:sp>
    </p:spTree>
    <p:extLst>
      <p:ext uri="{BB962C8B-B14F-4D97-AF65-F5344CB8AC3E}">
        <p14:creationId xmlns:p14="http://schemas.microsoft.com/office/powerpoint/2010/main" val="2073721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7">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wipe(right)">
                                      <p:cBhvr>
                                        <p:cTn id="15" dur="500"/>
                                        <p:tgtEl>
                                          <p:spTgt spid="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0" presetClass="entr" presetSubtype="0" fill="hold" nodeType="clickEffect">
                                  <p:stCondLst>
                                    <p:cond delay="0"/>
                                  </p:stCondLst>
                                  <p:childTnLst>
                                    <p:set>
                                      <p:cBhvr>
                                        <p:cTn id="19" dur="1" fill="hold">
                                          <p:stCondLst>
                                            <p:cond delay="0"/>
                                          </p:stCondLst>
                                        </p:cTn>
                                        <p:tgtEl>
                                          <p:spTgt spid="7">
                                            <p:txEl>
                                              <p:pRg st="4" end="4"/>
                                            </p:txEl>
                                          </p:spTgt>
                                        </p:tgtEl>
                                        <p:attrNameLst>
                                          <p:attrName>style.visibility</p:attrName>
                                        </p:attrNameLst>
                                      </p:cBhvr>
                                      <p:to>
                                        <p:strVal val="visible"/>
                                      </p:to>
                                    </p:set>
                                    <p:animEffect transition="in" filter="fade">
                                      <p:cBhvr>
                                        <p:cTn id="20" dur="1200" decel="100000"/>
                                        <p:tgtEl>
                                          <p:spTgt spid="7">
                                            <p:txEl>
                                              <p:pRg st="4" end="4"/>
                                            </p:txEl>
                                          </p:spTgt>
                                        </p:tgtEl>
                                      </p:cBhvr>
                                    </p:animEffect>
                                    <p:anim calcmode="lin" valueType="num">
                                      <p:cBhvr>
                                        <p:cTn id="21" dur="1200" decel="100000" fill="hold"/>
                                        <p:tgtEl>
                                          <p:spTgt spid="7">
                                            <p:txEl>
                                              <p:pRg st="4" end="4"/>
                                            </p:txEl>
                                          </p:spTgt>
                                        </p:tgtEl>
                                        <p:attrNameLst>
                                          <p:attrName>style.rotation</p:attrName>
                                        </p:attrNameLst>
                                      </p:cBhvr>
                                      <p:tavLst>
                                        <p:tav tm="0">
                                          <p:val>
                                            <p:fltVal val="-90"/>
                                          </p:val>
                                        </p:tav>
                                        <p:tav tm="100000">
                                          <p:val>
                                            <p:fltVal val="0"/>
                                          </p:val>
                                        </p:tav>
                                      </p:tavLst>
                                    </p:anim>
                                    <p:anim calcmode="lin" valueType="num">
                                      <p:cBhvr>
                                        <p:cTn id="22" dur="1200" decel="100000" fill="hold"/>
                                        <p:tgtEl>
                                          <p:spTgt spid="7">
                                            <p:txEl>
                                              <p:pRg st="4" end="4"/>
                                            </p:txEl>
                                          </p:spTgt>
                                        </p:tgtEl>
                                        <p:attrNameLst>
                                          <p:attrName>ppt_x</p:attrName>
                                        </p:attrNameLst>
                                      </p:cBhvr>
                                      <p:tavLst>
                                        <p:tav tm="0">
                                          <p:val>
                                            <p:strVal val="#ppt_x+0.4"/>
                                          </p:val>
                                        </p:tav>
                                        <p:tav tm="100000">
                                          <p:val>
                                            <p:strVal val="#ppt_x-0.05"/>
                                          </p:val>
                                        </p:tav>
                                      </p:tavLst>
                                    </p:anim>
                                    <p:anim calcmode="lin" valueType="num">
                                      <p:cBhvr>
                                        <p:cTn id="23" dur="1200" decel="100000" fill="hold"/>
                                        <p:tgtEl>
                                          <p:spTgt spid="7">
                                            <p:txEl>
                                              <p:pRg st="4" end="4"/>
                                            </p:txEl>
                                          </p:spTgt>
                                        </p:tgtEl>
                                        <p:attrNameLst>
                                          <p:attrName>ppt_y</p:attrName>
                                        </p:attrNameLst>
                                      </p:cBhvr>
                                      <p:tavLst>
                                        <p:tav tm="0">
                                          <p:val>
                                            <p:strVal val="#ppt_y-0.4"/>
                                          </p:val>
                                        </p:tav>
                                        <p:tav tm="100000">
                                          <p:val>
                                            <p:strVal val="#ppt_y+0.1"/>
                                          </p:val>
                                        </p:tav>
                                      </p:tavLst>
                                    </p:anim>
                                    <p:anim calcmode="lin" valueType="num">
                                      <p:cBhvr>
                                        <p:cTn id="24" dur="300" accel="100000" fill="hold">
                                          <p:stCondLst>
                                            <p:cond delay="1200"/>
                                          </p:stCondLst>
                                        </p:cTn>
                                        <p:tgtEl>
                                          <p:spTgt spid="7">
                                            <p:txEl>
                                              <p:pRg st="4" end="4"/>
                                            </p:txEl>
                                          </p:spTgt>
                                        </p:tgtEl>
                                        <p:attrNameLst>
                                          <p:attrName>ppt_x</p:attrName>
                                        </p:attrNameLst>
                                      </p:cBhvr>
                                      <p:tavLst>
                                        <p:tav tm="0">
                                          <p:val>
                                            <p:strVal val="#ppt_x-0.05"/>
                                          </p:val>
                                        </p:tav>
                                        <p:tav tm="100000">
                                          <p:val>
                                            <p:strVal val="#ppt_x"/>
                                          </p:val>
                                        </p:tav>
                                      </p:tavLst>
                                    </p:anim>
                                    <p:anim calcmode="lin" valueType="num">
                                      <p:cBhvr>
                                        <p:cTn id="25" dur="300" accel="100000" fill="hold">
                                          <p:stCondLst>
                                            <p:cond delay="1200"/>
                                          </p:stCondLst>
                                        </p:cTn>
                                        <p:tgtEl>
                                          <p:spTgt spid="7">
                                            <p:txEl>
                                              <p:pRg st="4" end="4"/>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2C5689">
            <a:alpha val="93000"/>
          </a:srgbClr>
        </a:solidFill>
        <a:effectLst/>
      </p:bgPr>
    </p:bg>
    <p:spTree>
      <p:nvGrpSpPr>
        <p:cNvPr id="1" name=""/>
        <p:cNvGrpSpPr/>
        <p:nvPr/>
      </p:nvGrpSpPr>
      <p:grpSpPr>
        <a:xfrm>
          <a:off x="0" y="0"/>
          <a:ext cx="0" cy="0"/>
          <a:chOff x="0" y="0"/>
          <a:chExt cx="0" cy="0"/>
        </a:xfrm>
      </p:grpSpPr>
      <p:sp>
        <p:nvSpPr>
          <p:cNvPr id="6" name="TextBox 5"/>
          <p:cNvSpPr txBox="1"/>
          <p:nvPr/>
        </p:nvSpPr>
        <p:spPr>
          <a:xfrm>
            <a:off x="478735" y="285690"/>
            <a:ext cx="7217465" cy="400110"/>
          </a:xfrm>
          <a:prstGeom prst="rect">
            <a:avLst/>
          </a:prstGeom>
          <a:noFill/>
        </p:spPr>
        <p:txBody>
          <a:bodyPr wrap="none" rtlCol="0">
            <a:spAutoFit/>
          </a:bodyPr>
          <a:lstStyle/>
          <a:p>
            <a:r>
              <a:rPr lang="en-US" sz="2000" b="1" dirty="0" smtClean="0">
                <a:solidFill>
                  <a:srgbClr val="FFFFFF"/>
                </a:solidFill>
                <a:latin typeface="Cambria"/>
                <a:cs typeface="Cambria"/>
              </a:rPr>
              <a:t>From the Ohio Department of Rehabilitation and Correction</a:t>
            </a:r>
            <a:endParaRPr lang="en-US" sz="2000" b="1" dirty="0">
              <a:solidFill>
                <a:srgbClr val="FFFFFF"/>
              </a:solidFill>
              <a:latin typeface="Cambria"/>
              <a:cs typeface="Cambria"/>
            </a:endParaRPr>
          </a:p>
        </p:txBody>
      </p:sp>
      <p:sp>
        <p:nvSpPr>
          <p:cNvPr id="10" name="TextBox 9"/>
          <p:cNvSpPr txBox="1"/>
          <p:nvPr/>
        </p:nvSpPr>
        <p:spPr>
          <a:xfrm>
            <a:off x="533400" y="838200"/>
            <a:ext cx="8153400" cy="5247591"/>
          </a:xfrm>
          <a:prstGeom prst="rect">
            <a:avLst/>
          </a:prstGeom>
          <a:solidFill>
            <a:schemeClr val="bg1">
              <a:alpha val="93000"/>
            </a:schemeClr>
          </a:solidFill>
        </p:spPr>
        <p:txBody>
          <a:bodyPr wrap="square" lIns="182880" tIns="182880" rIns="182880" bIns="182880" rtlCol="0">
            <a:spAutoFit/>
          </a:bodyPr>
          <a:lstStyle/>
          <a:p>
            <a:r>
              <a:rPr lang="en-US" sz="2000" b="1" dirty="0"/>
              <a:t>Principles and Characteristics of Effective Programs </a:t>
            </a:r>
          </a:p>
          <a:p>
            <a:endParaRPr lang="en-US" dirty="0"/>
          </a:p>
          <a:p>
            <a:r>
              <a:rPr lang="en-US" dirty="0"/>
              <a:t>1.  Programs should adhere to the “risk principle.” </a:t>
            </a:r>
          </a:p>
          <a:p>
            <a:endParaRPr lang="en-US" sz="1100" dirty="0"/>
          </a:p>
          <a:p>
            <a:r>
              <a:rPr lang="en-US" dirty="0"/>
              <a:t>2. Programs should target the criminogenic needs of offenders who are assessed as </a:t>
            </a:r>
          </a:p>
          <a:p>
            <a:r>
              <a:rPr lang="en-US" dirty="0" smtClean="0"/>
              <a:t>having </a:t>
            </a:r>
            <a:r>
              <a:rPr lang="en-US" dirty="0"/>
              <a:t>a need in a particular area. </a:t>
            </a:r>
          </a:p>
          <a:p>
            <a:endParaRPr lang="en-US" sz="1100" dirty="0"/>
          </a:p>
          <a:p>
            <a:r>
              <a:rPr lang="en-US" dirty="0"/>
              <a:t>3. Take steps to ensure that the program is implemented well and that program </a:t>
            </a:r>
          </a:p>
          <a:p>
            <a:r>
              <a:rPr lang="en-US" dirty="0" smtClean="0"/>
              <a:t>integrity </a:t>
            </a:r>
            <a:r>
              <a:rPr lang="en-US" dirty="0"/>
              <a:t>is preserved. </a:t>
            </a:r>
          </a:p>
          <a:p>
            <a:endParaRPr lang="en-US" sz="1100" dirty="0"/>
          </a:p>
          <a:p>
            <a:r>
              <a:rPr lang="en-US" dirty="0"/>
              <a:t>4.  Treatment programming should use cognitive-behavioral and social learning </a:t>
            </a:r>
          </a:p>
          <a:p>
            <a:r>
              <a:rPr lang="en-US" dirty="0"/>
              <a:t>strategies. </a:t>
            </a:r>
          </a:p>
          <a:p>
            <a:endParaRPr lang="en-US" sz="1100" dirty="0"/>
          </a:p>
          <a:p>
            <a:r>
              <a:rPr lang="en-US" dirty="0"/>
              <a:t>5. Address offender responsivity (i.e., the skills needed for program success). </a:t>
            </a:r>
          </a:p>
          <a:p>
            <a:endParaRPr lang="en-US" sz="1100" dirty="0"/>
          </a:p>
          <a:p>
            <a:r>
              <a:rPr lang="en-US" dirty="0"/>
              <a:t>6.  Program structure and activities should reach out into the offenders’ real-world </a:t>
            </a:r>
          </a:p>
          <a:p>
            <a:r>
              <a:rPr lang="en-US" dirty="0"/>
              <a:t>social network, when possible. </a:t>
            </a:r>
          </a:p>
          <a:p>
            <a:endParaRPr lang="en-US" sz="1100" dirty="0"/>
          </a:p>
          <a:p>
            <a:r>
              <a:rPr lang="en-US" dirty="0"/>
              <a:t>7. Aftercare services, continuity of care in the community, and relapse prevention </a:t>
            </a:r>
          </a:p>
          <a:p>
            <a:r>
              <a:rPr lang="en-US" dirty="0"/>
              <a:t>are very important for offenders reentering the community after imprisonment.</a:t>
            </a:r>
          </a:p>
        </p:txBody>
      </p:sp>
      <p:sp>
        <p:nvSpPr>
          <p:cNvPr id="11" name="TextBox 10"/>
          <p:cNvSpPr txBox="1"/>
          <p:nvPr/>
        </p:nvSpPr>
        <p:spPr>
          <a:xfrm>
            <a:off x="3200400" y="6172200"/>
            <a:ext cx="5365571" cy="646331"/>
          </a:xfrm>
          <a:prstGeom prst="rect">
            <a:avLst/>
          </a:prstGeom>
          <a:noFill/>
        </p:spPr>
        <p:txBody>
          <a:bodyPr wrap="none" rtlCol="0">
            <a:spAutoFit/>
          </a:bodyPr>
          <a:lstStyle/>
          <a:p>
            <a:r>
              <a:rPr lang="en-US" dirty="0">
                <a:solidFill>
                  <a:srgbClr val="FFFFFF"/>
                </a:solidFill>
              </a:rPr>
              <a:t>Also see:  </a:t>
            </a:r>
            <a:r>
              <a:rPr lang="en-US" dirty="0" err="1">
                <a:solidFill>
                  <a:srgbClr val="FFFFFF"/>
                </a:solidFill>
              </a:rPr>
              <a:t>nic.gov</a:t>
            </a:r>
            <a:r>
              <a:rPr lang="en-US" dirty="0">
                <a:solidFill>
                  <a:srgbClr val="FFFFFF"/>
                </a:solidFill>
              </a:rPr>
              <a:t>/</a:t>
            </a:r>
            <a:r>
              <a:rPr lang="en-US" dirty="0" err="1">
                <a:solidFill>
                  <a:srgbClr val="FFFFFF"/>
                </a:solidFill>
              </a:rPr>
              <a:t>ThePrinciplesofEffectiveInterventions</a:t>
            </a:r>
            <a:endParaRPr lang="en-US" dirty="0">
              <a:solidFill>
                <a:srgbClr val="FFFFFF"/>
              </a:solidFill>
            </a:endParaRPr>
          </a:p>
          <a:p>
            <a:endParaRPr lang="en-US" dirty="0"/>
          </a:p>
        </p:txBody>
      </p:sp>
      <p:sp>
        <p:nvSpPr>
          <p:cNvPr id="8" name="TextBox 7"/>
          <p:cNvSpPr txBox="1"/>
          <p:nvPr/>
        </p:nvSpPr>
        <p:spPr>
          <a:xfrm>
            <a:off x="8763000" y="6477000"/>
            <a:ext cx="301660" cy="369332"/>
          </a:xfrm>
          <a:prstGeom prst="rect">
            <a:avLst/>
          </a:prstGeom>
          <a:noFill/>
        </p:spPr>
        <p:txBody>
          <a:bodyPr wrap="none" rtlCol="0">
            <a:spAutoFit/>
          </a:bodyPr>
          <a:lstStyle/>
          <a:p>
            <a:r>
              <a:rPr lang="en-US" dirty="0"/>
              <a:t>8</a:t>
            </a:r>
          </a:p>
        </p:txBody>
      </p:sp>
    </p:spTree>
    <p:extLst>
      <p:ext uri="{BB962C8B-B14F-4D97-AF65-F5344CB8AC3E}">
        <p14:creationId xmlns:p14="http://schemas.microsoft.com/office/powerpoint/2010/main" val="31092153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 y="-9525"/>
            <a:ext cx="9167813" cy="6886575"/>
          </a:xfrm>
          <a:prstGeom prst="rect">
            <a:avLst/>
          </a:prstGeom>
          <a:noFill/>
          <a:ln w="9525">
            <a:solidFill>
              <a:schemeClr val="tx1"/>
            </a:solidFill>
            <a:miter lim="800000"/>
            <a:headEnd/>
            <a:tailEnd/>
          </a:ln>
          <a:effectLst/>
          <a:extLst/>
        </p:spPr>
      </p:pic>
      <p:sp>
        <p:nvSpPr>
          <p:cNvPr id="49158" name="Rectangle 9"/>
          <p:cNvSpPr>
            <a:spLocks/>
          </p:cNvSpPr>
          <p:nvPr/>
        </p:nvSpPr>
        <p:spPr bwMode="auto">
          <a:xfrm>
            <a:off x="152400" y="1219200"/>
            <a:ext cx="89916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33333"/>
                </a:solidFill>
                <a:round/>
                <a:headEnd/>
                <a:tailEnd/>
              </a14:hiddenLine>
            </a:ext>
          </a:extLst>
        </p:spPr>
        <p:txBody>
          <a:bodyPr lIns="0" tIns="0" rIns="0" bIns="0"/>
          <a:lstStyle/>
          <a:p>
            <a:pPr algn="l">
              <a:spcAft>
                <a:spcPts val="600"/>
              </a:spcAft>
            </a:pPr>
            <a:r>
              <a:rPr lang="en-US" dirty="0">
                <a:latin typeface="Candara Bold" charset="0"/>
              </a:rPr>
              <a:t>      	</a:t>
            </a:r>
            <a:r>
              <a:rPr lang="en-US" dirty="0" smtClean="0">
                <a:latin typeface="Candara Bold" charset="0"/>
              </a:rPr>
              <a:t>	</a:t>
            </a:r>
            <a:r>
              <a:rPr lang="en-US" dirty="0">
                <a:latin typeface="Candara Bold" charset="0"/>
              </a:rPr>
              <a:t>				          </a:t>
            </a:r>
            <a:r>
              <a:rPr lang="en-US" dirty="0" smtClean="0">
                <a:latin typeface="Candara Bold" charset="0"/>
              </a:rPr>
              <a:t>					</a:t>
            </a:r>
            <a:r>
              <a:rPr lang="en-US" sz="1400" b="1" dirty="0" smtClean="0">
                <a:latin typeface="Candara Bold" charset="0"/>
              </a:rPr>
              <a:t>Resolves </a:t>
            </a:r>
            <a:r>
              <a:rPr lang="en-US" sz="1400" b="1" dirty="0">
                <a:latin typeface="Candara Bold" charset="0"/>
              </a:rPr>
              <a:t>old shame &amp; guilt</a:t>
            </a:r>
          </a:p>
          <a:p>
            <a:pPr algn="l">
              <a:spcAft>
                <a:spcPts val="600"/>
              </a:spcAft>
            </a:pPr>
            <a:r>
              <a:rPr lang="en-US" sz="1400" b="1" dirty="0">
                <a:latin typeface="Candara Bold" charset="0"/>
              </a:rPr>
              <a:t>                  				   </a:t>
            </a:r>
            <a:r>
              <a:rPr lang="en-US" sz="1400" b="1" dirty="0" smtClean="0">
                <a:latin typeface="Candara Bold" charset="0"/>
              </a:rPr>
              <a:t>		Embraces </a:t>
            </a:r>
            <a:r>
              <a:rPr lang="en-US" sz="1400" b="1" dirty="0">
                <a:latin typeface="Candara Bold" charset="0"/>
              </a:rPr>
              <a:t>a re-defined &amp; honorable self-concept</a:t>
            </a:r>
          </a:p>
          <a:p>
            <a:pPr algn="l">
              <a:spcAft>
                <a:spcPts val="600"/>
              </a:spcAft>
            </a:pPr>
            <a:r>
              <a:rPr lang="en-US" sz="1400" b="1" dirty="0">
                <a:latin typeface="Candara Bold" charset="0"/>
              </a:rPr>
              <a:t>				 </a:t>
            </a:r>
            <a:r>
              <a:rPr lang="en-US" sz="1400" b="1" dirty="0" smtClean="0">
                <a:latin typeface="Candara Bold" charset="0"/>
              </a:rPr>
              <a:t>			      Pursues </a:t>
            </a:r>
            <a:r>
              <a:rPr lang="en-US" sz="1400" b="1" dirty="0">
                <a:latin typeface="Candara Bold" charset="0"/>
              </a:rPr>
              <a:t>new self-determined horizons </a:t>
            </a:r>
          </a:p>
          <a:p>
            <a:pPr algn="l">
              <a:spcAft>
                <a:spcPts val="600"/>
              </a:spcAft>
            </a:pPr>
            <a:r>
              <a:rPr lang="en-US" sz="1400" b="1" dirty="0">
                <a:latin typeface="Candara Bold" charset="0"/>
              </a:rPr>
              <a:t>			          </a:t>
            </a:r>
            <a:r>
              <a:rPr lang="en-US" sz="1400" b="1" dirty="0" smtClean="0">
                <a:latin typeface="Candara Bold" charset="0"/>
              </a:rPr>
              <a:t>			     Disciplines </a:t>
            </a:r>
            <a:r>
              <a:rPr lang="en-US" sz="1400" b="1" dirty="0">
                <a:latin typeface="Candara Bold" charset="0"/>
              </a:rPr>
              <a:t>attention &amp; energy as needed</a:t>
            </a:r>
          </a:p>
          <a:p>
            <a:pPr algn="l">
              <a:spcAft>
                <a:spcPts val="600"/>
              </a:spcAft>
            </a:pPr>
            <a:r>
              <a:rPr lang="en-US" sz="1400" b="1" dirty="0">
                <a:latin typeface="Candara Bold" charset="0"/>
              </a:rPr>
              <a:t>  			</a:t>
            </a:r>
            <a:r>
              <a:rPr lang="en-US" sz="1400" b="1" dirty="0" smtClean="0">
                <a:latin typeface="Candara Bold" charset="0"/>
              </a:rPr>
              <a:t>			Fully </a:t>
            </a:r>
            <a:r>
              <a:rPr lang="en-US" sz="1400" b="1" dirty="0">
                <a:latin typeface="Candara Bold" charset="0"/>
              </a:rPr>
              <a:t>enjoys regular drug-free recreation </a:t>
            </a:r>
          </a:p>
          <a:p>
            <a:pPr algn="l">
              <a:spcAft>
                <a:spcPts val="600"/>
              </a:spcAft>
            </a:pPr>
            <a:r>
              <a:rPr lang="en-US" sz="1400" b="1" dirty="0">
                <a:latin typeface="Candara Bold" charset="0"/>
              </a:rPr>
              <a:t>    			  </a:t>
            </a:r>
            <a:r>
              <a:rPr lang="en-US" sz="1400" b="1" dirty="0" smtClean="0">
                <a:latin typeface="Candara Bold" charset="0"/>
              </a:rPr>
              <a:t>			  Achieves </a:t>
            </a:r>
            <a:r>
              <a:rPr lang="en-US" sz="1400" b="1" dirty="0">
                <a:latin typeface="Candara Bold Italic" charset="0"/>
              </a:rPr>
              <a:t>extinction</a:t>
            </a:r>
            <a:r>
              <a:rPr lang="en-US" sz="1400" b="1" dirty="0">
                <a:latin typeface="Candara Bold" charset="0"/>
              </a:rPr>
              <a:t> of most triggers</a:t>
            </a:r>
          </a:p>
          <a:p>
            <a:pPr algn="l">
              <a:spcAft>
                <a:spcPts val="600"/>
              </a:spcAft>
            </a:pPr>
            <a:r>
              <a:rPr lang="en-US" sz="1400" b="1" dirty="0">
                <a:latin typeface="Candara Bold" charset="0"/>
              </a:rPr>
              <a:t>       		</a:t>
            </a:r>
            <a:r>
              <a:rPr lang="en-US" sz="1400" b="1" dirty="0" smtClean="0">
                <a:latin typeface="Candara Bold" charset="0"/>
              </a:rPr>
              <a:t>		Maintains </a:t>
            </a:r>
            <a:r>
              <a:rPr lang="en-US" sz="1400" b="1" dirty="0">
                <a:latin typeface="Candara Bold" charset="0"/>
              </a:rPr>
              <a:t>productive daily routines</a:t>
            </a:r>
          </a:p>
          <a:p>
            <a:pPr algn="l">
              <a:spcAft>
                <a:spcPts val="600"/>
              </a:spcAft>
            </a:pPr>
            <a:r>
              <a:rPr lang="en-US" sz="1400" b="1" dirty="0">
                <a:latin typeface="Candara Bold" charset="0"/>
              </a:rPr>
              <a:t>         </a:t>
            </a:r>
            <a:r>
              <a:rPr lang="en-US" sz="1400" b="1" dirty="0" smtClean="0">
                <a:latin typeface="Candara Bold" charset="0"/>
              </a:rPr>
              <a:t>	Adopts </a:t>
            </a:r>
            <a:r>
              <a:rPr lang="en-US" sz="1400" b="1" dirty="0">
                <a:latin typeface="Candara Bold" charset="0"/>
              </a:rPr>
              <a:t>regular spiritual or moral practices</a:t>
            </a:r>
          </a:p>
          <a:p>
            <a:pPr algn="l">
              <a:spcAft>
                <a:spcPts val="600"/>
              </a:spcAft>
            </a:pPr>
            <a:r>
              <a:rPr lang="en-US" sz="1400" b="1" dirty="0">
                <a:latin typeface="Candara Bold" charset="0"/>
              </a:rPr>
              <a:t>   Makes recovery practices central to lifestyle</a:t>
            </a:r>
          </a:p>
          <a:p>
            <a:pPr algn="l">
              <a:spcAft>
                <a:spcPts val="600"/>
              </a:spcAft>
            </a:pPr>
            <a:r>
              <a:rPr lang="en-US" sz="1400" b="1" dirty="0">
                <a:latin typeface="Candara Bold" charset="0"/>
              </a:rPr>
              <a:t>        Makes recovery top personal priority </a:t>
            </a:r>
          </a:p>
          <a:p>
            <a:pPr algn="l">
              <a:spcAft>
                <a:spcPts val="600"/>
              </a:spcAft>
            </a:pPr>
            <a:r>
              <a:rPr lang="en-US" sz="1400" b="1" dirty="0">
                <a:latin typeface="Candara Bold" charset="0"/>
              </a:rPr>
              <a:t> Bonds with new friends &amp; community</a:t>
            </a:r>
          </a:p>
          <a:p>
            <a:pPr algn="l">
              <a:lnSpc>
                <a:spcPct val="90000"/>
              </a:lnSpc>
              <a:spcAft>
                <a:spcPts val="300"/>
              </a:spcAft>
            </a:pPr>
            <a:r>
              <a:rPr lang="en-US" sz="1400" b="1" dirty="0">
                <a:latin typeface="Candara Bold" charset="0"/>
              </a:rPr>
              <a:t>        </a:t>
            </a:r>
            <a:r>
              <a:rPr lang="en-US" sz="1400" b="1" dirty="0" smtClean="0">
                <a:latin typeface="Candara Bold" charset="0"/>
              </a:rPr>
              <a:t>	Experiences </a:t>
            </a:r>
            <a:r>
              <a:rPr lang="en-US" sz="1400" b="1" dirty="0">
                <a:latin typeface="Candara Bold Italic" charset="0"/>
              </a:rPr>
              <a:t>recovery</a:t>
            </a:r>
          </a:p>
          <a:p>
            <a:pPr algn="l">
              <a:lnSpc>
                <a:spcPct val="90000"/>
              </a:lnSpc>
              <a:spcAft>
                <a:spcPts val="600"/>
              </a:spcAft>
            </a:pPr>
            <a:r>
              <a:rPr lang="en-US" sz="1400" b="1" dirty="0">
                <a:latin typeface="Candara Bold Italic" charset="0"/>
              </a:rPr>
              <a:t>                             self-efficacy</a:t>
            </a:r>
            <a:endParaRPr lang="en-US" sz="1400" b="1" dirty="0">
              <a:latin typeface="Candara Bold" charset="0"/>
            </a:endParaRPr>
          </a:p>
          <a:p>
            <a:pPr algn="l"/>
            <a:r>
              <a:rPr lang="en-US" dirty="0">
                <a:latin typeface="Candara Bold" charset="0"/>
              </a:rPr>
              <a:t>  </a:t>
            </a:r>
            <a:endParaRPr noProof="1">
              <a:latin typeface="Times New Roman" charset="0"/>
            </a:endParaRPr>
          </a:p>
        </p:txBody>
      </p:sp>
      <p:sp>
        <p:nvSpPr>
          <p:cNvPr id="49157" name="Rectangle 8"/>
          <p:cNvSpPr>
            <a:spLocks/>
          </p:cNvSpPr>
          <p:nvPr/>
        </p:nvSpPr>
        <p:spPr bwMode="auto">
          <a:xfrm>
            <a:off x="365760" y="3365500"/>
            <a:ext cx="8374380" cy="3447097"/>
          </a:xfrm>
          <a:prstGeom prst="rect">
            <a:avLst/>
          </a:prstGeom>
          <a:noFill/>
          <a:ln>
            <a:noFill/>
          </a:ln>
          <a:extLst>
            <a:ext uri="{909E8E84-426E-40DD-AFC4-6F175D3DCCD1}">
              <a14:hiddenFill xmlns:a14="http://schemas.microsoft.com/office/drawing/2010/main">
                <a:solidFill>
                  <a:srgbClr val="E7EFFF">
                    <a:alpha val="59999"/>
                  </a:srgbClr>
                </a:solidFill>
              </a14:hiddenFill>
            </a:ext>
            <a:ext uri="{91240B29-F687-4F45-9708-019B960494DF}">
              <a14:hiddenLine xmlns:a14="http://schemas.microsoft.com/office/drawing/2010/main" w="9525">
                <a:solidFill>
                  <a:srgbClr val="333333"/>
                </a:solidFill>
                <a:round/>
                <a:headEnd/>
                <a:tailEnd/>
              </a14:hiddenLine>
            </a:ext>
          </a:extLst>
        </p:spPr>
        <p:txBody>
          <a:bodyPr wrap="square" lIns="0" tIns="0" rIns="0" bIns="0">
            <a:spAutoFit/>
          </a:bodyPr>
          <a:lstStyle/>
          <a:p>
            <a:pPr algn="l">
              <a:spcAft>
                <a:spcPts val="600"/>
              </a:spcAft>
            </a:pPr>
            <a:r>
              <a:rPr lang="en-US" sz="1400" dirty="0">
                <a:latin typeface="Helvetica" charset="0"/>
              </a:rPr>
              <a:t>           </a:t>
            </a:r>
            <a:endParaRPr lang="en-US" sz="1200" dirty="0">
              <a:latin typeface="Candara Bold" charset="0"/>
            </a:endParaRPr>
          </a:p>
          <a:p>
            <a:pPr algn="l">
              <a:spcAft>
                <a:spcPts val="600"/>
              </a:spcAft>
            </a:pPr>
            <a:r>
              <a:rPr lang="en-US" sz="1200" dirty="0">
                <a:latin typeface="Candara Bold" charset="0"/>
              </a:rPr>
              <a:t>   			                		</a:t>
            </a:r>
            <a:r>
              <a:rPr lang="en-US" sz="1200" dirty="0" smtClean="0">
                <a:latin typeface="Candara Bold" charset="0"/>
              </a:rPr>
              <a:t>	</a:t>
            </a:r>
            <a:r>
              <a:rPr lang="en-US" sz="1200" dirty="0">
                <a:latin typeface="Candara Bold" charset="0"/>
              </a:rPr>
              <a:t> </a:t>
            </a:r>
            <a:r>
              <a:rPr lang="en-US" sz="1200" dirty="0" smtClean="0">
                <a:latin typeface="Candara Bold" charset="0"/>
              </a:rPr>
              <a:t>        </a:t>
            </a:r>
            <a:r>
              <a:rPr lang="en-US" sz="1600" b="1" dirty="0" smtClean="0">
                <a:solidFill>
                  <a:schemeClr val="bg1"/>
                </a:solidFill>
                <a:latin typeface="Candara Bold" charset="0"/>
              </a:rPr>
              <a:t>Achieves </a:t>
            </a:r>
            <a:r>
              <a:rPr lang="en-US" sz="1600" b="1" dirty="0">
                <a:solidFill>
                  <a:schemeClr val="bg1"/>
                </a:solidFill>
                <a:latin typeface="Candara Bold" charset="0"/>
              </a:rPr>
              <a:t>substantial abstinence</a:t>
            </a:r>
          </a:p>
          <a:p>
            <a:pPr algn="l">
              <a:spcAft>
                <a:spcPts val="600"/>
              </a:spcAft>
            </a:pPr>
            <a:r>
              <a:rPr lang="en-US" sz="1600" b="1" dirty="0">
                <a:solidFill>
                  <a:schemeClr val="bg1"/>
                </a:solidFill>
                <a:latin typeface="Candara Bold" charset="0"/>
              </a:rPr>
              <a:t> 			                 </a:t>
            </a:r>
            <a:r>
              <a:rPr lang="en-US" sz="1600" b="1" dirty="0" smtClean="0">
                <a:solidFill>
                  <a:schemeClr val="bg1"/>
                </a:solidFill>
                <a:latin typeface="Candara Bold" charset="0"/>
              </a:rPr>
              <a:t>			Acquires </a:t>
            </a:r>
            <a:r>
              <a:rPr lang="en-US" sz="1600" b="1" dirty="0">
                <a:solidFill>
                  <a:schemeClr val="bg1"/>
                </a:solidFill>
                <a:latin typeface="Candara Bold" charset="0"/>
              </a:rPr>
              <a:t>fundamental skill-set for abstinence</a:t>
            </a:r>
          </a:p>
          <a:p>
            <a:pPr algn="l">
              <a:spcAft>
                <a:spcPts val="600"/>
              </a:spcAft>
            </a:pPr>
            <a:r>
              <a:rPr lang="en-US" sz="1600" b="1" dirty="0">
                <a:solidFill>
                  <a:schemeClr val="bg1"/>
                </a:solidFill>
                <a:latin typeface="Candara Bold" charset="0"/>
              </a:rPr>
              <a:t> 		                             </a:t>
            </a:r>
            <a:r>
              <a:rPr lang="en-US" sz="1600" b="1" dirty="0" smtClean="0">
                <a:solidFill>
                  <a:schemeClr val="bg1"/>
                </a:solidFill>
                <a:latin typeface="Candara Bold" charset="0"/>
              </a:rPr>
              <a:t>             Identifies </a:t>
            </a:r>
            <a:r>
              <a:rPr lang="en-US" sz="1600" b="1" dirty="0">
                <a:solidFill>
                  <a:schemeClr val="bg1"/>
                </a:solidFill>
                <a:latin typeface="Candara Bold" charset="0"/>
              </a:rPr>
              <a:t>with redemptive or uplifting spiritual or moral creed</a:t>
            </a:r>
          </a:p>
          <a:p>
            <a:pPr algn="l">
              <a:spcAft>
                <a:spcPts val="600"/>
              </a:spcAft>
            </a:pPr>
            <a:r>
              <a:rPr lang="en-US" sz="1600" b="1" dirty="0">
                <a:solidFill>
                  <a:schemeClr val="bg1"/>
                </a:solidFill>
                <a:latin typeface="Candara Bold" charset="0"/>
              </a:rPr>
              <a:t>		                </a:t>
            </a:r>
            <a:r>
              <a:rPr lang="en-US" sz="1600" b="1" dirty="0" smtClean="0">
                <a:solidFill>
                  <a:schemeClr val="bg1"/>
                </a:solidFill>
                <a:latin typeface="Candara Bold" charset="0"/>
              </a:rPr>
              <a:t>		Fully </a:t>
            </a:r>
            <a:r>
              <a:rPr lang="en-US" sz="1600" b="1" dirty="0">
                <a:solidFill>
                  <a:schemeClr val="bg1"/>
                </a:solidFill>
                <a:latin typeface="Candara Bold" charset="0"/>
              </a:rPr>
              <a:t>acknowledges addiction and its costs </a:t>
            </a:r>
          </a:p>
          <a:p>
            <a:pPr algn="l">
              <a:spcAft>
                <a:spcPts val="600"/>
              </a:spcAft>
            </a:pPr>
            <a:r>
              <a:rPr lang="en-US" sz="1600" b="1" dirty="0">
                <a:solidFill>
                  <a:schemeClr val="bg1"/>
                </a:solidFill>
                <a:latin typeface="Candara Bold" charset="0"/>
              </a:rPr>
              <a:t>	     </a:t>
            </a:r>
            <a:r>
              <a:rPr lang="en-US" sz="1600" b="1" dirty="0" smtClean="0">
                <a:solidFill>
                  <a:schemeClr val="bg1"/>
                </a:solidFill>
                <a:latin typeface="Candara Bold" charset="0"/>
              </a:rPr>
              <a:t>				Connects </a:t>
            </a:r>
            <a:r>
              <a:rPr lang="en-US" sz="1600" b="1" dirty="0">
                <a:solidFill>
                  <a:schemeClr val="bg1"/>
                </a:solidFill>
                <a:latin typeface="Candara Bold" charset="0"/>
              </a:rPr>
              <a:t>with a recovery-supportive group or community</a:t>
            </a:r>
          </a:p>
          <a:p>
            <a:pPr algn="l">
              <a:spcAft>
                <a:spcPts val="600"/>
              </a:spcAft>
            </a:pPr>
            <a:r>
              <a:rPr lang="en-US" sz="1600" b="1" dirty="0">
                <a:solidFill>
                  <a:schemeClr val="bg1"/>
                </a:solidFill>
                <a:latin typeface="Candara Bold" charset="0"/>
              </a:rPr>
              <a:t>  	   </a:t>
            </a:r>
            <a:r>
              <a:rPr lang="en-US" sz="1600" b="1" dirty="0" smtClean="0">
                <a:solidFill>
                  <a:schemeClr val="bg1"/>
                </a:solidFill>
                <a:latin typeface="Candara Bold" charset="0"/>
              </a:rPr>
              <a:t>Embraces </a:t>
            </a:r>
            <a:r>
              <a:rPr lang="en-US" sz="1600" b="1" dirty="0">
                <a:solidFill>
                  <a:schemeClr val="bg1"/>
                </a:solidFill>
                <a:latin typeface="Candara Bold" charset="0"/>
              </a:rPr>
              <a:t>the vision of a good life, drug-free</a:t>
            </a:r>
          </a:p>
          <a:p>
            <a:pPr algn="l">
              <a:spcAft>
                <a:spcPts val="600"/>
              </a:spcAft>
            </a:pPr>
            <a:r>
              <a:rPr lang="en-US" sz="1600" b="1" dirty="0">
                <a:solidFill>
                  <a:schemeClr val="bg1"/>
                </a:solidFill>
                <a:latin typeface="Candara Bold" charset="0"/>
              </a:rPr>
              <a:t>          </a:t>
            </a:r>
            <a:r>
              <a:rPr lang="en-US" sz="1600" b="1" dirty="0" smtClean="0">
                <a:solidFill>
                  <a:schemeClr val="bg1"/>
                </a:solidFill>
                <a:latin typeface="Candara Bold" charset="0"/>
              </a:rPr>
              <a:t>Identifies </a:t>
            </a:r>
            <a:r>
              <a:rPr lang="en-US" sz="1600" b="1" dirty="0">
                <a:solidFill>
                  <a:schemeClr val="bg1"/>
                </a:solidFill>
                <a:latin typeface="Candara Bold" charset="0"/>
              </a:rPr>
              <a:t>with a recovering role model                    </a:t>
            </a:r>
          </a:p>
          <a:p>
            <a:pPr algn="l">
              <a:spcAft>
                <a:spcPts val="600"/>
              </a:spcAft>
            </a:pPr>
            <a:r>
              <a:rPr lang="en-US" sz="1600" b="1" dirty="0">
                <a:solidFill>
                  <a:schemeClr val="bg1"/>
                </a:solidFill>
                <a:latin typeface="Candara Bold" charset="0"/>
              </a:rPr>
              <a:t>    </a:t>
            </a:r>
            <a:r>
              <a:rPr lang="en-US" sz="1600" b="1" dirty="0" smtClean="0">
                <a:solidFill>
                  <a:schemeClr val="bg1"/>
                </a:solidFill>
                <a:latin typeface="Candara Bold" charset="0"/>
              </a:rPr>
              <a:t>Connects </a:t>
            </a:r>
            <a:r>
              <a:rPr lang="en-US" sz="1600" b="1" dirty="0">
                <a:solidFill>
                  <a:schemeClr val="bg1"/>
                </a:solidFill>
                <a:latin typeface="Candara Bold" charset="0"/>
              </a:rPr>
              <a:t>with a helpful person </a:t>
            </a:r>
          </a:p>
          <a:p>
            <a:pPr algn="l">
              <a:spcAft>
                <a:spcPts val="600"/>
              </a:spcAft>
            </a:pPr>
            <a:r>
              <a:rPr lang="en-US" sz="1600" b="1" dirty="0">
                <a:solidFill>
                  <a:schemeClr val="bg1"/>
                </a:solidFill>
                <a:latin typeface="Candara Bold" charset="0"/>
              </a:rPr>
              <a:t> </a:t>
            </a:r>
            <a:r>
              <a:rPr lang="en-US" sz="1600" b="1" dirty="0" smtClean="0">
                <a:solidFill>
                  <a:schemeClr val="bg1"/>
                </a:solidFill>
                <a:latin typeface="Candara Bold" charset="0"/>
              </a:rPr>
              <a:t>Endures </a:t>
            </a:r>
            <a:r>
              <a:rPr lang="en-US" sz="1600" b="1" dirty="0">
                <a:solidFill>
                  <a:schemeClr val="bg1"/>
                </a:solidFill>
                <a:latin typeface="Candara Bold" charset="0"/>
              </a:rPr>
              <a:t>withdrawal </a:t>
            </a:r>
          </a:p>
          <a:p>
            <a:pPr algn="l">
              <a:spcAft>
                <a:spcPts val="600"/>
              </a:spcAft>
            </a:pPr>
            <a:r>
              <a:rPr lang="en-US" sz="1600" b="1" dirty="0">
                <a:solidFill>
                  <a:schemeClr val="bg1"/>
                </a:solidFill>
                <a:latin typeface="Candara Bold" charset="0"/>
              </a:rPr>
              <a:t>Bottoms out</a:t>
            </a:r>
            <a:endParaRPr sz="1400" b="1" noProof="1">
              <a:solidFill>
                <a:schemeClr val="bg1"/>
              </a:solidFill>
              <a:latin typeface="Times New Roman" charset="0"/>
            </a:endParaRPr>
          </a:p>
        </p:txBody>
      </p:sp>
      <p:sp>
        <p:nvSpPr>
          <p:cNvPr id="2" name="TextBox 1"/>
          <p:cNvSpPr txBox="1"/>
          <p:nvPr/>
        </p:nvSpPr>
        <p:spPr>
          <a:xfrm>
            <a:off x="76200" y="76200"/>
            <a:ext cx="5537199" cy="830997"/>
          </a:xfrm>
          <a:prstGeom prst="rect">
            <a:avLst/>
          </a:prstGeom>
          <a:solidFill>
            <a:srgbClr val="2C5689"/>
          </a:solidFill>
        </p:spPr>
        <p:txBody>
          <a:bodyPr wrap="square" rtlCol="0">
            <a:spAutoFit/>
          </a:bodyPr>
          <a:lstStyle/>
          <a:p>
            <a:r>
              <a:rPr lang="en-US" sz="2400" b="1" dirty="0" smtClean="0">
                <a:solidFill>
                  <a:srgbClr val="FFFFFF"/>
                </a:solidFill>
                <a:latin typeface="Cambria"/>
                <a:cs typeface="Cambria"/>
              </a:rPr>
              <a:t>To Identify A Core Recovery Goal </a:t>
            </a:r>
            <a:r>
              <a:rPr lang="en-US" sz="2400" dirty="0" smtClean="0">
                <a:solidFill>
                  <a:srgbClr val="FFFFFF"/>
                </a:solidFill>
                <a:latin typeface="Cambria"/>
                <a:cs typeface="Cambria"/>
              </a:rPr>
              <a:t>… </a:t>
            </a:r>
            <a:r>
              <a:rPr lang="en-US" sz="2400" dirty="0" smtClean="0">
                <a:solidFill>
                  <a:srgbClr val="FFFFFF"/>
                </a:solidFill>
              </a:rPr>
              <a:t>Consider a </a:t>
            </a:r>
            <a:r>
              <a:rPr lang="en-US" sz="2400" dirty="0">
                <a:solidFill>
                  <a:srgbClr val="FFFFFF"/>
                </a:solidFill>
              </a:rPr>
              <a:t>developmental </a:t>
            </a:r>
            <a:r>
              <a:rPr lang="en-US" altLang="ja-JP" sz="2400" dirty="0">
                <a:solidFill>
                  <a:srgbClr val="FFFFFF"/>
                </a:solidFill>
              </a:rPr>
              <a:t>recovery </a:t>
            </a:r>
            <a:r>
              <a:rPr lang="en-US" altLang="ja-JP" sz="2400" dirty="0" smtClean="0">
                <a:solidFill>
                  <a:srgbClr val="FFFFFF"/>
                </a:solidFill>
              </a:rPr>
              <a:t>model</a:t>
            </a:r>
            <a:endParaRPr lang="en-US" sz="2400" dirty="0">
              <a:solidFill>
                <a:srgbClr val="FFFFFF"/>
              </a:solidFill>
              <a:latin typeface="Cambria"/>
              <a:cs typeface="Cambria"/>
            </a:endParaRPr>
          </a:p>
        </p:txBody>
      </p:sp>
      <p:sp>
        <p:nvSpPr>
          <p:cNvPr id="8" name="TextBox 1"/>
          <p:cNvSpPr txBox="1">
            <a:spLocks noChangeArrowheads="1"/>
          </p:cNvSpPr>
          <p:nvPr/>
        </p:nvSpPr>
        <p:spPr bwMode="auto">
          <a:xfrm>
            <a:off x="4267200" y="6551612"/>
            <a:ext cx="44196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Candara" charset="0"/>
                <a:ea typeface="ＭＳ Ｐゴシック" charset="0"/>
                <a:cs typeface="ＭＳ Ｐゴシック" charset="0"/>
              </a:defRPr>
            </a:lvl1pPr>
            <a:lvl2pPr marL="742950" indent="-285750">
              <a:defRPr sz="1000">
                <a:solidFill>
                  <a:schemeClr val="tx1"/>
                </a:solidFill>
                <a:latin typeface="Candara" charset="0"/>
                <a:ea typeface="ＭＳ Ｐゴシック" charset="0"/>
              </a:defRPr>
            </a:lvl2pPr>
            <a:lvl3pPr marL="1143000" indent="-228600">
              <a:defRPr sz="1000">
                <a:solidFill>
                  <a:schemeClr val="tx1"/>
                </a:solidFill>
                <a:latin typeface="Candara" charset="0"/>
                <a:ea typeface="ＭＳ Ｐゴシック" charset="0"/>
              </a:defRPr>
            </a:lvl3pPr>
            <a:lvl4pPr marL="1600200" indent="-228600">
              <a:defRPr sz="1000">
                <a:solidFill>
                  <a:schemeClr val="tx1"/>
                </a:solidFill>
                <a:latin typeface="Candara" charset="0"/>
                <a:ea typeface="ＭＳ Ｐゴシック" charset="0"/>
              </a:defRPr>
            </a:lvl4pPr>
            <a:lvl5pPr marL="2057400" indent="-228600">
              <a:defRPr sz="1000">
                <a:solidFill>
                  <a:schemeClr val="tx1"/>
                </a:solidFill>
                <a:latin typeface="Candara" charset="0"/>
                <a:ea typeface="ＭＳ Ｐゴシック" charset="0"/>
              </a:defRPr>
            </a:lvl5pPr>
            <a:lvl6pPr marL="2514600" indent="-228600" algn="ctr" eaLnBrk="0" fontAlgn="base" hangingPunct="0">
              <a:spcBef>
                <a:spcPct val="0"/>
              </a:spcBef>
              <a:spcAft>
                <a:spcPct val="0"/>
              </a:spcAft>
              <a:defRPr sz="1000">
                <a:solidFill>
                  <a:schemeClr val="tx1"/>
                </a:solidFill>
                <a:latin typeface="Candara" charset="0"/>
                <a:ea typeface="ＭＳ Ｐゴシック" charset="0"/>
              </a:defRPr>
            </a:lvl6pPr>
            <a:lvl7pPr marL="2971800" indent="-228600" algn="ctr" eaLnBrk="0" fontAlgn="base" hangingPunct="0">
              <a:spcBef>
                <a:spcPct val="0"/>
              </a:spcBef>
              <a:spcAft>
                <a:spcPct val="0"/>
              </a:spcAft>
              <a:defRPr sz="1000">
                <a:solidFill>
                  <a:schemeClr val="tx1"/>
                </a:solidFill>
                <a:latin typeface="Candara" charset="0"/>
                <a:ea typeface="ＭＳ Ｐゴシック" charset="0"/>
              </a:defRPr>
            </a:lvl7pPr>
            <a:lvl8pPr marL="3429000" indent="-228600" algn="ctr" eaLnBrk="0" fontAlgn="base" hangingPunct="0">
              <a:spcBef>
                <a:spcPct val="0"/>
              </a:spcBef>
              <a:spcAft>
                <a:spcPct val="0"/>
              </a:spcAft>
              <a:defRPr sz="1000">
                <a:solidFill>
                  <a:schemeClr val="tx1"/>
                </a:solidFill>
                <a:latin typeface="Candara" charset="0"/>
                <a:ea typeface="ＭＳ Ｐゴシック" charset="0"/>
              </a:defRPr>
            </a:lvl8pPr>
            <a:lvl9pPr marL="3886200" indent="-228600" algn="ctr" eaLnBrk="0" fontAlgn="base" hangingPunct="0">
              <a:spcBef>
                <a:spcPct val="0"/>
              </a:spcBef>
              <a:spcAft>
                <a:spcPct val="0"/>
              </a:spcAft>
              <a:defRPr sz="1000">
                <a:solidFill>
                  <a:schemeClr val="tx1"/>
                </a:solidFill>
                <a:latin typeface="Candara" charset="0"/>
                <a:ea typeface="ＭＳ Ｐゴシック" charset="0"/>
              </a:defRPr>
            </a:lvl9pPr>
          </a:lstStyle>
          <a:p>
            <a:pPr>
              <a:defRPr/>
            </a:pPr>
            <a:r>
              <a:rPr lang="en-US" sz="900" i="1" dirty="0" smtClean="0">
                <a:solidFill>
                  <a:srgbClr val="FFFFFF"/>
                </a:solidFill>
                <a:latin typeface="Times New Roman" charset="0"/>
                <a:cs typeface="Times New Roman" charset="0"/>
              </a:rPr>
              <a:t>© 2013 Fred Zackon   Permission granted for use by BJA funded RSAT programs</a:t>
            </a:r>
          </a:p>
        </p:txBody>
      </p:sp>
      <p:sp>
        <p:nvSpPr>
          <p:cNvPr id="9" name="TextBox 8"/>
          <p:cNvSpPr txBox="1"/>
          <p:nvPr/>
        </p:nvSpPr>
        <p:spPr>
          <a:xfrm>
            <a:off x="8763000" y="6477000"/>
            <a:ext cx="301660" cy="369332"/>
          </a:xfrm>
          <a:prstGeom prst="rect">
            <a:avLst/>
          </a:prstGeom>
          <a:noFill/>
        </p:spPr>
        <p:txBody>
          <a:bodyPr wrap="none" rtlCol="0">
            <a:spAutoFit/>
          </a:bodyPr>
          <a:lstStyle/>
          <a:p>
            <a:r>
              <a:rPr lang="en-US" dirty="0" smtClean="0">
                <a:solidFill>
                  <a:srgbClr val="FFFFFF"/>
                </a:solidFill>
              </a:rPr>
              <a:t>9</a:t>
            </a:r>
            <a:endParaRPr lang="en-US" dirty="0">
              <a:solidFill>
                <a:srgbClr val="FFFFFF"/>
              </a:solidFill>
            </a:endParaRPr>
          </a:p>
        </p:txBody>
      </p:sp>
    </p:spTree>
    <p:extLst>
      <p:ext uri="{BB962C8B-B14F-4D97-AF65-F5344CB8AC3E}">
        <p14:creationId xmlns:p14="http://schemas.microsoft.com/office/powerpoint/2010/main" val="3700910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3602"/>
                                        </p:tgtEl>
                                        <p:attrNameLst>
                                          <p:attrName>style.visibility</p:attrName>
                                        </p:attrNameLst>
                                      </p:cBhvr>
                                      <p:to>
                                        <p:strVal val="visible"/>
                                      </p:to>
                                    </p:set>
                                    <p:animEffect transition="in" filter="dissolve">
                                      <p:cBhvr>
                                        <p:cTn id="7" dur="5000"/>
                                        <p:tgtEl>
                                          <p:spTgt spid="15360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9157"/>
                                        </p:tgtEl>
                                        <p:attrNameLst>
                                          <p:attrName>style.visibility</p:attrName>
                                        </p:attrNameLst>
                                      </p:cBhvr>
                                      <p:to>
                                        <p:strVal val="visible"/>
                                      </p:to>
                                    </p:set>
                                    <p:anim calcmode="lin" valueType="num">
                                      <p:cBhvr additive="base">
                                        <p:cTn id="12" dur="2000" fill="hold"/>
                                        <p:tgtEl>
                                          <p:spTgt spid="49157"/>
                                        </p:tgtEl>
                                        <p:attrNameLst>
                                          <p:attrName>ppt_x</p:attrName>
                                        </p:attrNameLst>
                                      </p:cBhvr>
                                      <p:tavLst>
                                        <p:tav tm="0">
                                          <p:val>
                                            <p:strVal val="#ppt_x"/>
                                          </p:val>
                                        </p:tav>
                                        <p:tav tm="100000">
                                          <p:val>
                                            <p:strVal val="#ppt_x"/>
                                          </p:val>
                                        </p:tav>
                                      </p:tavLst>
                                    </p:anim>
                                    <p:anim calcmode="lin" valueType="num">
                                      <p:cBhvr additive="base">
                                        <p:cTn id="13" dur="2000" fill="hold"/>
                                        <p:tgtEl>
                                          <p:spTgt spid="4915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49158"/>
                                        </p:tgtEl>
                                        <p:attrNameLst>
                                          <p:attrName>style.visibility</p:attrName>
                                        </p:attrNameLst>
                                      </p:cBhvr>
                                      <p:to>
                                        <p:strVal val="visible"/>
                                      </p:to>
                                    </p:set>
                                    <p:anim calcmode="lin" valueType="num">
                                      <p:cBhvr additive="base">
                                        <p:cTn id="18" dur="2000" fill="hold"/>
                                        <p:tgtEl>
                                          <p:spTgt spid="49158"/>
                                        </p:tgtEl>
                                        <p:attrNameLst>
                                          <p:attrName>ppt_x</p:attrName>
                                        </p:attrNameLst>
                                      </p:cBhvr>
                                      <p:tavLst>
                                        <p:tav tm="0">
                                          <p:val>
                                            <p:strVal val="#ppt_x"/>
                                          </p:val>
                                        </p:tav>
                                        <p:tav tm="100000">
                                          <p:val>
                                            <p:strVal val="#ppt_x"/>
                                          </p:val>
                                        </p:tav>
                                      </p:tavLst>
                                    </p:anim>
                                    <p:anim calcmode="lin" valueType="num">
                                      <p:cBhvr additive="base">
                                        <p:cTn id="19" dur="2000" fill="hold"/>
                                        <p:tgtEl>
                                          <p:spTgt spid="4915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8" grpId="0"/>
      <p:bldP spid="4915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defPPr>
      </a:lstStyle>
    </a:tx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Office Them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74327</TotalTime>
  <Words>3973</Words>
  <Application>Microsoft Office PowerPoint</Application>
  <PresentationFormat>On-screen Show (4:3)</PresentationFormat>
  <Paragraphs>621</Paragraphs>
  <Slides>44</Slides>
  <Notes>43</Notes>
  <HiddenSlides>0</HiddenSlides>
  <MMClips>0</MMClips>
  <ScaleCrop>false</ScaleCrop>
  <HeadingPairs>
    <vt:vector size="4" baseType="variant">
      <vt:variant>
        <vt:lpstr>Theme</vt:lpstr>
      </vt:variant>
      <vt:variant>
        <vt:i4>4</vt:i4>
      </vt:variant>
      <vt:variant>
        <vt:lpstr>Slide Titles</vt:lpstr>
      </vt:variant>
      <vt:variant>
        <vt:i4>44</vt:i4>
      </vt:variant>
    </vt:vector>
  </HeadingPairs>
  <TitlesOfParts>
    <vt:vector size="48" baseType="lpstr">
      <vt:lpstr>Office Theme</vt:lpstr>
      <vt:lpstr>1_Custom Design</vt:lpstr>
      <vt:lpstr>Custom Design</vt:lpstr>
      <vt:lpstr>1_Office Theme</vt:lpstr>
      <vt:lpstr>Choosing &amp; Using Evidence-Based  Programming</vt:lpstr>
      <vt:lpstr>PowerPoint Presentation</vt:lpstr>
      <vt:lpstr>This presentation has two parts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Training Staff in Treatment Strategies vs. Techniques</vt:lpstr>
      <vt:lpstr>PowerPoint Presentation</vt:lpstr>
      <vt:lpstr>PowerPoint Presentation</vt:lpstr>
      <vt:lpstr>Thanks for Joining Me Today</vt:lpstr>
      <vt:lpstr>PowerPoint Presentation</vt:lpstr>
    </vt:vector>
  </TitlesOfParts>
  <Company>self</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Milieu Enrichment (aka Management)</dc:title>
  <dc:creator>Fred Zackon</dc:creator>
  <cp:lastModifiedBy>Noah M. Shifman</cp:lastModifiedBy>
  <cp:revision>572</cp:revision>
  <cp:lastPrinted>2012-06-14T17:00:24Z</cp:lastPrinted>
  <dcterms:created xsi:type="dcterms:W3CDTF">2012-04-15T21:24:24Z</dcterms:created>
  <dcterms:modified xsi:type="dcterms:W3CDTF">2013-02-20T16:59:37Z</dcterms:modified>
</cp:coreProperties>
</file>