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handoutMasterIdLst>
    <p:handoutMasterId r:id="rId34"/>
  </p:handoutMasterIdLst>
  <p:sldIdLst>
    <p:sldId id="399" r:id="rId2"/>
    <p:sldId id="397" r:id="rId3"/>
    <p:sldId id="449" r:id="rId4"/>
    <p:sldId id="450" r:id="rId5"/>
    <p:sldId id="425" r:id="rId6"/>
    <p:sldId id="408" r:id="rId7"/>
    <p:sldId id="411" r:id="rId8"/>
    <p:sldId id="413" r:id="rId9"/>
    <p:sldId id="416" r:id="rId10"/>
    <p:sldId id="418" r:id="rId11"/>
    <p:sldId id="417" r:id="rId12"/>
    <p:sldId id="419" r:id="rId13"/>
    <p:sldId id="426" r:id="rId14"/>
    <p:sldId id="430" r:id="rId15"/>
    <p:sldId id="432" r:id="rId16"/>
    <p:sldId id="431" r:id="rId17"/>
    <p:sldId id="420" r:id="rId18"/>
    <p:sldId id="433" r:id="rId19"/>
    <p:sldId id="435" r:id="rId20"/>
    <p:sldId id="404" r:id="rId21"/>
    <p:sldId id="436" r:id="rId22"/>
    <p:sldId id="437" r:id="rId23"/>
    <p:sldId id="438" r:id="rId24"/>
    <p:sldId id="421" r:id="rId25"/>
    <p:sldId id="398" r:id="rId26"/>
    <p:sldId id="446" r:id="rId27"/>
    <p:sldId id="447" r:id="rId28"/>
    <p:sldId id="448" r:id="rId29"/>
    <p:sldId id="442" r:id="rId30"/>
    <p:sldId id="444" r:id="rId31"/>
    <p:sldId id="445" r:id="rId32"/>
  </p:sldIdLst>
  <p:sldSz cx="9144000" cy="6858000" type="screen4x3"/>
  <p:notesSz cx="7010400" cy="9296400"/>
  <p:custDataLst>
    <p:tags r:id="rId35"/>
  </p:custDataLst>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pitchFamily="34" charset="0"/>
      </a:defRPr>
    </a:lvl1pPr>
    <a:lvl2pPr marL="457200" algn="l" rtl="0" fontAlgn="base">
      <a:spcBef>
        <a:spcPct val="0"/>
      </a:spcBef>
      <a:spcAft>
        <a:spcPct val="0"/>
      </a:spcAft>
      <a:defRPr kern="1200">
        <a:solidFill>
          <a:schemeClr val="tx1"/>
        </a:solidFill>
        <a:latin typeface="Lucida Sans Unicode" pitchFamily="34" charset="0"/>
        <a:ea typeface="+mn-ea"/>
        <a:cs typeface="Arial" pitchFamily="34" charset="0"/>
      </a:defRPr>
    </a:lvl2pPr>
    <a:lvl3pPr marL="914400" algn="l" rtl="0" fontAlgn="base">
      <a:spcBef>
        <a:spcPct val="0"/>
      </a:spcBef>
      <a:spcAft>
        <a:spcPct val="0"/>
      </a:spcAft>
      <a:defRPr kern="1200">
        <a:solidFill>
          <a:schemeClr val="tx1"/>
        </a:solidFill>
        <a:latin typeface="Lucida Sans Unicode" pitchFamily="34" charset="0"/>
        <a:ea typeface="+mn-ea"/>
        <a:cs typeface="Arial" pitchFamily="34"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pitchFamily="34"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pitchFamily="34" charset="0"/>
      </a:defRPr>
    </a:lvl5pPr>
    <a:lvl6pPr marL="2286000" algn="l" defTabSz="914400" rtl="0" eaLnBrk="1" latinLnBrk="0" hangingPunct="1">
      <a:defRPr kern="1200">
        <a:solidFill>
          <a:schemeClr val="tx1"/>
        </a:solidFill>
        <a:latin typeface="Lucida Sans Unicode" pitchFamily="34" charset="0"/>
        <a:ea typeface="+mn-ea"/>
        <a:cs typeface="Arial" pitchFamily="34" charset="0"/>
      </a:defRPr>
    </a:lvl6pPr>
    <a:lvl7pPr marL="2743200" algn="l" defTabSz="914400" rtl="0" eaLnBrk="1" latinLnBrk="0" hangingPunct="1">
      <a:defRPr kern="1200">
        <a:solidFill>
          <a:schemeClr val="tx1"/>
        </a:solidFill>
        <a:latin typeface="Lucida Sans Unicode" pitchFamily="34" charset="0"/>
        <a:ea typeface="+mn-ea"/>
        <a:cs typeface="Arial" pitchFamily="34" charset="0"/>
      </a:defRPr>
    </a:lvl7pPr>
    <a:lvl8pPr marL="3200400" algn="l" defTabSz="914400" rtl="0" eaLnBrk="1" latinLnBrk="0" hangingPunct="1">
      <a:defRPr kern="1200">
        <a:solidFill>
          <a:schemeClr val="tx1"/>
        </a:solidFill>
        <a:latin typeface="Lucida Sans Unicode" pitchFamily="34" charset="0"/>
        <a:ea typeface="+mn-ea"/>
        <a:cs typeface="Arial" pitchFamily="34" charset="0"/>
      </a:defRPr>
    </a:lvl8pPr>
    <a:lvl9pPr marL="3657600" algn="l" defTabSz="914400" rtl="0" eaLnBrk="1" latinLnBrk="0" hangingPunct="1">
      <a:defRPr kern="1200">
        <a:solidFill>
          <a:schemeClr val="tx1"/>
        </a:solidFill>
        <a:latin typeface="Lucida Sans Unicode"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70A"/>
    <a:srgbClr val="5A8B25"/>
    <a:srgbClr val="A1A1A1"/>
    <a:srgbClr val="4C216D"/>
    <a:srgbClr val="EB3E1B"/>
    <a:srgbClr val="C9A4E4"/>
    <a:srgbClr val="FF9999"/>
    <a:srgbClr val="FF6969"/>
    <a:srgbClr val="9966FF"/>
    <a:srgbClr val="93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20" autoAdjust="0"/>
  </p:normalViewPr>
  <p:slideViewPr>
    <p:cSldViewPr>
      <p:cViewPr varScale="1">
        <p:scale>
          <a:sx n="55" d="100"/>
          <a:sy n="55" d="100"/>
        </p:scale>
        <p:origin x="2242"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fontAlgn="auto">
              <a:spcBef>
                <a:spcPts val="0"/>
              </a:spcBef>
              <a:spcAft>
                <a:spcPts val="0"/>
              </a:spcAft>
              <a:defRPr sz="1200" smtClean="0">
                <a:latin typeface="+mn-lt"/>
                <a:cs typeface="+mn-cs"/>
              </a:defRPr>
            </a:lvl1pPr>
          </a:lstStyle>
          <a:p>
            <a:pPr>
              <a:defRPr/>
            </a:pPr>
            <a:fld id="{9F92F27A-5860-4B2B-A639-31D0ACC8F202}" type="datetimeFigureOut">
              <a:rPr lang="en-US"/>
              <a:pPr>
                <a:defRPr/>
              </a:pPr>
              <a:t>2/16/2016</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fontAlgn="auto">
              <a:spcBef>
                <a:spcPts val="0"/>
              </a:spcBef>
              <a:spcAft>
                <a:spcPts val="0"/>
              </a:spcAft>
              <a:defRPr sz="1200" smtClean="0">
                <a:latin typeface="+mn-lt"/>
                <a:cs typeface="+mn-cs"/>
              </a:defRPr>
            </a:lvl1pPr>
          </a:lstStyle>
          <a:p>
            <a:pPr>
              <a:defRPr/>
            </a:pPr>
            <a:fld id="{DD5A6652-CF51-4F88-986B-BA6DB2153B17}" type="slidenum">
              <a:rPr lang="en-US"/>
              <a:pPr>
                <a:defRPr/>
              </a:pPr>
              <a:t>‹#›</a:t>
            </a:fld>
            <a:endParaRPr lang="en-US"/>
          </a:p>
        </p:txBody>
      </p:sp>
    </p:spTree>
    <p:extLst>
      <p:ext uri="{BB962C8B-B14F-4D97-AF65-F5344CB8AC3E}">
        <p14:creationId xmlns:p14="http://schemas.microsoft.com/office/powerpoint/2010/main" val="3981517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fontAlgn="auto">
              <a:spcBef>
                <a:spcPts val="0"/>
              </a:spcBef>
              <a:spcAft>
                <a:spcPts val="0"/>
              </a:spcAft>
              <a:defRPr sz="1200" smtClean="0">
                <a:latin typeface="+mn-lt"/>
                <a:cs typeface="+mn-cs"/>
              </a:defRPr>
            </a:lvl1pPr>
          </a:lstStyle>
          <a:p>
            <a:pPr>
              <a:defRPr/>
            </a:pPr>
            <a:fld id="{68BF3EC9-742E-49BA-85C3-B11073EE48F2}" type="datetimeFigureOut">
              <a:rPr lang="en-US"/>
              <a:pPr>
                <a:defRPr/>
              </a:pPr>
              <a:t>2/16/2016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fontAlgn="auto">
              <a:spcBef>
                <a:spcPts val="0"/>
              </a:spcBef>
              <a:spcAft>
                <a:spcPts val="0"/>
              </a:spcAft>
              <a:defRPr sz="1200" smtClean="0">
                <a:latin typeface="+mn-lt"/>
                <a:cs typeface="+mn-cs"/>
              </a:defRPr>
            </a:lvl1pPr>
          </a:lstStyle>
          <a:p>
            <a:pPr>
              <a:defRPr/>
            </a:pPr>
            <a:fld id="{24DCA9C7-8BBC-449C-842B-7137C161ABAC}" type="slidenum">
              <a:rPr lang="en-US"/>
              <a:pPr>
                <a:defRPr/>
              </a:pPr>
              <a:t>‹#›</a:t>
            </a:fld>
            <a:endParaRPr lang="en-US"/>
          </a:p>
        </p:txBody>
      </p:sp>
    </p:spTree>
    <p:extLst>
      <p:ext uri="{BB962C8B-B14F-4D97-AF65-F5344CB8AC3E}">
        <p14:creationId xmlns:p14="http://schemas.microsoft.com/office/powerpoint/2010/main" val="293439228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dt" sz="quarter" idx="1"/>
          </p:nvPr>
        </p:nvSpPr>
        <p:spPr>
          <a:noFill/>
        </p:spPr>
        <p:txBody>
          <a:bodyPr/>
          <a:lstStyle/>
          <a:p>
            <a:fld id="{AB115B62-C429-417C-B1AC-7354C0C71618}" type="datetime1">
              <a:rPr lang="en-US" smtClean="0">
                <a:solidFill>
                  <a:prstClr val="black"/>
                </a:solidFill>
              </a:rPr>
              <a:pPr/>
              <a:t>2/16/2016</a:t>
            </a:fld>
            <a:endParaRPr lang="en-US" smtClean="0">
              <a:solidFill>
                <a:prstClr val="black"/>
              </a:solidFill>
            </a:endParaRPr>
          </a:p>
        </p:txBody>
      </p:sp>
      <p:sp>
        <p:nvSpPr>
          <p:cNvPr id="164869" name="Rectangle 7"/>
          <p:cNvSpPr>
            <a:spLocks noGrp="1" noChangeArrowheads="1"/>
          </p:cNvSpPr>
          <p:nvPr>
            <p:ph type="sldNum" sz="quarter" idx="5"/>
          </p:nvPr>
        </p:nvSpPr>
        <p:spPr>
          <a:noFill/>
        </p:spPr>
        <p:txBody>
          <a:bodyPr/>
          <a:lstStyle/>
          <a:p>
            <a:fld id="{C3E92561-2FA8-44A0-92B4-59D99EA8A91D}" type="slidenum">
              <a:rPr lang="en-US" smtClean="0">
                <a:solidFill>
                  <a:prstClr val="black"/>
                </a:solidFill>
              </a:rPr>
              <a:pPr/>
              <a:t>1</a:t>
            </a:fld>
            <a:endParaRPr lang="en-US" smtClean="0">
              <a:solidFill>
                <a:prstClr val="black"/>
              </a:solidFill>
            </a:endParaRPr>
          </a:p>
        </p:txBody>
      </p:sp>
      <p:sp>
        <p:nvSpPr>
          <p:cNvPr id="164870" name="Rectangle 2"/>
          <p:cNvSpPr>
            <a:spLocks noGrp="1" noRot="1" noChangeAspect="1" noChangeArrowheads="1" noTextEdit="1"/>
          </p:cNvSpPr>
          <p:nvPr>
            <p:ph type="sldImg"/>
          </p:nvPr>
        </p:nvSpPr>
        <p:spPr>
          <a:xfrm>
            <a:off x="228600" y="19050"/>
            <a:ext cx="2514600" cy="1885950"/>
          </a:xfrm>
          <a:ln/>
        </p:spPr>
      </p:sp>
      <p:sp>
        <p:nvSpPr>
          <p:cNvPr id="164871" name="Rectangle 3"/>
          <p:cNvSpPr>
            <a:spLocks noGrp="1" noChangeArrowheads="1"/>
          </p:cNvSpPr>
          <p:nvPr>
            <p:ph type="body" idx="1"/>
          </p:nvPr>
        </p:nvSpPr>
        <p:spPr>
          <a:xfrm>
            <a:off x="152400" y="1905000"/>
            <a:ext cx="6858000" cy="6684585"/>
          </a:xfrm>
          <a:noFill/>
          <a:ln/>
        </p:spPr>
        <p:txBody>
          <a:bodyPr lIns="92350" tIns="46176" rIns="92350" bIns="46176">
            <a:noAutofit/>
          </a:bodyPr>
          <a:lstStyle/>
          <a:p>
            <a:endParaRPr lang="en-US" sz="1400" b="1" dirty="0" smtClean="0"/>
          </a:p>
          <a:p>
            <a:r>
              <a:rPr lang="en-US" sz="1400" dirty="0" smtClean="0"/>
              <a:t>Welcome and introduction. I’d like to provide a little background before we begin on TCU and how our agency got involved with them.</a:t>
            </a:r>
          </a:p>
          <a:p>
            <a:endParaRPr lang="en-US" sz="1400" dirty="0" smtClean="0"/>
          </a:p>
          <a:p>
            <a:r>
              <a:rPr lang="en-US" sz="1400" dirty="0" smtClean="0"/>
              <a:t>TCU is located in Fort Worth Texas and</a:t>
            </a:r>
            <a:r>
              <a:rPr lang="en-US" sz="1400" baseline="0" dirty="0" smtClean="0"/>
              <a:t> t</a:t>
            </a:r>
            <a:r>
              <a:rPr lang="en-US" sz="1400" dirty="0" smtClean="0"/>
              <a:t>hey have a national research institute, called the Institute of Behavioral Research</a:t>
            </a:r>
            <a:r>
              <a:rPr lang="en-US" sz="1400" baseline="0" dirty="0" smtClean="0"/>
              <a:t> which focuses on</a:t>
            </a:r>
            <a:r>
              <a:rPr lang="en-US" sz="1400" dirty="0" smtClean="0"/>
              <a:t>  addiction treatment studies.</a:t>
            </a:r>
            <a:r>
              <a:rPr lang="en-US" sz="1400" baseline="0" dirty="0" smtClean="0"/>
              <a:t> Over </a:t>
            </a:r>
            <a:r>
              <a:rPr lang="en-US" sz="1400" dirty="0" smtClean="0"/>
              <a:t>the past 50 years their work</a:t>
            </a:r>
            <a:r>
              <a:rPr lang="en-US" sz="1400" baseline="0" dirty="0" smtClean="0"/>
              <a:t> has </a:t>
            </a:r>
            <a:r>
              <a:rPr lang="en-US" sz="1400" dirty="0" smtClean="0"/>
              <a:t>culminated in over 700 free treatment resource files available to the addictions field</a:t>
            </a:r>
            <a:r>
              <a:rPr lang="en-US" sz="1400" baseline="0" dirty="0" smtClean="0"/>
              <a:t> including assessments and treatment manual interventions.</a:t>
            </a:r>
            <a:endParaRPr lang="en-US" sz="1400" dirty="0" smtClean="0"/>
          </a:p>
          <a:p>
            <a:endParaRPr lang="en-US" sz="1400" dirty="0" smtClean="0"/>
          </a:p>
          <a:p>
            <a:r>
              <a:rPr lang="en-US" sz="1400" dirty="0" smtClean="0"/>
              <a:t>Over the past 10 years TASC,</a:t>
            </a:r>
            <a:r>
              <a:rPr lang="en-US" sz="1400" baseline="0" dirty="0" smtClean="0"/>
              <a:t> which provides assessment, linkage and case management for the justice involved, </a:t>
            </a:r>
            <a:r>
              <a:rPr lang="en-US" sz="1400" dirty="0" smtClean="0"/>
              <a:t>has been involve with</a:t>
            </a:r>
            <a:r>
              <a:rPr lang="en-US" sz="1400" baseline="0" dirty="0" smtClean="0"/>
              <a:t> several of the CJDATS research projects including the CJDATS Assessment Study, HIV Prevention and Medication Assisted Treatment research. TASC also uses some of the TCU assessment tools and screening instruments in both it’s prison reentry program and Adult Criminal Justice Program. Our history with TCU has been long and fruitful as it relates to bringing evidenced based practices to the field working with the criminal justice population.</a:t>
            </a:r>
          </a:p>
          <a:p>
            <a:endParaRPr lang="en-US" sz="1400" baseline="0" dirty="0" smtClean="0"/>
          </a:p>
          <a:p>
            <a:r>
              <a:rPr lang="en-US" sz="1400" baseline="0" dirty="0" smtClean="0"/>
              <a:t>In 2013 TCU contracted with the Center for Health and Justice at TASC to provide training and technical assistance nationally on the use of the TCU tools. Several of our program administrators throughout Illinois have been trained on implementing the TCU Interventions and are skilled in using a variety of these tools and interventions. As the training partner for TCU, CHJ will be your “go to” resource for training and TA. </a:t>
            </a:r>
          </a:p>
          <a:p>
            <a:endParaRPr lang="en-US" sz="1400" dirty="0" smtClean="0"/>
          </a:p>
          <a:p>
            <a:endParaRPr lang="en-US" sz="1400" dirty="0" smtClean="0"/>
          </a:p>
        </p:txBody>
      </p:sp>
    </p:spTree>
    <p:extLst>
      <p:ext uri="{BB962C8B-B14F-4D97-AF65-F5344CB8AC3E}">
        <p14:creationId xmlns:p14="http://schemas.microsoft.com/office/powerpoint/2010/main" val="327395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TCU has a number of helpful guides or inventories that demonstrate the various types of maps</a:t>
            </a:r>
            <a:r>
              <a:rPr lang="en-US" baseline="0" dirty="0" smtClean="0"/>
              <a:t> and interventions available for free on their website. In the mapping atlas on this slide you can see that the maps are categorized around various topic areas including self and others, goals and planning, and recovery and relapse.</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10</a:t>
            </a:fld>
            <a:endParaRPr lang="en-US"/>
          </a:p>
        </p:txBody>
      </p:sp>
    </p:spTree>
    <p:extLst>
      <p:ext uri="{BB962C8B-B14F-4D97-AF65-F5344CB8AC3E}">
        <p14:creationId xmlns:p14="http://schemas.microsoft.com/office/powerpoint/2010/main" val="399574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a:t>
            </a:r>
            <a:r>
              <a:rPr lang="en-US" baseline="0" dirty="0" smtClean="0"/>
              <a:t> the maps, TCU has created a number of treatment manuals that incorporate the use of maps. Again these are inventoried in the matrix seen on your screen that break downs interventions by treatment stage, focal  area, and specific population.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11</a:t>
            </a:fld>
            <a:endParaRPr lang="en-US"/>
          </a:p>
        </p:txBody>
      </p:sp>
    </p:spTree>
    <p:extLst>
      <p:ext uri="{BB962C8B-B14F-4D97-AF65-F5344CB8AC3E}">
        <p14:creationId xmlns:p14="http://schemas.microsoft.com/office/powerpoint/2010/main" val="279134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TCU website (www.ibr.tcu.edu)</a:t>
            </a:r>
            <a:r>
              <a:rPr lang="en-US" baseline="0" dirty="0" smtClean="0"/>
              <a:t> </a:t>
            </a:r>
            <a:r>
              <a:rPr lang="en-US" dirty="0" smtClean="0"/>
              <a:t>contains the references, abstracts and other free downloadable manuals that will help you </a:t>
            </a:r>
          </a:p>
          <a:p>
            <a:r>
              <a:rPr lang="en-US" dirty="0" smtClean="0"/>
              <a:t>incorporate TMEC into your program. </a:t>
            </a:r>
          </a:p>
          <a:p>
            <a:endParaRPr lang="en-US" dirty="0" smtClean="0"/>
          </a:p>
          <a:p>
            <a:r>
              <a:rPr lang="en-US" dirty="0" smtClean="0"/>
              <a:t>This Website also contains information about assessments and other complimentary interventions that can be used with TMEC, as well </a:t>
            </a:r>
          </a:p>
          <a:p>
            <a:r>
              <a:rPr lang="en-US" dirty="0" smtClean="0"/>
              <a:t>as models that show how this integration can be accomplished to facilitate client and organizational change. </a:t>
            </a:r>
          </a:p>
          <a:p>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12</a:t>
            </a:fld>
            <a:endParaRPr lang="en-US"/>
          </a:p>
        </p:txBody>
      </p:sp>
    </p:spTree>
    <p:extLst>
      <p:ext uri="{BB962C8B-B14F-4D97-AF65-F5344CB8AC3E}">
        <p14:creationId xmlns:p14="http://schemas.microsoft.com/office/powerpoint/2010/main" val="295817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I’d like now to discuss the types of maps that are available to use in a counseling setting.</a:t>
            </a:r>
          </a:p>
          <a:p>
            <a:endParaRPr lang="en-US" dirty="0" smtClean="0"/>
          </a:p>
          <a:p>
            <a:r>
              <a:rPr lang="en-US" dirty="0" smtClean="0"/>
              <a:t>First of all there are Free maps that are drawn “from scratch” as counseling proceeds or as homework. The map that I used for my background</a:t>
            </a:r>
            <a:r>
              <a:rPr lang="en-US" baseline="0" dirty="0" smtClean="0"/>
              <a:t> is a free map. You still use the basic node-link components but clients are available to create maps in any format as they wish. I’ve visited residential treatment facilities and have seen clients describe their life story by overlaying nodes on a ship in a storm or on sheet music. </a:t>
            </a:r>
            <a:endParaRPr lang="en-US" dirty="0" smtClean="0"/>
          </a:p>
          <a:p>
            <a:endParaRPr lang="en-US" dirty="0" smtClean="0"/>
          </a:p>
          <a:p>
            <a:r>
              <a:rPr lang="en-US" dirty="0" smtClean="0"/>
              <a:t>Next are Guide maps. Essentially they are “fill in the blanks” templates selected from a collection that covers a variety of common counseling topics. Guide maps are completed by filling in nodes for discussion during the session or as homework. </a:t>
            </a:r>
          </a:p>
          <a:p>
            <a:endParaRPr lang="en-US" dirty="0" smtClean="0"/>
          </a:p>
          <a:p>
            <a:r>
              <a:rPr lang="en-US" dirty="0" smtClean="0"/>
              <a:t>Finally you have Information maps which are prepared independent of the clients by outside experts or counselors to present key topics. Information maps are used primarily during psychoeducational sessions. This can be effective in educating clients over a variety of topics including HIV awareness</a:t>
            </a:r>
            <a:r>
              <a:rPr lang="en-US" baseline="0" dirty="0" smtClean="0"/>
              <a:t> and drug use. </a:t>
            </a:r>
            <a:endParaRPr lang="en-US" dirty="0" smtClean="0"/>
          </a:p>
          <a:p>
            <a:r>
              <a:rPr lang="en-US" dirty="0" smtClean="0"/>
              <a:t> </a:t>
            </a:r>
          </a:p>
          <a:p>
            <a:r>
              <a:rPr lang="en-US" dirty="0" smtClean="0"/>
              <a:t>TMEC is designed to give the counselors the flexibility to tailor the use of the node-link </a:t>
            </a:r>
          </a:p>
          <a:p>
            <a:r>
              <a:rPr lang="en-US" dirty="0" smtClean="0"/>
              <a:t>graphic representations to supplement and compliment their preferred method of </a:t>
            </a:r>
          </a:p>
          <a:p>
            <a:r>
              <a:rPr lang="en-US" dirty="0" smtClean="0"/>
              <a:t>counseling, as well as to meet the needs and preferences of their clients. Consequently, </a:t>
            </a:r>
          </a:p>
          <a:p>
            <a:r>
              <a:rPr lang="en-US" dirty="0" smtClean="0"/>
              <a:t>in doing TMEC a counselor may use maps individually or in combination to stimulate </a:t>
            </a:r>
          </a:p>
          <a:p>
            <a:r>
              <a:rPr lang="en-US" dirty="0" smtClean="0"/>
              <a:t>discussion, clarify and organize thinking, and to increase memory for what has been </a:t>
            </a:r>
          </a:p>
          <a:p>
            <a:r>
              <a:rPr lang="en-US" dirty="0" smtClean="0"/>
              <a:t>covered. </a:t>
            </a:r>
          </a:p>
          <a:p>
            <a:endParaRPr lang="en-US" dirty="0" smtClean="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13</a:t>
            </a:fld>
            <a:endParaRPr lang="en-US"/>
          </a:p>
        </p:txBody>
      </p:sp>
    </p:spTree>
    <p:extLst>
      <p:ext uri="{BB962C8B-B14F-4D97-AF65-F5344CB8AC3E}">
        <p14:creationId xmlns:p14="http://schemas.microsoft.com/office/powerpoint/2010/main" val="349317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maps</a:t>
            </a:r>
            <a:r>
              <a:rPr lang="en-US" baseline="0" dirty="0" smtClean="0"/>
              <a:t> available on the TCU website.</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14</a:t>
            </a:fld>
            <a:endParaRPr lang="en-US"/>
          </a:p>
        </p:txBody>
      </p:sp>
    </p:spTree>
    <p:extLst>
      <p:ext uri="{BB962C8B-B14F-4D97-AF65-F5344CB8AC3E}">
        <p14:creationId xmlns:p14="http://schemas.microsoft.com/office/powerpoint/2010/main" val="382745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benefits of mapping enhanced counseling?</a:t>
            </a:r>
          </a:p>
          <a:p>
            <a:endParaRPr lang="en-US" dirty="0" smtClean="0"/>
          </a:p>
          <a:p>
            <a:r>
              <a:rPr lang="en-US" dirty="0" smtClean="0"/>
              <a:t>Include in treatment plan to reference again for future counseling sessions.</a:t>
            </a:r>
          </a:p>
          <a:p>
            <a:endParaRPr lang="en-US" dirty="0" smtClean="0"/>
          </a:p>
          <a:p>
            <a:r>
              <a:rPr lang="en-US" dirty="0" smtClean="0"/>
              <a:t>Get unstuck by identifying patterns.</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15</a:t>
            </a:fld>
            <a:endParaRPr lang="en-US"/>
          </a:p>
        </p:txBody>
      </p:sp>
    </p:spTree>
    <p:extLst>
      <p:ext uri="{BB962C8B-B14F-4D97-AF65-F5344CB8AC3E}">
        <p14:creationId xmlns:p14="http://schemas.microsoft.com/office/powerpoint/2010/main" val="46949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area that mapping has been found to be especially useful in is at the assessment phase</a:t>
            </a:r>
            <a:r>
              <a:rPr lang="en-US" baseline="0" dirty="0" smtClean="0"/>
              <a:t> of treatment. It can provide feedback based on the assessment tool. (Identify environmental triggers, motivational obstacles, negative peer influences, and cause/effect relationships)</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16</a:t>
            </a:fld>
            <a:endParaRPr lang="en-US"/>
          </a:p>
        </p:txBody>
      </p:sp>
    </p:spTree>
    <p:extLst>
      <p:ext uri="{BB962C8B-B14F-4D97-AF65-F5344CB8AC3E}">
        <p14:creationId xmlns:p14="http://schemas.microsoft.com/office/powerpoint/2010/main" val="2583048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this illustration on the clip</a:t>
            </a:r>
            <a:r>
              <a:rPr lang="en-US" baseline="0" dirty="0" smtClean="0"/>
              <a:t> board</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17</a:t>
            </a:fld>
            <a:endParaRPr lang="en-US"/>
          </a:p>
        </p:txBody>
      </p:sp>
    </p:spTree>
    <p:extLst>
      <p:ext uri="{BB962C8B-B14F-4D97-AF65-F5344CB8AC3E}">
        <p14:creationId xmlns:p14="http://schemas.microsoft.com/office/powerpoint/2010/main" val="355102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 “You have a decision to make about…” – provides a </a:t>
            </a:r>
          </a:p>
          <a:p>
            <a:r>
              <a:rPr lang="en-US" dirty="0" smtClean="0"/>
              <a:t>general decisional balance worksheet for considering decisions, choices, </a:t>
            </a:r>
          </a:p>
          <a:p>
            <a:r>
              <a:rPr lang="en-US" dirty="0" smtClean="0"/>
              <a:t>the “pros and cons” of the available choice, and a preliminary decision </a:t>
            </a:r>
          </a:p>
          <a:p>
            <a:r>
              <a:rPr lang="en-US" dirty="0" smtClean="0"/>
              <a:t>based on the information. </a:t>
            </a:r>
          </a:p>
          <a:p>
            <a:endParaRPr lang="en-US" dirty="0" smtClean="0"/>
          </a:p>
          <a:p>
            <a:r>
              <a:rPr lang="en-US" dirty="0" smtClean="0"/>
              <a:t> The second – “You are about to take a big step” – offers clients a </a:t>
            </a:r>
          </a:p>
          <a:p>
            <a:r>
              <a:rPr lang="en-US" dirty="0" smtClean="0"/>
              <a:t>structure for exploring the potential benefits or consequences of a </a:t>
            </a:r>
          </a:p>
          <a:p>
            <a:r>
              <a:rPr lang="en-US" dirty="0" smtClean="0"/>
              <a:t>decision the client may have already made or be on the verge of making </a:t>
            </a:r>
          </a:p>
          <a:p>
            <a:r>
              <a:rPr lang="en-US" dirty="0" smtClean="0"/>
              <a:t>by inviting them to explore how things will be different once they have </a:t>
            </a:r>
          </a:p>
          <a:p>
            <a:r>
              <a:rPr lang="en-US" dirty="0" smtClean="0"/>
              <a:t>proceeded with their plan or decision.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18</a:t>
            </a:fld>
            <a:endParaRPr lang="en-US"/>
          </a:p>
        </p:txBody>
      </p:sp>
    </p:spTree>
    <p:extLst>
      <p:ext uri="{BB962C8B-B14F-4D97-AF65-F5344CB8AC3E}">
        <p14:creationId xmlns:p14="http://schemas.microsoft.com/office/powerpoint/2010/main" val="413863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a:t>
            </a:r>
          </a:p>
          <a:p>
            <a:r>
              <a:rPr lang="en-US" dirty="0" smtClean="0"/>
              <a:t>A strength map invites clients to consider their strengths in a visual metaphor. It is often one of the </a:t>
            </a:r>
          </a:p>
          <a:p>
            <a:r>
              <a:rPr lang="en-US" dirty="0" smtClean="0"/>
              <a:t>first maps counselors use with a client to help with rapport building and motivation. </a:t>
            </a:r>
          </a:p>
          <a:p>
            <a:endParaRPr lang="en-US" dirty="0" smtClean="0"/>
          </a:p>
          <a:p>
            <a:r>
              <a:rPr lang="en-US" dirty="0" smtClean="0"/>
              <a:t>This is a good map for clients to complete and keep with them as a </a:t>
            </a:r>
          </a:p>
          <a:p>
            <a:r>
              <a:rPr lang="en-US" dirty="0" smtClean="0"/>
              <a:t>reminder and affirmation of the personal resources they have available </a:t>
            </a:r>
          </a:p>
          <a:p>
            <a:r>
              <a:rPr lang="en-US" dirty="0" smtClean="0"/>
              <a:t>for dealing with problems, making decisions, or getting through a </a:t>
            </a:r>
          </a:p>
          <a:p>
            <a:r>
              <a:rPr lang="en-US" dirty="0" smtClean="0"/>
              <a:t>difficult time, by inviting them to explore how things will be different </a:t>
            </a:r>
          </a:p>
          <a:p>
            <a:r>
              <a:rPr lang="en-US" dirty="0" smtClean="0"/>
              <a:t>once they have proceeded with their plan or decision. </a:t>
            </a:r>
          </a:p>
          <a:p>
            <a:endParaRPr lang="en-US" dirty="0" smtClean="0"/>
          </a:p>
          <a:p>
            <a:r>
              <a:rPr lang="en-US" dirty="0" smtClean="0"/>
              <a:t>Simple customizations of the map are possible by changing the stem </a:t>
            </a:r>
          </a:p>
          <a:p>
            <a:r>
              <a:rPr lang="en-US" dirty="0" smtClean="0"/>
              <a:t>questions in the last node or by changing the descriptors of different </a:t>
            </a:r>
          </a:p>
          <a:p>
            <a:r>
              <a:rPr lang="en-US" dirty="0" smtClean="0"/>
              <a:t>parts of self.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19</a:t>
            </a:fld>
            <a:endParaRPr lang="en-US"/>
          </a:p>
        </p:txBody>
      </p:sp>
    </p:spTree>
    <p:extLst>
      <p:ext uri="{BB962C8B-B14F-4D97-AF65-F5344CB8AC3E}">
        <p14:creationId xmlns:p14="http://schemas.microsoft.com/office/powerpoint/2010/main" val="136627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p:spPr>
        <p:txBody>
          <a:bodyPr/>
          <a:lstStyle/>
          <a:p>
            <a:r>
              <a:rPr lang="en-US" smtClean="0">
                <a:solidFill>
                  <a:prstClr val="black"/>
                </a:solidFill>
              </a:rPr>
              <a:t>Offender Substance Abuse Treatment </a:t>
            </a:r>
          </a:p>
        </p:txBody>
      </p:sp>
      <p:sp>
        <p:nvSpPr>
          <p:cNvPr id="164867" name="Rectangle 3"/>
          <p:cNvSpPr>
            <a:spLocks noGrp="1" noChangeArrowheads="1"/>
          </p:cNvSpPr>
          <p:nvPr>
            <p:ph type="dt" sz="quarter" idx="1"/>
          </p:nvPr>
        </p:nvSpPr>
        <p:spPr>
          <a:noFill/>
        </p:spPr>
        <p:txBody>
          <a:bodyPr/>
          <a:lstStyle/>
          <a:p>
            <a:fld id="{AB115B62-C429-417C-B1AC-7354C0C71618}" type="datetime1">
              <a:rPr lang="en-US" smtClean="0">
                <a:solidFill>
                  <a:prstClr val="black"/>
                </a:solidFill>
              </a:rPr>
              <a:pPr/>
              <a:t>2/16/2016</a:t>
            </a:fld>
            <a:endParaRPr lang="en-US" smtClean="0">
              <a:solidFill>
                <a:prstClr val="black"/>
              </a:solidFill>
            </a:endParaRPr>
          </a:p>
        </p:txBody>
      </p:sp>
      <p:sp>
        <p:nvSpPr>
          <p:cNvPr id="164868" name="Rectangle 6"/>
          <p:cNvSpPr>
            <a:spLocks noGrp="1" noChangeArrowheads="1"/>
          </p:cNvSpPr>
          <p:nvPr>
            <p:ph type="ftr" sz="quarter" idx="4"/>
          </p:nvPr>
        </p:nvSpPr>
        <p:spPr>
          <a:xfrm>
            <a:off x="1" y="8829966"/>
            <a:ext cx="3037840" cy="464820"/>
          </a:xfrm>
          <a:prstGeom prst="rect">
            <a:avLst/>
          </a:prstGeom>
          <a:noFill/>
        </p:spPr>
        <p:txBody>
          <a:bodyPr/>
          <a:lstStyle/>
          <a:p>
            <a:r>
              <a:rPr lang="en-US" smtClean="0">
                <a:solidFill>
                  <a:prstClr val="black"/>
                </a:solidFill>
              </a:rPr>
              <a:t>Dr. Kevin Knight</a:t>
            </a:r>
          </a:p>
        </p:txBody>
      </p:sp>
      <p:sp>
        <p:nvSpPr>
          <p:cNvPr id="164869" name="Rectangle 7"/>
          <p:cNvSpPr>
            <a:spLocks noGrp="1" noChangeArrowheads="1"/>
          </p:cNvSpPr>
          <p:nvPr>
            <p:ph type="sldNum" sz="quarter" idx="5"/>
          </p:nvPr>
        </p:nvSpPr>
        <p:spPr>
          <a:noFill/>
        </p:spPr>
        <p:txBody>
          <a:bodyPr/>
          <a:lstStyle/>
          <a:p>
            <a:fld id="{C3E92561-2FA8-44A0-92B4-59D99EA8A91D}" type="slidenum">
              <a:rPr lang="en-US" smtClean="0">
                <a:solidFill>
                  <a:prstClr val="black"/>
                </a:solidFill>
              </a:rPr>
              <a:pPr/>
              <a:t>2</a:t>
            </a:fld>
            <a:endParaRPr lang="en-US" smtClean="0">
              <a:solidFill>
                <a:prstClr val="black"/>
              </a:solidFill>
            </a:endParaRPr>
          </a:p>
        </p:txBody>
      </p:sp>
      <p:sp>
        <p:nvSpPr>
          <p:cNvPr id="164870" name="Rectangle 2"/>
          <p:cNvSpPr>
            <a:spLocks noGrp="1" noRot="1" noChangeAspect="1" noChangeArrowheads="1" noTextEdit="1"/>
          </p:cNvSpPr>
          <p:nvPr>
            <p:ph type="sldImg"/>
          </p:nvPr>
        </p:nvSpPr>
        <p:spPr>
          <a:xfrm>
            <a:off x="1154113" y="690563"/>
            <a:ext cx="4705350" cy="3529012"/>
          </a:xfrm>
          <a:ln/>
        </p:spPr>
      </p:sp>
      <p:sp>
        <p:nvSpPr>
          <p:cNvPr id="164871" name="Rectangle 3"/>
          <p:cNvSpPr>
            <a:spLocks noGrp="1" noChangeArrowheads="1"/>
          </p:cNvSpPr>
          <p:nvPr>
            <p:ph type="body" idx="1"/>
          </p:nvPr>
        </p:nvSpPr>
        <p:spPr>
          <a:xfrm>
            <a:off x="936094" y="4448517"/>
            <a:ext cx="5139798" cy="4141067"/>
          </a:xfrm>
          <a:noFill/>
          <a:ln/>
        </p:spPr>
        <p:txBody>
          <a:bodyPr lIns="91634" tIns="45819" rIns="91634" bIns="45819"/>
          <a:lstStyle/>
          <a:p>
            <a:r>
              <a:rPr lang="en-US" dirty="0" smtClean="0"/>
              <a:t>We are going</a:t>
            </a:r>
            <a:r>
              <a:rPr lang="en-US" baseline="0" dirty="0" smtClean="0"/>
              <a:t> to talk specifically today about a particular TCU resource, Mapping Enhanced Counseling. </a:t>
            </a:r>
            <a:r>
              <a:rPr lang="en-US" dirty="0" smtClean="0"/>
              <a:t>TCU Mapping is an EBP</a:t>
            </a:r>
            <a:r>
              <a:rPr lang="en-US" baseline="0" dirty="0" smtClean="0"/>
              <a:t> and research data and references can be found at SAMHA’s national registry for Evidenced-based Programs and Practices.</a:t>
            </a:r>
            <a:endParaRPr lang="en-US" dirty="0" smtClean="0"/>
          </a:p>
        </p:txBody>
      </p:sp>
    </p:spTree>
    <p:extLst>
      <p:ext uri="{BB962C8B-B14F-4D97-AF65-F5344CB8AC3E}">
        <p14:creationId xmlns:p14="http://schemas.microsoft.com/office/powerpoint/2010/main" val="133536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strength</a:t>
            </a:r>
            <a:r>
              <a:rPr lang="en-US" baseline="0" dirty="0" smtClean="0"/>
              <a:t> map.</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20</a:t>
            </a:fld>
            <a:endParaRPr lang="en-US"/>
          </a:p>
        </p:txBody>
      </p:sp>
    </p:spTree>
    <p:extLst>
      <p:ext uri="{BB962C8B-B14F-4D97-AF65-F5344CB8AC3E}">
        <p14:creationId xmlns:p14="http://schemas.microsoft.com/office/powerpoint/2010/main" val="38252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examples of these planning maps are included: </a:t>
            </a:r>
          </a:p>
          <a:p>
            <a:endParaRPr lang="en-US" dirty="0" smtClean="0"/>
          </a:p>
          <a:p>
            <a:r>
              <a:rPr lang="en-US" dirty="0" smtClean="0"/>
              <a:t> The first – “Planning Rocket” – organizes the planning process </a:t>
            </a:r>
          </a:p>
          <a:p>
            <a:r>
              <a:rPr lang="en-US" dirty="0" smtClean="0"/>
              <a:t>with the visual metaphor of the goal as a rocket about to blast off. </a:t>
            </a:r>
          </a:p>
          <a:p>
            <a:endParaRPr lang="en-US" dirty="0" smtClean="0"/>
          </a:p>
          <a:p>
            <a:r>
              <a:rPr lang="en-US" dirty="0" smtClean="0"/>
              <a:t> The second – “My next goal” – uses a basic visual format to invite </a:t>
            </a:r>
          </a:p>
          <a:p>
            <a:r>
              <a:rPr lang="en-US" dirty="0" smtClean="0"/>
              <a:t>clients to consider steps, timelines, possible challenges, and personal </a:t>
            </a:r>
          </a:p>
          <a:p>
            <a:r>
              <a:rPr lang="en-US" dirty="0" smtClean="0"/>
              <a:t>strengths related to their goal. </a:t>
            </a:r>
          </a:p>
          <a:p>
            <a:endParaRPr lang="en-US" dirty="0" smtClean="0"/>
          </a:p>
          <a:p>
            <a:r>
              <a:rPr lang="en-US" dirty="0" smtClean="0"/>
              <a:t> The last one – “What is your primary concern” – approaches the </a:t>
            </a:r>
          </a:p>
          <a:p>
            <a:r>
              <a:rPr lang="en-US" dirty="0" smtClean="0"/>
              <a:t>planning process from a slightly different perspective by inviting clients </a:t>
            </a:r>
          </a:p>
          <a:p>
            <a:r>
              <a:rPr lang="en-US" dirty="0" smtClean="0"/>
              <a:t>to think about why each of the needed steps/tasks toward the goal are </a:t>
            </a:r>
          </a:p>
          <a:p>
            <a:r>
              <a:rPr lang="en-US" dirty="0" smtClean="0"/>
              <a:t>important.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21</a:t>
            </a:fld>
            <a:endParaRPr lang="en-US"/>
          </a:p>
        </p:txBody>
      </p:sp>
    </p:spTree>
    <p:extLst>
      <p:ext uri="{BB962C8B-B14F-4D97-AF65-F5344CB8AC3E}">
        <p14:creationId xmlns:p14="http://schemas.microsoft.com/office/powerpoint/2010/main" val="150973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examples of these outcome maps are included: </a:t>
            </a:r>
          </a:p>
          <a:p>
            <a:r>
              <a:rPr lang="en-US" dirty="0" smtClean="0"/>
              <a:t> The first – “What was your success” – guides the client in </a:t>
            </a:r>
          </a:p>
          <a:p>
            <a:r>
              <a:rPr lang="en-US" dirty="0" smtClean="0"/>
              <a:t>revisiting a successful decision or outcome using the visual metaphor of </a:t>
            </a:r>
          </a:p>
          <a:p>
            <a:r>
              <a:rPr lang="en-US" dirty="0" smtClean="0"/>
              <a:t>a star. </a:t>
            </a:r>
          </a:p>
          <a:p>
            <a:endParaRPr lang="en-US" dirty="0" smtClean="0"/>
          </a:p>
          <a:p>
            <a:r>
              <a:rPr lang="en-US" dirty="0" smtClean="0"/>
              <a:t> The second – “Brick wall” – uses the metaphor of “running into a </a:t>
            </a:r>
          </a:p>
          <a:p>
            <a:r>
              <a:rPr lang="en-US" dirty="0" smtClean="0"/>
              <a:t>brick wall” to help the client consider outcomes of an unsuccessful </a:t>
            </a:r>
          </a:p>
          <a:p>
            <a:r>
              <a:rPr lang="en-US" dirty="0" smtClean="0"/>
              <a:t>choice or decision and how to avoid having it happen again. </a:t>
            </a:r>
          </a:p>
          <a:p>
            <a:endParaRPr lang="en-US" dirty="0" smtClean="0"/>
          </a:p>
          <a:p>
            <a:r>
              <a:rPr lang="en-US" dirty="0" smtClean="0"/>
              <a:t> The last one is a customization of the “Brick wall” that changes the </a:t>
            </a:r>
          </a:p>
          <a:p>
            <a:r>
              <a:rPr lang="en-US" dirty="0" smtClean="0"/>
              <a:t>perspective of an unsuccessful attempt or outcome by inviting clients to </a:t>
            </a:r>
          </a:p>
          <a:p>
            <a:r>
              <a:rPr lang="en-US" dirty="0" smtClean="0"/>
              <a:t>consider what they did to keep things from being worse.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22</a:t>
            </a:fld>
            <a:endParaRPr lang="en-US"/>
          </a:p>
        </p:txBody>
      </p:sp>
    </p:spTree>
    <p:extLst>
      <p:ext uri="{BB962C8B-B14F-4D97-AF65-F5344CB8AC3E}">
        <p14:creationId xmlns:p14="http://schemas.microsoft.com/office/powerpoint/2010/main" val="4250458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examples of this guide map are provided. </a:t>
            </a:r>
          </a:p>
          <a:p>
            <a:r>
              <a:rPr lang="en-US" dirty="0" smtClean="0"/>
              <a:t> The first – “Peer inventory” – provides a general structure for </a:t>
            </a:r>
          </a:p>
          <a:p>
            <a:r>
              <a:rPr lang="en-US" dirty="0" smtClean="0"/>
              <a:t>considering people who are a support for recovery and what makes these </a:t>
            </a:r>
          </a:p>
          <a:p>
            <a:r>
              <a:rPr lang="en-US" dirty="0" smtClean="0"/>
              <a:t>people helpful to the client. </a:t>
            </a:r>
          </a:p>
          <a:p>
            <a:endParaRPr lang="en-US" dirty="0" smtClean="0"/>
          </a:p>
          <a:p>
            <a:r>
              <a:rPr lang="en-US" dirty="0" smtClean="0"/>
              <a:t> The second – “An important conversation” – offers clients a </a:t>
            </a:r>
          </a:p>
          <a:p>
            <a:r>
              <a:rPr lang="en-US" dirty="0" smtClean="0"/>
              <a:t>visual suggestion of the “back and forth” of communicating effectively </a:t>
            </a:r>
          </a:p>
          <a:p>
            <a:r>
              <a:rPr lang="en-US" dirty="0" smtClean="0"/>
              <a:t>with others. It allows clients to plan ways to communicate assertively </a:t>
            </a:r>
          </a:p>
          <a:p>
            <a:r>
              <a:rPr lang="en-US" dirty="0" smtClean="0"/>
              <a:t>about a particular issue or request and to anticipate how the other person </a:t>
            </a:r>
          </a:p>
          <a:p>
            <a:r>
              <a:rPr lang="en-US" dirty="0" smtClean="0"/>
              <a:t>might respond.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23</a:t>
            </a:fld>
            <a:endParaRPr lang="en-US"/>
          </a:p>
        </p:txBody>
      </p:sp>
    </p:spTree>
    <p:extLst>
      <p:ext uri="{BB962C8B-B14F-4D97-AF65-F5344CB8AC3E}">
        <p14:creationId xmlns:p14="http://schemas.microsoft.com/office/powerpoint/2010/main" val="3213718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25</a:t>
            </a:fld>
            <a:endParaRPr lang="en-US"/>
          </a:p>
        </p:txBody>
      </p:sp>
    </p:spTree>
    <p:extLst>
      <p:ext uri="{BB962C8B-B14F-4D97-AF65-F5344CB8AC3E}">
        <p14:creationId xmlns:p14="http://schemas.microsoft.com/office/powerpoint/2010/main" val="307870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I’ve reviewed examples</a:t>
            </a:r>
            <a:r>
              <a:rPr lang="en-US" baseline="0" dirty="0" smtClean="0"/>
              <a:t> of guide maps available through TCU, I’d like to reference a few treatment manuals that incorporate the use of mapping. First I want to mention a couple manuals that were created specifically for the counselor to educate them on the use of mapping.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26</a:t>
            </a:fld>
            <a:endParaRPr lang="en-US"/>
          </a:p>
        </p:txBody>
      </p:sp>
    </p:spTree>
    <p:extLst>
      <p:ext uri="{BB962C8B-B14F-4D97-AF65-F5344CB8AC3E}">
        <p14:creationId xmlns:p14="http://schemas.microsoft.com/office/powerpoint/2010/main" val="2684226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a:t>
            </a:r>
            <a:r>
              <a:rPr lang="en-US" baseline="0" dirty="0" smtClean="0"/>
              <a:t> to now briefly review some treatment manuals that are designed for specific treatment points and processes.</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27</a:t>
            </a:fld>
            <a:endParaRPr lang="en-US"/>
          </a:p>
        </p:txBody>
      </p:sp>
    </p:spTree>
    <p:extLst>
      <p:ext uri="{BB962C8B-B14F-4D97-AF65-F5344CB8AC3E}">
        <p14:creationId xmlns:p14="http://schemas.microsoft.com/office/powerpoint/2010/main" val="1581131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major</a:t>
            </a:r>
            <a:r>
              <a:rPr lang="en-US" baseline="0" dirty="0" smtClean="0"/>
              <a:t> segments of getting motivated to change are shown on the screen.</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29</a:t>
            </a:fld>
            <a:endParaRPr lang="en-US"/>
          </a:p>
        </p:txBody>
      </p:sp>
    </p:spTree>
    <p:extLst>
      <p:ext uri="{BB962C8B-B14F-4D97-AF65-F5344CB8AC3E}">
        <p14:creationId xmlns:p14="http://schemas.microsoft.com/office/powerpoint/2010/main" val="403390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3</a:t>
            </a:fld>
            <a:endParaRPr lang="en-US"/>
          </a:p>
        </p:txBody>
      </p:sp>
    </p:spTree>
    <p:extLst>
      <p:ext uri="{BB962C8B-B14F-4D97-AF65-F5344CB8AC3E}">
        <p14:creationId xmlns:p14="http://schemas.microsoft.com/office/powerpoint/2010/main" val="264764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4</a:t>
            </a:fld>
            <a:endParaRPr lang="en-US"/>
          </a:p>
        </p:txBody>
      </p:sp>
    </p:spTree>
    <p:extLst>
      <p:ext uri="{BB962C8B-B14F-4D97-AF65-F5344CB8AC3E}">
        <p14:creationId xmlns:p14="http://schemas.microsoft.com/office/powerpoint/2010/main" val="65509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TMEC makes use of graphic representations, primarily node-links mapping, to enhance client and counselor communication and thinking.</a:t>
            </a:r>
          </a:p>
          <a:p>
            <a:endParaRPr lang="en-US" dirty="0" smtClean="0"/>
          </a:p>
          <a:p>
            <a:r>
              <a:rPr lang="en-US" dirty="0" smtClean="0"/>
              <a:t>It is designed to give the counselors the flexibility to supplement and compliment their preferred method of </a:t>
            </a:r>
          </a:p>
          <a:p>
            <a:r>
              <a:rPr lang="en-US" dirty="0" smtClean="0"/>
              <a:t>counseling, as well as to meet the needs and preferences of their clients.</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5</a:t>
            </a:fld>
            <a:endParaRPr lang="en-US"/>
          </a:p>
        </p:txBody>
      </p:sp>
    </p:spTree>
    <p:extLst>
      <p:ext uri="{BB962C8B-B14F-4D97-AF65-F5344CB8AC3E}">
        <p14:creationId xmlns:p14="http://schemas.microsoft.com/office/powerpoint/2010/main" val="308808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cognitive</a:t>
            </a:r>
            <a:r>
              <a:rPr lang="en-US" baseline="0" dirty="0" smtClean="0"/>
              <a:t> foundations </a:t>
            </a:r>
            <a:r>
              <a:rPr lang="en-US" dirty="0" smtClean="0"/>
              <a:t>of TMEC? </a:t>
            </a:r>
          </a:p>
          <a:p>
            <a:r>
              <a:rPr lang="en-US" dirty="0" smtClean="0"/>
              <a:t>TMEC evolved from earlier work on graphic representation to improve the communication and thinking of teachers and students. The success of visual approaches, in particular node-link mapping, in education led to applications in counseling starting in 1989. Since then, mapping has undergone extensive research and development in a variety of counseling arenas. </a:t>
            </a:r>
          </a:p>
          <a:p>
            <a:endParaRPr lang="en-US" dirty="0" smtClean="0"/>
          </a:p>
          <a:p>
            <a:r>
              <a:rPr lang="en-US" dirty="0" smtClean="0"/>
              <a:t>It is important to understand that TMEC can be used as a framework for most group and individual counseling methodologies, including cognitive behavioral, psychodynamic, motivational enhancement, or 12-step-oriented. In essence, TMEC provides a</a:t>
            </a:r>
            <a:r>
              <a:rPr lang="en-US" baseline="0" dirty="0" smtClean="0"/>
              <a:t> </a:t>
            </a:r>
            <a:r>
              <a:rPr lang="en-US" dirty="0" smtClean="0"/>
              <a:t>visual adjunct to spoken language. </a:t>
            </a:r>
          </a:p>
          <a:p>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6</a:t>
            </a:fld>
            <a:endParaRPr lang="en-US"/>
          </a:p>
        </p:txBody>
      </p:sp>
    </p:spTree>
    <p:extLst>
      <p:ext uri="{BB962C8B-B14F-4D97-AF65-F5344CB8AC3E}">
        <p14:creationId xmlns:p14="http://schemas.microsoft.com/office/powerpoint/2010/main" val="170095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a:t>
            </a:r>
            <a:r>
              <a:rPr lang="en-US" baseline="0" dirty="0" smtClean="0"/>
              <a:t> graphical representation of the Cognitive Foundations. Discuss nodes (circles) and links (lines). Nodes represent milestones, goals, ideas, etc. Links show the process or direction those nodes flow. </a:t>
            </a: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6974" indent="-291144">
              <a:defRPr>
                <a:solidFill>
                  <a:schemeClr val="tx1"/>
                </a:solidFill>
                <a:latin typeface="Lucida Sans Unicode" pitchFamily="34" charset="0"/>
              </a:defRPr>
            </a:lvl2pPr>
            <a:lvl3pPr marL="1164576" indent="-232915">
              <a:defRPr>
                <a:solidFill>
                  <a:schemeClr val="tx1"/>
                </a:solidFill>
                <a:latin typeface="Lucida Sans Unicode" pitchFamily="34" charset="0"/>
              </a:defRPr>
            </a:lvl3pPr>
            <a:lvl4pPr marL="1630405" indent="-232915">
              <a:defRPr>
                <a:solidFill>
                  <a:schemeClr val="tx1"/>
                </a:solidFill>
                <a:latin typeface="Lucida Sans Unicode" pitchFamily="34" charset="0"/>
              </a:defRPr>
            </a:lvl4pPr>
            <a:lvl5pPr marL="2096236" indent="-232915">
              <a:defRPr>
                <a:solidFill>
                  <a:schemeClr val="tx1"/>
                </a:solidFill>
                <a:latin typeface="Lucida Sans Unicode" pitchFamily="34" charset="0"/>
              </a:defRPr>
            </a:lvl5pPr>
            <a:lvl6pPr marL="2562066" indent="-232915" fontAlgn="base">
              <a:spcBef>
                <a:spcPct val="0"/>
              </a:spcBef>
              <a:spcAft>
                <a:spcPct val="0"/>
              </a:spcAft>
              <a:defRPr>
                <a:solidFill>
                  <a:schemeClr val="tx1"/>
                </a:solidFill>
                <a:latin typeface="Lucida Sans Unicode" pitchFamily="34" charset="0"/>
              </a:defRPr>
            </a:lvl6pPr>
            <a:lvl7pPr marL="3027896" indent="-232915" fontAlgn="base">
              <a:spcBef>
                <a:spcPct val="0"/>
              </a:spcBef>
              <a:spcAft>
                <a:spcPct val="0"/>
              </a:spcAft>
              <a:defRPr>
                <a:solidFill>
                  <a:schemeClr val="tx1"/>
                </a:solidFill>
                <a:latin typeface="Lucida Sans Unicode" pitchFamily="34" charset="0"/>
              </a:defRPr>
            </a:lvl7pPr>
            <a:lvl8pPr marL="3493727" indent="-232915" fontAlgn="base">
              <a:spcBef>
                <a:spcPct val="0"/>
              </a:spcBef>
              <a:spcAft>
                <a:spcPct val="0"/>
              </a:spcAft>
              <a:defRPr>
                <a:solidFill>
                  <a:schemeClr val="tx1"/>
                </a:solidFill>
                <a:latin typeface="Lucida Sans Unicode" pitchFamily="34" charset="0"/>
              </a:defRPr>
            </a:lvl8pPr>
            <a:lvl9pPr marL="3959556" indent="-232915"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15A42A95-29D3-4F11-A812-E33F2641A5FB}" type="slidenum">
              <a:rPr lang="en-US">
                <a:latin typeface="Calibri" pitchFamily="34" charset="0"/>
              </a:rPr>
              <a:pPr fontAlgn="base">
                <a:spcBef>
                  <a:spcPct val="0"/>
                </a:spcBef>
                <a:spcAft>
                  <a:spcPct val="0"/>
                </a:spcAft>
              </a:pPr>
              <a:t>7</a:t>
            </a:fld>
            <a:endParaRPr lang="en-US">
              <a:latin typeface="Calibri" pitchFamily="34" charset="0"/>
            </a:endParaRPr>
          </a:p>
        </p:txBody>
      </p:sp>
    </p:spTree>
    <p:extLst>
      <p:ext uri="{BB962C8B-B14F-4D97-AF65-F5344CB8AC3E}">
        <p14:creationId xmlns:p14="http://schemas.microsoft.com/office/powerpoint/2010/main" val="137572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6974" indent="-291144">
              <a:defRPr>
                <a:solidFill>
                  <a:schemeClr val="tx1"/>
                </a:solidFill>
                <a:latin typeface="Lucida Sans Unicode" pitchFamily="34" charset="0"/>
              </a:defRPr>
            </a:lvl2pPr>
            <a:lvl3pPr marL="1164576" indent="-232915">
              <a:defRPr>
                <a:solidFill>
                  <a:schemeClr val="tx1"/>
                </a:solidFill>
                <a:latin typeface="Lucida Sans Unicode" pitchFamily="34" charset="0"/>
              </a:defRPr>
            </a:lvl3pPr>
            <a:lvl4pPr marL="1630405" indent="-232915">
              <a:defRPr>
                <a:solidFill>
                  <a:schemeClr val="tx1"/>
                </a:solidFill>
                <a:latin typeface="Lucida Sans Unicode" pitchFamily="34" charset="0"/>
              </a:defRPr>
            </a:lvl4pPr>
            <a:lvl5pPr marL="2096236" indent="-232915">
              <a:defRPr>
                <a:solidFill>
                  <a:schemeClr val="tx1"/>
                </a:solidFill>
                <a:latin typeface="Lucida Sans Unicode" pitchFamily="34" charset="0"/>
              </a:defRPr>
            </a:lvl5pPr>
            <a:lvl6pPr marL="2562066" indent="-232915" fontAlgn="base">
              <a:spcBef>
                <a:spcPct val="0"/>
              </a:spcBef>
              <a:spcAft>
                <a:spcPct val="0"/>
              </a:spcAft>
              <a:defRPr>
                <a:solidFill>
                  <a:schemeClr val="tx1"/>
                </a:solidFill>
                <a:latin typeface="Lucida Sans Unicode" pitchFamily="34" charset="0"/>
              </a:defRPr>
            </a:lvl6pPr>
            <a:lvl7pPr marL="3027896" indent="-232915" fontAlgn="base">
              <a:spcBef>
                <a:spcPct val="0"/>
              </a:spcBef>
              <a:spcAft>
                <a:spcPct val="0"/>
              </a:spcAft>
              <a:defRPr>
                <a:solidFill>
                  <a:schemeClr val="tx1"/>
                </a:solidFill>
                <a:latin typeface="Lucida Sans Unicode" pitchFamily="34" charset="0"/>
              </a:defRPr>
            </a:lvl7pPr>
            <a:lvl8pPr marL="3493727" indent="-232915" fontAlgn="base">
              <a:spcBef>
                <a:spcPct val="0"/>
              </a:spcBef>
              <a:spcAft>
                <a:spcPct val="0"/>
              </a:spcAft>
              <a:defRPr>
                <a:solidFill>
                  <a:schemeClr val="tx1"/>
                </a:solidFill>
                <a:latin typeface="Lucida Sans Unicode" pitchFamily="34" charset="0"/>
              </a:defRPr>
            </a:lvl8pPr>
            <a:lvl9pPr marL="3959556" indent="-232915"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71773966-CB04-4108-BB69-7974CAA0AAE2}" type="slidenum">
              <a:rPr lang="en-US">
                <a:latin typeface="Calibri" pitchFamily="34" charset="0"/>
              </a:rPr>
              <a:pPr fontAlgn="base">
                <a:spcBef>
                  <a:spcPct val="0"/>
                </a:spcBef>
                <a:spcAft>
                  <a:spcPct val="0"/>
                </a:spcAft>
              </a:pPr>
              <a:t>8</a:t>
            </a:fld>
            <a:endParaRPr lang="en-US">
              <a:latin typeface="Calibri" pitchFamily="34" charset="0"/>
            </a:endParaRPr>
          </a:p>
        </p:txBody>
      </p:sp>
      <p:sp>
        <p:nvSpPr>
          <p:cNvPr id="49156"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Since the first</a:t>
            </a:r>
            <a:r>
              <a:rPr lang="en-US" baseline="0" dirty="0" smtClean="0"/>
              <a:t> studies on mapping, there are now more than 50 that support its effectiveness. The arrows that point downward represent reductions in a specific problem or issues with clients and treatment. The upward arrows represent where mapping improved outcomes, client progress, and the working alliance with counselors.</a:t>
            </a:r>
            <a:endParaRPr lang="en-US" dirty="0" smtClean="0"/>
          </a:p>
        </p:txBody>
      </p:sp>
    </p:spTree>
    <p:extLst>
      <p:ext uri="{BB962C8B-B14F-4D97-AF65-F5344CB8AC3E}">
        <p14:creationId xmlns:p14="http://schemas.microsoft.com/office/powerpoint/2010/main" val="49632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get into</a:t>
            </a:r>
            <a:r>
              <a:rPr lang="en-US" baseline="0" dirty="0" smtClean="0"/>
              <a:t> a more specific discussion on mapping, I would like to quickly discuss the broad array of TCU interventions available in their treatment manuals that incorporate the use of mapping. </a:t>
            </a:r>
            <a:endParaRPr lang="en-US" dirty="0"/>
          </a:p>
        </p:txBody>
      </p:sp>
      <p:sp>
        <p:nvSpPr>
          <p:cNvPr id="4" name="Slide Number Placeholder 3"/>
          <p:cNvSpPr>
            <a:spLocks noGrp="1"/>
          </p:cNvSpPr>
          <p:nvPr>
            <p:ph type="sldNum" sz="quarter" idx="10"/>
          </p:nvPr>
        </p:nvSpPr>
        <p:spPr/>
        <p:txBody>
          <a:bodyPr/>
          <a:lstStyle/>
          <a:p>
            <a:pPr>
              <a:defRPr/>
            </a:pPr>
            <a:fld id="{24DCA9C7-8BBC-449C-842B-7137C161ABAC}" type="slidenum">
              <a:rPr lang="en-US" smtClean="0"/>
              <a:pPr>
                <a:defRPr/>
              </a:pPr>
              <a:t>9</a:t>
            </a:fld>
            <a:endParaRPr lang="en-US"/>
          </a:p>
        </p:txBody>
      </p:sp>
    </p:spTree>
    <p:extLst>
      <p:ext uri="{BB962C8B-B14F-4D97-AF65-F5344CB8AC3E}">
        <p14:creationId xmlns:p14="http://schemas.microsoft.com/office/powerpoint/2010/main" val="311386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5759578-DDDD-4D9C-BF57-473D0C03349D}" type="datetime1">
              <a:rPr lang="en-US" smtClean="0"/>
              <a:pPr>
                <a:defRPr/>
              </a:pPr>
              <a:t>2/16/2016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2CD487-CF24-44D1-BEE6-7404785F023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58A9E04-86CC-4064-9683-551888AD87FA}" type="datetime1">
              <a:rPr lang="en-US" smtClean="0"/>
              <a:pPr>
                <a:defRPr/>
              </a:pPr>
              <a:t>2/16/2016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4DFF82-931D-48E9-AD9A-2BAFFEFA2E3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DBEAF2B-9A1B-4BA1-BBC0-71D4AD8A6A89}" type="datetime1">
              <a:rPr lang="en-US" smtClean="0"/>
              <a:pPr>
                <a:defRPr/>
              </a:pPr>
              <a:t>2/16/2016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792D07-A929-4C8A-8905-5A55FAD464B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239440A-4AE3-4F33-840A-07E3214D124D}" type="datetime1">
              <a:rPr lang="en-US" smtClean="0"/>
              <a:pPr>
                <a:defRPr/>
              </a:pPr>
              <a:t>2/16/2016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5CA4B8-9163-455C-890E-14362F9DCA8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18BF7F-913C-483E-AD21-5F6F63CCA6DF}" type="datetime1">
              <a:rPr lang="en-US" smtClean="0"/>
              <a:pPr>
                <a:defRPr/>
              </a:pPr>
              <a:t>2/16/2016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AFEE26-FBA4-4589-8790-91B70B6E155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FD58E3C-9AF4-4F13-9B80-BF45EFD1AB9B}" type="datetime1">
              <a:rPr lang="en-US" smtClean="0"/>
              <a:pPr>
                <a:defRPr/>
              </a:pPr>
              <a:t>2/16/2016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390DEB-82AF-4F70-BB31-250ADA5D83D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D9270B5-D45C-45BD-B584-C8A3E019DF6D}" type="datetime1">
              <a:rPr lang="en-US" smtClean="0"/>
              <a:pPr>
                <a:defRPr/>
              </a:pPr>
              <a:t>2/16/2016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5E3A10-1374-4454-A8DC-332E775562F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7AC7CD5-BA5F-4F92-A002-3A972DEC70CB}" type="datetime1">
              <a:rPr lang="en-US" smtClean="0"/>
              <a:pPr>
                <a:defRPr/>
              </a:pPr>
              <a:t>2/16/2016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AFEB88F-DFE8-4B63-ABA8-3D10A3EC284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F86268-F617-4251-B642-DF4EC2FB6EB8}" type="datetime1">
              <a:rPr lang="en-US" smtClean="0"/>
              <a:pPr>
                <a:defRPr/>
              </a:pPr>
              <a:t>2/16/2016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E07EB46-3767-4C67-B4D0-5BB36EFE25D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9B9C613-F113-4718-9CFF-D9E7A05FF817}" type="datetime1">
              <a:rPr lang="en-US" smtClean="0"/>
              <a:pPr>
                <a:defRPr/>
              </a:pPr>
              <a:t>2/16/2016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224F58-8DBC-4F43-B46F-70F1C497B05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BF8507F-228C-4946-8496-971971A96D60}" type="datetime1">
              <a:rPr lang="en-US" smtClean="0"/>
              <a:pPr>
                <a:defRPr/>
              </a:pPr>
              <a:t>2/16/2016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2AE2B6-20A2-48CE-AAAF-F523F03FFFA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8382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332037"/>
            <a:ext cx="8229600" cy="3230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620E27-F67B-412A-A9ED-41827D775219}" type="datetime1">
              <a:rPr lang="en-US" smtClean="0"/>
              <a:pPr>
                <a:defRPr/>
              </a:pPr>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679ADA-0279-4685-BE4E-557E457F916C}" type="slidenum">
              <a:rPr lang="en-US" smtClean="0"/>
              <a:pPr>
                <a:defRPr/>
              </a:pPr>
              <a:t>‹#›</a:t>
            </a:fld>
            <a:endParaRPr lang="en-US"/>
          </a:p>
        </p:txBody>
      </p:sp>
      <p:sp>
        <p:nvSpPr>
          <p:cNvPr id="7" name="Rectangle 6"/>
          <p:cNvSpPr/>
          <p:nvPr/>
        </p:nvSpPr>
        <p:spPr>
          <a:xfrm>
            <a:off x="0" y="0"/>
            <a:ext cx="9144000" cy="990600"/>
          </a:xfrm>
          <a:prstGeom prst="rect">
            <a:avLst/>
          </a:prstGeom>
          <a:solidFill>
            <a:srgbClr val="35547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hj_white.png"/>
          <p:cNvPicPr>
            <a:picLocks noChangeAspect="1"/>
          </p:cNvPicPr>
          <p:nvPr/>
        </p:nvPicPr>
        <p:blipFill>
          <a:blip r:embed="rId13"/>
          <a:stretch>
            <a:fillRect/>
          </a:stretch>
        </p:blipFill>
        <p:spPr>
          <a:xfrm>
            <a:off x="228600" y="152400"/>
            <a:ext cx="2194633" cy="621813"/>
          </a:xfrm>
          <a:prstGeom prst="rect">
            <a:avLst/>
          </a:prstGeom>
        </p:spPr>
      </p:pic>
      <p:sp>
        <p:nvSpPr>
          <p:cNvPr id="9" name="Title 1"/>
          <p:cNvSpPr txBox="1">
            <a:spLocks/>
          </p:cNvSpPr>
          <p:nvPr/>
        </p:nvSpPr>
        <p:spPr>
          <a:xfrm>
            <a:off x="6705600" y="65087"/>
            <a:ext cx="2209800" cy="860425"/>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TCU</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Mapping</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Enhanced</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Counseling</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457200" rtl="0" eaLnBrk="1" latinLnBrk="0" hangingPunct="1">
        <a:spcBef>
          <a:spcPct val="0"/>
        </a:spcBef>
        <a:buNone/>
        <a:defRPr sz="3200" b="1" i="0" u="none" kern="1200">
          <a:solidFill>
            <a:srgbClr val="376092"/>
          </a:solidFill>
          <a:latin typeface="+mj-lt"/>
          <a:ea typeface="+mj-ea"/>
          <a:cs typeface="Arial Black" panose="020B0A04020102020204" pitchFamily="34" charset="0"/>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mj-lt"/>
          <a:ea typeface="+mn-ea"/>
          <a:cs typeface="Lato Bold"/>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Lato Regular"/>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Regular"/>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file:///F:\..\nbartholomew\Local%20Settings\Temporary%20Internet%20Files\Local%20Settings\Temporary%20Internet%20Files\OLK17\DatarCetop.pp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7" name="Rectangle 6"/>
          <p:cNvSpPr/>
          <p:nvPr/>
        </p:nvSpPr>
        <p:spPr>
          <a:xfrm>
            <a:off x="312825" y="1642408"/>
            <a:ext cx="8229600" cy="1323439"/>
          </a:xfrm>
          <a:prstGeom prst="rect">
            <a:avLst/>
          </a:prstGeom>
        </p:spPr>
        <p:txBody>
          <a:bodyPr wrap="square">
            <a:spAutoFit/>
          </a:bodyPr>
          <a:lstStyle/>
          <a:p>
            <a:pPr algn="ctr" eaLnBrk="0" fontAlgn="base" hangingPunct="0">
              <a:spcBef>
                <a:spcPct val="0"/>
              </a:spcBef>
              <a:spcAft>
                <a:spcPct val="0"/>
              </a:spcAft>
            </a:pPr>
            <a:r>
              <a:rPr lang="en-US" sz="4000" b="1" cap="small" dirty="0" smtClean="0">
                <a:latin typeface="Levenim MT" pitchFamily="2" charset="-79"/>
                <a:cs typeface="Levenim MT" pitchFamily="2" charset="-79"/>
              </a:rPr>
              <a:t>TCU Interventions for Substance Abuse Treatment Programs</a:t>
            </a:r>
          </a:p>
        </p:txBody>
      </p:sp>
      <p:sp>
        <p:nvSpPr>
          <p:cNvPr id="8" name="Rectangle 7"/>
          <p:cNvSpPr/>
          <p:nvPr/>
        </p:nvSpPr>
        <p:spPr>
          <a:xfrm>
            <a:off x="276611" y="4114800"/>
            <a:ext cx="8602575" cy="369332"/>
          </a:xfrm>
          <a:prstGeom prst="rect">
            <a:avLst/>
          </a:prstGeom>
        </p:spPr>
        <p:txBody>
          <a:bodyPr wrap="square">
            <a:spAutoFit/>
          </a:bodyPr>
          <a:lstStyle/>
          <a:p>
            <a:pPr algn="ctr" eaLnBrk="0" fontAlgn="base" hangingPunct="0">
              <a:spcBef>
                <a:spcPct val="0"/>
              </a:spcBef>
              <a:spcAft>
                <a:spcPct val="0"/>
              </a:spcAft>
            </a:pPr>
            <a:r>
              <a:rPr lang="en-US" b="1" cap="small" dirty="0" smtClean="0"/>
              <a:t>Phillip Barbour / CHJ Master Trainer </a:t>
            </a:r>
            <a:endParaRPr lang="en-US" b="1" cap="small" dirty="0"/>
          </a:p>
        </p:txBody>
      </p:sp>
      <p:pic>
        <p:nvPicPr>
          <p:cNvPr id="10" name="Picture 5" descr="tcu_logo"/>
          <p:cNvPicPr>
            <a:picLocks noChangeAspect="1" noChangeArrowheads="1"/>
          </p:cNvPicPr>
          <p:nvPr/>
        </p:nvPicPr>
        <p:blipFill>
          <a:blip r:embed="rId3" cstate="print"/>
          <a:srcRect/>
          <a:stretch>
            <a:fillRect/>
          </a:stretch>
        </p:blipFill>
        <p:spPr bwMode="auto">
          <a:xfrm>
            <a:off x="1371600" y="5334000"/>
            <a:ext cx="1447800" cy="1071563"/>
          </a:xfrm>
          <a:prstGeom prst="rect">
            <a:avLst/>
          </a:prstGeom>
          <a:noFill/>
          <a:ln w="9525">
            <a:noFill/>
            <a:miter lim="800000"/>
            <a:headEnd/>
            <a:tailEnd/>
          </a:ln>
        </p:spPr>
      </p:pic>
      <p:pic>
        <p:nvPicPr>
          <p:cNvPr id="9" name="Picture 5" descr="tcu_logo"/>
          <p:cNvPicPr>
            <a:picLocks noChangeAspect="1" noChangeArrowheads="1"/>
          </p:cNvPicPr>
          <p:nvPr/>
        </p:nvPicPr>
        <p:blipFill>
          <a:blip r:embed="rId4" cstate="print"/>
          <a:stretch>
            <a:fillRect/>
          </a:stretch>
        </p:blipFill>
        <p:spPr bwMode="auto">
          <a:xfrm>
            <a:off x="5181600" y="5410200"/>
            <a:ext cx="3579473" cy="761151"/>
          </a:xfrm>
          <a:prstGeom prst="rect">
            <a:avLst/>
          </a:prstGeom>
          <a:noFill/>
          <a:ln w="9525">
            <a:noFill/>
            <a:miter lim="800000"/>
            <a:headEnd/>
            <a:tailEnd/>
          </a:ln>
        </p:spPr>
      </p:pic>
    </p:spTree>
    <p:extLst>
      <p:ext uri="{BB962C8B-B14F-4D97-AF65-F5344CB8AC3E}">
        <p14:creationId xmlns:p14="http://schemas.microsoft.com/office/powerpoint/2010/main" val="94681015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415338" y="6448425"/>
            <a:ext cx="695325" cy="387350"/>
            <a:chOff x="4881" y="3885"/>
            <a:chExt cx="564" cy="263"/>
          </a:xfrm>
        </p:grpSpPr>
        <p:pic>
          <p:nvPicPr>
            <p:cNvPr id="5" name="Picture 4" descr="TCU268"/>
            <p:cNvPicPr>
              <a:picLocks noChangeAspect="1" noChangeArrowheads="1"/>
            </p:cNvPicPr>
            <p:nvPr/>
          </p:nvPicPr>
          <p:blipFill>
            <a:blip r:embed="rId3" cstate="print"/>
            <a:srcRect/>
            <a:stretch>
              <a:fillRect/>
            </a:stretch>
          </p:blipFill>
          <p:spPr bwMode="auto">
            <a:xfrm>
              <a:off x="4951" y="3885"/>
              <a:ext cx="444" cy="179"/>
            </a:xfrm>
            <a:prstGeom prst="rect">
              <a:avLst/>
            </a:prstGeom>
            <a:noFill/>
            <a:ln w="9525">
              <a:noFill/>
              <a:miter lim="800000"/>
              <a:headEnd/>
              <a:tailEnd/>
            </a:ln>
          </p:spPr>
        </p:pic>
        <p:sp>
          <p:nvSpPr>
            <p:cNvPr id="6" name="Text Box 5"/>
            <p:cNvSpPr txBox="1">
              <a:spLocks noChangeArrowheads="1"/>
            </p:cNvSpPr>
            <p:nvPr/>
          </p:nvSpPr>
          <p:spPr bwMode="auto">
            <a:xfrm>
              <a:off x="4881" y="4023"/>
              <a:ext cx="564" cy="12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500" dirty="0">
                  <a:solidFill>
                    <a:prstClr val="white"/>
                  </a:solidFill>
                  <a:latin typeface="Arial"/>
                  <a:cs typeface="Arial" charset="0"/>
                </a:rPr>
                <a:t>©</a:t>
              </a:r>
              <a:r>
                <a:rPr lang="en-US" sz="600" dirty="0">
                  <a:solidFill>
                    <a:prstClr val="white"/>
                  </a:solidFill>
                  <a:latin typeface="Arial"/>
                  <a:cs typeface="Arial" charset="0"/>
                </a:rPr>
                <a:t> </a:t>
              </a:r>
              <a:r>
                <a:rPr lang="en-US" sz="600" dirty="0" smtClean="0">
                  <a:solidFill>
                    <a:prstClr val="black"/>
                  </a:solidFill>
                  <a:latin typeface="Arial"/>
                  <a:cs typeface="Arial" pitchFamily="34" charset="0"/>
                </a:rPr>
                <a:t>2013</a:t>
              </a:r>
              <a:endParaRPr lang="en-US" sz="600" dirty="0">
                <a:solidFill>
                  <a:prstClr val="black"/>
                </a:solidFill>
                <a:latin typeface="Arial"/>
                <a:cs typeface="Arial" pitchFamily="34" charset="0"/>
              </a:endParaRPr>
            </a:p>
          </p:txBody>
        </p:sp>
      </p:grpSp>
      <p:sp>
        <p:nvSpPr>
          <p:cNvPr id="7" name="Title 1"/>
          <p:cNvSpPr txBox="1">
            <a:spLocks/>
          </p:cNvSpPr>
          <p:nvPr/>
        </p:nvSpPr>
        <p:spPr>
          <a:xfrm>
            <a:off x="0" y="145026"/>
            <a:ext cx="7772400" cy="1074174"/>
          </a:xfrm>
          <a:prstGeom prst="rect">
            <a:avLst/>
          </a:prstGeom>
        </p:spPr>
        <p:txBody>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4400" dirty="0" smtClean="0"/>
              <a:t>		</a:t>
            </a:r>
            <a:r>
              <a:rPr lang="en-US" sz="4400" dirty="0" smtClean="0">
                <a:solidFill>
                  <a:schemeClr val="bg1"/>
                </a:solidFill>
              </a:rPr>
              <a:t>TCU Mapping Atlas</a:t>
            </a:r>
            <a:endParaRPr lang="en-US" sz="4400" dirty="0">
              <a:solidFill>
                <a:schemeClr val="bg1"/>
              </a:solidFill>
            </a:endParaRPr>
          </a:p>
        </p:txBody>
      </p:sp>
      <p:sp>
        <p:nvSpPr>
          <p:cNvPr id="8" name="Rectangle 7"/>
          <p:cNvSpPr/>
          <p:nvPr/>
        </p:nvSpPr>
        <p:spPr>
          <a:xfrm>
            <a:off x="186505" y="1779925"/>
            <a:ext cx="2023295" cy="3477875"/>
          </a:xfrm>
          <a:prstGeom prst="rect">
            <a:avLst/>
          </a:prstGeom>
        </p:spPr>
        <p:txBody>
          <a:bodyPr wrap="square">
            <a:spAutoFit/>
          </a:bodyPr>
          <a:lstStyle/>
          <a:p>
            <a:r>
              <a:rPr lang="en-US" sz="2000" dirty="0" smtClean="0"/>
              <a:t>Use the TCU Mapping Atlas to </a:t>
            </a:r>
            <a:r>
              <a:rPr lang="en-US" sz="2000" b="1" dirty="0" smtClean="0">
                <a:solidFill>
                  <a:srgbClr val="00B0F0"/>
                </a:solidFill>
              </a:rPr>
              <a:t>select </a:t>
            </a:r>
            <a:r>
              <a:rPr lang="en-US" sz="2000" b="1" dirty="0">
                <a:solidFill>
                  <a:srgbClr val="00B0F0"/>
                </a:solidFill>
              </a:rPr>
              <a:t>and </a:t>
            </a:r>
            <a:r>
              <a:rPr lang="en-US" sz="2000" b="1" dirty="0" smtClean="0">
                <a:solidFill>
                  <a:srgbClr val="00B0F0"/>
                </a:solidFill>
              </a:rPr>
              <a:t>download </a:t>
            </a:r>
            <a:r>
              <a:rPr lang="en-US" sz="2000" dirty="0" smtClean="0"/>
              <a:t>treatment </a:t>
            </a:r>
            <a:r>
              <a:rPr lang="en-US" sz="2000" dirty="0"/>
              <a:t>maps located in TCU </a:t>
            </a:r>
            <a:r>
              <a:rPr lang="en-US" sz="2000" dirty="0" smtClean="0"/>
              <a:t>training manuals </a:t>
            </a:r>
            <a:r>
              <a:rPr lang="en-US" sz="2000" dirty="0"/>
              <a:t>for </a:t>
            </a:r>
            <a:r>
              <a:rPr lang="en-US" sz="2000" b="1" dirty="0">
                <a:solidFill>
                  <a:srgbClr val="00B0F0"/>
                </a:solidFill>
              </a:rPr>
              <a:t>18 counseling topics</a:t>
            </a:r>
            <a:r>
              <a:rPr lang="en-US" sz="2000" dirty="0"/>
              <a:t>.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0275" y="1243263"/>
            <a:ext cx="6638925"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8575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415338" y="6448425"/>
            <a:ext cx="695325" cy="387350"/>
            <a:chOff x="4881" y="3885"/>
            <a:chExt cx="564" cy="263"/>
          </a:xfrm>
        </p:grpSpPr>
        <p:pic>
          <p:nvPicPr>
            <p:cNvPr id="5" name="Picture 4" descr="TCU268"/>
            <p:cNvPicPr>
              <a:picLocks noChangeAspect="1" noChangeArrowheads="1"/>
            </p:cNvPicPr>
            <p:nvPr/>
          </p:nvPicPr>
          <p:blipFill>
            <a:blip r:embed="rId3" cstate="print"/>
            <a:srcRect/>
            <a:stretch>
              <a:fillRect/>
            </a:stretch>
          </p:blipFill>
          <p:spPr bwMode="auto">
            <a:xfrm>
              <a:off x="4951" y="3885"/>
              <a:ext cx="444" cy="179"/>
            </a:xfrm>
            <a:prstGeom prst="rect">
              <a:avLst/>
            </a:prstGeom>
            <a:noFill/>
            <a:ln w="9525">
              <a:noFill/>
              <a:miter lim="800000"/>
              <a:headEnd/>
              <a:tailEnd/>
            </a:ln>
          </p:spPr>
        </p:pic>
        <p:sp>
          <p:nvSpPr>
            <p:cNvPr id="6" name="Text Box 5"/>
            <p:cNvSpPr txBox="1">
              <a:spLocks noChangeArrowheads="1"/>
            </p:cNvSpPr>
            <p:nvPr/>
          </p:nvSpPr>
          <p:spPr bwMode="auto">
            <a:xfrm>
              <a:off x="4881" y="4023"/>
              <a:ext cx="564" cy="12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500" dirty="0">
                  <a:solidFill>
                    <a:prstClr val="white"/>
                  </a:solidFill>
                  <a:latin typeface="Arial"/>
                  <a:cs typeface="Arial" charset="0"/>
                </a:rPr>
                <a:t>©</a:t>
              </a:r>
              <a:r>
                <a:rPr lang="en-US" sz="600" dirty="0">
                  <a:solidFill>
                    <a:prstClr val="white"/>
                  </a:solidFill>
                  <a:latin typeface="Arial"/>
                  <a:cs typeface="Arial" charset="0"/>
                </a:rPr>
                <a:t> </a:t>
              </a:r>
              <a:r>
                <a:rPr lang="en-US" sz="600" dirty="0" smtClean="0">
                  <a:solidFill>
                    <a:prstClr val="black"/>
                  </a:solidFill>
                  <a:latin typeface="Arial"/>
                  <a:cs typeface="Arial" pitchFamily="34" charset="0"/>
                </a:rPr>
                <a:t>2013</a:t>
              </a:r>
              <a:endParaRPr lang="en-US" sz="600" dirty="0">
                <a:solidFill>
                  <a:prstClr val="black"/>
                </a:solidFill>
                <a:latin typeface="Arial"/>
                <a:cs typeface="Arial" pitchFamily="34" charset="0"/>
              </a:endParaRPr>
            </a:p>
          </p:txBody>
        </p:sp>
      </p:grpSp>
      <p:sp>
        <p:nvSpPr>
          <p:cNvPr id="7" name="Title 1"/>
          <p:cNvSpPr txBox="1">
            <a:spLocks/>
          </p:cNvSpPr>
          <p:nvPr/>
        </p:nvSpPr>
        <p:spPr>
          <a:xfrm>
            <a:off x="45720" y="838200"/>
            <a:ext cx="7772400" cy="1074174"/>
          </a:xfrm>
          <a:prstGeom prst="rect">
            <a:avLst/>
          </a:prstGeom>
        </p:spPr>
        <p:txBody>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sz="4400" dirty="0" smtClean="0"/>
              <a:t>TCU Intervention Matrix</a:t>
            </a:r>
            <a:endParaRPr lang="en-US" sz="4400" dirty="0"/>
          </a:p>
        </p:txBody>
      </p:sp>
      <p:sp>
        <p:nvSpPr>
          <p:cNvPr id="8" name="Rectangle 7"/>
          <p:cNvSpPr/>
          <p:nvPr/>
        </p:nvSpPr>
        <p:spPr>
          <a:xfrm>
            <a:off x="167148" y="1600680"/>
            <a:ext cx="1828800" cy="4370427"/>
          </a:xfrm>
          <a:prstGeom prst="rect">
            <a:avLst/>
          </a:prstGeom>
        </p:spPr>
        <p:txBody>
          <a:bodyPr wrap="square">
            <a:spAutoFit/>
          </a:bodyPr>
          <a:lstStyle/>
          <a:p>
            <a:r>
              <a:rPr lang="en-US" sz="2000" b="1" dirty="0"/>
              <a:t>Matrix shows </a:t>
            </a:r>
            <a:r>
              <a:rPr lang="en-US" sz="2000" b="1" dirty="0" smtClean="0"/>
              <a:t>Interventions sorted by: </a:t>
            </a:r>
          </a:p>
          <a:p>
            <a:endParaRPr lang="en-US" sz="2000" b="1" dirty="0" smtClean="0"/>
          </a:p>
          <a:p>
            <a:pPr marL="285750" indent="-285750">
              <a:buFont typeface="Wingdings" pitchFamily="2" charset="2"/>
              <a:buChar char="Ø"/>
            </a:pPr>
            <a:r>
              <a:rPr lang="en-US" dirty="0" smtClean="0"/>
              <a:t>TCU </a:t>
            </a:r>
            <a:r>
              <a:rPr lang="en-US" dirty="0"/>
              <a:t>Treatment </a:t>
            </a:r>
            <a:r>
              <a:rPr lang="en-US" dirty="0" smtClean="0"/>
              <a:t>Stage</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Topics</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Special population</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Method of clinical use</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657350"/>
            <a:ext cx="67056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124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redwards\AppData\Local\Microsoft\Windows\Temporary Internet Files\Content.Outlook\IWD61461\Snip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 y="1066800"/>
            <a:ext cx="9127594"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5943600"/>
            <a:ext cx="6689194" cy="58477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dirty="0">
                <a:solidFill>
                  <a:schemeClr val="bg1"/>
                </a:solidFill>
              </a:rPr>
              <a:t>www.ibr.tcu.edu</a:t>
            </a:r>
          </a:p>
        </p:txBody>
      </p:sp>
      <p:sp>
        <p:nvSpPr>
          <p:cNvPr id="5" name="Oval 4"/>
          <p:cNvSpPr/>
          <p:nvPr/>
        </p:nvSpPr>
        <p:spPr>
          <a:xfrm>
            <a:off x="2057400" y="3810000"/>
            <a:ext cx="1981200" cy="1219200"/>
          </a:xfrm>
          <a:prstGeom prst="ellipse">
            <a:avLst/>
          </a:prstGeom>
          <a:noFill/>
          <a:ln>
            <a:solidFill>
              <a:srgbClr val="FC27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572941" y="3855720"/>
            <a:ext cx="1981200" cy="1219200"/>
          </a:xfrm>
          <a:prstGeom prst="ellipse">
            <a:avLst/>
          </a:prstGeom>
          <a:noFill/>
          <a:ln>
            <a:solidFill>
              <a:srgbClr val="FC27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22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types of maps</a:t>
            </a:r>
            <a:endParaRPr lang="en-US" dirty="0"/>
          </a:p>
        </p:txBody>
      </p:sp>
      <p:sp>
        <p:nvSpPr>
          <p:cNvPr id="2" name="Content Placeholder 1"/>
          <p:cNvSpPr>
            <a:spLocks noGrp="1"/>
          </p:cNvSpPr>
          <p:nvPr>
            <p:ph idx="1"/>
          </p:nvPr>
        </p:nvSpPr>
        <p:spPr/>
        <p:txBody>
          <a:bodyPr>
            <a:normAutofit fontScale="92500" lnSpcReduction="20000"/>
          </a:bodyPr>
          <a:lstStyle/>
          <a:p>
            <a:r>
              <a:rPr lang="en-US" u="sng" dirty="0" smtClean="0"/>
              <a:t>Free maps </a:t>
            </a:r>
            <a:r>
              <a:rPr lang="en-US" dirty="0" smtClean="0"/>
              <a:t>that are drawn “from scratch” as counseling proceeds or as homework.</a:t>
            </a:r>
          </a:p>
          <a:p>
            <a:r>
              <a:rPr lang="en-US" u="sng" dirty="0" smtClean="0"/>
              <a:t>Guide maps </a:t>
            </a:r>
            <a:r>
              <a:rPr lang="en-US" dirty="0" smtClean="0"/>
              <a:t>are “fill in the blanks” templates selected from a collection that covers a variety of common counseling topics.</a:t>
            </a:r>
          </a:p>
          <a:p>
            <a:r>
              <a:rPr lang="en-US" u="sng" dirty="0" smtClean="0"/>
              <a:t>Information maps </a:t>
            </a:r>
            <a:r>
              <a:rPr lang="en-US" dirty="0" smtClean="0"/>
              <a:t>are prepared independent of the clients by outside experts or counselors to present key topics.</a:t>
            </a:r>
            <a:endParaRPr lang="en-US"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Maps	</a:t>
            </a:r>
            <a:endParaRPr lang="en-US" dirty="0"/>
          </a:p>
        </p:txBody>
      </p:sp>
      <p:sp>
        <p:nvSpPr>
          <p:cNvPr id="2" name="Content Placeholder 1"/>
          <p:cNvSpPr>
            <a:spLocks noGrp="1"/>
          </p:cNvSpPr>
          <p:nvPr>
            <p:ph idx="1"/>
          </p:nvPr>
        </p:nvSpPr>
        <p:spPr/>
        <p:txBody>
          <a:bodyPr>
            <a:normAutofit lnSpcReduction="10000"/>
          </a:bodyPr>
          <a:lstStyle/>
          <a:p>
            <a:r>
              <a:rPr lang="en-US" sz="4400" i="1" dirty="0" smtClean="0"/>
              <a:t>In all there are more than 70 maps that are designed to enhance the treatment experience and guide clients toward recovery</a:t>
            </a:r>
            <a:endParaRPr lang="en-US" sz="4400" i="1"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Benefits of TMEC</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Provides a workspace for exploring problems and solutions </a:t>
            </a:r>
          </a:p>
          <a:p>
            <a:r>
              <a:rPr lang="en-US" dirty="0" smtClean="0"/>
              <a:t>Helps illustrate cause and effect, feedback loops, and other patterns </a:t>
            </a:r>
          </a:p>
          <a:p>
            <a:r>
              <a:rPr lang="en-US" dirty="0" smtClean="0"/>
              <a:t>Focuses attention on the topic at hand </a:t>
            </a:r>
          </a:p>
          <a:p>
            <a:r>
              <a:rPr lang="en-US" dirty="0" smtClean="0"/>
              <a:t>Provides easy reference to earlier discussions </a:t>
            </a:r>
          </a:p>
          <a:p>
            <a:r>
              <a:rPr lang="en-US" dirty="0" smtClean="0"/>
              <a:t>Provides a method for getting “unstuck” </a:t>
            </a:r>
          </a:p>
          <a:p>
            <a:r>
              <a:rPr lang="en-US" dirty="0" smtClean="0"/>
              <a:t>Creates memory aids for client and counselor </a:t>
            </a:r>
          </a:p>
          <a:p>
            <a:r>
              <a:rPr lang="en-US" dirty="0" smtClean="0"/>
              <a:t>Helps the client think in clearer and more systematic way</a:t>
            </a:r>
            <a:endParaRPr lang="en-US"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does TMEC fit with client assessments?</a:t>
            </a:r>
            <a:endParaRPr lang="en-US" dirty="0"/>
          </a:p>
        </p:txBody>
      </p:sp>
      <p:sp>
        <p:nvSpPr>
          <p:cNvPr id="2" name="Content Placeholder 1"/>
          <p:cNvSpPr>
            <a:spLocks noGrp="1"/>
          </p:cNvSpPr>
          <p:nvPr>
            <p:ph idx="1"/>
          </p:nvPr>
        </p:nvSpPr>
        <p:spPr/>
        <p:txBody>
          <a:bodyPr/>
          <a:lstStyle/>
          <a:p>
            <a:r>
              <a:rPr lang="en-US" sz="3600" i="1" dirty="0" smtClean="0"/>
              <a:t>TMEC has been shown to be especially useful in providing clients with feedback based on assessment instruments that are used to inform treatment planning or during-treatment monitoring.</a:t>
            </a:r>
            <a:endParaRPr lang="en-US" sz="3600" i="1"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Types</a:t>
            </a:r>
            <a:endParaRPr lang="en-US" dirty="0"/>
          </a:p>
        </p:txBody>
      </p:sp>
      <p:sp>
        <p:nvSpPr>
          <p:cNvPr id="6" name="Content Placeholder 5"/>
          <p:cNvSpPr>
            <a:spLocks noGrp="1"/>
          </p:cNvSpPr>
          <p:nvPr>
            <p:ph idx="1"/>
          </p:nvPr>
        </p:nvSpPr>
        <p:spPr/>
        <p:txBody>
          <a:bodyPr>
            <a:normAutofit fontScale="92500" lnSpcReduction="20000"/>
          </a:bodyPr>
          <a:lstStyle/>
          <a:p>
            <a:r>
              <a:rPr lang="en-US" b="1" dirty="0" smtClean="0"/>
              <a:t>Road Maps</a:t>
            </a:r>
          </a:p>
          <a:p>
            <a:pPr lvl="1"/>
            <a:r>
              <a:rPr lang="en-US" dirty="0" smtClean="0"/>
              <a:t>Description: Simple maps based around a visual road metaphor. Space is provided on each side of the “road” to create nodes with relevant ideas, events, memories, or proposed tasks.</a:t>
            </a:r>
          </a:p>
          <a:p>
            <a:pPr lvl="1"/>
            <a:endParaRPr lang="en-US" dirty="0" smtClean="0"/>
          </a:p>
          <a:p>
            <a:pPr lvl="2"/>
            <a:r>
              <a:rPr lang="en-US" i="1" dirty="0" smtClean="0"/>
              <a:t>“You are here and you want to get there”</a:t>
            </a:r>
          </a:p>
          <a:p>
            <a:pPr lvl="2"/>
            <a:r>
              <a:rPr lang="en-US" i="1" dirty="0" smtClean="0"/>
              <a:t>“When did the present difficulty start/you are here today”</a:t>
            </a:r>
          </a:p>
          <a:p>
            <a:pPr lvl="2"/>
            <a:r>
              <a:rPr lang="en-US" i="1" dirty="0" smtClean="0"/>
              <a:t>“Starting point/year/you are here”</a:t>
            </a:r>
            <a:endParaRPr lang="en-US" i="1" dirty="0"/>
          </a:p>
        </p:txBody>
      </p:sp>
      <p:sp>
        <p:nvSpPr>
          <p:cNvPr id="2" name="Footer Placeholder 1"/>
          <p:cNvSpPr>
            <a:spLocks noGrp="1"/>
          </p:cNvSpPr>
          <p:nvPr>
            <p:ph type="ftr" sz="quarter" idx="11"/>
          </p:nvPr>
        </p:nvSpPr>
        <p:spPr/>
        <p:txBody>
          <a:bodyPr/>
          <a:lstStyle/>
          <a:p>
            <a:pPr>
              <a:defRPr/>
            </a:pPr>
            <a:endParaRPr lang="en-US"/>
          </a:p>
        </p:txBody>
      </p:sp>
      <p:pic>
        <p:nvPicPr>
          <p:cNvPr id="1027" name="Picture 3"/>
          <p:cNvPicPr>
            <a:picLocks noChangeAspect="1" noChangeArrowheads="1"/>
          </p:cNvPicPr>
          <p:nvPr/>
        </p:nvPicPr>
        <p:blipFill>
          <a:blip r:embed="rId3" cstate="print"/>
          <a:srcRect/>
          <a:stretch>
            <a:fillRect/>
          </a:stretch>
        </p:blipFill>
        <p:spPr bwMode="auto">
          <a:xfrm>
            <a:off x="6629400" y="990600"/>
            <a:ext cx="1695450"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Types</a:t>
            </a:r>
            <a:endParaRPr lang="en-US" dirty="0"/>
          </a:p>
        </p:txBody>
      </p:sp>
      <p:sp>
        <p:nvSpPr>
          <p:cNvPr id="6" name="Content Placeholder 5"/>
          <p:cNvSpPr>
            <a:spLocks noGrp="1"/>
          </p:cNvSpPr>
          <p:nvPr>
            <p:ph idx="1"/>
          </p:nvPr>
        </p:nvSpPr>
        <p:spPr/>
        <p:txBody>
          <a:bodyPr>
            <a:normAutofit fontScale="85000" lnSpcReduction="20000"/>
          </a:bodyPr>
          <a:lstStyle/>
          <a:p>
            <a:r>
              <a:rPr lang="en-US" b="1" dirty="0" smtClean="0"/>
              <a:t>Decisional Maps </a:t>
            </a:r>
          </a:p>
          <a:p>
            <a:pPr lvl="1"/>
            <a:r>
              <a:rPr lang="en-US" dirty="0" smtClean="0"/>
              <a:t>Description: Structured maps based around a visual metaphor of opening different doors. Space is provided for clients to describe the decision or plan they are considering, the choices available, the risks/benefits of these choices, and some thoughts about what seems best to do.</a:t>
            </a:r>
          </a:p>
          <a:p>
            <a:pPr lvl="1"/>
            <a:endParaRPr lang="en-US" dirty="0" smtClean="0"/>
          </a:p>
          <a:p>
            <a:pPr lvl="2"/>
            <a:r>
              <a:rPr lang="en-US" dirty="0" smtClean="0"/>
              <a:t>“You have a decision to make about…”</a:t>
            </a:r>
          </a:p>
          <a:p>
            <a:pPr lvl="2"/>
            <a:r>
              <a:rPr lang="en-US" dirty="0" smtClean="0"/>
              <a:t>“You are about to take a big step”</a:t>
            </a:r>
          </a:p>
          <a:p>
            <a:pPr lvl="2"/>
            <a:endParaRPr lang="en-US" i="1" dirty="0"/>
          </a:p>
        </p:txBody>
      </p:sp>
      <p:sp>
        <p:nvSpPr>
          <p:cNvPr id="2" name="Footer Placeholder 1"/>
          <p:cNvSpPr>
            <a:spLocks noGrp="1"/>
          </p:cNvSpPr>
          <p:nvPr>
            <p:ph type="ftr" sz="quarter" idx="11"/>
          </p:nvPr>
        </p:nvSpPr>
        <p:spPr/>
        <p:txBody>
          <a:bodyPr/>
          <a:lstStyle/>
          <a:p>
            <a:pPr>
              <a:defRPr/>
            </a:pPr>
            <a:endParaRPr lang="en-US"/>
          </a:p>
        </p:txBody>
      </p:sp>
      <p:pic>
        <p:nvPicPr>
          <p:cNvPr id="54275" name="Picture 3"/>
          <p:cNvPicPr>
            <a:picLocks noChangeAspect="1" noChangeArrowheads="1"/>
          </p:cNvPicPr>
          <p:nvPr/>
        </p:nvPicPr>
        <p:blipFill>
          <a:blip r:embed="rId3" cstate="print"/>
          <a:srcRect/>
          <a:stretch>
            <a:fillRect/>
          </a:stretch>
        </p:blipFill>
        <p:spPr bwMode="auto">
          <a:xfrm>
            <a:off x="5638800" y="1066800"/>
            <a:ext cx="24765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Types</a:t>
            </a:r>
            <a:endParaRPr lang="en-US" dirty="0"/>
          </a:p>
        </p:txBody>
      </p:sp>
      <p:sp>
        <p:nvSpPr>
          <p:cNvPr id="6" name="Content Placeholder 5"/>
          <p:cNvSpPr>
            <a:spLocks noGrp="1"/>
          </p:cNvSpPr>
          <p:nvPr>
            <p:ph idx="1"/>
          </p:nvPr>
        </p:nvSpPr>
        <p:spPr/>
        <p:txBody>
          <a:bodyPr>
            <a:normAutofit fontScale="70000" lnSpcReduction="20000"/>
          </a:bodyPr>
          <a:lstStyle/>
          <a:p>
            <a:r>
              <a:rPr lang="en-US" b="1" dirty="0" smtClean="0"/>
              <a:t>Strengths Maps </a:t>
            </a:r>
          </a:p>
          <a:p>
            <a:pPr lvl="1"/>
            <a:r>
              <a:rPr lang="en-US" dirty="0" smtClean="0"/>
              <a:t>Description: The center node invites clients to consider their strengths in a visual metaphor for the “parts of the self” and to consider how these strengths benefit them.</a:t>
            </a:r>
          </a:p>
          <a:p>
            <a:pPr lvl="1"/>
            <a:endParaRPr lang="en-US" i="1" dirty="0" smtClean="0"/>
          </a:p>
          <a:p>
            <a:pPr lvl="1">
              <a:buNone/>
            </a:pPr>
            <a:r>
              <a:rPr lang="en-US" i="1" dirty="0" smtClean="0"/>
              <a:t>Simple customizations of </a:t>
            </a:r>
          </a:p>
          <a:p>
            <a:pPr lvl="1">
              <a:buNone/>
            </a:pPr>
            <a:r>
              <a:rPr lang="en-US" i="1" dirty="0" smtClean="0"/>
              <a:t>the map are possible by changing the </a:t>
            </a:r>
          </a:p>
          <a:p>
            <a:pPr lvl="1">
              <a:buNone/>
            </a:pPr>
            <a:r>
              <a:rPr lang="en-US" i="1" dirty="0" smtClean="0"/>
              <a:t>Stem questions in the last node or by</a:t>
            </a:r>
          </a:p>
          <a:p>
            <a:pPr lvl="1">
              <a:buNone/>
            </a:pPr>
            <a:r>
              <a:rPr lang="en-US" i="1" dirty="0" smtClean="0"/>
              <a:t>changing the descriptors of different </a:t>
            </a:r>
          </a:p>
          <a:p>
            <a:pPr lvl="1">
              <a:buNone/>
            </a:pPr>
            <a:r>
              <a:rPr lang="en-US" i="1" dirty="0" smtClean="0"/>
              <a:t>parts of self. </a:t>
            </a:r>
          </a:p>
          <a:p>
            <a:pPr lvl="1"/>
            <a:endParaRPr lang="en-US" i="1" dirty="0"/>
          </a:p>
        </p:txBody>
      </p:sp>
      <p:sp>
        <p:nvSpPr>
          <p:cNvPr id="2" name="Footer Placeholder 1"/>
          <p:cNvSpPr>
            <a:spLocks noGrp="1"/>
          </p:cNvSpPr>
          <p:nvPr>
            <p:ph type="ftr" sz="quarter" idx="11"/>
          </p:nvPr>
        </p:nvSpPr>
        <p:spPr/>
        <p:txBody>
          <a:bodyPr/>
          <a:lstStyle/>
          <a:p>
            <a:pPr>
              <a:defRPr/>
            </a:pPr>
            <a:endParaRPr lang="en-US"/>
          </a:p>
        </p:txBody>
      </p:sp>
      <p:pic>
        <p:nvPicPr>
          <p:cNvPr id="53250" name="Picture 2"/>
          <p:cNvPicPr>
            <a:picLocks noChangeAspect="1" noChangeArrowheads="1"/>
          </p:cNvPicPr>
          <p:nvPr/>
        </p:nvPicPr>
        <p:blipFill>
          <a:blip r:embed="rId3" cstate="print"/>
          <a:srcRect/>
          <a:stretch>
            <a:fillRect/>
          </a:stretch>
        </p:blipFill>
        <p:spPr bwMode="auto">
          <a:xfrm>
            <a:off x="6553200" y="3505200"/>
            <a:ext cx="21907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ctrTitle"/>
          </p:nvPr>
        </p:nvSpPr>
        <p:spPr>
          <a:xfrm>
            <a:off x="375203" y="2266950"/>
            <a:ext cx="8373975" cy="1085850"/>
          </a:xfrm>
        </p:spPr>
        <p:txBody>
          <a:bodyPr>
            <a:normAutofit fontScale="90000"/>
          </a:bodyPr>
          <a:lstStyle/>
          <a:p>
            <a:pPr algn="ctr">
              <a:lnSpc>
                <a:spcPts val="4200"/>
              </a:lnSpc>
              <a:defRPr/>
            </a:pPr>
            <a:r>
              <a:rPr lang="en-US" cap="small" dirty="0" smtClean="0">
                <a:solidFill>
                  <a:schemeClr val="tx1"/>
                </a:solidFill>
                <a:cs typeface="Times New Roman" pitchFamily="18" charset="0"/>
              </a:rPr>
              <a:t/>
            </a:r>
            <a:br>
              <a:rPr lang="en-US" cap="small" dirty="0" smtClean="0">
                <a:solidFill>
                  <a:schemeClr val="tx1"/>
                </a:solidFill>
                <a:cs typeface="Times New Roman" pitchFamily="18" charset="0"/>
              </a:rPr>
            </a:br>
            <a:r>
              <a:rPr lang="en-US" cap="small" dirty="0" smtClean="0">
                <a:solidFill>
                  <a:schemeClr val="tx1"/>
                </a:solidFill>
                <a:cs typeface="Times New Roman" pitchFamily="18" charset="0"/>
              </a:rPr>
              <a:t>Introduction to</a:t>
            </a:r>
            <a:br>
              <a:rPr lang="en-US" cap="small" dirty="0" smtClean="0">
                <a:solidFill>
                  <a:schemeClr val="tx1"/>
                </a:solidFill>
                <a:cs typeface="Times New Roman" pitchFamily="18" charset="0"/>
              </a:rPr>
            </a:br>
            <a:r>
              <a:rPr lang="en-US" cap="small" dirty="0" smtClean="0">
                <a:solidFill>
                  <a:schemeClr val="tx1"/>
                </a:solidFill>
                <a:cs typeface="Times New Roman" pitchFamily="18" charset="0"/>
              </a:rPr>
              <a:t> </a:t>
            </a:r>
            <a:br>
              <a:rPr lang="en-US" cap="small" dirty="0" smtClean="0">
                <a:solidFill>
                  <a:schemeClr val="tx1"/>
                </a:solidFill>
                <a:cs typeface="Times New Roman" pitchFamily="18" charset="0"/>
              </a:rPr>
            </a:br>
            <a:r>
              <a:rPr lang="en-US" sz="6000" cap="small" dirty="0" smtClean="0">
                <a:solidFill>
                  <a:schemeClr val="tx1"/>
                </a:solidFill>
                <a:cs typeface="Times New Roman" pitchFamily="18" charset="0"/>
              </a:rPr>
              <a:t>TCU Mapping-Enhanced Counseling (MEC)</a:t>
            </a:r>
          </a:p>
        </p:txBody>
      </p:sp>
      <p:sp>
        <p:nvSpPr>
          <p:cNvPr id="2" name="Footer Placeholder 1"/>
          <p:cNvSpPr>
            <a:spLocks noGrp="1"/>
          </p:cNvSpPr>
          <p:nvPr>
            <p:ph type="ftr" sz="quarter" idx="11"/>
          </p:nvPr>
        </p:nvSpPr>
        <p:spPr/>
        <p:txBody>
          <a:bodyPr/>
          <a:lstStyle/>
          <a:p>
            <a:pPr>
              <a:defRPr/>
            </a:pPr>
            <a:endParaRPr lang="en-US"/>
          </a:p>
        </p:txBody>
      </p:sp>
      <p:grpSp>
        <p:nvGrpSpPr>
          <p:cNvPr id="5" name="Group 39"/>
          <p:cNvGrpSpPr>
            <a:grpSpLocks/>
          </p:cNvGrpSpPr>
          <p:nvPr/>
        </p:nvGrpSpPr>
        <p:grpSpPr bwMode="auto">
          <a:xfrm>
            <a:off x="1981200" y="4495800"/>
            <a:ext cx="5607924" cy="1293050"/>
            <a:chOff x="2088106" y="5788475"/>
            <a:chExt cx="4481826" cy="755621"/>
          </a:xfrm>
        </p:grpSpPr>
        <p:pic>
          <p:nvPicPr>
            <p:cNvPr id="6" name="Picture 2" descr="NREPP Logo: SAMHSA's National Registry of Evidence-based Programs and Practices"/>
            <p:cNvPicPr>
              <a:picLocks noChangeAspect="1" noChangeArrowheads="1"/>
            </p:cNvPicPr>
            <p:nvPr/>
          </p:nvPicPr>
          <p:blipFill>
            <a:blip r:embed="rId3" cstate="print"/>
            <a:srcRect/>
            <a:stretch>
              <a:fillRect/>
            </a:stretch>
          </p:blipFill>
          <p:spPr bwMode="auto">
            <a:xfrm>
              <a:off x="2088106" y="5788475"/>
              <a:ext cx="4339989" cy="735155"/>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770537" y="6220258"/>
              <a:ext cx="3799395" cy="323838"/>
            </a:xfrm>
            <a:prstGeom prst="rect">
              <a:avLst/>
            </a:prstGeom>
            <a:noFill/>
          </p:spPr>
          <p:txBody>
            <a:bodyPr wrap="none">
              <a:spAutoFit/>
            </a:bodyPr>
            <a:lstStyle/>
            <a:p>
              <a:pPr algn="l" eaLnBrk="1" hangingPunct="1">
                <a:defRPr/>
              </a:pPr>
              <a:r>
                <a:rPr lang="en-US" sz="1500" b="1" dirty="0">
                  <a:solidFill>
                    <a:srgbClr val="7030A0"/>
                  </a:solidFill>
                  <a:latin typeface="Arial"/>
                </a:rPr>
                <a:t>“TCU Mapping-Enhanced Counseling”</a:t>
              </a:r>
            </a:p>
          </p:txBody>
        </p:sp>
      </p:grpSp>
    </p:spTree>
    <p:extLst>
      <p:ext uri="{BB962C8B-B14F-4D97-AF65-F5344CB8AC3E}">
        <p14:creationId xmlns:p14="http://schemas.microsoft.com/office/powerpoint/2010/main" val="383109818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0"/>
            <a:ext cx="54864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58324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Types</a:t>
            </a:r>
            <a:endParaRPr lang="en-US" dirty="0"/>
          </a:p>
        </p:txBody>
      </p:sp>
      <p:sp>
        <p:nvSpPr>
          <p:cNvPr id="6" name="Content Placeholder 5"/>
          <p:cNvSpPr>
            <a:spLocks noGrp="1"/>
          </p:cNvSpPr>
          <p:nvPr>
            <p:ph idx="1"/>
          </p:nvPr>
        </p:nvSpPr>
        <p:spPr/>
        <p:txBody>
          <a:bodyPr>
            <a:normAutofit fontScale="85000" lnSpcReduction="20000"/>
          </a:bodyPr>
          <a:lstStyle/>
          <a:p>
            <a:r>
              <a:rPr lang="en-US" b="1" dirty="0" smtClean="0"/>
              <a:t>Planning Map</a:t>
            </a:r>
          </a:p>
          <a:p>
            <a:pPr lvl="1"/>
            <a:r>
              <a:rPr lang="en-US" dirty="0" smtClean="0"/>
              <a:t>Description: Guide maps that help walk clients through establishing “SMART” goals  (specific, measurable, attainable, realistic and timely) and considering resources they can call on to help them prevail.</a:t>
            </a:r>
          </a:p>
          <a:p>
            <a:pPr lvl="1"/>
            <a:endParaRPr lang="en-US" i="1" dirty="0" smtClean="0"/>
          </a:p>
          <a:p>
            <a:pPr lvl="2"/>
            <a:r>
              <a:rPr lang="en-US" dirty="0" smtClean="0"/>
              <a:t>“Planning Rocket”</a:t>
            </a:r>
          </a:p>
          <a:p>
            <a:pPr lvl="2"/>
            <a:r>
              <a:rPr lang="en-US" dirty="0" smtClean="0"/>
              <a:t>“My next goal”</a:t>
            </a:r>
          </a:p>
          <a:p>
            <a:pPr lvl="2"/>
            <a:r>
              <a:rPr lang="en-US" dirty="0" smtClean="0"/>
              <a:t>“What is your primary concern”</a:t>
            </a:r>
          </a:p>
          <a:p>
            <a:pPr lvl="2"/>
            <a:endParaRPr lang="en-US" dirty="0" smtClean="0"/>
          </a:p>
          <a:p>
            <a:pPr lvl="2"/>
            <a:endParaRPr lang="en-US" i="1" dirty="0"/>
          </a:p>
        </p:txBody>
      </p:sp>
      <p:sp>
        <p:nvSpPr>
          <p:cNvPr id="2" name="Footer Placeholder 1"/>
          <p:cNvSpPr>
            <a:spLocks noGrp="1"/>
          </p:cNvSpPr>
          <p:nvPr>
            <p:ph type="ftr" sz="quarter" idx="11"/>
          </p:nvPr>
        </p:nvSpPr>
        <p:spPr/>
        <p:txBody>
          <a:bodyPr/>
          <a:lstStyle/>
          <a:p>
            <a:pPr>
              <a:defRPr/>
            </a:pPr>
            <a:endParaRPr lang="en-US"/>
          </a:p>
        </p:txBody>
      </p:sp>
      <p:pic>
        <p:nvPicPr>
          <p:cNvPr id="55298" name="Picture 2"/>
          <p:cNvPicPr>
            <a:picLocks noChangeAspect="1" noChangeArrowheads="1"/>
          </p:cNvPicPr>
          <p:nvPr/>
        </p:nvPicPr>
        <p:blipFill>
          <a:blip r:embed="rId3" cstate="print"/>
          <a:srcRect/>
          <a:stretch>
            <a:fillRect/>
          </a:stretch>
        </p:blipFill>
        <p:spPr bwMode="auto">
          <a:xfrm>
            <a:off x="6400800" y="3810000"/>
            <a:ext cx="2057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Types</a:t>
            </a:r>
            <a:endParaRPr lang="en-US" dirty="0"/>
          </a:p>
        </p:txBody>
      </p:sp>
      <p:sp>
        <p:nvSpPr>
          <p:cNvPr id="6" name="Content Placeholder 5"/>
          <p:cNvSpPr>
            <a:spLocks noGrp="1"/>
          </p:cNvSpPr>
          <p:nvPr>
            <p:ph idx="1"/>
          </p:nvPr>
        </p:nvSpPr>
        <p:spPr/>
        <p:txBody>
          <a:bodyPr>
            <a:normAutofit fontScale="92500" lnSpcReduction="10000"/>
          </a:bodyPr>
          <a:lstStyle/>
          <a:p>
            <a:r>
              <a:rPr lang="en-US" b="1" dirty="0" smtClean="0"/>
              <a:t>Outcomes Maps </a:t>
            </a:r>
          </a:p>
          <a:p>
            <a:pPr lvl="1"/>
            <a:r>
              <a:rPr lang="en-US" dirty="0" smtClean="0"/>
              <a:t>Description: Guide maps for exploring the events, choices, and actions that were associated with either a “successful” or “unsuccessful” outcome the client has experienced.</a:t>
            </a:r>
          </a:p>
          <a:p>
            <a:pPr lvl="1"/>
            <a:endParaRPr lang="en-US" dirty="0" smtClean="0"/>
          </a:p>
          <a:p>
            <a:pPr lvl="2"/>
            <a:r>
              <a:rPr lang="en-US" i="1" dirty="0" smtClean="0"/>
              <a:t>“What was your success”</a:t>
            </a:r>
          </a:p>
          <a:p>
            <a:pPr lvl="2"/>
            <a:r>
              <a:rPr lang="en-US" i="1" dirty="0" smtClean="0"/>
              <a:t>“Brick wall”</a:t>
            </a:r>
          </a:p>
          <a:p>
            <a:pPr lvl="2"/>
            <a:endParaRPr lang="en-US" dirty="0" smtClean="0"/>
          </a:p>
          <a:p>
            <a:pPr lvl="2"/>
            <a:endParaRPr lang="en-US" i="1" dirty="0"/>
          </a:p>
        </p:txBody>
      </p:sp>
      <p:sp>
        <p:nvSpPr>
          <p:cNvPr id="2" name="Footer Placeholder 1"/>
          <p:cNvSpPr>
            <a:spLocks noGrp="1"/>
          </p:cNvSpPr>
          <p:nvPr>
            <p:ph type="ftr" sz="quarter" idx="11"/>
          </p:nvPr>
        </p:nvSpPr>
        <p:spPr/>
        <p:txBody>
          <a:bodyPr/>
          <a:lstStyle/>
          <a:p>
            <a:pPr>
              <a:defRPr/>
            </a:pPr>
            <a:endParaRPr lang="en-US"/>
          </a:p>
        </p:txBody>
      </p:sp>
      <p:pic>
        <p:nvPicPr>
          <p:cNvPr id="56322" name="Picture 2"/>
          <p:cNvPicPr>
            <a:picLocks noChangeAspect="1" noChangeArrowheads="1"/>
          </p:cNvPicPr>
          <p:nvPr/>
        </p:nvPicPr>
        <p:blipFill>
          <a:blip r:embed="rId3" cstate="print"/>
          <a:srcRect/>
          <a:stretch>
            <a:fillRect/>
          </a:stretch>
        </p:blipFill>
        <p:spPr bwMode="auto">
          <a:xfrm>
            <a:off x="6857999" y="1200912"/>
            <a:ext cx="1567751"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Types</a:t>
            </a:r>
            <a:endParaRPr lang="en-US" dirty="0"/>
          </a:p>
        </p:txBody>
      </p:sp>
      <p:sp>
        <p:nvSpPr>
          <p:cNvPr id="6" name="Content Placeholder 5"/>
          <p:cNvSpPr>
            <a:spLocks noGrp="1"/>
          </p:cNvSpPr>
          <p:nvPr>
            <p:ph idx="1"/>
          </p:nvPr>
        </p:nvSpPr>
        <p:spPr/>
        <p:txBody>
          <a:bodyPr>
            <a:normAutofit fontScale="92500"/>
          </a:bodyPr>
          <a:lstStyle/>
          <a:p>
            <a:r>
              <a:rPr lang="en-US" b="1" dirty="0" smtClean="0"/>
              <a:t>Relationship Maps </a:t>
            </a:r>
          </a:p>
          <a:p>
            <a:pPr lvl="1"/>
            <a:r>
              <a:rPr lang="en-US" dirty="0" smtClean="0"/>
              <a:t>Description: </a:t>
            </a:r>
          </a:p>
          <a:p>
            <a:pPr lvl="1"/>
            <a:r>
              <a:rPr lang="en-US" dirty="0" smtClean="0"/>
              <a:t>Structured maps for identifying positive or supportive social relationships and for improving communication.</a:t>
            </a:r>
          </a:p>
          <a:p>
            <a:pPr lvl="1"/>
            <a:endParaRPr lang="en-US" dirty="0" smtClean="0"/>
          </a:p>
          <a:p>
            <a:pPr lvl="2"/>
            <a:r>
              <a:rPr lang="en-US" i="1" dirty="0" smtClean="0"/>
              <a:t>““Peer inventory”</a:t>
            </a:r>
          </a:p>
          <a:p>
            <a:pPr lvl="2"/>
            <a:r>
              <a:rPr lang="en-US" i="1" dirty="0" smtClean="0"/>
              <a:t>“An important conversation”</a:t>
            </a:r>
          </a:p>
          <a:p>
            <a:pPr lvl="2"/>
            <a:endParaRPr lang="en-US" dirty="0" smtClean="0"/>
          </a:p>
          <a:p>
            <a:pPr lvl="2"/>
            <a:endParaRPr lang="en-US" i="1" dirty="0"/>
          </a:p>
        </p:txBody>
      </p:sp>
      <p:sp>
        <p:nvSpPr>
          <p:cNvPr id="2" name="Footer Placeholder 1"/>
          <p:cNvSpPr>
            <a:spLocks noGrp="1"/>
          </p:cNvSpPr>
          <p:nvPr>
            <p:ph type="ftr" sz="quarter" idx="11"/>
          </p:nvPr>
        </p:nvSpPr>
        <p:spPr/>
        <p:txBody>
          <a:bodyPr/>
          <a:lstStyle/>
          <a:p>
            <a:pPr>
              <a:defRPr/>
            </a:pPr>
            <a:endParaRPr lang="en-US"/>
          </a:p>
        </p:txBody>
      </p:sp>
      <p:pic>
        <p:nvPicPr>
          <p:cNvPr id="57346" name="Picture 2"/>
          <p:cNvPicPr>
            <a:picLocks noChangeAspect="1" noChangeArrowheads="1"/>
          </p:cNvPicPr>
          <p:nvPr/>
        </p:nvPicPr>
        <p:blipFill>
          <a:blip r:embed="rId3" cstate="print"/>
          <a:srcRect/>
          <a:stretch>
            <a:fillRect/>
          </a:stretch>
        </p:blipFill>
        <p:spPr bwMode="auto">
          <a:xfrm>
            <a:off x="5867400" y="0"/>
            <a:ext cx="24765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 y="1219200"/>
            <a:ext cx="8229600" cy="838200"/>
          </a:xfrm>
        </p:spPr>
        <p:txBody>
          <a:bodyPr/>
          <a:lstStyle/>
          <a:p>
            <a:r>
              <a:rPr lang="en-US" dirty="0" smtClean="0"/>
              <a:t>Map Types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27432"/>
            <a:ext cx="4599949" cy="6244431"/>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cu.edu\dfs1\ibr_folders\chayes\My Documents\Child Development\2009 workshop\dylan's map.jpg"/>
          <p:cNvPicPr>
            <a:picLocks noChangeAspect="1" noChangeArrowheads="1"/>
          </p:cNvPicPr>
          <p:nvPr/>
        </p:nvPicPr>
        <p:blipFill>
          <a:blip r:embed="rId3" cstate="print"/>
          <a:srcRect/>
          <a:stretch>
            <a:fillRect/>
          </a:stretch>
        </p:blipFill>
        <p:spPr bwMode="auto">
          <a:xfrm rot="5400000">
            <a:off x="1143000" y="-1214436"/>
            <a:ext cx="6858000" cy="9144001"/>
          </a:xfrm>
          <a:prstGeom prst="rect">
            <a:avLst/>
          </a:prstGeom>
          <a:noFill/>
        </p:spPr>
      </p:pic>
      <p:sp>
        <p:nvSpPr>
          <p:cNvPr id="3" name="Title 1"/>
          <p:cNvSpPr txBox="1">
            <a:spLocks/>
          </p:cNvSpPr>
          <p:nvPr/>
        </p:nvSpPr>
        <p:spPr>
          <a:xfrm>
            <a:off x="76200" y="76200"/>
            <a:ext cx="8229600" cy="1143000"/>
          </a:xfrm>
          <a:prstGeom prst="rect">
            <a:avLst/>
          </a:prstGeom>
        </p:spPr>
        <p:txBody>
          <a:bodyPr>
            <a:normAutofit/>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sz="5400" dirty="0" smtClean="0"/>
              <a:t>Relationship Map</a:t>
            </a:r>
            <a:endParaRPr lang="en-US" sz="3200" dirty="0"/>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50325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Maps and Manuals</a:t>
            </a:r>
            <a:endParaRPr lang="en-US" dirty="0"/>
          </a:p>
        </p:txBody>
      </p:sp>
      <p:sp>
        <p:nvSpPr>
          <p:cNvPr id="6" name="Content Placeholder 5"/>
          <p:cNvSpPr>
            <a:spLocks noGrp="1"/>
          </p:cNvSpPr>
          <p:nvPr>
            <p:ph idx="1"/>
          </p:nvPr>
        </p:nvSpPr>
        <p:spPr/>
        <p:txBody>
          <a:bodyPr>
            <a:normAutofit fontScale="92500" lnSpcReduction="20000"/>
          </a:bodyPr>
          <a:lstStyle/>
          <a:p>
            <a:r>
              <a:rPr lang="en-US" b="1" dirty="0" smtClean="0"/>
              <a:t>Mapping New Roads to Recovery: Cognitive Enhancements to Counseling </a:t>
            </a:r>
            <a:r>
              <a:rPr lang="en-US" dirty="0" smtClean="0"/>
              <a:t>– This mapping “primer” features step-by-step information and practice exercises.</a:t>
            </a:r>
          </a:p>
          <a:p>
            <a:r>
              <a:rPr lang="en-US" b="1" dirty="0" smtClean="0"/>
              <a:t>TCU Guide Maps: A Resource for Counselors –</a:t>
            </a:r>
            <a:r>
              <a:rPr lang="en-US" dirty="0" smtClean="0"/>
              <a:t> This manual presents a collection of fill-in-the-blank maps that cover numerous counseling topics.</a:t>
            </a:r>
          </a:p>
          <a:p>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72048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Maps and Manuals</a:t>
            </a:r>
            <a:endParaRPr lang="en-US" dirty="0"/>
          </a:p>
        </p:txBody>
      </p:sp>
      <p:sp>
        <p:nvSpPr>
          <p:cNvPr id="6" name="Content Placeholder 5"/>
          <p:cNvSpPr>
            <a:spLocks noGrp="1"/>
          </p:cNvSpPr>
          <p:nvPr>
            <p:ph idx="1"/>
          </p:nvPr>
        </p:nvSpPr>
        <p:spPr>
          <a:xfrm>
            <a:off x="457200" y="2209800"/>
            <a:ext cx="8229600" cy="3230563"/>
          </a:xfrm>
        </p:spPr>
        <p:txBody>
          <a:bodyPr>
            <a:normAutofit fontScale="92500" lnSpcReduction="20000"/>
          </a:bodyPr>
          <a:lstStyle/>
          <a:p>
            <a:r>
              <a:rPr lang="en-US" b="1" dirty="0" smtClean="0"/>
              <a:t>Mapping Your Steps: Twelve Step Guide Maps </a:t>
            </a:r>
            <a:r>
              <a:rPr lang="en-US" dirty="0" smtClean="0"/>
              <a:t>– This is a more targeted manual that provides guide maps for learning and processing the information in 12 step programs.</a:t>
            </a:r>
          </a:p>
          <a:p>
            <a:r>
              <a:rPr lang="en-US" b="1" dirty="0" smtClean="0"/>
              <a:t>Straight Ahead: Transition Skills for Recovery </a:t>
            </a:r>
            <a:r>
              <a:rPr lang="en-US" dirty="0" smtClean="0"/>
              <a:t>– This manual uses guide maps and information maps for relapse prevention and building social support for recovery.</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66107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Maps and Manuals Specific Topics</a:t>
            </a:r>
            <a:endParaRPr lang="en-US" dirty="0"/>
          </a:p>
        </p:txBody>
      </p:sp>
      <p:sp>
        <p:nvSpPr>
          <p:cNvPr id="6" name="Content Placeholder 5"/>
          <p:cNvSpPr>
            <a:spLocks noGrp="1"/>
          </p:cNvSpPr>
          <p:nvPr>
            <p:ph idx="1"/>
          </p:nvPr>
        </p:nvSpPr>
        <p:spPr/>
        <p:txBody>
          <a:bodyPr>
            <a:normAutofit fontScale="92500" lnSpcReduction="10000"/>
          </a:bodyPr>
          <a:lstStyle/>
          <a:p>
            <a:r>
              <a:rPr lang="en-US" sz="2400" b="1" dirty="0" smtClean="0"/>
              <a:t>Getting Motivated to Change – </a:t>
            </a:r>
            <a:r>
              <a:rPr lang="en-US" sz="2400" dirty="0" smtClean="0"/>
              <a:t>This manual uses mapping worksheets to help clients visualize decisional balances, self-identify motivations for change, and plan goals. </a:t>
            </a:r>
          </a:p>
          <a:p>
            <a:r>
              <a:rPr lang="en-US" sz="2400" b="1" dirty="0" smtClean="0"/>
              <a:t>Mapping Your Treatment Plan – </a:t>
            </a:r>
            <a:r>
              <a:rPr lang="en-US" sz="2400" dirty="0" smtClean="0"/>
              <a:t>This manual presents a mapping-focused guide for working with clients to establish meaningful and useful treatment goals.</a:t>
            </a:r>
          </a:p>
          <a:p>
            <a:r>
              <a:rPr lang="en-US" sz="2400" b="1" dirty="0" smtClean="0"/>
              <a:t>Unlock Your Thinking, Open Your Mind – </a:t>
            </a:r>
            <a:r>
              <a:rPr lang="en-US" sz="2400" dirty="0" smtClean="0"/>
              <a:t>This manual uses mapping to focus on identifying and changing unproductive cognitive  distortions that interfere with treatment and recovery.</a:t>
            </a:r>
            <a:endParaRPr lang="en-US" sz="24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92260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Motivated to Change</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A collection of materials for leading counseling sessions that address motivation and readiness for change.</a:t>
            </a:r>
          </a:p>
          <a:p>
            <a:r>
              <a:rPr lang="en-US" dirty="0" smtClean="0"/>
              <a:t>Group leader check list</a:t>
            </a:r>
          </a:p>
          <a:p>
            <a:r>
              <a:rPr lang="en-US" dirty="0" smtClean="0"/>
              <a:t>Four parts to this manual</a:t>
            </a:r>
          </a:p>
          <a:p>
            <a:pPr marL="849313" lvl="1" indent="-457200">
              <a:buFont typeface="+mj-lt"/>
              <a:buAutoNum type="arabicPeriod"/>
            </a:pPr>
            <a:r>
              <a:rPr lang="en-US" dirty="0" smtClean="0"/>
              <a:t>Motivation 101</a:t>
            </a:r>
          </a:p>
          <a:p>
            <a:pPr marL="849313" lvl="1" indent="-457200">
              <a:buFont typeface="+mj-lt"/>
              <a:buAutoNum type="arabicPeriod"/>
            </a:pPr>
            <a:r>
              <a:rPr lang="en-US" dirty="0" smtClean="0"/>
              <a:t>The Art of Self Motivation</a:t>
            </a:r>
          </a:p>
          <a:p>
            <a:pPr marL="849313" lvl="1" indent="-457200">
              <a:buFont typeface="+mj-lt"/>
              <a:buAutoNum type="arabicPeriod"/>
            </a:pPr>
            <a:r>
              <a:rPr lang="en-US" dirty="0" smtClean="0"/>
              <a:t>Staying Motivated</a:t>
            </a:r>
          </a:p>
          <a:p>
            <a:pPr marL="849313" lvl="1" indent="-457200">
              <a:buFont typeface="+mj-lt"/>
              <a:buAutoNum type="arabicPeriod"/>
            </a:pPr>
            <a:r>
              <a:rPr lang="en-US" dirty="0" smtClean="0"/>
              <a:t>Making it Second Nature</a:t>
            </a:r>
          </a:p>
          <a:p>
            <a:r>
              <a:rPr lang="en-US" dirty="0" smtClean="0"/>
              <a:t>Step-by-step guide for delivering the topic</a:t>
            </a:r>
            <a:endParaRPr lang="en-US" dirty="0"/>
          </a:p>
        </p:txBody>
      </p:sp>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76300"/>
            <a:ext cx="8229600" cy="838200"/>
          </a:xfrm>
        </p:spPr>
        <p:txBody>
          <a:bodyPr/>
          <a:lstStyle/>
          <a:p>
            <a:r>
              <a:rPr lang="en-US" dirty="0" smtClean="0"/>
              <a:t>Phil’s Dog</a:t>
            </a:r>
            <a:endParaRPr lang="en-US" dirty="0"/>
          </a:p>
        </p:txBody>
      </p:sp>
      <p:sp>
        <p:nvSpPr>
          <p:cNvPr id="4" name="Content Placeholder 3"/>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endParaRPr lang="en-US" dirty="0"/>
          </a:p>
        </p:txBody>
      </p:sp>
      <p:pic>
        <p:nvPicPr>
          <p:cNvPr id="3074" name="Picture 2" descr="http://newshealth.net/wp-content/uploads/2010/05/American_Eskimo_Dog.jpg"/>
          <p:cNvPicPr>
            <a:picLocks noChangeAspect="1" noChangeArrowheads="1"/>
          </p:cNvPicPr>
          <p:nvPr/>
        </p:nvPicPr>
        <p:blipFill>
          <a:blip r:embed="rId3" cstate="print"/>
          <a:srcRect/>
          <a:stretch>
            <a:fillRect/>
          </a:stretch>
        </p:blipFill>
        <p:spPr bwMode="auto">
          <a:xfrm>
            <a:off x="2667000" y="2590800"/>
            <a:ext cx="3200400" cy="2511051"/>
          </a:xfrm>
          <a:prstGeom prst="rect">
            <a:avLst/>
          </a:prstGeom>
          <a:noFill/>
        </p:spPr>
      </p:pic>
      <p:grpSp>
        <p:nvGrpSpPr>
          <p:cNvPr id="5" name="Group 43"/>
          <p:cNvGrpSpPr/>
          <p:nvPr/>
        </p:nvGrpSpPr>
        <p:grpSpPr>
          <a:xfrm>
            <a:off x="228600" y="1840804"/>
            <a:ext cx="2362200" cy="1110316"/>
            <a:chOff x="228600" y="1404284"/>
            <a:chExt cx="2362200" cy="1110316"/>
          </a:xfrm>
        </p:grpSpPr>
        <p:sp>
          <p:nvSpPr>
            <p:cNvPr id="8" name="TextBox 7"/>
            <p:cNvSpPr txBox="1"/>
            <p:nvPr/>
          </p:nvSpPr>
          <p:spPr>
            <a:xfrm>
              <a:off x="228600" y="1404284"/>
              <a:ext cx="1905000" cy="646331"/>
            </a:xfrm>
            <a:prstGeom prst="rect">
              <a:avLst/>
            </a:prstGeom>
            <a:noFill/>
            <a:ln>
              <a:solidFill>
                <a:schemeClr val="tx1"/>
              </a:solidFill>
            </a:ln>
          </p:spPr>
          <p:txBody>
            <a:bodyPr wrap="square" rtlCol="0">
              <a:spAutoFit/>
            </a:bodyPr>
            <a:lstStyle/>
            <a:p>
              <a:r>
                <a:rPr lang="en-US" dirty="0" smtClean="0"/>
                <a:t>His name was </a:t>
              </a:r>
              <a:r>
                <a:rPr lang="en-US" dirty="0" err="1" smtClean="0"/>
                <a:t>Sharky</a:t>
              </a:r>
              <a:endParaRPr lang="en-US" dirty="0"/>
            </a:p>
          </p:txBody>
        </p:sp>
        <p:cxnSp>
          <p:nvCxnSpPr>
            <p:cNvPr id="21" name="Straight Connector 20"/>
            <p:cNvCxnSpPr/>
            <p:nvPr/>
          </p:nvCxnSpPr>
          <p:spPr>
            <a:xfrm>
              <a:off x="2133600" y="2057400"/>
              <a:ext cx="457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44"/>
          <p:cNvGrpSpPr/>
          <p:nvPr/>
        </p:nvGrpSpPr>
        <p:grpSpPr>
          <a:xfrm>
            <a:off x="3429000" y="1295400"/>
            <a:ext cx="2286000" cy="1219200"/>
            <a:chOff x="3429000" y="1295400"/>
            <a:chExt cx="2286000" cy="1219200"/>
          </a:xfrm>
        </p:grpSpPr>
        <p:sp>
          <p:nvSpPr>
            <p:cNvPr id="9" name="TextBox 8"/>
            <p:cNvSpPr txBox="1"/>
            <p:nvPr/>
          </p:nvSpPr>
          <p:spPr>
            <a:xfrm>
              <a:off x="3429000" y="1295400"/>
              <a:ext cx="2286000" cy="646331"/>
            </a:xfrm>
            <a:prstGeom prst="rect">
              <a:avLst/>
            </a:prstGeom>
            <a:noFill/>
            <a:ln>
              <a:solidFill>
                <a:schemeClr val="tx1"/>
              </a:solidFill>
            </a:ln>
          </p:spPr>
          <p:txBody>
            <a:bodyPr wrap="square" rtlCol="0">
              <a:spAutoFit/>
            </a:bodyPr>
            <a:lstStyle/>
            <a:p>
              <a:r>
                <a:rPr lang="en-US" dirty="0" smtClean="0"/>
                <a:t>American Eskimo - Standard</a:t>
              </a:r>
              <a:endParaRPr lang="en-US" dirty="0"/>
            </a:p>
          </p:txBody>
        </p:sp>
        <p:cxnSp>
          <p:nvCxnSpPr>
            <p:cNvPr id="23" name="Straight Connector 22"/>
            <p:cNvCxnSpPr/>
            <p:nvPr/>
          </p:nvCxnSpPr>
          <p:spPr>
            <a:xfrm>
              <a:off x="4343400" y="19812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45"/>
          <p:cNvGrpSpPr/>
          <p:nvPr/>
        </p:nvGrpSpPr>
        <p:grpSpPr>
          <a:xfrm>
            <a:off x="6096000" y="1676400"/>
            <a:ext cx="2057400" cy="914400"/>
            <a:chOff x="6096000" y="1676400"/>
            <a:chExt cx="2057400" cy="914400"/>
          </a:xfrm>
        </p:grpSpPr>
        <p:sp>
          <p:nvSpPr>
            <p:cNvPr id="14" name="TextBox 13"/>
            <p:cNvSpPr txBox="1"/>
            <p:nvPr/>
          </p:nvSpPr>
          <p:spPr>
            <a:xfrm>
              <a:off x="6248400" y="1676400"/>
              <a:ext cx="1905000" cy="369332"/>
            </a:xfrm>
            <a:prstGeom prst="rect">
              <a:avLst/>
            </a:prstGeom>
            <a:noFill/>
            <a:ln>
              <a:solidFill>
                <a:schemeClr val="tx1"/>
              </a:solidFill>
            </a:ln>
          </p:spPr>
          <p:txBody>
            <a:bodyPr wrap="square" rtlCol="0">
              <a:spAutoFit/>
            </a:bodyPr>
            <a:lstStyle/>
            <a:p>
              <a:r>
                <a:rPr lang="en-US" dirty="0" smtClean="0"/>
                <a:t>Weight 40lbs</a:t>
              </a:r>
              <a:endParaRPr lang="en-US" dirty="0"/>
            </a:p>
          </p:txBody>
        </p:sp>
        <p:cxnSp>
          <p:nvCxnSpPr>
            <p:cNvPr id="26" name="Straight Connector 25"/>
            <p:cNvCxnSpPr/>
            <p:nvPr/>
          </p:nvCxnSpPr>
          <p:spPr>
            <a:xfrm flipH="1">
              <a:off x="6096000" y="20574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46"/>
          <p:cNvGrpSpPr/>
          <p:nvPr/>
        </p:nvGrpSpPr>
        <p:grpSpPr>
          <a:xfrm>
            <a:off x="6019800" y="3048000"/>
            <a:ext cx="2286000" cy="646331"/>
            <a:chOff x="6019800" y="3048000"/>
            <a:chExt cx="2286000" cy="646331"/>
          </a:xfrm>
        </p:grpSpPr>
        <p:sp>
          <p:nvSpPr>
            <p:cNvPr id="12" name="TextBox 11"/>
            <p:cNvSpPr txBox="1"/>
            <p:nvPr/>
          </p:nvSpPr>
          <p:spPr>
            <a:xfrm>
              <a:off x="6934200" y="3048000"/>
              <a:ext cx="1371600" cy="646331"/>
            </a:xfrm>
            <a:prstGeom prst="rect">
              <a:avLst/>
            </a:prstGeom>
            <a:noFill/>
            <a:ln>
              <a:solidFill>
                <a:schemeClr val="tx1"/>
              </a:solidFill>
            </a:ln>
          </p:spPr>
          <p:txBody>
            <a:bodyPr wrap="square" rtlCol="0">
              <a:spAutoFit/>
            </a:bodyPr>
            <a:lstStyle/>
            <a:p>
              <a:r>
                <a:rPr lang="en-US" dirty="0" smtClean="0"/>
                <a:t>He shed a lot of hair</a:t>
              </a:r>
              <a:endParaRPr lang="en-US" dirty="0"/>
            </a:p>
          </p:txBody>
        </p:sp>
        <p:cxnSp>
          <p:nvCxnSpPr>
            <p:cNvPr id="31" name="Straight Connector 30"/>
            <p:cNvCxnSpPr/>
            <p:nvPr/>
          </p:nvCxnSpPr>
          <p:spPr>
            <a:xfrm>
              <a:off x="60198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47"/>
          <p:cNvGrpSpPr/>
          <p:nvPr/>
        </p:nvGrpSpPr>
        <p:grpSpPr>
          <a:xfrm>
            <a:off x="6019800" y="4572000"/>
            <a:ext cx="2286000" cy="923330"/>
            <a:chOff x="6019800" y="4572000"/>
            <a:chExt cx="2286000" cy="923330"/>
          </a:xfrm>
        </p:grpSpPr>
        <p:sp>
          <p:nvSpPr>
            <p:cNvPr id="15" name="TextBox 14"/>
            <p:cNvSpPr txBox="1"/>
            <p:nvPr/>
          </p:nvSpPr>
          <p:spPr>
            <a:xfrm>
              <a:off x="6934200" y="4572000"/>
              <a:ext cx="1371600" cy="923330"/>
            </a:xfrm>
            <a:prstGeom prst="rect">
              <a:avLst/>
            </a:prstGeom>
            <a:noFill/>
            <a:ln>
              <a:solidFill>
                <a:schemeClr val="tx1"/>
              </a:solidFill>
            </a:ln>
          </p:spPr>
          <p:txBody>
            <a:bodyPr wrap="square" rtlCol="0">
              <a:spAutoFit/>
            </a:bodyPr>
            <a:lstStyle/>
            <a:p>
              <a:r>
                <a:rPr lang="en-US" dirty="0" smtClean="0"/>
                <a:t>Had him for  10 years</a:t>
              </a:r>
              <a:endParaRPr lang="en-US" dirty="0"/>
            </a:p>
          </p:txBody>
        </p:sp>
        <p:cxnSp>
          <p:nvCxnSpPr>
            <p:cNvPr id="33" name="Straight Connector 32"/>
            <p:cNvCxnSpPr/>
            <p:nvPr/>
          </p:nvCxnSpPr>
          <p:spPr>
            <a:xfrm>
              <a:off x="6019800" y="48768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48"/>
          <p:cNvGrpSpPr/>
          <p:nvPr/>
        </p:nvGrpSpPr>
        <p:grpSpPr>
          <a:xfrm>
            <a:off x="457200" y="4343400"/>
            <a:ext cx="2133600" cy="646331"/>
            <a:chOff x="457200" y="4343400"/>
            <a:chExt cx="2133600" cy="646331"/>
          </a:xfrm>
        </p:grpSpPr>
        <p:sp>
          <p:nvSpPr>
            <p:cNvPr id="17" name="TextBox 16"/>
            <p:cNvSpPr txBox="1"/>
            <p:nvPr/>
          </p:nvSpPr>
          <p:spPr>
            <a:xfrm>
              <a:off x="457200" y="4343400"/>
              <a:ext cx="1219200" cy="646331"/>
            </a:xfrm>
            <a:prstGeom prst="rect">
              <a:avLst/>
            </a:prstGeom>
            <a:noFill/>
            <a:ln>
              <a:solidFill>
                <a:schemeClr val="tx1"/>
              </a:solidFill>
            </a:ln>
          </p:spPr>
          <p:txBody>
            <a:bodyPr wrap="square" rtlCol="0">
              <a:spAutoFit/>
            </a:bodyPr>
            <a:lstStyle/>
            <a:p>
              <a:r>
                <a:rPr lang="en-US" dirty="0" smtClean="0"/>
                <a:t>Worker breed</a:t>
              </a:r>
              <a:endParaRPr lang="en-US" dirty="0"/>
            </a:p>
          </p:txBody>
        </p:sp>
        <p:cxnSp>
          <p:nvCxnSpPr>
            <p:cNvPr id="40" name="Straight Connector 39"/>
            <p:cNvCxnSpPr/>
            <p:nvPr/>
          </p:nvCxnSpPr>
          <p:spPr>
            <a:xfrm>
              <a:off x="1752600" y="46482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788664" y="5186066"/>
            <a:ext cx="1295400" cy="1452264"/>
            <a:chOff x="3788664" y="5186066"/>
            <a:chExt cx="1295400" cy="1452264"/>
          </a:xfrm>
        </p:grpSpPr>
        <p:sp>
          <p:nvSpPr>
            <p:cNvPr id="7" name="TextBox 6"/>
            <p:cNvSpPr txBox="1"/>
            <p:nvPr/>
          </p:nvSpPr>
          <p:spPr>
            <a:xfrm>
              <a:off x="3788664" y="5715000"/>
              <a:ext cx="1295400" cy="923330"/>
            </a:xfrm>
            <a:prstGeom prst="rect">
              <a:avLst/>
            </a:prstGeom>
            <a:noFill/>
            <a:ln>
              <a:solidFill>
                <a:schemeClr val="tx1"/>
              </a:solidFill>
            </a:ln>
          </p:spPr>
          <p:txBody>
            <a:bodyPr wrap="square" rtlCol="0">
              <a:spAutoFit/>
            </a:bodyPr>
            <a:lstStyle/>
            <a:p>
              <a:r>
                <a:rPr lang="en-US" dirty="0" smtClean="0"/>
                <a:t>Given to me by my Nephew</a:t>
              </a:r>
              <a:endParaRPr lang="en-US" dirty="0"/>
            </a:p>
          </p:txBody>
        </p:sp>
        <p:cxnSp>
          <p:nvCxnSpPr>
            <p:cNvPr id="30" name="Straight Connector 29"/>
            <p:cNvCxnSpPr/>
            <p:nvPr/>
          </p:nvCxnSpPr>
          <p:spPr>
            <a:xfrm flipV="1">
              <a:off x="4331208" y="5186066"/>
              <a:ext cx="0" cy="528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28600" y="3215389"/>
            <a:ext cx="2438400" cy="646331"/>
            <a:chOff x="228600" y="3215389"/>
            <a:chExt cx="2438400" cy="646331"/>
          </a:xfrm>
        </p:grpSpPr>
        <p:sp>
          <p:nvSpPr>
            <p:cNvPr id="19" name="TextBox 18"/>
            <p:cNvSpPr txBox="1"/>
            <p:nvPr/>
          </p:nvSpPr>
          <p:spPr>
            <a:xfrm>
              <a:off x="228600" y="3215389"/>
              <a:ext cx="1905000" cy="646331"/>
            </a:xfrm>
            <a:prstGeom prst="rect">
              <a:avLst/>
            </a:prstGeom>
            <a:noFill/>
            <a:ln>
              <a:solidFill>
                <a:schemeClr val="tx1"/>
              </a:solidFill>
            </a:ln>
          </p:spPr>
          <p:txBody>
            <a:bodyPr wrap="square" rtlCol="0">
              <a:spAutoFit/>
            </a:bodyPr>
            <a:lstStyle/>
            <a:p>
              <a:pPr algn="ctr"/>
              <a:r>
                <a:rPr lang="en-US" dirty="0" smtClean="0"/>
                <a:t>RIP on Father’s Day 2009</a:t>
              </a:r>
              <a:endParaRPr lang="en-US" dirty="0"/>
            </a:p>
          </p:txBody>
        </p:sp>
        <p:cxnSp>
          <p:nvCxnSpPr>
            <p:cNvPr id="34" name="Straight Connector 33"/>
            <p:cNvCxnSpPr/>
            <p:nvPr/>
          </p:nvCxnSpPr>
          <p:spPr>
            <a:xfrm>
              <a:off x="2133600" y="35814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197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Other Manuals</a:t>
            </a:r>
            <a:endParaRPr lang="en-US" dirty="0"/>
          </a:p>
        </p:txBody>
      </p:sp>
      <p:sp>
        <p:nvSpPr>
          <p:cNvPr id="2" name="Content Placeholder 1"/>
          <p:cNvSpPr>
            <a:spLocks noGrp="1"/>
          </p:cNvSpPr>
          <p:nvPr>
            <p:ph idx="1"/>
          </p:nvPr>
        </p:nvSpPr>
        <p:spPr/>
        <p:txBody>
          <a:bodyPr/>
          <a:lstStyle/>
          <a:p>
            <a:r>
              <a:rPr lang="en-US" sz="3200" dirty="0" smtClean="0"/>
              <a:t>Mapping your Reentry Plan</a:t>
            </a:r>
          </a:p>
          <a:p>
            <a:r>
              <a:rPr lang="en-US" sz="3200" dirty="0" smtClean="0"/>
              <a:t>Building Social Networks</a:t>
            </a:r>
          </a:p>
          <a:p>
            <a:r>
              <a:rPr lang="en-US" sz="3200" dirty="0" smtClean="0"/>
              <a:t>Mapping Your 12-Steps</a:t>
            </a:r>
          </a:p>
          <a:p>
            <a:r>
              <a:rPr lang="en-US" sz="3200" dirty="0" smtClean="0"/>
              <a:t>Straight Ahead</a:t>
            </a:r>
          </a:p>
          <a:p>
            <a:r>
              <a:rPr lang="en-US" sz="3200" dirty="0" smtClean="0"/>
              <a:t>Understanding Angry Feelings</a:t>
            </a:r>
          </a:p>
          <a:p>
            <a:endParaRPr lang="en-US" sz="3200" dirty="0" smtClean="0"/>
          </a:p>
          <a:p>
            <a:endParaRPr lang="en-US" sz="3200"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 Barbour</a:t>
            </a:r>
            <a:endParaRPr lang="en-US" dirty="0"/>
          </a:p>
        </p:txBody>
      </p:sp>
      <p:sp>
        <p:nvSpPr>
          <p:cNvPr id="3" name="Content Placeholder 2"/>
          <p:cNvSpPr>
            <a:spLocks noGrp="1"/>
          </p:cNvSpPr>
          <p:nvPr>
            <p:ph idx="1"/>
          </p:nvPr>
        </p:nvSpPr>
        <p:spPr/>
        <p:txBody>
          <a:bodyPr/>
          <a:lstStyle/>
          <a:p>
            <a:r>
              <a:rPr lang="en-US" dirty="0" smtClean="0"/>
              <a:t>Center for Health and Justice at TASC</a:t>
            </a:r>
          </a:p>
          <a:p>
            <a:pPr lvl="1"/>
            <a:r>
              <a:rPr lang="en-US" dirty="0" smtClean="0"/>
              <a:t>312-575-8354</a:t>
            </a:r>
          </a:p>
          <a:p>
            <a:pPr lvl="1"/>
            <a:r>
              <a:rPr lang="en-US" dirty="0" smtClean="0"/>
              <a:t>pbarbour@tasc.org</a:t>
            </a: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07153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76300"/>
            <a:ext cx="8229600" cy="838200"/>
          </a:xfrm>
        </p:spPr>
        <p:txBody>
          <a:bodyPr/>
          <a:lstStyle/>
          <a:p>
            <a:r>
              <a:rPr lang="en-US" dirty="0" smtClean="0"/>
              <a:t>Phil’s Dog</a:t>
            </a:r>
            <a:endParaRPr lang="en-US" dirty="0"/>
          </a:p>
        </p:txBody>
      </p:sp>
      <p:sp>
        <p:nvSpPr>
          <p:cNvPr id="4" name="Content Placeholder 3"/>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endParaRPr lang="en-US"/>
          </a:p>
        </p:txBody>
      </p:sp>
      <p:pic>
        <p:nvPicPr>
          <p:cNvPr id="3074" name="Picture 2" descr="http://newshealth.net/wp-content/uploads/2010/05/American_Eskimo_Dog.jpg"/>
          <p:cNvPicPr>
            <a:picLocks noChangeAspect="1" noChangeArrowheads="1"/>
          </p:cNvPicPr>
          <p:nvPr/>
        </p:nvPicPr>
        <p:blipFill>
          <a:blip r:embed="rId3" cstate="print"/>
          <a:srcRect/>
          <a:stretch>
            <a:fillRect/>
          </a:stretch>
        </p:blipFill>
        <p:spPr bwMode="auto">
          <a:xfrm>
            <a:off x="2667000" y="2590800"/>
            <a:ext cx="3200400" cy="2511051"/>
          </a:xfrm>
          <a:prstGeom prst="rect">
            <a:avLst/>
          </a:prstGeom>
          <a:noFill/>
        </p:spPr>
      </p:pic>
      <p:grpSp>
        <p:nvGrpSpPr>
          <p:cNvPr id="5" name="Group 43"/>
          <p:cNvGrpSpPr/>
          <p:nvPr/>
        </p:nvGrpSpPr>
        <p:grpSpPr>
          <a:xfrm>
            <a:off x="228600" y="1840804"/>
            <a:ext cx="2362200" cy="1110316"/>
            <a:chOff x="228600" y="1404284"/>
            <a:chExt cx="2362200" cy="1110316"/>
          </a:xfrm>
        </p:grpSpPr>
        <p:sp>
          <p:nvSpPr>
            <p:cNvPr id="8" name="TextBox 7"/>
            <p:cNvSpPr txBox="1"/>
            <p:nvPr/>
          </p:nvSpPr>
          <p:spPr>
            <a:xfrm>
              <a:off x="228600" y="1404284"/>
              <a:ext cx="1905000" cy="646331"/>
            </a:xfrm>
            <a:prstGeom prst="rect">
              <a:avLst/>
            </a:prstGeom>
            <a:noFill/>
            <a:ln>
              <a:solidFill>
                <a:schemeClr val="tx1"/>
              </a:solidFill>
            </a:ln>
          </p:spPr>
          <p:txBody>
            <a:bodyPr wrap="square" rtlCol="0">
              <a:spAutoFit/>
            </a:bodyPr>
            <a:lstStyle/>
            <a:p>
              <a:r>
                <a:rPr lang="en-US" dirty="0" smtClean="0">
                  <a:solidFill>
                    <a:srgbClr val="FF0000"/>
                  </a:solidFill>
                </a:rPr>
                <a:t>His name was </a:t>
              </a:r>
              <a:r>
                <a:rPr lang="en-US" dirty="0" err="1" smtClean="0">
                  <a:solidFill>
                    <a:srgbClr val="FF0000"/>
                  </a:solidFill>
                </a:rPr>
                <a:t>Sharky</a:t>
              </a:r>
              <a:endParaRPr lang="en-US" dirty="0">
                <a:solidFill>
                  <a:srgbClr val="FF0000"/>
                </a:solidFill>
              </a:endParaRPr>
            </a:p>
          </p:txBody>
        </p:sp>
        <p:cxnSp>
          <p:nvCxnSpPr>
            <p:cNvPr id="21" name="Straight Connector 20"/>
            <p:cNvCxnSpPr/>
            <p:nvPr/>
          </p:nvCxnSpPr>
          <p:spPr>
            <a:xfrm>
              <a:off x="2133600" y="2057400"/>
              <a:ext cx="457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44"/>
          <p:cNvGrpSpPr/>
          <p:nvPr/>
        </p:nvGrpSpPr>
        <p:grpSpPr>
          <a:xfrm>
            <a:off x="3421693" y="1503320"/>
            <a:ext cx="2286000" cy="1219200"/>
            <a:chOff x="3429000" y="1295400"/>
            <a:chExt cx="2286000" cy="1219200"/>
          </a:xfrm>
        </p:grpSpPr>
        <p:sp>
          <p:nvSpPr>
            <p:cNvPr id="9" name="TextBox 8"/>
            <p:cNvSpPr txBox="1"/>
            <p:nvPr/>
          </p:nvSpPr>
          <p:spPr>
            <a:xfrm>
              <a:off x="3429000" y="1295400"/>
              <a:ext cx="2286000" cy="646331"/>
            </a:xfrm>
            <a:prstGeom prst="rect">
              <a:avLst/>
            </a:prstGeom>
            <a:noFill/>
            <a:ln>
              <a:solidFill>
                <a:schemeClr val="tx1"/>
              </a:solidFill>
            </a:ln>
          </p:spPr>
          <p:txBody>
            <a:bodyPr wrap="square" rtlCol="0">
              <a:spAutoFit/>
            </a:bodyPr>
            <a:lstStyle/>
            <a:p>
              <a:r>
                <a:rPr lang="en-US" dirty="0" smtClean="0">
                  <a:solidFill>
                    <a:srgbClr val="FF0000"/>
                  </a:solidFill>
                </a:rPr>
                <a:t>American Eskimo - Standard</a:t>
              </a:r>
              <a:endParaRPr lang="en-US" dirty="0">
                <a:solidFill>
                  <a:srgbClr val="FF0000"/>
                </a:solidFill>
              </a:endParaRPr>
            </a:p>
          </p:txBody>
        </p:sp>
        <p:cxnSp>
          <p:nvCxnSpPr>
            <p:cNvPr id="23" name="Straight Connector 22"/>
            <p:cNvCxnSpPr/>
            <p:nvPr/>
          </p:nvCxnSpPr>
          <p:spPr>
            <a:xfrm>
              <a:off x="4343400" y="19812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45"/>
          <p:cNvGrpSpPr/>
          <p:nvPr/>
        </p:nvGrpSpPr>
        <p:grpSpPr>
          <a:xfrm>
            <a:off x="5889842" y="1750047"/>
            <a:ext cx="2057400" cy="914400"/>
            <a:chOff x="6096000" y="1676400"/>
            <a:chExt cx="2057400" cy="914400"/>
          </a:xfrm>
        </p:grpSpPr>
        <p:sp>
          <p:nvSpPr>
            <p:cNvPr id="14" name="TextBox 13"/>
            <p:cNvSpPr txBox="1"/>
            <p:nvPr/>
          </p:nvSpPr>
          <p:spPr>
            <a:xfrm>
              <a:off x="6248400" y="1676400"/>
              <a:ext cx="1905000" cy="369332"/>
            </a:xfrm>
            <a:prstGeom prst="rect">
              <a:avLst/>
            </a:prstGeom>
            <a:noFill/>
            <a:ln>
              <a:solidFill>
                <a:schemeClr val="tx1"/>
              </a:solidFill>
            </a:ln>
          </p:spPr>
          <p:txBody>
            <a:bodyPr wrap="square" rtlCol="0">
              <a:spAutoFit/>
            </a:bodyPr>
            <a:lstStyle/>
            <a:p>
              <a:r>
                <a:rPr lang="en-US" dirty="0" smtClean="0">
                  <a:solidFill>
                    <a:srgbClr val="FF0000"/>
                  </a:solidFill>
                </a:rPr>
                <a:t>Weight 40lbs</a:t>
              </a:r>
              <a:endParaRPr lang="en-US" dirty="0">
                <a:solidFill>
                  <a:srgbClr val="FF0000"/>
                </a:solidFill>
              </a:endParaRPr>
            </a:p>
          </p:txBody>
        </p:sp>
        <p:cxnSp>
          <p:nvCxnSpPr>
            <p:cNvPr id="26" name="Straight Connector 25"/>
            <p:cNvCxnSpPr/>
            <p:nvPr/>
          </p:nvCxnSpPr>
          <p:spPr>
            <a:xfrm flipH="1">
              <a:off x="6096000" y="20574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50"/>
          <p:cNvGrpSpPr/>
          <p:nvPr/>
        </p:nvGrpSpPr>
        <p:grpSpPr>
          <a:xfrm>
            <a:off x="3345493" y="5679996"/>
            <a:ext cx="1828800" cy="986133"/>
            <a:chOff x="533400" y="2479598"/>
            <a:chExt cx="1828800" cy="986133"/>
          </a:xfrm>
        </p:grpSpPr>
        <p:sp>
          <p:nvSpPr>
            <p:cNvPr id="7" name="TextBox 6"/>
            <p:cNvSpPr txBox="1"/>
            <p:nvPr/>
          </p:nvSpPr>
          <p:spPr>
            <a:xfrm>
              <a:off x="533400" y="2819400"/>
              <a:ext cx="1828800" cy="646331"/>
            </a:xfrm>
            <a:prstGeom prst="rect">
              <a:avLst/>
            </a:prstGeom>
            <a:noFill/>
            <a:ln>
              <a:solidFill>
                <a:schemeClr val="tx1"/>
              </a:solidFill>
            </a:ln>
          </p:spPr>
          <p:txBody>
            <a:bodyPr wrap="square" rtlCol="0">
              <a:spAutoFit/>
            </a:bodyPr>
            <a:lstStyle/>
            <a:p>
              <a:r>
                <a:rPr lang="en-US" dirty="0" smtClean="0">
                  <a:solidFill>
                    <a:srgbClr val="FF0000"/>
                  </a:solidFill>
                </a:rPr>
                <a:t>Given to me by my Nephew</a:t>
              </a:r>
              <a:endParaRPr lang="en-US" dirty="0">
                <a:solidFill>
                  <a:srgbClr val="FF0000"/>
                </a:solidFill>
              </a:endParaRPr>
            </a:p>
          </p:txBody>
        </p:sp>
        <p:cxnSp>
          <p:nvCxnSpPr>
            <p:cNvPr id="29" name="Straight Connector 28"/>
            <p:cNvCxnSpPr/>
            <p:nvPr/>
          </p:nvCxnSpPr>
          <p:spPr>
            <a:xfrm flipV="1">
              <a:off x="1459992" y="2479598"/>
              <a:ext cx="0" cy="339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46"/>
          <p:cNvGrpSpPr/>
          <p:nvPr/>
        </p:nvGrpSpPr>
        <p:grpSpPr>
          <a:xfrm>
            <a:off x="6019800" y="3048000"/>
            <a:ext cx="2286000" cy="646331"/>
            <a:chOff x="6019800" y="3048000"/>
            <a:chExt cx="2286000" cy="646331"/>
          </a:xfrm>
        </p:grpSpPr>
        <p:sp>
          <p:nvSpPr>
            <p:cNvPr id="12" name="TextBox 11"/>
            <p:cNvSpPr txBox="1"/>
            <p:nvPr/>
          </p:nvSpPr>
          <p:spPr>
            <a:xfrm>
              <a:off x="6934200" y="3048000"/>
              <a:ext cx="1371600" cy="646331"/>
            </a:xfrm>
            <a:prstGeom prst="rect">
              <a:avLst/>
            </a:prstGeom>
            <a:noFill/>
            <a:ln>
              <a:solidFill>
                <a:schemeClr val="tx1"/>
              </a:solidFill>
            </a:ln>
          </p:spPr>
          <p:txBody>
            <a:bodyPr wrap="square" rtlCol="0">
              <a:spAutoFit/>
            </a:bodyPr>
            <a:lstStyle/>
            <a:p>
              <a:r>
                <a:rPr lang="en-US" dirty="0" smtClean="0">
                  <a:solidFill>
                    <a:srgbClr val="FF0000"/>
                  </a:solidFill>
                </a:rPr>
                <a:t>He shed a lot of hair</a:t>
              </a:r>
              <a:endParaRPr lang="en-US" dirty="0">
                <a:solidFill>
                  <a:srgbClr val="FF0000"/>
                </a:solidFill>
              </a:endParaRPr>
            </a:p>
          </p:txBody>
        </p:sp>
        <p:cxnSp>
          <p:nvCxnSpPr>
            <p:cNvPr id="31" name="Straight Connector 30"/>
            <p:cNvCxnSpPr/>
            <p:nvPr/>
          </p:nvCxnSpPr>
          <p:spPr>
            <a:xfrm>
              <a:off x="60198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47"/>
          <p:cNvGrpSpPr/>
          <p:nvPr/>
        </p:nvGrpSpPr>
        <p:grpSpPr>
          <a:xfrm>
            <a:off x="6019800" y="4572000"/>
            <a:ext cx="2286000" cy="923330"/>
            <a:chOff x="6019800" y="4572000"/>
            <a:chExt cx="2286000" cy="923330"/>
          </a:xfrm>
        </p:grpSpPr>
        <p:sp>
          <p:nvSpPr>
            <p:cNvPr id="15" name="TextBox 14"/>
            <p:cNvSpPr txBox="1"/>
            <p:nvPr/>
          </p:nvSpPr>
          <p:spPr>
            <a:xfrm>
              <a:off x="6934200" y="4572000"/>
              <a:ext cx="1371600" cy="923330"/>
            </a:xfrm>
            <a:prstGeom prst="rect">
              <a:avLst/>
            </a:prstGeom>
            <a:noFill/>
            <a:ln>
              <a:solidFill>
                <a:schemeClr val="tx1"/>
              </a:solidFill>
            </a:ln>
          </p:spPr>
          <p:txBody>
            <a:bodyPr wrap="square" rtlCol="0">
              <a:spAutoFit/>
            </a:bodyPr>
            <a:lstStyle/>
            <a:p>
              <a:r>
                <a:rPr lang="en-US" dirty="0" smtClean="0">
                  <a:solidFill>
                    <a:srgbClr val="FF0000"/>
                  </a:solidFill>
                </a:rPr>
                <a:t>Had him for  10 years</a:t>
              </a:r>
              <a:endParaRPr lang="en-US" dirty="0">
                <a:solidFill>
                  <a:srgbClr val="FF0000"/>
                </a:solidFill>
              </a:endParaRPr>
            </a:p>
          </p:txBody>
        </p:sp>
        <p:cxnSp>
          <p:nvCxnSpPr>
            <p:cNvPr id="33" name="Straight Connector 32"/>
            <p:cNvCxnSpPr/>
            <p:nvPr/>
          </p:nvCxnSpPr>
          <p:spPr>
            <a:xfrm>
              <a:off x="6019800" y="48768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48"/>
          <p:cNvGrpSpPr/>
          <p:nvPr/>
        </p:nvGrpSpPr>
        <p:grpSpPr>
          <a:xfrm>
            <a:off x="457200" y="4620636"/>
            <a:ext cx="2133600" cy="646331"/>
            <a:chOff x="457200" y="4343400"/>
            <a:chExt cx="2133600" cy="646331"/>
          </a:xfrm>
        </p:grpSpPr>
        <p:sp>
          <p:nvSpPr>
            <p:cNvPr id="17" name="TextBox 16"/>
            <p:cNvSpPr txBox="1"/>
            <p:nvPr/>
          </p:nvSpPr>
          <p:spPr>
            <a:xfrm>
              <a:off x="457200" y="4343400"/>
              <a:ext cx="1219200" cy="646331"/>
            </a:xfrm>
            <a:prstGeom prst="rect">
              <a:avLst/>
            </a:prstGeom>
            <a:noFill/>
            <a:ln>
              <a:solidFill>
                <a:schemeClr val="tx1"/>
              </a:solidFill>
            </a:ln>
          </p:spPr>
          <p:txBody>
            <a:bodyPr wrap="square" rtlCol="0">
              <a:spAutoFit/>
            </a:bodyPr>
            <a:lstStyle/>
            <a:p>
              <a:r>
                <a:rPr lang="en-US" dirty="0" smtClean="0">
                  <a:solidFill>
                    <a:srgbClr val="FF0000"/>
                  </a:solidFill>
                </a:rPr>
                <a:t>Worker breed</a:t>
              </a:r>
              <a:endParaRPr lang="en-US" dirty="0">
                <a:solidFill>
                  <a:srgbClr val="FF0000"/>
                </a:solidFill>
              </a:endParaRPr>
            </a:p>
          </p:txBody>
        </p:sp>
        <p:cxnSp>
          <p:nvCxnSpPr>
            <p:cNvPr id="40" name="Straight Connector 39"/>
            <p:cNvCxnSpPr/>
            <p:nvPr/>
          </p:nvCxnSpPr>
          <p:spPr>
            <a:xfrm>
              <a:off x="1752600" y="46482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49"/>
          <p:cNvGrpSpPr/>
          <p:nvPr/>
        </p:nvGrpSpPr>
        <p:grpSpPr>
          <a:xfrm>
            <a:off x="323850" y="3236437"/>
            <a:ext cx="2400300" cy="646331"/>
            <a:chOff x="3276600" y="5867400"/>
            <a:chExt cx="2400300" cy="646331"/>
          </a:xfrm>
        </p:grpSpPr>
        <p:sp>
          <p:nvSpPr>
            <p:cNvPr id="19" name="TextBox 18"/>
            <p:cNvSpPr txBox="1"/>
            <p:nvPr/>
          </p:nvSpPr>
          <p:spPr>
            <a:xfrm>
              <a:off x="3276600" y="5867400"/>
              <a:ext cx="1905000" cy="646331"/>
            </a:xfrm>
            <a:prstGeom prst="rect">
              <a:avLst/>
            </a:prstGeom>
            <a:noFill/>
            <a:ln>
              <a:solidFill>
                <a:schemeClr val="tx1"/>
              </a:solidFill>
            </a:ln>
          </p:spPr>
          <p:txBody>
            <a:bodyPr wrap="square" rtlCol="0">
              <a:spAutoFit/>
            </a:bodyPr>
            <a:lstStyle/>
            <a:p>
              <a:pPr algn="ctr"/>
              <a:r>
                <a:rPr lang="en-US" dirty="0" smtClean="0">
                  <a:solidFill>
                    <a:srgbClr val="FF0000"/>
                  </a:solidFill>
                </a:rPr>
                <a:t>RIP on Father’s Day 2009</a:t>
              </a:r>
              <a:endParaRPr lang="en-US" dirty="0">
                <a:solidFill>
                  <a:srgbClr val="FF0000"/>
                </a:solidFill>
              </a:endParaRPr>
            </a:p>
          </p:txBody>
        </p:sp>
        <p:cxnSp>
          <p:nvCxnSpPr>
            <p:cNvPr id="43" name="Straight Connector 42"/>
            <p:cNvCxnSpPr/>
            <p:nvPr/>
          </p:nvCxnSpPr>
          <p:spPr>
            <a:xfrm flipH="1">
              <a:off x="5181600" y="6016251"/>
              <a:ext cx="495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57200" y="1433899"/>
            <a:ext cx="2590800" cy="369332"/>
          </a:xfrm>
          <a:prstGeom prst="rect">
            <a:avLst/>
          </a:prstGeom>
          <a:noFill/>
        </p:spPr>
        <p:txBody>
          <a:bodyPr wrap="square" rtlCol="0">
            <a:spAutoFit/>
          </a:bodyPr>
          <a:lstStyle/>
          <a:p>
            <a:r>
              <a:rPr lang="en-US" dirty="0" smtClean="0"/>
              <a:t>What was his name?</a:t>
            </a:r>
            <a:endParaRPr lang="en-US" dirty="0"/>
          </a:p>
        </p:txBody>
      </p:sp>
      <p:sp>
        <p:nvSpPr>
          <p:cNvPr id="32" name="TextBox 31"/>
          <p:cNvSpPr txBox="1"/>
          <p:nvPr/>
        </p:nvSpPr>
        <p:spPr>
          <a:xfrm>
            <a:off x="3074096" y="1135559"/>
            <a:ext cx="2590800" cy="369332"/>
          </a:xfrm>
          <a:prstGeom prst="rect">
            <a:avLst/>
          </a:prstGeom>
          <a:noFill/>
        </p:spPr>
        <p:txBody>
          <a:bodyPr wrap="square" rtlCol="0">
            <a:spAutoFit/>
          </a:bodyPr>
          <a:lstStyle/>
          <a:p>
            <a:r>
              <a:rPr lang="en-US" dirty="0" smtClean="0"/>
              <a:t>What was his breed?</a:t>
            </a:r>
            <a:endParaRPr lang="en-US" dirty="0"/>
          </a:p>
        </p:txBody>
      </p:sp>
      <p:sp>
        <p:nvSpPr>
          <p:cNvPr id="34" name="TextBox 33"/>
          <p:cNvSpPr txBox="1"/>
          <p:nvPr/>
        </p:nvSpPr>
        <p:spPr>
          <a:xfrm>
            <a:off x="5905500" y="1103716"/>
            <a:ext cx="2590800" cy="646331"/>
          </a:xfrm>
          <a:prstGeom prst="rect">
            <a:avLst/>
          </a:prstGeom>
          <a:noFill/>
        </p:spPr>
        <p:txBody>
          <a:bodyPr wrap="square" rtlCol="0">
            <a:spAutoFit/>
          </a:bodyPr>
          <a:lstStyle/>
          <a:p>
            <a:r>
              <a:rPr lang="en-US" dirty="0" smtClean="0"/>
              <a:t>How much did he weigh?</a:t>
            </a:r>
            <a:endParaRPr lang="en-US" dirty="0"/>
          </a:p>
        </p:txBody>
      </p:sp>
      <p:sp>
        <p:nvSpPr>
          <p:cNvPr id="37" name="TextBox 36"/>
          <p:cNvSpPr txBox="1"/>
          <p:nvPr/>
        </p:nvSpPr>
        <p:spPr>
          <a:xfrm>
            <a:off x="6025019" y="2452223"/>
            <a:ext cx="2590800" cy="369332"/>
          </a:xfrm>
          <a:prstGeom prst="rect">
            <a:avLst/>
          </a:prstGeom>
          <a:noFill/>
        </p:spPr>
        <p:txBody>
          <a:bodyPr wrap="square" rtlCol="0">
            <a:spAutoFit/>
          </a:bodyPr>
          <a:lstStyle/>
          <a:p>
            <a:r>
              <a:rPr lang="en-US" dirty="0" smtClean="0"/>
              <a:t>  My only complaint?</a:t>
            </a:r>
            <a:endParaRPr lang="en-US" dirty="0"/>
          </a:p>
        </p:txBody>
      </p:sp>
      <p:sp>
        <p:nvSpPr>
          <p:cNvPr id="38" name="TextBox 37"/>
          <p:cNvSpPr txBox="1"/>
          <p:nvPr/>
        </p:nvSpPr>
        <p:spPr>
          <a:xfrm>
            <a:off x="5905500" y="3846325"/>
            <a:ext cx="2590800" cy="646331"/>
          </a:xfrm>
          <a:prstGeom prst="rect">
            <a:avLst/>
          </a:prstGeom>
          <a:noFill/>
        </p:spPr>
        <p:txBody>
          <a:bodyPr wrap="square" rtlCol="0">
            <a:spAutoFit/>
          </a:bodyPr>
          <a:lstStyle/>
          <a:p>
            <a:r>
              <a:rPr lang="en-US" dirty="0" smtClean="0"/>
              <a:t>How long did I have him?</a:t>
            </a:r>
            <a:endParaRPr lang="en-US" dirty="0"/>
          </a:p>
        </p:txBody>
      </p:sp>
      <p:sp>
        <p:nvSpPr>
          <p:cNvPr id="39" name="TextBox 38"/>
          <p:cNvSpPr txBox="1"/>
          <p:nvPr/>
        </p:nvSpPr>
        <p:spPr>
          <a:xfrm>
            <a:off x="3074096" y="5310664"/>
            <a:ext cx="2590800" cy="369332"/>
          </a:xfrm>
          <a:prstGeom prst="rect">
            <a:avLst/>
          </a:prstGeom>
          <a:noFill/>
        </p:spPr>
        <p:txBody>
          <a:bodyPr wrap="square" rtlCol="0">
            <a:spAutoFit/>
          </a:bodyPr>
          <a:lstStyle/>
          <a:p>
            <a:r>
              <a:rPr lang="en-US" dirty="0" smtClean="0"/>
              <a:t>How I get him?</a:t>
            </a:r>
            <a:endParaRPr lang="en-US" dirty="0"/>
          </a:p>
        </p:txBody>
      </p:sp>
      <p:sp>
        <p:nvSpPr>
          <p:cNvPr id="41" name="TextBox 40"/>
          <p:cNvSpPr txBox="1"/>
          <p:nvPr/>
        </p:nvSpPr>
        <p:spPr>
          <a:xfrm>
            <a:off x="228600" y="3974305"/>
            <a:ext cx="2590800" cy="646331"/>
          </a:xfrm>
          <a:prstGeom prst="rect">
            <a:avLst/>
          </a:prstGeom>
          <a:noFill/>
        </p:spPr>
        <p:txBody>
          <a:bodyPr wrap="square" rtlCol="0">
            <a:spAutoFit/>
          </a:bodyPr>
          <a:lstStyle/>
          <a:p>
            <a:r>
              <a:rPr lang="en-US" dirty="0" smtClean="0"/>
              <a:t>This breed is know for being?</a:t>
            </a:r>
            <a:endParaRPr lang="en-US" dirty="0"/>
          </a:p>
        </p:txBody>
      </p:sp>
      <p:sp>
        <p:nvSpPr>
          <p:cNvPr id="42" name="TextBox 41"/>
          <p:cNvSpPr txBox="1"/>
          <p:nvPr/>
        </p:nvSpPr>
        <p:spPr>
          <a:xfrm>
            <a:off x="219456" y="2860932"/>
            <a:ext cx="2590800" cy="369332"/>
          </a:xfrm>
          <a:prstGeom prst="rect">
            <a:avLst/>
          </a:prstGeom>
          <a:noFill/>
        </p:spPr>
        <p:txBody>
          <a:bodyPr wrap="square" rtlCol="0">
            <a:spAutoFit/>
          </a:bodyPr>
          <a:lstStyle/>
          <a:p>
            <a:r>
              <a:rPr lang="en-US" dirty="0" smtClean="0"/>
              <a:t>When did he die?</a:t>
            </a:r>
            <a:endParaRPr lang="en-US" dirty="0"/>
          </a:p>
        </p:txBody>
      </p:sp>
    </p:spTree>
    <p:extLst>
      <p:ext uri="{BB962C8B-B14F-4D97-AF65-F5344CB8AC3E}">
        <p14:creationId xmlns:p14="http://schemas.microsoft.com/office/powerpoint/2010/main" val="23568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is TCU Mapping-Enhanced Counseling?</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TMEC makes use of graphic representations, primarily node-links mapping, to enhance client and counselor communication and thinking.</a:t>
            </a:r>
          </a:p>
          <a:p>
            <a:r>
              <a:rPr lang="en-US" dirty="0" smtClean="0"/>
              <a:t>TMEC is designed to give the counselors the flexibility to tailor the use of the node-link graphic representations to supplement and compliment their preferred method of counseling, as well as to meet the needs and preferences of their clients.</a:t>
            </a:r>
            <a:endParaRPr lang="en-US" dirty="0"/>
          </a:p>
        </p:txBody>
      </p:sp>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838200"/>
          </a:xfrm>
        </p:spPr>
        <p:txBody>
          <a:bodyPr/>
          <a:lstStyle/>
          <a:p>
            <a:r>
              <a:rPr lang="en-US" dirty="0" smtClean="0"/>
              <a:t>Cognitive Foundations</a:t>
            </a:r>
            <a:endParaRPr lang="en-US" dirty="0"/>
          </a:p>
        </p:txBody>
      </p:sp>
      <p:sp>
        <p:nvSpPr>
          <p:cNvPr id="2" name="Content Placeholder 1"/>
          <p:cNvSpPr>
            <a:spLocks noGrp="1"/>
          </p:cNvSpPr>
          <p:nvPr>
            <p:ph idx="1"/>
          </p:nvPr>
        </p:nvSpPr>
        <p:spPr>
          <a:xfrm>
            <a:off x="914400" y="1676400"/>
            <a:ext cx="8229600" cy="4525962"/>
          </a:xfrm>
        </p:spPr>
        <p:txBody>
          <a:bodyPr>
            <a:normAutofit fontScale="92500"/>
          </a:bodyPr>
          <a:lstStyle/>
          <a:p>
            <a:r>
              <a:rPr lang="en-US" dirty="0" smtClean="0"/>
              <a:t>The success of visual approaches, in particular node-link mapping, in education led to applications in counseling starting in 1989.</a:t>
            </a:r>
          </a:p>
          <a:p>
            <a:r>
              <a:rPr lang="en-US" dirty="0" smtClean="0"/>
              <a:t>There are over 20 studies that show that clients randomly assigned to TMEC have better during and after treatment outcomes than clients who are randomly assigned to “counseling as usual.”</a:t>
            </a:r>
          </a:p>
          <a:p>
            <a:r>
              <a:rPr lang="en-US" dirty="0" smtClean="0"/>
              <a:t>In essence, TMEC provides an independent visual adjunct to spoken language.</a:t>
            </a:r>
            <a:endParaRPr lang="en-US" dirty="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152400" y="978570"/>
            <a:ext cx="8686800" cy="5577289"/>
            <a:chOff x="142964" y="838200"/>
            <a:chExt cx="8772436" cy="5715000"/>
          </a:xfrm>
        </p:grpSpPr>
        <p:sp>
          <p:nvSpPr>
            <p:cNvPr id="2" name="Rectangle 1"/>
            <p:cNvSpPr/>
            <p:nvPr/>
          </p:nvSpPr>
          <p:spPr>
            <a:xfrm>
              <a:off x="2895600" y="2362200"/>
              <a:ext cx="2751972" cy="923330"/>
            </a:xfrm>
            <a:prstGeom prst="rect">
              <a:avLst/>
            </a:prstGeom>
            <a:noFill/>
            <a:ln w="57150">
              <a:noFill/>
              <a:prstDash val="soli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tx1"/>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Mapping</a:t>
              </a:r>
            </a:p>
          </p:txBody>
        </p:sp>
        <p:sp>
          <p:nvSpPr>
            <p:cNvPr id="20484" name="Rectangle 2"/>
            <p:cNvSpPr>
              <a:spLocks noChangeArrowheads="1"/>
            </p:cNvSpPr>
            <p:nvPr/>
          </p:nvSpPr>
          <p:spPr bwMode="auto">
            <a:xfrm>
              <a:off x="914400" y="988346"/>
              <a:ext cx="259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latin typeface="Comic Sans MS" pitchFamily="66" charset="0"/>
                </a:rPr>
                <a:t>A way to “see” relationships and connections using boxes and lines </a:t>
              </a:r>
            </a:p>
          </p:txBody>
        </p:sp>
        <p:sp>
          <p:nvSpPr>
            <p:cNvPr id="20485" name="Rectangle 5"/>
            <p:cNvSpPr>
              <a:spLocks noChangeArrowheads="1"/>
            </p:cNvSpPr>
            <p:nvPr/>
          </p:nvSpPr>
          <p:spPr bwMode="auto">
            <a:xfrm>
              <a:off x="6354767" y="1242702"/>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latin typeface="Comic Sans MS" pitchFamily="66" charset="0"/>
                </a:rPr>
                <a:t>A memory enhancer for learning and for identifying options and future possibilities</a:t>
              </a:r>
            </a:p>
          </p:txBody>
        </p:sp>
        <p:sp>
          <p:nvSpPr>
            <p:cNvPr id="20486" name="Rectangle 7"/>
            <p:cNvSpPr>
              <a:spLocks noChangeArrowheads="1"/>
            </p:cNvSpPr>
            <p:nvPr/>
          </p:nvSpPr>
          <p:spPr bwMode="auto">
            <a:xfrm>
              <a:off x="838200" y="4267200"/>
              <a:ext cx="2971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latin typeface="Comic Sans MS" pitchFamily="66" charset="0"/>
                </a:rPr>
                <a:t>A shorthand “snapshot” of a problem, situation, or goal and possible solutions/steps</a:t>
              </a:r>
            </a:p>
          </p:txBody>
        </p:sp>
        <p:sp>
          <p:nvSpPr>
            <p:cNvPr id="20487" name="Rectangle 9"/>
            <p:cNvSpPr>
              <a:spLocks noChangeArrowheads="1"/>
            </p:cNvSpPr>
            <p:nvPr/>
          </p:nvSpPr>
          <p:spPr bwMode="auto">
            <a:xfrm>
              <a:off x="5562600" y="5156537"/>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latin typeface="Comic Sans MS" pitchFamily="66" charset="0"/>
                </a:rPr>
                <a:t>A creative focuser for self-clarification of ideas, feelings, plans </a:t>
              </a:r>
            </a:p>
          </p:txBody>
        </p:sp>
        <p:cxnSp>
          <p:nvCxnSpPr>
            <p:cNvPr id="12" name="Straight Arrow Connector 11"/>
            <p:cNvCxnSpPr/>
            <p:nvPr/>
          </p:nvCxnSpPr>
          <p:spPr>
            <a:xfrm rot="10800000">
              <a:off x="3581721" y="1752816"/>
              <a:ext cx="609197" cy="457101"/>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553401" y="3543358"/>
              <a:ext cx="761294" cy="38155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2" idx="17"/>
            </p:cNvCxnSpPr>
            <p:nvPr/>
          </p:nvCxnSpPr>
          <p:spPr>
            <a:xfrm rot="16200000" flipH="1">
              <a:off x="5013683" y="3596815"/>
              <a:ext cx="837749" cy="35109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333963" y="2057008"/>
              <a:ext cx="838448" cy="305819"/>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6324710" y="953428"/>
              <a:ext cx="2590690" cy="2363591"/>
            </a:xfrm>
            <a:custGeom>
              <a:avLst/>
              <a:gdLst>
                <a:gd name="connsiteX0" fmla="*/ 211756 w 1981702"/>
                <a:gd name="connsiteY0" fmla="*/ 77002 h 1886551"/>
                <a:gd name="connsiteX1" fmla="*/ 211756 w 1981702"/>
                <a:gd name="connsiteY1" fmla="*/ 77002 h 1886551"/>
                <a:gd name="connsiteX2" fmla="*/ 365760 w 1981702"/>
                <a:gd name="connsiteY2" fmla="*/ 48126 h 1886551"/>
                <a:gd name="connsiteX3" fmla="*/ 644893 w 1981702"/>
                <a:gd name="connsiteY3" fmla="*/ 28875 h 1886551"/>
                <a:gd name="connsiteX4" fmla="*/ 789272 w 1981702"/>
                <a:gd name="connsiteY4" fmla="*/ 19250 h 1886551"/>
                <a:gd name="connsiteX5" fmla="*/ 972152 w 1981702"/>
                <a:gd name="connsiteY5" fmla="*/ 9625 h 1886551"/>
                <a:gd name="connsiteX6" fmla="*/ 1029903 w 1981702"/>
                <a:gd name="connsiteY6" fmla="*/ 0 h 1886551"/>
                <a:gd name="connsiteX7" fmla="*/ 1260909 w 1981702"/>
                <a:gd name="connsiteY7" fmla="*/ 9625 h 1886551"/>
                <a:gd name="connsiteX8" fmla="*/ 1328286 w 1981702"/>
                <a:gd name="connsiteY8" fmla="*/ 19250 h 1886551"/>
                <a:gd name="connsiteX9" fmla="*/ 1414914 w 1981702"/>
                <a:gd name="connsiteY9" fmla="*/ 28875 h 1886551"/>
                <a:gd name="connsiteX10" fmla="*/ 1472665 w 1981702"/>
                <a:gd name="connsiteY10" fmla="*/ 57751 h 1886551"/>
                <a:gd name="connsiteX11" fmla="*/ 1501541 w 1981702"/>
                <a:gd name="connsiteY11" fmla="*/ 67376 h 1886551"/>
                <a:gd name="connsiteX12" fmla="*/ 1559293 w 1981702"/>
                <a:gd name="connsiteY12" fmla="*/ 96252 h 1886551"/>
                <a:gd name="connsiteX13" fmla="*/ 1617044 w 1981702"/>
                <a:gd name="connsiteY13" fmla="*/ 125128 h 1886551"/>
                <a:gd name="connsiteX14" fmla="*/ 1703672 w 1981702"/>
                <a:gd name="connsiteY14" fmla="*/ 173254 h 1886551"/>
                <a:gd name="connsiteX15" fmla="*/ 1732547 w 1981702"/>
                <a:gd name="connsiteY15" fmla="*/ 192505 h 1886551"/>
                <a:gd name="connsiteX16" fmla="*/ 1809549 w 1981702"/>
                <a:gd name="connsiteY16" fmla="*/ 279132 h 1886551"/>
                <a:gd name="connsiteX17" fmla="*/ 1848050 w 1981702"/>
                <a:gd name="connsiteY17" fmla="*/ 356134 h 1886551"/>
                <a:gd name="connsiteX18" fmla="*/ 1886552 w 1981702"/>
                <a:gd name="connsiteY18" fmla="*/ 413886 h 1886551"/>
                <a:gd name="connsiteX19" fmla="*/ 1896177 w 1981702"/>
                <a:gd name="connsiteY19" fmla="*/ 442762 h 1886551"/>
                <a:gd name="connsiteX20" fmla="*/ 1934678 w 1981702"/>
                <a:gd name="connsiteY20" fmla="*/ 500513 h 1886551"/>
                <a:gd name="connsiteX21" fmla="*/ 1963554 w 1981702"/>
                <a:gd name="connsiteY21" fmla="*/ 606391 h 1886551"/>
                <a:gd name="connsiteX22" fmla="*/ 1963554 w 1981702"/>
                <a:gd name="connsiteY22" fmla="*/ 981776 h 1886551"/>
                <a:gd name="connsiteX23" fmla="*/ 1944303 w 1981702"/>
                <a:gd name="connsiteY23" fmla="*/ 1039528 h 1886551"/>
                <a:gd name="connsiteX24" fmla="*/ 1915427 w 1981702"/>
                <a:gd name="connsiteY24" fmla="*/ 1126155 h 1886551"/>
                <a:gd name="connsiteX25" fmla="*/ 1905802 w 1981702"/>
                <a:gd name="connsiteY25" fmla="*/ 1155031 h 1886551"/>
                <a:gd name="connsiteX26" fmla="*/ 1896177 w 1981702"/>
                <a:gd name="connsiteY26" fmla="*/ 1183907 h 1886551"/>
                <a:gd name="connsiteX27" fmla="*/ 1886552 w 1981702"/>
                <a:gd name="connsiteY27" fmla="*/ 1251284 h 1886551"/>
                <a:gd name="connsiteX28" fmla="*/ 1876926 w 1981702"/>
                <a:gd name="connsiteY28" fmla="*/ 1280160 h 1886551"/>
                <a:gd name="connsiteX29" fmla="*/ 1867301 w 1981702"/>
                <a:gd name="connsiteY29" fmla="*/ 1347536 h 1886551"/>
                <a:gd name="connsiteX30" fmla="*/ 1857676 w 1981702"/>
                <a:gd name="connsiteY30" fmla="*/ 1395663 h 1886551"/>
                <a:gd name="connsiteX31" fmla="*/ 1838425 w 1981702"/>
                <a:gd name="connsiteY31" fmla="*/ 1511166 h 1886551"/>
                <a:gd name="connsiteX32" fmla="*/ 1828800 w 1981702"/>
                <a:gd name="connsiteY32" fmla="*/ 1540042 h 1886551"/>
                <a:gd name="connsiteX33" fmla="*/ 1809549 w 1981702"/>
                <a:gd name="connsiteY33" fmla="*/ 1568918 h 1886551"/>
                <a:gd name="connsiteX34" fmla="*/ 1799924 w 1981702"/>
                <a:gd name="connsiteY34" fmla="*/ 1597793 h 1886551"/>
                <a:gd name="connsiteX35" fmla="*/ 1722922 w 1981702"/>
                <a:gd name="connsiteY35" fmla="*/ 1665170 h 1886551"/>
                <a:gd name="connsiteX36" fmla="*/ 1665170 w 1981702"/>
                <a:gd name="connsiteY36" fmla="*/ 1703671 h 1886551"/>
                <a:gd name="connsiteX37" fmla="*/ 1636295 w 1981702"/>
                <a:gd name="connsiteY37" fmla="*/ 1713296 h 1886551"/>
                <a:gd name="connsiteX38" fmla="*/ 1597794 w 1981702"/>
                <a:gd name="connsiteY38" fmla="*/ 1742172 h 1886551"/>
                <a:gd name="connsiteX39" fmla="*/ 1540042 w 1981702"/>
                <a:gd name="connsiteY39" fmla="*/ 1761423 h 1886551"/>
                <a:gd name="connsiteX40" fmla="*/ 1453415 w 1981702"/>
                <a:gd name="connsiteY40" fmla="*/ 1790299 h 1886551"/>
                <a:gd name="connsiteX41" fmla="*/ 1424539 w 1981702"/>
                <a:gd name="connsiteY41" fmla="*/ 1799924 h 1886551"/>
                <a:gd name="connsiteX42" fmla="*/ 1395663 w 1981702"/>
                <a:gd name="connsiteY42" fmla="*/ 1809549 h 1886551"/>
                <a:gd name="connsiteX43" fmla="*/ 1357162 w 1981702"/>
                <a:gd name="connsiteY43" fmla="*/ 1828800 h 1886551"/>
                <a:gd name="connsiteX44" fmla="*/ 1318661 w 1981702"/>
                <a:gd name="connsiteY44" fmla="*/ 1838425 h 1886551"/>
                <a:gd name="connsiteX45" fmla="*/ 1251284 w 1981702"/>
                <a:gd name="connsiteY45" fmla="*/ 1857675 h 1886551"/>
                <a:gd name="connsiteX46" fmla="*/ 1203158 w 1981702"/>
                <a:gd name="connsiteY46" fmla="*/ 1867301 h 1886551"/>
                <a:gd name="connsiteX47" fmla="*/ 924025 w 1981702"/>
                <a:gd name="connsiteY47" fmla="*/ 1876926 h 1886551"/>
                <a:gd name="connsiteX48" fmla="*/ 808522 w 1981702"/>
                <a:gd name="connsiteY48" fmla="*/ 1886551 h 1886551"/>
                <a:gd name="connsiteX49" fmla="*/ 500514 w 1981702"/>
                <a:gd name="connsiteY49" fmla="*/ 1867301 h 1886551"/>
                <a:gd name="connsiteX50" fmla="*/ 442762 w 1981702"/>
                <a:gd name="connsiteY50" fmla="*/ 1848050 h 1886551"/>
                <a:gd name="connsiteX51" fmla="*/ 413886 w 1981702"/>
                <a:gd name="connsiteY51" fmla="*/ 1828800 h 1886551"/>
                <a:gd name="connsiteX52" fmla="*/ 375385 w 1981702"/>
                <a:gd name="connsiteY52" fmla="*/ 1799924 h 1886551"/>
                <a:gd name="connsiteX53" fmla="*/ 346509 w 1981702"/>
                <a:gd name="connsiteY53" fmla="*/ 1790299 h 1886551"/>
                <a:gd name="connsiteX54" fmla="*/ 288758 w 1981702"/>
                <a:gd name="connsiteY54" fmla="*/ 1742172 h 1886551"/>
                <a:gd name="connsiteX55" fmla="*/ 231006 w 1981702"/>
                <a:gd name="connsiteY55" fmla="*/ 1722922 h 1886551"/>
                <a:gd name="connsiteX56" fmla="*/ 202130 w 1981702"/>
                <a:gd name="connsiteY56" fmla="*/ 1655545 h 1886551"/>
                <a:gd name="connsiteX57" fmla="*/ 192505 w 1981702"/>
                <a:gd name="connsiteY57" fmla="*/ 1626669 h 1886551"/>
                <a:gd name="connsiteX58" fmla="*/ 173255 w 1981702"/>
                <a:gd name="connsiteY58" fmla="*/ 1597793 h 1886551"/>
                <a:gd name="connsiteX59" fmla="*/ 163629 w 1981702"/>
                <a:gd name="connsiteY59" fmla="*/ 1568918 h 1886551"/>
                <a:gd name="connsiteX60" fmla="*/ 125128 w 1981702"/>
                <a:gd name="connsiteY60" fmla="*/ 1501541 h 1886551"/>
                <a:gd name="connsiteX61" fmla="*/ 96253 w 1981702"/>
                <a:gd name="connsiteY61" fmla="*/ 1472665 h 1886551"/>
                <a:gd name="connsiteX62" fmla="*/ 77002 w 1981702"/>
                <a:gd name="connsiteY62" fmla="*/ 1414913 h 1886551"/>
                <a:gd name="connsiteX63" fmla="*/ 67377 w 1981702"/>
                <a:gd name="connsiteY63" fmla="*/ 1386038 h 1886551"/>
                <a:gd name="connsiteX64" fmla="*/ 57752 w 1981702"/>
                <a:gd name="connsiteY64" fmla="*/ 1347536 h 1886551"/>
                <a:gd name="connsiteX65" fmla="*/ 48126 w 1981702"/>
                <a:gd name="connsiteY65" fmla="*/ 943275 h 1886551"/>
                <a:gd name="connsiteX66" fmla="*/ 38501 w 1981702"/>
                <a:gd name="connsiteY66" fmla="*/ 914400 h 1886551"/>
                <a:gd name="connsiteX67" fmla="*/ 19250 w 1981702"/>
                <a:gd name="connsiteY67" fmla="*/ 837398 h 1886551"/>
                <a:gd name="connsiteX68" fmla="*/ 9625 w 1981702"/>
                <a:gd name="connsiteY68" fmla="*/ 808522 h 1886551"/>
                <a:gd name="connsiteX69" fmla="*/ 0 w 1981702"/>
                <a:gd name="connsiteY69" fmla="*/ 750770 h 1886551"/>
                <a:gd name="connsiteX70" fmla="*/ 9625 w 1981702"/>
                <a:gd name="connsiteY70" fmla="*/ 529389 h 1886551"/>
                <a:gd name="connsiteX71" fmla="*/ 38501 w 1981702"/>
                <a:gd name="connsiteY71" fmla="*/ 423511 h 1886551"/>
                <a:gd name="connsiteX72" fmla="*/ 57752 w 1981702"/>
                <a:gd name="connsiteY72" fmla="*/ 356134 h 1886551"/>
                <a:gd name="connsiteX73" fmla="*/ 77002 w 1981702"/>
                <a:gd name="connsiteY73" fmla="*/ 327259 h 1886551"/>
                <a:gd name="connsiteX74" fmla="*/ 86627 w 1981702"/>
                <a:gd name="connsiteY74" fmla="*/ 288758 h 1886551"/>
                <a:gd name="connsiteX75" fmla="*/ 96253 w 1981702"/>
                <a:gd name="connsiteY75" fmla="*/ 192505 h 1886551"/>
                <a:gd name="connsiteX76" fmla="*/ 115503 w 1981702"/>
                <a:gd name="connsiteY76" fmla="*/ 134753 h 1886551"/>
                <a:gd name="connsiteX77" fmla="*/ 144379 w 1981702"/>
                <a:gd name="connsiteY77" fmla="*/ 125128 h 1886551"/>
                <a:gd name="connsiteX78" fmla="*/ 173255 w 1981702"/>
                <a:gd name="connsiteY78" fmla="*/ 105878 h 1886551"/>
                <a:gd name="connsiteX79" fmla="*/ 211756 w 1981702"/>
                <a:gd name="connsiteY79" fmla="*/ 77002 h 188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81702" h="1886551">
                  <a:moveTo>
                    <a:pt x="211756" y="77002"/>
                  </a:moveTo>
                  <a:lnTo>
                    <a:pt x="211756" y="77002"/>
                  </a:lnTo>
                  <a:cubicBezTo>
                    <a:pt x="243309" y="70691"/>
                    <a:pt x="325739" y="53128"/>
                    <a:pt x="365760" y="48126"/>
                  </a:cubicBezTo>
                  <a:cubicBezTo>
                    <a:pt x="474069" y="34588"/>
                    <a:pt x="521983" y="36105"/>
                    <a:pt x="644893" y="28875"/>
                  </a:cubicBezTo>
                  <a:lnTo>
                    <a:pt x="789272" y="19250"/>
                  </a:lnTo>
                  <a:lnTo>
                    <a:pt x="972152" y="9625"/>
                  </a:lnTo>
                  <a:cubicBezTo>
                    <a:pt x="991402" y="6417"/>
                    <a:pt x="1010387" y="0"/>
                    <a:pt x="1029903" y="0"/>
                  </a:cubicBezTo>
                  <a:cubicBezTo>
                    <a:pt x="1106972" y="0"/>
                    <a:pt x="1184000" y="4663"/>
                    <a:pt x="1260909" y="9625"/>
                  </a:cubicBezTo>
                  <a:cubicBezTo>
                    <a:pt x="1283549" y="11086"/>
                    <a:pt x="1305774" y="16436"/>
                    <a:pt x="1328286" y="19250"/>
                  </a:cubicBezTo>
                  <a:cubicBezTo>
                    <a:pt x="1357115" y="22854"/>
                    <a:pt x="1386038" y="25667"/>
                    <a:pt x="1414914" y="28875"/>
                  </a:cubicBezTo>
                  <a:cubicBezTo>
                    <a:pt x="1487502" y="53073"/>
                    <a:pt x="1398019" y="20429"/>
                    <a:pt x="1472665" y="57751"/>
                  </a:cubicBezTo>
                  <a:cubicBezTo>
                    <a:pt x="1481740" y="62288"/>
                    <a:pt x="1491916" y="64168"/>
                    <a:pt x="1501541" y="67376"/>
                  </a:cubicBezTo>
                  <a:cubicBezTo>
                    <a:pt x="1584301" y="122550"/>
                    <a:pt x="1479588" y="56399"/>
                    <a:pt x="1559293" y="96252"/>
                  </a:cubicBezTo>
                  <a:cubicBezTo>
                    <a:pt x="1633928" y="133570"/>
                    <a:pt x="1544463" y="100935"/>
                    <a:pt x="1617044" y="125128"/>
                  </a:cubicBezTo>
                  <a:cubicBezTo>
                    <a:pt x="1683238" y="169257"/>
                    <a:pt x="1652847" y="156313"/>
                    <a:pt x="1703672" y="173254"/>
                  </a:cubicBezTo>
                  <a:cubicBezTo>
                    <a:pt x="1713297" y="179671"/>
                    <a:pt x="1723901" y="184820"/>
                    <a:pt x="1732547" y="192505"/>
                  </a:cubicBezTo>
                  <a:cubicBezTo>
                    <a:pt x="1762195" y="218859"/>
                    <a:pt x="1790616" y="244421"/>
                    <a:pt x="1809549" y="279132"/>
                  </a:cubicBezTo>
                  <a:cubicBezTo>
                    <a:pt x="1823290" y="304325"/>
                    <a:pt x="1832132" y="332257"/>
                    <a:pt x="1848050" y="356134"/>
                  </a:cubicBezTo>
                  <a:lnTo>
                    <a:pt x="1886552" y="413886"/>
                  </a:lnTo>
                  <a:cubicBezTo>
                    <a:pt x="1889760" y="423511"/>
                    <a:pt x="1891250" y="433893"/>
                    <a:pt x="1896177" y="442762"/>
                  </a:cubicBezTo>
                  <a:cubicBezTo>
                    <a:pt x="1907413" y="462987"/>
                    <a:pt x="1934678" y="500513"/>
                    <a:pt x="1934678" y="500513"/>
                  </a:cubicBezTo>
                  <a:cubicBezTo>
                    <a:pt x="1959101" y="573785"/>
                    <a:pt x="1949948" y="538367"/>
                    <a:pt x="1963554" y="606391"/>
                  </a:cubicBezTo>
                  <a:cubicBezTo>
                    <a:pt x="1974228" y="766509"/>
                    <a:pt x="1981702" y="800301"/>
                    <a:pt x="1963554" y="981776"/>
                  </a:cubicBezTo>
                  <a:cubicBezTo>
                    <a:pt x="1961535" y="1001967"/>
                    <a:pt x="1950720" y="1020277"/>
                    <a:pt x="1944303" y="1039528"/>
                  </a:cubicBezTo>
                  <a:lnTo>
                    <a:pt x="1915427" y="1126155"/>
                  </a:lnTo>
                  <a:lnTo>
                    <a:pt x="1905802" y="1155031"/>
                  </a:lnTo>
                  <a:lnTo>
                    <a:pt x="1896177" y="1183907"/>
                  </a:lnTo>
                  <a:cubicBezTo>
                    <a:pt x="1892969" y="1206366"/>
                    <a:pt x="1891001" y="1229038"/>
                    <a:pt x="1886552" y="1251284"/>
                  </a:cubicBezTo>
                  <a:cubicBezTo>
                    <a:pt x="1884562" y="1261233"/>
                    <a:pt x="1878916" y="1270211"/>
                    <a:pt x="1876926" y="1280160"/>
                  </a:cubicBezTo>
                  <a:cubicBezTo>
                    <a:pt x="1872477" y="1302406"/>
                    <a:pt x="1871031" y="1325158"/>
                    <a:pt x="1867301" y="1347536"/>
                  </a:cubicBezTo>
                  <a:cubicBezTo>
                    <a:pt x="1864611" y="1363673"/>
                    <a:pt x="1860366" y="1379526"/>
                    <a:pt x="1857676" y="1395663"/>
                  </a:cubicBezTo>
                  <a:cubicBezTo>
                    <a:pt x="1849528" y="1444550"/>
                    <a:pt x="1849765" y="1465805"/>
                    <a:pt x="1838425" y="1511166"/>
                  </a:cubicBezTo>
                  <a:cubicBezTo>
                    <a:pt x="1835964" y="1521009"/>
                    <a:pt x="1833337" y="1530967"/>
                    <a:pt x="1828800" y="1540042"/>
                  </a:cubicBezTo>
                  <a:cubicBezTo>
                    <a:pt x="1823627" y="1550389"/>
                    <a:pt x="1815966" y="1559293"/>
                    <a:pt x="1809549" y="1568918"/>
                  </a:cubicBezTo>
                  <a:cubicBezTo>
                    <a:pt x="1806341" y="1578543"/>
                    <a:pt x="1804461" y="1588718"/>
                    <a:pt x="1799924" y="1597793"/>
                  </a:cubicBezTo>
                  <a:cubicBezTo>
                    <a:pt x="1779871" y="1637900"/>
                    <a:pt x="1766238" y="1636293"/>
                    <a:pt x="1722922" y="1665170"/>
                  </a:cubicBezTo>
                  <a:lnTo>
                    <a:pt x="1665170" y="1703671"/>
                  </a:lnTo>
                  <a:lnTo>
                    <a:pt x="1636295" y="1713296"/>
                  </a:lnTo>
                  <a:cubicBezTo>
                    <a:pt x="1623461" y="1722921"/>
                    <a:pt x="1612142" y="1734998"/>
                    <a:pt x="1597794" y="1742172"/>
                  </a:cubicBezTo>
                  <a:cubicBezTo>
                    <a:pt x="1579644" y="1751247"/>
                    <a:pt x="1559293" y="1755006"/>
                    <a:pt x="1540042" y="1761423"/>
                  </a:cubicBezTo>
                  <a:lnTo>
                    <a:pt x="1453415" y="1790299"/>
                  </a:lnTo>
                  <a:lnTo>
                    <a:pt x="1424539" y="1799924"/>
                  </a:lnTo>
                  <a:cubicBezTo>
                    <a:pt x="1414914" y="1803132"/>
                    <a:pt x="1404738" y="1805011"/>
                    <a:pt x="1395663" y="1809549"/>
                  </a:cubicBezTo>
                  <a:cubicBezTo>
                    <a:pt x="1382829" y="1815966"/>
                    <a:pt x="1370597" y="1823762"/>
                    <a:pt x="1357162" y="1828800"/>
                  </a:cubicBezTo>
                  <a:cubicBezTo>
                    <a:pt x="1344776" y="1833445"/>
                    <a:pt x="1331381" y="1834791"/>
                    <a:pt x="1318661" y="1838425"/>
                  </a:cubicBezTo>
                  <a:cubicBezTo>
                    <a:pt x="1262379" y="1854505"/>
                    <a:pt x="1318999" y="1842627"/>
                    <a:pt x="1251284" y="1857675"/>
                  </a:cubicBezTo>
                  <a:cubicBezTo>
                    <a:pt x="1235314" y="1861224"/>
                    <a:pt x="1219490" y="1866340"/>
                    <a:pt x="1203158" y="1867301"/>
                  </a:cubicBezTo>
                  <a:cubicBezTo>
                    <a:pt x="1110219" y="1872768"/>
                    <a:pt x="1017069" y="1873718"/>
                    <a:pt x="924025" y="1876926"/>
                  </a:cubicBezTo>
                  <a:cubicBezTo>
                    <a:pt x="885524" y="1880134"/>
                    <a:pt x="847156" y="1886551"/>
                    <a:pt x="808522" y="1886551"/>
                  </a:cubicBezTo>
                  <a:cubicBezTo>
                    <a:pt x="656100" y="1886551"/>
                    <a:pt x="622011" y="1880800"/>
                    <a:pt x="500514" y="1867301"/>
                  </a:cubicBezTo>
                  <a:cubicBezTo>
                    <a:pt x="481263" y="1860884"/>
                    <a:pt x="459646" y="1859306"/>
                    <a:pt x="442762" y="1848050"/>
                  </a:cubicBezTo>
                  <a:cubicBezTo>
                    <a:pt x="433137" y="1841633"/>
                    <a:pt x="423299" y="1835524"/>
                    <a:pt x="413886" y="1828800"/>
                  </a:cubicBezTo>
                  <a:cubicBezTo>
                    <a:pt x="400832" y="1819476"/>
                    <a:pt x="389313" y="1807883"/>
                    <a:pt x="375385" y="1799924"/>
                  </a:cubicBezTo>
                  <a:cubicBezTo>
                    <a:pt x="366576" y="1794890"/>
                    <a:pt x="356134" y="1793507"/>
                    <a:pt x="346509" y="1790299"/>
                  </a:cubicBezTo>
                  <a:cubicBezTo>
                    <a:pt x="328376" y="1772165"/>
                    <a:pt x="312879" y="1752892"/>
                    <a:pt x="288758" y="1742172"/>
                  </a:cubicBezTo>
                  <a:cubicBezTo>
                    <a:pt x="270215" y="1733931"/>
                    <a:pt x="231006" y="1722922"/>
                    <a:pt x="231006" y="1722922"/>
                  </a:cubicBezTo>
                  <a:cubicBezTo>
                    <a:pt x="208434" y="1655203"/>
                    <a:pt x="237812" y="1738803"/>
                    <a:pt x="202130" y="1655545"/>
                  </a:cubicBezTo>
                  <a:cubicBezTo>
                    <a:pt x="198133" y="1646219"/>
                    <a:pt x="197042" y="1635744"/>
                    <a:pt x="192505" y="1626669"/>
                  </a:cubicBezTo>
                  <a:cubicBezTo>
                    <a:pt x="187332" y="1616322"/>
                    <a:pt x="178428" y="1608140"/>
                    <a:pt x="173255" y="1597793"/>
                  </a:cubicBezTo>
                  <a:cubicBezTo>
                    <a:pt x="168718" y="1588718"/>
                    <a:pt x="167626" y="1578243"/>
                    <a:pt x="163629" y="1568918"/>
                  </a:cubicBezTo>
                  <a:cubicBezTo>
                    <a:pt x="155319" y="1549527"/>
                    <a:pt x="139348" y="1518605"/>
                    <a:pt x="125128" y="1501541"/>
                  </a:cubicBezTo>
                  <a:cubicBezTo>
                    <a:pt x="116414" y="1491084"/>
                    <a:pt x="105878" y="1482290"/>
                    <a:pt x="96253" y="1472665"/>
                  </a:cubicBezTo>
                  <a:lnTo>
                    <a:pt x="77002" y="1414913"/>
                  </a:lnTo>
                  <a:cubicBezTo>
                    <a:pt x="73794" y="1405288"/>
                    <a:pt x="69838" y="1395881"/>
                    <a:pt x="67377" y="1386038"/>
                  </a:cubicBezTo>
                  <a:lnTo>
                    <a:pt x="57752" y="1347536"/>
                  </a:lnTo>
                  <a:cubicBezTo>
                    <a:pt x="54543" y="1212782"/>
                    <a:pt x="54111" y="1077934"/>
                    <a:pt x="48126" y="943275"/>
                  </a:cubicBezTo>
                  <a:cubicBezTo>
                    <a:pt x="47676" y="933139"/>
                    <a:pt x="41171" y="924188"/>
                    <a:pt x="38501" y="914400"/>
                  </a:cubicBezTo>
                  <a:cubicBezTo>
                    <a:pt x="31540" y="888875"/>
                    <a:pt x="27616" y="862498"/>
                    <a:pt x="19250" y="837398"/>
                  </a:cubicBezTo>
                  <a:cubicBezTo>
                    <a:pt x="16042" y="827773"/>
                    <a:pt x="11826" y="818426"/>
                    <a:pt x="9625" y="808522"/>
                  </a:cubicBezTo>
                  <a:cubicBezTo>
                    <a:pt x="5391" y="789471"/>
                    <a:pt x="3208" y="770021"/>
                    <a:pt x="0" y="750770"/>
                  </a:cubicBezTo>
                  <a:cubicBezTo>
                    <a:pt x="3208" y="676976"/>
                    <a:pt x="2510" y="602909"/>
                    <a:pt x="9625" y="529389"/>
                  </a:cubicBezTo>
                  <a:cubicBezTo>
                    <a:pt x="14646" y="477506"/>
                    <a:pt x="26910" y="464079"/>
                    <a:pt x="38501" y="423511"/>
                  </a:cubicBezTo>
                  <a:cubicBezTo>
                    <a:pt x="42615" y="409113"/>
                    <a:pt x="50057" y="371524"/>
                    <a:pt x="57752" y="356134"/>
                  </a:cubicBezTo>
                  <a:cubicBezTo>
                    <a:pt x="62925" y="345787"/>
                    <a:pt x="70585" y="336884"/>
                    <a:pt x="77002" y="327259"/>
                  </a:cubicBezTo>
                  <a:cubicBezTo>
                    <a:pt x="80210" y="314425"/>
                    <a:pt x="84756" y="301854"/>
                    <a:pt x="86627" y="288758"/>
                  </a:cubicBezTo>
                  <a:cubicBezTo>
                    <a:pt x="91187" y="256838"/>
                    <a:pt x="90311" y="224197"/>
                    <a:pt x="96253" y="192505"/>
                  </a:cubicBezTo>
                  <a:cubicBezTo>
                    <a:pt x="99993" y="172561"/>
                    <a:pt x="96252" y="141170"/>
                    <a:pt x="115503" y="134753"/>
                  </a:cubicBezTo>
                  <a:cubicBezTo>
                    <a:pt x="125128" y="131545"/>
                    <a:pt x="135304" y="129665"/>
                    <a:pt x="144379" y="125128"/>
                  </a:cubicBezTo>
                  <a:cubicBezTo>
                    <a:pt x="154726" y="119955"/>
                    <a:pt x="162908" y="111051"/>
                    <a:pt x="173255" y="105878"/>
                  </a:cubicBezTo>
                  <a:cubicBezTo>
                    <a:pt x="194536" y="95237"/>
                    <a:pt x="205339" y="81815"/>
                    <a:pt x="211756" y="77002"/>
                  </a:cubicBezTo>
                  <a:close/>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p:cNvSpPr/>
            <p:nvPr/>
          </p:nvSpPr>
          <p:spPr>
            <a:xfrm>
              <a:off x="142964" y="838200"/>
              <a:ext cx="3587849" cy="2147241"/>
            </a:xfrm>
            <a:custGeom>
              <a:avLst/>
              <a:gdLst>
                <a:gd name="connsiteX0" fmla="*/ 896818 w 3452358"/>
                <a:gd name="connsiteY0" fmla="*/ 265852 h 2035483"/>
                <a:gd name="connsiteX1" fmla="*/ 896818 w 3452358"/>
                <a:gd name="connsiteY1" fmla="*/ 265852 h 2035483"/>
                <a:gd name="connsiteX2" fmla="*/ 810191 w 3452358"/>
                <a:gd name="connsiteY2" fmla="*/ 256226 h 2035483"/>
                <a:gd name="connsiteX3" fmla="*/ 781315 w 3452358"/>
                <a:gd name="connsiteY3" fmla="*/ 246601 h 2035483"/>
                <a:gd name="connsiteX4" fmla="*/ 713938 w 3452358"/>
                <a:gd name="connsiteY4" fmla="*/ 227351 h 2035483"/>
                <a:gd name="connsiteX5" fmla="*/ 588810 w 3452358"/>
                <a:gd name="connsiteY5" fmla="*/ 246601 h 2035483"/>
                <a:gd name="connsiteX6" fmla="*/ 559934 w 3452358"/>
                <a:gd name="connsiteY6" fmla="*/ 265852 h 2035483"/>
                <a:gd name="connsiteX7" fmla="*/ 521433 w 3452358"/>
                <a:gd name="connsiteY7" fmla="*/ 342854 h 2035483"/>
                <a:gd name="connsiteX8" fmla="*/ 511807 w 3452358"/>
                <a:gd name="connsiteY8" fmla="*/ 371729 h 2035483"/>
                <a:gd name="connsiteX9" fmla="*/ 502182 w 3452358"/>
                <a:gd name="connsiteY9" fmla="*/ 410231 h 2035483"/>
                <a:gd name="connsiteX10" fmla="*/ 482932 w 3452358"/>
                <a:gd name="connsiteY10" fmla="*/ 439106 h 2035483"/>
                <a:gd name="connsiteX11" fmla="*/ 454056 w 3452358"/>
                <a:gd name="connsiteY11" fmla="*/ 544984 h 2035483"/>
                <a:gd name="connsiteX12" fmla="*/ 425180 w 3452358"/>
                <a:gd name="connsiteY12" fmla="*/ 554609 h 2035483"/>
                <a:gd name="connsiteX13" fmla="*/ 396304 w 3452358"/>
                <a:gd name="connsiteY13" fmla="*/ 573860 h 2035483"/>
                <a:gd name="connsiteX14" fmla="*/ 319302 w 3452358"/>
                <a:gd name="connsiteY14" fmla="*/ 660487 h 2035483"/>
                <a:gd name="connsiteX15" fmla="*/ 280801 w 3452358"/>
                <a:gd name="connsiteY15" fmla="*/ 679738 h 2035483"/>
                <a:gd name="connsiteX16" fmla="*/ 251925 w 3452358"/>
                <a:gd name="connsiteY16" fmla="*/ 708614 h 2035483"/>
                <a:gd name="connsiteX17" fmla="*/ 146047 w 3452358"/>
                <a:gd name="connsiteY17" fmla="*/ 785616 h 2035483"/>
                <a:gd name="connsiteX18" fmla="*/ 88296 w 3452358"/>
                <a:gd name="connsiteY18" fmla="*/ 833742 h 2035483"/>
                <a:gd name="connsiteX19" fmla="*/ 59420 w 3452358"/>
                <a:gd name="connsiteY19" fmla="*/ 843367 h 2035483"/>
                <a:gd name="connsiteX20" fmla="*/ 30544 w 3452358"/>
                <a:gd name="connsiteY20" fmla="*/ 862618 h 2035483"/>
                <a:gd name="connsiteX21" fmla="*/ 11294 w 3452358"/>
                <a:gd name="connsiteY21" fmla="*/ 891494 h 2035483"/>
                <a:gd name="connsiteX22" fmla="*/ 40170 w 3452358"/>
                <a:gd name="connsiteY22" fmla="*/ 958871 h 2035483"/>
                <a:gd name="connsiteX23" fmla="*/ 40170 w 3452358"/>
                <a:gd name="connsiteY23" fmla="*/ 1093624 h 2035483"/>
                <a:gd name="connsiteX24" fmla="*/ 20919 w 3452358"/>
                <a:gd name="connsiteY24" fmla="*/ 1122500 h 2035483"/>
                <a:gd name="connsiteX25" fmla="*/ 11294 w 3452358"/>
                <a:gd name="connsiteY25" fmla="*/ 1161001 h 2035483"/>
                <a:gd name="connsiteX26" fmla="*/ 1668 w 3452358"/>
                <a:gd name="connsiteY26" fmla="*/ 1189877 h 2035483"/>
                <a:gd name="connsiteX27" fmla="*/ 49795 w 3452358"/>
                <a:gd name="connsiteY27" fmla="*/ 1228378 h 2035483"/>
                <a:gd name="connsiteX28" fmla="*/ 97921 w 3452358"/>
                <a:gd name="connsiteY28" fmla="*/ 1238003 h 2035483"/>
                <a:gd name="connsiteX29" fmla="*/ 155673 w 3452358"/>
                <a:gd name="connsiteY29" fmla="*/ 1247628 h 2035483"/>
                <a:gd name="connsiteX30" fmla="*/ 223050 w 3452358"/>
                <a:gd name="connsiteY30" fmla="*/ 1257254 h 2035483"/>
                <a:gd name="connsiteX31" fmla="*/ 261551 w 3452358"/>
                <a:gd name="connsiteY31" fmla="*/ 1266879 h 2035483"/>
                <a:gd name="connsiteX32" fmla="*/ 309677 w 3452358"/>
                <a:gd name="connsiteY32" fmla="*/ 1276504 h 2035483"/>
                <a:gd name="connsiteX33" fmla="*/ 348178 w 3452358"/>
                <a:gd name="connsiteY33" fmla="*/ 1295755 h 2035483"/>
                <a:gd name="connsiteX34" fmla="*/ 444431 w 3452358"/>
                <a:gd name="connsiteY34" fmla="*/ 1334256 h 2035483"/>
                <a:gd name="connsiteX35" fmla="*/ 463681 w 3452358"/>
                <a:gd name="connsiteY35" fmla="*/ 1372757 h 2035483"/>
                <a:gd name="connsiteX36" fmla="*/ 482932 w 3452358"/>
                <a:gd name="connsiteY36" fmla="*/ 1526761 h 2035483"/>
                <a:gd name="connsiteX37" fmla="*/ 531058 w 3452358"/>
                <a:gd name="connsiteY37" fmla="*/ 1536386 h 2035483"/>
                <a:gd name="connsiteX38" fmla="*/ 569559 w 3452358"/>
                <a:gd name="connsiteY38" fmla="*/ 1546012 h 2035483"/>
                <a:gd name="connsiteX39" fmla="*/ 617685 w 3452358"/>
                <a:gd name="connsiteY39" fmla="*/ 1565262 h 2035483"/>
                <a:gd name="connsiteX40" fmla="*/ 733188 w 3452358"/>
                <a:gd name="connsiteY40" fmla="*/ 1613388 h 2035483"/>
                <a:gd name="connsiteX41" fmla="*/ 742814 w 3452358"/>
                <a:gd name="connsiteY41" fmla="*/ 1642264 h 2035483"/>
                <a:gd name="connsiteX42" fmla="*/ 733188 w 3452358"/>
                <a:gd name="connsiteY42" fmla="*/ 1700016 h 2035483"/>
                <a:gd name="connsiteX43" fmla="*/ 762064 w 3452358"/>
                <a:gd name="connsiteY43" fmla="*/ 1690391 h 2035483"/>
                <a:gd name="connsiteX44" fmla="*/ 848692 w 3452358"/>
                <a:gd name="connsiteY44" fmla="*/ 1632639 h 2035483"/>
                <a:gd name="connsiteX45" fmla="*/ 896818 w 3452358"/>
                <a:gd name="connsiteY45" fmla="*/ 1603763 h 2035483"/>
                <a:gd name="connsiteX46" fmla="*/ 935319 w 3452358"/>
                <a:gd name="connsiteY46" fmla="*/ 1584513 h 2035483"/>
                <a:gd name="connsiteX47" fmla="*/ 983445 w 3452358"/>
                <a:gd name="connsiteY47" fmla="*/ 1574887 h 2035483"/>
                <a:gd name="connsiteX48" fmla="*/ 1021946 w 3452358"/>
                <a:gd name="connsiteY48" fmla="*/ 1565262 h 2035483"/>
                <a:gd name="connsiteX49" fmla="*/ 1079698 w 3452358"/>
                <a:gd name="connsiteY49" fmla="*/ 1546012 h 2035483"/>
                <a:gd name="connsiteX50" fmla="*/ 1098948 w 3452358"/>
                <a:gd name="connsiteY50" fmla="*/ 1623014 h 2035483"/>
                <a:gd name="connsiteX51" fmla="*/ 1108574 w 3452358"/>
                <a:gd name="connsiteY51" fmla="*/ 1873271 h 2035483"/>
                <a:gd name="connsiteX52" fmla="*/ 1118199 w 3452358"/>
                <a:gd name="connsiteY52" fmla="*/ 1902146 h 2035483"/>
                <a:gd name="connsiteX53" fmla="*/ 1147075 w 3452358"/>
                <a:gd name="connsiteY53" fmla="*/ 1921397 h 2035483"/>
                <a:gd name="connsiteX54" fmla="*/ 1214452 w 3452358"/>
                <a:gd name="connsiteY54" fmla="*/ 1911772 h 2035483"/>
                <a:gd name="connsiteX55" fmla="*/ 1252953 w 3452358"/>
                <a:gd name="connsiteY55" fmla="*/ 1892521 h 2035483"/>
                <a:gd name="connsiteX56" fmla="*/ 1310704 w 3452358"/>
                <a:gd name="connsiteY56" fmla="*/ 1882896 h 2035483"/>
                <a:gd name="connsiteX57" fmla="*/ 1358831 w 3452358"/>
                <a:gd name="connsiteY57" fmla="*/ 1873271 h 2035483"/>
                <a:gd name="connsiteX58" fmla="*/ 1397332 w 3452358"/>
                <a:gd name="connsiteY58" fmla="*/ 1854020 h 2035483"/>
                <a:gd name="connsiteX59" fmla="*/ 1455083 w 3452358"/>
                <a:gd name="connsiteY59" fmla="*/ 1844395 h 2035483"/>
                <a:gd name="connsiteX60" fmla="*/ 1532085 w 3452358"/>
                <a:gd name="connsiteY60" fmla="*/ 1825144 h 2035483"/>
                <a:gd name="connsiteX61" fmla="*/ 1580212 w 3452358"/>
                <a:gd name="connsiteY61" fmla="*/ 2017649 h 2035483"/>
                <a:gd name="connsiteX62" fmla="*/ 1637963 w 3452358"/>
                <a:gd name="connsiteY62" fmla="*/ 2008024 h 2035483"/>
                <a:gd name="connsiteX63" fmla="*/ 1676464 w 3452358"/>
                <a:gd name="connsiteY63" fmla="*/ 1988774 h 2035483"/>
                <a:gd name="connsiteX64" fmla="*/ 1724591 w 3452358"/>
                <a:gd name="connsiteY64" fmla="*/ 1979148 h 2035483"/>
                <a:gd name="connsiteX65" fmla="*/ 1763092 w 3452358"/>
                <a:gd name="connsiteY65" fmla="*/ 1969523 h 2035483"/>
                <a:gd name="connsiteX66" fmla="*/ 1811218 w 3452358"/>
                <a:gd name="connsiteY66" fmla="*/ 1950273 h 2035483"/>
                <a:gd name="connsiteX67" fmla="*/ 1868970 w 3452358"/>
                <a:gd name="connsiteY67" fmla="*/ 1931022 h 2035483"/>
                <a:gd name="connsiteX68" fmla="*/ 1926721 w 3452358"/>
                <a:gd name="connsiteY68" fmla="*/ 1940647 h 2035483"/>
                <a:gd name="connsiteX69" fmla="*/ 2013348 w 3452358"/>
                <a:gd name="connsiteY69" fmla="*/ 1902146 h 2035483"/>
                <a:gd name="connsiteX70" fmla="*/ 2090351 w 3452358"/>
                <a:gd name="connsiteY70" fmla="*/ 1863645 h 2035483"/>
                <a:gd name="connsiteX71" fmla="*/ 2090351 w 3452358"/>
                <a:gd name="connsiteY71" fmla="*/ 1805894 h 2035483"/>
                <a:gd name="connsiteX72" fmla="*/ 2099976 w 3452358"/>
                <a:gd name="connsiteY72" fmla="*/ 1690391 h 2035483"/>
                <a:gd name="connsiteX73" fmla="*/ 2128852 w 3452358"/>
                <a:gd name="connsiteY73" fmla="*/ 1671140 h 2035483"/>
                <a:gd name="connsiteX74" fmla="*/ 2225104 w 3452358"/>
                <a:gd name="connsiteY74" fmla="*/ 1642264 h 2035483"/>
                <a:gd name="connsiteX75" fmla="*/ 2263605 w 3452358"/>
                <a:gd name="connsiteY75" fmla="*/ 1632639 h 2035483"/>
                <a:gd name="connsiteX76" fmla="*/ 2311732 w 3452358"/>
                <a:gd name="connsiteY76" fmla="*/ 1623014 h 2035483"/>
                <a:gd name="connsiteX77" fmla="*/ 2359858 w 3452358"/>
                <a:gd name="connsiteY77" fmla="*/ 1574887 h 2035483"/>
                <a:gd name="connsiteX78" fmla="*/ 2388734 w 3452358"/>
                <a:gd name="connsiteY78" fmla="*/ 1507511 h 2035483"/>
                <a:gd name="connsiteX79" fmla="*/ 2417610 w 3452358"/>
                <a:gd name="connsiteY79" fmla="*/ 1497885 h 2035483"/>
                <a:gd name="connsiteX80" fmla="*/ 2465736 w 3452358"/>
                <a:gd name="connsiteY80" fmla="*/ 1478635 h 2035483"/>
                <a:gd name="connsiteX81" fmla="*/ 2494612 w 3452358"/>
                <a:gd name="connsiteY81" fmla="*/ 1469009 h 2035483"/>
                <a:gd name="connsiteX82" fmla="*/ 2542738 w 3452358"/>
                <a:gd name="connsiteY82" fmla="*/ 1449759 h 2035483"/>
                <a:gd name="connsiteX83" fmla="*/ 2581239 w 3452358"/>
                <a:gd name="connsiteY83" fmla="*/ 1440134 h 2035483"/>
                <a:gd name="connsiteX84" fmla="*/ 2600490 w 3452358"/>
                <a:gd name="connsiteY84" fmla="*/ 1411258 h 2035483"/>
                <a:gd name="connsiteX85" fmla="*/ 2629365 w 3452358"/>
                <a:gd name="connsiteY85" fmla="*/ 1401633 h 2035483"/>
                <a:gd name="connsiteX86" fmla="*/ 2638991 w 3452358"/>
                <a:gd name="connsiteY86" fmla="*/ 1372757 h 2035483"/>
                <a:gd name="connsiteX87" fmla="*/ 2667866 w 3452358"/>
                <a:gd name="connsiteY87" fmla="*/ 1363132 h 2035483"/>
                <a:gd name="connsiteX88" fmla="*/ 2706367 w 3452358"/>
                <a:gd name="connsiteY88" fmla="*/ 1343881 h 2035483"/>
                <a:gd name="connsiteX89" fmla="*/ 2754494 w 3452358"/>
                <a:gd name="connsiteY89" fmla="*/ 1353506 h 2035483"/>
                <a:gd name="connsiteX90" fmla="*/ 2783370 w 3452358"/>
                <a:gd name="connsiteY90" fmla="*/ 1363132 h 2035483"/>
                <a:gd name="connsiteX91" fmla="*/ 2850746 w 3452358"/>
                <a:gd name="connsiteY91" fmla="*/ 1372757 h 2035483"/>
                <a:gd name="connsiteX92" fmla="*/ 2879622 w 3452358"/>
                <a:gd name="connsiteY92" fmla="*/ 1382382 h 2035483"/>
                <a:gd name="connsiteX93" fmla="*/ 2918123 w 3452358"/>
                <a:gd name="connsiteY93" fmla="*/ 1392007 h 2035483"/>
                <a:gd name="connsiteX94" fmla="*/ 2946999 w 3452358"/>
                <a:gd name="connsiteY94" fmla="*/ 1411258 h 2035483"/>
                <a:gd name="connsiteX95" fmla="*/ 3062502 w 3452358"/>
                <a:gd name="connsiteY95" fmla="*/ 1430508 h 2035483"/>
                <a:gd name="connsiteX96" fmla="*/ 3110628 w 3452358"/>
                <a:gd name="connsiteY96" fmla="*/ 1420883 h 2035483"/>
                <a:gd name="connsiteX97" fmla="*/ 3139504 w 3452358"/>
                <a:gd name="connsiteY97" fmla="*/ 1353506 h 2035483"/>
                <a:gd name="connsiteX98" fmla="*/ 3158755 w 3452358"/>
                <a:gd name="connsiteY98" fmla="*/ 1315005 h 2035483"/>
                <a:gd name="connsiteX99" fmla="*/ 3168380 w 3452358"/>
                <a:gd name="connsiteY99" fmla="*/ 1257254 h 2035483"/>
                <a:gd name="connsiteX100" fmla="*/ 3187631 w 3452358"/>
                <a:gd name="connsiteY100" fmla="*/ 1189877 h 2035483"/>
                <a:gd name="connsiteX101" fmla="*/ 3197256 w 3452358"/>
                <a:gd name="connsiteY101" fmla="*/ 1132125 h 2035483"/>
                <a:gd name="connsiteX102" fmla="*/ 3206881 w 3452358"/>
                <a:gd name="connsiteY102" fmla="*/ 1103249 h 2035483"/>
                <a:gd name="connsiteX103" fmla="*/ 3245382 w 3452358"/>
                <a:gd name="connsiteY103" fmla="*/ 1083999 h 2035483"/>
                <a:gd name="connsiteX104" fmla="*/ 3274258 w 3452358"/>
                <a:gd name="connsiteY104" fmla="*/ 1064748 h 2035483"/>
                <a:gd name="connsiteX105" fmla="*/ 3312759 w 3452358"/>
                <a:gd name="connsiteY105" fmla="*/ 1055123 h 2035483"/>
                <a:gd name="connsiteX106" fmla="*/ 3399386 w 3452358"/>
                <a:gd name="connsiteY106" fmla="*/ 1035873 h 2035483"/>
                <a:gd name="connsiteX107" fmla="*/ 3428262 w 3452358"/>
                <a:gd name="connsiteY107" fmla="*/ 1016622 h 2035483"/>
                <a:gd name="connsiteX108" fmla="*/ 3437887 w 3452358"/>
                <a:gd name="connsiteY108" fmla="*/ 978121 h 2035483"/>
                <a:gd name="connsiteX109" fmla="*/ 3418637 w 3452358"/>
                <a:gd name="connsiteY109" fmla="*/ 862618 h 2035483"/>
                <a:gd name="connsiteX110" fmla="*/ 3409012 w 3452358"/>
                <a:gd name="connsiteY110" fmla="*/ 785616 h 2035483"/>
                <a:gd name="connsiteX111" fmla="*/ 3370511 w 3452358"/>
                <a:gd name="connsiteY111" fmla="*/ 535359 h 2035483"/>
                <a:gd name="connsiteX112" fmla="*/ 3351260 w 3452358"/>
                <a:gd name="connsiteY112" fmla="*/ 506483 h 2035483"/>
                <a:gd name="connsiteX113" fmla="*/ 3341635 w 3452358"/>
                <a:gd name="connsiteY113" fmla="*/ 477607 h 2035483"/>
                <a:gd name="connsiteX114" fmla="*/ 3312759 w 3452358"/>
                <a:gd name="connsiteY114" fmla="*/ 419856 h 2035483"/>
                <a:gd name="connsiteX115" fmla="*/ 3303134 w 3452358"/>
                <a:gd name="connsiteY115" fmla="*/ 323603 h 2035483"/>
                <a:gd name="connsiteX116" fmla="*/ 3245382 w 3452358"/>
                <a:gd name="connsiteY116" fmla="*/ 285102 h 2035483"/>
                <a:gd name="connsiteX117" fmla="*/ 3168380 w 3452358"/>
                <a:gd name="connsiteY117" fmla="*/ 265852 h 2035483"/>
                <a:gd name="connsiteX118" fmla="*/ 3120254 w 3452358"/>
                <a:gd name="connsiteY118" fmla="*/ 236976 h 2035483"/>
                <a:gd name="connsiteX119" fmla="*/ 3072127 w 3452358"/>
                <a:gd name="connsiteY119" fmla="*/ 227351 h 2035483"/>
                <a:gd name="connsiteX120" fmla="*/ 3033626 w 3452358"/>
                <a:gd name="connsiteY120" fmla="*/ 217725 h 2035483"/>
                <a:gd name="connsiteX121" fmla="*/ 3004751 w 3452358"/>
                <a:gd name="connsiteY121" fmla="*/ 188849 h 2035483"/>
                <a:gd name="connsiteX122" fmla="*/ 2966250 w 3452358"/>
                <a:gd name="connsiteY122" fmla="*/ 121473 h 2035483"/>
                <a:gd name="connsiteX123" fmla="*/ 2956624 w 3452358"/>
                <a:gd name="connsiteY123" fmla="*/ 92597 h 2035483"/>
                <a:gd name="connsiteX124" fmla="*/ 2879622 w 3452358"/>
                <a:gd name="connsiteY124" fmla="*/ 102222 h 2035483"/>
                <a:gd name="connsiteX125" fmla="*/ 2735243 w 3452358"/>
                <a:gd name="connsiteY125" fmla="*/ 131098 h 2035483"/>
                <a:gd name="connsiteX126" fmla="*/ 2706367 w 3452358"/>
                <a:gd name="connsiteY126" fmla="*/ 140723 h 2035483"/>
                <a:gd name="connsiteX127" fmla="*/ 2648616 w 3452358"/>
                <a:gd name="connsiteY127" fmla="*/ 179224 h 2035483"/>
                <a:gd name="connsiteX128" fmla="*/ 2610115 w 3452358"/>
                <a:gd name="connsiteY128" fmla="*/ 188849 h 2035483"/>
                <a:gd name="connsiteX129" fmla="*/ 2581239 w 3452358"/>
                <a:gd name="connsiteY129" fmla="*/ 198475 h 2035483"/>
                <a:gd name="connsiteX130" fmla="*/ 2523487 w 3452358"/>
                <a:gd name="connsiteY130" fmla="*/ 121473 h 2035483"/>
                <a:gd name="connsiteX131" fmla="*/ 2494612 w 3452358"/>
                <a:gd name="connsiteY131" fmla="*/ 54096 h 2035483"/>
                <a:gd name="connsiteX132" fmla="*/ 2456111 w 3452358"/>
                <a:gd name="connsiteY132" fmla="*/ 44471 h 2035483"/>
                <a:gd name="connsiteX133" fmla="*/ 2359858 w 3452358"/>
                <a:gd name="connsiteY133" fmla="*/ 44471 h 2035483"/>
                <a:gd name="connsiteX134" fmla="*/ 2330982 w 3452358"/>
                <a:gd name="connsiteY134" fmla="*/ 25220 h 2035483"/>
                <a:gd name="connsiteX135" fmla="*/ 2253980 w 3452358"/>
                <a:gd name="connsiteY135" fmla="*/ 34845 h 2035483"/>
                <a:gd name="connsiteX136" fmla="*/ 2225104 w 3452358"/>
                <a:gd name="connsiteY136" fmla="*/ 63721 h 2035483"/>
                <a:gd name="connsiteX137" fmla="*/ 2138477 w 3452358"/>
                <a:gd name="connsiteY137" fmla="*/ 82972 h 2035483"/>
                <a:gd name="connsiteX138" fmla="*/ 2071100 w 3452358"/>
                <a:gd name="connsiteY138" fmla="*/ 111847 h 2035483"/>
                <a:gd name="connsiteX139" fmla="*/ 2013348 w 3452358"/>
                <a:gd name="connsiteY139" fmla="*/ 102222 h 2035483"/>
                <a:gd name="connsiteX140" fmla="*/ 1984473 w 3452358"/>
                <a:gd name="connsiteY140" fmla="*/ 82972 h 2035483"/>
                <a:gd name="connsiteX141" fmla="*/ 1676464 w 3452358"/>
                <a:gd name="connsiteY141" fmla="*/ 54096 h 2035483"/>
                <a:gd name="connsiteX142" fmla="*/ 1647588 w 3452358"/>
                <a:gd name="connsiteY142" fmla="*/ 34845 h 2035483"/>
                <a:gd name="connsiteX143" fmla="*/ 1378081 w 3452358"/>
                <a:gd name="connsiteY143" fmla="*/ 15595 h 2035483"/>
                <a:gd name="connsiteX144" fmla="*/ 1272203 w 3452358"/>
                <a:gd name="connsiteY144" fmla="*/ 25220 h 2035483"/>
                <a:gd name="connsiteX145" fmla="*/ 1224077 w 3452358"/>
                <a:gd name="connsiteY145" fmla="*/ 34845 h 2035483"/>
                <a:gd name="connsiteX146" fmla="*/ 1127824 w 3452358"/>
                <a:gd name="connsiteY146" fmla="*/ 44471 h 2035483"/>
                <a:gd name="connsiteX147" fmla="*/ 1079698 w 3452358"/>
                <a:gd name="connsiteY147" fmla="*/ 54096 h 2035483"/>
                <a:gd name="connsiteX148" fmla="*/ 906443 w 3452358"/>
                <a:gd name="connsiteY148" fmla="*/ 82972 h 2035483"/>
                <a:gd name="connsiteX149" fmla="*/ 877567 w 3452358"/>
                <a:gd name="connsiteY149" fmla="*/ 102222 h 2035483"/>
                <a:gd name="connsiteX150" fmla="*/ 848692 w 3452358"/>
                <a:gd name="connsiteY150" fmla="*/ 111847 h 2035483"/>
                <a:gd name="connsiteX151" fmla="*/ 829441 w 3452358"/>
                <a:gd name="connsiteY151" fmla="*/ 140723 h 2035483"/>
                <a:gd name="connsiteX152" fmla="*/ 839066 w 3452358"/>
                <a:gd name="connsiteY152" fmla="*/ 179224 h 2035483"/>
                <a:gd name="connsiteX153" fmla="*/ 858317 w 3452358"/>
                <a:gd name="connsiteY153" fmla="*/ 208100 h 2035483"/>
                <a:gd name="connsiteX154" fmla="*/ 896818 w 3452358"/>
                <a:gd name="connsiteY154" fmla="*/ 265852 h 20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452358" h="2035483">
                  <a:moveTo>
                    <a:pt x="896818" y="265852"/>
                  </a:moveTo>
                  <a:lnTo>
                    <a:pt x="896818" y="265852"/>
                  </a:lnTo>
                  <a:cubicBezTo>
                    <a:pt x="867942" y="262643"/>
                    <a:pt x="838849" y="261002"/>
                    <a:pt x="810191" y="256226"/>
                  </a:cubicBezTo>
                  <a:cubicBezTo>
                    <a:pt x="800183" y="254558"/>
                    <a:pt x="791071" y="249388"/>
                    <a:pt x="781315" y="246601"/>
                  </a:cubicBezTo>
                  <a:cubicBezTo>
                    <a:pt x="696713" y="222430"/>
                    <a:pt x="783173" y="250428"/>
                    <a:pt x="713938" y="227351"/>
                  </a:cubicBezTo>
                  <a:cubicBezTo>
                    <a:pt x="686336" y="230111"/>
                    <a:pt x="623497" y="229257"/>
                    <a:pt x="588810" y="246601"/>
                  </a:cubicBezTo>
                  <a:cubicBezTo>
                    <a:pt x="578463" y="251775"/>
                    <a:pt x="569559" y="259435"/>
                    <a:pt x="559934" y="265852"/>
                  </a:cubicBezTo>
                  <a:cubicBezTo>
                    <a:pt x="547100" y="291519"/>
                    <a:pt x="530509" y="315630"/>
                    <a:pt x="521433" y="342854"/>
                  </a:cubicBezTo>
                  <a:cubicBezTo>
                    <a:pt x="518224" y="352479"/>
                    <a:pt x="514594" y="361974"/>
                    <a:pt x="511807" y="371729"/>
                  </a:cubicBezTo>
                  <a:cubicBezTo>
                    <a:pt x="508173" y="384449"/>
                    <a:pt x="507393" y="398072"/>
                    <a:pt x="502182" y="410231"/>
                  </a:cubicBezTo>
                  <a:cubicBezTo>
                    <a:pt x="497625" y="420864"/>
                    <a:pt x="489349" y="429481"/>
                    <a:pt x="482932" y="439106"/>
                  </a:cubicBezTo>
                  <a:cubicBezTo>
                    <a:pt x="480579" y="450868"/>
                    <a:pt x="464522" y="541495"/>
                    <a:pt x="454056" y="544984"/>
                  </a:cubicBezTo>
                  <a:lnTo>
                    <a:pt x="425180" y="554609"/>
                  </a:lnTo>
                  <a:cubicBezTo>
                    <a:pt x="415555" y="561026"/>
                    <a:pt x="404484" y="565680"/>
                    <a:pt x="396304" y="573860"/>
                  </a:cubicBezTo>
                  <a:cubicBezTo>
                    <a:pt x="332136" y="638028"/>
                    <a:pt x="409431" y="590386"/>
                    <a:pt x="319302" y="660487"/>
                  </a:cubicBezTo>
                  <a:cubicBezTo>
                    <a:pt x="307976" y="669296"/>
                    <a:pt x="292477" y="671398"/>
                    <a:pt x="280801" y="679738"/>
                  </a:cubicBezTo>
                  <a:cubicBezTo>
                    <a:pt x="269724" y="687650"/>
                    <a:pt x="262043" y="699508"/>
                    <a:pt x="251925" y="708614"/>
                  </a:cubicBezTo>
                  <a:cubicBezTo>
                    <a:pt x="182041" y="771509"/>
                    <a:pt x="206937" y="755170"/>
                    <a:pt x="146047" y="785616"/>
                  </a:cubicBezTo>
                  <a:cubicBezTo>
                    <a:pt x="124759" y="806905"/>
                    <a:pt x="115099" y="820341"/>
                    <a:pt x="88296" y="833742"/>
                  </a:cubicBezTo>
                  <a:cubicBezTo>
                    <a:pt x="79221" y="838279"/>
                    <a:pt x="69045" y="840159"/>
                    <a:pt x="59420" y="843367"/>
                  </a:cubicBezTo>
                  <a:cubicBezTo>
                    <a:pt x="49795" y="849784"/>
                    <a:pt x="38724" y="854438"/>
                    <a:pt x="30544" y="862618"/>
                  </a:cubicBezTo>
                  <a:cubicBezTo>
                    <a:pt x="22364" y="870798"/>
                    <a:pt x="12930" y="880042"/>
                    <a:pt x="11294" y="891494"/>
                  </a:cubicBezTo>
                  <a:cubicBezTo>
                    <a:pt x="7638" y="917088"/>
                    <a:pt x="27649" y="940089"/>
                    <a:pt x="40170" y="958871"/>
                  </a:cubicBezTo>
                  <a:cubicBezTo>
                    <a:pt x="54563" y="1016443"/>
                    <a:pt x="58552" y="1013971"/>
                    <a:pt x="40170" y="1093624"/>
                  </a:cubicBezTo>
                  <a:cubicBezTo>
                    <a:pt x="37569" y="1104896"/>
                    <a:pt x="27336" y="1112875"/>
                    <a:pt x="20919" y="1122500"/>
                  </a:cubicBezTo>
                  <a:cubicBezTo>
                    <a:pt x="17711" y="1135334"/>
                    <a:pt x="14928" y="1148281"/>
                    <a:pt x="11294" y="1161001"/>
                  </a:cubicBezTo>
                  <a:cubicBezTo>
                    <a:pt x="8507" y="1170757"/>
                    <a:pt x="0" y="1179869"/>
                    <a:pt x="1668" y="1189877"/>
                  </a:cubicBezTo>
                  <a:cubicBezTo>
                    <a:pt x="6418" y="1218377"/>
                    <a:pt x="27599" y="1222829"/>
                    <a:pt x="49795" y="1228378"/>
                  </a:cubicBezTo>
                  <a:cubicBezTo>
                    <a:pt x="65666" y="1232346"/>
                    <a:pt x="81825" y="1235077"/>
                    <a:pt x="97921" y="1238003"/>
                  </a:cubicBezTo>
                  <a:cubicBezTo>
                    <a:pt x="117122" y="1241494"/>
                    <a:pt x="136384" y="1244660"/>
                    <a:pt x="155673" y="1247628"/>
                  </a:cubicBezTo>
                  <a:cubicBezTo>
                    <a:pt x="178096" y="1251078"/>
                    <a:pt x="200729" y="1253196"/>
                    <a:pt x="223050" y="1257254"/>
                  </a:cubicBezTo>
                  <a:cubicBezTo>
                    <a:pt x="236065" y="1259620"/>
                    <a:pt x="248637" y="1264009"/>
                    <a:pt x="261551" y="1266879"/>
                  </a:cubicBezTo>
                  <a:cubicBezTo>
                    <a:pt x="277521" y="1270428"/>
                    <a:pt x="293635" y="1273296"/>
                    <a:pt x="309677" y="1276504"/>
                  </a:cubicBezTo>
                  <a:cubicBezTo>
                    <a:pt x="322511" y="1282921"/>
                    <a:pt x="334990" y="1290103"/>
                    <a:pt x="348178" y="1295755"/>
                  </a:cubicBezTo>
                  <a:cubicBezTo>
                    <a:pt x="379940" y="1309367"/>
                    <a:pt x="444431" y="1334256"/>
                    <a:pt x="444431" y="1334256"/>
                  </a:cubicBezTo>
                  <a:cubicBezTo>
                    <a:pt x="450848" y="1347090"/>
                    <a:pt x="460867" y="1358687"/>
                    <a:pt x="463681" y="1372757"/>
                  </a:cubicBezTo>
                  <a:cubicBezTo>
                    <a:pt x="473827" y="1423487"/>
                    <a:pt x="463234" y="1478924"/>
                    <a:pt x="482932" y="1526761"/>
                  </a:cubicBezTo>
                  <a:cubicBezTo>
                    <a:pt x="489161" y="1541888"/>
                    <a:pt x="515088" y="1532837"/>
                    <a:pt x="531058" y="1536386"/>
                  </a:cubicBezTo>
                  <a:cubicBezTo>
                    <a:pt x="543972" y="1539256"/>
                    <a:pt x="557009" y="1541829"/>
                    <a:pt x="569559" y="1546012"/>
                  </a:cubicBezTo>
                  <a:cubicBezTo>
                    <a:pt x="585950" y="1551476"/>
                    <a:pt x="601414" y="1559451"/>
                    <a:pt x="617685" y="1565262"/>
                  </a:cubicBezTo>
                  <a:cubicBezTo>
                    <a:pt x="722794" y="1602801"/>
                    <a:pt x="676134" y="1575352"/>
                    <a:pt x="733188" y="1613388"/>
                  </a:cubicBezTo>
                  <a:cubicBezTo>
                    <a:pt x="736397" y="1623013"/>
                    <a:pt x="742814" y="1632118"/>
                    <a:pt x="742814" y="1642264"/>
                  </a:cubicBezTo>
                  <a:cubicBezTo>
                    <a:pt x="742814" y="1661780"/>
                    <a:pt x="725940" y="1681896"/>
                    <a:pt x="733188" y="1700016"/>
                  </a:cubicBezTo>
                  <a:cubicBezTo>
                    <a:pt x="736956" y="1709436"/>
                    <a:pt x="752989" y="1694928"/>
                    <a:pt x="762064" y="1690391"/>
                  </a:cubicBezTo>
                  <a:cubicBezTo>
                    <a:pt x="817993" y="1662427"/>
                    <a:pt x="800329" y="1664881"/>
                    <a:pt x="848692" y="1632639"/>
                  </a:cubicBezTo>
                  <a:cubicBezTo>
                    <a:pt x="864258" y="1622262"/>
                    <a:pt x="880464" y="1612848"/>
                    <a:pt x="896818" y="1603763"/>
                  </a:cubicBezTo>
                  <a:cubicBezTo>
                    <a:pt x="909361" y="1596795"/>
                    <a:pt x="921707" y="1589050"/>
                    <a:pt x="935319" y="1584513"/>
                  </a:cubicBezTo>
                  <a:cubicBezTo>
                    <a:pt x="950839" y="1579340"/>
                    <a:pt x="967475" y="1578436"/>
                    <a:pt x="983445" y="1574887"/>
                  </a:cubicBezTo>
                  <a:cubicBezTo>
                    <a:pt x="996359" y="1572017"/>
                    <a:pt x="1009275" y="1569063"/>
                    <a:pt x="1021946" y="1565262"/>
                  </a:cubicBezTo>
                  <a:cubicBezTo>
                    <a:pt x="1041382" y="1559431"/>
                    <a:pt x="1079698" y="1546012"/>
                    <a:pt x="1079698" y="1546012"/>
                  </a:cubicBezTo>
                  <a:cubicBezTo>
                    <a:pt x="1088446" y="1572257"/>
                    <a:pt x="1097089" y="1594207"/>
                    <a:pt x="1098948" y="1623014"/>
                  </a:cubicBezTo>
                  <a:cubicBezTo>
                    <a:pt x="1104323" y="1706321"/>
                    <a:pt x="1102830" y="1789988"/>
                    <a:pt x="1108574" y="1873271"/>
                  </a:cubicBezTo>
                  <a:cubicBezTo>
                    <a:pt x="1109272" y="1883393"/>
                    <a:pt x="1111861" y="1894224"/>
                    <a:pt x="1118199" y="1902146"/>
                  </a:cubicBezTo>
                  <a:cubicBezTo>
                    <a:pt x="1125426" y="1911179"/>
                    <a:pt x="1137450" y="1914980"/>
                    <a:pt x="1147075" y="1921397"/>
                  </a:cubicBezTo>
                  <a:cubicBezTo>
                    <a:pt x="1169534" y="1918189"/>
                    <a:pt x="1192564" y="1917741"/>
                    <a:pt x="1214452" y="1911772"/>
                  </a:cubicBezTo>
                  <a:cubicBezTo>
                    <a:pt x="1228295" y="1907997"/>
                    <a:pt x="1239210" y="1896644"/>
                    <a:pt x="1252953" y="1892521"/>
                  </a:cubicBezTo>
                  <a:cubicBezTo>
                    <a:pt x="1271646" y="1886913"/>
                    <a:pt x="1291503" y="1886387"/>
                    <a:pt x="1310704" y="1882896"/>
                  </a:cubicBezTo>
                  <a:cubicBezTo>
                    <a:pt x="1326800" y="1879970"/>
                    <a:pt x="1342789" y="1876479"/>
                    <a:pt x="1358831" y="1873271"/>
                  </a:cubicBezTo>
                  <a:cubicBezTo>
                    <a:pt x="1371665" y="1866854"/>
                    <a:pt x="1383589" y="1858143"/>
                    <a:pt x="1397332" y="1854020"/>
                  </a:cubicBezTo>
                  <a:cubicBezTo>
                    <a:pt x="1416025" y="1848412"/>
                    <a:pt x="1435882" y="1847886"/>
                    <a:pt x="1455083" y="1844395"/>
                  </a:cubicBezTo>
                  <a:cubicBezTo>
                    <a:pt x="1506186" y="1835103"/>
                    <a:pt x="1492013" y="1838501"/>
                    <a:pt x="1532085" y="1825144"/>
                  </a:cubicBezTo>
                  <a:cubicBezTo>
                    <a:pt x="1631830" y="1858391"/>
                    <a:pt x="1483065" y="1799069"/>
                    <a:pt x="1580212" y="2017649"/>
                  </a:cubicBezTo>
                  <a:cubicBezTo>
                    <a:pt x="1588138" y="2035483"/>
                    <a:pt x="1618713" y="2011232"/>
                    <a:pt x="1637963" y="2008024"/>
                  </a:cubicBezTo>
                  <a:cubicBezTo>
                    <a:pt x="1650797" y="2001607"/>
                    <a:pt x="1662852" y="1993311"/>
                    <a:pt x="1676464" y="1988774"/>
                  </a:cubicBezTo>
                  <a:cubicBezTo>
                    <a:pt x="1691985" y="1983600"/>
                    <a:pt x="1708621" y="1982697"/>
                    <a:pt x="1724591" y="1979148"/>
                  </a:cubicBezTo>
                  <a:cubicBezTo>
                    <a:pt x="1737505" y="1976278"/>
                    <a:pt x="1750542" y="1973706"/>
                    <a:pt x="1763092" y="1969523"/>
                  </a:cubicBezTo>
                  <a:cubicBezTo>
                    <a:pt x="1779483" y="1964059"/>
                    <a:pt x="1794981" y="1956178"/>
                    <a:pt x="1811218" y="1950273"/>
                  </a:cubicBezTo>
                  <a:cubicBezTo>
                    <a:pt x="1830288" y="1943338"/>
                    <a:pt x="1868970" y="1931022"/>
                    <a:pt x="1868970" y="1931022"/>
                  </a:cubicBezTo>
                  <a:cubicBezTo>
                    <a:pt x="1888220" y="1934230"/>
                    <a:pt x="1907205" y="1940647"/>
                    <a:pt x="1926721" y="1940647"/>
                  </a:cubicBezTo>
                  <a:cubicBezTo>
                    <a:pt x="1986004" y="1940647"/>
                    <a:pt x="1966244" y="1928315"/>
                    <a:pt x="2013348" y="1902146"/>
                  </a:cubicBezTo>
                  <a:cubicBezTo>
                    <a:pt x="2154621" y="1823662"/>
                    <a:pt x="1991925" y="1929263"/>
                    <a:pt x="2090351" y="1863645"/>
                  </a:cubicBezTo>
                  <a:cubicBezTo>
                    <a:pt x="2072015" y="1808642"/>
                    <a:pt x="2083017" y="1860896"/>
                    <a:pt x="2090351" y="1805894"/>
                  </a:cubicBezTo>
                  <a:cubicBezTo>
                    <a:pt x="2095457" y="1767598"/>
                    <a:pt x="2089362" y="1727539"/>
                    <a:pt x="2099976" y="1690391"/>
                  </a:cubicBezTo>
                  <a:cubicBezTo>
                    <a:pt x="2103154" y="1679268"/>
                    <a:pt x="2118808" y="1676880"/>
                    <a:pt x="2128852" y="1671140"/>
                  </a:cubicBezTo>
                  <a:cubicBezTo>
                    <a:pt x="2178792" y="1642602"/>
                    <a:pt x="2161383" y="1655008"/>
                    <a:pt x="2225104" y="1642264"/>
                  </a:cubicBezTo>
                  <a:cubicBezTo>
                    <a:pt x="2238076" y="1639670"/>
                    <a:pt x="2250691" y="1635509"/>
                    <a:pt x="2263605" y="1632639"/>
                  </a:cubicBezTo>
                  <a:cubicBezTo>
                    <a:pt x="2279575" y="1629090"/>
                    <a:pt x="2295690" y="1626222"/>
                    <a:pt x="2311732" y="1623014"/>
                  </a:cubicBezTo>
                  <a:cubicBezTo>
                    <a:pt x="2337398" y="1605902"/>
                    <a:pt x="2347025" y="1604831"/>
                    <a:pt x="2359858" y="1574887"/>
                  </a:cubicBezTo>
                  <a:cubicBezTo>
                    <a:pt x="2371921" y="1546740"/>
                    <a:pt x="2362466" y="1528525"/>
                    <a:pt x="2388734" y="1507511"/>
                  </a:cubicBezTo>
                  <a:cubicBezTo>
                    <a:pt x="2396657" y="1501173"/>
                    <a:pt x="2408110" y="1501448"/>
                    <a:pt x="2417610" y="1497885"/>
                  </a:cubicBezTo>
                  <a:cubicBezTo>
                    <a:pt x="2433788" y="1491818"/>
                    <a:pt x="2449558" y="1484702"/>
                    <a:pt x="2465736" y="1478635"/>
                  </a:cubicBezTo>
                  <a:cubicBezTo>
                    <a:pt x="2475236" y="1475072"/>
                    <a:pt x="2485112" y="1472572"/>
                    <a:pt x="2494612" y="1469009"/>
                  </a:cubicBezTo>
                  <a:cubicBezTo>
                    <a:pt x="2510790" y="1462942"/>
                    <a:pt x="2526347" y="1455223"/>
                    <a:pt x="2542738" y="1449759"/>
                  </a:cubicBezTo>
                  <a:cubicBezTo>
                    <a:pt x="2555288" y="1445576"/>
                    <a:pt x="2568405" y="1443342"/>
                    <a:pt x="2581239" y="1440134"/>
                  </a:cubicBezTo>
                  <a:cubicBezTo>
                    <a:pt x="2587656" y="1430509"/>
                    <a:pt x="2591457" y="1418485"/>
                    <a:pt x="2600490" y="1411258"/>
                  </a:cubicBezTo>
                  <a:cubicBezTo>
                    <a:pt x="2608412" y="1404920"/>
                    <a:pt x="2622191" y="1408807"/>
                    <a:pt x="2629365" y="1401633"/>
                  </a:cubicBezTo>
                  <a:cubicBezTo>
                    <a:pt x="2636539" y="1394459"/>
                    <a:pt x="2631817" y="1379931"/>
                    <a:pt x="2638991" y="1372757"/>
                  </a:cubicBezTo>
                  <a:cubicBezTo>
                    <a:pt x="2646165" y="1365583"/>
                    <a:pt x="2658541" y="1367129"/>
                    <a:pt x="2667866" y="1363132"/>
                  </a:cubicBezTo>
                  <a:cubicBezTo>
                    <a:pt x="2681054" y="1357480"/>
                    <a:pt x="2693533" y="1350298"/>
                    <a:pt x="2706367" y="1343881"/>
                  </a:cubicBezTo>
                  <a:cubicBezTo>
                    <a:pt x="2722409" y="1347089"/>
                    <a:pt x="2738622" y="1349538"/>
                    <a:pt x="2754494" y="1353506"/>
                  </a:cubicBezTo>
                  <a:cubicBezTo>
                    <a:pt x="2764337" y="1355967"/>
                    <a:pt x="2773421" y="1361142"/>
                    <a:pt x="2783370" y="1363132"/>
                  </a:cubicBezTo>
                  <a:cubicBezTo>
                    <a:pt x="2805616" y="1367581"/>
                    <a:pt x="2828287" y="1369549"/>
                    <a:pt x="2850746" y="1372757"/>
                  </a:cubicBezTo>
                  <a:cubicBezTo>
                    <a:pt x="2860371" y="1375965"/>
                    <a:pt x="2869866" y="1379595"/>
                    <a:pt x="2879622" y="1382382"/>
                  </a:cubicBezTo>
                  <a:cubicBezTo>
                    <a:pt x="2892342" y="1386016"/>
                    <a:pt x="2905964" y="1386796"/>
                    <a:pt x="2918123" y="1392007"/>
                  </a:cubicBezTo>
                  <a:cubicBezTo>
                    <a:pt x="2928756" y="1396564"/>
                    <a:pt x="2935821" y="1408277"/>
                    <a:pt x="2946999" y="1411258"/>
                  </a:cubicBezTo>
                  <a:cubicBezTo>
                    <a:pt x="2984713" y="1421315"/>
                    <a:pt x="3062502" y="1430508"/>
                    <a:pt x="3062502" y="1430508"/>
                  </a:cubicBezTo>
                  <a:cubicBezTo>
                    <a:pt x="3078544" y="1427300"/>
                    <a:pt x="3096424" y="1429000"/>
                    <a:pt x="3110628" y="1420883"/>
                  </a:cubicBezTo>
                  <a:cubicBezTo>
                    <a:pt x="3132352" y="1408469"/>
                    <a:pt x="3132637" y="1371818"/>
                    <a:pt x="3139504" y="1353506"/>
                  </a:cubicBezTo>
                  <a:cubicBezTo>
                    <a:pt x="3144542" y="1340071"/>
                    <a:pt x="3152338" y="1327839"/>
                    <a:pt x="3158755" y="1315005"/>
                  </a:cubicBezTo>
                  <a:cubicBezTo>
                    <a:pt x="3161963" y="1295755"/>
                    <a:pt x="3164553" y="1276391"/>
                    <a:pt x="3168380" y="1257254"/>
                  </a:cubicBezTo>
                  <a:cubicBezTo>
                    <a:pt x="3174424" y="1227034"/>
                    <a:pt x="3178456" y="1217402"/>
                    <a:pt x="3187631" y="1189877"/>
                  </a:cubicBezTo>
                  <a:cubicBezTo>
                    <a:pt x="3190839" y="1170626"/>
                    <a:pt x="3193022" y="1151176"/>
                    <a:pt x="3197256" y="1132125"/>
                  </a:cubicBezTo>
                  <a:cubicBezTo>
                    <a:pt x="3199457" y="1122221"/>
                    <a:pt x="3199707" y="1110423"/>
                    <a:pt x="3206881" y="1103249"/>
                  </a:cubicBezTo>
                  <a:cubicBezTo>
                    <a:pt x="3217027" y="1093103"/>
                    <a:pt x="3232924" y="1091118"/>
                    <a:pt x="3245382" y="1083999"/>
                  </a:cubicBezTo>
                  <a:cubicBezTo>
                    <a:pt x="3255426" y="1078260"/>
                    <a:pt x="3263625" y="1069305"/>
                    <a:pt x="3274258" y="1064748"/>
                  </a:cubicBezTo>
                  <a:cubicBezTo>
                    <a:pt x="3286417" y="1059537"/>
                    <a:pt x="3300039" y="1058757"/>
                    <a:pt x="3312759" y="1055123"/>
                  </a:cubicBezTo>
                  <a:cubicBezTo>
                    <a:pt x="3379105" y="1036167"/>
                    <a:pt x="3295165" y="1053243"/>
                    <a:pt x="3399386" y="1035873"/>
                  </a:cubicBezTo>
                  <a:cubicBezTo>
                    <a:pt x="3409011" y="1029456"/>
                    <a:pt x="3421845" y="1026247"/>
                    <a:pt x="3428262" y="1016622"/>
                  </a:cubicBezTo>
                  <a:cubicBezTo>
                    <a:pt x="3435600" y="1005615"/>
                    <a:pt x="3437887" y="991350"/>
                    <a:pt x="3437887" y="978121"/>
                  </a:cubicBezTo>
                  <a:cubicBezTo>
                    <a:pt x="3437887" y="942874"/>
                    <a:pt x="3424102" y="898143"/>
                    <a:pt x="3418637" y="862618"/>
                  </a:cubicBezTo>
                  <a:cubicBezTo>
                    <a:pt x="3414704" y="837052"/>
                    <a:pt x="3412220" y="811283"/>
                    <a:pt x="3409012" y="785616"/>
                  </a:cubicBezTo>
                  <a:cubicBezTo>
                    <a:pt x="3394757" y="457780"/>
                    <a:pt x="3452358" y="633577"/>
                    <a:pt x="3370511" y="535359"/>
                  </a:cubicBezTo>
                  <a:cubicBezTo>
                    <a:pt x="3363105" y="526472"/>
                    <a:pt x="3357677" y="516108"/>
                    <a:pt x="3351260" y="506483"/>
                  </a:cubicBezTo>
                  <a:cubicBezTo>
                    <a:pt x="3348052" y="496858"/>
                    <a:pt x="3346172" y="486682"/>
                    <a:pt x="3341635" y="477607"/>
                  </a:cubicBezTo>
                  <a:cubicBezTo>
                    <a:pt x="3304317" y="402972"/>
                    <a:pt x="3336952" y="492437"/>
                    <a:pt x="3312759" y="419856"/>
                  </a:cubicBezTo>
                  <a:cubicBezTo>
                    <a:pt x="3309551" y="387772"/>
                    <a:pt x="3317554" y="352443"/>
                    <a:pt x="3303134" y="323603"/>
                  </a:cubicBezTo>
                  <a:cubicBezTo>
                    <a:pt x="3292787" y="302909"/>
                    <a:pt x="3267828" y="290713"/>
                    <a:pt x="3245382" y="285102"/>
                  </a:cubicBezTo>
                  <a:lnTo>
                    <a:pt x="3168380" y="265852"/>
                  </a:lnTo>
                  <a:cubicBezTo>
                    <a:pt x="3152338" y="256227"/>
                    <a:pt x="3137624" y="243924"/>
                    <a:pt x="3120254" y="236976"/>
                  </a:cubicBezTo>
                  <a:cubicBezTo>
                    <a:pt x="3105064" y="230900"/>
                    <a:pt x="3088097" y="230900"/>
                    <a:pt x="3072127" y="227351"/>
                  </a:cubicBezTo>
                  <a:cubicBezTo>
                    <a:pt x="3059213" y="224481"/>
                    <a:pt x="3046460" y="220934"/>
                    <a:pt x="3033626" y="217725"/>
                  </a:cubicBezTo>
                  <a:cubicBezTo>
                    <a:pt x="3024001" y="208100"/>
                    <a:pt x="3013465" y="199306"/>
                    <a:pt x="3004751" y="188849"/>
                  </a:cubicBezTo>
                  <a:cubicBezTo>
                    <a:pt x="2990532" y="171786"/>
                    <a:pt x="2974559" y="140862"/>
                    <a:pt x="2966250" y="121473"/>
                  </a:cubicBezTo>
                  <a:cubicBezTo>
                    <a:pt x="2962253" y="112147"/>
                    <a:pt x="2959833" y="102222"/>
                    <a:pt x="2956624" y="92597"/>
                  </a:cubicBezTo>
                  <a:cubicBezTo>
                    <a:pt x="2930957" y="95805"/>
                    <a:pt x="2905173" y="98188"/>
                    <a:pt x="2879622" y="102222"/>
                  </a:cubicBezTo>
                  <a:cubicBezTo>
                    <a:pt x="2838525" y="108711"/>
                    <a:pt x="2779855" y="118352"/>
                    <a:pt x="2735243" y="131098"/>
                  </a:cubicBezTo>
                  <a:cubicBezTo>
                    <a:pt x="2725487" y="133885"/>
                    <a:pt x="2715992" y="137515"/>
                    <a:pt x="2706367" y="140723"/>
                  </a:cubicBezTo>
                  <a:cubicBezTo>
                    <a:pt x="2687117" y="153557"/>
                    <a:pt x="2669310" y="168877"/>
                    <a:pt x="2648616" y="179224"/>
                  </a:cubicBezTo>
                  <a:cubicBezTo>
                    <a:pt x="2636784" y="185140"/>
                    <a:pt x="2622835" y="185215"/>
                    <a:pt x="2610115" y="188849"/>
                  </a:cubicBezTo>
                  <a:cubicBezTo>
                    <a:pt x="2600359" y="191636"/>
                    <a:pt x="2590864" y="195266"/>
                    <a:pt x="2581239" y="198475"/>
                  </a:cubicBezTo>
                  <a:cubicBezTo>
                    <a:pt x="2551318" y="168554"/>
                    <a:pt x="2542622" y="164527"/>
                    <a:pt x="2523487" y="121473"/>
                  </a:cubicBezTo>
                  <a:cubicBezTo>
                    <a:pt x="2513320" y="98596"/>
                    <a:pt x="2519221" y="70502"/>
                    <a:pt x="2494612" y="54096"/>
                  </a:cubicBezTo>
                  <a:cubicBezTo>
                    <a:pt x="2483605" y="46758"/>
                    <a:pt x="2468945" y="47679"/>
                    <a:pt x="2456111" y="44471"/>
                  </a:cubicBezTo>
                  <a:cubicBezTo>
                    <a:pt x="2412389" y="55401"/>
                    <a:pt x="2410429" y="61328"/>
                    <a:pt x="2359858" y="44471"/>
                  </a:cubicBezTo>
                  <a:cubicBezTo>
                    <a:pt x="2348883" y="40813"/>
                    <a:pt x="2340607" y="31637"/>
                    <a:pt x="2330982" y="25220"/>
                  </a:cubicBezTo>
                  <a:cubicBezTo>
                    <a:pt x="2305315" y="28428"/>
                    <a:pt x="2278290" y="26005"/>
                    <a:pt x="2253980" y="34845"/>
                  </a:cubicBezTo>
                  <a:cubicBezTo>
                    <a:pt x="2241187" y="39497"/>
                    <a:pt x="2236430" y="56170"/>
                    <a:pt x="2225104" y="63721"/>
                  </a:cubicBezTo>
                  <a:cubicBezTo>
                    <a:pt x="2209309" y="74251"/>
                    <a:pt x="2145461" y="81808"/>
                    <a:pt x="2138477" y="82972"/>
                  </a:cubicBezTo>
                  <a:cubicBezTo>
                    <a:pt x="2130959" y="86731"/>
                    <a:pt x="2085263" y="111847"/>
                    <a:pt x="2071100" y="111847"/>
                  </a:cubicBezTo>
                  <a:cubicBezTo>
                    <a:pt x="2051584" y="111847"/>
                    <a:pt x="2032599" y="105430"/>
                    <a:pt x="2013348" y="102222"/>
                  </a:cubicBezTo>
                  <a:cubicBezTo>
                    <a:pt x="2003723" y="95805"/>
                    <a:pt x="1994517" y="88711"/>
                    <a:pt x="1984473" y="82972"/>
                  </a:cubicBezTo>
                  <a:cubicBezTo>
                    <a:pt x="1881422" y="24085"/>
                    <a:pt x="1860998" y="60686"/>
                    <a:pt x="1676464" y="54096"/>
                  </a:cubicBezTo>
                  <a:cubicBezTo>
                    <a:pt x="1666839" y="47679"/>
                    <a:pt x="1659090" y="36077"/>
                    <a:pt x="1647588" y="34845"/>
                  </a:cubicBezTo>
                  <a:cubicBezTo>
                    <a:pt x="1322374" y="0"/>
                    <a:pt x="1492521" y="53741"/>
                    <a:pt x="1378081" y="15595"/>
                  </a:cubicBezTo>
                  <a:cubicBezTo>
                    <a:pt x="1342788" y="18803"/>
                    <a:pt x="1307368" y="20825"/>
                    <a:pt x="1272203" y="25220"/>
                  </a:cubicBezTo>
                  <a:cubicBezTo>
                    <a:pt x="1255970" y="27249"/>
                    <a:pt x="1240293" y="32683"/>
                    <a:pt x="1224077" y="34845"/>
                  </a:cubicBezTo>
                  <a:cubicBezTo>
                    <a:pt x="1192115" y="39107"/>
                    <a:pt x="1159786" y="40209"/>
                    <a:pt x="1127824" y="44471"/>
                  </a:cubicBezTo>
                  <a:cubicBezTo>
                    <a:pt x="1111608" y="46633"/>
                    <a:pt x="1095857" y="51545"/>
                    <a:pt x="1079698" y="54096"/>
                  </a:cubicBezTo>
                  <a:cubicBezTo>
                    <a:pt x="907716" y="81250"/>
                    <a:pt x="995999" y="60581"/>
                    <a:pt x="906443" y="82972"/>
                  </a:cubicBezTo>
                  <a:cubicBezTo>
                    <a:pt x="896818" y="89389"/>
                    <a:pt x="887914" y="97049"/>
                    <a:pt x="877567" y="102222"/>
                  </a:cubicBezTo>
                  <a:cubicBezTo>
                    <a:pt x="868492" y="106759"/>
                    <a:pt x="856614" y="105509"/>
                    <a:pt x="848692" y="111847"/>
                  </a:cubicBezTo>
                  <a:cubicBezTo>
                    <a:pt x="839659" y="119074"/>
                    <a:pt x="835858" y="131098"/>
                    <a:pt x="829441" y="140723"/>
                  </a:cubicBezTo>
                  <a:cubicBezTo>
                    <a:pt x="832649" y="153557"/>
                    <a:pt x="833855" y="167065"/>
                    <a:pt x="839066" y="179224"/>
                  </a:cubicBezTo>
                  <a:cubicBezTo>
                    <a:pt x="843623" y="189857"/>
                    <a:pt x="853144" y="197753"/>
                    <a:pt x="858317" y="208100"/>
                  </a:cubicBezTo>
                  <a:cubicBezTo>
                    <a:pt x="870986" y="233437"/>
                    <a:pt x="890401" y="256227"/>
                    <a:pt x="896818" y="265852"/>
                  </a:cubicBezTo>
                  <a:close/>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p:cNvSpPr/>
            <p:nvPr/>
          </p:nvSpPr>
          <p:spPr>
            <a:xfrm>
              <a:off x="715289" y="4004165"/>
              <a:ext cx="3259203" cy="2396125"/>
            </a:xfrm>
            <a:custGeom>
              <a:avLst/>
              <a:gdLst>
                <a:gd name="connsiteX0" fmla="*/ 767105 w 3260048"/>
                <a:gd name="connsiteY0" fmla="*/ 308009 h 1879039"/>
                <a:gd name="connsiteX1" fmla="*/ 767105 w 3260048"/>
                <a:gd name="connsiteY1" fmla="*/ 308009 h 1879039"/>
                <a:gd name="connsiteX2" fmla="*/ 690102 w 3260048"/>
                <a:gd name="connsiteY2" fmla="*/ 269508 h 1879039"/>
                <a:gd name="connsiteX3" fmla="*/ 651601 w 3260048"/>
                <a:gd name="connsiteY3" fmla="*/ 259883 h 1879039"/>
                <a:gd name="connsiteX4" fmla="*/ 613100 w 3260048"/>
                <a:gd name="connsiteY4" fmla="*/ 240632 h 1879039"/>
                <a:gd name="connsiteX5" fmla="*/ 584225 w 3260048"/>
                <a:gd name="connsiteY5" fmla="*/ 231007 h 1879039"/>
                <a:gd name="connsiteX6" fmla="*/ 487972 w 3260048"/>
                <a:gd name="connsiteY6" fmla="*/ 250257 h 1879039"/>
                <a:gd name="connsiteX7" fmla="*/ 430220 w 3260048"/>
                <a:gd name="connsiteY7" fmla="*/ 288758 h 1879039"/>
                <a:gd name="connsiteX8" fmla="*/ 372469 w 3260048"/>
                <a:gd name="connsiteY8" fmla="*/ 336885 h 1879039"/>
                <a:gd name="connsiteX9" fmla="*/ 333968 w 3260048"/>
                <a:gd name="connsiteY9" fmla="*/ 394636 h 1879039"/>
                <a:gd name="connsiteX10" fmla="*/ 314717 w 3260048"/>
                <a:gd name="connsiteY10" fmla="*/ 423512 h 1879039"/>
                <a:gd name="connsiteX11" fmla="*/ 295467 w 3260048"/>
                <a:gd name="connsiteY11" fmla="*/ 481264 h 1879039"/>
                <a:gd name="connsiteX12" fmla="*/ 314717 w 3260048"/>
                <a:gd name="connsiteY12" fmla="*/ 616017 h 1879039"/>
                <a:gd name="connsiteX13" fmla="*/ 189589 w 3260048"/>
                <a:gd name="connsiteY13" fmla="*/ 635268 h 1879039"/>
                <a:gd name="connsiteX14" fmla="*/ 112587 w 3260048"/>
                <a:gd name="connsiteY14" fmla="*/ 654518 h 1879039"/>
                <a:gd name="connsiteX15" fmla="*/ 64460 w 3260048"/>
                <a:gd name="connsiteY15" fmla="*/ 664144 h 1879039"/>
                <a:gd name="connsiteX16" fmla="*/ 35585 w 3260048"/>
                <a:gd name="connsiteY16" fmla="*/ 683394 h 1879039"/>
                <a:gd name="connsiteX17" fmla="*/ 25959 w 3260048"/>
                <a:gd name="connsiteY17" fmla="*/ 712270 h 1879039"/>
                <a:gd name="connsiteX18" fmla="*/ 6709 w 3260048"/>
                <a:gd name="connsiteY18" fmla="*/ 741146 h 1879039"/>
                <a:gd name="connsiteX19" fmla="*/ 25959 w 3260048"/>
                <a:gd name="connsiteY19" fmla="*/ 914400 h 1879039"/>
                <a:gd name="connsiteX20" fmla="*/ 35585 w 3260048"/>
                <a:gd name="connsiteY20" fmla="*/ 952902 h 1879039"/>
                <a:gd name="connsiteX21" fmla="*/ 83711 w 3260048"/>
                <a:gd name="connsiteY21" fmla="*/ 1020278 h 1879039"/>
                <a:gd name="connsiteX22" fmla="*/ 131837 w 3260048"/>
                <a:gd name="connsiteY22" fmla="*/ 1058779 h 1879039"/>
                <a:gd name="connsiteX23" fmla="*/ 218465 w 3260048"/>
                <a:gd name="connsiteY23" fmla="*/ 1049154 h 1879039"/>
                <a:gd name="connsiteX24" fmla="*/ 228090 w 3260048"/>
                <a:gd name="connsiteY24" fmla="*/ 1078030 h 1879039"/>
                <a:gd name="connsiteX25" fmla="*/ 208839 w 3260048"/>
                <a:gd name="connsiteY25" fmla="*/ 1135782 h 1879039"/>
                <a:gd name="connsiteX26" fmla="*/ 189589 w 3260048"/>
                <a:gd name="connsiteY26" fmla="*/ 1222409 h 1879039"/>
                <a:gd name="connsiteX27" fmla="*/ 218465 w 3260048"/>
                <a:gd name="connsiteY27" fmla="*/ 1337912 h 1879039"/>
                <a:gd name="connsiteX28" fmla="*/ 237715 w 3260048"/>
                <a:gd name="connsiteY28" fmla="*/ 1376413 h 1879039"/>
                <a:gd name="connsiteX29" fmla="*/ 266591 w 3260048"/>
                <a:gd name="connsiteY29" fmla="*/ 1386038 h 1879039"/>
                <a:gd name="connsiteX30" fmla="*/ 410970 w 3260048"/>
                <a:gd name="connsiteY30" fmla="*/ 1395664 h 1879039"/>
                <a:gd name="connsiteX31" fmla="*/ 468721 w 3260048"/>
                <a:gd name="connsiteY31" fmla="*/ 1357163 h 1879039"/>
                <a:gd name="connsiteX32" fmla="*/ 526473 w 3260048"/>
                <a:gd name="connsiteY32" fmla="*/ 1328287 h 1879039"/>
                <a:gd name="connsiteX33" fmla="*/ 545723 w 3260048"/>
                <a:gd name="connsiteY33" fmla="*/ 1472666 h 1879039"/>
                <a:gd name="connsiteX34" fmla="*/ 555349 w 3260048"/>
                <a:gd name="connsiteY34" fmla="*/ 1511167 h 1879039"/>
                <a:gd name="connsiteX35" fmla="*/ 574599 w 3260048"/>
                <a:gd name="connsiteY35" fmla="*/ 1549668 h 1879039"/>
                <a:gd name="connsiteX36" fmla="*/ 603475 w 3260048"/>
                <a:gd name="connsiteY36" fmla="*/ 1559293 h 1879039"/>
                <a:gd name="connsiteX37" fmla="*/ 613100 w 3260048"/>
                <a:gd name="connsiteY37" fmla="*/ 1588169 h 1879039"/>
                <a:gd name="connsiteX38" fmla="*/ 670852 w 3260048"/>
                <a:gd name="connsiteY38" fmla="*/ 1645920 h 1879039"/>
                <a:gd name="connsiteX39" fmla="*/ 776730 w 3260048"/>
                <a:gd name="connsiteY39" fmla="*/ 1674796 h 1879039"/>
                <a:gd name="connsiteX40" fmla="*/ 834481 w 3260048"/>
                <a:gd name="connsiteY40" fmla="*/ 1645920 h 1879039"/>
                <a:gd name="connsiteX41" fmla="*/ 872982 w 3260048"/>
                <a:gd name="connsiteY41" fmla="*/ 1588169 h 1879039"/>
                <a:gd name="connsiteX42" fmla="*/ 930734 w 3260048"/>
                <a:gd name="connsiteY42" fmla="*/ 1626670 h 1879039"/>
                <a:gd name="connsiteX43" fmla="*/ 1017361 w 3260048"/>
                <a:gd name="connsiteY43" fmla="*/ 1694047 h 1879039"/>
                <a:gd name="connsiteX44" fmla="*/ 1084738 w 3260048"/>
                <a:gd name="connsiteY44" fmla="*/ 1742173 h 1879039"/>
                <a:gd name="connsiteX45" fmla="*/ 1152115 w 3260048"/>
                <a:gd name="connsiteY45" fmla="*/ 1790299 h 1879039"/>
                <a:gd name="connsiteX46" fmla="*/ 1180991 w 3260048"/>
                <a:gd name="connsiteY46" fmla="*/ 1809550 h 1879039"/>
                <a:gd name="connsiteX47" fmla="*/ 1229117 w 3260048"/>
                <a:gd name="connsiteY47" fmla="*/ 1828800 h 1879039"/>
                <a:gd name="connsiteX48" fmla="*/ 1315745 w 3260048"/>
                <a:gd name="connsiteY48" fmla="*/ 1857676 h 1879039"/>
                <a:gd name="connsiteX49" fmla="*/ 1344620 w 3260048"/>
                <a:gd name="connsiteY49" fmla="*/ 1876927 h 1879039"/>
                <a:gd name="connsiteX50" fmla="*/ 1421622 w 3260048"/>
                <a:gd name="connsiteY50" fmla="*/ 1857676 h 1879039"/>
                <a:gd name="connsiteX51" fmla="*/ 1440873 w 3260048"/>
                <a:gd name="connsiteY51" fmla="*/ 1799925 h 1879039"/>
                <a:gd name="connsiteX52" fmla="*/ 1450498 w 3260048"/>
                <a:gd name="connsiteY52" fmla="*/ 1771049 h 1879039"/>
                <a:gd name="connsiteX53" fmla="*/ 1460123 w 3260048"/>
                <a:gd name="connsiteY53" fmla="*/ 1732548 h 1879039"/>
                <a:gd name="connsiteX54" fmla="*/ 1537126 w 3260048"/>
                <a:gd name="connsiteY54" fmla="*/ 1780674 h 1879039"/>
                <a:gd name="connsiteX55" fmla="*/ 1623753 w 3260048"/>
                <a:gd name="connsiteY55" fmla="*/ 1819175 h 1879039"/>
                <a:gd name="connsiteX56" fmla="*/ 1700755 w 3260048"/>
                <a:gd name="connsiteY56" fmla="*/ 1838426 h 1879039"/>
                <a:gd name="connsiteX57" fmla="*/ 1768132 w 3260048"/>
                <a:gd name="connsiteY57" fmla="*/ 1828800 h 1879039"/>
                <a:gd name="connsiteX58" fmla="*/ 1835509 w 3260048"/>
                <a:gd name="connsiteY58" fmla="*/ 1790299 h 1879039"/>
                <a:gd name="connsiteX59" fmla="*/ 1854759 w 3260048"/>
                <a:gd name="connsiteY59" fmla="*/ 1761424 h 1879039"/>
                <a:gd name="connsiteX60" fmla="*/ 1874010 w 3260048"/>
                <a:gd name="connsiteY60" fmla="*/ 1665171 h 1879039"/>
                <a:gd name="connsiteX61" fmla="*/ 1941387 w 3260048"/>
                <a:gd name="connsiteY61" fmla="*/ 1703672 h 1879039"/>
                <a:gd name="connsiteX62" fmla="*/ 1989513 w 3260048"/>
                <a:gd name="connsiteY62" fmla="*/ 1732548 h 1879039"/>
                <a:gd name="connsiteX63" fmla="*/ 2095391 w 3260048"/>
                <a:gd name="connsiteY63" fmla="*/ 1771049 h 1879039"/>
                <a:gd name="connsiteX64" fmla="*/ 2124267 w 3260048"/>
                <a:gd name="connsiteY64" fmla="*/ 1790299 h 1879039"/>
                <a:gd name="connsiteX65" fmla="*/ 2239770 w 3260048"/>
                <a:gd name="connsiteY65" fmla="*/ 1809550 h 1879039"/>
                <a:gd name="connsiteX66" fmla="*/ 2374523 w 3260048"/>
                <a:gd name="connsiteY66" fmla="*/ 1799925 h 1879039"/>
                <a:gd name="connsiteX67" fmla="*/ 2403399 w 3260048"/>
                <a:gd name="connsiteY67" fmla="*/ 1780674 h 1879039"/>
                <a:gd name="connsiteX68" fmla="*/ 2441900 w 3260048"/>
                <a:gd name="connsiteY68" fmla="*/ 1722923 h 1879039"/>
                <a:gd name="connsiteX69" fmla="*/ 2461151 w 3260048"/>
                <a:gd name="connsiteY69" fmla="*/ 1626670 h 1879039"/>
                <a:gd name="connsiteX70" fmla="*/ 2480401 w 3260048"/>
                <a:gd name="connsiteY70" fmla="*/ 1530417 h 1879039"/>
                <a:gd name="connsiteX71" fmla="*/ 2509277 w 3260048"/>
                <a:gd name="connsiteY71" fmla="*/ 1540043 h 1879039"/>
                <a:gd name="connsiteX72" fmla="*/ 2567029 w 3260048"/>
                <a:gd name="connsiteY72" fmla="*/ 1530417 h 1879039"/>
                <a:gd name="connsiteX73" fmla="*/ 2615155 w 3260048"/>
                <a:gd name="connsiteY73" fmla="*/ 1520792 h 1879039"/>
                <a:gd name="connsiteX74" fmla="*/ 2653656 w 3260048"/>
                <a:gd name="connsiteY74" fmla="*/ 1511167 h 1879039"/>
                <a:gd name="connsiteX75" fmla="*/ 2721033 w 3260048"/>
                <a:gd name="connsiteY75" fmla="*/ 1501542 h 1879039"/>
                <a:gd name="connsiteX76" fmla="*/ 2759534 w 3260048"/>
                <a:gd name="connsiteY76" fmla="*/ 1472666 h 1879039"/>
                <a:gd name="connsiteX77" fmla="*/ 2788410 w 3260048"/>
                <a:gd name="connsiteY77" fmla="*/ 1414914 h 1879039"/>
                <a:gd name="connsiteX78" fmla="*/ 2807660 w 3260048"/>
                <a:gd name="connsiteY78" fmla="*/ 1337912 h 1879039"/>
                <a:gd name="connsiteX79" fmla="*/ 2817286 w 3260048"/>
                <a:gd name="connsiteY79" fmla="*/ 1299411 h 1879039"/>
                <a:gd name="connsiteX80" fmla="*/ 2826911 w 3260048"/>
                <a:gd name="connsiteY80" fmla="*/ 1260910 h 1879039"/>
                <a:gd name="connsiteX81" fmla="*/ 2913538 w 3260048"/>
                <a:gd name="connsiteY81" fmla="*/ 1251285 h 1879039"/>
                <a:gd name="connsiteX82" fmla="*/ 2971290 w 3260048"/>
                <a:gd name="connsiteY82" fmla="*/ 1241659 h 1879039"/>
                <a:gd name="connsiteX83" fmla="*/ 3019416 w 3260048"/>
                <a:gd name="connsiteY83" fmla="*/ 1222409 h 1879039"/>
                <a:gd name="connsiteX84" fmla="*/ 3048292 w 3260048"/>
                <a:gd name="connsiteY84" fmla="*/ 1212784 h 1879039"/>
                <a:gd name="connsiteX85" fmla="*/ 3115669 w 3260048"/>
                <a:gd name="connsiteY85" fmla="*/ 1183908 h 1879039"/>
                <a:gd name="connsiteX86" fmla="*/ 3173420 w 3260048"/>
                <a:gd name="connsiteY86" fmla="*/ 1145407 h 1879039"/>
                <a:gd name="connsiteX87" fmla="*/ 3211921 w 3260048"/>
                <a:gd name="connsiteY87" fmla="*/ 1087655 h 1879039"/>
                <a:gd name="connsiteX88" fmla="*/ 3231172 w 3260048"/>
                <a:gd name="connsiteY88" fmla="*/ 741146 h 1879039"/>
                <a:gd name="connsiteX89" fmla="*/ 3250422 w 3260048"/>
                <a:gd name="connsiteY89" fmla="*/ 712270 h 1879039"/>
                <a:gd name="connsiteX90" fmla="*/ 3260048 w 3260048"/>
                <a:gd name="connsiteY90" fmla="*/ 683394 h 1879039"/>
                <a:gd name="connsiteX91" fmla="*/ 3240797 w 3260048"/>
                <a:gd name="connsiteY91" fmla="*/ 375386 h 1879039"/>
                <a:gd name="connsiteX92" fmla="*/ 3192671 w 3260048"/>
                <a:gd name="connsiteY92" fmla="*/ 279133 h 1879039"/>
                <a:gd name="connsiteX93" fmla="*/ 3154170 w 3260048"/>
                <a:gd name="connsiteY93" fmla="*/ 269508 h 1879039"/>
                <a:gd name="connsiteX94" fmla="*/ 2961665 w 3260048"/>
                <a:gd name="connsiteY94" fmla="*/ 259883 h 1879039"/>
                <a:gd name="connsiteX95" fmla="*/ 2932789 w 3260048"/>
                <a:gd name="connsiteY95" fmla="*/ 288758 h 1879039"/>
                <a:gd name="connsiteX96" fmla="*/ 2903913 w 3260048"/>
                <a:gd name="connsiteY96" fmla="*/ 308009 h 1879039"/>
                <a:gd name="connsiteX97" fmla="*/ 2884662 w 3260048"/>
                <a:gd name="connsiteY97" fmla="*/ 336885 h 1879039"/>
                <a:gd name="connsiteX98" fmla="*/ 2826911 w 3260048"/>
                <a:gd name="connsiteY98" fmla="*/ 308009 h 1879039"/>
                <a:gd name="connsiteX99" fmla="*/ 2721033 w 3260048"/>
                <a:gd name="connsiteY99" fmla="*/ 288758 h 1879039"/>
                <a:gd name="connsiteX100" fmla="*/ 2663281 w 3260048"/>
                <a:gd name="connsiteY100" fmla="*/ 298384 h 1879039"/>
                <a:gd name="connsiteX101" fmla="*/ 2595905 w 3260048"/>
                <a:gd name="connsiteY101" fmla="*/ 327259 h 1879039"/>
                <a:gd name="connsiteX102" fmla="*/ 2567029 w 3260048"/>
                <a:gd name="connsiteY102" fmla="*/ 346510 h 1879039"/>
                <a:gd name="connsiteX103" fmla="*/ 2547778 w 3260048"/>
                <a:gd name="connsiteY103" fmla="*/ 385011 h 1879039"/>
                <a:gd name="connsiteX104" fmla="*/ 2490027 w 3260048"/>
                <a:gd name="connsiteY104" fmla="*/ 327259 h 1879039"/>
                <a:gd name="connsiteX105" fmla="*/ 2441900 w 3260048"/>
                <a:gd name="connsiteY105" fmla="*/ 298384 h 1879039"/>
                <a:gd name="connsiteX106" fmla="*/ 2403399 w 3260048"/>
                <a:gd name="connsiteY106" fmla="*/ 269508 h 1879039"/>
                <a:gd name="connsiteX107" fmla="*/ 2374523 w 3260048"/>
                <a:gd name="connsiteY107" fmla="*/ 259883 h 1879039"/>
                <a:gd name="connsiteX108" fmla="*/ 2326397 w 3260048"/>
                <a:gd name="connsiteY108" fmla="*/ 240632 h 1879039"/>
                <a:gd name="connsiteX109" fmla="*/ 2259020 w 3260048"/>
                <a:gd name="connsiteY109" fmla="*/ 250257 h 1879039"/>
                <a:gd name="connsiteX110" fmla="*/ 2230145 w 3260048"/>
                <a:gd name="connsiteY110" fmla="*/ 279133 h 1879039"/>
                <a:gd name="connsiteX111" fmla="*/ 2191643 w 3260048"/>
                <a:gd name="connsiteY111" fmla="*/ 259883 h 1879039"/>
                <a:gd name="connsiteX112" fmla="*/ 2143517 w 3260048"/>
                <a:gd name="connsiteY112" fmla="*/ 231007 h 1879039"/>
                <a:gd name="connsiteX113" fmla="*/ 2114641 w 3260048"/>
                <a:gd name="connsiteY113" fmla="*/ 221382 h 1879039"/>
                <a:gd name="connsiteX114" fmla="*/ 2047265 w 3260048"/>
                <a:gd name="connsiteY114" fmla="*/ 192506 h 1879039"/>
                <a:gd name="connsiteX115" fmla="*/ 1999138 w 3260048"/>
                <a:gd name="connsiteY115" fmla="*/ 182880 h 1879039"/>
                <a:gd name="connsiteX116" fmla="*/ 1922136 w 3260048"/>
                <a:gd name="connsiteY116" fmla="*/ 154005 h 1879039"/>
                <a:gd name="connsiteX117" fmla="*/ 1864385 w 3260048"/>
                <a:gd name="connsiteY117" fmla="*/ 144379 h 1879039"/>
                <a:gd name="connsiteX118" fmla="*/ 1816258 w 3260048"/>
                <a:gd name="connsiteY118" fmla="*/ 38502 h 1879039"/>
                <a:gd name="connsiteX119" fmla="*/ 1787382 w 3260048"/>
                <a:gd name="connsiteY119" fmla="*/ 28876 h 1879039"/>
                <a:gd name="connsiteX120" fmla="*/ 1748881 w 3260048"/>
                <a:gd name="connsiteY120" fmla="*/ 48127 h 1879039"/>
                <a:gd name="connsiteX121" fmla="*/ 1739256 w 3260048"/>
                <a:gd name="connsiteY121" fmla="*/ 77003 h 1879039"/>
                <a:gd name="connsiteX122" fmla="*/ 1729631 w 3260048"/>
                <a:gd name="connsiteY122" fmla="*/ 134754 h 1879039"/>
                <a:gd name="connsiteX123" fmla="*/ 1652629 w 3260048"/>
                <a:gd name="connsiteY123" fmla="*/ 48127 h 1879039"/>
                <a:gd name="connsiteX124" fmla="*/ 1614128 w 3260048"/>
                <a:gd name="connsiteY124" fmla="*/ 19251 h 1879039"/>
                <a:gd name="connsiteX125" fmla="*/ 1556376 w 3260048"/>
                <a:gd name="connsiteY125" fmla="*/ 0 h 1879039"/>
                <a:gd name="connsiteX126" fmla="*/ 1527500 w 3260048"/>
                <a:gd name="connsiteY126" fmla="*/ 9626 h 1879039"/>
                <a:gd name="connsiteX127" fmla="*/ 1508250 w 3260048"/>
                <a:gd name="connsiteY127" fmla="*/ 77003 h 1879039"/>
                <a:gd name="connsiteX128" fmla="*/ 1479374 w 3260048"/>
                <a:gd name="connsiteY128" fmla="*/ 67377 h 1879039"/>
                <a:gd name="connsiteX129" fmla="*/ 1450498 w 3260048"/>
                <a:gd name="connsiteY129" fmla="*/ 48127 h 1879039"/>
                <a:gd name="connsiteX130" fmla="*/ 1325370 w 3260048"/>
                <a:gd name="connsiteY130" fmla="*/ 57752 h 1879039"/>
                <a:gd name="connsiteX131" fmla="*/ 1267618 w 3260048"/>
                <a:gd name="connsiteY131" fmla="*/ 105878 h 1879039"/>
                <a:gd name="connsiteX132" fmla="*/ 1248368 w 3260048"/>
                <a:gd name="connsiteY132" fmla="*/ 163630 h 1879039"/>
                <a:gd name="connsiteX133" fmla="*/ 1238742 w 3260048"/>
                <a:gd name="connsiteY133" fmla="*/ 202131 h 1879039"/>
                <a:gd name="connsiteX134" fmla="*/ 1209867 w 3260048"/>
                <a:gd name="connsiteY134" fmla="*/ 221382 h 1879039"/>
                <a:gd name="connsiteX135" fmla="*/ 1152115 w 3260048"/>
                <a:gd name="connsiteY135" fmla="*/ 173255 h 1879039"/>
                <a:gd name="connsiteX136" fmla="*/ 1055862 w 3260048"/>
                <a:gd name="connsiteY136" fmla="*/ 144379 h 1879039"/>
                <a:gd name="connsiteX137" fmla="*/ 978860 w 3260048"/>
                <a:gd name="connsiteY137" fmla="*/ 154005 h 1879039"/>
                <a:gd name="connsiteX138" fmla="*/ 959610 w 3260048"/>
                <a:gd name="connsiteY138" fmla="*/ 182880 h 1879039"/>
                <a:gd name="connsiteX139" fmla="*/ 930734 w 3260048"/>
                <a:gd name="connsiteY139" fmla="*/ 240632 h 1879039"/>
                <a:gd name="connsiteX140" fmla="*/ 844107 w 3260048"/>
                <a:gd name="connsiteY140" fmla="*/ 259883 h 1879039"/>
                <a:gd name="connsiteX141" fmla="*/ 786355 w 3260048"/>
                <a:gd name="connsiteY141" fmla="*/ 279133 h 1879039"/>
                <a:gd name="connsiteX142" fmla="*/ 767105 w 3260048"/>
                <a:gd name="connsiteY142" fmla="*/ 308009 h 187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260048" h="1879039">
                  <a:moveTo>
                    <a:pt x="767105" y="308009"/>
                  </a:moveTo>
                  <a:lnTo>
                    <a:pt x="767105" y="308009"/>
                  </a:lnTo>
                  <a:cubicBezTo>
                    <a:pt x="741437" y="295175"/>
                    <a:pt x="716592" y="280545"/>
                    <a:pt x="690102" y="269508"/>
                  </a:cubicBezTo>
                  <a:cubicBezTo>
                    <a:pt x="677891" y="264420"/>
                    <a:pt x="663987" y="264528"/>
                    <a:pt x="651601" y="259883"/>
                  </a:cubicBezTo>
                  <a:cubicBezTo>
                    <a:pt x="638166" y="254845"/>
                    <a:pt x="626288" y="246284"/>
                    <a:pt x="613100" y="240632"/>
                  </a:cubicBezTo>
                  <a:cubicBezTo>
                    <a:pt x="603775" y="236635"/>
                    <a:pt x="593850" y="234215"/>
                    <a:pt x="584225" y="231007"/>
                  </a:cubicBezTo>
                  <a:cubicBezTo>
                    <a:pt x="567488" y="233398"/>
                    <a:pt x="511232" y="237335"/>
                    <a:pt x="487972" y="250257"/>
                  </a:cubicBezTo>
                  <a:cubicBezTo>
                    <a:pt x="467747" y="261493"/>
                    <a:pt x="446580" y="272398"/>
                    <a:pt x="430220" y="288758"/>
                  </a:cubicBezTo>
                  <a:cubicBezTo>
                    <a:pt x="393165" y="325814"/>
                    <a:pt x="412671" y="310083"/>
                    <a:pt x="372469" y="336885"/>
                  </a:cubicBezTo>
                  <a:lnTo>
                    <a:pt x="333968" y="394636"/>
                  </a:lnTo>
                  <a:lnTo>
                    <a:pt x="314717" y="423512"/>
                  </a:lnTo>
                  <a:cubicBezTo>
                    <a:pt x="308300" y="442763"/>
                    <a:pt x="293630" y="461055"/>
                    <a:pt x="295467" y="481264"/>
                  </a:cubicBezTo>
                  <a:cubicBezTo>
                    <a:pt x="306011" y="597246"/>
                    <a:pt x="293885" y="553522"/>
                    <a:pt x="314717" y="616017"/>
                  </a:cubicBezTo>
                  <a:cubicBezTo>
                    <a:pt x="241869" y="640301"/>
                    <a:pt x="338468" y="610455"/>
                    <a:pt x="189589" y="635268"/>
                  </a:cubicBezTo>
                  <a:cubicBezTo>
                    <a:pt x="163492" y="639617"/>
                    <a:pt x="138530" y="649329"/>
                    <a:pt x="112587" y="654518"/>
                  </a:cubicBezTo>
                  <a:lnTo>
                    <a:pt x="64460" y="664144"/>
                  </a:lnTo>
                  <a:cubicBezTo>
                    <a:pt x="54835" y="670561"/>
                    <a:pt x="42811" y="674361"/>
                    <a:pt x="35585" y="683394"/>
                  </a:cubicBezTo>
                  <a:cubicBezTo>
                    <a:pt x="29247" y="691317"/>
                    <a:pt x="30496" y="703195"/>
                    <a:pt x="25959" y="712270"/>
                  </a:cubicBezTo>
                  <a:cubicBezTo>
                    <a:pt x="20786" y="722617"/>
                    <a:pt x="13126" y="731521"/>
                    <a:pt x="6709" y="741146"/>
                  </a:cubicBezTo>
                  <a:cubicBezTo>
                    <a:pt x="22150" y="972768"/>
                    <a:pt x="0" y="823545"/>
                    <a:pt x="25959" y="914400"/>
                  </a:cubicBezTo>
                  <a:cubicBezTo>
                    <a:pt x="29593" y="927120"/>
                    <a:pt x="30374" y="940743"/>
                    <a:pt x="35585" y="952902"/>
                  </a:cubicBezTo>
                  <a:cubicBezTo>
                    <a:pt x="40446" y="964245"/>
                    <a:pt x="80189" y="1015347"/>
                    <a:pt x="83711" y="1020278"/>
                  </a:cubicBezTo>
                  <a:cubicBezTo>
                    <a:pt x="110922" y="1058374"/>
                    <a:pt x="89940" y="1044814"/>
                    <a:pt x="131837" y="1058779"/>
                  </a:cubicBezTo>
                  <a:cubicBezTo>
                    <a:pt x="160713" y="1055571"/>
                    <a:pt x="189976" y="1043456"/>
                    <a:pt x="218465" y="1049154"/>
                  </a:cubicBezTo>
                  <a:cubicBezTo>
                    <a:pt x="228414" y="1051144"/>
                    <a:pt x="229211" y="1067946"/>
                    <a:pt x="228090" y="1078030"/>
                  </a:cubicBezTo>
                  <a:cubicBezTo>
                    <a:pt x="225849" y="1098198"/>
                    <a:pt x="213760" y="1116096"/>
                    <a:pt x="208839" y="1135782"/>
                  </a:cubicBezTo>
                  <a:cubicBezTo>
                    <a:pt x="195246" y="1190154"/>
                    <a:pt x="201808" y="1161311"/>
                    <a:pt x="189589" y="1222409"/>
                  </a:cubicBezTo>
                  <a:cubicBezTo>
                    <a:pt x="203555" y="1348103"/>
                    <a:pt x="181878" y="1273885"/>
                    <a:pt x="218465" y="1337912"/>
                  </a:cubicBezTo>
                  <a:cubicBezTo>
                    <a:pt x="225584" y="1350370"/>
                    <a:pt x="227569" y="1366267"/>
                    <a:pt x="237715" y="1376413"/>
                  </a:cubicBezTo>
                  <a:cubicBezTo>
                    <a:pt x="244889" y="1383587"/>
                    <a:pt x="256966" y="1382830"/>
                    <a:pt x="266591" y="1386038"/>
                  </a:cubicBezTo>
                  <a:cubicBezTo>
                    <a:pt x="319782" y="1421499"/>
                    <a:pt x="310092" y="1423686"/>
                    <a:pt x="410970" y="1395664"/>
                  </a:cubicBezTo>
                  <a:cubicBezTo>
                    <a:pt x="433262" y="1389472"/>
                    <a:pt x="446772" y="1364480"/>
                    <a:pt x="468721" y="1357163"/>
                  </a:cubicBezTo>
                  <a:cubicBezTo>
                    <a:pt x="508571" y="1343879"/>
                    <a:pt x="489155" y="1353165"/>
                    <a:pt x="526473" y="1328287"/>
                  </a:cubicBezTo>
                  <a:cubicBezTo>
                    <a:pt x="541831" y="1512587"/>
                    <a:pt x="522597" y="1391726"/>
                    <a:pt x="545723" y="1472666"/>
                  </a:cubicBezTo>
                  <a:cubicBezTo>
                    <a:pt x="549357" y="1485386"/>
                    <a:pt x="550704" y="1498781"/>
                    <a:pt x="555349" y="1511167"/>
                  </a:cubicBezTo>
                  <a:cubicBezTo>
                    <a:pt x="560387" y="1524602"/>
                    <a:pt x="564453" y="1539522"/>
                    <a:pt x="574599" y="1549668"/>
                  </a:cubicBezTo>
                  <a:cubicBezTo>
                    <a:pt x="581773" y="1556842"/>
                    <a:pt x="593850" y="1556085"/>
                    <a:pt x="603475" y="1559293"/>
                  </a:cubicBezTo>
                  <a:cubicBezTo>
                    <a:pt x="606683" y="1568918"/>
                    <a:pt x="606871" y="1580160"/>
                    <a:pt x="613100" y="1588169"/>
                  </a:cubicBezTo>
                  <a:cubicBezTo>
                    <a:pt x="629814" y="1609659"/>
                    <a:pt x="644441" y="1639317"/>
                    <a:pt x="670852" y="1645920"/>
                  </a:cubicBezTo>
                  <a:cubicBezTo>
                    <a:pt x="757697" y="1667632"/>
                    <a:pt x="722754" y="1656805"/>
                    <a:pt x="776730" y="1674796"/>
                  </a:cubicBezTo>
                  <a:cubicBezTo>
                    <a:pt x="797329" y="1667930"/>
                    <a:pt x="819114" y="1663483"/>
                    <a:pt x="834481" y="1645920"/>
                  </a:cubicBezTo>
                  <a:cubicBezTo>
                    <a:pt x="849716" y="1628508"/>
                    <a:pt x="872982" y="1588169"/>
                    <a:pt x="872982" y="1588169"/>
                  </a:cubicBezTo>
                  <a:cubicBezTo>
                    <a:pt x="892233" y="1601003"/>
                    <a:pt x="914374" y="1610310"/>
                    <a:pt x="930734" y="1626670"/>
                  </a:cubicBezTo>
                  <a:cubicBezTo>
                    <a:pt x="995660" y="1691596"/>
                    <a:pt x="962659" y="1675813"/>
                    <a:pt x="1017361" y="1694047"/>
                  </a:cubicBezTo>
                  <a:cubicBezTo>
                    <a:pt x="1050138" y="1743212"/>
                    <a:pt x="1019984" y="1709796"/>
                    <a:pt x="1084738" y="1742173"/>
                  </a:cubicBezTo>
                  <a:cubicBezTo>
                    <a:pt x="1099855" y="1749732"/>
                    <a:pt x="1141948" y="1783037"/>
                    <a:pt x="1152115" y="1790299"/>
                  </a:cubicBezTo>
                  <a:cubicBezTo>
                    <a:pt x="1161529" y="1797023"/>
                    <a:pt x="1170644" y="1804377"/>
                    <a:pt x="1180991" y="1809550"/>
                  </a:cubicBezTo>
                  <a:cubicBezTo>
                    <a:pt x="1196445" y="1817277"/>
                    <a:pt x="1212846" y="1822989"/>
                    <a:pt x="1229117" y="1828800"/>
                  </a:cubicBezTo>
                  <a:cubicBezTo>
                    <a:pt x="1257782" y="1839037"/>
                    <a:pt x="1315745" y="1857676"/>
                    <a:pt x="1315745" y="1857676"/>
                  </a:cubicBezTo>
                  <a:cubicBezTo>
                    <a:pt x="1325370" y="1864093"/>
                    <a:pt x="1333141" y="1875492"/>
                    <a:pt x="1344620" y="1876927"/>
                  </a:cubicBezTo>
                  <a:cubicBezTo>
                    <a:pt x="1361519" y="1879039"/>
                    <a:pt x="1402763" y="1863963"/>
                    <a:pt x="1421622" y="1857676"/>
                  </a:cubicBezTo>
                  <a:lnTo>
                    <a:pt x="1440873" y="1799925"/>
                  </a:lnTo>
                  <a:cubicBezTo>
                    <a:pt x="1444081" y="1790300"/>
                    <a:pt x="1448037" y="1780892"/>
                    <a:pt x="1450498" y="1771049"/>
                  </a:cubicBezTo>
                  <a:lnTo>
                    <a:pt x="1460123" y="1732548"/>
                  </a:lnTo>
                  <a:cubicBezTo>
                    <a:pt x="1506005" y="1778430"/>
                    <a:pt x="1470282" y="1750291"/>
                    <a:pt x="1537126" y="1780674"/>
                  </a:cubicBezTo>
                  <a:cubicBezTo>
                    <a:pt x="1585814" y="1802805"/>
                    <a:pt x="1583009" y="1808063"/>
                    <a:pt x="1623753" y="1819175"/>
                  </a:cubicBezTo>
                  <a:cubicBezTo>
                    <a:pt x="1649278" y="1826136"/>
                    <a:pt x="1700755" y="1838426"/>
                    <a:pt x="1700755" y="1838426"/>
                  </a:cubicBezTo>
                  <a:cubicBezTo>
                    <a:pt x="1723214" y="1835217"/>
                    <a:pt x="1746244" y="1834769"/>
                    <a:pt x="1768132" y="1828800"/>
                  </a:cubicBezTo>
                  <a:cubicBezTo>
                    <a:pt x="1788801" y="1823163"/>
                    <a:pt x="1817414" y="1802363"/>
                    <a:pt x="1835509" y="1790299"/>
                  </a:cubicBezTo>
                  <a:cubicBezTo>
                    <a:pt x="1841926" y="1780674"/>
                    <a:pt x="1849586" y="1771771"/>
                    <a:pt x="1854759" y="1761424"/>
                  </a:cubicBezTo>
                  <a:cubicBezTo>
                    <a:pt x="1868200" y="1734542"/>
                    <a:pt x="1870462" y="1690008"/>
                    <a:pt x="1874010" y="1665171"/>
                  </a:cubicBezTo>
                  <a:cubicBezTo>
                    <a:pt x="1934518" y="1705510"/>
                    <a:pt x="1868113" y="1662964"/>
                    <a:pt x="1941387" y="1703672"/>
                  </a:cubicBezTo>
                  <a:cubicBezTo>
                    <a:pt x="1957741" y="1712757"/>
                    <a:pt x="1972482" y="1724807"/>
                    <a:pt x="1989513" y="1732548"/>
                  </a:cubicBezTo>
                  <a:cubicBezTo>
                    <a:pt x="2088378" y="1777486"/>
                    <a:pt x="2007375" y="1727041"/>
                    <a:pt x="2095391" y="1771049"/>
                  </a:cubicBezTo>
                  <a:cubicBezTo>
                    <a:pt x="2105738" y="1776222"/>
                    <a:pt x="2113435" y="1786237"/>
                    <a:pt x="2124267" y="1790299"/>
                  </a:cubicBezTo>
                  <a:cubicBezTo>
                    <a:pt x="2141595" y="1796797"/>
                    <a:pt x="2229757" y="1808120"/>
                    <a:pt x="2239770" y="1809550"/>
                  </a:cubicBezTo>
                  <a:cubicBezTo>
                    <a:pt x="2284688" y="1806342"/>
                    <a:pt x="2330176" y="1807751"/>
                    <a:pt x="2374523" y="1799925"/>
                  </a:cubicBezTo>
                  <a:cubicBezTo>
                    <a:pt x="2385915" y="1797915"/>
                    <a:pt x="2395781" y="1789380"/>
                    <a:pt x="2403399" y="1780674"/>
                  </a:cubicBezTo>
                  <a:cubicBezTo>
                    <a:pt x="2418634" y="1763262"/>
                    <a:pt x="2441900" y="1722923"/>
                    <a:pt x="2441900" y="1722923"/>
                  </a:cubicBezTo>
                  <a:cubicBezTo>
                    <a:pt x="2454660" y="1671885"/>
                    <a:pt x="2451711" y="1688034"/>
                    <a:pt x="2461151" y="1626670"/>
                  </a:cubicBezTo>
                  <a:cubicBezTo>
                    <a:pt x="2473791" y="1544509"/>
                    <a:pt x="2462895" y="1582936"/>
                    <a:pt x="2480401" y="1530417"/>
                  </a:cubicBezTo>
                  <a:cubicBezTo>
                    <a:pt x="2490026" y="1533626"/>
                    <a:pt x="2499131" y="1540043"/>
                    <a:pt x="2509277" y="1540043"/>
                  </a:cubicBezTo>
                  <a:cubicBezTo>
                    <a:pt x="2528793" y="1540043"/>
                    <a:pt x="2547828" y="1533908"/>
                    <a:pt x="2567029" y="1530417"/>
                  </a:cubicBezTo>
                  <a:cubicBezTo>
                    <a:pt x="2583125" y="1527490"/>
                    <a:pt x="2599185" y="1524341"/>
                    <a:pt x="2615155" y="1520792"/>
                  </a:cubicBezTo>
                  <a:cubicBezTo>
                    <a:pt x="2628069" y="1517922"/>
                    <a:pt x="2640641" y="1513533"/>
                    <a:pt x="2653656" y="1511167"/>
                  </a:cubicBezTo>
                  <a:cubicBezTo>
                    <a:pt x="2675977" y="1507109"/>
                    <a:pt x="2698574" y="1504750"/>
                    <a:pt x="2721033" y="1501542"/>
                  </a:cubicBezTo>
                  <a:cubicBezTo>
                    <a:pt x="2733867" y="1491917"/>
                    <a:pt x="2748190" y="1484010"/>
                    <a:pt x="2759534" y="1472666"/>
                  </a:cubicBezTo>
                  <a:cubicBezTo>
                    <a:pt x="2775962" y="1456238"/>
                    <a:pt x="2782538" y="1436444"/>
                    <a:pt x="2788410" y="1414914"/>
                  </a:cubicBezTo>
                  <a:cubicBezTo>
                    <a:pt x="2795371" y="1389389"/>
                    <a:pt x="2801243" y="1363579"/>
                    <a:pt x="2807660" y="1337912"/>
                  </a:cubicBezTo>
                  <a:lnTo>
                    <a:pt x="2817286" y="1299411"/>
                  </a:lnTo>
                  <a:lnTo>
                    <a:pt x="2826911" y="1260910"/>
                  </a:lnTo>
                  <a:cubicBezTo>
                    <a:pt x="2879850" y="1278556"/>
                    <a:pt x="2836537" y="1270535"/>
                    <a:pt x="2913538" y="1251285"/>
                  </a:cubicBezTo>
                  <a:cubicBezTo>
                    <a:pt x="2932472" y="1246552"/>
                    <a:pt x="2952039" y="1244868"/>
                    <a:pt x="2971290" y="1241659"/>
                  </a:cubicBezTo>
                  <a:cubicBezTo>
                    <a:pt x="2987332" y="1235242"/>
                    <a:pt x="3003238" y="1228475"/>
                    <a:pt x="3019416" y="1222409"/>
                  </a:cubicBezTo>
                  <a:cubicBezTo>
                    <a:pt x="3028916" y="1218847"/>
                    <a:pt x="3038966" y="1216781"/>
                    <a:pt x="3048292" y="1212784"/>
                  </a:cubicBezTo>
                  <a:cubicBezTo>
                    <a:pt x="3131550" y="1177102"/>
                    <a:pt x="3047950" y="1206480"/>
                    <a:pt x="3115669" y="1183908"/>
                  </a:cubicBezTo>
                  <a:cubicBezTo>
                    <a:pt x="3134919" y="1171074"/>
                    <a:pt x="3160586" y="1164657"/>
                    <a:pt x="3173420" y="1145407"/>
                  </a:cubicBezTo>
                  <a:lnTo>
                    <a:pt x="3211921" y="1087655"/>
                  </a:lnTo>
                  <a:cubicBezTo>
                    <a:pt x="3249890" y="935789"/>
                    <a:pt x="3194512" y="1168854"/>
                    <a:pt x="3231172" y="741146"/>
                  </a:cubicBezTo>
                  <a:cubicBezTo>
                    <a:pt x="3232160" y="729620"/>
                    <a:pt x="3245249" y="722617"/>
                    <a:pt x="3250422" y="712270"/>
                  </a:cubicBezTo>
                  <a:cubicBezTo>
                    <a:pt x="3254959" y="703195"/>
                    <a:pt x="3256839" y="693019"/>
                    <a:pt x="3260048" y="683394"/>
                  </a:cubicBezTo>
                  <a:cubicBezTo>
                    <a:pt x="3253631" y="580725"/>
                    <a:pt x="3251033" y="477745"/>
                    <a:pt x="3240797" y="375386"/>
                  </a:cubicBezTo>
                  <a:cubicBezTo>
                    <a:pt x="3235462" y="322040"/>
                    <a:pt x="3236249" y="297810"/>
                    <a:pt x="3192671" y="279133"/>
                  </a:cubicBezTo>
                  <a:cubicBezTo>
                    <a:pt x="3180512" y="273922"/>
                    <a:pt x="3167004" y="272716"/>
                    <a:pt x="3154170" y="269508"/>
                  </a:cubicBezTo>
                  <a:cubicBezTo>
                    <a:pt x="3085875" y="223977"/>
                    <a:pt x="3108308" y="230554"/>
                    <a:pt x="2961665" y="259883"/>
                  </a:cubicBezTo>
                  <a:cubicBezTo>
                    <a:pt x="2948317" y="262553"/>
                    <a:pt x="2943246" y="280044"/>
                    <a:pt x="2932789" y="288758"/>
                  </a:cubicBezTo>
                  <a:cubicBezTo>
                    <a:pt x="2923902" y="296164"/>
                    <a:pt x="2913538" y="301592"/>
                    <a:pt x="2903913" y="308009"/>
                  </a:cubicBezTo>
                  <a:cubicBezTo>
                    <a:pt x="2897496" y="317634"/>
                    <a:pt x="2895403" y="332589"/>
                    <a:pt x="2884662" y="336885"/>
                  </a:cubicBezTo>
                  <a:cubicBezTo>
                    <a:pt x="2870679" y="342478"/>
                    <a:pt x="2834736" y="311363"/>
                    <a:pt x="2826911" y="308009"/>
                  </a:cubicBezTo>
                  <a:cubicBezTo>
                    <a:pt x="2804221" y="298285"/>
                    <a:pt x="2736643" y="290988"/>
                    <a:pt x="2721033" y="288758"/>
                  </a:cubicBezTo>
                  <a:cubicBezTo>
                    <a:pt x="2701782" y="291967"/>
                    <a:pt x="2682332" y="294150"/>
                    <a:pt x="2663281" y="298384"/>
                  </a:cubicBezTo>
                  <a:cubicBezTo>
                    <a:pt x="2641194" y="303292"/>
                    <a:pt x="2614630" y="316559"/>
                    <a:pt x="2595905" y="327259"/>
                  </a:cubicBezTo>
                  <a:cubicBezTo>
                    <a:pt x="2585861" y="332998"/>
                    <a:pt x="2576654" y="340093"/>
                    <a:pt x="2567029" y="346510"/>
                  </a:cubicBezTo>
                  <a:cubicBezTo>
                    <a:pt x="2560612" y="359344"/>
                    <a:pt x="2561698" y="388491"/>
                    <a:pt x="2547778" y="385011"/>
                  </a:cubicBezTo>
                  <a:cubicBezTo>
                    <a:pt x="2521367" y="378408"/>
                    <a:pt x="2513372" y="341265"/>
                    <a:pt x="2490027" y="327259"/>
                  </a:cubicBezTo>
                  <a:cubicBezTo>
                    <a:pt x="2473985" y="317634"/>
                    <a:pt x="2457466" y="308761"/>
                    <a:pt x="2441900" y="298384"/>
                  </a:cubicBezTo>
                  <a:cubicBezTo>
                    <a:pt x="2428552" y="289486"/>
                    <a:pt x="2417327" y="277467"/>
                    <a:pt x="2403399" y="269508"/>
                  </a:cubicBezTo>
                  <a:cubicBezTo>
                    <a:pt x="2394590" y="264474"/>
                    <a:pt x="2384023" y="263446"/>
                    <a:pt x="2374523" y="259883"/>
                  </a:cubicBezTo>
                  <a:cubicBezTo>
                    <a:pt x="2358345" y="253816"/>
                    <a:pt x="2342439" y="247049"/>
                    <a:pt x="2326397" y="240632"/>
                  </a:cubicBezTo>
                  <a:cubicBezTo>
                    <a:pt x="2303938" y="243840"/>
                    <a:pt x="2280084" y="241831"/>
                    <a:pt x="2259020" y="250257"/>
                  </a:cubicBezTo>
                  <a:cubicBezTo>
                    <a:pt x="2246382" y="255312"/>
                    <a:pt x="2243620" y="277208"/>
                    <a:pt x="2230145" y="279133"/>
                  </a:cubicBezTo>
                  <a:cubicBezTo>
                    <a:pt x="2215941" y="281162"/>
                    <a:pt x="2204186" y="266851"/>
                    <a:pt x="2191643" y="259883"/>
                  </a:cubicBezTo>
                  <a:cubicBezTo>
                    <a:pt x="2175289" y="250798"/>
                    <a:pt x="2160250" y="239374"/>
                    <a:pt x="2143517" y="231007"/>
                  </a:cubicBezTo>
                  <a:cubicBezTo>
                    <a:pt x="2134442" y="226470"/>
                    <a:pt x="2123967" y="225379"/>
                    <a:pt x="2114641" y="221382"/>
                  </a:cubicBezTo>
                  <a:cubicBezTo>
                    <a:pt x="2076071" y="204852"/>
                    <a:pt x="2083384" y="201536"/>
                    <a:pt x="2047265" y="192506"/>
                  </a:cubicBezTo>
                  <a:cubicBezTo>
                    <a:pt x="2031393" y="188538"/>
                    <a:pt x="2014808" y="187581"/>
                    <a:pt x="1999138" y="182880"/>
                  </a:cubicBezTo>
                  <a:cubicBezTo>
                    <a:pt x="1977718" y="176454"/>
                    <a:pt x="1946189" y="159350"/>
                    <a:pt x="1922136" y="154005"/>
                  </a:cubicBezTo>
                  <a:cubicBezTo>
                    <a:pt x="1903085" y="149771"/>
                    <a:pt x="1883635" y="147588"/>
                    <a:pt x="1864385" y="144379"/>
                  </a:cubicBezTo>
                  <a:cubicBezTo>
                    <a:pt x="1858632" y="115617"/>
                    <a:pt x="1851939" y="50397"/>
                    <a:pt x="1816258" y="38502"/>
                  </a:cubicBezTo>
                  <a:lnTo>
                    <a:pt x="1787382" y="28876"/>
                  </a:lnTo>
                  <a:cubicBezTo>
                    <a:pt x="1774548" y="35293"/>
                    <a:pt x="1759027" y="37981"/>
                    <a:pt x="1748881" y="48127"/>
                  </a:cubicBezTo>
                  <a:cubicBezTo>
                    <a:pt x="1741707" y="55301"/>
                    <a:pt x="1741457" y="67099"/>
                    <a:pt x="1739256" y="77003"/>
                  </a:cubicBezTo>
                  <a:cubicBezTo>
                    <a:pt x="1735023" y="96054"/>
                    <a:pt x="1732839" y="115504"/>
                    <a:pt x="1729631" y="134754"/>
                  </a:cubicBezTo>
                  <a:cubicBezTo>
                    <a:pt x="1704617" y="97234"/>
                    <a:pt x="1696583" y="81093"/>
                    <a:pt x="1652629" y="48127"/>
                  </a:cubicBezTo>
                  <a:cubicBezTo>
                    <a:pt x="1639795" y="38502"/>
                    <a:pt x="1628476" y="26425"/>
                    <a:pt x="1614128" y="19251"/>
                  </a:cubicBezTo>
                  <a:cubicBezTo>
                    <a:pt x="1595978" y="10176"/>
                    <a:pt x="1556376" y="0"/>
                    <a:pt x="1556376" y="0"/>
                  </a:cubicBezTo>
                  <a:cubicBezTo>
                    <a:pt x="1546751" y="3209"/>
                    <a:pt x="1534674" y="2452"/>
                    <a:pt x="1527500" y="9626"/>
                  </a:cubicBezTo>
                  <a:cubicBezTo>
                    <a:pt x="1522897" y="14229"/>
                    <a:pt x="1508333" y="76670"/>
                    <a:pt x="1508250" y="77003"/>
                  </a:cubicBezTo>
                  <a:cubicBezTo>
                    <a:pt x="1498625" y="73794"/>
                    <a:pt x="1488449" y="71914"/>
                    <a:pt x="1479374" y="67377"/>
                  </a:cubicBezTo>
                  <a:cubicBezTo>
                    <a:pt x="1469027" y="62204"/>
                    <a:pt x="1462044" y="48849"/>
                    <a:pt x="1450498" y="48127"/>
                  </a:cubicBezTo>
                  <a:cubicBezTo>
                    <a:pt x="1408747" y="45518"/>
                    <a:pt x="1367079" y="54544"/>
                    <a:pt x="1325370" y="57752"/>
                  </a:cubicBezTo>
                  <a:cubicBezTo>
                    <a:pt x="1307399" y="69733"/>
                    <a:pt x="1278515" y="86263"/>
                    <a:pt x="1267618" y="105878"/>
                  </a:cubicBezTo>
                  <a:cubicBezTo>
                    <a:pt x="1257763" y="123616"/>
                    <a:pt x="1253290" y="143944"/>
                    <a:pt x="1248368" y="163630"/>
                  </a:cubicBezTo>
                  <a:cubicBezTo>
                    <a:pt x="1245159" y="176464"/>
                    <a:pt x="1246080" y="191124"/>
                    <a:pt x="1238742" y="202131"/>
                  </a:cubicBezTo>
                  <a:cubicBezTo>
                    <a:pt x="1232325" y="211756"/>
                    <a:pt x="1219492" y="214965"/>
                    <a:pt x="1209867" y="221382"/>
                  </a:cubicBezTo>
                  <a:cubicBezTo>
                    <a:pt x="1191734" y="203249"/>
                    <a:pt x="1176235" y="183975"/>
                    <a:pt x="1152115" y="173255"/>
                  </a:cubicBezTo>
                  <a:cubicBezTo>
                    <a:pt x="1121993" y="159868"/>
                    <a:pt x="1087855" y="152378"/>
                    <a:pt x="1055862" y="144379"/>
                  </a:cubicBezTo>
                  <a:cubicBezTo>
                    <a:pt x="1030195" y="147588"/>
                    <a:pt x="1002877" y="144398"/>
                    <a:pt x="978860" y="154005"/>
                  </a:cubicBezTo>
                  <a:cubicBezTo>
                    <a:pt x="968120" y="158301"/>
                    <a:pt x="964783" y="172533"/>
                    <a:pt x="959610" y="182880"/>
                  </a:cubicBezTo>
                  <a:cubicBezTo>
                    <a:pt x="947985" y="206130"/>
                    <a:pt x="953722" y="222241"/>
                    <a:pt x="930734" y="240632"/>
                  </a:cubicBezTo>
                  <a:cubicBezTo>
                    <a:pt x="918218" y="250645"/>
                    <a:pt x="844784" y="259714"/>
                    <a:pt x="844107" y="259883"/>
                  </a:cubicBezTo>
                  <a:cubicBezTo>
                    <a:pt x="824421" y="264805"/>
                    <a:pt x="805606" y="272716"/>
                    <a:pt x="786355" y="279133"/>
                  </a:cubicBezTo>
                  <a:lnTo>
                    <a:pt x="767105" y="308009"/>
                  </a:lnTo>
                  <a:close/>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p:cNvSpPr/>
            <p:nvPr/>
          </p:nvSpPr>
          <p:spPr>
            <a:xfrm>
              <a:off x="5029365" y="4038326"/>
              <a:ext cx="3886035" cy="2514874"/>
            </a:xfrm>
            <a:custGeom>
              <a:avLst/>
              <a:gdLst>
                <a:gd name="connsiteX0" fmla="*/ 489320 w 3151261"/>
                <a:gd name="connsiteY0" fmla="*/ 863641 h 2009047"/>
                <a:gd name="connsiteX1" fmla="*/ 489320 w 3151261"/>
                <a:gd name="connsiteY1" fmla="*/ 863641 h 2009047"/>
                <a:gd name="connsiteX2" fmla="*/ 402692 w 3151261"/>
                <a:gd name="connsiteY2" fmla="*/ 854015 h 2009047"/>
                <a:gd name="connsiteX3" fmla="*/ 383442 w 3151261"/>
                <a:gd name="connsiteY3" fmla="*/ 796264 h 2009047"/>
                <a:gd name="connsiteX4" fmla="*/ 364191 w 3151261"/>
                <a:gd name="connsiteY4" fmla="*/ 728887 h 2009047"/>
                <a:gd name="connsiteX5" fmla="*/ 354566 w 3151261"/>
                <a:gd name="connsiteY5" fmla="*/ 700011 h 2009047"/>
                <a:gd name="connsiteX6" fmla="*/ 344941 w 3151261"/>
                <a:gd name="connsiteY6" fmla="*/ 661510 h 2009047"/>
                <a:gd name="connsiteX7" fmla="*/ 335315 w 3151261"/>
                <a:gd name="connsiteY7" fmla="*/ 632634 h 2009047"/>
                <a:gd name="connsiteX8" fmla="*/ 316065 w 3151261"/>
                <a:gd name="connsiteY8" fmla="*/ 565257 h 2009047"/>
                <a:gd name="connsiteX9" fmla="*/ 325690 w 3151261"/>
                <a:gd name="connsiteY9" fmla="*/ 449754 h 2009047"/>
                <a:gd name="connsiteX10" fmla="*/ 344941 w 3151261"/>
                <a:gd name="connsiteY10" fmla="*/ 411253 h 2009047"/>
                <a:gd name="connsiteX11" fmla="*/ 354566 w 3151261"/>
                <a:gd name="connsiteY11" fmla="*/ 382377 h 2009047"/>
                <a:gd name="connsiteX12" fmla="*/ 393067 w 3151261"/>
                <a:gd name="connsiteY12" fmla="*/ 324626 h 2009047"/>
                <a:gd name="connsiteX13" fmla="*/ 412318 w 3151261"/>
                <a:gd name="connsiteY13" fmla="*/ 266874 h 2009047"/>
                <a:gd name="connsiteX14" fmla="*/ 421943 w 3151261"/>
                <a:gd name="connsiteY14" fmla="*/ 237999 h 2009047"/>
                <a:gd name="connsiteX15" fmla="*/ 479694 w 3151261"/>
                <a:gd name="connsiteY15" fmla="*/ 141746 h 2009047"/>
                <a:gd name="connsiteX16" fmla="*/ 498945 w 3151261"/>
                <a:gd name="connsiteY16" fmla="*/ 112870 h 2009047"/>
                <a:gd name="connsiteX17" fmla="*/ 470069 w 3151261"/>
                <a:gd name="connsiteY17" fmla="*/ 122495 h 2009047"/>
                <a:gd name="connsiteX18" fmla="*/ 431568 w 3151261"/>
                <a:gd name="connsiteY18" fmla="*/ 141746 h 2009047"/>
                <a:gd name="connsiteX19" fmla="*/ 393067 w 3151261"/>
                <a:gd name="connsiteY19" fmla="*/ 151371 h 2009047"/>
                <a:gd name="connsiteX20" fmla="*/ 354566 w 3151261"/>
                <a:gd name="connsiteY20" fmla="*/ 170622 h 2009047"/>
                <a:gd name="connsiteX21" fmla="*/ 325690 w 3151261"/>
                <a:gd name="connsiteY21" fmla="*/ 189872 h 2009047"/>
                <a:gd name="connsiteX22" fmla="*/ 277564 w 3151261"/>
                <a:gd name="connsiteY22" fmla="*/ 209123 h 2009047"/>
                <a:gd name="connsiteX23" fmla="*/ 248688 w 3151261"/>
                <a:gd name="connsiteY23" fmla="*/ 228373 h 2009047"/>
                <a:gd name="connsiteX24" fmla="*/ 171686 w 3151261"/>
                <a:gd name="connsiteY24" fmla="*/ 257249 h 2009047"/>
                <a:gd name="connsiteX25" fmla="*/ 36932 w 3151261"/>
                <a:gd name="connsiteY25" fmla="*/ 276500 h 2009047"/>
                <a:gd name="connsiteX26" fmla="*/ 17682 w 3151261"/>
                <a:gd name="connsiteY26" fmla="*/ 305375 h 2009047"/>
                <a:gd name="connsiteX27" fmla="*/ 17682 w 3151261"/>
                <a:gd name="connsiteY27" fmla="*/ 411253 h 2009047"/>
                <a:gd name="connsiteX28" fmla="*/ 36932 w 3151261"/>
                <a:gd name="connsiteY28" fmla="*/ 440129 h 2009047"/>
                <a:gd name="connsiteX29" fmla="*/ 17682 w 3151261"/>
                <a:gd name="connsiteY29" fmla="*/ 497881 h 2009047"/>
                <a:gd name="connsiteX30" fmla="*/ 27307 w 3151261"/>
                <a:gd name="connsiteY30" fmla="*/ 584508 h 2009047"/>
                <a:gd name="connsiteX31" fmla="*/ 65808 w 3151261"/>
                <a:gd name="connsiteY31" fmla="*/ 651885 h 2009047"/>
                <a:gd name="connsiteX32" fmla="*/ 75433 w 3151261"/>
                <a:gd name="connsiteY32" fmla="*/ 680761 h 2009047"/>
                <a:gd name="connsiteX33" fmla="*/ 104309 w 3151261"/>
                <a:gd name="connsiteY33" fmla="*/ 709636 h 2009047"/>
                <a:gd name="connsiteX34" fmla="*/ 123560 w 3151261"/>
                <a:gd name="connsiteY34" fmla="*/ 738512 h 2009047"/>
                <a:gd name="connsiteX35" fmla="*/ 200562 w 3151261"/>
                <a:gd name="connsiteY35" fmla="*/ 825140 h 2009047"/>
                <a:gd name="connsiteX36" fmla="*/ 229438 w 3151261"/>
                <a:gd name="connsiteY36" fmla="*/ 911767 h 2009047"/>
                <a:gd name="connsiteX37" fmla="*/ 239063 w 3151261"/>
                <a:gd name="connsiteY37" fmla="*/ 940643 h 2009047"/>
                <a:gd name="connsiteX38" fmla="*/ 267939 w 3151261"/>
                <a:gd name="connsiteY38" fmla="*/ 1008020 h 2009047"/>
                <a:gd name="connsiteX39" fmla="*/ 335315 w 3151261"/>
                <a:gd name="connsiteY39" fmla="*/ 1056146 h 2009047"/>
                <a:gd name="connsiteX40" fmla="*/ 393067 w 3151261"/>
                <a:gd name="connsiteY40" fmla="*/ 1046521 h 2009047"/>
                <a:gd name="connsiteX41" fmla="*/ 450819 w 3151261"/>
                <a:gd name="connsiteY41" fmla="*/ 998394 h 2009047"/>
                <a:gd name="connsiteX42" fmla="*/ 479694 w 3151261"/>
                <a:gd name="connsiteY42" fmla="*/ 979144 h 2009047"/>
                <a:gd name="connsiteX43" fmla="*/ 498945 w 3151261"/>
                <a:gd name="connsiteY43" fmla="*/ 873266 h 2009047"/>
                <a:gd name="connsiteX44" fmla="*/ 518195 w 3151261"/>
                <a:gd name="connsiteY44" fmla="*/ 786639 h 2009047"/>
                <a:gd name="connsiteX45" fmla="*/ 547071 w 3151261"/>
                <a:gd name="connsiteY45" fmla="*/ 767388 h 2009047"/>
                <a:gd name="connsiteX46" fmla="*/ 575947 w 3151261"/>
                <a:gd name="connsiteY46" fmla="*/ 709636 h 2009047"/>
                <a:gd name="connsiteX47" fmla="*/ 595198 w 3151261"/>
                <a:gd name="connsiteY47" fmla="*/ 536382 h 2009047"/>
                <a:gd name="connsiteX48" fmla="*/ 614448 w 3151261"/>
                <a:gd name="connsiteY48" fmla="*/ 507506 h 2009047"/>
                <a:gd name="connsiteX49" fmla="*/ 672200 w 3151261"/>
                <a:gd name="connsiteY49" fmla="*/ 488255 h 2009047"/>
                <a:gd name="connsiteX50" fmla="*/ 778078 w 3151261"/>
                <a:gd name="connsiteY50" fmla="*/ 517131 h 2009047"/>
                <a:gd name="connsiteX51" fmla="*/ 806953 w 3151261"/>
                <a:gd name="connsiteY51" fmla="*/ 526756 h 2009047"/>
                <a:gd name="connsiteX52" fmla="*/ 835829 w 3151261"/>
                <a:gd name="connsiteY52" fmla="*/ 546007 h 2009047"/>
                <a:gd name="connsiteX53" fmla="*/ 864705 w 3151261"/>
                <a:gd name="connsiteY53" fmla="*/ 555632 h 2009047"/>
                <a:gd name="connsiteX54" fmla="*/ 1086086 w 3151261"/>
                <a:gd name="connsiteY54" fmla="*/ 574883 h 2009047"/>
                <a:gd name="connsiteX55" fmla="*/ 1201589 w 3151261"/>
                <a:gd name="connsiteY55" fmla="*/ 565257 h 2009047"/>
                <a:gd name="connsiteX56" fmla="*/ 1240090 w 3151261"/>
                <a:gd name="connsiteY56" fmla="*/ 555632 h 2009047"/>
                <a:gd name="connsiteX57" fmla="*/ 1384469 w 3151261"/>
                <a:gd name="connsiteY57" fmla="*/ 565257 h 2009047"/>
                <a:gd name="connsiteX58" fmla="*/ 1442221 w 3151261"/>
                <a:gd name="connsiteY58" fmla="*/ 603759 h 2009047"/>
                <a:gd name="connsiteX59" fmla="*/ 1538473 w 3151261"/>
                <a:gd name="connsiteY59" fmla="*/ 642260 h 2009047"/>
                <a:gd name="connsiteX60" fmla="*/ 1567349 w 3151261"/>
                <a:gd name="connsiteY60" fmla="*/ 651885 h 2009047"/>
                <a:gd name="connsiteX61" fmla="*/ 1596225 w 3151261"/>
                <a:gd name="connsiteY61" fmla="*/ 671135 h 2009047"/>
                <a:gd name="connsiteX62" fmla="*/ 1865732 w 3151261"/>
                <a:gd name="connsiteY62" fmla="*/ 680761 h 2009047"/>
                <a:gd name="connsiteX63" fmla="*/ 1971610 w 3151261"/>
                <a:gd name="connsiteY63" fmla="*/ 700011 h 2009047"/>
                <a:gd name="connsiteX64" fmla="*/ 2115989 w 3151261"/>
                <a:gd name="connsiteY64" fmla="*/ 690386 h 2009047"/>
                <a:gd name="connsiteX65" fmla="*/ 2144865 w 3151261"/>
                <a:gd name="connsiteY65" fmla="*/ 671135 h 2009047"/>
                <a:gd name="connsiteX66" fmla="*/ 2250743 w 3151261"/>
                <a:gd name="connsiteY66" fmla="*/ 671135 h 2009047"/>
                <a:gd name="connsiteX67" fmla="*/ 2308494 w 3151261"/>
                <a:gd name="connsiteY67" fmla="*/ 700011 h 2009047"/>
                <a:gd name="connsiteX68" fmla="*/ 2337370 w 3151261"/>
                <a:gd name="connsiteY68" fmla="*/ 709636 h 2009047"/>
                <a:gd name="connsiteX69" fmla="*/ 2375871 w 3151261"/>
                <a:gd name="connsiteY69" fmla="*/ 728887 h 2009047"/>
                <a:gd name="connsiteX70" fmla="*/ 2472124 w 3151261"/>
                <a:gd name="connsiteY70" fmla="*/ 757763 h 2009047"/>
                <a:gd name="connsiteX71" fmla="*/ 2606878 w 3151261"/>
                <a:gd name="connsiteY71" fmla="*/ 748137 h 2009047"/>
                <a:gd name="connsiteX72" fmla="*/ 2886010 w 3151261"/>
                <a:gd name="connsiteY72" fmla="*/ 719262 h 2009047"/>
                <a:gd name="connsiteX73" fmla="*/ 2866760 w 3151261"/>
                <a:gd name="connsiteY73" fmla="*/ 603759 h 2009047"/>
                <a:gd name="connsiteX74" fmla="*/ 2857134 w 3151261"/>
                <a:gd name="connsiteY74" fmla="*/ 430504 h 2009047"/>
                <a:gd name="connsiteX75" fmla="*/ 2828259 w 3151261"/>
                <a:gd name="connsiteY75" fmla="*/ 343876 h 2009047"/>
                <a:gd name="connsiteX76" fmla="*/ 2799383 w 3151261"/>
                <a:gd name="connsiteY76" fmla="*/ 266874 h 2009047"/>
                <a:gd name="connsiteX77" fmla="*/ 2751257 w 3151261"/>
                <a:gd name="connsiteY77" fmla="*/ 180247 h 2009047"/>
                <a:gd name="connsiteX78" fmla="*/ 2780132 w 3151261"/>
                <a:gd name="connsiteY78" fmla="*/ 74369 h 2009047"/>
                <a:gd name="connsiteX79" fmla="*/ 2809008 w 3151261"/>
                <a:gd name="connsiteY79" fmla="*/ 55119 h 2009047"/>
                <a:gd name="connsiteX80" fmla="*/ 2818633 w 3151261"/>
                <a:gd name="connsiteY80" fmla="*/ 26243 h 2009047"/>
                <a:gd name="connsiteX81" fmla="*/ 2876385 w 3151261"/>
                <a:gd name="connsiteY81" fmla="*/ 45493 h 2009047"/>
                <a:gd name="connsiteX82" fmla="*/ 2914886 w 3151261"/>
                <a:gd name="connsiteY82" fmla="*/ 103245 h 2009047"/>
                <a:gd name="connsiteX83" fmla="*/ 2943762 w 3151261"/>
                <a:gd name="connsiteY83" fmla="*/ 132121 h 2009047"/>
                <a:gd name="connsiteX84" fmla="*/ 2982263 w 3151261"/>
                <a:gd name="connsiteY84" fmla="*/ 199497 h 2009047"/>
                <a:gd name="connsiteX85" fmla="*/ 3020764 w 3151261"/>
                <a:gd name="connsiteY85" fmla="*/ 266874 h 2009047"/>
                <a:gd name="connsiteX86" fmla="*/ 3040014 w 3151261"/>
                <a:gd name="connsiteY86" fmla="*/ 343876 h 2009047"/>
                <a:gd name="connsiteX87" fmla="*/ 3059265 w 3151261"/>
                <a:gd name="connsiteY87" fmla="*/ 430504 h 2009047"/>
                <a:gd name="connsiteX88" fmla="*/ 3078515 w 3151261"/>
                <a:gd name="connsiteY88" fmla="*/ 555632 h 2009047"/>
                <a:gd name="connsiteX89" fmla="*/ 3049640 w 3151261"/>
                <a:gd name="connsiteY89" fmla="*/ 671135 h 2009047"/>
                <a:gd name="connsiteX90" fmla="*/ 3040014 w 3151261"/>
                <a:gd name="connsiteY90" fmla="*/ 700011 h 2009047"/>
                <a:gd name="connsiteX91" fmla="*/ 2972638 w 3151261"/>
                <a:gd name="connsiteY91" fmla="*/ 719262 h 2009047"/>
                <a:gd name="connsiteX92" fmla="*/ 2943762 w 3151261"/>
                <a:gd name="connsiteY92" fmla="*/ 738512 h 2009047"/>
                <a:gd name="connsiteX93" fmla="*/ 2847509 w 3151261"/>
                <a:gd name="connsiteY93" fmla="*/ 748137 h 2009047"/>
                <a:gd name="connsiteX94" fmla="*/ 2866760 w 3151261"/>
                <a:gd name="connsiteY94" fmla="*/ 1046521 h 2009047"/>
                <a:gd name="connsiteX95" fmla="*/ 2886010 w 3151261"/>
                <a:gd name="connsiteY95" fmla="*/ 1104272 h 2009047"/>
                <a:gd name="connsiteX96" fmla="*/ 2905261 w 3151261"/>
                <a:gd name="connsiteY96" fmla="*/ 1133148 h 2009047"/>
                <a:gd name="connsiteX97" fmla="*/ 2953387 w 3151261"/>
                <a:gd name="connsiteY97" fmla="*/ 1229401 h 2009047"/>
                <a:gd name="connsiteX98" fmla="*/ 2972638 w 3151261"/>
                <a:gd name="connsiteY98" fmla="*/ 1258276 h 2009047"/>
                <a:gd name="connsiteX99" fmla="*/ 3020764 w 3151261"/>
                <a:gd name="connsiteY99" fmla="*/ 1344904 h 2009047"/>
                <a:gd name="connsiteX100" fmla="*/ 3059265 w 3151261"/>
                <a:gd name="connsiteY100" fmla="*/ 1412281 h 2009047"/>
                <a:gd name="connsiteX101" fmla="*/ 3088141 w 3151261"/>
                <a:gd name="connsiteY101" fmla="*/ 1470032 h 2009047"/>
                <a:gd name="connsiteX102" fmla="*/ 3097766 w 3151261"/>
                <a:gd name="connsiteY102" fmla="*/ 1498908 h 2009047"/>
                <a:gd name="connsiteX103" fmla="*/ 3117017 w 3151261"/>
                <a:gd name="connsiteY103" fmla="*/ 1585535 h 2009047"/>
                <a:gd name="connsiteX104" fmla="*/ 3126642 w 3151261"/>
                <a:gd name="connsiteY104" fmla="*/ 1614411 h 2009047"/>
                <a:gd name="connsiteX105" fmla="*/ 3117017 w 3151261"/>
                <a:gd name="connsiteY105" fmla="*/ 1739540 h 2009047"/>
                <a:gd name="connsiteX106" fmla="*/ 3097766 w 3151261"/>
                <a:gd name="connsiteY106" fmla="*/ 1797291 h 2009047"/>
                <a:gd name="connsiteX107" fmla="*/ 3030389 w 3151261"/>
                <a:gd name="connsiteY107" fmla="*/ 1816542 h 2009047"/>
                <a:gd name="connsiteX108" fmla="*/ 2972638 w 3151261"/>
                <a:gd name="connsiteY108" fmla="*/ 1835792 h 2009047"/>
                <a:gd name="connsiteX109" fmla="*/ 2943762 w 3151261"/>
                <a:gd name="connsiteY109" fmla="*/ 1845417 h 2009047"/>
                <a:gd name="connsiteX110" fmla="*/ 2876385 w 3151261"/>
                <a:gd name="connsiteY110" fmla="*/ 1883919 h 2009047"/>
                <a:gd name="connsiteX111" fmla="*/ 2809008 w 3151261"/>
                <a:gd name="connsiteY111" fmla="*/ 1903169 h 2009047"/>
                <a:gd name="connsiteX112" fmla="*/ 2780132 w 3151261"/>
                <a:gd name="connsiteY112" fmla="*/ 1922420 h 2009047"/>
                <a:gd name="connsiteX113" fmla="*/ 2732006 w 3151261"/>
                <a:gd name="connsiteY113" fmla="*/ 1932045 h 2009047"/>
                <a:gd name="connsiteX114" fmla="*/ 2693505 w 3151261"/>
                <a:gd name="connsiteY114" fmla="*/ 1941670 h 2009047"/>
                <a:gd name="connsiteX115" fmla="*/ 2635753 w 3151261"/>
                <a:gd name="connsiteY115" fmla="*/ 1960921 h 2009047"/>
                <a:gd name="connsiteX116" fmla="*/ 2606878 w 3151261"/>
                <a:gd name="connsiteY116" fmla="*/ 1970546 h 2009047"/>
                <a:gd name="connsiteX117" fmla="*/ 2520250 w 3151261"/>
                <a:gd name="connsiteY117" fmla="*/ 1999422 h 2009047"/>
                <a:gd name="connsiteX118" fmla="*/ 2491374 w 3151261"/>
                <a:gd name="connsiteY118" fmla="*/ 2009047 h 2009047"/>
                <a:gd name="connsiteX119" fmla="*/ 2462499 w 3151261"/>
                <a:gd name="connsiteY119" fmla="*/ 1999422 h 2009047"/>
                <a:gd name="connsiteX120" fmla="*/ 2433623 w 3151261"/>
                <a:gd name="connsiteY120" fmla="*/ 1980171 h 2009047"/>
                <a:gd name="connsiteX121" fmla="*/ 2356621 w 3151261"/>
                <a:gd name="connsiteY121" fmla="*/ 1960921 h 2009047"/>
                <a:gd name="connsiteX122" fmla="*/ 2231492 w 3151261"/>
                <a:gd name="connsiteY122" fmla="*/ 1922420 h 2009047"/>
                <a:gd name="connsiteX123" fmla="*/ 2125614 w 3151261"/>
                <a:gd name="connsiteY123" fmla="*/ 1893544 h 2009047"/>
                <a:gd name="connsiteX124" fmla="*/ 2077488 w 3151261"/>
                <a:gd name="connsiteY124" fmla="*/ 1883919 h 2009047"/>
                <a:gd name="connsiteX125" fmla="*/ 2019737 w 3151261"/>
                <a:gd name="connsiteY125" fmla="*/ 1874293 h 2009047"/>
                <a:gd name="connsiteX126" fmla="*/ 1875358 w 3151261"/>
                <a:gd name="connsiteY126" fmla="*/ 1883919 h 2009047"/>
                <a:gd name="connsiteX127" fmla="*/ 1846482 w 3151261"/>
                <a:gd name="connsiteY127" fmla="*/ 1893544 h 2009047"/>
                <a:gd name="connsiteX128" fmla="*/ 1807981 w 3151261"/>
                <a:gd name="connsiteY128" fmla="*/ 1903169 h 2009047"/>
                <a:gd name="connsiteX129" fmla="*/ 1779105 w 3151261"/>
                <a:gd name="connsiteY129" fmla="*/ 1922420 h 2009047"/>
                <a:gd name="connsiteX130" fmla="*/ 1711728 w 3151261"/>
                <a:gd name="connsiteY130" fmla="*/ 1941670 h 2009047"/>
                <a:gd name="connsiteX131" fmla="*/ 1673227 w 3151261"/>
                <a:gd name="connsiteY131" fmla="*/ 1960921 h 2009047"/>
                <a:gd name="connsiteX132" fmla="*/ 1336343 w 3151261"/>
                <a:gd name="connsiteY132" fmla="*/ 1951295 h 2009047"/>
                <a:gd name="connsiteX133" fmla="*/ 912831 w 3151261"/>
                <a:gd name="connsiteY133" fmla="*/ 1941670 h 2009047"/>
                <a:gd name="connsiteX134" fmla="*/ 855080 w 3151261"/>
                <a:gd name="connsiteY134" fmla="*/ 1903169 h 2009047"/>
                <a:gd name="connsiteX135" fmla="*/ 797328 w 3151261"/>
                <a:gd name="connsiteY135" fmla="*/ 1855043 h 2009047"/>
                <a:gd name="connsiteX136" fmla="*/ 739577 w 3151261"/>
                <a:gd name="connsiteY136" fmla="*/ 1816542 h 2009047"/>
                <a:gd name="connsiteX137" fmla="*/ 681825 w 3151261"/>
                <a:gd name="connsiteY137" fmla="*/ 1778041 h 2009047"/>
                <a:gd name="connsiteX138" fmla="*/ 624073 w 3151261"/>
                <a:gd name="connsiteY138" fmla="*/ 1749165 h 2009047"/>
                <a:gd name="connsiteX139" fmla="*/ 595198 w 3151261"/>
                <a:gd name="connsiteY139" fmla="*/ 1729914 h 2009047"/>
                <a:gd name="connsiteX140" fmla="*/ 556697 w 3151261"/>
                <a:gd name="connsiteY140" fmla="*/ 1720289 h 2009047"/>
                <a:gd name="connsiteX141" fmla="*/ 498945 w 3151261"/>
                <a:gd name="connsiteY141" fmla="*/ 1701039 h 2009047"/>
                <a:gd name="connsiteX142" fmla="*/ 441193 w 3151261"/>
                <a:gd name="connsiteY142" fmla="*/ 1681788 h 2009047"/>
                <a:gd name="connsiteX143" fmla="*/ 402692 w 3151261"/>
                <a:gd name="connsiteY143" fmla="*/ 1672163 h 2009047"/>
                <a:gd name="connsiteX144" fmla="*/ 335315 w 3151261"/>
                <a:gd name="connsiteY144" fmla="*/ 1652912 h 2009047"/>
                <a:gd name="connsiteX145" fmla="*/ 306440 w 3151261"/>
                <a:gd name="connsiteY145" fmla="*/ 1633662 h 2009047"/>
                <a:gd name="connsiteX146" fmla="*/ 277564 w 3151261"/>
                <a:gd name="connsiteY146" fmla="*/ 1624036 h 2009047"/>
                <a:gd name="connsiteX147" fmla="*/ 258313 w 3151261"/>
                <a:gd name="connsiteY147" fmla="*/ 1595161 h 2009047"/>
                <a:gd name="connsiteX148" fmla="*/ 239063 w 3151261"/>
                <a:gd name="connsiteY148" fmla="*/ 1537409 h 2009047"/>
                <a:gd name="connsiteX149" fmla="*/ 229438 w 3151261"/>
                <a:gd name="connsiteY149" fmla="*/ 1489283 h 2009047"/>
                <a:gd name="connsiteX150" fmla="*/ 210187 w 3151261"/>
                <a:gd name="connsiteY150" fmla="*/ 1431531 h 2009047"/>
                <a:gd name="connsiteX151" fmla="*/ 200562 w 3151261"/>
                <a:gd name="connsiteY151" fmla="*/ 1402655 h 2009047"/>
                <a:gd name="connsiteX152" fmla="*/ 200562 w 3151261"/>
                <a:gd name="connsiteY152" fmla="*/ 1162024 h 2009047"/>
                <a:gd name="connsiteX153" fmla="*/ 239063 w 3151261"/>
                <a:gd name="connsiteY153" fmla="*/ 1104272 h 2009047"/>
                <a:gd name="connsiteX154" fmla="*/ 258313 w 3151261"/>
                <a:gd name="connsiteY154" fmla="*/ 1075396 h 2009047"/>
                <a:gd name="connsiteX155" fmla="*/ 335315 w 3151261"/>
                <a:gd name="connsiteY155" fmla="*/ 1056146 h 2009047"/>
                <a:gd name="connsiteX156" fmla="*/ 335315 w 3151261"/>
                <a:gd name="connsiteY156" fmla="*/ 1056146 h 2009047"/>
                <a:gd name="connsiteX157" fmla="*/ 335315 w 3151261"/>
                <a:gd name="connsiteY157" fmla="*/ 1056146 h 2009047"/>
                <a:gd name="connsiteX158" fmla="*/ 344941 w 3151261"/>
                <a:gd name="connsiteY158" fmla="*/ 1056146 h 2009047"/>
                <a:gd name="connsiteX159" fmla="*/ 344941 w 3151261"/>
                <a:gd name="connsiteY159" fmla="*/ 1056146 h 2009047"/>
                <a:gd name="connsiteX160" fmla="*/ 325690 w 3151261"/>
                <a:gd name="connsiteY160" fmla="*/ 1056146 h 2009047"/>
                <a:gd name="connsiteX161" fmla="*/ 325690 w 3151261"/>
                <a:gd name="connsiteY161" fmla="*/ 1056146 h 2009047"/>
                <a:gd name="connsiteX162" fmla="*/ 325690 w 3151261"/>
                <a:gd name="connsiteY162" fmla="*/ 1056146 h 2009047"/>
                <a:gd name="connsiteX163" fmla="*/ 325690 w 3151261"/>
                <a:gd name="connsiteY163" fmla="*/ 1056146 h 2009047"/>
                <a:gd name="connsiteX164" fmla="*/ 325690 w 3151261"/>
                <a:gd name="connsiteY164" fmla="*/ 1056146 h 2009047"/>
                <a:gd name="connsiteX165" fmla="*/ 325690 w 3151261"/>
                <a:gd name="connsiteY165" fmla="*/ 1056146 h 2009047"/>
                <a:gd name="connsiteX166" fmla="*/ 325690 w 3151261"/>
                <a:gd name="connsiteY166" fmla="*/ 1056146 h 2009047"/>
                <a:gd name="connsiteX167" fmla="*/ 325690 w 3151261"/>
                <a:gd name="connsiteY167" fmla="*/ 1056146 h 2009047"/>
                <a:gd name="connsiteX168" fmla="*/ 287189 w 3151261"/>
                <a:gd name="connsiteY168" fmla="*/ 1036895 h 2009047"/>
                <a:gd name="connsiteX169" fmla="*/ 277564 w 3151261"/>
                <a:gd name="connsiteY169" fmla="*/ 1056146 h 2009047"/>
                <a:gd name="connsiteX170" fmla="*/ 296814 w 3151261"/>
                <a:gd name="connsiteY170" fmla="*/ 1036895 h 2009047"/>
                <a:gd name="connsiteX171" fmla="*/ 364191 w 3151261"/>
                <a:gd name="connsiteY171" fmla="*/ 1065771 h 2009047"/>
                <a:gd name="connsiteX172" fmla="*/ 489320 w 3151261"/>
                <a:gd name="connsiteY172" fmla="*/ 863641 h 200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151261" h="2009047">
                  <a:moveTo>
                    <a:pt x="489320" y="863641"/>
                  </a:moveTo>
                  <a:lnTo>
                    <a:pt x="489320" y="863641"/>
                  </a:lnTo>
                  <a:cubicBezTo>
                    <a:pt x="460444" y="860432"/>
                    <a:pt x="427203" y="869613"/>
                    <a:pt x="402692" y="854015"/>
                  </a:cubicBezTo>
                  <a:cubicBezTo>
                    <a:pt x="385573" y="843121"/>
                    <a:pt x="389859" y="815514"/>
                    <a:pt x="383442" y="796264"/>
                  </a:cubicBezTo>
                  <a:cubicBezTo>
                    <a:pt x="360366" y="727035"/>
                    <a:pt x="388362" y="813482"/>
                    <a:pt x="364191" y="728887"/>
                  </a:cubicBezTo>
                  <a:cubicBezTo>
                    <a:pt x="361404" y="719131"/>
                    <a:pt x="357353" y="709767"/>
                    <a:pt x="354566" y="700011"/>
                  </a:cubicBezTo>
                  <a:cubicBezTo>
                    <a:pt x="350932" y="687291"/>
                    <a:pt x="348575" y="674230"/>
                    <a:pt x="344941" y="661510"/>
                  </a:cubicBezTo>
                  <a:cubicBezTo>
                    <a:pt x="342154" y="651754"/>
                    <a:pt x="338102" y="642390"/>
                    <a:pt x="335315" y="632634"/>
                  </a:cubicBezTo>
                  <a:cubicBezTo>
                    <a:pt x="311135" y="548005"/>
                    <a:pt x="339149" y="634512"/>
                    <a:pt x="316065" y="565257"/>
                  </a:cubicBezTo>
                  <a:cubicBezTo>
                    <a:pt x="319273" y="526756"/>
                    <a:pt x="318570" y="487727"/>
                    <a:pt x="325690" y="449754"/>
                  </a:cubicBezTo>
                  <a:cubicBezTo>
                    <a:pt x="328334" y="435651"/>
                    <a:pt x="339289" y="424441"/>
                    <a:pt x="344941" y="411253"/>
                  </a:cubicBezTo>
                  <a:cubicBezTo>
                    <a:pt x="348938" y="401927"/>
                    <a:pt x="349639" y="391246"/>
                    <a:pt x="354566" y="382377"/>
                  </a:cubicBezTo>
                  <a:cubicBezTo>
                    <a:pt x="365802" y="362152"/>
                    <a:pt x="385751" y="346575"/>
                    <a:pt x="393067" y="324626"/>
                  </a:cubicBezTo>
                  <a:lnTo>
                    <a:pt x="412318" y="266874"/>
                  </a:lnTo>
                  <a:cubicBezTo>
                    <a:pt x="415526" y="257249"/>
                    <a:pt x="417406" y="247074"/>
                    <a:pt x="421943" y="237999"/>
                  </a:cubicBezTo>
                  <a:cubicBezTo>
                    <a:pt x="451539" y="178804"/>
                    <a:pt x="433234" y="211435"/>
                    <a:pt x="479694" y="141746"/>
                  </a:cubicBezTo>
                  <a:cubicBezTo>
                    <a:pt x="486111" y="132121"/>
                    <a:pt x="509920" y="109212"/>
                    <a:pt x="498945" y="112870"/>
                  </a:cubicBezTo>
                  <a:cubicBezTo>
                    <a:pt x="489320" y="116078"/>
                    <a:pt x="479395" y="118498"/>
                    <a:pt x="470069" y="122495"/>
                  </a:cubicBezTo>
                  <a:cubicBezTo>
                    <a:pt x="456881" y="128147"/>
                    <a:pt x="445003" y="136708"/>
                    <a:pt x="431568" y="141746"/>
                  </a:cubicBezTo>
                  <a:cubicBezTo>
                    <a:pt x="419182" y="146391"/>
                    <a:pt x="405901" y="148163"/>
                    <a:pt x="393067" y="151371"/>
                  </a:cubicBezTo>
                  <a:cubicBezTo>
                    <a:pt x="380233" y="157788"/>
                    <a:pt x="367024" y="163503"/>
                    <a:pt x="354566" y="170622"/>
                  </a:cubicBezTo>
                  <a:cubicBezTo>
                    <a:pt x="344522" y="176361"/>
                    <a:pt x="336037" y="184699"/>
                    <a:pt x="325690" y="189872"/>
                  </a:cubicBezTo>
                  <a:cubicBezTo>
                    <a:pt x="310236" y="197599"/>
                    <a:pt x="293018" y="201396"/>
                    <a:pt x="277564" y="209123"/>
                  </a:cubicBezTo>
                  <a:cubicBezTo>
                    <a:pt x="267217" y="214296"/>
                    <a:pt x="259035" y="223200"/>
                    <a:pt x="248688" y="228373"/>
                  </a:cubicBezTo>
                  <a:cubicBezTo>
                    <a:pt x="235121" y="235157"/>
                    <a:pt x="191128" y="251694"/>
                    <a:pt x="171686" y="257249"/>
                  </a:cubicBezTo>
                  <a:cubicBezTo>
                    <a:pt x="115323" y="273352"/>
                    <a:pt x="113637" y="268829"/>
                    <a:pt x="36932" y="276500"/>
                  </a:cubicBezTo>
                  <a:cubicBezTo>
                    <a:pt x="30515" y="286125"/>
                    <a:pt x="22855" y="295028"/>
                    <a:pt x="17682" y="305375"/>
                  </a:cubicBezTo>
                  <a:cubicBezTo>
                    <a:pt x="0" y="340740"/>
                    <a:pt x="6487" y="370203"/>
                    <a:pt x="17682" y="411253"/>
                  </a:cubicBezTo>
                  <a:cubicBezTo>
                    <a:pt x="20726" y="422413"/>
                    <a:pt x="30515" y="430504"/>
                    <a:pt x="36932" y="440129"/>
                  </a:cubicBezTo>
                  <a:cubicBezTo>
                    <a:pt x="30515" y="459380"/>
                    <a:pt x="15441" y="477713"/>
                    <a:pt x="17682" y="497881"/>
                  </a:cubicBezTo>
                  <a:cubicBezTo>
                    <a:pt x="20890" y="526757"/>
                    <a:pt x="20774" y="556199"/>
                    <a:pt x="27307" y="584508"/>
                  </a:cubicBezTo>
                  <a:cubicBezTo>
                    <a:pt x="34538" y="615843"/>
                    <a:pt x="52461" y="625189"/>
                    <a:pt x="65808" y="651885"/>
                  </a:cubicBezTo>
                  <a:cubicBezTo>
                    <a:pt x="70345" y="660960"/>
                    <a:pt x="69805" y="672319"/>
                    <a:pt x="75433" y="680761"/>
                  </a:cubicBezTo>
                  <a:cubicBezTo>
                    <a:pt x="82984" y="692087"/>
                    <a:pt x="95595" y="699179"/>
                    <a:pt x="104309" y="709636"/>
                  </a:cubicBezTo>
                  <a:cubicBezTo>
                    <a:pt x="111715" y="718523"/>
                    <a:pt x="115874" y="729866"/>
                    <a:pt x="123560" y="738512"/>
                  </a:cubicBezTo>
                  <a:cubicBezTo>
                    <a:pt x="211469" y="837410"/>
                    <a:pt x="156871" y="759604"/>
                    <a:pt x="200562" y="825140"/>
                  </a:cubicBezTo>
                  <a:lnTo>
                    <a:pt x="229438" y="911767"/>
                  </a:lnTo>
                  <a:cubicBezTo>
                    <a:pt x="232646" y="921392"/>
                    <a:pt x="236602" y="930800"/>
                    <a:pt x="239063" y="940643"/>
                  </a:cubicBezTo>
                  <a:cubicBezTo>
                    <a:pt x="246426" y="970097"/>
                    <a:pt x="245781" y="985863"/>
                    <a:pt x="267939" y="1008020"/>
                  </a:cubicBezTo>
                  <a:cubicBezTo>
                    <a:pt x="279872" y="1019953"/>
                    <a:pt x="318924" y="1045218"/>
                    <a:pt x="335315" y="1056146"/>
                  </a:cubicBezTo>
                  <a:cubicBezTo>
                    <a:pt x="354566" y="1052938"/>
                    <a:pt x="374552" y="1052693"/>
                    <a:pt x="393067" y="1046521"/>
                  </a:cubicBezTo>
                  <a:cubicBezTo>
                    <a:pt x="416964" y="1038555"/>
                    <a:pt x="432949" y="1013286"/>
                    <a:pt x="450819" y="998394"/>
                  </a:cubicBezTo>
                  <a:cubicBezTo>
                    <a:pt x="459706" y="990988"/>
                    <a:pt x="470069" y="985561"/>
                    <a:pt x="479694" y="979144"/>
                  </a:cubicBezTo>
                  <a:cubicBezTo>
                    <a:pt x="504168" y="807841"/>
                    <a:pt x="476251" y="986739"/>
                    <a:pt x="498945" y="873266"/>
                  </a:cubicBezTo>
                  <a:cubicBezTo>
                    <a:pt x="499070" y="872643"/>
                    <a:pt x="508204" y="799127"/>
                    <a:pt x="518195" y="786639"/>
                  </a:cubicBezTo>
                  <a:cubicBezTo>
                    <a:pt x="525422" y="777606"/>
                    <a:pt x="537446" y="773805"/>
                    <a:pt x="547071" y="767388"/>
                  </a:cubicBezTo>
                  <a:cubicBezTo>
                    <a:pt x="560050" y="747919"/>
                    <a:pt x="573100" y="733832"/>
                    <a:pt x="575947" y="709636"/>
                  </a:cubicBezTo>
                  <a:cubicBezTo>
                    <a:pt x="577038" y="700362"/>
                    <a:pt x="577433" y="577833"/>
                    <a:pt x="595198" y="536382"/>
                  </a:cubicBezTo>
                  <a:cubicBezTo>
                    <a:pt x="599755" y="525749"/>
                    <a:pt x="604638" y="513637"/>
                    <a:pt x="614448" y="507506"/>
                  </a:cubicBezTo>
                  <a:cubicBezTo>
                    <a:pt x="631656" y="496751"/>
                    <a:pt x="672200" y="488255"/>
                    <a:pt x="672200" y="488255"/>
                  </a:cubicBezTo>
                  <a:cubicBezTo>
                    <a:pt x="740222" y="501861"/>
                    <a:pt x="704808" y="492708"/>
                    <a:pt x="778078" y="517131"/>
                  </a:cubicBezTo>
                  <a:lnTo>
                    <a:pt x="806953" y="526756"/>
                  </a:lnTo>
                  <a:cubicBezTo>
                    <a:pt x="816578" y="533173"/>
                    <a:pt x="825482" y="540834"/>
                    <a:pt x="835829" y="546007"/>
                  </a:cubicBezTo>
                  <a:cubicBezTo>
                    <a:pt x="844904" y="550544"/>
                    <a:pt x="854949" y="552845"/>
                    <a:pt x="864705" y="555632"/>
                  </a:cubicBezTo>
                  <a:cubicBezTo>
                    <a:pt x="947454" y="579274"/>
                    <a:pt x="959093" y="568199"/>
                    <a:pt x="1086086" y="574883"/>
                  </a:cubicBezTo>
                  <a:cubicBezTo>
                    <a:pt x="1124587" y="571674"/>
                    <a:pt x="1163253" y="570049"/>
                    <a:pt x="1201589" y="565257"/>
                  </a:cubicBezTo>
                  <a:cubicBezTo>
                    <a:pt x="1214715" y="563616"/>
                    <a:pt x="1226861" y="555632"/>
                    <a:pt x="1240090" y="555632"/>
                  </a:cubicBezTo>
                  <a:cubicBezTo>
                    <a:pt x="1288323" y="555632"/>
                    <a:pt x="1336343" y="562049"/>
                    <a:pt x="1384469" y="565257"/>
                  </a:cubicBezTo>
                  <a:cubicBezTo>
                    <a:pt x="1403720" y="578091"/>
                    <a:pt x="1420272" y="596443"/>
                    <a:pt x="1442221" y="603759"/>
                  </a:cubicBezTo>
                  <a:cubicBezTo>
                    <a:pt x="1573674" y="647576"/>
                    <a:pt x="1439332" y="599771"/>
                    <a:pt x="1538473" y="642260"/>
                  </a:cubicBezTo>
                  <a:cubicBezTo>
                    <a:pt x="1547799" y="646257"/>
                    <a:pt x="1558274" y="647348"/>
                    <a:pt x="1567349" y="651885"/>
                  </a:cubicBezTo>
                  <a:cubicBezTo>
                    <a:pt x="1577696" y="657058"/>
                    <a:pt x="1584711" y="670021"/>
                    <a:pt x="1596225" y="671135"/>
                  </a:cubicBezTo>
                  <a:cubicBezTo>
                    <a:pt x="1685700" y="679794"/>
                    <a:pt x="1775896" y="677552"/>
                    <a:pt x="1865732" y="680761"/>
                  </a:cubicBezTo>
                  <a:cubicBezTo>
                    <a:pt x="1899430" y="689185"/>
                    <a:pt x="1937122" y="700011"/>
                    <a:pt x="1971610" y="700011"/>
                  </a:cubicBezTo>
                  <a:cubicBezTo>
                    <a:pt x="2019843" y="700011"/>
                    <a:pt x="2067863" y="693594"/>
                    <a:pt x="2115989" y="690386"/>
                  </a:cubicBezTo>
                  <a:cubicBezTo>
                    <a:pt x="2125614" y="683969"/>
                    <a:pt x="2134518" y="676308"/>
                    <a:pt x="2144865" y="671135"/>
                  </a:cubicBezTo>
                  <a:cubicBezTo>
                    <a:pt x="2184035" y="651550"/>
                    <a:pt x="2199992" y="664791"/>
                    <a:pt x="2250743" y="671135"/>
                  </a:cubicBezTo>
                  <a:cubicBezTo>
                    <a:pt x="2323332" y="695333"/>
                    <a:pt x="2233851" y="662690"/>
                    <a:pt x="2308494" y="700011"/>
                  </a:cubicBezTo>
                  <a:cubicBezTo>
                    <a:pt x="2317569" y="704548"/>
                    <a:pt x="2328044" y="705639"/>
                    <a:pt x="2337370" y="709636"/>
                  </a:cubicBezTo>
                  <a:cubicBezTo>
                    <a:pt x="2350558" y="715288"/>
                    <a:pt x="2362549" y="723558"/>
                    <a:pt x="2375871" y="728887"/>
                  </a:cubicBezTo>
                  <a:cubicBezTo>
                    <a:pt x="2414919" y="744506"/>
                    <a:pt x="2434312" y="748309"/>
                    <a:pt x="2472124" y="757763"/>
                  </a:cubicBezTo>
                  <a:cubicBezTo>
                    <a:pt x="2517042" y="754554"/>
                    <a:pt x="2561902" y="750386"/>
                    <a:pt x="2606878" y="748137"/>
                  </a:cubicBezTo>
                  <a:cubicBezTo>
                    <a:pt x="2873594" y="734801"/>
                    <a:pt x="2786994" y="785270"/>
                    <a:pt x="2886010" y="719262"/>
                  </a:cubicBezTo>
                  <a:cubicBezTo>
                    <a:pt x="2868806" y="667648"/>
                    <a:pt x="2872901" y="686655"/>
                    <a:pt x="2866760" y="603759"/>
                  </a:cubicBezTo>
                  <a:cubicBezTo>
                    <a:pt x="2862487" y="546076"/>
                    <a:pt x="2861938" y="488145"/>
                    <a:pt x="2857134" y="430504"/>
                  </a:cubicBezTo>
                  <a:cubicBezTo>
                    <a:pt x="2852194" y="371221"/>
                    <a:pt x="2854430" y="383134"/>
                    <a:pt x="2828259" y="343876"/>
                  </a:cubicBezTo>
                  <a:cubicBezTo>
                    <a:pt x="2818468" y="304716"/>
                    <a:pt x="2820953" y="302824"/>
                    <a:pt x="2799383" y="266874"/>
                  </a:cubicBezTo>
                  <a:cubicBezTo>
                    <a:pt x="2749738" y="184131"/>
                    <a:pt x="2770617" y="238329"/>
                    <a:pt x="2751257" y="180247"/>
                  </a:cubicBezTo>
                  <a:cubicBezTo>
                    <a:pt x="2754259" y="165238"/>
                    <a:pt x="2768860" y="81883"/>
                    <a:pt x="2780132" y="74369"/>
                  </a:cubicBezTo>
                  <a:lnTo>
                    <a:pt x="2809008" y="55119"/>
                  </a:lnTo>
                  <a:cubicBezTo>
                    <a:pt x="2812216" y="45494"/>
                    <a:pt x="2811459" y="33417"/>
                    <a:pt x="2818633" y="26243"/>
                  </a:cubicBezTo>
                  <a:cubicBezTo>
                    <a:pt x="2844875" y="0"/>
                    <a:pt x="2861193" y="25961"/>
                    <a:pt x="2876385" y="45493"/>
                  </a:cubicBezTo>
                  <a:cubicBezTo>
                    <a:pt x="2890589" y="63756"/>
                    <a:pt x="2898526" y="86885"/>
                    <a:pt x="2914886" y="103245"/>
                  </a:cubicBezTo>
                  <a:cubicBezTo>
                    <a:pt x="2924511" y="112870"/>
                    <a:pt x="2935048" y="121664"/>
                    <a:pt x="2943762" y="132121"/>
                  </a:cubicBezTo>
                  <a:cubicBezTo>
                    <a:pt x="2965078" y="157700"/>
                    <a:pt x="2965148" y="169546"/>
                    <a:pt x="2982263" y="199497"/>
                  </a:cubicBezTo>
                  <a:cubicBezTo>
                    <a:pt x="3009877" y="247822"/>
                    <a:pt x="2995837" y="208711"/>
                    <a:pt x="3020764" y="266874"/>
                  </a:cubicBezTo>
                  <a:cubicBezTo>
                    <a:pt x="3032671" y="294657"/>
                    <a:pt x="3033061" y="312589"/>
                    <a:pt x="3040014" y="343876"/>
                  </a:cubicBezTo>
                  <a:cubicBezTo>
                    <a:pt x="3048424" y="381721"/>
                    <a:pt x="3053457" y="389844"/>
                    <a:pt x="3059265" y="430504"/>
                  </a:cubicBezTo>
                  <a:cubicBezTo>
                    <a:pt x="3077741" y="559841"/>
                    <a:pt x="3058479" y="475485"/>
                    <a:pt x="3078515" y="555632"/>
                  </a:cubicBezTo>
                  <a:cubicBezTo>
                    <a:pt x="3065555" y="633395"/>
                    <a:pt x="3075061" y="594874"/>
                    <a:pt x="3049640" y="671135"/>
                  </a:cubicBezTo>
                  <a:cubicBezTo>
                    <a:pt x="3046431" y="680760"/>
                    <a:pt x="3049857" y="697550"/>
                    <a:pt x="3040014" y="700011"/>
                  </a:cubicBezTo>
                  <a:cubicBezTo>
                    <a:pt x="3027670" y="703097"/>
                    <a:pt x="2986452" y="712355"/>
                    <a:pt x="2972638" y="719262"/>
                  </a:cubicBezTo>
                  <a:cubicBezTo>
                    <a:pt x="2962291" y="724435"/>
                    <a:pt x="2955034" y="735911"/>
                    <a:pt x="2943762" y="738512"/>
                  </a:cubicBezTo>
                  <a:cubicBezTo>
                    <a:pt x="2912343" y="745762"/>
                    <a:pt x="2879593" y="744929"/>
                    <a:pt x="2847509" y="748137"/>
                  </a:cubicBezTo>
                  <a:cubicBezTo>
                    <a:pt x="2851968" y="868533"/>
                    <a:pt x="2836971" y="947225"/>
                    <a:pt x="2866760" y="1046521"/>
                  </a:cubicBezTo>
                  <a:cubicBezTo>
                    <a:pt x="2872591" y="1065957"/>
                    <a:pt x="2874754" y="1087388"/>
                    <a:pt x="2886010" y="1104272"/>
                  </a:cubicBezTo>
                  <a:lnTo>
                    <a:pt x="2905261" y="1133148"/>
                  </a:lnTo>
                  <a:cubicBezTo>
                    <a:pt x="2920497" y="1194093"/>
                    <a:pt x="2907549" y="1160644"/>
                    <a:pt x="2953387" y="1229401"/>
                  </a:cubicBezTo>
                  <a:lnTo>
                    <a:pt x="2972638" y="1258276"/>
                  </a:lnTo>
                  <a:cubicBezTo>
                    <a:pt x="2999255" y="1338131"/>
                    <a:pt x="2954570" y="1212513"/>
                    <a:pt x="3020764" y="1344904"/>
                  </a:cubicBezTo>
                  <a:cubicBezTo>
                    <a:pt x="3045187" y="1393752"/>
                    <a:pt x="3032055" y="1371466"/>
                    <a:pt x="3059265" y="1412281"/>
                  </a:cubicBezTo>
                  <a:cubicBezTo>
                    <a:pt x="3083458" y="1484861"/>
                    <a:pt x="3050822" y="1395394"/>
                    <a:pt x="3088141" y="1470032"/>
                  </a:cubicBezTo>
                  <a:cubicBezTo>
                    <a:pt x="3092678" y="1479107"/>
                    <a:pt x="3094979" y="1489152"/>
                    <a:pt x="3097766" y="1498908"/>
                  </a:cubicBezTo>
                  <a:cubicBezTo>
                    <a:pt x="3117526" y="1568069"/>
                    <a:pt x="3097170" y="1506148"/>
                    <a:pt x="3117017" y="1585535"/>
                  </a:cubicBezTo>
                  <a:cubicBezTo>
                    <a:pt x="3119478" y="1595378"/>
                    <a:pt x="3123434" y="1604786"/>
                    <a:pt x="3126642" y="1614411"/>
                  </a:cubicBezTo>
                  <a:cubicBezTo>
                    <a:pt x="3123434" y="1656121"/>
                    <a:pt x="3123541" y="1698219"/>
                    <a:pt x="3117017" y="1739540"/>
                  </a:cubicBezTo>
                  <a:cubicBezTo>
                    <a:pt x="3113852" y="1759583"/>
                    <a:pt x="3117016" y="1790874"/>
                    <a:pt x="3097766" y="1797291"/>
                  </a:cubicBezTo>
                  <a:cubicBezTo>
                    <a:pt x="3000714" y="1829641"/>
                    <a:pt x="3151261" y="1780280"/>
                    <a:pt x="3030389" y="1816542"/>
                  </a:cubicBezTo>
                  <a:cubicBezTo>
                    <a:pt x="3010953" y="1822373"/>
                    <a:pt x="2991888" y="1829375"/>
                    <a:pt x="2972638" y="1835792"/>
                  </a:cubicBezTo>
                  <a:lnTo>
                    <a:pt x="2943762" y="1845417"/>
                  </a:lnTo>
                  <a:cubicBezTo>
                    <a:pt x="2914764" y="1864750"/>
                    <a:pt x="2910577" y="1869265"/>
                    <a:pt x="2876385" y="1883919"/>
                  </a:cubicBezTo>
                  <a:cubicBezTo>
                    <a:pt x="2857055" y="1892203"/>
                    <a:pt x="2828543" y="1898285"/>
                    <a:pt x="2809008" y="1903169"/>
                  </a:cubicBezTo>
                  <a:cubicBezTo>
                    <a:pt x="2799383" y="1909586"/>
                    <a:pt x="2790964" y="1918358"/>
                    <a:pt x="2780132" y="1922420"/>
                  </a:cubicBezTo>
                  <a:cubicBezTo>
                    <a:pt x="2764814" y="1928164"/>
                    <a:pt x="2747976" y="1928496"/>
                    <a:pt x="2732006" y="1932045"/>
                  </a:cubicBezTo>
                  <a:cubicBezTo>
                    <a:pt x="2719092" y="1934915"/>
                    <a:pt x="2706176" y="1937869"/>
                    <a:pt x="2693505" y="1941670"/>
                  </a:cubicBezTo>
                  <a:cubicBezTo>
                    <a:pt x="2674069" y="1947501"/>
                    <a:pt x="2655004" y="1954504"/>
                    <a:pt x="2635753" y="1960921"/>
                  </a:cubicBezTo>
                  <a:lnTo>
                    <a:pt x="2606878" y="1970546"/>
                  </a:lnTo>
                  <a:lnTo>
                    <a:pt x="2520250" y="1999422"/>
                  </a:lnTo>
                  <a:lnTo>
                    <a:pt x="2491374" y="2009047"/>
                  </a:lnTo>
                  <a:cubicBezTo>
                    <a:pt x="2481749" y="2005839"/>
                    <a:pt x="2471574" y="2003959"/>
                    <a:pt x="2462499" y="1999422"/>
                  </a:cubicBezTo>
                  <a:cubicBezTo>
                    <a:pt x="2452152" y="1994248"/>
                    <a:pt x="2444495" y="1984124"/>
                    <a:pt x="2433623" y="1980171"/>
                  </a:cubicBezTo>
                  <a:cubicBezTo>
                    <a:pt x="2408759" y="1971129"/>
                    <a:pt x="2381721" y="1969288"/>
                    <a:pt x="2356621" y="1960921"/>
                  </a:cubicBezTo>
                  <a:cubicBezTo>
                    <a:pt x="2257443" y="1927862"/>
                    <a:pt x="2299522" y="1939427"/>
                    <a:pt x="2231492" y="1922420"/>
                  </a:cubicBezTo>
                  <a:cubicBezTo>
                    <a:pt x="2178869" y="1887336"/>
                    <a:pt x="2219072" y="1907922"/>
                    <a:pt x="2125614" y="1893544"/>
                  </a:cubicBezTo>
                  <a:cubicBezTo>
                    <a:pt x="2109445" y="1891056"/>
                    <a:pt x="2093584" y="1886846"/>
                    <a:pt x="2077488" y="1883919"/>
                  </a:cubicBezTo>
                  <a:cubicBezTo>
                    <a:pt x="2058287" y="1880428"/>
                    <a:pt x="2038987" y="1877502"/>
                    <a:pt x="2019737" y="1874293"/>
                  </a:cubicBezTo>
                  <a:cubicBezTo>
                    <a:pt x="1971611" y="1877502"/>
                    <a:pt x="1923296" y="1878592"/>
                    <a:pt x="1875358" y="1883919"/>
                  </a:cubicBezTo>
                  <a:cubicBezTo>
                    <a:pt x="1865274" y="1885039"/>
                    <a:pt x="1856238" y="1890757"/>
                    <a:pt x="1846482" y="1893544"/>
                  </a:cubicBezTo>
                  <a:cubicBezTo>
                    <a:pt x="1833762" y="1897178"/>
                    <a:pt x="1820815" y="1899961"/>
                    <a:pt x="1807981" y="1903169"/>
                  </a:cubicBezTo>
                  <a:cubicBezTo>
                    <a:pt x="1798356" y="1909586"/>
                    <a:pt x="1789452" y="1917247"/>
                    <a:pt x="1779105" y="1922420"/>
                  </a:cubicBezTo>
                  <a:cubicBezTo>
                    <a:pt x="1765298" y="1929324"/>
                    <a:pt x="1724062" y="1938587"/>
                    <a:pt x="1711728" y="1941670"/>
                  </a:cubicBezTo>
                  <a:cubicBezTo>
                    <a:pt x="1698894" y="1948087"/>
                    <a:pt x="1687571" y="1960553"/>
                    <a:pt x="1673227" y="1960921"/>
                  </a:cubicBezTo>
                  <a:lnTo>
                    <a:pt x="1336343" y="1951295"/>
                  </a:lnTo>
                  <a:lnTo>
                    <a:pt x="912831" y="1941670"/>
                  </a:lnTo>
                  <a:cubicBezTo>
                    <a:pt x="893581" y="1928836"/>
                    <a:pt x="871440" y="1919529"/>
                    <a:pt x="855080" y="1903169"/>
                  </a:cubicBezTo>
                  <a:cubicBezTo>
                    <a:pt x="818024" y="1866113"/>
                    <a:pt x="837530" y="1881844"/>
                    <a:pt x="797328" y="1855043"/>
                  </a:cubicBezTo>
                  <a:cubicBezTo>
                    <a:pt x="755689" y="1792583"/>
                    <a:pt x="806512" y="1854790"/>
                    <a:pt x="739577" y="1816542"/>
                  </a:cubicBezTo>
                  <a:cubicBezTo>
                    <a:pt x="638638" y="1758863"/>
                    <a:pt x="771979" y="1808091"/>
                    <a:pt x="681825" y="1778041"/>
                  </a:cubicBezTo>
                  <a:cubicBezTo>
                    <a:pt x="599065" y="1722867"/>
                    <a:pt x="703778" y="1789018"/>
                    <a:pt x="624073" y="1749165"/>
                  </a:cubicBezTo>
                  <a:cubicBezTo>
                    <a:pt x="613726" y="1743992"/>
                    <a:pt x="605831" y="1734471"/>
                    <a:pt x="595198" y="1729914"/>
                  </a:cubicBezTo>
                  <a:cubicBezTo>
                    <a:pt x="583039" y="1724703"/>
                    <a:pt x="569368" y="1724090"/>
                    <a:pt x="556697" y="1720289"/>
                  </a:cubicBezTo>
                  <a:cubicBezTo>
                    <a:pt x="537261" y="1714458"/>
                    <a:pt x="518196" y="1707456"/>
                    <a:pt x="498945" y="1701039"/>
                  </a:cubicBezTo>
                  <a:lnTo>
                    <a:pt x="441193" y="1681788"/>
                  </a:lnTo>
                  <a:cubicBezTo>
                    <a:pt x="428359" y="1678580"/>
                    <a:pt x="415412" y="1675797"/>
                    <a:pt x="402692" y="1672163"/>
                  </a:cubicBezTo>
                  <a:cubicBezTo>
                    <a:pt x="306042" y="1644548"/>
                    <a:pt x="455667" y="1682998"/>
                    <a:pt x="335315" y="1652912"/>
                  </a:cubicBezTo>
                  <a:cubicBezTo>
                    <a:pt x="325690" y="1646495"/>
                    <a:pt x="316787" y="1638835"/>
                    <a:pt x="306440" y="1633662"/>
                  </a:cubicBezTo>
                  <a:cubicBezTo>
                    <a:pt x="297365" y="1629124"/>
                    <a:pt x="285487" y="1630374"/>
                    <a:pt x="277564" y="1624036"/>
                  </a:cubicBezTo>
                  <a:cubicBezTo>
                    <a:pt x="268531" y="1616810"/>
                    <a:pt x="264730" y="1604786"/>
                    <a:pt x="258313" y="1595161"/>
                  </a:cubicBezTo>
                  <a:cubicBezTo>
                    <a:pt x="251896" y="1575910"/>
                    <a:pt x="243042" y="1557307"/>
                    <a:pt x="239063" y="1537409"/>
                  </a:cubicBezTo>
                  <a:cubicBezTo>
                    <a:pt x="235855" y="1521367"/>
                    <a:pt x="233743" y="1505066"/>
                    <a:pt x="229438" y="1489283"/>
                  </a:cubicBezTo>
                  <a:cubicBezTo>
                    <a:pt x="224099" y="1469706"/>
                    <a:pt x="216604" y="1450782"/>
                    <a:pt x="210187" y="1431531"/>
                  </a:cubicBezTo>
                  <a:lnTo>
                    <a:pt x="200562" y="1402655"/>
                  </a:lnTo>
                  <a:cubicBezTo>
                    <a:pt x="193234" y="1322049"/>
                    <a:pt x="180312" y="1243023"/>
                    <a:pt x="200562" y="1162024"/>
                  </a:cubicBezTo>
                  <a:cubicBezTo>
                    <a:pt x="206173" y="1139578"/>
                    <a:pt x="226229" y="1123523"/>
                    <a:pt x="239063" y="1104272"/>
                  </a:cubicBezTo>
                  <a:cubicBezTo>
                    <a:pt x="245480" y="1094647"/>
                    <a:pt x="247339" y="1079054"/>
                    <a:pt x="258313" y="1075396"/>
                  </a:cubicBezTo>
                  <a:cubicBezTo>
                    <a:pt x="322152" y="1054117"/>
                    <a:pt x="295773" y="1056146"/>
                    <a:pt x="335315" y="1056146"/>
                  </a:cubicBezTo>
                  <a:lnTo>
                    <a:pt x="335315" y="1056146"/>
                  </a:lnTo>
                  <a:lnTo>
                    <a:pt x="335315" y="1056146"/>
                  </a:lnTo>
                  <a:lnTo>
                    <a:pt x="344941" y="1056146"/>
                  </a:lnTo>
                  <a:lnTo>
                    <a:pt x="344941" y="1056146"/>
                  </a:lnTo>
                  <a:lnTo>
                    <a:pt x="325690" y="1056146"/>
                  </a:lnTo>
                  <a:lnTo>
                    <a:pt x="325690" y="1056146"/>
                  </a:lnTo>
                  <a:lnTo>
                    <a:pt x="325690" y="1056146"/>
                  </a:lnTo>
                  <a:lnTo>
                    <a:pt x="325690" y="1056146"/>
                  </a:lnTo>
                  <a:lnTo>
                    <a:pt x="325690" y="1056146"/>
                  </a:lnTo>
                  <a:lnTo>
                    <a:pt x="325690" y="1056146"/>
                  </a:lnTo>
                  <a:lnTo>
                    <a:pt x="325690" y="1056146"/>
                  </a:lnTo>
                  <a:lnTo>
                    <a:pt x="325690" y="1056146"/>
                  </a:lnTo>
                  <a:lnTo>
                    <a:pt x="287189" y="1036895"/>
                  </a:lnTo>
                  <a:lnTo>
                    <a:pt x="277564" y="1056146"/>
                  </a:lnTo>
                  <a:lnTo>
                    <a:pt x="296814" y="1036895"/>
                  </a:lnTo>
                  <a:lnTo>
                    <a:pt x="364191" y="1065771"/>
                  </a:lnTo>
                  <a:lnTo>
                    <a:pt x="489320" y="863641"/>
                  </a:lnTo>
                  <a:close/>
                </a:path>
              </a:pathLst>
            </a:cu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Freeform 42"/>
            <p:cNvSpPr/>
            <p:nvPr/>
          </p:nvSpPr>
          <p:spPr>
            <a:xfrm>
              <a:off x="2651894" y="2209918"/>
              <a:ext cx="3368217" cy="1207010"/>
            </a:xfrm>
            <a:custGeom>
              <a:avLst/>
              <a:gdLst>
                <a:gd name="connsiteX0" fmla="*/ 1496809 w 3258233"/>
                <a:gd name="connsiteY0" fmla="*/ 105878 h 1145406"/>
                <a:gd name="connsiteX1" fmla="*/ 1496809 w 3258233"/>
                <a:gd name="connsiteY1" fmla="*/ 105878 h 1145406"/>
                <a:gd name="connsiteX2" fmla="*/ 1564186 w 3258233"/>
                <a:gd name="connsiteY2" fmla="*/ 57752 h 1145406"/>
                <a:gd name="connsiteX3" fmla="*/ 1621938 w 3258233"/>
                <a:gd name="connsiteY3" fmla="*/ 38501 h 1145406"/>
                <a:gd name="connsiteX4" fmla="*/ 1650814 w 3258233"/>
                <a:gd name="connsiteY4" fmla="*/ 28876 h 1145406"/>
                <a:gd name="connsiteX5" fmla="*/ 1968447 w 3258233"/>
                <a:gd name="connsiteY5" fmla="*/ 38501 h 1145406"/>
                <a:gd name="connsiteX6" fmla="*/ 2026199 w 3258233"/>
                <a:gd name="connsiteY6" fmla="*/ 57752 h 1145406"/>
                <a:gd name="connsiteX7" fmla="*/ 2093576 w 3258233"/>
                <a:gd name="connsiteY7" fmla="*/ 77002 h 1145406"/>
                <a:gd name="connsiteX8" fmla="*/ 2151327 w 3258233"/>
                <a:gd name="connsiteY8" fmla="*/ 115503 h 1145406"/>
                <a:gd name="connsiteX9" fmla="*/ 2237955 w 3258233"/>
                <a:gd name="connsiteY9" fmla="*/ 144379 h 1145406"/>
                <a:gd name="connsiteX10" fmla="*/ 2266830 w 3258233"/>
                <a:gd name="connsiteY10" fmla="*/ 154004 h 1145406"/>
                <a:gd name="connsiteX11" fmla="*/ 2305332 w 3258233"/>
                <a:gd name="connsiteY11" fmla="*/ 163630 h 1145406"/>
                <a:gd name="connsiteX12" fmla="*/ 2334207 w 3258233"/>
                <a:gd name="connsiteY12" fmla="*/ 173255 h 1145406"/>
                <a:gd name="connsiteX13" fmla="*/ 2372708 w 3258233"/>
                <a:gd name="connsiteY13" fmla="*/ 182880 h 1145406"/>
                <a:gd name="connsiteX14" fmla="*/ 2430460 w 3258233"/>
                <a:gd name="connsiteY14" fmla="*/ 202131 h 1145406"/>
                <a:gd name="connsiteX15" fmla="*/ 2507462 w 3258233"/>
                <a:gd name="connsiteY15" fmla="*/ 221381 h 1145406"/>
                <a:gd name="connsiteX16" fmla="*/ 2642216 w 3258233"/>
                <a:gd name="connsiteY16" fmla="*/ 231006 h 1145406"/>
                <a:gd name="connsiteX17" fmla="*/ 2699967 w 3258233"/>
                <a:gd name="connsiteY17" fmla="*/ 240632 h 1145406"/>
                <a:gd name="connsiteX18" fmla="*/ 2728843 w 3258233"/>
                <a:gd name="connsiteY18" fmla="*/ 250257 h 1145406"/>
                <a:gd name="connsiteX19" fmla="*/ 2776969 w 3258233"/>
                <a:gd name="connsiteY19" fmla="*/ 259882 h 1145406"/>
                <a:gd name="connsiteX20" fmla="*/ 2834721 w 3258233"/>
                <a:gd name="connsiteY20" fmla="*/ 279133 h 1145406"/>
                <a:gd name="connsiteX21" fmla="*/ 2863597 w 3258233"/>
                <a:gd name="connsiteY21" fmla="*/ 298383 h 1145406"/>
                <a:gd name="connsiteX22" fmla="*/ 2892473 w 3258233"/>
                <a:gd name="connsiteY22" fmla="*/ 327259 h 1145406"/>
                <a:gd name="connsiteX23" fmla="*/ 2921348 w 3258233"/>
                <a:gd name="connsiteY23" fmla="*/ 336884 h 1145406"/>
                <a:gd name="connsiteX24" fmla="*/ 2969475 w 3258233"/>
                <a:gd name="connsiteY24" fmla="*/ 356135 h 1145406"/>
                <a:gd name="connsiteX25" fmla="*/ 3027226 w 3258233"/>
                <a:gd name="connsiteY25" fmla="*/ 394636 h 1145406"/>
                <a:gd name="connsiteX26" fmla="*/ 3056102 w 3258233"/>
                <a:gd name="connsiteY26" fmla="*/ 413886 h 1145406"/>
                <a:gd name="connsiteX27" fmla="*/ 3084978 w 3258233"/>
                <a:gd name="connsiteY27" fmla="*/ 423512 h 1145406"/>
                <a:gd name="connsiteX28" fmla="*/ 3142729 w 3258233"/>
                <a:gd name="connsiteY28" fmla="*/ 471638 h 1145406"/>
                <a:gd name="connsiteX29" fmla="*/ 3171605 w 3258233"/>
                <a:gd name="connsiteY29" fmla="*/ 500514 h 1145406"/>
                <a:gd name="connsiteX30" fmla="*/ 3229357 w 3258233"/>
                <a:gd name="connsiteY30" fmla="*/ 548640 h 1145406"/>
                <a:gd name="connsiteX31" fmla="*/ 3258233 w 3258233"/>
                <a:gd name="connsiteY31" fmla="*/ 616017 h 1145406"/>
                <a:gd name="connsiteX32" fmla="*/ 3248607 w 3258233"/>
                <a:gd name="connsiteY32" fmla="*/ 673769 h 1145406"/>
                <a:gd name="connsiteX33" fmla="*/ 3238982 w 3258233"/>
                <a:gd name="connsiteY33" fmla="*/ 702644 h 1145406"/>
                <a:gd name="connsiteX34" fmla="*/ 3200481 w 3258233"/>
                <a:gd name="connsiteY34" fmla="*/ 760396 h 1145406"/>
                <a:gd name="connsiteX35" fmla="*/ 3181230 w 3258233"/>
                <a:gd name="connsiteY35" fmla="*/ 789272 h 1145406"/>
                <a:gd name="connsiteX36" fmla="*/ 3152355 w 3258233"/>
                <a:gd name="connsiteY36" fmla="*/ 895150 h 1145406"/>
                <a:gd name="connsiteX37" fmla="*/ 3142729 w 3258233"/>
                <a:gd name="connsiteY37" fmla="*/ 991402 h 1145406"/>
                <a:gd name="connsiteX38" fmla="*/ 3084978 w 3258233"/>
                <a:gd name="connsiteY38" fmla="*/ 1039529 h 1145406"/>
                <a:gd name="connsiteX39" fmla="*/ 3056102 w 3258233"/>
                <a:gd name="connsiteY39" fmla="*/ 1049154 h 1145406"/>
                <a:gd name="connsiteX40" fmla="*/ 2988725 w 3258233"/>
                <a:gd name="connsiteY40" fmla="*/ 1078030 h 1145406"/>
                <a:gd name="connsiteX41" fmla="*/ 2738468 w 3258233"/>
                <a:gd name="connsiteY41" fmla="*/ 1068404 h 1145406"/>
                <a:gd name="connsiteX42" fmla="*/ 2709593 w 3258233"/>
                <a:gd name="connsiteY42" fmla="*/ 1058779 h 1145406"/>
                <a:gd name="connsiteX43" fmla="*/ 2565214 w 3258233"/>
                <a:gd name="connsiteY43" fmla="*/ 1049154 h 1145406"/>
                <a:gd name="connsiteX44" fmla="*/ 2440085 w 3258233"/>
                <a:gd name="connsiteY44" fmla="*/ 1058779 h 1145406"/>
                <a:gd name="connsiteX45" fmla="*/ 2353458 w 3258233"/>
                <a:gd name="connsiteY45" fmla="*/ 1097280 h 1145406"/>
                <a:gd name="connsiteX46" fmla="*/ 2295706 w 3258233"/>
                <a:gd name="connsiteY46" fmla="*/ 1116531 h 1145406"/>
                <a:gd name="connsiteX47" fmla="*/ 2266830 w 3258233"/>
                <a:gd name="connsiteY47" fmla="*/ 1126156 h 1145406"/>
                <a:gd name="connsiteX48" fmla="*/ 2189828 w 3258233"/>
                <a:gd name="connsiteY48" fmla="*/ 1116531 h 1145406"/>
                <a:gd name="connsiteX49" fmla="*/ 2151327 w 3258233"/>
                <a:gd name="connsiteY49" fmla="*/ 1106905 h 1145406"/>
                <a:gd name="connsiteX50" fmla="*/ 2045449 w 3258233"/>
                <a:gd name="connsiteY50" fmla="*/ 1097280 h 1145406"/>
                <a:gd name="connsiteX51" fmla="*/ 1968447 w 3258233"/>
                <a:gd name="connsiteY51" fmla="*/ 1087655 h 1145406"/>
                <a:gd name="connsiteX52" fmla="*/ 1371681 w 3258233"/>
                <a:gd name="connsiteY52" fmla="*/ 1097280 h 1145406"/>
                <a:gd name="connsiteX53" fmla="*/ 1313929 w 3258233"/>
                <a:gd name="connsiteY53" fmla="*/ 1106905 h 1145406"/>
                <a:gd name="connsiteX54" fmla="*/ 1246553 w 3258233"/>
                <a:gd name="connsiteY54" fmla="*/ 1126156 h 1145406"/>
                <a:gd name="connsiteX55" fmla="*/ 1188801 w 3258233"/>
                <a:gd name="connsiteY55" fmla="*/ 1135781 h 1145406"/>
                <a:gd name="connsiteX56" fmla="*/ 1140675 w 3258233"/>
                <a:gd name="connsiteY56" fmla="*/ 1145406 h 1145406"/>
                <a:gd name="connsiteX57" fmla="*/ 938544 w 3258233"/>
                <a:gd name="connsiteY57" fmla="*/ 1135781 h 1145406"/>
                <a:gd name="connsiteX58" fmla="*/ 784540 w 3258233"/>
                <a:gd name="connsiteY58" fmla="*/ 1116531 h 1145406"/>
                <a:gd name="connsiteX59" fmla="*/ 755664 w 3258233"/>
                <a:gd name="connsiteY59" fmla="*/ 1106905 h 1145406"/>
                <a:gd name="connsiteX60" fmla="*/ 726788 w 3258233"/>
                <a:gd name="connsiteY60" fmla="*/ 1087655 h 1145406"/>
                <a:gd name="connsiteX61" fmla="*/ 669037 w 3258233"/>
                <a:gd name="connsiteY61" fmla="*/ 1078030 h 1145406"/>
                <a:gd name="connsiteX62" fmla="*/ 640161 w 3258233"/>
                <a:gd name="connsiteY62" fmla="*/ 1068404 h 1145406"/>
                <a:gd name="connsiteX63" fmla="*/ 601660 w 3258233"/>
                <a:gd name="connsiteY63" fmla="*/ 1058779 h 1145406"/>
                <a:gd name="connsiteX64" fmla="*/ 543908 w 3258233"/>
                <a:gd name="connsiteY64" fmla="*/ 1039529 h 1145406"/>
                <a:gd name="connsiteX65" fmla="*/ 274401 w 3258233"/>
                <a:gd name="connsiteY65" fmla="*/ 1039529 h 1145406"/>
                <a:gd name="connsiteX66" fmla="*/ 178148 w 3258233"/>
                <a:gd name="connsiteY66" fmla="*/ 1010653 h 1145406"/>
                <a:gd name="connsiteX67" fmla="*/ 110772 w 3258233"/>
                <a:gd name="connsiteY67" fmla="*/ 991402 h 1145406"/>
                <a:gd name="connsiteX68" fmla="*/ 81896 w 3258233"/>
                <a:gd name="connsiteY68" fmla="*/ 972152 h 1145406"/>
                <a:gd name="connsiteX69" fmla="*/ 43395 w 3258233"/>
                <a:gd name="connsiteY69" fmla="*/ 885524 h 1145406"/>
                <a:gd name="connsiteX70" fmla="*/ 33769 w 3258233"/>
                <a:gd name="connsiteY70" fmla="*/ 856649 h 1145406"/>
                <a:gd name="connsiteX71" fmla="*/ 24144 w 3258233"/>
                <a:gd name="connsiteY71" fmla="*/ 827773 h 1145406"/>
                <a:gd name="connsiteX72" fmla="*/ 14519 w 3258233"/>
                <a:gd name="connsiteY72" fmla="*/ 693019 h 1145406"/>
                <a:gd name="connsiteX73" fmla="*/ 4894 w 3258233"/>
                <a:gd name="connsiteY73" fmla="*/ 664143 h 1145406"/>
                <a:gd name="connsiteX74" fmla="*/ 33769 w 3258233"/>
                <a:gd name="connsiteY74" fmla="*/ 433137 h 1145406"/>
                <a:gd name="connsiteX75" fmla="*/ 81896 w 3258233"/>
                <a:gd name="connsiteY75" fmla="*/ 346510 h 1145406"/>
                <a:gd name="connsiteX76" fmla="*/ 110772 w 3258233"/>
                <a:gd name="connsiteY76" fmla="*/ 327259 h 1145406"/>
                <a:gd name="connsiteX77" fmla="*/ 120397 w 3258233"/>
                <a:gd name="connsiteY77" fmla="*/ 298383 h 1145406"/>
                <a:gd name="connsiteX78" fmla="*/ 178148 w 3258233"/>
                <a:gd name="connsiteY78" fmla="*/ 259882 h 1145406"/>
                <a:gd name="connsiteX79" fmla="*/ 207024 w 3258233"/>
                <a:gd name="connsiteY79" fmla="*/ 231006 h 1145406"/>
                <a:gd name="connsiteX80" fmla="*/ 235900 w 3258233"/>
                <a:gd name="connsiteY80" fmla="*/ 221381 h 1145406"/>
                <a:gd name="connsiteX81" fmla="*/ 264776 w 3258233"/>
                <a:gd name="connsiteY81" fmla="*/ 202131 h 1145406"/>
                <a:gd name="connsiteX82" fmla="*/ 293652 w 3258233"/>
                <a:gd name="connsiteY82" fmla="*/ 192505 h 1145406"/>
                <a:gd name="connsiteX83" fmla="*/ 361028 w 3258233"/>
                <a:gd name="connsiteY83" fmla="*/ 154004 h 1145406"/>
                <a:gd name="connsiteX84" fmla="*/ 389904 w 3258233"/>
                <a:gd name="connsiteY84" fmla="*/ 144379 h 1145406"/>
                <a:gd name="connsiteX85" fmla="*/ 543908 w 3258233"/>
                <a:gd name="connsiteY85" fmla="*/ 125129 h 1145406"/>
                <a:gd name="connsiteX86" fmla="*/ 620910 w 3258233"/>
                <a:gd name="connsiteY86" fmla="*/ 115503 h 1145406"/>
                <a:gd name="connsiteX87" fmla="*/ 880793 w 3258233"/>
                <a:gd name="connsiteY87" fmla="*/ 105878 h 1145406"/>
                <a:gd name="connsiteX88" fmla="*/ 977045 w 3258233"/>
                <a:gd name="connsiteY88" fmla="*/ 96253 h 1145406"/>
                <a:gd name="connsiteX89" fmla="*/ 1390932 w 3258233"/>
                <a:gd name="connsiteY89" fmla="*/ 77002 h 1145406"/>
                <a:gd name="connsiteX90" fmla="*/ 1554561 w 3258233"/>
                <a:gd name="connsiteY90" fmla="*/ 67377 h 1145406"/>
                <a:gd name="connsiteX91" fmla="*/ 1554561 w 3258233"/>
                <a:gd name="connsiteY91" fmla="*/ 67377 h 1145406"/>
                <a:gd name="connsiteX92" fmla="*/ 1775942 w 3258233"/>
                <a:gd name="connsiteY92" fmla="*/ 0 h 1145406"/>
                <a:gd name="connsiteX93" fmla="*/ 1795193 w 3258233"/>
                <a:gd name="connsiteY93" fmla="*/ 48126 h 1145406"/>
                <a:gd name="connsiteX94" fmla="*/ 1496809 w 3258233"/>
                <a:gd name="connsiteY94" fmla="*/ 105878 h 114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258233" h="1145406">
                  <a:moveTo>
                    <a:pt x="1496809" y="105878"/>
                  </a:moveTo>
                  <a:lnTo>
                    <a:pt x="1496809" y="105878"/>
                  </a:lnTo>
                  <a:cubicBezTo>
                    <a:pt x="1519268" y="89836"/>
                    <a:pt x="1539885" y="70837"/>
                    <a:pt x="1564186" y="57752"/>
                  </a:cubicBezTo>
                  <a:cubicBezTo>
                    <a:pt x="1582053" y="48132"/>
                    <a:pt x="1602687" y="44918"/>
                    <a:pt x="1621938" y="38501"/>
                  </a:cubicBezTo>
                  <a:lnTo>
                    <a:pt x="1650814" y="28876"/>
                  </a:lnTo>
                  <a:cubicBezTo>
                    <a:pt x="1756692" y="32084"/>
                    <a:pt x="1862833" y="30377"/>
                    <a:pt x="1968447" y="38501"/>
                  </a:cubicBezTo>
                  <a:cubicBezTo>
                    <a:pt x="1988679" y="40057"/>
                    <a:pt x="2006513" y="52831"/>
                    <a:pt x="2026199" y="57752"/>
                  </a:cubicBezTo>
                  <a:cubicBezTo>
                    <a:pt x="2074543" y="69838"/>
                    <a:pt x="2052150" y="63194"/>
                    <a:pt x="2093576" y="77002"/>
                  </a:cubicBezTo>
                  <a:cubicBezTo>
                    <a:pt x="2112826" y="89836"/>
                    <a:pt x="2129378" y="108187"/>
                    <a:pt x="2151327" y="115503"/>
                  </a:cubicBezTo>
                  <a:lnTo>
                    <a:pt x="2237955" y="144379"/>
                  </a:lnTo>
                  <a:cubicBezTo>
                    <a:pt x="2247580" y="147587"/>
                    <a:pt x="2256987" y="151543"/>
                    <a:pt x="2266830" y="154004"/>
                  </a:cubicBezTo>
                  <a:cubicBezTo>
                    <a:pt x="2279664" y="157213"/>
                    <a:pt x="2292612" y="159996"/>
                    <a:pt x="2305332" y="163630"/>
                  </a:cubicBezTo>
                  <a:cubicBezTo>
                    <a:pt x="2315087" y="166417"/>
                    <a:pt x="2324452" y="170468"/>
                    <a:pt x="2334207" y="173255"/>
                  </a:cubicBezTo>
                  <a:cubicBezTo>
                    <a:pt x="2346927" y="176889"/>
                    <a:pt x="2360037" y="179079"/>
                    <a:pt x="2372708" y="182880"/>
                  </a:cubicBezTo>
                  <a:cubicBezTo>
                    <a:pt x="2392144" y="188711"/>
                    <a:pt x="2410774" y="197210"/>
                    <a:pt x="2430460" y="202131"/>
                  </a:cubicBezTo>
                  <a:cubicBezTo>
                    <a:pt x="2456127" y="208548"/>
                    <a:pt x="2481072" y="219496"/>
                    <a:pt x="2507462" y="221381"/>
                  </a:cubicBezTo>
                  <a:lnTo>
                    <a:pt x="2642216" y="231006"/>
                  </a:lnTo>
                  <a:cubicBezTo>
                    <a:pt x="2661466" y="234215"/>
                    <a:pt x="2680916" y="236398"/>
                    <a:pt x="2699967" y="240632"/>
                  </a:cubicBezTo>
                  <a:cubicBezTo>
                    <a:pt x="2709871" y="242833"/>
                    <a:pt x="2719000" y="247796"/>
                    <a:pt x="2728843" y="250257"/>
                  </a:cubicBezTo>
                  <a:cubicBezTo>
                    <a:pt x="2744714" y="254225"/>
                    <a:pt x="2761186" y="255577"/>
                    <a:pt x="2776969" y="259882"/>
                  </a:cubicBezTo>
                  <a:cubicBezTo>
                    <a:pt x="2796546" y="265221"/>
                    <a:pt x="2817837" y="267877"/>
                    <a:pt x="2834721" y="279133"/>
                  </a:cubicBezTo>
                  <a:cubicBezTo>
                    <a:pt x="2844346" y="285550"/>
                    <a:pt x="2854710" y="290977"/>
                    <a:pt x="2863597" y="298383"/>
                  </a:cubicBezTo>
                  <a:cubicBezTo>
                    <a:pt x="2874054" y="307097"/>
                    <a:pt x="2881147" y="319708"/>
                    <a:pt x="2892473" y="327259"/>
                  </a:cubicBezTo>
                  <a:cubicBezTo>
                    <a:pt x="2900915" y="332887"/>
                    <a:pt x="2911848" y="333322"/>
                    <a:pt x="2921348" y="336884"/>
                  </a:cubicBezTo>
                  <a:cubicBezTo>
                    <a:pt x="2937526" y="342951"/>
                    <a:pt x="2953433" y="349718"/>
                    <a:pt x="2969475" y="356135"/>
                  </a:cubicBezTo>
                  <a:cubicBezTo>
                    <a:pt x="3003309" y="406888"/>
                    <a:pt x="2969216" y="369775"/>
                    <a:pt x="3027226" y="394636"/>
                  </a:cubicBezTo>
                  <a:cubicBezTo>
                    <a:pt x="3037859" y="399193"/>
                    <a:pt x="3045755" y="408713"/>
                    <a:pt x="3056102" y="413886"/>
                  </a:cubicBezTo>
                  <a:cubicBezTo>
                    <a:pt x="3065177" y="418423"/>
                    <a:pt x="3075353" y="420303"/>
                    <a:pt x="3084978" y="423512"/>
                  </a:cubicBezTo>
                  <a:cubicBezTo>
                    <a:pt x="3122927" y="480436"/>
                    <a:pt x="3080560" y="427231"/>
                    <a:pt x="3142729" y="471638"/>
                  </a:cubicBezTo>
                  <a:cubicBezTo>
                    <a:pt x="3153806" y="479550"/>
                    <a:pt x="3161148" y="491800"/>
                    <a:pt x="3171605" y="500514"/>
                  </a:cubicBezTo>
                  <a:cubicBezTo>
                    <a:pt x="3252009" y="567517"/>
                    <a:pt x="3144995" y="464278"/>
                    <a:pt x="3229357" y="548640"/>
                  </a:cubicBezTo>
                  <a:cubicBezTo>
                    <a:pt x="3233114" y="556155"/>
                    <a:pt x="3258233" y="601857"/>
                    <a:pt x="3258233" y="616017"/>
                  </a:cubicBezTo>
                  <a:cubicBezTo>
                    <a:pt x="3258233" y="635533"/>
                    <a:pt x="3252841" y="654718"/>
                    <a:pt x="3248607" y="673769"/>
                  </a:cubicBezTo>
                  <a:cubicBezTo>
                    <a:pt x="3246406" y="683673"/>
                    <a:pt x="3243909" y="693775"/>
                    <a:pt x="3238982" y="702644"/>
                  </a:cubicBezTo>
                  <a:cubicBezTo>
                    <a:pt x="3227746" y="722869"/>
                    <a:pt x="3213315" y="741145"/>
                    <a:pt x="3200481" y="760396"/>
                  </a:cubicBezTo>
                  <a:lnTo>
                    <a:pt x="3181230" y="789272"/>
                  </a:lnTo>
                  <a:cubicBezTo>
                    <a:pt x="3166180" y="834423"/>
                    <a:pt x="3158402" y="849797"/>
                    <a:pt x="3152355" y="895150"/>
                  </a:cubicBezTo>
                  <a:cubicBezTo>
                    <a:pt x="3148093" y="927111"/>
                    <a:pt x="3149979" y="959984"/>
                    <a:pt x="3142729" y="991402"/>
                  </a:cubicBezTo>
                  <a:cubicBezTo>
                    <a:pt x="3135983" y="1020633"/>
                    <a:pt x="3108444" y="1029472"/>
                    <a:pt x="3084978" y="1039529"/>
                  </a:cubicBezTo>
                  <a:cubicBezTo>
                    <a:pt x="3075652" y="1043526"/>
                    <a:pt x="3065177" y="1044617"/>
                    <a:pt x="3056102" y="1049154"/>
                  </a:cubicBezTo>
                  <a:cubicBezTo>
                    <a:pt x="2989627" y="1082390"/>
                    <a:pt x="3068858" y="1057995"/>
                    <a:pt x="2988725" y="1078030"/>
                  </a:cubicBezTo>
                  <a:cubicBezTo>
                    <a:pt x="2905306" y="1074821"/>
                    <a:pt x="2821751" y="1074148"/>
                    <a:pt x="2738468" y="1068404"/>
                  </a:cubicBezTo>
                  <a:cubicBezTo>
                    <a:pt x="2728346" y="1067706"/>
                    <a:pt x="2719677" y="1059899"/>
                    <a:pt x="2709593" y="1058779"/>
                  </a:cubicBezTo>
                  <a:cubicBezTo>
                    <a:pt x="2661655" y="1053453"/>
                    <a:pt x="2613340" y="1052362"/>
                    <a:pt x="2565214" y="1049154"/>
                  </a:cubicBezTo>
                  <a:cubicBezTo>
                    <a:pt x="2523504" y="1052362"/>
                    <a:pt x="2481406" y="1052255"/>
                    <a:pt x="2440085" y="1058779"/>
                  </a:cubicBezTo>
                  <a:cubicBezTo>
                    <a:pt x="2351195" y="1072814"/>
                    <a:pt x="2410713" y="1071833"/>
                    <a:pt x="2353458" y="1097280"/>
                  </a:cubicBezTo>
                  <a:cubicBezTo>
                    <a:pt x="2334915" y="1105521"/>
                    <a:pt x="2314957" y="1110114"/>
                    <a:pt x="2295706" y="1116531"/>
                  </a:cubicBezTo>
                  <a:lnTo>
                    <a:pt x="2266830" y="1126156"/>
                  </a:lnTo>
                  <a:cubicBezTo>
                    <a:pt x="2241163" y="1122948"/>
                    <a:pt x="2215343" y="1120784"/>
                    <a:pt x="2189828" y="1116531"/>
                  </a:cubicBezTo>
                  <a:cubicBezTo>
                    <a:pt x="2176779" y="1114356"/>
                    <a:pt x="2164440" y="1108653"/>
                    <a:pt x="2151327" y="1106905"/>
                  </a:cubicBezTo>
                  <a:cubicBezTo>
                    <a:pt x="2116200" y="1102221"/>
                    <a:pt x="2080692" y="1100990"/>
                    <a:pt x="2045449" y="1097280"/>
                  </a:cubicBezTo>
                  <a:cubicBezTo>
                    <a:pt x="2019724" y="1094572"/>
                    <a:pt x="1994114" y="1090863"/>
                    <a:pt x="1968447" y="1087655"/>
                  </a:cubicBezTo>
                  <a:lnTo>
                    <a:pt x="1371681" y="1097280"/>
                  </a:lnTo>
                  <a:cubicBezTo>
                    <a:pt x="1352173" y="1097854"/>
                    <a:pt x="1332980" y="1102671"/>
                    <a:pt x="1313929" y="1106905"/>
                  </a:cubicBezTo>
                  <a:cubicBezTo>
                    <a:pt x="1148823" y="1143596"/>
                    <a:pt x="1456160" y="1084236"/>
                    <a:pt x="1246553" y="1126156"/>
                  </a:cubicBezTo>
                  <a:cubicBezTo>
                    <a:pt x="1227416" y="1129983"/>
                    <a:pt x="1208002" y="1132290"/>
                    <a:pt x="1188801" y="1135781"/>
                  </a:cubicBezTo>
                  <a:cubicBezTo>
                    <a:pt x="1172705" y="1138707"/>
                    <a:pt x="1156717" y="1142198"/>
                    <a:pt x="1140675" y="1145406"/>
                  </a:cubicBezTo>
                  <a:cubicBezTo>
                    <a:pt x="1073298" y="1142198"/>
                    <a:pt x="1005777" y="1141232"/>
                    <a:pt x="938544" y="1135781"/>
                  </a:cubicBezTo>
                  <a:cubicBezTo>
                    <a:pt x="886979" y="1131600"/>
                    <a:pt x="784540" y="1116531"/>
                    <a:pt x="784540" y="1116531"/>
                  </a:cubicBezTo>
                  <a:cubicBezTo>
                    <a:pt x="774915" y="1113322"/>
                    <a:pt x="764739" y="1111442"/>
                    <a:pt x="755664" y="1106905"/>
                  </a:cubicBezTo>
                  <a:cubicBezTo>
                    <a:pt x="745317" y="1101732"/>
                    <a:pt x="737762" y="1091313"/>
                    <a:pt x="726788" y="1087655"/>
                  </a:cubicBezTo>
                  <a:cubicBezTo>
                    <a:pt x="708274" y="1081484"/>
                    <a:pt x="688287" y="1081238"/>
                    <a:pt x="669037" y="1078030"/>
                  </a:cubicBezTo>
                  <a:cubicBezTo>
                    <a:pt x="659412" y="1074821"/>
                    <a:pt x="649917" y="1071191"/>
                    <a:pt x="640161" y="1068404"/>
                  </a:cubicBezTo>
                  <a:cubicBezTo>
                    <a:pt x="627441" y="1064770"/>
                    <a:pt x="614331" y="1062580"/>
                    <a:pt x="601660" y="1058779"/>
                  </a:cubicBezTo>
                  <a:cubicBezTo>
                    <a:pt x="582224" y="1052948"/>
                    <a:pt x="543908" y="1039529"/>
                    <a:pt x="543908" y="1039529"/>
                  </a:cubicBezTo>
                  <a:cubicBezTo>
                    <a:pt x="399470" y="1048025"/>
                    <a:pt x="399298" y="1056182"/>
                    <a:pt x="274401" y="1039529"/>
                  </a:cubicBezTo>
                  <a:cubicBezTo>
                    <a:pt x="241681" y="1035166"/>
                    <a:pt x="209385" y="1018463"/>
                    <a:pt x="178148" y="1010653"/>
                  </a:cubicBezTo>
                  <a:cubicBezTo>
                    <a:pt x="165815" y="1007570"/>
                    <a:pt x="124579" y="998305"/>
                    <a:pt x="110772" y="991402"/>
                  </a:cubicBezTo>
                  <a:cubicBezTo>
                    <a:pt x="100425" y="986229"/>
                    <a:pt x="91521" y="978569"/>
                    <a:pt x="81896" y="972152"/>
                  </a:cubicBezTo>
                  <a:cubicBezTo>
                    <a:pt x="51388" y="926390"/>
                    <a:pt x="66305" y="954254"/>
                    <a:pt x="43395" y="885524"/>
                  </a:cubicBezTo>
                  <a:lnTo>
                    <a:pt x="33769" y="856649"/>
                  </a:lnTo>
                  <a:lnTo>
                    <a:pt x="24144" y="827773"/>
                  </a:lnTo>
                  <a:cubicBezTo>
                    <a:pt x="20936" y="782855"/>
                    <a:pt x="19780" y="737743"/>
                    <a:pt x="14519" y="693019"/>
                  </a:cubicBezTo>
                  <a:cubicBezTo>
                    <a:pt x="13334" y="682943"/>
                    <a:pt x="4894" y="674289"/>
                    <a:pt x="4894" y="664143"/>
                  </a:cubicBezTo>
                  <a:cubicBezTo>
                    <a:pt x="4894" y="502891"/>
                    <a:pt x="0" y="534443"/>
                    <a:pt x="33769" y="433137"/>
                  </a:cubicBezTo>
                  <a:cubicBezTo>
                    <a:pt x="43799" y="403047"/>
                    <a:pt x="53530" y="365421"/>
                    <a:pt x="81896" y="346510"/>
                  </a:cubicBezTo>
                  <a:lnTo>
                    <a:pt x="110772" y="327259"/>
                  </a:lnTo>
                  <a:cubicBezTo>
                    <a:pt x="113980" y="317634"/>
                    <a:pt x="113223" y="305557"/>
                    <a:pt x="120397" y="298383"/>
                  </a:cubicBezTo>
                  <a:cubicBezTo>
                    <a:pt x="136757" y="282023"/>
                    <a:pt x="161788" y="276242"/>
                    <a:pt x="178148" y="259882"/>
                  </a:cubicBezTo>
                  <a:cubicBezTo>
                    <a:pt x="187773" y="250257"/>
                    <a:pt x="195698" y="238557"/>
                    <a:pt x="207024" y="231006"/>
                  </a:cubicBezTo>
                  <a:cubicBezTo>
                    <a:pt x="215466" y="225378"/>
                    <a:pt x="226825" y="225918"/>
                    <a:pt x="235900" y="221381"/>
                  </a:cubicBezTo>
                  <a:cubicBezTo>
                    <a:pt x="246247" y="216208"/>
                    <a:pt x="254429" y="207304"/>
                    <a:pt x="264776" y="202131"/>
                  </a:cubicBezTo>
                  <a:cubicBezTo>
                    <a:pt x="273851" y="197594"/>
                    <a:pt x="284577" y="197043"/>
                    <a:pt x="293652" y="192505"/>
                  </a:cubicBezTo>
                  <a:cubicBezTo>
                    <a:pt x="390301" y="144180"/>
                    <a:pt x="242923" y="204620"/>
                    <a:pt x="361028" y="154004"/>
                  </a:cubicBezTo>
                  <a:cubicBezTo>
                    <a:pt x="370354" y="150007"/>
                    <a:pt x="380061" y="146840"/>
                    <a:pt x="389904" y="144379"/>
                  </a:cubicBezTo>
                  <a:cubicBezTo>
                    <a:pt x="449745" y="129419"/>
                    <a:pt x="471635" y="132737"/>
                    <a:pt x="543908" y="125129"/>
                  </a:cubicBezTo>
                  <a:cubicBezTo>
                    <a:pt x="569633" y="122421"/>
                    <a:pt x="595085" y="116979"/>
                    <a:pt x="620910" y="115503"/>
                  </a:cubicBezTo>
                  <a:cubicBezTo>
                    <a:pt x="707456" y="110557"/>
                    <a:pt x="794165" y="109086"/>
                    <a:pt x="880793" y="105878"/>
                  </a:cubicBezTo>
                  <a:cubicBezTo>
                    <a:pt x="912877" y="102670"/>
                    <a:pt x="944872" y="98398"/>
                    <a:pt x="977045" y="96253"/>
                  </a:cubicBezTo>
                  <a:cubicBezTo>
                    <a:pt x="1089189" y="88777"/>
                    <a:pt x="1282561" y="82706"/>
                    <a:pt x="1390932" y="77002"/>
                  </a:cubicBezTo>
                  <a:cubicBezTo>
                    <a:pt x="1581922" y="66950"/>
                    <a:pt x="1481728" y="67377"/>
                    <a:pt x="1554561" y="67377"/>
                  </a:cubicBezTo>
                  <a:lnTo>
                    <a:pt x="1554561" y="67377"/>
                  </a:lnTo>
                  <a:lnTo>
                    <a:pt x="1775942" y="0"/>
                  </a:lnTo>
                  <a:lnTo>
                    <a:pt x="1795193" y="48126"/>
                  </a:lnTo>
                  <a:lnTo>
                    <a:pt x="1496809" y="105878"/>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3"/>
          <p:cNvGrpSpPr>
            <a:grpSpLocks/>
          </p:cNvGrpSpPr>
          <p:nvPr/>
        </p:nvGrpSpPr>
        <p:grpSpPr bwMode="auto">
          <a:xfrm>
            <a:off x="8415338" y="6448425"/>
            <a:ext cx="695325" cy="387350"/>
            <a:chOff x="4881" y="3885"/>
            <a:chExt cx="564" cy="263"/>
          </a:xfrm>
        </p:grpSpPr>
        <p:pic>
          <p:nvPicPr>
            <p:cNvPr id="18" name="Picture 4" descr="TCU268"/>
            <p:cNvPicPr>
              <a:picLocks noChangeAspect="1" noChangeArrowheads="1"/>
            </p:cNvPicPr>
            <p:nvPr/>
          </p:nvPicPr>
          <p:blipFill>
            <a:blip r:embed="rId3" cstate="print"/>
            <a:srcRect/>
            <a:stretch>
              <a:fillRect/>
            </a:stretch>
          </p:blipFill>
          <p:spPr bwMode="auto">
            <a:xfrm>
              <a:off x="4951" y="3885"/>
              <a:ext cx="444" cy="179"/>
            </a:xfrm>
            <a:prstGeom prst="rect">
              <a:avLst/>
            </a:prstGeom>
            <a:noFill/>
            <a:ln w="9525">
              <a:noFill/>
              <a:miter lim="800000"/>
              <a:headEnd/>
              <a:tailEnd/>
            </a:ln>
          </p:spPr>
        </p:pic>
        <p:sp>
          <p:nvSpPr>
            <p:cNvPr id="20" name="Text Box 5"/>
            <p:cNvSpPr txBox="1">
              <a:spLocks noChangeArrowheads="1"/>
            </p:cNvSpPr>
            <p:nvPr/>
          </p:nvSpPr>
          <p:spPr bwMode="auto">
            <a:xfrm>
              <a:off x="4881" y="4023"/>
              <a:ext cx="564" cy="125"/>
            </a:xfrm>
            <a:prstGeom prst="rect">
              <a:avLst/>
            </a:prstGeom>
            <a:noFill/>
            <a:ln w="9525">
              <a:noFill/>
              <a:miter lim="800000"/>
              <a:headEnd/>
              <a:tailEnd/>
            </a:ln>
          </p:spPr>
          <p:txBody>
            <a:bodyPr>
              <a:spAutoFit/>
            </a:bodyPr>
            <a:lstStyle/>
            <a:p>
              <a:pPr algn="ctr" eaLnBrk="0" hangingPunct="0"/>
              <a:r>
                <a:rPr lang="en-US" sz="500" dirty="0">
                  <a:solidFill>
                    <a:prstClr val="white"/>
                  </a:solidFill>
                  <a:latin typeface="Arial"/>
                  <a:cs typeface="Arial" charset="0"/>
                </a:rPr>
                <a:t>©</a:t>
              </a:r>
              <a:r>
                <a:rPr lang="en-US" sz="600" dirty="0">
                  <a:solidFill>
                    <a:prstClr val="white"/>
                  </a:solidFill>
                  <a:latin typeface="Arial"/>
                  <a:cs typeface="Arial" charset="0"/>
                </a:rPr>
                <a:t> </a:t>
              </a:r>
              <a:r>
                <a:rPr lang="en-US" sz="600" dirty="0" smtClean="0">
                  <a:latin typeface="Arial"/>
                  <a:cs typeface="+mn-cs"/>
                </a:rPr>
                <a:t>2013</a:t>
              </a:r>
              <a:endParaRPr lang="en-US" sz="600" dirty="0">
                <a:latin typeface="Arial"/>
                <a:cs typeface="+mn-cs"/>
              </a:endParaRPr>
            </a:p>
          </p:txBody>
        </p:sp>
      </p:gr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437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hlinkClick r:id="rId3" action="ppaction://hlinkpres?slideindex=1&amp;slidetitle="/>
          </p:cNvPr>
          <p:cNvSpPr txBox="1">
            <a:spLocks noChangeArrowheads="1"/>
          </p:cNvSpPr>
          <p:nvPr/>
        </p:nvSpPr>
        <p:spPr bwMode="auto">
          <a:xfrm>
            <a:off x="3579641" y="300038"/>
            <a:ext cx="1479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2400" dirty="0">
                <a:solidFill>
                  <a:schemeClr val="bg1"/>
                </a:solidFill>
              </a:rPr>
              <a:t>Mapping</a:t>
            </a:r>
          </a:p>
        </p:txBody>
      </p:sp>
      <p:sp>
        <p:nvSpPr>
          <p:cNvPr id="21507" name="Rectangle 3"/>
          <p:cNvSpPr>
            <a:spLocks noChangeArrowheads="1"/>
          </p:cNvSpPr>
          <p:nvPr/>
        </p:nvSpPr>
        <p:spPr bwMode="auto">
          <a:xfrm>
            <a:off x="3429000" y="76200"/>
            <a:ext cx="18288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8" name="Text Box 6"/>
          <p:cNvSpPr txBox="1">
            <a:spLocks noChangeArrowheads="1"/>
          </p:cNvSpPr>
          <p:nvPr/>
        </p:nvSpPr>
        <p:spPr bwMode="auto">
          <a:xfrm>
            <a:off x="762000" y="1676400"/>
            <a:ext cx="157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i="1"/>
              <a:t>Treatment</a:t>
            </a:r>
          </a:p>
          <a:p>
            <a:r>
              <a:rPr lang="en-US" i="1"/>
              <a:t>Engagement</a:t>
            </a:r>
          </a:p>
        </p:txBody>
      </p:sp>
      <p:sp>
        <p:nvSpPr>
          <p:cNvPr id="21509" name="Rectangle 7"/>
          <p:cNvSpPr>
            <a:spLocks noChangeArrowheads="1"/>
          </p:cNvSpPr>
          <p:nvPr/>
        </p:nvSpPr>
        <p:spPr bwMode="auto">
          <a:xfrm>
            <a:off x="762000" y="1676400"/>
            <a:ext cx="15240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0" name="Text Box 8"/>
          <p:cNvSpPr txBox="1">
            <a:spLocks noChangeArrowheads="1"/>
          </p:cNvSpPr>
          <p:nvPr/>
        </p:nvSpPr>
        <p:spPr bwMode="auto">
          <a:xfrm>
            <a:off x="3484563" y="1828800"/>
            <a:ext cx="182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i="1"/>
              <a:t>Life and </a:t>
            </a:r>
            <a:br>
              <a:rPr lang="en-US" i="1"/>
            </a:br>
            <a:r>
              <a:rPr lang="en-US" i="1"/>
              <a:t>Recovery skills</a:t>
            </a:r>
          </a:p>
        </p:txBody>
      </p:sp>
      <p:sp>
        <p:nvSpPr>
          <p:cNvPr id="21511" name="Rectangle 9"/>
          <p:cNvSpPr>
            <a:spLocks noChangeArrowheads="1"/>
          </p:cNvSpPr>
          <p:nvPr/>
        </p:nvSpPr>
        <p:spPr bwMode="auto">
          <a:xfrm>
            <a:off x="3505200" y="1828800"/>
            <a:ext cx="18288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2" name="Text Box 10"/>
          <p:cNvSpPr txBox="1">
            <a:spLocks noChangeArrowheads="1"/>
          </p:cNvSpPr>
          <p:nvPr/>
        </p:nvSpPr>
        <p:spPr bwMode="auto">
          <a:xfrm>
            <a:off x="6324600" y="18288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i="1"/>
              <a:t>Working Alliance</a:t>
            </a:r>
            <a:br>
              <a:rPr lang="en-US" i="1"/>
            </a:br>
            <a:r>
              <a:rPr lang="en-US" i="1"/>
              <a:t>with counselor</a:t>
            </a:r>
          </a:p>
        </p:txBody>
      </p:sp>
      <p:sp>
        <p:nvSpPr>
          <p:cNvPr id="21513" name="Rectangle 11"/>
          <p:cNvSpPr>
            <a:spLocks noChangeArrowheads="1"/>
          </p:cNvSpPr>
          <p:nvPr/>
        </p:nvSpPr>
        <p:spPr bwMode="auto">
          <a:xfrm>
            <a:off x="6324600" y="1828800"/>
            <a:ext cx="2438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1514" name="AutoShape 13"/>
          <p:cNvCxnSpPr>
            <a:cxnSpLocks noChangeShapeType="1"/>
          </p:cNvCxnSpPr>
          <p:nvPr/>
        </p:nvCxnSpPr>
        <p:spPr bwMode="auto">
          <a:xfrm rot="10800000" flipV="1">
            <a:off x="2057400" y="990600"/>
            <a:ext cx="1752600" cy="6096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15" name="Line 14"/>
          <p:cNvSpPr>
            <a:spLocks noChangeShapeType="1"/>
          </p:cNvSpPr>
          <p:nvPr/>
        </p:nvSpPr>
        <p:spPr bwMode="auto">
          <a:xfrm>
            <a:off x="4343400" y="990600"/>
            <a:ext cx="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21516" name="AutoShape 15"/>
          <p:cNvCxnSpPr>
            <a:cxnSpLocks noChangeShapeType="1"/>
          </p:cNvCxnSpPr>
          <p:nvPr/>
        </p:nvCxnSpPr>
        <p:spPr bwMode="auto">
          <a:xfrm>
            <a:off x="4724400" y="990600"/>
            <a:ext cx="2895600" cy="7620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 name="Group 22"/>
          <p:cNvGrpSpPr>
            <a:grpSpLocks/>
          </p:cNvGrpSpPr>
          <p:nvPr/>
        </p:nvGrpSpPr>
        <p:grpSpPr bwMode="auto">
          <a:xfrm>
            <a:off x="457200" y="2895600"/>
            <a:ext cx="1524000" cy="990600"/>
            <a:chOff x="576" y="3072"/>
            <a:chExt cx="960" cy="624"/>
          </a:xfrm>
        </p:grpSpPr>
        <p:sp>
          <p:nvSpPr>
            <p:cNvPr id="21562" name="Text Box 23"/>
            <p:cNvSpPr txBox="1">
              <a:spLocks noChangeArrowheads="1"/>
            </p:cNvSpPr>
            <p:nvPr/>
          </p:nvSpPr>
          <p:spPr bwMode="auto">
            <a:xfrm>
              <a:off x="662" y="3145"/>
              <a:ext cx="58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Missed</a:t>
              </a:r>
              <a:br>
                <a:rPr lang="en-US"/>
              </a:br>
              <a:r>
                <a:rPr lang="en-US"/>
                <a:t>sessions</a:t>
              </a:r>
            </a:p>
          </p:txBody>
        </p:sp>
        <p:sp>
          <p:nvSpPr>
            <p:cNvPr id="21563" name="Oval 24"/>
            <p:cNvSpPr>
              <a:spLocks noChangeArrowheads="1"/>
            </p:cNvSpPr>
            <p:nvPr/>
          </p:nvSpPr>
          <p:spPr bwMode="auto">
            <a:xfrm>
              <a:off x="576" y="3072"/>
              <a:ext cx="960" cy="62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25"/>
          <p:cNvGrpSpPr>
            <a:grpSpLocks/>
          </p:cNvGrpSpPr>
          <p:nvPr/>
        </p:nvGrpSpPr>
        <p:grpSpPr bwMode="auto">
          <a:xfrm>
            <a:off x="3276600" y="4419600"/>
            <a:ext cx="2286000" cy="1066800"/>
            <a:chOff x="2016" y="3120"/>
            <a:chExt cx="1440" cy="576"/>
          </a:xfrm>
        </p:grpSpPr>
        <p:sp>
          <p:nvSpPr>
            <p:cNvPr id="21560" name="Text Box 26"/>
            <p:cNvSpPr txBox="1">
              <a:spLocks noChangeArrowheads="1"/>
            </p:cNvSpPr>
            <p:nvPr/>
          </p:nvSpPr>
          <p:spPr bwMode="auto">
            <a:xfrm>
              <a:off x="2064" y="3207"/>
              <a:ext cx="112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 Problem-solving</a:t>
              </a:r>
              <a:br>
                <a:rPr lang="en-US"/>
              </a:br>
              <a:r>
                <a:rPr lang="en-US"/>
                <a:t>Communication</a:t>
              </a:r>
            </a:p>
          </p:txBody>
        </p:sp>
        <p:sp>
          <p:nvSpPr>
            <p:cNvPr id="21561" name="Oval 27"/>
            <p:cNvSpPr>
              <a:spLocks noChangeArrowheads="1"/>
            </p:cNvSpPr>
            <p:nvPr/>
          </p:nvSpPr>
          <p:spPr bwMode="auto">
            <a:xfrm>
              <a:off x="2016" y="3120"/>
              <a:ext cx="1440" cy="57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28"/>
          <p:cNvGrpSpPr>
            <a:grpSpLocks/>
          </p:cNvGrpSpPr>
          <p:nvPr/>
        </p:nvGrpSpPr>
        <p:grpSpPr bwMode="auto">
          <a:xfrm>
            <a:off x="6705600" y="3276600"/>
            <a:ext cx="2286000" cy="990600"/>
            <a:chOff x="3936" y="3072"/>
            <a:chExt cx="1440" cy="624"/>
          </a:xfrm>
        </p:grpSpPr>
        <p:sp>
          <p:nvSpPr>
            <p:cNvPr id="21558" name="Text Box 29"/>
            <p:cNvSpPr txBox="1">
              <a:spLocks noChangeArrowheads="1"/>
            </p:cNvSpPr>
            <p:nvPr/>
          </p:nvSpPr>
          <p:spPr bwMode="auto">
            <a:xfrm>
              <a:off x="4170" y="3168"/>
              <a:ext cx="108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a:t>Communication</a:t>
              </a:r>
              <a:br>
                <a:rPr lang="en-US"/>
              </a:br>
              <a:r>
                <a:rPr lang="en-US"/>
                <a:t>Rapport</a:t>
              </a:r>
            </a:p>
          </p:txBody>
        </p:sp>
        <p:sp>
          <p:nvSpPr>
            <p:cNvPr id="21559" name="Oval 30"/>
            <p:cNvSpPr>
              <a:spLocks noChangeArrowheads="1"/>
            </p:cNvSpPr>
            <p:nvPr/>
          </p:nvSpPr>
          <p:spPr bwMode="auto">
            <a:xfrm>
              <a:off x="3936" y="3072"/>
              <a:ext cx="1440" cy="62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31"/>
          <p:cNvGrpSpPr>
            <a:grpSpLocks/>
          </p:cNvGrpSpPr>
          <p:nvPr/>
        </p:nvGrpSpPr>
        <p:grpSpPr bwMode="auto">
          <a:xfrm>
            <a:off x="2895600" y="3276600"/>
            <a:ext cx="1295400" cy="838200"/>
            <a:chOff x="2016" y="2400"/>
            <a:chExt cx="816" cy="528"/>
          </a:xfrm>
        </p:grpSpPr>
        <p:sp>
          <p:nvSpPr>
            <p:cNvPr id="21556" name="Text Box 32"/>
            <p:cNvSpPr txBox="1">
              <a:spLocks noChangeArrowheads="1"/>
            </p:cNvSpPr>
            <p:nvPr/>
          </p:nvSpPr>
          <p:spPr bwMode="auto">
            <a:xfrm>
              <a:off x="2016" y="2400"/>
              <a:ext cx="7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Ideas and </a:t>
              </a:r>
              <a:br>
                <a:rPr lang="en-US"/>
              </a:br>
              <a:r>
                <a:rPr lang="en-US"/>
                <a:t>insights</a:t>
              </a:r>
            </a:p>
          </p:txBody>
        </p:sp>
        <p:sp>
          <p:nvSpPr>
            <p:cNvPr id="21557" name="Rectangle 33"/>
            <p:cNvSpPr>
              <a:spLocks noChangeArrowheads="1"/>
            </p:cNvSpPr>
            <p:nvPr/>
          </p:nvSpPr>
          <p:spPr bwMode="auto">
            <a:xfrm>
              <a:off x="2016" y="2400"/>
              <a:ext cx="816" cy="5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34"/>
          <p:cNvGrpSpPr>
            <a:grpSpLocks/>
          </p:cNvGrpSpPr>
          <p:nvPr/>
        </p:nvGrpSpPr>
        <p:grpSpPr bwMode="auto">
          <a:xfrm>
            <a:off x="4419600" y="3276600"/>
            <a:ext cx="2133600" cy="762000"/>
            <a:chOff x="2832" y="2441"/>
            <a:chExt cx="980" cy="407"/>
          </a:xfrm>
        </p:grpSpPr>
        <p:sp>
          <p:nvSpPr>
            <p:cNvPr id="21554" name="Text Box 35"/>
            <p:cNvSpPr txBox="1">
              <a:spLocks noChangeArrowheads="1"/>
            </p:cNvSpPr>
            <p:nvPr/>
          </p:nvSpPr>
          <p:spPr bwMode="auto">
            <a:xfrm>
              <a:off x="2832" y="2441"/>
              <a:ext cx="98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Self-confidence</a:t>
              </a:r>
            </a:p>
            <a:p>
              <a:r>
                <a:rPr lang="en-US"/>
                <a:t>Self-efficacy</a:t>
              </a:r>
            </a:p>
          </p:txBody>
        </p:sp>
        <p:sp>
          <p:nvSpPr>
            <p:cNvPr id="21555" name="Rectangle 36"/>
            <p:cNvSpPr>
              <a:spLocks noChangeArrowheads="1"/>
            </p:cNvSpPr>
            <p:nvPr/>
          </p:nvSpPr>
          <p:spPr bwMode="auto">
            <a:xfrm>
              <a:off x="2832" y="2448"/>
              <a:ext cx="980" cy="3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21522" name="AutoShape 45"/>
          <p:cNvCxnSpPr>
            <a:cxnSpLocks noChangeShapeType="1"/>
            <a:stCxn id="21526" idx="0"/>
            <a:endCxn id="21557" idx="0"/>
          </p:cNvCxnSpPr>
          <p:nvPr/>
        </p:nvCxnSpPr>
        <p:spPr bwMode="auto">
          <a:xfrm rot="5400000">
            <a:off x="3562350" y="2495550"/>
            <a:ext cx="762000" cy="8001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3" name="AutoShape 46"/>
          <p:cNvCxnSpPr>
            <a:cxnSpLocks noChangeShapeType="1"/>
            <a:stCxn id="21526" idx="0"/>
          </p:cNvCxnSpPr>
          <p:nvPr/>
        </p:nvCxnSpPr>
        <p:spPr bwMode="auto">
          <a:xfrm rot="16200000" flipH="1">
            <a:off x="4495800" y="2362200"/>
            <a:ext cx="762000" cy="10668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4" name="AutoShape 47"/>
          <p:cNvCxnSpPr>
            <a:cxnSpLocks noChangeShapeType="1"/>
          </p:cNvCxnSpPr>
          <p:nvPr/>
        </p:nvCxnSpPr>
        <p:spPr bwMode="auto">
          <a:xfrm rot="5400000">
            <a:off x="7504907" y="4685506"/>
            <a:ext cx="839788" cy="3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25" name="Line 49"/>
          <p:cNvSpPr>
            <a:spLocks noChangeShapeType="1"/>
          </p:cNvSpPr>
          <p:nvPr/>
        </p:nvSpPr>
        <p:spPr bwMode="auto">
          <a:xfrm>
            <a:off x="1371600" y="23622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6" name="Line 50"/>
          <p:cNvSpPr>
            <a:spLocks noChangeShapeType="1"/>
          </p:cNvSpPr>
          <p:nvPr/>
        </p:nvSpPr>
        <p:spPr bwMode="auto">
          <a:xfrm>
            <a:off x="4343400" y="2514600"/>
            <a:ext cx="0" cy="1905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7" name="Line 51"/>
          <p:cNvSpPr>
            <a:spLocks noChangeShapeType="1"/>
          </p:cNvSpPr>
          <p:nvPr/>
        </p:nvSpPr>
        <p:spPr bwMode="auto">
          <a:xfrm>
            <a:off x="7620000" y="2514600"/>
            <a:ext cx="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Up Arrow 68"/>
          <p:cNvSpPr/>
          <p:nvPr/>
        </p:nvSpPr>
        <p:spPr>
          <a:xfrm>
            <a:off x="2209800" y="16002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Up Arrow 70"/>
          <p:cNvSpPr/>
          <p:nvPr/>
        </p:nvSpPr>
        <p:spPr>
          <a:xfrm>
            <a:off x="5181600" y="17526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Up Arrow 71"/>
          <p:cNvSpPr/>
          <p:nvPr/>
        </p:nvSpPr>
        <p:spPr>
          <a:xfrm>
            <a:off x="8382000" y="20574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Up Arrow 72"/>
          <p:cNvSpPr/>
          <p:nvPr/>
        </p:nvSpPr>
        <p:spPr>
          <a:xfrm>
            <a:off x="3962400" y="37338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Up Arrow 73"/>
          <p:cNvSpPr/>
          <p:nvPr/>
        </p:nvSpPr>
        <p:spPr>
          <a:xfrm>
            <a:off x="6781800" y="35814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p>
        </p:txBody>
      </p:sp>
      <p:sp>
        <p:nvSpPr>
          <p:cNvPr id="76" name="Up Arrow 75"/>
          <p:cNvSpPr/>
          <p:nvPr/>
        </p:nvSpPr>
        <p:spPr>
          <a:xfrm>
            <a:off x="6248400" y="35052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Up Arrow 76"/>
          <p:cNvSpPr/>
          <p:nvPr/>
        </p:nvSpPr>
        <p:spPr>
          <a:xfrm rot="10800000">
            <a:off x="1752600" y="32004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Up Arrow 77"/>
          <p:cNvSpPr/>
          <p:nvPr/>
        </p:nvSpPr>
        <p:spPr>
          <a:xfrm>
            <a:off x="5257800" y="48006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38" name="Text Box 10"/>
          <p:cNvSpPr txBox="1">
            <a:spLocks noChangeArrowheads="1"/>
          </p:cNvSpPr>
          <p:nvPr/>
        </p:nvSpPr>
        <p:spPr bwMode="auto">
          <a:xfrm>
            <a:off x="6324600" y="5105400"/>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Ratings of self-</a:t>
            </a:r>
            <a:br>
              <a:rPr lang="en-US"/>
            </a:br>
            <a:r>
              <a:rPr lang="en-US"/>
              <a:t>progress and</a:t>
            </a:r>
            <a:br>
              <a:rPr lang="en-US"/>
            </a:br>
            <a:r>
              <a:rPr lang="en-US"/>
              <a:t>treatment rogram</a:t>
            </a:r>
          </a:p>
        </p:txBody>
      </p:sp>
      <p:sp>
        <p:nvSpPr>
          <p:cNvPr id="21539" name="Rectangle 11"/>
          <p:cNvSpPr>
            <a:spLocks noChangeArrowheads="1"/>
          </p:cNvSpPr>
          <p:nvPr/>
        </p:nvSpPr>
        <p:spPr bwMode="auto">
          <a:xfrm>
            <a:off x="6324600" y="5105400"/>
            <a:ext cx="2362200" cy="99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Up Arrow 93"/>
          <p:cNvSpPr/>
          <p:nvPr/>
        </p:nvSpPr>
        <p:spPr>
          <a:xfrm>
            <a:off x="8229600" y="51816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Up Arrow 94"/>
          <p:cNvSpPr/>
          <p:nvPr/>
        </p:nvSpPr>
        <p:spPr>
          <a:xfrm rot="10800000">
            <a:off x="3124200" y="5638800"/>
            <a:ext cx="304800" cy="6096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9" name="Group 22"/>
          <p:cNvGrpSpPr>
            <a:grpSpLocks/>
          </p:cNvGrpSpPr>
          <p:nvPr/>
        </p:nvGrpSpPr>
        <p:grpSpPr bwMode="auto">
          <a:xfrm>
            <a:off x="304800" y="4191000"/>
            <a:ext cx="1524000" cy="990600"/>
            <a:chOff x="576" y="3072"/>
            <a:chExt cx="960" cy="624"/>
          </a:xfrm>
        </p:grpSpPr>
        <p:sp>
          <p:nvSpPr>
            <p:cNvPr id="21550" name="Text Box 23"/>
            <p:cNvSpPr txBox="1">
              <a:spLocks noChangeArrowheads="1"/>
            </p:cNvSpPr>
            <p:nvPr/>
          </p:nvSpPr>
          <p:spPr bwMode="auto">
            <a:xfrm>
              <a:off x="624" y="3168"/>
              <a:ext cx="66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Drug use</a:t>
              </a:r>
              <a:br>
                <a:rPr lang="en-US"/>
              </a:br>
              <a:r>
                <a:rPr lang="en-US"/>
                <a:t>per UA</a:t>
              </a:r>
            </a:p>
          </p:txBody>
        </p:sp>
        <p:sp>
          <p:nvSpPr>
            <p:cNvPr id="21551" name="Oval 24"/>
            <p:cNvSpPr>
              <a:spLocks noChangeArrowheads="1"/>
            </p:cNvSpPr>
            <p:nvPr/>
          </p:nvSpPr>
          <p:spPr bwMode="auto">
            <a:xfrm>
              <a:off x="576" y="3072"/>
              <a:ext cx="960" cy="62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3" name="Up Arrow 102"/>
          <p:cNvSpPr/>
          <p:nvPr/>
        </p:nvSpPr>
        <p:spPr>
          <a:xfrm rot="10800000">
            <a:off x="1676400" y="4267200"/>
            <a:ext cx="3048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44" name="Line 49"/>
          <p:cNvSpPr>
            <a:spLocks noChangeShapeType="1"/>
          </p:cNvSpPr>
          <p:nvPr/>
        </p:nvSpPr>
        <p:spPr bwMode="auto">
          <a:xfrm>
            <a:off x="762000" y="3810000"/>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5" name="Text Box 10"/>
          <p:cNvSpPr txBox="1">
            <a:spLocks noChangeArrowheads="1"/>
          </p:cNvSpPr>
          <p:nvPr/>
        </p:nvSpPr>
        <p:spPr bwMode="auto">
          <a:xfrm>
            <a:off x="1752600" y="50292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t>Follow-up:</a:t>
            </a:r>
          </a:p>
          <a:p>
            <a:r>
              <a:rPr lang="en-US"/>
              <a:t>Drug Use  Needle Use</a:t>
            </a:r>
          </a:p>
          <a:p>
            <a:r>
              <a:rPr lang="en-US"/>
              <a:t>Crime</a:t>
            </a:r>
          </a:p>
        </p:txBody>
      </p:sp>
      <p:sp>
        <p:nvSpPr>
          <p:cNvPr id="21546" name="Rectangle 11"/>
          <p:cNvSpPr>
            <a:spLocks noChangeArrowheads="1"/>
          </p:cNvSpPr>
          <p:nvPr/>
        </p:nvSpPr>
        <p:spPr bwMode="auto">
          <a:xfrm>
            <a:off x="1752600" y="5029200"/>
            <a:ext cx="1447800" cy="121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7" name="Line 49"/>
          <p:cNvSpPr>
            <a:spLocks noChangeShapeType="1"/>
          </p:cNvSpPr>
          <p:nvPr/>
        </p:nvSpPr>
        <p:spPr bwMode="auto">
          <a:xfrm>
            <a:off x="2286000" y="2362200"/>
            <a:ext cx="0" cy="2667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Flowchart: Punched Tape 59"/>
          <p:cNvSpPr/>
          <p:nvPr/>
        </p:nvSpPr>
        <p:spPr>
          <a:xfrm>
            <a:off x="76200" y="76200"/>
            <a:ext cx="2819400" cy="1143000"/>
          </a:xfrm>
          <a:prstGeom prst="flowChartPunchedTap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49" name="TextBox 58"/>
          <p:cNvSpPr txBox="1">
            <a:spLocks noChangeArrowheads="1"/>
          </p:cNvSpPr>
          <p:nvPr/>
        </p:nvSpPr>
        <p:spPr bwMode="auto">
          <a:xfrm>
            <a:off x="228600" y="304800"/>
            <a:ext cx="2524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2400" i="1">
                <a:latin typeface="Angsana New" pitchFamily="18" charset="-34"/>
                <a:cs typeface="Angsana New" pitchFamily="18" charset="-34"/>
              </a:rPr>
              <a:t>Visit IBR website for details:</a:t>
            </a:r>
          </a:p>
          <a:p>
            <a:r>
              <a:rPr lang="en-US"/>
              <a:t>www.ibr.tcu.edu</a:t>
            </a: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253675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ctrTitle"/>
          </p:nvPr>
        </p:nvSpPr>
        <p:spPr>
          <a:xfrm>
            <a:off x="800787" y="2895600"/>
            <a:ext cx="7391400" cy="838200"/>
          </a:xfrm>
        </p:spPr>
        <p:txBody>
          <a:bodyPr>
            <a:noAutofit/>
          </a:bodyPr>
          <a:lstStyle/>
          <a:p>
            <a:pPr algn="ctr">
              <a:lnSpc>
                <a:spcPct val="90000"/>
              </a:lnSpc>
              <a:defRPr/>
            </a:pPr>
            <a:r>
              <a:rPr lang="en-US" sz="6000" cap="small" dirty="0" smtClean="0">
                <a:solidFill>
                  <a:schemeClr val="tx1"/>
                </a:solidFill>
                <a:cs typeface="Times New Roman" pitchFamily="18" charset="0"/>
              </a:rPr>
              <a:t>Overview of                  TCU Interventions</a:t>
            </a:r>
            <a:endParaRPr lang="en-US" sz="6000" cap="small" dirty="0" smtClean="0">
              <a:solidFill>
                <a:srgbClr val="B5ACEC"/>
              </a:solidFill>
              <a:cs typeface="Times New Roman" pitchFamily="18" charset="0"/>
            </a:endParaRPr>
          </a:p>
        </p:txBody>
      </p:sp>
      <p:sp>
        <p:nvSpPr>
          <p:cNvPr id="24" name="Text Box 3"/>
          <p:cNvSpPr txBox="1">
            <a:spLocks noChangeArrowheads="1"/>
          </p:cNvSpPr>
          <p:nvPr/>
        </p:nvSpPr>
        <p:spPr bwMode="auto">
          <a:xfrm>
            <a:off x="1297675" y="5943600"/>
            <a:ext cx="6397625" cy="36933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cap="small" dirty="0" smtClean="0">
                <a:solidFill>
                  <a:schemeClr val="tx1">
                    <a:lumMod val="75000"/>
                  </a:schemeClr>
                </a:solidFill>
              </a:rPr>
              <a:t>TCU Institute </a:t>
            </a:r>
            <a:r>
              <a:rPr lang="en-US" cap="small" dirty="0">
                <a:solidFill>
                  <a:schemeClr val="tx1">
                    <a:lumMod val="75000"/>
                  </a:schemeClr>
                </a:solidFill>
              </a:rPr>
              <a:t>of Behavioral Research</a:t>
            </a:r>
          </a:p>
        </p:txBody>
      </p:sp>
      <p:pic>
        <p:nvPicPr>
          <p:cNvPr id="25" name="Picture 5" descr="tcu_logo"/>
          <p:cNvPicPr>
            <a:picLocks noChangeAspect="1" noChangeArrowheads="1"/>
          </p:cNvPicPr>
          <p:nvPr/>
        </p:nvPicPr>
        <p:blipFill>
          <a:blip r:embed="rId3" cstate="print"/>
          <a:srcRect/>
          <a:stretch>
            <a:fillRect/>
          </a:stretch>
        </p:blipFill>
        <p:spPr bwMode="auto">
          <a:xfrm>
            <a:off x="3659875" y="4724400"/>
            <a:ext cx="1447800" cy="1071563"/>
          </a:xfrm>
          <a:prstGeom prst="rect">
            <a:avLst/>
          </a:prstGeom>
          <a:noFill/>
          <a:ln w="9525">
            <a:noFill/>
            <a:miter lim="800000"/>
            <a:headEnd/>
            <a:tailEnd/>
          </a:ln>
        </p:spPr>
      </p:pic>
      <p:grpSp>
        <p:nvGrpSpPr>
          <p:cNvPr id="2" name="Group 3"/>
          <p:cNvGrpSpPr>
            <a:grpSpLocks/>
          </p:cNvGrpSpPr>
          <p:nvPr/>
        </p:nvGrpSpPr>
        <p:grpSpPr bwMode="auto">
          <a:xfrm>
            <a:off x="8415338" y="6448425"/>
            <a:ext cx="695325" cy="387350"/>
            <a:chOff x="4881" y="3885"/>
            <a:chExt cx="564" cy="263"/>
          </a:xfrm>
        </p:grpSpPr>
        <p:pic>
          <p:nvPicPr>
            <p:cNvPr id="28" name="Picture 4" descr="TCU268"/>
            <p:cNvPicPr>
              <a:picLocks noChangeAspect="1" noChangeArrowheads="1"/>
            </p:cNvPicPr>
            <p:nvPr/>
          </p:nvPicPr>
          <p:blipFill>
            <a:blip r:embed="rId4" cstate="print"/>
            <a:srcRect/>
            <a:stretch>
              <a:fillRect/>
            </a:stretch>
          </p:blipFill>
          <p:spPr bwMode="auto">
            <a:xfrm>
              <a:off x="4951" y="3885"/>
              <a:ext cx="444" cy="179"/>
            </a:xfrm>
            <a:prstGeom prst="rect">
              <a:avLst/>
            </a:prstGeom>
            <a:noFill/>
            <a:ln w="9525">
              <a:noFill/>
              <a:miter lim="800000"/>
              <a:headEnd/>
              <a:tailEnd/>
            </a:ln>
          </p:spPr>
        </p:pic>
        <p:sp>
          <p:nvSpPr>
            <p:cNvPr id="31" name="Text Box 5"/>
            <p:cNvSpPr txBox="1">
              <a:spLocks noChangeArrowheads="1"/>
            </p:cNvSpPr>
            <p:nvPr/>
          </p:nvSpPr>
          <p:spPr bwMode="auto">
            <a:xfrm>
              <a:off x="4881" y="4023"/>
              <a:ext cx="564" cy="12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500" dirty="0">
                  <a:solidFill>
                    <a:schemeClr val="bg1"/>
                  </a:solidFill>
                  <a:cs typeface="Arial" charset="0"/>
                </a:rPr>
                <a:t>©</a:t>
              </a:r>
              <a:r>
                <a:rPr lang="en-US" sz="600" dirty="0">
                  <a:solidFill>
                    <a:schemeClr val="bg1"/>
                  </a:solidFill>
                  <a:cs typeface="Arial" charset="0"/>
                </a:rPr>
                <a:t> </a:t>
              </a:r>
              <a:r>
                <a:rPr lang="en-US" sz="600" dirty="0" smtClean="0">
                  <a:solidFill>
                    <a:schemeClr val="bg1"/>
                  </a:solidFill>
                </a:rPr>
                <a:t>2013</a:t>
              </a:r>
              <a:endParaRPr lang="en-US" sz="600" dirty="0">
                <a:solidFill>
                  <a:schemeClr val="bg1"/>
                </a:solidFill>
              </a:endParaRPr>
            </a:p>
          </p:txBody>
        </p:sp>
      </p:grpSp>
    </p:spTree>
    <p:extLst>
      <p:ext uri="{BB962C8B-B14F-4D97-AF65-F5344CB8AC3E}">
        <p14:creationId xmlns:p14="http://schemas.microsoft.com/office/powerpoint/2010/main" val="23402511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99&quot;/&gt;&lt;/object&gt;&lt;object type=&quot;3&quot; unique_id=&quot;10005&quot;&gt;&lt;property id=&quot;20148&quot; value=&quot;5&quot;/&gt;&lt;property id=&quot;20300&quot; value=&quot;Slide 2 - &amp;quot; Introduction to   TCU Mapping-Enhanced Counseling (MEC)&amp;quot;&quot;/&gt;&lt;property id=&quot;20307&quot; value=&quot;397&quot;/&gt;&lt;/object&gt;&lt;object type=&quot;3&quot; unique_id=&quot;10010&quot;&gt;&lt;property id=&quot;20148&quot; value=&quot;5&quot;/&gt;&lt;property id=&quot;20300&quot; value=&quot;Slide 6 - &amp;quot;Cognitive Foundations&amp;quot;&quot;/&gt;&lt;property id=&quot;20307&quot; value=&quot;408&quot;/&gt;&lt;/object&gt;&lt;object type=&quot;3&quot; unique_id=&quot;10011&quot;&gt;&lt;property id=&quot;20148&quot; value=&quot;5&quot;/&gt;&lt;property id=&quot;20300&quot; value=&quot;Slide 7&quot;/&gt;&lt;property id=&quot;20307&quot; value=&quot;411&quot;/&gt;&lt;/object&gt;&lt;object type=&quot;3&quot; unique_id=&quot;10012&quot;&gt;&lt;property id=&quot;20148&quot; value=&quot;5&quot;/&gt;&lt;property id=&quot;20300&quot; value=&quot;Slide 8&quot;/&gt;&lt;property id=&quot;20307&quot; value=&quot;413&quot;/&gt;&lt;/object&gt;&lt;object type=&quot;3&quot; unique_id=&quot;10015&quot;&gt;&lt;property id=&quot;20148&quot; value=&quot;5&quot;/&gt;&lt;property id=&quot;20300&quot; value=&quot;Slide 25&quot;/&gt;&lt;property id=&quot;20307&quot; value=&quot;398&quot;/&gt;&lt;/object&gt;&lt;object type=&quot;3&quot; unique_id=&quot;10018&quot;&gt;&lt;property id=&quot;20148&quot; value=&quot;5&quot;/&gt;&lt;property id=&quot;20300&quot; value=&quot;Slide 20&quot;/&gt;&lt;property id=&quot;20307&quot; value=&quot;404&quot;/&gt;&lt;/object&gt;&lt;object type=&quot;3&quot; unique_id=&quot;10600&quot;&gt;&lt;property id=&quot;20148&quot; value=&quot;5&quot;/&gt;&lt;property id=&quot;20300&quot; value=&quot;Slide 9 - &amp;quot;Overview of                  TCU Interventions&amp;quot;&quot;/&gt;&lt;property id=&quot;20307&quot; value=&quot;416&quot;/&gt;&lt;/object&gt;&lt;object type=&quot;3&quot; unique_id=&quot;10601&quot;&gt;&lt;property id=&quot;20148&quot; value=&quot;5&quot;/&gt;&lt;property id=&quot;20300&quot; value=&quot;Slide 11&quot;/&gt;&lt;property id=&quot;20307&quot; value=&quot;417&quot;/&gt;&lt;/object&gt;&lt;object type=&quot;3&quot; unique_id=&quot;10602&quot;&gt;&lt;property id=&quot;20148&quot; value=&quot;5&quot;/&gt;&lt;property id=&quot;20300&quot; value=&quot;Slide 10&quot;/&gt;&lt;property id=&quot;20307&quot; value=&quot;418&quot;/&gt;&lt;/object&gt;&lt;object type=&quot;3&quot; unique_id=&quot;10603&quot;&gt;&lt;property id=&quot;20148&quot; value=&quot;5&quot;/&gt;&lt;property id=&quot;20300&quot; value=&quot;Slide 12&quot;/&gt;&lt;property id=&quot;20307&quot; value=&quot;419&quot;/&gt;&lt;/object&gt;&lt;object type=&quot;3&quot; unique_id=&quot;10604&quot;&gt;&lt;property id=&quot;20148&quot; value=&quot;5&quot;/&gt;&lt;property id=&quot;20300&quot; value=&quot;Slide 13 - &amp;quot;Three types of maps&amp;quot;&quot;/&gt;&lt;property id=&quot;20307&quot; value=&quot;426&quot;/&gt;&lt;/object&gt;&lt;object type=&quot;3&quot; unique_id=&quot;10605&quot;&gt;&lt;property id=&quot;20148&quot; value=&quot;5&quot;/&gt;&lt;property id=&quot;20300&quot; value=&quot;Slide 5 - &amp;quot;What is TCU Mapping-Enhanced Counseling?&amp;quot;&quot;/&gt;&lt;property id=&quot;20307&quot; value=&quot;425&quot;/&gt;&lt;/object&gt;&lt;object type=&quot;3&quot; unique_id=&quot;10609&quot;&gt;&lt;property id=&quot;20148&quot; value=&quot;5&quot;/&gt;&lt;property id=&quot;20300&quot; value=&quot;Slide 14 - &amp;quot;More Maps&amp;amp;#x09;&amp;quot;&quot;/&gt;&lt;property id=&quot;20307&quot; value=&quot;430&quot;/&gt;&lt;/object&gt;&lt;object type=&quot;3&quot; unique_id=&quot;10610&quot;&gt;&lt;property id=&quot;20148&quot; value=&quot;5&quot;/&gt;&lt;property id=&quot;20300&quot; value=&quot;Slide 16 - &amp;quot;How does TMEC fit with client assessments?&amp;quot;&quot;/&gt;&lt;property id=&quot;20307&quot; value=&quot;431&quot;/&gt;&lt;/object&gt;&lt;object type=&quot;3&quot; unique_id=&quot;10611&quot;&gt;&lt;property id=&quot;20148&quot; value=&quot;5&quot;/&gt;&lt;property id=&quot;20300&quot; value=&quot;Slide 15 - &amp;quot;General Benefits of TMEC&amp;quot;&quot;/&gt;&lt;property id=&quot;20307&quot; value=&quot;432&quot;/&gt;&lt;/object&gt;&lt;object type=&quot;3&quot; unique_id=&quot;10613&quot;&gt;&lt;property id=&quot;20148&quot; value=&quot;5&quot;/&gt;&lt;property id=&quot;20300&quot; value=&quot;Slide 17 - &amp;quot;Map Types&amp;quot;&quot;/&gt;&lt;property id=&quot;20307&quot; value=&quot;420&quot;/&gt;&lt;/object&gt;&lt;object type=&quot;3&quot; unique_id=&quot;10614&quot;&gt;&lt;property id=&quot;20148&quot; value=&quot;5&quot;/&gt;&lt;property id=&quot;20300&quot; value=&quot;Slide 18 - &amp;quot;Map Types&amp;quot;&quot;/&gt;&lt;property id=&quot;20307&quot; value=&quot;433&quot;/&gt;&lt;/object&gt;&lt;object type=&quot;3&quot; unique_id=&quot;10615&quot;&gt;&lt;property id=&quot;20148&quot; value=&quot;5&quot;/&gt;&lt;property id=&quot;20300&quot; value=&quot;Slide 19 - &amp;quot;Map Types&amp;quot;&quot;/&gt;&lt;property id=&quot;20307&quot; value=&quot;435&quot;/&gt;&lt;/object&gt;&lt;object type=&quot;3&quot; unique_id=&quot;10616&quot;&gt;&lt;property id=&quot;20148&quot; value=&quot;5&quot;/&gt;&lt;property id=&quot;20300&quot; value=&quot;Slide 21 - &amp;quot;Map Types&amp;quot;&quot;/&gt;&lt;property id=&quot;20307&quot; value=&quot;436&quot;/&gt;&lt;/object&gt;&lt;object type=&quot;3&quot; unique_id=&quot;10617&quot;&gt;&lt;property id=&quot;20148&quot; value=&quot;5&quot;/&gt;&lt;property id=&quot;20300&quot; value=&quot;Slide 22 - &amp;quot;Map Types&amp;quot;&quot;/&gt;&lt;property id=&quot;20307&quot; value=&quot;437&quot;/&gt;&lt;/object&gt;&lt;object type=&quot;3&quot; unique_id=&quot;10618&quot;&gt;&lt;property id=&quot;20148&quot; value=&quot;5&quot;/&gt;&lt;property id=&quot;20300&quot; value=&quot;Slide 23 - &amp;quot;Map Types&amp;quot;&quot;/&gt;&lt;property id=&quot;20307&quot; value=&quot;438&quot;/&gt;&lt;/object&gt;&lt;object type=&quot;3&quot; unique_id=&quot;10619&quot;&gt;&lt;property id=&quot;20148&quot; value=&quot;5&quot;/&gt;&lt;property id=&quot;20300&quot; value=&quot;Slide 24 - &amp;quot;Map Types&amp;quot;&quot;/&gt;&lt;property id=&quot;20307&quot; value=&quot;421&quot;/&gt;&lt;/object&gt;&lt;object type=&quot;3&quot; unique_id=&quot;10623&quot;&gt;&lt;property id=&quot;20148&quot; value=&quot;5&quot;/&gt;&lt;property id=&quot;20300&quot; value=&quot;Slide 29 - &amp;quot;Getting Motivated to Change&amp;quot;&quot;/&gt;&lt;property id=&quot;20307&quot; value=&quot;442&quot;/&gt;&lt;/object&gt;&lt;object type=&quot;3&quot; unique_id=&quot;10625&quot;&gt;&lt;property id=&quot;20148&quot; value=&quot;5&quot;/&gt;&lt;property id=&quot;20300&quot; value=&quot;Slide 30 - &amp;quot;Other Manuals&amp;quot;&quot;/&gt;&lt;property id=&quot;20307&quot; value=&quot;444&quot;/&gt;&lt;/object&gt;&lt;object type=&quot;3&quot; unique_id=&quot;10626&quot;&gt;&lt;property id=&quot;20148&quot; value=&quot;5&quot;/&gt;&lt;property id=&quot;20300&quot; value=&quot;Slide 31 - &amp;quot;Phillip Barbour&amp;quot;&quot;/&gt;&lt;property id=&quot;20307&quot; value=&quot;445&quot;/&gt;&lt;/object&gt;&lt;object type=&quot;3&quot; unique_id=&quot;10627&quot;&gt;&lt;property id=&quot;20148&quot; value=&quot;5&quot;/&gt;&lt;property id=&quot;20300&quot; value=&quot;Slide 3 - &amp;quot;Phil’s Dog&amp;quot;&quot;/&gt;&lt;property id=&quot;20307&quot; value=&quot;449&quot;/&gt;&lt;/object&gt;&lt;object type=&quot;3&quot; unique_id=&quot;10628&quot;&gt;&lt;property id=&quot;20148&quot; value=&quot;5&quot;/&gt;&lt;property id=&quot;20300&quot; value=&quot;Slide 4 - &amp;quot;Phil’s Dog&amp;quot;&quot;/&gt;&lt;property id=&quot;20307&quot; value=&quot;450&quot;/&gt;&lt;/object&gt;&lt;object type=&quot;3&quot; unique_id=&quot;10629&quot;&gt;&lt;property id=&quot;20148&quot; value=&quot;5&quot;/&gt;&lt;property id=&quot;20300&quot; value=&quot;Slide 26 - &amp;quot;Maps and Manuals&amp;quot;&quot;/&gt;&lt;property id=&quot;20307&quot; value=&quot;446&quot;/&gt;&lt;/object&gt;&lt;object type=&quot;3&quot; unique_id=&quot;10630&quot;&gt;&lt;property id=&quot;20148&quot; value=&quot;5&quot;/&gt;&lt;property id=&quot;20300&quot; value=&quot;Slide 27 - &amp;quot;Maps and Manuals&amp;quot;&quot;/&gt;&lt;property id=&quot;20307&quot; value=&quot;447&quot;/&gt;&lt;/object&gt;&lt;object type=&quot;3&quot; unique_id=&quot;10631&quot;&gt;&lt;property id=&quot;20148&quot; value=&quot;5&quot;/&gt;&lt;property id=&quot;20300&quot; value=&quot;Slide 28 - &amp;quot;Maps and Manuals Specific Topics&amp;quot;&quot;/&gt;&lt;property id=&quot;20307&quot; value=&quot;448&quot;/&gt;&lt;/object&gt;&lt;/object&gt;&lt;/object&gt;&lt;/database&gt;"/>
  <p:tag name="SECTOMILLISECCONVERTED" val="1"/>
</p:tagLst>
</file>

<file path=ppt/theme/theme1.xml><?xml version="1.0" encoding="utf-8"?>
<a:theme xmlns:a="http://schemas.openxmlformats.org/drawingml/2006/main" name="chj template-partialembed-ufonts">
  <a:themeElements>
    <a:clrScheme name="CHJ-Custom">
      <a:dk1>
        <a:sysClr val="windowText" lastClr="000000"/>
      </a:dk1>
      <a:lt1>
        <a:sysClr val="window" lastClr="FFFFFF"/>
      </a:lt1>
      <a:dk2>
        <a:srgbClr val="1D4576"/>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chj template-partialembed-ufonts</Template>
  <TotalTime>3973</TotalTime>
  <Words>3002</Words>
  <Application>Microsoft Office PowerPoint</Application>
  <PresentationFormat>On-screen Show (4:3)</PresentationFormat>
  <Paragraphs>310</Paragraphs>
  <Slides>31</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Angsana New</vt:lpstr>
      <vt:lpstr>Arial</vt:lpstr>
      <vt:lpstr>Arial Black</vt:lpstr>
      <vt:lpstr>Calibri</vt:lpstr>
      <vt:lpstr>Comic Sans MS</vt:lpstr>
      <vt:lpstr>Lato Bold</vt:lpstr>
      <vt:lpstr>Lato Regular</vt:lpstr>
      <vt:lpstr>Levenim MT</vt:lpstr>
      <vt:lpstr>Lucida Sans Unicode</vt:lpstr>
      <vt:lpstr>Times New Roman</vt:lpstr>
      <vt:lpstr>Wingdings</vt:lpstr>
      <vt:lpstr>chj template-partialembed-ufonts</vt:lpstr>
      <vt:lpstr>PowerPoint Presentation</vt:lpstr>
      <vt:lpstr> Introduction to   TCU Mapping-Enhanced Counseling (MEC)</vt:lpstr>
      <vt:lpstr>Phil’s Dog</vt:lpstr>
      <vt:lpstr>Phil’s Dog</vt:lpstr>
      <vt:lpstr>What is TCU Mapping-Enhanced Counseling?</vt:lpstr>
      <vt:lpstr>Cognitive Foundations</vt:lpstr>
      <vt:lpstr>PowerPoint Presentation</vt:lpstr>
      <vt:lpstr>PowerPoint Presentation</vt:lpstr>
      <vt:lpstr>Overview of                  TCU Interventions</vt:lpstr>
      <vt:lpstr>PowerPoint Presentation</vt:lpstr>
      <vt:lpstr>PowerPoint Presentation</vt:lpstr>
      <vt:lpstr>PowerPoint Presentation</vt:lpstr>
      <vt:lpstr>Three types of maps</vt:lpstr>
      <vt:lpstr>More Maps </vt:lpstr>
      <vt:lpstr>General Benefits of TMEC</vt:lpstr>
      <vt:lpstr>How does TMEC fit with client assessments?</vt:lpstr>
      <vt:lpstr>Map Types</vt:lpstr>
      <vt:lpstr>Map Types</vt:lpstr>
      <vt:lpstr>Map Types</vt:lpstr>
      <vt:lpstr>PowerPoint Presentation</vt:lpstr>
      <vt:lpstr>Map Types</vt:lpstr>
      <vt:lpstr>Map Types</vt:lpstr>
      <vt:lpstr>Map Types</vt:lpstr>
      <vt:lpstr>Map Types</vt:lpstr>
      <vt:lpstr>PowerPoint Presentation</vt:lpstr>
      <vt:lpstr>Maps and Manuals</vt:lpstr>
      <vt:lpstr>Maps and Manuals</vt:lpstr>
      <vt:lpstr>Maps and Manuals Specific Topics</vt:lpstr>
      <vt:lpstr>Getting Motivated to Change</vt:lpstr>
      <vt:lpstr>Other Manuals</vt:lpstr>
      <vt:lpstr>Phillip Barbour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  ENGAGEMENT STRATEGIES IN A NUTSHELL</dc:title>
  <dc:creator>home</dc:creator>
  <cp:lastModifiedBy>Joe Manney</cp:lastModifiedBy>
  <cp:revision>262</cp:revision>
  <cp:lastPrinted>2013-12-17T16:38:11Z</cp:lastPrinted>
  <dcterms:created xsi:type="dcterms:W3CDTF">2011-09-06T23:35:02Z</dcterms:created>
  <dcterms:modified xsi:type="dcterms:W3CDTF">2016-02-16T21:06:46Z</dcterms:modified>
</cp:coreProperties>
</file>