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39"/>
  </p:notesMasterIdLst>
  <p:sldIdLst>
    <p:sldId id="256" r:id="rId2"/>
    <p:sldId id="265" r:id="rId3"/>
    <p:sldId id="257" r:id="rId4"/>
    <p:sldId id="269" r:id="rId5"/>
    <p:sldId id="306" r:id="rId6"/>
    <p:sldId id="297" r:id="rId7"/>
    <p:sldId id="327" r:id="rId8"/>
    <p:sldId id="328" r:id="rId9"/>
    <p:sldId id="298" r:id="rId10"/>
    <p:sldId id="299" r:id="rId11"/>
    <p:sldId id="303" r:id="rId12"/>
    <p:sldId id="300" r:id="rId13"/>
    <p:sldId id="301" r:id="rId14"/>
    <p:sldId id="302" r:id="rId15"/>
    <p:sldId id="304" r:id="rId16"/>
    <p:sldId id="305" r:id="rId17"/>
    <p:sldId id="307" r:id="rId18"/>
    <p:sldId id="308" r:id="rId19"/>
    <p:sldId id="309" r:id="rId20"/>
    <p:sldId id="311" r:id="rId21"/>
    <p:sldId id="310" r:id="rId22"/>
    <p:sldId id="312" r:id="rId23"/>
    <p:sldId id="313" r:id="rId24"/>
    <p:sldId id="314" r:id="rId25"/>
    <p:sldId id="315" r:id="rId26"/>
    <p:sldId id="318" r:id="rId27"/>
    <p:sldId id="316" r:id="rId28"/>
    <p:sldId id="317" r:id="rId29"/>
    <p:sldId id="319" r:id="rId30"/>
    <p:sldId id="320" r:id="rId31"/>
    <p:sldId id="321" r:id="rId32"/>
    <p:sldId id="322" r:id="rId33"/>
    <p:sldId id="323" r:id="rId34"/>
    <p:sldId id="324" r:id="rId35"/>
    <p:sldId id="325" r:id="rId36"/>
    <p:sldId id="326" r:id="rId37"/>
    <p:sldId id="296" r:id="rId3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0" autoAdjust="0"/>
    <p:restoredTop sz="65751" autoAdjust="0"/>
  </p:normalViewPr>
  <p:slideViewPr>
    <p:cSldViewPr>
      <p:cViewPr varScale="1">
        <p:scale>
          <a:sx n="50" d="100"/>
          <a:sy n="50" d="100"/>
        </p:scale>
        <p:origin x="-171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ACF78E4-2BCC-425B-B7E8-0292AAC543CB}" type="datetimeFigureOut">
              <a:rPr lang="en-US"/>
              <a:pPr>
                <a:defRPr/>
              </a:pPr>
              <a:t>4/12/2011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EAFB0E3-0235-4BF4-96E4-12C8A47E159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z="1200" kern="1200" dirty="0" smtClean="0">
                <a:solidFill>
                  <a:schemeClr val="tx1"/>
                </a:solidFill>
                <a:latin typeface="+mn-lt"/>
                <a:ea typeface="+mn-ea"/>
                <a:cs typeface="+mn-cs"/>
              </a:rPr>
              <a:t>Sound clinical practice regarding assessment is the key to identifying initial and ongoing treatment needs and services; as well as identifying reentry needs and services. Assessment of the criminal justice population must also address criminal risk factors that can impact treatment progress both within the institution and during community reentry.  This webinar will introduce participants to evidence-based tools and practices for the assessment of the criminal justice population in treatment.</a:t>
            </a:r>
            <a:r>
              <a:rPr lang="en-US" sz="1200" b="1" kern="1200" dirty="0" smtClean="0">
                <a:solidFill>
                  <a:schemeClr val="tx1"/>
                </a:solidFill>
                <a:latin typeface="+mn-lt"/>
                <a:ea typeface="+mn-ea"/>
                <a:cs typeface="+mn-cs"/>
              </a:rPr>
              <a:t/>
            </a:r>
            <a:br>
              <a:rPr lang="en-US" sz="1200" b="1" kern="1200" dirty="0" smtClean="0">
                <a:solidFill>
                  <a:schemeClr val="tx1"/>
                </a:solidFill>
                <a:latin typeface="+mn-lt"/>
                <a:ea typeface="+mn-ea"/>
                <a:cs typeface="+mn-cs"/>
              </a:rPr>
            </a:br>
            <a:endParaRPr lang="en-US" dirty="0" smtClean="0"/>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9D7393-5D79-40D8-813E-708755245587}" type="slidenum">
              <a:rPr lang="en-US" smtClean="0"/>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200" b="1" kern="1200" baseline="0" dirty="0" smtClean="0">
                <a:solidFill>
                  <a:schemeClr val="tx1"/>
                </a:solidFill>
                <a:latin typeface="+mn-lt"/>
                <a:ea typeface="+mn-ea"/>
                <a:cs typeface="+mn-cs"/>
              </a:rPr>
              <a:t>Addiction Severity Index (ASI)</a:t>
            </a:r>
          </a:p>
          <a:p>
            <a:r>
              <a:rPr lang="en-US" sz="1200" kern="1200" baseline="0" dirty="0" smtClean="0">
                <a:solidFill>
                  <a:schemeClr val="tx1"/>
                </a:solidFill>
                <a:latin typeface="+mn-lt"/>
                <a:ea typeface="+mn-ea"/>
                <a:cs typeface="+mn-cs"/>
              </a:rPr>
              <a:t>Treatment Research Institute</a:t>
            </a:r>
          </a:p>
          <a:p>
            <a:r>
              <a:rPr lang="en-US" sz="1200" b="1" i="1" kern="1200" baseline="0" dirty="0" smtClean="0">
                <a:solidFill>
                  <a:schemeClr val="tx1"/>
                </a:solidFill>
                <a:latin typeface="+mn-lt"/>
                <a:ea typeface="+mn-ea"/>
                <a:cs typeface="+mn-cs"/>
              </a:rPr>
              <a:t>http://www.tresearch.org/ASI.htm</a:t>
            </a:r>
          </a:p>
          <a:p>
            <a:r>
              <a:rPr lang="en-US" sz="1200" kern="1200" baseline="0" dirty="0" smtClean="0">
                <a:solidFill>
                  <a:schemeClr val="tx1"/>
                </a:solidFill>
                <a:latin typeface="+mn-lt"/>
                <a:ea typeface="+mn-ea"/>
                <a:cs typeface="+mn-cs"/>
              </a:rPr>
              <a:t>This ASI is an assessment instrument designed to be administered as a semi-structured interview in one</a:t>
            </a:r>
          </a:p>
          <a:p>
            <a:r>
              <a:rPr lang="en-US" sz="1200" kern="1200" baseline="0" dirty="0" smtClean="0">
                <a:solidFill>
                  <a:schemeClr val="tx1"/>
                </a:solidFill>
                <a:latin typeface="+mn-lt"/>
                <a:ea typeface="+mn-ea"/>
                <a:cs typeface="+mn-cs"/>
              </a:rPr>
              <a:t>hour or less to patients who present for substance abuse treatment. The instrument gathers information</a:t>
            </a:r>
          </a:p>
          <a:p>
            <a:r>
              <a:rPr lang="en-US" sz="1200" kern="1200" baseline="0" dirty="0" smtClean="0">
                <a:solidFill>
                  <a:schemeClr val="tx1"/>
                </a:solidFill>
                <a:latin typeface="+mn-lt"/>
                <a:ea typeface="+mn-ea"/>
                <a:cs typeface="+mn-cs"/>
              </a:rPr>
              <a:t>about seven areas of a patient’s life: medical, employment/support, drug and alcohol use, family history,</a:t>
            </a:r>
          </a:p>
          <a:p>
            <a:r>
              <a:rPr lang="en-US" sz="1200" kern="1200" baseline="0" dirty="0" smtClean="0">
                <a:solidFill>
                  <a:schemeClr val="tx1"/>
                </a:solidFill>
                <a:latin typeface="+mn-lt"/>
                <a:ea typeface="+mn-ea"/>
                <a:cs typeface="+mn-cs"/>
              </a:rPr>
              <a:t>family/social relationships, and psychiatric problems.</a:t>
            </a:r>
          </a:p>
          <a:p>
            <a:endParaRPr lang="en-US" sz="1200" b="1"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The Global Appraisal of Individual Needs -Initial (GAIN-I)</a:t>
            </a:r>
          </a:p>
          <a:p>
            <a:r>
              <a:rPr lang="en-US" sz="1200" kern="1200" baseline="0" dirty="0" smtClean="0">
                <a:solidFill>
                  <a:schemeClr val="tx1"/>
                </a:solidFill>
                <a:latin typeface="+mn-lt"/>
                <a:ea typeface="+mn-ea"/>
                <a:cs typeface="+mn-cs"/>
              </a:rPr>
              <a:t>Chestnut Health Systems, Chestnut Institute</a:t>
            </a:r>
          </a:p>
          <a:p>
            <a:r>
              <a:rPr lang="en-US" sz="1200" b="1" i="1" kern="1200" baseline="0" dirty="0" smtClean="0">
                <a:solidFill>
                  <a:schemeClr val="tx1"/>
                </a:solidFill>
                <a:latin typeface="+mn-lt"/>
                <a:ea typeface="+mn-ea"/>
                <a:cs typeface="+mn-cs"/>
              </a:rPr>
              <a:t>http://www.chestnut.org/li/gain/</a:t>
            </a:r>
          </a:p>
          <a:p>
            <a:r>
              <a:rPr lang="en-US" sz="1200" kern="1200" baseline="0" dirty="0" smtClean="0">
                <a:solidFill>
                  <a:schemeClr val="tx1"/>
                </a:solidFill>
                <a:latin typeface="+mn-lt"/>
                <a:ea typeface="+mn-ea"/>
                <a:cs typeface="+mn-cs"/>
              </a:rPr>
              <a:t>Developed through a 10-year collaboration of clinicians, researchers, and policy makers from over a dozen agencies and localities, the Global Appraisal of Individual Needs (GAIN-I) is a progressive and integrated series of measures and computer applications designed to support </a:t>
            </a:r>
          </a:p>
          <a:p>
            <a:pPr marL="228600" indent="-228600">
              <a:buAutoNum type="alphaLcParenR"/>
            </a:pPr>
            <a:r>
              <a:rPr lang="en-US" sz="1200" kern="1200" baseline="0" dirty="0" smtClean="0">
                <a:solidFill>
                  <a:schemeClr val="tx1"/>
                </a:solidFill>
                <a:latin typeface="+mn-lt"/>
                <a:ea typeface="+mn-ea"/>
                <a:cs typeface="+mn-cs"/>
              </a:rPr>
              <a:t>initial screenings, brief interventions and referrals, </a:t>
            </a:r>
          </a:p>
          <a:p>
            <a:pPr marL="228600" indent="-228600">
              <a:buAutoNum type="alphaLcParenR"/>
            </a:pPr>
            <a:r>
              <a:rPr lang="en-US" sz="1200" kern="1200" baseline="0" dirty="0" smtClean="0">
                <a:solidFill>
                  <a:schemeClr val="tx1"/>
                </a:solidFill>
                <a:latin typeface="+mn-lt"/>
                <a:ea typeface="+mn-ea"/>
                <a:cs typeface="+mn-cs"/>
              </a:rPr>
              <a:t>standardized </a:t>
            </a:r>
            <a:r>
              <a:rPr lang="en-US" sz="1200" kern="1200" baseline="0" dirty="0" err="1" smtClean="0">
                <a:solidFill>
                  <a:schemeClr val="tx1"/>
                </a:solidFill>
                <a:latin typeface="+mn-lt"/>
                <a:ea typeface="+mn-ea"/>
                <a:cs typeface="+mn-cs"/>
              </a:rPr>
              <a:t>biopsychosocial</a:t>
            </a:r>
            <a:r>
              <a:rPr lang="en-US" sz="1200" kern="1200" baseline="0" dirty="0" smtClean="0">
                <a:solidFill>
                  <a:schemeClr val="tx1"/>
                </a:solidFill>
                <a:latin typeface="+mn-lt"/>
                <a:ea typeface="+mn-ea"/>
                <a:cs typeface="+mn-cs"/>
              </a:rPr>
              <a:t> clinical assessments for diagnosis, placement and treatment planning, </a:t>
            </a:r>
          </a:p>
          <a:p>
            <a:pPr marL="228600" indent="-228600">
              <a:buAutoNum type="alphaLcParenR"/>
            </a:pPr>
            <a:r>
              <a:rPr lang="en-US" sz="1200" kern="1200" baseline="0" dirty="0" smtClean="0">
                <a:solidFill>
                  <a:schemeClr val="tx1"/>
                </a:solidFill>
                <a:latin typeface="+mn-lt"/>
                <a:ea typeface="+mn-ea"/>
                <a:cs typeface="+mn-cs"/>
              </a:rPr>
              <a:t>monitoring of changes in clinical status, service utilization, and costs to society, and </a:t>
            </a:r>
          </a:p>
          <a:p>
            <a:pPr marL="228600" indent="-228600">
              <a:buAutoNum type="alphaLcParenR"/>
            </a:pPr>
            <a:r>
              <a:rPr lang="en-US" sz="1200" kern="1200" baseline="0" dirty="0" smtClean="0">
                <a:solidFill>
                  <a:schemeClr val="tx1"/>
                </a:solidFill>
                <a:latin typeface="+mn-lt"/>
                <a:ea typeface="+mn-ea"/>
                <a:cs typeface="+mn-cs"/>
              </a:rPr>
              <a:t>subgroup and program level needs assessment and evaluation. GAIN is copyrighted by Chestnut Health Systems.</a:t>
            </a:r>
          </a:p>
          <a:p>
            <a:endParaRPr lang="en-US"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The Adolescent Diagnostic Interview (ADI)</a:t>
            </a:r>
          </a:p>
          <a:p>
            <a:r>
              <a:rPr lang="en-US" sz="1200" kern="1200" baseline="0" dirty="0" smtClean="0">
                <a:solidFill>
                  <a:schemeClr val="tx1"/>
                </a:solidFill>
                <a:latin typeface="+mn-lt"/>
                <a:ea typeface="+mn-ea"/>
                <a:cs typeface="+mn-cs"/>
              </a:rPr>
              <a:t>Western Psychological Services</a:t>
            </a:r>
          </a:p>
          <a:p>
            <a:r>
              <a:rPr lang="en-US" sz="1200" b="1" i="1" kern="1200" baseline="0" dirty="0" smtClean="0">
                <a:solidFill>
                  <a:schemeClr val="tx1"/>
                </a:solidFill>
                <a:latin typeface="+mn-lt"/>
                <a:ea typeface="+mn-ea"/>
                <a:cs typeface="+mn-cs"/>
              </a:rPr>
              <a:t>https://pubs.niaaa.nih.gov/publications</a:t>
            </a:r>
          </a:p>
          <a:p>
            <a:r>
              <a:rPr lang="en-US" sz="1200" kern="1200" baseline="0" dirty="0" smtClean="0">
                <a:solidFill>
                  <a:schemeClr val="tx1"/>
                </a:solidFill>
                <a:latin typeface="+mn-lt"/>
                <a:ea typeface="+mn-ea"/>
                <a:cs typeface="+mn-cs"/>
              </a:rPr>
              <a:t>The ADI systemically assesses psychoactive substance use disorders in 12 to 18 year olds.</a:t>
            </a:r>
          </a:p>
          <a:p>
            <a:r>
              <a:rPr lang="en-US" sz="1200" kern="1200" baseline="0" dirty="0" smtClean="0">
                <a:solidFill>
                  <a:schemeClr val="tx1"/>
                </a:solidFill>
                <a:latin typeface="+mn-lt"/>
                <a:ea typeface="+mn-ea"/>
                <a:cs typeface="+mn-cs"/>
              </a:rPr>
              <a:t>Based on Diagnostic and Statistical Manual (DSM) III-R criteria, this convenient structured</a:t>
            </a:r>
          </a:p>
          <a:p>
            <a:r>
              <a:rPr lang="en-US" sz="1200" kern="1200" baseline="0" dirty="0" smtClean="0">
                <a:solidFill>
                  <a:schemeClr val="tx1"/>
                </a:solidFill>
                <a:latin typeface="+mn-lt"/>
                <a:ea typeface="+mn-ea"/>
                <a:cs typeface="+mn-cs"/>
              </a:rPr>
              <a:t>interview also evaluates psychosocial stressors, school and interpersonal functioning, and</a:t>
            </a:r>
          </a:p>
          <a:p>
            <a:r>
              <a:rPr lang="en-US" sz="1200" kern="1200" baseline="0" dirty="0" smtClean="0">
                <a:solidFill>
                  <a:schemeClr val="tx1"/>
                </a:solidFill>
                <a:latin typeface="+mn-lt"/>
                <a:ea typeface="+mn-ea"/>
                <a:cs typeface="+mn-cs"/>
              </a:rPr>
              <a:t>cognitive impairment. In addition it screens for specific problems commonly associated with</a:t>
            </a:r>
          </a:p>
          <a:p>
            <a:r>
              <a:rPr lang="en-US" sz="1200" kern="1200" baseline="0" dirty="0" smtClean="0">
                <a:solidFill>
                  <a:schemeClr val="tx1"/>
                </a:solidFill>
                <a:latin typeface="+mn-lt"/>
                <a:ea typeface="+mn-ea"/>
                <a:cs typeface="+mn-cs"/>
              </a:rPr>
              <a:t>substance abuse.</a:t>
            </a:r>
          </a:p>
          <a:p>
            <a:endParaRPr lang="en-US"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ASAM Patient Placement Criteria 2nd Edition Revised (ASAM PPC-2R)</a:t>
            </a:r>
          </a:p>
          <a:p>
            <a:r>
              <a:rPr lang="en-US" sz="1200" kern="1200" baseline="0" dirty="0" smtClean="0">
                <a:solidFill>
                  <a:schemeClr val="tx1"/>
                </a:solidFill>
                <a:latin typeface="+mn-lt"/>
                <a:ea typeface="+mn-ea"/>
                <a:cs typeface="+mn-cs"/>
              </a:rPr>
              <a:t>American Society of Addiction Medicine</a:t>
            </a:r>
          </a:p>
          <a:p>
            <a:r>
              <a:rPr lang="en-US" sz="1200" b="1" i="1" kern="1200" baseline="0" dirty="0" smtClean="0">
                <a:solidFill>
                  <a:schemeClr val="tx1"/>
                </a:solidFill>
                <a:latin typeface="+mn-lt"/>
                <a:ea typeface="+mn-ea"/>
                <a:cs typeface="+mn-cs"/>
              </a:rPr>
              <a:t>http://www.asam.org/PatientPlacementCriteria.html</a:t>
            </a:r>
          </a:p>
          <a:p>
            <a:r>
              <a:rPr lang="en-US" sz="1200" kern="1200" baseline="0" dirty="0" smtClean="0">
                <a:solidFill>
                  <a:schemeClr val="tx1"/>
                </a:solidFill>
                <a:latin typeface="+mn-lt"/>
                <a:ea typeface="+mn-ea"/>
                <a:cs typeface="+mn-cs"/>
              </a:rPr>
              <a:t>ASAM PPC-2R is the most widely used and comprehensive national guideline for placement, continued</a:t>
            </a:r>
          </a:p>
          <a:p>
            <a:r>
              <a:rPr lang="en-US" sz="1200" kern="1200" baseline="0" dirty="0" smtClean="0">
                <a:solidFill>
                  <a:schemeClr val="tx1"/>
                </a:solidFill>
                <a:latin typeface="+mn-lt"/>
                <a:ea typeface="+mn-ea"/>
                <a:cs typeface="+mn-cs"/>
              </a:rPr>
              <a:t>stay, and discharge for patients with alcohol and other drug problems.</a:t>
            </a:r>
          </a:p>
          <a:p>
            <a:endParaRPr lang="en-US"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Stages of Change Readiness and Treatment Eagerness Scale (SOCRATES)</a:t>
            </a:r>
          </a:p>
          <a:p>
            <a:r>
              <a:rPr lang="en-US" sz="1200" kern="1200" baseline="0" dirty="0" smtClean="0">
                <a:solidFill>
                  <a:schemeClr val="tx1"/>
                </a:solidFill>
                <a:latin typeface="+mn-lt"/>
                <a:ea typeface="+mn-ea"/>
                <a:cs typeface="+mn-cs"/>
              </a:rPr>
              <a:t>Department of Psychology, University of Mexico</a:t>
            </a:r>
          </a:p>
          <a:p>
            <a:r>
              <a:rPr lang="en-US" sz="1200" b="1" i="1" kern="1200" baseline="0" dirty="0" smtClean="0">
                <a:solidFill>
                  <a:schemeClr val="tx1"/>
                </a:solidFill>
                <a:latin typeface="+mn-lt"/>
                <a:ea typeface="+mn-ea"/>
                <a:cs typeface="+mn-cs"/>
              </a:rPr>
              <a:t>http://www.niaaa.nih.gov/Publications/</a:t>
            </a:r>
          </a:p>
          <a:p>
            <a:r>
              <a:rPr lang="en-US" sz="1200" kern="1200" baseline="0" dirty="0" smtClean="0">
                <a:solidFill>
                  <a:schemeClr val="tx1"/>
                </a:solidFill>
                <a:latin typeface="+mn-lt"/>
                <a:ea typeface="+mn-ea"/>
                <a:cs typeface="+mn-cs"/>
              </a:rPr>
              <a:t>The SOCRATES is a 19-item self-administered assessment designed to assess client motivation to</a:t>
            </a:r>
          </a:p>
          <a:p>
            <a:r>
              <a:rPr lang="en-US" sz="1200" kern="1200" baseline="0" dirty="0" smtClean="0">
                <a:solidFill>
                  <a:schemeClr val="tx1"/>
                </a:solidFill>
                <a:latin typeface="+mn-lt"/>
                <a:ea typeface="+mn-ea"/>
                <a:cs typeface="+mn-cs"/>
              </a:rPr>
              <a:t>change drinking related behavior. It is made up of three scales: Problem Recognition, Ambivalence and</a:t>
            </a:r>
          </a:p>
          <a:p>
            <a:r>
              <a:rPr lang="en-US" sz="1200" kern="1200" baseline="0" dirty="0" smtClean="0">
                <a:solidFill>
                  <a:schemeClr val="tx1"/>
                </a:solidFill>
                <a:latin typeface="+mn-lt"/>
                <a:ea typeface="+mn-ea"/>
                <a:cs typeface="+mn-cs"/>
              </a:rPr>
              <a:t>Taking Steps.</a:t>
            </a:r>
          </a:p>
          <a:p>
            <a:endParaRPr lang="en-US" dirty="0" smtClean="0"/>
          </a:p>
          <a:p>
            <a:r>
              <a:rPr lang="en-US" b="1" dirty="0" smtClean="0"/>
              <a:t>TCU CTS</a:t>
            </a:r>
          </a:p>
          <a:p>
            <a:r>
              <a:rPr lang="en-US" dirty="0" smtClean="0"/>
              <a:t>Instrument Focus Areas:</a:t>
            </a:r>
          </a:p>
          <a:p>
            <a:r>
              <a:rPr lang="en-US" dirty="0" smtClean="0"/>
              <a:t>Criminal Thinking</a:t>
            </a:r>
            <a:br>
              <a:rPr lang="en-US" dirty="0" smtClean="0"/>
            </a:br>
            <a:endParaRPr lang="en-US" dirty="0" smtClean="0"/>
          </a:p>
          <a:p>
            <a:r>
              <a:rPr lang="en-US" dirty="0" smtClean="0"/>
              <a:t>TCU Criminal Thinking Scales (TCU CTS) is a supplement to the CJ-CEST-Intake and CJ-CEST and is designed to measure “criminal thinking.” The 6 CTS scales include Entitlement, Justification, Power Orientation, Cold Heartedness, Criminal Rationalization, and Personal Irresponsibility which represent concepts with special significance in treatment settings for correctional populations. (5-10 minutes)</a:t>
            </a:r>
          </a:p>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Available in computerized</a:t>
            </a:r>
            <a:r>
              <a:rPr lang="en-US" baseline="0" dirty="0" smtClean="0"/>
              <a:t> version.</a:t>
            </a:r>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21</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Developed through a 10-year collaboration of clinicians, researchers, and policy makers from over a dozen agencies and localities, the Global Appraisal of Individual Needs (GAIN-I) is a progressive and integrated series of measures and computer applications designed to support </a:t>
            </a:r>
          </a:p>
          <a:p>
            <a:pPr marL="228600" indent="-228600">
              <a:buAutoNum type="alphaLcParenR"/>
            </a:pPr>
            <a:r>
              <a:rPr lang="en-US" sz="1200" kern="1200" baseline="0" dirty="0" smtClean="0">
                <a:solidFill>
                  <a:schemeClr val="tx1"/>
                </a:solidFill>
                <a:latin typeface="+mn-lt"/>
                <a:ea typeface="+mn-ea"/>
                <a:cs typeface="+mn-cs"/>
              </a:rPr>
              <a:t>initial screenings, brief interventions and referrals, </a:t>
            </a:r>
          </a:p>
          <a:p>
            <a:pPr marL="228600" indent="-228600">
              <a:buAutoNum type="alphaLcParenR"/>
            </a:pPr>
            <a:r>
              <a:rPr lang="en-US" sz="1200" kern="1200" baseline="0" dirty="0" smtClean="0">
                <a:solidFill>
                  <a:schemeClr val="tx1"/>
                </a:solidFill>
                <a:latin typeface="+mn-lt"/>
                <a:ea typeface="+mn-ea"/>
                <a:cs typeface="+mn-cs"/>
              </a:rPr>
              <a:t>standardized </a:t>
            </a:r>
            <a:r>
              <a:rPr lang="en-US" sz="1200" kern="1200" baseline="0" dirty="0" err="1" smtClean="0">
                <a:solidFill>
                  <a:schemeClr val="tx1"/>
                </a:solidFill>
                <a:latin typeface="+mn-lt"/>
                <a:ea typeface="+mn-ea"/>
                <a:cs typeface="+mn-cs"/>
              </a:rPr>
              <a:t>biopsychosocial</a:t>
            </a:r>
            <a:r>
              <a:rPr lang="en-US" sz="1200" kern="1200" baseline="0" dirty="0" smtClean="0">
                <a:solidFill>
                  <a:schemeClr val="tx1"/>
                </a:solidFill>
                <a:latin typeface="+mn-lt"/>
                <a:ea typeface="+mn-ea"/>
                <a:cs typeface="+mn-cs"/>
              </a:rPr>
              <a:t> clinical assessments for diagnosis, placement and treatment planning, </a:t>
            </a:r>
          </a:p>
          <a:p>
            <a:pPr marL="228600" indent="-228600">
              <a:buAutoNum type="alphaLcParenR"/>
            </a:pPr>
            <a:r>
              <a:rPr lang="en-US" sz="1200" kern="1200" baseline="0" dirty="0" smtClean="0">
                <a:solidFill>
                  <a:schemeClr val="tx1"/>
                </a:solidFill>
                <a:latin typeface="+mn-lt"/>
                <a:ea typeface="+mn-ea"/>
                <a:cs typeface="+mn-cs"/>
              </a:rPr>
              <a:t>monitoring of changes in clinical status, service utilization, and costs to society, and </a:t>
            </a:r>
          </a:p>
          <a:p>
            <a:pPr marL="228600" indent="-228600">
              <a:buAutoNum type="alphaLcParenR"/>
            </a:pPr>
            <a:r>
              <a:rPr lang="en-US" sz="1200" kern="1200" baseline="0" dirty="0" smtClean="0">
                <a:solidFill>
                  <a:schemeClr val="tx1"/>
                </a:solidFill>
                <a:latin typeface="+mn-lt"/>
                <a:ea typeface="+mn-ea"/>
                <a:cs typeface="+mn-cs"/>
              </a:rPr>
              <a:t>subgroup and program level needs assessment and evaluation. GAIN is copyrighted by Chestnut Health Systems and can be customized to your program needs for a fee. </a:t>
            </a:r>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b="1" kern="1200" baseline="0" dirty="0" smtClean="0">
                <a:solidFill>
                  <a:schemeClr val="tx1"/>
                </a:solidFill>
                <a:latin typeface="+mn-lt"/>
                <a:ea typeface="+mn-ea"/>
                <a:cs typeface="+mn-cs"/>
              </a:rPr>
              <a:t>Assessment Instruments </a:t>
            </a:r>
          </a:p>
          <a:p>
            <a:r>
              <a:rPr lang="en-US" sz="1200" kern="1200" baseline="0" dirty="0" smtClean="0">
                <a:solidFill>
                  <a:schemeClr val="tx1"/>
                </a:solidFill>
                <a:latin typeface="+mn-lt"/>
                <a:ea typeface="+mn-ea"/>
                <a:cs typeface="+mn-cs"/>
              </a:rPr>
              <a:t>A wide variety of substance abuse assessment instruments is available for use in the criminal justice system. The most widely used instrument is the Addiction Severity Index or (ASI).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Assessing risks factors can be tricky because the are so many factors that play into a person’s likelihood to recidivate or become violent. Looking only at the individual’s </a:t>
            </a:r>
            <a:r>
              <a:rPr lang="en-US" sz="1200" kern="1200" baseline="0" dirty="0" err="1" smtClean="0">
                <a:solidFill>
                  <a:schemeClr val="tx1"/>
                </a:solidFill>
                <a:latin typeface="+mn-lt"/>
                <a:ea typeface="+mn-ea"/>
                <a:cs typeface="+mn-cs"/>
              </a:rPr>
              <a:t>psychopathy</a:t>
            </a:r>
            <a:r>
              <a:rPr lang="en-US" sz="1200" kern="1200" baseline="0" dirty="0" smtClean="0">
                <a:solidFill>
                  <a:schemeClr val="tx1"/>
                </a:solidFill>
                <a:latin typeface="+mn-lt"/>
                <a:ea typeface="+mn-ea"/>
                <a:cs typeface="+mn-cs"/>
              </a:rPr>
              <a:t> is not enough.</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What tools are right for the job depends on what you are assessing for; Mental Health, Trauma, Substance Abuse, etc. We will look at several tools that have special focus on recidivism and how they can be helpful to your program.</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As part of last month’s presentation we broached the topic of “conveyance” in the importance of sharing information. Today I want to cover some points of interest around consents and CFR42 as well as HIPPA guidelines. </a:t>
            </a: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What’s important about criminal thinking scales is the ability to measure the participant’s thinking and attitudes as they progress through treatment. Designing goals and objectives around any of the 6 scales can be a valuable tool in preparation for reentry or prevention strategies. </a:t>
            </a:r>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24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27</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30</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Yes. A QSOA under Part 2, which is similar but not identical to a business associate agreement under §§ 164.314(a) and 164.504(e) of the HIPAA Security and Privacy Rules, is a mechanism that allows for disclosure of information between a Part 2 program and an organization that provides services to the program, such as an HIO. Examples of services that an HIO might provide include holding and storing patient data, receiving and reviewing requests for disclosures to third parties, and facilitating the electronic exchange of patients’ information through the HIO network. </a:t>
            </a:r>
          </a:p>
          <a:p>
            <a:r>
              <a:rPr lang="en-US" sz="1200" kern="1200" baseline="0" dirty="0" smtClean="0">
                <a:solidFill>
                  <a:schemeClr val="tx1"/>
                </a:solidFill>
                <a:latin typeface="+mn-lt"/>
                <a:ea typeface="+mn-ea"/>
                <a:cs typeface="+mn-cs"/>
              </a:rPr>
              <a:t>Before a Part 2 program can communicate with a Qualified Services Organization – in this case the HIO – it must enter into a two-way written agreement with the HIO. Once a QSOA is in place, Part 2 permits the program to freely communicate information from patients’ records to the HIO as long as it is limited to that information needed by the HIO to provide services to the program. The HIO may also communicate with the Part 2 program and share information it receives from the program back with the program. Patient consent is not needed to authorize such communications between the HIO and Part 2 program when a QSOA is in place between the two. </a:t>
            </a:r>
          </a:p>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35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Excerpts from TIP 44  published by SAMHSA and CSAT were taken for this presentation as well as the April session on assessment. </a:t>
            </a:r>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1802E10-205E-4BF6-97DA-061BE1FF107A}"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b="1" dirty="0" smtClean="0"/>
              <a:t>What Guidelines Are Available Regarding the Effectiveness of Instruments?</a:t>
            </a:r>
          </a:p>
          <a:p>
            <a:r>
              <a:rPr lang="en-US" dirty="0" smtClean="0"/>
              <a:t>Screening and assessment instruments vary considerably in their ability to detect substance use disorders and in the coverage of related areas such as mental health and other health issues, family and social functioning, and employment. The consensus panel believes that several guidelines should be considered when selecting substance abuse instruments for a particular criminal justice setting, in addition to the time and cost of administration. These guidelines, also known as “psychometric properties,” are often described in research reports examining a particular instrument or in manuals that accompany the instruments. Five major statistical guidelines are used to gauge an instrument's accuracy for use with client populations:</a:t>
            </a:r>
          </a:p>
          <a:p>
            <a:pPr>
              <a:buFont typeface="Arial" pitchFamily="34" charset="0"/>
              <a:buChar char="•"/>
            </a:pPr>
            <a:endParaRPr lang="en-US" i="1" dirty="0" smtClean="0"/>
          </a:p>
          <a:p>
            <a:pPr>
              <a:buFont typeface="Arial" pitchFamily="34" charset="0"/>
              <a:buChar char="•"/>
            </a:pPr>
            <a:r>
              <a:rPr lang="en-US" i="1" dirty="0" smtClean="0"/>
              <a:t>Overall accuracy</a:t>
            </a:r>
            <a:r>
              <a:rPr lang="en-US" dirty="0" smtClean="0"/>
              <a:t>—the extent to which the instrument classifies respondents correctly.</a:t>
            </a:r>
          </a:p>
          <a:p>
            <a:pPr>
              <a:buFont typeface="Arial" pitchFamily="34" charset="0"/>
              <a:buChar char="•"/>
            </a:pPr>
            <a:r>
              <a:rPr lang="en-US" i="1" dirty="0" smtClean="0"/>
              <a:t>Sensitivity</a:t>
            </a:r>
            <a:r>
              <a:rPr lang="en-US" dirty="0" smtClean="0"/>
              <a:t>—the extent to which the instrument accurately identifies those with substance use disorders (true positives).</a:t>
            </a:r>
          </a:p>
          <a:p>
            <a:pPr>
              <a:buFont typeface="Arial" pitchFamily="34" charset="0"/>
              <a:buChar char="•"/>
            </a:pPr>
            <a:r>
              <a:rPr lang="en-US" i="1" dirty="0" smtClean="0"/>
              <a:t>Specificity</a:t>
            </a:r>
            <a:r>
              <a:rPr lang="en-US" dirty="0" smtClean="0"/>
              <a:t>—the extent to which the instrument accurately identifies those without substance use disorders (true negatives).</a:t>
            </a:r>
          </a:p>
          <a:p>
            <a:pPr>
              <a:buFont typeface="Arial" pitchFamily="34" charset="0"/>
              <a:buChar char="•"/>
            </a:pPr>
            <a:r>
              <a:rPr lang="en-US" i="1" dirty="0" smtClean="0"/>
              <a:t>Positive predictive value</a:t>
            </a:r>
            <a:r>
              <a:rPr lang="en-US" dirty="0" smtClean="0"/>
              <a:t>—the proportion of offenders identified by the instrument as having substance abuse problems, compared to the total number having substance abuse problems.</a:t>
            </a:r>
          </a:p>
          <a:p>
            <a:pPr>
              <a:buFont typeface="Arial" pitchFamily="34" charset="0"/>
              <a:buChar char="•"/>
            </a:pPr>
            <a:r>
              <a:rPr lang="en-US" i="1" dirty="0" smtClean="0"/>
              <a:t>Negative predictive value</a:t>
            </a:r>
            <a:r>
              <a:rPr lang="en-US" dirty="0" smtClean="0"/>
              <a:t>—the proportion of offenders identified by the instrument as not having substance abuse problems, compared to the total number not having substance abuse problems.</a:t>
            </a:r>
          </a:p>
          <a:p>
            <a:pPr>
              <a:buFont typeface="Arial" pitchFamily="34" charset="0"/>
              <a:buNone/>
            </a:pPr>
            <a:r>
              <a:rPr lang="en-US" dirty="0" smtClean="0"/>
              <a:t>Psychometric information helps counselors decide the usefulness of a screening instrument in a specific criminal justice setting.</a:t>
            </a:r>
          </a:p>
          <a:p>
            <a:pPr>
              <a:buFont typeface="Arial" pitchFamily="34" charset="0"/>
              <a:buNone/>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a:buFont typeface="Arial" pitchFamily="34" charset="0"/>
              <a:buNone/>
            </a:pPr>
            <a:r>
              <a:rPr lang="en-US" b="1" dirty="0" smtClean="0"/>
              <a:t>Questions counselors should ask include</a:t>
            </a:r>
          </a:p>
          <a:p>
            <a:pPr>
              <a:buFont typeface="Arial" pitchFamily="34" charset="0"/>
              <a:buNone/>
            </a:pPr>
            <a:endParaRPr lang="en-US" dirty="0" smtClean="0"/>
          </a:p>
          <a:p>
            <a:pPr>
              <a:buFont typeface="Arial" pitchFamily="34" charset="0"/>
              <a:buChar char="•"/>
            </a:pPr>
            <a:r>
              <a:rPr lang="en-US" dirty="0" smtClean="0"/>
              <a:t>Are there normative scores for the population?</a:t>
            </a:r>
          </a:p>
          <a:p>
            <a:pPr>
              <a:buFont typeface="Arial" pitchFamily="34" charset="0"/>
              <a:buChar char="•"/>
            </a:pPr>
            <a:r>
              <a:rPr lang="en-US" dirty="0" smtClean="0"/>
              <a:t>Does the research show the instrument is valid for use with offenders and for relevant ethnic/cultural groups represented?</a:t>
            </a:r>
          </a:p>
          <a:p>
            <a:pPr>
              <a:buFont typeface="Arial" pitchFamily="34" charset="0"/>
              <a:buChar char="•"/>
            </a:pPr>
            <a:r>
              <a:rPr lang="en-US" dirty="0" smtClean="0"/>
              <a:t>Is it better to err on the side of false-positive or false-negative results? In other words, a decision must be made about whether to err on the side of sending someone to treatment who does not need it or not sending someone who does need it.</a:t>
            </a:r>
          </a:p>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EA6D74-6AD3-4B6D-B1B0-EEE1A8F980A9}"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EAFB0E3-0235-4BF4-96E4-12C8A47E159B}"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lgn="l">
              <a:defRPr>
                <a:solidFill>
                  <a:srgbClr val="FFFFFF"/>
                </a:solidFill>
              </a:defRPr>
            </a:lvl1pPr>
            <a:extLst/>
          </a:lstStyle>
          <a:p>
            <a:pPr>
              <a:defRPr/>
            </a:pPr>
            <a:fld id="{63AB06CD-8300-467F-B956-2F4C625B5E51}" type="datetimeFigureOut">
              <a:rPr lang="en-US"/>
              <a:pPr>
                <a:defRPr/>
              </a:pPr>
              <a:t>4/12/2011</a:t>
            </a:fld>
            <a:endParaRPr lang="en-US"/>
          </a:p>
        </p:txBody>
      </p:sp>
      <p:sp>
        <p:nvSpPr>
          <p:cNvPr id="12" name="Footer Placeholder 18"/>
          <p:cNvSpPr>
            <a:spLocks noGrp="1"/>
          </p:cNvSpPr>
          <p:nvPr>
            <p:ph type="ftr" sz="quarter" idx="11"/>
          </p:nvPr>
        </p:nvSpPr>
        <p:spPr/>
        <p:txBody>
          <a:bodyPr/>
          <a:lstStyle>
            <a:lvl1pPr>
              <a:defRPr sz="1000">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lgn="r">
              <a:defRPr>
                <a:solidFill>
                  <a:srgbClr val="FFFFFF"/>
                </a:solidFill>
              </a:defRPr>
            </a:lvl1pPr>
            <a:extLst/>
          </a:lstStyle>
          <a:p>
            <a:pPr>
              <a:defRPr/>
            </a:pPr>
            <a:fld id="{80DB91D0-D36F-4304-A1CE-73A197329E75}" type="slidenum">
              <a:rPr lang="en-US"/>
              <a:pPr>
                <a:defRPr/>
              </a:pPr>
              <a:t>‹#›</a:t>
            </a:fld>
            <a:endParaRPr lang="en-US" sz="140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BA34DD88-6A8F-4571-952B-D5FE5D524181}" type="datetimeFigureOut">
              <a:rPr lang="en-US"/>
              <a:pPr>
                <a:defRPr/>
              </a:pPr>
              <a:t>4/12/2011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5E9E8EF2-0FA2-4AD7-878F-32A5A1E37FA3}"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extLst/>
          </a:lstStyle>
          <a:p>
            <a:pPr>
              <a:defRPr/>
            </a:pPr>
            <a:fld id="{789C6067-39DF-41DC-BF1A-5D0B6A8EDD72}" type="datetimeFigureOut">
              <a:rPr lang="en-US"/>
              <a:pPr>
                <a:defRPr/>
              </a:pPr>
              <a:t>4/12/2011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B908B9E3-6858-48AF-A1D3-7DD01DED616A}"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lgn="l">
              <a:defRPr/>
            </a:lvl1pPr>
            <a:extLst/>
          </a:lstStyle>
          <a:p>
            <a:pPr>
              <a:defRPr/>
            </a:pPr>
            <a:fld id="{47912060-253C-42D5-B450-B7ADF66A1599}" type="datetimeFigureOut">
              <a:rPr lang="en-US"/>
              <a:pPr>
                <a:defRPr/>
              </a:pPr>
              <a:t>4/12/2011</a:t>
            </a:fld>
            <a:endParaRPr lang="en-US"/>
          </a:p>
        </p:txBody>
      </p:sp>
      <p:sp>
        <p:nvSpPr>
          <p:cNvPr id="5"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6" name="Slide Number Placeholder 5"/>
          <p:cNvSpPr>
            <a:spLocks noGrp="1"/>
          </p:cNvSpPr>
          <p:nvPr>
            <p:ph type="sldNum" sz="quarter" idx="12"/>
          </p:nvPr>
        </p:nvSpPr>
        <p:spPr/>
        <p:txBody>
          <a:bodyPr/>
          <a:lstStyle>
            <a:lvl1pPr algn="r">
              <a:defRPr/>
            </a:lvl1pPr>
            <a:extLst/>
          </a:lstStyle>
          <a:p>
            <a:pPr>
              <a:defRPr/>
            </a:pPr>
            <a:fld id="{3A1995EB-C801-45B7-953F-22F2AF177E14}"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lgn="l">
              <a:defRPr/>
            </a:lvl1pPr>
            <a:extLst/>
          </a:lstStyle>
          <a:p>
            <a:pPr>
              <a:defRPr/>
            </a:pPr>
            <a:fld id="{58E94552-0645-443A-B9E4-17C95D6E6097}" type="datetimeFigureOut">
              <a:rPr lang="en-US"/>
              <a:pPr>
                <a:defRPr/>
              </a:pPr>
              <a:t>4/12/2011</a:t>
            </a:fld>
            <a:endParaRPr lang="en-US"/>
          </a:p>
        </p:txBody>
      </p:sp>
      <p:sp>
        <p:nvSpPr>
          <p:cNvPr id="7" name="Footer Placeholder 4"/>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8" name="Slide Number Placeholder 5"/>
          <p:cNvSpPr>
            <a:spLocks noGrp="1"/>
          </p:cNvSpPr>
          <p:nvPr>
            <p:ph type="sldNum" sz="quarter" idx="12"/>
          </p:nvPr>
        </p:nvSpPr>
        <p:spPr/>
        <p:txBody>
          <a:bodyPr/>
          <a:lstStyle>
            <a:lvl1pPr algn="r">
              <a:defRPr/>
            </a:lvl1pPr>
            <a:extLst/>
          </a:lstStyle>
          <a:p>
            <a:pPr>
              <a:defRPr/>
            </a:pPr>
            <a:fld id="{5AC60A13-8E6D-4853-BA7E-2F085568419F}"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lgn="l">
              <a:defRPr/>
            </a:lvl1pPr>
            <a:extLst/>
          </a:lstStyle>
          <a:p>
            <a:pPr>
              <a:defRPr/>
            </a:pPr>
            <a:fld id="{DCEF389B-8503-4EEA-9A75-A22EBB2D0F30}" type="datetimeFigureOut">
              <a:rPr lang="en-US"/>
              <a:pPr>
                <a:defRPr/>
              </a:pPr>
              <a:t>4/12/2011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B4DD5112-F77B-42EA-8880-14C81F757EE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extLst/>
          </a:lstStyle>
          <a:p>
            <a:pPr>
              <a:defRPr/>
            </a:pPr>
            <a:fld id="{3ACAF65E-2302-4B8A-8DAC-E73369C0E718}" type="datetimeFigureOut">
              <a:rPr lang="en-US"/>
              <a:pPr>
                <a:defRPr/>
              </a:pPr>
              <a:t>4/12/2011</a:t>
            </a:fld>
            <a:endParaRPr lang="en-US"/>
          </a:p>
        </p:txBody>
      </p:sp>
      <p:sp>
        <p:nvSpPr>
          <p:cNvPr id="8" name="Footer Placeholder 7"/>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9" name="Slide Number Placeholder 8"/>
          <p:cNvSpPr>
            <a:spLocks noGrp="1"/>
          </p:cNvSpPr>
          <p:nvPr>
            <p:ph type="sldNum" sz="quarter" idx="12"/>
          </p:nvPr>
        </p:nvSpPr>
        <p:spPr/>
        <p:txBody>
          <a:bodyPr/>
          <a:lstStyle>
            <a:lvl1pPr algn="r">
              <a:defRPr/>
            </a:lvl1pPr>
            <a:extLst/>
          </a:lstStyle>
          <a:p>
            <a:pPr>
              <a:defRPr/>
            </a:pPr>
            <a:fld id="{A1104725-8E58-40D2-AFAB-90A631EA96A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extLst/>
          </a:lstStyle>
          <a:p>
            <a:pPr>
              <a:defRPr/>
            </a:pPr>
            <a:fld id="{409D09A6-A14C-4D48-BA6E-A54A5076C9ED}" type="datetimeFigureOut">
              <a:rPr lang="en-US"/>
              <a:pPr>
                <a:defRPr/>
              </a:pPr>
              <a:t>4/12/2011</a:t>
            </a:fld>
            <a:endParaRPr lang="en-US"/>
          </a:p>
        </p:txBody>
      </p:sp>
      <p:sp>
        <p:nvSpPr>
          <p:cNvPr id="4" name="Footer Placeholder 3"/>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5" name="Slide Number Placeholder 4"/>
          <p:cNvSpPr>
            <a:spLocks noGrp="1"/>
          </p:cNvSpPr>
          <p:nvPr>
            <p:ph type="sldNum" sz="quarter" idx="12"/>
          </p:nvPr>
        </p:nvSpPr>
        <p:spPr/>
        <p:txBody>
          <a:bodyPr/>
          <a:lstStyle>
            <a:lvl1pPr algn="r">
              <a:defRPr/>
            </a:lvl1pPr>
            <a:extLst/>
          </a:lstStyle>
          <a:p>
            <a:pPr>
              <a:defRPr/>
            </a:pPr>
            <a:fld id="{734986B9-05FC-469F-949C-21483062910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extLst/>
          </a:lstStyle>
          <a:p>
            <a:pPr>
              <a:defRPr/>
            </a:pPr>
            <a:fld id="{9E6EE348-00C5-47A1-BBED-E12173A421A3}" type="datetimeFigureOut">
              <a:rPr lang="en-US"/>
              <a:pPr>
                <a:defRPr/>
              </a:pPr>
              <a:t>4/12/2011</a:t>
            </a:fld>
            <a:endParaRPr lang="en-US"/>
          </a:p>
        </p:txBody>
      </p:sp>
      <p:sp>
        <p:nvSpPr>
          <p:cNvPr id="3" name="Footer Placeholder 2"/>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4" name="Slide Number Placeholder 3"/>
          <p:cNvSpPr>
            <a:spLocks noGrp="1"/>
          </p:cNvSpPr>
          <p:nvPr>
            <p:ph type="sldNum" sz="quarter" idx="12"/>
          </p:nvPr>
        </p:nvSpPr>
        <p:spPr/>
        <p:txBody>
          <a:bodyPr/>
          <a:lstStyle>
            <a:lvl1pPr algn="r">
              <a:defRPr/>
            </a:lvl1pPr>
            <a:extLst/>
          </a:lstStyle>
          <a:p>
            <a:pPr>
              <a:defRPr/>
            </a:pPr>
            <a:fld id="{74318EA0-6C6D-4750-AE4D-EC62A8E08AE1}"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lgn="l">
              <a:defRPr/>
            </a:lvl1pPr>
            <a:extLst/>
          </a:lstStyle>
          <a:p>
            <a:pPr>
              <a:defRPr/>
            </a:pPr>
            <a:fld id="{A469A451-BC33-48C3-A7FC-4E924B3ADDFA}" type="datetimeFigureOut">
              <a:rPr lang="en-US"/>
              <a:pPr>
                <a:defRPr/>
              </a:pPr>
              <a:t>4/12/2011</a:t>
            </a:fld>
            <a:endParaRPr lang="en-US"/>
          </a:p>
        </p:txBody>
      </p:sp>
      <p:sp>
        <p:nvSpPr>
          <p:cNvPr id="6"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lgn="r">
              <a:defRPr/>
            </a:lvl1pPr>
            <a:extLst/>
          </a:lstStyle>
          <a:p>
            <a:pPr>
              <a:defRPr/>
            </a:pPr>
            <a:fld id="{ED49A5C8-DEEA-4F3A-95AD-8BCB01F3BA9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lgn="l">
              <a:defRPr>
                <a:solidFill>
                  <a:schemeClr val="tx1"/>
                </a:solidFill>
              </a:defRPr>
            </a:lvl1pPr>
            <a:extLst/>
          </a:lstStyle>
          <a:p>
            <a:pPr>
              <a:defRPr/>
            </a:pPr>
            <a:fld id="{1A086D85-165F-4C12-925A-A8BDBDE30576}" type="datetimeFigureOut">
              <a:rPr lang="en-US"/>
              <a:pPr>
                <a:defRPr/>
              </a:pPr>
              <a:t>4/12/2011</a:t>
            </a:fld>
            <a:endParaRPr lang="en-US"/>
          </a:p>
        </p:txBody>
      </p:sp>
      <p:sp>
        <p:nvSpPr>
          <p:cNvPr id="12" name="Footer Placeholder 5"/>
          <p:cNvSpPr>
            <a:spLocks noGrp="1"/>
          </p:cNvSpPr>
          <p:nvPr>
            <p:ph type="ftr" sz="quarter" idx="11"/>
          </p:nvPr>
        </p:nvSpPr>
        <p:spPr/>
        <p:txBody>
          <a:bodyPr/>
          <a:lstStyle>
            <a:lvl1pPr>
              <a:defRPr sz="1000">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lgn="r">
              <a:defRPr>
                <a:solidFill>
                  <a:schemeClr val="tx1"/>
                </a:solidFill>
              </a:defRPr>
            </a:lvl1pPr>
            <a:extLst/>
          </a:lstStyle>
          <a:p>
            <a:pPr>
              <a:defRPr/>
            </a:pPr>
            <a:fld id="{B8AC04C0-212F-46CA-97F5-B389FBF64F46}"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r" eaLnBrk="1" latinLnBrk="0" hangingPunct="1">
              <a:defRPr kumimoji="0" sz="1000">
                <a:solidFill>
                  <a:schemeClr val="tx1"/>
                </a:solidFill>
              </a:defRPr>
            </a:lvl1pPr>
            <a:extLst/>
          </a:lstStyle>
          <a:p>
            <a:pPr>
              <a:defRPr/>
            </a:pPr>
            <a:fld id="{9124624E-8228-44E8-A4B6-7C51D1C31D25}" type="datetimeFigureOut">
              <a:rPr lang="en-US"/>
              <a:pPr>
                <a:defRPr/>
              </a:pPr>
              <a:t>4/12/2011</a:t>
            </a:fld>
            <a:endParaRPr lang="en-US" sz="1400" dirty="0">
              <a:solidFill>
                <a:schemeClr val="tx2"/>
              </a:solidFill>
            </a:endParaRPr>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400">
                <a:solidFill>
                  <a:schemeClr val="tx2"/>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ctr" eaLnBrk="1" latinLnBrk="0" hangingPunct="1">
              <a:defRPr kumimoji="0" sz="1000" b="0">
                <a:solidFill>
                  <a:schemeClr val="tx1"/>
                </a:solidFill>
              </a:defRPr>
            </a:lvl1pPr>
            <a:extLst/>
          </a:lstStyle>
          <a:p>
            <a:pPr>
              <a:defRPr/>
            </a:pPr>
            <a:fld id="{72490482-8C5E-4855-B7CA-F8628D7FDC3B}" type="slidenum">
              <a:rPr lang="en-US"/>
              <a:pPr>
                <a:defRPr/>
              </a:pPr>
              <a:t>‹#›</a:t>
            </a:fld>
            <a:endParaRPr lang="en-US" sz="1400" dirty="0">
              <a:solidFill>
                <a:srgbClr val="FFFFFF"/>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Lst>
  <p:transition/>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800" y="609600"/>
            <a:ext cx="7162800" cy="1927225"/>
          </a:xfrm>
        </p:spPr>
        <p:txBody>
          <a:bodyPr/>
          <a:lstStyle/>
          <a:p>
            <a:pPr eaLnBrk="1" fontAlgn="auto" hangingPunct="1">
              <a:spcAft>
                <a:spcPts val="0"/>
              </a:spcAft>
              <a:defRPr/>
            </a:pPr>
            <a:r>
              <a:rPr lang="en-US" cap="small" dirty="0" smtClean="0"/>
              <a:t>The value of proper assessments</a:t>
            </a:r>
          </a:p>
        </p:txBody>
      </p:sp>
      <p:sp>
        <p:nvSpPr>
          <p:cNvPr id="13315" name="Rectangle 3"/>
          <p:cNvSpPr>
            <a:spLocks noGrp="1" noChangeArrowheads="1"/>
          </p:cNvSpPr>
          <p:nvPr>
            <p:ph type="subTitle" idx="1"/>
          </p:nvPr>
        </p:nvSpPr>
        <p:spPr>
          <a:xfrm>
            <a:off x="304800" y="2514600"/>
            <a:ext cx="8839200" cy="1447800"/>
          </a:xfrm>
        </p:spPr>
        <p:txBody>
          <a:bodyPr/>
          <a:lstStyle/>
          <a:p>
            <a:r>
              <a:rPr lang="en-US" b="1" cap="small" dirty="0" smtClean="0">
                <a:solidFill>
                  <a:srgbClr val="C00000"/>
                </a:solidFill>
              </a:rPr>
              <a:t>Selecting the most appropriate assessment tools to ensure effective treatment protocols for your Substance Abusing Population.</a:t>
            </a:r>
          </a:p>
          <a:p>
            <a:r>
              <a:rPr lang="en-US" dirty="0" smtClean="0"/>
              <a:t> </a:t>
            </a:r>
            <a:endParaRPr lang="en-US" dirty="0"/>
          </a:p>
        </p:txBody>
      </p:sp>
      <p:sp>
        <p:nvSpPr>
          <p:cNvPr id="4" name="Rectangle 3"/>
          <p:cNvSpPr txBox="1">
            <a:spLocks noChangeArrowheads="1"/>
          </p:cNvSpPr>
          <p:nvPr/>
        </p:nvSpPr>
        <p:spPr bwMode="auto">
          <a:xfrm>
            <a:off x="4648200" y="4038600"/>
            <a:ext cx="3429000" cy="914400"/>
          </a:xfrm>
          <a:prstGeom prst="rect">
            <a:avLst/>
          </a:prstGeom>
          <a:noFill/>
          <a:ln w="9525">
            <a:noFill/>
            <a:miter lim="800000"/>
            <a:headEnd/>
            <a:tailEnd/>
          </a:ln>
        </p:spPr>
        <p:txBody>
          <a:bodyPr/>
          <a:lstStyle/>
          <a:p>
            <a:pPr algn="ctr">
              <a:spcBef>
                <a:spcPct val="20000"/>
              </a:spcBef>
              <a:defRPr/>
            </a:pPr>
            <a:r>
              <a:rPr lang="en-US" sz="1600" b="1" i="1" kern="0" dirty="0">
                <a:solidFill>
                  <a:schemeClr val="tx2"/>
                </a:solidFill>
                <a:latin typeface="+mn-lt"/>
              </a:rPr>
              <a:t>A web presentation for </a:t>
            </a:r>
          </a:p>
          <a:p>
            <a:pPr algn="ctr">
              <a:spcBef>
                <a:spcPct val="20000"/>
              </a:spcBef>
              <a:defRPr/>
            </a:pPr>
            <a:r>
              <a:rPr lang="en-US" sz="1600" b="1" i="1" kern="0" dirty="0">
                <a:solidFill>
                  <a:schemeClr val="tx2"/>
                </a:solidFill>
                <a:latin typeface="+mn-lt"/>
              </a:rPr>
              <a:t>RSAT - T&amp;TA</a:t>
            </a:r>
          </a:p>
          <a:p>
            <a:pPr algn="ctr">
              <a:spcBef>
                <a:spcPct val="20000"/>
              </a:spcBef>
              <a:defRPr/>
            </a:pPr>
            <a:r>
              <a:rPr lang="en-US" sz="1600" b="1" i="1" kern="0" dirty="0">
                <a:solidFill>
                  <a:schemeClr val="tx2"/>
                </a:solidFill>
                <a:latin typeface="+mn-lt"/>
              </a:rPr>
              <a:t>by Phillip Barbour -TASC</a:t>
            </a:r>
            <a:endParaRPr lang="en-US" sz="1600" kern="0" dirty="0">
              <a:solidFill>
                <a:schemeClr val="tx2"/>
              </a:solidFill>
              <a:latin typeface="+mn-lt"/>
            </a:endParaRPr>
          </a:p>
        </p:txBody>
      </p:sp>
      <p:pic>
        <p:nvPicPr>
          <p:cNvPr id="6" name="Picture 5" descr="Barbour-Photo.JPG"/>
          <p:cNvPicPr>
            <a:picLocks noChangeAspect="1"/>
          </p:cNvPicPr>
          <p:nvPr/>
        </p:nvPicPr>
        <p:blipFill>
          <a:blip r:embed="rId2" cstate="print"/>
          <a:stretch>
            <a:fillRect/>
          </a:stretch>
        </p:blipFill>
        <p:spPr>
          <a:xfrm>
            <a:off x="1524000" y="3657600"/>
            <a:ext cx="2667000" cy="2571750"/>
          </a:xfrm>
          <a:prstGeom prst="ellipse">
            <a:avLst/>
          </a:prstGeom>
          <a:ln>
            <a:noFill/>
          </a:ln>
          <a:effectLst>
            <a:softEdge rad="112500"/>
          </a:effectLst>
        </p:spPr>
      </p:pic>
      <p:pic>
        <p:nvPicPr>
          <p:cNvPr id="13318" name="Picture 6" descr="RSAT_Welcome.jpg"/>
          <p:cNvPicPr>
            <a:picLocks noChangeAspect="1"/>
          </p:cNvPicPr>
          <p:nvPr/>
        </p:nvPicPr>
        <p:blipFill>
          <a:blip r:embed="rId3" cstate="print"/>
          <a:srcRect/>
          <a:stretch>
            <a:fillRect/>
          </a:stretch>
        </p:blipFill>
        <p:spPr bwMode="auto">
          <a:xfrm>
            <a:off x="0" y="0"/>
            <a:ext cx="9144000" cy="9429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lvl="0" indent="-514350">
              <a:buFont typeface="+mj-lt"/>
              <a:buAutoNum type="arabicPeriod"/>
            </a:pPr>
            <a:r>
              <a:rPr lang="en-US" dirty="0" smtClean="0"/>
              <a:t>Standardized instrument  (with norms)</a:t>
            </a:r>
          </a:p>
          <a:p>
            <a:pPr marL="623887" lvl="0" indent="-514350">
              <a:buFont typeface="+mj-lt"/>
              <a:buAutoNum type="arabicPeriod"/>
            </a:pPr>
            <a:r>
              <a:rPr lang="en-US" dirty="0" smtClean="0"/>
              <a:t>Administered by a trained professional</a:t>
            </a:r>
          </a:p>
          <a:p>
            <a:pPr marL="623887" lvl="0" indent="-514350">
              <a:buFont typeface="+mj-lt"/>
              <a:buAutoNum type="arabicPeriod"/>
            </a:pPr>
            <a:r>
              <a:rPr lang="en-US" dirty="0" smtClean="0"/>
              <a:t>Clinical diagnostic criteria used (DSM-IV)</a:t>
            </a:r>
          </a:p>
          <a:p>
            <a:pPr marL="623887" lvl="0" indent="-514350">
              <a:buFont typeface="+mj-lt"/>
              <a:buAutoNum type="arabicPeriod"/>
            </a:pPr>
            <a:r>
              <a:rPr lang="en-US" dirty="0" smtClean="0"/>
              <a:t>Risks assessment to help determine success or recidivism </a:t>
            </a:r>
          </a:p>
          <a:p>
            <a:pPr marL="623887" lvl="0" indent="-514350">
              <a:buFont typeface="+mj-lt"/>
              <a:buAutoNum type="arabicPeriod"/>
            </a:pPr>
            <a:r>
              <a:rPr lang="en-US" dirty="0" smtClean="0"/>
              <a:t>Client summary reports</a:t>
            </a:r>
          </a:p>
          <a:p>
            <a:pPr marL="623887" lvl="0" indent="-514350">
              <a:buFont typeface="+mj-lt"/>
              <a:buAutoNum type="arabicPeriod"/>
            </a:pPr>
            <a:r>
              <a:rPr lang="en-US" dirty="0" smtClean="0"/>
              <a:t>Initial treatment plan to share with providers</a:t>
            </a:r>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Typical Assessment </a:t>
            </a:r>
            <a:r>
              <a:rPr lang="en-US" cap="small" dirty="0" err="1" smtClean="0"/>
              <a:t>protocals</a:t>
            </a:r>
            <a:endParaRPr lang="en-US" cap="small"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2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2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2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fade">
                                      <p:cBhvr>
                                        <p:cTn id="22" dur="2000"/>
                                        <p:tgtEl>
                                          <p:spTgt spid="3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fade">
                                      <p:cBhvr>
                                        <p:cTn id="27" dur="2000"/>
                                        <p:tgtEl>
                                          <p:spTgt spid="30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75">
                                            <p:txEl>
                                              <p:pRg st="5" end="5"/>
                                            </p:txEl>
                                          </p:spTgt>
                                        </p:tgtEl>
                                        <p:attrNameLst>
                                          <p:attrName>style.visibility</p:attrName>
                                        </p:attrNameLst>
                                      </p:cBhvr>
                                      <p:to>
                                        <p:strVal val="visible"/>
                                      </p:to>
                                    </p:set>
                                    <p:animEffect transition="in" filter="fade">
                                      <p:cBhvr>
                                        <p:cTn id="32" dur="2000"/>
                                        <p:tgtEl>
                                          <p:spTgt spid="3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cap="small" dirty="0" smtClean="0"/>
              <a:t>Getting into the assessment</a:t>
            </a:r>
            <a:endParaRPr lang="en-US" cap="small" dirty="0"/>
          </a:p>
        </p:txBody>
      </p:sp>
      <p:sp>
        <p:nvSpPr>
          <p:cNvPr id="5" name="Subtitle 4"/>
          <p:cNvSpPr>
            <a:spLocks noGrp="1"/>
          </p:cNvSpPr>
          <p:nvPr>
            <p:ph type="subTitle" idx="1"/>
          </p:nvPr>
        </p:nvSpPr>
        <p:spPr/>
        <p:txBody>
          <a:bodyPr/>
          <a:lstStyle/>
          <a:p>
            <a:r>
              <a:rPr lang="en-US" cap="small" dirty="0" smtClean="0"/>
              <a:t>Reviewing The Domains</a:t>
            </a:r>
            <a:endParaRPr lang="en-US" cap="small"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indent="-514350"/>
            <a:r>
              <a:rPr lang="en-US" b="1" dirty="0" smtClean="0"/>
              <a:t>Substance Use</a:t>
            </a:r>
          </a:p>
          <a:p>
            <a:pPr marL="879475" lvl="1" indent="-514350">
              <a:buFont typeface="Wingdings" pitchFamily="2" charset="2"/>
              <a:buChar char="Ø"/>
            </a:pPr>
            <a:r>
              <a:rPr lang="en-US" dirty="0" smtClean="0"/>
              <a:t>Substance use history</a:t>
            </a:r>
          </a:p>
          <a:p>
            <a:pPr marL="879475" lvl="1" indent="-514350">
              <a:buFont typeface="Wingdings" pitchFamily="2" charset="2"/>
              <a:buChar char="Ø"/>
            </a:pPr>
            <a:r>
              <a:rPr lang="en-US" dirty="0" smtClean="0"/>
              <a:t>Motivation and desire for treatment</a:t>
            </a:r>
          </a:p>
          <a:p>
            <a:pPr marL="879475" lvl="1" indent="-514350">
              <a:buFont typeface="Wingdings" pitchFamily="2" charset="2"/>
              <a:buChar char="Ø"/>
            </a:pPr>
            <a:r>
              <a:rPr lang="en-US" dirty="0" smtClean="0"/>
              <a:t>Severity and frequency of use</a:t>
            </a:r>
          </a:p>
          <a:p>
            <a:pPr marL="879475" lvl="1" indent="-514350">
              <a:buFont typeface="Wingdings" pitchFamily="2" charset="2"/>
              <a:buChar char="Ø"/>
            </a:pPr>
            <a:r>
              <a:rPr lang="en-US" dirty="0" smtClean="0"/>
              <a:t>Detoxification needs, acute intoxication</a:t>
            </a:r>
          </a:p>
          <a:p>
            <a:pPr marL="879475" lvl="1" indent="-514350">
              <a:buFont typeface="Wingdings" pitchFamily="2" charset="2"/>
              <a:buChar char="Ø"/>
            </a:pPr>
            <a:r>
              <a:rPr lang="en-US" dirty="0" smtClean="0"/>
              <a:t>Treatment history</a:t>
            </a:r>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Assessment domains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2000"/>
                                        <p:tgtEl>
                                          <p:spTgt spid="3075">
                                            <p:txEl>
                                              <p:pRg st="1" end="1"/>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075">
                                            <p:txEl>
                                              <p:pRg st="2" end="2"/>
                                            </p:txEl>
                                          </p:spTgt>
                                        </p:tgtEl>
                                        <p:attrNameLst>
                                          <p:attrName>style.visibility</p:attrName>
                                        </p:attrNameLst>
                                      </p:cBhvr>
                                      <p:to>
                                        <p:strVal val="visible"/>
                                      </p:to>
                                    </p:set>
                                    <p:animEffect transition="in" filter="fade">
                                      <p:cBhvr>
                                        <p:cTn id="11" dur="2000"/>
                                        <p:tgtEl>
                                          <p:spTgt spid="3075">
                                            <p:txEl>
                                              <p:pRg st="2" end="2"/>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animEffect transition="in" filter="fade">
                                      <p:cBhvr>
                                        <p:cTn id="15" dur="2000"/>
                                        <p:tgtEl>
                                          <p:spTgt spid="3075">
                                            <p:txEl>
                                              <p:pRg st="3" end="3"/>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075">
                                            <p:txEl>
                                              <p:pRg st="4" end="4"/>
                                            </p:txEl>
                                          </p:spTgt>
                                        </p:tgtEl>
                                        <p:attrNameLst>
                                          <p:attrName>style.visibility</p:attrName>
                                        </p:attrNameLst>
                                      </p:cBhvr>
                                      <p:to>
                                        <p:strVal val="visible"/>
                                      </p:to>
                                    </p:set>
                                    <p:animEffect transition="in" filter="fade">
                                      <p:cBhvr>
                                        <p:cTn id="19" dur="2000"/>
                                        <p:tgtEl>
                                          <p:spTgt spid="3075">
                                            <p:txEl>
                                              <p:pRg st="4" end="4"/>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3075">
                                            <p:txEl>
                                              <p:pRg st="5" end="5"/>
                                            </p:txEl>
                                          </p:spTgt>
                                        </p:tgtEl>
                                        <p:attrNameLst>
                                          <p:attrName>style.visibility</p:attrName>
                                        </p:attrNameLst>
                                      </p:cBhvr>
                                      <p:to>
                                        <p:strVal val="visible"/>
                                      </p:to>
                                    </p:set>
                                    <p:animEffect transition="in" filter="fade">
                                      <p:cBhvr>
                                        <p:cTn id="23" dur="2000"/>
                                        <p:tgtEl>
                                          <p:spTgt spid="30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indent="-514350"/>
            <a:r>
              <a:rPr lang="en-US" b="1" dirty="0" smtClean="0"/>
              <a:t>Criminal Involvement</a:t>
            </a:r>
          </a:p>
          <a:p>
            <a:pPr marL="879475" lvl="1" indent="-514350">
              <a:buFont typeface="Wingdings" pitchFamily="2" charset="2"/>
              <a:buChar char="Ø"/>
            </a:pPr>
            <a:r>
              <a:rPr lang="en-US" dirty="0" smtClean="0"/>
              <a:t>Criminal thinking</a:t>
            </a:r>
          </a:p>
          <a:p>
            <a:pPr marL="879475" lvl="1" indent="-514350">
              <a:buFont typeface="Wingdings" pitchFamily="2" charset="2"/>
              <a:buChar char="Ø"/>
            </a:pPr>
            <a:r>
              <a:rPr lang="en-US" dirty="0" smtClean="0"/>
              <a:t>Current offenses</a:t>
            </a:r>
          </a:p>
          <a:p>
            <a:pPr marL="879475" lvl="1" indent="-514350">
              <a:buFont typeface="Wingdings" pitchFamily="2" charset="2"/>
              <a:buChar char="Ø"/>
            </a:pPr>
            <a:r>
              <a:rPr lang="en-US" dirty="0" smtClean="0"/>
              <a:t>Prior charges &amp; convictions</a:t>
            </a:r>
          </a:p>
          <a:p>
            <a:pPr marL="879475" lvl="1" indent="-514350">
              <a:buFont typeface="Wingdings" pitchFamily="2" charset="2"/>
              <a:buChar char="Ø"/>
            </a:pPr>
            <a:r>
              <a:rPr lang="en-US" dirty="0" smtClean="0"/>
              <a:t>Age at first arrest</a:t>
            </a:r>
          </a:p>
          <a:p>
            <a:pPr marL="879475" lvl="1" indent="-514350">
              <a:buFont typeface="Wingdings" pitchFamily="2" charset="2"/>
              <a:buChar char="Ø"/>
            </a:pPr>
            <a:r>
              <a:rPr lang="en-US" dirty="0" smtClean="0"/>
              <a:t>Type of offenses (correlation)</a:t>
            </a:r>
          </a:p>
          <a:p>
            <a:pPr marL="879475" lvl="1" indent="-514350">
              <a:buFont typeface="Wingdings" pitchFamily="2" charset="2"/>
              <a:buChar char="Ø"/>
            </a:pPr>
            <a:r>
              <a:rPr lang="en-US" dirty="0" smtClean="0"/>
              <a:t>Number of incarcerations</a:t>
            </a:r>
          </a:p>
          <a:p>
            <a:pPr marL="879475" lvl="1" indent="-514350">
              <a:buFont typeface="Wingdings" pitchFamily="2" charset="2"/>
              <a:buChar char="Ø"/>
            </a:pPr>
            <a:r>
              <a:rPr lang="en-US" dirty="0" smtClean="0"/>
              <a:t>Prior diversionary programs  </a:t>
            </a:r>
          </a:p>
          <a:p>
            <a:pPr marL="879475" lvl="1" indent="-514350">
              <a:buFont typeface="Wingdings" pitchFamily="2" charset="2"/>
              <a:buChar char="Ø"/>
            </a:pPr>
            <a:r>
              <a:rPr lang="en-US" dirty="0" smtClean="0"/>
              <a:t>Prior successful completions of probation or parole</a:t>
            </a:r>
          </a:p>
          <a:p>
            <a:pPr marL="879475" lvl="1" indent="-514350">
              <a:buFont typeface="Wingdings" pitchFamily="2" charset="2"/>
              <a:buChar char="Ø"/>
            </a:pPr>
            <a:r>
              <a:rPr lang="en-US" dirty="0" smtClean="0"/>
              <a:t>History of any personality disorder</a:t>
            </a:r>
          </a:p>
          <a:p>
            <a:pPr marL="879475" lvl="1" indent="-514350">
              <a:buFont typeface="Wingdings" pitchFamily="2" charset="2"/>
              <a:buChar char="Ø"/>
            </a:pPr>
            <a:endParaRPr lang="en-US" dirty="0" smtClean="0"/>
          </a:p>
          <a:p>
            <a:pPr marL="879475" lvl="1" indent="-514350">
              <a:buFont typeface="Wingdings" pitchFamily="2" charset="2"/>
              <a:buChar char="Ø"/>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Assessment domains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2000"/>
                                        <p:tgtEl>
                                          <p:spTgt spid="3075">
                                            <p:txEl>
                                              <p:pRg st="1" end="1"/>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075">
                                            <p:txEl>
                                              <p:pRg st="2" end="2"/>
                                            </p:txEl>
                                          </p:spTgt>
                                        </p:tgtEl>
                                        <p:attrNameLst>
                                          <p:attrName>style.visibility</p:attrName>
                                        </p:attrNameLst>
                                      </p:cBhvr>
                                      <p:to>
                                        <p:strVal val="visible"/>
                                      </p:to>
                                    </p:set>
                                    <p:animEffect transition="in" filter="fade">
                                      <p:cBhvr>
                                        <p:cTn id="11" dur="2000"/>
                                        <p:tgtEl>
                                          <p:spTgt spid="3075">
                                            <p:txEl>
                                              <p:pRg st="2" end="2"/>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animEffect transition="in" filter="fade">
                                      <p:cBhvr>
                                        <p:cTn id="15" dur="2000"/>
                                        <p:tgtEl>
                                          <p:spTgt spid="3075">
                                            <p:txEl>
                                              <p:pRg st="3" end="3"/>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075">
                                            <p:txEl>
                                              <p:pRg st="4" end="4"/>
                                            </p:txEl>
                                          </p:spTgt>
                                        </p:tgtEl>
                                        <p:attrNameLst>
                                          <p:attrName>style.visibility</p:attrName>
                                        </p:attrNameLst>
                                      </p:cBhvr>
                                      <p:to>
                                        <p:strVal val="visible"/>
                                      </p:to>
                                    </p:set>
                                    <p:animEffect transition="in" filter="fade">
                                      <p:cBhvr>
                                        <p:cTn id="19" dur="2000"/>
                                        <p:tgtEl>
                                          <p:spTgt spid="3075">
                                            <p:txEl>
                                              <p:pRg st="4" end="4"/>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3075">
                                            <p:txEl>
                                              <p:pRg st="5" end="5"/>
                                            </p:txEl>
                                          </p:spTgt>
                                        </p:tgtEl>
                                        <p:attrNameLst>
                                          <p:attrName>style.visibility</p:attrName>
                                        </p:attrNameLst>
                                      </p:cBhvr>
                                      <p:to>
                                        <p:strVal val="visible"/>
                                      </p:to>
                                    </p:set>
                                    <p:animEffect transition="in" filter="fade">
                                      <p:cBhvr>
                                        <p:cTn id="23" dur="2000"/>
                                        <p:tgtEl>
                                          <p:spTgt spid="3075">
                                            <p:txEl>
                                              <p:pRg st="5" end="5"/>
                                            </p:txEl>
                                          </p:spTgt>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3075">
                                            <p:txEl>
                                              <p:pRg st="6" end="6"/>
                                            </p:txEl>
                                          </p:spTgt>
                                        </p:tgtEl>
                                        <p:attrNameLst>
                                          <p:attrName>style.visibility</p:attrName>
                                        </p:attrNameLst>
                                      </p:cBhvr>
                                      <p:to>
                                        <p:strVal val="visible"/>
                                      </p:to>
                                    </p:set>
                                    <p:animEffect transition="in" filter="fade">
                                      <p:cBhvr>
                                        <p:cTn id="27" dur="2000"/>
                                        <p:tgtEl>
                                          <p:spTgt spid="3075">
                                            <p:txEl>
                                              <p:pRg st="6" end="6"/>
                                            </p:txEl>
                                          </p:spTgt>
                                        </p:tgtEl>
                                      </p:cBhvr>
                                    </p:animEffect>
                                  </p:childTnLst>
                                </p:cTn>
                              </p:par>
                            </p:childTnLst>
                          </p:cTn>
                        </p:par>
                        <p:par>
                          <p:cTn id="28" fill="hold">
                            <p:stCondLst>
                              <p:cond delay="12000"/>
                            </p:stCondLst>
                            <p:childTnLst>
                              <p:par>
                                <p:cTn id="29" presetID="10" presetClass="entr" presetSubtype="0" fill="hold" grpId="0" nodeType="afterEffect">
                                  <p:stCondLst>
                                    <p:cond delay="0"/>
                                  </p:stCondLst>
                                  <p:childTnLst>
                                    <p:set>
                                      <p:cBhvr>
                                        <p:cTn id="30" dur="1" fill="hold">
                                          <p:stCondLst>
                                            <p:cond delay="0"/>
                                          </p:stCondLst>
                                        </p:cTn>
                                        <p:tgtEl>
                                          <p:spTgt spid="3075">
                                            <p:txEl>
                                              <p:pRg st="7" end="7"/>
                                            </p:txEl>
                                          </p:spTgt>
                                        </p:tgtEl>
                                        <p:attrNameLst>
                                          <p:attrName>style.visibility</p:attrName>
                                        </p:attrNameLst>
                                      </p:cBhvr>
                                      <p:to>
                                        <p:strVal val="visible"/>
                                      </p:to>
                                    </p:set>
                                    <p:animEffect transition="in" filter="fade">
                                      <p:cBhvr>
                                        <p:cTn id="31" dur="2000"/>
                                        <p:tgtEl>
                                          <p:spTgt spid="3075">
                                            <p:txEl>
                                              <p:pRg st="7" end="7"/>
                                            </p:txEl>
                                          </p:spTgt>
                                        </p:tgtEl>
                                      </p:cBhvr>
                                    </p:animEffect>
                                  </p:childTnLst>
                                </p:cTn>
                              </p:par>
                            </p:childTnLst>
                          </p:cTn>
                        </p:par>
                        <p:par>
                          <p:cTn id="32" fill="hold">
                            <p:stCondLst>
                              <p:cond delay="14000"/>
                            </p:stCondLst>
                            <p:childTnLst>
                              <p:par>
                                <p:cTn id="33" presetID="10" presetClass="entr" presetSubtype="0" fill="hold" grpId="0" nodeType="afterEffect">
                                  <p:stCondLst>
                                    <p:cond delay="0"/>
                                  </p:stCondLst>
                                  <p:childTnLst>
                                    <p:set>
                                      <p:cBhvr>
                                        <p:cTn id="34" dur="1" fill="hold">
                                          <p:stCondLst>
                                            <p:cond delay="0"/>
                                          </p:stCondLst>
                                        </p:cTn>
                                        <p:tgtEl>
                                          <p:spTgt spid="3075">
                                            <p:txEl>
                                              <p:pRg st="8" end="8"/>
                                            </p:txEl>
                                          </p:spTgt>
                                        </p:tgtEl>
                                        <p:attrNameLst>
                                          <p:attrName>style.visibility</p:attrName>
                                        </p:attrNameLst>
                                      </p:cBhvr>
                                      <p:to>
                                        <p:strVal val="visible"/>
                                      </p:to>
                                    </p:set>
                                    <p:animEffect transition="in" filter="fade">
                                      <p:cBhvr>
                                        <p:cTn id="35" dur="2000"/>
                                        <p:tgtEl>
                                          <p:spTgt spid="3075">
                                            <p:txEl>
                                              <p:pRg st="8" end="8"/>
                                            </p:txEl>
                                          </p:spTgt>
                                        </p:tgtEl>
                                      </p:cBhvr>
                                    </p:animEffect>
                                  </p:childTnLst>
                                </p:cTn>
                              </p:par>
                            </p:childTnLst>
                          </p:cTn>
                        </p:par>
                        <p:par>
                          <p:cTn id="36" fill="hold">
                            <p:stCondLst>
                              <p:cond delay="16000"/>
                            </p:stCondLst>
                            <p:childTnLst>
                              <p:par>
                                <p:cTn id="37" presetID="10" presetClass="entr" presetSubtype="0" fill="hold" grpId="0" nodeType="afterEffect">
                                  <p:stCondLst>
                                    <p:cond delay="0"/>
                                  </p:stCondLst>
                                  <p:childTnLst>
                                    <p:set>
                                      <p:cBhvr>
                                        <p:cTn id="38" dur="1" fill="hold">
                                          <p:stCondLst>
                                            <p:cond delay="0"/>
                                          </p:stCondLst>
                                        </p:cTn>
                                        <p:tgtEl>
                                          <p:spTgt spid="3075">
                                            <p:txEl>
                                              <p:pRg st="9" end="9"/>
                                            </p:txEl>
                                          </p:spTgt>
                                        </p:tgtEl>
                                        <p:attrNameLst>
                                          <p:attrName>style.visibility</p:attrName>
                                        </p:attrNameLst>
                                      </p:cBhvr>
                                      <p:to>
                                        <p:strVal val="visible"/>
                                      </p:to>
                                    </p:set>
                                    <p:animEffect transition="in" filter="fade">
                                      <p:cBhvr>
                                        <p:cTn id="39" dur="2000"/>
                                        <p:tgtEl>
                                          <p:spTgt spid="307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indent="-514350"/>
            <a:r>
              <a:rPr lang="en-US" b="1" dirty="0" smtClean="0"/>
              <a:t>Health</a:t>
            </a:r>
          </a:p>
          <a:p>
            <a:pPr marL="879475" lvl="1" indent="-514350">
              <a:buFont typeface="Wingdings" pitchFamily="2" charset="2"/>
              <a:buChar char="Ø"/>
            </a:pPr>
            <a:r>
              <a:rPr lang="en-US" dirty="0" smtClean="0"/>
              <a:t>Intoxication, infectious disease (tuberculosis, hepatitis, STDs, HIV)</a:t>
            </a:r>
          </a:p>
          <a:p>
            <a:pPr marL="879475" lvl="1" indent="-514350">
              <a:buFont typeface="Wingdings" pitchFamily="2" charset="2"/>
              <a:buChar char="Ø"/>
            </a:pPr>
            <a:r>
              <a:rPr lang="en-US" dirty="0" smtClean="0"/>
              <a:t>Pregnancy</a:t>
            </a:r>
          </a:p>
          <a:p>
            <a:pPr marL="879475" lvl="1" indent="-514350">
              <a:buFont typeface="Wingdings" pitchFamily="2" charset="2"/>
              <a:buChar char="Ø"/>
            </a:pPr>
            <a:r>
              <a:rPr lang="en-US" dirty="0" smtClean="0"/>
              <a:t>General health</a:t>
            </a:r>
          </a:p>
          <a:p>
            <a:pPr marL="879475" lvl="1" indent="-514350">
              <a:buFont typeface="Wingdings" pitchFamily="2" charset="2"/>
              <a:buChar char="Ø"/>
            </a:pPr>
            <a:r>
              <a:rPr lang="en-US" dirty="0" smtClean="0"/>
              <a:t>Acute conditions (things that can be treated and cured or stabilized)</a:t>
            </a:r>
          </a:p>
          <a:p>
            <a:pPr marL="879475" lvl="1" indent="-514350">
              <a:buFont typeface="Wingdings" pitchFamily="2" charset="2"/>
              <a:buChar char="Ø"/>
            </a:pPr>
            <a:endParaRPr lang="en-US" dirty="0" smtClean="0"/>
          </a:p>
          <a:p>
            <a:pPr marL="879475" lvl="1" indent="-514350">
              <a:buFont typeface="Wingdings" pitchFamily="2" charset="2"/>
              <a:buChar char="Ø"/>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Assessment domains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2000"/>
                                        <p:tgtEl>
                                          <p:spTgt spid="3075">
                                            <p:txEl>
                                              <p:pRg st="1" end="1"/>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075">
                                            <p:txEl>
                                              <p:pRg st="2" end="2"/>
                                            </p:txEl>
                                          </p:spTgt>
                                        </p:tgtEl>
                                        <p:attrNameLst>
                                          <p:attrName>style.visibility</p:attrName>
                                        </p:attrNameLst>
                                      </p:cBhvr>
                                      <p:to>
                                        <p:strVal val="visible"/>
                                      </p:to>
                                    </p:set>
                                    <p:animEffect transition="in" filter="fade">
                                      <p:cBhvr>
                                        <p:cTn id="11" dur="2000"/>
                                        <p:tgtEl>
                                          <p:spTgt spid="3075">
                                            <p:txEl>
                                              <p:pRg st="2" end="2"/>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animEffect transition="in" filter="fade">
                                      <p:cBhvr>
                                        <p:cTn id="15" dur="2000"/>
                                        <p:tgtEl>
                                          <p:spTgt spid="3075">
                                            <p:txEl>
                                              <p:pRg st="3" end="3"/>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075">
                                            <p:txEl>
                                              <p:pRg st="4" end="4"/>
                                            </p:txEl>
                                          </p:spTgt>
                                        </p:tgtEl>
                                        <p:attrNameLst>
                                          <p:attrName>style.visibility</p:attrName>
                                        </p:attrNameLst>
                                      </p:cBhvr>
                                      <p:to>
                                        <p:strVal val="visible"/>
                                      </p:to>
                                    </p:set>
                                    <p:animEffect transition="in" filter="fade">
                                      <p:cBhvr>
                                        <p:cTn id="19" dur="20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indent="-514350"/>
            <a:r>
              <a:rPr lang="en-US" b="1" dirty="0" smtClean="0"/>
              <a:t>Mental Health</a:t>
            </a:r>
          </a:p>
          <a:p>
            <a:pPr marL="879475" lvl="1" indent="-514350">
              <a:buFont typeface="Wingdings" pitchFamily="2" charset="2"/>
              <a:buChar char="Ø"/>
            </a:pPr>
            <a:r>
              <a:rPr lang="en-US" dirty="0" smtClean="0"/>
              <a:t>History of suicide attempts or ideations  </a:t>
            </a:r>
          </a:p>
          <a:p>
            <a:pPr marL="879475" lvl="1" indent="-514350">
              <a:buFont typeface="Wingdings" pitchFamily="2" charset="2"/>
              <a:buChar char="Ø"/>
            </a:pPr>
            <a:r>
              <a:rPr lang="en-US" dirty="0" smtClean="0"/>
              <a:t>History of treatment and prior diagnosis</a:t>
            </a:r>
          </a:p>
          <a:p>
            <a:pPr marL="879475" lvl="1" indent="-514350">
              <a:buFont typeface="Wingdings" pitchFamily="2" charset="2"/>
              <a:buChar char="Ø"/>
            </a:pPr>
            <a:r>
              <a:rPr lang="en-US" dirty="0" smtClean="0"/>
              <a:t>Past diagnoses</a:t>
            </a:r>
          </a:p>
          <a:p>
            <a:pPr marL="879475" lvl="1" indent="-514350">
              <a:buFont typeface="Wingdings" pitchFamily="2" charset="2"/>
              <a:buChar char="Ø"/>
            </a:pPr>
            <a:r>
              <a:rPr lang="en-US" dirty="0" smtClean="0"/>
              <a:t>Treatment outcome</a:t>
            </a:r>
          </a:p>
          <a:p>
            <a:pPr marL="879475" lvl="1" indent="-514350">
              <a:buFont typeface="Wingdings" pitchFamily="2" charset="2"/>
              <a:buChar char="Ø"/>
            </a:pPr>
            <a:r>
              <a:rPr lang="en-US" dirty="0" smtClean="0"/>
              <a:t>Current and past medications</a:t>
            </a:r>
          </a:p>
          <a:p>
            <a:pPr marL="879475" lvl="1" indent="-514350">
              <a:buFont typeface="Wingdings" pitchFamily="2" charset="2"/>
              <a:buChar char="Ø"/>
            </a:pPr>
            <a:r>
              <a:rPr lang="en-US" dirty="0" smtClean="0"/>
              <a:t>Acute symptoms</a:t>
            </a:r>
          </a:p>
          <a:p>
            <a:pPr marL="879475" lvl="1" indent="-514350">
              <a:buFont typeface="Wingdings" pitchFamily="2" charset="2"/>
              <a:buChar char="Ø"/>
            </a:pPr>
            <a:r>
              <a:rPr lang="en-US" dirty="0" err="1" smtClean="0"/>
              <a:t>Psychopathy</a:t>
            </a:r>
            <a:endParaRPr lang="en-US" dirty="0" smtClean="0"/>
          </a:p>
          <a:p>
            <a:pPr marL="879475" lvl="1" indent="-514350">
              <a:buFont typeface="Wingdings" pitchFamily="2" charset="2"/>
              <a:buChar char="Ø"/>
            </a:pPr>
            <a:endParaRPr lang="en-US" dirty="0" smtClean="0"/>
          </a:p>
          <a:p>
            <a:pPr marL="879475" lvl="1" indent="-514350">
              <a:buFont typeface="Wingdings" pitchFamily="2" charset="2"/>
              <a:buChar char="Ø"/>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Assessment domains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2000"/>
                                        <p:tgtEl>
                                          <p:spTgt spid="307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2" end="2"/>
                                            </p:txEl>
                                          </p:spTgt>
                                        </p:tgtEl>
                                        <p:attrNameLst>
                                          <p:attrName>style.visibility</p:attrName>
                                        </p:attrNameLst>
                                      </p:cBhvr>
                                      <p:to>
                                        <p:strVal val="visible"/>
                                      </p:to>
                                    </p:set>
                                    <p:animEffect transition="in" filter="fade">
                                      <p:cBhvr>
                                        <p:cTn id="12" dur="2000"/>
                                        <p:tgtEl>
                                          <p:spTgt spid="307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3" end="3"/>
                                            </p:txEl>
                                          </p:spTgt>
                                        </p:tgtEl>
                                        <p:attrNameLst>
                                          <p:attrName>style.visibility</p:attrName>
                                        </p:attrNameLst>
                                      </p:cBhvr>
                                      <p:to>
                                        <p:strVal val="visible"/>
                                      </p:to>
                                    </p:set>
                                    <p:animEffect transition="in" filter="fade">
                                      <p:cBhvr>
                                        <p:cTn id="17" dur="2000"/>
                                        <p:tgtEl>
                                          <p:spTgt spid="307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4" end="4"/>
                                            </p:txEl>
                                          </p:spTgt>
                                        </p:tgtEl>
                                        <p:attrNameLst>
                                          <p:attrName>style.visibility</p:attrName>
                                        </p:attrNameLst>
                                      </p:cBhvr>
                                      <p:to>
                                        <p:strVal val="visible"/>
                                      </p:to>
                                    </p:set>
                                    <p:animEffect transition="in" filter="fade">
                                      <p:cBhvr>
                                        <p:cTn id="22" dur="2000"/>
                                        <p:tgtEl>
                                          <p:spTgt spid="307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5" end="5"/>
                                            </p:txEl>
                                          </p:spTgt>
                                        </p:tgtEl>
                                        <p:attrNameLst>
                                          <p:attrName>style.visibility</p:attrName>
                                        </p:attrNameLst>
                                      </p:cBhvr>
                                      <p:to>
                                        <p:strVal val="visible"/>
                                      </p:to>
                                    </p:set>
                                    <p:animEffect transition="in" filter="fade">
                                      <p:cBhvr>
                                        <p:cTn id="27" dur="2000"/>
                                        <p:tgtEl>
                                          <p:spTgt spid="307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75">
                                            <p:txEl>
                                              <p:pRg st="6" end="6"/>
                                            </p:txEl>
                                          </p:spTgt>
                                        </p:tgtEl>
                                        <p:attrNameLst>
                                          <p:attrName>style.visibility</p:attrName>
                                        </p:attrNameLst>
                                      </p:cBhvr>
                                      <p:to>
                                        <p:strVal val="visible"/>
                                      </p:to>
                                    </p:set>
                                    <p:animEffect transition="in" filter="fade">
                                      <p:cBhvr>
                                        <p:cTn id="32" dur="2000"/>
                                        <p:tgtEl>
                                          <p:spTgt spid="307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75">
                                            <p:txEl>
                                              <p:pRg st="7" end="7"/>
                                            </p:txEl>
                                          </p:spTgt>
                                        </p:tgtEl>
                                        <p:attrNameLst>
                                          <p:attrName>style.visibility</p:attrName>
                                        </p:attrNameLst>
                                      </p:cBhvr>
                                      <p:to>
                                        <p:strVal val="visible"/>
                                      </p:to>
                                    </p:set>
                                    <p:animEffect transition="in" filter="fade">
                                      <p:cBhvr>
                                        <p:cTn id="37" dur="2000"/>
                                        <p:tgtEl>
                                          <p:spTgt spid="30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indent="-514350"/>
            <a:r>
              <a:rPr lang="en-US" b="1" dirty="0" smtClean="0"/>
              <a:t>Special Considerations </a:t>
            </a:r>
          </a:p>
          <a:p>
            <a:pPr marL="879475" lvl="1" indent="-514350">
              <a:buFont typeface="Wingdings" pitchFamily="2" charset="2"/>
              <a:buChar char="Ø"/>
            </a:pPr>
            <a:r>
              <a:rPr lang="en-US" dirty="0" smtClean="0"/>
              <a:t>Education level</a:t>
            </a:r>
          </a:p>
          <a:p>
            <a:pPr marL="879475" lvl="1" indent="-514350">
              <a:buFont typeface="Wingdings" pitchFamily="2" charset="2"/>
              <a:buChar char="Ø"/>
            </a:pPr>
            <a:r>
              <a:rPr lang="en-US" dirty="0" smtClean="0"/>
              <a:t>Reading level/Literacy</a:t>
            </a:r>
          </a:p>
          <a:p>
            <a:pPr marL="879475" lvl="1" indent="-514350">
              <a:buFont typeface="Wingdings" pitchFamily="2" charset="2"/>
              <a:buChar char="Ø"/>
            </a:pPr>
            <a:r>
              <a:rPr lang="en-US" dirty="0" smtClean="0"/>
              <a:t>Physical disability</a:t>
            </a:r>
          </a:p>
          <a:p>
            <a:pPr marL="879475" lvl="1" indent="-514350">
              <a:buFont typeface="Wingdings" pitchFamily="2" charset="2"/>
              <a:buChar char="Ø"/>
            </a:pPr>
            <a:r>
              <a:rPr lang="en-US" dirty="0" smtClean="0"/>
              <a:t>Developmental disability </a:t>
            </a:r>
          </a:p>
          <a:p>
            <a:pPr marL="879475" lvl="1" indent="-514350">
              <a:buFont typeface="Wingdings" pitchFamily="2" charset="2"/>
              <a:buChar char="Ø"/>
            </a:pPr>
            <a:r>
              <a:rPr lang="en-US" dirty="0" smtClean="0"/>
              <a:t>Learning disability</a:t>
            </a:r>
          </a:p>
          <a:p>
            <a:pPr marL="879475" lvl="1" indent="-514350">
              <a:buFont typeface="Wingdings" pitchFamily="2" charset="2"/>
              <a:buChar char="Ø"/>
            </a:pPr>
            <a:r>
              <a:rPr lang="en-US" dirty="0" smtClean="0"/>
              <a:t>Housing</a:t>
            </a:r>
          </a:p>
          <a:p>
            <a:pPr marL="879475" lvl="1" indent="-514350">
              <a:buFont typeface="Wingdings" pitchFamily="2" charset="2"/>
              <a:buChar char="Ø"/>
            </a:pPr>
            <a:r>
              <a:rPr lang="en-US" dirty="0" smtClean="0"/>
              <a:t>Family issues including dependants</a:t>
            </a:r>
          </a:p>
          <a:p>
            <a:pPr marL="879475" lvl="1" indent="-514350">
              <a:buFont typeface="Wingdings" pitchFamily="2" charset="2"/>
              <a:buChar char="Ø"/>
            </a:pPr>
            <a:r>
              <a:rPr lang="en-US" dirty="0" smtClean="0"/>
              <a:t>History of abuse (victim or perpetrator) </a:t>
            </a:r>
          </a:p>
          <a:p>
            <a:pPr marL="879475" lvl="1" indent="-514350">
              <a:buFont typeface="Wingdings" pitchFamily="2" charset="2"/>
              <a:buChar char="Ø"/>
            </a:pPr>
            <a:r>
              <a:rPr lang="en-US" dirty="0" smtClean="0"/>
              <a:t>Trauma related issues</a:t>
            </a:r>
          </a:p>
          <a:p>
            <a:pPr marL="879475" lvl="1" indent="-514350">
              <a:buFont typeface="Wingdings" pitchFamily="2" charset="2"/>
              <a:buChar char="Ø"/>
            </a:pPr>
            <a:r>
              <a:rPr lang="en-US" dirty="0" smtClean="0"/>
              <a:t>Socialization or re-socialization </a:t>
            </a:r>
          </a:p>
          <a:p>
            <a:pPr marL="879475" lvl="1" indent="-514350">
              <a:buNone/>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Assessment domains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2000"/>
                                        <p:tgtEl>
                                          <p:spTgt spid="307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2" end="2"/>
                                            </p:txEl>
                                          </p:spTgt>
                                        </p:tgtEl>
                                        <p:attrNameLst>
                                          <p:attrName>style.visibility</p:attrName>
                                        </p:attrNameLst>
                                      </p:cBhvr>
                                      <p:to>
                                        <p:strVal val="visible"/>
                                      </p:to>
                                    </p:set>
                                    <p:animEffect transition="in" filter="fade">
                                      <p:cBhvr>
                                        <p:cTn id="12" dur="2000"/>
                                        <p:tgtEl>
                                          <p:spTgt spid="307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3" end="3"/>
                                            </p:txEl>
                                          </p:spTgt>
                                        </p:tgtEl>
                                        <p:attrNameLst>
                                          <p:attrName>style.visibility</p:attrName>
                                        </p:attrNameLst>
                                      </p:cBhvr>
                                      <p:to>
                                        <p:strVal val="visible"/>
                                      </p:to>
                                    </p:set>
                                    <p:animEffect transition="in" filter="fade">
                                      <p:cBhvr>
                                        <p:cTn id="17" dur="2000"/>
                                        <p:tgtEl>
                                          <p:spTgt spid="307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4" end="4"/>
                                            </p:txEl>
                                          </p:spTgt>
                                        </p:tgtEl>
                                        <p:attrNameLst>
                                          <p:attrName>style.visibility</p:attrName>
                                        </p:attrNameLst>
                                      </p:cBhvr>
                                      <p:to>
                                        <p:strVal val="visible"/>
                                      </p:to>
                                    </p:set>
                                    <p:animEffect transition="in" filter="fade">
                                      <p:cBhvr>
                                        <p:cTn id="22" dur="2000"/>
                                        <p:tgtEl>
                                          <p:spTgt spid="307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5" end="5"/>
                                            </p:txEl>
                                          </p:spTgt>
                                        </p:tgtEl>
                                        <p:attrNameLst>
                                          <p:attrName>style.visibility</p:attrName>
                                        </p:attrNameLst>
                                      </p:cBhvr>
                                      <p:to>
                                        <p:strVal val="visible"/>
                                      </p:to>
                                    </p:set>
                                    <p:animEffect transition="in" filter="fade">
                                      <p:cBhvr>
                                        <p:cTn id="27" dur="2000"/>
                                        <p:tgtEl>
                                          <p:spTgt spid="307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75">
                                            <p:txEl>
                                              <p:pRg st="6" end="6"/>
                                            </p:txEl>
                                          </p:spTgt>
                                        </p:tgtEl>
                                        <p:attrNameLst>
                                          <p:attrName>style.visibility</p:attrName>
                                        </p:attrNameLst>
                                      </p:cBhvr>
                                      <p:to>
                                        <p:strVal val="visible"/>
                                      </p:to>
                                    </p:set>
                                    <p:animEffect transition="in" filter="fade">
                                      <p:cBhvr>
                                        <p:cTn id="32" dur="2000"/>
                                        <p:tgtEl>
                                          <p:spTgt spid="307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75">
                                            <p:txEl>
                                              <p:pRg st="7" end="7"/>
                                            </p:txEl>
                                          </p:spTgt>
                                        </p:tgtEl>
                                        <p:attrNameLst>
                                          <p:attrName>style.visibility</p:attrName>
                                        </p:attrNameLst>
                                      </p:cBhvr>
                                      <p:to>
                                        <p:strVal val="visible"/>
                                      </p:to>
                                    </p:set>
                                    <p:animEffect transition="in" filter="fade">
                                      <p:cBhvr>
                                        <p:cTn id="37" dur="2000"/>
                                        <p:tgtEl>
                                          <p:spTgt spid="307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075">
                                            <p:txEl>
                                              <p:pRg st="8" end="8"/>
                                            </p:txEl>
                                          </p:spTgt>
                                        </p:tgtEl>
                                        <p:attrNameLst>
                                          <p:attrName>style.visibility</p:attrName>
                                        </p:attrNameLst>
                                      </p:cBhvr>
                                      <p:to>
                                        <p:strVal val="visible"/>
                                      </p:to>
                                    </p:set>
                                    <p:animEffect transition="in" filter="fade">
                                      <p:cBhvr>
                                        <p:cTn id="42" dur="2000"/>
                                        <p:tgtEl>
                                          <p:spTgt spid="307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075">
                                            <p:txEl>
                                              <p:pRg st="9" end="9"/>
                                            </p:txEl>
                                          </p:spTgt>
                                        </p:tgtEl>
                                        <p:attrNameLst>
                                          <p:attrName>style.visibility</p:attrName>
                                        </p:attrNameLst>
                                      </p:cBhvr>
                                      <p:to>
                                        <p:strVal val="visible"/>
                                      </p:to>
                                    </p:set>
                                    <p:animEffect transition="in" filter="fade">
                                      <p:cBhvr>
                                        <p:cTn id="47" dur="2000"/>
                                        <p:tgtEl>
                                          <p:spTgt spid="307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075">
                                            <p:txEl>
                                              <p:pRg st="10" end="10"/>
                                            </p:txEl>
                                          </p:spTgt>
                                        </p:tgtEl>
                                        <p:attrNameLst>
                                          <p:attrName>style.visibility</p:attrName>
                                        </p:attrNameLst>
                                      </p:cBhvr>
                                      <p:to>
                                        <p:strVal val="visible"/>
                                      </p:to>
                                    </p:set>
                                    <p:animEffect transition="in" filter="fade">
                                      <p:cBhvr>
                                        <p:cTn id="52" dur="2000"/>
                                        <p:tgtEl>
                                          <p:spTgt spid="30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pbarbour\Pictures\Microsoft Clip Organizer\j0409268.jpg"/>
          <p:cNvPicPr>
            <a:picLocks noChangeAspect="1" noChangeArrowheads="1"/>
          </p:cNvPicPr>
          <p:nvPr/>
        </p:nvPicPr>
        <p:blipFill>
          <a:blip r:embed="rId3" cstate="print">
            <a:duotone>
              <a:schemeClr val="bg2">
                <a:shade val="45000"/>
                <a:satMod val="135000"/>
              </a:schemeClr>
              <a:prstClr val="white"/>
            </a:duotone>
          </a:blip>
          <a:srcRect/>
          <a:stretch>
            <a:fillRect/>
          </a:stretch>
        </p:blipFill>
        <p:spPr bwMode="auto">
          <a:xfrm>
            <a:off x="0" y="609600"/>
            <a:ext cx="4267200" cy="4267200"/>
          </a:xfrm>
          <a:prstGeom prst="rect">
            <a:avLst/>
          </a:prstGeom>
          <a:noFill/>
        </p:spPr>
      </p:pic>
      <p:sp>
        <p:nvSpPr>
          <p:cNvPr id="4" name="Title 3"/>
          <p:cNvSpPr>
            <a:spLocks noGrp="1"/>
          </p:cNvSpPr>
          <p:nvPr>
            <p:ph type="ctrTitle"/>
          </p:nvPr>
        </p:nvSpPr>
        <p:spPr/>
        <p:txBody>
          <a:bodyPr/>
          <a:lstStyle/>
          <a:p>
            <a:r>
              <a:rPr lang="en-US" cap="small" dirty="0" smtClean="0"/>
              <a:t>Which tools to use?</a:t>
            </a:r>
            <a:endParaRPr lang="en-US" cap="small" dirty="0"/>
          </a:p>
        </p:txBody>
      </p:sp>
      <p:sp>
        <p:nvSpPr>
          <p:cNvPr id="5" name="Subtitle 4"/>
          <p:cNvSpPr>
            <a:spLocks noGrp="1"/>
          </p:cNvSpPr>
          <p:nvPr>
            <p:ph type="subTitle" idx="1"/>
          </p:nvPr>
        </p:nvSpPr>
        <p:spPr/>
        <p:txBody>
          <a:bodyPr/>
          <a:lstStyle/>
          <a:p>
            <a:r>
              <a:rPr lang="en-US" dirty="0" smtClean="0"/>
              <a:t>Evidence based, cost effective and scalable</a:t>
            </a:r>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ADDICTION SEVERITY INDEX (ASI)</a:t>
            </a:r>
          </a:p>
          <a:p>
            <a:r>
              <a:rPr lang="en-US" dirty="0" smtClean="0"/>
              <a:t>GLOBAL APPRAISAL OF INDIVIDUAL NEEDS (GAIN)</a:t>
            </a:r>
          </a:p>
          <a:p>
            <a:r>
              <a:rPr lang="en-US" dirty="0" smtClean="0"/>
              <a:t>THE ADOLESCENT DIAGNOSTIC INTERVIEW (ADI)</a:t>
            </a:r>
          </a:p>
          <a:p>
            <a:r>
              <a:rPr lang="en-US" cap="all" dirty="0" smtClean="0"/>
              <a:t>ASAM Patient Placement Criteria 2nd Edition Revised (ASAM PPC-2R)</a:t>
            </a:r>
          </a:p>
          <a:p>
            <a:r>
              <a:rPr lang="en-US" dirty="0" smtClean="0"/>
              <a:t>STAGES OF CHANGE READINESS AND TREATMENT EAGERNESS SCALE (SOCRATES)</a:t>
            </a:r>
          </a:p>
          <a:p>
            <a:r>
              <a:rPr lang="en-US" cap="small" dirty="0" smtClean="0"/>
              <a:t>TCU Criminal Thinking Scales (TCU CTS)</a:t>
            </a:r>
            <a:endParaRPr lang="en-US" cap="small" dirty="0"/>
          </a:p>
        </p:txBody>
      </p:sp>
      <p:sp>
        <p:nvSpPr>
          <p:cNvPr id="3" name="Title 2"/>
          <p:cNvSpPr>
            <a:spLocks noGrp="1"/>
          </p:cNvSpPr>
          <p:nvPr>
            <p:ph type="title"/>
          </p:nvPr>
        </p:nvSpPr>
        <p:spPr/>
        <p:txBody>
          <a:bodyPr/>
          <a:lstStyle/>
          <a:p>
            <a:r>
              <a:rPr lang="en-US" cap="small" dirty="0" smtClean="0"/>
              <a:t>The Most Popular Assessments</a:t>
            </a:r>
            <a:endParaRPr lang="en-US" cap="small"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Evidenced based tools (research &amp; norms)</a:t>
            </a:r>
          </a:p>
          <a:p>
            <a:r>
              <a:rPr lang="en-US" dirty="0" smtClean="0"/>
              <a:t>They build on the domains we discussed earlier</a:t>
            </a:r>
          </a:p>
          <a:p>
            <a:r>
              <a:rPr lang="en-US" dirty="0" smtClean="0"/>
              <a:t>They compliment or include screening tools to avoid redundancy</a:t>
            </a:r>
          </a:p>
          <a:p>
            <a:r>
              <a:rPr lang="en-US" dirty="0" smtClean="0"/>
              <a:t>They promote industry standards (a </a:t>
            </a:r>
            <a:r>
              <a:rPr lang="en-US" dirty="0" err="1" smtClean="0"/>
              <a:t>biopsychosocial</a:t>
            </a:r>
            <a:r>
              <a:rPr lang="en-US" dirty="0" smtClean="0"/>
              <a:t> approach)</a:t>
            </a:r>
          </a:p>
          <a:p>
            <a:r>
              <a:rPr lang="en-US" dirty="0" smtClean="0"/>
              <a:t>The tools are either public domain or nominal fees (but paid support is available) </a:t>
            </a:r>
          </a:p>
          <a:p>
            <a:r>
              <a:rPr lang="en-US" dirty="0" smtClean="0"/>
              <a:t>Scalable (as needs grow, so do the tools)</a:t>
            </a:r>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cap="small" dirty="0" smtClean="0"/>
              <a:t>What are the Benefits </a:t>
            </a:r>
            <a:endParaRPr lang="en-US" cap="small"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lstStyle/>
          <a:p>
            <a:pPr indent="0" eaLnBrk="1" hangingPunct="1">
              <a:buNone/>
            </a:pPr>
            <a:r>
              <a:rPr lang="en-US" dirty="0" smtClean="0"/>
              <a:t>This presentation builds on last month’s session on Screening. It addresses several  issues relevant to assessment services and makes recommendations for the appropriate use of assessment tools in specific settings. Additionally, the conveyance of assessment information is critical to the service continuum. I will cover some of the finer points regarding HIPPA guidelines and 42 CFR Part 2 rules on consent and disclosure.</a:t>
            </a:r>
          </a:p>
        </p:txBody>
      </p:sp>
      <p:sp>
        <p:nvSpPr>
          <p:cNvPr id="2" name="Title 1"/>
          <p:cNvSpPr>
            <a:spLocks noGrp="1"/>
          </p:cNvSpPr>
          <p:nvPr>
            <p:ph type="title"/>
          </p:nvPr>
        </p:nvSpPr>
        <p:spPr/>
        <p:txBody>
          <a:bodyPr/>
          <a:lstStyle/>
          <a:p>
            <a:pPr eaLnBrk="1" fontAlgn="auto" hangingPunct="1">
              <a:spcAft>
                <a:spcPts val="0"/>
              </a:spcAft>
              <a:defRPr/>
            </a:pPr>
            <a:r>
              <a:rPr lang="en-US" cap="small" dirty="0" smtClean="0"/>
              <a:t>About the Presentation</a:t>
            </a:r>
            <a:endParaRPr lang="en-US" cap="small"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linds(horizontal)">
                                      <p:cBhvr>
                                        <p:cTn id="7" dur="500"/>
                                        <p:tgtEl>
                                          <p:spTgt spid="8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Highlights</a:t>
            </a:r>
            <a:endParaRPr lang="en-US" dirty="0"/>
          </a:p>
        </p:txBody>
      </p:sp>
      <p:sp>
        <p:nvSpPr>
          <p:cNvPr id="5" name="Subtitle 4"/>
          <p:cNvSpPr>
            <a:spLocks noGrp="1"/>
          </p:cNvSpPr>
          <p:nvPr>
            <p:ph type="subTitle" idx="1"/>
          </p:nvPr>
        </p:nvSpPr>
        <p:spPr/>
        <p:txBody>
          <a:bodyPr/>
          <a:lstStyle/>
          <a:p>
            <a:r>
              <a:rPr lang="en-US" dirty="0" smtClean="0"/>
              <a:t>A brief overview</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800" dirty="0" smtClean="0"/>
              <a:t>This ASI is an assessment instrument</a:t>
            </a:r>
          </a:p>
          <a:p>
            <a:pPr>
              <a:buNone/>
            </a:pPr>
            <a:r>
              <a:rPr lang="en-US" sz="2800" dirty="0" smtClean="0"/>
              <a:t>designed to be administered as a semi</a:t>
            </a:r>
          </a:p>
          <a:p>
            <a:pPr>
              <a:buNone/>
            </a:pPr>
            <a:r>
              <a:rPr lang="en-US" sz="2800" dirty="0" smtClean="0"/>
              <a:t>structured interview in one hour or less to</a:t>
            </a:r>
          </a:p>
          <a:p>
            <a:pPr>
              <a:buNone/>
            </a:pPr>
            <a:r>
              <a:rPr lang="en-US" sz="2800" dirty="0" smtClean="0"/>
              <a:t>patients who present for substance abuse</a:t>
            </a:r>
          </a:p>
          <a:p>
            <a:pPr>
              <a:buNone/>
            </a:pPr>
            <a:r>
              <a:rPr lang="en-US" sz="2800" dirty="0" smtClean="0"/>
              <a:t>treatment. The instrument gathers</a:t>
            </a:r>
          </a:p>
          <a:p>
            <a:pPr>
              <a:buNone/>
            </a:pPr>
            <a:r>
              <a:rPr lang="en-US" sz="2800" dirty="0" smtClean="0"/>
              <a:t>Information about seven areas of a patient’s</a:t>
            </a:r>
          </a:p>
          <a:p>
            <a:pPr>
              <a:buNone/>
            </a:pPr>
            <a:r>
              <a:rPr lang="en-US" sz="2800" dirty="0" smtClean="0"/>
              <a:t>life: medical, employment/support, drug and</a:t>
            </a:r>
          </a:p>
          <a:p>
            <a:pPr>
              <a:buNone/>
            </a:pPr>
            <a:r>
              <a:rPr lang="en-US" sz="2800" dirty="0" smtClean="0"/>
              <a:t>alcohol use, family history, family/social</a:t>
            </a:r>
          </a:p>
          <a:p>
            <a:pPr>
              <a:buNone/>
            </a:pPr>
            <a:r>
              <a:rPr lang="en-US" sz="2800" dirty="0" smtClean="0"/>
              <a:t>relationships, and psychiatric problems.</a:t>
            </a:r>
          </a:p>
          <a:p>
            <a:endParaRPr lang="en-US" dirty="0" smtClean="0"/>
          </a:p>
        </p:txBody>
      </p:sp>
      <p:sp>
        <p:nvSpPr>
          <p:cNvPr id="3" name="Title 2"/>
          <p:cNvSpPr>
            <a:spLocks noGrp="1"/>
          </p:cNvSpPr>
          <p:nvPr>
            <p:ph type="title"/>
          </p:nvPr>
        </p:nvSpPr>
        <p:spPr/>
        <p:txBody>
          <a:bodyPr/>
          <a:lstStyle/>
          <a:p>
            <a:r>
              <a:rPr lang="en-US" sz="4400" dirty="0" smtClean="0">
                <a:solidFill>
                  <a:schemeClr val="tx1"/>
                </a:solidFill>
              </a:rPr>
              <a:t>Addiction Severity Index (ASI)</a:t>
            </a:r>
          </a:p>
        </p:txBody>
      </p:sp>
      <p:sp>
        <p:nvSpPr>
          <p:cNvPr id="5" name="TextBox 4"/>
          <p:cNvSpPr txBox="1"/>
          <p:nvPr/>
        </p:nvSpPr>
        <p:spPr>
          <a:xfrm>
            <a:off x="2286000" y="5867400"/>
            <a:ext cx="6858000" cy="1200329"/>
          </a:xfrm>
          <a:prstGeom prst="rect">
            <a:avLst/>
          </a:prstGeom>
          <a:noFill/>
        </p:spPr>
        <p:txBody>
          <a:bodyPr wrap="square" rtlCol="0">
            <a:spAutoFit/>
          </a:bodyPr>
          <a:lstStyle/>
          <a:p>
            <a:pPr algn="r"/>
            <a:r>
              <a:rPr lang="en-US" dirty="0" smtClean="0"/>
              <a:t>Treatment Research Institute</a:t>
            </a:r>
          </a:p>
          <a:p>
            <a:pPr algn="r"/>
            <a:r>
              <a:rPr lang="en-US" b="1" i="1" dirty="0" smtClean="0"/>
              <a:t>http://www.tresearch.org/ASI.htm</a:t>
            </a:r>
          </a:p>
          <a:p>
            <a:pPr algn="r"/>
            <a:endParaRPr lang="en-US"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2800" dirty="0" smtClean="0"/>
              <a:t>Developed through a 10-year collaboration</a:t>
            </a:r>
          </a:p>
          <a:p>
            <a:pPr>
              <a:buNone/>
            </a:pPr>
            <a:r>
              <a:rPr lang="en-US" sz="2800" dirty="0" smtClean="0"/>
              <a:t>of clinicians, researchers, and policy makers</a:t>
            </a:r>
          </a:p>
          <a:p>
            <a:pPr>
              <a:buNone/>
            </a:pPr>
            <a:r>
              <a:rPr lang="en-US" sz="2800" dirty="0" smtClean="0"/>
              <a:t>from over a dozen agencies and localities,</a:t>
            </a:r>
          </a:p>
          <a:p>
            <a:pPr>
              <a:buNone/>
            </a:pPr>
            <a:r>
              <a:rPr lang="en-US" sz="2800" dirty="0" smtClean="0"/>
              <a:t>the Global Appraisal of Individual Needs</a:t>
            </a:r>
          </a:p>
          <a:p>
            <a:pPr>
              <a:buNone/>
            </a:pPr>
            <a:r>
              <a:rPr lang="en-US" sz="2800" dirty="0" smtClean="0"/>
              <a:t>(GAIN-I) is a progressive and integrated</a:t>
            </a:r>
          </a:p>
          <a:p>
            <a:pPr>
              <a:buNone/>
            </a:pPr>
            <a:r>
              <a:rPr lang="en-US" sz="2800" dirty="0" smtClean="0"/>
              <a:t>series of measures and computer</a:t>
            </a:r>
          </a:p>
          <a:p>
            <a:pPr>
              <a:buNone/>
            </a:pPr>
            <a:r>
              <a:rPr lang="en-US" sz="2800" dirty="0" smtClean="0"/>
              <a:t>applications. It can be done in pieces to facilitate screening, brief interventions, and referrals to treatment. </a:t>
            </a:r>
            <a:endParaRPr lang="en-US" dirty="0" smtClean="0"/>
          </a:p>
        </p:txBody>
      </p:sp>
      <p:sp>
        <p:nvSpPr>
          <p:cNvPr id="3" name="Title 2"/>
          <p:cNvSpPr>
            <a:spLocks noGrp="1"/>
          </p:cNvSpPr>
          <p:nvPr>
            <p:ph type="title"/>
          </p:nvPr>
        </p:nvSpPr>
        <p:spPr/>
        <p:txBody>
          <a:bodyPr>
            <a:noAutofit/>
          </a:bodyPr>
          <a:lstStyle/>
          <a:p>
            <a:r>
              <a:rPr lang="en-US" sz="3600" dirty="0" smtClean="0">
                <a:solidFill>
                  <a:schemeClr val="tx1"/>
                </a:solidFill>
              </a:rPr>
              <a:t>The Global Appraisal of Individual Needs -Initial (GAIN-I)</a:t>
            </a:r>
          </a:p>
        </p:txBody>
      </p:sp>
      <p:sp>
        <p:nvSpPr>
          <p:cNvPr id="5" name="TextBox 4"/>
          <p:cNvSpPr txBox="1"/>
          <p:nvPr/>
        </p:nvSpPr>
        <p:spPr>
          <a:xfrm>
            <a:off x="2286000" y="5867400"/>
            <a:ext cx="6858000" cy="1200329"/>
          </a:xfrm>
          <a:prstGeom prst="rect">
            <a:avLst/>
          </a:prstGeom>
          <a:noFill/>
        </p:spPr>
        <p:txBody>
          <a:bodyPr wrap="square" rtlCol="0">
            <a:spAutoFit/>
          </a:bodyPr>
          <a:lstStyle/>
          <a:p>
            <a:pPr algn="r"/>
            <a:r>
              <a:rPr lang="en-US" dirty="0" smtClean="0"/>
              <a:t>Chestnut Health Systems, Chestnut Institute</a:t>
            </a:r>
          </a:p>
          <a:p>
            <a:pPr algn="r"/>
            <a:r>
              <a:rPr lang="en-US" b="1" i="1" dirty="0" smtClean="0"/>
              <a:t>http://www.chestnut.org/li/gain/</a:t>
            </a:r>
          </a:p>
          <a:p>
            <a:pPr algn="r"/>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indent="0">
              <a:buNone/>
            </a:pPr>
            <a:r>
              <a:rPr lang="en-US" sz="2800" dirty="0" smtClean="0"/>
              <a:t>The ADI systemically assesses psychoactive substance use disorders in 12 to 18 year olds. Based on Diagnostic and Statistical Manual (DSM) III-R criteria, this convenient structured interview also evaluates psychosocial stressors, school and</a:t>
            </a:r>
          </a:p>
          <a:p>
            <a:pPr indent="0">
              <a:buNone/>
            </a:pPr>
            <a:r>
              <a:rPr lang="en-US" sz="2800" dirty="0" smtClean="0"/>
              <a:t>interpersonal functioning, and cognitive impairment. In addition it screens for  specific problems commonly associated with substance abuse.</a:t>
            </a:r>
          </a:p>
        </p:txBody>
      </p:sp>
      <p:sp>
        <p:nvSpPr>
          <p:cNvPr id="3" name="Title 2"/>
          <p:cNvSpPr>
            <a:spLocks noGrp="1"/>
          </p:cNvSpPr>
          <p:nvPr>
            <p:ph type="title"/>
          </p:nvPr>
        </p:nvSpPr>
        <p:spPr/>
        <p:txBody>
          <a:bodyPr>
            <a:noAutofit/>
          </a:bodyPr>
          <a:lstStyle/>
          <a:p>
            <a:r>
              <a:rPr lang="en-US" sz="3600" dirty="0" smtClean="0">
                <a:solidFill>
                  <a:schemeClr val="tx1"/>
                </a:solidFill>
              </a:rPr>
              <a:t>The Adolescent Diagnostic Interview (ADI)</a:t>
            </a:r>
          </a:p>
        </p:txBody>
      </p:sp>
      <p:sp>
        <p:nvSpPr>
          <p:cNvPr id="5" name="TextBox 4"/>
          <p:cNvSpPr txBox="1"/>
          <p:nvPr/>
        </p:nvSpPr>
        <p:spPr>
          <a:xfrm>
            <a:off x="2286000" y="5867400"/>
            <a:ext cx="6858000" cy="1200329"/>
          </a:xfrm>
          <a:prstGeom prst="rect">
            <a:avLst/>
          </a:prstGeom>
          <a:noFill/>
        </p:spPr>
        <p:txBody>
          <a:bodyPr wrap="square" rtlCol="0">
            <a:spAutoFit/>
          </a:bodyPr>
          <a:lstStyle/>
          <a:p>
            <a:pPr algn="r"/>
            <a:r>
              <a:rPr lang="en-US" dirty="0" smtClean="0"/>
              <a:t>Western Psychological Services</a:t>
            </a:r>
          </a:p>
          <a:p>
            <a:pPr algn="r"/>
            <a:r>
              <a:rPr lang="en-US" b="1" i="1" dirty="0" smtClean="0"/>
              <a:t>https://pubs.niaaa.nih.gov/publications</a:t>
            </a:r>
          </a:p>
          <a:p>
            <a:pPr algn="r"/>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indent="0">
              <a:buNone/>
            </a:pPr>
            <a:r>
              <a:rPr lang="en-US" sz="2800" dirty="0" smtClean="0"/>
              <a:t>TCU Criminal Thinking Scales (TCU CTS) is a supplement to the </a:t>
            </a:r>
            <a:r>
              <a:rPr lang="en-US" sz="2800" dirty="0" smtClean="0"/>
              <a:t>CJ-CESI-Intake </a:t>
            </a:r>
            <a:r>
              <a:rPr lang="en-US" sz="2800" dirty="0" smtClean="0"/>
              <a:t>and CJ-CEST and is designed to measure “criminal thinking.” The 6 CTS scales include Entitlement, Justification, Power Orientation, Cold Heartedness, Criminal Rationalization, and Personal Irresponsibility which represent concepts with special significance in treatment settings for correctional populations. (5-10 minutes)</a:t>
            </a:r>
            <a:endParaRPr lang="en-US" sz="2800" dirty="0"/>
          </a:p>
        </p:txBody>
      </p:sp>
      <p:sp>
        <p:nvSpPr>
          <p:cNvPr id="3" name="Title 2"/>
          <p:cNvSpPr>
            <a:spLocks noGrp="1"/>
          </p:cNvSpPr>
          <p:nvPr>
            <p:ph type="title"/>
          </p:nvPr>
        </p:nvSpPr>
        <p:spPr/>
        <p:txBody>
          <a:bodyPr>
            <a:noAutofit/>
          </a:bodyPr>
          <a:lstStyle/>
          <a:p>
            <a:r>
              <a:rPr lang="en-US" sz="3600" dirty="0" smtClean="0"/>
              <a:t>TCU Criminal Thinking Scales (TCU CTS)</a:t>
            </a:r>
            <a:endParaRPr lang="en-US" sz="3600" dirty="0" smtClean="0">
              <a:solidFill>
                <a:schemeClr val="tx1"/>
              </a:solidFill>
            </a:endParaRPr>
          </a:p>
        </p:txBody>
      </p:sp>
      <p:sp>
        <p:nvSpPr>
          <p:cNvPr id="5" name="TextBox 4"/>
          <p:cNvSpPr txBox="1"/>
          <p:nvPr/>
        </p:nvSpPr>
        <p:spPr>
          <a:xfrm>
            <a:off x="1295400" y="5867400"/>
            <a:ext cx="7848600" cy="1938992"/>
          </a:xfrm>
          <a:prstGeom prst="rect">
            <a:avLst/>
          </a:prstGeom>
          <a:noFill/>
        </p:spPr>
        <p:txBody>
          <a:bodyPr wrap="square" rtlCol="0">
            <a:spAutoFit/>
          </a:bodyPr>
          <a:lstStyle/>
          <a:p>
            <a:pPr algn="r"/>
            <a:r>
              <a:rPr lang="en-US" dirty="0" smtClean="0"/>
              <a:t>Institute of Behavioral Research, Texas Christian University </a:t>
            </a:r>
          </a:p>
          <a:p>
            <a:pPr algn="r"/>
            <a:r>
              <a:rPr lang="en-US" b="1" i="1" dirty="0" smtClean="0"/>
              <a:t>http://www.ibr.tcu.edu/pubs/datacoll/cjtrt.html </a:t>
            </a:r>
            <a:r>
              <a:rPr lang="en-US" b="1" dirty="0" smtClean="0"/>
              <a:t/>
            </a:r>
            <a:br>
              <a:rPr lang="en-US" b="1" dirty="0" smtClean="0"/>
            </a:br>
            <a:r>
              <a:rPr lang="en-US" dirty="0" smtClean="0"/>
              <a:t/>
            </a:r>
            <a:br>
              <a:rPr lang="en-US" dirty="0" smtClean="0"/>
            </a:br>
            <a:endParaRPr lang="en-US" dirty="0" smtClean="0"/>
          </a:p>
          <a:p>
            <a:pPr algn="r"/>
            <a:endParaRPr lang="en-US"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cap="small" dirty="0" smtClean="0"/>
              <a:t>Conveyance of assessment information</a:t>
            </a:r>
            <a:endParaRPr lang="en-US" cap="small" dirty="0"/>
          </a:p>
        </p:txBody>
      </p:sp>
      <p:sp>
        <p:nvSpPr>
          <p:cNvPr id="5" name="Subtitle 4"/>
          <p:cNvSpPr>
            <a:spLocks noGrp="1"/>
          </p:cNvSpPr>
          <p:nvPr>
            <p:ph type="subTitle" idx="1"/>
          </p:nvPr>
        </p:nvSpPr>
        <p:spPr/>
        <p:txBody>
          <a:bodyPr/>
          <a:lstStyle/>
          <a:p>
            <a:r>
              <a:rPr lang="en-US" b="1" dirty="0" smtClean="0">
                <a:solidFill>
                  <a:srgbClr val="C00000"/>
                </a:solidFill>
              </a:rPr>
              <a:t>CFR42-Part2 &amp; HIPPA and electronic records</a:t>
            </a:r>
            <a:endParaRPr lang="en-US" b="1" dirty="0">
              <a:solidFill>
                <a:srgbClr val="C00000"/>
              </a:solidFill>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457200"/>
            <a:ext cx="8382000" cy="3277561"/>
          </a:xfrm>
        </p:spPr>
        <p:txBody>
          <a:bodyPr>
            <a:normAutofit fontScale="90000"/>
          </a:bodyPr>
          <a:lstStyle/>
          <a:p>
            <a:pPr algn="ctr"/>
            <a:r>
              <a:rPr lang="en-US" cap="small" dirty="0" smtClean="0"/>
              <a:t/>
            </a:r>
            <a:br>
              <a:rPr lang="en-US" cap="small" dirty="0" smtClean="0"/>
            </a:br>
            <a:r>
              <a:rPr lang="en-US" cap="small" dirty="0" smtClean="0"/>
              <a:t>Source:</a:t>
            </a:r>
            <a:r>
              <a:rPr lang="en-US" sz="4000" cap="small" dirty="0" smtClean="0"/>
              <a:t> The Office of the National Coordinator &amp; </a:t>
            </a:r>
            <a:br>
              <a:rPr lang="en-US" sz="4000" cap="small" dirty="0" smtClean="0"/>
            </a:br>
            <a:r>
              <a:rPr lang="en-US" sz="4000" cap="small" dirty="0" smtClean="0"/>
              <a:t>Substance Abuse and Mental Health Services Administration </a:t>
            </a:r>
            <a:r>
              <a:rPr lang="en-US" sz="4000" dirty="0" smtClean="0"/>
              <a:t/>
            </a:r>
            <a:br>
              <a:rPr lang="en-US" sz="4000" dirty="0" smtClean="0"/>
            </a:br>
            <a:endParaRPr lang="en-US" sz="4000" dirty="0"/>
          </a:p>
        </p:txBody>
      </p:sp>
      <p:sp>
        <p:nvSpPr>
          <p:cNvPr id="6" name="TextBox 5"/>
          <p:cNvSpPr txBox="1"/>
          <p:nvPr/>
        </p:nvSpPr>
        <p:spPr>
          <a:xfrm>
            <a:off x="533400" y="3657600"/>
            <a:ext cx="8229600" cy="830997"/>
          </a:xfrm>
          <a:prstGeom prst="rect">
            <a:avLst/>
          </a:prstGeom>
          <a:noFill/>
        </p:spPr>
        <p:txBody>
          <a:bodyPr wrap="square" rtlCol="0">
            <a:spAutoFit/>
          </a:bodyPr>
          <a:lstStyle/>
          <a:p>
            <a:r>
              <a:rPr lang="en-US" b="1" dirty="0" smtClean="0">
                <a:solidFill>
                  <a:srgbClr val="C00000"/>
                </a:solidFill>
                <a:latin typeface="+mj-lt"/>
              </a:rPr>
              <a:t>Applying the Substance Abuse Confidentiality Regulations to Health Information Exchange (HIE) </a:t>
            </a:r>
            <a:endParaRPr lang="en-US" b="1" dirty="0">
              <a:solidFill>
                <a:srgbClr val="C00000"/>
              </a:solidFill>
              <a:latin typeface="+mj-lt"/>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the early 1970’s, Congress recognized that the stigma associated with substance abuse and fear of prosecution deterred people from entering treatment and enacted legislation that gave patients a right to confidentiality. </a:t>
            </a:r>
          </a:p>
          <a:p>
            <a:r>
              <a:rPr lang="en-US" dirty="0" smtClean="0"/>
              <a:t>It’s been around for over 30 years.</a:t>
            </a:r>
          </a:p>
          <a:p>
            <a:r>
              <a:rPr lang="en-US" dirty="0" smtClean="0"/>
              <a:t>Confidentiality is a cornerstone practice for substance abuse treatment across the country.</a:t>
            </a:r>
            <a:endParaRPr lang="en-US" dirty="0"/>
          </a:p>
        </p:txBody>
      </p:sp>
      <p:sp>
        <p:nvSpPr>
          <p:cNvPr id="3" name="Title 2"/>
          <p:cNvSpPr>
            <a:spLocks noGrp="1"/>
          </p:cNvSpPr>
          <p:nvPr>
            <p:ph type="title"/>
          </p:nvPr>
        </p:nvSpPr>
        <p:spPr/>
        <p:txBody>
          <a:bodyPr>
            <a:normAutofit fontScale="90000"/>
          </a:bodyPr>
          <a:lstStyle/>
          <a:p>
            <a:r>
              <a:rPr lang="en-US" cap="small" dirty="0" smtClean="0"/>
              <a:t>Federal confidentiality regulations (42 CFR Part 2 or Part 2)</a:t>
            </a:r>
            <a:endParaRPr lang="en-US" cap="small"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December, 2000, the Department of Health and Human Services (HHS) issued the “Standards for Privacy of Individually Identifiable Health Information.</a:t>
            </a:r>
          </a:p>
          <a:p>
            <a:r>
              <a:rPr lang="en-US" dirty="0" smtClean="0"/>
              <a:t>HIPPA applies only to how information is stored and shared electronically </a:t>
            </a:r>
          </a:p>
          <a:p>
            <a:r>
              <a:rPr lang="en-US" dirty="0" smtClean="0"/>
              <a:t>If you are complying with CFR42  Part 2, there’s a good chance you will be in compliance with HIPPA. </a:t>
            </a:r>
            <a:endParaRPr lang="en-US" dirty="0"/>
          </a:p>
        </p:txBody>
      </p:sp>
      <p:sp>
        <p:nvSpPr>
          <p:cNvPr id="3" name="Title 2"/>
          <p:cNvSpPr>
            <a:spLocks noGrp="1"/>
          </p:cNvSpPr>
          <p:nvPr>
            <p:ph type="title"/>
          </p:nvPr>
        </p:nvSpPr>
        <p:spPr/>
        <p:txBody>
          <a:bodyPr/>
          <a:lstStyle/>
          <a:p>
            <a:r>
              <a:rPr lang="en-US" cap="small" dirty="0" smtClean="0"/>
              <a:t>HIPPA Privacy Rule</a:t>
            </a:r>
            <a:endParaRPr lang="en-US" cap="small"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CFR Part 2 Programs = Treatment Providers</a:t>
            </a:r>
          </a:p>
          <a:p>
            <a:pPr lvl="1"/>
            <a:r>
              <a:rPr lang="en-US" dirty="0" smtClean="0"/>
              <a:t>Federal assisted, registered with the Federal Government, assisted by the IRS as tax exempt, receive any federal funding.</a:t>
            </a:r>
          </a:p>
          <a:p>
            <a:r>
              <a:rPr lang="en-US" b="1" dirty="0" smtClean="0"/>
              <a:t>QSO = Qualified Services Organization </a:t>
            </a:r>
          </a:p>
          <a:p>
            <a:pPr lvl="1"/>
            <a:r>
              <a:rPr lang="en-US" dirty="0" smtClean="0"/>
              <a:t>HIO = Heath Information Organization and Health Information Systems (HEI).</a:t>
            </a:r>
          </a:p>
          <a:p>
            <a:pPr lvl="1"/>
            <a:r>
              <a:rPr lang="en-US" dirty="0" smtClean="0"/>
              <a:t>One who stores data and patient records.</a:t>
            </a:r>
          </a:p>
          <a:p>
            <a:endParaRPr lang="en-US" dirty="0" smtClean="0"/>
          </a:p>
          <a:p>
            <a:endParaRPr lang="en-US" dirty="0"/>
          </a:p>
        </p:txBody>
      </p:sp>
      <p:sp>
        <p:nvSpPr>
          <p:cNvPr id="3" name="Title 2"/>
          <p:cNvSpPr>
            <a:spLocks noGrp="1"/>
          </p:cNvSpPr>
          <p:nvPr>
            <p:ph type="title"/>
          </p:nvPr>
        </p:nvSpPr>
        <p:spPr/>
        <p:txBody>
          <a:bodyPr>
            <a:normAutofit/>
          </a:bodyPr>
          <a:lstStyle/>
          <a:p>
            <a:r>
              <a:rPr lang="en-US" cap="small" dirty="0" smtClean="0"/>
              <a:t>your relationship to the patient</a:t>
            </a:r>
            <a:endParaRPr lang="en-US" cap="small"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2000"/>
                                        <p:tgtEl>
                                          <p:spTgt spid="2">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fade">
                                      <p:cBhvr>
                                        <p:cTn id="18" dur="2000"/>
                                        <p:tgtEl>
                                          <p:spTgt spid="2">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lvl="0" indent="-514350">
              <a:buFont typeface="+mj-lt"/>
              <a:buAutoNum type="arabicPeriod"/>
            </a:pPr>
            <a:r>
              <a:rPr lang="en-US" dirty="0" smtClean="0"/>
              <a:t>Review of current assessment tools</a:t>
            </a:r>
          </a:p>
          <a:p>
            <a:pPr marL="623887" indent="-514350">
              <a:buFont typeface="+mj-lt"/>
              <a:buAutoNum type="arabicPeriod"/>
            </a:pPr>
            <a:r>
              <a:rPr lang="en-US" dirty="0" smtClean="0"/>
              <a:t>Assessing risk factors for the criminal justice client </a:t>
            </a:r>
          </a:p>
          <a:p>
            <a:pPr marL="623887" indent="-514350">
              <a:buFont typeface="+mj-lt"/>
              <a:buAutoNum type="arabicPeriod"/>
            </a:pPr>
            <a:r>
              <a:rPr lang="en-US" dirty="0" smtClean="0"/>
              <a:t> What tools are right for the job </a:t>
            </a:r>
          </a:p>
          <a:p>
            <a:pPr marL="623887" lvl="0" indent="-514350">
              <a:buFont typeface="+mj-lt"/>
              <a:buAutoNum type="arabicPeriod"/>
            </a:pPr>
            <a:r>
              <a:rPr lang="en-US" dirty="0" smtClean="0"/>
              <a:t>The conveyance of assessment information to providers </a:t>
            </a:r>
          </a:p>
          <a:p>
            <a:pPr marL="623887"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Learning Objectives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4825" y="1460500"/>
            <a:ext cx="8229600" cy="4525962"/>
          </a:xfrm>
        </p:spPr>
        <p:txBody>
          <a:bodyPr/>
          <a:lstStyle/>
          <a:p>
            <a:pPr>
              <a:buNone/>
            </a:pPr>
            <a:endParaRPr lang="en-US" dirty="0"/>
          </a:p>
        </p:txBody>
      </p:sp>
      <p:sp>
        <p:nvSpPr>
          <p:cNvPr id="3" name="Title 2"/>
          <p:cNvSpPr>
            <a:spLocks noGrp="1"/>
          </p:cNvSpPr>
          <p:nvPr>
            <p:ph type="title"/>
          </p:nvPr>
        </p:nvSpPr>
        <p:spPr/>
        <p:txBody>
          <a:bodyPr/>
          <a:lstStyle/>
          <a:p>
            <a:r>
              <a:rPr lang="en-US" cap="small" dirty="0" smtClean="0"/>
              <a:t>Two way communication</a:t>
            </a:r>
            <a:endParaRPr lang="en-US" cap="small" dirty="0"/>
          </a:p>
        </p:txBody>
      </p:sp>
      <p:pic>
        <p:nvPicPr>
          <p:cNvPr id="1026" name="Picture 2" descr="C:\Users\pbarbour\AppData\Local\Microsoft\Windows\Temporary Internet Files\Content.IE5\SWL3FHBK\MC900238407[1].wmf"/>
          <p:cNvPicPr>
            <a:picLocks noChangeAspect="1" noChangeArrowheads="1"/>
          </p:cNvPicPr>
          <p:nvPr/>
        </p:nvPicPr>
        <p:blipFill>
          <a:blip r:embed="rId3" cstate="print"/>
          <a:srcRect/>
          <a:stretch>
            <a:fillRect/>
          </a:stretch>
        </p:blipFill>
        <p:spPr bwMode="auto">
          <a:xfrm>
            <a:off x="1219200" y="3048000"/>
            <a:ext cx="1747838" cy="1706562"/>
          </a:xfrm>
          <a:prstGeom prst="rect">
            <a:avLst/>
          </a:prstGeom>
          <a:noFill/>
        </p:spPr>
      </p:pic>
      <p:sp>
        <p:nvSpPr>
          <p:cNvPr id="6" name="Rectangle 5"/>
          <p:cNvSpPr/>
          <p:nvPr/>
        </p:nvSpPr>
        <p:spPr>
          <a:xfrm>
            <a:off x="685800" y="1447800"/>
            <a:ext cx="28194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Treatment Program</a:t>
            </a:r>
            <a:endParaRPr lang="en-US" dirty="0"/>
          </a:p>
        </p:txBody>
      </p:sp>
      <p:sp>
        <p:nvSpPr>
          <p:cNvPr id="7" name="Rectangle 6"/>
          <p:cNvSpPr/>
          <p:nvPr/>
        </p:nvSpPr>
        <p:spPr>
          <a:xfrm>
            <a:off x="5410200" y="1447800"/>
            <a:ext cx="27432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Qualified Service Organization</a:t>
            </a:r>
            <a:endParaRPr lang="en-US" dirty="0"/>
          </a:p>
        </p:txBody>
      </p:sp>
      <p:pic>
        <p:nvPicPr>
          <p:cNvPr id="1028" name="Picture 4" descr="C:\Users\pbarbour\AppData\Local\Microsoft\Windows\Temporary Internet Files\Content.IE5\P6SMPGBV\MC900054888[1].wmf"/>
          <p:cNvPicPr>
            <a:picLocks noChangeAspect="1" noChangeArrowheads="1"/>
          </p:cNvPicPr>
          <p:nvPr/>
        </p:nvPicPr>
        <p:blipFill>
          <a:blip r:embed="rId4" cstate="print"/>
          <a:srcRect/>
          <a:stretch>
            <a:fillRect/>
          </a:stretch>
        </p:blipFill>
        <p:spPr bwMode="auto">
          <a:xfrm>
            <a:off x="5715000" y="2667000"/>
            <a:ext cx="2308225" cy="2692101"/>
          </a:xfrm>
          <a:prstGeom prst="rect">
            <a:avLst/>
          </a:prstGeom>
          <a:noFill/>
        </p:spPr>
      </p:pic>
      <p:sp>
        <p:nvSpPr>
          <p:cNvPr id="9" name="Left-Right Arrow 8"/>
          <p:cNvSpPr/>
          <p:nvPr/>
        </p:nvSpPr>
        <p:spPr>
          <a:xfrm>
            <a:off x="3733800" y="1752600"/>
            <a:ext cx="1371600" cy="609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5486400"/>
            <a:ext cx="2590800" cy="685800"/>
          </a:xfrm>
          <a:prstGeom prst="rect">
            <a:avLst/>
          </a:prstGeom>
          <a:solidFill>
            <a:srgbClr val="C0000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CFR42 Part 2</a:t>
            </a:r>
            <a:endParaRPr lang="en-US" dirty="0"/>
          </a:p>
        </p:txBody>
      </p:sp>
      <p:sp>
        <p:nvSpPr>
          <p:cNvPr id="11" name="Rectangle 10"/>
          <p:cNvSpPr/>
          <p:nvPr/>
        </p:nvSpPr>
        <p:spPr>
          <a:xfrm>
            <a:off x="5486400" y="5486400"/>
            <a:ext cx="2590800" cy="68580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HIPPA</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fade">
                                      <p:cBhvr>
                                        <p:cTn id="7" dur="2000"/>
                                        <p:tgtEl>
                                          <p:spTgt spid="6">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bg/>
                                          </p:spTgt>
                                        </p:tgtEl>
                                        <p:attrNameLst>
                                          <p:attrName>style.visibility</p:attrName>
                                        </p:attrNameLst>
                                      </p:cBhvr>
                                      <p:to>
                                        <p:strVal val="visible"/>
                                      </p:to>
                                    </p:set>
                                    <p:animEffect transition="in" filter="fade">
                                      <p:cBhvr>
                                        <p:cTn id="17" dur="2000"/>
                                        <p:tgtEl>
                                          <p:spTgt spid="7">
                                            <p:bg/>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bg/>
                                          </p:spTgt>
                                        </p:tgtEl>
                                        <p:attrNameLst>
                                          <p:attrName>style.visibility</p:attrName>
                                        </p:attrNameLst>
                                      </p:cBhvr>
                                      <p:to>
                                        <p:strVal val="visible"/>
                                      </p:to>
                                    </p:set>
                                    <p:animEffect transition="in" filter="fade">
                                      <p:cBhvr>
                                        <p:cTn id="32" dur="2000"/>
                                        <p:tgtEl>
                                          <p:spTgt spid="10">
                                            <p:bg/>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xEl>
                                              <p:pRg st="0" end="0"/>
                                            </p:txEl>
                                          </p:spTgt>
                                        </p:tgtEl>
                                        <p:attrNameLst>
                                          <p:attrName>style.visibility</p:attrName>
                                        </p:attrNameLst>
                                      </p:cBhvr>
                                      <p:to>
                                        <p:strVal val="visible"/>
                                      </p:to>
                                    </p:set>
                                    <p:animEffect transition="in" filter="fade">
                                      <p:cBhvr>
                                        <p:cTn id="37" dur="2000"/>
                                        <p:tgtEl>
                                          <p:spTgt spid="10">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bg/>
                                          </p:spTgt>
                                        </p:tgtEl>
                                        <p:attrNameLst>
                                          <p:attrName>style.visibility</p:attrName>
                                        </p:attrNameLst>
                                      </p:cBhvr>
                                      <p:to>
                                        <p:strVal val="visible"/>
                                      </p:to>
                                    </p:set>
                                    <p:animEffect transition="in" filter="fade">
                                      <p:cBhvr>
                                        <p:cTn id="42" dur="2000"/>
                                        <p:tgtEl>
                                          <p:spTgt spid="11">
                                            <p:bg/>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fade">
                                      <p:cBhvr>
                                        <p:cTn id="47" dur="2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7" grpId="0" build="p" animBg="1"/>
      <p:bldP spid="9" grpId="0" animBg="1"/>
      <p:bldP spid="10" grpId="0" build="p" animBg="1"/>
      <p:bldP spid="11"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685800" y="609600"/>
            <a:ext cx="7772400" cy="4201711"/>
          </a:xfrm>
        </p:spPr>
        <p:txBody>
          <a:bodyPr/>
          <a:lstStyle/>
          <a:p>
            <a:pPr algn="ctr"/>
            <a:r>
              <a:rPr lang="en-US" b="1" dirty="0" smtClean="0"/>
              <a:t>Does federal law that protects the confidentiality of alcohol and drug abuse patient records allow information about patients with substance use disorders to be included in electronic health information exchange systems?</a:t>
            </a:r>
          </a:p>
          <a:p>
            <a:pPr algn="ctr"/>
            <a:endParaRPr lang="en-US" b="1" dirty="0" smtClean="0"/>
          </a:p>
          <a:p>
            <a:pPr algn="ctr"/>
            <a:r>
              <a:rPr lang="en-US" dirty="0" smtClean="0">
                <a:solidFill>
                  <a:srgbClr val="C00000"/>
                </a:solidFill>
              </a:rPr>
              <a:t>YES: Part 2 permits patient information to be disclosed to Health Information Organizations (HIOs)</a:t>
            </a:r>
            <a:r>
              <a:rPr lang="en-US" baseline="30000" dirty="0" smtClean="0">
                <a:solidFill>
                  <a:srgbClr val="C00000"/>
                </a:solidFill>
              </a:rPr>
              <a:t>2 </a:t>
            </a:r>
            <a:r>
              <a:rPr lang="en-US" dirty="0" smtClean="0">
                <a:solidFill>
                  <a:srgbClr val="C00000"/>
                </a:solidFill>
              </a:rPr>
              <a:t>and other health information exchange (HIE) systems</a:t>
            </a:r>
            <a:endParaRPr lang="en-US"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685800" y="609600"/>
            <a:ext cx="7772400" cy="4201711"/>
          </a:xfrm>
        </p:spPr>
        <p:txBody>
          <a:bodyPr/>
          <a:lstStyle/>
          <a:p>
            <a:pPr algn="ctr"/>
            <a:r>
              <a:rPr lang="en-US" b="1" dirty="0" smtClean="0"/>
              <a:t>For the purposes of the applicability of 42 CFR Part 2, does it matter how HIOs are structured?</a:t>
            </a:r>
          </a:p>
          <a:p>
            <a:pPr algn="ctr"/>
            <a:endParaRPr lang="en-US" dirty="0" smtClean="0">
              <a:solidFill>
                <a:srgbClr val="C00000"/>
              </a:solidFill>
            </a:endParaRPr>
          </a:p>
          <a:p>
            <a:pPr algn="ctr"/>
            <a:r>
              <a:rPr lang="en-US" dirty="0" smtClean="0">
                <a:solidFill>
                  <a:srgbClr val="C00000"/>
                </a:solidFill>
              </a:rPr>
              <a:t>NO. HIOs may take any number of forms and perform a variety of functions on behalf of the health care providers and other entities participating in the HIO network.</a:t>
            </a:r>
            <a:r>
              <a:rPr lang="en-US" baseline="30000" dirty="0" smtClean="0">
                <a:solidFill>
                  <a:srgbClr val="C00000"/>
                </a:solidFill>
              </a:rPr>
              <a:t>4 </a:t>
            </a:r>
            <a:r>
              <a:rPr lang="en-US" dirty="0" smtClean="0">
                <a:solidFill>
                  <a:srgbClr val="C00000"/>
                </a:solidFill>
              </a:rPr>
              <a:t>Regardless of the functions performed by the HIO, 42 CFR Part 2 still applies.</a:t>
            </a:r>
            <a:endParaRPr lang="en-US"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685800" y="457200"/>
            <a:ext cx="8458200" cy="4201711"/>
          </a:xfrm>
        </p:spPr>
        <p:txBody>
          <a:bodyPr/>
          <a:lstStyle/>
          <a:p>
            <a:pPr algn="l">
              <a:buFont typeface="Wingdings" pitchFamily="2" charset="2"/>
              <a:buChar char="ü"/>
            </a:pPr>
            <a:r>
              <a:rPr lang="en-US" sz="2000" dirty="0" smtClean="0"/>
              <a:t>provide the infrastructure to exchange patients’ health records among entities participating in the HIO network and facilitate the exchange of patients’ electronic health information; </a:t>
            </a:r>
          </a:p>
          <a:p>
            <a:pPr algn="l">
              <a:buFont typeface="Wingdings" pitchFamily="2" charset="2"/>
              <a:buChar char="ü"/>
            </a:pPr>
            <a:endParaRPr lang="en-US" sz="2000" dirty="0" smtClean="0"/>
          </a:p>
          <a:p>
            <a:pPr algn="l">
              <a:buFont typeface="Wingdings" pitchFamily="2" charset="2"/>
              <a:buChar char="ü"/>
            </a:pPr>
            <a:r>
              <a:rPr lang="en-US" sz="2000" dirty="0" smtClean="0"/>
              <a:t>serve as a data repository that holds or stores patient records supplied by entities participating in the HIO network, and then makes them available for exchange in response to participants’ requests for such records; </a:t>
            </a:r>
          </a:p>
          <a:p>
            <a:pPr algn="l">
              <a:buFont typeface="Wingdings" pitchFamily="2" charset="2"/>
              <a:buChar char="ü"/>
            </a:pPr>
            <a:endParaRPr lang="en-US" sz="2000" dirty="0" smtClean="0"/>
          </a:p>
          <a:p>
            <a:pPr algn="l">
              <a:buFont typeface="Wingdings" pitchFamily="2" charset="2"/>
              <a:buChar char="ü"/>
            </a:pPr>
            <a:r>
              <a:rPr lang="en-US" sz="2000" dirty="0" smtClean="0"/>
              <a:t>provide a record locator service for HIO participants and match individuals to their health records from different locations; or </a:t>
            </a:r>
          </a:p>
          <a:p>
            <a:pPr algn="l">
              <a:buFont typeface="Wingdings" pitchFamily="2" charset="2"/>
              <a:buChar char="ü"/>
            </a:pPr>
            <a:endParaRPr lang="en-US" sz="2000" dirty="0" smtClean="0"/>
          </a:p>
          <a:p>
            <a:pPr algn="l">
              <a:buFont typeface="Wingdings" pitchFamily="2" charset="2"/>
              <a:buChar char="ü"/>
            </a:pPr>
            <a:r>
              <a:rPr lang="en-US" sz="2000" dirty="0" smtClean="0"/>
              <a:t>review and respond to requests for patient records from HIO participating providers. </a:t>
            </a:r>
          </a:p>
          <a:p>
            <a:pPr algn="l"/>
            <a:endParaRPr lang="en-US" sz="1800" dirty="0" smtClean="0">
              <a:solidFill>
                <a:srgbClr val="C00000"/>
              </a:solidFill>
            </a:endParaRPr>
          </a:p>
          <a:p>
            <a:pPr algn="l"/>
            <a:r>
              <a:rPr lang="en-US" sz="1800" dirty="0" smtClean="0">
                <a:solidFill>
                  <a:srgbClr val="C00000"/>
                </a:solidFill>
              </a:rPr>
              <a:t>.</a:t>
            </a:r>
            <a:endParaRPr lang="en-US" sz="1800" dirty="0">
              <a:solidFill>
                <a:srgbClr val="C00000"/>
              </a:solidFill>
            </a:endParaRPr>
          </a:p>
        </p:txBody>
      </p:sp>
      <p:sp>
        <p:nvSpPr>
          <p:cNvPr id="3" name="TextBox 2"/>
          <p:cNvSpPr txBox="1"/>
          <p:nvPr/>
        </p:nvSpPr>
        <p:spPr>
          <a:xfrm>
            <a:off x="685800" y="5638800"/>
            <a:ext cx="6553200" cy="830997"/>
          </a:xfrm>
          <a:prstGeom prst="rect">
            <a:avLst/>
          </a:prstGeom>
          <a:noFill/>
        </p:spPr>
        <p:txBody>
          <a:bodyPr wrap="square" rtlCol="0">
            <a:spAutoFit/>
          </a:bodyPr>
          <a:lstStyle/>
          <a:p>
            <a:r>
              <a:rPr lang="en-US" b="1" dirty="0" smtClean="0">
                <a:solidFill>
                  <a:srgbClr val="C00000"/>
                </a:solidFill>
                <a:latin typeface="+mj-lt"/>
              </a:rPr>
              <a:t>Each of these scenarios involves the disclosure of Part 2 information.</a:t>
            </a:r>
            <a:endParaRPr lang="en-US" b="1" dirty="0">
              <a:solidFill>
                <a:srgbClr val="C00000"/>
              </a:solidFill>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20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20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fade">
                                      <p:cBhvr>
                                        <p:cTn id="2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smtClean="0"/>
              <a:t>Qualified Service Organization Agreement</a:t>
            </a:r>
            <a:endParaRPr lang="en-US" dirty="0"/>
          </a:p>
        </p:txBody>
      </p:sp>
      <p:sp>
        <p:nvSpPr>
          <p:cNvPr id="5" name="Subtitle 4"/>
          <p:cNvSpPr>
            <a:spLocks noGrp="1"/>
          </p:cNvSpPr>
          <p:nvPr>
            <p:ph type="subTitle" idx="1"/>
          </p:nvPr>
        </p:nvSpPr>
        <p:spPr/>
        <p:txBody>
          <a:bodyPr/>
          <a:lstStyle/>
          <a:p>
            <a:r>
              <a:rPr lang="en-US" b="1" dirty="0" smtClean="0"/>
              <a:t>(QSOA)</a:t>
            </a:r>
            <a:endParaRPr lang="en-US"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under Part 2, which is similar but not identical to a business associate agreement found in HIPPA</a:t>
            </a:r>
          </a:p>
          <a:p>
            <a:r>
              <a:rPr lang="en-US" sz="2800" dirty="0" smtClean="0"/>
              <a:t>is a mechanism that allows for disclosure of information between a Part 2 program and an organization that provides services to the program, such as an HIO</a:t>
            </a:r>
          </a:p>
          <a:p>
            <a:r>
              <a:rPr lang="en-US" sz="2800" dirty="0" smtClean="0"/>
              <a:t>it must enter into a two-way written agreement with the HIO</a:t>
            </a:r>
          </a:p>
          <a:p>
            <a:endParaRPr lang="en-US" dirty="0"/>
          </a:p>
        </p:txBody>
      </p:sp>
      <p:sp>
        <p:nvSpPr>
          <p:cNvPr id="3" name="Title 2"/>
          <p:cNvSpPr>
            <a:spLocks noGrp="1"/>
          </p:cNvSpPr>
          <p:nvPr>
            <p:ph type="title"/>
          </p:nvPr>
        </p:nvSpPr>
        <p:spPr/>
        <p:txBody>
          <a:bodyPr/>
          <a:lstStyle/>
          <a:p>
            <a:r>
              <a:rPr lang="en-US" cap="small" dirty="0" smtClean="0"/>
              <a:t>What's a QSOA?</a:t>
            </a:r>
            <a:endParaRPr lang="en-US" cap="small"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525962"/>
          </a:xfrm>
        </p:spPr>
        <p:txBody>
          <a:bodyPr/>
          <a:lstStyle/>
          <a:p>
            <a:r>
              <a:rPr lang="en-US" dirty="0" smtClean="0"/>
              <a:t>holding and storing patient data</a:t>
            </a:r>
          </a:p>
          <a:p>
            <a:r>
              <a:rPr lang="en-US" dirty="0" smtClean="0"/>
              <a:t>receiving and reviewing requests for disclosures to third parties</a:t>
            </a:r>
          </a:p>
          <a:p>
            <a:r>
              <a:rPr lang="en-US" dirty="0" smtClean="0"/>
              <a:t>facilitating the electronic exchange of patients’ information through the HIO network</a:t>
            </a:r>
          </a:p>
          <a:p>
            <a:r>
              <a:rPr lang="en-US" dirty="0" smtClean="0"/>
              <a:t>Part 2 permits the program to freely communicate information from patients’ records to the HIO</a:t>
            </a:r>
          </a:p>
          <a:p>
            <a:r>
              <a:rPr lang="en-US" dirty="0" smtClean="0"/>
              <a:t>it is limited to that information needed by the HIO to provide services to the program</a:t>
            </a:r>
            <a:endParaRPr lang="en-US" dirty="0"/>
          </a:p>
        </p:txBody>
      </p:sp>
      <p:sp>
        <p:nvSpPr>
          <p:cNvPr id="3" name="Title 2"/>
          <p:cNvSpPr>
            <a:spLocks noGrp="1"/>
          </p:cNvSpPr>
          <p:nvPr>
            <p:ph type="title"/>
          </p:nvPr>
        </p:nvSpPr>
        <p:spPr/>
        <p:txBody>
          <a:bodyPr/>
          <a:lstStyle/>
          <a:p>
            <a:r>
              <a:rPr lang="en-US" cap="small" dirty="0" smtClean="0"/>
              <a:t>What it allows</a:t>
            </a:r>
            <a:endParaRPr lang="en-US" cap="small"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228600"/>
            <a:ext cx="7772400" cy="1829761"/>
          </a:xfrm>
        </p:spPr>
        <p:txBody>
          <a:bodyPr/>
          <a:lstStyle/>
          <a:p>
            <a:pPr algn="ctr" eaLnBrk="1" hangingPunct="1">
              <a:defRPr/>
            </a:pPr>
            <a:r>
              <a:rPr lang="en-US" dirty="0" smtClean="0"/>
              <a:t>The End</a:t>
            </a:r>
            <a:endParaRPr lang="en-US" dirty="0"/>
          </a:p>
        </p:txBody>
      </p:sp>
      <p:sp>
        <p:nvSpPr>
          <p:cNvPr id="63491" name="Content Placeholder 1"/>
          <p:cNvSpPr>
            <a:spLocks noGrp="1"/>
          </p:cNvSpPr>
          <p:nvPr>
            <p:ph type="subTitle" idx="1"/>
          </p:nvPr>
        </p:nvSpPr>
        <p:spPr>
          <a:xfrm>
            <a:off x="609600" y="1905000"/>
            <a:ext cx="7772400" cy="1200150"/>
          </a:xfrm>
        </p:spPr>
        <p:txBody>
          <a:bodyPr/>
          <a:lstStyle/>
          <a:p>
            <a:pPr marR="0" algn="ctr" eaLnBrk="1" hangingPunct="1"/>
            <a:r>
              <a:rPr lang="en-US" dirty="0" smtClean="0"/>
              <a:t>Q&amp;A</a:t>
            </a:r>
          </a:p>
        </p:txBody>
      </p:sp>
      <p:sp>
        <p:nvSpPr>
          <p:cNvPr id="4" name="TextBox 3"/>
          <p:cNvSpPr txBox="1"/>
          <p:nvPr/>
        </p:nvSpPr>
        <p:spPr>
          <a:xfrm>
            <a:off x="381000" y="2743200"/>
            <a:ext cx="8534400" cy="2031325"/>
          </a:xfrm>
          <a:prstGeom prst="rect">
            <a:avLst/>
          </a:prstGeom>
          <a:noFill/>
        </p:spPr>
        <p:txBody>
          <a:bodyPr wrap="square" rtlCol="0">
            <a:spAutoFit/>
          </a:bodyPr>
          <a:lstStyle/>
          <a:p>
            <a:r>
              <a:rPr lang="en-US" sz="1800" dirty="0" smtClean="0"/>
              <a:t>This project was supported by grant No. 2010-RT-BX-K001 awarded by the Bureau of Justice Assistance. The Bureau of Justice Assistance is a component of the Office of Justice Programs, which also includes the Bureau of Justice Statistics, the National Institute of Justice, the Office of Juvenile Justice and Delinquency Prevention, the SMART Office, and the Office for Victims of Crime. Point of view or opinions in this document are those of the author and do not represent the official position or policies of the United States Department of Justice.</a:t>
            </a:r>
            <a:endParaRPr lang="en-US" sz="18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5"/>
          <p:cNvSpPr txBox="1">
            <a:spLocks noChangeArrowheads="1"/>
          </p:cNvSpPr>
          <p:nvPr/>
        </p:nvSpPr>
        <p:spPr bwMode="auto">
          <a:xfrm>
            <a:off x="1828800" y="5867400"/>
            <a:ext cx="6400800" cy="584200"/>
          </a:xfrm>
          <a:prstGeom prst="rect">
            <a:avLst/>
          </a:prstGeom>
          <a:noFill/>
          <a:ln w="9525">
            <a:noFill/>
            <a:miter lim="800000"/>
            <a:headEnd/>
            <a:tailEnd/>
          </a:ln>
        </p:spPr>
        <p:txBody>
          <a:bodyPr>
            <a:spAutoFit/>
          </a:bodyPr>
          <a:lstStyle/>
          <a:p>
            <a:pPr algn="ctr"/>
            <a:r>
              <a:rPr lang="en-US" sz="3200" dirty="0">
                <a:solidFill>
                  <a:schemeClr val="accent1"/>
                </a:solidFill>
              </a:rPr>
              <a:t>http://www.kap.samhsa.gov</a:t>
            </a:r>
            <a:r>
              <a:rPr lang="en-US" dirty="0">
                <a:solidFill>
                  <a:schemeClr val="accent1"/>
                </a:solidFill>
              </a:rPr>
              <a:t>/</a:t>
            </a:r>
          </a:p>
        </p:txBody>
      </p:sp>
      <p:pic>
        <p:nvPicPr>
          <p:cNvPr id="20483" name="Content Placeholder 8" descr="Tip44.JPG"/>
          <p:cNvPicPr>
            <a:picLocks noGrp="1" noChangeAspect="1"/>
          </p:cNvPicPr>
          <p:nvPr>
            <p:ph idx="1"/>
          </p:nvPr>
        </p:nvPicPr>
        <p:blipFill>
          <a:blip r:embed="rId3" cstate="print"/>
          <a:srcRect/>
          <a:stretch>
            <a:fillRect/>
          </a:stretch>
        </p:blipFill>
        <p:spPr>
          <a:xfrm>
            <a:off x="3124200" y="1219200"/>
            <a:ext cx="2962275" cy="4525962"/>
          </a:xfrm>
        </p:spPr>
      </p:pic>
      <p:sp>
        <p:nvSpPr>
          <p:cNvPr id="7" name="Title 6"/>
          <p:cNvSpPr>
            <a:spLocks noGrp="1"/>
          </p:cNvSpPr>
          <p:nvPr>
            <p:ph type="title"/>
          </p:nvPr>
        </p:nvSpPr>
        <p:spPr>
          <a:xfrm>
            <a:off x="0" y="152400"/>
            <a:ext cx="9144000" cy="1143000"/>
          </a:xfrm>
        </p:spPr>
        <p:txBody>
          <a:bodyPr/>
          <a:lstStyle/>
          <a:p>
            <a:pPr algn="ctr" eaLnBrk="1" fontAlgn="auto" hangingPunct="1">
              <a:spcAft>
                <a:spcPts val="0"/>
              </a:spcAft>
              <a:defRPr/>
            </a:pPr>
            <a:r>
              <a:rPr lang="en-US" cap="small" dirty="0" smtClean="0"/>
              <a:t>A Good Resource</a:t>
            </a:r>
            <a:endParaRPr lang="en-US" cap="small"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	Once a screening has identified the need for treatment, assessments should be conducted before clients are given more permanent placements. Assessments feed into treatment planning, decisions about treatment intensity, reentry, and continuing care. </a:t>
            </a:r>
            <a:endParaRPr lang="en-US" dirty="0"/>
          </a:p>
        </p:txBody>
      </p:sp>
      <p:sp>
        <p:nvSpPr>
          <p:cNvPr id="3" name="Title 2"/>
          <p:cNvSpPr>
            <a:spLocks noGrp="1"/>
          </p:cNvSpPr>
          <p:nvPr>
            <p:ph type="title"/>
          </p:nvPr>
        </p:nvSpPr>
        <p:spPr/>
        <p:txBody>
          <a:bodyPr/>
          <a:lstStyle/>
          <a:p>
            <a:r>
              <a:rPr lang="en-US" cap="small" dirty="0" smtClean="0"/>
              <a:t>After the screening</a:t>
            </a:r>
            <a:endParaRPr lang="en-US" cap="small"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879475" lvl="1" indent="-514350">
              <a:buNone/>
            </a:pPr>
            <a:r>
              <a:rPr lang="en-US" sz="3600" dirty="0" smtClean="0"/>
              <a:t>A process for defining the</a:t>
            </a:r>
          </a:p>
          <a:p>
            <a:pPr marL="879475" lvl="1" indent="-514350">
              <a:buNone/>
            </a:pPr>
            <a:r>
              <a:rPr lang="en-US" sz="3600" dirty="0" smtClean="0"/>
              <a:t>nature of a problem and</a:t>
            </a:r>
          </a:p>
          <a:p>
            <a:pPr marL="879475" lvl="1" indent="-514350">
              <a:buNone/>
            </a:pPr>
            <a:r>
              <a:rPr lang="en-US" sz="3600" dirty="0" smtClean="0"/>
              <a:t>developing a specific treatment</a:t>
            </a:r>
          </a:p>
          <a:p>
            <a:pPr marL="879475" lvl="1" indent="-514350">
              <a:buNone/>
            </a:pPr>
            <a:r>
              <a:rPr lang="en-US" sz="3600" dirty="0" smtClean="0"/>
              <a:t>recommendations for</a:t>
            </a:r>
          </a:p>
          <a:p>
            <a:pPr marL="879475" lvl="1" indent="-514350">
              <a:buNone/>
            </a:pPr>
            <a:r>
              <a:rPr lang="en-US" sz="3600" dirty="0" smtClean="0"/>
              <a:t>addressing the problem.</a:t>
            </a:r>
          </a:p>
          <a:p>
            <a:pPr marL="365760" indent="-256032" algn="r" eaLnBrk="1" fontAlgn="auto" hangingPunct="1">
              <a:spcAft>
                <a:spcPts val="0"/>
              </a:spcAft>
              <a:buFont typeface="Wingdings 3"/>
              <a:buChar char=""/>
              <a:defRPr/>
            </a:pPr>
            <a:endParaRPr lang="en-US" sz="3600"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Defining Assessment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Overall accuracy</a:t>
            </a:r>
          </a:p>
          <a:p>
            <a:r>
              <a:rPr lang="en-US" dirty="0" smtClean="0"/>
              <a:t>Sensitivity</a:t>
            </a:r>
          </a:p>
          <a:p>
            <a:r>
              <a:rPr lang="en-US" dirty="0" smtClean="0"/>
              <a:t>Specificity</a:t>
            </a:r>
          </a:p>
          <a:p>
            <a:r>
              <a:rPr lang="en-US" dirty="0" smtClean="0"/>
              <a:t>Positive predictive value</a:t>
            </a:r>
          </a:p>
          <a:p>
            <a:r>
              <a:rPr lang="en-US" dirty="0" smtClean="0"/>
              <a:t>Negative predictive value </a:t>
            </a:r>
            <a:endParaRPr lang="en-US" dirty="0"/>
          </a:p>
        </p:txBody>
      </p:sp>
      <p:sp>
        <p:nvSpPr>
          <p:cNvPr id="3" name="Title 2"/>
          <p:cNvSpPr>
            <a:spLocks noGrp="1"/>
          </p:cNvSpPr>
          <p:nvPr>
            <p:ph type="title"/>
          </p:nvPr>
        </p:nvSpPr>
        <p:spPr/>
        <p:txBody>
          <a:bodyPr/>
          <a:lstStyle/>
          <a:p>
            <a:r>
              <a:rPr lang="en-US" cap="small" dirty="0" err="1" smtClean="0"/>
              <a:t>Psycometric</a:t>
            </a:r>
            <a:r>
              <a:rPr lang="en-US" cap="small" dirty="0" smtClean="0"/>
              <a:t> properties</a:t>
            </a:r>
            <a:endParaRPr lang="en-US" cap="small"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itchFamily="2" charset="2"/>
              <a:buChar char="Ø"/>
            </a:pPr>
            <a:r>
              <a:rPr lang="en-US" dirty="0" smtClean="0"/>
              <a:t>Are there normative scores for the population?</a:t>
            </a:r>
          </a:p>
          <a:p>
            <a:pPr>
              <a:buFont typeface="Wingdings" pitchFamily="2" charset="2"/>
              <a:buChar char="Ø"/>
            </a:pPr>
            <a:r>
              <a:rPr lang="en-US" dirty="0" smtClean="0"/>
              <a:t>Does the research show the instrument is valid for use with offenders and for relevant ethnic/cultural groups represented?</a:t>
            </a:r>
          </a:p>
          <a:p>
            <a:pPr>
              <a:buFont typeface="Wingdings" pitchFamily="2" charset="2"/>
              <a:buChar char="Ø"/>
            </a:pPr>
            <a:r>
              <a:rPr lang="en-US" dirty="0" smtClean="0"/>
              <a:t>Is it better to err on the side of </a:t>
            </a:r>
            <a:r>
              <a:rPr lang="en-US" i="1" dirty="0" smtClean="0"/>
              <a:t>false-positive or false-negative </a:t>
            </a:r>
            <a:r>
              <a:rPr lang="en-US" dirty="0" smtClean="0"/>
              <a:t>results? </a:t>
            </a:r>
          </a:p>
        </p:txBody>
      </p:sp>
      <p:sp>
        <p:nvSpPr>
          <p:cNvPr id="3" name="Title 2"/>
          <p:cNvSpPr>
            <a:spLocks noGrp="1"/>
          </p:cNvSpPr>
          <p:nvPr>
            <p:ph type="title"/>
          </p:nvPr>
        </p:nvSpPr>
        <p:spPr/>
        <p:txBody>
          <a:bodyPr>
            <a:normAutofit fontScale="90000"/>
          </a:bodyPr>
          <a:lstStyle/>
          <a:p>
            <a:r>
              <a:rPr lang="en-US" cap="small" dirty="0" smtClean="0"/>
              <a:t>Questions </a:t>
            </a:r>
            <a:r>
              <a:rPr lang="en-US" cap="small" dirty="0" smtClean="0"/>
              <a:t>you</a:t>
            </a:r>
            <a:r>
              <a:rPr lang="en-US" cap="small" dirty="0" smtClean="0"/>
              <a:t> </a:t>
            </a:r>
            <a:r>
              <a:rPr lang="en-US" cap="small" dirty="0" smtClean="0"/>
              <a:t>should ask include</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914400" y="1447800"/>
            <a:ext cx="7620000" cy="5059363"/>
          </a:xfrm>
        </p:spPr>
        <p:txBody>
          <a:bodyPr>
            <a:normAutofit/>
          </a:bodyPr>
          <a:lstStyle/>
          <a:p>
            <a:pPr marL="623887" lvl="0" indent="-514350">
              <a:buFont typeface="+mj-lt"/>
              <a:buAutoNum type="arabicPeriod"/>
            </a:pPr>
            <a:r>
              <a:rPr lang="en-US" dirty="0" smtClean="0"/>
              <a:t>Engagement of the client in the planning process</a:t>
            </a:r>
          </a:p>
          <a:p>
            <a:pPr marL="623887" indent="-514350">
              <a:buFont typeface="+mj-lt"/>
              <a:buAutoNum type="arabicPeriod"/>
            </a:pPr>
            <a:r>
              <a:rPr lang="en-US" dirty="0" smtClean="0"/>
              <a:t>Determine the nature of a problem</a:t>
            </a:r>
          </a:p>
          <a:p>
            <a:pPr marL="623887" indent="-514350">
              <a:buFont typeface="+mj-lt"/>
              <a:buAutoNum type="arabicPeriod"/>
            </a:pPr>
            <a:r>
              <a:rPr lang="en-US" dirty="0" smtClean="0"/>
              <a:t>Problem areas (domains)</a:t>
            </a:r>
          </a:p>
          <a:p>
            <a:pPr marL="623887" lvl="0" indent="-514350">
              <a:buFont typeface="+mj-lt"/>
              <a:buAutoNum type="arabicPeriod"/>
            </a:pPr>
            <a:r>
              <a:rPr lang="en-US" dirty="0" smtClean="0"/>
              <a:t>Understanding the client’s readiness to change</a:t>
            </a:r>
          </a:p>
          <a:p>
            <a:pPr marL="623887" lvl="0" indent="-514350">
              <a:buFont typeface="+mj-lt"/>
              <a:buAutoNum type="arabicPeriod"/>
            </a:pPr>
            <a:r>
              <a:rPr lang="en-US" dirty="0" smtClean="0"/>
              <a:t>Any diagnosis(</a:t>
            </a:r>
            <a:r>
              <a:rPr lang="en-US" dirty="0" err="1" smtClean="0"/>
              <a:t>es</a:t>
            </a:r>
            <a:r>
              <a:rPr lang="en-US" dirty="0" smtClean="0"/>
              <a:t>)</a:t>
            </a:r>
          </a:p>
          <a:p>
            <a:pPr marL="623887" lvl="0" indent="-514350">
              <a:buFont typeface="+mj-lt"/>
              <a:buAutoNum type="arabicPeriod"/>
            </a:pPr>
            <a:r>
              <a:rPr lang="en-US" dirty="0" smtClean="0"/>
              <a:t>Disabilities (accessibility to treatment)</a:t>
            </a:r>
          </a:p>
          <a:p>
            <a:pPr marL="623887" lvl="0" indent="-514350">
              <a:buFont typeface="+mj-lt"/>
              <a:buAutoNum type="arabicPeriod"/>
            </a:pPr>
            <a:r>
              <a:rPr lang="en-US" dirty="0" smtClean="0"/>
              <a:t>Strengths</a:t>
            </a:r>
          </a:p>
          <a:p>
            <a:pPr marL="623887" lvl="0" indent="-514350">
              <a:buFont typeface="+mj-lt"/>
              <a:buAutoNum type="arabicPeriod"/>
            </a:pPr>
            <a:endParaRPr lang="en-US" dirty="0" smtClean="0"/>
          </a:p>
          <a:p>
            <a:pPr marL="623887" lvl="0" indent="-514350">
              <a:buFont typeface="+mj-lt"/>
              <a:buAutoNum type="arabicPeriod"/>
            </a:pPr>
            <a:endParaRPr lang="en-US" dirty="0" smtClean="0"/>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endParaRPr lang="en-US" dirty="0" smtClean="0"/>
          </a:p>
        </p:txBody>
      </p:sp>
      <p:sp>
        <p:nvSpPr>
          <p:cNvPr id="3074" name="Title 1"/>
          <p:cNvSpPr>
            <a:spLocks noGrp="1"/>
          </p:cNvSpPr>
          <p:nvPr>
            <p:ph type="title"/>
          </p:nvPr>
        </p:nvSpPr>
        <p:spPr/>
        <p:txBody>
          <a:bodyPr/>
          <a:lstStyle/>
          <a:p>
            <a:pPr eaLnBrk="1" fontAlgn="auto" hangingPunct="1">
              <a:spcAft>
                <a:spcPts val="0"/>
              </a:spcAft>
              <a:defRPr/>
            </a:pPr>
            <a:r>
              <a:rPr lang="en-US" cap="small" dirty="0" smtClean="0"/>
              <a:t>Assessment goals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2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2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2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fade">
                                      <p:cBhvr>
                                        <p:cTn id="22" dur="2000"/>
                                        <p:tgtEl>
                                          <p:spTgt spid="3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fade">
                                      <p:cBhvr>
                                        <p:cTn id="27" dur="2000"/>
                                        <p:tgtEl>
                                          <p:spTgt spid="30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75">
                                            <p:txEl>
                                              <p:pRg st="5" end="5"/>
                                            </p:txEl>
                                          </p:spTgt>
                                        </p:tgtEl>
                                        <p:attrNameLst>
                                          <p:attrName>style.visibility</p:attrName>
                                        </p:attrNameLst>
                                      </p:cBhvr>
                                      <p:to>
                                        <p:strVal val="visible"/>
                                      </p:to>
                                    </p:set>
                                    <p:animEffect transition="in" filter="fade">
                                      <p:cBhvr>
                                        <p:cTn id="32" dur="2000"/>
                                        <p:tgtEl>
                                          <p:spTgt spid="307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75">
                                            <p:txEl>
                                              <p:pRg st="6" end="6"/>
                                            </p:txEl>
                                          </p:spTgt>
                                        </p:tgtEl>
                                        <p:attrNameLst>
                                          <p:attrName>style.visibility</p:attrName>
                                        </p:attrNameLst>
                                      </p:cBhvr>
                                      <p:to>
                                        <p:strVal val="visible"/>
                                      </p:to>
                                    </p:set>
                                    <p:animEffect transition="in" filter="fade">
                                      <p:cBhvr>
                                        <p:cTn id="37" dur="2000"/>
                                        <p:tgtEl>
                                          <p:spTgt spid="30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2926</TotalTime>
  <Words>2947</Words>
  <Application>Microsoft Office PowerPoint</Application>
  <PresentationFormat>On-screen Show (4:3)</PresentationFormat>
  <Paragraphs>340</Paragraphs>
  <Slides>37</Slides>
  <Notes>24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Concourse</vt:lpstr>
      <vt:lpstr>The value of proper assessments</vt:lpstr>
      <vt:lpstr>About the Presentation</vt:lpstr>
      <vt:lpstr>Learning Objectives</vt:lpstr>
      <vt:lpstr>A Good Resource</vt:lpstr>
      <vt:lpstr>After the screening</vt:lpstr>
      <vt:lpstr>Defining Assessment</vt:lpstr>
      <vt:lpstr>Psycometric properties</vt:lpstr>
      <vt:lpstr>Questions you should ask include</vt:lpstr>
      <vt:lpstr>Assessment goals</vt:lpstr>
      <vt:lpstr>Typical Assessment protocals</vt:lpstr>
      <vt:lpstr>Getting into the assessment</vt:lpstr>
      <vt:lpstr>Assessment domains</vt:lpstr>
      <vt:lpstr>Assessment domains</vt:lpstr>
      <vt:lpstr>Assessment domains</vt:lpstr>
      <vt:lpstr>Assessment domains</vt:lpstr>
      <vt:lpstr>Assessment domains</vt:lpstr>
      <vt:lpstr>Which tools to use?</vt:lpstr>
      <vt:lpstr>The Most Popular Assessments</vt:lpstr>
      <vt:lpstr>What are the Benefits </vt:lpstr>
      <vt:lpstr>The Highlights</vt:lpstr>
      <vt:lpstr>Addiction Severity Index (ASI)</vt:lpstr>
      <vt:lpstr>The Global Appraisal of Individual Needs -Initial (GAIN-I)</vt:lpstr>
      <vt:lpstr>The Adolescent Diagnostic Interview (ADI)</vt:lpstr>
      <vt:lpstr>TCU Criminal Thinking Scales (TCU CTS)</vt:lpstr>
      <vt:lpstr>Conveyance of assessment information</vt:lpstr>
      <vt:lpstr> Source: The Office of the National Coordinator &amp;  Substance Abuse and Mental Health Services Administration  </vt:lpstr>
      <vt:lpstr>Federal confidentiality regulations (42 CFR Part 2 or Part 2)</vt:lpstr>
      <vt:lpstr>HIPPA Privacy Rule</vt:lpstr>
      <vt:lpstr>your relationship to the patient</vt:lpstr>
      <vt:lpstr>Two way communication</vt:lpstr>
      <vt:lpstr>Slide 31</vt:lpstr>
      <vt:lpstr>Slide 32</vt:lpstr>
      <vt:lpstr>Slide 33</vt:lpstr>
      <vt:lpstr>Qualified Service Organization Agreement</vt:lpstr>
      <vt:lpstr>What's a QSOA?</vt:lpstr>
      <vt:lpstr>What it allows</vt:lpstr>
      <vt:lpstr>The End</vt:lpstr>
    </vt:vector>
  </TitlesOfParts>
  <Company>TASC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Valerie</dc:creator>
  <cp:lastModifiedBy>Philip Barbour</cp:lastModifiedBy>
  <cp:revision>300</cp:revision>
  <dcterms:created xsi:type="dcterms:W3CDTF">2005-10-24T15:11:48Z</dcterms:created>
  <dcterms:modified xsi:type="dcterms:W3CDTF">2011-04-12T18:09:27Z</dcterms:modified>
</cp:coreProperties>
</file>