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349" r:id="rId3"/>
    <p:sldId id="273" r:id="rId4"/>
    <p:sldId id="395" r:id="rId5"/>
    <p:sldId id="394" r:id="rId6"/>
    <p:sldId id="286" r:id="rId7"/>
    <p:sldId id="283" r:id="rId8"/>
    <p:sldId id="297" r:id="rId9"/>
    <p:sldId id="347" r:id="rId10"/>
    <p:sldId id="348" r:id="rId11"/>
    <p:sldId id="288" r:id="rId12"/>
    <p:sldId id="290" r:id="rId13"/>
    <p:sldId id="292" r:id="rId14"/>
    <p:sldId id="310" r:id="rId15"/>
    <p:sldId id="362" r:id="rId16"/>
    <p:sldId id="363" r:id="rId17"/>
    <p:sldId id="364" r:id="rId18"/>
    <p:sldId id="269" r:id="rId19"/>
    <p:sldId id="270" r:id="rId20"/>
    <p:sldId id="271" r:id="rId21"/>
    <p:sldId id="367" r:id="rId22"/>
    <p:sldId id="383" r:id="rId23"/>
    <p:sldId id="384" r:id="rId24"/>
    <p:sldId id="365" r:id="rId25"/>
    <p:sldId id="358" r:id="rId26"/>
    <p:sldId id="359" r:id="rId27"/>
    <p:sldId id="318" r:id="rId28"/>
    <p:sldId id="385" r:id="rId29"/>
    <p:sldId id="320" r:id="rId30"/>
    <p:sldId id="321" r:id="rId31"/>
    <p:sldId id="386" r:id="rId32"/>
    <p:sldId id="387" r:id="rId33"/>
    <p:sldId id="388" r:id="rId34"/>
    <p:sldId id="324" r:id="rId35"/>
    <p:sldId id="333" r:id="rId36"/>
    <p:sldId id="334" r:id="rId37"/>
    <p:sldId id="361" r:id="rId38"/>
    <p:sldId id="335" r:id="rId39"/>
    <p:sldId id="370" r:id="rId40"/>
    <p:sldId id="371" r:id="rId41"/>
    <p:sldId id="372" r:id="rId42"/>
    <p:sldId id="373" r:id="rId43"/>
    <p:sldId id="389" r:id="rId44"/>
    <p:sldId id="390" r:id="rId45"/>
    <p:sldId id="391" r:id="rId46"/>
    <p:sldId id="392" r:id="rId47"/>
    <p:sldId id="393" r:id="rId48"/>
    <p:sldId id="396" r:id="rId4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99FF"/>
    <a:srgbClr val="FF6600"/>
    <a:srgbClr val="3366CC"/>
    <a:srgbClr val="336699"/>
    <a:srgbClr val="006699"/>
    <a:srgbClr val="33CCFF"/>
    <a:srgbClr val="00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478" autoAdjust="0"/>
    <p:restoredTop sz="90941" autoAdjust="0"/>
  </p:normalViewPr>
  <p:slideViewPr>
    <p:cSldViewPr>
      <p:cViewPr>
        <p:scale>
          <a:sx n="100" d="100"/>
          <a:sy n="100" d="100"/>
        </p:scale>
        <p:origin x="-1224" y="-144"/>
      </p:cViewPr>
      <p:guideLst>
        <p:guide orient="horz" pos="2160"/>
        <p:guide pos="2880"/>
      </p:guideLst>
    </p:cSldViewPr>
  </p:slideViewPr>
  <p:outlineViewPr>
    <p:cViewPr>
      <p:scale>
        <a:sx n="33" d="100"/>
        <a:sy n="33" d="100"/>
      </p:scale>
      <p:origin x="66" y="1229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E8464-A1A0-40D3-A132-BF4F261ED9A1}" type="datetimeFigureOut">
              <a:rPr lang="en-US" smtClean="0"/>
              <a:pPr/>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4596D-AC80-4F18-9F1F-B1347947D67E}" type="slidenum">
              <a:rPr lang="en-US" smtClean="0"/>
              <a:pPr/>
              <a:t>‹#›</a:t>
            </a:fld>
            <a:endParaRPr lang="en-US"/>
          </a:p>
        </p:txBody>
      </p:sp>
    </p:spTree>
    <p:extLst>
      <p:ext uri="{BB962C8B-B14F-4D97-AF65-F5344CB8AC3E}">
        <p14:creationId xmlns:p14="http://schemas.microsoft.com/office/powerpoint/2010/main" val="156289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4596D-AC80-4F18-9F1F-B1347947D67E}" type="slidenum">
              <a:rPr lang="en-US" smtClean="0"/>
              <a:pPr/>
              <a:t>1</a:t>
            </a:fld>
            <a:endParaRPr lang="en-US"/>
          </a:p>
        </p:txBody>
      </p:sp>
    </p:spTree>
    <p:extLst>
      <p:ext uri="{BB962C8B-B14F-4D97-AF65-F5344CB8AC3E}">
        <p14:creationId xmlns:p14="http://schemas.microsoft.com/office/powerpoint/2010/main" val="386636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A74F9-B5F7-4BCA-A241-DD88D0723ABB}" type="slidenum">
              <a:rPr lang="en-US" smtClean="0"/>
              <a:t>4</a:t>
            </a:fld>
            <a:endParaRPr lang="en-US"/>
          </a:p>
        </p:txBody>
      </p:sp>
    </p:spTree>
    <p:extLst>
      <p:ext uri="{BB962C8B-B14F-4D97-AF65-F5344CB8AC3E}">
        <p14:creationId xmlns:p14="http://schemas.microsoft.com/office/powerpoint/2010/main" val="223810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4596D-AC80-4F18-9F1F-B1347947D67E}" type="slidenum">
              <a:rPr lang="en-US" smtClean="0"/>
              <a:pPr/>
              <a:t>7</a:t>
            </a:fld>
            <a:endParaRPr lang="en-US"/>
          </a:p>
        </p:txBody>
      </p:sp>
    </p:spTree>
    <p:extLst>
      <p:ext uri="{BB962C8B-B14F-4D97-AF65-F5344CB8AC3E}">
        <p14:creationId xmlns:p14="http://schemas.microsoft.com/office/powerpoint/2010/main" val="13543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Only Ireland and Israel have poorer children than US</a:t>
            </a:r>
          </a:p>
          <a:p>
            <a:r>
              <a:rPr lang="en-US" dirty="0" smtClean="0"/>
              <a:t>In dollar terms, children living in the richest American families easily top the international league table. Only Canada and Switzerland come close. But when it comes to the poorest, the United States drops to 16th place. Only the children of Ireland and Israel are worse off.</a:t>
            </a:r>
          </a:p>
          <a:p>
            <a:r>
              <a:rPr lang="en-US" dirty="0" smtClean="0"/>
              <a:t>"While the US has a higher real level of income than most of our comparison countries," say the authors of the Luxembourg Income Study report, "it is the high-income and middle-income children - especially the high-income children - who reap the benefits. The average low-income child in the other 17 countries is at least a third better off than the average low-income American child."</a:t>
            </a:r>
          </a:p>
          <a:p>
            <a:r>
              <a:rPr lang="en-US" b="1" dirty="0" smtClean="0"/>
              <a:t>Gap between rich and poor children</a:t>
            </a:r>
          </a:p>
          <a:p>
            <a:r>
              <a:rPr lang="en-US" dirty="0" smtClean="0"/>
              <a:t>The table shows the after-tax household income of a poor family of four with children and a rich family of four (including food stamps and earned income tax credit). Poor means poorer than 90% and richer than 10% of all households in the country. Rich means richer than 90% and poorer than 10% of households.</a:t>
            </a:r>
          </a:p>
          <a:p>
            <a:endParaRPr lang="en-US" dirty="0"/>
          </a:p>
        </p:txBody>
      </p:sp>
      <p:sp>
        <p:nvSpPr>
          <p:cNvPr id="4" name="Slide Number Placeholder 3"/>
          <p:cNvSpPr>
            <a:spLocks noGrp="1"/>
          </p:cNvSpPr>
          <p:nvPr>
            <p:ph type="sldNum" sz="quarter" idx="10"/>
          </p:nvPr>
        </p:nvSpPr>
        <p:spPr/>
        <p:txBody>
          <a:bodyPr/>
          <a:lstStyle/>
          <a:p>
            <a:fld id="{7DA4596D-AC80-4F18-9F1F-B1347947D67E}" type="slidenum">
              <a:rPr lang="en-US" smtClean="0"/>
              <a:pPr/>
              <a:t>14</a:t>
            </a:fld>
            <a:endParaRPr lang="en-US"/>
          </a:p>
        </p:txBody>
      </p:sp>
    </p:spTree>
    <p:extLst>
      <p:ext uri="{BB962C8B-B14F-4D97-AF65-F5344CB8AC3E}">
        <p14:creationId xmlns:p14="http://schemas.microsoft.com/office/powerpoint/2010/main" val="164092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if fathers are not abandoning their children in record numbers, why are so many children without fathers? Some 40% of the nation's children and 60% of African-American children live in homes where their fathers are not present (</a:t>
            </a:r>
            <a:r>
              <a:rPr lang="en-US" dirty="0" err="1" smtClean="0">
                <a:hlinkClick r:id="" action="ppaction://hlinkfile"/>
              </a:rPr>
              <a:t>Popenoe</a:t>
            </a:r>
            <a:r>
              <a:rPr lang="en-US" dirty="0" smtClean="0">
                <a:hlinkClick r:id="" action="ppaction://hlinkfile"/>
              </a:rPr>
              <a:t> 1993</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DA4596D-AC80-4F18-9F1F-B1347947D67E}"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Parental</a:t>
            </a:r>
            <a:r>
              <a:rPr lang="en-US" baseline="0" dirty="0" smtClean="0"/>
              <a:t> androgyny is not what children need.  Males and females bring different qualities to children. Mothers tend to be responsive and fathers firm; mother stress emotional security and relationships, and fathers stress competition and risk taking; mothers express more concern for the child immediate well being, while fathers are typically more active and arousing in their nurturing activities, fostering certain physical skills and emphasizing autonomy and independence.  Men and women do not have to be straight-jacketed into these gender types.</a:t>
            </a:r>
            <a:endParaRPr lang="en-US" dirty="0"/>
          </a:p>
        </p:txBody>
      </p:sp>
      <p:sp>
        <p:nvSpPr>
          <p:cNvPr id="4" name="Slide Number Placeholder 3"/>
          <p:cNvSpPr>
            <a:spLocks noGrp="1"/>
          </p:cNvSpPr>
          <p:nvPr>
            <p:ph type="sldNum" sz="quarter" idx="10"/>
          </p:nvPr>
        </p:nvSpPr>
        <p:spPr/>
        <p:txBody>
          <a:bodyPr/>
          <a:lstStyle/>
          <a:p>
            <a:fld id="{7DA4596D-AC80-4F18-9F1F-B1347947D67E}" type="slidenum">
              <a:rPr lang="en-US" smtClean="0"/>
              <a:pPr/>
              <a:t>43</a:t>
            </a:fld>
            <a:endParaRPr lang="en-US"/>
          </a:p>
        </p:txBody>
      </p:sp>
    </p:spTree>
    <p:extLst>
      <p:ext uri="{BB962C8B-B14F-4D97-AF65-F5344CB8AC3E}">
        <p14:creationId xmlns:p14="http://schemas.microsoft.com/office/powerpoint/2010/main" val="1323389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04800"/>
            <a:ext cx="8839200" cy="2209800"/>
          </a:xfrm>
        </p:spPr>
        <p:txBody>
          <a:bodyPr/>
          <a:lstStyle>
            <a:lvl1pPr algn="ct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267200" y="2628900"/>
            <a:ext cx="4724400" cy="2476500"/>
          </a:xfrm>
        </p:spPr>
        <p:txBody>
          <a:bodyPr anchor="ctr"/>
          <a:lstStyle>
            <a:lvl1pPr marL="0" indent="0" algn="ctr">
              <a:buFontTx/>
              <a:buNone/>
              <a:defRPr/>
            </a:lvl1pPr>
          </a:lstStyle>
          <a:p>
            <a:r>
              <a:rPr lang="en-US" smtClean="0"/>
              <a:t>Click to edit Master subtitle style</a:t>
            </a:r>
            <a:endParaRPr lang="en-US"/>
          </a:p>
        </p:txBody>
      </p:sp>
      <p:sp>
        <p:nvSpPr>
          <p:cNvPr id="4" name="Rectangle 7"/>
          <p:cNvSpPr>
            <a:spLocks noGrp="1" noChangeArrowheads="1"/>
          </p:cNvSpPr>
          <p:nvPr>
            <p:ph type="dt" sz="half" idx="10"/>
          </p:nvPr>
        </p:nvSpPr>
        <p:spPr/>
        <p:txBody>
          <a:bodyPr/>
          <a:lstStyle>
            <a:lvl1pPr>
              <a:defRPr smtClean="0"/>
            </a:lvl1pPr>
          </a:lstStyle>
          <a:p>
            <a:pPr>
              <a:defRPr/>
            </a:pPr>
            <a:endParaRPr lang="en-US"/>
          </a:p>
        </p:txBody>
      </p:sp>
      <p:sp>
        <p:nvSpPr>
          <p:cNvPr id="5" name="Rectangle 8"/>
          <p:cNvSpPr>
            <a:spLocks noGrp="1" noChangeArrowheads="1"/>
          </p:cNvSpPr>
          <p:nvPr>
            <p:ph type="ftr" sz="quarter" idx="11"/>
          </p:nvPr>
        </p:nvSpPr>
        <p:spPr/>
        <p:txBody>
          <a:bodyPr/>
          <a:lstStyle>
            <a:lvl1pPr>
              <a:defRPr smtClean="0"/>
            </a:lvl1pPr>
          </a:lstStyle>
          <a:p>
            <a:pPr>
              <a:defRPr/>
            </a:pPr>
            <a:endParaRPr lang="en-US"/>
          </a:p>
        </p:txBody>
      </p:sp>
      <p:sp>
        <p:nvSpPr>
          <p:cNvPr id="6" name="Rectangle 9"/>
          <p:cNvSpPr>
            <a:spLocks noGrp="1" noChangeArrowheads="1"/>
          </p:cNvSpPr>
          <p:nvPr>
            <p:ph type="sldNum" sz="quarter" idx="12"/>
          </p:nvPr>
        </p:nvSpPr>
        <p:spPr/>
        <p:txBody>
          <a:bodyPr/>
          <a:lstStyle>
            <a:lvl1pPr>
              <a:defRPr smtClean="0"/>
            </a:lvl1pPr>
          </a:lstStyle>
          <a:p>
            <a:pPr>
              <a:defRPr/>
            </a:pPr>
            <a:fld id="{E5B4F605-AF00-474C-B46B-1BCBE2525B77}" type="slidenum">
              <a:rPr lang="en-US" smtClean="0"/>
              <a:pPr>
                <a:defRPr/>
              </a:pPr>
              <a:t>‹#›</a:t>
            </a:fld>
            <a:endParaRPr lang="en-US"/>
          </a:p>
        </p:txBody>
      </p:sp>
    </p:spTree>
    <p:extLst>
      <p:ext uri="{BB962C8B-B14F-4D97-AF65-F5344CB8AC3E}">
        <p14:creationId xmlns:p14="http://schemas.microsoft.com/office/powerpoint/2010/main" val="363819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56FB4A08-99F7-456C-BE32-594F50E2E886}" type="slidenum">
              <a:rPr lang="en-US" smtClean="0"/>
              <a:pPr>
                <a:defRPr/>
              </a:pPr>
              <a:t>‹#›</a:t>
            </a:fld>
            <a:endParaRPr lang="en-US"/>
          </a:p>
        </p:txBody>
      </p:sp>
    </p:spTree>
    <p:extLst>
      <p:ext uri="{BB962C8B-B14F-4D97-AF65-F5344CB8AC3E}">
        <p14:creationId xmlns:p14="http://schemas.microsoft.com/office/powerpoint/2010/main" val="254883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5F8F1B22-30A0-41A4-86C7-1DE875DEBA2B}" type="slidenum">
              <a:rPr lang="en-US" smtClean="0"/>
              <a:pPr>
                <a:defRPr/>
              </a:pPr>
              <a:t>‹#›</a:t>
            </a:fld>
            <a:endParaRPr lang="en-US"/>
          </a:p>
        </p:txBody>
      </p:sp>
    </p:spTree>
    <p:extLst>
      <p:ext uri="{BB962C8B-B14F-4D97-AF65-F5344CB8AC3E}">
        <p14:creationId xmlns:p14="http://schemas.microsoft.com/office/powerpoint/2010/main" val="1430302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343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86E56FB-E89A-4DA5-84C5-17BA96E5A262}" type="slidenum">
              <a:rPr lang="en-US" smtClean="0"/>
              <a:pPr>
                <a:defRPr/>
              </a:pPr>
              <a:t>‹#›</a:t>
            </a:fld>
            <a:endParaRPr lang="en-US"/>
          </a:p>
        </p:txBody>
      </p:sp>
    </p:spTree>
    <p:extLst>
      <p:ext uri="{BB962C8B-B14F-4D97-AF65-F5344CB8AC3E}">
        <p14:creationId xmlns:p14="http://schemas.microsoft.com/office/powerpoint/2010/main" val="3411615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524000"/>
            <a:ext cx="4343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86E56FB-E89A-4DA5-84C5-17BA96E5A262}" type="slidenum">
              <a:rPr lang="en-US" smtClean="0"/>
              <a:pPr>
                <a:defRPr/>
              </a:pPr>
              <a:t>‹#›</a:t>
            </a:fld>
            <a:endParaRPr lang="en-US"/>
          </a:p>
        </p:txBody>
      </p:sp>
    </p:spTree>
    <p:extLst>
      <p:ext uri="{BB962C8B-B14F-4D97-AF65-F5344CB8AC3E}">
        <p14:creationId xmlns:p14="http://schemas.microsoft.com/office/powerpoint/2010/main" val="805206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839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986E56FB-E89A-4DA5-84C5-17BA96E5A262}" type="slidenum">
              <a:rPr lang="en-US" smtClean="0"/>
              <a:pPr>
                <a:defRPr/>
              </a:pPr>
              <a:t>‹#›</a:t>
            </a:fld>
            <a:endParaRPr lang="en-US"/>
          </a:p>
        </p:txBody>
      </p:sp>
    </p:spTree>
    <p:extLst>
      <p:ext uri="{BB962C8B-B14F-4D97-AF65-F5344CB8AC3E}">
        <p14:creationId xmlns:p14="http://schemas.microsoft.com/office/powerpoint/2010/main" val="3730472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52400" y="1524000"/>
            <a:ext cx="8839200" cy="4724400"/>
          </a:xfrm>
        </p:spPr>
        <p:txBody>
          <a:bodyPr/>
          <a:lstStyle/>
          <a:p>
            <a:pPr lvl="0"/>
            <a:r>
              <a:rPr lang="en-US" noProof="0" smtClean="0"/>
              <a:t>Click icon to add SmartArt graphic</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86E56FB-E89A-4DA5-84C5-17BA96E5A262}" type="slidenum">
              <a:rPr lang="en-US" smtClean="0"/>
              <a:pPr>
                <a:defRPr/>
              </a:pPr>
              <a:t>‹#›</a:t>
            </a:fld>
            <a:endParaRPr lang="en-US"/>
          </a:p>
        </p:txBody>
      </p:sp>
    </p:spTree>
    <p:extLst>
      <p:ext uri="{BB962C8B-B14F-4D97-AF65-F5344CB8AC3E}">
        <p14:creationId xmlns:p14="http://schemas.microsoft.com/office/powerpoint/2010/main" val="352493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D9C00F0-933F-4724-8F98-71A1297C15B5}" type="slidenum">
              <a:rPr lang="en-US" smtClean="0"/>
              <a:pPr>
                <a:defRPr/>
              </a:pPr>
              <a:t>‹#›</a:t>
            </a:fld>
            <a:endParaRPr lang="en-US"/>
          </a:p>
        </p:txBody>
      </p:sp>
    </p:spTree>
    <p:extLst>
      <p:ext uri="{BB962C8B-B14F-4D97-AF65-F5344CB8AC3E}">
        <p14:creationId xmlns:p14="http://schemas.microsoft.com/office/powerpoint/2010/main" val="14780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6C55C29-8614-495F-A8D3-F8C02B97E9B2}" type="slidenum">
              <a:rPr lang="en-US" smtClean="0"/>
              <a:pPr>
                <a:defRPr/>
              </a:pPr>
              <a:t>‹#›</a:t>
            </a:fld>
            <a:endParaRPr lang="en-US"/>
          </a:p>
        </p:txBody>
      </p:sp>
    </p:spTree>
    <p:extLst>
      <p:ext uri="{BB962C8B-B14F-4D97-AF65-F5344CB8AC3E}">
        <p14:creationId xmlns:p14="http://schemas.microsoft.com/office/powerpoint/2010/main" val="202168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8BBEB62-F800-4189-BFB0-A8CF080F9E23}" type="slidenum">
              <a:rPr lang="en-US" smtClean="0"/>
              <a:pPr>
                <a:defRPr/>
              </a:pPr>
              <a:t>‹#›</a:t>
            </a:fld>
            <a:endParaRPr lang="en-US"/>
          </a:p>
        </p:txBody>
      </p:sp>
    </p:spTree>
    <p:extLst>
      <p:ext uri="{BB962C8B-B14F-4D97-AF65-F5344CB8AC3E}">
        <p14:creationId xmlns:p14="http://schemas.microsoft.com/office/powerpoint/2010/main" val="376518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C5ED443-29D4-4745-8844-19B97456A8C5}" type="slidenum">
              <a:rPr lang="en-US" smtClean="0"/>
              <a:pPr>
                <a:defRPr/>
              </a:pPr>
              <a:t>‹#›</a:t>
            </a:fld>
            <a:endParaRPr lang="en-US"/>
          </a:p>
        </p:txBody>
      </p:sp>
    </p:spTree>
    <p:extLst>
      <p:ext uri="{BB962C8B-B14F-4D97-AF65-F5344CB8AC3E}">
        <p14:creationId xmlns:p14="http://schemas.microsoft.com/office/powerpoint/2010/main" val="134582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3FA36F55-C423-4727-86E0-DE7E5872C7C7}" type="slidenum">
              <a:rPr lang="en-US" smtClean="0"/>
              <a:pPr>
                <a:defRPr/>
              </a:pPr>
              <a:t>‹#›</a:t>
            </a:fld>
            <a:endParaRPr lang="en-US"/>
          </a:p>
        </p:txBody>
      </p:sp>
    </p:spTree>
    <p:extLst>
      <p:ext uri="{BB962C8B-B14F-4D97-AF65-F5344CB8AC3E}">
        <p14:creationId xmlns:p14="http://schemas.microsoft.com/office/powerpoint/2010/main" val="290626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7E6D3999-81D7-4EB1-AA7D-E385912995B4}" type="slidenum">
              <a:rPr lang="en-US" smtClean="0"/>
              <a:pPr>
                <a:defRPr/>
              </a:pPr>
              <a:t>‹#›</a:t>
            </a:fld>
            <a:endParaRPr lang="en-US"/>
          </a:p>
        </p:txBody>
      </p:sp>
    </p:spTree>
    <p:extLst>
      <p:ext uri="{BB962C8B-B14F-4D97-AF65-F5344CB8AC3E}">
        <p14:creationId xmlns:p14="http://schemas.microsoft.com/office/powerpoint/2010/main" val="64615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E0A5421-AB74-4EF0-9C8E-13F10E9CB547}" type="slidenum">
              <a:rPr lang="en-US" smtClean="0"/>
              <a:pPr>
                <a:defRPr/>
              </a:pPr>
              <a:t>‹#›</a:t>
            </a:fld>
            <a:endParaRPr lang="en-US"/>
          </a:p>
        </p:txBody>
      </p:sp>
    </p:spTree>
    <p:extLst>
      <p:ext uri="{BB962C8B-B14F-4D97-AF65-F5344CB8AC3E}">
        <p14:creationId xmlns:p14="http://schemas.microsoft.com/office/powerpoint/2010/main" val="377024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775131A-BD35-491E-B733-0320F828C77B}" type="slidenum">
              <a:rPr lang="en-US" smtClean="0"/>
              <a:pPr>
                <a:defRPr/>
              </a:pPr>
              <a:t>‹#›</a:t>
            </a:fld>
            <a:endParaRPr lang="en-US"/>
          </a:p>
        </p:txBody>
      </p:sp>
    </p:spTree>
    <p:extLst>
      <p:ext uri="{BB962C8B-B14F-4D97-AF65-F5344CB8AC3E}">
        <p14:creationId xmlns:p14="http://schemas.microsoft.com/office/powerpoint/2010/main" val="145906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400" y="1524000"/>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 name="Rectangle 10"/>
          <p:cNvSpPr>
            <a:spLocks noGrp="1" noChangeArrowheads="1"/>
          </p:cNvSpPr>
          <p:nvPr>
            <p:ph type="dt" sz="half" idx="2"/>
          </p:nvPr>
        </p:nvSpPr>
        <p:spPr bwMode="auto">
          <a:xfrm>
            <a:off x="1524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5" name="Rectangle 11"/>
          <p:cNvSpPr>
            <a:spLocks noGrp="1" noChangeArrowheads="1"/>
          </p:cNvSpPr>
          <p:nvPr>
            <p:ph type="ftr" sz="quarter" idx="3"/>
          </p:nvPr>
        </p:nvSpPr>
        <p:spPr bwMode="auto">
          <a:xfrm>
            <a:off x="31242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6" name="Rectangle 12"/>
          <p:cNvSpPr>
            <a:spLocks noGrp="1" noChangeArrowheads="1"/>
          </p:cNvSpPr>
          <p:nvPr>
            <p:ph type="sldNum" sz="quarter" idx="4"/>
          </p:nvPr>
        </p:nvSpPr>
        <p:spPr bwMode="auto">
          <a:xfrm>
            <a:off x="68580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86E56FB-E89A-4DA5-84C5-17BA96E5A26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fathersforlife.org/CS/can/history.ht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fathersforlife.org/CS/can/history.htm"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eagleforum.org/column/2006/sept06/06-09-13.html" TargetMode="External"/><Relationship Id="rId2" Type="http://schemas.openxmlformats.org/officeDocument/2006/relationships/hyperlink" Target="http://fathersforlife.org/CS/can/history.htm" TargetMode="External"/><Relationship Id="rId1" Type="http://schemas.openxmlformats.org/officeDocument/2006/relationships/slideLayout" Target="../slideLayouts/slideLayout8.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athersforlife.org/divorce/chldrndiv.htm"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hyperlink" Target="http://www.bing.com/images/search?q=pictures+from+famous+movies&amp;id=CF3399A8EAD53B1484BE92607497C4BE3BF92213&amp;FORM=IQFRBA" TargetMode="External"/><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 y="381000"/>
            <a:ext cx="6172200" cy="1977406"/>
          </a:xfrm>
        </p:spPr>
        <p:txBody>
          <a:bodyPr/>
          <a:lstStyle/>
          <a:p>
            <a:pPr algn="ctr"/>
            <a:r>
              <a:rPr lang="en-US" dirty="0" smtClean="0"/>
              <a:t> Addressing the issue of Father Absence in Substance Abuse Treatment</a:t>
            </a:r>
            <a:endParaRPr lang="en-US" dirty="0"/>
          </a:p>
        </p:txBody>
      </p:sp>
      <p:sp>
        <p:nvSpPr>
          <p:cNvPr id="3" name="Subtitle 2"/>
          <p:cNvSpPr>
            <a:spLocks noGrp="1"/>
          </p:cNvSpPr>
          <p:nvPr>
            <p:ph type="subTitle" idx="1"/>
          </p:nvPr>
        </p:nvSpPr>
        <p:spPr>
          <a:xfrm>
            <a:off x="258847" y="5715000"/>
            <a:ext cx="6193722" cy="1143000"/>
          </a:xfrm>
        </p:spPr>
        <p:txBody>
          <a:bodyPr/>
          <a:lstStyle/>
          <a:p>
            <a:r>
              <a:rPr lang="en-US" dirty="0" smtClean="0"/>
              <a:t>Presented by</a:t>
            </a:r>
          </a:p>
          <a:p>
            <a:r>
              <a:rPr lang="en-US" dirty="0" smtClean="0"/>
              <a:t>Kenneth L. Osborne</a:t>
            </a:r>
            <a:endParaRPr lang="en-US" dirty="0"/>
          </a:p>
        </p:txBody>
      </p:sp>
      <p:pic>
        <p:nvPicPr>
          <p:cNvPr id="1026" name="Picture 2" descr="F:\WMD-cover 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900" y="2971800"/>
            <a:ext cx="30861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99FF"/>
                </a:solidFill>
              </a:rPr>
              <a:t>Contemporary causes of Father absence cont.</a:t>
            </a:r>
            <a:endParaRPr lang="en-US" dirty="0">
              <a:solidFill>
                <a:srgbClr val="3399FF"/>
              </a:solidFill>
            </a:endParaRPr>
          </a:p>
        </p:txBody>
      </p:sp>
      <p:sp>
        <p:nvSpPr>
          <p:cNvPr id="3" name="Content Placeholder 2"/>
          <p:cNvSpPr>
            <a:spLocks noGrp="1"/>
          </p:cNvSpPr>
          <p:nvPr>
            <p:ph idx="1"/>
          </p:nvPr>
        </p:nvSpPr>
        <p:spPr>
          <a:xfrm>
            <a:off x="2133600" y="1524000"/>
            <a:ext cx="7010400" cy="4724400"/>
          </a:xfrm>
        </p:spPr>
        <p:txBody>
          <a:bodyPr/>
          <a:lstStyle/>
          <a:p>
            <a:pPr marL="0" indent="0">
              <a:buNone/>
            </a:pPr>
            <a:endParaRPr lang="en-US" sz="2400" dirty="0" smtClean="0"/>
          </a:p>
          <a:p>
            <a:r>
              <a:rPr lang="en-US" sz="2400" dirty="0" smtClean="0"/>
              <a:t>Paternal choice</a:t>
            </a:r>
          </a:p>
          <a:p>
            <a:r>
              <a:rPr lang="en-US" sz="2400" dirty="0" smtClean="0"/>
              <a:t>The Fall of the Nuclear family and the Rise of Family diversity</a:t>
            </a:r>
          </a:p>
          <a:p>
            <a:r>
              <a:rPr lang="en-US" sz="2400" dirty="0" smtClean="0"/>
              <a:t>The Divorce Revolution</a:t>
            </a:r>
          </a:p>
          <a:p>
            <a:r>
              <a:rPr lang="en-US" sz="2400" dirty="0" smtClean="0"/>
              <a:t>Changing Laws</a:t>
            </a:r>
          </a:p>
          <a:p>
            <a:r>
              <a:rPr lang="en-US" sz="2400" dirty="0" smtClean="0"/>
              <a:t>Step families</a:t>
            </a:r>
          </a:p>
          <a:p>
            <a:r>
              <a:rPr lang="en-US" sz="2400" dirty="0" smtClean="0"/>
              <a:t>Non marital cohabitation</a:t>
            </a:r>
          </a:p>
          <a:p>
            <a:r>
              <a:rPr lang="en-US" sz="2400" dirty="0" smtClean="0"/>
              <a:t>The Sperm Donor Father</a:t>
            </a:r>
          </a:p>
          <a:p>
            <a:r>
              <a:rPr lang="en-US" sz="2400" dirty="0" smtClean="0"/>
              <a:t>Incarceration</a:t>
            </a:r>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355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590800" y="0"/>
            <a:ext cx="6553200" cy="1139825"/>
          </a:xfrm>
        </p:spPr>
        <p:txBody>
          <a:bodyPr/>
          <a:lstStyle/>
          <a:p>
            <a:pPr algn="l" eaLnBrk="1" hangingPunct="1">
              <a:defRPr/>
            </a:pPr>
            <a:r>
              <a:rPr lang="en-US" sz="3200" dirty="0" smtClean="0">
                <a:solidFill>
                  <a:schemeClr val="bg1">
                    <a:lumMod val="20000"/>
                    <a:lumOff val="80000"/>
                  </a:schemeClr>
                </a:solidFill>
                <a:effectLst>
                  <a:outerShdw blurRad="38100" dist="38100" dir="2700000" algn="tl">
                    <a:srgbClr val="000000"/>
                  </a:outerShdw>
                </a:effectLst>
                <a:latin typeface="Perpetua" pitchFamily="18" charset="0"/>
                <a:ea typeface="+mj-ea"/>
                <a:cs typeface="+mj-cs"/>
              </a:rPr>
              <a:t> </a:t>
            </a:r>
            <a:r>
              <a:rPr lang="en-US" sz="3200" dirty="0">
                <a:solidFill>
                  <a:srgbClr val="FF0000"/>
                </a:solidFill>
                <a:effectLst>
                  <a:outerShdw blurRad="38100" dist="38100" dir="2700000" algn="tl">
                    <a:srgbClr val="000000"/>
                  </a:outerShdw>
                </a:effectLst>
                <a:latin typeface="Perpetua" pitchFamily="18" charset="0"/>
                <a:ea typeface="+mj-ea"/>
                <a:cs typeface="+mj-cs"/>
              </a:rPr>
              <a:t>Core Healthy Family Themes </a:t>
            </a:r>
          </a:p>
        </p:txBody>
      </p:sp>
      <p:sp>
        <p:nvSpPr>
          <p:cNvPr id="14339" name="AutoShape 3"/>
          <p:cNvSpPr>
            <a:spLocks noChangeArrowheads="1"/>
          </p:cNvSpPr>
          <p:nvPr/>
        </p:nvSpPr>
        <p:spPr bwMode="auto">
          <a:xfrm>
            <a:off x="3276600" y="2133600"/>
            <a:ext cx="2895600" cy="2895600"/>
          </a:xfrm>
          <a:custGeom>
            <a:avLst/>
            <a:gdLst>
              <a:gd name="T0" fmla="*/ 1447800 w 21600"/>
              <a:gd name="T1" fmla="*/ 0 h 21600"/>
              <a:gd name="T2" fmla="*/ 424018 w 21600"/>
              <a:gd name="T3" fmla="*/ 424018 h 21600"/>
              <a:gd name="T4" fmla="*/ 0 w 21600"/>
              <a:gd name="T5" fmla="*/ 1447800 h 21600"/>
              <a:gd name="T6" fmla="*/ 424018 w 21600"/>
              <a:gd name="T7" fmla="*/ 2471582 h 21600"/>
              <a:gd name="T8" fmla="*/ 1447800 w 21600"/>
              <a:gd name="T9" fmla="*/ 2895600 h 21600"/>
              <a:gd name="T10" fmla="*/ 2471582 w 21600"/>
              <a:gd name="T11" fmla="*/ 2471582 h 21600"/>
              <a:gd name="T12" fmla="*/ 2895600 w 21600"/>
              <a:gd name="T13" fmla="*/ 1447800 h 21600"/>
              <a:gd name="T14" fmla="*/ 2471582 w 21600"/>
              <a:gd name="T15" fmla="*/ 42401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00"/>
          </a:solidFill>
          <a:ln w="9525">
            <a:solidFill>
              <a:srgbClr val="FF6600"/>
            </a:solidFill>
            <a:round/>
            <a:headEnd/>
            <a:tailEnd/>
          </a:ln>
        </p:spPr>
        <p:txBody>
          <a:bodyPr wrap="none" anchor="ctr"/>
          <a:lstStyle/>
          <a:p>
            <a:pPr eaLnBrk="0" hangingPunct="0"/>
            <a:endParaRPr lang="en-US"/>
          </a:p>
        </p:txBody>
      </p:sp>
      <p:sp>
        <p:nvSpPr>
          <p:cNvPr id="14340" name="AutoShape 4"/>
          <p:cNvSpPr>
            <a:spLocks noChangeArrowheads="1"/>
          </p:cNvSpPr>
          <p:nvPr/>
        </p:nvSpPr>
        <p:spPr bwMode="auto">
          <a:xfrm>
            <a:off x="2133600" y="914400"/>
            <a:ext cx="5257800" cy="5257800"/>
          </a:xfrm>
          <a:custGeom>
            <a:avLst/>
            <a:gdLst>
              <a:gd name="T0" fmla="*/ 2628900 w 21600"/>
              <a:gd name="T1" fmla="*/ 0 h 21600"/>
              <a:gd name="T2" fmla="*/ 769927 w 21600"/>
              <a:gd name="T3" fmla="*/ 769927 h 21600"/>
              <a:gd name="T4" fmla="*/ 0 w 21600"/>
              <a:gd name="T5" fmla="*/ 2628900 h 21600"/>
              <a:gd name="T6" fmla="*/ 769927 w 21600"/>
              <a:gd name="T7" fmla="*/ 4487873 h 21600"/>
              <a:gd name="T8" fmla="*/ 2628900 w 21600"/>
              <a:gd name="T9" fmla="*/ 5257800 h 21600"/>
              <a:gd name="T10" fmla="*/ 4487873 w 21600"/>
              <a:gd name="T11" fmla="*/ 4487873 h 21600"/>
              <a:gd name="T12" fmla="*/ 5257800 w 21600"/>
              <a:gd name="T13" fmla="*/ 2628900 h 21600"/>
              <a:gd name="T14" fmla="*/ 4487873 w 21600"/>
              <a:gd name="T15" fmla="*/ 76992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4762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4341" name="Line 5"/>
          <p:cNvSpPr>
            <a:spLocks noChangeShapeType="1"/>
          </p:cNvSpPr>
          <p:nvPr/>
        </p:nvSpPr>
        <p:spPr bwMode="auto">
          <a:xfrm flipH="1" flipV="1">
            <a:off x="1828800" y="1981200"/>
            <a:ext cx="205740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 name="Line 6"/>
          <p:cNvSpPr>
            <a:spLocks noChangeShapeType="1"/>
          </p:cNvSpPr>
          <p:nvPr/>
        </p:nvSpPr>
        <p:spPr bwMode="auto">
          <a:xfrm flipH="1">
            <a:off x="1981200" y="4267200"/>
            <a:ext cx="213360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7"/>
          <p:cNvSpPr>
            <a:spLocks noChangeShapeType="1"/>
          </p:cNvSpPr>
          <p:nvPr/>
        </p:nvSpPr>
        <p:spPr bwMode="auto">
          <a:xfrm flipH="1">
            <a:off x="5486400" y="1981200"/>
            <a:ext cx="205740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8"/>
          <p:cNvSpPr>
            <a:spLocks noChangeShapeType="1"/>
          </p:cNvSpPr>
          <p:nvPr/>
        </p:nvSpPr>
        <p:spPr bwMode="auto">
          <a:xfrm flipH="1" flipV="1">
            <a:off x="5410200" y="4267200"/>
            <a:ext cx="213360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 Box 9"/>
          <p:cNvSpPr txBox="1">
            <a:spLocks noChangeArrowheads="1"/>
          </p:cNvSpPr>
          <p:nvPr/>
        </p:nvSpPr>
        <p:spPr bwMode="auto">
          <a:xfrm>
            <a:off x="609600" y="1524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latin typeface="Perpetua" pitchFamily="18" charset="0"/>
              </a:rPr>
              <a:t>Nurturance &amp; Trust</a:t>
            </a:r>
          </a:p>
        </p:txBody>
      </p:sp>
      <p:sp>
        <p:nvSpPr>
          <p:cNvPr id="14346" name="Text Box 10"/>
          <p:cNvSpPr txBox="1">
            <a:spLocks noChangeArrowheads="1"/>
          </p:cNvSpPr>
          <p:nvPr/>
        </p:nvSpPr>
        <p:spPr bwMode="auto">
          <a:xfrm>
            <a:off x="7048500" y="1524000"/>
            <a:ext cx="270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latin typeface="Perpetua" pitchFamily="18" charset="0"/>
              </a:rPr>
              <a:t>Support</a:t>
            </a:r>
          </a:p>
        </p:txBody>
      </p:sp>
      <p:sp>
        <p:nvSpPr>
          <p:cNvPr id="14347" name="Text Box 11"/>
          <p:cNvSpPr txBox="1">
            <a:spLocks noChangeArrowheads="1"/>
          </p:cNvSpPr>
          <p:nvPr/>
        </p:nvSpPr>
        <p:spPr bwMode="auto">
          <a:xfrm>
            <a:off x="990600" y="54102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latin typeface="Perpetua" pitchFamily="18" charset="0"/>
              </a:rPr>
              <a:t>Expectations &amp; Control</a:t>
            </a:r>
          </a:p>
        </p:txBody>
      </p:sp>
      <p:sp>
        <p:nvSpPr>
          <p:cNvPr id="14348" name="Text Box 12"/>
          <p:cNvSpPr txBox="1">
            <a:spLocks noChangeArrowheads="1"/>
          </p:cNvSpPr>
          <p:nvPr/>
        </p:nvSpPr>
        <p:spPr bwMode="auto">
          <a:xfrm>
            <a:off x="5334000" y="5410200"/>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latin typeface="Perpetua" pitchFamily="18" charset="0"/>
              </a:rPr>
              <a:t>Relationships &amp; Self Esteem</a:t>
            </a:r>
          </a:p>
        </p:txBody>
      </p:sp>
      <p:sp>
        <p:nvSpPr>
          <p:cNvPr id="14349" name="Oval 13"/>
          <p:cNvSpPr>
            <a:spLocks noChangeArrowheads="1"/>
          </p:cNvSpPr>
          <p:nvPr/>
        </p:nvSpPr>
        <p:spPr bwMode="auto">
          <a:xfrm>
            <a:off x="3733800" y="2819400"/>
            <a:ext cx="304800" cy="3048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4350" name="Oval 14"/>
          <p:cNvSpPr>
            <a:spLocks noChangeArrowheads="1"/>
          </p:cNvSpPr>
          <p:nvPr/>
        </p:nvSpPr>
        <p:spPr bwMode="auto">
          <a:xfrm>
            <a:off x="5410200" y="2819400"/>
            <a:ext cx="304800" cy="3048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4351" name="Oval 15"/>
          <p:cNvSpPr>
            <a:spLocks noChangeArrowheads="1"/>
          </p:cNvSpPr>
          <p:nvPr/>
        </p:nvSpPr>
        <p:spPr bwMode="auto">
          <a:xfrm>
            <a:off x="3886200" y="4191000"/>
            <a:ext cx="304800" cy="3048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4352" name="Oval 16"/>
          <p:cNvSpPr>
            <a:spLocks noChangeArrowheads="1"/>
          </p:cNvSpPr>
          <p:nvPr/>
        </p:nvSpPr>
        <p:spPr bwMode="auto">
          <a:xfrm>
            <a:off x="5334000" y="4191000"/>
            <a:ext cx="304800" cy="3048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Tree>
    <p:extLst>
      <p:ext uri="{BB962C8B-B14F-4D97-AF65-F5344CB8AC3E}">
        <p14:creationId xmlns:p14="http://schemas.microsoft.com/office/powerpoint/2010/main" val="2490514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905000" y="0"/>
            <a:ext cx="7239000" cy="1139825"/>
          </a:xfrm>
        </p:spPr>
        <p:txBody>
          <a:bodyPr/>
          <a:lstStyle/>
          <a:p>
            <a:pPr>
              <a:defRPr/>
            </a:pPr>
            <a:r>
              <a:rPr lang="en-US" sz="3200" dirty="0" smtClean="0">
                <a:solidFill>
                  <a:srgbClr val="FF0000"/>
                </a:solidFill>
                <a:effectLst>
                  <a:outerShdw blurRad="38100" dist="38100" dir="2700000" algn="tl">
                    <a:srgbClr val="000000"/>
                  </a:outerShdw>
                </a:effectLst>
                <a:latin typeface="Perpetua" pitchFamily="18" charset="0"/>
              </a:rPr>
              <a:t>Stages of the World of Abnormal Rearing</a:t>
            </a:r>
            <a:r>
              <a:rPr lang="en-US" sz="3200" dirty="0" smtClean="0">
                <a:solidFill>
                  <a:srgbClr val="FF0000"/>
                </a:solidFill>
                <a:effectLst>
                  <a:outerShdw blurRad="38100" dist="38100" dir="2700000" algn="tl">
                    <a:srgbClr val="000000"/>
                  </a:outerShdw>
                </a:effectLst>
                <a:latin typeface="Perpetua" pitchFamily="18" charset="0"/>
                <a:ea typeface="+mj-ea"/>
                <a:cs typeface="+mj-cs"/>
              </a:rPr>
              <a:t> </a:t>
            </a:r>
            <a:endParaRPr lang="en-US" sz="3200" dirty="0">
              <a:solidFill>
                <a:srgbClr val="FF0000"/>
              </a:solidFill>
              <a:effectLst>
                <a:outerShdw blurRad="38100" dist="38100" dir="2700000" algn="tl">
                  <a:srgbClr val="000000"/>
                </a:outerShdw>
              </a:effectLst>
              <a:latin typeface="Perpetua" pitchFamily="18" charset="0"/>
              <a:ea typeface="+mj-ea"/>
              <a:cs typeface="+mj-cs"/>
            </a:endParaRPr>
          </a:p>
        </p:txBody>
      </p:sp>
      <p:sp>
        <p:nvSpPr>
          <p:cNvPr id="16387" name="AutoShape 3"/>
          <p:cNvSpPr>
            <a:spLocks noChangeArrowheads="1"/>
          </p:cNvSpPr>
          <p:nvPr/>
        </p:nvSpPr>
        <p:spPr bwMode="auto">
          <a:xfrm>
            <a:off x="3352800" y="2362200"/>
            <a:ext cx="2895600" cy="2895600"/>
          </a:xfrm>
          <a:custGeom>
            <a:avLst/>
            <a:gdLst>
              <a:gd name="T0" fmla="*/ 1447800 w 21600"/>
              <a:gd name="T1" fmla="*/ 0 h 21600"/>
              <a:gd name="T2" fmla="*/ 424018 w 21600"/>
              <a:gd name="T3" fmla="*/ 424018 h 21600"/>
              <a:gd name="T4" fmla="*/ 0 w 21600"/>
              <a:gd name="T5" fmla="*/ 1447800 h 21600"/>
              <a:gd name="T6" fmla="*/ 424018 w 21600"/>
              <a:gd name="T7" fmla="*/ 2471582 h 21600"/>
              <a:gd name="T8" fmla="*/ 1447800 w 21600"/>
              <a:gd name="T9" fmla="*/ 2895600 h 21600"/>
              <a:gd name="T10" fmla="*/ 2471582 w 21600"/>
              <a:gd name="T11" fmla="*/ 2471582 h 21600"/>
              <a:gd name="T12" fmla="*/ 2895600 w 21600"/>
              <a:gd name="T13" fmla="*/ 1447800 h 21600"/>
              <a:gd name="T14" fmla="*/ 2471582 w 21600"/>
              <a:gd name="T15" fmla="*/ 42401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00"/>
          </a:solidFill>
          <a:ln w="9525">
            <a:solidFill>
              <a:srgbClr val="FF6600"/>
            </a:solidFill>
            <a:round/>
            <a:headEnd/>
            <a:tailEnd/>
          </a:ln>
        </p:spPr>
        <p:txBody>
          <a:bodyPr wrap="none" anchor="ctr"/>
          <a:lstStyle/>
          <a:p>
            <a:pPr eaLnBrk="0" hangingPunct="0"/>
            <a:endParaRPr lang="en-US"/>
          </a:p>
        </p:txBody>
      </p:sp>
      <p:sp>
        <p:nvSpPr>
          <p:cNvPr id="16388" name="AutoShape 4"/>
          <p:cNvSpPr>
            <a:spLocks noChangeArrowheads="1"/>
          </p:cNvSpPr>
          <p:nvPr/>
        </p:nvSpPr>
        <p:spPr bwMode="auto">
          <a:xfrm>
            <a:off x="2133600" y="1219200"/>
            <a:ext cx="5257800" cy="5257800"/>
          </a:xfrm>
          <a:custGeom>
            <a:avLst/>
            <a:gdLst>
              <a:gd name="T0" fmla="*/ 2628900 w 21600"/>
              <a:gd name="T1" fmla="*/ 0 h 21600"/>
              <a:gd name="T2" fmla="*/ 769927 w 21600"/>
              <a:gd name="T3" fmla="*/ 769927 h 21600"/>
              <a:gd name="T4" fmla="*/ 0 w 21600"/>
              <a:gd name="T5" fmla="*/ 2628900 h 21600"/>
              <a:gd name="T6" fmla="*/ 769927 w 21600"/>
              <a:gd name="T7" fmla="*/ 4487873 h 21600"/>
              <a:gd name="T8" fmla="*/ 2628900 w 21600"/>
              <a:gd name="T9" fmla="*/ 5257800 h 21600"/>
              <a:gd name="T10" fmla="*/ 4487873 w 21600"/>
              <a:gd name="T11" fmla="*/ 4487873 h 21600"/>
              <a:gd name="T12" fmla="*/ 5257800 w 21600"/>
              <a:gd name="T13" fmla="*/ 2628900 h 21600"/>
              <a:gd name="T14" fmla="*/ 4487873 w 21600"/>
              <a:gd name="T15" fmla="*/ 76992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47625">
            <a:solidFill>
              <a:srgbClr val="66FFFF"/>
            </a:solidFill>
            <a:round/>
            <a:headEnd/>
            <a:tailEnd/>
          </a:ln>
        </p:spPr>
        <p:txBody>
          <a:bodyPr wrap="none" anchor="ctr"/>
          <a:lstStyle/>
          <a:p>
            <a:pPr eaLnBrk="0" hangingPunct="0"/>
            <a:endParaRPr lang="en-US"/>
          </a:p>
        </p:txBody>
      </p:sp>
      <p:sp>
        <p:nvSpPr>
          <p:cNvPr id="16389" name="Text Box 5"/>
          <p:cNvSpPr txBox="1">
            <a:spLocks noChangeArrowheads="1"/>
          </p:cNvSpPr>
          <p:nvPr/>
        </p:nvSpPr>
        <p:spPr bwMode="auto">
          <a:xfrm>
            <a:off x="3505200" y="129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Conception</a:t>
            </a:r>
          </a:p>
        </p:txBody>
      </p:sp>
      <p:sp>
        <p:nvSpPr>
          <p:cNvPr id="16390" name="Text Box 6"/>
          <p:cNvSpPr txBox="1">
            <a:spLocks noChangeArrowheads="1"/>
          </p:cNvSpPr>
          <p:nvPr/>
        </p:nvSpPr>
        <p:spPr bwMode="auto">
          <a:xfrm>
            <a:off x="304800" y="24384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solidFill>
                  <a:srgbClr val="FFFF00"/>
                </a:solidFill>
                <a:latin typeface="Perpetua" pitchFamily="18" charset="0"/>
              </a:rPr>
              <a:t>Wanted/                 Unwanted</a:t>
            </a:r>
          </a:p>
        </p:txBody>
      </p:sp>
      <p:sp>
        <p:nvSpPr>
          <p:cNvPr id="16391" name="AutoShape 7"/>
          <p:cNvSpPr>
            <a:spLocks noChangeArrowheads="1"/>
          </p:cNvSpPr>
          <p:nvPr/>
        </p:nvSpPr>
        <p:spPr bwMode="auto">
          <a:xfrm rot="5400000">
            <a:off x="1600200" y="685800"/>
            <a:ext cx="1295400" cy="2209800"/>
          </a:xfrm>
          <a:prstGeom prst="curvedRightArrow">
            <a:avLst>
              <a:gd name="adj1" fmla="val 34118"/>
              <a:gd name="adj2" fmla="val 68235"/>
              <a:gd name="adj3" fmla="val 33333"/>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6392" name="Text Box 8"/>
          <p:cNvSpPr txBox="1">
            <a:spLocks noChangeArrowheads="1"/>
          </p:cNvSpPr>
          <p:nvPr/>
        </p:nvSpPr>
        <p:spPr bwMode="auto">
          <a:xfrm>
            <a:off x="1905000" y="2133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Pregnancy</a:t>
            </a:r>
          </a:p>
        </p:txBody>
      </p:sp>
    </p:spTree>
    <p:extLst>
      <p:ext uri="{BB962C8B-B14F-4D97-AF65-F5344CB8AC3E}">
        <p14:creationId xmlns:p14="http://schemas.microsoft.com/office/powerpoint/2010/main" val="269672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0"/>
            <a:ext cx="9144000" cy="1139825"/>
          </a:xfrm>
        </p:spPr>
        <p:txBody>
          <a:bodyPr/>
          <a:lstStyle/>
          <a:p>
            <a:pPr algn="l" eaLnBrk="1" hangingPunct="1">
              <a:defRPr/>
            </a:pPr>
            <a:r>
              <a:rPr lang="en-US" sz="3200" dirty="0" smtClean="0">
                <a:solidFill>
                  <a:schemeClr val="tx1"/>
                </a:solidFill>
                <a:effectLst>
                  <a:outerShdw blurRad="38100" dist="38100" dir="2700000" algn="tl">
                    <a:srgbClr val="000000"/>
                  </a:outerShdw>
                </a:effectLst>
                <a:latin typeface="Perpetua" pitchFamily="18" charset="0"/>
                <a:ea typeface="+mj-ea"/>
                <a:cs typeface="+mj-cs"/>
              </a:rPr>
              <a:t>          </a:t>
            </a:r>
            <a:r>
              <a:rPr lang="en-US" sz="3200" dirty="0" smtClean="0">
                <a:solidFill>
                  <a:srgbClr val="FF0000"/>
                </a:solidFill>
                <a:effectLst>
                  <a:outerShdw blurRad="38100" dist="38100" dir="2700000" algn="tl">
                    <a:srgbClr val="000000"/>
                  </a:outerShdw>
                </a:effectLst>
                <a:latin typeface="Perpetua" pitchFamily="18" charset="0"/>
                <a:ea typeface="+mj-ea"/>
                <a:cs typeface="+mj-cs"/>
              </a:rPr>
              <a:t>Themes </a:t>
            </a:r>
            <a:r>
              <a:rPr lang="en-US" sz="3200" dirty="0">
                <a:solidFill>
                  <a:srgbClr val="FF0000"/>
                </a:solidFill>
                <a:effectLst>
                  <a:outerShdw blurRad="38100" dist="38100" dir="2700000" algn="tl">
                    <a:srgbClr val="000000"/>
                  </a:outerShdw>
                </a:effectLst>
                <a:latin typeface="Perpetua" pitchFamily="18" charset="0"/>
                <a:ea typeface="+mj-ea"/>
                <a:cs typeface="+mj-cs"/>
              </a:rPr>
              <a:t>&amp; Stages of the WAR Cycle </a:t>
            </a:r>
          </a:p>
        </p:txBody>
      </p:sp>
      <p:sp>
        <p:nvSpPr>
          <p:cNvPr id="32771" name="AutoShape 3"/>
          <p:cNvSpPr>
            <a:spLocks noChangeArrowheads="1"/>
          </p:cNvSpPr>
          <p:nvPr/>
        </p:nvSpPr>
        <p:spPr bwMode="auto">
          <a:xfrm>
            <a:off x="3276600" y="2362200"/>
            <a:ext cx="2895600" cy="2895600"/>
          </a:xfrm>
          <a:custGeom>
            <a:avLst/>
            <a:gdLst>
              <a:gd name="T0" fmla="*/ 1447800 w 21600"/>
              <a:gd name="T1" fmla="*/ 0 h 21600"/>
              <a:gd name="T2" fmla="*/ 424018 w 21600"/>
              <a:gd name="T3" fmla="*/ 424018 h 21600"/>
              <a:gd name="T4" fmla="*/ 0 w 21600"/>
              <a:gd name="T5" fmla="*/ 1447800 h 21600"/>
              <a:gd name="T6" fmla="*/ 424018 w 21600"/>
              <a:gd name="T7" fmla="*/ 2471582 h 21600"/>
              <a:gd name="T8" fmla="*/ 1447800 w 21600"/>
              <a:gd name="T9" fmla="*/ 2895600 h 21600"/>
              <a:gd name="T10" fmla="*/ 2471582 w 21600"/>
              <a:gd name="T11" fmla="*/ 2471582 h 21600"/>
              <a:gd name="T12" fmla="*/ 2895600 w 21600"/>
              <a:gd name="T13" fmla="*/ 1447800 h 21600"/>
              <a:gd name="T14" fmla="*/ 2471582 w 21600"/>
              <a:gd name="T15" fmla="*/ 42401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00"/>
          </a:solidFill>
          <a:ln w="9525">
            <a:solidFill>
              <a:srgbClr val="FF6600"/>
            </a:solidFill>
            <a:round/>
            <a:headEnd/>
            <a:tailEnd/>
          </a:ln>
        </p:spPr>
        <p:txBody>
          <a:bodyPr wrap="none" anchor="ctr"/>
          <a:lstStyle/>
          <a:p>
            <a:pPr eaLnBrk="0" hangingPunct="0"/>
            <a:endParaRPr lang="en-US"/>
          </a:p>
        </p:txBody>
      </p:sp>
      <p:sp>
        <p:nvSpPr>
          <p:cNvPr id="32772" name="AutoShape 4"/>
          <p:cNvSpPr>
            <a:spLocks noChangeArrowheads="1"/>
          </p:cNvSpPr>
          <p:nvPr/>
        </p:nvSpPr>
        <p:spPr bwMode="auto">
          <a:xfrm>
            <a:off x="2133600" y="1219200"/>
            <a:ext cx="5257800" cy="5257800"/>
          </a:xfrm>
          <a:custGeom>
            <a:avLst/>
            <a:gdLst>
              <a:gd name="T0" fmla="*/ 2628900 w 21600"/>
              <a:gd name="T1" fmla="*/ 0 h 21600"/>
              <a:gd name="T2" fmla="*/ 769927 w 21600"/>
              <a:gd name="T3" fmla="*/ 769927 h 21600"/>
              <a:gd name="T4" fmla="*/ 0 w 21600"/>
              <a:gd name="T5" fmla="*/ 2628900 h 21600"/>
              <a:gd name="T6" fmla="*/ 769927 w 21600"/>
              <a:gd name="T7" fmla="*/ 4487873 h 21600"/>
              <a:gd name="T8" fmla="*/ 2628900 w 21600"/>
              <a:gd name="T9" fmla="*/ 5257800 h 21600"/>
              <a:gd name="T10" fmla="*/ 4487873 w 21600"/>
              <a:gd name="T11" fmla="*/ 4487873 h 21600"/>
              <a:gd name="T12" fmla="*/ 5257800 w 21600"/>
              <a:gd name="T13" fmla="*/ 2628900 h 21600"/>
              <a:gd name="T14" fmla="*/ 4487873 w 21600"/>
              <a:gd name="T15" fmla="*/ 76992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47625">
            <a:solidFill>
              <a:srgbClr val="66FFFF"/>
            </a:solidFill>
            <a:round/>
            <a:headEnd/>
            <a:tailEnd/>
          </a:ln>
        </p:spPr>
        <p:txBody>
          <a:bodyPr wrap="none" anchor="ctr"/>
          <a:lstStyle/>
          <a:p>
            <a:pPr eaLnBrk="0" hangingPunct="0"/>
            <a:endParaRPr lang="en-US"/>
          </a:p>
        </p:txBody>
      </p:sp>
      <p:sp>
        <p:nvSpPr>
          <p:cNvPr id="32773" name="Text Box 5"/>
          <p:cNvSpPr txBox="1">
            <a:spLocks noChangeArrowheads="1"/>
          </p:cNvSpPr>
          <p:nvPr/>
        </p:nvSpPr>
        <p:spPr bwMode="auto">
          <a:xfrm>
            <a:off x="3581400" y="129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Conception</a:t>
            </a:r>
          </a:p>
        </p:txBody>
      </p:sp>
      <p:sp>
        <p:nvSpPr>
          <p:cNvPr id="32774" name="Text Box 6"/>
          <p:cNvSpPr txBox="1">
            <a:spLocks noChangeArrowheads="1"/>
          </p:cNvSpPr>
          <p:nvPr/>
        </p:nvSpPr>
        <p:spPr bwMode="auto">
          <a:xfrm>
            <a:off x="2133600" y="1828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Pregnancy</a:t>
            </a:r>
          </a:p>
        </p:txBody>
      </p:sp>
      <p:sp>
        <p:nvSpPr>
          <p:cNvPr id="32775" name="Text Box 7"/>
          <p:cNvSpPr txBox="1">
            <a:spLocks noChangeArrowheads="1"/>
          </p:cNvSpPr>
          <p:nvPr/>
        </p:nvSpPr>
        <p:spPr bwMode="auto">
          <a:xfrm>
            <a:off x="1447800" y="25146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Unrealistic Expectations</a:t>
            </a:r>
          </a:p>
        </p:txBody>
      </p:sp>
      <p:sp>
        <p:nvSpPr>
          <p:cNvPr id="32776" name="Text Box 8"/>
          <p:cNvSpPr txBox="1">
            <a:spLocks noChangeArrowheads="1"/>
          </p:cNvSpPr>
          <p:nvPr/>
        </p:nvSpPr>
        <p:spPr bwMode="auto">
          <a:xfrm>
            <a:off x="1066800" y="3657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Role Reversal</a:t>
            </a:r>
          </a:p>
        </p:txBody>
      </p:sp>
      <p:sp>
        <p:nvSpPr>
          <p:cNvPr id="32777" name="Text Box 9"/>
          <p:cNvSpPr txBox="1">
            <a:spLocks noChangeArrowheads="1"/>
          </p:cNvSpPr>
          <p:nvPr/>
        </p:nvSpPr>
        <p:spPr bwMode="auto">
          <a:xfrm>
            <a:off x="1143000" y="4419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Compliance</a:t>
            </a:r>
          </a:p>
        </p:txBody>
      </p:sp>
      <p:sp>
        <p:nvSpPr>
          <p:cNvPr id="32778" name="Text Box 10"/>
          <p:cNvSpPr txBox="1">
            <a:spLocks noChangeArrowheads="1"/>
          </p:cNvSpPr>
          <p:nvPr/>
        </p:nvSpPr>
        <p:spPr bwMode="auto">
          <a:xfrm>
            <a:off x="1676400" y="5257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Isolation</a:t>
            </a:r>
          </a:p>
        </p:txBody>
      </p:sp>
      <p:sp>
        <p:nvSpPr>
          <p:cNvPr id="32779" name="Text Box 11"/>
          <p:cNvSpPr txBox="1">
            <a:spLocks noChangeArrowheads="1"/>
          </p:cNvSpPr>
          <p:nvPr/>
        </p:nvSpPr>
        <p:spPr bwMode="auto">
          <a:xfrm>
            <a:off x="3276600" y="5791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Trust Not Learned</a:t>
            </a:r>
          </a:p>
        </p:txBody>
      </p:sp>
      <p:sp>
        <p:nvSpPr>
          <p:cNvPr id="32780" name="Text Box 12"/>
          <p:cNvSpPr txBox="1">
            <a:spLocks noChangeArrowheads="1"/>
          </p:cNvSpPr>
          <p:nvPr/>
        </p:nvSpPr>
        <p:spPr bwMode="auto">
          <a:xfrm>
            <a:off x="5181600" y="5334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I’m No Good</a:t>
            </a:r>
          </a:p>
        </p:txBody>
      </p:sp>
      <p:sp>
        <p:nvSpPr>
          <p:cNvPr id="32781" name="Text Box 13"/>
          <p:cNvSpPr txBox="1">
            <a:spLocks noChangeArrowheads="1"/>
          </p:cNvSpPr>
          <p:nvPr/>
        </p:nvSpPr>
        <p:spPr bwMode="auto">
          <a:xfrm>
            <a:off x="5943600" y="41910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Selection of            Friends</a:t>
            </a:r>
          </a:p>
        </p:txBody>
      </p:sp>
      <p:sp>
        <p:nvSpPr>
          <p:cNvPr id="32782" name="Text Box 14"/>
          <p:cNvSpPr txBox="1">
            <a:spLocks noChangeArrowheads="1"/>
          </p:cNvSpPr>
          <p:nvPr/>
        </p:nvSpPr>
        <p:spPr bwMode="auto">
          <a:xfrm>
            <a:off x="6172200" y="3200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Select Partner</a:t>
            </a:r>
          </a:p>
        </p:txBody>
      </p:sp>
      <p:sp>
        <p:nvSpPr>
          <p:cNvPr id="32783" name="Text Box 15"/>
          <p:cNvSpPr txBox="1">
            <a:spLocks noChangeArrowheads="1"/>
          </p:cNvSpPr>
          <p:nvPr/>
        </p:nvSpPr>
        <p:spPr bwMode="auto">
          <a:xfrm>
            <a:off x="5791200" y="19812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latin typeface="Perpetua" pitchFamily="18" charset="0"/>
              </a:rPr>
              <a:t>Relationship                Fails</a:t>
            </a:r>
          </a:p>
        </p:txBody>
      </p:sp>
      <p:sp>
        <p:nvSpPr>
          <p:cNvPr id="32784" name="Line 16"/>
          <p:cNvSpPr>
            <a:spLocks noChangeShapeType="1"/>
          </p:cNvSpPr>
          <p:nvPr/>
        </p:nvSpPr>
        <p:spPr bwMode="auto">
          <a:xfrm flipH="1" flipV="1">
            <a:off x="1752600" y="1600200"/>
            <a:ext cx="2286000" cy="14478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7"/>
          <p:cNvSpPr>
            <a:spLocks noChangeShapeType="1"/>
          </p:cNvSpPr>
          <p:nvPr/>
        </p:nvSpPr>
        <p:spPr bwMode="auto">
          <a:xfrm flipH="1">
            <a:off x="1752600" y="4343400"/>
            <a:ext cx="2209800" cy="13716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8"/>
          <p:cNvSpPr>
            <a:spLocks noChangeShapeType="1"/>
          </p:cNvSpPr>
          <p:nvPr/>
        </p:nvSpPr>
        <p:spPr bwMode="auto">
          <a:xfrm flipH="1">
            <a:off x="5486400" y="1447800"/>
            <a:ext cx="1524000" cy="15240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19"/>
          <p:cNvSpPr>
            <a:spLocks noChangeShapeType="1"/>
          </p:cNvSpPr>
          <p:nvPr/>
        </p:nvSpPr>
        <p:spPr bwMode="auto">
          <a:xfrm flipH="1" flipV="1">
            <a:off x="5410200" y="4267200"/>
            <a:ext cx="2438400" cy="14478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Text Box 20"/>
          <p:cNvSpPr txBox="1">
            <a:spLocks noChangeArrowheads="1"/>
          </p:cNvSpPr>
          <p:nvPr/>
        </p:nvSpPr>
        <p:spPr bwMode="auto">
          <a:xfrm>
            <a:off x="609600" y="1066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smtClean="0">
                <a:latin typeface="Perpetua" pitchFamily="18" charset="0"/>
              </a:rPr>
              <a:t>   Nurturance </a:t>
            </a:r>
            <a:r>
              <a:rPr lang="en-US" sz="2400" dirty="0">
                <a:latin typeface="Perpetua" pitchFamily="18" charset="0"/>
              </a:rPr>
              <a:t>&amp; Trust</a:t>
            </a:r>
          </a:p>
        </p:txBody>
      </p:sp>
      <p:sp>
        <p:nvSpPr>
          <p:cNvPr id="32789" name="Text Box 21"/>
          <p:cNvSpPr txBox="1">
            <a:spLocks noChangeArrowheads="1"/>
          </p:cNvSpPr>
          <p:nvPr/>
        </p:nvSpPr>
        <p:spPr bwMode="auto">
          <a:xfrm>
            <a:off x="6553200" y="990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latin typeface="Perpetua" pitchFamily="18" charset="0"/>
              </a:rPr>
              <a:t>Support</a:t>
            </a:r>
          </a:p>
        </p:txBody>
      </p:sp>
      <p:sp>
        <p:nvSpPr>
          <p:cNvPr id="32790" name="Text Box 22"/>
          <p:cNvSpPr txBox="1">
            <a:spLocks noChangeArrowheads="1"/>
          </p:cNvSpPr>
          <p:nvPr/>
        </p:nvSpPr>
        <p:spPr bwMode="auto">
          <a:xfrm>
            <a:off x="381000" y="57912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latin typeface="Perpetua" pitchFamily="18" charset="0"/>
              </a:rPr>
              <a:t>Expectations &amp;   Control</a:t>
            </a:r>
          </a:p>
        </p:txBody>
      </p:sp>
      <p:sp>
        <p:nvSpPr>
          <p:cNvPr id="32791" name="Text Box 23"/>
          <p:cNvSpPr txBox="1">
            <a:spLocks noChangeArrowheads="1"/>
          </p:cNvSpPr>
          <p:nvPr/>
        </p:nvSpPr>
        <p:spPr bwMode="auto">
          <a:xfrm>
            <a:off x="5867400" y="5715000"/>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latin typeface="Perpetua" pitchFamily="18" charset="0"/>
              </a:rPr>
              <a:t>Relationships &amp;                 Self Esteem</a:t>
            </a:r>
          </a:p>
        </p:txBody>
      </p:sp>
      <p:sp>
        <p:nvSpPr>
          <p:cNvPr id="32792" name="Oval 24"/>
          <p:cNvSpPr>
            <a:spLocks noChangeArrowheads="1"/>
          </p:cNvSpPr>
          <p:nvPr/>
        </p:nvSpPr>
        <p:spPr bwMode="auto">
          <a:xfrm>
            <a:off x="3886200" y="2971800"/>
            <a:ext cx="304800" cy="3048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3" name="Oval 25"/>
          <p:cNvSpPr>
            <a:spLocks noChangeArrowheads="1"/>
          </p:cNvSpPr>
          <p:nvPr/>
        </p:nvSpPr>
        <p:spPr bwMode="auto">
          <a:xfrm>
            <a:off x="5257800" y="2895600"/>
            <a:ext cx="304800" cy="3048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4" name="Oval 26"/>
          <p:cNvSpPr>
            <a:spLocks noChangeArrowheads="1"/>
          </p:cNvSpPr>
          <p:nvPr/>
        </p:nvSpPr>
        <p:spPr bwMode="auto">
          <a:xfrm>
            <a:off x="3810000" y="4191000"/>
            <a:ext cx="304800" cy="3048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5" name="Oval 27"/>
          <p:cNvSpPr>
            <a:spLocks noChangeArrowheads="1"/>
          </p:cNvSpPr>
          <p:nvPr/>
        </p:nvSpPr>
        <p:spPr bwMode="auto">
          <a:xfrm>
            <a:off x="5334000" y="4191000"/>
            <a:ext cx="304800" cy="3048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Tree>
    <p:extLst>
      <p:ext uri="{BB962C8B-B14F-4D97-AF65-F5344CB8AC3E}">
        <p14:creationId xmlns:p14="http://schemas.microsoft.com/office/powerpoint/2010/main" val="3712332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26375" cy="1376362"/>
          </a:xfrm>
        </p:spPr>
        <p:txBody>
          <a:bodyPr/>
          <a:lstStyle/>
          <a:p>
            <a:r>
              <a:rPr lang="en-US" dirty="0" smtClean="0">
                <a:solidFill>
                  <a:srgbClr val="FF0000"/>
                </a:solidFill>
              </a:rPr>
              <a:t>The high cost of Father absence</a:t>
            </a:r>
            <a:endParaRPr lang="en-US" dirty="0">
              <a:solidFill>
                <a:srgbClr val="FF0000"/>
              </a:solidFill>
            </a:endParaRPr>
          </a:p>
        </p:txBody>
      </p:sp>
      <p:pic>
        <p:nvPicPr>
          <p:cNvPr id="7" name="Content Placeholder 6" descr="http://www.unicef.org/pon96/p45aclr.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1752600"/>
            <a:ext cx="3886200"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029200" y="1447800"/>
            <a:ext cx="3962400" cy="5334000"/>
          </a:xfrm>
        </p:spPr>
        <p:txBody>
          <a:bodyPr/>
          <a:lstStyle/>
          <a:p>
            <a:r>
              <a:rPr lang="en-US" sz="1800" dirty="0" smtClean="0"/>
              <a:t>Salient public policy debates within psychology, sociology, and law, fatherhood has received little attention from political scientists. This neglect is not a minor omission. The conventional wisdom—enunciated by political leaders, media commentators, and scholars on both left and right—assumes the problem stems from paternal abandonment. Clinton said the fathers pursued by his administration "have chosen to abandon their children" (</a:t>
            </a:r>
            <a:r>
              <a:rPr lang="en-US" sz="1800" dirty="0" smtClean="0">
                <a:hlinkClick r:id="" action="ppaction://hlinkfile"/>
              </a:rPr>
              <a:t>Clinton 1992</a:t>
            </a:r>
            <a:r>
              <a:rPr lang="en-US" sz="1800" dirty="0" smtClean="0"/>
              <a:t>). David </a:t>
            </a:r>
            <a:r>
              <a:rPr lang="en-US" sz="1800" dirty="0" err="1" smtClean="0"/>
              <a:t>Blankenhorn</a:t>
            </a:r>
            <a:r>
              <a:rPr lang="en-US" sz="1800" dirty="0" smtClean="0"/>
              <a:t> writes that "the principal cause of fatherlessness is paternal choice . . . the rising rate of paternal abandonment" (</a:t>
            </a:r>
            <a:r>
              <a:rPr lang="en-US" sz="1800" dirty="0" err="1" smtClean="0">
                <a:hlinkClick r:id="" action="ppaction://hlinkfile"/>
              </a:rPr>
              <a:t>Blankenhorn</a:t>
            </a:r>
            <a:r>
              <a:rPr lang="en-US" sz="1800" dirty="0" smtClean="0">
                <a:hlinkClick r:id="" action="ppaction://hlinkfile"/>
              </a:rPr>
              <a:t> 1995</a:t>
            </a:r>
            <a:r>
              <a:rPr lang="en-US" sz="1800" dirty="0" smtClean="0"/>
              <a:t>, 22–23). </a:t>
            </a:r>
          </a:p>
          <a:p>
            <a:endParaRPr lang="en-US" dirty="0"/>
          </a:p>
        </p:txBody>
      </p:sp>
      <p:pic>
        <p:nvPicPr>
          <p:cNvPr id="7" name="Picture 3" descr="C:\Documents and Settings\Owner\Local Settings\Temporary Internet Files\Content.IE5\RH6RDXEN\MPj04365080000[1].jpg"/>
          <p:cNvPicPr>
            <a:picLocks noGrp="1" noChangeAspect="1" noChangeArrowheads="1"/>
          </p:cNvPicPr>
          <p:nvPr>
            <p:ph idx="1"/>
          </p:nvPr>
        </p:nvPicPr>
        <p:blipFill>
          <a:blip r:embed="rId2"/>
          <a:stretch>
            <a:fillRect/>
          </a:stretch>
        </p:blipFill>
        <p:spPr bwMode="auto">
          <a:xfrm>
            <a:off x="2133600" y="1600200"/>
            <a:ext cx="2556871" cy="3352800"/>
          </a:xfrm>
          <a:prstGeom prst="rect">
            <a:avLst/>
          </a:prstGeom>
          <a:noFill/>
        </p:spPr>
      </p:pic>
      <p:sp>
        <p:nvSpPr>
          <p:cNvPr id="9" name="Title 3"/>
          <p:cNvSpPr>
            <a:spLocks noGrp="1"/>
          </p:cNvSpPr>
          <p:nvPr>
            <p:ph type="title"/>
          </p:nvPr>
        </p:nvSpPr>
        <p:spPr>
          <a:xfrm>
            <a:off x="914400" y="272542"/>
            <a:ext cx="7162800" cy="1161887"/>
          </a:xfrm>
        </p:spPr>
        <p:txBody>
          <a:bodyPr/>
          <a:lstStyle/>
          <a:p>
            <a:r>
              <a:rPr lang="en-US" sz="2800" dirty="0" smtClean="0">
                <a:solidFill>
                  <a:srgbClr val="FF0000"/>
                </a:solidFill>
              </a:rPr>
              <a:t>The Politics of Father </a:t>
            </a:r>
            <a:r>
              <a:rPr lang="en-US" sz="2800" dirty="0" smtClean="0">
                <a:solidFill>
                  <a:srgbClr val="FF0000"/>
                </a:solidFill>
              </a:rPr>
              <a:t>Absence</a:t>
            </a:r>
            <a:endParaRPr lang="en-US" sz="2800" dirty="0">
              <a:solidFill>
                <a:srgbClr val="FFC000"/>
              </a:solidFill>
            </a:endParaRPr>
          </a:p>
        </p:txBody>
      </p:sp>
    </p:spTree>
    <p:extLst>
      <p:ext uri="{BB962C8B-B14F-4D97-AF65-F5344CB8AC3E}">
        <p14:creationId xmlns:p14="http://schemas.microsoft.com/office/powerpoint/2010/main" val="2901391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2542"/>
            <a:ext cx="7162800" cy="1161887"/>
          </a:xfrm>
        </p:spPr>
        <p:txBody>
          <a:bodyPr/>
          <a:lstStyle/>
          <a:p>
            <a:r>
              <a:rPr lang="en-US" sz="2800" dirty="0" smtClean="0">
                <a:solidFill>
                  <a:srgbClr val="FF0000"/>
                </a:solidFill>
              </a:rPr>
              <a:t>The Politics of Father Absence cont</a:t>
            </a:r>
            <a:r>
              <a:rPr lang="en-US" sz="2800" dirty="0" smtClean="0">
                <a:solidFill>
                  <a:srgbClr val="FFC000"/>
                </a:solidFill>
              </a:rPr>
              <a:t>.</a:t>
            </a:r>
            <a:endParaRPr lang="en-US" sz="2800" dirty="0">
              <a:solidFill>
                <a:srgbClr val="FFC000"/>
              </a:solidFill>
            </a:endParaRPr>
          </a:p>
        </p:txBody>
      </p:sp>
      <p:sp>
        <p:nvSpPr>
          <p:cNvPr id="6" name="Text Placeholder 5"/>
          <p:cNvSpPr>
            <a:spLocks noGrp="1"/>
          </p:cNvSpPr>
          <p:nvPr>
            <p:ph type="body" sz="half" idx="2"/>
          </p:nvPr>
        </p:nvSpPr>
        <p:spPr>
          <a:xfrm>
            <a:off x="4343400" y="1524000"/>
            <a:ext cx="4572000" cy="4602442"/>
          </a:xfrm>
        </p:spPr>
        <p:txBody>
          <a:bodyPr/>
          <a:lstStyle/>
          <a:p>
            <a:r>
              <a:rPr lang="en-US" sz="1400" dirty="0" smtClean="0"/>
              <a:t>No government or academic study has ever shown that large numbers of fathers are voluntarily abandoning their children. In the largest federally funded study ever undertaken on the subject, psychologist Sanford Braver found that the "deadbeat dad" who walks out on his family and evades </a:t>
            </a:r>
            <a:r>
              <a:rPr lang="en-US" sz="1400" dirty="0" smtClean="0">
                <a:hlinkClick r:id="rId3" action="ppaction://hlinkfile"/>
              </a:rPr>
              <a:t>child support</a:t>
            </a:r>
            <a:r>
              <a:rPr lang="en-US" sz="1400" dirty="0" smtClean="0"/>
              <a:t> "does not exist in significant numbers." Braver found at least two-thirds of divorces are initiated by women. Studies have found that "who gets the children is by far the most important component in deciding who files for divorce" </a:t>
            </a:r>
          </a:p>
          <a:p>
            <a:endParaRPr lang="en-US" sz="1400" dirty="0" smtClean="0"/>
          </a:p>
          <a:p>
            <a:pPr>
              <a:buFont typeface="Arial" pitchFamily="34" charset="0"/>
              <a:buChar char="•"/>
            </a:pPr>
            <a:r>
              <a:rPr lang="en-US" sz="1400" dirty="0" smtClean="0"/>
              <a:t>Cases of unmarried fathers, usually younger and poorer, are more difficult to document.  The evidence contrasts with the stereotype. The most common reason given by these fathers for not having more contact with their children was the mothers' reluctance to let them. Most of these men were proud to be seen as competent caregivers and displayed a knowledge of child-care issues" (</a:t>
            </a:r>
            <a:r>
              <a:rPr lang="en-US" sz="1400" dirty="0" smtClean="0">
                <a:hlinkClick r:id="" action="ppaction://hlinkfile"/>
              </a:rPr>
              <a:t>Speak et al. 1999</a:t>
            </a:r>
            <a:r>
              <a:rPr lang="en-US" sz="1400" dirty="0" smtClean="0"/>
              <a:t>). </a:t>
            </a:r>
            <a:endParaRPr lang="en-US" sz="1400" dirty="0"/>
          </a:p>
        </p:txBody>
      </p:sp>
      <p:pic>
        <p:nvPicPr>
          <p:cNvPr id="7" name="Picture 3" descr="C:\Documents and Settings\Owner\Local Settings\Temporary Internet Files\Content.IE5\RH6RDXEN\MPj04365080000[1].jpg"/>
          <p:cNvPicPr>
            <a:picLocks noGrp="1" noChangeAspect="1" noChangeArrowheads="1"/>
          </p:cNvPicPr>
          <p:nvPr>
            <p:ph idx="1"/>
          </p:nvPr>
        </p:nvPicPr>
        <p:blipFill>
          <a:blip r:embed="rId4"/>
          <a:stretch>
            <a:fillRect/>
          </a:stretch>
        </p:blipFill>
        <p:spPr bwMode="auto">
          <a:xfrm>
            <a:off x="1447800" y="1524000"/>
            <a:ext cx="2438399" cy="3276600"/>
          </a:xfrm>
          <a:prstGeom prst="rect">
            <a:avLst/>
          </a:prstGeom>
          <a:noFill/>
        </p:spPr>
      </p:pic>
    </p:spTree>
    <p:extLst>
      <p:ext uri="{BB962C8B-B14F-4D97-AF65-F5344CB8AC3E}">
        <p14:creationId xmlns:p14="http://schemas.microsoft.com/office/powerpoint/2010/main" val="2221022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72542"/>
            <a:ext cx="6858000" cy="1161887"/>
          </a:xfrm>
        </p:spPr>
        <p:txBody>
          <a:bodyPr/>
          <a:lstStyle/>
          <a:p>
            <a:r>
              <a:rPr lang="en-US" sz="2800" dirty="0" smtClean="0">
                <a:solidFill>
                  <a:srgbClr val="FF0000"/>
                </a:solidFill>
              </a:rPr>
              <a:t>The Politics of Father Absence cont.</a:t>
            </a:r>
            <a:endParaRPr lang="en-US" sz="2800" dirty="0">
              <a:solidFill>
                <a:srgbClr val="FF0000"/>
              </a:solidFill>
            </a:endParaRPr>
          </a:p>
        </p:txBody>
      </p:sp>
      <p:sp>
        <p:nvSpPr>
          <p:cNvPr id="6" name="Text Placeholder 5"/>
          <p:cNvSpPr>
            <a:spLocks noGrp="1"/>
          </p:cNvSpPr>
          <p:nvPr>
            <p:ph type="body" sz="half" idx="2"/>
          </p:nvPr>
        </p:nvSpPr>
        <p:spPr>
          <a:xfrm>
            <a:off x="4343400" y="1524000"/>
            <a:ext cx="4572000" cy="4526242"/>
          </a:xfrm>
        </p:spPr>
        <p:txBody>
          <a:bodyPr/>
          <a:lstStyle/>
          <a:p>
            <a:r>
              <a:rPr lang="en-US" sz="1600" dirty="0" smtClean="0"/>
              <a:t>A Rutgers-Texas study found that many fathers state governments want to track down for </a:t>
            </a:r>
            <a:r>
              <a:rPr lang="en-US" sz="1600" dirty="0" smtClean="0">
                <a:hlinkClick r:id="rId2" action="ppaction://hlinkfile"/>
              </a:rPr>
              <a:t>child support</a:t>
            </a:r>
            <a:r>
              <a:rPr lang="en-US" sz="1600" dirty="0" smtClean="0"/>
              <a:t> are so destitute that their lives focus on finding the next job, the next meal, or next night's shelter. "They struggle with irregular, low-wage employment," the authors write. "But economically and emotionally marginal as many of these fathers were, they . . . continue to make contributions to their children's households and to maintain at least a relationship with those children" (</a:t>
            </a:r>
            <a:r>
              <a:rPr lang="en-US" sz="1600" dirty="0" err="1" smtClean="0">
                <a:hlinkClick r:id="" action="ppaction://hlinkfile"/>
              </a:rPr>
              <a:t>Edin</a:t>
            </a:r>
            <a:r>
              <a:rPr lang="en-US" sz="1600" dirty="0" smtClean="0">
                <a:hlinkClick r:id="" action="ppaction://hlinkfile"/>
              </a:rPr>
              <a:t> and </a:t>
            </a:r>
            <a:r>
              <a:rPr lang="en-US" sz="1600" dirty="0" err="1" smtClean="0">
                <a:hlinkClick r:id="" action="ppaction://hlinkfile"/>
              </a:rPr>
              <a:t>Lein</a:t>
            </a:r>
            <a:r>
              <a:rPr lang="en-US" sz="1600" dirty="0" smtClean="0">
                <a:hlinkClick r:id="" action="ppaction://hlinkfile"/>
              </a:rPr>
              <a:t> 1998</a:t>
            </a:r>
            <a:r>
              <a:rPr lang="en-US" sz="1600" dirty="0" smtClean="0"/>
              <a:t>).</a:t>
            </a:r>
          </a:p>
          <a:p>
            <a:r>
              <a:rPr lang="en-US" sz="1600" dirty="0" smtClean="0"/>
              <a:t>Part of the answer may be found by examining the governmental institutions that regulate the relationships between parents and their children. Part of the regulation machinery requiring thorough review are the functions of Family Courts, Restraining Orders and government and private child support enforcement agencies.</a:t>
            </a:r>
            <a:endParaRPr lang="en-US" sz="1600" dirty="0"/>
          </a:p>
        </p:txBody>
      </p:sp>
      <p:pic>
        <p:nvPicPr>
          <p:cNvPr id="7" name="Picture 2" descr="C:\Documents and Settings\Owner\Local Settings\Temporary Internet Files\Content.IE5\RH6RDXEN\MPj04365080000[1].jpg"/>
          <p:cNvPicPr>
            <a:picLocks noGrp="1" noChangeAspect="1" noChangeArrowheads="1"/>
          </p:cNvPicPr>
          <p:nvPr>
            <p:ph idx="1"/>
          </p:nvPr>
        </p:nvPicPr>
        <p:blipFill>
          <a:blip r:embed="rId3" cstate="print"/>
          <a:stretch>
            <a:fillRect/>
          </a:stretch>
        </p:blipFill>
        <p:spPr bwMode="auto">
          <a:xfrm>
            <a:off x="1447800" y="1524000"/>
            <a:ext cx="2668385" cy="3229495"/>
          </a:xfrm>
          <a:prstGeom prst="rect">
            <a:avLst/>
          </a:prstGeom>
          <a:noFill/>
        </p:spPr>
      </p:pic>
    </p:spTree>
    <p:extLst>
      <p:ext uri="{BB962C8B-B14F-4D97-AF65-F5344CB8AC3E}">
        <p14:creationId xmlns:p14="http://schemas.microsoft.com/office/powerpoint/2010/main" val="3028008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2542"/>
            <a:ext cx="7772400" cy="1161887"/>
          </a:xfrm>
        </p:spPr>
        <p:txBody>
          <a:bodyPr/>
          <a:lstStyle/>
          <a:p>
            <a:r>
              <a:rPr lang="en-US" sz="3600" dirty="0" smtClean="0">
                <a:solidFill>
                  <a:srgbClr val="FF0000"/>
                </a:solidFill>
              </a:rPr>
              <a:t>The Criminalization of Father Absence</a:t>
            </a:r>
            <a:endParaRPr lang="en-US" sz="3600" dirty="0">
              <a:solidFill>
                <a:srgbClr val="FF0000"/>
              </a:solidFill>
            </a:endParaRPr>
          </a:p>
        </p:txBody>
      </p:sp>
      <p:sp>
        <p:nvSpPr>
          <p:cNvPr id="4" name="Text Placeholder 3"/>
          <p:cNvSpPr>
            <a:spLocks noGrp="1"/>
          </p:cNvSpPr>
          <p:nvPr>
            <p:ph type="body" sz="half" idx="2"/>
          </p:nvPr>
        </p:nvSpPr>
        <p:spPr>
          <a:xfrm>
            <a:off x="4648200" y="1524000"/>
            <a:ext cx="4267200" cy="4463414"/>
          </a:xfrm>
        </p:spPr>
        <p:txBody>
          <a:bodyPr/>
          <a:lstStyle/>
          <a:p>
            <a:r>
              <a:rPr lang="en-US" dirty="0" smtClean="0"/>
              <a:t> </a:t>
            </a:r>
            <a:r>
              <a:rPr lang="en-US" sz="1600" b="1" dirty="0" smtClean="0"/>
              <a:t>What we are seeing today are criminal penalties imposed on citizens who have committed no act but are made outlaws through the actions of others.  This phenomenon proceeds largely from involuntary divorce and is affected by family courts.</a:t>
            </a:r>
          </a:p>
          <a:p>
            <a:endParaRPr lang="en-US" sz="1600" b="1" dirty="0" smtClean="0"/>
          </a:p>
          <a:p>
            <a:r>
              <a:rPr lang="en-US" sz="1600" b="1" dirty="0" smtClean="0"/>
              <a:t>The presumption of  guilt pervades child support enforcement where the burden of proof may be shifted to the defendant according to one ruling.  In clear violation of the constitution it has been held that “not all child support contempt proceedings classified as criminal are entitled to a jury trial,” even indigent fathers are not necessarily entitled to a lawyer.</a:t>
            </a:r>
          </a:p>
        </p:txBody>
      </p:sp>
      <p:pic>
        <p:nvPicPr>
          <p:cNvPr id="6" name="Picture 3" descr="C:\Documents and Settings\Owner\Local Settings\Temporary Internet Files\Content.IE5\Q0SUEODA\MCj02874330000[1].wmf"/>
          <p:cNvPicPr>
            <a:picLocks noGrp="1" noChangeAspect="1" noChangeArrowheads="1"/>
          </p:cNvPicPr>
          <p:nvPr>
            <p:ph idx="1"/>
          </p:nvPr>
        </p:nvPicPr>
        <p:blipFill>
          <a:blip r:embed="rId2"/>
          <a:stretch>
            <a:fillRect/>
          </a:stretch>
        </p:blipFill>
        <p:spPr bwMode="auto">
          <a:xfrm>
            <a:off x="914400" y="1524000"/>
            <a:ext cx="2948412" cy="3124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2542"/>
            <a:ext cx="7924800" cy="1161887"/>
          </a:xfrm>
        </p:spPr>
        <p:txBody>
          <a:bodyPr/>
          <a:lstStyle/>
          <a:p>
            <a:r>
              <a:rPr lang="en-US" sz="3600" dirty="0" smtClean="0">
                <a:solidFill>
                  <a:srgbClr val="FF0000"/>
                </a:solidFill>
              </a:rPr>
              <a:t>The Criminalization of Father Absence</a:t>
            </a:r>
            <a:endParaRPr lang="en-US" sz="3600" dirty="0">
              <a:solidFill>
                <a:srgbClr val="FF0000"/>
              </a:solidFill>
            </a:endParaRPr>
          </a:p>
        </p:txBody>
      </p:sp>
      <p:sp>
        <p:nvSpPr>
          <p:cNvPr id="4" name="Text Placeholder 3"/>
          <p:cNvSpPr>
            <a:spLocks noGrp="1"/>
          </p:cNvSpPr>
          <p:nvPr>
            <p:ph type="body" sz="half" idx="2"/>
          </p:nvPr>
        </p:nvSpPr>
        <p:spPr>
          <a:xfrm>
            <a:off x="4495800" y="1600200"/>
            <a:ext cx="4648200" cy="4297642"/>
          </a:xfrm>
        </p:spPr>
        <p:txBody>
          <a:bodyPr/>
          <a:lstStyle/>
          <a:p>
            <a:r>
              <a:rPr lang="en-US" sz="1600" b="1" dirty="0" smtClean="0"/>
              <a:t>Men are now forced to support children who are acknowledged not to be theirs biologically.  Stepfathers are ordered to pay support for stepchildren. Grandparents and second wives are pursued by </a:t>
            </a:r>
            <a:r>
              <a:rPr lang="en-US" sz="1600" b="1" dirty="0" smtClean="0">
                <a:hlinkClick r:id="rId2" action="ppaction://hlinkfile"/>
              </a:rPr>
              <a:t>child support</a:t>
            </a:r>
            <a:r>
              <a:rPr lang="en-US" sz="1600" b="1" dirty="0" smtClean="0"/>
              <a:t> prosecutors. Minor boys statutorily and forcibly raped by adult women must pay </a:t>
            </a:r>
            <a:r>
              <a:rPr lang="en-US" sz="1600" b="1" dirty="0" smtClean="0">
                <a:hlinkClick r:id="rId2" action="ppaction://hlinkfile"/>
              </a:rPr>
              <a:t>child support</a:t>
            </a:r>
            <a:r>
              <a:rPr lang="en-US" sz="1600" b="1" dirty="0" smtClean="0"/>
              <a:t> to the criminals who raped them.</a:t>
            </a:r>
          </a:p>
          <a:p>
            <a:r>
              <a:rPr lang="en-US" sz="1600" b="1" dirty="0" smtClean="0"/>
              <a:t> </a:t>
            </a:r>
            <a:br>
              <a:rPr lang="en-US" sz="1600" b="1" dirty="0" smtClean="0"/>
            </a:br>
            <a:r>
              <a:rPr lang="en-US" sz="1600" b="1" dirty="0" smtClean="0"/>
              <a:t>A presumption of guilt also pervades allegations of domestic violence made during custody proceedings, where a father’s contact with his children is criminalized through </a:t>
            </a:r>
            <a:r>
              <a:rPr lang="en-US" sz="1600" b="1" dirty="0" smtClean="0">
                <a:hlinkClick r:id="rId3"/>
              </a:rPr>
              <a:t>restraining orders</a:t>
            </a:r>
            <a:r>
              <a:rPr lang="en-US" sz="1600" b="1" dirty="0" smtClean="0"/>
              <a:t> that are routinely issued with no evidence of wrongdoing whatever – orders that cannot protect anyone only prohibit a father’s contact with his own children. </a:t>
            </a:r>
            <a:br>
              <a:rPr lang="en-US" sz="1600" b="1" dirty="0" smtClean="0"/>
            </a:br>
            <a:endParaRPr lang="en-US" sz="1600" b="1" dirty="0"/>
          </a:p>
        </p:txBody>
      </p:sp>
      <p:pic>
        <p:nvPicPr>
          <p:cNvPr id="5" name="Picture 2" descr="C:\Documents and Settings\Owner\Local Settings\Temporary Internet Files\Content.IE5\RH6RDXEN\MCj02507340000[1].wmf"/>
          <p:cNvPicPr>
            <a:picLocks noChangeAspect="1" noChangeArrowheads="1"/>
          </p:cNvPicPr>
          <p:nvPr/>
        </p:nvPicPr>
        <p:blipFill>
          <a:blip r:embed="rId4"/>
          <a:srcRect/>
          <a:stretch>
            <a:fillRect/>
          </a:stretch>
        </p:blipFill>
        <p:spPr bwMode="auto">
          <a:xfrm>
            <a:off x="1295400" y="1860713"/>
            <a:ext cx="2337303" cy="272509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219200" y="1"/>
            <a:ext cx="5943600" cy="1295400"/>
          </a:xfrm>
        </p:spPr>
        <p:txBody>
          <a:bodyPr/>
          <a:lstStyle/>
          <a:p>
            <a:r>
              <a:rPr lang="en-US" sz="3600" dirty="0" smtClean="0"/>
              <a:t>Social impact of Father Absence</a:t>
            </a:r>
            <a:endParaRPr lang="en-US" sz="3600" dirty="0"/>
          </a:p>
        </p:txBody>
      </p:sp>
      <p:sp>
        <p:nvSpPr>
          <p:cNvPr id="5" name="Text Placeholder 4"/>
          <p:cNvSpPr>
            <a:spLocks noGrp="1"/>
          </p:cNvSpPr>
          <p:nvPr>
            <p:ph type="body" sz="half" idx="2"/>
          </p:nvPr>
        </p:nvSpPr>
        <p:spPr>
          <a:xfrm>
            <a:off x="0" y="1524000"/>
            <a:ext cx="6477000" cy="3733800"/>
          </a:xfrm>
        </p:spPr>
        <p:txBody>
          <a:bodyPr/>
          <a:lstStyle/>
          <a:p>
            <a:r>
              <a:rPr lang="en-US" sz="1600" b="1" i="1" dirty="0" smtClean="0"/>
              <a:t>63% of youth suicides are from</a:t>
            </a:r>
            <a:r>
              <a:rPr lang="en-US" sz="1600" i="1" dirty="0" smtClean="0">
                <a:hlinkClick r:id="rId2" action="ppaction://hlinkfile"/>
              </a:rPr>
              <a:t> fatherless homes</a:t>
            </a:r>
            <a:r>
              <a:rPr lang="en-US" sz="1600" i="1" dirty="0" smtClean="0"/>
              <a:t>. </a:t>
            </a:r>
            <a:r>
              <a:rPr lang="en-US" sz="1600" dirty="0" smtClean="0"/>
              <a:t> </a:t>
            </a:r>
          </a:p>
          <a:p>
            <a:r>
              <a:rPr lang="en-US" sz="1600" b="1" i="1" dirty="0" smtClean="0"/>
              <a:t>90%  percent of all homeless and runaway youths are from </a:t>
            </a:r>
            <a:r>
              <a:rPr lang="en-US" sz="1600" i="1" dirty="0" smtClean="0">
                <a:hlinkClick r:id="rId2" action="ppaction://hlinkfile"/>
              </a:rPr>
              <a:t>fatherless homes</a:t>
            </a:r>
            <a:r>
              <a:rPr lang="en-US" sz="1600" i="1" dirty="0" smtClean="0"/>
              <a:t>. </a:t>
            </a:r>
            <a:r>
              <a:rPr lang="en-US" sz="1600" dirty="0" smtClean="0"/>
              <a:t> </a:t>
            </a:r>
          </a:p>
          <a:p>
            <a:r>
              <a:rPr lang="en-US" sz="1600" b="1" i="1" dirty="0" smtClean="0"/>
              <a:t>85% of children who exhibit behavioral disorders are from </a:t>
            </a:r>
            <a:r>
              <a:rPr lang="en-US" sz="1600" i="1" dirty="0" smtClean="0">
                <a:hlinkClick r:id="rId2" action="ppaction://hlinkfile"/>
              </a:rPr>
              <a:t>fatherless homes</a:t>
            </a:r>
            <a:r>
              <a:rPr lang="en-US" sz="1600" i="1" dirty="0" smtClean="0"/>
              <a:t>. </a:t>
            </a:r>
            <a:r>
              <a:rPr lang="en-US" sz="1600" dirty="0" smtClean="0"/>
              <a:t> </a:t>
            </a:r>
          </a:p>
          <a:p>
            <a:r>
              <a:rPr lang="en-US" sz="1600" b="1" i="1" dirty="0" smtClean="0"/>
              <a:t>71% of high school dropouts are from </a:t>
            </a:r>
            <a:r>
              <a:rPr lang="en-US" sz="1600" i="1" dirty="0" smtClean="0">
                <a:hlinkClick r:id="rId2" action="ppaction://hlinkfile"/>
              </a:rPr>
              <a:t>fatherless homes</a:t>
            </a:r>
            <a:r>
              <a:rPr lang="en-US" sz="1600" i="1" dirty="0" smtClean="0"/>
              <a:t>. </a:t>
            </a:r>
            <a:r>
              <a:rPr lang="en-US" sz="1600" dirty="0" smtClean="0"/>
              <a:t> </a:t>
            </a:r>
          </a:p>
          <a:p>
            <a:r>
              <a:rPr lang="en-US" sz="1600" b="1" i="1" dirty="0" smtClean="0"/>
              <a:t>70%  of youths in State institutions are from </a:t>
            </a:r>
            <a:r>
              <a:rPr lang="en-US" sz="1600" i="1" dirty="0" smtClean="0">
                <a:hlinkClick r:id="rId2" action="ppaction://hlinkfile"/>
              </a:rPr>
              <a:t>fatherless homes</a:t>
            </a:r>
            <a:r>
              <a:rPr lang="en-US" sz="1600" i="1" dirty="0" smtClean="0"/>
              <a:t>. </a:t>
            </a:r>
            <a:r>
              <a:rPr lang="en-US" sz="1600" dirty="0" smtClean="0"/>
              <a:t> </a:t>
            </a:r>
          </a:p>
          <a:p>
            <a:r>
              <a:rPr lang="en-US" sz="1600" b="1" i="1" dirty="0" smtClean="0"/>
              <a:t>75% of adolescent patients in substance abuse centers are from </a:t>
            </a:r>
            <a:r>
              <a:rPr lang="en-US" sz="1600" i="1" dirty="0" smtClean="0">
                <a:hlinkClick r:id="rId2" action="ppaction://hlinkfile"/>
              </a:rPr>
              <a:t>fatherless homes</a:t>
            </a:r>
            <a:r>
              <a:rPr lang="en-US" sz="1600" i="1" dirty="0" smtClean="0"/>
              <a:t>. </a:t>
            </a:r>
            <a:r>
              <a:rPr lang="en-US" sz="1600" dirty="0" smtClean="0"/>
              <a:t> </a:t>
            </a:r>
          </a:p>
          <a:p>
            <a:r>
              <a:rPr lang="en-US" sz="1600" b="1" i="1" dirty="0" smtClean="0"/>
              <a:t>85% of rapists motivated by displaced anger are </a:t>
            </a:r>
          </a:p>
          <a:p>
            <a:r>
              <a:rPr lang="en-US" sz="1600" b="1" i="1" dirty="0" smtClean="0"/>
              <a:t>from </a:t>
            </a:r>
            <a:r>
              <a:rPr lang="en-US" sz="1600" b="1" i="1" dirty="0" smtClean="0">
                <a:hlinkClick r:id="rId2" action="ppaction://hlinkfile"/>
              </a:rPr>
              <a:t>fatherless </a:t>
            </a:r>
            <a:r>
              <a:rPr lang="en-US" sz="1600" i="1" dirty="0" smtClean="0">
                <a:hlinkClick r:id="rId2" action="ppaction://hlinkfile"/>
              </a:rPr>
              <a:t>homes</a:t>
            </a:r>
            <a:r>
              <a:rPr lang="en-US" sz="1600" i="1" dirty="0" smtClean="0"/>
              <a:t>.</a:t>
            </a:r>
            <a:r>
              <a:rPr lang="en-US" sz="1600" dirty="0" smtClean="0"/>
              <a:t> </a:t>
            </a:r>
          </a:p>
          <a:p>
            <a:endParaRPr lang="en-US" dirty="0"/>
          </a:p>
        </p:txBody>
      </p:sp>
      <p:pic>
        <p:nvPicPr>
          <p:cNvPr id="1029" name="Picture 5" descr="C:\Documents and Settings\Owner\My Documents\My Pictures\Microsoft Clip Organizer\j0435883.jpg"/>
          <p:cNvPicPr>
            <a:picLocks noChangeAspect="1" noChangeArrowheads="1"/>
          </p:cNvPicPr>
          <p:nvPr/>
        </p:nvPicPr>
        <p:blipFill>
          <a:blip r:embed="rId3" cstate="print"/>
          <a:srcRect/>
          <a:stretch>
            <a:fillRect/>
          </a:stretch>
        </p:blipFill>
        <p:spPr bwMode="auto">
          <a:xfrm>
            <a:off x="6030191" y="3886200"/>
            <a:ext cx="2961409" cy="2895600"/>
          </a:xfrm>
          <a:prstGeom prst="rect">
            <a:avLst/>
          </a:prstGeom>
          <a:noFill/>
        </p:spPr>
      </p:pic>
    </p:spTree>
    <p:extLst>
      <p:ext uri="{BB962C8B-B14F-4D97-AF65-F5344CB8AC3E}">
        <p14:creationId xmlns:p14="http://schemas.microsoft.com/office/powerpoint/2010/main" val="1660890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2542"/>
            <a:ext cx="7848600" cy="1161887"/>
          </a:xfrm>
        </p:spPr>
        <p:txBody>
          <a:bodyPr/>
          <a:lstStyle/>
          <a:p>
            <a:r>
              <a:rPr lang="en-US" sz="3600" dirty="0" smtClean="0">
                <a:solidFill>
                  <a:srgbClr val="FF0000"/>
                </a:solidFill>
              </a:rPr>
              <a:t>The Criminalization of Father Absence</a:t>
            </a:r>
            <a:endParaRPr lang="en-US" sz="3600" dirty="0">
              <a:solidFill>
                <a:srgbClr val="FF0000"/>
              </a:solidFill>
            </a:endParaRPr>
          </a:p>
        </p:txBody>
      </p:sp>
      <p:sp>
        <p:nvSpPr>
          <p:cNvPr id="4" name="Text Placeholder 3"/>
          <p:cNvSpPr>
            <a:spLocks noGrp="1"/>
          </p:cNvSpPr>
          <p:nvPr>
            <p:ph type="body" sz="half" idx="2"/>
          </p:nvPr>
        </p:nvSpPr>
        <p:spPr>
          <a:xfrm>
            <a:off x="4724400" y="1600200"/>
            <a:ext cx="4191000" cy="4602442"/>
          </a:xfrm>
        </p:spPr>
        <p:txBody>
          <a:bodyPr/>
          <a:lstStyle/>
          <a:p>
            <a:r>
              <a:rPr lang="en-US" sz="2000" b="1" dirty="0" smtClean="0"/>
              <a:t>No figures are available on how many fathers are incarcerated for “family crimes.”  Informal estimates put as much as one-third of the nation’s jail population consisting of fathers on contempt-of-court charges.  Some jurisdictions now propose creating forced labor camps specifically for fathers to relieve overcrowded jails.  Not since the fall of the Weimar republic has a democracy treated millions of its own citizens in this fashion. </a:t>
            </a:r>
            <a:br>
              <a:rPr lang="en-US" sz="2000" b="1" dirty="0" smtClean="0"/>
            </a:br>
            <a:endParaRPr lang="en-US" sz="2000" b="1" dirty="0"/>
          </a:p>
        </p:txBody>
      </p:sp>
      <p:pic>
        <p:nvPicPr>
          <p:cNvPr id="6" name="Picture 2" descr="C:\Documents and Settings\Owner\Local Settings\Temporary Internet Files\Content.IE5\9TXGQ5NE\MCj02876270000[1].wmf"/>
          <p:cNvPicPr>
            <a:picLocks noGrp="1" noChangeAspect="1" noChangeArrowheads="1"/>
          </p:cNvPicPr>
          <p:nvPr>
            <p:ph idx="1"/>
          </p:nvPr>
        </p:nvPicPr>
        <p:blipFill>
          <a:blip r:embed="rId2"/>
          <a:stretch>
            <a:fillRect/>
          </a:stretch>
        </p:blipFill>
        <p:spPr bwMode="auto">
          <a:xfrm>
            <a:off x="609600" y="1981200"/>
            <a:ext cx="3405612" cy="238407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0"/>
            <a:ext cx="7848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smtClean="0">
                <a:solidFill>
                  <a:srgbClr val="FF0000"/>
                </a:solidFill>
                <a:latin typeface="Perpetua" pitchFamily="18" charset="0"/>
              </a:rPr>
              <a:t>The Socialization of Men</a:t>
            </a:r>
            <a:endParaRPr lang="en-US" dirty="0">
              <a:solidFill>
                <a:srgbClr val="FF0000"/>
              </a:solidFill>
              <a:latin typeface="Perpetua" pitchFamily="18" charset="0"/>
            </a:endParaRPr>
          </a:p>
        </p:txBody>
      </p:sp>
      <p:sp>
        <p:nvSpPr>
          <p:cNvPr id="52227" name="Rectangle 3"/>
          <p:cNvSpPr>
            <a:spLocks noGrp="1" noChangeArrowheads="1"/>
          </p:cNvSpPr>
          <p:nvPr>
            <p:ph idx="1"/>
          </p:nvPr>
        </p:nvSpPr>
        <p:spPr>
          <a:xfrm>
            <a:off x="2057400" y="1524000"/>
            <a:ext cx="8001000" cy="48006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80000"/>
              </a:lnSpc>
              <a:buClr>
                <a:schemeClr val="tx1"/>
              </a:buClr>
              <a:buFontTx/>
              <a:buChar char="•"/>
            </a:pPr>
            <a:r>
              <a:rPr lang="en-US" sz="1800" b="1" dirty="0"/>
              <a:t>Logical Thinking</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Anger Expression</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Assertive Behavior</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Suppression Of Emotions</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Mental Compartmentalization</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Protect At Personal Sacrifice</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Reluctance To Be Emotionally Vulnerable</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Useful In Times Of Crisis</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Masculine Role Conflict</a:t>
            </a:r>
          </a:p>
          <a:p>
            <a:pPr>
              <a:lnSpc>
                <a:spcPct val="80000"/>
              </a:lnSpc>
              <a:buClr>
                <a:schemeClr val="tx1"/>
              </a:buClr>
              <a:buFontTx/>
              <a:buChar char="•"/>
            </a:pPr>
            <a:endParaRPr lang="en-US" sz="1800" b="1" dirty="0"/>
          </a:p>
          <a:p>
            <a:pPr>
              <a:lnSpc>
                <a:spcPct val="80000"/>
              </a:lnSpc>
              <a:buClr>
                <a:schemeClr val="tx1"/>
              </a:buClr>
              <a:buFontTx/>
              <a:buChar char="•"/>
            </a:pPr>
            <a:r>
              <a:rPr lang="en-US" sz="1800" b="1" dirty="0"/>
              <a:t>May Result In Using Alcohol &amp; Drugs</a:t>
            </a:r>
          </a:p>
          <a:p>
            <a:pPr>
              <a:lnSpc>
                <a:spcPct val="80000"/>
              </a:lnSpc>
              <a:buClr>
                <a:schemeClr val="tx1"/>
              </a:buClr>
              <a:buFont typeface="Wingdings" pitchFamily="2" charset="2"/>
              <a:buChar char="§"/>
            </a:pPr>
            <a:endParaRPr lang="en-US" sz="1800" b="1" dirty="0"/>
          </a:p>
        </p:txBody>
      </p:sp>
      <p:pic>
        <p:nvPicPr>
          <p:cNvPr id="2051" name="Picture 3" descr="C:\Documents and Settings\Owner\Local Settings\Temporary Internet Files\Content.IE5\TKCB55WH\MP90042248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47799"/>
            <a:ext cx="2971800"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650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9200" y="304800"/>
            <a:ext cx="7620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a:solidFill>
                  <a:srgbClr val="FF0000"/>
                </a:solidFill>
                <a:latin typeface="Perpetua" pitchFamily="18" charset="0"/>
              </a:rPr>
              <a:t>Male </a:t>
            </a:r>
            <a:r>
              <a:rPr lang="en-US" dirty="0" smtClean="0">
                <a:solidFill>
                  <a:srgbClr val="FF0000"/>
                </a:solidFill>
                <a:latin typeface="Perpetua" pitchFamily="18" charset="0"/>
              </a:rPr>
              <a:t>Socialization:</a:t>
            </a:r>
            <a:endParaRPr lang="en-US" dirty="0">
              <a:solidFill>
                <a:srgbClr val="FF0000"/>
              </a:solidFill>
              <a:latin typeface="Perpetua" pitchFamily="18" charset="0"/>
            </a:endParaRPr>
          </a:p>
        </p:txBody>
      </p:sp>
      <p:sp>
        <p:nvSpPr>
          <p:cNvPr id="59395" name="Rectangle 3"/>
          <p:cNvSpPr>
            <a:spLocks noGrp="1" noChangeArrowheads="1"/>
          </p:cNvSpPr>
          <p:nvPr>
            <p:ph idx="1"/>
          </p:nvPr>
        </p:nvSpPr>
        <p:spPr>
          <a:xfrm>
            <a:off x="1219200" y="1752600"/>
            <a:ext cx="76200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z="2400">
                <a:latin typeface="Century Gothic" pitchFamily="34" charset="0"/>
              </a:rPr>
              <a:t>If men are defined by strength, courage,</a:t>
            </a:r>
          </a:p>
          <a:p>
            <a:pPr>
              <a:buClr>
                <a:schemeClr val="tx1"/>
              </a:buClr>
              <a:buFontTx/>
              <a:buNone/>
            </a:pPr>
            <a:r>
              <a:rPr lang="en-US" sz="2400">
                <a:latin typeface="Century Gothic" pitchFamily="34" charset="0"/>
              </a:rPr>
              <a:t>    toughness and control there is no room for</a:t>
            </a:r>
          </a:p>
          <a:p>
            <a:pPr>
              <a:buClr>
                <a:schemeClr val="tx1"/>
              </a:buClr>
              <a:buFontTx/>
              <a:buNone/>
            </a:pPr>
            <a:r>
              <a:rPr lang="en-US" sz="2400">
                <a:latin typeface="Century Gothic" pitchFamily="34" charset="0"/>
              </a:rPr>
              <a:t>    victimization and fear</a:t>
            </a:r>
          </a:p>
          <a:p>
            <a:pPr>
              <a:buClr>
                <a:schemeClr val="tx1"/>
              </a:buClr>
              <a:buFontTx/>
              <a:buNone/>
            </a:pPr>
            <a:endParaRPr lang="en-US" sz="2400">
              <a:latin typeface="Century Gothic" pitchFamily="34" charset="0"/>
            </a:endParaRPr>
          </a:p>
          <a:p>
            <a:pPr>
              <a:buClr>
                <a:schemeClr val="tx1"/>
              </a:buClr>
              <a:buFontTx/>
              <a:buChar char="•"/>
            </a:pPr>
            <a:r>
              <a:rPr lang="en-US" sz="2400">
                <a:latin typeface="Century Gothic" pitchFamily="34" charset="0"/>
              </a:rPr>
              <a:t>Being a man and a victim are incompatible</a:t>
            </a:r>
          </a:p>
          <a:p>
            <a:pPr>
              <a:buClr>
                <a:schemeClr val="tx1"/>
              </a:buClr>
              <a:buFontTx/>
              <a:buChar char="•"/>
            </a:pPr>
            <a:endParaRPr lang="en-US" sz="2400">
              <a:latin typeface="Century Gothic" pitchFamily="34" charset="0"/>
            </a:endParaRPr>
          </a:p>
        </p:txBody>
      </p:sp>
      <p:pic>
        <p:nvPicPr>
          <p:cNvPr id="6146" name="Picture 2" descr="C:\Documents and Settings\Owner\Local Settings\Temporary Internet Files\Content.IE5\2HZO1CJE\MP90042768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799" y="4267200"/>
            <a:ext cx="387195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987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304800"/>
            <a:ext cx="76962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a:solidFill>
                  <a:srgbClr val="FF0000"/>
                </a:solidFill>
                <a:latin typeface="Perpetua" pitchFamily="18" charset="0"/>
              </a:rPr>
              <a:t>Male </a:t>
            </a:r>
            <a:r>
              <a:rPr lang="en-US" dirty="0" smtClean="0">
                <a:solidFill>
                  <a:srgbClr val="FF0000"/>
                </a:solidFill>
                <a:latin typeface="Perpetua" pitchFamily="18" charset="0"/>
              </a:rPr>
              <a:t>fear and vulnerability:</a:t>
            </a:r>
            <a:endParaRPr lang="en-US" dirty="0">
              <a:solidFill>
                <a:srgbClr val="FF0000"/>
              </a:solidFill>
              <a:latin typeface="Perpetua" pitchFamily="18" charset="0"/>
            </a:endParaRPr>
          </a:p>
        </p:txBody>
      </p:sp>
      <p:sp>
        <p:nvSpPr>
          <p:cNvPr id="58371" name="Rectangle 3"/>
          <p:cNvSpPr>
            <a:spLocks noGrp="1" noChangeArrowheads="1"/>
          </p:cNvSpPr>
          <p:nvPr>
            <p:ph idx="1"/>
          </p:nvPr>
        </p:nvSpPr>
        <p:spPr>
          <a:xfrm>
            <a:off x="1828800" y="1371600"/>
            <a:ext cx="7010400" cy="490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z="2400" b="1" dirty="0">
                <a:latin typeface="Century Gothic" pitchFamily="34" charset="0"/>
              </a:rPr>
              <a:t>Men often experience a disconnection </a:t>
            </a:r>
            <a:r>
              <a:rPr lang="en-US" sz="2400" b="1" dirty="0" smtClean="0">
                <a:latin typeface="Century Gothic" pitchFamily="34" charset="0"/>
              </a:rPr>
              <a:t>dilemma</a:t>
            </a:r>
          </a:p>
          <a:p>
            <a:pPr>
              <a:buClr>
                <a:schemeClr val="tx1"/>
              </a:buClr>
            </a:pPr>
            <a:r>
              <a:rPr lang="en-US" sz="2400" b="1" dirty="0">
                <a:latin typeface="Century Gothic" pitchFamily="34" charset="0"/>
              </a:rPr>
              <a:t>If men are defined by strength, courage,</a:t>
            </a:r>
          </a:p>
          <a:p>
            <a:pPr>
              <a:buClr>
                <a:schemeClr val="tx1"/>
              </a:buClr>
              <a:buFontTx/>
              <a:buNone/>
            </a:pPr>
            <a:r>
              <a:rPr lang="en-US" sz="2400" b="1" dirty="0">
                <a:latin typeface="Century Gothic" pitchFamily="34" charset="0"/>
              </a:rPr>
              <a:t>    toughness and control there is no room for</a:t>
            </a:r>
          </a:p>
          <a:p>
            <a:pPr>
              <a:buClr>
                <a:schemeClr val="tx1"/>
              </a:buClr>
              <a:buFontTx/>
              <a:buNone/>
            </a:pPr>
            <a:r>
              <a:rPr lang="en-US" sz="2400" b="1" dirty="0">
                <a:latin typeface="Century Gothic" pitchFamily="34" charset="0"/>
              </a:rPr>
              <a:t>    victimization and </a:t>
            </a:r>
            <a:r>
              <a:rPr lang="en-US" sz="2400" b="1" dirty="0" smtClean="0">
                <a:latin typeface="Century Gothic" pitchFamily="34" charset="0"/>
              </a:rPr>
              <a:t>fear</a:t>
            </a:r>
            <a:endParaRPr lang="en-US" sz="2400" b="1" dirty="0">
              <a:latin typeface="Century Gothic" pitchFamily="34" charset="0"/>
            </a:endParaRPr>
          </a:p>
          <a:p>
            <a:pPr>
              <a:buClr>
                <a:schemeClr val="tx1"/>
              </a:buClr>
            </a:pPr>
            <a:r>
              <a:rPr lang="en-US" sz="2400" b="1" dirty="0">
                <a:latin typeface="Century Gothic" pitchFamily="34" charset="0"/>
              </a:rPr>
              <a:t>Being a man and a victim are </a:t>
            </a:r>
            <a:r>
              <a:rPr lang="en-US" sz="2400" b="1" dirty="0" smtClean="0">
                <a:latin typeface="Century Gothic" pitchFamily="34" charset="0"/>
              </a:rPr>
              <a:t>incompatible</a:t>
            </a:r>
            <a:endParaRPr lang="en-US" sz="2400" b="1" dirty="0">
              <a:latin typeface="Century Gothic" pitchFamily="34" charset="0"/>
            </a:endParaRPr>
          </a:p>
          <a:p>
            <a:pPr>
              <a:buClr>
                <a:schemeClr val="tx1"/>
              </a:buClr>
              <a:buFontTx/>
              <a:buChar char="•"/>
            </a:pPr>
            <a:r>
              <a:rPr lang="en-US" sz="2400" b="1" dirty="0">
                <a:latin typeface="Century Gothic" pitchFamily="34" charset="0"/>
              </a:rPr>
              <a:t>Fear, powerlessness and vulnerability require </a:t>
            </a:r>
          </a:p>
          <a:p>
            <a:pPr>
              <a:buClr>
                <a:schemeClr val="tx1"/>
              </a:buClr>
              <a:buFontTx/>
              <a:buNone/>
            </a:pPr>
            <a:r>
              <a:rPr lang="en-US" sz="2400" b="1" dirty="0">
                <a:latin typeface="Century Gothic" pitchFamily="34" charset="0"/>
              </a:rPr>
              <a:t>    a disconnect from male gender role </a:t>
            </a:r>
          </a:p>
          <a:p>
            <a:pPr>
              <a:buClr>
                <a:schemeClr val="tx1"/>
              </a:buClr>
              <a:buFontTx/>
              <a:buNone/>
            </a:pPr>
            <a:r>
              <a:rPr lang="en-US" sz="2400" b="1" dirty="0">
                <a:latin typeface="Century Gothic" pitchFamily="34" charset="0"/>
              </a:rPr>
              <a:t>    expectations</a:t>
            </a:r>
          </a:p>
          <a:p>
            <a:pPr>
              <a:buClr>
                <a:schemeClr val="tx1"/>
              </a:buClr>
              <a:buFontTx/>
              <a:buChar char="•"/>
            </a:pPr>
            <a:endParaRPr lang="en-US" sz="2400" dirty="0">
              <a:latin typeface="Century Gothic" pitchFamily="34" charset="0"/>
            </a:endParaRPr>
          </a:p>
        </p:txBody>
      </p:sp>
    </p:spTree>
    <p:extLst>
      <p:ext uri="{BB962C8B-B14F-4D97-AF65-F5344CB8AC3E}">
        <p14:creationId xmlns:p14="http://schemas.microsoft.com/office/powerpoint/2010/main" val="12043372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hopped Stills From Action Movies, with Guns Replaced with Thumbs Ups thumbsandammo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1"/>
            <a:ext cx="3505199" cy="189048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Shopped Stills From Action Movies, with Guns Replaced with Thumbs Ups thumbsandammo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35051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Shopped Stills From Action Movies, with Guns Replaced with Thumbs Ups thumbsandammo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35310"/>
            <a:ext cx="3505199" cy="21630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s1.mm.bing.net/th?id=H.4661346360296833&amp;w=103&amp;h=103&amp;c=8&amp;pid=3.1&amp;qlt=90&amp;rm=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2914" y="2398891"/>
            <a:ext cx="2895600" cy="21731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4.mm.bing.net/th?id=H.5054919937559283&amp;w=264&amp;h=172&amp;c=7&amp;rs=1&amp;pid=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572000"/>
            <a:ext cx="2948709" cy="21218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s2.mm.bing.net/th?id=H.4895387680572593&amp;w=258&amp;h=159&amp;c=7&amp;rs=1&amp;pid=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572000"/>
            <a:ext cx="2667000" cy="21218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ts1.mm.bing.net/th?id=H.4864687282455920&amp;w=254&amp;h=173&amp;c=7&amp;rs=1&amp;pid=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199" y="359231"/>
            <a:ext cx="272505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entertainmentwallpaper.com/images/desktops/movie/tv-boss0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5199" y="2359962"/>
            <a:ext cx="2743201" cy="221203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s3.mm.bing.net/th?id=H.4793519646704306&amp;w=266&amp;h=172&amp;c=7&amp;rs=1&amp;pid=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2915" y="381001"/>
            <a:ext cx="288108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42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Addressing the collective socialization of Men</a:t>
            </a:r>
            <a:endParaRPr lang="en-US" dirty="0">
              <a:solidFill>
                <a:srgbClr val="FF0000"/>
              </a:solidFill>
            </a:endParaRPr>
          </a:p>
        </p:txBody>
      </p:sp>
      <p:sp>
        <p:nvSpPr>
          <p:cNvPr id="3" name="Content Placeholder 2"/>
          <p:cNvSpPr>
            <a:spLocks noGrp="1"/>
          </p:cNvSpPr>
          <p:nvPr>
            <p:ph idx="1"/>
          </p:nvPr>
        </p:nvSpPr>
        <p:spPr>
          <a:xfrm>
            <a:off x="4572000" y="1524000"/>
            <a:ext cx="4419600" cy="4724400"/>
          </a:xfrm>
        </p:spPr>
        <p:txBody>
          <a:bodyPr>
            <a:normAutofit fontScale="92500" lnSpcReduction="10000"/>
          </a:bodyPr>
          <a:lstStyle/>
          <a:p>
            <a:pPr marL="0" indent="0">
              <a:buNone/>
            </a:pPr>
            <a:endParaRPr lang="en-US" dirty="0" smtClean="0"/>
          </a:p>
          <a:p>
            <a:r>
              <a:rPr lang="en-US" b="1" dirty="0" smtClean="0"/>
              <a:t>Anything </a:t>
            </a:r>
            <a:r>
              <a:rPr lang="en-US" b="1" dirty="0"/>
              <a:t>associated with being a women </a:t>
            </a:r>
            <a:endParaRPr lang="en-US" dirty="0"/>
          </a:p>
          <a:p>
            <a:r>
              <a:rPr lang="en-US" b="1" dirty="0" smtClean="0"/>
              <a:t>Anything </a:t>
            </a:r>
            <a:r>
              <a:rPr lang="en-US" b="1" dirty="0"/>
              <a:t>associated with being gay </a:t>
            </a:r>
            <a:endParaRPr lang="en-US" dirty="0"/>
          </a:p>
          <a:p>
            <a:r>
              <a:rPr lang="en-US" b="1" dirty="0" smtClean="0"/>
              <a:t>Sensitive </a:t>
            </a:r>
            <a:endParaRPr lang="en-US" dirty="0"/>
          </a:p>
          <a:p>
            <a:r>
              <a:rPr lang="en-US" b="1" dirty="0" smtClean="0"/>
              <a:t>Being </a:t>
            </a:r>
            <a:r>
              <a:rPr lang="en-US" b="1" dirty="0"/>
              <a:t>vulnerable </a:t>
            </a:r>
            <a:endParaRPr lang="en-US" dirty="0"/>
          </a:p>
          <a:p>
            <a:r>
              <a:rPr lang="en-US" dirty="0" smtClean="0"/>
              <a:t>Being </a:t>
            </a:r>
            <a:r>
              <a:rPr lang="en-US" dirty="0"/>
              <a:t>weak </a:t>
            </a:r>
          </a:p>
          <a:p>
            <a:r>
              <a:rPr lang="en-US" b="1" dirty="0" smtClean="0"/>
              <a:t>Showing </a:t>
            </a:r>
            <a:r>
              <a:rPr lang="en-US" b="1" dirty="0"/>
              <a:t>emotion </a:t>
            </a:r>
            <a:endParaRPr lang="en-US" dirty="0"/>
          </a:p>
          <a:p>
            <a:r>
              <a:rPr lang="en-US" b="1" dirty="0" smtClean="0"/>
              <a:t>Soft </a:t>
            </a:r>
            <a:endParaRPr lang="en-US" dirty="0"/>
          </a:p>
          <a:p>
            <a:r>
              <a:rPr lang="en-US" b="1" dirty="0" smtClean="0"/>
              <a:t>Needs </a:t>
            </a:r>
            <a:r>
              <a:rPr lang="en-US" b="1" dirty="0"/>
              <a:t>to “Man Up” </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362199"/>
            <a:ext cx="2448023" cy="205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168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sz="4400" b="1" dirty="0" smtClean="0"/>
              <a:t/>
            </a:r>
            <a:br>
              <a:rPr lang="en-US" sz="4400" b="1" dirty="0" smtClean="0"/>
            </a:br>
            <a:r>
              <a:rPr lang="en-US" dirty="0"/>
              <a:t/>
            </a:r>
            <a:br>
              <a:rPr lang="en-US" dirty="0"/>
            </a:br>
            <a:r>
              <a:rPr lang="en-US" b="1" dirty="0">
                <a:solidFill>
                  <a:srgbClr val="FF0000"/>
                </a:solidFill>
              </a:rPr>
              <a:t>THE COLLECTIVE SOCIALIZATION OF </a:t>
            </a:r>
            <a:r>
              <a:rPr lang="en-US" b="1" dirty="0" smtClean="0">
                <a:solidFill>
                  <a:srgbClr val="FF0000"/>
                </a:solidFill>
              </a:rPr>
              <a:t>MEN OFTEN RESULTS IN</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endParaRPr lang="en-US" dirty="0"/>
          </a:p>
          <a:p>
            <a:r>
              <a:rPr lang="en-US" sz="3600" b="1" dirty="0" smtClean="0"/>
              <a:t>Having </a:t>
            </a:r>
            <a:r>
              <a:rPr lang="en-US" sz="3600" b="1" dirty="0"/>
              <a:t>Less Value in Women </a:t>
            </a:r>
            <a:endParaRPr lang="en-US" sz="3600" dirty="0"/>
          </a:p>
          <a:p>
            <a:r>
              <a:rPr lang="en-US" sz="3600" b="1" dirty="0"/>
              <a:t>Treating Women as Property </a:t>
            </a:r>
            <a:endParaRPr lang="en-US" sz="3600" dirty="0"/>
          </a:p>
          <a:p>
            <a:r>
              <a:rPr lang="en-US" sz="3600" b="1" dirty="0"/>
              <a:t>Objectification of </a:t>
            </a:r>
            <a:r>
              <a:rPr lang="en-US" sz="3600" b="1" dirty="0" smtClean="0"/>
              <a:t>Women</a:t>
            </a:r>
          </a:p>
          <a:p>
            <a:r>
              <a:rPr lang="en-US" sz="3600" b="1" dirty="0" smtClean="0"/>
              <a:t>Violence toward Women </a:t>
            </a:r>
            <a:endParaRPr lang="en-US" sz="3600" dirty="0"/>
          </a:p>
          <a:p>
            <a:pPr marL="0" indent="0">
              <a:buNone/>
            </a:pPr>
            <a:endParaRPr lang="en-US" dirty="0"/>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41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0600" y="304800"/>
            <a:ext cx="7848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smtClean="0">
                <a:solidFill>
                  <a:srgbClr val="FF0000"/>
                </a:solidFill>
                <a:latin typeface="Perpetua" pitchFamily="18" charset="0"/>
              </a:rPr>
              <a:t>Understanding the treatment needs of Men</a:t>
            </a:r>
            <a:endParaRPr lang="en-US" dirty="0">
              <a:solidFill>
                <a:srgbClr val="FF0000"/>
              </a:solidFill>
              <a:latin typeface="Perpetua" pitchFamily="18" charset="0"/>
            </a:endParaRPr>
          </a:p>
        </p:txBody>
      </p:sp>
      <p:sp>
        <p:nvSpPr>
          <p:cNvPr id="54275" name="Rectangle 3"/>
          <p:cNvSpPr>
            <a:spLocks noGrp="1" noChangeArrowheads="1"/>
          </p:cNvSpPr>
          <p:nvPr>
            <p:ph idx="1"/>
          </p:nvPr>
        </p:nvSpPr>
        <p:spPr>
          <a:xfrm>
            <a:off x="1219200" y="1752600"/>
            <a:ext cx="8229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z="2400" dirty="0">
                <a:latin typeface="Century Gothic" pitchFamily="34" charset="0"/>
              </a:rPr>
              <a:t>Women’s recovery is about Empowerment</a:t>
            </a:r>
          </a:p>
          <a:p>
            <a:pPr>
              <a:buClr>
                <a:schemeClr val="tx1"/>
              </a:buClr>
              <a:buFontTx/>
              <a:buChar char="•"/>
            </a:pPr>
            <a:endParaRPr lang="en-US" sz="2400" dirty="0">
              <a:latin typeface="Century Gothic" pitchFamily="34" charset="0"/>
            </a:endParaRPr>
          </a:p>
          <a:p>
            <a:pPr>
              <a:buClr>
                <a:schemeClr val="tx1"/>
              </a:buClr>
              <a:buFontTx/>
              <a:buChar char="•"/>
            </a:pPr>
            <a:r>
              <a:rPr lang="en-US" sz="2400" dirty="0">
                <a:latin typeface="Century Gothic" pitchFamily="34" charset="0"/>
              </a:rPr>
              <a:t>Men’s recovery is about emotional Literacy </a:t>
            </a:r>
          </a:p>
          <a:p>
            <a:pPr>
              <a:buClr>
                <a:schemeClr val="tx1"/>
              </a:buClr>
              <a:buFontTx/>
              <a:buNone/>
            </a:pPr>
            <a:r>
              <a:rPr lang="en-US" sz="2400" dirty="0">
                <a:latin typeface="Century Gothic" pitchFamily="34" charset="0"/>
              </a:rPr>
              <a:t>    and Relationships</a:t>
            </a:r>
          </a:p>
          <a:p>
            <a:pPr>
              <a:buClr>
                <a:schemeClr val="tx1"/>
              </a:buClr>
              <a:buFontTx/>
              <a:buChar char="•"/>
            </a:pPr>
            <a:endParaRPr lang="en-US" sz="2400" dirty="0">
              <a:latin typeface="Century Gothic" pitchFamily="34" charset="0"/>
            </a:endParaRPr>
          </a:p>
        </p:txBody>
      </p:sp>
      <p:pic>
        <p:nvPicPr>
          <p:cNvPr id="4099" name="Picture 3" descr="C:\Documents and Settings\Owner\Local Settings\Temporary Internet Files\Content.IE5\2HZO1CJE\MP9004422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038600"/>
            <a:ext cx="3276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389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924800" cy="919162"/>
          </a:xfrm>
        </p:spPr>
        <p:txBody>
          <a:bodyPr/>
          <a:lstStyle/>
          <a:p>
            <a:r>
              <a:rPr lang="en-US" sz="4000" dirty="0" smtClean="0">
                <a:solidFill>
                  <a:srgbClr val="FF0000"/>
                </a:solidFill>
              </a:rPr>
              <a:t>Ending Father Absence: The Treatment Environment</a:t>
            </a:r>
            <a:endParaRPr lang="en-US" sz="4000" dirty="0">
              <a:solidFill>
                <a:srgbClr val="FF0000"/>
              </a:solidFill>
            </a:endParaRPr>
          </a:p>
        </p:txBody>
      </p:sp>
      <p:sp>
        <p:nvSpPr>
          <p:cNvPr id="3" name="Content Placeholder 2"/>
          <p:cNvSpPr>
            <a:spLocks noGrp="1"/>
          </p:cNvSpPr>
          <p:nvPr>
            <p:ph idx="1"/>
          </p:nvPr>
        </p:nvSpPr>
        <p:spPr>
          <a:xfrm>
            <a:off x="914400" y="1676400"/>
            <a:ext cx="6956425" cy="4587875"/>
          </a:xfrm>
        </p:spPr>
        <p:txBody>
          <a:bodyPr/>
          <a:lstStyle/>
          <a:p>
            <a:pPr marL="0" indent="0" algn="ctr">
              <a:buNone/>
            </a:pPr>
            <a:endParaRPr lang="en-US" sz="4400" dirty="0" smtClean="0">
              <a:solidFill>
                <a:srgbClr val="FFC000"/>
              </a:solidFill>
              <a:latin typeface="Perpetua" pitchFamily="18" charset="0"/>
            </a:endParaRPr>
          </a:p>
          <a:p>
            <a:pPr marL="0" indent="0" algn="ctr">
              <a:buNone/>
            </a:pPr>
            <a:r>
              <a:rPr lang="en-US" sz="4400" dirty="0" smtClean="0">
                <a:latin typeface="Perpetua" pitchFamily="18" charset="0"/>
              </a:rPr>
              <a:t>Demands </a:t>
            </a:r>
            <a:r>
              <a:rPr lang="en-US" sz="4400" dirty="0">
                <a:latin typeface="Perpetua" pitchFamily="18" charset="0"/>
              </a:rPr>
              <a:t>of Self-Help</a:t>
            </a:r>
            <a:r>
              <a:rPr lang="en-US" sz="4400" dirty="0">
                <a:solidFill>
                  <a:schemeClr val="bg1">
                    <a:lumMod val="20000"/>
                    <a:lumOff val="80000"/>
                  </a:schemeClr>
                </a:solidFill>
                <a:latin typeface="Perpetua" pitchFamily="18" charset="0"/>
              </a:rPr>
              <a:t/>
            </a:r>
            <a:br>
              <a:rPr lang="en-US" sz="4400" dirty="0">
                <a:solidFill>
                  <a:schemeClr val="bg1">
                    <a:lumMod val="20000"/>
                    <a:lumOff val="80000"/>
                  </a:schemeClr>
                </a:solidFill>
                <a:latin typeface="Perpetua" pitchFamily="18" charset="0"/>
              </a:rPr>
            </a:br>
            <a:r>
              <a:rPr lang="en-US" sz="4400" dirty="0">
                <a:solidFill>
                  <a:schemeClr val="bg1">
                    <a:lumMod val="20000"/>
                    <a:lumOff val="80000"/>
                  </a:schemeClr>
                </a:solidFill>
                <a:latin typeface="Perpetua" pitchFamily="18" charset="0"/>
              </a:rPr>
              <a:t>Vs.</a:t>
            </a:r>
            <a:br>
              <a:rPr lang="en-US" sz="4400" dirty="0">
                <a:solidFill>
                  <a:schemeClr val="bg1">
                    <a:lumMod val="20000"/>
                    <a:lumOff val="80000"/>
                  </a:schemeClr>
                </a:solidFill>
                <a:latin typeface="Perpetua" pitchFamily="18" charset="0"/>
              </a:rPr>
            </a:br>
            <a:r>
              <a:rPr lang="en-US" sz="4400" dirty="0">
                <a:solidFill>
                  <a:schemeClr val="bg1">
                    <a:lumMod val="20000"/>
                    <a:lumOff val="80000"/>
                  </a:schemeClr>
                </a:solidFill>
                <a:latin typeface="Perpetua" pitchFamily="18" charset="0"/>
              </a:rPr>
              <a:t>Demands of Traditional</a:t>
            </a:r>
            <a:br>
              <a:rPr lang="en-US" sz="4400" dirty="0">
                <a:solidFill>
                  <a:schemeClr val="bg1">
                    <a:lumMod val="20000"/>
                    <a:lumOff val="80000"/>
                  </a:schemeClr>
                </a:solidFill>
                <a:latin typeface="Perpetua" pitchFamily="18" charset="0"/>
              </a:rPr>
            </a:br>
            <a:r>
              <a:rPr lang="en-US" sz="4400" dirty="0">
                <a:solidFill>
                  <a:schemeClr val="bg1">
                    <a:lumMod val="20000"/>
                    <a:lumOff val="80000"/>
                  </a:schemeClr>
                </a:solidFill>
                <a:latin typeface="Perpetua" pitchFamily="18" charset="0"/>
              </a:rPr>
              <a:t>Masculinity</a:t>
            </a:r>
          </a:p>
          <a:p>
            <a:pPr marL="0" indent="0" algn="ctr">
              <a:buNone/>
            </a:pPr>
            <a:endParaRPr lang="en-US" sz="4400" dirty="0"/>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87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828800" y="16764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6323" name="Text Box 3"/>
          <p:cNvSpPr txBox="1">
            <a:spLocks noChangeArrowheads="1"/>
          </p:cNvSpPr>
          <p:nvPr/>
        </p:nvSpPr>
        <p:spPr bwMode="auto">
          <a:xfrm>
            <a:off x="1219200" y="9906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56324" name="Group 4"/>
          <p:cNvGraphicFramePr>
            <a:graphicFrameLocks noGrp="1"/>
          </p:cNvGraphicFramePr>
          <p:nvPr>
            <p:extLst>
              <p:ext uri="{D42A27DB-BD31-4B8C-83A1-F6EECF244321}">
                <p14:modId xmlns:p14="http://schemas.microsoft.com/office/powerpoint/2010/main" val="1505599293"/>
              </p:ext>
            </p:extLst>
          </p:nvPr>
        </p:nvGraphicFramePr>
        <p:xfrm>
          <a:off x="2209800" y="762000"/>
          <a:ext cx="6400800" cy="4968240"/>
        </p:xfrm>
        <a:graphic>
          <a:graphicData uri="http://schemas.openxmlformats.org/drawingml/2006/table">
            <a:tbl>
              <a:tblPr/>
              <a:tblGrid>
                <a:gridCol w="2967038"/>
                <a:gridCol w="3433762"/>
              </a:tblGrid>
              <a:tr h="13287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4000" b="1" i="0" u="none" strike="noStrike" cap="none" normalizeH="0" baseline="0" dirty="0" smtClean="0">
                          <a:ln>
                            <a:noFill/>
                          </a:ln>
                          <a:solidFill>
                            <a:schemeClr val="tx1"/>
                          </a:solidFill>
                          <a:effectLst/>
                          <a:latin typeface="Perpetua" pitchFamily="18" charset="0"/>
                        </a:rPr>
                        <a:t>Masculinity</a:t>
                      </a:r>
                      <a:r>
                        <a:rPr kumimoji="0" lang="en-US" sz="4000" b="0" i="0" u="none" strike="noStrike" cap="none" normalizeH="0" baseline="0" dirty="0" smtClean="0">
                          <a:ln>
                            <a:noFill/>
                          </a:ln>
                          <a:solidFill>
                            <a:schemeClr val="tx1"/>
                          </a:solidFill>
                          <a:effectLst/>
                          <a:latin typeface="Perpetua" pitchFamily="18" charset="0"/>
                        </a:rPr>
                        <a:t> </a:t>
                      </a: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4400" b="1" i="0" u="none" strike="noStrike" cap="none" normalizeH="0" baseline="0" dirty="0" smtClean="0">
                          <a:ln>
                            <a:noFill/>
                          </a:ln>
                          <a:solidFill>
                            <a:schemeClr val="tx1"/>
                          </a:solidFill>
                          <a:effectLst/>
                          <a:latin typeface="Perpetua" pitchFamily="18" charset="0"/>
                        </a:rPr>
                        <a:t> Demands	</a:t>
                      </a:r>
                      <a:r>
                        <a:rPr kumimoji="0" lang="en-US" sz="4400" b="0" i="0" u="none" strike="noStrike" cap="none" normalizeH="0" baseline="0" dirty="0" smtClean="0">
                          <a:ln>
                            <a:noFill/>
                          </a:ln>
                          <a:solidFill>
                            <a:schemeClr val="tx1"/>
                          </a:solidFill>
                          <a:effectLst/>
                          <a:latin typeface="Perpetua" pitchFamily="18" charset="0"/>
                        </a:rPr>
                        <a:t> </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4400" b="1" i="0" u="none" strike="noStrike" cap="none" normalizeH="0" baseline="0" smtClean="0">
                          <a:ln>
                            <a:noFill/>
                          </a:ln>
                          <a:solidFill>
                            <a:schemeClr val="tx1"/>
                          </a:solidFill>
                          <a:effectLst/>
                          <a:latin typeface="Perpetua" pitchFamily="18" charset="0"/>
                        </a:rPr>
                        <a:t>Treatment</a:t>
                      </a:r>
                      <a:endParaRPr kumimoji="0" lang="en-US" sz="4400" b="0" i="0" u="none" strike="noStrike" cap="none" normalizeH="0" baseline="0" smtClean="0">
                        <a:ln>
                          <a:noFill/>
                        </a:ln>
                        <a:solidFill>
                          <a:schemeClr val="tx1"/>
                        </a:solidFill>
                        <a:effectLst/>
                        <a:latin typeface="Perpetua"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4400" b="1" i="0" u="none" strike="noStrike" cap="none" normalizeH="0" baseline="0" smtClean="0">
                          <a:ln>
                            <a:noFill/>
                          </a:ln>
                          <a:solidFill>
                            <a:schemeClr val="tx1"/>
                          </a:solidFill>
                          <a:effectLst/>
                          <a:latin typeface="Perpetua" pitchFamily="18" charset="0"/>
                        </a:rPr>
                        <a:t>   Demands	</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8513">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SHOWING</a:t>
                      </a: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STRENGTH</a:t>
                      </a: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SHOWING</a:t>
                      </a: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WEAKNESS</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8382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EXPERIENCING</a:t>
                      </a: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PRIDE</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EXPERIENCING</a:t>
                      </a: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GUILT &amp; SHAME</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130968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a:t>
                      </a:r>
                      <a:r>
                        <a:rPr kumimoji="0" lang="en-US" sz="1800" b="1" i="0" u="none" strike="noStrike" cap="none" normalizeH="0" baseline="0" smtClean="0">
                          <a:ln>
                            <a:noFill/>
                          </a:ln>
                          <a:solidFill>
                            <a:schemeClr val="tx1"/>
                          </a:solidFill>
                          <a:effectLst/>
                          <a:latin typeface="Arial" charset="0"/>
                        </a:rPr>
                        <a:t>ACTING</a:t>
                      </a: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INVINCIBLE</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ACTING</a:t>
                      </a: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VULNERABLE</a:t>
                      </a: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6340" name="Text Box 20"/>
          <p:cNvSpPr txBox="1">
            <a:spLocks noChangeArrowheads="1"/>
          </p:cNvSpPr>
          <p:nvPr/>
        </p:nvSpPr>
        <p:spPr bwMode="auto">
          <a:xfrm>
            <a:off x="4838700" y="2743200"/>
            <a:ext cx="1066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latin typeface="Perpetua" pitchFamily="18" charset="0"/>
              </a:rPr>
              <a:t>Vs.</a:t>
            </a:r>
          </a:p>
        </p:txBody>
      </p:sp>
    </p:spTree>
    <p:extLst>
      <p:ext uri="{BB962C8B-B14F-4D97-AF65-F5344CB8AC3E}">
        <p14:creationId xmlns:p14="http://schemas.microsoft.com/office/powerpoint/2010/main" val="15121054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 </a:t>
            </a:r>
            <a:r>
              <a:rPr lang="en-US" dirty="0"/>
              <a:t>t</a:t>
            </a:r>
            <a:r>
              <a:rPr lang="en-US" dirty="0" smtClean="0"/>
              <a:t>he forward movement of Women creating the Vanishing Man? </a:t>
            </a:r>
            <a:endParaRPr lang="en-US" dirty="0"/>
          </a:p>
        </p:txBody>
      </p:sp>
      <p:sp>
        <p:nvSpPr>
          <p:cNvPr id="8" name="Content Placeholder 7"/>
          <p:cNvSpPr>
            <a:spLocks noGrp="1"/>
          </p:cNvSpPr>
          <p:nvPr>
            <p:ph sz="half" idx="1"/>
          </p:nvPr>
        </p:nvSpPr>
        <p:spPr>
          <a:xfrm>
            <a:off x="4572000" y="1524000"/>
            <a:ext cx="4343400" cy="4386262"/>
          </a:xfrm>
        </p:spPr>
        <p:txBody>
          <a:bodyPr/>
          <a:lstStyle/>
          <a:p>
            <a:r>
              <a:rPr lang="en-US" sz="2000" dirty="0" smtClean="0"/>
              <a:t>Women are the majority in the workforce for the 1</a:t>
            </a:r>
            <a:r>
              <a:rPr lang="en-US" sz="2000" baseline="30000" dirty="0" smtClean="0"/>
              <a:t>st</a:t>
            </a:r>
            <a:r>
              <a:rPr lang="en-US" sz="2000" dirty="0" smtClean="0"/>
              <a:t> time in US history</a:t>
            </a:r>
          </a:p>
          <a:p>
            <a:r>
              <a:rPr lang="en-US" sz="2000" dirty="0" smtClean="0"/>
              <a:t>They make up much of the managerial class</a:t>
            </a:r>
          </a:p>
          <a:p>
            <a:r>
              <a:rPr lang="en-US" sz="2000" dirty="0" smtClean="0"/>
              <a:t>More of them are college educated, making them better suited for the postindustrial society</a:t>
            </a:r>
          </a:p>
          <a:p>
            <a:r>
              <a:rPr lang="en-US" sz="2000" dirty="0" smtClean="0"/>
              <a:t>Traditional male roles in society have significantly shifted over the last 20 years</a:t>
            </a:r>
            <a:endParaRPr lang="en-US" sz="20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16380"/>
            <a:ext cx="2662038" cy="309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583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Group 2"/>
          <p:cNvGraphicFramePr>
            <a:graphicFrameLocks noGrp="1"/>
          </p:cNvGraphicFramePr>
          <p:nvPr>
            <p:extLst>
              <p:ext uri="{D42A27DB-BD31-4B8C-83A1-F6EECF244321}">
                <p14:modId xmlns:p14="http://schemas.microsoft.com/office/powerpoint/2010/main" val="83219392"/>
              </p:ext>
            </p:extLst>
          </p:nvPr>
        </p:nvGraphicFramePr>
        <p:xfrm>
          <a:off x="2133600" y="311736"/>
          <a:ext cx="6515100" cy="5778279"/>
        </p:xfrm>
        <a:graphic>
          <a:graphicData uri="http://schemas.openxmlformats.org/drawingml/2006/table">
            <a:tbl>
              <a:tblPr/>
              <a:tblGrid>
                <a:gridCol w="2708525"/>
                <a:gridCol w="3806575"/>
              </a:tblGrid>
              <a:tr h="141195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dirty="0" smtClean="0">
                          <a:ln>
                            <a:noFill/>
                          </a:ln>
                          <a:solidFill>
                            <a:schemeClr val="tx1"/>
                          </a:solidFill>
                          <a:effectLst/>
                          <a:latin typeface="Perpetua" pitchFamily="18" charset="0"/>
                        </a:rPr>
                        <a:t>Masculinity</a:t>
                      </a:r>
                      <a:r>
                        <a:rPr kumimoji="0" lang="en-US" sz="4400" b="0" i="0" u="none" strike="noStrike" cap="none" normalizeH="0" baseline="0" dirty="0" smtClean="0">
                          <a:ln>
                            <a:noFill/>
                          </a:ln>
                          <a:solidFill>
                            <a:schemeClr val="tx1"/>
                          </a:solidFill>
                          <a:effectLst/>
                          <a:latin typeface="Perpetua" pitchFamily="18" charset="0"/>
                        </a:rPr>
                        <a:t> </a:t>
                      </a: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4400" b="1" i="0" u="none" strike="noStrike" cap="none" normalizeH="0" baseline="0" dirty="0" smtClean="0">
                          <a:ln>
                            <a:noFill/>
                          </a:ln>
                          <a:solidFill>
                            <a:schemeClr val="tx1"/>
                          </a:solidFill>
                          <a:effectLst/>
                          <a:latin typeface="Perpetua" pitchFamily="18" charset="0"/>
                        </a:rPr>
                        <a:t> Demands	</a:t>
                      </a:r>
                      <a:r>
                        <a:rPr kumimoji="0" lang="en-US" sz="4400" b="0" i="0" u="none" strike="noStrike" cap="none" normalizeH="0" baseline="0" dirty="0" smtClean="0">
                          <a:ln>
                            <a:noFill/>
                          </a:ln>
                          <a:solidFill>
                            <a:schemeClr val="tx1"/>
                          </a:solidFill>
                          <a:effectLst/>
                          <a:latin typeface="Perpetua" pitchFamily="18" charset="0"/>
                        </a:rPr>
                        <a:t> </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4400" b="1" i="0" u="none" strike="noStrike" cap="none" normalizeH="0" baseline="0" smtClean="0">
                          <a:ln>
                            <a:noFill/>
                          </a:ln>
                          <a:solidFill>
                            <a:schemeClr val="tx1"/>
                          </a:solidFill>
                          <a:effectLst/>
                          <a:latin typeface="Perpetua" pitchFamily="18" charset="0"/>
                        </a:rPr>
                        <a:t>Treatment</a:t>
                      </a:r>
                      <a:endParaRPr kumimoji="0" lang="en-US" sz="4400" b="0" i="0" u="none" strike="noStrike" cap="none" normalizeH="0" baseline="0" smtClean="0">
                        <a:ln>
                          <a:noFill/>
                        </a:ln>
                        <a:solidFill>
                          <a:schemeClr val="tx1"/>
                        </a:solidFill>
                        <a:effectLst/>
                        <a:latin typeface="Perpetua"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4400" b="1" i="0" u="none" strike="noStrike" cap="none" normalizeH="0" baseline="0" smtClean="0">
                          <a:ln>
                            <a:noFill/>
                          </a:ln>
                          <a:solidFill>
                            <a:schemeClr val="tx1"/>
                          </a:solidFill>
                          <a:effectLst/>
                          <a:latin typeface="Perpetua" pitchFamily="18" charset="0"/>
                        </a:rPr>
                        <a:t>   Demands	</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80349">
                <a:tc>
                  <a:txBody>
                    <a:bodyPr/>
                    <a:lstStyle/>
                    <a:p>
                      <a:pPr marL="0" marR="0" lvl="0" indent="0" algn="ctr" defTabSz="914400" rtl="0" eaLnBrk="0" fontAlgn="base" latinLnBrk="0" hangingPunct="0">
                        <a:lnSpc>
                          <a:spcPct val="75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75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BEING </a:t>
                      </a:r>
                    </a:p>
                    <a:p>
                      <a:pPr marL="0" marR="0" lvl="0" indent="0" algn="ctr" defTabSz="914400" rtl="0" eaLnBrk="0" fontAlgn="base" latinLnBrk="0" hangingPunct="0">
                        <a:lnSpc>
                          <a:spcPct val="75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SELF-RELIANT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SEEKING HELP</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1180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BEING STOIC</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6600"/>
                    </a:solidFill>
                  </a:tcPr>
                </a:tc>
                <a:tc>
                  <a:txBody>
                    <a:bodyPr/>
                    <a:lstStyle/>
                    <a:p>
                      <a:pPr marL="0" marR="0" lvl="0" indent="0" algn="ctr" defTabSz="914400" rtl="0" eaLnBrk="0" fontAlgn="base" latinLnBrk="0" hangingPunct="0">
                        <a:lnSpc>
                          <a:spcPct val="75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EXPRESSING</a:t>
                      </a:r>
                    </a:p>
                    <a:p>
                      <a:pPr marL="0" marR="0" lvl="0" indent="0" algn="ctr" defTabSz="914400" rtl="0" eaLnBrk="0" fontAlgn="base" latinLnBrk="0" hangingPunct="0">
                        <a:lnSpc>
                          <a:spcPct val="75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FEELINGS</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1180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a:t>
                      </a:r>
                      <a:r>
                        <a:rPr kumimoji="0" lang="en-US" sz="1800" b="1" i="0" u="none" strike="noStrike" cap="none" normalizeH="0" baseline="0" smtClean="0">
                          <a:ln>
                            <a:noFill/>
                          </a:ln>
                          <a:solidFill>
                            <a:schemeClr val="tx1"/>
                          </a:solidFill>
                          <a:effectLst/>
                          <a:latin typeface="Arial" charset="0"/>
                        </a:rPr>
                        <a:t>TAKING ACTION</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75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BECOMING</a:t>
                      </a:r>
                    </a:p>
                    <a:p>
                      <a:pPr marL="0" marR="0" lvl="0" indent="0" algn="ctr" defTabSz="914400" rtl="0" eaLnBrk="0" fontAlgn="base" latinLnBrk="0" hangingPunct="0">
                        <a:lnSpc>
                          <a:spcPct val="75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INTROSPECTIVE</a:t>
                      </a:r>
                      <a:r>
                        <a:rPr kumimoji="0" lang="en-US" sz="18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7362" name="Text Box 18"/>
          <p:cNvSpPr txBox="1">
            <a:spLocks noChangeArrowheads="1"/>
          </p:cNvSpPr>
          <p:nvPr/>
        </p:nvSpPr>
        <p:spPr bwMode="auto">
          <a:xfrm>
            <a:off x="4572000" y="2246947"/>
            <a:ext cx="1066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latin typeface="Perpetua" pitchFamily="18" charset="0"/>
              </a:rPr>
              <a:t>Vs.</a:t>
            </a:r>
          </a:p>
        </p:txBody>
      </p:sp>
    </p:spTree>
    <p:extLst>
      <p:ext uri="{BB962C8B-B14F-4D97-AF65-F5344CB8AC3E}">
        <p14:creationId xmlns:p14="http://schemas.microsoft.com/office/powerpoint/2010/main" val="22661499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1066800" y="1524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3600" b="1" dirty="0">
                <a:solidFill>
                  <a:srgbClr val="FF0000"/>
                </a:solidFill>
                <a:effectLst>
                  <a:outerShdw blurRad="38100" dist="38100" dir="2700000" algn="tl">
                    <a:srgbClr val="000000"/>
                  </a:outerShdw>
                </a:effectLst>
              </a:rPr>
              <a:t>Performance Measurement: </a:t>
            </a:r>
            <a:br>
              <a:rPr lang="en-US" sz="3600" b="1" dirty="0">
                <a:solidFill>
                  <a:srgbClr val="FF0000"/>
                </a:solidFill>
                <a:effectLst>
                  <a:outerShdw blurRad="38100" dist="38100" dir="2700000" algn="tl">
                    <a:srgbClr val="000000"/>
                  </a:outerShdw>
                </a:effectLst>
              </a:rPr>
            </a:br>
            <a:r>
              <a:rPr lang="en-US" sz="3600" b="1" dirty="0">
                <a:solidFill>
                  <a:srgbClr val="FF0000"/>
                </a:solidFill>
                <a:effectLst>
                  <a:outerShdw blurRad="38100" dist="38100" dir="2700000" algn="tl">
                    <a:srgbClr val="000000"/>
                  </a:outerShdw>
                </a:effectLst>
              </a:rPr>
              <a:t>Program Design</a:t>
            </a:r>
          </a:p>
        </p:txBody>
      </p:sp>
      <p:sp>
        <p:nvSpPr>
          <p:cNvPr id="77829" name="Rectangle 5"/>
          <p:cNvSpPr>
            <a:spLocks noChangeArrowheads="1"/>
          </p:cNvSpPr>
          <p:nvPr/>
        </p:nvSpPr>
        <p:spPr bwMode="auto">
          <a:xfrm>
            <a:off x="1981200" y="1600200"/>
            <a:ext cx="6705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120000"/>
            </a:pPr>
            <a:endParaRPr lang="en-US" sz="3600" i="1" dirty="0">
              <a:effectLst>
                <a:outerShdw blurRad="38100" dist="38100" dir="2700000" algn="tl">
                  <a:srgbClr val="000000"/>
                </a:outerShdw>
              </a:effectLst>
              <a:latin typeface="Book Antiqua" pitchFamily="18" charset="0"/>
            </a:endParaRPr>
          </a:p>
          <a:p>
            <a:pPr marL="342900" indent="-342900" eaLnBrk="1" hangingPunct="1">
              <a:spcBef>
                <a:spcPct val="20000"/>
              </a:spcBef>
              <a:buClr>
                <a:schemeClr val="hlink"/>
              </a:buClr>
              <a:buSzPct val="120000"/>
              <a:buFont typeface="Wingdings" pitchFamily="2" charset="2"/>
              <a:buChar char="§"/>
            </a:pPr>
            <a:r>
              <a:rPr lang="en-US" sz="2400" dirty="0">
                <a:effectLst>
                  <a:outerShdw blurRad="38100" dist="38100" dir="2700000" algn="tl">
                    <a:srgbClr val="000000"/>
                  </a:outerShdw>
                </a:effectLst>
                <a:latin typeface="Book Antiqua" pitchFamily="18" charset="0"/>
              </a:rPr>
              <a:t>Is the design culturally sensitive and relevant?</a:t>
            </a:r>
          </a:p>
          <a:p>
            <a:pPr marL="342900" indent="-342900" eaLnBrk="1" hangingPunct="1">
              <a:spcBef>
                <a:spcPct val="20000"/>
              </a:spcBef>
              <a:buClr>
                <a:schemeClr val="hlink"/>
              </a:buClr>
              <a:buSzPct val="120000"/>
              <a:buFont typeface="Wingdings" pitchFamily="2" charset="2"/>
              <a:buChar char="§"/>
            </a:pPr>
            <a:r>
              <a:rPr lang="en-US" sz="2400" dirty="0">
                <a:effectLst>
                  <a:outerShdw blurRad="38100" dist="38100" dir="2700000" algn="tl">
                    <a:srgbClr val="000000"/>
                  </a:outerShdw>
                </a:effectLst>
                <a:latin typeface="Book Antiqua" pitchFamily="18" charset="0"/>
              </a:rPr>
              <a:t>Does the program integrate more enhancing or basic interventions?</a:t>
            </a:r>
          </a:p>
          <a:p>
            <a:pPr marL="342900" indent="-342900" eaLnBrk="1" hangingPunct="1">
              <a:spcBef>
                <a:spcPct val="20000"/>
              </a:spcBef>
              <a:buClr>
                <a:schemeClr val="hlink"/>
              </a:buClr>
              <a:buSzPct val="120000"/>
              <a:buFont typeface="Wingdings" pitchFamily="2" charset="2"/>
              <a:buChar char="§"/>
            </a:pPr>
            <a:r>
              <a:rPr lang="en-US" sz="2400" dirty="0">
                <a:effectLst>
                  <a:outerShdw blurRad="38100" dist="38100" dir="2700000" algn="tl">
                    <a:srgbClr val="000000"/>
                  </a:outerShdw>
                </a:effectLst>
                <a:latin typeface="Book Antiqua" pitchFamily="18" charset="0"/>
              </a:rPr>
              <a:t>Are client opinions solicited or included?</a:t>
            </a:r>
          </a:p>
          <a:p>
            <a:pPr marL="342900" indent="-342900" eaLnBrk="1" hangingPunct="1">
              <a:spcBef>
                <a:spcPct val="20000"/>
              </a:spcBef>
              <a:buClr>
                <a:schemeClr val="hlink"/>
              </a:buClr>
              <a:buSzPct val="120000"/>
              <a:buFont typeface="Wingdings" pitchFamily="2" charset="2"/>
              <a:buChar char="§"/>
            </a:pPr>
            <a:r>
              <a:rPr lang="en-US" sz="2400" dirty="0">
                <a:effectLst>
                  <a:outerShdw blurRad="38100" dist="38100" dir="2700000" algn="tl">
                    <a:srgbClr val="000000"/>
                  </a:outerShdw>
                </a:effectLst>
                <a:latin typeface="Book Antiqua" pitchFamily="18" charset="0"/>
              </a:rPr>
              <a:t>How often are clinical assessments done?</a:t>
            </a:r>
          </a:p>
          <a:p>
            <a:pPr marL="342900" indent="-342900" eaLnBrk="1" hangingPunct="1">
              <a:spcBef>
                <a:spcPct val="20000"/>
              </a:spcBef>
              <a:buClr>
                <a:schemeClr val="hlink"/>
              </a:buClr>
              <a:buSzPct val="120000"/>
              <a:buFont typeface="Wingdings" pitchFamily="2" charset="2"/>
              <a:buChar char="§"/>
            </a:pPr>
            <a:r>
              <a:rPr lang="en-US" sz="2400" dirty="0">
                <a:effectLst>
                  <a:outerShdw blurRad="38100" dist="38100" dir="2700000" algn="tl">
                    <a:srgbClr val="000000"/>
                  </a:outerShdw>
                </a:effectLst>
                <a:latin typeface="Book Antiqua" pitchFamily="18" charset="0"/>
              </a:rPr>
              <a:t>How is assessment/ re-assessment data used?</a:t>
            </a:r>
          </a:p>
          <a:p>
            <a:pPr marL="342900" indent="-342900" eaLnBrk="1" hangingPunct="1">
              <a:spcBef>
                <a:spcPct val="20000"/>
              </a:spcBef>
              <a:buClr>
                <a:schemeClr val="hlink"/>
              </a:buClr>
              <a:buSzPct val="120000"/>
              <a:buFont typeface="Wingdings" pitchFamily="2" charset="2"/>
              <a:buNone/>
            </a:pPr>
            <a:endParaRPr lang="en-US" sz="2800" dirty="0">
              <a:solidFill>
                <a:schemeClr val="bg1">
                  <a:lumMod val="20000"/>
                  <a:lumOff val="80000"/>
                </a:schemeClr>
              </a:solidFill>
              <a:effectLst>
                <a:outerShdw blurRad="38100" dist="38100" dir="2700000" algn="tl">
                  <a:srgbClr val="000000"/>
                </a:outerShdw>
              </a:effectLst>
              <a:latin typeface="Book Antiqua" pitchFamily="18" charset="0"/>
            </a:endParaRPr>
          </a:p>
          <a:p>
            <a:pPr marL="342900" indent="-342900" eaLnBrk="1" hangingPunct="1">
              <a:spcBef>
                <a:spcPct val="20000"/>
              </a:spcBef>
              <a:buClr>
                <a:schemeClr val="hlink"/>
              </a:buClr>
              <a:buSzPct val="120000"/>
              <a:buFont typeface="Wingdings" pitchFamily="2" charset="2"/>
              <a:buChar char="§"/>
            </a:pPr>
            <a:endParaRPr lang="en-US" sz="2800" dirty="0">
              <a:solidFill>
                <a:schemeClr val="bg1">
                  <a:lumMod val="20000"/>
                  <a:lumOff val="80000"/>
                </a:schemeClr>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1013756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9">
                                            <p:txEl>
                                              <p:pRg st="1" end="1"/>
                                            </p:txEl>
                                          </p:spTgt>
                                        </p:tgtEl>
                                        <p:attrNameLst>
                                          <p:attrName>style.visibility</p:attrName>
                                        </p:attrNameLst>
                                      </p:cBhvr>
                                      <p:to>
                                        <p:strVal val="visible"/>
                                      </p:to>
                                    </p:set>
                                    <p:anim calcmode="lin" valueType="num">
                                      <p:cBhvr additive="base">
                                        <p:cTn id="7" dur="500" fill="hold"/>
                                        <p:tgtEl>
                                          <p:spTgt spid="7782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9">
                                            <p:txEl>
                                              <p:pRg st="2" end="2"/>
                                            </p:txEl>
                                          </p:spTgt>
                                        </p:tgtEl>
                                        <p:attrNameLst>
                                          <p:attrName>style.visibility</p:attrName>
                                        </p:attrNameLst>
                                      </p:cBhvr>
                                      <p:to>
                                        <p:strVal val="visible"/>
                                      </p:to>
                                    </p:set>
                                    <p:anim calcmode="lin" valueType="num">
                                      <p:cBhvr additive="base">
                                        <p:cTn id="13" dur="500" fill="hold"/>
                                        <p:tgtEl>
                                          <p:spTgt spid="7782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9">
                                            <p:txEl>
                                              <p:pRg st="3" end="3"/>
                                            </p:txEl>
                                          </p:spTgt>
                                        </p:tgtEl>
                                        <p:attrNameLst>
                                          <p:attrName>style.visibility</p:attrName>
                                        </p:attrNameLst>
                                      </p:cBhvr>
                                      <p:to>
                                        <p:strVal val="visible"/>
                                      </p:to>
                                    </p:set>
                                    <p:anim calcmode="lin" valueType="num">
                                      <p:cBhvr additive="base">
                                        <p:cTn id="19" dur="500" fill="hold"/>
                                        <p:tgtEl>
                                          <p:spTgt spid="7782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9">
                                            <p:txEl>
                                              <p:pRg st="4" end="4"/>
                                            </p:txEl>
                                          </p:spTgt>
                                        </p:tgtEl>
                                        <p:attrNameLst>
                                          <p:attrName>style.visibility</p:attrName>
                                        </p:attrNameLst>
                                      </p:cBhvr>
                                      <p:to>
                                        <p:strVal val="visible"/>
                                      </p:to>
                                    </p:set>
                                    <p:anim calcmode="lin" valueType="num">
                                      <p:cBhvr additive="base">
                                        <p:cTn id="25" dur="500" fill="hold"/>
                                        <p:tgtEl>
                                          <p:spTgt spid="7782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9">
                                            <p:txEl>
                                              <p:pRg st="5" end="5"/>
                                            </p:txEl>
                                          </p:spTgt>
                                        </p:tgtEl>
                                        <p:attrNameLst>
                                          <p:attrName>style.visibility</p:attrName>
                                        </p:attrNameLst>
                                      </p:cBhvr>
                                      <p:to>
                                        <p:strVal val="visible"/>
                                      </p:to>
                                    </p:set>
                                    <p:anim calcmode="lin" valueType="num">
                                      <p:cBhvr additive="base">
                                        <p:cTn id="31" dur="500" fill="hold"/>
                                        <p:tgtEl>
                                          <p:spTgt spid="7782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47800" y="381000"/>
            <a:ext cx="7696200" cy="1139825"/>
          </a:xfrm>
        </p:spPr>
        <p:txBody>
          <a:bodyPr/>
          <a:lstStyle/>
          <a:p>
            <a:pPr algn="l" eaLnBrk="1" hangingPunct="1"/>
            <a:r>
              <a:rPr lang="en-US" sz="5000" dirty="0" smtClean="0">
                <a:solidFill>
                  <a:srgbClr val="FF0000"/>
                </a:solidFill>
                <a:effectLst>
                  <a:outerShdw blurRad="38100" dist="38100" dir="2700000" algn="tl">
                    <a:srgbClr val="000000"/>
                  </a:outerShdw>
                </a:effectLst>
                <a:latin typeface="Perpetua" pitchFamily="18" charset="0"/>
              </a:rPr>
              <a:t>At intake make sure to assess</a:t>
            </a:r>
            <a:endParaRPr lang="en-US" sz="5000" dirty="0">
              <a:solidFill>
                <a:srgbClr val="FF0000"/>
              </a:solidFill>
              <a:effectLst>
                <a:outerShdw blurRad="38100" dist="38100" dir="2700000" algn="tl">
                  <a:srgbClr val="000000"/>
                </a:outerShdw>
              </a:effectLst>
              <a:latin typeface="Perpetua" pitchFamily="18" charset="0"/>
            </a:endParaRPr>
          </a:p>
        </p:txBody>
      </p:sp>
      <p:sp>
        <p:nvSpPr>
          <p:cNvPr id="6147" name="Rectangle 3"/>
          <p:cNvSpPr>
            <a:spLocks noGrp="1" noChangeArrowheads="1"/>
          </p:cNvSpPr>
          <p:nvPr>
            <p:ph type="body" idx="4294967295"/>
          </p:nvPr>
        </p:nvSpPr>
        <p:spPr>
          <a:xfrm>
            <a:off x="914400" y="1752600"/>
            <a:ext cx="8229600" cy="4530725"/>
          </a:xfrm>
        </p:spPr>
        <p:txBody>
          <a:bodyPr/>
          <a:lstStyle/>
          <a:p>
            <a:pPr eaLnBrk="1" hangingPunct="1">
              <a:buClr>
                <a:srgbClr val="000099"/>
              </a:buClr>
              <a:buSzPct val="40000"/>
            </a:pPr>
            <a:r>
              <a:rPr lang="en-US" sz="4400" dirty="0">
                <a:effectLst>
                  <a:outerShdw blurRad="38100" dist="38100" dir="2700000" algn="tl">
                    <a:srgbClr val="000000"/>
                  </a:outerShdw>
                </a:effectLst>
                <a:latin typeface="Perpetua" pitchFamily="18" charset="0"/>
              </a:rPr>
              <a:t>Abuse History</a:t>
            </a:r>
          </a:p>
          <a:p>
            <a:pPr eaLnBrk="1" hangingPunct="1">
              <a:buClr>
                <a:srgbClr val="000099"/>
              </a:buClr>
              <a:buSzPct val="40000"/>
            </a:pPr>
            <a:r>
              <a:rPr lang="en-US" sz="4400" dirty="0">
                <a:effectLst>
                  <a:outerShdw blurRad="38100" dist="38100" dir="2700000" algn="tl">
                    <a:srgbClr val="000000"/>
                  </a:outerShdw>
                </a:effectLst>
                <a:latin typeface="Perpetua" pitchFamily="18" charset="0"/>
              </a:rPr>
              <a:t>Resiliency Factors</a:t>
            </a:r>
          </a:p>
          <a:p>
            <a:pPr eaLnBrk="1" hangingPunct="1">
              <a:buClr>
                <a:srgbClr val="000099"/>
              </a:buClr>
              <a:buSzPct val="40000"/>
              <a:buFont typeface="Wingdings" pitchFamily="2" charset="2"/>
              <a:buNone/>
            </a:pPr>
            <a:endParaRPr lang="en-US" sz="4400" dirty="0">
              <a:effectLst>
                <a:outerShdw blurRad="38100" dist="38100" dir="2700000" algn="tl">
                  <a:srgbClr val="000000"/>
                </a:outerShdw>
              </a:effectLst>
              <a:latin typeface="Perpetua" pitchFamily="18" charset="0"/>
            </a:endParaRPr>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8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idx="4294967295"/>
          </p:nvPr>
        </p:nvSpPr>
        <p:spPr>
          <a:xfrm>
            <a:off x="1295400" y="2057400"/>
            <a:ext cx="7848600" cy="155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sz="4400" dirty="0" smtClean="0">
                <a:solidFill>
                  <a:schemeClr val="tx1"/>
                </a:solidFill>
                <a:latin typeface="Perpetua" pitchFamily="18" charset="0"/>
              </a:rPr>
              <a:t>Create </a:t>
            </a:r>
            <a:r>
              <a:rPr lang="en-US" sz="4400" dirty="0">
                <a:solidFill>
                  <a:schemeClr val="tx1"/>
                </a:solidFill>
                <a:latin typeface="Perpetua" pitchFamily="18" charset="0"/>
              </a:rPr>
              <a:t>a treatment culture that</a:t>
            </a:r>
            <a:br>
              <a:rPr lang="en-US" sz="4400" dirty="0">
                <a:solidFill>
                  <a:schemeClr val="tx1"/>
                </a:solidFill>
                <a:latin typeface="Perpetua" pitchFamily="18" charset="0"/>
              </a:rPr>
            </a:br>
            <a:r>
              <a:rPr lang="en-US" sz="4400" dirty="0">
                <a:solidFill>
                  <a:schemeClr val="tx1"/>
                </a:solidFill>
                <a:latin typeface="Perpetua" pitchFamily="18" charset="0"/>
              </a:rPr>
              <a:t>promotes “Mistakes as wonderful </a:t>
            </a:r>
            <a:r>
              <a:rPr lang="en-US" sz="4400" dirty="0">
                <a:solidFill>
                  <a:schemeClr val="bg1">
                    <a:lumMod val="20000"/>
                    <a:lumOff val="80000"/>
                  </a:schemeClr>
                </a:solidFill>
                <a:latin typeface="Perpetua" pitchFamily="18" charset="0"/>
              </a:rPr>
              <a:t>opportunities to learn.”</a:t>
            </a:r>
          </a:p>
        </p:txBody>
      </p:sp>
      <p:pic>
        <p:nvPicPr>
          <p:cNvPr id="3"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862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95400" y="304800"/>
            <a:ext cx="75438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4000" dirty="0" smtClean="0">
                <a:solidFill>
                  <a:srgbClr val="FF0000"/>
                </a:solidFill>
                <a:latin typeface="Perpetua" pitchFamily="18" charset="0"/>
              </a:rPr>
              <a:t>Intervention Strategies</a:t>
            </a:r>
            <a:r>
              <a:rPr lang="en-US" sz="4000" dirty="0" smtClean="0">
                <a:solidFill>
                  <a:srgbClr val="FFC000"/>
                </a:solidFill>
                <a:latin typeface="Perpetua" pitchFamily="18" charset="0"/>
              </a:rPr>
              <a:t>:</a:t>
            </a:r>
            <a:endParaRPr lang="en-US" sz="4000" dirty="0">
              <a:solidFill>
                <a:srgbClr val="FFC000"/>
              </a:solidFill>
              <a:latin typeface="Perpetua" pitchFamily="18" charset="0"/>
            </a:endParaRPr>
          </a:p>
        </p:txBody>
      </p:sp>
      <p:sp>
        <p:nvSpPr>
          <p:cNvPr id="60419" name="Rectangle 3"/>
          <p:cNvSpPr>
            <a:spLocks noGrp="1" noChangeArrowheads="1"/>
          </p:cNvSpPr>
          <p:nvPr>
            <p:ph idx="1"/>
          </p:nvPr>
        </p:nvSpPr>
        <p:spPr>
          <a:xfrm>
            <a:off x="1981200" y="1752600"/>
            <a:ext cx="6705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z="2000" b="1" dirty="0">
                <a:latin typeface="Century Gothic" pitchFamily="34" charset="0"/>
              </a:rPr>
              <a:t>A key recovery skill for men is the development</a:t>
            </a:r>
          </a:p>
          <a:p>
            <a:pPr>
              <a:buClr>
                <a:schemeClr val="tx1"/>
              </a:buClr>
              <a:buFontTx/>
              <a:buNone/>
            </a:pPr>
            <a:r>
              <a:rPr lang="en-US" sz="2000" b="1" dirty="0">
                <a:latin typeface="Century Gothic" pitchFamily="34" charset="0"/>
              </a:rPr>
              <a:t>    of a broader range of options for expressing</a:t>
            </a:r>
          </a:p>
          <a:p>
            <a:pPr>
              <a:buClr>
                <a:schemeClr val="tx1"/>
              </a:buClr>
              <a:buFontTx/>
              <a:buNone/>
            </a:pPr>
            <a:r>
              <a:rPr lang="en-US" sz="2000" b="1" dirty="0">
                <a:latin typeface="Century Gothic" pitchFamily="34" charset="0"/>
              </a:rPr>
              <a:t>    emotions and fear of being in healthy</a:t>
            </a:r>
          </a:p>
          <a:p>
            <a:pPr>
              <a:buClr>
                <a:schemeClr val="tx1"/>
              </a:buClr>
              <a:buFontTx/>
              <a:buNone/>
            </a:pPr>
            <a:r>
              <a:rPr lang="en-US" sz="2000" b="1" dirty="0">
                <a:latin typeface="Century Gothic" pitchFamily="34" charset="0"/>
              </a:rPr>
              <a:t>    </a:t>
            </a:r>
            <a:r>
              <a:rPr lang="en-US" sz="2000" b="1" dirty="0" smtClean="0">
                <a:latin typeface="Century Gothic" pitchFamily="34" charset="0"/>
              </a:rPr>
              <a:t>relationships</a:t>
            </a:r>
          </a:p>
          <a:p>
            <a:pPr>
              <a:buClr>
                <a:schemeClr val="tx1"/>
              </a:buClr>
            </a:pPr>
            <a:r>
              <a:rPr lang="en-US" sz="2000" b="1" dirty="0">
                <a:latin typeface="Century Gothic" pitchFamily="34" charset="0"/>
              </a:rPr>
              <a:t>Men also need to learn “relational mutuality</a:t>
            </a:r>
            <a:r>
              <a:rPr lang="en-US" sz="2000" b="1" dirty="0" smtClean="0">
                <a:latin typeface="Century Gothic" pitchFamily="34" charset="0"/>
              </a:rPr>
              <a:t>”</a:t>
            </a:r>
          </a:p>
          <a:p>
            <a:pPr>
              <a:buClr>
                <a:schemeClr val="tx1"/>
              </a:buClr>
            </a:pPr>
            <a:r>
              <a:rPr lang="en-US" sz="2000" b="1" dirty="0">
                <a:latin typeface="Century Gothic" pitchFamily="34" charset="0"/>
              </a:rPr>
              <a:t>A key intervention is to build on strengths</a:t>
            </a:r>
          </a:p>
          <a:p>
            <a:pPr>
              <a:buClr>
                <a:schemeClr val="tx1"/>
              </a:buClr>
              <a:buFontTx/>
              <a:buNone/>
            </a:pPr>
            <a:r>
              <a:rPr lang="en-US" sz="2000" b="1" dirty="0">
                <a:latin typeface="Century Gothic" pitchFamily="34" charset="0"/>
              </a:rPr>
              <a:t>    and “bridge skills”</a:t>
            </a:r>
          </a:p>
          <a:p>
            <a:pPr>
              <a:buClr>
                <a:schemeClr val="tx1"/>
              </a:buClr>
            </a:pPr>
            <a:r>
              <a:rPr lang="en-US" sz="2000" b="1" dirty="0">
                <a:latin typeface="Century Gothic" pitchFamily="34" charset="0"/>
              </a:rPr>
              <a:t>Reframing specific problem behaviors</a:t>
            </a:r>
          </a:p>
          <a:p>
            <a:pPr>
              <a:buClr>
                <a:schemeClr val="tx1"/>
              </a:buClr>
              <a:buFontTx/>
              <a:buNone/>
            </a:pPr>
            <a:r>
              <a:rPr lang="en-US" sz="2000" b="1" dirty="0">
                <a:latin typeface="Century Gothic" pitchFamily="34" charset="0"/>
              </a:rPr>
              <a:t>    as survival skills from the family origin issues</a:t>
            </a:r>
          </a:p>
          <a:p>
            <a:pPr>
              <a:buClr>
                <a:schemeClr val="tx1"/>
              </a:buClr>
            </a:pPr>
            <a:endParaRPr lang="en-US" sz="2400" dirty="0" smtClean="0">
              <a:latin typeface="Century Gothic" pitchFamily="34" charset="0"/>
            </a:endParaRPr>
          </a:p>
          <a:p>
            <a:pPr>
              <a:buClr>
                <a:schemeClr val="tx1"/>
              </a:buClr>
              <a:buFontTx/>
              <a:buNone/>
            </a:pPr>
            <a:endParaRPr lang="en-US" sz="2400" dirty="0">
              <a:latin typeface="Century Gothic" pitchFamily="34" charset="0"/>
            </a:endParaRPr>
          </a:p>
          <a:p>
            <a:pPr>
              <a:buClr>
                <a:schemeClr val="tx1"/>
              </a:buClr>
              <a:buFontTx/>
              <a:buChar char="•"/>
            </a:pPr>
            <a:endParaRPr lang="en-US" sz="2400" dirty="0">
              <a:latin typeface="Century Gothic" pitchFamily="34" charset="0"/>
            </a:endParaRPr>
          </a:p>
        </p:txBody>
      </p:sp>
    </p:spTree>
    <p:extLst>
      <p:ext uri="{BB962C8B-B14F-4D97-AF65-F5344CB8AC3E}">
        <p14:creationId xmlns:p14="http://schemas.microsoft.com/office/powerpoint/2010/main" val="33374917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Ending Father Absence: other special group topics for Men</a:t>
            </a:r>
            <a:endParaRPr lang="en-US" dirty="0">
              <a:solidFill>
                <a:srgbClr val="FF0000"/>
              </a:solidFill>
            </a:endParaRPr>
          </a:p>
        </p:txBody>
      </p:sp>
      <p:sp>
        <p:nvSpPr>
          <p:cNvPr id="3" name="Content Placeholder 2"/>
          <p:cNvSpPr>
            <a:spLocks noGrp="1"/>
          </p:cNvSpPr>
          <p:nvPr>
            <p:ph idx="1"/>
          </p:nvPr>
        </p:nvSpPr>
        <p:spPr>
          <a:xfrm>
            <a:off x="1981200" y="1524000"/>
            <a:ext cx="7162800" cy="4724400"/>
          </a:xfrm>
        </p:spPr>
        <p:txBody>
          <a:bodyPr/>
          <a:lstStyle/>
          <a:p>
            <a:r>
              <a:rPr lang="en-US" dirty="0" smtClean="0"/>
              <a:t>Define 21</a:t>
            </a:r>
            <a:r>
              <a:rPr lang="en-US" baseline="30000" dirty="0" smtClean="0"/>
              <a:t>st</a:t>
            </a:r>
            <a:r>
              <a:rPr lang="en-US" dirty="0" smtClean="0"/>
              <a:t> Century masculinity:  The New Heavy Lifting:</a:t>
            </a:r>
          </a:p>
          <a:p>
            <a:r>
              <a:rPr lang="en-US" dirty="0" smtClean="0"/>
              <a:t>Knowledge, Wisdom and Understanding of Self</a:t>
            </a:r>
          </a:p>
          <a:p>
            <a:r>
              <a:rPr lang="en-US" dirty="0" smtClean="0"/>
              <a:t>A Spiritual Center and Focus</a:t>
            </a:r>
          </a:p>
          <a:p>
            <a:r>
              <a:rPr lang="en-US" dirty="0" smtClean="0"/>
              <a:t>Answer the questions “Who am I”  “</a:t>
            </a:r>
            <a:r>
              <a:rPr lang="en-US" dirty="0"/>
              <a:t>W</a:t>
            </a:r>
            <a:r>
              <a:rPr lang="en-US" dirty="0" smtClean="0"/>
              <a:t>hat do I want out of life”</a:t>
            </a:r>
          </a:p>
          <a:p>
            <a:r>
              <a:rPr lang="en-US" dirty="0" smtClean="0"/>
              <a:t>Healing family of origin issues</a:t>
            </a:r>
          </a:p>
          <a:p>
            <a:r>
              <a:rPr lang="en-US" dirty="0" smtClean="0"/>
              <a:t>Practicing sexual responsibility </a:t>
            </a:r>
          </a:p>
          <a:p>
            <a:r>
              <a:rPr lang="en-US" dirty="0" smtClean="0"/>
              <a:t>End self and other objectification (ATM’s v/s Porn Stars)</a:t>
            </a:r>
            <a:endParaRPr lang="en-US" dirty="0"/>
          </a:p>
        </p:txBody>
      </p:sp>
    </p:spTree>
    <p:extLst>
      <p:ext uri="{BB962C8B-B14F-4D97-AF65-F5344CB8AC3E}">
        <p14:creationId xmlns:p14="http://schemas.microsoft.com/office/powerpoint/2010/main" val="116425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Moving from relationsick to relationship</a:t>
            </a:r>
            <a:endParaRPr lang="en-US" dirty="0">
              <a:solidFill>
                <a:srgbClr val="FF0000"/>
              </a:solidFill>
            </a:endParaRPr>
          </a:p>
        </p:txBody>
      </p:sp>
      <p:sp>
        <p:nvSpPr>
          <p:cNvPr id="3" name="Content Placeholder 2"/>
          <p:cNvSpPr>
            <a:spLocks noGrp="1"/>
          </p:cNvSpPr>
          <p:nvPr>
            <p:ph idx="1"/>
          </p:nvPr>
        </p:nvSpPr>
        <p:spPr>
          <a:xfrm>
            <a:off x="2057400" y="1536700"/>
            <a:ext cx="7034213" cy="5245100"/>
          </a:xfrm>
        </p:spPr>
        <p:txBody>
          <a:bodyPr/>
          <a:lstStyle/>
          <a:p>
            <a:r>
              <a:rPr lang="en-US" sz="3200" dirty="0" smtClean="0"/>
              <a:t>Talk to men about forming a relationship with themselves first</a:t>
            </a:r>
          </a:p>
          <a:p>
            <a:r>
              <a:rPr lang="en-US" sz="3200" dirty="0" smtClean="0"/>
              <a:t>Talk to men about what role does spirituality plays in their sex conduct</a:t>
            </a:r>
          </a:p>
          <a:p>
            <a:r>
              <a:rPr lang="en-US" sz="3200" dirty="0" smtClean="0"/>
              <a:t>Have men closely examine their relationship picker and change it if necessary</a:t>
            </a:r>
          </a:p>
          <a:p>
            <a:r>
              <a:rPr lang="en-US" sz="3200" dirty="0" smtClean="0"/>
              <a:t>What are his needs v/s her needs</a:t>
            </a:r>
          </a:p>
        </p:txBody>
      </p:sp>
    </p:spTree>
    <p:extLst>
      <p:ext uri="{BB962C8B-B14F-4D97-AF65-F5344CB8AC3E}">
        <p14:creationId xmlns:p14="http://schemas.microsoft.com/office/powerpoint/2010/main" val="555525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Relationship Needs</a:t>
            </a:r>
            <a:endParaRPr lang="en-US" dirty="0">
              <a:solidFill>
                <a:srgbClr val="FF0000"/>
              </a:solidFill>
            </a:endParaRPr>
          </a:p>
        </p:txBody>
      </p:sp>
      <p:sp>
        <p:nvSpPr>
          <p:cNvPr id="3" name="Content Placeholder 2"/>
          <p:cNvSpPr>
            <a:spLocks noGrp="1"/>
          </p:cNvSpPr>
          <p:nvPr>
            <p:ph idx="1"/>
          </p:nvPr>
        </p:nvSpPr>
        <p:spPr>
          <a:xfrm>
            <a:off x="1997075" y="1584325"/>
            <a:ext cx="5927725" cy="4283075"/>
          </a:xfrm>
        </p:spPr>
        <p:txBody>
          <a:bodyPr/>
          <a:lstStyle/>
          <a:p>
            <a:pPr marL="0" indent="0">
              <a:buNone/>
            </a:pPr>
            <a:r>
              <a:rPr lang="en-US" sz="3200" u="sng" dirty="0">
                <a:solidFill>
                  <a:srgbClr val="FF0000"/>
                </a:solidFill>
              </a:rPr>
              <a:t>His needs</a:t>
            </a:r>
          </a:p>
          <a:p>
            <a:pPr marL="0" indent="0">
              <a:buNone/>
            </a:pPr>
            <a:r>
              <a:rPr lang="en-US" sz="3200" dirty="0"/>
              <a:t>Sexual fulfillment</a:t>
            </a:r>
          </a:p>
          <a:p>
            <a:pPr marL="0" indent="0">
              <a:buNone/>
            </a:pPr>
            <a:r>
              <a:rPr lang="en-US" sz="3200" dirty="0"/>
              <a:t>Recreational Companionship</a:t>
            </a:r>
          </a:p>
          <a:p>
            <a:pPr marL="0" indent="0">
              <a:buNone/>
            </a:pPr>
            <a:r>
              <a:rPr lang="en-US" sz="3200" dirty="0"/>
              <a:t>An attractive spouse</a:t>
            </a:r>
          </a:p>
          <a:p>
            <a:pPr marL="0" indent="0">
              <a:buNone/>
            </a:pPr>
            <a:r>
              <a:rPr lang="en-US" sz="3200" dirty="0"/>
              <a:t>Domestic Support</a:t>
            </a:r>
          </a:p>
          <a:p>
            <a:pPr marL="0" indent="0">
              <a:buNone/>
            </a:pPr>
            <a:r>
              <a:rPr lang="en-US" sz="3200" dirty="0"/>
              <a:t>Admiration</a:t>
            </a:r>
          </a:p>
          <a:p>
            <a:endParaRPr lang="en-US" dirty="0"/>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57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Relationship Needs</a:t>
            </a:r>
            <a:endParaRPr lang="en-US" dirty="0">
              <a:solidFill>
                <a:srgbClr val="FF0000"/>
              </a:solidFill>
            </a:endParaRPr>
          </a:p>
        </p:txBody>
      </p:sp>
      <p:sp>
        <p:nvSpPr>
          <p:cNvPr id="3" name="Content Placeholder 2"/>
          <p:cNvSpPr>
            <a:spLocks noGrp="1"/>
          </p:cNvSpPr>
          <p:nvPr>
            <p:ph idx="1"/>
          </p:nvPr>
        </p:nvSpPr>
        <p:spPr>
          <a:xfrm>
            <a:off x="1981200" y="1597025"/>
            <a:ext cx="5791200" cy="4956175"/>
          </a:xfrm>
        </p:spPr>
        <p:txBody>
          <a:bodyPr/>
          <a:lstStyle/>
          <a:p>
            <a:pPr marL="0" indent="0">
              <a:buNone/>
            </a:pPr>
            <a:r>
              <a:rPr lang="en-US" sz="3200" u="sng" dirty="0" smtClean="0">
                <a:solidFill>
                  <a:srgbClr val="FF0000"/>
                </a:solidFill>
              </a:rPr>
              <a:t>Her needs</a:t>
            </a:r>
          </a:p>
          <a:p>
            <a:pPr marL="0" indent="0">
              <a:buNone/>
            </a:pPr>
            <a:r>
              <a:rPr lang="en-US" sz="3200" dirty="0" smtClean="0"/>
              <a:t>Affections</a:t>
            </a:r>
          </a:p>
          <a:p>
            <a:pPr marL="0" indent="0">
              <a:buNone/>
            </a:pPr>
            <a:r>
              <a:rPr lang="en-US" sz="3200" dirty="0" smtClean="0"/>
              <a:t>Conversation</a:t>
            </a:r>
          </a:p>
          <a:p>
            <a:pPr marL="0" indent="0">
              <a:buNone/>
            </a:pPr>
            <a:r>
              <a:rPr lang="en-US" sz="3200" dirty="0" smtClean="0"/>
              <a:t>Honesty and openness</a:t>
            </a:r>
          </a:p>
          <a:p>
            <a:pPr marL="0" indent="0">
              <a:buNone/>
            </a:pPr>
            <a:r>
              <a:rPr lang="en-US" sz="3200" dirty="0" smtClean="0"/>
              <a:t>Financial support</a:t>
            </a:r>
          </a:p>
          <a:p>
            <a:pPr marL="0" indent="0">
              <a:buNone/>
            </a:pPr>
            <a:r>
              <a:rPr lang="en-US" sz="3200" dirty="0" smtClean="0"/>
              <a:t>Family commitment</a:t>
            </a:r>
          </a:p>
          <a:p>
            <a:pPr marL="0" indent="0">
              <a:buNone/>
            </a:pPr>
            <a:endParaRPr lang="en-US" dirty="0"/>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450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95400" y="304800"/>
            <a:ext cx="75438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smtClean="0">
                <a:solidFill>
                  <a:srgbClr val="FF0000"/>
                </a:solidFill>
                <a:latin typeface="Perpetua" pitchFamily="18" charset="0"/>
              </a:rPr>
              <a:t>Recovery skills for men</a:t>
            </a:r>
            <a:endParaRPr lang="en-US" dirty="0">
              <a:solidFill>
                <a:srgbClr val="FF0000"/>
              </a:solidFill>
              <a:latin typeface="Perpetua" pitchFamily="18" charset="0"/>
            </a:endParaRPr>
          </a:p>
        </p:txBody>
      </p:sp>
      <p:sp>
        <p:nvSpPr>
          <p:cNvPr id="60419" name="Rectangle 3"/>
          <p:cNvSpPr>
            <a:spLocks noGrp="1" noChangeArrowheads="1"/>
          </p:cNvSpPr>
          <p:nvPr>
            <p:ph idx="1"/>
          </p:nvPr>
        </p:nvSpPr>
        <p:spPr>
          <a:xfrm>
            <a:off x="1219200" y="1752600"/>
            <a:ext cx="7467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Clr>
                <a:schemeClr val="tx1"/>
              </a:buClr>
              <a:buNone/>
            </a:pPr>
            <a:r>
              <a:rPr lang="en-US" sz="2400" dirty="0" smtClean="0">
                <a:latin typeface="Century Gothic" pitchFamily="34" charset="0"/>
              </a:rPr>
              <a:t>    </a:t>
            </a:r>
            <a:r>
              <a:rPr lang="en-US" sz="2800" dirty="0" smtClean="0">
                <a:latin typeface="Perpetua"/>
              </a:rPr>
              <a:t>A key </a:t>
            </a:r>
            <a:r>
              <a:rPr lang="en-US" sz="2800" dirty="0">
                <a:latin typeface="Perpetua"/>
              </a:rPr>
              <a:t>recovery skill for men is the development</a:t>
            </a:r>
          </a:p>
          <a:p>
            <a:pPr>
              <a:buClr>
                <a:schemeClr val="tx1"/>
              </a:buClr>
              <a:buFontTx/>
              <a:buNone/>
            </a:pPr>
            <a:r>
              <a:rPr lang="en-US" sz="2800" dirty="0">
                <a:latin typeface="Perpetua"/>
              </a:rPr>
              <a:t>    of a broader range of options for expressing</a:t>
            </a:r>
          </a:p>
          <a:p>
            <a:pPr>
              <a:buClr>
                <a:schemeClr val="tx1"/>
              </a:buClr>
              <a:buFontTx/>
              <a:buNone/>
            </a:pPr>
            <a:r>
              <a:rPr lang="en-US" sz="2800" dirty="0">
                <a:latin typeface="Perpetua"/>
              </a:rPr>
              <a:t>    emotions and fear of being in healthy</a:t>
            </a:r>
          </a:p>
          <a:p>
            <a:pPr>
              <a:buClr>
                <a:schemeClr val="tx1"/>
              </a:buClr>
              <a:buFontTx/>
              <a:buNone/>
            </a:pPr>
            <a:r>
              <a:rPr lang="en-US" sz="2800" dirty="0">
                <a:latin typeface="Perpetua"/>
              </a:rPr>
              <a:t>    relationships</a:t>
            </a:r>
          </a:p>
          <a:p>
            <a:pPr>
              <a:buClr>
                <a:schemeClr val="tx1"/>
              </a:buClr>
              <a:buFontTx/>
              <a:buChar char="•"/>
            </a:pPr>
            <a:endParaRPr lang="en-US" sz="2400" dirty="0">
              <a:latin typeface="Century Gothic" pitchFamily="34" charset="0"/>
            </a:endParaRPr>
          </a:p>
        </p:txBody>
      </p:sp>
      <p:pic>
        <p:nvPicPr>
          <p:cNvPr id="7171" name="Picture 3" descr="C:\Documents and Settings\Owner\Local Settings\Temporary Internet Files\Content.IE5\TKCB55WH\MP90017879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408" y="3962400"/>
            <a:ext cx="245059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544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sz="4800" dirty="0">
                <a:solidFill>
                  <a:srgbClr val="3399FF"/>
                </a:solidFill>
              </a:rPr>
              <a:t>Men’s Responses to </a:t>
            </a:r>
            <a:r>
              <a:rPr lang="en-US" sz="4800" dirty="0" smtClean="0">
                <a:solidFill>
                  <a:srgbClr val="3399FF"/>
                </a:solidFill>
              </a:rPr>
              <a:t>the cultural shift</a:t>
            </a:r>
            <a:endParaRPr lang="en-US" sz="4800" dirty="0">
              <a:solidFill>
                <a:srgbClr val="3399FF"/>
              </a:solidFill>
            </a:endParaRPr>
          </a:p>
        </p:txBody>
      </p:sp>
      <p:sp>
        <p:nvSpPr>
          <p:cNvPr id="104451" name="Rectangle 3"/>
          <p:cNvSpPr>
            <a:spLocks noGrp="1" noChangeArrowheads="1"/>
          </p:cNvSpPr>
          <p:nvPr>
            <p:ph idx="1"/>
          </p:nvPr>
        </p:nvSpPr>
        <p:spPr>
          <a:xfrm>
            <a:off x="152400" y="1371600"/>
            <a:ext cx="8839200" cy="4724400"/>
          </a:xfrm>
        </p:spPr>
        <p:txBody>
          <a:bodyPr/>
          <a:lstStyle/>
          <a:p>
            <a:r>
              <a:rPr lang="en-US" sz="2700" dirty="0" smtClean="0"/>
              <a:t>Perceive themselves as Losing </a:t>
            </a:r>
            <a:r>
              <a:rPr lang="en-US" sz="2700" dirty="0"/>
              <a:t>Power: Personal vs. Collective</a:t>
            </a:r>
          </a:p>
          <a:p>
            <a:r>
              <a:rPr lang="en-US" sz="2700" dirty="0"/>
              <a:t>Pressure to Perform and to Change</a:t>
            </a:r>
          </a:p>
          <a:p>
            <a:r>
              <a:rPr lang="en-US" sz="2700" dirty="0"/>
              <a:t>Being Groomed for Violence</a:t>
            </a:r>
          </a:p>
          <a:p>
            <a:r>
              <a:rPr lang="en-US" sz="2700" dirty="0"/>
              <a:t>Barren Father-Son Relationships</a:t>
            </a:r>
          </a:p>
          <a:p>
            <a:r>
              <a:rPr lang="en-US" sz="2700" dirty="0" smtClean="0"/>
              <a:t>Deny themselves emotional skill development</a:t>
            </a:r>
            <a:endParaRPr lang="en-US" sz="2700" dirty="0"/>
          </a:p>
          <a:p>
            <a:r>
              <a:rPr lang="en-US" sz="2700" dirty="0"/>
              <a:t>Not </a:t>
            </a:r>
            <a:r>
              <a:rPr lang="en-US" sz="2700" dirty="0" smtClean="0"/>
              <a:t>asking </a:t>
            </a:r>
            <a:r>
              <a:rPr lang="en-US" sz="2700" dirty="0"/>
              <a:t>for </a:t>
            </a:r>
            <a:r>
              <a:rPr lang="en-US" sz="2700" dirty="0" smtClean="0"/>
              <a:t>help when it’s needed</a:t>
            </a:r>
            <a:endParaRPr lang="en-US" sz="2700" dirty="0"/>
          </a:p>
        </p:txBody>
      </p:sp>
      <p:pic>
        <p:nvPicPr>
          <p:cNvPr id="2050" name="Picture 2" descr="F:\WMD-cover 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13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66800" y="3048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smtClean="0">
                <a:solidFill>
                  <a:srgbClr val="FF0000"/>
                </a:solidFill>
                <a:latin typeface="Perpetua" pitchFamily="18" charset="0"/>
              </a:rPr>
              <a:t>Recovery skills for Men</a:t>
            </a:r>
            <a:endParaRPr lang="en-US" dirty="0">
              <a:solidFill>
                <a:srgbClr val="FF0000"/>
              </a:solidFill>
              <a:latin typeface="Perpetua" pitchFamily="18" charset="0"/>
            </a:endParaRPr>
          </a:p>
        </p:txBody>
      </p:sp>
      <p:sp>
        <p:nvSpPr>
          <p:cNvPr id="61443" name="Rectangle 3"/>
          <p:cNvSpPr>
            <a:spLocks noGrp="1" noChangeArrowheads="1"/>
          </p:cNvSpPr>
          <p:nvPr>
            <p:ph idx="1"/>
          </p:nvPr>
        </p:nvSpPr>
        <p:spPr>
          <a:xfrm>
            <a:off x="1143000" y="2332038"/>
            <a:ext cx="746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z="2400">
                <a:latin typeface="Century Gothic" pitchFamily="34" charset="0"/>
              </a:rPr>
              <a:t>Men also need to learn “relational mutuality”</a:t>
            </a:r>
          </a:p>
          <a:p>
            <a:pPr>
              <a:buClr>
                <a:schemeClr val="tx1"/>
              </a:buClr>
              <a:buFontTx/>
              <a:buChar char="•"/>
            </a:pPr>
            <a:endParaRPr lang="en-US" sz="2400">
              <a:latin typeface="Century Gothic" pitchFamily="34" charset="0"/>
            </a:endParaRPr>
          </a:p>
        </p:txBody>
      </p:sp>
      <p:pic>
        <p:nvPicPr>
          <p:cNvPr id="8194" name="Picture 2" descr="C:\Documents and Settings\Owner\Local Settings\Temporary Internet Files\Content.IE5\2HZO1CJE\MP90022737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408" y="3164305"/>
            <a:ext cx="245059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59575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47800" y="304800"/>
            <a:ext cx="7391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4000" dirty="0" smtClean="0">
                <a:solidFill>
                  <a:srgbClr val="FF0000"/>
                </a:solidFill>
                <a:latin typeface="Perpetua" pitchFamily="18" charset="0"/>
              </a:rPr>
              <a:t>Recovery skills for Men</a:t>
            </a:r>
            <a:endParaRPr lang="en-US" sz="4000" dirty="0">
              <a:solidFill>
                <a:srgbClr val="FF0000"/>
              </a:solidFill>
              <a:latin typeface="Perpetua" pitchFamily="18" charset="0"/>
            </a:endParaRPr>
          </a:p>
        </p:txBody>
      </p:sp>
      <p:sp>
        <p:nvSpPr>
          <p:cNvPr id="62467" name="Rectangle 3"/>
          <p:cNvSpPr>
            <a:spLocks noGrp="1" noChangeArrowheads="1"/>
          </p:cNvSpPr>
          <p:nvPr>
            <p:ph idx="1"/>
          </p:nvPr>
        </p:nvSpPr>
        <p:spPr>
          <a:xfrm>
            <a:off x="1647986" y="2332037"/>
            <a:ext cx="7467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Clr>
                <a:schemeClr val="tx1"/>
              </a:buClr>
              <a:buNone/>
            </a:pPr>
            <a:r>
              <a:rPr lang="en-US" sz="2800" dirty="0" smtClean="0">
                <a:latin typeface="Century Gothic" pitchFamily="34" charset="0"/>
              </a:rPr>
              <a:t>A </a:t>
            </a:r>
            <a:r>
              <a:rPr lang="en-US" sz="2800" dirty="0">
                <a:latin typeface="Century Gothic" pitchFamily="34" charset="0"/>
              </a:rPr>
              <a:t>key intervention is to build on </a:t>
            </a:r>
            <a:r>
              <a:rPr lang="en-US" sz="2800" dirty="0" smtClean="0">
                <a:latin typeface="Century Gothic" pitchFamily="34" charset="0"/>
              </a:rPr>
              <a:t>strengths  and </a:t>
            </a:r>
            <a:r>
              <a:rPr lang="en-US" sz="2800" dirty="0">
                <a:latin typeface="Century Gothic" pitchFamily="34" charset="0"/>
              </a:rPr>
              <a:t>“bridge skills”</a:t>
            </a:r>
          </a:p>
          <a:p>
            <a:pPr>
              <a:buClr>
                <a:schemeClr val="tx1"/>
              </a:buClr>
              <a:buFontTx/>
              <a:buChar char="•"/>
            </a:pPr>
            <a:endParaRPr lang="en-US" sz="2400" dirty="0">
              <a:latin typeface="Century Gothic" pitchFamily="34" charset="0"/>
            </a:endParaRPr>
          </a:p>
        </p:txBody>
      </p:sp>
      <p:pic>
        <p:nvPicPr>
          <p:cNvPr id="11266" name="Picture 2" descr="C:\Documents and Settings\Owner\Local Settings\Temporary Internet Files\Content.IE5\GBM547GV\MP9004422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962400"/>
            <a:ext cx="2667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4384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95400" y="304800"/>
            <a:ext cx="75438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smtClean="0">
                <a:solidFill>
                  <a:srgbClr val="FF0000"/>
                </a:solidFill>
                <a:latin typeface="Perpetua" pitchFamily="18" charset="0"/>
              </a:rPr>
              <a:t>Recovery skills for  Men</a:t>
            </a:r>
            <a:endParaRPr lang="en-US" dirty="0">
              <a:solidFill>
                <a:srgbClr val="FF0000"/>
              </a:solidFill>
              <a:latin typeface="Perpetua" pitchFamily="18" charset="0"/>
            </a:endParaRPr>
          </a:p>
        </p:txBody>
      </p:sp>
      <p:sp>
        <p:nvSpPr>
          <p:cNvPr id="63491" name="Rectangle 3"/>
          <p:cNvSpPr>
            <a:spLocks noGrp="1" noChangeArrowheads="1"/>
          </p:cNvSpPr>
          <p:nvPr>
            <p:ph idx="1"/>
          </p:nvPr>
        </p:nvSpPr>
        <p:spPr>
          <a:xfrm>
            <a:off x="1219200" y="2133600"/>
            <a:ext cx="7467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z="2400">
                <a:latin typeface="Century Gothic" pitchFamily="34" charset="0"/>
              </a:rPr>
              <a:t>Reframing specific problem behaviors</a:t>
            </a:r>
          </a:p>
          <a:p>
            <a:pPr>
              <a:buClr>
                <a:schemeClr val="tx1"/>
              </a:buClr>
              <a:buFontTx/>
              <a:buNone/>
            </a:pPr>
            <a:r>
              <a:rPr lang="en-US" sz="2400">
                <a:latin typeface="Century Gothic" pitchFamily="34" charset="0"/>
              </a:rPr>
              <a:t>    as survival skills from the family origin issues</a:t>
            </a:r>
          </a:p>
          <a:p>
            <a:pPr>
              <a:buClr>
                <a:schemeClr val="tx1"/>
              </a:buClr>
              <a:buFontTx/>
              <a:buChar char="•"/>
            </a:pPr>
            <a:endParaRPr lang="en-US" sz="2400">
              <a:latin typeface="Century Gothic" pitchFamily="34" charset="0"/>
            </a:endParaRPr>
          </a:p>
        </p:txBody>
      </p:sp>
      <p:pic>
        <p:nvPicPr>
          <p:cNvPr id="9218" name="Picture 2" descr="C:\Documents and Settings\Owner\Local Settings\Temporary Internet Files\Content.IE5\AZOZL6NM\MP9004484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429000"/>
            <a:ext cx="4267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7801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When Mama is Daddy</a:t>
            </a:r>
            <a:endParaRPr lang="en-US" dirty="0">
              <a:solidFill>
                <a:srgbClr val="FF0000"/>
              </a:solidFill>
            </a:endParaRPr>
          </a:p>
        </p:txBody>
      </p:sp>
      <p:sp>
        <p:nvSpPr>
          <p:cNvPr id="4" name="Content Placeholder 3"/>
          <p:cNvSpPr>
            <a:spLocks noGrp="1"/>
          </p:cNvSpPr>
          <p:nvPr>
            <p:ph sz="half" idx="2"/>
          </p:nvPr>
        </p:nvSpPr>
        <p:spPr>
          <a:xfrm>
            <a:off x="4343400" y="1524000"/>
            <a:ext cx="4648200" cy="4724400"/>
          </a:xfrm>
        </p:spPr>
        <p:txBody>
          <a:bodyPr/>
          <a:lstStyle/>
          <a:p>
            <a:r>
              <a:rPr lang="en-US" dirty="0" smtClean="0"/>
              <a:t>The Father’s role has shrunk drastically over the years.  American fathers have been losing authority within the family and psychologically withdrawing from a direct family role in child rearing almost since colonial times.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27475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915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When Mama is Daddy – things not to do </a:t>
            </a:r>
            <a:endParaRPr lang="en-US" dirty="0">
              <a:solidFill>
                <a:srgbClr val="FF0000"/>
              </a:solidFill>
            </a:endParaRPr>
          </a:p>
        </p:txBody>
      </p:sp>
      <p:sp>
        <p:nvSpPr>
          <p:cNvPr id="3" name="Content Placeholder 2"/>
          <p:cNvSpPr>
            <a:spLocks noGrp="1"/>
          </p:cNvSpPr>
          <p:nvPr>
            <p:ph sz="half" idx="1"/>
          </p:nvPr>
        </p:nvSpPr>
        <p:spPr/>
        <p:txBody>
          <a:bodyPr/>
          <a:lstStyle/>
          <a:p>
            <a:r>
              <a:rPr lang="en-US" b="1" dirty="0" smtClean="0"/>
              <a:t>Raise him to think he’s cute and let him think the world revolves around his cuteness</a:t>
            </a:r>
          </a:p>
          <a:p>
            <a:r>
              <a:rPr lang="en-US" b="1" dirty="0" smtClean="0"/>
              <a:t>Be involved with a steady stream of different men.  Let him see how you manipulate men to get your needs met (bills, money, </a:t>
            </a:r>
            <a:r>
              <a:rPr lang="en-US" b="1" dirty="0" err="1" smtClean="0"/>
              <a:t>etc</a:t>
            </a:r>
            <a:r>
              <a:rPr lang="en-US" b="1" dirty="0" smtClean="0"/>
              <a:t>)</a:t>
            </a:r>
          </a:p>
        </p:txBody>
      </p:sp>
      <p:sp>
        <p:nvSpPr>
          <p:cNvPr id="4" name="Content Placeholder 3"/>
          <p:cNvSpPr>
            <a:spLocks noGrp="1"/>
          </p:cNvSpPr>
          <p:nvPr>
            <p:ph sz="half" idx="2"/>
          </p:nvPr>
        </p:nvSpPr>
        <p:spPr/>
        <p:txBody>
          <a:bodyPr/>
          <a:lstStyle/>
          <a:p>
            <a:r>
              <a:rPr lang="en-US" b="1" dirty="0" smtClean="0"/>
              <a:t>Emphasize the importance of sexual rather than intellectual prowess</a:t>
            </a:r>
          </a:p>
          <a:p>
            <a:r>
              <a:rPr lang="en-US" b="1" dirty="0" smtClean="0"/>
              <a:t>Make your son you man. Not sexually but emotionally  Keep him away from his father and put his father down</a:t>
            </a:r>
            <a:endParaRPr lang="en-US" b="1" dirty="0"/>
          </a:p>
        </p:txBody>
      </p:sp>
    </p:spTree>
    <p:extLst>
      <p:ext uri="{BB962C8B-B14F-4D97-AF65-F5344CB8AC3E}">
        <p14:creationId xmlns:p14="http://schemas.microsoft.com/office/powerpoint/2010/main" val="3663920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not to do cont.</a:t>
            </a:r>
            <a:endParaRPr lang="en-US" dirty="0"/>
          </a:p>
        </p:txBody>
      </p:sp>
      <p:sp>
        <p:nvSpPr>
          <p:cNvPr id="3" name="Content Placeholder 2"/>
          <p:cNvSpPr>
            <a:spLocks noGrp="1"/>
          </p:cNvSpPr>
          <p:nvPr>
            <p:ph sz="half" idx="1"/>
          </p:nvPr>
        </p:nvSpPr>
        <p:spPr>
          <a:xfrm>
            <a:off x="4495800" y="1524000"/>
            <a:ext cx="4343400" cy="4724400"/>
          </a:xfrm>
        </p:spPr>
        <p:txBody>
          <a:bodyPr/>
          <a:lstStyle/>
          <a:p>
            <a:r>
              <a:rPr lang="en-US" dirty="0" smtClean="0"/>
              <a:t>Let your son talk and act grown</a:t>
            </a:r>
          </a:p>
          <a:p>
            <a:r>
              <a:rPr lang="en-US" dirty="0" smtClean="0"/>
              <a:t>Let him hear you engage in sexual activity with different men in the next room</a:t>
            </a:r>
          </a:p>
          <a:p>
            <a:r>
              <a:rPr lang="en-US" dirty="0" smtClean="0"/>
              <a:t>When he gets into trouble make sure its always the other person or the teachers fault</a:t>
            </a:r>
            <a:endParaRPr lang="en-US" dirty="0"/>
          </a:p>
        </p:txBody>
      </p:sp>
      <p:pic>
        <p:nvPicPr>
          <p:cNvPr id="6" name="Picture 3" descr="C:\Program Files (x86)\Microsoft Office\MEDIA\CAGCAT10\j030295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277112" y="1524000"/>
            <a:ext cx="260908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19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Mama is Daddy:  Challenges for Mom</a:t>
            </a:r>
            <a:endParaRPr lang="en-US" dirty="0"/>
          </a:p>
        </p:txBody>
      </p:sp>
      <p:sp>
        <p:nvSpPr>
          <p:cNvPr id="3" name="Content Placeholder 2"/>
          <p:cNvSpPr>
            <a:spLocks noGrp="1"/>
          </p:cNvSpPr>
          <p:nvPr>
            <p:ph idx="1"/>
          </p:nvPr>
        </p:nvSpPr>
        <p:spPr>
          <a:xfrm>
            <a:off x="2057400" y="1524000"/>
            <a:ext cx="6019800" cy="4956175"/>
          </a:xfrm>
        </p:spPr>
        <p:txBody>
          <a:bodyPr/>
          <a:lstStyle/>
          <a:p>
            <a:r>
              <a:rPr lang="en-US" dirty="0" smtClean="0"/>
              <a:t>Stop talking so much and start doing</a:t>
            </a:r>
          </a:p>
          <a:p>
            <a:r>
              <a:rPr lang="en-US" dirty="0" smtClean="0"/>
              <a:t>Understanding the “Boy Code”</a:t>
            </a:r>
          </a:p>
          <a:p>
            <a:r>
              <a:rPr lang="en-US" dirty="0" smtClean="0"/>
              <a:t>The Pillars of the Boy code: the Tough kid, the </a:t>
            </a:r>
            <a:r>
              <a:rPr lang="en-US" dirty="0" err="1"/>
              <a:t>H</a:t>
            </a:r>
            <a:r>
              <a:rPr lang="en-US" dirty="0" err="1" smtClean="0"/>
              <a:t>ellraiser</a:t>
            </a:r>
            <a:r>
              <a:rPr lang="en-US" dirty="0" smtClean="0"/>
              <a:t>, the big shot, I </a:t>
            </a:r>
            <a:r>
              <a:rPr lang="en-US" dirty="0" err="1"/>
              <a:t>A</a:t>
            </a:r>
            <a:r>
              <a:rPr lang="en-US" dirty="0" err="1" smtClean="0"/>
              <a:t>in’t</a:t>
            </a:r>
            <a:r>
              <a:rPr lang="en-US" dirty="0" smtClean="0"/>
              <a:t> no Sissy and </a:t>
            </a:r>
            <a:r>
              <a:rPr lang="en-US" dirty="0"/>
              <a:t>S</a:t>
            </a:r>
            <a:r>
              <a:rPr lang="en-US" dirty="0" smtClean="0"/>
              <a:t>ilent Bob</a:t>
            </a:r>
          </a:p>
          <a:p>
            <a:r>
              <a:rPr lang="en-US" dirty="0" smtClean="0"/>
              <a:t>The gender straight jacket</a:t>
            </a:r>
          </a:p>
          <a:p>
            <a:r>
              <a:rPr lang="en-US" dirty="0" smtClean="0"/>
              <a:t>Getting behind the mask</a:t>
            </a:r>
            <a:endParaRPr lang="en-US" dirty="0"/>
          </a:p>
          <a:p>
            <a:r>
              <a:rPr lang="en-US" dirty="0" smtClean="0"/>
              <a:t>The Emotional Disconnect</a:t>
            </a:r>
            <a:endParaRPr lang="en-US" dirty="0"/>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6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Daddy is Home</a:t>
            </a:r>
            <a:endParaRPr lang="en-US" dirty="0"/>
          </a:p>
        </p:txBody>
      </p:sp>
      <p:sp>
        <p:nvSpPr>
          <p:cNvPr id="3" name="Content Placeholder 2"/>
          <p:cNvSpPr>
            <a:spLocks noGrp="1"/>
          </p:cNvSpPr>
          <p:nvPr>
            <p:ph idx="1"/>
          </p:nvPr>
        </p:nvSpPr>
        <p:spPr>
          <a:xfrm>
            <a:off x="1692275" y="1584325"/>
            <a:ext cx="6461125" cy="4956175"/>
          </a:xfrm>
        </p:spPr>
        <p:txBody>
          <a:bodyPr/>
          <a:lstStyle/>
          <a:p>
            <a:pPr marL="0" indent="0">
              <a:buNone/>
            </a:pPr>
            <a:r>
              <a:rPr lang="en-US" sz="2000" b="1" dirty="0" smtClean="0"/>
              <a:t>What Fathers do is different from mothers. Fathers style of parenting tends to be very complementary of what Mother’s do and sets a tone for optimum child rearing.</a:t>
            </a:r>
            <a:endParaRPr lang="en-US" sz="2000" b="1" dirty="0"/>
          </a:p>
          <a:p>
            <a:r>
              <a:rPr lang="en-US" sz="2000" b="1" dirty="0" smtClean="0"/>
              <a:t>Play</a:t>
            </a:r>
          </a:p>
          <a:p>
            <a:r>
              <a:rPr lang="en-US" sz="2000" b="1" dirty="0" smtClean="0"/>
              <a:t>Competition, Risk taking and Independence</a:t>
            </a:r>
          </a:p>
          <a:p>
            <a:r>
              <a:rPr lang="en-US" sz="2000" b="1" dirty="0" smtClean="0"/>
              <a:t>Discipline and Structure</a:t>
            </a:r>
          </a:p>
          <a:p>
            <a:r>
              <a:rPr lang="en-US" sz="2000" b="1" dirty="0" smtClean="0"/>
              <a:t>Intellectual competence and academic achievement</a:t>
            </a:r>
          </a:p>
          <a:p>
            <a:r>
              <a:rPr lang="en-US" sz="2000" b="1" dirty="0" smtClean="0"/>
              <a:t>Psychological well being</a:t>
            </a:r>
            <a:endParaRPr lang="en-US" sz="2000" b="1" dirty="0"/>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81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lstStyle/>
          <a:p>
            <a:pPr algn="ctr"/>
            <a:r>
              <a:rPr lang="en-US" dirty="0" smtClean="0"/>
              <a:t>Next Presentation</a:t>
            </a:r>
            <a:endParaRPr lang="en-US" dirty="0"/>
          </a:p>
        </p:txBody>
      </p:sp>
      <p:sp>
        <p:nvSpPr>
          <p:cNvPr id="5" name="Content Placeholder 4"/>
          <p:cNvSpPr>
            <a:spLocks noGrp="1"/>
          </p:cNvSpPr>
          <p:nvPr>
            <p:ph idx="1"/>
          </p:nvPr>
        </p:nvSpPr>
        <p:spPr>
          <a:xfrm>
            <a:off x="152400" y="990600"/>
            <a:ext cx="8839200" cy="5791200"/>
          </a:xfrm>
        </p:spPr>
        <p:txBody>
          <a:bodyPr/>
          <a:lstStyle/>
          <a:p>
            <a:pPr marL="0" indent="0" algn="ctr">
              <a:buNone/>
            </a:pPr>
            <a:r>
              <a:rPr lang="en-US" b="1" dirty="0">
                <a:latin typeface="Calibri" pitchFamily="34" charset="0"/>
                <a:cs typeface="Calibri" pitchFamily="34" charset="0"/>
              </a:rPr>
              <a:t>Voices from the Field: Innovations in RSAT Programming (Massachusetts Jail Consortium)</a:t>
            </a:r>
          </a:p>
          <a:p>
            <a:pPr marL="0" indent="0" algn="ctr">
              <a:buNone/>
            </a:pPr>
            <a:endParaRPr lang="en-US" sz="1100" dirty="0" smtClean="0">
              <a:latin typeface="Calibri" pitchFamily="34" charset="0"/>
              <a:cs typeface="Calibri" pitchFamily="34" charset="0"/>
            </a:endParaRPr>
          </a:p>
          <a:p>
            <a:pPr marL="0" indent="0" algn="ctr">
              <a:buNone/>
            </a:pPr>
            <a:r>
              <a:rPr lang="en-US" sz="2400" b="1" dirty="0" smtClean="0">
                <a:latin typeface="Calibri" pitchFamily="34" charset="0"/>
                <a:cs typeface="Calibri" pitchFamily="34" charset="0"/>
              </a:rPr>
              <a:t>April </a:t>
            </a:r>
            <a:r>
              <a:rPr lang="en-US" sz="2400" b="1" dirty="0">
                <a:latin typeface="Calibri" pitchFamily="34" charset="0"/>
                <a:cs typeface="Calibri" pitchFamily="34" charset="0"/>
              </a:rPr>
              <a:t>16, 2014</a:t>
            </a:r>
          </a:p>
          <a:p>
            <a:pPr marL="0" indent="0" algn="ctr">
              <a:buNone/>
            </a:pPr>
            <a:r>
              <a:rPr lang="en-US" sz="2400" b="1" dirty="0">
                <a:latin typeface="Calibri" pitchFamily="34" charset="0"/>
                <a:cs typeface="Calibri" pitchFamily="34" charset="0"/>
              </a:rPr>
              <a:t>2:00 – 3:00 p.m. EDT </a:t>
            </a:r>
          </a:p>
          <a:p>
            <a:pPr marL="0" indent="0">
              <a:buNone/>
            </a:pPr>
            <a:endParaRPr lang="en-US" sz="1050" dirty="0">
              <a:latin typeface="Calibri" pitchFamily="34" charset="0"/>
              <a:cs typeface="Calibri" pitchFamily="34" charset="0"/>
            </a:endParaRPr>
          </a:p>
          <a:p>
            <a:pPr marL="0" indent="0">
              <a:buNone/>
            </a:pPr>
            <a:r>
              <a:rPr lang="en-US" sz="2400" dirty="0">
                <a:latin typeface="Calibri" pitchFamily="34" charset="0"/>
                <a:cs typeface="Calibri" pitchFamily="34" charset="0"/>
              </a:rPr>
              <a:t>The four Massachusetts programs were selected as Mentor Host Sites for their evidence-based institutional programming.  They are also recognized for their first in the nation adoption of medication assisted treatment as a re-entry component to both prevent drug overdose deaths, all too common among recently released inmates, as well as promote successful long term recovery in the community</a:t>
            </a:r>
            <a:r>
              <a:rPr lang="en-US" sz="2400" dirty="0" smtClean="0">
                <a:latin typeface="Calibri" pitchFamily="34" charset="0"/>
                <a:cs typeface="Calibri" pitchFamily="34" charset="0"/>
              </a:rPr>
              <a:t>.</a:t>
            </a:r>
          </a:p>
          <a:p>
            <a:pPr marL="0" indent="0">
              <a:buNone/>
            </a:pPr>
            <a:endParaRPr lang="en-US" sz="2400" dirty="0">
              <a:latin typeface="Calibri" pitchFamily="34" charset="0"/>
              <a:cs typeface="Calibri" pitchFamily="34" charset="0"/>
            </a:endParaRPr>
          </a:p>
          <a:p>
            <a:pPr marL="0" indent="0">
              <a:buNone/>
            </a:pPr>
            <a:r>
              <a:rPr lang="en-US" sz="2400" b="1" dirty="0">
                <a:latin typeface="Calibri" pitchFamily="34" charset="0"/>
                <a:cs typeface="Calibri" pitchFamily="34" charset="0"/>
              </a:rPr>
              <a:t>Presenters: </a:t>
            </a:r>
            <a:r>
              <a:rPr lang="en-US" sz="2400" dirty="0">
                <a:latin typeface="Calibri" pitchFamily="34" charset="0"/>
                <a:cs typeface="Calibri" pitchFamily="34" charset="0"/>
              </a:rPr>
              <a:t>RSAT Staff from Barnstable, Berkshire, Middlesex, and Norfolk County Jails </a:t>
            </a:r>
          </a:p>
        </p:txBody>
      </p:sp>
    </p:spTree>
    <p:extLst>
      <p:ext uri="{BB962C8B-B14F-4D97-AF65-F5344CB8AC3E}">
        <p14:creationId xmlns:p14="http://schemas.microsoft.com/office/powerpoint/2010/main" val="1042733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1" y="-166687"/>
            <a:ext cx="8458200" cy="1843087"/>
          </a:xfrm>
        </p:spPr>
        <p:txBody>
          <a:bodyPr/>
          <a:lstStyle/>
          <a:p>
            <a:r>
              <a:rPr lang="en-US" sz="3200" dirty="0">
                <a:solidFill>
                  <a:srgbClr val="3399FF"/>
                </a:solidFill>
              </a:rPr>
              <a:t>Have technological advances help to further alienate men from their familial obligations</a:t>
            </a:r>
            <a:r>
              <a:rPr lang="en-US" sz="2800" dirty="0">
                <a:solidFill>
                  <a:srgbClr val="3399FF"/>
                </a:solidFill>
              </a:rPr>
              <a:t>?</a:t>
            </a:r>
          </a:p>
        </p:txBody>
      </p:sp>
      <p:sp>
        <p:nvSpPr>
          <p:cNvPr id="4" name="Content Placeholder 3"/>
          <p:cNvSpPr>
            <a:spLocks noGrp="1"/>
          </p:cNvSpPr>
          <p:nvPr>
            <p:ph sz="half" idx="4294967295"/>
          </p:nvPr>
        </p:nvSpPr>
        <p:spPr>
          <a:xfrm>
            <a:off x="5437188" y="1584325"/>
            <a:ext cx="3706812" cy="4956175"/>
          </a:xfrm>
        </p:spPr>
        <p:txBody>
          <a:bodyPr/>
          <a:lstStyle/>
          <a:p>
            <a:pPr marL="0" indent="0">
              <a:buNone/>
            </a:pPr>
            <a:r>
              <a:rPr lang="en-US" sz="3200" dirty="0" smtClean="0"/>
              <a:t>There are many who believe technology has helped drive men further into their emotional and psychological man caves.</a:t>
            </a:r>
          </a:p>
          <a:p>
            <a:pPr marL="0" indent="0">
              <a:buNone/>
            </a:pPr>
            <a:endParaRPr lang="en-US" sz="3200" dirty="0"/>
          </a:p>
        </p:txBody>
      </p:sp>
      <p:pic>
        <p:nvPicPr>
          <p:cNvPr id="717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914400" y="1752601"/>
            <a:ext cx="3048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631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3399FF"/>
                </a:solidFill>
              </a:rPr>
              <a:t>Lessons </a:t>
            </a:r>
            <a:r>
              <a:rPr lang="en-US" sz="3200" dirty="0">
                <a:solidFill>
                  <a:srgbClr val="3399FF"/>
                </a:solidFill>
              </a:rPr>
              <a:t>learned from </a:t>
            </a:r>
            <a:r>
              <a:rPr lang="en-US" sz="3200" dirty="0" smtClean="0">
                <a:solidFill>
                  <a:srgbClr val="3399FF"/>
                </a:solidFill>
              </a:rPr>
              <a:t>trying to have it all</a:t>
            </a:r>
            <a:endParaRPr lang="en-US" sz="3200" dirty="0">
              <a:solidFill>
                <a:srgbClr val="3399FF"/>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14600" y="1676400"/>
            <a:ext cx="1996108" cy="312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a:xfrm>
            <a:off x="5079682" y="1447800"/>
            <a:ext cx="3706795" cy="5321791"/>
          </a:xfrm>
        </p:spPr>
        <p:txBody>
          <a:bodyPr/>
          <a:lstStyle/>
          <a:p>
            <a:r>
              <a:rPr lang="en-US" sz="2400" dirty="0" smtClean="0"/>
              <a:t>Cleanliness is next to prosperity</a:t>
            </a:r>
          </a:p>
          <a:p>
            <a:r>
              <a:rPr lang="en-US" sz="2400" dirty="0" smtClean="0"/>
              <a:t>Look but don’t touch</a:t>
            </a:r>
          </a:p>
          <a:p>
            <a:r>
              <a:rPr lang="en-US" sz="2400" dirty="0" smtClean="0"/>
              <a:t>Specialize</a:t>
            </a:r>
          </a:p>
          <a:p>
            <a:r>
              <a:rPr lang="en-US" sz="2400" dirty="0" smtClean="0"/>
              <a:t>Sit still and stay indoors</a:t>
            </a:r>
          </a:p>
          <a:p>
            <a:r>
              <a:rPr lang="en-US" sz="2400" dirty="0" smtClean="0"/>
              <a:t>Live by the clock</a:t>
            </a:r>
          </a:p>
          <a:p>
            <a:r>
              <a:rPr lang="en-US" sz="2400" dirty="0" smtClean="0"/>
              <a:t>Wear the uniform</a:t>
            </a:r>
          </a:p>
          <a:p>
            <a:r>
              <a:rPr lang="en-US" sz="2400" dirty="0" smtClean="0"/>
              <a:t>Keep your distance, stay your pace</a:t>
            </a:r>
          </a:p>
          <a:p>
            <a:r>
              <a:rPr lang="en-US" sz="2400" dirty="0" smtClean="0"/>
              <a:t>Desensitize yourself</a:t>
            </a:r>
          </a:p>
          <a:p>
            <a:r>
              <a:rPr lang="en-US" sz="2400" dirty="0" smtClean="0"/>
              <a:t>Don’t trouble yourself with large moral issues</a:t>
            </a:r>
            <a:endParaRPr lang="en-US" sz="2400" dirty="0"/>
          </a:p>
        </p:txBody>
      </p:sp>
    </p:spTree>
    <p:extLst>
      <p:ext uri="{BB962C8B-B14F-4D97-AF65-F5344CB8AC3E}">
        <p14:creationId xmlns:p14="http://schemas.microsoft.com/office/powerpoint/2010/main" val="280523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99FF"/>
                </a:solidFill>
              </a:rPr>
              <a:t>Father absence is a Global incident</a:t>
            </a:r>
            <a:endParaRPr lang="en-US" dirty="0">
              <a:solidFill>
                <a:srgbClr val="3399FF"/>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348442657"/>
              </p:ext>
            </p:extLst>
          </p:nvPr>
        </p:nvGraphicFramePr>
        <p:xfrm>
          <a:off x="2133601" y="1371600"/>
          <a:ext cx="3962399" cy="4315118"/>
        </p:xfrm>
        <a:graphic>
          <a:graphicData uri="http://schemas.openxmlformats.org/drawingml/2006/table">
            <a:tbl>
              <a:tblPr/>
              <a:tblGrid>
                <a:gridCol w="943429"/>
                <a:gridCol w="1509485"/>
                <a:gridCol w="1509485"/>
              </a:tblGrid>
              <a:tr h="1542403">
                <a:tc>
                  <a:txBody>
                    <a:bodyPr/>
                    <a:lstStyle/>
                    <a:p>
                      <a:endParaRPr lang="en-US" sz="1200" dirty="0">
                        <a:solidFill>
                          <a:schemeClr val="tx1"/>
                        </a:solidFill>
                      </a:endParaRPr>
                    </a:p>
                  </a:txBody>
                  <a:tcPr marL="44884" marR="44884" marT="22442" marB="22442" anchor="ctr">
                    <a:lnL>
                      <a:noFill/>
                    </a:lnL>
                    <a:lnR>
                      <a:noFill/>
                    </a:lnR>
                    <a:lnT>
                      <a:noFill/>
                    </a:lnT>
                    <a:lnB>
                      <a:noFill/>
                    </a:lnB>
                  </a:tcPr>
                </a:tc>
                <a:tc>
                  <a:txBody>
                    <a:bodyPr/>
                    <a:lstStyle/>
                    <a:p>
                      <a:pPr algn="ctr"/>
                      <a:r>
                        <a:rPr lang="en-US" sz="1200" dirty="0">
                          <a:solidFill>
                            <a:schemeClr val="tx1"/>
                          </a:solidFill>
                        </a:rPr>
                        <a:t>Children in two-</a:t>
                      </a:r>
                      <a:br>
                        <a:rPr lang="en-US" sz="1200" dirty="0">
                          <a:solidFill>
                            <a:schemeClr val="tx1"/>
                          </a:solidFill>
                        </a:rPr>
                      </a:br>
                      <a:r>
                        <a:rPr lang="en-US" sz="1200" dirty="0">
                          <a:solidFill>
                            <a:schemeClr val="tx1"/>
                          </a:solidFill>
                        </a:rPr>
                        <a:t>parent family</a:t>
                      </a:r>
                    </a:p>
                  </a:txBody>
                  <a:tcPr marL="44884" marR="44884" marT="22442" marB="22442" anchor="ctr">
                    <a:lnL>
                      <a:noFill/>
                    </a:lnL>
                    <a:lnR>
                      <a:noFill/>
                    </a:lnR>
                    <a:lnT>
                      <a:noFill/>
                    </a:lnT>
                    <a:lnB>
                      <a:noFill/>
                    </a:lnB>
                  </a:tcPr>
                </a:tc>
                <a:tc>
                  <a:txBody>
                    <a:bodyPr/>
                    <a:lstStyle/>
                    <a:p>
                      <a:pPr algn="ctr"/>
                      <a:r>
                        <a:rPr lang="en-US" sz="1200" dirty="0">
                          <a:solidFill>
                            <a:schemeClr val="tx1"/>
                          </a:solidFill>
                        </a:rPr>
                        <a:t>Children in solo</a:t>
                      </a:r>
                      <a:br>
                        <a:rPr lang="en-US" sz="1200" dirty="0">
                          <a:solidFill>
                            <a:schemeClr val="tx1"/>
                          </a:solidFill>
                        </a:rPr>
                      </a:br>
                      <a:r>
                        <a:rPr lang="en-US" sz="1200" dirty="0">
                          <a:solidFill>
                            <a:schemeClr val="tx1"/>
                          </a:solidFill>
                        </a:rPr>
                        <a:t>mother family</a:t>
                      </a:r>
                    </a:p>
                  </a:txBody>
                  <a:tcPr marL="44884" marR="44884" marT="22442" marB="22442" anchor="ctr">
                    <a:lnL>
                      <a:noFill/>
                    </a:lnL>
                    <a:lnR>
                      <a:noFill/>
                    </a:lnR>
                    <a:lnT>
                      <a:noFill/>
                    </a:lnT>
                    <a:lnB>
                      <a:noFill/>
                    </a:lnB>
                  </a:tcPr>
                </a:tc>
              </a:tr>
              <a:tr h="248148">
                <a:tc>
                  <a:txBody>
                    <a:bodyPr/>
                    <a:lstStyle/>
                    <a:p>
                      <a:r>
                        <a:rPr lang="en-US" sz="1200">
                          <a:solidFill>
                            <a:schemeClr val="tx1"/>
                          </a:solidFill>
                        </a:rPr>
                        <a:t>Sweden </a:t>
                      </a:r>
                    </a:p>
                  </a:txBody>
                  <a:tcPr marL="44884" marR="44884" marT="22442" marB="22442" anchor="ctr">
                    <a:lnL>
                      <a:noFill/>
                    </a:lnL>
                    <a:lnR>
                      <a:noFill/>
                    </a:lnR>
                    <a:lnT>
                      <a:noFill/>
                    </a:lnT>
                    <a:lnB>
                      <a:noFill/>
                    </a:lnB>
                  </a:tcPr>
                </a:tc>
                <a:tc>
                  <a:txBody>
                    <a:bodyPr/>
                    <a:lstStyle/>
                    <a:p>
                      <a:pPr algn="r"/>
                      <a:r>
                        <a:rPr lang="en-US" sz="1200">
                          <a:solidFill>
                            <a:schemeClr val="tx1"/>
                          </a:solidFill>
                        </a:rPr>
                        <a:t>2.2</a:t>
                      </a:r>
                    </a:p>
                  </a:txBody>
                  <a:tcPr marL="44884" marR="44884" marT="22442" marB="22442" anchor="ctr">
                    <a:lnL>
                      <a:noFill/>
                    </a:lnL>
                    <a:lnR>
                      <a:noFill/>
                    </a:lnR>
                    <a:lnT>
                      <a:noFill/>
                    </a:lnT>
                    <a:lnB>
                      <a:noFill/>
                    </a:lnB>
                  </a:tcPr>
                </a:tc>
                <a:tc>
                  <a:txBody>
                    <a:bodyPr/>
                    <a:lstStyle/>
                    <a:p>
                      <a:pPr algn="r"/>
                      <a:r>
                        <a:rPr lang="en-US" sz="1200" dirty="0">
                          <a:solidFill>
                            <a:schemeClr val="tx1"/>
                          </a:solidFill>
                        </a:rPr>
                        <a:t>5.2</a:t>
                      </a:r>
                    </a:p>
                  </a:txBody>
                  <a:tcPr marL="44884" marR="44884" marT="22442" marB="22442" anchor="ctr">
                    <a:lnL>
                      <a:noFill/>
                    </a:lnL>
                    <a:lnR>
                      <a:noFill/>
                    </a:lnR>
                    <a:lnT>
                      <a:noFill/>
                    </a:lnT>
                    <a:lnB>
                      <a:noFill/>
                    </a:lnB>
                  </a:tcPr>
                </a:tc>
              </a:tr>
              <a:tr h="340607">
                <a:tc>
                  <a:txBody>
                    <a:bodyPr/>
                    <a:lstStyle/>
                    <a:p>
                      <a:r>
                        <a:rPr lang="en-US" sz="1200">
                          <a:solidFill>
                            <a:schemeClr val="tx1"/>
                          </a:solidFill>
                        </a:rPr>
                        <a:t>Denmark </a:t>
                      </a:r>
                    </a:p>
                  </a:txBody>
                  <a:tcPr marL="44884" marR="44884" marT="22442" marB="22442" anchor="ctr">
                    <a:lnL>
                      <a:noFill/>
                    </a:lnL>
                    <a:lnR>
                      <a:noFill/>
                    </a:lnR>
                    <a:lnT>
                      <a:noFill/>
                    </a:lnT>
                    <a:lnB>
                      <a:noFill/>
                    </a:lnB>
                  </a:tcPr>
                </a:tc>
                <a:tc>
                  <a:txBody>
                    <a:bodyPr/>
                    <a:lstStyle/>
                    <a:p>
                      <a:pPr algn="r"/>
                      <a:r>
                        <a:rPr lang="en-US" sz="1200">
                          <a:solidFill>
                            <a:schemeClr val="tx1"/>
                          </a:solidFill>
                        </a:rPr>
                        <a:t>2.5</a:t>
                      </a:r>
                    </a:p>
                  </a:txBody>
                  <a:tcPr marL="44884" marR="44884" marT="22442" marB="22442" anchor="ctr">
                    <a:lnL>
                      <a:noFill/>
                    </a:lnL>
                    <a:lnR>
                      <a:noFill/>
                    </a:lnR>
                    <a:lnT>
                      <a:noFill/>
                    </a:lnT>
                    <a:lnB>
                      <a:noFill/>
                    </a:lnB>
                  </a:tcPr>
                </a:tc>
                <a:tc>
                  <a:txBody>
                    <a:bodyPr/>
                    <a:lstStyle/>
                    <a:p>
                      <a:pPr algn="r"/>
                      <a:r>
                        <a:rPr lang="en-US" sz="1200" dirty="0">
                          <a:solidFill>
                            <a:schemeClr val="tx1"/>
                          </a:solidFill>
                        </a:rPr>
                        <a:t>7.3</a:t>
                      </a:r>
                    </a:p>
                  </a:txBody>
                  <a:tcPr marL="44884" marR="44884" marT="22442" marB="22442" anchor="ctr">
                    <a:lnL>
                      <a:noFill/>
                    </a:lnL>
                    <a:lnR>
                      <a:noFill/>
                    </a:lnR>
                    <a:lnT>
                      <a:noFill/>
                    </a:lnT>
                    <a:lnB>
                      <a:noFill/>
                    </a:lnB>
                  </a:tcPr>
                </a:tc>
              </a:tr>
              <a:tr h="248148">
                <a:tc>
                  <a:txBody>
                    <a:bodyPr/>
                    <a:lstStyle/>
                    <a:p>
                      <a:r>
                        <a:rPr lang="en-US" sz="1200">
                          <a:solidFill>
                            <a:schemeClr val="tx1"/>
                          </a:solidFill>
                        </a:rPr>
                        <a:t>Finland </a:t>
                      </a:r>
                    </a:p>
                  </a:txBody>
                  <a:tcPr marL="44884" marR="44884" marT="22442" marB="22442" anchor="ctr">
                    <a:lnL>
                      <a:noFill/>
                    </a:lnL>
                    <a:lnR>
                      <a:noFill/>
                    </a:lnR>
                    <a:lnT>
                      <a:noFill/>
                    </a:lnT>
                    <a:lnB>
                      <a:noFill/>
                    </a:lnB>
                  </a:tcPr>
                </a:tc>
                <a:tc>
                  <a:txBody>
                    <a:bodyPr/>
                    <a:lstStyle/>
                    <a:p>
                      <a:pPr algn="r"/>
                      <a:r>
                        <a:rPr lang="en-US" sz="1200" dirty="0">
                          <a:solidFill>
                            <a:schemeClr val="tx1"/>
                          </a:solidFill>
                        </a:rPr>
                        <a:t>1.9</a:t>
                      </a:r>
                    </a:p>
                  </a:txBody>
                  <a:tcPr marL="44884" marR="44884" marT="22442" marB="22442" anchor="ctr">
                    <a:lnL>
                      <a:noFill/>
                    </a:lnL>
                    <a:lnR>
                      <a:noFill/>
                    </a:lnR>
                    <a:lnT>
                      <a:noFill/>
                    </a:lnT>
                    <a:lnB>
                      <a:noFill/>
                    </a:lnB>
                  </a:tcPr>
                </a:tc>
                <a:tc>
                  <a:txBody>
                    <a:bodyPr/>
                    <a:lstStyle/>
                    <a:p>
                      <a:pPr algn="r"/>
                      <a:r>
                        <a:rPr lang="en-US" sz="1200" dirty="0">
                          <a:solidFill>
                            <a:schemeClr val="tx1"/>
                          </a:solidFill>
                        </a:rPr>
                        <a:t>7.5</a:t>
                      </a:r>
                    </a:p>
                  </a:txBody>
                  <a:tcPr marL="44884" marR="44884" marT="22442" marB="22442" anchor="ctr">
                    <a:lnL>
                      <a:noFill/>
                    </a:lnL>
                    <a:lnR>
                      <a:noFill/>
                    </a:lnR>
                    <a:lnT>
                      <a:noFill/>
                    </a:lnT>
                    <a:lnB>
                      <a:noFill/>
                    </a:lnB>
                  </a:tcPr>
                </a:tc>
              </a:tr>
              <a:tr h="248148">
                <a:tc>
                  <a:txBody>
                    <a:bodyPr/>
                    <a:lstStyle/>
                    <a:p>
                      <a:r>
                        <a:rPr lang="en-US" sz="1200">
                          <a:solidFill>
                            <a:schemeClr val="tx1"/>
                          </a:solidFill>
                        </a:rPr>
                        <a:t>Belgium </a:t>
                      </a:r>
                    </a:p>
                  </a:txBody>
                  <a:tcPr marL="44884" marR="44884" marT="22442" marB="22442" anchor="ctr">
                    <a:lnL>
                      <a:noFill/>
                    </a:lnL>
                    <a:lnR>
                      <a:noFill/>
                    </a:lnR>
                    <a:lnT>
                      <a:noFill/>
                    </a:lnT>
                    <a:lnB>
                      <a:noFill/>
                    </a:lnB>
                  </a:tcPr>
                </a:tc>
                <a:tc>
                  <a:txBody>
                    <a:bodyPr/>
                    <a:lstStyle/>
                    <a:p>
                      <a:pPr algn="r"/>
                      <a:r>
                        <a:rPr lang="en-US" sz="1200">
                          <a:solidFill>
                            <a:schemeClr val="tx1"/>
                          </a:solidFill>
                        </a:rPr>
                        <a:t>3.2</a:t>
                      </a:r>
                    </a:p>
                  </a:txBody>
                  <a:tcPr marL="44884" marR="44884" marT="22442" marB="22442" anchor="ctr">
                    <a:lnL>
                      <a:noFill/>
                    </a:lnL>
                    <a:lnR>
                      <a:noFill/>
                    </a:lnR>
                    <a:lnT>
                      <a:noFill/>
                    </a:lnT>
                    <a:lnB>
                      <a:noFill/>
                    </a:lnB>
                  </a:tcPr>
                </a:tc>
                <a:tc>
                  <a:txBody>
                    <a:bodyPr/>
                    <a:lstStyle/>
                    <a:p>
                      <a:pPr algn="r"/>
                      <a:r>
                        <a:rPr lang="en-US" sz="1200" dirty="0">
                          <a:solidFill>
                            <a:schemeClr val="tx1"/>
                          </a:solidFill>
                        </a:rPr>
                        <a:t>10.0</a:t>
                      </a:r>
                    </a:p>
                  </a:txBody>
                  <a:tcPr marL="44884" marR="44884" marT="22442" marB="22442" anchor="ctr">
                    <a:lnL>
                      <a:noFill/>
                    </a:lnL>
                    <a:lnR>
                      <a:noFill/>
                    </a:lnR>
                    <a:lnT>
                      <a:noFill/>
                    </a:lnT>
                    <a:lnB>
                      <a:noFill/>
                    </a:lnB>
                  </a:tcPr>
                </a:tc>
              </a:tr>
              <a:tr h="284428">
                <a:tc>
                  <a:txBody>
                    <a:bodyPr/>
                    <a:lstStyle/>
                    <a:p>
                      <a:r>
                        <a:rPr lang="en-US" sz="1200">
                          <a:solidFill>
                            <a:schemeClr val="tx1"/>
                          </a:solidFill>
                        </a:rPr>
                        <a:t>Italy </a:t>
                      </a:r>
                    </a:p>
                  </a:txBody>
                  <a:tcPr marL="44884" marR="44884" marT="22442" marB="22442" anchor="ctr">
                    <a:lnL>
                      <a:noFill/>
                    </a:lnL>
                    <a:lnR>
                      <a:noFill/>
                    </a:lnR>
                    <a:lnT>
                      <a:noFill/>
                    </a:lnT>
                    <a:lnB>
                      <a:noFill/>
                    </a:lnB>
                  </a:tcPr>
                </a:tc>
                <a:tc>
                  <a:txBody>
                    <a:bodyPr/>
                    <a:lstStyle/>
                    <a:p>
                      <a:pPr algn="r"/>
                      <a:r>
                        <a:rPr lang="en-US" sz="1200">
                          <a:solidFill>
                            <a:schemeClr val="tx1"/>
                          </a:solidFill>
                        </a:rPr>
                        <a:t>9.5</a:t>
                      </a:r>
                    </a:p>
                  </a:txBody>
                  <a:tcPr marL="44884" marR="44884" marT="22442" marB="22442" anchor="ctr">
                    <a:lnL>
                      <a:noFill/>
                    </a:lnL>
                    <a:lnR>
                      <a:noFill/>
                    </a:lnR>
                    <a:lnT>
                      <a:noFill/>
                    </a:lnT>
                    <a:lnB>
                      <a:noFill/>
                    </a:lnB>
                  </a:tcPr>
                </a:tc>
                <a:tc>
                  <a:txBody>
                    <a:bodyPr/>
                    <a:lstStyle/>
                    <a:p>
                      <a:pPr algn="r"/>
                      <a:r>
                        <a:rPr lang="en-US" sz="1200" dirty="0">
                          <a:solidFill>
                            <a:schemeClr val="tx1"/>
                          </a:solidFill>
                        </a:rPr>
                        <a:t>13.9</a:t>
                      </a:r>
                    </a:p>
                  </a:txBody>
                  <a:tcPr marL="44884" marR="44884" marT="22442" marB="22442" anchor="ctr">
                    <a:lnL>
                      <a:noFill/>
                    </a:lnL>
                    <a:lnR>
                      <a:noFill/>
                    </a:lnR>
                    <a:lnT>
                      <a:noFill/>
                    </a:lnT>
                    <a:lnB>
                      <a:noFill/>
                    </a:lnB>
                  </a:tcPr>
                </a:tc>
              </a:tr>
              <a:tr h="248148">
                <a:tc>
                  <a:txBody>
                    <a:bodyPr/>
                    <a:lstStyle/>
                    <a:p>
                      <a:r>
                        <a:rPr lang="en-US" sz="1200">
                          <a:solidFill>
                            <a:schemeClr val="tx1"/>
                          </a:solidFill>
                        </a:rPr>
                        <a:t>Norway </a:t>
                      </a:r>
                    </a:p>
                  </a:txBody>
                  <a:tcPr marL="44884" marR="44884" marT="22442" marB="22442" anchor="ctr">
                    <a:lnL>
                      <a:noFill/>
                    </a:lnL>
                    <a:lnR>
                      <a:noFill/>
                    </a:lnR>
                    <a:lnT>
                      <a:noFill/>
                    </a:lnT>
                    <a:lnB>
                      <a:noFill/>
                    </a:lnB>
                  </a:tcPr>
                </a:tc>
                <a:tc>
                  <a:txBody>
                    <a:bodyPr/>
                    <a:lstStyle/>
                    <a:p>
                      <a:pPr algn="r"/>
                      <a:r>
                        <a:rPr lang="en-US" sz="1200">
                          <a:solidFill>
                            <a:schemeClr val="tx1"/>
                          </a:solidFill>
                        </a:rPr>
                        <a:t>1.9</a:t>
                      </a:r>
                    </a:p>
                  </a:txBody>
                  <a:tcPr marL="44884" marR="44884" marT="22442" marB="22442" anchor="ctr">
                    <a:lnL>
                      <a:noFill/>
                    </a:lnL>
                    <a:lnR>
                      <a:noFill/>
                    </a:lnR>
                    <a:lnT>
                      <a:noFill/>
                    </a:lnT>
                    <a:lnB>
                      <a:noFill/>
                    </a:lnB>
                  </a:tcPr>
                </a:tc>
                <a:tc>
                  <a:txBody>
                    <a:bodyPr/>
                    <a:lstStyle/>
                    <a:p>
                      <a:pPr algn="r"/>
                      <a:r>
                        <a:rPr lang="en-US" sz="1200" dirty="0">
                          <a:solidFill>
                            <a:schemeClr val="tx1"/>
                          </a:solidFill>
                        </a:rPr>
                        <a:t>18.4</a:t>
                      </a:r>
                    </a:p>
                  </a:txBody>
                  <a:tcPr marL="44884" marR="44884" marT="22442" marB="22442" anchor="ctr">
                    <a:lnL>
                      <a:noFill/>
                    </a:lnL>
                    <a:lnR>
                      <a:noFill/>
                    </a:lnR>
                    <a:lnT>
                      <a:noFill/>
                    </a:lnT>
                    <a:lnB>
                      <a:noFill/>
                    </a:lnB>
                  </a:tcPr>
                </a:tc>
              </a:tr>
              <a:tr h="248148">
                <a:tc>
                  <a:txBody>
                    <a:bodyPr/>
                    <a:lstStyle/>
                    <a:p>
                      <a:r>
                        <a:rPr lang="en-US" sz="1200" dirty="0" smtClean="0">
                          <a:solidFill>
                            <a:schemeClr val="tx1"/>
                          </a:solidFill>
                        </a:rPr>
                        <a:t>Netherland</a:t>
                      </a:r>
                      <a:r>
                        <a:rPr lang="en-US" sz="1200" baseline="0" dirty="0" smtClean="0">
                          <a:solidFill>
                            <a:schemeClr val="tx1"/>
                          </a:solidFill>
                        </a:rPr>
                        <a:t> </a:t>
                      </a:r>
                      <a:endParaRPr lang="en-US" sz="1200" dirty="0">
                        <a:solidFill>
                          <a:schemeClr val="tx1"/>
                        </a:solidFill>
                      </a:endParaRPr>
                    </a:p>
                  </a:txBody>
                  <a:tcPr marL="44884" marR="44884" marT="22442" marB="22442" anchor="ctr">
                    <a:lnL>
                      <a:noFill/>
                    </a:lnL>
                    <a:lnR>
                      <a:noFill/>
                    </a:lnR>
                    <a:lnT>
                      <a:noFill/>
                    </a:lnT>
                    <a:lnB>
                      <a:noFill/>
                    </a:lnB>
                  </a:tcPr>
                </a:tc>
                <a:tc>
                  <a:txBody>
                    <a:bodyPr/>
                    <a:lstStyle/>
                    <a:p>
                      <a:pPr algn="r"/>
                      <a:r>
                        <a:rPr lang="en-US" sz="1200" dirty="0">
                          <a:solidFill>
                            <a:schemeClr val="tx1"/>
                          </a:solidFill>
                        </a:rPr>
                        <a:t>3.1</a:t>
                      </a:r>
                    </a:p>
                  </a:txBody>
                  <a:tcPr marL="44884" marR="44884" marT="22442" marB="22442" anchor="ctr">
                    <a:lnL>
                      <a:noFill/>
                    </a:lnL>
                    <a:lnR>
                      <a:noFill/>
                    </a:lnR>
                    <a:lnT>
                      <a:noFill/>
                    </a:lnT>
                    <a:lnB>
                      <a:noFill/>
                    </a:lnB>
                  </a:tcPr>
                </a:tc>
                <a:tc>
                  <a:txBody>
                    <a:bodyPr/>
                    <a:lstStyle/>
                    <a:p>
                      <a:pPr algn="r"/>
                      <a:r>
                        <a:rPr lang="en-US" sz="1200" dirty="0">
                          <a:solidFill>
                            <a:schemeClr val="tx1"/>
                          </a:solidFill>
                        </a:rPr>
                        <a:t>39.5</a:t>
                      </a:r>
                    </a:p>
                  </a:txBody>
                  <a:tcPr marL="44884" marR="44884" marT="22442" marB="22442" anchor="ctr">
                    <a:lnL>
                      <a:noFill/>
                    </a:lnL>
                    <a:lnR>
                      <a:noFill/>
                    </a:lnR>
                    <a:lnT>
                      <a:noFill/>
                    </a:lnT>
                    <a:lnB>
                      <a:noFill/>
                    </a:lnB>
                  </a:tcPr>
                </a:tc>
              </a:tr>
              <a:tr h="248148">
                <a:tc>
                  <a:txBody>
                    <a:bodyPr/>
                    <a:lstStyle/>
                    <a:p>
                      <a:r>
                        <a:rPr lang="en-US" sz="1200" dirty="0">
                          <a:solidFill>
                            <a:schemeClr val="tx1"/>
                          </a:solidFill>
                        </a:rPr>
                        <a:t>Canada </a:t>
                      </a:r>
                    </a:p>
                  </a:txBody>
                  <a:tcPr marL="44884" marR="44884" marT="22442" marB="22442" anchor="ctr">
                    <a:lnL>
                      <a:noFill/>
                    </a:lnL>
                    <a:lnR>
                      <a:noFill/>
                    </a:lnR>
                    <a:lnT>
                      <a:noFill/>
                    </a:lnT>
                    <a:lnB>
                      <a:noFill/>
                    </a:lnB>
                  </a:tcPr>
                </a:tc>
                <a:tc>
                  <a:txBody>
                    <a:bodyPr/>
                    <a:lstStyle/>
                    <a:p>
                      <a:pPr algn="r"/>
                      <a:r>
                        <a:rPr lang="en-US" sz="1200">
                          <a:solidFill>
                            <a:schemeClr val="tx1"/>
                          </a:solidFill>
                        </a:rPr>
                        <a:t>7.4</a:t>
                      </a:r>
                    </a:p>
                  </a:txBody>
                  <a:tcPr marL="44884" marR="44884" marT="22442" marB="22442" anchor="ctr">
                    <a:lnL>
                      <a:noFill/>
                    </a:lnL>
                    <a:lnR>
                      <a:noFill/>
                    </a:lnR>
                    <a:lnT>
                      <a:noFill/>
                    </a:lnT>
                    <a:lnB>
                      <a:noFill/>
                    </a:lnB>
                  </a:tcPr>
                </a:tc>
                <a:tc>
                  <a:txBody>
                    <a:bodyPr/>
                    <a:lstStyle/>
                    <a:p>
                      <a:pPr algn="r"/>
                      <a:r>
                        <a:rPr lang="en-US" sz="1200" dirty="0">
                          <a:solidFill>
                            <a:schemeClr val="tx1"/>
                          </a:solidFill>
                        </a:rPr>
                        <a:t>50.2</a:t>
                      </a:r>
                    </a:p>
                  </a:txBody>
                  <a:tcPr marL="44884" marR="44884" marT="22442" marB="22442" anchor="ctr">
                    <a:lnL>
                      <a:noFill/>
                    </a:lnL>
                    <a:lnR>
                      <a:noFill/>
                    </a:lnR>
                    <a:lnT>
                      <a:noFill/>
                    </a:lnT>
                    <a:lnB>
                      <a:noFill/>
                    </a:lnB>
                  </a:tcPr>
                </a:tc>
              </a:tr>
              <a:tr h="248148">
                <a:tc>
                  <a:txBody>
                    <a:bodyPr/>
                    <a:lstStyle/>
                    <a:p>
                      <a:r>
                        <a:rPr lang="en-US" sz="1200">
                          <a:solidFill>
                            <a:schemeClr val="tx1"/>
                          </a:solidFill>
                        </a:rPr>
                        <a:t>Australia </a:t>
                      </a:r>
                    </a:p>
                  </a:txBody>
                  <a:tcPr marL="44884" marR="44884" marT="22442" marB="22442" anchor="ctr">
                    <a:lnL>
                      <a:noFill/>
                    </a:lnL>
                    <a:lnR>
                      <a:noFill/>
                    </a:lnR>
                    <a:lnT>
                      <a:noFill/>
                    </a:lnT>
                    <a:lnB>
                      <a:noFill/>
                    </a:lnB>
                  </a:tcPr>
                </a:tc>
                <a:tc>
                  <a:txBody>
                    <a:bodyPr/>
                    <a:lstStyle/>
                    <a:p>
                      <a:pPr algn="r"/>
                      <a:r>
                        <a:rPr lang="en-US" sz="1200" dirty="0">
                          <a:solidFill>
                            <a:schemeClr val="tx1"/>
                          </a:solidFill>
                        </a:rPr>
                        <a:t>7.7</a:t>
                      </a:r>
                    </a:p>
                  </a:txBody>
                  <a:tcPr marL="44884" marR="44884" marT="22442" marB="22442" anchor="ctr">
                    <a:lnL>
                      <a:noFill/>
                    </a:lnL>
                    <a:lnR>
                      <a:noFill/>
                    </a:lnR>
                    <a:lnT>
                      <a:noFill/>
                    </a:lnT>
                    <a:lnB>
                      <a:noFill/>
                    </a:lnB>
                  </a:tcPr>
                </a:tc>
                <a:tc>
                  <a:txBody>
                    <a:bodyPr/>
                    <a:lstStyle/>
                    <a:p>
                      <a:pPr algn="r"/>
                      <a:r>
                        <a:rPr lang="en-US" sz="1200" dirty="0">
                          <a:solidFill>
                            <a:schemeClr val="tx1"/>
                          </a:solidFill>
                        </a:rPr>
                        <a:t>56.2</a:t>
                      </a:r>
                    </a:p>
                  </a:txBody>
                  <a:tcPr marL="44884" marR="44884" marT="22442" marB="22442" anchor="ctr">
                    <a:lnL>
                      <a:noFill/>
                    </a:lnL>
                    <a:lnR>
                      <a:noFill/>
                    </a:lnR>
                    <a:lnT>
                      <a:noFill/>
                    </a:lnT>
                    <a:lnB>
                      <a:noFill/>
                    </a:lnB>
                  </a:tcPr>
                </a:tc>
              </a:tr>
              <a:tr h="248148">
                <a:tc>
                  <a:txBody>
                    <a:bodyPr/>
                    <a:lstStyle/>
                    <a:p>
                      <a:r>
                        <a:rPr lang="en-US" sz="1200">
                          <a:solidFill>
                            <a:schemeClr val="tx1"/>
                          </a:solidFill>
                        </a:rPr>
                        <a:t>United States </a:t>
                      </a:r>
                    </a:p>
                  </a:txBody>
                  <a:tcPr marL="44884" marR="44884" marT="22442" marB="22442" anchor="ctr">
                    <a:lnL>
                      <a:noFill/>
                    </a:lnL>
                    <a:lnR>
                      <a:noFill/>
                    </a:lnR>
                    <a:lnT>
                      <a:noFill/>
                    </a:lnT>
                    <a:lnB>
                      <a:noFill/>
                    </a:lnB>
                  </a:tcPr>
                </a:tc>
                <a:tc>
                  <a:txBody>
                    <a:bodyPr/>
                    <a:lstStyle/>
                    <a:p>
                      <a:pPr algn="r"/>
                      <a:r>
                        <a:rPr lang="en-US" sz="1200" dirty="0">
                          <a:solidFill>
                            <a:schemeClr val="tx1"/>
                          </a:solidFill>
                        </a:rPr>
                        <a:t>11.1</a:t>
                      </a:r>
                    </a:p>
                  </a:txBody>
                  <a:tcPr marL="44884" marR="44884" marT="22442" marB="22442" anchor="ctr">
                    <a:lnL>
                      <a:noFill/>
                    </a:lnL>
                    <a:lnR>
                      <a:noFill/>
                    </a:lnR>
                    <a:lnT>
                      <a:noFill/>
                    </a:lnT>
                    <a:lnB>
                      <a:noFill/>
                    </a:lnB>
                  </a:tcPr>
                </a:tc>
                <a:tc>
                  <a:txBody>
                    <a:bodyPr/>
                    <a:lstStyle/>
                    <a:p>
                      <a:pPr algn="r"/>
                      <a:r>
                        <a:rPr lang="en-US" sz="1200" dirty="0">
                          <a:solidFill>
                            <a:schemeClr val="tx1"/>
                          </a:solidFill>
                        </a:rPr>
                        <a:t>59.5</a:t>
                      </a:r>
                    </a:p>
                  </a:txBody>
                  <a:tcPr marL="44884" marR="44884" marT="22442" marB="22442" anchor="ctr">
                    <a:lnL>
                      <a:noFill/>
                    </a:lnL>
                    <a:lnR>
                      <a:noFill/>
                    </a:lnR>
                    <a:lnT>
                      <a:noFill/>
                    </a:lnT>
                    <a:lnB>
                      <a:noFill/>
                    </a:lnB>
                  </a:tcPr>
                </a:tc>
              </a:tr>
            </a:tbl>
          </a:graphicData>
        </a:graphic>
      </p:graphicFrame>
      <p:pic>
        <p:nvPicPr>
          <p:cNvPr id="102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172200" y="1828800"/>
            <a:ext cx="296438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826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99FF"/>
                </a:solidFill>
              </a:rPr>
              <a:t>Causes of Father absence </a:t>
            </a:r>
            <a:endParaRPr lang="en-US" dirty="0">
              <a:solidFill>
                <a:srgbClr val="3399FF"/>
              </a:solidFill>
            </a:endParaRPr>
          </a:p>
        </p:txBody>
      </p:sp>
      <p:sp>
        <p:nvSpPr>
          <p:cNvPr id="3" name="Content Placeholder 2"/>
          <p:cNvSpPr>
            <a:spLocks noGrp="1"/>
          </p:cNvSpPr>
          <p:nvPr>
            <p:ph idx="1"/>
          </p:nvPr>
        </p:nvSpPr>
        <p:spPr/>
        <p:txBody>
          <a:bodyPr/>
          <a:lstStyle/>
          <a:p>
            <a:pPr marL="0" indent="0">
              <a:buNone/>
            </a:pPr>
            <a:r>
              <a:rPr lang="en-US" dirty="0" smtClean="0"/>
              <a:t>Fatherlessness is a complex phenomenon produced by many circumstances and situations. Some are related to choices people make about fertility, marriage, and cohabitation. But others are the result of unexpected events, illnesses, or incarceration.</a:t>
            </a:r>
            <a:endParaRPr lang="en-US" dirty="0"/>
          </a:p>
        </p:txBody>
      </p:sp>
      <p:pic>
        <p:nvPicPr>
          <p:cNvPr id="4" name="Picture 2" descr="F:\WMD-cover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34340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1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Contemporary causes of Father absence</a:t>
            </a:r>
            <a:endParaRPr lang="en-US" dirty="0">
              <a:solidFill>
                <a:srgbClr val="FFC000"/>
              </a:solidFill>
            </a:endParaRPr>
          </a:p>
        </p:txBody>
      </p:sp>
      <p:sp>
        <p:nvSpPr>
          <p:cNvPr id="3" name="Content Placeholder 2"/>
          <p:cNvSpPr>
            <a:spLocks noGrp="1"/>
          </p:cNvSpPr>
          <p:nvPr>
            <p:ph idx="1"/>
          </p:nvPr>
        </p:nvSpPr>
        <p:spPr>
          <a:xfrm>
            <a:off x="1981200" y="1384299"/>
            <a:ext cx="6934200" cy="5397501"/>
          </a:xfrm>
        </p:spPr>
        <p:txBody>
          <a:bodyPr/>
          <a:lstStyle/>
          <a:p>
            <a:r>
              <a:rPr lang="en-US" sz="2000" dirty="0" smtClean="0"/>
              <a:t>Having a culture that heavily stresses individualism</a:t>
            </a:r>
          </a:p>
          <a:p>
            <a:r>
              <a:rPr lang="en-US" sz="2000" dirty="0" smtClean="0"/>
              <a:t>Have an economic system that  ignore familial obligations</a:t>
            </a:r>
          </a:p>
          <a:p>
            <a:r>
              <a:rPr lang="en-US" sz="2000" dirty="0" smtClean="0"/>
              <a:t>Have an educational system that does not stress childrearing as a major adult responsibility</a:t>
            </a:r>
          </a:p>
          <a:p>
            <a:r>
              <a:rPr lang="en-US" sz="2000" dirty="0" smtClean="0"/>
              <a:t>Sexualizing our society</a:t>
            </a:r>
          </a:p>
          <a:p>
            <a:r>
              <a:rPr lang="en-US" sz="2000" dirty="0" smtClean="0"/>
              <a:t>Make marriage a very weak institution</a:t>
            </a:r>
          </a:p>
          <a:p>
            <a:r>
              <a:rPr lang="en-US" sz="2000" dirty="0" smtClean="0"/>
              <a:t>Through the media and social discourse deemphasize the importance of children to the continuation of society</a:t>
            </a:r>
          </a:p>
          <a:p>
            <a:r>
              <a:rPr lang="en-US" sz="2000" dirty="0" smtClean="0"/>
              <a:t>Overlook the importance of fathering when discussing male gender roles</a:t>
            </a:r>
          </a:p>
          <a:p>
            <a:r>
              <a:rPr lang="en-US" sz="2000" dirty="0" smtClean="0"/>
              <a:t>Don’t mention that fathers are unique and irreplaceable as protectors, challengers, disciplinarians and guides.</a:t>
            </a:r>
          </a:p>
          <a:p>
            <a:r>
              <a:rPr lang="en-US" sz="2000" i="1" dirty="0" smtClean="0"/>
              <a:t>Explain that the role of fathers is to be more like mothers: say that it is perfectly possible for “daddies to be good mommies”</a:t>
            </a:r>
            <a:r>
              <a:rPr lang="en-US" sz="2000" dirty="0"/>
              <a:t>.</a:t>
            </a:r>
            <a:endParaRPr lang="en-US" sz="2000" i="1" dirty="0" smtClean="0"/>
          </a:p>
        </p:txBody>
      </p:sp>
    </p:spTree>
    <p:extLst>
      <p:ext uri="{BB962C8B-B14F-4D97-AF65-F5344CB8AC3E}">
        <p14:creationId xmlns:p14="http://schemas.microsoft.com/office/powerpoint/2010/main" val="3569076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graphy globe design template">
  <a:themeElements>
    <a:clrScheme name="">
      <a:dk1>
        <a:srgbClr val="000000"/>
      </a:dk1>
      <a:lt1>
        <a:srgbClr val="B2B2B2"/>
      </a:lt1>
      <a:dk2>
        <a:srgbClr val="336699"/>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fontScheme name="Geography glob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ography glob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graphy glob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ography glob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ography glob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ography glob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ography glob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ography glob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ography glob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ography glob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ography glob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ography glob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ography glob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ography globe design templat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graphy globe design templat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graphy globe design template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graphy globe design template 16">
        <a:dk1>
          <a:srgbClr val="808080"/>
        </a:dk1>
        <a:lt1>
          <a:srgbClr val="FFFFFF"/>
        </a:lt1>
        <a:dk2>
          <a:srgbClr val="B2B2B2"/>
        </a:dk2>
        <a:lt2>
          <a:srgbClr val="0000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Therapeutic Jurisprudence</Template>
  <TotalTime>4804</TotalTime>
  <Words>2420</Words>
  <Application>Microsoft Office PowerPoint</Application>
  <PresentationFormat>On-screen Show (4:3)</PresentationFormat>
  <Paragraphs>341</Paragraphs>
  <Slides>48</Slides>
  <Notes>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Geography globe design template</vt:lpstr>
      <vt:lpstr> Addressing the issue of Father Absence in Substance Abuse Treatment</vt:lpstr>
      <vt:lpstr>Social impact of Father Absence</vt:lpstr>
      <vt:lpstr>Is the forward movement of Women creating the Vanishing Man? </vt:lpstr>
      <vt:lpstr>Men’s Responses to the cultural shift</vt:lpstr>
      <vt:lpstr>Have technological advances help to further alienate men from their familial obligations?</vt:lpstr>
      <vt:lpstr>Lessons learned from trying to have it all</vt:lpstr>
      <vt:lpstr>Father absence is a Global incident</vt:lpstr>
      <vt:lpstr>Causes of Father absence </vt:lpstr>
      <vt:lpstr>Contemporary causes of Father absence</vt:lpstr>
      <vt:lpstr>Contemporary causes of Father absence cont.</vt:lpstr>
      <vt:lpstr> Core Healthy Family Themes </vt:lpstr>
      <vt:lpstr>Stages of the World of Abnormal Rearing </vt:lpstr>
      <vt:lpstr>          Themes &amp; Stages of the WAR Cycle </vt:lpstr>
      <vt:lpstr>The high cost of Father absence</vt:lpstr>
      <vt:lpstr>The Politics of Father Absence</vt:lpstr>
      <vt:lpstr>The Politics of Father Absence cont.</vt:lpstr>
      <vt:lpstr>The Politics of Father Absence cont.</vt:lpstr>
      <vt:lpstr>The Criminalization of Father Absence</vt:lpstr>
      <vt:lpstr>The Criminalization of Father Absence</vt:lpstr>
      <vt:lpstr>The Criminalization of Father Absence</vt:lpstr>
      <vt:lpstr>The Socialization of Men</vt:lpstr>
      <vt:lpstr>Male Socialization:</vt:lpstr>
      <vt:lpstr>Male fear and vulnerability:</vt:lpstr>
      <vt:lpstr>PowerPoint Presentation</vt:lpstr>
      <vt:lpstr>Addressing the collective socialization of Men</vt:lpstr>
      <vt:lpstr>  THE COLLECTIVE SOCIALIZATION OF MEN OFTEN RESULTS IN </vt:lpstr>
      <vt:lpstr>Understanding the treatment needs of Men</vt:lpstr>
      <vt:lpstr>Ending Father Absence: The Treatment Environment</vt:lpstr>
      <vt:lpstr>PowerPoint Presentation</vt:lpstr>
      <vt:lpstr>PowerPoint Presentation</vt:lpstr>
      <vt:lpstr>PowerPoint Presentation</vt:lpstr>
      <vt:lpstr>At intake make sure to assess</vt:lpstr>
      <vt:lpstr>Create a treatment culture that promotes “Mistakes as wonderful opportunities to learn.”</vt:lpstr>
      <vt:lpstr>Intervention Strategies:</vt:lpstr>
      <vt:lpstr>Ending Father Absence: other special group topics for Men</vt:lpstr>
      <vt:lpstr>Moving from relationsick to relationship</vt:lpstr>
      <vt:lpstr>Relationship Needs</vt:lpstr>
      <vt:lpstr>Relationship Needs</vt:lpstr>
      <vt:lpstr>Recovery skills for men</vt:lpstr>
      <vt:lpstr>Recovery skills for Men</vt:lpstr>
      <vt:lpstr>Recovery skills for Men</vt:lpstr>
      <vt:lpstr>Recovery skills for  Men</vt:lpstr>
      <vt:lpstr>When Mama is Daddy</vt:lpstr>
      <vt:lpstr>When Mama is Daddy – things not to do </vt:lpstr>
      <vt:lpstr>Things not to do cont.</vt:lpstr>
      <vt:lpstr>When Mama is Daddy:  Challenges for Mom</vt:lpstr>
      <vt:lpstr>When Daddy is Home</vt:lpstr>
      <vt:lpstr>Next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Fatherhood Training  for  Shelby County Department of Correction</dc:title>
  <dc:creator>Ken Osborne</dc:creator>
  <cp:lastModifiedBy>Noah M. Shifman</cp:lastModifiedBy>
  <cp:revision>79</cp:revision>
  <dcterms:created xsi:type="dcterms:W3CDTF">2009-01-17T21:48:55Z</dcterms:created>
  <dcterms:modified xsi:type="dcterms:W3CDTF">2014-03-19T15:36:40Z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